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2.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6"/>
  </p:notesMasterIdLst>
  <p:handoutMasterIdLst>
    <p:handoutMasterId r:id="rId17"/>
  </p:handoutMasterIdLst>
  <p:sldIdLst>
    <p:sldId id="298" r:id="rId2"/>
    <p:sldId id="258" r:id="rId3"/>
    <p:sldId id="257" r:id="rId4"/>
    <p:sldId id="259" r:id="rId5"/>
    <p:sldId id="290" r:id="rId6"/>
    <p:sldId id="294" r:id="rId7"/>
    <p:sldId id="293" r:id="rId8"/>
    <p:sldId id="295" r:id="rId9"/>
    <p:sldId id="260" r:id="rId10"/>
    <p:sldId id="285" r:id="rId11"/>
    <p:sldId id="291" r:id="rId12"/>
    <p:sldId id="296" r:id="rId13"/>
    <p:sldId id="287" r:id="rId14"/>
    <p:sldId id="292" r:id="rId1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FFFFA7"/>
    <a:srgbClr val="FFFF66"/>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7049" autoAdjust="0"/>
  </p:normalViewPr>
  <p:slideViewPr>
    <p:cSldViewPr snapToGrid="0" snapToObjects="1">
      <p:cViewPr>
        <p:scale>
          <a:sx n="95" d="100"/>
          <a:sy n="95" d="100"/>
        </p:scale>
        <p:origin x="-1038" y="-138"/>
      </p:cViewPr>
      <p:guideLst>
        <p:guide orient="horz" pos="2880"/>
        <p:guide pos="21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AA7704-A86B-3941-A545-B3A3488EA8E0}" type="datetimeFigureOut">
              <a:rPr lang="en-US" smtClean="0"/>
              <a:t>8/21/2013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21273D-D747-B34A-9B78-90C3ED06AF5C}" type="slidenum">
              <a:rPr lang="en-US" smtClean="0"/>
              <a:t>‹#›</a:t>
            </a:fld>
            <a:endParaRPr lang="en-US" dirty="0"/>
          </a:p>
        </p:txBody>
      </p:sp>
    </p:spTree>
    <p:extLst>
      <p:ext uri="{BB962C8B-B14F-4D97-AF65-F5344CB8AC3E}">
        <p14:creationId xmlns:p14="http://schemas.microsoft.com/office/powerpoint/2010/main" val="4104444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CE60C-AF30-8445-88A8-27E43571F3A5}" type="datetimeFigureOut">
              <a:rPr lang="en-US" smtClean="0"/>
              <a:t>8/21/2013</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98007-5C32-CA4A-945E-BB03CC315994}" type="slidenum">
              <a:rPr lang="en-US" smtClean="0"/>
              <a:t>‹#›</a:t>
            </a:fld>
            <a:endParaRPr lang="en-US" dirty="0"/>
          </a:p>
        </p:txBody>
      </p:sp>
    </p:spTree>
    <p:extLst>
      <p:ext uri="{BB962C8B-B14F-4D97-AF65-F5344CB8AC3E}">
        <p14:creationId xmlns:p14="http://schemas.microsoft.com/office/powerpoint/2010/main" val="41010355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10"/>
          </p:nvPr>
        </p:nvSpPr>
        <p:spPr/>
        <p:txBody>
          <a:bodyPr/>
          <a:lstStyle/>
          <a:p>
            <a:fld id="{08998007-5C32-CA4A-945E-BB03CC315994}" type="slidenum">
              <a:rPr lang="en-US" smtClean="0"/>
              <a:t>2</a:t>
            </a:fld>
            <a:endParaRPr lang="en-US" dirty="0"/>
          </a:p>
        </p:txBody>
      </p:sp>
    </p:spTree>
    <p:extLst>
      <p:ext uri="{BB962C8B-B14F-4D97-AF65-F5344CB8AC3E}">
        <p14:creationId xmlns:p14="http://schemas.microsoft.com/office/powerpoint/2010/main" val="324790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t>11</a:t>
            </a:fld>
            <a:endParaRPr lang="en-US" dirty="0"/>
          </a:p>
        </p:txBody>
      </p:sp>
    </p:spTree>
    <p:extLst>
      <p:ext uri="{BB962C8B-B14F-4D97-AF65-F5344CB8AC3E}">
        <p14:creationId xmlns:p14="http://schemas.microsoft.com/office/powerpoint/2010/main" val="4275974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t>12</a:t>
            </a:fld>
            <a:endParaRPr lang="en-US" dirty="0"/>
          </a:p>
        </p:txBody>
      </p:sp>
    </p:spTree>
    <p:extLst>
      <p:ext uri="{BB962C8B-B14F-4D97-AF65-F5344CB8AC3E}">
        <p14:creationId xmlns:p14="http://schemas.microsoft.com/office/powerpoint/2010/main" val="272698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t>13</a:t>
            </a:fld>
            <a:endParaRPr lang="en-US" dirty="0"/>
          </a:p>
        </p:txBody>
      </p:sp>
    </p:spTree>
    <p:extLst>
      <p:ext uri="{BB962C8B-B14F-4D97-AF65-F5344CB8AC3E}">
        <p14:creationId xmlns:p14="http://schemas.microsoft.com/office/powerpoint/2010/main" val="2726987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u="none" dirty="0"/>
          </a:p>
        </p:txBody>
      </p:sp>
      <p:sp>
        <p:nvSpPr>
          <p:cNvPr id="4" name="Slide Number Placeholder 3"/>
          <p:cNvSpPr>
            <a:spLocks noGrp="1"/>
          </p:cNvSpPr>
          <p:nvPr>
            <p:ph type="sldNum" sz="quarter" idx="10"/>
          </p:nvPr>
        </p:nvSpPr>
        <p:spPr/>
        <p:txBody>
          <a:bodyPr/>
          <a:lstStyle/>
          <a:p>
            <a:fld id="{08998007-5C32-CA4A-945E-BB03CC315994}" type="slidenum">
              <a:rPr lang="en-US" smtClean="0"/>
              <a:t>14</a:t>
            </a:fld>
            <a:endParaRPr lang="en-US" dirty="0"/>
          </a:p>
        </p:txBody>
      </p:sp>
    </p:spTree>
    <p:extLst>
      <p:ext uri="{BB962C8B-B14F-4D97-AF65-F5344CB8AC3E}">
        <p14:creationId xmlns:p14="http://schemas.microsoft.com/office/powerpoint/2010/main" val="4275974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t>15</a:t>
            </a:fld>
            <a:endParaRPr lang="en-US" dirty="0"/>
          </a:p>
        </p:txBody>
      </p:sp>
    </p:spTree>
    <p:extLst>
      <p:ext uri="{BB962C8B-B14F-4D97-AF65-F5344CB8AC3E}">
        <p14:creationId xmlns:p14="http://schemas.microsoft.com/office/powerpoint/2010/main" val="272698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t>3</a:t>
            </a:fld>
            <a:endParaRPr lang="en-US" dirty="0"/>
          </a:p>
        </p:txBody>
      </p:sp>
    </p:spTree>
    <p:extLst>
      <p:ext uri="{BB962C8B-B14F-4D97-AF65-F5344CB8AC3E}">
        <p14:creationId xmlns:p14="http://schemas.microsoft.com/office/powerpoint/2010/main" val="7154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t>4</a:t>
            </a:fld>
            <a:endParaRPr lang="en-US" dirty="0"/>
          </a:p>
        </p:txBody>
      </p:sp>
    </p:spTree>
    <p:extLst>
      <p:ext uri="{BB962C8B-B14F-4D97-AF65-F5344CB8AC3E}">
        <p14:creationId xmlns:p14="http://schemas.microsoft.com/office/powerpoint/2010/main" val="46901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08998007-5C32-CA4A-945E-BB03CC315994}" type="slidenum">
              <a:rPr lang="en-US" smtClean="0"/>
              <a:t>5</a:t>
            </a:fld>
            <a:endParaRPr lang="en-US" dirty="0"/>
          </a:p>
        </p:txBody>
      </p:sp>
    </p:spTree>
    <p:extLst>
      <p:ext uri="{BB962C8B-B14F-4D97-AF65-F5344CB8AC3E}">
        <p14:creationId xmlns:p14="http://schemas.microsoft.com/office/powerpoint/2010/main" val="427597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8998007-5C32-CA4A-945E-BB03CC315994}" type="slidenum">
              <a:rPr lang="en-US" smtClean="0"/>
              <a:t>6</a:t>
            </a:fld>
            <a:endParaRPr lang="en-US" dirty="0"/>
          </a:p>
        </p:txBody>
      </p:sp>
    </p:spTree>
    <p:extLst>
      <p:ext uri="{BB962C8B-B14F-4D97-AF65-F5344CB8AC3E}">
        <p14:creationId xmlns:p14="http://schemas.microsoft.com/office/powerpoint/2010/main" val="272698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t>7</a:t>
            </a:fld>
            <a:endParaRPr lang="en-US" dirty="0"/>
          </a:p>
        </p:txBody>
      </p:sp>
    </p:spTree>
    <p:extLst>
      <p:ext uri="{BB962C8B-B14F-4D97-AF65-F5344CB8AC3E}">
        <p14:creationId xmlns:p14="http://schemas.microsoft.com/office/powerpoint/2010/main" val="272698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t>8</a:t>
            </a:fld>
            <a:endParaRPr lang="en-US" dirty="0"/>
          </a:p>
        </p:txBody>
      </p:sp>
    </p:spTree>
    <p:extLst>
      <p:ext uri="{BB962C8B-B14F-4D97-AF65-F5344CB8AC3E}">
        <p14:creationId xmlns:p14="http://schemas.microsoft.com/office/powerpoint/2010/main" val="272698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t>9</a:t>
            </a:fld>
            <a:endParaRPr lang="en-US" dirty="0"/>
          </a:p>
        </p:txBody>
      </p:sp>
    </p:spTree>
    <p:extLst>
      <p:ext uri="{BB962C8B-B14F-4D97-AF65-F5344CB8AC3E}">
        <p14:creationId xmlns:p14="http://schemas.microsoft.com/office/powerpoint/2010/main" val="272698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98007-5C32-CA4A-945E-BB03CC315994}" type="slidenum">
              <a:rPr lang="en-US" smtClean="0"/>
              <a:t>10</a:t>
            </a:fld>
            <a:endParaRPr lang="en-US" dirty="0"/>
          </a:p>
        </p:txBody>
      </p:sp>
    </p:spTree>
    <p:extLst>
      <p:ext uri="{BB962C8B-B14F-4D97-AF65-F5344CB8AC3E}">
        <p14:creationId xmlns:p14="http://schemas.microsoft.com/office/powerpoint/2010/main" val="272698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711A9A-0587-C74D-BD6D-C6F2B0B022CF}" type="datetime1">
              <a:rPr lang="en-US" smtClean="0"/>
              <a:t>8/21/2013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6F06BD-03AD-0D4F-864F-1C6766B1E7AE}" type="slidenum">
              <a:rPr lang="en-US" smtClean="0"/>
              <a:t>‹#›</a:t>
            </a:fld>
            <a:endParaRPr lang="en-US" dirty="0"/>
          </a:p>
        </p:txBody>
      </p:sp>
    </p:spTree>
    <p:extLst>
      <p:ext uri="{BB962C8B-B14F-4D97-AF65-F5344CB8AC3E}">
        <p14:creationId xmlns:p14="http://schemas.microsoft.com/office/powerpoint/2010/main" val="208471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DB326-B6F4-0348-97A7-FB4B9C67D8C9}" type="datetime1">
              <a:rPr lang="en-US" smtClean="0"/>
              <a:t>8/21/2013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6F06BD-03AD-0D4F-864F-1C6766B1E7AE}" type="slidenum">
              <a:rPr lang="en-US" smtClean="0"/>
              <a:t>‹#›</a:t>
            </a:fld>
            <a:endParaRPr lang="en-US" dirty="0"/>
          </a:p>
        </p:txBody>
      </p:sp>
    </p:spTree>
    <p:extLst>
      <p:ext uri="{BB962C8B-B14F-4D97-AF65-F5344CB8AC3E}">
        <p14:creationId xmlns:p14="http://schemas.microsoft.com/office/powerpoint/2010/main" val="428815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18E79-1509-974C-A272-650196CB57DC}" type="datetime1">
              <a:rPr lang="en-US" smtClean="0"/>
              <a:t>8/21/2013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6F06BD-03AD-0D4F-864F-1C6766B1E7AE}" type="slidenum">
              <a:rPr lang="en-US" smtClean="0"/>
              <a:t>‹#›</a:t>
            </a:fld>
            <a:endParaRPr lang="en-US" dirty="0"/>
          </a:p>
        </p:txBody>
      </p:sp>
    </p:spTree>
    <p:extLst>
      <p:ext uri="{BB962C8B-B14F-4D97-AF65-F5344CB8AC3E}">
        <p14:creationId xmlns:p14="http://schemas.microsoft.com/office/powerpoint/2010/main" val="46519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40A54-BF3F-194A-B5A3-31C635ACD2BB}" type="datetime1">
              <a:rPr lang="en-US" smtClean="0"/>
              <a:t>8/21/2013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6F06BD-03AD-0D4F-864F-1C6766B1E7AE}" type="slidenum">
              <a:rPr lang="en-US" smtClean="0"/>
              <a:t>‹#›</a:t>
            </a:fld>
            <a:endParaRPr lang="en-US" dirty="0"/>
          </a:p>
        </p:txBody>
      </p:sp>
    </p:spTree>
    <p:extLst>
      <p:ext uri="{BB962C8B-B14F-4D97-AF65-F5344CB8AC3E}">
        <p14:creationId xmlns:p14="http://schemas.microsoft.com/office/powerpoint/2010/main" val="131358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52ED52-524D-B04B-BE07-5FE3535F8CD3}" type="datetime1">
              <a:rPr lang="en-US" smtClean="0"/>
              <a:t>8/21/2013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6F06BD-03AD-0D4F-864F-1C6766B1E7AE}" type="slidenum">
              <a:rPr lang="en-US" smtClean="0"/>
              <a:t>‹#›</a:t>
            </a:fld>
            <a:endParaRPr lang="en-US" dirty="0"/>
          </a:p>
        </p:txBody>
      </p:sp>
    </p:spTree>
    <p:extLst>
      <p:ext uri="{BB962C8B-B14F-4D97-AF65-F5344CB8AC3E}">
        <p14:creationId xmlns:p14="http://schemas.microsoft.com/office/powerpoint/2010/main" val="350667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CB35F2-0AD0-4C43-A503-763F37B049E1}" type="datetime1">
              <a:rPr lang="en-US" smtClean="0"/>
              <a:t>8/21/2013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6F06BD-03AD-0D4F-864F-1C6766B1E7AE}" type="slidenum">
              <a:rPr lang="en-US" smtClean="0"/>
              <a:t>‹#›</a:t>
            </a:fld>
            <a:endParaRPr lang="en-US" dirty="0"/>
          </a:p>
        </p:txBody>
      </p:sp>
    </p:spTree>
    <p:extLst>
      <p:ext uri="{BB962C8B-B14F-4D97-AF65-F5344CB8AC3E}">
        <p14:creationId xmlns:p14="http://schemas.microsoft.com/office/powerpoint/2010/main" val="255437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96A841-5033-B742-8C0F-F80D76844AA1}" type="datetime1">
              <a:rPr lang="en-US" smtClean="0"/>
              <a:t>8/21/2013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6F06BD-03AD-0D4F-864F-1C6766B1E7AE}" type="slidenum">
              <a:rPr lang="en-US" smtClean="0"/>
              <a:t>‹#›</a:t>
            </a:fld>
            <a:endParaRPr lang="en-US" dirty="0"/>
          </a:p>
        </p:txBody>
      </p:sp>
    </p:spTree>
    <p:extLst>
      <p:ext uri="{BB962C8B-B14F-4D97-AF65-F5344CB8AC3E}">
        <p14:creationId xmlns:p14="http://schemas.microsoft.com/office/powerpoint/2010/main" val="133513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9B5F3-6DD5-9547-A62F-43ACD9CE5FD3}" type="datetime1">
              <a:rPr lang="en-US" smtClean="0"/>
              <a:t>8/21/2013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6F06BD-03AD-0D4F-864F-1C6766B1E7AE}" type="slidenum">
              <a:rPr lang="en-US" smtClean="0"/>
              <a:t>‹#›</a:t>
            </a:fld>
            <a:endParaRPr lang="en-US" dirty="0"/>
          </a:p>
        </p:txBody>
      </p:sp>
    </p:spTree>
    <p:extLst>
      <p:ext uri="{BB962C8B-B14F-4D97-AF65-F5344CB8AC3E}">
        <p14:creationId xmlns:p14="http://schemas.microsoft.com/office/powerpoint/2010/main" val="44754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17F7A-3005-B444-9110-375864FC5381}" type="datetime1">
              <a:rPr lang="en-US" smtClean="0"/>
              <a:t>8/21/2013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6F06BD-03AD-0D4F-864F-1C6766B1E7AE}" type="slidenum">
              <a:rPr lang="en-US" smtClean="0"/>
              <a:t>‹#›</a:t>
            </a:fld>
            <a:endParaRPr lang="en-US" dirty="0"/>
          </a:p>
        </p:txBody>
      </p:sp>
    </p:spTree>
    <p:extLst>
      <p:ext uri="{BB962C8B-B14F-4D97-AF65-F5344CB8AC3E}">
        <p14:creationId xmlns:p14="http://schemas.microsoft.com/office/powerpoint/2010/main" val="42793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A00A5-8A38-D344-A81D-926E9AE82052}" type="datetime1">
              <a:rPr lang="en-US" smtClean="0"/>
              <a:t>8/21/2013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6F06BD-03AD-0D4F-864F-1C6766B1E7AE}" type="slidenum">
              <a:rPr lang="en-US" smtClean="0"/>
              <a:t>‹#›</a:t>
            </a:fld>
            <a:endParaRPr lang="en-US" dirty="0"/>
          </a:p>
        </p:txBody>
      </p:sp>
    </p:spTree>
    <p:extLst>
      <p:ext uri="{BB962C8B-B14F-4D97-AF65-F5344CB8AC3E}">
        <p14:creationId xmlns:p14="http://schemas.microsoft.com/office/powerpoint/2010/main" val="246396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2514C-63D6-F946-9F4F-405AE73828AC}" type="datetime1">
              <a:rPr lang="en-US" smtClean="0"/>
              <a:t>8/21/2013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6F06BD-03AD-0D4F-864F-1C6766B1E7AE}" type="slidenum">
              <a:rPr lang="en-US" smtClean="0"/>
              <a:t>‹#›</a:t>
            </a:fld>
            <a:endParaRPr lang="en-US" dirty="0"/>
          </a:p>
        </p:txBody>
      </p:sp>
    </p:spTree>
    <p:extLst>
      <p:ext uri="{BB962C8B-B14F-4D97-AF65-F5344CB8AC3E}">
        <p14:creationId xmlns:p14="http://schemas.microsoft.com/office/powerpoint/2010/main" val="128669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7E03AA5-444B-8343-8AE9-B69EC07137AA}" type="datetime1">
              <a:rPr lang="en-US" smtClean="0"/>
              <a:t>8/21/2013</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66F06BD-03AD-0D4F-864F-1C6766B1E7AE}" type="slidenum">
              <a:rPr lang="en-US" smtClean="0"/>
              <a:t>‹#›</a:t>
            </a:fld>
            <a:endParaRPr lang="en-US" dirty="0"/>
          </a:p>
        </p:txBody>
      </p:sp>
    </p:spTree>
    <p:extLst>
      <p:ext uri="{BB962C8B-B14F-4D97-AF65-F5344CB8AC3E}">
        <p14:creationId xmlns:p14="http://schemas.microsoft.com/office/powerpoint/2010/main" val="180611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www.asmarainc.com/Flowing-Coral-CR-Needlepoint-Rug-P36.asp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asmarainc.com/Product.aspx?ProductId=5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www.ittslab.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www.asmarainc.com/Ascot-D-Needlepoint-Rug-P17.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asmarainc.com/Aubusson-rugs-C28.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asmarainc.com/Aubusson-rugs-C28.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asmarainc.com/Geometric-rugs-C18.asp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en.wikipedia.org/wiki/Maison_Jansen" TargetMode="External"/><Relationship Id="rId7" Type="http://schemas.openxmlformats.org/officeDocument/2006/relationships/hyperlink" Target="http://www.asmarainc.com/Needlepoint-rugs-C31.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pinterest.com/chchiaseed/royals/" TargetMode="External"/><Relationship Id="rId5" Type="http://schemas.openxmlformats.org/officeDocument/2006/relationships/hyperlink" Target="http://pinterest.com/asmararugs/celebrity-rugs/"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asmarainc.com/Geometric-rugs-C18.aspx" TargetMode="External"/><Relationship Id="rId4" Type="http://schemas.openxmlformats.org/officeDocument/2006/relationships/hyperlink" Target="http://www.vogue.com/magazine/article/estate-of-grace-tory-burchs-southampton-hom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pinterest.com/baileyandhart/" TargetMode="External"/><Relationship Id="rId7" Type="http://schemas.openxmlformats.org/officeDocument/2006/relationships/hyperlink" Target="http://www.asmarainc.com/Branches-Aubusson-Rug-P104.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hyperlink" Target="http://www.asmarainc.com/Product.aspx?ProductId=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P_Ebook_Cover.jpg"/>
          <p:cNvPicPr>
            <a:picLocks noChangeAspect="1"/>
          </p:cNvPicPr>
          <p:nvPr/>
        </p:nvPicPr>
        <p:blipFill rotWithShape="1">
          <a:blip r:embed="rId3">
            <a:extLst>
              <a:ext uri="{28A0092B-C50C-407E-A947-70E740481C1C}">
                <a14:useLocalDpi xmlns:a14="http://schemas.microsoft.com/office/drawing/2010/main" val="0"/>
              </a:ext>
            </a:extLst>
          </a:blip>
          <a:srcRect t="205" b="3883"/>
          <a:stretch/>
        </p:blipFill>
        <p:spPr>
          <a:xfrm>
            <a:off x="-9769" y="-7189"/>
            <a:ext cx="6877538" cy="9170051"/>
          </a:xfrm>
          <a:prstGeom prst="rect">
            <a:avLst/>
          </a:prstGeom>
        </p:spPr>
      </p:pic>
      <p:sp>
        <p:nvSpPr>
          <p:cNvPr id="5" name="TextBox 4"/>
          <p:cNvSpPr txBox="1"/>
          <p:nvPr/>
        </p:nvSpPr>
        <p:spPr>
          <a:xfrm>
            <a:off x="601981" y="7913778"/>
            <a:ext cx="5654039" cy="1015663"/>
          </a:xfrm>
          <a:prstGeom prst="rect">
            <a:avLst/>
          </a:prstGeom>
          <a:noFill/>
        </p:spPr>
        <p:txBody>
          <a:bodyPr wrap="square" rtlCol="0">
            <a:spAutoFit/>
          </a:bodyPr>
          <a:lstStyle/>
          <a:p>
            <a:r>
              <a:rPr lang="en-US" sz="1200" i="1" dirty="0"/>
              <a:t>H</a:t>
            </a:r>
            <a:r>
              <a:rPr lang="en-US" sz="1200" i="1" dirty="0" smtClean="0"/>
              <a:t>igh quality needlepoint rugs such as </a:t>
            </a:r>
            <a:r>
              <a:rPr lang="en-US" sz="1200" i="1" dirty="0" smtClean="0">
                <a:hlinkClick r:id="rId4"/>
              </a:rPr>
              <a:t>Flowing Coral</a:t>
            </a:r>
            <a:r>
              <a:rPr lang="en-US" sz="1200" i="1" dirty="0" smtClean="0"/>
              <a:t> are highly durable due to millions of hand made stitches of resilient wool. </a:t>
            </a:r>
            <a:r>
              <a:rPr lang="en-US" sz="1200" i="1" dirty="0"/>
              <a:t>N</a:t>
            </a:r>
            <a:r>
              <a:rPr lang="en-US" sz="1200" i="1" dirty="0" smtClean="0"/>
              <a:t>eedlepoint rugs have a nubby surface resembling antique rugs. This makes them pair well with English and French antique furniture.</a:t>
            </a:r>
          </a:p>
          <a:p>
            <a:endParaRPr lang="en-US" sz="1200" i="1" dirty="0" smtClean="0"/>
          </a:p>
          <a:p>
            <a:endParaRPr lang="en-US" sz="1200" i="1" dirty="0"/>
          </a:p>
        </p:txBody>
      </p:sp>
    </p:spTree>
    <p:extLst>
      <p:ext uri="{BB962C8B-B14F-4D97-AF65-F5344CB8AC3E}">
        <p14:creationId xmlns:p14="http://schemas.microsoft.com/office/powerpoint/2010/main" val="3636779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378286" y="585471"/>
            <a:ext cx="6101428" cy="2830830"/>
          </a:xfrm>
        </p:spPr>
        <p:txBody>
          <a:bodyPr>
            <a:noAutofit/>
          </a:bodyPr>
          <a:lstStyle/>
          <a:p>
            <a:pPr marL="0" indent="0">
              <a:buNone/>
            </a:pPr>
            <a:r>
              <a:rPr lang="en-US" sz="1200" dirty="0"/>
              <a:t>Unlike oriental rugs, needlepoint rugs do not have a pile and are grouped under the category of "flat-weave" rugs which also includes Aubusson rugs. In comparison to oriental rugs, good quality needlepoint rugs are quite thin and this leads people to mistakenly assume they are too fragile for actively used rooms.</a:t>
            </a:r>
          </a:p>
          <a:p>
            <a:pPr marL="0" indent="0">
              <a:buNone/>
            </a:pPr>
            <a:endParaRPr lang="en-US" sz="1200" b="1" dirty="0" smtClean="0"/>
          </a:p>
          <a:p>
            <a:pPr marL="0" indent="0">
              <a:buNone/>
            </a:pPr>
            <a:r>
              <a:rPr lang="en-US" sz="1200" b="1" dirty="0" smtClean="0"/>
              <a:t>How </a:t>
            </a:r>
            <a:r>
              <a:rPr lang="en-US" sz="1200" b="1" dirty="0"/>
              <a:t>to tell which needlepoint rugs are durable for active living rooms, dining rooms and bedrooms</a:t>
            </a:r>
            <a:r>
              <a:rPr lang="en-US" sz="1200" b="1" dirty="0" smtClean="0"/>
              <a:t>:</a:t>
            </a:r>
          </a:p>
          <a:p>
            <a:pPr marL="0" indent="0">
              <a:buNone/>
            </a:pPr>
            <a:endParaRPr lang="en-US" sz="1200" dirty="0" smtClean="0"/>
          </a:p>
          <a:p>
            <a:pPr marL="0" indent="0">
              <a:buNone/>
            </a:pPr>
            <a:r>
              <a:rPr lang="en-US" sz="1200" dirty="0" smtClean="0"/>
              <a:t>In order to be able to tell which needlepoint rugs are durable, we need to first understand the steps involved in making high quality needlepoint rugs</a:t>
            </a:r>
            <a:endParaRPr lang="en-US" sz="1200" dirty="0"/>
          </a:p>
          <a:p>
            <a:pPr marL="0" lvl="0" indent="0">
              <a:buNone/>
            </a:pPr>
            <a:endParaRPr lang="en-US" sz="1200" b="1" dirty="0" smtClean="0"/>
          </a:p>
          <a:p>
            <a:pPr marL="0" lvl="0" indent="0">
              <a:buNone/>
            </a:pPr>
            <a:r>
              <a:rPr lang="en-US" sz="1200" b="1" dirty="0" smtClean="0"/>
              <a:t>1. Durable needlepoint rugs are made with good quality wool yarn stitched on a strong canvas foundation. </a:t>
            </a:r>
            <a:endParaRPr lang="en-US" sz="1200" dirty="0"/>
          </a:p>
        </p:txBody>
      </p:sp>
      <p:sp>
        <p:nvSpPr>
          <p:cNvPr id="14" name="TextBox 13"/>
          <p:cNvSpPr txBox="1"/>
          <p:nvPr/>
        </p:nvSpPr>
        <p:spPr>
          <a:xfrm>
            <a:off x="320250" y="177487"/>
            <a:ext cx="6217501" cy="276999"/>
          </a:xfrm>
          <a:prstGeom prst="rect">
            <a:avLst/>
          </a:prstGeom>
          <a:noFill/>
        </p:spPr>
        <p:txBody>
          <a:bodyPr wrap="square" rtlCol="0">
            <a:spAutoFit/>
          </a:bodyPr>
          <a:lstStyle/>
          <a:p>
            <a:r>
              <a:rPr lang="en-US" sz="1200" dirty="0" smtClean="0">
                <a:latin typeface="Century Gothic" pitchFamily="34" charset="0"/>
                <a:ea typeface="Tahoma" pitchFamily="34" charset="0"/>
                <a:cs typeface="Tahoma" pitchFamily="34" charset="0"/>
              </a:rPr>
              <a:t>Chapter </a:t>
            </a:r>
            <a:r>
              <a:rPr lang="en-US" sz="1200" dirty="0">
                <a:latin typeface="Century Gothic" pitchFamily="34" charset="0"/>
                <a:ea typeface="Tahoma" pitchFamily="34" charset="0"/>
                <a:cs typeface="Tahoma" pitchFamily="34" charset="0"/>
              </a:rPr>
              <a:t>2</a:t>
            </a:r>
            <a:r>
              <a:rPr lang="en-US" sz="1200" dirty="0" smtClean="0">
                <a:latin typeface="Century Gothic" pitchFamily="34" charset="0"/>
                <a:ea typeface="Tahoma" pitchFamily="34" charset="0"/>
                <a:cs typeface="Tahoma" pitchFamily="34" charset="0"/>
              </a:rPr>
              <a:t>, </a:t>
            </a:r>
            <a:r>
              <a:rPr lang="en-US" sz="1200" dirty="0" smtClean="0">
                <a:latin typeface="Century Gothic" pitchFamily="34" charset="0"/>
                <a:ea typeface="Tahoma" pitchFamily="34" charset="0"/>
                <a:cs typeface="Tahoma" pitchFamily="34" charset="0"/>
              </a:rPr>
              <a:t>page 7</a:t>
            </a:r>
            <a:endParaRPr lang="en-US" sz="2800" dirty="0" smtClean="0">
              <a:latin typeface="Century Gothic" pitchFamily="34" charset="0"/>
              <a:ea typeface="Tahoma" pitchFamily="34" charset="0"/>
              <a:cs typeface="Tahom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644901"/>
            <a:ext cx="1828800" cy="1853184"/>
          </a:xfrm>
          <a:prstGeom prst="rect">
            <a:avLst/>
          </a:prstGeom>
        </p:spPr>
      </p:pic>
      <p:sp>
        <p:nvSpPr>
          <p:cNvPr id="4" name="TextBox 3"/>
          <p:cNvSpPr txBox="1"/>
          <p:nvPr/>
        </p:nvSpPr>
        <p:spPr>
          <a:xfrm>
            <a:off x="328843" y="5853686"/>
            <a:ext cx="6200314" cy="2677656"/>
          </a:xfrm>
          <a:prstGeom prst="rect">
            <a:avLst/>
          </a:prstGeom>
          <a:noFill/>
        </p:spPr>
        <p:txBody>
          <a:bodyPr wrap="square" rtlCol="0">
            <a:spAutoFit/>
          </a:bodyPr>
          <a:lstStyle/>
          <a:p>
            <a:r>
              <a:rPr lang="en-US" sz="1200" dirty="0"/>
              <a:t>Needlepoint rugs are still made entirely by hand, with nothing more than a hand sewing needle and wool yarn. The needlepoint embroider makes individual stitches with the needle and yarn  on an  “open grid canvas“ (see image above). The canvas is made of tightly twisted cotton threads that are mercerized to make them stronger and to allow the sewing needle to pass more easily through the holes in the canvas. Eventually the entire surface of the cotton canvas is covered with wool stitches and this becomes the needlepoint rug. Every square foot of the </a:t>
            </a:r>
            <a:r>
              <a:rPr lang="en-US" sz="1200" u="sng" dirty="0">
                <a:hlinkClick r:id="rId4"/>
              </a:rPr>
              <a:t>Asmara Branches needlepoint rug</a:t>
            </a:r>
            <a:r>
              <a:rPr lang="en-US" sz="1200" dirty="0"/>
              <a:t> has 14,400 individual hand made wool stitches and a size 9'x12' Branches needlepoint rug contains more than 1.55 million hand stitches.</a:t>
            </a:r>
          </a:p>
          <a:p>
            <a:endParaRPr lang="en-US" sz="1200" dirty="0"/>
          </a:p>
          <a:p>
            <a:r>
              <a:rPr lang="en-US" sz="1200" dirty="0"/>
              <a:t>The durability of a needlepoint rug arises from the combined strength of the cotton canvas and the millions of handmade stitches in resilient wool yarn.</a:t>
            </a:r>
          </a:p>
          <a:p>
            <a:endParaRPr lang="en-US" sz="1200" dirty="0"/>
          </a:p>
          <a:p>
            <a:r>
              <a:rPr lang="en-US" sz="1200" dirty="0"/>
              <a:t>If either the wool or the cotton canvas is inferior, the durability of the needlepoint rug is compromised</a:t>
            </a:r>
            <a:r>
              <a:rPr lang="en-US" sz="1200" dirty="0" smtClean="0"/>
              <a:t>.</a:t>
            </a:r>
            <a:endParaRPr lang="en-US" sz="1200" dirty="0"/>
          </a:p>
        </p:txBody>
      </p:sp>
    </p:spTree>
    <p:extLst>
      <p:ext uri="{BB962C8B-B14F-4D97-AF65-F5344CB8AC3E}">
        <p14:creationId xmlns:p14="http://schemas.microsoft.com/office/powerpoint/2010/main" val="2113500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4451" y="268703"/>
            <a:ext cx="6189099" cy="276999"/>
          </a:xfrm>
          <a:prstGeom prst="rect">
            <a:avLst/>
          </a:prstGeom>
          <a:noFill/>
        </p:spPr>
        <p:txBody>
          <a:bodyPr wrap="square" rtlCol="0">
            <a:spAutoFit/>
          </a:bodyPr>
          <a:lstStyle/>
          <a:p>
            <a:r>
              <a:rPr lang="en-US" sz="1200" dirty="0">
                <a:solidFill>
                  <a:srgbClr val="000000"/>
                </a:solidFill>
                <a:latin typeface="Century Gothic" pitchFamily="34" charset="0"/>
                <a:ea typeface="Tahoma" pitchFamily="34" charset="0"/>
                <a:cs typeface="Tahoma" pitchFamily="34" charset="0"/>
              </a:rPr>
              <a:t>Chapter </a:t>
            </a:r>
            <a:r>
              <a:rPr lang="en-US" sz="1200" dirty="0" smtClean="0">
                <a:solidFill>
                  <a:srgbClr val="000000"/>
                </a:solidFill>
                <a:latin typeface="Century Gothic" pitchFamily="34" charset="0"/>
                <a:ea typeface="Tahoma" pitchFamily="34" charset="0"/>
                <a:cs typeface="Tahoma" pitchFamily="34" charset="0"/>
              </a:rPr>
              <a:t>2, page 8 </a:t>
            </a:r>
            <a:endParaRPr lang="en-US" sz="1200" dirty="0" smtClean="0">
              <a:solidFill>
                <a:srgbClr val="000000"/>
              </a:solidFill>
              <a:latin typeface="Tahoma" pitchFamily="34" charset="0"/>
              <a:ea typeface="Tahoma" pitchFamily="34" charset="0"/>
              <a:cs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485" y="703581"/>
            <a:ext cx="4469031" cy="2815490"/>
          </a:xfrm>
          <a:prstGeom prst="rect">
            <a:avLst/>
          </a:prstGeom>
        </p:spPr>
      </p:pic>
      <p:sp>
        <p:nvSpPr>
          <p:cNvPr id="3" name="TextBox 2"/>
          <p:cNvSpPr txBox="1"/>
          <p:nvPr/>
        </p:nvSpPr>
        <p:spPr>
          <a:xfrm>
            <a:off x="330200" y="3882893"/>
            <a:ext cx="6197600" cy="830997"/>
          </a:xfrm>
          <a:prstGeom prst="rect">
            <a:avLst/>
          </a:prstGeom>
          <a:noFill/>
        </p:spPr>
        <p:txBody>
          <a:bodyPr wrap="square" rtlCol="0">
            <a:spAutoFit/>
          </a:bodyPr>
          <a:lstStyle/>
          <a:p>
            <a:r>
              <a:rPr lang="en-US" sz="1200" dirty="0" smtClean="0"/>
              <a:t>To make it easy to follow the pattern, it is </a:t>
            </a:r>
            <a:r>
              <a:rPr lang="en-US" sz="1200" dirty="0"/>
              <a:t>first hand painted on the </a:t>
            </a:r>
            <a:r>
              <a:rPr lang="en-US" sz="1200" dirty="0" smtClean="0"/>
              <a:t>"canvas</a:t>
            </a:r>
            <a:r>
              <a:rPr lang="en-US" sz="1200" dirty="0"/>
              <a:t>". The needlepoint artisan uses custom dyed wool yarns and covers the canvas with wool stitches following every detail of the painted pattern. Millions of stitches in high quality wool on a sturdy cotton canvas foundation is what gives needlepoint rugs their exceptional durability.</a:t>
            </a:r>
            <a:r>
              <a:rPr lang="en-US" sz="1200" i="1" dirty="0"/>
              <a:t> </a:t>
            </a:r>
            <a:endParaRPr lang="en-US" sz="1200" dirty="0"/>
          </a:p>
        </p:txBody>
      </p:sp>
      <p:sp>
        <p:nvSpPr>
          <p:cNvPr id="5" name="TextBox 4"/>
          <p:cNvSpPr txBox="1"/>
          <p:nvPr/>
        </p:nvSpPr>
        <p:spPr>
          <a:xfrm>
            <a:off x="336551" y="8494805"/>
            <a:ext cx="6184899" cy="276999"/>
          </a:xfrm>
          <a:prstGeom prst="rect">
            <a:avLst/>
          </a:prstGeom>
          <a:noFill/>
        </p:spPr>
        <p:txBody>
          <a:bodyPr wrap="square" rtlCol="0">
            <a:spAutoFit/>
          </a:bodyPr>
          <a:lstStyle/>
          <a:p>
            <a:r>
              <a:rPr lang="en-US" sz="1200" dirty="0"/>
              <a:t>An embroiderer hand stitching a floral needlepoint pattern with a sewing needle and wool </a:t>
            </a:r>
            <a:r>
              <a:rPr lang="en-US" sz="1200" dirty="0" smtClean="0"/>
              <a:t>yarn.</a:t>
            </a:r>
            <a:endParaRPr lang="en-US" sz="1200" dirty="0"/>
          </a:p>
        </p:txBody>
      </p:sp>
      <p:sp>
        <p:nvSpPr>
          <p:cNvPr id="10" name="TextBox 9"/>
          <p:cNvSpPr txBox="1"/>
          <p:nvPr/>
        </p:nvSpPr>
        <p:spPr>
          <a:xfrm>
            <a:off x="1000125" y="5886606"/>
            <a:ext cx="5021579" cy="2495394"/>
          </a:xfrm>
          <a:prstGeom prst="rect">
            <a:avLst/>
          </a:prstGeom>
          <a:noFill/>
        </p:spPr>
        <p:txBody>
          <a:bodyPr wrap="square" rtlCol="0">
            <a:spAutoFit/>
          </a:bodyPr>
          <a:lstStyle/>
          <a:p>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501" y="4818878"/>
            <a:ext cx="4492998" cy="3353650"/>
          </a:xfrm>
          <a:prstGeom prst="rect">
            <a:avLst/>
          </a:prstGeom>
        </p:spPr>
      </p:pic>
      <p:sp>
        <p:nvSpPr>
          <p:cNvPr id="4" name="TextBox 3"/>
          <p:cNvSpPr txBox="1"/>
          <p:nvPr/>
        </p:nvSpPr>
        <p:spPr>
          <a:xfrm>
            <a:off x="1182501" y="3530600"/>
            <a:ext cx="4492998" cy="276999"/>
          </a:xfrm>
          <a:prstGeom prst="rect">
            <a:avLst/>
          </a:prstGeom>
          <a:noFill/>
        </p:spPr>
        <p:txBody>
          <a:bodyPr wrap="square" rtlCol="0">
            <a:spAutoFit/>
          </a:bodyPr>
          <a:lstStyle/>
          <a:p>
            <a:r>
              <a:rPr lang="en-US" sz="1200" i="1" dirty="0" smtClean="0"/>
              <a:t>Image </a:t>
            </a:r>
            <a:r>
              <a:rPr lang="en-US" sz="1200" i="1" dirty="0"/>
              <a:t>courtesy The Royal School of Needlework, London</a:t>
            </a:r>
            <a:r>
              <a:rPr lang="en-US" sz="1200" i="1" dirty="0" smtClean="0"/>
              <a:t>.</a:t>
            </a:r>
            <a:endParaRPr lang="en-US" sz="1200" dirty="0"/>
          </a:p>
        </p:txBody>
      </p:sp>
      <p:sp>
        <p:nvSpPr>
          <p:cNvPr id="9" name="TextBox 8"/>
          <p:cNvSpPr txBox="1"/>
          <p:nvPr/>
        </p:nvSpPr>
        <p:spPr>
          <a:xfrm>
            <a:off x="1182501" y="8172528"/>
            <a:ext cx="4492998" cy="276999"/>
          </a:xfrm>
          <a:prstGeom prst="rect">
            <a:avLst/>
          </a:prstGeom>
          <a:noFill/>
        </p:spPr>
        <p:txBody>
          <a:bodyPr wrap="square" rtlCol="0">
            <a:spAutoFit/>
          </a:bodyPr>
          <a:lstStyle/>
          <a:p>
            <a:r>
              <a:rPr lang="en-US" sz="1200" i="1" dirty="0" smtClean="0"/>
              <a:t>Image </a:t>
            </a:r>
            <a:r>
              <a:rPr lang="en-US" sz="1200" i="1" dirty="0"/>
              <a:t>courtesy The Royal School of Needlework, London</a:t>
            </a:r>
            <a:r>
              <a:rPr lang="en-US" sz="1200" i="1" dirty="0" smtClean="0"/>
              <a:t>.</a:t>
            </a:r>
            <a:endParaRPr lang="en-US" sz="1200" dirty="0"/>
          </a:p>
        </p:txBody>
      </p:sp>
    </p:spTree>
    <p:extLst>
      <p:ext uri="{BB962C8B-B14F-4D97-AF65-F5344CB8AC3E}">
        <p14:creationId xmlns:p14="http://schemas.microsoft.com/office/powerpoint/2010/main" val="2804103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6550" y="268703"/>
            <a:ext cx="6184900" cy="492443"/>
          </a:xfrm>
          <a:prstGeom prst="rect">
            <a:avLst/>
          </a:prstGeom>
          <a:noFill/>
        </p:spPr>
        <p:txBody>
          <a:bodyPr wrap="square" rtlCol="0">
            <a:spAutoFit/>
          </a:bodyPr>
          <a:lstStyle/>
          <a:p>
            <a:r>
              <a:rPr lang="en-US" sz="1200" dirty="0">
                <a:solidFill>
                  <a:srgbClr val="000000"/>
                </a:solidFill>
                <a:latin typeface="Century Gothic" pitchFamily="34" charset="0"/>
                <a:ea typeface="Tahoma" pitchFamily="34" charset="0"/>
                <a:cs typeface="Tahoma" pitchFamily="34" charset="0"/>
              </a:rPr>
              <a:t>Chapter </a:t>
            </a:r>
            <a:r>
              <a:rPr lang="en-US" sz="1200" dirty="0" smtClean="0">
                <a:solidFill>
                  <a:srgbClr val="000000"/>
                </a:solidFill>
                <a:latin typeface="Century Gothic" pitchFamily="34" charset="0"/>
                <a:ea typeface="Tahoma" pitchFamily="34" charset="0"/>
                <a:cs typeface="Tahoma" pitchFamily="34" charset="0"/>
              </a:rPr>
              <a:t>2, page 9</a:t>
            </a:r>
            <a:r>
              <a:rPr lang="en-US" sz="1400" dirty="0">
                <a:latin typeface="Century Gothic" pitchFamily="34" charset="0"/>
                <a:ea typeface="Tahoma" pitchFamily="34" charset="0"/>
                <a:cs typeface="Tahoma" pitchFamily="34" charset="0"/>
              </a:rPr>
              <a:t/>
            </a:r>
            <a:br>
              <a:rPr lang="en-US" sz="1400" dirty="0">
                <a:latin typeface="Century Gothic" pitchFamily="34" charset="0"/>
                <a:ea typeface="Tahoma" pitchFamily="34" charset="0"/>
                <a:cs typeface="Tahoma" pitchFamily="34" charset="0"/>
              </a:rPr>
            </a:br>
            <a:endParaRPr lang="en-US" sz="1400" dirty="0" smtClean="0">
              <a:solidFill>
                <a:schemeClr val="accent2">
                  <a:lumMod val="75000"/>
                </a:schemeClr>
              </a:solidFill>
              <a:latin typeface="Tahoma" pitchFamily="34" charset="0"/>
              <a:ea typeface="Tahoma" pitchFamily="34" charset="0"/>
              <a:cs typeface="Tahoma" pitchFamily="34" charset="0"/>
            </a:endParaRPr>
          </a:p>
        </p:txBody>
      </p:sp>
      <p:sp>
        <p:nvSpPr>
          <p:cNvPr id="2" name="TextBox 1"/>
          <p:cNvSpPr txBox="1"/>
          <p:nvPr/>
        </p:nvSpPr>
        <p:spPr>
          <a:xfrm>
            <a:off x="333375" y="672246"/>
            <a:ext cx="6191250" cy="5816977"/>
          </a:xfrm>
          <a:prstGeom prst="rect">
            <a:avLst/>
          </a:prstGeom>
          <a:noFill/>
        </p:spPr>
        <p:txBody>
          <a:bodyPr wrap="square" rtlCol="0">
            <a:spAutoFit/>
          </a:bodyPr>
          <a:lstStyle/>
          <a:p>
            <a:r>
              <a:rPr lang="en-US" sz="1200" b="1" dirty="0"/>
              <a:t>2. Needlepoint rugs made with high quality wool are more durable and easier to clean</a:t>
            </a:r>
            <a:endParaRPr lang="en-US" sz="1200" dirty="0"/>
          </a:p>
          <a:p>
            <a:r>
              <a:rPr lang="en-US" sz="1200" dirty="0"/>
              <a:t>If </a:t>
            </a:r>
            <a:r>
              <a:rPr lang="en-US" sz="1200" dirty="0" smtClean="0"/>
              <a:t>you untwist good </a:t>
            </a:r>
            <a:r>
              <a:rPr lang="en-US" sz="1200" dirty="0"/>
              <a:t>quality wool yarn, you will </a:t>
            </a:r>
            <a:r>
              <a:rPr lang="en-US" sz="1200" dirty="0" smtClean="0"/>
              <a:t>find 4 to 6 inch long, resilient fibers. Lower quality </a:t>
            </a:r>
            <a:r>
              <a:rPr lang="en-US" sz="1200" dirty="0"/>
              <a:t>wool yarn </a:t>
            </a:r>
            <a:r>
              <a:rPr lang="en-US" sz="1200" dirty="0" smtClean="0"/>
              <a:t>is made of shorter, brittle </a:t>
            </a:r>
            <a:r>
              <a:rPr lang="en-US" sz="1200" dirty="0"/>
              <a:t>fibers </a:t>
            </a:r>
            <a:r>
              <a:rPr lang="en-US" sz="1200" dirty="0" smtClean="0"/>
              <a:t>that </a:t>
            </a:r>
            <a:r>
              <a:rPr lang="en-US" sz="1200" dirty="0"/>
              <a:t>break easily. </a:t>
            </a:r>
            <a:r>
              <a:rPr lang="en-US" sz="1200" dirty="0" smtClean="0"/>
              <a:t>The quality of the wool yarn determines how resistant the needlepoint rug is </a:t>
            </a:r>
            <a:r>
              <a:rPr lang="en-US" sz="1200" dirty="0"/>
              <a:t>to abrasion and pulling which takes place during normal usage. Additionally, good quality yarn </a:t>
            </a:r>
            <a:r>
              <a:rPr lang="en-US" sz="1200" dirty="0" smtClean="0"/>
              <a:t>contains lanolin </a:t>
            </a:r>
            <a:r>
              <a:rPr lang="en-US" sz="1200" dirty="0"/>
              <a:t>which </a:t>
            </a:r>
            <a:r>
              <a:rPr lang="en-US" sz="1200" dirty="0" smtClean="0"/>
              <a:t>is a natural protector against spills. </a:t>
            </a:r>
            <a:r>
              <a:rPr lang="en-US" sz="1200" dirty="0"/>
              <a:t>Lanolin keeps the spilled liquids on the surface of the rug for a little </a:t>
            </a:r>
            <a:r>
              <a:rPr lang="en-US" sz="1200" dirty="0" smtClean="0"/>
              <a:t>longer,  giving </a:t>
            </a:r>
            <a:r>
              <a:rPr lang="en-US" sz="1200" dirty="0"/>
              <a:t>you more time to lift the liquid by absorbing it </a:t>
            </a:r>
            <a:r>
              <a:rPr lang="en-US" sz="1200" dirty="0" smtClean="0"/>
              <a:t>with a </a:t>
            </a:r>
            <a:r>
              <a:rPr lang="en-US" sz="1200" dirty="0"/>
              <a:t>paper </a:t>
            </a:r>
            <a:r>
              <a:rPr lang="en-US" sz="1200" dirty="0" smtClean="0"/>
              <a:t>or  </a:t>
            </a:r>
            <a:r>
              <a:rPr lang="en-US" sz="1200" dirty="0"/>
              <a:t>cloth towel. Lift as much of the liquid as you can, and then make sure the rug is air dried </a:t>
            </a:r>
            <a:r>
              <a:rPr lang="en-US" sz="1200" dirty="0" smtClean="0"/>
              <a:t>to prevent </a:t>
            </a:r>
            <a:r>
              <a:rPr lang="en-US" sz="1200" dirty="0"/>
              <a:t>mildew </a:t>
            </a:r>
            <a:r>
              <a:rPr lang="en-US" sz="1200" dirty="0" smtClean="0"/>
              <a:t>from setting </a:t>
            </a:r>
            <a:r>
              <a:rPr lang="en-US" sz="1200" dirty="0"/>
              <a:t>in.  </a:t>
            </a:r>
          </a:p>
          <a:p>
            <a:endParaRPr lang="en-US" sz="1200" b="1" dirty="0" smtClean="0"/>
          </a:p>
          <a:p>
            <a:r>
              <a:rPr lang="en-US" sz="1200" b="1" dirty="0" smtClean="0"/>
              <a:t>3</a:t>
            </a:r>
            <a:r>
              <a:rPr lang="en-US" sz="1200" b="1" dirty="0"/>
              <a:t>. Chemically washed needlepoint rugs are less durable and less resistant to spills</a:t>
            </a:r>
            <a:endParaRPr lang="en-US" sz="1200" dirty="0"/>
          </a:p>
          <a:p>
            <a:r>
              <a:rPr lang="en-US" sz="1200" dirty="0"/>
              <a:t>In order to improve the appearance of poorly </a:t>
            </a:r>
            <a:r>
              <a:rPr lang="en-US" sz="1200" dirty="0" smtClean="0"/>
              <a:t>made </a:t>
            </a:r>
            <a:r>
              <a:rPr lang="en-US" sz="1200" dirty="0"/>
              <a:t>needlepoint rugs, manufacturers </a:t>
            </a:r>
            <a:r>
              <a:rPr lang="en-US" sz="1200" dirty="0" smtClean="0"/>
              <a:t>wash </a:t>
            </a:r>
            <a:r>
              <a:rPr lang="en-US" sz="1200" dirty="0"/>
              <a:t>them with </a:t>
            </a:r>
            <a:r>
              <a:rPr lang="en-US" sz="1200" dirty="0" smtClean="0"/>
              <a:t>a mixture of scouring chemicals that includes </a:t>
            </a:r>
            <a:r>
              <a:rPr lang="en-US" sz="1200" dirty="0"/>
              <a:t>bleach. </a:t>
            </a:r>
            <a:r>
              <a:rPr lang="en-US" sz="1200" dirty="0" smtClean="0"/>
              <a:t>This chemical treatment removes the hard </a:t>
            </a:r>
            <a:r>
              <a:rPr lang="en-US" sz="1200" dirty="0"/>
              <a:t>protective outer layer of </a:t>
            </a:r>
            <a:r>
              <a:rPr lang="en-US" sz="1200" dirty="0" smtClean="0"/>
              <a:t>the wool fiber and makes the wool softer and weaker. The real reason for chemical washing is it fades the colors and gives the rug a shiny look. A an untrained observer can be led to believe that the rug has an antique look when in reality the durability and authenticity of the rug have been compromised.</a:t>
            </a:r>
          </a:p>
          <a:p>
            <a:endParaRPr lang="en-US" sz="1200" b="1" dirty="0"/>
          </a:p>
          <a:p>
            <a:r>
              <a:rPr lang="en-US" sz="1200" b="1" dirty="0" smtClean="0"/>
              <a:t>4</a:t>
            </a:r>
            <a:r>
              <a:rPr lang="en-US" sz="1200" b="1" dirty="0"/>
              <a:t>. </a:t>
            </a:r>
            <a:r>
              <a:rPr lang="en-US" sz="1200" b="1" dirty="0" smtClean="0"/>
              <a:t>Use a good quality </a:t>
            </a:r>
            <a:r>
              <a:rPr lang="en-US" sz="1200" b="1" dirty="0"/>
              <a:t>rug pad</a:t>
            </a:r>
            <a:r>
              <a:rPr lang="en-US" sz="1200" dirty="0"/>
              <a:t> </a:t>
            </a:r>
            <a:r>
              <a:rPr lang="en-US" sz="1200" b="1" dirty="0" smtClean="0"/>
              <a:t> to enhance </a:t>
            </a:r>
            <a:r>
              <a:rPr lang="en-US" sz="1200" b="1" dirty="0"/>
              <a:t>comfort and prolong the life of </a:t>
            </a:r>
            <a:r>
              <a:rPr lang="en-US" sz="1200" b="1" dirty="0" smtClean="0"/>
              <a:t>the </a:t>
            </a:r>
            <a:r>
              <a:rPr lang="en-US" sz="1200" b="1" dirty="0"/>
              <a:t>needlepoint rug</a:t>
            </a:r>
            <a:br>
              <a:rPr lang="en-US" sz="1200" b="1" dirty="0"/>
            </a:br>
            <a:r>
              <a:rPr lang="en-US" sz="1200" dirty="0" smtClean="0"/>
              <a:t>A </a:t>
            </a:r>
            <a:r>
              <a:rPr lang="en-US" sz="1200" dirty="0"/>
              <a:t>good rug pad under a needlepoint rug gives additional </a:t>
            </a:r>
            <a:r>
              <a:rPr lang="en-US" sz="1200" dirty="0" smtClean="0"/>
              <a:t>cushioning and </a:t>
            </a:r>
            <a:r>
              <a:rPr lang="en-US" sz="1200" dirty="0"/>
              <a:t>prolongs the life of </a:t>
            </a:r>
            <a:r>
              <a:rPr lang="en-US" sz="1200" dirty="0" smtClean="0"/>
              <a:t>the </a:t>
            </a:r>
            <a:r>
              <a:rPr lang="en-US" sz="1200" dirty="0"/>
              <a:t>rug by allowing dirt to fall through the rug and onto the pad from where it </a:t>
            </a:r>
            <a:r>
              <a:rPr lang="en-US" sz="1200" dirty="0" smtClean="0"/>
              <a:t>should </a:t>
            </a:r>
            <a:r>
              <a:rPr lang="en-US" sz="1200" dirty="0"/>
              <a:t>be removed by regular vacuuming of the pad </a:t>
            </a:r>
            <a:r>
              <a:rPr lang="en-US" sz="1200" dirty="0" smtClean="0"/>
              <a:t>and </a:t>
            </a:r>
            <a:r>
              <a:rPr lang="en-US" sz="1200" dirty="0"/>
              <a:t>the rug. A pad also helps a </a:t>
            </a:r>
            <a:r>
              <a:rPr lang="en-US" sz="1200" dirty="0" smtClean="0"/>
              <a:t>needlepoint rug </a:t>
            </a:r>
            <a:r>
              <a:rPr lang="en-US" sz="1200" dirty="0"/>
              <a:t>adhere to the </a:t>
            </a:r>
            <a:r>
              <a:rPr lang="en-US" sz="1200" dirty="0" smtClean="0"/>
              <a:t>floor and keep it from moving. Finally</a:t>
            </a:r>
            <a:r>
              <a:rPr lang="en-US" sz="1200" dirty="0"/>
              <a:t>, a pad is essential </a:t>
            </a:r>
            <a:r>
              <a:rPr lang="en-US" sz="1200" dirty="0" smtClean="0"/>
              <a:t>when for installing a </a:t>
            </a:r>
            <a:r>
              <a:rPr lang="en-US" sz="1200" dirty="0"/>
              <a:t>needlepoint </a:t>
            </a:r>
            <a:r>
              <a:rPr lang="en-US" sz="1200" dirty="0" smtClean="0"/>
              <a:t>rug as a wall to wall carpet. </a:t>
            </a:r>
          </a:p>
          <a:p>
            <a:endParaRPr lang="en-US" sz="1200" dirty="0"/>
          </a:p>
          <a:p>
            <a:r>
              <a:rPr lang="en-US" sz="1200" b="1" dirty="0"/>
              <a:t>5. </a:t>
            </a:r>
            <a:r>
              <a:rPr lang="en-US" sz="1200" b="1" dirty="0" smtClean="0"/>
              <a:t>Ask the manufacturer if  </a:t>
            </a:r>
            <a:r>
              <a:rPr lang="en-US" sz="1200" b="1" dirty="0"/>
              <a:t>their needlepoint rugs </a:t>
            </a:r>
            <a:r>
              <a:rPr lang="en-US" sz="1200" b="1" dirty="0" smtClean="0"/>
              <a:t>have been tested </a:t>
            </a:r>
            <a:r>
              <a:rPr lang="en-US" sz="1200" b="1" dirty="0"/>
              <a:t>by an </a:t>
            </a:r>
            <a:r>
              <a:rPr lang="en-US" sz="1200" b="1" dirty="0" smtClean="0"/>
              <a:t>independent lab.</a:t>
            </a:r>
            <a:endParaRPr lang="en-US" sz="1200" dirty="0"/>
          </a:p>
          <a:p>
            <a:r>
              <a:rPr lang="en-US" sz="1200" dirty="0"/>
              <a:t>Independent testing labs such as the </a:t>
            </a:r>
            <a:r>
              <a:rPr lang="en-US" sz="1200" dirty="0">
                <a:hlinkClick r:id="rId3" tooltip="Independant Testing Labs"/>
              </a:rPr>
              <a:t>Independent Textile Testing Service</a:t>
            </a:r>
            <a:r>
              <a:rPr lang="en-US" sz="1200" dirty="0"/>
              <a:t> in Dalton, Georgia perform wear and color fastness tests on all types of rugs and carpets. Ask if the manufacturer has had </a:t>
            </a:r>
            <a:r>
              <a:rPr lang="en-US" sz="1200" dirty="0" smtClean="0"/>
              <a:t>their </a:t>
            </a:r>
            <a:r>
              <a:rPr lang="en-US" sz="1200" dirty="0"/>
              <a:t>needlepoint rugs independently tested by a lab and how it was rated.</a:t>
            </a:r>
          </a:p>
          <a:p>
            <a:endParaRPr lang="en-US" sz="1200" dirty="0" smtClean="0"/>
          </a:p>
          <a:p>
            <a:r>
              <a:rPr lang="en-US" sz="1200" dirty="0" smtClean="0"/>
              <a:t> </a:t>
            </a:r>
            <a:endParaRPr lang="en-US" sz="1200" dirty="0"/>
          </a:p>
        </p:txBody>
      </p:sp>
    </p:spTree>
    <p:extLst>
      <p:ext uri="{BB962C8B-B14F-4D97-AF65-F5344CB8AC3E}">
        <p14:creationId xmlns:p14="http://schemas.microsoft.com/office/powerpoint/2010/main" val="263937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1957" y="177487"/>
            <a:ext cx="6194086" cy="276999"/>
          </a:xfrm>
          <a:prstGeom prst="rect">
            <a:avLst/>
          </a:prstGeom>
          <a:noFill/>
        </p:spPr>
        <p:txBody>
          <a:bodyPr wrap="square" rtlCol="0">
            <a:spAutoFit/>
          </a:bodyPr>
          <a:lstStyle/>
          <a:p>
            <a:r>
              <a:rPr lang="en-US" sz="1200" dirty="0">
                <a:solidFill>
                  <a:srgbClr val="000000"/>
                </a:solidFill>
                <a:latin typeface="Century Gothic" pitchFamily="34" charset="0"/>
                <a:ea typeface="Tahoma" pitchFamily="34" charset="0"/>
                <a:cs typeface="Tahoma" pitchFamily="34" charset="0"/>
              </a:rPr>
              <a:t>Chapter </a:t>
            </a:r>
            <a:r>
              <a:rPr lang="en-US" sz="1200" dirty="0" smtClean="0">
                <a:solidFill>
                  <a:srgbClr val="000000"/>
                </a:solidFill>
                <a:latin typeface="Century Gothic" pitchFamily="34" charset="0"/>
                <a:ea typeface="Tahoma" pitchFamily="34" charset="0"/>
                <a:cs typeface="Tahoma" pitchFamily="34" charset="0"/>
              </a:rPr>
              <a:t>3</a:t>
            </a:r>
            <a:r>
              <a:rPr lang="en-US" sz="1200" dirty="0">
                <a:solidFill>
                  <a:srgbClr val="000000"/>
                </a:solidFill>
                <a:latin typeface="Century Gothic" pitchFamily="34" charset="0"/>
                <a:ea typeface="Tahoma" pitchFamily="34" charset="0"/>
                <a:cs typeface="Tahoma" pitchFamily="34" charset="0"/>
              </a:rPr>
              <a:t> </a:t>
            </a:r>
            <a:r>
              <a:rPr lang="en-US" sz="1200" dirty="0" smtClean="0">
                <a:solidFill>
                  <a:srgbClr val="000000"/>
                </a:solidFill>
                <a:latin typeface="Century Gothic" pitchFamily="34" charset="0"/>
                <a:ea typeface="Tahoma" pitchFamily="34" charset="0"/>
                <a:cs typeface="Tahoma" pitchFamily="34" charset="0"/>
              </a:rPr>
              <a:t>– Manhattan Glam Style</a:t>
            </a:r>
          </a:p>
        </p:txBody>
      </p:sp>
      <p:sp>
        <p:nvSpPr>
          <p:cNvPr id="6" name="Content Placeholder 2"/>
          <p:cNvSpPr>
            <a:spLocks noGrp="1"/>
          </p:cNvSpPr>
          <p:nvPr>
            <p:ph idx="1"/>
          </p:nvPr>
        </p:nvSpPr>
        <p:spPr>
          <a:xfrm>
            <a:off x="336177" y="7384735"/>
            <a:ext cx="6185646" cy="982515"/>
          </a:xfrm>
        </p:spPr>
        <p:txBody>
          <a:bodyPr>
            <a:noAutofit/>
          </a:bodyPr>
          <a:lstStyle/>
          <a:p>
            <a:pPr marL="0" indent="0">
              <a:buNone/>
            </a:pPr>
            <a:r>
              <a:rPr lang="en-US" sz="1400" b="1" dirty="0" smtClean="0">
                <a:ea typeface="Tahoma" pitchFamily="34" charset="0"/>
                <a:cs typeface="Tahoma" pitchFamily="34" charset="0"/>
              </a:rPr>
              <a:t>A </a:t>
            </a:r>
            <a:r>
              <a:rPr lang="en-US" sz="1200" dirty="0" smtClean="0">
                <a:ea typeface="Tahoma" pitchFamily="34" charset="0"/>
                <a:cs typeface="Tahoma" pitchFamily="34" charset="0"/>
              </a:rPr>
              <a:t>navy, cream, red and yellow French needlepoint rug provides a stunning backdrop for a persimmon art deco sofa, neoclassical chairs and contemporary sculpture in this glamorous living room.</a:t>
            </a:r>
            <a:endParaRPr lang="en-US" sz="1200" dirty="0">
              <a:ea typeface="Tahoma" pitchFamily="34" charset="0"/>
              <a:cs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3" y="889000"/>
            <a:ext cx="5019675" cy="6096000"/>
          </a:xfrm>
          <a:prstGeom prst="rect">
            <a:avLst/>
          </a:prstGeom>
        </p:spPr>
      </p:pic>
      <p:sp>
        <p:nvSpPr>
          <p:cNvPr id="3" name="TextBox 2"/>
          <p:cNvSpPr txBox="1"/>
          <p:nvPr/>
        </p:nvSpPr>
        <p:spPr>
          <a:xfrm>
            <a:off x="919163" y="6992472"/>
            <a:ext cx="5019675" cy="276999"/>
          </a:xfrm>
          <a:prstGeom prst="rect">
            <a:avLst/>
          </a:prstGeom>
          <a:noFill/>
        </p:spPr>
        <p:txBody>
          <a:bodyPr wrap="square" rtlCol="0">
            <a:spAutoFit/>
          </a:bodyPr>
          <a:lstStyle/>
          <a:p>
            <a:r>
              <a:rPr lang="en-US" sz="1200" i="1" dirty="0" smtClean="0">
                <a:ea typeface="Tahoma" pitchFamily="34" charset="0"/>
                <a:cs typeface="Tahoma" pitchFamily="34" charset="0"/>
              </a:rPr>
              <a:t>Image </a:t>
            </a:r>
            <a:r>
              <a:rPr lang="en-US" sz="1200" i="1" dirty="0">
                <a:ea typeface="Tahoma" pitchFamily="34" charset="0"/>
                <a:cs typeface="Tahoma" pitchFamily="34" charset="0"/>
              </a:rPr>
              <a:t>courtesy </a:t>
            </a:r>
            <a:r>
              <a:rPr lang="en-US" sz="1200" i="1" dirty="0" err="1">
                <a:ea typeface="Tahoma" pitchFamily="34" charset="0"/>
                <a:cs typeface="Tahoma" pitchFamily="34" charset="0"/>
              </a:rPr>
              <a:t>Pinterest</a:t>
            </a:r>
            <a:r>
              <a:rPr lang="en-US" sz="1200" i="1" dirty="0">
                <a:ea typeface="Tahoma" pitchFamily="34" charset="0"/>
                <a:cs typeface="Tahoma" pitchFamily="34" charset="0"/>
              </a:rPr>
              <a:t>. </a:t>
            </a:r>
          </a:p>
        </p:txBody>
      </p:sp>
    </p:spTree>
    <p:extLst>
      <p:ext uri="{BB962C8B-B14F-4D97-AF65-F5344CB8AC3E}">
        <p14:creationId xmlns:p14="http://schemas.microsoft.com/office/powerpoint/2010/main" val="538472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4451" y="268703"/>
            <a:ext cx="6189099" cy="307777"/>
          </a:xfrm>
          <a:prstGeom prst="rect">
            <a:avLst/>
          </a:prstGeom>
          <a:noFill/>
        </p:spPr>
        <p:txBody>
          <a:bodyPr wrap="square" rtlCol="0">
            <a:spAutoFit/>
          </a:bodyPr>
          <a:lstStyle/>
          <a:p>
            <a:r>
              <a:rPr lang="en-US" sz="1200" dirty="0" smtClean="0">
                <a:solidFill>
                  <a:srgbClr val="000000"/>
                </a:solidFill>
                <a:latin typeface="Century Gothic" pitchFamily="34" charset="0"/>
                <a:ea typeface="Tahoma" pitchFamily="34" charset="0"/>
                <a:cs typeface="Tahoma" pitchFamily="34" charset="0"/>
              </a:rPr>
              <a:t>Chapter 3, page 11 </a:t>
            </a:r>
            <a:r>
              <a:rPr lang="en-US" sz="1400" dirty="0">
                <a:solidFill>
                  <a:schemeClr val="accent2">
                    <a:lumMod val="75000"/>
                  </a:schemeClr>
                </a:solidFill>
                <a:latin typeface="Century Gothic" pitchFamily="34" charset="0"/>
                <a:ea typeface="Tahoma" pitchFamily="34" charset="0"/>
                <a:cs typeface="Tahoma" pitchFamily="34" charset="0"/>
              </a:rPr>
              <a:t>	</a:t>
            </a:r>
            <a:endParaRPr lang="en-US" sz="1400" dirty="0">
              <a:cs typeface="Adobe Garamond Pro"/>
            </a:endParaRPr>
          </a:p>
        </p:txBody>
      </p:sp>
      <p:sp>
        <p:nvSpPr>
          <p:cNvPr id="6" name="TextBox 5"/>
          <p:cNvSpPr txBox="1"/>
          <p:nvPr/>
        </p:nvSpPr>
        <p:spPr>
          <a:xfrm>
            <a:off x="334451" y="7829551"/>
            <a:ext cx="6189099" cy="646331"/>
          </a:xfrm>
          <a:prstGeom prst="rect">
            <a:avLst/>
          </a:prstGeom>
          <a:noFill/>
        </p:spPr>
        <p:txBody>
          <a:bodyPr wrap="square" rtlCol="0">
            <a:spAutoFit/>
          </a:bodyPr>
          <a:lstStyle/>
          <a:p>
            <a:r>
              <a:rPr lang="en-US" sz="1200" dirty="0" smtClean="0"/>
              <a:t>Interior designer Cindy Rinfret made the color palette of this sun room harmonious with the beige and brown geometric needlepoint rug and created a subtle pop with a silver and blue French armchair.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25" y="695325"/>
            <a:ext cx="5238750" cy="6934200"/>
          </a:xfrm>
          <a:prstGeom prst="rect">
            <a:avLst/>
          </a:prstGeom>
        </p:spPr>
      </p:pic>
      <p:pic>
        <p:nvPicPr>
          <p:cNvPr id="2" name="Picture 1" descr="Buy_This.jp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1900" y="8351520"/>
            <a:ext cx="1840992" cy="792480"/>
          </a:xfrm>
          <a:prstGeom prst="rect">
            <a:avLst/>
          </a:prstGeom>
        </p:spPr>
      </p:pic>
    </p:spTree>
    <p:extLst>
      <p:ext uri="{BB962C8B-B14F-4D97-AF65-F5344CB8AC3E}">
        <p14:creationId xmlns:p14="http://schemas.microsoft.com/office/powerpoint/2010/main" val="4021989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5280" y="535626"/>
            <a:ext cx="6187440" cy="461665"/>
          </a:xfrm>
          <a:prstGeom prst="rect">
            <a:avLst/>
          </a:prstGeom>
          <a:noFill/>
        </p:spPr>
        <p:txBody>
          <a:bodyPr wrap="square" rtlCol="0">
            <a:spAutoFit/>
          </a:bodyPr>
          <a:lstStyle/>
          <a:p>
            <a:r>
              <a:rPr lang="en-US" sz="2400" dirty="0" smtClean="0">
                <a:solidFill>
                  <a:srgbClr val="000000"/>
                </a:solidFill>
                <a:latin typeface="Century Gothic" pitchFamily="34" charset="0"/>
                <a:ea typeface="Tahoma" pitchFamily="34" charset="0"/>
                <a:cs typeface="Tahoma" pitchFamily="34" charset="0"/>
              </a:rPr>
              <a:t>About the Author</a:t>
            </a:r>
          </a:p>
        </p:txBody>
      </p:sp>
      <p:pic>
        <p:nvPicPr>
          <p:cNvPr id="2" name="Picture 1" descr="Abid.jpg"/>
          <p:cNvPicPr>
            <a:picLocks noChangeAspect="1"/>
          </p:cNvPicPr>
          <p:nvPr/>
        </p:nvPicPr>
        <p:blipFill rotWithShape="1">
          <a:blip r:embed="rId3">
            <a:extLst>
              <a:ext uri="{28A0092B-C50C-407E-A947-70E740481C1C}">
                <a14:useLocalDpi xmlns:a14="http://schemas.microsoft.com/office/drawing/2010/main" val="0"/>
              </a:ext>
            </a:extLst>
          </a:blip>
          <a:srcRect l="4580" r="59658"/>
          <a:stretch/>
        </p:blipFill>
        <p:spPr>
          <a:xfrm>
            <a:off x="616017" y="1981272"/>
            <a:ext cx="2097773" cy="4530997"/>
          </a:xfrm>
          <a:prstGeom prst="rect">
            <a:avLst/>
          </a:prstGeom>
        </p:spPr>
      </p:pic>
      <p:sp>
        <p:nvSpPr>
          <p:cNvPr id="3" name="TextBox 2"/>
          <p:cNvSpPr txBox="1"/>
          <p:nvPr/>
        </p:nvSpPr>
        <p:spPr>
          <a:xfrm>
            <a:off x="2834105" y="1981272"/>
            <a:ext cx="3408949" cy="646331"/>
          </a:xfrm>
          <a:prstGeom prst="rect">
            <a:avLst/>
          </a:prstGeom>
          <a:noFill/>
        </p:spPr>
        <p:txBody>
          <a:bodyPr wrap="square" rtlCol="0">
            <a:spAutoFit/>
          </a:bodyPr>
          <a:lstStyle/>
          <a:p>
            <a:r>
              <a:rPr lang="en-US" dirty="0" err="1" smtClean="0"/>
              <a:t>Abid</a:t>
            </a:r>
            <a:r>
              <a:rPr lang="en-US" dirty="0" smtClean="0"/>
              <a:t> </a:t>
            </a:r>
            <a:r>
              <a:rPr lang="en-US" dirty="0" err="1" smtClean="0"/>
              <a:t>Ilahi</a:t>
            </a:r>
            <a:r>
              <a:rPr lang="en-US" dirty="0" smtClean="0"/>
              <a:t> is the founder and president of Asmara, Inc.</a:t>
            </a:r>
            <a:endParaRPr lang="en-US" dirty="0"/>
          </a:p>
        </p:txBody>
      </p:sp>
    </p:spTree>
    <p:extLst>
      <p:ext uri="{BB962C8B-B14F-4D97-AF65-F5344CB8AC3E}">
        <p14:creationId xmlns:p14="http://schemas.microsoft.com/office/powerpoint/2010/main" val="4067142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550" y="1254124"/>
            <a:ext cx="6184900" cy="1600438"/>
          </a:xfrm>
          <a:prstGeom prst="rect">
            <a:avLst/>
          </a:prstGeom>
          <a:noFill/>
        </p:spPr>
        <p:txBody>
          <a:bodyPr wrap="square" rtlCol="0">
            <a:spAutoFit/>
          </a:bodyPr>
          <a:lstStyle/>
          <a:p>
            <a:r>
              <a:rPr lang="en-US" sz="1600" dirty="0" smtClean="0">
                <a:latin typeface="Century Gothic" pitchFamily="34" charset="0"/>
                <a:ea typeface="Tahoma" pitchFamily="34" charset="0"/>
                <a:cs typeface="Tahoma" pitchFamily="34" charset="0"/>
              </a:rPr>
              <a:t>Needlepoint Rugs in Celebrity Interiors….……………………….1</a:t>
            </a:r>
          </a:p>
          <a:p>
            <a:pPr algn="just"/>
            <a:r>
              <a:rPr lang="en-US" sz="2500" dirty="0" smtClean="0">
                <a:latin typeface="Century Gothic" pitchFamily="34" charset="0"/>
                <a:ea typeface="Tahoma" pitchFamily="34" charset="0"/>
                <a:cs typeface="Tahoma" pitchFamily="34" charset="0"/>
              </a:rPr>
              <a:t> </a:t>
            </a:r>
          </a:p>
          <a:p>
            <a:pPr algn="just"/>
            <a:r>
              <a:rPr lang="en-US" sz="1600" dirty="0" smtClean="0">
                <a:latin typeface="Century Gothic" pitchFamily="34" charset="0"/>
                <a:ea typeface="Tahoma" pitchFamily="34" charset="0"/>
                <a:cs typeface="Tahoma" pitchFamily="34" charset="0"/>
              </a:rPr>
              <a:t>Durability, Care and the Making of Needlepoint Rugs……….6</a:t>
            </a:r>
          </a:p>
          <a:p>
            <a:pPr algn="just"/>
            <a:r>
              <a:rPr lang="en-US" sz="2500" dirty="0" smtClean="0">
                <a:latin typeface="Century Gothic" pitchFamily="34" charset="0"/>
                <a:ea typeface="Tahoma" pitchFamily="34" charset="0"/>
                <a:cs typeface="Tahoma" pitchFamily="34" charset="0"/>
              </a:rPr>
              <a:t> </a:t>
            </a:r>
          </a:p>
          <a:p>
            <a:pPr algn="just"/>
            <a:r>
              <a:rPr lang="en-US" sz="1600" dirty="0" smtClean="0">
                <a:latin typeface="Century Gothic" pitchFamily="34" charset="0"/>
                <a:ea typeface="Tahoma" pitchFamily="34" charset="0"/>
                <a:cs typeface="Tahoma" pitchFamily="34" charset="0"/>
              </a:rPr>
              <a:t>Manhattan Glam Style…..……….……….....…..………………..</a:t>
            </a:r>
            <a:r>
              <a:rPr lang="en-US" sz="1600" dirty="0" smtClean="0">
                <a:latin typeface="Century Gothic" pitchFamily="34" charset="0"/>
                <a:ea typeface="Tahoma" pitchFamily="34" charset="0"/>
                <a:cs typeface="Tahoma" pitchFamily="34" charset="0"/>
              </a:rPr>
              <a:t>10</a:t>
            </a:r>
            <a:endParaRPr lang="en-US" sz="1600" dirty="0" smtClean="0">
              <a:latin typeface="Century Gothic" pitchFamily="34" charset="0"/>
              <a:ea typeface="Tahoma" pitchFamily="34" charset="0"/>
              <a:cs typeface="Tahoma" pitchFamily="34" charset="0"/>
            </a:endParaRPr>
          </a:p>
        </p:txBody>
      </p:sp>
      <p:sp>
        <p:nvSpPr>
          <p:cNvPr id="21" name="TextBox 20"/>
          <p:cNvSpPr txBox="1"/>
          <p:nvPr/>
        </p:nvSpPr>
        <p:spPr>
          <a:xfrm>
            <a:off x="336550" y="567507"/>
            <a:ext cx="6184900" cy="461665"/>
          </a:xfrm>
          <a:prstGeom prst="rect">
            <a:avLst/>
          </a:prstGeom>
          <a:noFill/>
        </p:spPr>
        <p:txBody>
          <a:bodyPr wrap="square" rtlCol="0">
            <a:spAutoFit/>
          </a:bodyPr>
          <a:lstStyle/>
          <a:p>
            <a:r>
              <a:rPr lang="en-US" sz="2400" dirty="0" smtClean="0">
                <a:solidFill>
                  <a:srgbClr val="000000"/>
                </a:solidFill>
                <a:latin typeface="Century Gothic" pitchFamily="34" charset="0"/>
                <a:ea typeface="Tahoma" pitchFamily="34" charset="0"/>
                <a:cs typeface="Tahoma" pitchFamily="34" charset="0"/>
              </a:rPr>
              <a:t>TABLE OF CONTENTS:</a:t>
            </a:r>
            <a:endParaRPr lang="en-US" sz="4500" dirty="0" smtClean="0">
              <a:solidFill>
                <a:srgbClr val="000000"/>
              </a:solidFill>
              <a:latin typeface="Century Gothic" pitchFamily="34" charset="0"/>
              <a:ea typeface="Tahoma" pitchFamily="34" charset="0"/>
              <a:cs typeface="Tahoma" pitchFamily="34" charset="0"/>
            </a:endParaRPr>
          </a:p>
        </p:txBody>
      </p:sp>
    </p:spTree>
    <p:extLst>
      <p:ext uri="{BB962C8B-B14F-4D97-AF65-F5344CB8AC3E}">
        <p14:creationId xmlns:p14="http://schemas.microsoft.com/office/powerpoint/2010/main" val="129492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339090" y="6542439"/>
            <a:ext cx="6179820" cy="1745207"/>
          </a:xfrm>
        </p:spPr>
        <p:txBody>
          <a:bodyPr>
            <a:noAutofit/>
          </a:bodyPr>
          <a:lstStyle/>
          <a:p>
            <a:pPr marL="0" indent="0">
              <a:buNone/>
            </a:pPr>
            <a:r>
              <a:rPr lang="en-US" sz="1400" b="1" dirty="0"/>
              <a:t>Y</a:t>
            </a:r>
            <a:r>
              <a:rPr lang="en-US" sz="1200" dirty="0" smtClean="0"/>
              <a:t>oung fashion designers are recognizing the power of mixing traditional needlepoint rugs, with modern art, art deco furniture and ethnic textiles. An interiors filled exclusively with contemporary furnishings is just as boring as one in which every thing is traditional. It is true that it takes daring and imagination to mix so many disparate styles as Kate Spade has done. But how rewarding is the result!  </a:t>
            </a:r>
          </a:p>
        </p:txBody>
      </p:sp>
      <p:sp>
        <p:nvSpPr>
          <p:cNvPr id="14" name="TextBox 13"/>
          <p:cNvSpPr txBox="1"/>
          <p:nvPr/>
        </p:nvSpPr>
        <p:spPr>
          <a:xfrm>
            <a:off x="339090" y="86904"/>
            <a:ext cx="6179820" cy="400110"/>
          </a:xfrm>
          <a:prstGeom prst="rect">
            <a:avLst/>
          </a:prstGeom>
          <a:noFill/>
        </p:spPr>
        <p:txBody>
          <a:bodyPr wrap="square" rtlCol="0">
            <a:spAutoFit/>
          </a:bodyPr>
          <a:lstStyle/>
          <a:p>
            <a:r>
              <a:rPr lang="en-US" sz="1200" dirty="0" smtClean="0">
                <a:latin typeface="Century Gothic" pitchFamily="34" charset="0"/>
                <a:ea typeface="Tahoma" pitchFamily="34" charset="0"/>
                <a:cs typeface="Tahoma" pitchFamily="34" charset="0"/>
              </a:rPr>
              <a:t>Chapter</a:t>
            </a:r>
            <a:r>
              <a:rPr lang="en-US" sz="1600" dirty="0" smtClean="0">
                <a:latin typeface="Century Gothic" pitchFamily="34" charset="0"/>
                <a:ea typeface="Tahoma" pitchFamily="34" charset="0"/>
                <a:cs typeface="Tahoma" pitchFamily="34" charset="0"/>
              </a:rPr>
              <a:t> </a:t>
            </a:r>
            <a:r>
              <a:rPr lang="en-US" sz="1200" dirty="0" smtClean="0">
                <a:latin typeface="Century Gothic" pitchFamily="34" charset="0"/>
                <a:ea typeface="Tahoma" pitchFamily="34" charset="0"/>
                <a:cs typeface="Tahoma" pitchFamily="34" charset="0"/>
              </a:rPr>
              <a:t>1</a:t>
            </a:r>
            <a:r>
              <a:rPr lang="en-US" sz="1200" dirty="0">
                <a:latin typeface="Century Gothic" pitchFamily="34" charset="0"/>
                <a:ea typeface="Tahoma" pitchFamily="34" charset="0"/>
                <a:cs typeface="Tahoma" pitchFamily="34" charset="0"/>
              </a:rPr>
              <a:t> </a:t>
            </a:r>
            <a:r>
              <a:rPr lang="en-US" sz="1200" dirty="0" smtClean="0">
                <a:latin typeface="Century Gothic" pitchFamily="34" charset="0"/>
                <a:ea typeface="Tahoma" pitchFamily="34" charset="0"/>
                <a:cs typeface="Tahoma" pitchFamily="34" charset="0"/>
              </a:rPr>
              <a:t>- Needlepoint</a:t>
            </a:r>
            <a:r>
              <a:rPr lang="en-US" sz="2000" dirty="0" smtClean="0">
                <a:latin typeface="Century Gothic" pitchFamily="34" charset="0"/>
                <a:ea typeface="Tahoma" pitchFamily="34" charset="0"/>
                <a:cs typeface="Tahoma" pitchFamily="34" charset="0"/>
              </a:rPr>
              <a:t> </a:t>
            </a:r>
            <a:r>
              <a:rPr lang="en-US" sz="1200" dirty="0" smtClean="0">
                <a:latin typeface="Century Gothic" pitchFamily="34" charset="0"/>
                <a:ea typeface="Tahoma" pitchFamily="34" charset="0"/>
                <a:cs typeface="Tahoma" pitchFamily="34" charset="0"/>
              </a:rPr>
              <a:t>Rugs</a:t>
            </a:r>
            <a:r>
              <a:rPr lang="en-US" sz="2000" dirty="0" smtClean="0">
                <a:latin typeface="Century Gothic" pitchFamily="34" charset="0"/>
                <a:ea typeface="Tahoma" pitchFamily="34" charset="0"/>
                <a:cs typeface="Tahoma" pitchFamily="34" charset="0"/>
              </a:rPr>
              <a:t> </a:t>
            </a:r>
            <a:r>
              <a:rPr lang="en-US" sz="1200" dirty="0" smtClean="0">
                <a:latin typeface="Century Gothic" pitchFamily="34" charset="0"/>
                <a:ea typeface="Tahoma" pitchFamily="34" charset="0"/>
                <a:cs typeface="Tahoma" pitchFamily="34" charset="0"/>
              </a:rPr>
              <a:t>in</a:t>
            </a:r>
            <a:r>
              <a:rPr lang="en-US" sz="2000" dirty="0" smtClean="0">
                <a:latin typeface="Century Gothic" pitchFamily="34" charset="0"/>
                <a:ea typeface="Tahoma" pitchFamily="34" charset="0"/>
                <a:cs typeface="Tahoma" pitchFamily="34" charset="0"/>
              </a:rPr>
              <a:t> </a:t>
            </a:r>
            <a:r>
              <a:rPr lang="en-US" sz="1200" dirty="0" smtClean="0">
                <a:latin typeface="Century Gothic" pitchFamily="34" charset="0"/>
                <a:ea typeface="Tahoma" pitchFamily="34" charset="0"/>
                <a:cs typeface="Tahoma" pitchFamily="34" charset="0"/>
              </a:rPr>
              <a:t>Celebrity</a:t>
            </a:r>
            <a:r>
              <a:rPr lang="en-US" sz="2000" dirty="0" smtClean="0">
                <a:latin typeface="Century Gothic" pitchFamily="34" charset="0"/>
                <a:ea typeface="Tahoma" pitchFamily="34" charset="0"/>
                <a:cs typeface="Tahoma" pitchFamily="34" charset="0"/>
              </a:rPr>
              <a:t> </a:t>
            </a:r>
            <a:r>
              <a:rPr lang="en-US" sz="1200" dirty="0" smtClean="0">
                <a:latin typeface="Century Gothic" pitchFamily="34" charset="0"/>
                <a:ea typeface="Tahoma" pitchFamily="34" charset="0"/>
                <a:cs typeface="Tahoma" pitchFamily="34" charset="0"/>
              </a:rPr>
              <a:t>Interiors</a:t>
            </a:r>
          </a:p>
        </p:txBody>
      </p:sp>
      <p:sp>
        <p:nvSpPr>
          <p:cNvPr id="3" name="TextBox 2"/>
          <p:cNvSpPr txBox="1"/>
          <p:nvPr/>
        </p:nvSpPr>
        <p:spPr>
          <a:xfrm>
            <a:off x="1549940" y="5825215"/>
            <a:ext cx="3758119" cy="646331"/>
          </a:xfrm>
          <a:prstGeom prst="rect">
            <a:avLst/>
          </a:prstGeom>
          <a:noFill/>
        </p:spPr>
        <p:txBody>
          <a:bodyPr wrap="square" rtlCol="0">
            <a:spAutoFit/>
          </a:bodyPr>
          <a:lstStyle/>
          <a:p>
            <a:r>
              <a:rPr lang="en-US" sz="1200" i="1" dirty="0" smtClean="0"/>
              <a:t>Fashion designer Kate Spade’s mixed abstract art with a needlepoint rug in a 19</a:t>
            </a:r>
            <a:r>
              <a:rPr lang="en-US" sz="1200" i="1" baseline="30000" dirty="0" smtClean="0"/>
              <a:t>th</a:t>
            </a:r>
            <a:r>
              <a:rPr lang="en-US" sz="1200" i="1" dirty="0" smtClean="0"/>
              <a:t> century French Aubusson design in her Manhattan living room. Image courtesy Pinterest.</a:t>
            </a:r>
            <a:endParaRPr lang="en-US" sz="1200" i="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265"/>
          <a:stretch/>
        </p:blipFill>
        <p:spPr>
          <a:xfrm>
            <a:off x="1549941" y="647700"/>
            <a:ext cx="3758118" cy="5177515"/>
          </a:xfrm>
          <a:prstGeom prst="rect">
            <a:avLst/>
          </a:prstGeom>
        </p:spPr>
      </p:pic>
      <p:pic>
        <p:nvPicPr>
          <p:cNvPr id="2" name="Picture 1" descr="Buy_Aubusson.jp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3343" y="7781365"/>
            <a:ext cx="2462784" cy="792480"/>
          </a:xfrm>
          <a:prstGeom prst="rect">
            <a:avLst/>
          </a:prstGeom>
        </p:spPr>
      </p:pic>
    </p:spTree>
    <p:extLst>
      <p:ext uri="{BB962C8B-B14F-4D97-AF65-F5344CB8AC3E}">
        <p14:creationId xmlns:p14="http://schemas.microsoft.com/office/powerpoint/2010/main" val="3443358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0801" y="268703"/>
            <a:ext cx="6176399" cy="276999"/>
          </a:xfrm>
          <a:prstGeom prst="rect">
            <a:avLst/>
          </a:prstGeom>
          <a:noFill/>
        </p:spPr>
        <p:txBody>
          <a:bodyPr wrap="square" rtlCol="0">
            <a:spAutoFit/>
          </a:bodyPr>
          <a:lstStyle/>
          <a:p>
            <a:r>
              <a:rPr lang="en-US" sz="1200" dirty="0">
                <a:solidFill>
                  <a:srgbClr val="000000"/>
                </a:solidFill>
                <a:latin typeface="Century Gothic" pitchFamily="34" charset="0"/>
                <a:ea typeface="Tahoma" pitchFamily="34" charset="0"/>
                <a:cs typeface="Tahoma" pitchFamily="34" charset="0"/>
              </a:rPr>
              <a:t>Chapter </a:t>
            </a:r>
            <a:r>
              <a:rPr lang="en-US" sz="1200" dirty="0" smtClean="0">
                <a:solidFill>
                  <a:srgbClr val="000000"/>
                </a:solidFill>
                <a:latin typeface="Century Gothic" pitchFamily="34" charset="0"/>
                <a:ea typeface="Tahoma" pitchFamily="34" charset="0"/>
                <a:cs typeface="Tahoma" pitchFamily="34" charset="0"/>
              </a:rPr>
              <a:t>1, page 2 </a:t>
            </a:r>
            <a:endParaRPr lang="en-US" sz="1200" dirty="0" smtClean="0">
              <a:solidFill>
                <a:srgbClr val="000000"/>
              </a:solidFill>
              <a:latin typeface="Tahoma" pitchFamily="34" charset="0"/>
              <a:ea typeface="Tahoma" pitchFamily="34" charset="0"/>
              <a:cs typeface="Tahoma" pitchFamily="34" charset="0"/>
            </a:endParaRPr>
          </a:p>
        </p:txBody>
      </p:sp>
      <p:sp>
        <p:nvSpPr>
          <p:cNvPr id="6" name="TextBox 5"/>
          <p:cNvSpPr txBox="1"/>
          <p:nvPr/>
        </p:nvSpPr>
        <p:spPr>
          <a:xfrm>
            <a:off x="336550" y="6651459"/>
            <a:ext cx="6184900" cy="830997"/>
          </a:xfrm>
          <a:prstGeom prst="rect">
            <a:avLst/>
          </a:prstGeom>
          <a:noFill/>
        </p:spPr>
        <p:txBody>
          <a:bodyPr wrap="square" rtlCol="0">
            <a:spAutoFit/>
          </a:bodyPr>
          <a:lstStyle/>
          <a:p>
            <a:r>
              <a:rPr lang="en-US" sz="1200" dirty="0" smtClean="0"/>
              <a:t>This living room literally exudes coziness. This is not just because of the fireplace but, more importantly, because the room is literally wrapped in shades of red. Red walls,  fluffy red pillows  and a plush red rug beckon you to nestle in a comfortable chair or sit back and relax  on the sofa. The warm reds are balanced by crisp whites on the ceiling, fireplace mantel, book case and trim.  </a:t>
            </a:r>
            <a:endParaRPr lang="en-US" sz="1200" i="1" dirty="0"/>
          </a:p>
        </p:txBody>
      </p:sp>
      <p:sp>
        <p:nvSpPr>
          <p:cNvPr id="9" name="TextBox 8"/>
          <p:cNvSpPr txBox="1"/>
          <p:nvPr/>
        </p:nvSpPr>
        <p:spPr>
          <a:xfrm>
            <a:off x="1515326" y="5694158"/>
            <a:ext cx="3827348" cy="830997"/>
          </a:xfrm>
          <a:prstGeom prst="rect">
            <a:avLst/>
          </a:prstGeom>
          <a:noFill/>
        </p:spPr>
        <p:txBody>
          <a:bodyPr wrap="square" rtlCol="0">
            <a:spAutoFit/>
          </a:bodyPr>
          <a:lstStyle/>
          <a:p>
            <a:r>
              <a:rPr lang="en-US" sz="1200" i="1" dirty="0" smtClean="0"/>
              <a:t>Kate Spade shows how a needlepoint rug in a romantic 19</a:t>
            </a:r>
            <a:r>
              <a:rPr lang="en-US" sz="1200" i="1" baseline="30000" dirty="0" smtClean="0"/>
              <a:t>th</a:t>
            </a:r>
            <a:r>
              <a:rPr lang="en-US" sz="1200" i="1" dirty="0" smtClean="0"/>
              <a:t> century French pattern can pull together  contemporary, art deco and ethnic objects and give a room warmth and sophistication.  Image </a:t>
            </a:r>
            <a:r>
              <a:rPr lang="en-US" sz="1200" i="1" dirty="0"/>
              <a:t>courtesy </a:t>
            </a:r>
            <a:r>
              <a:rPr lang="en-US" sz="1200" i="1" dirty="0" smtClean="0"/>
              <a:t>Pinterest.</a:t>
            </a:r>
            <a:endParaRPr lang="en-US" sz="1200" i="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7441" b="-1"/>
          <a:stretch/>
        </p:blipFill>
        <p:spPr>
          <a:xfrm>
            <a:off x="1515326" y="945810"/>
            <a:ext cx="3827348" cy="4748347"/>
          </a:xfrm>
          <a:prstGeom prst="rect">
            <a:avLst/>
          </a:prstGeom>
        </p:spPr>
      </p:pic>
      <p:pic>
        <p:nvPicPr>
          <p:cNvPr id="4" name="Picture 3" descr="Buy_Aubusson.jp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700" y="7762240"/>
            <a:ext cx="2462784" cy="792480"/>
          </a:xfrm>
          <a:prstGeom prst="rect">
            <a:avLst/>
          </a:prstGeom>
        </p:spPr>
      </p:pic>
    </p:spTree>
    <p:extLst>
      <p:ext uri="{BB962C8B-B14F-4D97-AF65-F5344CB8AC3E}">
        <p14:creationId xmlns:p14="http://schemas.microsoft.com/office/powerpoint/2010/main" val="1102356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6550" y="6329023"/>
            <a:ext cx="6184900" cy="830997"/>
          </a:xfrm>
          <a:prstGeom prst="rect">
            <a:avLst/>
          </a:prstGeom>
          <a:noFill/>
        </p:spPr>
        <p:txBody>
          <a:bodyPr wrap="square" rtlCol="0">
            <a:spAutoFit/>
          </a:bodyPr>
          <a:lstStyle/>
          <a:p>
            <a:r>
              <a:rPr lang="en-US" sz="1200" dirty="0"/>
              <a:t>A French navy blue and white geometric needlepoint rug brings pattern to the blue salon of La Fiorentina a villa at the extreme end of the Saint Hospice point of the Saint Jean Cap Ferrat peninsula as decorated by the legendary Billy Baldwin in the 1970's for client Mary Wells Lawrence who was one of the most powerful advertising figures of the </a:t>
            </a:r>
            <a:r>
              <a:rPr lang="en-US" sz="1200" dirty="0" smtClean="0"/>
              <a:t>time.</a:t>
            </a:r>
          </a:p>
        </p:txBody>
      </p:sp>
      <p:sp>
        <p:nvSpPr>
          <p:cNvPr id="9" name="TextBox 8"/>
          <p:cNvSpPr txBox="1"/>
          <p:nvPr/>
        </p:nvSpPr>
        <p:spPr>
          <a:xfrm>
            <a:off x="336378" y="86904"/>
            <a:ext cx="6185244" cy="338554"/>
          </a:xfrm>
          <a:prstGeom prst="rect">
            <a:avLst/>
          </a:prstGeom>
          <a:noFill/>
        </p:spPr>
        <p:txBody>
          <a:bodyPr wrap="square" rtlCol="0">
            <a:spAutoFit/>
          </a:bodyPr>
          <a:lstStyle/>
          <a:p>
            <a:r>
              <a:rPr lang="en-US" sz="1200" dirty="0" smtClean="0">
                <a:solidFill>
                  <a:srgbClr val="000000"/>
                </a:solidFill>
                <a:latin typeface="Century Gothic" pitchFamily="34" charset="0"/>
                <a:ea typeface="Tahoma" pitchFamily="34" charset="0"/>
                <a:cs typeface="Tahoma" pitchFamily="34" charset="0"/>
              </a:rPr>
              <a:t>Chapter</a:t>
            </a:r>
            <a:r>
              <a:rPr lang="en-US" sz="1600" dirty="0" smtClean="0">
                <a:solidFill>
                  <a:srgbClr val="000000"/>
                </a:solidFill>
                <a:latin typeface="Century Gothic" pitchFamily="34" charset="0"/>
                <a:ea typeface="Tahoma" pitchFamily="34" charset="0"/>
                <a:cs typeface="Tahoma" pitchFamily="34" charset="0"/>
              </a:rPr>
              <a:t> </a:t>
            </a:r>
            <a:r>
              <a:rPr lang="en-US" sz="1200" dirty="0" smtClean="0">
                <a:solidFill>
                  <a:srgbClr val="000000"/>
                </a:solidFill>
                <a:latin typeface="Century Gothic" pitchFamily="34" charset="0"/>
                <a:ea typeface="Tahoma" pitchFamily="34" charset="0"/>
                <a:cs typeface="Tahoma" pitchFamily="34" charset="0"/>
              </a:rPr>
              <a:t>1, page 3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994" t="11217"/>
          <a:stretch/>
        </p:blipFill>
        <p:spPr>
          <a:xfrm>
            <a:off x="1289050" y="622300"/>
            <a:ext cx="4279900" cy="5267224"/>
          </a:xfrm>
          <a:prstGeom prst="rect">
            <a:avLst/>
          </a:prstGeom>
        </p:spPr>
      </p:pic>
      <p:sp>
        <p:nvSpPr>
          <p:cNvPr id="2" name="TextBox 1"/>
          <p:cNvSpPr txBox="1"/>
          <p:nvPr/>
        </p:nvSpPr>
        <p:spPr>
          <a:xfrm>
            <a:off x="1289050" y="5889524"/>
            <a:ext cx="4279900" cy="276999"/>
          </a:xfrm>
          <a:prstGeom prst="rect">
            <a:avLst/>
          </a:prstGeom>
          <a:noFill/>
        </p:spPr>
        <p:txBody>
          <a:bodyPr wrap="square" rtlCol="0">
            <a:spAutoFit/>
          </a:bodyPr>
          <a:lstStyle/>
          <a:p>
            <a:r>
              <a:rPr lang="en-US" sz="1200" i="1" dirty="0"/>
              <a:t>Image courtesy Habitually Chic® </a:t>
            </a:r>
            <a:r>
              <a:rPr lang="en-US" sz="1200" i="1" dirty="0" smtClean="0"/>
              <a:t>Blog.</a:t>
            </a:r>
            <a:endParaRPr lang="en-US" sz="1200" dirty="0"/>
          </a:p>
        </p:txBody>
      </p:sp>
      <p:pic>
        <p:nvPicPr>
          <p:cNvPr id="4" name="Picture 3" descr="Buy_Geometric.jp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7900" y="7487920"/>
            <a:ext cx="2462784" cy="792480"/>
          </a:xfrm>
          <a:prstGeom prst="rect">
            <a:avLst/>
          </a:prstGeom>
        </p:spPr>
      </p:pic>
    </p:spTree>
    <p:extLst>
      <p:ext uri="{BB962C8B-B14F-4D97-AF65-F5344CB8AC3E}">
        <p14:creationId xmlns:p14="http://schemas.microsoft.com/office/powerpoint/2010/main" val="447607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6550" y="5827476"/>
            <a:ext cx="6184900" cy="1200329"/>
          </a:xfrm>
          <a:prstGeom prst="rect">
            <a:avLst/>
          </a:prstGeom>
          <a:noFill/>
        </p:spPr>
        <p:txBody>
          <a:bodyPr wrap="square" rtlCol="0">
            <a:spAutoFit/>
          </a:bodyPr>
          <a:lstStyle/>
          <a:p>
            <a:r>
              <a:rPr lang="en-US" sz="1200" dirty="0"/>
              <a:t>British Royal families prefer needlepoint rugs for their private homes even when they are living in </a:t>
            </a:r>
            <a:r>
              <a:rPr lang="en-US" sz="1200" dirty="0" smtClean="0"/>
              <a:t>exile in Paris </a:t>
            </a:r>
            <a:r>
              <a:rPr lang="en-US" sz="1200" dirty="0"/>
              <a:t>as </a:t>
            </a:r>
            <a:r>
              <a:rPr lang="en-US" sz="1200" dirty="0" smtClean="0"/>
              <a:t>were the </a:t>
            </a:r>
            <a:r>
              <a:rPr lang="en-US" sz="1200" dirty="0"/>
              <a:t>Duke and Duchess of </a:t>
            </a:r>
            <a:r>
              <a:rPr lang="en-US" sz="1200" dirty="0" smtClean="0"/>
              <a:t>Windsor. This elegant library was </a:t>
            </a:r>
            <a:r>
              <a:rPr lang="en-US" sz="1200" dirty="0"/>
              <a:t>decorated by the famous decorating firm </a:t>
            </a:r>
            <a:r>
              <a:rPr lang="en-US" sz="1200" dirty="0">
                <a:hlinkClick r:id="rId3" tooltip="Maison Jansen"/>
              </a:rPr>
              <a:t>Maison Jansen</a:t>
            </a:r>
            <a:r>
              <a:rPr lang="en-US" sz="1200" dirty="0"/>
              <a:t> who </a:t>
            </a:r>
            <a:r>
              <a:rPr lang="en-US" sz="1200" dirty="0" smtClean="0"/>
              <a:t>were later asked by Jackie Kennedy to decorate the </a:t>
            </a:r>
            <a:r>
              <a:rPr lang="en-US" sz="1200" dirty="0"/>
              <a:t>White House. This cream, red, yellow and gold antique needlepoint rug combines architectural and floral </a:t>
            </a:r>
            <a:r>
              <a:rPr lang="en-US" sz="1200" dirty="0" smtClean="0"/>
              <a:t>elements and has the strength to pull </a:t>
            </a:r>
            <a:r>
              <a:rPr lang="en-US" sz="1200" dirty="0"/>
              <a:t>together the brilliant </a:t>
            </a:r>
            <a:r>
              <a:rPr lang="en-US" sz="1200" dirty="0" smtClean="0"/>
              <a:t>yellows and </a:t>
            </a:r>
            <a:r>
              <a:rPr lang="en-US" sz="1200" dirty="0"/>
              <a:t>reds in the furniture, drapes and leather bound </a:t>
            </a:r>
            <a:r>
              <a:rPr lang="en-US" sz="1200" dirty="0" smtClean="0"/>
              <a:t>volumes.</a:t>
            </a:r>
            <a:endParaRPr lang="en-US" sz="1200" i="1" dirty="0" smtClean="0"/>
          </a:p>
        </p:txBody>
      </p:sp>
      <p:sp>
        <p:nvSpPr>
          <p:cNvPr id="10" name="TextBox 9"/>
          <p:cNvSpPr txBox="1"/>
          <p:nvPr/>
        </p:nvSpPr>
        <p:spPr>
          <a:xfrm>
            <a:off x="336550" y="86904"/>
            <a:ext cx="6184900" cy="338554"/>
          </a:xfrm>
          <a:prstGeom prst="rect">
            <a:avLst/>
          </a:prstGeom>
          <a:noFill/>
        </p:spPr>
        <p:txBody>
          <a:bodyPr wrap="square" rtlCol="0">
            <a:spAutoFit/>
          </a:bodyPr>
          <a:lstStyle/>
          <a:p>
            <a:r>
              <a:rPr lang="en-US" sz="1200" dirty="0" smtClean="0">
                <a:solidFill>
                  <a:srgbClr val="000000"/>
                </a:solidFill>
                <a:latin typeface="Century Gothic" pitchFamily="34" charset="0"/>
                <a:ea typeface="Tahoma" pitchFamily="34" charset="0"/>
                <a:cs typeface="Tahoma" pitchFamily="34" charset="0"/>
              </a:rPr>
              <a:t>Chapter</a:t>
            </a:r>
            <a:r>
              <a:rPr lang="en-US" sz="1600" dirty="0" smtClean="0">
                <a:solidFill>
                  <a:srgbClr val="000000"/>
                </a:solidFill>
                <a:latin typeface="Century Gothic" pitchFamily="34" charset="0"/>
                <a:ea typeface="Tahoma" pitchFamily="34" charset="0"/>
                <a:cs typeface="Tahoma" pitchFamily="34" charset="0"/>
              </a:rPr>
              <a:t> </a:t>
            </a:r>
            <a:r>
              <a:rPr lang="en-US" sz="1200" dirty="0" smtClean="0">
                <a:solidFill>
                  <a:srgbClr val="000000"/>
                </a:solidFill>
                <a:latin typeface="Century Gothic" pitchFamily="34" charset="0"/>
                <a:ea typeface="Tahoma" pitchFamily="34" charset="0"/>
                <a:cs typeface="Tahoma" pitchFamily="34" charset="0"/>
              </a:rPr>
              <a:t>1, page 4</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20" y="698309"/>
            <a:ext cx="4582160" cy="4722767"/>
          </a:xfrm>
          <a:prstGeom prst="rect">
            <a:avLst/>
          </a:prstGeom>
        </p:spPr>
      </p:pic>
      <p:sp>
        <p:nvSpPr>
          <p:cNvPr id="3" name="TextBox 2"/>
          <p:cNvSpPr txBox="1"/>
          <p:nvPr/>
        </p:nvSpPr>
        <p:spPr>
          <a:xfrm>
            <a:off x="1137920" y="5421076"/>
            <a:ext cx="4582160" cy="276999"/>
          </a:xfrm>
          <a:prstGeom prst="rect">
            <a:avLst/>
          </a:prstGeom>
          <a:noFill/>
        </p:spPr>
        <p:txBody>
          <a:bodyPr wrap="square" rtlCol="0">
            <a:spAutoFit/>
          </a:bodyPr>
          <a:lstStyle/>
          <a:p>
            <a:r>
              <a:rPr lang="en-US" sz="1200" i="1" dirty="0" smtClean="0"/>
              <a:t>Image courtesy of </a:t>
            </a:r>
            <a:r>
              <a:rPr lang="en-US" sz="1200" i="1" dirty="0" err="1" smtClean="0"/>
              <a:t>Pinterest</a:t>
            </a:r>
            <a:r>
              <a:rPr lang="en-US" sz="1200" i="1" dirty="0" smtClean="0"/>
              <a:t> </a:t>
            </a:r>
            <a:r>
              <a:rPr lang="en-US" sz="1200" i="1" dirty="0">
                <a:hlinkClick r:id="rId5"/>
              </a:rPr>
              <a:t>Celebrity Rugs</a:t>
            </a:r>
            <a:r>
              <a:rPr lang="en-US" sz="1200" i="1" dirty="0"/>
              <a:t> via </a:t>
            </a:r>
            <a:r>
              <a:rPr lang="en-US" sz="1200" i="1" dirty="0">
                <a:hlinkClick r:id="rId6"/>
              </a:rPr>
              <a:t>Royals</a:t>
            </a:r>
            <a:r>
              <a:rPr lang="en-US" sz="1200" i="1" dirty="0"/>
              <a:t>.</a:t>
            </a:r>
          </a:p>
        </p:txBody>
      </p:sp>
      <p:pic>
        <p:nvPicPr>
          <p:cNvPr id="4" name="Picture 3" descr="Buy_Needlepoint.jp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2800" y="7213600"/>
            <a:ext cx="2670048" cy="792480"/>
          </a:xfrm>
          <a:prstGeom prst="rect">
            <a:avLst/>
          </a:prstGeom>
        </p:spPr>
      </p:pic>
    </p:spTree>
    <p:extLst>
      <p:ext uri="{BB962C8B-B14F-4D97-AF65-F5344CB8AC3E}">
        <p14:creationId xmlns:p14="http://schemas.microsoft.com/office/powerpoint/2010/main" val="3808765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201" y="5208967"/>
            <a:ext cx="6197599" cy="830997"/>
          </a:xfrm>
          <a:prstGeom prst="rect">
            <a:avLst/>
          </a:prstGeom>
          <a:noFill/>
        </p:spPr>
        <p:txBody>
          <a:bodyPr wrap="square" rtlCol="0">
            <a:spAutoFit/>
          </a:bodyPr>
          <a:lstStyle/>
          <a:p>
            <a:r>
              <a:rPr lang="en-US" sz="1200" dirty="0"/>
              <a:t>A geometric </a:t>
            </a:r>
            <a:r>
              <a:rPr lang="en-US" sz="1200" dirty="0" smtClean="0"/>
              <a:t>needlepoint </a:t>
            </a:r>
            <a:r>
              <a:rPr lang="en-US" sz="1200" dirty="0"/>
              <a:t>rug with a small repeating brown and white pattern adds texture and warmth to Tory Burch's solarium. The colors and pattern of the rug tie together all the elements in the room such as the antique blue-and-white china, brown and white geometric wall covering and woven </a:t>
            </a:r>
            <a:r>
              <a:rPr lang="en-US" sz="1200" dirty="0" smtClean="0"/>
              <a:t>chairs.</a:t>
            </a:r>
            <a:endParaRPr lang="en-US" sz="1200" i="1" dirty="0"/>
          </a:p>
        </p:txBody>
      </p:sp>
      <p:sp>
        <p:nvSpPr>
          <p:cNvPr id="9" name="TextBox 8"/>
          <p:cNvSpPr txBox="1"/>
          <p:nvPr/>
        </p:nvSpPr>
        <p:spPr>
          <a:xfrm>
            <a:off x="336550" y="86902"/>
            <a:ext cx="6184900" cy="338554"/>
          </a:xfrm>
          <a:prstGeom prst="rect">
            <a:avLst/>
          </a:prstGeom>
          <a:noFill/>
        </p:spPr>
        <p:txBody>
          <a:bodyPr wrap="square" rtlCol="0">
            <a:spAutoFit/>
          </a:bodyPr>
          <a:lstStyle/>
          <a:p>
            <a:r>
              <a:rPr lang="en-US" sz="1200" dirty="0" smtClean="0">
                <a:solidFill>
                  <a:srgbClr val="000000"/>
                </a:solidFill>
                <a:latin typeface="Century Gothic" pitchFamily="34" charset="0"/>
                <a:ea typeface="Tahoma" pitchFamily="34" charset="0"/>
                <a:cs typeface="Tahoma" pitchFamily="34" charset="0"/>
              </a:rPr>
              <a:t>Chapter</a:t>
            </a:r>
            <a:r>
              <a:rPr lang="en-US" sz="1600" dirty="0" smtClean="0">
                <a:solidFill>
                  <a:srgbClr val="000000"/>
                </a:solidFill>
                <a:latin typeface="Century Gothic" pitchFamily="34" charset="0"/>
                <a:ea typeface="Tahoma" pitchFamily="34" charset="0"/>
                <a:cs typeface="Tahoma" pitchFamily="34" charset="0"/>
              </a:rPr>
              <a:t> </a:t>
            </a:r>
            <a:r>
              <a:rPr lang="en-US" sz="1200" dirty="0" smtClean="0">
                <a:solidFill>
                  <a:srgbClr val="000000"/>
                </a:solidFill>
                <a:latin typeface="Century Gothic" pitchFamily="34" charset="0"/>
                <a:ea typeface="Tahoma" pitchFamily="34" charset="0"/>
                <a:cs typeface="Tahoma" pitchFamily="34" charset="0"/>
              </a:rPr>
              <a:t>1, page 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47696"/>
            <a:ext cx="5334000" cy="4221480"/>
          </a:xfrm>
          <a:prstGeom prst="rect">
            <a:avLst/>
          </a:prstGeom>
        </p:spPr>
      </p:pic>
      <p:sp>
        <p:nvSpPr>
          <p:cNvPr id="2" name="TextBox 1"/>
          <p:cNvSpPr txBox="1"/>
          <p:nvPr/>
        </p:nvSpPr>
        <p:spPr>
          <a:xfrm>
            <a:off x="762000" y="4869176"/>
            <a:ext cx="5334000" cy="276999"/>
          </a:xfrm>
          <a:prstGeom prst="rect">
            <a:avLst/>
          </a:prstGeom>
          <a:noFill/>
        </p:spPr>
        <p:txBody>
          <a:bodyPr wrap="square" rtlCol="0">
            <a:spAutoFit/>
          </a:bodyPr>
          <a:lstStyle/>
          <a:p>
            <a:r>
              <a:rPr lang="en-US" sz="1200" i="1" dirty="0"/>
              <a:t>Image courtesy </a:t>
            </a:r>
            <a:r>
              <a:rPr lang="en-US" sz="1200" i="1" dirty="0">
                <a:hlinkClick r:id="rId4" tooltip="Vogue"/>
              </a:rPr>
              <a:t>Vogue</a:t>
            </a:r>
            <a:r>
              <a:rPr lang="en-US" sz="1200" i="1" dirty="0"/>
              <a:t> </a:t>
            </a:r>
            <a:r>
              <a:rPr lang="en-US" sz="1200" i="1" dirty="0" smtClean="0"/>
              <a:t>Magazine</a:t>
            </a:r>
            <a:endParaRPr lang="en-US" sz="1200" i="1" dirty="0"/>
          </a:p>
        </p:txBody>
      </p:sp>
      <p:pic>
        <p:nvPicPr>
          <p:cNvPr id="4" name="Picture 3" descr="Buy_Geometric.jp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7100" y="6380480"/>
            <a:ext cx="2462784" cy="792480"/>
          </a:xfrm>
          <a:prstGeom prst="rect">
            <a:avLst/>
          </a:prstGeom>
        </p:spPr>
      </p:pic>
    </p:spTree>
    <p:extLst>
      <p:ext uri="{BB962C8B-B14F-4D97-AF65-F5344CB8AC3E}">
        <p14:creationId xmlns:p14="http://schemas.microsoft.com/office/powerpoint/2010/main" val="2374191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721" y="508028"/>
            <a:ext cx="6186559" cy="2989700"/>
          </a:xfrm>
        </p:spPr>
        <p:txBody>
          <a:bodyPr>
            <a:noAutofit/>
          </a:bodyPr>
          <a:lstStyle/>
          <a:p>
            <a:pPr marL="0" indent="0">
              <a:buNone/>
            </a:pPr>
            <a:r>
              <a:rPr lang="en-US" sz="1400" b="1" dirty="0"/>
              <a:t>W</a:t>
            </a:r>
            <a:r>
              <a:rPr lang="en-US" sz="1200" dirty="0"/>
              <a:t>hen clients ask interior designer </a:t>
            </a:r>
            <a:r>
              <a:rPr lang="en-US" sz="1200" dirty="0">
                <a:hlinkClick r:id="rId3" tooltip="Mary Beardman"/>
              </a:rPr>
              <a:t>Mary Ann Hart Beardman</a:t>
            </a:r>
            <a:r>
              <a:rPr lang="en-US" sz="1200" dirty="0"/>
              <a:t> if a needlepoint rug is durable enough for active living rooms and dining rooms, she recalls the day when a neighbor’s large dog ran all over her living room needlepoint rug leaving large, wet and muddy paw prints all over the pristine cream background of her </a:t>
            </a:r>
            <a:r>
              <a:rPr lang="en-US" sz="1200" dirty="0">
                <a:hlinkClick r:id="rId4" tooltip="Branches needlepoint rug"/>
              </a:rPr>
              <a:t>Branches needlepoint rug</a:t>
            </a:r>
            <a:r>
              <a:rPr lang="en-US" sz="1200" dirty="0"/>
              <a:t>. Others may have panicked, but Mary knew better. She waited a day until the wet mud had completely dried and then vacuumed off the dirt without leaving a trace</a:t>
            </a:r>
            <a:r>
              <a:rPr lang="en-US" sz="1200" dirty="0" smtClean="0"/>
              <a:t>!</a:t>
            </a:r>
          </a:p>
          <a:p>
            <a:pPr marL="0" indent="0">
              <a:buNone/>
            </a:pPr>
            <a:endParaRPr lang="en-US" sz="1200" dirty="0"/>
          </a:p>
          <a:p>
            <a:pPr marL="0" indent="0">
              <a:buNone/>
            </a:pPr>
            <a:r>
              <a:rPr lang="en-US" sz="1200" dirty="0"/>
              <a:t>Mary Ann, owner of Bailey &amp; Hart Interiors in Lake Forest, Illinois has clients who have had needlepoint rugs for years. The Branches needlepoint rug has been in Mary Ann's living room for 8 years, and she says the rug is “...in a high traffic area....I have had dogs with muddy feet, grandkids with food, and parties where adults have spilled wine and food, and the rug cleans beautifully. Actually, in 8 years I have never had it cleaned. The superior wool that Asmara uses enables it to clean up just by me doing it myself. As far as dirt and mud, I just let it dry and vacuum it. All dirt comes right up. I love this rug and never worry about traffic or spills... the best rug I have ever </a:t>
            </a:r>
            <a:r>
              <a:rPr lang="en-US" sz="1200" dirty="0" smtClean="0"/>
              <a:t>owned.”</a:t>
            </a: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p:txBody>
      </p:sp>
      <p:sp>
        <p:nvSpPr>
          <p:cNvPr id="8" name="TextBox 7"/>
          <p:cNvSpPr txBox="1"/>
          <p:nvPr/>
        </p:nvSpPr>
        <p:spPr>
          <a:xfrm>
            <a:off x="335721" y="129003"/>
            <a:ext cx="6186559" cy="461665"/>
          </a:xfrm>
          <a:prstGeom prst="rect">
            <a:avLst/>
          </a:prstGeom>
          <a:noFill/>
        </p:spPr>
        <p:txBody>
          <a:bodyPr wrap="square" rtlCol="0">
            <a:spAutoFit/>
          </a:bodyPr>
          <a:lstStyle/>
          <a:p>
            <a:r>
              <a:rPr lang="en-US" sz="1200" dirty="0" smtClean="0">
                <a:solidFill>
                  <a:srgbClr val="000000"/>
                </a:solidFill>
                <a:latin typeface="Century Gothic" pitchFamily="34" charset="0"/>
                <a:ea typeface="Tahoma" pitchFamily="34" charset="0"/>
                <a:cs typeface="Tahoma" pitchFamily="34" charset="0"/>
              </a:rPr>
              <a:t>Chapter 2 – Durability, Care and the Making of Needlepoint Rugs</a:t>
            </a:r>
            <a:r>
              <a:rPr lang="en-US" sz="1000" dirty="0" smtClean="0">
                <a:solidFill>
                  <a:srgbClr val="000000"/>
                </a:solidFill>
                <a:latin typeface="Century Gothic" pitchFamily="34" charset="0"/>
                <a:ea typeface="Tahoma" pitchFamily="34" charset="0"/>
                <a:cs typeface="Tahoma" pitchFamily="34" charset="0"/>
              </a:rPr>
              <a:t> </a:t>
            </a:r>
            <a:r>
              <a:rPr lang="en-US" sz="1200" dirty="0" smtClean="0">
                <a:solidFill>
                  <a:schemeClr val="accent2">
                    <a:lumMod val="75000"/>
                  </a:schemeClr>
                </a:solidFill>
                <a:latin typeface="Century Gothic" pitchFamily="34" charset="0"/>
                <a:ea typeface="Tahoma" pitchFamily="34" charset="0"/>
                <a:cs typeface="Tahoma" pitchFamily="34" charset="0"/>
              </a:rPr>
              <a:t>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3680" y="5001696"/>
            <a:ext cx="1143000" cy="1158240"/>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171" b="24864"/>
          <a:stretch/>
        </p:blipFill>
        <p:spPr>
          <a:xfrm>
            <a:off x="1620998" y="3539743"/>
            <a:ext cx="3598702" cy="3405661"/>
          </a:xfrm>
          <a:prstGeom prst="rect">
            <a:avLst/>
          </a:prstGeom>
        </p:spPr>
      </p:pic>
      <p:sp>
        <p:nvSpPr>
          <p:cNvPr id="5" name="TextBox 4"/>
          <p:cNvSpPr txBox="1"/>
          <p:nvPr/>
        </p:nvSpPr>
        <p:spPr>
          <a:xfrm>
            <a:off x="335721" y="7318187"/>
            <a:ext cx="6186559" cy="1015663"/>
          </a:xfrm>
          <a:prstGeom prst="rect">
            <a:avLst/>
          </a:prstGeom>
          <a:noFill/>
        </p:spPr>
        <p:txBody>
          <a:bodyPr wrap="square" rtlCol="0">
            <a:spAutoFit/>
          </a:bodyPr>
          <a:lstStyle/>
          <a:p>
            <a:r>
              <a:rPr lang="en-US" sz="1200" dirty="0">
                <a:hlinkClick r:id="rId4" tooltip="Branches needlepoint rug"/>
              </a:rPr>
              <a:t>Branches needlepoint rug</a:t>
            </a:r>
            <a:r>
              <a:rPr lang="en-US" sz="1200" dirty="0"/>
              <a:t> similar to the one in Mary Ann Hart </a:t>
            </a:r>
            <a:r>
              <a:rPr lang="en-US" sz="1200" dirty="0" err="1"/>
              <a:t>Beardman's</a:t>
            </a:r>
            <a:r>
              <a:rPr lang="en-US" sz="1200" dirty="0"/>
              <a:t> living room. Spills on a high quality needlepoint rug should be promptly lifted by dabbing with clean dry towels, absorbing as much of the liquid as possible. Make sure the rug dries completely. Regular vacuuming is very important. It lifts dirt and extends the life of the needlepoint rug. Unless they are heavily soiled, good quality rugs should not be </a:t>
            </a:r>
            <a:r>
              <a:rPr lang="en-US" sz="1200" i="1" dirty="0"/>
              <a:t>routinely</a:t>
            </a:r>
            <a:r>
              <a:rPr lang="en-US" sz="1200" dirty="0"/>
              <a:t> sent out for </a:t>
            </a:r>
            <a:r>
              <a:rPr lang="en-US" sz="1200" dirty="0" smtClean="0"/>
              <a:t>cleaning.</a:t>
            </a:r>
            <a:endParaRPr lang="en-US" sz="1200" dirty="0"/>
          </a:p>
        </p:txBody>
      </p:sp>
      <p:sp>
        <p:nvSpPr>
          <p:cNvPr id="6" name="TextBox 5"/>
          <p:cNvSpPr txBox="1"/>
          <p:nvPr/>
        </p:nvSpPr>
        <p:spPr>
          <a:xfrm>
            <a:off x="1620998" y="6945405"/>
            <a:ext cx="3598702" cy="276999"/>
          </a:xfrm>
          <a:prstGeom prst="rect">
            <a:avLst/>
          </a:prstGeom>
          <a:noFill/>
        </p:spPr>
        <p:txBody>
          <a:bodyPr wrap="square" rtlCol="0">
            <a:spAutoFit/>
          </a:bodyPr>
          <a:lstStyle/>
          <a:p>
            <a:r>
              <a:rPr lang="en-US" sz="1200" i="1" dirty="0" smtClean="0"/>
              <a:t>Branches </a:t>
            </a:r>
            <a:r>
              <a:rPr lang="en-US" sz="1200" i="1" dirty="0"/>
              <a:t>Rug Design </a:t>
            </a:r>
            <a:r>
              <a:rPr lang="en-US" sz="1200" b="1" i="1" dirty="0"/>
              <a:t>©</a:t>
            </a:r>
            <a:r>
              <a:rPr lang="en-US" sz="1200" i="1" dirty="0"/>
              <a:t> Asmara, </a:t>
            </a:r>
            <a:r>
              <a:rPr lang="en-US" sz="1200" i="1" dirty="0" smtClean="0"/>
              <a:t>Inc.</a:t>
            </a:r>
            <a:endParaRPr lang="en-US" sz="1200" dirty="0"/>
          </a:p>
        </p:txBody>
      </p:sp>
      <p:pic>
        <p:nvPicPr>
          <p:cNvPr id="11" name="Picture 10" descr="Buy_This.jp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3500" y="8364330"/>
            <a:ext cx="1840992" cy="792480"/>
          </a:xfrm>
          <a:prstGeom prst="rect">
            <a:avLst/>
          </a:prstGeom>
        </p:spPr>
      </p:pic>
    </p:spTree>
    <p:extLst>
      <p:ext uri="{BB962C8B-B14F-4D97-AF65-F5344CB8AC3E}">
        <p14:creationId xmlns:p14="http://schemas.microsoft.com/office/powerpoint/2010/main" val="2470294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9451</TotalTime>
  <Words>1501</Words>
  <Application>Microsoft Office PowerPoint</Application>
  <PresentationFormat>On-screen Show (4:3)</PresentationFormat>
  <Paragraphs>83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7921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Pj</dc:creator>
  <cp:lastModifiedBy>Alexis McDermott</cp:lastModifiedBy>
  <cp:revision>538</cp:revision>
  <dcterms:created xsi:type="dcterms:W3CDTF">2012-06-19T17:02:34Z</dcterms:created>
  <dcterms:modified xsi:type="dcterms:W3CDTF">2013-08-21T19:25:43Z</dcterms:modified>
</cp:coreProperties>
</file>