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7" r:id="rId1"/>
    <p:sldMasterId id="2147483971" r:id="rId2"/>
  </p:sldMasterIdLst>
  <p:notesMasterIdLst>
    <p:notesMasterId r:id="rId40"/>
  </p:notesMasterIdLst>
  <p:handoutMasterIdLst>
    <p:handoutMasterId r:id="rId41"/>
  </p:handoutMasterIdLst>
  <p:sldIdLst>
    <p:sldId id="336" r:id="rId3"/>
    <p:sldId id="385" r:id="rId4"/>
    <p:sldId id="357" r:id="rId5"/>
    <p:sldId id="334" r:id="rId6"/>
    <p:sldId id="348" r:id="rId7"/>
    <p:sldId id="264" r:id="rId8"/>
    <p:sldId id="347" r:id="rId9"/>
    <p:sldId id="267" r:id="rId10"/>
    <p:sldId id="358" r:id="rId11"/>
    <p:sldId id="338" r:id="rId12"/>
    <p:sldId id="339" r:id="rId13"/>
    <p:sldId id="341" r:id="rId14"/>
    <p:sldId id="342" r:id="rId15"/>
    <p:sldId id="359" r:id="rId16"/>
    <p:sldId id="309" r:id="rId17"/>
    <p:sldId id="373" r:id="rId18"/>
    <p:sldId id="361" r:id="rId19"/>
    <p:sldId id="376" r:id="rId20"/>
    <p:sldId id="354" r:id="rId21"/>
    <p:sldId id="372" r:id="rId22"/>
    <p:sldId id="324" r:id="rId23"/>
    <p:sldId id="265" r:id="rId24"/>
    <p:sldId id="269" r:id="rId25"/>
    <p:sldId id="379" r:id="rId26"/>
    <p:sldId id="380" r:id="rId27"/>
    <p:sldId id="321" r:id="rId28"/>
    <p:sldId id="298" r:id="rId29"/>
    <p:sldId id="362" r:id="rId30"/>
    <p:sldId id="367" r:id="rId31"/>
    <p:sldId id="363" r:id="rId32"/>
    <p:sldId id="364" r:id="rId33"/>
    <p:sldId id="384" r:id="rId34"/>
    <p:sldId id="355" r:id="rId35"/>
    <p:sldId id="349" r:id="rId36"/>
    <p:sldId id="368" r:id="rId37"/>
    <p:sldId id="356" r:id="rId38"/>
    <p:sldId id="370"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7FCCC"/>
    <a:srgbClr val="F3FAB0"/>
    <a:srgbClr val="FFFFCC"/>
    <a:srgbClr val="FBD1A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737" autoAdjust="0"/>
  </p:normalViewPr>
  <p:slideViewPr>
    <p:cSldViewPr>
      <p:cViewPr varScale="1">
        <p:scale>
          <a:sx n="70" d="100"/>
          <a:sy n="70" d="100"/>
        </p:scale>
        <p:origin x="-13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1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4093C68-3CCC-4982-B2A0-F5BAADE646C1}" type="datetimeFigureOut">
              <a:rPr lang="en-US" smtClean="0"/>
              <a:pPr/>
              <a:t>1/18/2011</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2957850-ACA0-4456-8436-75D95B4E3F62}"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17140DAA-CDCB-4F88-B83B-F4CCE0FB8EED}" type="datetimeFigureOut">
              <a:rPr lang="en-US"/>
              <a:pPr>
                <a:defRPr/>
              </a:pPr>
              <a:t>1/18/2011</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pPr>
              <a:defRPr/>
            </a:pPr>
            <a:fld id="{6FAB68A0-7BE6-41CF-836A-15676F6F768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AB68A0-7BE6-41CF-836A-15676F6F7681}"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AB68A0-7BE6-41CF-836A-15676F6F7681}"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AB68A0-7BE6-41CF-836A-15676F6F7681}" type="slidenum">
              <a:rPr lang="en-US" smtClean="0"/>
              <a:pPr>
                <a:defRPr/>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EEEA279-AD56-451B-9741-61A6C394ACEA}"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8B5F610-314B-4F4A-B900-ED677ECC2D68}" type="slidenum">
              <a:rPr lang="en-US" smtClean="0"/>
              <a:pPr>
                <a:defRPr/>
              </a:pPr>
              <a:t>‹#›</a:t>
            </a:fld>
            <a:endParaRPr lang="en-US" dirty="0"/>
          </a:p>
        </p:txBody>
      </p:sp>
    </p:spTree>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9A23A88-034B-4BDA-A86C-CB6AF78ED5C9}"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24D5FD3-F456-4F22-9763-874FE65FBC0B}" type="slidenum">
              <a:rPr lang="en-US" smtClean="0"/>
              <a:pPr>
                <a:defRPr/>
              </a:pPr>
              <a:t>‹#›</a:t>
            </a:fld>
            <a:endParaRPr lang="en-US" dirty="0"/>
          </a:p>
        </p:txBody>
      </p:sp>
    </p:spTree>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239F3DF-D610-4059-9413-35BA26BF1C2E}"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C91F432-3C5B-443C-A812-4295CCD74832}" type="slidenum">
              <a:rPr lang="en-US" smtClean="0"/>
              <a:pPr>
                <a:defRPr/>
              </a:pPr>
              <a:t>‹#›</a:t>
            </a:fld>
            <a:endParaRPr lang="en-US" dirty="0"/>
          </a:p>
        </p:txBody>
      </p:sp>
    </p:spTree>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1E331EB-011F-4074-9C3F-971639EE1AFB}" type="slidenum">
              <a:rPr lang="en-US"/>
              <a:pPr/>
              <a:t>‹#›</a:t>
            </a:fld>
            <a:endParaRPr lang="en-US" dirty="0"/>
          </a:p>
        </p:txBody>
      </p:sp>
    </p:spTree>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3E69099-ED5B-417F-98FD-C1F67576C11C}" type="slidenum">
              <a:rPr lang="en-US"/>
              <a:pPr/>
              <a:t>‹#›</a:t>
            </a:fld>
            <a:endParaRPr lang="en-US" dirty="0"/>
          </a:p>
        </p:txBody>
      </p:sp>
    </p:spTree>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EEEEA279-AD56-451B-9741-61A6C394ACEA}" type="datetime1">
              <a:rPr lang="en-US" smtClean="0"/>
              <a:pPr>
                <a:defRPr/>
              </a:pPr>
              <a:t>1/18/2011</a:t>
            </a:fld>
            <a:endParaRPr lang="en-US" dirty="0"/>
          </a:p>
        </p:txBody>
      </p:sp>
      <p:sp>
        <p:nvSpPr>
          <p:cNvPr id="19" name="Footer Placeholder 18"/>
          <p:cNvSpPr>
            <a:spLocks noGrp="1"/>
          </p:cNvSpPr>
          <p:nvPr>
            <p:ph type="ftr" sz="quarter" idx="11"/>
          </p:nvPr>
        </p:nvSpPr>
        <p:spPr/>
        <p:txBody>
          <a:bodyPr/>
          <a:lstStyle/>
          <a:p>
            <a:pPr>
              <a:defRPr/>
            </a:pPr>
            <a:endParaRPr lang="en-US" dirty="0"/>
          </a:p>
        </p:txBody>
      </p:sp>
      <p:sp>
        <p:nvSpPr>
          <p:cNvPr id="27" name="Slide Number Placeholder 26"/>
          <p:cNvSpPr>
            <a:spLocks noGrp="1"/>
          </p:cNvSpPr>
          <p:nvPr>
            <p:ph type="sldNum" sz="quarter" idx="12"/>
          </p:nvPr>
        </p:nvSpPr>
        <p:spPr/>
        <p:txBody>
          <a:bodyPr/>
          <a:lstStyle/>
          <a:p>
            <a:pPr>
              <a:defRPr/>
            </a:pPr>
            <a:fld id="{68B5F610-314B-4F4A-B900-ED677ECC2D68}"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A7E1171-A9A7-4513-A643-750DAD0346FC}"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D925E6-70A2-49EE-A6C1-0F235DEBCC68}"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AD6F05BB-2A2B-482C-ADA1-4DA6F7563553}"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277A901-3E9C-444C-8892-9478832D012C}"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2FD81EC3-C2BC-4342-AC9C-E4D7882C38F6}"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1EE0FBB-F089-4410-A2E7-A96E48039EE4}" type="slidenum">
              <a:rPr lang="en-US" smtClean="0"/>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8C4FB673-A8EC-4409-9B95-58E84448FF31}" type="datetime1">
              <a:rPr lang="en-US" smtClean="0"/>
              <a:pPr>
                <a:defRPr/>
              </a:pPr>
              <a:t>1/18/2011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0EEE643-F018-4AB6-8929-F7E0BBA325D6}" type="slidenum">
              <a:rPr lang="en-US" smtClean="0"/>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0BF8F2BC-E28A-413C-B0AE-083F97C4B8F2}" type="datetime1">
              <a:rPr lang="en-US" smtClean="0"/>
              <a:pPr>
                <a:defRPr/>
              </a:pPr>
              <a:t>1/18/2011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BB7FCA7-8EEC-4AC7-8D67-CB456D05FAB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A7E1171-A9A7-4513-A643-750DAD0346FC}"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D925E6-70A2-49EE-A6C1-0F235DEBCC68}" type="slidenum">
              <a:rPr lang="en-US" smtClean="0"/>
              <a:pPr>
                <a:defRPr/>
              </a:pPr>
              <a:t>‹#›</a:t>
            </a:fld>
            <a:endParaRPr lang="en-US" dirty="0"/>
          </a:p>
        </p:txBody>
      </p:sp>
    </p:spTree>
  </p:cSld>
  <p:clrMapOvr>
    <a:masterClrMapping/>
  </p:clrMapOvr>
  <p:transition advClick="0"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E3AE3E-C42B-4297-BB8A-CB6F720C2E0D}" type="datetime1">
              <a:rPr lang="en-US" smtClean="0"/>
              <a:pPr>
                <a:defRPr/>
              </a:pPr>
              <a:t>1/18/2011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0BECEBB-DFEA-4235-958E-48D33DB9F766}" type="slidenum">
              <a:rPr lang="en-US" smtClean="0"/>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C4F54B3A-A726-4089-8D6B-DCB9247D9A6F}"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1590A40-84FF-4386-BE32-1FDC1EE13C3E}" type="slidenum">
              <a:rPr lang="en-US" smtClean="0"/>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0BAEE60A-6490-4D09-BCD2-55E115F16414}"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pPr>
              <a:defRPr/>
            </a:pPr>
            <a:fld id="{1C809607-7642-4F0C-8ED8-5F2394AA7B79}" type="slidenum">
              <a:rPr lang="en-US" smtClean="0"/>
              <a:pPr>
                <a:defRPr/>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9A23A88-034B-4BDA-A86C-CB6AF78ED5C9}"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24D5FD3-F456-4F22-9763-874FE65FBC0B}"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239F3DF-D610-4059-9413-35BA26BF1C2E}"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C91F432-3C5B-443C-A812-4295CCD74832}"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D6F05BB-2A2B-482C-ADA1-4DA6F7563553}" type="datetime1">
              <a:rPr lang="en-US" smtClean="0"/>
              <a:pPr>
                <a:defRPr/>
              </a:pPr>
              <a:t>1/18/2011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277A901-3E9C-444C-8892-9478832D012C}" type="slidenum">
              <a:rPr lang="en-US" smtClean="0"/>
              <a:pPr>
                <a:defRPr/>
              </a:pPr>
              <a:t>‹#›</a:t>
            </a:fld>
            <a:endParaRPr lang="en-US" dirty="0"/>
          </a:p>
        </p:txBody>
      </p:sp>
    </p:spTree>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FD81EC3-C2BC-4342-AC9C-E4D7882C38F6}"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1EE0FBB-F089-4410-A2E7-A96E48039EE4}" type="slidenum">
              <a:rPr lang="en-US" smtClean="0"/>
              <a:pPr>
                <a:defRPr/>
              </a:pPr>
              <a:t>‹#›</a:t>
            </a:fld>
            <a:endParaRPr lang="en-US" dirty="0"/>
          </a:p>
        </p:txBody>
      </p:sp>
    </p:spTree>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C4FB673-A8EC-4409-9B95-58E84448FF31}" type="datetime1">
              <a:rPr lang="en-US" smtClean="0"/>
              <a:pPr>
                <a:defRPr/>
              </a:pPr>
              <a:t>1/18/2011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0EEE643-F018-4AB6-8929-F7E0BBA325D6}" type="slidenum">
              <a:rPr lang="en-US" smtClean="0"/>
              <a:pPr>
                <a:defRPr/>
              </a:pPr>
              <a:t>‹#›</a:t>
            </a:fld>
            <a:endParaRPr lang="en-US" dirty="0"/>
          </a:p>
        </p:txBody>
      </p:sp>
    </p:spTree>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BF8F2BC-E28A-413C-B0AE-083F97C4B8F2}" type="datetime1">
              <a:rPr lang="en-US" smtClean="0"/>
              <a:pPr>
                <a:defRPr/>
              </a:pPr>
              <a:t>1/18/2011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BB7FCA7-8EEC-4AC7-8D67-CB456D05FAB6}" type="slidenum">
              <a:rPr lang="en-US" smtClean="0"/>
              <a:pPr>
                <a:defRPr/>
              </a:pPr>
              <a:t>‹#›</a:t>
            </a:fld>
            <a:endParaRPr lang="en-US" dirty="0"/>
          </a:p>
        </p:txBody>
      </p:sp>
    </p:spTree>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E3AE3E-C42B-4297-BB8A-CB6F720C2E0D}" type="datetime1">
              <a:rPr lang="en-US" smtClean="0"/>
              <a:pPr>
                <a:defRPr/>
              </a:pPr>
              <a:t>1/18/2011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0BECEBB-DFEA-4235-958E-48D33DB9F766}" type="slidenum">
              <a:rPr lang="en-US" smtClean="0"/>
              <a:pPr>
                <a:defRPr/>
              </a:pPr>
              <a:t>‹#›</a:t>
            </a:fld>
            <a:endParaRPr lang="en-US" dirty="0"/>
          </a:p>
        </p:txBody>
      </p:sp>
    </p:spTree>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4F54B3A-A726-4089-8D6B-DCB9247D9A6F}"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1590A40-84FF-4386-BE32-1FDC1EE13C3E}" type="slidenum">
              <a:rPr lang="en-US" smtClean="0"/>
              <a:pPr>
                <a:defRPr/>
              </a:pPr>
              <a:t>‹#›</a:t>
            </a:fld>
            <a:endParaRPr lang="en-US" dirty="0"/>
          </a:p>
        </p:txBody>
      </p:sp>
    </p:spTree>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BAEE60A-6490-4D09-BCD2-55E115F16414}" type="datetime1">
              <a:rPr lang="en-US" smtClean="0"/>
              <a:pPr>
                <a:defRPr/>
              </a:pPr>
              <a:t>1/18/2011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C809607-7642-4F0C-8ED8-5F2394AA7B79}" type="slidenum">
              <a:rPr lang="en-US" smtClean="0"/>
              <a:pPr>
                <a:defRPr/>
              </a:pPr>
              <a:t>‹#›</a:t>
            </a:fld>
            <a:endParaRPr lang="en-US" dirty="0"/>
          </a:p>
        </p:txBody>
      </p:sp>
    </p:spTree>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485378-51D8-441F-B0EA-C94EC3DBF44E}" type="datetime1">
              <a:rPr lang="en-US" smtClean="0"/>
              <a:pPr>
                <a:defRPr/>
              </a:pPr>
              <a:t>1/18/2011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98A0D7-FA3A-4AD5-8B8E-6E6A14F2939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ransition advClick="0" advTm="300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08485378-51D8-441F-B0EA-C94EC3DBF44E}" type="datetime1">
              <a:rPr lang="en-US" smtClean="0"/>
              <a:pPr>
                <a:defRPr/>
              </a:pPr>
              <a:t>1/18/2011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AD98A0D7-FA3A-4AD5-8B8E-6E6A14F29398}" type="slidenum">
              <a:rPr lang="en-US" smtClean="0"/>
              <a:pPr>
                <a:defRPr/>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Lorraine.connell@sndden.org"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1066800"/>
            <a:ext cx="7851648" cy="1828800"/>
          </a:xfrm>
        </p:spPr>
        <p:txBody>
          <a:bodyPr>
            <a:normAutofit/>
          </a:bodyPr>
          <a:lstStyle/>
          <a:p>
            <a:r>
              <a:rPr lang="fr-BE" dirty="0" smtClean="0">
                <a:solidFill>
                  <a:schemeClr val="bg2">
                    <a:lumMod val="20000"/>
                    <a:lumOff val="80000"/>
                  </a:schemeClr>
                </a:solidFill>
              </a:rPr>
              <a:t>« Teach them what they need to know for life. »</a:t>
            </a:r>
            <a:endParaRPr lang="fr-BE" dirty="0">
              <a:solidFill>
                <a:schemeClr val="bg2">
                  <a:lumMod val="20000"/>
                  <a:lumOff val="80000"/>
                </a:schemeClr>
              </a:solidFill>
            </a:endParaRPr>
          </a:p>
        </p:txBody>
      </p:sp>
      <p:sp>
        <p:nvSpPr>
          <p:cNvPr id="6" name="Subtitle 5"/>
          <p:cNvSpPr>
            <a:spLocks noGrp="1"/>
          </p:cNvSpPr>
          <p:nvPr>
            <p:ph type="subTitle" idx="1"/>
          </p:nvPr>
        </p:nvSpPr>
        <p:spPr>
          <a:xfrm>
            <a:off x="533400" y="4343400"/>
            <a:ext cx="7854696" cy="1752600"/>
          </a:xfrm>
        </p:spPr>
        <p:txBody>
          <a:bodyPr/>
          <a:lstStyle/>
          <a:p>
            <a:r>
              <a:rPr lang="en-US" dirty="0" smtClean="0"/>
              <a:t>St. Julie Billiart </a:t>
            </a:r>
            <a:endParaRPr lang="en-US" dirty="0" smtClean="0">
              <a:solidFill>
                <a:schemeClr val="bg1"/>
              </a:solidFill>
            </a:endParaRPr>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1</a:t>
            </a:fld>
            <a:endParaRPr lang="en-US" dirty="0"/>
          </a:p>
        </p:txBody>
      </p:sp>
      <p:pic>
        <p:nvPicPr>
          <p:cNvPr id="7" name="Picture 6" descr="DSC00461.JPG"/>
          <p:cNvPicPr>
            <a:picLocks noChangeAspect="1"/>
          </p:cNvPicPr>
          <p:nvPr/>
        </p:nvPicPr>
        <p:blipFill>
          <a:blip r:embed="rId3" cstate="print"/>
          <a:stretch>
            <a:fillRect/>
          </a:stretch>
        </p:blipFill>
        <p:spPr>
          <a:xfrm>
            <a:off x="762000" y="3048000"/>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body" sz="half" idx="1"/>
          </p:nvPr>
        </p:nvSpPr>
        <p:spPr>
          <a:xfrm>
            <a:off x="381000" y="609600"/>
            <a:ext cx="8229600" cy="1066800"/>
          </a:xfrm>
        </p:spPr>
        <p:txBody>
          <a:bodyPr>
            <a:noAutofit/>
          </a:bodyPr>
          <a:lstStyle/>
          <a:p>
            <a:r>
              <a:rPr lang="fr-BE" sz="2800" dirty="0" smtClean="0"/>
              <a:t>For new learning in the Notre Dame Primary and secondary schools of Nigeria &amp; Congo </a:t>
            </a:r>
            <a:endParaRPr lang="fr-BE" sz="2800" dirty="0"/>
          </a:p>
        </p:txBody>
      </p:sp>
      <p:pic>
        <p:nvPicPr>
          <p:cNvPr id="303107" name="Picture 3" descr="Congo - Visitation June 2006 154"/>
          <p:cNvPicPr>
            <a:picLocks noGrp="1" noChangeAspect="1" noChangeArrowheads="1"/>
          </p:cNvPicPr>
          <p:nvPr>
            <p:ph sz="half" idx="2"/>
          </p:nvPr>
        </p:nvPicPr>
        <p:blipFill>
          <a:blip r:embed="rId2" cstate="print"/>
          <a:srcRect/>
          <a:stretch>
            <a:fillRect/>
          </a:stretch>
        </p:blipFill>
        <p:spPr>
          <a:xfrm>
            <a:off x="4495800" y="2114550"/>
            <a:ext cx="4495800" cy="337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C79BA1EA-A0ED-4BE0-9AC4-6600AD504EE4}" type="slidenum">
              <a:rPr lang="en-US"/>
              <a:pPr/>
              <a:t>10</a:t>
            </a:fld>
            <a:endParaRPr lang="en-US" dirty="0"/>
          </a:p>
        </p:txBody>
      </p:sp>
      <p:pic>
        <p:nvPicPr>
          <p:cNvPr id="303108" name="Picture 4" descr="Congo - Visitation June 2006 153"/>
          <p:cNvPicPr>
            <a:picLocks noChangeAspect="1" noChangeArrowheads="1"/>
          </p:cNvPicPr>
          <p:nvPr/>
        </p:nvPicPr>
        <p:blipFill>
          <a:blip r:embed="rId3" cstate="print"/>
          <a:srcRect/>
          <a:stretch>
            <a:fillRect/>
          </a:stretch>
        </p:blipFill>
        <p:spPr bwMode="auto">
          <a:xfrm>
            <a:off x="152400" y="3048000"/>
            <a:ext cx="4191000" cy="314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1" name="Picture 3" descr="Congo-Therese 102"/>
          <p:cNvPicPr>
            <a:picLocks noGrp="1" noChangeAspect="1" noChangeArrowheads="1"/>
          </p:cNvPicPr>
          <p:nvPr>
            <p:ph sz="half" idx="1"/>
          </p:nvPr>
        </p:nvPicPr>
        <p:blipFill>
          <a:blip r:embed="rId2" cstate="print">
            <a:lum bright="10000"/>
          </a:blip>
          <a:srcRect/>
          <a:stretch>
            <a:fillRect/>
          </a:stretch>
        </p:blipFill>
        <p:spPr>
          <a:xfrm>
            <a:off x="228600" y="3124200"/>
            <a:ext cx="4673600" cy="3505200"/>
          </a:xfrm>
          <a:prstGeom prst="ellipse">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4130" name="Rectangle 2"/>
          <p:cNvSpPr>
            <a:spLocks noGrp="1" noChangeArrowheads="1"/>
          </p:cNvSpPr>
          <p:nvPr>
            <p:ph type="body" sz="half" idx="2"/>
          </p:nvPr>
        </p:nvSpPr>
        <p:spPr>
          <a:xfrm>
            <a:off x="457200" y="533400"/>
            <a:ext cx="8001000" cy="1447800"/>
          </a:xfrm>
        </p:spPr>
        <p:txBody>
          <a:bodyPr>
            <a:normAutofit fontScale="92500" lnSpcReduction="20000"/>
          </a:bodyPr>
          <a:lstStyle/>
          <a:p>
            <a:r>
              <a:rPr lang="fr-BE" sz="3600" dirty="0" smtClean="0"/>
              <a:t>Allowing rural secondary school students a chance to learn skills that may open a new world for them.</a:t>
            </a:r>
            <a:endParaRPr lang="fr-BE" sz="3600" dirty="0"/>
          </a:p>
        </p:txBody>
      </p:sp>
      <p:sp>
        <p:nvSpPr>
          <p:cNvPr id="7" name="Slide Number Placeholder 6"/>
          <p:cNvSpPr>
            <a:spLocks noGrp="1"/>
          </p:cNvSpPr>
          <p:nvPr>
            <p:ph type="sldNum" sz="quarter" idx="12"/>
          </p:nvPr>
        </p:nvSpPr>
        <p:spPr/>
        <p:txBody>
          <a:bodyPr/>
          <a:lstStyle/>
          <a:p>
            <a:fld id="{BE0489F3-D194-4594-959A-BD780AF6B9EE}" type="slidenum">
              <a:rPr lang="en-US"/>
              <a:pPr/>
              <a:t>11</a:t>
            </a:fld>
            <a:endParaRPr lang="en-US" dirty="0"/>
          </a:p>
        </p:txBody>
      </p:sp>
      <p:pic>
        <p:nvPicPr>
          <p:cNvPr id="1026" name="Picture 2" descr="P:\Congo\Louie July 09 Lemfu Ngidinga Kitenda Pelende\June 2009 064.jpg"/>
          <p:cNvPicPr>
            <a:picLocks noChangeAspect="1" noChangeArrowheads="1"/>
          </p:cNvPicPr>
          <p:nvPr/>
        </p:nvPicPr>
        <p:blipFill>
          <a:blip r:embed="rId3" cstate="print">
            <a:lum bright="19000" contrast="-6000"/>
          </a:blip>
          <a:srcRect/>
          <a:stretch>
            <a:fillRect/>
          </a:stretch>
        </p:blipFill>
        <p:spPr bwMode="auto">
          <a:xfrm>
            <a:off x="4673551" y="1524000"/>
            <a:ext cx="4318049" cy="3238345"/>
          </a:xfrm>
          <a:prstGeom prst="ellipse">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body" sz="half" idx="1"/>
          </p:nvPr>
        </p:nvSpPr>
        <p:spPr>
          <a:xfrm>
            <a:off x="228600" y="304800"/>
            <a:ext cx="8839200" cy="1371600"/>
          </a:xfrm>
        </p:spPr>
        <p:txBody>
          <a:bodyPr>
            <a:normAutofit fontScale="92500" lnSpcReduction="10000"/>
          </a:bodyPr>
          <a:lstStyle/>
          <a:p>
            <a:r>
              <a:rPr lang="fr-BE" dirty="0" smtClean="0"/>
              <a:t>For better health care through the clinics run by the Sisters that provide the only medical attention available to a large population.</a:t>
            </a:r>
            <a:endParaRPr lang="en-US" dirty="0"/>
          </a:p>
        </p:txBody>
      </p:sp>
      <p:pic>
        <p:nvPicPr>
          <p:cNvPr id="306179" name="Picture 3" descr="Congo - Visitation June 2006 159"/>
          <p:cNvPicPr>
            <a:picLocks noGrp="1" noChangeAspect="1" noChangeArrowheads="1"/>
          </p:cNvPicPr>
          <p:nvPr>
            <p:ph sz="half" idx="2"/>
          </p:nvPr>
        </p:nvPicPr>
        <p:blipFill>
          <a:blip r:embed="rId2" cstate="print"/>
          <a:srcRect/>
          <a:stretch>
            <a:fillRect/>
          </a:stretch>
        </p:blipFill>
        <p:spPr>
          <a:xfrm>
            <a:off x="1143000" y="1733550"/>
            <a:ext cx="6324600" cy="4743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6"/>
          <p:cNvSpPr>
            <a:spLocks noGrp="1"/>
          </p:cNvSpPr>
          <p:nvPr>
            <p:ph type="sldNum" sz="quarter" idx="12"/>
          </p:nvPr>
        </p:nvSpPr>
        <p:spPr/>
        <p:txBody>
          <a:bodyPr/>
          <a:lstStyle/>
          <a:p>
            <a:fld id="{119B9C52-E7D5-4403-8846-6FD66022C0AB}" type="slidenum">
              <a:rPr lang="en-US"/>
              <a:pPr/>
              <a:t>12</a:t>
            </a:fld>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81000"/>
            <a:ext cx="8686800" cy="1143000"/>
          </a:xfrm>
        </p:spPr>
        <p:txBody>
          <a:bodyPr>
            <a:noAutofit/>
          </a:bodyPr>
          <a:lstStyle/>
          <a:p>
            <a:r>
              <a:rPr lang="fr-BE" sz="3600" dirty="0" smtClean="0"/>
              <a:t>For dependable electricity to a hospital with 135 beds and a large maternity unit.</a:t>
            </a:r>
            <a:endParaRPr lang="en-US" sz="3600" dirty="0"/>
          </a:p>
        </p:txBody>
      </p:sp>
      <p:pic>
        <p:nvPicPr>
          <p:cNvPr id="307203" name="Picture 3" descr="Congo-Therese 028"/>
          <p:cNvPicPr>
            <a:picLocks noGrp="1" noChangeAspect="1" noChangeArrowheads="1"/>
          </p:cNvPicPr>
          <p:nvPr>
            <p:ph sz="half" idx="2"/>
          </p:nvPr>
        </p:nvPicPr>
        <p:blipFill>
          <a:blip r:embed="rId2" cstate="print"/>
          <a:stretch>
            <a:fillRect/>
          </a:stretch>
        </p:blipFill>
        <p:spPr>
          <a:xfrm>
            <a:off x="177800" y="1600200"/>
            <a:ext cx="4546600" cy="3409950"/>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6"/>
          <p:cNvSpPr>
            <a:spLocks noGrp="1"/>
          </p:cNvSpPr>
          <p:nvPr>
            <p:ph type="sldNum" sz="quarter" idx="12"/>
          </p:nvPr>
        </p:nvSpPr>
        <p:spPr/>
        <p:txBody>
          <a:bodyPr/>
          <a:lstStyle/>
          <a:p>
            <a:fld id="{6707F58D-21A4-4B09-B2CB-3AC5A963B0F5}" type="slidenum">
              <a:rPr lang="en-US"/>
              <a:pPr/>
              <a:t>13</a:t>
            </a:fld>
            <a:endParaRPr lang="en-US" dirty="0"/>
          </a:p>
        </p:txBody>
      </p:sp>
      <p:pic>
        <p:nvPicPr>
          <p:cNvPr id="9" name="Picture 4" descr="Congo - Visitation June 2006 157"/>
          <p:cNvPicPr>
            <a:picLocks noGrp="1" noChangeAspect="1" noChangeArrowheads="1"/>
          </p:cNvPicPr>
          <p:nvPr>
            <p:ph sz="quarter" idx="4"/>
          </p:nvPr>
        </p:nvPicPr>
        <p:blipFill>
          <a:blip r:embed="rId3" cstate="print"/>
          <a:srcRect/>
          <a:stretch>
            <a:fillRect/>
          </a:stretch>
        </p:blipFill>
        <p:spPr bwMode="auto">
          <a:xfrm>
            <a:off x="4343400" y="3048001"/>
            <a:ext cx="4569720" cy="3427290"/>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33400" y="990600"/>
            <a:ext cx="7851648" cy="1676400"/>
          </a:xfrm>
        </p:spPr>
        <p:txBody>
          <a:bodyPr/>
          <a:lstStyle/>
          <a:p>
            <a:r>
              <a:rPr lang="en-US" dirty="0" smtClean="0">
                <a:solidFill>
                  <a:schemeClr val="bg2">
                    <a:lumMod val="20000"/>
                    <a:lumOff val="80000"/>
                  </a:schemeClr>
                </a:solidFill>
              </a:rPr>
              <a:t>Where does this exist?</a:t>
            </a:r>
            <a:endParaRPr lang="en-US" sz="3200" dirty="0">
              <a:solidFill>
                <a:schemeClr val="bg2">
                  <a:lumMod val="20000"/>
                  <a:lumOff val="80000"/>
                </a:schemeClr>
              </a:solidFill>
            </a:endParaRPr>
          </a:p>
        </p:txBody>
      </p:sp>
      <p:sp>
        <p:nvSpPr>
          <p:cNvPr id="4" name="Subtitle 3"/>
          <p:cNvSpPr>
            <a:spLocks noGrp="1"/>
          </p:cNvSpPr>
          <p:nvPr>
            <p:ph type="subTitle" idx="1"/>
          </p:nvPr>
        </p:nvSpPr>
        <p:spPr>
          <a:xfrm>
            <a:off x="1143000" y="2819400"/>
            <a:ext cx="6858000" cy="3048000"/>
          </a:xfrm>
        </p:spPr>
        <p:txBody>
          <a:bodyPr>
            <a:normAutofit lnSpcReduction="10000"/>
          </a:bodyPr>
          <a:lstStyle/>
          <a:p>
            <a:r>
              <a:rPr lang="en-US" dirty="0" smtClean="0"/>
              <a:t>Systems were installed in:	</a:t>
            </a:r>
          </a:p>
          <a:p>
            <a:r>
              <a:rPr lang="en-US" dirty="0" smtClean="0"/>
              <a:t>- </a:t>
            </a:r>
            <a:r>
              <a:rPr lang="en-US" sz="2200" dirty="0" smtClean="0"/>
              <a:t>Cuvilly Arts and Earth Center ,Ipswich, October, 2005 </a:t>
            </a:r>
          </a:p>
          <a:p>
            <a:r>
              <a:rPr lang="en-US" sz="2200" dirty="0" smtClean="0"/>
              <a:t>-Fugar, Nigeria, October, 2006 </a:t>
            </a:r>
            <a:br>
              <a:rPr lang="en-US" sz="2200" dirty="0" smtClean="0"/>
            </a:br>
            <a:r>
              <a:rPr lang="en-US" sz="2200" dirty="0" smtClean="0"/>
              <a:t>	- Ngidinga, Congo, February, 2008</a:t>
            </a:r>
            <a:br>
              <a:rPr lang="en-US" sz="2200" dirty="0" smtClean="0"/>
            </a:br>
            <a:r>
              <a:rPr lang="en-US" sz="2200" dirty="0" smtClean="0"/>
              <a:t>	- Awkunanaw, Nigeria, October, 2008</a:t>
            </a:r>
          </a:p>
          <a:p>
            <a:r>
              <a:rPr lang="en-US" sz="2200" dirty="0" smtClean="0"/>
              <a:t>Kitenda, Congo, July 2010</a:t>
            </a:r>
          </a:p>
          <a:p>
            <a:r>
              <a:rPr lang="en-US" sz="2200" dirty="0" smtClean="0"/>
              <a:t>Lemfu, Congo, July, 2010</a:t>
            </a:r>
          </a:p>
          <a:p>
            <a:r>
              <a:rPr lang="en-US" sz="2200" dirty="0" smtClean="0"/>
              <a:t>Pelende, Congo, July 2010</a:t>
            </a:r>
          </a:p>
          <a:p>
            <a:endParaRPr lang="en-US" sz="2200" dirty="0"/>
          </a:p>
        </p:txBody>
      </p:sp>
      <p:sp>
        <p:nvSpPr>
          <p:cNvPr id="7" name="Slide Number Placeholder 6"/>
          <p:cNvSpPr>
            <a:spLocks noGrp="1"/>
          </p:cNvSpPr>
          <p:nvPr>
            <p:ph type="sldNum" sz="quarter" idx="12"/>
          </p:nvPr>
        </p:nvSpPr>
        <p:spPr/>
        <p:txBody>
          <a:bodyPr/>
          <a:lstStyle/>
          <a:p>
            <a:pPr>
              <a:defRPr/>
            </a:pPr>
            <a:fld id="{F0EEE643-F018-4AB6-8929-F7E0BBA325D6}" type="slidenum">
              <a:rPr lang="en-US" smtClean="0"/>
              <a:pPr>
                <a:defRPr/>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81000"/>
            <a:ext cx="8229600" cy="1143000"/>
          </a:xfrm>
        </p:spPr>
        <p:txBody>
          <a:bodyPr>
            <a:noAutofit/>
          </a:bodyPr>
          <a:lstStyle/>
          <a:p>
            <a:pPr eaLnBrk="1" hangingPunct="1"/>
            <a:r>
              <a:rPr lang="en-US" sz="3200" dirty="0" smtClean="0"/>
              <a:t>Construction of the sites offer many challenges. Just getting to the site may take a bit longer than expected!</a:t>
            </a:r>
          </a:p>
        </p:txBody>
      </p:sp>
      <p:pic>
        <p:nvPicPr>
          <p:cNvPr id="20483" name="Content Placeholder 3" descr="1.jpg"/>
          <p:cNvPicPr>
            <a:picLocks noGrp="1" noChangeAspect="1"/>
          </p:cNvPicPr>
          <p:nvPr>
            <p:ph idx="1"/>
          </p:nvPr>
        </p:nvPicPr>
        <p:blipFill>
          <a:blip r:embed="rId2" cstate="print"/>
          <a:stretch>
            <a:fillRect/>
          </a:stretch>
        </p:blipFill>
        <p:spPr>
          <a:xfrm>
            <a:off x="1371600" y="1943100"/>
            <a:ext cx="6248400" cy="4686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84684580-90EF-4B77-BF27-F3956EAB5F2A}" type="slidenum">
              <a:rPr lang="en-US" smtClean="0"/>
              <a:pPr>
                <a:defRPr/>
              </a:pPr>
              <a:t>15</a:t>
            </a:fld>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1143000"/>
          </a:xfrm>
        </p:spPr>
        <p:txBody>
          <a:bodyPr>
            <a:noAutofit/>
          </a:bodyPr>
          <a:lstStyle/>
          <a:p>
            <a:pPr algn="l"/>
            <a:r>
              <a:rPr lang="en-US" sz="3600" dirty="0" smtClean="0"/>
              <a:t>Materials are shipped in wooden crates and carefully unloaded and unpacked on site.</a:t>
            </a:r>
            <a:endParaRPr lang="en-US" sz="3600"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16</a:t>
            </a:fld>
            <a:endParaRPr lang="en-US" dirty="0"/>
          </a:p>
        </p:txBody>
      </p:sp>
      <p:pic>
        <p:nvPicPr>
          <p:cNvPr id="7" name="Content Placeholder 6" descr="8.JPG"/>
          <p:cNvPicPr>
            <a:picLocks noGrp="1" noChangeAspect="1"/>
          </p:cNvPicPr>
          <p:nvPr>
            <p:ph sz="quarter" idx="4"/>
          </p:nvPr>
        </p:nvPicPr>
        <p:blipFill>
          <a:blip r:embed="rId2" cstate="print"/>
          <a:stretch>
            <a:fillRect/>
          </a:stretch>
        </p:blipFill>
        <p:spPr>
          <a:xfrm>
            <a:off x="4495801" y="3378200"/>
            <a:ext cx="4191000" cy="279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DSC00320.JPG"/>
          <p:cNvPicPr>
            <a:picLocks noGrp="1" noChangeAspect="1"/>
          </p:cNvPicPr>
          <p:nvPr>
            <p:ph sz="half" idx="2"/>
          </p:nvPr>
        </p:nvPicPr>
        <p:blipFill>
          <a:blip r:embed="rId3" cstate="print"/>
          <a:stretch>
            <a:fillRect/>
          </a:stretch>
        </p:blipFill>
        <p:spPr>
          <a:xfrm>
            <a:off x="304800" y="2133600"/>
            <a:ext cx="4040188" cy="30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Trenches are dug for the cables.</a:t>
            </a:r>
            <a:endParaRPr lang="en-US" dirty="0"/>
          </a:p>
        </p:txBody>
      </p:sp>
      <p:pic>
        <p:nvPicPr>
          <p:cNvPr id="8" name="Content Placeholder 7" descr="Louie's pictures of Fugar construction September 2006 129.jpg"/>
          <p:cNvPicPr>
            <a:picLocks noGrp="1" noChangeAspect="1"/>
          </p:cNvPicPr>
          <p:nvPr>
            <p:ph idx="1"/>
          </p:nvPr>
        </p:nvPicPr>
        <p:blipFill>
          <a:blip r:embed="rId2" cstate="print"/>
          <a:stretch>
            <a:fillRect/>
          </a:stretch>
        </p:blipFill>
        <p:spPr>
          <a:xfrm>
            <a:off x="1046692" y="1447800"/>
            <a:ext cx="6954308" cy="521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2"/>
          </p:nvPr>
        </p:nvSpPr>
        <p:spPr/>
        <p:txBody>
          <a:bodyPr/>
          <a:lstStyle/>
          <a:p>
            <a:pPr>
              <a:defRPr/>
            </a:pPr>
            <a:fld id="{E1590A40-84FF-4386-BE32-1FDC1EE13C3E}" type="slidenum">
              <a:rPr lang="en-US" smtClean="0"/>
              <a:pPr>
                <a:defRPr/>
              </a:pPr>
              <a:t>17</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panels are carried to the roof for installation.</a:t>
            </a:r>
            <a:endParaRPr lang="en-US" dirty="0"/>
          </a:p>
        </p:txBody>
      </p:sp>
      <p:pic>
        <p:nvPicPr>
          <p:cNvPr id="5" name="Content Placeholder 4" descr="87.jpg"/>
          <p:cNvPicPr>
            <a:picLocks noGrp="1" noChangeAspect="1"/>
          </p:cNvPicPr>
          <p:nvPr>
            <p:ph idx="1"/>
          </p:nvPr>
        </p:nvPicPr>
        <p:blipFill>
          <a:blip r:embed="rId2" cstate="print"/>
          <a:stretch>
            <a:fillRect/>
          </a:stretch>
        </p:blipFill>
        <p:spPr>
          <a:xfrm>
            <a:off x="1554691" y="1600200"/>
            <a:ext cx="6034617" cy="4525963"/>
          </a:xfrm>
          <a:prstGeom prst="round2Same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18</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sz="3600" dirty="0" smtClean="0"/>
              <a:t>The sisters are committed to learning everything about the Photovoltaic System.</a:t>
            </a:r>
            <a:endParaRPr lang="en-US" sz="3600" dirty="0"/>
          </a:p>
        </p:txBody>
      </p:sp>
      <p:pic>
        <p:nvPicPr>
          <p:cNvPr id="5" name="Content Placeholder 4" descr="Mamadou's pictures Ngidinga August 2008 010.jpg"/>
          <p:cNvPicPr>
            <a:picLocks noGrp="1" noChangeAspect="1"/>
          </p:cNvPicPr>
          <p:nvPr>
            <p:ph idx="1"/>
          </p:nvPr>
        </p:nvPicPr>
        <p:blipFill>
          <a:blip r:embed="rId2" cstate="print"/>
          <a:stretch>
            <a:fillRect/>
          </a:stretch>
        </p:blipFill>
        <p:spPr>
          <a:xfrm>
            <a:off x="1249892" y="1447800"/>
            <a:ext cx="6751108" cy="506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19</a:t>
            </a:fld>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2667000"/>
            <a:ext cx="7851648" cy="1828800"/>
          </a:xfrm>
        </p:spPr>
        <p:txBody>
          <a:bodyPr>
            <a:noAutofit/>
          </a:bodyPr>
          <a:lstStyle/>
          <a:p>
            <a:pPr algn="l"/>
            <a:r>
              <a:rPr lang="fr-BE" sz="4400" dirty="0" smtClean="0">
                <a:solidFill>
                  <a:schemeClr val="bg2">
                    <a:lumMod val="20000"/>
                    <a:lumOff val="80000"/>
                  </a:schemeClr>
                </a:solidFill>
              </a:rPr>
              <a:t>We Sisters of Notre Dame are called: to address, as far as possible, issues of translation and </a:t>
            </a:r>
            <a:r>
              <a:rPr lang="fr-BE" sz="4400" u="sng" dirty="0" smtClean="0">
                <a:solidFill>
                  <a:schemeClr val="bg2">
                    <a:lumMod val="20000"/>
                    <a:lumOff val="80000"/>
                  </a:schemeClr>
                </a:solidFill>
              </a:rPr>
              <a:t>equal access to technology</a:t>
            </a:r>
            <a:r>
              <a:rPr lang="fr-BE" sz="4400" dirty="0" smtClean="0">
                <a:solidFill>
                  <a:schemeClr val="bg2">
                    <a:lumMod val="20000"/>
                    <a:lumOff val="80000"/>
                  </a:schemeClr>
                </a:solidFill>
              </a:rPr>
              <a:t> and information</a:t>
            </a:r>
            <a:endParaRPr lang="fr-BE" sz="4400" dirty="0">
              <a:solidFill>
                <a:schemeClr val="bg2">
                  <a:lumMod val="20000"/>
                  <a:lumOff val="80000"/>
                </a:schemeClr>
              </a:solidFill>
            </a:endParaRPr>
          </a:p>
        </p:txBody>
      </p:sp>
      <p:sp>
        <p:nvSpPr>
          <p:cNvPr id="6" name="Subtitle 5"/>
          <p:cNvSpPr>
            <a:spLocks noGrp="1"/>
          </p:cNvSpPr>
          <p:nvPr>
            <p:ph type="subTitle" idx="1"/>
          </p:nvPr>
        </p:nvSpPr>
        <p:spPr>
          <a:xfrm>
            <a:off x="533400" y="4343400"/>
            <a:ext cx="7854696" cy="1752600"/>
          </a:xfrm>
        </p:spPr>
        <p:txBody>
          <a:bodyPr/>
          <a:lstStyle/>
          <a:p>
            <a:r>
              <a:rPr lang="en-US" dirty="0" smtClean="0"/>
              <a:t>Chapter Acts 2002 </a:t>
            </a:r>
            <a:endParaRPr lang="en-US" dirty="0" smtClean="0">
              <a:solidFill>
                <a:schemeClr val="bg1"/>
              </a:solidFill>
            </a:endParaRPr>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The panels are set in place on the roof.</a:t>
            </a:r>
            <a:endParaRPr lang="en-US"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20</a:t>
            </a:fld>
            <a:endParaRPr lang="en-US" dirty="0"/>
          </a:p>
        </p:txBody>
      </p:sp>
      <p:pic>
        <p:nvPicPr>
          <p:cNvPr id="9" name="Content Placeholder 8" descr="DSC00511.JPG"/>
          <p:cNvPicPr>
            <a:picLocks noGrp="1" noChangeAspect="1"/>
          </p:cNvPicPr>
          <p:nvPr>
            <p:ph idx="1"/>
          </p:nvPr>
        </p:nvPicPr>
        <p:blipFill>
          <a:blip r:embed="rId3" cstate="print"/>
          <a:stretch>
            <a:fillRect/>
          </a:stretch>
        </p:blipFill>
        <p:spPr>
          <a:xfrm>
            <a:off x="1143001" y="1291432"/>
            <a:ext cx="7086600" cy="5314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dirty="0" smtClean="0"/>
              <a:t>Co-workers are also involved and are learning all about the project.</a:t>
            </a:r>
          </a:p>
        </p:txBody>
      </p:sp>
      <p:pic>
        <p:nvPicPr>
          <p:cNvPr id="28675" name="Content Placeholder 4" descr="114-1470_IMG.JPG"/>
          <p:cNvPicPr>
            <a:picLocks noGrp="1" noChangeAspect="1"/>
          </p:cNvPicPr>
          <p:nvPr>
            <p:ph idx="1"/>
          </p:nvPr>
        </p:nvPicPr>
        <p:blipFill>
          <a:blip r:embed="rId2" cstate="print"/>
          <a:stretch>
            <a:fillRect/>
          </a:stretch>
        </p:blipFill>
        <p:spPr>
          <a:xfrm>
            <a:off x="1021292" y="1470819"/>
            <a:ext cx="6979708" cy="5234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CD97800A-D28E-4E71-BDA1-4AED16D17B41}"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pPr eaLnBrk="1" hangingPunct="1"/>
            <a:r>
              <a:rPr lang="en-US" sz="3200" dirty="0" smtClean="0"/>
              <a:t>Sister Dorothée is happy that the project is completed and all is working!</a:t>
            </a:r>
          </a:p>
        </p:txBody>
      </p:sp>
      <p:pic>
        <p:nvPicPr>
          <p:cNvPr id="31747" name="Content Placeholder 3" descr="113-1382_IMG.JPG"/>
          <p:cNvPicPr>
            <a:picLocks noGrp="1" noChangeAspect="1"/>
          </p:cNvPicPr>
          <p:nvPr>
            <p:ph idx="1"/>
          </p:nvPr>
        </p:nvPicPr>
        <p:blipFill>
          <a:blip r:embed="rId2" cstate="print"/>
          <a:stretch>
            <a:fillRect/>
          </a:stretch>
        </p:blipFill>
        <p:spPr>
          <a:xfrm>
            <a:off x="990601" y="1562101"/>
            <a:ext cx="6857999" cy="5143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C18E461B-F375-42DB-92BD-43F0F7E040F5}" type="slidenum">
              <a:rPr lang="en-US" smtClean="0"/>
              <a:pPr>
                <a:defRPr/>
              </a:pPr>
              <a:t>22</a:t>
            </a:fld>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57200"/>
            <a:ext cx="8229600" cy="1143000"/>
          </a:xfrm>
        </p:spPr>
        <p:txBody>
          <a:bodyPr>
            <a:noAutofit/>
          </a:bodyPr>
          <a:lstStyle/>
          <a:p>
            <a:pPr eaLnBrk="1" hangingPunct="1"/>
            <a:r>
              <a:rPr lang="en-US" sz="3800" dirty="0" smtClean="0"/>
              <a:t>The project would not be complete without a ribbon cutting and a blessing to inaugurate the Project</a:t>
            </a:r>
          </a:p>
        </p:txBody>
      </p:sp>
      <p:pic>
        <p:nvPicPr>
          <p:cNvPr id="37891" name="Content Placeholder 3" descr="114-1409_IMG.JPG"/>
          <p:cNvPicPr>
            <a:picLocks noGrp="1" noChangeAspect="1"/>
          </p:cNvPicPr>
          <p:nvPr>
            <p:ph sz="half" idx="2"/>
          </p:nvPr>
        </p:nvPicPr>
        <p:blipFill>
          <a:blip r:embed="rId2" cstate="print"/>
          <a:stretch>
            <a:fillRect/>
          </a:stretch>
        </p:blipFill>
        <p:spPr>
          <a:xfrm>
            <a:off x="457200" y="2227659"/>
            <a:ext cx="4040188" cy="30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38465E89-E924-486C-BBD5-550BE9F2EEC3}" type="slidenum">
              <a:rPr lang="en-US" smtClean="0"/>
              <a:pPr>
                <a:defRPr/>
              </a:pPr>
              <a:t>23</a:t>
            </a:fld>
            <a:endParaRPr lang="en-US" dirty="0"/>
          </a:p>
        </p:txBody>
      </p:sp>
      <p:pic>
        <p:nvPicPr>
          <p:cNvPr id="8" name="Content Placeholder 3" descr="114-1411_IMG.JPG"/>
          <p:cNvPicPr>
            <a:picLocks noGrp="1" noChangeAspect="1"/>
          </p:cNvPicPr>
          <p:nvPr>
            <p:ph sz="quarter" idx="4"/>
          </p:nvPr>
        </p:nvPicPr>
        <p:blipFill>
          <a:blip r:embed="rId3" cstate="print"/>
          <a:stretch>
            <a:fillRect/>
          </a:stretch>
        </p:blipFill>
        <p:spPr>
          <a:xfrm>
            <a:off x="4645025" y="2836069"/>
            <a:ext cx="4041775" cy="3031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chemeClr val="bg2">
                    <a:lumMod val="20000"/>
                    <a:lumOff val="80000"/>
                  </a:schemeClr>
                </a:solidFill>
              </a:rPr>
              <a:t>What has happened since?</a:t>
            </a:r>
            <a:endParaRPr lang="en-US" dirty="0">
              <a:solidFill>
                <a:schemeClr val="bg2">
                  <a:lumMod val="20000"/>
                  <a:lumOff val="80000"/>
                </a:schemeClr>
              </a:solidFill>
            </a:endParaRPr>
          </a:p>
        </p:txBody>
      </p:sp>
      <p:sp>
        <p:nvSpPr>
          <p:cNvPr id="7" name="Slide Number Placeholder 6"/>
          <p:cNvSpPr>
            <a:spLocks noGrp="1"/>
          </p:cNvSpPr>
          <p:nvPr>
            <p:ph type="sldNum" sz="quarter" idx="12"/>
          </p:nvPr>
        </p:nvSpPr>
        <p:spPr/>
        <p:txBody>
          <a:bodyPr/>
          <a:lstStyle/>
          <a:p>
            <a:pPr>
              <a:defRPr/>
            </a:pPr>
            <a:fld id="{F0EEE643-F018-4AB6-8929-F7E0BBA325D6}" type="slidenum">
              <a:rPr lang="en-US" smtClean="0"/>
              <a:pPr>
                <a:defRPr/>
              </a:pPr>
              <a:t>24</a:t>
            </a:fld>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229600" cy="1143000"/>
          </a:xfrm>
        </p:spPr>
        <p:txBody>
          <a:bodyPr>
            <a:noAutofit/>
          </a:bodyPr>
          <a:lstStyle/>
          <a:p>
            <a:r>
              <a:rPr lang="en-US" sz="4000" dirty="0" smtClean="0"/>
              <a:t>Many lives have been affected because of the systems installed in July 2010</a:t>
            </a:r>
            <a:endParaRPr lang="en-US" sz="4000" dirty="0"/>
          </a:p>
        </p:txBody>
      </p:sp>
      <p:sp>
        <p:nvSpPr>
          <p:cNvPr id="3" name="Content Placeholder 2"/>
          <p:cNvSpPr>
            <a:spLocks noGrp="1"/>
          </p:cNvSpPr>
          <p:nvPr>
            <p:ph idx="1"/>
          </p:nvPr>
        </p:nvSpPr>
        <p:spPr>
          <a:xfrm>
            <a:off x="457200" y="2392680"/>
            <a:ext cx="8229600" cy="4008120"/>
          </a:xfrm>
        </p:spPr>
        <p:txBody>
          <a:bodyPr>
            <a:normAutofit fontScale="92500" lnSpcReduction="10000"/>
          </a:bodyPr>
          <a:lstStyle/>
          <a:p>
            <a:pPr>
              <a:buNone/>
            </a:pPr>
            <a:r>
              <a:rPr lang="en-US" sz="2000" dirty="0" smtClean="0"/>
              <a:t>Lemfu:      	Primary students:			200</a:t>
            </a:r>
          </a:p>
          <a:p>
            <a:pPr>
              <a:buNone/>
            </a:pPr>
            <a:r>
              <a:rPr lang="en-US" sz="2000" dirty="0" smtClean="0"/>
              <a:t>			Secondary students:			320</a:t>
            </a:r>
          </a:p>
          <a:p>
            <a:pPr>
              <a:buNone/>
            </a:pPr>
            <a:r>
              <a:rPr lang="en-US" sz="2000" dirty="0" smtClean="0"/>
              <a:t>			Hospital beds:			  	  75</a:t>
            </a:r>
          </a:p>
          <a:p>
            <a:pPr>
              <a:buNone/>
            </a:pPr>
            <a:endParaRPr lang="en-US" sz="2000" dirty="0" smtClean="0"/>
          </a:p>
          <a:p>
            <a:pPr>
              <a:buNone/>
            </a:pPr>
            <a:r>
              <a:rPr lang="en-US" sz="2000" dirty="0" smtClean="0"/>
              <a:t>Pelende:		Primary students:			500</a:t>
            </a:r>
          </a:p>
          <a:p>
            <a:pPr>
              <a:buNone/>
            </a:pPr>
            <a:r>
              <a:rPr lang="en-US" sz="2000" dirty="0" smtClean="0"/>
              <a:t>			Secondary students:			300</a:t>
            </a:r>
          </a:p>
          <a:p>
            <a:pPr>
              <a:buNone/>
            </a:pPr>
            <a:r>
              <a:rPr lang="en-US" sz="2000" dirty="0" smtClean="0"/>
              <a:t>			Hospital beds:				  80</a:t>
            </a:r>
          </a:p>
          <a:p>
            <a:pPr>
              <a:buNone/>
            </a:pPr>
            <a:endParaRPr lang="en-US" sz="2000" dirty="0" smtClean="0"/>
          </a:p>
          <a:p>
            <a:pPr>
              <a:buNone/>
            </a:pPr>
            <a:r>
              <a:rPr lang="en-US" sz="2000" dirty="0" smtClean="0"/>
              <a:t>Kitenda:		Primary students:			400</a:t>
            </a:r>
          </a:p>
          <a:p>
            <a:pPr>
              <a:buNone/>
            </a:pPr>
            <a:r>
              <a:rPr lang="en-US" sz="2000" dirty="0" smtClean="0"/>
              <a:t>			Secondary students:			220</a:t>
            </a:r>
          </a:p>
          <a:p>
            <a:pPr>
              <a:buNone/>
            </a:pPr>
            <a:r>
              <a:rPr lang="en-US" sz="2000" dirty="0" smtClean="0"/>
              <a:t>			Hospital beds:				  65</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sz="half" idx="1"/>
          </p:nvPr>
        </p:nvSpPr>
        <p:spPr>
          <a:xfrm>
            <a:off x="457200" y="228600"/>
            <a:ext cx="8382000" cy="4525963"/>
          </a:xfrm>
        </p:spPr>
        <p:txBody>
          <a:bodyPr/>
          <a:lstStyle/>
          <a:p>
            <a:r>
              <a:rPr lang="en-US" dirty="0" smtClean="0"/>
              <a:t>The X-ray machine, which was not able to be used in Ngidinga due to lack of electricity, has been unpacked, installed and is now being put to good use.</a:t>
            </a:r>
          </a:p>
          <a:p>
            <a:endParaRPr lang="en-US" dirty="0" smtClean="0"/>
          </a:p>
        </p:txBody>
      </p:sp>
      <p:pic>
        <p:nvPicPr>
          <p:cNvPr id="69636" name="Content Placeholder 6" descr="114-1456_IMG.JPG"/>
          <p:cNvPicPr>
            <a:picLocks noGrp="1" noChangeAspect="1"/>
          </p:cNvPicPr>
          <p:nvPr>
            <p:ph sz="half" idx="2"/>
          </p:nvPr>
        </p:nvPicPr>
        <p:blipFill>
          <a:blip r:embed="rId2" cstate="print"/>
          <a:srcRect/>
          <a:stretch>
            <a:fillRect/>
          </a:stretch>
        </p:blipFill>
        <p:spPr>
          <a:xfrm>
            <a:off x="1117600" y="1714500"/>
            <a:ext cx="6426200" cy="4819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FB075923-2BB7-4F79-8DFD-DEEDC83B827E}" type="slidenum">
              <a:rPr lang="en-US" smtClean="0"/>
              <a:pPr>
                <a:defRPr/>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686800" cy="1143000"/>
          </a:xfrm>
        </p:spPr>
        <p:txBody>
          <a:bodyPr>
            <a:noAutofit/>
          </a:bodyPr>
          <a:lstStyle/>
          <a:p>
            <a:pPr algn="l" eaLnBrk="1" hangingPunct="1"/>
            <a:r>
              <a:rPr lang="en-US" sz="3600" dirty="0" smtClean="0"/>
              <a:t>The technician, with purified water available, can work under more sanitary conditions.</a:t>
            </a:r>
          </a:p>
        </p:txBody>
      </p:sp>
      <p:pic>
        <p:nvPicPr>
          <p:cNvPr id="45059" name="Content Placeholder 3" descr="PICT0186.JPG"/>
          <p:cNvPicPr>
            <a:picLocks noGrp="1" noChangeAspect="1"/>
          </p:cNvPicPr>
          <p:nvPr>
            <p:ph idx="1"/>
          </p:nvPr>
        </p:nvPicPr>
        <p:blipFill>
          <a:blip r:embed="rId2" cstate="print">
            <a:lum bright="35000" contrast="16000"/>
          </a:blip>
          <a:stretch>
            <a:fillRect/>
          </a:stretch>
        </p:blipFill>
        <p:spPr>
          <a:xfrm>
            <a:off x="1143001" y="1600200"/>
            <a:ext cx="6476999" cy="485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68ED1A77-26CD-4D4C-9A8B-842D9A9F6504}" type="slidenum">
              <a:rPr lang="en-US" smtClean="0"/>
              <a:pPr>
                <a:defRPr/>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year later the Sisters from Ngidinga wrote:</a:t>
            </a:r>
            <a:endParaRPr lang="en-US" dirty="0"/>
          </a:p>
        </p:txBody>
      </p:sp>
      <p:sp>
        <p:nvSpPr>
          <p:cNvPr id="3" name="Content Placeholder 2"/>
          <p:cNvSpPr>
            <a:spLocks noGrp="1"/>
          </p:cNvSpPr>
          <p:nvPr>
            <p:ph sz="half" idx="2"/>
          </p:nvPr>
        </p:nvSpPr>
        <p:spPr>
          <a:xfrm>
            <a:off x="304800" y="1570037"/>
            <a:ext cx="4040188" cy="4602163"/>
          </a:xfrm>
        </p:spPr>
        <p:txBody>
          <a:bodyPr>
            <a:normAutofit/>
          </a:bodyPr>
          <a:lstStyle/>
          <a:p>
            <a:r>
              <a:rPr lang="en-US" dirty="0" smtClean="0"/>
              <a:t>“We have been teaching technology skills to the Sisters and other people. We are teaching them to type the text in Microsoft Word, and to use First Class especially the Sisters. Now almost all the Sisters who live in Ngidinga community are able to use the computer and First Class.” </a:t>
            </a:r>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28</a:t>
            </a:fld>
            <a:endParaRPr lang="en-US" dirty="0"/>
          </a:p>
        </p:txBody>
      </p:sp>
      <p:pic>
        <p:nvPicPr>
          <p:cNvPr id="7" name="Content Placeholder 6" descr="Congo.jpg"/>
          <p:cNvPicPr>
            <a:picLocks noGrp="1" noChangeAspect="1"/>
          </p:cNvPicPr>
          <p:nvPr>
            <p:ph sz="quarter" idx="4"/>
          </p:nvPr>
        </p:nvPicPr>
        <p:blipFill>
          <a:blip r:embed="rId2" cstate="print"/>
          <a:stretch>
            <a:fillRect/>
          </a:stretch>
        </p:blipFill>
        <p:spPr>
          <a:xfrm>
            <a:off x="4495800" y="2057400"/>
            <a:ext cx="4401403" cy="32766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457200"/>
            <a:ext cx="4040188" cy="6096000"/>
          </a:xfrm>
        </p:spPr>
        <p:txBody>
          <a:bodyPr>
            <a:normAutofit lnSpcReduction="10000"/>
          </a:bodyPr>
          <a:lstStyle/>
          <a:p>
            <a:r>
              <a:rPr lang="en-US" dirty="0" smtClean="0"/>
              <a:t>“We have been opening our cybercafé to the population since we got this gift. Some of the people come usually to read the messages in their mail box and some of them still learning how to use the computer even though we do not have enough computers as many people are coming now every day. The kinds of persons who use the computers are: Sisters, Priests, and Students, teachers, doctor and nurses.” </a:t>
            </a:r>
          </a:p>
        </p:txBody>
      </p:sp>
      <p:sp>
        <p:nvSpPr>
          <p:cNvPr id="14" name="Text Placeholder 13"/>
          <p:cNvSpPr>
            <a:spLocks noGrp="1"/>
          </p:cNvSpPr>
          <p:nvPr>
            <p:ph type="body" sz="quarter" idx="3"/>
          </p:nvPr>
        </p:nvSpPr>
        <p:spPr>
          <a:xfrm>
            <a:off x="4645025" y="990600"/>
            <a:ext cx="4041775" cy="639762"/>
          </a:xfrm>
        </p:spPr>
        <p:txBody>
          <a:bodyPr>
            <a:noAutofit/>
          </a:bodyPr>
          <a:lstStyle/>
          <a:p>
            <a:pPr algn="ctr"/>
            <a:r>
              <a:rPr lang="en-US" sz="2800" dirty="0" smtClean="0"/>
              <a:t>The Doctor, </a:t>
            </a:r>
          </a:p>
          <a:p>
            <a:pPr algn="ctr"/>
            <a:r>
              <a:rPr lang="en-US" sz="2800" dirty="0" smtClean="0"/>
              <a:t>José Mavuna-Nketo</a:t>
            </a:r>
            <a:endParaRPr lang="en-US" sz="2800" dirty="0"/>
          </a:p>
        </p:txBody>
      </p:sp>
      <p:pic>
        <p:nvPicPr>
          <p:cNvPr id="1026" name="Picture 2" descr="P:\Congo\Congo 2008 Leonore\APP-Ngidinga\Doctor.JPG"/>
          <p:cNvPicPr>
            <a:picLocks noGrp="1" noChangeAspect="1" noChangeArrowheads="1"/>
          </p:cNvPicPr>
          <p:nvPr>
            <p:ph sz="quarter" idx="4"/>
          </p:nvPr>
        </p:nvPicPr>
        <p:blipFill>
          <a:blip r:embed="rId2" cstate="print"/>
          <a:stretch>
            <a:fillRect/>
          </a:stretch>
        </p:blipFill>
        <p:spPr bwMode="auto">
          <a:xfrm>
            <a:off x="4645025" y="2209800"/>
            <a:ext cx="4041775" cy="3031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fr-BE" dirty="0" smtClean="0"/>
              <a:t/>
            </a:r>
            <a:br>
              <a:rPr lang="fr-BE" dirty="0" smtClean="0"/>
            </a:br>
            <a:r>
              <a:rPr lang="fr-BE" sz="6000" dirty="0" smtClean="0">
                <a:solidFill>
                  <a:schemeClr val="bg2">
                    <a:lumMod val="20000"/>
                    <a:lumOff val="80000"/>
                  </a:schemeClr>
                </a:solidFill>
              </a:rPr>
              <a:t>Photovoltaic Project</a:t>
            </a:r>
            <a:br>
              <a:rPr lang="fr-BE" sz="6000" dirty="0" smtClean="0">
                <a:solidFill>
                  <a:schemeClr val="bg2">
                    <a:lumMod val="20000"/>
                    <a:lumOff val="80000"/>
                  </a:schemeClr>
                </a:solidFill>
              </a:rPr>
            </a:br>
            <a:r>
              <a:rPr lang="fr-BE" sz="6000" dirty="0" smtClean="0">
                <a:solidFill>
                  <a:schemeClr val="bg2">
                    <a:lumMod val="20000"/>
                    <a:lumOff val="80000"/>
                  </a:schemeClr>
                </a:solidFill>
              </a:rPr>
              <a:t>What is it?</a:t>
            </a:r>
            <a:endParaRPr lang="fr-BE" sz="6000" dirty="0">
              <a:solidFill>
                <a:schemeClr val="bg2">
                  <a:lumMod val="20000"/>
                  <a:lumOff val="80000"/>
                </a:schemeClr>
              </a:solidFill>
            </a:endParaRPr>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a:t>
            </a:fld>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hoto 124.jpg"/>
          <p:cNvPicPr>
            <a:picLocks noGrp="1" noChangeAspect="1"/>
          </p:cNvPicPr>
          <p:nvPr>
            <p:ph sz="half" idx="1"/>
          </p:nvPr>
        </p:nvPicPr>
        <p:blipFill>
          <a:blip r:embed="rId2" cstate="print"/>
          <a:stretch>
            <a:fillRect/>
          </a:stretch>
        </p:blipFill>
        <p:spPr>
          <a:xfrm>
            <a:off x="202736" y="1452707"/>
            <a:ext cx="4369264" cy="4490893"/>
          </a:xfrm>
        </p:spPr>
      </p:pic>
      <p:sp>
        <p:nvSpPr>
          <p:cNvPr id="6" name="Text Placeholder 5"/>
          <p:cNvSpPr>
            <a:spLocks noGrp="1"/>
          </p:cNvSpPr>
          <p:nvPr>
            <p:ph type="body" sz="half" idx="2"/>
          </p:nvPr>
        </p:nvSpPr>
        <p:spPr>
          <a:xfrm>
            <a:off x="4724400" y="1066800"/>
            <a:ext cx="4267200" cy="5440363"/>
          </a:xfrm>
        </p:spPr>
        <p:txBody>
          <a:bodyPr>
            <a:normAutofit fontScale="92500" lnSpcReduction="20000"/>
          </a:bodyPr>
          <a:lstStyle/>
          <a:p>
            <a:r>
              <a:rPr lang="en-US" dirty="0" smtClean="0"/>
              <a:t>“The cybercafé is helping many people to get to the internet (communications through the world); type their text, and prepare reports .“</a:t>
            </a:r>
          </a:p>
          <a:p>
            <a:r>
              <a:rPr lang="en-US" dirty="0" smtClean="0"/>
              <a:t>“We have already formed 6 persons who are now able to teach other people”</a:t>
            </a:r>
          </a:p>
          <a:p>
            <a:pPr marL="342900" lvl="8" indent="-342900">
              <a:buNone/>
            </a:pPr>
            <a:r>
              <a:rPr lang="fr-BE" dirty="0" smtClean="0"/>
              <a:t>                                                   </a:t>
            </a:r>
          </a:p>
          <a:p>
            <a:pPr marL="342900" lvl="8" indent="-342900">
              <a:buNone/>
            </a:pPr>
            <a:r>
              <a:rPr lang="fr-BE" dirty="0" smtClean="0"/>
              <a:t>                                                                 </a:t>
            </a:r>
          </a:p>
          <a:p>
            <a:pPr marL="342900" lvl="8" indent="-342900">
              <a:buNone/>
            </a:pPr>
            <a:r>
              <a:rPr lang="fr-BE" sz="2400" dirty="0" smtClean="0"/>
              <a:t>                         Sister Dorothée Moya</a:t>
            </a:r>
          </a:p>
          <a:p>
            <a:endParaRPr lang="en-US"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2">
                    <a:lumMod val="20000"/>
                    <a:lumOff val="80000"/>
                  </a:schemeClr>
                </a:solidFill>
              </a:rPr>
              <a:t>What is our dream for the future?</a:t>
            </a:r>
            <a:endParaRPr lang="en-US" dirty="0">
              <a:solidFill>
                <a:schemeClr val="bg2">
                  <a:lumMod val="20000"/>
                  <a:lumOff val="80000"/>
                </a:schemeClr>
              </a:solidFill>
            </a:endParaRPr>
          </a:p>
        </p:txBody>
      </p:sp>
      <p:sp>
        <p:nvSpPr>
          <p:cNvPr id="6" name="Text Placeholder 5"/>
          <p:cNvSpPr>
            <a:spLocks noGrp="1"/>
          </p:cNvSpPr>
          <p:nvPr>
            <p:ph type="subTitle" idx="1"/>
          </p:nvPr>
        </p:nvSpPr>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Autofit/>
          </a:bodyPr>
          <a:lstStyle/>
          <a:p>
            <a:r>
              <a:rPr lang="en-US" sz="4000" dirty="0" smtClean="0"/>
              <a:t>We dream of completing the communication component of the systems in Kitenda, Lemfu and Pelende by October 2010</a:t>
            </a:r>
            <a:endParaRPr lang="en-US" sz="4000" dirty="0"/>
          </a:p>
        </p:txBody>
      </p:sp>
      <p:pic>
        <p:nvPicPr>
          <p:cNvPr id="5" name="Content Placeholder 4" descr="Soeur Dorothee 193.jpg"/>
          <p:cNvPicPr>
            <a:picLocks noGrp="1" noChangeAspect="1"/>
          </p:cNvPicPr>
          <p:nvPr>
            <p:ph idx="1"/>
          </p:nvPr>
        </p:nvPicPr>
        <p:blipFill>
          <a:blip r:embed="rId2" cstate="print"/>
          <a:stretch>
            <a:fillRect/>
          </a:stretch>
        </p:blipFill>
        <p:spPr>
          <a:xfrm>
            <a:off x="4495800" y="3276600"/>
            <a:ext cx="4165600"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madou's pictures Ngidinga August 2008 040.jpg"/>
          <p:cNvPicPr>
            <a:picLocks noGrp="1" noChangeAspect="1"/>
          </p:cNvPicPr>
          <p:nvPr>
            <p:ph idx="1"/>
          </p:nvPr>
        </p:nvPicPr>
        <p:blipFill>
          <a:blip r:embed="rId2" cstate="print"/>
          <a:stretch>
            <a:fillRect/>
          </a:stretch>
        </p:blipFill>
        <p:spPr>
          <a:xfrm>
            <a:off x="3352800" y="1358900"/>
            <a:ext cx="5503333" cy="4127500"/>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p:cNvSpPr>
            <a:spLocks noGrp="1"/>
          </p:cNvSpPr>
          <p:nvPr>
            <p:ph type="body" sz="half" idx="2"/>
          </p:nvPr>
        </p:nvSpPr>
        <p:spPr>
          <a:xfrm>
            <a:off x="304800" y="685800"/>
            <a:ext cx="3008313" cy="4724400"/>
          </a:xfrm>
        </p:spPr>
        <p:txBody>
          <a:bodyPr>
            <a:noAutofit/>
          </a:bodyPr>
          <a:lstStyle/>
          <a:p>
            <a:r>
              <a:rPr lang="en-US" sz="3200" dirty="0" smtClean="0"/>
              <a:t>We dream of clean water, electricity and a communication  system that will allow doctors and nurses to provide better health care in </a:t>
            </a:r>
            <a:r>
              <a:rPr lang="en-US" sz="3200" u="sng" dirty="0" smtClean="0"/>
              <a:t>all</a:t>
            </a:r>
            <a:r>
              <a:rPr lang="en-US" sz="3200" dirty="0" smtClean="0"/>
              <a:t> </a:t>
            </a:r>
            <a:r>
              <a:rPr lang="en-US" sz="3200" u="sng" dirty="0" smtClean="0"/>
              <a:t>the clinics and hospitals</a:t>
            </a:r>
            <a:r>
              <a:rPr lang="en-US" sz="3200" dirty="0" smtClean="0"/>
              <a:t> run by the Sisters.</a:t>
            </a:r>
            <a:endParaRPr lang="en-US" sz="3200"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33</a:t>
            </a:fld>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04800" y="838200"/>
            <a:ext cx="8686800" cy="639762"/>
          </a:xfrm>
        </p:spPr>
        <p:txBody>
          <a:bodyPr>
            <a:noAutofit/>
          </a:bodyPr>
          <a:lstStyle/>
          <a:p>
            <a:r>
              <a:rPr lang="en-US" sz="3200" b="0" dirty="0" smtClean="0"/>
              <a:t>The Sisters dream of having electricity and eliminating the task of ironing with a charcoal iron!</a:t>
            </a:r>
            <a:endParaRPr lang="en-US" sz="3200" b="0" dirty="0"/>
          </a:p>
        </p:txBody>
      </p:sp>
      <p:pic>
        <p:nvPicPr>
          <p:cNvPr id="5" name="Content Placeholder 4" descr="PICT0505.JPG"/>
          <p:cNvPicPr>
            <a:picLocks noGrp="1" noChangeAspect="1"/>
          </p:cNvPicPr>
          <p:nvPr>
            <p:ph sz="half" idx="2"/>
          </p:nvPr>
        </p:nvPicPr>
        <p:blipFill>
          <a:blip r:embed="rId2" cstate="print"/>
          <a:stretch>
            <a:fillRect/>
          </a:stretch>
        </p:blipFill>
        <p:spPr>
          <a:xfrm>
            <a:off x="254000" y="1770459"/>
            <a:ext cx="4649788" cy="3487341"/>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PICT0506.JPG"/>
          <p:cNvPicPr>
            <a:picLocks noGrp="1" noChangeAspect="1"/>
          </p:cNvPicPr>
          <p:nvPr>
            <p:ph sz="quarter" idx="4"/>
          </p:nvPr>
        </p:nvPicPr>
        <p:blipFill>
          <a:blip r:embed="rId3" cstate="print"/>
          <a:stretch>
            <a:fillRect/>
          </a:stretch>
        </p:blipFill>
        <p:spPr>
          <a:xfrm>
            <a:off x="4572000" y="3200400"/>
            <a:ext cx="4267200" cy="3200400"/>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295400"/>
          </a:xfrm>
        </p:spPr>
        <p:txBody>
          <a:bodyPr/>
          <a:lstStyle/>
          <a:p>
            <a:r>
              <a:rPr lang="en-US" dirty="0" smtClean="0"/>
              <a:t>Cost per System:</a:t>
            </a:r>
            <a:endParaRPr lang="en-US" dirty="0"/>
          </a:p>
        </p:txBody>
      </p:sp>
      <p:sp>
        <p:nvSpPr>
          <p:cNvPr id="3" name="Content Placeholder 2"/>
          <p:cNvSpPr>
            <a:spLocks noGrp="1"/>
          </p:cNvSpPr>
          <p:nvPr>
            <p:ph idx="1"/>
          </p:nvPr>
        </p:nvSpPr>
        <p:spPr>
          <a:xfrm>
            <a:off x="1219200" y="914400"/>
            <a:ext cx="6400800" cy="5791200"/>
          </a:xfrm>
        </p:spPr>
        <p:txBody>
          <a:bodyPr/>
          <a:lstStyle/>
          <a:p>
            <a:r>
              <a:rPr lang="en-US" sz="2200" dirty="0" smtClean="0"/>
              <a:t>Panels			$68,000</a:t>
            </a:r>
          </a:p>
          <a:p>
            <a:r>
              <a:rPr lang="en-US" sz="2200" dirty="0" smtClean="0"/>
              <a:t>Batteries	 	  	   12,000</a:t>
            </a:r>
          </a:p>
          <a:p>
            <a:r>
              <a:rPr lang="en-US" sz="2200" dirty="0" smtClean="0"/>
              <a:t>Water Purifier		    5,000</a:t>
            </a:r>
          </a:p>
          <a:p>
            <a:r>
              <a:rPr lang="en-US" sz="2200" dirty="0" smtClean="0"/>
              <a:t>Uni Rack			    7,200</a:t>
            </a:r>
          </a:p>
          <a:p>
            <a:r>
              <a:rPr lang="en-US" sz="2200" dirty="0" smtClean="0"/>
              <a:t>Charge Controller		    6,200</a:t>
            </a:r>
          </a:p>
          <a:p>
            <a:r>
              <a:rPr lang="en-US" sz="2200" dirty="0" smtClean="0"/>
              <a:t>Outback Inverter		   10,750</a:t>
            </a:r>
          </a:p>
          <a:p>
            <a:r>
              <a:rPr lang="en-US" sz="2200" dirty="0" smtClean="0"/>
              <a:t>Battery Charger		   12,000</a:t>
            </a:r>
          </a:p>
          <a:p>
            <a:r>
              <a:rPr lang="en-US" sz="2200" dirty="0" smtClean="0"/>
              <a:t>Data System			    11,000</a:t>
            </a:r>
          </a:p>
          <a:p>
            <a:r>
              <a:rPr lang="en-US" sz="2200" dirty="0" smtClean="0"/>
              <a:t>Grounding			    6,000</a:t>
            </a:r>
          </a:p>
          <a:p>
            <a:r>
              <a:rPr lang="en-US" sz="2200" dirty="0" smtClean="0"/>
              <a:t>Shipping			  50,000</a:t>
            </a:r>
          </a:p>
          <a:p>
            <a:r>
              <a:rPr lang="en-US" sz="2200" dirty="0" smtClean="0"/>
              <a:t>Customs &amp; Handling	  35,000</a:t>
            </a:r>
          </a:p>
          <a:p>
            <a:r>
              <a:rPr lang="en-US" sz="2200" dirty="0" smtClean="0"/>
              <a:t>Labor			  45,000</a:t>
            </a:r>
          </a:p>
          <a:p>
            <a:r>
              <a:rPr lang="en-US" sz="2200" dirty="0" smtClean="0"/>
              <a:t>Other			  </a:t>
            </a:r>
            <a:r>
              <a:rPr lang="en-US" sz="2200" u="sng" dirty="0" smtClean="0"/>
              <a:t>30,000</a:t>
            </a:r>
          </a:p>
          <a:p>
            <a:r>
              <a:rPr lang="en-US" sz="2200" dirty="0" smtClean="0"/>
              <a:t>Total Cost		           $300,000</a:t>
            </a:r>
          </a:p>
          <a:p>
            <a:endParaRPr lang="en-US"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35</a:t>
            </a:fld>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fr-BE" dirty="0" smtClean="0"/>
              <a:t>Un gran MERCI! from the Sisters of Notre Dame in Congo-Kinshasa</a:t>
            </a:r>
            <a:endParaRPr lang="fr-BE" dirty="0"/>
          </a:p>
        </p:txBody>
      </p:sp>
      <p:pic>
        <p:nvPicPr>
          <p:cNvPr id="5" name="Content Placeholder 4" descr="Photo 182.jpg"/>
          <p:cNvPicPr>
            <a:picLocks noGrp="1" noChangeAspect="1"/>
          </p:cNvPicPr>
          <p:nvPr>
            <p:ph idx="1"/>
          </p:nvPr>
        </p:nvPicPr>
        <p:blipFill>
          <a:blip r:embed="rId2" cstate="print"/>
          <a:stretch>
            <a:fillRect/>
          </a:stretch>
        </p:blipFill>
        <p:spPr>
          <a:xfrm>
            <a:off x="1016000" y="1371600"/>
            <a:ext cx="7106709" cy="5330032"/>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36</a:t>
            </a:fld>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 more information please contact:</a:t>
            </a:r>
          </a:p>
          <a:p>
            <a:pPr lvl="1"/>
            <a:r>
              <a:rPr lang="en-US" dirty="0" smtClean="0"/>
              <a:t>Sister Lorraine Connell, SND</a:t>
            </a:r>
          </a:p>
          <a:p>
            <a:pPr lvl="1"/>
            <a:r>
              <a:rPr lang="en-US" dirty="0" smtClean="0"/>
              <a:t>Congregational Finance Office</a:t>
            </a:r>
          </a:p>
          <a:p>
            <a:pPr lvl="1"/>
            <a:r>
              <a:rPr lang="en-US" dirty="0" smtClean="0"/>
              <a:t>30 Jeffreys Neck Road</a:t>
            </a:r>
          </a:p>
          <a:p>
            <a:pPr lvl="1"/>
            <a:r>
              <a:rPr lang="en-US" dirty="0" smtClean="0"/>
              <a:t>Ipswich, MA 01938</a:t>
            </a:r>
          </a:p>
          <a:p>
            <a:pPr lvl="1"/>
            <a:r>
              <a:rPr lang="en-US" dirty="0" smtClean="0"/>
              <a:t>987-356-2159 ext. 21</a:t>
            </a:r>
          </a:p>
          <a:p>
            <a:pPr lvl="1"/>
            <a:r>
              <a:rPr lang="en-US" dirty="0" smtClean="0">
                <a:hlinkClick r:id="rId2"/>
              </a:rPr>
              <a:t>Lorraine.connell@sndden.org</a:t>
            </a:r>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37</a:t>
            </a:fld>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
          </p:nvPr>
        </p:nvSpPr>
        <p:spPr>
          <a:xfrm>
            <a:off x="457200" y="1143000"/>
            <a:ext cx="3505200" cy="4983163"/>
          </a:xfrm>
        </p:spPr>
        <p:txBody>
          <a:bodyPr>
            <a:normAutofit fontScale="92500" lnSpcReduction="20000"/>
          </a:bodyPr>
          <a:lstStyle/>
          <a:p>
            <a:r>
              <a:rPr lang="fr-BE" dirty="0" smtClean="0"/>
              <a:t>An enviromental project of the Sisters of Notre Dame de Namur providing electricity, clean water and internet access, using the power of the sun, for their missions in Nigeria and the Democratic Republic of Congo.</a:t>
            </a:r>
            <a:endParaRPr lang="fr-BE" dirty="0"/>
          </a:p>
        </p:txBody>
      </p:sp>
      <p:sp>
        <p:nvSpPr>
          <p:cNvPr id="8" name="Content Placeholder 7"/>
          <p:cNvSpPr>
            <a:spLocks noGrp="1"/>
          </p:cNvSpPr>
          <p:nvPr>
            <p:ph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A9CAF2CE-4CF5-4189-B77E-B6E0F52222A5}" type="slidenum">
              <a:rPr lang="en-US" smtClean="0"/>
              <a:pPr>
                <a:defRPr/>
              </a:pPr>
              <a:t>4</a:t>
            </a:fld>
            <a:endParaRPr lang="en-US" dirty="0"/>
          </a:p>
        </p:txBody>
      </p:sp>
      <p:pic>
        <p:nvPicPr>
          <p:cNvPr id="7173" name="Picture 1" descr="http://www.lib.utexas.edu/maps/africa/africa_pol_2003.jpg"/>
          <p:cNvPicPr>
            <a:picLocks noChangeAspect="1" noChangeArrowheads="1"/>
          </p:cNvPicPr>
          <p:nvPr/>
        </p:nvPicPr>
        <p:blipFill>
          <a:blip r:embed="rId2" cstate="print"/>
          <a:srcRect/>
          <a:stretch>
            <a:fillRect/>
          </a:stretch>
        </p:blipFill>
        <p:spPr bwMode="auto">
          <a:xfrm>
            <a:off x="4267200" y="384174"/>
            <a:ext cx="4572000" cy="576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fr-BE" dirty="0" smtClean="0"/>
              <a:t>The project provides three services.</a:t>
            </a:r>
            <a:endParaRPr lang="fr-BE" dirty="0"/>
          </a:p>
        </p:txBody>
      </p:sp>
      <p:sp>
        <p:nvSpPr>
          <p:cNvPr id="3" name="Content Placeholder 2"/>
          <p:cNvSpPr>
            <a:spLocks noGrp="1"/>
          </p:cNvSpPr>
          <p:nvPr>
            <p:ph idx="1"/>
          </p:nvPr>
        </p:nvSpPr>
        <p:spPr>
          <a:xfrm>
            <a:off x="457200" y="1143000"/>
            <a:ext cx="8229600" cy="4830763"/>
          </a:xfrm>
        </p:spPr>
        <p:txBody>
          <a:bodyPr/>
          <a:lstStyle/>
          <a:p>
            <a:r>
              <a:rPr lang="fr-BE" dirty="0" smtClean="0"/>
              <a:t>The solar panels for </a:t>
            </a:r>
            <a:r>
              <a:rPr lang="fr-BE" u="sng" dirty="0" smtClean="0"/>
              <a:t>electricity</a:t>
            </a:r>
            <a:r>
              <a:rPr lang="fr-BE" dirty="0" smtClean="0"/>
              <a:t>.</a:t>
            </a:r>
            <a:endParaRPr lang="fr-BE" u="sng"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5</a:t>
            </a:fld>
            <a:endParaRPr lang="en-US" dirty="0"/>
          </a:p>
        </p:txBody>
      </p:sp>
      <p:pic>
        <p:nvPicPr>
          <p:cNvPr id="5" name="Content Placeholder 9" descr="113-1397_IMG.JPG"/>
          <p:cNvPicPr>
            <a:picLocks noChangeAspect="1"/>
          </p:cNvPicPr>
          <p:nvPr/>
        </p:nvPicPr>
        <p:blipFill>
          <a:blip r:embed="rId2" cstate="print"/>
          <a:stretch>
            <a:fillRect/>
          </a:stretch>
        </p:blipFill>
        <p:spPr>
          <a:xfrm>
            <a:off x="1521346" y="1905000"/>
            <a:ext cx="6333788" cy="4699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pPr eaLnBrk="1" hangingPunct="1"/>
            <a:r>
              <a:rPr lang="fr-BE" sz="2800" dirty="0" smtClean="0"/>
              <a:t>The batteries store the </a:t>
            </a:r>
            <a:r>
              <a:rPr lang="fr-BE" sz="2800" u="sng" dirty="0" smtClean="0"/>
              <a:t>electricity </a:t>
            </a:r>
            <a:r>
              <a:rPr lang="fr-BE" sz="2800" dirty="0" smtClean="0"/>
              <a:t>for up to seven days.</a:t>
            </a:r>
          </a:p>
        </p:txBody>
      </p:sp>
      <p:pic>
        <p:nvPicPr>
          <p:cNvPr id="25603" name="Content Placeholder 3" descr="113-1381_IMG.JPG"/>
          <p:cNvPicPr>
            <a:picLocks noGrp="1" noChangeAspect="1"/>
          </p:cNvPicPr>
          <p:nvPr>
            <p:ph idx="1"/>
          </p:nvPr>
        </p:nvPicPr>
        <p:blipFill>
          <a:blip r:embed="rId2" cstate="print"/>
          <a:stretch>
            <a:fillRect/>
          </a:stretch>
        </p:blipFill>
        <p:spPr>
          <a:xfrm>
            <a:off x="1290110" y="1291432"/>
            <a:ext cx="6710890" cy="5033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574D1936-0D30-41A9-915E-338D96D5D708}" type="slidenum">
              <a:rPr lang="en-US" smtClean="0"/>
              <a:pPr>
                <a:defRPr/>
              </a:pPr>
              <a:t>6</a:t>
            </a:fld>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2800" dirty="0" smtClean="0"/>
              <a:t>The satellite for </a:t>
            </a:r>
            <a:r>
              <a:rPr lang="fr-BE" sz="2800" u="sng" dirty="0" smtClean="0"/>
              <a:t>communication </a:t>
            </a:r>
            <a:r>
              <a:rPr lang="fr-BE" sz="2800" dirty="0" smtClean="0"/>
              <a:t>and internet access</a:t>
            </a:r>
            <a:endParaRPr lang="fr-BE" sz="2800" dirty="0"/>
          </a:p>
        </p:txBody>
      </p:sp>
      <p:pic>
        <p:nvPicPr>
          <p:cNvPr id="5" name="Content Placeholder 5" descr="113-1392_IMG.JPG"/>
          <p:cNvPicPr>
            <a:picLocks noGrp="1" noChangeAspect="1"/>
          </p:cNvPicPr>
          <p:nvPr>
            <p:ph idx="1"/>
          </p:nvPr>
        </p:nvPicPr>
        <p:blipFill>
          <a:blip r:embed="rId2" cstate="print"/>
          <a:stretch>
            <a:fillRect/>
          </a:stretch>
        </p:blipFill>
        <p:spPr>
          <a:xfrm>
            <a:off x="1219200" y="1371600"/>
            <a:ext cx="6674908" cy="5006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76200"/>
            <a:ext cx="9372600" cy="1143000"/>
          </a:xfrm>
        </p:spPr>
        <p:txBody>
          <a:bodyPr>
            <a:normAutofit/>
          </a:bodyPr>
          <a:lstStyle/>
          <a:p>
            <a:pPr eaLnBrk="1" hangingPunct="1"/>
            <a:r>
              <a:rPr lang="fr-BE" sz="3600" dirty="0" smtClean="0"/>
              <a:t>The </a:t>
            </a:r>
            <a:r>
              <a:rPr lang="fr-BE" sz="3600" u="sng" dirty="0" smtClean="0"/>
              <a:t>water purification</a:t>
            </a:r>
            <a:r>
              <a:rPr lang="fr-BE" sz="3600" dirty="0" smtClean="0"/>
              <a:t> system</a:t>
            </a:r>
            <a:endParaRPr lang="fr-BE" u="sng" dirty="0" smtClean="0"/>
          </a:p>
        </p:txBody>
      </p:sp>
      <p:pic>
        <p:nvPicPr>
          <p:cNvPr id="27651" name="Content Placeholder 3" descr="113-1400_IMG.JPG"/>
          <p:cNvPicPr>
            <a:picLocks noGrp="1" noChangeAspect="1"/>
          </p:cNvPicPr>
          <p:nvPr>
            <p:ph idx="1"/>
          </p:nvPr>
        </p:nvPicPr>
        <p:blipFill>
          <a:blip r:embed="rId2" cstate="print"/>
          <a:stretch>
            <a:fillRect/>
          </a:stretch>
        </p:blipFill>
        <p:spPr>
          <a:xfrm>
            <a:off x="4572000" y="2971800"/>
            <a:ext cx="44704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E9AFFCD9-B598-4B24-AF60-EF8487B7FCD5}" type="slidenum">
              <a:rPr lang="en-US" smtClean="0"/>
              <a:pPr>
                <a:defRPr/>
              </a:pPr>
              <a:t>8</a:t>
            </a:fld>
            <a:endParaRPr lang="en-US" dirty="0"/>
          </a:p>
        </p:txBody>
      </p:sp>
      <p:pic>
        <p:nvPicPr>
          <p:cNvPr id="6" name="Content Placeholder 7" descr="113-1399_IMG.JPG"/>
          <p:cNvPicPr>
            <a:picLocks noChangeAspect="1"/>
          </p:cNvPicPr>
          <p:nvPr/>
        </p:nvPicPr>
        <p:blipFill>
          <a:blip r:embed="rId3" cstate="print"/>
          <a:stretch>
            <a:fillRect/>
          </a:stretch>
        </p:blipFill>
        <p:spPr>
          <a:xfrm>
            <a:off x="304800" y="1219200"/>
            <a:ext cx="41656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2">
                    <a:lumMod val="20000"/>
                    <a:lumOff val="80000"/>
                  </a:schemeClr>
                </a:solidFill>
              </a:rPr>
              <a:t>Why?</a:t>
            </a:r>
            <a:endParaRPr lang="en-US" dirty="0">
              <a:solidFill>
                <a:schemeClr val="bg2">
                  <a:lumMod val="20000"/>
                  <a:lumOff val="80000"/>
                </a:schemeClr>
              </a:solidFill>
            </a:endParaRPr>
          </a:p>
        </p:txBody>
      </p:sp>
      <p:sp>
        <p:nvSpPr>
          <p:cNvPr id="6" name="Text Placeholder 5"/>
          <p:cNvSpPr>
            <a:spLocks noGrp="1"/>
          </p:cNvSpPr>
          <p:nvPr>
            <p:ph type="subTitle" idx="1"/>
          </p:nvPr>
        </p:nvSpPr>
        <p:spPr/>
        <p:txBody>
          <a:bodyPr>
            <a:normAutofit/>
          </a:bodyPr>
          <a:lstStyle/>
          <a:p>
            <a:r>
              <a:rPr lang="fr-BE" sz="3600" dirty="0" smtClean="0"/>
              <a:t>In order to provide possibilities:</a:t>
            </a:r>
            <a:endParaRPr lang="fr-BE" sz="3600" dirty="0"/>
          </a:p>
        </p:txBody>
      </p:sp>
      <p:sp>
        <p:nvSpPr>
          <p:cNvPr id="4" name="Slide Number Placeholder 3"/>
          <p:cNvSpPr>
            <a:spLocks noGrp="1"/>
          </p:cNvSpPr>
          <p:nvPr>
            <p:ph type="sldNum" sz="quarter" idx="12"/>
          </p:nvPr>
        </p:nvSpPr>
        <p:spPr/>
        <p:txBody>
          <a:bodyPr/>
          <a:lstStyle/>
          <a:p>
            <a:pPr>
              <a:defRPr/>
            </a:pPr>
            <a:fld id="{27D925E6-70A2-49EE-A6C1-0F235DEBCC68}" type="slidenum">
              <a:rPr lang="en-US" smtClean="0"/>
              <a:pPr>
                <a:defRPr/>
              </a:pPr>
              <a:t>9</a:t>
            </a:fld>
            <a:endParaRPr lang="en-US" dirty="0"/>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3004</TotalTime>
  <Words>741</Words>
  <Application>Microsoft Office PowerPoint</Application>
  <PresentationFormat>On-screen Show (4:3)</PresentationFormat>
  <Paragraphs>126</Paragraphs>
  <Slides>37</Slides>
  <Notes>3</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Flow</vt:lpstr>
      <vt:lpstr>« Teach them what they need to know for life. »</vt:lpstr>
      <vt:lpstr>We Sisters of Notre Dame are called: to address, as far as possible, issues of translation and equal access to technology and information</vt:lpstr>
      <vt:lpstr> Photovoltaic Project What is it?</vt:lpstr>
      <vt:lpstr>Slide 4</vt:lpstr>
      <vt:lpstr>The project provides three services.</vt:lpstr>
      <vt:lpstr>The batteries store the electricity for up to seven days.</vt:lpstr>
      <vt:lpstr>The satellite for communication and internet access</vt:lpstr>
      <vt:lpstr>The water purification system</vt:lpstr>
      <vt:lpstr>Why?</vt:lpstr>
      <vt:lpstr>Slide 10</vt:lpstr>
      <vt:lpstr>Slide 11</vt:lpstr>
      <vt:lpstr>Slide 12</vt:lpstr>
      <vt:lpstr>For dependable electricity to a hospital with 135 beds and a large maternity unit.</vt:lpstr>
      <vt:lpstr>Where does this exist?</vt:lpstr>
      <vt:lpstr>Construction of the sites offer many challenges. Just getting to the site may take a bit longer than expected!</vt:lpstr>
      <vt:lpstr>Materials are shipped in wooden crates and carefully unloaded and unpacked on site.</vt:lpstr>
      <vt:lpstr>Trenches are dug for the cables.</vt:lpstr>
      <vt:lpstr>The panels are carried to the roof for installation.</vt:lpstr>
      <vt:lpstr>The sisters are committed to learning everything about the Photovoltaic System.</vt:lpstr>
      <vt:lpstr>The panels are set in place on the roof.</vt:lpstr>
      <vt:lpstr>Co-workers are also involved and are learning all about the project.</vt:lpstr>
      <vt:lpstr>Sister Dorothée is happy that the project is completed and all is working!</vt:lpstr>
      <vt:lpstr>The project would not be complete without a ribbon cutting and a blessing to inaugurate the Project</vt:lpstr>
      <vt:lpstr>What has happened since?</vt:lpstr>
      <vt:lpstr>Many lives have been affected because of the systems installed in July 2010</vt:lpstr>
      <vt:lpstr>Slide 26</vt:lpstr>
      <vt:lpstr>The technician, with purified water available, can work under more sanitary conditions.</vt:lpstr>
      <vt:lpstr>One year later the Sisters from Ngidinga wrote:</vt:lpstr>
      <vt:lpstr>Slide 29</vt:lpstr>
      <vt:lpstr>Slide 30</vt:lpstr>
      <vt:lpstr>What is our dream for the future?</vt:lpstr>
      <vt:lpstr>We dream of completing the communication component of the systems in Kitenda, Lemfu and Pelende by October 2010</vt:lpstr>
      <vt:lpstr>Slide 33</vt:lpstr>
      <vt:lpstr>Slide 34</vt:lpstr>
      <vt:lpstr>Cost per System:</vt:lpstr>
      <vt:lpstr>Un gran MERCI! from the Sisters of Notre Dame in Congo-Kinshasa</vt:lpstr>
      <vt:lpstr>Slide 37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Congo-Kinshasa 2008 </dc:title>
  <dc:creator>Juana McCarthy SND</dc:creator>
  <cp:lastModifiedBy>rstansel</cp:lastModifiedBy>
  <cp:revision>214</cp:revision>
  <dcterms:created xsi:type="dcterms:W3CDTF">2008-03-04T14:54:09Z</dcterms:created>
  <dcterms:modified xsi:type="dcterms:W3CDTF">2011-01-18T19:10:36Z</dcterms:modified>
</cp:coreProperties>
</file>