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7" r:id="rId2"/>
  </p:sldMasterIdLst>
  <p:notesMasterIdLst>
    <p:notesMasterId r:id="rId27"/>
  </p:notesMasterIdLst>
  <p:handoutMasterIdLst>
    <p:handoutMasterId r:id="rId28"/>
  </p:handoutMasterIdLst>
  <p:sldIdLst>
    <p:sldId id="257" r:id="rId3"/>
    <p:sldId id="277" r:id="rId4"/>
    <p:sldId id="276" r:id="rId5"/>
    <p:sldId id="258" r:id="rId6"/>
    <p:sldId id="299" r:id="rId7"/>
    <p:sldId id="261" r:id="rId8"/>
    <p:sldId id="262" r:id="rId9"/>
    <p:sldId id="278" r:id="rId10"/>
    <p:sldId id="263" r:id="rId11"/>
    <p:sldId id="264" r:id="rId12"/>
    <p:sldId id="269" r:id="rId13"/>
    <p:sldId id="268" r:id="rId14"/>
    <p:sldId id="284" r:id="rId15"/>
    <p:sldId id="267" r:id="rId16"/>
    <p:sldId id="270" r:id="rId17"/>
    <p:sldId id="265" r:id="rId18"/>
    <p:sldId id="271" r:id="rId19"/>
    <p:sldId id="286" r:id="rId20"/>
    <p:sldId id="288" r:id="rId21"/>
    <p:sldId id="300" r:id="rId22"/>
    <p:sldId id="295" r:id="rId23"/>
    <p:sldId id="296" r:id="rId24"/>
    <p:sldId id="298" r:id="rId25"/>
    <p:sldId id="279" r:id="rId2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llea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" y="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7E23E48-C8A9-4916-8A9C-49DAE25F1A3E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EA9FDA6-1B97-4366-99D3-348CA8D6C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11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709A030-A1B6-49D4-BEC5-DB0AF2D5C9BB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194D97-8928-4C3A-82DE-3985A41D9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797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4D97-8928-4C3A-82DE-3985A41D9E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31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E074F-6909-41FC-AC50-CEEDB6E7C6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81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E074F-6909-41FC-AC50-CEEDB6E7C6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81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AEBC-B523-4ED2-89D4-8F2318343B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51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7192" y="177216"/>
            <a:ext cx="7338829" cy="6941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b="1" i="0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BF03-8750-4608-A4A1-CA5869B0E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7192" y="177216"/>
            <a:ext cx="7338829" cy="679339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b="1" i="0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C331-1F92-4CAF-8950-40D478E2D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592"/>
            <a:ext cx="5111750" cy="46345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7192" y="177216"/>
            <a:ext cx="7338829" cy="543739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b="1" i="0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05E81-EB82-4BD9-85B8-8F3DC0B4E4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43909"/>
            <a:ext cx="5486400" cy="3383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7192" y="177216"/>
            <a:ext cx="7338829" cy="6941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b="1" i="0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05E81-EB82-4BD9-85B8-8F3DC0B4E4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0388"/>
            <a:ext cx="4038600" cy="429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30388"/>
            <a:ext cx="4038600" cy="2071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4475"/>
            <a:ext cx="4038600" cy="207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05E81-EB82-4BD9-85B8-8F3DC0B4E4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177192" y="177216"/>
            <a:ext cx="7338829" cy="6941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b="1" i="0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28920" y="2598431"/>
            <a:ext cx="4519025" cy="11430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FCE12-7154-4F3C-B5EF-31802DE31D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10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410200" cy="7921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46CE3-5821-4056-AF8D-4812F02445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30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410200" cy="7921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BF03-8750-4608-A4A1-CA5869B0EC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05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410200" cy="7921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C331-1F92-4CAF-8950-40D478E2D8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32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28920" y="2598431"/>
            <a:ext cx="4519025" cy="11430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066800" y="2598431"/>
            <a:ext cx="7010400" cy="1143000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2650" y="4953000"/>
            <a:ext cx="48387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192" y="177216"/>
            <a:ext cx="7338829" cy="679339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075" y="6589713"/>
            <a:ext cx="14573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-109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589713"/>
            <a:ext cx="4419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47025" y="6589713"/>
            <a:ext cx="11969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-109" charset="0"/>
              </a:defRPr>
            </a:lvl1pPr>
          </a:lstStyle>
          <a:p>
            <a:pPr>
              <a:defRPr/>
            </a:pPr>
            <a:fld id="{41FFCE12-7154-4F3C-B5EF-31802DE31D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0388"/>
            <a:ext cx="4038600" cy="4295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0388"/>
            <a:ext cx="4038600" cy="4295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7192" y="177216"/>
            <a:ext cx="7338829" cy="6941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46CE3-5821-4056-AF8D-4812F02445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oleObject" Target="../embeddings/Microsoft_Office_PowerPoint_97-2003_Presentation1.ppt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905E81-EB82-4BD9-85B8-8F3DC0B4E4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4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06" r:id="rId6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5713"/>
            <a:ext cx="82296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aphicFrame>
        <p:nvGraphicFramePr>
          <p:cNvPr id="102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03" r:id="rId13" imgW="0" imgH="0" progId="PowerPoint.Show.8">
              <p:embed/>
            </p:oleObj>
          </a:graphicData>
        </a:graphic>
      </p:graphicFrame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075" y="6589713"/>
            <a:ext cx="14573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-109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589713"/>
            <a:ext cx="4419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47025" y="6589713"/>
            <a:ext cx="11969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-109" charset="0"/>
              </a:defRPr>
            </a:lvl1pPr>
          </a:lstStyle>
          <a:p>
            <a:pPr>
              <a:defRPr/>
            </a:pPr>
            <a:fld id="{D1905E81-EB82-4BD9-85B8-8F3DC0B4E4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41" y="880145"/>
            <a:ext cx="8778240" cy="45719"/>
          </a:xfrm>
          <a:prstGeom prst="rect">
            <a:avLst/>
          </a:prstGeom>
          <a:gradFill flip="none" rotWithShape="1">
            <a:gsLst>
              <a:gs pos="0">
                <a:srgbClr val="1E49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ransition>
    <p:cut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/>
          <a:ea typeface="ＭＳ Ｐゴシック" pitchFamily="-105" charset="-128"/>
          <a:cs typeface="Arial Rounded MT Bold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-65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-65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-65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-65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9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9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9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rgbClr val="800000"/>
        </a:buClr>
        <a:buFont typeface="Arial" charset="0"/>
        <a:buChar char="•"/>
        <a:defRPr sz="3200">
          <a:solidFill>
            <a:srgbClr val="004080"/>
          </a:solidFill>
          <a:latin typeface="Calibri" pitchFamily="34" charset="0"/>
          <a:ea typeface="ＭＳ Ｐゴシック" pitchFamily="-105" charset="-128"/>
          <a:cs typeface="Calibri" pitchFamily="34" charset="0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Tx/>
        <a:buFont typeface="Arial" pitchFamily="34" charset="0"/>
        <a:buChar char="•"/>
        <a:defRPr sz="2800">
          <a:solidFill>
            <a:srgbClr val="333333"/>
          </a:solidFill>
          <a:latin typeface="Calibri" pitchFamily="34" charset="0"/>
          <a:ea typeface="ＭＳ Ｐゴシック" pitchFamily="-109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Font typeface="Calibri" pitchFamily="34" charset="0"/>
        <a:buChar char="−"/>
        <a:defRPr sz="2400">
          <a:solidFill>
            <a:schemeClr val="tx1">
              <a:lumMod val="75000"/>
            </a:schemeClr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Font typeface="Arial" pitchFamily="34" charset="0"/>
        <a:buChar char="•"/>
        <a:defRPr sz="2000">
          <a:solidFill>
            <a:schemeClr val="tx1">
              <a:lumMod val="75000"/>
            </a:schemeClr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>
              <a:lumMod val="75000"/>
            </a:schemeClr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Font typeface="Calibri" pitchFamily="34" charset="0"/>
        <a:buChar char="−"/>
        <a:defRPr>
          <a:solidFill>
            <a:schemeClr val="tx1">
              <a:lumMod val="75000"/>
            </a:schemeClr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>
          <a:solidFill>
            <a:srgbClr val="000066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Font typeface="Arial" pitchFamily="34" charset="0"/>
        <a:buChar char="•"/>
        <a:defRPr>
          <a:solidFill>
            <a:srgbClr val="000066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har char="»"/>
        <a:defRPr>
          <a:solidFill>
            <a:srgbClr val="000066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16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8431"/>
            <a:ext cx="8305800" cy="1143000"/>
          </a:xfrm>
        </p:spPr>
        <p:txBody>
          <a:bodyPr/>
          <a:lstStyle/>
          <a:p>
            <a:pPr algn="ctr"/>
            <a:r>
              <a:rPr lang="en-US" sz="2800" dirty="0" smtClean="0"/>
              <a:t>Adaptive Population Enrichment for Oncology Trials with Time to Event Endpoints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46482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Cyrus Mehta, Ph.D.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President, Cytel Inc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9216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Line of S Subgroup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971800"/>
            <a:ext cx="8153400" cy="0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282863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2819400"/>
            <a:ext cx="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rot="5400000">
            <a:off x="1409700" y="2171700"/>
            <a:ext cx="304800" cy="2209800"/>
          </a:xfrm>
          <a:prstGeom prst="rightBrace">
            <a:avLst>
              <a:gd name="adj1" fmla="val 41666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1524000"/>
            <a:ext cx="7620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2504224" y="1591270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24" y="1591270"/>
                <a:ext cx="477951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2504223" y="1944469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23" y="1944469"/>
                <a:ext cx="477951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2504222" y="2297668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22" y="2297668"/>
                <a:ext cx="457946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2733195" y="3276600"/>
            <a:ext cx="1000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Double Brace 17"/>
          <p:cNvSpPr/>
          <p:nvPr/>
        </p:nvSpPr>
        <p:spPr>
          <a:xfrm>
            <a:off x="2102043" y="4209473"/>
            <a:ext cx="1262303" cy="685800"/>
          </a:xfrm>
          <a:prstGeom prst="bracePair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Interim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1032852" y="3449721"/>
                <a:ext cx="1058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cohort</a:t>
                </a:r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52" y="3449721"/>
                <a:ext cx="1058495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8333" r="-51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121565" y="2819400"/>
            <a:ext cx="0" cy="3048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3788065" y="2171700"/>
            <a:ext cx="304800" cy="2209800"/>
          </a:xfrm>
          <a:prstGeom prst="rightBrace">
            <a:avLst>
              <a:gd name="adj1" fmla="val 41666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40565" y="1524000"/>
            <a:ext cx="762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4882589" y="1591270"/>
                <a:ext cx="465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9" y="1591270"/>
                <a:ext cx="465384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4882588" y="1944469"/>
                <a:ext cx="465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8" y="1944469"/>
                <a:ext cx="465384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4882587" y="2297668"/>
                <a:ext cx="438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7" y="2297668"/>
                <a:ext cx="438646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5111560" y="3276600"/>
            <a:ext cx="1000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Double Brace 26"/>
          <p:cNvSpPr/>
          <p:nvPr/>
        </p:nvSpPr>
        <p:spPr>
          <a:xfrm>
            <a:off x="4480408" y="4209472"/>
            <a:ext cx="1262303" cy="895928"/>
          </a:xfrm>
          <a:prstGeom prst="brace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Planned</a:t>
            </a:r>
          </a:p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3411217" y="3449721"/>
                <a:ext cx="1117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bSup>
                  </m:oMath>
                </a14:m>
                <a:r>
                  <a:rPr lang="en-US" dirty="0" smtClean="0"/>
                  <a:t> cohort</a:t>
                </a:r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17" y="3449721"/>
                <a:ext cx="1117807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8333" r="-49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6694054" y="2819400"/>
            <a:ext cx="0" cy="304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13054" y="1524000"/>
            <a:ext cx="7620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/>
              <p:cNvSpPr txBox="1"/>
              <p:nvPr/>
            </p:nvSpPr>
            <p:spPr>
              <a:xfrm>
                <a:off x="6455078" y="1591270"/>
                <a:ext cx="465384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78" y="1591270"/>
                <a:ext cx="465384" cy="369588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6455077" y="1944469"/>
                <a:ext cx="465384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77" y="1944469"/>
                <a:ext cx="465384" cy="36958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/>
              <p:cNvSpPr txBox="1"/>
              <p:nvPr/>
            </p:nvSpPr>
            <p:spPr>
              <a:xfrm>
                <a:off x="6455076" y="2297668"/>
                <a:ext cx="445378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76" y="2297668"/>
                <a:ext cx="445378" cy="36958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r="-3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684049" y="3276600"/>
            <a:ext cx="1000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Double Brace 34"/>
          <p:cNvSpPr/>
          <p:nvPr/>
        </p:nvSpPr>
        <p:spPr>
          <a:xfrm>
            <a:off x="6052897" y="4209472"/>
            <a:ext cx="1262303" cy="895928"/>
          </a:xfrm>
          <a:prstGeom prst="bracePair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</a:t>
            </a:r>
          </a:p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142305" y="3071061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Axis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5180" y="30710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62619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Time Line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1" i="1" dirty="0" smtClean="0">
                            <a:latin typeface="Cambria Math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US" dirty="0" smtClean="0"/>
                  <a:t> Subgroup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l="-2076" t="-1160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81000" y="2971800"/>
            <a:ext cx="8153400" cy="0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282863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2819400"/>
            <a:ext cx="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rot="5400000">
            <a:off x="1409700" y="2171700"/>
            <a:ext cx="304800" cy="2209800"/>
          </a:xfrm>
          <a:prstGeom prst="rightBrace">
            <a:avLst>
              <a:gd name="adj1" fmla="val 41666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1524000"/>
            <a:ext cx="7620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2504224" y="1591270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24" y="1591270"/>
                <a:ext cx="477951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2504223" y="1944469"/>
                <a:ext cx="477951" cy="377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23" y="1944469"/>
                <a:ext cx="477951" cy="37741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20513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2504222" y="2297668"/>
                <a:ext cx="457946" cy="370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22" y="2297668"/>
                <a:ext cx="457946" cy="37003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2733195" y="3276600"/>
            <a:ext cx="1000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Double Brace 17"/>
          <p:cNvSpPr/>
          <p:nvPr/>
        </p:nvSpPr>
        <p:spPr>
          <a:xfrm>
            <a:off x="2102043" y="4209473"/>
            <a:ext cx="1262303" cy="685800"/>
          </a:xfrm>
          <a:prstGeom prst="bracePair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Interim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1032852" y="3449721"/>
                <a:ext cx="1058495" cy="370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 cohort</a:t>
                </a:r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52" y="3449721"/>
                <a:ext cx="1058495" cy="37074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6557" r="-5172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121565" y="2819400"/>
            <a:ext cx="0" cy="3048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40565" y="1524000"/>
            <a:ext cx="762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4882589" y="1591270"/>
                <a:ext cx="465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9" y="1591270"/>
                <a:ext cx="465384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4882588" y="1944469"/>
                <a:ext cx="465384" cy="379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8" y="1944469"/>
                <a:ext cx="465384" cy="37939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r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4882587" y="2297668"/>
                <a:ext cx="445378" cy="372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7" y="2297668"/>
                <a:ext cx="445378" cy="37202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r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5111560" y="3276600"/>
            <a:ext cx="1000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Double Brace 26"/>
          <p:cNvSpPr/>
          <p:nvPr/>
        </p:nvSpPr>
        <p:spPr>
          <a:xfrm>
            <a:off x="4480408" y="4209472"/>
            <a:ext cx="1262303" cy="895928"/>
          </a:xfrm>
          <a:prstGeom prst="brace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Planned</a:t>
            </a:r>
          </a:p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142305" y="3071061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Axis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5180" y="30710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8" name="Right Brace 27"/>
          <p:cNvSpPr/>
          <p:nvPr/>
        </p:nvSpPr>
        <p:spPr>
          <a:xfrm rot="5400000">
            <a:off x="3788065" y="2171700"/>
            <a:ext cx="304800" cy="2209800"/>
          </a:xfrm>
          <a:prstGeom prst="rightBrace">
            <a:avLst>
              <a:gd name="adj1" fmla="val 41666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3411217" y="3449721"/>
                <a:ext cx="111780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bSup>
                  </m:oMath>
                </a14:m>
                <a:r>
                  <a:rPr lang="en-US" dirty="0" smtClean="0"/>
                  <a:t> cohort</a:t>
                </a:r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17" y="3449721"/>
                <a:ext cx="1117807" cy="369909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6557" r="-491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600200" y="5257800"/>
            <a:ext cx="3082254" cy="654942"/>
            <a:chOff x="3962400" y="3016282"/>
            <a:chExt cx="3082254" cy="65494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962400" y="3024893"/>
                  <a:ext cx="30822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Drop the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    </m:t>
                      </m:r>
                    </m:oMath>
                  </a14:m>
                  <a:r>
                    <a:rPr lang="en-US" b="1" dirty="0" smtClean="0"/>
                    <a:t> Subgroup </a:t>
                  </a:r>
                </a:p>
                <a:p>
                  <a:r>
                    <a:rPr lang="en-US" b="1" dirty="0"/>
                    <a:t>i</a:t>
                  </a:r>
                  <a:r>
                    <a:rPr lang="en-US" b="1" dirty="0" smtClean="0"/>
                    <a:t>f it has low conditional power</a:t>
                  </a:r>
                  <a:endParaRPr lang="en-US" b="1" dirty="0"/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024893"/>
                  <a:ext cx="3082254" cy="646331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l="-1581" t="-4717" r="-791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867564" y="3016282"/>
                  <a:ext cx="369012" cy="369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𝑺</m:t>
                            </m:r>
                          </m:e>
                        </m:acc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564" y="3016282"/>
                  <a:ext cx="369012" cy="369909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9411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086830" y="848570"/>
            <a:ext cx="5057170" cy="6009429"/>
          </a:xfrm>
          <a:prstGeom prst="rect">
            <a:avLst/>
          </a:prstGeom>
          <a:solidFill>
            <a:srgbClr val="CCECFF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 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193830" y="130808"/>
                <a:ext cx="7338829" cy="67933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Hypothesis Testing at Final Analysis</a:t>
                </a:r>
                <a:br>
                  <a:rPr lang="en-US" sz="2400" dirty="0" smtClean="0"/>
                </a:br>
                <a:r>
                  <a:rPr lang="en-US" sz="2400" dirty="0" smtClean="0"/>
                  <a:t>(a) If you do not drop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US" sz="2400" dirty="0" smtClean="0"/>
                  <a:t> at interim</a:t>
                </a:r>
                <a:endParaRPr lang="en-US" sz="2400" dirty="0"/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830" y="130808"/>
                <a:ext cx="7338829" cy="679339"/>
              </a:xfrm>
              <a:blipFill rotWithShape="1">
                <a:blip r:embed="rId3" cstate="print"/>
                <a:stretch>
                  <a:fillRect l="-1329" t="-1160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4547411" y="848570"/>
            <a:ext cx="10722" cy="60094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86830" y="848570"/>
            <a:ext cx="0" cy="6009432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2309917"/>
            <a:ext cx="913771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31553" y="484660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1.96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32983" y="226617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2.24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0" y="836167"/>
            <a:ext cx="9137711" cy="6009430"/>
            <a:chOff x="0" y="836167"/>
            <a:chExt cx="9137711" cy="6009430"/>
          </a:xfrm>
        </p:grpSpPr>
        <p:sp>
          <p:nvSpPr>
            <p:cNvPr id="23" name="Rectangle 22"/>
            <p:cNvSpPr/>
            <p:nvPr/>
          </p:nvSpPr>
          <p:spPr>
            <a:xfrm>
              <a:off x="0" y="836167"/>
              <a:ext cx="4547411" cy="1461347"/>
            </a:xfrm>
            <a:prstGeom prst="rect">
              <a:avLst/>
            </a:prstGeom>
            <a:solidFill>
              <a:srgbClr val="FF7C80">
                <a:alpha val="25098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47411" y="836167"/>
              <a:ext cx="4590300" cy="6009430"/>
            </a:xfrm>
            <a:prstGeom prst="rect">
              <a:avLst/>
            </a:prstGeom>
            <a:solidFill>
              <a:srgbClr val="FF7C80">
                <a:alpha val="25098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93830" y="4824517"/>
            <a:ext cx="7543800" cy="0"/>
          </a:xfrm>
          <a:prstGeom prst="line">
            <a:avLst/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51230" y="1319317"/>
            <a:ext cx="0" cy="4953000"/>
          </a:xfrm>
          <a:prstGeom prst="line">
            <a:avLst/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4572000" y="893976"/>
                <a:ext cx="4461927" cy="850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R: rejection region for the</a:t>
                </a:r>
              </a:p>
              <a:p>
                <a:pPr algn="ctr"/>
                <a:r>
                  <a:rPr lang="en-US" sz="2400" b="1" smtClean="0"/>
                  <a:t>Intersection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</m:acc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893976"/>
                <a:ext cx="4461927" cy="85068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10" t="-5755" r="-5191"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3054100" y="1617984"/>
            <a:ext cx="3035800" cy="2834035"/>
          </a:xfrm>
          <a:prstGeom prst="arc">
            <a:avLst>
              <a:gd name="adj1" fmla="val 12688304"/>
              <a:gd name="adj2" fmla="val 5213258"/>
            </a:avLst>
          </a:prstGeom>
          <a:ln w="5715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09833" y="484660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2.24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7356630" y="4900717"/>
                <a:ext cx="530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630" y="4900717"/>
                <a:ext cx="530851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2251230" y="1162452"/>
                <a:ext cx="529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230" y="1162452"/>
                <a:ext cx="529632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r="-2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4557959" y="5470484"/>
                <a:ext cx="36716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smtClean="0"/>
                  <a:t>Rejection region for the elementary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959" y="5470484"/>
                <a:ext cx="3671641" cy="83099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66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93830" y="3105835"/>
                <a:ext cx="87215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smtClean="0">
                    <a:solidFill>
                      <a:srgbClr val="002060"/>
                    </a:solidFill>
                  </a:rPr>
                  <a:t>For closed </a:t>
                </a:r>
                <a:r>
                  <a:rPr lang="en-US" sz="2800" b="1">
                    <a:solidFill>
                      <a:srgbClr val="002060"/>
                    </a:solidFill>
                  </a:rPr>
                  <a:t>testing </a:t>
                </a:r>
                <a:r>
                  <a:rPr lang="en-US" sz="2800" b="1" smtClean="0">
                    <a:solidFill>
                      <a:srgbClr val="002060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sz="2800" b="1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800" b="1">
                    <a:solidFill>
                      <a:srgbClr val="002060"/>
                    </a:solidFill>
                  </a:rPr>
                  <a:t> </a:t>
                </a:r>
                <a:r>
                  <a:rPr lang="en-US" sz="2800" b="1" smtClean="0">
                    <a:solidFill>
                      <a:srgbClr val="002060"/>
                    </a:solidFill>
                  </a:rPr>
                  <a:t>must </a:t>
                </a:r>
                <a:r>
                  <a:rPr lang="en-US" sz="2800" b="1">
                    <a:solidFill>
                      <a:srgbClr val="002060"/>
                    </a:solidFill>
                  </a:rPr>
                  <a:t>be rejected</a:t>
                </a:r>
                <a:endParaRPr lang="en-US" sz="280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30" y="3105835"/>
                <a:ext cx="8721570" cy="52322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468" t="-10465" r="-21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959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20" grpId="0"/>
      <p:bldP spid="36" grpId="0" animBg="1"/>
      <p:bldP spid="37" grpId="0" animBg="1"/>
      <p:bldP spid="19" grpId="0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086830" y="848570"/>
            <a:ext cx="5057170" cy="6009429"/>
          </a:xfrm>
          <a:prstGeom prst="rect">
            <a:avLst/>
          </a:prstGeom>
          <a:solidFill>
            <a:srgbClr val="CCECFF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 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193830" y="130808"/>
                <a:ext cx="7338829" cy="67933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Hypothesis Testing at Final Analysis</a:t>
                </a:r>
                <a:br>
                  <a:rPr lang="en-US" sz="2400" dirty="0" smtClean="0"/>
                </a:br>
                <a:r>
                  <a:rPr lang="en-US" sz="2400" dirty="0" smtClean="0"/>
                  <a:t>(b) If you do drop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US" sz="2400" dirty="0" smtClean="0"/>
                  <a:t> at interim</a:t>
                </a:r>
                <a:endParaRPr lang="en-US" sz="2400" dirty="0"/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830" y="130808"/>
                <a:ext cx="7338829" cy="679339"/>
              </a:xfrm>
              <a:blipFill rotWithShape="1">
                <a:blip r:embed="rId3" cstate="print"/>
                <a:stretch>
                  <a:fillRect l="-1329" t="-1160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4086830" y="848570"/>
            <a:ext cx="0" cy="6009432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3716123" y="4846604"/>
                <a:ext cx="3691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123" y="4846604"/>
                <a:ext cx="369140" cy="40011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3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93830" y="4824517"/>
            <a:ext cx="7543800" cy="0"/>
          </a:xfrm>
          <a:prstGeom prst="line">
            <a:avLst/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51230" y="1319317"/>
            <a:ext cx="0" cy="4953000"/>
          </a:xfrm>
          <a:prstGeom prst="line">
            <a:avLst/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7356630" y="4900717"/>
                <a:ext cx="530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630" y="4900717"/>
                <a:ext cx="530851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4648200" y="2209800"/>
                <a:ext cx="3671641" cy="1613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/>
                  <a:t>Rejection region for the elementary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endParaRPr lang="en-US" sz="2400" b="1" dirty="0" smtClean="0"/>
              </a:p>
              <a:p>
                <a:pPr algn="ctr"/>
                <a:endParaRPr lang="en-US" sz="2400" b="1" dirty="0" smtClean="0"/>
              </a:p>
              <a:p>
                <a:pPr algn="ctr"/>
                <a:r>
                  <a:rPr lang="en-US" sz="2400" b="1" dirty="0" smtClean="0"/>
                  <a:t>Reject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smtClean="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&gt;</m:t>
                    </m:r>
                    <m:acc>
                      <m:accPr>
                        <m:chr m:val="̃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𝒄</m:t>
                        </m:r>
                      </m:e>
                    </m:acc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09800"/>
                <a:ext cx="3671641" cy="161313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661" t="-3030" b="-4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2036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05" y="0"/>
            <a:ext cx="7338829" cy="6793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Preserving Type-1 Error: CER Method 1</a:t>
            </a:r>
            <a:br>
              <a:rPr lang="en-US" dirty="0" smtClean="0"/>
            </a:br>
            <a:r>
              <a:rPr lang="en-US" dirty="0" smtClean="0"/>
              <a:t>( </a:t>
            </a:r>
            <a:r>
              <a:rPr lang="en-US" dirty="0" err="1" smtClean="0"/>
              <a:t>Mullër</a:t>
            </a:r>
            <a:r>
              <a:rPr lang="en-US" dirty="0" smtClean="0"/>
              <a:t> and </a:t>
            </a:r>
            <a:r>
              <a:rPr lang="en-US" dirty="0" err="1" smtClean="0"/>
              <a:t>Schafër</a:t>
            </a:r>
            <a:r>
              <a:rPr lang="en-US" dirty="0" smtClean="0"/>
              <a:t>, 2001</a:t>
            </a:r>
            <a:r>
              <a:rPr lang="en-US" dirty="0"/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971800"/>
            <a:ext cx="8153400" cy="0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282863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2819400"/>
            <a:ext cx="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rot="5400000">
            <a:off x="1409700" y="2171700"/>
            <a:ext cx="304800" cy="2209800"/>
          </a:xfrm>
          <a:prstGeom prst="rightBrace">
            <a:avLst>
              <a:gd name="adj1" fmla="val 41666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1524000"/>
            <a:ext cx="7620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2504224" y="1591270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24" y="1591270"/>
                <a:ext cx="477951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2504223" y="1944469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23" y="1944469"/>
                <a:ext cx="477951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2504222" y="2297668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22" y="2297668"/>
                <a:ext cx="457946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2733195" y="3276600"/>
            <a:ext cx="1000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Double Brace 17"/>
          <p:cNvSpPr/>
          <p:nvPr/>
        </p:nvSpPr>
        <p:spPr>
          <a:xfrm>
            <a:off x="2102043" y="4209473"/>
            <a:ext cx="1262303" cy="685800"/>
          </a:xfrm>
          <a:prstGeom prst="bracePair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Interim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1032852" y="3449721"/>
                <a:ext cx="1058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cohort</a:t>
                </a:r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52" y="3449721"/>
                <a:ext cx="1058495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8333" r="-51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121565" y="2819400"/>
            <a:ext cx="0" cy="3048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3788065" y="2171700"/>
            <a:ext cx="304800" cy="2209800"/>
          </a:xfrm>
          <a:prstGeom prst="rightBrace">
            <a:avLst>
              <a:gd name="adj1" fmla="val 41666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40565" y="1524000"/>
            <a:ext cx="762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4882589" y="1591270"/>
                <a:ext cx="465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9" y="1591270"/>
                <a:ext cx="465384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4882588" y="1944469"/>
                <a:ext cx="465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8" y="1944469"/>
                <a:ext cx="465384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4882587" y="2297668"/>
                <a:ext cx="438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7" y="2297668"/>
                <a:ext cx="438646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5111560" y="3276600"/>
            <a:ext cx="1000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Double Brace 26"/>
          <p:cNvSpPr/>
          <p:nvPr/>
        </p:nvSpPr>
        <p:spPr>
          <a:xfrm>
            <a:off x="4480408" y="4209472"/>
            <a:ext cx="1262303" cy="895928"/>
          </a:xfrm>
          <a:prstGeom prst="brace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Planned</a:t>
            </a:r>
          </a:p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3411217" y="3449721"/>
                <a:ext cx="1117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bSup>
                  </m:oMath>
                </a14:m>
                <a:r>
                  <a:rPr lang="en-US" dirty="0" smtClean="0"/>
                  <a:t> cohort</a:t>
                </a:r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17" y="3449721"/>
                <a:ext cx="1117807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8333" r="-49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6694054" y="2819400"/>
            <a:ext cx="0" cy="304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13054" y="1524000"/>
            <a:ext cx="7620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/>
              <p:cNvSpPr txBox="1"/>
              <p:nvPr/>
            </p:nvSpPr>
            <p:spPr>
              <a:xfrm>
                <a:off x="6455078" y="1591270"/>
                <a:ext cx="465384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78" y="1591270"/>
                <a:ext cx="465384" cy="369588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6455077" y="1944469"/>
                <a:ext cx="465384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77" y="1944469"/>
                <a:ext cx="465384" cy="36958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/>
              <p:cNvSpPr txBox="1"/>
              <p:nvPr/>
            </p:nvSpPr>
            <p:spPr>
              <a:xfrm>
                <a:off x="6455076" y="2297668"/>
                <a:ext cx="445378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76" y="2297668"/>
                <a:ext cx="445378" cy="36958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r="-3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684049" y="3276600"/>
            <a:ext cx="1000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Double Brace 34"/>
          <p:cNvSpPr/>
          <p:nvPr/>
        </p:nvSpPr>
        <p:spPr>
          <a:xfrm>
            <a:off x="6052897" y="4209472"/>
            <a:ext cx="1262303" cy="895928"/>
          </a:xfrm>
          <a:prstGeom prst="bracePair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</a:t>
            </a:r>
          </a:p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142305" y="3071061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Axis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5180" y="30710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94" y="5235576"/>
            <a:ext cx="7167412" cy="120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4120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Decision to drop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 must only utilize the interim data from the patients for whom the event has occurred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Brannath</a:t>
                </a:r>
                <a:r>
                  <a:rPr lang="en-US" dirty="0" smtClean="0"/>
                  <a:t> et. al.,2009)</a:t>
                </a:r>
              </a:p>
              <a:p>
                <a:r>
                  <a:rPr lang="en-US" dirty="0" smtClean="0"/>
                  <a:t>Cannot utilize extra information in the censored observations such as tumor response </a:t>
                </a:r>
              </a:p>
              <a:p>
                <a:r>
                  <a:rPr lang="en-US" dirty="0" smtClean="0"/>
                  <a:t>This limitation is specific to survival data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800" b="1" dirty="0" smtClean="0"/>
                  <a:t>References:</a:t>
                </a:r>
                <a:r>
                  <a:rPr lang="en-US" sz="2800" dirty="0" smtClean="0"/>
                  <a:t> Bauer  and </a:t>
                </a:r>
                <a:r>
                  <a:rPr lang="en-US" sz="2800" dirty="0" err="1" smtClean="0"/>
                  <a:t>Posch</a:t>
                </a:r>
                <a:r>
                  <a:rPr lang="en-US" sz="2800" dirty="0" smtClean="0"/>
                  <a:t> (2004, </a:t>
                </a:r>
                <a:r>
                  <a:rPr lang="en-US" sz="2800" i="1" dirty="0" smtClean="0"/>
                  <a:t>Stat. in Med</a:t>
                </a:r>
                <a:r>
                  <a:rPr lang="en-US" sz="2800" dirty="0" smtClean="0"/>
                  <a:t>); Jenkins et. al. (2010, </a:t>
                </a:r>
                <a:r>
                  <a:rPr lang="en-US" sz="2800" i="1" dirty="0" err="1" smtClean="0"/>
                  <a:t>Pharmaceut</a:t>
                </a:r>
                <a:r>
                  <a:rPr lang="en-US" sz="2800" i="1" dirty="0" smtClean="0"/>
                  <a:t>. Statist</a:t>
                </a:r>
                <a:r>
                  <a:rPr lang="en-US" sz="2800" dirty="0" smtClean="0"/>
                  <a:t>.)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CER Method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7001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856555"/>
          </a:xfrm>
        </p:spPr>
        <p:txBody>
          <a:bodyPr>
            <a:normAutofit fontScale="90000"/>
          </a:bodyPr>
          <a:lstStyle/>
          <a:p>
            <a:r>
              <a:rPr lang="en-US" smtClean="0"/>
              <a:t>  Preserving Type-1 Error: Method 2</a:t>
            </a:r>
            <a:br>
              <a:rPr lang="en-US" smtClean="0"/>
            </a:br>
            <a:r>
              <a:rPr lang="en-US" smtClean="0"/>
              <a:t>  (Irle, Schafër,Mehta, 2012, methodology)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971800"/>
            <a:ext cx="8153400" cy="0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282863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2819400"/>
            <a:ext cx="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rot="5400000">
            <a:off x="1409700" y="2171700"/>
            <a:ext cx="304800" cy="2209800"/>
          </a:xfrm>
          <a:prstGeom prst="rightBrace">
            <a:avLst>
              <a:gd name="adj1" fmla="val 41666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1524000"/>
            <a:ext cx="7620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2504224" y="1591270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24" y="1591270"/>
                <a:ext cx="477951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2504223" y="1944469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23" y="1944469"/>
                <a:ext cx="477951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2509411" y="2290010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411" y="2290010"/>
                <a:ext cx="457946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2733195" y="3276600"/>
            <a:ext cx="1000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Double Brace 17"/>
          <p:cNvSpPr/>
          <p:nvPr/>
        </p:nvSpPr>
        <p:spPr>
          <a:xfrm>
            <a:off x="2102043" y="4209473"/>
            <a:ext cx="1262303" cy="685800"/>
          </a:xfrm>
          <a:prstGeom prst="bracePair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Interim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1032852" y="3449721"/>
                <a:ext cx="1058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cohort</a:t>
                </a:r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52" y="3449721"/>
                <a:ext cx="1058495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8333" r="-51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121565" y="2819400"/>
            <a:ext cx="0" cy="3048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3788065" y="2171700"/>
            <a:ext cx="304800" cy="2209800"/>
          </a:xfrm>
          <a:prstGeom prst="rightBrace">
            <a:avLst>
              <a:gd name="adj1" fmla="val 41666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40565" y="1524000"/>
            <a:ext cx="762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4882589" y="1591270"/>
                <a:ext cx="465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9" y="1591270"/>
                <a:ext cx="465384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4882588" y="1944469"/>
                <a:ext cx="465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8" y="1944469"/>
                <a:ext cx="465384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4882587" y="2297668"/>
                <a:ext cx="438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87" y="2297668"/>
                <a:ext cx="438646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5111560" y="3276600"/>
            <a:ext cx="1000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Double Brace 26"/>
          <p:cNvSpPr/>
          <p:nvPr/>
        </p:nvSpPr>
        <p:spPr>
          <a:xfrm>
            <a:off x="4480408" y="4209472"/>
            <a:ext cx="1262303" cy="895928"/>
          </a:xfrm>
          <a:prstGeom prst="brace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Planned</a:t>
            </a:r>
          </a:p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3411217" y="3449721"/>
                <a:ext cx="1117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bSup>
                  </m:oMath>
                </a14:m>
                <a:r>
                  <a:rPr lang="en-US" dirty="0" smtClean="0"/>
                  <a:t> cohort</a:t>
                </a:r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17" y="3449721"/>
                <a:ext cx="1117807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8333" r="-49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6694054" y="2819400"/>
            <a:ext cx="0" cy="304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13054" y="1524000"/>
            <a:ext cx="7620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/>
              <p:cNvSpPr txBox="1"/>
              <p:nvPr/>
            </p:nvSpPr>
            <p:spPr>
              <a:xfrm>
                <a:off x="6455078" y="1591270"/>
                <a:ext cx="465384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78" y="1591270"/>
                <a:ext cx="465384" cy="369588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6455077" y="1944469"/>
                <a:ext cx="465384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77" y="1944469"/>
                <a:ext cx="465384" cy="36958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/>
              <p:cNvSpPr txBox="1"/>
              <p:nvPr/>
            </p:nvSpPr>
            <p:spPr>
              <a:xfrm>
                <a:off x="6455076" y="2297668"/>
                <a:ext cx="445378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76" y="2297668"/>
                <a:ext cx="445378" cy="36958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r="-3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684049" y="3276600"/>
            <a:ext cx="10005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Double Brace 34"/>
          <p:cNvSpPr/>
          <p:nvPr/>
        </p:nvSpPr>
        <p:spPr>
          <a:xfrm>
            <a:off x="6052897" y="4209472"/>
            <a:ext cx="1262303" cy="895928"/>
          </a:xfrm>
          <a:prstGeom prst="bracePair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</a:t>
            </a:r>
          </a:p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142305" y="3071061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Axis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5180" y="30710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426242" y="2317721"/>
                <a:ext cx="542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242" y="2317721"/>
                <a:ext cx="542071" cy="369332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7010400" y="2286000"/>
                <a:ext cx="542071" cy="399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286000"/>
                <a:ext cx="542071" cy="399084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 t="-7692" r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2509411" y="2290010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411" y="2290010"/>
                <a:ext cx="457946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2509411" y="2290010"/>
                <a:ext cx="457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411" y="2290010"/>
                <a:ext cx="457946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439" y="5236254"/>
            <a:ext cx="7303123" cy="134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92150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1719 0.005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49219 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4" grpId="1" animBg="1"/>
      <p:bldP spid="6" grpId="0" animBg="1"/>
      <p:bldP spid="3" grpId="0" animBg="1"/>
      <p:bldP spid="3" grpId="1" animBg="1"/>
      <p:bldP spid="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3600" dirty="0" smtClean="0"/>
                  <a:t>Conditions on future value of logrank statistic rather than value obtained at interim. </a:t>
                </a:r>
              </a:p>
              <a:p>
                <a:r>
                  <a:rPr lang="en-US" sz="3600" dirty="0" smtClean="0"/>
                  <a:t>Permits examination of all the interim data, not just the uncensored observations</a:t>
                </a:r>
              </a:p>
              <a:p>
                <a:r>
                  <a:rPr lang="en-US" sz="3600" dirty="0" smtClean="0"/>
                  <a:t>In particular, can combine short and long term data for interim decision making</a:t>
                </a:r>
              </a:p>
              <a:p>
                <a:r>
                  <a:rPr lang="en-US" dirty="0"/>
                  <a:t>Related work of Jenkins, Stone, Jennison (2011): </a:t>
                </a:r>
              </a:p>
              <a:p>
                <a:pPr lvl="1"/>
                <a:r>
                  <a:rPr lang="en-US" dirty="0"/>
                  <a:t> Error control based on combination functions</a:t>
                </a:r>
              </a:p>
              <a:p>
                <a:pPr lvl="1"/>
                <a:r>
                  <a:rPr lang="en-US" dirty="0"/>
                  <a:t> Closed test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𝑭𝒖𝒍𝒍</m:t>
                        </m:r>
                      </m:sub>
                    </m:sSub>
                  </m:oMath>
                </a14:m>
                <a:r>
                  <a:rPr lang="en-US" dirty="0"/>
                  <a:t>)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lvl="1" indent="0">
                  <a:buClr>
                    <a:srgbClr val="800000"/>
                  </a:buClr>
                  <a:buNone/>
                </a:pPr>
                <a:r>
                  <a:rPr lang="en-US" sz="2400" b="1" dirty="0" smtClean="0"/>
                  <a:t>Ref: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Irle and Schäfer. “Interim design modifications in time-to-event studies.” JASA, 2012; 107:341-348</a:t>
                </a:r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56" t="-3254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CER Method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4371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Phase 2 trial of metastatic non-small cell lung cancer</a:t>
                </a:r>
              </a:p>
              <a:p>
                <a:r>
                  <a:rPr lang="en-US" sz="2800" dirty="0" smtClean="0"/>
                  <a:t>Sample size limit of N = 160 patients with 80 for each subgroup</a:t>
                </a:r>
              </a:p>
              <a:p>
                <a:r>
                  <a:rPr lang="en-US" sz="2800" dirty="0" smtClean="0"/>
                  <a:t>Primary endpoint is progression free survival (PFS)</a:t>
                </a:r>
              </a:p>
              <a:p>
                <a:r>
                  <a:rPr lang="en-US" sz="2800" dirty="0" smtClean="0"/>
                  <a:t>Median PFS for control arm is 5 months</a:t>
                </a:r>
              </a:p>
              <a:p>
                <a:r>
                  <a:rPr lang="en-US" sz="2800" dirty="0" smtClean="0"/>
                  <a:t>Prior evidence  that subgroup S (EGFR mutation) is predictive of PFS:</a:t>
                </a:r>
              </a:p>
              <a:p>
                <a:pPr lvl="1"/>
                <a:r>
                  <a:rPr lang="en-US" sz="2400" dirty="0" smtClean="0"/>
                  <a:t> HR(S) = 0.5, 06 is plausible</a:t>
                </a:r>
              </a:p>
              <a:p>
                <a:pPr lvl="1"/>
                <a:r>
                  <a:rPr lang="en-US" sz="2400" dirty="0" smtClean="0"/>
                  <a:t>HR(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400" dirty="0" smtClean="0"/>
                  <a:t>) &lt; 0.7 is unlikely 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259" t="-2003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92" y="177216"/>
            <a:ext cx="7671408" cy="679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setting for a simulation guided design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0205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5713"/>
                <a:ext cx="8382000" cy="48704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Based on conditional power (CP)</a:t>
                </a:r>
              </a:p>
              <a:p>
                <a:r>
                  <a:rPr lang="en-US" dirty="0" smtClean="0"/>
                  <a:t>Drop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 if CP(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) &lt; A and CP(S) &gt; B</a:t>
                </a:r>
              </a:p>
              <a:p>
                <a:r>
                  <a:rPr lang="en-US" dirty="0" smtClean="0"/>
                  <a:t>Desirable </a:t>
                </a:r>
                <a:r>
                  <a:rPr lang="en-US" dirty="0"/>
                  <a:t>properties of a good decision rule: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dirty="0" smtClean="0"/>
                  <a:t>HR(S) is small and HR(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) is large, </a:t>
                </a:r>
                <a:r>
                  <a:rPr lang="en-US" dirty="0"/>
                  <a:t>decision rule should </a:t>
                </a:r>
                <a:r>
                  <a:rPr lang="en-US" b="1" dirty="0" smtClean="0"/>
                  <a:t>reject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:r>
                  <a:rPr lang="en-US" b="1" dirty="0" smtClean="0"/>
                  <a:t>accept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:r>
                  <a:rPr lang="en-US" dirty="0" smtClean="0"/>
                  <a:t>HR(S) </a:t>
                </a:r>
                <a:r>
                  <a:rPr lang="en-US" dirty="0"/>
                  <a:t>and HR(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) are </a:t>
                </a:r>
                <a:r>
                  <a:rPr lang="en-US" dirty="0" smtClean="0"/>
                  <a:t>both small, </a:t>
                </a:r>
                <a:r>
                  <a:rPr lang="en-US" dirty="0"/>
                  <a:t>decision rule should </a:t>
                </a:r>
                <a:r>
                  <a:rPr lang="en-US" b="1" dirty="0"/>
                  <a:t>reject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:r>
                  <a:rPr lang="en-US" b="1" dirty="0" smtClean="0"/>
                  <a:t>reject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Phase 2 results should guide Phase 3 design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5713"/>
                <a:ext cx="8382000" cy="4870450"/>
              </a:xfrm>
              <a:blipFill rotWithShape="1">
                <a:blip r:embed="rId2" cstate="print"/>
                <a:stretch>
                  <a:fillRect l="-1600" t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77192" y="177216"/>
                <a:ext cx="7976208" cy="67933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Decision Rule for Dropping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3600" dirty="0" smtClean="0"/>
                  <a:t> at Interim</a:t>
                </a:r>
                <a:endParaRPr lang="en-US" sz="3600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7192" y="177216"/>
                <a:ext cx="7976208" cy="679339"/>
              </a:xfrm>
              <a:blipFill rotWithShape="1">
                <a:blip r:embed="rId3" cstate="print"/>
                <a:stretch>
                  <a:fillRect l="-1604" t="-1875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0375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Statistical research with Sebastien Irle and Helmut Schäfer, Institute of Medical Biometry, University of Marburg, Germany</a:t>
            </a:r>
          </a:p>
          <a:p>
            <a:r>
              <a:rPr lang="en-US" dirty="0" smtClean="0"/>
              <a:t>Problem formulation based on collaborations with the Pfizer Inc., and M.D. Anderson Cancer Center</a:t>
            </a:r>
          </a:p>
          <a:p>
            <a:r>
              <a:rPr lang="en-US" dirty="0" smtClean="0"/>
              <a:t>Key Reference:</a:t>
            </a:r>
          </a:p>
          <a:p>
            <a:pPr lvl="1"/>
            <a:r>
              <a:rPr lang="en-US" dirty="0" smtClean="0"/>
              <a:t>Irle and Schäfer. “Interim design modifications in time-to-event studies.” JASA, 2012; 107:341-348</a:t>
            </a:r>
          </a:p>
          <a:p>
            <a:r>
              <a:rPr lang="en-US" dirty="0" smtClean="0"/>
              <a:t>We thank Pranab Ghosh for expert programming of the simulation tools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0825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57200" y="1255713"/>
            <a:ext cx="7620000" cy="48704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Decision rules for initiating a Phase 3 trial based on the results of the Phase 2 adaptive enrichment trial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934200" cy="679339"/>
          </a:xfrm>
        </p:spPr>
        <p:txBody>
          <a:bodyPr>
            <a:normAutofit fontScale="90000"/>
          </a:bodyPr>
          <a:lstStyle/>
          <a:p>
            <a:r>
              <a:rPr lang="en-US" smtClean="0"/>
              <a:t>Use Phase 2 Simulations to Guide </a:t>
            </a:r>
            <a:br>
              <a:rPr lang="en-US" smtClean="0"/>
            </a:br>
            <a:r>
              <a:rPr lang="en-US" smtClean="0"/>
              <a:t>Phase 3 Go/No-Go/Enrich Decisions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072" name="Table 30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6356633"/>
                  </p:ext>
                </p:extLst>
              </p:nvPr>
            </p:nvGraphicFramePr>
            <p:xfrm>
              <a:off x="2209800" y="2590800"/>
              <a:ext cx="4191000" cy="3018092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2095500"/>
                    <a:gridCol w="2095500"/>
                  </a:tblGrid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Phase 2 Outcome: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Decision Rule for Phase</a:t>
                          </a:r>
                          <a:r>
                            <a:rPr lang="en-US" baseline="0" dirty="0" smtClean="0"/>
                            <a:t> 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Win on S;</a:t>
                          </a:r>
                          <a:r>
                            <a:rPr lang="en-US" baseline="0" smtClean="0"/>
                            <a:t> Lose on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baseline="0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aseline="0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oMath>
                          </a14:m>
                          <a:endParaRPr lang="en-US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Initiate</a:t>
                          </a:r>
                          <a:r>
                            <a:rPr lang="en-US" baseline="0" smtClean="0"/>
                            <a:t> Phase 3 in S only</a:t>
                          </a:r>
                          <a:endParaRPr lang="en-US"/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Win on S; Win on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oMath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Initiate Phase 3 in S and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oMath>
                          </a14:m>
                          <a:endParaRPr lang="en-US"/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Lose on S; Win on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oMath>
                          </a14:m>
                          <a:endParaRPr lang="en-US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No Go/investigate</a:t>
                          </a:r>
                          <a:endParaRPr lang="en-US"/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Lose on S; Lose on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oMath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Go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072" name="Table 30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16356633"/>
                  </p:ext>
                </p:extLst>
              </p:nvPr>
            </p:nvGraphicFramePr>
            <p:xfrm>
              <a:off x="2209800" y="2590800"/>
              <a:ext cx="4191000" cy="3018092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2095500"/>
                    <a:gridCol w="20955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Phase 2 Outcome: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Decision Rule for Phase</a:t>
                          </a:r>
                          <a:r>
                            <a:rPr lang="en-US" baseline="0" dirty="0" smtClean="0"/>
                            <a:t> 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1" t="-104762" r="-99709" b="-2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Initiate</a:t>
                          </a:r>
                          <a:r>
                            <a:rPr lang="en-US" baseline="0" smtClean="0"/>
                            <a:t> Phase 3 in S only</a:t>
                          </a:r>
                          <a:endParaRPr lang="en-US"/>
                        </a:p>
                      </a:txBody>
                      <a:tcPr/>
                    </a:tc>
                  </a:tr>
                  <a:tr h="640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1" t="-204762" r="-99709" b="-1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83" t="-204762" b="-172381"/>
                          </a:stretch>
                        </a:blipFill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1" t="-355556" r="-99709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No Go/investigate</a:t>
                          </a:r>
                          <a:endParaRPr lang="en-US"/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1" t="-455556" r="-99709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Go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2819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Drop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 if CP(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) &lt; 0.5 and CP(S) &gt; 0</a:t>
                </a:r>
                <a:endParaRPr lang="en-US" dirty="0"/>
              </a:p>
            </p:txBody>
          </p:sp>
        </mc:Choice>
        <mc:Fallback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l="-2076" t="-1875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58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9433" y="595068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Assume HR(S) = 0.5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2392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Drop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if CP(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) &lt; 0.5 and CP(S) &gt; </a:t>
                </a:r>
                <a:r>
                  <a:rPr lang="en-US" dirty="0" smtClean="0"/>
                  <a:t>0.5</a:t>
                </a:r>
                <a:endParaRPr lang="en-US" dirty="0"/>
              </a:p>
            </p:txBody>
          </p:sp>
        </mc:Choice>
        <mc:Fallback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l="-2076" t="-1875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58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9433" y="594405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Assume HR(S) = 0.5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2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Never Drop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 (apply closed test only)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l="-2076" t="-18750" r="-1827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58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5943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Assume HR(S) = 0.5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Phase 2 trial produces go/no-go/enrich Phase 3 decision</a:t>
                </a:r>
              </a:p>
              <a:p>
                <a:r>
                  <a:rPr lang="en-US" dirty="0" smtClean="0"/>
                  <a:t>Simulate Phase 2 trial under scenarios where biomarker is </a:t>
                </a:r>
                <a:r>
                  <a:rPr lang="en-US" dirty="0" err="1" smtClean="0"/>
                  <a:t>predicitve</a:t>
                </a:r>
                <a:r>
                  <a:rPr lang="en-US" dirty="0" smtClean="0"/>
                  <a:t> and where it is prognostic</a:t>
                </a:r>
              </a:p>
              <a:p>
                <a:r>
                  <a:rPr lang="en-US" dirty="0" smtClean="0"/>
                  <a:t>Use simulation results to </a:t>
                </a:r>
                <a:r>
                  <a:rPr lang="en-US" dirty="0" err="1" smtClean="0"/>
                  <a:t>caliberate</a:t>
                </a:r>
                <a:r>
                  <a:rPr lang="en-US" dirty="0" smtClean="0"/>
                  <a:t> the performance of the go/no-go/enrich decision rules</a:t>
                </a:r>
              </a:p>
              <a:p>
                <a:r>
                  <a:rPr lang="en-US" dirty="0" smtClean="0"/>
                  <a:t>Improve the criteria for dropping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or for futility termination at interim analysis:</a:t>
                </a:r>
              </a:p>
              <a:p>
                <a:pPr lvl="1"/>
                <a:r>
                  <a:rPr lang="en-US" dirty="0" smtClean="0"/>
                  <a:t>Utilize the information in the censored observations</a:t>
                </a:r>
              </a:p>
              <a:p>
                <a:pPr lvl="1"/>
                <a:r>
                  <a:rPr lang="en-US" dirty="0" smtClean="0"/>
                  <a:t>Use Bayesian model incorporating tumor response and PFS for sharper criteria</a:t>
                </a:r>
              </a:p>
              <a:p>
                <a:r>
                  <a:rPr lang="en-US" dirty="0" smtClean="0"/>
                  <a:t>Consider modeling both Phase 2 and Phase 3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85" t="-3254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Concluding Remarks</a:t>
            </a:r>
            <a:r>
              <a:rPr lang="en-US"/>
              <a:t> </a:t>
            </a:r>
            <a:r>
              <a:rPr lang="en-US" smtClean="0"/>
              <a:t>and Future Work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6418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for enrichment trials in oncology</a:t>
            </a:r>
          </a:p>
          <a:p>
            <a:r>
              <a:rPr lang="en-US" dirty="0" smtClean="0"/>
              <a:t>Adaptive enrichment design for PFS endpoints</a:t>
            </a:r>
          </a:p>
          <a:p>
            <a:r>
              <a:rPr lang="en-US" dirty="0" smtClean="0"/>
              <a:t>Statistical methodology</a:t>
            </a:r>
          </a:p>
          <a:p>
            <a:pPr lvl="1"/>
            <a:r>
              <a:rPr lang="en-US" dirty="0" smtClean="0"/>
              <a:t>Conditional error function in time-to-event trials</a:t>
            </a:r>
          </a:p>
          <a:p>
            <a:pPr lvl="1"/>
            <a:r>
              <a:rPr lang="en-US" dirty="0" smtClean="0"/>
              <a:t>Performing a closed test</a:t>
            </a:r>
          </a:p>
          <a:p>
            <a:r>
              <a:rPr lang="en-US" dirty="0" smtClean="0"/>
              <a:t>Simulation guided design</a:t>
            </a:r>
          </a:p>
          <a:p>
            <a:r>
              <a:rPr lang="en-US" dirty="0" smtClean="0"/>
              <a:t>Future directions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4787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Failure rate for late stage oncology trials is almost 60% (Kola and Landis, 2004)</a:t>
            </a:r>
          </a:p>
          <a:p>
            <a:r>
              <a:rPr lang="en-US" dirty="0" smtClean="0"/>
              <a:t>Two recent scientific developments can improve this track record</a:t>
            </a:r>
          </a:p>
          <a:p>
            <a:pPr lvl="1"/>
            <a:r>
              <a:rPr lang="en-US" dirty="0" smtClean="0"/>
              <a:t>development of molecularly targeted agents</a:t>
            </a:r>
          </a:p>
          <a:p>
            <a:pPr lvl="1"/>
            <a:r>
              <a:rPr lang="en-US" dirty="0" smtClean="0"/>
              <a:t>statistical methodology of adaptive trial design applied to time-to-event data</a:t>
            </a:r>
          </a:p>
          <a:p>
            <a:r>
              <a:rPr lang="en-US" dirty="0" smtClean="0"/>
              <a:t>Fact: Some subgroups benefit differentially from others when treated with the targeted agent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Oncology Trials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5581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8"/>
          <p:cNvSpPr>
            <a:spLocks noGrp="1"/>
          </p:cNvSpPr>
          <p:nvPr>
            <p:ph type="title"/>
          </p:nvPr>
        </p:nvSpPr>
        <p:spPr>
          <a:xfrm>
            <a:off x="152400" y="-28353"/>
            <a:ext cx="7338829" cy="679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Oncology Products Approved in the US </a:t>
            </a:r>
            <a:br>
              <a:rPr lang="en-US" dirty="0" smtClean="0"/>
            </a:br>
            <a:r>
              <a:rPr lang="en-US" dirty="0" smtClean="0"/>
              <a:t>for Selected Patient Populations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647079"/>
              </p:ext>
            </p:extLst>
          </p:nvPr>
        </p:nvGraphicFramePr>
        <p:xfrm>
          <a:off x="457200" y="1524000"/>
          <a:ext cx="8388966" cy="44975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73966"/>
                <a:gridCol w="5715000"/>
              </a:tblGrid>
              <a:tr h="3036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Compound/Target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Indication (prevalence target)</a:t>
                      </a:r>
                      <a:endParaRPr lang="en-US" sz="1800" dirty="0"/>
                    </a:p>
                  </a:txBody>
                  <a:tcPr marT="45716" marB="45716"/>
                </a:tc>
              </a:tr>
              <a:tr h="52411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Crizotinib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Xalkori</a:t>
                      </a:r>
                      <a:r>
                        <a:rPr lang="en-US" sz="1600" baseline="0" dirty="0" smtClean="0"/>
                        <a:t>®)/ ALK-rearrangement</a:t>
                      </a:r>
                      <a:endParaRPr lang="en-US" sz="16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Non-small cell lung cancer </a:t>
                      </a:r>
                      <a:r>
                        <a:rPr lang="en-US" sz="1800" baseline="0" dirty="0" smtClean="0"/>
                        <a:t>with ALK-rearrangements (5%)</a:t>
                      </a:r>
                      <a:endParaRPr lang="en-US" sz="1800" dirty="0"/>
                    </a:p>
                  </a:txBody>
                  <a:tcPr marT="45716" marB="45716" anchor="ctr"/>
                </a:tc>
              </a:tr>
              <a:tr h="47422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Vemurafenib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Zelboraf</a:t>
                      </a:r>
                      <a:r>
                        <a:rPr lang="en-US" sz="1600" baseline="0" dirty="0" smtClean="0"/>
                        <a:t>®)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baseline="0" dirty="0" smtClean="0"/>
                        <a:t> BRAF mutation</a:t>
                      </a:r>
                      <a:endParaRPr lang="en-US" sz="16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Advanced</a:t>
                      </a:r>
                      <a:r>
                        <a:rPr lang="en-US" sz="1800" baseline="0" dirty="0" smtClean="0"/>
                        <a:t> melanoma with mutant BRAF (30-40%)</a:t>
                      </a:r>
                      <a:endParaRPr lang="en-US" sz="1800" dirty="0"/>
                    </a:p>
                  </a:txBody>
                  <a:tcPr marT="45716" marB="45716" anchor="ctr"/>
                </a:tc>
              </a:tr>
              <a:tr h="474227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Trametinib</a:t>
                      </a:r>
                      <a:r>
                        <a:rPr lang="en-US" sz="1600" b="0" baseline="0" dirty="0" smtClean="0"/>
                        <a:t> (</a:t>
                      </a:r>
                      <a:r>
                        <a:rPr lang="en-US" sz="1600" b="0" baseline="0" dirty="0" err="1" smtClean="0"/>
                        <a:t>Mekinist</a:t>
                      </a:r>
                      <a:r>
                        <a:rPr lang="en-US" sz="1600" b="0" baseline="0" dirty="0" smtClean="0"/>
                        <a:t>™)/ MEK</a:t>
                      </a:r>
                      <a:endParaRPr lang="en-US" sz="16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Advanced</a:t>
                      </a:r>
                      <a:r>
                        <a:rPr lang="en-US" sz="1800" baseline="0" dirty="0" smtClean="0"/>
                        <a:t> melanoma with mutant BRAF (30-40%)</a:t>
                      </a:r>
                      <a:endParaRPr lang="en-US" sz="1800" dirty="0" smtClean="0"/>
                    </a:p>
                  </a:txBody>
                  <a:tcPr marT="45716" marB="45716" anchor="ctr"/>
                </a:tc>
              </a:tr>
              <a:tr h="52414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Trastuzumab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Herceptin</a:t>
                      </a:r>
                      <a:r>
                        <a:rPr lang="en-US" sz="1600" dirty="0" smtClean="0"/>
                        <a:t>®); </a:t>
                      </a:r>
                      <a:r>
                        <a:rPr lang="en-US" sz="1600" dirty="0" err="1" smtClean="0"/>
                        <a:t>Lapatinib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err="1" smtClean="0"/>
                        <a:t>Tykerb</a:t>
                      </a:r>
                      <a:r>
                        <a:rPr lang="en-US" sz="1600" baseline="0" smtClean="0"/>
                        <a:t>®)</a:t>
                      </a:r>
                      <a:r>
                        <a:rPr lang="en-US" sz="1600" smtClean="0"/>
                        <a:t>/ </a:t>
                      </a:r>
                      <a:r>
                        <a:rPr lang="en-US" sz="1600" dirty="0" smtClean="0"/>
                        <a:t>Her2</a:t>
                      </a:r>
                      <a:endParaRPr lang="en-US" sz="16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Her2 expressing breast cancer (25%)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Her2</a:t>
                      </a:r>
                      <a:r>
                        <a:rPr lang="en-US" sz="1800" baseline="0" dirty="0" smtClean="0"/>
                        <a:t> expressing metastatic gastric cancer (20-30%)</a:t>
                      </a:r>
                      <a:endParaRPr lang="en-US" sz="1800" dirty="0"/>
                    </a:p>
                  </a:txBody>
                  <a:tcPr marT="45716" marB="45716" anchor="ctr"/>
                </a:tc>
              </a:tr>
              <a:tr h="47422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Aromatase</a:t>
                      </a:r>
                      <a:r>
                        <a:rPr lang="en-US" sz="1600" dirty="0" smtClean="0"/>
                        <a:t> inhibitors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letrozole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exemestane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ER(+)</a:t>
                      </a:r>
                      <a:r>
                        <a:rPr lang="en-US" sz="1800" baseline="0" dirty="0" smtClean="0"/>
                        <a:t> breast cancer (60-70%)</a:t>
                      </a:r>
                      <a:endParaRPr lang="en-US" sz="1800" dirty="0"/>
                    </a:p>
                  </a:txBody>
                  <a:tcPr marT="45716" marB="45716" anchor="ctr"/>
                </a:tc>
              </a:tr>
              <a:tr h="30365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Rituximab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Rituxan</a:t>
                      </a:r>
                      <a:r>
                        <a:rPr lang="en-US" sz="1600" baseline="0" dirty="0" smtClean="0"/>
                        <a:t>®)/ CD20</a:t>
                      </a:r>
                      <a:endParaRPr lang="en-US" sz="16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CD20(+) B-cell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lymphomas</a:t>
                      </a:r>
                      <a:r>
                        <a:rPr lang="en-US" sz="1800" baseline="0" dirty="0" smtClean="0"/>
                        <a:t> (90%+)</a:t>
                      </a:r>
                      <a:endParaRPr lang="en-US" sz="1800" dirty="0"/>
                    </a:p>
                  </a:txBody>
                  <a:tcPr marT="45716" marB="45716" anchor="ctr"/>
                </a:tc>
              </a:tr>
              <a:tr h="74878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Cetuximab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Erbitux</a:t>
                      </a:r>
                      <a:r>
                        <a:rPr lang="en-US" sz="1600" baseline="0" dirty="0" smtClean="0"/>
                        <a:t>®); </a:t>
                      </a:r>
                      <a:r>
                        <a:rPr lang="en-US" sz="1600" baseline="0" dirty="0" err="1" smtClean="0"/>
                        <a:t>Panitumumab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Vectibix</a:t>
                      </a:r>
                      <a:r>
                        <a:rPr lang="en-US" sz="1600" baseline="0" dirty="0" smtClean="0"/>
                        <a:t>®) / EGFR</a:t>
                      </a:r>
                      <a:endParaRPr lang="en-US" sz="16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Advanced</a:t>
                      </a:r>
                      <a:r>
                        <a:rPr lang="en-US" sz="1800" baseline="0" dirty="0" smtClean="0"/>
                        <a:t> Head/neck cancer (~100%)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EGFR(+) metastatic colorectal cancer (60-80%)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KRAS</a:t>
                      </a:r>
                      <a:r>
                        <a:rPr lang="en-US" sz="1800" baseline="30000" dirty="0" smtClean="0"/>
                        <a:t>WT</a:t>
                      </a:r>
                      <a:r>
                        <a:rPr lang="en-US" sz="1800" baseline="0" dirty="0" smtClean="0"/>
                        <a:t> metastatic colorectal cancer (60%)</a:t>
                      </a:r>
                    </a:p>
                  </a:txBody>
                  <a:tcPr marT="45716" marB="45716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3381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534400" cy="4870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Randomize patients in </a:t>
            </a:r>
            <a:r>
              <a:rPr lang="en-US" dirty="0"/>
              <a:t>both biomarker </a:t>
            </a:r>
            <a:r>
              <a:rPr lang="en-US" dirty="0" smtClean="0"/>
              <a:t>subgroups</a:t>
            </a:r>
            <a:endParaRPr lang="en-US" dirty="0"/>
          </a:p>
          <a:p>
            <a:r>
              <a:rPr lang="en-US" dirty="0" smtClean="0"/>
              <a:t>Evaluate predictivity in a phase 2 setting</a:t>
            </a:r>
          </a:p>
          <a:p>
            <a:pPr lvl="1"/>
            <a:r>
              <a:rPr lang="en-US" dirty="0" smtClean="0"/>
              <a:t>Phase 3 requires validated companion diagnostic </a:t>
            </a:r>
          </a:p>
          <a:p>
            <a:r>
              <a:rPr lang="en-US" dirty="0" smtClean="0"/>
              <a:t>Issues to consider for the phase 2 trial</a:t>
            </a:r>
          </a:p>
          <a:p>
            <a:pPr lvl="1"/>
            <a:r>
              <a:rPr lang="en-US" dirty="0" smtClean="0"/>
              <a:t>Strength of preclinical evidence</a:t>
            </a:r>
          </a:p>
          <a:p>
            <a:pPr lvl="1"/>
            <a:r>
              <a:rPr lang="en-US" dirty="0" smtClean="0"/>
              <a:t>Prevalence of the marker </a:t>
            </a:r>
          </a:p>
          <a:p>
            <a:pPr lvl="1"/>
            <a:r>
              <a:rPr lang="en-US" dirty="0" smtClean="0"/>
              <a:t>Sample size limitations (160-200 patients) </a:t>
            </a:r>
          </a:p>
          <a:p>
            <a:pPr lvl="1"/>
            <a:r>
              <a:rPr lang="en-US" dirty="0" smtClean="0"/>
              <a:t>Time-to-event endpoint (PFS or OS)</a:t>
            </a:r>
          </a:p>
          <a:p>
            <a:pPr lvl="1"/>
            <a:r>
              <a:rPr lang="en-US" dirty="0" smtClean="0"/>
              <a:t>No more than 3-year study duration</a:t>
            </a:r>
          </a:p>
          <a:p>
            <a:pPr lvl="1"/>
            <a:r>
              <a:rPr lang="en-US" dirty="0" smtClean="0"/>
              <a:t>Reproducibility and validity of assays</a:t>
            </a:r>
          </a:p>
          <a:p>
            <a:pPr lvl="1"/>
            <a:endParaRPr lang="en-US" dirty="0" smtClean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19200" y="10633"/>
            <a:ext cx="5918808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Considerations for Evaluation of Biomarker Predictivity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FDA and Industry Workshop. 9-18-2013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01239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Two-stage design: all comers at Stage 1</a:t>
            </a:r>
          </a:p>
          <a:p>
            <a:r>
              <a:rPr lang="en-US" dirty="0" smtClean="0"/>
              <a:t>Interim analysis at end of Stage 1, utilizing ALL available information (censored and complete)</a:t>
            </a:r>
          </a:p>
          <a:p>
            <a:r>
              <a:rPr lang="en-US" dirty="0" smtClean="0"/>
              <a:t>Adaptation decision implemented in Stage 2:</a:t>
            </a:r>
          </a:p>
          <a:p>
            <a:pPr lvl="1"/>
            <a:r>
              <a:rPr lang="en-US" dirty="0" smtClean="0"/>
              <a:t>Proceed with no design change (except possible SSR)</a:t>
            </a:r>
          </a:p>
          <a:p>
            <a:pPr lvl="1"/>
            <a:r>
              <a:rPr lang="en-US" dirty="0" smtClean="0"/>
              <a:t>Proceed with biomarker subgroup (and possible SSR)</a:t>
            </a:r>
          </a:p>
          <a:p>
            <a:pPr lvl="1"/>
            <a:r>
              <a:rPr lang="en-US" dirty="0" smtClean="0"/>
              <a:t>Terminate for futility</a:t>
            </a:r>
          </a:p>
          <a:p>
            <a:r>
              <a:rPr lang="en-US" dirty="0" smtClean="0"/>
              <a:t>Perform a closed test for the final analysis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Features of an Adaptive Enrichment Design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FDA and Industry Workshop. 9-18-2013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4128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US" dirty="0" smtClean="0"/>
                  <a:t> are biomarker subgroups</a:t>
                </a:r>
              </a:p>
              <a:p>
                <a:r>
                  <a:rPr lang="en-US" dirty="0" smtClean="0"/>
                  <a:t>n denotes sample size</a:t>
                </a:r>
              </a:p>
              <a:p>
                <a:r>
                  <a:rPr lang="en-US" dirty="0" smtClean="0"/>
                  <a:t>d denotes events</a:t>
                </a:r>
              </a:p>
              <a:p>
                <a:r>
                  <a:rPr lang="en-US" dirty="0" smtClean="0"/>
                  <a:t>T denotes the </a:t>
                </a:r>
                <a:r>
                  <a:rPr lang="en-US" dirty="0" err="1" smtClean="0"/>
                  <a:t>logrank</a:t>
                </a:r>
                <a:r>
                  <a:rPr lang="en-US" dirty="0" smtClean="0"/>
                  <a:t> statistic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Notation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910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Schematic Representation of Protocol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632473"/>
            <a:ext cx="677430" cy="1847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sz="1400" dirty="0" smtClean="0"/>
              <a:t>ALL COMERS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524000" y="2078212"/>
                <a:ext cx="985352" cy="55426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Subgroup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  <a:ea typeface="Cambria Math" pitchFamily="18" charset="0"/>
                      </a:rPr>
                      <m:t>𝑆</m:t>
                    </m:r>
                  </m:oMath>
                </a14:m>
                <a:endParaRPr lang="en-US" sz="12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078212"/>
                <a:ext cx="985352" cy="55426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1524000" y="4480009"/>
                <a:ext cx="985352" cy="55426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Subgroup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1200" b="0" i="1" dirty="0" smtClean="0">
                            <a:latin typeface="Cambria Math"/>
                            <a:ea typeface="Cambria Math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1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480009"/>
                <a:ext cx="985352" cy="55426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275560" y="2804732"/>
                <a:ext cx="398974" cy="30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60" y="2804732"/>
                <a:ext cx="398974" cy="3021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57576" t="-132000" r="-96970" b="-2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277426" y="4005630"/>
                <a:ext cx="398974" cy="30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426" y="4005630"/>
                <a:ext cx="398974" cy="3021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60000" t="-132000" r="-98462" b="-2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Elbow Connector 9"/>
          <p:cNvCxnSpPr>
            <a:stCxn id="4" idx="3"/>
            <a:endCxn id="5" idx="1"/>
          </p:cNvCxnSpPr>
          <p:nvPr/>
        </p:nvCxnSpPr>
        <p:spPr>
          <a:xfrm flipV="1">
            <a:off x="982230" y="2355343"/>
            <a:ext cx="541770" cy="1200898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3"/>
            <a:endCxn id="6" idx="1"/>
          </p:cNvCxnSpPr>
          <p:nvPr/>
        </p:nvCxnSpPr>
        <p:spPr>
          <a:xfrm>
            <a:off x="982230" y="3556241"/>
            <a:ext cx="541770" cy="1200899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40444" y="2056850"/>
            <a:ext cx="9300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.5 Treatment</a:t>
            </a:r>
          </a:p>
          <a:p>
            <a:endParaRPr lang="en-US" sz="1100" dirty="0" smtClean="0"/>
          </a:p>
          <a:p>
            <a:r>
              <a:rPr lang="en-US" sz="1100" dirty="0" smtClean="0"/>
              <a:t>.5 Control</a:t>
            </a:r>
            <a:endParaRPr lang="en-US" sz="1100" dirty="0"/>
          </a:p>
        </p:txBody>
      </p:sp>
      <p:cxnSp>
        <p:nvCxnSpPr>
          <p:cNvPr id="18" name="Straight Connector 17"/>
          <p:cNvCxnSpPr>
            <a:stCxn id="5" idx="3"/>
          </p:cNvCxnSpPr>
          <p:nvPr/>
        </p:nvCxnSpPr>
        <p:spPr>
          <a:xfrm flipV="1">
            <a:off x="2509352" y="2201382"/>
            <a:ext cx="431092" cy="1539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3"/>
          </p:cNvCxnSpPr>
          <p:nvPr/>
        </p:nvCxnSpPr>
        <p:spPr>
          <a:xfrm>
            <a:off x="2509352" y="2355343"/>
            <a:ext cx="431092" cy="1539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3762535" y="2078212"/>
            <a:ext cx="163261" cy="554261"/>
          </a:xfrm>
          <a:prstGeom prst="rightBrace">
            <a:avLst>
              <a:gd name="adj1" fmla="val 33006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19013" y="4458647"/>
            <a:ext cx="9300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.5 Treatment</a:t>
            </a:r>
          </a:p>
          <a:p>
            <a:endParaRPr lang="en-US" sz="1100" dirty="0" smtClean="0"/>
          </a:p>
          <a:p>
            <a:r>
              <a:rPr lang="en-US" sz="1100" dirty="0" smtClean="0"/>
              <a:t>.5 Control</a:t>
            </a:r>
            <a:endParaRPr lang="en-US" sz="1100" dirty="0"/>
          </a:p>
        </p:txBody>
      </p:sp>
      <p:cxnSp>
        <p:nvCxnSpPr>
          <p:cNvPr id="23" name="Straight Connector 22"/>
          <p:cNvCxnSpPr>
            <a:stCxn id="6" idx="3"/>
          </p:cNvCxnSpPr>
          <p:nvPr/>
        </p:nvCxnSpPr>
        <p:spPr>
          <a:xfrm flipV="1">
            <a:off x="2509352" y="4581816"/>
            <a:ext cx="409662" cy="1753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</p:cNvCxnSpPr>
          <p:nvPr/>
        </p:nvCxnSpPr>
        <p:spPr>
          <a:xfrm>
            <a:off x="2509352" y="4757140"/>
            <a:ext cx="431092" cy="1325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>
            <a:off x="3741105" y="4480009"/>
            <a:ext cx="163261" cy="554261"/>
          </a:xfrm>
          <a:prstGeom prst="rightBrace">
            <a:avLst>
              <a:gd name="adj1" fmla="val 33006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21" idx="1"/>
          </p:cNvCxnSpPr>
          <p:nvPr/>
        </p:nvCxnSpPr>
        <p:spPr>
          <a:xfrm flipV="1">
            <a:off x="3925796" y="2355342"/>
            <a:ext cx="31117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1"/>
          </p:cNvCxnSpPr>
          <p:nvPr/>
        </p:nvCxnSpPr>
        <p:spPr>
          <a:xfrm>
            <a:off x="3904366" y="4757140"/>
            <a:ext cx="332605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375497" y="2706332"/>
            <a:ext cx="512658" cy="1699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sz="1100" dirty="0" smtClean="0"/>
              <a:t>INTERIM ANALYSIS</a:t>
            </a:r>
            <a:endParaRPr lang="en-US" sz="11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4232356" y="2112152"/>
                <a:ext cx="887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 smtClean="0"/>
                  <a:t> patients</a:t>
                </a:r>
                <a:endParaRPr lang="en-US" sz="12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56" y="2112152"/>
                <a:ext cx="887166" cy="27699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4232356" y="2320590"/>
                <a:ext cx="8061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𝑑</m:t>
                    </m:r>
                    <m:r>
                      <a:rPr lang="en-US" sz="12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200" dirty="0" smtClean="0"/>
                  <a:t> events</a:t>
                </a:r>
                <a:endParaRPr lang="en-US" sz="12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56" y="2320590"/>
                <a:ext cx="806183" cy="276999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5608571" y="2056850"/>
            <a:ext cx="990600" cy="572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Stop for Futility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Rectangle 44"/>
              <p:cNvSpPr/>
              <p:nvPr/>
            </p:nvSpPr>
            <p:spPr>
              <a:xfrm>
                <a:off x="5608571" y="3269983"/>
                <a:ext cx="990600" cy="57251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Continue with</a:t>
                </a:r>
              </a:p>
              <a:p>
                <a:pPr algn="ctr"/>
                <a:r>
                  <a:rPr lang="en-US" sz="1200" i="1" dirty="0" smtClean="0">
                    <a:latin typeface="Cambria Math" pitchFamily="18" charset="0"/>
                    <a:ea typeface="Cambria Math" pitchFamily="18" charset="0"/>
                  </a:rPr>
                  <a:t>S  </a:t>
                </a:r>
                <a:r>
                  <a:rPr lang="en-US" sz="1200" dirty="0" smtClean="0">
                    <a:ea typeface="Cambria Math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/>
                            <a:ea typeface="Cambria Math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571" y="3269983"/>
                <a:ext cx="990600" cy="572513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5608571" y="4441356"/>
            <a:ext cx="990600" cy="5725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Continue with</a:t>
            </a:r>
          </a:p>
          <a:p>
            <a:pPr algn="ctr"/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S  </a:t>
            </a:r>
            <a:r>
              <a:rPr lang="en-US" sz="1200" dirty="0" smtClean="0">
                <a:ea typeface="Cambria Math" pitchFamily="18" charset="0"/>
              </a:rPr>
              <a:t>only</a:t>
            </a:r>
            <a:endParaRPr lang="en-US" sz="1200" dirty="0"/>
          </a:p>
        </p:txBody>
      </p:sp>
      <p:cxnSp>
        <p:nvCxnSpPr>
          <p:cNvPr id="49" name="Elbow Connector 48"/>
          <p:cNvCxnSpPr>
            <a:stCxn id="39" idx="3"/>
            <a:endCxn id="44" idx="1"/>
          </p:cNvCxnSpPr>
          <p:nvPr/>
        </p:nvCxnSpPr>
        <p:spPr>
          <a:xfrm flipV="1">
            <a:off x="4888155" y="2343107"/>
            <a:ext cx="720416" cy="1213134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9" idx="3"/>
            <a:endCxn id="45" idx="1"/>
          </p:cNvCxnSpPr>
          <p:nvPr/>
        </p:nvCxnSpPr>
        <p:spPr>
          <a:xfrm flipV="1">
            <a:off x="4888155" y="3556240"/>
            <a:ext cx="720416" cy="1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9" idx="3"/>
            <a:endCxn id="47" idx="1"/>
          </p:cNvCxnSpPr>
          <p:nvPr/>
        </p:nvCxnSpPr>
        <p:spPr>
          <a:xfrm>
            <a:off x="4888155" y="3556241"/>
            <a:ext cx="720416" cy="117137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980171" y="3265768"/>
            <a:ext cx="512658" cy="17685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sz="1100" dirty="0" smtClean="0"/>
              <a:t>FINAL ANALYSIS</a:t>
            </a:r>
            <a:endParaRPr lang="en-US" sz="1100" dirty="0"/>
          </a:p>
        </p:txBody>
      </p:sp>
      <p:cxnSp>
        <p:nvCxnSpPr>
          <p:cNvPr id="57" name="Straight Connector 56"/>
          <p:cNvCxnSpPr>
            <a:stCxn id="47" idx="3"/>
          </p:cNvCxnSpPr>
          <p:nvPr/>
        </p:nvCxnSpPr>
        <p:spPr>
          <a:xfrm>
            <a:off x="6599171" y="4727613"/>
            <a:ext cx="38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5" idx="3"/>
          </p:cNvCxnSpPr>
          <p:nvPr/>
        </p:nvCxnSpPr>
        <p:spPr>
          <a:xfrm flipV="1">
            <a:off x="6599171" y="3556239"/>
            <a:ext cx="3810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772400" y="3710001"/>
            <a:ext cx="990600" cy="8800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Perform </a:t>
            </a:r>
            <a:r>
              <a:rPr lang="en-US" sz="1200" smtClean="0"/>
              <a:t>a closed </a:t>
            </a:r>
            <a:r>
              <a:rPr lang="en-US" sz="1200" dirty="0" smtClean="0"/>
              <a:t>test of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S</a:t>
            </a:r>
            <a:endParaRPr lang="en-US" sz="1200" i="1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62" name="Straight Connector 61"/>
          <p:cNvCxnSpPr>
            <a:stCxn id="55" idx="3"/>
            <a:endCxn id="60" idx="1"/>
          </p:cNvCxnSpPr>
          <p:nvPr/>
        </p:nvCxnSpPr>
        <p:spPr>
          <a:xfrm>
            <a:off x="7492829" y="4150019"/>
            <a:ext cx="279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36964" y="2656659"/>
            <a:ext cx="1905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S</a:t>
            </a:r>
          </a:p>
          <a:p>
            <a:r>
              <a:rPr lang="en-US" sz="1400" smtClean="0"/>
              <a:t>T</a:t>
            </a:r>
          </a:p>
          <a:p>
            <a:r>
              <a:rPr lang="en-US" sz="1400" smtClean="0"/>
              <a:t>RAT</a:t>
            </a:r>
          </a:p>
          <a:p>
            <a:r>
              <a:rPr lang="en-US" sz="1400" smtClean="0"/>
              <a:t>I</a:t>
            </a:r>
          </a:p>
          <a:p>
            <a:r>
              <a:rPr lang="en-US" sz="1400" smtClean="0"/>
              <a:t>F</a:t>
            </a:r>
          </a:p>
          <a:p>
            <a:r>
              <a:rPr lang="en-US" sz="1400"/>
              <a:t>Y</a:t>
            </a:r>
            <a:endParaRPr lang="en-US" sz="1400" smtClean="0"/>
          </a:p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36964" y="2706332"/>
            <a:ext cx="296636" cy="1699818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18234" y="4523601"/>
            <a:ext cx="938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       patients</a:t>
            </a:r>
            <a:endParaRPr lang="en-US" sz="12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FDA and Industry Workshop. 9-18-2013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33011" y="4828401"/>
            <a:ext cx="596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events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5930" y="5486400"/>
            <a:ext cx="865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       is dropped, randomize all remaining patients to subgroup  S and increase its events   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47" idx="2"/>
          </p:cNvCxnSpPr>
          <p:nvPr/>
        </p:nvCxnSpPr>
        <p:spPr>
          <a:xfrm>
            <a:off x="6103871" y="5013869"/>
            <a:ext cx="0" cy="472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3700" y="5486400"/>
            <a:ext cx="8430699" cy="369332"/>
          </a:xfrm>
          <a:prstGeom prst="rect">
            <a:avLst/>
          </a:prstGeom>
          <a:solidFill>
            <a:schemeClr val="bg2">
              <a:alpha val="2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6853839"/>
              </p:ext>
            </p:extLst>
          </p:nvPr>
        </p:nvGraphicFramePr>
        <p:xfrm>
          <a:off x="434019" y="5486400"/>
          <a:ext cx="197091" cy="335055"/>
        </p:xfrm>
        <a:graphic>
          <a:graphicData uri="http://schemas.openxmlformats.org/presentationml/2006/ole">
            <p:oleObj spid="_x0000_s3151" name="Equation" r:id="rId11" imgW="126720" imgH="215640" progId="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8511938"/>
              </p:ext>
            </p:extLst>
          </p:nvPr>
        </p:nvGraphicFramePr>
        <p:xfrm>
          <a:off x="4349750" y="4847804"/>
          <a:ext cx="177800" cy="215900"/>
        </p:xfrm>
        <a:graphic>
          <a:graphicData uri="http://schemas.openxmlformats.org/presentationml/2006/ole">
            <p:oleObj spid="_x0000_s3152" name="Equation" r:id="rId12" imgW="177480" imgH="215640" progId="">
              <p:embed/>
            </p:oleObj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2992166"/>
              </p:ext>
            </p:extLst>
          </p:nvPr>
        </p:nvGraphicFramePr>
        <p:xfrm>
          <a:off x="4311650" y="4559300"/>
          <a:ext cx="177800" cy="228600"/>
        </p:xfrm>
        <a:graphic>
          <a:graphicData uri="http://schemas.openxmlformats.org/presentationml/2006/ole">
            <p:oleObj spid="_x0000_s3153" name="Equation" r:id="rId13" imgW="177480" imgH="228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633746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ytel (2013 B)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4649</TotalTime>
  <Words>868</Words>
  <Application>Microsoft Office PowerPoint</Application>
  <PresentationFormat>On-screen Show (4:3)</PresentationFormat>
  <Paragraphs>269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1_Office Theme</vt:lpstr>
      <vt:lpstr>Cytel (2013 B) Theme</vt:lpstr>
      <vt:lpstr>Microsoft Office PowerPoint 97-2003 Presentation</vt:lpstr>
      <vt:lpstr>Equation</vt:lpstr>
      <vt:lpstr>Adaptive Population Enrichment for Oncology Trials with Time to Event Endpoints</vt:lpstr>
      <vt:lpstr>References and Acknowledgements</vt:lpstr>
      <vt:lpstr>Outline of Talk</vt:lpstr>
      <vt:lpstr>Current State of Oncology Trials</vt:lpstr>
      <vt:lpstr>Oncology Products Approved in the US  for Selected Patient Populations</vt:lpstr>
      <vt:lpstr>Considerations for Evaluation of Biomarker Predictivity</vt:lpstr>
      <vt:lpstr>Features of an Adaptive Enrichment Design</vt:lpstr>
      <vt:lpstr>Notation</vt:lpstr>
      <vt:lpstr>Schematic Representation of Protocol</vt:lpstr>
      <vt:lpstr>Time Line of S Subgroup</vt:lpstr>
      <vt:lpstr> </vt:lpstr>
      <vt:lpstr> </vt:lpstr>
      <vt:lpstr> </vt:lpstr>
      <vt:lpstr>Preserving Type-1 Error: CER Method 1 ( Mullër and Schafër, 2001)</vt:lpstr>
      <vt:lpstr>Comments on CER Method 1</vt:lpstr>
      <vt:lpstr>  Preserving Type-1 Error: Method 2   (Irle, Schafër,Mehta, 2012, methodology)</vt:lpstr>
      <vt:lpstr>Comments on CER Method 2</vt:lpstr>
      <vt:lpstr>The setting for a simulation guided design</vt:lpstr>
      <vt:lpstr> </vt:lpstr>
      <vt:lpstr>Use Phase 2 Simulations to Guide  Phase 3 Go/No-Go/Enrich Decisions</vt:lpstr>
      <vt:lpstr> </vt:lpstr>
      <vt:lpstr> </vt:lpstr>
      <vt:lpstr> </vt:lpstr>
      <vt:lpstr>Concluding Remarks and Future Work</vt:lpstr>
    </vt:vector>
  </TitlesOfParts>
  <Company>Cytel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Population Enrichment</dc:title>
  <dc:creator>Cyrus Mehta</dc:creator>
  <cp:lastModifiedBy>Esha.Senchaudhuri</cp:lastModifiedBy>
  <cp:revision>153</cp:revision>
  <cp:lastPrinted>2013-09-16T20:38:39Z</cp:lastPrinted>
  <dcterms:created xsi:type="dcterms:W3CDTF">2013-02-27T21:37:10Z</dcterms:created>
  <dcterms:modified xsi:type="dcterms:W3CDTF">2014-07-07T20:33:16Z</dcterms:modified>
</cp:coreProperties>
</file>