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313" r:id="rId3"/>
    <p:sldId id="258" r:id="rId4"/>
    <p:sldId id="287" r:id="rId5"/>
    <p:sldId id="300" r:id="rId6"/>
    <p:sldId id="302" r:id="rId7"/>
    <p:sldId id="301" r:id="rId8"/>
    <p:sldId id="305" r:id="rId9"/>
    <p:sldId id="303" r:id="rId10"/>
    <p:sldId id="306" r:id="rId11"/>
    <p:sldId id="288" r:id="rId12"/>
    <p:sldId id="308" r:id="rId13"/>
    <p:sldId id="307" r:id="rId14"/>
    <p:sldId id="290" r:id="rId15"/>
    <p:sldId id="309" r:id="rId16"/>
    <p:sldId id="310" r:id="rId17"/>
    <p:sldId id="311" r:id="rId18"/>
    <p:sldId id="312" r:id="rId19"/>
    <p:sldId id="295" r:id="rId20"/>
    <p:sldId id="29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5324" autoAdjust="0"/>
  </p:normalViewPr>
  <p:slideViewPr>
    <p:cSldViewPr snapToGrid="0">
      <p:cViewPr varScale="1">
        <p:scale>
          <a:sx n="57" d="100"/>
          <a:sy n="57" d="100"/>
        </p:scale>
        <p:origin x="-120" y="-8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3/27/15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3/27/15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6" y="239205"/>
            <a:ext cx="4941468" cy="1183566"/>
          </a:xfrm>
        </p:spPr>
        <p:txBody>
          <a:bodyPr>
            <a:noAutofit/>
          </a:bodyPr>
          <a:lstStyle/>
          <a:p>
            <a:r>
              <a:rPr lang="en-US" sz="4400" dirty="0" smtClean="0"/>
              <a:t>Webinar Logistics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4740" y="87261"/>
            <a:ext cx="2883532" cy="42555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04" y="4127656"/>
            <a:ext cx="2591368" cy="240089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54588" y="376518"/>
            <a:ext cx="699247" cy="2151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904" y="5662456"/>
            <a:ext cx="731583" cy="243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419" y="637067"/>
            <a:ext cx="731583" cy="243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1611908"/>
            <a:ext cx="407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hides this entire menu bar so you can see your full screen.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792" y="2854965"/>
            <a:ext cx="296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mutes just you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7137" y="4627631"/>
            <a:ext cx="441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me or all attendees a note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81981" y="536143"/>
            <a:ext cx="1465729" cy="1543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08778" y="995083"/>
            <a:ext cx="1380281" cy="1901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26227" y="5183252"/>
            <a:ext cx="1877984" cy="6011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55" y="2333491"/>
            <a:ext cx="1564422" cy="5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7" y="243429"/>
            <a:ext cx="9371949" cy="118356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ambria" panose="02040503050406030204" pitchFamily="18" charset="0"/>
              </a:rPr>
              <a:t>HOW????????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94327" y="1959427"/>
            <a:ext cx="6580088" cy="3394497"/>
          </a:xfrm>
        </p:spPr>
        <p:txBody>
          <a:bodyPr>
            <a:normAutofit/>
          </a:bodyPr>
          <a:lstStyle/>
          <a:p>
            <a:pPr marL="0" lvl="5" indent="0" algn="ctr">
              <a:spcBef>
                <a:spcPts val="1100"/>
              </a:spcBef>
              <a:buNone/>
            </a:pPr>
            <a:r>
              <a:rPr lang="en-US" sz="5400" b="1" i="1" dirty="0" smtClean="0">
                <a:latin typeface="Cambria" panose="02040503050406030204" pitchFamily="18" charset="0"/>
              </a:rPr>
              <a:t>Sounds great, but </a:t>
            </a:r>
            <a:r>
              <a:rPr lang="en-US" sz="6000" b="1" i="1" dirty="0" smtClean="0">
                <a:latin typeface="Cambria" panose="02040503050406030204" pitchFamily="18" charset="0"/>
              </a:rPr>
              <a:t>HOW</a:t>
            </a:r>
            <a:r>
              <a:rPr lang="en-US" sz="5400" b="1" i="1" dirty="0" smtClean="0">
                <a:latin typeface="Cambria" panose="02040503050406030204" pitchFamily="18" charset="0"/>
              </a:rPr>
              <a:t> can I achieve these numbers?</a:t>
            </a:r>
            <a:endParaRPr lang="en-US" sz="54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7" y="243429"/>
            <a:ext cx="9371949" cy="1183566"/>
          </a:xfrm>
        </p:spPr>
        <p:txBody>
          <a:bodyPr/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Marketing Machine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3556" y="2873827"/>
            <a:ext cx="6580088" cy="3394497"/>
          </a:xfrm>
        </p:spPr>
        <p:txBody>
          <a:bodyPr>
            <a:normAutofit/>
          </a:bodyPr>
          <a:lstStyle/>
          <a:p>
            <a:pPr marL="0" lvl="5" indent="0" algn="ctr">
              <a:spcBef>
                <a:spcPts val="1100"/>
              </a:spcBef>
              <a:buNone/>
            </a:pPr>
            <a:r>
              <a:rPr lang="en-US" sz="5400" b="1" i="1" dirty="0">
                <a:latin typeface="Cambria" panose="02040503050406030204" pitchFamily="18" charset="0"/>
              </a:rPr>
              <a:t>You must be who they think of when their pain is </a:t>
            </a:r>
            <a:r>
              <a:rPr lang="en-US" sz="5400" b="1" i="1" dirty="0" smtClean="0">
                <a:latin typeface="Cambria" panose="02040503050406030204" pitchFamily="18" charset="0"/>
              </a:rPr>
              <a:t>greatest!</a:t>
            </a:r>
            <a:endParaRPr lang="en-US" sz="5400" b="1" i="1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6814" y="1828800"/>
            <a:ext cx="10466615" cy="48986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3771" y="1877786"/>
            <a:ext cx="103196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3600" dirty="0">
                <a:latin typeface="Cambria" panose="02040503050406030204" pitchFamily="18" charset="0"/>
              </a:rPr>
              <a:t>A	</a:t>
            </a:r>
            <a:r>
              <a:rPr lang="en-US" sz="3600" dirty="0" smtClean="0">
                <a:latin typeface="Cambria" panose="02040503050406030204" pitchFamily="18" charset="0"/>
              </a:rPr>
              <a:t>	</a:t>
            </a:r>
            <a:r>
              <a:rPr lang="en-US" sz="3600" dirty="0">
                <a:latin typeface="Cambria" panose="02040503050406030204" pitchFamily="18" charset="0"/>
              </a:rPr>
              <a:t>		           M		</a:t>
            </a:r>
            <a:r>
              <a:rPr lang="en-US" sz="3600" dirty="0" smtClean="0">
                <a:latin typeface="Cambria" panose="02040503050406030204" pitchFamily="18" charset="0"/>
              </a:rPr>
              <a:t>			       Z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7041" y="4353636"/>
            <a:ext cx="217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 algn="ctr"/>
            <a:r>
              <a:rPr lang="en-US" sz="2400" u="sng" dirty="0">
                <a:latin typeface="Cambria" panose="02040503050406030204" pitchFamily="18" charset="0"/>
              </a:rPr>
              <a:t>Reality Marketing</a:t>
            </a:r>
          </a:p>
          <a:p>
            <a:pPr marL="0" lvl="5" algn="ctr"/>
            <a:r>
              <a:rPr lang="en-US" sz="2400" i="1" dirty="0">
                <a:latin typeface="Cambria" panose="02040503050406030204" pitchFamily="18" charset="0"/>
              </a:rPr>
              <a:t>Eric Keiles</a:t>
            </a:r>
          </a:p>
          <a:p>
            <a:pPr marL="0" lvl="5" algn="ctr"/>
            <a:r>
              <a:rPr lang="en-US" sz="2400" i="1" dirty="0">
                <a:latin typeface="Cambria" panose="02040503050406030204" pitchFamily="18" charset="0"/>
              </a:rPr>
              <a:t>Square 2 Marketing</a:t>
            </a:r>
          </a:p>
        </p:txBody>
      </p:sp>
    </p:spTree>
    <p:extLst>
      <p:ext uri="{BB962C8B-B14F-4D97-AF65-F5344CB8AC3E}">
        <p14:creationId xmlns:p14="http://schemas.microsoft.com/office/powerpoint/2010/main" val="27407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7" y="243429"/>
            <a:ext cx="9371949" cy="1183566"/>
          </a:xfrm>
        </p:spPr>
        <p:txBody>
          <a:bodyPr/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Inbound vs Outbound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1856" y="1698170"/>
            <a:ext cx="5086187" cy="4833259"/>
          </a:xfrm>
        </p:spPr>
        <p:txBody>
          <a:bodyPr>
            <a:normAutofit fontScale="62500" lnSpcReduction="20000"/>
          </a:bodyPr>
          <a:lstStyle/>
          <a:p>
            <a:pPr marL="0" lvl="5" indent="0" algn="ctr">
              <a:spcBef>
                <a:spcPts val="1100"/>
              </a:spcBef>
              <a:buNone/>
            </a:pPr>
            <a:r>
              <a:rPr lang="en-US" sz="5400" u="sng" dirty="0" smtClean="0">
                <a:latin typeface="Cambria" panose="02040503050406030204" pitchFamily="18" charset="0"/>
              </a:rPr>
              <a:t>Inbound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5400" dirty="0" smtClean="0">
                <a:latin typeface="Cambria" panose="02040503050406030204" pitchFamily="18" charset="0"/>
              </a:rPr>
              <a:t>Proving you’re an expert and building trust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5400" dirty="0" smtClean="0">
                <a:latin typeface="Cambria" panose="02040503050406030204" pitchFamily="18" charset="0"/>
              </a:rPr>
              <a:t>Time consuming and hard to prove ROI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SEO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Social Media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Blogging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Content Generation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Videos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Email blast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479884" y="1638299"/>
            <a:ext cx="5086187" cy="4833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3400" u="sng" dirty="0" smtClean="0">
                <a:latin typeface="Cambria" panose="02040503050406030204" pitchFamily="18" charset="0"/>
              </a:rPr>
              <a:t>Outbound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3400" dirty="0" smtClean="0">
                <a:latin typeface="Cambria" panose="02040503050406030204" pitchFamily="18" charset="0"/>
              </a:rPr>
              <a:t>Old School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3400" dirty="0" smtClean="0">
                <a:latin typeface="Cambria" panose="02040503050406030204" pitchFamily="18" charset="0"/>
              </a:rPr>
              <a:t>Prove ROI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Telemarketing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Direct mail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Tradeshows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TV/Radio Ad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Door to Door</a:t>
            </a:r>
            <a:endParaRPr lang="en-US" sz="2300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nicole wise\AppData\Local\Microsoft\Windows\Temporary Internet Files\Content.IE5\ZN691P8U\MC9004338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095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cole wise\AppData\Local\Microsoft\Windows\Temporary Internet Files\Content.IE5\ZXNZPDO5\MC900019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22" y="4084412"/>
            <a:ext cx="2833984" cy="23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11" y="0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Low Hanging Fruit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26" y="1239429"/>
            <a:ext cx="10101617" cy="18956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People who already know who you are 2x more likely to buy from you</a:t>
            </a:r>
          </a:p>
          <a:p>
            <a:r>
              <a:rPr lang="en-US" sz="4000" dirty="0">
                <a:latin typeface="Cambria" panose="02040503050406030204" pitchFamily="18" charset="0"/>
              </a:rPr>
              <a:t>Cancels, Other Services, Request Estimate</a:t>
            </a: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pic>
        <p:nvPicPr>
          <p:cNvPr id="7171" name="Picture 3" descr="C:\Users\nicole wise\AppData\Local\Microsoft\Windows\Temporary Internet Files\Content.IE5\GGX6F4XS\MC900217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92" y="949100"/>
            <a:ext cx="1481138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7" y="3085623"/>
            <a:ext cx="11364685" cy="14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" y="4743565"/>
            <a:ext cx="11364685" cy="14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11" y="0"/>
            <a:ext cx="9371949" cy="9491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Golden Streets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69" y="1031057"/>
            <a:ext cx="11592960" cy="2120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Think </a:t>
            </a:r>
            <a:r>
              <a:rPr lang="en-US" sz="3600" dirty="0">
                <a:latin typeface="Cambria" panose="02040503050406030204" pitchFamily="18" charset="0"/>
              </a:rPr>
              <a:t>outside of the box!  How can I make personal relationships and gain referrals and be part of the bus stop marketing in these 3-5 </a:t>
            </a:r>
            <a:r>
              <a:rPr lang="en-US" sz="3600" dirty="0" smtClean="0">
                <a:latin typeface="Cambria" panose="02040503050406030204" pitchFamily="18" charset="0"/>
              </a:rPr>
              <a:t>neighborhoods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66784" y="2652596"/>
            <a:ext cx="4087260" cy="245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lang="en-US" sz="3600" dirty="0">
                <a:latin typeface="Cambria" panose="02040503050406030204" pitchFamily="18" charset="0"/>
              </a:rPr>
              <a:t>Invitation</a:t>
            </a:r>
          </a:p>
          <a:p>
            <a:pPr marL="0" lvl="5" indent="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lang="en-US" sz="3600" dirty="0">
                <a:latin typeface="Cambria" panose="02040503050406030204" pitchFamily="18" charset="0"/>
              </a:rPr>
              <a:t>Frisbee</a:t>
            </a:r>
          </a:p>
          <a:p>
            <a:pPr marL="0" lvl="5" indent="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lang="en-US" sz="3600" dirty="0">
                <a:latin typeface="Cambria" panose="02040503050406030204" pitchFamily="18" charset="0"/>
              </a:rPr>
              <a:t>Postcard</a:t>
            </a:r>
          </a:p>
          <a:p>
            <a:pPr marL="0" lvl="5" indent="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lang="en-US" sz="3600" dirty="0">
                <a:latin typeface="Cambria" panose="02040503050406030204" pitchFamily="18" charset="0"/>
              </a:rPr>
              <a:t>Prepay Offer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4" y="5103424"/>
            <a:ext cx="11190259" cy="125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11" y="0"/>
            <a:ext cx="9371949" cy="9491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Direct Mail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69" y="1031057"/>
            <a:ext cx="11592960" cy="21203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2 Schools of Thought – Personalized vs Generic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Every Door Direct Mail - $0.25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814637"/>
            <a:ext cx="11187663" cy="94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4" y="255813"/>
            <a:ext cx="9371949" cy="9491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Campaign Worksheet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04913"/>
            <a:ext cx="10810919" cy="419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4" y="0"/>
            <a:ext cx="9371949" cy="9491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Time Line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0170" y="912858"/>
            <a:ext cx="9371948" cy="13241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In order to hit your goals assign specific campaigns and tasks to each week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3" y="2267631"/>
            <a:ext cx="11668125" cy="423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95" y="426213"/>
            <a:ext cx="9371949" cy="118356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Growth</a:t>
            </a:r>
            <a:r>
              <a:rPr lang="en-US" sz="5400" b="1" dirty="0" smtClean="0"/>
              <a:t>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88" y="534478"/>
            <a:ext cx="7324045" cy="14099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/>
              <a:t>Some key </a:t>
            </a:r>
            <a:r>
              <a:rPr lang="en-US" sz="4000" b="1" dirty="0"/>
              <a:t>t</a:t>
            </a:r>
            <a:r>
              <a:rPr lang="en-US" sz="4000" b="1" dirty="0" smtClean="0"/>
              <a:t>ips that we discuss with every company ready to grow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69988" y="1876938"/>
            <a:ext cx="9430107" cy="428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Great System- Don’t waste money growing your company if you don’t have a great system to keep track of you prospects, customers, and marketing</a:t>
            </a:r>
          </a:p>
          <a:p>
            <a:pPr marL="342900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Make sure your message is crystal clear ~ What is your brand promise?</a:t>
            </a:r>
          </a:p>
          <a:p>
            <a:pPr marL="342900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Focus, Focus, Focus</a:t>
            </a:r>
          </a:p>
          <a:p>
            <a:pPr marL="1257300" lvl="2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Specific service lines one at a time</a:t>
            </a:r>
          </a:p>
          <a:p>
            <a:pPr marL="1257300" lvl="2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Golden Streets</a:t>
            </a:r>
          </a:p>
          <a:p>
            <a:pPr marL="1257300" lvl="2" indent="-342900">
              <a:lnSpc>
                <a:spcPct val="900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sz="2800" b="1" dirty="0" smtClean="0"/>
              <a:t>KISS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0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can Holganix help?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538705"/>
            <a:ext cx="9371948" cy="462068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Homeowner Brochures</a:t>
            </a:r>
          </a:p>
          <a:p>
            <a:r>
              <a:rPr lang="en-US" sz="3600" dirty="0" smtClean="0"/>
              <a:t>Lawn Signs</a:t>
            </a:r>
          </a:p>
          <a:p>
            <a:r>
              <a:rPr lang="en-US" sz="3600" dirty="0" smtClean="0"/>
              <a:t>Marketing Plan</a:t>
            </a:r>
          </a:p>
          <a:p>
            <a:r>
              <a:rPr lang="en-US" sz="3600" dirty="0" smtClean="0"/>
              <a:t>Production Support</a:t>
            </a:r>
          </a:p>
          <a:p>
            <a:r>
              <a:rPr lang="en-US" sz="3600" dirty="0" smtClean="0"/>
              <a:t>Conference </a:t>
            </a:r>
            <a:r>
              <a:rPr lang="en-US" sz="3600" dirty="0"/>
              <a:t>C</a:t>
            </a:r>
            <a:r>
              <a:rPr lang="en-US" sz="3600" dirty="0" smtClean="0"/>
              <a:t>alls</a:t>
            </a:r>
          </a:p>
          <a:p>
            <a:r>
              <a:rPr lang="en-US" sz="3600" dirty="0" smtClean="0"/>
              <a:t>Real Green Support</a:t>
            </a:r>
          </a:p>
          <a:p>
            <a:r>
              <a:rPr lang="en-US" sz="3600" dirty="0" smtClean="0"/>
              <a:t>Holganix.com </a:t>
            </a:r>
          </a:p>
          <a:p>
            <a:pPr lvl="3"/>
            <a:r>
              <a:rPr lang="en-US" sz="2800" dirty="0"/>
              <a:t>L</a:t>
            </a:r>
            <a:r>
              <a:rPr lang="en-US" sz="2800" dirty="0" smtClean="0"/>
              <a:t>og-in for all materials digitally</a:t>
            </a:r>
          </a:p>
          <a:p>
            <a:pPr lvl="3"/>
            <a:r>
              <a:rPr lang="en-US" sz="2800" dirty="0" smtClean="0"/>
              <a:t>Blogs &amp; Monthly E-mails</a:t>
            </a:r>
          </a:p>
          <a:p>
            <a:pPr lvl="3"/>
            <a:r>
              <a:rPr lang="en-US" sz="2800" dirty="0" smtClean="0"/>
              <a:t>Facebook  &amp; Twitter</a:t>
            </a:r>
          </a:p>
          <a:p>
            <a:pPr marL="749808" lvl="3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100781"/>
            <a:ext cx="2040397" cy="19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2215704"/>
            <a:ext cx="4977744" cy="38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187" y="1206500"/>
            <a:ext cx="4846320" cy="321571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Cambria" panose="02040503050406030204" pitchFamily="18" charset="0"/>
              </a:rPr>
              <a:t>Break it Down:</a:t>
            </a:r>
            <a:br>
              <a:rPr lang="en-US" sz="6000" dirty="0" smtClean="0">
                <a:latin typeface="Cambria" panose="02040503050406030204" pitchFamily="18" charset="0"/>
              </a:rPr>
            </a:br>
            <a:r>
              <a:rPr lang="en-US" sz="4400" i="1" dirty="0" smtClean="0">
                <a:latin typeface="Cambria" panose="02040503050406030204" pitchFamily="18" charset="0"/>
              </a:rPr>
              <a:t>A Marketing Plan to Grow!</a:t>
            </a:r>
            <a:endParaRPr lang="en-US" sz="4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err="1" smtClean="0"/>
              <a:t>slongacre@</a:t>
            </a:r>
            <a:r>
              <a:rPr lang="en-US" sz="4000" dirty="0" err="1" smtClean="0"/>
              <a:t>holganix.com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866-563-2784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6"/>
            <a:ext cx="9371949" cy="93222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Overview</a:t>
            </a:r>
            <a:r>
              <a:rPr lang="en-US" sz="4400" b="1" dirty="0" smtClean="0"/>
              <a:t>	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175657"/>
            <a:ext cx="9371948" cy="5323113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Growth vs marketing </a:t>
            </a:r>
            <a:r>
              <a:rPr lang="en-US" sz="4000" dirty="0">
                <a:latin typeface="Cambria" panose="02040503050406030204" pitchFamily="18" charset="0"/>
              </a:rPr>
              <a:t>d</a:t>
            </a:r>
            <a:r>
              <a:rPr lang="en-US" sz="4000" dirty="0" smtClean="0">
                <a:latin typeface="Cambria" panose="02040503050406030204" pitchFamily="18" charset="0"/>
              </a:rPr>
              <a:t>ollars 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Start big – but break it down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Marketing Machine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Campaigns</a:t>
            </a:r>
          </a:p>
          <a:p>
            <a:pPr lvl="4"/>
            <a:r>
              <a:rPr lang="en-US" sz="4000" dirty="0">
                <a:latin typeface="Cambria" panose="02040503050406030204" pitchFamily="18" charset="0"/>
              </a:rPr>
              <a:t>Inbound vs Outbound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Low hanging fruit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Golden streets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Direct mail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Timeline to action items to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Growth vs Marketing Dollars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927" y="1972401"/>
            <a:ext cx="9371948" cy="268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latin typeface="Cambria" panose="02040503050406030204" pitchFamily="18" charset="0"/>
              </a:rPr>
              <a:t>In this industry you should be aiming for $100 cost per sale. </a:t>
            </a:r>
            <a:endParaRPr lang="en-US" sz="6000" b="1" i="1" dirty="0">
              <a:latin typeface="Cambria" panose="02040503050406030204" pitchFamily="18" charset="0"/>
            </a:endParaRPr>
          </a:p>
          <a:p>
            <a:pPr lvl="3"/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4" y="248791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The Big Picture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0" y="1566001"/>
            <a:ext cx="7011293" cy="46206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 current state of affairs?</a:t>
            </a:r>
          </a:p>
          <a:p>
            <a:pPr marL="210312" lvl="1" indent="-210312">
              <a:spcBef>
                <a:spcPts val="1100"/>
              </a:spcBef>
            </a:pPr>
            <a:r>
              <a:rPr lang="en-US" sz="3600" dirty="0">
                <a:latin typeface="Cambria" panose="02040503050406030204" pitchFamily="18" charset="0"/>
              </a:rPr>
              <a:t>What is my current revenue?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How many customers do I have?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What is my revenue per customer?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Do many of my customers have more than one program</a:t>
            </a:r>
          </a:p>
          <a:p>
            <a:pPr marL="228600" indent="-228600"/>
            <a:r>
              <a:rPr lang="en-US" sz="3200" dirty="0" smtClean="0">
                <a:latin typeface="Cambria" panose="02040503050406030204" pitchFamily="18" charset="0"/>
              </a:rPr>
              <a:t>What is my Revenue goal for 2015?</a:t>
            </a:r>
          </a:p>
          <a:p>
            <a:pPr marL="228600" indent="-228600"/>
            <a:endParaRPr lang="en-US" sz="3200" dirty="0" smtClean="0">
              <a:latin typeface="Cambria" panose="02040503050406030204" pitchFamily="18" charset="0"/>
            </a:endParaRPr>
          </a:p>
          <a:p>
            <a:pPr marL="971550" lvl="1" indent="-742950"/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Users\nicole wise\AppData\Local\Microsoft\Windows\Temporary Internet Files\Content.IE5\J373X53F\MC90039121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27" y="1200998"/>
            <a:ext cx="3499843" cy="45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7" y="235144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THE Spreadsheet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92476"/>
              </p:ext>
            </p:extLst>
          </p:nvPr>
        </p:nvGraphicFramePr>
        <p:xfrm>
          <a:off x="0" y="1833852"/>
          <a:ext cx="5278693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4505376" imgH="2638335" progId="Excel.Sheet.8">
                  <p:embed/>
                </p:oleObj>
              </mc:Choice>
              <mc:Fallback>
                <p:oleObj name="Worksheet" r:id="rId4" imgW="4505376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833852"/>
                        <a:ext cx="5278693" cy="372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6" y="2671763"/>
            <a:ext cx="6879248" cy="30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6815" y="1464520"/>
            <a:ext cx="1009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9" y="160820"/>
            <a:ext cx="9371949" cy="98218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Excel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6671"/>
            <a:ext cx="5447973" cy="522124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Workbook vs Worksheet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The file itself is the workbook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At the bottom there are tabs that are called worksheets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600" dirty="0" smtClean="0">
                <a:latin typeface="Cambria" panose="02040503050406030204" pitchFamily="18" charset="0"/>
              </a:rPr>
              <a:t>Formula </a:t>
            </a:r>
            <a:r>
              <a:rPr lang="en-US" sz="3600" dirty="0">
                <a:latin typeface="Cambria" panose="02040503050406030204" pitchFamily="18" charset="0"/>
              </a:rPr>
              <a:t>bar vs </a:t>
            </a:r>
            <a:r>
              <a:rPr lang="en-US" sz="3600" dirty="0" smtClean="0">
                <a:latin typeface="Cambria" panose="02040503050406030204" pitchFamily="18" charset="0"/>
              </a:rPr>
              <a:t>cell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To change the formula you click on the cell and then change to formula in the </a:t>
            </a:r>
            <a:r>
              <a:rPr lang="en-US" sz="3200" dirty="0">
                <a:latin typeface="Cambria" panose="02040503050406030204" pitchFamily="18" charset="0"/>
              </a:rPr>
              <a:t>b</a:t>
            </a:r>
            <a:r>
              <a:rPr lang="en-US" sz="3200" dirty="0" smtClean="0">
                <a:latin typeface="Cambria" panose="02040503050406030204" pitchFamily="18" charset="0"/>
              </a:rPr>
              <a:t>ar at the top </a:t>
            </a:r>
            <a:endParaRPr lang="en-US" sz="3200" dirty="0">
              <a:latin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5" y="429078"/>
            <a:ext cx="6317215" cy="56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18857" y="3461657"/>
            <a:ext cx="3706586" cy="2171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9486" y="2008414"/>
            <a:ext cx="4620985" cy="38698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44" y="284130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Small do-able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566001"/>
            <a:ext cx="11559654" cy="473682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Bell curve season goals into month </a:t>
            </a:r>
            <a:r>
              <a:rPr lang="en-US" sz="3600" dirty="0" smtClean="0">
                <a:latin typeface="Cambria" panose="02040503050406030204" pitchFamily="18" charset="0"/>
              </a:rPr>
              <a:t>goals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Don’t wait start NOW! – the fly wheel needs to warm up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18" y="3354162"/>
            <a:ext cx="6049415" cy="256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44" y="284130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Small do-able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566001"/>
            <a:ext cx="8740254" cy="46206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Bell curve season goals into </a:t>
            </a:r>
            <a:r>
              <a:rPr lang="en-US" sz="3600" dirty="0" smtClean="0">
                <a:latin typeface="Cambria" panose="02040503050406030204" pitchFamily="18" charset="0"/>
              </a:rPr>
              <a:t>weekly goals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4"/>
            <a:ext cx="12192000" cy="29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5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Macintosh PowerPoint</Application>
  <PresentationFormat>Custom</PresentationFormat>
  <Paragraphs>152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Ecology 16x9</vt:lpstr>
      <vt:lpstr>Worksheet</vt:lpstr>
      <vt:lpstr>Webinar Logistics</vt:lpstr>
      <vt:lpstr>Break it Down: A Marketing Plan to Grow!</vt:lpstr>
      <vt:lpstr>Overview </vt:lpstr>
      <vt:lpstr>Growth vs Marketing Dollars</vt:lpstr>
      <vt:lpstr>The Big Picture</vt:lpstr>
      <vt:lpstr>THE Spreadsheet</vt:lpstr>
      <vt:lpstr>Excel Basics</vt:lpstr>
      <vt:lpstr>Small do-able goals</vt:lpstr>
      <vt:lpstr>Small do-able goals</vt:lpstr>
      <vt:lpstr>HOW????????</vt:lpstr>
      <vt:lpstr>Marketing Machine</vt:lpstr>
      <vt:lpstr>Inbound vs Outbound</vt:lpstr>
      <vt:lpstr>Low Hanging Fruit</vt:lpstr>
      <vt:lpstr>Golden Streets</vt:lpstr>
      <vt:lpstr>Direct Mail</vt:lpstr>
      <vt:lpstr>Campaign Worksheet</vt:lpstr>
      <vt:lpstr>Time Line</vt:lpstr>
      <vt:lpstr>Growth </vt:lpstr>
      <vt:lpstr>How can Holganix help? </vt:lpstr>
      <vt:lpstr>Questions? slongacre@holganix.com 866-563-2784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2015-03-27T15:10:24Z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