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8" r:id="rId3"/>
    <p:sldId id="269" r:id="rId4"/>
    <p:sldId id="302" r:id="rId5"/>
    <p:sldId id="274" r:id="rId6"/>
    <p:sldId id="299" r:id="rId7"/>
    <p:sldId id="270" r:id="rId8"/>
    <p:sldId id="298" r:id="rId9"/>
    <p:sldId id="300" r:id="rId10"/>
    <p:sldId id="279" r:id="rId11"/>
    <p:sldId id="281" r:id="rId12"/>
    <p:sldId id="277" r:id="rId13"/>
    <p:sldId id="280" r:id="rId14"/>
    <p:sldId id="284" r:id="rId15"/>
    <p:sldId id="283" r:id="rId16"/>
    <p:sldId id="292" r:id="rId17"/>
    <p:sldId id="293" r:id="rId18"/>
    <p:sldId id="294" r:id="rId19"/>
    <p:sldId id="295" r:id="rId20"/>
    <p:sldId id="296" r:id="rId21"/>
    <p:sldId id="297" r:id="rId22"/>
    <p:sldId id="282" r:id="rId23"/>
    <p:sldId id="301" r:id="rId24"/>
    <p:sldId id="285" r:id="rId25"/>
    <p:sldId id="286" r:id="rId26"/>
    <p:sldId id="287" r:id="rId27"/>
    <p:sldId id="288" r:id="rId28"/>
    <p:sldId id="289" r:id="rId29"/>
    <p:sldId id="290" r:id="rId30"/>
    <p:sldId id="291" r:id="rId31"/>
    <p:sldId id="2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609" autoAdjust="0"/>
  </p:normalViewPr>
  <p:slideViewPr>
    <p:cSldViewPr snapToGrid="0" snapToObjects="1">
      <p:cViewPr varScale="1">
        <p:scale>
          <a:sx n="77" d="100"/>
          <a:sy n="77" d="100"/>
        </p:scale>
        <p:origin x="-16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Sheet1!$A$2</c:f>
              <c:strCache>
                <c:ptCount val="1"/>
                <c:pt idx="0">
                  <c:v>Number of courses</c:v>
                </c:pt>
              </c:strCache>
            </c:strRef>
          </c:tx>
          <c:dLbls>
            <c:txPr>
              <a:bodyPr/>
              <a:lstStyle/>
              <a:p>
                <a:pPr>
                  <a:defRPr sz="1600"/>
                </a:pPr>
                <a:endParaRPr lang="en-US"/>
              </a:p>
            </c:txPr>
            <c:showLegendKey val="0"/>
            <c:showVal val="0"/>
            <c:showCatName val="1"/>
            <c:showSerName val="0"/>
            <c:showPercent val="1"/>
            <c:showBubbleSize val="0"/>
            <c:showLeaderLines val="1"/>
          </c:dLbls>
          <c:cat>
            <c:strRef>
              <c:f>Sheet1!$B$1:$H$1</c:f>
              <c:strCache>
                <c:ptCount val="7"/>
                <c:pt idx="0">
                  <c:v>Root health</c:v>
                </c:pt>
                <c:pt idx="1">
                  <c:v>Disease</c:v>
                </c:pt>
                <c:pt idx="2">
                  <c:v>Weather related stress</c:v>
                </c:pt>
                <c:pt idx="3">
                  <c:v>Soil health</c:v>
                </c:pt>
                <c:pt idx="4">
                  <c:v>Nematodes</c:v>
                </c:pt>
                <c:pt idx="5">
                  <c:v>Reducing synthetic inputs</c:v>
                </c:pt>
                <c:pt idx="6">
                  <c:v>Other</c:v>
                </c:pt>
              </c:strCache>
            </c:strRef>
          </c:cat>
          <c:val>
            <c:numRef>
              <c:f>Sheet1!$B$2:$H$2</c:f>
              <c:numCache>
                <c:formatCode>General</c:formatCode>
                <c:ptCount val="7"/>
                <c:pt idx="0">
                  <c:v>12.0</c:v>
                </c:pt>
                <c:pt idx="1">
                  <c:v>7.0</c:v>
                </c:pt>
                <c:pt idx="2">
                  <c:v>6.0</c:v>
                </c:pt>
                <c:pt idx="3">
                  <c:v>5.0</c:v>
                </c:pt>
                <c:pt idx="4">
                  <c:v>4.0</c:v>
                </c:pt>
                <c:pt idx="5">
                  <c:v>5.0</c:v>
                </c:pt>
                <c:pt idx="6">
                  <c:v>6.0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71570-D040-BE49-A7B3-9B2F9FABEAAB}" type="datetimeFigureOut">
              <a:rPr lang="en-US" smtClean="0"/>
              <a:t>3/25/15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4CB26-9692-4C4B-BF47-C72365D7FCE1}" type="slidenum">
              <a:rPr lang="en-US" smtClean="0"/>
              <a:t>‹#›</a:t>
            </a:fld>
            <a:endParaRPr lang="en-US" dirty="0"/>
          </a:p>
        </p:txBody>
      </p:sp>
    </p:spTree>
    <p:extLst>
      <p:ext uri="{BB962C8B-B14F-4D97-AF65-F5344CB8AC3E}">
        <p14:creationId xmlns:p14="http://schemas.microsoft.com/office/powerpoint/2010/main" val="796646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4</a:t>
            </a:fld>
            <a:endParaRPr lang="en-US" dirty="0"/>
          </a:p>
        </p:txBody>
      </p:sp>
    </p:spTree>
    <p:extLst>
      <p:ext uri="{BB962C8B-B14F-4D97-AF65-F5344CB8AC3E}">
        <p14:creationId xmlns:p14="http://schemas.microsoft.com/office/powerpoint/2010/main" val="6798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updated pic</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5</a:t>
            </a:fld>
            <a:endParaRPr lang="en-US" dirty="0"/>
          </a:p>
        </p:txBody>
      </p:sp>
    </p:spTree>
    <p:extLst>
      <p:ext uri="{BB962C8B-B14F-4D97-AF65-F5344CB8AC3E}">
        <p14:creationId xmlns:p14="http://schemas.microsoft.com/office/powerpoint/2010/main" val="108088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8</a:t>
            </a:fld>
            <a:endParaRPr lang="en-US" dirty="0"/>
          </a:p>
        </p:txBody>
      </p:sp>
    </p:spTree>
    <p:extLst>
      <p:ext uri="{BB962C8B-B14F-4D97-AF65-F5344CB8AC3E}">
        <p14:creationId xmlns:p14="http://schemas.microsoft.com/office/powerpoint/2010/main" val="209192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Rework this </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9</a:t>
            </a:fld>
            <a:endParaRPr lang="en-US" dirty="0"/>
          </a:p>
        </p:txBody>
      </p:sp>
    </p:spTree>
    <p:extLst>
      <p:ext uri="{BB962C8B-B14F-4D97-AF65-F5344CB8AC3E}">
        <p14:creationId xmlns:p14="http://schemas.microsoft.com/office/powerpoint/2010/main" val="209192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with the green house </a:t>
            </a:r>
          </a:p>
          <a:p>
            <a:r>
              <a:rPr lang="en-US" dirty="0" smtClean="0"/>
              <a:t>Then</a:t>
            </a:r>
            <a:r>
              <a:rPr lang="en-US" baseline="0" dirty="0" smtClean="0"/>
              <a:t> two begonias then move this to plant health section</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19</a:t>
            </a:fld>
            <a:endParaRPr lang="en-US" dirty="0"/>
          </a:p>
        </p:txBody>
      </p:sp>
    </p:spTree>
    <p:extLst>
      <p:ext uri="{BB962C8B-B14F-4D97-AF65-F5344CB8AC3E}">
        <p14:creationId xmlns:p14="http://schemas.microsoft.com/office/powerpoint/2010/main" val="309145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greenhouse from </a:t>
            </a:r>
            <a:r>
              <a:rPr lang="en-US" dirty="0" err="1" smtClean="0"/>
              <a:t>tim</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21</a:t>
            </a:fld>
            <a:endParaRPr lang="en-US" dirty="0"/>
          </a:p>
        </p:txBody>
      </p:sp>
    </p:spTree>
    <p:extLst>
      <p:ext uri="{BB962C8B-B14F-4D97-AF65-F5344CB8AC3E}">
        <p14:creationId xmlns:p14="http://schemas.microsoft.com/office/powerpoint/2010/main" val="39513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greenhouse from </a:t>
            </a:r>
            <a:r>
              <a:rPr lang="en-US" dirty="0" err="1" smtClean="0"/>
              <a:t>tim</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23</a:t>
            </a:fld>
            <a:endParaRPr lang="en-US" dirty="0"/>
          </a:p>
        </p:txBody>
      </p:sp>
    </p:spTree>
    <p:extLst>
      <p:ext uri="{BB962C8B-B14F-4D97-AF65-F5344CB8AC3E}">
        <p14:creationId xmlns:p14="http://schemas.microsoft.com/office/powerpoint/2010/main" val="39513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Agetation</a:t>
            </a:r>
            <a:r>
              <a:rPr lang="en-US" dirty="0" smtClean="0"/>
              <a:t>? What?</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27</a:t>
            </a:fld>
            <a:endParaRPr lang="en-US" dirty="0"/>
          </a:p>
        </p:txBody>
      </p:sp>
    </p:spTree>
    <p:extLst>
      <p:ext uri="{BB962C8B-B14F-4D97-AF65-F5344CB8AC3E}">
        <p14:creationId xmlns:p14="http://schemas.microsoft.com/office/powerpoint/2010/main" val="381390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3/25/15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3/25/15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3/25/15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3/25/15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653" y="6122023"/>
            <a:ext cx="7772400" cy="755088"/>
          </a:xfrm>
        </p:spPr>
        <p:txBody>
          <a:bodyPr>
            <a:normAutofit/>
          </a:bodyPr>
          <a:lstStyle/>
          <a:p>
            <a:r>
              <a:rPr lang="en-US" sz="3600" dirty="0" smtClean="0"/>
              <a:t>3</a:t>
            </a:r>
            <a:r>
              <a:rPr lang="en-US" sz="3600" baseline="30000" dirty="0" smtClean="0"/>
              <a:t>rd</a:t>
            </a:r>
            <a:r>
              <a:rPr lang="en-US" sz="3600" dirty="0" smtClean="0"/>
              <a:t> Hole at Muirfield Village Golf Club</a:t>
            </a:r>
            <a:endParaRPr lang="en-US" sz="3600" dirty="0"/>
          </a:p>
        </p:txBody>
      </p:sp>
      <p:pic>
        <p:nvPicPr>
          <p:cNvPr id="4" name="Picture 3"/>
          <p:cNvPicPr>
            <a:picLocks noChangeAspect="1"/>
          </p:cNvPicPr>
          <p:nvPr/>
        </p:nvPicPr>
        <p:blipFill>
          <a:blip r:embed="rId2"/>
          <a:stretch>
            <a:fillRect/>
          </a:stretch>
        </p:blipFill>
        <p:spPr>
          <a:xfrm>
            <a:off x="0" y="1028721"/>
            <a:ext cx="9144000" cy="5041819"/>
          </a:xfrm>
          <a:prstGeom prst="rect">
            <a:avLst/>
          </a:prstGeom>
        </p:spPr>
      </p:pic>
      <p:sp>
        <p:nvSpPr>
          <p:cNvPr id="5" name="TextBox 4"/>
          <p:cNvSpPr txBox="1"/>
          <p:nvPr/>
        </p:nvSpPr>
        <p:spPr>
          <a:xfrm>
            <a:off x="257457" y="-171608"/>
            <a:ext cx="8444576" cy="1200329"/>
          </a:xfrm>
          <a:prstGeom prst="rect">
            <a:avLst/>
          </a:prstGeom>
          <a:noFill/>
        </p:spPr>
        <p:txBody>
          <a:bodyPr wrap="square" rtlCol="0">
            <a:spAutoFit/>
          </a:bodyPr>
          <a:lstStyle/>
          <a:p>
            <a:r>
              <a:rPr lang="en-US" sz="7200" dirty="0" smtClean="0"/>
              <a:t>Let’s Talk Golf!</a:t>
            </a:r>
            <a:endParaRPr lang="en-US" sz="7200" dirty="0"/>
          </a:p>
        </p:txBody>
      </p:sp>
    </p:spTree>
    <p:extLst>
      <p:ext uri="{BB962C8B-B14F-4D97-AF65-F5344CB8AC3E}">
        <p14:creationId xmlns:p14="http://schemas.microsoft.com/office/powerpoint/2010/main" val="5698238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Q1</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651379" y="4121623"/>
            <a:ext cx="7983941" cy="2031325"/>
          </a:xfrm>
          <a:prstGeom prst="rect">
            <a:avLst/>
          </a:prstGeom>
          <a:noFill/>
        </p:spPr>
        <p:txBody>
          <a:bodyPr wrap="square" rtlCol="0">
            <a:spAutoFit/>
          </a:bodyPr>
          <a:lstStyle/>
          <a:p>
            <a:r>
              <a:rPr lang="en-US" sz="5400" dirty="0"/>
              <a:t>When did you </a:t>
            </a:r>
            <a:r>
              <a:rPr lang="en-US" sz="5400" dirty="0">
                <a:solidFill>
                  <a:schemeClr val="accent2">
                    <a:lumMod val="40000"/>
                    <a:lumOff val="60000"/>
                  </a:schemeClr>
                </a:solidFill>
              </a:rPr>
              <a:t>first start </a:t>
            </a:r>
            <a:r>
              <a:rPr lang="en-US" sz="5400" dirty="0"/>
              <a:t>using Holganix?</a:t>
            </a:r>
          </a:p>
          <a:p>
            <a:endParaRPr lang="en-US" dirty="0"/>
          </a:p>
        </p:txBody>
      </p:sp>
    </p:spTree>
    <p:extLst>
      <p:ext uri="{BB962C8B-B14F-4D97-AF65-F5344CB8AC3E}">
        <p14:creationId xmlns:p14="http://schemas.microsoft.com/office/powerpoint/2010/main" val="32475971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2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A</a:t>
            </a:r>
            <a:r>
              <a:rPr lang="en-US" sz="20000" dirty="0">
                <a:latin typeface="DokChampa" panose="020B0604020202020204" pitchFamily="34" charset="-34"/>
                <a:cs typeface="DokChampa" panose="020B0604020202020204" pitchFamily="34" charset="-34"/>
              </a:rPr>
              <a:t>2</a:t>
            </a:r>
          </a:p>
        </p:txBody>
      </p:sp>
      <p:sp>
        <p:nvSpPr>
          <p:cNvPr id="6" name="TextBox 5"/>
          <p:cNvSpPr txBox="1"/>
          <p:nvPr/>
        </p:nvSpPr>
        <p:spPr>
          <a:xfrm>
            <a:off x="1651379" y="4121623"/>
            <a:ext cx="7492621" cy="1754327"/>
          </a:xfrm>
          <a:prstGeom prst="rect">
            <a:avLst/>
          </a:prstGeom>
          <a:noFill/>
        </p:spPr>
        <p:txBody>
          <a:bodyPr wrap="square" rtlCol="0">
            <a:spAutoFit/>
          </a:bodyPr>
          <a:lstStyle/>
          <a:p>
            <a:r>
              <a:rPr lang="en-US" sz="5400" dirty="0" smtClean="0"/>
              <a:t>Where on the </a:t>
            </a:r>
            <a:r>
              <a:rPr lang="en-US" sz="5400" dirty="0" smtClean="0">
                <a:solidFill>
                  <a:schemeClr val="accent4">
                    <a:lumMod val="60000"/>
                    <a:lumOff val="40000"/>
                  </a:schemeClr>
                </a:solidFill>
              </a:rPr>
              <a:t>course</a:t>
            </a:r>
            <a:r>
              <a:rPr lang="en-US" sz="5400" dirty="0" smtClean="0"/>
              <a:t> do you use Holganix?</a:t>
            </a:r>
            <a:endParaRPr lang="en-US" dirty="0"/>
          </a:p>
        </p:txBody>
      </p:sp>
    </p:spTree>
    <p:extLst>
      <p:ext uri="{BB962C8B-B14F-4D97-AF65-F5344CB8AC3E}">
        <p14:creationId xmlns:p14="http://schemas.microsoft.com/office/powerpoint/2010/main" val="1369774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Q2</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651379" y="4121623"/>
            <a:ext cx="7983941" cy="1754327"/>
          </a:xfrm>
          <a:prstGeom prst="rect">
            <a:avLst/>
          </a:prstGeom>
          <a:noFill/>
        </p:spPr>
        <p:txBody>
          <a:bodyPr wrap="square" rtlCol="0">
            <a:spAutoFit/>
          </a:bodyPr>
          <a:lstStyle/>
          <a:p>
            <a:r>
              <a:rPr lang="en-US" sz="5400" dirty="0" smtClean="0"/>
              <a:t>Where on the </a:t>
            </a:r>
            <a:r>
              <a:rPr lang="en-US" sz="5400" dirty="0" smtClean="0">
                <a:solidFill>
                  <a:schemeClr val="accent3">
                    <a:lumMod val="60000"/>
                    <a:lumOff val="40000"/>
                  </a:schemeClr>
                </a:solidFill>
              </a:rPr>
              <a:t>course</a:t>
            </a:r>
            <a:r>
              <a:rPr lang="en-US" sz="5400" dirty="0" smtClean="0"/>
              <a:t> do you use Holganix?</a:t>
            </a:r>
            <a:endParaRPr lang="en-US" dirty="0"/>
          </a:p>
        </p:txBody>
      </p:sp>
    </p:spTree>
    <p:extLst>
      <p:ext uri="{BB962C8B-B14F-4D97-AF65-F5344CB8AC3E}">
        <p14:creationId xmlns:p14="http://schemas.microsoft.com/office/powerpoint/2010/main" val="279337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Q3</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651379" y="4121623"/>
            <a:ext cx="7983941" cy="2585323"/>
          </a:xfrm>
          <a:prstGeom prst="rect">
            <a:avLst/>
          </a:prstGeom>
          <a:noFill/>
        </p:spPr>
        <p:txBody>
          <a:bodyPr wrap="square" rtlCol="0">
            <a:spAutoFit/>
          </a:bodyPr>
          <a:lstStyle/>
          <a:p>
            <a:r>
              <a:rPr lang="en-US" sz="5400" dirty="0" smtClean="0"/>
              <a:t>What is your </a:t>
            </a:r>
            <a:r>
              <a:rPr lang="en-US" sz="5400" dirty="0" smtClean="0">
                <a:solidFill>
                  <a:schemeClr val="accent5">
                    <a:lumMod val="60000"/>
                    <a:lumOff val="40000"/>
                  </a:schemeClr>
                </a:solidFill>
              </a:rPr>
              <a:t>application rate?</a:t>
            </a:r>
            <a:r>
              <a:rPr lang="en-US" sz="5400" dirty="0" smtClean="0"/>
              <a:t> How </a:t>
            </a:r>
            <a:r>
              <a:rPr lang="en-US" sz="5400" dirty="0" smtClean="0">
                <a:solidFill>
                  <a:srgbClr val="93CDDD"/>
                </a:solidFill>
              </a:rPr>
              <a:t>often</a:t>
            </a:r>
            <a:r>
              <a:rPr lang="en-US" sz="5400" dirty="0" smtClean="0"/>
              <a:t> do you apply Holganix?</a:t>
            </a:r>
            <a:endParaRPr lang="en-US" dirty="0"/>
          </a:p>
        </p:txBody>
      </p:sp>
    </p:spTree>
    <p:extLst>
      <p:ext uri="{BB962C8B-B14F-4D97-AF65-F5344CB8AC3E}">
        <p14:creationId xmlns:p14="http://schemas.microsoft.com/office/powerpoint/2010/main" val="28806033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2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A3</a:t>
            </a:r>
            <a:endParaRPr lang="en-US" sz="20000" dirty="0">
              <a:latin typeface="DokChampa" panose="020B0604020202020204" pitchFamily="34" charset="-34"/>
              <a:cs typeface="DokChampa" panose="020B0604020202020204" pitchFamily="34" charset="-34"/>
            </a:endParaRPr>
          </a:p>
        </p:txBody>
      </p:sp>
      <p:sp>
        <p:nvSpPr>
          <p:cNvPr id="6" name="TextBox 5"/>
          <p:cNvSpPr txBox="1"/>
          <p:nvPr/>
        </p:nvSpPr>
        <p:spPr>
          <a:xfrm>
            <a:off x="1479741" y="3441680"/>
            <a:ext cx="7492621" cy="3416320"/>
          </a:xfrm>
          <a:prstGeom prst="rect">
            <a:avLst/>
          </a:prstGeom>
          <a:noFill/>
        </p:spPr>
        <p:txBody>
          <a:bodyPr wrap="square" rtlCol="0">
            <a:spAutoFit/>
          </a:bodyPr>
          <a:lstStyle/>
          <a:p>
            <a:r>
              <a:rPr lang="en-US" sz="5400" dirty="0" smtClean="0"/>
              <a:t>How many of you have seen an </a:t>
            </a:r>
            <a:r>
              <a:rPr lang="en-US" sz="5400" dirty="0" smtClean="0">
                <a:solidFill>
                  <a:schemeClr val="accent2">
                    <a:lumMod val="60000"/>
                    <a:lumOff val="40000"/>
                  </a:schemeClr>
                </a:solidFill>
              </a:rPr>
              <a:t>improvement</a:t>
            </a:r>
            <a:r>
              <a:rPr lang="en-US" sz="5400" dirty="0" smtClean="0"/>
              <a:t> in rooting since using Holganix?</a:t>
            </a:r>
            <a:endParaRPr lang="en-US" dirty="0"/>
          </a:p>
        </p:txBody>
      </p:sp>
    </p:spTree>
    <p:extLst>
      <p:ext uri="{BB962C8B-B14F-4D97-AF65-F5344CB8AC3E}">
        <p14:creationId xmlns:p14="http://schemas.microsoft.com/office/powerpoint/2010/main" val="29550168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Q4</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411086" y="3441680"/>
            <a:ext cx="7492621" cy="3416320"/>
          </a:xfrm>
          <a:prstGeom prst="rect">
            <a:avLst/>
          </a:prstGeom>
          <a:noFill/>
        </p:spPr>
        <p:txBody>
          <a:bodyPr wrap="square" rtlCol="0">
            <a:spAutoFit/>
          </a:bodyPr>
          <a:lstStyle/>
          <a:p>
            <a:r>
              <a:rPr lang="en-US" sz="5400" dirty="0" smtClean="0"/>
              <a:t>Since introducing Holganix, what changes have you seen with </a:t>
            </a:r>
            <a:r>
              <a:rPr lang="en-US" sz="5400" dirty="0" smtClean="0">
                <a:solidFill>
                  <a:schemeClr val="bg2">
                    <a:lumMod val="60000"/>
                    <a:lumOff val="40000"/>
                  </a:schemeClr>
                </a:solidFill>
              </a:rPr>
              <a:t>rooting?</a:t>
            </a:r>
            <a:endParaRPr lang="en-US" dirty="0"/>
          </a:p>
        </p:txBody>
      </p:sp>
    </p:spTree>
    <p:extLst>
      <p:ext uri="{BB962C8B-B14F-4D97-AF65-F5344CB8AC3E}">
        <p14:creationId xmlns:p14="http://schemas.microsoft.com/office/powerpoint/2010/main" val="13371340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nt\AppData\Local\Microsoft\Windows\Temporary Internet Files\Content.Outlook\H0NPXP6K\IMG_179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81000" y="381000"/>
            <a:ext cx="1143000" cy="307777"/>
          </a:xfrm>
          <a:prstGeom prst="rect">
            <a:avLst/>
          </a:prstGeom>
          <a:solidFill>
            <a:schemeClr val="bg1">
              <a:lumMod val="75000"/>
              <a:alpha val="80000"/>
            </a:schemeClr>
          </a:solidFill>
          <a:ln w="25400">
            <a:solidFill>
              <a:schemeClr val="tx1"/>
            </a:solidFill>
          </a:ln>
        </p:spPr>
        <p:txBody>
          <a:bodyPr wrap="square" rtlCol="0">
            <a:spAutoFit/>
          </a:bodyPr>
          <a:lstStyle/>
          <a:p>
            <a:r>
              <a:rPr lang="en-US" sz="1400" dirty="0" smtClean="0"/>
              <a:t>July 29, 2014 </a:t>
            </a:r>
            <a:endParaRPr lang="en-US" sz="1400" dirty="0"/>
          </a:p>
        </p:txBody>
      </p:sp>
      <p:sp>
        <p:nvSpPr>
          <p:cNvPr id="4" name="TextBox 3"/>
          <p:cNvSpPr txBox="1"/>
          <p:nvPr/>
        </p:nvSpPr>
        <p:spPr>
          <a:xfrm>
            <a:off x="381000" y="685800"/>
            <a:ext cx="3276600" cy="954107"/>
          </a:xfrm>
          <a:prstGeom prst="rect">
            <a:avLst/>
          </a:prstGeom>
          <a:solidFill>
            <a:schemeClr val="bg1">
              <a:lumMod val="75000"/>
              <a:alpha val="80000"/>
            </a:schemeClr>
          </a:solidFill>
          <a:ln w="25400">
            <a:solidFill>
              <a:schemeClr val="tx1"/>
            </a:solidFill>
          </a:ln>
        </p:spPr>
        <p:txBody>
          <a:bodyPr wrap="square" rtlCol="0">
            <a:spAutoFit/>
          </a:bodyPr>
          <a:lstStyle/>
          <a:p>
            <a:r>
              <a:rPr lang="en-US" sz="1400" dirty="0" smtClean="0"/>
              <a:t>1</a:t>
            </a:r>
            <a:r>
              <a:rPr lang="en-US" sz="1400" baseline="30000" dirty="0" smtClean="0"/>
              <a:t>st</a:t>
            </a:r>
            <a:r>
              <a:rPr lang="en-US" sz="1400" dirty="0" smtClean="0"/>
              <a:t> full year of </a:t>
            </a:r>
            <a:r>
              <a:rPr lang="en-US" sz="1400" dirty="0"/>
              <a:t>H</a:t>
            </a:r>
            <a:r>
              <a:rPr lang="en-US" sz="1400" dirty="0" smtClean="0"/>
              <a:t>olganix program on greens, noticed an increase in the root mass and root length throughout the summer.</a:t>
            </a:r>
            <a:endParaRPr lang="en-US" sz="1400" dirty="0"/>
          </a:p>
        </p:txBody>
      </p:sp>
      <p:sp>
        <p:nvSpPr>
          <p:cNvPr id="5" name="TextBox 4"/>
          <p:cNvSpPr txBox="1"/>
          <p:nvPr/>
        </p:nvSpPr>
        <p:spPr>
          <a:xfrm>
            <a:off x="6553200" y="6248400"/>
            <a:ext cx="2133600" cy="307777"/>
          </a:xfrm>
          <a:prstGeom prst="rect">
            <a:avLst/>
          </a:prstGeom>
          <a:solidFill>
            <a:schemeClr val="bg1">
              <a:lumMod val="75000"/>
              <a:alpha val="80000"/>
            </a:schemeClr>
          </a:solidFill>
          <a:ln w="25400">
            <a:solidFill>
              <a:schemeClr val="tx1"/>
            </a:solidFill>
          </a:ln>
        </p:spPr>
        <p:txBody>
          <a:bodyPr wrap="square" rtlCol="0">
            <a:spAutoFit/>
          </a:bodyPr>
          <a:lstStyle/>
          <a:p>
            <a:pPr algn="ctr"/>
            <a:r>
              <a:rPr lang="en-US" sz="1400" dirty="0" smtClean="0"/>
              <a:t>Muirfield Village Golf Club </a:t>
            </a:r>
            <a:endParaRPr lang="en-US" sz="1400" dirty="0"/>
          </a:p>
        </p:txBody>
      </p:sp>
    </p:spTree>
    <p:extLst>
      <p:ext uri="{BB962C8B-B14F-4D97-AF65-F5344CB8AC3E}">
        <p14:creationId xmlns:p14="http://schemas.microsoft.com/office/powerpoint/2010/main" val="16197134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int\AppData\Local\Microsoft\Windows\Temporary Internet Files\Content.Outlook\H0NPXP6K\IMG_1505.JPG"/>
          <p:cNvPicPr>
            <a:picLocks noChangeAspect="1" noChangeArrowheads="1"/>
          </p:cNvPicPr>
          <p:nvPr/>
        </p:nvPicPr>
        <p:blipFill>
          <a:blip r:embed="rId2" cstate="print"/>
          <a:srcRect/>
          <a:stretch>
            <a:fillRect/>
          </a:stretch>
        </p:blipFill>
        <p:spPr bwMode="auto">
          <a:xfrm>
            <a:off x="0" y="0"/>
            <a:ext cx="9120249" cy="6858000"/>
          </a:xfrm>
          <a:prstGeom prst="rect">
            <a:avLst/>
          </a:prstGeom>
          <a:noFill/>
        </p:spPr>
      </p:pic>
      <p:sp>
        <p:nvSpPr>
          <p:cNvPr id="3" name="TextBox 2"/>
          <p:cNvSpPr txBox="1"/>
          <p:nvPr/>
        </p:nvSpPr>
        <p:spPr>
          <a:xfrm>
            <a:off x="6553200" y="6248400"/>
            <a:ext cx="2133600" cy="307777"/>
          </a:xfrm>
          <a:prstGeom prst="rect">
            <a:avLst/>
          </a:prstGeom>
          <a:solidFill>
            <a:schemeClr val="bg1">
              <a:lumMod val="75000"/>
              <a:alpha val="80000"/>
            </a:schemeClr>
          </a:solidFill>
          <a:ln w="25400">
            <a:solidFill>
              <a:schemeClr val="tx1"/>
            </a:solidFill>
          </a:ln>
        </p:spPr>
        <p:txBody>
          <a:bodyPr wrap="square" rtlCol="0">
            <a:spAutoFit/>
          </a:bodyPr>
          <a:lstStyle/>
          <a:p>
            <a:pPr algn="ctr"/>
            <a:r>
              <a:rPr lang="en-US" sz="1400" dirty="0" smtClean="0"/>
              <a:t>Muirfield Village Golf Club </a:t>
            </a:r>
            <a:endParaRPr lang="en-US" sz="1400" dirty="0"/>
          </a:p>
        </p:txBody>
      </p:sp>
      <p:sp>
        <p:nvSpPr>
          <p:cNvPr id="4" name="TextBox 3"/>
          <p:cNvSpPr txBox="1"/>
          <p:nvPr/>
        </p:nvSpPr>
        <p:spPr>
          <a:xfrm>
            <a:off x="381000" y="685800"/>
            <a:ext cx="3581400" cy="1169551"/>
          </a:xfrm>
          <a:prstGeom prst="rect">
            <a:avLst/>
          </a:prstGeom>
          <a:solidFill>
            <a:schemeClr val="bg1">
              <a:lumMod val="75000"/>
              <a:alpha val="80000"/>
            </a:schemeClr>
          </a:solidFill>
          <a:ln w="25400">
            <a:solidFill>
              <a:schemeClr val="tx1"/>
            </a:solidFill>
          </a:ln>
        </p:spPr>
        <p:txBody>
          <a:bodyPr wrap="square" rtlCol="0">
            <a:spAutoFit/>
          </a:bodyPr>
          <a:lstStyle/>
          <a:p>
            <a:r>
              <a:rPr lang="en-US" sz="1400" dirty="0" smtClean="0"/>
              <a:t>Holganix</a:t>
            </a:r>
            <a:r>
              <a:rPr lang="en-US" sz="1400" dirty="0"/>
              <a:t> </a:t>
            </a:r>
            <a:r>
              <a:rPr lang="en-US" sz="1400" dirty="0" smtClean="0"/>
              <a:t>was sprayed on all of the new sod that was laid on 18 tee compound. Sod was laid 45 days prior to the Presidents Cup and needed to be rooted in and stable for players and patrons.  </a:t>
            </a:r>
            <a:endParaRPr lang="en-US" sz="1400" dirty="0"/>
          </a:p>
        </p:txBody>
      </p:sp>
      <p:sp>
        <p:nvSpPr>
          <p:cNvPr id="5" name="TextBox 4"/>
          <p:cNvSpPr txBox="1"/>
          <p:nvPr/>
        </p:nvSpPr>
        <p:spPr>
          <a:xfrm>
            <a:off x="381000" y="381000"/>
            <a:ext cx="1371600" cy="307777"/>
          </a:xfrm>
          <a:prstGeom prst="rect">
            <a:avLst/>
          </a:prstGeom>
          <a:solidFill>
            <a:schemeClr val="bg1">
              <a:lumMod val="75000"/>
              <a:alpha val="80000"/>
            </a:schemeClr>
          </a:solidFill>
          <a:ln w="25400">
            <a:solidFill>
              <a:schemeClr val="tx1"/>
            </a:solidFill>
          </a:ln>
        </p:spPr>
        <p:txBody>
          <a:bodyPr wrap="square" rtlCol="0">
            <a:spAutoFit/>
          </a:bodyPr>
          <a:lstStyle/>
          <a:p>
            <a:r>
              <a:rPr lang="en-US" sz="1400" dirty="0" smtClean="0"/>
              <a:t>August 13, 2013 </a:t>
            </a:r>
            <a:endParaRPr lang="en-US" sz="1400" dirty="0"/>
          </a:p>
        </p:txBody>
      </p:sp>
    </p:spTree>
    <p:extLst>
      <p:ext uri="{BB962C8B-B14F-4D97-AF65-F5344CB8AC3E}">
        <p14:creationId xmlns:p14="http://schemas.microsoft.com/office/powerpoint/2010/main" val="33869368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int\AppData\Local\Microsoft\Windows\Temporary Internet Files\Content.Outlook\IQXVFZ1H\photo (56).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TextBox 2"/>
          <p:cNvSpPr txBox="1"/>
          <p:nvPr/>
        </p:nvSpPr>
        <p:spPr>
          <a:xfrm>
            <a:off x="6553200" y="6248400"/>
            <a:ext cx="2133600" cy="307777"/>
          </a:xfrm>
          <a:prstGeom prst="rect">
            <a:avLst/>
          </a:prstGeom>
          <a:solidFill>
            <a:schemeClr val="bg1">
              <a:lumMod val="75000"/>
              <a:alpha val="80000"/>
            </a:schemeClr>
          </a:solidFill>
          <a:ln w="25400">
            <a:solidFill>
              <a:schemeClr val="tx1"/>
            </a:solidFill>
          </a:ln>
        </p:spPr>
        <p:txBody>
          <a:bodyPr wrap="square" rtlCol="0">
            <a:spAutoFit/>
          </a:bodyPr>
          <a:lstStyle/>
          <a:p>
            <a:pPr algn="ctr"/>
            <a:r>
              <a:rPr lang="en-US" sz="1400" dirty="0" smtClean="0"/>
              <a:t>Muirfield Village Golf Club </a:t>
            </a:r>
            <a:endParaRPr lang="en-US" sz="1400" dirty="0"/>
          </a:p>
        </p:txBody>
      </p:sp>
      <p:sp>
        <p:nvSpPr>
          <p:cNvPr id="4" name="TextBox 3"/>
          <p:cNvSpPr txBox="1"/>
          <p:nvPr/>
        </p:nvSpPr>
        <p:spPr>
          <a:xfrm>
            <a:off x="381000" y="381000"/>
            <a:ext cx="1676400" cy="307777"/>
          </a:xfrm>
          <a:prstGeom prst="rect">
            <a:avLst/>
          </a:prstGeom>
          <a:solidFill>
            <a:schemeClr val="bg1">
              <a:lumMod val="75000"/>
              <a:alpha val="80000"/>
            </a:schemeClr>
          </a:solidFill>
          <a:ln w="25400">
            <a:solidFill>
              <a:schemeClr val="tx1"/>
            </a:solidFill>
          </a:ln>
        </p:spPr>
        <p:txBody>
          <a:bodyPr wrap="square" rtlCol="0">
            <a:spAutoFit/>
          </a:bodyPr>
          <a:lstStyle/>
          <a:p>
            <a:r>
              <a:rPr lang="en-US" sz="1400" dirty="0" smtClean="0"/>
              <a:t>September 13, 2013 </a:t>
            </a:r>
            <a:endParaRPr lang="en-US" sz="1400" dirty="0"/>
          </a:p>
        </p:txBody>
      </p:sp>
      <p:sp>
        <p:nvSpPr>
          <p:cNvPr id="6" name="TextBox 5"/>
          <p:cNvSpPr txBox="1"/>
          <p:nvPr/>
        </p:nvSpPr>
        <p:spPr>
          <a:xfrm>
            <a:off x="5715000" y="381000"/>
            <a:ext cx="2971800" cy="954107"/>
          </a:xfrm>
          <a:prstGeom prst="rect">
            <a:avLst/>
          </a:prstGeom>
          <a:solidFill>
            <a:schemeClr val="bg1">
              <a:lumMod val="75000"/>
              <a:alpha val="80000"/>
            </a:schemeClr>
          </a:solidFill>
          <a:ln w="25400">
            <a:solidFill>
              <a:schemeClr val="tx1"/>
            </a:solidFill>
          </a:ln>
        </p:spPr>
        <p:txBody>
          <a:bodyPr wrap="square" rtlCol="0">
            <a:spAutoFit/>
          </a:bodyPr>
          <a:lstStyle/>
          <a:p>
            <a:r>
              <a:rPr lang="en-US" sz="1400" dirty="0" smtClean="0"/>
              <a:t>Holganix		14 oz/M</a:t>
            </a:r>
          </a:p>
          <a:p>
            <a:r>
              <a:rPr lang="en-US" sz="1400" dirty="0" smtClean="0"/>
              <a:t>Turfscreen		1.2 oz/M</a:t>
            </a:r>
          </a:p>
          <a:p>
            <a:r>
              <a:rPr lang="en-US" sz="1400" dirty="0" smtClean="0"/>
              <a:t>20-20-20		.1 lb/M N,P,K</a:t>
            </a:r>
          </a:p>
          <a:p>
            <a:r>
              <a:rPr lang="en-US" sz="1400" dirty="0" smtClean="0"/>
              <a:t>Foliar Pak micros plus	.25 oz/M</a:t>
            </a:r>
            <a:endParaRPr lang="en-US" sz="1400" dirty="0"/>
          </a:p>
        </p:txBody>
      </p:sp>
    </p:spTree>
    <p:extLst>
      <p:ext uri="{BB962C8B-B14F-4D97-AF65-F5344CB8AC3E}">
        <p14:creationId xmlns:p14="http://schemas.microsoft.com/office/powerpoint/2010/main" val="36554445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ictures\Flower Related\DSC0736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6553200" y="6248400"/>
            <a:ext cx="2133600" cy="307777"/>
          </a:xfrm>
          <a:prstGeom prst="rect">
            <a:avLst/>
          </a:prstGeom>
          <a:solidFill>
            <a:schemeClr val="bg1">
              <a:lumMod val="75000"/>
              <a:alpha val="80000"/>
            </a:schemeClr>
          </a:solidFill>
          <a:ln w="25400">
            <a:solidFill>
              <a:schemeClr val="tx1"/>
            </a:solidFill>
          </a:ln>
        </p:spPr>
        <p:txBody>
          <a:bodyPr wrap="square" rtlCol="0">
            <a:spAutoFit/>
          </a:bodyPr>
          <a:lstStyle/>
          <a:p>
            <a:pPr algn="ctr"/>
            <a:r>
              <a:rPr lang="en-US" sz="1400" dirty="0" smtClean="0"/>
              <a:t>Muirfield Village Golf Club </a:t>
            </a:r>
            <a:endParaRPr lang="en-US" sz="1400" dirty="0"/>
          </a:p>
        </p:txBody>
      </p:sp>
      <p:sp>
        <p:nvSpPr>
          <p:cNvPr id="4" name="TextBox 3"/>
          <p:cNvSpPr txBox="1"/>
          <p:nvPr/>
        </p:nvSpPr>
        <p:spPr>
          <a:xfrm>
            <a:off x="304800" y="4495800"/>
            <a:ext cx="3581400" cy="1600438"/>
          </a:xfrm>
          <a:prstGeom prst="rect">
            <a:avLst/>
          </a:prstGeom>
          <a:solidFill>
            <a:schemeClr val="bg1">
              <a:lumMod val="75000"/>
              <a:alpha val="80000"/>
            </a:schemeClr>
          </a:solidFill>
          <a:ln w="25400">
            <a:solidFill>
              <a:schemeClr val="tx1"/>
            </a:solidFill>
          </a:ln>
        </p:spPr>
        <p:txBody>
          <a:bodyPr wrap="square" rtlCol="0">
            <a:spAutoFit/>
          </a:bodyPr>
          <a:lstStyle/>
          <a:p>
            <a:r>
              <a:rPr lang="en-US" sz="1400" dirty="0" smtClean="0"/>
              <a:t>Rhododendrons</a:t>
            </a:r>
          </a:p>
          <a:p>
            <a:pPr>
              <a:buFont typeface="Arial" pitchFamily="34" charset="0"/>
              <a:buChar char="•"/>
            </a:pPr>
            <a:r>
              <a:rPr lang="en-US" sz="1400" dirty="0"/>
              <a:t> </a:t>
            </a:r>
            <a:r>
              <a:rPr lang="en-US" sz="1400" dirty="0" smtClean="0"/>
              <a:t>Significant decrease of phytophthora</a:t>
            </a:r>
          </a:p>
          <a:p>
            <a:pPr>
              <a:buFont typeface="Arial" pitchFamily="34" charset="0"/>
              <a:buChar char="•"/>
            </a:pPr>
            <a:r>
              <a:rPr lang="en-US" sz="1400" dirty="0"/>
              <a:t> </a:t>
            </a:r>
            <a:r>
              <a:rPr lang="en-US" sz="1400" dirty="0" smtClean="0"/>
              <a:t>Decrease in drought stress</a:t>
            </a:r>
          </a:p>
          <a:p>
            <a:pPr>
              <a:buFont typeface="Arial" pitchFamily="34" charset="0"/>
              <a:buChar char="•"/>
            </a:pPr>
            <a:r>
              <a:rPr lang="en-US" sz="1400" dirty="0"/>
              <a:t> </a:t>
            </a:r>
            <a:r>
              <a:rPr lang="en-US" sz="1400" dirty="0" smtClean="0"/>
              <a:t>Continual growth throughout the season</a:t>
            </a:r>
          </a:p>
          <a:p>
            <a:pPr>
              <a:buFont typeface="Arial" pitchFamily="34" charset="0"/>
              <a:buChar char="•"/>
            </a:pPr>
            <a:r>
              <a:rPr lang="en-US" sz="1400" dirty="0" smtClean="0"/>
              <a:t>Better overall health </a:t>
            </a:r>
          </a:p>
          <a:p>
            <a:r>
              <a:rPr lang="en-US" sz="1400" dirty="0" smtClean="0"/>
              <a:t>Spruce Trees</a:t>
            </a:r>
          </a:p>
          <a:p>
            <a:pPr>
              <a:buFont typeface="Arial" pitchFamily="34" charset="0"/>
              <a:buChar char="•"/>
            </a:pPr>
            <a:r>
              <a:rPr lang="en-US" sz="1400" dirty="0"/>
              <a:t> </a:t>
            </a:r>
            <a:r>
              <a:rPr lang="en-US" sz="1400" dirty="0" smtClean="0"/>
              <a:t>Increased vigor </a:t>
            </a:r>
            <a:endParaRPr lang="en-US" sz="1400" dirty="0"/>
          </a:p>
        </p:txBody>
      </p:sp>
    </p:spTree>
    <p:extLst>
      <p:ext uri="{BB962C8B-B14F-4D97-AF65-F5344CB8AC3E}">
        <p14:creationId xmlns:p14="http://schemas.microsoft.com/office/powerpoint/2010/main" val="31131553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2246769"/>
          </a:xfrm>
          <a:prstGeom prst="rect">
            <a:avLst/>
          </a:prstGeom>
          <a:solidFill>
            <a:schemeClr val="bg1">
              <a:lumMod val="75000"/>
              <a:lumOff val="25000"/>
            </a:schemeClr>
          </a:solidFill>
        </p:spPr>
        <p:txBody>
          <a:bodyPr wrap="square" rtlCol="0">
            <a:spAutoFit/>
          </a:bodyPr>
          <a:lstStyle/>
          <a:p>
            <a:endParaRPr lang="en-US" sz="7000" dirty="0" smtClean="0">
              <a:solidFill>
                <a:schemeClr val="tx1">
                  <a:lumMod val="50000"/>
                </a:schemeClr>
              </a:solidFill>
              <a:latin typeface="DokChampa" panose="020B0604020202020204" pitchFamily="34" charset="-34"/>
              <a:cs typeface="DokChampa" panose="020B0604020202020204" pitchFamily="34" charset="-34"/>
            </a:endParaRPr>
          </a:p>
          <a:p>
            <a:r>
              <a:rPr lang="en-US" sz="7000" dirty="0" smtClean="0">
                <a:solidFill>
                  <a:srgbClr val="FFFFFF"/>
                </a:solidFill>
                <a:latin typeface="DokChampa" panose="020B0604020202020204" pitchFamily="34" charset="-34"/>
                <a:cs typeface="DokChampa" panose="020B0604020202020204" pitchFamily="34" charset="-34"/>
              </a:rPr>
              <a:t>Agenda</a:t>
            </a:r>
            <a:endParaRPr lang="en-US" sz="7000" dirty="0">
              <a:solidFill>
                <a:srgbClr val="FFFFFF"/>
              </a:solidFill>
              <a:latin typeface="DokChampa" panose="020B0604020202020204" pitchFamily="34" charset="-34"/>
              <a:cs typeface="DokChampa" panose="020B0604020202020204" pitchFamily="34" charset="-34"/>
            </a:endParaRPr>
          </a:p>
        </p:txBody>
      </p:sp>
      <p:sp>
        <p:nvSpPr>
          <p:cNvPr id="5" name="Content Placeholder 2"/>
          <p:cNvSpPr txBox="1">
            <a:spLocks/>
          </p:cNvSpPr>
          <p:nvPr/>
        </p:nvSpPr>
        <p:spPr>
          <a:xfrm>
            <a:off x="360566" y="2787493"/>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Paul Latshaw Interview</a:t>
            </a:r>
          </a:p>
          <a:p>
            <a:r>
              <a:rPr lang="en-US" dirty="0" smtClean="0"/>
              <a:t>Audience Q&amp;A</a:t>
            </a:r>
          </a:p>
          <a:p>
            <a:r>
              <a:rPr lang="en-US" dirty="0" smtClean="0"/>
              <a:t>Audience Polls Throughout</a:t>
            </a:r>
          </a:p>
          <a:p>
            <a:endParaRPr lang="en-US" dirty="0"/>
          </a:p>
        </p:txBody>
      </p:sp>
    </p:spTree>
    <p:extLst>
      <p:ext uri="{BB962C8B-B14F-4D97-AF65-F5344CB8AC3E}">
        <p14:creationId xmlns:p14="http://schemas.microsoft.com/office/powerpoint/2010/main" val="710586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irfield flower comparison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90"/>
            <a:ext cx="9144000" cy="6766560"/>
          </a:xfrm>
          <a:prstGeom prst="rect">
            <a:avLst/>
          </a:prstGeom>
        </p:spPr>
      </p:pic>
    </p:spTree>
    <p:extLst>
      <p:ext uri="{BB962C8B-B14F-4D97-AF65-F5344CB8AC3E}">
        <p14:creationId xmlns:p14="http://schemas.microsoft.com/office/powerpoint/2010/main" val="27026391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irfield flower comparison 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55"/>
            <a:ext cx="9144000" cy="6766560"/>
          </a:xfrm>
          <a:prstGeom prst="rect">
            <a:avLst/>
          </a:prstGeom>
        </p:spPr>
      </p:pic>
    </p:spTree>
    <p:extLst>
      <p:ext uri="{BB962C8B-B14F-4D97-AF65-F5344CB8AC3E}">
        <p14:creationId xmlns:p14="http://schemas.microsoft.com/office/powerpoint/2010/main" val="27581244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Q5</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299642" y="4392065"/>
            <a:ext cx="7983941" cy="2169825"/>
          </a:xfrm>
          <a:prstGeom prst="rect">
            <a:avLst/>
          </a:prstGeom>
          <a:noFill/>
        </p:spPr>
        <p:txBody>
          <a:bodyPr wrap="square" rtlCol="0">
            <a:spAutoFit/>
          </a:bodyPr>
          <a:lstStyle/>
          <a:p>
            <a:r>
              <a:rPr lang="en-US" sz="4500" dirty="0" smtClean="0"/>
              <a:t>Since introducing Holganix, how has your </a:t>
            </a:r>
            <a:r>
              <a:rPr lang="en-US" sz="4500" dirty="0" smtClean="0">
                <a:solidFill>
                  <a:schemeClr val="accent6">
                    <a:lumMod val="60000"/>
                    <a:lumOff val="40000"/>
                  </a:schemeClr>
                </a:solidFill>
              </a:rPr>
              <a:t>turf/plant quality </a:t>
            </a:r>
            <a:r>
              <a:rPr lang="en-US" sz="4500" dirty="0" smtClean="0"/>
              <a:t>changed? </a:t>
            </a:r>
            <a:endParaRPr lang="en-US" sz="4500" dirty="0"/>
          </a:p>
        </p:txBody>
      </p:sp>
    </p:spTree>
    <p:extLst>
      <p:ext uri="{BB962C8B-B14F-4D97-AF65-F5344CB8AC3E}">
        <p14:creationId xmlns:p14="http://schemas.microsoft.com/office/powerpoint/2010/main" val="2540702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house muirfield tim.JPG"/>
          <p:cNvPicPr>
            <a:picLocks noChangeAspect="1"/>
          </p:cNvPicPr>
          <p:nvPr/>
        </p:nvPicPr>
        <p:blipFill rotWithShape="1">
          <a:blip r:embed="rId3">
            <a:extLst>
              <a:ext uri="{28A0092B-C50C-407E-A947-70E740481C1C}">
                <a14:useLocalDpi xmlns:a14="http://schemas.microsoft.com/office/drawing/2010/main" val="0"/>
              </a:ext>
            </a:extLst>
          </a:blip>
          <a:srcRect r="10349"/>
          <a:stretch/>
        </p:blipFill>
        <p:spPr>
          <a:xfrm>
            <a:off x="478334" y="0"/>
            <a:ext cx="8197643" cy="6858000"/>
          </a:xfrm>
          <a:prstGeom prst="rect">
            <a:avLst/>
          </a:prstGeom>
        </p:spPr>
      </p:pic>
    </p:spTree>
    <p:extLst>
      <p:ext uri="{BB962C8B-B14F-4D97-AF65-F5344CB8AC3E}">
        <p14:creationId xmlns:p14="http://schemas.microsoft.com/office/powerpoint/2010/main" val="14715748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Q6</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424590" y="3709761"/>
            <a:ext cx="7719410" cy="2862322"/>
          </a:xfrm>
          <a:prstGeom prst="rect">
            <a:avLst/>
          </a:prstGeom>
          <a:noFill/>
        </p:spPr>
        <p:txBody>
          <a:bodyPr wrap="square" rtlCol="0">
            <a:spAutoFit/>
          </a:bodyPr>
          <a:lstStyle/>
          <a:p>
            <a:r>
              <a:rPr lang="en-US" sz="4500" dirty="0" smtClean="0"/>
              <a:t>Since introducing Holganix, how has your </a:t>
            </a:r>
            <a:r>
              <a:rPr lang="en-US" sz="4500" dirty="0" smtClean="0">
                <a:solidFill>
                  <a:schemeClr val="accent3">
                    <a:lumMod val="60000"/>
                    <a:lumOff val="40000"/>
                  </a:schemeClr>
                </a:solidFill>
              </a:rPr>
              <a:t>water management</a:t>
            </a:r>
            <a:r>
              <a:rPr lang="en-US" sz="4500" dirty="0" smtClean="0"/>
              <a:t> changed in terms of irrigation frequency &amp; duration?</a:t>
            </a:r>
            <a:endParaRPr lang="en-US" sz="4500" dirty="0"/>
          </a:p>
        </p:txBody>
      </p:sp>
    </p:spTree>
    <p:extLst>
      <p:ext uri="{BB962C8B-B14F-4D97-AF65-F5344CB8AC3E}">
        <p14:creationId xmlns:p14="http://schemas.microsoft.com/office/powerpoint/2010/main" val="1387882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Q7</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651379" y="4121623"/>
            <a:ext cx="7492621" cy="2585323"/>
          </a:xfrm>
          <a:prstGeom prst="rect">
            <a:avLst/>
          </a:prstGeom>
          <a:noFill/>
        </p:spPr>
        <p:txBody>
          <a:bodyPr wrap="square" rtlCol="0">
            <a:spAutoFit/>
          </a:bodyPr>
          <a:lstStyle/>
          <a:p>
            <a:r>
              <a:rPr lang="en-US" sz="5400" dirty="0" smtClean="0"/>
              <a:t>How has Holganix helped with areas of </a:t>
            </a:r>
            <a:r>
              <a:rPr lang="en-US" sz="5400" dirty="0" smtClean="0">
                <a:solidFill>
                  <a:schemeClr val="accent4">
                    <a:lumMod val="60000"/>
                    <a:lumOff val="40000"/>
                  </a:schemeClr>
                </a:solidFill>
              </a:rPr>
              <a:t>heavy thatch?</a:t>
            </a:r>
            <a:endParaRPr lang="en-US" dirty="0"/>
          </a:p>
        </p:txBody>
      </p:sp>
    </p:spTree>
    <p:extLst>
      <p:ext uri="{BB962C8B-B14F-4D97-AF65-F5344CB8AC3E}">
        <p14:creationId xmlns:p14="http://schemas.microsoft.com/office/powerpoint/2010/main" val="21157945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Q8</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651379" y="4121623"/>
            <a:ext cx="7492621" cy="1754327"/>
          </a:xfrm>
          <a:prstGeom prst="rect">
            <a:avLst/>
          </a:prstGeom>
          <a:noFill/>
        </p:spPr>
        <p:txBody>
          <a:bodyPr wrap="square" rtlCol="0">
            <a:spAutoFit/>
          </a:bodyPr>
          <a:lstStyle/>
          <a:p>
            <a:r>
              <a:rPr lang="en-US" sz="5400" dirty="0" smtClean="0"/>
              <a:t>What do your </a:t>
            </a:r>
            <a:r>
              <a:rPr lang="en-US" sz="5400" dirty="0" smtClean="0">
                <a:solidFill>
                  <a:schemeClr val="accent5">
                    <a:lumMod val="60000"/>
                    <a:lumOff val="40000"/>
                  </a:schemeClr>
                </a:solidFill>
              </a:rPr>
              <a:t>employees </a:t>
            </a:r>
            <a:r>
              <a:rPr lang="en-US" sz="5400" dirty="0" smtClean="0"/>
              <a:t> think about Holganix?</a:t>
            </a:r>
            <a:endParaRPr lang="en-US" dirty="0"/>
          </a:p>
        </p:txBody>
      </p:sp>
    </p:spTree>
    <p:extLst>
      <p:ext uri="{BB962C8B-B14F-4D97-AF65-F5344CB8AC3E}">
        <p14:creationId xmlns:p14="http://schemas.microsoft.com/office/powerpoint/2010/main" val="12131902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Q9</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496913" y="3589630"/>
            <a:ext cx="7492621" cy="2862322"/>
          </a:xfrm>
          <a:prstGeom prst="rect">
            <a:avLst/>
          </a:prstGeom>
          <a:noFill/>
        </p:spPr>
        <p:txBody>
          <a:bodyPr wrap="square" rtlCol="0">
            <a:spAutoFit/>
          </a:bodyPr>
          <a:lstStyle/>
          <a:p>
            <a:r>
              <a:rPr lang="en-US" sz="4500" dirty="0" smtClean="0"/>
              <a:t>When you initially learned about Holganix, how did you feel about the </a:t>
            </a:r>
            <a:r>
              <a:rPr lang="en-US" sz="4500" dirty="0" smtClean="0">
                <a:solidFill>
                  <a:schemeClr val="accent6">
                    <a:lumMod val="60000"/>
                    <a:lumOff val="40000"/>
                  </a:schemeClr>
                </a:solidFill>
              </a:rPr>
              <a:t>refrigeration aspect?</a:t>
            </a:r>
            <a:endParaRPr lang="en-US" sz="4500" dirty="0"/>
          </a:p>
        </p:txBody>
      </p:sp>
    </p:spTree>
    <p:extLst>
      <p:ext uri="{BB962C8B-B14F-4D97-AF65-F5344CB8AC3E}">
        <p14:creationId xmlns:p14="http://schemas.microsoft.com/office/powerpoint/2010/main" val="29088961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Q10</a:t>
            </a:r>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1651379" y="4121623"/>
            <a:ext cx="7492621" cy="2585323"/>
          </a:xfrm>
          <a:prstGeom prst="rect">
            <a:avLst/>
          </a:prstGeom>
          <a:noFill/>
        </p:spPr>
        <p:txBody>
          <a:bodyPr wrap="square" rtlCol="0">
            <a:spAutoFit/>
          </a:bodyPr>
          <a:lstStyle/>
          <a:p>
            <a:r>
              <a:rPr lang="en-US" sz="5400" dirty="0" smtClean="0"/>
              <a:t>How easy is it to work with the </a:t>
            </a:r>
            <a:r>
              <a:rPr lang="en-US" sz="5400" dirty="0" smtClean="0">
                <a:solidFill>
                  <a:schemeClr val="bg2">
                    <a:lumMod val="40000"/>
                    <a:lumOff val="60000"/>
                  </a:schemeClr>
                </a:solidFill>
              </a:rPr>
              <a:t>Holganix team and the product?</a:t>
            </a:r>
            <a:endParaRPr lang="en-US" dirty="0"/>
          </a:p>
        </p:txBody>
      </p:sp>
    </p:spTree>
    <p:extLst>
      <p:ext uri="{BB962C8B-B14F-4D97-AF65-F5344CB8AC3E}">
        <p14:creationId xmlns:p14="http://schemas.microsoft.com/office/powerpoint/2010/main" val="27833029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3170099"/>
          </a:xfrm>
          <a:prstGeom prst="rect">
            <a:avLst/>
          </a:prstGeom>
          <a:solidFill>
            <a:schemeClr val="bg1">
              <a:lumMod val="75000"/>
              <a:lumOff val="25000"/>
            </a:schemeClr>
          </a:solidFill>
        </p:spPr>
        <p:txBody>
          <a:bodyPr wrap="square" rtlCol="0">
            <a:spAutoFit/>
          </a:bodyPr>
          <a:lstStyle/>
          <a:p>
            <a:endParaRPr lang="en-US" sz="20000" dirty="0">
              <a:latin typeface="DokChampa" panose="020B0604020202020204" pitchFamily="34" charset="-34"/>
              <a:cs typeface="DokChampa" panose="020B0604020202020204" pitchFamily="34" charset="-34"/>
            </a:endParaRPr>
          </a:p>
        </p:txBody>
      </p:sp>
      <p:sp>
        <p:nvSpPr>
          <p:cNvPr id="4" name="TextBox 3"/>
          <p:cNvSpPr txBox="1"/>
          <p:nvPr/>
        </p:nvSpPr>
        <p:spPr>
          <a:xfrm>
            <a:off x="781673" y="3320891"/>
            <a:ext cx="7492621" cy="3139321"/>
          </a:xfrm>
          <a:prstGeom prst="rect">
            <a:avLst/>
          </a:prstGeom>
          <a:noFill/>
        </p:spPr>
        <p:txBody>
          <a:bodyPr wrap="square" rtlCol="0">
            <a:spAutoFit/>
          </a:bodyPr>
          <a:lstStyle/>
          <a:p>
            <a:r>
              <a:rPr lang="en-US" sz="5400" dirty="0" smtClean="0"/>
              <a:t>Audience Questions:</a:t>
            </a:r>
          </a:p>
          <a:p>
            <a:endParaRPr lang="en-US" dirty="0"/>
          </a:p>
          <a:p>
            <a:r>
              <a:rPr lang="en-US" sz="5400" dirty="0" smtClean="0"/>
              <a:t>Type your questions for Paul in the Chat </a:t>
            </a:r>
            <a:r>
              <a:rPr lang="en-US" sz="5400" dirty="0"/>
              <a:t>B</a:t>
            </a:r>
            <a:r>
              <a:rPr lang="en-US" sz="5400" dirty="0" smtClean="0"/>
              <a:t>ox!</a:t>
            </a:r>
          </a:p>
          <a:p>
            <a:endParaRPr lang="en-US" dirty="0"/>
          </a:p>
        </p:txBody>
      </p:sp>
    </p:spTree>
    <p:extLst>
      <p:ext uri="{BB962C8B-B14F-4D97-AF65-F5344CB8AC3E}">
        <p14:creationId xmlns:p14="http://schemas.microsoft.com/office/powerpoint/2010/main" val="35676146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637182"/>
          </a:xfrm>
          <a:solidFill>
            <a:schemeClr val="bg1">
              <a:lumMod val="75000"/>
              <a:lumOff val="25000"/>
            </a:schemeClr>
          </a:solidFill>
        </p:spPr>
        <p:txBody>
          <a:bodyPr/>
          <a:lstStyle/>
          <a:p>
            <a:r>
              <a:rPr lang="en-US" dirty="0" smtClean="0"/>
              <a:t>Meet your hosts!</a:t>
            </a:r>
            <a:endParaRPr lang="en-US" dirty="0"/>
          </a:p>
        </p:txBody>
      </p:sp>
      <p:pic>
        <p:nvPicPr>
          <p:cNvPr id="4" name="Picture 3" descr="3c5824d.jpg"/>
          <p:cNvPicPr>
            <a:picLocks noChangeAspect="1"/>
          </p:cNvPicPr>
          <p:nvPr/>
        </p:nvPicPr>
        <p:blipFill rotWithShape="1">
          <a:blip r:embed="rId2">
            <a:extLst>
              <a:ext uri="{28A0092B-C50C-407E-A947-70E740481C1C}">
                <a14:useLocalDpi xmlns:a14="http://schemas.microsoft.com/office/drawing/2010/main" val="0"/>
              </a:ext>
            </a:extLst>
          </a:blip>
          <a:srcRect l="10845"/>
          <a:stretch/>
        </p:blipFill>
        <p:spPr>
          <a:xfrm>
            <a:off x="707132" y="1803652"/>
            <a:ext cx="3203449" cy="3593144"/>
          </a:xfrm>
          <a:prstGeom prst="rect">
            <a:avLst/>
          </a:prstGeom>
        </p:spPr>
      </p:pic>
      <p:pic>
        <p:nvPicPr>
          <p:cNvPr id="5" name="Picture 4" descr="07_Holganix.jpg"/>
          <p:cNvPicPr>
            <a:picLocks noChangeAspect="1"/>
          </p:cNvPicPr>
          <p:nvPr/>
        </p:nvPicPr>
        <p:blipFill rotWithShape="1">
          <a:blip r:embed="rId3" cstate="email">
            <a:extLst>
              <a:ext uri="{28A0092B-C50C-407E-A947-70E740481C1C}">
                <a14:useLocalDpi xmlns:a14="http://schemas.microsoft.com/office/drawing/2010/main" val="0"/>
              </a:ext>
            </a:extLst>
          </a:blip>
          <a:srcRect t="5774" b="4415"/>
          <a:stretch/>
        </p:blipFill>
        <p:spPr>
          <a:xfrm>
            <a:off x="5485801" y="1803652"/>
            <a:ext cx="3200999" cy="3593144"/>
          </a:xfrm>
          <a:prstGeom prst="rect">
            <a:avLst/>
          </a:prstGeom>
        </p:spPr>
      </p:pic>
      <p:sp>
        <p:nvSpPr>
          <p:cNvPr id="6" name="TextBox 5"/>
          <p:cNvSpPr txBox="1"/>
          <p:nvPr/>
        </p:nvSpPr>
        <p:spPr>
          <a:xfrm>
            <a:off x="707132" y="5425851"/>
            <a:ext cx="4201707" cy="861774"/>
          </a:xfrm>
          <a:prstGeom prst="rect">
            <a:avLst/>
          </a:prstGeom>
          <a:noFill/>
        </p:spPr>
        <p:txBody>
          <a:bodyPr wrap="square" rtlCol="0">
            <a:spAutoFit/>
          </a:bodyPr>
          <a:lstStyle/>
          <a:p>
            <a:r>
              <a:rPr lang="en-US" sz="3200" dirty="0" smtClean="0"/>
              <a:t>Paul Latshaw </a:t>
            </a:r>
            <a:r>
              <a:rPr lang="en-US" sz="2000" dirty="0" smtClean="0"/>
              <a:t>MSM, CGCS</a:t>
            </a:r>
          </a:p>
          <a:p>
            <a:r>
              <a:rPr lang="en-US" dirty="0" smtClean="0"/>
              <a:t>Superintendent, Muirfield Village Golf Club</a:t>
            </a:r>
            <a:endParaRPr lang="en-US" dirty="0"/>
          </a:p>
        </p:txBody>
      </p:sp>
      <p:sp>
        <p:nvSpPr>
          <p:cNvPr id="7" name="TextBox 6"/>
          <p:cNvSpPr txBox="1"/>
          <p:nvPr/>
        </p:nvSpPr>
        <p:spPr>
          <a:xfrm>
            <a:off x="5485801" y="5425318"/>
            <a:ext cx="3660649" cy="861774"/>
          </a:xfrm>
          <a:prstGeom prst="rect">
            <a:avLst/>
          </a:prstGeom>
          <a:noFill/>
        </p:spPr>
        <p:txBody>
          <a:bodyPr wrap="square" rtlCol="0">
            <a:spAutoFit/>
          </a:bodyPr>
          <a:lstStyle/>
          <a:p>
            <a:r>
              <a:rPr lang="en-US" sz="3200" dirty="0" smtClean="0"/>
              <a:t>Rob Dillinger </a:t>
            </a:r>
          </a:p>
          <a:p>
            <a:r>
              <a:rPr lang="en-US" dirty="0" smtClean="0"/>
              <a:t>Sales Representative, Holganix LLC</a:t>
            </a:r>
            <a:endParaRPr lang="en-US" dirty="0"/>
          </a:p>
        </p:txBody>
      </p:sp>
    </p:spTree>
    <p:extLst>
      <p:ext uri="{BB962C8B-B14F-4D97-AF65-F5344CB8AC3E}">
        <p14:creationId xmlns:p14="http://schemas.microsoft.com/office/powerpoint/2010/main" val="30540430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1631216"/>
          </a:xfrm>
          <a:prstGeom prst="rect">
            <a:avLst/>
          </a:prstGeom>
          <a:solidFill>
            <a:schemeClr val="bg1">
              <a:lumMod val="75000"/>
              <a:lumOff val="25000"/>
            </a:schemeClr>
          </a:solidFill>
        </p:spPr>
        <p:txBody>
          <a:bodyPr wrap="square" rtlCol="0">
            <a:spAutoFit/>
          </a:bodyPr>
          <a:lstStyle/>
          <a:p>
            <a:r>
              <a:rPr lang="en-US" sz="10000" dirty="0" smtClean="0">
                <a:latin typeface="DokChampa" panose="020B0604020202020204" pitchFamily="34" charset="-34"/>
                <a:cs typeface="DokChampa" panose="020B0604020202020204" pitchFamily="34" charset="-34"/>
              </a:rPr>
              <a:t>Conclusion</a:t>
            </a:r>
            <a:endParaRPr lang="en-US" sz="10000" dirty="0">
              <a:latin typeface="DokChampa" panose="020B0604020202020204" pitchFamily="34" charset="-34"/>
              <a:cs typeface="DokChampa" panose="020B0604020202020204" pitchFamily="34" charset="-34"/>
            </a:endParaRPr>
          </a:p>
        </p:txBody>
      </p:sp>
      <p:sp>
        <p:nvSpPr>
          <p:cNvPr id="5" name="Content Placeholder 2"/>
          <p:cNvSpPr txBox="1">
            <a:spLocks/>
          </p:cNvSpPr>
          <p:nvPr/>
        </p:nvSpPr>
        <p:spPr>
          <a:xfrm>
            <a:off x="457200" y="2981467"/>
            <a:ext cx="8229600" cy="28704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Please take our survey! </a:t>
            </a:r>
          </a:p>
          <a:p>
            <a:r>
              <a:rPr lang="en-US" dirty="0" smtClean="0"/>
              <a:t>Look for a follow up email with:</a:t>
            </a:r>
          </a:p>
          <a:p>
            <a:pPr lvl="1"/>
            <a:r>
              <a:rPr lang="en-US" dirty="0" smtClean="0"/>
              <a:t>A recorded version of this webinar</a:t>
            </a:r>
          </a:p>
          <a:p>
            <a:pPr lvl="1"/>
            <a:r>
              <a:rPr lang="en-US" dirty="0" smtClean="0"/>
              <a:t>Resources and information mentioned during the webinar</a:t>
            </a:r>
            <a:endParaRPr lang="en-US" dirty="0"/>
          </a:p>
        </p:txBody>
      </p:sp>
    </p:spTree>
    <p:extLst>
      <p:ext uri="{BB962C8B-B14F-4D97-AF65-F5344CB8AC3E}">
        <p14:creationId xmlns:p14="http://schemas.microsoft.com/office/powerpoint/2010/main" val="32053587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7_Holganix.jpg"/>
          <p:cNvPicPr>
            <a:picLocks noChangeAspect="1"/>
          </p:cNvPicPr>
          <p:nvPr/>
        </p:nvPicPr>
        <p:blipFill rotWithShape="1">
          <a:blip r:embed="rId2" cstate="email">
            <a:extLst>
              <a:ext uri="{28A0092B-C50C-407E-A947-70E740481C1C}">
                <a14:useLocalDpi xmlns:a14="http://schemas.microsoft.com/office/drawing/2010/main" val="0"/>
              </a:ext>
            </a:extLst>
          </a:blip>
          <a:srcRect t="5774" b="4415"/>
          <a:stretch/>
        </p:blipFill>
        <p:spPr>
          <a:xfrm>
            <a:off x="707132" y="1944757"/>
            <a:ext cx="3200999" cy="3593144"/>
          </a:xfrm>
          <a:prstGeom prst="rect">
            <a:avLst/>
          </a:prstGeom>
        </p:spPr>
      </p:pic>
      <p:sp>
        <p:nvSpPr>
          <p:cNvPr id="7" name="TextBox 6"/>
          <p:cNvSpPr txBox="1"/>
          <p:nvPr/>
        </p:nvSpPr>
        <p:spPr>
          <a:xfrm>
            <a:off x="4246459" y="2420968"/>
            <a:ext cx="4143827" cy="2677656"/>
          </a:xfrm>
          <a:prstGeom prst="rect">
            <a:avLst/>
          </a:prstGeom>
          <a:noFill/>
        </p:spPr>
        <p:txBody>
          <a:bodyPr wrap="square" rtlCol="0">
            <a:spAutoFit/>
          </a:bodyPr>
          <a:lstStyle/>
          <a:p>
            <a:r>
              <a:rPr lang="en-US" sz="2400" dirty="0" smtClean="0"/>
              <a:t>Contact Us!</a:t>
            </a:r>
          </a:p>
          <a:p>
            <a:endParaRPr lang="en-US" sz="2400" dirty="0"/>
          </a:p>
          <a:p>
            <a:r>
              <a:rPr lang="en-US" sz="2400" dirty="0" smtClean="0"/>
              <a:t>Rob Dillinger</a:t>
            </a:r>
          </a:p>
          <a:p>
            <a:endParaRPr lang="en-US" sz="2400" dirty="0"/>
          </a:p>
          <a:p>
            <a:r>
              <a:rPr lang="en-US" sz="2400" dirty="0" smtClean="0"/>
              <a:t>Email</a:t>
            </a:r>
            <a:r>
              <a:rPr lang="en-US" sz="2400" dirty="0" smtClean="0">
                <a:solidFill>
                  <a:srgbClr val="FFFFFF"/>
                </a:solidFill>
              </a:rPr>
              <a:t>: Rdillinger@Holganix.com</a:t>
            </a:r>
          </a:p>
          <a:p>
            <a:r>
              <a:rPr lang="en-US" sz="2400" dirty="0" smtClean="0"/>
              <a:t>Phone: 239-839-3606</a:t>
            </a:r>
          </a:p>
          <a:p>
            <a:r>
              <a:rPr lang="en-US" sz="2400" dirty="0" smtClean="0"/>
              <a:t>Website: www.holganix.com</a:t>
            </a:r>
            <a:endParaRPr lang="en-US" sz="2400" dirty="0"/>
          </a:p>
        </p:txBody>
      </p:sp>
      <p:sp>
        <p:nvSpPr>
          <p:cNvPr id="6" name="TextBox 5"/>
          <p:cNvSpPr txBox="1"/>
          <p:nvPr/>
        </p:nvSpPr>
        <p:spPr>
          <a:xfrm>
            <a:off x="0" y="0"/>
            <a:ext cx="9143999" cy="1477328"/>
          </a:xfrm>
          <a:prstGeom prst="rect">
            <a:avLst/>
          </a:prstGeom>
          <a:solidFill>
            <a:schemeClr val="bg1">
              <a:lumMod val="75000"/>
              <a:lumOff val="25000"/>
            </a:schemeClr>
          </a:solidFill>
        </p:spPr>
        <p:txBody>
          <a:bodyPr wrap="square" rtlCol="0">
            <a:spAutoFit/>
          </a:bodyPr>
          <a:lstStyle/>
          <a:p>
            <a:endParaRPr lang="en-US" sz="3000" dirty="0" smtClean="0">
              <a:latin typeface="DokChampa" panose="020B0604020202020204" pitchFamily="34" charset="-34"/>
              <a:cs typeface="DokChampa" panose="020B0604020202020204" pitchFamily="34" charset="-34"/>
            </a:endParaRPr>
          </a:p>
          <a:p>
            <a:r>
              <a:rPr lang="en-US" sz="6000" dirty="0" smtClean="0">
                <a:latin typeface="DokChampa" panose="020B0604020202020204" pitchFamily="34" charset="-34"/>
                <a:cs typeface="DokChampa" panose="020B0604020202020204" pitchFamily="34" charset="-34"/>
              </a:rPr>
              <a:t>Additional Questions?</a:t>
            </a:r>
            <a:endParaRPr lang="en-US" sz="6000" dirty="0">
              <a:latin typeface="DokChampa" panose="020B0604020202020204" pitchFamily="34" charset="-34"/>
              <a:cs typeface="DokChampa" panose="020B0604020202020204" pitchFamily="34" charset="-34"/>
            </a:endParaRPr>
          </a:p>
        </p:txBody>
      </p:sp>
    </p:spTree>
    <p:extLst>
      <p:ext uri="{BB962C8B-B14F-4D97-AF65-F5344CB8AC3E}">
        <p14:creationId xmlns:p14="http://schemas.microsoft.com/office/powerpoint/2010/main" val="38750201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637182"/>
          </a:xfrm>
          <a:solidFill>
            <a:schemeClr val="bg1">
              <a:lumMod val="75000"/>
              <a:lumOff val="25000"/>
            </a:schemeClr>
          </a:solidFill>
        </p:spPr>
        <p:txBody>
          <a:bodyPr/>
          <a:lstStyle/>
          <a:p>
            <a:r>
              <a:rPr lang="en-US" dirty="0" smtClean="0"/>
              <a:t>Agronomy Team</a:t>
            </a:r>
            <a:endParaRPr lang="en-US" dirty="0"/>
          </a:p>
        </p:txBody>
      </p:sp>
      <p:sp>
        <p:nvSpPr>
          <p:cNvPr id="6" name="TextBox 5"/>
          <p:cNvSpPr txBox="1"/>
          <p:nvPr/>
        </p:nvSpPr>
        <p:spPr>
          <a:xfrm>
            <a:off x="148452" y="5541316"/>
            <a:ext cx="3265866" cy="923330"/>
          </a:xfrm>
          <a:prstGeom prst="rect">
            <a:avLst/>
          </a:prstGeom>
          <a:noFill/>
        </p:spPr>
        <p:txBody>
          <a:bodyPr wrap="square" rtlCol="0">
            <a:spAutoFit/>
          </a:bodyPr>
          <a:lstStyle/>
          <a:p>
            <a:r>
              <a:rPr lang="en-US" b="1" dirty="0" smtClean="0"/>
              <a:t>Robert </a:t>
            </a:r>
            <a:r>
              <a:rPr lang="en-US" b="1" dirty="0" err="1" smtClean="0"/>
              <a:t>Neidermyer</a:t>
            </a:r>
            <a:r>
              <a:rPr lang="en-US" b="1" dirty="0" smtClean="0"/>
              <a:t> Ph.D. </a:t>
            </a:r>
            <a:r>
              <a:rPr lang="en-US" dirty="0" smtClean="0"/>
              <a:t>Director of Plant and Soil </a:t>
            </a:r>
            <a:r>
              <a:rPr lang="en-US" dirty="0"/>
              <a:t>S</a:t>
            </a:r>
            <a:r>
              <a:rPr lang="en-US" dirty="0" smtClean="0"/>
              <a:t>ciences, </a:t>
            </a:r>
            <a:r>
              <a:rPr lang="en-US" dirty="0" err="1" smtClean="0"/>
              <a:t>Holganix</a:t>
            </a:r>
            <a:r>
              <a:rPr lang="en-US" dirty="0" smtClean="0"/>
              <a:t> LLC</a:t>
            </a:r>
            <a:endParaRPr lang="en-US" dirty="0"/>
          </a:p>
        </p:txBody>
      </p:sp>
      <p:sp>
        <p:nvSpPr>
          <p:cNvPr id="7" name="TextBox 6"/>
          <p:cNvSpPr txBox="1"/>
          <p:nvPr/>
        </p:nvSpPr>
        <p:spPr>
          <a:xfrm>
            <a:off x="3232885" y="5525137"/>
            <a:ext cx="2778444" cy="923330"/>
          </a:xfrm>
          <a:prstGeom prst="rect">
            <a:avLst/>
          </a:prstGeom>
          <a:noFill/>
        </p:spPr>
        <p:txBody>
          <a:bodyPr wrap="square" rtlCol="0">
            <a:spAutoFit/>
          </a:bodyPr>
          <a:lstStyle/>
          <a:p>
            <a:r>
              <a:rPr lang="en-US" b="1" dirty="0" smtClean="0"/>
              <a:t>Stephen T. Lange</a:t>
            </a:r>
            <a:endParaRPr lang="en-US" b="1" dirty="0" smtClean="0"/>
          </a:p>
          <a:p>
            <a:r>
              <a:rPr lang="en-US" dirty="0" smtClean="0"/>
              <a:t>Vide President of R&amp;D, Inventor, </a:t>
            </a:r>
            <a:r>
              <a:rPr lang="en-US" dirty="0" err="1" smtClean="0"/>
              <a:t>Holganix</a:t>
            </a:r>
            <a:r>
              <a:rPr lang="en-US" dirty="0" smtClean="0"/>
              <a:t> LLC</a:t>
            </a:r>
            <a:endParaRPr lang="en-US" dirty="0"/>
          </a:p>
        </p:txBody>
      </p:sp>
      <p:pic>
        <p:nvPicPr>
          <p:cNvPr id="3" name="Picture 2" descr="13_Holganix.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40" y="1764605"/>
            <a:ext cx="2968964" cy="3710732"/>
          </a:xfrm>
          <a:prstGeom prst="rect">
            <a:avLst/>
          </a:prstGeom>
        </p:spPr>
      </p:pic>
      <p:pic>
        <p:nvPicPr>
          <p:cNvPr id="9" name="Picture 8" descr="stev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378" y="1764605"/>
            <a:ext cx="2778444" cy="3712744"/>
          </a:xfrm>
          <a:prstGeom prst="rect">
            <a:avLst/>
          </a:prstGeom>
        </p:spPr>
      </p:pic>
      <p:pic>
        <p:nvPicPr>
          <p:cNvPr id="10" name="Picture 9" descr="10_Holganix.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6038" y="1764605"/>
            <a:ext cx="2928997" cy="3661246"/>
          </a:xfrm>
          <a:prstGeom prst="rect">
            <a:avLst/>
          </a:prstGeom>
        </p:spPr>
      </p:pic>
      <p:sp>
        <p:nvSpPr>
          <p:cNvPr id="11" name="TextBox 10"/>
          <p:cNvSpPr txBox="1"/>
          <p:nvPr/>
        </p:nvSpPr>
        <p:spPr>
          <a:xfrm>
            <a:off x="6149026" y="5561216"/>
            <a:ext cx="2778444" cy="1200329"/>
          </a:xfrm>
          <a:prstGeom prst="rect">
            <a:avLst/>
          </a:prstGeom>
          <a:noFill/>
        </p:spPr>
        <p:txBody>
          <a:bodyPr wrap="square" rtlCol="0">
            <a:spAutoFit/>
          </a:bodyPr>
          <a:lstStyle/>
          <a:p>
            <a:r>
              <a:rPr lang="en-US" b="1" dirty="0" smtClean="0"/>
              <a:t>Dave </a:t>
            </a:r>
            <a:r>
              <a:rPr lang="en-US" b="1" dirty="0" err="1" smtClean="0"/>
              <a:t>Henricksen</a:t>
            </a:r>
            <a:endParaRPr lang="en-US" b="1" dirty="0" smtClean="0"/>
          </a:p>
          <a:p>
            <a:r>
              <a:rPr lang="en-US" dirty="0" smtClean="0"/>
              <a:t>Consultant Agronomist</a:t>
            </a:r>
            <a:r>
              <a:rPr lang="en-US" dirty="0"/>
              <a:t>, Advanced Turf </a:t>
            </a:r>
            <a:r>
              <a:rPr lang="en-US" dirty="0" smtClean="0"/>
              <a:t>Solutions and </a:t>
            </a:r>
            <a:r>
              <a:rPr lang="en-US" dirty="0" err="1"/>
              <a:t>Holganix</a:t>
            </a:r>
            <a:r>
              <a:rPr lang="en-US" dirty="0"/>
              <a:t> </a:t>
            </a:r>
            <a:r>
              <a:rPr lang="en-US" dirty="0" smtClean="0"/>
              <a:t>LLC</a:t>
            </a:r>
            <a:endParaRPr lang="en-US" dirty="0"/>
          </a:p>
        </p:txBody>
      </p:sp>
    </p:spTree>
    <p:extLst>
      <p:ext uri="{BB962C8B-B14F-4D97-AF65-F5344CB8AC3E}">
        <p14:creationId xmlns:p14="http://schemas.microsoft.com/office/powerpoint/2010/main" val="41100953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lumOff val="15000"/>
            </a:schemeClr>
          </a:solidFill>
        </p:spPr>
        <p:txBody>
          <a:bodyPr/>
          <a:lstStyle/>
          <a:p>
            <a:r>
              <a:rPr lang="en-US" dirty="0" smtClean="0"/>
              <a:t>Webinar Semantics</a:t>
            </a:r>
            <a:endParaRPr lang="en-US" dirty="0"/>
          </a:p>
        </p:txBody>
      </p:sp>
      <p:pic>
        <p:nvPicPr>
          <p:cNvPr id="5" name="Picture 4" descr="Screen Shot 2015-03-19 at 4.21.0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86733" y="1417638"/>
            <a:ext cx="3985210" cy="5010487"/>
          </a:xfrm>
          <a:prstGeom prst="rect">
            <a:avLst/>
          </a:prstGeom>
        </p:spPr>
      </p:pic>
      <p:cxnSp>
        <p:nvCxnSpPr>
          <p:cNvPr id="9" name="Straight Arrow Connector 8"/>
          <p:cNvCxnSpPr>
            <a:stCxn id="13" idx="1"/>
          </p:cNvCxnSpPr>
          <p:nvPr/>
        </p:nvCxnSpPr>
        <p:spPr>
          <a:xfrm flipH="1">
            <a:off x="3944591" y="4511537"/>
            <a:ext cx="1127352" cy="751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071943" y="4188371"/>
            <a:ext cx="2914936" cy="646331"/>
          </a:xfrm>
          <a:prstGeom prst="rect">
            <a:avLst/>
          </a:prstGeom>
          <a:noFill/>
        </p:spPr>
        <p:txBody>
          <a:bodyPr wrap="square" rtlCol="0">
            <a:spAutoFit/>
          </a:bodyPr>
          <a:lstStyle/>
          <a:p>
            <a:r>
              <a:rPr lang="en-US" dirty="0" smtClean="0"/>
              <a:t>If you have a question, type it here! </a:t>
            </a:r>
            <a:endParaRPr lang="en-US" dirty="0"/>
          </a:p>
        </p:txBody>
      </p:sp>
      <p:sp>
        <p:nvSpPr>
          <p:cNvPr id="6" name="TextBox 5"/>
          <p:cNvSpPr txBox="1"/>
          <p:nvPr/>
        </p:nvSpPr>
        <p:spPr>
          <a:xfrm>
            <a:off x="0" y="0"/>
            <a:ext cx="9143999" cy="1169551"/>
          </a:xfrm>
          <a:prstGeom prst="rect">
            <a:avLst/>
          </a:prstGeom>
          <a:solidFill>
            <a:schemeClr val="bg1">
              <a:lumMod val="75000"/>
              <a:lumOff val="25000"/>
            </a:schemeClr>
          </a:solidFill>
        </p:spPr>
        <p:txBody>
          <a:bodyPr wrap="square" rtlCol="0">
            <a:spAutoFit/>
          </a:bodyPr>
          <a:lstStyle/>
          <a:p>
            <a:r>
              <a:rPr lang="en-US" sz="7000" dirty="0" smtClean="0">
                <a:latin typeface="DokChampa" panose="020B0604020202020204" pitchFamily="34" charset="-34"/>
                <a:cs typeface="DokChampa" panose="020B0604020202020204" pitchFamily="34" charset="-34"/>
              </a:rPr>
              <a:t>Webinar Semantics</a:t>
            </a:r>
            <a:endParaRPr lang="en-US" sz="7000" dirty="0">
              <a:latin typeface="DokChampa" panose="020B0604020202020204" pitchFamily="34" charset="-34"/>
              <a:cs typeface="DokChampa" panose="020B0604020202020204" pitchFamily="34" charset="-34"/>
            </a:endParaRPr>
          </a:p>
        </p:txBody>
      </p:sp>
    </p:spTree>
    <p:extLst>
      <p:ext uri="{BB962C8B-B14F-4D97-AF65-F5344CB8AC3E}">
        <p14:creationId xmlns:p14="http://schemas.microsoft.com/office/powerpoint/2010/main" val="40386701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20"/>
            <a:ext cx="9143999" cy="861774"/>
          </a:xfrm>
          <a:prstGeom prst="rect">
            <a:avLst/>
          </a:prstGeom>
          <a:solidFill>
            <a:schemeClr val="bg1">
              <a:lumMod val="75000"/>
              <a:lumOff val="25000"/>
            </a:schemeClr>
          </a:solidFill>
        </p:spPr>
        <p:txBody>
          <a:bodyPr wrap="square" rtlCol="0">
            <a:spAutoFit/>
          </a:bodyPr>
          <a:lstStyle/>
          <a:p>
            <a:r>
              <a:rPr lang="en-US" sz="5000" dirty="0" smtClean="0">
                <a:latin typeface="DokChampa" panose="020B0604020202020204" pitchFamily="34" charset="-34"/>
                <a:cs typeface="DokChampa" panose="020B0604020202020204" pitchFamily="34" charset="-34"/>
              </a:rPr>
              <a:t>What problems are you facing?</a:t>
            </a:r>
            <a:endParaRPr lang="en-US" sz="5000" dirty="0">
              <a:latin typeface="DokChampa" panose="020B0604020202020204" pitchFamily="34" charset="-34"/>
              <a:cs typeface="DokChampa" panose="020B0604020202020204" pitchFamily="34" charset="-34"/>
            </a:endParaRPr>
          </a:p>
        </p:txBody>
      </p:sp>
      <p:graphicFrame>
        <p:nvGraphicFramePr>
          <p:cNvPr id="5" name="Chart 4"/>
          <p:cNvGraphicFramePr>
            <a:graphicFrameLocks/>
          </p:cNvGraphicFramePr>
          <p:nvPr>
            <p:extLst>
              <p:ext uri="{D42A27DB-BD31-4B8C-83A1-F6EECF244321}">
                <p14:modId xmlns:p14="http://schemas.microsoft.com/office/powerpoint/2010/main" val="707040781"/>
              </p:ext>
            </p:extLst>
          </p:nvPr>
        </p:nvGraphicFramePr>
        <p:xfrm>
          <a:off x="313391" y="1567071"/>
          <a:ext cx="8412067" cy="5064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26173648"/>
              </p:ext>
            </p:extLst>
          </p:nvPr>
        </p:nvGraphicFramePr>
        <p:xfrm>
          <a:off x="306690" y="1039216"/>
          <a:ext cx="8418768" cy="5591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28510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20"/>
            <a:ext cx="9143999" cy="3170099"/>
          </a:xfrm>
          <a:prstGeom prst="rect">
            <a:avLst/>
          </a:prstGeom>
          <a:solidFill>
            <a:schemeClr val="bg1">
              <a:lumMod val="75000"/>
              <a:lumOff val="25000"/>
            </a:schemeClr>
          </a:solidFill>
        </p:spPr>
        <p:txBody>
          <a:bodyPr wrap="square" rtlCol="0">
            <a:spAutoFit/>
          </a:bodyPr>
          <a:lstStyle/>
          <a:p>
            <a:r>
              <a:rPr lang="en-US" sz="20000" dirty="0" smtClean="0">
                <a:latin typeface="DokChampa" panose="020B0604020202020204" pitchFamily="34" charset="-34"/>
                <a:cs typeface="DokChampa" panose="020B0604020202020204" pitchFamily="34" charset="-34"/>
              </a:rPr>
              <a:t>A1</a:t>
            </a:r>
            <a:endParaRPr lang="en-US" sz="20000" dirty="0">
              <a:latin typeface="DokChampa" panose="020B0604020202020204" pitchFamily="34" charset="-34"/>
              <a:cs typeface="DokChampa" panose="020B0604020202020204" pitchFamily="34" charset="-34"/>
            </a:endParaRPr>
          </a:p>
        </p:txBody>
      </p:sp>
      <p:sp>
        <p:nvSpPr>
          <p:cNvPr id="6" name="TextBox 5"/>
          <p:cNvSpPr txBox="1"/>
          <p:nvPr/>
        </p:nvSpPr>
        <p:spPr>
          <a:xfrm>
            <a:off x="1651379" y="4121623"/>
            <a:ext cx="7492621" cy="1754327"/>
          </a:xfrm>
          <a:prstGeom prst="rect">
            <a:avLst/>
          </a:prstGeom>
          <a:noFill/>
        </p:spPr>
        <p:txBody>
          <a:bodyPr wrap="square" rtlCol="0">
            <a:spAutoFit/>
          </a:bodyPr>
          <a:lstStyle/>
          <a:p>
            <a:r>
              <a:rPr lang="en-US" sz="5400" dirty="0" smtClean="0"/>
              <a:t>How many of you </a:t>
            </a:r>
            <a:r>
              <a:rPr lang="en-US" sz="5400" dirty="0" smtClean="0">
                <a:solidFill>
                  <a:schemeClr val="bg2">
                    <a:lumMod val="60000"/>
                    <a:lumOff val="40000"/>
                  </a:schemeClr>
                </a:solidFill>
              </a:rPr>
              <a:t>currently use</a:t>
            </a:r>
            <a:r>
              <a:rPr lang="en-US" sz="5400" dirty="0" smtClean="0"/>
              <a:t> Holganix?</a:t>
            </a:r>
            <a:endParaRPr lang="en-US" dirty="0"/>
          </a:p>
        </p:txBody>
      </p:sp>
    </p:spTree>
    <p:extLst>
      <p:ext uri="{BB962C8B-B14F-4D97-AF65-F5344CB8AC3E}">
        <p14:creationId xmlns:p14="http://schemas.microsoft.com/office/powerpoint/2010/main" val="37361585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20"/>
            <a:ext cx="9143999" cy="1246495"/>
          </a:xfrm>
          <a:prstGeom prst="rect">
            <a:avLst/>
          </a:prstGeom>
          <a:solidFill>
            <a:schemeClr val="bg1">
              <a:lumMod val="75000"/>
              <a:lumOff val="25000"/>
            </a:schemeClr>
          </a:solidFill>
        </p:spPr>
        <p:txBody>
          <a:bodyPr wrap="square" rtlCol="0">
            <a:spAutoFit/>
          </a:bodyPr>
          <a:lstStyle/>
          <a:p>
            <a:r>
              <a:rPr lang="en-US" sz="7500" dirty="0" smtClean="0">
                <a:latin typeface="DokChampa" panose="020B0604020202020204" pitchFamily="34" charset="-34"/>
                <a:cs typeface="DokChampa" panose="020B0604020202020204" pitchFamily="34" charset="-34"/>
              </a:rPr>
              <a:t>What is </a:t>
            </a:r>
            <a:r>
              <a:rPr lang="en-US" sz="7500" dirty="0" err="1" smtClean="0">
                <a:latin typeface="DokChampa" panose="020B0604020202020204" pitchFamily="34" charset="-34"/>
                <a:cs typeface="DokChampa" panose="020B0604020202020204" pitchFamily="34" charset="-34"/>
              </a:rPr>
              <a:t>Holganix</a:t>
            </a:r>
            <a:r>
              <a:rPr lang="en-US" sz="7500" dirty="0" smtClean="0">
                <a:latin typeface="DokChampa" panose="020B0604020202020204" pitchFamily="34" charset="-34"/>
                <a:cs typeface="DokChampa" panose="020B0604020202020204" pitchFamily="34" charset="-34"/>
              </a:rPr>
              <a:t>?</a:t>
            </a:r>
            <a:endParaRPr lang="en-US" sz="7500" dirty="0">
              <a:latin typeface="DokChampa" panose="020B0604020202020204" pitchFamily="34" charset="-34"/>
              <a:cs typeface="DokChampa" panose="020B0604020202020204" pitchFamily="34" charset="-34"/>
            </a:endParaRPr>
          </a:p>
        </p:txBody>
      </p:sp>
      <p:sp>
        <p:nvSpPr>
          <p:cNvPr id="6" name="TextBox 5"/>
          <p:cNvSpPr txBox="1"/>
          <p:nvPr/>
        </p:nvSpPr>
        <p:spPr>
          <a:xfrm>
            <a:off x="395862" y="2234218"/>
            <a:ext cx="8533712" cy="3170099"/>
          </a:xfrm>
          <a:prstGeom prst="rect">
            <a:avLst/>
          </a:prstGeom>
          <a:noFill/>
        </p:spPr>
        <p:txBody>
          <a:bodyPr wrap="square" rtlCol="0">
            <a:spAutoFit/>
          </a:bodyPr>
          <a:lstStyle/>
          <a:p>
            <a:r>
              <a:rPr lang="en-US" sz="5000" dirty="0" smtClean="0"/>
              <a:t>A 100% </a:t>
            </a:r>
            <a:r>
              <a:rPr lang="en-US" sz="5000" dirty="0" smtClean="0"/>
              <a:t>organic plant </a:t>
            </a:r>
            <a:r>
              <a:rPr lang="en-US" sz="5000" dirty="0" smtClean="0"/>
              <a:t>&amp; turf product that promotes </a:t>
            </a:r>
            <a:r>
              <a:rPr lang="en-US" sz="5000" dirty="0" smtClean="0">
                <a:solidFill>
                  <a:schemeClr val="accent3">
                    <a:lumMod val="60000"/>
                    <a:lumOff val="40000"/>
                  </a:schemeClr>
                </a:solidFill>
              </a:rPr>
              <a:t>strong plant </a:t>
            </a:r>
            <a:r>
              <a:rPr lang="en-US" sz="5000" dirty="0" smtClean="0">
                <a:solidFill>
                  <a:schemeClr val="accent3">
                    <a:lumMod val="60000"/>
                    <a:lumOff val="40000"/>
                  </a:schemeClr>
                </a:solidFill>
              </a:rPr>
              <a:t>health</a:t>
            </a:r>
            <a:r>
              <a:rPr lang="en-US" sz="5000" dirty="0" smtClean="0"/>
              <a:t>.</a:t>
            </a:r>
          </a:p>
          <a:p>
            <a:endParaRPr lang="en-US" sz="5000" dirty="0"/>
          </a:p>
        </p:txBody>
      </p:sp>
    </p:spTree>
    <p:extLst>
      <p:ext uri="{BB962C8B-B14F-4D97-AF65-F5344CB8AC3E}">
        <p14:creationId xmlns:p14="http://schemas.microsoft.com/office/powerpoint/2010/main" val="41448329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20"/>
            <a:ext cx="9143999" cy="1246495"/>
          </a:xfrm>
          <a:prstGeom prst="rect">
            <a:avLst/>
          </a:prstGeom>
          <a:solidFill>
            <a:schemeClr val="bg1">
              <a:lumMod val="75000"/>
              <a:lumOff val="25000"/>
            </a:schemeClr>
          </a:solidFill>
        </p:spPr>
        <p:txBody>
          <a:bodyPr wrap="square" rtlCol="0">
            <a:spAutoFit/>
          </a:bodyPr>
          <a:lstStyle/>
          <a:p>
            <a:r>
              <a:rPr lang="en-US" sz="7500" dirty="0" smtClean="0">
                <a:latin typeface="DokChampa" panose="020B0604020202020204" pitchFamily="34" charset="-34"/>
                <a:cs typeface="DokChampa" panose="020B0604020202020204" pitchFamily="34" charset="-34"/>
              </a:rPr>
              <a:t>Key Ingredients</a:t>
            </a:r>
            <a:endParaRPr lang="en-US" sz="7500" dirty="0">
              <a:latin typeface="DokChampa" panose="020B0604020202020204" pitchFamily="34" charset="-34"/>
              <a:cs typeface="DokChampa" panose="020B0604020202020204" pitchFamily="34" charset="-34"/>
            </a:endParaRPr>
          </a:p>
        </p:txBody>
      </p:sp>
      <p:sp>
        <p:nvSpPr>
          <p:cNvPr id="6" name="TextBox 5"/>
          <p:cNvSpPr txBox="1"/>
          <p:nvPr/>
        </p:nvSpPr>
        <p:spPr>
          <a:xfrm>
            <a:off x="329887" y="1721395"/>
            <a:ext cx="8533712" cy="5016758"/>
          </a:xfrm>
          <a:prstGeom prst="rect">
            <a:avLst/>
          </a:prstGeom>
          <a:noFill/>
        </p:spPr>
        <p:txBody>
          <a:bodyPr wrap="square" rtlCol="0">
            <a:spAutoFit/>
          </a:bodyPr>
          <a:lstStyle/>
          <a:p>
            <a:pPr marL="685800" indent="-685800">
              <a:buFont typeface="Arial"/>
              <a:buChar char="•"/>
            </a:pPr>
            <a:r>
              <a:rPr lang="en-US" sz="4000" dirty="0" smtClean="0"/>
              <a:t>Compost tea </a:t>
            </a:r>
          </a:p>
          <a:p>
            <a:pPr marL="685800" indent="-685800">
              <a:buFont typeface="Arial"/>
              <a:buChar char="•"/>
            </a:pPr>
            <a:r>
              <a:rPr lang="en-US" sz="4000" dirty="0" smtClean="0"/>
              <a:t>Endo &amp; </a:t>
            </a:r>
            <a:r>
              <a:rPr lang="en-US" sz="4000" dirty="0" err="1" smtClean="0"/>
              <a:t>Ecto</a:t>
            </a:r>
            <a:r>
              <a:rPr lang="en-US" sz="4000" dirty="0" smtClean="0"/>
              <a:t> </a:t>
            </a:r>
            <a:r>
              <a:rPr lang="en-US" sz="4000" dirty="0" err="1" smtClean="0"/>
              <a:t>Mycorrhizae</a:t>
            </a:r>
            <a:endParaRPr lang="en-US" sz="4000" dirty="0" smtClean="0"/>
          </a:p>
          <a:p>
            <a:pPr marL="685800" indent="-685800">
              <a:buFont typeface="Arial"/>
              <a:buChar char="•"/>
            </a:pPr>
            <a:r>
              <a:rPr lang="en-US" sz="4000" dirty="0" smtClean="0"/>
              <a:t>Beneficial fungi &amp; bacteria</a:t>
            </a:r>
          </a:p>
          <a:p>
            <a:pPr marL="685800" indent="-685800">
              <a:buFont typeface="Arial"/>
              <a:buChar char="•"/>
            </a:pPr>
            <a:r>
              <a:rPr lang="en-US" sz="4000" dirty="0" smtClean="0"/>
              <a:t>Beneficial nematodes</a:t>
            </a:r>
          </a:p>
          <a:p>
            <a:pPr marL="685800" indent="-685800">
              <a:buFont typeface="Arial"/>
              <a:buChar char="•"/>
            </a:pPr>
            <a:endParaRPr lang="en-US" sz="4000" dirty="0" smtClean="0"/>
          </a:p>
          <a:p>
            <a:pPr marL="685800" indent="-685800">
              <a:buFont typeface="Arial"/>
              <a:buChar char="•"/>
            </a:pPr>
            <a:endParaRPr lang="en-US" sz="4000" dirty="0"/>
          </a:p>
          <a:p>
            <a:r>
              <a:rPr lang="en-US" sz="2000" dirty="0" smtClean="0">
                <a:solidFill>
                  <a:schemeClr val="tx1">
                    <a:lumMod val="65000"/>
                  </a:schemeClr>
                </a:solidFill>
              </a:rPr>
              <a:t>compost tea, </a:t>
            </a:r>
            <a:r>
              <a:rPr lang="en-US" sz="2000" dirty="0" err="1" smtClean="0">
                <a:solidFill>
                  <a:schemeClr val="tx1">
                    <a:lumMod val="65000"/>
                  </a:schemeClr>
                </a:solidFill>
              </a:rPr>
              <a:t>humic</a:t>
            </a:r>
            <a:r>
              <a:rPr lang="en-US" sz="2000" dirty="0" smtClean="0">
                <a:solidFill>
                  <a:schemeClr val="tx1">
                    <a:lumMod val="65000"/>
                  </a:schemeClr>
                </a:solidFill>
              </a:rPr>
              <a:t> and </a:t>
            </a:r>
            <a:r>
              <a:rPr lang="en-US" sz="2000" dirty="0" err="1" smtClean="0">
                <a:solidFill>
                  <a:schemeClr val="tx1">
                    <a:lumMod val="65000"/>
                  </a:schemeClr>
                </a:solidFill>
              </a:rPr>
              <a:t>fulvic</a:t>
            </a:r>
            <a:r>
              <a:rPr lang="en-US" sz="2000" dirty="0" smtClean="0">
                <a:solidFill>
                  <a:schemeClr val="tx1">
                    <a:lumMod val="65000"/>
                  </a:schemeClr>
                </a:solidFill>
              </a:rPr>
              <a:t> acids, kelp extract, gluten, </a:t>
            </a:r>
            <a:r>
              <a:rPr lang="en-US" sz="2000" dirty="0" err="1" smtClean="0">
                <a:solidFill>
                  <a:schemeClr val="tx1">
                    <a:lumMod val="65000"/>
                  </a:schemeClr>
                </a:solidFill>
              </a:rPr>
              <a:t>endomycorrhizae</a:t>
            </a:r>
            <a:r>
              <a:rPr lang="en-US" sz="2000" dirty="0" smtClean="0">
                <a:solidFill>
                  <a:schemeClr val="tx1">
                    <a:lumMod val="65000"/>
                  </a:schemeClr>
                </a:solidFill>
              </a:rPr>
              <a:t>, </a:t>
            </a:r>
            <a:r>
              <a:rPr lang="en-US" sz="2000" dirty="0" err="1" smtClean="0">
                <a:solidFill>
                  <a:schemeClr val="tx1">
                    <a:lumMod val="65000"/>
                  </a:schemeClr>
                </a:solidFill>
              </a:rPr>
              <a:t>ectomycorrhizae</a:t>
            </a:r>
            <a:r>
              <a:rPr lang="en-US" sz="2000" dirty="0" smtClean="0">
                <a:solidFill>
                  <a:schemeClr val="tx1">
                    <a:lumMod val="65000"/>
                  </a:schemeClr>
                </a:solidFill>
              </a:rPr>
              <a:t>, nitrogen fixing bacteria, protozoa, nematodes, saccharomyces </a:t>
            </a:r>
            <a:r>
              <a:rPr lang="en-US" sz="2000" dirty="0" err="1" smtClean="0">
                <a:solidFill>
                  <a:schemeClr val="tx1">
                    <a:lumMod val="65000"/>
                  </a:schemeClr>
                </a:solidFill>
              </a:rPr>
              <a:t>cerevisiae</a:t>
            </a:r>
            <a:r>
              <a:rPr lang="en-US" sz="2000" dirty="0" smtClean="0">
                <a:solidFill>
                  <a:schemeClr val="tx1">
                    <a:lumMod val="65000"/>
                  </a:schemeClr>
                </a:solidFill>
              </a:rPr>
              <a:t>, polysaccharide, yucca extract, amino acids, </a:t>
            </a:r>
            <a:r>
              <a:rPr lang="en-US" sz="2000" dirty="0" err="1" smtClean="0">
                <a:solidFill>
                  <a:schemeClr val="tx1">
                    <a:lumMod val="65000"/>
                  </a:schemeClr>
                </a:solidFill>
              </a:rPr>
              <a:t>zuxin</a:t>
            </a:r>
            <a:r>
              <a:rPr lang="en-US" sz="2000" dirty="0" smtClean="0">
                <a:solidFill>
                  <a:schemeClr val="tx1">
                    <a:lumMod val="65000"/>
                  </a:schemeClr>
                </a:solidFill>
              </a:rPr>
              <a:t>, </a:t>
            </a:r>
            <a:r>
              <a:rPr lang="en-US" sz="2000" dirty="0" err="1" smtClean="0">
                <a:solidFill>
                  <a:schemeClr val="tx1">
                    <a:lumMod val="65000"/>
                  </a:schemeClr>
                </a:solidFill>
              </a:rPr>
              <a:t>trochoderma</a:t>
            </a:r>
            <a:r>
              <a:rPr lang="en-US" sz="2000" dirty="0" smtClean="0">
                <a:solidFill>
                  <a:schemeClr val="tx1">
                    <a:lumMod val="65000"/>
                  </a:schemeClr>
                </a:solidFill>
              </a:rPr>
              <a:t> </a:t>
            </a:r>
            <a:r>
              <a:rPr lang="en-US" sz="2000" dirty="0" err="1" smtClean="0">
                <a:solidFill>
                  <a:schemeClr val="tx1">
                    <a:lumMod val="65000"/>
                  </a:schemeClr>
                </a:solidFill>
              </a:rPr>
              <a:t>ssp</a:t>
            </a:r>
            <a:r>
              <a:rPr lang="en-US" sz="2000" dirty="0" smtClean="0">
                <a:solidFill>
                  <a:schemeClr val="tx1">
                    <a:lumMod val="65000"/>
                  </a:schemeClr>
                </a:solidFill>
              </a:rPr>
              <a:t>, </a:t>
            </a:r>
            <a:r>
              <a:rPr lang="en-US" sz="2000" dirty="0" err="1" smtClean="0">
                <a:solidFill>
                  <a:schemeClr val="tx1">
                    <a:lumMod val="65000"/>
                  </a:schemeClr>
                </a:solidFill>
              </a:rPr>
              <a:t>lingin</a:t>
            </a:r>
            <a:r>
              <a:rPr lang="en-US" sz="2000" dirty="0" smtClean="0">
                <a:solidFill>
                  <a:schemeClr val="tx1">
                    <a:lumMod val="65000"/>
                  </a:schemeClr>
                </a:solidFill>
              </a:rPr>
              <a:t> polymers, secondary and micronutrients</a:t>
            </a:r>
            <a:endParaRPr lang="en-US" sz="4000" dirty="0" smtClean="0"/>
          </a:p>
        </p:txBody>
      </p:sp>
    </p:spTree>
    <p:extLst>
      <p:ext uri="{BB962C8B-B14F-4D97-AF65-F5344CB8AC3E}">
        <p14:creationId xmlns:p14="http://schemas.microsoft.com/office/powerpoint/2010/main" val="33354407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5845</TotalTime>
  <Words>570</Words>
  <Application>Microsoft Macintosh PowerPoint</Application>
  <PresentationFormat>On-screen Show (4:3)</PresentationFormat>
  <Paragraphs>111</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 Black </vt:lpstr>
      <vt:lpstr>3rd Hole at Muirfield Village Golf Club</vt:lpstr>
      <vt:lpstr>PowerPoint Presentation</vt:lpstr>
      <vt:lpstr>Meet your hosts!</vt:lpstr>
      <vt:lpstr>Agronomy Team</vt:lpstr>
      <vt:lpstr>Webinar Semantics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Kaity</dc:creator>
  <cp:lastModifiedBy>Kaity</cp:lastModifiedBy>
  <cp:revision>44</cp:revision>
  <dcterms:created xsi:type="dcterms:W3CDTF">2015-03-19T19:52:59Z</dcterms:created>
  <dcterms:modified xsi:type="dcterms:W3CDTF">2015-03-25T19:31:38Z</dcterms:modified>
</cp:coreProperties>
</file>