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2"/>
  </p:notesMasterIdLst>
  <p:handoutMasterIdLst>
    <p:handoutMasterId r:id="rId33"/>
  </p:handoutMasterIdLst>
  <p:sldIdLst>
    <p:sldId id="1210" r:id="rId2"/>
    <p:sldId id="1399" r:id="rId3"/>
    <p:sldId id="1369" r:id="rId4"/>
    <p:sldId id="1370" r:id="rId5"/>
    <p:sldId id="1371" r:id="rId6"/>
    <p:sldId id="1372" r:id="rId7"/>
    <p:sldId id="1373" r:id="rId8"/>
    <p:sldId id="1375" r:id="rId9"/>
    <p:sldId id="1376" r:id="rId10"/>
    <p:sldId id="1377" r:id="rId11"/>
    <p:sldId id="1378" r:id="rId12"/>
    <p:sldId id="1379" r:id="rId13"/>
    <p:sldId id="1380" r:id="rId14"/>
    <p:sldId id="1385" r:id="rId15"/>
    <p:sldId id="1381" r:id="rId16"/>
    <p:sldId id="1383" r:id="rId17"/>
    <p:sldId id="1384" r:id="rId18"/>
    <p:sldId id="1386" r:id="rId19"/>
    <p:sldId id="1387" r:id="rId20"/>
    <p:sldId id="1388" r:id="rId21"/>
    <p:sldId id="1389" r:id="rId22"/>
    <p:sldId id="1390" r:id="rId23"/>
    <p:sldId id="1391" r:id="rId24"/>
    <p:sldId id="1393" r:id="rId25"/>
    <p:sldId id="1400" r:id="rId26"/>
    <p:sldId id="1401" r:id="rId27"/>
    <p:sldId id="1396" r:id="rId28"/>
    <p:sldId id="1402" r:id="rId29"/>
    <p:sldId id="1397" r:id="rId30"/>
    <p:sldId id="1398" r:id="rId3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99FF"/>
    <a:srgbClr val="FF00FF"/>
    <a:srgbClr val="FFFFCC"/>
    <a:srgbClr val="66FF33"/>
    <a:srgbClr val="FF9933"/>
    <a:srgbClr val="FFCCCC"/>
    <a:srgbClr val="CCECFF"/>
    <a:srgbClr val="FFFF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31" autoAdjust="0"/>
    <p:restoredTop sz="97024" autoAdjust="0"/>
  </p:normalViewPr>
  <p:slideViewPr>
    <p:cSldViewPr>
      <p:cViewPr>
        <p:scale>
          <a:sx n="57" d="100"/>
          <a:sy n="57" d="100"/>
        </p:scale>
        <p:origin x="-125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2688"/>
    </p:cViewPr>
  </p:sorter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663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2" rIns="94004" bIns="47002" numCol="1" anchor="t" anchorCtr="0" compatLnSpc="1">
            <a:prstTxWarp prst="textNoShape">
              <a:avLst/>
            </a:prstTxWarp>
          </a:bodyPr>
          <a:lstStyle>
            <a:lvl1pPr defTabSz="94065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815" y="0"/>
            <a:ext cx="3076663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2" rIns="94004" bIns="47002" numCol="1" anchor="t" anchorCtr="0" compatLnSpc="1">
            <a:prstTxWarp prst="textNoShape">
              <a:avLst/>
            </a:prstTxWarp>
          </a:bodyPr>
          <a:lstStyle>
            <a:lvl1pPr algn="r" defTabSz="94065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8735"/>
            <a:ext cx="3076663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2" rIns="94004" bIns="47002" numCol="1" anchor="b" anchorCtr="0" compatLnSpc="1">
            <a:prstTxWarp prst="textNoShape">
              <a:avLst/>
            </a:prstTxWarp>
          </a:bodyPr>
          <a:lstStyle>
            <a:lvl1pPr defTabSz="94065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815" y="8918735"/>
            <a:ext cx="3076663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2" rIns="94004" bIns="47002" numCol="1" anchor="b" anchorCtr="0" compatLnSpc="1">
            <a:prstTxWarp prst="textNoShape">
              <a:avLst/>
            </a:prstTxWarp>
          </a:bodyPr>
          <a:lstStyle>
            <a:lvl1pPr algn="r" defTabSz="940657">
              <a:defRPr sz="1200"/>
            </a:lvl1pPr>
          </a:lstStyle>
          <a:p>
            <a:pPr>
              <a:defRPr/>
            </a:pPr>
            <a:fld id="{2E7B7BBD-CEBD-4874-A7D7-380FB0591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663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2" rIns="94004" bIns="47002" numCol="1" anchor="t" anchorCtr="0" compatLnSpc="1">
            <a:prstTxWarp prst="textNoShape">
              <a:avLst/>
            </a:prstTxWarp>
          </a:bodyPr>
          <a:lstStyle>
            <a:lvl1pPr defTabSz="94065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815" y="0"/>
            <a:ext cx="3076663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2" rIns="94004" bIns="47002" numCol="1" anchor="t" anchorCtr="0" compatLnSpc="1">
            <a:prstTxWarp prst="textNoShape">
              <a:avLst/>
            </a:prstTxWarp>
          </a:bodyPr>
          <a:lstStyle>
            <a:lvl1pPr algn="r" defTabSz="94065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3263"/>
            <a:ext cx="4692650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6" y="4460171"/>
            <a:ext cx="5207406" cy="42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2" rIns="94004" bIns="47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8735"/>
            <a:ext cx="3076663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2" rIns="94004" bIns="47002" numCol="1" anchor="b" anchorCtr="0" compatLnSpc="1">
            <a:prstTxWarp prst="textNoShape">
              <a:avLst/>
            </a:prstTxWarp>
          </a:bodyPr>
          <a:lstStyle>
            <a:lvl1pPr defTabSz="94065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815" y="8918735"/>
            <a:ext cx="3076663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2" rIns="94004" bIns="47002" numCol="1" anchor="b" anchorCtr="0" compatLnSpc="1">
            <a:prstTxWarp prst="textNoShape">
              <a:avLst/>
            </a:prstTxWarp>
          </a:bodyPr>
          <a:lstStyle>
            <a:lvl1pPr algn="r" defTabSz="940657">
              <a:defRPr sz="1200"/>
            </a:lvl1pPr>
          </a:lstStyle>
          <a:p>
            <a:pPr>
              <a:defRPr/>
            </a:pPr>
            <a:fld id="{9D4921A6-DC18-450D-8BD7-257E047C9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184150"/>
            <a:ext cx="3201987" cy="103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65213" y="6477000"/>
            <a:ext cx="37131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en-US" altLang="ja-JP" sz="1100" dirty="0">
                <a:latin typeface="Arial" charset="0"/>
              </a:rPr>
              <a:t>Copyright </a:t>
            </a:r>
            <a:r>
              <a:rPr lang="en-US" altLang="ja-JP" sz="1100" dirty="0" smtClean="0">
                <a:latin typeface="Arial" charset="0"/>
              </a:rPr>
              <a:t>2013 </a:t>
            </a:r>
            <a:r>
              <a:rPr lang="en-US" altLang="ja-JP" sz="1100" dirty="0">
                <a:latin typeface="Arial" charset="0"/>
              </a:rPr>
              <a:t>Toshiba Corporation.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3188"/>
            <a:ext cx="3313113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5213" y="1844675"/>
            <a:ext cx="7502525" cy="1331913"/>
          </a:xfrm>
        </p:spPr>
        <p:txBody>
          <a:bodyPr anchor="ctr"/>
          <a:lstStyle>
            <a:lvl1pPr>
              <a:defRPr sz="3800">
                <a:solidFill>
                  <a:srgbClr val="FF0000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5213" y="3176588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100" b="0"/>
            </a:lvl1pPr>
          </a:lstStyle>
          <a:p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65213" y="5524500"/>
            <a:ext cx="7502525" cy="684213"/>
          </a:xfrm>
        </p:spPr>
        <p:txBody>
          <a:bodyPr lIns="0" tIns="0" rIns="0" bIns="0" anchor="t"/>
          <a:lstStyle>
            <a:lvl1pPr algn="l">
              <a:lnSpc>
                <a:spcPts val="2113"/>
              </a:lnSpc>
              <a:defRPr sz="1900" b="1">
                <a:latin typeface="+mn-lt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 bwMode="hidden">
          <a:xfrm>
            <a:off x="4779963" y="6477000"/>
            <a:ext cx="375285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 bwMode="hidden">
          <a:xfrm>
            <a:off x="0" y="6477000"/>
            <a:ext cx="1066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solidFill>
                  <a:srgbClr val="CCCCCC"/>
                </a:solidFill>
                <a:latin typeface="+mn-lt"/>
              </a:defRPr>
            </a:lvl1pPr>
          </a:lstStyle>
          <a:p>
            <a:pPr>
              <a:defRPr/>
            </a:pPr>
            <a:fld id="{2D4EC637-7034-4EA9-B20B-2DB0CFAAB6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1" y="182881"/>
            <a:ext cx="1920239" cy="620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4" descr="Newcastle_logo_s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74320"/>
            <a:ext cx="2025266" cy="31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835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82000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72225" y="6477000"/>
            <a:ext cx="10350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Helvetica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70342" name="Line 6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7478713" y="6477000"/>
            <a:ext cx="38258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eaLnBrk="0" hangingPunct="0">
              <a:tabLst>
                <a:tab pos="568325" algn="ctr"/>
                <a:tab pos="857250" algn="l"/>
                <a:tab pos="1089025" algn="l"/>
              </a:tabLst>
              <a:defRPr/>
            </a:pPr>
            <a:fld id="{8848EBFB-D042-4F38-A35D-1EBD6F17135D}" type="slidenum">
              <a:rPr lang="ja-JP" altLang="en-US" sz="1100" b="1">
                <a:latin typeface="Arial" charset="0"/>
              </a:rPr>
              <a:pPr algn="r" eaLnBrk="0" hangingPunct="0">
                <a:tabLst>
                  <a:tab pos="568325" algn="ctr"/>
                  <a:tab pos="857250" algn="l"/>
                  <a:tab pos="1089025" algn="l"/>
                </a:tabLst>
                <a:defRPr/>
              </a:pPr>
              <a:t>‹#›</a:t>
            </a:fld>
            <a:endParaRPr lang="en-US" altLang="ja-JP" sz="1100" b="1" dirty="0">
              <a:latin typeface="Arial" charset="0"/>
            </a:endParaRPr>
          </a:p>
        </p:txBody>
      </p:sp>
      <p:sp>
        <p:nvSpPr>
          <p:cNvPr id="270345" name="Line 9"/>
          <p:cNvSpPr>
            <a:spLocks noChangeShapeType="1"/>
          </p:cNvSpPr>
          <p:nvPr userDrawn="1"/>
        </p:nvSpPr>
        <p:spPr bwMode="auto">
          <a:xfrm>
            <a:off x="381000" y="692150"/>
            <a:ext cx="838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0346" name="Rectangle 10"/>
          <p:cNvSpPr>
            <a:spLocks noChangeArrowheads="1"/>
          </p:cNvSpPr>
          <p:nvPr userDrawn="1"/>
        </p:nvSpPr>
        <p:spPr bwMode="auto">
          <a:xfrm>
            <a:off x="8014937" y="6525404"/>
            <a:ext cx="1021113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968375" eaLnBrk="0" hangingPunct="0">
              <a:defRPr/>
            </a:pPr>
            <a:r>
              <a:rPr lang="en-US" altLang="ja-JP" sz="1300" b="1" dirty="0">
                <a:solidFill>
                  <a:srgbClr val="FF0000"/>
                </a:solidFill>
                <a:latin typeface="Arial Narrow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8" r:id="rId3"/>
    <p:sldLayoutId id="2147483733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HGP創英角ｺﾞｼｯｸUB" pitchFamily="50" charset="-128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ct val="1000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84163" algn="l" rtl="0" eaLnBrk="0" fontAlgn="base" hangingPunct="0">
        <a:spcBef>
          <a:spcPct val="0"/>
        </a:spcBef>
        <a:spcAft>
          <a:spcPct val="1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857250" indent="-282575" algn="l" rtl="0" eaLnBrk="0" fontAlgn="base" hangingPunct="0">
        <a:spcBef>
          <a:spcPct val="0"/>
        </a:spcBef>
        <a:spcAft>
          <a:spcPct val="10000"/>
        </a:spcAft>
        <a:buFont typeface="Helvetica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138238" indent="-279400" algn="l" rtl="0" eaLnBrk="0" fontAlgn="base" hangingPunct="0">
        <a:spcBef>
          <a:spcPct val="0"/>
        </a:spcBef>
        <a:spcAft>
          <a:spcPct val="1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425575" indent="-284163" algn="l" rtl="0" eaLnBrk="0" fontAlgn="base" hangingPunct="0">
        <a:spcBef>
          <a:spcPct val="0"/>
        </a:spcBef>
        <a:spcAft>
          <a:spcPct val="10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1882775" indent="-284163" algn="l" rtl="0" fontAlgn="base">
        <a:spcBef>
          <a:spcPct val="0"/>
        </a:spcBef>
        <a:spcAft>
          <a:spcPct val="10000"/>
        </a:spcAft>
        <a:buChar char="•"/>
        <a:defRPr>
          <a:solidFill>
            <a:schemeClr val="tx1"/>
          </a:solidFill>
          <a:latin typeface="+mn-lt"/>
          <a:ea typeface="+mn-ea"/>
        </a:defRPr>
      </a:lvl6pPr>
      <a:lvl7pPr marL="2339975" indent="-284163" algn="l" rtl="0" fontAlgn="base">
        <a:spcBef>
          <a:spcPct val="0"/>
        </a:spcBef>
        <a:spcAft>
          <a:spcPct val="10000"/>
        </a:spcAft>
        <a:buChar char="•"/>
        <a:defRPr>
          <a:solidFill>
            <a:schemeClr val="tx1"/>
          </a:solidFill>
          <a:latin typeface="+mn-lt"/>
          <a:ea typeface="+mn-ea"/>
        </a:defRPr>
      </a:lvl7pPr>
      <a:lvl8pPr marL="2797175" indent="-284163" algn="l" rtl="0" fontAlgn="base">
        <a:spcBef>
          <a:spcPct val="0"/>
        </a:spcBef>
        <a:spcAft>
          <a:spcPct val="10000"/>
        </a:spcAft>
        <a:buChar char="•"/>
        <a:defRPr>
          <a:solidFill>
            <a:schemeClr val="tx1"/>
          </a:solidFill>
          <a:latin typeface="+mn-lt"/>
          <a:ea typeface="+mn-ea"/>
        </a:defRPr>
      </a:lvl8pPr>
      <a:lvl9pPr marL="3254375" indent="-284163" algn="l" rtl="0" fontAlgn="base">
        <a:spcBef>
          <a:spcPct val="0"/>
        </a:spcBef>
        <a:spcAft>
          <a:spcPct val="10000"/>
        </a:spcAft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stark@newcastlesys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mailto:cwheeler@newcastlesys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newcastlesys.com/toshiba-roi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newcastlesys.com/toshiba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0" y="5303520"/>
            <a:ext cx="3246120" cy="1097280"/>
          </a:xfrm>
        </p:spPr>
        <p:txBody>
          <a:bodyPr/>
          <a:lstStyle/>
          <a:p>
            <a:r>
              <a:rPr lang="en-US" sz="1400" b="1" dirty="0" smtClean="0"/>
              <a:t>Theresa Lee</a:t>
            </a:r>
          </a:p>
          <a:p>
            <a:r>
              <a:rPr lang="en-US" sz="1400" b="1" dirty="0" smtClean="0"/>
              <a:t>Thermal Product Manager - Toshiba</a:t>
            </a:r>
          </a:p>
          <a:p>
            <a:r>
              <a:rPr lang="en-US" sz="1400" b="1" dirty="0" smtClean="0"/>
              <a:t>October 17, 2013</a:t>
            </a:r>
          </a:p>
          <a:p>
            <a:r>
              <a:rPr lang="en-US" sz="1400" b="1" dirty="0" smtClean="0"/>
              <a:t>Theresa.lee@tabs.toshiba.com</a:t>
            </a:r>
            <a:endParaRPr lang="en-US" sz="1400" b="1" dirty="0"/>
          </a:p>
        </p:txBody>
      </p:sp>
      <p:pic>
        <p:nvPicPr>
          <p:cNvPr id="8" name="Picture 7" descr="Warehouse_Justin_oneprin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0160"/>
            <a:ext cx="9144000" cy="39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4526280" y="5257800"/>
            <a:ext cx="3246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 Stark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Sales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Executive – Newcastle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sstark@newcastlesys.com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Christine Wheeler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  <a:ea typeface="+mn-ea"/>
              </a:rPr>
              <a:t>Director Marketing – Newcastle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cwheeler@newcastlesys.com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Newcastle Systems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0684" y="206340"/>
            <a:ext cx="3406812" cy="765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886200"/>
            <a:ext cx="9626600" cy="3217863"/>
          </a:xfrm>
          <a:prstGeom prst="rect">
            <a:avLst/>
          </a:prstGeom>
        </p:spPr>
        <p:txBody>
          <a:bodyPr/>
          <a:lstStyle/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1480" y="822961"/>
          <a:ext cx="8275320" cy="5425858"/>
        </p:xfrm>
        <a:graphic>
          <a:graphicData uri="http://schemas.openxmlformats.org/drawingml/2006/table">
            <a:tbl>
              <a:tblPr/>
              <a:tblGrid>
                <a:gridCol w="1828800"/>
                <a:gridCol w="2148840"/>
                <a:gridCol w="2148840"/>
                <a:gridCol w="2148840"/>
              </a:tblGrid>
              <a:tr h="1120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     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      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      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Toshiba</a:t>
                      </a:r>
                      <a:r>
                        <a:rPr lang="en-US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Printer Series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BEV4D/4T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Entry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 Level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BEX4T2</a:t>
                      </a:r>
                      <a:endParaRPr lang="en-US" sz="14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Mid Range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BEX4T1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Calibri"/>
                        </a:rPr>
                        <a:t>High Performance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Carts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RC Series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NB Series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PC Series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</a:t>
                      </a:r>
                      <a:r>
                        <a:rPr lang="en-US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Speed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IPS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 IPS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 IPS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Calibri"/>
                        </a:rPr>
                        <a:t>Ribbon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110M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600M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800M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7163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Calibri"/>
                        </a:rPr>
                        <a:t>Connectivity (std)</a:t>
                      </a:r>
                      <a:endParaRPr lang="en-US" sz="14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Serial,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Parallel, USB, Ethernet</a:t>
                      </a:r>
                      <a:endParaRPr lang="en-US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USB, Ethernet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USB, Ethernet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23">
                <a:tc>
                  <a:txBody>
                    <a:bodyPr/>
                    <a:lstStyle/>
                    <a:p>
                      <a:pPr marL="0" marR="0" indent="0" algn="ctr" defTabSz="7163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Calibri"/>
                        </a:rPr>
                        <a:t>Connectivity (opt)</a:t>
                      </a:r>
                      <a:endParaRPr lang="en-US" sz="14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None 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Wireless   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Wireless         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Options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Cutter, Peel Mode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Cutter,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Peel Mode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Cutter, Peel Mode,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RFID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Weight</a:t>
                      </a:r>
                      <a:r>
                        <a:rPr lang="en-US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(lbs)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5.1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36.7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36.7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Calibri"/>
                        </a:rPr>
                        <a:t>Price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$495- $795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$1,695-$2,385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$1,895 - $2,580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9440" y="960120"/>
            <a:ext cx="12350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4640" y="1005840"/>
            <a:ext cx="955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60120"/>
            <a:ext cx="12350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154680" y="182880"/>
            <a:ext cx="5561012" cy="606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Product Portfolio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80160" y="731520"/>
            <a:ext cx="704088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 Cart + Toshiba BEV4D/4T printer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54480"/>
            <a:ext cx="3367947" cy="406908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4360" y="1508760"/>
            <a:ext cx="52578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9797" tIns="39797" rIns="39797" bIns="39797" anchor="ctr"/>
          <a:lstStyle/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defRPr/>
            </a:pPr>
            <a:r>
              <a:rPr lang="en-US" sz="2600" b="1" kern="0" dirty="0" smtClean="0">
                <a:solidFill>
                  <a:srgbClr val="313032"/>
                </a:solidFill>
                <a:latin typeface="+mn-lt"/>
                <a:ea typeface="+mn-ea"/>
                <a:cs typeface="+mn-cs"/>
                <a:sym typeface="Gotham-Medium" charset="0"/>
              </a:rPr>
              <a:t>Entry- Level Mobile </a:t>
            </a:r>
            <a:r>
              <a:rPr lang="en-US" sz="2600" b="1" kern="0" dirty="0">
                <a:solidFill>
                  <a:srgbClr val="313032"/>
                </a:solidFill>
                <a:latin typeface="+mn-lt"/>
                <a:ea typeface="+mn-ea"/>
                <a:cs typeface="+mn-cs"/>
                <a:sym typeface="Gotham-Medium" charset="0"/>
              </a:rPr>
              <a:t>Solution</a:t>
            </a: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Cart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Newcastle </a:t>
            </a:r>
            <a:r>
              <a:rPr lang="en-US" sz="2200" kern="0" dirty="0" smtClean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RC series</a:t>
            </a:r>
            <a:endParaRPr lang="en-US" sz="2200" kern="0" dirty="0">
              <a:solidFill>
                <a:srgbClr val="313032"/>
              </a:solidFill>
              <a:latin typeface="Arial" pitchFamily="34" charset="0"/>
              <a:ea typeface="+mn-ea"/>
              <a:cs typeface="Arial" pitchFamily="34" charset="0"/>
              <a:sym typeface="Gotham-Medium" charset="0"/>
            </a:endParaRP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Printer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Toshiba </a:t>
            </a:r>
            <a:r>
              <a:rPr lang="en-US" sz="2200" kern="0" dirty="0" smtClean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BEV4D/4T</a:t>
            </a:r>
            <a:endParaRPr lang="en-US" sz="2200" kern="0" dirty="0">
              <a:solidFill>
                <a:srgbClr val="313032"/>
              </a:solidFill>
              <a:latin typeface="Arial" pitchFamily="34" charset="0"/>
              <a:ea typeface="+mn-ea"/>
              <a:cs typeface="Arial" pitchFamily="34" charset="0"/>
              <a:sym typeface="Gotham-Medium" charset="0"/>
            </a:endParaRP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Hardware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PC/Laptop/Tablet, </a:t>
            </a:r>
            <a:r>
              <a:rPr lang="en-US" sz="2200" kern="0" dirty="0" smtClean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scanner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, </a:t>
            </a:r>
            <a:r>
              <a:rPr lang="en-US" sz="2200" kern="0" dirty="0" smtClean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Low-Mid volume printer</a:t>
            </a:r>
            <a:endParaRPr lang="en-US" sz="2200" kern="0" dirty="0">
              <a:solidFill>
                <a:srgbClr val="313032"/>
              </a:solidFill>
              <a:latin typeface="Arial" pitchFamily="34" charset="0"/>
              <a:ea typeface="+mn-ea"/>
              <a:cs typeface="Arial" pitchFamily="34" charset="0"/>
              <a:sym typeface="Gotham-Medium" charset="0"/>
            </a:endParaRP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Vertical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 </a:t>
            </a:r>
            <a:r>
              <a:rPr lang="en-US" sz="2200" kern="0" dirty="0" smtClean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Retail in-store, Logistics Light Manufacturing</a:t>
            </a:r>
          </a:p>
          <a:p>
            <a:pPr marL="585788" indent="-377825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 smtClean="0">
                <a:solidFill>
                  <a:srgbClr val="313032"/>
                </a:solidFill>
                <a:latin typeface="Arial" pitchFamily="34" charset="0"/>
                <a:cs typeface="Arial" pitchFamily="34" charset="0"/>
                <a:sym typeface="Gotham-Medium" charset="0"/>
              </a:rPr>
              <a:t>Application</a:t>
            </a:r>
            <a:r>
              <a:rPr lang="en-US" sz="2200" kern="0" dirty="0" smtClean="0">
                <a:solidFill>
                  <a:srgbClr val="313032"/>
                </a:solidFill>
                <a:latin typeface="Arial" pitchFamily="34" charset="0"/>
                <a:cs typeface="Arial" pitchFamily="34" charset="0"/>
                <a:sym typeface="Gotham-Medium" charset="0"/>
              </a:rPr>
              <a:t>: Inventory in aisle,  mark downs, shipping</a:t>
            </a:r>
            <a:endParaRPr lang="en-US" sz="2500" kern="0" dirty="0">
              <a:solidFill>
                <a:srgbClr val="313032"/>
              </a:solidFill>
              <a:latin typeface="+mn-lt"/>
              <a:ea typeface="+mn-ea"/>
              <a:cs typeface="+mn-cs"/>
              <a:sym typeface="Gotham-Medium" charset="0"/>
            </a:endParaRP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None/>
              <a:defRPr/>
            </a:pPr>
            <a:endParaRPr lang="en-US" sz="2500" kern="0" dirty="0">
              <a:solidFill>
                <a:srgbClr val="313032"/>
              </a:solidFill>
              <a:latin typeface="+mn-lt"/>
              <a:ea typeface="+mn-ea"/>
              <a:cs typeface="+mn-cs"/>
              <a:sym typeface="Gotham-Medium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80160" y="137160"/>
            <a:ext cx="704088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011680" y="685800"/>
            <a:ext cx="6080760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9797" tIns="39797" rIns="39797" bIns="39797" anchor="ctr"/>
          <a:lstStyle/>
          <a:p>
            <a:pPr algn="r" eaLnBrk="0" hangingPunct="0"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  <a:sym typeface="Gotham-Book" charset="0"/>
              </a:rPr>
              <a:t>NB Cart </a:t>
            </a:r>
            <a:r>
              <a:rPr lang="en-US" sz="2800" b="1" kern="0" dirty="0">
                <a:latin typeface="+mj-lt"/>
                <a:ea typeface="+mj-ea"/>
                <a:cs typeface="+mj-cs"/>
                <a:sym typeface="Gotham-Book" charset="0"/>
              </a:rPr>
              <a:t>+ Toshiba BEX4T2 </a:t>
            </a:r>
            <a:r>
              <a:rPr lang="en-US" sz="2800" b="1" kern="0" dirty="0" smtClean="0">
                <a:latin typeface="+mj-lt"/>
                <a:ea typeface="+mj-ea"/>
                <a:cs typeface="+mj-cs"/>
                <a:sym typeface="Gotham-Book" charset="0"/>
              </a:rPr>
              <a:t>printer</a:t>
            </a:r>
            <a:endParaRPr lang="en-US" sz="2800" b="1" kern="0" dirty="0">
              <a:latin typeface="+mj-lt"/>
              <a:ea typeface="+mj-ea"/>
              <a:cs typeface="+mj-cs"/>
              <a:sym typeface="Gotham-Book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20040" y="2133600"/>
            <a:ext cx="52578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9797" tIns="39797" rIns="39797" bIns="39797" anchor="ctr"/>
          <a:lstStyle/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defRPr/>
            </a:pPr>
            <a:r>
              <a:rPr lang="en-US" sz="2600" b="1" kern="0" dirty="0">
                <a:solidFill>
                  <a:srgbClr val="313032"/>
                </a:solidFill>
                <a:latin typeface="+mn-lt"/>
                <a:ea typeface="+mn-ea"/>
                <a:cs typeface="+mn-cs"/>
                <a:sym typeface="Gotham-Medium" charset="0"/>
              </a:rPr>
              <a:t>Mid-Range Mobile Solution</a:t>
            </a: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Cart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Newcastle NB series</a:t>
            </a: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Printer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Toshiba BEX4T2  </a:t>
            </a: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Hardware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PC/Laptop/Tablet,      Mid Volume Industrial Scanner, Printer</a:t>
            </a: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Vertical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 Manufacturing, DC (Distribution Centers), Logistics (3PLs)</a:t>
            </a: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Application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cs typeface="Arial" pitchFamily="34" charset="0"/>
                <a:sym typeface="Gotham-Medium" charset="0"/>
              </a:rPr>
              <a:t>Shipping/Receiving, Picking, Put-away, Cross-docking</a:t>
            </a:r>
            <a:endParaRPr lang="en-US" sz="2200" kern="0" dirty="0">
              <a:solidFill>
                <a:srgbClr val="313032"/>
              </a:solidFill>
              <a:latin typeface="Arial" pitchFamily="34" charset="0"/>
              <a:ea typeface="+mn-ea"/>
              <a:cs typeface="Arial" pitchFamily="34" charset="0"/>
              <a:sym typeface="Gotham-Medium" charset="0"/>
            </a:endParaRP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endParaRPr lang="en-US" sz="2500" kern="0" dirty="0">
              <a:solidFill>
                <a:srgbClr val="313032"/>
              </a:solidFill>
              <a:latin typeface="+mn-lt"/>
              <a:ea typeface="+mn-ea"/>
              <a:cs typeface="+mn-cs"/>
              <a:sym typeface="Gotham-Medium" charset="0"/>
            </a:endParaRP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None/>
              <a:defRPr/>
            </a:pPr>
            <a:endParaRPr lang="en-US" sz="2500" kern="0" dirty="0">
              <a:solidFill>
                <a:srgbClr val="313032"/>
              </a:solidFill>
              <a:latin typeface="+mn-lt"/>
              <a:ea typeface="+mn-ea"/>
              <a:cs typeface="+mn-cs"/>
              <a:sym typeface="Gotham-Medium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480" y="1554480"/>
            <a:ext cx="3943747" cy="4114801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80160" y="137160"/>
            <a:ext cx="704088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80160" y="137160"/>
            <a:ext cx="704088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65760" y="2423160"/>
            <a:ext cx="6080760" cy="38292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9797" tIns="39797" rIns="39797" bIns="39797" anchor="ctr"/>
          <a:lstStyle/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defRPr/>
            </a:pPr>
            <a:r>
              <a:rPr lang="en-US" sz="26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High-Performance Mobile Solution</a:t>
            </a: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Cart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Newcastle PC Series</a:t>
            </a: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Printer: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 Toshiba BEX4T1  </a:t>
            </a: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Hardware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PC/Laptop/Tablet, High     Volume Industrial Scanner, Printer</a:t>
            </a: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Vertical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 Manufacturing, </a:t>
            </a:r>
            <a:r>
              <a:rPr lang="en-US" sz="2200" kern="0" dirty="0" smtClean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DC, Logistics 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(3PLs)</a:t>
            </a: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r>
              <a:rPr lang="en-US" sz="2200" b="1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Application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ea typeface="+mn-ea"/>
                <a:cs typeface="Arial" pitchFamily="34" charset="0"/>
                <a:sym typeface="Gotham-Medium" charset="0"/>
              </a:rPr>
              <a:t>:  </a:t>
            </a:r>
            <a:r>
              <a:rPr lang="en-US" sz="2200" kern="0" dirty="0">
                <a:solidFill>
                  <a:srgbClr val="313032"/>
                </a:solidFill>
                <a:latin typeface="Arial" pitchFamily="34" charset="0"/>
                <a:cs typeface="Arial" pitchFamily="34" charset="0"/>
                <a:sym typeface="Gotham-Medium" charset="0"/>
              </a:rPr>
              <a:t>Shipping/Receiving,      Picking, Put-away, Cross-docking</a:t>
            </a:r>
            <a:endParaRPr lang="en-US" sz="2200" kern="0" dirty="0">
              <a:solidFill>
                <a:srgbClr val="313032"/>
              </a:solidFill>
              <a:latin typeface="Arial" pitchFamily="34" charset="0"/>
              <a:ea typeface="+mn-ea"/>
              <a:cs typeface="Arial" pitchFamily="34" charset="0"/>
              <a:sym typeface="Gotham-Medium" charset="0"/>
            </a:endParaRP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Char char="•"/>
              <a:defRPr/>
            </a:pPr>
            <a:endParaRPr lang="en-US" sz="2500" kern="0" dirty="0">
              <a:solidFill>
                <a:srgbClr val="313032"/>
              </a:solidFill>
              <a:latin typeface="+mn-lt"/>
              <a:ea typeface="+mn-ea"/>
              <a:cs typeface="+mn-cs"/>
              <a:sym typeface="Gotham-Medium" charset="0"/>
            </a:endParaRPr>
          </a:p>
          <a:p>
            <a:pPr marL="585788" indent="-377825" algn="l" eaLnBrk="0" hangingPunct="0">
              <a:spcBef>
                <a:spcPts val="1875"/>
              </a:spcBef>
              <a:buClr>
                <a:srgbClr val="4CAD30"/>
              </a:buClr>
              <a:buSzPct val="125000"/>
              <a:buFont typeface="Gotham-Medium" charset="0"/>
              <a:buNone/>
              <a:defRPr/>
            </a:pPr>
            <a:endParaRPr lang="en-US" sz="2500" kern="0" dirty="0">
              <a:solidFill>
                <a:srgbClr val="313032"/>
              </a:solidFill>
              <a:latin typeface="+mn-lt"/>
              <a:ea typeface="+mn-ea"/>
              <a:cs typeface="+mn-cs"/>
              <a:sym typeface="Gotham-Medium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160" y="2011680"/>
            <a:ext cx="3035304" cy="416052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011680" y="685800"/>
            <a:ext cx="6080760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9797" tIns="39797" rIns="39797" bIns="39797" anchor="ctr"/>
          <a:lstStyle/>
          <a:p>
            <a:pPr algn="r" eaLnBrk="0" hangingPunct="0"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  <a:sym typeface="Gotham-Book" charset="0"/>
              </a:rPr>
              <a:t>PC Cart </a:t>
            </a:r>
            <a:r>
              <a:rPr lang="en-US" sz="2800" b="1" kern="0" dirty="0">
                <a:latin typeface="+mj-lt"/>
                <a:ea typeface="+mj-ea"/>
                <a:cs typeface="+mj-cs"/>
                <a:sym typeface="Gotham-Book" charset="0"/>
              </a:rPr>
              <a:t>+ Toshiba </a:t>
            </a:r>
            <a:r>
              <a:rPr lang="en-US" sz="2800" b="1" kern="0" dirty="0" smtClean="0">
                <a:latin typeface="+mj-lt"/>
                <a:ea typeface="+mj-ea"/>
                <a:cs typeface="+mj-cs"/>
                <a:sym typeface="Gotham-Book" charset="0"/>
              </a:rPr>
              <a:t>BEX4T1 printer</a:t>
            </a:r>
            <a:endParaRPr lang="en-US" sz="2800" b="1" kern="0" dirty="0">
              <a:latin typeface="+mj-lt"/>
              <a:ea typeface="+mj-ea"/>
              <a:cs typeface="+mj-cs"/>
              <a:sym typeface="Gotham-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3120" y="228600"/>
            <a:ext cx="5029200" cy="64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Mobility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2920" y="731520"/>
            <a:ext cx="7223760" cy="5623560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Efficiency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Print labels at point of need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Receiving, Cross-Docking,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	DC, Store Aisles &amp; more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Relabeling or mark down labels at aisles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Eliminate batch printing at </a:t>
            </a:r>
          </a:p>
          <a:p>
            <a:pPr marL="1030288" lvl="2" indent="-284163" eaLnBrk="0" hangingPunct="0">
              <a:spcAft>
                <a:spcPct val="10000"/>
              </a:spcAft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central locations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Eliminate footsteps and 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	pick-ups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No errors in matching labels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Book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880" y="1143000"/>
            <a:ext cx="2788920" cy="169164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6440" y="3749040"/>
            <a:ext cx="3091902" cy="22098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822960"/>
            <a:ext cx="8412480" cy="5120640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Flexibility 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Power laptops, tablets, 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  scanners, printers for (8-24+hrs)*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Adjustable accessories</a:t>
            </a:r>
          </a:p>
          <a:p>
            <a:pPr marL="1314450" lvl="3" indent="-282575" eaLnBrk="0" hangingPunct="0">
              <a:spcAft>
                <a:spcPct val="10000"/>
              </a:spcAft>
              <a:buFont typeface="Helvetica" pitchFamily="34" charset="0"/>
              <a:buChar char="•"/>
            </a:pPr>
            <a:r>
              <a:rPr lang="en-US" kern="0" dirty="0" smtClean="0">
                <a:latin typeface="+mn-lt"/>
                <a:ea typeface="+mn-ea"/>
              </a:rPr>
              <a:t>Pull out shelf</a:t>
            </a:r>
          </a:p>
          <a:p>
            <a:pPr marL="1314450" lvl="3" indent="-282575" eaLnBrk="0" hangingPunct="0">
              <a:spcAft>
                <a:spcPct val="10000"/>
              </a:spcAft>
              <a:buFont typeface="Helvetica" pitchFamily="34" charset="0"/>
              <a:buChar char="•"/>
            </a:pPr>
            <a:r>
              <a:rPr lang="en-US" kern="0" dirty="0" smtClean="0">
                <a:latin typeface="+mn-lt"/>
                <a:ea typeface="+mn-ea"/>
              </a:rPr>
              <a:t>Keyboard tray</a:t>
            </a:r>
          </a:p>
          <a:p>
            <a:pPr marL="1314450" lvl="3" indent="-282575" eaLnBrk="0" hangingPunct="0">
              <a:spcAft>
                <a:spcPct val="10000"/>
              </a:spcAft>
              <a:buFont typeface="Helvetica" pitchFamily="34" charset="0"/>
              <a:buChar char="•"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helves, scanner holder &amp; more</a:t>
            </a:r>
          </a:p>
          <a:p>
            <a:pPr marL="1314450" lvl="3" indent="-282575" eaLnBrk="0" hangingPunct="0">
              <a:spcAft>
                <a:spcPct val="10000"/>
              </a:spcAft>
              <a:buFont typeface="Helvetica" pitchFamily="34" charset="0"/>
              <a:buChar char="•"/>
            </a:pPr>
            <a:r>
              <a:rPr lang="en-US" kern="0" noProof="0" dirty="0" smtClean="0">
                <a:latin typeface="+mn-lt"/>
                <a:ea typeface="+mn-ea"/>
              </a:rPr>
              <a:t>Label/ribbon storage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Supports high volume printing on demand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Fast charging battery 4 – 8 hrs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</a:rPr>
              <a:t>NEW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Power Swap technology that enables 24/7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productivity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Power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Pack Size dependent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904" y="1280160"/>
            <a:ext cx="2901631" cy="210312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03120" y="228600"/>
            <a:ext cx="5029200" cy="64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Mobility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94360" y="1097280"/>
            <a:ext cx="7178040" cy="4114800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Reduction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Eliminate costly Ethernet infrastructure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latin typeface="+mn-lt"/>
                <a:ea typeface="+mn-ea"/>
              </a:rPr>
              <a:t>Improve accuracy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kern="0" dirty="0" smtClean="0">
              <a:latin typeface="+mn-lt"/>
              <a:ea typeface="+mn-ea"/>
            </a:endParaRP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Save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time and footsteps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Book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https://encrypted-tbn3.gstatic.com/images?q=tbn:ANd9GcTY53HVOibuzyDPqNMcJ_b3IANQYKH0UHv5dw-1IuyzWB4huK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2" y="3429000"/>
            <a:ext cx="41223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" y="4251960"/>
            <a:ext cx="3862137" cy="196716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03120" y="228600"/>
            <a:ext cx="5029200" cy="64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Mobility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7"/>
          <p:cNvGraphicFramePr>
            <a:graphicFrameLocks noGrp="1"/>
          </p:cNvGraphicFramePr>
          <p:nvPr/>
        </p:nvGraphicFramePr>
        <p:xfrm>
          <a:off x="777240" y="1142999"/>
          <a:ext cx="7635240" cy="4983479"/>
        </p:xfrm>
        <a:graphic>
          <a:graphicData uri="http://schemas.openxmlformats.org/drawingml/2006/table">
            <a:tbl>
              <a:tblPr/>
              <a:tblGrid>
                <a:gridCol w="5437043"/>
                <a:gridCol w="2198197"/>
              </a:tblGrid>
              <a:tr h="99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Enter # of min. spent walking to static desk, printer, etc.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minutes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Enter average labor rate per hour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9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Enter # of work hours per week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Enter # of mobile stations to implement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Average Cost of Mobile Powered Cart (excluding optional accessories):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3017520" y="182880"/>
            <a:ext cx="34804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62BB46"/>
              </a:buClr>
            </a:pPr>
            <a:r>
              <a:rPr lang="en-US" sz="2600" b="1" dirty="0">
                <a:solidFill>
                  <a:schemeClr val="tx1"/>
                </a:solidFill>
                <a:latin typeface="Arial" charset="0"/>
              </a:rPr>
              <a:t>Calculate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 the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Savings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2651760" y="228600"/>
            <a:ext cx="40395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62BB46"/>
              </a:buClr>
            </a:pPr>
            <a:r>
              <a:rPr lang="en-US" sz="2600" b="1" dirty="0">
                <a:solidFill>
                  <a:schemeClr val="tx1"/>
                </a:solidFill>
                <a:latin typeface="Arial" charset="0"/>
              </a:rPr>
              <a:t>Potential Yearly 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Savings</a:t>
            </a:r>
            <a:endParaRPr lang="en-US" sz="2600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" name="Group 38"/>
          <p:cNvGraphicFramePr>
            <a:graphicFrameLocks noGrp="1"/>
          </p:cNvGraphicFramePr>
          <p:nvPr/>
        </p:nvGraphicFramePr>
        <p:xfrm>
          <a:off x="1051560" y="1325880"/>
          <a:ext cx="7620000" cy="3144838"/>
        </p:xfrm>
        <a:graphic>
          <a:graphicData uri="http://schemas.openxmlformats.org/drawingml/2006/table">
            <a:tbl>
              <a:tblPr/>
              <a:tblGrid>
                <a:gridCol w="5493488"/>
                <a:gridCol w="2126512"/>
              </a:tblGrid>
              <a:tr h="1048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$$ saved per year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(when walking is eliminated)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$22,880.00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Hours saved per 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1,040.00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8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 of months to payback cart purchase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2BB4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9" descr="calculate-roi-cta-03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" y="4663440"/>
            <a:ext cx="32004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4389120" y="914400"/>
            <a:ext cx="4206240" cy="534924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38100" dir="6959926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33886" y="896910"/>
            <a:ext cx="4143420" cy="5294370"/>
          </a:xfrm>
          <a:prstGeom prst="rect">
            <a:avLst/>
          </a:prstGeom>
        </p:spPr>
        <p:txBody>
          <a:bodyPr anchor="t"/>
          <a:lstStyle/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otham-Medium" charset="0"/>
              <a:cs typeface="Gotham-Medium" charset="0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otham-Medium" charset="0"/>
                <a:cs typeface="Gotham-Medium" charset="0"/>
              </a:rPr>
              <a:t>Home Depot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otham-Medium" charset="0"/>
              <a:cs typeface="Gotham-Medium" charset="0"/>
            </a:endParaRPr>
          </a:p>
          <a:p>
            <a:pPr marL="287338" lvl="0" indent="-287338">
              <a:spcAft>
                <a:spcPct val="10000"/>
              </a:spcAft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r>
              <a:rPr lang="en-US" sz="1800" b="1" kern="0" dirty="0" smtClean="0">
                <a:latin typeface="+mn-lt"/>
                <a:ea typeface="Gotham-Medium" charset="0"/>
                <a:cs typeface="Gotham-Medium" charset="0"/>
              </a:rPr>
              <a:t>Leading home improvement retailer</a:t>
            </a:r>
          </a:p>
          <a:p>
            <a:pPr marL="287338" lvl="0" indent="-287338">
              <a:spcAft>
                <a:spcPct val="10000"/>
              </a:spcAft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endParaRPr lang="en-US" sz="1800" b="1" kern="0" dirty="0" smtClean="0">
              <a:latin typeface="+mn-lt"/>
              <a:ea typeface="Gotham-Medium" charset="0"/>
              <a:cs typeface="Gotham-Medium" charset="0"/>
            </a:endParaRPr>
          </a:p>
          <a:p>
            <a:pPr marL="287338" lvl="0" indent="-287338">
              <a:spcAft>
                <a:spcPct val="10000"/>
              </a:spcAft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r>
              <a:rPr lang="en-US" sz="1800" b="1" kern="0" dirty="0" smtClean="0">
                <a:latin typeface="+mn-lt"/>
                <a:ea typeface="Gotham-Medium" charset="0"/>
                <a:cs typeface="Gotham-Medium" charset="0"/>
              </a:rPr>
              <a:t>Shipping department needed to improve labeling accuracy while eliminating walking time to stationary location to print pick ticket, packing slip and UPS label</a:t>
            </a:r>
          </a:p>
          <a:p>
            <a:pPr marL="287338" lvl="0" indent="-287338">
              <a:spcAft>
                <a:spcPct val="10000"/>
              </a:spcAft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endParaRPr lang="en-US" sz="1800" b="1" kern="0" dirty="0" smtClean="0">
              <a:latin typeface="+mn-lt"/>
              <a:ea typeface="Gotham-Medium" charset="0"/>
              <a:cs typeface="Gotham-Medium" charset="0"/>
            </a:endParaRPr>
          </a:p>
          <a:p>
            <a:pPr marL="287338" lvl="0" indent="-287338">
              <a:spcAft>
                <a:spcPct val="10000"/>
              </a:spcAft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r>
              <a:rPr lang="en-US" sz="1800" b="1" kern="0" dirty="0" smtClean="0">
                <a:latin typeface="+mn-lt"/>
                <a:ea typeface="Gotham-Medium" charset="0"/>
                <a:cs typeface="Gotham-Medium" charset="0"/>
              </a:rPr>
              <a:t>PC Series w/laptop, barcode and laser printer has eliminated the walking time and has improved accuracy as labels and forms are printed on-demand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14141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HomeDepot_Phoenix_A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" y="868680"/>
            <a:ext cx="3017520" cy="55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3040" y="228600"/>
            <a:ext cx="53663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62BB46"/>
              </a:buClr>
            </a:pPr>
            <a:r>
              <a:rPr lang="en-US" sz="2200" b="1" dirty="0" smtClean="0">
                <a:latin typeface="Arial" charset="0"/>
              </a:rPr>
              <a:t>	Success Story – Warehouse/DC</a:t>
            </a:r>
            <a:endParaRPr lang="en-US" sz="2200" b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ve-st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3302" y="1357289"/>
            <a:ext cx="2347938" cy="2578129"/>
          </a:xfrm>
          <a:prstGeom prst="rect">
            <a:avLst/>
          </a:prstGeom>
        </p:spPr>
      </p:pic>
      <p:pic>
        <p:nvPicPr>
          <p:cNvPr id="7" name="Picture 6" descr="c-wheeler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2380" y="1357290"/>
            <a:ext cx="2347938" cy="2562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808" y="4119570"/>
            <a:ext cx="34988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Steve Stark</a:t>
            </a:r>
          </a:p>
          <a:p>
            <a:pPr algn="ctr"/>
            <a:r>
              <a:rPr lang="en-US" sz="2000" b="1" dirty="0" smtClean="0">
                <a:latin typeface="+mn-lt"/>
              </a:rPr>
              <a:t>Channel Account Manager</a:t>
            </a:r>
          </a:p>
          <a:p>
            <a:pPr algn="ctr"/>
            <a:r>
              <a:rPr lang="en-US" sz="1800" dirty="0" smtClean="0">
                <a:latin typeface="+mn-lt"/>
              </a:rPr>
              <a:t>Newcastle Systems, Inc.</a:t>
            </a:r>
          </a:p>
          <a:p>
            <a:pPr algn="ctr"/>
            <a:r>
              <a:rPr lang="en-US" sz="1800" dirty="0" smtClean="0">
                <a:latin typeface="+mn-lt"/>
              </a:rPr>
              <a:t>D: 978-605-5118</a:t>
            </a:r>
          </a:p>
          <a:p>
            <a:pPr algn="ctr"/>
            <a:r>
              <a:rPr lang="en-US" sz="1800" dirty="0" smtClean="0">
                <a:latin typeface="+mn-lt"/>
              </a:rPr>
              <a:t>sstark@newcastlesys.com</a:t>
            </a:r>
            <a:endParaRPr lang="en-US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114" y="4119570"/>
            <a:ext cx="35909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Christine Wheeler</a:t>
            </a:r>
          </a:p>
          <a:p>
            <a:pPr algn="ctr"/>
            <a:r>
              <a:rPr lang="en-US" sz="2000" b="1" dirty="0" smtClean="0">
                <a:latin typeface="+mn-lt"/>
              </a:rPr>
              <a:t>Marketing Director</a:t>
            </a:r>
          </a:p>
          <a:p>
            <a:pPr algn="ctr"/>
            <a:r>
              <a:rPr lang="en-US" sz="1800" dirty="0" smtClean="0">
                <a:latin typeface="+mn-lt"/>
              </a:rPr>
              <a:t>Newcastle Systems, Inc.</a:t>
            </a:r>
          </a:p>
          <a:p>
            <a:pPr algn="ctr"/>
            <a:r>
              <a:rPr lang="en-US" sz="1800" dirty="0" smtClean="0">
                <a:latin typeface="+mn-lt"/>
              </a:rPr>
              <a:t>D: 978-605-5119</a:t>
            </a:r>
          </a:p>
          <a:p>
            <a:pPr algn="ctr"/>
            <a:r>
              <a:rPr lang="en-US" sz="1800" dirty="0" smtClean="0">
                <a:latin typeface="+mn-lt"/>
              </a:rPr>
              <a:t>cwheeler@newcastlesys.com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4297680" y="1051560"/>
            <a:ext cx="4251960" cy="530352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38100" dir="6959926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26280" y="1155079"/>
            <a:ext cx="4058836" cy="5023253"/>
          </a:xfrm>
          <a:prstGeom prst="rect">
            <a:avLst/>
          </a:prstGeom>
        </p:spPr>
        <p:txBody>
          <a:bodyPr anchor="t"/>
          <a:lstStyle/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otham-Medium" charset="0"/>
                <a:cs typeface="Gotham-Medium" charset="0"/>
              </a:rPr>
              <a:t>Cabelas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otham-Medium" charset="0"/>
              <a:cs typeface="Gotham-Medium" charset="0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lvl="0" indent="-287338">
              <a:spcAft>
                <a:spcPct val="10000"/>
              </a:spcAft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r>
              <a:rPr lang="en-US" sz="1600" b="1" kern="0" dirty="0" smtClean="0">
                <a:latin typeface="+mn-lt"/>
                <a:ea typeface="Gotham-Medium" charset="0"/>
                <a:cs typeface="Gotham-Medium" charset="0"/>
              </a:rPr>
              <a:t>Leading specialty retailer of hunting, fishing and camping items</a:t>
            </a:r>
          </a:p>
          <a:p>
            <a:pPr marL="287338" lvl="0" indent="-287338">
              <a:spcAft>
                <a:spcPct val="10000"/>
              </a:spcAft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endParaRPr lang="en-US" sz="1600" b="1" kern="0" dirty="0" smtClean="0">
              <a:latin typeface="+mn-lt"/>
              <a:ea typeface="Gotham-Medium" charset="0"/>
              <a:cs typeface="Gotham-Medium" charset="0"/>
            </a:endParaRPr>
          </a:p>
          <a:p>
            <a:pPr marL="287338" lvl="0" indent="-287338">
              <a:spcAft>
                <a:spcPct val="10000"/>
              </a:spcAft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r>
              <a:rPr lang="en-US" sz="1600" b="1" kern="0" dirty="0" smtClean="0">
                <a:latin typeface="+mn-lt"/>
                <a:ea typeface="Gotham-Medium" charset="0"/>
                <a:cs typeface="Gotham-Medium" charset="0"/>
              </a:rPr>
              <a:t>Previously used hand-held to scan empty product holders on floor. Clerk then had to check out back if items were in stock, update and print pricing labels</a:t>
            </a:r>
          </a:p>
          <a:p>
            <a:pPr marL="287338" lvl="0" indent="-287338">
              <a:spcAft>
                <a:spcPct val="10000"/>
              </a:spcAft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endParaRPr lang="en-US" sz="1600" b="1" kern="0" dirty="0" smtClean="0">
              <a:latin typeface="+mn-lt"/>
              <a:ea typeface="Gotham-Medium" charset="0"/>
              <a:cs typeface="Gotham-Medium" charset="0"/>
            </a:endParaRPr>
          </a:p>
          <a:p>
            <a:pPr marL="287338" lvl="0" indent="-287338">
              <a:spcAft>
                <a:spcPct val="10000"/>
              </a:spcAft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r>
              <a:rPr lang="en-US" sz="1600" b="1" kern="0" dirty="0" smtClean="0">
                <a:latin typeface="+mn-lt"/>
                <a:ea typeface="Gotham-Medium" charset="0"/>
                <a:cs typeface="Gotham-Medium" charset="0"/>
              </a:rPr>
              <a:t>The NB Series w/laptop and barcode printer automated inventory and label printing on floor</a:t>
            </a:r>
          </a:p>
          <a:p>
            <a:pPr marL="287338" lvl="0" indent="-287338">
              <a:spcAft>
                <a:spcPct val="10000"/>
              </a:spcAft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endParaRPr lang="en-US" sz="1600" b="1" kern="0" dirty="0" smtClean="0">
              <a:latin typeface="+mn-lt"/>
              <a:ea typeface="Gotham-Medium" charset="0"/>
              <a:cs typeface="Gotham-Medium" charset="0"/>
            </a:endParaRPr>
          </a:p>
          <a:p>
            <a:pPr marL="287338" lvl="0" indent="-287338">
              <a:spcAft>
                <a:spcPct val="10000"/>
              </a:spcAft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r>
              <a:rPr lang="en-US" sz="1600" b="1" kern="0" dirty="0" smtClean="0">
                <a:latin typeface="+mn-lt"/>
                <a:ea typeface="Gotham-Medium" charset="0"/>
                <a:cs typeface="Gotham-Medium" charset="0"/>
              </a:rPr>
              <a:t>Since the system deployment, they reported 60%+ reduction in stock outs, with as much as 33% more products available in its stores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>
                <a:tab pos="0" algn="l"/>
                <a:tab pos="277813" algn="l"/>
                <a:tab pos="555625" algn="l"/>
                <a:tab pos="835025" algn="l"/>
                <a:tab pos="1112838" algn="l"/>
                <a:tab pos="1392238" algn="l"/>
                <a:tab pos="1670050" algn="l"/>
                <a:tab pos="1949450" algn="l"/>
                <a:tab pos="2227263" algn="l"/>
                <a:tab pos="2506663" algn="l"/>
                <a:tab pos="2784475" algn="l"/>
                <a:tab pos="3063875" algn="l"/>
                <a:tab pos="3341688" algn="l"/>
              </a:tabLst>
              <a:defRPr/>
            </a:pP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14141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3040" y="228600"/>
            <a:ext cx="49231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62BB46"/>
              </a:buClr>
            </a:pPr>
            <a:r>
              <a:rPr lang="en-US" sz="2200" b="1" dirty="0" smtClean="0">
                <a:latin typeface="Arial" charset="0"/>
              </a:rPr>
              <a:t>	Success Story – Retail Floor</a:t>
            </a:r>
            <a:endParaRPr lang="en-US" sz="22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8" descr="CabelaCa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504" y="1311252"/>
            <a:ext cx="3712213" cy="4625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2788920" y="228600"/>
            <a:ext cx="4617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62BB46"/>
              </a:buClr>
            </a:pPr>
            <a:r>
              <a:rPr lang="en-US" sz="2800" b="1" dirty="0" smtClean="0">
                <a:latin typeface="Arial" charset="0"/>
              </a:rPr>
              <a:t>	How To Sell</a:t>
            </a:r>
            <a:endParaRPr lang="en-US" sz="2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34440" y="1051560"/>
            <a:ext cx="7315200" cy="4724400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TBS Sales find mobile printing opportunity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Toshiba BDMs in regions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Toshiba BDM qualify opportunity with Newcastle Sales and TBS Sales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TBS signs up with Newcastle as reseller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TBS package printer, print cart, service, consumables, installations to customer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965960" y="228600"/>
            <a:ext cx="46177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62BB46"/>
              </a:buClr>
            </a:pPr>
            <a:r>
              <a:rPr lang="en-US" sz="2600" b="1" dirty="0" smtClean="0">
                <a:latin typeface="Arial" charset="0"/>
              </a:rPr>
              <a:t>	</a:t>
            </a:r>
            <a:r>
              <a:rPr lang="en-US" sz="2600" b="1" dirty="0" err="1" smtClean="0">
                <a:latin typeface="Arial" charset="0"/>
              </a:rPr>
              <a:t>Microsite</a:t>
            </a:r>
            <a:r>
              <a:rPr lang="en-US" sz="2600" b="1" dirty="0" smtClean="0">
                <a:latin typeface="Arial" charset="0"/>
              </a:rPr>
              <a:t> – Sale Tools</a:t>
            </a:r>
            <a:endParaRPr lang="en-US" sz="2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51560" y="960120"/>
            <a:ext cx="7315200" cy="4724400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Microsite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link: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www.newcastlesys.com/toshiba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Price Sheets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Data Sheet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Sales Presentation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Family Comparison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White Papers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Warranty Statement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Videos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Sales Map &amp; Contacts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Reseller Application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31720"/>
            <a:ext cx="3610708" cy="256032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56063" y="122238"/>
            <a:ext cx="5561012" cy="606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Pricing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68680"/>
            <a:ext cx="5394960" cy="535768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303520" y="868680"/>
            <a:ext cx="22860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Sell at List price</a:t>
            </a:r>
          </a:p>
        </p:txBody>
      </p:sp>
      <p:sp>
        <p:nvSpPr>
          <p:cNvPr id="5" name="Down Arrow 7"/>
          <p:cNvSpPr>
            <a:spLocks noChangeArrowheads="1"/>
          </p:cNvSpPr>
          <p:nvPr/>
        </p:nvSpPr>
        <p:spPr bwMode="auto">
          <a:xfrm flipH="1">
            <a:off x="6446520" y="1371600"/>
            <a:ext cx="1524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 sz="42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94760" y="137160"/>
            <a:ext cx="2481897" cy="606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Warranty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31520" y="1051560"/>
            <a:ext cx="6995160" cy="4937760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Newcastle Mobile Carts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Metal Components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5 years from date of purchase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Electronic Components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1 year from ship date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Batteries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6 months *</a:t>
            </a:r>
          </a:p>
          <a:p>
            <a:pPr marL="857250" marR="0" lvl="2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Helvetica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Toshiba Printers 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1 Year return to depot</a:t>
            </a:r>
          </a:p>
          <a:p>
            <a:pPr marL="5730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All parts &amp; labor	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7240" y="5852160"/>
            <a:ext cx="440859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00"/>
              <a:t>* Voided if battery is left in discharged state for more than 3 days.</a:t>
            </a:r>
          </a:p>
        </p:txBody>
      </p:sp>
      <p:pic>
        <p:nvPicPr>
          <p:cNvPr id="5" name="Picture 6" descr="B-EX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760" y="1051560"/>
            <a:ext cx="178180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760" y="2788920"/>
            <a:ext cx="3917770" cy="32766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66160" y="182880"/>
            <a:ext cx="2573337" cy="606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Brochure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1143000"/>
            <a:ext cx="4096689" cy="489204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159" y="1143000"/>
            <a:ext cx="4050533" cy="489204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54680" y="182880"/>
            <a:ext cx="5590857" cy="606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White Papers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9121">
            <a:off x="897231" y="2518379"/>
            <a:ext cx="2581635" cy="332616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281" y="960120"/>
            <a:ext cx="2582096" cy="33248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3801">
            <a:off x="5782437" y="2508683"/>
            <a:ext cx="2522732" cy="33248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40280" y="228600"/>
            <a:ext cx="5498611" cy="37877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Toshiba &amp; Newcastle Sales Contacts</a:t>
            </a:r>
          </a:p>
        </p:txBody>
      </p: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262843" y="836221"/>
            <a:ext cx="8561117" cy="5427419"/>
            <a:chOff x="391592" y="1569969"/>
            <a:chExt cx="9292318" cy="5958123"/>
          </a:xfrm>
        </p:grpSpPr>
        <p:pic>
          <p:nvPicPr>
            <p:cNvPr id="4" name="Picture 169" descr="New Picture (8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72" y="3883940"/>
              <a:ext cx="1110313" cy="16406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5" name="Freeform 230"/>
            <p:cNvSpPr>
              <a:spLocks/>
            </p:cNvSpPr>
            <p:nvPr/>
          </p:nvSpPr>
          <p:spPr bwMode="auto">
            <a:xfrm>
              <a:off x="6884097" y="3482354"/>
              <a:ext cx="836583" cy="544903"/>
            </a:xfrm>
            <a:custGeom>
              <a:avLst/>
              <a:gdLst>
                <a:gd name="T0" fmla="*/ 2147483647 w 535"/>
                <a:gd name="T1" fmla="*/ 2147483647 h 466"/>
                <a:gd name="T2" fmla="*/ 2147483647 w 535"/>
                <a:gd name="T3" fmla="*/ 2147483647 h 466"/>
                <a:gd name="T4" fmla="*/ 2147483647 w 535"/>
                <a:gd name="T5" fmla="*/ 2147483647 h 466"/>
                <a:gd name="T6" fmla="*/ 2147483647 w 535"/>
                <a:gd name="T7" fmla="*/ 2147483647 h 466"/>
                <a:gd name="T8" fmla="*/ 2147483647 w 535"/>
                <a:gd name="T9" fmla="*/ 2147483647 h 466"/>
                <a:gd name="T10" fmla="*/ 2147483647 w 535"/>
                <a:gd name="T11" fmla="*/ 2147483647 h 466"/>
                <a:gd name="T12" fmla="*/ 2147483647 w 535"/>
                <a:gd name="T13" fmla="*/ 2147483647 h 466"/>
                <a:gd name="T14" fmla="*/ 2147483647 w 535"/>
                <a:gd name="T15" fmla="*/ 2147483647 h 466"/>
                <a:gd name="T16" fmla="*/ 2147483647 w 535"/>
                <a:gd name="T17" fmla="*/ 2147483647 h 466"/>
                <a:gd name="T18" fmla="*/ 2147483647 w 535"/>
                <a:gd name="T19" fmla="*/ 2147483647 h 466"/>
                <a:gd name="T20" fmla="*/ 2147483647 w 535"/>
                <a:gd name="T21" fmla="*/ 2147483647 h 466"/>
                <a:gd name="T22" fmla="*/ 2147483647 w 535"/>
                <a:gd name="T23" fmla="*/ 2147483647 h 466"/>
                <a:gd name="T24" fmla="*/ 2147483647 w 535"/>
                <a:gd name="T25" fmla="*/ 0 h 466"/>
                <a:gd name="T26" fmla="*/ 2147483647 w 535"/>
                <a:gd name="T27" fmla="*/ 2147483647 h 466"/>
                <a:gd name="T28" fmla="*/ 2147483647 w 535"/>
                <a:gd name="T29" fmla="*/ 2147483647 h 466"/>
                <a:gd name="T30" fmla="*/ 2147483647 w 535"/>
                <a:gd name="T31" fmla="*/ 2147483647 h 466"/>
                <a:gd name="T32" fmla="*/ 2147483647 w 535"/>
                <a:gd name="T33" fmla="*/ 2147483647 h 466"/>
                <a:gd name="T34" fmla="*/ 2147483647 w 535"/>
                <a:gd name="T35" fmla="*/ 2147483647 h 466"/>
                <a:gd name="T36" fmla="*/ 2147483647 w 535"/>
                <a:gd name="T37" fmla="*/ 2147483647 h 466"/>
                <a:gd name="T38" fmla="*/ 2147483647 w 535"/>
                <a:gd name="T39" fmla="*/ 2147483647 h 466"/>
                <a:gd name="T40" fmla="*/ 2147483647 w 535"/>
                <a:gd name="T41" fmla="*/ 2147483647 h 466"/>
                <a:gd name="T42" fmla="*/ 2147483647 w 535"/>
                <a:gd name="T43" fmla="*/ 2147483647 h 466"/>
                <a:gd name="T44" fmla="*/ 2147483647 w 535"/>
                <a:gd name="T45" fmla="*/ 2147483647 h 466"/>
                <a:gd name="T46" fmla="*/ 2147483647 w 535"/>
                <a:gd name="T47" fmla="*/ 2147483647 h 466"/>
                <a:gd name="T48" fmla="*/ 2147483647 w 535"/>
                <a:gd name="T49" fmla="*/ 2147483647 h 466"/>
                <a:gd name="T50" fmla="*/ 2147483647 w 535"/>
                <a:gd name="T51" fmla="*/ 2147483647 h 466"/>
                <a:gd name="T52" fmla="*/ 2147483647 w 535"/>
                <a:gd name="T53" fmla="*/ 2147483647 h 466"/>
                <a:gd name="T54" fmla="*/ 2147483647 w 535"/>
                <a:gd name="T55" fmla="*/ 2147483647 h 466"/>
                <a:gd name="T56" fmla="*/ 2147483647 w 535"/>
                <a:gd name="T57" fmla="*/ 2147483647 h 466"/>
                <a:gd name="T58" fmla="*/ 2147483647 w 535"/>
                <a:gd name="T59" fmla="*/ 2147483647 h 466"/>
                <a:gd name="T60" fmla="*/ 2147483647 w 535"/>
                <a:gd name="T61" fmla="*/ 2147483647 h 466"/>
                <a:gd name="T62" fmla="*/ 2147483647 w 535"/>
                <a:gd name="T63" fmla="*/ 2147483647 h 466"/>
                <a:gd name="T64" fmla="*/ 2147483647 w 535"/>
                <a:gd name="T65" fmla="*/ 2147483647 h 466"/>
                <a:gd name="T66" fmla="*/ 2147483647 w 535"/>
                <a:gd name="T67" fmla="*/ 2147483647 h 466"/>
                <a:gd name="T68" fmla="*/ 0 w 535"/>
                <a:gd name="T69" fmla="*/ 2147483647 h 466"/>
                <a:gd name="T70" fmla="*/ 2147483647 w 535"/>
                <a:gd name="T71" fmla="*/ 2147483647 h 466"/>
                <a:gd name="T72" fmla="*/ 2147483647 w 535"/>
                <a:gd name="T73" fmla="*/ 2147483647 h 4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5"/>
                <a:gd name="T112" fmla="*/ 0 h 466"/>
                <a:gd name="T113" fmla="*/ 535 w 535"/>
                <a:gd name="T114" fmla="*/ 466 h 4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5" h="466">
                  <a:moveTo>
                    <a:pt x="17" y="427"/>
                  </a:moveTo>
                  <a:lnTo>
                    <a:pt x="365" y="362"/>
                  </a:lnTo>
                  <a:lnTo>
                    <a:pt x="403" y="402"/>
                  </a:lnTo>
                  <a:lnTo>
                    <a:pt x="438" y="419"/>
                  </a:lnTo>
                  <a:lnTo>
                    <a:pt x="515" y="446"/>
                  </a:lnTo>
                  <a:lnTo>
                    <a:pt x="521" y="466"/>
                  </a:lnTo>
                  <a:lnTo>
                    <a:pt x="533" y="438"/>
                  </a:lnTo>
                  <a:lnTo>
                    <a:pt x="535" y="399"/>
                  </a:lnTo>
                  <a:lnTo>
                    <a:pt x="521" y="323"/>
                  </a:lnTo>
                  <a:lnTo>
                    <a:pt x="521" y="245"/>
                  </a:lnTo>
                  <a:lnTo>
                    <a:pt x="483" y="130"/>
                  </a:lnTo>
                  <a:lnTo>
                    <a:pt x="477" y="80"/>
                  </a:lnTo>
                  <a:lnTo>
                    <a:pt x="453" y="0"/>
                  </a:lnTo>
                  <a:lnTo>
                    <a:pt x="340" y="27"/>
                  </a:lnTo>
                  <a:lnTo>
                    <a:pt x="278" y="92"/>
                  </a:lnTo>
                  <a:lnTo>
                    <a:pt x="274" y="110"/>
                  </a:lnTo>
                  <a:lnTo>
                    <a:pt x="238" y="149"/>
                  </a:lnTo>
                  <a:lnTo>
                    <a:pt x="248" y="163"/>
                  </a:lnTo>
                  <a:lnTo>
                    <a:pt x="256" y="174"/>
                  </a:lnTo>
                  <a:lnTo>
                    <a:pt x="249" y="177"/>
                  </a:lnTo>
                  <a:lnTo>
                    <a:pt x="260" y="193"/>
                  </a:lnTo>
                  <a:lnTo>
                    <a:pt x="262" y="207"/>
                  </a:lnTo>
                  <a:lnTo>
                    <a:pt x="227" y="240"/>
                  </a:lnTo>
                  <a:lnTo>
                    <a:pt x="176" y="254"/>
                  </a:lnTo>
                  <a:lnTo>
                    <a:pt x="163" y="264"/>
                  </a:lnTo>
                  <a:lnTo>
                    <a:pt x="144" y="256"/>
                  </a:lnTo>
                  <a:lnTo>
                    <a:pt x="86" y="262"/>
                  </a:lnTo>
                  <a:lnTo>
                    <a:pt x="44" y="279"/>
                  </a:lnTo>
                  <a:lnTo>
                    <a:pt x="44" y="301"/>
                  </a:lnTo>
                  <a:lnTo>
                    <a:pt x="52" y="315"/>
                  </a:lnTo>
                  <a:lnTo>
                    <a:pt x="58" y="315"/>
                  </a:lnTo>
                  <a:lnTo>
                    <a:pt x="64" y="333"/>
                  </a:lnTo>
                  <a:lnTo>
                    <a:pt x="53" y="342"/>
                  </a:lnTo>
                  <a:lnTo>
                    <a:pt x="48" y="358"/>
                  </a:lnTo>
                  <a:lnTo>
                    <a:pt x="0" y="402"/>
                  </a:lnTo>
                  <a:lnTo>
                    <a:pt x="17" y="4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8"/>
            <p:cNvSpPr>
              <a:spLocks/>
            </p:cNvSpPr>
            <p:nvPr/>
          </p:nvSpPr>
          <p:spPr bwMode="auto">
            <a:xfrm rot="197834">
              <a:off x="6827640" y="3883940"/>
              <a:ext cx="807500" cy="429951"/>
            </a:xfrm>
            <a:custGeom>
              <a:avLst/>
              <a:gdLst>
                <a:gd name="T0" fmla="*/ 2147483647 w 524"/>
                <a:gd name="T1" fmla="*/ 2147483647 h 328"/>
                <a:gd name="T2" fmla="*/ 2147483647 w 524"/>
                <a:gd name="T3" fmla="*/ 2147483647 h 328"/>
                <a:gd name="T4" fmla="*/ 2147483647 w 524"/>
                <a:gd name="T5" fmla="*/ 2147483647 h 328"/>
                <a:gd name="T6" fmla="*/ 2147483647 w 524"/>
                <a:gd name="T7" fmla="*/ 2147483647 h 328"/>
                <a:gd name="T8" fmla="*/ 2147483647 w 524"/>
                <a:gd name="T9" fmla="*/ 2147483647 h 328"/>
                <a:gd name="T10" fmla="*/ 2147483647 w 524"/>
                <a:gd name="T11" fmla="*/ 2147483647 h 328"/>
                <a:gd name="T12" fmla="*/ 2147483647 w 524"/>
                <a:gd name="T13" fmla="*/ 2147483647 h 328"/>
                <a:gd name="T14" fmla="*/ 2147483647 w 524"/>
                <a:gd name="T15" fmla="*/ 2147483647 h 328"/>
                <a:gd name="T16" fmla="*/ 2147483647 w 524"/>
                <a:gd name="T17" fmla="*/ 2147483647 h 328"/>
                <a:gd name="T18" fmla="*/ 2147483647 w 524"/>
                <a:gd name="T19" fmla="*/ 2147483647 h 328"/>
                <a:gd name="T20" fmla="*/ 2147483647 w 524"/>
                <a:gd name="T21" fmla="*/ 2147483647 h 328"/>
                <a:gd name="T22" fmla="*/ 2147483647 w 524"/>
                <a:gd name="T23" fmla="*/ 0 h 328"/>
                <a:gd name="T24" fmla="*/ 2147483647 w 524"/>
                <a:gd name="T25" fmla="*/ 2147483647 h 328"/>
                <a:gd name="T26" fmla="*/ 2147483647 w 524"/>
                <a:gd name="T27" fmla="*/ 2147483647 h 328"/>
                <a:gd name="T28" fmla="*/ 0 w 524"/>
                <a:gd name="T29" fmla="*/ 2147483647 h 328"/>
                <a:gd name="T30" fmla="*/ 2147483647 w 524"/>
                <a:gd name="T31" fmla="*/ 2147483647 h 328"/>
                <a:gd name="T32" fmla="*/ 2147483647 w 524"/>
                <a:gd name="T33" fmla="*/ 2147483647 h 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4"/>
                <a:gd name="T52" fmla="*/ 0 h 328"/>
                <a:gd name="T53" fmla="*/ 524 w 524"/>
                <a:gd name="T54" fmla="*/ 328 h 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4" h="328">
                  <a:moveTo>
                    <a:pt x="41" y="328"/>
                  </a:moveTo>
                  <a:lnTo>
                    <a:pt x="129" y="314"/>
                  </a:lnTo>
                  <a:lnTo>
                    <a:pt x="443" y="255"/>
                  </a:lnTo>
                  <a:lnTo>
                    <a:pt x="457" y="241"/>
                  </a:lnTo>
                  <a:lnTo>
                    <a:pt x="474" y="241"/>
                  </a:lnTo>
                  <a:lnTo>
                    <a:pt x="495" y="226"/>
                  </a:lnTo>
                  <a:lnTo>
                    <a:pt x="524" y="189"/>
                  </a:lnTo>
                  <a:lnTo>
                    <a:pt x="473" y="148"/>
                  </a:lnTo>
                  <a:lnTo>
                    <a:pt x="471" y="110"/>
                  </a:lnTo>
                  <a:lnTo>
                    <a:pt x="495" y="57"/>
                  </a:lnTo>
                  <a:lnTo>
                    <a:pt x="460" y="40"/>
                  </a:lnTo>
                  <a:lnTo>
                    <a:pt x="422" y="0"/>
                  </a:lnTo>
                  <a:lnTo>
                    <a:pt x="74" y="65"/>
                  </a:lnTo>
                  <a:lnTo>
                    <a:pt x="57" y="40"/>
                  </a:lnTo>
                  <a:lnTo>
                    <a:pt x="0" y="80"/>
                  </a:lnTo>
                  <a:lnTo>
                    <a:pt x="41" y="3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33"/>
            <p:cNvSpPr>
              <a:spLocks/>
            </p:cNvSpPr>
            <p:nvPr/>
          </p:nvSpPr>
          <p:spPr bwMode="auto">
            <a:xfrm>
              <a:off x="7700151" y="3812282"/>
              <a:ext cx="201875" cy="153768"/>
            </a:xfrm>
            <a:custGeom>
              <a:avLst/>
              <a:gdLst>
                <a:gd name="T0" fmla="*/ 2147483647 w 155"/>
                <a:gd name="T1" fmla="*/ 2147483647 h 145"/>
                <a:gd name="T2" fmla="*/ 2147483647 w 155"/>
                <a:gd name="T3" fmla="*/ 2147483647 h 145"/>
                <a:gd name="T4" fmla="*/ 2147483647 w 155"/>
                <a:gd name="T5" fmla="*/ 2147483647 h 145"/>
                <a:gd name="T6" fmla="*/ 2147483647 w 155"/>
                <a:gd name="T7" fmla="*/ 2147483647 h 145"/>
                <a:gd name="T8" fmla="*/ 2147483647 w 155"/>
                <a:gd name="T9" fmla="*/ 2147483647 h 145"/>
                <a:gd name="T10" fmla="*/ 2147483647 w 155"/>
                <a:gd name="T11" fmla="*/ 2147483647 h 145"/>
                <a:gd name="T12" fmla="*/ 2147483647 w 155"/>
                <a:gd name="T13" fmla="*/ 2147483647 h 145"/>
                <a:gd name="T14" fmla="*/ 2147483647 w 155"/>
                <a:gd name="T15" fmla="*/ 2147483647 h 145"/>
                <a:gd name="T16" fmla="*/ 2147483647 w 155"/>
                <a:gd name="T17" fmla="*/ 2147483647 h 145"/>
                <a:gd name="T18" fmla="*/ 2147483647 w 155"/>
                <a:gd name="T19" fmla="*/ 2147483647 h 145"/>
                <a:gd name="T20" fmla="*/ 2147483647 w 155"/>
                <a:gd name="T21" fmla="*/ 2147483647 h 145"/>
                <a:gd name="T22" fmla="*/ 2147483647 w 155"/>
                <a:gd name="T23" fmla="*/ 2147483647 h 145"/>
                <a:gd name="T24" fmla="*/ 2147483647 w 155"/>
                <a:gd name="T25" fmla="*/ 0 h 145"/>
                <a:gd name="T26" fmla="*/ 0 w 155"/>
                <a:gd name="T27" fmla="*/ 2147483647 h 145"/>
                <a:gd name="T28" fmla="*/ 2147483647 w 155"/>
                <a:gd name="T29" fmla="*/ 2147483647 h 145"/>
                <a:gd name="T30" fmla="*/ 2147483647 w 155"/>
                <a:gd name="T31" fmla="*/ 2147483647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5"/>
                <a:gd name="T49" fmla="*/ 0 h 145"/>
                <a:gd name="T50" fmla="*/ 155 w 155"/>
                <a:gd name="T51" fmla="*/ 145 h 1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5" h="145">
                  <a:moveTo>
                    <a:pt x="14" y="106"/>
                  </a:moveTo>
                  <a:lnTo>
                    <a:pt x="12" y="145"/>
                  </a:lnTo>
                  <a:lnTo>
                    <a:pt x="25" y="142"/>
                  </a:lnTo>
                  <a:lnTo>
                    <a:pt x="55" y="120"/>
                  </a:lnTo>
                  <a:lnTo>
                    <a:pt x="64" y="101"/>
                  </a:lnTo>
                  <a:lnTo>
                    <a:pt x="70" y="106"/>
                  </a:lnTo>
                  <a:lnTo>
                    <a:pt x="111" y="95"/>
                  </a:lnTo>
                  <a:lnTo>
                    <a:pt x="113" y="87"/>
                  </a:lnTo>
                  <a:lnTo>
                    <a:pt x="119" y="90"/>
                  </a:lnTo>
                  <a:lnTo>
                    <a:pt x="127" y="84"/>
                  </a:lnTo>
                  <a:lnTo>
                    <a:pt x="140" y="82"/>
                  </a:lnTo>
                  <a:lnTo>
                    <a:pt x="155" y="74"/>
                  </a:lnTo>
                  <a:lnTo>
                    <a:pt x="140" y="0"/>
                  </a:lnTo>
                  <a:lnTo>
                    <a:pt x="0" y="30"/>
                  </a:lnTo>
                  <a:lnTo>
                    <a:pt x="14" y="1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0"/>
            <p:cNvSpPr>
              <a:spLocks noChangeAspect="1"/>
            </p:cNvSpPr>
            <p:nvPr/>
          </p:nvSpPr>
          <p:spPr bwMode="auto">
            <a:xfrm>
              <a:off x="6324664" y="3955599"/>
              <a:ext cx="538904" cy="591183"/>
            </a:xfrm>
            <a:custGeom>
              <a:avLst/>
              <a:gdLst>
                <a:gd name="T0" fmla="*/ 0 w 433"/>
                <a:gd name="T1" fmla="*/ 2147483647 h 552"/>
                <a:gd name="T2" fmla="*/ 2147483647 w 433"/>
                <a:gd name="T3" fmla="*/ 2147483647 h 552"/>
                <a:gd name="T4" fmla="*/ 2147483647 w 433"/>
                <a:gd name="T5" fmla="*/ 2147483647 h 552"/>
                <a:gd name="T6" fmla="*/ 2147483647 w 433"/>
                <a:gd name="T7" fmla="*/ 2147483647 h 552"/>
                <a:gd name="T8" fmla="*/ 2147483647 w 433"/>
                <a:gd name="T9" fmla="*/ 2147483647 h 552"/>
                <a:gd name="T10" fmla="*/ 2147483647 w 433"/>
                <a:gd name="T11" fmla="*/ 0 h 552"/>
                <a:gd name="T12" fmla="*/ 2147483647 w 433"/>
                <a:gd name="T13" fmla="*/ 2147483647 h 552"/>
                <a:gd name="T14" fmla="*/ 2147483647 w 433"/>
                <a:gd name="T15" fmla="*/ 2147483647 h 552"/>
                <a:gd name="T16" fmla="*/ 2147483647 w 433"/>
                <a:gd name="T17" fmla="*/ 2147483647 h 552"/>
                <a:gd name="T18" fmla="*/ 2147483647 w 433"/>
                <a:gd name="T19" fmla="*/ 2147483647 h 552"/>
                <a:gd name="T20" fmla="*/ 2147483647 w 433"/>
                <a:gd name="T21" fmla="*/ 2147483647 h 552"/>
                <a:gd name="T22" fmla="*/ 2147483647 w 433"/>
                <a:gd name="T23" fmla="*/ 2147483647 h 552"/>
                <a:gd name="T24" fmla="*/ 2147483647 w 433"/>
                <a:gd name="T25" fmla="*/ 2147483647 h 552"/>
                <a:gd name="T26" fmla="*/ 2147483647 w 433"/>
                <a:gd name="T27" fmla="*/ 2147483647 h 552"/>
                <a:gd name="T28" fmla="*/ 2147483647 w 433"/>
                <a:gd name="T29" fmla="*/ 2147483647 h 552"/>
                <a:gd name="T30" fmla="*/ 2147483647 w 433"/>
                <a:gd name="T31" fmla="*/ 2147483647 h 552"/>
                <a:gd name="T32" fmla="*/ 2147483647 w 433"/>
                <a:gd name="T33" fmla="*/ 2147483647 h 552"/>
                <a:gd name="T34" fmla="*/ 2147483647 w 433"/>
                <a:gd name="T35" fmla="*/ 2147483647 h 552"/>
                <a:gd name="T36" fmla="*/ 0 w 433"/>
                <a:gd name="T37" fmla="*/ 2147483647 h 5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3"/>
                <a:gd name="T58" fmla="*/ 0 h 552"/>
                <a:gd name="T59" fmla="*/ 433 w 433"/>
                <a:gd name="T60" fmla="*/ 552 h 5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3" h="552">
                  <a:moveTo>
                    <a:pt x="0" y="134"/>
                  </a:moveTo>
                  <a:lnTo>
                    <a:pt x="193" y="100"/>
                  </a:lnTo>
                  <a:lnTo>
                    <a:pt x="238" y="117"/>
                  </a:lnTo>
                  <a:lnTo>
                    <a:pt x="328" y="67"/>
                  </a:lnTo>
                  <a:lnTo>
                    <a:pt x="342" y="17"/>
                  </a:lnTo>
                  <a:lnTo>
                    <a:pt x="402" y="0"/>
                  </a:lnTo>
                  <a:lnTo>
                    <a:pt x="432" y="216"/>
                  </a:lnTo>
                  <a:lnTo>
                    <a:pt x="402" y="233"/>
                  </a:lnTo>
                  <a:lnTo>
                    <a:pt x="417" y="384"/>
                  </a:lnTo>
                  <a:lnTo>
                    <a:pt x="372" y="384"/>
                  </a:lnTo>
                  <a:lnTo>
                    <a:pt x="342" y="467"/>
                  </a:lnTo>
                  <a:lnTo>
                    <a:pt x="313" y="467"/>
                  </a:lnTo>
                  <a:lnTo>
                    <a:pt x="297" y="551"/>
                  </a:lnTo>
                  <a:lnTo>
                    <a:pt x="253" y="518"/>
                  </a:lnTo>
                  <a:lnTo>
                    <a:pt x="164" y="534"/>
                  </a:lnTo>
                  <a:lnTo>
                    <a:pt x="119" y="501"/>
                  </a:lnTo>
                  <a:lnTo>
                    <a:pt x="60" y="501"/>
                  </a:lnTo>
                  <a:lnTo>
                    <a:pt x="29" y="350"/>
                  </a:lnTo>
                  <a:lnTo>
                    <a:pt x="0" y="134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9"/>
            <p:cNvSpPr>
              <a:spLocks noChangeAspect="1"/>
            </p:cNvSpPr>
            <p:nvPr/>
          </p:nvSpPr>
          <p:spPr bwMode="auto">
            <a:xfrm>
              <a:off x="6015009" y="4101902"/>
              <a:ext cx="400328" cy="652392"/>
            </a:xfrm>
            <a:custGeom>
              <a:avLst/>
              <a:gdLst>
                <a:gd name="T0" fmla="*/ 0 w 322"/>
                <a:gd name="T1" fmla="*/ 2147483647 h 608"/>
                <a:gd name="T2" fmla="*/ 2147483647 w 322"/>
                <a:gd name="T3" fmla="*/ 2147483647 h 608"/>
                <a:gd name="T4" fmla="*/ 2147483647 w 322"/>
                <a:gd name="T5" fmla="*/ 2147483647 h 608"/>
                <a:gd name="T6" fmla="*/ 2147483647 w 322"/>
                <a:gd name="T7" fmla="*/ 2147483647 h 608"/>
                <a:gd name="T8" fmla="*/ 2147483647 w 322"/>
                <a:gd name="T9" fmla="*/ 0 h 608"/>
                <a:gd name="T10" fmla="*/ 2147483647 w 322"/>
                <a:gd name="T11" fmla="*/ 0 h 608"/>
                <a:gd name="T12" fmla="*/ 2147483647 w 322"/>
                <a:gd name="T13" fmla="*/ 2147483647 h 608"/>
                <a:gd name="T14" fmla="*/ 2147483647 w 322"/>
                <a:gd name="T15" fmla="*/ 2147483647 h 608"/>
                <a:gd name="T16" fmla="*/ 2147483647 w 322"/>
                <a:gd name="T17" fmla="*/ 2147483647 h 608"/>
                <a:gd name="T18" fmla="*/ 2147483647 w 322"/>
                <a:gd name="T19" fmla="*/ 2147483647 h 608"/>
                <a:gd name="T20" fmla="*/ 2147483647 w 322"/>
                <a:gd name="T21" fmla="*/ 2147483647 h 608"/>
                <a:gd name="T22" fmla="*/ 2147483647 w 322"/>
                <a:gd name="T23" fmla="*/ 2147483647 h 608"/>
                <a:gd name="T24" fmla="*/ 2147483647 w 322"/>
                <a:gd name="T25" fmla="*/ 2147483647 h 608"/>
                <a:gd name="T26" fmla="*/ 2147483647 w 322"/>
                <a:gd name="T27" fmla="*/ 2147483647 h 608"/>
                <a:gd name="T28" fmla="*/ 2147483647 w 322"/>
                <a:gd name="T29" fmla="*/ 2147483647 h 608"/>
                <a:gd name="T30" fmla="*/ 0 w 322"/>
                <a:gd name="T31" fmla="*/ 2147483647 h 6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2"/>
                <a:gd name="T49" fmla="*/ 0 h 608"/>
                <a:gd name="T50" fmla="*/ 322 w 322"/>
                <a:gd name="T51" fmla="*/ 608 h 6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2" h="608">
                  <a:moveTo>
                    <a:pt x="0" y="34"/>
                  </a:moveTo>
                  <a:lnTo>
                    <a:pt x="29" y="67"/>
                  </a:lnTo>
                  <a:lnTo>
                    <a:pt x="73" y="51"/>
                  </a:lnTo>
                  <a:lnTo>
                    <a:pt x="88" y="51"/>
                  </a:lnTo>
                  <a:lnTo>
                    <a:pt x="88" y="0"/>
                  </a:lnTo>
                  <a:lnTo>
                    <a:pt x="247" y="0"/>
                  </a:lnTo>
                  <a:lnTo>
                    <a:pt x="321" y="438"/>
                  </a:lnTo>
                  <a:lnTo>
                    <a:pt x="321" y="422"/>
                  </a:lnTo>
                  <a:lnTo>
                    <a:pt x="262" y="455"/>
                  </a:lnTo>
                  <a:lnTo>
                    <a:pt x="218" y="573"/>
                  </a:lnTo>
                  <a:lnTo>
                    <a:pt x="161" y="556"/>
                  </a:lnTo>
                  <a:lnTo>
                    <a:pt x="102" y="590"/>
                  </a:lnTo>
                  <a:lnTo>
                    <a:pt x="15" y="607"/>
                  </a:lnTo>
                  <a:lnTo>
                    <a:pt x="59" y="506"/>
                  </a:lnTo>
                  <a:lnTo>
                    <a:pt x="44" y="438"/>
                  </a:lnTo>
                  <a:lnTo>
                    <a:pt x="0" y="34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1787609" y="3310672"/>
              <a:ext cx="1035037" cy="752415"/>
            </a:xfrm>
            <a:custGeom>
              <a:avLst/>
              <a:gdLst>
                <a:gd name="T0" fmla="*/ 2147483647 w 815"/>
                <a:gd name="T1" fmla="*/ 0 h 702"/>
                <a:gd name="T2" fmla="*/ 2147483647 w 815"/>
                <a:gd name="T3" fmla="*/ 2147483647 h 702"/>
                <a:gd name="T4" fmla="*/ 2147483647 w 815"/>
                <a:gd name="T5" fmla="*/ 2147483647 h 702"/>
                <a:gd name="T6" fmla="*/ 2147483647 w 815"/>
                <a:gd name="T7" fmla="*/ 2147483647 h 702"/>
                <a:gd name="T8" fmla="*/ 2147483647 w 815"/>
                <a:gd name="T9" fmla="*/ 2147483647 h 702"/>
                <a:gd name="T10" fmla="*/ 2147483647 w 815"/>
                <a:gd name="T11" fmla="*/ 2147483647 h 702"/>
                <a:gd name="T12" fmla="*/ 2147483647 w 815"/>
                <a:gd name="T13" fmla="*/ 2147483647 h 702"/>
                <a:gd name="T14" fmla="*/ 2147483647 w 815"/>
                <a:gd name="T15" fmla="*/ 2147483647 h 702"/>
                <a:gd name="T16" fmla="*/ 2147483647 w 815"/>
                <a:gd name="T17" fmla="*/ 2147483647 h 702"/>
                <a:gd name="T18" fmla="*/ 0 w 815"/>
                <a:gd name="T19" fmla="*/ 2147483647 h 702"/>
                <a:gd name="T20" fmla="*/ 0 w 815"/>
                <a:gd name="T21" fmla="*/ 2147483647 h 702"/>
                <a:gd name="T22" fmla="*/ 2147483647 w 815"/>
                <a:gd name="T23" fmla="*/ 2147483647 h 702"/>
                <a:gd name="T24" fmla="*/ 2147483647 w 815"/>
                <a:gd name="T25" fmla="*/ 2147483647 h 702"/>
                <a:gd name="T26" fmla="*/ 2147483647 w 815"/>
                <a:gd name="T27" fmla="*/ 2147483647 h 702"/>
                <a:gd name="T28" fmla="*/ 2147483647 w 815"/>
                <a:gd name="T29" fmla="*/ 2147483647 h 702"/>
                <a:gd name="T30" fmla="*/ 2147483647 w 815"/>
                <a:gd name="T31" fmla="*/ 2147483647 h 702"/>
                <a:gd name="T32" fmla="*/ 2147483647 w 815"/>
                <a:gd name="T33" fmla="*/ 2147483647 h 702"/>
                <a:gd name="T34" fmla="*/ 2147483647 w 815"/>
                <a:gd name="T35" fmla="*/ 2147483647 h 702"/>
                <a:gd name="T36" fmla="*/ 2147483647 w 815"/>
                <a:gd name="T37" fmla="*/ 2147483647 h 702"/>
                <a:gd name="T38" fmla="*/ 2147483647 w 815"/>
                <a:gd name="T39" fmla="*/ 2147483647 h 702"/>
                <a:gd name="T40" fmla="*/ 2147483647 w 815"/>
                <a:gd name="T41" fmla="*/ 2147483647 h 702"/>
                <a:gd name="T42" fmla="*/ 2147483647 w 815"/>
                <a:gd name="T43" fmla="*/ 2147483647 h 702"/>
                <a:gd name="T44" fmla="*/ 2147483647 w 815"/>
                <a:gd name="T45" fmla="*/ 2147483647 h 702"/>
                <a:gd name="T46" fmla="*/ 2147483647 w 815"/>
                <a:gd name="T47" fmla="*/ 2147483647 h 702"/>
                <a:gd name="T48" fmla="*/ 2147483647 w 815"/>
                <a:gd name="T49" fmla="*/ 2147483647 h 702"/>
                <a:gd name="T50" fmla="*/ 2147483647 w 815"/>
                <a:gd name="T51" fmla="*/ 0 h 702"/>
                <a:gd name="T52" fmla="*/ 2147483647 w 815"/>
                <a:gd name="T53" fmla="*/ 0 h 7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5"/>
                <a:gd name="T82" fmla="*/ 0 h 702"/>
                <a:gd name="T83" fmla="*/ 815 w 815"/>
                <a:gd name="T84" fmla="*/ 702 h 7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5" h="702">
                  <a:moveTo>
                    <a:pt x="177" y="0"/>
                  </a:moveTo>
                  <a:lnTo>
                    <a:pt x="148" y="17"/>
                  </a:lnTo>
                  <a:lnTo>
                    <a:pt x="133" y="84"/>
                  </a:lnTo>
                  <a:lnTo>
                    <a:pt x="119" y="134"/>
                  </a:lnTo>
                  <a:lnTo>
                    <a:pt x="119" y="166"/>
                  </a:lnTo>
                  <a:lnTo>
                    <a:pt x="104" y="217"/>
                  </a:lnTo>
                  <a:lnTo>
                    <a:pt x="89" y="267"/>
                  </a:lnTo>
                  <a:lnTo>
                    <a:pt x="59" y="317"/>
                  </a:lnTo>
                  <a:lnTo>
                    <a:pt x="29" y="367"/>
                  </a:lnTo>
                  <a:lnTo>
                    <a:pt x="0" y="434"/>
                  </a:lnTo>
                  <a:lnTo>
                    <a:pt x="0" y="550"/>
                  </a:lnTo>
                  <a:lnTo>
                    <a:pt x="459" y="651"/>
                  </a:lnTo>
                  <a:lnTo>
                    <a:pt x="666" y="701"/>
                  </a:lnTo>
                  <a:lnTo>
                    <a:pt x="710" y="468"/>
                  </a:lnTo>
                  <a:lnTo>
                    <a:pt x="740" y="434"/>
                  </a:lnTo>
                  <a:lnTo>
                    <a:pt x="724" y="384"/>
                  </a:lnTo>
                  <a:lnTo>
                    <a:pt x="724" y="334"/>
                  </a:lnTo>
                  <a:lnTo>
                    <a:pt x="814" y="233"/>
                  </a:lnTo>
                  <a:lnTo>
                    <a:pt x="755" y="151"/>
                  </a:lnTo>
                  <a:lnTo>
                    <a:pt x="503" y="84"/>
                  </a:lnTo>
                  <a:lnTo>
                    <a:pt x="474" y="117"/>
                  </a:lnTo>
                  <a:lnTo>
                    <a:pt x="430" y="67"/>
                  </a:lnTo>
                  <a:lnTo>
                    <a:pt x="384" y="117"/>
                  </a:lnTo>
                  <a:lnTo>
                    <a:pt x="340" y="67"/>
                  </a:lnTo>
                  <a:lnTo>
                    <a:pt x="236" y="84"/>
                  </a:lnTo>
                  <a:lnTo>
                    <a:pt x="252" y="0"/>
                  </a:lnTo>
                  <a:lnTo>
                    <a:pt x="177" y="0"/>
                  </a:lnTo>
                </a:path>
              </a:pathLst>
            </a:custGeom>
            <a:solidFill>
              <a:srgbClr val="19196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66"/>
            <p:cNvGrpSpPr>
              <a:grpSpLocks/>
            </p:cNvGrpSpPr>
            <p:nvPr/>
          </p:nvGrpSpPr>
          <p:grpSpPr bwMode="auto">
            <a:xfrm>
              <a:off x="1377016" y="5030478"/>
              <a:ext cx="4092245" cy="1622769"/>
              <a:chOff x="5225047" y="2343192"/>
              <a:chExt cx="3798788" cy="1725318"/>
            </a:xfrm>
            <a:solidFill>
              <a:schemeClr val="bg1"/>
            </a:solidFill>
          </p:grpSpPr>
          <p:pic>
            <p:nvPicPr>
              <p:cNvPr id="156" name="Picture 167" descr="Blue Texas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59483" y="2343192"/>
                <a:ext cx="1664352" cy="172531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7" name="Freeform 156"/>
              <p:cNvSpPr/>
              <p:nvPr/>
            </p:nvSpPr>
            <p:spPr>
              <a:xfrm>
                <a:off x="5225047" y="3071731"/>
                <a:ext cx="80994" cy="242845"/>
              </a:xfrm>
              <a:custGeom>
                <a:avLst/>
                <a:gdLst>
                  <a:gd name="connsiteX0" fmla="*/ 19050 w 66675"/>
                  <a:gd name="connsiteY0" fmla="*/ 162014 h 195351"/>
                  <a:gd name="connsiteX1" fmla="*/ 23812 w 66675"/>
                  <a:gd name="connsiteY1" fmla="*/ 119151 h 195351"/>
                  <a:gd name="connsiteX2" fmla="*/ 28575 w 66675"/>
                  <a:gd name="connsiteY2" fmla="*/ 100101 h 195351"/>
                  <a:gd name="connsiteX3" fmla="*/ 42862 w 66675"/>
                  <a:gd name="connsiteY3" fmla="*/ 85814 h 195351"/>
                  <a:gd name="connsiteX4" fmla="*/ 47625 w 66675"/>
                  <a:gd name="connsiteY4" fmla="*/ 71526 h 195351"/>
                  <a:gd name="connsiteX5" fmla="*/ 52387 w 66675"/>
                  <a:gd name="connsiteY5" fmla="*/ 4851 h 195351"/>
                  <a:gd name="connsiteX6" fmla="*/ 66675 w 66675"/>
                  <a:gd name="connsiteY6" fmla="*/ 89 h 195351"/>
                  <a:gd name="connsiteX7" fmla="*/ 61912 w 66675"/>
                  <a:gd name="connsiteY7" fmla="*/ 28664 h 195351"/>
                  <a:gd name="connsiteX8" fmla="*/ 57150 w 66675"/>
                  <a:gd name="connsiteY8" fmla="*/ 147726 h 195351"/>
                  <a:gd name="connsiteX9" fmla="*/ 38100 w 66675"/>
                  <a:gd name="connsiteY9" fmla="*/ 157251 h 195351"/>
                  <a:gd name="connsiteX10" fmla="*/ 9525 w 66675"/>
                  <a:gd name="connsiteY10" fmla="*/ 181064 h 195351"/>
                  <a:gd name="connsiteX11" fmla="*/ 0 w 66675"/>
                  <a:gd name="connsiteY11" fmla="*/ 195351 h 195351"/>
                  <a:gd name="connsiteX12" fmla="*/ 19050 w 66675"/>
                  <a:gd name="connsiteY12" fmla="*/ 162014 h 19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675" h="195351">
                    <a:moveTo>
                      <a:pt x="19050" y="162014"/>
                    </a:moveTo>
                    <a:cubicBezTo>
                      <a:pt x="23019" y="149314"/>
                      <a:pt x="21626" y="133359"/>
                      <a:pt x="23812" y="119151"/>
                    </a:cubicBezTo>
                    <a:cubicBezTo>
                      <a:pt x="24807" y="112682"/>
                      <a:pt x="25328" y="105784"/>
                      <a:pt x="28575" y="100101"/>
                    </a:cubicBezTo>
                    <a:cubicBezTo>
                      <a:pt x="31917" y="94253"/>
                      <a:pt x="38100" y="90576"/>
                      <a:pt x="42862" y="85814"/>
                    </a:cubicBezTo>
                    <a:cubicBezTo>
                      <a:pt x="44450" y="81051"/>
                      <a:pt x="47038" y="76512"/>
                      <a:pt x="47625" y="71526"/>
                    </a:cubicBezTo>
                    <a:cubicBezTo>
                      <a:pt x="50228" y="49397"/>
                      <a:pt x="46646" y="26380"/>
                      <a:pt x="52387" y="4851"/>
                    </a:cubicBezTo>
                    <a:cubicBezTo>
                      <a:pt x="53681" y="0"/>
                      <a:pt x="61912" y="1676"/>
                      <a:pt x="66675" y="89"/>
                    </a:cubicBezTo>
                    <a:cubicBezTo>
                      <a:pt x="65087" y="9614"/>
                      <a:pt x="62534" y="19028"/>
                      <a:pt x="61912" y="28664"/>
                    </a:cubicBezTo>
                    <a:cubicBezTo>
                      <a:pt x="59355" y="68301"/>
                      <a:pt x="64382" y="108671"/>
                      <a:pt x="57150" y="147726"/>
                    </a:cubicBezTo>
                    <a:cubicBezTo>
                      <a:pt x="55857" y="154707"/>
                      <a:pt x="44264" y="153729"/>
                      <a:pt x="38100" y="157251"/>
                    </a:cubicBezTo>
                    <a:cubicBezTo>
                      <a:pt x="26178" y="164064"/>
                      <a:pt x="18482" y="170316"/>
                      <a:pt x="9525" y="181064"/>
                    </a:cubicBezTo>
                    <a:cubicBezTo>
                      <a:pt x="5861" y="185461"/>
                      <a:pt x="3175" y="190589"/>
                      <a:pt x="0" y="195351"/>
                    </a:cubicBezTo>
                    <a:cubicBezTo>
                      <a:pt x="5131" y="164561"/>
                      <a:pt x="15081" y="174714"/>
                      <a:pt x="19050" y="1620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12" name="Picture 163" descr="yellow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8710" y="3289771"/>
              <a:ext cx="739068" cy="8315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"/>
            <p:cNvSpPr>
              <a:spLocks noChangeAspect="1" noChangeArrowheads="1"/>
            </p:cNvSpPr>
            <p:nvPr/>
          </p:nvSpPr>
          <p:spPr bwMode="auto">
            <a:xfrm>
              <a:off x="1980931" y="6602488"/>
              <a:ext cx="1493532" cy="3090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4" name="Rectangle 3"/>
            <p:cNvSpPr>
              <a:spLocks noChangeAspect="1" noChangeArrowheads="1"/>
            </p:cNvSpPr>
            <p:nvPr/>
          </p:nvSpPr>
          <p:spPr bwMode="auto">
            <a:xfrm>
              <a:off x="3891899" y="6602488"/>
              <a:ext cx="2270239" cy="3090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5" name="Rectangle 4"/>
            <p:cNvSpPr>
              <a:spLocks noChangeAspect="1" noChangeArrowheads="1"/>
            </p:cNvSpPr>
            <p:nvPr/>
          </p:nvSpPr>
          <p:spPr bwMode="auto">
            <a:xfrm>
              <a:off x="1980931" y="6602488"/>
              <a:ext cx="1493532" cy="3090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" name="Rectangle 5"/>
            <p:cNvSpPr>
              <a:spLocks noChangeAspect="1" noChangeArrowheads="1"/>
            </p:cNvSpPr>
            <p:nvPr/>
          </p:nvSpPr>
          <p:spPr bwMode="auto">
            <a:xfrm>
              <a:off x="3891899" y="6602488"/>
              <a:ext cx="2270239" cy="3090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" name="Freeform 6"/>
            <p:cNvSpPr>
              <a:spLocks noChangeAspect="1"/>
            </p:cNvSpPr>
            <p:nvPr/>
          </p:nvSpPr>
          <p:spPr bwMode="auto">
            <a:xfrm>
              <a:off x="4098907" y="3565956"/>
              <a:ext cx="922123" cy="573269"/>
            </a:xfrm>
            <a:custGeom>
              <a:avLst/>
              <a:gdLst>
                <a:gd name="T0" fmla="*/ 2147483647 w 741"/>
                <a:gd name="T1" fmla="*/ 0 h 535"/>
                <a:gd name="T2" fmla="*/ 2147483647 w 741"/>
                <a:gd name="T3" fmla="*/ 2147483647 h 535"/>
                <a:gd name="T4" fmla="*/ 0 w 741"/>
                <a:gd name="T5" fmla="*/ 2147483647 h 535"/>
                <a:gd name="T6" fmla="*/ 2147483647 w 741"/>
                <a:gd name="T7" fmla="*/ 2147483647 h 535"/>
                <a:gd name="T8" fmla="*/ 2147483647 w 741"/>
                <a:gd name="T9" fmla="*/ 2147483647 h 535"/>
                <a:gd name="T10" fmla="*/ 2147483647 w 741"/>
                <a:gd name="T11" fmla="*/ 2147483647 h 535"/>
                <a:gd name="T12" fmla="*/ 2147483647 w 741"/>
                <a:gd name="T13" fmla="*/ 2147483647 h 535"/>
                <a:gd name="T14" fmla="*/ 2147483647 w 741"/>
                <a:gd name="T15" fmla="*/ 2147483647 h 535"/>
                <a:gd name="T16" fmla="*/ 2147483647 w 741"/>
                <a:gd name="T17" fmla="*/ 2147483647 h 535"/>
                <a:gd name="T18" fmla="*/ 2147483647 w 741"/>
                <a:gd name="T19" fmla="*/ 2147483647 h 535"/>
                <a:gd name="T20" fmla="*/ 2147483647 w 741"/>
                <a:gd name="T21" fmla="*/ 2147483647 h 535"/>
                <a:gd name="T22" fmla="*/ 2147483647 w 741"/>
                <a:gd name="T23" fmla="*/ 2147483647 h 535"/>
                <a:gd name="T24" fmla="*/ 2147483647 w 741"/>
                <a:gd name="T25" fmla="*/ 2147483647 h 535"/>
                <a:gd name="T26" fmla="*/ 2147483647 w 741"/>
                <a:gd name="T27" fmla="*/ 0 h 5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1"/>
                <a:gd name="T43" fmla="*/ 0 h 535"/>
                <a:gd name="T44" fmla="*/ 741 w 741"/>
                <a:gd name="T45" fmla="*/ 535 h 5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1" h="535">
                  <a:moveTo>
                    <a:pt x="15" y="0"/>
                  </a:moveTo>
                  <a:lnTo>
                    <a:pt x="15" y="216"/>
                  </a:lnTo>
                  <a:lnTo>
                    <a:pt x="0" y="450"/>
                  </a:lnTo>
                  <a:lnTo>
                    <a:pt x="543" y="467"/>
                  </a:lnTo>
                  <a:lnTo>
                    <a:pt x="589" y="501"/>
                  </a:lnTo>
                  <a:lnTo>
                    <a:pt x="634" y="450"/>
                  </a:lnTo>
                  <a:lnTo>
                    <a:pt x="740" y="534"/>
                  </a:lnTo>
                  <a:lnTo>
                    <a:pt x="725" y="450"/>
                  </a:lnTo>
                  <a:lnTo>
                    <a:pt x="725" y="367"/>
                  </a:lnTo>
                  <a:lnTo>
                    <a:pt x="740" y="134"/>
                  </a:lnTo>
                  <a:lnTo>
                    <a:pt x="694" y="84"/>
                  </a:lnTo>
                  <a:lnTo>
                    <a:pt x="709" y="17"/>
                  </a:lnTo>
                  <a:lnTo>
                    <a:pt x="362" y="17"/>
                  </a:lnTo>
                  <a:lnTo>
                    <a:pt x="15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/>
            <p:cNvSpPr>
              <a:spLocks noChangeAspect="1"/>
            </p:cNvSpPr>
            <p:nvPr/>
          </p:nvSpPr>
          <p:spPr bwMode="auto">
            <a:xfrm>
              <a:off x="1951847" y="2809062"/>
              <a:ext cx="903305" cy="716586"/>
            </a:xfrm>
            <a:custGeom>
              <a:avLst/>
              <a:gdLst>
                <a:gd name="T0" fmla="*/ 2147483647 w 667"/>
                <a:gd name="T1" fmla="*/ 0 h 555"/>
                <a:gd name="T2" fmla="*/ 2147483647 w 667"/>
                <a:gd name="T3" fmla="*/ 2147483647 h 555"/>
                <a:gd name="T4" fmla="*/ 2147483647 w 667"/>
                <a:gd name="T5" fmla="*/ 2147483647 h 555"/>
                <a:gd name="T6" fmla="*/ 2147483647 w 667"/>
                <a:gd name="T7" fmla="*/ 2147483647 h 555"/>
                <a:gd name="T8" fmla="*/ 2147483647 w 667"/>
                <a:gd name="T9" fmla="*/ 2147483647 h 555"/>
                <a:gd name="T10" fmla="*/ 2147483647 w 667"/>
                <a:gd name="T11" fmla="*/ 2147483647 h 555"/>
                <a:gd name="T12" fmla="*/ 2147483647 w 667"/>
                <a:gd name="T13" fmla="*/ 2147483647 h 555"/>
                <a:gd name="T14" fmla="*/ 2147483647 w 667"/>
                <a:gd name="T15" fmla="*/ 2147483647 h 555"/>
                <a:gd name="T16" fmla="*/ 2147483647 w 667"/>
                <a:gd name="T17" fmla="*/ 2147483647 h 555"/>
                <a:gd name="T18" fmla="*/ 2147483647 w 667"/>
                <a:gd name="T19" fmla="*/ 2147483647 h 555"/>
                <a:gd name="T20" fmla="*/ 2147483647 w 667"/>
                <a:gd name="T21" fmla="*/ 2147483647 h 555"/>
                <a:gd name="T22" fmla="*/ 2147483647 w 667"/>
                <a:gd name="T23" fmla="*/ 2147483647 h 555"/>
                <a:gd name="T24" fmla="*/ 2147483647 w 667"/>
                <a:gd name="T25" fmla="*/ 2147483647 h 555"/>
                <a:gd name="T26" fmla="*/ 2147483647 w 667"/>
                <a:gd name="T27" fmla="*/ 2147483647 h 555"/>
                <a:gd name="T28" fmla="*/ 2147483647 w 667"/>
                <a:gd name="T29" fmla="*/ 2147483647 h 555"/>
                <a:gd name="T30" fmla="*/ 2147483647 w 667"/>
                <a:gd name="T31" fmla="*/ 2147483647 h 555"/>
                <a:gd name="T32" fmla="*/ 2147483647 w 667"/>
                <a:gd name="T33" fmla="*/ 2147483647 h 555"/>
                <a:gd name="T34" fmla="*/ 2147483647 w 667"/>
                <a:gd name="T35" fmla="*/ 2147483647 h 555"/>
                <a:gd name="T36" fmla="*/ 2147483647 w 667"/>
                <a:gd name="T37" fmla="*/ 2147483647 h 555"/>
                <a:gd name="T38" fmla="*/ 2147483647 w 667"/>
                <a:gd name="T39" fmla="*/ 2147483647 h 555"/>
                <a:gd name="T40" fmla="*/ 0 w 667"/>
                <a:gd name="T41" fmla="*/ 2147483647 h 555"/>
                <a:gd name="T42" fmla="*/ 2147483647 w 667"/>
                <a:gd name="T43" fmla="*/ 2147483647 h 555"/>
                <a:gd name="T44" fmla="*/ 2147483647 w 667"/>
                <a:gd name="T45" fmla="*/ 2147483647 h 555"/>
                <a:gd name="T46" fmla="*/ 2147483647 w 667"/>
                <a:gd name="T47" fmla="*/ 2147483647 h 555"/>
                <a:gd name="T48" fmla="*/ 2147483647 w 667"/>
                <a:gd name="T49" fmla="*/ 2147483647 h 555"/>
                <a:gd name="T50" fmla="*/ 2147483647 w 667"/>
                <a:gd name="T51" fmla="*/ 2147483647 h 555"/>
                <a:gd name="T52" fmla="*/ 2147483647 w 667"/>
                <a:gd name="T53" fmla="*/ 2147483647 h 555"/>
                <a:gd name="T54" fmla="*/ 2147483647 w 667"/>
                <a:gd name="T55" fmla="*/ 2147483647 h 555"/>
                <a:gd name="T56" fmla="*/ 2147483647 w 667"/>
                <a:gd name="T57" fmla="*/ 2147483647 h 555"/>
                <a:gd name="T58" fmla="*/ 2147483647 w 667"/>
                <a:gd name="T59" fmla="*/ 2147483647 h 555"/>
                <a:gd name="T60" fmla="*/ 2147483647 w 667"/>
                <a:gd name="T61" fmla="*/ 2147483647 h 555"/>
                <a:gd name="T62" fmla="*/ 2147483647 w 667"/>
                <a:gd name="T63" fmla="*/ 2147483647 h 555"/>
                <a:gd name="T64" fmla="*/ 2147483647 w 667"/>
                <a:gd name="T65" fmla="*/ 2147483647 h 555"/>
                <a:gd name="T66" fmla="*/ 2147483647 w 667"/>
                <a:gd name="T67" fmla="*/ 2147483647 h 555"/>
                <a:gd name="T68" fmla="*/ 2147483647 w 667"/>
                <a:gd name="T69" fmla="*/ 2147483647 h 555"/>
                <a:gd name="T70" fmla="*/ 2147483647 w 667"/>
                <a:gd name="T71" fmla="*/ 2147483647 h 555"/>
                <a:gd name="T72" fmla="*/ 2147483647 w 667"/>
                <a:gd name="T73" fmla="*/ 2147483647 h 555"/>
                <a:gd name="T74" fmla="*/ 2147483647 w 667"/>
                <a:gd name="T75" fmla="*/ 0 h 5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7"/>
                <a:gd name="T115" fmla="*/ 0 h 555"/>
                <a:gd name="T116" fmla="*/ 667 w 667"/>
                <a:gd name="T117" fmla="*/ 555 h 5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7" h="555">
                  <a:moveTo>
                    <a:pt x="177" y="0"/>
                  </a:moveTo>
                  <a:lnTo>
                    <a:pt x="311" y="50"/>
                  </a:lnTo>
                  <a:lnTo>
                    <a:pt x="414" y="84"/>
                  </a:lnTo>
                  <a:lnTo>
                    <a:pt x="459" y="84"/>
                  </a:lnTo>
                  <a:lnTo>
                    <a:pt x="518" y="101"/>
                  </a:lnTo>
                  <a:lnTo>
                    <a:pt x="576" y="118"/>
                  </a:lnTo>
                  <a:lnTo>
                    <a:pt x="666" y="135"/>
                  </a:lnTo>
                  <a:lnTo>
                    <a:pt x="607" y="554"/>
                  </a:lnTo>
                  <a:lnTo>
                    <a:pt x="355" y="487"/>
                  </a:lnTo>
                  <a:lnTo>
                    <a:pt x="325" y="520"/>
                  </a:lnTo>
                  <a:lnTo>
                    <a:pt x="281" y="487"/>
                  </a:lnTo>
                  <a:lnTo>
                    <a:pt x="236" y="520"/>
                  </a:lnTo>
                  <a:lnTo>
                    <a:pt x="192" y="487"/>
                  </a:lnTo>
                  <a:lnTo>
                    <a:pt x="89" y="487"/>
                  </a:lnTo>
                  <a:lnTo>
                    <a:pt x="104" y="403"/>
                  </a:lnTo>
                  <a:lnTo>
                    <a:pt x="29" y="403"/>
                  </a:lnTo>
                  <a:lnTo>
                    <a:pt x="29" y="369"/>
                  </a:lnTo>
                  <a:lnTo>
                    <a:pt x="44" y="319"/>
                  </a:lnTo>
                  <a:lnTo>
                    <a:pt x="15" y="285"/>
                  </a:lnTo>
                  <a:lnTo>
                    <a:pt x="15" y="185"/>
                  </a:lnTo>
                  <a:lnTo>
                    <a:pt x="0" y="101"/>
                  </a:lnTo>
                  <a:lnTo>
                    <a:pt x="15" y="67"/>
                  </a:lnTo>
                  <a:lnTo>
                    <a:pt x="44" y="84"/>
                  </a:lnTo>
                  <a:lnTo>
                    <a:pt x="89" y="118"/>
                  </a:lnTo>
                  <a:lnTo>
                    <a:pt x="148" y="135"/>
                  </a:lnTo>
                  <a:lnTo>
                    <a:pt x="163" y="168"/>
                  </a:lnTo>
                  <a:lnTo>
                    <a:pt x="133" y="168"/>
                  </a:lnTo>
                  <a:lnTo>
                    <a:pt x="133" y="202"/>
                  </a:lnTo>
                  <a:lnTo>
                    <a:pt x="148" y="219"/>
                  </a:lnTo>
                  <a:lnTo>
                    <a:pt x="163" y="251"/>
                  </a:lnTo>
                  <a:lnTo>
                    <a:pt x="119" y="268"/>
                  </a:lnTo>
                  <a:lnTo>
                    <a:pt x="119" y="302"/>
                  </a:lnTo>
                  <a:lnTo>
                    <a:pt x="163" y="302"/>
                  </a:lnTo>
                  <a:lnTo>
                    <a:pt x="177" y="234"/>
                  </a:lnTo>
                  <a:lnTo>
                    <a:pt x="207" y="202"/>
                  </a:lnTo>
                  <a:lnTo>
                    <a:pt x="163" y="101"/>
                  </a:lnTo>
                  <a:lnTo>
                    <a:pt x="192" y="84"/>
                  </a:lnTo>
                  <a:lnTo>
                    <a:pt x="177" y="0"/>
                  </a:lnTo>
                </a:path>
              </a:pathLst>
            </a:custGeom>
            <a:solidFill>
              <a:srgbClr val="19196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 noChangeAspect="1"/>
            </p:cNvSpPr>
            <p:nvPr/>
          </p:nvSpPr>
          <p:spPr bwMode="auto">
            <a:xfrm>
              <a:off x="2598531" y="2971787"/>
              <a:ext cx="740779" cy="1154001"/>
            </a:xfrm>
            <a:custGeom>
              <a:avLst/>
              <a:gdLst>
                <a:gd name="T0" fmla="*/ 2147483647 w 594"/>
                <a:gd name="T1" fmla="*/ 0 h 1075"/>
                <a:gd name="T2" fmla="*/ 2147483647 w 594"/>
                <a:gd name="T3" fmla="*/ 2147483647 h 1075"/>
                <a:gd name="T4" fmla="*/ 2147483647 w 594"/>
                <a:gd name="T5" fmla="*/ 2147483647 h 1075"/>
                <a:gd name="T6" fmla="*/ 2147483647 w 594"/>
                <a:gd name="T7" fmla="*/ 2147483647 h 1075"/>
                <a:gd name="T8" fmla="*/ 2147483647 w 594"/>
                <a:gd name="T9" fmla="*/ 2147483647 h 1075"/>
                <a:gd name="T10" fmla="*/ 2147483647 w 594"/>
                <a:gd name="T11" fmla="*/ 2147483647 h 1075"/>
                <a:gd name="T12" fmla="*/ 2147483647 w 594"/>
                <a:gd name="T13" fmla="*/ 2147483647 h 1075"/>
                <a:gd name="T14" fmla="*/ 0 w 594"/>
                <a:gd name="T15" fmla="*/ 2147483647 h 1075"/>
                <a:gd name="T16" fmla="*/ 2147483647 w 594"/>
                <a:gd name="T17" fmla="*/ 2147483647 h 1075"/>
                <a:gd name="T18" fmla="*/ 2147483647 w 594"/>
                <a:gd name="T19" fmla="*/ 2147483647 h 1075"/>
                <a:gd name="T20" fmla="*/ 2147483647 w 594"/>
                <a:gd name="T21" fmla="*/ 2147483647 h 1075"/>
                <a:gd name="T22" fmla="*/ 2147483647 w 594"/>
                <a:gd name="T23" fmla="*/ 2147483647 h 1075"/>
                <a:gd name="T24" fmla="*/ 2147483647 w 594"/>
                <a:gd name="T25" fmla="*/ 2147483647 h 1075"/>
                <a:gd name="T26" fmla="*/ 2147483647 w 594"/>
                <a:gd name="T27" fmla="*/ 2147483647 h 1075"/>
                <a:gd name="T28" fmla="*/ 2147483647 w 594"/>
                <a:gd name="T29" fmla="*/ 2147483647 h 1075"/>
                <a:gd name="T30" fmla="*/ 2147483647 w 594"/>
                <a:gd name="T31" fmla="*/ 2147483647 h 1075"/>
                <a:gd name="T32" fmla="*/ 2147483647 w 594"/>
                <a:gd name="T33" fmla="*/ 2147483647 h 1075"/>
                <a:gd name="T34" fmla="*/ 2147483647 w 594"/>
                <a:gd name="T35" fmla="*/ 2147483647 h 1075"/>
                <a:gd name="T36" fmla="*/ 2147483647 w 594"/>
                <a:gd name="T37" fmla="*/ 2147483647 h 1075"/>
                <a:gd name="T38" fmla="*/ 2147483647 w 594"/>
                <a:gd name="T39" fmla="*/ 2147483647 h 1075"/>
                <a:gd name="T40" fmla="*/ 2147483647 w 594"/>
                <a:gd name="T41" fmla="*/ 0 h 1075"/>
                <a:gd name="T42" fmla="*/ 2147483647 w 594"/>
                <a:gd name="T43" fmla="*/ 0 h 10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4"/>
                <a:gd name="T67" fmla="*/ 0 h 1075"/>
                <a:gd name="T68" fmla="*/ 594 w 594"/>
                <a:gd name="T69" fmla="*/ 1075 h 10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4" h="1075">
                  <a:moveTo>
                    <a:pt x="148" y="0"/>
                  </a:moveTo>
                  <a:lnTo>
                    <a:pt x="89" y="420"/>
                  </a:lnTo>
                  <a:lnTo>
                    <a:pt x="148" y="503"/>
                  </a:lnTo>
                  <a:lnTo>
                    <a:pt x="59" y="604"/>
                  </a:lnTo>
                  <a:lnTo>
                    <a:pt x="44" y="671"/>
                  </a:lnTo>
                  <a:lnTo>
                    <a:pt x="75" y="704"/>
                  </a:lnTo>
                  <a:lnTo>
                    <a:pt x="44" y="738"/>
                  </a:lnTo>
                  <a:lnTo>
                    <a:pt x="0" y="973"/>
                  </a:lnTo>
                  <a:lnTo>
                    <a:pt x="282" y="1040"/>
                  </a:lnTo>
                  <a:lnTo>
                    <a:pt x="549" y="1074"/>
                  </a:lnTo>
                  <a:lnTo>
                    <a:pt x="578" y="856"/>
                  </a:lnTo>
                  <a:lnTo>
                    <a:pt x="593" y="721"/>
                  </a:lnTo>
                  <a:lnTo>
                    <a:pt x="563" y="688"/>
                  </a:lnTo>
                  <a:lnTo>
                    <a:pt x="503" y="688"/>
                  </a:lnTo>
                  <a:lnTo>
                    <a:pt x="430" y="704"/>
                  </a:lnTo>
                  <a:lnTo>
                    <a:pt x="415" y="604"/>
                  </a:lnTo>
                  <a:lnTo>
                    <a:pt x="311" y="520"/>
                  </a:lnTo>
                  <a:lnTo>
                    <a:pt x="326" y="469"/>
                  </a:lnTo>
                  <a:lnTo>
                    <a:pt x="340" y="385"/>
                  </a:lnTo>
                  <a:lnTo>
                    <a:pt x="207" y="185"/>
                  </a:lnTo>
                  <a:lnTo>
                    <a:pt x="238" y="0"/>
                  </a:lnTo>
                  <a:lnTo>
                    <a:pt x="148" y="0"/>
                  </a:lnTo>
                </a:path>
              </a:pathLst>
            </a:custGeom>
            <a:solidFill>
              <a:srgbClr val="191965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 noChangeAspect="1"/>
            </p:cNvSpPr>
            <p:nvPr/>
          </p:nvSpPr>
          <p:spPr bwMode="auto">
            <a:xfrm>
              <a:off x="2855151" y="4098916"/>
              <a:ext cx="684322" cy="846467"/>
            </a:xfrm>
            <a:custGeom>
              <a:avLst/>
              <a:gdLst>
                <a:gd name="T0" fmla="*/ 2147483647 w 549"/>
                <a:gd name="T1" fmla="*/ 0 h 789"/>
                <a:gd name="T2" fmla="*/ 2147483647 w 549"/>
                <a:gd name="T3" fmla="*/ 2147483647 h 789"/>
                <a:gd name="T4" fmla="*/ 2147483647 w 549"/>
                <a:gd name="T5" fmla="*/ 2147483647 h 789"/>
                <a:gd name="T6" fmla="*/ 2147483647 w 549"/>
                <a:gd name="T7" fmla="*/ 2147483647 h 789"/>
                <a:gd name="T8" fmla="*/ 2147483647 w 549"/>
                <a:gd name="T9" fmla="*/ 2147483647 h 789"/>
                <a:gd name="T10" fmla="*/ 0 w 549"/>
                <a:gd name="T11" fmla="*/ 2147483647 h 789"/>
                <a:gd name="T12" fmla="*/ 2147483647 w 549"/>
                <a:gd name="T13" fmla="*/ 2147483647 h 789"/>
                <a:gd name="T14" fmla="*/ 2147483647 w 549"/>
                <a:gd name="T15" fmla="*/ 0 h 7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9"/>
                <a:gd name="T25" fmla="*/ 0 h 789"/>
                <a:gd name="T26" fmla="*/ 549 w 549"/>
                <a:gd name="T27" fmla="*/ 789 h 7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9" h="789">
                  <a:moveTo>
                    <a:pt x="104" y="0"/>
                  </a:moveTo>
                  <a:lnTo>
                    <a:pt x="370" y="34"/>
                  </a:lnTo>
                  <a:lnTo>
                    <a:pt x="356" y="185"/>
                  </a:lnTo>
                  <a:lnTo>
                    <a:pt x="548" y="201"/>
                  </a:lnTo>
                  <a:lnTo>
                    <a:pt x="504" y="788"/>
                  </a:lnTo>
                  <a:lnTo>
                    <a:pt x="0" y="738"/>
                  </a:lnTo>
                  <a:lnTo>
                    <a:pt x="59" y="353"/>
                  </a:lnTo>
                  <a:lnTo>
                    <a:pt x="104" y="0"/>
                  </a:lnTo>
                </a:path>
              </a:pathLst>
            </a:custGeom>
            <a:solidFill>
              <a:srgbClr val="191965"/>
            </a:solidFill>
            <a:ln w="12700" cap="rnd">
              <a:solidFill>
                <a:srgbClr val="4D28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ChangeAspect="1"/>
            </p:cNvSpPr>
            <p:nvPr/>
          </p:nvSpPr>
          <p:spPr bwMode="auto">
            <a:xfrm>
              <a:off x="2841465" y="2971787"/>
              <a:ext cx="1310477" cy="773315"/>
            </a:xfrm>
            <a:custGeom>
              <a:avLst/>
              <a:gdLst>
                <a:gd name="T0" fmla="*/ 2147483647 w 1052"/>
                <a:gd name="T1" fmla="*/ 0 h 721"/>
                <a:gd name="T2" fmla="*/ 2147483647 w 1052"/>
                <a:gd name="T3" fmla="*/ 2147483647 h 721"/>
                <a:gd name="T4" fmla="*/ 2147483647 w 1052"/>
                <a:gd name="T5" fmla="*/ 2147483647 h 721"/>
                <a:gd name="T6" fmla="*/ 2147483647 w 1052"/>
                <a:gd name="T7" fmla="*/ 2147483647 h 721"/>
                <a:gd name="T8" fmla="*/ 2147483647 w 1052"/>
                <a:gd name="T9" fmla="*/ 2147483647 h 721"/>
                <a:gd name="T10" fmla="*/ 2147483647 w 1052"/>
                <a:gd name="T11" fmla="*/ 2147483647 h 721"/>
                <a:gd name="T12" fmla="*/ 2147483647 w 1052"/>
                <a:gd name="T13" fmla="*/ 2147483647 h 721"/>
                <a:gd name="T14" fmla="*/ 2147483647 w 1052"/>
                <a:gd name="T15" fmla="*/ 2147483647 h 721"/>
                <a:gd name="T16" fmla="*/ 2147483647 w 1052"/>
                <a:gd name="T17" fmla="*/ 2147483647 h 721"/>
                <a:gd name="T18" fmla="*/ 2147483647 w 1052"/>
                <a:gd name="T19" fmla="*/ 2147483647 h 721"/>
                <a:gd name="T20" fmla="*/ 2147483647 w 1052"/>
                <a:gd name="T21" fmla="*/ 2147483647 h 721"/>
                <a:gd name="T22" fmla="*/ 2147483647 w 1052"/>
                <a:gd name="T23" fmla="*/ 2147483647 h 721"/>
                <a:gd name="T24" fmla="*/ 2147483647 w 1052"/>
                <a:gd name="T25" fmla="*/ 2147483647 h 721"/>
                <a:gd name="T26" fmla="*/ 2147483647 w 1052"/>
                <a:gd name="T27" fmla="*/ 2147483647 h 721"/>
                <a:gd name="T28" fmla="*/ 2147483647 w 1052"/>
                <a:gd name="T29" fmla="*/ 2147483647 h 721"/>
                <a:gd name="T30" fmla="*/ 2147483647 w 1052"/>
                <a:gd name="T31" fmla="*/ 2147483647 h 721"/>
                <a:gd name="T32" fmla="*/ 2147483647 w 1052"/>
                <a:gd name="T33" fmla="*/ 2147483647 h 721"/>
                <a:gd name="T34" fmla="*/ 0 w 1052"/>
                <a:gd name="T35" fmla="*/ 2147483647 h 721"/>
                <a:gd name="T36" fmla="*/ 2147483647 w 1052"/>
                <a:gd name="T37" fmla="*/ 0 h 7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2"/>
                <a:gd name="T58" fmla="*/ 0 h 721"/>
                <a:gd name="T59" fmla="*/ 1052 w 1052"/>
                <a:gd name="T60" fmla="*/ 721 h 7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2" h="721">
                  <a:moveTo>
                    <a:pt x="15" y="0"/>
                  </a:moveTo>
                  <a:lnTo>
                    <a:pt x="228" y="34"/>
                  </a:lnTo>
                  <a:lnTo>
                    <a:pt x="351" y="50"/>
                  </a:lnTo>
                  <a:lnTo>
                    <a:pt x="517" y="67"/>
                  </a:lnTo>
                  <a:lnTo>
                    <a:pt x="669" y="84"/>
                  </a:lnTo>
                  <a:lnTo>
                    <a:pt x="929" y="101"/>
                  </a:lnTo>
                  <a:lnTo>
                    <a:pt x="1051" y="117"/>
                  </a:lnTo>
                  <a:lnTo>
                    <a:pt x="1051" y="703"/>
                  </a:lnTo>
                  <a:lnTo>
                    <a:pt x="411" y="653"/>
                  </a:lnTo>
                  <a:lnTo>
                    <a:pt x="396" y="720"/>
                  </a:lnTo>
                  <a:lnTo>
                    <a:pt x="365" y="686"/>
                  </a:lnTo>
                  <a:lnTo>
                    <a:pt x="304" y="686"/>
                  </a:lnTo>
                  <a:lnTo>
                    <a:pt x="228" y="703"/>
                  </a:lnTo>
                  <a:lnTo>
                    <a:pt x="213" y="603"/>
                  </a:lnTo>
                  <a:lnTo>
                    <a:pt x="107" y="519"/>
                  </a:lnTo>
                  <a:lnTo>
                    <a:pt x="121" y="452"/>
                  </a:lnTo>
                  <a:lnTo>
                    <a:pt x="137" y="385"/>
                  </a:lnTo>
                  <a:lnTo>
                    <a:pt x="0" y="184"/>
                  </a:lnTo>
                  <a:lnTo>
                    <a:pt x="15" y="0"/>
                  </a:lnTo>
                </a:path>
              </a:pathLst>
            </a:custGeom>
            <a:solidFill>
              <a:srgbClr val="19196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 noChangeAspect="1"/>
            </p:cNvSpPr>
            <p:nvPr/>
          </p:nvSpPr>
          <p:spPr bwMode="auto">
            <a:xfrm>
              <a:off x="3262323" y="3655529"/>
              <a:ext cx="863957" cy="700164"/>
            </a:xfrm>
            <a:custGeom>
              <a:avLst/>
              <a:gdLst>
                <a:gd name="T0" fmla="*/ 2147483647 w 694"/>
                <a:gd name="T1" fmla="*/ 0 h 652"/>
                <a:gd name="T2" fmla="*/ 2147483647 w 694"/>
                <a:gd name="T3" fmla="*/ 2147483647 h 652"/>
                <a:gd name="T4" fmla="*/ 0 w 694"/>
                <a:gd name="T5" fmla="*/ 2147483647 h 652"/>
                <a:gd name="T6" fmla="*/ 2147483647 w 694"/>
                <a:gd name="T7" fmla="*/ 2147483647 h 652"/>
                <a:gd name="T8" fmla="*/ 2147483647 w 694"/>
                <a:gd name="T9" fmla="*/ 2147483647 h 652"/>
                <a:gd name="T10" fmla="*/ 2147483647 w 694"/>
                <a:gd name="T11" fmla="*/ 2147483647 h 652"/>
                <a:gd name="T12" fmla="*/ 2147483647 w 694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4"/>
                <a:gd name="T22" fmla="*/ 0 h 652"/>
                <a:gd name="T23" fmla="*/ 694 w 694"/>
                <a:gd name="T24" fmla="*/ 652 h 6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4" h="652">
                  <a:moveTo>
                    <a:pt x="59" y="0"/>
                  </a:moveTo>
                  <a:lnTo>
                    <a:pt x="44" y="251"/>
                  </a:lnTo>
                  <a:lnTo>
                    <a:pt x="0" y="584"/>
                  </a:lnTo>
                  <a:lnTo>
                    <a:pt x="206" y="601"/>
                  </a:lnTo>
                  <a:lnTo>
                    <a:pt x="678" y="651"/>
                  </a:lnTo>
                  <a:lnTo>
                    <a:pt x="693" y="67"/>
                  </a:lnTo>
                  <a:lnTo>
                    <a:pt x="59" y="0"/>
                  </a:lnTo>
                </a:path>
              </a:pathLst>
            </a:custGeom>
            <a:solidFill>
              <a:srgbClr val="191965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4"/>
            <p:cNvSpPr>
              <a:spLocks noChangeAspect="1"/>
            </p:cNvSpPr>
            <p:nvPr/>
          </p:nvSpPr>
          <p:spPr bwMode="auto">
            <a:xfrm>
              <a:off x="3429982" y="4297471"/>
              <a:ext cx="918703" cy="665828"/>
            </a:xfrm>
            <a:custGeom>
              <a:avLst/>
              <a:gdLst>
                <a:gd name="T0" fmla="*/ 2147483647 w 741"/>
                <a:gd name="T1" fmla="*/ 0 h 620"/>
                <a:gd name="T2" fmla="*/ 2147483647 w 741"/>
                <a:gd name="T3" fmla="*/ 2147483647 h 620"/>
                <a:gd name="T4" fmla="*/ 0 w 741"/>
                <a:gd name="T5" fmla="*/ 2147483647 h 620"/>
                <a:gd name="T6" fmla="*/ 2147483647 w 741"/>
                <a:gd name="T7" fmla="*/ 2147483647 h 620"/>
                <a:gd name="T8" fmla="*/ 2147483647 w 741"/>
                <a:gd name="T9" fmla="*/ 2147483647 h 620"/>
                <a:gd name="T10" fmla="*/ 2147483647 w 741"/>
                <a:gd name="T11" fmla="*/ 2147483647 h 620"/>
                <a:gd name="T12" fmla="*/ 2147483647 w 741"/>
                <a:gd name="T13" fmla="*/ 2147483647 h 620"/>
                <a:gd name="T14" fmla="*/ 2147483647 w 741"/>
                <a:gd name="T15" fmla="*/ 2147483647 h 620"/>
                <a:gd name="T16" fmla="*/ 2147483647 w 741"/>
                <a:gd name="T17" fmla="*/ 0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1"/>
                <a:gd name="T28" fmla="*/ 0 h 620"/>
                <a:gd name="T29" fmla="*/ 741 w 741"/>
                <a:gd name="T30" fmla="*/ 620 h 6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1" h="620">
                  <a:moveTo>
                    <a:pt x="75" y="0"/>
                  </a:moveTo>
                  <a:lnTo>
                    <a:pt x="29" y="368"/>
                  </a:lnTo>
                  <a:lnTo>
                    <a:pt x="0" y="585"/>
                  </a:lnTo>
                  <a:lnTo>
                    <a:pt x="370" y="602"/>
                  </a:lnTo>
                  <a:lnTo>
                    <a:pt x="725" y="619"/>
                  </a:lnTo>
                  <a:lnTo>
                    <a:pt x="725" y="334"/>
                  </a:lnTo>
                  <a:lnTo>
                    <a:pt x="740" y="50"/>
                  </a:lnTo>
                  <a:lnTo>
                    <a:pt x="533" y="50"/>
                  </a:lnTo>
                  <a:lnTo>
                    <a:pt x="75" y="0"/>
                  </a:lnTo>
                </a:path>
              </a:pathLst>
            </a:custGeom>
            <a:solidFill>
              <a:srgbClr val="191965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5"/>
            <p:cNvSpPr>
              <a:spLocks noChangeAspect="1"/>
            </p:cNvSpPr>
            <p:nvPr/>
          </p:nvSpPr>
          <p:spPr bwMode="auto">
            <a:xfrm>
              <a:off x="3337598" y="4930455"/>
              <a:ext cx="882775" cy="846466"/>
            </a:xfrm>
            <a:custGeom>
              <a:avLst/>
              <a:gdLst>
                <a:gd name="T0" fmla="*/ 2147483647 w 710"/>
                <a:gd name="T1" fmla="*/ 0 h 789"/>
                <a:gd name="T2" fmla="*/ 2147483647 w 710"/>
                <a:gd name="T3" fmla="*/ 2147483647 h 789"/>
                <a:gd name="T4" fmla="*/ 2147483647 w 710"/>
                <a:gd name="T5" fmla="*/ 2147483647 h 789"/>
                <a:gd name="T6" fmla="*/ 2147483647 w 710"/>
                <a:gd name="T7" fmla="*/ 2147483647 h 789"/>
                <a:gd name="T8" fmla="*/ 2147483647 w 710"/>
                <a:gd name="T9" fmla="*/ 2147483647 h 789"/>
                <a:gd name="T10" fmla="*/ 2147483647 w 710"/>
                <a:gd name="T11" fmla="*/ 2147483647 h 789"/>
                <a:gd name="T12" fmla="*/ 2147483647 w 710"/>
                <a:gd name="T13" fmla="*/ 2147483647 h 789"/>
                <a:gd name="T14" fmla="*/ 2147483647 w 710"/>
                <a:gd name="T15" fmla="*/ 2147483647 h 789"/>
                <a:gd name="T16" fmla="*/ 0 w 710"/>
                <a:gd name="T17" fmla="*/ 2147483647 h 789"/>
                <a:gd name="T18" fmla="*/ 2147483647 w 710"/>
                <a:gd name="T19" fmla="*/ 2147483647 h 789"/>
                <a:gd name="T20" fmla="*/ 2147483647 w 710"/>
                <a:gd name="T21" fmla="*/ 0 h 7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0"/>
                <a:gd name="T34" fmla="*/ 0 h 789"/>
                <a:gd name="T35" fmla="*/ 710 w 710"/>
                <a:gd name="T36" fmla="*/ 789 h 7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0" h="789">
                  <a:moveTo>
                    <a:pt x="89" y="0"/>
                  </a:moveTo>
                  <a:lnTo>
                    <a:pt x="709" y="34"/>
                  </a:lnTo>
                  <a:lnTo>
                    <a:pt x="679" y="721"/>
                  </a:lnTo>
                  <a:lnTo>
                    <a:pt x="473" y="704"/>
                  </a:lnTo>
                  <a:lnTo>
                    <a:pt x="281" y="704"/>
                  </a:lnTo>
                  <a:lnTo>
                    <a:pt x="281" y="738"/>
                  </a:lnTo>
                  <a:lnTo>
                    <a:pt x="133" y="738"/>
                  </a:lnTo>
                  <a:lnTo>
                    <a:pt x="119" y="788"/>
                  </a:lnTo>
                  <a:lnTo>
                    <a:pt x="0" y="771"/>
                  </a:lnTo>
                  <a:lnTo>
                    <a:pt x="73" y="185"/>
                  </a:lnTo>
                  <a:lnTo>
                    <a:pt x="89" y="0"/>
                  </a:lnTo>
                </a:path>
              </a:pathLst>
            </a:custGeom>
            <a:solidFill>
              <a:srgbClr val="191965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 noChangeAspect="1"/>
            </p:cNvSpPr>
            <p:nvPr/>
          </p:nvSpPr>
          <p:spPr bwMode="auto">
            <a:xfrm>
              <a:off x="4124569" y="3100175"/>
              <a:ext cx="865667" cy="497131"/>
            </a:xfrm>
            <a:custGeom>
              <a:avLst/>
              <a:gdLst>
                <a:gd name="T0" fmla="*/ 0 w 695"/>
                <a:gd name="T1" fmla="*/ 0 h 451"/>
                <a:gd name="T2" fmla="*/ 2147483647 w 695"/>
                <a:gd name="T3" fmla="*/ 2147483647 h 451"/>
                <a:gd name="T4" fmla="*/ 2147483647 w 695"/>
                <a:gd name="T5" fmla="*/ 2147483647 h 451"/>
                <a:gd name="T6" fmla="*/ 2147483647 w 695"/>
                <a:gd name="T7" fmla="*/ 2147483647 h 451"/>
                <a:gd name="T8" fmla="*/ 2147483647 w 695"/>
                <a:gd name="T9" fmla="*/ 2147483647 h 451"/>
                <a:gd name="T10" fmla="*/ 2147483647 w 695"/>
                <a:gd name="T11" fmla="*/ 2147483647 h 451"/>
                <a:gd name="T12" fmla="*/ 2147483647 w 695"/>
                <a:gd name="T13" fmla="*/ 2147483647 h 451"/>
                <a:gd name="T14" fmla="*/ 0 w 695"/>
                <a:gd name="T15" fmla="*/ 2147483647 h 451"/>
                <a:gd name="T16" fmla="*/ 0 w 695"/>
                <a:gd name="T17" fmla="*/ 0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5"/>
                <a:gd name="T28" fmla="*/ 0 h 451"/>
                <a:gd name="T29" fmla="*/ 695 w 695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5" h="451">
                  <a:moveTo>
                    <a:pt x="0" y="0"/>
                  </a:moveTo>
                  <a:lnTo>
                    <a:pt x="575" y="17"/>
                  </a:lnTo>
                  <a:lnTo>
                    <a:pt x="620" y="149"/>
                  </a:lnTo>
                  <a:lnTo>
                    <a:pt x="664" y="250"/>
                  </a:lnTo>
                  <a:lnTo>
                    <a:pt x="694" y="417"/>
                  </a:lnTo>
                  <a:lnTo>
                    <a:pt x="679" y="450"/>
                  </a:lnTo>
                  <a:lnTo>
                    <a:pt x="458" y="450"/>
                  </a:lnTo>
                  <a:lnTo>
                    <a:pt x="0" y="433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 noChangeAspect="1"/>
            </p:cNvSpPr>
            <p:nvPr/>
          </p:nvSpPr>
          <p:spPr bwMode="auto">
            <a:xfrm>
              <a:off x="4088642" y="4046666"/>
              <a:ext cx="1069252" cy="462795"/>
            </a:xfrm>
            <a:custGeom>
              <a:avLst/>
              <a:gdLst>
                <a:gd name="T0" fmla="*/ 2147483647 w 859"/>
                <a:gd name="T1" fmla="*/ 0 h 432"/>
                <a:gd name="T2" fmla="*/ 0 w 859"/>
                <a:gd name="T3" fmla="*/ 2147483647 h 432"/>
                <a:gd name="T4" fmla="*/ 2147483647 w 859"/>
                <a:gd name="T5" fmla="*/ 2147483647 h 432"/>
                <a:gd name="T6" fmla="*/ 2147483647 w 859"/>
                <a:gd name="T7" fmla="*/ 2147483647 h 432"/>
                <a:gd name="T8" fmla="*/ 2147483647 w 859"/>
                <a:gd name="T9" fmla="*/ 2147483647 h 432"/>
                <a:gd name="T10" fmla="*/ 2147483647 w 859"/>
                <a:gd name="T11" fmla="*/ 2147483647 h 432"/>
                <a:gd name="T12" fmla="*/ 2147483647 w 859"/>
                <a:gd name="T13" fmla="*/ 2147483647 h 432"/>
                <a:gd name="T14" fmla="*/ 2147483647 w 859"/>
                <a:gd name="T15" fmla="*/ 2147483647 h 432"/>
                <a:gd name="T16" fmla="*/ 2147483647 w 859"/>
                <a:gd name="T17" fmla="*/ 2147483647 h 432"/>
                <a:gd name="T18" fmla="*/ 2147483647 w 859"/>
                <a:gd name="T19" fmla="*/ 2147483647 h 432"/>
                <a:gd name="T20" fmla="*/ 2147483647 w 859"/>
                <a:gd name="T21" fmla="*/ 0 h 432"/>
                <a:gd name="T22" fmla="*/ 2147483647 w 859"/>
                <a:gd name="T23" fmla="*/ 2147483647 h 432"/>
                <a:gd name="T24" fmla="*/ 2147483647 w 859"/>
                <a:gd name="T25" fmla="*/ 2147483647 h 432"/>
                <a:gd name="T26" fmla="*/ 2147483647 w 859"/>
                <a:gd name="T27" fmla="*/ 0 h 432"/>
                <a:gd name="T28" fmla="*/ 2147483647 w 859"/>
                <a:gd name="T29" fmla="*/ 0 h 4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9"/>
                <a:gd name="T46" fmla="*/ 0 h 432"/>
                <a:gd name="T47" fmla="*/ 859 w 859"/>
                <a:gd name="T48" fmla="*/ 432 h 4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9" h="432">
                  <a:moveTo>
                    <a:pt x="15" y="0"/>
                  </a:moveTo>
                  <a:lnTo>
                    <a:pt x="0" y="281"/>
                  </a:lnTo>
                  <a:lnTo>
                    <a:pt x="192" y="281"/>
                  </a:lnTo>
                  <a:lnTo>
                    <a:pt x="192" y="431"/>
                  </a:lnTo>
                  <a:lnTo>
                    <a:pt x="459" y="431"/>
                  </a:lnTo>
                  <a:lnTo>
                    <a:pt x="695" y="414"/>
                  </a:lnTo>
                  <a:lnTo>
                    <a:pt x="858" y="431"/>
                  </a:lnTo>
                  <a:lnTo>
                    <a:pt x="814" y="298"/>
                  </a:lnTo>
                  <a:lnTo>
                    <a:pt x="768" y="182"/>
                  </a:lnTo>
                  <a:lnTo>
                    <a:pt x="739" y="67"/>
                  </a:lnTo>
                  <a:lnTo>
                    <a:pt x="636" y="0"/>
                  </a:lnTo>
                  <a:lnTo>
                    <a:pt x="591" y="33"/>
                  </a:lnTo>
                  <a:lnTo>
                    <a:pt x="532" y="17"/>
                  </a:lnTo>
                  <a:lnTo>
                    <a:pt x="311" y="0"/>
                  </a:lnTo>
                  <a:lnTo>
                    <a:pt x="15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 noChangeAspect="1"/>
            </p:cNvSpPr>
            <p:nvPr/>
          </p:nvSpPr>
          <p:spPr bwMode="auto">
            <a:xfrm>
              <a:off x="4333287" y="4496024"/>
              <a:ext cx="934099" cy="471752"/>
            </a:xfrm>
            <a:custGeom>
              <a:avLst/>
              <a:gdLst>
                <a:gd name="T0" fmla="*/ 0 w 753"/>
                <a:gd name="T1" fmla="*/ 0 h 439"/>
                <a:gd name="T2" fmla="*/ 0 w 753"/>
                <a:gd name="T3" fmla="*/ 2147483647 h 439"/>
                <a:gd name="T4" fmla="*/ 0 w 753"/>
                <a:gd name="T5" fmla="*/ 2147483647 h 439"/>
                <a:gd name="T6" fmla="*/ 2147483647 w 753"/>
                <a:gd name="T7" fmla="*/ 2147483647 h 439"/>
                <a:gd name="T8" fmla="*/ 2147483647 w 753"/>
                <a:gd name="T9" fmla="*/ 2147483647 h 439"/>
                <a:gd name="T10" fmla="*/ 2147483647 w 753"/>
                <a:gd name="T11" fmla="*/ 2147483647 h 439"/>
                <a:gd name="T12" fmla="*/ 2147483647 w 753"/>
                <a:gd name="T13" fmla="*/ 2147483647 h 439"/>
                <a:gd name="T14" fmla="*/ 2147483647 w 753"/>
                <a:gd name="T15" fmla="*/ 2147483647 h 439"/>
                <a:gd name="T16" fmla="*/ 2147483647 w 753"/>
                <a:gd name="T17" fmla="*/ 0 h 439"/>
                <a:gd name="T18" fmla="*/ 2147483647 w 753"/>
                <a:gd name="T19" fmla="*/ 0 h 439"/>
                <a:gd name="T20" fmla="*/ 0 w 753"/>
                <a:gd name="T21" fmla="*/ 0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3"/>
                <a:gd name="T34" fmla="*/ 0 h 439"/>
                <a:gd name="T35" fmla="*/ 753 w 753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3" h="439">
                  <a:moveTo>
                    <a:pt x="0" y="0"/>
                  </a:moveTo>
                  <a:lnTo>
                    <a:pt x="0" y="253"/>
                  </a:lnTo>
                  <a:lnTo>
                    <a:pt x="0" y="438"/>
                  </a:lnTo>
                  <a:lnTo>
                    <a:pt x="752" y="438"/>
                  </a:lnTo>
                  <a:lnTo>
                    <a:pt x="737" y="219"/>
                  </a:lnTo>
                  <a:lnTo>
                    <a:pt x="737" y="135"/>
                  </a:lnTo>
                  <a:lnTo>
                    <a:pt x="678" y="67"/>
                  </a:lnTo>
                  <a:lnTo>
                    <a:pt x="693" y="34"/>
                  </a:lnTo>
                  <a:lnTo>
                    <a:pt x="664" y="0"/>
                  </a:lnTo>
                  <a:lnTo>
                    <a:pt x="324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 noChangeAspect="1"/>
            </p:cNvSpPr>
            <p:nvPr/>
          </p:nvSpPr>
          <p:spPr bwMode="auto">
            <a:xfrm>
              <a:off x="4198134" y="4966284"/>
              <a:ext cx="1089782" cy="501610"/>
            </a:xfrm>
            <a:custGeom>
              <a:avLst/>
              <a:gdLst>
                <a:gd name="T0" fmla="*/ 0 w 875"/>
                <a:gd name="T1" fmla="*/ 0 h 467"/>
                <a:gd name="T2" fmla="*/ 0 w 875"/>
                <a:gd name="T3" fmla="*/ 2147483647 h 467"/>
                <a:gd name="T4" fmla="*/ 2147483647 w 875"/>
                <a:gd name="T5" fmla="*/ 2147483647 h 467"/>
                <a:gd name="T6" fmla="*/ 2147483647 w 875"/>
                <a:gd name="T7" fmla="*/ 2147483647 h 467"/>
                <a:gd name="T8" fmla="*/ 2147483647 w 875"/>
                <a:gd name="T9" fmla="*/ 2147483647 h 467"/>
                <a:gd name="T10" fmla="*/ 2147483647 w 875"/>
                <a:gd name="T11" fmla="*/ 2147483647 h 467"/>
                <a:gd name="T12" fmla="*/ 2147483647 w 875"/>
                <a:gd name="T13" fmla="*/ 2147483647 h 467"/>
                <a:gd name="T14" fmla="*/ 2147483647 w 875"/>
                <a:gd name="T15" fmla="*/ 2147483647 h 467"/>
                <a:gd name="T16" fmla="*/ 2147483647 w 875"/>
                <a:gd name="T17" fmla="*/ 2147483647 h 467"/>
                <a:gd name="T18" fmla="*/ 2147483647 w 875"/>
                <a:gd name="T19" fmla="*/ 2147483647 h 467"/>
                <a:gd name="T20" fmla="*/ 2147483647 w 875"/>
                <a:gd name="T21" fmla="*/ 2147483647 h 467"/>
                <a:gd name="T22" fmla="*/ 2147483647 w 875"/>
                <a:gd name="T23" fmla="*/ 0 h 467"/>
                <a:gd name="T24" fmla="*/ 0 w 875"/>
                <a:gd name="T25" fmla="*/ 0 h 4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5"/>
                <a:gd name="T40" fmla="*/ 0 h 467"/>
                <a:gd name="T41" fmla="*/ 875 w 875"/>
                <a:gd name="T42" fmla="*/ 467 h 4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5" h="467">
                  <a:moveTo>
                    <a:pt x="0" y="0"/>
                  </a:moveTo>
                  <a:lnTo>
                    <a:pt x="0" y="83"/>
                  </a:lnTo>
                  <a:lnTo>
                    <a:pt x="311" y="83"/>
                  </a:lnTo>
                  <a:lnTo>
                    <a:pt x="311" y="366"/>
                  </a:lnTo>
                  <a:lnTo>
                    <a:pt x="474" y="433"/>
                  </a:lnTo>
                  <a:lnTo>
                    <a:pt x="519" y="416"/>
                  </a:lnTo>
                  <a:lnTo>
                    <a:pt x="622" y="466"/>
                  </a:lnTo>
                  <a:lnTo>
                    <a:pt x="682" y="466"/>
                  </a:lnTo>
                  <a:lnTo>
                    <a:pt x="815" y="416"/>
                  </a:lnTo>
                  <a:lnTo>
                    <a:pt x="874" y="466"/>
                  </a:lnTo>
                  <a:lnTo>
                    <a:pt x="874" y="167"/>
                  </a:lnTo>
                  <a:lnTo>
                    <a:pt x="859" y="0"/>
                  </a:lnTo>
                  <a:lnTo>
                    <a:pt x="0" y="0"/>
                  </a:lnTo>
                </a:path>
              </a:pathLst>
            </a:custGeom>
            <a:solidFill>
              <a:srgbClr val="1DA4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 noChangeAspect="1"/>
            </p:cNvSpPr>
            <p:nvPr/>
          </p:nvSpPr>
          <p:spPr bwMode="auto">
            <a:xfrm>
              <a:off x="5265676" y="4984199"/>
              <a:ext cx="631286" cy="553861"/>
            </a:xfrm>
            <a:custGeom>
              <a:avLst/>
              <a:gdLst>
                <a:gd name="T0" fmla="*/ 0 w 507"/>
                <a:gd name="T1" fmla="*/ 2147483647 h 516"/>
                <a:gd name="T2" fmla="*/ 2147483647 w 507"/>
                <a:gd name="T3" fmla="*/ 2147483647 h 516"/>
                <a:gd name="T4" fmla="*/ 2147483647 w 507"/>
                <a:gd name="T5" fmla="*/ 0 h 516"/>
                <a:gd name="T6" fmla="*/ 2147483647 w 507"/>
                <a:gd name="T7" fmla="*/ 2147483647 h 516"/>
                <a:gd name="T8" fmla="*/ 2147483647 w 507"/>
                <a:gd name="T9" fmla="*/ 2147483647 h 516"/>
                <a:gd name="T10" fmla="*/ 2147483647 w 507"/>
                <a:gd name="T11" fmla="*/ 2147483647 h 516"/>
                <a:gd name="T12" fmla="*/ 2147483647 w 507"/>
                <a:gd name="T13" fmla="*/ 2147483647 h 516"/>
                <a:gd name="T14" fmla="*/ 2147483647 w 507"/>
                <a:gd name="T15" fmla="*/ 2147483647 h 516"/>
                <a:gd name="T16" fmla="*/ 2147483647 w 507"/>
                <a:gd name="T17" fmla="*/ 2147483647 h 516"/>
                <a:gd name="T18" fmla="*/ 2147483647 w 507"/>
                <a:gd name="T19" fmla="*/ 2147483647 h 516"/>
                <a:gd name="T20" fmla="*/ 2147483647 w 507"/>
                <a:gd name="T21" fmla="*/ 2147483647 h 516"/>
                <a:gd name="T22" fmla="*/ 2147483647 w 507"/>
                <a:gd name="T23" fmla="*/ 2147483647 h 516"/>
                <a:gd name="T24" fmla="*/ 2147483647 w 507"/>
                <a:gd name="T25" fmla="*/ 2147483647 h 516"/>
                <a:gd name="T26" fmla="*/ 2147483647 w 507"/>
                <a:gd name="T27" fmla="*/ 2147483647 h 516"/>
                <a:gd name="T28" fmla="*/ 2147483647 w 507"/>
                <a:gd name="T29" fmla="*/ 2147483647 h 516"/>
                <a:gd name="T30" fmla="*/ 0 w 507"/>
                <a:gd name="T31" fmla="*/ 2147483647 h 5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7"/>
                <a:gd name="T49" fmla="*/ 0 h 516"/>
                <a:gd name="T50" fmla="*/ 507 w 507"/>
                <a:gd name="T51" fmla="*/ 516 h 5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7" h="516">
                  <a:moveTo>
                    <a:pt x="0" y="50"/>
                  </a:moveTo>
                  <a:lnTo>
                    <a:pt x="208" y="17"/>
                  </a:lnTo>
                  <a:lnTo>
                    <a:pt x="446" y="0"/>
                  </a:lnTo>
                  <a:lnTo>
                    <a:pt x="431" y="67"/>
                  </a:lnTo>
                  <a:lnTo>
                    <a:pt x="491" y="50"/>
                  </a:lnTo>
                  <a:lnTo>
                    <a:pt x="506" y="100"/>
                  </a:lnTo>
                  <a:lnTo>
                    <a:pt x="446" y="132"/>
                  </a:lnTo>
                  <a:lnTo>
                    <a:pt x="462" y="216"/>
                  </a:lnTo>
                  <a:lnTo>
                    <a:pt x="402" y="333"/>
                  </a:lnTo>
                  <a:lnTo>
                    <a:pt x="358" y="415"/>
                  </a:lnTo>
                  <a:lnTo>
                    <a:pt x="387" y="498"/>
                  </a:lnTo>
                  <a:lnTo>
                    <a:pt x="75" y="515"/>
                  </a:lnTo>
                  <a:lnTo>
                    <a:pt x="75" y="465"/>
                  </a:lnTo>
                  <a:lnTo>
                    <a:pt x="15" y="448"/>
                  </a:lnTo>
                  <a:lnTo>
                    <a:pt x="15" y="132"/>
                  </a:lnTo>
                  <a:lnTo>
                    <a:pt x="0" y="50"/>
                  </a:lnTo>
                </a:path>
              </a:pathLst>
            </a:custGeom>
            <a:solidFill>
              <a:srgbClr val="1DA4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 noChangeAspect="1"/>
            </p:cNvSpPr>
            <p:nvPr/>
          </p:nvSpPr>
          <p:spPr bwMode="auto">
            <a:xfrm>
              <a:off x="4846528" y="3047924"/>
              <a:ext cx="845138" cy="915140"/>
            </a:xfrm>
            <a:custGeom>
              <a:avLst/>
              <a:gdLst>
                <a:gd name="T0" fmla="*/ 0 w 679"/>
                <a:gd name="T1" fmla="*/ 2147483647 h 853"/>
                <a:gd name="T2" fmla="*/ 2147483647 w 679"/>
                <a:gd name="T3" fmla="*/ 2147483647 h 853"/>
                <a:gd name="T4" fmla="*/ 2147483647 w 679"/>
                <a:gd name="T5" fmla="*/ 0 h 853"/>
                <a:gd name="T6" fmla="*/ 2147483647 w 679"/>
                <a:gd name="T7" fmla="*/ 2147483647 h 853"/>
                <a:gd name="T8" fmla="*/ 2147483647 w 679"/>
                <a:gd name="T9" fmla="*/ 2147483647 h 853"/>
                <a:gd name="T10" fmla="*/ 2147483647 w 679"/>
                <a:gd name="T11" fmla="*/ 2147483647 h 853"/>
                <a:gd name="T12" fmla="*/ 2147483647 w 679"/>
                <a:gd name="T13" fmla="*/ 2147483647 h 853"/>
                <a:gd name="T14" fmla="*/ 2147483647 w 679"/>
                <a:gd name="T15" fmla="*/ 2147483647 h 853"/>
                <a:gd name="T16" fmla="*/ 2147483647 w 679"/>
                <a:gd name="T17" fmla="*/ 2147483647 h 853"/>
                <a:gd name="T18" fmla="*/ 2147483647 w 679"/>
                <a:gd name="T19" fmla="*/ 2147483647 h 853"/>
                <a:gd name="T20" fmla="*/ 2147483647 w 679"/>
                <a:gd name="T21" fmla="*/ 2147483647 h 853"/>
                <a:gd name="T22" fmla="*/ 2147483647 w 679"/>
                <a:gd name="T23" fmla="*/ 2147483647 h 853"/>
                <a:gd name="T24" fmla="*/ 2147483647 w 679"/>
                <a:gd name="T25" fmla="*/ 2147483647 h 853"/>
                <a:gd name="T26" fmla="*/ 2147483647 w 679"/>
                <a:gd name="T27" fmla="*/ 2147483647 h 853"/>
                <a:gd name="T28" fmla="*/ 2147483647 w 679"/>
                <a:gd name="T29" fmla="*/ 2147483647 h 853"/>
                <a:gd name="T30" fmla="*/ 2147483647 w 679"/>
                <a:gd name="T31" fmla="*/ 2147483647 h 853"/>
                <a:gd name="T32" fmla="*/ 2147483647 w 679"/>
                <a:gd name="T33" fmla="*/ 2147483647 h 853"/>
                <a:gd name="T34" fmla="*/ 2147483647 w 679"/>
                <a:gd name="T35" fmla="*/ 2147483647 h 853"/>
                <a:gd name="T36" fmla="*/ 2147483647 w 679"/>
                <a:gd name="T37" fmla="*/ 2147483647 h 853"/>
                <a:gd name="T38" fmla="*/ 2147483647 w 679"/>
                <a:gd name="T39" fmla="*/ 2147483647 h 853"/>
                <a:gd name="T40" fmla="*/ 2147483647 w 679"/>
                <a:gd name="T41" fmla="*/ 2147483647 h 853"/>
                <a:gd name="T42" fmla="*/ 2147483647 w 679"/>
                <a:gd name="T43" fmla="*/ 2147483647 h 853"/>
                <a:gd name="T44" fmla="*/ 2147483647 w 679"/>
                <a:gd name="T45" fmla="*/ 2147483647 h 853"/>
                <a:gd name="T46" fmla="*/ 2147483647 w 679"/>
                <a:gd name="T47" fmla="*/ 2147483647 h 853"/>
                <a:gd name="T48" fmla="*/ 2147483647 w 679"/>
                <a:gd name="T49" fmla="*/ 2147483647 h 853"/>
                <a:gd name="T50" fmla="*/ 2147483647 w 679"/>
                <a:gd name="T51" fmla="*/ 2147483647 h 853"/>
                <a:gd name="T52" fmla="*/ 2147483647 w 679"/>
                <a:gd name="T53" fmla="*/ 2147483647 h 853"/>
                <a:gd name="T54" fmla="*/ 2147483647 w 679"/>
                <a:gd name="T55" fmla="*/ 2147483647 h 853"/>
                <a:gd name="T56" fmla="*/ 2147483647 w 679"/>
                <a:gd name="T57" fmla="*/ 2147483647 h 853"/>
                <a:gd name="T58" fmla="*/ 2147483647 w 679"/>
                <a:gd name="T59" fmla="*/ 2147483647 h 853"/>
                <a:gd name="T60" fmla="*/ 0 w 679"/>
                <a:gd name="T61" fmla="*/ 2147483647 h 8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79"/>
                <a:gd name="T94" fmla="*/ 0 h 853"/>
                <a:gd name="T95" fmla="*/ 679 w 679"/>
                <a:gd name="T96" fmla="*/ 853 h 8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79" h="853">
                  <a:moveTo>
                    <a:pt x="0" y="67"/>
                  </a:moveTo>
                  <a:lnTo>
                    <a:pt x="177" y="67"/>
                  </a:lnTo>
                  <a:lnTo>
                    <a:pt x="177" y="0"/>
                  </a:lnTo>
                  <a:lnTo>
                    <a:pt x="221" y="17"/>
                  </a:lnTo>
                  <a:lnTo>
                    <a:pt x="221" y="67"/>
                  </a:lnTo>
                  <a:lnTo>
                    <a:pt x="309" y="117"/>
                  </a:lnTo>
                  <a:lnTo>
                    <a:pt x="339" y="100"/>
                  </a:lnTo>
                  <a:lnTo>
                    <a:pt x="383" y="100"/>
                  </a:lnTo>
                  <a:lnTo>
                    <a:pt x="427" y="151"/>
                  </a:lnTo>
                  <a:lnTo>
                    <a:pt x="442" y="134"/>
                  </a:lnTo>
                  <a:lnTo>
                    <a:pt x="516" y="151"/>
                  </a:lnTo>
                  <a:lnTo>
                    <a:pt x="546" y="117"/>
                  </a:lnTo>
                  <a:lnTo>
                    <a:pt x="590" y="151"/>
                  </a:lnTo>
                  <a:lnTo>
                    <a:pt x="678" y="134"/>
                  </a:lnTo>
                  <a:lnTo>
                    <a:pt x="546" y="250"/>
                  </a:lnTo>
                  <a:lnTo>
                    <a:pt x="471" y="334"/>
                  </a:lnTo>
                  <a:lnTo>
                    <a:pt x="486" y="468"/>
                  </a:lnTo>
                  <a:lnTo>
                    <a:pt x="442" y="535"/>
                  </a:lnTo>
                  <a:lnTo>
                    <a:pt x="456" y="567"/>
                  </a:lnTo>
                  <a:lnTo>
                    <a:pt x="456" y="668"/>
                  </a:lnTo>
                  <a:lnTo>
                    <a:pt x="500" y="668"/>
                  </a:lnTo>
                  <a:lnTo>
                    <a:pt x="575" y="735"/>
                  </a:lnTo>
                  <a:lnTo>
                    <a:pt x="604" y="835"/>
                  </a:lnTo>
                  <a:lnTo>
                    <a:pt x="117" y="852"/>
                  </a:lnTo>
                  <a:lnTo>
                    <a:pt x="132" y="618"/>
                  </a:lnTo>
                  <a:lnTo>
                    <a:pt x="88" y="567"/>
                  </a:lnTo>
                  <a:lnTo>
                    <a:pt x="103" y="501"/>
                  </a:lnTo>
                  <a:lnTo>
                    <a:pt x="117" y="468"/>
                  </a:lnTo>
                  <a:lnTo>
                    <a:pt x="88" y="300"/>
                  </a:lnTo>
                  <a:lnTo>
                    <a:pt x="44" y="200"/>
                  </a:lnTo>
                  <a:lnTo>
                    <a:pt x="0" y="67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ChangeAspect="1"/>
            </p:cNvSpPr>
            <p:nvPr/>
          </p:nvSpPr>
          <p:spPr bwMode="auto">
            <a:xfrm>
              <a:off x="4988526" y="3943656"/>
              <a:ext cx="739068" cy="465781"/>
            </a:xfrm>
            <a:custGeom>
              <a:avLst/>
              <a:gdLst>
                <a:gd name="T0" fmla="*/ 0 w 594"/>
                <a:gd name="T1" fmla="*/ 2147483647 h 435"/>
                <a:gd name="T2" fmla="*/ 0 w 594"/>
                <a:gd name="T3" fmla="*/ 2147483647 h 435"/>
                <a:gd name="T4" fmla="*/ 2147483647 w 594"/>
                <a:gd name="T5" fmla="*/ 2147483647 h 435"/>
                <a:gd name="T6" fmla="*/ 2147483647 w 594"/>
                <a:gd name="T7" fmla="*/ 2147483647 h 435"/>
                <a:gd name="T8" fmla="*/ 2147483647 w 594"/>
                <a:gd name="T9" fmla="*/ 2147483647 h 435"/>
                <a:gd name="T10" fmla="*/ 2147483647 w 594"/>
                <a:gd name="T11" fmla="*/ 2147483647 h 435"/>
                <a:gd name="T12" fmla="*/ 2147483647 w 594"/>
                <a:gd name="T13" fmla="*/ 2147483647 h 435"/>
                <a:gd name="T14" fmla="*/ 2147483647 w 594"/>
                <a:gd name="T15" fmla="*/ 2147483647 h 435"/>
                <a:gd name="T16" fmla="*/ 2147483647 w 594"/>
                <a:gd name="T17" fmla="*/ 2147483647 h 435"/>
                <a:gd name="T18" fmla="*/ 2147483647 w 594"/>
                <a:gd name="T19" fmla="*/ 2147483647 h 435"/>
                <a:gd name="T20" fmla="*/ 2147483647 w 594"/>
                <a:gd name="T21" fmla="*/ 2147483647 h 435"/>
                <a:gd name="T22" fmla="*/ 2147483647 w 594"/>
                <a:gd name="T23" fmla="*/ 2147483647 h 435"/>
                <a:gd name="T24" fmla="*/ 2147483647 w 594"/>
                <a:gd name="T25" fmla="*/ 2147483647 h 435"/>
                <a:gd name="T26" fmla="*/ 2147483647 w 594"/>
                <a:gd name="T27" fmla="*/ 2147483647 h 435"/>
                <a:gd name="T28" fmla="*/ 2147483647 w 594"/>
                <a:gd name="T29" fmla="*/ 0 h 435"/>
                <a:gd name="T30" fmla="*/ 2147483647 w 594"/>
                <a:gd name="T31" fmla="*/ 0 h 435"/>
                <a:gd name="T32" fmla="*/ 2147483647 w 594"/>
                <a:gd name="T33" fmla="*/ 0 h 435"/>
                <a:gd name="T34" fmla="*/ 0 w 594"/>
                <a:gd name="T35" fmla="*/ 2147483647 h 4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4"/>
                <a:gd name="T55" fmla="*/ 0 h 435"/>
                <a:gd name="T56" fmla="*/ 594 w 594"/>
                <a:gd name="T57" fmla="*/ 435 h 4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4" h="435">
                  <a:moveTo>
                    <a:pt x="0" y="17"/>
                  </a:moveTo>
                  <a:lnTo>
                    <a:pt x="0" y="100"/>
                  </a:lnTo>
                  <a:lnTo>
                    <a:pt x="15" y="166"/>
                  </a:lnTo>
                  <a:lnTo>
                    <a:pt x="59" y="334"/>
                  </a:lnTo>
                  <a:lnTo>
                    <a:pt x="89" y="434"/>
                  </a:lnTo>
                  <a:lnTo>
                    <a:pt x="444" y="401"/>
                  </a:lnTo>
                  <a:lnTo>
                    <a:pt x="503" y="434"/>
                  </a:lnTo>
                  <a:lnTo>
                    <a:pt x="534" y="350"/>
                  </a:lnTo>
                  <a:lnTo>
                    <a:pt x="534" y="283"/>
                  </a:lnTo>
                  <a:lnTo>
                    <a:pt x="593" y="267"/>
                  </a:lnTo>
                  <a:lnTo>
                    <a:pt x="593" y="183"/>
                  </a:lnTo>
                  <a:lnTo>
                    <a:pt x="563" y="134"/>
                  </a:lnTo>
                  <a:lnTo>
                    <a:pt x="503" y="100"/>
                  </a:lnTo>
                  <a:lnTo>
                    <a:pt x="503" y="33"/>
                  </a:lnTo>
                  <a:lnTo>
                    <a:pt x="489" y="0"/>
                  </a:lnTo>
                  <a:lnTo>
                    <a:pt x="355" y="0"/>
                  </a:lnTo>
                  <a:lnTo>
                    <a:pt x="223" y="0"/>
                  </a:lnTo>
                  <a:lnTo>
                    <a:pt x="0" y="17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 noChangeAspect="1"/>
            </p:cNvSpPr>
            <p:nvPr/>
          </p:nvSpPr>
          <p:spPr bwMode="auto">
            <a:xfrm>
              <a:off x="5647185" y="3239013"/>
              <a:ext cx="698008" cy="285142"/>
            </a:xfrm>
            <a:custGeom>
              <a:avLst/>
              <a:gdLst>
                <a:gd name="T0" fmla="*/ 0 w 561"/>
                <a:gd name="T1" fmla="*/ 2147483647 h 266"/>
                <a:gd name="T2" fmla="*/ 2147483647 w 561"/>
                <a:gd name="T3" fmla="*/ 0 h 266"/>
                <a:gd name="T4" fmla="*/ 2147483647 w 561"/>
                <a:gd name="T5" fmla="*/ 2147483647 h 266"/>
                <a:gd name="T6" fmla="*/ 2147483647 w 561"/>
                <a:gd name="T7" fmla="*/ 2147483647 h 266"/>
                <a:gd name="T8" fmla="*/ 2147483647 w 561"/>
                <a:gd name="T9" fmla="*/ 2147483647 h 266"/>
                <a:gd name="T10" fmla="*/ 2147483647 w 561"/>
                <a:gd name="T11" fmla="*/ 2147483647 h 266"/>
                <a:gd name="T12" fmla="*/ 2147483647 w 561"/>
                <a:gd name="T13" fmla="*/ 2147483647 h 266"/>
                <a:gd name="T14" fmla="*/ 2147483647 w 561"/>
                <a:gd name="T15" fmla="*/ 2147483647 h 266"/>
                <a:gd name="T16" fmla="*/ 2147483647 w 561"/>
                <a:gd name="T17" fmla="*/ 2147483647 h 266"/>
                <a:gd name="T18" fmla="*/ 2147483647 w 561"/>
                <a:gd name="T19" fmla="*/ 2147483647 h 266"/>
                <a:gd name="T20" fmla="*/ 2147483647 w 561"/>
                <a:gd name="T21" fmla="*/ 2147483647 h 266"/>
                <a:gd name="T22" fmla="*/ 2147483647 w 561"/>
                <a:gd name="T23" fmla="*/ 2147483647 h 266"/>
                <a:gd name="T24" fmla="*/ 2147483647 w 561"/>
                <a:gd name="T25" fmla="*/ 2147483647 h 266"/>
                <a:gd name="T26" fmla="*/ 2147483647 w 561"/>
                <a:gd name="T27" fmla="*/ 2147483647 h 266"/>
                <a:gd name="T28" fmla="*/ 2147483647 w 561"/>
                <a:gd name="T29" fmla="*/ 2147483647 h 266"/>
                <a:gd name="T30" fmla="*/ 2147483647 w 561"/>
                <a:gd name="T31" fmla="*/ 2147483647 h 266"/>
                <a:gd name="T32" fmla="*/ 2147483647 w 561"/>
                <a:gd name="T33" fmla="*/ 2147483647 h 266"/>
                <a:gd name="T34" fmla="*/ 2147483647 w 561"/>
                <a:gd name="T35" fmla="*/ 2147483647 h 266"/>
                <a:gd name="T36" fmla="*/ 2147483647 w 561"/>
                <a:gd name="T37" fmla="*/ 2147483647 h 266"/>
                <a:gd name="T38" fmla="*/ 2147483647 w 561"/>
                <a:gd name="T39" fmla="*/ 2147483647 h 266"/>
                <a:gd name="T40" fmla="*/ 2147483647 w 561"/>
                <a:gd name="T41" fmla="*/ 2147483647 h 266"/>
                <a:gd name="T42" fmla="*/ 2147483647 w 561"/>
                <a:gd name="T43" fmla="*/ 2147483647 h 266"/>
                <a:gd name="T44" fmla="*/ 2147483647 w 561"/>
                <a:gd name="T45" fmla="*/ 2147483647 h 266"/>
                <a:gd name="T46" fmla="*/ 2147483647 w 561"/>
                <a:gd name="T47" fmla="*/ 2147483647 h 266"/>
                <a:gd name="T48" fmla="*/ 0 w 561"/>
                <a:gd name="T49" fmla="*/ 2147483647 h 2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1"/>
                <a:gd name="T76" fmla="*/ 0 h 266"/>
                <a:gd name="T77" fmla="*/ 561 w 561"/>
                <a:gd name="T78" fmla="*/ 266 h 2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1" h="266">
                  <a:moveTo>
                    <a:pt x="0" y="149"/>
                  </a:moveTo>
                  <a:lnTo>
                    <a:pt x="132" y="0"/>
                  </a:lnTo>
                  <a:lnTo>
                    <a:pt x="103" y="50"/>
                  </a:lnTo>
                  <a:lnTo>
                    <a:pt x="117" y="83"/>
                  </a:lnTo>
                  <a:lnTo>
                    <a:pt x="163" y="50"/>
                  </a:lnTo>
                  <a:lnTo>
                    <a:pt x="251" y="83"/>
                  </a:lnTo>
                  <a:lnTo>
                    <a:pt x="280" y="50"/>
                  </a:lnTo>
                  <a:lnTo>
                    <a:pt x="397" y="33"/>
                  </a:lnTo>
                  <a:lnTo>
                    <a:pt x="412" y="83"/>
                  </a:lnTo>
                  <a:lnTo>
                    <a:pt x="457" y="67"/>
                  </a:lnTo>
                  <a:lnTo>
                    <a:pt x="545" y="115"/>
                  </a:lnTo>
                  <a:lnTo>
                    <a:pt x="560" y="132"/>
                  </a:lnTo>
                  <a:lnTo>
                    <a:pt x="457" y="165"/>
                  </a:lnTo>
                  <a:lnTo>
                    <a:pt x="428" y="149"/>
                  </a:lnTo>
                  <a:lnTo>
                    <a:pt x="382" y="149"/>
                  </a:lnTo>
                  <a:lnTo>
                    <a:pt x="324" y="182"/>
                  </a:lnTo>
                  <a:lnTo>
                    <a:pt x="309" y="182"/>
                  </a:lnTo>
                  <a:lnTo>
                    <a:pt x="280" y="165"/>
                  </a:lnTo>
                  <a:lnTo>
                    <a:pt x="251" y="265"/>
                  </a:lnTo>
                  <a:lnTo>
                    <a:pt x="221" y="265"/>
                  </a:lnTo>
                  <a:lnTo>
                    <a:pt x="207" y="215"/>
                  </a:lnTo>
                  <a:lnTo>
                    <a:pt x="132" y="199"/>
                  </a:lnTo>
                  <a:lnTo>
                    <a:pt x="88" y="182"/>
                  </a:lnTo>
                  <a:lnTo>
                    <a:pt x="29" y="182"/>
                  </a:lnTo>
                  <a:lnTo>
                    <a:pt x="0" y="14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ChangeAspect="1"/>
            </p:cNvSpPr>
            <p:nvPr/>
          </p:nvSpPr>
          <p:spPr bwMode="auto">
            <a:xfrm>
              <a:off x="6083441" y="3456975"/>
              <a:ext cx="501265" cy="646421"/>
            </a:xfrm>
            <a:custGeom>
              <a:avLst/>
              <a:gdLst>
                <a:gd name="T0" fmla="*/ 2147483647 w 402"/>
                <a:gd name="T1" fmla="*/ 2147483647 h 602"/>
                <a:gd name="T2" fmla="*/ 2147483647 w 402"/>
                <a:gd name="T3" fmla="*/ 2147483647 h 602"/>
                <a:gd name="T4" fmla="*/ 2147483647 w 402"/>
                <a:gd name="T5" fmla="*/ 2147483647 h 602"/>
                <a:gd name="T6" fmla="*/ 2147483647 w 402"/>
                <a:gd name="T7" fmla="*/ 2147483647 h 602"/>
                <a:gd name="T8" fmla="*/ 2147483647 w 402"/>
                <a:gd name="T9" fmla="*/ 2147483647 h 602"/>
                <a:gd name="T10" fmla="*/ 2147483647 w 402"/>
                <a:gd name="T11" fmla="*/ 2147483647 h 602"/>
                <a:gd name="T12" fmla="*/ 0 w 402"/>
                <a:gd name="T13" fmla="*/ 2147483647 h 602"/>
                <a:gd name="T14" fmla="*/ 2147483647 w 402"/>
                <a:gd name="T15" fmla="*/ 2147483647 h 602"/>
                <a:gd name="T16" fmla="*/ 2147483647 w 402"/>
                <a:gd name="T17" fmla="*/ 2147483647 h 602"/>
                <a:gd name="T18" fmla="*/ 2147483647 w 402"/>
                <a:gd name="T19" fmla="*/ 2147483647 h 602"/>
                <a:gd name="T20" fmla="*/ 2147483647 w 402"/>
                <a:gd name="T21" fmla="*/ 2147483647 h 602"/>
                <a:gd name="T22" fmla="*/ 2147483647 w 402"/>
                <a:gd name="T23" fmla="*/ 2147483647 h 602"/>
                <a:gd name="T24" fmla="*/ 2147483647 w 402"/>
                <a:gd name="T25" fmla="*/ 2147483647 h 602"/>
                <a:gd name="T26" fmla="*/ 2147483647 w 402"/>
                <a:gd name="T27" fmla="*/ 2147483647 h 602"/>
                <a:gd name="T28" fmla="*/ 2147483647 w 402"/>
                <a:gd name="T29" fmla="*/ 2147483647 h 602"/>
                <a:gd name="T30" fmla="*/ 2147483647 w 402"/>
                <a:gd name="T31" fmla="*/ 2147483647 h 602"/>
                <a:gd name="T32" fmla="*/ 2147483647 w 402"/>
                <a:gd name="T33" fmla="*/ 2147483647 h 602"/>
                <a:gd name="T34" fmla="*/ 2147483647 w 402"/>
                <a:gd name="T35" fmla="*/ 2147483647 h 602"/>
                <a:gd name="T36" fmla="*/ 2147483647 w 402"/>
                <a:gd name="T37" fmla="*/ 2147483647 h 602"/>
                <a:gd name="T38" fmla="*/ 2147483647 w 402"/>
                <a:gd name="T39" fmla="*/ 2147483647 h 602"/>
                <a:gd name="T40" fmla="*/ 2147483647 w 402"/>
                <a:gd name="T41" fmla="*/ 2147483647 h 602"/>
                <a:gd name="T42" fmla="*/ 2147483647 w 402"/>
                <a:gd name="T43" fmla="*/ 2147483647 h 602"/>
                <a:gd name="T44" fmla="*/ 2147483647 w 402"/>
                <a:gd name="T45" fmla="*/ 2147483647 h 602"/>
                <a:gd name="T46" fmla="*/ 2147483647 w 402"/>
                <a:gd name="T47" fmla="*/ 2147483647 h 602"/>
                <a:gd name="T48" fmla="*/ 2147483647 w 402"/>
                <a:gd name="T49" fmla="*/ 2147483647 h 602"/>
                <a:gd name="T50" fmla="*/ 2147483647 w 402"/>
                <a:gd name="T51" fmla="*/ 2147483647 h 602"/>
                <a:gd name="T52" fmla="*/ 2147483647 w 402"/>
                <a:gd name="T53" fmla="*/ 2147483647 h 602"/>
                <a:gd name="T54" fmla="*/ 2147483647 w 402"/>
                <a:gd name="T55" fmla="*/ 2147483647 h 602"/>
                <a:gd name="T56" fmla="*/ 2147483647 w 402"/>
                <a:gd name="T57" fmla="*/ 2147483647 h 602"/>
                <a:gd name="T58" fmla="*/ 2147483647 w 402"/>
                <a:gd name="T59" fmla="*/ 2147483647 h 602"/>
                <a:gd name="T60" fmla="*/ 2147483647 w 402"/>
                <a:gd name="T61" fmla="*/ 2147483647 h 602"/>
                <a:gd name="T62" fmla="*/ 2147483647 w 402"/>
                <a:gd name="T63" fmla="*/ 2147483647 h 602"/>
                <a:gd name="T64" fmla="*/ 2147483647 w 402"/>
                <a:gd name="T65" fmla="*/ 2147483647 h 602"/>
                <a:gd name="T66" fmla="*/ 2147483647 w 402"/>
                <a:gd name="T67" fmla="*/ 2147483647 h 602"/>
                <a:gd name="T68" fmla="*/ 2147483647 w 402"/>
                <a:gd name="T69" fmla="*/ 2147483647 h 602"/>
                <a:gd name="T70" fmla="*/ 2147483647 w 402"/>
                <a:gd name="T71" fmla="*/ 2147483647 h 602"/>
                <a:gd name="T72" fmla="*/ 2147483647 w 402"/>
                <a:gd name="T73" fmla="*/ 2147483647 h 602"/>
                <a:gd name="T74" fmla="*/ 2147483647 w 402"/>
                <a:gd name="T75" fmla="*/ 2147483647 h 602"/>
                <a:gd name="T76" fmla="*/ 2147483647 w 402"/>
                <a:gd name="T77" fmla="*/ 2147483647 h 602"/>
                <a:gd name="T78" fmla="*/ 2147483647 w 402"/>
                <a:gd name="T79" fmla="*/ 0 h 602"/>
                <a:gd name="T80" fmla="*/ 2147483647 w 402"/>
                <a:gd name="T81" fmla="*/ 2147483647 h 6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2"/>
                <a:gd name="T124" fmla="*/ 0 h 602"/>
                <a:gd name="T125" fmla="*/ 402 w 402"/>
                <a:gd name="T126" fmla="*/ 602 h 6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2" h="602">
                  <a:moveTo>
                    <a:pt x="104" y="33"/>
                  </a:moveTo>
                  <a:lnTo>
                    <a:pt x="118" y="67"/>
                  </a:lnTo>
                  <a:lnTo>
                    <a:pt x="89" y="84"/>
                  </a:lnTo>
                  <a:lnTo>
                    <a:pt x="89" y="184"/>
                  </a:lnTo>
                  <a:lnTo>
                    <a:pt x="75" y="117"/>
                  </a:lnTo>
                  <a:lnTo>
                    <a:pt x="15" y="184"/>
                  </a:lnTo>
                  <a:lnTo>
                    <a:pt x="0" y="350"/>
                  </a:lnTo>
                  <a:lnTo>
                    <a:pt x="44" y="434"/>
                  </a:lnTo>
                  <a:lnTo>
                    <a:pt x="44" y="484"/>
                  </a:lnTo>
                  <a:lnTo>
                    <a:pt x="44" y="517"/>
                  </a:lnTo>
                  <a:lnTo>
                    <a:pt x="44" y="551"/>
                  </a:lnTo>
                  <a:lnTo>
                    <a:pt x="29" y="601"/>
                  </a:lnTo>
                  <a:lnTo>
                    <a:pt x="193" y="601"/>
                  </a:lnTo>
                  <a:lnTo>
                    <a:pt x="401" y="568"/>
                  </a:lnTo>
                  <a:lnTo>
                    <a:pt x="357" y="568"/>
                  </a:lnTo>
                  <a:lnTo>
                    <a:pt x="341" y="534"/>
                  </a:lnTo>
                  <a:lnTo>
                    <a:pt x="371" y="501"/>
                  </a:lnTo>
                  <a:lnTo>
                    <a:pt x="371" y="467"/>
                  </a:lnTo>
                  <a:lnTo>
                    <a:pt x="357" y="434"/>
                  </a:lnTo>
                  <a:lnTo>
                    <a:pt x="371" y="417"/>
                  </a:lnTo>
                  <a:lnTo>
                    <a:pt x="401" y="417"/>
                  </a:lnTo>
                  <a:lnTo>
                    <a:pt x="386" y="333"/>
                  </a:lnTo>
                  <a:lnTo>
                    <a:pt x="386" y="283"/>
                  </a:lnTo>
                  <a:lnTo>
                    <a:pt x="371" y="251"/>
                  </a:lnTo>
                  <a:lnTo>
                    <a:pt x="357" y="233"/>
                  </a:lnTo>
                  <a:lnTo>
                    <a:pt x="326" y="233"/>
                  </a:lnTo>
                  <a:lnTo>
                    <a:pt x="297" y="233"/>
                  </a:lnTo>
                  <a:lnTo>
                    <a:pt x="282" y="268"/>
                  </a:lnTo>
                  <a:lnTo>
                    <a:pt x="253" y="283"/>
                  </a:lnTo>
                  <a:lnTo>
                    <a:pt x="237" y="283"/>
                  </a:lnTo>
                  <a:lnTo>
                    <a:pt x="237" y="268"/>
                  </a:lnTo>
                  <a:lnTo>
                    <a:pt x="237" y="251"/>
                  </a:lnTo>
                  <a:lnTo>
                    <a:pt x="253" y="233"/>
                  </a:lnTo>
                  <a:lnTo>
                    <a:pt x="268" y="233"/>
                  </a:lnTo>
                  <a:lnTo>
                    <a:pt x="268" y="201"/>
                  </a:lnTo>
                  <a:lnTo>
                    <a:pt x="297" y="184"/>
                  </a:lnTo>
                  <a:lnTo>
                    <a:pt x="268" y="100"/>
                  </a:lnTo>
                  <a:lnTo>
                    <a:pt x="268" y="67"/>
                  </a:lnTo>
                  <a:lnTo>
                    <a:pt x="222" y="50"/>
                  </a:lnTo>
                  <a:lnTo>
                    <a:pt x="148" y="0"/>
                  </a:lnTo>
                  <a:lnTo>
                    <a:pt x="104" y="33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 noChangeAspect="1"/>
            </p:cNvSpPr>
            <p:nvPr/>
          </p:nvSpPr>
          <p:spPr bwMode="auto">
            <a:xfrm>
              <a:off x="5551380" y="4030243"/>
              <a:ext cx="533771" cy="864382"/>
            </a:xfrm>
            <a:custGeom>
              <a:avLst/>
              <a:gdLst>
                <a:gd name="T0" fmla="*/ 2147483647 w 429"/>
                <a:gd name="T1" fmla="*/ 2147483647 h 806"/>
                <a:gd name="T2" fmla="*/ 2147483647 w 429"/>
                <a:gd name="T3" fmla="*/ 0 h 806"/>
                <a:gd name="T4" fmla="*/ 2147483647 w 429"/>
                <a:gd name="T5" fmla="*/ 2147483647 h 806"/>
                <a:gd name="T6" fmla="*/ 2147483647 w 429"/>
                <a:gd name="T7" fmla="*/ 2147483647 h 806"/>
                <a:gd name="T8" fmla="*/ 2147483647 w 429"/>
                <a:gd name="T9" fmla="*/ 2147483647 h 806"/>
                <a:gd name="T10" fmla="*/ 2147483647 w 429"/>
                <a:gd name="T11" fmla="*/ 2147483647 h 806"/>
                <a:gd name="T12" fmla="*/ 2147483647 w 429"/>
                <a:gd name="T13" fmla="*/ 2147483647 h 806"/>
                <a:gd name="T14" fmla="*/ 2147483647 w 429"/>
                <a:gd name="T15" fmla="*/ 2147483647 h 806"/>
                <a:gd name="T16" fmla="*/ 2147483647 w 429"/>
                <a:gd name="T17" fmla="*/ 2147483647 h 806"/>
                <a:gd name="T18" fmla="*/ 2147483647 w 429"/>
                <a:gd name="T19" fmla="*/ 2147483647 h 806"/>
                <a:gd name="T20" fmla="*/ 2147483647 w 429"/>
                <a:gd name="T21" fmla="*/ 2147483647 h 806"/>
                <a:gd name="T22" fmla="*/ 2147483647 w 429"/>
                <a:gd name="T23" fmla="*/ 2147483647 h 806"/>
                <a:gd name="T24" fmla="*/ 2147483647 w 429"/>
                <a:gd name="T25" fmla="*/ 2147483647 h 806"/>
                <a:gd name="T26" fmla="*/ 2147483647 w 429"/>
                <a:gd name="T27" fmla="*/ 2147483647 h 806"/>
                <a:gd name="T28" fmla="*/ 2147483647 w 429"/>
                <a:gd name="T29" fmla="*/ 2147483647 h 806"/>
                <a:gd name="T30" fmla="*/ 2147483647 w 429"/>
                <a:gd name="T31" fmla="*/ 2147483647 h 806"/>
                <a:gd name="T32" fmla="*/ 2147483647 w 429"/>
                <a:gd name="T33" fmla="*/ 2147483647 h 806"/>
                <a:gd name="T34" fmla="*/ 0 w 429"/>
                <a:gd name="T35" fmla="*/ 2147483647 h 806"/>
                <a:gd name="T36" fmla="*/ 2147483647 w 429"/>
                <a:gd name="T37" fmla="*/ 2147483647 h 806"/>
                <a:gd name="T38" fmla="*/ 2147483647 w 429"/>
                <a:gd name="T39" fmla="*/ 2147483647 h 806"/>
                <a:gd name="T40" fmla="*/ 2147483647 w 429"/>
                <a:gd name="T41" fmla="*/ 2147483647 h 806"/>
                <a:gd name="T42" fmla="*/ 2147483647 w 429"/>
                <a:gd name="T43" fmla="*/ 2147483647 h 806"/>
                <a:gd name="T44" fmla="*/ 2147483647 w 429"/>
                <a:gd name="T45" fmla="*/ 2147483647 h 8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9"/>
                <a:gd name="T70" fmla="*/ 0 h 806"/>
                <a:gd name="T71" fmla="*/ 429 w 429"/>
                <a:gd name="T72" fmla="*/ 806 h 8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9" h="806">
                  <a:moveTo>
                    <a:pt x="73" y="50"/>
                  </a:moveTo>
                  <a:lnTo>
                    <a:pt x="325" y="0"/>
                  </a:lnTo>
                  <a:lnTo>
                    <a:pt x="369" y="101"/>
                  </a:lnTo>
                  <a:lnTo>
                    <a:pt x="413" y="503"/>
                  </a:lnTo>
                  <a:lnTo>
                    <a:pt x="428" y="570"/>
                  </a:lnTo>
                  <a:lnTo>
                    <a:pt x="384" y="671"/>
                  </a:lnTo>
                  <a:lnTo>
                    <a:pt x="384" y="755"/>
                  </a:lnTo>
                  <a:lnTo>
                    <a:pt x="340" y="738"/>
                  </a:lnTo>
                  <a:lnTo>
                    <a:pt x="354" y="805"/>
                  </a:lnTo>
                  <a:lnTo>
                    <a:pt x="294" y="771"/>
                  </a:lnTo>
                  <a:lnTo>
                    <a:pt x="280" y="788"/>
                  </a:lnTo>
                  <a:lnTo>
                    <a:pt x="236" y="788"/>
                  </a:lnTo>
                  <a:lnTo>
                    <a:pt x="221" y="687"/>
                  </a:lnTo>
                  <a:lnTo>
                    <a:pt x="163" y="654"/>
                  </a:lnTo>
                  <a:lnTo>
                    <a:pt x="163" y="553"/>
                  </a:lnTo>
                  <a:lnTo>
                    <a:pt x="119" y="570"/>
                  </a:lnTo>
                  <a:lnTo>
                    <a:pt x="88" y="486"/>
                  </a:lnTo>
                  <a:lnTo>
                    <a:pt x="0" y="402"/>
                  </a:lnTo>
                  <a:lnTo>
                    <a:pt x="59" y="269"/>
                  </a:lnTo>
                  <a:lnTo>
                    <a:pt x="44" y="202"/>
                  </a:lnTo>
                  <a:lnTo>
                    <a:pt x="119" y="185"/>
                  </a:lnTo>
                  <a:lnTo>
                    <a:pt x="119" y="101"/>
                  </a:lnTo>
                  <a:lnTo>
                    <a:pt x="73" y="5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ChangeAspect="1"/>
            </p:cNvSpPr>
            <p:nvPr/>
          </p:nvSpPr>
          <p:spPr bwMode="auto">
            <a:xfrm>
              <a:off x="5080909" y="4370622"/>
              <a:ext cx="843426" cy="685236"/>
            </a:xfrm>
            <a:custGeom>
              <a:avLst/>
              <a:gdLst>
                <a:gd name="T0" fmla="*/ 0 w 678"/>
                <a:gd name="T1" fmla="*/ 2147483647 h 638"/>
                <a:gd name="T2" fmla="*/ 2147483647 w 678"/>
                <a:gd name="T3" fmla="*/ 0 h 638"/>
                <a:gd name="T4" fmla="*/ 2147483647 w 678"/>
                <a:gd name="T5" fmla="*/ 0 h 638"/>
                <a:gd name="T6" fmla="*/ 2147483647 w 678"/>
                <a:gd name="T7" fmla="*/ 2147483647 h 638"/>
                <a:gd name="T8" fmla="*/ 2147483647 w 678"/>
                <a:gd name="T9" fmla="*/ 2147483647 h 638"/>
                <a:gd name="T10" fmla="*/ 2147483647 w 678"/>
                <a:gd name="T11" fmla="*/ 2147483647 h 638"/>
                <a:gd name="T12" fmla="*/ 2147483647 w 678"/>
                <a:gd name="T13" fmla="*/ 2147483647 h 638"/>
                <a:gd name="T14" fmla="*/ 2147483647 w 678"/>
                <a:gd name="T15" fmla="*/ 2147483647 h 638"/>
                <a:gd name="T16" fmla="*/ 2147483647 w 678"/>
                <a:gd name="T17" fmla="*/ 2147483647 h 638"/>
                <a:gd name="T18" fmla="*/ 2147483647 w 678"/>
                <a:gd name="T19" fmla="*/ 2147483647 h 638"/>
                <a:gd name="T20" fmla="*/ 2147483647 w 678"/>
                <a:gd name="T21" fmla="*/ 2147483647 h 638"/>
                <a:gd name="T22" fmla="*/ 2147483647 w 678"/>
                <a:gd name="T23" fmla="*/ 2147483647 h 638"/>
                <a:gd name="T24" fmla="*/ 2147483647 w 678"/>
                <a:gd name="T25" fmla="*/ 2147483647 h 638"/>
                <a:gd name="T26" fmla="*/ 2147483647 w 678"/>
                <a:gd name="T27" fmla="*/ 2147483647 h 638"/>
                <a:gd name="T28" fmla="*/ 2147483647 w 678"/>
                <a:gd name="T29" fmla="*/ 2147483647 h 638"/>
                <a:gd name="T30" fmla="*/ 2147483647 w 678"/>
                <a:gd name="T31" fmla="*/ 2147483647 h 638"/>
                <a:gd name="T32" fmla="*/ 2147483647 w 678"/>
                <a:gd name="T33" fmla="*/ 2147483647 h 638"/>
                <a:gd name="T34" fmla="*/ 2147483647 w 678"/>
                <a:gd name="T35" fmla="*/ 2147483647 h 638"/>
                <a:gd name="T36" fmla="*/ 2147483647 w 678"/>
                <a:gd name="T37" fmla="*/ 2147483647 h 638"/>
                <a:gd name="T38" fmla="*/ 2147483647 w 678"/>
                <a:gd name="T39" fmla="*/ 2147483647 h 638"/>
                <a:gd name="T40" fmla="*/ 2147483647 w 678"/>
                <a:gd name="T41" fmla="*/ 2147483647 h 638"/>
                <a:gd name="T42" fmla="*/ 2147483647 w 678"/>
                <a:gd name="T43" fmla="*/ 2147483647 h 638"/>
                <a:gd name="T44" fmla="*/ 2147483647 w 678"/>
                <a:gd name="T45" fmla="*/ 2147483647 h 638"/>
                <a:gd name="T46" fmla="*/ 2147483647 w 678"/>
                <a:gd name="T47" fmla="*/ 2147483647 h 638"/>
                <a:gd name="T48" fmla="*/ 2147483647 w 678"/>
                <a:gd name="T49" fmla="*/ 2147483647 h 638"/>
                <a:gd name="T50" fmla="*/ 0 w 678"/>
                <a:gd name="T51" fmla="*/ 2147483647 h 6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8"/>
                <a:gd name="T79" fmla="*/ 0 h 638"/>
                <a:gd name="T80" fmla="*/ 678 w 678"/>
                <a:gd name="T81" fmla="*/ 638 h 6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8" h="638">
                  <a:moveTo>
                    <a:pt x="0" y="34"/>
                  </a:moveTo>
                  <a:lnTo>
                    <a:pt x="294" y="0"/>
                  </a:lnTo>
                  <a:lnTo>
                    <a:pt x="368" y="0"/>
                  </a:lnTo>
                  <a:lnTo>
                    <a:pt x="412" y="34"/>
                  </a:lnTo>
                  <a:lnTo>
                    <a:pt x="383" y="84"/>
                  </a:lnTo>
                  <a:lnTo>
                    <a:pt x="471" y="168"/>
                  </a:lnTo>
                  <a:lnTo>
                    <a:pt x="500" y="251"/>
                  </a:lnTo>
                  <a:lnTo>
                    <a:pt x="545" y="235"/>
                  </a:lnTo>
                  <a:lnTo>
                    <a:pt x="545" y="335"/>
                  </a:lnTo>
                  <a:lnTo>
                    <a:pt x="603" y="369"/>
                  </a:lnTo>
                  <a:lnTo>
                    <a:pt x="618" y="453"/>
                  </a:lnTo>
                  <a:lnTo>
                    <a:pt x="662" y="469"/>
                  </a:lnTo>
                  <a:lnTo>
                    <a:pt x="677" y="503"/>
                  </a:lnTo>
                  <a:lnTo>
                    <a:pt x="633" y="553"/>
                  </a:lnTo>
                  <a:lnTo>
                    <a:pt x="618" y="620"/>
                  </a:lnTo>
                  <a:lnTo>
                    <a:pt x="559" y="637"/>
                  </a:lnTo>
                  <a:lnTo>
                    <a:pt x="574" y="570"/>
                  </a:lnTo>
                  <a:lnTo>
                    <a:pt x="323" y="603"/>
                  </a:lnTo>
                  <a:lnTo>
                    <a:pt x="132" y="620"/>
                  </a:lnTo>
                  <a:lnTo>
                    <a:pt x="132" y="553"/>
                  </a:lnTo>
                  <a:lnTo>
                    <a:pt x="117" y="352"/>
                  </a:lnTo>
                  <a:lnTo>
                    <a:pt x="117" y="235"/>
                  </a:lnTo>
                  <a:lnTo>
                    <a:pt x="44" y="184"/>
                  </a:lnTo>
                  <a:lnTo>
                    <a:pt x="73" y="151"/>
                  </a:lnTo>
                  <a:lnTo>
                    <a:pt x="44" y="117"/>
                  </a:lnTo>
                  <a:lnTo>
                    <a:pt x="0" y="34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 noChangeAspect="1"/>
            </p:cNvSpPr>
            <p:nvPr/>
          </p:nvSpPr>
          <p:spPr bwMode="auto">
            <a:xfrm>
              <a:off x="7005564" y="4192968"/>
              <a:ext cx="617601" cy="243340"/>
            </a:xfrm>
            <a:custGeom>
              <a:avLst/>
              <a:gdLst>
                <a:gd name="T0" fmla="*/ 0 w 496"/>
                <a:gd name="T1" fmla="*/ 2147483647 h 227"/>
                <a:gd name="T2" fmla="*/ 2147483647 w 496"/>
                <a:gd name="T3" fmla="*/ 0 h 227"/>
                <a:gd name="T4" fmla="*/ 2147483647 w 496"/>
                <a:gd name="T5" fmla="*/ 2147483647 h 227"/>
                <a:gd name="T6" fmla="*/ 2147483647 w 496"/>
                <a:gd name="T7" fmla="*/ 2147483647 h 227"/>
                <a:gd name="T8" fmla="*/ 2147483647 w 496"/>
                <a:gd name="T9" fmla="*/ 2147483647 h 227"/>
                <a:gd name="T10" fmla="*/ 2147483647 w 496"/>
                <a:gd name="T11" fmla="*/ 2147483647 h 227"/>
                <a:gd name="T12" fmla="*/ 2147483647 w 496"/>
                <a:gd name="T13" fmla="*/ 2147483647 h 227"/>
                <a:gd name="T14" fmla="*/ 2147483647 w 496"/>
                <a:gd name="T15" fmla="*/ 2147483647 h 227"/>
                <a:gd name="T16" fmla="*/ 2147483647 w 496"/>
                <a:gd name="T17" fmla="*/ 2147483647 h 227"/>
                <a:gd name="T18" fmla="*/ 2147483647 w 496"/>
                <a:gd name="T19" fmla="*/ 2147483647 h 227"/>
                <a:gd name="T20" fmla="*/ 2147483647 w 496"/>
                <a:gd name="T21" fmla="*/ 2147483647 h 227"/>
                <a:gd name="T22" fmla="*/ 2147483647 w 496"/>
                <a:gd name="T23" fmla="*/ 2147483647 h 227"/>
                <a:gd name="T24" fmla="*/ 2147483647 w 496"/>
                <a:gd name="T25" fmla="*/ 2147483647 h 227"/>
                <a:gd name="T26" fmla="*/ 2147483647 w 496"/>
                <a:gd name="T27" fmla="*/ 2147483647 h 227"/>
                <a:gd name="T28" fmla="*/ 2147483647 w 496"/>
                <a:gd name="T29" fmla="*/ 2147483647 h 227"/>
                <a:gd name="T30" fmla="*/ 2147483647 w 496"/>
                <a:gd name="T31" fmla="*/ 2147483647 h 227"/>
                <a:gd name="T32" fmla="*/ 0 w 496"/>
                <a:gd name="T33" fmla="*/ 2147483647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6"/>
                <a:gd name="T52" fmla="*/ 0 h 227"/>
                <a:gd name="T53" fmla="*/ 496 w 496"/>
                <a:gd name="T54" fmla="*/ 227 h 2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6" h="227">
                  <a:moveTo>
                    <a:pt x="0" y="80"/>
                  </a:moveTo>
                  <a:lnTo>
                    <a:pt x="375" y="0"/>
                  </a:lnTo>
                  <a:lnTo>
                    <a:pt x="435" y="161"/>
                  </a:lnTo>
                  <a:lnTo>
                    <a:pt x="495" y="146"/>
                  </a:lnTo>
                  <a:lnTo>
                    <a:pt x="495" y="226"/>
                  </a:lnTo>
                  <a:lnTo>
                    <a:pt x="449" y="226"/>
                  </a:lnTo>
                  <a:lnTo>
                    <a:pt x="405" y="177"/>
                  </a:lnTo>
                  <a:lnTo>
                    <a:pt x="375" y="113"/>
                  </a:lnTo>
                  <a:lnTo>
                    <a:pt x="360" y="33"/>
                  </a:lnTo>
                  <a:lnTo>
                    <a:pt x="345" y="80"/>
                  </a:lnTo>
                  <a:lnTo>
                    <a:pt x="360" y="210"/>
                  </a:lnTo>
                  <a:lnTo>
                    <a:pt x="255" y="226"/>
                  </a:lnTo>
                  <a:lnTo>
                    <a:pt x="255" y="129"/>
                  </a:lnTo>
                  <a:lnTo>
                    <a:pt x="180" y="97"/>
                  </a:lnTo>
                  <a:lnTo>
                    <a:pt x="120" y="80"/>
                  </a:lnTo>
                  <a:lnTo>
                    <a:pt x="15" y="146"/>
                  </a:lnTo>
                  <a:lnTo>
                    <a:pt x="0" y="8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ChangeAspect="1"/>
            </p:cNvSpPr>
            <p:nvPr/>
          </p:nvSpPr>
          <p:spPr bwMode="auto">
            <a:xfrm>
              <a:off x="5298181" y="5496258"/>
              <a:ext cx="771574" cy="577748"/>
            </a:xfrm>
            <a:custGeom>
              <a:avLst/>
              <a:gdLst>
                <a:gd name="T0" fmla="*/ 0 w 619"/>
                <a:gd name="T1" fmla="*/ 2147483647 h 539"/>
                <a:gd name="T2" fmla="*/ 2147483647 w 619"/>
                <a:gd name="T3" fmla="*/ 0 h 539"/>
                <a:gd name="T4" fmla="*/ 2147483647 w 619"/>
                <a:gd name="T5" fmla="*/ 2147483647 h 539"/>
                <a:gd name="T6" fmla="*/ 2147483647 w 619"/>
                <a:gd name="T7" fmla="*/ 2147483647 h 539"/>
                <a:gd name="T8" fmla="*/ 2147483647 w 619"/>
                <a:gd name="T9" fmla="*/ 2147483647 h 539"/>
                <a:gd name="T10" fmla="*/ 2147483647 w 619"/>
                <a:gd name="T11" fmla="*/ 2147483647 h 539"/>
                <a:gd name="T12" fmla="*/ 2147483647 w 619"/>
                <a:gd name="T13" fmla="*/ 2147483647 h 539"/>
                <a:gd name="T14" fmla="*/ 2147483647 w 619"/>
                <a:gd name="T15" fmla="*/ 2147483647 h 539"/>
                <a:gd name="T16" fmla="*/ 2147483647 w 619"/>
                <a:gd name="T17" fmla="*/ 2147483647 h 539"/>
                <a:gd name="T18" fmla="*/ 2147483647 w 619"/>
                <a:gd name="T19" fmla="*/ 2147483647 h 539"/>
                <a:gd name="T20" fmla="*/ 2147483647 w 619"/>
                <a:gd name="T21" fmla="*/ 2147483647 h 539"/>
                <a:gd name="T22" fmla="*/ 2147483647 w 619"/>
                <a:gd name="T23" fmla="*/ 2147483647 h 539"/>
                <a:gd name="T24" fmla="*/ 2147483647 w 619"/>
                <a:gd name="T25" fmla="*/ 2147483647 h 539"/>
                <a:gd name="T26" fmla="*/ 2147483647 w 619"/>
                <a:gd name="T27" fmla="*/ 2147483647 h 539"/>
                <a:gd name="T28" fmla="*/ 2147483647 w 619"/>
                <a:gd name="T29" fmla="*/ 2147483647 h 539"/>
                <a:gd name="T30" fmla="*/ 2147483647 w 619"/>
                <a:gd name="T31" fmla="*/ 2147483647 h 539"/>
                <a:gd name="T32" fmla="*/ 2147483647 w 619"/>
                <a:gd name="T33" fmla="*/ 2147483647 h 539"/>
                <a:gd name="T34" fmla="*/ 2147483647 w 619"/>
                <a:gd name="T35" fmla="*/ 2147483647 h 539"/>
                <a:gd name="T36" fmla="*/ 2147483647 w 619"/>
                <a:gd name="T37" fmla="*/ 2147483647 h 539"/>
                <a:gd name="T38" fmla="*/ 2147483647 w 619"/>
                <a:gd name="T39" fmla="*/ 2147483647 h 539"/>
                <a:gd name="T40" fmla="*/ 2147483647 w 619"/>
                <a:gd name="T41" fmla="*/ 2147483647 h 539"/>
                <a:gd name="T42" fmla="*/ 2147483647 w 619"/>
                <a:gd name="T43" fmla="*/ 2147483647 h 539"/>
                <a:gd name="T44" fmla="*/ 2147483647 w 619"/>
                <a:gd name="T45" fmla="*/ 2147483647 h 539"/>
                <a:gd name="T46" fmla="*/ 2147483647 w 619"/>
                <a:gd name="T47" fmla="*/ 2147483647 h 539"/>
                <a:gd name="T48" fmla="*/ 2147483647 w 619"/>
                <a:gd name="T49" fmla="*/ 2147483647 h 539"/>
                <a:gd name="T50" fmla="*/ 2147483647 w 619"/>
                <a:gd name="T51" fmla="*/ 2147483647 h 539"/>
                <a:gd name="T52" fmla="*/ 2147483647 w 619"/>
                <a:gd name="T53" fmla="*/ 2147483647 h 539"/>
                <a:gd name="T54" fmla="*/ 2147483647 w 619"/>
                <a:gd name="T55" fmla="*/ 2147483647 h 539"/>
                <a:gd name="T56" fmla="*/ 2147483647 w 619"/>
                <a:gd name="T57" fmla="*/ 2147483647 h 539"/>
                <a:gd name="T58" fmla="*/ 2147483647 w 619"/>
                <a:gd name="T59" fmla="*/ 2147483647 h 539"/>
                <a:gd name="T60" fmla="*/ 2147483647 w 619"/>
                <a:gd name="T61" fmla="*/ 2147483647 h 539"/>
                <a:gd name="T62" fmla="*/ 2147483647 w 619"/>
                <a:gd name="T63" fmla="*/ 2147483647 h 539"/>
                <a:gd name="T64" fmla="*/ 2147483647 w 619"/>
                <a:gd name="T65" fmla="*/ 2147483647 h 539"/>
                <a:gd name="T66" fmla="*/ 0 w 619"/>
                <a:gd name="T67" fmla="*/ 2147483647 h 539"/>
                <a:gd name="T68" fmla="*/ 0 w 619"/>
                <a:gd name="T69" fmla="*/ 2147483647 h 5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9"/>
                <a:gd name="T106" fmla="*/ 0 h 539"/>
                <a:gd name="T107" fmla="*/ 619 w 619"/>
                <a:gd name="T108" fmla="*/ 539 h 5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9" h="539">
                  <a:moveTo>
                    <a:pt x="0" y="16"/>
                  </a:moveTo>
                  <a:lnTo>
                    <a:pt x="316" y="0"/>
                  </a:lnTo>
                  <a:lnTo>
                    <a:pt x="362" y="114"/>
                  </a:lnTo>
                  <a:lnTo>
                    <a:pt x="316" y="244"/>
                  </a:lnTo>
                  <a:lnTo>
                    <a:pt x="301" y="294"/>
                  </a:lnTo>
                  <a:lnTo>
                    <a:pt x="512" y="277"/>
                  </a:lnTo>
                  <a:lnTo>
                    <a:pt x="527" y="358"/>
                  </a:lnTo>
                  <a:lnTo>
                    <a:pt x="467" y="358"/>
                  </a:lnTo>
                  <a:lnTo>
                    <a:pt x="436" y="391"/>
                  </a:lnTo>
                  <a:lnTo>
                    <a:pt x="467" y="408"/>
                  </a:lnTo>
                  <a:lnTo>
                    <a:pt x="527" y="391"/>
                  </a:lnTo>
                  <a:lnTo>
                    <a:pt x="527" y="424"/>
                  </a:lnTo>
                  <a:lnTo>
                    <a:pt x="558" y="391"/>
                  </a:lnTo>
                  <a:lnTo>
                    <a:pt x="572" y="391"/>
                  </a:lnTo>
                  <a:lnTo>
                    <a:pt x="558" y="456"/>
                  </a:lnTo>
                  <a:lnTo>
                    <a:pt x="603" y="472"/>
                  </a:lnTo>
                  <a:lnTo>
                    <a:pt x="618" y="522"/>
                  </a:lnTo>
                  <a:lnTo>
                    <a:pt x="603" y="522"/>
                  </a:lnTo>
                  <a:lnTo>
                    <a:pt x="558" y="505"/>
                  </a:lnTo>
                  <a:lnTo>
                    <a:pt x="512" y="489"/>
                  </a:lnTo>
                  <a:lnTo>
                    <a:pt x="512" y="538"/>
                  </a:lnTo>
                  <a:lnTo>
                    <a:pt x="482" y="538"/>
                  </a:lnTo>
                  <a:lnTo>
                    <a:pt x="467" y="489"/>
                  </a:lnTo>
                  <a:lnTo>
                    <a:pt x="452" y="522"/>
                  </a:lnTo>
                  <a:lnTo>
                    <a:pt x="362" y="522"/>
                  </a:lnTo>
                  <a:lnTo>
                    <a:pt x="362" y="489"/>
                  </a:lnTo>
                  <a:lnTo>
                    <a:pt x="331" y="456"/>
                  </a:lnTo>
                  <a:lnTo>
                    <a:pt x="256" y="456"/>
                  </a:lnTo>
                  <a:lnTo>
                    <a:pt x="316" y="489"/>
                  </a:lnTo>
                  <a:lnTo>
                    <a:pt x="241" y="505"/>
                  </a:lnTo>
                  <a:lnTo>
                    <a:pt x="105" y="489"/>
                  </a:lnTo>
                  <a:lnTo>
                    <a:pt x="60" y="489"/>
                  </a:lnTo>
                  <a:lnTo>
                    <a:pt x="75" y="309"/>
                  </a:lnTo>
                  <a:lnTo>
                    <a:pt x="0" y="180"/>
                  </a:lnTo>
                  <a:lnTo>
                    <a:pt x="0" y="16"/>
                  </a:lnTo>
                </a:path>
              </a:pathLst>
            </a:custGeom>
            <a:solidFill>
              <a:srgbClr val="1DA4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 noChangeAspect="1"/>
            </p:cNvSpPr>
            <p:nvPr/>
          </p:nvSpPr>
          <p:spPr bwMode="auto">
            <a:xfrm>
              <a:off x="5825109" y="4496024"/>
              <a:ext cx="956340" cy="492653"/>
            </a:xfrm>
            <a:custGeom>
              <a:avLst/>
              <a:gdLst>
                <a:gd name="T0" fmla="*/ 0 w 768"/>
                <a:gd name="T1" fmla="*/ 2147483647 h 460"/>
                <a:gd name="T2" fmla="*/ 2147483647 w 768"/>
                <a:gd name="T3" fmla="*/ 2147483647 h 460"/>
                <a:gd name="T4" fmla="*/ 2147483647 w 768"/>
                <a:gd name="T5" fmla="*/ 2147483647 h 460"/>
                <a:gd name="T6" fmla="*/ 2147483647 w 768"/>
                <a:gd name="T7" fmla="*/ 2147483647 h 460"/>
                <a:gd name="T8" fmla="*/ 2147483647 w 768"/>
                <a:gd name="T9" fmla="*/ 2147483647 h 460"/>
                <a:gd name="T10" fmla="*/ 2147483647 w 768"/>
                <a:gd name="T11" fmla="*/ 2147483647 h 460"/>
                <a:gd name="T12" fmla="*/ 2147483647 w 768"/>
                <a:gd name="T13" fmla="*/ 2147483647 h 460"/>
                <a:gd name="T14" fmla="*/ 2147483647 w 768"/>
                <a:gd name="T15" fmla="*/ 2147483647 h 460"/>
                <a:gd name="T16" fmla="*/ 2147483647 w 768"/>
                <a:gd name="T17" fmla="*/ 2147483647 h 460"/>
                <a:gd name="T18" fmla="*/ 2147483647 w 768"/>
                <a:gd name="T19" fmla="*/ 2147483647 h 460"/>
                <a:gd name="T20" fmla="*/ 2147483647 w 768"/>
                <a:gd name="T21" fmla="*/ 2147483647 h 460"/>
                <a:gd name="T22" fmla="*/ 2147483647 w 768"/>
                <a:gd name="T23" fmla="*/ 2147483647 h 460"/>
                <a:gd name="T24" fmla="*/ 2147483647 w 768"/>
                <a:gd name="T25" fmla="*/ 2147483647 h 460"/>
                <a:gd name="T26" fmla="*/ 2147483647 w 768"/>
                <a:gd name="T27" fmla="*/ 0 h 460"/>
                <a:gd name="T28" fmla="*/ 2147483647 w 768"/>
                <a:gd name="T29" fmla="*/ 0 h 460"/>
                <a:gd name="T30" fmla="*/ 2147483647 w 768"/>
                <a:gd name="T31" fmla="*/ 2147483647 h 460"/>
                <a:gd name="T32" fmla="*/ 2147483647 w 768"/>
                <a:gd name="T33" fmla="*/ 2147483647 h 460"/>
                <a:gd name="T34" fmla="*/ 2147483647 w 768"/>
                <a:gd name="T35" fmla="*/ 2147483647 h 460"/>
                <a:gd name="T36" fmla="*/ 2147483647 w 768"/>
                <a:gd name="T37" fmla="*/ 2147483647 h 460"/>
                <a:gd name="T38" fmla="*/ 2147483647 w 768"/>
                <a:gd name="T39" fmla="*/ 2147483647 h 460"/>
                <a:gd name="T40" fmla="*/ 2147483647 w 768"/>
                <a:gd name="T41" fmla="*/ 2147483647 h 460"/>
                <a:gd name="T42" fmla="*/ 2147483647 w 768"/>
                <a:gd name="T43" fmla="*/ 2147483647 h 460"/>
                <a:gd name="T44" fmla="*/ 2147483647 w 768"/>
                <a:gd name="T45" fmla="*/ 2147483647 h 460"/>
                <a:gd name="T46" fmla="*/ 2147483647 w 768"/>
                <a:gd name="T47" fmla="*/ 2147483647 h 460"/>
                <a:gd name="T48" fmla="*/ 2147483647 w 768"/>
                <a:gd name="T49" fmla="*/ 2147483647 h 460"/>
                <a:gd name="T50" fmla="*/ 2147483647 w 768"/>
                <a:gd name="T51" fmla="*/ 2147483647 h 460"/>
                <a:gd name="T52" fmla="*/ 2147483647 w 768"/>
                <a:gd name="T53" fmla="*/ 2147483647 h 460"/>
                <a:gd name="T54" fmla="*/ 2147483647 w 768"/>
                <a:gd name="T55" fmla="*/ 2147483647 h 460"/>
                <a:gd name="T56" fmla="*/ 0 w 768"/>
                <a:gd name="T57" fmla="*/ 2147483647 h 4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8"/>
                <a:gd name="T88" fmla="*/ 0 h 460"/>
                <a:gd name="T89" fmla="*/ 768 w 768"/>
                <a:gd name="T90" fmla="*/ 460 h 4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8" h="460">
                  <a:moveTo>
                    <a:pt x="0" y="459"/>
                  </a:moveTo>
                  <a:lnTo>
                    <a:pt x="196" y="426"/>
                  </a:lnTo>
                  <a:lnTo>
                    <a:pt x="196" y="410"/>
                  </a:lnTo>
                  <a:lnTo>
                    <a:pt x="647" y="345"/>
                  </a:lnTo>
                  <a:lnTo>
                    <a:pt x="647" y="312"/>
                  </a:lnTo>
                  <a:lnTo>
                    <a:pt x="707" y="279"/>
                  </a:lnTo>
                  <a:lnTo>
                    <a:pt x="721" y="246"/>
                  </a:lnTo>
                  <a:lnTo>
                    <a:pt x="752" y="229"/>
                  </a:lnTo>
                  <a:lnTo>
                    <a:pt x="767" y="181"/>
                  </a:lnTo>
                  <a:lnTo>
                    <a:pt x="707" y="131"/>
                  </a:lnTo>
                  <a:lnTo>
                    <a:pt x="692" y="50"/>
                  </a:lnTo>
                  <a:lnTo>
                    <a:pt x="647" y="17"/>
                  </a:lnTo>
                  <a:lnTo>
                    <a:pt x="541" y="33"/>
                  </a:lnTo>
                  <a:lnTo>
                    <a:pt x="496" y="0"/>
                  </a:lnTo>
                  <a:lnTo>
                    <a:pt x="451" y="0"/>
                  </a:lnTo>
                  <a:lnTo>
                    <a:pt x="467" y="50"/>
                  </a:lnTo>
                  <a:lnTo>
                    <a:pt x="405" y="83"/>
                  </a:lnTo>
                  <a:lnTo>
                    <a:pt x="361" y="197"/>
                  </a:lnTo>
                  <a:lnTo>
                    <a:pt x="300" y="181"/>
                  </a:lnTo>
                  <a:lnTo>
                    <a:pt x="240" y="214"/>
                  </a:lnTo>
                  <a:lnTo>
                    <a:pt x="151" y="229"/>
                  </a:lnTo>
                  <a:lnTo>
                    <a:pt x="151" y="295"/>
                  </a:lnTo>
                  <a:lnTo>
                    <a:pt x="105" y="295"/>
                  </a:lnTo>
                  <a:lnTo>
                    <a:pt x="105" y="360"/>
                  </a:lnTo>
                  <a:lnTo>
                    <a:pt x="60" y="328"/>
                  </a:lnTo>
                  <a:lnTo>
                    <a:pt x="45" y="345"/>
                  </a:lnTo>
                  <a:lnTo>
                    <a:pt x="60" y="377"/>
                  </a:lnTo>
                  <a:lnTo>
                    <a:pt x="15" y="426"/>
                  </a:lnTo>
                  <a:lnTo>
                    <a:pt x="0" y="45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 noChangeAspect="1"/>
            </p:cNvSpPr>
            <p:nvPr/>
          </p:nvSpPr>
          <p:spPr bwMode="auto">
            <a:xfrm>
              <a:off x="5766941" y="4816995"/>
              <a:ext cx="1103470" cy="383671"/>
            </a:xfrm>
            <a:custGeom>
              <a:avLst/>
              <a:gdLst>
                <a:gd name="T0" fmla="*/ 2147483647 w 887"/>
                <a:gd name="T1" fmla="*/ 2147483647 h 358"/>
                <a:gd name="T2" fmla="*/ 2147483647 w 887"/>
                <a:gd name="T3" fmla="*/ 2147483647 h 358"/>
                <a:gd name="T4" fmla="*/ 2147483647 w 887"/>
                <a:gd name="T5" fmla="*/ 2147483647 h 358"/>
                <a:gd name="T6" fmla="*/ 0 w 887"/>
                <a:gd name="T7" fmla="*/ 2147483647 h 358"/>
                <a:gd name="T8" fmla="*/ 2147483647 w 887"/>
                <a:gd name="T9" fmla="*/ 2147483647 h 358"/>
                <a:gd name="T10" fmla="*/ 2147483647 w 887"/>
                <a:gd name="T11" fmla="*/ 2147483647 h 358"/>
                <a:gd name="T12" fmla="*/ 2147483647 w 887"/>
                <a:gd name="T13" fmla="*/ 2147483647 h 358"/>
                <a:gd name="T14" fmla="*/ 2147483647 w 887"/>
                <a:gd name="T15" fmla="*/ 2147483647 h 358"/>
                <a:gd name="T16" fmla="*/ 2147483647 w 887"/>
                <a:gd name="T17" fmla="*/ 2147483647 h 358"/>
                <a:gd name="T18" fmla="*/ 2147483647 w 887"/>
                <a:gd name="T19" fmla="*/ 2147483647 h 358"/>
                <a:gd name="T20" fmla="*/ 2147483647 w 887"/>
                <a:gd name="T21" fmla="*/ 0 h 358"/>
                <a:gd name="T22" fmla="*/ 2147483647 w 887"/>
                <a:gd name="T23" fmla="*/ 2147483647 h 358"/>
                <a:gd name="T24" fmla="*/ 2147483647 w 887"/>
                <a:gd name="T25" fmla="*/ 2147483647 h 358"/>
                <a:gd name="T26" fmla="*/ 2147483647 w 887"/>
                <a:gd name="T27" fmla="*/ 2147483647 h 358"/>
                <a:gd name="T28" fmla="*/ 2147483647 w 887"/>
                <a:gd name="T29" fmla="*/ 2147483647 h 3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7"/>
                <a:gd name="T46" fmla="*/ 0 h 358"/>
                <a:gd name="T47" fmla="*/ 887 w 887"/>
                <a:gd name="T48" fmla="*/ 358 h 3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7" h="358">
                  <a:moveTo>
                    <a:pt x="60" y="163"/>
                  </a:moveTo>
                  <a:lnTo>
                    <a:pt x="45" y="194"/>
                  </a:lnTo>
                  <a:lnTo>
                    <a:pt x="60" y="243"/>
                  </a:lnTo>
                  <a:lnTo>
                    <a:pt x="0" y="275"/>
                  </a:lnTo>
                  <a:lnTo>
                    <a:pt x="15" y="357"/>
                  </a:lnTo>
                  <a:lnTo>
                    <a:pt x="240" y="324"/>
                  </a:lnTo>
                  <a:lnTo>
                    <a:pt x="511" y="292"/>
                  </a:lnTo>
                  <a:lnTo>
                    <a:pt x="646" y="275"/>
                  </a:lnTo>
                  <a:lnTo>
                    <a:pt x="675" y="178"/>
                  </a:lnTo>
                  <a:lnTo>
                    <a:pt x="735" y="178"/>
                  </a:lnTo>
                  <a:lnTo>
                    <a:pt x="886" y="0"/>
                  </a:lnTo>
                  <a:lnTo>
                    <a:pt x="691" y="49"/>
                  </a:lnTo>
                  <a:lnTo>
                    <a:pt x="225" y="114"/>
                  </a:lnTo>
                  <a:lnTo>
                    <a:pt x="240" y="130"/>
                  </a:lnTo>
                  <a:lnTo>
                    <a:pt x="60" y="163"/>
                  </a:lnTo>
                </a:path>
              </a:pathLst>
            </a:custGeom>
            <a:solidFill>
              <a:srgbClr val="1DA4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 noChangeAspect="1"/>
            </p:cNvSpPr>
            <p:nvPr/>
          </p:nvSpPr>
          <p:spPr bwMode="auto">
            <a:xfrm>
              <a:off x="5647185" y="5173795"/>
              <a:ext cx="446521" cy="740472"/>
            </a:xfrm>
            <a:custGeom>
              <a:avLst/>
              <a:gdLst>
                <a:gd name="T0" fmla="*/ 2147483647 w 359"/>
                <a:gd name="T1" fmla="*/ 2147483647 h 691"/>
                <a:gd name="T2" fmla="*/ 2147483647 w 359"/>
                <a:gd name="T3" fmla="*/ 2147483647 h 691"/>
                <a:gd name="T4" fmla="*/ 0 w 359"/>
                <a:gd name="T5" fmla="*/ 2147483647 h 691"/>
                <a:gd name="T6" fmla="*/ 2147483647 w 359"/>
                <a:gd name="T7" fmla="*/ 2147483647 h 691"/>
                <a:gd name="T8" fmla="*/ 2147483647 w 359"/>
                <a:gd name="T9" fmla="*/ 2147483647 h 691"/>
                <a:gd name="T10" fmla="*/ 2147483647 w 359"/>
                <a:gd name="T11" fmla="*/ 2147483647 h 691"/>
                <a:gd name="T12" fmla="*/ 2147483647 w 359"/>
                <a:gd name="T13" fmla="*/ 2147483647 h 691"/>
                <a:gd name="T14" fmla="*/ 2147483647 w 359"/>
                <a:gd name="T15" fmla="*/ 2147483647 h 691"/>
                <a:gd name="T16" fmla="*/ 2147483647 w 359"/>
                <a:gd name="T17" fmla="*/ 2147483647 h 691"/>
                <a:gd name="T18" fmla="*/ 2147483647 w 359"/>
                <a:gd name="T19" fmla="*/ 2147483647 h 691"/>
                <a:gd name="T20" fmla="*/ 2147483647 w 359"/>
                <a:gd name="T21" fmla="*/ 2147483647 h 691"/>
                <a:gd name="T22" fmla="*/ 2147483647 w 359"/>
                <a:gd name="T23" fmla="*/ 2147483647 h 691"/>
                <a:gd name="T24" fmla="*/ 2147483647 w 359"/>
                <a:gd name="T25" fmla="*/ 2147483647 h 691"/>
                <a:gd name="T26" fmla="*/ 2147483647 w 359"/>
                <a:gd name="T27" fmla="*/ 0 h 691"/>
                <a:gd name="T28" fmla="*/ 2147483647 w 359"/>
                <a:gd name="T29" fmla="*/ 2147483647 h 6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9"/>
                <a:gd name="T46" fmla="*/ 0 h 691"/>
                <a:gd name="T47" fmla="*/ 359 w 359"/>
                <a:gd name="T48" fmla="*/ 691 h 69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9" h="691">
                  <a:moveTo>
                    <a:pt x="104" y="17"/>
                  </a:moveTo>
                  <a:lnTo>
                    <a:pt x="45" y="131"/>
                  </a:lnTo>
                  <a:lnTo>
                    <a:pt x="0" y="214"/>
                  </a:lnTo>
                  <a:lnTo>
                    <a:pt x="15" y="312"/>
                  </a:lnTo>
                  <a:lnTo>
                    <a:pt x="75" y="427"/>
                  </a:lnTo>
                  <a:lnTo>
                    <a:pt x="29" y="559"/>
                  </a:lnTo>
                  <a:lnTo>
                    <a:pt x="15" y="624"/>
                  </a:lnTo>
                  <a:lnTo>
                    <a:pt x="224" y="591"/>
                  </a:lnTo>
                  <a:lnTo>
                    <a:pt x="239" y="673"/>
                  </a:lnTo>
                  <a:lnTo>
                    <a:pt x="268" y="690"/>
                  </a:lnTo>
                  <a:lnTo>
                    <a:pt x="283" y="640"/>
                  </a:lnTo>
                  <a:lnTo>
                    <a:pt x="358" y="624"/>
                  </a:lnTo>
                  <a:lnTo>
                    <a:pt x="343" y="493"/>
                  </a:lnTo>
                  <a:lnTo>
                    <a:pt x="343" y="0"/>
                  </a:lnTo>
                  <a:lnTo>
                    <a:pt x="104" y="17"/>
                  </a:lnTo>
                </a:path>
              </a:pathLst>
            </a:custGeom>
            <a:gradFill rotWithShape="0">
              <a:gsLst>
                <a:gs pos="0">
                  <a:srgbClr val="1465AE"/>
                </a:gs>
                <a:gs pos="100000">
                  <a:srgbClr val="5A93C6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 noChangeAspect="1"/>
            </p:cNvSpPr>
            <p:nvPr/>
          </p:nvSpPr>
          <p:spPr bwMode="auto">
            <a:xfrm>
              <a:off x="6086862" y="5129008"/>
              <a:ext cx="506398" cy="737486"/>
            </a:xfrm>
            <a:custGeom>
              <a:avLst/>
              <a:gdLst>
                <a:gd name="T0" fmla="*/ 0 w 407"/>
                <a:gd name="T1" fmla="*/ 2147483647 h 688"/>
                <a:gd name="T2" fmla="*/ 2147483647 w 407"/>
                <a:gd name="T3" fmla="*/ 0 h 688"/>
                <a:gd name="T4" fmla="*/ 2147483647 w 407"/>
                <a:gd name="T5" fmla="*/ 2147483647 h 688"/>
                <a:gd name="T6" fmla="*/ 2147483647 w 407"/>
                <a:gd name="T7" fmla="*/ 2147483647 h 688"/>
                <a:gd name="T8" fmla="*/ 2147483647 w 407"/>
                <a:gd name="T9" fmla="*/ 2147483647 h 688"/>
                <a:gd name="T10" fmla="*/ 2147483647 w 407"/>
                <a:gd name="T11" fmla="*/ 2147483647 h 688"/>
                <a:gd name="T12" fmla="*/ 2147483647 w 407"/>
                <a:gd name="T13" fmla="*/ 2147483647 h 688"/>
                <a:gd name="T14" fmla="*/ 2147483647 w 407"/>
                <a:gd name="T15" fmla="*/ 2147483647 h 688"/>
                <a:gd name="T16" fmla="*/ 2147483647 w 407"/>
                <a:gd name="T17" fmla="*/ 2147483647 h 688"/>
                <a:gd name="T18" fmla="*/ 2147483647 w 407"/>
                <a:gd name="T19" fmla="*/ 2147483647 h 688"/>
                <a:gd name="T20" fmla="*/ 2147483647 w 407"/>
                <a:gd name="T21" fmla="*/ 2147483647 h 688"/>
                <a:gd name="T22" fmla="*/ 2147483647 w 407"/>
                <a:gd name="T23" fmla="*/ 2147483647 h 688"/>
                <a:gd name="T24" fmla="*/ 0 w 407"/>
                <a:gd name="T25" fmla="*/ 2147483647 h 688"/>
                <a:gd name="T26" fmla="*/ 0 w 407"/>
                <a:gd name="T27" fmla="*/ 2147483647 h 688"/>
                <a:gd name="T28" fmla="*/ 0 w 407"/>
                <a:gd name="T29" fmla="*/ 2147483647 h 6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7"/>
                <a:gd name="T46" fmla="*/ 0 h 688"/>
                <a:gd name="T47" fmla="*/ 407 w 407"/>
                <a:gd name="T48" fmla="*/ 688 h 6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7" h="688">
                  <a:moveTo>
                    <a:pt x="0" y="33"/>
                  </a:moveTo>
                  <a:lnTo>
                    <a:pt x="255" y="0"/>
                  </a:lnTo>
                  <a:lnTo>
                    <a:pt x="346" y="311"/>
                  </a:lnTo>
                  <a:lnTo>
                    <a:pt x="406" y="376"/>
                  </a:lnTo>
                  <a:lnTo>
                    <a:pt x="360" y="457"/>
                  </a:lnTo>
                  <a:lnTo>
                    <a:pt x="406" y="556"/>
                  </a:lnTo>
                  <a:lnTo>
                    <a:pt x="135" y="588"/>
                  </a:lnTo>
                  <a:lnTo>
                    <a:pt x="135" y="654"/>
                  </a:lnTo>
                  <a:lnTo>
                    <a:pt x="105" y="687"/>
                  </a:lnTo>
                  <a:lnTo>
                    <a:pt x="75" y="588"/>
                  </a:lnTo>
                  <a:lnTo>
                    <a:pt x="45" y="671"/>
                  </a:lnTo>
                  <a:lnTo>
                    <a:pt x="15" y="654"/>
                  </a:lnTo>
                  <a:lnTo>
                    <a:pt x="0" y="588"/>
                  </a:lnTo>
                  <a:lnTo>
                    <a:pt x="0" y="507"/>
                  </a:lnTo>
                  <a:lnTo>
                    <a:pt x="0" y="33"/>
                  </a:lnTo>
                </a:path>
              </a:pathLst>
            </a:custGeom>
            <a:solidFill>
              <a:srgbClr val="1DA4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 noChangeAspect="1"/>
            </p:cNvSpPr>
            <p:nvPr/>
          </p:nvSpPr>
          <p:spPr bwMode="auto">
            <a:xfrm>
              <a:off x="6403361" y="5094672"/>
              <a:ext cx="708273" cy="685235"/>
            </a:xfrm>
            <a:custGeom>
              <a:avLst/>
              <a:gdLst>
                <a:gd name="T0" fmla="*/ 0 w 569"/>
                <a:gd name="T1" fmla="*/ 2147483647 h 639"/>
                <a:gd name="T2" fmla="*/ 2147483647 w 569"/>
                <a:gd name="T3" fmla="*/ 2147483647 h 639"/>
                <a:gd name="T4" fmla="*/ 2147483647 w 569"/>
                <a:gd name="T5" fmla="*/ 2147483647 h 639"/>
                <a:gd name="T6" fmla="*/ 2147483647 w 569"/>
                <a:gd name="T7" fmla="*/ 0 h 639"/>
                <a:gd name="T8" fmla="*/ 2147483647 w 569"/>
                <a:gd name="T9" fmla="*/ 2147483647 h 639"/>
                <a:gd name="T10" fmla="*/ 2147483647 w 569"/>
                <a:gd name="T11" fmla="*/ 2147483647 h 639"/>
                <a:gd name="T12" fmla="*/ 2147483647 w 569"/>
                <a:gd name="T13" fmla="*/ 2147483647 h 639"/>
                <a:gd name="T14" fmla="*/ 2147483647 w 569"/>
                <a:gd name="T15" fmla="*/ 2147483647 h 639"/>
                <a:gd name="T16" fmla="*/ 2147483647 w 569"/>
                <a:gd name="T17" fmla="*/ 2147483647 h 639"/>
                <a:gd name="T18" fmla="*/ 2147483647 w 569"/>
                <a:gd name="T19" fmla="*/ 2147483647 h 639"/>
                <a:gd name="T20" fmla="*/ 2147483647 w 569"/>
                <a:gd name="T21" fmla="*/ 2147483647 h 639"/>
                <a:gd name="T22" fmla="*/ 2147483647 w 569"/>
                <a:gd name="T23" fmla="*/ 2147483647 h 639"/>
                <a:gd name="T24" fmla="*/ 2147483647 w 569"/>
                <a:gd name="T25" fmla="*/ 2147483647 h 639"/>
                <a:gd name="T26" fmla="*/ 2147483647 w 569"/>
                <a:gd name="T27" fmla="*/ 2147483647 h 639"/>
                <a:gd name="T28" fmla="*/ 2147483647 w 569"/>
                <a:gd name="T29" fmla="*/ 2147483647 h 639"/>
                <a:gd name="T30" fmla="*/ 2147483647 w 569"/>
                <a:gd name="T31" fmla="*/ 2147483647 h 639"/>
                <a:gd name="T32" fmla="*/ 2147483647 w 569"/>
                <a:gd name="T33" fmla="*/ 2147483647 h 639"/>
                <a:gd name="T34" fmla="*/ 2147483647 w 569"/>
                <a:gd name="T35" fmla="*/ 2147483647 h 639"/>
                <a:gd name="T36" fmla="*/ 0 w 569"/>
                <a:gd name="T37" fmla="*/ 2147483647 h 6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9"/>
                <a:gd name="T58" fmla="*/ 0 h 639"/>
                <a:gd name="T59" fmla="*/ 569 w 569"/>
                <a:gd name="T60" fmla="*/ 639 h 6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9" h="639">
                  <a:moveTo>
                    <a:pt x="0" y="33"/>
                  </a:moveTo>
                  <a:lnTo>
                    <a:pt x="15" y="33"/>
                  </a:lnTo>
                  <a:lnTo>
                    <a:pt x="135" y="16"/>
                  </a:lnTo>
                  <a:lnTo>
                    <a:pt x="255" y="0"/>
                  </a:lnTo>
                  <a:lnTo>
                    <a:pt x="239" y="33"/>
                  </a:lnTo>
                  <a:lnTo>
                    <a:pt x="269" y="33"/>
                  </a:lnTo>
                  <a:lnTo>
                    <a:pt x="478" y="228"/>
                  </a:lnTo>
                  <a:lnTo>
                    <a:pt x="553" y="360"/>
                  </a:lnTo>
                  <a:lnTo>
                    <a:pt x="568" y="441"/>
                  </a:lnTo>
                  <a:lnTo>
                    <a:pt x="538" y="458"/>
                  </a:lnTo>
                  <a:lnTo>
                    <a:pt x="553" y="539"/>
                  </a:lnTo>
                  <a:lnTo>
                    <a:pt x="493" y="539"/>
                  </a:lnTo>
                  <a:lnTo>
                    <a:pt x="493" y="622"/>
                  </a:lnTo>
                  <a:lnTo>
                    <a:pt x="448" y="589"/>
                  </a:lnTo>
                  <a:lnTo>
                    <a:pt x="164" y="638"/>
                  </a:lnTo>
                  <a:lnTo>
                    <a:pt x="104" y="491"/>
                  </a:lnTo>
                  <a:lnTo>
                    <a:pt x="149" y="409"/>
                  </a:lnTo>
                  <a:lnTo>
                    <a:pt x="89" y="360"/>
                  </a:lnTo>
                  <a:lnTo>
                    <a:pt x="0" y="33"/>
                  </a:lnTo>
                </a:path>
              </a:pathLst>
            </a:custGeom>
            <a:solidFill>
              <a:srgbClr val="1DA4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 noChangeAspect="1"/>
            </p:cNvSpPr>
            <p:nvPr/>
          </p:nvSpPr>
          <p:spPr bwMode="auto">
            <a:xfrm>
              <a:off x="6701041" y="5006591"/>
              <a:ext cx="638131" cy="473246"/>
            </a:xfrm>
            <a:custGeom>
              <a:avLst/>
              <a:gdLst>
                <a:gd name="T0" fmla="*/ 2147483647 w 512"/>
                <a:gd name="T1" fmla="*/ 2147483647 h 440"/>
                <a:gd name="T2" fmla="*/ 2147483647 w 512"/>
                <a:gd name="T3" fmla="*/ 2147483647 h 440"/>
                <a:gd name="T4" fmla="*/ 2147483647 w 512"/>
                <a:gd name="T5" fmla="*/ 0 h 440"/>
                <a:gd name="T6" fmla="*/ 2147483647 w 512"/>
                <a:gd name="T7" fmla="*/ 2147483647 h 440"/>
                <a:gd name="T8" fmla="*/ 2147483647 w 512"/>
                <a:gd name="T9" fmla="*/ 0 h 440"/>
                <a:gd name="T10" fmla="*/ 2147483647 w 512"/>
                <a:gd name="T11" fmla="*/ 2147483647 h 440"/>
                <a:gd name="T12" fmla="*/ 2147483647 w 512"/>
                <a:gd name="T13" fmla="*/ 2147483647 h 440"/>
                <a:gd name="T14" fmla="*/ 2147483647 w 512"/>
                <a:gd name="T15" fmla="*/ 2147483647 h 440"/>
                <a:gd name="T16" fmla="*/ 2147483647 w 512"/>
                <a:gd name="T17" fmla="*/ 2147483647 h 440"/>
                <a:gd name="T18" fmla="*/ 2147483647 w 512"/>
                <a:gd name="T19" fmla="*/ 2147483647 h 440"/>
                <a:gd name="T20" fmla="*/ 2147483647 w 512"/>
                <a:gd name="T21" fmla="*/ 2147483647 h 440"/>
                <a:gd name="T22" fmla="*/ 2147483647 w 512"/>
                <a:gd name="T23" fmla="*/ 2147483647 h 440"/>
                <a:gd name="T24" fmla="*/ 2147483647 w 512"/>
                <a:gd name="T25" fmla="*/ 2147483647 h 440"/>
                <a:gd name="T26" fmla="*/ 2147483647 w 512"/>
                <a:gd name="T27" fmla="*/ 2147483647 h 440"/>
                <a:gd name="T28" fmla="*/ 0 w 512"/>
                <a:gd name="T29" fmla="*/ 2147483647 h 440"/>
                <a:gd name="T30" fmla="*/ 2147483647 w 512"/>
                <a:gd name="T31" fmla="*/ 2147483647 h 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2"/>
                <a:gd name="T49" fmla="*/ 0 h 440"/>
                <a:gd name="T50" fmla="*/ 512 w 512"/>
                <a:gd name="T51" fmla="*/ 440 h 4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2" h="440">
                  <a:moveTo>
                    <a:pt x="15" y="65"/>
                  </a:moveTo>
                  <a:lnTo>
                    <a:pt x="60" y="33"/>
                  </a:lnTo>
                  <a:lnTo>
                    <a:pt x="211" y="0"/>
                  </a:lnTo>
                  <a:lnTo>
                    <a:pt x="256" y="16"/>
                  </a:lnTo>
                  <a:lnTo>
                    <a:pt x="360" y="0"/>
                  </a:lnTo>
                  <a:lnTo>
                    <a:pt x="436" y="65"/>
                  </a:lnTo>
                  <a:lnTo>
                    <a:pt x="511" y="114"/>
                  </a:lnTo>
                  <a:lnTo>
                    <a:pt x="465" y="244"/>
                  </a:lnTo>
                  <a:lnTo>
                    <a:pt x="405" y="309"/>
                  </a:lnTo>
                  <a:lnTo>
                    <a:pt x="345" y="325"/>
                  </a:lnTo>
                  <a:lnTo>
                    <a:pt x="360" y="390"/>
                  </a:lnTo>
                  <a:lnTo>
                    <a:pt x="316" y="439"/>
                  </a:lnTo>
                  <a:lnTo>
                    <a:pt x="240" y="309"/>
                  </a:lnTo>
                  <a:lnTo>
                    <a:pt x="31" y="114"/>
                  </a:lnTo>
                  <a:lnTo>
                    <a:pt x="0" y="114"/>
                  </a:lnTo>
                  <a:lnTo>
                    <a:pt x="15" y="65"/>
                  </a:lnTo>
                </a:path>
              </a:pathLst>
            </a:custGeom>
            <a:solidFill>
              <a:srgbClr val="1DA4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 noChangeAspect="1"/>
            </p:cNvSpPr>
            <p:nvPr/>
          </p:nvSpPr>
          <p:spPr bwMode="auto">
            <a:xfrm>
              <a:off x="6256232" y="5669433"/>
              <a:ext cx="1190720" cy="777795"/>
            </a:xfrm>
            <a:custGeom>
              <a:avLst/>
              <a:gdLst>
                <a:gd name="T0" fmla="*/ 0 w 957"/>
                <a:gd name="T1" fmla="*/ 2147483647 h 725"/>
                <a:gd name="T2" fmla="*/ 2147483647 w 957"/>
                <a:gd name="T3" fmla="*/ 2147483647 h 725"/>
                <a:gd name="T4" fmla="*/ 2147483647 w 957"/>
                <a:gd name="T5" fmla="*/ 2147483647 h 725"/>
                <a:gd name="T6" fmla="*/ 2147483647 w 957"/>
                <a:gd name="T7" fmla="*/ 2147483647 h 725"/>
                <a:gd name="T8" fmla="*/ 2147483647 w 957"/>
                <a:gd name="T9" fmla="*/ 2147483647 h 725"/>
                <a:gd name="T10" fmla="*/ 2147483647 w 957"/>
                <a:gd name="T11" fmla="*/ 2147483647 h 725"/>
                <a:gd name="T12" fmla="*/ 2147483647 w 957"/>
                <a:gd name="T13" fmla="*/ 0 h 725"/>
                <a:gd name="T14" fmla="*/ 2147483647 w 957"/>
                <a:gd name="T15" fmla="*/ 0 h 725"/>
                <a:gd name="T16" fmla="*/ 2147483647 w 957"/>
                <a:gd name="T17" fmla="*/ 2147483647 h 725"/>
                <a:gd name="T18" fmla="*/ 2147483647 w 957"/>
                <a:gd name="T19" fmla="*/ 2147483647 h 725"/>
                <a:gd name="T20" fmla="*/ 2147483647 w 957"/>
                <a:gd name="T21" fmla="*/ 2147483647 h 725"/>
                <a:gd name="T22" fmla="*/ 2147483647 w 957"/>
                <a:gd name="T23" fmla="*/ 2147483647 h 725"/>
                <a:gd name="T24" fmla="*/ 2147483647 w 957"/>
                <a:gd name="T25" fmla="*/ 2147483647 h 725"/>
                <a:gd name="T26" fmla="*/ 2147483647 w 957"/>
                <a:gd name="T27" fmla="*/ 2147483647 h 725"/>
                <a:gd name="T28" fmla="*/ 2147483647 w 957"/>
                <a:gd name="T29" fmla="*/ 2147483647 h 725"/>
                <a:gd name="T30" fmla="*/ 2147483647 w 957"/>
                <a:gd name="T31" fmla="*/ 2147483647 h 725"/>
                <a:gd name="T32" fmla="*/ 2147483647 w 957"/>
                <a:gd name="T33" fmla="*/ 2147483647 h 725"/>
                <a:gd name="T34" fmla="*/ 2147483647 w 957"/>
                <a:gd name="T35" fmla="*/ 2147483647 h 725"/>
                <a:gd name="T36" fmla="*/ 2147483647 w 957"/>
                <a:gd name="T37" fmla="*/ 2147483647 h 725"/>
                <a:gd name="T38" fmla="*/ 2147483647 w 957"/>
                <a:gd name="T39" fmla="*/ 2147483647 h 725"/>
                <a:gd name="T40" fmla="*/ 2147483647 w 957"/>
                <a:gd name="T41" fmla="*/ 2147483647 h 725"/>
                <a:gd name="T42" fmla="*/ 2147483647 w 957"/>
                <a:gd name="T43" fmla="*/ 2147483647 h 725"/>
                <a:gd name="T44" fmla="*/ 2147483647 w 957"/>
                <a:gd name="T45" fmla="*/ 2147483647 h 725"/>
                <a:gd name="T46" fmla="*/ 2147483647 w 957"/>
                <a:gd name="T47" fmla="*/ 2147483647 h 725"/>
                <a:gd name="T48" fmla="*/ 2147483647 w 957"/>
                <a:gd name="T49" fmla="*/ 2147483647 h 725"/>
                <a:gd name="T50" fmla="*/ 2147483647 w 957"/>
                <a:gd name="T51" fmla="*/ 2147483647 h 725"/>
                <a:gd name="T52" fmla="*/ 2147483647 w 957"/>
                <a:gd name="T53" fmla="*/ 2147483647 h 725"/>
                <a:gd name="T54" fmla="*/ 2147483647 w 957"/>
                <a:gd name="T55" fmla="*/ 2147483647 h 725"/>
                <a:gd name="T56" fmla="*/ 2147483647 w 957"/>
                <a:gd name="T57" fmla="*/ 2147483647 h 725"/>
                <a:gd name="T58" fmla="*/ 2147483647 w 957"/>
                <a:gd name="T59" fmla="*/ 2147483647 h 725"/>
                <a:gd name="T60" fmla="*/ 2147483647 w 957"/>
                <a:gd name="T61" fmla="*/ 2147483647 h 725"/>
                <a:gd name="T62" fmla="*/ 2147483647 w 957"/>
                <a:gd name="T63" fmla="*/ 2147483647 h 725"/>
                <a:gd name="T64" fmla="*/ 2147483647 w 957"/>
                <a:gd name="T65" fmla="*/ 2147483647 h 725"/>
                <a:gd name="T66" fmla="*/ 2147483647 w 957"/>
                <a:gd name="T67" fmla="*/ 2147483647 h 725"/>
                <a:gd name="T68" fmla="*/ 2147483647 w 957"/>
                <a:gd name="T69" fmla="*/ 2147483647 h 725"/>
                <a:gd name="T70" fmla="*/ 2147483647 w 957"/>
                <a:gd name="T71" fmla="*/ 2147483647 h 725"/>
                <a:gd name="T72" fmla="*/ 2147483647 w 957"/>
                <a:gd name="T73" fmla="*/ 2147483647 h 725"/>
                <a:gd name="T74" fmla="*/ 2147483647 w 957"/>
                <a:gd name="T75" fmla="*/ 2147483647 h 725"/>
                <a:gd name="T76" fmla="*/ 0 w 957"/>
                <a:gd name="T77" fmla="*/ 2147483647 h 725"/>
                <a:gd name="T78" fmla="*/ 0 w 957"/>
                <a:gd name="T79" fmla="*/ 2147483647 h 7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57"/>
                <a:gd name="T121" fmla="*/ 0 h 725"/>
                <a:gd name="T122" fmla="*/ 957 w 957"/>
                <a:gd name="T123" fmla="*/ 725 h 7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57" h="725">
                  <a:moveTo>
                    <a:pt x="0" y="66"/>
                  </a:moveTo>
                  <a:lnTo>
                    <a:pt x="254" y="50"/>
                  </a:lnTo>
                  <a:lnTo>
                    <a:pt x="284" y="98"/>
                  </a:lnTo>
                  <a:lnTo>
                    <a:pt x="567" y="50"/>
                  </a:lnTo>
                  <a:lnTo>
                    <a:pt x="613" y="83"/>
                  </a:lnTo>
                  <a:lnTo>
                    <a:pt x="613" y="17"/>
                  </a:lnTo>
                  <a:lnTo>
                    <a:pt x="613" y="0"/>
                  </a:lnTo>
                  <a:lnTo>
                    <a:pt x="671" y="0"/>
                  </a:lnTo>
                  <a:lnTo>
                    <a:pt x="731" y="115"/>
                  </a:lnTo>
                  <a:lnTo>
                    <a:pt x="821" y="264"/>
                  </a:lnTo>
                  <a:lnTo>
                    <a:pt x="866" y="395"/>
                  </a:lnTo>
                  <a:lnTo>
                    <a:pt x="941" y="493"/>
                  </a:lnTo>
                  <a:lnTo>
                    <a:pt x="956" y="625"/>
                  </a:lnTo>
                  <a:lnTo>
                    <a:pt x="926" y="691"/>
                  </a:lnTo>
                  <a:lnTo>
                    <a:pt x="821" y="724"/>
                  </a:lnTo>
                  <a:lnTo>
                    <a:pt x="806" y="691"/>
                  </a:lnTo>
                  <a:lnTo>
                    <a:pt x="746" y="641"/>
                  </a:lnTo>
                  <a:lnTo>
                    <a:pt x="717" y="593"/>
                  </a:lnTo>
                  <a:lnTo>
                    <a:pt x="702" y="576"/>
                  </a:lnTo>
                  <a:lnTo>
                    <a:pt x="687" y="526"/>
                  </a:lnTo>
                  <a:lnTo>
                    <a:pt x="671" y="543"/>
                  </a:lnTo>
                  <a:lnTo>
                    <a:pt x="613" y="477"/>
                  </a:lnTo>
                  <a:lnTo>
                    <a:pt x="627" y="427"/>
                  </a:lnTo>
                  <a:lnTo>
                    <a:pt x="613" y="395"/>
                  </a:lnTo>
                  <a:lnTo>
                    <a:pt x="598" y="395"/>
                  </a:lnTo>
                  <a:lnTo>
                    <a:pt x="598" y="427"/>
                  </a:lnTo>
                  <a:lnTo>
                    <a:pt x="582" y="395"/>
                  </a:lnTo>
                  <a:lnTo>
                    <a:pt x="582" y="296"/>
                  </a:lnTo>
                  <a:lnTo>
                    <a:pt x="553" y="231"/>
                  </a:lnTo>
                  <a:lnTo>
                    <a:pt x="463" y="181"/>
                  </a:lnTo>
                  <a:lnTo>
                    <a:pt x="418" y="131"/>
                  </a:lnTo>
                  <a:lnTo>
                    <a:pt x="359" y="115"/>
                  </a:lnTo>
                  <a:lnTo>
                    <a:pt x="343" y="148"/>
                  </a:lnTo>
                  <a:lnTo>
                    <a:pt x="268" y="181"/>
                  </a:lnTo>
                  <a:lnTo>
                    <a:pt x="224" y="148"/>
                  </a:lnTo>
                  <a:lnTo>
                    <a:pt x="210" y="115"/>
                  </a:lnTo>
                  <a:lnTo>
                    <a:pt x="60" y="148"/>
                  </a:lnTo>
                  <a:lnTo>
                    <a:pt x="29" y="131"/>
                  </a:lnTo>
                  <a:lnTo>
                    <a:pt x="0" y="148"/>
                  </a:lnTo>
                  <a:lnTo>
                    <a:pt x="0" y="66"/>
                  </a:lnTo>
                </a:path>
              </a:pathLst>
            </a:custGeom>
            <a:solidFill>
              <a:srgbClr val="1DA4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 noChangeAspect="1"/>
            </p:cNvSpPr>
            <p:nvPr/>
          </p:nvSpPr>
          <p:spPr bwMode="auto">
            <a:xfrm>
              <a:off x="6550490" y="4672185"/>
              <a:ext cx="1105180" cy="461303"/>
            </a:xfrm>
            <a:custGeom>
              <a:avLst/>
              <a:gdLst>
                <a:gd name="T0" fmla="*/ 2147483647 w 887"/>
                <a:gd name="T1" fmla="*/ 2147483647 h 430"/>
                <a:gd name="T2" fmla="*/ 0 w 887"/>
                <a:gd name="T3" fmla="*/ 2147483647 h 430"/>
                <a:gd name="T4" fmla="*/ 2147483647 w 887"/>
                <a:gd name="T5" fmla="*/ 2147483647 h 430"/>
                <a:gd name="T6" fmla="*/ 2147483647 w 887"/>
                <a:gd name="T7" fmla="*/ 2147483647 h 430"/>
                <a:gd name="T8" fmla="*/ 2147483647 w 887"/>
                <a:gd name="T9" fmla="*/ 2147483647 h 430"/>
                <a:gd name="T10" fmla="*/ 2147483647 w 887"/>
                <a:gd name="T11" fmla="*/ 2147483647 h 430"/>
                <a:gd name="T12" fmla="*/ 2147483647 w 887"/>
                <a:gd name="T13" fmla="*/ 2147483647 h 430"/>
                <a:gd name="T14" fmla="*/ 2147483647 w 887"/>
                <a:gd name="T15" fmla="*/ 2147483647 h 430"/>
                <a:gd name="T16" fmla="*/ 2147483647 w 887"/>
                <a:gd name="T17" fmla="*/ 2147483647 h 430"/>
                <a:gd name="T18" fmla="*/ 2147483647 w 887"/>
                <a:gd name="T19" fmla="*/ 2147483647 h 430"/>
                <a:gd name="T20" fmla="*/ 2147483647 w 887"/>
                <a:gd name="T21" fmla="*/ 2147483647 h 430"/>
                <a:gd name="T22" fmla="*/ 2147483647 w 887"/>
                <a:gd name="T23" fmla="*/ 2147483647 h 430"/>
                <a:gd name="T24" fmla="*/ 2147483647 w 887"/>
                <a:gd name="T25" fmla="*/ 2147483647 h 430"/>
                <a:gd name="T26" fmla="*/ 2147483647 w 887"/>
                <a:gd name="T27" fmla="*/ 2147483647 h 430"/>
                <a:gd name="T28" fmla="*/ 2147483647 w 887"/>
                <a:gd name="T29" fmla="*/ 2147483647 h 430"/>
                <a:gd name="T30" fmla="*/ 2147483647 w 887"/>
                <a:gd name="T31" fmla="*/ 2147483647 h 430"/>
                <a:gd name="T32" fmla="*/ 2147483647 w 887"/>
                <a:gd name="T33" fmla="*/ 2147483647 h 430"/>
                <a:gd name="T34" fmla="*/ 2147483647 w 887"/>
                <a:gd name="T35" fmla="*/ 2147483647 h 430"/>
                <a:gd name="T36" fmla="*/ 2147483647 w 887"/>
                <a:gd name="T37" fmla="*/ 2147483647 h 430"/>
                <a:gd name="T38" fmla="*/ 2147483647 w 887"/>
                <a:gd name="T39" fmla="*/ 2147483647 h 430"/>
                <a:gd name="T40" fmla="*/ 2147483647 w 887"/>
                <a:gd name="T41" fmla="*/ 2147483647 h 430"/>
                <a:gd name="T42" fmla="*/ 2147483647 w 887"/>
                <a:gd name="T43" fmla="*/ 2147483647 h 430"/>
                <a:gd name="T44" fmla="*/ 2147483647 w 887"/>
                <a:gd name="T45" fmla="*/ 2147483647 h 430"/>
                <a:gd name="T46" fmla="*/ 2147483647 w 887"/>
                <a:gd name="T47" fmla="*/ 2147483647 h 430"/>
                <a:gd name="T48" fmla="*/ 2147483647 w 887"/>
                <a:gd name="T49" fmla="*/ 2147483647 h 430"/>
                <a:gd name="T50" fmla="*/ 2147483647 w 887"/>
                <a:gd name="T51" fmla="*/ 2147483647 h 430"/>
                <a:gd name="T52" fmla="*/ 2147483647 w 887"/>
                <a:gd name="T53" fmla="*/ 2147483647 h 430"/>
                <a:gd name="T54" fmla="*/ 2147483647 w 887"/>
                <a:gd name="T55" fmla="*/ 2147483647 h 430"/>
                <a:gd name="T56" fmla="*/ 2147483647 w 887"/>
                <a:gd name="T57" fmla="*/ 0 h 430"/>
                <a:gd name="T58" fmla="*/ 2147483647 w 887"/>
                <a:gd name="T59" fmla="*/ 2147483647 h 430"/>
                <a:gd name="T60" fmla="*/ 2147483647 w 887"/>
                <a:gd name="T61" fmla="*/ 2147483647 h 430"/>
                <a:gd name="T62" fmla="*/ 2147483647 w 887"/>
                <a:gd name="T63" fmla="*/ 2147483647 h 430"/>
                <a:gd name="T64" fmla="*/ 2147483647 w 887"/>
                <a:gd name="T65" fmla="*/ 2147483647 h 4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7"/>
                <a:gd name="T100" fmla="*/ 0 h 430"/>
                <a:gd name="T101" fmla="*/ 887 w 887"/>
                <a:gd name="T102" fmla="*/ 430 h 4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7" h="430">
                  <a:moveTo>
                    <a:pt x="31" y="313"/>
                  </a:moveTo>
                  <a:lnTo>
                    <a:pt x="0" y="412"/>
                  </a:lnTo>
                  <a:lnTo>
                    <a:pt x="120" y="396"/>
                  </a:lnTo>
                  <a:lnTo>
                    <a:pt x="165" y="346"/>
                  </a:lnTo>
                  <a:lnTo>
                    <a:pt x="315" y="313"/>
                  </a:lnTo>
                  <a:lnTo>
                    <a:pt x="360" y="330"/>
                  </a:lnTo>
                  <a:lnTo>
                    <a:pt x="466" y="313"/>
                  </a:lnTo>
                  <a:lnTo>
                    <a:pt x="615" y="429"/>
                  </a:lnTo>
                  <a:lnTo>
                    <a:pt x="706" y="396"/>
                  </a:lnTo>
                  <a:lnTo>
                    <a:pt x="766" y="281"/>
                  </a:lnTo>
                  <a:lnTo>
                    <a:pt x="840" y="248"/>
                  </a:lnTo>
                  <a:lnTo>
                    <a:pt x="886" y="165"/>
                  </a:lnTo>
                  <a:lnTo>
                    <a:pt x="886" y="50"/>
                  </a:lnTo>
                  <a:lnTo>
                    <a:pt x="871" y="148"/>
                  </a:lnTo>
                  <a:lnTo>
                    <a:pt x="826" y="215"/>
                  </a:lnTo>
                  <a:lnTo>
                    <a:pt x="811" y="215"/>
                  </a:lnTo>
                  <a:lnTo>
                    <a:pt x="735" y="231"/>
                  </a:lnTo>
                  <a:lnTo>
                    <a:pt x="735" y="198"/>
                  </a:lnTo>
                  <a:lnTo>
                    <a:pt x="811" y="181"/>
                  </a:lnTo>
                  <a:lnTo>
                    <a:pt x="751" y="165"/>
                  </a:lnTo>
                  <a:lnTo>
                    <a:pt x="811" y="148"/>
                  </a:lnTo>
                  <a:lnTo>
                    <a:pt x="840" y="165"/>
                  </a:lnTo>
                  <a:lnTo>
                    <a:pt x="855" y="83"/>
                  </a:lnTo>
                  <a:lnTo>
                    <a:pt x="840" y="66"/>
                  </a:lnTo>
                  <a:lnTo>
                    <a:pt x="751" y="98"/>
                  </a:lnTo>
                  <a:lnTo>
                    <a:pt x="766" y="50"/>
                  </a:lnTo>
                  <a:lnTo>
                    <a:pt x="795" y="50"/>
                  </a:lnTo>
                  <a:lnTo>
                    <a:pt x="840" y="17"/>
                  </a:lnTo>
                  <a:lnTo>
                    <a:pt x="811" y="0"/>
                  </a:lnTo>
                  <a:lnTo>
                    <a:pt x="555" y="66"/>
                  </a:lnTo>
                  <a:lnTo>
                    <a:pt x="225" y="132"/>
                  </a:lnTo>
                  <a:lnTo>
                    <a:pt x="75" y="313"/>
                  </a:lnTo>
                  <a:lnTo>
                    <a:pt x="31" y="313"/>
                  </a:lnTo>
                </a:path>
              </a:pathLst>
            </a:custGeom>
            <a:solidFill>
              <a:srgbClr val="1DA4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 noChangeAspect="1"/>
            </p:cNvSpPr>
            <p:nvPr/>
          </p:nvSpPr>
          <p:spPr bwMode="auto">
            <a:xfrm>
              <a:off x="6627477" y="4301949"/>
              <a:ext cx="954629" cy="564311"/>
            </a:xfrm>
            <a:custGeom>
              <a:avLst/>
              <a:gdLst>
                <a:gd name="T0" fmla="*/ 2147483647 w 767"/>
                <a:gd name="T1" fmla="*/ 2147483647 h 526"/>
                <a:gd name="T2" fmla="*/ 2147483647 w 767"/>
                <a:gd name="T3" fmla="*/ 2147483647 h 526"/>
                <a:gd name="T4" fmla="*/ 2147483647 w 767"/>
                <a:gd name="T5" fmla="*/ 2147483647 h 526"/>
                <a:gd name="T6" fmla="*/ 2147483647 w 767"/>
                <a:gd name="T7" fmla="*/ 2147483647 h 526"/>
                <a:gd name="T8" fmla="*/ 0 w 767"/>
                <a:gd name="T9" fmla="*/ 2147483647 h 526"/>
                <a:gd name="T10" fmla="*/ 0 w 767"/>
                <a:gd name="T11" fmla="*/ 2147483647 h 526"/>
                <a:gd name="T12" fmla="*/ 2147483647 w 767"/>
                <a:gd name="T13" fmla="*/ 2147483647 h 526"/>
                <a:gd name="T14" fmla="*/ 2147483647 w 767"/>
                <a:gd name="T15" fmla="*/ 2147483647 h 526"/>
                <a:gd name="T16" fmla="*/ 2147483647 w 767"/>
                <a:gd name="T17" fmla="*/ 2147483647 h 526"/>
                <a:gd name="T18" fmla="*/ 2147483647 w 767"/>
                <a:gd name="T19" fmla="*/ 2147483647 h 526"/>
                <a:gd name="T20" fmla="*/ 2147483647 w 767"/>
                <a:gd name="T21" fmla="*/ 2147483647 h 526"/>
                <a:gd name="T22" fmla="*/ 2147483647 w 767"/>
                <a:gd name="T23" fmla="*/ 2147483647 h 526"/>
                <a:gd name="T24" fmla="*/ 2147483647 w 767"/>
                <a:gd name="T25" fmla="*/ 2147483647 h 526"/>
                <a:gd name="T26" fmla="*/ 2147483647 w 767"/>
                <a:gd name="T27" fmla="*/ 2147483647 h 526"/>
                <a:gd name="T28" fmla="*/ 2147483647 w 767"/>
                <a:gd name="T29" fmla="*/ 2147483647 h 526"/>
                <a:gd name="T30" fmla="*/ 2147483647 w 767"/>
                <a:gd name="T31" fmla="*/ 2147483647 h 526"/>
                <a:gd name="T32" fmla="*/ 2147483647 w 767"/>
                <a:gd name="T33" fmla="*/ 2147483647 h 526"/>
                <a:gd name="T34" fmla="*/ 2147483647 w 767"/>
                <a:gd name="T35" fmla="*/ 0 h 526"/>
                <a:gd name="T36" fmla="*/ 2147483647 w 767"/>
                <a:gd name="T37" fmla="*/ 2147483647 h 526"/>
                <a:gd name="T38" fmla="*/ 2147483647 w 767"/>
                <a:gd name="T39" fmla="*/ 2147483647 h 526"/>
                <a:gd name="T40" fmla="*/ 2147483647 w 767"/>
                <a:gd name="T41" fmla="*/ 2147483647 h 526"/>
                <a:gd name="T42" fmla="*/ 2147483647 w 767"/>
                <a:gd name="T43" fmla="*/ 2147483647 h 526"/>
                <a:gd name="T44" fmla="*/ 2147483647 w 767"/>
                <a:gd name="T45" fmla="*/ 2147483647 h 526"/>
                <a:gd name="T46" fmla="*/ 2147483647 w 767"/>
                <a:gd name="T47" fmla="*/ 2147483647 h 526"/>
                <a:gd name="T48" fmla="*/ 2147483647 w 767"/>
                <a:gd name="T49" fmla="*/ 2147483647 h 5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7"/>
                <a:gd name="T76" fmla="*/ 0 h 526"/>
                <a:gd name="T77" fmla="*/ 767 w 767"/>
                <a:gd name="T78" fmla="*/ 526 h 5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7" h="526">
                  <a:moveTo>
                    <a:pt x="120" y="361"/>
                  </a:moveTo>
                  <a:lnTo>
                    <a:pt x="105" y="411"/>
                  </a:lnTo>
                  <a:lnTo>
                    <a:pt x="75" y="426"/>
                  </a:lnTo>
                  <a:lnTo>
                    <a:pt x="60" y="459"/>
                  </a:lnTo>
                  <a:lnTo>
                    <a:pt x="0" y="492"/>
                  </a:lnTo>
                  <a:lnTo>
                    <a:pt x="0" y="525"/>
                  </a:lnTo>
                  <a:lnTo>
                    <a:pt x="180" y="492"/>
                  </a:lnTo>
                  <a:lnTo>
                    <a:pt x="511" y="411"/>
                  </a:lnTo>
                  <a:lnTo>
                    <a:pt x="766" y="345"/>
                  </a:lnTo>
                  <a:lnTo>
                    <a:pt x="766" y="295"/>
                  </a:lnTo>
                  <a:lnTo>
                    <a:pt x="735" y="279"/>
                  </a:lnTo>
                  <a:lnTo>
                    <a:pt x="720" y="295"/>
                  </a:lnTo>
                  <a:lnTo>
                    <a:pt x="706" y="230"/>
                  </a:lnTo>
                  <a:lnTo>
                    <a:pt x="720" y="164"/>
                  </a:lnTo>
                  <a:lnTo>
                    <a:pt x="615" y="115"/>
                  </a:lnTo>
                  <a:lnTo>
                    <a:pt x="555" y="131"/>
                  </a:lnTo>
                  <a:lnTo>
                    <a:pt x="555" y="33"/>
                  </a:lnTo>
                  <a:lnTo>
                    <a:pt x="480" y="0"/>
                  </a:lnTo>
                  <a:lnTo>
                    <a:pt x="435" y="17"/>
                  </a:lnTo>
                  <a:lnTo>
                    <a:pt x="406" y="115"/>
                  </a:lnTo>
                  <a:lnTo>
                    <a:pt x="345" y="148"/>
                  </a:lnTo>
                  <a:lnTo>
                    <a:pt x="315" y="295"/>
                  </a:lnTo>
                  <a:lnTo>
                    <a:pt x="225" y="361"/>
                  </a:lnTo>
                  <a:lnTo>
                    <a:pt x="151" y="394"/>
                  </a:lnTo>
                  <a:lnTo>
                    <a:pt x="120" y="36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3"/>
            <p:cNvSpPr>
              <a:spLocks noChangeAspect="1"/>
            </p:cNvSpPr>
            <p:nvPr/>
          </p:nvSpPr>
          <p:spPr bwMode="auto">
            <a:xfrm>
              <a:off x="6682222" y="4179532"/>
              <a:ext cx="544036" cy="544904"/>
            </a:xfrm>
            <a:custGeom>
              <a:avLst/>
              <a:gdLst>
                <a:gd name="T0" fmla="*/ 2147483647 w 437"/>
                <a:gd name="T1" fmla="*/ 2147483647 h 507"/>
                <a:gd name="T2" fmla="*/ 2147483647 w 437"/>
                <a:gd name="T3" fmla="*/ 2147483647 h 507"/>
                <a:gd name="T4" fmla="*/ 0 w 437"/>
                <a:gd name="T5" fmla="*/ 2147483647 h 507"/>
                <a:gd name="T6" fmla="*/ 2147483647 w 437"/>
                <a:gd name="T7" fmla="*/ 2147483647 h 507"/>
                <a:gd name="T8" fmla="*/ 2147483647 w 437"/>
                <a:gd name="T9" fmla="*/ 2147483647 h 507"/>
                <a:gd name="T10" fmla="*/ 2147483647 w 437"/>
                <a:gd name="T11" fmla="*/ 2147483647 h 507"/>
                <a:gd name="T12" fmla="*/ 2147483647 w 437"/>
                <a:gd name="T13" fmla="*/ 2147483647 h 507"/>
                <a:gd name="T14" fmla="*/ 2147483647 w 437"/>
                <a:gd name="T15" fmla="*/ 2147483647 h 507"/>
                <a:gd name="T16" fmla="*/ 2147483647 w 437"/>
                <a:gd name="T17" fmla="*/ 2147483647 h 507"/>
                <a:gd name="T18" fmla="*/ 2147483647 w 437"/>
                <a:gd name="T19" fmla="*/ 2147483647 h 507"/>
                <a:gd name="T20" fmla="*/ 2147483647 w 437"/>
                <a:gd name="T21" fmla="*/ 2147483647 h 507"/>
                <a:gd name="T22" fmla="*/ 2147483647 w 437"/>
                <a:gd name="T23" fmla="*/ 2147483647 h 507"/>
                <a:gd name="T24" fmla="*/ 2147483647 w 437"/>
                <a:gd name="T25" fmla="*/ 2147483647 h 507"/>
                <a:gd name="T26" fmla="*/ 2147483647 w 437"/>
                <a:gd name="T27" fmla="*/ 2147483647 h 507"/>
                <a:gd name="T28" fmla="*/ 2147483647 w 437"/>
                <a:gd name="T29" fmla="*/ 2147483647 h 507"/>
                <a:gd name="T30" fmla="*/ 2147483647 w 437"/>
                <a:gd name="T31" fmla="*/ 2147483647 h 507"/>
                <a:gd name="T32" fmla="*/ 2147483647 w 437"/>
                <a:gd name="T33" fmla="*/ 0 h 507"/>
                <a:gd name="T34" fmla="*/ 2147483647 w 437"/>
                <a:gd name="T35" fmla="*/ 2147483647 h 507"/>
                <a:gd name="T36" fmla="*/ 2147483647 w 437"/>
                <a:gd name="T37" fmla="*/ 2147483647 h 507"/>
                <a:gd name="T38" fmla="*/ 2147483647 w 437"/>
                <a:gd name="T39" fmla="*/ 2147483647 h 507"/>
                <a:gd name="T40" fmla="*/ 2147483647 w 437"/>
                <a:gd name="T41" fmla="*/ 2147483647 h 5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7"/>
                <a:gd name="T64" fmla="*/ 0 h 507"/>
                <a:gd name="T65" fmla="*/ 437 w 437"/>
                <a:gd name="T66" fmla="*/ 507 h 5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7" h="507">
                  <a:moveTo>
                    <a:pt x="45" y="261"/>
                  </a:moveTo>
                  <a:lnTo>
                    <a:pt x="15" y="261"/>
                  </a:lnTo>
                  <a:lnTo>
                    <a:pt x="0" y="342"/>
                  </a:lnTo>
                  <a:lnTo>
                    <a:pt x="15" y="424"/>
                  </a:lnTo>
                  <a:lnTo>
                    <a:pt x="75" y="473"/>
                  </a:lnTo>
                  <a:lnTo>
                    <a:pt x="91" y="506"/>
                  </a:lnTo>
                  <a:lnTo>
                    <a:pt x="180" y="473"/>
                  </a:lnTo>
                  <a:lnTo>
                    <a:pt x="270" y="407"/>
                  </a:lnTo>
                  <a:lnTo>
                    <a:pt x="301" y="261"/>
                  </a:lnTo>
                  <a:lnTo>
                    <a:pt x="361" y="228"/>
                  </a:lnTo>
                  <a:lnTo>
                    <a:pt x="390" y="131"/>
                  </a:lnTo>
                  <a:lnTo>
                    <a:pt x="436" y="114"/>
                  </a:lnTo>
                  <a:lnTo>
                    <a:pt x="376" y="98"/>
                  </a:lnTo>
                  <a:lnTo>
                    <a:pt x="270" y="164"/>
                  </a:lnTo>
                  <a:lnTo>
                    <a:pt x="256" y="98"/>
                  </a:lnTo>
                  <a:lnTo>
                    <a:pt x="151" y="98"/>
                  </a:lnTo>
                  <a:lnTo>
                    <a:pt x="135" y="0"/>
                  </a:lnTo>
                  <a:lnTo>
                    <a:pt x="105" y="33"/>
                  </a:lnTo>
                  <a:lnTo>
                    <a:pt x="120" y="179"/>
                  </a:lnTo>
                  <a:lnTo>
                    <a:pt x="75" y="179"/>
                  </a:lnTo>
                  <a:lnTo>
                    <a:pt x="45" y="26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 noChangeAspect="1"/>
            </p:cNvSpPr>
            <p:nvPr/>
          </p:nvSpPr>
          <p:spPr bwMode="auto">
            <a:xfrm>
              <a:off x="7467481" y="4197447"/>
              <a:ext cx="155684" cy="176161"/>
            </a:xfrm>
            <a:custGeom>
              <a:avLst/>
              <a:gdLst>
                <a:gd name="T0" fmla="*/ 0 w 125"/>
                <a:gd name="T1" fmla="*/ 0 h 164"/>
                <a:gd name="T2" fmla="*/ 2147483647 w 125"/>
                <a:gd name="T3" fmla="*/ 0 h 164"/>
                <a:gd name="T4" fmla="*/ 2147483647 w 125"/>
                <a:gd name="T5" fmla="*/ 2147483647 h 164"/>
                <a:gd name="T6" fmla="*/ 2147483647 w 125"/>
                <a:gd name="T7" fmla="*/ 2147483647 h 164"/>
                <a:gd name="T8" fmla="*/ 2147483647 w 125"/>
                <a:gd name="T9" fmla="*/ 2147483647 h 164"/>
                <a:gd name="T10" fmla="*/ 2147483647 w 125"/>
                <a:gd name="T11" fmla="*/ 2147483647 h 164"/>
                <a:gd name="T12" fmla="*/ 2147483647 w 125"/>
                <a:gd name="T13" fmla="*/ 2147483647 h 164"/>
                <a:gd name="T14" fmla="*/ 0 w 125"/>
                <a:gd name="T15" fmla="*/ 0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164"/>
                <a:gd name="T26" fmla="*/ 125 w 125"/>
                <a:gd name="T27" fmla="*/ 164 h 1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164">
                  <a:moveTo>
                    <a:pt x="0" y="0"/>
                  </a:moveTo>
                  <a:lnTo>
                    <a:pt x="31" y="0"/>
                  </a:lnTo>
                  <a:lnTo>
                    <a:pt x="77" y="33"/>
                  </a:lnTo>
                  <a:lnTo>
                    <a:pt x="77" y="66"/>
                  </a:lnTo>
                  <a:lnTo>
                    <a:pt x="124" y="97"/>
                  </a:lnTo>
                  <a:lnTo>
                    <a:pt x="124" y="147"/>
                  </a:lnTo>
                  <a:lnTo>
                    <a:pt x="62" y="16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9"/>
            <p:cNvSpPr>
              <a:spLocks noChangeAspect="1"/>
            </p:cNvSpPr>
            <p:nvPr/>
          </p:nvSpPr>
          <p:spPr bwMode="auto">
            <a:xfrm rot="-60000">
              <a:off x="2128060" y="3883940"/>
              <a:ext cx="886197" cy="1430186"/>
            </a:xfrm>
            <a:custGeom>
              <a:avLst/>
              <a:gdLst>
                <a:gd name="T0" fmla="*/ 2147483647 w 636"/>
                <a:gd name="T1" fmla="*/ 0 h 1124"/>
                <a:gd name="T2" fmla="*/ 0 w 636"/>
                <a:gd name="T3" fmla="*/ 2147483647 h 1124"/>
                <a:gd name="T4" fmla="*/ 2147483647 w 636"/>
                <a:gd name="T5" fmla="*/ 2147483647 h 1124"/>
                <a:gd name="T6" fmla="*/ 2147483647 w 636"/>
                <a:gd name="T7" fmla="*/ 2147483647 h 1124"/>
                <a:gd name="T8" fmla="*/ 2147483647 w 636"/>
                <a:gd name="T9" fmla="*/ 2147483647 h 1124"/>
                <a:gd name="T10" fmla="*/ 2147483647 w 636"/>
                <a:gd name="T11" fmla="*/ 2147483647 h 1124"/>
                <a:gd name="T12" fmla="*/ 2147483647 w 636"/>
                <a:gd name="T13" fmla="*/ 2147483647 h 1124"/>
                <a:gd name="T14" fmla="*/ 2147483647 w 636"/>
                <a:gd name="T15" fmla="*/ 2147483647 h 1124"/>
                <a:gd name="T16" fmla="*/ 2147483647 w 636"/>
                <a:gd name="T17" fmla="*/ 2147483647 h 1124"/>
                <a:gd name="T18" fmla="*/ 2147483647 w 636"/>
                <a:gd name="T19" fmla="*/ 2147483647 h 1124"/>
                <a:gd name="T20" fmla="*/ 2147483647 w 636"/>
                <a:gd name="T21" fmla="*/ 2147483647 h 1124"/>
                <a:gd name="T22" fmla="*/ 2147483647 w 636"/>
                <a:gd name="T23" fmla="*/ 0 h 11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6"/>
                <a:gd name="T37" fmla="*/ 0 h 1124"/>
                <a:gd name="T38" fmla="*/ 636 w 636"/>
                <a:gd name="T39" fmla="*/ 1124 h 11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6" h="1124">
                  <a:moveTo>
                    <a:pt x="87" y="0"/>
                  </a:moveTo>
                  <a:lnTo>
                    <a:pt x="0" y="452"/>
                  </a:lnTo>
                  <a:lnTo>
                    <a:pt x="433" y="1123"/>
                  </a:lnTo>
                  <a:lnTo>
                    <a:pt x="461" y="1089"/>
                  </a:lnTo>
                  <a:lnTo>
                    <a:pt x="461" y="955"/>
                  </a:lnTo>
                  <a:lnTo>
                    <a:pt x="505" y="972"/>
                  </a:lnTo>
                  <a:lnTo>
                    <a:pt x="563" y="553"/>
                  </a:lnTo>
                  <a:lnTo>
                    <a:pt x="605" y="285"/>
                  </a:lnTo>
                  <a:lnTo>
                    <a:pt x="620" y="201"/>
                  </a:lnTo>
                  <a:lnTo>
                    <a:pt x="635" y="117"/>
                  </a:lnTo>
                  <a:lnTo>
                    <a:pt x="347" y="67"/>
                  </a:lnTo>
                  <a:lnTo>
                    <a:pt x="87" y="0"/>
                  </a:lnTo>
                </a:path>
              </a:pathLst>
            </a:custGeom>
            <a:solidFill>
              <a:srgbClr val="19196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0"/>
            <p:cNvSpPr>
              <a:spLocks noChangeAspect="1"/>
            </p:cNvSpPr>
            <p:nvPr/>
          </p:nvSpPr>
          <p:spPr bwMode="auto">
            <a:xfrm>
              <a:off x="2526677" y="4851331"/>
              <a:ext cx="985424" cy="895732"/>
            </a:xfrm>
            <a:custGeom>
              <a:avLst/>
              <a:gdLst>
                <a:gd name="T0" fmla="*/ 2147483647 w 667"/>
                <a:gd name="T1" fmla="*/ 0 h 836"/>
                <a:gd name="T2" fmla="*/ 2147483647 w 667"/>
                <a:gd name="T3" fmla="*/ 2147483647 h 836"/>
                <a:gd name="T4" fmla="*/ 2147483647 w 667"/>
                <a:gd name="T5" fmla="*/ 2147483647 h 836"/>
                <a:gd name="T6" fmla="*/ 2147483647 w 667"/>
                <a:gd name="T7" fmla="*/ 2147483647 h 836"/>
                <a:gd name="T8" fmla="*/ 2147483647 w 667"/>
                <a:gd name="T9" fmla="*/ 2147483647 h 836"/>
                <a:gd name="T10" fmla="*/ 2147483647 w 667"/>
                <a:gd name="T11" fmla="*/ 2147483647 h 836"/>
                <a:gd name="T12" fmla="*/ 2147483647 w 667"/>
                <a:gd name="T13" fmla="*/ 2147483647 h 836"/>
                <a:gd name="T14" fmla="*/ 2147483647 w 667"/>
                <a:gd name="T15" fmla="*/ 2147483647 h 836"/>
                <a:gd name="T16" fmla="*/ 2147483647 w 667"/>
                <a:gd name="T17" fmla="*/ 2147483647 h 836"/>
                <a:gd name="T18" fmla="*/ 2147483647 w 667"/>
                <a:gd name="T19" fmla="*/ 2147483647 h 836"/>
                <a:gd name="T20" fmla="*/ 0 w 667"/>
                <a:gd name="T21" fmla="*/ 2147483647 h 836"/>
                <a:gd name="T22" fmla="*/ 0 w 667"/>
                <a:gd name="T23" fmla="*/ 2147483647 h 836"/>
                <a:gd name="T24" fmla="*/ 2147483647 w 667"/>
                <a:gd name="T25" fmla="*/ 2147483647 h 836"/>
                <a:gd name="T26" fmla="*/ 2147483647 w 667"/>
                <a:gd name="T27" fmla="*/ 2147483647 h 836"/>
                <a:gd name="T28" fmla="*/ 2147483647 w 667"/>
                <a:gd name="T29" fmla="*/ 2147483647 h 836"/>
                <a:gd name="T30" fmla="*/ 2147483647 w 667"/>
                <a:gd name="T31" fmla="*/ 0 h 8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7"/>
                <a:gd name="T49" fmla="*/ 0 h 836"/>
                <a:gd name="T50" fmla="*/ 667 w 667"/>
                <a:gd name="T51" fmla="*/ 836 h 8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7" h="836">
                  <a:moveTo>
                    <a:pt x="163" y="0"/>
                  </a:moveTo>
                  <a:lnTo>
                    <a:pt x="148" y="117"/>
                  </a:lnTo>
                  <a:lnTo>
                    <a:pt x="104" y="100"/>
                  </a:lnTo>
                  <a:lnTo>
                    <a:pt x="104" y="233"/>
                  </a:lnTo>
                  <a:lnTo>
                    <a:pt x="73" y="267"/>
                  </a:lnTo>
                  <a:lnTo>
                    <a:pt x="119" y="351"/>
                  </a:lnTo>
                  <a:lnTo>
                    <a:pt x="73" y="384"/>
                  </a:lnTo>
                  <a:lnTo>
                    <a:pt x="59" y="451"/>
                  </a:lnTo>
                  <a:lnTo>
                    <a:pt x="15" y="518"/>
                  </a:lnTo>
                  <a:lnTo>
                    <a:pt x="44" y="550"/>
                  </a:lnTo>
                  <a:lnTo>
                    <a:pt x="0" y="567"/>
                  </a:lnTo>
                  <a:lnTo>
                    <a:pt x="0" y="617"/>
                  </a:lnTo>
                  <a:lnTo>
                    <a:pt x="370" y="835"/>
                  </a:lnTo>
                  <a:lnTo>
                    <a:pt x="576" y="835"/>
                  </a:lnTo>
                  <a:lnTo>
                    <a:pt x="666" y="67"/>
                  </a:lnTo>
                  <a:lnTo>
                    <a:pt x="163" y="0"/>
                  </a:lnTo>
                </a:path>
              </a:pathLst>
            </a:custGeom>
            <a:solidFill>
              <a:srgbClr val="191965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127"/>
            <p:cNvSpPr txBox="1">
              <a:spLocks noChangeAspect="1" noChangeArrowheads="1"/>
            </p:cNvSpPr>
            <p:nvPr/>
          </p:nvSpPr>
          <p:spPr bwMode="auto">
            <a:xfrm>
              <a:off x="1951847" y="3597306"/>
              <a:ext cx="530350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OR</a:t>
              </a:r>
            </a:p>
          </p:txBody>
        </p:sp>
        <p:sp>
          <p:nvSpPr>
            <p:cNvPr id="52" name="Text Box 128"/>
            <p:cNvSpPr txBox="1">
              <a:spLocks noChangeAspect="1" noChangeArrowheads="1"/>
            </p:cNvSpPr>
            <p:nvPr/>
          </p:nvSpPr>
          <p:spPr bwMode="auto">
            <a:xfrm>
              <a:off x="2198202" y="3095696"/>
              <a:ext cx="576542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WA</a:t>
              </a:r>
            </a:p>
          </p:txBody>
        </p:sp>
        <p:sp>
          <p:nvSpPr>
            <p:cNvPr id="53" name="Text Box 130"/>
            <p:cNvSpPr txBox="1">
              <a:spLocks noChangeAspect="1" noChangeArrowheads="1"/>
            </p:cNvSpPr>
            <p:nvPr/>
          </p:nvSpPr>
          <p:spPr bwMode="auto">
            <a:xfrm>
              <a:off x="4405052" y="5675627"/>
              <a:ext cx="1015935" cy="230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TX</a:t>
              </a:r>
            </a:p>
          </p:txBody>
        </p:sp>
        <p:sp>
          <p:nvSpPr>
            <p:cNvPr id="54" name="Text Box 132"/>
            <p:cNvSpPr txBox="1">
              <a:spLocks noChangeAspect="1" noChangeArrowheads="1"/>
            </p:cNvSpPr>
            <p:nvPr/>
          </p:nvSpPr>
          <p:spPr bwMode="auto">
            <a:xfrm>
              <a:off x="2398367" y="4267613"/>
              <a:ext cx="538903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NV</a:t>
              </a:r>
            </a:p>
          </p:txBody>
        </p:sp>
        <p:sp>
          <p:nvSpPr>
            <p:cNvPr id="55" name="Text Box 133"/>
            <p:cNvSpPr txBox="1">
              <a:spLocks noChangeAspect="1" noChangeArrowheads="1"/>
            </p:cNvSpPr>
            <p:nvPr/>
          </p:nvSpPr>
          <p:spPr bwMode="auto">
            <a:xfrm>
              <a:off x="2773033" y="3597306"/>
              <a:ext cx="357559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ID</a:t>
              </a:r>
            </a:p>
          </p:txBody>
        </p:sp>
        <p:sp>
          <p:nvSpPr>
            <p:cNvPr id="56" name="Text Box 134"/>
            <p:cNvSpPr txBox="1">
              <a:spLocks noChangeAspect="1" noChangeArrowheads="1"/>
            </p:cNvSpPr>
            <p:nvPr/>
          </p:nvSpPr>
          <p:spPr bwMode="auto">
            <a:xfrm>
              <a:off x="3356418" y="3237521"/>
              <a:ext cx="648395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MT</a:t>
              </a:r>
            </a:p>
          </p:txBody>
        </p:sp>
        <p:sp>
          <p:nvSpPr>
            <p:cNvPr id="57" name="Text Box 135"/>
            <p:cNvSpPr txBox="1">
              <a:spLocks noChangeAspect="1" noChangeArrowheads="1"/>
            </p:cNvSpPr>
            <p:nvPr/>
          </p:nvSpPr>
          <p:spPr bwMode="auto">
            <a:xfrm>
              <a:off x="3019389" y="4385550"/>
              <a:ext cx="679190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UT</a:t>
              </a:r>
            </a:p>
          </p:txBody>
        </p:sp>
        <p:sp>
          <p:nvSpPr>
            <p:cNvPr id="58" name="Text Box 136"/>
            <p:cNvSpPr txBox="1">
              <a:spLocks noChangeAspect="1" noChangeArrowheads="1"/>
            </p:cNvSpPr>
            <p:nvPr/>
          </p:nvSpPr>
          <p:spPr bwMode="auto">
            <a:xfrm>
              <a:off x="3512101" y="3883940"/>
              <a:ext cx="574830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WY</a:t>
              </a:r>
            </a:p>
          </p:txBody>
        </p:sp>
        <p:sp>
          <p:nvSpPr>
            <p:cNvPr id="59" name="Text Box 137"/>
            <p:cNvSpPr txBox="1">
              <a:spLocks noChangeAspect="1" noChangeArrowheads="1"/>
            </p:cNvSpPr>
            <p:nvPr/>
          </p:nvSpPr>
          <p:spPr bwMode="auto">
            <a:xfrm>
              <a:off x="4415406" y="3668965"/>
              <a:ext cx="679190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SD</a:t>
              </a:r>
            </a:p>
          </p:txBody>
        </p:sp>
        <p:sp>
          <p:nvSpPr>
            <p:cNvPr id="60" name="Text Box 138"/>
            <p:cNvSpPr txBox="1">
              <a:spLocks noChangeAspect="1" noChangeArrowheads="1"/>
            </p:cNvSpPr>
            <p:nvPr/>
          </p:nvSpPr>
          <p:spPr bwMode="auto">
            <a:xfrm>
              <a:off x="4415406" y="3239013"/>
              <a:ext cx="655239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ND</a:t>
              </a:r>
            </a:p>
          </p:txBody>
        </p:sp>
        <p:sp>
          <p:nvSpPr>
            <p:cNvPr id="61" name="Text Box 139"/>
            <p:cNvSpPr txBox="1">
              <a:spLocks noChangeAspect="1" noChangeArrowheads="1"/>
            </p:cNvSpPr>
            <p:nvPr/>
          </p:nvSpPr>
          <p:spPr bwMode="auto">
            <a:xfrm>
              <a:off x="3594219" y="5246947"/>
              <a:ext cx="656949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NM</a:t>
              </a:r>
            </a:p>
          </p:txBody>
        </p:sp>
        <p:sp>
          <p:nvSpPr>
            <p:cNvPr id="62" name="Text Box 140"/>
            <p:cNvSpPr txBox="1">
              <a:spLocks noChangeAspect="1" noChangeArrowheads="1"/>
            </p:cNvSpPr>
            <p:nvPr/>
          </p:nvSpPr>
          <p:spPr bwMode="auto">
            <a:xfrm>
              <a:off x="2877392" y="5193203"/>
              <a:ext cx="552589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AZ</a:t>
              </a:r>
            </a:p>
          </p:txBody>
        </p:sp>
        <p:sp>
          <p:nvSpPr>
            <p:cNvPr id="63" name="Text Box 141"/>
            <p:cNvSpPr txBox="1">
              <a:spLocks noChangeAspect="1" noChangeArrowheads="1"/>
            </p:cNvSpPr>
            <p:nvPr/>
          </p:nvSpPr>
          <p:spPr bwMode="auto">
            <a:xfrm>
              <a:off x="3715687" y="4527375"/>
              <a:ext cx="535481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CO</a:t>
              </a:r>
            </a:p>
          </p:txBody>
        </p:sp>
        <p:sp>
          <p:nvSpPr>
            <p:cNvPr id="64" name="Text Box 142"/>
            <p:cNvSpPr txBox="1">
              <a:spLocks noChangeAspect="1" noChangeArrowheads="1"/>
            </p:cNvSpPr>
            <p:nvPr/>
          </p:nvSpPr>
          <p:spPr bwMode="auto">
            <a:xfrm>
              <a:off x="4429092" y="4166097"/>
              <a:ext cx="561144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NE</a:t>
              </a:r>
            </a:p>
          </p:txBody>
        </p:sp>
        <p:sp>
          <p:nvSpPr>
            <p:cNvPr id="65" name="Text Box 143"/>
            <p:cNvSpPr txBox="1">
              <a:spLocks noChangeAspect="1" noChangeArrowheads="1"/>
            </p:cNvSpPr>
            <p:nvPr/>
          </p:nvSpPr>
          <p:spPr bwMode="auto">
            <a:xfrm>
              <a:off x="5154473" y="4027258"/>
              <a:ext cx="357559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IA</a:t>
              </a:r>
            </a:p>
          </p:txBody>
        </p:sp>
        <p:sp>
          <p:nvSpPr>
            <p:cNvPr id="66" name="Text Box 144"/>
            <p:cNvSpPr txBox="1">
              <a:spLocks noChangeAspect="1" noChangeArrowheads="1"/>
            </p:cNvSpPr>
            <p:nvPr/>
          </p:nvSpPr>
          <p:spPr bwMode="auto">
            <a:xfrm>
              <a:off x="5029585" y="3443539"/>
              <a:ext cx="535481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MN</a:t>
              </a:r>
            </a:p>
          </p:txBody>
        </p:sp>
        <p:sp>
          <p:nvSpPr>
            <p:cNvPr id="67" name="Text Box 145"/>
            <p:cNvSpPr txBox="1">
              <a:spLocks noChangeAspect="1" noChangeArrowheads="1"/>
            </p:cNvSpPr>
            <p:nvPr/>
          </p:nvSpPr>
          <p:spPr bwMode="auto">
            <a:xfrm>
              <a:off x="4497524" y="4600526"/>
              <a:ext cx="663792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KS</a:t>
              </a:r>
            </a:p>
          </p:txBody>
        </p:sp>
        <p:sp>
          <p:nvSpPr>
            <p:cNvPr id="68" name="Text Box 146"/>
            <p:cNvSpPr txBox="1">
              <a:spLocks noChangeAspect="1" noChangeArrowheads="1"/>
            </p:cNvSpPr>
            <p:nvPr/>
          </p:nvSpPr>
          <p:spPr bwMode="auto">
            <a:xfrm>
              <a:off x="4662211" y="5031154"/>
              <a:ext cx="731790" cy="22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OK</a:t>
              </a:r>
            </a:p>
          </p:txBody>
        </p:sp>
        <p:sp>
          <p:nvSpPr>
            <p:cNvPr id="69" name="Text Box 147"/>
            <p:cNvSpPr txBox="1">
              <a:spLocks noChangeAspect="1" noChangeArrowheads="1"/>
            </p:cNvSpPr>
            <p:nvPr/>
          </p:nvSpPr>
          <p:spPr bwMode="auto">
            <a:xfrm>
              <a:off x="6057534" y="3597754"/>
              <a:ext cx="554003" cy="23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</a:t>
              </a:r>
            </a:p>
          </p:txBody>
        </p:sp>
        <p:sp>
          <p:nvSpPr>
            <p:cNvPr id="70" name="Text Box 148"/>
            <p:cNvSpPr txBox="1">
              <a:spLocks noChangeAspect="1" noChangeArrowheads="1"/>
            </p:cNvSpPr>
            <p:nvPr/>
          </p:nvSpPr>
          <p:spPr bwMode="auto">
            <a:xfrm>
              <a:off x="5482948" y="3525648"/>
              <a:ext cx="410593" cy="2313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WI</a:t>
              </a:r>
            </a:p>
          </p:txBody>
        </p:sp>
        <p:sp>
          <p:nvSpPr>
            <p:cNvPr id="71" name="Text Box 149"/>
            <p:cNvSpPr txBox="1">
              <a:spLocks noChangeAspect="1" noChangeArrowheads="1"/>
            </p:cNvSpPr>
            <p:nvPr/>
          </p:nvSpPr>
          <p:spPr bwMode="auto">
            <a:xfrm>
              <a:off x="5647185" y="4313892"/>
              <a:ext cx="357559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IL</a:t>
              </a:r>
            </a:p>
          </p:txBody>
        </p:sp>
        <p:sp>
          <p:nvSpPr>
            <p:cNvPr id="72" name="Text Box 150"/>
            <p:cNvSpPr txBox="1">
              <a:spLocks noChangeAspect="1" noChangeArrowheads="1"/>
            </p:cNvSpPr>
            <p:nvPr/>
          </p:nvSpPr>
          <p:spPr bwMode="auto">
            <a:xfrm>
              <a:off x="5236592" y="4600526"/>
              <a:ext cx="730514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MO</a:t>
              </a:r>
            </a:p>
          </p:txBody>
        </p:sp>
        <p:sp>
          <p:nvSpPr>
            <p:cNvPr id="73" name="Text Box 151"/>
            <p:cNvSpPr txBox="1">
              <a:spLocks noChangeAspect="1" noChangeArrowheads="1"/>
            </p:cNvSpPr>
            <p:nvPr/>
          </p:nvSpPr>
          <p:spPr bwMode="auto">
            <a:xfrm>
              <a:off x="6701041" y="4424365"/>
              <a:ext cx="670636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WV</a:t>
              </a:r>
            </a:p>
          </p:txBody>
        </p:sp>
        <p:sp>
          <p:nvSpPr>
            <p:cNvPr id="74" name="Text Box 154"/>
            <p:cNvSpPr txBox="1">
              <a:spLocks noChangeAspect="1" noChangeArrowheads="1"/>
            </p:cNvSpPr>
            <p:nvPr/>
          </p:nvSpPr>
          <p:spPr bwMode="auto">
            <a:xfrm>
              <a:off x="6042381" y="4322849"/>
              <a:ext cx="359269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IN</a:t>
              </a:r>
            </a:p>
          </p:txBody>
        </p:sp>
        <p:sp>
          <p:nvSpPr>
            <p:cNvPr id="75" name="Text Box 155"/>
            <p:cNvSpPr txBox="1">
              <a:spLocks noChangeAspect="1" noChangeArrowheads="1"/>
            </p:cNvSpPr>
            <p:nvPr/>
          </p:nvSpPr>
          <p:spPr bwMode="auto">
            <a:xfrm>
              <a:off x="5327330" y="5554987"/>
              <a:ext cx="647659" cy="230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LA</a:t>
              </a:r>
            </a:p>
          </p:txBody>
        </p:sp>
        <p:sp>
          <p:nvSpPr>
            <p:cNvPr id="76" name="Text Box 156"/>
            <p:cNvSpPr txBox="1">
              <a:spLocks noChangeAspect="1" noChangeArrowheads="1"/>
            </p:cNvSpPr>
            <p:nvPr/>
          </p:nvSpPr>
          <p:spPr bwMode="auto">
            <a:xfrm>
              <a:off x="7125320" y="4457209"/>
              <a:ext cx="946076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VA</a:t>
              </a:r>
            </a:p>
          </p:txBody>
        </p:sp>
        <p:sp>
          <p:nvSpPr>
            <p:cNvPr id="77" name="Text Box 157"/>
            <p:cNvSpPr txBox="1">
              <a:spLocks noChangeAspect="1" noChangeArrowheads="1"/>
            </p:cNvSpPr>
            <p:nvPr/>
          </p:nvSpPr>
          <p:spPr bwMode="auto">
            <a:xfrm>
              <a:off x="6878964" y="4815502"/>
              <a:ext cx="1218093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NC</a:t>
              </a:r>
            </a:p>
          </p:txBody>
        </p:sp>
        <p:sp>
          <p:nvSpPr>
            <p:cNvPr id="78" name="Text Box 158"/>
            <p:cNvSpPr txBox="1">
              <a:spLocks noChangeAspect="1" noChangeArrowheads="1"/>
            </p:cNvSpPr>
            <p:nvPr/>
          </p:nvSpPr>
          <p:spPr bwMode="auto">
            <a:xfrm>
              <a:off x="6057778" y="4958819"/>
              <a:ext cx="1000821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TN</a:t>
              </a:r>
            </a:p>
          </p:txBody>
        </p:sp>
        <p:sp>
          <p:nvSpPr>
            <p:cNvPr id="79" name="Text Box 159"/>
            <p:cNvSpPr txBox="1">
              <a:spLocks noChangeAspect="1" noChangeArrowheads="1"/>
            </p:cNvSpPr>
            <p:nvPr/>
          </p:nvSpPr>
          <p:spPr bwMode="auto">
            <a:xfrm>
              <a:off x="5319394" y="5102585"/>
              <a:ext cx="976250" cy="23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AR</a:t>
              </a:r>
            </a:p>
          </p:txBody>
        </p:sp>
        <p:sp>
          <p:nvSpPr>
            <p:cNvPr id="80" name="Text Box 160"/>
            <p:cNvSpPr txBox="1">
              <a:spLocks noChangeAspect="1" noChangeArrowheads="1"/>
            </p:cNvSpPr>
            <p:nvPr/>
          </p:nvSpPr>
          <p:spPr bwMode="auto">
            <a:xfrm>
              <a:off x="6961083" y="5962039"/>
              <a:ext cx="699720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FL</a:t>
              </a:r>
            </a:p>
          </p:txBody>
        </p:sp>
        <p:sp>
          <p:nvSpPr>
            <p:cNvPr id="81" name="Text Box 161"/>
            <p:cNvSpPr txBox="1">
              <a:spLocks noChangeAspect="1" noChangeArrowheads="1"/>
            </p:cNvSpPr>
            <p:nvPr/>
          </p:nvSpPr>
          <p:spPr bwMode="auto">
            <a:xfrm>
              <a:off x="5744701" y="5349955"/>
              <a:ext cx="805789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MS</a:t>
              </a:r>
            </a:p>
          </p:txBody>
        </p:sp>
        <p:sp>
          <p:nvSpPr>
            <p:cNvPr id="82" name="Text Box 162"/>
            <p:cNvSpPr txBox="1">
              <a:spLocks noChangeAspect="1" noChangeArrowheads="1"/>
            </p:cNvSpPr>
            <p:nvPr/>
          </p:nvSpPr>
          <p:spPr bwMode="auto">
            <a:xfrm>
              <a:off x="6139897" y="5388770"/>
              <a:ext cx="718538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AL</a:t>
              </a:r>
            </a:p>
          </p:txBody>
        </p:sp>
        <p:sp>
          <p:nvSpPr>
            <p:cNvPr id="83" name="Text Box 163"/>
            <p:cNvSpPr txBox="1">
              <a:spLocks noChangeAspect="1" noChangeArrowheads="1"/>
            </p:cNvSpPr>
            <p:nvPr/>
          </p:nvSpPr>
          <p:spPr bwMode="auto">
            <a:xfrm>
              <a:off x="6550490" y="5317112"/>
              <a:ext cx="1120578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GA</a:t>
              </a:r>
            </a:p>
          </p:txBody>
        </p:sp>
        <p:sp>
          <p:nvSpPr>
            <p:cNvPr id="84" name="Text Box 164"/>
            <p:cNvSpPr txBox="1">
              <a:spLocks noChangeAspect="1" noChangeArrowheads="1"/>
            </p:cNvSpPr>
            <p:nvPr/>
          </p:nvSpPr>
          <p:spPr bwMode="auto">
            <a:xfrm>
              <a:off x="6880676" y="5091686"/>
              <a:ext cx="1147950" cy="22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SC</a:t>
              </a:r>
            </a:p>
          </p:txBody>
        </p:sp>
        <p:sp>
          <p:nvSpPr>
            <p:cNvPr id="85" name="Text Box 167"/>
            <p:cNvSpPr txBox="1">
              <a:spLocks noChangeAspect="1" noChangeArrowheads="1"/>
            </p:cNvSpPr>
            <p:nvPr/>
          </p:nvSpPr>
          <p:spPr bwMode="auto">
            <a:xfrm>
              <a:off x="6960765" y="3954914"/>
              <a:ext cx="807986" cy="230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PA</a:t>
              </a:r>
            </a:p>
          </p:txBody>
        </p:sp>
        <p:sp>
          <p:nvSpPr>
            <p:cNvPr id="86" name="Text Box 169"/>
            <p:cNvSpPr txBox="1">
              <a:spLocks noChangeAspect="1" noChangeArrowheads="1"/>
            </p:cNvSpPr>
            <p:nvPr/>
          </p:nvSpPr>
          <p:spPr bwMode="auto">
            <a:xfrm>
              <a:off x="7125320" y="4170575"/>
              <a:ext cx="420858" cy="203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/>
                <a:t>MD</a:t>
              </a:r>
            </a:p>
          </p:txBody>
        </p:sp>
        <p:sp>
          <p:nvSpPr>
            <p:cNvPr id="87" name="Line 175"/>
            <p:cNvSpPr>
              <a:spLocks noChangeAspect="1" noChangeShapeType="1"/>
            </p:cNvSpPr>
            <p:nvPr/>
          </p:nvSpPr>
          <p:spPr bwMode="auto">
            <a:xfrm>
              <a:off x="7895183" y="375256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185"/>
            <p:cNvSpPr txBox="1">
              <a:spLocks noChangeAspect="1" noChangeArrowheads="1"/>
            </p:cNvSpPr>
            <p:nvPr/>
          </p:nvSpPr>
          <p:spPr bwMode="auto">
            <a:xfrm>
              <a:off x="7505119" y="4313892"/>
              <a:ext cx="441388" cy="23139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DE</a:t>
              </a:r>
            </a:p>
          </p:txBody>
        </p:sp>
        <p:sp>
          <p:nvSpPr>
            <p:cNvPr id="89" name="Line 217"/>
            <p:cNvSpPr>
              <a:spLocks noChangeAspect="1" noChangeShapeType="1"/>
            </p:cNvSpPr>
            <p:nvPr/>
          </p:nvSpPr>
          <p:spPr bwMode="auto">
            <a:xfrm flipH="1">
              <a:off x="1980931" y="498867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220"/>
            <p:cNvSpPr>
              <a:spLocks noChangeAspect="1" noChangeShapeType="1"/>
            </p:cNvSpPr>
            <p:nvPr/>
          </p:nvSpPr>
          <p:spPr bwMode="auto">
            <a:xfrm>
              <a:off x="4191291" y="504092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231"/>
            <p:cNvSpPr>
              <a:spLocks noChangeAspect="1" noChangeShapeType="1"/>
            </p:cNvSpPr>
            <p:nvPr/>
          </p:nvSpPr>
          <p:spPr bwMode="auto">
            <a:xfrm>
              <a:off x="4490681" y="5452965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12"/>
            <p:cNvSpPr>
              <a:spLocks noChangeShapeType="1"/>
            </p:cNvSpPr>
            <p:nvPr/>
          </p:nvSpPr>
          <p:spPr bwMode="auto">
            <a:xfrm>
              <a:off x="4743880" y="4887160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 Box 337"/>
            <p:cNvSpPr txBox="1">
              <a:spLocks noChangeArrowheads="1"/>
            </p:cNvSpPr>
            <p:nvPr/>
          </p:nvSpPr>
          <p:spPr bwMode="auto">
            <a:xfrm>
              <a:off x="1787609" y="4600526"/>
              <a:ext cx="574830" cy="229905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CA</a:t>
              </a:r>
            </a:p>
          </p:txBody>
        </p:sp>
        <p:sp>
          <p:nvSpPr>
            <p:cNvPr id="94" name="Freeform 369"/>
            <p:cNvSpPr>
              <a:spLocks noChangeAspect="1"/>
            </p:cNvSpPr>
            <p:nvPr/>
          </p:nvSpPr>
          <p:spPr bwMode="auto">
            <a:xfrm>
              <a:off x="5647185" y="5173795"/>
              <a:ext cx="446521" cy="740472"/>
            </a:xfrm>
            <a:custGeom>
              <a:avLst/>
              <a:gdLst>
                <a:gd name="T0" fmla="*/ 2147483647 w 359"/>
                <a:gd name="T1" fmla="*/ 2147483647 h 691"/>
                <a:gd name="T2" fmla="*/ 2147483647 w 359"/>
                <a:gd name="T3" fmla="*/ 2147483647 h 691"/>
                <a:gd name="T4" fmla="*/ 0 w 359"/>
                <a:gd name="T5" fmla="*/ 2147483647 h 691"/>
                <a:gd name="T6" fmla="*/ 2147483647 w 359"/>
                <a:gd name="T7" fmla="*/ 2147483647 h 691"/>
                <a:gd name="T8" fmla="*/ 2147483647 w 359"/>
                <a:gd name="T9" fmla="*/ 2147483647 h 691"/>
                <a:gd name="T10" fmla="*/ 2147483647 w 359"/>
                <a:gd name="T11" fmla="*/ 2147483647 h 691"/>
                <a:gd name="T12" fmla="*/ 2147483647 w 359"/>
                <a:gd name="T13" fmla="*/ 2147483647 h 691"/>
                <a:gd name="T14" fmla="*/ 2147483647 w 359"/>
                <a:gd name="T15" fmla="*/ 2147483647 h 691"/>
                <a:gd name="T16" fmla="*/ 2147483647 w 359"/>
                <a:gd name="T17" fmla="*/ 2147483647 h 691"/>
                <a:gd name="T18" fmla="*/ 2147483647 w 359"/>
                <a:gd name="T19" fmla="*/ 2147483647 h 691"/>
                <a:gd name="T20" fmla="*/ 2147483647 w 359"/>
                <a:gd name="T21" fmla="*/ 2147483647 h 691"/>
                <a:gd name="T22" fmla="*/ 2147483647 w 359"/>
                <a:gd name="T23" fmla="*/ 2147483647 h 691"/>
                <a:gd name="T24" fmla="*/ 2147483647 w 359"/>
                <a:gd name="T25" fmla="*/ 2147483647 h 691"/>
                <a:gd name="T26" fmla="*/ 2147483647 w 359"/>
                <a:gd name="T27" fmla="*/ 0 h 691"/>
                <a:gd name="T28" fmla="*/ 2147483647 w 359"/>
                <a:gd name="T29" fmla="*/ 2147483647 h 6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9"/>
                <a:gd name="T46" fmla="*/ 0 h 691"/>
                <a:gd name="T47" fmla="*/ 359 w 359"/>
                <a:gd name="T48" fmla="*/ 691 h 69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9" h="691">
                  <a:moveTo>
                    <a:pt x="104" y="17"/>
                  </a:moveTo>
                  <a:lnTo>
                    <a:pt x="45" y="131"/>
                  </a:lnTo>
                  <a:lnTo>
                    <a:pt x="0" y="214"/>
                  </a:lnTo>
                  <a:lnTo>
                    <a:pt x="15" y="312"/>
                  </a:lnTo>
                  <a:lnTo>
                    <a:pt x="75" y="427"/>
                  </a:lnTo>
                  <a:lnTo>
                    <a:pt x="29" y="559"/>
                  </a:lnTo>
                  <a:lnTo>
                    <a:pt x="15" y="624"/>
                  </a:lnTo>
                  <a:lnTo>
                    <a:pt x="224" y="591"/>
                  </a:lnTo>
                  <a:lnTo>
                    <a:pt x="239" y="673"/>
                  </a:lnTo>
                  <a:lnTo>
                    <a:pt x="268" y="690"/>
                  </a:lnTo>
                  <a:lnTo>
                    <a:pt x="283" y="640"/>
                  </a:lnTo>
                  <a:lnTo>
                    <a:pt x="358" y="624"/>
                  </a:lnTo>
                  <a:lnTo>
                    <a:pt x="343" y="493"/>
                  </a:lnTo>
                  <a:lnTo>
                    <a:pt x="343" y="0"/>
                  </a:lnTo>
                  <a:lnTo>
                    <a:pt x="104" y="17"/>
                  </a:lnTo>
                </a:path>
              </a:pathLst>
            </a:custGeom>
            <a:solidFill>
              <a:srgbClr val="1DA4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370"/>
            <p:cNvSpPr txBox="1">
              <a:spLocks noChangeAspect="1" noChangeArrowheads="1"/>
            </p:cNvSpPr>
            <p:nvPr/>
          </p:nvSpPr>
          <p:spPr bwMode="auto">
            <a:xfrm>
              <a:off x="5646398" y="5316881"/>
              <a:ext cx="411136" cy="230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MS</a:t>
              </a:r>
            </a:p>
          </p:txBody>
        </p:sp>
        <p:sp>
          <p:nvSpPr>
            <p:cNvPr id="96" name="Text Box 404"/>
            <p:cNvSpPr txBox="1">
              <a:spLocks noChangeArrowheads="1"/>
            </p:cNvSpPr>
            <p:nvPr/>
          </p:nvSpPr>
          <p:spPr bwMode="auto">
            <a:xfrm>
              <a:off x="7289558" y="3668965"/>
              <a:ext cx="410593" cy="203033"/>
            </a:xfrm>
            <a:prstGeom prst="rect">
              <a:avLst/>
            </a:prstGeom>
            <a:solidFill>
              <a:srgbClr val="FF0000"/>
            </a:solidFill>
            <a:ln w="12700" cap="rnd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/>
                <a:t>NY</a:t>
              </a:r>
            </a:p>
          </p:txBody>
        </p:sp>
        <p:sp>
          <p:nvSpPr>
            <p:cNvPr id="97" name="TextBox 149"/>
            <p:cNvSpPr txBox="1">
              <a:spLocks noChangeArrowheads="1"/>
            </p:cNvSpPr>
            <p:nvPr/>
          </p:nvSpPr>
          <p:spPr bwMode="auto">
            <a:xfrm>
              <a:off x="6139897" y="4600526"/>
              <a:ext cx="574830" cy="23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/>
                <a:t>KY</a:t>
              </a:r>
            </a:p>
          </p:txBody>
        </p:sp>
        <p:sp>
          <p:nvSpPr>
            <p:cNvPr id="99" name="TextBox 158"/>
            <p:cNvSpPr txBox="1">
              <a:spLocks noChangeArrowheads="1"/>
            </p:cNvSpPr>
            <p:nvPr/>
          </p:nvSpPr>
          <p:spPr bwMode="auto">
            <a:xfrm>
              <a:off x="2444558" y="5747063"/>
              <a:ext cx="574830" cy="23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/>
                <a:t>HI</a:t>
              </a:r>
            </a:p>
          </p:txBody>
        </p:sp>
        <p:sp>
          <p:nvSpPr>
            <p:cNvPr id="100" name="Footer Placeholder 170"/>
            <p:cNvSpPr txBox="1">
              <a:spLocks/>
            </p:cNvSpPr>
            <p:nvPr/>
          </p:nvSpPr>
          <p:spPr bwMode="auto">
            <a:xfrm>
              <a:off x="8274981" y="7180235"/>
              <a:ext cx="1149661" cy="286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 sz="800">
                <a:latin typeface="Times New Roman" pitchFamily="18" charset="0"/>
              </a:endParaRPr>
            </a:p>
            <a:p>
              <a:pPr algn="r"/>
              <a:endParaRPr lang="en-US" sz="800">
                <a:latin typeface="Times New Roman" pitchFamily="18" charset="0"/>
              </a:endParaRPr>
            </a:p>
          </p:txBody>
        </p:sp>
        <p:grpSp>
          <p:nvGrpSpPr>
            <p:cNvPr id="101" name="Group 4"/>
            <p:cNvGrpSpPr>
              <a:grpSpLocks noChangeAspect="1"/>
            </p:cNvGrpSpPr>
            <p:nvPr/>
          </p:nvGrpSpPr>
          <p:grpSpPr bwMode="auto">
            <a:xfrm>
              <a:off x="2116084" y="5890380"/>
              <a:ext cx="1272839" cy="1077864"/>
              <a:chOff x="2364" y="1705"/>
              <a:chExt cx="1184" cy="1149"/>
            </a:xfrm>
          </p:grpSpPr>
          <p:sp>
            <p:nvSpPr>
              <p:cNvPr id="134" name="Freeform 7"/>
              <p:cNvSpPr>
                <a:spLocks noEditPoints="1"/>
              </p:cNvSpPr>
              <p:nvPr/>
            </p:nvSpPr>
            <p:spPr bwMode="auto">
              <a:xfrm>
                <a:off x="2364" y="1772"/>
                <a:ext cx="1184" cy="1082"/>
              </a:xfrm>
              <a:custGeom>
                <a:avLst/>
                <a:gdLst>
                  <a:gd name="T0" fmla="*/ 1172 w 1184"/>
                  <a:gd name="T1" fmla="*/ 0 h 1082"/>
                  <a:gd name="T2" fmla="*/ 0 w 1184"/>
                  <a:gd name="T3" fmla="*/ 0 h 1082"/>
                  <a:gd name="T4" fmla="*/ 0 w 1184"/>
                  <a:gd name="T5" fmla="*/ 1082 h 1082"/>
                  <a:gd name="T6" fmla="*/ 1184 w 1184"/>
                  <a:gd name="T7" fmla="*/ 1082 h 1082"/>
                  <a:gd name="T8" fmla="*/ 1184 w 1184"/>
                  <a:gd name="T9" fmla="*/ 0 h 1082"/>
                  <a:gd name="T10" fmla="*/ 1172 w 1184"/>
                  <a:gd name="T11" fmla="*/ 0 h 1082"/>
                  <a:gd name="T12" fmla="*/ 1160 w 1184"/>
                  <a:gd name="T13" fmla="*/ 24 h 1082"/>
                  <a:gd name="T14" fmla="*/ 1160 w 1184"/>
                  <a:gd name="T15" fmla="*/ 24 h 1082"/>
                  <a:gd name="T16" fmla="*/ 1160 w 1184"/>
                  <a:gd name="T17" fmla="*/ 1058 h 1082"/>
                  <a:gd name="T18" fmla="*/ 1160 w 1184"/>
                  <a:gd name="T19" fmla="*/ 1058 h 1082"/>
                  <a:gd name="T20" fmla="*/ 24 w 1184"/>
                  <a:gd name="T21" fmla="*/ 1058 h 1082"/>
                  <a:gd name="T22" fmla="*/ 24 w 1184"/>
                  <a:gd name="T23" fmla="*/ 1058 h 1082"/>
                  <a:gd name="T24" fmla="*/ 24 w 1184"/>
                  <a:gd name="T25" fmla="*/ 24 h 1082"/>
                  <a:gd name="T26" fmla="*/ 24 w 1184"/>
                  <a:gd name="T27" fmla="*/ 24 h 1082"/>
                  <a:gd name="T28" fmla="*/ 1160 w 1184"/>
                  <a:gd name="T29" fmla="*/ 24 h 1082"/>
                  <a:gd name="T30" fmla="*/ 1160 w 1184"/>
                  <a:gd name="T31" fmla="*/ 24 h 10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84"/>
                  <a:gd name="T49" fmla="*/ 0 h 1082"/>
                  <a:gd name="T50" fmla="*/ 1184 w 1184"/>
                  <a:gd name="T51" fmla="*/ 1082 h 10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84" h="1082">
                    <a:moveTo>
                      <a:pt x="1172" y="0"/>
                    </a:moveTo>
                    <a:lnTo>
                      <a:pt x="0" y="0"/>
                    </a:lnTo>
                    <a:lnTo>
                      <a:pt x="0" y="1082"/>
                    </a:lnTo>
                    <a:lnTo>
                      <a:pt x="1184" y="1082"/>
                    </a:lnTo>
                    <a:lnTo>
                      <a:pt x="1184" y="0"/>
                    </a:lnTo>
                    <a:lnTo>
                      <a:pt x="1172" y="0"/>
                    </a:lnTo>
                    <a:close/>
                    <a:moveTo>
                      <a:pt x="1160" y="24"/>
                    </a:moveTo>
                    <a:lnTo>
                      <a:pt x="1160" y="24"/>
                    </a:lnTo>
                    <a:lnTo>
                      <a:pt x="1160" y="1058"/>
                    </a:lnTo>
                    <a:lnTo>
                      <a:pt x="24" y="1058"/>
                    </a:lnTo>
                    <a:lnTo>
                      <a:pt x="24" y="24"/>
                    </a:lnTo>
                    <a:lnTo>
                      <a:pt x="116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8"/>
              <p:cNvSpPr>
                <a:spLocks/>
              </p:cNvSpPr>
              <p:nvPr/>
            </p:nvSpPr>
            <p:spPr bwMode="auto">
              <a:xfrm>
                <a:off x="3106" y="2297"/>
                <a:ext cx="236" cy="286"/>
              </a:xfrm>
              <a:custGeom>
                <a:avLst/>
                <a:gdLst>
                  <a:gd name="T0" fmla="*/ 66 w 236"/>
                  <a:gd name="T1" fmla="*/ 0 h 286"/>
                  <a:gd name="T2" fmla="*/ 88 w 236"/>
                  <a:gd name="T3" fmla="*/ 12 h 286"/>
                  <a:gd name="T4" fmla="*/ 96 w 236"/>
                  <a:gd name="T5" fmla="*/ 26 h 286"/>
                  <a:gd name="T6" fmla="*/ 138 w 236"/>
                  <a:gd name="T7" fmla="*/ 48 h 286"/>
                  <a:gd name="T8" fmla="*/ 164 w 236"/>
                  <a:gd name="T9" fmla="*/ 72 h 286"/>
                  <a:gd name="T10" fmla="*/ 180 w 236"/>
                  <a:gd name="T11" fmla="*/ 80 h 286"/>
                  <a:gd name="T12" fmla="*/ 200 w 236"/>
                  <a:gd name="T13" fmla="*/ 108 h 286"/>
                  <a:gd name="T14" fmla="*/ 194 w 236"/>
                  <a:gd name="T15" fmla="*/ 134 h 286"/>
                  <a:gd name="T16" fmla="*/ 202 w 236"/>
                  <a:gd name="T17" fmla="*/ 144 h 286"/>
                  <a:gd name="T18" fmla="*/ 212 w 236"/>
                  <a:gd name="T19" fmla="*/ 138 h 286"/>
                  <a:gd name="T20" fmla="*/ 216 w 236"/>
                  <a:gd name="T21" fmla="*/ 146 h 286"/>
                  <a:gd name="T22" fmla="*/ 214 w 236"/>
                  <a:gd name="T23" fmla="*/ 168 h 286"/>
                  <a:gd name="T24" fmla="*/ 232 w 236"/>
                  <a:gd name="T25" fmla="*/ 190 h 286"/>
                  <a:gd name="T26" fmla="*/ 236 w 236"/>
                  <a:gd name="T27" fmla="*/ 202 h 286"/>
                  <a:gd name="T28" fmla="*/ 198 w 236"/>
                  <a:gd name="T29" fmla="*/ 228 h 286"/>
                  <a:gd name="T30" fmla="*/ 152 w 236"/>
                  <a:gd name="T31" fmla="*/ 238 h 286"/>
                  <a:gd name="T32" fmla="*/ 136 w 236"/>
                  <a:gd name="T33" fmla="*/ 234 h 286"/>
                  <a:gd name="T34" fmla="*/ 126 w 236"/>
                  <a:gd name="T35" fmla="*/ 232 h 286"/>
                  <a:gd name="T36" fmla="*/ 100 w 236"/>
                  <a:gd name="T37" fmla="*/ 242 h 286"/>
                  <a:gd name="T38" fmla="*/ 76 w 236"/>
                  <a:gd name="T39" fmla="*/ 246 h 286"/>
                  <a:gd name="T40" fmla="*/ 66 w 236"/>
                  <a:gd name="T41" fmla="*/ 254 h 286"/>
                  <a:gd name="T42" fmla="*/ 52 w 236"/>
                  <a:gd name="T43" fmla="*/ 276 h 286"/>
                  <a:gd name="T44" fmla="*/ 42 w 236"/>
                  <a:gd name="T45" fmla="*/ 286 h 286"/>
                  <a:gd name="T46" fmla="*/ 30 w 236"/>
                  <a:gd name="T47" fmla="*/ 284 h 286"/>
                  <a:gd name="T48" fmla="*/ 30 w 236"/>
                  <a:gd name="T49" fmla="*/ 274 h 286"/>
                  <a:gd name="T50" fmla="*/ 10 w 236"/>
                  <a:gd name="T51" fmla="*/ 260 h 286"/>
                  <a:gd name="T52" fmla="*/ 2 w 236"/>
                  <a:gd name="T53" fmla="*/ 242 h 286"/>
                  <a:gd name="T54" fmla="*/ 0 w 236"/>
                  <a:gd name="T55" fmla="*/ 228 h 286"/>
                  <a:gd name="T56" fmla="*/ 16 w 236"/>
                  <a:gd name="T57" fmla="*/ 188 h 286"/>
                  <a:gd name="T58" fmla="*/ 12 w 236"/>
                  <a:gd name="T59" fmla="*/ 164 h 286"/>
                  <a:gd name="T60" fmla="*/ 12 w 236"/>
                  <a:gd name="T61" fmla="*/ 146 h 286"/>
                  <a:gd name="T62" fmla="*/ 16 w 236"/>
                  <a:gd name="T63" fmla="*/ 136 h 286"/>
                  <a:gd name="T64" fmla="*/ 12 w 236"/>
                  <a:gd name="T65" fmla="*/ 124 h 286"/>
                  <a:gd name="T66" fmla="*/ 6 w 236"/>
                  <a:gd name="T67" fmla="*/ 122 h 286"/>
                  <a:gd name="T68" fmla="*/ 4 w 236"/>
                  <a:gd name="T69" fmla="*/ 112 h 286"/>
                  <a:gd name="T70" fmla="*/ 4 w 236"/>
                  <a:gd name="T71" fmla="*/ 98 h 286"/>
                  <a:gd name="T72" fmla="*/ 6 w 236"/>
                  <a:gd name="T73" fmla="*/ 90 h 286"/>
                  <a:gd name="T74" fmla="*/ 22 w 236"/>
                  <a:gd name="T75" fmla="*/ 82 h 286"/>
                  <a:gd name="T76" fmla="*/ 36 w 236"/>
                  <a:gd name="T77" fmla="*/ 78 h 286"/>
                  <a:gd name="T78" fmla="*/ 48 w 236"/>
                  <a:gd name="T79" fmla="*/ 70 h 286"/>
                  <a:gd name="T80" fmla="*/ 52 w 236"/>
                  <a:gd name="T81" fmla="*/ 66 h 286"/>
                  <a:gd name="T82" fmla="*/ 60 w 236"/>
                  <a:gd name="T83" fmla="*/ 54 h 286"/>
                  <a:gd name="T84" fmla="*/ 62 w 236"/>
                  <a:gd name="T85" fmla="*/ 48 h 286"/>
                  <a:gd name="T86" fmla="*/ 56 w 236"/>
                  <a:gd name="T87" fmla="*/ 32 h 286"/>
                  <a:gd name="T88" fmla="*/ 54 w 236"/>
                  <a:gd name="T89" fmla="*/ 18 h 286"/>
                  <a:gd name="T90" fmla="*/ 60 w 236"/>
                  <a:gd name="T91" fmla="*/ 4 h 286"/>
                  <a:gd name="T92" fmla="*/ 66 w 236"/>
                  <a:gd name="T93" fmla="*/ 0 h 2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6"/>
                  <a:gd name="T142" fmla="*/ 0 h 286"/>
                  <a:gd name="T143" fmla="*/ 236 w 236"/>
                  <a:gd name="T144" fmla="*/ 286 h 28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6" h="286">
                    <a:moveTo>
                      <a:pt x="66" y="0"/>
                    </a:moveTo>
                    <a:lnTo>
                      <a:pt x="88" y="12"/>
                    </a:lnTo>
                    <a:lnTo>
                      <a:pt x="96" y="26"/>
                    </a:lnTo>
                    <a:lnTo>
                      <a:pt x="138" y="48"/>
                    </a:lnTo>
                    <a:lnTo>
                      <a:pt x="164" y="72"/>
                    </a:lnTo>
                    <a:lnTo>
                      <a:pt x="180" y="80"/>
                    </a:lnTo>
                    <a:lnTo>
                      <a:pt x="200" y="108"/>
                    </a:lnTo>
                    <a:lnTo>
                      <a:pt x="194" y="134"/>
                    </a:lnTo>
                    <a:lnTo>
                      <a:pt x="202" y="144"/>
                    </a:lnTo>
                    <a:lnTo>
                      <a:pt x="212" y="138"/>
                    </a:lnTo>
                    <a:lnTo>
                      <a:pt x="216" y="146"/>
                    </a:lnTo>
                    <a:lnTo>
                      <a:pt x="214" y="168"/>
                    </a:lnTo>
                    <a:lnTo>
                      <a:pt x="232" y="190"/>
                    </a:lnTo>
                    <a:lnTo>
                      <a:pt x="236" y="202"/>
                    </a:lnTo>
                    <a:lnTo>
                      <a:pt x="198" y="228"/>
                    </a:lnTo>
                    <a:lnTo>
                      <a:pt x="152" y="238"/>
                    </a:lnTo>
                    <a:lnTo>
                      <a:pt x="136" y="234"/>
                    </a:lnTo>
                    <a:lnTo>
                      <a:pt x="126" y="232"/>
                    </a:lnTo>
                    <a:lnTo>
                      <a:pt x="100" y="242"/>
                    </a:lnTo>
                    <a:lnTo>
                      <a:pt x="76" y="246"/>
                    </a:lnTo>
                    <a:lnTo>
                      <a:pt x="66" y="254"/>
                    </a:lnTo>
                    <a:lnTo>
                      <a:pt x="52" y="276"/>
                    </a:lnTo>
                    <a:lnTo>
                      <a:pt x="42" y="286"/>
                    </a:lnTo>
                    <a:lnTo>
                      <a:pt x="30" y="284"/>
                    </a:lnTo>
                    <a:lnTo>
                      <a:pt x="30" y="274"/>
                    </a:lnTo>
                    <a:lnTo>
                      <a:pt x="10" y="260"/>
                    </a:lnTo>
                    <a:lnTo>
                      <a:pt x="2" y="242"/>
                    </a:lnTo>
                    <a:lnTo>
                      <a:pt x="0" y="228"/>
                    </a:lnTo>
                    <a:lnTo>
                      <a:pt x="16" y="188"/>
                    </a:lnTo>
                    <a:lnTo>
                      <a:pt x="12" y="164"/>
                    </a:lnTo>
                    <a:lnTo>
                      <a:pt x="12" y="146"/>
                    </a:lnTo>
                    <a:lnTo>
                      <a:pt x="16" y="136"/>
                    </a:lnTo>
                    <a:lnTo>
                      <a:pt x="12" y="124"/>
                    </a:lnTo>
                    <a:lnTo>
                      <a:pt x="6" y="122"/>
                    </a:lnTo>
                    <a:lnTo>
                      <a:pt x="4" y="112"/>
                    </a:lnTo>
                    <a:lnTo>
                      <a:pt x="4" y="98"/>
                    </a:lnTo>
                    <a:lnTo>
                      <a:pt x="6" y="90"/>
                    </a:lnTo>
                    <a:lnTo>
                      <a:pt x="22" y="82"/>
                    </a:lnTo>
                    <a:lnTo>
                      <a:pt x="36" y="78"/>
                    </a:lnTo>
                    <a:lnTo>
                      <a:pt x="48" y="70"/>
                    </a:lnTo>
                    <a:lnTo>
                      <a:pt x="52" y="66"/>
                    </a:lnTo>
                    <a:lnTo>
                      <a:pt x="60" y="54"/>
                    </a:lnTo>
                    <a:lnTo>
                      <a:pt x="62" y="48"/>
                    </a:lnTo>
                    <a:lnTo>
                      <a:pt x="56" y="32"/>
                    </a:lnTo>
                    <a:lnTo>
                      <a:pt x="54" y="18"/>
                    </a:lnTo>
                    <a:lnTo>
                      <a:pt x="60" y="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9D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9"/>
              <p:cNvSpPr>
                <a:spLocks/>
              </p:cNvSpPr>
              <p:nvPr/>
            </p:nvSpPr>
            <p:spPr bwMode="auto">
              <a:xfrm>
                <a:off x="3050" y="2121"/>
                <a:ext cx="132" cy="102"/>
              </a:xfrm>
              <a:custGeom>
                <a:avLst/>
                <a:gdLst>
                  <a:gd name="T0" fmla="*/ 132 w 132"/>
                  <a:gd name="T1" fmla="*/ 80 h 102"/>
                  <a:gd name="T2" fmla="*/ 124 w 132"/>
                  <a:gd name="T3" fmla="*/ 94 h 102"/>
                  <a:gd name="T4" fmla="*/ 108 w 132"/>
                  <a:gd name="T5" fmla="*/ 98 h 102"/>
                  <a:gd name="T6" fmla="*/ 102 w 132"/>
                  <a:gd name="T7" fmla="*/ 94 h 102"/>
                  <a:gd name="T8" fmla="*/ 94 w 132"/>
                  <a:gd name="T9" fmla="*/ 102 h 102"/>
                  <a:gd name="T10" fmla="*/ 78 w 132"/>
                  <a:gd name="T11" fmla="*/ 96 h 102"/>
                  <a:gd name="T12" fmla="*/ 66 w 132"/>
                  <a:gd name="T13" fmla="*/ 102 h 102"/>
                  <a:gd name="T14" fmla="*/ 46 w 132"/>
                  <a:gd name="T15" fmla="*/ 98 h 102"/>
                  <a:gd name="T16" fmla="*/ 32 w 132"/>
                  <a:gd name="T17" fmla="*/ 86 h 102"/>
                  <a:gd name="T18" fmla="*/ 40 w 132"/>
                  <a:gd name="T19" fmla="*/ 72 h 102"/>
                  <a:gd name="T20" fmla="*/ 42 w 132"/>
                  <a:gd name="T21" fmla="*/ 56 h 102"/>
                  <a:gd name="T22" fmla="*/ 32 w 132"/>
                  <a:gd name="T23" fmla="*/ 50 h 102"/>
                  <a:gd name="T24" fmla="*/ 26 w 132"/>
                  <a:gd name="T25" fmla="*/ 54 h 102"/>
                  <a:gd name="T26" fmla="*/ 14 w 132"/>
                  <a:gd name="T27" fmla="*/ 46 h 102"/>
                  <a:gd name="T28" fmla="*/ 0 w 132"/>
                  <a:gd name="T29" fmla="*/ 20 h 102"/>
                  <a:gd name="T30" fmla="*/ 8 w 132"/>
                  <a:gd name="T31" fmla="*/ 6 h 102"/>
                  <a:gd name="T32" fmla="*/ 22 w 132"/>
                  <a:gd name="T33" fmla="*/ 0 h 102"/>
                  <a:gd name="T34" fmla="*/ 38 w 132"/>
                  <a:gd name="T35" fmla="*/ 8 h 102"/>
                  <a:gd name="T36" fmla="*/ 38 w 132"/>
                  <a:gd name="T37" fmla="*/ 18 h 102"/>
                  <a:gd name="T38" fmla="*/ 48 w 132"/>
                  <a:gd name="T39" fmla="*/ 26 h 102"/>
                  <a:gd name="T40" fmla="*/ 60 w 132"/>
                  <a:gd name="T41" fmla="*/ 24 h 102"/>
                  <a:gd name="T42" fmla="*/ 76 w 132"/>
                  <a:gd name="T43" fmla="*/ 30 h 102"/>
                  <a:gd name="T44" fmla="*/ 88 w 132"/>
                  <a:gd name="T45" fmla="*/ 30 h 102"/>
                  <a:gd name="T46" fmla="*/ 94 w 132"/>
                  <a:gd name="T47" fmla="*/ 36 h 102"/>
                  <a:gd name="T48" fmla="*/ 102 w 132"/>
                  <a:gd name="T49" fmla="*/ 50 h 102"/>
                  <a:gd name="T50" fmla="*/ 116 w 132"/>
                  <a:gd name="T51" fmla="*/ 58 h 102"/>
                  <a:gd name="T52" fmla="*/ 124 w 132"/>
                  <a:gd name="T53" fmla="*/ 64 h 102"/>
                  <a:gd name="T54" fmla="*/ 132 w 132"/>
                  <a:gd name="T55" fmla="*/ 80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2"/>
                  <a:gd name="T85" fmla="*/ 0 h 102"/>
                  <a:gd name="T86" fmla="*/ 132 w 132"/>
                  <a:gd name="T87" fmla="*/ 102 h 10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2" h="102">
                    <a:moveTo>
                      <a:pt x="132" y="80"/>
                    </a:moveTo>
                    <a:lnTo>
                      <a:pt x="124" y="94"/>
                    </a:lnTo>
                    <a:lnTo>
                      <a:pt x="108" y="98"/>
                    </a:lnTo>
                    <a:lnTo>
                      <a:pt x="102" y="94"/>
                    </a:lnTo>
                    <a:lnTo>
                      <a:pt x="94" y="102"/>
                    </a:lnTo>
                    <a:lnTo>
                      <a:pt x="78" y="96"/>
                    </a:lnTo>
                    <a:lnTo>
                      <a:pt x="66" y="102"/>
                    </a:lnTo>
                    <a:lnTo>
                      <a:pt x="46" y="98"/>
                    </a:lnTo>
                    <a:lnTo>
                      <a:pt x="32" y="86"/>
                    </a:lnTo>
                    <a:lnTo>
                      <a:pt x="40" y="72"/>
                    </a:lnTo>
                    <a:lnTo>
                      <a:pt x="42" y="56"/>
                    </a:lnTo>
                    <a:lnTo>
                      <a:pt x="32" y="50"/>
                    </a:lnTo>
                    <a:lnTo>
                      <a:pt x="26" y="54"/>
                    </a:lnTo>
                    <a:lnTo>
                      <a:pt x="14" y="46"/>
                    </a:lnTo>
                    <a:lnTo>
                      <a:pt x="0" y="20"/>
                    </a:lnTo>
                    <a:lnTo>
                      <a:pt x="8" y="6"/>
                    </a:lnTo>
                    <a:lnTo>
                      <a:pt x="22" y="0"/>
                    </a:lnTo>
                    <a:lnTo>
                      <a:pt x="38" y="8"/>
                    </a:lnTo>
                    <a:lnTo>
                      <a:pt x="38" y="18"/>
                    </a:lnTo>
                    <a:lnTo>
                      <a:pt x="48" y="26"/>
                    </a:lnTo>
                    <a:lnTo>
                      <a:pt x="60" y="24"/>
                    </a:lnTo>
                    <a:lnTo>
                      <a:pt x="76" y="30"/>
                    </a:lnTo>
                    <a:lnTo>
                      <a:pt x="88" y="30"/>
                    </a:lnTo>
                    <a:lnTo>
                      <a:pt x="94" y="36"/>
                    </a:lnTo>
                    <a:lnTo>
                      <a:pt x="102" y="50"/>
                    </a:lnTo>
                    <a:lnTo>
                      <a:pt x="116" y="58"/>
                    </a:lnTo>
                    <a:lnTo>
                      <a:pt x="124" y="64"/>
                    </a:lnTo>
                    <a:lnTo>
                      <a:pt x="132" y="80"/>
                    </a:lnTo>
                    <a:close/>
                  </a:path>
                </a:pathLst>
              </a:custGeom>
              <a:solidFill>
                <a:srgbClr val="99D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0"/>
              <p:cNvSpPr>
                <a:spLocks/>
              </p:cNvSpPr>
              <p:nvPr/>
            </p:nvSpPr>
            <p:spPr bwMode="auto">
              <a:xfrm>
                <a:off x="3028" y="2199"/>
                <a:ext cx="40" cy="30"/>
              </a:xfrm>
              <a:custGeom>
                <a:avLst/>
                <a:gdLst>
                  <a:gd name="T0" fmla="*/ 34 w 40"/>
                  <a:gd name="T1" fmla="*/ 8 h 30"/>
                  <a:gd name="T2" fmla="*/ 40 w 40"/>
                  <a:gd name="T3" fmla="*/ 24 h 30"/>
                  <a:gd name="T4" fmla="*/ 26 w 40"/>
                  <a:gd name="T5" fmla="*/ 30 h 30"/>
                  <a:gd name="T6" fmla="*/ 14 w 40"/>
                  <a:gd name="T7" fmla="*/ 22 h 30"/>
                  <a:gd name="T8" fmla="*/ 0 w 40"/>
                  <a:gd name="T9" fmla="*/ 20 h 30"/>
                  <a:gd name="T10" fmla="*/ 0 w 40"/>
                  <a:gd name="T11" fmla="*/ 12 h 30"/>
                  <a:gd name="T12" fmla="*/ 18 w 40"/>
                  <a:gd name="T13" fmla="*/ 0 h 30"/>
                  <a:gd name="T14" fmla="*/ 34 w 40"/>
                  <a:gd name="T15" fmla="*/ 8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30"/>
                  <a:gd name="T26" fmla="*/ 40 w 40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30">
                    <a:moveTo>
                      <a:pt x="34" y="8"/>
                    </a:moveTo>
                    <a:lnTo>
                      <a:pt x="40" y="24"/>
                    </a:lnTo>
                    <a:lnTo>
                      <a:pt x="26" y="30"/>
                    </a:lnTo>
                    <a:lnTo>
                      <a:pt x="14" y="22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99D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1"/>
              <p:cNvSpPr>
                <a:spLocks/>
              </p:cNvSpPr>
              <p:nvPr/>
            </p:nvSpPr>
            <p:spPr bwMode="auto">
              <a:xfrm>
                <a:off x="2976" y="2113"/>
                <a:ext cx="48" cy="50"/>
              </a:xfrm>
              <a:custGeom>
                <a:avLst/>
                <a:gdLst>
                  <a:gd name="T0" fmla="*/ 16 w 48"/>
                  <a:gd name="T1" fmla="*/ 2 h 50"/>
                  <a:gd name="T2" fmla="*/ 40 w 48"/>
                  <a:gd name="T3" fmla="*/ 18 h 50"/>
                  <a:gd name="T4" fmla="*/ 48 w 48"/>
                  <a:gd name="T5" fmla="*/ 30 h 50"/>
                  <a:gd name="T6" fmla="*/ 46 w 48"/>
                  <a:gd name="T7" fmla="*/ 38 h 50"/>
                  <a:gd name="T8" fmla="*/ 34 w 48"/>
                  <a:gd name="T9" fmla="*/ 50 h 50"/>
                  <a:gd name="T10" fmla="*/ 22 w 48"/>
                  <a:gd name="T11" fmla="*/ 48 h 50"/>
                  <a:gd name="T12" fmla="*/ 14 w 48"/>
                  <a:gd name="T13" fmla="*/ 48 h 50"/>
                  <a:gd name="T14" fmla="*/ 4 w 48"/>
                  <a:gd name="T15" fmla="*/ 40 h 50"/>
                  <a:gd name="T16" fmla="*/ 6 w 48"/>
                  <a:gd name="T17" fmla="*/ 24 h 50"/>
                  <a:gd name="T18" fmla="*/ 0 w 48"/>
                  <a:gd name="T19" fmla="*/ 6 h 50"/>
                  <a:gd name="T20" fmla="*/ 4 w 48"/>
                  <a:gd name="T21" fmla="*/ 0 h 50"/>
                  <a:gd name="T22" fmla="*/ 16 w 48"/>
                  <a:gd name="T23" fmla="*/ 2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50"/>
                  <a:gd name="T38" fmla="*/ 48 w 48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50">
                    <a:moveTo>
                      <a:pt x="16" y="2"/>
                    </a:moveTo>
                    <a:lnTo>
                      <a:pt x="40" y="18"/>
                    </a:lnTo>
                    <a:lnTo>
                      <a:pt x="48" y="30"/>
                    </a:lnTo>
                    <a:lnTo>
                      <a:pt x="46" y="38"/>
                    </a:lnTo>
                    <a:lnTo>
                      <a:pt x="34" y="50"/>
                    </a:lnTo>
                    <a:lnTo>
                      <a:pt x="22" y="48"/>
                    </a:lnTo>
                    <a:lnTo>
                      <a:pt x="14" y="48"/>
                    </a:lnTo>
                    <a:lnTo>
                      <a:pt x="4" y="40"/>
                    </a:lnTo>
                    <a:lnTo>
                      <a:pt x="6" y="24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99D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2"/>
              <p:cNvSpPr>
                <a:spLocks/>
              </p:cNvSpPr>
              <p:nvPr/>
            </p:nvSpPr>
            <p:spPr bwMode="auto">
              <a:xfrm>
                <a:off x="2938" y="2043"/>
                <a:ext cx="124" cy="60"/>
              </a:xfrm>
              <a:custGeom>
                <a:avLst/>
                <a:gdLst>
                  <a:gd name="T0" fmla="*/ 118 w 124"/>
                  <a:gd name="T1" fmla="*/ 36 h 60"/>
                  <a:gd name="T2" fmla="*/ 124 w 124"/>
                  <a:gd name="T3" fmla="*/ 46 h 60"/>
                  <a:gd name="T4" fmla="*/ 98 w 124"/>
                  <a:gd name="T5" fmla="*/ 60 h 60"/>
                  <a:gd name="T6" fmla="*/ 74 w 124"/>
                  <a:gd name="T7" fmla="*/ 56 h 60"/>
                  <a:gd name="T8" fmla="*/ 50 w 124"/>
                  <a:gd name="T9" fmla="*/ 38 h 60"/>
                  <a:gd name="T10" fmla="*/ 42 w 124"/>
                  <a:gd name="T11" fmla="*/ 42 h 60"/>
                  <a:gd name="T12" fmla="*/ 6 w 124"/>
                  <a:gd name="T13" fmla="*/ 32 h 60"/>
                  <a:gd name="T14" fmla="*/ 0 w 124"/>
                  <a:gd name="T15" fmla="*/ 24 h 60"/>
                  <a:gd name="T16" fmla="*/ 12 w 124"/>
                  <a:gd name="T17" fmla="*/ 14 h 60"/>
                  <a:gd name="T18" fmla="*/ 16 w 124"/>
                  <a:gd name="T19" fmla="*/ 0 h 60"/>
                  <a:gd name="T20" fmla="*/ 20 w 124"/>
                  <a:gd name="T21" fmla="*/ 2 h 60"/>
                  <a:gd name="T22" fmla="*/ 32 w 124"/>
                  <a:gd name="T23" fmla="*/ 14 h 60"/>
                  <a:gd name="T24" fmla="*/ 56 w 124"/>
                  <a:gd name="T25" fmla="*/ 16 h 60"/>
                  <a:gd name="T26" fmla="*/ 66 w 124"/>
                  <a:gd name="T27" fmla="*/ 12 h 60"/>
                  <a:gd name="T28" fmla="*/ 78 w 124"/>
                  <a:gd name="T29" fmla="*/ 16 h 60"/>
                  <a:gd name="T30" fmla="*/ 94 w 124"/>
                  <a:gd name="T31" fmla="*/ 28 h 60"/>
                  <a:gd name="T32" fmla="*/ 118 w 124"/>
                  <a:gd name="T33" fmla="*/ 36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4"/>
                  <a:gd name="T52" fmla="*/ 0 h 60"/>
                  <a:gd name="T53" fmla="*/ 124 w 124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4" h="60">
                    <a:moveTo>
                      <a:pt x="118" y="36"/>
                    </a:moveTo>
                    <a:lnTo>
                      <a:pt x="124" y="46"/>
                    </a:lnTo>
                    <a:lnTo>
                      <a:pt x="98" y="60"/>
                    </a:lnTo>
                    <a:lnTo>
                      <a:pt x="74" y="56"/>
                    </a:lnTo>
                    <a:lnTo>
                      <a:pt x="50" y="38"/>
                    </a:lnTo>
                    <a:lnTo>
                      <a:pt x="42" y="42"/>
                    </a:lnTo>
                    <a:lnTo>
                      <a:pt x="6" y="32"/>
                    </a:lnTo>
                    <a:lnTo>
                      <a:pt x="0" y="24"/>
                    </a:lnTo>
                    <a:lnTo>
                      <a:pt x="12" y="14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32" y="14"/>
                    </a:lnTo>
                    <a:lnTo>
                      <a:pt x="56" y="16"/>
                    </a:lnTo>
                    <a:lnTo>
                      <a:pt x="66" y="12"/>
                    </a:lnTo>
                    <a:lnTo>
                      <a:pt x="78" y="16"/>
                    </a:lnTo>
                    <a:lnTo>
                      <a:pt x="94" y="28"/>
                    </a:lnTo>
                    <a:lnTo>
                      <a:pt x="118" y="36"/>
                    </a:lnTo>
                    <a:close/>
                  </a:path>
                </a:pathLst>
              </a:custGeom>
              <a:solidFill>
                <a:srgbClr val="99D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3"/>
              <p:cNvSpPr>
                <a:spLocks/>
              </p:cNvSpPr>
              <p:nvPr/>
            </p:nvSpPr>
            <p:spPr bwMode="auto">
              <a:xfrm>
                <a:off x="2778" y="1911"/>
                <a:ext cx="110" cy="104"/>
              </a:xfrm>
              <a:custGeom>
                <a:avLst/>
                <a:gdLst>
                  <a:gd name="T0" fmla="*/ 94 w 110"/>
                  <a:gd name="T1" fmla="*/ 60 h 104"/>
                  <a:gd name="T2" fmla="*/ 102 w 110"/>
                  <a:gd name="T3" fmla="*/ 70 h 104"/>
                  <a:gd name="T4" fmla="*/ 102 w 110"/>
                  <a:gd name="T5" fmla="*/ 86 h 104"/>
                  <a:gd name="T6" fmla="*/ 110 w 110"/>
                  <a:gd name="T7" fmla="*/ 98 h 104"/>
                  <a:gd name="T8" fmla="*/ 106 w 110"/>
                  <a:gd name="T9" fmla="*/ 104 h 104"/>
                  <a:gd name="T10" fmla="*/ 80 w 110"/>
                  <a:gd name="T11" fmla="*/ 102 h 104"/>
                  <a:gd name="T12" fmla="*/ 62 w 110"/>
                  <a:gd name="T13" fmla="*/ 92 h 104"/>
                  <a:gd name="T14" fmla="*/ 52 w 110"/>
                  <a:gd name="T15" fmla="*/ 86 h 104"/>
                  <a:gd name="T16" fmla="*/ 52 w 110"/>
                  <a:gd name="T17" fmla="*/ 80 h 104"/>
                  <a:gd name="T18" fmla="*/ 58 w 110"/>
                  <a:gd name="T19" fmla="*/ 64 h 104"/>
                  <a:gd name="T20" fmla="*/ 50 w 110"/>
                  <a:gd name="T21" fmla="*/ 64 h 104"/>
                  <a:gd name="T22" fmla="*/ 40 w 110"/>
                  <a:gd name="T23" fmla="*/ 62 h 104"/>
                  <a:gd name="T24" fmla="*/ 44 w 110"/>
                  <a:gd name="T25" fmla="*/ 72 h 104"/>
                  <a:gd name="T26" fmla="*/ 42 w 110"/>
                  <a:gd name="T27" fmla="*/ 82 h 104"/>
                  <a:gd name="T28" fmla="*/ 26 w 110"/>
                  <a:gd name="T29" fmla="*/ 84 h 104"/>
                  <a:gd name="T30" fmla="*/ 12 w 110"/>
                  <a:gd name="T31" fmla="*/ 74 h 104"/>
                  <a:gd name="T32" fmla="*/ 16 w 110"/>
                  <a:gd name="T33" fmla="*/ 56 h 104"/>
                  <a:gd name="T34" fmla="*/ 14 w 110"/>
                  <a:gd name="T35" fmla="*/ 44 h 104"/>
                  <a:gd name="T36" fmla="*/ 8 w 110"/>
                  <a:gd name="T37" fmla="*/ 40 h 104"/>
                  <a:gd name="T38" fmla="*/ 0 w 110"/>
                  <a:gd name="T39" fmla="*/ 12 h 104"/>
                  <a:gd name="T40" fmla="*/ 6 w 110"/>
                  <a:gd name="T41" fmla="*/ 8 h 104"/>
                  <a:gd name="T42" fmla="*/ 36 w 110"/>
                  <a:gd name="T43" fmla="*/ 16 h 104"/>
                  <a:gd name="T44" fmla="*/ 48 w 110"/>
                  <a:gd name="T45" fmla="*/ 0 h 104"/>
                  <a:gd name="T46" fmla="*/ 70 w 110"/>
                  <a:gd name="T47" fmla="*/ 0 h 104"/>
                  <a:gd name="T48" fmla="*/ 80 w 110"/>
                  <a:gd name="T49" fmla="*/ 16 h 104"/>
                  <a:gd name="T50" fmla="*/ 82 w 110"/>
                  <a:gd name="T51" fmla="*/ 32 h 104"/>
                  <a:gd name="T52" fmla="*/ 84 w 110"/>
                  <a:gd name="T53" fmla="*/ 42 h 104"/>
                  <a:gd name="T54" fmla="*/ 78 w 110"/>
                  <a:gd name="T55" fmla="*/ 48 h 104"/>
                  <a:gd name="T56" fmla="*/ 88 w 110"/>
                  <a:gd name="T57" fmla="*/ 64 h 104"/>
                  <a:gd name="T58" fmla="*/ 94 w 110"/>
                  <a:gd name="T59" fmla="*/ 60 h 10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0"/>
                  <a:gd name="T91" fmla="*/ 0 h 104"/>
                  <a:gd name="T92" fmla="*/ 110 w 110"/>
                  <a:gd name="T93" fmla="*/ 104 h 10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0" h="104">
                    <a:moveTo>
                      <a:pt x="94" y="60"/>
                    </a:moveTo>
                    <a:lnTo>
                      <a:pt x="102" y="70"/>
                    </a:lnTo>
                    <a:lnTo>
                      <a:pt x="102" y="86"/>
                    </a:lnTo>
                    <a:lnTo>
                      <a:pt x="110" y="98"/>
                    </a:lnTo>
                    <a:lnTo>
                      <a:pt x="106" y="104"/>
                    </a:lnTo>
                    <a:lnTo>
                      <a:pt x="80" y="102"/>
                    </a:lnTo>
                    <a:lnTo>
                      <a:pt x="62" y="92"/>
                    </a:lnTo>
                    <a:lnTo>
                      <a:pt x="52" y="86"/>
                    </a:lnTo>
                    <a:lnTo>
                      <a:pt x="52" y="80"/>
                    </a:lnTo>
                    <a:lnTo>
                      <a:pt x="58" y="64"/>
                    </a:lnTo>
                    <a:lnTo>
                      <a:pt x="50" y="64"/>
                    </a:lnTo>
                    <a:lnTo>
                      <a:pt x="40" y="62"/>
                    </a:lnTo>
                    <a:lnTo>
                      <a:pt x="44" y="72"/>
                    </a:lnTo>
                    <a:lnTo>
                      <a:pt x="42" y="82"/>
                    </a:lnTo>
                    <a:lnTo>
                      <a:pt x="26" y="84"/>
                    </a:lnTo>
                    <a:lnTo>
                      <a:pt x="12" y="74"/>
                    </a:lnTo>
                    <a:lnTo>
                      <a:pt x="16" y="56"/>
                    </a:lnTo>
                    <a:lnTo>
                      <a:pt x="14" y="44"/>
                    </a:lnTo>
                    <a:lnTo>
                      <a:pt x="8" y="40"/>
                    </a:lnTo>
                    <a:lnTo>
                      <a:pt x="0" y="12"/>
                    </a:lnTo>
                    <a:lnTo>
                      <a:pt x="6" y="8"/>
                    </a:lnTo>
                    <a:lnTo>
                      <a:pt x="36" y="16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80" y="16"/>
                    </a:lnTo>
                    <a:lnTo>
                      <a:pt x="82" y="32"/>
                    </a:lnTo>
                    <a:lnTo>
                      <a:pt x="84" y="42"/>
                    </a:lnTo>
                    <a:lnTo>
                      <a:pt x="78" y="48"/>
                    </a:lnTo>
                    <a:lnTo>
                      <a:pt x="88" y="64"/>
                    </a:lnTo>
                    <a:lnTo>
                      <a:pt x="94" y="60"/>
                    </a:lnTo>
                    <a:close/>
                  </a:path>
                </a:pathLst>
              </a:custGeom>
              <a:solidFill>
                <a:srgbClr val="99D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4"/>
              <p:cNvSpPr>
                <a:spLocks/>
              </p:cNvSpPr>
              <p:nvPr/>
            </p:nvSpPr>
            <p:spPr bwMode="auto">
              <a:xfrm>
                <a:off x="2526" y="1741"/>
                <a:ext cx="102" cy="78"/>
              </a:xfrm>
              <a:custGeom>
                <a:avLst/>
                <a:gdLst>
                  <a:gd name="T0" fmla="*/ 94 w 102"/>
                  <a:gd name="T1" fmla="*/ 14 h 78"/>
                  <a:gd name="T2" fmla="*/ 102 w 102"/>
                  <a:gd name="T3" fmla="*/ 32 h 78"/>
                  <a:gd name="T4" fmla="*/ 92 w 102"/>
                  <a:gd name="T5" fmla="*/ 46 h 78"/>
                  <a:gd name="T6" fmla="*/ 88 w 102"/>
                  <a:gd name="T7" fmla="*/ 68 h 78"/>
                  <a:gd name="T8" fmla="*/ 72 w 102"/>
                  <a:gd name="T9" fmla="*/ 78 h 78"/>
                  <a:gd name="T10" fmla="*/ 40 w 102"/>
                  <a:gd name="T11" fmla="*/ 70 h 78"/>
                  <a:gd name="T12" fmla="*/ 20 w 102"/>
                  <a:gd name="T13" fmla="*/ 50 h 78"/>
                  <a:gd name="T14" fmla="*/ 4 w 102"/>
                  <a:gd name="T15" fmla="*/ 40 h 78"/>
                  <a:gd name="T16" fmla="*/ 0 w 102"/>
                  <a:gd name="T17" fmla="*/ 28 h 78"/>
                  <a:gd name="T18" fmla="*/ 16 w 102"/>
                  <a:gd name="T19" fmla="*/ 14 h 78"/>
                  <a:gd name="T20" fmla="*/ 40 w 102"/>
                  <a:gd name="T21" fmla="*/ 8 h 78"/>
                  <a:gd name="T22" fmla="*/ 48 w 102"/>
                  <a:gd name="T23" fmla="*/ 0 h 78"/>
                  <a:gd name="T24" fmla="*/ 64 w 102"/>
                  <a:gd name="T25" fmla="*/ 0 h 78"/>
                  <a:gd name="T26" fmla="*/ 68 w 102"/>
                  <a:gd name="T27" fmla="*/ 8 h 78"/>
                  <a:gd name="T28" fmla="*/ 78 w 102"/>
                  <a:gd name="T29" fmla="*/ 2 h 78"/>
                  <a:gd name="T30" fmla="*/ 94 w 102"/>
                  <a:gd name="T31" fmla="*/ 14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78"/>
                  <a:gd name="T50" fmla="*/ 102 w 102"/>
                  <a:gd name="T51" fmla="*/ 78 h 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78">
                    <a:moveTo>
                      <a:pt x="94" y="14"/>
                    </a:moveTo>
                    <a:lnTo>
                      <a:pt x="102" y="32"/>
                    </a:lnTo>
                    <a:lnTo>
                      <a:pt x="92" y="46"/>
                    </a:lnTo>
                    <a:lnTo>
                      <a:pt x="88" y="68"/>
                    </a:lnTo>
                    <a:lnTo>
                      <a:pt x="72" y="78"/>
                    </a:lnTo>
                    <a:lnTo>
                      <a:pt x="40" y="70"/>
                    </a:lnTo>
                    <a:lnTo>
                      <a:pt x="20" y="50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16" y="14"/>
                    </a:lnTo>
                    <a:lnTo>
                      <a:pt x="40" y="8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68" y="8"/>
                    </a:lnTo>
                    <a:lnTo>
                      <a:pt x="78" y="2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99D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5"/>
              <p:cNvSpPr>
                <a:spLocks/>
              </p:cNvSpPr>
              <p:nvPr/>
            </p:nvSpPr>
            <p:spPr bwMode="auto">
              <a:xfrm>
                <a:off x="2434" y="1763"/>
                <a:ext cx="46" cy="36"/>
              </a:xfrm>
              <a:custGeom>
                <a:avLst/>
                <a:gdLst>
                  <a:gd name="T0" fmla="*/ 42 w 46"/>
                  <a:gd name="T1" fmla="*/ 0 h 36"/>
                  <a:gd name="T2" fmla="*/ 46 w 46"/>
                  <a:gd name="T3" fmla="*/ 10 h 36"/>
                  <a:gd name="T4" fmla="*/ 42 w 46"/>
                  <a:gd name="T5" fmla="*/ 18 h 36"/>
                  <a:gd name="T6" fmla="*/ 34 w 46"/>
                  <a:gd name="T7" fmla="*/ 26 h 36"/>
                  <a:gd name="T8" fmla="*/ 16 w 46"/>
                  <a:gd name="T9" fmla="*/ 28 h 36"/>
                  <a:gd name="T10" fmla="*/ 6 w 46"/>
                  <a:gd name="T11" fmla="*/ 36 h 36"/>
                  <a:gd name="T12" fmla="*/ 0 w 46"/>
                  <a:gd name="T13" fmla="*/ 36 h 36"/>
                  <a:gd name="T14" fmla="*/ 2 w 46"/>
                  <a:gd name="T15" fmla="*/ 22 h 36"/>
                  <a:gd name="T16" fmla="*/ 22 w 46"/>
                  <a:gd name="T17" fmla="*/ 8 h 36"/>
                  <a:gd name="T18" fmla="*/ 42 w 46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36"/>
                  <a:gd name="T32" fmla="*/ 46 w 46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36">
                    <a:moveTo>
                      <a:pt x="42" y="0"/>
                    </a:moveTo>
                    <a:lnTo>
                      <a:pt x="46" y="10"/>
                    </a:lnTo>
                    <a:lnTo>
                      <a:pt x="42" y="18"/>
                    </a:lnTo>
                    <a:lnTo>
                      <a:pt x="34" y="26"/>
                    </a:lnTo>
                    <a:lnTo>
                      <a:pt x="16" y="28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2" y="22"/>
                    </a:lnTo>
                    <a:lnTo>
                      <a:pt x="22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99D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6"/>
              <p:cNvSpPr>
                <a:spLocks noEditPoints="1"/>
              </p:cNvSpPr>
              <p:nvPr/>
            </p:nvSpPr>
            <p:spPr bwMode="auto">
              <a:xfrm>
                <a:off x="2392" y="1705"/>
                <a:ext cx="986" cy="912"/>
              </a:xfrm>
              <a:custGeom>
                <a:avLst/>
                <a:gdLst>
                  <a:gd name="T0" fmla="*/ 194 w 986"/>
                  <a:gd name="T1" fmla="*/ 4 h 912"/>
                  <a:gd name="T2" fmla="*/ 160 w 986"/>
                  <a:gd name="T3" fmla="*/ 14 h 912"/>
                  <a:gd name="T4" fmla="*/ 70 w 986"/>
                  <a:gd name="T5" fmla="*/ 28 h 912"/>
                  <a:gd name="T6" fmla="*/ 62 w 986"/>
                  <a:gd name="T7" fmla="*/ 126 h 912"/>
                  <a:gd name="T8" fmla="*/ 92 w 986"/>
                  <a:gd name="T9" fmla="*/ 116 h 912"/>
                  <a:gd name="T10" fmla="*/ 108 w 986"/>
                  <a:gd name="T11" fmla="*/ 96 h 912"/>
                  <a:gd name="T12" fmla="*/ 212 w 986"/>
                  <a:gd name="T13" fmla="*/ 148 h 912"/>
                  <a:gd name="T14" fmla="*/ 256 w 986"/>
                  <a:gd name="T15" fmla="*/ 94 h 912"/>
                  <a:gd name="T16" fmla="*/ 220 w 986"/>
                  <a:gd name="T17" fmla="*/ 4 h 912"/>
                  <a:gd name="T18" fmla="*/ 508 w 986"/>
                  <a:gd name="T19" fmla="*/ 266 h 912"/>
                  <a:gd name="T20" fmla="*/ 490 w 986"/>
                  <a:gd name="T21" fmla="*/ 224 h 912"/>
                  <a:gd name="T22" fmla="*/ 484 w 986"/>
                  <a:gd name="T23" fmla="*/ 198 h 912"/>
                  <a:gd name="T24" fmla="*/ 408 w 986"/>
                  <a:gd name="T25" fmla="*/ 158 h 912"/>
                  <a:gd name="T26" fmla="*/ 338 w 986"/>
                  <a:gd name="T27" fmla="*/ 192 h 912"/>
                  <a:gd name="T28" fmla="*/ 356 w 986"/>
                  <a:gd name="T29" fmla="*/ 252 h 912"/>
                  <a:gd name="T30" fmla="*/ 412 w 986"/>
                  <a:gd name="T31" fmla="*/ 306 h 912"/>
                  <a:gd name="T32" fmla="*/ 500 w 986"/>
                  <a:gd name="T33" fmla="*/ 328 h 912"/>
                  <a:gd name="T34" fmla="*/ 738 w 986"/>
                  <a:gd name="T35" fmla="*/ 546 h 912"/>
                  <a:gd name="T36" fmla="*/ 768 w 986"/>
                  <a:gd name="T37" fmla="*/ 546 h 912"/>
                  <a:gd name="T38" fmla="*/ 806 w 986"/>
                  <a:gd name="T39" fmla="*/ 458 h 912"/>
                  <a:gd name="T40" fmla="*/ 784 w 986"/>
                  <a:gd name="T41" fmla="*/ 444 h 912"/>
                  <a:gd name="T42" fmla="*/ 738 w 986"/>
                  <a:gd name="T43" fmla="*/ 414 h 912"/>
                  <a:gd name="T44" fmla="*/ 726 w 986"/>
                  <a:gd name="T45" fmla="*/ 402 h 912"/>
                  <a:gd name="T46" fmla="*/ 656 w 986"/>
                  <a:gd name="T47" fmla="*/ 338 h 912"/>
                  <a:gd name="T48" fmla="*/ 612 w 986"/>
                  <a:gd name="T49" fmla="*/ 318 h 912"/>
                  <a:gd name="T50" fmla="*/ 594 w 986"/>
                  <a:gd name="T51" fmla="*/ 320 h 912"/>
                  <a:gd name="T52" fmla="*/ 530 w 986"/>
                  <a:gd name="T53" fmla="*/ 330 h 912"/>
                  <a:gd name="T54" fmla="*/ 532 w 986"/>
                  <a:gd name="T55" fmla="*/ 398 h 912"/>
                  <a:gd name="T56" fmla="*/ 558 w 986"/>
                  <a:gd name="T57" fmla="*/ 436 h 912"/>
                  <a:gd name="T58" fmla="*/ 588 w 986"/>
                  <a:gd name="T59" fmla="*/ 492 h 912"/>
                  <a:gd name="T60" fmla="*/ 640 w 986"/>
                  <a:gd name="T61" fmla="*/ 548 h 912"/>
                  <a:gd name="T62" fmla="*/ 728 w 986"/>
                  <a:gd name="T63" fmla="*/ 552 h 912"/>
                  <a:gd name="T64" fmla="*/ 960 w 986"/>
                  <a:gd name="T65" fmla="*/ 750 h 912"/>
                  <a:gd name="T66" fmla="*/ 946 w 986"/>
                  <a:gd name="T67" fmla="*/ 696 h 912"/>
                  <a:gd name="T68" fmla="*/ 898 w 986"/>
                  <a:gd name="T69" fmla="*/ 638 h 912"/>
                  <a:gd name="T70" fmla="*/ 834 w 986"/>
                  <a:gd name="T71" fmla="*/ 594 h 912"/>
                  <a:gd name="T72" fmla="*/ 764 w 986"/>
                  <a:gd name="T73" fmla="*/ 564 h 912"/>
                  <a:gd name="T74" fmla="*/ 738 w 986"/>
                  <a:gd name="T75" fmla="*/ 634 h 912"/>
                  <a:gd name="T76" fmla="*/ 740 w 986"/>
                  <a:gd name="T77" fmla="*/ 638 h 912"/>
                  <a:gd name="T78" fmla="*/ 738 w 986"/>
                  <a:gd name="T79" fmla="*/ 640 h 912"/>
                  <a:gd name="T80" fmla="*/ 686 w 986"/>
                  <a:gd name="T81" fmla="*/ 704 h 912"/>
                  <a:gd name="T82" fmla="*/ 694 w 986"/>
                  <a:gd name="T83" fmla="*/ 742 h 912"/>
                  <a:gd name="T84" fmla="*/ 698 w 986"/>
                  <a:gd name="T85" fmla="*/ 776 h 912"/>
                  <a:gd name="T86" fmla="*/ 700 w 986"/>
                  <a:gd name="T87" fmla="*/ 872 h 912"/>
                  <a:gd name="T88" fmla="*/ 764 w 986"/>
                  <a:gd name="T89" fmla="*/ 912 h 912"/>
                  <a:gd name="T90" fmla="*/ 804 w 986"/>
                  <a:gd name="T91" fmla="*/ 868 h 912"/>
                  <a:gd name="T92" fmla="*/ 846 w 986"/>
                  <a:gd name="T93" fmla="*/ 858 h 912"/>
                  <a:gd name="T94" fmla="*/ 976 w 986"/>
                  <a:gd name="T95" fmla="*/ 768 h 9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86"/>
                  <a:gd name="T145" fmla="*/ 0 h 912"/>
                  <a:gd name="T146" fmla="*/ 986 w 986"/>
                  <a:gd name="T147" fmla="*/ 912 h 9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86" h="912">
                    <a:moveTo>
                      <a:pt x="220" y="4"/>
                    </a:moveTo>
                    <a:lnTo>
                      <a:pt x="220" y="4"/>
                    </a:lnTo>
                    <a:lnTo>
                      <a:pt x="218" y="0"/>
                    </a:lnTo>
                    <a:lnTo>
                      <a:pt x="194" y="4"/>
                    </a:lnTo>
                    <a:lnTo>
                      <a:pt x="168" y="6"/>
                    </a:lnTo>
                    <a:lnTo>
                      <a:pt x="160" y="14"/>
                    </a:lnTo>
                    <a:lnTo>
                      <a:pt x="134" y="20"/>
                    </a:lnTo>
                    <a:lnTo>
                      <a:pt x="112" y="42"/>
                    </a:lnTo>
                    <a:lnTo>
                      <a:pt x="100" y="14"/>
                    </a:lnTo>
                    <a:lnTo>
                      <a:pt x="70" y="28"/>
                    </a:lnTo>
                    <a:lnTo>
                      <a:pt x="46" y="40"/>
                    </a:lnTo>
                    <a:lnTo>
                      <a:pt x="16" y="62"/>
                    </a:lnTo>
                    <a:lnTo>
                      <a:pt x="0" y="126"/>
                    </a:lnTo>
                    <a:lnTo>
                      <a:pt x="62" y="126"/>
                    </a:lnTo>
                    <a:lnTo>
                      <a:pt x="72" y="118"/>
                    </a:lnTo>
                    <a:lnTo>
                      <a:pt x="92" y="116"/>
                    </a:lnTo>
                    <a:lnTo>
                      <a:pt x="108" y="96"/>
                    </a:lnTo>
                    <a:lnTo>
                      <a:pt x="134" y="112"/>
                    </a:lnTo>
                    <a:lnTo>
                      <a:pt x="158" y="134"/>
                    </a:lnTo>
                    <a:lnTo>
                      <a:pt x="212" y="148"/>
                    </a:lnTo>
                    <a:lnTo>
                      <a:pt x="250" y="124"/>
                    </a:lnTo>
                    <a:lnTo>
                      <a:pt x="256" y="94"/>
                    </a:lnTo>
                    <a:lnTo>
                      <a:pt x="272" y="72"/>
                    </a:lnTo>
                    <a:lnTo>
                      <a:pt x="254" y="30"/>
                    </a:lnTo>
                    <a:lnTo>
                      <a:pt x="220" y="4"/>
                    </a:lnTo>
                    <a:close/>
                    <a:moveTo>
                      <a:pt x="522" y="286"/>
                    </a:moveTo>
                    <a:lnTo>
                      <a:pt x="522" y="286"/>
                    </a:lnTo>
                    <a:lnTo>
                      <a:pt x="508" y="266"/>
                    </a:lnTo>
                    <a:lnTo>
                      <a:pt x="508" y="250"/>
                    </a:lnTo>
                    <a:lnTo>
                      <a:pt x="490" y="224"/>
                    </a:lnTo>
                    <a:lnTo>
                      <a:pt x="486" y="216"/>
                    </a:lnTo>
                    <a:lnTo>
                      <a:pt x="484" y="198"/>
                    </a:lnTo>
                    <a:lnTo>
                      <a:pt x="464" y="158"/>
                    </a:lnTo>
                    <a:lnTo>
                      <a:pt x="444" y="158"/>
                    </a:lnTo>
                    <a:lnTo>
                      <a:pt x="408" y="158"/>
                    </a:lnTo>
                    <a:lnTo>
                      <a:pt x="398" y="170"/>
                    </a:lnTo>
                    <a:lnTo>
                      <a:pt x="370" y="164"/>
                    </a:lnTo>
                    <a:lnTo>
                      <a:pt x="338" y="192"/>
                    </a:lnTo>
                    <a:lnTo>
                      <a:pt x="356" y="252"/>
                    </a:lnTo>
                    <a:lnTo>
                      <a:pt x="348" y="280"/>
                    </a:lnTo>
                    <a:lnTo>
                      <a:pt x="392" y="308"/>
                    </a:lnTo>
                    <a:lnTo>
                      <a:pt x="412" y="306"/>
                    </a:lnTo>
                    <a:lnTo>
                      <a:pt x="420" y="310"/>
                    </a:lnTo>
                    <a:lnTo>
                      <a:pt x="446" y="326"/>
                    </a:lnTo>
                    <a:lnTo>
                      <a:pt x="500" y="328"/>
                    </a:lnTo>
                    <a:lnTo>
                      <a:pt x="522" y="286"/>
                    </a:lnTo>
                    <a:close/>
                    <a:moveTo>
                      <a:pt x="728" y="552"/>
                    </a:moveTo>
                    <a:lnTo>
                      <a:pt x="728" y="552"/>
                    </a:lnTo>
                    <a:lnTo>
                      <a:pt x="738" y="546"/>
                    </a:lnTo>
                    <a:lnTo>
                      <a:pt x="760" y="554"/>
                    </a:lnTo>
                    <a:lnTo>
                      <a:pt x="768" y="546"/>
                    </a:lnTo>
                    <a:lnTo>
                      <a:pt x="802" y="538"/>
                    </a:lnTo>
                    <a:lnTo>
                      <a:pt x="828" y="496"/>
                    </a:lnTo>
                    <a:lnTo>
                      <a:pt x="806" y="458"/>
                    </a:lnTo>
                    <a:lnTo>
                      <a:pt x="792" y="448"/>
                    </a:lnTo>
                    <a:lnTo>
                      <a:pt x="784" y="444"/>
                    </a:lnTo>
                    <a:lnTo>
                      <a:pt x="778" y="432"/>
                    </a:lnTo>
                    <a:lnTo>
                      <a:pt x="758" y="412"/>
                    </a:lnTo>
                    <a:lnTo>
                      <a:pt x="738" y="414"/>
                    </a:lnTo>
                    <a:lnTo>
                      <a:pt x="726" y="410"/>
                    </a:lnTo>
                    <a:lnTo>
                      <a:pt x="726" y="402"/>
                    </a:lnTo>
                    <a:lnTo>
                      <a:pt x="710" y="396"/>
                    </a:lnTo>
                    <a:lnTo>
                      <a:pt x="688" y="346"/>
                    </a:lnTo>
                    <a:lnTo>
                      <a:pt x="656" y="338"/>
                    </a:lnTo>
                    <a:lnTo>
                      <a:pt x="640" y="324"/>
                    </a:lnTo>
                    <a:lnTo>
                      <a:pt x="612" y="318"/>
                    </a:lnTo>
                    <a:lnTo>
                      <a:pt x="600" y="322"/>
                    </a:lnTo>
                    <a:lnTo>
                      <a:pt x="594" y="320"/>
                    </a:lnTo>
                    <a:lnTo>
                      <a:pt x="584" y="310"/>
                    </a:lnTo>
                    <a:lnTo>
                      <a:pt x="538" y="300"/>
                    </a:lnTo>
                    <a:lnTo>
                      <a:pt x="530" y="330"/>
                    </a:lnTo>
                    <a:lnTo>
                      <a:pt x="530" y="334"/>
                    </a:lnTo>
                    <a:lnTo>
                      <a:pt x="504" y="356"/>
                    </a:lnTo>
                    <a:lnTo>
                      <a:pt x="532" y="398"/>
                    </a:lnTo>
                    <a:lnTo>
                      <a:pt x="550" y="404"/>
                    </a:lnTo>
                    <a:lnTo>
                      <a:pt x="548" y="408"/>
                    </a:lnTo>
                    <a:lnTo>
                      <a:pt x="558" y="436"/>
                    </a:lnTo>
                    <a:lnTo>
                      <a:pt x="554" y="462"/>
                    </a:lnTo>
                    <a:lnTo>
                      <a:pt x="588" y="492"/>
                    </a:lnTo>
                    <a:lnTo>
                      <a:pt x="604" y="488"/>
                    </a:lnTo>
                    <a:lnTo>
                      <a:pt x="602" y="542"/>
                    </a:lnTo>
                    <a:lnTo>
                      <a:pt x="640" y="548"/>
                    </a:lnTo>
                    <a:lnTo>
                      <a:pt x="662" y="560"/>
                    </a:lnTo>
                    <a:lnTo>
                      <a:pt x="694" y="544"/>
                    </a:lnTo>
                    <a:lnTo>
                      <a:pt x="728" y="552"/>
                    </a:lnTo>
                    <a:close/>
                    <a:moveTo>
                      <a:pt x="976" y="768"/>
                    </a:moveTo>
                    <a:lnTo>
                      <a:pt x="976" y="768"/>
                    </a:lnTo>
                    <a:lnTo>
                      <a:pt x="960" y="750"/>
                    </a:lnTo>
                    <a:lnTo>
                      <a:pt x="962" y="734"/>
                    </a:lnTo>
                    <a:lnTo>
                      <a:pt x="946" y="696"/>
                    </a:lnTo>
                    <a:lnTo>
                      <a:pt x="948" y="692"/>
                    </a:lnTo>
                    <a:lnTo>
                      <a:pt x="916" y="648"/>
                    </a:lnTo>
                    <a:lnTo>
                      <a:pt x="898" y="638"/>
                    </a:lnTo>
                    <a:lnTo>
                      <a:pt x="870" y="614"/>
                    </a:lnTo>
                    <a:lnTo>
                      <a:pt x="834" y="594"/>
                    </a:lnTo>
                    <a:lnTo>
                      <a:pt x="826" y="582"/>
                    </a:lnTo>
                    <a:lnTo>
                      <a:pt x="780" y="554"/>
                    </a:lnTo>
                    <a:lnTo>
                      <a:pt x="764" y="564"/>
                    </a:lnTo>
                    <a:lnTo>
                      <a:pt x="748" y="574"/>
                    </a:lnTo>
                    <a:lnTo>
                      <a:pt x="734" y="608"/>
                    </a:lnTo>
                    <a:lnTo>
                      <a:pt x="738" y="634"/>
                    </a:lnTo>
                    <a:lnTo>
                      <a:pt x="740" y="638"/>
                    </a:lnTo>
                    <a:lnTo>
                      <a:pt x="738" y="640"/>
                    </a:lnTo>
                    <a:lnTo>
                      <a:pt x="724" y="644"/>
                    </a:lnTo>
                    <a:lnTo>
                      <a:pt x="692" y="660"/>
                    </a:lnTo>
                    <a:lnTo>
                      <a:pt x="686" y="686"/>
                    </a:lnTo>
                    <a:lnTo>
                      <a:pt x="686" y="704"/>
                    </a:lnTo>
                    <a:lnTo>
                      <a:pt x="690" y="740"/>
                    </a:lnTo>
                    <a:lnTo>
                      <a:pt x="694" y="742"/>
                    </a:lnTo>
                    <a:lnTo>
                      <a:pt x="694" y="758"/>
                    </a:lnTo>
                    <a:lnTo>
                      <a:pt x="698" y="776"/>
                    </a:lnTo>
                    <a:lnTo>
                      <a:pt x="682" y="814"/>
                    </a:lnTo>
                    <a:lnTo>
                      <a:pt x="684" y="844"/>
                    </a:lnTo>
                    <a:lnTo>
                      <a:pt x="700" y="872"/>
                    </a:lnTo>
                    <a:lnTo>
                      <a:pt x="714" y="884"/>
                    </a:lnTo>
                    <a:lnTo>
                      <a:pt x="716" y="902"/>
                    </a:lnTo>
                    <a:lnTo>
                      <a:pt x="764" y="912"/>
                    </a:lnTo>
                    <a:lnTo>
                      <a:pt x="792" y="888"/>
                    </a:lnTo>
                    <a:lnTo>
                      <a:pt x="804" y="868"/>
                    </a:lnTo>
                    <a:lnTo>
                      <a:pt x="822" y="866"/>
                    </a:lnTo>
                    <a:lnTo>
                      <a:pt x="846" y="858"/>
                    </a:lnTo>
                    <a:lnTo>
                      <a:pt x="866" y="862"/>
                    </a:lnTo>
                    <a:lnTo>
                      <a:pt x="924" y="850"/>
                    </a:lnTo>
                    <a:lnTo>
                      <a:pt x="986" y="808"/>
                    </a:lnTo>
                    <a:lnTo>
                      <a:pt x="976" y="768"/>
                    </a:lnTo>
                    <a:close/>
                  </a:path>
                </a:pathLst>
              </a:custGeom>
              <a:solidFill>
                <a:srgbClr val="99D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9"/>
              <p:cNvSpPr>
                <a:spLocks/>
              </p:cNvSpPr>
              <p:nvPr/>
            </p:nvSpPr>
            <p:spPr bwMode="auto">
              <a:xfrm>
                <a:off x="3016" y="2211"/>
                <a:ext cx="42" cy="30"/>
              </a:xfrm>
              <a:custGeom>
                <a:avLst/>
                <a:gdLst>
                  <a:gd name="T0" fmla="*/ 36 w 42"/>
                  <a:gd name="T1" fmla="*/ 6 h 30"/>
                  <a:gd name="T2" fmla="*/ 42 w 42"/>
                  <a:gd name="T3" fmla="*/ 24 h 30"/>
                  <a:gd name="T4" fmla="*/ 28 w 42"/>
                  <a:gd name="T5" fmla="*/ 30 h 30"/>
                  <a:gd name="T6" fmla="*/ 16 w 42"/>
                  <a:gd name="T7" fmla="*/ 22 h 30"/>
                  <a:gd name="T8" fmla="*/ 0 w 42"/>
                  <a:gd name="T9" fmla="*/ 20 h 30"/>
                  <a:gd name="T10" fmla="*/ 2 w 42"/>
                  <a:gd name="T11" fmla="*/ 12 h 30"/>
                  <a:gd name="T12" fmla="*/ 18 w 42"/>
                  <a:gd name="T13" fmla="*/ 0 h 30"/>
                  <a:gd name="T14" fmla="*/ 36 w 42"/>
                  <a:gd name="T15" fmla="*/ 6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30"/>
                  <a:gd name="T26" fmla="*/ 42 w 42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30">
                    <a:moveTo>
                      <a:pt x="36" y="6"/>
                    </a:moveTo>
                    <a:lnTo>
                      <a:pt x="42" y="24"/>
                    </a:lnTo>
                    <a:lnTo>
                      <a:pt x="28" y="30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18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7C0D0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>
                <a:off x="2972" y="2119"/>
                <a:ext cx="48" cy="50"/>
              </a:xfrm>
              <a:custGeom>
                <a:avLst/>
                <a:gdLst>
                  <a:gd name="T0" fmla="*/ 16 w 48"/>
                  <a:gd name="T1" fmla="*/ 4 h 50"/>
                  <a:gd name="T2" fmla="*/ 40 w 48"/>
                  <a:gd name="T3" fmla="*/ 18 h 50"/>
                  <a:gd name="T4" fmla="*/ 48 w 48"/>
                  <a:gd name="T5" fmla="*/ 30 h 50"/>
                  <a:gd name="T6" fmla="*/ 46 w 48"/>
                  <a:gd name="T7" fmla="*/ 40 h 50"/>
                  <a:gd name="T8" fmla="*/ 34 w 48"/>
                  <a:gd name="T9" fmla="*/ 50 h 50"/>
                  <a:gd name="T10" fmla="*/ 22 w 48"/>
                  <a:gd name="T11" fmla="*/ 48 h 50"/>
                  <a:gd name="T12" fmla="*/ 14 w 48"/>
                  <a:gd name="T13" fmla="*/ 50 h 50"/>
                  <a:gd name="T14" fmla="*/ 4 w 48"/>
                  <a:gd name="T15" fmla="*/ 42 h 50"/>
                  <a:gd name="T16" fmla="*/ 6 w 48"/>
                  <a:gd name="T17" fmla="*/ 26 h 50"/>
                  <a:gd name="T18" fmla="*/ 0 w 48"/>
                  <a:gd name="T19" fmla="*/ 8 h 50"/>
                  <a:gd name="T20" fmla="*/ 6 w 48"/>
                  <a:gd name="T21" fmla="*/ 0 h 50"/>
                  <a:gd name="T22" fmla="*/ 16 w 48"/>
                  <a:gd name="T23" fmla="*/ 4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50"/>
                  <a:gd name="T38" fmla="*/ 48 w 48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50">
                    <a:moveTo>
                      <a:pt x="16" y="4"/>
                    </a:moveTo>
                    <a:lnTo>
                      <a:pt x="40" y="18"/>
                    </a:lnTo>
                    <a:lnTo>
                      <a:pt x="48" y="30"/>
                    </a:lnTo>
                    <a:lnTo>
                      <a:pt x="46" y="40"/>
                    </a:lnTo>
                    <a:lnTo>
                      <a:pt x="34" y="50"/>
                    </a:lnTo>
                    <a:lnTo>
                      <a:pt x="22" y="48"/>
                    </a:lnTo>
                    <a:lnTo>
                      <a:pt x="14" y="50"/>
                    </a:lnTo>
                    <a:lnTo>
                      <a:pt x="4" y="42"/>
                    </a:lnTo>
                    <a:lnTo>
                      <a:pt x="6" y="26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7C0D0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21"/>
              <p:cNvSpPr>
                <a:spLocks/>
              </p:cNvSpPr>
              <p:nvPr/>
            </p:nvSpPr>
            <p:spPr bwMode="auto">
              <a:xfrm>
                <a:off x="2938" y="2043"/>
                <a:ext cx="124" cy="60"/>
              </a:xfrm>
              <a:custGeom>
                <a:avLst/>
                <a:gdLst>
                  <a:gd name="T0" fmla="*/ 118 w 124"/>
                  <a:gd name="T1" fmla="*/ 36 h 60"/>
                  <a:gd name="T2" fmla="*/ 124 w 124"/>
                  <a:gd name="T3" fmla="*/ 46 h 60"/>
                  <a:gd name="T4" fmla="*/ 98 w 124"/>
                  <a:gd name="T5" fmla="*/ 60 h 60"/>
                  <a:gd name="T6" fmla="*/ 74 w 124"/>
                  <a:gd name="T7" fmla="*/ 56 h 60"/>
                  <a:gd name="T8" fmla="*/ 50 w 124"/>
                  <a:gd name="T9" fmla="*/ 38 h 60"/>
                  <a:gd name="T10" fmla="*/ 42 w 124"/>
                  <a:gd name="T11" fmla="*/ 42 h 60"/>
                  <a:gd name="T12" fmla="*/ 6 w 124"/>
                  <a:gd name="T13" fmla="*/ 32 h 60"/>
                  <a:gd name="T14" fmla="*/ 0 w 124"/>
                  <a:gd name="T15" fmla="*/ 24 h 60"/>
                  <a:gd name="T16" fmla="*/ 12 w 124"/>
                  <a:gd name="T17" fmla="*/ 14 h 60"/>
                  <a:gd name="T18" fmla="*/ 16 w 124"/>
                  <a:gd name="T19" fmla="*/ 0 h 60"/>
                  <a:gd name="T20" fmla="*/ 20 w 124"/>
                  <a:gd name="T21" fmla="*/ 2 h 60"/>
                  <a:gd name="T22" fmla="*/ 32 w 124"/>
                  <a:gd name="T23" fmla="*/ 14 h 60"/>
                  <a:gd name="T24" fmla="*/ 56 w 124"/>
                  <a:gd name="T25" fmla="*/ 16 h 60"/>
                  <a:gd name="T26" fmla="*/ 66 w 124"/>
                  <a:gd name="T27" fmla="*/ 12 h 60"/>
                  <a:gd name="T28" fmla="*/ 78 w 124"/>
                  <a:gd name="T29" fmla="*/ 16 h 60"/>
                  <a:gd name="T30" fmla="*/ 94 w 124"/>
                  <a:gd name="T31" fmla="*/ 28 h 60"/>
                  <a:gd name="T32" fmla="*/ 118 w 124"/>
                  <a:gd name="T33" fmla="*/ 36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4"/>
                  <a:gd name="T52" fmla="*/ 0 h 60"/>
                  <a:gd name="T53" fmla="*/ 124 w 124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4" h="60">
                    <a:moveTo>
                      <a:pt x="118" y="36"/>
                    </a:moveTo>
                    <a:lnTo>
                      <a:pt x="124" y="46"/>
                    </a:lnTo>
                    <a:lnTo>
                      <a:pt x="98" y="60"/>
                    </a:lnTo>
                    <a:lnTo>
                      <a:pt x="74" y="56"/>
                    </a:lnTo>
                    <a:lnTo>
                      <a:pt x="50" y="38"/>
                    </a:lnTo>
                    <a:lnTo>
                      <a:pt x="42" y="42"/>
                    </a:lnTo>
                    <a:lnTo>
                      <a:pt x="6" y="32"/>
                    </a:lnTo>
                    <a:lnTo>
                      <a:pt x="0" y="24"/>
                    </a:lnTo>
                    <a:lnTo>
                      <a:pt x="12" y="14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32" y="14"/>
                    </a:lnTo>
                    <a:lnTo>
                      <a:pt x="56" y="16"/>
                    </a:lnTo>
                    <a:lnTo>
                      <a:pt x="66" y="12"/>
                    </a:lnTo>
                    <a:lnTo>
                      <a:pt x="78" y="16"/>
                    </a:lnTo>
                    <a:lnTo>
                      <a:pt x="94" y="28"/>
                    </a:lnTo>
                    <a:lnTo>
                      <a:pt x="118" y="36"/>
                    </a:lnTo>
                    <a:close/>
                  </a:path>
                </a:pathLst>
              </a:custGeom>
              <a:solidFill>
                <a:srgbClr val="7C0D0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24"/>
              <p:cNvSpPr>
                <a:spLocks/>
              </p:cNvSpPr>
              <p:nvPr/>
            </p:nvSpPr>
            <p:spPr bwMode="auto">
              <a:xfrm>
                <a:off x="2434" y="1763"/>
                <a:ext cx="46" cy="36"/>
              </a:xfrm>
              <a:custGeom>
                <a:avLst/>
                <a:gdLst>
                  <a:gd name="T0" fmla="*/ 42 w 46"/>
                  <a:gd name="T1" fmla="*/ 0 h 36"/>
                  <a:gd name="T2" fmla="*/ 46 w 46"/>
                  <a:gd name="T3" fmla="*/ 10 h 36"/>
                  <a:gd name="T4" fmla="*/ 42 w 46"/>
                  <a:gd name="T5" fmla="*/ 18 h 36"/>
                  <a:gd name="T6" fmla="*/ 34 w 46"/>
                  <a:gd name="T7" fmla="*/ 26 h 36"/>
                  <a:gd name="T8" fmla="*/ 16 w 46"/>
                  <a:gd name="T9" fmla="*/ 28 h 36"/>
                  <a:gd name="T10" fmla="*/ 6 w 46"/>
                  <a:gd name="T11" fmla="*/ 36 h 36"/>
                  <a:gd name="T12" fmla="*/ 0 w 46"/>
                  <a:gd name="T13" fmla="*/ 36 h 36"/>
                  <a:gd name="T14" fmla="*/ 2 w 46"/>
                  <a:gd name="T15" fmla="*/ 22 h 36"/>
                  <a:gd name="T16" fmla="*/ 22 w 46"/>
                  <a:gd name="T17" fmla="*/ 8 h 36"/>
                  <a:gd name="T18" fmla="*/ 42 w 46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36"/>
                  <a:gd name="T32" fmla="*/ 46 w 46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36">
                    <a:moveTo>
                      <a:pt x="42" y="0"/>
                    </a:moveTo>
                    <a:lnTo>
                      <a:pt x="46" y="10"/>
                    </a:lnTo>
                    <a:lnTo>
                      <a:pt x="42" y="18"/>
                    </a:lnTo>
                    <a:lnTo>
                      <a:pt x="34" y="26"/>
                    </a:lnTo>
                    <a:lnTo>
                      <a:pt x="16" y="28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2" y="22"/>
                    </a:lnTo>
                    <a:lnTo>
                      <a:pt x="22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7C0D0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28"/>
              <p:cNvSpPr>
                <a:spLocks/>
              </p:cNvSpPr>
              <p:nvPr/>
            </p:nvSpPr>
            <p:spPr bwMode="auto">
              <a:xfrm>
                <a:off x="3016" y="2211"/>
                <a:ext cx="42" cy="30"/>
              </a:xfrm>
              <a:custGeom>
                <a:avLst/>
                <a:gdLst>
                  <a:gd name="T0" fmla="*/ 36 w 42"/>
                  <a:gd name="T1" fmla="*/ 6 h 30"/>
                  <a:gd name="T2" fmla="*/ 42 w 42"/>
                  <a:gd name="T3" fmla="*/ 24 h 30"/>
                  <a:gd name="T4" fmla="*/ 28 w 42"/>
                  <a:gd name="T5" fmla="*/ 30 h 30"/>
                  <a:gd name="T6" fmla="*/ 16 w 42"/>
                  <a:gd name="T7" fmla="*/ 22 h 30"/>
                  <a:gd name="T8" fmla="*/ 0 w 42"/>
                  <a:gd name="T9" fmla="*/ 20 h 30"/>
                  <a:gd name="T10" fmla="*/ 2 w 42"/>
                  <a:gd name="T11" fmla="*/ 12 h 30"/>
                  <a:gd name="T12" fmla="*/ 18 w 42"/>
                  <a:gd name="T13" fmla="*/ 0 h 30"/>
                  <a:gd name="T14" fmla="*/ 36 w 42"/>
                  <a:gd name="T15" fmla="*/ 6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30"/>
                  <a:gd name="T26" fmla="*/ 42 w 42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30">
                    <a:moveTo>
                      <a:pt x="36" y="6"/>
                    </a:moveTo>
                    <a:lnTo>
                      <a:pt x="42" y="24"/>
                    </a:lnTo>
                    <a:lnTo>
                      <a:pt x="28" y="30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18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29"/>
              <p:cNvSpPr>
                <a:spLocks/>
              </p:cNvSpPr>
              <p:nvPr/>
            </p:nvSpPr>
            <p:spPr bwMode="auto">
              <a:xfrm>
                <a:off x="2972" y="2119"/>
                <a:ext cx="48" cy="50"/>
              </a:xfrm>
              <a:custGeom>
                <a:avLst/>
                <a:gdLst>
                  <a:gd name="T0" fmla="*/ 16 w 48"/>
                  <a:gd name="T1" fmla="*/ 4 h 50"/>
                  <a:gd name="T2" fmla="*/ 40 w 48"/>
                  <a:gd name="T3" fmla="*/ 18 h 50"/>
                  <a:gd name="T4" fmla="*/ 48 w 48"/>
                  <a:gd name="T5" fmla="*/ 30 h 50"/>
                  <a:gd name="T6" fmla="*/ 46 w 48"/>
                  <a:gd name="T7" fmla="*/ 40 h 50"/>
                  <a:gd name="T8" fmla="*/ 34 w 48"/>
                  <a:gd name="T9" fmla="*/ 50 h 50"/>
                  <a:gd name="T10" fmla="*/ 22 w 48"/>
                  <a:gd name="T11" fmla="*/ 48 h 50"/>
                  <a:gd name="T12" fmla="*/ 14 w 48"/>
                  <a:gd name="T13" fmla="*/ 50 h 50"/>
                  <a:gd name="T14" fmla="*/ 4 w 48"/>
                  <a:gd name="T15" fmla="*/ 42 h 50"/>
                  <a:gd name="T16" fmla="*/ 6 w 48"/>
                  <a:gd name="T17" fmla="*/ 26 h 50"/>
                  <a:gd name="T18" fmla="*/ 0 w 48"/>
                  <a:gd name="T19" fmla="*/ 8 h 50"/>
                  <a:gd name="T20" fmla="*/ 6 w 48"/>
                  <a:gd name="T21" fmla="*/ 0 h 50"/>
                  <a:gd name="T22" fmla="*/ 16 w 48"/>
                  <a:gd name="T23" fmla="*/ 4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50"/>
                  <a:gd name="T38" fmla="*/ 48 w 48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50">
                    <a:moveTo>
                      <a:pt x="16" y="4"/>
                    </a:moveTo>
                    <a:lnTo>
                      <a:pt x="40" y="18"/>
                    </a:lnTo>
                    <a:lnTo>
                      <a:pt x="48" y="30"/>
                    </a:lnTo>
                    <a:lnTo>
                      <a:pt x="46" y="40"/>
                    </a:lnTo>
                    <a:lnTo>
                      <a:pt x="34" y="50"/>
                    </a:lnTo>
                    <a:lnTo>
                      <a:pt x="22" y="48"/>
                    </a:lnTo>
                    <a:lnTo>
                      <a:pt x="14" y="50"/>
                    </a:lnTo>
                    <a:lnTo>
                      <a:pt x="4" y="42"/>
                    </a:lnTo>
                    <a:lnTo>
                      <a:pt x="6" y="26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30"/>
              <p:cNvSpPr>
                <a:spLocks/>
              </p:cNvSpPr>
              <p:nvPr/>
            </p:nvSpPr>
            <p:spPr bwMode="auto">
              <a:xfrm>
                <a:off x="2938" y="2043"/>
                <a:ext cx="124" cy="60"/>
              </a:xfrm>
              <a:custGeom>
                <a:avLst/>
                <a:gdLst>
                  <a:gd name="T0" fmla="*/ 118 w 124"/>
                  <a:gd name="T1" fmla="*/ 36 h 60"/>
                  <a:gd name="T2" fmla="*/ 124 w 124"/>
                  <a:gd name="T3" fmla="*/ 46 h 60"/>
                  <a:gd name="T4" fmla="*/ 98 w 124"/>
                  <a:gd name="T5" fmla="*/ 60 h 60"/>
                  <a:gd name="T6" fmla="*/ 74 w 124"/>
                  <a:gd name="T7" fmla="*/ 56 h 60"/>
                  <a:gd name="T8" fmla="*/ 50 w 124"/>
                  <a:gd name="T9" fmla="*/ 38 h 60"/>
                  <a:gd name="T10" fmla="*/ 42 w 124"/>
                  <a:gd name="T11" fmla="*/ 42 h 60"/>
                  <a:gd name="T12" fmla="*/ 6 w 124"/>
                  <a:gd name="T13" fmla="*/ 32 h 60"/>
                  <a:gd name="T14" fmla="*/ 0 w 124"/>
                  <a:gd name="T15" fmla="*/ 24 h 60"/>
                  <a:gd name="T16" fmla="*/ 12 w 124"/>
                  <a:gd name="T17" fmla="*/ 14 h 60"/>
                  <a:gd name="T18" fmla="*/ 16 w 124"/>
                  <a:gd name="T19" fmla="*/ 0 h 60"/>
                  <a:gd name="T20" fmla="*/ 20 w 124"/>
                  <a:gd name="T21" fmla="*/ 2 h 60"/>
                  <a:gd name="T22" fmla="*/ 32 w 124"/>
                  <a:gd name="T23" fmla="*/ 14 h 60"/>
                  <a:gd name="T24" fmla="*/ 56 w 124"/>
                  <a:gd name="T25" fmla="*/ 16 h 60"/>
                  <a:gd name="T26" fmla="*/ 66 w 124"/>
                  <a:gd name="T27" fmla="*/ 12 h 60"/>
                  <a:gd name="T28" fmla="*/ 78 w 124"/>
                  <a:gd name="T29" fmla="*/ 16 h 60"/>
                  <a:gd name="T30" fmla="*/ 94 w 124"/>
                  <a:gd name="T31" fmla="*/ 28 h 60"/>
                  <a:gd name="T32" fmla="*/ 118 w 124"/>
                  <a:gd name="T33" fmla="*/ 36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4"/>
                  <a:gd name="T52" fmla="*/ 0 h 60"/>
                  <a:gd name="T53" fmla="*/ 124 w 124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4" h="60">
                    <a:moveTo>
                      <a:pt x="118" y="36"/>
                    </a:moveTo>
                    <a:lnTo>
                      <a:pt x="124" y="46"/>
                    </a:lnTo>
                    <a:lnTo>
                      <a:pt x="98" y="60"/>
                    </a:lnTo>
                    <a:lnTo>
                      <a:pt x="74" y="56"/>
                    </a:lnTo>
                    <a:lnTo>
                      <a:pt x="50" y="38"/>
                    </a:lnTo>
                    <a:lnTo>
                      <a:pt x="42" y="42"/>
                    </a:lnTo>
                    <a:lnTo>
                      <a:pt x="6" y="32"/>
                    </a:lnTo>
                    <a:lnTo>
                      <a:pt x="0" y="24"/>
                    </a:lnTo>
                    <a:lnTo>
                      <a:pt x="12" y="14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32" y="14"/>
                    </a:lnTo>
                    <a:lnTo>
                      <a:pt x="56" y="16"/>
                    </a:lnTo>
                    <a:lnTo>
                      <a:pt x="66" y="12"/>
                    </a:lnTo>
                    <a:lnTo>
                      <a:pt x="78" y="16"/>
                    </a:lnTo>
                    <a:lnTo>
                      <a:pt x="94" y="28"/>
                    </a:lnTo>
                    <a:lnTo>
                      <a:pt x="118" y="3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33"/>
              <p:cNvSpPr>
                <a:spLocks/>
              </p:cNvSpPr>
              <p:nvPr/>
            </p:nvSpPr>
            <p:spPr bwMode="auto">
              <a:xfrm>
                <a:off x="3120" y="2304"/>
                <a:ext cx="200" cy="244"/>
              </a:xfrm>
              <a:custGeom>
                <a:avLst/>
                <a:gdLst>
                  <a:gd name="T0" fmla="*/ 54 w 200"/>
                  <a:gd name="T1" fmla="*/ 0 h 244"/>
                  <a:gd name="T2" fmla="*/ 62 w 200"/>
                  <a:gd name="T3" fmla="*/ 4 h 244"/>
                  <a:gd name="T4" fmla="*/ 70 w 200"/>
                  <a:gd name="T5" fmla="*/ 18 h 244"/>
                  <a:gd name="T6" fmla="*/ 112 w 200"/>
                  <a:gd name="T7" fmla="*/ 40 h 244"/>
                  <a:gd name="T8" fmla="*/ 140 w 200"/>
                  <a:gd name="T9" fmla="*/ 66 h 244"/>
                  <a:gd name="T10" fmla="*/ 154 w 200"/>
                  <a:gd name="T11" fmla="*/ 72 h 244"/>
                  <a:gd name="T12" fmla="*/ 166 w 200"/>
                  <a:gd name="T13" fmla="*/ 92 h 244"/>
                  <a:gd name="T14" fmla="*/ 180 w 200"/>
                  <a:gd name="T15" fmla="*/ 144 h 244"/>
                  <a:gd name="T16" fmla="*/ 182 w 200"/>
                  <a:gd name="T17" fmla="*/ 142 h 244"/>
                  <a:gd name="T18" fmla="*/ 182 w 200"/>
                  <a:gd name="T19" fmla="*/ 154 h 244"/>
                  <a:gd name="T20" fmla="*/ 200 w 200"/>
                  <a:gd name="T21" fmla="*/ 176 h 244"/>
                  <a:gd name="T22" fmla="*/ 174 w 200"/>
                  <a:gd name="T23" fmla="*/ 192 h 244"/>
                  <a:gd name="T24" fmla="*/ 136 w 200"/>
                  <a:gd name="T25" fmla="*/ 200 h 244"/>
                  <a:gd name="T26" fmla="*/ 122 w 200"/>
                  <a:gd name="T27" fmla="*/ 198 h 244"/>
                  <a:gd name="T28" fmla="*/ 108 w 200"/>
                  <a:gd name="T29" fmla="*/ 196 h 244"/>
                  <a:gd name="T30" fmla="*/ 80 w 200"/>
                  <a:gd name="T31" fmla="*/ 208 h 244"/>
                  <a:gd name="T32" fmla="*/ 38 w 200"/>
                  <a:gd name="T33" fmla="*/ 224 h 244"/>
                  <a:gd name="T34" fmla="*/ 26 w 200"/>
                  <a:gd name="T35" fmla="*/ 244 h 244"/>
                  <a:gd name="T36" fmla="*/ 6 w 200"/>
                  <a:gd name="T37" fmla="*/ 230 h 244"/>
                  <a:gd name="T38" fmla="*/ 2 w 200"/>
                  <a:gd name="T39" fmla="*/ 218 h 244"/>
                  <a:gd name="T40" fmla="*/ 0 w 200"/>
                  <a:gd name="T41" fmla="*/ 210 h 244"/>
                  <a:gd name="T42" fmla="*/ 18 w 200"/>
                  <a:gd name="T43" fmla="*/ 170 h 244"/>
                  <a:gd name="T44" fmla="*/ 12 w 200"/>
                  <a:gd name="T45" fmla="*/ 142 h 244"/>
                  <a:gd name="T46" fmla="*/ 12 w 200"/>
                  <a:gd name="T47" fmla="*/ 130 h 244"/>
                  <a:gd name="T48" fmla="*/ 18 w 200"/>
                  <a:gd name="T49" fmla="*/ 118 h 244"/>
                  <a:gd name="T50" fmla="*/ 8 w 200"/>
                  <a:gd name="T51" fmla="*/ 90 h 244"/>
                  <a:gd name="T52" fmla="*/ 4 w 200"/>
                  <a:gd name="T53" fmla="*/ 90 h 244"/>
                  <a:gd name="T54" fmla="*/ 4 w 200"/>
                  <a:gd name="T55" fmla="*/ 80 h 244"/>
                  <a:gd name="T56" fmla="*/ 10 w 200"/>
                  <a:gd name="T57" fmla="*/ 76 h 244"/>
                  <a:gd name="T58" fmla="*/ 44 w 200"/>
                  <a:gd name="T59" fmla="*/ 60 h 244"/>
                  <a:gd name="T60" fmla="*/ 48 w 200"/>
                  <a:gd name="T61" fmla="*/ 54 h 244"/>
                  <a:gd name="T62" fmla="*/ 58 w 200"/>
                  <a:gd name="T63" fmla="*/ 42 h 244"/>
                  <a:gd name="T64" fmla="*/ 62 w 200"/>
                  <a:gd name="T65" fmla="*/ 26 h 244"/>
                  <a:gd name="T66" fmla="*/ 56 w 200"/>
                  <a:gd name="T67" fmla="*/ 8 h 244"/>
                  <a:gd name="T68" fmla="*/ 54 w 200"/>
                  <a:gd name="T69" fmla="*/ 0 h 244"/>
                  <a:gd name="T70" fmla="*/ 54 w 200"/>
                  <a:gd name="T71" fmla="*/ 0 h 2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0"/>
                  <a:gd name="T109" fmla="*/ 0 h 244"/>
                  <a:gd name="T110" fmla="*/ 200 w 200"/>
                  <a:gd name="T111" fmla="*/ 244 h 2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0" h="244">
                    <a:moveTo>
                      <a:pt x="54" y="0"/>
                    </a:moveTo>
                    <a:lnTo>
                      <a:pt x="54" y="0"/>
                    </a:lnTo>
                    <a:lnTo>
                      <a:pt x="62" y="4"/>
                    </a:lnTo>
                    <a:lnTo>
                      <a:pt x="70" y="18"/>
                    </a:lnTo>
                    <a:lnTo>
                      <a:pt x="112" y="40"/>
                    </a:lnTo>
                    <a:lnTo>
                      <a:pt x="140" y="66"/>
                    </a:lnTo>
                    <a:lnTo>
                      <a:pt x="154" y="72"/>
                    </a:lnTo>
                    <a:lnTo>
                      <a:pt x="166" y="92"/>
                    </a:lnTo>
                    <a:lnTo>
                      <a:pt x="162" y="118"/>
                    </a:lnTo>
                    <a:lnTo>
                      <a:pt x="180" y="144"/>
                    </a:lnTo>
                    <a:lnTo>
                      <a:pt x="182" y="142"/>
                    </a:lnTo>
                    <a:lnTo>
                      <a:pt x="182" y="154"/>
                    </a:lnTo>
                    <a:lnTo>
                      <a:pt x="200" y="176"/>
                    </a:lnTo>
                    <a:lnTo>
                      <a:pt x="174" y="192"/>
                    </a:lnTo>
                    <a:lnTo>
                      <a:pt x="136" y="200"/>
                    </a:lnTo>
                    <a:lnTo>
                      <a:pt x="122" y="198"/>
                    </a:lnTo>
                    <a:lnTo>
                      <a:pt x="108" y="196"/>
                    </a:lnTo>
                    <a:lnTo>
                      <a:pt x="80" y="208"/>
                    </a:lnTo>
                    <a:lnTo>
                      <a:pt x="52" y="210"/>
                    </a:lnTo>
                    <a:lnTo>
                      <a:pt x="38" y="224"/>
                    </a:lnTo>
                    <a:lnTo>
                      <a:pt x="26" y="244"/>
                    </a:lnTo>
                    <a:lnTo>
                      <a:pt x="6" y="230"/>
                    </a:lnTo>
                    <a:lnTo>
                      <a:pt x="2" y="218"/>
                    </a:lnTo>
                    <a:lnTo>
                      <a:pt x="0" y="210"/>
                    </a:lnTo>
                    <a:lnTo>
                      <a:pt x="18" y="170"/>
                    </a:lnTo>
                    <a:lnTo>
                      <a:pt x="12" y="142"/>
                    </a:lnTo>
                    <a:lnTo>
                      <a:pt x="12" y="130"/>
                    </a:lnTo>
                    <a:lnTo>
                      <a:pt x="18" y="118"/>
                    </a:lnTo>
                    <a:lnTo>
                      <a:pt x="8" y="90"/>
                    </a:lnTo>
                    <a:lnTo>
                      <a:pt x="4" y="90"/>
                    </a:lnTo>
                    <a:lnTo>
                      <a:pt x="4" y="80"/>
                    </a:lnTo>
                    <a:lnTo>
                      <a:pt x="10" y="76"/>
                    </a:lnTo>
                    <a:lnTo>
                      <a:pt x="28" y="74"/>
                    </a:lnTo>
                    <a:lnTo>
                      <a:pt x="44" y="60"/>
                    </a:lnTo>
                    <a:lnTo>
                      <a:pt x="48" y="54"/>
                    </a:lnTo>
                    <a:lnTo>
                      <a:pt x="58" y="42"/>
                    </a:lnTo>
                    <a:lnTo>
                      <a:pt x="62" y="26"/>
                    </a:lnTo>
                    <a:lnTo>
                      <a:pt x="56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4"/>
              <p:cNvSpPr>
                <a:spLocks noEditPoints="1"/>
              </p:cNvSpPr>
              <p:nvPr/>
            </p:nvSpPr>
            <p:spPr bwMode="auto">
              <a:xfrm>
                <a:off x="3060" y="2148"/>
                <a:ext cx="96" cy="68"/>
              </a:xfrm>
              <a:custGeom>
                <a:avLst/>
                <a:gdLst>
                  <a:gd name="T0" fmla="*/ 4 w 96"/>
                  <a:gd name="T1" fmla="*/ 0 h 68"/>
                  <a:gd name="T2" fmla="*/ 4 w 96"/>
                  <a:gd name="T3" fmla="*/ 0 h 68"/>
                  <a:gd name="T4" fmla="*/ 4 w 96"/>
                  <a:gd name="T5" fmla="*/ 0 h 68"/>
                  <a:gd name="T6" fmla="*/ 4 w 96"/>
                  <a:gd name="T7" fmla="*/ 0 h 68"/>
                  <a:gd name="T8" fmla="*/ 4 w 96"/>
                  <a:gd name="T9" fmla="*/ 8 h 68"/>
                  <a:gd name="T10" fmla="*/ 4 w 96"/>
                  <a:gd name="T11" fmla="*/ 8 h 68"/>
                  <a:gd name="T12" fmla="*/ 12 w 96"/>
                  <a:gd name="T13" fmla="*/ 14 h 68"/>
                  <a:gd name="T14" fmla="*/ 12 w 96"/>
                  <a:gd name="T15" fmla="*/ 14 h 68"/>
                  <a:gd name="T16" fmla="*/ 8 w 96"/>
                  <a:gd name="T17" fmla="*/ 16 h 68"/>
                  <a:gd name="T18" fmla="*/ 8 w 96"/>
                  <a:gd name="T19" fmla="*/ 16 h 68"/>
                  <a:gd name="T20" fmla="*/ 0 w 96"/>
                  <a:gd name="T21" fmla="*/ 2 h 68"/>
                  <a:gd name="T22" fmla="*/ 0 w 96"/>
                  <a:gd name="T23" fmla="*/ 2 h 68"/>
                  <a:gd name="T24" fmla="*/ 2 w 96"/>
                  <a:gd name="T25" fmla="*/ 0 h 68"/>
                  <a:gd name="T26" fmla="*/ 2 w 96"/>
                  <a:gd name="T27" fmla="*/ 0 h 68"/>
                  <a:gd name="T28" fmla="*/ 4 w 96"/>
                  <a:gd name="T29" fmla="*/ 0 h 68"/>
                  <a:gd name="T30" fmla="*/ 4 w 96"/>
                  <a:gd name="T31" fmla="*/ 0 h 68"/>
                  <a:gd name="T32" fmla="*/ 32 w 96"/>
                  <a:gd name="T33" fmla="*/ 24 h 68"/>
                  <a:gd name="T34" fmla="*/ 32 w 96"/>
                  <a:gd name="T35" fmla="*/ 24 h 68"/>
                  <a:gd name="T36" fmla="*/ 42 w 96"/>
                  <a:gd name="T37" fmla="*/ 22 h 68"/>
                  <a:gd name="T38" fmla="*/ 42 w 96"/>
                  <a:gd name="T39" fmla="*/ 22 h 68"/>
                  <a:gd name="T40" fmla="*/ 56 w 96"/>
                  <a:gd name="T41" fmla="*/ 28 h 68"/>
                  <a:gd name="T42" fmla="*/ 56 w 96"/>
                  <a:gd name="T43" fmla="*/ 28 h 68"/>
                  <a:gd name="T44" fmla="*/ 64 w 96"/>
                  <a:gd name="T45" fmla="*/ 28 h 68"/>
                  <a:gd name="T46" fmla="*/ 64 w 96"/>
                  <a:gd name="T47" fmla="*/ 28 h 68"/>
                  <a:gd name="T48" fmla="*/ 64 w 96"/>
                  <a:gd name="T49" fmla="*/ 28 h 68"/>
                  <a:gd name="T50" fmla="*/ 64 w 96"/>
                  <a:gd name="T51" fmla="*/ 28 h 68"/>
                  <a:gd name="T52" fmla="*/ 72 w 96"/>
                  <a:gd name="T53" fmla="*/ 44 h 68"/>
                  <a:gd name="T54" fmla="*/ 72 w 96"/>
                  <a:gd name="T55" fmla="*/ 44 h 68"/>
                  <a:gd name="T56" fmla="*/ 88 w 96"/>
                  <a:gd name="T57" fmla="*/ 54 h 68"/>
                  <a:gd name="T58" fmla="*/ 88 w 96"/>
                  <a:gd name="T59" fmla="*/ 54 h 68"/>
                  <a:gd name="T60" fmla="*/ 94 w 96"/>
                  <a:gd name="T61" fmla="*/ 58 h 68"/>
                  <a:gd name="T62" fmla="*/ 94 w 96"/>
                  <a:gd name="T63" fmla="*/ 58 h 68"/>
                  <a:gd name="T64" fmla="*/ 96 w 96"/>
                  <a:gd name="T65" fmla="*/ 62 h 68"/>
                  <a:gd name="T66" fmla="*/ 96 w 96"/>
                  <a:gd name="T67" fmla="*/ 62 h 68"/>
                  <a:gd name="T68" fmla="*/ 96 w 96"/>
                  <a:gd name="T69" fmla="*/ 62 h 68"/>
                  <a:gd name="T70" fmla="*/ 96 w 96"/>
                  <a:gd name="T71" fmla="*/ 62 h 68"/>
                  <a:gd name="T72" fmla="*/ 92 w 96"/>
                  <a:gd name="T73" fmla="*/ 62 h 68"/>
                  <a:gd name="T74" fmla="*/ 92 w 96"/>
                  <a:gd name="T75" fmla="*/ 62 h 68"/>
                  <a:gd name="T76" fmla="*/ 80 w 96"/>
                  <a:gd name="T77" fmla="*/ 56 h 68"/>
                  <a:gd name="T78" fmla="*/ 80 w 96"/>
                  <a:gd name="T79" fmla="*/ 56 h 68"/>
                  <a:gd name="T80" fmla="*/ 72 w 96"/>
                  <a:gd name="T81" fmla="*/ 66 h 68"/>
                  <a:gd name="T82" fmla="*/ 72 w 96"/>
                  <a:gd name="T83" fmla="*/ 66 h 68"/>
                  <a:gd name="T84" fmla="*/ 60 w 96"/>
                  <a:gd name="T85" fmla="*/ 60 h 68"/>
                  <a:gd name="T86" fmla="*/ 60 w 96"/>
                  <a:gd name="T87" fmla="*/ 60 h 68"/>
                  <a:gd name="T88" fmla="*/ 46 w 96"/>
                  <a:gd name="T89" fmla="*/ 68 h 68"/>
                  <a:gd name="T90" fmla="*/ 46 w 96"/>
                  <a:gd name="T91" fmla="*/ 68 h 68"/>
                  <a:gd name="T92" fmla="*/ 36 w 96"/>
                  <a:gd name="T93" fmla="*/ 64 h 68"/>
                  <a:gd name="T94" fmla="*/ 36 w 96"/>
                  <a:gd name="T95" fmla="*/ 64 h 68"/>
                  <a:gd name="T96" fmla="*/ 34 w 96"/>
                  <a:gd name="T97" fmla="*/ 64 h 68"/>
                  <a:gd name="T98" fmla="*/ 34 w 96"/>
                  <a:gd name="T99" fmla="*/ 64 h 68"/>
                  <a:gd name="T100" fmla="*/ 38 w 96"/>
                  <a:gd name="T101" fmla="*/ 58 h 68"/>
                  <a:gd name="T102" fmla="*/ 40 w 96"/>
                  <a:gd name="T103" fmla="*/ 32 h 68"/>
                  <a:gd name="T104" fmla="*/ 40 w 96"/>
                  <a:gd name="T105" fmla="*/ 32 h 68"/>
                  <a:gd name="T106" fmla="*/ 32 w 96"/>
                  <a:gd name="T107" fmla="*/ 24 h 68"/>
                  <a:gd name="T108" fmla="*/ 32 w 96"/>
                  <a:gd name="T109" fmla="*/ 24 h 68"/>
                  <a:gd name="T110" fmla="*/ 32 w 96"/>
                  <a:gd name="T111" fmla="*/ 24 h 68"/>
                  <a:gd name="T112" fmla="*/ 32 w 96"/>
                  <a:gd name="T113" fmla="*/ 24 h 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6"/>
                  <a:gd name="T172" fmla="*/ 0 h 68"/>
                  <a:gd name="T173" fmla="*/ 96 w 96"/>
                  <a:gd name="T174" fmla="*/ 68 h 6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6" h="68">
                    <a:moveTo>
                      <a:pt x="4" y="0"/>
                    </a:moveTo>
                    <a:lnTo>
                      <a:pt x="4" y="0"/>
                    </a:lnTo>
                    <a:lnTo>
                      <a:pt x="4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2" y="24"/>
                    </a:moveTo>
                    <a:lnTo>
                      <a:pt x="32" y="24"/>
                    </a:lnTo>
                    <a:lnTo>
                      <a:pt x="42" y="22"/>
                    </a:lnTo>
                    <a:lnTo>
                      <a:pt x="56" y="28"/>
                    </a:lnTo>
                    <a:lnTo>
                      <a:pt x="64" y="28"/>
                    </a:lnTo>
                    <a:lnTo>
                      <a:pt x="72" y="44"/>
                    </a:lnTo>
                    <a:lnTo>
                      <a:pt x="88" y="54"/>
                    </a:lnTo>
                    <a:lnTo>
                      <a:pt x="94" y="58"/>
                    </a:lnTo>
                    <a:lnTo>
                      <a:pt x="96" y="62"/>
                    </a:lnTo>
                    <a:lnTo>
                      <a:pt x="92" y="62"/>
                    </a:lnTo>
                    <a:lnTo>
                      <a:pt x="80" y="56"/>
                    </a:lnTo>
                    <a:lnTo>
                      <a:pt x="72" y="66"/>
                    </a:lnTo>
                    <a:lnTo>
                      <a:pt x="60" y="60"/>
                    </a:lnTo>
                    <a:lnTo>
                      <a:pt x="46" y="68"/>
                    </a:lnTo>
                    <a:lnTo>
                      <a:pt x="36" y="64"/>
                    </a:lnTo>
                    <a:lnTo>
                      <a:pt x="34" y="64"/>
                    </a:lnTo>
                    <a:lnTo>
                      <a:pt x="38" y="58"/>
                    </a:lnTo>
                    <a:lnTo>
                      <a:pt x="40" y="32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5"/>
              <p:cNvSpPr>
                <a:spLocks noEditPoints="1"/>
              </p:cNvSpPr>
              <p:nvPr/>
            </p:nvSpPr>
            <p:spPr bwMode="auto">
              <a:xfrm>
                <a:off x="2801" y="1910"/>
                <a:ext cx="64" cy="72"/>
              </a:xfrm>
              <a:custGeom>
                <a:avLst/>
                <a:gdLst>
                  <a:gd name="T0" fmla="*/ 40 w 64"/>
                  <a:gd name="T1" fmla="*/ 0 h 72"/>
                  <a:gd name="T2" fmla="*/ 40 w 64"/>
                  <a:gd name="T3" fmla="*/ 0 h 72"/>
                  <a:gd name="T4" fmla="*/ 42 w 64"/>
                  <a:gd name="T5" fmla="*/ 6 h 72"/>
                  <a:gd name="T6" fmla="*/ 42 w 64"/>
                  <a:gd name="T7" fmla="*/ 6 h 72"/>
                  <a:gd name="T8" fmla="*/ 44 w 64"/>
                  <a:gd name="T9" fmla="*/ 20 h 72"/>
                  <a:gd name="T10" fmla="*/ 44 w 64"/>
                  <a:gd name="T11" fmla="*/ 20 h 72"/>
                  <a:gd name="T12" fmla="*/ 44 w 64"/>
                  <a:gd name="T13" fmla="*/ 22 h 72"/>
                  <a:gd name="T14" fmla="*/ 44 w 64"/>
                  <a:gd name="T15" fmla="*/ 22 h 72"/>
                  <a:gd name="T16" fmla="*/ 34 w 64"/>
                  <a:gd name="T17" fmla="*/ 30 h 72"/>
                  <a:gd name="T18" fmla="*/ 34 w 64"/>
                  <a:gd name="T19" fmla="*/ 30 h 72"/>
                  <a:gd name="T20" fmla="*/ 36 w 64"/>
                  <a:gd name="T21" fmla="*/ 32 h 72"/>
                  <a:gd name="T22" fmla="*/ 36 w 64"/>
                  <a:gd name="T23" fmla="*/ 32 h 72"/>
                  <a:gd name="T24" fmla="*/ 8 w 64"/>
                  <a:gd name="T25" fmla="*/ 32 h 72"/>
                  <a:gd name="T26" fmla="*/ 8 w 64"/>
                  <a:gd name="T27" fmla="*/ 32 h 72"/>
                  <a:gd name="T28" fmla="*/ 6 w 64"/>
                  <a:gd name="T29" fmla="*/ 18 h 72"/>
                  <a:gd name="T30" fmla="*/ 6 w 64"/>
                  <a:gd name="T31" fmla="*/ 18 h 72"/>
                  <a:gd name="T32" fmla="*/ 0 w 64"/>
                  <a:gd name="T33" fmla="*/ 14 h 72"/>
                  <a:gd name="T34" fmla="*/ 0 w 64"/>
                  <a:gd name="T35" fmla="*/ 14 h 72"/>
                  <a:gd name="T36" fmla="*/ 0 w 64"/>
                  <a:gd name="T37" fmla="*/ 14 h 72"/>
                  <a:gd name="T38" fmla="*/ 0 w 64"/>
                  <a:gd name="T39" fmla="*/ 14 h 72"/>
                  <a:gd name="T40" fmla="*/ 20 w 64"/>
                  <a:gd name="T41" fmla="*/ 18 h 72"/>
                  <a:gd name="T42" fmla="*/ 20 w 64"/>
                  <a:gd name="T43" fmla="*/ 18 h 72"/>
                  <a:gd name="T44" fmla="*/ 34 w 64"/>
                  <a:gd name="T45" fmla="*/ 0 h 72"/>
                  <a:gd name="T46" fmla="*/ 34 w 64"/>
                  <a:gd name="T47" fmla="*/ 0 h 72"/>
                  <a:gd name="T48" fmla="*/ 40 w 64"/>
                  <a:gd name="T49" fmla="*/ 0 h 72"/>
                  <a:gd name="T50" fmla="*/ 40 w 64"/>
                  <a:gd name="T51" fmla="*/ 0 h 72"/>
                  <a:gd name="T52" fmla="*/ 52 w 64"/>
                  <a:gd name="T53" fmla="*/ 54 h 72"/>
                  <a:gd name="T54" fmla="*/ 52 w 64"/>
                  <a:gd name="T55" fmla="*/ 54 h 72"/>
                  <a:gd name="T56" fmla="*/ 62 w 64"/>
                  <a:gd name="T57" fmla="*/ 70 h 72"/>
                  <a:gd name="T58" fmla="*/ 62 w 64"/>
                  <a:gd name="T59" fmla="*/ 70 h 72"/>
                  <a:gd name="T60" fmla="*/ 64 w 64"/>
                  <a:gd name="T61" fmla="*/ 68 h 72"/>
                  <a:gd name="T62" fmla="*/ 64 w 64"/>
                  <a:gd name="T63" fmla="*/ 68 h 72"/>
                  <a:gd name="T64" fmla="*/ 64 w 64"/>
                  <a:gd name="T65" fmla="*/ 72 h 72"/>
                  <a:gd name="T66" fmla="*/ 64 w 64"/>
                  <a:gd name="T67" fmla="*/ 72 h 72"/>
                  <a:gd name="T68" fmla="*/ 64 w 64"/>
                  <a:gd name="T69" fmla="*/ 72 h 72"/>
                  <a:gd name="T70" fmla="*/ 64 w 64"/>
                  <a:gd name="T71" fmla="*/ 72 h 72"/>
                  <a:gd name="T72" fmla="*/ 48 w 64"/>
                  <a:gd name="T73" fmla="*/ 64 h 72"/>
                  <a:gd name="T74" fmla="*/ 48 w 64"/>
                  <a:gd name="T75" fmla="*/ 64 h 72"/>
                  <a:gd name="T76" fmla="*/ 48 w 64"/>
                  <a:gd name="T77" fmla="*/ 64 h 72"/>
                  <a:gd name="T78" fmla="*/ 48 w 64"/>
                  <a:gd name="T79" fmla="*/ 64 h 72"/>
                  <a:gd name="T80" fmla="*/ 52 w 64"/>
                  <a:gd name="T81" fmla="*/ 54 h 72"/>
                  <a:gd name="T82" fmla="*/ 52 w 64"/>
                  <a:gd name="T83" fmla="*/ 54 h 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72"/>
                  <a:gd name="T128" fmla="*/ 64 w 64"/>
                  <a:gd name="T129" fmla="*/ 72 h 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72">
                    <a:moveTo>
                      <a:pt x="40" y="0"/>
                    </a:moveTo>
                    <a:lnTo>
                      <a:pt x="40" y="0"/>
                    </a:lnTo>
                    <a:lnTo>
                      <a:pt x="42" y="6"/>
                    </a:lnTo>
                    <a:lnTo>
                      <a:pt x="44" y="20"/>
                    </a:lnTo>
                    <a:lnTo>
                      <a:pt x="44" y="22"/>
                    </a:lnTo>
                    <a:lnTo>
                      <a:pt x="34" y="30"/>
                    </a:lnTo>
                    <a:lnTo>
                      <a:pt x="36" y="32"/>
                    </a:lnTo>
                    <a:lnTo>
                      <a:pt x="8" y="32"/>
                    </a:lnTo>
                    <a:lnTo>
                      <a:pt x="6" y="18"/>
                    </a:lnTo>
                    <a:lnTo>
                      <a:pt x="0" y="14"/>
                    </a:lnTo>
                    <a:lnTo>
                      <a:pt x="20" y="18"/>
                    </a:lnTo>
                    <a:lnTo>
                      <a:pt x="34" y="0"/>
                    </a:lnTo>
                    <a:lnTo>
                      <a:pt x="40" y="0"/>
                    </a:lnTo>
                    <a:close/>
                    <a:moveTo>
                      <a:pt x="52" y="54"/>
                    </a:moveTo>
                    <a:lnTo>
                      <a:pt x="52" y="54"/>
                    </a:lnTo>
                    <a:lnTo>
                      <a:pt x="62" y="70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48" y="64"/>
                    </a:lnTo>
                    <a:lnTo>
                      <a:pt x="52" y="5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6"/>
              <p:cNvSpPr>
                <a:spLocks/>
              </p:cNvSpPr>
              <p:nvPr/>
            </p:nvSpPr>
            <p:spPr bwMode="auto">
              <a:xfrm>
                <a:off x="2552" y="1763"/>
                <a:ext cx="64" cy="42"/>
              </a:xfrm>
              <a:custGeom>
                <a:avLst/>
                <a:gdLst>
                  <a:gd name="T0" fmla="*/ 24 w 64"/>
                  <a:gd name="T1" fmla="*/ 6 h 42"/>
                  <a:gd name="T2" fmla="*/ 28 w 64"/>
                  <a:gd name="T3" fmla="*/ 6 h 42"/>
                  <a:gd name="T4" fmla="*/ 28 w 64"/>
                  <a:gd name="T5" fmla="*/ 6 h 42"/>
                  <a:gd name="T6" fmla="*/ 34 w 64"/>
                  <a:gd name="T7" fmla="*/ 0 h 42"/>
                  <a:gd name="T8" fmla="*/ 34 w 64"/>
                  <a:gd name="T9" fmla="*/ 0 h 42"/>
                  <a:gd name="T10" fmla="*/ 38 w 64"/>
                  <a:gd name="T11" fmla="*/ 10 h 42"/>
                  <a:gd name="T12" fmla="*/ 38 w 64"/>
                  <a:gd name="T13" fmla="*/ 10 h 42"/>
                  <a:gd name="T14" fmla="*/ 56 w 64"/>
                  <a:gd name="T15" fmla="*/ 4 h 42"/>
                  <a:gd name="T16" fmla="*/ 56 w 64"/>
                  <a:gd name="T17" fmla="*/ 4 h 42"/>
                  <a:gd name="T18" fmla="*/ 60 w 64"/>
                  <a:gd name="T19" fmla="*/ 6 h 42"/>
                  <a:gd name="T20" fmla="*/ 60 w 64"/>
                  <a:gd name="T21" fmla="*/ 6 h 42"/>
                  <a:gd name="T22" fmla="*/ 64 w 64"/>
                  <a:gd name="T23" fmla="*/ 14 h 42"/>
                  <a:gd name="T24" fmla="*/ 64 w 64"/>
                  <a:gd name="T25" fmla="*/ 14 h 42"/>
                  <a:gd name="T26" fmla="*/ 58 w 64"/>
                  <a:gd name="T27" fmla="*/ 20 h 42"/>
                  <a:gd name="T28" fmla="*/ 58 w 64"/>
                  <a:gd name="T29" fmla="*/ 20 h 42"/>
                  <a:gd name="T30" fmla="*/ 54 w 64"/>
                  <a:gd name="T31" fmla="*/ 40 h 42"/>
                  <a:gd name="T32" fmla="*/ 54 w 64"/>
                  <a:gd name="T33" fmla="*/ 40 h 42"/>
                  <a:gd name="T34" fmla="*/ 50 w 64"/>
                  <a:gd name="T35" fmla="*/ 42 h 42"/>
                  <a:gd name="T36" fmla="*/ 50 w 64"/>
                  <a:gd name="T37" fmla="*/ 42 h 42"/>
                  <a:gd name="T38" fmla="*/ 28 w 64"/>
                  <a:gd name="T39" fmla="*/ 38 h 42"/>
                  <a:gd name="T40" fmla="*/ 28 w 64"/>
                  <a:gd name="T41" fmla="*/ 38 h 42"/>
                  <a:gd name="T42" fmla="*/ 10 w 64"/>
                  <a:gd name="T43" fmla="*/ 18 h 42"/>
                  <a:gd name="T44" fmla="*/ 10 w 64"/>
                  <a:gd name="T45" fmla="*/ 18 h 42"/>
                  <a:gd name="T46" fmla="*/ 0 w 64"/>
                  <a:gd name="T47" fmla="*/ 14 h 42"/>
                  <a:gd name="T48" fmla="*/ 0 w 64"/>
                  <a:gd name="T49" fmla="*/ 14 h 42"/>
                  <a:gd name="T50" fmla="*/ 4 w 64"/>
                  <a:gd name="T51" fmla="*/ 10 h 42"/>
                  <a:gd name="T52" fmla="*/ 4 w 64"/>
                  <a:gd name="T53" fmla="*/ 10 h 42"/>
                  <a:gd name="T54" fmla="*/ 24 w 64"/>
                  <a:gd name="T55" fmla="*/ 6 h 42"/>
                  <a:gd name="T56" fmla="*/ 24 w 64"/>
                  <a:gd name="T57" fmla="*/ 6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4"/>
                  <a:gd name="T88" fmla="*/ 0 h 42"/>
                  <a:gd name="T89" fmla="*/ 64 w 64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4" h="42">
                    <a:moveTo>
                      <a:pt x="24" y="6"/>
                    </a:moveTo>
                    <a:lnTo>
                      <a:pt x="28" y="6"/>
                    </a:lnTo>
                    <a:lnTo>
                      <a:pt x="34" y="0"/>
                    </a:lnTo>
                    <a:lnTo>
                      <a:pt x="38" y="10"/>
                    </a:lnTo>
                    <a:lnTo>
                      <a:pt x="56" y="4"/>
                    </a:lnTo>
                    <a:lnTo>
                      <a:pt x="60" y="6"/>
                    </a:lnTo>
                    <a:lnTo>
                      <a:pt x="64" y="14"/>
                    </a:lnTo>
                    <a:lnTo>
                      <a:pt x="58" y="20"/>
                    </a:lnTo>
                    <a:lnTo>
                      <a:pt x="54" y="40"/>
                    </a:lnTo>
                    <a:lnTo>
                      <a:pt x="50" y="42"/>
                    </a:lnTo>
                    <a:lnTo>
                      <a:pt x="28" y="38"/>
                    </a:lnTo>
                    <a:lnTo>
                      <a:pt x="10" y="18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7"/>
              <p:cNvSpPr>
                <a:spLocks/>
              </p:cNvSpPr>
              <p:nvPr/>
            </p:nvSpPr>
            <p:spPr bwMode="auto">
              <a:xfrm>
                <a:off x="2434" y="1763"/>
                <a:ext cx="46" cy="36"/>
              </a:xfrm>
              <a:custGeom>
                <a:avLst/>
                <a:gdLst>
                  <a:gd name="T0" fmla="*/ 42 w 46"/>
                  <a:gd name="T1" fmla="*/ 0 h 36"/>
                  <a:gd name="T2" fmla="*/ 46 w 46"/>
                  <a:gd name="T3" fmla="*/ 10 h 36"/>
                  <a:gd name="T4" fmla="*/ 42 w 46"/>
                  <a:gd name="T5" fmla="*/ 18 h 36"/>
                  <a:gd name="T6" fmla="*/ 34 w 46"/>
                  <a:gd name="T7" fmla="*/ 26 h 36"/>
                  <a:gd name="T8" fmla="*/ 16 w 46"/>
                  <a:gd name="T9" fmla="*/ 28 h 36"/>
                  <a:gd name="T10" fmla="*/ 6 w 46"/>
                  <a:gd name="T11" fmla="*/ 36 h 36"/>
                  <a:gd name="T12" fmla="*/ 0 w 46"/>
                  <a:gd name="T13" fmla="*/ 36 h 36"/>
                  <a:gd name="T14" fmla="*/ 2 w 46"/>
                  <a:gd name="T15" fmla="*/ 22 h 36"/>
                  <a:gd name="T16" fmla="*/ 22 w 46"/>
                  <a:gd name="T17" fmla="*/ 8 h 36"/>
                  <a:gd name="T18" fmla="*/ 42 w 46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36"/>
                  <a:gd name="T32" fmla="*/ 46 w 46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36">
                    <a:moveTo>
                      <a:pt x="42" y="0"/>
                    </a:moveTo>
                    <a:lnTo>
                      <a:pt x="46" y="10"/>
                    </a:lnTo>
                    <a:lnTo>
                      <a:pt x="42" y="18"/>
                    </a:lnTo>
                    <a:lnTo>
                      <a:pt x="34" y="26"/>
                    </a:lnTo>
                    <a:lnTo>
                      <a:pt x="16" y="28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2" y="22"/>
                    </a:lnTo>
                    <a:lnTo>
                      <a:pt x="22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Text Box 149"/>
            <p:cNvSpPr txBox="1">
              <a:spLocks noChangeAspect="1" noChangeArrowheads="1"/>
            </p:cNvSpPr>
            <p:nvPr/>
          </p:nvSpPr>
          <p:spPr bwMode="auto">
            <a:xfrm>
              <a:off x="6386253" y="4170575"/>
              <a:ext cx="410593" cy="23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OH</a:t>
              </a:r>
            </a:p>
          </p:txBody>
        </p:sp>
        <p:sp>
          <p:nvSpPr>
            <p:cNvPr id="103" name="Freeform 238"/>
            <p:cNvSpPr>
              <a:spLocks/>
            </p:cNvSpPr>
            <p:nvPr/>
          </p:nvSpPr>
          <p:spPr bwMode="auto">
            <a:xfrm>
              <a:off x="7604346" y="3427117"/>
              <a:ext cx="147129" cy="394122"/>
            </a:xfrm>
            <a:custGeom>
              <a:avLst/>
              <a:gdLst>
                <a:gd name="T0" fmla="*/ 2147483647 w 146"/>
                <a:gd name="T1" fmla="*/ 2147483647 h 280"/>
                <a:gd name="T2" fmla="*/ 2147483647 w 146"/>
                <a:gd name="T3" fmla="*/ 2147483647 h 280"/>
                <a:gd name="T4" fmla="*/ 2147483647 w 146"/>
                <a:gd name="T5" fmla="*/ 2147483647 h 280"/>
                <a:gd name="T6" fmla="*/ 2147483647 w 146"/>
                <a:gd name="T7" fmla="*/ 2147483647 h 280"/>
                <a:gd name="T8" fmla="*/ 2147483647 w 146"/>
                <a:gd name="T9" fmla="*/ 2147483647 h 280"/>
                <a:gd name="T10" fmla="*/ 2147483647 w 146"/>
                <a:gd name="T11" fmla="*/ 2147483647 h 280"/>
                <a:gd name="T12" fmla="*/ 2147483647 w 146"/>
                <a:gd name="T13" fmla="*/ 0 h 280"/>
                <a:gd name="T14" fmla="*/ 0 w 146"/>
                <a:gd name="T15" fmla="*/ 2147483647 h 280"/>
                <a:gd name="T16" fmla="*/ 2147483647 w 146"/>
                <a:gd name="T17" fmla="*/ 2147483647 h 280"/>
                <a:gd name="T18" fmla="*/ 2147483647 w 146"/>
                <a:gd name="T19" fmla="*/ 2147483647 h 2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280"/>
                <a:gd name="T32" fmla="*/ 146 w 146"/>
                <a:gd name="T33" fmla="*/ 280 h 2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280">
                  <a:moveTo>
                    <a:pt x="24" y="115"/>
                  </a:moveTo>
                  <a:lnTo>
                    <a:pt x="30" y="165"/>
                  </a:lnTo>
                  <a:lnTo>
                    <a:pt x="68" y="280"/>
                  </a:lnTo>
                  <a:lnTo>
                    <a:pt x="132" y="266"/>
                  </a:lnTo>
                  <a:lnTo>
                    <a:pt x="127" y="102"/>
                  </a:lnTo>
                  <a:lnTo>
                    <a:pt x="145" y="71"/>
                  </a:lnTo>
                  <a:lnTo>
                    <a:pt x="146" y="0"/>
                  </a:lnTo>
                  <a:lnTo>
                    <a:pt x="0" y="35"/>
                  </a:lnTo>
                  <a:lnTo>
                    <a:pt x="24" y="1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39"/>
            <p:cNvSpPr>
              <a:spLocks/>
            </p:cNvSpPr>
            <p:nvPr/>
          </p:nvSpPr>
          <p:spPr bwMode="auto">
            <a:xfrm>
              <a:off x="7722392" y="3388302"/>
              <a:ext cx="172791" cy="379193"/>
            </a:xfrm>
            <a:custGeom>
              <a:avLst/>
              <a:gdLst>
                <a:gd name="T0" fmla="*/ 0 w 135"/>
                <a:gd name="T1" fmla="*/ 2147483647 h 306"/>
                <a:gd name="T2" fmla="*/ 2147483647 w 135"/>
                <a:gd name="T3" fmla="*/ 2147483647 h 306"/>
                <a:gd name="T4" fmla="*/ 2147483647 w 135"/>
                <a:gd name="T5" fmla="*/ 2147483647 h 306"/>
                <a:gd name="T6" fmla="*/ 2147483647 w 135"/>
                <a:gd name="T7" fmla="*/ 2147483647 h 306"/>
                <a:gd name="T8" fmla="*/ 2147483647 w 135"/>
                <a:gd name="T9" fmla="*/ 0 h 306"/>
                <a:gd name="T10" fmla="*/ 2147483647 w 135"/>
                <a:gd name="T11" fmla="*/ 2147483647 h 306"/>
                <a:gd name="T12" fmla="*/ 2147483647 w 135"/>
                <a:gd name="T13" fmla="*/ 2147483647 h 306"/>
                <a:gd name="T14" fmla="*/ 2147483647 w 135"/>
                <a:gd name="T15" fmla="*/ 2147483647 h 306"/>
                <a:gd name="T16" fmla="*/ 2147483647 w 135"/>
                <a:gd name="T17" fmla="*/ 2147483647 h 306"/>
                <a:gd name="T18" fmla="*/ 2147483647 w 135"/>
                <a:gd name="T19" fmla="*/ 2147483647 h 306"/>
                <a:gd name="T20" fmla="*/ 0 w 135"/>
                <a:gd name="T21" fmla="*/ 2147483647 h 306"/>
                <a:gd name="T22" fmla="*/ 0 w 135"/>
                <a:gd name="T23" fmla="*/ 2147483647 h 3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306"/>
                <a:gd name="T38" fmla="*/ 135 w 135"/>
                <a:gd name="T39" fmla="*/ 306 h 3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306">
                  <a:moveTo>
                    <a:pt x="0" y="142"/>
                  </a:moveTo>
                  <a:lnTo>
                    <a:pt x="18" y="111"/>
                  </a:lnTo>
                  <a:lnTo>
                    <a:pt x="19" y="40"/>
                  </a:lnTo>
                  <a:lnTo>
                    <a:pt x="18" y="14"/>
                  </a:lnTo>
                  <a:lnTo>
                    <a:pt x="44" y="0"/>
                  </a:lnTo>
                  <a:lnTo>
                    <a:pt x="106" y="191"/>
                  </a:lnTo>
                  <a:lnTo>
                    <a:pt x="135" y="232"/>
                  </a:lnTo>
                  <a:lnTo>
                    <a:pt x="135" y="259"/>
                  </a:lnTo>
                  <a:lnTo>
                    <a:pt x="106" y="280"/>
                  </a:lnTo>
                  <a:lnTo>
                    <a:pt x="5" y="30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40"/>
            <p:cNvSpPr>
              <a:spLocks/>
            </p:cNvSpPr>
            <p:nvPr/>
          </p:nvSpPr>
          <p:spPr bwMode="auto">
            <a:xfrm>
              <a:off x="7772005" y="2970294"/>
              <a:ext cx="564566" cy="752415"/>
            </a:xfrm>
            <a:custGeom>
              <a:avLst/>
              <a:gdLst>
                <a:gd name="T0" fmla="*/ 0 w 330"/>
                <a:gd name="T1" fmla="*/ 2147483647 h 504"/>
                <a:gd name="T2" fmla="*/ 2147483647 w 330"/>
                <a:gd name="T3" fmla="*/ 2147483647 h 504"/>
                <a:gd name="T4" fmla="*/ 2147483647 w 330"/>
                <a:gd name="T5" fmla="*/ 2147483647 h 504"/>
                <a:gd name="T6" fmla="*/ 2147483647 w 330"/>
                <a:gd name="T7" fmla="*/ 2147483647 h 504"/>
                <a:gd name="T8" fmla="*/ 2147483647 w 330"/>
                <a:gd name="T9" fmla="*/ 2147483647 h 504"/>
                <a:gd name="T10" fmla="*/ 2147483647 w 330"/>
                <a:gd name="T11" fmla="*/ 2147483647 h 504"/>
                <a:gd name="T12" fmla="*/ 2147483647 w 330"/>
                <a:gd name="T13" fmla="*/ 2147483647 h 504"/>
                <a:gd name="T14" fmla="*/ 2147483647 w 330"/>
                <a:gd name="T15" fmla="*/ 2147483647 h 504"/>
                <a:gd name="T16" fmla="*/ 2147483647 w 330"/>
                <a:gd name="T17" fmla="*/ 2147483647 h 504"/>
                <a:gd name="T18" fmla="*/ 2147483647 w 330"/>
                <a:gd name="T19" fmla="*/ 0 h 504"/>
                <a:gd name="T20" fmla="*/ 2147483647 w 330"/>
                <a:gd name="T21" fmla="*/ 2147483647 h 504"/>
                <a:gd name="T22" fmla="*/ 2147483647 w 330"/>
                <a:gd name="T23" fmla="*/ 2147483647 h 504"/>
                <a:gd name="T24" fmla="*/ 2147483647 w 330"/>
                <a:gd name="T25" fmla="*/ 2147483647 h 504"/>
                <a:gd name="T26" fmla="*/ 2147483647 w 330"/>
                <a:gd name="T27" fmla="*/ 2147483647 h 504"/>
                <a:gd name="T28" fmla="*/ 2147483647 w 330"/>
                <a:gd name="T29" fmla="*/ 2147483647 h 504"/>
                <a:gd name="T30" fmla="*/ 2147483647 w 330"/>
                <a:gd name="T31" fmla="*/ 2147483647 h 504"/>
                <a:gd name="T32" fmla="*/ 2147483647 w 330"/>
                <a:gd name="T33" fmla="*/ 2147483647 h 504"/>
                <a:gd name="T34" fmla="*/ 2147483647 w 330"/>
                <a:gd name="T35" fmla="*/ 2147483647 h 504"/>
                <a:gd name="T36" fmla="*/ 2147483647 w 330"/>
                <a:gd name="T37" fmla="*/ 2147483647 h 504"/>
                <a:gd name="T38" fmla="*/ 2147483647 w 330"/>
                <a:gd name="T39" fmla="*/ 2147483647 h 504"/>
                <a:gd name="T40" fmla="*/ 2147483647 w 330"/>
                <a:gd name="T41" fmla="*/ 2147483647 h 504"/>
                <a:gd name="T42" fmla="*/ 2147483647 w 330"/>
                <a:gd name="T43" fmla="*/ 2147483647 h 504"/>
                <a:gd name="T44" fmla="*/ 2147483647 w 330"/>
                <a:gd name="T45" fmla="*/ 2147483647 h 504"/>
                <a:gd name="T46" fmla="*/ 2147483647 w 330"/>
                <a:gd name="T47" fmla="*/ 2147483647 h 504"/>
                <a:gd name="T48" fmla="*/ 2147483647 w 330"/>
                <a:gd name="T49" fmla="*/ 2147483647 h 504"/>
                <a:gd name="T50" fmla="*/ 2147483647 w 330"/>
                <a:gd name="T51" fmla="*/ 2147483647 h 504"/>
                <a:gd name="T52" fmla="*/ 2147483647 w 330"/>
                <a:gd name="T53" fmla="*/ 2147483647 h 504"/>
                <a:gd name="T54" fmla="*/ 2147483647 w 330"/>
                <a:gd name="T55" fmla="*/ 2147483647 h 504"/>
                <a:gd name="T56" fmla="*/ 2147483647 w 330"/>
                <a:gd name="T57" fmla="*/ 2147483647 h 504"/>
                <a:gd name="T58" fmla="*/ 2147483647 w 330"/>
                <a:gd name="T59" fmla="*/ 2147483647 h 504"/>
                <a:gd name="T60" fmla="*/ 2147483647 w 330"/>
                <a:gd name="T61" fmla="*/ 2147483647 h 504"/>
                <a:gd name="T62" fmla="*/ 2147483647 w 330"/>
                <a:gd name="T63" fmla="*/ 2147483647 h 504"/>
                <a:gd name="T64" fmla="*/ 2147483647 w 330"/>
                <a:gd name="T65" fmla="*/ 2147483647 h 504"/>
                <a:gd name="T66" fmla="*/ 0 w 330"/>
                <a:gd name="T67" fmla="*/ 2147483647 h 504"/>
                <a:gd name="T68" fmla="*/ 0 w 330"/>
                <a:gd name="T69" fmla="*/ 2147483647 h 5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"/>
                <a:gd name="T106" fmla="*/ 0 h 504"/>
                <a:gd name="T107" fmla="*/ 330 w 330"/>
                <a:gd name="T108" fmla="*/ 504 h 5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" h="504">
                  <a:moveTo>
                    <a:pt x="0" y="272"/>
                  </a:moveTo>
                  <a:lnTo>
                    <a:pt x="19" y="273"/>
                  </a:lnTo>
                  <a:lnTo>
                    <a:pt x="21" y="240"/>
                  </a:lnTo>
                  <a:lnTo>
                    <a:pt x="44" y="195"/>
                  </a:lnTo>
                  <a:lnTo>
                    <a:pt x="33" y="162"/>
                  </a:lnTo>
                  <a:lnTo>
                    <a:pt x="80" y="3"/>
                  </a:lnTo>
                  <a:lnTo>
                    <a:pt x="91" y="3"/>
                  </a:lnTo>
                  <a:lnTo>
                    <a:pt x="95" y="24"/>
                  </a:lnTo>
                  <a:lnTo>
                    <a:pt x="142" y="6"/>
                  </a:lnTo>
                  <a:lnTo>
                    <a:pt x="143" y="0"/>
                  </a:lnTo>
                  <a:lnTo>
                    <a:pt x="181" y="8"/>
                  </a:lnTo>
                  <a:lnTo>
                    <a:pt x="242" y="163"/>
                  </a:lnTo>
                  <a:lnTo>
                    <a:pt x="270" y="165"/>
                  </a:lnTo>
                  <a:lnTo>
                    <a:pt x="322" y="223"/>
                  </a:lnTo>
                  <a:lnTo>
                    <a:pt x="314" y="234"/>
                  </a:lnTo>
                  <a:lnTo>
                    <a:pt x="330" y="234"/>
                  </a:lnTo>
                  <a:lnTo>
                    <a:pt x="319" y="262"/>
                  </a:lnTo>
                  <a:lnTo>
                    <a:pt x="294" y="281"/>
                  </a:lnTo>
                  <a:lnTo>
                    <a:pt x="266" y="295"/>
                  </a:lnTo>
                  <a:lnTo>
                    <a:pt x="263" y="314"/>
                  </a:lnTo>
                  <a:lnTo>
                    <a:pt x="247" y="297"/>
                  </a:lnTo>
                  <a:lnTo>
                    <a:pt x="222" y="317"/>
                  </a:lnTo>
                  <a:lnTo>
                    <a:pt x="209" y="317"/>
                  </a:lnTo>
                  <a:lnTo>
                    <a:pt x="198" y="305"/>
                  </a:lnTo>
                  <a:lnTo>
                    <a:pt x="192" y="366"/>
                  </a:lnTo>
                  <a:lnTo>
                    <a:pt x="168" y="375"/>
                  </a:lnTo>
                  <a:lnTo>
                    <a:pt x="157" y="399"/>
                  </a:lnTo>
                  <a:lnTo>
                    <a:pt x="143" y="399"/>
                  </a:lnTo>
                  <a:lnTo>
                    <a:pt x="110" y="435"/>
                  </a:lnTo>
                  <a:lnTo>
                    <a:pt x="109" y="463"/>
                  </a:lnTo>
                  <a:lnTo>
                    <a:pt x="101" y="474"/>
                  </a:lnTo>
                  <a:lnTo>
                    <a:pt x="91" y="504"/>
                  </a:lnTo>
                  <a:lnTo>
                    <a:pt x="62" y="463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35"/>
            <p:cNvSpPr>
              <a:spLocks/>
            </p:cNvSpPr>
            <p:nvPr/>
          </p:nvSpPr>
          <p:spPr bwMode="auto">
            <a:xfrm>
              <a:off x="7679621" y="3695837"/>
              <a:ext cx="349004" cy="159739"/>
            </a:xfrm>
            <a:custGeom>
              <a:avLst/>
              <a:gdLst>
                <a:gd name="T0" fmla="*/ 0 w 301"/>
                <a:gd name="T1" fmla="*/ 2147483647 h 149"/>
                <a:gd name="T2" fmla="*/ 2147483647 w 301"/>
                <a:gd name="T3" fmla="*/ 2147483647 h 149"/>
                <a:gd name="T4" fmla="*/ 2147483647 w 301"/>
                <a:gd name="T5" fmla="*/ 2147483647 h 149"/>
                <a:gd name="T6" fmla="*/ 2147483647 w 301"/>
                <a:gd name="T7" fmla="*/ 2147483647 h 149"/>
                <a:gd name="T8" fmla="*/ 2147483647 w 301"/>
                <a:gd name="T9" fmla="*/ 2147483647 h 149"/>
                <a:gd name="T10" fmla="*/ 2147483647 w 301"/>
                <a:gd name="T11" fmla="*/ 2147483647 h 149"/>
                <a:gd name="T12" fmla="*/ 2147483647 w 301"/>
                <a:gd name="T13" fmla="*/ 2147483647 h 149"/>
                <a:gd name="T14" fmla="*/ 2147483647 w 301"/>
                <a:gd name="T15" fmla="*/ 2147483647 h 149"/>
                <a:gd name="T16" fmla="*/ 2147483647 w 301"/>
                <a:gd name="T17" fmla="*/ 2147483647 h 149"/>
                <a:gd name="T18" fmla="*/ 2147483647 w 301"/>
                <a:gd name="T19" fmla="*/ 2147483647 h 149"/>
                <a:gd name="T20" fmla="*/ 2147483647 w 301"/>
                <a:gd name="T21" fmla="*/ 2147483647 h 149"/>
                <a:gd name="T22" fmla="*/ 2147483647 w 301"/>
                <a:gd name="T23" fmla="*/ 2147483647 h 149"/>
                <a:gd name="T24" fmla="*/ 2147483647 w 301"/>
                <a:gd name="T25" fmla="*/ 2147483647 h 149"/>
                <a:gd name="T26" fmla="*/ 2147483647 w 301"/>
                <a:gd name="T27" fmla="*/ 2147483647 h 149"/>
                <a:gd name="T28" fmla="*/ 2147483647 w 301"/>
                <a:gd name="T29" fmla="*/ 2147483647 h 149"/>
                <a:gd name="T30" fmla="*/ 2147483647 w 301"/>
                <a:gd name="T31" fmla="*/ 2147483647 h 149"/>
                <a:gd name="T32" fmla="*/ 2147483647 w 301"/>
                <a:gd name="T33" fmla="*/ 2147483647 h 149"/>
                <a:gd name="T34" fmla="*/ 2147483647 w 301"/>
                <a:gd name="T35" fmla="*/ 2147483647 h 149"/>
                <a:gd name="T36" fmla="*/ 2147483647 w 301"/>
                <a:gd name="T37" fmla="*/ 2147483647 h 149"/>
                <a:gd name="T38" fmla="*/ 2147483647 w 301"/>
                <a:gd name="T39" fmla="*/ 2147483647 h 149"/>
                <a:gd name="T40" fmla="*/ 2147483647 w 301"/>
                <a:gd name="T41" fmla="*/ 2147483647 h 149"/>
                <a:gd name="T42" fmla="*/ 2147483647 w 301"/>
                <a:gd name="T43" fmla="*/ 2147483647 h 149"/>
                <a:gd name="T44" fmla="*/ 2147483647 w 301"/>
                <a:gd name="T45" fmla="*/ 2147483647 h 149"/>
                <a:gd name="T46" fmla="*/ 2147483647 w 301"/>
                <a:gd name="T47" fmla="*/ 2147483647 h 149"/>
                <a:gd name="T48" fmla="*/ 2147483647 w 301"/>
                <a:gd name="T49" fmla="*/ 2147483647 h 149"/>
                <a:gd name="T50" fmla="*/ 2147483647 w 301"/>
                <a:gd name="T51" fmla="*/ 2147483647 h 149"/>
                <a:gd name="T52" fmla="*/ 2147483647 w 301"/>
                <a:gd name="T53" fmla="*/ 2147483647 h 149"/>
                <a:gd name="T54" fmla="*/ 2147483647 w 301"/>
                <a:gd name="T55" fmla="*/ 0 h 149"/>
                <a:gd name="T56" fmla="*/ 2147483647 w 301"/>
                <a:gd name="T57" fmla="*/ 2147483647 h 149"/>
                <a:gd name="T58" fmla="*/ 2147483647 w 301"/>
                <a:gd name="T59" fmla="*/ 2147483647 h 149"/>
                <a:gd name="T60" fmla="*/ 0 w 301"/>
                <a:gd name="T61" fmla="*/ 2147483647 h 149"/>
                <a:gd name="T62" fmla="*/ 0 w 301"/>
                <a:gd name="T63" fmla="*/ 2147483647 h 149"/>
                <a:gd name="T64" fmla="*/ 0 w 301"/>
                <a:gd name="T65" fmla="*/ 2147483647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1"/>
                <a:gd name="T100" fmla="*/ 0 h 149"/>
                <a:gd name="T101" fmla="*/ 301 w 301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1" h="149">
                  <a:moveTo>
                    <a:pt x="0" y="139"/>
                  </a:moveTo>
                  <a:lnTo>
                    <a:pt x="140" y="109"/>
                  </a:lnTo>
                  <a:lnTo>
                    <a:pt x="165" y="102"/>
                  </a:lnTo>
                  <a:lnTo>
                    <a:pt x="174" y="105"/>
                  </a:lnTo>
                  <a:lnTo>
                    <a:pt x="185" y="127"/>
                  </a:lnTo>
                  <a:lnTo>
                    <a:pt x="201" y="130"/>
                  </a:lnTo>
                  <a:lnTo>
                    <a:pt x="210" y="147"/>
                  </a:lnTo>
                  <a:lnTo>
                    <a:pt x="220" y="149"/>
                  </a:lnTo>
                  <a:lnTo>
                    <a:pt x="231" y="131"/>
                  </a:lnTo>
                  <a:lnTo>
                    <a:pt x="235" y="117"/>
                  </a:lnTo>
                  <a:lnTo>
                    <a:pt x="246" y="136"/>
                  </a:lnTo>
                  <a:lnTo>
                    <a:pt x="301" y="119"/>
                  </a:lnTo>
                  <a:lnTo>
                    <a:pt x="298" y="98"/>
                  </a:lnTo>
                  <a:lnTo>
                    <a:pt x="282" y="72"/>
                  </a:lnTo>
                  <a:lnTo>
                    <a:pt x="275" y="69"/>
                  </a:lnTo>
                  <a:lnTo>
                    <a:pt x="265" y="70"/>
                  </a:lnTo>
                  <a:lnTo>
                    <a:pt x="267" y="75"/>
                  </a:lnTo>
                  <a:lnTo>
                    <a:pt x="279" y="76"/>
                  </a:lnTo>
                  <a:lnTo>
                    <a:pt x="284" y="102"/>
                  </a:lnTo>
                  <a:lnTo>
                    <a:pt x="262" y="111"/>
                  </a:lnTo>
                  <a:lnTo>
                    <a:pt x="231" y="91"/>
                  </a:lnTo>
                  <a:lnTo>
                    <a:pt x="220" y="69"/>
                  </a:lnTo>
                  <a:lnTo>
                    <a:pt x="205" y="62"/>
                  </a:lnTo>
                  <a:lnTo>
                    <a:pt x="205" y="69"/>
                  </a:lnTo>
                  <a:lnTo>
                    <a:pt x="191" y="56"/>
                  </a:lnTo>
                  <a:lnTo>
                    <a:pt x="202" y="40"/>
                  </a:lnTo>
                  <a:lnTo>
                    <a:pt x="212" y="26"/>
                  </a:lnTo>
                  <a:lnTo>
                    <a:pt x="194" y="0"/>
                  </a:lnTo>
                  <a:lnTo>
                    <a:pt x="165" y="21"/>
                  </a:lnTo>
                  <a:lnTo>
                    <a:pt x="64" y="47"/>
                  </a:lnTo>
                  <a:lnTo>
                    <a:pt x="0" y="6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34"/>
            <p:cNvSpPr>
              <a:spLocks/>
            </p:cNvSpPr>
            <p:nvPr/>
          </p:nvSpPr>
          <p:spPr bwMode="auto">
            <a:xfrm>
              <a:off x="7864388" y="3794367"/>
              <a:ext cx="92383" cy="98531"/>
            </a:xfrm>
            <a:custGeom>
              <a:avLst/>
              <a:gdLst>
                <a:gd name="T0" fmla="*/ 2147483647 w 70"/>
                <a:gd name="T1" fmla="*/ 2147483647 h 81"/>
                <a:gd name="T2" fmla="*/ 2147483647 w 70"/>
                <a:gd name="T3" fmla="*/ 2147483647 h 81"/>
                <a:gd name="T4" fmla="*/ 2147483647 w 70"/>
                <a:gd name="T5" fmla="*/ 2147483647 h 81"/>
                <a:gd name="T6" fmla="*/ 2147483647 w 70"/>
                <a:gd name="T7" fmla="*/ 2147483647 h 81"/>
                <a:gd name="T8" fmla="*/ 2147483647 w 70"/>
                <a:gd name="T9" fmla="*/ 2147483647 h 81"/>
                <a:gd name="T10" fmla="*/ 2147483647 w 70"/>
                <a:gd name="T11" fmla="*/ 2147483647 h 81"/>
                <a:gd name="T12" fmla="*/ 2147483647 w 70"/>
                <a:gd name="T13" fmla="*/ 2147483647 h 81"/>
                <a:gd name="T14" fmla="*/ 2147483647 w 70"/>
                <a:gd name="T15" fmla="*/ 2147483647 h 81"/>
                <a:gd name="T16" fmla="*/ 2147483647 w 70"/>
                <a:gd name="T17" fmla="*/ 2147483647 h 81"/>
                <a:gd name="T18" fmla="*/ 2147483647 w 70"/>
                <a:gd name="T19" fmla="*/ 2147483647 h 81"/>
                <a:gd name="T20" fmla="*/ 2147483647 w 70"/>
                <a:gd name="T21" fmla="*/ 0 h 81"/>
                <a:gd name="T22" fmla="*/ 0 w 70"/>
                <a:gd name="T23" fmla="*/ 2147483647 h 81"/>
                <a:gd name="T24" fmla="*/ 2147483647 w 70"/>
                <a:gd name="T25" fmla="*/ 2147483647 h 81"/>
                <a:gd name="T26" fmla="*/ 2147483647 w 70"/>
                <a:gd name="T27" fmla="*/ 2147483647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81"/>
                <a:gd name="T44" fmla="*/ 70 w 70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81">
                  <a:moveTo>
                    <a:pt x="15" y="81"/>
                  </a:moveTo>
                  <a:lnTo>
                    <a:pt x="45" y="70"/>
                  </a:lnTo>
                  <a:lnTo>
                    <a:pt x="45" y="37"/>
                  </a:lnTo>
                  <a:lnTo>
                    <a:pt x="53" y="45"/>
                  </a:lnTo>
                  <a:lnTo>
                    <a:pt x="54" y="61"/>
                  </a:lnTo>
                  <a:lnTo>
                    <a:pt x="61" y="61"/>
                  </a:lnTo>
                  <a:lnTo>
                    <a:pt x="70" y="45"/>
                  </a:lnTo>
                  <a:lnTo>
                    <a:pt x="61" y="28"/>
                  </a:lnTo>
                  <a:lnTo>
                    <a:pt x="45" y="25"/>
                  </a:lnTo>
                  <a:lnTo>
                    <a:pt x="34" y="3"/>
                  </a:lnTo>
                  <a:lnTo>
                    <a:pt x="25" y="0"/>
                  </a:lnTo>
                  <a:lnTo>
                    <a:pt x="0" y="7"/>
                  </a:lnTo>
                  <a:lnTo>
                    <a:pt x="15" y="8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29"/>
            <p:cNvSpPr>
              <a:spLocks/>
            </p:cNvSpPr>
            <p:nvPr/>
          </p:nvSpPr>
          <p:spPr bwMode="auto">
            <a:xfrm>
              <a:off x="7546178" y="3973514"/>
              <a:ext cx="164237" cy="349336"/>
            </a:xfrm>
            <a:custGeom>
              <a:avLst/>
              <a:gdLst>
                <a:gd name="T0" fmla="*/ 2147483647 w 113"/>
                <a:gd name="T1" fmla="*/ 2147483647 h 268"/>
                <a:gd name="T2" fmla="*/ 2147483647 w 113"/>
                <a:gd name="T3" fmla="*/ 2147483647 h 268"/>
                <a:gd name="T4" fmla="*/ 2147483647 w 113"/>
                <a:gd name="T5" fmla="*/ 2147483647 h 268"/>
                <a:gd name="T6" fmla="*/ 2147483647 w 113"/>
                <a:gd name="T7" fmla="*/ 2147483647 h 268"/>
                <a:gd name="T8" fmla="*/ 2147483647 w 113"/>
                <a:gd name="T9" fmla="*/ 2147483647 h 268"/>
                <a:gd name="T10" fmla="*/ 2147483647 w 113"/>
                <a:gd name="T11" fmla="*/ 0 h 268"/>
                <a:gd name="T12" fmla="*/ 2147483647 w 113"/>
                <a:gd name="T13" fmla="*/ 2147483647 h 268"/>
                <a:gd name="T14" fmla="*/ 2147483647 w 113"/>
                <a:gd name="T15" fmla="*/ 2147483647 h 268"/>
                <a:gd name="T16" fmla="*/ 2147483647 w 113"/>
                <a:gd name="T17" fmla="*/ 2147483647 h 268"/>
                <a:gd name="T18" fmla="*/ 2147483647 w 113"/>
                <a:gd name="T19" fmla="*/ 2147483647 h 268"/>
                <a:gd name="T20" fmla="*/ 2147483647 w 113"/>
                <a:gd name="T21" fmla="*/ 2147483647 h 268"/>
                <a:gd name="T22" fmla="*/ 2147483647 w 113"/>
                <a:gd name="T23" fmla="*/ 2147483647 h 268"/>
                <a:gd name="T24" fmla="*/ 2147483647 w 113"/>
                <a:gd name="T25" fmla="*/ 2147483647 h 268"/>
                <a:gd name="T26" fmla="*/ 2147483647 w 113"/>
                <a:gd name="T27" fmla="*/ 2147483647 h 268"/>
                <a:gd name="T28" fmla="*/ 2147483647 w 113"/>
                <a:gd name="T29" fmla="*/ 2147483647 h 268"/>
                <a:gd name="T30" fmla="*/ 2147483647 w 113"/>
                <a:gd name="T31" fmla="*/ 2147483647 h 268"/>
                <a:gd name="T32" fmla="*/ 2147483647 w 113"/>
                <a:gd name="T33" fmla="*/ 2147483647 h 268"/>
                <a:gd name="T34" fmla="*/ 2147483647 w 113"/>
                <a:gd name="T35" fmla="*/ 2147483647 h 268"/>
                <a:gd name="T36" fmla="*/ 2147483647 w 113"/>
                <a:gd name="T37" fmla="*/ 2147483647 h 268"/>
                <a:gd name="T38" fmla="*/ 2147483647 w 113"/>
                <a:gd name="T39" fmla="*/ 2147483647 h 268"/>
                <a:gd name="T40" fmla="*/ 2147483647 w 113"/>
                <a:gd name="T41" fmla="*/ 2147483647 h 268"/>
                <a:gd name="T42" fmla="*/ 2147483647 w 113"/>
                <a:gd name="T43" fmla="*/ 2147483647 h 268"/>
                <a:gd name="T44" fmla="*/ 2147483647 w 113"/>
                <a:gd name="T45" fmla="*/ 2147483647 h 268"/>
                <a:gd name="T46" fmla="*/ 2147483647 w 113"/>
                <a:gd name="T47" fmla="*/ 2147483647 h 268"/>
                <a:gd name="T48" fmla="*/ 0 w 113"/>
                <a:gd name="T49" fmla="*/ 2147483647 h 268"/>
                <a:gd name="T50" fmla="*/ 2147483647 w 113"/>
                <a:gd name="T51" fmla="*/ 2147483647 h 268"/>
                <a:gd name="T52" fmla="*/ 2147483647 w 113"/>
                <a:gd name="T53" fmla="*/ 2147483647 h 2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268"/>
                <a:gd name="T83" fmla="*/ 113 w 113"/>
                <a:gd name="T84" fmla="*/ 268 h 2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268">
                  <a:moveTo>
                    <a:pt x="6" y="184"/>
                  </a:moveTo>
                  <a:lnTo>
                    <a:pt x="27" y="169"/>
                  </a:lnTo>
                  <a:lnTo>
                    <a:pt x="56" y="132"/>
                  </a:lnTo>
                  <a:lnTo>
                    <a:pt x="5" y="91"/>
                  </a:lnTo>
                  <a:lnTo>
                    <a:pt x="3" y="53"/>
                  </a:lnTo>
                  <a:lnTo>
                    <a:pt x="27" y="0"/>
                  </a:lnTo>
                  <a:lnTo>
                    <a:pt x="104" y="27"/>
                  </a:lnTo>
                  <a:lnTo>
                    <a:pt x="105" y="36"/>
                  </a:lnTo>
                  <a:lnTo>
                    <a:pt x="96" y="66"/>
                  </a:lnTo>
                  <a:lnTo>
                    <a:pt x="88" y="72"/>
                  </a:lnTo>
                  <a:lnTo>
                    <a:pt x="86" y="88"/>
                  </a:lnTo>
                  <a:lnTo>
                    <a:pt x="94" y="93"/>
                  </a:lnTo>
                  <a:lnTo>
                    <a:pt x="113" y="88"/>
                  </a:lnTo>
                  <a:lnTo>
                    <a:pt x="113" y="133"/>
                  </a:lnTo>
                  <a:lnTo>
                    <a:pt x="113" y="162"/>
                  </a:lnTo>
                  <a:lnTo>
                    <a:pt x="113" y="177"/>
                  </a:lnTo>
                  <a:lnTo>
                    <a:pt x="107" y="191"/>
                  </a:lnTo>
                  <a:lnTo>
                    <a:pt x="99" y="193"/>
                  </a:lnTo>
                  <a:lnTo>
                    <a:pt x="102" y="206"/>
                  </a:lnTo>
                  <a:lnTo>
                    <a:pt x="74" y="268"/>
                  </a:lnTo>
                  <a:lnTo>
                    <a:pt x="67" y="268"/>
                  </a:lnTo>
                  <a:lnTo>
                    <a:pt x="64" y="245"/>
                  </a:lnTo>
                  <a:lnTo>
                    <a:pt x="45" y="245"/>
                  </a:lnTo>
                  <a:lnTo>
                    <a:pt x="6" y="220"/>
                  </a:lnTo>
                  <a:lnTo>
                    <a:pt x="0" y="199"/>
                  </a:lnTo>
                  <a:lnTo>
                    <a:pt x="6" y="1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Text Box 404"/>
            <p:cNvSpPr txBox="1">
              <a:spLocks noChangeArrowheads="1"/>
            </p:cNvSpPr>
            <p:nvPr/>
          </p:nvSpPr>
          <p:spPr bwMode="auto">
            <a:xfrm>
              <a:off x="7412736" y="3991428"/>
              <a:ext cx="410593" cy="173175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/>
                <a:t>NJ</a:t>
              </a:r>
            </a:p>
          </p:txBody>
        </p:sp>
        <p:sp>
          <p:nvSpPr>
            <p:cNvPr id="110" name="Text Box 404"/>
            <p:cNvSpPr txBox="1">
              <a:spLocks noChangeArrowheads="1"/>
            </p:cNvSpPr>
            <p:nvPr/>
          </p:nvSpPr>
          <p:spPr bwMode="auto">
            <a:xfrm>
              <a:off x="7864388" y="3239013"/>
              <a:ext cx="410593" cy="173175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/>
                <a:t>ME</a:t>
              </a:r>
            </a:p>
          </p:txBody>
        </p:sp>
        <p:sp>
          <p:nvSpPr>
            <p:cNvPr id="111" name="Text Box 404"/>
            <p:cNvSpPr txBox="1">
              <a:spLocks noChangeArrowheads="1"/>
            </p:cNvSpPr>
            <p:nvPr/>
          </p:nvSpPr>
          <p:spPr bwMode="auto">
            <a:xfrm>
              <a:off x="7484589" y="3436074"/>
              <a:ext cx="410593" cy="173175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/>
                <a:t>VT</a:t>
              </a:r>
            </a:p>
          </p:txBody>
        </p:sp>
        <p:sp>
          <p:nvSpPr>
            <p:cNvPr id="112" name="Text Box 404"/>
            <p:cNvSpPr txBox="1">
              <a:spLocks noChangeArrowheads="1"/>
            </p:cNvSpPr>
            <p:nvPr/>
          </p:nvSpPr>
          <p:spPr bwMode="auto">
            <a:xfrm>
              <a:off x="7607767" y="3579391"/>
              <a:ext cx="410593" cy="173175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/>
                <a:t>NH</a:t>
              </a:r>
            </a:p>
          </p:txBody>
        </p:sp>
        <p:sp>
          <p:nvSpPr>
            <p:cNvPr id="113" name="Text Box 404"/>
            <p:cNvSpPr txBox="1">
              <a:spLocks noChangeArrowheads="1"/>
            </p:cNvSpPr>
            <p:nvPr/>
          </p:nvSpPr>
          <p:spPr bwMode="auto">
            <a:xfrm>
              <a:off x="7566708" y="3695837"/>
              <a:ext cx="410593" cy="173175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/>
                <a:t>MA</a:t>
              </a:r>
            </a:p>
          </p:txBody>
        </p:sp>
        <p:sp>
          <p:nvSpPr>
            <p:cNvPr id="114" name="TextBox 158"/>
            <p:cNvSpPr txBox="1">
              <a:spLocks noChangeArrowheads="1"/>
            </p:cNvSpPr>
            <p:nvPr/>
          </p:nvSpPr>
          <p:spPr bwMode="auto">
            <a:xfrm>
              <a:off x="404049" y="3061128"/>
              <a:ext cx="1997454" cy="1089636"/>
            </a:xfrm>
            <a:prstGeom prst="rect">
              <a:avLst/>
            </a:prstGeom>
            <a:solidFill>
              <a:srgbClr val="002060"/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dirty="0">
                  <a:solidFill>
                    <a:schemeClr val="bg1"/>
                  </a:solidFill>
                </a:rPr>
                <a:t>JASON STEVENS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>
                  <a:solidFill>
                    <a:schemeClr val="bg1"/>
                  </a:solidFill>
                </a:rPr>
                <a:t>BUSINESS DEVELOPMENT MANAGER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>
                  <a:solidFill>
                    <a:schemeClr val="bg1"/>
                  </a:solidFill>
                </a:rPr>
                <a:t>Jason.stevens@tabs.toshiba.com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>
                  <a:solidFill>
                    <a:schemeClr val="bg1"/>
                  </a:solidFill>
                </a:rPr>
                <a:t>(303) 898-7038</a:t>
              </a:r>
            </a:p>
          </p:txBody>
        </p:sp>
        <p:sp>
          <p:nvSpPr>
            <p:cNvPr id="115" name="TextBox 160"/>
            <p:cNvSpPr txBox="1">
              <a:spLocks noChangeArrowheads="1"/>
            </p:cNvSpPr>
            <p:nvPr/>
          </p:nvSpPr>
          <p:spPr bwMode="auto">
            <a:xfrm>
              <a:off x="3545052" y="1569969"/>
              <a:ext cx="1871115" cy="1089635"/>
            </a:xfrm>
            <a:prstGeom prst="rect">
              <a:avLst/>
            </a:prstGeom>
            <a:solidFill>
              <a:srgbClr val="FFFF00"/>
            </a:solidFill>
            <a:ln w="12700" cap="rnd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TOM WATT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BUSINESS DEVELOPMENT MANAGER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tom.watt@tabs.toshiba.com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(267) 784-1240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7698913" y="1756173"/>
              <a:ext cx="1984997" cy="1165657"/>
            </a:xfrm>
            <a:prstGeom prst="rect">
              <a:avLst/>
            </a:prstGeom>
            <a:solidFill>
              <a:srgbClr val="FF0000"/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TONY DIPIETRO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BUSINESS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DEVELOPMENT MANAGER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tony.dipietro@tabs.toshiba.com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(443) 929-1607</a:t>
              </a:r>
            </a:p>
          </p:txBody>
        </p:sp>
        <p:sp>
          <p:nvSpPr>
            <p:cNvPr id="117" name="TextBox 116"/>
            <p:cNvSpPr txBox="1"/>
            <p:nvPr/>
          </p:nvSpPr>
          <p:spPr bwMode="auto">
            <a:xfrm>
              <a:off x="5189302" y="6177236"/>
              <a:ext cx="1864487" cy="1089636"/>
            </a:xfrm>
            <a:prstGeom prst="rect">
              <a:avLst/>
            </a:prstGeom>
            <a:solidFill>
              <a:srgbClr val="1DA4FF"/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RON BROWN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BUSINESS DEVELOPMENT MANAGER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ron.brown@tabs.toshiba.com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(817) 932-4171</a:t>
              </a:r>
            </a:p>
          </p:txBody>
        </p:sp>
        <p:sp>
          <p:nvSpPr>
            <p:cNvPr id="118" name="Right Arrow 166"/>
            <p:cNvSpPr>
              <a:spLocks noChangeArrowheads="1"/>
            </p:cNvSpPr>
            <p:nvPr/>
          </p:nvSpPr>
          <p:spPr bwMode="auto">
            <a:xfrm>
              <a:off x="7125320" y="6535308"/>
              <a:ext cx="328475" cy="237478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rgbClr val="1DA4FF"/>
            </a:solidFill>
            <a:ln w="12700" cap="rnd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19" name="Down Arrow 168"/>
            <p:cNvSpPr>
              <a:spLocks noChangeArrowheads="1"/>
            </p:cNvSpPr>
            <p:nvPr/>
          </p:nvSpPr>
          <p:spPr bwMode="auto">
            <a:xfrm>
              <a:off x="8485998" y="2875970"/>
              <a:ext cx="328475" cy="21497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cap="rnd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 bwMode="auto">
            <a:xfrm>
              <a:off x="1743922" y="2860366"/>
              <a:ext cx="433957" cy="27029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</a:rPr>
                <a:t>AK</a:t>
              </a:r>
            </a:p>
          </p:txBody>
        </p:sp>
        <p:sp>
          <p:nvSpPr>
            <p:cNvPr id="121" name="Right Arrow 166"/>
            <p:cNvSpPr>
              <a:spLocks noChangeArrowheads="1"/>
            </p:cNvSpPr>
            <p:nvPr/>
          </p:nvSpPr>
          <p:spPr bwMode="auto">
            <a:xfrm>
              <a:off x="5465791" y="2007126"/>
              <a:ext cx="246356" cy="288127"/>
            </a:xfrm>
            <a:prstGeom prst="rightArrow">
              <a:avLst>
                <a:gd name="adj1" fmla="val 50000"/>
                <a:gd name="adj2" fmla="val 50079"/>
              </a:avLst>
            </a:prstGeom>
            <a:solidFill>
              <a:srgbClr val="FFFF00"/>
            </a:solidFill>
            <a:ln w="12700" cap="rnd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" name="TextBox 160"/>
            <p:cNvSpPr txBox="1">
              <a:spLocks noChangeArrowheads="1"/>
            </p:cNvSpPr>
            <p:nvPr/>
          </p:nvSpPr>
          <p:spPr bwMode="auto">
            <a:xfrm>
              <a:off x="602549" y="1655792"/>
              <a:ext cx="2081340" cy="1199445"/>
            </a:xfrm>
            <a:prstGeom prst="rect">
              <a:avLst/>
            </a:prstGeom>
            <a:solidFill>
              <a:srgbClr val="FF9999"/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dirty="0"/>
                <a:t>JEFF JACKMAN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000" dirty="0"/>
                <a:t>NATIONAL ACCOUNT DIRECTOR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000" dirty="0" err="1"/>
                <a:t>jeff</a:t>
              </a:r>
              <a:r>
                <a:rPr lang="en-US" sz="1000" dirty="0"/>
                <a:t>. jackman@tabs.toshiba.com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000" dirty="0"/>
                <a:t>(678) 276-9499</a:t>
              </a:r>
            </a:p>
          </p:txBody>
        </p:sp>
        <p:sp>
          <p:nvSpPr>
            <p:cNvPr id="124" name="TextBox 123"/>
            <p:cNvSpPr txBox="1"/>
            <p:nvPr/>
          </p:nvSpPr>
          <p:spPr bwMode="auto">
            <a:xfrm>
              <a:off x="7911625" y="3111320"/>
              <a:ext cx="1722659" cy="1089635"/>
            </a:xfrm>
            <a:prstGeom prst="rect">
              <a:avLst/>
            </a:prstGeom>
            <a:solidFill>
              <a:srgbClr val="FF0000"/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Steve Stark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BUSINESS DEVELOPMENT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sstark@newcaslesys.com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(978) 605-5118</a:t>
              </a:r>
            </a:p>
          </p:txBody>
        </p:sp>
        <p:sp>
          <p:nvSpPr>
            <p:cNvPr id="125" name="TextBox 160"/>
            <p:cNvSpPr txBox="1">
              <a:spLocks noChangeArrowheads="1"/>
            </p:cNvSpPr>
            <p:nvPr/>
          </p:nvSpPr>
          <p:spPr bwMode="auto">
            <a:xfrm>
              <a:off x="5712629" y="1605723"/>
              <a:ext cx="1787785" cy="937594"/>
            </a:xfrm>
            <a:prstGeom prst="rect">
              <a:avLst/>
            </a:prstGeom>
            <a:solidFill>
              <a:srgbClr val="FFFF00"/>
            </a:solidFill>
            <a:ln w="12700" cap="rnd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Chris </a:t>
              </a:r>
              <a:r>
                <a:rPr lang="en-US" sz="900" dirty="0" err="1"/>
                <a:t>Paquin</a:t>
              </a:r>
              <a:endParaRPr lang="en-US" sz="900" dirty="0"/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BUSINESS DEVELOPMENT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cpaquin@newcastlesys.com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978-605-5121</a:t>
              </a:r>
            </a:p>
          </p:txBody>
        </p:sp>
        <p:sp>
          <p:nvSpPr>
            <p:cNvPr id="126" name="TextBox 125"/>
            <p:cNvSpPr txBox="1"/>
            <p:nvPr/>
          </p:nvSpPr>
          <p:spPr bwMode="auto">
            <a:xfrm>
              <a:off x="5713916" y="2659604"/>
              <a:ext cx="1787411" cy="937594"/>
            </a:xfrm>
            <a:prstGeom prst="rect">
              <a:avLst/>
            </a:prstGeom>
            <a:solidFill>
              <a:srgbClr val="FFFF00"/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Steve Stark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BUSINESS DEVELOPMENT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sstark@newcaslesys.com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(978) 605-5118</a:t>
              </a:r>
            </a:p>
          </p:txBody>
        </p:sp>
        <p:sp>
          <p:nvSpPr>
            <p:cNvPr id="127" name="TextBox 126"/>
            <p:cNvSpPr txBox="1"/>
            <p:nvPr/>
          </p:nvSpPr>
          <p:spPr bwMode="auto">
            <a:xfrm>
              <a:off x="7911625" y="4315894"/>
              <a:ext cx="1722660" cy="1089635"/>
            </a:xfrm>
            <a:prstGeom prst="rect">
              <a:avLst/>
            </a:prstGeom>
            <a:solidFill>
              <a:srgbClr val="FF0000"/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John O’Kelly 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BUSINESS DEVELOPMENT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jokelly@newcastlesys.com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978-605-5116</a:t>
              </a:r>
            </a:p>
          </p:txBody>
        </p:sp>
        <p:sp>
          <p:nvSpPr>
            <p:cNvPr id="128" name="TextBox 127"/>
            <p:cNvSpPr txBox="1"/>
            <p:nvPr/>
          </p:nvSpPr>
          <p:spPr bwMode="auto">
            <a:xfrm>
              <a:off x="7450788" y="6574471"/>
              <a:ext cx="1786497" cy="953621"/>
            </a:xfrm>
            <a:prstGeom prst="rect">
              <a:avLst/>
            </a:prstGeom>
            <a:solidFill>
              <a:srgbClr val="00B0F0"/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John O’Kelly 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BUSINESS DEVELOPMENT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jokelly@newcastlesys.com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978-605-5116</a:t>
              </a:r>
            </a:p>
          </p:txBody>
        </p:sp>
        <p:sp>
          <p:nvSpPr>
            <p:cNvPr id="129" name="TextBox 167"/>
            <p:cNvSpPr txBox="1">
              <a:spLocks noChangeArrowheads="1"/>
            </p:cNvSpPr>
            <p:nvPr/>
          </p:nvSpPr>
          <p:spPr bwMode="auto">
            <a:xfrm>
              <a:off x="7450788" y="5570659"/>
              <a:ext cx="1811091" cy="970349"/>
            </a:xfrm>
            <a:prstGeom prst="rect">
              <a:avLst/>
            </a:prstGeom>
            <a:solidFill>
              <a:srgbClr val="00B0F0"/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Chris </a:t>
              </a:r>
              <a:r>
                <a:rPr lang="en-US" sz="900" dirty="0" err="1"/>
                <a:t>Paquin</a:t>
              </a:r>
              <a:endParaRPr lang="en-US" sz="900" dirty="0"/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BUSINESS DEVELOPMENT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cpaquin@newcastlesys.com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978-605-5121</a:t>
              </a:r>
            </a:p>
          </p:txBody>
        </p:sp>
        <p:sp>
          <p:nvSpPr>
            <p:cNvPr id="130" name="TextBox 129"/>
            <p:cNvSpPr txBox="1"/>
            <p:nvPr/>
          </p:nvSpPr>
          <p:spPr bwMode="auto">
            <a:xfrm>
              <a:off x="392107" y="4383504"/>
              <a:ext cx="1748814" cy="93759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Steve Stark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BUSINESS DEVELOPMENT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sstark@newcaslesys.com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(978) 605-5118</a:t>
              </a:r>
            </a:p>
          </p:txBody>
        </p:sp>
        <p:sp>
          <p:nvSpPr>
            <p:cNvPr id="131" name="Down Arrow 168"/>
            <p:cNvSpPr>
              <a:spLocks noChangeArrowheads="1"/>
            </p:cNvSpPr>
            <p:nvPr/>
          </p:nvSpPr>
          <p:spPr bwMode="auto">
            <a:xfrm>
              <a:off x="1049291" y="4170797"/>
              <a:ext cx="327004" cy="21429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50000"/>
              </a:schemeClr>
            </a:solidFill>
            <a:ln w="12700" cap="rnd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2" name="TextBox 174"/>
            <p:cNvSpPr txBox="1">
              <a:spLocks noChangeArrowheads="1"/>
            </p:cNvSpPr>
            <p:nvPr/>
          </p:nvSpPr>
          <p:spPr bwMode="auto">
            <a:xfrm>
              <a:off x="391592" y="5387278"/>
              <a:ext cx="1898204" cy="937594"/>
            </a:xfrm>
            <a:prstGeom prst="rect">
              <a:avLst/>
            </a:prstGeom>
            <a:solidFill>
              <a:srgbClr val="002060"/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dirty="0">
                  <a:solidFill>
                    <a:schemeClr val="bg1"/>
                  </a:solidFill>
                </a:rPr>
                <a:t>Chris </a:t>
              </a:r>
              <a:r>
                <a:rPr lang="en-US" sz="900" dirty="0" err="1">
                  <a:solidFill>
                    <a:schemeClr val="bg1"/>
                  </a:solidFill>
                </a:rPr>
                <a:t>Paquin</a:t>
              </a:r>
              <a:endParaRPr lang="en-US" sz="900" dirty="0">
                <a:solidFill>
                  <a:schemeClr val="bg1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>
                  <a:solidFill>
                    <a:schemeClr val="bg1"/>
                  </a:solidFill>
                </a:rPr>
                <a:t>BUSINESS DEVELOPMENT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>
                  <a:solidFill>
                    <a:schemeClr val="bg1"/>
                  </a:solidFill>
                </a:rPr>
                <a:t>cpaquin@newcastlesys.com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>
                  <a:solidFill>
                    <a:schemeClr val="bg1"/>
                  </a:solidFill>
                </a:rPr>
                <a:t>978-605-5121</a:t>
              </a:r>
            </a:p>
          </p:txBody>
        </p:sp>
        <p:sp>
          <p:nvSpPr>
            <p:cNvPr id="133" name="TextBox 175"/>
            <p:cNvSpPr txBox="1">
              <a:spLocks noChangeArrowheads="1"/>
            </p:cNvSpPr>
            <p:nvPr/>
          </p:nvSpPr>
          <p:spPr bwMode="auto">
            <a:xfrm>
              <a:off x="404049" y="6474089"/>
              <a:ext cx="2183496" cy="937594"/>
            </a:xfrm>
            <a:prstGeom prst="rect">
              <a:avLst/>
            </a:prstGeom>
            <a:solidFill>
              <a:srgbClr val="002060"/>
            </a:solidFill>
            <a:ln w="12700" cap="rnd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dirty="0">
                  <a:solidFill>
                    <a:schemeClr val="bg1"/>
                  </a:solidFill>
                </a:rPr>
                <a:t>Ellen Hollingsworth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>
                  <a:solidFill>
                    <a:schemeClr val="bg1"/>
                  </a:solidFill>
                </a:rPr>
                <a:t>BUSINESS DEVELOPMENT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>
                  <a:solidFill>
                    <a:schemeClr val="bg1"/>
                  </a:solidFill>
                </a:rPr>
                <a:t>customerservice@newcastlesys.com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900" dirty="0">
                  <a:solidFill>
                    <a:schemeClr val="bg1"/>
                  </a:solidFill>
                </a:rPr>
                <a:t>978-605-5117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2440" y="777240"/>
            <a:ext cx="542925" cy="6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0240" y="2286000"/>
            <a:ext cx="4572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1600200"/>
            <a:ext cx="54872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5120640"/>
            <a:ext cx="609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120" y="868680"/>
            <a:ext cx="5663080" cy="530352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" y="960120"/>
            <a:ext cx="2881655" cy="2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" y="3474720"/>
            <a:ext cx="3063240" cy="288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46120" y="320040"/>
            <a:ext cx="3840480" cy="365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Newcastle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Sales 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97480" y="182880"/>
            <a:ext cx="5561012" cy="606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Marketing Program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1480" y="1508760"/>
            <a:ext cx="8458200" cy="4953000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Program:	DC Velocity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eBlast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Dates:	10/29 and 12/4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  	Promote Awareness</a:t>
            </a:r>
          </a:p>
          <a:p>
            <a:pPr marL="1425575" marR="0" lvl="4" indent="-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Book" charset="0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        of Mobile Printing Solution 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Target: 	Warehouse/DC  IT &amp; Operation Managers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Method:	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eblast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36,735 contacts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Message:	Key Benefits of Mobile Printing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Lead: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Prospects submit contact information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download 			white paper,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ROI calculator and Brochure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38238" marR="0" lvl="3" indent="-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Book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		Leads will be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distributed to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Toshiba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BDMs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&amp; 		Newcastle Account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  <a:ea typeface="+mn-ea"/>
              </a:rPr>
              <a:t>Managers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2013ResellerPromotionEmail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868680"/>
            <a:ext cx="2881934" cy="19645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463040" y="1051560"/>
            <a:ext cx="6812280" cy="516636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Newcastle Company Overview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Why Mobile Workstations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Product Portfolio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Applications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Benefits of Mobile Printing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ROI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Success Stories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How to Sell  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82880" y="1325880"/>
            <a:ext cx="8586788" cy="5334000"/>
          </a:xfrm>
          <a:prstGeom prst="rect">
            <a:avLst/>
          </a:prstGeom>
        </p:spPr>
        <p:txBody>
          <a:bodyPr/>
          <a:lstStyle/>
          <a:p>
            <a:pPr marL="287338" marR="0" lvl="0" indent="-2873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 &amp; A</a:t>
            </a:r>
          </a:p>
          <a:p>
            <a:pPr marL="287338" marR="0" lvl="0" indent="-2873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4320" y="822960"/>
            <a:ext cx="8686800" cy="3063239"/>
          </a:xfrm>
          <a:prstGeom prst="rect">
            <a:avLst/>
          </a:prstGeom>
        </p:spPr>
        <p:txBody>
          <a:bodyPr/>
          <a:lstStyle/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Who Is Newcastle Systems?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Founded in 2005 and headquartered in Middleton, MA (about 20 minutes north of Boston)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Leading solution provider of innovative mobile workplace and portable power systems in North America and beyond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1800" y="4712018"/>
            <a:ext cx="1709738" cy="588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1634" tIns="35817" rIns="71634" bIns="35817">
            <a:spAutoFit/>
          </a:bodyPr>
          <a:lstStyle/>
          <a:p>
            <a:endParaRPr lang="en-US"/>
          </a:p>
        </p:txBody>
      </p:sp>
      <p:pic>
        <p:nvPicPr>
          <p:cNvPr id="6" name="Picture 5" descr="RC_KB_ToshibaPrinter_noplant_mask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3200400"/>
            <a:ext cx="22415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B_Laptop_LgPrinter_Guy_mask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0440" y="3200400"/>
            <a:ext cx="2377440" cy="328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C_LCD_LgPrinter_Justin__mask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2160" y="3154680"/>
            <a:ext cx="2954670" cy="284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2920" y="411480"/>
            <a:ext cx="8046720" cy="5577840"/>
          </a:xfrm>
          <a:prstGeom prst="rect">
            <a:avLst/>
          </a:prstGeom>
        </p:spPr>
        <p:txBody>
          <a:bodyPr/>
          <a:lstStyle/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indent="-287338">
              <a:spcAft>
                <a:spcPct val="10000"/>
              </a:spcAft>
              <a:defRPr/>
            </a:pPr>
            <a:r>
              <a:rPr lang="en-US" sz="2800" b="1" kern="0" dirty="0" smtClean="0">
                <a:latin typeface="+mn-lt"/>
                <a:ea typeface="+mn-ea"/>
                <a:cs typeface="Arial" charset="0"/>
              </a:rPr>
              <a:t>Why Mobile Workstations?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Converting a stationary workplace to a mobile one is the easiest, most economical way to increase productivity of current workers and infrastructure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IMPROVING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PROCESSES: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Fully leverage your wireless facility by cutting cords and letting workstations move where they are needed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ENABLING PEOPLE: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your workers have access to data and real-time information ANYWHERE in your facility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ADDITIONAL PURCHASES: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Integrates with your current hardware and software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0040" y="640080"/>
            <a:ext cx="8549640" cy="4526280"/>
          </a:xfrm>
          <a:prstGeom prst="rect">
            <a:avLst/>
          </a:prstGeom>
        </p:spPr>
        <p:txBody>
          <a:bodyPr/>
          <a:lstStyle/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tabLst/>
              <a:defRPr/>
            </a:pPr>
            <a:r>
              <a:rPr lang="en-US" sz="2800" b="1" kern="0" dirty="0" smtClean="0">
                <a:latin typeface="Arial" charset="0"/>
                <a:ea typeface="+mn-ea"/>
                <a:cs typeface="Arial" charset="0"/>
              </a:rPr>
              <a:t>Difference between Mobile Solution vs. Portable Printers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Enable high speed &amp; large volumes label printing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Arial" charset="0"/>
                <a:ea typeface="+mn-ea"/>
                <a:cs typeface="Arial" charset="0"/>
              </a:rPr>
              <a:t>Need Industrial printers with large ribbon and label capacity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Use multiple peripheral devices (printer, tablet,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scanner, variety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of labels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Arial" charset="0"/>
                <a:ea typeface="+mn-ea"/>
                <a:cs typeface="Arial" charset="0"/>
              </a:rPr>
              <a:t>Need flat surface work area 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Arial" charset="0"/>
                <a:ea typeface="+mn-ea"/>
                <a:cs typeface="Arial" charset="0"/>
              </a:rPr>
              <a:t>Use and store multiple label sizes &amp; stock 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Arial" charset="0"/>
                <a:ea typeface="+mn-ea"/>
                <a:cs typeface="Arial" charset="0"/>
              </a:rPr>
              <a:t>Need 1 or 2 large screen displays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Arial" charset="0"/>
                <a:ea typeface="+mn-ea"/>
                <a:cs typeface="Arial" charset="0"/>
              </a:rPr>
              <a:t>Durable Thermal Transfer quality labels required</a:t>
            </a: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Gotham-Medium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 descr="small_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154679"/>
            <a:ext cx="2011680" cy="31432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9480" y="1371600"/>
            <a:ext cx="914400" cy="10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resentation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" y="1280160"/>
            <a:ext cx="7543800" cy="50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40280" y="731520"/>
            <a:ext cx="512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+mn-lt"/>
              </a:rPr>
              <a:t>Add Mobility To Your Hardware</a:t>
            </a:r>
            <a:endParaRPr lang="en-US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108960" y="182880"/>
            <a:ext cx="3515676" cy="5621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Product Portfolio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" y="3581185"/>
            <a:ext cx="8790190" cy="2242929"/>
          </a:xfrm>
          <a:prstGeom prst="rect">
            <a:avLst/>
          </a:prstGeom>
        </p:spPr>
        <p:txBody>
          <a:bodyPr/>
          <a:lstStyle/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79" y="822960"/>
          <a:ext cx="8321040" cy="5563153"/>
        </p:xfrm>
        <a:graphic>
          <a:graphicData uri="http://schemas.openxmlformats.org/drawingml/2006/table">
            <a:tbl>
              <a:tblPr/>
              <a:tblGrid>
                <a:gridCol w="1432309"/>
                <a:gridCol w="2114363"/>
                <a:gridCol w="2429766"/>
                <a:gridCol w="2344602"/>
              </a:tblGrid>
              <a:tr h="1874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     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      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      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Calibri"/>
                        </a:rPr>
                        <a:t>Cart 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Calibri"/>
                        </a:rPr>
                        <a:t>Series: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RC </a:t>
                      </a: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Series</a:t>
                      </a:r>
                    </a:p>
                    <a:p>
                      <a:pPr marL="0" marR="0" indent="0" algn="ctr" defTabSz="7163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Calibri"/>
                        </a:rPr>
                        <a:t>Compact, Entry-Level Unit  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NB </a:t>
                      </a: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Series</a:t>
                      </a:r>
                    </a:p>
                    <a:p>
                      <a:pPr marL="0" marR="0" indent="0" algn="ctr" defTabSz="7163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Calibri"/>
                        </a:rPr>
                        <a:t>Mid-Range Unit</a:t>
                      </a:r>
                      <a:endParaRPr lang="en-US" sz="14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PC Series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Calibri"/>
                        </a:rPr>
                        <a:t>Heavy-Duty Unit   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Calibri"/>
                        </a:rPr>
                        <a:t>Toshiba Printer:</a:t>
                      </a:r>
                      <a:endParaRPr lang="en-US" sz="1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BEV4D/4T  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3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BEX4T2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3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BEX4T1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Calibri"/>
                        </a:rPr>
                        <a:t>Retail Floor: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8000"/>
                          </a:solidFill>
                          <a:latin typeface="Wingdings" pitchFamily="2" charset="2"/>
                          <a:ea typeface="Calibri"/>
                          <a:cs typeface="Calibri"/>
                        </a:rPr>
                        <a:t>l</a:t>
                      </a:r>
                      <a:endParaRPr lang="en-US" sz="4000" dirty="0">
                        <a:solidFill>
                          <a:srgbClr val="008000"/>
                        </a:solidFill>
                        <a:latin typeface="Wingdings" pitchFamily="2" charset="2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3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8000"/>
                          </a:solidFill>
                          <a:latin typeface="Wingdings" pitchFamily="2" charset="2"/>
                          <a:ea typeface="Calibri"/>
                          <a:cs typeface="Calibri"/>
                        </a:rPr>
                        <a:t>l</a:t>
                      </a: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Calibri"/>
                        </a:rPr>
                        <a:t>Warehouse/DC: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8000"/>
                          </a:solidFill>
                          <a:latin typeface="Wingdings" pitchFamily="2" charset="2"/>
                          <a:ea typeface="Calibri"/>
                          <a:cs typeface="Calibri"/>
                        </a:rPr>
                        <a:t>l</a:t>
                      </a:r>
                      <a:endParaRPr lang="en-US" sz="4000" dirty="0">
                        <a:solidFill>
                          <a:srgbClr val="008000"/>
                        </a:solidFill>
                        <a:latin typeface="Wingdings" pitchFamily="2" charset="2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3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8000"/>
                          </a:solidFill>
                          <a:latin typeface="Wingdings" pitchFamily="2" charset="2"/>
                          <a:ea typeface="Calibri"/>
                          <a:cs typeface="Calibri"/>
                        </a:rPr>
                        <a:t>l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Calibri"/>
                        </a:rPr>
                        <a:t>Manufacturing: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8000"/>
                          </a:solidFill>
                          <a:latin typeface="Wingdings" pitchFamily="2" charset="2"/>
                          <a:ea typeface="Calibri"/>
                          <a:cs typeface="Calibri"/>
                        </a:rPr>
                        <a:t>l</a:t>
                      </a:r>
                      <a:endParaRPr lang="en-US" sz="4000" dirty="0">
                        <a:solidFill>
                          <a:srgbClr val="008000"/>
                        </a:solidFill>
                        <a:latin typeface="Wingdings" pitchFamily="2" charset="2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63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8000"/>
                          </a:solidFill>
                          <a:latin typeface="Wingdings" pitchFamily="2" charset="2"/>
                          <a:ea typeface="Calibri"/>
                          <a:cs typeface="Calibri"/>
                        </a:rPr>
                        <a:t>l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960" y="1188016"/>
            <a:ext cx="914400" cy="68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960" y="1234439"/>
            <a:ext cx="789608" cy="69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520" y="1142296"/>
            <a:ext cx="914400" cy="68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8oclo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4764" y="883901"/>
            <a:ext cx="1060476" cy="17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small_n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0520" y="892697"/>
            <a:ext cx="1097280" cy="17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RCSeries_Powere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5960" y="868680"/>
            <a:ext cx="1143000" cy="178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108960" y="182880"/>
            <a:ext cx="6350317" cy="1343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Product Portfolio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040" y="822960"/>
          <a:ext cx="8458200" cy="5574354"/>
        </p:xfrm>
        <a:graphic>
          <a:graphicData uri="http://schemas.openxmlformats.org/drawingml/2006/table">
            <a:tbl>
              <a:tblPr/>
              <a:tblGrid>
                <a:gridCol w="1268168"/>
                <a:gridCol w="2343712"/>
                <a:gridCol w="2377440"/>
                <a:gridCol w="2468880"/>
              </a:tblGrid>
              <a:tr h="1645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     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      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      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/>
                          <a:ea typeface="Calibri"/>
                          <a:cs typeface="Calibri"/>
                        </a:rPr>
                        <a:t>Cart </a:t>
                      </a:r>
                      <a:r>
                        <a:rPr lang="en-US" sz="1100" b="1" dirty="0">
                          <a:latin typeface="Arial"/>
                          <a:ea typeface="Calibri"/>
                          <a:cs typeface="Calibri"/>
                        </a:rPr>
                        <a:t>Series:</a:t>
                      </a:r>
                      <a:endParaRPr lang="en-US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RC </a:t>
                      </a:r>
                      <a:r>
                        <a:rPr lang="en-US" sz="12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Series</a:t>
                      </a:r>
                      <a:endParaRPr lang="en-US" sz="12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Calibri"/>
                        </a:rPr>
                        <a:t>Compact, Entry-Level Unit</a:t>
                      </a:r>
                      <a:endParaRPr lang="en-US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NB </a:t>
                      </a:r>
                      <a:r>
                        <a:rPr lang="en-US" sz="12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Series</a:t>
                      </a:r>
                      <a:endParaRPr lang="en-US" sz="12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Calibri"/>
                        </a:rPr>
                        <a:t>Mid-Range Unit</a:t>
                      </a:r>
                      <a:endParaRPr lang="en-US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Calibri"/>
                        </a:rPr>
                        <a:t>PC Series</a:t>
                      </a:r>
                      <a:endParaRPr lang="en-US" sz="12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Calibri"/>
                        </a:rPr>
                        <a:t>Heavy-Duty Unit</a:t>
                      </a:r>
                      <a:endParaRPr lang="en-US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Footprint (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WxLxH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)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: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18.5”  x  22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” x  39”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24”  x  26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” x  42”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26”  x 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35.5” x  43” (30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” shelf)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26”  x  53.5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” x  43” (48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” shelf)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7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Typical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 Hardware: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Laptop/tablet ,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 scanner,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small printer (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BEV4D/4T 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 for 8 hours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Laptop/tablet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 , scanner,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high-volume printer (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BEX4T2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for  8-24 hours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PC/Monitor,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 scanner,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high-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volume  printer  (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BEX4T1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en-US" sz="1050" b="0" baseline="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</a:rPr>
                        <a:t>for  8+ hours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0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Calibri"/>
                        </a:rPr>
                        <a:t>Battery:</a:t>
                      </a:r>
                      <a:endParaRPr lang="en-US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40 &amp; 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100 AH</a:t>
                      </a: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40, 100, 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&amp; 200 AH</a:t>
                      </a: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100, 200, 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&amp; 300 AH</a:t>
                      </a: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/>
                          <a:ea typeface="Calibri"/>
                          <a:cs typeface="Calibri"/>
                        </a:rPr>
                        <a:t>Power</a:t>
                      </a:r>
                      <a:r>
                        <a:rPr lang="en-US" sz="1100" b="1" baseline="0" dirty="0" smtClean="0">
                          <a:latin typeface="Arial"/>
                          <a:ea typeface="Calibri"/>
                          <a:cs typeface="Calibri"/>
                        </a:rPr>
                        <a:t> Swap :</a:t>
                      </a:r>
                      <a:endParaRPr lang="en-US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endParaRPr lang="en-US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Yes (enables 24 hrs. power)</a:t>
                      </a:r>
                      <a:endParaRPr lang="en-US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Available Spring 2014</a:t>
                      </a:r>
                      <a:endParaRPr lang="en-US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407" marR="49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3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Calibri"/>
                        </a:rPr>
                        <a:t>Weight:</a:t>
                      </a:r>
                      <a:endParaRPr lang="en-US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125 - 175 lbs. 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powered</a:t>
                      </a: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165 - 265 lbs. 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powered</a:t>
                      </a: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225 – 385 lbs. 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powered</a:t>
                      </a: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5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Calibri"/>
                        </a:rPr>
                        <a:t>Price </a:t>
                      </a:r>
                      <a:r>
                        <a:rPr lang="en-US" sz="1100" b="1" dirty="0" smtClean="0">
                          <a:latin typeface="Arial"/>
                          <a:ea typeface="Calibri"/>
                          <a:cs typeface="Calibri"/>
                        </a:rPr>
                        <a:t>Range:</a:t>
                      </a:r>
                      <a:endParaRPr lang="en-US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$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1,530 </a:t>
                      </a: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- $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2,046</a:t>
                      </a: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$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1,850 </a:t>
                      </a: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- $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2,763</a:t>
                      </a: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$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2,166 </a:t>
                      </a: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- $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3,409 </a:t>
                      </a: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(30”)</a:t>
                      </a: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$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2,418 </a:t>
                      </a: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- $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3,649 </a:t>
                      </a:r>
                      <a:r>
                        <a:rPr lang="en-US" sz="1050" dirty="0">
                          <a:latin typeface="Arial"/>
                          <a:ea typeface="Calibri"/>
                          <a:cs typeface="Calibri"/>
                        </a:rPr>
                        <a:t>(48</a:t>
                      </a:r>
                      <a:r>
                        <a:rPr lang="en-US" sz="1050" dirty="0" smtClean="0">
                          <a:latin typeface="Arial"/>
                          <a:ea typeface="Calibri"/>
                          <a:cs typeface="Calibri"/>
                        </a:rPr>
                        <a:t>”)   </a:t>
                      </a:r>
                      <a:endParaRPr lang="en-US" sz="10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NB_Laptop_LgPrinter_Guy_mask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5962" y="804834"/>
            <a:ext cx="1243026" cy="1715453"/>
          </a:xfrm>
          <a:prstGeom prst="rect">
            <a:avLst/>
          </a:prstGeom>
        </p:spPr>
      </p:pic>
      <p:pic>
        <p:nvPicPr>
          <p:cNvPr id="9" name="Picture 8" descr="PC_LCD_LgPrinter_Justin__mask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10" y="777289"/>
            <a:ext cx="1795482" cy="1730951"/>
          </a:xfrm>
          <a:prstGeom prst="rect">
            <a:avLst/>
          </a:prstGeom>
        </p:spPr>
      </p:pic>
      <p:pic>
        <p:nvPicPr>
          <p:cNvPr id="10" name="Picture 9" descr="RC_KB_ToshibaPrinter_mask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8024" y="876510"/>
            <a:ext cx="1196988" cy="1530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oshiba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Toshiba PowerPoint">
      <a:majorFont>
        <a:latin typeface="Arial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29157</TotalTime>
  <Words>1311</Words>
  <Application>Microsoft Office PowerPoint</Application>
  <PresentationFormat>On-screen Show (4:3)</PresentationFormat>
  <Paragraphs>502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1_Toshiba PowerPoint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TABS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srhorer</dc:creator>
  <cp:lastModifiedBy>thlee</cp:lastModifiedBy>
  <cp:revision>2343</cp:revision>
  <cp:lastPrinted>2003-11-06T18:04:51Z</cp:lastPrinted>
  <dcterms:created xsi:type="dcterms:W3CDTF">2003-02-06T00:04:54Z</dcterms:created>
  <dcterms:modified xsi:type="dcterms:W3CDTF">2013-10-15T21:16:05Z</dcterms:modified>
</cp:coreProperties>
</file>