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0" r:id="rId3"/>
    <p:sldId id="288" r:id="rId4"/>
    <p:sldId id="283" r:id="rId5"/>
    <p:sldId id="281" r:id="rId6"/>
    <p:sldId id="282" r:id="rId7"/>
    <p:sldId id="286" r:id="rId8"/>
    <p:sldId id="289" r:id="rId9"/>
    <p:sldId id="297" r:id="rId10"/>
    <p:sldId id="298" r:id="rId11"/>
    <p:sldId id="294" r:id="rId12"/>
    <p:sldId id="265" r:id="rId13"/>
    <p:sldId id="266" r:id="rId14"/>
    <p:sldId id="267" r:id="rId15"/>
    <p:sldId id="268" r:id="rId16"/>
    <p:sldId id="269" r:id="rId17"/>
    <p:sldId id="270" r:id="rId18"/>
    <p:sldId id="273" r:id="rId19"/>
    <p:sldId id="274" r:id="rId20"/>
    <p:sldId id="275" r:id="rId21"/>
    <p:sldId id="272" r:id="rId22"/>
    <p:sldId id="276" r:id="rId23"/>
    <p:sldId id="277" r:id="rId24"/>
    <p:sldId id="285" r:id="rId25"/>
    <p:sldId id="284" r:id="rId26"/>
    <p:sldId id="295" r:id="rId27"/>
    <p:sldId id="302" r:id="rId28"/>
    <p:sldId id="300" r:id="rId29"/>
    <p:sldId id="306" r:id="rId30"/>
    <p:sldId id="299" r:id="rId31"/>
    <p:sldId id="303" r:id="rId32"/>
    <p:sldId id="279" r:id="rId33"/>
    <p:sldId id="292" r:id="rId34"/>
    <p:sldId id="304" r:id="rId35"/>
    <p:sldId id="305" r:id="rId36"/>
    <p:sldId id="280" r:id="rId37"/>
    <p:sldId id="291" r:id="rId38"/>
    <p:sldId id="262" r:id="rId39"/>
    <p:sldId id="263" r:id="rId40"/>
    <p:sldId id="257" r:id="rId41"/>
    <p:sldId id="259" r:id="rId42"/>
    <p:sldId id="260" r:id="rId43"/>
    <p:sldId id="26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22" autoAdjust="0"/>
  </p:normalViewPr>
  <p:slideViewPr>
    <p:cSldViewPr>
      <p:cViewPr varScale="1">
        <p:scale>
          <a:sx n="65" d="100"/>
          <a:sy n="65" d="100"/>
        </p:scale>
        <p:origin x="-148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D2173-3E07-4A9F-9F92-C403FA9AC00A}" type="datetimeFigureOut">
              <a:rPr lang="en-CA" smtClean="0"/>
              <a:pPr/>
              <a:t>06/03/2013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F5D0C-71DD-4FDC-B347-D55FCF562416}"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We began building structures as a way to defy the environment around us, to</a:t>
            </a:r>
            <a:r>
              <a:rPr lang="en-CA" baseline="0" smtClean="0"/>
              <a:t> protect ourselves from danger and to insulate ourselves from the ever-changing environment around us. </a:t>
            </a:r>
            <a:endParaRPr lang="en-CA" smtClean="0"/>
          </a:p>
        </p:txBody>
      </p:sp>
      <p:sp>
        <p:nvSpPr>
          <p:cNvPr id="4" name="Slide Number Placeholder 3"/>
          <p:cNvSpPr>
            <a:spLocks noGrp="1"/>
          </p:cNvSpPr>
          <p:nvPr>
            <p:ph type="sldNum" sz="quarter" idx="10"/>
          </p:nvPr>
        </p:nvSpPr>
        <p:spPr/>
        <p:txBody>
          <a:bodyPr/>
          <a:lstStyle/>
          <a:p>
            <a:fld id="{810F5D0C-71DD-4FDC-B347-D55FCF562416}" type="slidenum">
              <a:rPr lang="en-CA" smtClean="0"/>
              <a:pPr/>
              <a:t>12</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mtClean="0"/>
              <a:t>These</a:t>
            </a:r>
            <a:r>
              <a:rPr lang="en-CA" baseline="0" smtClean="0"/>
              <a:t> fungi are responsible for the "leprosy of the house" described i</a:t>
            </a:r>
            <a:r>
              <a:rPr lang="en-CA" smtClean="0"/>
              <a:t>n the 14th chapter of Leviticus, the</a:t>
            </a:r>
            <a:r>
              <a:rPr lang="en-CA" baseline="0" smtClean="0"/>
              <a:t> third book of Moses. </a:t>
            </a:r>
            <a:endParaRPr lang="en-CA" smtClean="0"/>
          </a:p>
          <a:p>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22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smtClean="0"/>
              <a:t>The plague is "dry rot", and its caused by a very small and specialized group of mushrooms, with Latin names like </a:t>
            </a:r>
            <a:r>
              <a:rPr lang="en-CA" i="1" baseline="0" smtClean="0"/>
              <a:t>Serpula</a:t>
            </a:r>
            <a:r>
              <a:rPr lang="en-CA" baseline="0" smtClean="0"/>
              <a:t>, </a:t>
            </a:r>
            <a:r>
              <a:rPr lang="en-CA" i="1" baseline="0" smtClean="0"/>
              <a:t>Merulius</a:t>
            </a:r>
            <a:r>
              <a:rPr lang="en-CA" baseline="0" smtClean="0"/>
              <a:t>, and </a:t>
            </a:r>
            <a:r>
              <a:rPr lang="en-CA" i="1" baseline="0" smtClean="0"/>
              <a:t>Poria</a:t>
            </a:r>
            <a:r>
              <a:rPr lang="en-CA" baseline="0" smtClean="0"/>
              <a:t>. They attack whole wood, cellulose, lignin and all, and they reduce it to dust, in the process, emitting copious spores that resemble orange-brown dust. It's still a plague in Europe, where old wooden posts and beams are in contact with damp stone and soil. But its comparatively rare in North America.</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23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But the modern house fungi are moulds,</a:t>
            </a:r>
            <a:r>
              <a:rPr lang="en-CA" baseline="0" smtClean="0"/>
              <a:t> like this one. They are much more prolific, under the right moisture conditions they grow on a wide range of materials</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24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from Wikipedia: On October 31, 2007,[9] MIT sued[10] architect Frank Gehry and the construction companies, Skanska USA Building Inc. and NER Construction Management, for "providing deficient design services and drawings" which caused leaks to spring, masonry to crack, mold to grow, drainage to back up, and falling ice and debris to block emergency exits.[7] A Skanska spokesperson said that, prior to construction, Gehry ignored warnings from Skanska and a consulting company regarding flaws in his design of the amphitheater, and rejected a formal request from Skanska to modify the design.[7]</a:t>
            </a:r>
          </a:p>
          <a:p>
            <a:r>
              <a:rPr lang="en-CA" smtClean="0"/>
              <a:t>In an interview, Mr. Gehry, whose firm was paid $15 million for the project, said construction problems were inevitable in the design of complex buildings. "These things are complicated," he said, "and they involved a lot of people, and you never quite know where they went wrong. A building goes together with seven billion pieces of connective tissue. The chances of it getting done ever without something colliding or some misstep are small." "I think the issues are fairly minor," he added. "M.I.T. is after our insurance." Mr. Gehry said value engineering—the process by which elements of a project are eliminated to cut costs—was largely responsible for the problems. "There are things that were left out of the design," he said. "The client chose not to put certain devices on the roofs, to save money."[11] The lawsuit was reportedly settled in 2010 with most of the issues having been resolved.</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33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The</a:t>
            </a:r>
            <a:r>
              <a:rPr lang="en-CA" baseline="0" smtClean="0"/>
              <a:t> word "insulate" comes from the Latin work for Island. Where we line, here, in the cooler part of North America, as in similar places around the world, the insulation afforded us by our houses serves a closely analogous purpose - it permits us to establish islands of stable tropical climate despite being surrounded by a sea of dynamic, temperate climate.</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13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CA" b="1" smtClean="0">
                <a:latin typeface="Arial" pitchFamily="34" charset="0"/>
              </a:rPr>
              <a:t>Indoor mould</a:t>
            </a:r>
            <a:r>
              <a:rPr lang="en-CA" b="1" baseline="0" smtClean="0">
                <a:latin typeface="Arial" pitchFamily="34" charset="0"/>
              </a:rPr>
              <a:t> is a new problem</a:t>
            </a:r>
            <a:r>
              <a:rPr lang="en-CA" baseline="0" smtClean="0">
                <a:latin typeface="Arial" pitchFamily="34" charset="0"/>
              </a:rPr>
              <a:t>. </a:t>
            </a:r>
            <a:r>
              <a:rPr lang="en-CA" smtClean="0">
                <a:latin typeface="Arial" pitchFamily="34" charset="0"/>
              </a:rPr>
              <a:t>Moulds were not much of a problem is housing prior to what I've called the suburban revolution. There are a bunch of reasons for this, but the first reason is because we started to build with different materials.</a:t>
            </a:r>
          </a:p>
        </p:txBody>
      </p:sp>
      <p:sp>
        <p:nvSpPr>
          <p:cNvPr id="74756" name="Slide Number Placeholder 3"/>
          <p:cNvSpPr>
            <a:spLocks noGrp="1"/>
          </p:cNvSpPr>
          <p:nvPr>
            <p:ph type="sldNum" sz="quarter" idx="5"/>
          </p:nvPr>
        </p:nvSpPr>
        <p:spPr>
          <a:noFill/>
        </p:spPr>
        <p:txBody>
          <a:bodyPr/>
          <a:lstStyle/>
          <a:p>
            <a:fld id="{135EF49F-847A-415C-8464-218BCF3FF2D6}"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It was not long ago that we constructed the interior walls of our houses here in</a:t>
            </a:r>
            <a:r>
              <a:rPr lang="en-CA" baseline="0" smtClean="0"/>
              <a:t> the cooler region of North America like this...</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15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But since</a:t>
            </a:r>
            <a:r>
              <a:rPr lang="en-CA" baseline="0" smtClean="0"/>
              <a:t> the 1950s or 60s, we've been constructing them more like this, using prefabricated panels of paper-gypsum sandwich that we call wallboard. Its faster, its easier and its cheaper. But its probably not better.</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16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Like my colleague Mac Pierce in Minnesota likes to</a:t>
            </a:r>
            <a:r>
              <a:rPr lang="en-CA" baseline="0" smtClean="0"/>
              <a:t> remind audiences, even the stupidest of the Three Little Pigs, this one here, didn't build his house out of paper., and there's a good reason why.</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17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Paper is celluose. It comes from wood and other plant material. Plants build their cell walls out of bundles of cellulose</a:t>
            </a:r>
            <a:r>
              <a:rPr lang="en-CA" baseline="0" smtClean="0"/>
              <a:t> fibers, which are light and flexible but extremely strong. </a:t>
            </a:r>
            <a:r>
              <a:rPr lang="en-CA" smtClean="0"/>
              <a:t>Cellulose is a polymer, which means that it is a substance that is composed of</a:t>
            </a:r>
            <a:r>
              <a:rPr lang="en-CA" baseline="0" smtClean="0"/>
              <a:t> a bunch of small parts, in this case, the small parts are molecules of the sugar, glucose</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18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Sort of like the flying horses in MC Escher's tessellation</a:t>
            </a:r>
            <a:r>
              <a:rPr lang="en-CA" baseline="0" smtClean="0"/>
              <a:t> drawing of Pegasus.</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19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They have evolved to protect their cellulose</a:t>
            </a:r>
            <a:r>
              <a:rPr lang="en-CA" baseline="0" smtClean="0"/>
              <a:t> with a brown tar-like substance called "lignin". </a:t>
            </a:r>
            <a:r>
              <a:rPr lang="en-CA" smtClean="0"/>
              <a:t> Lignin</a:t>
            </a:r>
            <a:r>
              <a:rPr lang="en-CA" baseline="0" smtClean="0"/>
              <a:t> mostly prevents fungal enzymes from breaking down cellulose, protecting it. There are a small number fungi that can inactivate the lignin and attack the cellulose. These are the fungi responsible for destroying houses from antiquity up to the suburban revolution.</a:t>
            </a:r>
            <a:endParaRPr lang="en-CA"/>
          </a:p>
        </p:txBody>
      </p:sp>
      <p:sp>
        <p:nvSpPr>
          <p:cNvPr id="4" name="Slide Number Placeholder 3"/>
          <p:cNvSpPr>
            <a:spLocks noGrp="1"/>
          </p:cNvSpPr>
          <p:nvPr>
            <p:ph type="sldNum" sz="quarter" idx="10"/>
          </p:nvPr>
        </p:nvSpPr>
        <p:spPr/>
        <p:txBody>
          <a:bodyPr/>
          <a:lstStyle/>
          <a:p>
            <a:fld id="{810F5D0C-71DD-4FDC-B347-D55FCF562416}" type="slidenum">
              <a:rPr lang="en-CA" smtClean="0"/>
              <a:pPr/>
              <a:t>21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3CF2648-75F9-4761-ACCA-DAF308DE40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32889-684A-4741-8973-1AB06914491C}" type="datetimeFigureOut">
              <a:rPr lang="en-CA" smtClean="0"/>
              <a:pPr/>
              <a:t>06/03/2013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8C06FC9-E8C2-44B5-9D52-88C389B2607E}"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32889-684A-4741-8973-1AB06914491C}" type="datetimeFigureOut">
              <a:rPr lang="en-CA" smtClean="0"/>
              <a:pPr/>
              <a:t>06/03/2013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06FC9-E8C2-44B5-9D52-88C389B2607E}"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vchamber.org/svhistory/images/scotthouse/T00004.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3510" y="785795"/>
            <a:ext cx="8458200" cy="2814656"/>
          </a:xfrm>
        </p:spPr>
        <p:txBody>
          <a:bodyPr>
            <a:normAutofit/>
          </a:bodyPr>
          <a:lstStyle/>
          <a:p>
            <a:r>
              <a:rPr lang="en-CA" sz="4800" b="1" smtClean="0"/>
              <a:t>Mouldy buildings</a:t>
            </a:r>
            <a:endParaRPr lang="en-CA" sz="4000"/>
          </a:p>
        </p:txBody>
      </p:sp>
      <p:sp>
        <p:nvSpPr>
          <p:cNvPr id="5" name="Subtitle 2"/>
          <p:cNvSpPr>
            <a:spLocks noGrp="1"/>
          </p:cNvSpPr>
          <p:nvPr>
            <p:ph type="subTitle" idx="1"/>
          </p:nvPr>
        </p:nvSpPr>
        <p:spPr>
          <a:xfrm>
            <a:off x="696268" y="3714752"/>
            <a:ext cx="7772400" cy="1752600"/>
          </a:xfrm>
        </p:spPr>
        <p:txBody>
          <a:bodyPr/>
          <a:lstStyle/>
          <a:p>
            <a:r>
              <a:rPr lang="en-CA" smtClean="0">
                <a:solidFill>
                  <a:schemeClr val="tx1">
                    <a:lumMod val="75000"/>
                    <a:lumOff val="25000"/>
                  </a:schemeClr>
                </a:solidFill>
              </a:rPr>
              <a:t>Dr. James Scott</a:t>
            </a:r>
          </a:p>
          <a:p>
            <a:r>
              <a:rPr lang="en-CA" sz="2000" smtClean="0">
                <a:solidFill>
                  <a:schemeClr val="tx1">
                    <a:lumMod val="75000"/>
                    <a:lumOff val="25000"/>
                  </a:schemeClr>
                </a:solidFill>
              </a:rPr>
              <a:t>Associate Professor,  Division of Occupational &amp; Environmental Health</a:t>
            </a:r>
          </a:p>
          <a:p>
            <a:pPr>
              <a:spcBef>
                <a:spcPts val="0"/>
              </a:spcBef>
            </a:pPr>
            <a:r>
              <a:rPr lang="en-CA" sz="2000" smtClean="0">
                <a:solidFill>
                  <a:schemeClr val="tx1">
                    <a:lumMod val="75000"/>
                    <a:lumOff val="25000"/>
                  </a:schemeClr>
                </a:solidFill>
              </a:rPr>
              <a:t>Dalla Lana School of Public Health, Univ of Toronto</a:t>
            </a:r>
          </a:p>
          <a:p>
            <a:r>
              <a:rPr lang="en-CA" sz="2000" smtClean="0">
                <a:solidFill>
                  <a:schemeClr val="tx1">
                    <a:lumMod val="75000"/>
                    <a:lumOff val="25000"/>
                  </a:schemeClr>
                </a:solidFill>
              </a:rPr>
              <a:t>Laboratory Director, Sporometrics</a:t>
            </a:r>
            <a:endParaRPr lang="en-CA" sz="2000">
              <a:solidFill>
                <a:schemeClr val="tx1">
                  <a:lumMod val="75000"/>
                  <a:lumOff val="25000"/>
                </a:schemeClr>
              </a:solidFill>
            </a:endParaRPr>
          </a:p>
        </p:txBody>
      </p:sp>
      <p:pic>
        <p:nvPicPr>
          <p:cNvPr id="6" name="Picture 1"/>
          <p:cNvPicPr>
            <a:picLocks noChangeAspect="1" noChangeArrowheads="1"/>
          </p:cNvPicPr>
          <p:nvPr/>
        </p:nvPicPr>
        <p:blipFill>
          <a:blip r:embed="rId2" cstate="print"/>
          <a:srcRect/>
          <a:stretch>
            <a:fillRect/>
          </a:stretch>
        </p:blipFill>
        <p:spPr bwMode="auto">
          <a:xfrm>
            <a:off x="214282" y="5500702"/>
            <a:ext cx="4610100" cy="1143000"/>
          </a:xfrm>
          <a:prstGeom prst="rect">
            <a:avLst/>
          </a:prstGeom>
          <a:noFill/>
          <a:ln w="9525" cap="flat" cmpd="sng" algn="ctr">
            <a:noFill/>
            <a:prstDash val="solid"/>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5357818" y="5861071"/>
            <a:ext cx="3617358" cy="711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096" y="6396335"/>
            <a:ext cx="8136904" cy="461665"/>
          </a:xfrm>
          <a:prstGeom prst="rect">
            <a:avLst/>
          </a:prstGeom>
        </p:spPr>
        <p:txBody>
          <a:bodyPr wrap="square">
            <a:spAutoFit/>
          </a:bodyPr>
          <a:lstStyle/>
          <a:p>
            <a:pPr algn="r"/>
            <a:r>
              <a:rPr lang="en-CA" sz="1200" smtClean="0">
                <a:solidFill>
                  <a:schemeClr val="tx1">
                    <a:lumMod val="50000"/>
                    <a:lumOff val="50000"/>
                  </a:schemeClr>
                </a:solidFill>
                <a:latin typeface="Arial" pitchFamily="34" charset="0"/>
                <a:cs typeface="Arial" pitchFamily="34" charset="0"/>
              </a:rPr>
              <a:t>BOUSQUET, Jean; BOUSQUET, Philippe J.; GODARD, Philippe  and  DAURES, Jean-Pierre. The public health implications of asthma. Bull World Health Organ [online]. 2005, vol.83, n.7, pp. 548-554. ISSN 0042-9686.</a:t>
            </a:r>
            <a:endParaRPr lang="en-CA" sz="1200">
              <a:solidFill>
                <a:schemeClr val="tx1">
                  <a:lumMod val="50000"/>
                  <a:lumOff val="50000"/>
                </a:schemeClr>
              </a:solidFill>
              <a:latin typeface="Arial" pitchFamily="34" charset="0"/>
              <a:cs typeface="Arial" pitchFamily="34" charset="0"/>
            </a:endParaRPr>
          </a:p>
        </p:txBody>
      </p:sp>
      <p:pic>
        <p:nvPicPr>
          <p:cNvPr id="61442" name="Picture 2"/>
          <p:cNvPicPr>
            <a:picLocks noChangeAspect="1" noChangeArrowheads="1"/>
          </p:cNvPicPr>
          <p:nvPr/>
        </p:nvPicPr>
        <p:blipFill>
          <a:blip r:embed="rId2" cstate="print"/>
          <a:srcRect/>
          <a:stretch>
            <a:fillRect/>
          </a:stretch>
        </p:blipFill>
        <p:spPr bwMode="auto">
          <a:xfrm>
            <a:off x="934021" y="188640"/>
            <a:ext cx="7238379" cy="6179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2376264"/>
          </a:xfrm>
        </p:spPr>
        <p:txBody>
          <a:bodyPr/>
          <a:lstStyle/>
          <a:p>
            <a:r>
              <a:rPr lang="en-CA" smtClean="0"/>
              <a:t>2. Building materials</a:t>
            </a:r>
            <a:br>
              <a:rPr lang="en-CA" smtClean="0"/>
            </a:br>
            <a:r>
              <a:rPr lang="en-CA" smtClean="0"/>
              <a:t/>
            </a:r>
            <a:br>
              <a:rPr lang="en-CA" smtClean="0"/>
            </a:br>
            <a:r>
              <a:rPr lang="en-CA" sz="3200" smtClean="0"/>
              <a:t>(but first some explanation)</a:t>
            </a:r>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96"/>
          <p:cNvGrpSpPr>
            <a:grpSpLocks/>
          </p:cNvGrpSpPr>
          <p:nvPr/>
        </p:nvGrpSpPr>
        <p:grpSpPr bwMode="auto">
          <a:xfrm>
            <a:off x="4070276" y="1193752"/>
            <a:ext cx="2876550" cy="2741612"/>
            <a:chOff x="4791456" y="1926336"/>
            <a:chExt cx="3608832" cy="3438144"/>
          </a:xfrm>
        </p:grpSpPr>
        <p:pic>
          <p:nvPicPr>
            <p:cNvPr id="7272" name="Rectangle 96"/>
            <p:cNvPicPr>
              <a:picLocks noChangeArrowheads="1"/>
            </p:cNvPicPr>
            <p:nvPr/>
          </p:nvPicPr>
          <p:blipFill>
            <a:blip r:embed="rId3" cstate="print"/>
            <a:srcRect/>
            <a:stretch>
              <a:fillRect/>
            </a:stretch>
          </p:blipFill>
          <p:spPr bwMode="auto">
            <a:xfrm>
              <a:off x="4791456" y="1926336"/>
              <a:ext cx="3608832" cy="3438144"/>
            </a:xfrm>
            <a:prstGeom prst="rect">
              <a:avLst/>
            </a:prstGeom>
            <a:noFill/>
            <a:ln w="9525">
              <a:noFill/>
              <a:miter lim="800000"/>
              <a:headEnd/>
              <a:tailEnd/>
            </a:ln>
          </p:spPr>
        </p:pic>
        <p:sp>
          <p:nvSpPr>
            <p:cNvPr id="7273" name="Text Box 5"/>
            <p:cNvSpPr txBox="1">
              <a:spLocks noChangeArrowheads="1"/>
            </p:cNvSpPr>
            <p:nvPr/>
          </p:nvSpPr>
          <p:spPr bwMode="auto">
            <a:xfrm>
              <a:off x="4798439" y="1930573"/>
              <a:ext cx="3594674" cy="3425844"/>
            </a:xfrm>
            <a:prstGeom prst="rect">
              <a:avLst/>
            </a:prstGeom>
            <a:noFill/>
            <a:ln w="9525">
              <a:noFill/>
              <a:miter lim="800000"/>
              <a:headEnd/>
              <a:tailEnd/>
            </a:ln>
          </p:spPr>
          <p:txBody>
            <a:bodyPr anchor="ctr"/>
            <a:lstStyle/>
            <a:p>
              <a:pPr algn="ctr"/>
              <a:endParaRPr lang="en-CA">
                <a:solidFill>
                  <a:srgbClr val="DCE6F2"/>
                </a:solidFill>
                <a:latin typeface="Calibri" pitchFamily="34" charset="0"/>
              </a:endParaRPr>
            </a:p>
          </p:txBody>
        </p:sp>
      </p:grpSp>
      <p:grpSp>
        <p:nvGrpSpPr>
          <p:cNvPr id="3" name="Rectangle 95"/>
          <p:cNvGrpSpPr>
            <a:grpSpLocks/>
          </p:cNvGrpSpPr>
          <p:nvPr/>
        </p:nvGrpSpPr>
        <p:grpSpPr bwMode="auto">
          <a:xfrm>
            <a:off x="755576" y="1198514"/>
            <a:ext cx="2876550" cy="2741613"/>
            <a:chOff x="633984" y="1932432"/>
            <a:chExt cx="3608832" cy="3438144"/>
          </a:xfrm>
        </p:grpSpPr>
        <p:pic>
          <p:nvPicPr>
            <p:cNvPr id="7270" name="Rectangle 95"/>
            <p:cNvPicPr>
              <a:picLocks noChangeArrowheads="1"/>
            </p:cNvPicPr>
            <p:nvPr/>
          </p:nvPicPr>
          <p:blipFill>
            <a:blip r:embed="rId4" cstate="print"/>
            <a:srcRect/>
            <a:stretch>
              <a:fillRect/>
            </a:stretch>
          </p:blipFill>
          <p:spPr bwMode="auto">
            <a:xfrm>
              <a:off x="633984" y="1932432"/>
              <a:ext cx="3608832" cy="3438144"/>
            </a:xfrm>
            <a:prstGeom prst="rect">
              <a:avLst/>
            </a:prstGeom>
            <a:noFill/>
            <a:ln w="9525">
              <a:noFill/>
              <a:miter lim="800000"/>
              <a:headEnd/>
              <a:tailEnd/>
            </a:ln>
          </p:spPr>
        </p:pic>
        <p:sp>
          <p:nvSpPr>
            <p:cNvPr id="7271" name="Text Box 8"/>
            <p:cNvSpPr txBox="1">
              <a:spLocks noChangeArrowheads="1"/>
            </p:cNvSpPr>
            <p:nvPr/>
          </p:nvSpPr>
          <p:spPr bwMode="auto">
            <a:xfrm>
              <a:off x="642938" y="1941422"/>
              <a:ext cx="3594674" cy="3425844"/>
            </a:xfrm>
            <a:prstGeom prst="rect">
              <a:avLst/>
            </a:prstGeom>
            <a:noFill/>
            <a:ln w="9525">
              <a:noFill/>
              <a:miter lim="800000"/>
              <a:headEnd/>
              <a:tailEnd/>
            </a:ln>
          </p:spPr>
          <p:txBody>
            <a:bodyPr anchor="ctr"/>
            <a:lstStyle/>
            <a:p>
              <a:pPr algn="ctr"/>
              <a:endParaRPr lang="en-CA">
                <a:solidFill>
                  <a:srgbClr val="DCE6F2"/>
                </a:solidFill>
                <a:latin typeface="Calibri" pitchFamily="34" charset="0"/>
              </a:endParaRPr>
            </a:p>
          </p:txBody>
        </p:sp>
      </p:grpSp>
      <p:sp>
        <p:nvSpPr>
          <p:cNvPr id="7172" name="Freeform 21"/>
          <p:cNvSpPr>
            <a:spLocks/>
          </p:cNvSpPr>
          <p:nvPr/>
        </p:nvSpPr>
        <p:spPr bwMode="auto">
          <a:xfrm>
            <a:off x="3532114" y="1046114"/>
            <a:ext cx="603250" cy="2178050"/>
          </a:xfrm>
          <a:custGeom>
            <a:avLst/>
            <a:gdLst>
              <a:gd name="T0" fmla="*/ 2147483647 w 82"/>
              <a:gd name="T1" fmla="*/ 2147483647 h 296"/>
              <a:gd name="T2" fmla="*/ 2147483647 w 82"/>
              <a:gd name="T3" fmla="*/ 2147483647 h 296"/>
              <a:gd name="T4" fmla="*/ 2147483647 w 82"/>
              <a:gd name="T5" fmla="*/ 2147483647 h 296"/>
              <a:gd name="T6" fmla="*/ 2147483647 w 82"/>
              <a:gd name="T7" fmla="*/ 2147483647 h 296"/>
              <a:gd name="T8" fmla="*/ 2147483647 w 82"/>
              <a:gd name="T9" fmla="*/ 2147483647 h 296"/>
              <a:gd name="T10" fmla="*/ 2147483647 w 82"/>
              <a:gd name="T11" fmla="*/ 2147483647 h 296"/>
              <a:gd name="T12" fmla="*/ 2147483647 w 82"/>
              <a:gd name="T13" fmla="*/ 2147483647 h 296"/>
              <a:gd name="T14" fmla="*/ 2147483647 w 82"/>
              <a:gd name="T15" fmla="*/ 2147483647 h 296"/>
              <a:gd name="T16" fmla="*/ 2147483647 w 82"/>
              <a:gd name="T17" fmla="*/ 2147483647 h 296"/>
              <a:gd name="T18" fmla="*/ 2147483647 w 82"/>
              <a:gd name="T19" fmla="*/ 2147483647 h 296"/>
              <a:gd name="T20" fmla="*/ 2147483647 w 82"/>
              <a:gd name="T21" fmla="*/ 2147483647 h 296"/>
              <a:gd name="T22" fmla="*/ 2147483647 w 82"/>
              <a:gd name="T23" fmla="*/ 2147483647 h 296"/>
              <a:gd name="T24" fmla="*/ 2147483647 w 82"/>
              <a:gd name="T25" fmla="*/ 2147483647 h 296"/>
              <a:gd name="T26" fmla="*/ 2147483647 w 82"/>
              <a:gd name="T27" fmla="*/ 2147483647 h 296"/>
              <a:gd name="T28" fmla="*/ 2147483647 w 82"/>
              <a:gd name="T29" fmla="*/ 2147483647 h 296"/>
              <a:gd name="T30" fmla="*/ 2147483647 w 82"/>
              <a:gd name="T31" fmla="*/ 2147483647 h 296"/>
              <a:gd name="T32" fmla="*/ 2147483647 w 82"/>
              <a:gd name="T33" fmla="*/ 2147483647 h 296"/>
              <a:gd name="T34" fmla="*/ 2147483647 w 82"/>
              <a:gd name="T35" fmla="*/ 2147483647 h 296"/>
              <a:gd name="T36" fmla="*/ 2147483647 w 82"/>
              <a:gd name="T37" fmla="*/ 2147483647 h 296"/>
              <a:gd name="T38" fmla="*/ 2147483647 w 82"/>
              <a:gd name="T39" fmla="*/ 2147483647 h 296"/>
              <a:gd name="T40" fmla="*/ 2147483647 w 82"/>
              <a:gd name="T41" fmla="*/ 2147483647 h 296"/>
              <a:gd name="T42" fmla="*/ 2147483647 w 82"/>
              <a:gd name="T43" fmla="*/ 2147483647 h 296"/>
              <a:gd name="T44" fmla="*/ 2147483647 w 82"/>
              <a:gd name="T45" fmla="*/ 2147483647 h 296"/>
              <a:gd name="T46" fmla="*/ 2147483647 w 82"/>
              <a:gd name="T47" fmla="*/ 2147483647 h 296"/>
              <a:gd name="T48" fmla="*/ 2147483647 w 82"/>
              <a:gd name="T49" fmla="*/ 2147483647 h 296"/>
              <a:gd name="T50" fmla="*/ 0 w 82"/>
              <a:gd name="T51" fmla="*/ 2147483647 h 296"/>
              <a:gd name="T52" fmla="*/ 2147483647 w 82"/>
              <a:gd name="T53" fmla="*/ 2147483647 h 296"/>
              <a:gd name="T54" fmla="*/ 2147483647 w 82"/>
              <a:gd name="T55" fmla="*/ 2147483647 h 296"/>
              <a:gd name="T56" fmla="*/ 2147483647 w 82"/>
              <a:gd name="T57" fmla="*/ 2147483647 h 296"/>
              <a:gd name="T58" fmla="*/ 0 w 82"/>
              <a:gd name="T59" fmla="*/ 2147483647 h 296"/>
              <a:gd name="T60" fmla="*/ 2147483647 w 82"/>
              <a:gd name="T61" fmla="*/ 2147483647 h 296"/>
              <a:gd name="T62" fmla="*/ 2147483647 w 82"/>
              <a:gd name="T63" fmla="*/ 2147483647 h 296"/>
              <a:gd name="T64" fmla="*/ 2147483647 w 82"/>
              <a:gd name="T65" fmla="*/ 2147483647 h 296"/>
              <a:gd name="T66" fmla="*/ 2147483647 w 82"/>
              <a:gd name="T67" fmla="*/ 2147483647 h 296"/>
              <a:gd name="T68" fmla="*/ 2147483647 w 82"/>
              <a:gd name="T69" fmla="*/ 2147483647 h 296"/>
              <a:gd name="T70" fmla="*/ 2147483647 w 82"/>
              <a:gd name="T71" fmla="*/ 2147483647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296"/>
              <a:gd name="T110" fmla="*/ 82 w 82"/>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296">
                <a:moveTo>
                  <a:pt x="76" y="2"/>
                </a:moveTo>
                <a:cubicBezTo>
                  <a:pt x="78" y="9"/>
                  <a:pt x="77" y="16"/>
                  <a:pt x="77" y="23"/>
                </a:cubicBezTo>
                <a:cubicBezTo>
                  <a:pt x="76" y="37"/>
                  <a:pt x="78" y="52"/>
                  <a:pt x="78" y="68"/>
                </a:cubicBezTo>
                <a:cubicBezTo>
                  <a:pt x="79" y="81"/>
                  <a:pt x="79" y="93"/>
                  <a:pt x="79" y="106"/>
                </a:cubicBezTo>
                <a:cubicBezTo>
                  <a:pt x="79" y="117"/>
                  <a:pt x="81" y="127"/>
                  <a:pt x="81" y="138"/>
                </a:cubicBezTo>
                <a:cubicBezTo>
                  <a:pt x="81" y="152"/>
                  <a:pt x="80" y="167"/>
                  <a:pt x="80" y="184"/>
                </a:cubicBezTo>
                <a:cubicBezTo>
                  <a:pt x="79" y="188"/>
                  <a:pt x="80" y="192"/>
                  <a:pt x="80" y="196"/>
                </a:cubicBezTo>
                <a:cubicBezTo>
                  <a:pt x="80" y="206"/>
                  <a:pt x="80" y="216"/>
                  <a:pt x="80" y="226"/>
                </a:cubicBezTo>
                <a:cubicBezTo>
                  <a:pt x="80" y="233"/>
                  <a:pt x="82" y="239"/>
                  <a:pt x="82" y="245"/>
                </a:cubicBezTo>
                <a:cubicBezTo>
                  <a:pt x="82" y="256"/>
                  <a:pt x="81" y="267"/>
                  <a:pt x="80" y="278"/>
                </a:cubicBezTo>
                <a:cubicBezTo>
                  <a:pt x="77" y="278"/>
                  <a:pt x="73" y="276"/>
                  <a:pt x="71" y="277"/>
                </a:cubicBezTo>
                <a:cubicBezTo>
                  <a:pt x="70" y="282"/>
                  <a:pt x="78" y="279"/>
                  <a:pt x="80" y="282"/>
                </a:cubicBezTo>
                <a:cubicBezTo>
                  <a:pt x="81" y="285"/>
                  <a:pt x="82" y="292"/>
                  <a:pt x="81" y="296"/>
                </a:cubicBezTo>
                <a:cubicBezTo>
                  <a:pt x="72" y="291"/>
                  <a:pt x="65" y="286"/>
                  <a:pt x="59" y="280"/>
                </a:cubicBezTo>
                <a:cubicBezTo>
                  <a:pt x="59" y="278"/>
                  <a:pt x="59" y="277"/>
                  <a:pt x="59" y="275"/>
                </a:cubicBezTo>
                <a:cubicBezTo>
                  <a:pt x="57" y="274"/>
                  <a:pt x="55" y="273"/>
                  <a:pt x="52" y="273"/>
                </a:cubicBezTo>
                <a:cubicBezTo>
                  <a:pt x="47" y="266"/>
                  <a:pt x="41" y="260"/>
                  <a:pt x="36" y="252"/>
                </a:cubicBezTo>
                <a:cubicBezTo>
                  <a:pt x="33" y="248"/>
                  <a:pt x="30" y="244"/>
                  <a:pt x="27" y="239"/>
                </a:cubicBezTo>
                <a:cubicBezTo>
                  <a:pt x="26" y="238"/>
                  <a:pt x="26" y="237"/>
                  <a:pt x="25" y="236"/>
                </a:cubicBezTo>
                <a:cubicBezTo>
                  <a:pt x="19" y="228"/>
                  <a:pt x="12" y="221"/>
                  <a:pt x="2" y="216"/>
                </a:cubicBezTo>
                <a:cubicBezTo>
                  <a:pt x="2" y="210"/>
                  <a:pt x="3" y="205"/>
                  <a:pt x="3" y="199"/>
                </a:cubicBezTo>
                <a:cubicBezTo>
                  <a:pt x="3" y="197"/>
                  <a:pt x="2" y="195"/>
                  <a:pt x="2" y="193"/>
                </a:cubicBezTo>
                <a:cubicBezTo>
                  <a:pt x="2" y="190"/>
                  <a:pt x="2" y="187"/>
                  <a:pt x="2" y="184"/>
                </a:cubicBezTo>
                <a:cubicBezTo>
                  <a:pt x="2" y="175"/>
                  <a:pt x="1" y="164"/>
                  <a:pt x="1" y="153"/>
                </a:cubicBezTo>
                <a:cubicBezTo>
                  <a:pt x="1" y="152"/>
                  <a:pt x="2" y="150"/>
                  <a:pt x="2" y="148"/>
                </a:cubicBezTo>
                <a:cubicBezTo>
                  <a:pt x="2" y="138"/>
                  <a:pt x="0" y="128"/>
                  <a:pt x="0" y="118"/>
                </a:cubicBezTo>
                <a:cubicBezTo>
                  <a:pt x="0" y="110"/>
                  <a:pt x="3" y="102"/>
                  <a:pt x="2" y="94"/>
                </a:cubicBezTo>
                <a:cubicBezTo>
                  <a:pt x="2" y="92"/>
                  <a:pt x="2" y="89"/>
                  <a:pt x="1" y="87"/>
                </a:cubicBezTo>
                <a:cubicBezTo>
                  <a:pt x="1" y="82"/>
                  <a:pt x="2" y="77"/>
                  <a:pt x="1" y="71"/>
                </a:cubicBezTo>
                <a:cubicBezTo>
                  <a:pt x="1" y="67"/>
                  <a:pt x="0" y="62"/>
                  <a:pt x="0" y="57"/>
                </a:cubicBezTo>
                <a:cubicBezTo>
                  <a:pt x="1" y="48"/>
                  <a:pt x="2" y="40"/>
                  <a:pt x="1" y="31"/>
                </a:cubicBezTo>
                <a:cubicBezTo>
                  <a:pt x="1" y="23"/>
                  <a:pt x="0" y="14"/>
                  <a:pt x="1" y="5"/>
                </a:cubicBezTo>
                <a:cubicBezTo>
                  <a:pt x="6" y="4"/>
                  <a:pt x="12" y="5"/>
                  <a:pt x="17" y="5"/>
                </a:cubicBezTo>
                <a:cubicBezTo>
                  <a:pt x="22" y="4"/>
                  <a:pt x="30" y="3"/>
                  <a:pt x="35" y="3"/>
                </a:cubicBezTo>
                <a:cubicBezTo>
                  <a:pt x="38" y="3"/>
                  <a:pt x="40" y="4"/>
                  <a:pt x="42" y="4"/>
                </a:cubicBezTo>
                <a:cubicBezTo>
                  <a:pt x="53" y="5"/>
                  <a:pt x="64" y="0"/>
                  <a:pt x="76" y="2"/>
                </a:cubicBezTo>
                <a:close/>
              </a:path>
            </a:pathLst>
          </a:custGeom>
          <a:solidFill>
            <a:srgbClr val="FFFFCC"/>
          </a:solidFill>
          <a:ln w="9525">
            <a:noFill/>
            <a:round/>
            <a:headEnd/>
            <a:tailEnd/>
          </a:ln>
        </p:spPr>
        <p:txBody>
          <a:bodyPr/>
          <a:lstStyle/>
          <a:p>
            <a:endParaRPr lang="en-CA"/>
          </a:p>
        </p:txBody>
      </p:sp>
      <p:sp>
        <p:nvSpPr>
          <p:cNvPr id="7173" name="Freeform 52"/>
          <p:cNvSpPr>
            <a:spLocks noEditPoints="1"/>
          </p:cNvSpPr>
          <p:nvPr/>
        </p:nvSpPr>
        <p:spPr bwMode="auto">
          <a:xfrm>
            <a:off x="3546401" y="2671714"/>
            <a:ext cx="588963" cy="817563"/>
          </a:xfrm>
          <a:custGeom>
            <a:avLst/>
            <a:gdLst>
              <a:gd name="T0" fmla="*/ 2147483647 w 80"/>
              <a:gd name="T1" fmla="*/ 0 h 111"/>
              <a:gd name="T2" fmla="*/ 2147483647 w 80"/>
              <a:gd name="T3" fmla="*/ 2147483647 h 111"/>
              <a:gd name="T4" fmla="*/ 2147483647 w 80"/>
              <a:gd name="T5" fmla="*/ 2147483647 h 111"/>
              <a:gd name="T6" fmla="*/ 2147483647 w 80"/>
              <a:gd name="T7" fmla="*/ 2147483647 h 111"/>
              <a:gd name="T8" fmla="*/ 2147483647 w 80"/>
              <a:gd name="T9" fmla="*/ 2147483647 h 111"/>
              <a:gd name="T10" fmla="*/ 2147483647 w 80"/>
              <a:gd name="T11" fmla="*/ 2147483647 h 111"/>
              <a:gd name="T12" fmla="*/ 2147483647 w 80"/>
              <a:gd name="T13" fmla="*/ 2147483647 h 111"/>
              <a:gd name="T14" fmla="*/ 2147483647 w 80"/>
              <a:gd name="T15" fmla="*/ 2147483647 h 111"/>
              <a:gd name="T16" fmla="*/ 2147483647 w 80"/>
              <a:gd name="T17" fmla="*/ 2147483647 h 111"/>
              <a:gd name="T18" fmla="*/ 2147483647 w 80"/>
              <a:gd name="T19" fmla="*/ 2147483647 h 111"/>
              <a:gd name="T20" fmla="*/ 2147483647 w 80"/>
              <a:gd name="T21" fmla="*/ 2147483647 h 111"/>
              <a:gd name="T22" fmla="*/ 2147483647 w 80"/>
              <a:gd name="T23" fmla="*/ 2147483647 h 111"/>
              <a:gd name="T24" fmla="*/ 2147483647 w 80"/>
              <a:gd name="T25" fmla="*/ 2147483647 h 111"/>
              <a:gd name="T26" fmla="*/ 2147483647 w 80"/>
              <a:gd name="T27" fmla="*/ 2147483647 h 111"/>
              <a:gd name="T28" fmla="*/ 2147483647 w 80"/>
              <a:gd name="T29" fmla="*/ 2147483647 h 111"/>
              <a:gd name="T30" fmla="*/ 0 w 80"/>
              <a:gd name="T31" fmla="*/ 2147483647 h 111"/>
              <a:gd name="T32" fmla="*/ 2147483647 w 80"/>
              <a:gd name="T33" fmla="*/ 0 h 111"/>
              <a:gd name="T34" fmla="*/ 2147483647 w 80"/>
              <a:gd name="T35" fmla="*/ 2147483647 h 111"/>
              <a:gd name="T36" fmla="*/ 2147483647 w 80"/>
              <a:gd name="T37" fmla="*/ 2147483647 h 111"/>
              <a:gd name="T38" fmla="*/ 2147483647 w 80"/>
              <a:gd name="T39" fmla="*/ 2147483647 h 111"/>
              <a:gd name="T40" fmla="*/ 2147483647 w 80"/>
              <a:gd name="T41" fmla="*/ 2147483647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11"/>
              <a:gd name="T65" fmla="*/ 80 w 80"/>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11">
                <a:moveTo>
                  <a:pt x="1" y="0"/>
                </a:moveTo>
                <a:cubicBezTo>
                  <a:pt x="1" y="0"/>
                  <a:pt x="2" y="0"/>
                  <a:pt x="2" y="1"/>
                </a:cubicBezTo>
                <a:cubicBezTo>
                  <a:pt x="12" y="4"/>
                  <a:pt x="19" y="13"/>
                  <a:pt x="24" y="22"/>
                </a:cubicBezTo>
                <a:cubicBezTo>
                  <a:pt x="24" y="23"/>
                  <a:pt x="25" y="23"/>
                  <a:pt x="25" y="24"/>
                </a:cubicBezTo>
                <a:cubicBezTo>
                  <a:pt x="30" y="33"/>
                  <a:pt x="39" y="41"/>
                  <a:pt x="44" y="51"/>
                </a:cubicBezTo>
                <a:cubicBezTo>
                  <a:pt x="41" y="51"/>
                  <a:pt x="40" y="48"/>
                  <a:pt x="38" y="49"/>
                </a:cubicBezTo>
                <a:cubicBezTo>
                  <a:pt x="39" y="55"/>
                  <a:pt x="45" y="54"/>
                  <a:pt x="48" y="55"/>
                </a:cubicBezTo>
                <a:cubicBezTo>
                  <a:pt x="54" y="58"/>
                  <a:pt x="58" y="64"/>
                  <a:pt x="63" y="68"/>
                </a:cubicBezTo>
                <a:cubicBezTo>
                  <a:pt x="68" y="73"/>
                  <a:pt x="74" y="75"/>
                  <a:pt x="79" y="79"/>
                </a:cubicBezTo>
                <a:cubicBezTo>
                  <a:pt x="79" y="90"/>
                  <a:pt x="80" y="102"/>
                  <a:pt x="79" y="110"/>
                </a:cubicBezTo>
                <a:cubicBezTo>
                  <a:pt x="55" y="111"/>
                  <a:pt x="27" y="110"/>
                  <a:pt x="5" y="111"/>
                </a:cubicBezTo>
                <a:cubicBezTo>
                  <a:pt x="2" y="105"/>
                  <a:pt x="4" y="98"/>
                  <a:pt x="3" y="91"/>
                </a:cubicBezTo>
                <a:cubicBezTo>
                  <a:pt x="2" y="81"/>
                  <a:pt x="4" y="64"/>
                  <a:pt x="3" y="51"/>
                </a:cubicBezTo>
                <a:cubicBezTo>
                  <a:pt x="3" y="47"/>
                  <a:pt x="1" y="44"/>
                  <a:pt x="4" y="42"/>
                </a:cubicBezTo>
                <a:cubicBezTo>
                  <a:pt x="4" y="40"/>
                  <a:pt x="2" y="40"/>
                  <a:pt x="2" y="38"/>
                </a:cubicBezTo>
                <a:cubicBezTo>
                  <a:pt x="2" y="26"/>
                  <a:pt x="1" y="13"/>
                  <a:pt x="0" y="2"/>
                </a:cubicBezTo>
                <a:cubicBezTo>
                  <a:pt x="0" y="1"/>
                  <a:pt x="1" y="1"/>
                  <a:pt x="1" y="0"/>
                </a:cubicBezTo>
                <a:close/>
                <a:moveTo>
                  <a:pt x="20" y="45"/>
                </a:moveTo>
                <a:cubicBezTo>
                  <a:pt x="18" y="44"/>
                  <a:pt x="15" y="42"/>
                  <a:pt x="13" y="43"/>
                </a:cubicBezTo>
                <a:cubicBezTo>
                  <a:pt x="15" y="46"/>
                  <a:pt x="20" y="49"/>
                  <a:pt x="25" y="49"/>
                </a:cubicBezTo>
                <a:cubicBezTo>
                  <a:pt x="25" y="46"/>
                  <a:pt x="22" y="46"/>
                  <a:pt x="20" y="45"/>
                </a:cubicBezTo>
                <a:close/>
              </a:path>
            </a:pathLst>
          </a:custGeom>
          <a:solidFill>
            <a:srgbClr val="FFFFCC"/>
          </a:solidFill>
          <a:ln w="9525">
            <a:noFill/>
            <a:round/>
            <a:headEnd/>
            <a:tailEnd/>
          </a:ln>
        </p:spPr>
        <p:txBody>
          <a:bodyPr/>
          <a:lstStyle/>
          <a:p>
            <a:endParaRPr lang="en-CA"/>
          </a:p>
        </p:txBody>
      </p:sp>
      <p:sp>
        <p:nvSpPr>
          <p:cNvPr id="7174" name="Freeform 104"/>
          <p:cNvSpPr>
            <a:spLocks/>
          </p:cNvSpPr>
          <p:nvPr/>
        </p:nvSpPr>
        <p:spPr bwMode="auto">
          <a:xfrm>
            <a:off x="3562276" y="3489277"/>
            <a:ext cx="587375" cy="495300"/>
          </a:xfrm>
          <a:custGeom>
            <a:avLst/>
            <a:gdLst>
              <a:gd name="T0" fmla="*/ 0 w 495"/>
              <a:gd name="T1" fmla="*/ 2147483647 h 418"/>
              <a:gd name="T2" fmla="*/ 2147483647 w 495"/>
              <a:gd name="T3" fmla="*/ 2147483647 h 418"/>
              <a:gd name="T4" fmla="*/ 2147483647 w 495"/>
              <a:gd name="T5" fmla="*/ 2147483647 h 418"/>
              <a:gd name="T6" fmla="*/ 2147483647 w 495"/>
              <a:gd name="T7" fmla="*/ 2147483647 h 418"/>
              <a:gd name="T8" fmla="*/ 2147483647 w 495"/>
              <a:gd name="T9" fmla="*/ 2147483647 h 418"/>
              <a:gd name="T10" fmla="*/ 2147483647 w 495"/>
              <a:gd name="T11" fmla="*/ 2147483647 h 418"/>
              <a:gd name="T12" fmla="*/ 2147483647 w 495"/>
              <a:gd name="T13" fmla="*/ 2147483647 h 418"/>
              <a:gd name="T14" fmla="*/ 2147483647 w 495"/>
              <a:gd name="T15" fmla="*/ 2147483647 h 418"/>
              <a:gd name="T16" fmla="*/ 2147483647 w 495"/>
              <a:gd name="T17" fmla="*/ 2147483647 h 418"/>
              <a:gd name="T18" fmla="*/ 2147483647 w 495"/>
              <a:gd name="T19" fmla="*/ 2147483647 h 418"/>
              <a:gd name="T20" fmla="*/ 2147483647 w 495"/>
              <a:gd name="T21" fmla="*/ 0 h 418"/>
              <a:gd name="T22" fmla="*/ 2147483647 w 495"/>
              <a:gd name="T23" fmla="*/ 2147483647 h 418"/>
              <a:gd name="T24" fmla="*/ 2147483647 w 495"/>
              <a:gd name="T25" fmla="*/ 0 h 418"/>
              <a:gd name="T26" fmla="*/ 0 w 495"/>
              <a:gd name="T27" fmla="*/ 2147483647 h 4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5"/>
              <a:gd name="T43" fmla="*/ 0 h 418"/>
              <a:gd name="T44" fmla="*/ 495 w 495"/>
              <a:gd name="T45" fmla="*/ 418 h 4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5" h="418">
                <a:moveTo>
                  <a:pt x="0" y="6"/>
                </a:moveTo>
                <a:lnTo>
                  <a:pt x="3" y="68"/>
                </a:lnTo>
                <a:lnTo>
                  <a:pt x="3" y="98"/>
                </a:lnTo>
                <a:lnTo>
                  <a:pt x="1" y="166"/>
                </a:lnTo>
                <a:lnTo>
                  <a:pt x="9" y="242"/>
                </a:lnTo>
                <a:lnTo>
                  <a:pt x="5" y="404"/>
                </a:lnTo>
                <a:lnTo>
                  <a:pt x="61" y="404"/>
                </a:lnTo>
                <a:lnTo>
                  <a:pt x="207" y="416"/>
                </a:lnTo>
                <a:lnTo>
                  <a:pt x="297" y="418"/>
                </a:lnTo>
                <a:lnTo>
                  <a:pt x="495" y="408"/>
                </a:lnTo>
                <a:lnTo>
                  <a:pt x="489" y="0"/>
                </a:lnTo>
                <a:lnTo>
                  <a:pt x="257" y="2"/>
                </a:lnTo>
                <a:lnTo>
                  <a:pt x="99" y="0"/>
                </a:lnTo>
                <a:lnTo>
                  <a:pt x="0" y="6"/>
                </a:lnTo>
                <a:close/>
              </a:path>
            </a:pathLst>
          </a:custGeom>
          <a:solidFill>
            <a:srgbClr val="FFFFCC"/>
          </a:solidFill>
          <a:ln w="9525">
            <a:solidFill>
              <a:schemeClr val="tx1"/>
            </a:solidFill>
            <a:round/>
            <a:headEnd/>
            <a:tailEnd/>
          </a:ln>
        </p:spPr>
        <p:txBody>
          <a:bodyPr/>
          <a:lstStyle/>
          <a:p>
            <a:endParaRPr lang="en-CA"/>
          </a:p>
        </p:txBody>
      </p:sp>
      <p:sp>
        <p:nvSpPr>
          <p:cNvPr id="7175" name="Freeform 34"/>
          <p:cNvSpPr>
            <a:spLocks noEditPoints="1"/>
          </p:cNvSpPr>
          <p:nvPr/>
        </p:nvSpPr>
        <p:spPr bwMode="auto">
          <a:xfrm>
            <a:off x="1568376" y="2224039"/>
            <a:ext cx="1147763" cy="1684338"/>
          </a:xfrm>
          <a:custGeom>
            <a:avLst/>
            <a:gdLst>
              <a:gd name="T0" fmla="*/ 2147483647 w 156"/>
              <a:gd name="T1" fmla="*/ 2147483647 h 229"/>
              <a:gd name="T2" fmla="*/ 2147483647 w 156"/>
              <a:gd name="T3" fmla="*/ 2147483647 h 229"/>
              <a:gd name="T4" fmla="*/ 2147483647 w 156"/>
              <a:gd name="T5" fmla="*/ 0 h 229"/>
              <a:gd name="T6" fmla="*/ 2147483647 w 156"/>
              <a:gd name="T7" fmla="*/ 2147483647 h 229"/>
              <a:gd name="T8" fmla="*/ 2147483647 w 156"/>
              <a:gd name="T9" fmla="*/ 2147483647 h 229"/>
              <a:gd name="T10" fmla="*/ 2147483647 w 156"/>
              <a:gd name="T11" fmla="*/ 2147483647 h 229"/>
              <a:gd name="T12" fmla="*/ 2147483647 w 156"/>
              <a:gd name="T13" fmla="*/ 2147483647 h 229"/>
              <a:gd name="T14" fmla="*/ 2147483647 w 156"/>
              <a:gd name="T15" fmla="*/ 2147483647 h 229"/>
              <a:gd name="T16" fmla="*/ 2147483647 w 156"/>
              <a:gd name="T17" fmla="*/ 2147483647 h 229"/>
              <a:gd name="T18" fmla="*/ 2147483647 w 156"/>
              <a:gd name="T19" fmla="*/ 2147483647 h 229"/>
              <a:gd name="T20" fmla="*/ 2147483647 w 156"/>
              <a:gd name="T21" fmla="*/ 2147483647 h 229"/>
              <a:gd name="T22" fmla="*/ 2147483647 w 156"/>
              <a:gd name="T23" fmla="*/ 2147483647 h 229"/>
              <a:gd name="T24" fmla="*/ 2147483647 w 156"/>
              <a:gd name="T25" fmla="*/ 2147483647 h 229"/>
              <a:gd name="T26" fmla="*/ 2147483647 w 156"/>
              <a:gd name="T27" fmla="*/ 2147483647 h 229"/>
              <a:gd name="T28" fmla="*/ 2147483647 w 156"/>
              <a:gd name="T29" fmla="*/ 2147483647 h 229"/>
              <a:gd name="T30" fmla="*/ 2147483647 w 156"/>
              <a:gd name="T31" fmla="*/ 2147483647 h 229"/>
              <a:gd name="T32" fmla="*/ 2147483647 w 156"/>
              <a:gd name="T33" fmla="*/ 2147483647 h 229"/>
              <a:gd name="T34" fmla="*/ 2147483647 w 156"/>
              <a:gd name="T35" fmla="*/ 2147483647 h 229"/>
              <a:gd name="T36" fmla="*/ 2147483647 w 156"/>
              <a:gd name="T37" fmla="*/ 2147483647 h 229"/>
              <a:gd name="T38" fmla="*/ 2147483647 w 156"/>
              <a:gd name="T39" fmla="*/ 2147483647 h 229"/>
              <a:gd name="T40" fmla="*/ 2147483647 w 156"/>
              <a:gd name="T41" fmla="*/ 2147483647 h 229"/>
              <a:gd name="T42" fmla="*/ 2147483647 w 156"/>
              <a:gd name="T43" fmla="*/ 2147483647 h 229"/>
              <a:gd name="T44" fmla="*/ 2147483647 w 156"/>
              <a:gd name="T45" fmla="*/ 2147483647 h 229"/>
              <a:gd name="T46" fmla="*/ 2147483647 w 156"/>
              <a:gd name="T47" fmla="*/ 2147483647 h 229"/>
              <a:gd name="T48" fmla="*/ 2147483647 w 156"/>
              <a:gd name="T49" fmla="*/ 2147483647 h 229"/>
              <a:gd name="T50" fmla="*/ 2147483647 w 156"/>
              <a:gd name="T51" fmla="*/ 2147483647 h 229"/>
              <a:gd name="T52" fmla="*/ 2147483647 w 156"/>
              <a:gd name="T53" fmla="*/ 2147483647 h 229"/>
              <a:gd name="T54" fmla="*/ 2147483647 w 156"/>
              <a:gd name="T55" fmla="*/ 2147483647 h 229"/>
              <a:gd name="T56" fmla="*/ 2147483647 w 156"/>
              <a:gd name="T57" fmla="*/ 2147483647 h 229"/>
              <a:gd name="T58" fmla="*/ 2147483647 w 156"/>
              <a:gd name="T59" fmla="*/ 2147483647 h 229"/>
              <a:gd name="T60" fmla="*/ 2147483647 w 156"/>
              <a:gd name="T61" fmla="*/ 2147483647 h 229"/>
              <a:gd name="T62" fmla="*/ 2147483647 w 156"/>
              <a:gd name="T63" fmla="*/ 2147483647 h 229"/>
              <a:gd name="T64" fmla="*/ 2147483647 w 156"/>
              <a:gd name="T65" fmla="*/ 2147483647 h 229"/>
              <a:gd name="T66" fmla="*/ 2147483647 w 156"/>
              <a:gd name="T67" fmla="*/ 2147483647 h 229"/>
              <a:gd name="T68" fmla="*/ 2147483647 w 156"/>
              <a:gd name="T69" fmla="*/ 2147483647 h 229"/>
              <a:gd name="T70" fmla="*/ 2147483647 w 156"/>
              <a:gd name="T71" fmla="*/ 2147483647 h 229"/>
              <a:gd name="T72" fmla="*/ 2147483647 w 156"/>
              <a:gd name="T73" fmla="*/ 2147483647 h 229"/>
              <a:gd name="T74" fmla="*/ 2147483647 w 156"/>
              <a:gd name="T75" fmla="*/ 2147483647 h 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229"/>
              <a:gd name="T116" fmla="*/ 156 w 156"/>
              <a:gd name="T117" fmla="*/ 229 h 2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229">
                <a:moveTo>
                  <a:pt x="83" y="0"/>
                </a:moveTo>
                <a:cubicBezTo>
                  <a:pt x="85" y="2"/>
                  <a:pt x="84" y="7"/>
                  <a:pt x="86" y="8"/>
                </a:cubicBezTo>
                <a:cubicBezTo>
                  <a:pt x="90" y="7"/>
                  <a:pt x="93" y="5"/>
                  <a:pt x="97" y="4"/>
                </a:cubicBezTo>
                <a:cubicBezTo>
                  <a:pt x="98" y="3"/>
                  <a:pt x="99" y="2"/>
                  <a:pt x="99" y="2"/>
                </a:cubicBezTo>
                <a:cubicBezTo>
                  <a:pt x="101" y="2"/>
                  <a:pt x="102" y="3"/>
                  <a:pt x="103" y="3"/>
                </a:cubicBezTo>
                <a:cubicBezTo>
                  <a:pt x="105" y="3"/>
                  <a:pt x="107" y="2"/>
                  <a:pt x="107" y="0"/>
                </a:cubicBezTo>
                <a:cubicBezTo>
                  <a:pt x="112" y="2"/>
                  <a:pt x="117" y="5"/>
                  <a:pt x="122" y="4"/>
                </a:cubicBezTo>
                <a:cubicBezTo>
                  <a:pt x="124" y="7"/>
                  <a:pt x="127" y="9"/>
                  <a:pt x="129" y="12"/>
                </a:cubicBezTo>
                <a:cubicBezTo>
                  <a:pt x="131" y="15"/>
                  <a:pt x="133" y="18"/>
                  <a:pt x="135" y="20"/>
                </a:cubicBezTo>
                <a:cubicBezTo>
                  <a:pt x="140" y="26"/>
                  <a:pt x="147" y="29"/>
                  <a:pt x="150" y="36"/>
                </a:cubicBezTo>
                <a:cubicBezTo>
                  <a:pt x="151" y="40"/>
                  <a:pt x="149" y="45"/>
                  <a:pt x="148" y="50"/>
                </a:cubicBezTo>
                <a:cubicBezTo>
                  <a:pt x="147" y="56"/>
                  <a:pt x="145" y="62"/>
                  <a:pt x="144" y="69"/>
                </a:cubicBezTo>
                <a:cubicBezTo>
                  <a:pt x="143" y="75"/>
                  <a:pt x="141" y="82"/>
                  <a:pt x="140" y="89"/>
                </a:cubicBezTo>
                <a:cubicBezTo>
                  <a:pt x="135" y="91"/>
                  <a:pt x="138" y="97"/>
                  <a:pt x="144" y="97"/>
                </a:cubicBezTo>
                <a:cubicBezTo>
                  <a:pt x="144" y="101"/>
                  <a:pt x="142" y="102"/>
                  <a:pt x="140" y="104"/>
                </a:cubicBezTo>
                <a:cubicBezTo>
                  <a:pt x="133" y="105"/>
                  <a:pt x="133" y="100"/>
                  <a:pt x="129" y="99"/>
                </a:cubicBezTo>
                <a:cubicBezTo>
                  <a:pt x="129" y="104"/>
                  <a:pt x="133" y="112"/>
                  <a:pt x="133" y="120"/>
                </a:cubicBezTo>
                <a:cubicBezTo>
                  <a:pt x="132" y="126"/>
                  <a:pt x="130" y="131"/>
                  <a:pt x="126" y="134"/>
                </a:cubicBezTo>
                <a:cubicBezTo>
                  <a:pt x="124" y="129"/>
                  <a:pt x="125" y="123"/>
                  <a:pt x="124" y="118"/>
                </a:cubicBezTo>
                <a:cubicBezTo>
                  <a:pt x="121" y="120"/>
                  <a:pt x="123" y="124"/>
                  <a:pt x="123" y="127"/>
                </a:cubicBezTo>
                <a:cubicBezTo>
                  <a:pt x="124" y="140"/>
                  <a:pt x="125" y="157"/>
                  <a:pt x="126" y="171"/>
                </a:cubicBezTo>
                <a:cubicBezTo>
                  <a:pt x="123" y="170"/>
                  <a:pt x="120" y="169"/>
                  <a:pt x="117" y="167"/>
                </a:cubicBezTo>
                <a:cubicBezTo>
                  <a:pt x="115" y="165"/>
                  <a:pt x="111" y="163"/>
                  <a:pt x="110" y="161"/>
                </a:cubicBezTo>
                <a:cubicBezTo>
                  <a:pt x="108" y="156"/>
                  <a:pt x="110" y="150"/>
                  <a:pt x="109" y="144"/>
                </a:cubicBezTo>
                <a:cubicBezTo>
                  <a:pt x="109" y="140"/>
                  <a:pt x="107" y="136"/>
                  <a:pt x="107" y="132"/>
                </a:cubicBezTo>
                <a:cubicBezTo>
                  <a:pt x="107" y="128"/>
                  <a:pt x="108" y="124"/>
                  <a:pt x="106" y="121"/>
                </a:cubicBezTo>
                <a:cubicBezTo>
                  <a:pt x="103" y="124"/>
                  <a:pt x="104" y="129"/>
                  <a:pt x="105" y="134"/>
                </a:cubicBezTo>
                <a:cubicBezTo>
                  <a:pt x="106" y="142"/>
                  <a:pt x="106" y="151"/>
                  <a:pt x="107" y="160"/>
                </a:cubicBezTo>
                <a:cubicBezTo>
                  <a:pt x="108" y="166"/>
                  <a:pt x="118" y="170"/>
                  <a:pt x="123" y="173"/>
                </a:cubicBezTo>
                <a:cubicBezTo>
                  <a:pt x="124" y="174"/>
                  <a:pt x="125" y="174"/>
                  <a:pt x="125" y="175"/>
                </a:cubicBezTo>
                <a:cubicBezTo>
                  <a:pt x="133" y="180"/>
                  <a:pt x="141" y="186"/>
                  <a:pt x="146" y="193"/>
                </a:cubicBezTo>
                <a:cubicBezTo>
                  <a:pt x="144" y="201"/>
                  <a:pt x="156" y="202"/>
                  <a:pt x="156" y="207"/>
                </a:cubicBezTo>
                <a:cubicBezTo>
                  <a:pt x="156" y="210"/>
                  <a:pt x="153" y="209"/>
                  <a:pt x="152" y="211"/>
                </a:cubicBezTo>
                <a:cubicBezTo>
                  <a:pt x="151" y="218"/>
                  <a:pt x="149" y="223"/>
                  <a:pt x="146" y="228"/>
                </a:cubicBezTo>
                <a:cubicBezTo>
                  <a:pt x="141" y="229"/>
                  <a:pt x="136" y="229"/>
                  <a:pt x="135" y="225"/>
                </a:cubicBezTo>
                <a:cubicBezTo>
                  <a:pt x="145" y="224"/>
                  <a:pt x="143" y="213"/>
                  <a:pt x="140" y="206"/>
                </a:cubicBezTo>
                <a:cubicBezTo>
                  <a:pt x="138" y="205"/>
                  <a:pt x="137" y="206"/>
                  <a:pt x="135" y="205"/>
                </a:cubicBezTo>
                <a:cubicBezTo>
                  <a:pt x="135" y="203"/>
                  <a:pt x="133" y="203"/>
                  <a:pt x="134" y="201"/>
                </a:cubicBezTo>
                <a:cubicBezTo>
                  <a:pt x="126" y="194"/>
                  <a:pt x="117" y="188"/>
                  <a:pt x="109" y="181"/>
                </a:cubicBezTo>
                <a:cubicBezTo>
                  <a:pt x="103" y="177"/>
                  <a:pt x="98" y="171"/>
                  <a:pt x="92" y="167"/>
                </a:cubicBezTo>
                <a:cubicBezTo>
                  <a:pt x="89" y="159"/>
                  <a:pt x="90" y="143"/>
                  <a:pt x="89" y="131"/>
                </a:cubicBezTo>
                <a:cubicBezTo>
                  <a:pt x="88" y="126"/>
                  <a:pt x="90" y="121"/>
                  <a:pt x="88" y="117"/>
                </a:cubicBezTo>
                <a:cubicBezTo>
                  <a:pt x="85" y="119"/>
                  <a:pt x="87" y="123"/>
                  <a:pt x="87" y="126"/>
                </a:cubicBezTo>
                <a:cubicBezTo>
                  <a:pt x="87" y="128"/>
                  <a:pt x="87" y="131"/>
                  <a:pt x="86" y="134"/>
                </a:cubicBezTo>
                <a:cubicBezTo>
                  <a:pt x="79" y="131"/>
                  <a:pt x="82" y="117"/>
                  <a:pt x="83" y="106"/>
                </a:cubicBezTo>
                <a:cubicBezTo>
                  <a:pt x="83" y="96"/>
                  <a:pt x="84" y="85"/>
                  <a:pt x="84" y="74"/>
                </a:cubicBezTo>
                <a:cubicBezTo>
                  <a:pt x="84" y="67"/>
                  <a:pt x="85" y="60"/>
                  <a:pt x="84" y="54"/>
                </a:cubicBezTo>
                <a:cubicBezTo>
                  <a:pt x="84" y="50"/>
                  <a:pt x="82" y="47"/>
                  <a:pt x="82" y="44"/>
                </a:cubicBezTo>
                <a:cubicBezTo>
                  <a:pt x="82" y="39"/>
                  <a:pt x="83" y="34"/>
                  <a:pt x="79" y="33"/>
                </a:cubicBezTo>
                <a:cubicBezTo>
                  <a:pt x="77" y="32"/>
                  <a:pt x="72" y="35"/>
                  <a:pt x="71" y="37"/>
                </a:cubicBezTo>
                <a:cubicBezTo>
                  <a:pt x="69" y="38"/>
                  <a:pt x="68" y="41"/>
                  <a:pt x="67" y="43"/>
                </a:cubicBezTo>
                <a:cubicBezTo>
                  <a:pt x="66" y="44"/>
                  <a:pt x="65" y="44"/>
                  <a:pt x="64" y="45"/>
                </a:cubicBezTo>
                <a:cubicBezTo>
                  <a:pt x="63" y="46"/>
                  <a:pt x="62" y="48"/>
                  <a:pt x="61" y="49"/>
                </a:cubicBezTo>
                <a:cubicBezTo>
                  <a:pt x="59" y="52"/>
                  <a:pt x="57" y="55"/>
                  <a:pt x="55" y="57"/>
                </a:cubicBezTo>
                <a:cubicBezTo>
                  <a:pt x="52" y="60"/>
                  <a:pt x="50" y="62"/>
                  <a:pt x="48" y="66"/>
                </a:cubicBezTo>
                <a:cubicBezTo>
                  <a:pt x="44" y="71"/>
                  <a:pt x="41" y="76"/>
                  <a:pt x="37" y="81"/>
                </a:cubicBezTo>
                <a:cubicBezTo>
                  <a:pt x="31" y="87"/>
                  <a:pt x="27" y="94"/>
                  <a:pt x="23" y="101"/>
                </a:cubicBezTo>
                <a:cubicBezTo>
                  <a:pt x="20" y="102"/>
                  <a:pt x="20" y="100"/>
                  <a:pt x="18" y="100"/>
                </a:cubicBezTo>
                <a:cubicBezTo>
                  <a:pt x="17" y="100"/>
                  <a:pt x="16" y="103"/>
                  <a:pt x="15" y="102"/>
                </a:cubicBezTo>
                <a:cubicBezTo>
                  <a:pt x="14" y="99"/>
                  <a:pt x="15" y="97"/>
                  <a:pt x="13" y="97"/>
                </a:cubicBezTo>
                <a:cubicBezTo>
                  <a:pt x="7" y="95"/>
                  <a:pt x="10" y="106"/>
                  <a:pt x="6" y="108"/>
                </a:cubicBezTo>
                <a:cubicBezTo>
                  <a:pt x="1" y="107"/>
                  <a:pt x="0" y="99"/>
                  <a:pt x="3" y="96"/>
                </a:cubicBezTo>
                <a:cubicBezTo>
                  <a:pt x="6" y="91"/>
                  <a:pt x="15" y="95"/>
                  <a:pt x="17" y="90"/>
                </a:cubicBezTo>
                <a:cubicBezTo>
                  <a:pt x="16" y="84"/>
                  <a:pt x="18" y="82"/>
                  <a:pt x="22" y="78"/>
                </a:cubicBezTo>
                <a:cubicBezTo>
                  <a:pt x="28" y="73"/>
                  <a:pt x="35" y="67"/>
                  <a:pt x="40" y="63"/>
                </a:cubicBezTo>
                <a:cubicBezTo>
                  <a:pt x="42" y="60"/>
                  <a:pt x="44" y="57"/>
                  <a:pt x="46" y="56"/>
                </a:cubicBezTo>
                <a:cubicBezTo>
                  <a:pt x="48" y="51"/>
                  <a:pt x="51" y="46"/>
                  <a:pt x="54" y="41"/>
                </a:cubicBezTo>
                <a:cubicBezTo>
                  <a:pt x="59" y="32"/>
                  <a:pt x="65" y="24"/>
                  <a:pt x="70" y="13"/>
                </a:cubicBezTo>
                <a:cubicBezTo>
                  <a:pt x="73" y="7"/>
                  <a:pt x="74" y="0"/>
                  <a:pt x="83" y="0"/>
                </a:cubicBezTo>
                <a:close/>
                <a:moveTo>
                  <a:pt x="122" y="51"/>
                </a:moveTo>
                <a:cubicBezTo>
                  <a:pt x="124" y="57"/>
                  <a:pt x="125" y="63"/>
                  <a:pt x="126" y="69"/>
                </a:cubicBezTo>
                <a:cubicBezTo>
                  <a:pt x="126" y="71"/>
                  <a:pt x="125" y="75"/>
                  <a:pt x="128" y="76"/>
                </a:cubicBezTo>
                <a:cubicBezTo>
                  <a:pt x="132" y="67"/>
                  <a:pt x="135" y="58"/>
                  <a:pt x="137" y="47"/>
                </a:cubicBezTo>
                <a:cubicBezTo>
                  <a:pt x="132" y="42"/>
                  <a:pt x="126" y="38"/>
                  <a:pt x="123" y="31"/>
                </a:cubicBezTo>
                <a:cubicBezTo>
                  <a:pt x="123" y="31"/>
                  <a:pt x="122" y="31"/>
                  <a:pt x="122" y="31"/>
                </a:cubicBezTo>
                <a:cubicBezTo>
                  <a:pt x="120" y="38"/>
                  <a:pt x="121" y="44"/>
                  <a:pt x="122" y="51"/>
                </a:cubicBezTo>
                <a:close/>
              </a:path>
            </a:pathLst>
          </a:custGeom>
          <a:solidFill>
            <a:srgbClr val="DDDDDD"/>
          </a:solidFill>
          <a:ln w="9525">
            <a:solidFill>
              <a:srgbClr val="DDDDDD"/>
            </a:solidFill>
            <a:round/>
            <a:headEnd/>
            <a:tailEnd/>
          </a:ln>
        </p:spPr>
        <p:txBody>
          <a:bodyPr/>
          <a:lstStyle/>
          <a:p>
            <a:endParaRPr lang="en-CA"/>
          </a:p>
        </p:txBody>
      </p:sp>
      <p:sp>
        <p:nvSpPr>
          <p:cNvPr id="7176" name="Freeform 15"/>
          <p:cNvSpPr>
            <a:spLocks/>
          </p:cNvSpPr>
          <p:nvPr/>
        </p:nvSpPr>
        <p:spPr bwMode="auto">
          <a:xfrm>
            <a:off x="3984551" y="1160414"/>
            <a:ext cx="46038" cy="228600"/>
          </a:xfrm>
          <a:custGeom>
            <a:avLst/>
            <a:gdLst>
              <a:gd name="T0" fmla="*/ 2147483647 w 6"/>
              <a:gd name="T1" fmla="*/ 0 h 31"/>
              <a:gd name="T2" fmla="*/ 2147483647 w 6"/>
              <a:gd name="T3" fmla="*/ 0 h 31"/>
              <a:gd name="T4" fmla="*/ 2147483647 w 6"/>
              <a:gd name="T5" fmla="*/ 2147483647 h 31"/>
              <a:gd name="T6" fmla="*/ 2147483647 w 6"/>
              <a:gd name="T7" fmla="*/ 2147483647 h 31"/>
              <a:gd name="T8" fmla="*/ 2147483647 w 6"/>
              <a:gd name="T9" fmla="*/ 2147483647 h 31"/>
              <a:gd name="T10" fmla="*/ 2147483647 w 6"/>
              <a:gd name="T11" fmla="*/ 2147483647 h 31"/>
              <a:gd name="T12" fmla="*/ 2147483647 w 6"/>
              <a:gd name="T13" fmla="*/ 0 h 31"/>
              <a:gd name="T14" fmla="*/ 0 60000 65536"/>
              <a:gd name="T15" fmla="*/ 0 60000 65536"/>
              <a:gd name="T16" fmla="*/ 0 60000 65536"/>
              <a:gd name="T17" fmla="*/ 0 60000 65536"/>
              <a:gd name="T18" fmla="*/ 0 60000 65536"/>
              <a:gd name="T19" fmla="*/ 0 60000 65536"/>
              <a:gd name="T20" fmla="*/ 0 60000 65536"/>
              <a:gd name="T21" fmla="*/ 0 w 6"/>
              <a:gd name="T22" fmla="*/ 0 h 31"/>
              <a:gd name="T23" fmla="*/ 6 w 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1">
                <a:moveTo>
                  <a:pt x="3" y="0"/>
                </a:moveTo>
                <a:cubicBezTo>
                  <a:pt x="3" y="0"/>
                  <a:pt x="3" y="0"/>
                  <a:pt x="3" y="0"/>
                </a:cubicBezTo>
                <a:cubicBezTo>
                  <a:pt x="5" y="5"/>
                  <a:pt x="5" y="11"/>
                  <a:pt x="5" y="16"/>
                </a:cubicBezTo>
                <a:cubicBezTo>
                  <a:pt x="5" y="19"/>
                  <a:pt x="5" y="21"/>
                  <a:pt x="5" y="24"/>
                </a:cubicBezTo>
                <a:cubicBezTo>
                  <a:pt x="5" y="26"/>
                  <a:pt x="6" y="30"/>
                  <a:pt x="4" y="31"/>
                </a:cubicBezTo>
                <a:cubicBezTo>
                  <a:pt x="0" y="29"/>
                  <a:pt x="2" y="23"/>
                  <a:pt x="2" y="17"/>
                </a:cubicBezTo>
                <a:cubicBezTo>
                  <a:pt x="2" y="11"/>
                  <a:pt x="1" y="3"/>
                  <a:pt x="3" y="0"/>
                </a:cubicBezTo>
                <a:close/>
              </a:path>
            </a:pathLst>
          </a:custGeom>
          <a:solidFill>
            <a:srgbClr val="000000"/>
          </a:solidFill>
          <a:ln w="9525">
            <a:noFill/>
            <a:round/>
            <a:headEnd/>
            <a:tailEnd/>
          </a:ln>
        </p:spPr>
        <p:txBody>
          <a:bodyPr/>
          <a:lstStyle/>
          <a:p>
            <a:endParaRPr lang="en-CA"/>
          </a:p>
        </p:txBody>
      </p:sp>
      <p:sp>
        <p:nvSpPr>
          <p:cNvPr id="7177" name="Freeform 16"/>
          <p:cNvSpPr>
            <a:spLocks/>
          </p:cNvSpPr>
          <p:nvPr/>
        </p:nvSpPr>
        <p:spPr bwMode="auto">
          <a:xfrm>
            <a:off x="3911526" y="1168352"/>
            <a:ext cx="36513" cy="227012"/>
          </a:xfrm>
          <a:custGeom>
            <a:avLst/>
            <a:gdLst>
              <a:gd name="T0" fmla="*/ 2147483647 w 5"/>
              <a:gd name="T1" fmla="*/ 0 h 31"/>
              <a:gd name="T2" fmla="*/ 2147483647 w 5"/>
              <a:gd name="T3" fmla="*/ 0 h 31"/>
              <a:gd name="T4" fmla="*/ 2147483647 w 5"/>
              <a:gd name="T5" fmla="*/ 2147483647 h 31"/>
              <a:gd name="T6" fmla="*/ 2147483647 w 5"/>
              <a:gd name="T7" fmla="*/ 2147483647 h 31"/>
              <a:gd name="T8" fmla="*/ 2147483647 w 5"/>
              <a:gd name="T9" fmla="*/ 2147483647 h 31"/>
              <a:gd name="T10" fmla="*/ 2147483647 w 5"/>
              <a:gd name="T11" fmla="*/ 2147483647 h 31"/>
              <a:gd name="T12" fmla="*/ 2147483647 w 5"/>
              <a:gd name="T13" fmla="*/ 0 h 31"/>
              <a:gd name="T14" fmla="*/ 0 60000 65536"/>
              <a:gd name="T15" fmla="*/ 0 60000 65536"/>
              <a:gd name="T16" fmla="*/ 0 60000 65536"/>
              <a:gd name="T17" fmla="*/ 0 60000 65536"/>
              <a:gd name="T18" fmla="*/ 0 60000 65536"/>
              <a:gd name="T19" fmla="*/ 0 60000 65536"/>
              <a:gd name="T20" fmla="*/ 0 60000 65536"/>
              <a:gd name="T21" fmla="*/ 0 w 5"/>
              <a:gd name="T22" fmla="*/ 0 h 31"/>
              <a:gd name="T23" fmla="*/ 5 w 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1">
                <a:moveTo>
                  <a:pt x="1" y="0"/>
                </a:moveTo>
                <a:cubicBezTo>
                  <a:pt x="2" y="0"/>
                  <a:pt x="2" y="0"/>
                  <a:pt x="3" y="0"/>
                </a:cubicBezTo>
                <a:cubicBezTo>
                  <a:pt x="4" y="8"/>
                  <a:pt x="3" y="16"/>
                  <a:pt x="4" y="24"/>
                </a:cubicBezTo>
                <a:cubicBezTo>
                  <a:pt x="4" y="26"/>
                  <a:pt x="5" y="30"/>
                  <a:pt x="2" y="31"/>
                </a:cubicBezTo>
                <a:cubicBezTo>
                  <a:pt x="0" y="27"/>
                  <a:pt x="1" y="22"/>
                  <a:pt x="1" y="18"/>
                </a:cubicBezTo>
                <a:cubicBezTo>
                  <a:pt x="1" y="12"/>
                  <a:pt x="0" y="7"/>
                  <a:pt x="1" y="1"/>
                </a:cubicBezTo>
                <a:cubicBezTo>
                  <a:pt x="1" y="1"/>
                  <a:pt x="1" y="0"/>
                  <a:pt x="1" y="0"/>
                </a:cubicBezTo>
                <a:close/>
              </a:path>
            </a:pathLst>
          </a:custGeom>
          <a:solidFill>
            <a:srgbClr val="000000"/>
          </a:solidFill>
          <a:ln w="9525">
            <a:noFill/>
            <a:round/>
            <a:headEnd/>
            <a:tailEnd/>
          </a:ln>
        </p:spPr>
        <p:txBody>
          <a:bodyPr/>
          <a:lstStyle/>
          <a:p>
            <a:endParaRPr lang="en-CA"/>
          </a:p>
        </p:txBody>
      </p:sp>
      <p:sp>
        <p:nvSpPr>
          <p:cNvPr id="7178" name="Freeform 17"/>
          <p:cNvSpPr>
            <a:spLocks/>
          </p:cNvSpPr>
          <p:nvPr/>
        </p:nvSpPr>
        <p:spPr bwMode="auto">
          <a:xfrm>
            <a:off x="3624189" y="1241377"/>
            <a:ext cx="155575" cy="133350"/>
          </a:xfrm>
          <a:custGeom>
            <a:avLst/>
            <a:gdLst>
              <a:gd name="T0" fmla="*/ 2147483647 w 21"/>
              <a:gd name="T1" fmla="*/ 0 h 18"/>
              <a:gd name="T2" fmla="*/ 2147483647 w 21"/>
              <a:gd name="T3" fmla="*/ 2147483647 h 18"/>
              <a:gd name="T4" fmla="*/ 2147483647 w 21"/>
              <a:gd name="T5" fmla="*/ 2147483647 h 18"/>
              <a:gd name="T6" fmla="*/ 2147483647 w 21"/>
              <a:gd name="T7" fmla="*/ 2147483647 h 18"/>
              <a:gd name="T8" fmla="*/ 2147483647 w 21"/>
              <a:gd name="T9" fmla="*/ 2147483647 h 18"/>
              <a:gd name="T10" fmla="*/ 0 w 21"/>
              <a:gd name="T11" fmla="*/ 2147483647 h 18"/>
              <a:gd name="T12" fmla="*/ 2147483647 w 21"/>
              <a:gd name="T13" fmla="*/ 2147483647 h 18"/>
              <a:gd name="T14" fmla="*/ 2147483647 w 21"/>
              <a:gd name="T15" fmla="*/ 2147483647 h 18"/>
              <a:gd name="T16" fmla="*/ 2147483647 w 21"/>
              <a:gd name="T17" fmla="*/ 2147483647 h 18"/>
              <a:gd name="T18" fmla="*/ 2147483647 w 21"/>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8"/>
              <a:gd name="T32" fmla="*/ 21 w 2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8">
                <a:moveTo>
                  <a:pt x="21" y="0"/>
                </a:moveTo>
                <a:cubicBezTo>
                  <a:pt x="21" y="6"/>
                  <a:pt x="17" y="11"/>
                  <a:pt x="17" y="18"/>
                </a:cubicBezTo>
                <a:cubicBezTo>
                  <a:pt x="12" y="17"/>
                  <a:pt x="12" y="10"/>
                  <a:pt x="9" y="7"/>
                </a:cubicBezTo>
                <a:cubicBezTo>
                  <a:pt x="7" y="9"/>
                  <a:pt x="9" y="15"/>
                  <a:pt x="7" y="18"/>
                </a:cubicBezTo>
                <a:cubicBezTo>
                  <a:pt x="4" y="18"/>
                  <a:pt x="4" y="13"/>
                  <a:pt x="3" y="10"/>
                </a:cubicBezTo>
                <a:cubicBezTo>
                  <a:pt x="2" y="7"/>
                  <a:pt x="1" y="3"/>
                  <a:pt x="0" y="1"/>
                </a:cubicBezTo>
                <a:cubicBezTo>
                  <a:pt x="5" y="1"/>
                  <a:pt x="3" y="7"/>
                  <a:pt x="5" y="9"/>
                </a:cubicBezTo>
                <a:cubicBezTo>
                  <a:pt x="7" y="8"/>
                  <a:pt x="6" y="2"/>
                  <a:pt x="8" y="1"/>
                </a:cubicBezTo>
                <a:cubicBezTo>
                  <a:pt x="12" y="4"/>
                  <a:pt x="12" y="9"/>
                  <a:pt x="15" y="11"/>
                </a:cubicBezTo>
                <a:cubicBezTo>
                  <a:pt x="18" y="8"/>
                  <a:pt x="16" y="1"/>
                  <a:pt x="21" y="0"/>
                </a:cubicBezTo>
                <a:close/>
              </a:path>
            </a:pathLst>
          </a:custGeom>
          <a:solidFill>
            <a:srgbClr val="000000"/>
          </a:solidFill>
          <a:ln w="9525">
            <a:noFill/>
            <a:round/>
            <a:headEnd/>
            <a:tailEnd/>
          </a:ln>
        </p:spPr>
        <p:txBody>
          <a:bodyPr/>
          <a:lstStyle/>
          <a:p>
            <a:endParaRPr lang="en-CA"/>
          </a:p>
        </p:txBody>
      </p:sp>
      <p:sp>
        <p:nvSpPr>
          <p:cNvPr id="7179" name="Freeform 18"/>
          <p:cNvSpPr>
            <a:spLocks noEditPoints="1"/>
          </p:cNvSpPr>
          <p:nvPr/>
        </p:nvSpPr>
        <p:spPr bwMode="auto">
          <a:xfrm>
            <a:off x="3757539" y="1247727"/>
            <a:ext cx="139700" cy="141287"/>
          </a:xfrm>
          <a:custGeom>
            <a:avLst/>
            <a:gdLst>
              <a:gd name="T0" fmla="*/ 2147483647 w 19"/>
              <a:gd name="T1" fmla="*/ 0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0 h 19"/>
              <a:gd name="T12" fmla="*/ 2147483647 w 19"/>
              <a:gd name="T13" fmla="*/ 2147483647 h 19"/>
              <a:gd name="T14" fmla="*/ 2147483647 w 19"/>
              <a:gd name="T15" fmla="*/ 2147483647 h 19"/>
              <a:gd name="T16" fmla="*/ 2147483647 w 19"/>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5" y="0"/>
                </a:moveTo>
                <a:cubicBezTo>
                  <a:pt x="17" y="2"/>
                  <a:pt x="16" y="5"/>
                  <a:pt x="16" y="9"/>
                </a:cubicBezTo>
                <a:cubicBezTo>
                  <a:pt x="16" y="12"/>
                  <a:pt x="19" y="16"/>
                  <a:pt x="17" y="19"/>
                </a:cubicBezTo>
                <a:cubicBezTo>
                  <a:pt x="15" y="19"/>
                  <a:pt x="15" y="15"/>
                  <a:pt x="14" y="14"/>
                </a:cubicBezTo>
                <a:cubicBezTo>
                  <a:pt x="11" y="16"/>
                  <a:pt x="8" y="18"/>
                  <a:pt x="3" y="17"/>
                </a:cubicBezTo>
                <a:cubicBezTo>
                  <a:pt x="0" y="8"/>
                  <a:pt x="6" y="0"/>
                  <a:pt x="15" y="0"/>
                </a:cubicBezTo>
                <a:close/>
                <a:moveTo>
                  <a:pt x="5" y="15"/>
                </a:moveTo>
                <a:cubicBezTo>
                  <a:pt x="11" y="15"/>
                  <a:pt x="16" y="9"/>
                  <a:pt x="13" y="2"/>
                </a:cubicBezTo>
                <a:cubicBezTo>
                  <a:pt x="7" y="3"/>
                  <a:pt x="3" y="10"/>
                  <a:pt x="5" y="15"/>
                </a:cubicBezTo>
                <a:close/>
              </a:path>
            </a:pathLst>
          </a:custGeom>
          <a:solidFill>
            <a:srgbClr val="000000"/>
          </a:solidFill>
          <a:ln w="9525">
            <a:noFill/>
            <a:round/>
            <a:headEnd/>
            <a:tailEnd/>
          </a:ln>
        </p:spPr>
        <p:txBody>
          <a:bodyPr/>
          <a:lstStyle/>
          <a:p>
            <a:endParaRPr lang="en-CA"/>
          </a:p>
        </p:txBody>
      </p:sp>
      <p:sp>
        <p:nvSpPr>
          <p:cNvPr id="7180" name="Freeform 20"/>
          <p:cNvSpPr>
            <a:spLocks noEditPoints="1"/>
          </p:cNvSpPr>
          <p:nvPr/>
        </p:nvSpPr>
        <p:spPr bwMode="auto">
          <a:xfrm>
            <a:off x="3025701" y="1039764"/>
            <a:ext cx="1587500" cy="2955925"/>
          </a:xfrm>
          <a:custGeom>
            <a:avLst/>
            <a:gdLst>
              <a:gd name="T0" fmla="*/ 2147483647 w 216"/>
              <a:gd name="T1" fmla="*/ 2147483647 h 402"/>
              <a:gd name="T2" fmla="*/ 2147483647 w 216"/>
              <a:gd name="T3" fmla="*/ 2147483647 h 402"/>
              <a:gd name="T4" fmla="*/ 2147483647 w 216"/>
              <a:gd name="T5" fmla="*/ 2147483647 h 402"/>
              <a:gd name="T6" fmla="*/ 2147483647 w 216"/>
              <a:gd name="T7" fmla="*/ 2147483647 h 402"/>
              <a:gd name="T8" fmla="*/ 2147483647 w 216"/>
              <a:gd name="T9" fmla="*/ 2147483647 h 402"/>
              <a:gd name="T10" fmla="*/ 2147483647 w 216"/>
              <a:gd name="T11" fmla="*/ 2147483647 h 402"/>
              <a:gd name="T12" fmla="*/ 2147483647 w 216"/>
              <a:gd name="T13" fmla="*/ 2147483647 h 402"/>
              <a:gd name="T14" fmla="*/ 2147483647 w 216"/>
              <a:gd name="T15" fmla="*/ 2147483647 h 402"/>
              <a:gd name="T16" fmla="*/ 2147483647 w 216"/>
              <a:gd name="T17" fmla="*/ 2147483647 h 402"/>
              <a:gd name="T18" fmla="*/ 2147483647 w 216"/>
              <a:gd name="T19" fmla="*/ 2147483647 h 402"/>
              <a:gd name="T20" fmla="*/ 2147483647 w 216"/>
              <a:gd name="T21" fmla="*/ 2147483647 h 402"/>
              <a:gd name="T22" fmla="*/ 2147483647 w 216"/>
              <a:gd name="T23" fmla="*/ 2147483647 h 402"/>
              <a:gd name="T24" fmla="*/ 2147483647 w 216"/>
              <a:gd name="T25" fmla="*/ 2147483647 h 402"/>
              <a:gd name="T26" fmla="*/ 2147483647 w 216"/>
              <a:gd name="T27" fmla="*/ 2147483647 h 402"/>
              <a:gd name="T28" fmla="*/ 2147483647 w 216"/>
              <a:gd name="T29" fmla="*/ 2147483647 h 402"/>
              <a:gd name="T30" fmla="*/ 2147483647 w 216"/>
              <a:gd name="T31" fmla="*/ 2147483647 h 402"/>
              <a:gd name="T32" fmla="*/ 2147483647 w 216"/>
              <a:gd name="T33" fmla="*/ 2147483647 h 402"/>
              <a:gd name="T34" fmla="*/ 2147483647 w 216"/>
              <a:gd name="T35" fmla="*/ 2147483647 h 402"/>
              <a:gd name="T36" fmla="*/ 2147483647 w 216"/>
              <a:gd name="T37" fmla="*/ 2147483647 h 402"/>
              <a:gd name="T38" fmla="*/ 2147483647 w 216"/>
              <a:gd name="T39" fmla="*/ 2147483647 h 402"/>
              <a:gd name="T40" fmla="*/ 2147483647 w 216"/>
              <a:gd name="T41" fmla="*/ 2147483647 h 402"/>
              <a:gd name="T42" fmla="*/ 2147483647 w 216"/>
              <a:gd name="T43" fmla="*/ 2147483647 h 402"/>
              <a:gd name="T44" fmla="*/ 2147483647 w 216"/>
              <a:gd name="T45" fmla="*/ 2147483647 h 402"/>
              <a:gd name="T46" fmla="*/ 2147483647 w 216"/>
              <a:gd name="T47" fmla="*/ 2147483647 h 402"/>
              <a:gd name="T48" fmla="*/ 2147483647 w 216"/>
              <a:gd name="T49" fmla="*/ 2147483647 h 402"/>
              <a:gd name="T50" fmla="*/ 2147483647 w 216"/>
              <a:gd name="T51" fmla="*/ 2147483647 h 402"/>
              <a:gd name="T52" fmla="*/ 2147483647 w 216"/>
              <a:gd name="T53" fmla="*/ 2147483647 h 402"/>
              <a:gd name="T54" fmla="*/ 2147483647 w 216"/>
              <a:gd name="T55" fmla="*/ 2147483647 h 402"/>
              <a:gd name="T56" fmla="*/ 2147483647 w 216"/>
              <a:gd name="T57" fmla="*/ 0 h 402"/>
              <a:gd name="T58" fmla="*/ 2147483647 w 216"/>
              <a:gd name="T59" fmla="*/ 2147483647 h 402"/>
              <a:gd name="T60" fmla="*/ 2147483647 w 216"/>
              <a:gd name="T61" fmla="*/ 2147483647 h 402"/>
              <a:gd name="T62" fmla="*/ 2147483647 w 216"/>
              <a:gd name="T63" fmla="*/ 2147483647 h 402"/>
              <a:gd name="T64" fmla="*/ 2147483647 w 216"/>
              <a:gd name="T65" fmla="*/ 2147483647 h 402"/>
              <a:gd name="T66" fmla="*/ 2147483647 w 216"/>
              <a:gd name="T67" fmla="*/ 2147483647 h 402"/>
              <a:gd name="T68" fmla="*/ 2147483647 w 216"/>
              <a:gd name="T69" fmla="*/ 2147483647 h 402"/>
              <a:gd name="T70" fmla="*/ 2147483647 w 216"/>
              <a:gd name="T71" fmla="*/ 2147483647 h 402"/>
              <a:gd name="T72" fmla="*/ 2147483647 w 216"/>
              <a:gd name="T73" fmla="*/ 2147483647 h 402"/>
              <a:gd name="T74" fmla="*/ 2147483647 w 216"/>
              <a:gd name="T75" fmla="*/ 2147483647 h 402"/>
              <a:gd name="T76" fmla="*/ 2147483647 w 216"/>
              <a:gd name="T77" fmla="*/ 2147483647 h 402"/>
              <a:gd name="T78" fmla="*/ 2147483647 w 216"/>
              <a:gd name="T79" fmla="*/ 2147483647 h 402"/>
              <a:gd name="T80" fmla="*/ 2147483647 w 216"/>
              <a:gd name="T81" fmla="*/ 2147483647 h 402"/>
              <a:gd name="T82" fmla="*/ 2147483647 w 216"/>
              <a:gd name="T83" fmla="*/ 2147483647 h 402"/>
              <a:gd name="T84" fmla="*/ 2147483647 w 216"/>
              <a:gd name="T85" fmla="*/ 2147483647 h 402"/>
              <a:gd name="T86" fmla="*/ 2147483647 w 216"/>
              <a:gd name="T87" fmla="*/ 2147483647 h 402"/>
              <a:gd name="T88" fmla="*/ 2147483647 w 216"/>
              <a:gd name="T89" fmla="*/ 2147483647 h 402"/>
              <a:gd name="T90" fmla="*/ 2147483647 w 216"/>
              <a:gd name="T91" fmla="*/ 2147483647 h 402"/>
              <a:gd name="T92" fmla="*/ 2147483647 w 216"/>
              <a:gd name="T93" fmla="*/ 2147483647 h 4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6"/>
              <a:gd name="T142" fmla="*/ 0 h 402"/>
              <a:gd name="T143" fmla="*/ 216 w 216"/>
              <a:gd name="T144" fmla="*/ 402 h 4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6" h="402">
                <a:moveTo>
                  <a:pt x="147" y="0"/>
                </a:moveTo>
                <a:cubicBezTo>
                  <a:pt x="147" y="5"/>
                  <a:pt x="149" y="10"/>
                  <a:pt x="149" y="16"/>
                </a:cubicBezTo>
                <a:cubicBezTo>
                  <a:pt x="149" y="19"/>
                  <a:pt x="148" y="22"/>
                  <a:pt x="148" y="25"/>
                </a:cubicBezTo>
                <a:cubicBezTo>
                  <a:pt x="148" y="33"/>
                  <a:pt x="149" y="42"/>
                  <a:pt x="149" y="50"/>
                </a:cubicBezTo>
                <a:cubicBezTo>
                  <a:pt x="149" y="63"/>
                  <a:pt x="149" y="75"/>
                  <a:pt x="150" y="88"/>
                </a:cubicBezTo>
                <a:cubicBezTo>
                  <a:pt x="151" y="117"/>
                  <a:pt x="153" y="151"/>
                  <a:pt x="152" y="180"/>
                </a:cubicBezTo>
                <a:cubicBezTo>
                  <a:pt x="151" y="183"/>
                  <a:pt x="151" y="186"/>
                  <a:pt x="151" y="189"/>
                </a:cubicBezTo>
                <a:cubicBezTo>
                  <a:pt x="151" y="218"/>
                  <a:pt x="154" y="248"/>
                  <a:pt x="152" y="277"/>
                </a:cubicBezTo>
                <a:cubicBezTo>
                  <a:pt x="154" y="279"/>
                  <a:pt x="159" y="276"/>
                  <a:pt x="159" y="280"/>
                </a:cubicBezTo>
                <a:cubicBezTo>
                  <a:pt x="159" y="284"/>
                  <a:pt x="154" y="282"/>
                  <a:pt x="152" y="283"/>
                </a:cubicBezTo>
                <a:cubicBezTo>
                  <a:pt x="153" y="288"/>
                  <a:pt x="152" y="293"/>
                  <a:pt x="152" y="298"/>
                </a:cubicBezTo>
                <a:cubicBezTo>
                  <a:pt x="159" y="302"/>
                  <a:pt x="168" y="309"/>
                  <a:pt x="177" y="309"/>
                </a:cubicBezTo>
                <a:cubicBezTo>
                  <a:pt x="180" y="310"/>
                  <a:pt x="184" y="308"/>
                  <a:pt x="187" y="310"/>
                </a:cubicBezTo>
                <a:cubicBezTo>
                  <a:pt x="186" y="314"/>
                  <a:pt x="180" y="313"/>
                  <a:pt x="177" y="313"/>
                </a:cubicBezTo>
                <a:cubicBezTo>
                  <a:pt x="168" y="312"/>
                  <a:pt x="160" y="307"/>
                  <a:pt x="153" y="304"/>
                </a:cubicBezTo>
                <a:cubicBezTo>
                  <a:pt x="152" y="305"/>
                  <a:pt x="152" y="309"/>
                  <a:pt x="152" y="312"/>
                </a:cubicBezTo>
                <a:cubicBezTo>
                  <a:pt x="152" y="317"/>
                  <a:pt x="154" y="324"/>
                  <a:pt x="153" y="331"/>
                </a:cubicBezTo>
                <a:cubicBezTo>
                  <a:pt x="157" y="332"/>
                  <a:pt x="161" y="332"/>
                  <a:pt x="165" y="332"/>
                </a:cubicBezTo>
                <a:cubicBezTo>
                  <a:pt x="168" y="331"/>
                  <a:pt x="171" y="331"/>
                  <a:pt x="172" y="332"/>
                </a:cubicBezTo>
                <a:cubicBezTo>
                  <a:pt x="184" y="332"/>
                  <a:pt x="196" y="333"/>
                  <a:pt x="207" y="333"/>
                </a:cubicBezTo>
                <a:cubicBezTo>
                  <a:pt x="210" y="332"/>
                  <a:pt x="214" y="331"/>
                  <a:pt x="216" y="333"/>
                </a:cubicBezTo>
                <a:cubicBezTo>
                  <a:pt x="216" y="336"/>
                  <a:pt x="212" y="335"/>
                  <a:pt x="210" y="335"/>
                </a:cubicBezTo>
                <a:cubicBezTo>
                  <a:pt x="191" y="337"/>
                  <a:pt x="171" y="332"/>
                  <a:pt x="153" y="334"/>
                </a:cubicBezTo>
                <a:cubicBezTo>
                  <a:pt x="153" y="355"/>
                  <a:pt x="154" y="381"/>
                  <a:pt x="154" y="400"/>
                </a:cubicBezTo>
                <a:cubicBezTo>
                  <a:pt x="139" y="401"/>
                  <a:pt x="124" y="402"/>
                  <a:pt x="108" y="402"/>
                </a:cubicBezTo>
                <a:cubicBezTo>
                  <a:pt x="104" y="401"/>
                  <a:pt x="99" y="400"/>
                  <a:pt x="95" y="400"/>
                </a:cubicBezTo>
                <a:cubicBezTo>
                  <a:pt x="92" y="400"/>
                  <a:pt x="89" y="400"/>
                  <a:pt x="86" y="400"/>
                </a:cubicBezTo>
                <a:cubicBezTo>
                  <a:pt x="82" y="400"/>
                  <a:pt x="76" y="401"/>
                  <a:pt x="72" y="400"/>
                </a:cubicBezTo>
                <a:cubicBezTo>
                  <a:pt x="72" y="389"/>
                  <a:pt x="73" y="375"/>
                  <a:pt x="73" y="363"/>
                </a:cubicBezTo>
                <a:cubicBezTo>
                  <a:pt x="73" y="361"/>
                  <a:pt x="71" y="358"/>
                  <a:pt x="74" y="357"/>
                </a:cubicBezTo>
                <a:cubicBezTo>
                  <a:pt x="75" y="368"/>
                  <a:pt x="76" y="377"/>
                  <a:pt x="75" y="387"/>
                </a:cubicBezTo>
                <a:cubicBezTo>
                  <a:pt x="75" y="390"/>
                  <a:pt x="74" y="395"/>
                  <a:pt x="77" y="398"/>
                </a:cubicBezTo>
                <a:cubicBezTo>
                  <a:pt x="84" y="397"/>
                  <a:pt x="93" y="398"/>
                  <a:pt x="100" y="399"/>
                </a:cubicBezTo>
                <a:cubicBezTo>
                  <a:pt x="101" y="399"/>
                  <a:pt x="103" y="398"/>
                  <a:pt x="104" y="398"/>
                </a:cubicBezTo>
                <a:cubicBezTo>
                  <a:pt x="105" y="398"/>
                  <a:pt x="107" y="399"/>
                  <a:pt x="108" y="399"/>
                </a:cubicBezTo>
                <a:cubicBezTo>
                  <a:pt x="109" y="399"/>
                  <a:pt x="111" y="399"/>
                  <a:pt x="113" y="399"/>
                </a:cubicBezTo>
                <a:cubicBezTo>
                  <a:pt x="114" y="399"/>
                  <a:pt x="116" y="400"/>
                  <a:pt x="118" y="400"/>
                </a:cubicBezTo>
                <a:cubicBezTo>
                  <a:pt x="120" y="400"/>
                  <a:pt x="122" y="399"/>
                  <a:pt x="124" y="399"/>
                </a:cubicBezTo>
                <a:cubicBezTo>
                  <a:pt x="133" y="398"/>
                  <a:pt x="143" y="401"/>
                  <a:pt x="152" y="397"/>
                </a:cubicBezTo>
                <a:cubicBezTo>
                  <a:pt x="152" y="377"/>
                  <a:pt x="151" y="357"/>
                  <a:pt x="151" y="335"/>
                </a:cubicBezTo>
                <a:cubicBezTo>
                  <a:pt x="146" y="334"/>
                  <a:pt x="141" y="334"/>
                  <a:pt x="136" y="334"/>
                </a:cubicBezTo>
                <a:cubicBezTo>
                  <a:pt x="132" y="334"/>
                  <a:pt x="128" y="334"/>
                  <a:pt x="124" y="334"/>
                </a:cubicBezTo>
                <a:cubicBezTo>
                  <a:pt x="123" y="334"/>
                  <a:pt x="121" y="335"/>
                  <a:pt x="120" y="335"/>
                </a:cubicBezTo>
                <a:cubicBezTo>
                  <a:pt x="105" y="335"/>
                  <a:pt x="91" y="333"/>
                  <a:pt x="76" y="335"/>
                </a:cubicBezTo>
                <a:cubicBezTo>
                  <a:pt x="72" y="339"/>
                  <a:pt x="77" y="348"/>
                  <a:pt x="74" y="352"/>
                </a:cubicBezTo>
                <a:cubicBezTo>
                  <a:pt x="72" y="351"/>
                  <a:pt x="72" y="346"/>
                  <a:pt x="72" y="343"/>
                </a:cubicBezTo>
                <a:cubicBezTo>
                  <a:pt x="72" y="341"/>
                  <a:pt x="73" y="338"/>
                  <a:pt x="73" y="336"/>
                </a:cubicBezTo>
                <a:cubicBezTo>
                  <a:pt x="68" y="334"/>
                  <a:pt x="62" y="336"/>
                  <a:pt x="57" y="336"/>
                </a:cubicBezTo>
                <a:cubicBezTo>
                  <a:pt x="41" y="337"/>
                  <a:pt x="24" y="336"/>
                  <a:pt x="6" y="334"/>
                </a:cubicBezTo>
                <a:cubicBezTo>
                  <a:pt x="4" y="316"/>
                  <a:pt x="6" y="295"/>
                  <a:pt x="5" y="273"/>
                </a:cubicBezTo>
                <a:cubicBezTo>
                  <a:pt x="4" y="256"/>
                  <a:pt x="4" y="240"/>
                  <a:pt x="3" y="221"/>
                </a:cubicBezTo>
                <a:cubicBezTo>
                  <a:pt x="2" y="211"/>
                  <a:pt x="4" y="201"/>
                  <a:pt x="3" y="191"/>
                </a:cubicBezTo>
                <a:cubicBezTo>
                  <a:pt x="2" y="180"/>
                  <a:pt x="2" y="163"/>
                  <a:pt x="1" y="150"/>
                </a:cubicBezTo>
                <a:cubicBezTo>
                  <a:pt x="1" y="146"/>
                  <a:pt x="0" y="142"/>
                  <a:pt x="2" y="139"/>
                </a:cubicBezTo>
                <a:cubicBezTo>
                  <a:pt x="5" y="141"/>
                  <a:pt x="4" y="145"/>
                  <a:pt x="4" y="148"/>
                </a:cubicBezTo>
                <a:cubicBezTo>
                  <a:pt x="4" y="156"/>
                  <a:pt x="3" y="168"/>
                  <a:pt x="4" y="177"/>
                </a:cubicBezTo>
                <a:cubicBezTo>
                  <a:pt x="6" y="197"/>
                  <a:pt x="5" y="221"/>
                  <a:pt x="5" y="235"/>
                </a:cubicBezTo>
                <a:cubicBezTo>
                  <a:pt x="5" y="247"/>
                  <a:pt x="7" y="259"/>
                  <a:pt x="7" y="271"/>
                </a:cubicBezTo>
                <a:cubicBezTo>
                  <a:pt x="7" y="280"/>
                  <a:pt x="9" y="290"/>
                  <a:pt x="8" y="299"/>
                </a:cubicBezTo>
                <a:cubicBezTo>
                  <a:pt x="8" y="301"/>
                  <a:pt x="8" y="303"/>
                  <a:pt x="8" y="305"/>
                </a:cubicBezTo>
                <a:cubicBezTo>
                  <a:pt x="7" y="314"/>
                  <a:pt x="9" y="324"/>
                  <a:pt x="8" y="332"/>
                </a:cubicBezTo>
                <a:cubicBezTo>
                  <a:pt x="12" y="333"/>
                  <a:pt x="17" y="333"/>
                  <a:pt x="21" y="333"/>
                </a:cubicBezTo>
                <a:cubicBezTo>
                  <a:pt x="24" y="333"/>
                  <a:pt x="26" y="334"/>
                  <a:pt x="29" y="334"/>
                </a:cubicBezTo>
                <a:cubicBezTo>
                  <a:pt x="38" y="335"/>
                  <a:pt x="49" y="335"/>
                  <a:pt x="58" y="334"/>
                </a:cubicBezTo>
                <a:cubicBezTo>
                  <a:pt x="60" y="334"/>
                  <a:pt x="62" y="333"/>
                  <a:pt x="63" y="333"/>
                </a:cubicBezTo>
                <a:cubicBezTo>
                  <a:pt x="67" y="333"/>
                  <a:pt x="70" y="335"/>
                  <a:pt x="73" y="332"/>
                </a:cubicBezTo>
                <a:cubicBezTo>
                  <a:pt x="71" y="327"/>
                  <a:pt x="73" y="321"/>
                  <a:pt x="72" y="315"/>
                </a:cubicBezTo>
                <a:cubicBezTo>
                  <a:pt x="72" y="313"/>
                  <a:pt x="71" y="310"/>
                  <a:pt x="71" y="307"/>
                </a:cubicBezTo>
                <a:cubicBezTo>
                  <a:pt x="71" y="305"/>
                  <a:pt x="72" y="302"/>
                  <a:pt x="72" y="299"/>
                </a:cubicBezTo>
                <a:cubicBezTo>
                  <a:pt x="73" y="288"/>
                  <a:pt x="72" y="276"/>
                  <a:pt x="71" y="265"/>
                </a:cubicBezTo>
                <a:cubicBezTo>
                  <a:pt x="68" y="262"/>
                  <a:pt x="59" y="266"/>
                  <a:pt x="58" y="261"/>
                </a:cubicBezTo>
                <a:cubicBezTo>
                  <a:pt x="62" y="260"/>
                  <a:pt x="66" y="260"/>
                  <a:pt x="70" y="261"/>
                </a:cubicBezTo>
                <a:cubicBezTo>
                  <a:pt x="72" y="247"/>
                  <a:pt x="69" y="234"/>
                  <a:pt x="69" y="220"/>
                </a:cubicBezTo>
                <a:cubicBezTo>
                  <a:pt x="61" y="217"/>
                  <a:pt x="51" y="218"/>
                  <a:pt x="44" y="217"/>
                </a:cubicBezTo>
                <a:cubicBezTo>
                  <a:pt x="41" y="217"/>
                  <a:pt x="39" y="217"/>
                  <a:pt x="37" y="215"/>
                </a:cubicBezTo>
                <a:cubicBezTo>
                  <a:pt x="38" y="213"/>
                  <a:pt x="42" y="214"/>
                  <a:pt x="45" y="214"/>
                </a:cubicBezTo>
                <a:cubicBezTo>
                  <a:pt x="54" y="214"/>
                  <a:pt x="61" y="215"/>
                  <a:pt x="68" y="216"/>
                </a:cubicBezTo>
                <a:cubicBezTo>
                  <a:pt x="70" y="202"/>
                  <a:pt x="69" y="188"/>
                  <a:pt x="69" y="173"/>
                </a:cubicBezTo>
                <a:cubicBezTo>
                  <a:pt x="69" y="155"/>
                  <a:pt x="67" y="134"/>
                  <a:pt x="68" y="115"/>
                </a:cubicBezTo>
                <a:cubicBezTo>
                  <a:pt x="68" y="108"/>
                  <a:pt x="69" y="102"/>
                  <a:pt x="69" y="95"/>
                </a:cubicBezTo>
                <a:cubicBezTo>
                  <a:pt x="69" y="79"/>
                  <a:pt x="68" y="64"/>
                  <a:pt x="68" y="47"/>
                </a:cubicBezTo>
                <a:cubicBezTo>
                  <a:pt x="67" y="38"/>
                  <a:pt x="68" y="29"/>
                  <a:pt x="68" y="19"/>
                </a:cubicBezTo>
                <a:cubicBezTo>
                  <a:pt x="67" y="16"/>
                  <a:pt x="68" y="13"/>
                  <a:pt x="68" y="10"/>
                </a:cubicBezTo>
                <a:cubicBezTo>
                  <a:pt x="67" y="7"/>
                  <a:pt x="66" y="6"/>
                  <a:pt x="66" y="3"/>
                </a:cubicBezTo>
                <a:cubicBezTo>
                  <a:pt x="76" y="4"/>
                  <a:pt x="89" y="3"/>
                  <a:pt x="100" y="2"/>
                </a:cubicBezTo>
                <a:cubicBezTo>
                  <a:pt x="104" y="2"/>
                  <a:pt x="109" y="3"/>
                  <a:pt x="114" y="3"/>
                </a:cubicBezTo>
                <a:cubicBezTo>
                  <a:pt x="121" y="2"/>
                  <a:pt x="129" y="0"/>
                  <a:pt x="135" y="0"/>
                </a:cubicBezTo>
                <a:cubicBezTo>
                  <a:pt x="140" y="0"/>
                  <a:pt x="142" y="1"/>
                  <a:pt x="147" y="0"/>
                </a:cubicBezTo>
                <a:close/>
                <a:moveTo>
                  <a:pt x="111" y="5"/>
                </a:moveTo>
                <a:cubicBezTo>
                  <a:pt x="109" y="5"/>
                  <a:pt x="107" y="4"/>
                  <a:pt x="104" y="4"/>
                </a:cubicBezTo>
                <a:cubicBezTo>
                  <a:pt x="99" y="4"/>
                  <a:pt x="91" y="5"/>
                  <a:pt x="86" y="6"/>
                </a:cubicBezTo>
                <a:cubicBezTo>
                  <a:pt x="81" y="6"/>
                  <a:pt x="75" y="5"/>
                  <a:pt x="70" y="6"/>
                </a:cubicBezTo>
                <a:cubicBezTo>
                  <a:pt x="69" y="15"/>
                  <a:pt x="70" y="24"/>
                  <a:pt x="70" y="32"/>
                </a:cubicBezTo>
                <a:cubicBezTo>
                  <a:pt x="71" y="41"/>
                  <a:pt x="70" y="49"/>
                  <a:pt x="69" y="58"/>
                </a:cubicBezTo>
                <a:cubicBezTo>
                  <a:pt x="69" y="63"/>
                  <a:pt x="70" y="68"/>
                  <a:pt x="70" y="72"/>
                </a:cubicBezTo>
                <a:cubicBezTo>
                  <a:pt x="71" y="78"/>
                  <a:pt x="70" y="83"/>
                  <a:pt x="70" y="88"/>
                </a:cubicBezTo>
                <a:cubicBezTo>
                  <a:pt x="71" y="90"/>
                  <a:pt x="71" y="93"/>
                  <a:pt x="71" y="95"/>
                </a:cubicBezTo>
                <a:cubicBezTo>
                  <a:pt x="72" y="103"/>
                  <a:pt x="69" y="111"/>
                  <a:pt x="69" y="119"/>
                </a:cubicBezTo>
                <a:cubicBezTo>
                  <a:pt x="69" y="129"/>
                  <a:pt x="71" y="139"/>
                  <a:pt x="71" y="149"/>
                </a:cubicBezTo>
                <a:cubicBezTo>
                  <a:pt x="71" y="151"/>
                  <a:pt x="70" y="153"/>
                  <a:pt x="70" y="154"/>
                </a:cubicBezTo>
                <a:cubicBezTo>
                  <a:pt x="70" y="165"/>
                  <a:pt x="71" y="176"/>
                  <a:pt x="71" y="185"/>
                </a:cubicBezTo>
                <a:cubicBezTo>
                  <a:pt x="71" y="188"/>
                  <a:pt x="71" y="191"/>
                  <a:pt x="71" y="194"/>
                </a:cubicBezTo>
                <a:cubicBezTo>
                  <a:pt x="71" y="196"/>
                  <a:pt x="72" y="198"/>
                  <a:pt x="72" y="200"/>
                </a:cubicBezTo>
                <a:cubicBezTo>
                  <a:pt x="72" y="206"/>
                  <a:pt x="71" y="211"/>
                  <a:pt x="71" y="217"/>
                </a:cubicBezTo>
                <a:cubicBezTo>
                  <a:pt x="81" y="222"/>
                  <a:pt x="88" y="229"/>
                  <a:pt x="94" y="237"/>
                </a:cubicBezTo>
                <a:cubicBezTo>
                  <a:pt x="95" y="238"/>
                  <a:pt x="95" y="239"/>
                  <a:pt x="96" y="240"/>
                </a:cubicBezTo>
                <a:cubicBezTo>
                  <a:pt x="99" y="245"/>
                  <a:pt x="102" y="249"/>
                  <a:pt x="105" y="253"/>
                </a:cubicBezTo>
                <a:cubicBezTo>
                  <a:pt x="110" y="261"/>
                  <a:pt x="116" y="267"/>
                  <a:pt x="121" y="274"/>
                </a:cubicBezTo>
                <a:cubicBezTo>
                  <a:pt x="124" y="274"/>
                  <a:pt x="126" y="275"/>
                  <a:pt x="128" y="276"/>
                </a:cubicBezTo>
                <a:cubicBezTo>
                  <a:pt x="128" y="278"/>
                  <a:pt x="128" y="279"/>
                  <a:pt x="128" y="281"/>
                </a:cubicBezTo>
                <a:cubicBezTo>
                  <a:pt x="134" y="287"/>
                  <a:pt x="141" y="292"/>
                  <a:pt x="150" y="297"/>
                </a:cubicBezTo>
                <a:cubicBezTo>
                  <a:pt x="151" y="293"/>
                  <a:pt x="150" y="286"/>
                  <a:pt x="149" y="283"/>
                </a:cubicBezTo>
                <a:cubicBezTo>
                  <a:pt x="147" y="280"/>
                  <a:pt x="139" y="283"/>
                  <a:pt x="140" y="278"/>
                </a:cubicBezTo>
                <a:cubicBezTo>
                  <a:pt x="142" y="277"/>
                  <a:pt x="146" y="279"/>
                  <a:pt x="149" y="279"/>
                </a:cubicBezTo>
                <a:cubicBezTo>
                  <a:pt x="150" y="268"/>
                  <a:pt x="151" y="257"/>
                  <a:pt x="151" y="246"/>
                </a:cubicBezTo>
                <a:cubicBezTo>
                  <a:pt x="151" y="240"/>
                  <a:pt x="149" y="234"/>
                  <a:pt x="149" y="227"/>
                </a:cubicBezTo>
                <a:cubicBezTo>
                  <a:pt x="149" y="217"/>
                  <a:pt x="149" y="207"/>
                  <a:pt x="149" y="197"/>
                </a:cubicBezTo>
                <a:cubicBezTo>
                  <a:pt x="149" y="193"/>
                  <a:pt x="148" y="189"/>
                  <a:pt x="149" y="185"/>
                </a:cubicBezTo>
                <a:cubicBezTo>
                  <a:pt x="149" y="168"/>
                  <a:pt x="150" y="153"/>
                  <a:pt x="150" y="139"/>
                </a:cubicBezTo>
                <a:cubicBezTo>
                  <a:pt x="150" y="128"/>
                  <a:pt x="148" y="118"/>
                  <a:pt x="148" y="107"/>
                </a:cubicBezTo>
                <a:cubicBezTo>
                  <a:pt x="148" y="94"/>
                  <a:pt x="148" y="82"/>
                  <a:pt x="147" y="69"/>
                </a:cubicBezTo>
                <a:cubicBezTo>
                  <a:pt x="147" y="53"/>
                  <a:pt x="145" y="38"/>
                  <a:pt x="146" y="24"/>
                </a:cubicBezTo>
                <a:cubicBezTo>
                  <a:pt x="146" y="17"/>
                  <a:pt x="147" y="10"/>
                  <a:pt x="145" y="3"/>
                </a:cubicBezTo>
                <a:cubicBezTo>
                  <a:pt x="133" y="1"/>
                  <a:pt x="122" y="6"/>
                  <a:pt x="111" y="5"/>
                </a:cubicBezTo>
                <a:close/>
                <a:moveTo>
                  <a:pt x="71" y="224"/>
                </a:moveTo>
                <a:cubicBezTo>
                  <a:pt x="72" y="235"/>
                  <a:pt x="73" y="248"/>
                  <a:pt x="73" y="260"/>
                </a:cubicBezTo>
                <a:cubicBezTo>
                  <a:pt x="73" y="262"/>
                  <a:pt x="75" y="262"/>
                  <a:pt x="75" y="264"/>
                </a:cubicBezTo>
                <a:cubicBezTo>
                  <a:pt x="72" y="266"/>
                  <a:pt x="74" y="269"/>
                  <a:pt x="74" y="273"/>
                </a:cubicBezTo>
                <a:cubicBezTo>
                  <a:pt x="75" y="286"/>
                  <a:pt x="73" y="303"/>
                  <a:pt x="74" y="313"/>
                </a:cubicBezTo>
                <a:cubicBezTo>
                  <a:pt x="75" y="320"/>
                  <a:pt x="73" y="327"/>
                  <a:pt x="76" y="333"/>
                </a:cubicBezTo>
                <a:cubicBezTo>
                  <a:pt x="98" y="332"/>
                  <a:pt x="126" y="333"/>
                  <a:pt x="150" y="332"/>
                </a:cubicBezTo>
                <a:cubicBezTo>
                  <a:pt x="151" y="324"/>
                  <a:pt x="150" y="312"/>
                  <a:pt x="150" y="301"/>
                </a:cubicBezTo>
                <a:cubicBezTo>
                  <a:pt x="145" y="297"/>
                  <a:pt x="139" y="295"/>
                  <a:pt x="134" y="290"/>
                </a:cubicBezTo>
                <a:cubicBezTo>
                  <a:pt x="129" y="286"/>
                  <a:pt x="125" y="280"/>
                  <a:pt x="119" y="277"/>
                </a:cubicBezTo>
                <a:cubicBezTo>
                  <a:pt x="116" y="276"/>
                  <a:pt x="110" y="277"/>
                  <a:pt x="109" y="271"/>
                </a:cubicBezTo>
                <a:cubicBezTo>
                  <a:pt x="111" y="270"/>
                  <a:pt x="112" y="273"/>
                  <a:pt x="115" y="273"/>
                </a:cubicBezTo>
                <a:cubicBezTo>
                  <a:pt x="110" y="263"/>
                  <a:pt x="101" y="255"/>
                  <a:pt x="96" y="246"/>
                </a:cubicBezTo>
                <a:cubicBezTo>
                  <a:pt x="96" y="245"/>
                  <a:pt x="95" y="245"/>
                  <a:pt x="95" y="244"/>
                </a:cubicBezTo>
                <a:cubicBezTo>
                  <a:pt x="90" y="235"/>
                  <a:pt x="83" y="226"/>
                  <a:pt x="73" y="223"/>
                </a:cubicBezTo>
                <a:cubicBezTo>
                  <a:pt x="73" y="222"/>
                  <a:pt x="72" y="222"/>
                  <a:pt x="72" y="222"/>
                </a:cubicBezTo>
                <a:cubicBezTo>
                  <a:pt x="72" y="223"/>
                  <a:pt x="71" y="223"/>
                  <a:pt x="71" y="224"/>
                </a:cubicBezTo>
                <a:close/>
              </a:path>
            </a:pathLst>
          </a:custGeom>
          <a:solidFill>
            <a:srgbClr val="000000"/>
          </a:solidFill>
          <a:ln w="9525">
            <a:noFill/>
            <a:round/>
            <a:headEnd/>
            <a:tailEnd/>
          </a:ln>
        </p:spPr>
        <p:txBody>
          <a:bodyPr/>
          <a:lstStyle/>
          <a:p>
            <a:endParaRPr lang="en-CA"/>
          </a:p>
        </p:txBody>
      </p:sp>
      <p:sp>
        <p:nvSpPr>
          <p:cNvPr id="7181" name="Freeform 22"/>
          <p:cNvSpPr>
            <a:spLocks noEditPoints="1"/>
          </p:cNvSpPr>
          <p:nvPr/>
        </p:nvSpPr>
        <p:spPr bwMode="auto">
          <a:xfrm>
            <a:off x="1546151" y="1768427"/>
            <a:ext cx="1206500" cy="2170112"/>
          </a:xfrm>
          <a:custGeom>
            <a:avLst/>
            <a:gdLst>
              <a:gd name="T0" fmla="*/ 2147483647 w 164"/>
              <a:gd name="T1" fmla="*/ 2147483647 h 295"/>
              <a:gd name="T2" fmla="*/ 2147483647 w 164"/>
              <a:gd name="T3" fmla="*/ 2147483647 h 295"/>
              <a:gd name="T4" fmla="*/ 2147483647 w 164"/>
              <a:gd name="T5" fmla="*/ 2147483647 h 295"/>
              <a:gd name="T6" fmla="*/ 2147483647 w 164"/>
              <a:gd name="T7" fmla="*/ 2147483647 h 295"/>
              <a:gd name="T8" fmla="*/ 2147483647 w 164"/>
              <a:gd name="T9" fmla="*/ 2147483647 h 295"/>
              <a:gd name="T10" fmla="*/ 2147483647 w 164"/>
              <a:gd name="T11" fmla="*/ 2147483647 h 295"/>
              <a:gd name="T12" fmla="*/ 2147483647 w 164"/>
              <a:gd name="T13" fmla="*/ 2147483647 h 295"/>
              <a:gd name="T14" fmla="*/ 2147483647 w 164"/>
              <a:gd name="T15" fmla="*/ 2147483647 h 295"/>
              <a:gd name="T16" fmla="*/ 2147483647 w 164"/>
              <a:gd name="T17" fmla="*/ 2147483647 h 295"/>
              <a:gd name="T18" fmla="*/ 2147483647 w 164"/>
              <a:gd name="T19" fmla="*/ 2147483647 h 295"/>
              <a:gd name="T20" fmla="*/ 2147483647 w 164"/>
              <a:gd name="T21" fmla="*/ 2147483647 h 295"/>
              <a:gd name="T22" fmla="*/ 2147483647 w 164"/>
              <a:gd name="T23" fmla="*/ 2147483647 h 295"/>
              <a:gd name="T24" fmla="*/ 2147483647 w 164"/>
              <a:gd name="T25" fmla="*/ 2147483647 h 295"/>
              <a:gd name="T26" fmla="*/ 2147483647 w 164"/>
              <a:gd name="T27" fmla="*/ 2147483647 h 295"/>
              <a:gd name="T28" fmla="*/ 2147483647 w 164"/>
              <a:gd name="T29" fmla="*/ 2147483647 h 295"/>
              <a:gd name="T30" fmla="*/ 2147483647 w 164"/>
              <a:gd name="T31" fmla="*/ 2147483647 h 295"/>
              <a:gd name="T32" fmla="*/ 2147483647 w 164"/>
              <a:gd name="T33" fmla="*/ 2147483647 h 295"/>
              <a:gd name="T34" fmla="*/ 2147483647 w 164"/>
              <a:gd name="T35" fmla="*/ 2147483647 h 295"/>
              <a:gd name="T36" fmla="*/ 2147483647 w 164"/>
              <a:gd name="T37" fmla="*/ 2147483647 h 295"/>
              <a:gd name="T38" fmla="*/ 2147483647 w 164"/>
              <a:gd name="T39" fmla="*/ 2147483647 h 295"/>
              <a:gd name="T40" fmla="*/ 2147483647 w 164"/>
              <a:gd name="T41" fmla="*/ 2147483647 h 295"/>
              <a:gd name="T42" fmla="*/ 2147483647 w 164"/>
              <a:gd name="T43" fmla="*/ 2147483647 h 295"/>
              <a:gd name="T44" fmla="*/ 2147483647 w 164"/>
              <a:gd name="T45" fmla="*/ 2147483647 h 295"/>
              <a:gd name="T46" fmla="*/ 2147483647 w 164"/>
              <a:gd name="T47" fmla="*/ 2147483647 h 295"/>
              <a:gd name="T48" fmla="*/ 2147483647 w 164"/>
              <a:gd name="T49" fmla="*/ 2147483647 h 295"/>
              <a:gd name="T50" fmla="*/ 2147483647 w 164"/>
              <a:gd name="T51" fmla="*/ 2147483647 h 295"/>
              <a:gd name="T52" fmla="*/ 2147483647 w 164"/>
              <a:gd name="T53" fmla="*/ 2147483647 h 295"/>
              <a:gd name="T54" fmla="*/ 2147483647 w 164"/>
              <a:gd name="T55" fmla="*/ 2147483647 h 295"/>
              <a:gd name="T56" fmla="*/ 2147483647 w 164"/>
              <a:gd name="T57" fmla="*/ 2147483647 h 295"/>
              <a:gd name="T58" fmla="*/ 2147483647 w 164"/>
              <a:gd name="T59" fmla="*/ 2147483647 h 295"/>
              <a:gd name="T60" fmla="*/ 2147483647 w 164"/>
              <a:gd name="T61" fmla="*/ 2147483647 h 295"/>
              <a:gd name="T62" fmla="*/ 2147483647 w 164"/>
              <a:gd name="T63" fmla="*/ 2147483647 h 295"/>
              <a:gd name="T64" fmla="*/ 2147483647 w 164"/>
              <a:gd name="T65" fmla="*/ 2147483647 h 295"/>
              <a:gd name="T66" fmla="*/ 2147483647 w 164"/>
              <a:gd name="T67" fmla="*/ 2147483647 h 295"/>
              <a:gd name="T68" fmla="*/ 2147483647 w 164"/>
              <a:gd name="T69" fmla="*/ 2147483647 h 295"/>
              <a:gd name="T70" fmla="*/ 2147483647 w 164"/>
              <a:gd name="T71" fmla="*/ 2147483647 h 295"/>
              <a:gd name="T72" fmla="*/ 2147483647 w 164"/>
              <a:gd name="T73" fmla="*/ 2147483647 h 295"/>
              <a:gd name="T74" fmla="*/ 2147483647 w 164"/>
              <a:gd name="T75" fmla="*/ 2147483647 h 295"/>
              <a:gd name="T76" fmla="*/ 2147483647 w 164"/>
              <a:gd name="T77" fmla="*/ 2147483647 h 295"/>
              <a:gd name="T78" fmla="*/ 2147483647 w 164"/>
              <a:gd name="T79" fmla="*/ 2147483647 h 295"/>
              <a:gd name="T80" fmla="*/ 2147483647 w 164"/>
              <a:gd name="T81" fmla="*/ 2147483647 h 295"/>
              <a:gd name="T82" fmla="*/ 2147483647 w 164"/>
              <a:gd name="T83" fmla="*/ 2147483647 h 295"/>
              <a:gd name="T84" fmla="*/ 2147483647 w 164"/>
              <a:gd name="T85" fmla="*/ 2147483647 h 295"/>
              <a:gd name="T86" fmla="*/ 2147483647 w 164"/>
              <a:gd name="T87" fmla="*/ 2147483647 h 295"/>
              <a:gd name="T88" fmla="*/ 2147483647 w 164"/>
              <a:gd name="T89" fmla="*/ 2147483647 h 295"/>
              <a:gd name="T90" fmla="*/ 2147483647 w 164"/>
              <a:gd name="T91" fmla="*/ 2147483647 h 295"/>
              <a:gd name="T92" fmla="*/ 2147483647 w 164"/>
              <a:gd name="T93" fmla="*/ 2147483647 h 295"/>
              <a:gd name="T94" fmla="*/ 2147483647 w 164"/>
              <a:gd name="T95" fmla="*/ 2147483647 h 295"/>
              <a:gd name="T96" fmla="*/ 2147483647 w 164"/>
              <a:gd name="T97" fmla="*/ 2147483647 h 295"/>
              <a:gd name="T98" fmla="*/ 2147483647 w 164"/>
              <a:gd name="T99" fmla="*/ 2147483647 h 295"/>
              <a:gd name="T100" fmla="*/ 2147483647 w 164"/>
              <a:gd name="T101" fmla="*/ 2147483647 h 295"/>
              <a:gd name="T102" fmla="*/ 2147483647 w 164"/>
              <a:gd name="T103" fmla="*/ 2147483647 h 295"/>
              <a:gd name="T104" fmla="*/ 2147483647 w 164"/>
              <a:gd name="T105" fmla="*/ 2147483647 h 2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95"/>
              <a:gd name="T161" fmla="*/ 164 w 164"/>
              <a:gd name="T162" fmla="*/ 295 h 2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95">
                <a:moveTo>
                  <a:pt x="118" y="23"/>
                </a:moveTo>
                <a:cubicBezTo>
                  <a:pt x="121" y="25"/>
                  <a:pt x="126" y="26"/>
                  <a:pt x="125" y="33"/>
                </a:cubicBezTo>
                <a:cubicBezTo>
                  <a:pt x="124" y="35"/>
                  <a:pt x="122" y="36"/>
                  <a:pt x="120" y="38"/>
                </a:cubicBezTo>
                <a:cubicBezTo>
                  <a:pt x="120" y="43"/>
                  <a:pt x="121" y="50"/>
                  <a:pt x="117" y="53"/>
                </a:cubicBezTo>
                <a:cubicBezTo>
                  <a:pt x="119" y="54"/>
                  <a:pt x="121" y="50"/>
                  <a:pt x="124" y="52"/>
                </a:cubicBezTo>
                <a:cubicBezTo>
                  <a:pt x="125" y="55"/>
                  <a:pt x="123" y="58"/>
                  <a:pt x="124" y="61"/>
                </a:cubicBezTo>
                <a:cubicBezTo>
                  <a:pt x="124" y="63"/>
                  <a:pt x="126" y="64"/>
                  <a:pt x="128" y="66"/>
                </a:cubicBezTo>
                <a:cubicBezTo>
                  <a:pt x="129" y="68"/>
                  <a:pt x="131" y="69"/>
                  <a:pt x="132" y="71"/>
                </a:cubicBezTo>
                <a:cubicBezTo>
                  <a:pt x="135" y="74"/>
                  <a:pt x="137" y="78"/>
                  <a:pt x="140" y="81"/>
                </a:cubicBezTo>
                <a:cubicBezTo>
                  <a:pt x="143" y="84"/>
                  <a:pt x="147" y="87"/>
                  <a:pt x="150" y="90"/>
                </a:cubicBezTo>
                <a:cubicBezTo>
                  <a:pt x="152" y="92"/>
                  <a:pt x="155" y="96"/>
                  <a:pt x="155" y="100"/>
                </a:cubicBezTo>
                <a:cubicBezTo>
                  <a:pt x="156" y="104"/>
                  <a:pt x="154" y="108"/>
                  <a:pt x="153" y="113"/>
                </a:cubicBezTo>
                <a:cubicBezTo>
                  <a:pt x="150" y="126"/>
                  <a:pt x="147" y="138"/>
                  <a:pt x="145" y="152"/>
                </a:cubicBezTo>
                <a:cubicBezTo>
                  <a:pt x="145" y="155"/>
                  <a:pt x="143" y="154"/>
                  <a:pt x="143" y="155"/>
                </a:cubicBezTo>
                <a:cubicBezTo>
                  <a:pt x="155" y="156"/>
                  <a:pt x="146" y="173"/>
                  <a:pt x="136" y="167"/>
                </a:cubicBezTo>
                <a:cubicBezTo>
                  <a:pt x="139" y="180"/>
                  <a:pt x="138" y="193"/>
                  <a:pt x="129" y="199"/>
                </a:cubicBezTo>
                <a:cubicBezTo>
                  <a:pt x="130" y="212"/>
                  <a:pt x="130" y="222"/>
                  <a:pt x="131" y="232"/>
                </a:cubicBezTo>
                <a:cubicBezTo>
                  <a:pt x="131" y="236"/>
                  <a:pt x="133" y="237"/>
                  <a:pt x="137" y="240"/>
                </a:cubicBezTo>
                <a:cubicBezTo>
                  <a:pt x="143" y="244"/>
                  <a:pt x="148" y="249"/>
                  <a:pt x="153" y="254"/>
                </a:cubicBezTo>
                <a:cubicBezTo>
                  <a:pt x="153" y="256"/>
                  <a:pt x="152" y="256"/>
                  <a:pt x="152" y="258"/>
                </a:cubicBezTo>
                <a:cubicBezTo>
                  <a:pt x="155" y="263"/>
                  <a:pt x="164" y="264"/>
                  <a:pt x="161" y="273"/>
                </a:cubicBezTo>
                <a:cubicBezTo>
                  <a:pt x="160" y="275"/>
                  <a:pt x="157" y="276"/>
                  <a:pt x="156" y="278"/>
                </a:cubicBezTo>
                <a:cubicBezTo>
                  <a:pt x="154" y="282"/>
                  <a:pt x="154" y="289"/>
                  <a:pt x="150" y="292"/>
                </a:cubicBezTo>
                <a:cubicBezTo>
                  <a:pt x="145" y="293"/>
                  <a:pt x="137" y="294"/>
                  <a:pt x="136" y="290"/>
                </a:cubicBezTo>
                <a:cubicBezTo>
                  <a:pt x="134" y="284"/>
                  <a:pt x="142" y="285"/>
                  <a:pt x="143" y="282"/>
                </a:cubicBezTo>
                <a:cubicBezTo>
                  <a:pt x="144" y="277"/>
                  <a:pt x="142" y="275"/>
                  <a:pt x="141" y="272"/>
                </a:cubicBezTo>
                <a:cubicBezTo>
                  <a:pt x="140" y="270"/>
                  <a:pt x="139" y="272"/>
                  <a:pt x="137" y="271"/>
                </a:cubicBezTo>
                <a:cubicBezTo>
                  <a:pt x="136" y="267"/>
                  <a:pt x="134" y="264"/>
                  <a:pt x="131" y="262"/>
                </a:cubicBezTo>
                <a:cubicBezTo>
                  <a:pt x="130" y="266"/>
                  <a:pt x="130" y="270"/>
                  <a:pt x="130" y="276"/>
                </a:cubicBezTo>
                <a:cubicBezTo>
                  <a:pt x="130" y="279"/>
                  <a:pt x="127" y="279"/>
                  <a:pt x="126" y="281"/>
                </a:cubicBezTo>
                <a:cubicBezTo>
                  <a:pt x="126" y="283"/>
                  <a:pt x="128" y="286"/>
                  <a:pt x="127" y="289"/>
                </a:cubicBezTo>
                <a:cubicBezTo>
                  <a:pt x="124" y="295"/>
                  <a:pt x="110" y="294"/>
                  <a:pt x="107" y="289"/>
                </a:cubicBezTo>
                <a:cubicBezTo>
                  <a:pt x="107" y="284"/>
                  <a:pt x="110" y="282"/>
                  <a:pt x="111" y="279"/>
                </a:cubicBezTo>
                <a:cubicBezTo>
                  <a:pt x="110" y="276"/>
                  <a:pt x="108" y="277"/>
                  <a:pt x="107" y="274"/>
                </a:cubicBezTo>
                <a:cubicBezTo>
                  <a:pt x="106" y="272"/>
                  <a:pt x="107" y="270"/>
                  <a:pt x="107" y="268"/>
                </a:cubicBezTo>
                <a:cubicBezTo>
                  <a:pt x="108" y="260"/>
                  <a:pt x="108" y="250"/>
                  <a:pt x="107" y="244"/>
                </a:cubicBezTo>
                <a:cubicBezTo>
                  <a:pt x="103" y="239"/>
                  <a:pt x="98" y="234"/>
                  <a:pt x="93" y="231"/>
                </a:cubicBezTo>
                <a:cubicBezTo>
                  <a:pt x="89" y="223"/>
                  <a:pt x="91" y="210"/>
                  <a:pt x="90" y="200"/>
                </a:cubicBezTo>
                <a:cubicBezTo>
                  <a:pt x="89" y="199"/>
                  <a:pt x="86" y="199"/>
                  <a:pt x="85" y="198"/>
                </a:cubicBezTo>
                <a:cubicBezTo>
                  <a:pt x="84" y="196"/>
                  <a:pt x="82" y="190"/>
                  <a:pt x="82" y="187"/>
                </a:cubicBezTo>
                <a:cubicBezTo>
                  <a:pt x="81" y="181"/>
                  <a:pt x="82" y="174"/>
                  <a:pt x="83" y="166"/>
                </a:cubicBezTo>
                <a:cubicBezTo>
                  <a:pt x="83" y="159"/>
                  <a:pt x="85" y="153"/>
                  <a:pt x="85" y="146"/>
                </a:cubicBezTo>
                <a:cubicBezTo>
                  <a:pt x="86" y="137"/>
                  <a:pt x="85" y="127"/>
                  <a:pt x="85" y="118"/>
                </a:cubicBezTo>
                <a:cubicBezTo>
                  <a:pt x="84" y="111"/>
                  <a:pt x="83" y="103"/>
                  <a:pt x="81" y="97"/>
                </a:cubicBezTo>
                <a:cubicBezTo>
                  <a:pt x="75" y="100"/>
                  <a:pt x="72" y="106"/>
                  <a:pt x="67" y="111"/>
                </a:cubicBezTo>
                <a:cubicBezTo>
                  <a:pt x="63" y="117"/>
                  <a:pt x="58" y="122"/>
                  <a:pt x="53" y="128"/>
                </a:cubicBezTo>
                <a:cubicBezTo>
                  <a:pt x="53" y="130"/>
                  <a:pt x="52" y="132"/>
                  <a:pt x="51" y="133"/>
                </a:cubicBezTo>
                <a:cubicBezTo>
                  <a:pt x="50" y="135"/>
                  <a:pt x="49" y="137"/>
                  <a:pt x="48" y="138"/>
                </a:cubicBezTo>
                <a:cubicBezTo>
                  <a:pt x="45" y="142"/>
                  <a:pt x="40" y="145"/>
                  <a:pt x="37" y="149"/>
                </a:cubicBezTo>
                <a:cubicBezTo>
                  <a:pt x="32" y="155"/>
                  <a:pt x="30" y="164"/>
                  <a:pt x="24" y="169"/>
                </a:cubicBezTo>
                <a:cubicBezTo>
                  <a:pt x="21" y="170"/>
                  <a:pt x="23" y="166"/>
                  <a:pt x="20" y="167"/>
                </a:cubicBezTo>
                <a:cubicBezTo>
                  <a:pt x="19" y="174"/>
                  <a:pt x="21" y="185"/>
                  <a:pt x="23" y="193"/>
                </a:cubicBezTo>
                <a:cubicBezTo>
                  <a:pt x="24" y="195"/>
                  <a:pt x="25" y="196"/>
                  <a:pt x="25" y="198"/>
                </a:cubicBezTo>
                <a:cubicBezTo>
                  <a:pt x="26" y="201"/>
                  <a:pt x="26" y="206"/>
                  <a:pt x="27" y="210"/>
                </a:cubicBezTo>
                <a:cubicBezTo>
                  <a:pt x="27" y="214"/>
                  <a:pt x="29" y="217"/>
                  <a:pt x="29" y="221"/>
                </a:cubicBezTo>
                <a:cubicBezTo>
                  <a:pt x="30" y="223"/>
                  <a:pt x="30" y="225"/>
                  <a:pt x="30" y="227"/>
                </a:cubicBezTo>
                <a:cubicBezTo>
                  <a:pt x="31" y="229"/>
                  <a:pt x="31" y="231"/>
                  <a:pt x="31" y="235"/>
                </a:cubicBezTo>
                <a:cubicBezTo>
                  <a:pt x="32" y="244"/>
                  <a:pt x="35" y="253"/>
                  <a:pt x="36" y="261"/>
                </a:cubicBezTo>
                <a:cubicBezTo>
                  <a:pt x="37" y="266"/>
                  <a:pt x="37" y="269"/>
                  <a:pt x="39" y="273"/>
                </a:cubicBezTo>
                <a:cubicBezTo>
                  <a:pt x="39" y="276"/>
                  <a:pt x="41" y="280"/>
                  <a:pt x="41" y="282"/>
                </a:cubicBezTo>
                <a:cubicBezTo>
                  <a:pt x="40" y="283"/>
                  <a:pt x="39" y="285"/>
                  <a:pt x="36" y="284"/>
                </a:cubicBezTo>
                <a:cubicBezTo>
                  <a:pt x="34" y="284"/>
                  <a:pt x="33" y="279"/>
                  <a:pt x="32" y="275"/>
                </a:cubicBezTo>
                <a:cubicBezTo>
                  <a:pt x="29" y="261"/>
                  <a:pt x="27" y="244"/>
                  <a:pt x="23" y="230"/>
                </a:cubicBezTo>
                <a:cubicBezTo>
                  <a:pt x="22" y="225"/>
                  <a:pt x="20" y="221"/>
                  <a:pt x="19" y="216"/>
                </a:cubicBezTo>
                <a:cubicBezTo>
                  <a:pt x="16" y="203"/>
                  <a:pt x="13" y="188"/>
                  <a:pt x="10" y="174"/>
                </a:cubicBezTo>
                <a:cubicBezTo>
                  <a:pt x="8" y="174"/>
                  <a:pt x="5" y="174"/>
                  <a:pt x="4" y="174"/>
                </a:cubicBezTo>
                <a:cubicBezTo>
                  <a:pt x="1" y="169"/>
                  <a:pt x="0" y="161"/>
                  <a:pt x="3" y="157"/>
                </a:cubicBezTo>
                <a:cubicBezTo>
                  <a:pt x="6" y="152"/>
                  <a:pt x="13" y="154"/>
                  <a:pt x="17" y="151"/>
                </a:cubicBezTo>
                <a:cubicBezTo>
                  <a:pt x="17" y="149"/>
                  <a:pt x="17" y="148"/>
                  <a:pt x="17" y="146"/>
                </a:cubicBezTo>
                <a:cubicBezTo>
                  <a:pt x="21" y="142"/>
                  <a:pt x="24" y="138"/>
                  <a:pt x="27" y="135"/>
                </a:cubicBezTo>
                <a:cubicBezTo>
                  <a:pt x="30" y="132"/>
                  <a:pt x="35" y="130"/>
                  <a:pt x="39" y="126"/>
                </a:cubicBezTo>
                <a:cubicBezTo>
                  <a:pt x="40" y="124"/>
                  <a:pt x="42" y="121"/>
                  <a:pt x="44" y="119"/>
                </a:cubicBezTo>
                <a:cubicBezTo>
                  <a:pt x="50" y="112"/>
                  <a:pt x="54" y="102"/>
                  <a:pt x="59" y="94"/>
                </a:cubicBezTo>
                <a:cubicBezTo>
                  <a:pt x="62" y="90"/>
                  <a:pt x="65" y="84"/>
                  <a:pt x="68" y="78"/>
                </a:cubicBezTo>
                <a:cubicBezTo>
                  <a:pt x="71" y="73"/>
                  <a:pt x="74" y="64"/>
                  <a:pt x="77" y="62"/>
                </a:cubicBezTo>
                <a:cubicBezTo>
                  <a:pt x="80" y="60"/>
                  <a:pt x="84" y="61"/>
                  <a:pt x="86" y="59"/>
                </a:cubicBezTo>
                <a:cubicBezTo>
                  <a:pt x="87" y="56"/>
                  <a:pt x="87" y="52"/>
                  <a:pt x="89" y="51"/>
                </a:cubicBezTo>
                <a:cubicBezTo>
                  <a:pt x="92" y="49"/>
                  <a:pt x="95" y="54"/>
                  <a:pt x="97" y="52"/>
                </a:cubicBezTo>
                <a:cubicBezTo>
                  <a:pt x="98" y="48"/>
                  <a:pt x="94" y="45"/>
                  <a:pt x="95" y="40"/>
                </a:cubicBezTo>
                <a:cubicBezTo>
                  <a:pt x="89" y="38"/>
                  <a:pt x="84" y="36"/>
                  <a:pt x="85" y="31"/>
                </a:cubicBezTo>
                <a:cubicBezTo>
                  <a:pt x="85" y="26"/>
                  <a:pt x="90" y="27"/>
                  <a:pt x="93" y="23"/>
                </a:cubicBezTo>
                <a:cubicBezTo>
                  <a:pt x="93" y="16"/>
                  <a:pt x="88" y="9"/>
                  <a:pt x="93" y="5"/>
                </a:cubicBezTo>
                <a:cubicBezTo>
                  <a:pt x="95" y="2"/>
                  <a:pt x="102" y="1"/>
                  <a:pt x="106" y="0"/>
                </a:cubicBezTo>
                <a:cubicBezTo>
                  <a:pt x="111" y="0"/>
                  <a:pt x="117" y="1"/>
                  <a:pt x="119" y="4"/>
                </a:cubicBezTo>
                <a:cubicBezTo>
                  <a:pt x="121" y="10"/>
                  <a:pt x="118" y="17"/>
                  <a:pt x="118" y="23"/>
                </a:cubicBezTo>
                <a:close/>
                <a:moveTo>
                  <a:pt x="97" y="5"/>
                </a:moveTo>
                <a:cubicBezTo>
                  <a:pt x="91" y="7"/>
                  <a:pt x="94" y="17"/>
                  <a:pt x="96" y="23"/>
                </a:cubicBezTo>
                <a:cubicBezTo>
                  <a:pt x="102" y="23"/>
                  <a:pt x="108" y="23"/>
                  <a:pt x="114" y="23"/>
                </a:cubicBezTo>
                <a:cubicBezTo>
                  <a:pt x="117" y="19"/>
                  <a:pt x="118" y="11"/>
                  <a:pt x="117" y="5"/>
                </a:cubicBezTo>
                <a:cubicBezTo>
                  <a:pt x="113" y="1"/>
                  <a:pt x="101" y="3"/>
                  <a:pt x="97" y="5"/>
                </a:cubicBezTo>
                <a:close/>
                <a:moveTo>
                  <a:pt x="99" y="31"/>
                </a:moveTo>
                <a:cubicBezTo>
                  <a:pt x="101" y="30"/>
                  <a:pt x="107" y="29"/>
                  <a:pt x="111" y="30"/>
                </a:cubicBezTo>
                <a:cubicBezTo>
                  <a:pt x="115" y="30"/>
                  <a:pt x="117" y="35"/>
                  <a:pt x="121" y="34"/>
                </a:cubicBezTo>
                <a:cubicBezTo>
                  <a:pt x="122" y="34"/>
                  <a:pt x="123" y="33"/>
                  <a:pt x="123" y="31"/>
                </a:cubicBezTo>
                <a:cubicBezTo>
                  <a:pt x="124" y="22"/>
                  <a:pt x="97" y="25"/>
                  <a:pt x="91" y="27"/>
                </a:cubicBezTo>
                <a:cubicBezTo>
                  <a:pt x="84" y="30"/>
                  <a:pt x="86" y="37"/>
                  <a:pt x="96" y="36"/>
                </a:cubicBezTo>
                <a:cubicBezTo>
                  <a:pt x="97" y="33"/>
                  <a:pt x="97" y="32"/>
                  <a:pt x="99" y="31"/>
                </a:cubicBezTo>
                <a:close/>
                <a:moveTo>
                  <a:pt x="100" y="34"/>
                </a:moveTo>
                <a:cubicBezTo>
                  <a:pt x="96" y="39"/>
                  <a:pt x="97" y="48"/>
                  <a:pt x="102" y="51"/>
                </a:cubicBezTo>
                <a:cubicBezTo>
                  <a:pt x="107" y="52"/>
                  <a:pt x="112" y="52"/>
                  <a:pt x="117" y="50"/>
                </a:cubicBezTo>
                <a:cubicBezTo>
                  <a:pt x="122" y="38"/>
                  <a:pt x="110" y="26"/>
                  <a:pt x="100" y="34"/>
                </a:cubicBezTo>
                <a:close/>
                <a:moveTo>
                  <a:pt x="107" y="55"/>
                </a:moveTo>
                <a:cubicBezTo>
                  <a:pt x="110" y="55"/>
                  <a:pt x="114" y="57"/>
                  <a:pt x="113" y="54"/>
                </a:cubicBezTo>
                <a:cubicBezTo>
                  <a:pt x="109" y="53"/>
                  <a:pt x="104" y="54"/>
                  <a:pt x="99" y="53"/>
                </a:cubicBezTo>
                <a:cubicBezTo>
                  <a:pt x="99" y="58"/>
                  <a:pt x="104" y="56"/>
                  <a:pt x="107" y="55"/>
                </a:cubicBezTo>
                <a:close/>
                <a:moveTo>
                  <a:pt x="90" y="67"/>
                </a:moveTo>
                <a:cubicBezTo>
                  <a:pt x="94" y="65"/>
                  <a:pt x="101" y="64"/>
                  <a:pt x="101" y="61"/>
                </a:cubicBezTo>
                <a:cubicBezTo>
                  <a:pt x="101" y="57"/>
                  <a:pt x="94" y="55"/>
                  <a:pt x="90" y="54"/>
                </a:cubicBezTo>
                <a:cubicBezTo>
                  <a:pt x="89" y="57"/>
                  <a:pt x="87" y="65"/>
                  <a:pt x="90" y="67"/>
                </a:cubicBezTo>
                <a:close/>
                <a:moveTo>
                  <a:pt x="112" y="60"/>
                </a:moveTo>
                <a:cubicBezTo>
                  <a:pt x="114" y="62"/>
                  <a:pt x="118" y="62"/>
                  <a:pt x="121" y="64"/>
                </a:cubicBezTo>
                <a:cubicBezTo>
                  <a:pt x="122" y="62"/>
                  <a:pt x="122" y="57"/>
                  <a:pt x="121" y="55"/>
                </a:cubicBezTo>
                <a:cubicBezTo>
                  <a:pt x="117" y="56"/>
                  <a:pt x="113" y="56"/>
                  <a:pt x="112" y="60"/>
                </a:cubicBezTo>
                <a:close/>
                <a:moveTo>
                  <a:pt x="104" y="63"/>
                </a:moveTo>
                <a:cubicBezTo>
                  <a:pt x="106" y="63"/>
                  <a:pt x="108" y="62"/>
                  <a:pt x="109" y="62"/>
                </a:cubicBezTo>
                <a:cubicBezTo>
                  <a:pt x="109" y="60"/>
                  <a:pt x="109" y="59"/>
                  <a:pt x="108" y="58"/>
                </a:cubicBezTo>
                <a:cubicBezTo>
                  <a:pt x="104" y="57"/>
                  <a:pt x="102" y="61"/>
                  <a:pt x="104" y="63"/>
                </a:cubicBezTo>
                <a:close/>
                <a:moveTo>
                  <a:pt x="73" y="75"/>
                </a:moveTo>
                <a:cubicBezTo>
                  <a:pt x="68" y="86"/>
                  <a:pt x="62" y="94"/>
                  <a:pt x="57" y="103"/>
                </a:cubicBezTo>
                <a:cubicBezTo>
                  <a:pt x="54" y="108"/>
                  <a:pt x="51" y="113"/>
                  <a:pt x="49" y="118"/>
                </a:cubicBezTo>
                <a:cubicBezTo>
                  <a:pt x="47" y="119"/>
                  <a:pt x="45" y="122"/>
                  <a:pt x="43" y="125"/>
                </a:cubicBezTo>
                <a:cubicBezTo>
                  <a:pt x="38" y="129"/>
                  <a:pt x="31" y="135"/>
                  <a:pt x="25" y="140"/>
                </a:cubicBezTo>
                <a:cubicBezTo>
                  <a:pt x="21" y="144"/>
                  <a:pt x="19" y="146"/>
                  <a:pt x="20" y="152"/>
                </a:cubicBezTo>
                <a:cubicBezTo>
                  <a:pt x="18" y="157"/>
                  <a:pt x="9" y="153"/>
                  <a:pt x="6" y="158"/>
                </a:cubicBezTo>
                <a:cubicBezTo>
                  <a:pt x="3" y="161"/>
                  <a:pt x="4" y="169"/>
                  <a:pt x="9" y="170"/>
                </a:cubicBezTo>
                <a:cubicBezTo>
                  <a:pt x="13" y="168"/>
                  <a:pt x="10" y="157"/>
                  <a:pt x="16" y="159"/>
                </a:cubicBezTo>
                <a:cubicBezTo>
                  <a:pt x="18" y="159"/>
                  <a:pt x="17" y="161"/>
                  <a:pt x="18" y="164"/>
                </a:cubicBezTo>
                <a:cubicBezTo>
                  <a:pt x="19" y="165"/>
                  <a:pt x="20" y="162"/>
                  <a:pt x="21" y="162"/>
                </a:cubicBezTo>
                <a:cubicBezTo>
                  <a:pt x="23" y="162"/>
                  <a:pt x="23" y="164"/>
                  <a:pt x="26" y="163"/>
                </a:cubicBezTo>
                <a:cubicBezTo>
                  <a:pt x="30" y="156"/>
                  <a:pt x="34" y="149"/>
                  <a:pt x="40" y="143"/>
                </a:cubicBezTo>
                <a:cubicBezTo>
                  <a:pt x="44" y="138"/>
                  <a:pt x="47" y="133"/>
                  <a:pt x="51" y="128"/>
                </a:cubicBezTo>
                <a:cubicBezTo>
                  <a:pt x="53" y="124"/>
                  <a:pt x="55" y="122"/>
                  <a:pt x="58" y="119"/>
                </a:cubicBezTo>
                <a:cubicBezTo>
                  <a:pt x="60" y="117"/>
                  <a:pt x="62" y="114"/>
                  <a:pt x="64" y="111"/>
                </a:cubicBezTo>
                <a:cubicBezTo>
                  <a:pt x="65" y="110"/>
                  <a:pt x="66" y="108"/>
                  <a:pt x="67" y="107"/>
                </a:cubicBezTo>
                <a:cubicBezTo>
                  <a:pt x="68" y="106"/>
                  <a:pt x="69" y="106"/>
                  <a:pt x="70" y="105"/>
                </a:cubicBezTo>
                <a:cubicBezTo>
                  <a:pt x="71" y="103"/>
                  <a:pt x="72" y="100"/>
                  <a:pt x="74" y="99"/>
                </a:cubicBezTo>
                <a:cubicBezTo>
                  <a:pt x="75" y="97"/>
                  <a:pt x="80" y="94"/>
                  <a:pt x="82" y="95"/>
                </a:cubicBezTo>
                <a:cubicBezTo>
                  <a:pt x="86" y="96"/>
                  <a:pt x="85" y="101"/>
                  <a:pt x="85" y="106"/>
                </a:cubicBezTo>
                <a:cubicBezTo>
                  <a:pt x="85" y="109"/>
                  <a:pt x="87" y="112"/>
                  <a:pt x="87" y="116"/>
                </a:cubicBezTo>
                <a:cubicBezTo>
                  <a:pt x="88" y="122"/>
                  <a:pt x="87" y="129"/>
                  <a:pt x="87" y="136"/>
                </a:cubicBezTo>
                <a:cubicBezTo>
                  <a:pt x="87" y="147"/>
                  <a:pt x="86" y="158"/>
                  <a:pt x="86" y="168"/>
                </a:cubicBezTo>
                <a:cubicBezTo>
                  <a:pt x="85" y="179"/>
                  <a:pt x="82" y="193"/>
                  <a:pt x="89" y="196"/>
                </a:cubicBezTo>
                <a:cubicBezTo>
                  <a:pt x="90" y="193"/>
                  <a:pt x="90" y="190"/>
                  <a:pt x="90" y="188"/>
                </a:cubicBezTo>
                <a:cubicBezTo>
                  <a:pt x="90" y="185"/>
                  <a:pt x="88" y="181"/>
                  <a:pt x="91" y="179"/>
                </a:cubicBezTo>
                <a:cubicBezTo>
                  <a:pt x="93" y="183"/>
                  <a:pt x="91" y="188"/>
                  <a:pt x="92" y="193"/>
                </a:cubicBezTo>
                <a:cubicBezTo>
                  <a:pt x="93" y="205"/>
                  <a:pt x="92" y="221"/>
                  <a:pt x="95" y="229"/>
                </a:cubicBezTo>
                <a:cubicBezTo>
                  <a:pt x="101" y="233"/>
                  <a:pt x="106" y="239"/>
                  <a:pt x="112" y="243"/>
                </a:cubicBezTo>
                <a:cubicBezTo>
                  <a:pt x="120" y="250"/>
                  <a:pt x="129" y="256"/>
                  <a:pt x="137" y="263"/>
                </a:cubicBezTo>
                <a:cubicBezTo>
                  <a:pt x="136" y="265"/>
                  <a:pt x="138" y="265"/>
                  <a:pt x="138" y="267"/>
                </a:cubicBezTo>
                <a:cubicBezTo>
                  <a:pt x="140" y="268"/>
                  <a:pt x="141" y="267"/>
                  <a:pt x="143" y="268"/>
                </a:cubicBezTo>
                <a:cubicBezTo>
                  <a:pt x="146" y="275"/>
                  <a:pt x="148" y="286"/>
                  <a:pt x="138" y="287"/>
                </a:cubicBezTo>
                <a:cubicBezTo>
                  <a:pt x="139" y="291"/>
                  <a:pt x="144" y="291"/>
                  <a:pt x="149" y="290"/>
                </a:cubicBezTo>
                <a:cubicBezTo>
                  <a:pt x="152" y="285"/>
                  <a:pt x="154" y="280"/>
                  <a:pt x="155" y="273"/>
                </a:cubicBezTo>
                <a:cubicBezTo>
                  <a:pt x="156" y="271"/>
                  <a:pt x="159" y="272"/>
                  <a:pt x="159" y="269"/>
                </a:cubicBezTo>
                <a:cubicBezTo>
                  <a:pt x="159" y="264"/>
                  <a:pt x="147" y="263"/>
                  <a:pt x="149" y="255"/>
                </a:cubicBezTo>
                <a:cubicBezTo>
                  <a:pt x="144" y="248"/>
                  <a:pt x="136" y="242"/>
                  <a:pt x="128" y="237"/>
                </a:cubicBezTo>
                <a:cubicBezTo>
                  <a:pt x="128" y="236"/>
                  <a:pt x="127" y="236"/>
                  <a:pt x="126" y="235"/>
                </a:cubicBezTo>
                <a:cubicBezTo>
                  <a:pt x="121" y="232"/>
                  <a:pt x="111" y="228"/>
                  <a:pt x="110" y="222"/>
                </a:cubicBezTo>
                <a:cubicBezTo>
                  <a:pt x="109" y="213"/>
                  <a:pt x="109" y="204"/>
                  <a:pt x="108" y="196"/>
                </a:cubicBezTo>
                <a:cubicBezTo>
                  <a:pt x="107" y="191"/>
                  <a:pt x="106" y="186"/>
                  <a:pt x="109" y="183"/>
                </a:cubicBezTo>
                <a:cubicBezTo>
                  <a:pt x="111" y="186"/>
                  <a:pt x="110" y="190"/>
                  <a:pt x="110" y="194"/>
                </a:cubicBezTo>
                <a:cubicBezTo>
                  <a:pt x="110" y="198"/>
                  <a:pt x="112" y="202"/>
                  <a:pt x="112" y="206"/>
                </a:cubicBezTo>
                <a:cubicBezTo>
                  <a:pt x="113" y="212"/>
                  <a:pt x="111" y="218"/>
                  <a:pt x="113" y="223"/>
                </a:cubicBezTo>
                <a:cubicBezTo>
                  <a:pt x="114" y="225"/>
                  <a:pt x="118" y="227"/>
                  <a:pt x="120" y="229"/>
                </a:cubicBezTo>
                <a:cubicBezTo>
                  <a:pt x="123" y="231"/>
                  <a:pt x="126" y="232"/>
                  <a:pt x="129" y="233"/>
                </a:cubicBezTo>
                <a:cubicBezTo>
                  <a:pt x="128" y="219"/>
                  <a:pt x="127" y="202"/>
                  <a:pt x="126" y="189"/>
                </a:cubicBezTo>
                <a:cubicBezTo>
                  <a:pt x="126" y="186"/>
                  <a:pt x="124" y="182"/>
                  <a:pt x="127" y="180"/>
                </a:cubicBezTo>
                <a:cubicBezTo>
                  <a:pt x="128" y="185"/>
                  <a:pt x="127" y="191"/>
                  <a:pt x="129" y="196"/>
                </a:cubicBezTo>
                <a:cubicBezTo>
                  <a:pt x="133" y="193"/>
                  <a:pt x="135" y="188"/>
                  <a:pt x="136" y="182"/>
                </a:cubicBezTo>
                <a:cubicBezTo>
                  <a:pt x="136" y="174"/>
                  <a:pt x="132" y="166"/>
                  <a:pt x="132" y="161"/>
                </a:cubicBezTo>
                <a:cubicBezTo>
                  <a:pt x="136" y="162"/>
                  <a:pt x="136" y="167"/>
                  <a:pt x="143" y="166"/>
                </a:cubicBezTo>
                <a:cubicBezTo>
                  <a:pt x="145" y="164"/>
                  <a:pt x="147" y="163"/>
                  <a:pt x="147" y="159"/>
                </a:cubicBezTo>
                <a:cubicBezTo>
                  <a:pt x="141" y="159"/>
                  <a:pt x="138" y="153"/>
                  <a:pt x="143" y="151"/>
                </a:cubicBezTo>
                <a:cubicBezTo>
                  <a:pt x="144" y="144"/>
                  <a:pt x="146" y="137"/>
                  <a:pt x="147" y="131"/>
                </a:cubicBezTo>
                <a:cubicBezTo>
                  <a:pt x="148" y="124"/>
                  <a:pt x="150" y="118"/>
                  <a:pt x="151" y="112"/>
                </a:cubicBezTo>
                <a:cubicBezTo>
                  <a:pt x="152" y="107"/>
                  <a:pt x="154" y="102"/>
                  <a:pt x="153" y="98"/>
                </a:cubicBezTo>
                <a:cubicBezTo>
                  <a:pt x="150" y="91"/>
                  <a:pt x="143" y="88"/>
                  <a:pt x="138" y="82"/>
                </a:cubicBezTo>
                <a:cubicBezTo>
                  <a:pt x="136" y="80"/>
                  <a:pt x="134" y="77"/>
                  <a:pt x="132" y="74"/>
                </a:cubicBezTo>
                <a:cubicBezTo>
                  <a:pt x="130" y="71"/>
                  <a:pt x="127" y="69"/>
                  <a:pt x="125" y="66"/>
                </a:cubicBezTo>
                <a:cubicBezTo>
                  <a:pt x="120" y="67"/>
                  <a:pt x="115" y="64"/>
                  <a:pt x="110" y="62"/>
                </a:cubicBezTo>
                <a:cubicBezTo>
                  <a:pt x="110" y="64"/>
                  <a:pt x="108" y="65"/>
                  <a:pt x="106" y="65"/>
                </a:cubicBezTo>
                <a:cubicBezTo>
                  <a:pt x="105" y="65"/>
                  <a:pt x="104" y="64"/>
                  <a:pt x="102" y="64"/>
                </a:cubicBezTo>
                <a:cubicBezTo>
                  <a:pt x="102" y="64"/>
                  <a:pt x="101" y="65"/>
                  <a:pt x="100" y="66"/>
                </a:cubicBezTo>
                <a:cubicBezTo>
                  <a:pt x="96" y="67"/>
                  <a:pt x="93" y="69"/>
                  <a:pt x="89" y="70"/>
                </a:cubicBezTo>
                <a:cubicBezTo>
                  <a:pt x="87" y="69"/>
                  <a:pt x="88" y="64"/>
                  <a:pt x="86" y="62"/>
                </a:cubicBezTo>
                <a:cubicBezTo>
                  <a:pt x="77" y="62"/>
                  <a:pt x="76" y="69"/>
                  <a:pt x="73" y="75"/>
                </a:cubicBezTo>
                <a:close/>
                <a:moveTo>
                  <a:pt x="14" y="170"/>
                </a:moveTo>
                <a:cubicBezTo>
                  <a:pt x="14" y="171"/>
                  <a:pt x="13" y="171"/>
                  <a:pt x="13" y="172"/>
                </a:cubicBezTo>
                <a:cubicBezTo>
                  <a:pt x="13" y="179"/>
                  <a:pt x="16" y="186"/>
                  <a:pt x="17" y="193"/>
                </a:cubicBezTo>
                <a:cubicBezTo>
                  <a:pt x="17" y="195"/>
                  <a:pt x="17" y="196"/>
                  <a:pt x="17" y="198"/>
                </a:cubicBezTo>
                <a:cubicBezTo>
                  <a:pt x="17" y="199"/>
                  <a:pt x="18" y="201"/>
                  <a:pt x="18" y="202"/>
                </a:cubicBezTo>
                <a:cubicBezTo>
                  <a:pt x="19" y="204"/>
                  <a:pt x="19" y="206"/>
                  <a:pt x="19" y="208"/>
                </a:cubicBezTo>
                <a:cubicBezTo>
                  <a:pt x="20" y="210"/>
                  <a:pt x="21" y="212"/>
                  <a:pt x="22" y="215"/>
                </a:cubicBezTo>
                <a:cubicBezTo>
                  <a:pt x="27" y="234"/>
                  <a:pt x="30" y="255"/>
                  <a:pt x="34" y="274"/>
                </a:cubicBezTo>
                <a:cubicBezTo>
                  <a:pt x="35" y="276"/>
                  <a:pt x="35" y="280"/>
                  <a:pt x="37" y="282"/>
                </a:cubicBezTo>
                <a:cubicBezTo>
                  <a:pt x="36" y="271"/>
                  <a:pt x="34" y="261"/>
                  <a:pt x="32" y="250"/>
                </a:cubicBezTo>
                <a:cubicBezTo>
                  <a:pt x="31" y="245"/>
                  <a:pt x="30" y="240"/>
                  <a:pt x="29" y="234"/>
                </a:cubicBezTo>
                <a:cubicBezTo>
                  <a:pt x="29" y="233"/>
                  <a:pt x="29" y="232"/>
                  <a:pt x="29" y="231"/>
                </a:cubicBezTo>
                <a:cubicBezTo>
                  <a:pt x="28" y="225"/>
                  <a:pt x="26" y="217"/>
                  <a:pt x="25" y="212"/>
                </a:cubicBezTo>
                <a:cubicBezTo>
                  <a:pt x="24" y="210"/>
                  <a:pt x="24" y="207"/>
                  <a:pt x="24" y="204"/>
                </a:cubicBezTo>
                <a:cubicBezTo>
                  <a:pt x="22" y="196"/>
                  <a:pt x="19" y="189"/>
                  <a:pt x="18" y="182"/>
                </a:cubicBezTo>
                <a:cubicBezTo>
                  <a:pt x="17" y="177"/>
                  <a:pt x="18" y="172"/>
                  <a:pt x="15" y="170"/>
                </a:cubicBezTo>
                <a:cubicBezTo>
                  <a:pt x="14" y="170"/>
                  <a:pt x="14" y="170"/>
                  <a:pt x="14" y="170"/>
                </a:cubicBezTo>
                <a:close/>
                <a:moveTo>
                  <a:pt x="112" y="246"/>
                </a:moveTo>
                <a:cubicBezTo>
                  <a:pt x="111" y="245"/>
                  <a:pt x="111" y="246"/>
                  <a:pt x="111" y="246"/>
                </a:cubicBezTo>
                <a:cubicBezTo>
                  <a:pt x="110" y="256"/>
                  <a:pt x="109" y="264"/>
                  <a:pt x="110" y="274"/>
                </a:cubicBezTo>
                <a:cubicBezTo>
                  <a:pt x="111" y="275"/>
                  <a:pt x="113" y="274"/>
                  <a:pt x="113" y="276"/>
                </a:cubicBezTo>
                <a:cubicBezTo>
                  <a:pt x="116" y="281"/>
                  <a:pt x="110" y="283"/>
                  <a:pt x="110" y="288"/>
                </a:cubicBezTo>
                <a:cubicBezTo>
                  <a:pt x="113" y="291"/>
                  <a:pt x="120" y="292"/>
                  <a:pt x="125" y="290"/>
                </a:cubicBezTo>
                <a:cubicBezTo>
                  <a:pt x="125" y="285"/>
                  <a:pt x="123" y="283"/>
                  <a:pt x="124" y="279"/>
                </a:cubicBezTo>
                <a:cubicBezTo>
                  <a:pt x="124" y="277"/>
                  <a:pt x="128" y="278"/>
                  <a:pt x="128" y="275"/>
                </a:cubicBezTo>
                <a:cubicBezTo>
                  <a:pt x="128" y="270"/>
                  <a:pt x="128" y="264"/>
                  <a:pt x="129" y="260"/>
                </a:cubicBezTo>
                <a:cubicBezTo>
                  <a:pt x="124" y="255"/>
                  <a:pt x="117" y="251"/>
                  <a:pt x="112" y="246"/>
                </a:cubicBezTo>
                <a:close/>
              </a:path>
            </a:pathLst>
          </a:custGeom>
          <a:solidFill>
            <a:srgbClr val="000000"/>
          </a:solidFill>
          <a:ln w="9525">
            <a:noFill/>
            <a:round/>
            <a:headEnd/>
            <a:tailEnd/>
          </a:ln>
        </p:spPr>
        <p:txBody>
          <a:bodyPr/>
          <a:lstStyle/>
          <a:p>
            <a:endParaRPr lang="en-CA"/>
          </a:p>
        </p:txBody>
      </p:sp>
      <p:sp>
        <p:nvSpPr>
          <p:cNvPr id="7182" name="Freeform 23"/>
          <p:cNvSpPr>
            <a:spLocks/>
          </p:cNvSpPr>
          <p:nvPr/>
        </p:nvSpPr>
        <p:spPr bwMode="auto">
          <a:xfrm>
            <a:off x="2214489" y="1774777"/>
            <a:ext cx="200025" cy="161925"/>
          </a:xfrm>
          <a:custGeom>
            <a:avLst/>
            <a:gdLst>
              <a:gd name="T0" fmla="*/ 2147483647 w 27"/>
              <a:gd name="T1" fmla="*/ 2147483647 h 22"/>
              <a:gd name="T2" fmla="*/ 2147483647 w 27"/>
              <a:gd name="T3" fmla="*/ 2147483647 h 22"/>
              <a:gd name="T4" fmla="*/ 2147483647 w 27"/>
              <a:gd name="T5" fmla="*/ 2147483647 h 22"/>
              <a:gd name="T6" fmla="*/ 2147483647 w 27"/>
              <a:gd name="T7" fmla="*/ 2147483647 h 22"/>
              <a:gd name="T8" fmla="*/ 2147483647 w 27"/>
              <a:gd name="T9" fmla="*/ 2147483647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26" y="4"/>
                </a:moveTo>
                <a:cubicBezTo>
                  <a:pt x="27" y="10"/>
                  <a:pt x="26" y="18"/>
                  <a:pt x="23" y="22"/>
                </a:cubicBezTo>
                <a:cubicBezTo>
                  <a:pt x="17" y="22"/>
                  <a:pt x="11" y="22"/>
                  <a:pt x="5" y="22"/>
                </a:cubicBezTo>
                <a:cubicBezTo>
                  <a:pt x="3" y="16"/>
                  <a:pt x="0" y="6"/>
                  <a:pt x="6" y="4"/>
                </a:cubicBezTo>
                <a:cubicBezTo>
                  <a:pt x="10" y="2"/>
                  <a:pt x="22" y="0"/>
                  <a:pt x="26" y="4"/>
                </a:cubicBezTo>
                <a:close/>
              </a:path>
            </a:pathLst>
          </a:custGeom>
          <a:solidFill>
            <a:schemeClr val="bg2"/>
          </a:solidFill>
          <a:ln w="9525">
            <a:solidFill>
              <a:schemeClr val="bg2"/>
            </a:solidFill>
            <a:round/>
            <a:headEnd/>
            <a:tailEnd/>
          </a:ln>
        </p:spPr>
        <p:txBody>
          <a:bodyPr/>
          <a:lstStyle/>
          <a:p>
            <a:endParaRPr lang="en-CA"/>
          </a:p>
        </p:txBody>
      </p:sp>
      <p:sp>
        <p:nvSpPr>
          <p:cNvPr id="7183" name="Freeform 24"/>
          <p:cNvSpPr>
            <a:spLocks/>
          </p:cNvSpPr>
          <p:nvPr/>
        </p:nvSpPr>
        <p:spPr bwMode="auto">
          <a:xfrm>
            <a:off x="2163689" y="1928764"/>
            <a:ext cx="293687" cy="111125"/>
          </a:xfrm>
          <a:custGeom>
            <a:avLst/>
            <a:gdLst>
              <a:gd name="T0" fmla="*/ 2147483647 w 40"/>
              <a:gd name="T1" fmla="*/ 2147483647 h 15"/>
              <a:gd name="T2" fmla="*/ 2147483647 w 40"/>
              <a:gd name="T3" fmla="*/ 2147483647 h 15"/>
              <a:gd name="T4" fmla="*/ 2147483647 w 40"/>
              <a:gd name="T5" fmla="*/ 2147483647 h 15"/>
              <a:gd name="T6" fmla="*/ 2147483647 w 40"/>
              <a:gd name="T7" fmla="*/ 2147483647 h 15"/>
              <a:gd name="T8" fmla="*/ 2147483647 w 40"/>
              <a:gd name="T9" fmla="*/ 2147483647 h 15"/>
              <a:gd name="T10" fmla="*/ 2147483647 w 40"/>
              <a:gd name="T11" fmla="*/ 2147483647 h 15"/>
              <a:gd name="T12" fmla="*/ 2147483647 w 40"/>
              <a:gd name="T13" fmla="*/ 2147483647 h 15"/>
              <a:gd name="T14" fmla="*/ 0 60000 65536"/>
              <a:gd name="T15" fmla="*/ 0 60000 65536"/>
              <a:gd name="T16" fmla="*/ 0 60000 65536"/>
              <a:gd name="T17" fmla="*/ 0 60000 65536"/>
              <a:gd name="T18" fmla="*/ 0 60000 65536"/>
              <a:gd name="T19" fmla="*/ 0 60000 65536"/>
              <a:gd name="T20" fmla="*/ 0 60000 65536"/>
              <a:gd name="T21" fmla="*/ 0 w 40"/>
              <a:gd name="T22" fmla="*/ 0 h 15"/>
              <a:gd name="T23" fmla="*/ 40 w 4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5">
                <a:moveTo>
                  <a:pt x="12" y="14"/>
                </a:moveTo>
                <a:cubicBezTo>
                  <a:pt x="2" y="15"/>
                  <a:pt x="0" y="8"/>
                  <a:pt x="7" y="5"/>
                </a:cubicBezTo>
                <a:cubicBezTo>
                  <a:pt x="13" y="3"/>
                  <a:pt x="40" y="0"/>
                  <a:pt x="39" y="9"/>
                </a:cubicBezTo>
                <a:cubicBezTo>
                  <a:pt x="39" y="11"/>
                  <a:pt x="38" y="12"/>
                  <a:pt x="37" y="12"/>
                </a:cubicBezTo>
                <a:cubicBezTo>
                  <a:pt x="33" y="13"/>
                  <a:pt x="31" y="8"/>
                  <a:pt x="27" y="8"/>
                </a:cubicBezTo>
                <a:cubicBezTo>
                  <a:pt x="23" y="7"/>
                  <a:pt x="17" y="8"/>
                  <a:pt x="15" y="9"/>
                </a:cubicBezTo>
                <a:cubicBezTo>
                  <a:pt x="13" y="10"/>
                  <a:pt x="13" y="11"/>
                  <a:pt x="12" y="14"/>
                </a:cubicBezTo>
                <a:close/>
              </a:path>
            </a:pathLst>
          </a:custGeom>
          <a:solidFill>
            <a:schemeClr val="bg2"/>
          </a:solidFill>
          <a:ln w="9525">
            <a:solidFill>
              <a:schemeClr val="bg2"/>
            </a:solidFill>
            <a:round/>
            <a:headEnd/>
            <a:tailEnd/>
          </a:ln>
        </p:spPr>
        <p:txBody>
          <a:bodyPr/>
          <a:lstStyle/>
          <a:p>
            <a:endParaRPr lang="en-CA"/>
          </a:p>
        </p:txBody>
      </p:sp>
      <p:sp>
        <p:nvSpPr>
          <p:cNvPr id="7184" name="Freeform 25"/>
          <p:cNvSpPr>
            <a:spLocks/>
          </p:cNvSpPr>
          <p:nvPr/>
        </p:nvSpPr>
        <p:spPr bwMode="auto">
          <a:xfrm>
            <a:off x="2251001" y="1958927"/>
            <a:ext cx="192088" cy="190500"/>
          </a:xfrm>
          <a:custGeom>
            <a:avLst/>
            <a:gdLst>
              <a:gd name="T0" fmla="*/ 2147483647 w 26"/>
              <a:gd name="T1" fmla="*/ 2147483647 h 26"/>
              <a:gd name="T2" fmla="*/ 2147483647 w 26"/>
              <a:gd name="T3" fmla="*/ 2147483647 h 26"/>
              <a:gd name="T4" fmla="*/ 2147483647 w 26"/>
              <a:gd name="T5" fmla="*/ 2147483647 h 26"/>
              <a:gd name="T6" fmla="*/ 2147483647 w 26"/>
              <a:gd name="T7" fmla="*/ 2147483647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21" y="24"/>
                </a:moveTo>
                <a:cubicBezTo>
                  <a:pt x="16" y="26"/>
                  <a:pt x="11" y="26"/>
                  <a:pt x="6" y="25"/>
                </a:cubicBezTo>
                <a:cubicBezTo>
                  <a:pt x="1" y="22"/>
                  <a:pt x="0" y="13"/>
                  <a:pt x="4" y="8"/>
                </a:cubicBezTo>
                <a:cubicBezTo>
                  <a:pt x="14" y="0"/>
                  <a:pt x="26" y="12"/>
                  <a:pt x="21" y="24"/>
                </a:cubicBezTo>
                <a:close/>
              </a:path>
            </a:pathLst>
          </a:custGeom>
          <a:solidFill>
            <a:srgbClr val="FFCC99"/>
          </a:solidFill>
          <a:ln w="9525">
            <a:solidFill>
              <a:srgbClr val="FFCC99"/>
            </a:solidFill>
            <a:round/>
            <a:headEnd/>
            <a:tailEnd/>
          </a:ln>
        </p:spPr>
        <p:txBody>
          <a:bodyPr/>
          <a:lstStyle/>
          <a:p>
            <a:endParaRPr lang="en-CA"/>
          </a:p>
        </p:txBody>
      </p:sp>
      <p:sp>
        <p:nvSpPr>
          <p:cNvPr id="7185" name="Freeform 26"/>
          <p:cNvSpPr>
            <a:spLocks/>
          </p:cNvSpPr>
          <p:nvPr/>
        </p:nvSpPr>
        <p:spPr bwMode="auto">
          <a:xfrm>
            <a:off x="5400601" y="2054177"/>
            <a:ext cx="220663" cy="161925"/>
          </a:xfrm>
          <a:custGeom>
            <a:avLst/>
            <a:gdLst>
              <a:gd name="T0" fmla="*/ 0 w 30"/>
              <a:gd name="T1" fmla="*/ 2147483647 h 22"/>
              <a:gd name="T2" fmla="*/ 2147483647 w 30"/>
              <a:gd name="T3" fmla="*/ 2147483647 h 22"/>
              <a:gd name="T4" fmla="*/ 2147483647 w 30"/>
              <a:gd name="T5" fmla="*/ 2147483647 h 22"/>
              <a:gd name="T6" fmla="*/ 2147483647 w 30"/>
              <a:gd name="T7" fmla="*/ 2147483647 h 22"/>
              <a:gd name="T8" fmla="*/ 2147483647 w 30"/>
              <a:gd name="T9" fmla="*/ 2147483647 h 22"/>
              <a:gd name="T10" fmla="*/ 2147483647 w 30"/>
              <a:gd name="T11" fmla="*/ 2147483647 h 22"/>
              <a:gd name="T12" fmla="*/ 0 w 30"/>
              <a:gd name="T13" fmla="*/ 2147483647 h 22"/>
              <a:gd name="T14" fmla="*/ 0 60000 65536"/>
              <a:gd name="T15" fmla="*/ 0 60000 65536"/>
              <a:gd name="T16" fmla="*/ 0 60000 65536"/>
              <a:gd name="T17" fmla="*/ 0 60000 65536"/>
              <a:gd name="T18" fmla="*/ 0 60000 65536"/>
              <a:gd name="T19" fmla="*/ 0 60000 65536"/>
              <a:gd name="T20" fmla="*/ 0 60000 65536"/>
              <a:gd name="T21" fmla="*/ 0 w 30"/>
              <a:gd name="T22" fmla="*/ 0 h 22"/>
              <a:gd name="T23" fmla="*/ 30 w 3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2">
                <a:moveTo>
                  <a:pt x="0" y="17"/>
                </a:moveTo>
                <a:cubicBezTo>
                  <a:pt x="2" y="11"/>
                  <a:pt x="6" y="4"/>
                  <a:pt x="11" y="1"/>
                </a:cubicBezTo>
                <a:cubicBezTo>
                  <a:pt x="13" y="0"/>
                  <a:pt x="20" y="3"/>
                  <a:pt x="22" y="4"/>
                </a:cubicBezTo>
                <a:cubicBezTo>
                  <a:pt x="24" y="6"/>
                  <a:pt x="30" y="12"/>
                  <a:pt x="29" y="16"/>
                </a:cubicBezTo>
                <a:cubicBezTo>
                  <a:pt x="28" y="17"/>
                  <a:pt x="24" y="21"/>
                  <a:pt x="22" y="21"/>
                </a:cubicBezTo>
                <a:cubicBezTo>
                  <a:pt x="20" y="22"/>
                  <a:pt x="19" y="20"/>
                  <a:pt x="17" y="19"/>
                </a:cubicBezTo>
                <a:cubicBezTo>
                  <a:pt x="11" y="18"/>
                  <a:pt x="4" y="18"/>
                  <a:pt x="0" y="17"/>
                </a:cubicBezTo>
                <a:close/>
              </a:path>
            </a:pathLst>
          </a:custGeom>
          <a:solidFill>
            <a:schemeClr val="bg2"/>
          </a:solidFill>
          <a:ln w="9525">
            <a:noFill/>
            <a:round/>
            <a:headEnd/>
            <a:tailEnd/>
          </a:ln>
        </p:spPr>
        <p:txBody>
          <a:bodyPr/>
          <a:lstStyle/>
          <a:p>
            <a:endParaRPr lang="en-CA"/>
          </a:p>
        </p:txBody>
      </p:sp>
      <p:sp>
        <p:nvSpPr>
          <p:cNvPr id="7186" name="Freeform 27"/>
          <p:cNvSpPr>
            <a:spLocks noEditPoints="1"/>
          </p:cNvSpPr>
          <p:nvPr/>
        </p:nvSpPr>
        <p:spPr bwMode="auto">
          <a:xfrm>
            <a:off x="2789164" y="2112914"/>
            <a:ext cx="147637" cy="133350"/>
          </a:xfrm>
          <a:custGeom>
            <a:avLst/>
            <a:gdLst>
              <a:gd name="T0" fmla="*/ 2147483647 w 20"/>
              <a:gd name="T1" fmla="*/ 2147483647 h 18"/>
              <a:gd name="T2" fmla="*/ 2147483647 w 20"/>
              <a:gd name="T3" fmla="*/ 2147483647 h 18"/>
              <a:gd name="T4" fmla="*/ 2147483647 w 20"/>
              <a:gd name="T5" fmla="*/ 2147483647 h 18"/>
              <a:gd name="T6" fmla="*/ 2147483647 w 20"/>
              <a:gd name="T7" fmla="*/ 2147483647 h 18"/>
              <a:gd name="T8" fmla="*/ 2147483647 w 20"/>
              <a:gd name="T9" fmla="*/ 2147483647 h 18"/>
              <a:gd name="T10" fmla="*/ 2147483647 w 20"/>
              <a:gd name="T11" fmla="*/ 0 h 18"/>
              <a:gd name="T12" fmla="*/ 2147483647 w 20"/>
              <a:gd name="T13" fmla="*/ 2147483647 h 18"/>
              <a:gd name="T14" fmla="*/ 2147483647 w 20"/>
              <a:gd name="T15" fmla="*/ 2147483647 h 18"/>
              <a:gd name="T16" fmla="*/ 2147483647 w 20"/>
              <a:gd name="T17" fmla="*/ 2147483647 h 18"/>
              <a:gd name="T18" fmla="*/ 2147483647 w 20"/>
              <a:gd name="T19" fmla="*/ 2147483647 h 18"/>
              <a:gd name="T20" fmla="*/ 2147483647 w 20"/>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8"/>
              <a:gd name="T35" fmla="*/ 20 w 20"/>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8">
                <a:moveTo>
                  <a:pt x="19" y="11"/>
                </a:moveTo>
                <a:cubicBezTo>
                  <a:pt x="17" y="18"/>
                  <a:pt x="3" y="17"/>
                  <a:pt x="2" y="11"/>
                </a:cubicBezTo>
                <a:cubicBezTo>
                  <a:pt x="0" y="6"/>
                  <a:pt x="3" y="1"/>
                  <a:pt x="8" y="1"/>
                </a:cubicBezTo>
                <a:cubicBezTo>
                  <a:pt x="10" y="4"/>
                  <a:pt x="9" y="10"/>
                  <a:pt x="11" y="13"/>
                </a:cubicBezTo>
                <a:cubicBezTo>
                  <a:pt x="20" y="13"/>
                  <a:pt x="15" y="4"/>
                  <a:pt x="12" y="1"/>
                </a:cubicBezTo>
                <a:cubicBezTo>
                  <a:pt x="12" y="1"/>
                  <a:pt x="12" y="0"/>
                  <a:pt x="13" y="0"/>
                </a:cubicBezTo>
                <a:cubicBezTo>
                  <a:pt x="17" y="0"/>
                  <a:pt x="19" y="6"/>
                  <a:pt x="19" y="11"/>
                </a:cubicBezTo>
                <a:close/>
                <a:moveTo>
                  <a:pt x="4" y="10"/>
                </a:moveTo>
                <a:cubicBezTo>
                  <a:pt x="5" y="11"/>
                  <a:pt x="5" y="12"/>
                  <a:pt x="7" y="12"/>
                </a:cubicBezTo>
                <a:cubicBezTo>
                  <a:pt x="8" y="10"/>
                  <a:pt x="8" y="6"/>
                  <a:pt x="6" y="5"/>
                </a:cubicBezTo>
                <a:cubicBezTo>
                  <a:pt x="4" y="5"/>
                  <a:pt x="4" y="8"/>
                  <a:pt x="4" y="10"/>
                </a:cubicBezTo>
                <a:close/>
              </a:path>
            </a:pathLst>
          </a:custGeom>
          <a:solidFill>
            <a:srgbClr val="000000"/>
          </a:solidFill>
          <a:ln w="9525">
            <a:noFill/>
            <a:round/>
            <a:headEnd/>
            <a:tailEnd/>
          </a:ln>
        </p:spPr>
        <p:txBody>
          <a:bodyPr/>
          <a:lstStyle/>
          <a:p>
            <a:endParaRPr lang="en-CA"/>
          </a:p>
        </p:txBody>
      </p:sp>
      <p:sp>
        <p:nvSpPr>
          <p:cNvPr id="7187" name="Freeform 28"/>
          <p:cNvSpPr>
            <a:spLocks/>
          </p:cNvSpPr>
          <p:nvPr/>
        </p:nvSpPr>
        <p:spPr bwMode="auto">
          <a:xfrm>
            <a:off x="2819326" y="2149427"/>
            <a:ext cx="28575" cy="52387"/>
          </a:xfrm>
          <a:custGeom>
            <a:avLst/>
            <a:gdLst>
              <a:gd name="T0" fmla="*/ 2147483647 w 4"/>
              <a:gd name="T1" fmla="*/ 0 h 7"/>
              <a:gd name="T2" fmla="*/ 2147483647 w 4"/>
              <a:gd name="T3" fmla="*/ 2147483647 h 7"/>
              <a:gd name="T4" fmla="*/ 0 w 4"/>
              <a:gd name="T5" fmla="*/ 2147483647 h 7"/>
              <a:gd name="T6" fmla="*/ 2147483647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2" y="0"/>
                </a:moveTo>
                <a:cubicBezTo>
                  <a:pt x="4" y="1"/>
                  <a:pt x="4" y="5"/>
                  <a:pt x="3" y="7"/>
                </a:cubicBezTo>
                <a:cubicBezTo>
                  <a:pt x="1" y="7"/>
                  <a:pt x="1" y="6"/>
                  <a:pt x="0" y="5"/>
                </a:cubicBezTo>
                <a:cubicBezTo>
                  <a:pt x="0" y="3"/>
                  <a:pt x="0" y="0"/>
                  <a:pt x="2" y="0"/>
                </a:cubicBezTo>
                <a:close/>
              </a:path>
            </a:pathLst>
          </a:custGeom>
          <a:solidFill>
            <a:srgbClr val="FFFFFF"/>
          </a:solidFill>
          <a:ln w="9525">
            <a:noFill/>
            <a:round/>
            <a:headEnd/>
            <a:tailEnd/>
          </a:ln>
        </p:spPr>
        <p:txBody>
          <a:bodyPr/>
          <a:lstStyle/>
          <a:p>
            <a:endParaRPr lang="en-CA"/>
          </a:p>
        </p:txBody>
      </p:sp>
      <p:sp>
        <p:nvSpPr>
          <p:cNvPr id="7188" name="Freeform 29"/>
          <p:cNvSpPr>
            <a:spLocks/>
          </p:cNvSpPr>
          <p:nvPr/>
        </p:nvSpPr>
        <p:spPr bwMode="auto">
          <a:xfrm>
            <a:off x="2274814" y="2157364"/>
            <a:ext cx="109537" cy="36513"/>
          </a:xfrm>
          <a:custGeom>
            <a:avLst/>
            <a:gdLst>
              <a:gd name="T0" fmla="*/ 0 w 15"/>
              <a:gd name="T1" fmla="*/ 0 h 5"/>
              <a:gd name="T2" fmla="*/ 2147483647 w 15"/>
              <a:gd name="T3" fmla="*/ 2147483647 h 5"/>
              <a:gd name="T4" fmla="*/ 2147483647 w 15"/>
              <a:gd name="T5" fmla="*/ 2147483647 h 5"/>
              <a:gd name="T6" fmla="*/ 0 w 15"/>
              <a:gd name="T7" fmla="*/ 0 h 5"/>
              <a:gd name="T8" fmla="*/ 0 60000 65536"/>
              <a:gd name="T9" fmla="*/ 0 60000 65536"/>
              <a:gd name="T10" fmla="*/ 0 60000 65536"/>
              <a:gd name="T11" fmla="*/ 0 60000 65536"/>
              <a:gd name="T12" fmla="*/ 0 w 15"/>
              <a:gd name="T13" fmla="*/ 0 h 5"/>
              <a:gd name="T14" fmla="*/ 15 w 15"/>
              <a:gd name="T15" fmla="*/ 5 h 5"/>
            </a:gdLst>
            <a:ahLst/>
            <a:cxnLst>
              <a:cxn ang="T8">
                <a:pos x="T0" y="T1"/>
              </a:cxn>
              <a:cxn ang="T9">
                <a:pos x="T2" y="T3"/>
              </a:cxn>
              <a:cxn ang="T10">
                <a:pos x="T4" y="T5"/>
              </a:cxn>
              <a:cxn ang="T11">
                <a:pos x="T6" y="T7"/>
              </a:cxn>
            </a:cxnLst>
            <a:rect l="T12" t="T13" r="T14" b="T15"/>
            <a:pathLst>
              <a:path w="15" h="5">
                <a:moveTo>
                  <a:pt x="0" y="0"/>
                </a:moveTo>
                <a:cubicBezTo>
                  <a:pt x="5" y="1"/>
                  <a:pt x="10" y="0"/>
                  <a:pt x="14" y="1"/>
                </a:cubicBezTo>
                <a:cubicBezTo>
                  <a:pt x="15" y="4"/>
                  <a:pt x="11" y="2"/>
                  <a:pt x="8" y="2"/>
                </a:cubicBezTo>
                <a:cubicBezTo>
                  <a:pt x="5" y="3"/>
                  <a:pt x="0" y="5"/>
                  <a:pt x="0" y="0"/>
                </a:cubicBezTo>
                <a:close/>
              </a:path>
            </a:pathLst>
          </a:custGeom>
          <a:solidFill>
            <a:srgbClr val="FFCC99"/>
          </a:solidFill>
          <a:ln w="9525">
            <a:solidFill>
              <a:srgbClr val="FFCC99"/>
            </a:solidFill>
            <a:round/>
            <a:headEnd/>
            <a:tailEnd/>
          </a:ln>
        </p:spPr>
        <p:txBody>
          <a:bodyPr/>
          <a:lstStyle/>
          <a:p>
            <a:endParaRPr lang="en-CA"/>
          </a:p>
        </p:txBody>
      </p:sp>
      <p:sp>
        <p:nvSpPr>
          <p:cNvPr id="7189" name="Freeform 30"/>
          <p:cNvSpPr>
            <a:spLocks/>
          </p:cNvSpPr>
          <p:nvPr/>
        </p:nvSpPr>
        <p:spPr bwMode="auto">
          <a:xfrm>
            <a:off x="2185914" y="2165302"/>
            <a:ext cx="103187" cy="95250"/>
          </a:xfrm>
          <a:custGeom>
            <a:avLst/>
            <a:gdLst>
              <a:gd name="T0" fmla="*/ 2147483647 w 14"/>
              <a:gd name="T1" fmla="*/ 0 h 13"/>
              <a:gd name="T2" fmla="*/ 2147483647 w 14"/>
              <a:gd name="T3" fmla="*/ 2147483647 h 13"/>
              <a:gd name="T4" fmla="*/ 2147483647 w 14"/>
              <a:gd name="T5" fmla="*/ 2147483647 h 13"/>
              <a:gd name="T6" fmla="*/ 2147483647 w 14"/>
              <a:gd name="T7" fmla="*/ 0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3" y="0"/>
                </a:moveTo>
                <a:cubicBezTo>
                  <a:pt x="7" y="1"/>
                  <a:pt x="14" y="3"/>
                  <a:pt x="14" y="7"/>
                </a:cubicBezTo>
                <a:cubicBezTo>
                  <a:pt x="14" y="10"/>
                  <a:pt x="7" y="11"/>
                  <a:pt x="3" y="13"/>
                </a:cubicBezTo>
                <a:cubicBezTo>
                  <a:pt x="0" y="11"/>
                  <a:pt x="2" y="3"/>
                  <a:pt x="3" y="0"/>
                </a:cubicBezTo>
                <a:close/>
              </a:path>
            </a:pathLst>
          </a:custGeom>
          <a:solidFill>
            <a:schemeClr val="bg2"/>
          </a:solidFill>
          <a:ln w="9525">
            <a:solidFill>
              <a:schemeClr val="bg2"/>
            </a:solidFill>
            <a:round/>
            <a:headEnd/>
            <a:tailEnd/>
          </a:ln>
        </p:spPr>
        <p:txBody>
          <a:bodyPr/>
          <a:lstStyle/>
          <a:p>
            <a:endParaRPr lang="en-CA"/>
          </a:p>
        </p:txBody>
      </p:sp>
      <p:sp>
        <p:nvSpPr>
          <p:cNvPr id="7190" name="Freeform 31"/>
          <p:cNvSpPr>
            <a:spLocks/>
          </p:cNvSpPr>
          <p:nvPr/>
        </p:nvSpPr>
        <p:spPr bwMode="auto">
          <a:xfrm>
            <a:off x="2370064" y="2173239"/>
            <a:ext cx="73025" cy="65088"/>
          </a:xfrm>
          <a:custGeom>
            <a:avLst/>
            <a:gdLst>
              <a:gd name="T0" fmla="*/ 2147483647 w 10"/>
              <a:gd name="T1" fmla="*/ 0 h 9"/>
              <a:gd name="T2" fmla="*/ 2147483647 w 10"/>
              <a:gd name="T3" fmla="*/ 2147483647 h 9"/>
              <a:gd name="T4" fmla="*/ 0 w 10"/>
              <a:gd name="T5" fmla="*/ 2147483647 h 9"/>
              <a:gd name="T6" fmla="*/ 2147483647 w 10"/>
              <a:gd name="T7" fmla="*/ 0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9" y="0"/>
                </a:moveTo>
                <a:cubicBezTo>
                  <a:pt x="10" y="2"/>
                  <a:pt x="10" y="7"/>
                  <a:pt x="9" y="9"/>
                </a:cubicBezTo>
                <a:cubicBezTo>
                  <a:pt x="6" y="7"/>
                  <a:pt x="2" y="7"/>
                  <a:pt x="0" y="5"/>
                </a:cubicBezTo>
                <a:cubicBezTo>
                  <a:pt x="1" y="1"/>
                  <a:pt x="5" y="1"/>
                  <a:pt x="9" y="0"/>
                </a:cubicBezTo>
                <a:close/>
              </a:path>
            </a:pathLst>
          </a:custGeom>
          <a:solidFill>
            <a:schemeClr val="bg2"/>
          </a:solidFill>
          <a:ln w="9525">
            <a:solidFill>
              <a:schemeClr val="bg2"/>
            </a:solidFill>
            <a:round/>
            <a:headEnd/>
            <a:tailEnd/>
          </a:ln>
        </p:spPr>
        <p:txBody>
          <a:bodyPr/>
          <a:lstStyle/>
          <a:p>
            <a:endParaRPr lang="en-CA"/>
          </a:p>
        </p:txBody>
      </p:sp>
      <p:sp>
        <p:nvSpPr>
          <p:cNvPr id="7191" name="Freeform 32"/>
          <p:cNvSpPr>
            <a:spLocks/>
          </p:cNvSpPr>
          <p:nvPr/>
        </p:nvSpPr>
        <p:spPr bwMode="auto">
          <a:xfrm>
            <a:off x="2297039" y="2187527"/>
            <a:ext cx="50800" cy="42862"/>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6" y="1"/>
                </a:moveTo>
                <a:cubicBezTo>
                  <a:pt x="7" y="2"/>
                  <a:pt x="7" y="3"/>
                  <a:pt x="7" y="5"/>
                </a:cubicBezTo>
                <a:cubicBezTo>
                  <a:pt x="6" y="5"/>
                  <a:pt x="4" y="6"/>
                  <a:pt x="2" y="6"/>
                </a:cubicBezTo>
                <a:cubicBezTo>
                  <a:pt x="0" y="4"/>
                  <a:pt x="2" y="0"/>
                  <a:pt x="6" y="1"/>
                </a:cubicBezTo>
                <a:close/>
              </a:path>
            </a:pathLst>
          </a:custGeom>
          <a:solidFill>
            <a:schemeClr val="bg2"/>
          </a:solidFill>
          <a:ln w="9525">
            <a:solidFill>
              <a:schemeClr val="bg2"/>
            </a:solidFill>
            <a:round/>
            <a:headEnd/>
            <a:tailEnd/>
          </a:ln>
        </p:spPr>
        <p:txBody>
          <a:bodyPr/>
          <a:lstStyle/>
          <a:p>
            <a:endParaRPr lang="en-CA"/>
          </a:p>
        </p:txBody>
      </p:sp>
      <p:sp>
        <p:nvSpPr>
          <p:cNvPr id="7192" name="Freeform 33"/>
          <p:cNvSpPr>
            <a:spLocks/>
          </p:cNvSpPr>
          <p:nvPr/>
        </p:nvSpPr>
        <p:spPr bwMode="auto">
          <a:xfrm>
            <a:off x="5283126" y="2187527"/>
            <a:ext cx="346075" cy="161925"/>
          </a:xfrm>
          <a:custGeom>
            <a:avLst/>
            <a:gdLst>
              <a:gd name="T0" fmla="*/ 2147483647 w 47"/>
              <a:gd name="T1" fmla="*/ 2147483647 h 22"/>
              <a:gd name="T2" fmla="*/ 2147483647 w 47"/>
              <a:gd name="T3" fmla="*/ 2147483647 h 22"/>
              <a:gd name="T4" fmla="*/ 2147483647 w 47"/>
              <a:gd name="T5" fmla="*/ 2147483647 h 22"/>
              <a:gd name="T6" fmla="*/ 2147483647 w 47"/>
              <a:gd name="T7" fmla="*/ 2147483647 h 22"/>
              <a:gd name="T8" fmla="*/ 2147483647 w 47"/>
              <a:gd name="T9" fmla="*/ 2147483647 h 22"/>
              <a:gd name="T10" fmla="*/ 2147483647 w 47"/>
              <a:gd name="T11" fmla="*/ 2147483647 h 22"/>
              <a:gd name="T12" fmla="*/ 2147483647 w 47"/>
              <a:gd name="T13" fmla="*/ 2147483647 h 22"/>
              <a:gd name="T14" fmla="*/ 2147483647 w 47"/>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22"/>
              <a:gd name="T26" fmla="*/ 47 w 4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22">
                <a:moveTo>
                  <a:pt x="42" y="21"/>
                </a:moveTo>
                <a:cubicBezTo>
                  <a:pt x="40" y="22"/>
                  <a:pt x="41" y="19"/>
                  <a:pt x="40" y="19"/>
                </a:cubicBezTo>
                <a:cubicBezTo>
                  <a:pt x="38" y="18"/>
                  <a:pt x="35" y="15"/>
                  <a:pt x="32" y="12"/>
                </a:cubicBezTo>
                <a:cubicBezTo>
                  <a:pt x="30" y="10"/>
                  <a:pt x="25" y="8"/>
                  <a:pt x="23" y="7"/>
                </a:cubicBezTo>
                <a:cubicBezTo>
                  <a:pt x="15" y="6"/>
                  <a:pt x="9" y="10"/>
                  <a:pt x="4" y="13"/>
                </a:cubicBezTo>
                <a:cubicBezTo>
                  <a:pt x="0" y="7"/>
                  <a:pt x="3" y="2"/>
                  <a:pt x="9" y="1"/>
                </a:cubicBezTo>
                <a:cubicBezTo>
                  <a:pt x="19" y="0"/>
                  <a:pt x="38" y="4"/>
                  <a:pt x="43" y="10"/>
                </a:cubicBezTo>
                <a:cubicBezTo>
                  <a:pt x="46" y="14"/>
                  <a:pt x="47" y="20"/>
                  <a:pt x="42" y="21"/>
                </a:cubicBezTo>
                <a:close/>
              </a:path>
            </a:pathLst>
          </a:custGeom>
          <a:solidFill>
            <a:schemeClr val="bg2"/>
          </a:solidFill>
          <a:ln w="9525">
            <a:noFill/>
            <a:round/>
            <a:headEnd/>
            <a:tailEnd/>
          </a:ln>
        </p:spPr>
        <p:txBody>
          <a:bodyPr/>
          <a:lstStyle/>
          <a:p>
            <a:endParaRPr lang="en-CA"/>
          </a:p>
        </p:txBody>
      </p:sp>
      <p:sp>
        <p:nvSpPr>
          <p:cNvPr id="7193" name="Freeform 35"/>
          <p:cNvSpPr>
            <a:spLocks/>
          </p:cNvSpPr>
          <p:nvPr/>
        </p:nvSpPr>
        <p:spPr bwMode="auto">
          <a:xfrm>
            <a:off x="2805039" y="2230389"/>
            <a:ext cx="131762" cy="103188"/>
          </a:xfrm>
          <a:custGeom>
            <a:avLst/>
            <a:gdLst>
              <a:gd name="T0" fmla="*/ 2147483647 w 18"/>
              <a:gd name="T1" fmla="*/ 0 h 14"/>
              <a:gd name="T2" fmla="*/ 2147483647 w 18"/>
              <a:gd name="T3" fmla="*/ 0 h 14"/>
              <a:gd name="T4" fmla="*/ 2147483647 w 18"/>
              <a:gd name="T5" fmla="*/ 2147483647 h 14"/>
              <a:gd name="T6" fmla="*/ 2147483647 w 18"/>
              <a:gd name="T7" fmla="*/ 2147483647 h 14"/>
              <a:gd name="T8" fmla="*/ 2147483647 w 18"/>
              <a:gd name="T9" fmla="*/ 2147483647 h 14"/>
              <a:gd name="T10" fmla="*/ 2147483647 w 18"/>
              <a:gd name="T11" fmla="*/ 2147483647 h 14"/>
              <a:gd name="T12" fmla="*/ 2147483647 w 18"/>
              <a:gd name="T13" fmla="*/ 0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2" y="0"/>
                </a:moveTo>
                <a:cubicBezTo>
                  <a:pt x="2" y="0"/>
                  <a:pt x="2" y="0"/>
                  <a:pt x="3" y="0"/>
                </a:cubicBezTo>
                <a:cubicBezTo>
                  <a:pt x="5" y="2"/>
                  <a:pt x="4" y="7"/>
                  <a:pt x="7" y="8"/>
                </a:cubicBezTo>
                <a:cubicBezTo>
                  <a:pt x="10" y="10"/>
                  <a:pt x="15" y="8"/>
                  <a:pt x="18" y="10"/>
                </a:cubicBezTo>
                <a:cubicBezTo>
                  <a:pt x="15" y="14"/>
                  <a:pt x="7" y="11"/>
                  <a:pt x="1" y="12"/>
                </a:cubicBezTo>
                <a:cubicBezTo>
                  <a:pt x="0" y="9"/>
                  <a:pt x="3" y="10"/>
                  <a:pt x="3" y="9"/>
                </a:cubicBezTo>
                <a:cubicBezTo>
                  <a:pt x="3" y="5"/>
                  <a:pt x="0" y="3"/>
                  <a:pt x="2" y="0"/>
                </a:cubicBezTo>
                <a:close/>
              </a:path>
            </a:pathLst>
          </a:custGeom>
          <a:solidFill>
            <a:srgbClr val="000000"/>
          </a:solidFill>
          <a:ln w="9525">
            <a:noFill/>
            <a:round/>
            <a:headEnd/>
            <a:tailEnd/>
          </a:ln>
        </p:spPr>
        <p:txBody>
          <a:bodyPr/>
          <a:lstStyle/>
          <a:p>
            <a:endParaRPr lang="en-CA"/>
          </a:p>
        </p:txBody>
      </p:sp>
      <p:sp>
        <p:nvSpPr>
          <p:cNvPr id="7194" name="Freeform 36"/>
          <p:cNvSpPr>
            <a:spLocks noEditPoints="1"/>
          </p:cNvSpPr>
          <p:nvPr/>
        </p:nvSpPr>
        <p:spPr bwMode="auto">
          <a:xfrm>
            <a:off x="5335514" y="2209752"/>
            <a:ext cx="249237" cy="293687"/>
          </a:xfrm>
          <a:custGeom>
            <a:avLst/>
            <a:gdLst>
              <a:gd name="T0" fmla="*/ 2147483647 w 34"/>
              <a:gd name="T1" fmla="*/ 2147483647 h 40"/>
              <a:gd name="T2" fmla="*/ 2147483647 w 34"/>
              <a:gd name="T3" fmla="*/ 2147483647 h 40"/>
              <a:gd name="T4" fmla="*/ 2147483647 w 34"/>
              <a:gd name="T5" fmla="*/ 2147483647 h 40"/>
              <a:gd name="T6" fmla="*/ 2147483647 w 34"/>
              <a:gd name="T7" fmla="*/ 2147483647 h 40"/>
              <a:gd name="T8" fmla="*/ 0 w 34"/>
              <a:gd name="T9" fmla="*/ 2147483647 h 40"/>
              <a:gd name="T10" fmla="*/ 2147483647 w 34"/>
              <a:gd name="T11" fmla="*/ 2147483647 h 40"/>
              <a:gd name="T12" fmla="*/ 2147483647 w 34"/>
              <a:gd name="T13" fmla="*/ 2147483647 h 40"/>
              <a:gd name="T14" fmla="*/ 2147483647 w 34"/>
              <a:gd name="T15" fmla="*/ 2147483647 h 40"/>
              <a:gd name="T16" fmla="*/ 2147483647 w 34"/>
              <a:gd name="T17" fmla="*/ 2147483647 h 40"/>
              <a:gd name="T18" fmla="*/ 2147483647 w 34"/>
              <a:gd name="T19" fmla="*/ 2147483647 h 40"/>
              <a:gd name="T20" fmla="*/ 2147483647 w 34"/>
              <a:gd name="T21" fmla="*/ 2147483647 h 40"/>
              <a:gd name="T22" fmla="*/ 2147483647 w 34"/>
              <a:gd name="T23" fmla="*/ 2147483647 h 40"/>
              <a:gd name="T24" fmla="*/ 2147483647 w 34"/>
              <a:gd name="T25" fmla="*/ 2147483647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0"/>
              <a:gd name="T41" fmla="*/ 34 w 34"/>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0">
                <a:moveTo>
                  <a:pt x="24" y="40"/>
                </a:moveTo>
                <a:cubicBezTo>
                  <a:pt x="21" y="40"/>
                  <a:pt x="21" y="37"/>
                  <a:pt x="20" y="36"/>
                </a:cubicBezTo>
                <a:cubicBezTo>
                  <a:pt x="14" y="36"/>
                  <a:pt x="9" y="38"/>
                  <a:pt x="5" y="36"/>
                </a:cubicBezTo>
                <a:cubicBezTo>
                  <a:pt x="6" y="29"/>
                  <a:pt x="5" y="21"/>
                  <a:pt x="4" y="14"/>
                </a:cubicBezTo>
                <a:cubicBezTo>
                  <a:pt x="4" y="12"/>
                  <a:pt x="1" y="13"/>
                  <a:pt x="0" y="12"/>
                </a:cubicBezTo>
                <a:cubicBezTo>
                  <a:pt x="9" y="0"/>
                  <a:pt x="25" y="10"/>
                  <a:pt x="31" y="17"/>
                </a:cubicBezTo>
                <a:cubicBezTo>
                  <a:pt x="34" y="27"/>
                  <a:pt x="30" y="35"/>
                  <a:pt x="24" y="40"/>
                </a:cubicBezTo>
                <a:close/>
                <a:moveTo>
                  <a:pt x="9" y="16"/>
                </a:moveTo>
                <a:cubicBezTo>
                  <a:pt x="9" y="18"/>
                  <a:pt x="11" y="19"/>
                  <a:pt x="15" y="18"/>
                </a:cubicBezTo>
                <a:cubicBezTo>
                  <a:pt x="19" y="11"/>
                  <a:pt x="7" y="9"/>
                  <a:pt x="9" y="16"/>
                </a:cubicBezTo>
                <a:close/>
                <a:moveTo>
                  <a:pt x="7" y="30"/>
                </a:moveTo>
                <a:cubicBezTo>
                  <a:pt x="7" y="33"/>
                  <a:pt x="7" y="35"/>
                  <a:pt x="11" y="35"/>
                </a:cubicBezTo>
                <a:cubicBezTo>
                  <a:pt x="14" y="31"/>
                  <a:pt x="10" y="26"/>
                  <a:pt x="7" y="30"/>
                </a:cubicBezTo>
                <a:close/>
              </a:path>
            </a:pathLst>
          </a:custGeom>
          <a:solidFill>
            <a:srgbClr val="E7F0FF"/>
          </a:solidFill>
          <a:ln w="9525">
            <a:solidFill>
              <a:srgbClr val="E7F0FF"/>
            </a:solidFill>
            <a:round/>
            <a:headEnd/>
            <a:tailEnd/>
          </a:ln>
        </p:spPr>
        <p:txBody>
          <a:bodyPr/>
          <a:lstStyle/>
          <a:p>
            <a:endParaRPr lang="en-CA"/>
          </a:p>
        </p:txBody>
      </p:sp>
      <p:sp>
        <p:nvSpPr>
          <p:cNvPr id="7195" name="Freeform 37"/>
          <p:cNvSpPr>
            <a:spLocks noEditPoints="1"/>
          </p:cNvSpPr>
          <p:nvPr/>
        </p:nvSpPr>
        <p:spPr bwMode="auto">
          <a:xfrm>
            <a:off x="5386314" y="2276427"/>
            <a:ext cx="88900" cy="7302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0"/>
              <a:gd name="T26" fmla="*/ 12 w 1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0">
                <a:moveTo>
                  <a:pt x="8" y="9"/>
                </a:moveTo>
                <a:cubicBezTo>
                  <a:pt x="4" y="10"/>
                  <a:pt x="2" y="9"/>
                  <a:pt x="2" y="7"/>
                </a:cubicBezTo>
                <a:cubicBezTo>
                  <a:pt x="0" y="0"/>
                  <a:pt x="12" y="2"/>
                  <a:pt x="8" y="9"/>
                </a:cubicBezTo>
                <a:close/>
                <a:moveTo>
                  <a:pt x="4" y="7"/>
                </a:moveTo>
                <a:cubicBezTo>
                  <a:pt x="5" y="7"/>
                  <a:pt x="5" y="7"/>
                  <a:pt x="6" y="7"/>
                </a:cubicBezTo>
                <a:cubicBezTo>
                  <a:pt x="6" y="7"/>
                  <a:pt x="6" y="6"/>
                  <a:pt x="6" y="6"/>
                </a:cubicBezTo>
                <a:cubicBezTo>
                  <a:pt x="5" y="6"/>
                  <a:pt x="5" y="6"/>
                  <a:pt x="4" y="6"/>
                </a:cubicBezTo>
                <a:cubicBezTo>
                  <a:pt x="4" y="6"/>
                  <a:pt x="4" y="7"/>
                  <a:pt x="4" y="7"/>
                </a:cubicBezTo>
                <a:close/>
              </a:path>
            </a:pathLst>
          </a:custGeom>
          <a:solidFill>
            <a:srgbClr val="000000"/>
          </a:solidFill>
          <a:ln w="9525">
            <a:noFill/>
            <a:round/>
            <a:headEnd/>
            <a:tailEnd/>
          </a:ln>
        </p:spPr>
        <p:txBody>
          <a:bodyPr/>
          <a:lstStyle/>
          <a:p>
            <a:endParaRPr lang="en-CA"/>
          </a:p>
        </p:txBody>
      </p:sp>
      <p:sp>
        <p:nvSpPr>
          <p:cNvPr id="7196" name="Freeform 38"/>
          <p:cNvSpPr>
            <a:spLocks/>
          </p:cNvSpPr>
          <p:nvPr/>
        </p:nvSpPr>
        <p:spPr bwMode="auto">
          <a:xfrm>
            <a:off x="5414889" y="2319289"/>
            <a:ext cx="14287" cy="7938"/>
          </a:xfrm>
          <a:custGeom>
            <a:avLst/>
            <a:gdLst>
              <a:gd name="T0" fmla="*/ 0 w 2"/>
              <a:gd name="T1" fmla="*/ 0 h 1"/>
              <a:gd name="T2" fmla="*/ 2147483647 w 2"/>
              <a:gd name="T3" fmla="*/ 0 h 1"/>
              <a:gd name="T4" fmla="*/ 2147483647 w 2"/>
              <a:gd name="T5" fmla="*/ 2147483647 h 1"/>
              <a:gd name="T6" fmla="*/ 0 w 2"/>
              <a:gd name="T7" fmla="*/ 2147483647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cubicBezTo>
                  <a:pt x="1" y="0"/>
                  <a:pt x="1" y="0"/>
                  <a:pt x="2" y="0"/>
                </a:cubicBezTo>
                <a:cubicBezTo>
                  <a:pt x="2" y="0"/>
                  <a:pt x="2" y="1"/>
                  <a:pt x="2" y="1"/>
                </a:cubicBezTo>
                <a:cubicBezTo>
                  <a:pt x="1" y="1"/>
                  <a:pt x="1" y="1"/>
                  <a:pt x="0" y="1"/>
                </a:cubicBezTo>
                <a:cubicBezTo>
                  <a:pt x="0" y="1"/>
                  <a:pt x="0" y="0"/>
                  <a:pt x="0" y="0"/>
                </a:cubicBezTo>
                <a:close/>
              </a:path>
            </a:pathLst>
          </a:custGeom>
          <a:solidFill>
            <a:srgbClr val="DDDDDD"/>
          </a:solidFill>
          <a:ln w="9525">
            <a:solidFill>
              <a:srgbClr val="DDDDDD"/>
            </a:solidFill>
            <a:round/>
            <a:headEnd/>
            <a:tailEnd/>
          </a:ln>
        </p:spPr>
        <p:txBody>
          <a:bodyPr/>
          <a:lstStyle/>
          <a:p>
            <a:endParaRPr lang="en-CA"/>
          </a:p>
        </p:txBody>
      </p:sp>
      <p:sp>
        <p:nvSpPr>
          <p:cNvPr id="7197" name="Freeform 39"/>
          <p:cNvSpPr>
            <a:spLocks/>
          </p:cNvSpPr>
          <p:nvPr/>
        </p:nvSpPr>
        <p:spPr bwMode="auto">
          <a:xfrm>
            <a:off x="2795514" y="2319289"/>
            <a:ext cx="141287" cy="139700"/>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2147483647 h 19"/>
              <a:gd name="T14" fmla="*/ 2147483647 w 19"/>
              <a:gd name="T15" fmla="*/ 2147483647 h 19"/>
              <a:gd name="T16" fmla="*/ 2147483647 w 19"/>
              <a:gd name="T17" fmla="*/ 2147483647 h 19"/>
              <a:gd name="T18" fmla="*/ 2147483647 w 19"/>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9"/>
              <a:gd name="T32" fmla="*/ 19 w 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9">
                <a:moveTo>
                  <a:pt x="19" y="4"/>
                </a:moveTo>
                <a:cubicBezTo>
                  <a:pt x="18" y="5"/>
                  <a:pt x="17" y="5"/>
                  <a:pt x="16" y="5"/>
                </a:cubicBezTo>
                <a:cubicBezTo>
                  <a:pt x="17" y="9"/>
                  <a:pt x="19" y="11"/>
                  <a:pt x="18" y="15"/>
                </a:cubicBezTo>
                <a:cubicBezTo>
                  <a:pt x="12" y="19"/>
                  <a:pt x="11" y="17"/>
                  <a:pt x="2" y="18"/>
                </a:cubicBezTo>
                <a:cubicBezTo>
                  <a:pt x="2" y="14"/>
                  <a:pt x="5" y="16"/>
                  <a:pt x="8" y="15"/>
                </a:cubicBezTo>
                <a:cubicBezTo>
                  <a:pt x="11" y="15"/>
                  <a:pt x="14" y="15"/>
                  <a:pt x="16" y="15"/>
                </a:cubicBezTo>
                <a:cubicBezTo>
                  <a:pt x="16" y="11"/>
                  <a:pt x="15" y="9"/>
                  <a:pt x="14" y="7"/>
                </a:cubicBezTo>
                <a:cubicBezTo>
                  <a:pt x="9" y="7"/>
                  <a:pt x="4" y="9"/>
                  <a:pt x="1" y="8"/>
                </a:cubicBezTo>
                <a:cubicBezTo>
                  <a:pt x="0" y="4"/>
                  <a:pt x="4" y="5"/>
                  <a:pt x="7" y="5"/>
                </a:cubicBezTo>
                <a:cubicBezTo>
                  <a:pt x="11" y="4"/>
                  <a:pt x="17" y="0"/>
                  <a:pt x="19" y="4"/>
                </a:cubicBezTo>
                <a:close/>
              </a:path>
            </a:pathLst>
          </a:custGeom>
          <a:solidFill>
            <a:srgbClr val="000000"/>
          </a:solidFill>
          <a:ln w="9525">
            <a:noFill/>
            <a:round/>
            <a:headEnd/>
            <a:tailEnd/>
          </a:ln>
        </p:spPr>
        <p:txBody>
          <a:bodyPr/>
          <a:lstStyle/>
          <a:p>
            <a:endParaRPr lang="en-CA"/>
          </a:p>
        </p:txBody>
      </p:sp>
      <p:sp>
        <p:nvSpPr>
          <p:cNvPr id="7198" name="Freeform 40"/>
          <p:cNvSpPr>
            <a:spLocks/>
          </p:cNvSpPr>
          <p:nvPr/>
        </p:nvSpPr>
        <p:spPr bwMode="auto">
          <a:xfrm>
            <a:off x="5305351" y="2333577"/>
            <a:ext cx="30163" cy="30162"/>
          </a:xfrm>
          <a:custGeom>
            <a:avLst/>
            <a:gdLst>
              <a:gd name="T0" fmla="*/ 2147483647 w 4"/>
              <a:gd name="T1" fmla="*/ 0 h 4"/>
              <a:gd name="T2" fmla="*/ 2147483647 w 4"/>
              <a:gd name="T3" fmla="*/ 2147483647 h 4"/>
              <a:gd name="T4" fmla="*/ 0 w 4"/>
              <a:gd name="T5" fmla="*/ 2147483647 h 4"/>
              <a:gd name="T6" fmla="*/ 2147483647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0"/>
                </a:moveTo>
                <a:cubicBezTo>
                  <a:pt x="3" y="0"/>
                  <a:pt x="2" y="2"/>
                  <a:pt x="4" y="2"/>
                </a:cubicBezTo>
                <a:cubicBezTo>
                  <a:pt x="3" y="3"/>
                  <a:pt x="2" y="4"/>
                  <a:pt x="0" y="3"/>
                </a:cubicBezTo>
                <a:cubicBezTo>
                  <a:pt x="0" y="2"/>
                  <a:pt x="0" y="1"/>
                  <a:pt x="1" y="0"/>
                </a:cubicBezTo>
                <a:close/>
              </a:path>
            </a:pathLst>
          </a:custGeom>
          <a:solidFill>
            <a:srgbClr val="E7F0FF"/>
          </a:solidFill>
          <a:ln w="9525">
            <a:solidFill>
              <a:srgbClr val="E7F0FF"/>
            </a:solidFill>
            <a:round/>
            <a:headEnd/>
            <a:tailEnd/>
          </a:ln>
        </p:spPr>
        <p:txBody>
          <a:bodyPr/>
          <a:lstStyle/>
          <a:p>
            <a:endParaRPr lang="en-CA"/>
          </a:p>
        </p:txBody>
      </p:sp>
      <p:sp>
        <p:nvSpPr>
          <p:cNvPr id="7199" name="Freeform 41"/>
          <p:cNvSpPr>
            <a:spLocks/>
          </p:cNvSpPr>
          <p:nvPr/>
        </p:nvSpPr>
        <p:spPr bwMode="auto">
          <a:xfrm>
            <a:off x="5283126" y="2370089"/>
            <a:ext cx="73025" cy="38100"/>
          </a:xfrm>
          <a:custGeom>
            <a:avLst/>
            <a:gdLst>
              <a:gd name="T0" fmla="*/ 2147483647 w 10"/>
              <a:gd name="T1" fmla="*/ 0 h 5"/>
              <a:gd name="T2" fmla="*/ 2147483647 w 10"/>
              <a:gd name="T3" fmla="*/ 2147483647 h 5"/>
              <a:gd name="T4" fmla="*/ 0 w 10"/>
              <a:gd name="T5" fmla="*/ 2147483647 h 5"/>
              <a:gd name="T6" fmla="*/ 2147483647 w 10"/>
              <a:gd name="T7" fmla="*/ 0 h 5"/>
              <a:gd name="T8" fmla="*/ 0 60000 65536"/>
              <a:gd name="T9" fmla="*/ 0 60000 65536"/>
              <a:gd name="T10" fmla="*/ 0 60000 65536"/>
              <a:gd name="T11" fmla="*/ 0 60000 65536"/>
              <a:gd name="T12" fmla="*/ 0 w 10"/>
              <a:gd name="T13" fmla="*/ 0 h 5"/>
              <a:gd name="T14" fmla="*/ 10 w 10"/>
              <a:gd name="T15" fmla="*/ 5 h 5"/>
            </a:gdLst>
            <a:ahLst/>
            <a:cxnLst>
              <a:cxn ang="T8">
                <a:pos x="T0" y="T1"/>
              </a:cxn>
              <a:cxn ang="T9">
                <a:pos x="T2" y="T3"/>
              </a:cxn>
              <a:cxn ang="T10">
                <a:pos x="T4" y="T5"/>
              </a:cxn>
              <a:cxn ang="T11">
                <a:pos x="T6" y="T7"/>
              </a:cxn>
            </a:cxnLst>
            <a:rect l="T12" t="T13" r="T14" b="T15"/>
            <a:pathLst>
              <a:path w="10" h="5">
                <a:moveTo>
                  <a:pt x="10" y="0"/>
                </a:moveTo>
                <a:cubicBezTo>
                  <a:pt x="10" y="1"/>
                  <a:pt x="10" y="3"/>
                  <a:pt x="10" y="4"/>
                </a:cubicBezTo>
                <a:cubicBezTo>
                  <a:pt x="6" y="4"/>
                  <a:pt x="3" y="5"/>
                  <a:pt x="0" y="4"/>
                </a:cubicBezTo>
                <a:cubicBezTo>
                  <a:pt x="2" y="1"/>
                  <a:pt x="6" y="0"/>
                  <a:pt x="10" y="0"/>
                </a:cubicBezTo>
                <a:close/>
              </a:path>
            </a:pathLst>
          </a:custGeom>
          <a:solidFill>
            <a:srgbClr val="FF9900"/>
          </a:solidFill>
          <a:ln w="9525">
            <a:noFill/>
            <a:round/>
            <a:headEnd/>
            <a:tailEnd/>
          </a:ln>
        </p:spPr>
        <p:txBody>
          <a:bodyPr/>
          <a:lstStyle/>
          <a:p>
            <a:endParaRPr lang="en-CA"/>
          </a:p>
        </p:txBody>
      </p:sp>
      <p:sp>
        <p:nvSpPr>
          <p:cNvPr id="7200" name="Freeform 42"/>
          <p:cNvSpPr>
            <a:spLocks/>
          </p:cNvSpPr>
          <p:nvPr/>
        </p:nvSpPr>
        <p:spPr bwMode="auto">
          <a:xfrm>
            <a:off x="5386314" y="2400252"/>
            <a:ext cx="52387" cy="66675"/>
          </a:xfrm>
          <a:custGeom>
            <a:avLst/>
            <a:gdLst>
              <a:gd name="T0" fmla="*/ 2147483647 w 7"/>
              <a:gd name="T1" fmla="*/ 2147483647 h 9"/>
              <a:gd name="T2" fmla="*/ 0 w 7"/>
              <a:gd name="T3" fmla="*/ 2147483647 h 9"/>
              <a:gd name="T4" fmla="*/ 2147483647 w 7"/>
              <a:gd name="T5" fmla="*/ 2147483647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4" y="9"/>
                </a:moveTo>
                <a:cubicBezTo>
                  <a:pt x="0" y="9"/>
                  <a:pt x="0" y="7"/>
                  <a:pt x="0" y="4"/>
                </a:cubicBezTo>
                <a:cubicBezTo>
                  <a:pt x="3" y="0"/>
                  <a:pt x="7" y="5"/>
                  <a:pt x="4" y="9"/>
                </a:cubicBezTo>
                <a:close/>
              </a:path>
            </a:pathLst>
          </a:custGeom>
          <a:solidFill>
            <a:srgbClr val="000000"/>
          </a:solidFill>
          <a:ln w="9525">
            <a:noFill/>
            <a:round/>
            <a:headEnd/>
            <a:tailEnd/>
          </a:ln>
        </p:spPr>
        <p:txBody>
          <a:bodyPr/>
          <a:lstStyle/>
          <a:p>
            <a:endParaRPr lang="en-CA"/>
          </a:p>
        </p:txBody>
      </p:sp>
      <p:sp>
        <p:nvSpPr>
          <p:cNvPr id="7201" name="Freeform 43"/>
          <p:cNvSpPr>
            <a:spLocks/>
          </p:cNvSpPr>
          <p:nvPr/>
        </p:nvSpPr>
        <p:spPr bwMode="auto">
          <a:xfrm>
            <a:off x="5335514" y="2414539"/>
            <a:ext cx="14287" cy="22225"/>
          </a:xfrm>
          <a:custGeom>
            <a:avLst/>
            <a:gdLst>
              <a:gd name="T0" fmla="*/ 2147483647 w 2"/>
              <a:gd name="T1" fmla="*/ 2147483647 h 3"/>
              <a:gd name="T2" fmla="*/ 0 w 2"/>
              <a:gd name="T3" fmla="*/ 2147483647 h 3"/>
              <a:gd name="T4" fmla="*/ 2147483647 w 2"/>
              <a:gd name="T5" fmla="*/ 2147483647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1"/>
                </a:moveTo>
                <a:cubicBezTo>
                  <a:pt x="2" y="2"/>
                  <a:pt x="2" y="3"/>
                  <a:pt x="0" y="2"/>
                </a:cubicBezTo>
                <a:cubicBezTo>
                  <a:pt x="0" y="1"/>
                  <a:pt x="1" y="0"/>
                  <a:pt x="2" y="1"/>
                </a:cubicBezTo>
                <a:close/>
              </a:path>
            </a:pathLst>
          </a:custGeom>
          <a:solidFill>
            <a:srgbClr val="E7F0FF"/>
          </a:solidFill>
          <a:ln w="9525">
            <a:solidFill>
              <a:srgbClr val="E7F0FF"/>
            </a:solidFill>
            <a:round/>
            <a:headEnd/>
            <a:tailEnd/>
          </a:ln>
        </p:spPr>
        <p:txBody>
          <a:bodyPr/>
          <a:lstStyle/>
          <a:p>
            <a:endParaRPr lang="en-CA"/>
          </a:p>
        </p:txBody>
      </p:sp>
      <p:sp>
        <p:nvSpPr>
          <p:cNvPr id="7202" name="Freeform 44"/>
          <p:cNvSpPr>
            <a:spLocks noEditPoints="1"/>
          </p:cNvSpPr>
          <p:nvPr/>
        </p:nvSpPr>
        <p:spPr bwMode="auto">
          <a:xfrm>
            <a:off x="2451026" y="2451052"/>
            <a:ext cx="123825" cy="331787"/>
          </a:xfrm>
          <a:custGeom>
            <a:avLst/>
            <a:gdLst>
              <a:gd name="T0" fmla="*/ 2147483647 w 17"/>
              <a:gd name="T1" fmla="*/ 0 h 45"/>
              <a:gd name="T2" fmla="*/ 2147483647 w 17"/>
              <a:gd name="T3" fmla="*/ 0 h 45"/>
              <a:gd name="T4" fmla="*/ 2147483647 w 17"/>
              <a:gd name="T5" fmla="*/ 2147483647 h 45"/>
              <a:gd name="T6" fmla="*/ 2147483647 w 17"/>
              <a:gd name="T7" fmla="*/ 2147483647 h 45"/>
              <a:gd name="T8" fmla="*/ 2147483647 w 17"/>
              <a:gd name="T9" fmla="*/ 2147483647 h 45"/>
              <a:gd name="T10" fmla="*/ 2147483647 w 17"/>
              <a:gd name="T11" fmla="*/ 2147483647 h 45"/>
              <a:gd name="T12" fmla="*/ 2147483647 w 17"/>
              <a:gd name="T13" fmla="*/ 0 h 45"/>
              <a:gd name="T14" fmla="*/ 2147483647 w 17"/>
              <a:gd name="T15" fmla="*/ 2147483647 h 45"/>
              <a:gd name="T16" fmla="*/ 2147483647 w 17"/>
              <a:gd name="T17" fmla="*/ 2147483647 h 45"/>
              <a:gd name="T18" fmla="*/ 2147483647 w 17"/>
              <a:gd name="T19" fmla="*/ 2147483647 h 45"/>
              <a:gd name="T20" fmla="*/ 2147483647 w 17"/>
              <a:gd name="T21" fmla="*/ 2147483647 h 45"/>
              <a:gd name="T22" fmla="*/ 2147483647 w 17"/>
              <a:gd name="T23" fmla="*/ 2147483647 h 45"/>
              <a:gd name="T24" fmla="*/ 2147483647 w 17"/>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5"/>
              <a:gd name="T41" fmla="*/ 17 w 17"/>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5">
                <a:moveTo>
                  <a:pt x="2" y="0"/>
                </a:moveTo>
                <a:cubicBezTo>
                  <a:pt x="2" y="0"/>
                  <a:pt x="3" y="0"/>
                  <a:pt x="3" y="0"/>
                </a:cubicBezTo>
                <a:cubicBezTo>
                  <a:pt x="6" y="7"/>
                  <a:pt x="12" y="11"/>
                  <a:pt x="17" y="16"/>
                </a:cubicBezTo>
                <a:cubicBezTo>
                  <a:pt x="15" y="27"/>
                  <a:pt x="12" y="36"/>
                  <a:pt x="8" y="45"/>
                </a:cubicBezTo>
                <a:cubicBezTo>
                  <a:pt x="5" y="44"/>
                  <a:pt x="6" y="40"/>
                  <a:pt x="6" y="38"/>
                </a:cubicBezTo>
                <a:cubicBezTo>
                  <a:pt x="5" y="32"/>
                  <a:pt x="4" y="26"/>
                  <a:pt x="2" y="20"/>
                </a:cubicBezTo>
                <a:cubicBezTo>
                  <a:pt x="1" y="13"/>
                  <a:pt x="0" y="7"/>
                  <a:pt x="2" y="0"/>
                </a:cubicBezTo>
                <a:close/>
                <a:moveTo>
                  <a:pt x="8" y="38"/>
                </a:moveTo>
                <a:cubicBezTo>
                  <a:pt x="11" y="36"/>
                  <a:pt x="12" y="30"/>
                  <a:pt x="13" y="25"/>
                </a:cubicBezTo>
                <a:cubicBezTo>
                  <a:pt x="13" y="21"/>
                  <a:pt x="15" y="19"/>
                  <a:pt x="14" y="17"/>
                </a:cubicBezTo>
                <a:cubicBezTo>
                  <a:pt x="14" y="13"/>
                  <a:pt x="9" y="12"/>
                  <a:pt x="6" y="10"/>
                </a:cubicBezTo>
                <a:cubicBezTo>
                  <a:pt x="6" y="8"/>
                  <a:pt x="5" y="6"/>
                  <a:pt x="4" y="6"/>
                </a:cubicBezTo>
                <a:cubicBezTo>
                  <a:pt x="2" y="15"/>
                  <a:pt x="7" y="28"/>
                  <a:pt x="8" y="38"/>
                </a:cubicBezTo>
                <a:close/>
              </a:path>
            </a:pathLst>
          </a:custGeom>
          <a:solidFill>
            <a:srgbClr val="000000"/>
          </a:solidFill>
          <a:ln w="9525">
            <a:noFill/>
            <a:round/>
            <a:headEnd/>
            <a:tailEnd/>
          </a:ln>
        </p:spPr>
        <p:txBody>
          <a:bodyPr/>
          <a:lstStyle/>
          <a:p>
            <a:endParaRPr lang="en-CA"/>
          </a:p>
        </p:txBody>
      </p:sp>
      <p:sp>
        <p:nvSpPr>
          <p:cNvPr id="7203" name="Freeform 45"/>
          <p:cNvSpPr>
            <a:spLocks/>
          </p:cNvSpPr>
          <p:nvPr/>
        </p:nvSpPr>
        <p:spPr bwMode="auto">
          <a:xfrm>
            <a:off x="5297414" y="2458989"/>
            <a:ext cx="52387" cy="44450"/>
          </a:xfrm>
          <a:custGeom>
            <a:avLst/>
            <a:gdLst>
              <a:gd name="T0" fmla="*/ 0 w 7"/>
              <a:gd name="T1" fmla="*/ 0 h 6"/>
              <a:gd name="T2" fmla="*/ 2147483647 w 7"/>
              <a:gd name="T3" fmla="*/ 0 h 6"/>
              <a:gd name="T4" fmla="*/ 2147483647 w 7"/>
              <a:gd name="T5" fmla="*/ 2147483647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cubicBezTo>
                  <a:pt x="1" y="0"/>
                  <a:pt x="4" y="1"/>
                  <a:pt x="6" y="0"/>
                </a:cubicBezTo>
                <a:cubicBezTo>
                  <a:pt x="6" y="1"/>
                  <a:pt x="7" y="1"/>
                  <a:pt x="7" y="2"/>
                </a:cubicBezTo>
                <a:cubicBezTo>
                  <a:pt x="6" y="6"/>
                  <a:pt x="1" y="3"/>
                  <a:pt x="0" y="0"/>
                </a:cubicBezTo>
                <a:close/>
              </a:path>
            </a:pathLst>
          </a:custGeom>
          <a:solidFill>
            <a:srgbClr val="E7F0FF"/>
          </a:solidFill>
          <a:ln w="9525">
            <a:solidFill>
              <a:srgbClr val="E7F0FF"/>
            </a:solidFill>
            <a:round/>
            <a:headEnd/>
            <a:tailEnd/>
          </a:ln>
        </p:spPr>
        <p:txBody>
          <a:bodyPr/>
          <a:lstStyle/>
          <a:p>
            <a:endParaRPr lang="en-CA"/>
          </a:p>
        </p:txBody>
      </p:sp>
      <p:sp>
        <p:nvSpPr>
          <p:cNvPr id="7204" name="Freeform 46"/>
          <p:cNvSpPr>
            <a:spLocks/>
          </p:cNvSpPr>
          <p:nvPr/>
        </p:nvSpPr>
        <p:spPr bwMode="auto">
          <a:xfrm>
            <a:off x="2744714" y="2466927"/>
            <a:ext cx="198437" cy="123825"/>
          </a:xfrm>
          <a:custGeom>
            <a:avLst/>
            <a:gdLst>
              <a:gd name="T0" fmla="*/ 2147483647 w 27"/>
              <a:gd name="T1" fmla="*/ 2147483647 h 17"/>
              <a:gd name="T2" fmla="*/ 2147483647 w 27"/>
              <a:gd name="T3" fmla="*/ 2147483647 h 17"/>
              <a:gd name="T4" fmla="*/ 2147483647 w 27"/>
              <a:gd name="T5" fmla="*/ 2147483647 h 17"/>
              <a:gd name="T6" fmla="*/ 0 w 27"/>
              <a:gd name="T7" fmla="*/ 2147483647 h 17"/>
              <a:gd name="T8" fmla="*/ 2147483647 w 27"/>
              <a:gd name="T9" fmla="*/ 2147483647 h 17"/>
              <a:gd name="T10" fmla="*/ 2147483647 w 27"/>
              <a:gd name="T11" fmla="*/ 2147483647 h 17"/>
              <a:gd name="T12" fmla="*/ 2147483647 w 27"/>
              <a:gd name="T13" fmla="*/ 2147483647 h 17"/>
              <a:gd name="T14" fmla="*/ 2147483647 w 27"/>
              <a:gd name="T15" fmla="*/ 2147483647 h 17"/>
              <a:gd name="T16" fmla="*/ 2147483647 w 27"/>
              <a:gd name="T17" fmla="*/ 0 h 17"/>
              <a:gd name="T18" fmla="*/ 2147483647 w 27"/>
              <a:gd name="T19" fmla="*/ 2147483647 h 17"/>
              <a:gd name="T20" fmla="*/ 2147483647 w 2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7"/>
              <a:gd name="T35" fmla="*/ 27 w 2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7">
                <a:moveTo>
                  <a:pt x="11" y="14"/>
                </a:moveTo>
                <a:cubicBezTo>
                  <a:pt x="10" y="14"/>
                  <a:pt x="10" y="17"/>
                  <a:pt x="8" y="17"/>
                </a:cubicBezTo>
                <a:cubicBezTo>
                  <a:pt x="7" y="16"/>
                  <a:pt x="8" y="14"/>
                  <a:pt x="7" y="14"/>
                </a:cubicBezTo>
                <a:cubicBezTo>
                  <a:pt x="5" y="13"/>
                  <a:pt x="1" y="14"/>
                  <a:pt x="0" y="13"/>
                </a:cubicBezTo>
                <a:cubicBezTo>
                  <a:pt x="0" y="10"/>
                  <a:pt x="6" y="12"/>
                  <a:pt x="8" y="11"/>
                </a:cubicBezTo>
                <a:cubicBezTo>
                  <a:pt x="7" y="9"/>
                  <a:pt x="6" y="5"/>
                  <a:pt x="8" y="4"/>
                </a:cubicBezTo>
                <a:cubicBezTo>
                  <a:pt x="10" y="5"/>
                  <a:pt x="10" y="7"/>
                  <a:pt x="10" y="10"/>
                </a:cubicBezTo>
                <a:cubicBezTo>
                  <a:pt x="13" y="12"/>
                  <a:pt x="20" y="11"/>
                  <a:pt x="23" y="9"/>
                </a:cubicBezTo>
                <a:cubicBezTo>
                  <a:pt x="24" y="4"/>
                  <a:pt x="19" y="3"/>
                  <a:pt x="20" y="0"/>
                </a:cubicBezTo>
                <a:cubicBezTo>
                  <a:pt x="24" y="0"/>
                  <a:pt x="27" y="5"/>
                  <a:pt x="25" y="9"/>
                </a:cubicBezTo>
                <a:cubicBezTo>
                  <a:pt x="24" y="14"/>
                  <a:pt x="16" y="13"/>
                  <a:pt x="11" y="14"/>
                </a:cubicBezTo>
                <a:close/>
              </a:path>
            </a:pathLst>
          </a:custGeom>
          <a:solidFill>
            <a:srgbClr val="000000"/>
          </a:solidFill>
          <a:ln w="9525">
            <a:noFill/>
            <a:round/>
            <a:headEnd/>
            <a:tailEnd/>
          </a:ln>
        </p:spPr>
        <p:txBody>
          <a:bodyPr/>
          <a:lstStyle/>
          <a:p>
            <a:endParaRPr lang="en-CA"/>
          </a:p>
        </p:txBody>
      </p:sp>
      <p:sp>
        <p:nvSpPr>
          <p:cNvPr id="7205" name="Freeform 47"/>
          <p:cNvSpPr>
            <a:spLocks/>
          </p:cNvSpPr>
          <p:nvPr/>
        </p:nvSpPr>
        <p:spPr bwMode="auto">
          <a:xfrm>
            <a:off x="5179939" y="2481214"/>
            <a:ext cx="508000" cy="463550"/>
          </a:xfrm>
          <a:custGeom>
            <a:avLst/>
            <a:gdLst>
              <a:gd name="T0" fmla="*/ 2147483647 w 69"/>
              <a:gd name="T1" fmla="*/ 2147483647 h 63"/>
              <a:gd name="T2" fmla="*/ 2147483647 w 69"/>
              <a:gd name="T3" fmla="*/ 2147483647 h 63"/>
              <a:gd name="T4" fmla="*/ 2147483647 w 69"/>
              <a:gd name="T5" fmla="*/ 2147483647 h 63"/>
              <a:gd name="T6" fmla="*/ 2147483647 w 69"/>
              <a:gd name="T7" fmla="*/ 2147483647 h 63"/>
              <a:gd name="T8" fmla="*/ 2147483647 w 69"/>
              <a:gd name="T9" fmla="*/ 2147483647 h 63"/>
              <a:gd name="T10" fmla="*/ 2147483647 w 69"/>
              <a:gd name="T11" fmla="*/ 2147483647 h 63"/>
              <a:gd name="T12" fmla="*/ 2147483647 w 69"/>
              <a:gd name="T13" fmla="*/ 2147483647 h 63"/>
              <a:gd name="T14" fmla="*/ 2147483647 w 69"/>
              <a:gd name="T15" fmla="*/ 2147483647 h 63"/>
              <a:gd name="T16" fmla="*/ 2147483647 w 69"/>
              <a:gd name="T17" fmla="*/ 2147483647 h 63"/>
              <a:gd name="T18" fmla="*/ 2147483647 w 69"/>
              <a:gd name="T19" fmla="*/ 2147483647 h 63"/>
              <a:gd name="T20" fmla="*/ 2147483647 w 69"/>
              <a:gd name="T21" fmla="*/ 2147483647 h 63"/>
              <a:gd name="T22" fmla="*/ 2147483647 w 69"/>
              <a:gd name="T23" fmla="*/ 2147483647 h 63"/>
              <a:gd name="T24" fmla="*/ 2147483647 w 69"/>
              <a:gd name="T25" fmla="*/ 2147483647 h 63"/>
              <a:gd name="T26" fmla="*/ 2147483647 w 69"/>
              <a:gd name="T27" fmla="*/ 2147483647 h 63"/>
              <a:gd name="T28" fmla="*/ 2147483647 w 69"/>
              <a:gd name="T29" fmla="*/ 2147483647 h 63"/>
              <a:gd name="T30" fmla="*/ 2147483647 w 69"/>
              <a:gd name="T31" fmla="*/ 2147483647 h 63"/>
              <a:gd name="T32" fmla="*/ 2147483647 w 69"/>
              <a:gd name="T33" fmla="*/ 2147483647 h 63"/>
              <a:gd name="T34" fmla="*/ 2147483647 w 69"/>
              <a:gd name="T35" fmla="*/ 2147483647 h 63"/>
              <a:gd name="T36" fmla="*/ 2147483647 w 69"/>
              <a:gd name="T37" fmla="*/ 2147483647 h 63"/>
              <a:gd name="T38" fmla="*/ 2147483647 w 69"/>
              <a:gd name="T39" fmla="*/ 2147483647 h 63"/>
              <a:gd name="T40" fmla="*/ 2147483647 w 69"/>
              <a:gd name="T41" fmla="*/ 2147483647 h 63"/>
              <a:gd name="T42" fmla="*/ 2147483647 w 69"/>
              <a:gd name="T43" fmla="*/ 2147483647 h 63"/>
              <a:gd name="T44" fmla="*/ 2147483647 w 69"/>
              <a:gd name="T45" fmla="*/ 2147483647 h 63"/>
              <a:gd name="T46" fmla="*/ 2147483647 w 69"/>
              <a:gd name="T47" fmla="*/ 2147483647 h 63"/>
              <a:gd name="T48" fmla="*/ 2147483647 w 69"/>
              <a:gd name="T49" fmla="*/ 0 h 63"/>
              <a:gd name="T50" fmla="*/ 2147483647 w 69"/>
              <a:gd name="T51" fmla="*/ 2147483647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63"/>
              <a:gd name="T80" fmla="*/ 69 w 69"/>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63">
                <a:moveTo>
                  <a:pt x="20" y="4"/>
                </a:moveTo>
                <a:cubicBezTo>
                  <a:pt x="22" y="3"/>
                  <a:pt x="24" y="2"/>
                  <a:pt x="26" y="1"/>
                </a:cubicBezTo>
                <a:cubicBezTo>
                  <a:pt x="28" y="1"/>
                  <a:pt x="28" y="3"/>
                  <a:pt x="29" y="4"/>
                </a:cubicBezTo>
                <a:cubicBezTo>
                  <a:pt x="32" y="2"/>
                  <a:pt x="35" y="2"/>
                  <a:pt x="39" y="2"/>
                </a:cubicBezTo>
                <a:cubicBezTo>
                  <a:pt x="41" y="5"/>
                  <a:pt x="39" y="8"/>
                  <a:pt x="39" y="12"/>
                </a:cubicBezTo>
                <a:cubicBezTo>
                  <a:pt x="35" y="11"/>
                  <a:pt x="33" y="8"/>
                  <a:pt x="29" y="6"/>
                </a:cubicBezTo>
                <a:cubicBezTo>
                  <a:pt x="27" y="7"/>
                  <a:pt x="27" y="10"/>
                  <a:pt x="24" y="10"/>
                </a:cubicBezTo>
                <a:cubicBezTo>
                  <a:pt x="21" y="10"/>
                  <a:pt x="23" y="6"/>
                  <a:pt x="20" y="5"/>
                </a:cubicBezTo>
                <a:cubicBezTo>
                  <a:pt x="18" y="8"/>
                  <a:pt x="21" y="12"/>
                  <a:pt x="25" y="12"/>
                </a:cubicBezTo>
                <a:cubicBezTo>
                  <a:pt x="27" y="12"/>
                  <a:pt x="27" y="10"/>
                  <a:pt x="29" y="10"/>
                </a:cubicBezTo>
                <a:cubicBezTo>
                  <a:pt x="34" y="11"/>
                  <a:pt x="36" y="14"/>
                  <a:pt x="40" y="16"/>
                </a:cubicBezTo>
                <a:cubicBezTo>
                  <a:pt x="43" y="14"/>
                  <a:pt x="42" y="7"/>
                  <a:pt x="42" y="5"/>
                </a:cubicBezTo>
                <a:cubicBezTo>
                  <a:pt x="51" y="8"/>
                  <a:pt x="62" y="8"/>
                  <a:pt x="63" y="17"/>
                </a:cubicBezTo>
                <a:cubicBezTo>
                  <a:pt x="59" y="17"/>
                  <a:pt x="56" y="19"/>
                  <a:pt x="53" y="20"/>
                </a:cubicBezTo>
                <a:cubicBezTo>
                  <a:pt x="53" y="21"/>
                  <a:pt x="53" y="23"/>
                  <a:pt x="53" y="24"/>
                </a:cubicBezTo>
                <a:cubicBezTo>
                  <a:pt x="57" y="25"/>
                  <a:pt x="60" y="21"/>
                  <a:pt x="65" y="21"/>
                </a:cubicBezTo>
                <a:cubicBezTo>
                  <a:pt x="69" y="30"/>
                  <a:pt x="66" y="44"/>
                  <a:pt x="63" y="52"/>
                </a:cubicBezTo>
                <a:cubicBezTo>
                  <a:pt x="61" y="53"/>
                  <a:pt x="60" y="53"/>
                  <a:pt x="59" y="56"/>
                </a:cubicBezTo>
                <a:cubicBezTo>
                  <a:pt x="48" y="59"/>
                  <a:pt x="34" y="63"/>
                  <a:pt x="21" y="63"/>
                </a:cubicBezTo>
                <a:cubicBezTo>
                  <a:pt x="15" y="62"/>
                  <a:pt x="12" y="63"/>
                  <a:pt x="9" y="60"/>
                </a:cubicBezTo>
                <a:cubicBezTo>
                  <a:pt x="8" y="54"/>
                  <a:pt x="2" y="50"/>
                  <a:pt x="2" y="43"/>
                </a:cubicBezTo>
                <a:cubicBezTo>
                  <a:pt x="0" y="30"/>
                  <a:pt x="7" y="18"/>
                  <a:pt x="15" y="13"/>
                </a:cubicBezTo>
                <a:cubicBezTo>
                  <a:pt x="14" y="10"/>
                  <a:pt x="17" y="10"/>
                  <a:pt x="17" y="8"/>
                </a:cubicBezTo>
                <a:cubicBezTo>
                  <a:pt x="15" y="5"/>
                  <a:pt x="12" y="9"/>
                  <a:pt x="8" y="9"/>
                </a:cubicBezTo>
                <a:cubicBezTo>
                  <a:pt x="7" y="6"/>
                  <a:pt x="9" y="2"/>
                  <a:pt x="11" y="0"/>
                </a:cubicBezTo>
                <a:cubicBezTo>
                  <a:pt x="15" y="1"/>
                  <a:pt x="17" y="3"/>
                  <a:pt x="20" y="4"/>
                </a:cubicBezTo>
                <a:close/>
              </a:path>
            </a:pathLst>
          </a:custGeom>
          <a:solidFill>
            <a:srgbClr val="E7F0FF"/>
          </a:solidFill>
          <a:ln w="9525">
            <a:solidFill>
              <a:srgbClr val="E7F0FF"/>
            </a:solidFill>
            <a:round/>
            <a:headEnd/>
            <a:tailEnd/>
          </a:ln>
        </p:spPr>
        <p:txBody>
          <a:bodyPr/>
          <a:lstStyle/>
          <a:p>
            <a:endParaRPr lang="en-CA"/>
          </a:p>
        </p:txBody>
      </p:sp>
      <p:sp>
        <p:nvSpPr>
          <p:cNvPr id="7206" name="Freeform 48"/>
          <p:cNvSpPr>
            <a:spLocks/>
          </p:cNvSpPr>
          <p:nvPr/>
        </p:nvSpPr>
        <p:spPr bwMode="auto">
          <a:xfrm>
            <a:off x="2465314" y="2497089"/>
            <a:ext cx="95250" cy="234950"/>
          </a:xfrm>
          <a:custGeom>
            <a:avLst/>
            <a:gdLst>
              <a:gd name="T0" fmla="*/ 2147483647 w 13"/>
              <a:gd name="T1" fmla="*/ 0 h 32"/>
              <a:gd name="T2" fmla="*/ 2147483647 w 13"/>
              <a:gd name="T3" fmla="*/ 2147483647 h 32"/>
              <a:gd name="T4" fmla="*/ 2147483647 w 13"/>
              <a:gd name="T5" fmla="*/ 2147483647 h 32"/>
              <a:gd name="T6" fmla="*/ 2147483647 w 13"/>
              <a:gd name="T7" fmla="*/ 2147483647 h 32"/>
              <a:gd name="T8" fmla="*/ 2147483647 w 13"/>
              <a:gd name="T9" fmla="*/ 2147483647 h 32"/>
              <a:gd name="T10" fmla="*/ 2147483647 w 13"/>
              <a:gd name="T11" fmla="*/ 0 h 32"/>
              <a:gd name="T12" fmla="*/ 0 60000 65536"/>
              <a:gd name="T13" fmla="*/ 0 60000 65536"/>
              <a:gd name="T14" fmla="*/ 0 60000 65536"/>
              <a:gd name="T15" fmla="*/ 0 60000 65536"/>
              <a:gd name="T16" fmla="*/ 0 60000 65536"/>
              <a:gd name="T17" fmla="*/ 0 60000 65536"/>
              <a:gd name="T18" fmla="*/ 0 w 13"/>
              <a:gd name="T19" fmla="*/ 0 h 32"/>
              <a:gd name="T20" fmla="*/ 13 w 1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3" h="32">
                <a:moveTo>
                  <a:pt x="2" y="0"/>
                </a:moveTo>
                <a:cubicBezTo>
                  <a:pt x="3" y="0"/>
                  <a:pt x="4" y="2"/>
                  <a:pt x="4" y="4"/>
                </a:cubicBezTo>
                <a:cubicBezTo>
                  <a:pt x="7" y="6"/>
                  <a:pt x="12" y="7"/>
                  <a:pt x="12" y="11"/>
                </a:cubicBezTo>
                <a:cubicBezTo>
                  <a:pt x="13" y="13"/>
                  <a:pt x="11" y="15"/>
                  <a:pt x="11" y="19"/>
                </a:cubicBezTo>
                <a:cubicBezTo>
                  <a:pt x="10" y="24"/>
                  <a:pt x="9" y="30"/>
                  <a:pt x="6" y="32"/>
                </a:cubicBezTo>
                <a:cubicBezTo>
                  <a:pt x="5" y="22"/>
                  <a:pt x="0" y="9"/>
                  <a:pt x="2" y="0"/>
                </a:cubicBezTo>
                <a:close/>
              </a:path>
            </a:pathLst>
          </a:custGeom>
          <a:solidFill>
            <a:srgbClr val="FFFFFF"/>
          </a:solidFill>
          <a:ln w="9525">
            <a:noFill/>
            <a:round/>
            <a:headEnd/>
            <a:tailEnd/>
          </a:ln>
        </p:spPr>
        <p:txBody>
          <a:bodyPr/>
          <a:lstStyle/>
          <a:p>
            <a:endParaRPr lang="en-CA"/>
          </a:p>
        </p:txBody>
      </p:sp>
      <p:sp>
        <p:nvSpPr>
          <p:cNvPr id="7207" name="Freeform 50"/>
          <p:cNvSpPr>
            <a:spLocks noEditPoints="1"/>
          </p:cNvSpPr>
          <p:nvPr/>
        </p:nvSpPr>
        <p:spPr bwMode="auto">
          <a:xfrm>
            <a:off x="2811389" y="2598689"/>
            <a:ext cx="131762" cy="125413"/>
          </a:xfrm>
          <a:custGeom>
            <a:avLst/>
            <a:gdLst>
              <a:gd name="T0" fmla="*/ 2147483647 w 18"/>
              <a:gd name="T1" fmla="*/ 0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0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7"/>
              <a:gd name="T32" fmla="*/ 18 w 1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7">
                <a:moveTo>
                  <a:pt x="17" y="0"/>
                </a:moveTo>
                <a:cubicBezTo>
                  <a:pt x="18" y="2"/>
                  <a:pt x="16" y="2"/>
                  <a:pt x="14" y="3"/>
                </a:cubicBezTo>
                <a:cubicBezTo>
                  <a:pt x="16" y="7"/>
                  <a:pt x="18" y="11"/>
                  <a:pt x="15" y="14"/>
                </a:cubicBezTo>
                <a:cubicBezTo>
                  <a:pt x="12" y="17"/>
                  <a:pt x="7" y="15"/>
                  <a:pt x="3" y="13"/>
                </a:cubicBezTo>
                <a:cubicBezTo>
                  <a:pt x="0" y="11"/>
                  <a:pt x="2" y="5"/>
                  <a:pt x="1" y="1"/>
                </a:cubicBezTo>
                <a:cubicBezTo>
                  <a:pt x="4" y="0"/>
                  <a:pt x="12" y="0"/>
                  <a:pt x="17" y="0"/>
                </a:cubicBezTo>
                <a:close/>
                <a:moveTo>
                  <a:pt x="9" y="3"/>
                </a:moveTo>
                <a:cubicBezTo>
                  <a:pt x="4" y="2"/>
                  <a:pt x="1" y="6"/>
                  <a:pt x="4" y="11"/>
                </a:cubicBezTo>
                <a:cubicBezTo>
                  <a:pt x="6" y="13"/>
                  <a:pt x="10" y="13"/>
                  <a:pt x="14" y="12"/>
                </a:cubicBezTo>
                <a:cubicBezTo>
                  <a:pt x="14" y="7"/>
                  <a:pt x="12" y="4"/>
                  <a:pt x="9" y="3"/>
                </a:cubicBezTo>
                <a:close/>
              </a:path>
            </a:pathLst>
          </a:custGeom>
          <a:solidFill>
            <a:srgbClr val="000000"/>
          </a:solidFill>
          <a:ln w="9525">
            <a:noFill/>
            <a:round/>
            <a:headEnd/>
            <a:tailEnd/>
          </a:ln>
        </p:spPr>
        <p:txBody>
          <a:bodyPr/>
          <a:lstStyle/>
          <a:p>
            <a:endParaRPr lang="en-CA"/>
          </a:p>
        </p:txBody>
      </p:sp>
      <p:sp>
        <p:nvSpPr>
          <p:cNvPr id="7208" name="Freeform 51"/>
          <p:cNvSpPr>
            <a:spLocks/>
          </p:cNvSpPr>
          <p:nvPr/>
        </p:nvSpPr>
        <p:spPr bwMode="auto">
          <a:xfrm>
            <a:off x="2819326" y="2614564"/>
            <a:ext cx="95250" cy="79375"/>
          </a:xfrm>
          <a:custGeom>
            <a:avLst/>
            <a:gdLst>
              <a:gd name="T0" fmla="*/ 2147483647 w 13"/>
              <a:gd name="T1" fmla="*/ 2147483647 h 11"/>
              <a:gd name="T2" fmla="*/ 2147483647 w 13"/>
              <a:gd name="T3" fmla="*/ 2147483647 h 11"/>
              <a:gd name="T4" fmla="*/ 2147483647 w 13"/>
              <a:gd name="T5" fmla="*/ 2147483647 h 11"/>
              <a:gd name="T6" fmla="*/ 2147483647 w 13"/>
              <a:gd name="T7" fmla="*/ 2147483647 h 11"/>
              <a:gd name="T8" fmla="*/ 0 60000 65536"/>
              <a:gd name="T9" fmla="*/ 0 60000 65536"/>
              <a:gd name="T10" fmla="*/ 0 60000 65536"/>
              <a:gd name="T11" fmla="*/ 0 60000 65536"/>
              <a:gd name="T12" fmla="*/ 0 w 13"/>
              <a:gd name="T13" fmla="*/ 0 h 11"/>
              <a:gd name="T14" fmla="*/ 13 w 13"/>
              <a:gd name="T15" fmla="*/ 11 h 11"/>
            </a:gdLst>
            <a:ahLst/>
            <a:cxnLst>
              <a:cxn ang="T8">
                <a:pos x="T0" y="T1"/>
              </a:cxn>
              <a:cxn ang="T9">
                <a:pos x="T2" y="T3"/>
              </a:cxn>
              <a:cxn ang="T10">
                <a:pos x="T4" y="T5"/>
              </a:cxn>
              <a:cxn ang="T11">
                <a:pos x="T6" y="T7"/>
              </a:cxn>
            </a:cxnLst>
            <a:rect l="T12" t="T13" r="T14" b="T15"/>
            <a:pathLst>
              <a:path w="13" h="11">
                <a:moveTo>
                  <a:pt x="13" y="10"/>
                </a:moveTo>
                <a:cubicBezTo>
                  <a:pt x="9" y="11"/>
                  <a:pt x="5" y="11"/>
                  <a:pt x="3" y="9"/>
                </a:cubicBezTo>
                <a:cubicBezTo>
                  <a:pt x="0" y="4"/>
                  <a:pt x="3" y="0"/>
                  <a:pt x="8" y="1"/>
                </a:cubicBezTo>
                <a:cubicBezTo>
                  <a:pt x="11" y="2"/>
                  <a:pt x="13" y="5"/>
                  <a:pt x="13" y="10"/>
                </a:cubicBezTo>
                <a:close/>
              </a:path>
            </a:pathLst>
          </a:custGeom>
          <a:solidFill>
            <a:srgbClr val="FFFFFF"/>
          </a:solidFill>
          <a:ln w="9525">
            <a:noFill/>
            <a:round/>
            <a:headEnd/>
            <a:tailEnd/>
          </a:ln>
        </p:spPr>
        <p:txBody>
          <a:bodyPr/>
          <a:lstStyle/>
          <a:p>
            <a:endParaRPr lang="en-CA"/>
          </a:p>
        </p:txBody>
      </p:sp>
      <p:sp>
        <p:nvSpPr>
          <p:cNvPr id="7209" name="Freeform 53"/>
          <p:cNvSpPr>
            <a:spLocks/>
          </p:cNvSpPr>
          <p:nvPr/>
        </p:nvSpPr>
        <p:spPr bwMode="auto">
          <a:xfrm>
            <a:off x="2819326" y="2717752"/>
            <a:ext cx="117475" cy="93662"/>
          </a:xfrm>
          <a:custGeom>
            <a:avLst/>
            <a:gdLst>
              <a:gd name="T0" fmla="*/ 2147483647 w 16"/>
              <a:gd name="T1" fmla="*/ 0 h 13"/>
              <a:gd name="T2" fmla="*/ 2147483647 w 16"/>
              <a:gd name="T3" fmla="*/ 0 h 13"/>
              <a:gd name="T4" fmla="*/ 2147483647 w 16"/>
              <a:gd name="T5" fmla="*/ 2147483647 h 13"/>
              <a:gd name="T6" fmla="*/ 2147483647 w 16"/>
              <a:gd name="T7" fmla="*/ 2147483647 h 13"/>
              <a:gd name="T8" fmla="*/ 2147483647 w 16"/>
              <a:gd name="T9" fmla="*/ 2147483647 h 13"/>
              <a:gd name="T10" fmla="*/ 2147483647 w 16"/>
              <a:gd name="T11" fmla="*/ 2147483647 h 13"/>
              <a:gd name="T12" fmla="*/ 0 w 16"/>
              <a:gd name="T13" fmla="*/ 2147483647 h 13"/>
              <a:gd name="T14" fmla="*/ 2147483647 w 16"/>
              <a:gd name="T15" fmla="*/ 2147483647 h 13"/>
              <a:gd name="T16" fmla="*/ 2147483647 w 16"/>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3"/>
              <a:gd name="T29" fmla="*/ 16 w 16"/>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3">
                <a:moveTo>
                  <a:pt x="1" y="0"/>
                </a:moveTo>
                <a:cubicBezTo>
                  <a:pt x="2" y="0"/>
                  <a:pt x="2" y="0"/>
                  <a:pt x="3" y="0"/>
                </a:cubicBezTo>
                <a:cubicBezTo>
                  <a:pt x="4" y="3"/>
                  <a:pt x="4" y="7"/>
                  <a:pt x="7" y="8"/>
                </a:cubicBezTo>
                <a:cubicBezTo>
                  <a:pt x="10" y="8"/>
                  <a:pt x="13" y="8"/>
                  <a:pt x="15" y="8"/>
                </a:cubicBezTo>
                <a:cubicBezTo>
                  <a:pt x="15" y="9"/>
                  <a:pt x="16" y="9"/>
                  <a:pt x="16" y="10"/>
                </a:cubicBezTo>
                <a:cubicBezTo>
                  <a:pt x="13" y="12"/>
                  <a:pt x="9" y="11"/>
                  <a:pt x="6" y="11"/>
                </a:cubicBezTo>
                <a:cubicBezTo>
                  <a:pt x="3" y="11"/>
                  <a:pt x="1" y="13"/>
                  <a:pt x="0" y="12"/>
                </a:cubicBezTo>
                <a:cubicBezTo>
                  <a:pt x="0" y="9"/>
                  <a:pt x="3" y="10"/>
                  <a:pt x="3" y="8"/>
                </a:cubicBezTo>
                <a:cubicBezTo>
                  <a:pt x="2" y="6"/>
                  <a:pt x="0" y="3"/>
                  <a:pt x="1" y="0"/>
                </a:cubicBezTo>
                <a:close/>
              </a:path>
            </a:pathLst>
          </a:custGeom>
          <a:solidFill>
            <a:srgbClr val="000000"/>
          </a:solidFill>
          <a:ln w="9525">
            <a:noFill/>
            <a:round/>
            <a:headEnd/>
            <a:tailEnd/>
          </a:ln>
        </p:spPr>
        <p:txBody>
          <a:bodyPr/>
          <a:lstStyle/>
          <a:p>
            <a:endParaRPr lang="en-CA"/>
          </a:p>
        </p:txBody>
      </p:sp>
      <p:sp>
        <p:nvSpPr>
          <p:cNvPr id="7210" name="Freeform 54"/>
          <p:cNvSpPr>
            <a:spLocks noEditPoints="1"/>
          </p:cNvSpPr>
          <p:nvPr/>
        </p:nvSpPr>
        <p:spPr bwMode="auto">
          <a:xfrm>
            <a:off x="2811389" y="2811414"/>
            <a:ext cx="139700" cy="127000"/>
          </a:xfrm>
          <a:custGeom>
            <a:avLst/>
            <a:gdLst>
              <a:gd name="T0" fmla="*/ 2147483647 w 19"/>
              <a:gd name="T1" fmla="*/ 0 h 17"/>
              <a:gd name="T2" fmla="*/ 2147483647 w 19"/>
              <a:gd name="T3" fmla="*/ 0 h 17"/>
              <a:gd name="T4" fmla="*/ 2147483647 w 19"/>
              <a:gd name="T5" fmla="*/ 2147483647 h 17"/>
              <a:gd name="T6" fmla="*/ 2147483647 w 19"/>
              <a:gd name="T7" fmla="*/ 2147483647 h 17"/>
              <a:gd name="T8" fmla="*/ 2147483647 w 19"/>
              <a:gd name="T9" fmla="*/ 2147483647 h 17"/>
              <a:gd name="T10" fmla="*/ 2147483647 w 19"/>
              <a:gd name="T11" fmla="*/ 2147483647 h 17"/>
              <a:gd name="T12" fmla="*/ 2147483647 w 19"/>
              <a:gd name="T13" fmla="*/ 0 h 17"/>
              <a:gd name="T14" fmla="*/ 2147483647 w 19"/>
              <a:gd name="T15" fmla="*/ 2147483647 h 17"/>
              <a:gd name="T16" fmla="*/ 2147483647 w 19"/>
              <a:gd name="T17" fmla="*/ 2147483647 h 17"/>
              <a:gd name="T18" fmla="*/ 2147483647 w 19"/>
              <a:gd name="T19" fmla="*/ 2147483647 h 17"/>
              <a:gd name="T20" fmla="*/ 2147483647 w 19"/>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7"/>
              <a:gd name="T35" fmla="*/ 19 w 1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7">
                <a:moveTo>
                  <a:pt x="13" y="0"/>
                </a:moveTo>
                <a:cubicBezTo>
                  <a:pt x="13" y="0"/>
                  <a:pt x="14" y="0"/>
                  <a:pt x="14" y="0"/>
                </a:cubicBezTo>
                <a:cubicBezTo>
                  <a:pt x="16" y="4"/>
                  <a:pt x="19" y="6"/>
                  <a:pt x="18" y="10"/>
                </a:cubicBezTo>
                <a:cubicBezTo>
                  <a:pt x="17" y="16"/>
                  <a:pt x="7" y="17"/>
                  <a:pt x="2" y="13"/>
                </a:cubicBezTo>
                <a:cubicBezTo>
                  <a:pt x="0" y="8"/>
                  <a:pt x="1" y="2"/>
                  <a:pt x="7" y="2"/>
                </a:cubicBezTo>
                <a:cubicBezTo>
                  <a:pt x="10" y="4"/>
                  <a:pt x="8" y="11"/>
                  <a:pt x="11" y="12"/>
                </a:cubicBezTo>
                <a:cubicBezTo>
                  <a:pt x="19" y="11"/>
                  <a:pt x="12" y="4"/>
                  <a:pt x="13" y="0"/>
                </a:cubicBezTo>
                <a:close/>
                <a:moveTo>
                  <a:pt x="7" y="12"/>
                </a:moveTo>
                <a:cubicBezTo>
                  <a:pt x="8" y="10"/>
                  <a:pt x="7" y="7"/>
                  <a:pt x="6" y="5"/>
                </a:cubicBezTo>
                <a:cubicBezTo>
                  <a:pt x="6" y="5"/>
                  <a:pt x="5" y="5"/>
                  <a:pt x="4" y="5"/>
                </a:cubicBezTo>
                <a:cubicBezTo>
                  <a:pt x="3" y="8"/>
                  <a:pt x="4" y="12"/>
                  <a:pt x="7" y="12"/>
                </a:cubicBezTo>
                <a:close/>
              </a:path>
            </a:pathLst>
          </a:custGeom>
          <a:solidFill>
            <a:srgbClr val="000000"/>
          </a:solidFill>
          <a:ln w="9525">
            <a:noFill/>
            <a:round/>
            <a:headEnd/>
            <a:tailEnd/>
          </a:ln>
        </p:spPr>
        <p:txBody>
          <a:bodyPr/>
          <a:lstStyle/>
          <a:p>
            <a:endParaRPr lang="en-CA"/>
          </a:p>
        </p:txBody>
      </p:sp>
      <p:sp>
        <p:nvSpPr>
          <p:cNvPr id="7211" name="Freeform 55"/>
          <p:cNvSpPr>
            <a:spLocks/>
          </p:cNvSpPr>
          <p:nvPr/>
        </p:nvSpPr>
        <p:spPr bwMode="auto">
          <a:xfrm>
            <a:off x="2833614" y="2849514"/>
            <a:ext cx="36512" cy="50800"/>
          </a:xfrm>
          <a:custGeom>
            <a:avLst/>
            <a:gdLst>
              <a:gd name="T0" fmla="*/ 2147483647 w 5"/>
              <a:gd name="T1" fmla="*/ 0 h 7"/>
              <a:gd name="T2" fmla="*/ 2147483647 w 5"/>
              <a:gd name="T3" fmla="*/ 0 h 7"/>
              <a:gd name="T4" fmla="*/ 2147483647 w 5"/>
              <a:gd name="T5" fmla="*/ 2147483647 h 7"/>
              <a:gd name="T6" fmla="*/ 2147483647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1" y="0"/>
                </a:moveTo>
                <a:cubicBezTo>
                  <a:pt x="2" y="0"/>
                  <a:pt x="3" y="0"/>
                  <a:pt x="3" y="0"/>
                </a:cubicBezTo>
                <a:cubicBezTo>
                  <a:pt x="4" y="2"/>
                  <a:pt x="5" y="5"/>
                  <a:pt x="4" y="7"/>
                </a:cubicBezTo>
                <a:cubicBezTo>
                  <a:pt x="1" y="7"/>
                  <a:pt x="0" y="3"/>
                  <a:pt x="1" y="0"/>
                </a:cubicBezTo>
                <a:close/>
              </a:path>
            </a:pathLst>
          </a:custGeom>
          <a:solidFill>
            <a:srgbClr val="FFFFFF"/>
          </a:solidFill>
          <a:ln w="9525">
            <a:noFill/>
            <a:round/>
            <a:headEnd/>
            <a:tailEnd/>
          </a:ln>
        </p:spPr>
        <p:txBody>
          <a:bodyPr/>
          <a:lstStyle/>
          <a:p>
            <a:endParaRPr lang="en-CA"/>
          </a:p>
        </p:txBody>
      </p:sp>
      <p:sp>
        <p:nvSpPr>
          <p:cNvPr id="7212" name="Freeform 56"/>
          <p:cNvSpPr>
            <a:spLocks/>
          </p:cNvSpPr>
          <p:nvPr/>
        </p:nvSpPr>
        <p:spPr bwMode="auto">
          <a:xfrm>
            <a:off x="5070401" y="2900314"/>
            <a:ext cx="742950" cy="588963"/>
          </a:xfrm>
          <a:custGeom>
            <a:avLst/>
            <a:gdLst>
              <a:gd name="T0" fmla="*/ 2147483647 w 101"/>
              <a:gd name="T1" fmla="*/ 0 h 80"/>
              <a:gd name="T2" fmla="*/ 2147483647 w 101"/>
              <a:gd name="T3" fmla="*/ 2147483647 h 80"/>
              <a:gd name="T4" fmla="*/ 2147483647 w 101"/>
              <a:gd name="T5" fmla="*/ 2147483647 h 80"/>
              <a:gd name="T6" fmla="*/ 2147483647 w 101"/>
              <a:gd name="T7" fmla="*/ 2147483647 h 80"/>
              <a:gd name="T8" fmla="*/ 2147483647 w 101"/>
              <a:gd name="T9" fmla="*/ 2147483647 h 80"/>
              <a:gd name="T10" fmla="*/ 2147483647 w 101"/>
              <a:gd name="T11" fmla="*/ 2147483647 h 80"/>
              <a:gd name="T12" fmla="*/ 2147483647 w 101"/>
              <a:gd name="T13" fmla="*/ 2147483647 h 80"/>
              <a:gd name="T14" fmla="*/ 2147483647 w 101"/>
              <a:gd name="T15" fmla="*/ 2147483647 h 80"/>
              <a:gd name="T16" fmla="*/ 2147483647 w 101"/>
              <a:gd name="T17" fmla="*/ 2147483647 h 80"/>
              <a:gd name="T18" fmla="*/ 2147483647 w 101"/>
              <a:gd name="T19" fmla="*/ 2147483647 h 80"/>
              <a:gd name="T20" fmla="*/ 2147483647 w 101"/>
              <a:gd name="T21" fmla="*/ 2147483647 h 80"/>
              <a:gd name="T22" fmla="*/ 2147483647 w 101"/>
              <a:gd name="T23" fmla="*/ 2147483647 h 80"/>
              <a:gd name="T24" fmla="*/ 2147483647 w 101"/>
              <a:gd name="T25" fmla="*/ 2147483647 h 80"/>
              <a:gd name="T26" fmla="*/ 2147483647 w 101"/>
              <a:gd name="T27" fmla="*/ 2147483647 h 80"/>
              <a:gd name="T28" fmla="*/ 2147483647 w 101"/>
              <a:gd name="T29" fmla="*/ 2147483647 h 80"/>
              <a:gd name="T30" fmla="*/ 2147483647 w 101"/>
              <a:gd name="T31" fmla="*/ 2147483647 h 80"/>
              <a:gd name="T32" fmla="*/ 2147483647 w 101"/>
              <a:gd name="T33" fmla="*/ 2147483647 h 80"/>
              <a:gd name="T34" fmla="*/ 2147483647 w 101"/>
              <a:gd name="T35" fmla="*/ 2147483647 h 80"/>
              <a:gd name="T36" fmla="*/ 2147483647 w 101"/>
              <a:gd name="T37" fmla="*/ 2147483647 h 80"/>
              <a:gd name="T38" fmla="*/ 2147483647 w 101"/>
              <a:gd name="T39" fmla="*/ 2147483647 h 80"/>
              <a:gd name="T40" fmla="*/ 2147483647 w 101"/>
              <a:gd name="T41" fmla="*/ 2147483647 h 80"/>
              <a:gd name="T42" fmla="*/ 2147483647 w 101"/>
              <a:gd name="T43" fmla="*/ 2147483647 h 80"/>
              <a:gd name="T44" fmla="*/ 2147483647 w 101"/>
              <a:gd name="T45" fmla="*/ 0 h 80"/>
              <a:gd name="T46" fmla="*/ 2147483647 w 101"/>
              <a:gd name="T47" fmla="*/ 0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
              <a:gd name="T73" fmla="*/ 0 h 80"/>
              <a:gd name="T74" fmla="*/ 101 w 101"/>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 h="80">
                <a:moveTo>
                  <a:pt x="77" y="0"/>
                </a:moveTo>
                <a:cubicBezTo>
                  <a:pt x="87" y="0"/>
                  <a:pt x="96" y="14"/>
                  <a:pt x="98" y="23"/>
                </a:cubicBezTo>
                <a:cubicBezTo>
                  <a:pt x="99" y="26"/>
                  <a:pt x="99" y="29"/>
                  <a:pt x="100" y="32"/>
                </a:cubicBezTo>
                <a:cubicBezTo>
                  <a:pt x="101" y="40"/>
                  <a:pt x="101" y="44"/>
                  <a:pt x="98" y="51"/>
                </a:cubicBezTo>
                <a:cubicBezTo>
                  <a:pt x="94" y="60"/>
                  <a:pt x="91" y="67"/>
                  <a:pt x="83" y="73"/>
                </a:cubicBezTo>
                <a:cubicBezTo>
                  <a:pt x="81" y="74"/>
                  <a:pt x="79" y="75"/>
                  <a:pt x="78" y="76"/>
                </a:cubicBezTo>
                <a:cubicBezTo>
                  <a:pt x="74" y="77"/>
                  <a:pt x="69" y="77"/>
                  <a:pt x="64" y="78"/>
                </a:cubicBezTo>
                <a:cubicBezTo>
                  <a:pt x="59" y="79"/>
                  <a:pt x="55" y="80"/>
                  <a:pt x="50" y="80"/>
                </a:cubicBezTo>
                <a:cubicBezTo>
                  <a:pt x="48" y="80"/>
                  <a:pt x="46" y="80"/>
                  <a:pt x="44" y="80"/>
                </a:cubicBezTo>
                <a:cubicBezTo>
                  <a:pt x="41" y="80"/>
                  <a:pt x="39" y="80"/>
                  <a:pt x="37" y="80"/>
                </a:cubicBezTo>
                <a:cubicBezTo>
                  <a:pt x="34" y="80"/>
                  <a:pt x="30" y="78"/>
                  <a:pt x="26" y="78"/>
                </a:cubicBezTo>
                <a:cubicBezTo>
                  <a:pt x="17" y="76"/>
                  <a:pt x="13" y="76"/>
                  <a:pt x="8" y="70"/>
                </a:cubicBezTo>
                <a:cubicBezTo>
                  <a:pt x="3" y="65"/>
                  <a:pt x="1" y="58"/>
                  <a:pt x="1" y="48"/>
                </a:cubicBezTo>
                <a:cubicBezTo>
                  <a:pt x="0" y="41"/>
                  <a:pt x="1" y="31"/>
                  <a:pt x="4" y="25"/>
                </a:cubicBezTo>
                <a:cubicBezTo>
                  <a:pt x="5" y="23"/>
                  <a:pt x="7" y="21"/>
                  <a:pt x="8" y="19"/>
                </a:cubicBezTo>
                <a:cubicBezTo>
                  <a:pt x="11" y="14"/>
                  <a:pt x="13" y="11"/>
                  <a:pt x="17" y="8"/>
                </a:cubicBezTo>
                <a:cubicBezTo>
                  <a:pt x="19" y="7"/>
                  <a:pt x="22" y="6"/>
                  <a:pt x="23" y="6"/>
                </a:cubicBezTo>
                <a:cubicBezTo>
                  <a:pt x="26" y="6"/>
                  <a:pt x="28" y="8"/>
                  <a:pt x="30" y="8"/>
                </a:cubicBezTo>
                <a:cubicBezTo>
                  <a:pt x="32" y="9"/>
                  <a:pt x="36" y="9"/>
                  <a:pt x="38" y="8"/>
                </a:cubicBezTo>
                <a:cubicBezTo>
                  <a:pt x="39" y="8"/>
                  <a:pt x="41" y="8"/>
                  <a:pt x="42" y="8"/>
                </a:cubicBezTo>
                <a:cubicBezTo>
                  <a:pt x="44" y="7"/>
                  <a:pt x="45" y="8"/>
                  <a:pt x="46" y="8"/>
                </a:cubicBezTo>
                <a:cubicBezTo>
                  <a:pt x="51" y="7"/>
                  <a:pt x="56" y="5"/>
                  <a:pt x="61" y="4"/>
                </a:cubicBezTo>
                <a:cubicBezTo>
                  <a:pt x="66" y="3"/>
                  <a:pt x="71" y="2"/>
                  <a:pt x="76" y="0"/>
                </a:cubicBezTo>
                <a:cubicBezTo>
                  <a:pt x="76" y="0"/>
                  <a:pt x="77" y="0"/>
                  <a:pt x="77" y="0"/>
                </a:cubicBezTo>
                <a:close/>
              </a:path>
            </a:pathLst>
          </a:custGeom>
          <a:solidFill>
            <a:srgbClr val="E7F0FF"/>
          </a:solidFill>
          <a:ln w="9525">
            <a:solidFill>
              <a:srgbClr val="E7F0FF"/>
            </a:solidFill>
            <a:round/>
            <a:headEnd/>
            <a:tailEnd/>
          </a:ln>
        </p:spPr>
        <p:txBody>
          <a:bodyPr/>
          <a:lstStyle/>
          <a:p>
            <a:endParaRPr lang="en-CA"/>
          </a:p>
        </p:txBody>
      </p:sp>
      <p:sp>
        <p:nvSpPr>
          <p:cNvPr id="7213" name="Freeform 57"/>
          <p:cNvSpPr>
            <a:spLocks noEditPoints="1"/>
          </p:cNvSpPr>
          <p:nvPr/>
        </p:nvSpPr>
        <p:spPr bwMode="auto">
          <a:xfrm>
            <a:off x="2789164" y="2908252"/>
            <a:ext cx="227012" cy="153987"/>
          </a:xfrm>
          <a:custGeom>
            <a:avLst/>
            <a:gdLst>
              <a:gd name="T0" fmla="*/ 2147483647 w 31"/>
              <a:gd name="T1" fmla="*/ 2147483647 h 21"/>
              <a:gd name="T2" fmla="*/ 2147483647 w 31"/>
              <a:gd name="T3" fmla="*/ 2147483647 h 21"/>
              <a:gd name="T4" fmla="*/ 2147483647 w 31"/>
              <a:gd name="T5" fmla="*/ 2147483647 h 21"/>
              <a:gd name="T6" fmla="*/ 2147483647 w 31"/>
              <a:gd name="T7" fmla="*/ 2147483647 h 21"/>
              <a:gd name="T8" fmla="*/ 2147483647 w 31"/>
              <a:gd name="T9" fmla="*/ 2147483647 h 21"/>
              <a:gd name="T10" fmla="*/ 2147483647 w 31"/>
              <a:gd name="T11" fmla="*/ 2147483647 h 21"/>
              <a:gd name="T12" fmla="*/ 2147483647 w 31"/>
              <a:gd name="T13" fmla="*/ 2147483647 h 21"/>
              <a:gd name="T14" fmla="*/ 2147483647 w 31"/>
              <a:gd name="T15" fmla="*/ 2147483647 h 21"/>
              <a:gd name="T16" fmla="*/ 2147483647 w 31"/>
              <a:gd name="T17" fmla="*/ 2147483647 h 21"/>
              <a:gd name="T18" fmla="*/ 2147483647 w 31"/>
              <a:gd name="T19" fmla="*/ 2147483647 h 21"/>
              <a:gd name="T20" fmla="*/ 2147483647 w 31"/>
              <a:gd name="T21" fmla="*/ 214748364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21"/>
              <a:gd name="T35" fmla="*/ 31 w 3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21">
                <a:moveTo>
                  <a:pt x="20" y="17"/>
                </a:moveTo>
                <a:cubicBezTo>
                  <a:pt x="22" y="18"/>
                  <a:pt x="29" y="16"/>
                  <a:pt x="31" y="18"/>
                </a:cubicBezTo>
                <a:cubicBezTo>
                  <a:pt x="30" y="21"/>
                  <a:pt x="25" y="19"/>
                  <a:pt x="22" y="19"/>
                </a:cubicBezTo>
                <a:cubicBezTo>
                  <a:pt x="16" y="20"/>
                  <a:pt x="10" y="21"/>
                  <a:pt x="6" y="20"/>
                </a:cubicBezTo>
                <a:cubicBezTo>
                  <a:pt x="6" y="19"/>
                  <a:pt x="7" y="19"/>
                  <a:pt x="7" y="18"/>
                </a:cubicBezTo>
                <a:cubicBezTo>
                  <a:pt x="0" y="9"/>
                  <a:pt x="14" y="0"/>
                  <a:pt x="20" y="8"/>
                </a:cubicBezTo>
                <a:cubicBezTo>
                  <a:pt x="20" y="11"/>
                  <a:pt x="21" y="14"/>
                  <a:pt x="20" y="17"/>
                </a:cubicBezTo>
                <a:close/>
                <a:moveTo>
                  <a:pt x="18" y="13"/>
                </a:moveTo>
                <a:cubicBezTo>
                  <a:pt x="20" y="5"/>
                  <a:pt x="7" y="5"/>
                  <a:pt x="7" y="12"/>
                </a:cubicBezTo>
                <a:cubicBezTo>
                  <a:pt x="7" y="15"/>
                  <a:pt x="10" y="16"/>
                  <a:pt x="13" y="18"/>
                </a:cubicBezTo>
                <a:cubicBezTo>
                  <a:pt x="15" y="16"/>
                  <a:pt x="18" y="16"/>
                  <a:pt x="18" y="13"/>
                </a:cubicBezTo>
                <a:close/>
              </a:path>
            </a:pathLst>
          </a:custGeom>
          <a:solidFill>
            <a:srgbClr val="000000"/>
          </a:solidFill>
          <a:ln w="9525">
            <a:noFill/>
            <a:round/>
            <a:headEnd/>
            <a:tailEnd/>
          </a:ln>
        </p:spPr>
        <p:txBody>
          <a:bodyPr/>
          <a:lstStyle/>
          <a:p>
            <a:endParaRPr lang="en-CA"/>
          </a:p>
        </p:txBody>
      </p:sp>
      <p:sp>
        <p:nvSpPr>
          <p:cNvPr id="7214" name="Freeform 58"/>
          <p:cNvSpPr>
            <a:spLocks/>
          </p:cNvSpPr>
          <p:nvPr/>
        </p:nvSpPr>
        <p:spPr bwMode="auto">
          <a:xfrm>
            <a:off x="3311451" y="2928889"/>
            <a:ext cx="95250" cy="52388"/>
          </a:xfrm>
          <a:custGeom>
            <a:avLst/>
            <a:gdLst>
              <a:gd name="T0" fmla="*/ 2147483647 w 13"/>
              <a:gd name="T1" fmla="*/ 2147483647 h 7"/>
              <a:gd name="T2" fmla="*/ 0 w 13"/>
              <a:gd name="T3" fmla="*/ 2147483647 h 7"/>
              <a:gd name="T4" fmla="*/ 0 w 13"/>
              <a:gd name="T5" fmla="*/ 2147483647 h 7"/>
              <a:gd name="T6" fmla="*/ 2147483647 w 13"/>
              <a:gd name="T7" fmla="*/ 2147483647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3" y="5"/>
                </a:moveTo>
                <a:cubicBezTo>
                  <a:pt x="10" y="7"/>
                  <a:pt x="2" y="6"/>
                  <a:pt x="0" y="4"/>
                </a:cubicBezTo>
                <a:cubicBezTo>
                  <a:pt x="0" y="3"/>
                  <a:pt x="0" y="3"/>
                  <a:pt x="0" y="2"/>
                </a:cubicBezTo>
                <a:cubicBezTo>
                  <a:pt x="5" y="2"/>
                  <a:pt x="12" y="0"/>
                  <a:pt x="13" y="5"/>
                </a:cubicBezTo>
                <a:close/>
              </a:path>
            </a:pathLst>
          </a:custGeom>
          <a:solidFill>
            <a:srgbClr val="000000"/>
          </a:solidFill>
          <a:ln w="9525">
            <a:noFill/>
            <a:round/>
            <a:headEnd/>
            <a:tailEnd/>
          </a:ln>
        </p:spPr>
        <p:txBody>
          <a:bodyPr/>
          <a:lstStyle/>
          <a:p>
            <a:endParaRPr lang="en-CA"/>
          </a:p>
        </p:txBody>
      </p:sp>
      <p:sp>
        <p:nvSpPr>
          <p:cNvPr id="7215" name="Freeform 59"/>
          <p:cNvSpPr>
            <a:spLocks/>
          </p:cNvSpPr>
          <p:nvPr/>
        </p:nvSpPr>
        <p:spPr bwMode="auto">
          <a:xfrm>
            <a:off x="2841551" y="2944764"/>
            <a:ext cx="95250" cy="95250"/>
          </a:xfrm>
          <a:custGeom>
            <a:avLst/>
            <a:gdLst>
              <a:gd name="T0" fmla="*/ 2147483647 w 13"/>
              <a:gd name="T1" fmla="*/ 2147483647 h 13"/>
              <a:gd name="T2" fmla="*/ 0 w 13"/>
              <a:gd name="T3" fmla="*/ 2147483647 h 13"/>
              <a:gd name="T4" fmla="*/ 2147483647 w 13"/>
              <a:gd name="T5" fmla="*/ 2147483647 h 13"/>
              <a:gd name="T6" fmla="*/ 2147483647 w 13"/>
              <a:gd name="T7" fmla="*/ 2147483647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6" y="13"/>
                </a:moveTo>
                <a:cubicBezTo>
                  <a:pt x="3" y="11"/>
                  <a:pt x="0" y="10"/>
                  <a:pt x="0" y="7"/>
                </a:cubicBezTo>
                <a:cubicBezTo>
                  <a:pt x="0" y="0"/>
                  <a:pt x="13" y="0"/>
                  <a:pt x="11" y="8"/>
                </a:cubicBezTo>
                <a:cubicBezTo>
                  <a:pt x="11" y="11"/>
                  <a:pt x="8" y="11"/>
                  <a:pt x="6" y="13"/>
                </a:cubicBezTo>
                <a:close/>
              </a:path>
            </a:pathLst>
          </a:custGeom>
          <a:solidFill>
            <a:srgbClr val="FFFFFF"/>
          </a:solidFill>
          <a:ln w="9525">
            <a:noFill/>
            <a:round/>
            <a:headEnd/>
            <a:tailEnd/>
          </a:ln>
        </p:spPr>
        <p:txBody>
          <a:bodyPr/>
          <a:lstStyle/>
          <a:p>
            <a:endParaRPr lang="en-CA"/>
          </a:p>
        </p:txBody>
      </p:sp>
      <p:sp>
        <p:nvSpPr>
          <p:cNvPr id="7216" name="Freeform 60"/>
          <p:cNvSpPr>
            <a:spLocks/>
          </p:cNvSpPr>
          <p:nvPr/>
        </p:nvSpPr>
        <p:spPr bwMode="auto">
          <a:xfrm>
            <a:off x="3643239" y="2981277"/>
            <a:ext cx="87312" cy="50800"/>
          </a:xfrm>
          <a:custGeom>
            <a:avLst/>
            <a:gdLst>
              <a:gd name="T0" fmla="*/ 2147483647 w 12"/>
              <a:gd name="T1" fmla="*/ 2147483647 h 7"/>
              <a:gd name="T2" fmla="*/ 0 w 12"/>
              <a:gd name="T3" fmla="*/ 2147483647 h 7"/>
              <a:gd name="T4" fmla="*/ 2147483647 w 12"/>
              <a:gd name="T5" fmla="*/ 2147483647 h 7"/>
              <a:gd name="T6" fmla="*/ 2147483647 w 12"/>
              <a:gd name="T7" fmla="*/ 2147483647 h 7"/>
              <a:gd name="T8" fmla="*/ 0 60000 65536"/>
              <a:gd name="T9" fmla="*/ 0 60000 65536"/>
              <a:gd name="T10" fmla="*/ 0 60000 65536"/>
              <a:gd name="T11" fmla="*/ 0 60000 65536"/>
              <a:gd name="T12" fmla="*/ 0 w 12"/>
              <a:gd name="T13" fmla="*/ 0 h 7"/>
              <a:gd name="T14" fmla="*/ 12 w 12"/>
              <a:gd name="T15" fmla="*/ 7 h 7"/>
            </a:gdLst>
            <a:ahLst/>
            <a:cxnLst>
              <a:cxn ang="T8">
                <a:pos x="T0" y="T1"/>
              </a:cxn>
              <a:cxn ang="T9">
                <a:pos x="T2" y="T3"/>
              </a:cxn>
              <a:cxn ang="T10">
                <a:pos x="T4" y="T5"/>
              </a:cxn>
              <a:cxn ang="T11">
                <a:pos x="T6" y="T7"/>
              </a:cxn>
            </a:cxnLst>
            <a:rect l="T12" t="T13" r="T14" b="T15"/>
            <a:pathLst>
              <a:path w="12" h="7">
                <a:moveTo>
                  <a:pt x="12" y="7"/>
                </a:moveTo>
                <a:cubicBezTo>
                  <a:pt x="7" y="7"/>
                  <a:pt x="2" y="4"/>
                  <a:pt x="0" y="1"/>
                </a:cubicBezTo>
                <a:cubicBezTo>
                  <a:pt x="2" y="0"/>
                  <a:pt x="5" y="2"/>
                  <a:pt x="7" y="3"/>
                </a:cubicBezTo>
                <a:cubicBezTo>
                  <a:pt x="9" y="4"/>
                  <a:pt x="12" y="4"/>
                  <a:pt x="12" y="7"/>
                </a:cubicBezTo>
                <a:close/>
              </a:path>
            </a:pathLst>
          </a:custGeom>
          <a:solidFill>
            <a:srgbClr val="000000"/>
          </a:solidFill>
          <a:ln w="9525">
            <a:noFill/>
            <a:round/>
            <a:headEnd/>
            <a:tailEnd/>
          </a:ln>
        </p:spPr>
        <p:txBody>
          <a:bodyPr/>
          <a:lstStyle/>
          <a:p>
            <a:endParaRPr lang="en-CA"/>
          </a:p>
        </p:txBody>
      </p:sp>
      <p:sp>
        <p:nvSpPr>
          <p:cNvPr id="7217" name="Freeform 61"/>
          <p:cNvSpPr>
            <a:spLocks/>
          </p:cNvSpPr>
          <p:nvPr/>
        </p:nvSpPr>
        <p:spPr bwMode="auto">
          <a:xfrm>
            <a:off x="1641401" y="3017789"/>
            <a:ext cx="177800" cy="823913"/>
          </a:xfrm>
          <a:custGeom>
            <a:avLst/>
            <a:gdLst>
              <a:gd name="T0" fmla="*/ 2147483647 w 24"/>
              <a:gd name="T1" fmla="*/ 0 h 112"/>
              <a:gd name="T2" fmla="*/ 2147483647 w 24"/>
              <a:gd name="T3" fmla="*/ 2147483647 h 112"/>
              <a:gd name="T4" fmla="*/ 2147483647 w 24"/>
              <a:gd name="T5" fmla="*/ 2147483647 h 112"/>
              <a:gd name="T6" fmla="*/ 2147483647 w 24"/>
              <a:gd name="T7" fmla="*/ 2147483647 h 112"/>
              <a:gd name="T8" fmla="*/ 2147483647 w 24"/>
              <a:gd name="T9" fmla="*/ 2147483647 h 112"/>
              <a:gd name="T10" fmla="*/ 2147483647 w 24"/>
              <a:gd name="T11" fmla="*/ 2147483647 h 112"/>
              <a:gd name="T12" fmla="*/ 2147483647 w 24"/>
              <a:gd name="T13" fmla="*/ 2147483647 h 112"/>
              <a:gd name="T14" fmla="*/ 2147483647 w 24"/>
              <a:gd name="T15" fmla="*/ 2147483647 h 112"/>
              <a:gd name="T16" fmla="*/ 2147483647 w 24"/>
              <a:gd name="T17" fmla="*/ 2147483647 h 112"/>
              <a:gd name="T18" fmla="*/ 2147483647 w 24"/>
              <a:gd name="T19" fmla="*/ 2147483647 h 112"/>
              <a:gd name="T20" fmla="*/ 2147483647 w 24"/>
              <a:gd name="T21" fmla="*/ 2147483647 h 112"/>
              <a:gd name="T22" fmla="*/ 2147483647 w 24"/>
              <a:gd name="T23" fmla="*/ 2147483647 h 112"/>
              <a:gd name="T24" fmla="*/ 2147483647 w 24"/>
              <a:gd name="T25" fmla="*/ 2147483647 h 112"/>
              <a:gd name="T26" fmla="*/ 2147483647 w 24"/>
              <a:gd name="T27" fmla="*/ 2147483647 h 112"/>
              <a:gd name="T28" fmla="*/ 0 w 24"/>
              <a:gd name="T29" fmla="*/ 2147483647 h 112"/>
              <a:gd name="T30" fmla="*/ 2147483647 w 24"/>
              <a:gd name="T31" fmla="*/ 0 h 112"/>
              <a:gd name="T32" fmla="*/ 2147483647 w 24"/>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2"/>
              <a:gd name="T53" fmla="*/ 24 w 24"/>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2">
                <a:moveTo>
                  <a:pt x="2" y="0"/>
                </a:moveTo>
                <a:cubicBezTo>
                  <a:pt x="5" y="2"/>
                  <a:pt x="4" y="7"/>
                  <a:pt x="5" y="12"/>
                </a:cubicBezTo>
                <a:cubicBezTo>
                  <a:pt x="6" y="19"/>
                  <a:pt x="9" y="26"/>
                  <a:pt x="11" y="34"/>
                </a:cubicBezTo>
                <a:cubicBezTo>
                  <a:pt x="11" y="37"/>
                  <a:pt x="11" y="40"/>
                  <a:pt x="12" y="42"/>
                </a:cubicBezTo>
                <a:cubicBezTo>
                  <a:pt x="13" y="47"/>
                  <a:pt x="15" y="55"/>
                  <a:pt x="16" y="61"/>
                </a:cubicBezTo>
                <a:cubicBezTo>
                  <a:pt x="16" y="62"/>
                  <a:pt x="16" y="63"/>
                  <a:pt x="16" y="64"/>
                </a:cubicBezTo>
                <a:cubicBezTo>
                  <a:pt x="17" y="70"/>
                  <a:pt x="18" y="75"/>
                  <a:pt x="19" y="80"/>
                </a:cubicBezTo>
                <a:cubicBezTo>
                  <a:pt x="21" y="91"/>
                  <a:pt x="23" y="101"/>
                  <a:pt x="24" y="112"/>
                </a:cubicBezTo>
                <a:cubicBezTo>
                  <a:pt x="22" y="110"/>
                  <a:pt x="22" y="106"/>
                  <a:pt x="21" y="104"/>
                </a:cubicBezTo>
                <a:cubicBezTo>
                  <a:pt x="17" y="85"/>
                  <a:pt x="14" y="64"/>
                  <a:pt x="9" y="45"/>
                </a:cubicBezTo>
                <a:cubicBezTo>
                  <a:pt x="8" y="42"/>
                  <a:pt x="7" y="40"/>
                  <a:pt x="6" y="38"/>
                </a:cubicBezTo>
                <a:cubicBezTo>
                  <a:pt x="6" y="36"/>
                  <a:pt x="6" y="34"/>
                  <a:pt x="5" y="32"/>
                </a:cubicBezTo>
                <a:cubicBezTo>
                  <a:pt x="5" y="31"/>
                  <a:pt x="4" y="29"/>
                  <a:pt x="4" y="28"/>
                </a:cubicBezTo>
                <a:cubicBezTo>
                  <a:pt x="4" y="26"/>
                  <a:pt x="4" y="25"/>
                  <a:pt x="4" y="23"/>
                </a:cubicBezTo>
                <a:cubicBezTo>
                  <a:pt x="3" y="16"/>
                  <a:pt x="0" y="9"/>
                  <a:pt x="0" y="2"/>
                </a:cubicBezTo>
                <a:cubicBezTo>
                  <a:pt x="0" y="1"/>
                  <a:pt x="1" y="1"/>
                  <a:pt x="1" y="0"/>
                </a:cubicBezTo>
                <a:cubicBezTo>
                  <a:pt x="1" y="0"/>
                  <a:pt x="1" y="0"/>
                  <a:pt x="2" y="0"/>
                </a:cubicBezTo>
                <a:close/>
              </a:path>
            </a:pathLst>
          </a:custGeom>
          <a:solidFill>
            <a:srgbClr val="663300"/>
          </a:solidFill>
          <a:ln w="9525">
            <a:solidFill>
              <a:srgbClr val="663300"/>
            </a:solidFill>
            <a:round/>
            <a:headEnd/>
            <a:tailEnd/>
          </a:ln>
        </p:spPr>
        <p:txBody>
          <a:bodyPr/>
          <a:lstStyle/>
          <a:p>
            <a:endParaRPr lang="en-CA"/>
          </a:p>
        </p:txBody>
      </p:sp>
      <p:sp>
        <p:nvSpPr>
          <p:cNvPr id="7218" name="Freeform 62"/>
          <p:cNvSpPr>
            <a:spLocks/>
          </p:cNvSpPr>
          <p:nvPr/>
        </p:nvSpPr>
        <p:spPr bwMode="auto">
          <a:xfrm>
            <a:off x="2819326" y="3070177"/>
            <a:ext cx="139700" cy="190500"/>
          </a:xfrm>
          <a:custGeom>
            <a:avLst/>
            <a:gdLst>
              <a:gd name="T0" fmla="*/ 2147483647 w 19"/>
              <a:gd name="T1" fmla="*/ 2147483647 h 26"/>
              <a:gd name="T2" fmla="*/ 2147483647 w 19"/>
              <a:gd name="T3" fmla="*/ 2147483647 h 26"/>
              <a:gd name="T4" fmla="*/ 2147483647 w 19"/>
              <a:gd name="T5" fmla="*/ 2147483647 h 26"/>
              <a:gd name="T6" fmla="*/ 2147483647 w 19"/>
              <a:gd name="T7" fmla="*/ 2147483647 h 26"/>
              <a:gd name="T8" fmla="*/ 2147483647 w 19"/>
              <a:gd name="T9" fmla="*/ 2147483647 h 26"/>
              <a:gd name="T10" fmla="*/ 2147483647 w 19"/>
              <a:gd name="T11" fmla="*/ 2147483647 h 26"/>
              <a:gd name="T12" fmla="*/ 2147483647 w 19"/>
              <a:gd name="T13" fmla="*/ 2147483647 h 26"/>
              <a:gd name="T14" fmla="*/ 2147483647 w 19"/>
              <a:gd name="T15" fmla="*/ 2147483647 h 26"/>
              <a:gd name="T16" fmla="*/ 2147483647 w 19"/>
              <a:gd name="T17" fmla="*/ 2147483647 h 26"/>
              <a:gd name="T18" fmla="*/ 2147483647 w 19"/>
              <a:gd name="T19" fmla="*/ 2147483647 h 26"/>
              <a:gd name="T20" fmla="*/ 2147483647 w 19"/>
              <a:gd name="T21" fmla="*/ 2147483647 h 26"/>
              <a:gd name="T22" fmla="*/ 2147483647 w 19"/>
              <a:gd name="T23" fmla="*/ 2147483647 h 26"/>
              <a:gd name="T24" fmla="*/ 2147483647 w 19"/>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6"/>
              <a:gd name="T41" fmla="*/ 19 w 1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6">
                <a:moveTo>
                  <a:pt x="19" y="4"/>
                </a:moveTo>
                <a:cubicBezTo>
                  <a:pt x="16" y="7"/>
                  <a:pt x="7" y="3"/>
                  <a:pt x="5" y="6"/>
                </a:cubicBezTo>
                <a:cubicBezTo>
                  <a:pt x="5" y="10"/>
                  <a:pt x="6" y="11"/>
                  <a:pt x="8" y="13"/>
                </a:cubicBezTo>
                <a:cubicBezTo>
                  <a:pt x="10" y="14"/>
                  <a:pt x="15" y="12"/>
                  <a:pt x="18" y="14"/>
                </a:cubicBezTo>
                <a:cubicBezTo>
                  <a:pt x="15" y="18"/>
                  <a:pt x="6" y="13"/>
                  <a:pt x="4" y="18"/>
                </a:cubicBezTo>
                <a:cubicBezTo>
                  <a:pt x="3" y="20"/>
                  <a:pt x="5" y="22"/>
                  <a:pt x="7" y="22"/>
                </a:cubicBezTo>
                <a:cubicBezTo>
                  <a:pt x="10" y="24"/>
                  <a:pt x="16" y="20"/>
                  <a:pt x="18" y="24"/>
                </a:cubicBezTo>
                <a:cubicBezTo>
                  <a:pt x="17" y="26"/>
                  <a:pt x="13" y="24"/>
                  <a:pt x="9" y="25"/>
                </a:cubicBezTo>
                <a:cubicBezTo>
                  <a:pt x="6" y="25"/>
                  <a:pt x="4" y="26"/>
                  <a:pt x="1" y="26"/>
                </a:cubicBezTo>
                <a:cubicBezTo>
                  <a:pt x="4" y="23"/>
                  <a:pt x="0" y="16"/>
                  <a:pt x="4" y="13"/>
                </a:cubicBezTo>
                <a:cubicBezTo>
                  <a:pt x="4" y="10"/>
                  <a:pt x="2" y="9"/>
                  <a:pt x="2" y="5"/>
                </a:cubicBezTo>
                <a:cubicBezTo>
                  <a:pt x="4" y="2"/>
                  <a:pt x="7" y="3"/>
                  <a:pt x="12" y="3"/>
                </a:cubicBezTo>
                <a:cubicBezTo>
                  <a:pt x="15" y="3"/>
                  <a:pt x="19" y="0"/>
                  <a:pt x="19" y="4"/>
                </a:cubicBezTo>
                <a:close/>
              </a:path>
            </a:pathLst>
          </a:custGeom>
          <a:solidFill>
            <a:srgbClr val="000000"/>
          </a:solidFill>
          <a:ln w="9525">
            <a:noFill/>
            <a:round/>
            <a:headEnd/>
            <a:tailEnd/>
          </a:ln>
        </p:spPr>
        <p:txBody>
          <a:bodyPr/>
          <a:lstStyle/>
          <a:p>
            <a:endParaRPr lang="en-CA"/>
          </a:p>
        </p:txBody>
      </p:sp>
      <p:sp>
        <p:nvSpPr>
          <p:cNvPr id="7219" name="Freeform 63"/>
          <p:cNvSpPr>
            <a:spLocks/>
          </p:cNvSpPr>
          <p:nvPr/>
        </p:nvSpPr>
        <p:spPr bwMode="auto">
          <a:xfrm>
            <a:off x="4222676" y="3076527"/>
            <a:ext cx="169863" cy="52387"/>
          </a:xfrm>
          <a:custGeom>
            <a:avLst/>
            <a:gdLst>
              <a:gd name="T0" fmla="*/ 2147483647 w 23"/>
              <a:gd name="T1" fmla="*/ 2147483647 h 7"/>
              <a:gd name="T2" fmla="*/ 2147483647 w 23"/>
              <a:gd name="T3" fmla="*/ 2147483647 h 7"/>
              <a:gd name="T4" fmla="*/ 2147483647 w 23"/>
              <a:gd name="T5" fmla="*/ 2147483647 h 7"/>
              <a:gd name="T6" fmla="*/ 2147483647 w 23"/>
              <a:gd name="T7" fmla="*/ 2147483647 h 7"/>
              <a:gd name="T8" fmla="*/ 2147483647 w 23"/>
              <a:gd name="T9" fmla="*/ 2147483647 h 7"/>
              <a:gd name="T10" fmla="*/ 2147483647 w 23"/>
              <a:gd name="T11" fmla="*/ 2147483647 h 7"/>
              <a:gd name="T12" fmla="*/ 0 60000 65536"/>
              <a:gd name="T13" fmla="*/ 0 60000 65536"/>
              <a:gd name="T14" fmla="*/ 0 60000 65536"/>
              <a:gd name="T15" fmla="*/ 0 60000 65536"/>
              <a:gd name="T16" fmla="*/ 0 60000 65536"/>
              <a:gd name="T17" fmla="*/ 0 60000 65536"/>
              <a:gd name="T18" fmla="*/ 0 w 23"/>
              <a:gd name="T19" fmla="*/ 0 h 7"/>
              <a:gd name="T20" fmla="*/ 23 w 23"/>
              <a:gd name="T21" fmla="*/ 7 h 7"/>
            </a:gdLst>
            <a:ahLst/>
            <a:cxnLst>
              <a:cxn ang="T12">
                <a:pos x="T0" y="T1"/>
              </a:cxn>
              <a:cxn ang="T13">
                <a:pos x="T2" y="T3"/>
              </a:cxn>
              <a:cxn ang="T14">
                <a:pos x="T4" y="T5"/>
              </a:cxn>
              <a:cxn ang="T15">
                <a:pos x="T6" y="T7"/>
              </a:cxn>
              <a:cxn ang="T16">
                <a:pos x="T8" y="T9"/>
              </a:cxn>
              <a:cxn ang="T17">
                <a:pos x="T10" y="T11"/>
              </a:cxn>
            </a:cxnLst>
            <a:rect l="T18" t="T19" r="T20" b="T21"/>
            <a:pathLst>
              <a:path w="23" h="7">
                <a:moveTo>
                  <a:pt x="22" y="1"/>
                </a:moveTo>
                <a:cubicBezTo>
                  <a:pt x="22" y="3"/>
                  <a:pt x="23" y="3"/>
                  <a:pt x="23" y="4"/>
                </a:cubicBezTo>
                <a:cubicBezTo>
                  <a:pt x="14" y="7"/>
                  <a:pt x="10" y="5"/>
                  <a:pt x="2" y="6"/>
                </a:cubicBezTo>
                <a:cubicBezTo>
                  <a:pt x="2" y="5"/>
                  <a:pt x="0" y="5"/>
                  <a:pt x="1" y="3"/>
                </a:cubicBezTo>
                <a:cubicBezTo>
                  <a:pt x="4" y="0"/>
                  <a:pt x="9" y="2"/>
                  <a:pt x="13" y="2"/>
                </a:cubicBezTo>
                <a:cubicBezTo>
                  <a:pt x="16" y="2"/>
                  <a:pt x="19" y="0"/>
                  <a:pt x="22" y="1"/>
                </a:cubicBezTo>
                <a:close/>
              </a:path>
            </a:pathLst>
          </a:custGeom>
          <a:solidFill>
            <a:srgbClr val="000000"/>
          </a:solidFill>
          <a:ln w="9525">
            <a:noFill/>
            <a:round/>
            <a:headEnd/>
            <a:tailEnd/>
          </a:ln>
        </p:spPr>
        <p:txBody>
          <a:bodyPr/>
          <a:lstStyle/>
          <a:p>
            <a:endParaRPr lang="en-CA"/>
          </a:p>
        </p:txBody>
      </p:sp>
      <p:sp>
        <p:nvSpPr>
          <p:cNvPr id="7220" name="Freeform 64"/>
          <p:cNvSpPr>
            <a:spLocks noEditPoints="1"/>
          </p:cNvSpPr>
          <p:nvPr/>
        </p:nvSpPr>
        <p:spPr bwMode="auto">
          <a:xfrm>
            <a:off x="2811389" y="3268614"/>
            <a:ext cx="161925" cy="131763"/>
          </a:xfrm>
          <a:custGeom>
            <a:avLst/>
            <a:gdLst>
              <a:gd name="T0" fmla="*/ 2147483647 w 22"/>
              <a:gd name="T1" fmla="*/ 0 h 18"/>
              <a:gd name="T2" fmla="*/ 2147483647 w 22"/>
              <a:gd name="T3" fmla="*/ 2147483647 h 18"/>
              <a:gd name="T4" fmla="*/ 2147483647 w 22"/>
              <a:gd name="T5" fmla="*/ 2147483647 h 18"/>
              <a:gd name="T6" fmla="*/ 2147483647 w 22"/>
              <a:gd name="T7" fmla="*/ 2147483647 h 18"/>
              <a:gd name="T8" fmla="*/ 2147483647 w 22"/>
              <a:gd name="T9" fmla="*/ 2147483647 h 18"/>
              <a:gd name="T10" fmla="*/ 2147483647 w 22"/>
              <a:gd name="T11" fmla="*/ 2147483647 h 18"/>
              <a:gd name="T12" fmla="*/ 2147483647 w 22"/>
              <a:gd name="T13" fmla="*/ 2147483647 h 18"/>
              <a:gd name="T14" fmla="*/ 2147483647 w 22"/>
              <a:gd name="T15" fmla="*/ 0 h 18"/>
              <a:gd name="T16" fmla="*/ 2147483647 w 22"/>
              <a:gd name="T17" fmla="*/ 2147483647 h 18"/>
              <a:gd name="T18" fmla="*/ 2147483647 w 22"/>
              <a:gd name="T19" fmla="*/ 2147483647 h 18"/>
              <a:gd name="T20" fmla="*/ 2147483647 w 22"/>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15" y="0"/>
                </a:moveTo>
                <a:cubicBezTo>
                  <a:pt x="16" y="0"/>
                  <a:pt x="16" y="1"/>
                  <a:pt x="16" y="1"/>
                </a:cubicBezTo>
                <a:cubicBezTo>
                  <a:pt x="22" y="7"/>
                  <a:pt x="19" y="18"/>
                  <a:pt x="7" y="15"/>
                </a:cubicBezTo>
                <a:cubicBezTo>
                  <a:pt x="5" y="15"/>
                  <a:pt x="3" y="12"/>
                  <a:pt x="1" y="11"/>
                </a:cubicBezTo>
                <a:cubicBezTo>
                  <a:pt x="0" y="6"/>
                  <a:pt x="4" y="1"/>
                  <a:pt x="9" y="4"/>
                </a:cubicBezTo>
                <a:cubicBezTo>
                  <a:pt x="11" y="6"/>
                  <a:pt x="9" y="11"/>
                  <a:pt x="11" y="13"/>
                </a:cubicBezTo>
                <a:cubicBezTo>
                  <a:pt x="13" y="13"/>
                  <a:pt x="15" y="12"/>
                  <a:pt x="16" y="11"/>
                </a:cubicBezTo>
                <a:cubicBezTo>
                  <a:pt x="19" y="7"/>
                  <a:pt x="13" y="3"/>
                  <a:pt x="15" y="0"/>
                </a:cubicBezTo>
                <a:close/>
                <a:moveTo>
                  <a:pt x="7" y="12"/>
                </a:moveTo>
                <a:cubicBezTo>
                  <a:pt x="7" y="10"/>
                  <a:pt x="8" y="7"/>
                  <a:pt x="7" y="6"/>
                </a:cubicBezTo>
                <a:cubicBezTo>
                  <a:pt x="2" y="4"/>
                  <a:pt x="3" y="13"/>
                  <a:pt x="7" y="12"/>
                </a:cubicBezTo>
                <a:close/>
              </a:path>
            </a:pathLst>
          </a:custGeom>
          <a:solidFill>
            <a:srgbClr val="000000"/>
          </a:solidFill>
          <a:ln w="9525">
            <a:noFill/>
            <a:round/>
            <a:headEnd/>
            <a:tailEnd/>
          </a:ln>
        </p:spPr>
        <p:txBody>
          <a:bodyPr/>
          <a:lstStyle/>
          <a:p>
            <a:endParaRPr lang="en-CA"/>
          </a:p>
        </p:txBody>
      </p:sp>
      <p:sp>
        <p:nvSpPr>
          <p:cNvPr id="7221" name="Freeform 65"/>
          <p:cNvSpPr>
            <a:spLocks/>
          </p:cNvSpPr>
          <p:nvPr/>
        </p:nvSpPr>
        <p:spPr bwMode="auto">
          <a:xfrm>
            <a:off x="2825676" y="3297189"/>
            <a:ext cx="44450" cy="66675"/>
          </a:xfrm>
          <a:custGeom>
            <a:avLst/>
            <a:gdLst>
              <a:gd name="T0" fmla="*/ 2147483647 w 6"/>
              <a:gd name="T1" fmla="*/ 2147483647 h 9"/>
              <a:gd name="T2" fmla="*/ 2147483647 w 6"/>
              <a:gd name="T3" fmla="*/ 2147483647 h 9"/>
              <a:gd name="T4" fmla="*/ 2147483647 w 6"/>
              <a:gd name="T5" fmla="*/ 2147483647 h 9"/>
              <a:gd name="T6" fmla="*/ 0 60000 65536"/>
              <a:gd name="T7" fmla="*/ 0 60000 65536"/>
              <a:gd name="T8" fmla="*/ 0 60000 65536"/>
              <a:gd name="T9" fmla="*/ 0 w 6"/>
              <a:gd name="T10" fmla="*/ 0 h 9"/>
              <a:gd name="T11" fmla="*/ 6 w 6"/>
              <a:gd name="T12" fmla="*/ 9 h 9"/>
            </a:gdLst>
            <a:ahLst/>
            <a:cxnLst>
              <a:cxn ang="T6">
                <a:pos x="T0" y="T1"/>
              </a:cxn>
              <a:cxn ang="T7">
                <a:pos x="T2" y="T3"/>
              </a:cxn>
              <a:cxn ang="T8">
                <a:pos x="T4" y="T5"/>
              </a:cxn>
            </a:cxnLst>
            <a:rect l="T9" t="T10" r="T11" b="T12"/>
            <a:pathLst>
              <a:path w="6" h="9">
                <a:moveTo>
                  <a:pt x="5" y="2"/>
                </a:moveTo>
                <a:cubicBezTo>
                  <a:pt x="6" y="3"/>
                  <a:pt x="5" y="6"/>
                  <a:pt x="5" y="8"/>
                </a:cubicBezTo>
                <a:cubicBezTo>
                  <a:pt x="1" y="9"/>
                  <a:pt x="0" y="0"/>
                  <a:pt x="5" y="2"/>
                </a:cubicBezTo>
                <a:close/>
              </a:path>
            </a:pathLst>
          </a:custGeom>
          <a:solidFill>
            <a:srgbClr val="FFFFFF"/>
          </a:solidFill>
          <a:ln w="9525">
            <a:noFill/>
            <a:round/>
            <a:headEnd/>
            <a:tailEnd/>
          </a:ln>
        </p:spPr>
        <p:txBody>
          <a:bodyPr/>
          <a:lstStyle/>
          <a:p>
            <a:endParaRPr lang="en-CA"/>
          </a:p>
        </p:txBody>
      </p:sp>
      <p:sp>
        <p:nvSpPr>
          <p:cNvPr id="7222" name="Freeform 66"/>
          <p:cNvSpPr>
            <a:spLocks/>
          </p:cNvSpPr>
          <p:nvPr/>
        </p:nvSpPr>
        <p:spPr bwMode="auto">
          <a:xfrm>
            <a:off x="2789164" y="3394027"/>
            <a:ext cx="176212" cy="109537"/>
          </a:xfrm>
          <a:custGeom>
            <a:avLst/>
            <a:gdLst>
              <a:gd name="T0" fmla="*/ 2147483647 w 24"/>
              <a:gd name="T1" fmla="*/ 0 h 15"/>
              <a:gd name="T2" fmla="*/ 2147483647 w 24"/>
              <a:gd name="T3" fmla="*/ 2147483647 h 15"/>
              <a:gd name="T4" fmla="*/ 2147483647 w 24"/>
              <a:gd name="T5" fmla="*/ 2147483647 h 15"/>
              <a:gd name="T6" fmla="*/ 2147483647 w 24"/>
              <a:gd name="T7" fmla="*/ 2147483647 h 15"/>
              <a:gd name="T8" fmla="*/ 2147483647 w 24"/>
              <a:gd name="T9" fmla="*/ 2147483647 h 15"/>
              <a:gd name="T10" fmla="*/ 0 w 24"/>
              <a:gd name="T11" fmla="*/ 2147483647 h 15"/>
              <a:gd name="T12" fmla="*/ 2147483647 w 24"/>
              <a:gd name="T13" fmla="*/ 2147483647 h 15"/>
              <a:gd name="T14" fmla="*/ 2147483647 w 24"/>
              <a:gd name="T15" fmla="*/ 2147483647 h 15"/>
              <a:gd name="T16" fmla="*/ 2147483647 w 24"/>
              <a:gd name="T17" fmla="*/ 2147483647 h 15"/>
              <a:gd name="T18" fmla="*/ 2147483647 w 24"/>
              <a:gd name="T19" fmla="*/ 2147483647 h 15"/>
              <a:gd name="T20" fmla="*/ 2147483647 w 24"/>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5"/>
              <a:gd name="T35" fmla="*/ 24 w 24"/>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5">
                <a:moveTo>
                  <a:pt x="19" y="0"/>
                </a:moveTo>
                <a:cubicBezTo>
                  <a:pt x="22" y="1"/>
                  <a:pt x="24" y="5"/>
                  <a:pt x="23" y="7"/>
                </a:cubicBezTo>
                <a:cubicBezTo>
                  <a:pt x="22" y="12"/>
                  <a:pt x="15" y="11"/>
                  <a:pt x="9" y="12"/>
                </a:cubicBezTo>
                <a:cubicBezTo>
                  <a:pt x="8" y="12"/>
                  <a:pt x="8" y="15"/>
                  <a:pt x="7" y="15"/>
                </a:cubicBezTo>
                <a:cubicBezTo>
                  <a:pt x="5" y="15"/>
                  <a:pt x="7" y="11"/>
                  <a:pt x="5" y="11"/>
                </a:cubicBezTo>
                <a:cubicBezTo>
                  <a:pt x="3" y="11"/>
                  <a:pt x="1" y="11"/>
                  <a:pt x="0" y="11"/>
                </a:cubicBezTo>
                <a:cubicBezTo>
                  <a:pt x="0" y="8"/>
                  <a:pt x="4" y="10"/>
                  <a:pt x="4" y="9"/>
                </a:cubicBezTo>
                <a:cubicBezTo>
                  <a:pt x="6" y="8"/>
                  <a:pt x="5" y="5"/>
                  <a:pt x="7" y="4"/>
                </a:cubicBezTo>
                <a:cubicBezTo>
                  <a:pt x="8" y="5"/>
                  <a:pt x="8" y="8"/>
                  <a:pt x="9" y="9"/>
                </a:cubicBezTo>
                <a:cubicBezTo>
                  <a:pt x="13" y="9"/>
                  <a:pt x="18" y="9"/>
                  <a:pt x="20" y="8"/>
                </a:cubicBezTo>
                <a:cubicBezTo>
                  <a:pt x="21" y="4"/>
                  <a:pt x="18" y="2"/>
                  <a:pt x="19" y="0"/>
                </a:cubicBezTo>
                <a:close/>
              </a:path>
            </a:pathLst>
          </a:custGeom>
          <a:solidFill>
            <a:srgbClr val="000000"/>
          </a:solidFill>
          <a:ln w="9525">
            <a:noFill/>
            <a:round/>
            <a:headEnd/>
            <a:tailEnd/>
          </a:ln>
        </p:spPr>
        <p:txBody>
          <a:bodyPr/>
          <a:lstStyle/>
          <a:p>
            <a:endParaRPr lang="en-CA"/>
          </a:p>
        </p:txBody>
      </p:sp>
      <p:sp>
        <p:nvSpPr>
          <p:cNvPr id="7223" name="Freeform 67"/>
          <p:cNvSpPr>
            <a:spLocks/>
          </p:cNvSpPr>
          <p:nvPr/>
        </p:nvSpPr>
        <p:spPr bwMode="auto">
          <a:xfrm>
            <a:off x="2347839" y="3570239"/>
            <a:ext cx="147637" cy="344488"/>
          </a:xfrm>
          <a:custGeom>
            <a:avLst/>
            <a:gdLst>
              <a:gd name="T0" fmla="*/ 2147483647 w 20"/>
              <a:gd name="T1" fmla="*/ 2147483647 h 47"/>
              <a:gd name="T2" fmla="*/ 2147483647 w 20"/>
              <a:gd name="T3" fmla="*/ 2147483647 h 47"/>
              <a:gd name="T4" fmla="*/ 2147483647 w 20"/>
              <a:gd name="T5" fmla="*/ 2147483647 h 47"/>
              <a:gd name="T6" fmla="*/ 2147483647 w 20"/>
              <a:gd name="T7" fmla="*/ 2147483647 h 47"/>
              <a:gd name="T8" fmla="*/ 2147483647 w 20"/>
              <a:gd name="T9" fmla="*/ 2147483647 h 47"/>
              <a:gd name="T10" fmla="*/ 2147483647 w 20"/>
              <a:gd name="T11" fmla="*/ 2147483647 h 47"/>
              <a:gd name="T12" fmla="*/ 2147483647 w 20"/>
              <a:gd name="T13" fmla="*/ 2147483647 h 47"/>
              <a:gd name="T14" fmla="*/ 2147483647 w 20"/>
              <a:gd name="T15" fmla="*/ 2147483647 h 47"/>
              <a:gd name="T16" fmla="*/ 2147483647 w 20"/>
              <a:gd name="T17" fmla="*/ 2147483647 h 47"/>
              <a:gd name="T18" fmla="*/ 2147483647 w 20"/>
              <a:gd name="T19" fmla="*/ 21474836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7"/>
              <a:gd name="T32" fmla="*/ 20 w 2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7">
                <a:moveTo>
                  <a:pt x="20" y="15"/>
                </a:moveTo>
                <a:cubicBezTo>
                  <a:pt x="19" y="19"/>
                  <a:pt x="19" y="25"/>
                  <a:pt x="19" y="30"/>
                </a:cubicBezTo>
                <a:cubicBezTo>
                  <a:pt x="19" y="33"/>
                  <a:pt x="15" y="32"/>
                  <a:pt x="15" y="34"/>
                </a:cubicBezTo>
                <a:cubicBezTo>
                  <a:pt x="14" y="38"/>
                  <a:pt x="16" y="40"/>
                  <a:pt x="16" y="45"/>
                </a:cubicBezTo>
                <a:cubicBezTo>
                  <a:pt x="11" y="47"/>
                  <a:pt x="4" y="46"/>
                  <a:pt x="1" y="43"/>
                </a:cubicBezTo>
                <a:cubicBezTo>
                  <a:pt x="1" y="38"/>
                  <a:pt x="7" y="36"/>
                  <a:pt x="4" y="31"/>
                </a:cubicBezTo>
                <a:cubicBezTo>
                  <a:pt x="4" y="29"/>
                  <a:pt x="2" y="30"/>
                  <a:pt x="1" y="29"/>
                </a:cubicBezTo>
                <a:cubicBezTo>
                  <a:pt x="0" y="19"/>
                  <a:pt x="1" y="11"/>
                  <a:pt x="2" y="1"/>
                </a:cubicBezTo>
                <a:cubicBezTo>
                  <a:pt x="2" y="1"/>
                  <a:pt x="2" y="0"/>
                  <a:pt x="3" y="1"/>
                </a:cubicBezTo>
                <a:cubicBezTo>
                  <a:pt x="8" y="6"/>
                  <a:pt x="15" y="10"/>
                  <a:pt x="20" y="15"/>
                </a:cubicBezTo>
                <a:close/>
              </a:path>
            </a:pathLst>
          </a:custGeom>
          <a:solidFill>
            <a:srgbClr val="DDDDDD"/>
          </a:solidFill>
          <a:ln w="9525">
            <a:solidFill>
              <a:srgbClr val="DDDDDD"/>
            </a:solidFill>
            <a:round/>
            <a:headEnd/>
            <a:tailEnd/>
          </a:ln>
        </p:spPr>
        <p:txBody>
          <a:bodyPr/>
          <a:lstStyle/>
          <a:p>
            <a:endParaRPr lang="en-CA"/>
          </a:p>
        </p:txBody>
      </p:sp>
      <p:sp>
        <p:nvSpPr>
          <p:cNvPr id="7224" name="Freeform 101"/>
          <p:cNvSpPr>
            <a:spLocks/>
          </p:cNvSpPr>
          <p:nvPr/>
        </p:nvSpPr>
        <p:spPr bwMode="auto">
          <a:xfrm>
            <a:off x="5297414" y="2436764"/>
            <a:ext cx="22225" cy="22225"/>
          </a:xfrm>
          <a:custGeom>
            <a:avLst/>
            <a:gdLst>
              <a:gd name="T0" fmla="*/ 2147483647 w 3"/>
              <a:gd name="T1" fmla="*/ 2147483647 h 3"/>
              <a:gd name="T2" fmla="*/ 2147483647 w 3"/>
              <a:gd name="T3" fmla="*/ 0 h 3"/>
              <a:gd name="T4" fmla="*/ 2147483647 w 3"/>
              <a:gd name="T5" fmla="*/ 0 h 3"/>
              <a:gd name="T6" fmla="*/ 2147483647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1"/>
                </a:moveTo>
                <a:cubicBezTo>
                  <a:pt x="3" y="1"/>
                  <a:pt x="3" y="1"/>
                  <a:pt x="3" y="0"/>
                </a:cubicBezTo>
                <a:cubicBezTo>
                  <a:pt x="3" y="3"/>
                  <a:pt x="0" y="0"/>
                  <a:pt x="2" y="0"/>
                </a:cubicBezTo>
                <a:cubicBezTo>
                  <a:pt x="2" y="0"/>
                  <a:pt x="3" y="1"/>
                  <a:pt x="3" y="1"/>
                </a:cubicBezTo>
                <a:close/>
              </a:path>
            </a:pathLst>
          </a:custGeom>
          <a:solidFill>
            <a:srgbClr val="E7F0FF"/>
          </a:solidFill>
          <a:ln w="9525">
            <a:solidFill>
              <a:srgbClr val="E7F0FF"/>
            </a:solidFill>
            <a:round/>
            <a:headEnd/>
            <a:tailEnd/>
          </a:ln>
        </p:spPr>
        <p:txBody>
          <a:bodyPr/>
          <a:lstStyle/>
          <a:p>
            <a:endParaRPr lang="en-CA"/>
          </a:p>
        </p:txBody>
      </p:sp>
      <p:sp>
        <p:nvSpPr>
          <p:cNvPr id="7225" name="Freeform 102"/>
          <p:cNvSpPr>
            <a:spLocks noEditPoints="1"/>
          </p:cNvSpPr>
          <p:nvPr/>
        </p:nvSpPr>
        <p:spPr bwMode="auto">
          <a:xfrm>
            <a:off x="4870376" y="2039889"/>
            <a:ext cx="1052513" cy="1471613"/>
          </a:xfrm>
          <a:custGeom>
            <a:avLst/>
            <a:gdLst>
              <a:gd name="T0" fmla="*/ 2147483647 w 143"/>
              <a:gd name="T1" fmla="*/ 2147483647 h 200"/>
              <a:gd name="T2" fmla="*/ 2147483647 w 143"/>
              <a:gd name="T3" fmla="*/ 2147483647 h 200"/>
              <a:gd name="T4" fmla="*/ 2147483647 w 143"/>
              <a:gd name="T5" fmla="*/ 2147483647 h 200"/>
              <a:gd name="T6" fmla="*/ 2147483647 w 143"/>
              <a:gd name="T7" fmla="*/ 2147483647 h 200"/>
              <a:gd name="T8" fmla="*/ 2147483647 w 143"/>
              <a:gd name="T9" fmla="*/ 2147483647 h 200"/>
              <a:gd name="T10" fmla="*/ 2147483647 w 143"/>
              <a:gd name="T11" fmla="*/ 2147483647 h 200"/>
              <a:gd name="T12" fmla="*/ 2147483647 w 143"/>
              <a:gd name="T13" fmla="*/ 2147483647 h 200"/>
              <a:gd name="T14" fmla="*/ 2147483647 w 143"/>
              <a:gd name="T15" fmla="*/ 2147483647 h 200"/>
              <a:gd name="T16" fmla="*/ 2147483647 w 143"/>
              <a:gd name="T17" fmla="*/ 2147483647 h 200"/>
              <a:gd name="T18" fmla="*/ 2147483647 w 143"/>
              <a:gd name="T19" fmla="*/ 2147483647 h 200"/>
              <a:gd name="T20" fmla="*/ 2147483647 w 143"/>
              <a:gd name="T21" fmla="*/ 2147483647 h 200"/>
              <a:gd name="T22" fmla="*/ 2147483647 w 143"/>
              <a:gd name="T23" fmla="*/ 2147483647 h 200"/>
              <a:gd name="T24" fmla="*/ 2147483647 w 143"/>
              <a:gd name="T25" fmla="*/ 2147483647 h 200"/>
              <a:gd name="T26" fmla="*/ 2147483647 w 143"/>
              <a:gd name="T27" fmla="*/ 2147483647 h 200"/>
              <a:gd name="T28" fmla="*/ 2147483647 w 143"/>
              <a:gd name="T29" fmla="*/ 2147483647 h 200"/>
              <a:gd name="T30" fmla="*/ 2147483647 w 143"/>
              <a:gd name="T31" fmla="*/ 2147483647 h 200"/>
              <a:gd name="T32" fmla="*/ 2147483647 w 143"/>
              <a:gd name="T33" fmla="*/ 2147483647 h 200"/>
              <a:gd name="T34" fmla="*/ 2147483647 w 143"/>
              <a:gd name="T35" fmla="*/ 2147483647 h 200"/>
              <a:gd name="T36" fmla="*/ 2147483647 w 143"/>
              <a:gd name="T37" fmla="*/ 2147483647 h 200"/>
              <a:gd name="T38" fmla="*/ 2147483647 w 143"/>
              <a:gd name="T39" fmla="*/ 2147483647 h 200"/>
              <a:gd name="T40" fmla="*/ 2147483647 w 143"/>
              <a:gd name="T41" fmla="*/ 2147483647 h 200"/>
              <a:gd name="T42" fmla="*/ 2147483647 w 143"/>
              <a:gd name="T43" fmla="*/ 2147483647 h 200"/>
              <a:gd name="T44" fmla="*/ 2147483647 w 143"/>
              <a:gd name="T45" fmla="*/ 2147483647 h 200"/>
              <a:gd name="T46" fmla="*/ 2147483647 w 143"/>
              <a:gd name="T47" fmla="*/ 2147483647 h 200"/>
              <a:gd name="T48" fmla="*/ 2147483647 w 143"/>
              <a:gd name="T49" fmla="*/ 2147483647 h 200"/>
              <a:gd name="T50" fmla="*/ 2147483647 w 143"/>
              <a:gd name="T51" fmla="*/ 2147483647 h 200"/>
              <a:gd name="T52" fmla="*/ 2147483647 w 143"/>
              <a:gd name="T53" fmla="*/ 2147483647 h 200"/>
              <a:gd name="T54" fmla="*/ 2147483647 w 143"/>
              <a:gd name="T55" fmla="*/ 2147483647 h 200"/>
              <a:gd name="T56" fmla="*/ 2147483647 w 143"/>
              <a:gd name="T57" fmla="*/ 2147483647 h 200"/>
              <a:gd name="T58" fmla="*/ 2147483647 w 143"/>
              <a:gd name="T59" fmla="*/ 2147483647 h 200"/>
              <a:gd name="T60" fmla="*/ 2147483647 w 143"/>
              <a:gd name="T61" fmla="*/ 2147483647 h 200"/>
              <a:gd name="T62" fmla="*/ 2147483647 w 143"/>
              <a:gd name="T63" fmla="*/ 2147483647 h 200"/>
              <a:gd name="T64" fmla="*/ 2147483647 w 143"/>
              <a:gd name="T65" fmla="*/ 2147483647 h 200"/>
              <a:gd name="T66" fmla="*/ 2147483647 w 143"/>
              <a:gd name="T67" fmla="*/ 2147483647 h 200"/>
              <a:gd name="T68" fmla="*/ 2147483647 w 143"/>
              <a:gd name="T69" fmla="*/ 2147483647 h 200"/>
              <a:gd name="T70" fmla="*/ 2147483647 w 143"/>
              <a:gd name="T71" fmla="*/ 2147483647 h 200"/>
              <a:gd name="T72" fmla="*/ 2147483647 w 143"/>
              <a:gd name="T73" fmla="*/ 2147483647 h 200"/>
              <a:gd name="T74" fmla="*/ 2147483647 w 143"/>
              <a:gd name="T75" fmla="*/ 2147483647 h 200"/>
              <a:gd name="T76" fmla="*/ 2147483647 w 143"/>
              <a:gd name="T77" fmla="*/ 2147483647 h 200"/>
              <a:gd name="T78" fmla="*/ 2147483647 w 143"/>
              <a:gd name="T79" fmla="*/ 2147483647 h 200"/>
              <a:gd name="T80" fmla="*/ 2147483647 w 143"/>
              <a:gd name="T81" fmla="*/ 2147483647 h 200"/>
              <a:gd name="T82" fmla="*/ 2147483647 w 143"/>
              <a:gd name="T83" fmla="*/ 2147483647 h 200"/>
              <a:gd name="T84" fmla="*/ 2147483647 w 143"/>
              <a:gd name="T85" fmla="*/ 2147483647 h 200"/>
              <a:gd name="T86" fmla="*/ 2147483647 w 143"/>
              <a:gd name="T87" fmla="*/ 2147483647 h 200"/>
              <a:gd name="T88" fmla="*/ 2147483647 w 143"/>
              <a:gd name="T89" fmla="*/ 2147483647 h 200"/>
              <a:gd name="T90" fmla="*/ 2147483647 w 143"/>
              <a:gd name="T91" fmla="*/ 2147483647 h 200"/>
              <a:gd name="T92" fmla="*/ 2147483647 w 143"/>
              <a:gd name="T93" fmla="*/ 2147483647 h 200"/>
              <a:gd name="T94" fmla="*/ 2147483647 w 143"/>
              <a:gd name="T95" fmla="*/ 2147483647 h 200"/>
              <a:gd name="T96" fmla="*/ 2147483647 w 143"/>
              <a:gd name="T97" fmla="*/ 2147483647 h 200"/>
              <a:gd name="T98" fmla="*/ 2147483647 w 143"/>
              <a:gd name="T99" fmla="*/ 2147483647 h 200"/>
              <a:gd name="T100" fmla="*/ 2147483647 w 143"/>
              <a:gd name="T101" fmla="*/ 2147483647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3"/>
              <a:gd name="T154" fmla="*/ 0 h 200"/>
              <a:gd name="T155" fmla="*/ 143 w 143"/>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3" h="200">
                <a:moveTo>
                  <a:pt x="143" y="72"/>
                </a:moveTo>
                <a:cubicBezTo>
                  <a:pt x="143" y="73"/>
                  <a:pt x="143" y="73"/>
                  <a:pt x="143" y="74"/>
                </a:cubicBezTo>
                <a:cubicBezTo>
                  <a:pt x="139" y="76"/>
                  <a:pt x="134" y="74"/>
                  <a:pt x="129" y="75"/>
                </a:cubicBezTo>
                <a:cubicBezTo>
                  <a:pt x="131" y="78"/>
                  <a:pt x="132" y="81"/>
                  <a:pt x="134" y="84"/>
                </a:cubicBezTo>
                <a:cubicBezTo>
                  <a:pt x="136" y="86"/>
                  <a:pt x="140" y="88"/>
                  <a:pt x="139" y="91"/>
                </a:cubicBezTo>
                <a:cubicBezTo>
                  <a:pt x="133" y="90"/>
                  <a:pt x="130" y="76"/>
                  <a:pt x="124" y="75"/>
                </a:cubicBezTo>
                <a:cubicBezTo>
                  <a:pt x="120" y="74"/>
                  <a:pt x="114" y="78"/>
                  <a:pt x="110" y="80"/>
                </a:cubicBezTo>
                <a:cubicBezTo>
                  <a:pt x="112" y="92"/>
                  <a:pt x="111" y="104"/>
                  <a:pt x="107" y="114"/>
                </a:cubicBezTo>
                <a:cubicBezTo>
                  <a:pt x="110" y="118"/>
                  <a:pt x="113" y="117"/>
                  <a:pt x="116" y="120"/>
                </a:cubicBezTo>
                <a:cubicBezTo>
                  <a:pt x="118" y="122"/>
                  <a:pt x="120" y="126"/>
                  <a:pt x="123" y="130"/>
                </a:cubicBezTo>
                <a:cubicBezTo>
                  <a:pt x="127" y="136"/>
                  <a:pt x="128" y="141"/>
                  <a:pt x="129" y="150"/>
                </a:cubicBezTo>
                <a:cubicBezTo>
                  <a:pt x="131" y="160"/>
                  <a:pt x="129" y="164"/>
                  <a:pt x="126" y="172"/>
                </a:cubicBezTo>
                <a:cubicBezTo>
                  <a:pt x="121" y="183"/>
                  <a:pt x="113" y="194"/>
                  <a:pt x="100" y="197"/>
                </a:cubicBezTo>
                <a:cubicBezTo>
                  <a:pt x="95" y="198"/>
                  <a:pt x="88" y="198"/>
                  <a:pt x="82" y="199"/>
                </a:cubicBezTo>
                <a:cubicBezTo>
                  <a:pt x="75" y="199"/>
                  <a:pt x="68" y="200"/>
                  <a:pt x="63" y="199"/>
                </a:cubicBezTo>
                <a:cubicBezTo>
                  <a:pt x="60" y="199"/>
                  <a:pt x="56" y="197"/>
                  <a:pt x="51" y="197"/>
                </a:cubicBezTo>
                <a:cubicBezTo>
                  <a:pt x="47" y="196"/>
                  <a:pt x="42" y="196"/>
                  <a:pt x="39" y="194"/>
                </a:cubicBezTo>
                <a:cubicBezTo>
                  <a:pt x="35" y="192"/>
                  <a:pt x="30" y="186"/>
                  <a:pt x="28" y="181"/>
                </a:cubicBezTo>
                <a:cubicBezTo>
                  <a:pt x="27" y="176"/>
                  <a:pt x="25" y="170"/>
                  <a:pt x="25" y="165"/>
                </a:cubicBezTo>
                <a:cubicBezTo>
                  <a:pt x="25" y="163"/>
                  <a:pt x="26" y="160"/>
                  <a:pt x="26" y="158"/>
                </a:cubicBezTo>
                <a:cubicBezTo>
                  <a:pt x="26" y="153"/>
                  <a:pt x="27" y="147"/>
                  <a:pt x="29" y="142"/>
                </a:cubicBezTo>
                <a:cubicBezTo>
                  <a:pt x="33" y="133"/>
                  <a:pt x="37" y="128"/>
                  <a:pt x="44" y="124"/>
                </a:cubicBezTo>
                <a:cubicBezTo>
                  <a:pt x="45" y="122"/>
                  <a:pt x="46" y="120"/>
                  <a:pt x="49" y="121"/>
                </a:cubicBezTo>
                <a:cubicBezTo>
                  <a:pt x="48" y="115"/>
                  <a:pt x="43" y="112"/>
                  <a:pt x="42" y="106"/>
                </a:cubicBezTo>
                <a:cubicBezTo>
                  <a:pt x="40" y="99"/>
                  <a:pt x="43" y="91"/>
                  <a:pt x="44" y="83"/>
                </a:cubicBezTo>
                <a:cubicBezTo>
                  <a:pt x="37" y="82"/>
                  <a:pt x="26" y="81"/>
                  <a:pt x="19" y="83"/>
                </a:cubicBezTo>
                <a:cubicBezTo>
                  <a:pt x="18" y="85"/>
                  <a:pt x="17" y="88"/>
                  <a:pt x="16" y="91"/>
                </a:cubicBezTo>
                <a:cubicBezTo>
                  <a:pt x="16" y="94"/>
                  <a:pt x="17" y="99"/>
                  <a:pt x="14" y="100"/>
                </a:cubicBezTo>
                <a:cubicBezTo>
                  <a:pt x="11" y="96"/>
                  <a:pt x="15" y="90"/>
                  <a:pt x="15" y="84"/>
                </a:cubicBezTo>
                <a:cubicBezTo>
                  <a:pt x="12" y="84"/>
                  <a:pt x="10" y="86"/>
                  <a:pt x="7" y="87"/>
                </a:cubicBezTo>
                <a:cubicBezTo>
                  <a:pt x="5" y="88"/>
                  <a:pt x="2" y="91"/>
                  <a:pt x="0" y="88"/>
                </a:cubicBezTo>
                <a:cubicBezTo>
                  <a:pt x="3" y="85"/>
                  <a:pt x="9" y="85"/>
                  <a:pt x="12" y="82"/>
                </a:cubicBezTo>
                <a:cubicBezTo>
                  <a:pt x="13" y="80"/>
                  <a:pt x="10" y="79"/>
                  <a:pt x="8" y="77"/>
                </a:cubicBezTo>
                <a:cubicBezTo>
                  <a:pt x="6" y="76"/>
                  <a:pt x="3" y="74"/>
                  <a:pt x="4" y="72"/>
                </a:cubicBezTo>
                <a:cubicBezTo>
                  <a:pt x="9" y="74"/>
                  <a:pt x="11" y="79"/>
                  <a:pt x="16" y="80"/>
                </a:cubicBezTo>
                <a:cubicBezTo>
                  <a:pt x="18" y="80"/>
                  <a:pt x="21" y="80"/>
                  <a:pt x="23" y="80"/>
                </a:cubicBezTo>
                <a:cubicBezTo>
                  <a:pt x="29" y="80"/>
                  <a:pt x="37" y="80"/>
                  <a:pt x="47" y="80"/>
                </a:cubicBezTo>
                <a:cubicBezTo>
                  <a:pt x="49" y="77"/>
                  <a:pt x="52" y="74"/>
                  <a:pt x="54" y="71"/>
                </a:cubicBezTo>
                <a:cubicBezTo>
                  <a:pt x="51" y="71"/>
                  <a:pt x="48" y="71"/>
                  <a:pt x="47" y="69"/>
                </a:cubicBezTo>
                <a:cubicBezTo>
                  <a:pt x="47" y="67"/>
                  <a:pt x="48" y="66"/>
                  <a:pt x="48" y="64"/>
                </a:cubicBezTo>
                <a:cubicBezTo>
                  <a:pt x="49" y="63"/>
                  <a:pt x="49" y="60"/>
                  <a:pt x="50" y="59"/>
                </a:cubicBezTo>
                <a:cubicBezTo>
                  <a:pt x="52" y="56"/>
                  <a:pt x="55" y="58"/>
                  <a:pt x="55" y="54"/>
                </a:cubicBezTo>
                <a:cubicBezTo>
                  <a:pt x="55" y="50"/>
                  <a:pt x="50" y="53"/>
                  <a:pt x="49" y="49"/>
                </a:cubicBezTo>
                <a:cubicBezTo>
                  <a:pt x="50" y="47"/>
                  <a:pt x="54" y="47"/>
                  <a:pt x="56" y="45"/>
                </a:cubicBezTo>
                <a:cubicBezTo>
                  <a:pt x="55" y="41"/>
                  <a:pt x="59" y="41"/>
                  <a:pt x="59" y="36"/>
                </a:cubicBezTo>
                <a:cubicBezTo>
                  <a:pt x="59" y="33"/>
                  <a:pt x="54" y="29"/>
                  <a:pt x="56" y="24"/>
                </a:cubicBezTo>
                <a:cubicBezTo>
                  <a:pt x="58" y="20"/>
                  <a:pt x="64" y="20"/>
                  <a:pt x="69" y="18"/>
                </a:cubicBezTo>
                <a:cubicBezTo>
                  <a:pt x="71" y="13"/>
                  <a:pt x="73" y="10"/>
                  <a:pt x="77" y="5"/>
                </a:cubicBezTo>
                <a:cubicBezTo>
                  <a:pt x="79" y="3"/>
                  <a:pt x="81" y="1"/>
                  <a:pt x="83" y="1"/>
                </a:cubicBezTo>
                <a:cubicBezTo>
                  <a:pt x="86" y="0"/>
                  <a:pt x="89" y="2"/>
                  <a:pt x="92" y="3"/>
                </a:cubicBezTo>
                <a:cubicBezTo>
                  <a:pt x="97" y="5"/>
                  <a:pt x="104" y="13"/>
                  <a:pt x="103" y="18"/>
                </a:cubicBezTo>
                <a:cubicBezTo>
                  <a:pt x="103" y="21"/>
                  <a:pt x="98" y="23"/>
                  <a:pt x="98" y="25"/>
                </a:cubicBezTo>
                <a:cubicBezTo>
                  <a:pt x="98" y="27"/>
                  <a:pt x="101" y="30"/>
                  <a:pt x="102" y="32"/>
                </a:cubicBezTo>
                <a:cubicBezTo>
                  <a:pt x="103" y="34"/>
                  <a:pt x="105" y="38"/>
                  <a:pt x="104" y="40"/>
                </a:cubicBezTo>
                <a:cubicBezTo>
                  <a:pt x="103" y="43"/>
                  <a:pt x="98" y="43"/>
                  <a:pt x="97" y="46"/>
                </a:cubicBezTo>
                <a:cubicBezTo>
                  <a:pt x="98" y="55"/>
                  <a:pt x="93" y="57"/>
                  <a:pt x="91" y="64"/>
                </a:cubicBezTo>
                <a:cubicBezTo>
                  <a:pt x="95" y="66"/>
                  <a:pt x="100" y="67"/>
                  <a:pt x="104" y="70"/>
                </a:cubicBezTo>
                <a:cubicBezTo>
                  <a:pt x="106" y="72"/>
                  <a:pt x="106" y="75"/>
                  <a:pt x="109" y="76"/>
                </a:cubicBezTo>
                <a:cubicBezTo>
                  <a:pt x="114" y="73"/>
                  <a:pt x="121" y="74"/>
                  <a:pt x="125" y="71"/>
                </a:cubicBezTo>
                <a:cubicBezTo>
                  <a:pt x="127" y="70"/>
                  <a:pt x="128" y="68"/>
                  <a:pt x="130" y="66"/>
                </a:cubicBezTo>
                <a:cubicBezTo>
                  <a:pt x="131" y="65"/>
                  <a:pt x="133" y="61"/>
                  <a:pt x="135" y="63"/>
                </a:cubicBezTo>
                <a:cubicBezTo>
                  <a:pt x="134" y="67"/>
                  <a:pt x="128" y="68"/>
                  <a:pt x="129" y="72"/>
                </a:cubicBezTo>
                <a:cubicBezTo>
                  <a:pt x="134" y="73"/>
                  <a:pt x="139" y="70"/>
                  <a:pt x="143" y="72"/>
                </a:cubicBezTo>
                <a:close/>
                <a:moveTo>
                  <a:pt x="89" y="21"/>
                </a:moveTo>
                <a:cubicBezTo>
                  <a:pt x="91" y="22"/>
                  <a:pt x="92" y="24"/>
                  <a:pt x="94" y="23"/>
                </a:cubicBezTo>
                <a:cubicBezTo>
                  <a:pt x="96" y="23"/>
                  <a:pt x="100" y="19"/>
                  <a:pt x="101" y="18"/>
                </a:cubicBezTo>
                <a:cubicBezTo>
                  <a:pt x="102" y="14"/>
                  <a:pt x="96" y="8"/>
                  <a:pt x="94" y="6"/>
                </a:cubicBezTo>
                <a:cubicBezTo>
                  <a:pt x="92" y="5"/>
                  <a:pt x="85" y="2"/>
                  <a:pt x="83" y="3"/>
                </a:cubicBezTo>
                <a:cubicBezTo>
                  <a:pt x="78" y="6"/>
                  <a:pt x="74" y="13"/>
                  <a:pt x="72" y="19"/>
                </a:cubicBezTo>
                <a:cubicBezTo>
                  <a:pt x="76" y="20"/>
                  <a:pt x="83" y="20"/>
                  <a:pt x="89" y="21"/>
                </a:cubicBezTo>
                <a:close/>
                <a:moveTo>
                  <a:pt x="99" y="30"/>
                </a:moveTo>
                <a:cubicBezTo>
                  <a:pt x="94" y="24"/>
                  <a:pt x="75" y="20"/>
                  <a:pt x="65" y="21"/>
                </a:cubicBezTo>
                <a:cubicBezTo>
                  <a:pt x="59" y="22"/>
                  <a:pt x="56" y="27"/>
                  <a:pt x="60" y="33"/>
                </a:cubicBezTo>
                <a:cubicBezTo>
                  <a:pt x="65" y="30"/>
                  <a:pt x="71" y="26"/>
                  <a:pt x="79" y="27"/>
                </a:cubicBezTo>
                <a:cubicBezTo>
                  <a:pt x="81" y="28"/>
                  <a:pt x="86" y="30"/>
                  <a:pt x="88" y="32"/>
                </a:cubicBezTo>
                <a:cubicBezTo>
                  <a:pt x="91" y="35"/>
                  <a:pt x="94" y="38"/>
                  <a:pt x="96" y="39"/>
                </a:cubicBezTo>
                <a:cubicBezTo>
                  <a:pt x="97" y="39"/>
                  <a:pt x="96" y="42"/>
                  <a:pt x="98" y="41"/>
                </a:cubicBezTo>
                <a:cubicBezTo>
                  <a:pt x="103" y="40"/>
                  <a:pt x="102" y="34"/>
                  <a:pt x="99" y="30"/>
                </a:cubicBezTo>
                <a:close/>
                <a:moveTo>
                  <a:pt x="94" y="40"/>
                </a:moveTo>
                <a:cubicBezTo>
                  <a:pt x="88" y="33"/>
                  <a:pt x="72" y="23"/>
                  <a:pt x="63" y="35"/>
                </a:cubicBezTo>
                <a:cubicBezTo>
                  <a:pt x="64" y="36"/>
                  <a:pt x="67" y="35"/>
                  <a:pt x="67" y="37"/>
                </a:cubicBezTo>
                <a:cubicBezTo>
                  <a:pt x="68" y="44"/>
                  <a:pt x="69" y="52"/>
                  <a:pt x="68" y="59"/>
                </a:cubicBezTo>
                <a:cubicBezTo>
                  <a:pt x="72" y="61"/>
                  <a:pt x="77" y="59"/>
                  <a:pt x="83" y="59"/>
                </a:cubicBezTo>
                <a:cubicBezTo>
                  <a:pt x="84" y="60"/>
                  <a:pt x="84" y="63"/>
                  <a:pt x="87" y="63"/>
                </a:cubicBezTo>
                <a:cubicBezTo>
                  <a:pt x="93" y="58"/>
                  <a:pt x="97" y="50"/>
                  <a:pt x="94" y="40"/>
                </a:cubicBezTo>
                <a:close/>
                <a:moveTo>
                  <a:pt x="59" y="43"/>
                </a:moveTo>
                <a:cubicBezTo>
                  <a:pt x="61" y="44"/>
                  <a:pt x="62" y="43"/>
                  <a:pt x="63" y="42"/>
                </a:cubicBezTo>
                <a:cubicBezTo>
                  <a:pt x="61" y="42"/>
                  <a:pt x="62" y="40"/>
                  <a:pt x="60" y="40"/>
                </a:cubicBezTo>
                <a:cubicBezTo>
                  <a:pt x="59" y="41"/>
                  <a:pt x="59" y="42"/>
                  <a:pt x="59" y="43"/>
                </a:cubicBezTo>
                <a:close/>
                <a:moveTo>
                  <a:pt x="56" y="49"/>
                </a:moveTo>
                <a:cubicBezTo>
                  <a:pt x="59" y="50"/>
                  <a:pt x="62" y="49"/>
                  <a:pt x="66" y="49"/>
                </a:cubicBezTo>
                <a:cubicBezTo>
                  <a:pt x="66" y="48"/>
                  <a:pt x="66" y="46"/>
                  <a:pt x="66" y="45"/>
                </a:cubicBezTo>
                <a:cubicBezTo>
                  <a:pt x="62" y="45"/>
                  <a:pt x="58" y="46"/>
                  <a:pt x="56" y="49"/>
                </a:cubicBezTo>
                <a:close/>
                <a:moveTo>
                  <a:pt x="63" y="53"/>
                </a:moveTo>
                <a:cubicBezTo>
                  <a:pt x="65" y="54"/>
                  <a:pt x="65" y="53"/>
                  <a:pt x="65" y="52"/>
                </a:cubicBezTo>
                <a:cubicBezTo>
                  <a:pt x="64" y="51"/>
                  <a:pt x="63" y="52"/>
                  <a:pt x="63" y="53"/>
                </a:cubicBezTo>
                <a:close/>
                <a:moveTo>
                  <a:pt x="60" y="54"/>
                </a:moveTo>
                <a:cubicBezTo>
                  <a:pt x="58" y="54"/>
                  <a:pt x="61" y="57"/>
                  <a:pt x="61" y="54"/>
                </a:cubicBezTo>
                <a:cubicBezTo>
                  <a:pt x="61" y="55"/>
                  <a:pt x="61" y="55"/>
                  <a:pt x="61" y="55"/>
                </a:cubicBezTo>
                <a:cubicBezTo>
                  <a:pt x="61" y="55"/>
                  <a:pt x="60" y="54"/>
                  <a:pt x="60" y="54"/>
                </a:cubicBezTo>
                <a:close/>
                <a:moveTo>
                  <a:pt x="65" y="59"/>
                </a:moveTo>
                <a:cubicBezTo>
                  <a:pt x="65" y="58"/>
                  <a:pt x="64" y="58"/>
                  <a:pt x="64" y="57"/>
                </a:cubicBezTo>
                <a:cubicBezTo>
                  <a:pt x="62" y="58"/>
                  <a:pt x="59" y="57"/>
                  <a:pt x="58" y="57"/>
                </a:cubicBezTo>
                <a:cubicBezTo>
                  <a:pt x="59" y="60"/>
                  <a:pt x="64" y="63"/>
                  <a:pt x="65" y="59"/>
                </a:cubicBezTo>
                <a:close/>
                <a:moveTo>
                  <a:pt x="53" y="60"/>
                </a:moveTo>
                <a:cubicBezTo>
                  <a:pt x="51" y="62"/>
                  <a:pt x="49" y="66"/>
                  <a:pt x="50" y="69"/>
                </a:cubicBezTo>
                <a:cubicBezTo>
                  <a:pt x="54" y="69"/>
                  <a:pt x="57" y="65"/>
                  <a:pt x="59" y="68"/>
                </a:cubicBezTo>
                <a:cubicBezTo>
                  <a:pt x="59" y="70"/>
                  <a:pt x="56" y="70"/>
                  <a:pt x="57" y="73"/>
                </a:cubicBezTo>
                <a:cubicBezTo>
                  <a:pt x="49" y="78"/>
                  <a:pt x="42" y="90"/>
                  <a:pt x="44" y="103"/>
                </a:cubicBezTo>
                <a:cubicBezTo>
                  <a:pt x="44" y="110"/>
                  <a:pt x="50" y="114"/>
                  <a:pt x="51" y="120"/>
                </a:cubicBezTo>
                <a:cubicBezTo>
                  <a:pt x="54" y="123"/>
                  <a:pt x="57" y="122"/>
                  <a:pt x="63" y="123"/>
                </a:cubicBezTo>
                <a:cubicBezTo>
                  <a:pt x="76" y="123"/>
                  <a:pt x="90" y="119"/>
                  <a:pt x="101" y="116"/>
                </a:cubicBezTo>
                <a:cubicBezTo>
                  <a:pt x="102" y="113"/>
                  <a:pt x="103" y="113"/>
                  <a:pt x="105" y="112"/>
                </a:cubicBezTo>
                <a:cubicBezTo>
                  <a:pt x="108" y="104"/>
                  <a:pt x="111" y="90"/>
                  <a:pt x="107" y="81"/>
                </a:cubicBezTo>
                <a:cubicBezTo>
                  <a:pt x="102" y="81"/>
                  <a:pt x="99" y="85"/>
                  <a:pt x="95" y="84"/>
                </a:cubicBezTo>
                <a:cubicBezTo>
                  <a:pt x="95" y="83"/>
                  <a:pt x="95" y="81"/>
                  <a:pt x="95" y="80"/>
                </a:cubicBezTo>
                <a:cubicBezTo>
                  <a:pt x="98" y="79"/>
                  <a:pt x="101" y="77"/>
                  <a:pt x="105" y="77"/>
                </a:cubicBezTo>
                <a:cubicBezTo>
                  <a:pt x="104" y="68"/>
                  <a:pt x="93" y="68"/>
                  <a:pt x="84" y="65"/>
                </a:cubicBezTo>
                <a:cubicBezTo>
                  <a:pt x="84" y="67"/>
                  <a:pt x="85" y="74"/>
                  <a:pt x="82" y="76"/>
                </a:cubicBezTo>
                <a:cubicBezTo>
                  <a:pt x="78" y="74"/>
                  <a:pt x="76" y="71"/>
                  <a:pt x="71" y="70"/>
                </a:cubicBezTo>
                <a:cubicBezTo>
                  <a:pt x="69" y="70"/>
                  <a:pt x="69" y="72"/>
                  <a:pt x="67" y="72"/>
                </a:cubicBezTo>
                <a:cubicBezTo>
                  <a:pt x="63" y="72"/>
                  <a:pt x="60" y="68"/>
                  <a:pt x="62" y="65"/>
                </a:cubicBezTo>
                <a:cubicBezTo>
                  <a:pt x="65" y="66"/>
                  <a:pt x="63" y="70"/>
                  <a:pt x="66" y="70"/>
                </a:cubicBezTo>
                <a:cubicBezTo>
                  <a:pt x="69" y="70"/>
                  <a:pt x="69" y="67"/>
                  <a:pt x="71" y="66"/>
                </a:cubicBezTo>
                <a:cubicBezTo>
                  <a:pt x="75" y="68"/>
                  <a:pt x="77" y="71"/>
                  <a:pt x="81" y="72"/>
                </a:cubicBezTo>
                <a:cubicBezTo>
                  <a:pt x="81" y="68"/>
                  <a:pt x="83" y="65"/>
                  <a:pt x="81" y="62"/>
                </a:cubicBezTo>
                <a:cubicBezTo>
                  <a:pt x="77" y="62"/>
                  <a:pt x="74" y="62"/>
                  <a:pt x="71" y="64"/>
                </a:cubicBezTo>
                <a:cubicBezTo>
                  <a:pt x="70" y="63"/>
                  <a:pt x="70" y="61"/>
                  <a:pt x="68" y="61"/>
                </a:cubicBezTo>
                <a:cubicBezTo>
                  <a:pt x="66" y="62"/>
                  <a:pt x="64" y="63"/>
                  <a:pt x="62" y="64"/>
                </a:cubicBezTo>
                <a:cubicBezTo>
                  <a:pt x="59" y="63"/>
                  <a:pt x="57" y="61"/>
                  <a:pt x="53" y="60"/>
                </a:cubicBezTo>
                <a:close/>
                <a:moveTo>
                  <a:pt x="103" y="117"/>
                </a:moveTo>
                <a:cubicBezTo>
                  <a:pt x="98" y="119"/>
                  <a:pt x="93" y="120"/>
                  <a:pt x="88" y="121"/>
                </a:cubicBezTo>
                <a:cubicBezTo>
                  <a:pt x="83" y="122"/>
                  <a:pt x="78" y="124"/>
                  <a:pt x="73" y="125"/>
                </a:cubicBezTo>
                <a:cubicBezTo>
                  <a:pt x="72" y="125"/>
                  <a:pt x="71" y="124"/>
                  <a:pt x="69" y="125"/>
                </a:cubicBezTo>
                <a:cubicBezTo>
                  <a:pt x="68" y="125"/>
                  <a:pt x="66" y="125"/>
                  <a:pt x="65" y="125"/>
                </a:cubicBezTo>
                <a:cubicBezTo>
                  <a:pt x="63" y="126"/>
                  <a:pt x="59" y="126"/>
                  <a:pt x="57" y="125"/>
                </a:cubicBezTo>
                <a:cubicBezTo>
                  <a:pt x="55" y="125"/>
                  <a:pt x="53" y="123"/>
                  <a:pt x="50" y="123"/>
                </a:cubicBezTo>
                <a:cubicBezTo>
                  <a:pt x="49" y="123"/>
                  <a:pt x="46" y="124"/>
                  <a:pt x="44" y="125"/>
                </a:cubicBezTo>
                <a:cubicBezTo>
                  <a:pt x="40" y="128"/>
                  <a:pt x="38" y="131"/>
                  <a:pt x="35" y="136"/>
                </a:cubicBezTo>
                <a:cubicBezTo>
                  <a:pt x="34" y="138"/>
                  <a:pt x="32" y="140"/>
                  <a:pt x="31" y="142"/>
                </a:cubicBezTo>
                <a:cubicBezTo>
                  <a:pt x="28" y="148"/>
                  <a:pt x="27" y="158"/>
                  <a:pt x="28" y="165"/>
                </a:cubicBezTo>
                <a:cubicBezTo>
                  <a:pt x="28" y="175"/>
                  <a:pt x="30" y="182"/>
                  <a:pt x="35" y="187"/>
                </a:cubicBezTo>
                <a:cubicBezTo>
                  <a:pt x="40" y="193"/>
                  <a:pt x="44" y="193"/>
                  <a:pt x="53" y="195"/>
                </a:cubicBezTo>
                <a:cubicBezTo>
                  <a:pt x="57" y="195"/>
                  <a:pt x="61" y="197"/>
                  <a:pt x="64" y="197"/>
                </a:cubicBezTo>
                <a:cubicBezTo>
                  <a:pt x="66" y="197"/>
                  <a:pt x="68" y="197"/>
                  <a:pt x="71" y="197"/>
                </a:cubicBezTo>
                <a:cubicBezTo>
                  <a:pt x="73" y="197"/>
                  <a:pt x="75" y="197"/>
                  <a:pt x="77" y="197"/>
                </a:cubicBezTo>
                <a:cubicBezTo>
                  <a:pt x="82" y="197"/>
                  <a:pt x="86" y="196"/>
                  <a:pt x="91" y="195"/>
                </a:cubicBezTo>
                <a:cubicBezTo>
                  <a:pt x="96" y="194"/>
                  <a:pt x="101" y="194"/>
                  <a:pt x="105" y="193"/>
                </a:cubicBezTo>
                <a:cubicBezTo>
                  <a:pt x="106" y="192"/>
                  <a:pt x="108" y="191"/>
                  <a:pt x="110" y="190"/>
                </a:cubicBezTo>
                <a:cubicBezTo>
                  <a:pt x="118" y="184"/>
                  <a:pt x="121" y="177"/>
                  <a:pt x="125" y="168"/>
                </a:cubicBezTo>
                <a:cubicBezTo>
                  <a:pt x="128" y="161"/>
                  <a:pt x="128" y="157"/>
                  <a:pt x="127" y="149"/>
                </a:cubicBezTo>
                <a:cubicBezTo>
                  <a:pt x="126" y="146"/>
                  <a:pt x="126" y="143"/>
                  <a:pt x="125" y="140"/>
                </a:cubicBezTo>
                <a:cubicBezTo>
                  <a:pt x="123" y="131"/>
                  <a:pt x="114" y="117"/>
                  <a:pt x="104" y="117"/>
                </a:cubicBezTo>
                <a:cubicBezTo>
                  <a:pt x="104" y="117"/>
                  <a:pt x="103" y="117"/>
                  <a:pt x="103" y="117"/>
                </a:cubicBezTo>
                <a:close/>
              </a:path>
            </a:pathLst>
          </a:custGeom>
          <a:solidFill>
            <a:srgbClr val="000000"/>
          </a:solidFill>
          <a:ln w="9525">
            <a:noFill/>
            <a:round/>
            <a:headEnd/>
            <a:tailEnd/>
          </a:ln>
        </p:spPr>
        <p:txBody>
          <a:bodyPr/>
          <a:lstStyle/>
          <a:p>
            <a:endParaRPr lang="en-CA"/>
          </a:p>
        </p:txBody>
      </p:sp>
      <p:grpSp>
        <p:nvGrpSpPr>
          <p:cNvPr id="4" name="Group 105"/>
          <p:cNvGrpSpPr>
            <a:grpSpLocks/>
          </p:cNvGrpSpPr>
          <p:nvPr/>
        </p:nvGrpSpPr>
        <p:grpSpPr bwMode="auto">
          <a:xfrm>
            <a:off x="834951" y="4106814"/>
            <a:ext cx="2284413" cy="585788"/>
            <a:chOff x="286772" y="4639226"/>
            <a:chExt cx="2861410" cy="735482"/>
          </a:xfrm>
        </p:grpSpPr>
        <p:sp>
          <p:nvSpPr>
            <p:cNvPr id="7236" name="Freeform 68"/>
            <p:cNvSpPr>
              <a:spLocks/>
            </p:cNvSpPr>
            <p:nvPr/>
          </p:nvSpPr>
          <p:spPr bwMode="auto">
            <a:xfrm>
              <a:off x="1426828" y="4639226"/>
              <a:ext cx="139986" cy="264536"/>
            </a:xfrm>
            <a:custGeom>
              <a:avLst/>
              <a:gdLst>
                <a:gd name="T0" fmla="*/ 2147483647 w 19"/>
                <a:gd name="T1" fmla="*/ 0 h 36"/>
                <a:gd name="T2" fmla="*/ 2147483647 w 19"/>
                <a:gd name="T3" fmla="*/ 2147483647 h 36"/>
                <a:gd name="T4" fmla="*/ 2147483647 w 19"/>
                <a:gd name="T5" fmla="*/ 2147483647 h 36"/>
                <a:gd name="T6" fmla="*/ 2147483647 w 19"/>
                <a:gd name="T7" fmla="*/ 2147483647 h 36"/>
                <a:gd name="T8" fmla="*/ 2147483647 w 19"/>
                <a:gd name="T9" fmla="*/ 2147483647 h 36"/>
                <a:gd name="T10" fmla="*/ 2147483647 w 19"/>
                <a:gd name="T11" fmla="*/ 2147483647 h 36"/>
                <a:gd name="T12" fmla="*/ 2147483647 w 19"/>
                <a:gd name="T13" fmla="*/ 2147483647 h 36"/>
                <a:gd name="T14" fmla="*/ 2147483647 w 19"/>
                <a:gd name="T15" fmla="*/ 2147483647 h 36"/>
                <a:gd name="T16" fmla="*/ 2147483647 w 19"/>
                <a:gd name="T17" fmla="*/ 2147483647 h 36"/>
                <a:gd name="T18" fmla="*/ 0 w 19"/>
                <a:gd name="T19" fmla="*/ 2147483647 h 36"/>
                <a:gd name="T20" fmla="*/ 2147483647 w 19"/>
                <a:gd name="T21" fmla="*/ 2147483647 h 36"/>
                <a:gd name="T22" fmla="*/ 2147483647 w 19"/>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6"/>
                <a:gd name="T38" fmla="*/ 19 w 1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6">
                  <a:moveTo>
                    <a:pt x="5" y="0"/>
                  </a:moveTo>
                  <a:cubicBezTo>
                    <a:pt x="5" y="0"/>
                    <a:pt x="5" y="1"/>
                    <a:pt x="6" y="1"/>
                  </a:cubicBezTo>
                  <a:cubicBezTo>
                    <a:pt x="7" y="5"/>
                    <a:pt x="6" y="7"/>
                    <a:pt x="6" y="12"/>
                  </a:cubicBezTo>
                  <a:cubicBezTo>
                    <a:pt x="8" y="14"/>
                    <a:pt x="14" y="12"/>
                    <a:pt x="13" y="16"/>
                  </a:cubicBezTo>
                  <a:cubicBezTo>
                    <a:pt x="10" y="16"/>
                    <a:pt x="11" y="16"/>
                    <a:pt x="7" y="16"/>
                  </a:cubicBezTo>
                  <a:cubicBezTo>
                    <a:pt x="8" y="21"/>
                    <a:pt x="5" y="31"/>
                    <a:pt x="10" y="33"/>
                  </a:cubicBezTo>
                  <a:cubicBezTo>
                    <a:pt x="14" y="34"/>
                    <a:pt x="13" y="29"/>
                    <a:pt x="18" y="30"/>
                  </a:cubicBezTo>
                  <a:cubicBezTo>
                    <a:pt x="19" y="34"/>
                    <a:pt x="13" y="36"/>
                    <a:pt x="10" y="36"/>
                  </a:cubicBezTo>
                  <a:cubicBezTo>
                    <a:pt x="3" y="34"/>
                    <a:pt x="6" y="23"/>
                    <a:pt x="4" y="16"/>
                  </a:cubicBezTo>
                  <a:cubicBezTo>
                    <a:pt x="3" y="15"/>
                    <a:pt x="0" y="16"/>
                    <a:pt x="0" y="14"/>
                  </a:cubicBezTo>
                  <a:cubicBezTo>
                    <a:pt x="0" y="13"/>
                    <a:pt x="4" y="14"/>
                    <a:pt x="4" y="12"/>
                  </a:cubicBezTo>
                  <a:cubicBezTo>
                    <a:pt x="4" y="9"/>
                    <a:pt x="3" y="4"/>
                    <a:pt x="5" y="0"/>
                  </a:cubicBezTo>
                  <a:close/>
                </a:path>
              </a:pathLst>
            </a:custGeom>
            <a:solidFill>
              <a:srgbClr val="000000"/>
            </a:solidFill>
            <a:ln w="9525">
              <a:noFill/>
              <a:round/>
              <a:headEnd/>
              <a:tailEnd/>
            </a:ln>
          </p:spPr>
          <p:txBody>
            <a:bodyPr/>
            <a:lstStyle/>
            <a:p>
              <a:endParaRPr lang="en-CA"/>
            </a:p>
          </p:txBody>
        </p:sp>
        <p:sp>
          <p:nvSpPr>
            <p:cNvPr id="7237" name="Freeform 69"/>
            <p:cNvSpPr>
              <a:spLocks/>
            </p:cNvSpPr>
            <p:nvPr/>
          </p:nvSpPr>
          <p:spPr bwMode="auto">
            <a:xfrm>
              <a:off x="309312" y="4683117"/>
              <a:ext cx="147104" cy="243184"/>
            </a:xfrm>
            <a:custGeom>
              <a:avLst/>
              <a:gdLst>
                <a:gd name="T0" fmla="*/ 2147483647 w 20"/>
                <a:gd name="T1" fmla="*/ 0 h 33"/>
                <a:gd name="T2" fmla="*/ 2147483647 w 20"/>
                <a:gd name="T3" fmla="*/ 0 h 33"/>
                <a:gd name="T4" fmla="*/ 2147483647 w 20"/>
                <a:gd name="T5" fmla="*/ 2147483647 h 33"/>
                <a:gd name="T6" fmla="*/ 2147483647 w 20"/>
                <a:gd name="T7" fmla="*/ 2147483647 h 33"/>
                <a:gd name="T8" fmla="*/ 2147483647 w 20"/>
                <a:gd name="T9" fmla="*/ 2147483647 h 33"/>
                <a:gd name="T10" fmla="*/ 2147483647 w 20"/>
                <a:gd name="T11" fmla="*/ 2147483647 h 33"/>
                <a:gd name="T12" fmla="*/ 2147483647 w 20"/>
                <a:gd name="T13" fmla="*/ 2147483647 h 33"/>
                <a:gd name="T14" fmla="*/ 2147483647 w 20"/>
                <a:gd name="T15" fmla="*/ 2147483647 h 33"/>
                <a:gd name="T16" fmla="*/ 2147483647 w 20"/>
                <a:gd name="T17" fmla="*/ 2147483647 h 33"/>
                <a:gd name="T18" fmla="*/ 2147483647 w 20"/>
                <a:gd name="T19" fmla="*/ 2147483647 h 33"/>
                <a:gd name="T20" fmla="*/ 0 w 20"/>
                <a:gd name="T21" fmla="*/ 2147483647 h 33"/>
                <a:gd name="T22" fmla="*/ 2147483647 w 20"/>
                <a:gd name="T23" fmla="*/ 2147483647 h 33"/>
                <a:gd name="T24" fmla="*/ 2147483647 w 20"/>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3"/>
                <a:gd name="T41" fmla="*/ 20 w 20"/>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3">
                  <a:moveTo>
                    <a:pt x="5" y="0"/>
                  </a:moveTo>
                  <a:cubicBezTo>
                    <a:pt x="6" y="0"/>
                    <a:pt x="6" y="0"/>
                    <a:pt x="7" y="0"/>
                  </a:cubicBezTo>
                  <a:cubicBezTo>
                    <a:pt x="8" y="2"/>
                    <a:pt x="7" y="5"/>
                    <a:pt x="7" y="7"/>
                  </a:cubicBezTo>
                  <a:cubicBezTo>
                    <a:pt x="8" y="9"/>
                    <a:pt x="13" y="7"/>
                    <a:pt x="13" y="9"/>
                  </a:cubicBezTo>
                  <a:cubicBezTo>
                    <a:pt x="14" y="12"/>
                    <a:pt x="10" y="11"/>
                    <a:pt x="8" y="11"/>
                  </a:cubicBezTo>
                  <a:cubicBezTo>
                    <a:pt x="5" y="15"/>
                    <a:pt x="7" y="25"/>
                    <a:pt x="8" y="29"/>
                  </a:cubicBezTo>
                  <a:cubicBezTo>
                    <a:pt x="13" y="31"/>
                    <a:pt x="14" y="27"/>
                    <a:pt x="18" y="26"/>
                  </a:cubicBezTo>
                  <a:cubicBezTo>
                    <a:pt x="20" y="28"/>
                    <a:pt x="18" y="29"/>
                    <a:pt x="18" y="30"/>
                  </a:cubicBezTo>
                  <a:cubicBezTo>
                    <a:pt x="14" y="31"/>
                    <a:pt x="12" y="33"/>
                    <a:pt x="9" y="32"/>
                  </a:cubicBezTo>
                  <a:cubicBezTo>
                    <a:pt x="2" y="30"/>
                    <a:pt x="6" y="17"/>
                    <a:pt x="4" y="11"/>
                  </a:cubicBezTo>
                  <a:cubicBezTo>
                    <a:pt x="4" y="10"/>
                    <a:pt x="0" y="11"/>
                    <a:pt x="0" y="9"/>
                  </a:cubicBezTo>
                  <a:cubicBezTo>
                    <a:pt x="0" y="7"/>
                    <a:pt x="4" y="9"/>
                    <a:pt x="4" y="8"/>
                  </a:cubicBezTo>
                  <a:cubicBezTo>
                    <a:pt x="5" y="6"/>
                    <a:pt x="5" y="3"/>
                    <a:pt x="5" y="0"/>
                  </a:cubicBezTo>
                  <a:close/>
                </a:path>
              </a:pathLst>
            </a:custGeom>
            <a:solidFill>
              <a:srgbClr val="000000"/>
            </a:solidFill>
            <a:ln w="9525">
              <a:noFill/>
              <a:round/>
              <a:headEnd/>
              <a:tailEnd/>
            </a:ln>
          </p:spPr>
          <p:txBody>
            <a:bodyPr/>
            <a:lstStyle/>
            <a:p>
              <a:endParaRPr lang="en-CA"/>
            </a:p>
          </p:txBody>
        </p:sp>
        <p:sp>
          <p:nvSpPr>
            <p:cNvPr id="7238" name="Freeform 70"/>
            <p:cNvSpPr>
              <a:spLocks/>
            </p:cNvSpPr>
            <p:nvPr/>
          </p:nvSpPr>
          <p:spPr bwMode="auto">
            <a:xfrm>
              <a:off x="1566814" y="4727009"/>
              <a:ext cx="169644" cy="206410"/>
            </a:xfrm>
            <a:custGeom>
              <a:avLst/>
              <a:gdLst>
                <a:gd name="T0" fmla="*/ 2147483647 w 23"/>
                <a:gd name="T1" fmla="*/ 0 h 28"/>
                <a:gd name="T2" fmla="*/ 2147483647 w 23"/>
                <a:gd name="T3" fmla="*/ 0 h 28"/>
                <a:gd name="T4" fmla="*/ 2147483647 w 23"/>
                <a:gd name="T5" fmla="*/ 2147483647 h 28"/>
                <a:gd name="T6" fmla="*/ 2147483647 w 23"/>
                <a:gd name="T7" fmla="*/ 2147483647 h 28"/>
                <a:gd name="T8" fmla="*/ 2147483647 w 23"/>
                <a:gd name="T9" fmla="*/ 2147483647 h 28"/>
                <a:gd name="T10" fmla="*/ 2147483647 w 23"/>
                <a:gd name="T11" fmla="*/ 2147483647 h 28"/>
                <a:gd name="T12" fmla="*/ 2147483647 w 23"/>
                <a:gd name="T13" fmla="*/ 2147483647 h 28"/>
                <a:gd name="T14" fmla="*/ 2147483647 w 23"/>
                <a:gd name="T15" fmla="*/ 2147483647 h 28"/>
                <a:gd name="T16" fmla="*/ 2147483647 w 23"/>
                <a:gd name="T17" fmla="*/ 2147483647 h 28"/>
                <a:gd name="T18" fmla="*/ 2147483647 w 23"/>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8"/>
                <a:gd name="T32" fmla="*/ 23 w 2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8">
                  <a:moveTo>
                    <a:pt x="16" y="0"/>
                  </a:moveTo>
                  <a:cubicBezTo>
                    <a:pt x="16" y="0"/>
                    <a:pt x="17" y="0"/>
                    <a:pt x="17" y="0"/>
                  </a:cubicBezTo>
                  <a:cubicBezTo>
                    <a:pt x="19" y="1"/>
                    <a:pt x="19" y="3"/>
                    <a:pt x="19" y="7"/>
                  </a:cubicBezTo>
                  <a:cubicBezTo>
                    <a:pt x="19" y="13"/>
                    <a:pt x="23" y="20"/>
                    <a:pt x="21" y="24"/>
                  </a:cubicBezTo>
                  <a:cubicBezTo>
                    <a:pt x="18" y="24"/>
                    <a:pt x="19" y="22"/>
                    <a:pt x="18" y="20"/>
                  </a:cubicBezTo>
                  <a:cubicBezTo>
                    <a:pt x="16" y="21"/>
                    <a:pt x="15" y="24"/>
                    <a:pt x="12" y="24"/>
                  </a:cubicBezTo>
                  <a:cubicBezTo>
                    <a:pt x="0" y="28"/>
                    <a:pt x="2" y="9"/>
                    <a:pt x="3" y="1"/>
                  </a:cubicBezTo>
                  <a:cubicBezTo>
                    <a:pt x="8" y="4"/>
                    <a:pt x="3" y="14"/>
                    <a:pt x="6" y="20"/>
                  </a:cubicBezTo>
                  <a:cubicBezTo>
                    <a:pt x="7" y="22"/>
                    <a:pt x="9" y="22"/>
                    <a:pt x="12" y="22"/>
                  </a:cubicBezTo>
                  <a:cubicBezTo>
                    <a:pt x="18" y="18"/>
                    <a:pt x="15" y="7"/>
                    <a:pt x="16" y="0"/>
                  </a:cubicBezTo>
                  <a:close/>
                </a:path>
              </a:pathLst>
            </a:custGeom>
            <a:solidFill>
              <a:srgbClr val="000000"/>
            </a:solidFill>
            <a:ln w="9525">
              <a:noFill/>
              <a:round/>
              <a:headEnd/>
              <a:tailEnd/>
            </a:ln>
          </p:spPr>
          <p:txBody>
            <a:bodyPr/>
            <a:lstStyle/>
            <a:p>
              <a:endParaRPr lang="en-CA"/>
            </a:p>
          </p:txBody>
        </p:sp>
        <p:sp>
          <p:nvSpPr>
            <p:cNvPr id="7239" name="Freeform 71"/>
            <p:cNvSpPr>
              <a:spLocks noEditPoints="1"/>
            </p:cNvSpPr>
            <p:nvPr/>
          </p:nvSpPr>
          <p:spPr bwMode="auto">
            <a:xfrm>
              <a:off x="1015174" y="4727009"/>
              <a:ext cx="117446" cy="185057"/>
            </a:xfrm>
            <a:custGeom>
              <a:avLst/>
              <a:gdLst>
                <a:gd name="T0" fmla="*/ 2147483647 w 16"/>
                <a:gd name="T1" fmla="*/ 2147483647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0 w 16"/>
                <a:gd name="T13" fmla="*/ 2147483647 h 25"/>
                <a:gd name="T14" fmla="*/ 2147483647 w 16"/>
                <a:gd name="T15" fmla="*/ 2147483647 h 25"/>
                <a:gd name="T16" fmla="*/ 2147483647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5"/>
                <a:gd name="T41" fmla="*/ 16 w 1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5">
                  <a:moveTo>
                    <a:pt x="16" y="13"/>
                  </a:moveTo>
                  <a:cubicBezTo>
                    <a:pt x="13" y="13"/>
                    <a:pt x="10" y="13"/>
                    <a:pt x="4" y="13"/>
                  </a:cubicBezTo>
                  <a:cubicBezTo>
                    <a:pt x="3" y="17"/>
                    <a:pt x="4" y="20"/>
                    <a:pt x="7" y="21"/>
                  </a:cubicBezTo>
                  <a:cubicBezTo>
                    <a:pt x="11" y="22"/>
                    <a:pt x="12" y="18"/>
                    <a:pt x="15" y="18"/>
                  </a:cubicBezTo>
                  <a:cubicBezTo>
                    <a:pt x="16" y="19"/>
                    <a:pt x="16" y="21"/>
                    <a:pt x="16" y="23"/>
                  </a:cubicBezTo>
                  <a:cubicBezTo>
                    <a:pt x="11" y="25"/>
                    <a:pt x="4" y="25"/>
                    <a:pt x="2" y="21"/>
                  </a:cubicBezTo>
                  <a:cubicBezTo>
                    <a:pt x="2" y="18"/>
                    <a:pt x="0" y="15"/>
                    <a:pt x="0" y="12"/>
                  </a:cubicBezTo>
                  <a:cubicBezTo>
                    <a:pt x="0" y="10"/>
                    <a:pt x="1" y="6"/>
                    <a:pt x="2" y="4"/>
                  </a:cubicBezTo>
                  <a:cubicBezTo>
                    <a:pt x="4" y="1"/>
                    <a:pt x="9" y="0"/>
                    <a:pt x="13" y="2"/>
                  </a:cubicBezTo>
                  <a:cubicBezTo>
                    <a:pt x="15" y="4"/>
                    <a:pt x="15" y="8"/>
                    <a:pt x="16" y="13"/>
                  </a:cubicBezTo>
                  <a:close/>
                  <a:moveTo>
                    <a:pt x="3" y="11"/>
                  </a:moveTo>
                  <a:cubicBezTo>
                    <a:pt x="6" y="11"/>
                    <a:pt x="10" y="11"/>
                    <a:pt x="13" y="10"/>
                  </a:cubicBezTo>
                  <a:cubicBezTo>
                    <a:pt x="14" y="1"/>
                    <a:pt x="2" y="4"/>
                    <a:pt x="3" y="11"/>
                  </a:cubicBezTo>
                  <a:close/>
                </a:path>
              </a:pathLst>
            </a:custGeom>
            <a:solidFill>
              <a:srgbClr val="000000"/>
            </a:solidFill>
            <a:ln w="9525">
              <a:noFill/>
              <a:round/>
              <a:headEnd/>
              <a:tailEnd/>
            </a:ln>
          </p:spPr>
          <p:txBody>
            <a:bodyPr/>
            <a:lstStyle/>
            <a:p>
              <a:endParaRPr lang="en-CA"/>
            </a:p>
          </p:txBody>
        </p:sp>
        <p:sp>
          <p:nvSpPr>
            <p:cNvPr id="7240" name="Freeform 72"/>
            <p:cNvSpPr>
              <a:spLocks noEditPoints="1"/>
            </p:cNvSpPr>
            <p:nvPr/>
          </p:nvSpPr>
          <p:spPr bwMode="auto">
            <a:xfrm>
              <a:off x="1250066" y="4735313"/>
              <a:ext cx="206420" cy="227762"/>
            </a:xfrm>
            <a:custGeom>
              <a:avLst/>
              <a:gdLst>
                <a:gd name="T0" fmla="*/ 2147483647 w 28"/>
                <a:gd name="T1" fmla="*/ 0 h 31"/>
                <a:gd name="T2" fmla="*/ 2147483647 w 28"/>
                <a:gd name="T3" fmla="*/ 2147483647 h 31"/>
                <a:gd name="T4" fmla="*/ 2147483647 w 28"/>
                <a:gd name="T5" fmla="*/ 2147483647 h 31"/>
                <a:gd name="T6" fmla="*/ 2147483647 w 28"/>
                <a:gd name="T7" fmla="*/ 2147483647 h 31"/>
                <a:gd name="T8" fmla="*/ 2147483647 w 28"/>
                <a:gd name="T9" fmla="*/ 2147483647 h 31"/>
                <a:gd name="T10" fmla="*/ 2147483647 w 28"/>
                <a:gd name="T11" fmla="*/ 2147483647 h 31"/>
                <a:gd name="T12" fmla="*/ 2147483647 w 28"/>
                <a:gd name="T13" fmla="*/ 2147483647 h 31"/>
                <a:gd name="T14" fmla="*/ 2147483647 w 28"/>
                <a:gd name="T15" fmla="*/ 0 h 31"/>
                <a:gd name="T16" fmla="*/ 2147483647 w 28"/>
                <a:gd name="T17" fmla="*/ 2147483647 h 31"/>
                <a:gd name="T18" fmla="*/ 2147483647 w 28"/>
                <a:gd name="T19" fmla="*/ 2147483647 h 31"/>
                <a:gd name="T20" fmla="*/ 2147483647 w 28"/>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1"/>
                <a:gd name="T35" fmla="*/ 28 w 28"/>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1">
                  <a:moveTo>
                    <a:pt x="18" y="0"/>
                  </a:moveTo>
                  <a:cubicBezTo>
                    <a:pt x="19" y="0"/>
                    <a:pt x="19" y="1"/>
                    <a:pt x="19" y="1"/>
                  </a:cubicBezTo>
                  <a:cubicBezTo>
                    <a:pt x="21" y="4"/>
                    <a:pt x="20" y="12"/>
                    <a:pt x="20" y="17"/>
                  </a:cubicBezTo>
                  <a:cubicBezTo>
                    <a:pt x="21" y="20"/>
                    <a:pt x="22" y="21"/>
                    <a:pt x="21" y="23"/>
                  </a:cubicBezTo>
                  <a:cubicBezTo>
                    <a:pt x="19" y="24"/>
                    <a:pt x="19" y="22"/>
                    <a:pt x="18" y="21"/>
                  </a:cubicBezTo>
                  <a:cubicBezTo>
                    <a:pt x="14" y="26"/>
                    <a:pt x="4" y="25"/>
                    <a:pt x="2" y="19"/>
                  </a:cubicBezTo>
                  <a:cubicBezTo>
                    <a:pt x="0" y="8"/>
                    <a:pt x="6" y="0"/>
                    <a:pt x="17" y="3"/>
                  </a:cubicBezTo>
                  <a:cubicBezTo>
                    <a:pt x="18" y="3"/>
                    <a:pt x="17" y="1"/>
                    <a:pt x="18" y="0"/>
                  </a:cubicBezTo>
                  <a:close/>
                  <a:moveTo>
                    <a:pt x="10" y="5"/>
                  </a:moveTo>
                  <a:cubicBezTo>
                    <a:pt x="6" y="8"/>
                    <a:pt x="4" y="12"/>
                    <a:pt x="5" y="19"/>
                  </a:cubicBezTo>
                  <a:cubicBezTo>
                    <a:pt x="12" y="31"/>
                    <a:pt x="28" y="3"/>
                    <a:pt x="10" y="5"/>
                  </a:cubicBezTo>
                  <a:close/>
                </a:path>
              </a:pathLst>
            </a:custGeom>
            <a:solidFill>
              <a:srgbClr val="000000"/>
            </a:solidFill>
            <a:ln w="9525">
              <a:noFill/>
              <a:round/>
              <a:headEnd/>
              <a:tailEnd/>
            </a:ln>
          </p:spPr>
          <p:txBody>
            <a:bodyPr/>
            <a:lstStyle/>
            <a:p>
              <a:endParaRPr lang="en-CA"/>
            </a:p>
          </p:txBody>
        </p:sp>
        <p:sp>
          <p:nvSpPr>
            <p:cNvPr id="7241" name="Freeform 73"/>
            <p:cNvSpPr>
              <a:spLocks noEditPoints="1"/>
            </p:cNvSpPr>
            <p:nvPr/>
          </p:nvSpPr>
          <p:spPr bwMode="auto">
            <a:xfrm>
              <a:off x="1861022" y="4719891"/>
              <a:ext cx="139986" cy="199292"/>
            </a:xfrm>
            <a:custGeom>
              <a:avLst/>
              <a:gdLst>
                <a:gd name="T0" fmla="*/ 2147483647 w 19"/>
                <a:gd name="T1" fmla="*/ 2147483647 h 27"/>
                <a:gd name="T2" fmla="*/ 2147483647 w 19"/>
                <a:gd name="T3" fmla="*/ 2147483647 h 27"/>
                <a:gd name="T4" fmla="*/ 2147483647 w 19"/>
                <a:gd name="T5" fmla="*/ 2147483647 h 27"/>
                <a:gd name="T6" fmla="*/ 2147483647 w 19"/>
                <a:gd name="T7" fmla="*/ 2147483647 h 27"/>
                <a:gd name="T8" fmla="*/ 2147483647 w 19"/>
                <a:gd name="T9" fmla="*/ 2147483647 h 27"/>
                <a:gd name="T10" fmla="*/ 2147483647 w 19"/>
                <a:gd name="T11" fmla="*/ 2147483647 h 27"/>
                <a:gd name="T12" fmla="*/ 2147483647 w 19"/>
                <a:gd name="T13" fmla="*/ 2147483647 h 27"/>
                <a:gd name="T14" fmla="*/ 2147483647 w 19"/>
                <a:gd name="T15" fmla="*/ 2147483647 h 27"/>
                <a:gd name="T16" fmla="*/ 2147483647 w 19"/>
                <a:gd name="T17" fmla="*/ 2147483647 h 27"/>
                <a:gd name="T18" fmla="*/ 2147483647 w 19"/>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7"/>
                <a:gd name="T32" fmla="*/ 19 w 1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7">
                  <a:moveTo>
                    <a:pt x="18" y="11"/>
                  </a:moveTo>
                  <a:cubicBezTo>
                    <a:pt x="14" y="12"/>
                    <a:pt x="9" y="13"/>
                    <a:pt x="4" y="13"/>
                  </a:cubicBezTo>
                  <a:cubicBezTo>
                    <a:pt x="3" y="17"/>
                    <a:pt x="4" y="21"/>
                    <a:pt x="6" y="22"/>
                  </a:cubicBezTo>
                  <a:cubicBezTo>
                    <a:pt x="13" y="24"/>
                    <a:pt x="13" y="19"/>
                    <a:pt x="18" y="18"/>
                  </a:cubicBezTo>
                  <a:cubicBezTo>
                    <a:pt x="19" y="27"/>
                    <a:pt x="5" y="27"/>
                    <a:pt x="2" y="22"/>
                  </a:cubicBezTo>
                  <a:cubicBezTo>
                    <a:pt x="0" y="19"/>
                    <a:pt x="1" y="10"/>
                    <a:pt x="2" y="7"/>
                  </a:cubicBezTo>
                  <a:cubicBezTo>
                    <a:pt x="5" y="0"/>
                    <a:pt x="18" y="1"/>
                    <a:pt x="18" y="11"/>
                  </a:cubicBezTo>
                  <a:close/>
                  <a:moveTo>
                    <a:pt x="4" y="11"/>
                  </a:moveTo>
                  <a:cubicBezTo>
                    <a:pt x="8" y="10"/>
                    <a:pt x="9" y="9"/>
                    <a:pt x="14" y="9"/>
                  </a:cubicBezTo>
                  <a:cubicBezTo>
                    <a:pt x="14" y="2"/>
                    <a:pt x="3" y="5"/>
                    <a:pt x="4" y="11"/>
                  </a:cubicBezTo>
                  <a:close/>
                </a:path>
              </a:pathLst>
            </a:custGeom>
            <a:solidFill>
              <a:srgbClr val="000000"/>
            </a:solidFill>
            <a:ln w="9525">
              <a:noFill/>
              <a:round/>
              <a:headEnd/>
              <a:tailEnd/>
            </a:ln>
          </p:spPr>
          <p:txBody>
            <a:bodyPr/>
            <a:lstStyle/>
            <a:p>
              <a:endParaRPr lang="en-CA"/>
            </a:p>
          </p:txBody>
        </p:sp>
        <p:sp>
          <p:nvSpPr>
            <p:cNvPr id="7242" name="Freeform 74"/>
            <p:cNvSpPr>
              <a:spLocks noEditPoints="1"/>
            </p:cNvSpPr>
            <p:nvPr/>
          </p:nvSpPr>
          <p:spPr bwMode="auto">
            <a:xfrm>
              <a:off x="433876" y="4719891"/>
              <a:ext cx="162526" cy="213527"/>
            </a:xfrm>
            <a:custGeom>
              <a:avLst/>
              <a:gdLst>
                <a:gd name="T0" fmla="*/ 2147483647 w 22"/>
                <a:gd name="T1" fmla="*/ 2147483647 h 29"/>
                <a:gd name="T2" fmla="*/ 2147483647 w 22"/>
                <a:gd name="T3" fmla="*/ 2147483647 h 29"/>
                <a:gd name="T4" fmla="*/ 2147483647 w 22"/>
                <a:gd name="T5" fmla="*/ 2147483647 h 29"/>
                <a:gd name="T6" fmla="*/ 2147483647 w 22"/>
                <a:gd name="T7" fmla="*/ 2147483647 h 29"/>
                <a:gd name="T8" fmla="*/ 2147483647 w 22"/>
                <a:gd name="T9" fmla="*/ 2147483647 h 29"/>
                <a:gd name="T10" fmla="*/ 2147483647 w 22"/>
                <a:gd name="T11" fmla="*/ 2147483647 h 29"/>
                <a:gd name="T12" fmla="*/ 2147483647 w 22"/>
                <a:gd name="T13" fmla="*/ 2147483647 h 29"/>
                <a:gd name="T14" fmla="*/ 2147483647 w 22"/>
                <a:gd name="T15" fmla="*/ 2147483647 h 29"/>
                <a:gd name="T16" fmla="*/ 2147483647 w 22"/>
                <a:gd name="T17" fmla="*/ 2147483647 h 29"/>
                <a:gd name="T18" fmla="*/ 2147483647 w 22"/>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9"/>
                <a:gd name="T32" fmla="*/ 22 w 2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9">
                  <a:moveTo>
                    <a:pt x="19" y="13"/>
                  </a:moveTo>
                  <a:cubicBezTo>
                    <a:pt x="16" y="14"/>
                    <a:pt x="11" y="14"/>
                    <a:pt x="8" y="13"/>
                  </a:cubicBezTo>
                  <a:cubicBezTo>
                    <a:pt x="5" y="17"/>
                    <a:pt x="7" y="24"/>
                    <a:pt x="12" y="24"/>
                  </a:cubicBezTo>
                  <a:cubicBezTo>
                    <a:pt x="16" y="24"/>
                    <a:pt x="16" y="20"/>
                    <a:pt x="19" y="20"/>
                  </a:cubicBezTo>
                  <a:cubicBezTo>
                    <a:pt x="22" y="21"/>
                    <a:pt x="16" y="27"/>
                    <a:pt x="14" y="27"/>
                  </a:cubicBezTo>
                  <a:cubicBezTo>
                    <a:pt x="1" y="29"/>
                    <a:pt x="0" y="0"/>
                    <a:pt x="16" y="3"/>
                  </a:cubicBezTo>
                  <a:cubicBezTo>
                    <a:pt x="17" y="6"/>
                    <a:pt x="21" y="9"/>
                    <a:pt x="19" y="13"/>
                  </a:cubicBezTo>
                  <a:close/>
                  <a:moveTo>
                    <a:pt x="8" y="10"/>
                  </a:moveTo>
                  <a:cubicBezTo>
                    <a:pt x="9" y="12"/>
                    <a:pt x="14" y="11"/>
                    <a:pt x="17" y="11"/>
                  </a:cubicBezTo>
                  <a:cubicBezTo>
                    <a:pt x="18" y="4"/>
                    <a:pt x="7" y="4"/>
                    <a:pt x="8" y="10"/>
                  </a:cubicBezTo>
                  <a:close/>
                </a:path>
              </a:pathLst>
            </a:custGeom>
            <a:solidFill>
              <a:srgbClr val="000000"/>
            </a:solidFill>
            <a:ln w="9525">
              <a:noFill/>
              <a:round/>
              <a:headEnd/>
              <a:tailEnd/>
            </a:ln>
          </p:spPr>
          <p:txBody>
            <a:bodyPr/>
            <a:lstStyle/>
            <a:p>
              <a:endParaRPr lang="en-CA"/>
            </a:p>
          </p:txBody>
        </p:sp>
        <p:sp>
          <p:nvSpPr>
            <p:cNvPr id="7243" name="Freeform 75"/>
            <p:cNvSpPr>
              <a:spLocks noEditPoints="1"/>
            </p:cNvSpPr>
            <p:nvPr/>
          </p:nvSpPr>
          <p:spPr bwMode="auto">
            <a:xfrm>
              <a:off x="845530" y="4735313"/>
              <a:ext cx="155408" cy="271654"/>
            </a:xfrm>
            <a:custGeom>
              <a:avLst/>
              <a:gdLst>
                <a:gd name="T0" fmla="*/ 2147483647 w 21"/>
                <a:gd name="T1" fmla="*/ 2147483647 h 37"/>
                <a:gd name="T2" fmla="*/ 2147483647 w 21"/>
                <a:gd name="T3" fmla="*/ 2147483647 h 37"/>
                <a:gd name="T4" fmla="*/ 2147483647 w 21"/>
                <a:gd name="T5" fmla="*/ 2147483647 h 37"/>
                <a:gd name="T6" fmla="*/ 2147483647 w 21"/>
                <a:gd name="T7" fmla="*/ 2147483647 h 37"/>
                <a:gd name="T8" fmla="*/ 2147483647 w 21"/>
                <a:gd name="T9" fmla="*/ 2147483647 h 37"/>
                <a:gd name="T10" fmla="*/ 2147483647 w 21"/>
                <a:gd name="T11" fmla="*/ 2147483647 h 37"/>
                <a:gd name="T12" fmla="*/ 2147483647 w 21"/>
                <a:gd name="T13" fmla="*/ 2147483647 h 37"/>
                <a:gd name="T14" fmla="*/ 2147483647 w 21"/>
                <a:gd name="T15" fmla="*/ 2147483647 h 37"/>
                <a:gd name="T16" fmla="*/ 2147483647 w 21"/>
                <a:gd name="T17" fmla="*/ 2147483647 h 37"/>
                <a:gd name="T18" fmla="*/ 2147483647 w 21"/>
                <a:gd name="T19" fmla="*/ 2147483647 h 37"/>
                <a:gd name="T20" fmla="*/ 2147483647 w 21"/>
                <a:gd name="T21" fmla="*/ 2147483647 h 37"/>
                <a:gd name="T22" fmla="*/ 2147483647 w 21"/>
                <a:gd name="T23" fmla="*/ 2147483647 h 37"/>
                <a:gd name="T24" fmla="*/ 2147483647 w 21"/>
                <a:gd name="T25" fmla="*/ 214748364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37"/>
                <a:gd name="T41" fmla="*/ 21 w 21"/>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37">
                  <a:moveTo>
                    <a:pt x="13" y="24"/>
                  </a:moveTo>
                  <a:cubicBezTo>
                    <a:pt x="10" y="23"/>
                    <a:pt x="7" y="23"/>
                    <a:pt x="5" y="21"/>
                  </a:cubicBezTo>
                  <a:cubicBezTo>
                    <a:pt x="1" y="25"/>
                    <a:pt x="6" y="32"/>
                    <a:pt x="3" y="37"/>
                  </a:cubicBezTo>
                  <a:cubicBezTo>
                    <a:pt x="1" y="37"/>
                    <a:pt x="1" y="33"/>
                    <a:pt x="1" y="31"/>
                  </a:cubicBezTo>
                  <a:cubicBezTo>
                    <a:pt x="0" y="21"/>
                    <a:pt x="2" y="11"/>
                    <a:pt x="1" y="1"/>
                  </a:cubicBezTo>
                  <a:cubicBezTo>
                    <a:pt x="3" y="1"/>
                    <a:pt x="3" y="3"/>
                    <a:pt x="3" y="4"/>
                  </a:cubicBezTo>
                  <a:cubicBezTo>
                    <a:pt x="7" y="1"/>
                    <a:pt x="14" y="0"/>
                    <a:pt x="17" y="4"/>
                  </a:cubicBezTo>
                  <a:cubicBezTo>
                    <a:pt x="21" y="10"/>
                    <a:pt x="18" y="21"/>
                    <a:pt x="13" y="24"/>
                  </a:cubicBezTo>
                  <a:close/>
                  <a:moveTo>
                    <a:pt x="3" y="11"/>
                  </a:moveTo>
                  <a:cubicBezTo>
                    <a:pt x="3" y="11"/>
                    <a:pt x="4" y="13"/>
                    <a:pt x="4" y="14"/>
                  </a:cubicBezTo>
                  <a:cubicBezTo>
                    <a:pt x="6" y="18"/>
                    <a:pt x="8" y="22"/>
                    <a:pt x="12" y="21"/>
                  </a:cubicBezTo>
                  <a:cubicBezTo>
                    <a:pt x="18" y="20"/>
                    <a:pt x="19" y="0"/>
                    <a:pt x="9" y="4"/>
                  </a:cubicBezTo>
                  <a:cubicBezTo>
                    <a:pt x="6" y="5"/>
                    <a:pt x="4" y="9"/>
                    <a:pt x="3" y="11"/>
                  </a:cubicBezTo>
                  <a:close/>
                </a:path>
              </a:pathLst>
            </a:custGeom>
            <a:solidFill>
              <a:srgbClr val="000000"/>
            </a:solidFill>
            <a:ln w="9525">
              <a:noFill/>
              <a:round/>
              <a:headEnd/>
              <a:tailEnd/>
            </a:ln>
          </p:spPr>
          <p:txBody>
            <a:bodyPr/>
            <a:lstStyle/>
            <a:p>
              <a:endParaRPr lang="en-CA"/>
            </a:p>
          </p:txBody>
        </p:sp>
        <p:sp>
          <p:nvSpPr>
            <p:cNvPr id="7244" name="Freeform 76"/>
            <p:cNvSpPr>
              <a:spLocks/>
            </p:cNvSpPr>
            <p:nvPr/>
          </p:nvSpPr>
          <p:spPr bwMode="auto">
            <a:xfrm>
              <a:off x="1169396" y="4735313"/>
              <a:ext cx="103210" cy="176753"/>
            </a:xfrm>
            <a:custGeom>
              <a:avLst/>
              <a:gdLst>
                <a:gd name="T0" fmla="*/ 2147483647 w 14"/>
                <a:gd name="T1" fmla="*/ 2147483647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0 w 14"/>
                <a:gd name="T13" fmla="*/ 2147483647 h 24"/>
                <a:gd name="T14" fmla="*/ 2147483647 w 14"/>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4"/>
                <a:gd name="T26" fmla="*/ 14 w 1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4">
                  <a:moveTo>
                    <a:pt x="1" y="1"/>
                  </a:moveTo>
                  <a:cubicBezTo>
                    <a:pt x="3" y="1"/>
                    <a:pt x="3" y="4"/>
                    <a:pt x="4" y="5"/>
                  </a:cubicBezTo>
                  <a:cubicBezTo>
                    <a:pt x="6" y="3"/>
                    <a:pt x="12" y="0"/>
                    <a:pt x="14" y="5"/>
                  </a:cubicBezTo>
                  <a:cubicBezTo>
                    <a:pt x="12" y="5"/>
                    <a:pt x="10" y="5"/>
                    <a:pt x="8" y="6"/>
                  </a:cubicBezTo>
                  <a:cubicBezTo>
                    <a:pt x="2" y="9"/>
                    <a:pt x="5" y="17"/>
                    <a:pt x="3" y="24"/>
                  </a:cubicBezTo>
                  <a:cubicBezTo>
                    <a:pt x="1" y="24"/>
                    <a:pt x="1" y="22"/>
                    <a:pt x="1" y="20"/>
                  </a:cubicBezTo>
                  <a:cubicBezTo>
                    <a:pt x="0" y="15"/>
                    <a:pt x="2" y="9"/>
                    <a:pt x="0" y="3"/>
                  </a:cubicBezTo>
                  <a:cubicBezTo>
                    <a:pt x="0" y="2"/>
                    <a:pt x="1" y="2"/>
                    <a:pt x="1" y="1"/>
                  </a:cubicBezTo>
                  <a:close/>
                </a:path>
              </a:pathLst>
            </a:custGeom>
            <a:solidFill>
              <a:srgbClr val="000000"/>
            </a:solidFill>
            <a:ln w="9525">
              <a:noFill/>
              <a:round/>
              <a:headEnd/>
              <a:tailEnd/>
            </a:ln>
          </p:spPr>
          <p:txBody>
            <a:bodyPr/>
            <a:lstStyle/>
            <a:p>
              <a:endParaRPr lang="en-CA"/>
            </a:p>
          </p:txBody>
        </p:sp>
        <p:sp>
          <p:nvSpPr>
            <p:cNvPr id="7245" name="Freeform 77"/>
            <p:cNvSpPr>
              <a:spLocks/>
            </p:cNvSpPr>
            <p:nvPr/>
          </p:nvSpPr>
          <p:spPr bwMode="auto">
            <a:xfrm>
              <a:off x="603520" y="4742430"/>
              <a:ext cx="227774" cy="176753"/>
            </a:xfrm>
            <a:custGeom>
              <a:avLst/>
              <a:gdLst>
                <a:gd name="T0" fmla="*/ 2147483647 w 31"/>
                <a:gd name="T1" fmla="*/ 2147483647 h 24"/>
                <a:gd name="T2" fmla="*/ 2147483647 w 31"/>
                <a:gd name="T3" fmla="*/ 2147483647 h 24"/>
                <a:gd name="T4" fmla="*/ 2147483647 w 31"/>
                <a:gd name="T5" fmla="*/ 2147483647 h 24"/>
                <a:gd name="T6" fmla="*/ 2147483647 w 31"/>
                <a:gd name="T7" fmla="*/ 2147483647 h 24"/>
                <a:gd name="T8" fmla="*/ 2147483647 w 31"/>
                <a:gd name="T9" fmla="*/ 2147483647 h 24"/>
                <a:gd name="T10" fmla="*/ 2147483647 w 31"/>
                <a:gd name="T11" fmla="*/ 2147483647 h 24"/>
                <a:gd name="T12" fmla="*/ 2147483647 w 31"/>
                <a:gd name="T13" fmla="*/ 2147483647 h 24"/>
                <a:gd name="T14" fmla="*/ 2147483647 w 31"/>
                <a:gd name="T15" fmla="*/ 2147483647 h 24"/>
                <a:gd name="T16" fmla="*/ 2147483647 w 31"/>
                <a:gd name="T17" fmla="*/ 2147483647 h 24"/>
                <a:gd name="T18" fmla="*/ 2147483647 w 31"/>
                <a:gd name="T19" fmla="*/ 2147483647 h 24"/>
                <a:gd name="T20" fmla="*/ 2147483647 w 31"/>
                <a:gd name="T21" fmla="*/ 2147483647 h 24"/>
                <a:gd name="T22" fmla="*/ 2147483647 w 31"/>
                <a:gd name="T23" fmla="*/ 2147483647 h 24"/>
                <a:gd name="T24" fmla="*/ 2147483647 w 31"/>
                <a:gd name="T25" fmla="*/ 2147483647 h 24"/>
                <a:gd name="T26" fmla="*/ 2147483647 w 31"/>
                <a:gd name="T27" fmla="*/ 2147483647 h 24"/>
                <a:gd name="T28" fmla="*/ 2147483647 w 31"/>
                <a:gd name="T29" fmla="*/ 2147483647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24"/>
                <a:gd name="T47" fmla="*/ 31 w 31"/>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24">
                  <a:moveTo>
                    <a:pt x="28" y="23"/>
                  </a:moveTo>
                  <a:cubicBezTo>
                    <a:pt x="22" y="20"/>
                    <a:pt x="31" y="5"/>
                    <a:pt x="22" y="3"/>
                  </a:cubicBezTo>
                  <a:cubicBezTo>
                    <a:pt x="19" y="4"/>
                    <a:pt x="18" y="7"/>
                    <a:pt x="16" y="9"/>
                  </a:cubicBezTo>
                  <a:cubicBezTo>
                    <a:pt x="15" y="16"/>
                    <a:pt x="17" y="18"/>
                    <a:pt x="16" y="24"/>
                  </a:cubicBezTo>
                  <a:cubicBezTo>
                    <a:pt x="12" y="23"/>
                    <a:pt x="14" y="17"/>
                    <a:pt x="13" y="12"/>
                  </a:cubicBezTo>
                  <a:cubicBezTo>
                    <a:pt x="13" y="9"/>
                    <a:pt x="13" y="6"/>
                    <a:pt x="12" y="4"/>
                  </a:cubicBezTo>
                  <a:cubicBezTo>
                    <a:pt x="8" y="4"/>
                    <a:pt x="6" y="6"/>
                    <a:pt x="4" y="8"/>
                  </a:cubicBezTo>
                  <a:cubicBezTo>
                    <a:pt x="2" y="13"/>
                    <a:pt x="5" y="19"/>
                    <a:pt x="3" y="23"/>
                  </a:cubicBezTo>
                  <a:cubicBezTo>
                    <a:pt x="0" y="22"/>
                    <a:pt x="1" y="18"/>
                    <a:pt x="1" y="15"/>
                  </a:cubicBezTo>
                  <a:cubicBezTo>
                    <a:pt x="1" y="11"/>
                    <a:pt x="0" y="6"/>
                    <a:pt x="1" y="2"/>
                  </a:cubicBezTo>
                  <a:cubicBezTo>
                    <a:pt x="3" y="1"/>
                    <a:pt x="2" y="4"/>
                    <a:pt x="4" y="4"/>
                  </a:cubicBezTo>
                  <a:cubicBezTo>
                    <a:pt x="7" y="4"/>
                    <a:pt x="9" y="1"/>
                    <a:pt x="12" y="2"/>
                  </a:cubicBezTo>
                  <a:cubicBezTo>
                    <a:pt x="14" y="2"/>
                    <a:pt x="14" y="4"/>
                    <a:pt x="16" y="5"/>
                  </a:cubicBezTo>
                  <a:cubicBezTo>
                    <a:pt x="19" y="3"/>
                    <a:pt x="21" y="0"/>
                    <a:pt x="25" y="1"/>
                  </a:cubicBezTo>
                  <a:cubicBezTo>
                    <a:pt x="31" y="4"/>
                    <a:pt x="28" y="16"/>
                    <a:pt x="28" y="23"/>
                  </a:cubicBezTo>
                  <a:close/>
                </a:path>
              </a:pathLst>
            </a:custGeom>
            <a:solidFill>
              <a:srgbClr val="000000"/>
            </a:solidFill>
            <a:ln w="9525">
              <a:noFill/>
              <a:round/>
              <a:headEnd/>
              <a:tailEnd/>
            </a:ln>
          </p:spPr>
          <p:txBody>
            <a:bodyPr/>
            <a:lstStyle/>
            <a:p>
              <a:endParaRPr lang="en-CA"/>
            </a:p>
          </p:txBody>
        </p:sp>
        <p:sp>
          <p:nvSpPr>
            <p:cNvPr id="7246" name="Freeform 78"/>
            <p:cNvSpPr>
              <a:spLocks/>
            </p:cNvSpPr>
            <p:nvPr/>
          </p:nvSpPr>
          <p:spPr bwMode="auto">
            <a:xfrm>
              <a:off x="1883562" y="4735313"/>
              <a:ext cx="80670" cy="65244"/>
            </a:xfrm>
            <a:custGeom>
              <a:avLst/>
              <a:gdLst>
                <a:gd name="T0" fmla="*/ 2147483647 w 11"/>
                <a:gd name="T1" fmla="*/ 2147483647 h 9"/>
                <a:gd name="T2" fmla="*/ 2147483647 w 11"/>
                <a:gd name="T3" fmla="*/ 2147483647 h 9"/>
                <a:gd name="T4" fmla="*/ 2147483647 w 11"/>
                <a:gd name="T5" fmla="*/ 2147483647 h 9"/>
                <a:gd name="T6" fmla="*/ 0 60000 65536"/>
                <a:gd name="T7" fmla="*/ 0 60000 65536"/>
                <a:gd name="T8" fmla="*/ 0 60000 65536"/>
                <a:gd name="T9" fmla="*/ 0 w 11"/>
                <a:gd name="T10" fmla="*/ 0 h 9"/>
                <a:gd name="T11" fmla="*/ 11 w 11"/>
                <a:gd name="T12" fmla="*/ 9 h 9"/>
              </a:gdLst>
              <a:ahLst/>
              <a:cxnLst>
                <a:cxn ang="T6">
                  <a:pos x="T0" y="T1"/>
                </a:cxn>
                <a:cxn ang="T7">
                  <a:pos x="T2" y="T3"/>
                </a:cxn>
                <a:cxn ang="T8">
                  <a:pos x="T4" y="T5"/>
                </a:cxn>
              </a:cxnLst>
              <a:rect l="T9" t="T10" r="T11" b="T12"/>
              <a:pathLst>
                <a:path w="11" h="9">
                  <a:moveTo>
                    <a:pt x="11" y="7"/>
                  </a:moveTo>
                  <a:cubicBezTo>
                    <a:pt x="6" y="7"/>
                    <a:pt x="5" y="8"/>
                    <a:pt x="1" y="9"/>
                  </a:cubicBezTo>
                  <a:cubicBezTo>
                    <a:pt x="0" y="3"/>
                    <a:pt x="11" y="0"/>
                    <a:pt x="11" y="7"/>
                  </a:cubicBezTo>
                  <a:close/>
                </a:path>
              </a:pathLst>
            </a:custGeom>
            <a:solidFill>
              <a:srgbClr val="FFFFFF"/>
            </a:solidFill>
            <a:ln w="9525">
              <a:noFill/>
              <a:round/>
              <a:headEnd/>
              <a:tailEnd/>
            </a:ln>
          </p:spPr>
          <p:txBody>
            <a:bodyPr/>
            <a:lstStyle/>
            <a:p>
              <a:endParaRPr lang="en-CA"/>
            </a:p>
          </p:txBody>
        </p:sp>
        <p:sp>
          <p:nvSpPr>
            <p:cNvPr id="7247" name="Freeform 79"/>
            <p:cNvSpPr>
              <a:spLocks/>
            </p:cNvSpPr>
            <p:nvPr/>
          </p:nvSpPr>
          <p:spPr bwMode="auto">
            <a:xfrm>
              <a:off x="486074" y="4749548"/>
              <a:ext cx="80670" cy="59313"/>
            </a:xfrm>
            <a:custGeom>
              <a:avLst/>
              <a:gdLst>
                <a:gd name="T0" fmla="*/ 2147483647 w 11"/>
                <a:gd name="T1" fmla="*/ 2147483647 h 8"/>
                <a:gd name="T2" fmla="*/ 2147483647 w 11"/>
                <a:gd name="T3" fmla="*/ 2147483647 h 8"/>
                <a:gd name="T4" fmla="*/ 2147483647 w 11"/>
                <a:gd name="T5" fmla="*/ 2147483647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10" y="7"/>
                  </a:moveTo>
                  <a:cubicBezTo>
                    <a:pt x="7" y="7"/>
                    <a:pt x="2" y="8"/>
                    <a:pt x="1" y="6"/>
                  </a:cubicBezTo>
                  <a:cubicBezTo>
                    <a:pt x="0" y="0"/>
                    <a:pt x="11" y="0"/>
                    <a:pt x="10" y="7"/>
                  </a:cubicBezTo>
                  <a:close/>
                </a:path>
              </a:pathLst>
            </a:custGeom>
            <a:solidFill>
              <a:srgbClr val="FFFFFF"/>
            </a:solidFill>
            <a:ln w="9525">
              <a:noFill/>
              <a:round/>
              <a:headEnd/>
              <a:tailEnd/>
            </a:ln>
          </p:spPr>
          <p:txBody>
            <a:bodyPr/>
            <a:lstStyle/>
            <a:p>
              <a:endParaRPr lang="en-CA"/>
            </a:p>
          </p:txBody>
        </p:sp>
        <p:sp>
          <p:nvSpPr>
            <p:cNvPr id="7248" name="Freeform 80"/>
            <p:cNvSpPr>
              <a:spLocks/>
            </p:cNvSpPr>
            <p:nvPr/>
          </p:nvSpPr>
          <p:spPr bwMode="auto">
            <a:xfrm>
              <a:off x="868070" y="4735313"/>
              <a:ext cx="117446" cy="161332"/>
            </a:xfrm>
            <a:custGeom>
              <a:avLst/>
              <a:gdLst>
                <a:gd name="T0" fmla="*/ 2147483647 w 16"/>
                <a:gd name="T1" fmla="*/ 2147483647 h 22"/>
                <a:gd name="T2" fmla="*/ 2147483647 w 16"/>
                <a:gd name="T3" fmla="*/ 2147483647 h 22"/>
                <a:gd name="T4" fmla="*/ 2147483647 w 16"/>
                <a:gd name="T5" fmla="*/ 2147483647 h 22"/>
                <a:gd name="T6" fmla="*/ 0 w 16"/>
                <a:gd name="T7" fmla="*/ 2147483647 h 22"/>
                <a:gd name="T8" fmla="*/ 2147483647 w 16"/>
                <a:gd name="T9" fmla="*/ 2147483647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6" y="4"/>
                  </a:moveTo>
                  <a:cubicBezTo>
                    <a:pt x="16" y="0"/>
                    <a:pt x="15" y="20"/>
                    <a:pt x="9" y="21"/>
                  </a:cubicBezTo>
                  <a:cubicBezTo>
                    <a:pt x="5" y="22"/>
                    <a:pt x="3" y="18"/>
                    <a:pt x="1" y="14"/>
                  </a:cubicBezTo>
                  <a:cubicBezTo>
                    <a:pt x="1" y="13"/>
                    <a:pt x="0" y="11"/>
                    <a:pt x="0" y="11"/>
                  </a:cubicBezTo>
                  <a:cubicBezTo>
                    <a:pt x="1" y="9"/>
                    <a:pt x="3" y="5"/>
                    <a:pt x="6" y="4"/>
                  </a:cubicBezTo>
                  <a:close/>
                </a:path>
              </a:pathLst>
            </a:custGeom>
            <a:solidFill>
              <a:srgbClr val="FFFFFF"/>
            </a:solidFill>
            <a:ln w="9525">
              <a:noFill/>
              <a:round/>
              <a:headEnd/>
              <a:tailEnd/>
            </a:ln>
          </p:spPr>
          <p:txBody>
            <a:bodyPr/>
            <a:lstStyle/>
            <a:p>
              <a:endParaRPr lang="en-CA"/>
            </a:p>
          </p:txBody>
        </p:sp>
        <p:sp>
          <p:nvSpPr>
            <p:cNvPr id="7249" name="Freeform 81"/>
            <p:cNvSpPr>
              <a:spLocks/>
            </p:cNvSpPr>
            <p:nvPr/>
          </p:nvSpPr>
          <p:spPr bwMode="auto">
            <a:xfrm>
              <a:off x="1029410" y="4735313"/>
              <a:ext cx="88974" cy="73548"/>
            </a:xfrm>
            <a:custGeom>
              <a:avLst/>
              <a:gdLst>
                <a:gd name="T0" fmla="*/ 2147483647 w 12"/>
                <a:gd name="T1" fmla="*/ 2147483647 h 10"/>
                <a:gd name="T2" fmla="*/ 2147483647 w 12"/>
                <a:gd name="T3" fmla="*/ 2147483647 h 10"/>
                <a:gd name="T4" fmla="*/ 2147483647 w 12"/>
                <a:gd name="T5" fmla="*/ 2147483647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11" y="9"/>
                  </a:moveTo>
                  <a:cubicBezTo>
                    <a:pt x="8" y="10"/>
                    <a:pt x="4" y="10"/>
                    <a:pt x="1" y="10"/>
                  </a:cubicBezTo>
                  <a:cubicBezTo>
                    <a:pt x="0" y="3"/>
                    <a:pt x="12" y="0"/>
                    <a:pt x="11" y="9"/>
                  </a:cubicBezTo>
                  <a:close/>
                </a:path>
              </a:pathLst>
            </a:custGeom>
            <a:solidFill>
              <a:srgbClr val="FFFFFF"/>
            </a:solidFill>
            <a:ln w="9525">
              <a:noFill/>
              <a:round/>
              <a:headEnd/>
              <a:tailEnd/>
            </a:ln>
          </p:spPr>
          <p:txBody>
            <a:bodyPr/>
            <a:lstStyle/>
            <a:p>
              <a:endParaRPr lang="en-CA"/>
            </a:p>
          </p:txBody>
        </p:sp>
        <p:sp>
          <p:nvSpPr>
            <p:cNvPr id="7250" name="Freeform 82"/>
            <p:cNvSpPr>
              <a:spLocks/>
            </p:cNvSpPr>
            <p:nvPr/>
          </p:nvSpPr>
          <p:spPr bwMode="auto">
            <a:xfrm>
              <a:off x="1279724" y="4756666"/>
              <a:ext cx="176762" cy="206410"/>
            </a:xfrm>
            <a:custGeom>
              <a:avLst/>
              <a:gdLst>
                <a:gd name="T0" fmla="*/ 2147483647 w 24"/>
                <a:gd name="T1" fmla="*/ 2147483647 h 28"/>
                <a:gd name="T2" fmla="*/ 2147483647 w 24"/>
                <a:gd name="T3" fmla="*/ 2147483647 h 28"/>
                <a:gd name="T4" fmla="*/ 2147483647 w 24"/>
                <a:gd name="T5" fmla="*/ 2147483647 h 28"/>
                <a:gd name="T6" fmla="*/ 0 60000 65536"/>
                <a:gd name="T7" fmla="*/ 0 60000 65536"/>
                <a:gd name="T8" fmla="*/ 0 60000 65536"/>
                <a:gd name="T9" fmla="*/ 0 w 24"/>
                <a:gd name="T10" fmla="*/ 0 h 28"/>
                <a:gd name="T11" fmla="*/ 24 w 24"/>
                <a:gd name="T12" fmla="*/ 28 h 28"/>
              </a:gdLst>
              <a:ahLst/>
              <a:cxnLst>
                <a:cxn ang="T6">
                  <a:pos x="T0" y="T1"/>
                </a:cxn>
                <a:cxn ang="T7">
                  <a:pos x="T2" y="T3"/>
                </a:cxn>
                <a:cxn ang="T8">
                  <a:pos x="T4" y="T5"/>
                </a:cxn>
              </a:cxnLst>
              <a:rect l="T9" t="T10" r="T11" b="T12"/>
              <a:pathLst>
                <a:path w="24" h="28">
                  <a:moveTo>
                    <a:pt x="1" y="16"/>
                  </a:moveTo>
                  <a:cubicBezTo>
                    <a:pt x="0" y="9"/>
                    <a:pt x="2" y="5"/>
                    <a:pt x="6" y="2"/>
                  </a:cubicBezTo>
                  <a:cubicBezTo>
                    <a:pt x="24" y="0"/>
                    <a:pt x="8" y="28"/>
                    <a:pt x="1" y="16"/>
                  </a:cubicBezTo>
                  <a:close/>
                </a:path>
              </a:pathLst>
            </a:custGeom>
            <a:solidFill>
              <a:srgbClr val="FFFFFF"/>
            </a:solidFill>
            <a:ln w="9525">
              <a:noFill/>
              <a:round/>
              <a:headEnd/>
              <a:tailEnd/>
            </a:ln>
          </p:spPr>
          <p:txBody>
            <a:bodyPr/>
            <a:lstStyle/>
            <a:p>
              <a:endParaRPr lang="en-CA"/>
            </a:p>
          </p:txBody>
        </p:sp>
        <p:sp>
          <p:nvSpPr>
            <p:cNvPr id="7251" name="Freeform 83"/>
            <p:cNvSpPr>
              <a:spLocks/>
            </p:cNvSpPr>
            <p:nvPr/>
          </p:nvSpPr>
          <p:spPr bwMode="auto">
            <a:xfrm>
              <a:off x="2214546" y="4786322"/>
              <a:ext cx="926518" cy="51009"/>
            </a:xfrm>
            <a:custGeom>
              <a:avLst/>
              <a:gdLst>
                <a:gd name="T0" fmla="*/ 2147483647 w 126"/>
                <a:gd name="T1" fmla="*/ 2147483647 h 7"/>
                <a:gd name="T2" fmla="*/ 2147483647 w 126"/>
                <a:gd name="T3" fmla="*/ 2147483647 h 7"/>
                <a:gd name="T4" fmla="*/ 2147483647 w 126"/>
                <a:gd name="T5" fmla="*/ 2147483647 h 7"/>
                <a:gd name="T6" fmla="*/ 2147483647 w 126"/>
                <a:gd name="T7" fmla="*/ 2147483647 h 7"/>
                <a:gd name="T8" fmla="*/ 2147483647 w 126"/>
                <a:gd name="T9" fmla="*/ 2147483647 h 7"/>
                <a:gd name="T10" fmla="*/ 2147483647 w 126"/>
                <a:gd name="T11" fmla="*/ 2147483647 h 7"/>
                <a:gd name="T12" fmla="*/ 2147483647 w 126"/>
                <a:gd name="T13" fmla="*/ 2147483647 h 7"/>
                <a:gd name="T14" fmla="*/ 2147483647 w 126"/>
                <a:gd name="T15" fmla="*/ 2147483647 h 7"/>
                <a:gd name="T16" fmla="*/ 2147483647 w 126"/>
                <a:gd name="T17" fmla="*/ 2147483647 h 7"/>
                <a:gd name="T18" fmla="*/ 0 w 126"/>
                <a:gd name="T19" fmla="*/ 2147483647 h 7"/>
                <a:gd name="T20" fmla="*/ 2147483647 w 126"/>
                <a:gd name="T21" fmla="*/ 2147483647 h 7"/>
                <a:gd name="T22" fmla="*/ 2147483647 w 126"/>
                <a:gd name="T23" fmla="*/ 2147483647 h 7"/>
                <a:gd name="T24" fmla="*/ 2147483647 w 126"/>
                <a:gd name="T25" fmla="*/ 2147483647 h 7"/>
                <a:gd name="T26" fmla="*/ 2147483647 w 126"/>
                <a:gd name="T27" fmla="*/ 2147483647 h 7"/>
                <a:gd name="T28" fmla="*/ 2147483647 w 126"/>
                <a:gd name="T29" fmla="*/ 2147483647 h 7"/>
                <a:gd name="T30" fmla="*/ 2147483647 w 126"/>
                <a:gd name="T31" fmla="*/ 2147483647 h 7"/>
                <a:gd name="T32" fmla="*/ 2147483647 w 126"/>
                <a:gd name="T33" fmla="*/ 2147483647 h 7"/>
                <a:gd name="T34" fmla="*/ 2147483647 w 126"/>
                <a:gd name="T35" fmla="*/ 2147483647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7"/>
                <a:gd name="T56" fmla="*/ 126 w 126"/>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7">
                  <a:moveTo>
                    <a:pt x="126" y="3"/>
                  </a:moveTo>
                  <a:cubicBezTo>
                    <a:pt x="125" y="6"/>
                    <a:pt x="120" y="5"/>
                    <a:pt x="117" y="5"/>
                  </a:cubicBezTo>
                  <a:cubicBezTo>
                    <a:pt x="113" y="6"/>
                    <a:pt x="109" y="4"/>
                    <a:pt x="104" y="4"/>
                  </a:cubicBezTo>
                  <a:cubicBezTo>
                    <a:pt x="100" y="5"/>
                    <a:pt x="96" y="5"/>
                    <a:pt x="91" y="5"/>
                  </a:cubicBezTo>
                  <a:cubicBezTo>
                    <a:pt x="77" y="4"/>
                    <a:pt x="59" y="7"/>
                    <a:pt x="47" y="5"/>
                  </a:cubicBezTo>
                  <a:cubicBezTo>
                    <a:pt x="45" y="5"/>
                    <a:pt x="43" y="4"/>
                    <a:pt x="41" y="4"/>
                  </a:cubicBezTo>
                  <a:cubicBezTo>
                    <a:pt x="38" y="3"/>
                    <a:pt x="34" y="4"/>
                    <a:pt x="30" y="4"/>
                  </a:cubicBezTo>
                  <a:cubicBezTo>
                    <a:pt x="27" y="5"/>
                    <a:pt x="23" y="4"/>
                    <a:pt x="20" y="4"/>
                  </a:cubicBezTo>
                  <a:cubicBezTo>
                    <a:pt x="17" y="5"/>
                    <a:pt x="13" y="5"/>
                    <a:pt x="10" y="5"/>
                  </a:cubicBezTo>
                  <a:cubicBezTo>
                    <a:pt x="7" y="6"/>
                    <a:pt x="3" y="6"/>
                    <a:pt x="0" y="4"/>
                  </a:cubicBezTo>
                  <a:cubicBezTo>
                    <a:pt x="2" y="1"/>
                    <a:pt x="5" y="3"/>
                    <a:pt x="7" y="3"/>
                  </a:cubicBezTo>
                  <a:cubicBezTo>
                    <a:pt x="9" y="2"/>
                    <a:pt x="10" y="2"/>
                    <a:pt x="12" y="2"/>
                  </a:cubicBezTo>
                  <a:cubicBezTo>
                    <a:pt x="18" y="1"/>
                    <a:pt x="24" y="2"/>
                    <a:pt x="31" y="2"/>
                  </a:cubicBezTo>
                  <a:cubicBezTo>
                    <a:pt x="35" y="1"/>
                    <a:pt x="39" y="1"/>
                    <a:pt x="43" y="1"/>
                  </a:cubicBezTo>
                  <a:cubicBezTo>
                    <a:pt x="45" y="1"/>
                    <a:pt x="47" y="2"/>
                    <a:pt x="49" y="3"/>
                  </a:cubicBezTo>
                  <a:cubicBezTo>
                    <a:pt x="55" y="3"/>
                    <a:pt x="61" y="2"/>
                    <a:pt x="67" y="2"/>
                  </a:cubicBezTo>
                  <a:cubicBezTo>
                    <a:pt x="81" y="1"/>
                    <a:pt x="97" y="3"/>
                    <a:pt x="112" y="1"/>
                  </a:cubicBezTo>
                  <a:cubicBezTo>
                    <a:pt x="115" y="4"/>
                    <a:pt x="123" y="0"/>
                    <a:pt x="126" y="3"/>
                  </a:cubicBezTo>
                  <a:close/>
                </a:path>
              </a:pathLst>
            </a:custGeom>
            <a:solidFill>
              <a:srgbClr val="000000"/>
            </a:solidFill>
            <a:ln w="9525">
              <a:noFill/>
              <a:round/>
              <a:headEnd/>
              <a:tailEnd/>
            </a:ln>
          </p:spPr>
          <p:txBody>
            <a:bodyPr/>
            <a:lstStyle/>
            <a:p>
              <a:endParaRPr lang="en-CA"/>
            </a:p>
          </p:txBody>
        </p:sp>
        <p:sp>
          <p:nvSpPr>
            <p:cNvPr id="7252" name="Freeform 84"/>
            <p:cNvSpPr>
              <a:spLocks/>
            </p:cNvSpPr>
            <p:nvPr/>
          </p:nvSpPr>
          <p:spPr bwMode="auto">
            <a:xfrm>
              <a:off x="1515802" y="4999849"/>
              <a:ext cx="139986" cy="264536"/>
            </a:xfrm>
            <a:custGeom>
              <a:avLst/>
              <a:gdLst>
                <a:gd name="T0" fmla="*/ 2147483647 w 19"/>
                <a:gd name="T1" fmla="*/ 0 h 36"/>
                <a:gd name="T2" fmla="*/ 2147483647 w 19"/>
                <a:gd name="T3" fmla="*/ 0 h 36"/>
                <a:gd name="T4" fmla="*/ 2147483647 w 19"/>
                <a:gd name="T5" fmla="*/ 2147483647 h 36"/>
                <a:gd name="T6" fmla="*/ 2147483647 w 19"/>
                <a:gd name="T7" fmla="*/ 2147483647 h 36"/>
                <a:gd name="T8" fmla="*/ 2147483647 w 19"/>
                <a:gd name="T9" fmla="*/ 2147483647 h 36"/>
                <a:gd name="T10" fmla="*/ 2147483647 w 19"/>
                <a:gd name="T11" fmla="*/ 2147483647 h 36"/>
                <a:gd name="T12" fmla="*/ 2147483647 w 19"/>
                <a:gd name="T13" fmla="*/ 2147483647 h 36"/>
                <a:gd name="T14" fmla="*/ 2147483647 w 19"/>
                <a:gd name="T15" fmla="*/ 2147483647 h 36"/>
                <a:gd name="T16" fmla="*/ 2147483647 w 19"/>
                <a:gd name="T17" fmla="*/ 2147483647 h 36"/>
                <a:gd name="T18" fmla="*/ 2147483647 w 19"/>
                <a:gd name="T19" fmla="*/ 2147483647 h 36"/>
                <a:gd name="T20" fmla="*/ 0 w 19"/>
                <a:gd name="T21" fmla="*/ 2147483647 h 36"/>
                <a:gd name="T22" fmla="*/ 2147483647 w 19"/>
                <a:gd name="T23" fmla="*/ 2147483647 h 36"/>
                <a:gd name="T24" fmla="*/ 2147483647 w 19"/>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6"/>
                <a:gd name="T41" fmla="*/ 19 w 1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6">
                  <a:moveTo>
                    <a:pt x="3" y="0"/>
                  </a:moveTo>
                  <a:cubicBezTo>
                    <a:pt x="3" y="0"/>
                    <a:pt x="4" y="0"/>
                    <a:pt x="4" y="0"/>
                  </a:cubicBezTo>
                  <a:cubicBezTo>
                    <a:pt x="6" y="4"/>
                    <a:pt x="4" y="9"/>
                    <a:pt x="6" y="12"/>
                  </a:cubicBezTo>
                  <a:cubicBezTo>
                    <a:pt x="8" y="12"/>
                    <a:pt x="12" y="11"/>
                    <a:pt x="12" y="13"/>
                  </a:cubicBezTo>
                  <a:cubicBezTo>
                    <a:pt x="12" y="17"/>
                    <a:pt x="8" y="14"/>
                    <a:pt x="6" y="16"/>
                  </a:cubicBezTo>
                  <a:cubicBezTo>
                    <a:pt x="7" y="23"/>
                    <a:pt x="6" y="28"/>
                    <a:pt x="8" y="33"/>
                  </a:cubicBezTo>
                  <a:cubicBezTo>
                    <a:pt x="9" y="33"/>
                    <a:pt x="9" y="33"/>
                    <a:pt x="9" y="33"/>
                  </a:cubicBezTo>
                  <a:cubicBezTo>
                    <a:pt x="14" y="33"/>
                    <a:pt x="14" y="29"/>
                    <a:pt x="18" y="28"/>
                  </a:cubicBezTo>
                  <a:cubicBezTo>
                    <a:pt x="19" y="33"/>
                    <a:pt x="13" y="36"/>
                    <a:pt x="7" y="35"/>
                  </a:cubicBezTo>
                  <a:cubicBezTo>
                    <a:pt x="3" y="33"/>
                    <a:pt x="4" y="23"/>
                    <a:pt x="3" y="17"/>
                  </a:cubicBezTo>
                  <a:cubicBezTo>
                    <a:pt x="3" y="15"/>
                    <a:pt x="1" y="16"/>
                    <a:pt x="0" y="14"/>
                  </a:cubicBezTo>
                  <a:cubicBezTo>
                    <a:pt x="0" y="12"/>
                    <a:pt x="2" y="13"/>
                    <a:pt x="3" y="11"/>
                  </a:cubicBezTo>
                  <a:cubicBezTo>
                    <a:pt x="2" y="7"/>
                    <a:pt x="3" y="5"/>
                    <a:pt x="3" y="0"/>
                  </a:cubicBezTo>
                  <a:close/>
                </a:path>
              </a:pathLst>
            </a:custGeom>
            <a:solidFill>
              <a:srgbClr val="000000"/>
            </a:solidFill>
            <a:ln w="9525">
              <a:noFill/>
              <a:round/>
              <a:headEnd/>
              <a:tailEnd/>
            </a:ln>
          </p:spPr>
          <p:txBody>
            <a:bodyPr/>
            <a:lstStyle/>
            <a:p>
              <a:endParaRPr lang="en-CA"/>
            </a:p>
          </p:txBody>
        </p:sp>
        <p:sp>
          <p:nvSpPr>
            <p:cNvPr id="7253" name="Freeform 85"/>
            <p:cNvSpPr>
              <a:spLocks noEditPoints="1"/>
            </p:cNvSpPr>
            <p:nvPr/>
          </p:nvSpPr>
          <p:spPr bwMode="auto">
            <a:xfrm>
              <a:off x="286772" y="5014084"/>
              <a:ext cx="176762" cy="250301"/>
            </a:xfrm>
            <a:custGeom>
              <a:avLst/>
              <a:gdLst>
                <a:gd name="T0" fmla="*/ 2147483647 w 24"/>
                <a:gd name="T1" fmla="*/ 0 h 34"/>
                <a:gd name="T2" fmla="*/ 2147483647 w 24"/>
                <a:gd name="T3" fmla="*/ 0 h 34"/>
                <a:gd name="T4" fmla="*/ 2147483647 w 24"/>
                <a:gd name="T5" fmla="*/ 2147483647 h 34"/>
                <a:gd name="T6" fmla="*/ 2147483647 w 24"/>
                <a:gd name="T7" fmla="*/ 2147483647 h 34"/>
                <a:gd name="T8" fmla="*/ 2147483647 w 24"/>
                <a:gd name="T9" fmla="*/ 2147483647 h 34"/>
                <a:gd name="T10" fmla="*/ 2147483647 w 24"/>
                <a:gd name="T11" fmla="*/ 2147483647 h 34"/>
                <a:gd name="T12" fmla="*/ 2147483647 w 24"/>
                <a:gd name="T13" fmla="*/ 2147483647 h 34"/>
                <a:gd name="T14" fmla="*/ 2147483647 w 24"/>
                <a:gd name="T15" fmla="*/ 2147483647 h 34"/>
                <a:gd name="T16" fmla="*/ 2147483647 w 24"/>
                <a:gd name="T17" fmla="*/ 0 h 34"/>
                <a:gd name="T18" fmla="*/ 2147483647 w 24"/>
                <a:gd name="T19" fmla="*/ 2147483647 h 34"/>
                <a:gd name="T20" fmla="*/ 2147483647 w 24"/>
                <a:gd name="T21" fmla="*/ 2147483647 h 34"/>
                <a:gd name="T22" fmla="*/ 2147483647 w 24"/>
                <a:gd name="T23" fmla="*/ 2147483647 h 34"/>
                <a:gd name="T24" fmla="*/ 2147483647 w 24"/>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34"/>
                <a:gd name="T41" fmla="*/ 24 w 24"/>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34">
                  <a:moveTo>
                    <a:pt x="18" y="0"/>
                  </a:moveTo>
                  <a:cubicBezTo>
                    <a:pt x="19" y="0"/>
                    <a:pt x="19" y="0"/>
                    <a:pt x="20" y="0"/>
                  </a:cubicBezTo>
                  <a:cubicBezTo>
                    <a:pt x="22" y="6"/>
                    <a:pt x="21" y="15"/>
                    <a:pt x="22" y="22"/>
                  </a:cubicBezTo>
                  <a:cubicBezTo>
                    <a:pt x="22" y="26"/>
                    <a:pt x="24" y="30"/>
                    <a:pt x="22" y="33"/>
                  </a:cubicBezTo>
                  <a:cubicBezTo>
                    <a:pt x="21" y="33"/>
                    <a:pt x="20" y="32"/>
                    <a:pt x="20" y="31"/>
                  </a:cubicBezTo>
                  <a:cubicBezTo>
                    <a:pt x="17" y="32"/>
                    <a:pt x="16" y="34"/>
                    <a:pt x="12" y="34"/>
                  </a:cubicBezTo>
                  <a:cubicBezTo>
                    <a:pt x="0" y="34"/>
                    <a:pt x="1" y="15"/>
                    <a:pt x="12" y="14"/>
                  </a:cubicBezTo>
                  <a:cubicBezTo>
                    <a:pt x="15" y="14"/>
                    <a:pt x="16" y="15"/>
                    <a:pt x="19" y="15"/>
                  </a:cubicBezTo>
                  <a:cubicBezTo>
                    <a:pt x="19" y="11"/>
                    <a:pt x="18" y="5"/>
                    <a:pt x="18" y="0"/>
                  </a:cubicBezTo>
                  <a:close/>
                  <a:moveTo>
                    <a:pt x="11" y="31"/>
                  </a:moveTo>
                  <a:cubicBezTo>
                    <a:pt x="15" y="31"/>
                    <a:pt x="19" y="28"/>
                    <a:pt x="20" y="25"/>
                  </a:cubicBezTo>
                  <a:cubicBezTo>
                    <a:pt x="21" y="22"/>
                    <a:pt x="18" y="15"/>
                    <a:pt x="11" y="17"/>
                  </a:cubicBezTo>
                  <a:cubicBezTo>
                    <a:pt x="5" y="18"/>
                    <a:pt x="4" y="30"/>
                    <a:pt x="11" y="31"/>
                  </a:cubicBezTo>
                  <a:close/>
                </a:path>
              </a:pathLst>
            </a:custGeom>
            <a:solidFill>
              <a:srgbClr val="000000"/>
            </a:solidFill>
            <a:ln w="9525">
              <a:noFill/>
              <a:round/>
              <a:headEnd/>
              <a:tailEnd/>
            </a:ln>
          </p:spPr>
          <p:txBody>
            <a:bodyPr/>
            <a:lstStyle/>
            <a:p>
              <a:endParaRPr lang="en-CA"/>
            </a:p>
          </p:txBody>
        </p:sp>
        <p:sp>
          <p:nvSpPr>
            <p:cNvPr id="7254" name="Freeform 86"/>
            <p:cNvSpPr>
              <a:spLocks/>
            </p:cNvSpPr>
            <p:nvPr/>
          </p:nvSpPr>
          <p:spPr bwMode="auto">
            <a:xfrm>
              <a:off x="1288028" y="5043741"/>
              <a:ext cx="28472" cy="29657"/>
            </a:xfrm>
            <a:custGeom>
              <a:avLst/>
              <a:gdLst>
                <a:gd name="T0" fmla="*/ 0 w 4"/>
                <a:gd name="T1" fmla="*/ 0 h 4"/>
                <a:gd name="T2" fmla="*/ 2147483647 w 4"/>
                <a:gd name="T3" fmla="*/ 2147483647 h 4"/>
                <a:gd name="T4" fmla="*/ 0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cubicBezTo>
                    <a:pt x="3" y="0"/>
                    <a:pt x="4" y="1"/>
                    <a:pt x="4" y="3"/>
                  </a:cubicBezTo>
                  <a:cubicBezTo>
                    <a:pt x="3" y="4"/>
                    <a:pt x="0" y="3"/>
                    <a:pt x="0" y="0"/>
                  </a:cubicBezTo>
                  <a:close/>
                </a:path>
              </a:pathLst>
            </a:custGeom>
            <a:solidFill>
              <a:srgbClr val="000000"/>
            </a:solidFill>
            <a:ln w="9525">
              <a:noFill/>
              <a:round/>
              <a:headEnd/>
              <a:tailEnd/>
            </a:ln>
          </p:spPr>
          <p:txBody>
            <a:bodyPr/>
            <a:lstStyle/>
            <a:p>
              <a:endParaRPr lang="en-CA"/>
            </a:p>
          </p:txBody>
        </p:sp>
        <p:sp>
          <p:nvSpPr>
            <p:cNvPr id="7255" name="Freeform 87"/>
            <p:cNvSpPr>
              <a:spLocks noEditPoints="1"/>
            </p:cNvSpPr>
            <p:nvPr/>
          </p:nvSpPr>
          <p:spPr bwMode="auto">
            <a:xfrm>
              <a:off x="1111266" y="5087633"/>
              <a:ext cx="161340" cy="169635"/>
            </a:xfrm>
            <a:custGeom>
              <a:avLst/>
              <a:gdLst>
                <a:gd name="T0" fmla="*/ 2147483647 w 22"/>
                <a:gd name="T1" fmla="*/ 2147483647 h 23"/>
                <a:gd name="T2" fmla="*/ 2147483647 w 22"/>
                <a:gd name="T3" fmla="*/ 2147483647 h 23"/>
                <a:gd name="T4" fmla="*/ 2147483647 w 22"/>
                <a:gd name="T5" fmla="*/ 2147483647 h 23"/>
                <a:gd name="T6" fmla="*/ 2147483647 w 22"/>
                <a:gd name="T7" fmla="*/ 2147483647 h 23"/>
                <a:gd name="T8" fmla="*/ 2147483647 w 22"/>
                <a:gd name="T9" fmla="*/ 2147483647 h 23"/>
                <a:gd name="T10" fmla="*/ 2147483647 w 22"/>
                <a:gd name="T11" fmla="*/ 2147483647 h 23"/>
                <a:gd name="T12" fmla="*/ 2147483647 w 22"/>
                <a:gd name="T13" fmla="*/ 2147483647 h 23"/>
                <a:gd name="T14" fmla="*/ 2147483647 w 22"/>
                <a:gd name="T15" fmla="*/ 2147483647 h 23"/>
                <a:gd name="T16" fmla="*/ 2147483647 w 22"/>
                <a:gd name="T17" fmla="*/ 2147483647 h 23"/>
                <a:gd name="T18" fmla="*/ 2147483647 w 22"/>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3"/>
                <a:gd name="T32" fmla="*/ 22 w 22"/>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3">
                  <a:moveTo>
                    <a:pt x="10" y="1"/>
                  </a:moveTo>
                  <a:cubicBezTo>
                    <a:pt x="15" y="0"/>
                    <a:pt x="22" y="6"/>
                    <a:pt x="22" y="11"/>
                  </a:cubicBezTo>
                  <a:cubicBezTo>
                    <a:pt x="22" y="12"/>
                    <a:pt x="21" y="13"/>
                    <a:pt x="21" y="15"/>
                  </a:cubicBezTo>
                  <a:cubicBezTo>
                    <a:pt x="20" y="16"/>
                    <a:pt x="20" y="18"/>
                    <a:pt x="20" y="18"/>
                  </a:cubicBezTo>
                  <a:cubicBezTo>
                    <a:pt x="19" y="19"/>
                    <a:pt x="13" y="23"/>
                    <a:pt x="11" y="23"/>
                  </a:cubicBezTo>
                  <a:cubicBezTo>
                    <a:pt x="0" y="22"/>
                    <a:pt x="1" y="3"/>
                    <a:pt x="10" y="1"/>
                  </a:cubicBezTo>
                  <a:close/>
                  <a:moveTo>
                    <a:pt x="11" y="20"/>
                  </a:moveTo>
                  <a:cubicBezTo>
                    <a:pt x="15" y="20"/>
                    <a:pt x="19" y="14"/>
                    <a:pt x="18" y="10"/>
                  </a:cubicBezTo>
                  <a:cubicBezTo>
                    <a:pt x="17" y="4"/>
                    <a:pt x="13" y="5"/>
                    <a:pt x="7" y="8"/>
                  </a:cubicBezTo>
                  <a:cubicBezTo>
                    <a:pt x="5" y="12"/>
                    <a:pt x="6" y="19"/>
                    <a:pt x="11" y="20"/>
                  </a:cubicBezTo>
                  <a:close/>
                </a:path>
              </a:pathLst>
            </a:custGeom>
            <a:solidFill>
              <a:srgbClr val="000000"/>
            </a:solidFill>
            <a:ln w="9525">
              <a:noFill/>
              <a:round/>
              <a:headEnd/>
              <a:tailEnd/>
            </a:ln>
          </p:spPr>
          <p:txBody>
            <a:bodyPr/>
            <a:lstStyle/>
            <a:p>
              <a:endParaRPr lang="en-CA"/>
            </a:p>
          </p:txBody>
        </p:sp>
        <p:sp>
          <p:nvSpPr>
            <p:cNvPr id="7256" name="Freeform 88"/>
            <p:cNvSpPr>
              <a:spLocks/>
            </p:cNvSpPr>
            <p:nvPr/>
          </p:nvSpPr>
          <p:spPr bwMode="auto">
            <a:xfrm>
              <a:off x="1368698" y="5087633"/>
              <a:ext cx="131682" cy="169635"/>
            </a:xfrm>
            <a:custGeom>
              <a:avLst/>
              <a:gdLst>
                <a:gd name="T0" fmla="*/ 2147483647 w 18"/>
                <a:gd name="T1" fmla="*/ 2147483647 h 23"/>
                <a:gd name="T2" fmla="*/ 2147483647 w 18"/>
                <a:gd name="T3" fmla="*/ 2147483647 h 23"/>
                <a:gd name="T4" fmla="*/ 2147483647 w 18"/>
                <a:gd name="T5" fmla="*/ 2147483647 h 23"/>
                <a:gd name="T6" fmla="*/ 2147483647 w 18"/>
                <a:gd name="T7" fmla="*/ 2147483647 h 23"/>
                <a:gd name="T8" fmla="*/ 0 w 18"/>
                <a:gd name="T9" fmla="*/ 2147483647 h 23"/>
                <a:gd name="T10" fmla="*/ 0 w 18"/>
                <a:gd name="T11" fmla="*/ 2147483647 h 23"/>
                <a:gd name="T12" fmla="*/ 2147483647 w 18"/>
                <a:gd name="T13" fmla="*/ 2147483647 h 23"/>
                <a:gd name="T14" fmla="*/ 2147483647 w 18"/>
                <a:gd name="T15" fmla="*/ 2147483647 h 23"/>
                <a:gd name="T16" fmla="*/ 2147483647 w 18"/>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3"/>
                <a:gd name="T29" fmla="*/ 18 w 1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3">
                  <a:moveTo>
                    <a:pt x="16" y="23"/>
                  </a:moveTo>
                  <a:cubicBezTo>
                    <a:pt x="12" y="22"/>
                    <a:pt x="14" y="15"/>
                    <a:pt x="14" y="11"/>
                  </a:cubicBezTo>
                  <a:cubicBezTo>
                    <a:pt x="14" y="7"/>
                    <a:pt x="14" y="3"/>
                    <a:pt x="10" y="3"/>
                  </a:cubicBezTo>
                  <a:cubicBezTo>
                    <a:pt x="2" y="3"/>
                    <a:pt x="2" y="16"/>
                    <a:pt x="3" y="23"/>
                  </a:cubicBezTo>
                  <a:cubicBezTo>
                    <a:pt x="0" y="22"/>
                    <a:pt x="0" y="17"/>
                    <a:pt x="0" y="13"/>
                  </a:cubicBezTo>
                  <a:cubicBezTo>
                    <a:pt x="0" y="10"/>
                    <a:pt x="0" y="6"/>
                    <a:pt x="0" y="2"/>
                  </a:cubicBezTo>
                  <a:cubicBezTo>
                    <a:pt x="2" y="1"/>
                    <a:pt x="2" y="4"/>
                    <a:pt x="4" y="3"/>
                  </a:cubicBezTo>
                  <a:cubicBezTo>
                    <a:pt x="7" y="0"/>
                    <a:pt x="14" y="0"/>
                    <a:pt x="16" y="4"/>
                  </a:cubicBezTo>
                  <a:cubicBezTo>
                    <a:pt x="18" y="9"/>
                    <a:pt x="15" y="20"/>
                    <a:pt x="16" y="23"/>
                  </a:cubicBezTo>
                  <a:close/>
                </a:path>
              </a:pathLst>
            </a:custGeom>
            <a:solidFill>
              <a:srgbClr val="000000"/>
            </a:solidFill>
            <a:ln w="9525">
              <a:noFill/>
              <a:round/>
              <a:headEnd/>
              <a:tailEnd/>
            </a:ln>
          </p:spPr>
          <p:txBody>
            <a:bodyPr/>
            <a:lstStyle/>
            <a:p>
              <a:endParaRPr lang="en-CA"/>
            </a:p>
          </p:txBody>
        </p:sp>
        <p:sp>
          <p:nvSpPr>
            <p:cNvPr id="7257" name="Freeform 89"/>
            <p:cNvSpPr>
              <a:spLocks noEditPoints="1"/>
            </p:cNvSpPr>
            <p:nvPr/>
          </p:nvSpPr>
          <p:spPr bwMode="auto">
            <a:xfrm>
              <a:off x="964162" y="5095936"/>
              <a:ext cx="175576" cy="278772"/>
            </a:xfrm>
            <a:custGeom>
              <a:avLst/>
              <a:gdLst>
                <a:gd name="T0" fmla="*/ 2147483647 w 24"/>
                <a:gd name="T1" fmla="*/ 2147483647 h 38"/>
                <a:gd name="T2" fmla="*/ 2147483647 w 24"/>
                <a:gd name="T3" fmla="*/ 2147483647 h 38"/>
                <a:gd name="T4" fmla="*/ 2147483647 w 24"/>
                <a:gd name="T5" fmla="*/ 2147483647 h 38"/>
                <a:gd name="T6" fmla="*/ 2147483647 w 24"/>
                <a:gd name="T7" fmla="*/ 2147483647 h 38"/>
                <a:gd name="T8" fmla="*/ 2147483647 w 24"/>
                <a:gd name="T9" fmla="*/ 2147483647 h 38"/>
                <a:gd name="T10" fmla="*/ 2147483647 w 24"/>
                <a:gd name="T11" fmla="*/ 0 h 38"/>
                <a:gd name="T12" fmla="*/ 2147483647 w 24"/>
                <a:gd name="T13" fmla="*/ 2147483647 h 38"/>
                <a:gd name="T14" fmla="*/ 2147483647 w 24"/>
                <a:gd name="T15" fmla="*/ 2147483647 h 38"/>
                <a:gd name="T16" fmla="*/ 2147483647 w 24"/>
                <a:gd name="T17" fmla="*/ 2147483647 h 38"/>
                <a:gd name="T18" fmla="*/ 2147483647 w 24"/>
                <a:gd name="T19" fmla="*/ 2147483647 h 38"/>
                <a:gd name="T20" fmla="*/ 2147483647 w 24"/>
                <a:gd name="T21" fmla="*/ 2147483647 h 38"/>
                <a:gd name="T22" fmla="*/ 2147483647 w 24"/>
                <a:gd name="T23" fmla="*/ 2147483647 h 38"/>
                <a:gd name="T24" fmla="*/ 2147483647 w 24"/>
                <a:gd name="T25" fmla="*/ 2147483647 h 38"/>
                <a:gd name="T26" fmla="*/ 2147483647 w 24"/>
                <a:gd name="T27" fmla="*/ 214748364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38"/>
                <a:gd name="T44" fmla="*/ 24 w 24"/>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38">
                  <a:moveTo>
                    <a:pt x="5" y="38"/>
                  </a:moveTo>
                  <a:cubicBezTo>
                    <a:pt x="4" y="38"/>
                    <a:pt x="4" y="38"/>
                    <a:pt x="3" y="38"/>
                  </a:cubicBezTo>
                  <a:cubicBezTo>
                    <a:pt x="1" y="35"/>
                    <a:pt x="2" y="31"/>
                    <a:pt x="2" y="28"/>
                  </a:cubicBezTo>
                  <a:cubicBezTo>
                    <a:pt x="2" y="17"/>
                    <a:pt x="0" y="9"/>
                    <a:pt x="2" y="1"/>
                  </a:cubicBezTo>
                  <a:cubicBezTo>
                    <a:pt x="3" y="2"/>
                    <a:pt x="4" y="3"/>
                    <a:pt x="4" y="5"/>
                  </a:cubicBezTo>
                  <a:cubicBezTo>
                    <a:pt x="7" y="3"/>
                    <a:pt x="8" y="0"/>
                    <a:pt x="12" y="0"/>
                  </a:cubicBezTo>
                  <a:cubicBezTo>
                    <a:pt x="24" y="1"/>
                    <a:pt x="24" y="22"/>
                    <a:pt x="12" y="22"/>
                  </a:cubicBezTo>
                  <a:cubicBezTo>
                    <a:pt x="8" y="22"/>
                    <a:pt x="7" y="21"/>
                    <a:pt x="4" y="19"/>
                  </a:cubicBezTo>
                  <a:cubicBezTo>
                    <a:pt x="4" y="26"/>
                    <a:pt x="6" y="33"/>
                    <a:pt x="5" y="38"/>
                  </a:cubicBezTo>
                  <a:close/>
                  <a:moveTo>
                    <a:pt x="4" y="11"/>
                  </a:moveTo>
                  <a:cubicBezTo>
                    <a:pt x="4" y="13"/>
                    <a:pt x="5" y="13"/>
                    <a:pt x="6" y="14"/>
                  </a:cubicBezTo>
                  <a:cubicBezTo>
                    <a:pt x="7" y="16"/>
                    <a:pt x="7" y="18"/>
                    <a:pt x="9" y="19"/>
                  </a:cubicBezTo>
                  <a:cubicBezTo>
                    <a:pt x="17" y="23"/>
                    <a:pt x="22" y="8"/>
                    <a:pt x="15" y="4"/>
                  </a:cubicBezTo>
                  <a:cubicBezTo>
                    <a:pt x="8" y="3"/>
                    <a:pt x="6" y="7"/>
                    <a:pt x="4" y="11"/>
                  </a:cubicBezTo>
                  <a:close/>
                </a:path>
              </a:pathLst>
            </a:custGeom>
            <a:solidFill>
              <a:srgbClr val="000000"/>
            </a:solidFill>
            <a:ln w="9525">
              <a:noFill/>
              <a:round/>
              <a:headEnd/>
              <a:tailEnd/>
            </a:ln>
          </p:spPr>
          <p:txBody>
            <a:bodyPr/>
            <a:lstStyle/>
            <a:p>
              <a:endParaRPr lang="en-CA"/>
            </a:p>
          </p:txBody>
        </p:sp>
        <p:sp>
          <p:nvSpPr>
            <p:cNvPr id="7258" name="Freeform 90"/>
            <p:cNvSpPr>
              <a:spLocks/>
            </p:cNvSpPr>
            <p:nvPr/>
          </p:nvSpPr>
          <p:spPr bwMode="auto">
            <a:xfrm>
              <a:off x="1288028" y="5095936"/>
              <a:ext cx="43894" cy="161332"/>
            </a:xfrm>
            <a:custGeom>
              <a:avLst/>
              <a:gdLst>
                <a:gd name="T0" fmla="*/ 2147483647 w 6"/>
                <a:gd name="T1" fmla="*/ 0 h 22"/>
                <a:gd name="T2" fmla="*/ 2147483647 w 6"/>
                <a:gd name="T3" fmla="*/ 0 h 22"/>
                <a:gd name="T4" fmla="*/ 2147483647 w 6"/>
                <a:gd name="T5" fmla="*/ 2147483647 h 22"/>
                <a:gd name="T6" fmla="*/ 2147483647 w 6"/>
                <a:gd name="T7" fmla="*/ 2147483647 h 22"/>
                <a:gd name="T8" fmla="*/ 2147483647 w 6"/>
                <a:gd name="T9" fmla="*/ 0 h 22"/>
                <a:gd name="T10" fmla="*/ 0 60000 65536"/>
                <a:gd name="T11" fmla="*/ 0 60000 65536"/>
                <a:gd name="T12" fmla="*/ 0 60000 65536"/>
                <a:gd name="T13" fmla="*/ 0 60000 65536"/>
                <a:gd name="T14" fmla="*/ 0 60000 65536"/>
                <a:gd name="T15" fmla="*/ 0 w 6"/>
                <a:gd name="T16" fmla="*/ 0 h 22"/>
                <a:gd name="T17" fmla="*/ 6 w 6"/>
                <a:gd name="T18" fmla="*/ 22 h 22"/>
              </a:gdLst>
              <a:ahLst/>
              <a:cxnLst>
                <a:cxn ang="T10">
                  <a:pos x="T0" y="T1"/>
                </a:cxn>
                <a:cxn ang="T11">
                  <a:pos x="T2" y="T3"/>
                </a:cxn>
                <a:cxn ang="T12">
                  <a:pos x="T4" y="T5"/>
                </a:cxn>
                <a:cxn ang="T13">
                  <a:pos x="T6" y="T7"/>
                </a:cxn>
                <a:cxn ang="T14">
                  <a:pos x="T8" y="T9"/>
                </a:cxn>
              </a:cxnLst>
              <a:rect l="T15" t="T16" r="T17" b="T18"/>
              <a:pathLst>
                <a:path w="6" h="22">
                  <a:moveTo>
                    <a:pt x="2" y="0"/>
                  </a:moveTo>
                  <a:cubicBezTo>
                    <a:pt x="3" y="0"/>
                    <a:pt x="3" y="0"/>
                    <a:pt x="3" y="0"/>
                  </a:cubicBezTo>
                  <a:cubicBezTo>
                    <a:pt x="6" y="1"/>
                    <a:pt x="5" y="4"/>
                    <a:pt x="5" y="6"/>
                  </a:cubicBezTo>
                  <a:cubicBezTo>
                    <a:pt x="6" y="11"/>
                    <a:pt x="6" y="17"/>
                    <a:pt x="6" y="22"/>
                  </a:cubicBezTo>
                  <a:cubicBezTo>
                    <a:pt x="0" y="20"/>
                    <a:pt x="4" y="7"/>
                    <a:pt x="2" y="0"/>
                  </a:cubicBezTo>
                  <a:close/>
                </a:path>
              </a:pathLst>
            </a:custGeom>
            <a:solidFill>
              <a:srgbClr val="000000"/>
            </a:solidFill>
            <a:ln w="9525">
              <a:noFill/>
              <a:round/>
              <a:headEnd/>
              <a:tailEnd/>
            </a:ln>
          </p:spPr>
          <p:txBody>
            <a:bodyPr/>
            <a:lstStyle/>
            <a:p>
              <a:endParaRPr lang="en-CA"/>
            </a:p>
          </p:txBody>
        </p:sp>
        <p:sp>
          <p:nvSpPr>
            <p:cNvPr id="7259" name="Freeform 91"/>
            <p:cNvSpPr>
              <a:spLocks/>
            </p:cNvSpPr>
            <p:nvPr/>
          </p:nvSpPr>
          <p:spPr bwMode="auto">
            <a:xfrm>
              <a:off x="617756" y="5103054"/>
              <a:ext cx="206420" cy="154214"/>
            </a:xfrm>
            <a:custGeom>
              <a:avLst/>
              <a:gdLst>
                <a:gd name="T0" fmla="*/ 2147483647 w 28"/>
                <a:gd name="T1" fmla="*/ 0 h 21"/>
                <a:gd name="T2" fmla="*/ 2147483647 w 28"/>
                <a:gd name="T3" fmla="*/ 2147483647 h 21"/>
                <a:gd name="T4" fmla="*/ 2147483647 w 28"/>
                <a:gd name="T5" fmla="*/ 2147483647 h 21"/>
                <a:gd name="T6" fmla="*/ 2147483647 w 28"/>
                <a:gd name="T7" fmla="*/ 2147483647 h 21"/>
                <a:gd name="T8" fmla="*/ 2147483647 w 28"/>
                <a:gd name="T9" fmla="*/ 2147483647 h 21"/>
                <a:gd name="T10" fmla="*/ 2147483647 w 28"/>
                <a:gd name="T11" fmla="*/ 2147483647 h 21"/>
                <a:gd name="T12" fmla="*/ 0 w 28"/>
                <a:gd name="T13" fmla="*/ 2147483647 h 21"/>
                <a:gd name="T14" fmla="*/ 2147483647 w 28"/>
                <a:gd name="T15" fmla="*/ 2147483647 h 21"/>
                <a:gd name="T16" fmla="*/ 2147483647 w 28"/>
                <a:gd name="T17" fmla="*/ 2147483647 h 21"/>
                <a:gd name="T18" fmla="*/ 2147483647 w 28"/>
                <a:gd name="T19" fmla="*/ 2147483647 h 21"/>
                <a:gd name="T20" fmla="*/ 2147483647 w 28"/>
                <a:gd name="T21" fmla="*/ 0 h 21"/>
                <a:gd name="T22" fmla="*/ 2147483647 w 28"/>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1"/>
                <a:gd name="T38" fmla="*/ 28 w 28"/>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1">
                  <a:moveTo>
                    <a:pt x="27" y="0"/>
                  </a:moveTo>
                  <a:cubicBezTo>
                    <a:pt x="28" y="3"/>
                    <a:pt x="26" y="5"/>
                    <a:pt x="25" y="8"/>
                  </a:cubicBezTo>
                  <a:cubicBezTo>
                    <a:pt x="23" y="12"/>
                    <a:pt x="24" y="18"/>
                    <a:pt x="21" y="21"/>
                  </a:cubicBezTo>
                  <a:cubicBezTo>
                    <a:pt x="16" y="19"/>
                    <a:pt x="16" y="13"/>
                    <a:pt x="12" y="9"/>
                  </a:cubicBezTo>
                  <a:cubicBezTo>
                    <a:pt x="9" y="11"/>
                    <a:pt x="10" y="18"/>
                    <a:pt x="8" y="21"/>
                  </a:cubicBezTo>
                  <a:cubicBezTo>
                    <a:pt x="4" y="21"/>
                    <a:pt x="3" y="15"/>
                    <a:pt x="2" y="11"/>
                  </a:cubicBezTo>
                  <a:cubicBezTo>
                    <a:pt x="1" y="8"/>
                    <a:pt x="0" y="5"/>
                    <a:pt x="0" y="2"/>
                  </a:cubicBezTo>
                  <a:cubicBezTo>
                    <a:pt x="5" y="4"/>
                    <a:pt x="3" y="12"/>
                    <a:pt x="6" y="15"/>
                  </a:cubicBezTo>
                  <a:cubicBezTo>
                    <a:pt x="10" y="12"/>
                    <a:pt x="8" y="5"/>
                    <a:pt x="11" y="1"/>
                  </a:cubicBezTo>
                  <a:cubicBezTo>
                    <a:pt x="16" y="4"/>
                    <a:pt x="15" y="13"/>
                    <a:pt x="20" y="16"/>
                  </a:cubicBezTo>
                  <a:cubicBezTo>
                    <a:pt x="22" y="12"/>
                    <a:pt x="22" y="4"/>
                    <a:pt x="25" y="0"/>
                  </a:cubicBezTo>
                  <a:cubicBezTo>
                    <a:pt x="25" y="0"/>
                    <a:pt x="26" y="0"/>
                    <a:pt x="27" y="0"/>
                  </a:cubicBezTo>
                  <a:close/>
                </a:path>
              </a:pathLst>
            </a:custGeom>
            <a:solidFill>
              <a:srgbClr val="000000"/>
            </a:solidFill>
            <a:ln w="9525">
              <a:noFill/>
              <a:round/>
              <a:headEnd/>
              <a:tailEnd/>
            </a:ln>
          </p:spPr>
          <p:txBody>
            <a:bodyPr/>
            <a:lstStyle/>
            <a:p>
              <a:endParaRPr lang="en-CA"/>
            </a:p>
          </p:txBody>
        </p:sp>
        <p:sp>
          <p:nvSpPr>
            <p:cNvPr id="7260" name="Freeform 92"/>
            <p:cNvSpPr>
              <a:spLocks noEditPoints="1"/>
            </p:cNvSpPr>
            <p:nvPr/>
          </p:nvSpPr>
          <p:spPr bwMode="auto">
            <a:xfrm>
              <a:off x="449298" y="5095936"/>
              <a:ext cx="154222" cy="168449"/>
            </a:xfrm>
            <a:custGeom>
              <a:avLst/>
              <a:gdLst>
                <a:gd name="T0" fmla="*/ 2147483647 w 21"/>
                <a:gd name="T1" fmla="*/ 2147483647 h 23"/>
                <a:gd name="T2" fmla="*/ 2147483647 w 21"/>
                <a:gd name="T3" fmla="*/ 2147483647 h 23"/>
                <a:gd name="T4" fmla="*/ 2147483647 w 21"/>
                <a:gd name="T5" fmla="*/ 2147483647 h 23"/>
                <a:gd name="T6" fmla="*/ 2147483647 w 21"/>
                <a:gd name="T7" fmla="*/ 2147483647 h 23"/>
                <a:gd name="T8" fmla="*/ 2147483647 w 21"/>
                <a:gd name="T9" fmla="*/ 2147483647 h 23"/>
                <a:gd name="T10" fmla="*/ 2147483647 w 21"/>
                <a:gd name="T11" fmla="*/ 2147483647 h 23"/>
                <a:gd name="T12" fmla="*/ 2147483647 w 21"/>
                <a:gd name="T13" fmla="*/ 2147483647 h 23"/>
                <a:gd name="T14" fmla="*/ 2147483647 w 21"/>
                <a:gd name="T15" fmla="*/ 2147483647 h 23"/>
                <a:gd name="T16" fmla="*/ 2147483647 w 21"/>
                <a:gd name="T17" fmla="*/ 2147483647 h 23"/>
                <a:gd name="T18" fmla="*/ 2147483647 w 21"/>
                <a:gd name="T19" fmla="*/ 214748364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3"/>
                <a:gd name="T32" fmla="*/ 21 w 21"/>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3">
                  <a:moveTo>
                    <a:pt x="19" y="11"/>
                  </a:moveTo>
                  <a:cubicBezTo>
                    <a:pt x="15" y="13"/>
                    <a:pt x="9" y="10"/>
                    <a:pt x="7" y="12"/>
                  </a:cubicBezTo>
                  <a:cubicBezTo>
                    <a:pt x="8" y="16"/>
                    <a:pt x="10" y="19"/>
                    <a:pt x="13" y="20"/>
                  </a:cubicBezTo>
                  <a:cubicBezTo>
                    <a:pt x="16" y="20"/>
                    <a:pt x="18" y="16"/>
                    <a:pt x="21" y="18"/>
                  </a:cubicBezTo>
                  <a:cubicBezTo>
                    <a:pt x="21" y="22"/>
                    <a:pt x="16" y="23"/>
                    <a:pt x="14" y="22"/>
                  </a:cubicBezTo>
                  <a:cubicBezTo>
                    <a:pt x="3" y="22"/>
                    <a:pt x="0" y="0"/>
                    <a:pt x="16" y="3"/>
                  </a:cubicBezTo>
                  <a:cubicBezTo>
                    <a:pt x="18" y="4"/>
                    <a:pt x="20" y="8"/>
                    <a:pt x="19" y="11"/>
                  </a:cubicBezTo>
                  <a:close/>
                  <a:moveTo>
                    <a:pt x="9" y="8"/>
                  </a:moveTo>
                  <a:cubicBezTo>
                    <a:pt x="10" y="10"/>
                    <a:pt x="15" y="9"/>
                    <a:pt x="17" y="8"/>
                  </a:cubicBezTo>
                  <a:cubicBezTo>
                    <a:pt x="17" y="4"/>
                    <a:pt x="9" y="5"/>
                    <a:pt x="9" y="8"/>
                  </a:cubicBezTo>
                  <a:close/>
                </a:path>
              </a:pathLst>
            </a:custGeom>
            <a:solidFill>
              <a:srgbClr val="000000"/>
            </a:solidFill>
            <a:ln w="9525">
              <a:noFill/>
              <a:round/>
              <a:headEnd/>
              <a:tailEnd/>
            </a:ln>
          </p:spPr>
          <p:txBody>
            <a:bodyPr/>
            <a:lstStyle/>
            <a:p>
              <a:endParaRPr lang="en-CA"/>
            </a:p>
          </p:txBody>
        </p:sp>
        <p:sp>
          <p:nvSpPr>
            <p:cNvPr id="7261" name="Freeform 93"/>
            <p:cNvSpPr>
              <a:spLocks/>
            </p:cNvSpPr>
            <p:nvPr/>
          </p:nvSpPr>
          <p:spPr bwMode="auto">
            <a:xfrm>
              <a:off x="992634" y="5117289"/>
              <a:ext cx="132868" cy="147096"/>
            </a:xfrm>
            <a:custGeom>
              <a:avLst/>
              <a:gdLst>
                <a:gd name="T0" fmla="*/ 2147483647 w 18"/>
                <a:gd name="T1" fmla="*/ 2147483647 h 20"/>
                <a:gd name="T2" fmla="*/ 2147483647 w 18"/>
                <a:gd name="T3" fmla="*/ 2147483647 h 20"/>
                <a:gd name="T4" fmla="*/ 2147483647 w 18"/>
                <a:gd name="T5" fmla="*/ 2147483647 h 20"/>
                <a:gd name="T6" fmla="*/ 0 w 18"/>
                <a:gd name="T7" fmla="*/ 2147483647 h 20"/>
                <a:gd name="T8" fmla="*/ 2147483647 w 18"/>
                <a:gd name="T9" fmla="*/ 2147483647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11" y="1"/>
                  </a:moveTo>
                  <a:cubicBezTo>
                    <a:pt x="18" y="5"/>
                    <a:pt x="13" y="20"/>
                    <a:pt x="5" y="16"/>
                  </a:cubicBezTo>
                  <a:cubicBezTo>
                    <a:pt x="3" y="15"/>
                    <a:pt x="3" y="13"/>
                    <a:pt x="2" y="11"/>
                  </a:cubicBezTo>
                  <a:cubicBezTo>
                    <a:pt x="1" y="10"/>
                    <a:pt x="0" y="10"/>
                    <a:pt x="0" y="8"/>
                  </a:cubicBezTo>
                  <a:cubicBezTo>
                    <a:pt x="2" y="4"/>
                    <a:pt x="4" y="0"/>
                    <a:pt x="11" y="1"/>
                  </a:cubicBezTo>
                  <a:close/>
                </a:path>
              </a:pathLst>
            </a:custGeom>
            <a:solidFill>
              <a:srgbClr val="FFFFFF"/>
            </a:solidFill>
            <a:ln w="9525">
              <a:noFill/>
              <a:round/>
              <a:headEnd/>
              <a:tailEnd/>
            </a:ln>
          </p:spPr>
          <p:txBody>
            <a:bodyPr/>
            <a:lstStyle/>
            <a:p>
              <a:endParaRPr lang="en-CA"/>
            </a:p>
          </p:txBody>
        </p:sp>
        <p:sp>
          <p:nvSpPr>
            <p:cNvPr id="7262" name="Freeform 94"/>
            <p:cNvSpPr>
              <a:spLocks/>
            </p:cNvSpPr>
            <p:nvPr/>
          </p:nvSpPr>
          <p:spPr bwMode="auto">
            <a:xfrm>
              <a:off x="1148042" y="5117289"/>
              <a:ext cx="102024" cy="117440"/>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0 60000 65536"/>
                <a:gd name="T9" fmla="*/ 0 60000 65536"/>
                <a:gd name="T10" fmla="*/ 0 60000 65536"/>
                <a:gd name="T11" fmla="*/ 0 60000 65536"/>
                <a:gd name="T12" fmla="*/ 0 w 14"/>
                <a:gd name="T13" fmla="*/ 0 h 16"/>
                <a:gd name="T14" fmla="*/ 14 w 14"/>
                <a:gd name="T15" fmla="*/ 16 h 16"/>
              </a:gdLst>
              <a:ahLst/>
              <a:cxnLst>
                <a:cxn ang="T8">
                  <a:pos x="T0" y="T1"/>
                </a:cxn>
                <a:cxn ang="T9">
                  <a:pos x="T2" y="T3"/>
                </a:cxn>
                <a:cxn ang="T10">
                  <a:pos x="T4" y="T5"/>
                </a:cxn>
                <a:cxn ang="T11">
                  <a:pos x="T6" y="T7"/>
                </a:cxn>
              </a:cxnLst>
              <a:rect l="T12" t="T13" r="T14" b="T15"/>
              <a:pathLst>
                <a:path w="14" h="16">
                  <a:moveTo>
                    <a:pt x="2" y="4"/>
                  </a:moveTo>
                  <a:cubicBezTo>
                    <a:pt x="8" y="1"/>
                    <a:pt x="12" y="0"/>
                    <a:pt x="13" y="6"/>
                  </a:cubicBezTo>
                  <a:cubicBezTo>
                    <a:pt x="14" y="10"/>
                    <a:pt x="10" y="16"/>
                    <a:pt x="6" y="16"/>
                  </a:cubicBezTo>
                  <a:cubicBezTo>
                    <a:pt x="1" y="15"/>
                    <a:pt x="0" y="8"/>
                    <a:pt x="2" y="4"/>
                  </a:cubicBezTo>
                  <a:close/>
                </a:path>
              </a:pathLst>
            </a:custGeom>
            <a:solidFill>
              <a:srgbClr val="FFFFFF"/>
            </a:solidFill>
            <a:ln w="9525">
              <a:noFill/>
              <a:round/>
              <a:headEnd/>
              <a:tailEnd/>
            </a:ln>
          </p:spPr>
          <p:txBody>
            <a:bodyPr/>
            <a:lstStyle/>
            <a:p>
              <a:endParaRPr lang="en-CA"/>
            </a:p>
          </p:txBody>
        </p:sp>
        <p:sp>
          <p:nvSpPr>
            <p:cNvPr id="7263" name="Freeform 95"/>
            <p:cNvSpPr>
              <a:spLocks/>
            </p:cNvSpPr>
            <p:nvPr/>
          </p:nvSpPr>
          <p:spPr bwMode="auto">
            <a:xfrm>
              <a:off x="316430" y="5124407"/>
              <a:ext cx="124564" cy="118626"/>
            </a:xfrm>
            <a:custGeom>
              <a:avLst/>
              <a:gdLst>
                <a:gd name="T0" fmla="*/ 2147483647 w 17"/>
                <a:gd name="T1" fmla="*/ 2147483647 h 16"/>
                <a:gd name="T2" fmla="*/ 2147483647 w 17"/>
                <a:gd name="T3" fmla="*/ 2147483647 h 16"/>
                <a:gd name="T4" fmla="*/ 2147483647 w 17"/>
                <a:gd name="T5" fmla="*/ 2147483647 h 16"/>
                <a:gd name="T6" fmla="*/ 2147483647 w 17"/>
                <a:gd name="T7" fmla="*/ 2147483647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7" y="2"/>
                  </a:moveTo>
                  <a:cubicBezTo>
                    <a:pt x="14" y="0"/>
                    <a:pt x="17" y="7"/>
                    <a:pt x="16" y="10"/>
                  </a:cubicBezTo>
                  <a:cubicBezTo>
                    <a:pt x="15" y="13"/>
                    <a:pt x="11" y="16"/>
                    <a:pt x="7" y="16"/>
                  </a:cubicBezTo>
                  <a:cubicBezTo>
                    <a:pt x="0" y="15"/>
                    <a:pt x="1" y="3"/>
                    <a:pt x="7" y="2"/>
                  </a:cubicBezTo>
                  <a:close/>
                </a:path>
              </a:pathLst>
            </a:custGeom>
            <a:solidFill>
              <a:srgbClr val="FFFFFF"/>
            </a:solidFill>
            <a:ln w="9525">
              <a:noFill/>
              <a:round/>
              <a:headEnd/>
              <a:tailEnd/>
            </a:ln>
          </p:spPr>
          <p:txBody>
            <a:bodyPr/>
            <a:lstStyle/>
            <a:p>
              <a:endParaRPr lang="en-CA"/>
            </a:p>
          </p:txBody>
        </p:sp>
        <p:sp>
          <p:nvSpPr>
            <p:cNvPr id="7264" name="Freeform 96"/>
            <p:cNvSpPr>
              <a:spLocks/>
            </p:cNvSpPr>
            <p:nvPr/>
          </p:nvSpPr>
          <p:spPr bwMode="auto">
            <a:xfrm>
              <a:off x="514546" y="5124407"/>
              <a:ext cx="59316" cy="45078"/>
            </a:xfrm>
            <a:custGeom>
              <a:avLst/>
              <a:gdLst>
                <a:gd name="T0" fmla="*/ 2147483647 w 8"/>
                <a:gd name="T1" fmla="*/ 2147483647 h 6"/>
                <a:gd name="T2" fmla="*/ 0 w 8"/>
                <a:gd name="T3" fmla="*/ 2147483647 h 6"/>
                <a:gd name="T4" fmla="*/ 2147483647 w 8"/>
                <a:gd name="T5" fmla="*/ 2147483647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8" y="4"/>
                  </a:moveTo>
                  <a:cubicBezTo>
                    <a:pt x="6" y="5"/>
                    <a:pt x="1" y="6"/>
                    <a:pt x="0" y="4"/>
                  </a:cubicBezTo>
                  <a:cubicBezTo>
                    <a:pt x="0" y="1"/>
                    <a:pt x="8" y="0"/>
                    <a:pt x="8" y="4"/>
                  </a:cubicBezTo>
                  <a:close/>
                </a:path>
              </a:pathLst>
            </a:custGeom>
            <a:solidFill>
              <a:srgbClr val="FFFFFF"/>
            </a:solidFill>
            <a:ln w="9525">
              <a:noFill/>
              <a:round/>
              <a:headEnd/>
              <a:tailEnd/>
            </a:ln>
          </p:spPr>
          <p:txBody>
            <a:bodyPr/>
            <a:lstStyle/>
            <a:p>
              <a:endParaRPr lang="en-CA"/>
            </a:p>
          </p:txBody>
        </p:sp>
        <p:sp>
          <p:nvSpPr>
            <p:cNvPr id="7265" name="Freeform 97"/>
            <p:cNvSpPr>
              <a:spLocks/>
            </p:cNvSpPr>
            <p:nvPr/>
          </p:nvSpPr>
          <p:spPr bwMode="auto">
            <a:xfrm>
              <a:off x="2950066" y="5124407"/>
              <a:ext cx="198116" cy="52196"/>
            </a:xfrm>
            <a:custGeom>
              <a:avLst/>
              <a:gdLst>
                <a:gd name="T0" fmla="*/ 2147483647 w 27"/>
                <a:gd name="T1" fmla="*/ 2147483647 h 7"/>
                <a:gd name="T2" fmla="*/ 2147483647 w 27"/>
                <a:gd name="T3" fmla="*/ 2147483647 h 7"/>
                <a:gd name="T4" fmla="*/ 2147483647 w 27"/>
                <a:gd name="T5" fmla="*/ 2147483647 h 7"/>
                <a:gd name="T6" fmla="*/ 0 w 27"/>
                <a:gd name="T7" fmla="*/ 2147483647 h 7"/>
                <a:gd name="T8" fmla="*/ 2147483647 w 27"/>
                <a:gd name="T9" fmla="*/ 2147483647 h 7"/>
                <a:gd name="T10" fmla="*/ 2147483647 w 27"/>
                <a:gd name="T11" fmla="*/ 2147483647 h 7"/>
                <a:gd name="T12" fmla="*/ 0 60000 65536"/>
                <a:gd name="T13" fmla="*/ 0 60000 65536"/>
                <a:gd name="T14" fmla="*/ 0 60000 65536"/>
                <a:gd name="T15" fmla="*/ 0 60000 65536"/>
                <a:gd name="T16" fmla="*/ 0 60000 65536"/>
                <a:gd name="T17" fmla="*/ 0 60000 65536"/>
                <a:gd name="T18" fmla="*/ 0 w 27"/>
                <a:gd name="T19" fmla="*/ 0 h 7"/>
                <a:gd name="T20" fmla="*/ 27 w 27"/>
                <a:gd name="T21" fmla="*/ 7 h 7"/>
              </a:gdLst>
              <a:ahLst/>
              <a:cxnLst>
                <a:cxn ang="T12">
                  <a:pos x="T0" y="T1"/>
                </a:cxn>
                <a:cxn ang="T13">
                  <a:pos x="T2" y="T3"/>
                </a:cxn>
                <a:cxn ang="T14">
                  <a:pos x="T4" y="T5"/>
                </a:cxn>
                <a:cxn ang="T15">
                  <a:pos x="T6" y="T7"/>
                </a:cxn>
                <a:cxn ang="T16">
                  <a:pos x="T8" y="T9"/>
                </a:cxn>
                <a:cxn ang="T17">
                  <a:pos x="T10" y="T11"/>
                </a:cxn>
              </a:cxnLst>
              <a:rect l="T18" t="T19" r="T20" b="T21"/>
              <a:pathLst>
                <a:path w="27" h="7">
                  <a:moveTo>
                    <a:pt x="27" y="3"/>
                  </a:moveTo>
                  <a:cubicBezTo>
                    <a:pt x="27" y="7"/>
                    <a:pt x="23" y="5"/>
                    <a:pt x="20" y="5"/>
                  </a:cubicBezTo>
                  <a:cubicBezTo>
                    <a:pt x="17" y="5"/>
                    <a:pt x="12" y="6"/>
                    <a:pt x="8" y="6"/>
                  </a:cubicBezTo>
                  <a:cubicBezTo>
                    <a:pt x="5" y="5"/>
                    <a:pt x="0" y="7"/>
                    <a:pt x="0" y="4"/>
                  </a:cubicBezTo>
                  <a:cubicBezTo>
                    <a:pt x="2" y="2"/>
                    <a:pt x="6" y="3"/>
                    <a:pt x="9" y="3"/>
                  </a:cubicBezTo>
                  <a:cubicBezTo>
                    <a:pt x="16" y="3"/>
                    <a:pt x="23" y="0"/>
                    <a:pt x="27" y="3"/>
                  </a:cubicBezTo>
                  <a:close/>
                </a:path>
              </a:pathLst>
            </a:custGeom>
            <a:solidFill>
              <a:srgbClr val="000000"/>
            </a:solidFill>
            <a:ln w="9525">
              <a:noFill/>
              <a:round/>
              <a:headEnd/>
              <a:tailEnd/>
            </a:ln>
          </p:spPr>
          <p:txBody>
            <a:bodyPr/>
            <a:lstStyle/>
            <a:p>
              <a:endParaRPr lang="en-CA"/>
            </a:p>
          </p:txBody>
        </p:sp>
        <p:sp>
          <p:nvSpPr>
            <p:cNvPr id="7266" name="Freeform 98"/>
            <p:cNvSpPr>
              <a:spLocks/>
            </p:cNvSpPr>
            <p:nvPr/>
          </p:nvSpPr>
          <p:spPr bwMode="auto">
            <a:xfrm>
              <a:off x="2442320" y="5132711"/>
              <a:ext cx="199302" cy="58127"/>
            </a:xfrm>
            <a:custGeom>
              <a:avLst/>
              <a:gdLst>
                <a:gd name="T0" fmla="*/ 2147483647 w 27"/>
                <a:gd name="T1" fmla="*/ 2147483647 h 8"/>
                <a:gd name="T2" fmla="*/ 2147483647 w 27"/>
                <a:gd name="T3" fmla="*/ 2147483647 h 8"/>
                <a:gd name="T4" fmla="*/ 0 w 27"/>
                <a:gd name="T5" fmla="*/ 2147483647 h 8"/>
                <a:gd name="T6" fmla="*/ 2147483647 w 27"/>
                <a:gd name="T7" fmla="*/ 2147483647 h 8"/>
                <a:gd name="T8" fmla="*/ 2147483647 w 27"/>
                <a:gd name="T9" fmla="*/ 2147483647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4"/>
                  </a:moveTo>
                  <a:cubicBezTo>
                    <a:pt x="25" y="7"/>
                    <a:pt x="20" y="5"/>
                    <a:pt x="16" y="5"/>
                  </a:cubicBezTo>
                  <a:cubicBezTo>
                    <a:pt x="12" y="5"/>
                    <a:pt x="2" y="8"/>
                    <a:pt x="0" y="3"/>
                  </a:cubicBezTo>
                  <a:cubicBezTo>
                    <a:pt x="5" y="2"/>
                    <a:pt x="11" y="2"/>
                    <a:pt x="16" y="2"/>
                  </a:cubicBezTo>
                  <a:cubicBezTo>
                    <a:pt x="20" y="2"/>
                    <a:pt x="25" y="0"/>
                    <a:pt x="27" y="4"/>
                  </a:cubicBezTo>
                  <a:close/>
                </a:path>
              </a:pathLst>
            </a:custGeom>
            <a:solidFill>
              <a:srgbClr val="000000"/>
            </a:solidFill>
            <a:ln w="9525">
              <a:noFill/>
              <a:round/>
              <a:headEnd/>
              <a:tailEnd/>
            </a:ln>
          </p:spPr>
          <p:txBody>
            <a:bodyPr/>
            <a:lstStyle/>
            <a:p>
              <a:endParaRPr lang="en-CA"/>
            </a:p>
          </p:txBody>
        </p:sp>
        <p:sp>
          <p:nvSpPr>
            <p:cNvPr id="7267" name="Freeform 99"/>
            <p:cNvSpPr>
              <a:spLocks/>
            </p:cNvSpPr>
            <p:nvPr/>
          </p:nvSpPr>
          <p:spPr bwMode="auto">
            <a:xfrm>
              <a:off x="2706870" y="5132711"/>
              <a:ext cx="192184" cy="51009"/>
            </a:xfrm>
            <a:custGeom>
              <a:avLst/>
              <a:gdLst>
                <a:gd name="T0" fmla="*/ 2147483647 w 26"/>
                <a:gd name="T1" fmla="*/ 2147483647 h 7"/>
                <a:gd name="T2" fmla="*/ 2147483647 w 26"/>
                <a:gd name="T3" fmla="*/ 2147483647 h 7"/>
                <a:gd name="T4" fmla="*/ 0 w 26"/>
                <a:gd name="T5" fmla="*/ 2147483647 h 7"/>
                <a:gd name="T6" fmla="*/ 2147483647 w 26"/>
                <a:gd name="T7" fmla="*/ 2147483647 h 7"/>
                <a:gd name="T8" fmla="*/ 2147483647 w 26"/>
                <a:gd name="T9" fmla="*/ 2147483647 h 7"/>
                <a:gd name="T10" fmla="*/ 0 60000 65536"/>
                <a:gd name="T11" fmla="*/ 0 60000 65536"/>
                <a:gd name="T12" fmla="*/ 0 60000 65536"/>
                <a:gd name="T13" fmla="*/ 0 60000 65536"/>
                <a:gd name="T14" fmla="*/ 0 60000 65536"/>
                <a:gd name="T15" fmla="*/ 0 w 26"/>
                <a:gd name="T16" fmla="*/ 0 h 7"/>
                <a:gd name="T17" fmla="*/ 26 w 26"/>
                <a:gd name="T18" fmla="*/ 7 h 7"/>
              </a:gdLst>
              <a:ahLst/>
              <a:cxnLst>
                <a:cxn ang="T10">
                  <a:pos x="T0" y="T1"/>
                </a:cxn>
                <a:cxn ang="T11">
                  <a:pos x="T2" y="T3"/>
                </a:cxn>
                <a:cxn ang="T12">
                  <a:pos x="T4" y="T5"/>
                </a:cxn>
                <a:cxn ang="T13">
                  <a:pos x="T6" y="T7"/>
                </a:cxn>
                <a:cxn ang="T14">
                  <a:pos x="T8" y="T9"/>
                </a:cxn>
              </a:cxnLst>
              <a:rect l="T15" t="T16" r="T17" b="T18"/>
              <a:pathLst>
                <a:path w="26" h="7">
                  <a:moveTo>
                    <a:pt x="26" y="3"/>
                  </a:moveTo>
                  <a:cubicBezTo>
                    <a:pt x="26" y="7"/>
                    <a:pt x="21" y="5"/>
                    <a:pt x="17" y="5"/>
                  </a:cubicBezTo>
                  <a:cubicBezTo>
                    <a:pt x="11" y="4"/>
                    <a:pt x="3" y="6"/>
                    <a:pt x="0" y="4"/>
                  </a:cubicBezTo>
                  <a:cubicBezTo>
                    <a:pt x="3" y="0"/>
                    <a:pt x="9" y="2"/>
                    <a:pt x="13" y="2"/>
                  </a:cubicBezTo>
                  <a:cubicBezTo>
                    <a:pt x="18" y="2"/>
                    <a:pt x="23" y="1"/>
                    <a:pt x="26" y="3"/>
                  </a:cubicBezTo>
                  <a:close/>
                </a:path>
              </a:pathLst>
            </a:custGeom>
            <a:solidFill>
              <a:srgbClr val="000000"/>
            </a:solidFill>
            <a:ln w="9525">
              <a:noFill/>
              <a:round/>
              <a:headEnd/>
              <a:tailEnd/>
            </a:ln>
          </p:spPr>
          <p:txBody>
            <a:bodyPr/>
            <a:lstStyle/>
            <a:p>
              <a:endParaRPr lang="en-CA"/>
            </a:p>
          </p:txBody>
        </p:sp>
        <p:sp>
          <p:nvSpPr>
            <p:cNvPr id="7268" name="Freeform 100"/>
            <p:cNvSpPr>
              <a:spLocks/>
            </p:cNvSpPr>
            <p:nvPr/>
          </p:nvSpPr>
          <p:spPr bwMode="auto">
            <a:xfrm>
              <a:off x="2214546" y="5139828"/>
              <a:ext cx="169644" cy="66431"/>
            </a:xfrm>
            <a:custGeom>
              <a:avLst/>
              <a:gdLst>
                <a:gd name="T0" fmla="*/ 2147483647 w 23"/>
                <a:gd name="T1" fmla="*/ 2147483647 h 9"/>
                <a:gd name="T2" fmla="*/ 2147483647 w 23"/>
                <a:gd name="T3" fmla="*/ 2147483647 h 9"/>
                <a:gd name="T4" fmla="*/ 0 w 23"/>
                <a:gd name="T5" fmla="*/ 2147483647 h 9"/>
                <a:gd name="T6" fmla="*/ 2147483647 w 23"/>
                <a:gd name="T7" fmla="*/ 2147483647 h 9"/>
                <a:gd name="T8" fmla="*/ 2147483647 w 23"/>
                <a:gd name="T9" fmla="*/ 2147483647 h 9"/>
                <a:gd name="T10" fmla="*/ 0 60000 65536"/>
                <a:gd name="T11" fmla="*/ 0 60000 65536"/>
                <a:gd name="T12" fmla="*/ 0 60000 65536"/>
                <a:gd name="T13" fmla="*/ 0 60000 65536"/>
                <a:gd name="T14" fmla="*/ 0 60000 65536"/>
                <a:gd name="T15" fmla="*/ 0 w 23"/>
                <a:gd name="T16" fmla="*/ 0 h 9"/>
                <a:gd name="T17" fmla="*/ 23 w 23"/>
                <a:gd name="T18" fmla="*/ 9 h 9"/>
              </a:gdLst>
              <a:ahLst/>
              <a:cxnLst>
                <a:cxn ang="T10">
                  <a:pos x="T0" y="T1"/>
                </a:cxn>
                <a:cxn ang="T11">
                  <a:pos x="T2" y="T3"/>
                </a:cxn>
                <a:cxn ang="T12">
                  <a:pos x="T4" y="T5"/>
                </a:cxn>
                <a:cxn ang="T13">
                  <a:pos x="T6" y="T7"/>
                </a:cxn>
                <a:cxn ang="T14">
                  <a:pos x="T8" y="T9"/>
                </a:cxn>
              </a:cxnLst>
              <a:rect l="T15" t="T16" r="T17" b="T18"/>
              <a:pathLst>
                <a:path w="23" h="9">
                  <a:moveTo>
                    <a:pt x="23" y="2"/>
                  </a:moveTo>
                  <a:cubicBezTo>
                    <a:pt x="23" y="3"/>
                    <a:pt x="23" y="4"/>
                    <a:pt x="23" y="5"/>
                  </a:cubicBezTo>
                  <a:cubicBezTo>
                    <a:pt x="17" y="4"/>
                    <a:pt x="4" y="9"/>
                    <a:pt x="0" y="3"/>
                  </a:cubicBezTo>
                  <a:cubicBezTo>
                    <a:pt x="3" y="2"/>
                    <a:pt x="6" y="4"/>
                    <a:pt x="10" y="4"/>
                  </a:cubicBezTo>
                  <a:cubicBezTo>
                    <a:pt x="15" y="3"/>
                    <a:pt x="20" y="0"/>
                    <a:pt x="23" y="2"/>
                  </a:cubicBezTo>
                  <a:close/>
                </a:path>
              </a:pathLst>
            </a:custGeom>
            <a:solidFill>
              <a:srgbClr val="000000"/>
            </a:solidFill>
            <a:ln w="9525">
              <a:noFill/>
              <a:round/>
              <a:headEnd/>
              <a:tailEnd/>
            </a:ln>
          </p:spPr>
          <p:txBody>
            <a:bodyPr/>
            <a:lstStyle/>
            <a:p>
              <a:endParaRPr lang="en-CA"/>
            </a:p>
          </p:txBody>
        </p:sp>
        <p:sp>
          <p:nvSpPr>
            <p:cNvPr id="7269" name="Freeform 103"/>
            <p:cNvSpPr>
              <a:spLocks/>
            </p:cNvSpPr>
            <p:nvPr/>
          </p:nvSpPr>
          <p:spPr bwMode="auto">
            <a:xfrm>
              <a:off x="1743576" y="4712774"/>
              <a:ext cx="110328" cy="199292"/>
            </a:xfrm>
            <a:custGeom>
              <a:avLst/>
              <a:gdLst>
                <a:gd name="T0" fmla="*/ 2147483647 w 15"/>
                <a:gd name="T1" fmla="*/ 2147483647 h 27"/>
                <a:gd name="T2" fmla="*/ 2147483647 w 15"/>
                <a:gd name="T3" fmla="*/ 2147483647 h 27"/>
                <a:gd name="T4" fmla="*/ 2147483647 w 15"/>
                <a:gd name="T5" fmla="*/ 2147483647 h 27"/>
                <a:gd name="T6" fmla="*/ 2147483647 w 15"/>
                <a:gd name="T7" fmla="*/ 2147483647 h 27"/>
                <a:gd name="T8" fmla="*/ 2147483647 w 15"/>
                <a:gd name="T9" fmla="*/ 2147483647 h 27"/>
                <a:gd name="T10" fmla="*/ 0 w 15"/>
                <a:gd name="T11" fmla="*/ 2147483647 h 27"/>
                <a:gd name="T12" fmla="*/ 2147483647 w 15"/>
                <a:gd name="T13" fmla="*/ 2147483647 h 27"/>
                <a:gd name="T14" fmla="*/ 2147483647 w 15"/>
                <a:gd name="T15" fmla="*/ 2147483647 h 2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7"/>
                <a:gd name="T26" fmla="*/ 15 w 1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7">
                  <a:moveTo>
                    <a:pt x="15" y="5"/>
                  </a:moveTo>
                  <a:cubicBezTo>
                    <a:pt x="11" y="6"/>
                    <a:pt x="7" y="7"/>
                    <a:pt x="5" y="10"/>
                  </a:cubicBezTo>
                  <a:cubicBezTo>
                    <a:pt x="5" y="10"/>
                    <a:pt x="4" y="12"/>
                    <a:pt x="4" y="13"/>
                  </a:cubicBezTo>
                  <a:cubicBezTo>
                    <a:pt x="3" y="18"/>
                    <a:pt x="7" y="22"/>
                    <a:pt x="4" y="27"/>
                  </a:cubicBezTo>
                  <a:cubicBezTo>
                    <a:pt x="2" y="27"/>
                    <a:pt x="2" y="24"/>
                    <a:pt x="2" y="23"/>
                  </a:cubicBezTo>
                  <a:cubicBezTo>
                    <a:pt x="1" y="17"/>
                    <a:pt x="1" y="8"/>
                    <a:pt x="0" y="3"/>
                  </a:cubicBezTo>
                  <a:cubicBezTo>
                    <a:pt x="3" y="3"/>
                    <a:pt x="3" y="5"/>
                    <a:pt x="3" y="6"/>
                  </a:cubicBezTo>
                  <a:cubicBezTo>
                    <a:pt x="7" y="6"/>
                    <a:pt x="13" y="0"/>
                    <a:pt x="15" y="5"/>
                  </a:cubicBezTo>
                  <a:close/>
                </a:path>
              </a:pathLst>
            </a:custGeom>
            <a:solidFill>
              <a:srgbClr val="000000"/>
            </a:solidFill>
            <a:ln w="9525">
              <a:noFill/>
              <a:round/>
              <a:headEnd/>
              <a:tailEnd/>
            </a:ln>
          </p:spPr>
          <p:txBody>
            <a:bodyPr/>
            <a:lstStyle/>
            <a:p>
              <a:endParaRPr lang="en-CA"/>
            </a:p>
          </p:txBody>
        </p:sp>
      </p:grpSp>
      <p:sp>
        <p:nvSpPr>
          <p:cNvPr id="7227" name="TextBox 93"/>
          <p:cNvSpPr txBox="1">
            <a:spLocks noChangeArrowheads="1"/>
          </p:cNvSpPr>
          <p:nvPr/>
        </p:nvSpPr>
        <p:spPr bwMode="auto">
          <a:xfrm>
            <a:off x="876226" y="1328689"/>
            <a:ext cx="942975" cy="276225"/>
          </a:xfrm>
          <a:prstGeom prst="rect">
            <a:avLst/>
          </a:prstGeom>
          <a:noFill/>
          <a:ln w="9525">
            <a:noFill/>
            <a:miter lim="800000"/>
            <a:headEnd/>
            <a:tailEnd/>
          </a:ln>
        </p:spPr>
        <p:txBody>
          <a:bodyPr wrap="none">
            <a:spAutoFit/>
          </a:bodyPr>
          <a:lstStyle/>
          <a:p>
            <a:r>
              <a:rPr lang="en-CA" b="1">
                <a:solidFill>
                  <a:srgbClr val="002060"/>
                </a:solidFill>
              </a:rPr>
              <a:t>INDOORS</a:t>
            </a:r>
          </a:p>
        </p:txBody>
      </p:sp>
      <p:sp>
        <p:nvSpPr>
          <p:cNvPr id="7228" name="TextBox 94"/>
          <p:cNvSpPr txBox="1">
            <a:spLocks noChangeArrowheads="1"/>
          </p:cNvSpPr>
          <p:nvPr/>
        </p:nvSpPr>
        <p:spPr bwMode="auto">
          <a:xfrm>
            <a:off x="5333926" y="1328689"/>
            <a:ext cx="1135063" cy="276225"/>
          </a:xfrm>
          <a:prstGeom prst="rect">
            <a:avLst/>
          </a:prstGeom>
          <a:noFill/>
          <a:ln w="9525">
            <a:noFill/>
            <a:miter lim="800000"/>
            <a:headEnd/>
            <a:tailEnd/>
          </a:ln>
        </p:spPr>
        <p:txBody>
          <a:bodyPr wrap="none">
            <a:spAutoFit/>
          </a:bodyPr>
          <a:lstStyle/>
          <a:p>
            <a:r>
              <a:rPr lang="en-CA" b="1">
                <a:solidFill>
                  <a:srgbClr val="002060"/>
                </a:solidFill>
              </a:rPr>
              <a:t>OUTDOORS</a:t>
            </a:r>
          </a:p>
        </p:txBody>
      </p:sp>
      <p:sp>
        <p:nvSpPr>
          <p:cNvPr id="7229" name="Title 1"/>
          <p:cNvSpPr>
            <a:spLocks noGrp="1"/>
          </p:cNvSpPr>
          <p:nvPr>
            <p:ph type="title"/>
          </p:nvPr>
        </p:nvSpPr>
        <p:spPr>
          <a:xfrm>
            <a:off x="457200" y="274638"/>
            <a:ext cx="8229600" cy="868362"/>
          </a:xfrm>
        </p:spPr>
        <p:txBody>
          <a:bodyPr/>
          <a:lstStyle/>
          <a:p>
            <a:pPr eaLnBrk="1" hangingPunct="1"/>
            <a:r>
              <a:rPr lang="en-CA" b="1" smtClean="0"/>
              <a:t>Homeostasis</a:t>
            </a:r>
          </a:p>
        </p:txBody>
      </p:sp>
      <p:grpSp>
        <p:nvGrpSpPr>
          <p:cNvPr id="5" name="Group 112"/>
          <p:cNvGrpSpPr>
            <a:grpSpLocks/>
          </p:cNvGrpSpPr>
          <p:nvPr/>
        </p:nvGrpSpPr>
        <p:grpSpPr bwMode="auto">
          <a:xfrm>
            <a:off x="4244309" y="4160426"/>
            <a:ext cx="4633912" cy="2654300"/>
            <a:chOff x="4263094" y="4203243"/>
            <a:chExt cx="4633802" cy="2654757"/>
          </a:xfrm>
        </p:grpSpPr>
        <p:pic>
          <p:nvPicPr>
            <p:cNvPr id="7231" name="Picture 4"/>
            <p:cNvPicPr>
              <a:picLocks noChangeAspect="1" noChangeArrowheads="1"/>
            </p:cNvPicPr>
            <p:nvPr/>
          </p:nvPicPr>
          <p:blipFill>
            <a:blip r:embed="rId5" cstate="print">
              <a:lum bright="-18000" contrast="36000"/>
            </a:blip>
            <a:srcRect l="21460" t="1498" r="740" b="14980"/>
            <a:stretch>
              <a:fillRect/>
            </a:stretch>
          </p:blipFill>
          <p:spPr bwMode="auto">
            <a:xfrm>
              <a:off x="4812679" y="4281986"/>
              <a:ext cx="4084217" cy="2165572"/>
            </a:xfrm>
            <a:prstGeom prst="rect">
              <a:avLst/>
            </a:prstGeom>
            <a:noFill/>
            <a:ln w="76200">
              <a:solidFill>
                <a:schemeClr val="bg1"/>
              </a:solidFill>
              <a:miter lim="800000"/>
              <a:headEnd/>
              <a:tailEnd/>
            </a:ln>
          </p:spPr>
        </p:pic>
        <p:cxnSp>
          <p:nvCxnSpPr>
            <p:cNvPr id="104" name="Straight Arrow Connector 103"/>
            <p:cNvCxnSpPr/>
            <p:nvPr/>
          </p:nvCxnSpPr>
          <p:spPr>
            <a:xfrm>
              <a:off x="4826643" y="6567437"/>
              <a:ext cx="4044854" cy="1588"/>
            </a:xfrm>
            <a:prstGeom prst="straightConnector1">
              <a:avLst/>
            </a:prstGeom>
            <a:ln w="381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6200000">
              <a:off x="3350868" y="5115469"/>
              <a:ext cx="2348316" cy="523863"/>
            </a:xfrm>
            <a:prstGeom prst="rect">
              <a:avLst/>
            </a:prstGeom>
            <a:solidFill>
              <a:schemeClr val="bg1"/>
            </a:solidFill>
          </p:spPr>
          <p:txBody>
            <a:bodyPr>
              <a:spAutoFit/>
            </a:bodyPr>
            <a:lstStyle/>
            <a:p>
              <a:pPr algn="ctr">
                <a:defRPr/>
              </a:pPr>
              <a:r>
                <a:rPr lang="en-CA" sz="1400" b="1">
                  <a:solidFill>
                    <a:schemeClr val="tx1">
                      <a:lumMod val="75000"/>
                      <a:lumOff val="25000"/>
                    </a:schemeClr>
                  </a:solidFill>
                  <a:latin typeface="Arial" charset="0"/>
                </a:rPr>
                <a:t>Enironmental parameter</a:t>
              </a:r>
            </a:p>
            <a:p>
              <a:pPr algn="ctr">
                <a:defRPr/>
              </a:pPr>
              <a:r>
                <a:rPr lang="en-CA" sz="1400" b="1">
                  <a:solidFill>
                    <a:schemeClr val="tx1">
                      <a:lumMod val="75000"/>
                      <a:lumOff val="25000"/>
                    </a:schemeClr>
                  </a:solidFill>
                  <a:latin typeface="Arial" charset="0"/>
                </a:rPr>
                <a:t>e.g., temperature</a:t>
              </a:r>
            </a:p>
          </p:txBody>
        </p:sp>
        <p:cxnSp>
          <p:nvCxnSpPr>
            <p:cNvPr id="111" name="Straight Connector 110"/>
            <p:cNvCxnSpPr/>
            <p:nvPr/>
          </p:nvCxnSpPr>
          <p:spPr>
            <a:xfrm rot="5400000" flipH="1" flipV="1">
              <a:off x="3643753" y="5394073"/>
              <a:ext cx="2357843" cy="15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5653711" y="6549972"/>
              <a:ext cx="2347856" cy="308028"/>
            </a:xfrm>
            <a:prstGeom prst="rect">
              <a:avLst/>
            </a:prstGeom>
            <a:noFill/>
          </p:spPr>
          <p:txBody>
            <a:bodyPr>
              <a:spAutoFit/>
            </a:bodyPr>
            <a:lstStyle/>
            <a:p>
              <a:pPr algn="ctr">
                <a:defRPr/>
              </a:pPr>
              <a:r>
                <a:rPr lang="en-CA" sz="1400" b="1">
                  <a:solidFill>
                    <a:schemeClr val="tx1">
                      <a:lumMod val="75000"/>
                      <a:lumOff val="25000"/>
                    </a:schemeClr>
                  </a:solidFill>
                  <a:latin typeface="Arial" charset="0"/>
                </a:rPr>
                <a:t>Time period</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CA" b="1" u="sng" smtClean="0"/>
              <a:t>Insul</a:t>
            </a:r>
            <a:r>
              <a:rPr lang="en-CA" b="1" smtClean="0"/>
              <a:t>ate</a:t>
            </a:r>
          </a:p>
        </p:txBody>
      </p:sp>
      <p:pic>
        <p:nvPicPr>
          <p:cNvPr id="8195" name="Picture 5" descr="http://3.bp.blogspot.com/-qCRcyLSDFJ8/Ta0VZJlraeI/AAAAAAAAK5k/OBQ6ixNy4s8/s1600/Palau.jpg"/>
          <p:cNvPicPr>
            <a:picLocks noChangeAspect="1" noChangeArrowheads="1"/>
          </p:cNvPicPr>
          <p:nvPr/>
        </p:nvPicPr>
        <p:blipFill>
          <a:blip r:embed="rId3" cstate="print"/>
          <a:srcRect/>
          <a:stretch>
            <a:fillRect/>
          </a:stretch>
        </p:blipFill>
        <p:spPr bwMode="auto">
          <a:xfrm>
            <a:off x="511175" y="1285875"/>
            <a:ext cx="8143875" cy="5392738"/>
          </a:xfrm>
          <a:prstGeom prst="rect">
            <a:avLst/>
          </a:prstGeom>
          <a:noFill/>
          <a:ln w="9525">
            <a:noFill/>
            <a:miter lim="800000"/>
            <a:headEnd/>
            <a:tailEnd/>
          </a:ln>
        </p:spPr>
      </p:pic>
      <p:pic>
        <p:nvPicPr>
          <p:cNvPr id="6146" name="Picture 2" descr="http://www.greenvilledailyphoto.com/wp-content/uploads/2008/06/20080609_subdivision_900x600.jpg"/>
          <p:cNvPicPr>
            <a:picLocks noChangeAspect="1" noChangeArrowheads="1"/>
          </p:cNvPicPr>
          <p:nvPr/>
        </p:nvPicPr>
        <p:blipFill>
          <a:blip r:embed="rId4" cstate="print"/>
          <a:srcRect/>
          <a:stretch>
            <a:fillRect/>
          </a:stretch>
        </p:blipFill>
        <p:spPr bwMode="auto">
          <a:xfrm>
            <a:off x="507999" y="1286220"/>
            <a:ext cx="8145750" cy="53819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179388" y="5340351"/>
            <a:ext cx="8802687" cy="3196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1" name="Rectangle 70"/>
          <p:cNvSpPr/>
          <p:nvPr/>
        </p:nvSpPr>
        <p:spPr>
          <a:xfrm>
            <a:off x="179388" y="4297363"/>
            <a:ext cx="8802687" cy="102076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0" name="Rectangle 69"/>
          <p:cNvSpPr/>
          <p:nvPr/>
        </p:nvSpPr>
        <p:spPr>
          <a:xfrm>
            <a:off x="184150" y="3900488"/>
            <a:ext cx="8801100" cy="3762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9" name="Rectangle 68"/>
          <p:cNvSpPr/>
          <p:nvPr/>
        </p:nvSpPr>
        <p:spPr>
          <a:xfrm>
            <a:off x="184150" y="3157538"/>
            <a:ext cx="8801100" cy="7143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8" name="Rectangle 67"/>
          <p:cNvSpPr/>
          <p:nvPr/>
        </p:nvSpPr>
        <p:spPr>
          <a:xfrm>
            <a:off x="179388" y="2119313"/>
            <a:ext cx="8802687" cy="10112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7" name="Rectangle 66"/>
          <p:cNvSpPr/>
          <p:nvPr/>
        </p:nvSpPr>
        <p:spPr>
          <a:xfrm>
            <a:off x="179388" y="1571625"/>
            <a:ext cx="8802687" cy="5286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224" name="Rectangle 2"/>
          <p:cNvSpPr>
            <a:spLocks noGrp="1" noChangeArrowheads="1"/>
          </p:cNvSpPr>
          <p:nvPr>
            <p:ph type="title"/>
          </p:nvPr>
        </p:nvSpPr>
        <p:spPr/>
        <p:txBody>
          <a:bodyPr/>
          <a:lstStyle/>
          <a:p>
            <a:pPr eaLnBrk="1" hangingPunct="1"/>
            <a:r>
              <a:rPr lang="en-US" b="1" smtClean="0"/>
              <a:t>A brief history of construction</a:t>
            </a:r>
          </a:p>
        </p:txBody>
      </p:sp>
      <p:sp>
        <p:nvSpPr>
          <p:cNvPr id="22532" name="Line 4"/>
          <p:cNvSpPr>
            <a:spLocks noChangeShapeType="1"/>
          </p:cNvSpPr>
          <p:nvPr/>
        </p:nvSpPr>
        <p:spPr bwMode="auto">
          <a:xfrm>
            <a:off x="6519863" y="3848100"/>
            <a:ext cx="147637" cy="1309688"/>
          </a:xfrm>
          <a:prstGeom prst="line">
            <a:avLst/>
          </a:prstGeom>
          <a:noFill/>
          <a:ln w="38100">
            <a:solidFill>
              <a:schemeClr val="accent4">
                <a:lumMod val="75000"/>
              </a:schemeClr>
            </a:solidFill>
            <a:round/>
            <a:headEnd/>
            <a:tailEnd type="triangle" w="med" len="med"/>
          </a:ln>
        </p:spPr>
        <p:txBody>
          <a:bodyPr/>
          <a:lstStyle/>
          <a:p>
            <a:pPr>
              <a:defRPr/>
            </a:pPr>
            <a:endParaRPr lang="en-CA" sz="2000" b="1">
              <a:latin typeface="Arial" charset="0"/>
            </a:endParaRPr>
          </a:p>
        </p:txBody>
      </p:sp>
      <p:sp>
        <p:nvSpPr>
          <p:cNvPr id="54277" name="Line 5"/>
          <p:cNvSpPr>
            <a:spLocks noChangeShapeType="1"/>
          </p:cNvSpPr>
          <p:nvPr/>
        </p:nvSpPr>
        <p:spPr bwMode="auto">
          <a:xfrm flipV="1">
            <a:off x="6705600" y="3775075"/>
            <a:ext cx="458788" cy="1397000"/>
          </a:xfrm>
          <a:prstGeom prst="line">
            <a:avLst/>
          </a:prstGeom>
          <a:noFill/>
          <a:ln w="38100">
            <a:solidFill>
              <a:schemeClr val="accent2">
                <a:lumMod val="75000"/>
              </a:schemeClr>
            </a:solidFill>
            <a:round/>
            <a:headEnd type="triangle" w="med" len="med"/>
            <a:tailEnd/>
          </a:ln>
          <a:effectLst/>
        </p:spPr>
        <p:txBody>
          <a:bodyPr/>
          <a:lstStyle/>
          <a:p>
            <a:pPr>
              <a:defRPr/>
            </a:pPr>
            <a:endParaRPr lang="en-US" sz="2000" b="1">
              <a:latin typeface="Arial" charset="0"/>
            </a:endParaRPr>
          </a:p>
        </p:txBody>
      </p:sp>
      <p:sp>
        <p:nvSpPr>
          <p:cNvPr id="9227" name="Line 6"/>
          <p:cNvSpPr>
            <a:spLocks noChangeShapeType="1"/>
          </p:cNvSpPr>
          <p:nvPr/>
        </p:nvSpPr>
        <p:spPr bwMode="auto">
          <a:xfrm flipV="1">
            <a:off x="1760538" y="5311775"/>
            <a:ext cx="2009775" cy="0"/>
          </a:xfrm>
          <a:prstGeom prst="line">
            <a:avLst/>
          </a:prstGeom>
          <a:noFill/>
          <a:ln w="38100">
            <a:solidFill>
              <a:schemeClr val="tx1"/>
            </a:solidFill>
            <a:round/>
            <a:headEnd/>
            <a:tailEnd/>
          </a:ln>
        </p:spPr>
        <p:txBody>
          <a:bodyPr/>
          <a:lstStyle/>
          <a:p>
            <a:endParaRPr lang="en-CA"/>
          </a:p>
        </p:txBody>
      </p:sp>
      <p:sp>
        <p:nvSpPr>
          <p:cNvPr id="22535" name="Text Box 7"/>
          <p:cNvSpPr txBox="1">
            <a:spLocks noChangeArrowheads="1"/>
          </p:cNvSpPr>
          <p:nvPr/>
        </p:nvSpPr>
        <p:spPr bwMode="auto">
          <a:xfrm>
            <a:off x="2609850" y="3895725"/>
            <a:ext cx="1139825" cy="307975"/>
          </a:xfrm>
          <a:prstGeom prst="rect">
            <a:avLst/>
          </a:prstGeom>
          <a:noFill/>
          <a:ln w="9525">
            <a:noFill/>
            <a:miter lim="800000"/>
            <a:headEnd/>
            <a:tailEnd/>
          </a:ln>
        </p:spPr>
        <p:txBody>
          <a:bodyPr wrap="none">
            <a:spAutoFit/>
          </a:bodyPr>
          <a:lstStyle/>
          <a:p>
            <a:pPr>
              <a:defRPr/>
            </a:pPr>
            <a:r>
              <a:rPr lang="en-US" sz="1400" b="1">
                <a:solidFill>
                  <a:schemeClr val="accent6">
                    <a:lumMod val="75000"/>
                  </a:schemeClr>
                </a:solidFill>
                <a:latin typeface="Arial" charset="0"/>
              </a:rPr>
              <a:t>Agriculture</a:t>
            </a:r>
          </a:p>
        </p:txBody>
      </p:sp>
      <p:sp>
        <p:nvSpPr>
          <p:cNvPr id="22536" name="Text Box 8"/>
          <p:cNvSpPr txBox="1">
            <a:spLocks noChangeArrowheads="1"/>
          </p:cNvSpPr>
          <p:nvPr/>
        </p:nvSpPr>
        <p:spPr bwMode="auto">
          <a:xfrm>
            <a:off x="2652713" y="5348225"/>
            <a:ext cx="1160462" cy="307975"/>
          </a:xfrm>
          <a:prstGeom prst="rect">
            <a:avLst/>
          </a:prstGeom>
          <a:noFill/>
          <a:ln w="9525">
            <a:noFill/>
            <a:miter lim="800000"/>
            <a:headEnd/>
            <a:tailEnd/>
          </a:ln>
        </p:spPr>
        <p:txBody>
          <a:bodyPr wrap="none">
            <a:spAutoFit/>
          </a:bodyPr>
          <a:lstStyle/>
          <a:p>
            <a:pPr>
              <a:defRPr/>
            </a:pPr>
            <a:r>
              <a:rPr lang="en-US" sz="1400" b="1">
                <a:solidFill>
                  <a:schemeClr val="tx1">
                    <a:lumMod val="50000"/>
                    <a:lumOff val="50000"/>
                  </a:schemeClr>
                </a:solidFill>
                <a:latin typeface="Arial" charset="0"/>
              </a:rPr>
              <a:t>10,000 BCE</a:t>
            </a:r>
          </a:p>
        </p:txBody>
      </p:sp>
      <p:sp>
        <p:nvSpPr>
          <p:cNvPr id="9230" name="Line 10"/>
          <p:cNvSpPr>
            <a:spLocks noChangeShapeType="1"/>
          </p:cNvSpPr>
          <p:nvPr/>
        </p:nvSpPr>
        <p:spPr bwMode="auto">
          <a:xfrm flipH="1">
            <a:off x="3717925" y="5253038"/>
            <a:ext cx="69850" cy="114300"/>
          </a:xfrm>
          <a:prstGeom prst="line">
            <a:avLst/>
          </a:prstGeom>
          <a:noFill/>
          <a:ln w="38100">
            <a:solidFill>
              <a:schemeClr val="tx1"/>
            </a:solidFill>
            <a:round/>
            <a:headEnd/>
            <a:tailEnd/>
          </a:ln>
        </p:spPr>
        <p:txBody>
          <a:bodyPr/>
          <a:lstStyle/>
          <a:p>
            <a:endParaRPr lang="en-CA"/>
          </a:p>
        </p:txBody>
      </p:sp>
      <p:sp>
        <p:nvSpPr>
          <p:cNvPr id="9231" name="Line 11"/>
          <p:cNvSpPr>
            <a:spLocks noChangeShapeType="1"/>
          </p:cNvSpPr>
          <p:nvPr/>
        </p:nvSpPr>
        <p:spPr bwMode="auto">
          <a:xfrm>
            <a:off x="4425950" y="5272088"/>
            <a:ext cx="0" cy="76200"/>
          </a:xfrm>
          <a:prstGeom prst="line">
            <a:avLst/>
          </a:prstGeom>
          <a:noFill/>
          <a:ln w="38100">
            <a:solidFill>
              <a:schemeClr val="tx1"/>
            </a:solidFill>
            <a:round/>
            <a:headEnd/>
            <a:tailEnd/>
          </a:ln>
        </p:spPr>
        <p:txBody>
          <a:bodyPr/>
          <a:lstStyle/>
          <a:p>
            <a:endParaRPr lang="en-CA"/>
          </a:p>
        </p:txBody>
      </p:sp>
      <p:sp>
        <p:nvSpPr>
          <p:cNvPr id="9232" name="Line 12"/>
          <p:cNvSpPr>
            <a:spLocks noChangeShapeType="1"/>
          </p:cNvSpPr>
          <p:nvPr/>
        </p:nvSpPr>
        <p:spPr bwMode="auto">
          <a:xfrm>
            <a:off x="4883150" y="5272088"/>
            <a:ext cx="0" cy="76200"/>
          </a:xfrm>
          <a:prstGeom prst="line">
            <a:avLst/>
          </a:prstGeom>
          <a:noFill/>
          <a:ln w="38100">
            <a:solidFill>
              <a:schemeClr val="tx1"/>
            </a:solidFill>
            <a:round/>
            <a:headEnd/>
            <a:tailEnd/>
          </a:ln>
        </p:spPr>
        <p:txBody>
          <a:bodyPr/>
          <a:lstStyle/>
          <a:p>
            <a:endParaRPr lang="en-CA"/>
          </a:p>
        </p:txBody>
      </p:sp>
      <p:sp>
        <p:nvSpPr>
          <p:cNvPr id="9233" name="Line 13"/>
          <p:cNvSpPr>
            <a:spLocks noChangeShapeType="1"/>
          </p:cNvSpPr>
          <p:nvPr/>
        </p:nvSpPr>
        <p:spPr bwMode="auto">
          <a:xfrm>
            <a:off x="5340350" y="5272088"/>
            <a:ext cx="0" cy="76200"/>
          </a:xfrm>
          <a:prstGeom prst="line">
            <a:avLst/>
          </a:prstGeom>
          <a:noFill/>
          <a:ln w="38100">
            <a:solidFill>
              <a:schemeClr val="tx1"/>
            </a:solidFill>
            <a:round/>
            <a:headEnd/>
            <a:tailEnd/>
          </a:ln>
        </p:spPr>
        <p:txBody>
          <a:bodyPr/>
          <a:lstStyle/>
          <a:p>
            <a:endParaRPr lang="en-CA"/>
          </a:p>
        </p:txBody>
      </p:sp>
      <p:sp>
        <p:nvSpPr>
          <p:cNvPr id="9234" name="Line 14"/>
          <p:cNvSpPr>
            <a:spLocks noChangeShapeType="1"/>
          </p:cNvSpPr>
          <p:nvPr/>
        </p:nvSpPr>
        <p:spPr bwMode="auto">
          <a:xfrm>
            <a:off x="5797550" y="5272088"/>
            <a:ext cx="0" cy="76200"/>
          </a:xfrm>
          <a:prstGeom prst="line">
            <a:avLst/>
          </a:prstGeom>
          <a:noFill/>
          <a:ln w="38100">
            <a:solidFill>
              <a:schemeClr val="tx1"/>
            </a:solidFill>
            <a:round/>
            <a:headEnd/>
            <a:tailEnd/>
          </a:ln>
        </p:spPr>
        <p:txBody>
          <a:bodyPr/>
          <a:lstStyle/>
          <a:p>
            <a:endParaRPr lang="en-CA"/>
          </a:p>
        </p:txBody>
      </p:sp>
      <p:sp>
        <p:nvSpPr>
          <p:cNvPr id="9235" name="Line 15"/>
          <p:cNvSpPr>
            <a:spLocks noChangeShapeType="1"/>
          </p:cNvSpPr>
          <p:nvPr/>
        </p:nvSpPr>
        <p:spPr bwMode="auto">
          <a:xfrm>
            <a:off x="6254750" y="5272088"/>
            <a:ext cx="0" cy="76200"/>
          </a:xfrm>
          <a:prstGeom prst="line">
            <a:avLst/>
          </a:prstGeom>
          <a:noFill/>
          <a:ln w="38100">
            <a:solidFill>
              <a:schemeClr val="tx1"/>
            </a:solidFill>
            <a:round/>
            <a:headEnd/>
            <a:tailEnd/>
          </a:ln>
        </p:spPr>
        <p:txBody>
          <a:bodyPr/>
          <a:lstStyle/>
          <a:p>
            <a:endParaRPr lang="en-CA"/>
          </a:p>
        </p:txBody>
      </p:sp>
      <p:sp>
        <p:nvSpPr>
          <p:cNvPr id="9236" name="Line 16"/>
          <p:cNvSpPr>
            <a:spLocks noChangeShapeType="1"/>
          </p:cNvSpPr>
          <p:nvPr/>
        </p:nvSpPr>
        <p:spPr bwMode="auto">
          <a:xfrm>
            <a:off x="6711950" y="5272088"/>
            <a:ext cx="0" cy="76200"/>
          </a:xfrm>
          <a:prstGeom prst="line">
            <a:avLst/>
          </a:prstGeom>
          <a:noFill/>
          <a:ln w="38100">
            <a:solidFill>
              <a:schemeClr val="tx1"/>
            </a:solidFill>
            <a:round/>
            <a:headEnd/>
            <a:tailEnd/>
          </a:ln>
        </p:spPr>
        <p:txBody>
          <a:bodyPr/>
          <a:lstStyle/>
          <a:p>
            <a:endParaRPr lang="en-CA"/>
          </a:p>
        </p:txBody>
      </p:sp>
      <p:sp>
        <p:nvSpPr>
          <p:cNvPr id="22545" name="Text Box 17"/>
          <p:cNvSpPr txBox="1">
            <a:spLocks noChangeArrowheads="1"/>
          </p:cNvSpPr>
          <p:nvPr/>
        </p:nvSpPr>
        <p:spPr bwMode="auto">
          <a:xfrm>
            <a:off x="5562600" y="5343463"/>
            <a:ext cx="533400" cy="307975"/>
          </a:xfrm>
          <a:prstGeom prst="rect">
            <a:avLst/>
          </a:prstGeom>
          <a:noFill/>
          <a:ln w="9525">
            <a:noFill/>
            <a:miter lim="800000"/>
            <a:headEnd/>
            <a:tailEnd/>
          </a:ln>
        </p:spPr>
        <p:txBody>
          <a:bodyPr wrap="none">
            <a:spAutoFit/>
          </a:bodyPr>
          <a:lstStyle/>
          <a:p>
            <a:pPr>
              <a:defRPr/>
            </a:pPr>
            <a:r>
              <a:rPr lang="en-US" sz="1400" b="1">
                <a:solidFill>
                  <a:schemeClr val="tx1">
                    <a:lumMod val="50000"/>
                    <a:lumOff val="50000"/>
                  </a:schemeClr>
                </a:solidFill>
                <a:latin typeface="Arial" charset="0"/>
              </a:rPr>
              <a:t>1CE</a:t>
            </a:r>
          </a:p>
        </p:txBody>
      </p:sp>
      <p:sp>
        <p:nvSpPr>
          <p:cNvPr id="22546" name="Text Box 18"/>
          <p:cNvSpPr txBox="1">
            <a:spLocks noChangeArrowheads="1"/>
          </p:cNvSpPr>
          <p:nvPr/>
        </p:nvSpPr>
        <p:spPr bwMode="auto">
          <a:xfrm>
            <a:off x="2609850" y="4346576"/>
            <a:ext cx="1049338" cy="522287"/>
          </a:xfrm>
          <a:prstGeom prst="rect">
            <a:avLst/>
          </a:prstGeom>
          <a:noFill/>
          <a:ln w="9525">
            <a:noFill/>
            <a:miter lim="800000"/>
            <a:headEnd/>
            <a:tailEnd/>
          </a:ln>
        </p:spPr>
        <p:txBody>
          <a:bodyPr wrap="none">
            <a:spAutoFit/>
          </a:bodyPr>
          <a:lstStyle/>
          <a:p>
            <a:pPr>
              <a:defRPr/>
            </a:pPr>
            <a:r>
              <a:rPr lang="en-US" sz="1400" b="1">
                <a:solidFill>
                  <a:schemeClr val="bg2">
                    <a:lumMod val="25000"/>
                  </a:schemeClr>
                </a:solidFill>
                <a:latin typeface="Arial" charset="0"/>
              </a:rPr>
              <a:t>Neolithic</a:t>
            </a:r>
          </a:p>
          <a:p>
            <a:pPr>
              <a:defRPr/>
            </a:pPr>
            <a:r>
              <a:rPr lang="en-US" sz="1400" b="1">
                <a:solidFill>
                  <a:schemeClr val="bg2">
                    <a:lumMod val="25000"/>
                  </a:schemeClr>
                </a:solidFill>
                <a:latin typeface="Arial" charset="0"/>
              </a:rPr>
              <a:t>revolution</a:t>
            </a:r>
          </a:p>
        </p:txBody>
      </p:sp>
      <p:sp>
        <p:nvSpPr>
          <p:cNvPr id="22547" name="Text Box 19"/>
          <p:cNvSpPr txBox="1">
            <a:spLocks noChangeArrowheads="1"/>
          </p:cNvSpPr>
          <p:nvPr/>
        </p:nvSpPr>
        <p:spPr bwMode="auto">
          <a:xfrm>
            <a:off x="814388" y="4359275"/>
            <a:ext cx="874712" cy="307975"/>
          </a:xfrm>
          <a:prstGeom prst="rect">
            <a:avLst/>
          </a:prstGeom>
          <a:noFill/>
          <a:ln w="9525">
            <a:noFill/>
            <a:miter lim="800000"/>
            <a:headEnd/>
            <a:tailEnd/>
          </a:ln>
        </p:spPr>
        <p:txBody>
          <a:bodyPr wrap="none">
            <a:spAutoFit/>
          </a:bodyPr>
          <a:lstStyle/>
          <a:p>
            <a:pPr algn="r">
              <a:defRPr/>
            </a:pPr>
            <a:r>
              <a:rPr lang="en-US" sz="1400" b="1">
                <a:solidFill>
                  <a:schemeClr val="bg2">
                    <a:lumMod val="25000"/>
                  </a:schemeClr>
                </a:solidFill>
                <a:latin typeface="Arial" charset="0"/>
              </a:rPr>
              <a:t>PERIOD</a:t>
            </a:r>
          </a:p>
        </p:txBody>
      </p:sp>
      <p:sp>
        <p:nvSpPr>
          <p:cNvPr id="22548" name="Text Box 20"/>
          <p:cNvSpPr txBox="1">
            <a:spLocks noChangeArrowheads="1"/>
          </p:cNvSpPr>
          <p:nvPr/>
        </p:nvSpPr>
        <p:spPr bwMode="auto">
          <a:xfrm>
            <a:off x="762000" y="5349813"/>
            <a:ext cx="1020763" cy="307975"/>
          </a:xfrm>
          <a:prstGeom prst="rect">
            <a:avLst/>
          </a:prstGeom>
          <a:noFill/>
          <a:ln w="9525">
            <a:noFill/>
            <a:miter lim="800000"/>
            <a:headEnd/>
            <a:tailEnd/>
          </a:ln>
        </p:spPr>
        <p:txBody>
          <a:bodyPr wrap="none">
            <a:spAutoFit/>
          </a:bodyPr>
          <a:lstStyle/>
          <a:p>
            <a:pPr>
              <a:defRPr/>
            </a:pPr>
            <a:r>
              <a:rPr lang="en-US" sz="1400" b="1">
                <a:solidFill>
                  <a:schemeClr val="tx1">
                    <a:lumMod val="50000"/>
                    <a:lumOff val="50000"/>
                  </a:schemeClr>
                </a:solidFill>
                <a:latin typeface="Arial" charset="0"/>
              </a:rPr>
              <a:t>TIMELINE</a:t>
            </a:r>
          </a:p>
        </p:txBody>
      </p:sp>
      <p:sp>
        <p:nvSpPr>
          <p:cNvPr id="9241" name="Line 21"/>
          <p:cNvSpPr>
            <a:spLocks noChangeShapeType="1"/>
          </p:cNvSpPr>
          <p:nvPr/>
        </p:nvSpPr>
        <p:spPr bwMode="auto">
          <a:xfrm flipH="1" flipV="1">
            <a:off x="1752600" y="1608138"/>
            <a:ext cx="0" cy="3735387"/>
          </a:xfrm>
          <a:prstGeom prst="line">
            <a:avLst/>
          </a:prstGeom>
          <a:noFill/>
          <a:ln w="38100">
            <a:solidFill>
              <a:schemeClr val="tx1"/>
            </a:solidFill>
            <a:round/>
            <a:headEnd/>
            <a:tailEnd/>
          </a:ln>
        </p:spPr>
        <p:txBody>
          <a:bodyPr/>
          <a:lstStyle/>
          <a:p>
            <a:endParaRPr lang="en-CA"/>
          </a:p>
        </p:txBody>
      </p:sp>
      <p:sp>
        <p:nvSpPr>
          <p:cNvPr id="9242" name="Line 22"/>
          <p:cNvSpPr>
            <a:spLocks noChangeShapeType="1"/>
          </p:cNvSpPr>
          <p:nvPr/>
        </p:nvSpPr>
        <p:spPr bwMode="auto">
          <a:xfrm>
            <a:off x="2597150" y="5272088"/>
            <a:ext cx="0" cy="76200"/>
          </a:xfrm>
          <a:prstGeom prst="line">
            <a:avLst/>
          </a:prstGeom>
          <a:noFill/>
          <a:ln w="38100">
            <a:solidFill>
              <a:schemeClr val="tx1"/>
            </a:solidFill>
            <a:round/>
            <a:headEnd/>
            <a:tailEnd/>
          </a:ln>
        </p:spPr>
        <p:txBody>
          <a:bodyPr/>
          <a:lstStyle/>
          <a:p>
            <a:endParaRPr lang="en-CA"/>
          </a:p>
        </p:txBody>
      </p:sp>
      <p:sp>
        <p:nvSpPr>
          <p:cNvPr id="22551" name="Text Box 23"/>
          <p:cNvSpPr txBox="1">
            <a:spLocks noChangeArrowheads="1"/>
          </p:cNvSpPr>
          <p:nvPr/>
        </p:nvSpPr>
        <p:spPr bwMode="auto">
          <a:xfrm>
            <a:off x="214313" y="3922713"/>
            <a:ext cx="1468437" cy="307975"/>
          </a:xfrm>
          <a:prstGeom prst="rect">
            <a:avLst/>
          </a:prstGeom>
          <a:noFill/>
          <a:ln w="9525">
            <a:noFill/>
            <a:miter lim="800000"/>
            <a:headEnd/>
            <a:tailEnd/>
          </a:ln>
        </p:spPr>
        <p:txBody>
          <a:bodyPr>
            <a:spAutoFit/>
          </a:bodyPr>
          <a:lstStyle/>
          <a:p>
            <a:pPr algn="r">
              <a:defRPr/>
            </a:pPr>
            <a:r>
              <a:rPr lang="en-US" sz="1400" b="1">
                <a:solidFill>
                  <a:schemeClr val="accent6">
                    <a:lumMod val="75000"/>
                  </a:schemeClr>
                </a:solidFill>
                <a:latin typeface="Arial" charset="0"/>
              </a:rPr>
              <a:t>INNOVATION</a:t>
            </a:r>
          </a:p>
        </p:txBody>
      </p:sp>
      <p:sp>
        <p:nvSpPr>
          <p:cNvPr id="22552" name="Text Box 24"/>
          <p:cNvSpPr txBox="1">
            <a:spLocks noChangeArrowheads="1"/>
          </p:cNvSpPr>
          <p:nvPr/>
        </p:nvSpPr>
        <p:spPr bwMode="auto">
          <a:xfrm>
            <a:off x="463550" y="3208338"/>
            <a:ext cx="1225550" cy="307975"/>
          </a:xfrm>
          <a:prstGeom prst="rect">
            <a:avLst/>
          </a:prstGeom>
          <a:noFill/>
          <a:ln w="9525">
            <a:noFill/>
            <a:miter lim="800000"/>
            <a:headEnd/>
            <a:tailEnd/>
          </a:ln>
        </p:spPr>
        <p:txBody>
          <a:bodyPr>
            <a:spAutoFit/>
          </a:bodyPr>
          <a:lstStyle/>
          <a:p>
            <a:pPr algn="r">
              <a:defRPr/>
            </a:pPr>
            <a:r>
              <a:rPr lang="en-US" sz="1400" b="1">
                <a:solidFill>
                  <a:schemeClr val="accent4">
                    <a:lumMod val="75000"/>
                  </a:schemeClr>
                </a:solidFill>
                <a:latin typeface="Arial" charset="0"/>
              </a:rPr>
              <a:t>BUILDINGS</a:t>
            </a:r>
          </a:p>
        </p:txBody>
      </p:sp>
      <p:sp>
        <p:nvSpPr>
          <p:cNvPr id="22553" name="Text Box 25"/>
          <p:cNvSpPr txBox="1">
            <a:spLocks noChangeArrowheads="1"/>
          </p:cNvSpPr>
          <p:nvPr/>
        </p:nvSpPr>
        <p:spPr bwMode="auto">
          <a:xfrm>
            <a:off x="1754188" y="3238500"/>
            <a:ext cx="712787" cy="307975"/>
          </a:xfrm>
          <a:prstGeom prst="rect">
            <a:avLst/>
          </a:prstGeom>
          <a:noFill/>
          <a:ln w="9525">
            <a:noFill/>
            <a:miter lim="800000"/>
            <a:headEnd/>
            <a:tailEnd/>
          </a:ln>
        </p:spPr>
        <p:txBody>
          <a:bodyPr wrap="none">
            <a:spAutoFit/>
          </a:bodyPr>
          <a:lstStyle/>
          <a:p>
            <a:pPr>
              <a:defRPr/>
            </a:pPr>
            <a:r>
              <a:rPr lang="en-US" sz="1400" b="1">
                <a:solidFill>
                  <a:schemeClr val="accent4">
                    <a:lumMod val="75000"/>
                  </a:schemeClr>
                </a:solidFill>
                <a:latin typeface="Arial" charset="0"/>
              </a:rPr>
              <a:t>Caves</a:t>
            </a:r>
          </a:p>
        </p:txBody>
      </p:sp>
      <p:sp>
        <p:nvSpPr>
          <p:cNvPr id="22554" name="Text Box 26"/>
          <p:cNvSpPr txBox="1">
            <a:spLocks noChangeArrowheads="1"/>
          </p:cNvSpPr>
          <p:nvPr/>
        </p:nvSpPr>
        <p:spPr bwMode="auto">
          <a:xfrm>
            <a:off x="2597150" y="3243263"/>
            <a:ext cx="1331913" cy="522287"/>
          </a:xfrm>
          <a:prstGeom prst="rect">
            <a:avLst/>
          </a:prstGeom>
          <a:noFill/>
          <a:ln w="9525">
            <a:noFill/>
            <a:miter lim="800000"/>
            <a:headEnd/>
            <a:tailEnd/>
          </a:ln>
        </p:spPr>
        <p:txBody>
          <a:bodyPr>
            <a:spAutoFit/>
          </a:bodyPr>
          <a:lstStyle/>
          <a:p>
            <a:pPr>
              <a:defRPr/>
            </a:pPr>
            <a:r>
              <a:rPr lang="en-US" sz="1400" b="1">
                <a:solidFill>
                  <a:schemeClr val="accent4">
                    <a:lumMod val="75000"/>
                  </a:schemeClr>
                </a:solidFill>
                <a:latin typeface="Arial" charset="0"/>
              </a:rPr>
              <a:t>Rudimentary</a:t>
            </a:r>
          </a:p>
          <a:p>
            <a:pPr>
              <a:defRPr/>
            </a:pPr>
            <a:r>
              <a:rPr lang="en-US" sz="1400" b="1">
                <a:solidFill>
                  <a:schemeClr val="accent4">
                    <a:lumMod val="75000"/>
                  </a:schemeClr>
                </a:solidFill>
                <a:latin typeface="Arial" charset="0"/>
              </a:rPr>
              <a:t>structures</a:t>
            </a:r>
          </a:p>
        </p:txBody>
      </p:sp>
      <p:sp>
        <p:nvSpPr>
          <p:cNvPr id="9247" name="Line 27"/>
          <p:cNvSpPr>
            <a:spLocks noChangeShapeType="1"/>
          </p:cNvSpPr>
          <p:nvPr/>
        </p:nvSpPr>
        <p:spPr bwMode="auto">
          <a:xfrm>
            <a:off x="2139950" y="5270500"/>
            <a:ext cx="0" cy="76200"/>
          </a:xfrm>
          <a:prstGeom prst="line">
            <a:avLst/>
          </a:prstGeom>
          <a:noFill/>
          <a:ln w="38100">
            <a:solidFill>
              <a:schemeClr val="tx1"/>
            </a:solidFill>
            <a:round/>
            <a:headEnd/>
            <a:tailEnd/>
          </a:ln>
        </p:spPr>
        <p:txBody>
          <a:bodyPr/>
          <a:lstStyle/>
          <a:p>
            <a:endParaRPr lang="en-CA"/>
          </a:p>
        </p:txBody>
      </p:sp>
      <p:sp>
        <p:nvSpPr>
          <p:cNvPr id="22556" name="Text Box 28"/>
          <p:cNvSpPr txBox="1">
            <a:spLocks noChangeArrowheads="1"/>
          </p:cNvSpPr>
          <p:nvPr/>
        </p:nvSpPr>
        <p:spPr bwMode="auto">
          <a:xfrm>
            <a:off x="7081838" y="4346576"/>
            <a:ext cx="1049337" cy="522287"/>
          </a:xfrm>
          <a:prstGeom prst="rect">
            <a:avLst/>
          </a:prstGeom>
          <a:noFill/>
          <a:ln w="9525">
            <a:noFill/>
            <a:miter lim="800000"/>
            <a:headEnd/>
            <a:tailEnd/>
          </a:ln>
        </p:spPr>
        <p:txBody>
          <a:bodyPr wrap="none">
            <a:spAutoFit/>
          </a:bodyPr>
          <a:lstStyle/>
          <a:p>
            <a:pPr>
              <a:defRPr/>
            </a:pPr>
            <a:r>
              <a:rPr lang="en-US" sz="1400" b="1">
                <a:solidFill>
                  <a:schemeClr val="bg2">
                    <a:lumMod val="25000"/>
                  </a:schemeClr>
                </a:solidFill>
                <a:latin typeface="Arial" charset="0"/>
              </a:rPr>
              <a:t>Suburban</a:t>
            </a:r>
          </a:p>
          <a:p>
            <a:pPr>
              <a:defRPr/>
            </a:pPr>
            <a:r>
              <a:rPr lang="en-US" sz="1400" b="1">
                <a:solidFill>
                  <a:schemeClr val="bg2">
                    <a:lumMod val="25000"/>
                  </a:schemeClr>
                </a:solidFill>
                <a:latin typeface="Arial" charset="0"/>
              </a:rPr>
              <a:t>revolution</a:t>
            </a:r>
          </a:p>
        </p:txBody>
      </p:sp>
      <p:sp>
        <p:nvSpPr>
          <p:cNvPr id="22558" name="Line 30"/>
          <p:cNvSpPr>
            <a:spLocks noChangeShapeType="1"/>
          </p:cNvSpPr>
          <p:nvPr/>
        </p:nvSpPr>
        <p:spPr bwMode="auto">
          <a:xfrm>
            <a:off x="4419600" y="4811713"/>
            <a:ext cx="0" cy="381000"/>
          </a:xfrm>
          <a:prstGeom prst="line">
            <a:avLst/>
          </a:prstGeom>
          <a:noFill/>
          <a:ln w="38100">
            <a:solidFill>
              <a:schemeClr val="bg2">
                <a:lumMod val="25000"/>
              </a:schemeClr>
            </a:solidFill>
            <a:round/>
            <a:headEnd/>
            <a:tailEnd type="triangle" w="med" len="med"/>
          </a:ln>
        </p:spPr>
        <p:txBody>
          <a:bodyPr/>
          <a:lstStyle/>
          <a:p>
            <a:pPr>
              <a:defRPr/>
            </a:pPr>
            <a:endParaRPr lang="en-CA" sz="2000" b="1">
              <a:latin typeface="Arial" charset="0"/>
            </a:endParaRPr>
          </a:p>
        </p:txBody>
      </p:sp>
      <p:sp>
        <p:nvSpPr>
          <p:cNvPr id="22559" name="Text Box 31"/>
          <p:cNvSpPr txBox="1">
            <a:spLocks noChangeArrowheads="1"/>
          </p:cNvSpPr>
          <p:nvPr/>
        </p:nvSpPr>
        <p:spPr bwMode="auto">
          <a:xfrm>
            <a:off x="6381750" y="5327588"/>
            <a:ext cx="841375" cy="307975"/>
          </a:xfrm>
          <a:prstGeom prst="rect">
            <a:avLst/>
          </a:prstGeom>
          <a:noFill/>
          <a:ln w="9525">
            <a:noFill/>
            <a:miter lim="800000"/>
            <a:headEnd/>
            <a:tailEnd/>
          </a:ln>
        </p:spPr>
        <p:txBody>
          <a:bodyPr wrap="none">
            <a:spAutoFit/>
          </a:bodyPr>
          <a:lstStyle/>
          <a:p>
            <a:pPr>
              <a:defRPr/>
            </a:pPr>
            <a:r>
              <a:rPr lang="en-US" sz="1400" b="1">
                <a:solidFill>
                  <a:schemeClr val="tx1">
                    <a:lumMod val="50000"/>
                    <a:lumOff val="50000"/>
                  </a:schemeClr>
                </a:solidFill>
                <a:latin typeface="Arial" charset="0"/>
              </a:rPr>
              <a:t>Present</a:t>
            </a:r>
          </a:p>
        </p:txBody>
      </p:sp>
      <p:sp>
        <p:nvSpPr>
          <p:cNvPr id="22560" name="Text Box 32"/>
          <p:cNvSpPr txBox="1">
            <a:spLocks noChangeArrowheads="1"/>
          </p:cNvSpPr>
          <p:nvPr/>
        </p:nvSpPr>
        <p:spPr bwMode="auto">
          <a:xfrm>
            <a:off x="7204075" y="3232150"/>
            <a:ext cx="1797050" cy="522288"/>
          </a:xfrm>
          <a:prstGeom prst="rect">
            <a:avLst/>
          </a:prstGeom>
          <a:noFill/>
          <a:ln w="9525">
            <a:noFill/>
            <a:miter lim="800000"/>
            <a:headEnd/>
            <a:tailEnd/>
          </a:ln>
        </p:spPr>
        <p:txBody>
          <a:bodyPr>
            <a:spAutoFit/>
          </a:bodyPr>
          <a:lstStyle/>
          <a:p>
            <a:pPr>
              <a:defRPr/>
            </a:pPr>
            <a:r>
              <a:rPr lang="en-US" sz="1400" b="1">
                <a:solidFill>
                  <a:schemeClr val="accent4">
                    <a:lumMod val="75000"/>
                  </a:schemeClr>
                </a:solidFill>
                <a:latin typeface="Arial" charset="0"/>
              </a:rPr>
              <a:t>R2000, energy-efficiency, LEEDS</a:t>
            </a:r>
          </a:p>
        </p:txBody>
      </p:sp>
      <p:sp>
        <p:nvSpPr>
          <p:cNvPr id="9252" name="Line 33"/>
          <p:cNvSpPr>
            <a:spLocks noChangeShapeType="1"/>
          </p:cNvSpPr>
          <p:nvPr/>
        </p:nvSpPr>
        <p:spPr bwMode="auto">
          <a:xfrm flipH="1">
            <a:off x="3797300" y="5253038"/>
            <a:ext cx="69850" cy="114300"/>
          </a:xfrm>
          <a:prstGeom prst="line">
            <a:avLst/>
          </a:prstGeom>
          <a:noFill/>
          <a:ln w="38100">
            <a:solidFill>
              <a:schemeClr val="tx1"/>
            </a:solidFill>
            <a:round/>
            <a:headEnd/>
            <a:tailEnd/>
          </a:ln>
        </p:spPr>
        <p:txBody>
          <a:bodyPr/>
          <a:lstStyle/>
          <a:p>
            <a:endParaRPr lang="en-CA"/>
          </a:p>
        </p:txBody>
      </p:sp>
      <p:sp>
        <p:nvSpPr>
          <p:cNvPr id="9253" name="Line 34"/>
          <p:cNvSpPr>
            <a:spLocks noChangeShapeType="1"/>
          </p:cNvSpPr>
          <p:nvPr/>
        </p:nvSpPr>
        <p:spPr bwMode="auto">
          <a:xfrm flipV="1">
            <a:off x="3816350" y="5311775"/>
            <a:ext cx="3048000" cy="0"/>
          </a:xfrm>
          <a:prstGeom prst="line">
            <a:avLst/>
          </a:prstGeom>
          <a:noFill/>
          <a:ln w="38100">
            <a:solidFill>
              <a:schemeClr val="tx1"/>
            </a:solidFill>
            <a:round/>
            <a:headEnd/>
            <a:tailEnd/>
          </a:ln>
        </p:spPr>
        <p:txBody>
          <a:bodyPr/>
          <a:lstStyle/>
          <a:p>
            <a:endParaRPr lang="en-CA"/>
          </a:p>
        </p:txBody>
      </p:sp>
      <p:sp>
        <p:nvSpPr>
          <p:cNvPr id="22563" name="Text Box 35"/>
          <p:cNvSpPr txBox="1">
            <a:spLocks noChangeArrowheads="1"/>
          </p:cNvSpPr>
          <p:nvPr/>
        </p:nvSpPr>
        <p:spPr bwMode="auto">
          <a:xfrm>
            <a:off x="5434013" y="3895725"/>
            <a:ext cx="889000" cy="307975"/>
          </a:xfrm>
          <a:prstGeom prst="rect">
            <a:avLst/>
          </a:prstGeom>
          <a:noFill/>
          <a:ln w="9525">
            <a:noFill/>
            <a:miter lim="800000"/>
            <a:headEnd/>
            <a:tailEnd/>
          </a:ln>
        </p:spPr>
        <p:txBody>
          <a:bodyPr wrap="none">
            <a:spAutoFit/>
          </a:bodyPr>
          <a:lstStyle/>
          <a:p>
            <a:pPr>
              <a:defRPr/>
            </a:pPr>
            <a:r>
              <a:rPr lang="en-US" sz="1400" b="1">
                <a:solidFill>
                  <a:schemeClr val="accent6">
                    <a:lumMod val="75000"/>
                  </a:schemeClr>
                </a:solidFill>
                <a:latin typeface="Arial" charset="0"/>
              </a:rPr>
              <a:t>Industry</a:t>
            </a:r>
          </a:p>
        </p:txBody>
      </p:sp>
      <p:sp>
        <p:nvSpPr>
          <p:cNvPr id="22564" name="Line 36"/>
          <p:cNvSpPr>
            <a:spLocks noChangeShapeType="1"/>
          </p:cNvSpPr>
          <p:nvPr/>
        </p:nvSpPr>
        <p:spPr bwMode="auto">
          <a:xfrm>
            <a:off x="5929313" y="4857750"/>
            <a:ext cx="623887" cy="300038"/>
          </a:xfrm>
          <a:prstGeom prst="line">
            <a:avLst/>
          </a:prstGeom>
          <a:noFill/>
          <a:ln w="38100">
            <a:solidFill>
              <a:schemeClr val="bg2">
                <a:lumMod val="25000"/>
              </a:schemeClr>
            </a:solidFill>
            <a:round/>
            <a:headEnd/>
            <a:tailEnd type="triangle" w="med" len="med"/>
          </a:ln>
        </p:spPr>
        <p:txBody>
          <a:bodyPr/>
          <a:lstStyle/>
          <a:p>
            <a:pPr>
              <a:defRPr/>
            </a:pPr>
            <a:endParaRPr lang="en-CA" sz="2000" b="1">
              <a:latin typeface="Arial" charset="0"/>
            </a:endParaRPr>
          </a:p>
        </p:txBody>
      </p:sp>
      <p:sp>
        <p:nvSpPr>
          <p:cNvPr id="22565" name="Text Box 37"/>
          <p:cNvSpPr txBox="1">
            <a:spLocks noChangeArrowheads="1"/>
          </p:cNvSpPr>
          <p:nvPr/>
        </p:nvSpPr>
        <p:spPr bwMode="auto">
          <a:xfrm>
            <a:off x="3989388" y="4346576"/>
            <a:ext cx="1049337" cy="522287"/>
          </a:xfrm>
          <a:prstGeom prst="rect">
            <a:avLst/>
          </a:prstGeom>
          <a:noFill/>
          <a:ln w="9525">
            <a:noFill/>
            <a:miter lim="800000"/>
            <a:headEnd/>
            <a:tailEnd/>
          </a:ln>
        </p:spPr>
        <p:txBody>
          <a:bodyPr wrap="none">
            <a:spAutoFit/>
          </a:bodyPr>
          <a:lstStyle/>
          <a:p>
            <a:pPr>
              <a:defRPr/>
            </a:pPr>
            <a:r>
              <a:rPr lang="en-US" sz="1400" b="1">
                <a:solidFill>
                  <a:schemeClr val="bg2">
                    <a:lumMod val="25000"/>
                  </a:schemeClr>
                </a:solidFill>
                <a:latin typeface="Arial" charset="0"/>
              </a:rPr>
              <a:t>Urban</a:t>
            </a:r>
          </a:p>
          <a:p>
            <a:pPr>
              <a:defRPr/>
            </a:pPr>
            <a:r>
              <a:rPr lang="en-US" sz="1400" b="1">
                <a:solidFill>
                  <a:schemeClr val="bg2">
                    <a:lumMod val="25000"/>
                  </a:schemeClr>
                </a:solidFill>
                <a:latin typeface="Arial" charset="0"/>
              </a:rPr>
              <a:t>revolution</a:t>
            </a:r>
          </a:p>
        </p:txBody>
      </p:sp>
      <p:sp>
        <p:nvSpPr>
          <p:cNvPr id="22566" name="Text Box 38"/>
          <p:cNvSpPr txBox="1">
            <a:spLocks noChangeArrowheads="1"/>
          </p:cNvSpPr>
          <p:nvPr/>
        </p:nvSpPr>
        <p:spPr bwMode="auto">
          <a:xfrm>
            <a:off x="3975100" y="3900488"/>
            <a:ext cx="960438" cy="307975"/>
          </a:xfrm>
          <a:prstGeom prst="rect">
            <a:avLst/>
          </a:prstGeom>
          <a:noFill/>
          <a:ln w="9525">
            <a:noFill/>
            <a:miter lim="800000"/>
            <a:headEnd/>
            <a:tailEnd/>
          </a:ln>
        </p:spPr>
        <p:txBody>
          <a:bodyPr wrap="none">
            <a:spAutoFit/>
          </a:bodyPr>
          <a:lstStyle/>
          <a:p>
            <a:pPr>
              <a:defRPr/>
            </a:pPr>
            <a:r>
              <a:rPr lang="en-US" sz="1400" b="1">
                <a:solidFill>
                  <a:schemeClr val="accent6">
                    <a:lumMod val="75000"/>
                  </a:schemeClr>
                </a:solidFill>
                <a:latin typeface="Arial" charset="0"/>
              </a:rPr>
              <a:t>Irrigation</a:t>
            </a:r>
          </a:p>
        </p:txBody>
      </p:sp>
      <p:sp>
        <p:nvSpPr>
          <p:cNvPr id="22567" name="Text Box 39"/>
          <p:cNvSpPr txBox="1">
            <a:spLocks noChangeArrowheads="1"/>
          </p:cNvSpPr>
          <p:nvPr/>
        </p:nvSpPr>
        <p:spPr bwMode="auto">
          <a:xfrm>
            <a:off x="3962400" y="3238500"/>
            <a:ext cx="1323975" cy="522288"/>
          </a:xfrm>
          <a:prstGeom prst="rect">
            <a:avLst/>
          </a:prstGeom>
          <a:noFill/>
          <a:ln w="9525">
            <a:noFill/>
            <a:miter lim="800000"/>
            <a:headEnd/>
            <a:tailEnd/>
          </a:ln>
        </p:spPr>
        <p:txBody>
          <a:bodyPr>
            <a:spAutoFit/>
          </a:bodyPr>
          <a:lstStyle/>
          <a:p>
            <a:pPr>
              <a:defRPr/>
            </a:pPr>
            <a:r>
              <a:rPr lang="en-US" sz="1400" b="1">
                <a:solidFill>
                  <a:schemeClr val="accent4">
                    <a:lumMod val="75000"/>
                  </a:schemeClr>
                </a:solidFill>
                <a:latin typeface="Arial" charset="0"/>
              </a:rPr>
              <a:t>Durable huts,</a:t>
            </a:r>
          </a:p>
          <a:p>
            <a:pPr>
              <a:defRPr/>
            </a:pPr>
            <a:r>
              <a:rPr lang="en-US" sz="1400" b="1">
                <a:solidFill>
                  <a:schemeClr val="accent4">
                    <a:lumMod val="75000"/>
                  </a:schemeClr>
                </a:solidFill>
                <a:latin typeface="Arial" charset="0"/>
              </a:rPr>
              <a:t>first cities</a:t>
            </a:r>
          </a:p>
        </p:txBody>
      </p:sp>
      <p:sp>
        <p:nvSpPr>
          <p:cNvPr id="22569" name="Line 41"/>
          <p:cNvSpPr>
            <a:spLocks noChangeShapeType="1"/>
          </p:cNvSpPr>
          <p:nvPr/>
        </p:nvSpPr>
        <p:spPr bwMode="auto">
          <a:xfrm flipH="1">
            <a:off x="6711950" y="4832350"/>
            <a:ext cx="823913" cy="325438"/>
          </a:xfrm>
          <a:prstGeom prst="line">
            <a:avLst/>
          </a:prstGeom>
          <a:noFill/>
          <a:ln w="38100">
            <a:solidFill>
              <a:schemeClr val="bg2">
                <a:lumMod val="25000"/>
              </a:schemeClr>
            </a:solidFill>
            <a:round/>
            <a:headEnd/>
            <a:tailEnd type="triangle" w="med" len="med"/>
          </a:ln>
        </p:spPr>
        <p:txBody>
          <a:bodyPr/>
          <a:lstStyle/>
          <a:p>
            <a:pPr>
              <a:defRPr/>
            </a:pPr>
            <a:endParaRPr lang="en-CA" sz="2000" b="1">
              <a:latin typeface="Arial" charset="0"/>
            </a:endParaRPr>
          </a:p>
        </p:txBody>
      </p:sp>
      <p:sp>
        <p:nvSpPr>
          <p:cNvPr id="22570" name="Text Box 42"/>
          <p:cNvSpPr txBox="1">
            <a:spLocks noChangeArrowheads="1"/>
          </p:cNvSpPr>
          <p:nvPr/>
        </p:nvSpPr>
        <p:spPr bwMode="auto">
          <a:xfrm>
            <a:off x="5943600" y="3143250"/>
            <a:ext cx="1371600" cy="738188"/>
          </a:xfrm>
          <a:prstGeom prst="rect">
            <a:avLst/>
          </a:prstGeom>
          <a:noFill/>
          <a:ln w="9525">
            <a:noFill/>
            <a:miter lim="800000"/>
            <a:headEnd/>
            <a:tailEnd/>
          </a:ln>
        </p:spPr>
        <p:txBody>
          <a:bodyPr>
            <a:spAutoFit/>
          </a:bodyPr>
          <a:lstStyle/>
          <a:p>
            <a:pPr>
              <a:defRPr/>
            </a:pPr>
            <a:r>
              <a:rPr lang="en-US" sz="1400" b="1">
                <a:solidFill>
                  <a:schemeClr val="accent4">
                    <a:lumMod val="75000"/>
                  </a:schemeClr>
                </a:solidFill>
                <a:latin typeface="Arial" charset="0"/>
              </a:rPr>
              <a:t>Skyscraper</a:t>
            </a:r>
          </a:p>
          <a:p>
            <a:pPr>
              <a:defRPr/>
            </a:pPr>
            <a:r>
              <a:rPr lang="en-US" sz="1400" b="1">
                <a:solidFill>
                  <a:schemeClr val="accent4">
                    <a:lumMod val="75000"/>
                  </a:schemeClr>
                </a:solidFill>
                <a:latin typeface="Arial" charset="0"/>
              </a:rPr>
              <a:t>multi-storey,</a:t>
            </a:r>
          </a:p>
          <a:p>
            <a:pPr>
              <a:defRPr/>
            </a:pPr>
            <a:r>
              <a:rPr lang="en-US" sz="1400" b="1">
                <a:solidFill>
                  <a:schemeClr val="accent4">
                    <a:lumMod val="75000"/>
                  </a:schemeClr>
                </a:solidFill>
                <a:latin typeface="Arial" charset="0"/>
              </a:rPr>
              <a:t>single family</a:t>
            </a:r>
          </a:p>
        </p:txBody>
      </p:sp>
      <p:sp>
        <p:nvSpPr>
          <p:cNvPr id="9261" name="Text Box 43"/>
          <p:cNvSpPr txBox="1">
            <a:spLocks noChangeArrowheads="1"/>
          </p:cNvSpPr>
          <p:nvPr/>
        </p:nvSpPr>
        <p:spPr bwMode="auto">
          <a:xfrm>
            <a:off x="469900" y="2168525"/>
            <a:ext cx="1225550" cy="522288"/>
          </a:xfrm>
          <a:prstGeom prst="rect">
            <a:avLst/>
          </a:prstGeom>
          <a:noFill/>
          <a:ln w="9525">
            <a:noFill/>
            <a:miter lim="800000"/>
            <a:headEnd/>
            <a:tailEnd/>
          </a:ln>
        </p:spPr>
        <p:txBody>
          <a:bodyPr>
            <a:spAutoFit/>
          </a:bodyPr>
          <a:lstStyle/>
          <a:p>
            <a:pPr algn="r"/>
            <a:r>
              <a:rPr lang="en-US" sz="1400" b="1">
                <a:solidFill>
                  <a:srgbClr val="339933"/>
                </a:solidFill>
                <a:latin typeface="Arial" pitchFamily="34" charset="0"/>
                <a:cs typeface="Arial" pitchFamily="34" charset="0"/>
              </a:rPr>
              <a:t>BUILDING</a:t>
            </a:r>
          </a:p>
          <a:p>
            <a:pPr algn="r"/>
            <a:r>
              <a:rPr lang="en-US" sz="1400" b="1">
                <a:solidFill>
                  <a:srgbClr val="339933"/>
                </a:solidFill>
                <a:latin typeface="Arial" pitchFamily="34" charset="0"/>
                <a:cs typeface="Arial" pitchFamily="34" charset="0"/>
              </a:rPr>
              <a:t>MATERIALS</a:t>
            </a:r>
          </a:p>
        </p:txBody>
      </p:sp>
      <p:sp>
        <p:nvSpPr>
          <p:cNvPr id="9262" name="Text Box 44"/>
          <p:cNvSpPr txBox="1">
            <a:spLocks noChangeArrowheads="1"/>
          </p:cNvSpPr>
          <p:nvPr/>
        </p:nvSpPr>
        <p:spPr bwMode="auto">
          <a:xfrm>
            <a:off x="2603500" y="2294600"/>
            <a:ext cx="1325563" cy="738664"/>
          </a:xfrm>
          <a:prstGeom prst="rect">
            <a:avLst/>
          </a:prstGeom>
          <a:noFill/>
          <a:ln w="9525">
            <a:noFill/>
            <a:miter lim="800000"/>
            <a:headEnd/>
            <a:tailEnd/>
          </a:ln>
        </p:spPr>
        <p:txBody>
          <a:bodyPr wrap="square">
            <a:spAutoFit/>
          </a:bodyPr>
          <a:lstStyle/>
          <a:p>
            <a:r>
              <a:rPr lang="en-US" sz="1400" b="1">
                <a:solidFill>
                  <a:srgbClr val="339933"/>
                </a:solidFill>
                <a:latin typeface="Arial" pitchFamily="34" charset="0"/>
                <a:cs typeface="Arial" pitchFamily="34" charset="0"/>
              </a:rPr>
              <a:t>Wood, straw, mud, hides, stone, dung</a:t>
            </a:r>
          </a:p>
        </p:txBody>
      </p:sp>
      <p:sp>
        <p:nvSpPr>
          <p:cNvPr id="22573" name="Text Box 45"/>
          <p:cNvSpPr txBox="1">
            <a:spLocks noChangeArrowheads="1"/>
          </p:cNvSpPr>
          <p:nvPr/>
        </p:nvSpPr>
        <p:spPr bwMode="auto">
          <a:xfrm>
            <a:off x="5076825" y="3243263"/>
            <a:ext cx="828675" cy="522287"/>
          </a:xfrm>
          <a:prstGeom prst="rect">
            <a:avLst/>
          </a:prstGeom>
          <a:noFill/>
          <a:ln w="9525">
            <a:noFill/>
            <a:miter lim="800000"/>
            <a:headEnd/>
            <a:tailEnd/>
          </a:ln>
        </p:spPr>
        <p:txBody>
          <a:bodyPr>
            <a:spAutoFit/>
          </a:bodyPr>
          <a:lstStyle/>
          <a:p>
            <a:pPr algn="ctr">
              <a:defRPr/>
            </a:pPr>
            <a:r>
              <a:rPr lang="en-US" sz="1400" b="1">
                <a:solidFill>
                  <a:schemeClr val="accent4">
                    <a:lumMod val="75000"/>
                  </a:schemeClr>
                </a:solidFill>
                <a:latin typeface="Arial" charset="0"/>
              </a:rPr>
              <a:t>Stone</a:t>
            </a:r>
          </a:p>
          <a:p>
            <a:pPr algn="ctr">
              <a:defRPr/>
            </a:pPr>
            <a:r>
              <a:rPr lang="en-US" sz="1400" b="1">
                <a:solidFill>
                  <a:schemeClr val="accent4">
                    <a:lumMod val="75000"/>
                  </a:schemeClr>
                </a:solidFill>
                <a:latin typeface="Arial" charset="0"/>
              </a:rPr>
              <a:t>castles</a:t>
            </a:r>
          </a:p>
        </p:txBody>
      </p:sp>
      <p:sp>
        <p:nvSpPr>
          <p:cNvPr id="22574" name="Line 46"/>
          <p:cNvSpPr>
            <a:spLocks noChangeShapeType="1"/>
          </p:cNvSpPr>
          <p:nvPr/>
        </p:nvSpPr>
        <p:spPr bwMode="auto">
          <a:xfrm flipV="1">
            <a:off x="4419600" y="4162425"/>
            <a:ext cx="0" cy="228600"/>
          </a:xfrm>
          <a:prstGeom prst="line">
            <a:avLst/>
          </a:prstGeom>
          <a:noFill/>
          <a:ln w="38100">
            <a:solidFill>
              <a:schemeClr val="accent6">
                <a:lumMod val="75000"/>
              </a:schemeClr>
            </a:solidFill>
            <a:round/>
            <a:headEnd/>
            <a:tailEnd/>
          </a:ln>
        </p:spPr>
        <p:txBody>
          <a:bodyPr/>
          <a:lstStyle/>
          <a:p>
            <a:pPr>
              <a:defRPr/>
            </a:pPr>
            <a:endParaRPr lang="en-CA" sz="2000" b="1">
              <a:latin typeface="Arial" charset="0"/>
            </a:endParaRPr>
          </a:p>
        </p:txBody>
      </p:sp>
      <p:sp>
        <p:nvSpPr>
          <p:cNvPr id="22575" name="Line 47"/>
          <p:cNvSpPr>
            <a:spLocks noChangeShapeType="1"/>
          </p:cNvSpPr>
          <p:nvPr/>
        </p:nvSpPr>
        <p:spPr bwMode="auto">
          <a:xfrm flipV="1">
            <a:off x="3060700" y="4151313"/>
            <a:ext cx="0" cy="228600"/>
          </a:xfrm>
          <a:prstGeom prst="line">
            <a:avLst/>
          </a:prstGeom>
          <a:noFill/>
          <a:ln w="38100">
            <a:solidFill>
              <a:schemeClr val="accent6">
                <a:lumMod val="75000"/>
              </a:schemeClr>
            </a:solidFill>
            <a:round/>
            <a:headEnd/>
            <a:tailEnd/>
          </a:ln>
        </p:spPr>
        <p:txBody>
          <a:bodyPr/>
          <a:lstStyle/>
          <a:p>
            <a:pPr>
              <a:defRPr/>
            </a:pPr>
            <a:endParaRPr lang="en-CA" sz="2000" b="1">
              <a:latin typeface="Arial" charset="0"/>
            </a:endParaRPr>
          </a:p>
        </p:txBody>
      </p:sp>
      <p:sp>
        <p:nvSpPr>
          <p:cNvPr id="22578" name="Line 50"/>
          <p:cNvSpPr>
            <a:spLocks noChangeShapeType="1"/>
          </p:cNvSpPr>
          <p:nvPr/>
        </p:nvSpPr>
        <p:spPr bwMode="auto">
          <a:xfrm flipH="1">
            <a:off x="4892675" y="3802063"/>
            <a:ext cx="457200" cy="1371600"/>
          </a:xfrm>
          <a:prstGeom prst="line">
            <a:avLst/>
          </a:prstGeom>
          <a:noFill/>
          <a:ln w="38100">
            <a:solidFill>
              <a:schemeClr val="accent4">
                <a:lumMod val="75000"/>
              </a:schemeClr>
            </a:solidFill>
            <a:round/>
            <a:headEnd/>
            <a:tailEnd type="triangle" w="med" len="med"/>
          </a:ln>
        </p:spPr>
        <p:txBody>
          <a:bodyPr/>
          <a:lstStyle/>
          <a:p>
            <a:pPr>
              <a:defRPr/>
            </a:pPr>
            <a:endParaRPr lang="en-CA" sz="2000" b="1">
              <a:latin typeface="Arial" charset="0"/>
            </a:endParaRPr>
          </a:p>
        </p:txBody>
      </p:sp>
      <p:sp>
        <p:nvSpPr>
          <p:cNvPr id="9267" name="Line 51"/>
          <p:cNvSpPr>
            <a:spLocks noChangeShapeType="1"/>
          </p:cNvSpPr>
          <p:nvPr/>
        </p:nvSpPr>
        <p:spPr bwMode="auto">
          <a:xfrm flipV="1">
            <a:off x="3060700" y="3017838"/>
            <a:ext cx="0" cy="228600"/>
          </a:xfrm>
          <a:prstGeom prst="line">
            <a:avLst/>
          </a:prstGeom>
          <a:noFill/>
          <a:ln w="38100">
            <a:solidFill>
              <a:srgbClr val="339933"/>
            </a:solidFill>
            <a:round/>
            <a:headEnd/>
            <a:tailEnd/>
          </a:ln>
        </p:spPr>
        <p:txBody>
          <a:bodyPr/>
          <a:lstStyle/>
          <a:p>
            <a:endParaRPr lang="en-CA"/>
          </a:p>
        </p:txBody>
      </p:sp>
      <p:sp>
        <p:nvSpPr>
          <p:cNvPr id="9268" name="Text Box 52"/>
          <p:cNvSpPr txBox="1">
            <a:spLocks noChangeArrowheads="1"/>
          </p:cNvSpPr>
          <p:nvPr/>
        </p:nvSpPr>
        <p:spPr bwMode="auto">
          <a:xfrm>
            <a:off x="3962400" y="2510044"/>
            <a:ext cx="1295400" cy="523220"/>
          </a:xfrm>
          <a:prstGeom prst="rect">
            <a:avLst/>
          </a:prstGeom>
          <a:noFill/>
          <a:ln w="9525">
            <a:noFill/>
            <a:miter lim="800000"/>
            <a:headEnd/>
            <a:tailEnd/>
          </a:ln>
        </p:spPr>
        <p:txBody>
          <a:bodyPr wrap="square">
            <a:spAutoFit/>
          </a:bodyPr>
          <a:lstStyle/>
          <a:p>
            <a:r>
              <a:rPr lang="en-US" sz="1400" b="1">
                <a:solidFill>
                  <a:srgbClr val="339933"/>
                </a:solidFill>
                <a:latin typeface="Arial" pitchFamily="34" charset="0"/>
                <a:cs typeface="Arial" pitchFamily="34" charset="0"/>
              </a:rPr>
              <a:t>Fired brick, plaster</a:t>
            </a:r>
          </a:p>
        </p:txBody>
      </p:sp>
      <p:sp>
        <p:nvSpPr>
          <p:cNvPr id="9269" name="Line 53"/>
          <p:cNvSpPr>
            <a:spLocks noChangeShapeType="1"/>
          </p:cNvSpPr>
          <p:nvPr/>
        </p:nvSpPr>
        <p:spPr bwMode="auto">
          <a:xfrm flipV="1">
            <a:off x="4419600" y="3017838"/>
            <a:ext cx="0" cy="228600"/>
          </a:xfrm>
          <a:prstGeom prst="line">
            <a:avLst/>
          </a:prstGeom>
          <a:noFill/>
          <a:ln w="38100">
            <a:solidFill>
              <a:srgbClr val="339933"/>
            </a:solidFill>
            <a:round/>
            <a:headEnd/>
            <a:tailEnd/>
          </a:ln>
        </p:spPr>
        <p:txBody>
          <a:bodyPr/>
          <a:lstStyle/>
          <a:p>
            <a:endParaRPr lang="en-CA"/>
          </a:p>
        </p:txBody>
      </p:sp>
      <p:sp>
        <p:nvSpPr>
          <p:cNvPr id="9270" name="Text Box 54"/>
          <p:cNvSpPr txBox="1">
            <a:spLocks noChangeArrowheads="1"/>
          </p:cNvSpPr>
          <p:nvPr/>
        </p:nvSpPr>
        <p:spPr bwMode="auto">
          <a:xfrm>
            <a:off x="6096000" y="2294600"/>
            <a:ext cx="1047750" cy="738664"/>
          </a:xfrm>
          <a:prstGeom prst="rect">
            <a:avLst/>
          </a:prstGeom>
          <a:noFill/>
          <a:ln w="9525">
            <a:noFill/>
            <a:miter lim="800000"/>
            <a:headEnd/>
            <a:tailEnd/>
          </a:ln>
        </p:spPr>
        <p:txBody>
          <a:bodyPr wrap="square">
            <a:spAutoFit/>
          </a:bodyPr>
          <a:lstStyle/>
          <a:p>
            <a:r>
              <a:rPr lang="en-US" sz="1400" b="1">
                <a:solidFill>
                  <a:srgbClr val="339933"/>
                </a:solidFill>
                <a:latin typeface="Arial" pitchFamily="34" charset="0"/>
                <a:cs typeface="Arial" pitchFamily="34" charset="0"/>
              </a:rPr>
              <a:t>Steel,</a:t>
            </a:r>
          </a:p>
          <a:p>
            <a:r>
              <a:rPr lang="en-US" sz="1400" b="1">
                <a:solidFill>
                  <a:srgbClr val="339933"/>
                </a:solidFill>
                <a:latin typeface="Arial" pitchFamily="34" charset="0"/>
                <a:cs typeface="Arial" pitchFamily="34" charset="0"/>
              </a:rPr>
              <a:t>concrete,</a:t>
            </a:r>
          </a:p>
          <a:p>
            <a:r>
              <a:rPr lang="en-US" sz="1400" b="1">
                <a:solidFill>
                  <a:srgbClr val="339933"/>
                </a:solidFill>
                <a:latin typeface="Arial" pitchFamily="34" charset="0"/>
                <a:cs typeface="Arial" pitchFamily="34" charset="0"/>
              </a:rPr>
              <a:t>asphalt</a:t>
            </a:r>
          </a:p>
        </p:txBody>
      </p:sp>
      <p:sp>
        <p:nvSpPr>
          <p:cNvPr id="9271" name="Text Box 55"/>
          <p:cNvSpPr txBox="1">
            <a:spLocks noChangeArrowheads="1"/>
          </p:cNvSpPr>
          <p:nvPr/>
        </p:nvSpPr>
        <p:spPr bwMode="auto">
          <a:xfrm>
            <a:off x="7213600" y="2294600"/>
            <a:ext cx="1779929" cy="738664"/>
          </a:xfrm>
          <a:prstGeom prst="rect">
            <a:avLst/>
          </a:prstGeom>
          <a:noFill/>
          <a:ln w="9525">
            <a:noFill/>
            <a:miter lim="800000"/>
            <a:headEnd/>
            <a:tailEnd/>
          </a:ln>
        </p:spPr>
        <p:txBody>
          <a:bodyPr wrap="square">
            <a:spAutoFit/>
          </a:bodyPr>
          <a:lstStyle/>
          <a:p>
            <a:r>
              <a:rPr lang="en-US" sz="1400" b="1" smtClean="0">
                <a:solidFill>
                  <a:srgbClr val="339933"/>
                </a:solidFill>
                <a:latin typeface="Arial" pitchFamily="34" charset="0"/>
                <a:cs typeface="Arial" pitchFamily="34" charset="0"/>
              </a:rPr>
              <a:t>Paper, aluminum, wood </a:t>
            </a:r>
            <a:r>
              <a:rPr lang="en-US" sz="1400" b="1">
                <a:solidFill>
                  <a:srgbClr val="339933"/>
                </a:solidFill>
                <a:latin typeface="Arial" pitchFamily="34" charset="0"/>
                <a:cs typeface="Arial" pitchFamily="34" charset="0"/>
              </a:rPr>
              <a:t>composites,</a:t>
            </a:r>
          </a:p>
          <a:p>
            <a:r>
              <a:rPr lang="en-US" sz="1400" b="1" smtClean="0">
                <a:solidFill>
                  <a:srgbClr val="339933"/>
                </a:solidFill>
                <a:latin typeface="Arial" pitchFamily="34" charset="0"/>
                <a:cs typeface="Arial" pitchFamily="34" charset="0"/>
              </a:rPr>
              <a:t>plastics</a:t>
            </a:r>
            <a:r>
              <a:rPr lang="en-US" sz="1400" b="1">
                <a:solidFill>
                  <a:srgbClr val="339933"/>
                </a:solidFill>
                <a:latin typeface="Arial" pitchFamily="34" charset="0"/>
                <a:cs typeface="Arial" pitchFamily="34" charset="0"/>
              </a:rPr>
              <a:t>, </a:t>
            </a:r>
            <a:r>
              <a:rPr lang="en-US" sz="1400" b="1" smtClean="0">
                <a:solidFill>
                  <a:srgbClr val="339933"/>
                </a:solidFill>
                <a:latin typeface="Arial" pitchFamily="34" charset="0"/>
                <a:cs typeface="Arial" pitchFamily="34" charset="0"/>
              </a:rPr>
              <a:t>glass</a:t>
            </a:r>
            <a:r>
              <a:rPr lang="en-US" sz="1400" b="1">
                <a:solidFill>
                  <a:srgbClr val="339933"/>
                </a:solidFill>
                <a:latin typeface="Arial" pitchFamily="34" charset="0"/>
                <a:cs typeface="Arial" pitchFamily="34" charset="0"/>
              </a:rPr>
              <a:t>, </a:t>
            </a:r>
          </a:p>
        </p:txBody>
      </p:sp>
      <p:sp>
        <p:nvSpPr>
          <p:cNvPr id="9272" name="Line 56"/>
          <p:cNvSpPr>
            <a:spLocks noChangeShapeType="1"/>
          </p:cNvSpPr>
          <p:nvPr/>
        </p:nvSpPr>
        <p:spPr bwMode="auto">
          <a:xfrm flipV="1">
            <a:off x="7597775" y="3028950"/>
            <a:ext cx="0" cy="228600"/>
          </a:xfrm>
          <a:prstGeom prst="line">
            <a:avLst/>
          </a:prstGeom>
          <a:noFill/>
          <a:ln w="38100">
            <a:solidFill>
              <a:srgbClr val="339933"/>
            </a:solidFill>
            <a:round/>
            <a:headEnd/>
            <a:tailEnd/>
          </a:ln>
        </p:spPr>
        <p:txBody>
          <a:bodyPr/>
          <a:lstStyle/>
          <a:p>
            <a:endParaRPr lang="en-CA"/>
          </a:p>
        </p:txBody>
      </p:sp>
      <p:sp>
        <p:nvSpPr>
          <p:cNvPr id="54329" name="Text Box 57"/>
          <p:cNvSpPr txBox="1">
            <a:spLocks noChangeArrowheads="1"/>
          </p:cNvSpPr>
          <p:nvPr/>
        </p:nvSpPr>
        <p:spPr bwMode="auto">
          <a:xfrm>
            <a:off x="457200" y="1576388"/>
            <a:ext cx="1225550" cy="522287"/>
          </a:xfrm>
          <a:prstGeom prst="rect">
            <a:avLst/>
          </a:prstGeom>
          <a:noFill/>
          <a:ln w="9525">
            <a:noFill/>
            <a:miter lim="800000"/>
            <a:headEnd/>
            <a:tailEnd/>
          </a:ln>
          <a:effectLst/>
        </p:spPr>
        <p:txBody>
          <a:bodyPr>
            <a:spAutoFit/>
          </a:bodyPr>
          <a:lstStyle/>
          <a:p>
            <a:pPr algn="r">
              <a:defRPr/>
            </a:pPr>
            <a:r>
              <a:rPr lang="en-US" sz="1400" b="1" dirty="0">
                <a:solidFill>
                  <a:schemeClr val="accent2">
                    <a:lumMod val="75000"/>
                  </a:schemeClr>
                </a:solidFill>
                <a:latin typeface="Arial" charset="0"/>
              </a:rPr>
              <a:t>HEATING</a:t>
            </a:r>
          </a:p>
          <a:p>
            <a:pPr algn="r">
              <a:defRPr/>
            </a:pPr>
            <a:r>
              <a:rPr lang="en-US" sz="1400" b="1" dirty="0">
                <a:solidFill>
                  <a:schemeClr val="accent2">
                    <a:lumMod val="75000"/>
                  </a:schemeClr>
                </a:solidFill>
                <a:latin typeface="Arial" charset="0"/>
              </a:rPr>
              <a:t>FUELS</a:t>
            </a:r>
          </a:p>
        </p:txBody>
      </p:sp>
      <p:sp>
        <p:nvSpPr>
          <p:cNvPr id="54330" name="Text Box 58"/>
          <p:cNvSpPr txBox="1">
            <a:spLocks noChangeArrowheads="1"/>
          </p:cNvSpPr>
          <p:nvPr/>
        </p:nvSpPr>
        <p:spPr bwMode="auto">
          <a:xfrm>
            <a:off x="1752600" y="1576388"/>
            <a:ext cx="728663" cy="522287"/>
          </a:xfrm>
          <a:prstGeom prst="rect">
            <a:avLst/>
          </a:prstGeom>
          <a:noFill/>
          <a:ln w="9525">
            <a:noFill/>
            <a:miter lim="800000"/>
            <a:headEnd/>
            <a:tailEnd/>
          </a:ln>
          <a:effectLst/>
        </p:spPr>
        <p:txBody>
          <a:bodyPr wrap="none">
            <a:spAutoFit/>
          </a:bodyPr>
          <a:lstStyle/>
          <a:p>
            <a:pPr>
              <a:defRPr/>
            </a:pPr>
            <a:r>
              <a:rPr lang="en-US" sz="1400" b="1" dirty="0">
                <a:solidFill>
                  <a:schemeClr val="accent2">
                    <a:lumMod val="75000"/>
                  </a:schemeClr>
                </a:solidFill>
                <a:latin typeface="Arial" charset="0"/>
              </a:rPr>
              <a:t>Wood,</a:t>
            </a:r>
          </a:p>
          <a:p>
            <a:pPr>
              <a:defRPr/>
            </a:pPr>
            <a:r>
              <a:rPr lang="en-US" sz="1400" b="1" dirty="0">
                <a:solidFill>
                  <a:schemeClr val="accent2">
                    <a:lumMod val="75000"/>
                  </a:schemeClr>
                </a:solidFill>
                <a:latin typeface="Arial" charset="0"/>
              </a:rPr>
              <a:t>dung</a:t>
            </a:r>
          </a:p>
        </p:txBody>
      </p:sp>
      <p:sp>
        <p:nvSpPr>
          <p:cNvPr id="54331" name="Text Box 59"/>
          <p:cNvSpPr txBox="1">
            <a:spLocks noChangeArrowheads="1"/>
          </p:cNvSpPr>
          <p:nvPr/>
        </p:nvSpPr>
        <p:spPr bwMode="auto">
          <a:xfrm>
            <a:off x="5562600" y="1576388"/>
            <a:ext cx="657225" cy="522287"/>
          </a:xfrm>
          <a:prstGeom prst="rect">
            <a:avLst/>
          </a:prstGeom>
          <a:noFill/>
          <a:ln w="9525">
            <a:noFill/>
            <a:miter lim="800000"/>
            <a:headEnd/>
            <a:tailEnd/>
          </a:ln>
          <a:effectLst/>
        </p:spPr>
        <p:txBody>
          <a:bodyPr>
            <a:spAutoFit/>
          </a:bodyPr>
          <a:lstStyle/>
          <a:p>
            <a:pPr>
              <a:defRPr/>
            </a:pPr>
            <a:r>
              <a:rPr lang="en-US" sz="1400" b="1">
                <a:solidFill>
                  <a:schemeClr val="accent2">
                    <a:lumMod val="75000"/>
                  </a:schemeClr>
                </a:solidFill>
                <a:latin typeface="Arial" charset="0"/>
              </a:rPr>
              <a:t>Coal,</a:t>
            </a:r>
          </a:p>
          <a:p>
            <a:pPr>
              <a:defRPr/>
            </a:pPr>
            <a:r>
              <a:rPr lang="en-US" sz="1400" b="1">
                <a:solidFill>
                  <a:schemeClr val="accent2">
                    <a:lumMod val="75000"/>
                  </a:schemeClr>
                </a:solidFill>
                <a:latin typeface="Arial" charset="0"/>
              </a:rPr>
              <a:t>gas</a:t>
            </a:r>
          </a:p>
        </p:txBody>
      </p:sp>
      <p:sp>
        <p:nvSpPr>
          <p:cNvPr id="54332" name="Line 60"/>
          <p:cNvSpPr>
            <a:spLocks noChangeShapeType="1"/>
          </p:cNvSpPr>
          <p:nvPr/>
        </p:nvSpPr>
        <p:spPr bwMode="auto">
          <a:xfrm flipH="1" flipV="1">
            <a:off x="5856288" y="2060575"/>
            <a:ext cx="11112" cy="1889125"/>
          </a:xfrm>
          <a:prstGeom prst="line">
            <a:avLst/>
          </a:prstGeom>
          <a:noFill/>
          <a:ln w="38100">
            <a:solidFill>
              <a:schemeClr val="accent2">
                <a:lumMod val="75000"/>
              </a:schemeClr>
            </a:solidFill>
            <a:round/>
            <a:headEnd/>
            <a:tailEnd/>
          </a:ln>
          <a:effectLst/>
        </p:spPr>
        <p:txBody>
          <a:bodyPr/>
          <a:lstStyle/>
          <a:p>
            <a:pPr>
              <a:defRPr/>
            </a:pPr>
            <a:endParaRPr lang="en-US" sz="2000" b="1">
              <a:latin typeface="Arial" charset="0"/>
            </a:endParaRPr>
          </a:p>
        </p:txBody>
      </p:sp>
      <p:sp>
        <p:nvSpPr>
          <p:cNvPr id="54333" name="Text Box 61"/>
          <p:cNvSpPr txBox="1">
            <a:spLocks noChangeArrowheads="1"/>
          </p:cNvSpPr>
          <p:nvPr/>
        </p:nvSpPr>
        <p:spPr bwMode="auto">
          <a:xfrm>
            <a:off x="6581775" y="1576388"/>
            <a:ext cx="1266825" cy="522287"/>
          </a:xfrm>
          <a:prstGeom prst="rect">
            <a:avLst/>
          </a:prstGeom>
          <a:noFill/>
          <a:ln w="9525">
            <a:noFill/>
            <a:miter lim="800000"/>
            <a:headEnd/>
            <a:tailEnd/>
          </a:ln>
          <a:effectLst/>
        </p:spPr>
        <p:txBody>
          <a:bodyPr>
            <a:spAutoFit/>
          </a:bodyPr>
          <a:lstStyle/>
          <a:p>
            <a:pPr>
              <a:defRPr/>
            </a:pPr>
            <a:r>
              <a:rPr lang="en-US" sz="1400" b="1">
                <a:solidFill>
                  <a:schemeClr val="accent2">
                    <a:lumMod val="75000"/>
                  </a:schemeClr>
                </a:solidFill>
                <a:latin typeface="Arial" charset="0"/>
              </a:rPr>
              <a:t>Petroleum,</a:t>
            </a:r>
          </a:p>
          <a:p>
            <a:pPr>
              <a:defRPr/>
            </a:pPr>
            <a:r>
              <a:rPr lang="en-US" sz="1400" b="1">
                <a:solidFill>
                  <a:schemeClr val="accent2">
                    <a:lumMod val="75000"/>
                  </a:schemeClr>
                </a:solidFill>
                <a:latin typeface="Arial" charset="0"/>
              </a:rPr>
              <a:t>electricity</a:t>
            </a:r>
          </a:p>
        </p:txBody>
      </p:sp>
      <p:sp>
        <p:nvSpPr>
          <p:cNvPr id="54334" name="Line 62"/>
          <p:cNvSpPr>
            <a:spLocks noChangeShapeType="1"/>
          </p:cNvSpPr>
          <p:nvPr/>
        </p:nvSpPr>
        <p:spPr bwMode="auto">
          <a:xfrm flipV="1">
            <a:off x="7164388" y="2049463"/>
            <a:ext cx="12700" cy="1733550"/>
          </a:xfrm>
          <a:prstGeom prst="line">
            <a:avLst/>
          </a:prstGeom>
          <a:noFill/>
          <a:ln w="38100">
            <a:solidFill>
              <a:schemeClr val="accent2">
                <a:lumMod val="75000"/>
              </a:schemeClr>
            </a:solidFill>
            <a:round/>
            <a:headEnd/>
            <a:tailEnd/>
          </a:ln>
          <a:effectLst/>
        </p:spPr>
        <p:txBody>
          <a:bodyPr/>
          <a:lstStyle/>
          <a:p>
            <a:pPr>
              <a:defRPr/>
            </a:pPr>
            <a:endParaRPr lang="en-US" sz="2000" b="1">
              <a:latin typeface="Arial" charset="0"/>
            </a:endParaRPr>
          </a:p>
        </p:txBody>
      </p:sp>
      <p:sp>
        <p:nvSpPr>
          <p:cNvPr id="22592" name="Text Box 64"/>
          <p:cNvSpPr txBox="1">
            <a:spLocks noChangeArrowheads="1"/>
          </p:cNvSpPr>
          <p:nvPr/>
        </p:nvSpPr>
        <p:spPr bwMode="auto">
          <a:xfrm>
            <a:off x="3987800" y="5345050"/>
            <a:ext cx="1062038" cy="307975"/>
          </a:xfrm>
          <a:prstGeom prst="rect">
            <a:avLst/>
          </a:prstGeom>
          <a:noFill/>
          <a:ln w="9525">
            <a:noFill/>
            <a:miter lim="800000"/>
            <a:headEnd/>
            <a:tailEnd/>
          </a:ln>
        </p:spPr>
        <p:txBody>
          <a:bodyPr wrap="none">
            <a:spAutoFit/>
          </a:bodyPr>
          <a:lstStyle/>
          <a:p>
            <a:pPr>
              <a:defRPr/>
            </a:pPr>
            <a:r>
              <a:rPr lang="en-US" sz="1400" b="1">
                <a:solidFill>
                  <a:schemeClr val="tx1">
                    <a:lumMod val="50000"/>
                    <a:lumOff val="50000"/>
                  </a:schemeClr>
                </a:solidFill>
                <a:latin typeface="Arial" charset="0"/>
              </a:rPr>
              <a:t>3,000 BCE</a:t>
            </a:r>
          </a:p>
        </p:txBody>
      </p:sp>
      <p:sp>
        <p:nvSpPr>
          <p:cNvPr id="22593" name="Text Box 65"/>
          <p:cNvSpPr txBox="1">
            <a:spLocks noChangeArrowheads="1"/>
          </p:cNvSpPr>
          <p:nvPr/>
        </p:nvSpPr>
        <p:spPr bwMode="auto">
          <a:xfrm>
            <a:off x="5072063" y="6308725"/>
            <a:ext cx="3894137" cy="461963"/>
          </a:xfrm>
          <a:prstGeom prst="rect">
            <a:avLst/>
          </a:prstGeom>
          <a:noFill/>
          <a:ln w="9525">
            <a:noFill/>
            <a:miter lim="800000"/>
            <a:headEnd/>
            <a:tailEnd/>
          </a:ln>
        </p:spPr>
        <p:txBody>
          <a:bodyPr>
            <a:spAutoFit/>
          </a:bodyPr>
          <a:lstStyle/>
          <a:p>
            <a:pPr algn="r">
              <a:defRPr/>
            </a:pPr>
            <a:r>
              <a:rPr lang="en-US" sz="1200">
                <a:solidFill>
                  <a:schemeClr val="tx1">
                    <a:lumMod val="65000"/>
                    <a:lumOff val="35000"/>
                  </a:schemeClr>
                </a:solidFill>
                <a:latin typeface="Verdana" pitchFamily="34" charset="0"/>
              </a:rPr>
              <a:t>Adapted from: Schoenaur N, </a:t>
            </a:r>
            <a:r>
              <a:rPr lang="en-US" sz="1200" i="1">
                <a:solidFill>
                  <a:schemeClr val="tx1">
                    <a:lumMod val="65000"/>
                    <a:lumOff val="35000"/>
                  </a:schemeClr>
                </a:solidFill>
                <a:latin typeface="Verdana" pitchFamily="34" charset="0"/>
              </a:rPr>
              <a:t>6000 years of housing</a:t>
            </a:r>
            <a:r>
              <a:rPr lang="en-US" sz="1200">
                <a:solidFill>
                  <a:schemeClr val="tx1">
                    <a:lumMod val="65000"/>
                    <a:lumOff val="35000"/>
                  </a:schemeClr>
                </a:solidFill>
                <a:latin typeface="Verdana" pitchFamily="34" charset="0"/>
              </a:rPr>
              <a:t>. 3rd ed, New York: WW Norton (2003)</a:t>
            </a:r>
            <a:endParaRPr lang="en-US" sz="1200" i="1">
              <a:solidFill>
                <a:schemeClr val="tx1">
                  <a:lumMod val="65000"/>
                  <a:lumOff val="35000"/>
                </a:schemeClr>
              </a:solidFill>
              <a:latin typeface="Verdana" pitchFamily="34" charset="0"/>
            </a:endParaRPr>
          </a:p>
        </p:txBody>
      </p:sp>
      <p:sp>
        <p:nvSpPr>
          <p:cNvPr id="66" name="Line 30"/>
          <p:cNvSpPr>
            <a:spLocks noChangeShapeType="1"/>
          </p:cNvSpPr>
          <p:nvPr/>
        </p:nvSpPr>
        <p:spPr bwMode="auto">
          <a:xfrm>
            <a:off x="3060700" y="4805363"/>
            <a:ext cx="0" cy="381000"/>
          </a:xfrm>
          <a:prstGeom prst="line">
            <a:avLst/>
          </a:prstGeom>
          <a:noFill/>
          <a:ln w="38100">
            <a:solidFill>
              <a:schemeClr val="bg2">
                <a:lumMod val="25000"/>
              </a:schemeClr>
            </a:solidFill>
            <a:round/>
            <a:headEnd/>
            <a:tailEnd type="triangle" w="med" len="med"/>
          </a:ln>
        </p:spPr>
        <p:txBody>
          <a:bodyPr/>
          <a:lstStyle/>
          <a:p>
            <a:pPr>
              <a:defRPr/>
            </a:pPr>
            <a:endParaRPr lang="en-CA" sz="2000" b="1">
              <a:latin typeface="Arial" charset="0"/>
            </a:endParaRPr>
          </a:p>
        </p:txBody>
      </p:sp>
      <p:cxnSp>
        <p:nvCxnSpPr>
          <p:cNvPr id="74" name="Straight Connector 73"/>
          <p:cNvCxnSpPr/>
          <p:nvPr/>
        </p:nvCxnSpPr>
        <p:spPr>
          <a:xfrm>
            <a:off x="5072063" y="6284913"/>
            <a:ext cx="1857375" cy="158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 Box 37"/>
          <p:cNvSpPr txBox="1">
            <a:spLocks noChangeArrowheads="1"/>
          </p:cNvSpPr>
          <p:nvPr/>
        </p:nvSpPr>
        <p:spPr bwMode="auto">
          <a:xfrm>
            <a:off x="5429250" y="4346575"/>
            <a:ext cx="1049338" cy="522288"/>
          </a:xfrm>
          <a:prstGeom prst="rect">
            <a:avLst/>
          </a:prstGeom>
          <a:noFill/>
          <a:ln w="9525">
            <a:noFill/>
            <a:miter lim="800000"/>
            <a:headEnd/>
            <a:tailEnd/>
          </a:ln>
        </p:spPr>
        <p:txBody>
          <a:bodyPr wrap="none">
            <a:spAutoFit/>
          </a:bodyPr>
          <a:lstStyle/>
          <a:p>
            <a:pPr>
              <a:defRPr/>
            </a:pPr>
            <a:r>
              <a:rPr lang="en-US" sz="1400" b="1">
                <a:solidFill>
                  <a:schemeClr val="bg2">
                    <a:lumMod val="25000"/>
                  </a:schemeClr>
                </a:solidFill>
                <a:latin typeface="Arial" charset="0"/>
              </a:rPr>
              <a:t>Industrial</a:t>
            </a:r>
          </a:p>
          <a:p>
            <a:pPr>
              <a:defRPr/>
            </a:pPr>
            <a:r>
              <a:rPr lang="en-US" sz="1400" b="1">
                <a:solidFill>
                  <a:schemeClr val="bg2">
                    <a:lumMod val="25000"/>
                  </a:schemeClr>
                </a:solidFill>
                <a:latin typeface="Arial" charset="0"/>
              </a:rPr>
              <a:t>revolution</a:t>
            </a:r>
          </a:p>
        </p:txBody>
      </p:sp>
      <p:sp>
        <p:nvSpPr>
          <p:cNvPr id="76" name="Line 46"/>
          <p:cNvSpPr>
            <a:spLocks noChangeShapeType="1"/>
          </p:cNvSpPr>
          <p:nvPr/>
        </p:nvSpPr>
        <p:spPr bwMode="auto">
          <a:xfrm flipV="1">
            <a:off x="5872163" y="4162425"/>
            <a:ext cx="0" cy="228600"/>
          </a:xfrm>
          <a:prstGeom prst="line">
            <a:avLst/>
          </a:prstGeom>
          <a:noFill/>
          <a:ln w="38100">
            <a:solidFill>
              <a:schemeClr val="accent6">
                <a:lumMod val="75000"/>
              </a:schemeClr>
            </a:solidFill>
            <a:round/>
            <a:headEnd/>
            <a:tailEnd/>
          </a:ln>
        </p:spPr>
        <p:txBody>
          <a:bodyPr/>
          <a:lstStyle/>
          <a:p>
            <a:pPr>
              <a:defRPr/>
            </a:pPr>
            <a:endParaRPr lang="en-CA" sz="2000" b="1">
              <a:latin typeface="Arial" charset="0"/>
            </a:endParaRPr>
          </a:p>
        </p:txBody>
      </p:sp>
      <p:sp>
        <p:nvSpPr>
          <p:cNvPr id="9285" name="Line 22"/>
          <p:cNvSpPr>
            <a:spLocks noChangeShapeType="1"/>
          </p:cNvSpPr>
          <p:nvPr/>
        </p:nvSpPr>
        <p:spPr bwMode="auto">
          <a:xfrm>
            <a:off x="3068638" y="5270500"/>
            <a:ext cx="0" cy="76200"/>
          </a:xfrm>
          <a:prstGeom prst="line">
            <a:avLst/>
          </a:prstGeom>
          <a:noFill/>
          <a:ln w="38100">
            <a:solidFill>
              <a:schemeClr val="tx1"/>
            </a:solidFill>
            <a:round/>
            <a:headEnd/>
            <a:tailEnd/>
          </a:ln>
        </p:spPr>
        <p:txBody>
          <a:bodyPr/>
          <a:lstStyle/>
          <a:p>
            <a:endParaRPr lang="en-CA"/>
          </a:p>
        </p:txBody>
      </p:sp>
      <p:sp>
        <p:nvSpPr>
          <p:cNvPr id="79" name="Line 60"/>
          <p:cNvSpPr>
            <a:spLocks noChangeShapeType="1"/>
          </p:cNvSpPr>
          <p:nvPr/>
        </p:nvSpPr>
        <p:spPr bwMode="auto">
          <a:xfrm flipH="1" flipV="1">
            <a:off x="2071688" y="2054225"/>
            <a:ext cx="11112" cy="1189038"/>
          </a:xfrm>
          <a:prstGeom prst="line">
            <a:avLst/>
          </a:prstGeom>
          <a:noFill/>
          <a:ln w="38100">
            <a:solidFill>
              <a:schemeClr val="accent2">
                <a:lumMod val="75000"/>
              </a:schemeClr>
            </a:solidFill>
            <a:round/>
            <a:headEnd/>
            <a:tailEnd/>
          </a:ln>
          <a:effectLst/>
        </p:spPr>
        <p:txBody>
          <a:bodyPr/>
          <a:lstStyle/>
          <a:p>
            <a:pPr>
              <a:defRPr/>
            </a:pPr>
            <a:endParaRPr lang="en-US" sz="2000" b="1">
              <a:latin typeface="Arial" charset="0"/>
            </a:endParaRPr>
          </a:p>
        </p:txBody>
      </p:sp>
      <p:sp>
        <p:nvSpPr>
          <p:cNvPr id="80" name="Line 4"/>
          <p:cNvSpPr>
            <a:spLocks noChangeShapeType="1"/>
          </p:cNvSpPr>
          <p:nvPr/>
        </p:nvSpPr>
        <p:spPr bwMode="auto">
          <a:xfrm flipH="1">
            <a:off x="2087563" y="3556000"/>
            <a:ext cx="0" cy="1331913"/>
          </a:xfrm>
          <a:prstGeom prst="line">
            <a:avLst/>
          </a:prstGeom>
          <a:noFill/>
          <a:ln w="38100">
            <a:solidFill>
              <a:schemeClr val="accent4">
                <a:lumMod val="75000"/>
              </a:schemeClr>
            </a:solidFill>
            <a:round/>
            <a:headEnd/>
            <a:tailEnd type="triangle" w="med" len="med"/>
          </a:ln>
        </p:spPr>
        <p:txBody>
          <a:bodyPr/>
          <a:lstStyle/>
          <a:p>
            <a:pPr>
              <a:defRPr/>
            </a:pPr>
            <a:endParaRPr lang="en-CA" sz="2000" b="1">
              <a:latin typeface="Arial" charset="0"/>
            </a:endParaRPr>
          </a:p>
        </p:txBody>
      </p:sp>
      <p:sp>
        <p:nvSpPr>
          <p:cNvPr id="81" name="Text Box 35"/>
          <p:cNvSpPr txBox="1">
            <a:spLocks noChangeArrowheads="1"/>
          </p:cNvSpPr>
          <p:nvPr/>
        </p:nvSpPr>
        <p:spPr bwMode="auto">
          <a:xfrm>
            <a:off x="7181850" y="3902075"/>
            <a:ext cx="1168400" cy="307975"/>
          </a:xfrm>
          <a:prstGeom prst="rect">
            <a:avLst/>
          </a:prstGeom>
          <a:noFill/>
          <a:ln w="9525">
            <a:noFill/>
            <a:miter lim="800000"/>
            <a:headEnd/>
            <a:tailEnd/>
          </a:ln>
        </p:spPr>
        <p:txBody>
          <a:bodyPr wrap="none">
            <a:spAutoFit/>
          </a:bodyPr>
          <a:lstStyle/>
          <a:p>
            <a:pPr algn="ctr">
              <a:defRPr/>
            </a:pPr>
            <a:r>
              <a:rPr lang="en-US" sz="1400" b="1">
                <a:solidFill>
                  <a:schemeClr val="accent6">
                    <a:lumMod val="75000"/>
                  </a:schemeClr>
                </a:solidFill>
                <a:latin typeface="Arial" charset="0"/>
              </a:rPr>
              <a:t>Information</a:t>
            </a:r>
          </a:p>
        </p:txBody>
      </p:sp>
      <p:sp>
        <p:nvSpPr>
          <p:cNvPr id="82" name="Line 46"/>
          <p:cNvSpPr>
            <a:spLocks noChangeShapeType="1"/>
          </p:cNvSpPr>
          <p:nvPr/>
        </p:nvSpPr>
        <p:spPr bwMode="auto">
          <a:xfrm flipV="1">
            <a:off x="7604125" y="4168775"/>
            <a:ext cx="0" cy="228600"/>
          </a:xfrm>
          <a:prstGeom prst="line">
            <a:avLst/>
          </a:prstGeom>
          <a:noFill/>
          <a:ln w="38100">
            <a:solidFill>
              <a:schemeClr val="accent6">
                <a:lumMod val="75000"/>
              </a:schemeClr>
            </a:solidFill>
            <a:round/>
            <a:headEnd/>
            <a:tailEnd/>
          </a:ln>
        </p:spPr>
        <p:txBody>
          <a:bodyPr/>
          <a:lstStyle/>
          <a:p>
            <a:pPr algn="ctr">
              <a:defRPr/>
            </a:pPr>
            <a:endParaRPr lang="en-CA" sz="2000" b="1">
              <a:latin typeface="Arial" charset="0"/>
            </a:endParaRPr>
          </a:p>
        </p:txBody>
      </p:sp>
      <p:cxnSp>
        <p:nvCxnSpPr>
          <p:cNvPr id="89" name="Straight Connector 88"/>
          <p:cNvCxnSpPr/>
          <p:nvPr/>
        </p:nvCxnSpPr>
        <p:spPr>
          <a:xfrm rot="5400000">
            <a:off x="2973388" y="3843338"/>
            <a:ext cx="179387" cy="1587"/>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324350" y="3843338"/>
            <a:ext cx="179387" cy="158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7505700" y="3843338"/>
            <a:ext cx="179387" cy="158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6394450" y="3100388"/>
            <a:ext cx="179387"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ath and Plaster">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179512" y="6165304"/>
            <a:ext cx="2281394" cy="523220"/>
          </a:xfrm>
          <a:prstGeom prst="rect">
            <a:avLst/>
          </a:prstGeom>
          <a:noFill/>
          <a:ln w="9525">
            <a:noFill/>
            <a:miter lim="800000"/>
            <a:headEnd/>
            <a:tailEnd/>
          </a:ln>
        </p:spPr>
        <p:txBody>
          <a:bodyPr wrap="none">
            <a:spAutoFit/>
          </a:bodyPr>
          <a:lstStyle/>
          <a:p>
            <a:r>
              <a:rPr lang="en-US" sz="2800">
                <a:solidFill>
                  <a:schemeClr val="bg1"/>
                </a:solidFill>
              </a:rPr>
              <a:t>Plaster on lath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Object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b="368"/>
          <a:stretch>
            <a:fillRect/>
          </a:stretch>
        </p:blipFill>
        <p:spPr bwMode="auto">
          <a:xfrm>
            <a:off x="1937949" y="476672"/>
            <a:ext cx="5286772" cy="6007565"/>
          </a:xfrm>
          <a:prstGeom prst="rect">
            <a:avLst/>
          </a:prstGeom>
          <a:noFill/>
          <a:ln w="9525">
            <a:noFill/>
            <a:miter lim="800000"/>
            <a:headEnd/>
            <a:tailEnd/>
          </a:ln>
        </p:spPr>
      </p:pic>
      <p:cxnSp>
        <p:nvCxnSpPr>
          <p:cNvPr id="7" name="Straight Arrow Connector 6"/>
          <p:cNvCxnSpPr/>
          <p:nvPr/>
        </p:nvCxnSpPr>
        <p:spPr>
          <a:xfrm>
            <a:off x="323528" y="1412776"/>
            <a:ext cx="1512168" cy="1224136"/>
          </a:xfrm>
          <a:prstGeom prst="straightConnector1">
            <a:avLst/>
          </a:prstGeom>
          <a:ln w="1905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b="206"/>
          <a:stretch>
            <a:fillRect/>
          </a:stretch>
        </p:blipFill>
        <p:spPr bwMode="auto">
          <a:xfrm>
            <a:off x="539552" y="0"/>
            <a:ext cx="8421219" cy="6858000"/>
          </a:xfrm>
          <a:prstGeom prst="rect">
            <a:avLst/>
          </a:prstGeom>
          <a:noFill/>
          <a:ln w="9525">
            <a:noFill/>
            <a:miter lim="800000"/>
            <a:headEnd/>
            <a:tailEnd/>
          </a:ln>
        </p:spPr>
      </p:pic>
      <p:sp>
        <p:nvSpPr>
          <p:cNvPr id="5" name="TextBox 4"/>
          <p:cNvSpPr txBox="1"/>
          <p:nvPr/>
        </p:nvSpPr>
        <p:spPr>
          <a:xfrm>
            <a:off x="87467" y="99330"/>
            <a:ext cx="2108269" cy="707886"/>
          </a:xfrm>
          <a:prstGeom prst="rect">
            <a:avLst/>
          </a:prstGeom>
          <a:noFill/>
        </p:spPr>
        <p:txBody>
          <a:bodyPr wrap="none" rtlCol="0">
            <a:spAutoFit/>
          </a:bodyPr>
          <a:lstStyle/>
          <a:p>
            <a:r>
              <a:rPr lang="en-CA" sz="4000" b="1" smtClean="0"/>
              <a:t>Cellulose</a:t>
            </a:r>
            <a:endParaRPr lang="en-CA" sz="40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srcRect t="7509" r="725" b="452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Overview</a:t>
            </a:r>
            <a:endParaRPr lang="en-CA"/>
          </a:p>
        </p:txBody>
      </p:sp>
      <p:sp>
        <p:nvSpPr>
          <p:cNvPr id="3" name="Content Placeholder 2"/>
          <p:cNvSpPr>
            <a:spLocks noGrp="1"/>
          </p:cNvSpPr>
          <p:nvPr>
            <p:ph idx="1"/>
          </p:nvPr>
        </p:nvSpPr>
        <p:spPr/>
        <p:txBody>
          <a:bodyPr/>
          <a:lstStyle/>
          <a:p>
            <a:r>
              <a:rPr lang="en-CA" smtClean="0"/>
              <a:t>Mould biology &amp; health impact</a:t>
            </a:r>
          </a:p>
          <a:p>
            <a:r>
              <a:rPr lang="en-CA" smtClean="0"/>
              <a:t>Why here, why now?</a:t>
            </a:r>
          </a:p>
          <a:p>
            <a:endParaRPr lang="en-CA" smtClean="0"/>
          </a:p>
          <a:p>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7"/>
          <p:cNvPicPr>
            <a:picLocks noChangeAspect="1" noChangeArrowheads="1"/>
          </p:cNvPicPr>
          <p:nvPr/>
        </p:nvPicPr>
        <p:blipFill>
          <a:blip r:embed="rId2" cstate="print"/>
          <a:srcRect/>
          <a:stretch>
            <a:fillRect/>
          </a:stretch>
        </p:blipFill>
        <p:spPr bwMode="auto">
          <a:xfrm>
            <a:off x="5184576" y="2636912"/>
            <a:ext cx="3707904" cy="4050778"/>
          </a:xfrm>
          <a:prstGeom prst="rect">
            <a:avLst/>
          </a:prstGeom>
          <a:noFill/>
          <a:ln w="9525">
            <a:noFill/>
            <a:miter lim="800000"/>
            <a:headEnd/>
            <a:tailEnd/>
          </a:ln>
        </p:spPr>
      </p:pic>
      <p:sp>
        <p:nvSpPr>
          <p:cNvPr id="9" name="TextBox 8"/>
          <p:cNvSpPr txBox="1"/>
          <p:nvPr/>
        </p:nvSpPr>
        <p:spPr>
          <a:xfrm>
            <a:off x="611560" y="764704"/>
            <a:ext cx="7632848" cy="1723549"/>
          </a:xfrm>
          <a:prstGeom prst="rect">
            <a:avLst/>
          </a:prstGeom>
          <a:noFill/>
        </p:spPr>
        <p:txBody>
          <a:bodyPr wrap="square" rtlCol="0">
            <a:spAutoFit/>
          </a:bodyPr>
          <a:lstStyle/>
          <a:p>
            <a:pPr marL="266700" indent="-266700">
              <a:spcAft>
                <a:spcPts val="1200"/>
              </a:spcAft>
              <a:buFont typeface="Arial" pitchFamily="34" charset="0"/>
              <a:buChar char="•"/>
            </a:pPr>
            <a:r>
              <a:rPr lang="en-CA" sz="3200" smtClean="0">
                <a:latin typeface="Arial" pitchFamily="34" charset="0"/>
                <a:cs typeface="Arial" pitchFamily="34" charset="0"/>
              </a:rPr>
              <a:t>its a sugar</a:t>
            </a:r>
          </a:p>
          <a:p>
            <a:pPr marL="266700" indent="-266700">
              <a:spcAft>
                <a:spcPts val="1200"/>
              </a:spcAft>
              <a:buFont typeface="Arial" pitchFamily="34" charset="0"/>
              <a:buChar char="•"/>
            </a:pPr>
            <a:r>
              <a:rPr lang="en-CA" sz="3200" smtClean="0">
                <a:latin typeface="Arial" pitchFamily="34" charset="0"/>
                <a:cs typeface="Arial" pitchFamily="34" charset="0"/>
              </a:rPr>
              <a:t>its the core building block of cellulose, the construction material of plant cells</a:t>
            </a:r>
          </a:p>
        </p:txBody>
      </p:sp>
      <p:sp>
        <p:nvSpPr>
          <p:cNvPr id="12" name="Rectangle 11"/>
          <p:cNvSpPr/>
          <p:nvPr/>
        </p:nvSpPr>
        <p:spPr>
          <a:xfrm>
            <a:off x="618356" y="2522507"/>
            <a:ext cx="4572000" cy="3847207"/>
          </a:xfrm>
          <a:prstGeom prst="rect">
            <a:avLst/>
          </a:prstGeom>
        </p:spPr>
        <p:txBody>
          <a:bodyPr>
            <a:spAutoFit/>
          </a:bodyPr>
          <a:lstStyle/>
          <a:p>
            <a:pPr marL="266700" indent="-266700">
              <a:spcAft>
                <a:spcPts val="1200"/>
              </a:spcAft>
              <a:buFont typeface="Arial" pitchFamily="34" charset="0"/>
              <a:buChar char="•"/>
            </a:pPr>
            <a:r>
              <a:rPr lang="en-CA" sz="3200" smtClean="0">
                <a:latin typeface="Arial" pitchFamily="34" charset="0"/>
                <a:cs typeface="Arial" pitchFamily="34" charset="0"/>
              </a:rPr>
              <a:t>nearly all organisms on earth can use it</a:t>
            </a:r>
          </a:p>
          <a:p>
            <a:pPr marL="266700" indent="-266700">
              <a:spcAft>
                <a:spcPts val="1200"/>
              </a:spcAft>
              <a:buFont typeface="Arial" pitchFamily="34" charset="0"/>
              <a:buChar char="•"/>
            </a:pPr>
            <a:r>
              <a:rPr lang="en-CA" sz="3200" smtClean="0">
                <a:latin typeface="Arial" pitchFamily="34" charset="0"/>
                <a:cs typeface="Arial" pitchFamily="34" charset="0"/>
              </a:rPr>
              <a:t>most fungi can convert celluose into glucose</a:t>
            </a:r>
          </a:p>
          <a:p>
            <a:pPr marL="266700" indent="-266700">
              <a:spcAft>
                <a:spcPts val="1200"/>
              </a:spcAft>
              <a:buFont typeface="Arial" pitchFamily="34" charset="0"/>
              <a:buChar char="•"/>
            </a:pPr>
            <a:r>
              <a:rPr lang="en-CA" sz="3200" smtClean="0">
                <a:latin typeface="Arial" pitchFamily="34" charset="0"/>
                <a:cs typeface="Arial" pitchFamily="34" charset="0"/>
              </a:rPr>
              <a:t>but then how do trees and other plants avoid fungal attack?</a:t>
            </a:r>
          </a:p>
        </p:txBody>
      </p:sp>
      <p:sp>
        <p:nvSpPr>
          <p:cNvPr id="14" name="TextBox 13"/>
          <p:cNvSpPr txBox="1"/>
          <p:nvPr/>
        </p:nvSpPr>
        <p:spPr>
          <a:xfrm>
            <a:off x="87467" y="99330"/>
            <a:ext cx="1865319" cy="707886"/>
          </a:xfrm>
          <a:prstGeom prst="rect">
            <a:avLst/>
          </a:prstGeom>
          <a:noFill/>
        </p:spPr>
        <p:txBody>
          <a:bodyPr wrap="none" rtlCol="0">
            <a:spAutoFit/>
          </a:bodyPr>
          <a:lstStyle/>
          <a:p>
            <a:r>
              <a:rPr lang="en-CA" sz="4000" b="1" smtClean="0"/>
              <a:t>Glucose</a:t>
            </a:r>
            <a:endParaRPr lang="en-CA" sz="40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
        <p:nvSpPr>
          <p:cNvPr id="5" name="TextBox 4"/>
          <p:cNvSpPr txBox="1"/>
          <p:nvPr/>
        </p:nvSpPr>
        <p:spPr>
          <a:xfrm>
            <a:off x="6553632" y="6453336"/>
            <a:ext cx="2194832" cy="276999"/>
          </a:xfrm>
          <a:prstGeom prst="rect">
            <a:avLst/>
          </a:prstGeom>
          <a:noFill/>
        </p:spPr>
        <p:txBody>
          <a:bodyPr wrap="none" rtlCol="0">
            <a:spAutoFit/>
          </a:bodyPr>
          <a:lstStyle/>
          <a:p>
            <a:r>
              <a:rPr lang="en-CA" sz="1200" smtClean="0">
                <a:solidFill>
                  <a:schemeClr val="tx1">
                    <a:lumMod val="75000"/>
                    <a:lumOff val="25000"/>
                  </a:schemeClr>
                </a:solidFill>
                <a:latin typeface="Arial" pitchFamily="34" charset="0"/>
                <a:ea typeface="Verdana" pitchFamily="34" charset="0"/>
                <a:cs typeface="Arial" pitchFamily="34" charset="0"/>
              </a:rPr>
              <a:t>PBWiki -  http://pbworks.com/</a:t>
            </a:r>
            <a:endParaRPr lang="en-CA" sz="1200">
              <a:solidFill>
                <a:schemeClr val="tx1">
                  <a:lumMod val="75000"/>
                  <a:lumOff val="25000"/>
                </a:schemeClr>
              </a:solidFill>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0" y="-27384"/>
            <a:ext cx="9144000" cy="6885384"/>
          </a:xfrm>
          <a:prstGeom prst="rect">
            <a:avLst/>
          </a:prstGeom>
          <a:noFill/>
          <a:ln w="9525">
            <a:noFill/>
            <a:miter lim="800000"/>
            <a:headEnd/>
            <a:tailEnd/>
          </a:ln>
        </p:spPr>
      </p:pic>
      <p:pic>
        <p:nvPicPr>
          <p:cNvPr id="41987" name="Picture 3"/>
          <p:cNvPicPr>
            <a:picLocks noChangeAspect="1" noChangeArrowheads="1"/>
          </p:cNvPicPr>
          <p:nvPr/>
        </p:nvPicPr>
        <p:blipFill>
          <a:blip r:embed="rId4" cstate="print"/>
          <a:srcRect/>
          <a:stretch>
            <a:fillRect/>
          </a:stretch>
        </p:blipFill>
        <p:spPr bwMode="auto">
          <a:xfrm>
            <a:off x="827584" y="2564904"/>
            <a:ext cx="7820208" cy="2448272"/>
          </a:xfrm>
          <a:prstGeom prst="rect">
            <a:avLst/>
          </a:prstGeom>
          <a:ln>
            <a:solidFill>
              <a:schemeClr val="bg2">
                <a:lumMod val="10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a:picLocks noChangeAspect="1" noChangeArrowheads="1"/>
          </p:cNvPicPr>
          <p:nvPr/>
        </p:nvPicPr>
        <p:blipFill>
          <a:blip r:embed="rId3" cstate="print"/>
          <a:srcRect t="10938"/>
          <a:stretch>
            <a:fillRect/>
          </a:stretch>
        </p:blipFill>
        <p:spPr bwMode="auto">
          <a:xfrm>
            <a:off x="1" y="0"/>
            <a:ext cx="9144000" cy="6858000"/>
          </a:xfrm>
          <a:prstGeom prst="rect">
            <a:avLst/>
          </a:prstGeom>
          <a:noFill/>
          <a:ln w="9525">
            <a:noFill/>
            <a:miter lim="800000"/>
            <a:headEnd/>
            <a:tailEnd/>
          </a:ln>
        </p:spPr>
      </p:pic>
      <p:pic>
        <p:nvPicPr>
          <p:cNvPr id="5" name="Object 4"/>
          <p:cNvPicPr>
            <a:picLocks noChangeAspect="1" noChangeArrowheads="1"/>
          </p:cNvPicPr>
          <p:nvPr/>
        </p:nvPicPr>
        <p:blipFill>
          <a:blip r:embed="rId4" cstate="print"/>
          <a:srcRect l="24609"/>
          <a:stretch>
            <a:fillRect/>
          </a:stretch>
        </p:blipFill>
        <p:spPr bwMode="auto">
          <a:xfrm rot="5400000" flipV="1">
            <a:off x="3129875" y="978763"/>
            <a:ext cx="5417511" cy="5387618"/>
          </a:xfrm>
          <a:prstGeom prst="rect">
            <a:avLst/>
          </a:prstGeom>
          <a:noFill/>
          <a:ln w="76200">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6444208" y="6453336"/>
            <a:ext cx="2634054" cy="369332"/>
          </a:xfrm>
          <a:prstGeom prst="rect">
            <a:avLst/>
          </a:prstGeom>
        </p:spPr>
        <p:txBody>
          <a:bodyPr wrap="none">
            <a:spAutoFit/>
          </a:bodyPr>
          <a:lstStyle/>
          <a:p>
            <a:pPr eaLnBrk="0" hangingPunct="0"/>
            <a:r>
              <a:rPr lang="en-CA" smtClean="0">
                <a:solidFill>
                  <a:srgbClr val="FFFFFF"/>
                </a:solidFill>
                <a:latin typeface="Arial" pitchFamily="34" charset="0"/>
                <a:cs typeface="Arial" pitchFamily="34" charset="0"/>
              </a:rPr>
              <a:t>Bernard Siedlecki 1998</a:t>
            </a:r>
            <a:endParaRPr lang="en-US">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36296" y="6396335"/>
            <a:ext cx="1907704" cy="461665"/>
          </a:xfrm>
          <a:prstGeom prst="rect">
            <a:avLst/>
          </a:prstGeom>
          <a:solidFill>
            <a:srgbClr val="080808">
              <a:alpha val="34902"/>
            </a:srgbClr>
          </a:solidFill>
        </p:spPr>
        <p:txBody>
          <a:bodyPr wrap="square">
            <a:spAutoFit/>
          </a:bodyPr>
          <a:lstStyle/>
          <a:p>
            <a:pPr algn="r"/>
            <a:r>
              <a:rPr lang="en-CA" sz="1200" b="1" smtClean="0">
                <a:solidFill>
                  <a:schemeClr val="bg1"/>
                </a:solidFill>
                <a:latin typeface="Arial" pitchFamily="34" charset="0"/>
                <a:cs typeface="Arial" pitchFamily="34" charset="0"/>
              </a:rPr>
              <a:t>Townhouses</a:t>
            </a:r>
            <a:endParaRPr lang="en-CA" sz="1200" b="1" smtClean="0">
              <a:solidFill>
                <a:schemeClr val="bg1"/>
              </a:solidFill>
              <a:latin typeface="Arial" pitchFamily="34" charset="0"/>
              <a:cs typeface="Arial" pitchFamily="34" charset="0"/>
            </a:endParaRPr>
          </a:p>
          <a:p>
            <a:pPr algn="r"/>
            <a:r>
              <a:rPr lang="en-CA" sz="1200" b="1" smtClean="0">
                <a:solidFill>
                  <a:schemeClr val="bg1"/>
                </a:solidFill>
                <a:latin typeface="Arial" pitchFamily="34" charset="0"/>
                <a:cs typeface="Arial" pitchFamily="34" charset="0"/>
              </a:rPr>
              <a:t>Spadina Rd, Toronto</a:t>
            </a:r>
            <a:endParaRPr lang="en-CA" sz="12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1143000"/>
          </a:xfrm>
        </p:spPr>
        <p:txBody>
          <a:bodyPr/>
          <a:lstStyle/>
          <a:p>
            <a:r>
              <a:rPr lang="en-CA" smtClean="0"/>
              <a:t>3. Construction and     maintenance practices</a:t>
            </a:r>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lum bright="9000" contrast="16000"/>
          </a:blip>
          <a:srcRect/>
          <a:stretch>
            <a:fillRect/>
          </a:stretch>
        </p:blipFill>
        <p:spPr bwMode="auto">
          <a:xfrm>
            <a:off x="179512" y="188640"/>
            <a:ext cx="5525312" cy="4032448"/>
          </a:xfrm>
          <a:prstGeom prst="rect">
            <a:avLst/>
          </a:prstGeom>
          <a:noFill/>
          <a:ln w="9525">
            <a:noFill/>
            <a:miter lim="800000"/>
            <a:headEnd/>
            <a:tailEnd/>
          </a:ln>
        </p:spPr>
      </p:pic>
      <p:pic>
        <p:nvPicPr>
          <p:cNvPr id="63490" name="Picture 2"/>
          <p:cNvPicPr>
            <a:picLocks noChangeAspect="1" noChangeArrowheads="1"/>
          </p:cNvPicPr>
          <p:nvPr/>
        </p:nvPicPr>
        <p:blipFill>
          <a:blip r:embed="rId3" cstate="print"/>
          <a:srcRect l="2439" t="1890" r="2453" b="1721"/>
          <a:stretch>
            <a:fillRect/>
          </a:stretch>
        </p:blipFill>
        <p:spPr bwMode="auto">
          <a:xfrm>
            <a:off x="3491880" y="2780928"/>
            <a:ext cx="5472608" cy="3578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1763688" y="6396335"/>
            <a:ext cx="7380312" cy="461665"/>
          </a:xfrm>
          <a:prstGeom prst="rect">
            <a:avLst/>
          </a:prstGeom>
        </p:spPr>
        <p:txBody>
          <a:bodyPr wrap="square">
            <a:spAutoFit/>
          </a:bodyPr>
          <a:lstStyle/>
          <a:p>
            <a:pPr algn="r"/>
            <a:r>
              <a:rPr lang="en-CA" sz="1200" b="1" smtClean="0">
                <a:latin typeface="Arial" pitchFamily="34" charset="0"/>
                <a:cs typeface="Arial" pitchFamily="34" charset="0"/>
              </a:rPr>
              <a:t>Crumbling condominium, 2009 </a:t>
            </a:r>
          </a:p>
          <a:p>
            <a:pPr algn="r"/>
            <a:r>
              <a:rPr lang="en-CA" sz="1200" b="1" smtClean="0">
                <a:latin typeface="Arial" pitchFamily="34" charset="0"/>
                <a:cs typeface="Arial" pitchFamily="34" charset="0"/>
              </a:rPr>
              <a:t>Montreal, Quebec</a:t>
            </a:r>
            <a:endParaRPr lang="en-CA" sz="12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srcRect/>
          <a:stretch>
            <a:fillRect/>
          </a:stretch>
        </p:blipFill>
        <p:spPr bwMode="auto">
          <a:xfrm>
            <a:off x="1979711" y="10716"/>
            <a:ext cx="5135463" cy="6847284"/>
          </a:xfrm>
          <a:prstGeom prst="rect">
            <a:avLst/>
          </a:prstGeom>
          <a:noFill/>
          <a:ln w="9525">
            <a:noFill/>
            <a:miter lim="800000"/>
            <a:headEnd/>
            <a:tailEnd/>
          </a:ln>
        </p:spPr>
      </p:pic>
      <p:sp>
        <p:nvSpPr>
          <p:cNvPr id="6" name="Rectangle 5"/>
          <p:cNvSpPr/>
          <p:nvPr/>
        </p:nvSpPr>
        <p:spPr>
          <a:xfrm>
            <a:off x="1763688" y="6396335"/>
            <a:ext cx="5328592" cy="461665"/>
          </a:xfrm>
          <a:prstGeom prst="rect">
            <a:avLst/>
          </a:prstGeom>
        </p:spPr>
        <p:txBody>
          <a:bodyPr wrap="square">
            <a:spAutoFit/>
          </a:bodyPr>
          <a:lstStyle/>
          <a:p>
            <a:pPr algn="r"/>
            <a:r>
              <a:rPr lang="en-CA" sz="1200" b="1" smtClean="0">
                <a:solidFill>
                  <a:schemeClr val="bg1"/>
                </a:solidFill>
                <a:latin typeface="Arial" pitchFamily="34" charset="0"/>
                <a:cs typeface="Arial" pitchFamily="34" charset="0"/>
              </a:rPr>
              <a:t>Crumbling building, 2000 </a:t>
            </a:r>
          </a:p>
          <a:p>
            <a:pPr algn="r"/>
            <a:r>
              <a:rPr lang="en-CA" sz="1200" b="1" smtClean="0">
                <a:solidFill>
                  <a:schemeClr val="bg1"/>
                </a:solidFill>
                <a:latin typeface="Arial" pitchFamily="34" charset="0"/>
                <a:cs typeface="Arial" pitchFamily="34" charset="0"/>
              </a:rPr>
              <a:t>Cĕsis, Latvia</a:t>
            </a:r>
            <a:endParaRPr lang="en-CA" sz="12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l="5729" r="5729"/>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020272" y="6396335"/>
            <a:ext cx="2123728" cy="461665"/>
          </a:xfrm>
          <a:prstGeom prst="rect">
            <a:avLst/>
          </a:prstGeom>
          <a:solidFill>
            <a:srgbClr val="080808">
              <a:alpha val="34902"/>
            </a:srgbClr>
          </a:solidFill>
        </p:spPr>
        <p:txBody>
          <a:bodyPr wrap="square">
            <a:spAutoFit/>
          </a:bodyPr>
          <a:lstStyle/>
          <a:p>
            <a:pPr algn="r"/>
            <a:r>
              <a:rPr lang="en-CA" sz="1200" b="1" smtClean="0">
                <a:solidFill>
                  <a:schemeClr val="bg1"/>
                </a:solidFill>
                <a:latin typeface="Arial" pitchFamily="34" charset="0"/>
                <a:cs typeface="Arial" pitchFamily="34" charset="0"/>
              </a:rPr>
              <a:t>Weedy rain gutter</a:t>
            </a:r>
            <a:endParaRPr lang="en-CA" sz="1200" b="1" smtClean="0">
              <a:solidFill>
                <a:schemeClr val="bg1"/>
              </a:solidFill>
              <a:latin typeface="Arial" pitchFamily="34" charset="0"/>
              <a:cs typeface="Arial" pitchFamily="34" charset="0"/>
            </a:endParaRPr>
          </a:p>
          <a:p>
            <a:pPr algn="r"/>
            <a:r>
              <a:rPr lang="en-CA" sz="1200" b="1" smtClean="0">
                <a:solidFill>
                  <a:schemeClr val="bg1"/>
                </a:solidFill>
                <a:latin typeface="Arial" pitchFamily="34" charset="0"/>
                <a:cs typeface="Arial" pitchFamily="34" charset="0"/>
              </a:rPr>
              <a:t>Unknown</a:t>
            </a:r>
            <a:endParaRPr lang="en-CA" sz="12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57" name="Picture 65"/>
          <p:cNvPicPr>
            <a:picLocks noChangeAspect="1" noChangeArrowheads="1"/>
          </p:cNvPicPr>
          <p:nvPr/>
        </p:nvPicPr>
        <p:blipFill>
          <a:blip r:embed="rId3" cstate="print"/>
          <a:srcRect l="3129" r="8710"/>
          <a:stretch>
            <a:fillRect/>
          </a:stretch>
        </p:blipFill>
        <p:spPr bwMode="auto">
          <a:xfrm rot="5400000">
            <a:off x="1142999" y="-1142999"/>
            <a:ext cx="6858001" cy="9144000"/>
          </a:xfrm>
          <a:prstGeom prst="rect">
            <a:avLst/>
          </a:prstGeom>
          <a:noFill/>
          <a:ln w="9525">
            <a:noFill/>
            <a:miter lim="800000"/>
            <a:headEnd/>
            <a:tailEnd/>
          </a:ln>
        </p:spPr>
      </p:pic>
      <p:sp>
        <p:nvSpPr>
          <p:cNvPr id="9" name="TextBox 8"/>
          <p:cNvSpPr txBox="1"/>
          <p:nvPr/>
        </p:nvSpPr>
        <p:spPr>
          <a:xfrm>
            <a:off x="2634461" y="6581001"/>
            <a:ext cx="6509539" cy="276999"/>
          </a:xfrm>
          <a:prstGeom prst="rect">
            <a:avLst/>
          </a:prstGeom>
          <a:noFill/>
        </p:spPr>
        <p:txBody>
          <a:bodyPr wrap="none" rtlCol="0">
            <a:spAutoFit/>
          </a:bodyPr>
          <a:lstStyle/>
          <a:p>
            <a:r>
              <a:rPr lang="en-CA" sz="1200" smtClean="0">
                <a:solidFill>
                  <a:schemeClr val="tx1">
                    <a:lumMod val="50000"/>
                    <a:lumOff val="50000"/>
                  </a:schemeClr>
                </a:solidFill>
                <a:latin typeface="Arial" pitchFamily="34" charset="0"/>
                <a:cs typeface="Arial" pitchFamily="34" charset="0"/>
              </a:rPr>
              <a:t>adapted from Dr. Carl Woese and  Dr. Norman R. Pace, New York Times, April 14, 2008, p C1</a:t>
            </a:r>
            <a:endParaRPr lang="en-CA" sz="1200">
              <a:solidFill>
                <a:schemeClr val="tx1">
                  <a:lumMod val="50000"/>
                  <a:lumOff val="50000"/>
                </a:schemeClr>
              </a:solidFill>
              <a:latin typeface="Arial" pitchFamily="34" charset="0"/>
              <a:cs typeface="Arial" pitchFamily="34" charset="0"/>
            </a:endParaRPr>
          </a:p>
        </p:txBody>
      </p:sp>
      <p:sp>
        <p:nvSpPr>
          <p:cNvPr id="10" name="TextBox 9"/>
          <p:cNvSpPr txBox="1"/>
          <p:nvPr/>
        </p:nvSpPr>
        <p:spPr>
          <a:xfrm>
            <a:off x="467544" y="5589240"/>
            <a:ext cx="3417923" cy="830997"/>
          </a:xfrm>
          <a:prstGeom prst="rect">
            <a:avLst/>
          </a:prstGeom>
          <a:noFill/>
        </p:spPr>
        <p:txBody>
          <a:bodyPr wrap="none" rtlCol="0">
            <a:spAutoFit/>
          </a:bodyPr>
          <a:lstStyle/>
          <a:p>
            <a:r>
              <a:rPr lang="en-CA" sz="4800" b="1" smtClean="0">
                <a:solidFill>
                  <a:schemeClr val="tx1">
                    <a:lumMod val="50000"/>
                    <a:lumOff val="50000"/>
                  </a:schemeClr>
                </a:solidFill>
                <a:latin typeface="+mj-lt"/>
                <a:cs typeface="Arial" pitchFamily="34" charset="0"/>
              </a:rPr>
              <a:t>TREE OF LIFE</a:t>
            </a:r>
            <a:endParaRPr lang="en-CA" sz="4800" b="1">
              <a:solidFill>
                <a:schemeClr val="tx1">
                  <a:lumMod val="50000"/>
                  <a:lumOff val="50000"/>
                </a:schemeClr>
              </a:solidFill>
              <a:latin typeface="+mj-l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1143000"/>
          </a:xfrm>
        </p:spPr>
        <p:txBody>
          <a:bodyPr/>
          <a:lstStyle/>
          <a:p>
            <a:r>
              <a:rPr lang="en-CA" smtClean="0"/>
              <a:t>4. Design</a:t>
            </a:r>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r="208" b="277"/>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5436096" y="6396335"/>
            <a:ext cx="3707904" cy="461665"/>
          </a:xfrm>
          <a:prstGeom prst="rect">
            <a:avLst/>
          </a:prstGeom>
        </p:spPr>
        <p:txBody>
          <a:bodyPr wrap="square">
            <a:spAutoFit/>
          </a:bodyPr>
          <a:lstStyle/>
          <a:p>
            <a:pPr algn="r"/>
            <a:r>
              <a:rPr lang="en-CA" sz="1200" b="1" smtClean="0">
                <a:solidFill>
                  <a:schemeClr val="bg1"/>
                </a:solidFill>
                <a:latin typeface="Arial" pitchFamily="34" charset="0"/>
                <a:cs typeface="Arial" pitchFamily="34" charset="0"/>
              </a:rPr>
              <a:t>Traditional log house model, ca. AD 1200</a:t>
            </a:r>
          </a:p>
          <a:p>
            <a:pPr algn="r"/>
            <a:r>
              <a:rPr lang="en-CA" sz="1200" b="1" smtClean="0">
                <a:solidFill>
                  <a:schemeClr val="bg1"/>
                </a:solidFill>
                <a:latin typeface="Arial" pitchFamily="34" charset="0"/>
                <a:cs typeface="Arial" pitchFamily="34" charset="0"/>
              </a:rPr>
              <a:t>Cĕsis, Latvia</a:t>
            </a:r>
            <a:endParaRPr lang="en-CA" sz="12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cstate="print"/>
          <a:srcRect/>
          <a:stretch>
            <a:fillRect/>
          </a:stretch>
        </p:blipFill>
        <p:spPr bwMode="auto">
          <a:xfrm>
            <a:off x="0" y="-1"/>
            <a:ext cx="9144000" cy="6859339"/>
          </a:xfrm>
          <a:prstGeom prst="rect">
            <a:avLst/>
          </a:prstGeom>
          <a:noFill/>
          <a:ln w="9525">
            <a:noFill/>
            <a:miter lim="800000"/>
            <a:headEnd/>
            <a:tailEnd/>
          </a:ln>
        </p:spPr>
      </p:pic>
      <p:sp>
        <p:nvSpPr>
          <p:cNvPr id="6" name="Rectangle 5"/>
          <p:cNvSpPr/>
          <p:nvPr/>
        </p:nvSpPr>
        <p:spPr>
          <a:xfrm>
            <a:off x="1763688" y="6396335"/>
            <a:ext cx="7380312" cy="461665"/>
          </a:xfrm>
          <a:prstGeom prst="rect">
            <a:avLst/>
          </a:prstGeom>
        </p:spPr>
        <p:txBody>
          <a:bodyPr wrap="square">
            <a:spAutoFit/>
          </a:bodyPr>
          <a:lstStyle/>
          <a:p>
            <a:pPr algn="r"/>
            <a:r>
              <a:rPr lang="en-CA" sz="1200" b="1" smtClean="0">
                <a:solidFill>
                  <a:schemeClr val="bg1"/>
                </a:solidFill>
                <a:latin typeface="Arial" pitchFamily="34" charset="0"/>
                <a:cs typeface="Arial" pitchFamily="34" charset="0"/>
              </a:rPr>
              <a:t>Palais des Papes by Pierre Poisson and Jean de Louvres, AD 1252-1364 </a:t>
            </a:r>
          </a:p>
          <a:p>
            <a:pPr algn="r"/>
            <a:r>
              <a:rPr lang="en-CA" sz="1200" b="1" smtClean="0">
                <a:solidFill>
                  <a:schemeClr val="bg1"/>
                </a:solidFill>
                <a:latin typeface="Arial" pitchFamily="34" charset="0"/>
                <a:cs typeface="Arial" pitchFamily="34" charset="0"/>
              </a:rPr>
              <a:t>Avignon, France</a:t>
            </a:r>
            <a:endParaRPr lang="en-CA" sz="12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l="5246" r="6023"/>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63688" y="6396335"/>
            <a:ext cx="7380312" cy="461665"/>
          </a:xfrm>
          <a:prstGeom prst="rect">
            <a:avLst/>
          </a:prstGeom>
        </p:spPr>
        <p:txBody>
          <a:bodyPr wrap="square">
            <a:spAutoFit/>
          </a:bodyPr>
          <a:lstStyle/>
          <a:p>
            <a:pPr algn="r"/>
            <a:r>
              <a:rPr lang="en-CA" sz="1200" b="1" smtClean="0">
                <a:solidFill>
                  <a:schemeClr val="bg1"/>
                </a:solidFill>
                <a:latin typeface="Arial" pitchFamily="34" charset="0"/>
                <a:cs typeface="Arial" pitchFamily="34" charset="0"/>
              </a:rPr>
              <a:t>Ray and Maria Stata Center by Architect Frank Gehry, AD 2004 </a:t>
            </a:r>
          </a:p>
          <a:p>
            <a:pPr algn="r"/>
            <a:r>
              <a:rPr lang="en-CA" sz="1200" b="1" smtClean="0">
                <a:solidFill>
                  <a:schemeClr val="bg1"/>
                </a:solidFill>
                <a:latin typeface="Arial" pitchFamily="34" charset="0"/>
                <a:cs typeface="Arial" pitchFamily="34" charset="0"/>
              </a:rPr>
              <a:t>At the Massachusetts Institute of Technology (MIT) in Cambridge</a:t>
            </a:r>
            <a:endParaRPr lang="en-CA" sz="12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0" y="0"/>
            <a:ext cx="9144000" cy="6867255"/>
          </a:xfrm>
          <a:prstGeom prst="rect">
            <a:avLst/>
          </a:prstGeom>
          <a:noFill/>
          <a:ln w="9525">
            <a:noFill/>
            <a:miter lim="800000"/>
            <a:headEnd/>
            <a:tailEnd/>
          </a:ln>
        </p:spPr>
      </p:pic>
      <p:sp>
        <p:nvSpPr>
          <p:cNvPr id="5" name="Rectangle 4"/>
          <p:cNvSpPr/>
          <p:nvPr/>
        </p:nvSpPr>
        <p:spPr>
          <a:xfrm>
            <a:off x="1763688" y="6396335"/>
            <a:ext cx="7380312" cy="461665"/>
          </a:xfrm>
          <a:prstGeom prst="rect">
            <a:avLst/>
          </a:prstGeom>
        </p:spPr>
        <p:txBody>
          <a:bodyPr wrap="square">
            <a:spAutoFit/>
          </a:bodyPr>
          <a:lstStyle/>
          <a:p>
            <a:pPr algn="r"/>
            <a:r>
              <a:rPr lang="en-CA" sz="1200" b="1" smtClean="0">
                <a:solidFill>
                  <a:schemeClr val="bg1"/>
                </a:solidFill>
                <a:latin typeface="Arial" pitchFamily="34" charset="0"/>
                <a:cs typeface="Arial" pitchFamily="34" charset="0"/>
              </a:rPr>
              <a:t>UFO house, designed by owner, ca. AD 2000</a:t>
            </a:r>
          </a:p>
          <a:p>
            <a:pPr algn="r"/>
            <a:r>
              <a:rPr lang="en-CA" sz="1200" b="1" smtClean="0">
                <a:solidFill>
                  <a:schemeClr val="bg1"/>
                </a:solidFill>
                <a:latin typeface="Arial" pitchFamily="34" charset="0"/>
                <a:cs typeface="Arial" pitchFamily="34" charset="0"/>
              </a:rPr>
              <a:t>somewhere in rural Tennesseee</a:t>
            </a:r>
            <a:endParaRPr lang="en-CA" sz="12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lum bright="8000" contrast="10000"/>
          </a:blip>
          <a:srcRect r="4762"/>
          <a:stretch>
            <a:fillRect/>
          </a:stretch>
        </p:blipFill>
        <p:spPr bwMode="auto">
          <a:xfrm>
            <a:off x="0" y="942975"/>
            <a:ext cx="9144000" cy="4972050"/>
          </a:xfrm>
          <a:prstGeom prst="rect">
            <a:avLst/>
          </a:prstGeom>
          <a:noFill/>
          <a:ln w="9525">
            <a:noFill/>
            <a:miter lim="800000"/>
            <a:headEnd/>
            <a:tailEnd/>
          </a:ln>
        </p:spPr>
      </p:pic>
      <p:sp>
        <p:nvSpPr>
          <p:cNvPr id="5" name="Rectangle 4"/>
          <p:cNvSpPr/>
          <p:nvPr/>
        </p:nvSpPr>
        <p:spPr>
          <a:xfrm>
            <a:off x="1763688" y="6396335"/>
            <a:ext cx="7380312" cy="461665"/>
          </a:xfrm>
          <a:prstGeom prst="rect">
            <a:avLst/>
          </a:prstGeom>
        </p:spPr>
        <p:txBody>
          <a:bodyPr wrap="square">
            <a:spAutoFit/>
          </a:bodyPr>
          <a:lstStyle/>
          <a:p>
            <a:pPr algn="r"/>
            <a:r>
              <a:rPr lang="en-CA" sz="1200" b="1" smtClean="0">
                <a:latin typeface="Arial" pitchFamily="34" charset="0"/>
                <a:cs typeface="Arial" pitchFamily="34" charset="0"/>
              </a:rPr>
              <a:t>Lord Lansdown Public School, by Peter Pennington, AD 1960</a:t>
            </a:r>
          </a:p>
          <a:p>
            <a:pPr algn="r"/>
            <a:r>
              <a:rPr lang="en-CA" sz="1200" b="1" smtClean="0">
                <a:latin typeface="Arial" pitchFamily="34" charset="0"/>
                <a:cs typeface="Arial" pitchFamily="34" charset="0"/>
              </a:rPr>
              <a:t>Toronto, Canada </a:t>
            </a:r>
            <a:endParaRPr lang="en-CA" sz="12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Why here, why now?</a:t>
            </a:r>
            <a:endParaRPr lang="en-CA"/>
          </a:p>
        </p:txBody>
      </p:sp>
      <p:sp>
        <p:nvSpPr>
          <p:cNvPr id="3" name="Content Placeholder 2"/>
          <p:cNvSpPr>
            <a:spLocks noGrp="1"/>
          </p:cNvSpPr>
          <p:nvPr>
            <p:ph idx="1"/>
          </p:nvPr>
        </p:nvSpPr>
        <p:spPr/>
        <p:txBody>
          <a:bodyPr/>
          <a:lstStyle/>
          <a:p>
            <a:r>
              <a:rPr lang="en-CA" smtClean="0"/>
              <a:t>Increasingly susceptible population</a:t>
            </a:r>
          </a:p>
          <a:p>
            <a:r>
              <a:rPr lang="en-CA" smtClean="0"/>
              <a:t>Building materials</a:t>
            </a:r>
          </a:p>
          <a:p>
            <a:r>
              <a:rPr lang="en-CA" smtClean="0"/>
              <a:t>Construction &amp; maintenance practices</a:t>
            </a:r>
          </a:p>
          <a:p>
            <a:r>
              <a:rPr lang="en-CA" smtClean="0"/>
              <a:t>Design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Wait a minute -- that building is moving 28 June 06"/>
          <p:cNvPicPr>
            <a:picLocks noChangeAspect="1" noChangeArrowheads="1"/>
          </p:cNvPicPr>
          <p:nvPr/>
        </p:nvPicPr>
        <p:blipFill>
          <a:blip r:embed="rId2" cstate="print">
            <a:lum bright="20000" contrast="44000"/>
          </a:blip>
          <a:srcRect b="29527"/>
          <a:stretch>
            <a:fillRect/>
          </a:stretch>
        </p:blipFill>
        <p:spPr bwMode="auto">
          <a:xfrm>
            <a:off x="1588" y="989236"/>
            <a:ext cx="9142412" cy="4795838"/>
          </a:xfrm>
          <a:prstGeom prst="rect">
            <a:avLst/>
          </a:prstGeom>
          <a:noFill/>
          <a:ln w="9525">
            <a:noFill/>
            <a:miter lim="800000"/>
            <a:headEnd/>
            <a:tailEnd/>
          </a:ln>
        </p:spPr>
      </p:pic>
      <p:sp>
        <p:nvSpPr>
          <p:cNvPr id="103428" name="Rectangle 4"/>
          <p:cNvSpPr>
            <a:spLocks noGrp="1" noChangeArrowheads="1"/>
          </p:cNvSpPr>
          <p:nvPr>
            <p:ph type="title"/>
          </p:nvPr>
        </p:nvSpPr>
        <p:spPr>
          <a:xfrm>
            <a:off x="157163" y="274638"/>
            <a:ext cx="8820150" cy="1143000"/>
          </a:xfrm>
        </p:spPr>
        <p:txBody>
          <a:bodyPr/>
          <a:lstStyle/>
          <a:p>
            <a:r>
              <a:rPr lang="en-US" sz="3800" b="1">
                <a:solidFill>
                  <a:schemeClr val="tx1"/>
                </a:solidFill>
              </a:rPr>
              <a:t>The Three Little Pigs </a:t>
            </a:r>
            <a:r>
              <a:rPr lang="en-US" sz="3800" b="1" smtClean="0">
                <a:solidFill>
                  <a:schemeClr val="tx1"/>
                </a:solidFill>
              </a:rPr>
              <a:t>Project - at the</a:t>
            </a:r>
            <a:br>
              <a:rPr lang="en-US" sz="3800" b="1" smtClean="0">
                <a:solidFill>
                  <a:schemeClr val="tx1"/>
                </a:solidFill>
              </a:rPr>
            </a:br>
            <a:r>
              <a:rPr lang="en-US" sz="3800" b="1" smtClean="0"/>
              <a:t>Insurance Research Lab for Better Homes</a:t>
            </a:r>
            <a:r>
              <a:rPr lang="en-US" sz="3800" b="1" smtClean="0">
                <a:solidFill>
                  <a:schemeClr val="tx1"/>
                </a:solidFill>
              </a:rPr>
              <a:t>:</a:t>
            </a:r>
            <a:r>
              <a:rPr lang="en-US" sz="3800" b="1">
                <a:solidFill>
                  <a:schemeClr val="tx1"/>
                </a:solidFill>
              </a:rPr>
              <a:t/>
            </a:r>
            <a:br>
              <a:rPr lang="en-US" sz="3800" b="1">
                <a:solidFill>
                  <a:schemeClr val="tx1"/>
                </a:solidFill>
              </a:rPr>
            </a:br>
            <a:r>
              <a:rPr lang="en-US" sz="2200">
                <a:solidFill>
                  <a:schemeClr val="tx1"/>
                </a:solidFill>
              </a:rPr>
              <a:t>Testing the performance of light-frame buildings in extreme weather</a:t>
            </a:r>
          </a:p>
        </p:txBody>
      </p:sp>
      <p:pic>
        <p:nvPicPr>
          <p:cNvPr id="103429" name="Object 5"/>
          <p:cNvPicPr>
            <a:picLocks noGrp="1" noChangeAspect="1"/>
          </p:cNvPicPr>
          <p:nvPr>
            <p:ph sz="half" idx="1"/>
          </p:nvPr>
        </p:nvPicPr>
        <p:blipFill>
          <a:blip r:embed="rId3" cstate="print"/>
          <a:stretch>
            <a:fillRect/>
          </a:stretch>
        </p:blipFill>
        <p:spPr>
          <a:xfrm>
            <a:off x="34925" y="5876925"/>
            <a:ext cx="3419475" cy="841375"/>
          </a:xfrm>
          <a:prstGeom prst="rect">
            <a:avLst/>
          </a:prstGeom>
        </p:spPr>
      </p:pic>
      <p:pic>
        <p:nvPicPr>
          <p:cNvPr id="103431" name="Object 7"/>
          <p:cNvPicPr>
            <a:picLocks noGrp="1" noChangeAspect="1"/>
          </p:cNvPicPr>
          <p:nvPr>
            <p:ph sz="half" idx="2"/>
          </p:nvPr>
        </p:nvPicPr>
        <p:blipFill>
          <a:blip r:embed="rId4" cstate="print"/>
          <a:stretch>
            <a:fillRect/>
          </a:stretch>
        </p:blipFill>
        <p:spPr>
          <a:xfrm>
            <a:off x="3635375" y="5861050"/>
            <a:ext cx="1166813" cy="996950"/>
          </a:xfrm>
          <a:prstGeom prst="rect">
            <a:avLst/>
          </a:prstGeom>
        </p:spPr>
      </p:pic>
      <p:pic>
        <p:nvPicPr>
          <p:cNvPr id="103437" name="Object 13"/>
          <p:cNvPicPr>
            <a:picLocks noChangeAspect="1"/>
          </p:cNvPicPr>
          <p:nvPr/>
        </p:nvPicPr>
        <p:blipFill>
          <a:blip r:embed="rId5" cstate="print"/>
          <a:stretch>
            <a:fillRect/>
          </a:stretch>
        </p:blipFill>
        <p:spPr>
          <a:xfrm>
            <a:off x="8045450" y="5803900"/>
            <a:ext cx="1016000" cy="1016000"/>
          </a:xfrm>
          <a:prstGeom prst="rect">
            <a:avLst/>
          </a:prstGeom>
        </p:spPr>
      </p:pic>
      <p:pic>
        <p:nvPicPr>
          <p:cNvPr id="103438" name="Object 14"/>
          <p:cNvPicPr>
            <a:picLocks noChangeAspect="1"/>
          </p:cNvPicPr>
          <p:nvPr/>
        </p:nvPicPr>
        <p:blipFill>
          <a:blip r:embed="rId6" cstate="print"/>
          <a:stretch>
            <a:fillRect/>
          </a:stretch>
        </p:blipFill>
        <p:spPr>
          <a:xfrm>
            <a:off x="5143500" y="5905500"/>
            <a:ext cx="2308225" cy="76358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oving extra girder 30 June 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2" cstate="print"/>
          <a:srcRect l="6332" t="5518" r="6935" b="4812"/>
          <a:stretch>
            <a:fillRect/>
          </a:stretch>
        </p:blipFill>
        <p:spPr bwMode="auto">
          <a:xfrm>
            <a:off x="4211960" y="1772816"/>
            <a:ext cx="4932040" cy="4680520"/>
          </a:xfrm>
          <a:prstGeom prst="rect">
            <a:avLst/>
          </a:prstGeom>
          <a:noFill/>
          <a:ln w="9525">
            <a:noFill/>
            <a:miter lim="800000"/>
            <a:headEnd/>
            <a:tailEnd/>
          </a:ln>
        </p:spPr>
      </p:pic>
      <p:sp>
        <p:nvSpPr>
          <p:cNvPr id="2" name="Title 1"/>
          <p:cNvSpPr>
            <a:spLocks noGrp="1"/>
          </p:cNvSpPr>
          <p:nvPr>
            <p:ph type="title"/>
          </p:nvPr>
        </p:nvSpPr>
        <p:spPr>
          <a:xfrm>
            <a:off x="457200" y="274638"/>
            <a:ext cx="8229600" cy="922114"/>
          </a:xfrm>
        </p:spPr>
        <p:txBody>
          <a:bodyPr/>
          <a:lstStyle/>
          <a:p>
            <a:r>
              <a:rPr lang="en-CA" smtClean="0"/>
              <a:t>What is mould?</a:t>
            </a:r>
            <a:endParaRPr lang="en-CA"/>
          </a:p>
        </p:txBody>
      </p:sp>
      <p:grpSp>
        <p:nvGrpSpPr>
          <p:cNvPr id="39" name="Group 38"/>
          <p:cNvGrpSpPr/>
          <p:nvPr/>
        </p:nvGrpSpPr>
        <p:grpSpPr>
          <a:xfrm rot="21369585">
            <a:off x="2852678" y="2403462"/>
            <a:ext cx="7460801" cy="2139648"/>
            <a:chOff x="2852678" y="2403462"/>
            <a:chExt cx="7460801" cy="2139648"/>
          </a:xfrm>
        </p:grpSpPr>
        <p:sp>
          <p:nvSpPr>
            <p:cNvPr id="32" name="Freeform 2"/>
            <p:cNvSpPr>
              <a:spLocks/>
            </p:cNvSpPr>
            <p:nvPr/>
          </p:nvSpPr>
          <p:spPr bwMode="auto">
            <a:xfrm rot="19026528">
              <a:off x="2858650" y="2427930"/>
              <a:ext cx="7421507" cy="2107419"/>
            </a:xfrm>
            <a:custGeom>
              <a:avLst/>
              <a:gdLst>
                <a:gd name="T0" fmla="*/ 4369 w 4669"/>
                <a:gd name="T1" fmla="*/ 0 h 1339"/>
                <a:gd name="T2" fmla="*/ 4310 w 4669"/>
                <a:gd name="T3" fmla="*/ 1 h 1339"/>
                <a:gd name="T4" fmla="*/ 4190 w 4669"/>
                <a:gd name="T5" fmla="*/ 5 h 1339"/>
                <a:gd name="T6" fmla="*/ 3847 w 4669"/>
                <a:gd name="T7" fmla="*/ 38 h 1339"/>
                <a:gd name="T8" fmla="*/ 3467 w 4669"/>
                <a:gd name="T9" fmla="*/ 97 h 1339"/>
                <a:gd name="T10" fmla="*/ 2936 w 4669"/>
                <a:gd name="T11" fmla="*/ 186 h 1339"/>
                <a:gd name="T12" fmla="*/ 2373 w 4669"/>
                <a:gd name="T13" fmla="*/ 329 h 1339"/>
                <a:gd name="T14" fmla="*/ 1640 w 4669"/>
                <a:gd name="T15" fmla="*/ 548 h 1339"/>
                <a:gd name="T16" fmla="*/ 280 w 4669"/>
                <a:gd name="T17" fmla="*/ 904 h 1339"/>
                <a:gd name="T18" fmla="*/ 13 w 4669"/>
                <a:gd name="T19" fmla="*/ 963 h 1339"/>
                <a:gd name="T20" fmla="*/ 16 w 4669"/>
                <a:gd name="T21" fmla="*/ 966 h 1339"/>
                <a:gd name="T22" fmla="*/ 282 w 4669"/>
                <a:gd name="T23" fmla="*/ 912 h 1339"/>
                <a:gd name="T24" fmla="*/ 1642 w 4669"/>
                <a:gd name="T25" fmla="*/ 556 h 1339"/>
                <a:gd name="T26" fmla="*/ 2376 w 4669"/>
                <a:gd name="T27" fmla="*/ 336 h 1339"/>
                <a:gd name="T28" fmla="*/ 2937 w 4669"/>
                <a:gd name="T29" fmla="*/ 194 h 1339"/>
                <a:gd name="T30" fmla="*/ 3468 w 4669"/>
                <a:gd name="T31" fmla="*/ 106 h 1339"/>
                <a:gd name="T32" fmla="*/ 3848 w 4669"/>
                <a:gd name="T33" fmla="*/ 46 h 1339"/>
                <a:gd name="T34" fmla="*/ 4190 w 4669"/>
                <a:gd name="T35" fmla="*/ 14 h 1339"/>
                <a:gd name="T36" fmla="*/ 4311 w 4669"/>
                <a:gd name="T37" fmla="*/ 10 h 1339"/>
                <a:gd name="T38" fmla="*/ 4414 w 4669"/>
                <a:gd name="T39" fmla="*/ 12 h 1339"/>
                <a:gd name="T40" fmla="*/ 4555 w 4669"/>
                <a:gd name="T41" fmla="*/ 50 h 1339"/>
                <a:gd name="T42" fmla="*/ 4646 w 4669"/>
                <a:gd name="T43" fmla="*/ 127 h 1339"/>
                <a:gd name="T44" fmla="*/ 4657 w 4669"/>
                <a:gd name="T45" fmla="*/ 200 h 1339"/>
                <a:gd name="T46" fmla="*/ 4616 w 4669"/>
                <a:gd name="T47" fmla="*/ 272 h 1339"/>
                <a:gd name="T48" fmla="*/ 4563 w 4669"/>
                <a:gd name="T49" fmla="*/ 311 h 1339"/>
                <a:gd name="T50" fmla="*/ 4478 w 4669"/>
                <a:gd name="T51" fmla="*/ 346 h 1339"/>
                <a:gd name="T52" fmla="*/ 4355 w 4669"/>
                <a:gd name="T53" fmla="*/ 364 h 1339"/>
                <a:gd name="T54" fmla="*/ 4210 w 4669"/>
                <a:gd name="T55" fmla="*/ 382 h 1339"/>
                <a:gd name="T56" fmla="*/ 4128 w 4669"/>
                <a:gd name="T57" fmla="*/ 392 h 1339"/>
                <a:gd name="T58" fmla="*/ 3980 w 4669"/>
                <a:gd name="T59" fmla="*/ 409 h 1339"/>
                <a:gd name="T60" fmla="*/ 3651 w 4669"/>
                <a:gd name="T61" fmla="*/ 453 h 1339"/>
                <a:gd name="T62" fmla="*/ 3007 w 4669"/>
                <a:gd name="T63" fmla="*/ 566 h 1339"/>
                <a:gd name="T64" fmla="*/ 2604 w 4669"/>
                <a:gd name="T65" fmla="*/ 679 h 1339"/>
                <a:gd name="T66" fmla="*/ 2604 w 4669"/>
                <a:gd name="T67" fmla="*/ 679 h 1339"/>
                <a:gd name="T68" fmla="*/ 2202 w 4669"/>
                <a:gd name="T69" fmla="*/ 797 h 1339"/>
                <a:gd name="T70" fmla="*/ 1764 w 4669"/>
                <a:gd name="T71" fmla="*/ 916 h 1339"/>
                <a:gd name="T72" fmla="*/ 1267 w 4669"/>
                <a:gd name="T73" fmla="*/ 1046 h 1339"/>
                <a:gd name="T74" fmla="*/ 109 w 4669"/>
                <a:gd name="T75" fmla="*/ 1327 h 1339"/>
                <a:gd name="T76" fmla="*/ 106 w 4669"/>
                <a:gd name="T77" fmla="*/ 1335 h 1339"/>
                <a:gd name="T78" fmla="*/ 131 w 4669"/>
                <a:gd name="T79" fmla="*/ 1330 h 1339"/>
                <a:gd name="T80" fmla="*/ 415 w 4669"/>
                <a:gd name="T81" fmla="*/ 1267 h 1339"/>
                <a:gd name="T82" fmla="*/ 1270 w 4669"/>
                <a:gd name="T83" fmla="*/ 1054 h 1339"/>
                <a:gd name="T84" fmla="*/ 1270 w 4669"/>
                <a:gd name="T85" fmla="*/ 1054 h 1339"/>
                <a:gd name="T86" fmla="*/ 1766 w 4669"/>
                <a:gd name="T87" fmla="*/ 923 h 1339"/>
                <a:gd name="T88" fmla="*/ 2204 w 4669"/>
                <a:gd name="T89" fmla="*/ 805 h 1339"/>
                <a:gd name="T90" fmla="*/ 2606 w 4669"/>
                <a:gd name="T91" fmla="*/ 686 h 1339"/>
                <a:gd name="T92" fmla="*/ 2607 w 4669"/>
                <a:gd name="T93" fmla="*/ 686 h 1339"/>
                <a:gd name="T94" fmla="*/ 3008 w 4669"/>
                <a:gd name="T95" fmla="*/ 574 h 1339"/>
                <a:gd name="T96" fmla="*/ 3652 w 4669"/>
                <a:gd name="T97" fmla="*/ 461 h 1339"/>
                <a:gd name="T98" fmla="*/ 3653 w 4669"/>
                <a:gd name="T99" fmla="*/ 461 h 1339"/>
                <a:gd name="T100" fmla="*/ 3981 w 4669"/>
                <a:gd name="T101" fmla="*/ 417 h 1339"/>
                <a:gd name="T102" fmla="*/ 4129 w 4669"/>
                <a:gd name="T103" fmla="*/ 401 h 1339"/>
                <a:gd name="T104" fmla="*/ 4212 w 4669"/>
                <a:gd name="T105" fmla="*/ 390 h 1339"/>
                <a:gd name="T106" fmla="*/ 4356 w 4669"/>
                <a:gd name="T107" fmla="*/ 372 h 1339"/>
                <a:gd name="T108" fmla="*/ 4480 w 4669"/>
                <a:gd name="T109" fmla="*/ 354 h 1339"/>
                <a:gd name="T110" fmla="*/ 4567 w 4669"/>
                <a:gd name="T111" fmla="*/ 319 h 1339"/>
                <a:gd name="T112" fmla="*/ 4622 w 4669"/>
                <a:gd name="T113" fmla="*/ 278 h 1339"/>
                <a:gd name="T114" fmla="*/ 4665 w 4669"/>
                <a:gd name="T115" fmla="*/ 201 h 1339"/>
                <a:gd name="T116" fmla="*/ 4653 w 4669"/>
                <a:gd name="T117" fmla="*/ 123 h 1339"/>
                <a:gd name="T118" fmla="*/ 4559 w 4669"/>
                <a:gd name="T119" fmla="*/ 43 h 1339"/>
                <a:gd name="T120" fmla="*/ 4416 w 4669"/>
                <a:gd name="T121" fmla="*/ 4 h 1339"/>
                <a:gd name="T122" fmla="*/ 4369 w 4669"/>
                <a:gd name="T123" fmla="*/ 0 h 13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69"/>
                <a:gd name="T187" fmla="*/ 0 h 1339"/>
                <a:gd name="T188" fmla="*/ 4669 w 4669"/>
                <a:gd name="T189" fmla="*/ 1339 h 1339"/>
                <a:gd name="connsiteX0" fmla="*/ 34 w 10000"/>
                <a:gd name="connsiteY0" fmla="*/ 7214 h 10000"/>
                <a:gd name="connsiteX1" fmla="*/ 604 w 10000"/>
                <a:gd name="connsiteY1" fmla="*/ 6811 h 10000"/>
                <a:gd name="connsiteX2" fmla="*/ 3517 w 10000"/>
                <a:gd name="connsiteY2" fmla="*/ 4152 h 10000"/>
                <a:gd name="connsiteX3" fmla="*/ 5089 w 10000"/>
                <a:gd name="connsiteY3" fmla="*/ 2509 h 10000"/>
                <a:gd name="connsiteX4" fmla="*/ 6290 w 10000"/>
                <a:gd name="connsiteY4" fmla="*/ 1449 h 10000"/>
                <a:gd name="connsiteX5" fmla="*/ 7428 w 10000"/>
                <a:gd name="connsiteY5" fmla="*/ 792 h 10000"/>
                <a:gd name="connsiteX6" fmla="*/ 8242 w 10000"/>
                <a:gd name="connsiteY6" fmla="*/ 344 h 10000"/>
                <a:gd name="connsiteX7" fmla="*/ 8974 w 10000"/>
                <a:gd name="connsiteY7" fmla="*/ 105 h 10000"/>
                <a:gd name="connsiteX8" fmla="*/ 9233 w 10000"/>
                <a:gd name="connsiteY8" fmla="*/ 75 h 10000"/>
                <a:gd name="connsiteX9" fmla="*/ 9454 w 10000"/>
                <a:gd name="connsiteY9" fmla="*/ 90 h 10000"/>
                <a:gd name="connsiteX10" fmla="*/ 9756 w 10000"/>
                <a:gd name="connsiteY10" fmla="*/ 373 h 10000"/>
                <a:gd name="connsiteX11" fmla="*/ 9951 w 10000"/>
                <a:gd name="connsiteY11" fmla="*/ 948 h 10000"/>
                <a:gd name="connsiteX12" fmla="*/ 9974 w 10000"/>
                <a:gd name="connsiteY12" fmla="*/ 1494 h 10000"/>
                <a:gd name="connsiteX13" fmla="*/ 9886 w 10000"/>
                <a:gd name="connsiteY13" fmla="*/ 2031 h 10000"/>
                <a:gd name="connsiteX14" fmla="*/ 9773 w 10000"/>
                <a:gd name="connsiteY14" fmla="*/ 2323 h 10000"/>
                <a:gd name="connsiteX15" fmla="*/ 9591 w 10000"/>
                <a:gd name="connsiteY15" fmla="*/ 2584 h 10000"/>
                <a:gd name="connsiteX16" fmla="*/ 9327 w 10000"/>
                <a:gd name="connsiteY16" fmla="*/ 2718 h 10000"/>
                <a:gd name="connsiteX17" fmla="*/ 9017 w 10000"/>
                <a:gd name="connsiteY17" fmla="*/ 2853 h 10000"/>
                <a:gd name="connsiteX18" fmla="*/ 8841 w 10000"/>
                <a:gd name="connsiteY18" fmla="*/ 2928 h 10000"/>
                <a:gd name="connsiteX19" fmla="*/ 8524 w 10000"/>
                <a:gd name="connsiteY19" fmla="*/ 3055 h 10000"/>
                <a:gd name="connsiteX20" fmla="*/ 7820 w 10000"/>
                <a:gd name="connsiteY20" fmla="*/ 3383 h 10000"/>
                <a:gd name="connsiteX21" fmla="*/ 6440 w 10000"/>
                <a:gd name="connsiteY21" fmla="*/ 4227 h 10000"/>
                <a:gd name="connsiteX22" fmla="*/ 5577 w 10000"/>
                <a:gd name="connsiteY22" fmla="*/ 5071 h 10000"/>
                <a:gd name="connsiteX23" fmla="*/ 4716 w 10000"/>
                <a:gd name="connsiteY23" fmla="*/ 5952 h 10000"/>
                <a:gd name="connsiteX24" fmla="*/ 3778 w 10000"/>
                <a:gd name="connsiteY24" fmla="*/ 6841 h 10000"/>
                <a:gd name="connsiteX25" fmla="*/ 2714 w 10000"/>
                <a:gd name="connsiteY25" fmla="*/ 7812 h 10000"/>
                <a:gd name="connsiteX26" fmla="*/ 233 w 10000"/>
                <a:gd name="connsiteY26" fmla="*/ 9910 h 10000"/>
                <a:gd name="connsiteX27" fmla="*/ 227 w 10000"/>
                <a:gd name="connsiteY27" fmla="*/ 9970 h 10000"/>
                <a:gd name="connsiteX28" fmla="*/ 281 w 10000"/>
                <a:gd name="connsiteY28" fmla="*/ 9933 h 10000"/>
                <a:gd name="connsiteX29" fmla="*/ 889 w 10000"/>
                <a:gd name="connsiteY29" fmla="*/ 9462 h 10000"/>
                <a:gd name="connsiteX30" fmla="*/ 2720 w 10000"/>
                <a:gd name="connsiteY30" fmla="*/ 7872 h 10000"/>
                <a:gd name="connsiteX31" fmla="*/ 3782 w 10000"/>
                <a:gd name="connsiteY31" fmla="*/ 6893 h 10000"/>
                <a:gd name="connsiteX32" fmla="*/ 4720 w 10000"/>
                <a:gd name="connsiteY32" fmla="*/ 6012 h 10000"/>
                <a:gd name="connsiteX33" fmla="*/ 5581 w 10000"/>
                <a:gd name="connsiteY33" fmla="*/ 5123 h 10000"/>
                <a:gd name="connsiteX34" fmla="*/ 5584 w 10000"/>
                <a:gd name="connsiteY34" fmla="*/ 5123 h 10000"/>
                <a:gd name="connsiteX35" fmla="*/ 6442 w 10000"/>
                <a:gd name="connsiteY35" fmla="*/ 4287 h 10000"/>
                <a:gd name="connsiteX36" fmla="*/ 7822 w 10000"/>
                <a:gd name="connsiteY36" fmla="*/ 3443 h 10000"/>
                <a:gd name="connsiteX37" fmla="*/ 7824 w 10000"/>
                <a:gd name="connsiteY37" fmla="*/ 3443 h 10000"/>
                <a:gd name="connsiteX38" fmla="*/ 8526 w 10000"/>
                <a:gd name="connsiteY38" fmla="*/ 3114 h 10000"/>
                <a:gd name="connsiteX39" fmla="*/ 8843 w 10000"/>
                <a:gd name="connsiteY39" fmla="*/ 2995 h 10000"/>
                <a:gd name="connsiteX40" fmla="*/ 9021 w 10000"/>
                <a:gd name="connsiteY40" fmla="*/ 2913 h 10000"/>
                <a:gd name="connsiteX41" fmla="*/ 9330 w 10000"/>
                <a:gd name="connsiteY41" fmla="*/ 2778 h 10000"/>
                <a:gd name="connsiteX42" fmla="*/ 9595 w 10000"/>
                <a:gd name="connsiteY42" fmla="*/ 2644 h 10000"/>
                <a:gd name="connsiteX43" fmla="*/ 9782 w 10000"/>
                <a:gd name="connsiteY43" fmla="*/ 2382 h 10000"/>
                <a:gd name="connsiteX44" fmla="*/ 9899 w 10000"/>
                <a:gd name="connsiteY44" fmla="*/ 2076 h 10000"/>
                <a:gd name="connsiteX45" fmla="*/ 9991 w 10000"/>
                <a:gd name="connsiteY45" fmla="*/ 1501 h 10000"/>
                <a:gd name="connsiteX46" fmla="*/ 9966 w 10000"/>
                <a:gd name="connsiteY46" fmla="*/ 919 h 10000"/>
                <a:gd name="connsiteX47" fmla="*/ 9764 w 10000"/>
                <a:gd name="connsiteY47" fmla="*/ 321 h 10000"/>
                <a:gd name="connsiteX48" fmla="*/ 9458 w 10000"/>
                <a:gd name="connsiteY48" fmla="*/ 30 h 10000"/>
                <a:gd name="connsiteX49" fmla="*/ 9357 w 10000"/>
                <a:gd name="connsiteY49" fmla="*/ 0 h 10000"/>
                <a:gd name="connsiteX50" fmla="*/ 9231 w 10000"/>
                <a:gd name="connsiteY50" fmla="*/ 7 h 10000"/>
                <a:gd name="connsiteX51" fmla="*/ 8974 w 10000"/>
                <a:gd name="connsiteY51" fmla="*/ 37 h 10000"/>
                <a:gd name="connsiteX52" fmla="*/ 8239 w 10000"/>
                <a:gd name="connsiteY52" fmla="*/ 284 h 10000"/>
                <a:gd name="connsiteX53" fmla="*/ 7426 w 10000"/>
                <a:gd name="connsiteY53" fmla="*/ 724 h 10000"/>
                <a:gd name="connsiteX54" fmla="*/ 6288 w 10000"/>
                <a:gd name="connsiteY54" fmla="*/ 1389 h 10000"/>
                <a:gd name="connsiteX55" fmla="*/ 5082 w 10000"/>
                <a:gd name="connsiteY55" fmla="*/ 2457 h 10000"/>
                <a:gd name="connsiteX56" fmla="*/ 3513 w 10000"/>
                <a:gd name="connsiteY56" fmla="*/ 4093 h 10000"/>
                <a:gd name="connsiteX57" fmla="*/ 600 w 10000"/>
                <a:gd name="connsiteY57" fmla="*/ 6751 h 10000"/>
                <a:gd name="connsiteX58" fmla="*/ 28 w 10000"/>
                <a:gd name="connsiteY58" fmla="*/ 7192 h 10000"/>
                <a:gd name="connsiteX59" fmla="*/ 157 w 10000"/>
                <a:gd name="connsiteY59" fmla="*/ 7644 h 10000"/>
                <a:gd name="connsiteX0" fmla="*/ 34 w 10000"/>
                <a:gd name="connsiteY0" fmla="*/ 7214 h 10000"/>
                <a:gd name="connsiteX1" fmla="*/ 604 w 10000"/>
                <a:gd name="connsiteY1" fmla="*/ 6811 h 10000"/>
                <a:gd name="connsiteX2" fmla="*/ 3517 w 10000"/>
                <a:gd name="connsiteY2" fmla="*/ 4152 h 10000"/>
                <a:gd name="connsiteX3" fmla="*/ 5089 w 10000"/>
                <a:gd name="connsiteY3" fmla="*/ 2509 h 10000"/>
                <a:gd name="connsiteX4" fmla="*/ 6290 w 10000"/>
                <a:gd name="connsiteY4" fmla="*/ 1449 h 10000"/>
                <a:gd name="connsiteX5" fmla="*/ 7428 w 10000"/>
                <a:gd name="connsiteY5" fmla="*/ 792 h 10000"/>
                <a:gd name="connsiteX6" fmla="*/ 8242 w 10000"/>
                <a:gd name="connsiteY6" fmla="*/ 344 h 10000"/>
                <a:gd name="connsiteX7" fmla="*/ 8974 w 10000"/>
                <a:gd name="connsiteY7" fmla="*/ 105 h 10000"/>
                <a:gd name="connsiteX8" fmla="*/ 9233 w 10000"/>
                <a:gd name="connsiteY8" fmla="*/ 75 h 10000"/>
                <a:gd name="connsiteX9" fmla="*/ 9454 w 10000"/>
                <a:gd name="connsiteY9" fmla="*/ 90 h 10000"/>
                <a:gd name="connsiteX10" fmla="*/ 9756 w 10000"/>
                <a:gd name="connsiteY10" fmla="*/ 373 h 10000"/>
                <a:gd name="connsiteX11" fmla="*/ 9951 w 10000"/>
                <a:gd name="connsiteY11" fmla="*/ 948 h 10000"/>
                <a:gd name="connsiteX12" fmla="*/ 9974 w 10000"/>
                <a:gd name="connsiteY12" fmla="*/ 1494 h 10000"/>
                <a:gd name="connsiteX13" fmla="*/ 9886 w 10000"/>
                <a:gd name="connsiteY13" fmla="*/ 2031 h 10000"/>
                <a:gd name="connsiteX14" fmla="*/ 9773 w 10000"/>
                <a:gd name="connsiteY14" fmla="*/ 2323 h 10000"/>
                <a:gd name="connsiteX15" fmla="*/ 9591 w 10000"/>
                <a:gd name="connsiteY15" fmla="*/ 2584 h 10000"/>
                <a:gd name="connsiteX16" fmla="*/ 9327 w 10000"/>
                <a:gd name="connsiteY16" fmla="*/ 2718 h 10000"/>
                <a:gd name="connsiteX17" fmla="*/ 9017 w 10000"/>
                <a:gd name="connsiteY17" fmla="*/ 2853 h 10000"/>
                <a:gd name="connsiteX18" fmla="*/ 8841 w 10000"/>
                <a:gd name="connsiteY18" fmla="*/ 2928 h 10000"/>
                <a:gd name="connsiteX19" fmla="*/ 8524 w 10000"/>
                <a:gd name="connsiteY19" fmla="*/ 3055 h 10000"/>
                <a:gd name="connsiteX20" fmla="*/ 7820 w 10000"/>
                <a:gd name="connsiteY20" fmla="*/ 3383 h 10000"/>
                <a:gd name="connsiteX21" fmla="*/ 6440 w 10000"/>
                <a:gd name="connsiteY21" fmla="*/ 4227 h 10000"/>
                <a:gd name="connsiteX22" fmla="*/ 5577 w 10000"/>
                <a:gd name="connsiteY22" fmla="*/ 5071 h 10000"/>
                <a:gd name="connsiteX23" fmla="*/ 4716 w 10000"/>
                <a:gd name="connsiteY23" fmla="*/ 5952 h 10000"/>
                <a:gd name="connsiteX24" fmla="*/ 3778 w 10000"/>
                <a:gd name="connsiteY24" fmla="*/ 6841 h 10000"/>
                <a:gd name="connsiteX25" fmla="*/ 2714 w 10000"/>
                <a:gd name="connsiteY25" fmla="*/ 7812 h 10000"/>
                <a:gd name="connsiteX26" fmla="*/ 233 w 10000"/>
                <a:gd name="connsiteY26" fmla="*/ 9910 h 10000"/>
                <a:gd name="connsiteX27" fmla="*/ 227 w 10000"/>
                <a:gd name="connsiteY27" fmla="*/ 9970 h 10000"/>
                <a:gd name="connsiteX28" fmla="*/ 281 w 10000"/>
                <a:gd name="connsiteY28" fmla="*/ 9933 h 10000"/>
                <a:gd name="connsiteX29" fmla="*/ 889 w 10000"/>
                <a:gd name="connsiteY29" fmla="*/ 9462 h 10000"/>
                <a:gd name="connsiteX30" fmla="*/ 2720 w 10000"/>
                <a:gd name="connsiteY30" fmla="*/ 7872 h 10000"/>
                <a:gd name="connsiteX31" fmla="*/ 3782 w 10000"/>
                <a:gd name="connsiteY31" fmla="*/ 6893 h 10000"/>
                <a:gd name="connsiteX32" fmla="*/ 4720 w 10000"/>
                <a:gd name="connsiteY32" fmla="*/ 6012 h 10000"/>
                <a:gd name="connsiteX33" fmla="*/ 5581 w 10000"/>
                <a:gd name="connsiteY33" fmla="*/ 5123 h 10000"/>
                <a:gd name="connsiteX34" fmla="*/ 5584 w 10000"/>
                <a:gd name="connsiteY34" fmla="*/ 5123 h 10000"/>
                <a:gd name="connsiteX35" fmla="*/ 6442 w 10000"/>
                <a:gd name="connsiteY35" fmla="*/ 4287 h 10000"/>
                <a:gd name="connsiteX36" fmla="*/ 7822 w 10000"/>
                <a:gd name="connsiteY36" fmla="*/ 3443 h 10000"/>
                <a:gd name="connsiteX37" fmla="*/ 7824 w 10000"/>
                <a:gd name="connsiteY37" fmla="*/ 3443 h 10000"/>
                <a:gd name="connsiteX38" fmla="*/ 8526 w 10000"/>
                <a:gd name="connsiteY38" fmla="*/ 3114 h 10000"/>
                <a:gd name="connsiteX39" fmla="*/ 8843 w 10000"/>
                <a:gd name="connsiteY39" fmla="*/ 2995 h 10000"/>
                <a:gd name="connsiteX40" fmla="*/ 9021 w 10000"/>
                <a:gd name="connsiteY40" fmla="*/ 2913 h 10000"/>
                <a:gd name="connsiteX41" fmla="*/ 9330 w 10000"/>
                <a:gd name="connsiteY41" fmla="*/ 2778 h 10000"/>
                <a:gd name="connsiteX42" fmla="*/ 9595 w 10000"/>
                <a:gd name="connsiteY42" fmla="*/ 2644 h 10000"/>
                <a:gd name="connsiteX43" fmla="*/ 9782 w 10000"/>
                <a:gd name="connsiteY43" fmla="*/ 2382 h 10000"/>
                <a:gd name="connsiteX44" fmla="*/ 9899 w 10000"/>
                <a:gd name="connsiteY44" fmla="*/ 2076 h 10000"/>
                <a:gd name="connsiteX45" fmla="*/ 9991 w 10000"/>
                <a:gd name="connsiteY45" fmla="*/ 1501 h 10000"/>
                <a:gd name="connsiteX46" fmla="*/ 9966 w 10000"/>
                <a:gd name="connsiteY46" fmla="*/ 919 h 10000"/>
                <a:gd name="connsiteX47" fmla="*/ 9764 w 10000"/>
                <a:gd name="connsiteY47" fmla="*/ 321 h 10000"/>
                <a:gd name="connsiteX48" fmla="*/ 9458 w 10000"/>
                <a:gd name="connsiteY48" fmla="*/ 30 h 10000"/>
                <a:gd name="connsiteX49" fmla="*/ 9357 w 10000"/>
                <a:gd name="connsiteY49" fmla="*/ 0 h 10000"/>
                <a:gd name="connsiteX50" fmla="*/ 9231 w 10000"/>
                <a:gd name="connsiteY50" fmla="*/ 7 h 10000"/>
                <a:gd name="connsiteX51" fmla="*/ 8974 w 10000"/>
                <a:gd name="connsiteY51" fmla="*/ 37 h 10000"/>
                <a:gd name="connsiteX52" fmla="*/ 8239 w 10000"/>
                <a:gd name="connsiteY52" fmla="*/ 284 h 10000"/>
                <a:gd name="connsiteX53" fmla="*/ 7426 w 10000"/>
                <a:gd name="connsiteY53" fmla="*/ 724 h 10000"/>
                <a:gd name="connsiteX54" fmla="*/ 6288 w 10000"/>
                <a:gd name="connsiteY54" fmla="*/ 1389 h 10000"/>
                <a:gd name="connsiteX55" fmla="*/ 5082 w 10000"/>
                <a:gd name="connsiteY55" fmla="*/ 2457 h 10000"/>
                <a:gd name="connsiteX56" fmla="*/ 3513 w 10000"/>
                <a:gd name="connsiteY56" fmla="*/ 4093 h 10000"/>
                <a:gd name="connsiteX57" fmla="*/ 600 w 10000"/>
                <a:gd name="connsiteY57" fmla="*/ 6751 h 10000"/>
                <a:gd name="connsiteX58" fmla="*/ 28 w 10000"/>
                <a:gd name="connsiteY58" fmla="*/ 7192 h 10000"/>
                <a:gd name="connsiteX59" fmla="*/ 194 w 10000"/>
                <a:gd name="connsiteY59" fmla="*/ 9824 h 10000"/>
                <a:gd name="connsiteX0" fmla="*/ 759 w 10725"/>
                <a:gd name="connsiteY0" fmla="*/ 7214 h 10000"/>
                <a:gd name="connsiteX1" fmla="*/ 1329 w 10725"/>
                <a:gd name="connsiteY1" fmla="*/ 6811 h 10000"/>
                <a:gd name="connsiteX2" fmla="*/ 4242 w 10725"/>
                <a:gd name="connsiteY2" fmla="*/ 4152 h 10000"/>
                <a:gd name="connsiteX3" fmla="*/ 5814 w 10725"/>
                <a:gd name="connsiteY3" fmla="*/ 2509 h 10000"/>
                <a:gd name="connsiteX4" fmla="*/ 7015 w 10725"/>
                <a:gd name="connsiteY4" fmla="*/ 1449 h 10000"/>
                <a:gd name="connsiteX5" fmla="*/ 8153 w 10725"/>
                <a:gd name="connsiteY5" fmla="*/ 792 h 10000"/>
                <a:gd name="connsiteX6" fmla="*/ 8967 w 10725"/>
                <a:gd name="connsiteY6" fmla="*/ 344 h 10000"/>
                <a:gd name="connsiteX7" fmla="*/ 9699 w 10725"/>
                <a:gd name="connsiteY7" fmla="*/ 105 h 10000"/>
                <a:gd name="connsiteX8" fmla="*/ 9958 w 10725"/>
                <a:gd name="connsiteY8" fmla="*/ 75 h 10000"/>
                <a:gd name="connsiteX9" fmla="*/ 10179 w 10725"/>
                <a:gd name="connsiteY9" fmla="*/ 90 h 10000"/>
                <a:gd name="connsiteX10" fmla="*/ 10481 w 10725"/>
                <a:gd name="connsiteY10" fmla="*/ 373 h 10000"/>
                <a:gd name="connsiteX11" fmla="*/ 10676 w 10725"/>
                <a:gd name="connsiteY11" fmla="*/ 948 h 10000"/>
                <a:gd name="connsiteX12" fmla="*/ 10699 w 10725"/>
                <a:gd name="connsiteY12" fmla="*/ 1494 h 10000"/>
                <a:gd name="connsiteX13" fmla="*/ 10611 w 10725"/>
                <a:gd name="connsiteY13" fmla="*/ 2031 h 10000"/>
                <a:gd name="connsiteX14" fmla="*/ 10498 w 10725"/>
                <a:gd name="connsiteY14" fmla="*/ 2323 h 10000"/>
                <a:gd name="connsiteX15" fmla="*/ 10316 w 10725"/>
                <a:gd name="connsiteY15" fmla="*/ 2584 h 10000"/>
                <a:gd name="connsiteX16" fmla="*/ 10052 w 10725"/>
                <a:gd name="connsiteY16" fmla="*/ 2718 h 10000"/>
                <a:gd name="connsiteX17" fmla="*/ 9742 w 10725"/>
                <a:gd name="connsiteY17" fmla="*/ 2853 h 10000"/>
                <a:gd name="connsiteX18" fmla="*/ 9566 w 10725"/>
                <a:gd name="connsiteY18" fmla="*/ 2928 h 10000"/>
                <a:gd name="connsiteX19" fmla="*/ 9249 w 10725"/>
                <a:gd name="connsiteY19" fmla="*/ 3055 h 10000"/>
                <a:gd name="connsiteX20" fmla="*/ 8545 w 10725"/>
                <a:gd name="connsiteY20" fmla="*/ 3383 h 10000"/>
                <a:gd name="connsiteX21" fmla="*/ 7165 w 10725"/>
                <a:gd name="connsiteY21" fmla="*/ 4227 h 10000"/>
                <a:gd name="connsiteX22" fmla="*/ 6302 w 10725"/>
                <a:gd name="connsiteY22" fmla="*/ 5071 h 10000"/>
                <a:gd name="connsiteX23" fmla="*/ 5441 w 10725"/>
                <a:gd name="connsiteY23" fmla="*/ 5952 h 10000"/>
                <a:gd name="connsiteX24" fmla="*/ 4503 w 10725"/>
                <a:gd name="connsiteY24" fmla="*/ 6841 h 10000"/>
                <a:gd name="connsiteX25" fmla="*/ 3439 w 10725"/>
                <a:gd name="connsiteY25" fmla="*/ 7812 h 10000"/>
                <a:gd name="connsiteX26" fmla="*/ 958 w 10725"/>
                <a:gd name="connsiteY26" fmla="*/ 9910 h 10000"/>
                <a:gd name="connsiteX27" fmla="*/ 952 w 10725"/>
                <a:gd name="connsiteY27" fmla="*/ 9970 h 10000"/>
                <a:gd name="connsiteX28" fmla="*/ 1006 w 10725"/>
                <a:gd name="connsiteY28" fmla="*/ 9933 h 10000"/>
                <a:gd name="connsiteX29" fmla="*/ 1614 w 10725"/>
                <a:gd name="connsiteY29" fmla="*/ 9462 h 10000"/>
                <a:gd name="connsiteX30" fmla="*/ 3445 w 10725"/>
                <a:gd name="connsiteY30" fmla="*/ 7872 h 10000"/>
                <a:gd name="connsiteX31" fmla="*/ 4507 w 10725"/>
                <a:gd name="connsiteY31" fmla="*/ 6893 h 10000"/>
                <a:gd name="connsiteX32" fmla="*/ 5445 w 10725"/>
                <a:gd name="connsiteY32" fmla="*/ 6012 h 10000"/>
                <a:gd name="connsiteX33" fmla="*/ 6306 w 10725"/>
                <a:gd name="connsiteY33" fmla="*/ 5123 h 10000"/>
                <a:gd name="connsiteX34" fmla="*/ 6309 w 10725"/>
                <a:gd name="connsiteY34" fmla="*/ 5123 h 10000"/>
                <a:gd name="connsiteX35" fmla="*/ 7167 w 10725"/>
                <a:gd name="connsiteY35" fmla="*/ 4287 h 10000"/>
                <a:gd name="connsiteX36" fmla="*/ 8547 w 10725"/>
                <a:gd name="connsiteY36" fmla="*/ 3443 h 10000"/>
                <a:gd name="connsiteX37" fmla="*/ 8549 w 10725"/>
                <a:gd name="connsiteY37" fmla="*/ 3443 h 10000"/>
                <a:gd name="connsiteX38" fmla="*/ 9251 w 10725"/>
                <a:gd name="connsiteY38" fmla="*/ 3114 h 10000"/>
                <a:gd name="connsiteX39" fmla="*/ 9568 w 10725"/>
                <a:gd name="connsiteY39" fmla="*/ 2995 h 10000"/>
                <a:gd name="connsiteX40" fmla="*/ 9746 w 10725"/>
                <a:gd name="connsiteY40" fmla="*/ 2913 h 10000"/>
                <a:gd name="connsiteX41" fmla="*/ 10055 w 10725"/>
                <a:gd name="connsiteY41" fmla="*/ 2778 h 10000"/>
                <a:gd name="connsiteX42" fmla="*/ 10320 w 10725"/>
                <a:gd name="connsiteY42" fmla="*/ 2644 h 10000"/>
                <a:gd name="connsiteX43" fmla="*/ 10507 w 10725"/>
                <a:gd name="connsiteY43" fmla="*/ 2382 h 10000"/>
                <a:gd name="connsiteX44" fmla="*/ 10624 w 10725"/>
                <a:gd name="connsiteY44" fmla="*/ 2076 h 10000"/>
                <a:gd name="connsiteX45" fmla="*/ 10716 w 10725"/>
                <a:gd name="connsiteY45" fmla="*/ 1501 h 10000"/>
                <a:gd name="connsiteX46" fmla="*/ 10691 w 10725"/>
                <a:gd name="connsiteY46" fmla="*/ 919 h 10000"/>
                <a:gd name="connsiteX47" fmla="*/ 10489 w 10725"/>
                <a:gd name="connsiteY47" fmla="*/ 321 h 10000"/>
                <a:gd name="connsiteX48" fmla="*/ 10183 w 10725"/>
                <a:gd name="connsiteY48" fmla="*/ 30 h 10000"/>
                <a:gd name="connsiteX49" fmla="*/ 10082 w 10725"/>
                <a:gd name="connsiteY49" fmla="*/ 0 h 10000"/>
                <a:gd name="connsiteX50" fmla="*/ 9956 w 10725"/>
                <a:gd name="connsiteY50" fmla="*/ 7 h 10000"/>
                <a:gd name="connsiteX51" fmla="*/ 9699 w 10725"/>
                <a:gd name="connsiteY51" fmla="*/ 37 h 10000"/>
                <a:gd name="connsiteX52" fmla="*/ 8964 w 10725"/>
                <a:gd name="connsiteY52" fmla="*/ 284 h 10000"/>
                <a:gd name="connsiteX53" fmla="*/ 8151 w 10725"/>
                <a:gd name="connsiteY53" fmla="*/ 724 h 10000"/>
                <a:gd name="connsiteX54" fmla="*/ 7013 w 10725"/>
                <a:gd name="connsiteY54" fmla="*/ 1389 h 10000"/>
                <a:gd name="connsiteX55" fmla="*/ 5807 w 10725"/>
                <a:gd name="connsiteY55" fmla="*/ 2457 h 10000"/>
                <a:gd name="connsiteX56" fmla="*/ 4238 w 10725"/>
                <a:gd name="connsiteY56" fmla="*/ 4093 h 10000"/>
                <a:gd name="connsiteX57" fmla="*/ 1325 w 10725"/>
                <a:gd name="connsiteY57" fmla="*/ 6751 h 10000"/>
                <a:gd name="connsiteX58" fmla="*/ 753 w 10725"/>
                <a:gd name="connsiteY58" fmla="*/ 7192 h 10000"/>
                <a:gd name="connsiteX59" fmla="*/ 142 w 10725"/>
                <a:gd name="connsiteY59" fmla="*/ 9485 h 10000"/>
                <a:gd name="connsiteX0" fmla="*/ 908 w 10874"/>
                <a:gd name="connsiteY0" fmla="*/ 7214 h 10000"/>
                <a:gd name="connsiteX1" fmla="*/ 1478 w 10874"/>
                <a:gd name="connsiteY1" fmla="*/ 6811 h 10000"/>
                <a:gd name="connsiteX2" fmla="*/ 4391 w 10874"/>
                <a:gd name="connsiteY2" fmla="*/ 4152 h 10000"/>
                <a:gd name="connsiteX3" fmla="*/ 5963 w 10874"/>
                <a:gd name="connsiteY3" fmla="*/ 2509 h 10000"/>
                <a:gd name="connsiteX4" fmla="*/ 7164 w 10874"/>
                <a:gd name="connsiteY4" fmla="*/ 1449 h 10000"/>
                <a:gd name="connsiteX5" fmla="*/ 8302 w 10874"/>
                <a:gd name="connsiteY5" fmla="*/ 792 h 10000"/>
                <a:gd name="connsiteX6" fmla="*/ 9116 w 10874"/>
                <a:gd name="connsiteY6" fmla="*/ 344 h 10000"/>
                <a:gd name="connsiteX7" fmla="*/ 9848 w 10874"/>
                <a:gd name="connsiteY7" fmla="*/ 105 h 10000"/>
                <a:gd name="connsiteX8" fmla="*/ 10107 w 10874"/>
                <a:gd name="connsiteY8" fmla="*/ 75 h 10000"/>
                <a:gd name="connsiteX9" fmla="*/ 10328 w 10874"/>
                <a:gd name="connsiteY9" fmla="*/ 90 h 10000"/>
                <a:gd name="connsiteX10" fmla="*/ 10630 w 10874"/>
                <a:gd name="connsiteY10" fmla="*/ 373 h 10000"/>
                <a:gd name="connsiteX11" fmla="*/ 10825 w 10874"/>
                <a:gd name="connsiteY11" fmla="*/ 948 h 10000"/>
                <a:gd name="connsiteX12" fmla="*/ 10848 w 10874"/>
                <a:gd name="connsiteY12" fmla="*/ 1494 h 10000"/>
                <a:gd name="connsiteX13" fmla="*/ 10760 w 10874"/>
                <a:gd name="connsiteY13" fmla="*/ 2031 h 10000"/>
                <a:gd name="connsiteX14" fmla="*/ 10647 w 10874"/>
                <a:gd name="connsiteY14" fmla="*/ 2323 h 10000"/>
                <a:gd name="connsiteX15" fmla="*/ 10465 w 10874"/>
                <a:gd name="connsiteY15" fmla="*/ 2584 h 10000"/>
                <a:gd name="connsiteX16" fmla="*/ 10201 w 10874"/>
                <a:gd name="connsiteY16" fmla="*/ 2718 h 10000"/>
                <a:gd name="connsiteX17" fmla="*/ 9891 w 10874"/>
                <a:gd name="connsiteY17" fmla="*/ 2853 h 10000"/>
                <a:gd name="connsiteX18" fmla="*/ 9715 w 10874"/>
                <a:gd name="connsiteY18" fmla="*/ 2928 h 10000"/>
                <a:gd name="connsiteX19" fmla="*/ 9398 w 10874"/>
                <a:gd name="connsiteY19" fmla="*/ 3055 h 10000"/>
                <a:gd name="connsiteX20" fmla="*/ 8694 w 10874"/>
                <a:gd name="connsiteY20" fmla="*/ 3383 h 10000"/>
                <a:gd name="connsiteX21" fmla="*/ 7314 w 10874"/>
                <a:gd name="connsiteY21" fmla="*/ 4227 h 10000"/>
                <a:gd name="connsiteX22" fmla="*/ 6451 w 10874"/>
                <a:gd name="connsiteY22" fmla="*/ 5071 h 10000"/>
                <a:gd name="connsiteX23" fmla="*/ 5590 w 10874"/>
                <a:gd name="connsiteY23" fmla="*/ 5952 h 10000"/>
                <a:gd name="connsiteX24" fmla="*/ 4652 w 10874"/>
                <a:gd name="connsiteY24" fmla="*/ 6841 h 10000"/>
                <a:gd name="connsiteX25" fmla="*/ 3588 w 10874"/>
                <a:gd name="connsiteY25" fmla="*/ 7812 h 10000"/>
                <a:gd name="connsiteX26" fmla="*/ 1107 w 10874"/>
                <a:gd name="connsiteY26" fmla="*/ 9910 h 10000"/>
                <a:gd name="connsiteX27" fmla="*/ 1101 w 10874"/>
                <a:gd name="connsiteY27" fmla="*/ 9970 h 10000"/>
                <a:gd name="connsiteX28" fmla="*/ 1155 w 10874"/>
                <a:gd name="connsiteY28" fmla="*/ 9933 h 10000"/>
                <a:gd name="connsiteX29" fmla="*/ 1763 w 10874"/>
                <a:gd name="connsiteY29" fmla="*/ 9462 h 10000"/>
                <a:gd name="connsiteX30" fmla="*/ 3594 w 10874"/>
                <a:gd name="connsiteY30" fmla="*/ 7872 h 10000"/>
                <a:gd name="connsiteX31" fmla="*/ 4656 w 10874"/>
                <a:gd name="connsiteY31" fmla="*/ 6893 h 10000"/>
                <a:gd name="connsiteX32" fmla="*/ 5594 w 10874"/>
                <a:gd name="connsiteY32" fmla="*/ 6012 h 10000"/>
                <a:gd name="connsiteX33" fmla="*/ 6455 w 10874"/>
                <a:gd name="connsiteY33" fmla="*/ 5123 h 10000"/>
                <a:gd name="connsiteX34" fmla="*/ 6458 w 10874"/>
                <a:gd name="connsiteY34" fmla="*/ 5123 h 10000"/>
                <a:gd name="connsiteX35" fmla="*/ 7316 w 10874"/>
                <a:gd name="connsiteY35" fmla="*/ 4287 h 10000"/>
                <a:gd name="connsiteX36" fmla="*/ 8696 w 10874"/>
                <a:gd name="connsiteY36" fmla="*/ 3443 h 10000"/>
                <a:gd name="connsiteX37" fmla="*/ 8698 w 10874"/>
                <a:gd name="connsiteY37" fmla="*/ 3443 h 10000"/>
                <a:gd name="connsiteX38" fmla="*/ 9400 w 10874"/>
                <a:gd name="connsiteY38" fmla="*/ 3114 h 10000"/>
                <a:gd name="connsiteX39" fmla="*/ 9717 w 10874"/>
                <a:gd name="connsiteY39" fmla="*/ 2995 h 10000"/>
                <a:gd name="connsiteX40" fmla="*/ 9895 w 10874"/>
                <a:gd name="connsiteY40" fmla="*/ 2913 h 10000"/>
                <a:gd name="connsiteX41" fmla="*/ 10204 w 10874"/>
                <a:gd name="connsiteY41" fmla="*/ 2778 h 10000"/>
                <a:gd name="connsiteX42" fmla="*/ 10469 w 10874"/>
                <a:gd name="connsiteY42" fmla="*/ 2644 h 10000"/>
                <a:gd name="connsiteX43" fmla="*/ 10656 w 10874"/>
                <a:gd name="connsiteY43" fmla="*/ 2382 h 10000"/>
                <a:gd name="connsiteX44" fmla="*/ 10773 w 10874"/>
                <a:gd name="connsiteY44" fmla="*/ 2076 h 10000"/>
                <a:gd name="connsiteX45" fmla="*/ 10865 w 10874"/>
                <a:gd name="connsiteY45" fmla="*/ 1501 h 10000"/>
                <a:gd name="connsiteX46" fmla="*/ 10840 w 10874"/>
                <a:gd name="connsiteY46" fmla="*/ 919 h 10000"/>
                <a:gd name="connsiteX47" fmla="*/ 10638 w 10874"/>
                <a:gd name="connsiteY47" fmla="*/ 321 h 10000"/>
                <a:gd name="connsiteX48" fmla="*/ 10332 w 10874"/>
                <a:gd name="connsiteY48" fmla="*/ 30 h 10000"/>
                <a:gd name="connsiteX49" fmla="*/ 10231 w 10874"/>
                <a:gd name="connsiteY49" fmla="*/ 0 h 10000"/>
                <a:gd name="connsiteX50" fmla="*/ 10105 w 10874"/>
                <a:gd name="connsiteY50" fmla="*/ 7 h 10000"/>
                <a:gd name="connsiteX51" fmla="*/ 9848 w 10874"/>
                <a:gd name="connsiteY51" fmla="*/ 37 h 10000"/>
                <a:gd name="connsiteX52" fmla="*/ 9113 w 10874"/>
                <a:gd name="connsiteY52" fmla="*/ 284 h 10000"/>
                <a:gd name="connsiteX53" fmla="*/ 8300 w 10874"/>
                <a:gd name="connsiteY53" fmla="*/ 724 h 10000"/>
                <a:gd name="connsiteX54" fmla="*/ 7162 w 10874"/>
                <a:gd name="connsiteY54" fmla="*/ 1389 h 10000"/>
                <a:gd name="connsiteX55" fmla="*/ 5956 w 10874"/>
                <a:gd name="connsiteY55" fmla="*/ 2457 h 10000"/>
                <a:gd name="connsiteX56" fmla="*/ 4387 w 10874"/>
                <a:gd name="connsiteY56" fmla="*/ 4093 h 10000"/>
                <a:gd name="connsiteX57" fmla="*/ 1474 w 10874"/>
                <a:gd name="connsiteY57" fmla="*/ 6751 h 10000"/>
                <a:gd name="connsiteX58" fmla="*/ 0 w 10874"/>
                <a:gd name="connsiteY58" fmla="*/ 3388 h 10000"/>
                <a:gd name="connsiteX59" fmla="*/ 291 w 10874"/>
                <a:gd name="connsiteY59" fmla="*/ 9485 h 10000"/>
                <a:gd name="connsiteX0" fmla="*/ 908 w 10874"/>
                <a:gd name="connsiteY0" fmla="*/ 7214 h 10000"/>
                <a:gd name="connsiteX1" fmla="*/ 1478 w 10874"/>
                <a:gd name="connsiteY1" fmla="*/ 6811 h 10000"/>
                <a:gd name="connsiteX2" fmla="*/ 4391 w 10874"/>
                <a:gd name="connsiteY2" fmla="*/ 4152 h 10000"/>
                <a:gd name="connsiteX3" fmla="*/ 5963 w 10874"/>
                <a:gd name="connsiteY3" fmla="*/ 2509 h 10000"/>
                <a:gd name="connsiteX4" fmla="*/ 7164 w 10874"/>
                <a:gd name="connsiteY4" fmla="*/ 1449 h 10000"/>
                <a:gd name="connsiteX5" fmla="*/ 8302 w 10874"/>
                <a:gd name="connsiteY5" fmla="*/ 792 h 10000"/>
                <a:gd name="connsiteX6" fmla="*/ 9116 w 10874"/>
                <a:gd name="connsiteY6" fmla="*/ 344 h 10000"/>
                <a:gd name="connsiteX7" fmla="*/ 9848 w 10874"/>
                <a:gd name="connsiteY7" fmla="*/ 105 h 10000"/>
                <a:gd name="connsiteX8" fmla="*/ 10107 w 10874"/>
                <a:gd name="connsiteY8" fmla="*/ 75 h 10000"/>
                <a:gd name="connsiteX9" fmla="*/ 10328 w 10874"/>
                <a:gd name="connsiteY9" fmla="*/ 90 h 10000"/>
                <a:gd name="connsiteX10" fmla="*/ 10630 w 10874"/>
                <a:gd name="connsiteY10" fmla="*/ 373 h 10000"/>
                <a:gd name="connsiteX11" fmla="*/ 10825 w 10874"/>
                <a:gd name="connsiteY11" fmla="*/ 948 h 10000"/>
                <a:gd name="connsiteX12" fmla="*/ 10848 w 10874"/>
                <a:gd name="connsiteY12" fmla="*/ 1494 h 10000"/>
                <a:gd name="connsiteX13" fmla="*/ 10760 w 10874"/>
                <a:gd name="connsiteY13" fmla="*/ 2031 h 10000"/>
                <a:gd name="connsiteX14" fmla="*/ 10647 w 10874"/>
                <a:gd name="connsiteY14" fmla="*/ 2323 h 10000"/>
                <a:gd name="connsiteX15" fmla="*/ 10465 w 10874"/>
                <a:gd name="connsiteY15" fmla="*/ 2584 h 10000"/>
                <a:gd name="connsiteX16" fmla="*/ 10201 w 10874"/>
                <a:gd name="connsiteY16" fmla="*/ 2718 h 10000"/>
                <a:gd name="connsiteX17" fmla="*/ 9891 w 10874"/>
                <a:gd name="connsiteY17" fmla="*/ 2853 h 10000"/>
                <a:gd name="connsiteX18" fmla="*/ 9715 w 10874"/>
                <a:gd name="connsiteY18" fmla="*/ 2928 h 10000"/>
                <a:gd name="connsiteX19" fmla="*/ 9398 w 10874"/>
                <a:gd name="connsiteY19" fmla="*/ 3055 h 10000"/>
                <a:gd name="connsiteX20" fmla="*/ 8694 w 10874"/>
                <a:gd name="connsiteY20" fmla="*/ 3383 h 10000"/>
                <a:gd name="connsiteX21" fmla="*/ 7314 w 10874"/>
                <a:gd name="connsiteY21" fmla="*/ 4227 h 10000"/>
                <a:gd name="connsiteX22" fmla="*/ 6451 w 10874"/>
                <a:gd name="connsiteY22" fmla="*/ 5071 h 10000"/>
                <a:gd name="connsiteX23" fmla="*/ 5590 w 10874"/>
                <a:gd name="connsiteY23" fmla="*/ 5952 h 10000"/>
                <a:gd name="connsiteX24" fmla="*/ 4652 w 10874"/>
                <a:gd name="connsiteY24" fmla="*/ 6841 h 10000"/>
                <a:gd name="connsiteX25" fmla="*/ 3588 w 10874"/>
                <a:gd name="connsiteY25" fmla="*/ 7812 h 10000"/>
                <a:gd name="connsiteX26" fmla="*/ 1107 w 10874"/>
                <a:gd name="connsiteY26" fmla="*/ 9910 h 10000"/>
                <a:gd name="connsiteX27" fmla="*/ 1101 w 10874"/>
                <a:gd name="connsiteY27" fmla="*/ 9970 h 10000"/>
                <a:gd name="connsiteX28" fmla="*/ 1155 w 10874"/>
                <a:gd name="connsiteY28" fmla="*/ 9933 h 10000"/>
                <a:gd name="connsiteX29" fmla="*/ 1763 w 10874"/>
                <a:gd name="connsiteY29" fmla="*/ 9462 h 10000"/>
                <a:gd name="connsiteX30" fmla="*/ 3594 w 10874"/>
                <a:gd name="connsiteY30" fmla="*/ 7872 h 10000"/>
                <a:gd name="connsiteX31" fmla="*/ 4656 w 10874"/>
                <a:gd name="connsiteY31" fmla="*/ 6893 h 10000"/>
                <a:gd name="connsiteX32" fmla="*/ 5594 w 10874"/>
                <a:gd name="connsiteY32" fmla="*/ 6012 h 10000"/>
                <a:gd name="connsiteX33" fmla="*/ 6455 w 10874"/>
                <a:gd name="connsiteY33" fmla="*/ 5123 h 10000"/>
                <a:gd name="connsiteX34" fmla="*/ 6458 w 10874"/>
                <a:gd name="connsiteY34" fmla="*/ 5123 h 10000"/>
                <a:gd name="connsiteX35" fmla="*/ 7316 w 10874"/>
                <a:gd name="connsiteY35" fmla="*/ 4287 h 10000"/>
                <a:gd name="connsiteX36" fmla="*/ 8696 w 10874"/>
                <a:gd name="connsiteY36" fmla="*/ 3443 h 10000"/>
                <a:gd name="connsiteX37" fmla="*/ 8698 w 10874"/>
                <a:gd name="connsiteY37" fmla="*/ 3443 h 10000"/>
                <a:gd name="connsiteX38" fmla="*/ 9400 w 10874"/>
                <a:gd name="connsiteY38" fmla="*/ 3114 h 10000"/>
                <a:gd name="connsiteX39" fmla="*/ 9717 w 10874"/>
                <a:gd name="connsiteY39" fmla="*/ 2995 h 10000"/>
                <a:gd name="connsiteX40" fmla="*/ 9895 w 10874"/>
                <a:gd name="connsiteY40" fmla="*/ 2913 h 10000"/>
                <a:gd name="connsiteX41" fmla="*/ 10204 w 10874"/>
                <a:gd name="connsiteY41" fmla="*/ 2778 h 10000"/>
                <a:gd name="connsiteX42" fmla="*/ 10469 w 10874"/>
                <a:gd name="connsiteY42" fmla="*/ 2644 h 10000"/>
                <a:gd name="connsiteX43" fmla="*/ 10656 w 10874"/>
                <a:gd name="connsiteY43" fmla="*/ 2382 h 10000"/>
                <a:gd name="connsiteX44" fmla="*/ 10773 w 10874"/>
                <a:gd name="connsiteY44" fmla="*/ 2076 h 10000"/>
                <a:gd name="connsiteX45" fmla="*/ 10865 w 10874"/>
                <a:gd name="connsiteY45" fmla="*/ 1501 h 10000"/>
                <a:gd name="connsiteX46" fmla="*/ 10840 w 10874"/>
                <a:gd name="connsiteY46" fmla="*/ 919 h 10000"/>
                <a:gd name="connsiteX47" fmla="*/ 10638 w 10874"/>
                <a:gd name="connsiteY47" fmla="*/ 321 h 10000"/>
                <a:gd name="connsiteX48" fmla="*/ 10332 w 10874"/>
                <a:gd name="connsiteY48" fmla="*/ 30 h 10000"/>
                <a:gd name="connsiteX49" fmla="*/ 10231 w 10874"/>
                <a:gd name="connsiteY49" fmla="*/ 0 h 10000"/>
                <a:gd name="connsiteX50" fmla="*/ 10105 w 10874"/>
                <a:gd name="connsiteY50" fmla="*/ 7 h 10000"/>
                <a:gd name="connsiteX51" fmla="*/ 9848 w 10874"/>
                <a:gd name="connsiteY51" fmla="*/ 37 h 10000"/>
                <a:gd name="connsiteX52" fmla="*/ 9113 w 10874"/>
                <a:gd name="connsiteY52" fmla="*/ 284 h 10000"/>
                <a:gd name="connsiteX53" fmla="*/ 8300 w 10874"/>
                <a:gd name="connsiteY53" fmla="*/ 724 h 10000"/>
                <a:gd name="connsiteX54" fmla="*/ 7162 w 10874"/>
                <a:gd name="connsiteY54" fmla="*/ 1389 h 10000"/>
                <a:gd name="connsiteX55" fmla="*/ 5956 w 10874"/>
                <a:gd name="connsiteY55" fmla="*/ 2457 h 10000"/>
                <a:gd name="connsiteX56" fmla="*/ 4387 w 10874"/>
                <a:gd name="connsiteY56" fmla="*/ 4093 h 10000"/>
                <a:gd name="connsiteX57" fmla="*/ 1474 w 10874"/>
                <a:gd name="connsiteY57" fmla="*/ 6751 h 10000"/>
                <a:gd name="connsiteX58" fmla="*/ 0 w 10874"/>
                <a:gd name="connsiteY58" fmla="*/ 3388 h 10000"/>
                <a:gd name="connsiteX0" fmla="*/ 0 w 9966"/>
                <a:gd name="connsiteY0" fmla="*/ 7214 h 10000"/>
                <a:gd name="connsiteX1" fmla="*/ 570 w 9966"/>
                <a:gd name="connsiteY1" fmla="*/ 6811 h 10000"/>
                <a:gd name="connsiteX2" fmla="*/ 3483 w 9966"/>
                <a:gd name="connsiteY2" fmla="*/ 4152 h 10000"/>
                <a:gd name="connsiteX3" fmla="*/ 5055 w 9966"/>
                <a:gd name="connsiteY3" fmla="*/ 2509 h 10000"/>
                <a:gd name="connsiteX4" fmla="*/ 6256 w 9966"/>
                <a:gd name="connsiteY4" fmla="*/ 1449 h 10000"/>
                <a:gd name="connsiteX5" fmla="*/ 7394 w 9966"/>
                <a:gd name="connsiteY5" fmla="*/ 792 h 10000"/>
                <a:gd name="connsiteX6" fmla="*/ 8208 w 9966"/>
                <a:gd name="connsiteY6" fmla="*/ 344 h 10000"/>
                <a:gd name="connsiteX7" fmla="*/ 8940 w 9966"/>
                <a:gd name="connsiteY7" fmla="*/ 105 h 10000"/>
                <a:gd name="connsiteX8" fmla="*/ 9199 w 9966"/>
                <a:gd name="connsiteY8" fmla="*/ 75 h 10000"/>
                <a:gd name="connsiteX9" fmla="*/ 9420 w 9966"/>
                <a:gd name="connsiteY9" fmla="*/ 90 h 10000"/>
                <a:gd name="connsiteX10" fmla="*/ 9722 w 9966"/>
                <a:gd name="connsiteY10" fmla="*/ 373 h 10000"/>
                <a:gd name="connsiteX11" fmla="*/ 9917 w 9966"/>
                <a:gd name="connsiteY11" fmla="*/ 948 h 10000"/>
                <a:gd name="connsiteX12" fmla="*/ 9940 w 9966"/>
                <a:gd name="connsiteY12" fmla="*/ 1494 h 10000"/>
                <a:gd name="connsiteX13" fmla="*/ 9852 w 9966"/>
                <a:gd name="connsiteY13" fmla="*/ 2031 h 10000"/>
                <a:gd name="connsiteX14" fmla="*/ 9739 w 9966"/>
                <a:gd name="connsiteY14" fmla="*/ 2323 h 10000"/>
                <a:gd name="connsiteX15" fmla="*/ 9557 w 9966"/>
                <a:gd name="connsiteY15" fmla="*/ 2584 h 10000"/>
                <a:gd name="connsiteX16" fmla="*/ 9293 w 9966"/>
                <a:gd name="connsiteY16" fmla="*/ 2718 h 10000"/>
                <a:gd name="connsiteX17" fmla="*/ 8983 w 9966"/>
                <a:gd name="connsiteY17" fmla="*/ 2853 h 10000"/>
                <a:gd name="connsiteX18" fmla="*/ 8807 w 9966"/>
                <a:gd name="connsiteY18" fmla="*/ 2928 h 10000"/>
                <a:gd name="connsiteX19" fmla="*/ 8490 w 9966"/>
                <a:gd name="connsiteY19" fmla="*/ 3055 h 10000"/>
                <a:gd name="connsiteX20" fmla="*/ 7786 w 9966"/>
                <a:gd name="connsiteY20" fmla="*/ 3383 h 10000"/>
                <a:gd name="connsiteX21" fmla="*/ 6406 w 9966"/>
                <a:gd name="connsiteY21" fmla="*/ 4227 h 10000"/>
                <a:gd name="connsiteX22" fmla="*/ 5543 w 9966"/>
                <a:gd name="connsiteY22" fmla="*/ 5071 h 10000"/>
                <a:gd name="connsiteX23" fmla="*/ 4682 w 9966"/>
                <a:gd name="connsiteY23" fmla="*/ 5952 h 10000"/>
                <a:gd name="connsiteX24" fmla="*/ 3744 w 9966"/>
                <a:gd name="connsiteY24" fmla="*/ 6841 h 10000"/>
                <a:gd name="connsiteX25" fmla="*/ 2680 w 9966"/>
                <a:gd name="connsiteY25" fmla="*/ 7812 h 10000"/>
                <a:gd name="connsiteX26" fmla="*/ 199 w 9966"/>
                <a:gd name="connsiteY26" fmla="*/ 9910 h 10000"/>
                <a:gd name="connsiteX27" fmla="*/ 193 w 9966"/>
                <a:gd name="connsiteY27" fmla="*/ 9970 h 10000"/>
                <a:gd name="connsiteX28" fmla="*/ 247 w 9966"/>
                <a:gd name="connsiteY28" fmla="*/ 9933 h 10000"/>
                <a:gd name="connsiteX29" fmla="*/ 855 w 9966"/>
                <a:gd name="connsiteY29" fmla="*/ 9462 h 10000"/>
                <a:gd name="connsiteX30" fmla="*/ 2686 w 9966"/>
                <a:gd name="connsiteY30" fmla="*/ 7872 h 10000"/>
                <a:gd name="connsiteX31" fmla="*/ 3748 w 9966"/>
                <a:gd name="connsiteY31" fmla="*/ 6893 h 10000"/>
                <a:gd name="connsiteX32" fmla="*/ 4686 w 9966"/>
                <a:gd name="connsiteY32" fmla="*/ 6012 h 10000"/>
                <a:gd name="connsiteX33" fmla="*/ 5547 w 9966"/>
                <a:gd name="connsiteY33" fmla="*/ 5123 h 10000"/>
                <a:gd name="connsiteX34" fmla="*/ 5550 w 9966"/>
                <a:gd name="connsiteY34" fmla="*/ 5123 h 10000"/>
                <a:gd name="connsiteX35" fmla="*/ 6408 w 9966"/>
                <a:gd name="connsiteY35" fmla="*/ 4287 h 10000"/>
                <a:gd name="connsiteX36" fmla="*/ 7788 w 9966"/>
                <a:gd name="connsiteY36" fmla="*/ 3443 h 10000"/>
                <a:gd name="connsiteX37" fmla="*/ 7790 w 9966"/>
                <a:gd name="connsiteY37" fmla="*/ 3443 h 10000"/>
                <a:gd name="connsiteX38" fmla="*/ 8492 w 9966"/>
                <a:gd name="connsiteY38" fmla="*/ 3114 h 10000"/>
                <a:gd name="connsiteX39" fmla="*/ 8809 w 9966"/>
                <a:gd name="connsiteY39" fmla="*/ 2995 h 10000"/>
                <a:gd name="connsiteX40" fmla="*/ 8987 w 9966"/>
                <a:gd name="connsiteY40" fmla="*/ 2913 h 10000"/>
                <a:gd name="connsiteX41" fmla="*/ 9296 w 9966"/>
                <a:gd name="connsiteY41" fmla="*/ 2778 h 10000"/>
                <a:gd name="connsiteX42" fmla="*/ 9561 w 9966"/>
                <a:gd name="connsiteY42" fmla="*/ 2644 h 10000"/>
                <a:gd name="connsiteX43" fmla="*/ 9748 w 9966"/>
                <a:gd name="connsiteY43" fmla="*/ 2382 h 10000"/>
                <a:gd name="connsiteX44" fmla="*/ 9865 w 9966"/>
                <a:gd name="connsiteY44" fmla="*/ 2076 h 10000"/>
                <a:gd name="connsiteX45" fmla="*/ 9957 w 9966"/>
                <a:gd name="connsiteY45" fmla="*/ 1501 h 10000"/>
                <a:gd name="connsiteX46" fmla="*/ 9932 w 9966"/>
                <a:gd name="connsiteY46" fmla="*/ 919 h 10000"/>
                <a:gd name="connsiteX47" fmla="*/ 9730 w 9966"/>
                <a:gd name="connsiteY47" fmla="*/ 321 h 10000"/>
                <a:gd name="connsiteX48" fmla="*/ 9424 w 9966"/>
                <a:gd name="connsiteY48" fmla="*/ 30 h 10000"/>
                <a:gd name="connsiteX49" fmla="*/ 9323 w 9966"/>
                <a:gd name="connsiteY49" fmla="*/ 0 h 10000"/>
                <a:gd name="connsiteX50" fmla="*/ 9197 w 9966"/>
                <a:gd name="connsiteY50" fmla="*/ 7 h 10000"/>
                <a:gd name="connsiteX51" fmla="*/ 8940 w 9966"/>
                <a:gd name="connsiteY51" fmla="*/ 37 h 10000"/>
                <a:gd name="connsiteX52" fmla="*/ 8205 w 9966"/>
                <a:gd name="connsiteY52" fmla="*/ 284 h 10000"/>
                <a:gd name="connsiteX53" fmla="*/ 7392 w 9966"/>
                <a:gd name="connsiteY53" fmla="*/ 724 h 10000"/>
                <a:gd name="connsiteX54" fmla="*/ 6254 w 9966"/>
                <a:gd name="connsiteY54" fmla="*/ 1389 h 10000"/>
                <a:gd name="connsiteX55" fmla="*/ 5048 w 9966"/>
                <a:gd name="connsiteY55" fmla="*/ 2457 h 10000"/>
                <a:gd name="connsiteX56" fmla="*/ 3479 w 9966"/>
                <a:gd name="connsiteY56" fmla="*/ 4093 h 10000"/>
                <a:gd name="connsiteX57" fmla="*/ 566 w 9966"/>
                <a:gd name="connsiteY57" fmla="*/ 6751 h 10000"/>
                <a:gd name="connsiteX0" fmla="*/ 0 w 10000"/>
                <a:gd name="connsiteY0" fmla="*/ 7214 h 10000"/>
                <a:gd name="connsiteX1" fmla="*/ 572 w 10000"/>
                <a:gd name="connsiteY1" fmla="*/ 6811 h 10000"/>
                <a:gd name="connsiteX2" fmla="*/ 3495 w 10000"/>
                <a:gd name="connsiteY2" fmla="*/ 4152 h 10000"/>
                <a:gd name="connsiteX3" fmla="*/ 5072 w 10000"/>
                <a:gd name="connsiteY3" fmla="*/ 2509 h 10000"/>
                <a:gd name="connsiteX4" fmla="*/ 6277 w 10000"/>
                <a:gd name="connsiteY4" fmla="*/ 1449 h 10000"/>
                <a:gd name="connsiteX5" fmla="*/ 7419 w 10000"/>
                <a:gd name="connsiteY5" fmla="*/ 792 h 10000"/>
                <a:gd name="connsiteX6" fmla="*/ 8236 w 10000"/>
                <a:gd name="connsiteY6" fmla="*/ 344 h 10000"/>
                <a:gd name="connsiteX7" fmla="*/ 8970 w 10000"/>
                <a:gd name="connsiteY7" fmla="*/ 105 h 10000"/>
                <a:gd name="connsiteX8" fmla="*/ 9230 w 10000"/>
                <a:gd name="connsiteY8" fmla="*/ 75 h 10000"/>
                <a:gd name="connsiteX9" fmla="*/ 9452 w 10000"/>
                <a:gd name="connsiteY9" fmla="*/ 90 h 10000"/>
                <a:gd name="connsiteX10" fmla="*/ 9755 w 10000"/>
                <a:gd name="connsiteY10" fmla="*/ 373 h 10000"/>
                <a:gd name="connsiteX11" fmla="*/ 9951 w 10000"/>
                <a:gd name="connsiteY11" fmla="*/ 948 h 10000"/>
                <a:gd name="connsiteX12" fmla="*/ 9974 w 10000"/>
                <a:gd name="connsiteY12" fmla="*/ 1494 h 10000"/>
                <a:gd name="connsiteX13" fmla="*/ 9886 w 10000"/>
                <a:gd name="connsiteY13" fmla="*/ 2031 h 10000"/>
                <a:gd name="connsiteX14" fmla="*/ 9772 w 10000"/>
                <a:gd name="connsiteY14" fmla="*/ 2323 h 10000"/>
                <a:gd name="connsiteX15" fmla="*/ 9590 w 10000"/>
                <a:gd name="connsiteY15" fmla="*/ 2584 h 10000"/>
                <a:gd name="connsiteX16" fmla="*/ 9325 w 10000"/>
                <a:gd name="connsiteY16" fmla="*/ 2718 h 10000"/>
                <a:gd name="connsiteX17" fmla="*/ 9014 w 10000"/>
                <a:gd name="connsiteY17" fmla="*/ 2853 h 10000"/>
                <a:gd name="connsiteX18" fmla="*/ 8837 w 10000"/>
                <a:gd name="connsiteY18" fmla="*/ 2928 h 10000"/>
                <a:gd name="connsiteX19" fmla="*/ 8519 w 10000"/>
                <a:gd name="connsiteY19" fmla="*/ 3055 h 10000"/>
                <a:gd name="connsiteX20" fmla="*/ 7813 w 10000"/>
                <a:gd name="connsiteY20" fmla="*/ 3383 h 10000"/>
                <a:gd name="connsiteX21" fmla="*/ 6428 w 10000"/>
                <a:gd name="connsiteY21" fmla="*/ 4227 h 10000"/>
                <a:gd name="connsiteX22" fmla="*/ 5562 w 10000"/>
                <a:gd name="connsiteY22" fmla="*/ 5071 h 10000"/>
                <a:gd name="connsiteX23" fmla="*/ 4698 w 10000"/>
                <a:gd name="connsiteY23" fmla="*/ 5952 h 10000"/>
                <a:gd name="connsiteX24" fmla="*/ 3757 w 10000"/>
                <a:gd name="connsiteY24" fmla="*/ 6841 h 10000"/>
                <a:gd name="connsiteX25" fmla="*/ 2689 w 10000"/>
                <a:gd name="connsiteY25" fmla="*/ 7812 h 10000"/>
                <a:gd name="connsiteX26" fmla="*/ 200 w 10000"/>
                <a:gd name="connsiteY26" fmla="*/ 9910 h 10000"/>
                <a:gd name="connsiteX27" fmla="*/ 194 w 10000"/>
                <a:gd name="connsiteY27" fmla="*/ 9970 h 10000"/>
                <a:gd name="connsiteX28" fmla="*/ 248 w 10000"/>
                <a:gd name="connsiteY28" fmla="*/ 9933 h 10000"/>
                <a:gd name="connsiteX29" fmla="*/ 858 w 10000"/>
                <a:gd name="connsiteY29" fmla="*/ 9462 h 10000"/>
                <a:gd name="connsiteX30" fmla="*/ 2695 w 10000"/>
                <a:gd name="connsiteY30" fmla="*/ 7872 h 10000"/>
                <a:gd name="connsiteX31" fmla="*/ 3761 w 10000"/>
                <a:gd name="connsiteY31" fmla="*/ 6893 h 10000"/>
                <a:gd name="connsiteX32" fmla="*/ 4702 w 10000"/>
                <a:gd name="connsiteY32" fmla="*/ 6012 h 10000"/>
                <a:gd name="connsiteX33" fmla="*/ 5566 w 10000"/>
                <a:gd name="connsiteY33" fmla="*/ 5123 h 10000"/>
                <a:gd name="connsiteX34" fmla="*/ 5569 w 10000"/>
                <a:gd name="connsiteY34" fmla="*/ 5123 h 10000"/>
                <a:gd name="connsiteX35" fmla="*/ 6430 w 10000"/>
                <a:gd name="connsiteY35" fmla="*/ 4287 h 10000"/>
                <a:gd name="connsiteX36" fmla="*/ 7815 w 10000"/>
                <a:gd name="connsiteY36" fmla="*/ 3443 h 10000"/>
                <a:gd name="connsiteX37" fmla="*/ 7817 w 10000"/>
                <a:gd name="connsiteY37" fmla="*/ 3443 h 10000"/>
                <a:gd name="connsiteX38" fmla="*/ 8521 w 10000"/>
                <a:gd name="connsiteY38" fmla="*/ 3114 h 10000"/>
                <a:gd name="connsiteX39" fmla="*/ 8839 w 10000"/>
                <a:gd name="connsiteY39" fmla="*/ 2995 h 10000"/>
                <a:gd name="connsiteX40" fmla="*/ 9018 w 10000"/>
                <a:gd name="connsiteY40" fmla="*/ 2913 h 10000"/>
                <a:gd name="connsiteX41" fmla="*/ 9328 w 10000"/>
                <a:gd name="connsiteY41" fmla="*/ 2778 h 10000"/>
                <a:gd name="connsiteX42" fmla="*/ 9594 w 10000"/>
                <a:gd name="connsiteY42" fmla="*/ 2644 h 10000"/>
                <a:gd name="connsiteX43" fmla="*/ 9781 w 10000"/>
                <a:gd name="connsiteY43" fmla="*/ 2382 h 10000"/>
                <a:gd name="connsiteX44" fmla="*/ 9899 w 10000"/>
                <a:gd name="connsiteY44" fmla="*/ 2076 h 10000"/>
                <a:gd name="connsiteX45" fmla="*/ 9991 w 10000"/>
                <a:gd name="connsiteY45" fmla="*/ 1501 h 10000"/>
                <a:gd name="connsiteX46" fmla="*/ 9966 w 10000"/>
                <a:gd name="connsiteY46" fmla="*/ 919 h 10000"/>
                <a:gd name="connsiteX47" fmla="*/ 9763 w 10000"/>
                <a:gd name="connsiteY47" fmla="*/ 321 h 10000"/>
                <a:gd name="connsiteX48" fmla="*/ 9456 w 10000"/>
                <a:gd name="connsiteY48" fmla="*/ 30 h 10000"/>
                <a:gd name="connsiteX49" fmla="*/ 9355 w 10000"/>
                <a:gd name="connsiteY49" fmla="*/ 0 h 10000"/>
                <a:gd name="connsiteX50" fmla="*/ 9228 w 10000"/>
                <a:gd name="connsiteY50" fmla="*/ 7 h 10000"/>
                <a:gd name="connsiteX51" fmla="*/ 8970 w 10000"/>
                <a:gd name="connsiteY51" fmla="*/ 37 h 10000"/>
                <a:gd name="connsiteX52" fmla="*/ 8233 w 10000"/>
                <a:gd name="connsiteY52" fmla="*/ 284 h 10000"/>
                <a:gd name="connsiteX53" fmla="*/ 7417 w 10000"/>
                <a:gd name="connsiteY53" fmla="*/ 724 h 10000"/>
                <a:gd name="connsiteX54" fmla="*/ 6275 w 10000"/>
                <a:gd name="connsiteY54" fmla="*/ 1389 h 10000"/>
                <a:gd name="connsiteX55" fmla="*/ 5065 w 10000"/>
                <a:gd name="connsiteY55" fmla="*/ 2457 h 10000"/>
                <a:gd name="connsiteX56" fmla="*/ 3491 w 10000"/>
                <a:gd name="connsiteY56" fmla="*/ 4093 h 10000"/>
                <a:gd name="connsiteX57" fmla="*/ 551 w 10000"/>
                <a:gd name="connsiteY57" fmla="*/ 2710 h 10000"/>
                <a:gd name="connsiteX0" fmla="*/ 0 w 10000"/>
                <a:gd name="connsiteY0" fmla="*/ 7214 h 10000"/>
                <a:gd name="connsiteX1" fmla="*/ 572 w 10000"/>
                <a:gd name="connsiteY1" fmla="*/ 6811 h 10000"/>
                <a:gd name="connsiteX2" fmla="*/ 3495 w 10000"/>
                <a:gd name="connsiteY2" fmla="*/ 4152 h 10000"/>
                <a:gd name="connsiteX3" fmla="*/ 5072 w 10000"/>
                <a:gd name="connsiteY3" fmla="*/ 2509 h 10000"/>
                <a:gd name="connsiteX4" fmla="*/ 6277 w 10000"/>
                <a:gd name="connsiteY4" fmla="*/ 1449 h 10000"/>
                <a:gd name="connsiteX5" fmla="*/ 7419 w 10000"/>
                <a:gd name="connsiteY5" fmla="*/ 792 h 10000"/>
                <a:gd name="connsiteX6" fmla="*/ 8236 w 10000"/>
                <a:gd name="connsiteY6" fmla="*/ 344 h 10000"/>
                <a:gd name="connsiteX7" fmla="*/ 8970 w 10000"/>
                <a:gd name="connsiteY7" fmla="*/ 105 h 10000"/>
                <a:gd name="connsiteX8" fmla="*/ 9230 w 10000"/>
                <a:gd name="connsiteY8" fmla="*/ 75 h 10000"/>
                <a:gd name="connsiteX9" fmla="*/ 9452 w 10000"/>
                <a:gd name="connsiteY9" fmla="*/ 90 h 10000"/>
                <a:gd name="connsiteX10" fmla="*/ 9755 w 10000"/>
                <a:gd name="connsiteY10" fmla="*/ 373 h 10000"/>
                <a:gd name="connsiteX11" fmla="*/ 9951 w 10000"/>
                <a:gd name="connsiteY11" fmla="*/ 948 h 10000"/>
                <a:gd name="connsiteX12" fmla="*/ 9974 w 10000"/>
                <a:gd name="connsiteY12" fmla="*/ 1494 h 10000"/>
                <a:gd name="connsiteX13" fmla="*/ 9886 w 10000"/>
                <a:gd name="connsiteY13" fmla="*/ 2031 h 10000"/>
                <a:gd name="connsiteX14" fmla="*/ 9772 w 10000"/>
                <a:gd name="connsiteY14" fmla="*/ 2323 h 10000"/>
                <a:gd name="connsiteX15" fmla="*/ 9590 w 10000"/>
                <a:gd name="connsiteY15" fmla="*/ 2584 h 10000"/>
                <a:gd name="connsiteX16" fmla="*/ 9325 w 10000"/>
                <a:gd name="connsiteY16" fmla="*/ 2718 h 10000"/>
                <a:gd name="connsiteX17" fmla="*/ 9014 w 10000"/>
                <a:gd name="connsiteY17" fmla="*/ 2853 h 10000"/>
                <a:gd name="connsiteX18" fmla="*/ 8837 w 10000"/>
                <a:gd name="connsiteY18" fmla="*/ 2928 h 10000"/>
                <a:gd name="connsiteX19" fmla="*/ 8519 w 10000"/>
                <a:gd name="connsiteY19" fmla="*/ 3055 h 10000"/>
                <a:gd name="connsiteX20" fmla="*/ 7813 w 10000"/>
                <a:gd name="connsiteY20" fmla="*/ 3383 h 10000"/>
                <a:gd name="connsiteX21" fmla="*/ 6428 w 10000"/>
                <a:gd name="connsiteY21" fmla="*/ 4227 h 10000"/>
                <a:gd name="connsiteX22" fmla="*/ 5562 w 10000"/>
                <a:gd name="connsiteY22" fmla="*/ 5071 h 10000"/>
                <a:gd name="connsiteX23" fmla="*/ 4698 w 10000"/>
                <a:gd name="connsiteY23" fmla="*/ 5952 h 10000"/>
                <a:gd name="connsiteX24" fmla="*/ 3757 w 10000"/>
                <a:gd name="connsiteY24" fmla="*/ 6841 h 10000"/>
                <a:gd name="connsiteX25" fmla="*/ 2689 w 10000"/>
                <a:gd name="connsiteY25" fmla="*/ 7812 h 10000"/>
                <a:gd name="connsiteX26" fmla="*/ 200 w 10000"/>
                <a:gd name="connsiteY26" fmla="*/ 9910 h 10000"/>
                <a:gd name="connsiteX27" fmla="*/ 194 w 10000"/>
                <a:gd name="connsiteY27" fmla="*/ 9970 h 10000"/>
                <a:gd name="connsiteX28" fmla="*/ 248 w 10000"/>
                <a:gd name="connsiteY28" fmla="*/ 9933 h 10000"/>
                <a:gd name="connsiteX29" fmla="*/ 858 w 10000"/>
                <a:gd name="connsiteY29" fmla="*/ 9462 h 10000"/>
                <a:gd name="connsiteX30" fmla="*/ 2695 w 10000"/>
                <a:gd name="connsiteY30" fmla="*/ 7872 h 10000"/>
                <a:gd name="connsiteX31" fmla="*/ 3761 w 10000"/>
                <a:gd name="connsiteY31" fmla="*/ 6893 h 10000"/>
                <a:gd name="connsiteX32" fmla="*/ 4702 w 10000"/>
                <a:gd name="connsiteY32" fmla="*/ 6012 h 10000"/>
                <a:gd name="connsiteX33" fmla="*/ 5566 w 10000"/>
                <a:gd name="connsiteY33" fmla="*/ 5123 h 10000"/>
                <a:gd name="connsiteX34" fmla="*/ 5569 w 10000"/>
                <a:gd name="connsiteY34" fmla="*/ 5123 h 10000"/>
                <a:gd name="connsiteX35" fmla="*/ 6430 w 10000"/>
                <a:gd name="connsiteY35" fmla="*/ 4287 h 10000"/>
                <a:gd name="connsiteX36" fmla="*/ 7815 w 10000"/>
                <a:gd name="connsiteY36" fmla="*/ 3443 h 10000"/>
                <a:gd name="connsiteX37" fmla="*/ 7817 w 10000"/>
                <a:gd name="connsiteY37" fmla="*/ 3443 h 10000"/>
                <a:gd name="connsiteX38" fmla="*/ 8521 w 10000"/>
                <a:gd name="connsiteY38" fmla="*/ 3114 h 10000"/>
                <a:gd name="connsiteX39" fmla="*/ 8839 w 10000"/>
                <a:gd name="connsiteY39" fmla="*/ 2995 h 10000"/>
                <a:gd name="connsiteX40" fmla="*/ 9018 w 10000"/>
                <a:gd name="connsiteY40" fmla="*/ 2913 h 10000"/>
                <a:gd name="connsiteX41" fmla="*/ 9328 w 10000"/>
                <a:gd name="connsiteY41" fmla="*/ 2778 h 10000"/>
                <a:gd name="connsiteX42" fmla="*/ 9594 w 10000"/>
                <a:gd name="connsiteY42" fmla="*/ 2644 h 10000"/>
                <a:gd name="connsiteX43" fmla="*/ 9781 w 10000"/>
                <a:gd name="connsiteY43" fmla="*/ 2382 h 10000"/>
                <a:gd name="connsiteX44" fmla="*/ 9899 w 10000"/>
                <a:gd name="connsiteY44" fmla="*/ 2076 h 10000"/>
                <a:gd name="connsiteX45" fmla="*/ 9991 w 10000"/>
                <a:gd name="connsiteY45" fmla="*/ 1501 h 10000"/>
                <a:gd name="connsiteX46" fmla="*/ 9966 w 10000"/>
                <a:gd name="connsiteY46" fmla="*/ 919 h 10000"/>
                <a:gd name="connsiteX47" fmla="*/ 9763 w 10000"/>
                <a:gd name="connsiteY47" fmla="*/ 321 h 10000"/>
                <a:gd name="connsiteX48" fmla="*/ 9456 w 10000"/>
                <a:gd name="connsiteY48" fmla="*/ 30 h 10000"/>
                <a:gd name="connsiteX49" fmla="*/ 9355 w 10000"/>
                <a:gd name="connsiteY49" fmla="*/ 0 h 10000"/>
                <a:gd name="connsiteX50" fmla="*/ 9228 w 10000"/>
                <a:gd name="connsiteY50" fmla="*/ 7 h 10000"/>
                <a:gd name="connsiteX51" fmla="*/ 8970 w 10000"/>
                <a:gd name="connsiteY51" fmla="*/ 37 h 10000"/>
                <a:gd name="connsiteX52" fmla="*/ 8233 w 10000"/>
                <a:gd name="connsiteY52" fmla="*/ 284 h 10000"/>
                <a:gd name="connsiteX53" fmla="*/ 7417 w 10000"/>
                <a:gd name="connsiteY53" fmla="*/ 724 h 10000"/>
                <a:gd name="connsiteX54" fmla="*/ 6275 w 10000"/>
                <a:gd name="connsiteY54" fmla="*/ 1389 h 10000"/>
                <a:gd name="connsiteX55" fmla="*/ 5065 w 10000"/>
                <a:gd name="connsiteY55" fmla="*/ 2457 h 10000"/>
                <a:gd name="connsiteX56" fmla="*/ 3491 w 10000"/>
                <a:gd name="connsiteY56" fmla="*/ 4093 h 10000"/>
                <a:gd name="connsiteX0" fmla="*/ 0 w 10000"/>
                <a:gd name="connsiteY0" fmla="*/ 9115 h 11901"/>
                <a:gd name="connsiteX1" fmla="*/ 572 w 10000"/>
                <a:gd name="connsiteY1" fmla="*/ 8712 h 11901"/>
                <a:gd name="connsiteX2" fmla="*/ 3495 w 10000"/>
                <a:gd name="connsiteY2" fmla="*/ 6053 h 11901"/>
                <a:gd name="connsiteX3" fmla="*/ 5072 w 10000"/>
                <a:gd name="connsiteY3" fmla="*/ 4410 h 11901"/>
                <a:gd name="connsiteX4" fmla="*/ 6277 w 10000"/>
                <a:gd name="connsiteY4" fmla="*/ 3350 h 11901"/>
                <a:gd name="connsiteX5" fmla="*/ 7419 w 10000"/>
                <a:gd name="connsiteY5" fmla="*/ 2693 h 11901"/>
                <a:gd name="connsiteX6" fmla="*/ 8236 w 10000"/>
                <a:gd name="connsiteY6" fmla="*/ 2245 h 11901"/>
                <a:gd name="connsiteX7" fmla="*/ 8970 w 10000"/>
                <a:gd name="connsiteY7" fmla="*/ 2006 h 11901"/>
                <a:gd name="connsiteX8" fmla="*/ 9230 w 10000"/>
                <a:gd name="connsiteY8" fmla="*/ 1976 h 11901"/>
                <a:gd name="connsiteX9" fmla="*/ 9452 w 10000"/>
                <a:gd name="connsiteY9" fmla="*/ 1991 h 11901"/>
                <a:gd name="connsiteX10" fmla="*/ 9755 w 10000"/>
                <a:gd name="connsiteY10" fmla="*/ 2274 h 11901"/>
                <a:gd name="connsiteX11" fmla="*/ 9951 w 10000"/>
                <a:gd name="connsiteY11" fmla="*/ 2849 h 11901"/>
                <a:gd name="connsiteX12" fmla="*/ 9974 w 10000"/>
                <a:gd name="connsiteY12" fmla="*/ 3395 h 11901"/>
                <a:gd name="connsiteX13" fmla="*/ 9886 w 10000"/>
                <a:gd name="connsiteY13" fmla="*/ 3932 h 11901"/>
                <a:gd name="connsiteX14" fmla="*/ 9772 w 10000"/>
                <a:gd name="connsiteY14" fmla="*/ 4224 h 11901"/>
                <a:gd name="connsiteX15" fmla="*/ 9590 w 10000"/>
                <a:gd name="connsiteY15" fmla="*/ 4485 h 11901"/>
                <a:gd name="connsiteX16" fmla="*/ 9325 w 10000"/>
                <a:gd name="connsiteY16" fmla="*/ 4619 h 11901"/>
                <a:gd name="connsiteX17" fmla="*/ 9014 w 10000"/>
                <a:gd name="connsiteY17" fmla="*/ 4754 h 11901"/>
                <a:gd name="connsiteX18" fmla="*/ 8837 w 10000"/>
                <a:gd name="connsiteY18" fmla="*/ 4829 h 11901"/>
                <a:gd name="connsiteX19" fmla="*/ 8519 w 10000"/>
                <a:gd name="connsiteY19" fmla="*/ 4956 h 11901"/>
                <a:gd name="connsiteX20" fmla="*/ 7813 w 10000"/>
                <a:gd name="connsiteY20" fmla="*/ 5284 h 11901"/>
                <a:gd name="connsiteX21" fmla="*/ 6428 w 10000"/>
                <a:gd name="connsiteY21" fmla="*/ 6128 h 11901"/>
                <a:gd name="connsiteX22" fmla="*/ 5562 w 10000"/>
                <a:gd name="connsiteY22" fmla="*/ 6972 h 11901"/>
                <a:gd name="connsiteX23" fmla="*/ 4698 w 10000"/>
                <a:gd name="connsiteY23" fmla="*/ 7853 h 11901"/>
                <a:gd name="connsiteX24" fmla="*/ 3757 w 10000"/>
                <a:gd name="connsiteY24" fmla="*/ 8742 h 11901"/>
                <a:gd name="connsiteX25" fmla="*/ 2689 w 10000"/>
                <a:gd name="connsiteY25" fmla="*/ 9713 h 11901"/>
                <a:gd name="connsiteX26" fmla="*/ 200 w 10000"/>
                <a:gd name="connsiteY26" fmla="*/ 11811 h 11901"/>
                <a:gd name="connsiteX27" fmla="*/ 194 w 10000"/>
                <a:gd name="connsiteY27" fmla="*/ 11871 h 11901"/>
                <a:gd name="connsiteX28" fmla="*/ 248 w 10000"/>
                <a:gd name="connsiteY28" fmla="*/ 11834 h 11901"/>
                <a:gd name="connsiteX29" fmla="*/ 858 w 10000"/>
                <a:gd name="connsiteY29" fmla="*/ 11363 h 11901"/>
                <a:gd name="connsiteX30" fmla="*/ 2695 w 10000"/>
                <a:gd name="connsiteY30" fmla="*/ 9773 h 11901"/>
                <a:gd name="connsiteX31" fmla="*/ 3761 w 10000"/>
                <a:gd name="connsiteY31" fmla="*/ 8794 h 11901"/>
                <a:gd name="connsiteX32" fmla="*/ 4702 w 10000"/>
                <a:gd name="connsiteY32" fmla="*/ 7913 h 11901"/>
                <a:gd name="connsiteX33" fmla="*/ 5566 w 10000"/>
                <a:gd name="connsiteY33" fmla="*/ 7024 h 11901"/>
                <a:gd name="connsiteX34" fmla="*/ 5569 w 10000"/>
                <a:gd name="connsiteY34" fmla="*/ 7024 h 11901"/>
                <a:gd name="connsiteX35" fmla="*/ 6430 w 10000"/>
                <a:gd name="connsiteY35" fmla="*/ 6188 h 11901"/>
                <a:gd name="connsiteX36" fmla="*/ 7815 w 10000"/>
                <a:gd name="connsiteY36" fmla="*/ 5344 h 11901"/>
                <a:gd name="connsiteX37" fmla="*/ 7817 w 10000"/>
                <a:gd name="connsiteY37" fmla="*/ 5344 h 11901"/>
                <a:gd name="connsiteX38" fmla="*/ 8521 w 10000"/>
                <a:gd name="connsiteY38" fmla="*/ 5015 h 11901"/>
                <a:gd name="connsiteX39" fmla="*/ 8839 w 10000"/>
                <a:gd name="connsiteY39" fmla="*/ 4896 h 11901"/>
                <a:gd name="connsiteX40" fmla="*/ 9018 w 10000"/>
                <a:gd name="connsiteY40" fmla="*/ 4814 h 11901"/>
                <a:gd name="connsiteX41" fmla="*/ 9328 w 10000"/>
                <a:gd name="connsiteY41" fmla="*/ 4679 h 11901"/>
                <a:gd name="connsiteX42" fmla="*/ 9594 w 10000"/>
                <a:gd name="connsiteY42" fmla="*/ 4545 h 11901"/>
                <a:gd name="connsiteX43" fmla="*/ 9781 w 10000"/>
                <a:gd name="connsiteY43" fmla="*/ 4283 h 11901"/>
                <a:gd name="connsiteX44" fmla="*/ 9899 w 10000"/>
                <a:gd name="connsiteY44" fmla="*/ 3977 h 11901"/>
                <a:gd name="connsiteX45" fmla="*/ 9991 w 10000"/>
                <a:gd name="connsiteY45" fmla="*/ 3402 h 11901"/>
                <a:gd name="connsiteX46" fmla="*/ 9966 w 10000"/>
                <a:gd name="connsiteY46" fmla="*/ 2820 h 11901"/>
                <a:gd name="connsiteX47" fmla="*/ 9763 w 10000"/>
                <a:gd name="connsiteY47" fmla="*/ 2222 h 11901"/>
                <a:gd name="connsiteX48" fmla="*/ 9456 w 10000"/>
                <a:gd name="connsiteY48" fmla="*/ 1931 h 11901"/>
                <a:gd name="connsiteX49" fmla="*/ 9355 w 10000"/>
                <a:gd name="connsiteY49" fmla="*/ 1901 h 11901"/>
                <a:gd name="connsiteX50" fmla="*/ 9228 w 10000"/>
                <a:gd name="connsiteY50" fmla="*/ 1908 h 11901"/>
                <a:gd name="connsiteX51" fmla="*/ 8970 w 10000"/>
                <a:gd name="connsiteY51" fmla="*/ 1938 h 11901"/>
                <a:gd name="connsiteX52" fmla="*/ 8233 w 10000"/>
                <a:gd name="connsiteY52" fmla="*/ 2185 h 11901"/>
                <a:gd name="connsiteX53" fmla="*/ 7417 w 10000"/>
                <a:gd name="connsiteY53" fmla="*/ 2625 h 11901"/>
                <a:gd name="connsiteX54" fmla="*/ 6275 w 10000"/>
                <a:gd name="connsiteY54" fmla="*/ 3290 h 11901"/>
                <a:gd name="connsiteX55" fmla="*/ 5065 w 10000"/>
                <a:gd name="connsiteY55" fmla="*/ 4358 h 11901"/>
                <a:gd name="connsiteX56" fmla="*/ 3378 w 10000"/>
                <a:gd name="connsiteY56" fmla="*/ 546 h 11901"/>
                <a:gd name="connsiteX0" fmla="*/ 0 w 10000"/>
                <a:gd name="connsiteY0" fmla="*/ 9115 h 11901"/>
                <a:gd name="connsiteX1" fmla="*/ 572 w 10000"/>
                <a:gd name="connsiteY1" fmla="*/ 8712 h 11901"/>
                <a:gd name="connsiteX2" fmla="*/ 3495 w 10000"/>
                <a:gd name="connsiteY2" fmla="*/ 6053 h 11901"/>
                <a:gd name="connsiteX3" fmla="*/ 5072 w 10000"/>
                <a:gd name="connsiteY3" fmla="*/ 4410 h 11901"/>
                <a:gd name="connsiteX4" fmla="*/ 6277 w 10000"/>
                <a:gd name="connsiteY4" fmla="*/ 3350 h 11901"/>
                <a:gd name="connsiteX5" fmla="*/ 7419 w 10000"/>
                <a:gd name="connsiteY5" fmla="*/ 2693 h 11901"/>
                <a:gd name="connsiteX6" fmla="*/ 8236 w 10000"/>
                <a:gd name="connsiteY6" fmla="*/ 2245 h 11901"/>
                <a:gd name="connsiteX7" fmla="*/ 8970 w 10000"/>
                <a:gd name="connsiteY7" fmla="*/ 2006 h 11901"/>
                <a:gd name="connsiteX8" fmla="*/ 9230 w 10000"/>
                <a:gd name="connsiteY8" fmla="*/ 1976 h 11901"/>
                <a:gd name="connsiteX9" fmla="*/ 9452 w 10000"/>
                <a:gd name="connsiteY9" fmla="*/ 1991 h 11901"/>
                <a:gd name="connsiteX10" fmla="*/ 9755 w 10000"/>
                <a:gd name="connsiteY10" fmla="*/ 2274 h 11901"/>
                <a:gd name="connsiteX11" fmla="*/ 9951 w 10000"/>
                <a:gd name="connsiteY11" fmla="*/ 2849 h 11901"/>
                <a:gd name="connsiteX12" fmla="*/ 9974 w 10000"/>
                <a:gd name="connsiteY12" fmla="*/ 3395 h 11901"/>
                <a:gd name="connsiteX13" fmla="*/ 9886 w 10000"/>
                <a:gd name="connsiteY13" fmla="*/ 3932 h 11901"/>
                <a:gd name="connsiteX14" fmla="*/ 9772 w 10000"/>
                <a:gd name="connsiteY14" fmla="*/ 4224 h 11901"/>
                <a:gd name="connsiteX15" fmla="*/ 9590 w 10000"/>
                <a:gd name="connsiteY15" fmla="*/ 4485 h 11901"/>
                <a:gd name="connsiteX16" fmla="*/ 9325 w 10000"/>
                <a:gd name="connsiteY16" fmla="*/ 4619 h 11901"/>
                <a:gd name="connsiteX17" fmla="*/ 9014 w 10000"/>
                <a:gd name="connsiteY17" fmla="*/ 4754 h 11901"/>
                <a:gd name="connsiteX18" fmla="*/ 8837 w 10000"/>
                <a:gd name="connsiteY18" fmla="*/ 4829 h 11901"/>
                <a:gd name="connsiteX19" fmla="*/ 8519 w 10000"/>
                <a:gd name="connsiteY19" fmla="*/ 4956 h 11901"/>
                <a:gd name="connsiteX20" fmla="*/ 7813 w 10000"/>
                <a:gd name="connsiteY20" fmla="*/ 5284 h 11901"/>
                <a:gd name="connsiteX21" fmla="*/ 6428 w 10000"/>
                <a:gd name="connsiteY21" fmla="*/ 6128 h 11901"/>
                <a:gd name="connsiteX22" fmla="*/ 5562 w 10000"/>
                <a:gd name="connsiteY22" fmla="*/ 6972 h 11901"/>
                <a:gd name="connsiteX23" fmla="*/ 4698 w 10000"/>
                <a:gd name="connsiteY23" fmla="*/ 7853 h 11901"/>
                <a:gd name="connsiteX24" fmla="*/ 3757 w 10000"/>
                <a:gd name="connsiteY24" fmla="*/ 8742 h 11901"/>
                <a:gd name="connsiteX25" fmla="*/ 2689 w 10000"/>
                <a:gd name="connsiteY25" fmla="*/ 9713 h 11901"/>
                <a:gd name="connsiteX26" fmla="*/ 200 w 10000"/>
                <a:gd name="connsiteY26" fmla="*/ 11811 h 11901"/>
                <a:gd name="connsiteX27" fmla="*/ 194 w 10000"/>
                <a:gd name="connsiteY27" fmla="*/ 11871 h 11901"/>
                <a:gd name="connsiteX28" fmla="*/ 248 w 10000"/>
                <a:gd name="connsiteY28" fmla="*/ 11834 h 11901"/>
                <a:gd name="connsiteX29" fmla="*/ 858 w 10000"/>
                <a:gd name="connsiteY29" fmla="*/ 11363 h 11901"/>
                <a:gd name="connsiteX30" fmla="*/ 2695 w 10000"/>
                <a:gd name="connsiteY30" fmla="*/ 9773 h 11901"/>
                <a:gd name="connsiteX31" fmla="*/ 3761 w 10000"/>
                <a:gd name="connsiteY31" fmla="*/ 8794 h 11901"/>
                <a:gd name="connsiteX32" fmla="*/ 4702 w 10000"/>
                <a:gd name="connsiteY32" fmla="*/ 7913 h 11901"/>
                <a:gd name="connsiteX33" fmla="*/ 5566 w 10000"/>
                <a:gd name="connsiteY33" fmla="*/ 7024 h 11901"/>
                <a:gd name="connsiteX34" fmla="*/ 5569 w 10000"/>
                <a:gd name="connsiteY34" fmla="*/ 7024 h 11901"/>
                <a:gd name="connsiteX35" fmla="*/ 6430 w 10000"/>
                <a:gd name="connsiteY35" fmla="*/ 6188 h 11901"/>
                <a:gd name="connsiteX36" fmla="*/ 7815 w 10000"/>
                <a:gd name="connsiteY36" fmla="*/ 5344 h 11901"/>
                <a:gd name="connsiteX37" fmla="*/ 7817 w 10000"/>
                <a:gd name="connsiteY37" fmla="*/ 5344 h 11901"/>
                <a:gd name="connsiteX38" fmla="*/ 8521 w 10000"/>
                <a:gd name="connsiteY38" fmla="*/ 5015 h 11901"/>
                <a:gd name="connsiteX39" fmla="*/ 8839 w 10000"/>
                <a:gd name="connsiteY39" fmla="*/ 4896 h 11901"/>
                <a:gd name="connsiteX40" fmla="*/ 9018 w 10000"/>
                <a:gd name="connsiteY40" fmla="*/ 4814 h 11901"/>
                <a:gd name="connsiteX41" fmla="*/ 9328 w 10000"/>
                <a:gd name="connsiteY41" fmla="*/ 4679 h 11901"/>
                <a:gd name="connsiteX42" fmla="*/ 9594 w 10000"/>
                <a:gd name="connsiteY42" fmla="*/ 4545 h 11901"/>
                <a:gd name="connsiteX43" fmla="*/ 9781 w 10000"/>
                <a:gd name="connsiteY43" fmla="*/ 4283 h 11901"/>
                <a:gd name="connsiteX44" fmla="*/ 9899 w 10000"/>
                <a:gd name="connsiteY44" fmla="*/ 3977 h 11901"/>
                <a:gd name="connsiteX45" fmla="*/ 9991 w 10000"/>
                <a:gd name="connsiteY45" fmla="*/ 3402 h 11901"/>
                <a:gd name="connsiteX46" fmla="*/ 9966 w 10000"/>
                <a:gd name="connsiteY46" fmla="*/ 2820 h 11901"/>
                <a:gd name="connsiteX47" fmla="*/ 9763 w 10000"/>
                <a:gd name="connsiteY47" fmla="*/ 2222 h 11901"/>
                <a:gd name="connsiteX48" fmla="*/ 9456 w 10000"/>
                <a:gd name="connsiteY48" fmla="*/ 1931 h 11901"/>
                <a:gd name="connsiteX49" fmla="*/ 9355 w 10000"/>
                <a:gd name="connsiteY49" fmla="*/ 1901 h 11901"/>
                <a:gd name="connsiteX50" fmla="*/ 9228 w 10000"/>
                <a:gd name="connsiteY50" fmla="*/ 1908 h 11901"/>
                <a:gd name="connsiteX51" fmla="*/ 8970 w 10000"/>
                <a:gd name="connsiteY51" fmla="*/ 1938 h 11901"/>
                <a:gd name="connsiteX52" fmla="*/ 8233 w 10000"/>
                <a:gd name="connsiteY52" fmla="*/ 2185 h 11901"/>
                <a:gd name="connsiteX53" fmla="*/ 7417 w 10000"/>
                <a:gd name="connsiteY53" fmla="*/ 2625 h 11901"/>
                <a:gd name="connsiteX54" fmla="*/ 6275 w 10000"/>
                <a:gd name="connsiteY54" fmla="*/ 3290 h 11901"/>
                <a:gd name="connsiteX55" fmla="*/ 5230 w 10000"/>
                <a:gd name="connsiteY55" fmla="*/ 546 h 11901"/>
                <a:gd name="connsiteX56" fmla="*/ 3378 w 10000"/>
                <a:gd name="connsiteY56" fmla="*/ 546 h 11901"/>
                <a:gd name="connsiteX0" fmla="*/ 0 w 10000"/>
                <a:gd name="connsiteY0" fmla="*/ 11879 h 14665"/>
                <a:gd name="connsiteX1" fmla="*/ 572 w 10000"/>
                <a:gd name="connsiteY1" fmla="*/ 11476 h 14665"/>
                <a:gd name="connsiteX2" fmla="*/ 3495 w 10000"/>
                <a:gd name="connsiteY2" fmla="*/ 8817 h 14665"/>
                <a:gd name="connsiteX3" fmla="*/ 5072 w 10000"/>
                <a:gd name="connsiteY3" fmla="*/ 7174 h 14665"/>
                <a:gd name="connsiteX4" fmla="*/ 6277 w 10000"/>
                <a:gd name="connsiteY4" fmla="*/ 6114 h 14665"/>
                <a:gd name="connsiteX5" fmla="*/ 7419 w 10000"/>
                <a:gd name="connsiteY5" fmla="*/ 5457 h 14665"/>
                <a:gd name="connsiteX6" fmla="*/ 8236 w 10000"/>
                <a:gd name="connsiteY6" fmla="*/ 5009 h 14665"/>
                <a:gd name="connsiteX7" fmla="*/ 8970 w 10000"/>
                <a:gd name="connsiteY7" fmla="*/ 4770 h 14665"/>
                <a:gd name="connsiteX8" fmla="*/ 9230 w 10000"/>
                <a:gd name="connsiteY8" fmla="*/ 4740 h 14665"/>
                <a:gd name="connsiteX9" fmla="*/ 9452 w 10000"/>
                <a:gd name="connsiteY9" fmla="*/ 4755 h 14665"/>
                <a:gd name="connsiteX10" fmla="*/ 9755 w 10000"/>
                <a:gd name="connsiteY10" fmla="*/ 5038 h 14665"/>
                <a:gd name="connsiteX11" fmla="*/ 9951 w 10000"/>
                <a:gd name="connsiteY11" fmla="*/ 5613 h 14665"/>
                <a:gd name="connsiteX12" fmla="*/ 9974 w 10000"/>
                <a:gd name="connsiteY12" fmla="*/ 6159 h 14665"/>
                <a:gd name="connsiteX13" fmla="*/ 9886 w 10000"/>
                <a:gd name="connsiteY13" fmla="*/ 6696 h 14665"/>
                <a:gd name="connsiteX14" fmla="*/ 9772 w 10000"/>
                <a:gd name="connsiteY14" fmla="*/ 6988 h 14665"/>
                <a:gd name="connsiteX15" fmla="*/ 9590 w 10000"/>
                <a:gd name="connsiteY15" fmla="*/ 7249 h 14665"/>
                <a:gd name="connsiteX16" fmla="*/ 9325 w 10000"/>
                <a:gd name="connsiteY16" fmla="*/ 7383 h 14665"/>
                <a:gd name="connsiteX17" fmla="*/ 9014 w 10000"/>
                <a:gd name="connsiteY17" fmla="*/ 7518 h 14665"/>
                <a:gd name="connsiteX18" fmla="*/ 8837 w 10000"/>
                <a:gd name="connsiteY18" fmla="*/ 7593 h 14665"/>
                <a:gd name="connsiteX19" fmla="*/ 8519 w 10000"/>
                <a:gd name="connsiteY19" fmla="*/ 7720 h 14665"/>
                <a:gd name="connsiteX20" fmla="*/ 7813 w 10000"/>
                <a:gd name="connsiteY20" fmla="*/ 8048 h 14665"/>
                <a:gd name="connsiteX21" fmla="*/ 6428 w 10000"/>
                <a:gd name="connsiteY21" fmla="*/ 8892 h 14665"/>
                <a:gd name="connsiteX22" fmla="*/ 5562 w 10000"/>
                <a:gd name="connsiteY22" fmla="*/ 9736 h 14665"/>
                <a:gd name="connsiteX23" fmla="*/ 4698 w 10000"/>
                <a:gd name="connsiteY23" fmla="*/ 10617 h 14665"/>
                <a:gd name="connsiteX24" fmla="*/ 3757 w 10000"/>
                <a:gd name="connsiteY24" fmla="*/ 11506 h 14665"/>
                <a:gd name="connsiteX25" fmla="*/ 2689 w 10000"/>
                <a:gd name="connsiteY25" fmla="*/ 12477 h 14665"/>
                <a:gd name="connsiteX26" fmla="*/ 200 w 10000"/>
                <a:gd name="connsiteY26" fmla="*/ 14575 h 14665"/>
                <a:gd name="connsiteX27" fmla="*/ 194 w 10000"/>
                <a:gd name="connsiteY27" fmla="*/ 14635 h 14665"/>
                <a:gd name="connsiteX28" fmla="*/ 248 w 10000"/>
                <a:gd name="connsiteY28" fmla="*/ 14598 h 14665"/>
                <a:gd name="connsiteX29" fmla="*/ 858 w 10000"/>
                <a:gd name="connsiteY29" fmla="*/ 14127 h 14665"/>
                <a:gd name="connsiteX30" fmla="*/ 2695 w 10000"/>
                <a:gd name="connsiteY30" fmla="*/ 12537 h 14665"/>
                <a:gd name="connsiteX31" fmla="*/ 3761 w 10000"/>
                <a:gd name="connsiteY31" fmla="*/ 11558 h 14665"/>
                <a:gd name="connsiteX32" fmla="*/ 4702 w 10000"/>
                <a:gd name="connsiteY32" fmla="*/ 10677 h 14665"/>
                <a:gd name="connsiteX33" fmla="*/ 5566 w 10000"/>
                <a:gd name="connsiteY33" fmla="*/ 9788 h 14665"/>
                <a:gd name="connsiteX34" fmla="*/ 5569 w 10000"/>
                <a:gd name="connsiteY34" fmla="*/ 9788 h 14665"/>
                <a:gd name="connsiteX35" fmla="*/ 6430 w 10000"/>
                <a:gd name="connsiteY35" fmla="*/ 8952 h 14665"/>
                <a:gd name="connsiteX36" fmla="*/ 7815 w 10000"/>
                <a:gd name="connsiteY36" fmla="*/ 8108 h 14665"/>
                <a:gd name="connsiteX37" fmla="*/ 7817 w 10000"/>
                <a:gd name="connsiteY37" fmla="*/ 8108 h 14665"/>
                <a:gd name="connsiteX38" fmla="*/ 8521 w 10000"/>
                <a:gd name="connsiteY38" fmla="*/ 7779 h 14665"/>
                <a:gd name="connsiteX39" fmla="*/ 8839 w 10000"/>
                <a:gd name="connsiteY39" fmla="*/ 7660 h 14665"/>
                <a:gd name="connsiteX40" fmla="*/ 9018 w 10000"/>
                <a:gd name="connsiteY40" fmla="*/ 7578 h 14665"/>
                <a:gd name="connsiteX41" fmla="*/ 9328 w 10000"/>
                <a:gd name="connsiteY41" fmla="*/ 7443 h 14665"/>
                <a:gd name="connsiteX42" fmla="*/ 9594 w 10000"/>
                <a:gd name="connsiteY42" fmla="*/ 7309 h 14665"/>
                <a:gd name="connsiteX43" fmla="*/ 9781 w 10000"/>
                <a:gd name="connsiteY43" fmla="*/ 7047 h 14665"/>
                <a:gd name="connsiteX44" fmla="*/ 9899 w 10000"/>
                <a:gd name="connsiteY44" fmla="*/ 6741 h 14665"/>
                <a:gd name="connsiteX45" fmla="*/ 9991 w 10000"/>
                <a:gd name="connsiteY45" fmla="*/ 6166 h 14665"/>
                <a:gd name="connsiteX46" fmla="*/ 9966 w 10000"/>
                <a:gd name="connsiteY46" fmla="*/ 5584 h 14665"/>
                <a:gd name="connsiteX47" fmla="*/ 9763 w 10000"/>
                <a:gd name="connsiteY47" fmla="*/ 4986 h 14665"/>
                <a:gd name="connsiteX48" fmla="*/ 9456 w 10000"/>
                <a:gd name="connsiteY48" fmla="*/ 4695 h 14665"/>
                <a:gd name="connsiteX49" fmla="*/ 9355 w 10000"/>
                <a:gd name="connsiteY49" fmla="*/ 4665 h 14665"/>
                <a:gd name="connsiteX50" fmla="*/ 9228 w 10000"/>
                <a:gd name="connsiteY50" fmla="*/ 4672 h 14665"/>
                <a:gd name="connsiteX51" fmla="*/ 8970 w 10000"/>
                <a:gd name="connsiteY51" fmla="*/ 4702 h 14665"/>
                <a:gd name="connsiteX52" fmla="*/ 8233 w 10000"/>
                <a:gd name="connsiteY52" fmla="*/ 4949 h 14665"/>
                <a:gd name="connsiteX53" fmla="*/ 7417 w 10000"/>
                <a:gd name="connsiteY53" fmla="*/ 5389 h 14665"/>
                <a:gd name="connsiteX54" fmla="*/ 6595 w 10000"/>
                <a:gd name="connsiteY54" fmla="*/ 261 h 14665"/>
                <a:gd name="connsiteX55" fmla="*/ 5230 w 10000"/>
                <a:gd name="connsiteY55" fmla="*/ 3310 h 14665"/>
                <a:gd name="connsiteX56" fmla="*/ 3378 w 10000"/>
                <a:gd name="connsiteY56" fmla="*/ 3310 h 14665"/>
                <a:gd name="connsiteX0" fmla="*/ 0 w 10000"/>
                <a:gd name="connsiteY0" fmla="*/ 11879 h 14665"/>
                <a:gd name="connsiteX1" fmla="*/ 572 w 10000"/>
                <a:gd name="connsiteY1" fmla="*/ 11476 h 14665"/>
                <a:gd name="connsiteX2" fmla="*/ 3495 w 10000"/>
                <a:gd name="connsiteY2" fmla="*/ 8817 h 14665"/>
                <a:gd name="connsiteX3" fmla="*/ 5072 w 10000"/>
                <a:gd name="connsiteY3" fmla="*/ 7174 h 14665"/>
                <a:gd name="connsiteX4" fmla="*/ 6277 w 10000"/>
                <a:gd name="connsiteY4" fmla="*/ 6114 h 14665"/>
                <a:gd name="connsiteX5" fmla="*/ 7419 w 10000"/>
                <a:gd name="connsiteY5" fmla="*/ 5457 h 14665"/>
                <a:gd name="connsiteX6" fmla="*/ 8236 w 10000"/>
                <a:gd name="connsiteY6" fmla="*/ 5009 h 14665"/>
                <a:gd name="connsiteX7" fmla="*/ 8970 w 10000"/>
                <a:gd name="connsiteY7" fmla="*/ 4770 h 14665"/>
                <a:gd name="connsiteX8" fmla="*/ 9230 w 10000"/>
                <a:gd name="connsiteY8" fmla="*/ 4740 h 14665"/>
                <a:gd name="connsiteX9" fmla="*/ 9452 w 10000"/>
                <a:gd name="connsiteY9" fmla="*/ 4755 h 14665"/>
                <a:gd name="connsiteX10" fmla="*/ 9755 w 10000"/>
                <a:gd name="connsiteY10" fmla="*/ 5038 h 14665"/>
                <a:gd name="connsiteX11" fmla="*/ 9951 w 10000"/>
                <a:gd name="connsiteY11" fmla="*/ 5613 h 14665"/>
                <a:gd name="connsiteX12" fmla="*/ 9974 w 10000"/>
                <a:gd name="connsiteY12" fmla="*/ 6159 h 14665"/>
                <a:gd name="connsiteX13" fmla="*/ 9886 w 10000"/>
                <a:gd name="connsiteY13" fmla="*/ 6696 h 14665"/>
                <a:gd name="connsiteX14" fmla="*/ 9772 w 10000"/>
                <a:gd name="connsiteY14" fmla="*/ 6988 h 14665"/>
                <a:gd name="connsiteX15" fmla="*/ 9590 w 10000"/>
                <a:gd name="connsiteY15" fmla="*/ 7249 h 14665"/>
                <a:gd name="connsiteX16" fmla="*/ 9325 w 10000"/>
                <a:gd name="connsiteY16" fmla="*/ 7383 h 14665"/>
                <a:gd name="connsiteX17" fmla="*/ 9014 w 10000"/>
                <a:gd name="connsiteY17" fmla="*/ 7518 h 14665"/>
                <a:gd name="connsiteX18" fmla="*/ 8837 w 10000"/>
                <a:gd name="connsiteY18" fmla="*/ 7593 h 14665"/>
                <a:gd name="connsiteX19" fmla="*/ 8519 w 10000"/>
                <a:gd name="connsiteY19" fmla="*/ 7720 h 14665"/>
                <a:gd name="connsiteX20" fmla="*/ 7813 w 10000"/>
                <a:gd name="connsiteY20" fmla="*/ 8048 h 14665"/>
                <a:gd name="connsiteX21" fmla="*/ 6428 w 10000"/>
                <a:gd name="connsiteY21" fmla="*/ 8892 h 14665"/>
                <a:gd name="connsiteX22" fmla="*/ 5562 w 10000"/>
                <a:gd name="connsiteY22" fmla="*/ 9736 h 14665"/>
                <a:gd name="connsiteX23" fmla="*/ 4698 w 10000"/>
                <a:gd name="connsiteY23" fmla="*/ 10617 h 14665"/>
                <a:gd name="connsiteX24" fmla="*/ 3757 w 10000"/>
                <a:gd name="connsiteY24" fmla="*/ 11506 h 14665"/>
                <a:gd name="connsiteX25" fmla="*/ 2689 w 10000"/>
                <a:gd name="connsiteY25" fmla="*/ 12477 h 14665"/>
                <a:gd name="connsiteX26" fmla="*/ 200 w 10000"/>
                <a:gd name="connsiteY26" fmla="*/ 14575 h 14665"/>
                <a:gd name="connsiteX27" fmla="*/ 194 w 10000"/>
                <a:gd name="connsiteY27" fmla="*/ 14635 h 14665"/>
                <a:gd name="connsiteX28" fmla="*/ 248 w 10000"/>
                <a:gd name="connsiteY28" fmla="*/ 14598 h 14665"/>
                <a:gd name="connsiteX29" fmla="*/ 858 w 10000"/>
                <a:gd name="connsiteY29" fmla="*/ 14127 h 14665"/>
                <a:gd name="connsiteX30" fmla="*/ 2695 w 10000"/>
                <a:gd name="connsiteY30" fmla="*/ 12537 h 14665"/>
                <a:gd name="connsiteX31" fmla="*/ 3761 w 10000"/>
                <a:gd name="connsiteY31" fmla="*/ 11558 h 14665"/>
                <a:gd name="connsiteX32" fmla="*/ 4702 w 10000"/>
                <a:gd name="connsiteY32" fmla="*/ 10677 h 14665"/>
                <a:gd name="connsiteX33" fmla="*/ 5566 w 10000"/>
                <a:gd name="connsiteY33" fmla="*/ 9788 h 14665"/>
                <a:gd name="connsiteX34" fmla="*/ 5569 w 10000"/>
                <a:gd name="connsiteY34" fmla="*/ 9788 h 14665"/>
                <a:gd name="connsiteX35" fmla="*/ 6430 w 10000"/>
                <a:gd name="connsiteY35" fmla="*/ 8952 h 14665"/>
                <a:gd name="connsiteX36" fmla="*/ 7815 w 10000"/>
                <a:gd name="connsiteY36" fmla="*/ 8108 h 14665"/>
                <a:gd name="connsiteX37" fmla="*/ 7817 w 10000"/>
                <a:gd name="connsiteY37" fmla="*/ 8108 h 14665"/>
                <a:gd name="connsiteX38" fmla="*/ 8521 w 10000"/>
                <a:gd name="connsiteY38" fmla="*/ 7779 h 14665"/>
                <a:gd name="connsiteX39" fmla="*/ 8839 w 10000"/>
                <a:gd name="connsiteY39" fmla="*/ 7660 h 14665"/>
                <a:gd name="connsiteX40" fmla="*/ 9018 w 10000"/>
                <a:gd name="connsiteY40" fmla="*/ 7578 h 14665"/>
                <a:gd name="connsiteX41" fmla="*/ 9328 w 10000"/>
                <a:gd name="connsiteY41" fmla="*/ 7443 h 14665"/>
                <a:gd name="connsiteX42" fmla="*/ 9594 w 10000"/>
                <a:gd name="connsiteY42" fmla="*/ 7309 h 14665"/>
                <a:gd name="connsiteX43" fmla="*/ 9781 w 10000"/>
                <a:gd name="connsiteY43" fmla="*/ 7047 h 14665"/>
                <a:gd name="connsiteX44" fmla="*/ 9899 w 10000"/>
                <a:gd name="connsiteY44" fmla="*/ 6741 h 14665"/>
                <a:gd name="connsiteX45" fmla="*/ 9991 w 10000"/>
                <a:gd name="connsiteY45" fmla="*/ 6166 h 14665"/>
                <a:gd name="connsiteX46" fmla="*/ 9966 w 10000"/>
                <a:gd name="connsiteY46" fmla="*/ 5584 h 14665"/>
                <a:gd name="connsiteX47" fmla="*/ 9763 w 10000"/>
                <a:gd name="connsiteY47" fmla="*/ 4986 h 14665"/>
                <a:gd name="connsiteX48" fmla="*/ 9456 w 10000"/>
                <a:gd name="connsiteY48" fmla="*/ 4695 h 14665"/>
                <a:gd name="connsiteX49" fmla="*/ 9355 w 10000"/>
                <a:gd name="connsiteY49" fmla="*/ 4665 h 14665"/>
                <a:gd name="connsiteX50" fmla="*/ 9228 w 10000"/>
                <a:gd name="connsiteY50" fmla="*/ 4672 h 14665"/>
                <a:gd name="connsiteX51" fmla="*/ 8970 w 10000"/>
                <a:gd name="connsiteY51" fmla="*/ 4702 h 14665"/>
                <a:gd name="connsiteX52" fmla="*/ 8233 w 10000"/>
                <a:gd name="connsiteY52" fmla="*/ 4949 h 14665"/>
                <a:gd name="connsiteX53" fmla="*/ 7764 w 10000"/>
                <a:gd name="connsiteY53" fmla="*/ 1616 h 14665"/>
                <a:gd name="connsiteX54" fmla="*/ 6595 w 10000"/>
                <a:gd name="connsiteY54" fmla="*/ 261 h 14665"/>
                <a:gd name="connsiteX55" fmla="*/ 5230 w 10000"/>
                <a:gd name="connsiteY55" fmla="*/ 3310 h 14665"/>
                <a:gd name="connsiteX56" fmla="*/ 3378 w 10000"/>
                <a:gd name="connsiteY56" fmla="*/ 3310 h 14665"/>
                <a:gd name="connsiteX0" fmla="*/ 0 w 10000"/>
                <a:gd name="connsiteY0" fmla="*/ 11879 h 14665"/>
                <a:gd name="connsiteX1" fmla="*/ 572 w 10000"/>
                <a:gd name="connsiteY1" fmla="*/ 11476 h 14665"/>
                <a:gd name="connsiteX2" fmla="*/ 3495 w 10000"/>
                <a:gd name="connsiteY2" fmla="*/ 8817 h 14665"/>
                <a:gd name="connsiteX3" fmla="*/ 5072 w 10000"/>
                <a:gd name="connsiteY3" fmla="*/ 7174 h 14665"/>
                <a:gd name="connsiteX4" fmla="*/ 6277 w 10000"/>
                <a:gd name="connsiteY4" fmla="*/ 6114 h 14665"/>
                <a:gd name="connsiteX5" fmla="*/ 7419 w 10000"/>
                <a:gd name="connsiteY5" fmla="*/ 5457 h 14665"/>
                <a:gd name="connsiteX6" fmla="*/ 8236 w 10000"/>
                <a:gd name="connsiteY6" fmla="*/ 5009 h 14665"/>
                <a:gd name="connsiteX7" fmla="*/ 8970 w 10000"/>
                <a:gd name="connsiteY7" fmla="*/ 4770 h 14665"/>
                <a:gd name="connsiteX8" fmla="*/ 9230 w 10000"/>
                <a:gd name="connsiteY8" fmla="*/ 4740 h 14665"/>
                <a:gd name="connsiteX9" fmla="*/ 9452 w 10000"/>
                <a:gd name="connsiteY9" fmla="*/ 4755 h 14665"/>
                <a:gd name="connsiteX10" fmla="*/ 9755 w 10000"/>
                <a:gd name="connsiteY10" fmla="*/ 5038 h 14665"/>
                <a:gd name="connsiteX11" fmla="*/ 9951 w 10000"/>
                <a:gd name="connsiteY11" fmla="*/ 5613 h 14665"/>
                <a:gd name="connsiteX12" fmla="*/ 9974 w 10000"/>
                <a:gd name="connsiteY12" fmla="*/ 6159 h 14665"/>
                <a:gd name="connsiteX13" fmla="*/ 9886 w 10000"/>
                <a:gd name="connsiteY13" fmla="*/ 6696 h 14665"/>
                <a:gd name="connsiteX14" fmla="*/ 9772 w 10000"/>
                <a:gd name="connsiteY14" fmla="*/ 6988 h 14665"/>
                <a:gd name="connsiteX15" fmla="*/ 9590 w 10000"/>
                <a:gd name="connsiteY15" fmla="*/ 7249 h 14665"/>
                <a:gd name="connsiteX16" fmla="*/ 9325 w 10000"/>
                <a:gd name="connsiteY16" fmla="*/ 7383 h 14665"/>
                <a:gd name="connsiteX17" fmla="*/ 9014 w 10000"/>
                <a:gd name="connsiteY17" fmla="*/ 7518 h 14665"/>
                <a:gd name="connsiteX18" fmla="*/ 8837 w 10000"/>
                <a:gd name="connsiteY18" fmla="*/ 7593 h 14665"/>
                <a:gd name="connsiteX19" fmla="*/ 8519 w 10000"/>
                <a:gd name="connsiteY19" fmla="*/ 7720 h 14665"/>
                <a:gd name="connsiteX20" fmla="*/ 7813 w 10000"/>
                <a:gd name="connsiteY20" fmla="*/ 8048 h 14665"/>
                <a:gd name="connsiteX21" fmla="*/ 6428 w 10000"/>
                <a:gd name="connsiteY21" fmla="*/ 8892 h 14665"/>
                <a:gd name="connsiteX22" fmla="*/ 5562 w 10000"/>
                <a:gd name="connsiteY22" fmla="*/ 9736 h 14665"/>
                <a:gd name="connsiteX23" fmla="*/ 4698 w 10000"/>
                <a:gd name="connsiteY23" fmla="*/ 10617 h 14665"/>
                <a:gd name="connsiteX24" fmla="*/ 3757 w 10000"/>
                <a:gd name="connsiteY24" fmla="*/ 11506 h 14665"/>
                <a:gd name="connsiteX25" fmla="*/ 2689 w 10000"/>
                <a:gd name="connsiteY25" fmla="*/ 12477 h 14665"/>
                <a:gd name="connsiteX26" fmla="*/ 200 w 10000"/>
                <a:gd name="connsiteY26" fmla="*/ 14575 h 14665"/>
                <a:gd name="connsiteX27" fmla="*/ 194 w 10000"/>
                <a:gd name="connsiteY27" fmla="*/ 14635 h 14665"/>
                <a:gd name="connsiteX28" fmla="*/ 248 w 10000"/>
                <a:gd name="connsiteY28" fmla="*/ 14598 h 14665"/>
                <a:gd name="connsiteX29" fmla="*/ 858 w 10000"/>
                <a:gd name="connsiteY29" fmla="*/ 14127 h 14665"/>
                <a:gd name="connsiteX30" fmla="*/ 2695 w 10000"/>
                <a:gd name="connsiteY30" fmla="*/ 12537 h 14665"/>
                <a:gd name="connsiteX31" fmla="*/ 3761 w 10000"/>
                <a:gd name="connsiteY31" fmla="*/ 11558 h 14665"/>
                <a:gd name="connsiteX32" fmla="*/ 4702 w 10000"/>
                <a:gd name="connsiteY32" fmla="*/ 10677 h 14665"/>
                <a:gd name="connsiteX33" fmla="*/ 5566 w 10000"/>
                <a:gd name="connsiteY33" fmla="*/ 9788 h 14665"/>
                <a:gd name="connsiteX34" fmla="*/ 5569 w 10000"/>
                <a:gd name="connsiteY34" fmla="*/ 9788 h 14665"/>
                <a:gd name="connsiteX35" fmla="*/ 6430 w 10000"/>
                <a:gd name="connsiteY35" fmla="*/ 8952 h 14665"/>
                <a:gd name="connsiteX36" fmla="*/ 7815 w 10000"/>
                <a:gd name="connsiteY36" fmla="*/ 8108 h 14665"/>
                <a:gd name="connsiteX37" fmla="*/ 7817 w 10000"/>
                <a:gd name="connsiteY37" fmla="*/ 8108 h 14665"/>
                <a:gd name="connsiteX38" fmla="*/ 8521 w 10000"/>
                <a:gd name="connsiteY38" fmla="*/ 7779 h 14665"/>
                <a:gd name="connsiteX39" fmla="*/ 8839 w 10000"/>
                <a:gd name="connsiteY39" fmla="*/ 7660 h 14665"/>
                <a:gd name="connsiteX40" fmla="*/ 9018 w 10000"/>
                <a:gd name="connsiteY40" fmla="*/ 7578 h 14665"/>
                <a:gd name="connsiteX41" fmla="*/ 9328 w 10000"/>
                <a:gd name="connsiteY41" fmla="*/ 7443 h 14665"/>
                <a:gd name="connsiteX42" fmla="*/ 9594 w 10000"/>
                <a:gd name="connsiteY42" fmla="*/ 7309 h 14665"/>
                <a:gd name="connsiteX43" fmla="*/ 9781 w 10000"/>
                <a:gd name="connsiteY43" fmla="*/ 7047 h 14665"/>
                <a:gd name="connsiteX44" fmla="*/ 9899 w 10000"/>
                <a:gd name="connsiteY44" fmla="*/ 6741 h 14665"/>
                <a:gd name="connsiteX45" fmla="*/ 9991 w 10000"/>
                <a:gd name="connsiteY45" fmla="*/ 6166 h 14665"/>
                <a:gd name="connsiteX46" fmla="*/ 9966 w 10000"/>
                <a:gd name="connsiteY46" fmla="*/ 5584 h 14665"/>
                <a:gd name="connsiteX47" fmla="*/ 9763 w 10000"/>
                <a:gd name="connsiteY47" fmla="*/ 4986 h 14665"/>
                <a:gd name="connsiteX48" fmla="*/ 9456 w 10000"/>
                <a:gd name="connsiteY48" fmla="*/ 4695 h 14665"/>
                <a:gd name="connsiteX49" fmla="*/ 9355 w 10000"/>
                <a:gd name="connsiteY49" fmla="*/ 4665 h 14665"/>
                <a:gd name="connsiteX50" fmla="*/ 9228 w 10000"/>
                <a:gd name="connsiteY50" fmla="*/ 4672 h 14665"/>
                <a:gd name="connsiteX51" fmla="*/ 8970 w 10000"/>
                <a:gd name="connsiteY51" fmla="*/ 4702 h 14665"/>
                <a:gd name="connsiteX52" fmla="*/ 8544 w 10000"/>
                <a:gd name="connsiteY52" fmla="*/ 261 h 14665"/>
                <a:gd name="connsiteX53" fmla="*/ 7764 w 10000"/>
                <a:gd name="connsiteY53" fmla="*/ 1616 h 14665"/>
                <a:gd name="connsiteX54" fmla="*/ 6595 w 10000"/>
                <a:gd name="connsiteY54" fmla="*/ 261 h 14665"/>
                <a:gd name="connsiteX55" fmla="*/ 5230 w 10000"/>
                <a:gd name="connsiteY55" fmla="*/ 3310 h 14665"/>
                <a:gd name="connsiteX56" fmla="*/ 3378 w 10000"/>
                <a:gd name="connsiteY56" fmla="*/ 3310 h 14665"/>
                <a:gd name="connsiteX0" fmla="*/ 0 w 10000"/>
                <a:gd name="connsiteY0" fmla="*/ 11879 h 14665"/>
                <a:gd name="connsiteX1" fmla="*/ 572 w 10000"/>
                <a:gd name="connsiteY1" fmla="*/ 11476 h 14665"/>
                <a:gd name="connsiteX2" fmla="*/ 3495 w 10000"/>
                <a:gd name="connsiteY2" fmla="*/ 8817 h 14665"/>
                <a:gd name="connsiteX3" fmla="*/ 5072 w 10000"/>
                <a:gd name="connsiteY3" fmla="*/ 7174 h 14665"/>
                <a:gd name="connsiteX4" fmla="*/ 6277 w 10000"/>
                <a:gd name="connsiteY4" fmla="*/ 6114 h 14665"/>
                <a:gd name="connsiteX5" fmla="*/ 7419 w 10000"/>
                <a:gd name="connsiteY5" fmla="*/ 5457 h 14665"/>
                <a:gd name="connsiteX6" fmla="*/ 8236 w 10000"/>
                <a:gd name="connsiteY6" fmla="*/ 5009 h 14665"/>
                <a:gd name="connsiteX7" fmla="*/ 8970 w 10000"/>
                <a:gd name="connsiteY7" fmla="*/ 4770 h 14665"/>
                <a:gd name="connsiteX8" fmla="*/ 9230 w 10000"/>
                <a:gd name="connsiteY8" fmla="*/ 4740 h 14665"/>
                <a:gd name="connsiteX9" fmla="*/ 9452 w 10000"/>
                <a:gd name="connsiteY9" fmla="*/ 4755 h 14665"/>
                <a:gd name="connsiteX10" fmla="*/ 9755 w 10000"/>
                <a:gd name="connsiteY10" fmla="*/ 5038 h 14665"/>
                <a:gd name="connsiteX11" fmla="*/ 9951 w 10000"/>
                <a:gd name="connsiteY11" fmla="*/ 5613 h 14665"/>
                <a:gd name="connsiteX12" fmla="*/ 9974 w 10000"/>
                <a:gd name="connsiteY12" fmla="*/ 6159 h 14665"/>
                <a:gd name="connsiteX13" fmla="*/ 9886 w 10000"/>
                <a:gd name="connsiteY13" fmla="*/ 6696 h 14665"/>
                <a:gd name="connsiteX14" fmla="*/ 9772 w 10000"/>
                <a:gd name="connsiteY14" fmla="*/ 6988 h 14665"/>
                <a:gd name="connsiteX15" fmla="*/ 9590 w 10000"/>
                <a:gd name="connsiteY15" fmla="*/ 7249 h 14665"/>
                <a:gd name="connsiteX16" fmla="*/ 9325 w 10000"/>
                <a:gd name="connsiteY16" fmla="*/ 7383 h 14665"/>
                <a:gd name="connsiteX17" fmla="*/ 9014 w 10000"/>
                <a:gd name="connsiteY17" fmla="*/ 7518 h 14665"/>
                <a:gd name="connsiteX18" fmla="*/ 8837 w 10000"/>
                <a:gd name="connsiteY18" fmla="*/ 7593 h 14665"/>
                <a:gd name="connsiteX19" fmla="*/ 8519 w 10000"/>
                <a:gd name="connsiteY19" fmla="*/ 7720 h 14665"/>
                <a:gd name="connsiteX20" fmla="*/ 7813 w 10000"/>
                <a:gd name="connsiteY20" fmla="*/ 8048 h 14665"/>
                <a:gd name="connsiteX21" fmla="*/ 6428 w 10000"/>
                <a:gd name="connsiteY21" fmla="*/ 8892 h 14665"/>
                <a:gd name="connsiteX22" fmla="*/ 5562 w 10000"/>
                <a:gd name="connsiteY22" fmla="*/ 9736 h 14665"/>
                <a:gd name="connsiteX23" fmla="*/ 4698 w 10000"/>
                <a:gd name="connsiteY23" fmla="*/ 10617 h 14665"/>
                <a:gd name="connsiteX24" fmla="*/ 3757 w 10000"/>
                <a:gd name="connsiteY24" fmla="*/ 11506 h 14665"/>
                <a:gd name="connsiteX25" fmla="*/ 2689 w 10000"/>
                <a:gd name="connsiteY25" fmla="*/ 12477 h 14665"/>
                <a:gd name="connsiteX26" fmla="*/ 200 w 10000"/>
                <a:gd name="connsiteY26" fmla="*/ 14575 h 14665"/>
                <a:gd name="connsiteX27" fmla="*/ 194 w 10000"/>
                <a:gd name="connsiteY27" fmla="*/ 14635 h 14665"/>
                <a:gd name="connsiteX28" fmla="*/ 248 w 10000"/>
                <a:gd name="connsiteY28" fmla="*/ 14598 h 14665"/>
                <a:gd name="connsiteX29" fmla="*/ 858 w 10000"/>
                <a:gd name="connsiteY29" fmla="*/ 14127 h 14665"/>
                <a:gd name="connsiteX30" fmla="*/ 2695 w 10000"/>
                <a:gd name="connsiteY30" fmla="*/ 12537 h 14665"/>
                <a:gd name="connsiteX31" fmla="*/ 3761 w 10000"/>
                <a:gd name="connsiteY31" fmla="*/ 11558 h 14665"/>
                <a:gd name="connsiteX32" fmla="*/ 4702 w 10000"/>
                <a:gd name="connsiteY32" fmla="*/ 10677 h 14665"/>
                <a:gd name="connsiteX33" fmla="*/ 5566 w 10000"/>
                <a:gd name="connsiteY33" fmla="*/ 9788 h 14665"/>
                <a:gd name="connsiteX34" fmla="*/ 5569 w 10000"/>
                <a:gd name="connsiteY34" fmla="*/ 9788 h 14665"/>
                <a:gd name="connsiteX35" fmla="*/ 6430 w 10000"/>
                <a:gd name="connsiteY35" fmla="*/ 8952 h 14665"/>
                <a:gd name="connsiteX36" fmla="*/ 7815 w 10000"/>
                <a:gd name="connsiteY36" fmla="*/ 8108 h 14665"/>
                <a:gd name="connsiteX37" fmla="*/ 7817 w 10000"/>
                <a:gd name="connsiteY37" fmla="*/ 8108 h 14665"/>
                <a:gd name="connsiteX38" fmla="*/ 8521 w 10000"/>
                <a:gd name="connsiteY38" fmla="*/ 7779 h 14665"/>
                <a:gd name="connsiteX39" fmla="*/ 8839 w 10000"/>
                <a:gd name="connsiteY39" fmla="*/ 7660 h 14665"/>
                <a:gd name="connsiteX40" fmla="*/ 9018 w 10000"/>
                <a:gd name="connsiteY40" fmla="*/ 7578 h 14665"/>
                <a:gd name="connsiteX41" fmla="*/ 9328 w 10000"/>
                <a:gd name="connsiteY41" fmla="*/ 7443 h 14665"/>
                <a:gd name="connsiteX42" fmla="*/ 9594 w 10000"/>
                <a:gd name="connsiteY42" fmla="*/ 7309 h 14665"/>
                <a:gd name="connsiteX43" fmla="*/ 9781 w 10000"/>
                <a:gd name="connsiteY43" fmla="*/ 7047 h 14665"/>
                <a:gd name="connsiteX44" fmla="*/ 9899 w 10000"/>
                <a:gd name="connsiteY44" fmla="*/ 6741 h 14665"/>
                <a:gd name="connsiteX45" fmla="*/ 9991 w 10000"/>
                <a:gd name="connsiteY45" fmla="*/ 6166 h 14665"/>
                <a:gd name="connsiteX46" fmla="*/ 9966 w 10000"/>
                <a:gd name="connsiteY46" fmla="*/ 5584 h 14665"/>
                <a:gd name="connsiteX47" fmla="*/ 9763 w 10000"/>
                <a:gd name="connsiteY47" fmla="*/ 4986 h 14665"/>
                <a:gd name="connsiteX48" fmla="*/ 9456 w 10000"/>
                <a:gd name="connsiteY48" fmla="*/ 4695 h 14665"/>
                <a:gd name="connsiteX49" fmla="*/ 9355 w 10000"/>
                <a:gd name="connsiteY49" fmla="*/ 4665 h 14665"/>
                <a:gd name="connsiteX50" fmla="*/ 9228 w 10000"/>
                <a:gd name="connsiteY50" fmla="*/ 4672 h 14665"/>
                <a:gd name="connsiteX51" fmla="*/ 9032 w 10000"/>
                <a:gd name="connsiteY51" fmla="*/ 1616 h 14665"/>
                <a:gd name="connsiteX52" fmla="*/ 8544 w 10000"/>
                <a:gd name="connsiteY52" fmla="*/ 261 h 14665"/>
                <a:gd name="connsiteX53" fmla="*/ 7764 w 10000"/>
                <a:gd name="connsiteY53" fmla="*/ 1616 h 14665"/>
                <a:gd name="connsiteX54" fmla="*/ 6595 w 10000"/>
                <a:gd name="connsiteY54" fmla="*/ 261 h 14665"/>
                <a:gd name="connsiteX55" fmla="*/ 5230 w 10000"/>
                <a:gd name="connsiteY55" fmla="*/ 3310 h 14665"/>
                <a:gd name="connsiteX56" fmla="*/ 3378 w 10000"/>
                <a:gd name="connsiteY56" fmla="*/ 3310 h 14665"/>
                <a:gd name="connsiteX0" fmla="*/ 0 w 10000"/>
                <a:gd name="connsiteY0" fmla="*/ 11879 h 14665"/>
                <a:gd name="connsiteX1" fmla="*/ 572 w 10000"/>
                <a:gd name="connsiteY1" fmla="*/ 11476 h 14665"/>
                <a:gd name="connsiteX2" fmla="*/ 3495 w 10000"/>
                <a:gd name="connsiteY2" fmla="*/ 8817 h 14665"/>
                <a:gd name="connsiteX3" fmla="*/ 5072 w 10000"/>
                <a:gd name="connsiteY3" fmla="*/ 7174 h 14665"/>
                <a:gd name="connsiteX4" fmla="*/ 6277 w 10000"/>
                <a:gd name="connsiteY4" fmla="*/ 6114 h 14665"/>
                <a:gd name="connsiteX5" fmla="*/ 7419 w 10000"/>
                <a:gd name="connsiteY5" fmla="*/ 5457 h 14665"/>
                <a:gd name="connsiteX6" fmla="*/ 8236 w 10000"/>
                <a:gd name="connsiteY6" fmla="*/ 5009 h 14665"/>
                <a:gd name="connsiteX7" fmla="*/ 8970 w 10000"/>
                <a:gd name="connsiteY7" fmla="*/ 4770 h 14665"/>
                <a:gd name="connsiteX8" fmla="*/ 9230 w 10000"/>
                <a:gd name="connsiteY8" fmla="*/ 4740 h 14665"/>
                <a:gd name="connsiteX9" fmla="*/ 9452 w 10000"/>
                <a:gd name="connsiteY9" fmla="*/ 4755 h 14665"/>
                <a:gd name="connsiteX10" fmla="*/ 9755 w 10000"/>
                <a:gd name="connsiteY10" fmla="*/ 5038 h 14665"/>
                <a:gd name="connsiteX11" fmla="*/ 9951 w 10000"/>
                <a:gd name="connsiteY11" fmla="*/ 5613 h 14665"/>
                <a:gd name="connsiteX12" fmla="*/ 9974 w 10000"/>
                <a:gd name="connsiteY12" fmla="*/ 6159 h 14665"/>
                <a:gd name="connsiteX13" fmla="*/ 9886 w 10000"/>
                <a:gd name="connsiteY13" fmla="*/ 6696 h 14665"/>
                <a:gd name="connsiteX14" fmla="*/ 9772 w 10000"/>
                <a:gd name="connsiteY14" fmla="*/ 6988 h 14665"/>
                <a:gd name="connsiteX15" fmla="*/ 9590 w 10000"/>
                <a:gd name="connsiteY15" fmla="*/ 7249 h 14665"/>
                <a:gd name="connsiteX16" fmla="*/ 9325 w 10000"/>
                <a:gd name="connsiteY16" fmla="*/ 7383 h 14665"/>
                <a:gd name="connsiteX17" fmla="*/ 9014 w 10000"/>
                <a:gd name="connsiteY17" fmla="*/ 7518 h 14665"/>
                <a:gd name="connsiteX18" fmla="*/ 8837 w 10000"/>
                <a:gd name="connsiteY18" fmla="*/ 7593 h 14665"/>
                <a:gd name="connsiteX19" fmla="*/ 8519 w 10000"/>
                <a:gd name="connsiteY19" fmla="*/ 7720 h 14665"/>
                <a:gd name="connsiteX20" fmla="*/ 7813 w 10000"/>
                <a:gd name="connsiteY20" fmla="*/ 8048 h 14665"/>
                <a:gd name="connsiteX21" fmla="*/ 6428 w 10000"/>
                <a:gd name="connsiteY21" fmla="*/ 8892 h 14665"/>
                <a:gd name="connsiteX22" fmla="*/ 5562 w 10000"/>
                <a:gd name="connsiteY22" fmla="*/ 9736 h 14665"/>
                <a:gd name="connsiteX23" fmla="*/ 4698 w 10000"/>
                <a:gd name="connsiteY23" fmla="*/ 10617 h 14665"/>
                <a:gd name="connsiteX24" fmla="*/ 3757 w 10000"/>
                <a:gd name="connsiteY24" fmla="*/ 11506 h 14665"/>
                <a:gd name="connsiteX25" fmla="*/ 2689 w 10000"/>
                <a:gd name="connsiteY25" fmla="*/ 12477 h 14665"/>
                <a:gd name="connsiteX26" fmla="*/ 200 w 10000"/>
                <a:gd name="connsiteY26" fmla="*/ 14575 h 14665"/>
                <a:gd name="connsiteX27" fmla="*/ 194 w 10000"/>
                <a:gd name="connsiteY27" fmla="*/ 14635 h 14665"/>
                <a:gd name="connsiteX28" fmla="*/ 248 w 10000"/>
                <a:gd name="connsiteY28" fmla="*/ 14598 h 14665"/>
                <a:gd name="connsiteX29" fmla="*/ 858 w 10000"/>
                <a:gd name="connsiteY29" fmla="*/ 14127 h 14665"/>
                <a:gd name="connsiteX30" fmla="*/ 2695 w 10000"/>
                <a:gd name="connsiteY30" fmla="*/ 12537 h 14665"/>
                <a:gd name="connsiteX31" fmla="*/ 3761 w 10000"/>
                <a:gd name="connsiteY31" fmla="*/ 11558 h 14665"/>
                <a:gd name="connsiteX32" fmla="*/ 4702 w 10000"/>
                <a:gd name="connsiteY32" fmla="*/ 10677 h 14665"/>
                <a:gd name="connsiteX33" fmla="*/ 5566 w 10000"/>
                <a:gd name="connsiteY33" fmla="*/ 9788 h 14665"/>
                <a:gd name="connsiteX34" fmla="*/ 5569 w 10000"/>
                <a:gd name="connsiteY34" fmla="*/ 9788 h 14665"/>
                <a:gd name="connsiteX35" fmla="*/ 6430 w 10000"/>
                <a:gd name="connsiteY35" fmla="*/ 8952 h 14665"/>
                <a:gd name="connsiteX36" fmla="*/ 7815 w 10000"/>
                <a:gd name="connsiteY36" fmla="*/ 8108 h 14665"/>
                <a:gd name="connsiteX37" fmla="*/ 7817 w 10000"/>
                <a:gd name="connsiteY37" fmla="*/ 8108 h 14665"/>
                <a:gd name="connsiteX38" fmla="*/ 8521 w 10000"/>
                <a:gd name="connsiteY38" fmla="*/ 7779 h 14665"/>
                <a:gd name="connsiteX39" fmla="*/ 8839 w 10000"/>
                <a:gd name="connsiteY39" fmla="*/ 7660 h 14665"/>
                <a:gd name="connsiteX40" fmla="*/ 9018 w 10000"/>
                <a:gd name="connsiteY40" fmla="*/ 7578 h 14665"/>
                <a:gd name="connsiteX41" fmla="*/ 9328 w 10000"/>
                <a:gd name="connsiteY41" fmla="*/ 7443 h 14665"/>
                <a:gd name="connsiteX42" fmla="*/ 9594 w 10000"/>
                <a:gd name="connsiteY42" fmla="*/ 7309 h 14665"/>
                <a:gd name="connsiteX43" fmla="*/ 9781 w 10000"/>
                <a:gd name="connsiteY43" fmla="*/ 7047 h 14665"/>
                <a:gd name="connsiteX44" fmla="*/ 9899 w 10000"/>
                <a:gd name="connsiteY44" fmla="*/ 6741 h 14665"/>
                <a:gd name="connsiteX45" fmla="*/ 9991 w 10000"/>
                <a:gd name="connsiteY45" fmla="*/ 6166 h 14665"/>
                <a:gd name="connsiteX46" fmla="*/ 9966 w 10000"/>
                <a:gd name="connsiteY46" fmla="*/ 5584 h 14665"/>
                <a:gd name="connsiteX47" fmla="*/ 9763 w 10000"/>
                <a:gd name="connsiteY47" fmla="*/ 4986 h 14665"/>
                <a:gd name="connsiteX48" fmla="*/ 9456 w 10000"/>
                <a:gd name="connsiteY48" fmla="*/ 4695 h 14665"/>
                <a:gd name="connsiteX49" fmla="*/ 9355 w 10000"/>
                <a:gd name="connsiteY49" fmla="*/ 4665 h 14665"/>
                <a:gd name="connsiteX50" fmla="*/ 9228 w 10000"/>
                <a:gd name="connsiteY50" fmla="*/ 4672 h 14665"/>
                <a:gd name="connsiteX51" fmla="*/ 9032 w 10000"/>
                <a:gd name="connsiteY51" fmla="*/ 1616 h 14665"/>
                <a:gd name="connsiteX52" fmla="*/ 8544 w 10000"/>
                <a:gd name="connsiteY52" fmla="*/ 261 h 14665"/>
                <a:gd name="connsiteX53" fmla="*/ 7764 w 10000"/>
                <a:gd name="connsiteY53" fmla="*/ 1616 h 14665"/>
                <a:gd name="connsiteX54" fmla="*/ 6595 w 10000"/>
                <a:gd name="connsiteY54" fmla="*/ 261 h 14665"/>
                <a:gd name="connsiteX55" fmla="*/ 5230 w 10000"/>
                <a:gd name="connsiteY55" fmla="*/ 3310 h 14665"/>
                <a:gd name="connsiteX0" fmla="*/ 0 w 10000"/>
                <a:gd name="connsiteY0" fmla="*/ 11879 h 14665"/>
                <a:gd name="connsiteX1" fmla="*/ 572 w 10000"/>
                <a:gd name="connsiteY1" fmla="*/ 11476 h 14665"/>
                <a:gd name="connsiteX2" fmla="*/ 3495 w 10000"/>
                <a:gd name="connsiteY2" fmla="*/ 8817 h 14665"/>
                <a:gd name="connsiteX3" fmla="*/ 5072 w 10000"/>
                <a:gd name="connsiteY3" fmla="*/ 7174 h 14665"/>
                <a:gd name="connsiteX4" fmla="*/ 6277 w 10000"/>
                <a:gd name="connsiteY4" fmla="*/ 6114 h 14665"/>
                <a:gd name="connsiteX5" fmla="*/ 7419 w 10000"/>
                <a:gd name="connsiteY5" fmla="*/ 5457 h 14665"/>
                <a:gd name="connsiteX6" fmla="*/ 8236 w 10000"/>
                <a:gd name="connsiteY6" fmla="*/ 5009 h 14665"/>
                <a:gd name="connsiteX7" fmla="*/ 8970 w 10000"/>
                <a:gd name="connsiteY7" fmla="*/ 4770 h 14665"/>
                <a:gd name="connsiteX8" fmla="*/ 9230 w 10000"/>
                <a:gd name="connsiteY8" fmla="*/ 4740 h 14665"/>
                <a:gd name="connsiteX9" fmla="*/ 9452 w 10000"/>
                <a:gd name="connsiteY9" fmla="*/ 4755 h 14665"/>
                <a:gd name="connsiteX10" fmla="*/ 9755 w 10000"/>
                <a:gd name="connsiteY10" fmla="*/ 5038 h 14665"/>
                <a:gd name="connsiteX11" fmla="*/ 9951 w 10000"/>
                <a:gd name="connsiteY11" fmla="*/ 5613 h 14665"/>
                <a:gd name="connsiteX12" fmla="*/ 9974 w 10000"/>
                <a:gd name="connsiteY12" fmla="*/ 6159 h 14665"/>
                <a:gd name="connsiteX13" fmla="*/ 9886 w 10000"/>
                <a:gd name="connsiteY13" fmla="*/ 6696 h 14665"/>
                <a:gd name="connsiteX14" fmla="*/ 9772 w 10000"/>
                <a:gd name="connsiteY14" fmla="*/ 6988 h 14665"/>
                <a:gd name="connsiteX15" fmla="*/ 9590 w 10000"/>
                <a:gd name="connsiteY15" fmla="*/ 7249 h 14665"/>
                <a:gd name="connsiteX16" fmla="*/ 9325 w 10000"/>
                <a:gd name="connsiteY16" fmla="*/ 7383 h 14665"/>
                <a:gd name="connsiteX17" fmla="*/ 9014 w 10000"/>
                <a:gd name="connsiteY17" fmla="*/ 7518 h 14665"/>
                <a:gd name="connsiteX18" fmla="*/ 8837 w 10000"/>
                <a:gd name="connsiteY18" fmla="*/ 7593 h 14665"/>
                <a:gd name="connsiteX19" fmla="*/ 8519 w 10000"/>
                <a:gd name="connsiteY19" fmla="*/ 7720 h 14665"/>
                <a:gd name="connsiteX20" fmla="*/ 7813 w 10000"/>
                <a:gd name="connsiteY20" fmla="*/ 8048 h 14665"/>
                <a:gd name="connsiteX21" fmla="*/ 6428 w 10000"/>
                <a:gd name="connsiteY21" fmla="*/ 8892 h 14665"/>
                <a:gd name="connsiteX22" fmla="*/ 5562 w 10000"/>
                <a:gd name="connsiteY22" fmla="*/ 9736 h 14665"/>
                <a:gd name="connsiteX23" fmla="*/ 4698 w 10000"/>
                <a:gd name="connsiteY23" fmla="*/ 10617 h 14665"/>
                <a:gd name="connsiteX24" fmla="*/ 3757 w 10000"/>
                <a:gd name="connsiteY24" fmla="*/ 11506 h 14665"/>
                <a:gd name="connsiteX25" fmla="*/ 2689 w 10000"/>
                <a:gd name="connsiteY25" fmla="*/ 12477 h 14665"/>
                <a:gd name="connsiteX26" fmla="*/ 200 w 10000"/>
                <a:gd name="connsiteY26" fmla="*/ 14575 h 14665"/>
                <a:gd name="connsiteX27" fmla="*/ 194 w 10000"/>
                <a:gd name="connsiteY27" fmla="*/ 14635 h 14665"/>
                <a:gd name="connsiteX28" fmla="*/ 248 w 10000"/>
                <a:gd name="connsiteY28" fmla="*/ 14598 h 14665"/>
                <a:gd name="connsiteX29" fmla="*/ 858 w 10000"/>
                <a:gd name="connsiteY29" fmla="*/ 14127 h 14665"/>
                <a:gd name="connsiteX30" fmla="*/ 2695 w 10000"/>
                <a:gd name="connsiteY30" fmla="*/ 12537 h 14665"/>
                <a:gd name="connsiteX31" fmla="*/ 3761 w 10000"/>
                <a:gd name="connsiteY31" fmla="*/ 11558 h 14665"/>
                <a:gd name="connsiteX32" fmla="*/ 4702 w 10000"/>
                <a:gd name="connsiteY32" fmla="*/ 10677 h 14665"/>
                <a:gd name="connsiteX33" fmla="*/ 5566 w 10000"/>
                <a:gd name="connsiteY33" fmla="*/ 9788 h 14665"/>
                <a:gd name="connsiteX34" fmla="*/ 5569 w 10000"/>
                <a:gd name="connsiteY34" fmla="*/ 9788 h 14665"/>
                <a:gd name="connsiteX35" fmla="*/ 6430 w 10000"/>
                <a:gd name="connsiteY35" fmla="*/ 8952 h 14665"/>
                <a:gd name="connsiteX36" fmla="*/ 7815 w 10000"/>
                <a:gd name="connsiteY36" fmla="*/ 8108 h 14665"/>
                <a:gd name="connsiteX37" fmla="*/ 7817 w 10000"/>
                <a:gd name="connsiteY37" fmla="*/ 8108 h 14665"/>
                <a:gd name="connsiteX38" fmla="*/ 8521 w 10000"/>
                <a:gd name="connsiteY38" fmla="*/ 7779 h 14665"/>
                <a:gd name="connsiteX39" fmla="*/ 8839 w 10000"/>
                <a:gd name="connsiteY39" fmla="*/ 7660 h 14665"/>
                <a:gd name="connsiteX40" fmla="*/ 9018 w 10000"/>
                <a:gd name="connsiteY40" fmla="*/ 7578 h 14665"/>
                <a:gd name="connsiteX41" fmla="*/ 9328 w 10000"/>
                <a:gd name="connsiteY41" fmla="*/ 7443 h 14665"/>
                <a:gd name="connsiteX42" fmla="*/ 9594 w 10000"/>
                <a:gd name="connsiteY42" fmla="*/ 7309 h 14665"/>
                <a:gd name="connsiteX43" fmla="*/ 9781 w 10000"/>
                <a:gd name="connsiteY43" fmla="*/ 7047 h 14665"/>
                <a:gd name="connsiteX44" fmla="*/ 9899 w 10000"/>
                <a:gd name="connsiteY44" fmla="*/ 6741 h 14665"/>
                <a:gd name="connsiteX45" fmla="*/ 9991 w 10000"/>
                <a:gd name="connsiteY45" fmla="*/ 6166 h 14665"/>
                <a:gd name="connsiteX46" fmla="*/ 9966 w 10000"/>
                <a:gd name="connsiteY46" fmla="*/ 5584 h 14665"/>
                <a:gd name="connsiteX47" fmla="*/ 9763 w 10000"/>
                <a:gd name="connsiteY47" fmla="*/ 4986 h 14665"/>
                <a:gd name="connsiteX48" fmla="*/ 9456 w 10000"/>
                <a:gd name="connsiteY48" fmla="*/ 4695 h 14665"/>
                <a:gd name="connsiteX49" fmla="*/ 9355 w 10000"/>
                <a:gd name="connsiteY49" fmla="*/ 4665 h 14665"/>
                <a:gd name="connsiteX50" fmla="*/ 9228 w 10000"/>
                <a:gd name="connsiteY50" fmla="*/ 4672 h 14665"/>
                <a:gd name="connsiteX51" fmla="*/ 9032 w 10000"/>
                <a:gd name="connsiteY51" fmla="*/ 1616 h 14665"/>
                <a:gd name="connsiteX52" fmla="*/ 8544 w 10000"/>
                <a:gd name="connsiteY52" fmla="*/ 261 h 14665"/>
                <a:gd name="connsiteX53" fmla="*/ 7764 w 10000"/>
                <a:gd name="connsiteY53" fmla="*/ 1616 h 14665"/>
                <a:gd name="connsiteX54" fmla="*/ 6595 w 10000"/>
                <a:gd name="connsiteY54" fmla="*/ 261 h 14665"/>
                <a:gd name="connsiteX0" fmla="*/ 0 w 10000"/>
                <a:gd name="connsiteY0" fmla="*/ 11693 h 14479"/>
                <a:gd name="connsiteX1" fmla="*/ 572 w 10000"/>
                <a:gd name="connsiteY1" fmla="*/ 11290 h 14479"/>
                <a:gd name="connsiteX2" fmla="*/ 3495 w 10000"/>
                <a:gd name="connsiteY2" fmla="*/ 8631 h 14479"/>
                <a:gd name="connsiteX3" fmla="*/ 5072 w 10000"/>
                <a:gd name="connsiteY3" fmla="*/ 6988 h 14479"/>
                <a:gd name="connsiteX4" fmla="*/ 6277 w 10000"/>
                <a:gd name="connsiteY4" fmla="*/ 5928 h 14479"/>
                <a:gd name="connsiteX5" fmla="*/ 7419 w 10000"/>
                <a:gd name="connsiteY5" fmla="*/ 5271 h 14479"/>
                <a:gd name="connsiteX6" fmla="*/ 8236 w 10000"/>
                <a:gd name="connsiteY6" fmla="*/ 4823 h 14479"/>
                <a:gd name="connsiteX7" fmla="*/ 8970 w 10000"/>
                <a:gd name="connsiteY7" fmla="*/ 4584 h 14479"/>
                <a:gd name="connsiteX8" fmla="*/ 9230 w 10000"/>
                <a:gd name="connsiteY8" fmla="*/ 4554 h 14479"/>
                <a:gd name="connsiteX9" fmla="*/ 9452 w 10000"/>
                <a:gd name="connsiteY9" fmla="*/ 4569 h 14479"/>
                <a:gd name="connsiteX10" fmla="*/ 9755 w 10000"/>
                <a:gd name="connsiteY10" fmla="*/ 4852 h 14479"/>
                <a:gd name="connsiteX11" fmla="*/ 9951 w 10000"/>
                <a:gd name="connsiteY11" fmla="*/ 5427 h 14479"/>
                <a:gd name="connsiteX12" fmla="*/ 9974 w 10000"/>
                <a:gd name="connsiteY12" fmla="*/ 5973 h 14479"/>
                <a:gd name="connsiteX13" fmla="*/ 9886 w 10000"/>
                <a:gd name="connsiteY13" fmla="*/ 6510 h 14479"/>
                <a:gd name="connsiteX14" fmla="*/ 9772 w 10000"/>
                <a:gd name="connsiteY14" fmla="*/ 6802 h 14479"/>
                <a:gd name="connsiteX15" fmla="*/ 9590 w 10000"/>
                <a:gd name="connsiteY15" fmla="*/ 7063 h 14479"/>
                <a:gd name="connsiteX16" fmla="*/ 9325 w 10000"/>
                <a:gd name="connsiteY16" fmla="*/ 7197 h 14479"/>
                <a:gd name="connsiteX17" fmla="*/ 9014 w 10000"/>
                <a:gd name="connsiteY17" fmla="*/ 7332 h 14479"/>
                <a:gd name="connsiteX18" fmla="*/ 8837 w 10000"/>
                <a:gd name="connsiteY18" fmla="*/ 7407 h 14479"/>
                <a:gd name="connsiteX19" fmla="*/ 8519 w 10000"/>
                <a:gd name="connsiteY19" fmla="*/ 7534 h 14479"/>
                <a:gd name="connsiteX20" fmla="*/ 7813 w 10000"/>
                <a:gd name="connsiteY20" fmla="*/ 7862 h 14479"/>
                <a:gd name="connsiteX21" fmla="*/ 6428 w 10000"/>
                <a:gd name="connsiteY21" fmla="*/ 8706 h 14479"/>
                <a:gd name="connsiteX22" fmla="*/ 5562 w 10000"/>
                <a:gd name="connsiteY22" fmla="*/ 9550 h 14479"/>
                <a:gd name="connsiteX23" fmla="*/ 4698 w 10000"/>
                <a:gd name="connsiteY23" fmla="*/ 10431 h 14479"/>
                <a:gd name="connsiteX24" fmla="*/ 3757 w 10000"/>
                <a:gd name="connsiteY24" fmla="*/ 11320 h 14479"/>
                <a:gd name="connsiteX25" fmla="*/ 2689 w 10000"/>
                <a:gd name="connsiteY25" fmla="*/ 12291 h 14479"/>
                <a:gd name="connsiteX26" fmla="*/ 200 w 10000"/>
                <a:gd name="connsiteY26" fmla="*/ 14389 h 14479"/>
                <a:gd name="connsiteX27" fmla="*/ 194 w 10000"/>
                <a:gd name="connsiteY27" fmla="*/ 14449 h 14479"/>
                <a:gd name="connsiteX28" fmla="*/ 248 w 10000"/>
                <a:gd name="connsiteY28" fmla="*/ 14412 h 14479"/>
                <a:gd name="connsiteX29" fmla="*/ 858 w 10000"/>
                <a:gd name="connsiteY29" fmla="*/ 13941 h 14479"/>
                <a:gd name="connsiteX30" fmla="*/ 2695 w 10000"/>
                <a:gd name="connsiteY30" fmla="*/ 12351 h 14479"/>
                <a:gd name="connsiteX31" fmla="*/ 3761 w 10000"/>
                <a:gd name="connsiteY31" fmla="*/ 11372 h 14479"/>
                <a:gd name="connsiteX32" fmla="*/ 4702 w 10000"/>
                <a:gd name="connsiteY32" fmla="*/ 10491 h 14479"/>
                <a:gd name="connsiteX33" fmla="*/ 5566 w 10000"/>
                <a:gd name="connsiteY33" fmla="*/ 9602 h 14479"/>
                <a:gd name="connsiteX34" fmla="*/ 5569 w 10000"/>
                <a:gd name="connsiteY34" fmla="*/ 9602 h 14479"/>
                <a:gd name="connsiteX35" fmla="*/ 6430 w 10000"/>
                <a:gd name="connsiteY35" fmla="*/ 8766 h 14479"/>
                <a:gd name="connsiteX36" fmla="*/ 7815 w 10000"/>
                <a:gd name="connsiteY36" fmla="*/ 7922 h 14479"/>
                <a:gd name="connsiteX37" fmla="*/ 7817 w 10000"/>
                <a:gd name="connsiteY37" fmla="*/ 7922 h 14479"/>
                <a:gd name="connsiteX38" fmla="*/ 8521 w 10000"/>
                <a:gd name="connsiteY38" fmla="*/ 7593 h 14479"/>
                <a:gd name="connsiteX39" fmla="*/ 8839 w 10000"/>
                <a:gd name="connsiteY39" fmla="*/ 7474 h 14479"/>
                <a:gd name="connsiteX40" fmla="*/ 9018 w 10000"/>
                <a:gd name="connsiteY40" fmla="*/ 7392 h 14479"/>
                <a:gd name="connsiteX41" fmla="*/ 9328 w 10000"/>
                <a:gd name="connsiteY41" fmla="*/ 7257 h 14479"/>
                <a:gd name="connsiteX42" fmla="*/ 9594 w 10000"/>
                <a:gd name="connsiteY42" fmla="*/ 7123 h 14479"/>
                <a:gd name="connsiteX43" fmla="*/ 9781 w 10000"/>
                <a:gd name="connsiteY43" fmla="*/ 6861 h 14479"/>
                <a:gd name="connsiteX44" fmla="*/ 9899 w 10000"/>
                <a:gd name="connsiteY44" fmla="*/ 6555 h 14479"/>
                <a:gd name="connsiteX45" fmla="*/ 9991 w 10000"/>
                <a:gd name="connsiteY45" fmla="*/ 5980 h 14479"/>
                <a:gd name="connsiteX46" fmla="*/ 9966 w 10000"/>
                <a:gd name="connsiteY46" fmla="*/ 5398 h 14479"/>
                <a:gd name="connsiteX47" fmla="*/ 9763 w 10000"/>
                <a:gd name="connsiteY47" fmla="*/ 4800 h 14479"/>
                <a:gd name="connsiteX48" fmla="*/ 9456 w 10000"/>
                <a:gd name="connsiteY48" fmla="*/ 4509 h 14479"/>
                <a:gd name="connsiteX49" fmla="*/ 9355 w 10000"/>
                <a:gd name="connsiteY49" fmla="*/ 4479 h 14479"/>
                <a:gd name="connsiteX50" fmla="*/ 9228 w 10000"/>
                <a:gd name="connsiteY50" fmla="*/ 4486 h 14479"/>
                <a:gd name="connsiteX51" fmla="*/ 9032 w 10000"/>
                <a:gd name="connsiteY51" fmla="*/ 1430 h 14479"/>
                <a:gd name="connsiteX52" fmla="*/ 8544 w 10000"/>
                <a:gd name="connsiteY52" fmla="*/ 75 h 14479"/>
                <a:gd name="connsiteX53" fmla="*/ 7764 w 10000"/>
                <a:gd name="connsiteY53" fmla="*/ 1430 h 14479"/>
                <a:gd name="connsiteX0" fmla="*/ 0 w 10000"/>
                <a:gd name="connsiteY0" fmla="*/ 11693 h 14479"/>
                <a:gd name="connsiteX1" fmla="*/ 572 w 10000"/>
                <a:gd name="connsiteY1" fmla="*/ 11290 h 14479"/>
                <a:gd name="connsiteX2" fmla="*/ 3495 w 10000"/>
                <a:gd name="connsiteY2" fmla="*/ 8631 h 14479"/>
                <a:gd name="connsiteX3" fmla="*/ 5072 w 10000"/>
                <a:gd name="connsiteY3" fmla="*/ 6988 h 14479"/>
                <a:gd name="connsiteX4" fmla="*/ 6277 w 10000"/>
                <a:gd name="connsiteY4" fmla="*/ 5928 h 14479"/>
                <a:gd name="connsiteX5" fmla="*/ 7419 w 10000"/>
                <a:gd name="connsiteY5" fmla="*/ 5271 h 14479"/>
                <a:gd name="connsiteX6" fmla="*/ 8236 w 10000"/>
                <a:gd name="connsiteY6" fmla="*/ 4823 h 14479"/>
                <a:gd name="connsiteX7" fmla="*/ 8970 w 10000"/>
                <a:gd name="connsiteY7" fmla="*/ 4584 h 14479"/>
                <a:gd name="connsiteX8" fmla="*/ 9230 w 10000"/>
                <a:gd name="connsiteY8" fmla="*/ 4554 h 14479"/>
                <a:gd name="connsiteX9" fmla="*/ 9452 w 10000"/>
                <a:gd name="connsiteY9" fmla="*/ 4569 h 14479"/>
                <a:gd name="connsiteX10" fmla="*/ 9755 w 10000"/>
                <a:gd name="connsiteY10" fmla="*/ 4852 h 14479"/>
                <a:gd name="connsiteX11" fmla="*/ 9951 w 10000"/>
                <a:gd name="connsiteY11" fmla="*/ 5427 h 14479"/>
                <a:gd name="connsiteX12" fmla="*/ 9974 w 10000"/>
                <a:gd name="connsiteY12" fmla="*/ 5973 h 14479"/>
                <a:gd name="connsiteX13" fmla="*/ 9886 w 10000"/>
                <a:gd name="connsiteY13" fmla="*/ 6510 h 14479"/>
                <a:gd name="connsiteX14" fmla="*/ 9772 w 10000"/>
                <a:gd name="connsiteY14" fmla="*/ 6802 h 14479"/>
                <a:gd name="connsiteX15" fmla="*/ 9590 w 10000"/>
                <a:gd name="connsiteY15" fmla="*/ 7063 h 14479"/>
                <a:gd name="connsiteX16" fmla="*/ 9325 w 10000"/>
                <a:gd name="connsiteY16" fmla="*/ 7197 h 14479"/>
                <a:gd name="connsiteX17" fmla="*/ 9014 w 10000"/>
                <a:gd name="connsiteY17" fmla="*/ 7332 h 14479"/>
                <a:gd name="connsiteX18" fmla="*/ 8837 w 10000"/>
                <a:gd name="connsiteY18" fmla="*/ 7407 h 14479"/>
                <a:gd name="connsiteX19" fmla="*/ 8519 w 10000"/>
                <a:gd name="connsiteY19" fmla="*/ 7534 h 14479"/>
                <a:gd name="connsiteX20" fmla="*/ 7813 w 10000"/>
                <a:gd name="connsiteY20" fmla="*/ 7862 h 14479"/>
                <a:gd name="connsiteX21" fmla="*/ 6428 w 10000"/>
                <a:gd name="connsiteY21" fmla="*/ 8706 h 14479"/>
                <a:gd name="connsiteX22" fmla="*/ 5562 w 10000"/>
                <a:gd name="connsiteY22" fmla="*/ 9550 h 14479"/>
                <a:gd name="connsiteX23" fmla="*/ 4698 w 10000"/>
                <a:gd name="connsiteY23" fmla="*/ 10431 h 14479"/>
                <a:gd name="connsiteX24" fmla="*/ 3757 w 10000"/>
                <a:gd name="connsiteY24" fmla="*/ 11320 h 14479"/>
                <a:gd name="connsiteX25" fmla="*/ 2689 w 10000"/>
                <a:gd name="connsiteY25" fmla="*/ 12291 h 14479"/>
                <a:gd name="connsiteX26" fmla="*/ 200 w 10000"/>
                <a:gd name="connsiteY26" fmla="*/ 14389 h 14479"/>
                <a:gd name="connsiteX27" fmla="*/ 194 w 10000"/>
                <a:gd name="connsiteY27" fmla="*/ 14449 h 14479"/>
                <a:gd name="connsiteX28" fmla="*/ 248 w 10000"/>
                <a:gd name="connsiteY28" fmla="*/ 14412 h 14479"/>
                <a:gd name="connsiteX29" fmla="*/ 858 w 10000"/>
                <a:gd name="connsiteY29" fmla="*/ 13941 h 14479"/>
                <a:gd name="connsiteX30" fmla="*/ 2695 w 10000"/>
                <a:gd name="connsiteY30" fmla="*/ 12351 h 14479"/>
                <a:gd name="connsiteX31" fmla="*/ 3761 w 10000"/>
                <a:gd name="connsiteY31" fmla="*/ 11372 h 14479"/>
                <a:gd name="connsiteX32" fmla="*/ 4702 w 10000"/>
                <a:gd name="connsiteY32" fmla="*/ 10491 h 14479"/>
                <a:gd name="connsiteX33" fmla="*/ 5566 w 10000"/>
                <a:gd name="connsiteY33" fmla="*/ 9602 h 14479"/>
                <a:gd name="connsiteX34" fmla="*/ 5569 w 10000"/>
                <a:gd name="connsiteY34" fmla="*/ 9602 h 14479"/>
                <a:gd name="connsiteX35" fmla="*/ 6430 w 10000"/>
                <a:gd name="connsiteY35" fmla="*/ 8766 h 14479"/>
                <a:gd name="connsiteX36" fmla="*/ 7815 w 10000"/>
                <a:gd name="connsiteY36" fmla="*/ 7922 h 14479"/>
                <a:gd name="connsiteX37" fmla="*/ 7817 w 10000"/>
                <a:gd name="connsiteY37" fmla="*/ 7922 h 14479"/>
                <a:gd name="connsiteX38" fmla="*/ 8521 w 10000"/>
                <a:gd name="connsiteY38" fmla="*/ 7593 h 14479"/>
                <a:gd name="connsiteX39" fmla="*/ 8839 w 10000"/>
                <a:gd name="connsiteY39" fmla="*/ 7474 h 14479"/>
                <a:gd name="connsiteX40" fmla="*/ 9018 w 10000"/>
                <a:gd name="connsiteY40" fmla="*/ 7392 h 14479"/>
                <a:gd name="connsiteX41" fmla="*/ 9328 w 10000"/>
                <a:gd name="connsiteY41" fmla="*/ 7257 h 14479"/>
                <a:gd name="connsiteX42" fmla="*/ 9594 w 10000"/>
                <a:gd name="connsiteY42" fmla="*/ 7123 h 14479"/>
                <a:gd name="connsiteX43" fmla="*/ 9781 w 10000"/>
                <a:gd name="connsiteY43" fmla="*/ 6861 h 14479"/>
                <a:gd name="connsiteX44" fmla="*/ 9899 w 10000"/>
                <a:gd name="connsiteY44" fmla="*/ 6555 h 14479"/>
                <a:gd name="connsiteX45" fmla="*/ 9991 w 10000"/>
                <a:gd name="connsiteY45" fmla="*/ 5980 h 14479"/>
                <a:gd name="connsiteX46" fmla="*/ 9966 w 10000"/>
                <a:gd name="connsiteY46" fmla="*/ 5398 h 14479"/>
                <a:gd name="connsiteX47" fmla="*/ 9763 w 10000"/>
                <a:gd name="connsiteY47" fmla="*/ 4800 h 14479"/>
                <a:gd name="connsiteX48" fmla="*/ 9456 w 10000"/>
                <a:gd name="connsiteY48" fmla="*/ 4509 h 14479"/>
                <a:gd name="connsiteX49" fmla="*/ 9355 w 10000"/>
                <a:gd name="connsiteY49" fmla="*/ 4479 h 14479"/>
                <a:gd name="connsiteX50" fmla="*/ 9228 w 10000"/>
                <a:gd name="connsiteY50" fmla="*/ 4486 h 14479"/>
                <a:gd name="connsiteX51" fmla="*/ 9032 w 10000"/>
                <a:gd name="connsiteY51" fmla="*/ 1430 h 14479"/>
                <a:gd name="connsiteX52" fmla="*/ 8544 w 10000"/>
                <a:gd name="connsiteY52" fmla="*/ 75 h 14479"/>
                <a:gd name="connsiteX0" fmla="*/ 0 w 10000"/>
                <a:gd name="connsiteY0" fmla="*/ 10263 h 13049"/>
                <a:gd name="connsiteX1" fmla="*/ 572 w 10000"/>
                <a:gd name="connsiteY1" fmla="*/ 9860 h 13049"/>
                <a:gd name="connsiteX2" fmla="*/ 3495 w 10000"/>
                <a:gd name="connsiteY2" fmla="*/ 7201 h 13049"/>
                <a:gd name="connsiteX3" fmla="*/ 5072 w 10000"/>
                <a:gd name="connsiteY3" fmla="*/ 5558 h 13049"/>
                <a:gd name="connsiteX4" fmla="*/ 6277 w 10000"/>
                <a:gd name="connsiteY4" fmla="*/ 4498 h 13049"/>
                <a:gd name="connsiteX5" fmla="*/ 7419 w 10000"/>
                <a:gd name="connsiteY5" fmla="*/ 3841 h 13049"/>
                <a:gd name="connsiteX6" fmla="*/ 8236 w 10000"/>
                <a:gd name="connsiteY6" fmla="*/ 3393 h 13049"/>
                <a:gd name="connsiteX7" fmla="*/ 8970 w 10000"/>
                <a:gd name="connsiteY7" fmla="*/ 3154 h 13049"/>
                <a:gd name="connsiteX8" fmla="*/ 9230 w 10000"/>
                <a:gd name="connsiteY8" fmla="*/ 3124 h 13049"/>
                <a:gd name="connsiteX9" fmla="*/ 9452 w 10000"/>
                <a:gd name="connsiteY9" fmla="*/ 3139 h 13049"/>
                <a:gd name="connsiteX10" fmla="*/ 9755 w 10000"/>
                <a:gd name="connsiteY10" fmla="*/ 3422 h 13049"/>
                <a:gd name="connsiteX11" fmla="*/ 9951 w 10000"/>
                <a:gd name="connsiteY11" fmla="*/ 3997 h 13049"/>
                <a:gd name="connsiteX12" fmla="*/ 9974 w 10000"/>
                <a:gd name="connsiteY12" fmla="*/ 4543 h 13049"/>
                <a:gd name="connsiteX13" fmla="*/ 9886 w 10000"/>
                <a:gd name="connsiteY13" fmla="*/ 5080 h 13049"/>
                <a:gd name="connsiteX14" fmla="*/ 9772 w 10000"/>
                <a:gd name="connsiteY14" fmla="*/ 5372 h 13049"/>
                <a:gd name="connsiteX15" fmla="*/ 9590 w 10000"/>
                <a:gd name="connsiteY15" fmla="*/ 5633 h 13049"/>
                <a:gd name="connsiteX16" fmla="*/ 9325 w 10000"/>
                <a:gd name="connsiteY16" fmla="*/ 5767 h 13049"/>
                <a:gd name="connsiteX17" fmla="*/ 9014 w 10000"/>
                <a:gd name="connsiteY17" fmla="*/ 5902 h 13049"/>
                <a:gd name="connsiteX18" fmla="*/ 8837 w 10000"/>
                <a:gd name="connsiteY18" fmla="*/ 5977 h 13049"/>
                <a:gd name="connsiteX19" fmla="*/ 8519 w 10000"/>
                <a:gd name="connsiteY19" fmla="*/ 6104 h 13049"/>
                <a:gd name="connsiteX20" fmla="*/ 7813 w 10000"/>
                <a:gd name="connsiteY20" fmla="*/ 6432 h 13049"/>
                <a:gd name="connsiteX21" fmla="*/ 6428 w 10000"/>
                <a:gd name="connsiteY21" fmla="*/ 7276 h 13049"/>
                <a:gd name="connsiteX22" fmla="*/ 5562 w 10000"/>
                <a:gd name="connsiteY22" fmla="*/ 8120 h 13049"/>
                <a:gd name="connsiteX23" fmla="*/ 4698 w 10000"/>
                <a:gd name="connsiteY23" fmla="*/ 9001 h 13049"/>
                <a:gd name="connsiteX24" fmla="*/ 3757 w 10000"/>
                <a:gd name="connsiteY24" fmla="*/ 9890 h 13049"/>
                <a:gd name="connsiteX25" fmla="*/ 2689 w 10000"/>
                <a:gd name="connsiteY25" fmla="*/ 10861 h 13049"/>
                <a:gd name="connsiteX26" fmla="*/ 200 w 10000"/>
                <a:gd name="connsiteY26" fmla="*/ 12959 h 13049"/>
                <a:gd name="connsiteX27" fmla="*/ 194 w 10000"/>
                <a:gd name="connsiteY27" fmla="*/ 13019 h 13049"/>
                <a:gd name="connsiteX28" fmla="*/ 248 w 10000"/>
                <a:gd name="connsiteY28" fmla="*/ 12982 h 13049"/>
                <a:gd name="connsiteX29" fmla="*/ 858 w 10000"/>
                <a:gd name="connsiteY29" fmla="*/ 12511 h 13049"/>
                <a:gd name="connsiteX30" fmla="*/ 2695 w 10000"/>
                <a:gd name="connsiteY30" fmla="*/ 10921 h 13049"/>
                <a:gd name="connsiteX31" fmla="*/ 3761 w 10000"/>
                <a:gd name="connsiteY31" fmla="*/ 9942 h 13049"/>
                <a:gd name="connsiteX32" fmla="*/ 4702 w 10000"/>
                <a:gd name="connsiteY32" fmla="*/ 9061 h 13049"/>
                <a:gd name="connsiteX33" fmla="*/ 5566 w 10000"/>
                <a:gd name="connsiteY33" fmla="*/ 8172 h 13049"/>
                <a:gd name="connsiteX34" fmla="*/ 5569 w 10000"/>
                <a:gd name="connsiteY34" fmla="*/ 8172 h 13049"/>
                <a:gd name="connsiteX35" fmla="*/ 6430 w 10000"/>
                <a:gd name="connsiteY35" fmla="*/ 7336 h 13049"/>
                <a:gd name="connsiteX36" fmla="*/ 7815 w 10000"/>
                <a:gd name="connsiteY36" fmla="*/ 6492 h 13049"/>
                <a:gd name="connsiteX37" fmla="*/ 7817 w 10000"/>
                <a:gd name="connsiteY37" fmla="*/ 6492 h 13049"/>
                <a:gd name="connsiteX38" fmla="*/ 8521 w 10000"/>
                <a:gd name="connsiteY38" fmla="*/ 6163 h 13049"/>
                <a:gd name="connsiteX39" fmla="*/ 8839 w 10000"/>
                <a:gd name="connsiteY39" fmla="*/ 6044 h 13049"/>
                <a:gd name="connsiteX40" fmla="*/ 9018 w 10000"/>
                <a:gd name="connsiteY40" fmla="*/ 5962 h 13049"/>
                <a:gd name="connsiteX41" fmla="*/ 9328 w 10000"/>
                <a:gd name="connsiteY41" fmla="*/ 5827 h 13049"/>
                <a:gd name="connsiteX42" fmla="*/ 9594 w 10000"/>
                <a:gd name="connsiteY42" fmla="*/ 5693 h 13049"/>
                <a:gd name="connsiteX43" fmla="*/ 9781 w 10000"/>
                <a:gd name="connsiteY43" fmla="*/ 5431 h 13049"/>
                <a:gd name="connsiteX44" fmla="*/ 9899 w 10000"/>
                <a:gd name="connsiteY44" fmla="*/ 5125 h 13049"/>
                <a:gd name="connsiteX45" fmla="*/ 9991 w 10000"/>
                <a:gd name="connsiteY45" fmla="*/ 4550 h 13049"/>
                <a:gd name="connsiteX46" fmla="*/ 9966 w 10000"/>
                <a:gd name="connsiteY46" fmla="*/ 3968 h 13049"/>
                <a:gd name="connsiteX47" fmla="*/ 9763 w 10000"/>
                <a:gd name="connsiteY47" fmla="*/ 3370 h 13049"/>
                <a:gd name="connsiteX48" fmla="*/ 9456 w 10000"/>
                <a:gd name="connsiteY48" fmla="*/ 3079 h 13049"/>
                <a:gd name="connsiteX49" fmla="*/ 9355 w 10000"/>
                <a:gd name="connsiteY49" fmla="*/ 3049 h 13049"/>
                <a:gd name="connsiteX50" fmla="*/ 9228 w 10000"/>
                <a:gd name="connsiteY50" fmla="*/ 3056 h 13049"/>
                <a:gd name="connsiteX51" fmla="*/ 9032 w 10000"/>
                <a:gd name="connsiteY51" fmla="*/ 0 h 13049"/>
                <a:gd name="connsiteX0" fmla="*/ 0 w 10000"/>
                <a:gd name="connsiteY0" fmla="*/ 7214 h 10000"/>
                <a:gd name="connsiteX1" fmla="*/ 572 w 10000"/>
                <a:gd name="connsiteY1" fmla="*/ 6811 h 10000"/>
                <a:gd name="connsiteX2" fmla="*/ 3495 w 10000"/>
                <a:gd name="connsiteY2" fmla="*/ 4152 h 10000"/>
                <a:gd name="connsiteX3" fmla="*/ 5072 w 10000"/>
                <a:gd name="connsiteY3" fmla="*/ 2509 h 10000"/>
                <a:gd name="connsiteX4" fmla="*/ 6277 w 10000"/>
                <a:gd name="connsiteY4" fmla="*/ 1449 h 10000"/>
                <a:gd name="connsiteX5" fmla="*/ 7419 w 10000"/>
                <a:gd name="connsiteY5" fmla="*/ 792 h 10000"/>
                <a:gd name="connsiteX6" fmla="*/ 8236 w 10000"/>
                <a:gd name="connsiteY6" fmla="*/ 344 h 10000"/>
                <a:gd name="connsiteX7" fmla="*/ 8970 w 10000"/>
                <a:gd name="connsiteY7" fmla="*/ 105 h 10000"/>
                <a:gd name="connsiteX8" fmla="*/ 9230 w 10000"/>
                <a:gd name="connsiteY8" fmla="*/ 75 h 10000"/>
                <a:gd name="connsiteX9" fmla="*/ 9452 w 10000"/>
                <a:gd name="connsiteY9" fmla="*/ 90 h 10000"/>
                <a:gd name="connsiteX10" fmla="*/ 9755 w 10000"/>
                <a:gd name="connsiteY10" fmla="*/ 373 h 10000"/>
                <a:gd name="connsiteX11" fmla="*/ 9951 w 10000"/>
                <a:gd name="connsiteY11" fmla="*/ 948 h 10000"/>
                <a:gd name="connsiteX12" fmla="*/ 9974 w 10000"/>
                <a:gd name="connsiteY12" fmla="*/ 1494 h 10000"/>
                <a:gd name="connsiteX13" fmla="*/ 9886 w 10000"/>
                <a:gd name="connsiteY13" fmla="*/ 2031 h 10000"/>
                <a:gd name="connsiteX14" fmla="*/ 9772 w 10000"/>
                <a:gd name="connsiteY14" fmla="*/ 2323 h 10000"/>
                <a:gd name="connsiteX15" fmla="*/ 9590 w 10000"/>
                <a:gd name="connsiteY15" fmla="*/ 2584 h 10000"/>
                <a:gd name="connsiteX16" fmla="*/ 9325 w 10000"/>
                <a:gd name="connsiteY16" fmla="*/ 2718 h 10000"/>
                <a:gd name="connsiteX17" fmla="*/ 9014 w 10000"/>
                <a:gd name="connsiteY17" fmla="*/ 2853 h 10000"/>
                <a:gd name="connsiteX18" fmla="*/ 8837 w 10000"/>
                <a:gd name="connsiteY18" fmla="*/ 2928 h 10000"/>
                <a:gd name="connsiteX19" fmla="*/ 8519 w 10000"/>
                <a:gd name="connsiteY19" fmla="*/ 3055 h 10000"/>
                <a:gd name="connsiteX20" fmla="*/ 7813 w 10000"/>
                <a:gd name="connsiteY20" fmla="*/ 3383 h 10000"/>
                <a:gd name="connsiteX21" fmla="*/ 6428 w 10000"/>
                <a:gd name="connsiteY21" fmla="*/ 4227 h 10000"/>
                <a:gd name="connsiteX22" fmla="*/ 5562 w 10000"/>
                <a:gd name="connsiteY22" fmla="*/ 5071 h 10000"/>
                <a:gd name="connsiteX23" fmla="*/ 4698 w 10000"/>
                <a:gd name="connsiteY23" fmla="*/ 5952 h 10000"/>
                <a:gd name="connsiteX24" fmla="*/ 3757 w 10000"/>
                <a:gd name="connsiteY24" fmla="*/ 6841 h 10000"/>
                <a:gd name="connsiteX25" fmla="*/ 2689 w 10000"/>
                <a:gd name="connsiteY25" fmla="*/ 7812 h 10000"/>
                <a:gd name="connsiteX26" fmla="*/ 200 w 10000"/>
                <a:gd name="connsiteY26" fmla="*/ 9910 h 10000"/>
                <a:gd name="connsiteX27" fmla="*/ 194 w 10000"/>
                <a:gd name="connsiteY27" fmla="*/ 9970 h 10000"/>
                <a:gd name="connsiteX28" fmla="*/ 248 w 10000"/>
                <a:gd name="connsiteY28" fmla="*/ 9933 h 10000"/>
                <a:gd name="connsiteX29" fmla="*/ 858 w 10000"/>
                <a:gd name="connsiteY29" fmla="*/ 9462 h 10000"/>
                <a:gd name="connsiteX30" fmla="*/ 2695 w 10000"/>
                <a:gd name="connsiteY30" fmla="*/ 7872 h 10000"/>
                <a:gd name="connsiteX31" fmla="*/ 3761 w 10000"/>
                <a:gd name="connsiteY31" fmla="*/ 6893 h 10000"/>
                <a:gd name="connsiteX32" fmla="*/ 4702 w 10000"/>
                <a:gd name="connsiteY32" fmla="*/ 6012 h 10000"/>
                <a:gd name="connsiteX33" fmla="*/ 5566 w 10000"/>
                <a:gd name="connsiteY33" fmla="*/ 5123 h 10000"/>
                <a:gd name="connsiteX34" fmla="*/ 5569 w 10000"/>
                <a:gd name="connsiteY34" fmla="*/ 5123 h 10000"/>
                <a:gd name="connsiteX35" fmla="*/ 6430 w 10000"/>
                <a:gd name="connsiteY35" fmla="*/ 4287 h 10000"/>
                <a:gd name="connsiteX36" fmla="*/ 7815 w 10000"/>
                <a:gd name="connsiteY36" fmla="*/ 3443 h 10000"/>
                <a:gd name="connsiteX37" fmla="*/ 7817 w 10000"/>
                <a:gd name="connsiteY37" fmla="*/ 3443 h 10000"/>
                <a:gd name="connsiteX38" fmla="*/ 8521 w 10000"/>
                <a:gd name="connsiteY38" fmla="*/ 3114 h 10000"/>
                <a:gd name="connsiteX39" fmla="*/ 8839 w 10000"/>
                <a:gd name="connsiteY39" fmla="*/ 2995 h 10000"/>
                <a:gd name="connsiteX40" fmla="*/ 9018 w 10000"/>
                <a:gd name="connsiteY40" fmla="*/ 2913 h 10000"/>
                <a:gd name="connsiteX41" fmla="*/ 9328 w 10000"/>
                <a:gd name="connsiteY41" fmla="*/ 2778 h 10000"/>
                <a:gd name="connsiteX42" fmla="*/ 9594 w 10000"/>
                <a:gd name="connsiteY42" fmla="*/ 2644 h 10000"/>
                <a:gd name="connsiteX43" fmla="*/ 9781 w 10000"/>
                <a:gd name="connsiteY43" fmla="*/ 2382 h 10000"/>
                <a:gd name="connsiteX44" fmla="*/ 9899 w 10000"/>
                <a:gd name="connsiteY44" fmla="*/ 2076 h 10000"/>
                <a:gd name="connsiteX45" fmla="*/ 9991 w 10000"/>
                <a:gd name="connsiteY45" fmla="*/ 1501 h 10000"/>
                <a:gd name="connsiteX46" fmla="*/ 9966 w 10000"/>
                <a:gd name="connsiteY46" fmla="*/ 919 h 10000"/>
                <a:gd name="connsiteX47" fmla="*/ 9763 w 10000"/>
                <a:gd name="connsiteY47" fmla="*/ 321 h 10000"/>
                <a:gd name="connsiteX48" fmla="*/ 9456 w 10000"/>
                <a:gd name="connsiteY48" fmla="*/ 30 h 10000"/>
                <a:gd name="connsiteX49" fmla="*/ 9355 w 10000"/>
                <a:gd name="connsiteY49" fmla="*/ 0 h 10000"/>
                <a:gd name="connsiteX50" fmla="*/ 9228 w 10000"/>
                <a:gd name="connsiteY50" fmla="*/ 7 h 10000"/>
                <a:gd name="connsiteX0" fmla="*/ 0 w 10000"/>
                <a:gd name="connsiteY0" fmla="*/ 11279 h 14065"/>
                <a:gd name="connsiteX1" fmla="*/ 572 w 10000"/>
                <a:gd name="connsiteY1" fmla="*/ 10876 h 14065"/>
                <a:gd name="connsiteX2" fmla="*/ 3495 w 10000"/>
                <a:gd name="connsiteY2" fmla="*/ 8217 h 14065"/>
                <a:gd name="connsiteX3" fmla="*/ 5072 w 10000"/>
                <a:gd name="connsiteY3" fmla="*/ 6574 h 14065"/>
                <a:gd name="connsiteX4" fmla="*/ 6277 w 10000"/>
                <a:gd name="connsiteY4" fmla="*/ 5514 h 14065"/>
                <a:gd name="connsiteX5" fmla="*/ 7419 w 10000"/>
                <a:gd name="connsiteY5" fmla="*/ 4857 h 14065"/>
                <a:gd name="connsiteX6" fmla="*/ 8236 w 10000"/>
                <a:gd name="connsiteY6" fmla="*/ 4409 h 14065"/>
                <a:gd name="connsiteX7" fmla="*/ 8970 w 10000"/>
                <a:gd name="connsiteY7" fmla="*/ 4170 h 14065"/>
                <a:gd name="connsiteX8" fmla="*/ 9230 w 10000"/>
                <a:gd name="connsiteY8" fmla="*/ 4140 h 14065"/>
                <a:gd name="connsiteX9" fmla="*/ 9452 w 10000"/>
                <a:gd name="connsiteY9" fmla="*/ 4155 h 14065"/>
                <a:gd name="connsiteX10" fmla="*/ 9755 w 10000"/>
                <a:gd name="connsiteY10" fmla="*/ 4438 h 14065"/>
                <a:gd name="connsiteX11" fmla="*/ 9951 w 10000"/>
                <a:gd name="connsiteY11" fmla="*/ 5013 h 14065"/>
                <a:gd name="connsiteX12" fmla="*/ 9974 w 10000"/>
                <a:gd name="connsiteY12" fmla="*/ 5559 h 14065"/>
                <a:gd name="connsiteX13" fmla="*/ 9886 w 10000"/>
                <a:gd name="connsiteY13" fmla="*/ 6096 h 14065"/>
                <a:gd name="connsiteX14" fmla="*/ 9772 w 10000"/>
                <a:gd name="connsiteY14" fmla="*/ 6388 h 14065"/>
                <a:gd name="connsiteX15" fmla="*/ 9590 w 10000"/>
                <a:gd name="connsiteY15" fmla="*/ 6649 h 14065"/>
                <a:gd name="connsiteX16" fmla="*/ 9325 w 10000"/>
                <a:gd name="connsiteY16" fmla="*/ 6783 h 14065"/>
                <a:gd name="connsiteX17" fmla="*/ 9014 w 10000"/>
                <a:gd name="connsiteY17" fmla="*/ 6918 h 14065"/>
                <a:gd name="connsiteX18" fmla="*/ 8837 w 10000"/>
                <a:gd name="connsiteY18" fmla="*/ 6993 h 14065"/>
                <a:gd name="connsiteX19" fmla="*/ 8519 w 10000"/>
                <a:gd name="connsiteY19" fmla="*/ 7120 h 14065"/>
                <a:gd name="connsiteX20" fmla="*/ 7813 w 10000"/>
                <a:gd name="connsiteY20" fmla="*/ 7448 h 14065"/>
                <a:gd name="connsiteX21" fmla="*/ 6428 w 10000"/>
                <a:gd name="connsiteY21" fmla="*/ 8292 h 14065"/>
                <a:gd name="connsiteX22" fmla="*/ 5562 w 10000"/>
                <a:gd name="connsiteY22" fmla="*/ 9136 h 14065"/>
                <a:gd name="connsiteX23" fmla="*/ 4698 w 10000"/>
                <a:gd name="connsiteY23" fmla="*/ 10017 h 14065"/>
                <a:gd name="connsiteX24" fmla="*/ 3757 w 10000"/>
                <a:gd name="connsiteY24" fmla="*/ 10906 h 14065"/>
                <a:gd name="connsiteX25" fmla="*/ 2689 w 10000"/>
                <a:gd name="connsiteY25" fmla="*/ 11877 h 14065"/>
                <a:gd name="connsiteX26" fmla="*/ 200 w 10000"/>
                <a:gd name="connsiteY26" fmla="*/ 13975 h 14065"/>
                <a:gd name="connsiteX27" fmla="*/ 194 w 10000"/>
                <a:gd name="connsiteY27" fmla="*/ 14035 h 14065"/>
                <a:gd name="connsiteX28" fmla="*/ 248 w 10000"/>
                <a:gd name="connsiteY28" fmla="*/ 13998 h 14065"/>
                <a:gd name="connsiteX29" fmla="*/ 858 w 10000"/>
                <a:gd name="connsiteY29" fmla="*/ 13527 h 14065"/>
                <a:gd name="connsiteX30" fmla="*/ 2695 w 10000"/>
                <a:gd name="connsiteY30" fmla="*/ 11937 h 14065"/>
                <a:gd name="connsiteX31" fmla="*/ 3761 w 10000"/>
                <a:gd name="connsiteY31" fmla="*/ 10958 h 14065"/>
                <a:gd name="connsiteX32" fmla="*/ 4702 w 10000"/>
                <a:gd name="connsiteY32" fmla="*/ 10077 h 14065"/>
                <a:gd name="connsiteX33" fmla="*/ 5566 w 10000"/>
                <a:gd name="connsiteY33" fmla="*/ 9188 h 14065"/>
                <a:gd name="connsiteX34" fmla="*/ 5569 w 10000"/>
                <a:gd name="connsiteY34" fmla="*/ 9188 h 14065"/>
                <a:gd name="connsiteX35" fmla="*/ 6430 w 10000"/>
                <a:gd name="connsiteY35" fmla="*/ 8352 h 14065"/>
                <a:gd name="connsiteX36" fmla="*/ 7815 w 10000"/>
                <a:gd name="connsiteY36" fmla="*/ 7508 h 14065"/>
                <a:gd name="connsiteX37" fmla="*/ 7817 w 10000"/>
                <a:gd name="connsiteY37" fmla="*/ 7508 h 14065"/>
                <a:gd name="connsiteX38" fmla="*/ 8521 w 10000"/>
                <a:gd name="connsiteY38" fmla="*/ 7179 h 14065"/>
                <a:gd name="connsiteX39" fmla="*/ 8839 w 10000"/>
                <a:gd name="connsiteY39" fmla="*/ 7060 h 14065"/>
                <a:gd name="connsiteX40" fmla="*/ 9018 w 10000"/>
                <a:gd name="connsiteY40" fmla="*/ 6978 h 14065"/>
                <a:gd name="connsiteX41" fmla="*/ 9328 w 10000"/>
                <a:gd name="connsiteY41" fmla="*/ 6843 h 14065"/>
                <a:gd name="connsiteX42" fmla="*/ 9594 w 10000"/>
                <a:gd name="connsiteY42" fmla="*/ 6709 h 14065"/>
                <a:gd name="connsiteX43" fmla="*/ 9781 w 10000"/>
                <a:gd name="connsiteY43" fmla="*/ 6447 h 14065"/>
                <a:gd name="connsiteX44" fmla="*/ 9899 w 10000"/>
                <a:gd name="connsiteY44" fmla="*/ 6141 h 14065"/>
                <a:gd name="connsiteX45" fmla="*/ 9991 w 10000"/>
                <a:gd name="connsiteY45" fmla="*/ 5566 h 14065"/>
                <a:gd name="connsiteX46" fmla="*/ 9966 w 10000"/>
                <a:gd name="connsiteY46" fmla="*/ 4984 h 14065"/>
                <a:gd name="connsiteX47" fmla="*/ 9763 w 10000"/>
                <a:gd name="connsiteY47" fmla="*/ 4386 h 14065"/>
                <a:gd name="connsiteX48" fmla="*/ 9456 w 10000"/>
                <a:gd name="connsiteY48" fmla="*/ 4095 h 14065"/>
                <a:gd name="connsiteX49" fmla="*/ 9355 w 10000"/>
                <a:gd name="connsiteY49" fmla="*/ 4065 h 14065"/>
                <a:gd name="connsiteX50" fmla="*/ 9129 w 10000"/>
                <a:gd name="connsiteY50" fmla="*/ 0 h 14065"/>
                <a:gd name="connsiteX0" fmla="*/ 0 w 10000"/>
                <a:gd name="connsiteY0" fmla="*/ 11279 h 14065"/>
                <a:gd name="connsiteX1" fmla="*/ 572 w 10000"/>
                <a:gd name="connsiteY1" fmla="*/ 10876 h 14065"/>
                <a:gd name="connsiteX2" fmla="*/ 3495 w 10000"/>
                <a:gd name="connsiteY2" fmla="*/ 8217 h 14065"/>
                <a:gd name="connsiteX3" fmla="*/ 5072 w 10000"/>
                <a:gd name="connsiteY3" fmla="*/ 6574 h 14065"/>
                <a:gd name="connsiteX4" fmla="*/ 6277 w 10000"/>
                <a:gd name="connsiteY4" fmla="*/ 5514 h 14065"/>
                <a:gd name="connsiteX5" fmla="*/ 7419 w 10000"/>
                <a:gd name="connsiteY5" fmla="*/ 4857 h 14065"/>
                <a:gd name="connsiteX6" fmla="*/ 8236 w 10000"/>
                <a:gd name="connsiteY6" fmla="*/ 4409 h 14065"/>
                <a:gd name="connsiteX7" fmla="*/ 8970 w 10000"/>
                <a:gd name="connsiteY7" fmla="*/ 4170 h 14065"/>
                <a:gd name="connsiteX8" fmla="*/ 9230 w 10000"/>
                <a:gd name="connsiteY8" fmla="*/ 4140 h 14065"/>
                <a:gd name="connsiteX9" fmla="*/ 9452 w 10000"/>
                <a:gd name="connsiteY9" fmla="*/ 4155 h 14065"/>
                <a:gd name="connsiteX10" fmla="*/ 9755 w 10000"/>
                <a:gd name="connsiteY10" fmla="*/ 4438 h 14065"/>
                <a:gd name="connsiteX11" fmla="*/ 9951 w 10000"/>
                <a:gd name="connsiteY11" fmla="*/ 5013 h 14065"/>
                <a:gd name="connsiteX12" fmla="*/ 9974 w 10000"/>
                <a:gd name="connsiteY12" fmla="*/ 5559 h 14065"/>
                <a:gd name="connsiteX13" fmla="*/ 9886 w 10000"/>
                <a:gd name="connsiteY13" fmla="*/ 6096 h 14065"/>
                <a:gd name="connsiteX14" fmla="*/ 9772 w 10000"/>
                <a:gd name="connsiteY14" fmla="*/ 6388 h 14065"/>
                <a:gd name="connsiteX15" fmla="*/ 9590 w 10000"/>
                <a:gd name="connsiteY15" fmla="*/ 6649 h 14065"/>
                <a:gd name="connsiteX16" fmla="*/ 9325 w 10000"/>
                <a:gd name="connsiteY16" fmla="*/ 6783 h 14065"/>
                <a:gd name="connsiteX17" fmla="*/ 9014 w 10000"/>
                <a:gd name="connsiteY17" fmla="*/ 6918 h 14065"/>
                <a:gd name="connsiteX18" fmla="*/ 8837 w 10000"/>
                <a:gd name="connsiteY18" fmla="*/ 6993 h 14065"/>
                <a:gd name="connsiteX19" fmla="*/ 8519 w 10000"/>
                <a:gd name="connsiteY19" fmla="*/ 7120 h 14065"/>
                <a:gd name="connsiteX20" fmla="*/ 7813 w 10000"/>
                <a:gd name="connsiteY20" fmla="*/ 7448 h 14065"/>
                <a:gd name="connsiteX21" fmla="*/ 6428 w 10000"/>
                <a:gd name="connsiteY21" fmla="*/ 8292 h 14065"/>
                <a:gd name="connsiteX22" fmla="*/ 5562 w 10000"/>
                <a:gd name="connsiteY22" fmla="*/ 9136 h 14065"/>
                <a:gd name="connsiteX23" fmla="*/ 4698 w 10000"/>
                <a:gd name="connsiteY23" fmla="*/ 10017 h 14065"/>
                <a:gd name="connsiteX24" fmla="*/ 3757 w 10000"/>
                <a:gd name="connsiteY24" fmla="*/ 10906 h 14065"/>
                <a:gd name="connsiteX25" fmla="*/ 2689 w 10000"/>
                <a:gd name="connsiteY25" fmla="*/ 11877 h 14065"/>
                <a:gd name="connsiteX26" fmla="*/ 200 w 10000"/>
                <a:gd name="connsiteY26" fmla="*/ 13975 h 14065"/>
                <a:gd name="connsiteX27" fmla="*/ 194 w 10000"/>
                <a:gd name="connsiteY27" fmla="*/ 14035 h 14065"/>
                <a:gd name="connsiteX28" fmla="*/ 248 w 10000"/>
                <a:gd name="connsiteY28" fmla="*/ 13998 h 14065"/>
                <a:gd name="connsiteX29" fmla="*/ 858 w 10000"/>
                <a:gd name="connsiteY29" fmla="*/ 13527 h 14065"/>
                <a:gd name="connsiteX30" fmla="*/ 2695 w 10000"/>
                <a:gd name="connsiteY30" fmla="*/ 11937 h 14065"/>
                <a:gd name="connsiteX31" fmla="*/ 3761 w 10000"/>
                <a:gd name="connsiteY31" fmla="*/ 10958 h 14065"/>
                <a:gd name="connsiteX32" fmla="*/ 4702 w 10000"/>
                <a:gd name="connsiteY32" fmla="*/ 10077 h 14065"/>
                <a:gd name="connsiteX33" fmla="*/ 5566 w 10000"/>
                <a:gd name="connsiteY33" fmla="*/ 9188 h 14065"/>
                <a:gd name="connsiteX34" fmla="*/ 5569 w 10000"/>
                <a:gd name="connsiteY34" fmla="*/ 9188 h 14065"/>
                <a:gd name="connsiteX35" fmla="*/ 6430 w 10000"/>
                <a:gd name="connsiteY35" fmla="*/ 8352 h 14065"/>
                <a:gd name="connsiteX36" fmla="*/ 7815 w 10000"/>
                <a:gd name="connsiteY36" fmla="*/ 7508 h 14065"/>
                <a:gd name="connsiteX37" fmla="*/ 7817 w 10000"/>
                <a:gd name="connsiteY37" fmla="*/ 7508 h 14065"/>
                <a:gd name="connsiteX38" fmla="*/ 8521 w 10000"/>
                <a:gd name="connsiteY38" fmla="*/ 7179 h 14065"/>
                <a:gd name="connsiteX39" fmla="*/ 8839 w 10000"/>
                <a:gd name="connsiteY39" fmla="*/ 7060 h 14065"/>
                <a:gd name="connsiteX40" fmla="*/ 9018 w 10000"/>
                <a:gd name="connsiteY40" fmla="*/ 6978 h 14065"/>
                <a:gd name="connsiteX41" fmla="*/ 9328 w 10000"/>
                <a:gd name="connsiteY41" fmla="*/ 6843 h 14065"/>
                <a:gd name="connsiteX42" fmla="*/ 9594 w 10000"/>
                <a:gd name="connsiteY42" fmla="*/ 6709 h 14065"/>
                <a:gd name="connsiteX43" fmla="*/ 9781 w 10000"/>
                <a:gd name="connsiteY43" fmla="*/ 6447 h 14065"/>
                <a:gd name="connsiteX44" fmla="*/ 9899 w 10000"/>
                <a:gd name="connsiteY44" fmla="*/ 6141 h 14065"/>
                <a:gd name="connsiteX45" fmla="*/ 9991 w 10000"/>
                <a:gd name="connsiteY45" fmla="*/ 5566 h 14065"/>
                <a:gd name="connsiteX46" fmla="*/ 9966 w 10000"/>
                <a:gd name="connsiteY46" fmla="*/ 4984 h 14065"/>
                <a:gd name="connsiteX47" fmla="*/ 9763 w 10000"/>
                <a:gd name="connsiteY47" fmla="*/ 4386 h 14065"/>
                <a:gd name="connsiteX48" fmla="*/ 9456 w 10000"/>
                <a:gd name="connsiteY48" fmla="*/ 4095 h 14065"/>
                <a:gd name="connsiteX49" fmla="*/ 9519 w 10000"/>
                <a:gd name="connsiteY49" fmla="*/ 2371 h 14065"/>
                <a:gd name="connsiteX50" fmla="*/ 9129 w 10000"/>
                <a:gd name="connsiteY50" fmla="*/ 0 h 14065"/>
                <a:gd name="connsiteX0" fmla="*/ 0 w 10015"/>
                <a:gd name="connsiteY0" fmla="*/ 11279 h 14065"/>
                <a:gd name="connsiteX1" fmla="*/ 572 w 10015"/>
                <a:gd name="connsiteY1" fmla="*/ 10876 h 14065"/>
                <a:gd name="connsiteX2" fmla="*/ 3495 w 10015"/>
                <a:gd name="connsiteY2" fmla="*/ 8217 h 14065"/>
                <a:gd name="connsiteX3" fmla="*/ 5072 w 10015"/>
                <a:gd name="connsiteY3" fmla="*/ 6574 h 14065"/>
                <a:gd name="connsiteX4" fmla="*/ 6277 w 10015"/>
                <a:gd name="connsiteY4" fmla="*/ 5514 h 14065"/>
                <a:gd name="connsiteX5" fmla="*/ 7419 w 10015"/>
                <a:gd name="connsiteY5" fmla="*/ 4857 h 14065"/>
                <a:gd name="connsiteX6" fmla="*/ 8236 w 10015"/>
                <a:gd name="connsiteY6" fmla="*/ 4409 h 14065"/>
                <a:gd name="connsiteX7" fmla="*/ 8970 w 10015"/>
                <a:gd name="connsiteY7" fmla="*/ 4170 h 14065"/>
                <a:gd name="connsiteX8" fmla="*/ 9230 w 10015"/>
                <a:gd name="connsiteY8" fmla="*/ 4140 h 14065"/>
                <a:gd name="connsiteX9" fmla="*/ 9452 w 10015"/>
                <a:gd name="connsiteY9" fmla="*/ 4155 h 14065"/>
                <a:gd name="connsiteX10" fmla="*/ 9755 w 10015"/>
                <a:gd name="connsiteY10" fmla="*/ 4438 h 14065"/>
                <a:gd name="connsiteX11" fmla="*/ 9951 w 10015"/>
                <a:gd name="connsiteY11" fmla="*/ 5013 h 14065"/>
                <a:gd name="connsiteX12" fmla="*/ 9974 w 10015"/>
                <a:gd name="connsiteY12" fmla="*/ 5559 h 14065"/>
                <a:gd name="connsiteX13" fmla="*/ 9886 w 10015"/>
                <a:gd name="connsiteY13" fmla="*/ 6096 h 14065"/>
                <a:gd name="connsiteX14" fmla="*/ 9772 w 10015"/>
                <a:gd name="connsiteY14" fmla="*/ 6388 h 14065"/>
                <a:gd name="connsiteX15" fmla="*/ 9590 w 10015"/>
                <a:gd name="connsiteY15" fmla="*/ 6649 h 14065"/>
                <a:gd name="connsiteX16" fmla="*/ 9325 w 10015"/>
                <a:gd name="connsiteY16" fmla="*/ 6783 h 14065"/>
                <a:gd name="connsiteX17" fmla="*/ 9014 w 10015"/>
                <a:gd name="connsiteY17" fmla="*/ 6918 h 14065"/>
                <a:gd name="connsiteX18" fmla="*/ 8837 w 10015"/>
                <a:gd name="connsiteY18" fmla="*/ 6993 h 14065"/>
                <a:gd name="connsiteX19" fmla="*/ 8519 w 10015"/>
                <a:gd name="connsiteY19" fmla="*/ 7120 h 14065"/>
                <a:gd name="connsiteX20" fmla="*/ 7813 w 10015"/>
                <a:gd name="connsiteY20" fmla="*/ 7448 h 14065"/>
                <a:gd name="connsiteX21" fmla="*/ 6428 w 10015"/>
                <a:gd name="connsiteY21" fmla="*/ 8292 h 14065"/>
                <a:gd name="connsiteX22" fmla="*/ 5562 w 10015"/>
                <a:gd name="connsiteY22" fmla="*/ 9136 h 14065"/>
                <a:gd name="connsiteX23" fmla="*/ 4698 w 10015"/>
                <a:gd name="connsiteY23" fmla="*/ 10017 h 14065"/>
                <a:gd name="connsiteX24" fmla="*/ 3757 w 10015"/>
                <a:gd name="connsiteY24" fmla="*/ 10906 h 14065"/>
                <a:gd name="connsiteX25" fmla="*/ 2689 w 10015"/>
                <a:gd name="connsiteY25" fmla="*/ 11877 h 14065"/>
                <a:gd name="connsiteX26" fmla="*/ 200 w 10015"/>
                <a:gd name="connsiteY26" fmla="*/ 13975 h 14065"/>
                <a:gd name="connsiteX27" fmla="*/ 194 w 10015"/>
                <a:gd name="connsiteY27" fmla="*/ 14035 h 14065"/>
                <a:gd name="connsiteX28" fmla="*/ 248 w 10015"/>
                <a:gd name="connsiteY28" fmla="*/ 13998 h 14065"/>
                <a:gd name="connsiteX29" fmla="*/ 858 w 10015"/>
                <a:gd name="connsiteY29" fmla="*/ 13527 h 14065"/>
                <a:gd name="connsiteX30" fmla="*/ 2695 w 10015"/>
                <a:gd name="connsiteY30" fmla="*/ 11937 h 14065"/>
                <a:gd name="connsiteX31" fmla="*/ 3761 w 10015"/>
                <a:gd name="connsiteY31" fmla="*/ 10958 h 14065"/>
                <a:gd name="connsiteX32" fmla="*/ 4702 w 10015"/>
                <a:gd name="connsiteY32" fmla="*/ 10077 h 14065"/>
                <a:gd name="connsiteX33" fmla="*/ 5566 w 10015"/>
                <a:gd name="connsiteY33" fmla="*/ 9188 h 14065"/>
                <a:gd name="connsiteX34" fmla="*/ 5569 w 10015"/>
                <a:gd name="connsiteY34" fmla="*/ 9188 h 14065"/>
                <a:gd name="connsiteX35" fmla="*/ 6430 w 10015"/>
                <a:gd name="connsiteY35" fmla="*/ 8352 h 14065"/>
                <a:gd name="connsiteX36" fmla="*/ 7815 w 10015"/>
                <a:gd name="connsiteY36" fmla="*/ 7508 h 14065"/>
                <a:gd name="connsiteX37" fmla="*/ 7817 w 10015"/>
                <a:gd name="connsiteY37" fmla="*/ 7508 h 14065"/>
                <a:gd name="connsiteX38" fmla="*/ 8521 w 10015"/>
                <a:gd name="connsiteY38" fmla="*/ 7179 h 14065"/>
                <a:gd name="connsiteX39" fmla="*/ 8839 w 10015"/>
                <a:gd name="connsiteY39" fmla="*/ 7060 h 14065"/>
                <a:gd name="connsiteX40" fmla="*/ 9018 w 10015"/>
                <a:gd name="connsiteY40" fmla="*/ 6978 h 14065"/>
                <a:gd name="connsiteX41" fmla="*/ 9328 w 10015"/>
                <a:gd name="connsiteY41" fmla="*/ 6843 h 14065"/>
                <a:gd name="connsiteX42" fmla="*/ 9594 w 10015"/>
                <a:gd name="connsiteY42" fmla="*/ 6709 h 14065"/>
                <a:gd name="connsiteX43" fmla="*/ 9781 w 10015"/>
                <a:gd name="connsiteY43" fmla="*/ 6447 h 14065"/>
                <a:gd name="connsiteX44" fmla="*/ 9899 w 10015"/>
                <a:gd name="connsiteY44" fmla="*/ 6141 h 14065"/>
                <a:gd name="connsiteX45" fmla="*/ 9991 w 10015"/>
                <a:gd name="connsiteY45" fmla="*/ 5566 h 14065"/>
                <a:gd name="connsiteX46" fmla="*/ 9966 w 10015"/>
                <a:gd name="connsiteY46" fmla="*/ 4984 h 14065"/>
                <a:gd name="connsiteX47" fmla="*/ 9763 w 10015"/>
                <a:gd name="connsiteY47" fmla="*/ 4386 h 14065"/>
                <a:gd name="connsiteX48" fmla="*/ 9909 w 10015"/>
                <a:gd name="connsiteY48" fmla="*/ 2710 h 14065"/>
                <a:gd name="connsiteX49" fmla="*/ 9519 w 10015"/>
                <a:gd name="connsiteY49" fmla="*/ 2371 h 14065"/>
                <a:gd name="connsiteX50" fmla="*/ 9129 w 10015"/>
                <a:gd name="connsiteY50" fmla="*/ 0 h 14065"/>
                <a:gd name="connsiteX0" fmla="*/ 0 w 10377"/>
                <a:gd name="connsiteY0" fmla="*/ 11279 h 14065"/>
                <a:gd name="connsiteX1" fmla="*/ 572 w 10377"/>
                <a:gd name="connsiteY1" fmla="*/ 10876 h 14065"/>
                <a:gd name="connsiteX2" fmla="*/ 3495 w 10377"/>
                <a:gd name="connsiteY2" fmla="*/ 8217 h 14065"/>
                <a:gd name="connsiteX3" fmla="*/ 5072 w 10377"/>
                <a:gd name="connsiteY3" fmla="*/ 6574 h 14065"/>
                <a:gd name="connsiteX4" fmla="*/ 6277 w 10377"/>
                <a:gd name="connsiteY4" fmla="*/ 5514 h 14065"/>
                <a:gd name="connsiteX5" fmla="*/ 7419 w 10377"/>
                <a:gd name="connsiteY5" fmla="*/ 4857 h 14065"/>
                <a:gd name="connsiteX6" fmla="*/ 8236 w 10377"/>
                <a:gd name="connsiteY6" fmla="*/ 4409 h 14065"/>
                <a:gd name="connsiteX7" fmla="*/ 8970 w 10377"/>
                <a:gd name="connsiteY7" fmla="*/ 4170 h 14065"/>
                <a:gd name="connsiteX8" fmla="*/ 9230 w 10377"/>
                <a:gd name="connsiteY8" fmla="*/ 4140 h 14065"/>
                <a:gd name="connsiteX9" fmla="*/ 9452 w 10377"/>
                <a:gd name="connsiteY9" fmla="*/ 4155 h 14065"/>
                <a:gd name="connsiteX10" fmla="*/ 9755 w 10377"/>
                <a:gd name="connsiteY10" fmla="*/ 4438 h 14065"/>
                <a:gd name="connsiteX11" fmla="*/ 9951 w 10377"/>
                <a:gd name="connsiteY11" fmla="*/ 5013 h 14065"/>
                <a:gd name="connsiteX12" fmla="*/ 9974 w 10377"/>
                <a:gd name="connsiteY12" fmla="*/ 5559 h 14065"/>
                <a:gd name="connsiteX13" fmla="*/ 9886 w 10377"/>
                <a:gd name="connsiteY13" fmla="*/ 6096 h 14065"/>
                <a:gd name="connsiteX14" fmla="*/ 9772 w 10377"/>
                <a:gd name="connsiteY14" fmla="*/ 6388 h 14065"/>
                <a:gd name="connsiteX15" fmla="*/ 9590 w 10377"/>
                <a:gd name="connsiteY15" fmla="*/ 6649 h 14065"/>
                <a:gd name="connsiteX16" fmla="*/ 9325 w 10377"/>
                <a:gd name="connsiteY16" fmla="*/ 6783 h 14065"/>
                <a:gd name="connsiteX17" fmla="*/ 9014 w 10377"/>
                <a:gd name="connsiteY17" fmla="*/ 6918 h 14065"/>
                <a:gd name="connsiteX18" fmla="*/ 8837 w 10377"/>
                <a:gd name="connsiteY18" fmla="*/ 6993 h 14065"/>
                <a:gd name="connsiteX19" fmla="*/ 8519 w 10377"/>
                <a:gd name="connsiteY19" fmla="*/ 7120 h 14065"/>
                <a:gd name="connsiteX20" fmla="*/ 7813 w 10377"/>
                <a:gd name="connsiteY20" fmla="*/ 7448 h 14065"/>
                <a:gd name="connsiteX21" fmla="*/ 6428 w 10377"/>
                <a:gd name="connsiteY21" fmla="*/ 8292 h 14065"/>
                <a:gd name="connsiteX22" fmla="*/ 5562 w 10377"/>
                <a:gd name="connsiteY22" fmla="*/ 9136 h 14065"/>
                <a:gd name="connsiteX23" fmla="*/ 4698 w 10377"/>
                <a:gd name="connsiteY23" fmla="*/ 10017 h 14065"/>
                <a:gd name="connsiteX24" fmla="*/ 3757 w 10377"/>
                <a:gd name="connsiteY24" fmla="*/ 10906 h 14065"/>
                <a:gd name="connsiteX25" fmla="*/ 2689 w 10377"/>
                <a:gd name="connsiteY25" fmla="*/ 11877 h 14065"/>
                <a:gd name="connsiteX26" fmla="*/ 200 w 10377"/>
                <a:gd name="connsiteY26" fmla="*/ 13975 h 14065"/>
                <a:gd name="connsiteX27" fmla="*/ 194 w 10377"/>
                <a:gd name="connsiteY27" fmla="*/ 14035 h 14065"/>
                <a:gd name="connsiteX28" fmla="*/ 248 w 10377"/>
                <a:gd name="connsiteY28" fmla="*/ 13998 h 14065"/>
                <a:gd name="connsiteX29" fmla="*/ 858 w 10377"/>
                <a:gd name="connsiteY29" fmla="*/ 13527 h 14065"/>
                <a:gd name="connsiteX30" fmla="*/ 2695 w 10377"/>
                <a:gd name="connsiteY30" fmla="*/ 11937 h 14065"/>
                <a:gd name="connsiteX31" fmla="*/ 3761 w 10377"/>
                <a:gd name="connsiteY31" fmla="*/ 10958 h 14065"/>
                <a:gd name="connsiteX32" fmla="*/ 4702 w 10377"/>
                <a:gd name="connsiteY32" fmla="*/ 10077 h 14065"/>
                <a:gd name="connsiteX33" fmla="*/ 5566 w 10377"/>
                <a:gd name="connsiteY33" fmla="*/ 9188 h 14065"/>
                <a:gd name="connsiteX34" fmla="*/ 5569 w 10377"/>
                <a:gd name="connsiteY34" fmla="*/ 9188 h 14065"/>
                <a:gd name="connsiteX35" fmla="*/ 6430 w 10377"/>
                <a:gd name="connsiteY35" fmla="*/ 8352 h 14065"/>
                <a:gd name="connsiteX36" fmla="*/ 7815 w 10377"/>
                <a:gd name="connsiteY36" fmla="*/ 7508 h 14065"/>
                <a:gd name="connsiteX37" fmla="*/ 7817 w 10377"/>
                <a:gd name="connsiteY37" fmla="*/ 7508 h 14065"/>
                <a:gd name="connsiteX38" fmla="*/ 8521 w 10377"/>
                <a:gd name="connsiteY38" fmla="*/ 7179 h 14065"/>
                <a:gd name="connsiteX39" fmla="*/ 8839 w 10377"/>
                <a:gd name="connsiteY39" fmla="*/ 7060 h 14065"/>
                <a:gd name="connsiteX40" fmla="*/ 9018 w 10377"/>
                <a:gd name="connsiteY40" fmla="*/ 6978 h 14065"/>
                <a:gd name="connsiteX41" fmla="*/ 9328 w 10377"/>
                <a:gd name="connsiteY41" fmla="*/ 6843 h 14065"/>
                <a:gd name="connsiteX42" fmla="*/ 9594 w 10377"/>
                <a:gd name="connsiteY42" fmla="*/ 6709 h 14065"/>
                <a:gd name="connsiteX43" fmla="*/ 9781 w 10377"/>
                <a:gd name="connsiteY43" fmla="*/ 6447 h 14065"/>
                <a:gd name="connsiteX44" fmla="*/ 9899 w 10377"/>
                <a:gd name="connsiteY44" fmla="*/ 6141 h 14065"/>
                <a:gd name="connsiteX45" fmla="*/ 9991 w 10377"/>
                <a:gd name="connsiteY45" fmla="*/ 5566 h 14065"/>
                <a:gd name="connsiteX46" fmla="*/ 9966 w 10377"/>
                <a:gd name="connsiteY46" fmla="*/ 4984 h 14065"/>
                <a:gd name="connsiteX47" fmla="*/ 10299 w 10377"/>
                <a:gd name="connsiteY47" fmla="*/ 3726 h 14065"/>
                <a:gd name="connsiteX48" fmla="*/ 9909 w 10377"/>
                <a:gd name="connsiteY48" fmla="*/ 2710 h 14065"/>
                <a:gd name="connsiteX49" fmla="*/ 9519 w 10377"/>
                <a:gd name="connsiteY49" fmla="*/ 2371 h 14065"/>
                <a:gd name="connsiteX50" fmla="*/ 9129 w 10377"/>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817 w 10419"/>
                <a:gd name="connsiteY37" fmla="*/ 7508 h 14065"/>
                <a:gd name="connsiteX38" fmla="*/ 8521 w 10419"/>
                <a:gd name="connsiteY38" fmla="*/ 7179 h 14065"/>
                <a:gd name="connsiteX39" fmla="*/ 8839 w 10419"/>
                <a:gd name="connsiteY39" fmla="*/ 7060 h 14065"/>
                <a:gd name="connsiteX40" fmla="*/ 9018 w 10419"/>
                <a:gd name="connsiteY40" fmla="*/ 6978 h 14065"/>
                <a:gd name="connsiteX41" fmla="*/ 9328 w 10419"/>
                <a:gd name="connsiteY41" fmla="*/ 6843 h 14065"/>
                <a:gd name="connsiteX42" fmla="*/ 9594 w 10419"/>
                <a:gd name="connsiteY42" fmla="*/ 6709 h 14065"/>
                <a:gd name="connsiteX43" fmla="*/ 9781 w 10419"/>
                <a:gd name="connsiteY43" fmla="*/ 6447 h 14065"/>
                <a:gd name="connsiteX44" fmla="*/ 9899 w 10419"/>
                <a:gd name="connsiteY44" fmla="*/ 6141 h 14065"/>
                <a:gd name="connsiteX45" fmla="*/ 9991 w 10419"/>
                <a:gd name="connsiteY45" fmla="*/ 5566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817 w 10419"/>
                <a:gd name="connsiteY37" fmla="*/ 7508 h 14065"/>
                <a:gd name="connsiteX38" fmla="*/ 8521 w 10419"/>
                <a:gd name="connsiteY38" fmla="*/ 7179 h 14065"/>
                <a:gd name="connsiteX39" fmla="*/ 8839 w 10419"/>
                <a:gd name="connsiteY39" fmla="*/ 7060 h 14065"/>
                <a:gd name="connsiteX40" fmla="*/ 9018 w 10419"/>
                <a:gd name="connsiteY40" fmla="*/ 6978 h 14065"/>
                <a:gd name="connsiteX41" fmla="*/ 9328 w 10419"/>
                <a:gd name="connsiteY41" fmla="*/ 6843 h 14065"/>
                <a:gd name="connsiteX42" fmla="*/ 9594 w 10419"/>
                <a:gd name="connsiteY42" fmla="*/ 6709 h 14065"/>
                <a:gd name="connsiteX43" fmla="*/ 9781 w 10419"/>
                <a:gd name="connsiteY43" fmla="*/ 6447 h 14065"/>
                <a:gd name="connsiteX44" fmla="*/ 9899 w 10419"/>
                <a:gd name="connsiteY44" fmla="*/ 614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817 w 10419"/>
                <a:gd name="connsiteY37" fmla="*/ 7508 h 14065"/>
                <a:gd name="connsiteX38" fmla="*/ 8521 w 10419"/>
                <a:gd name="connsiteY38" fmla="*/ 7179 h 14065"/>
                <a:gd name="connsiteX39" fmla="*/ 8839 w 10419"/>
                <a:gd name="connsiteY39" fmla="*/ 7060 h 14065"/>
                <a:gd name="connsiteX40" fmla="*/ 9018 w 10419"/>
                <a:gd name="connsiteY40" fmla="*/ 6978 h 14065"/>
                <a:gd name="connsiteX41" fmla="*/ 9328 w 10419"/>
                <a:gd name="connsiteY41" fmla="*/ 6843 h 14065"/>
                <a:gd name="connsiteX42" fmla="*/ 9594 w 10419"/>
                <a:gd name="connsiteY42" fmla="*/ 6709 h 14065"/>
                <a:gd name="connsiteX43" fmla="*/ 9781 w 10419"/>
                <a:gd name="connsiteY43" fmla="*/ 6447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817 w 10419"/>
                <a:gd name="connsiteY37" fmla="*/ 7508 h 14065"/>
                <a:gd name="connsiteX38" fmla="*/ 8521 w 10419"/>
                <a:gd name="connsiteY38" fmla="*/ 7179 h 14065"/>
                <a:gd name="connsiteX39" fmla="*/ 8839 w 10419"/>
                <a:gd name="connsiteY39" fmla="*/ 7060 h 14065"/>
                <a:gd name="connsiteX40" fmla="*/ 9018 w 10419"/>
                <a:gd name="connsiteY40" fmla="*/ 6978 h 14065"/>
                <a:gd name="connsiteX41" fmla="*/ 9328 w 10419"/>
                <a:gd name="connsiteY41" fmla="*/ 6843 h 14065"/>
                <a:gd name="connsiteX42" fmla="*/ 9594 w 10419"/>
                <a:gd name="connsiteY42" fmla="*/ 6709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817 w 10419"/>
                <a:gd name="connsiteY37" fmla="*/ 7508 h 14065"/>
                <a:gd name="connsiteX38" fmla="*/ 8521 w 10419"/>
                <a:gd name="connsiteY38" fmla="*/ 7179 h 14065"/>
                <a:gd name="connsiteX39" fmla="*/ 8839 w 10419"/>
                <a:gd name="connsiteY39" fmla="*/ 7060 h 14065"/>
                <a:gd name="connsiteX40" fmla="*/ 9018 w 10419"/>
                <a:gd name="connsiteY40" fmla="*/ 6978 h 14065"/>
                <a:gd name="connsiteX41" fmla="*/ 9328 w 10419"/>
                <a:gd name="connsiteY41" fmla="*/ 6843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817 w 10419"/>
                <a:gd name="connsiteY37" fmla="*/ 7508 h 14065"/>
                <a:gd name="connsiteX38" fmla="*/ 8521 w 10419"/>
                <a:gd name="connsiteY38" fmla="*/ 7179 h 14065"/>
                <a:gd name="connsiteX39" fmla="*/ 8839 w 10419"/>
                <a:gd name="connsiteY39" fmla="*/ 7060 h 14065"/>
                <a:gd name="connsiteX40" fmla="*/ 9018 w 10419"/>
                <a:gd name="connsiteY40" fmla="*/ 6978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817 w 10419"/>
                <a:gd name="connsiteY37" fmla="*/ 7508 h 14065"/>
                <a:gd name="connsiteX38" fmla="*/ 8521 w 10419"/>
                <a:gd name="connsiteY38" fmla="*/ 7179 h 14065"/>
                <a:gd name="connsiteX39" fmla="*/ 8839 w 10419"/>
                <a:gd name="connsiteY39" fmla="*/ 706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817 w 10419"/>
                <a:gd name="connsiteY37" fmla="*/ 7508 h 14065"/>
                <a:gd name="connsiteX38" fmla="*/ 8521 w 10419"/>
                <a:gd name="connsiteY38" fmla="*/ 7179 h 14065"/>
                <a:gd name="connsiteX39" fmla="*/ 8739 w 10419"/>
                <a:gd name="connsiteY39" fmla="*/ 813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817 w 10419"/>
                <a:gd name="connsiteY37" fmla="*/ 7508 h 14065"/>
                <a:gd name="connsiteX38" fmla="*/ 8349 w 10419"/>
                <a:gd name="connsiteY38" fmla="*/ 8808 h 14065"/>
                <a:gd name="connsiteX39" fmla="*/ 8739 w 10419"/>
                <a:gd name="connsiteY39" fmla="*/ 813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30 w 10419"/>
                <a:gd name="connsiteY35" fmla="*/ 8352 h 14065"/>
                <a:gd name="connsiteX36" fmla="*/ 7815 w 10419"/>
                <a:gd name="connsiteY36" fmla="*/ 7508 h 14065"/>
                <a:gd name="connsiteX37" fmla="*/ 7277 w 10419"/>
                <a:gd name="connsiteY37" fmla="*/ 9824 h 14065"/>
                <a:gd name="connsiteX38" fmla="*/ 8349 w 10419"/>
                <a:gd name="connsiteY38" fmla="*/ 8808 h 14065"/>
                <a:gd name="connsiteX39" fmla="*/ 8739 w 10419"/>
                <a:gd name="connsiteY39" fmla="*/ 813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00 w 10419"/>
                <a:gd name="connsiteY35" fmla="*/ 9824 h 14065"/>
                <a:gd name="connsiteX36" fmla="*/ 7815 w 10419"/>
                <a:gd name="connsiteY36" fmla="*/ 7508 h 14065"/>
                <a:gd name="connsiteX37" fmla="*/ 7277 w 10419"/>
                <a:gd name="connsiteY37" fmla="*/ 9824 h 14065"/>
                <a:gd name="connsiteX38" fmla="*/ 8349 w 10419"/>
                <a:gd name="connsiteY38" fmla="*/ 8808 h 14065"/>
                <a:gd name="connsiteX39" fmla="*/ 8739 w 10419"/>
                <a:gd name="connsiteY39" fmla="*/ 813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69 w 10419"/>
                <a:gd name="connsiteY34" fmla="*/ 9188 h 14065"/>
                <a:gd name="connsiteX35" fmla="*/ 6400 w 10419"/>
                <a:gd name="connsiteY35" fmla="*/ 9824 h 14065"/>
                <a:gd name="connsiteX36" fmla="*/ 6790 w 10419"/>
                <a:gd name="connsiteY36" fmla="*/ 10163 h 14065"/>
                <a:gd name="connsiteX37" fmla="*/ 7277 w 10419"/>
                <a:gd name="connsiteY37" fmla="*/ 9824 h 14065"/>
                <a:gd name="connsiteX38" fmla="*/ 8349 w 10419"/>
                <a:gd name="connsiteY38" fmla="*/ 8808 h 14065"/>
                <a:gd name="connsiteX39" fmla="*/ 8739 w 10419"/>
                <a:gd name="connsiteY39" fmla="*/ 813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702 w 10419"/>
                <a:gd name="connsiteY32" fmla="*/ 10077 h 14065"/>
                <a:gd name="connsiteX33" fmla="*/ 5566 w 10419"/>
                <a:gd name="connsiteY33" fmla="*/ 9188 h 14065"/>
                <a:gd name="connsiteX34" fmla="*/ 5522 w 10419"/>
                <a:gd name="connsiteY34" fmla="*/ 10501 h 14065"/>
                <a:gd name="connsiteX35" fmla="*/ 6400 w 10419"/>
                <a:gd name="connsiteY35" fmla="*/ 9824 h 14065"/>
                <a:gd name="connsiteX36" fmla="*/ 6790 w 10419"/>
                <a:gd name="connsiteY36" fmla="*/ 10163 h 14065"/>
                <a:gd name="connsiteX37" fmla="*/ 7277 w 10419"/>
                <a:gd name="connsiteY37" fmla="*/ 9824 h 14065"/>
                <a:gd name="connsiteX38" fmla="*/ 8349 w 10419"/>
                <a:gd name="connsiteY38" fmla="*/ 8808 h 14065"/>
                <a:gd name="connsiteX39" fmla="*/ 8739 w 10419"/>
                <a:gd name="connsiteY39" fmla="*/ 813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645 w 10419"/>
                <a:gd name="connsiteY32" fmla="*/ 11518 h 14065"/>
                <a:gd name="connsiteX33" fmla="*/ 5566 w 10419"/>
                <a:gd name="connsiteY33" fmla="*/ 9188 h 14065"/>
                <a:gd name="connsiteX34" fmla="*/ 5522 w 10419"/>
                <a:gd name="connsiteY34" fmla="*/ 10501 h 14065"/>
                <a:gd name="connsiteX35" fmla="*/ 6400 w 10419"/>
                <a:gd name="connsiteY35" fmla="*/ 9824 h 14065"/>
                <a:gd name="connsiteX36" fmla="*/ 6790 w 10419"/>
                <a:gd name="connsiteY36" fmla="*/ 10163 h 14065"/>
                <a:gd name="connsiteX37" fmla="*/ 7277 w 10419"/>
                <a:gd name="connsiteY37" fmla="*/ 9824 h 14065"/>
                <a:gd name="connsiteX38" fmla="*/ 8349 w 10419"/>
                <a:gd name="connsiteY38" fmla="*/ 8808 h 14065"/>
                <a:gd name="connsiteX39" fmla="*/ 8739 w 10419"/>
                <a:gd name="connsiteY39" fmla="*/ 813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761 w 10419"/>
                <a:gd name="connsiteY31" fmla="*/ 10958 h 14065"/>
                <a:gd name="connsiteX32" fmla="*/ 4645 w 10419"/>
                <a:gd name="connsiteY32" fmla="*/ 11518 h 14065"/>
                <a:gd name="connsiteX33" fmla="*/ 5425 w 10419"/>
                <a:gd name="connsiteY33" fmla="*/ 11856 h 14065"/>
                <a:gd name="connsiteX34" fmla="*/ 5522 w 10419"/>
                <a:gd name="connsiteY34" fmla="*/ 10501 h 14065"/>
                <a:gd name="connsiteX35" fmla="*/ 6400 w 10419"/>
                <a:gd name="connsiteY35" fmla="*/ 9824 h 14065"/>
                <a:gd name="connsiteX36" fmla="*/ 6790 w 10419"/>
                <a:gd name="connsiteY36" fmla="*/ 10163 h 14065"/>
                <a:gd name="connsiteX37" fmla="*/ 7277 w 10419"/>
                <a:gd name="connsiteY37" fmla="*/ 9824 h 14065"/>
                <a:gd name="connsiteX38" fmla="*/ 8349 w 10419"/>
                <a:gd name="connsiteY38" fmla="*/ 8808 h 14065"/>
                <a:gd name="connsiteX39" fmla="*/ 8739 w 10419"/>
                <a:gd name="connsiteY39" fmla="*/ 813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4065"/>
                <a:gd name="connsiteX1" fmla="*/ 572 w 10419"/>
                <a:gd name="connsiteY1" fmla="*/ 10876 h 14065"/>
                <a:gd name="connsiteX2" fmla="*/ 3495 w 10419"/>
                <a:gd name="connsiteY2" fmla="*/ 8217 h 14065"/>
                <a:gd name="connsiteX3" fmla="*/ 5072 w 10419"/>
                <a:gd name="connsiteY3" fmla="*/ 6574 h 14065"/>
                <a:gd name="connsiteX4" fmla="*/ 6277 w 10419"/>
                <a:gd name="connsiteY4" fmla="*/ 5514 h 14065"/>
                <a:gd name="connsiteX5" fmla="*/ 7419 w 10419"/>
                <a:gd name="connsiteY5" fmla="*/ 4857 h 14065"/>
                <a:gd name="connsiteX6" fmla="*/ 8236 w 10419"/>
                <a:gd name="connsiteY6" fmla="*/ 4409 h 14065"/>
                <a:gd name="connsiteX7" fmla="*/ 8970 w 10419"/>
                <a:gd name="connsiteY7" fmla="*/ 4170 h 14065"/>
                <a:gd name="connsiteX8" fmla="*/ 9230 w 10419"/>
                <a:gd name="connsiteY8" fmla="*/ 4140 h 14065"/>
                <a:gd name="connsiteX9" fmla="*/ 9452 w 10419"/>
                <a:gd name="connsiteY9" fmla="*/ 4155 h 14065"/>
                <a:gd name="connsiteX10" fmla="*/ 9755 w 10419"/>
                <a:gd name="connsiteY10" fmla="*/ 4438 h 14065"/>
                <a:gd name="connsiteX11" fmla="*/ 9951 w 10419"/>
                <a:gd name="connsiteY11" fmla="*/ 5013 h 14065"/>
                <a:gd name="connsiteX12" fmla="*/ 9974 w 10419"/>
                <a:gd name="connsiteY12" fmla="*/ 5559 h 14065"/>
                <a:gd name="connsiteX13" fmla="*/ 9886 w 10419"/>
                <a:gd name="connsiteY13" fmla="*/ 6096 h 14065"/>
                <a:gd name="connsiteX14" fmla="*/ 9772 w 10419"/>
                <a:gd name="connsiteY14" fmla="*/ 6388 h 14065"/>
                <a:gd name="connsiteX15" fmla="*/ 9590 w 10419"/>
                <a:gd name="connsiteY15" fmla="*/ 6649 h 14065"/>
                <a:gd name="connsiteX16" fmla="*/ 9325 w 10419"/>
                <a:gd name="connsiteY16" fmla="*/ 6783 h 14065"/>
                <a:gd name="connsiteX17" fmla="*/ 9014 w 10419"/>
                <a:gd name="connsiteY17" fmla="*/ 6918 h 14065"/>
                <a:gd name="connsiteX18" fmla="*/ 8837 w 10419"/>
                <a:gd name="connsiteY18" fmla="*/ 6993 h 14065"/>
                <a:gd name="connsiteX19" fmla="*/ 8519 w 10419"/>
                <a:gd name="connsiteY19" fmla="*/ 7120 h 14065"/>
                <a:gd name="connsiteX20" fmla="*/ 7813 w 10419"/>
                <a:gd name="connsiteY20" fmla="*/ 7448 h 14065"/>
                <a:gd name="connsiteX21" fmla="*/ 6428 w 10419"/>
                <a:gd name="connsiteY21" fmla="*/ 8292 h 14065"/>
                <a:gd name="connsiteX22" fmla="*/ 5562 w 10419"/>
                <a:gd name="connsiteY22" fmla="*/ 9136 h 14065"/>
                <a:gd name="connsiteX23" fmla="*/ 4698 w 10419"/>
                <a:gd name="connsiteY23" fmla="*/ 10017 h 14065"/>
                <a:gd name="connsiteX24" fmla="*/ 3757 w 10419"/>
                <a:gd name="connsiteY24" fmla="*/ 10906 h 14065"/>
                <a:gd name="connsiteX25" fmla="*/ 2689 w 10419"/>
                <a:gd name="connsiteY25" fmla="*/ 11877 h 14065"/>
                <a:gd name="connsiteX26" fmla="*/ 200 w 10419"/>
                <a:gd name="connsiteY26" fmla="*/ 13975 h 14065"/>
                <a:gd name="connsiteX27" fmla="*/ 194 w 10419"/>
                <a:gd name="connsiteY27" fmla="*/ 14035 h 14065"/>
                <a:gd name="connsiteX28" fmla="*/ 248 w 10419"/>
                <a:gd name="connsiteY28" fmla="*/ 13998 h 14065"/>
                <a:gd name="connsiteX29" fmla="*/ 858 w 10419"/>
                <a:gd name="connsiteY29" fmla="*/ 13527 h 14065"/>
                <a:gd name="connsiteX30" fmla="*/ 2695 w 10419"/>
                <a:gd name="connsiteY30" fmla="*/ 11937 h 14065"/>
                <a:gd name="connsiteX31" fmla="*/ 3378 w 10419"/>
                <a:gd name="connsiteY31" fmla="*/ 13211 h 14065"/>
                <a:gd name="connsiteX32" fmla="*/ 4645 w 10419"/>
                <a:gd name="connsiteY32" fmla="*/ 11518 h 14065"/>
                <a:gd name="connsiteX33" fmla="*/ 5425 w 10419"/>
                <a:gd name="connsiteY33" fmla="*/ 11856 h 14065"/>
                <a:gd name="connsiteX34" fmla="*/ 5522 w 10419"/>
                <a:gd name="connsiteY34" fmla="*/ 10501 h 14065"/>
                <a:gd name="connsiteX35" fmla="*/ 6400 w 10419"/>
                <a:gd name="connsiteY35" fmla="*/ 9824 h 14065"/>
                <a:gd name="connsiteX36" fmla="*/ 6790 w 10419"/>
                <a:gd name="connsiteY36" fmla="*/ 10163 h 14065"/>
                <a:gd name="connsiteX37" fmla="*/ 7277 w 10419"/>
                <a:gd name="connsiteY37" fmla="*/ 9824 h 14065"/>
                <a:gd name="connsiteX38" fmla="*/ 8349 w 10419"/>
                <a:gd name="connsiteY38" fmla="*/ 8808 h 14065"/>
                <a:gd name="connsiteX39" fmla="*/ 8739 w 10419"/>
                <a:gd name="connsiteY39" fmla="*/ 8130 h 14065"/>
                <a:gd name="connsiteX40" fmla="*/ 8934 w 10419"/>
                <a:gd name="connsiteY40" fmla="*/ 8469 h 14065"/>
                <a:gd name="connsiteX41" fmla="*/ 9324 w 10419"/>
                <a:gd name="connsiteY41" fmla="*/ 8130 h 14065"/>
                <a:gd name="connsiteX42" fmla="*/ 9617 w 10419"/>
                <a:gd name="connsiteY42" fmla="*/ 7791 h 14065"/>
                <a:gd name="connsiteX43" fmla="*/ 9909 w 10419"/>
                <a:gd name="connsiteY43" fmla="*/ 7791 h 14065"/>
                <a:gd name="connsiteX44" fmla="*/ 10104 w 10419"/>
                <a:gd name="connsiteY44" fmla="*/ 7791 h 14065"/>
                <a:gd name="connsiteX45" fmla="*/ 10299 w 10419"/>
                <a:gd name="connsiteY45" fmla="*/ 6775 h 14065"/>
                <a:gd name="connsiteX46" fmla="*/ 10396 w 10419"/>
                <a:gd name="connsiteY46" fmla="*/ 5081 h 14065"/>
                <a:gd name="connsiteX47" fmla="*/ 10299 w 10419"/>
                <a:gd name="connsiteY47" fmla="*/ 3726 h 14065"/>
                <a:gd name="connsiteX48" fmla="*/ 9909 w 10419"/>
                <a:gd name="connsiteY48" fmla="*/ 2710 h 14065"/>
                <a:gd name="connsiteX49" fmla="*/ 9519 w 10419"/>
                <a:gd name="connsiteY49" fmla="*/ 2371 h 14065"/>
                <a:gd name="connsiteX50" fmla="*/ 9129 w 10419"/>
                <a:gd name="connsiteY50" fmla="*/ 0 h 14065"/>
                <a:gd name="connsiteX0" fmla="*/ 0 w 10419"/>
                <a:gd name="connsiteY0" fmla="*/ 11279 h 15270"/>
                <a:gd name="connsiteX1" fmla="*/ 572 w 10419"/>
                <a:gd name="connsiteY1" fmla="*/ 10876 h 15270"/>
                <a:gd name="connsiteX2" fmla="*/ 3495 w 10419"/>
                <a:gd name="connsiteY2" fmla="*/ 8217 h 15270"/>
                <a:gd name="connsiteX3" fmla="*/ 5072 w 10419"/>
                <a:gd name="connsiteY3" fmla="*/ 6574 h 15270"/>
                <a:gd name="connsiteX4" fmla="*/ 6277 w 10419"/>
                <a:gd name="connsiteY4" fmla="*/ 5514 h 15270"/>
                <a:gd name="connsiteX5" fmla="*/ 7419 w 10419"/>
                <a:gd name="connsiteY5" fmla="*/ 4857 h 15270"/>
                <a:gd name="connsiteX6" fmla="*/ 8236 w 10419"/>
                <a:gd name="connsiteY6" fmla="*/ 4409 h 15270"/>
                <a:gd name="connsiteX7" fmla="*/ 8970 w 10419"/>
                <a:gd name="connsiteY7" fmla="*/ 4170 h 15270"/>
                <a:gd name="connsiteX8" fmla="*/ 9230 w 10419"/>
                <a:gd name="connsiteY8" fmla="*/ 4140 h 15270"/>
                <a:gd name="connsiteX9" fmla="*/ 9452 w 10419"/>
                <a:gd name="connsiteY9" fmla="*/ 4155 h 15270"/>
                <a:gd name="connsiteX10" fmla="*/ 9755 w 10419"/>
                <a:gd name="connsiteY10" fmla="*/ 4438 h 15270"/>
                <a:gd name="connsiteX11" fmla="*/ 9951 w 10419"/>
                <a:gd name="connsiteY11" fmla="*/ 5013 h 15270"/>
                <a:gd name="connsiteX12" fmla="*/ 9974 w 10419"/>
                <a:gd name="connsiteY12" fmla="*/ 5559 h 15270"/>
                <a:gd name="connsiteX13" fmla="*/ 9886 w 10419"/>
                <a:gd name="connsiteY13" fmla="*/ 6096 h 15270"/>
                <a:gd name="connsiteX14" fmla="*/ 9772 w 10419"/>
                <a:gd name="connsiteY14" fmla="*/ 6388 h 15270"/>
                <a:gd name="connsiteX15" fmla="*/ 9590 w 10419"/>
                <a:gd name="connsiteY15" fmla="*/ 6649 h 15270"/>
                <a:gd name="connsiteX16" fmla="*/ 9325 w 10419"/>
                <a:gd name="connsiteY16" fmla="*/ 6783 h 15270"/>
                <a:gd name="connsiteX17" fmla="*/ 9014 w 10419"/>
                <a:gd name="connsiteY17" fmla="*/ 6918 h 15270"/>
                <a:gd name="connsiteX18" fmla="*/ 8837 w 10419"/>
                <a:gd name="connsiteY18" fmla="*/ 6993 h 15270"/>
                <a:gd name="connsiteX19" fmla="*/ 8519 w 10419"/>
                <a:gd name="connsiteY19" fmla="*/ 7120 h 15270"/>
                <a:gd name="connsiteX20" fmla="*/ 7813 w 10419"/>
                <a:gd name="connsiteY20" fmla="*/ 7448 h 15270"/>
                <a:gd name="connsiteX21" fmla="*/ 6428 w 10419"/>
                <a:gd name="connsiteY21" fmla="*/ 8292 h 15270"/>
                <a:gd name="connsiteX22" fmla="*/ 5562 w 10419"/>
                <a:gd name="connsiteY22" fmla="*/ 9136 h 15270"/>
                <a:gd name="connsiteX23" fmla="*/ 4698 w 10419"/>
                <a:gd name="connsiteY23" fmla="*/ 10017 h 15270"/>
                <a:gd name="connsiteX24" fmla="*/ 3757 w 10419"/>
                <a:gd name="connsiteY24" fmla="*/ 10906 h 15270"/>
                <a:gd name="connsiteX25" fmla="*/ 2689 w 10419"/>
                <a:gd name="connsiteY25" fmla="*/ 11877 h 15270"/>
                <a:gd name="connsiteX26" fmla="*/ 200 w 10419"/>
                <a:gd name="connsiteY26" fmla="*/ 13975 h 15270"/>
                <a:gd name="connsiteX27" fmla="*/ 194 w 10419"/>
                <a:gd name="connsiteY27" fmla="*/ 14035 h 15270"/>
                <a:gd name="connsiteX28" fmla="*/ 248 w 10419"/>
                <a:gd name="connsiteY28" fmla="*/ 13998 h 15270"/>
                <a:gd name="connsiteX29" fmla="*/ 858 w 10419"/>
                <a:gd name="connsiteY29" fmla="*/ 13527 h 15270"/>
                <a:gd name="connsiteX30" fmla="*/ 2305 w 10419"/>
                <a:gd name="connsiteY30" fmla="*/ 14905 h 15270"/>
                <a:gd name="connsiteX31" fmla="*/ 3378 w 10419"/>
                <a:gd name="connsiteY31" fmla="*/ 13211 h 15270"/>
                <a:gd name="connsiteX32" fmla="*/ 4645 w 10419"/>
                <a:gd name="connsiteY32" fmla="*/ 11518 h 15270"/>
                <a:gd name="connsiteX33" fmla="*/ 5425 w 10419"/>
                <a:gd name="connsiteY33" fmla="*/ 11856 h 15270"/>
                <a:gd name="connsiteX34" fmla="*/ 5522 w 10419"/>
                <a:gd name="connsiteY34" fmla="*/ 10501 h 15270"/>
                <a:gd name="connsiteX35" fmla="*/ 6400 w 10419"/>
                <a:gd name="connsiteY35" fmla="*/ 9824 h 15270"/>
                <a:gd name="connsiteX36" fmla="*/ 6790 w 10419"/>
                <a:gd name="connsiteY36" fmla="*/ 10163 h 15270"/>
                <a:gd name="connsiteX37" fmla="*/ 7277 w 10419"/>
                <a:gd name="connsiteY37" fmla="*/ 9824 h 15270"/>
                <a:gd name="connsiteX38" fmla="*/ 8349 w 10419"/>
                <a:gd name="connsiteY38" fmla="*/ 8808 h 15270"/>
                <a:gd name="connsiteX39" fmla="*/ 8739 w 10419"/>
                <a:gd name="connsiteY39" fmla="*/ 8130 h 15270"/>
                <a:gd name="connsiteX40" fmla="*/ 8934 w 10419"/>
                <a:gd name="connsiteY40" fmla="*/ 8469 h 15270"/>
                <a:gd name="connsiteX41" fmla="*/ 9324 w 10419"/>
                <a:gd name="connsiteY41" fmla="*/ 8130 h 15270"/>
                <a:gd name="connsiteX42" fmla="*/ 9617 w 10419"/>
                <a:gd name="connsiteY42" fmla="*/ 7791 h 15270"/>
                <a:gd name="connsiteX43" fmla="*/ 9909 w 10419"/>
                <a:gd name="connsiteY43" fmla="*/ 7791 h 15270"/>
                <a:gd name="connsiteX44" fmla="*/ 10104 w 10419"/>
                <a:gd name="connsiteY44" fmla="*/ 7791 h 15270"/>
                <a:gd name="connsiteX45" fmla="*/ 10299 w 10419"/>
                <a:gd name="connsiteY45" fmla="*/ 6775 h 15270"/>
                <a:gd name="connsiteX46" fmla="*/ 10396 w 10419"/>
                <a:gd name="connsiteY46" fmla="*/ 5081 h 15270"/>
                <a:gd name="connsiteX47" fmla="*/ 10299 w 10419"/>
                <a:gd name="connsiteY47" fmla="*/ 3726 h 15270"/>
                <a:gd name="connsiteX48" fmla="*/ 9909 w 10419"/>
                <a:gd name="connsiteY48" fmla="*/ 2710 h 15270"/>
                <a:gd name="connsiteX49" fmla="*/ 9519 w 10419"/>
                <a:gd name="connsiteY49" fmla="*/ 2371 h 15270"/>
                <a:gd name="connsiteX50" fmla="*/ 9129 w 10419"/>
                <a:gd name="connsiteY50" fmla="*/ 0 h 15270"/>
                <a:gd name="connsiteX0" fmla="*/ 0 w 10419"/>
                <a:gd name="connsiteY0" fmla="*/ 11279 h 16599"/>
                <a:gd name="connsiteX1" fmla="*/ 572 w 10419"/>
                <a:gd name="connsiteY1" fmla="*/ 10876 h 16599"/>
                <a:gd name="connsiteX2" fmla="*/ 3495 w 10419"/>
                <a:gd name="connsiteY2" fmla="*/ 8217 h 16599"/>
                <a:gd name="connsiteX3" fmla="*/ 5072 w 10419"/>
                <a:gd name="connsiteY3" fmla="*/ 6574 h 16599"/>
                <a:gd name="connsiteX4" fmla="*/ 6277 w 10419"/>
                <a:gd name="connsiteY4" fmla="*/ 5514 h 16599"/>
                <a:gd name="connsiteX5" fmla="*/ 7419 w 10419"/>
                <a:gd name="connsiteY5" fmla="*/ 4857 h 16599"/>
                <a:gd name="connsiteX6" fmla="*/ 8236 w 10419"/>
                <a:gd name="connsiteY6" fmla="*/ 4409 h 16599"/>
                <a:gd name="connsiteX7" fmla="*/ 8970 w 10419"/>
                <a:gd name="connsiteY7" fmla="*/ 4170 h 16599"/>
                <a:gd name="connsiteX8" fmla="*/ 9230 w 10419"/>
                <a:gd name="connsiteY8" fmla="*/ 4140 h 16599"/>
                <a:gd name="connsiteX9" fmla="*/ 9452 w 10419"/>
                <a:gd name="connsiteY9" fmla="*/ 4155 h 16599"/>
                <a:gd name="connsiteX10" fmla="*/ 9755 w 10419"/>
                <a:gd name="connsiteY10" fmla="*/ 4438 h 16599"/>
                <a:gd name="connsiteX11" fmla="*/ 9951 w 10419"/>
                <a:gd name="connsiteY11" fmla="*/ 5013 h 16599"/>
                <a:gd name="connsiteX12" fmla="*/ 9974 w 10419"/>
                <a:gd name="connsiteY12" fmla="*/ 5559 h 16599"/>
                <a:gd name="connsiteX13" fmla="*/ 9886 w 10419"/>
                <a:gd name="connsiteY13" fmla="*/ 6096 h 16599"/>
                <a:gd name="connsiteX14" fmla="*/ 9772 w 10419"/>
                <a:gd name="connsiteY14" fmla="*/ 6388 h 16599"/>
                <a:gd name="connsiteX15" fmla="*/ 9590 w 10419"/>
                <a:gd name="connsiteY15" fmla="*/ 6649 h 16599"/>
                <a:gd name="connsiteX16" fmla="*/ 9325 w 10419"/>
                <a:gd name="connsiteY16" fmla="*/ 6783 h 16599"/>
                <a:gd name="connsiteX17" fmla="*/ 9014 w 10419"/>
                <a:gd name="connsiteY17" fmla="*/ 6918 h 16599"/>
                <a:gd name="connsiteX18" fmla="*/ 8837 w 10419"/>
                <a:gd name="connsiteY18" fmla="*/ 6993 h 16599"/>
                <a:gd name="connsiteX19" fmla="*/ 8519 w 10419"/>
                <a:gd name="connsiteY19" fmla="*/ 7120 h 16599"/>
                <a:gd name="connsiteX20" fmla="*/ 7813 w 10419"/>
                <a:gd name="connsiteY20" fmla="*/ 7448 h 16599"/>
                <a:gd name="connsiteX21" fmla="*/ 6428 w 10419"/>
                <a:gd name="connsiteY21" fmla="*/ 8292 h 16599"/>
                <a:gd name="connsiteX22" fmla="*/ 5562 w 10419"/>
                <a:gd name="connsiteY22" fmla="*/ 9136 h 16599"/>
                <a:gd name="connsiteX23" fmla="*/ 4698 w 10419"/>
                <a:gd name="connsiteY23" fmla="*/ 10017 h 16599"/>
                <a:gd name="connsiteX24" fmla="*/ 3757 w 10419"/>
                <a:gd name="connsiteY24" fmla="*/ 10906 h 16599"/>
                <a:gd name="connsiteX25" fmla="*/ 2689 w 10419"/>
                <a:gd name="connsiteY25" fmla="*/ 11877 h 16599"/>
                <a:gd name="connsiteX26" fmla="*/ 200 w 10419"/>
                <a:gd name="connsiteY26" fmla="*/ 13975 h 16599"/>
                <a:gd name="connsiteX27" fmla="*/ 194 w 10419"/>
                <a:gd name="connsiteY27" fmla="*/ 14035 h 16599"/>
                <a:gd name="connsiteX28" fmla="*/ 248 w 10419"/>
                <a:gd name="connsiteY28" fmla="*/ 13998 h 16599"/>
                <a:gd name="connsiteX29" fmla="*/ 356 w 10419"/>
                <a:gd name="connsiteY29" fmla="*/ 16599 h 16599"/>
                <a:gd name="connsiteX30" fmla="*/ 2305 w 10419"/>
                <a:gd name="connsiteY30" fmla="*/ 14905 h 16599"/>
                <a:gd name="connsiteX31" fmla="*/ 3378 w 10419"/>
                <a:gd name="connsiteY31" fmla="*/ 13211 h 16599"/>
                <a:gd name="connsiteX32" fmla="*/ 4645 w 10419"/>
                <a:gd name="connsiteY32" fmla="*/ 11518 h 16599"/>
                <a:gd name="connsiteX33" fmla="*/ 5425 w 10419"/>
                <a:gd name="connsiteY33" fmla="*/ 11856 h 16599"/>
                <a:gd name="connsiteX34" fmla="*/ 5522 w 10419"/>
                <a:gd name="connsiteY34" fmla="*/ 10501 h 16599"/>
                <a:gd name="connsiteX35" fmla="*/ 6400 w 10419"/>
                <a:gd name="connsiteY35" fmla="*/ 9824 h 16599"/>
                <a:gd name="connsiteX36" fmla="*/ 6790 w 10419"/>
                <a:gd name="connsiteY36" fmla="*/ 10163 h 16599"/>
                <a:gd name="connsiteX37" fmla="*/ 7277 w 10419"/>
                <a:gd name="connsiteY37" fmla="*/ 9824 h 16599"/>
                <a:gd name="connsiteX38" fmla="*/ 8349 w 10419"/>
                <a:gd name="connsiteY38" fmla="*/ 8808 h 16599"/>
                <a:gd name="connsiteX39" fmla="*/ 8739 w 10419"/>
                <a:gd name="connsiteY39" fmla="*/ 8130 h 16599"/>
                <a:gd name="connsiteX40" fmla="*/ 8934 w 10419"/>
                <a:gd name="connsiteY40" fmla="*/ 8469 h 16599"/>
                <a:gd name="connsiteX41" fmla="*/ 9324 w 10419"/>
                <a:gd name="connsiteY41" fmla="*/ 8130 h 16599"/>
                <a:gd name="connsiteX42" fmla="*/ 9617 w 10419"/>
                <a:gd name="connsiteY42" fmla="*/ 7791 h 16599"/>
                <a:gd name="connsiteX43" fmla="*/ 9909 w 10419"/>
                <a:gd name="connsiteY43" fmla="*/ 7791 h 16599"/>
                <a:gd name="connsiteX44" fmla="*/ 10104 w 10419"/>
                <a:gd name="connsiteY44" fmla="*/ 7791 h 16599"/>
                <a:gd name="connsiteX45" fmla="*/ 10299 w 10419"/>
                <a:gd name="connsiteY45" fmla="*/ 6775 h 16599"/>
                <a:gd name="connsiteX46" fmla="*/ 10396 w 10419"/>
                <a:gd name="connsiteY46" fmla="*/ 5081 h 16599"/>
                <a:gd name="connsiteX47" fmla="*/ 10299 w 10419"/>
                <a:gd name="connsiteY47" fmla="*/ 3726 h 16599"/>
                <a:gd name="connsiteX48" fmla="*/ 9909 w 10419"/>
                <a:gd name="connsiteY48" fmla="*/ 2710 h 16599"/>
                <a:gd name="connsiteX49" fmla="*/ 9519 w 10419"/>
                <a:gd name="connsiteY49" fmla="*/ 2371 h 16599"/>
                <a:gd name="connsiteX50" fmla="*/ 9129 w 10419"/>
                <a:gd name="connsiteY50" fmla="*/ 0 h 16599"/>
                <a:gd name="connsiteX0" fmla="*/ 247 w 10666"/>
                <a:gd name="connsiteY0" fmla="*/ 11279 h 16599"/>
                <a:gd name="connsiteX1" fmla="*/ 819 w 10666"/>
                <a:gd name="connsiteY1" fmla="*/ 10876 h 16599"/>
                <a:gd name="connsiteX2" fmla="*/ 3742 w 10666"/>
                <a:gd name="connsiteY2" fmla="*/ 8217 h 16599"/>
                <a:gd name="connsiteX3" fmla="*/ 5319 w 10666"/>
                <a:gd name="connsiteY3" fmla="*/ 6574 h 16599"/>
                <a:gd name="connsiteX4" fmla="*/ 6524 w 10666"/>
                <a:gd name="connsiteY4" fmla="*/ 5514 h 16599"/>
                <a:gd name="connsiteX5" fmla="*/ 7666 w 10666"/>
                <a:gd name="connsiteY5" fmla="*/ 4857 h 16599"/>
                <a:gd name="connsiteX6" fmla="*/ 8483 w 10666"/>
                <a:gd name="connsiteY6" fmla="*/ 4409 h 16599"/>
                <a:gd name="connsiteX7" fmla="*/ 9217 w 10666"/>
                <a:gd name="connsiteY7" fmla="*/ 4170 h 16599"/>
                <a:gd name="connsiteX8" fmla="*/ 9477 w 10666"/>
                <a:gd name="connsiteY8" fmla="*/ 4140 h 16599"/>
                <a:gd name="connsiteX9" fmla="*/ 9699 w 10666"/>
                <a:gd name="connsiteY9" fmla="*/ 4155 h 16599"/>
                <a:gd name="connsiteX10" fmla="*/ 10002 w 10666"/>
                <a:gd name="connsiteY10" fmla="*/ 4438 h 16599"/>
                <a:gd name="connsiteX11" fmla="*/ 10198 w 10666"/>
                <a:gd name="connsiteY11" fmla="*/ 5013 h 16599"/>
                <a:gd name="connsiteX12" fmla="*/ 10221 w 10666"/>
                <a:gd name="connsiteY12" fmla="*/ 5559 h 16599"/>
                <a:gd name="connsiteX13" fmla="*/ 10133 w 10666"/>
                <a:gd name="connsiteY13" fmla="*/ 6096 h 16599"/>
                <a:gd name="connsiteX14" fmla="*/ 10019 w 10666"/>
                <a:gd name="connsiteY14" fmla="*/ 6388 h 16599"/>
                <a:gd name="connsiteX15" fmla="*/ 9837 w 10666"/>
                <a:gd name="connsiteY15" fmla="*/ 6649 h 16599"/>
                <a:gd name="connsiteX16" fmla="*/ 9572 w 10666"/>
                <a:gd name="connsiteY16" fmla="*/ 6783 h 16599"/>
                <a:gd name="connsiteX17" fmla="*/ 9261 w 10666"/>
                <a:gd name="connsiteY17" fmla="*/ 6918 h 16599"/>
                <a:gd name="connsiteX18" fmla="*/ 9084 w 10666"/>
                <a:gd name="connsiteY18" fmla="*/ 6993 h 16599"/>
                <a:gd name="connsiteX19" fmla="*/ 8766 w 10666"/>
                <a:gd name="connsiteY19" fmla="*/ 7120 h 16599"/>
                <a:gd name="connsiteX20" fmla="*/ 8060 w 10666"/>
                <a:gd name="connsiteY20" fmla="*/ 7448 h 16599"/>
                <a:gd name="connsiteX21" fmla="*/ 6675 w 10666"/>
                <a:gd name="connsiteY21" fmla="*/ 8292 h 16599"/>
                <a:gd name="connsiteX22" fmla="*/ 5809 w 10666"/>
                <a:gd name="connsiteY22" fmla="*/ 9136 h 16599"/>
                <a:gd name="connsiteX23" fmla="*/ 4945 w 10666"/>
                <a:gd name="connsiteY23" fmla="*/ 10017 h 16599"/>
                <a:gd name="connsiteX24" fmla="*/ 4004 w 10666"/>
                <a:gd name="connsiteY24" fmla="*/ 10906 h 16599"/>
                <a:gd name="connsiteX25" fmla="*/ 2936 w 10666"/>
                <a:gd name="connsiteY25" fmla="*/ 11877 h 16599"/>
                <a:gd name="connsiteX26" fmla="*/ 447 w 10666"/>
                <a:gd name="connsiteY26" fmla="*/ 13975 h 16599"/>
                <a:gd name="connsiteX27" fmla="*/ 441 w 10666"/>
                <a:gd name="connsiteY27" fmla="*/ 14035 h 16599"/>
                <a:gd name="connsiteX28" fmla="*/ 18 w 10666"/>
                <a:gd name="connsiteY28" fmla="*/ 16260 h 16599"/>
                <a:gd name="connsiteX29" fmla="*/ 603 w 10666"/>
                <a:gd name="connsiteY29" fmla="*/ 16599 h 16599"/>
                <a:gd name="connsiteX30" fmla="*/ 2552 w 10666"/>
                <a:gd name="connsiteY30" fmla="*/ 14905 h 16599"/>
                <a:gd name="connsiteX31" fmla="*/ 3625 w 10666"/>
                <a:gd name="connsiteY31" fmla="*/ 13211 h 16599"/>
                <a:gd name="connsiteX32" fmla="*/ 4892 w 10666"/>
                <a:gd name="connsiteY32" fmla="*/ 11518 h 16599"/>
                <a:gd name="connsiteX33" fmla="*/ 5672 w 10666"/>
                <a:gd name="connsiteY33" fmla="*/ 11856 h 16599"/>
                <a:gd name="connsiteX34" fmla="*/ 5769 w 10666"/>
                <a:gd name="connsiteY34" fmla="*/ 10501 h 16599"/>
                <a:gd name="connsiteX35" fmla="*/ 6647 w 10666"/>
                <a:gd name="connsiteY35" fmla="*/ 9824 h 16599"/>
                <a:gd name="connsiteX36" fmla="*/ 7037 w 10666"/>
                <a:gd name="connsiteY36" fmla="*/ 10163 h 16599"/>
                <a:gd name="connsiteX37" fmla="*/ 7524 w 10666"/>
                <a:gd name="connsiteY37" fmla="*/ 9824 h 16599"/>
                <a:gd name="connsiteX38" fmla="*/ 8596 w 10666"/>
                <a:gd name="connsiteY38" fmla="*/ 8808 h 16599"/>
                <a:gd name="connsiteX39" fmla="*/ 8986 w 10666"/>
                <a:gd name="connsiteY39" fmla="*/ 8130 h 16599"/>
                <a:gd name="connsiteX40" fmla="*/ 9181 w 10666"/>
                <a:gd name="connsiteY40" fmla="*/ 8469 h 16599"/>
                <a:gd name="connsiteX41" fmla="*/ 9571 w 10666"/>
                <a:gd name="connsiteY41" fmla="*/ 8130 h 16599"/>
                <a:gd name="connsiteX42" fmla="*/ 9864 w 10666"/>
                <a:gd name="connsiteY42" fmla="*/ 7791 h 16599"/>
                <a:gd name="connsiteX43" fmla="*/ 10156 w 10666"/>
                <a:gd name="connsiteY43" fmla="*/ 7791 h 16599"/>
                <a:gd name="connsiteX44" fmla="*/ 10351 w 10666"/>
                <a:gd name="connsiteY44" fmla="*/ 7791 h 16599"/>
                <a:gd name="connsiteX45" fmla="*/ 10546 w 10666"/>
                <a:gd name="connsiteY45" fmla="*/ 6775 h 16599"/>
                <a:gd name="connsiteX46" fmla="*/ 10643 w 10666"/>
                <a:gd name="connsiteY46" fmla="*/ 5081 h 16599"/>
                <a:gd name="connsiteX47" fmla="*/ 10546 w 10666"/>
                <a:gd name="connsiteY47" fmla="*/ 3726 h 16599"/>
                <a:gd name="connsiteX48" fmla="*/ 10156 w 10666"/>
                <a:gd name="connsiteY48" fmla="*/ 2710 h 16599"/>
                <a:gd name="connsiteX49" fmla="*/ 9766 w 10666"/>
                <a:gd name="connsiteY49" fmla="*/ 2371 h 16599"/>
                <a:gd name="connsiteX50" fmla="*/ 9376 w 10666"/>
                <a:gd name="connsiteY50" fmla="*/ 0 h 16599"/>
                <a:gd name="connsiteX0" fmla="*/ 327 w 10746"/>
                <a:gd name="connsiteY0" fmla="*/ 11279 h 16599"/>
                <a:gd name="connsiteX1" fmla="*/ 899 w 10746"/>
                <a:gd name="connsiteY1" fmla="*/ 10876 h 16599"/>
                <a:gd name="connsiteX2" fmla="*/ 3822 w 10746"/>
                <a:gd name="connsiteY2" fmla="*/ 8217 h 16599"/>
                <a:gd name="connsiteX3" fmla="*/ 5399 w 10746"/>
                <a:gd name="connsiteY3" fmla="*/ 6574 h 16599"/>
                <a:gd name="connsiteX4" fmla="*/ 6604 w 10746"/>
                <a:gd name="connsiteY4" fmla="*/ 5514 h 16599"/>
                <a:gd name="connsiteX5" fmla="*/ 7746 w 10746"/>
                <a:gd name="connsiteY5" fmla="*/ 4857 h 16599"/>
                <a:gd name="connsiteX6" fmla="*/ 8563 w 10746"/>
                <a:gd name="connsiteY6" fmla="*/ 4409 h 16599"/>
                <a:gd name="connsiteX7" fmla="*/ 9297 w 10746"/>
                <a:gd name="connsiteY7" fmla="*/ 4170 h 16599"/>
                <a:gd name="connsiteX8" fmla="*/ 9557 w 10746"/>
                <a:gd name="connsiteY8" fmla="*/ 4140 h 16599"/>
                <a:gd name="connsiteX9" fmla="*/ 9779 w 10746"/>
                <a:gd name="connsiteY9" fmla="*/ 4155 h 16599"/>
                <a:gd name="connsiteX10" fmla="*/ 10082 w 10746"/>
                <a:gd name="connsiteY10" fmla="*/ 4438 h 16599"/>
                <a:gd name="connsiteX11" fmla="*/ 10278 w 10746"/>
                <a:gd name="connsiteY11" fmla="*/ 5013 h 16599"/>
                <a:gd name="connsiteX12" fmla="*/ 10301 w 10746"/>
                <a:gd name="connsiteY12" fmla="*/ 5559 h 16599"/>
                <a:gd name="connsiteX13" fmla="*/ 10213 w 10746"/>
                <a:gd name="connsiteY13" fmla="*/ 6096 h 16599"/>
                <a:gd name="connsiteX14" fmla="*/ 10099 w 10746"/>
                <a:gd name="connsiteY14" fmla="*/ 6388 h 16599"/>
                <a:gd name="connsiteX15" fmla="*/ 9917 w 10746"/>
                <a:gd name="connsiteY15" fmla="*/ 6649 h 16599"/>
                <a:gd name="connsiteX16" fmla="*/ 9652 w 10746"/>
                <a:gd name="connsiteY16" fmla="*/ 6783 h 16599"/>
                <a:gd name="connsiteX17" fmla="*/ 9341 w 10746"/>
                <a:gd name="connsiteY17" fmla="*/ 6918 h 16599"/>
                <a:gd name="connsiteX18" fmla="*/ 9164 w 10746"/>
                <a:gd name="connsiteY18" fmla="*/ 6993 h 16599"/>
                <a:gd name="connsiteX19" fmla="*/ 8846 w 10746"/>
                <a:gd name="connsiteY19" fmla="*/ 7120 h 16599"/>
                <a:gd name="connsiteX20" fmla="*/ 8140 w 10746"/>
                <a:gd name="connsiteY20" fmla="*/ 7448 h 16599"/>
                <a:gd name="connsiteX21" fmla="*/ 6755 w 10746"/>
                <a:gd name="connsiteY21" fmla="*/ 8292 h 16599"/>
                <a:gd name="connsiteX22" fmla="*/ 5889 w 10746"/>
                <a:gd name="connsiteY22" fmla="*/ 9136 h 16599"/>
                <a:gd name="connsiteX23" fmla="*/ 5025 w 10746"/>
                <a:gd name="connsiteY23" fmla="*/ 10017 h 16599"/>
                <a:gd name="connsiteX24" fmla="*/ 4084 w 10746"/>
                <a:gd name="connsiteY24" fmla="*/ 10906 h 16599"/>
                <a:gd name="connsiteX25" fmla="*/ 3016 w 10746"/>
                <a:gd name="connsiteY25" fmla="*/ 11877 h 16599"/>
                <a:gd name="connsiteX26" fmla="*/ 527 w 10746"/>
                <a:gd name="connsiteY26" fmla="*/ 13975 h 16599"/>
                <a:gd name="connsiteX27" fmla="*/ 0 w 10746"/>
                <a:gd name="connsiteY27" fmla="*/ 15244 h 16599"/>
                <a:gd name="connsiteX28" fmla="*/ 98 w 10746"/>
                <a:gd name="connsiteY28" fmla="*/ 16260 h 16599"/>
                <a:gd name="connsiteX29" fmla="*/ 683 w 10746"/>
                <a:gd name="connsiteY29" fmla="*/ 16599 h 16599"/>
                <a:gd name="connsiteX30" fmla="*/ 2632 w 10746"/>
                <a:gd name="connsiteY30" fmla="*/ 14905 h 16599"/>
                <a:gd name="connsiteX31" fmla="*/ 3705 w 10746"/>
                <a:gd name="connsiteY31" fmla="*/ 13211 h 16599"/>
                <a:gd name="connsiteX32" fmla="*/ 4972 w 10746"/>
                <a:gd name="connsiteY32" fmla="*/ 11518 h 16599"/>
                <a:gd name="connsiteX33" fmla="*/ 5752 w 10746"/>
                <a:gd name="connsiteY33" fmla="*/ 11856 h 16599"/>
                <a:gd name="connsiteX34" fmla="*/ 5849 w 10746"/>
                <a:gd name="connsiteY34" fmla="*/ 10501 h 16599"/>
                <a:gd name="connsiteX35" fmla="*/ 6727 w 10746"/>
                <a:gd name="connsiteY35" fmla="*/ 9824 h 16599"/>
                <a:gd name="connsiteX36" fmla="*/ 7117 w 10746"/>
                <a:gd name="connsiteY36" fmla="*/ 10163 h 16599"/>
                <a:gd name="connsiteX37" fmla="*/ 7604 w 10746"/>
                <a:gd name="connsiteY37" fmla="*/ 9824 h 16599"/>
                <a:gd name="connsiteX38" fmla="*/ 8676 w 10746"/>
                <a:gd name="connsiteY38" fmla="*/ 8808 h 16599"/>
                <a:gd name="connsiteX39" fmla="*/ 9066 w 10746"/>
                <a:gd name="connsiteY39" fmla="*/ 8130 h 16599"/>
                <a:gd name="connsiteX40" fmla="*/ 9261 w 10746"/>
                <a:gd name="connsiteY40" fmla="*/ 8469 h 16599"/>
                <a:gd name="connsiteX41" fmla="*/ 9651 w 10746"/>
                <a:gd name="connsiteY41" fmla="*/ 8130 h 16599"/>
                <a:gd name="connsiteX42" fmla="*/ 9944 w 10746"/>
                <a:gd name="connsiteY42" fmla="*/ 7791 h 16599"/>
                <a:gd name="connsiteX43" fmla="*/ 10236 w 10746"/>
                <a:gd name="connsiteY43" fmla="*/ 7791 h 16599"/>
                <a:gd name="connsiteX44" fmla="*/ 10431 w 10746"/>
                <a:gd name="connsiteY44" fmla="*/ 7791 h 16599"/>
                <a:gd name="connsiteX45" fmla="*/ 10626 w 10746"/>
                <a:gd name="connsiteY45" fmla="*/ 6775 h 16599"/>
                <a:gd name="connsiteX46" fmla="*/ 10723 w 10746"/>
                <a:gd name="connsiteY46" fmla="*/ 5081 h 16599"/>
                <a:gd name="connsiteX47" fmla="*/ 10626 w 10746"/>
                <a:gd name="connsiteY47" fmla="*/ 3726 h 16599"/>
                <a:gd name="connsiteX48" fmla="*/ 10236 w 10746"/>
                <a:gd name="connsiteY48" fmla="*/ 2710 h 16599"/>
                <a:gd name="connsiteX49" fmla="*/ 9846 w 10746"/>
                <a:gd name="connsiteY49" fmla="*/ 2371 h 16599"/>
                <a:gd name="connsiteX50" fmla="*/ 9456 w 10746"/>
                <a:gd name="connsiteY50" fmla="*/ 0 h 16599"/>
                <a:gd name="connsiteX0" fmla="*/ 286 w 10705"/>
                <a:gd name="connsiteY0" fmla="*/ 11279 h 16599"/>
                <a:gd name="connsiteX1" fmla="*/ 858 w 10705"/>
                <a:gd name="connsiteY1" fmla="*/ 10876 h 16599"/>
                <a:gd name="connsiteX2" fmla="*/ 3781 w 10705"/>
                <a:gd name="connsiteY2" fmla="*/ 8217 h 16599"/>
                <a:gd name="connsiteX3" fmla="*/ 5358 w 10705"/>
                <a:gd name="connsiteY3" fmla="*/ 6574 h 16599"/>
                <a:gd name="connsiteX4" fmla="*/ 6563 w 10705"/>
                <a:gd name="connsiteY4" fmla="*/ 5514 h 16599"/>
                <a:gd name="connsiteX5" fmla="*/ 7705 w 10705"/>
                <a:gd name="connsiteY5" fmla="*/ 4857 h 16599"/>
                <a:gd name="connsiteX6" fmla="*/ 8522 w 10705"/>
                <a:gd name="connsiteY6" fmla="*/ 4409 h 16599"/>
                <a:gd name="connsiteX7" fmla="*/ 9256 w 10705"/>
                <a:gd name="connsiteY7" fmla="*/ 4170 h 16599"/>
                <a:gd name="connsiteX8" fmla="*/ 9516 w 10705"/>
                <a:gd name="connsiteY8" fmla="*/ 4140 h 16599"/>
                <a:gd name="connsiteX9" fmla="*/ 9738 w 10705"/>
                <a:gd name="connsiteY9" fmla="*/ 4155 h 16599"/>
                <a:gd name="connsiteX10" fmla="*/ 10041 w 10705"/>
                <a:gd name="connsiteY10" fmla="*/ 4438 h 16599"/>
                <a:gd name="connsiteX11" fmla="*/ 10237 w 10705"/>
                <a:gd name="connsiteY11" fmla="*/ 5013 h 16599"/>
                <a:gd name="connsiteX12" fmla="*/ 10260 w 10705"/>
                <a:gd name="connsiteY12" fmla="*/ 5559 h 16599"/>
                <a:gd name="connsiteX13" fmla="*/ 10172 w 10705"/>
                <a:gd name="connsiteY13" fmla="*/ 6096 h 16599"/>
                <a:gd name="connsiteX14" fmla="*/ 10058 w 10705"/>
                <a:gd name="connsiteY14" fmla="*/ 6388 h 16599"/>
                <a:gd name="connsiteX15" fmla="*/ 9876 w 10705"/>
                <a:gd name="connsiteY15" fmla="*/ 6649 h 16599"/>
                <a:gd name="connsiteX16" fmla="*/ 9611 w 10705"/>
                <a:gd name="connsiteY16" fmla="*/ 6783 h 16599"/>
                <a:gd name="connsiteX17" fmla="*/ 9300 w 10705"/>
                <a:gd name="connsiteY17" fmla="*/ 6918 h 16599"/>
                <a:gd name="connsiteX18" fmla="*/ 9123 w 10705"/>
                <a:gd name="connsiteY18" fmla="*/ 6993 h 16599"/>
                <a:gd name="connsiteX19" fmla="*/ 8805 w 10705"/>
                <a:gd name="connsiteY19" fmla="*/ 7120 h 16599"/>
                <a:gd name="connsiteX20" fmla="*/ 8099 w 10705"/>
                <a:gd name="connsiteY20" fmla="*/ 7448 h 16599"/>
                <a:gd name="connsiteX21" fmla="*/ 6714 w 10705"/>
                <a:gd name="connsiteY21" fmla="*/ 8292 h 16599"/>
                <a:gd name="connsiteX22" fmla="*/ 5848 w 10705"/>
                <a:gd name="connsiteY22" fmla="*/ 9136 h 16599"/>
                <a:gd name="connsiteX23" fmla="*/ 4984 w 10705"/>
                <a:gd name="connsiteY23" fmla="*/ 10017 h 16599"/>
                <a:gd name="connsiteX24" fmla="*/ 4043 w 10705"/>
                <a:gd name="connsiteY24" fmla="*/ 10906 h 16599"/>
                <a:gd name="connsiteX25" fmla="*/ 2975 w 10705"/>
                <a:gd name="connsiteY25" fmla="*/ 11877 h 16599"/>
                <a:gd name="connsiteX26" fmla="*/ 486 w 10705"/>
                <a:gd name="connsiteY26" fmla="*/ 13975 h 16599"/>
                <a:gd name="connsiteX27" fmla="*/ 57 w 10705"/>
                <a:gd name="connsiteY27" fmla="*/ 16260 h 16599"/>
                <a:gd name="connsiteX28" fmla="*/ 642 w 10705"/>
                <a:gd name="connsiteY28" fmla="*/ 16599 h 16599"/>
                <a:gd name="connsiteX29" fmla="*/ 2591 w 10705"/>
                <a:gd name="connsiteY29" fmla="*/ 14905 h 16599"/>
                <a:gd name="connsiteX30" fmla="*/ 3664 w 10705"/>
                <a:gd name="connsiteY30" fmla="*/ 13211 h 16599"/>
                <a:gd name="connsiteX31" fmla="*/ 4931 w 10705"/>
                <a:gd name="connsiteY31" fmla="*/ 11518 h 16599"/>
                <a:gd name="connsiteX32" fmla="*/ 5711 w 10705"/>
                <a:gd name="connsiteY32" fmla="*/ 11856 h 16599"/>
                <a:gd name="connsiteX33" fmla="*/ 5808 w 10705"/>
                <a:gd name="connsiteY33" fmla="*/ 10501 h 16599"/>
                <a:gd name="connsiteX34" fmla="*/ 6686 w 10705"/>
                <a:gd name="connsiteY34" fmla="*/ 9824 h 16599"/>
                <a:gd name="connsiteX35" fmla="*/ 7076 w 10705"/>
                <a:gd name="connsiteY35" fmla="*/ 10163 h 16599"/>
                <a:gd name="connsiteX36" fmla="*/ 7563 w 10705"/>
                <a:gd name="connsiteY36" fmla="*/ 9824 h 16599"/>
                <a:gd name="connsiteX37" fmla="*/ 8635 w 10705"/>
                <a:gd name="connsiteY37" fmla="*/ 8808 h 16599"/>
                <a:gd name="connsiteX38" fmla="*/ 9025 w 10705"/>
                <a:gd name="connsiteY38" fmla="*/ 8130 h 16599"/>
                <a:gd name="connsiteX39" fmla="*/ 9220 w 10705"/>
                <a:gd name="connsiteY39" fmla="*/ 8469 h 16599"/>
                <a:gd name="connsiteX40" fmla="*/ 9610 w 10705"/>
                <a:gd name="connsiteY40" fmla="*/ 8130 h 16599"/>
                <a:gd name="connsiteX41" fmla="*/ 9903 w 10705"/>
                <a:gd name="connsiteY41" fmla="*/ 7791 h 16599"/>
                <a:gd name="connsiteX42" fmla="*/ 10195 w 10705"/>
                <a:gd name="connsiteY42" fmla="*/ 7791 h 16599"/>
                <a:gd name="connsiteX43" fmla="*/ 10390 w 10705"/>
                <a:gd name="connsiteY43" fmla="*/ 7791 h 16599"/>
                <a:gd name="connsiteX44" fmla="*/ 10585 w 10705"/>
                <a:gd name="connsiteY44" fmla="*/ 6775 h 16599"/>
                <a:gd name="connsiteX45" fmla="*/ 10682 w 10705"/>
                <a:gd name="connsiteY45" fmla="*/ 5081 h 16599"/>
                <a:gd name="connsiteX46" fmla="*/ 10585 w 10705"/>
                <a:gd name="connsiteY46" fmla="*/ 3726 h 16599"/>
                <a:gd name="connsiteX47" fmla="*/ 10195 w 10705"/>
                <a:gd name="connsiteY47" fmla="*/ 2710 h 16599"/>
                <a:gd name="connsiteX48" fmla="*/ 9805 w 10705"/>
                <a:gd name="connsiteY48" fmla="*/ 2371 h 16599"/>
                <a:gd name="connsiteX49" fmla="*/ 9415 w 10705"/>
                <a:gd name="connsiteY49" fmla="*/ 0 h 16599"/>
                <a:gd name="connsiteX0" fmla="*/ 189 w 10608"/>
                <a:gd name="connsiteY0" fmla="*/ 11279 h 16599"/>
                <a:gd name="connsiteX1" fmla="*/ 761 w 10608"/>
                <a:gd name="connsiteY1" fmla="*/ 10876 h 16599"/>
                <a:gd name="connsiteX2" fmla="*/ 3684 w 10608"/>
                <a:gd name="connsiteY2" fmla="*/ 8217 h 16599"/>
                <a:gd name="connsiteX3" fmla="*/ 5261 w 10608"/>
                <a:gd name="connsiteY3" fmla="*/ 6574 h 16599"/>
                <a:gd name="connsiteX4" fmla="*/ 6466 w 10608"/>
                <a:gd name="connsiteY4" fmla="*/ 5514 h 16599"/>
                <a:gd name="connsiteX5" fmla="*/ 7608 w 10608"/>
                <a:gd name="connsiteY5" fmla="*/ 4857 h 16599"/>
                <a:gd name="connsiteX6" fmla="*/ 8425 w 10608"/>
                <a:gd name="connsiteY6" fmla="*/ 4409 h 16599"/>
                <a:gd name="connsiteX7" fmla="*/ 9159 w 10608"/>
                <a:gd name="connsiteY7" fmla="*/ 4170 h 16599"/>
                <a:gd name="connsiteX8" fmla="*/ 9419 w 10608"/>
                <a:gd name="connsiteY8" fmla="*/ 4140 h 16599"/>
                <a:gd name="connsiteX9" fmla="*/ 9641 w 10608"/>
                <a:gd name="connsiteY9" fmla="*/ 4155 h 16599"/>
                <a:gd name="connsiteX10" fmla="*/ 9944 w 10608"/>
                <a:gd name="connsiteY10" fmla="*/ 4438 h 16599"/>
                <a:gd name="connsiteX11" fmla="*/ 10140 w 10608"/>
                <a:gd name="connsiteY11" fmla="*/ 5013 h 16599"/>
                <a:gd name="connsiteX12" fmla="*/ 10163 w 10608"/>
                <a:gd name="connsiteY12" fmla="*/ 5559 h 16599"/>
                <a:gd name="connsiteX13" fmla="*/ 10075 w 10608"/>
                <a:gd name="connsiteY13" fmla="*/ 6096 h 16599"/>
                <a:gd name="connsiteX14" fmla="*/ 9961 w 10608"/>
                <a:gd name="connsiteY14" fmla="*/ 6388 h 16599"/>
                <a:gd name="connsiteX15" fmla="*/ 9779 w 10608"/>
                <a:gd name="connsiteY15" fmla="*/ 6649 h 16599"/>
                <a:gd name="connsiteX16" fmla="*/ 9514 w 10608"/>
                <a:gd name="connsiteY16" fmla="*/ 6783 h 16599"/>
                <a:gd name="connsiteX17" fmla="*/ 9203 w 10608"/>
                <a:gd name="connsiteY17" fmla="*/ 6918 h 16599"/>
                <a:gd name="connsiteX18" fmla="*/ 9026 w 10608"/>
                <a:gd name="connsiteY18" fmla="*/ 6993 h 16599"/>
                <a:gd name="connsiteX19" fmla="*/ 8708 w 10608"/>
                <a:gd name="connsiteY19" fmla="*/ 7120 h 16599"/>
                <a:gd name="connsiteX20" fmla="*/ 8002 w 10608"/>
                <a:gd name="connsiteY20" fmla="*/ 7448 h 16599"/>
                <a:gd name="connsiteX21" fmla="*/ 6617 w 10608"/>
                <a:gd name="connsiteY21" fmla="*/ 8292 h 16599"/>
                <a:gd name="connsiteX22" fmla="*/ 5751 w 10608"/>
                <a:gd name="connsiteY22" fmla="*/ 9136 h 16599"/>
                <a:gd name="connsiteX23" fmla="*/ 4887 w 10608"/>
                <a:gd name="connsiteY23" fmla="*/ 10017 h 16599"/>
                <a:gd name="connsiteX24" fmla="*/ 3946 w 10608"/>
                <a:gd name="connsiteY24" fmla="*/ 10906 h 16599"/>
                <a:gd name="connsiteX25" fmla="*/ 2878 w 10608"/>
                <a:gd name="connsiteY25" fmla="*/ 11877 h 16599"/>
                <a:gd name="connsiteX26" fmla="*/ 389 w 10608"/>
                <a:gd name="connsiteY26" fmla="*/ 13975 h 16599"/>
                <a:gd name="connsiteX27" fmla="*/ 545 w 10608"/>
                <a:gd name="connsiteY27" fmla="*/ 16599 h 16599"/>
                <a:gd name="connsiteX28" fmla="*/ 2494 w 10608"/>
                <a:gd name="connsiteY28" fmla="*/ 14905 h 16599"/>
                <a:gd name="connsiteX29" fmla="*/ 3567 w 10608"/>
                <a:gd name="connsiteY29" fmla="*/ 13211 h 16599"/>
                <a:gd name="connsiteX30" fmla="*/ 4834 w 10608"/>
                <a:gd name="connsiteY30" fmla="*/ 11518 h 16599"/>
                <a:gd name="connsiteX31" fmla="*/ 5614 w 10608"/>
                <a:gd name="connsiteY31" fmla="*/ 11856 h 16599"/>
                <a:gd name="connsiteX32" fmla="*/ 5711 w 10608"/>
                <a:gd name="connsiteY32" fmla="*/ 10501 h 16599"/>
                <a:gd name="connsiteX33" fmla="*/ 6589 w 10608"/>
                <a:gd name="connsiteY33" fmla="*/ 9824 h 16599"/>
                <a:gd name="connsiteX34" fmla="*/ 6979 w 10608"/>
                <a:gd name="connsiteY34" fmla="*/ 10163 h 16599"/>
                <a:gd name="connsiteX35" fmla="*/ 7466 w 10608"/>
                <a:gd name="connsiteY35" fmla="*/ 9824 h 16599"/>
                <a:gd name="connsiteX36" fmla="*/ 8538 w 10608"/>
                <a:gd name="connsiteY36" fmla="*/ 8808 h 16599"/>
                <a:gd name="connsiteX37" fmla="*/ 8928 w 10608"/>
                <a:gd name="connsiteY37" fmla="*/ 8130 h 16599"/>
                <a:gd name="connsiteX38" fmla="*/ 9123 w 10608"/>
                <a:gd name="connsiteY38" fmla="*/ 8469 h 16599"/>
                <a:gd name="connsiteX39" fmla="*/ 9513 w 10608"/>
                <a:gd name="connsiteY39" fmla="*/ 8130 h 16599"/>
                <a:gd name="connsiteX40" fmla="*/ 9806 w 10608"/>
                <a:gd name="connsiteY40" fmla="*/ 7791 h 16599"/>
                <a:gd name="connsiteX41" fmla="*/ 10098 w 10608"/>
                <a:gd name="connsiteY41" fmla="*/ 7791 h 16599"/>
                <a:gd name="connsiteX42" fmla="*/ 10293 w 10608"/>
                <a:gd name="connsiteY42" fmla="*/ 7791 h 16599"/>
                <a:gd name="connsiteX43" fmla="*/ 10488 w 10608"/>
                <a:gd name="connsiteY43" fmla="*/ 6775 h 16599"/>
                <a:gd name="connsiteX44" fmla="*/ 10585 w 10608"/>
                <a:gd name="connsiteY44" fmla="*/ 5081 h 16599"/>
                <a:gd name="connsiteX45" fmla="*/ 10488 w 10608"/>
                <a:gd name="connsiteY45" fmla="*/ 3726 h 16599"/>
                <a:gd name="connsiteX46" fmla="*/ 10098 w 10608"/>
                <a:gd name="connsiteY46" fmla="*/ 2710 h 16599"/>
                <a:gd name="connsiteX47" fmla="*/ 9708 w 10608"/>
                <a:gd name="connsiteY47" fmla="*/ 2371 h 16599"/>
                <a:gd name="connsiteX48" fmla="*/ 9318 w 10608"/>
                <a:gd name="connsiteY48" fmla="*/ 0 h 16599"/>
                <a:gd name="connsiteX0" fmla="*/ 0 w 10419"/>
                <a:gd name="connsiteY0" fmla="*/ 11279 h 15032"/>
                <a:gd name="connsiteX1" fmla="*/ 572 w 10419"/>
                <a:gd name="connsiteY1" fmla="*/ 10876 h 15032"/>
                <a:gd name="connsiteX2" fmla="*/ 3495 w 10419"/>
                <a:gd name="connsiteY2" fmla="*/ 8217 h 15032"/>
                <a:gd name="connsiteX3" fmla="*/ 5072 w 10419"/>
                <a:gd name="connsiteY3" fmla="*/ 6574 h 15032"/>
                <a:gd name="connsiteX4" fmla="*/ 6277 w 10419"/>
                <a:gd name="connsiteY4" fmla="*/ 5514 h 15032"/>
                <a:gd name="connsiteX5" fmla="*/ 7419 w 10419"/>
                <a:gd name="connsiteY5" fmla="*/ 4857 h 15032"/>
                <a:gd name="connsiteX6" fmla="*/ 8236 w 10419"/>
                <a:gd name="connsiteY6" fmla="*/ 4409 h 15032"/>
                <a:gd name="connsiteX7" fmla="*/ 8970 w 10419"/>
                <a:gd name="connsiteY7" fmla="*/ 4170 h 15032"/>
                <a:gd name="connsiteX8" fmla="*/ 9230 w 10419"/>
                <a:gd name="connsiteY8" fmla="*/ 4140 h 15032"/>
                <a:gd name="connsiteX9" fmla="*/ 9452 w 10419"/>
                <a:gd name="connsiteY9" fmla="*/ 4155 h 15032"/>
                <a:gd name="connsiteX10" fmla="*/ 9755 w 10419"/>
                <a:gd name="connsiteY10" fmla="*/ 4438 h 15032"/>
                <a:gd name="connsiteX11" fmla="*/ 9951 w 10419"/>
                <a:gd name="connsiteY11" fmla="*/ 5013 h 15032"/>
                <a:gd name="connsiteX12" fmla="*/ 9974 w 10419"/>
                <a:gd name="connsiteY12" fmla="*/ 5559 h 15032"/>
                <a:gd name="connsiteX13" fmla="*/ 9886 w 10419"/>
                <a:gd name="connsiteY13" fmla="*/ 6096 h 15032"/>
                <a:gd name="connsiteX14" fmla="*/ 9772 w 10419"/>
                <a:gd name="connsiteY14" fmla="*/ 6388 h 15032"/>
                <a:gd name="connsiteX15" fmla="*/ 9590 w 10419"/>
                <a:gd name="connsiteY15" fmla="*/ 6649 h 15032"/>
                <a:gd name="connsiteX16" fmla="*/ 9325 w 10419"/>
                <a:gd name="connsiteY16" fmla="*/ 6783 h 15032"/>
                <a:gd name="connsiteX17" fmla="*/ 9014 w 10419"/>
                <a:gd name="connsiteY17" fmla="*/ 6918 h 15032"/>
                <a:gd name="connsiteX18" fmla="*/ 8837 w 10419"/>
                <a:gd name="connsiteY18" fmla="*/ 6993 h 15032"/>
                <a:gd name="connsiteX19" fmla="*/ 8519 w 10419"/>
                <a:gd name="connsiteY19" fmla="*/ 7120 h 15032"/>
                <a:gd name="connsiteX20" fmla="*/ 7813 w 10419"/>
                <a:gd name="connsiteY20" fmla="*/ 7448 h 15032"/>
                <a:gd name="connsiteX21" fmla="*/ 6428 w 10419"/>
                <a:gd name="connsiteY21" fmla="*/ 8292 h 15032"/>
                <a:gd name="connsiteX22" fmla="*/ 5562 w 10419"/>
                <a:gd name="connsiteY22" fmla="*/ 9136 h 15032"/>
                <a:gd name="connsiteX23" fmla="*/ 4698 w 10419"/>
                <a:gd name="connsiteY23" fmla="*/ 10017 h 15032"/>
                <a:gd name="connsiteX24" fmla="*/ 3757 w 10419"/>
                <a:gd name="connsiteY24" fmla="*/ 10906 h 15032"/>
                <a:gd name="connsiteX25" fmla="*/ 2689 w 10419"/>
                <a:gd name="connsiteY25" fmla="*/ 11877 h 15032"/>
                <a:gd name="connsiteX26" fmla="*/ 200 w 10419"/>
                <a:gd name="connsiteY26" fmla="*/ 13975 h 15032"/>
                <a:gd name="connsiteX27" fmla="*/ 2305 w 10419"/>
                <a:gd name="connsiteY27" fmla="*/ 14905 h 15032"/>
                <a:gd name="connsiteX28" fmla="*/ 3378 w 10419"/>
                <a:gd name="connsiteY28" fmla="*/ 13211 h 15032"/>
                <a:gd name="connsiteX29" fmla="*/ 4645 w 10419"/>
                <a:gd name="connsiteY29" fmla="*/ 11518 h 15032"/>
                <a:gd name="connsiteX30" fmla="*/ 5425 w 10419"/>
                <a:gd name="connsiteY30" fmla="*/ 11856 h 15032"/>
                <a:gd name="connsiteX31" fmla="*/ 5522 w 10419"/>
                <a:gd name="connsiteY31" fmla="*/ 10501 h 15032"/>
                <a:gd name="connsiteX32" fmla="*/ 6400 w 10419"/>
                <a:gd name="connsiteY32" fmla="*/ 9824 h 15032"/>
                <a:gd name="connsiteX33" fmla="*/ 6790 w 10419"/>
                <a:gd name="connsiteY33" fmla="*/ 10163 h 15032"/>
                <a:gd name="connsiteX34" fmla="*/ 7277 w 10419"/>
                <a:gd name="connsiteY34" fmla="*/ 9824 h 15032"/>
                <a:gd name="connsiteX35" fmla="*/ 8349 w 10419"/>
                <a:gd name="connsiteY35" fmla="*/ 8808 h 15032"/>
                <a:gd name="connsiteX36" fmla="*/ 8739 w 10419"/>
                <a:gd name="connsiteY36" fmla="*/ 8130 h 15032"/>
                <a:gd name="connsiteX37" fmla="*/ 8934 w 10419"/>
                <a:gd name="connsiteY37" fmla="*/ 8469 h 15032"/>
                <a:gd name="connsiteX38" fmla="*/ 9324 w 10419"/>
                <a:gd name="connsiteY38" fmla="*/ 8130 h 15032"/>
                <a:gd name="connsiteX39" fmla="*/ 9617 w 10419"/>
                <a:gd name="connsiteY39" fmla="*/ 7791 h 15032"/>
                <a:gd name="connsiteX40" fmla="*/ 9909 w 10419"/>
                <a:gd name="connsiteY40" fmla="*/ 7791 h 15032"/>
                <a:gd name="connsiteX41" fmla="*/ 10104 w 10419"/>
                <a:gd name="connsiteY41" fmla="*/ 7791 h 15032"/>
                <a:gd name="connsiteX42" fmla="*/ 10299 w 10419"/>
                <a:gd name="connsiteY42" fmla="*/ 6775 h 15032"/>
                <a:gd name="connsiteX43" fmla="*/ 10396 w 10419"/>
                <a:gd name="connsiteY43" fmla="*/ 5081 h 15032"/>
                <a:gd name="connsiteX44" fmla="*/ 10299 w 10419"/>
                <a:gd name="connsiteY44" fmla="*/ 3726 h 15032"/>
                <a:gd name="connsiteX45" fmla="*/ 9909 w 10419"/>
                <a:gd name="connsiteY45" fmla="*/ 2710 h 15032"/>
                <a:gd name="connsiteX46" fmla="*/ 9519 w 10419"/>
                <a:gd name="connsiteY46" fmla="*/ 2371 h 15032"/>
                <a:gd name="connsiteX47" fmla="*/ 9129 w 10419"/>
                <a:gd name="connsiteY47" fmla="*/ 0 h 15032"/>
                <a:gd name="connsiteX0" fmla="*/ 0 w 10419"/>
                <a:gd name="connsiteY0" fmla="*/ 11279 h 14197"/>
                <a:gd name="connsiteX1" fmla="*/ 572 w 10419"/>
                <a:gd name="connsiteY1" fmla="*/ 10876 h 14197"/>
                <a:gd name="connsiteX2" fmla="*/ 3495 w 10419"/>
                <a:gd name="connsiteY2" fmla="*/ 8217 h 14197"/>
                <a:gd name="connsiteX3" fmla="*/ 5072 w 10419"/>
                <a:gd name="connsiteY3" fmla="*/ 6574 h 14197"/>
                <a:gd name="connsiteX4" fmla="*/ 6277 w 10419"/>
                <a:gd name="connsiteY4" fmla="*/ 5514 h 14197"/>
                <a:gd name="connsiteX5" fmla="*/ 7419 w 10419"/>
                <a:gd name="connsiteY5" fmla="*/ 4857 h 14197"/>
                <a:gd name="connsiteX6" fmla="*/ 8236 w 10419"/>
                <a:gd name="connsiteY6" fmla="*/ 4409 h 14197"/>
                <a:gd name="connsiteX7" fmla="*/ 8970 w 10419"/>
                <a:gd name="connsiteY7" fmla="*/ 4170 h 14197"/>
                <a:gd name="connsiteX8" fmla="*/ 9230 w 10419"/>
                <a:gd name="connsiteY8" fmla="*/ 4140 h 14197"/>
                <a:gd name="connsiteX9" fmla="*/ 9452 w 10419"/>
                <a:gd name="connsiteY9" fmla="*/ 4155 h 14197"/>
                <a:gd name="connsiteX10" fmla="*/ 9755 w 10419"/>
                <a:gd name="connsiteY10" fmla="*/ 4438 h 14197"/>
                <a:gd name="connsiteX11" fmla="*/ 9951 w 10419"/>
                <a:gd name="connsiteY11" fmla="*/ 5013 h 14197"/>
                <a:gd name="connsiteX12" fmla="*/ 9974 w 10419"/>
                <a:gd name="connsiteY12" fmla="*/ 5559 h 14197"/>
                <a:gd name="connsiteX13" fmla="*/ 9886 w 10419"/>
                <a:gd name="connsiteY13" fmla="*/ 6096 h 14197"/>
                <a:gd name="connsiteX14" fmla="*/ 9772 w 10419"/>
                <a:gd name="connsiteY14" fmla="*/ 6388 h 14197"/>
                <a:gd name="connsiteX15" fmla="*/ 9590 w 10419"/>
                <a:gd name="connsiteY15" fmla="*/ 6649 h 14197"/>
                <a:gd name="connsiteX16" fmla="*/ 9325 w 10419"/>
                <a:gd name="connsiteY16" fmla="*/ 6783 h 14197"/>
                <a:gd name="connsiteX17" fmla="*/ 9014 w 10419"/>
                <a:gd name="connsiteY17" fmla="*/ 6918 h 14197"/>
                <a:gd name="connsiteX18" fmla="*/ 8837 w 10419"/>
                <a:gd name="connsiteY18" fmla="*/ 6993 h 14197"/>
                <a:gd name="connsiteX19" fmla="*/ 8519 w 10419"/>
                <a:gd name="connsiteY19" fmla="*/ 7120 h 14197"/>
                <a:gd name="connsiteX20" fmla="*/ 7813 w 10419"/>
                <a:gd name="connsiteY20" fmla="*/ 7448 h 14197"/>
                <a:gd name="connsiteX21" fmla="*/ 6428 w 10419"/>
                <a:gd name="connsiteY21" fmla="*/ 8292 h 14197"/>
                <a:gd name="connsiteX22" fmla="*/ 5562 w 10419"/>
                <a:gd name="connsiteY22" fmla="*/ 9136 h 14197"/>
                <a:gd name="connsiteX23" fmla="*/ 4698 w 10419"/>
                <a:gd name="connsiteY23" fmla="*/ 10017 h 14197"/>
                <a:gd name="connsiteX24" fmla="*/ 3757 w 10419"/>
                <a:gd name="connsiteY24" fmla="*/ 10906 h 14197"/>
                <a:gd name="connsiteX25" fmla="*/ 2689 w 10419"/>
                <a:gd name="connsiteY25" fmla="*/ 11877 h 14197"/>
                <a:gd name="connsiteX26" fmla="*/ 200 w 10419"/>
                <a:gd name="connsiteY26" fmla="*/ 13975 h 14197"/>
                <a:gd name="connsiteX27" fmla="*/ 3378 w 10419"/>
                <a:gd name="connsiteY27" fmla="*/ 13211 h 14197"/>
                <a:gd name="connsiteX28" fmla="*/ 4645 w 10419"/>
                <a:gd name="connsiteY28" fmla="*/ 11518 h 14197"/>
                <a:gd name="connsiteX29" fmla="*/ 5425 w 10419"/>
                <a:gd name="connsiteY29" fmla="*/ 11856 h 14197"/>
                <a:gd name="connsiteX30" fmla="*/ 5522 w 10419"/>
                <a:gd name="connsiteY30" fmla="*/ 10501 h 14197"/>
                <a:gd name="connsiteX31" fmla="*/ 6400 w 10419"/>
                <a:gd name="connsiteY31" fmla="*/ 9824 h 14197"/>
                <a:gd name="connsiteX32" fmla="*/ 6790 w 10419"/>
                <a:gd name="connsiteY32" fmla="*/ 10163 h 14197"/>
                <a:gd name="connsiteX33" fmla="*/ 7277 w 10419"/>
                <a:gd name="connsiteY33" fmla="*/ 9824 h 14197"/>
                <a:gd name="connsiteX34" fmla="*/ 8349 w 10419"/>
                <a:gd name="connsiteY34" fmla="*/ 8808 h 14197"/>
                <a:gd name="connsiteX35" fmla="*/ 8739 w 10419"/>
                <a:gd name="connsiteY35" fmla="*/ 8130 h 14197"/>
                <a:gd name="connsiteX36" fmla="*/ 8934 w 10419"/>
                <a:gd name="connsiteY36" fmla="*/ 8469 h 14197"/>
                <a:gd name="connsiteX37" fmla="*/ 9324 w 10419"/>
                <a:gd name="connsiteY37" fmla="*/ 8130 h 14197"/>
                <a:gd name="connsiteX38" fmla="*/ 9617 w 10419"/>
                <a:gd name="connsiteY38" fmla="*/ 7791 h 14197"/>
                <a:gd name="connsiteX39" fmla="*/ 9909 w 10419"/>
                <a:gd name="connsiteY39" fmla="*/ 7791 h 14197"/>
                <a:gd name="connsiteX40" fmla="*/ 10104 w 10419"/>
                <a:gd name="connsiteY40" fmla="*/ 7791 h 14197"/>
                <a:gd name="connsiteX41" fmla="*/ 10299 w 10419"/>
                <a:gd name="connsiteY41" fmla="*/ 6775 h 14197"/>
                <a:gd name="connsiteX42" fmla="*/ 10396 w 10419"/>
                <a:gd name="connsiteY42" fmla="*/ 5081 h 14197"/>
                <a:gd name="connsiteX43" fmla="*/ 10299 w 10419"/>
                <a:gd name="connsiteY43" fmla="*/ 3726 h 14197"/>
                <a:gd name="connsiteX44" fmla="*/ 9909 w 10419"/>
                <a:gd name="connsiteY44" fmla="*/ 2710 h 14197"/>
                <a:gd name="connsiteX45" fmla="*/ 9519 w 10419"/>
                <a:gd name="connsiteY45" fmla="*/ 2371 h 14197"/>
                <a:gd name="connsiteX46" fmla="*/ 9129 w 10419"/>
                <a:gd name="connsiteY46" fmla="*/ 0 h 14197"/>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4645 w 10419"/>
                <a:gd name="connsiteY27" fmla="*/ 11518 h 13975"/>
                <a:gd name="connsiteX28" fmla="*/ 5425 w 10419"/>
                <a:gd name="connsiteY28" fmla="*/ 11856 h 13975"/>
                <a:gd name="connsiteX29" fmla="*/ 5522 w 10419"/>
                <a:gd name="connsiteY29" fmla="*/ 10501 h 13975"/>
                <a:gd name="connsiteX30" fmla="*/ 6400 w 10419"/>
                <a:gd name="connsiteY30" fmla="*/ 9824 h 13975"/>
                <a:gd name="connsiteX31" fmla="*/ 6790 w 10419"/>
                <a:gd name="connsiteY31" fmla="*/ 10163 h 13975"/>
                <a:gd name="connsiteX32" fmla="*/ 7277 w 10419"/>
                <a:gd name="connsiteY32" fmla="*/ 9824 h 13975"/>
                <a:gd name="connsiteX33" fmla="*/ 8349 w 10419"/>
                <a:gd name="connsiteY33" fmla="*/ 8808 h 13975"/>
                <a:gd name="connsiteX34" fmla="*/ 8739 w 10419"/>
                <a:gd name="connsiteY34" fmla="*/ 8130 h 13975"/>
                <a:gd name="connsiteX35" fmla="*/ 8934 w 10419"/>
                <a:gd name="connsiteY35" fmla="*/ 8469 h 13975"/>
                <a:gd name="connsiteX36" fmla="*/ 9324 w 10419"/>
                <a:gd name="connsiteY36" fmla="*/ 8130 h 13975"/>
                <a:gd name="connsiteX37" fmla="*/ 9617 w 10419"/>
                <a:gd name="connsiteY37" fmla="*/ 7791 h 13975"/>
                <a:gd name="connsiteX38" fmla="*/ 9909 w 10419"/>
                <a:gd name="connsiteY38" fmla="*/ 7791 h 13975"/>
                <a:gd name="connsiteX39" fmla="*/ 10104 w 10419"/>
                <a:gd name="connsiteY39" fmla="*/ 7791 h 13975"/>
                <a:gd name="connsiteX40" fmla="*/ 10299 w 10419"/>
                <a:gd name="connsiteY40" fmla="*/ 6775 h 13975"/>
                <a:gd name="connsiteX41" fmla="*/ 10396 w 10419"/>
                <a:gd name="connsiteY41" fmla="*/ 5081 h 13975"/>
                <a:gd name="connsiteX42" fmla="*/ 10299 w 10419"/>
                <a:gd name="connsiteY42" fmla="*/ 3726 h 13975"/>
                <a:gd name="connsiteX43" fmla="*/ 9909 w 10419"/>
                <a:gd name="connsiteY43" fmla="*/ 2710 h 13975"/>
                <a:gd name="connsiteX44" fmla="*/ 9519 w 10419"/>
                <a:gd name="connsiteY44" fmla="*/ 2371 h 13975"/>
                <a:gd name="connsiteX45" fmla="*/ 9129 w 10419"/>
                <a:gd name="connsiteY45"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5425 w 10419"/>
                <a:gd name="connsiteY27" fmla="*/ 11856 h 13975"/>
                <a:gd name="connsiteX28" fmla="*/ 5522 w 10419"/>
                <a:gd name="connsiteY28" fmla="*/ 10501 h 13975"/>
                <a:gd name="connsiteX29" fmla="*/ 6400 w 10419"/>
                <a:gd name="connsiteY29" fmla="*/ 9824 h 13975"/>
                <a:gd name="connsiteX30" fmla="*/ 6790 w 10419"/>
                <a:gd name="connsiteY30" fmla="*/ 10163 h 13975"/>
                <a:gd name="connsiteX31" fmla="*/ 7277 w 10419"/>
                <a:gd name="connsiteY31" fmla="*/ 9824 h 13975"/>
                <a:gd name="connsiteX32" fmla="*/ 8349 w 10419"/>
                <a:gd name="connsiteY32" fmla="*/ 8808 h 13975"/>
                <a:gd name="connsiteX33" fmla="*/ 8739 w 10419"/>
                <a:gd name="connsiteY33" fmla="*/ 8130 h 13975"/>
                <a:gd name="connsiteX34" fmla="*/ 8934 w 10419"/>
                <a:gd name="connsiteY34" fmla="*/ 8469 h 13975"/>
                <a:gd name="connsiteX35" fmla="*/ 9324 w 10419"/>
                <a:gd name="connsiteY35" fmla="*/ 8130 h 13975"/>
                <a:gd name="connsiteX36" fmla="*/ 9617 w 10419"/>
                <a:gd name="connsiteY36" fmla="*/ 7791 h 13975"/>
                <a:gd name="connsiteX37" fmla="*/ 9909 w 10419"/>
                <a:gd name="connsiteY37" fmla="*/ 7791 h 13975"/>
                <a:gd name="connsiteX38" fmla="*/ 10104 w 10419"/>
                <a:gd name="connsiteY38" fmla="*/ 7791 h 13975"/>
                <a:gd name="connsiteX39" fmla="*/ 10299 w 10419"/>
                <a:gd name="connsiteY39" fmla="*/ 6775 h 13975"/>
                <a:gd name="connsiteX40" fmla="*/ 10396 w 10419"/>
                <a:gd name="connsiteY40" fmla="*/ 5081 h 13975"/>
                <a:gd name="connsiteX41" fmla="*/ 10299 w 10419"/>
                <a:gd name="connsiteY41" fmla="*/ 3726 h 13975"/>
                <a:gd name="connsiteX42" fmla="*/ 9909 w 10419"/>
                <a:gd name="connsiteY42" fmla="*/ 2710 h 13975"/>
                <a:gd name="connsiteX43" fmla="*/ 9519 w 10419"/>
                <a:gd name="connsiteY43" fmla="*/ 2371 h 13975"/>
                <a:gd name="connsiteX44" fmla="*/ 9129 w 10419"/>
                <a:gd name="connsiteY44"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5522 w 10419"/>
                <a:gd name="connsiteY27" fmla="*/ 10501 h 13975"/>
                <a:gd name="connsiteX28" fmla="*/ 6400 w 10419"/>
                <a:gd name="connsiteY28" fmla="*/ 9824 h 13975"/>
                <a:gd name="connsiteX29" fmla="*/ 6790 w 10419"/>
                <a:gd name="connsiteY29" fmla="*/ 10163 h 13975"/>
                <a:gd name="connsiteX30" fmla="*/ 7277 w 10419"/>
                <a:gd name="connsiteY30" fmla="*/ 9824 h 13975"/>
                <a:gd name="connsiteX31" fmla="*/ 8349 w 10419"/>
                <a:gd name="connsiteY31" fmla="*/ 8808 h 13975"/>
                <a:gd name="connsiteX32" fmla="*/ 8739 w 10419"/>
                <a:gd name="connsiteY32" fmla="*/ 8130 h 13975"/>
                <a:gd name="connsiteX33" fmla="*/ 8934 w 10419"/>
                <a:gd name="connsiteY33" fmla="*/ 8469 h 13975"/>
                <a:gd name="connsiteX34" fmla="*/ 9324 w 10419"/>
                <a:gd name="connsiteY34" fmla="*/ 8130 h 13975"/>
                <a:gd name="connsiteX35" fmla="*/ 9617 w 10419"/>
                <a:gd name="connsiteY35" fmla="*/ 7791 h 13975"/>
                <a:gd name="connsiteX36" fmla="*/ 9909 w 10419"/>
                <a:gd name="connsiteY36" fmla="*/ 7791 h 13975"/>
                <a:gd name="connsiteX37" fmla="*/ 10104 w 10419"/>
                <a:gd name="connsiteY37" fmla="*/ 7791 h 13975"/>
                <a:gd name="connsiteX38" fmla="*/ 10299 w 10419"/>
                <a:gd name="connsiteY38" fmla="*/ 6775 h 13975"/>
                <a:gd name="connsiteX39" fmla="*/ 10396 w 10419"/>
                <a:gd name="connsiteY39" fmla="*/ 5081 h 13975"/>
                <a:gd name="connsiteX40" fmla="*/ 10299 w 10419"/>
                <a:gd name="connsiteY40" fmla="*/ 3726 h 13975"/>
                <a:gd name="connsiteX41" fmla="*/ 9909 w 10419"/>
                <a:gd name="connsiteY41" fmla="*/ 2710 h 13975"/>
                <a:gd name="connsiteX42" fmla="*/ 9519 w 10419"/>
                <a:gd name="connsiteY42" fmla="*/ 2371 h 13975"/>
                <a:gd name="connsiteX43" fmla="*/ 9129 w 10419"/>
                <a:gd name="connsiteY43"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6400 w 10419"/>
                <a:gd name="connsiteY27" fmla="*/ 9824 h 13975"/>
                <a:gd name="connsiteX28" fmla="*/ 6790 w 10419"/>
                <a:gd name="connsiteY28" fmla="*/ 10163 h 13975"/>
                <a:gd name="connsiteX29" fmla="*/ 7277 w 10419"/>
                <a:gd name="connsiteY29" fmla="*/ 9824 h 13975"/>
                <a:gd name="connsiteX30" fmla="*/ 8349 w 10419"/>
                <a:gd name="connsiteY30" fmla="*/ 8808 h 13975"/>
                <a:gd name="connsiteX31" fmla="*/ 8739 w 10419"/>
                <a:gd name="connsiteY31" fmla="*/ 8130 h 13975"/>
                <a:gd name="connsiteX32" fmla="*/ 8934 w 10419"/>
                <a:gd name="connsiteY32" fmla="*/ 8469 h 13975"/>
                <a:gd name="connsiteX33" fmla="*/ 9324 w 10419"/>
                <a:gd name="connsiteY33" fmla="*/ 8130 h 13975"/>
                <a:gd name="connsiteX34" fmla="*/ 9617 w 10419"/>
                <a:gd name="connsiteY34" fmla="*/ 7791 h 13975"/>
                <a:gd name="connsiteX35" fmla="*/ 9909 w 10419"/>
                <a:gd name="connsiteY35" fmla="*/ 7791 h 13975"/>
                <a:gd name="connsiteX36" fmla="*/ 10104 w 10419"/>
                <a:gd name="connsiteY36" fmla="*/ 7791 h 13975"/>
                <a:gd name="connsiteX37" fmla="*/ 10299 w 10419"/>
                <a:gd name="connsiteY37" fmla="*/ 6775 h 13975"/>
                <a:gd name="connsiteX38" fmla="*/ 10396 w 10419"/>
                <a:gd name="connsiteY38" fmla="*/ 5081 h 13975"/>
                <a:gd name="connsiteX39" fmla="*/ 10299 w 10419"/>
                <a:gd name="connsiteY39" fmla="*/ 3726 h 13975"/>
                <a:gd name="connsiteX40" fmla="*/ 9909 w 10419"/>
                <a:gd name="connsiteY40" fmla="*/ 2710 h 13975"/>
                <a:gd name="connsiteX41" fmla="*/ 9519 w 10419"/>
                <a:gd name="connsiteY41" fmla="*/ 2371 h 13975"/>
                <a:gd name="connsiteX42" fmla="*/ 9129 w 10419"/>
                <a:gd name="connsiteY42"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6790 w 10419"/>
                <a:gd name="connsiteY27" fmla="*/ 10163 h 13975"/>
                <a:gd name="connsiteX28" fmla="*/ 7277 w 10419"/>
                <a:gd name="connsiteY28" fmla="*/ 9824 h 13975"/>
                <a:gd name="connsiteX29" fmla="*/ 8349 w 10419"/>
                <a:gd name="connsiteY29" fmla="*/ 8808 h 13975"/>
                <a:gd name="connsiteX30" fmla="*/ 8739 w 10419"/>
                <a:gd name="connsiteY30" fmla="*/ 8130 h 13975"/>
                <a:gd name="connsiteX31" fmla="*/ 8934 w 10419"/>
                <a:gd name="connsiteY31" fmla="*/ 8469 h 13975"/>
                <a:gd name="connsiteX32" fmla="*/ 9324 w 10419"/>
                <a:gd name="connsiteY32" fmla="*/ 8130 h 13975"/>
                <a:gd name="connsiteX33" fmla="*/ 9617 w 10419"/>
                <a:gd name="connsiteY33" fmla="*/ 7791 h 13975"/>
                <a:gd name="connsiteX34" fmla="*/ 9909 w 10419"/>
                <a:gd name="connsiteY34" fmla="*/ 7791 h 13975"/>
                <a:gd name="connsiteX35" fmla="*/ 10104 w 10419"/>
                <a:gd name="connsiteY35" fmla="*/ 7791 h 13975"/>
                <a:gd name="connsiteX36" fmla="*/ 10299 w 10419"/>
                <a:gd name="connsiteY36" fmla="*/ 6775 h 13975"/>
                <a:gd name="connsiteX37" fmla="*/ 10396 w 10419"/>
                <a:gd name="connsiteY37" fmla="*/ 5081 h 13975"/>
                <a:gd name="connsiteX38" fmla="*/ 10299 w 10419"/>
                <a:gd name="connsiteY38" fmla="*/ 3726 h 13975"/>
                <a:gd name="connsiteX39" fmla="*/ 9909 w 10419"/>
                <a:gd name="connsiteY39" fmla="*/ 2710 h 13975"/>
                <a:gd name="connsiteX40" fmla="*/ 9519 w 10419"/>
                <a:gd name="connsiteY40" fmla="*/ 2371 h 13975"/>
                <a:gd name="connsiteX41" fmla="*/ 9129 w 10419"/>
                <a:gd name="connsiteY41"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7277 w 10419"/>
                <a:gd name="connsiteY27" fmla="*/ 9824 h 13975"/>
                <a:gd name="connsiteX28" fmla="*/ 8349 w 10419"/>
                <a:gd name="connsiteY28" fmla="*/ 8808 h 13975"/>
                <a:gd name="connsiteX29" fmla="*/ 8739 w 10419"/>
                <a:gd name="connsiteY29" fmla="*/ 8130 h 13975"/>
                <a:gd name="connsiteX30" fmla="*/ 8934 w 10419"/>
                <a:gd name="connsiteY30" fmla="*/ 8469 h 13975"/>
                <a:gd name="connsiteX31" fmla="*/ 9324 w 10419"/>
                <a:gd name="connsiteY31" fmla="*/ 8130 h 13975"/>
                <a:gd name="connsiteX32" fmla="*/ 9617 w 10419"/>
                <a:gd name="connsiteY32" fmla="*/ 7791 h 13975"/>
                <a:gd name="connsiteX33" fmla="*/ 9909 w 10419"/>
                <a:gd name="connsiteY33" fmla="*/ 7791 h 13975"/>
                <a:gd name="connsiteX34" fmla="*/ 10104 w 10419"/>
                <a:gd name="connsiteY34" fmla="*/ 7791 h 13975"/>
                <a:gd name="connsiteX35" fmla="*/ 10299 w 10419"/>
                <a:gd name="connsiteY35" fmla="*/ 6775 h 13975"/>
                <a:gd name="connsiteX36" fmla="*/ 10396 w 10419"/>
                <a:gd name="connsiteY36" fmla="*/ 5081 h 13975"/>
                <a:gd name="connsiteX37" fmla="*/ 10299 w 10419"/>
                <a:gd name="connsiteY37" fmla="*/ 3726 h 13975"/>
                <a:gd name="connsiteX38" fmla="*/ 9909 w 10419"/>
                <a:gd name="connsiteY38" fmla="*/ 2710 h 13975"/>
                <a:gd name="connsiteX39" fmla="*/ 9519 w 10419"/>
                <a:gd name="connsiteY39" fmla="*/ 2371 h 13975"/>
                <a:gd name="connsiteX40" fmla="*/ 9129 w 10419"/>
                <a:gd name="connsiteY40"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8349 w 10419"/>
                <a:gd name="connsiteY27" fmla="*/ 8808 h 13975"/>
                <a:gd name="connsiteX28" fmla="*/ 8739 w 10419"/>
                <a:gd name="connsiteY28" fmla="*/ 8130 h 13975"/>
                <a:gd name="connsiteX29" fmla="*/ 8934 w 10419"/>
                <a:gd name="connsiteY29" fmla="*/ 8469 h 13975"/>
                <a:gd name="connsiteX30" fmla="*/ 9324 w 10419"/>
                <a:gd name="connsiteY30" fmla="*/ 8130 h 13975"/>
                <a:gd name="connsiteX31" fmla="*/ 9617 w 10419"/>
                <a:gd name="connsiteY31" fmla="*/ 7791 h 13975"/>
                <a:gd name="connsiteX32" fmla="*/ 9909 w 10419"/>
                <a:gd name="connsiteY32" fmla="*/ 7791 h 13975"/>
                <a:gd name="connsiteX33" fmla="*/ 10104 w 10419"/>
                <a:gd name="connsiteY33" fmla="*/ 7791 h 13975"/>
                <a:gd name="connsiteX34" fmla="*/ 10299 w 10419"/>
                <a:gd name="connsiteY34" fmla="*/ 6775 h 13975"/>
                <a:gd name="connsiteX35" fmla="*/ 10396 w 10419"/>
                <a:gd name="connsiteY35" fmla="*/ 5081 h 13975"/>
                <a:gd name="connsiteX36" fmla="*/ 10299 w 10419"/>
                <a:gd name="connsiteY36" fmla="*/ 3726 h 13975"/>
                <a:gd name="connsiteX37" fmla="*/ 9909 w 10419"/>
                <a:gd name="connsiteY37" fmla="*/ 2710 h 13975"/>
                <a:gd name="connsiteX38" fmla="*/ 9519 w 10419"/>
                <a:gd name="connsiteY38" fmla="*/ 2371 h 13975"/>
                <a:gd name="connsiteX39" fmla="*/ 9129 w 10419"/>
                <a:gd name="connsiteY39"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8739 w 10419"/>
                <a:gd name="connsiteY27" fmla="*/ 8130 h 13975"/>
                <a:gd name="connsiteX28" fmla="*/ 8934 w 10419"/>
                <a:gd name="connsiteY28" fmla="*/ 8469 h 13975"/>
                <a:gd name="connsiteX29" fmla="*/ 9324 w 10419"/>
                <a:gd name="connsiteY29" fmla="*/ 8130 h 13975"/>
                <a:gd name="connsiteX30" fmla="*/ 9617 w 10419"/>
                <a:gd name="connsiteY30" fmla="*/ 7791 h 13975"/>
                <a:gd name="connsiteX31" fmla="*/ 9909 w 10419"/>
                <a:gd name="connsiteY31" fmla="*/ 7791 h 13975"/>
                <a:gd name="connsiteX32" fmla="*/ 10104 w 10419"/>
                <a:gd name="connsiteY32" fmla="*/ 7791 h 13975"/>
                <a:gd name="connsiteX33" fmla="*/ 10299 w 10419"/>
                <a:gd name="connsiteY33" fmla="*/ 6775 h 13975"/>
                <a:gd name="connsiteX34" fmla="*/ 10396 w 10419"/>
                <a:gd name="connsiteY34" fmla="*/ 5081 h 13975"/>
                <a:gd name="connsiteX35" fmla="*/ 10299 w 10419"/>
                <a:gd name="connsiteY35" fmla="*/ 3726 h 13975"/>
                <a:gd name="connsiteX36" fmla="*/ 9909 w 10419"/>
                <a:gd name="connsiteY36" fmla="*/ 2710 h 13975"/>
                <a:gd name="connsiteX37" fmla="*/ 9519 w 10419"/>
                <a:gd name="connsiteY37" fmla="*/ 2371 h 13975"/>
                <a:gd name="connsiteX38" fmla="*/ 9129 w 10419"/>
                <a:gd name="connsiteY38"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8934 w 10419"/>
                <a:gd name="connsiteY27" fmla="*/ 8469 h 13975"/>
                <a:gd name="connsiteX28" fmla="*/ 9324 w 10419"/>
                <a:gd name="connsiteY28" fmla="*/ 8130 h 13975"/>
                <a:gd name="connsiteX29" fmla="*/ 9617 w 10419"/>
                <a:gd name="connsiteY29" fmla="*/ 7791 h 13975"/>
                <a:gd name="connsiteX30" fmla="*/ 9909 w 10419"/>
                <a:gd name="connsiteY30" fmla="*/ 7791 h 13975"/>
                <a:gd name="connsiteX31" fmla="*/ 10104 w 10419"/>
                <a:gd name="connsiteY31" fmla="*/ 7791 h 13975"/>
                <a:gd name="connsiteX32" fmla="*/ 10299 w 10419"/>
                <a:gd name="connsiteY32" fmla="*/ 6775 h 13975"/>
                <a:gd name="connsiteX33" fmla="*/ 10396 w 10419"/>
                <a:gd name="connsiteY33" fmla="*/ 5081 h 13975"/>
                <a:gd name="connsiteX34" fmla="*/ 10299 w 10419"/>
                <a:gd name="connsiteY34" fmla="*/ 3726 h 13975"/>
                <a:gd name="connsiteX35" fmla="*/ 9909 w 10419"/>
                <a:gd name="connsiteY35" fmla="*/ 2710 h 13975"/>
                <a:gd name="connsiteX36" fmla="*/ 9519 w 10419"/>
                <a:gd name="connsiteY36" fmla="*/ 2371 h 13975"/>
                <a:gd name="connsiteX37" fmla="*/ 9129 w 10419"/>
                <a:gd name="connsiteY37"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9324 w 10419"/>
                <a:gd name="connsiteY27" fmla="*/ 8130 h 13975"/>
                <a:gd name="connsiteX28" fmla="*/ 9617 w 10419"/>
                <a:gd name="connsiteY28" fmla="*/ 7791 h 13975"/>
                <a:gd name="connsiteX29" fmla="*/ 9909 w 10419"/>
                <a:gd name="connsiteY29" fmla="*/ 7791 h 13975"/>
                <a:gd name="connsiteX30" fmla="*/ 10104 w 10419"/>
                <a:gd name="connsiteY30" fmla="*/ 7791 h 13975"/>
                <a:gd name="connsiteX31" fmla="*/ 10299 w 10419"/>
                <a:gd name="connsiteY31" fmla="*/ 6775 h 13975"/>
                <a:gd name="connsiteX32" fmla="*/ 10396 w 10419"/>
                <a:gd name="connsiteY32" fmla="*/ 5081 h 13975"/>
                <a:gd name="connsiteX33" fmla="*/ 10299 w 10419"/>
                <a:gd name="connsiteY33" fmla="*/ 3726 h 13975"/>
                <a:gd name="connsiteX34" fmla="*/ 9909 w 10419"/>
                <a:gd name="connsiteY34" fmla="*/ 2710 h 13975"/>
                <a:gd name="connsiteX35" fmla="*/ 9519 w 10419"/>
                <a:gd name="connsiteY35" fmla="*/ 2371 h 13975"/>
                <a:gd name="connsiteX36" fmla="*/ 9129 w 10419"/>
                <a:gd name="connsiteY36"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9617 w 10419"/>
                <a:gd name="connsiteY27" fmla="*/ 7791 h 13975"/>
                <a:gd name="connsiteX28" fmla="*/ 9909 w 10419"/>
                <a:gd name="connsiteY28" fmla="*/ 7791 h 13975"/>
                <a:gd name="connsiteX29" fmla="*/ 10104 w 10419"/>
                <a:gd name="connsiteY29" fmla="*/ 7791 h 13975"/>
                <a:gd name="connsiteX30" fmla="*/ 10299 w 10419"/>
                <a:gd name="connsiteY30" fmla="*/ 6775 h 13975"/>
                <a:gd name="connsiteX31" fmla="*/ 10396 w 10419"/>
                <a:gd name="connsiteY31" fmla="*/ 5081 h 13975"/>
                <a:gd name="connsiteX32" fmla="*/ 10299 w 10419"/>
                <a:gd name="connsiteY32" fmla="*/ 3726 h 13975"/>
                <a:gd name="connsiteX33" fmla="*/ 9909 w 10419"/>
                <a:gd name="connsiteY33" fmla="*/ 2710 h 13975"/>
                <a:gd name="connsiteX34" fmla="*/ 9519 w 10419"/>
                <a:gd name="connsiteY34" fmla="*/ 2371 h 13975"/>
                <a:gd name="connsiteX35" fmla="*/ 9129 w 10419"/>
                <a:gd name="connsiteY35"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9909 w 10419"/>
                <a:gd name="connsiteY27" fmla="*/ 7791 h 13975"/>
                <a:gd name="connsiteX28" fmla="*/ 10104 w 10419"/>
                <a:gd name="connsiteY28" fmla="*/ 7791 h 13975"/>
                <a:gd name="connsiteX29" fmla="*/ 10299 w 10419"/>
                <a:gd name="connsiteY29" fmla="*/ 6775 h 13975"/>
                <a:gd name="connsiteX30" fmla="*/ 10396 w 10419"/>
                <a:gd name="connsiteY30" fmla="*/ 5081 h 13975"/>
                <a:gd name="connsiteX31" fmla="*/ 10299 w 10419"/>
                <a:gd name="connsiteY31" fmla="*/ 3726 h 13975"/>
                <a:gd name="connsiteX32" fmla="*/ 9909 w 10419"/>
                <a:gd name="connsiteY32" fmla="*/ 2710 h 13975"/>
                <a:gd name="connsiteX33" fmla="*/ 9519 w 10419"/>
                <a:gd name="connsiteY33" fmla="*/ 2371 h 13975"/>
                <a:gd name="connsiteX34" fmla="*/ 9129 w 10419"/>
                <a:gd name="connsiteY34"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10104 w 10419"/>
                <a:gd name="connsiteY27" fmla="*/ 7791 h 13975"/>
                <a:gd name="connsiteX28" fmla="*/ 10299 w 10419"/>
                <a:gd name="connsiteY28" fmla="*/ 6775 h 13975"/>
                <a:gd name="connsiteX29" fmla="*/ 10396 w 10419"/>
                <a:gd name="connsiteY29" fmla="*/ 5081 h 13975"/>
                <a:gd name="connsiteX30" fmla="*/ 10299 w 10419"/>
                <a:gd name="connsiteY30" fmla="*/ 3726 h 13975"/>
                <a:gd name="connsiteX31" fmla="*/ 9909 w 10419"/>
                <a:gd name="connsiteY31" fmla="*/ 2710 h 13975"/>
                <a:gd name="connsiteX32" fmla="*/ 9519 w 10419"/>
                <a:gd name="connsiteY32" fmla="*/ 2371 h 13975"/>
                <a:gd name="connsiteX33" fmla="*/ 9129 w 10419"/>
                <a:gd name="connsiteY33" fmla="*/ 0 h 13975"/>
                <a:gd name="connsiteX0" fmla="*/ 0 w 10419"/>
                <a:gd name="connsiteY0" fmla="*/ 11279 h 13975"/>
                <a:gd name="connsiteX1" fmla="*/ 572 w 10419"/>
                <a:gd name="connsiteY1" fmla="*/ 10876 h 13975"/>
                <a:gd name="connsiteX2" fmla="*/ 3495 w 10419"/>
                <a:gd name="connsiteY2" fmla="*/ 8217 h 13975"/>
                <a:gd name="connsiteX3" fmla="*/ 5072 w 10419"/>
                <a:gd name="connsiteY3" fmla="*/ 6574 h 13975"/>
                <a:gd name="connsiteX4" fmla="*/ 6277 w 10419"/>
                <a:gd name="connsiteY4" fmla="*/ 5514 h 13975"/>
                <a:gd name="connsiteX5" fmla="*/ 7419 w 10419"/>
                <a:gd name="connsiteY5" fmla="*/ 4857 h 13975"/>
                <a:gd name="connsiteX6" fmla="*/ 8236 w 10419"/>
                <a:gd name="connsiteY6" fmla="*/ 4409 h 13975"/>
                <a:gd name="connsiteX7" fmla="*/ 8970 w 10419"/>
                <a:gd name="connsiteY7" fmla="*/ 4170 h 13975"/>
                <a:gd name="connsiteX8" fmla="*/ 9230 w 10419"/>
                <a:gd name="connsiteY8" fmla="*/ 4140 h 13975"/>
                <a:gd name="connsiteX9" fmla="*/ 9452 w 10419"/>
                <a:gd name="connsiteY9" fmla="*/ 4155 h 13975"/>
                <a:gd name="connsiteX10" fmla="*/ 9755 w 10419"/>
                <a:gd name="connsiteY10" fmla="*/ 4438 h 13975"/>
                <a:gd name="connsiteX11" fmla="*/ 9951 w 10419"/>
                <a:gd name="connsiteY11" fmla="*/ 5013 h 13975"/>
                <a:gd name="connsiteX12" fmla="*/ 9974 w 10419"/>
                <a:gd name="connsiteY12" fmla="*/ 5559 h 13975"/>
                <a:gd name="connsiteX13" fmla="*/ 9886 w 10419"/>
                <a:gd name="connsiteY13" fmla="*/ 6096 h 13975"/>
                <a:gd name="connsiteX14" fmla="*/ 9772 w 10419"/>
                <a:gd name="connsiteY14" fmla="*/ 6388 h 13975"/>
                <a:gd name="connsiteX15" fmla="*/ 9590 w 10419"/>
                <a:gd name="connsiteY15" fmla="*/ 6649 h 13975"/>
                <a:gd name="connsiteX16" fmla="*/ 9325 w 10419"/>
                <a:gd name="connsiteY16" fmla="*/ 6783 h 13975"/>
                <a:gd name="connsiteX17" fmla="*/ 9014 w 10419"/>
                <a:gd name="connsiteY17" fmla="*/ 6918 h 13975"/>
                <a:gd name="connsiteX18" fmla="*/ 8837 w 10419"/>
                <a:gd name="connsiteY18" fmla="*/ 6993 h 13975"/>
                <a:gd name="connsiteX19" fmla="*/ 8519 w 10419"/>
                <a:gd name="connsiteY19" fmla="*/ 7120 h 13975"/>
                <a:gd name="connsiteX20" fmla="*/ 7813 w 10419"/>
                <a:gd name="connsiteY20" fmla="*/ 7448 h 13975"/>
                <a:gd name="connsiteX21" fmla="*/ 6428 w 10419"/>
                <a:gd name="connsiteY21" fmla="*/ 8292 h 13975"/>
                <a:gd name="connsiteX22" fmla="*/ 5562 w 10419"/>
                <a:gd name="connsiteY22" fmla="*/ 9136 h 13975"/>
                <a:gd name="connsiteX23" fmla="*/ 4698 w 10419"/>
                <a:gd name="connsiteY23" fmla="*/ 10017 h 13975"/>
                <a:gd name="connsiteX24" fmla="*/ 3757 w 10419"/>
                <a:gd name="connsiteY24" fmla="*/ 10906 h 13975"/>
                <a:gd name="connsiteX25" fmla="*/ 2689 w 10419"/>
                <a:gd name="connsiteY25" fmla="*/ 11877 h 13975"/>
                <a:gd name="connsiteX26" fmla="*/ 200 w 10419"/>
                <a:gd name="connsiteY26" fmla="*/ 13975 h 13975"/>
                <a:gd name="connsiteX27" fmla="*/ 10299 w 10419"/>
                <a:gd name="connsiteY27" fmla="*/ 6775 h 13975"/>
                <a:gd name="connsiteX28" fmla="*/ 10396 w 10419"/>
                <a:gd name="connsiteY28" fmla="*/ 5081 h 13975"/>
                <a:gd name="connsiteX29" fmla="*/ 10299 w 10419"/>
                <a:gd name="connsiteY29" fmla="*/ 3726 h 13975"/>
                <a:gd name="connsiteX30" fmla="*/ 9909 w 10419"/>
                <a:gd name="connsiteY30" fmla="*/ 2710 h 13975"/>
                <a:gd name="connsiteX31" fmla="*/ 9519 w 10419"/>
                <a:gd name="connsiteY31" fmla="*/ 2371 h 13975"/>
                <a:gd name="connsiteX32" fmla="*/ 9129 w 10419"/>
                <a:gd name="connsiteY32" fmla="*/ 0 h 13975"/>
                <a:gd name="connsiteX0" fmla="*/ 0 w 10396"/>
                <a:gd name="connsiteY0" fmla="*/ 11279 h 13975"/>
                <a:gd name="connsiteX1" fmla="*/ 572 w 10396"/>
                <a:gd name="connsiteY1" fmla="*/ 10876 h 13975"/>
                <a:gd name="connsiteX2" fmla="*/ 3495 w 10396"/>
                <a:gd name="connsiteY2" fmla="*/ 8217 h 13975"/>
                <a:gd name="connsiteX3" fmla="*/ 5072 w 10396"/>
                <a:gd name="connsiteY3" fmla="*/ 6574 h 13975"/>
                <a:gd name="connsiteX4" fmla="*/ 6277 w 10396"/>
                <a:gd name="connsiteY4" fmla="*/ 5514 h 13975"/>
                <a:gd name="connsiteX5" fmla="*/ 7419 w 10396"/>
                <a:gd name="connsiteY5" fmla="*/ 4857 h 13975"/>
                <a:gd name="connsiteX6" fmla="*/ 8236 w 10396"/>
                <a:gd name="connsiteY6" fmla="*/ 4409 h 13975"/>
                <a:gd name="connsiteX7" fmla="*/ 8970 w 10396"/>
                <a:gd name="connsiteY7" fmla="*/ 4170 h 13975"/>
                <a:gd name="connsiteX8" fmla="*/ 9230 w 10396"/>
                <a:gd name="connsiteY8" fmla="*/ 4140 h 13975"/>
                <a:gd name="connsiteX9" fmla="*/ 9452 w 10396"/>
                <a:gd name="connsiteY9" fmla="*/ 4155 h 13975"/>
                <a:gd name="connsiteX10" fmla="*/ 9755 w 10396"/>
                <a:gd name="connsiteY10" fmla="*/ 4438 h 13975"/>
                <a:gd name="connsiteX11" fmla="*/ 9951 w 10396"/>
                <a:gd name="connsiteY11" fmla="*/ 5013 h 13975"/>
                <a:gd name="connsiteX12" fmla="*/ 9974 w 10396"/>
                <a:gd name="connsiteY12" fmla="*/ 5559 h 13975"/>
                <a:gd name="connsiteX13" fmla="*/ 9886 w 10396"/>
                <a:gd name="connsiteY13" fmla="*/ 6096 h 13975"/>
                <a:gd name="connsiteX14" fmla="*/ 9772 w 10396"/>
                <a:gd name="connsiteY14" fmla="*/ 6388 h 13975"/>
                <a:gd name="connsiteX15" fmla="*/ 9590 w 10396"/>
                <a:gd name="connsiteY15" fmla="*/ 6649 h 13975"/>
                <a:gd name="connsiteX16" fmla="*/ 9325 w 10396"/>
                <a:gd name="connsiteY16" fmla="*/ 6783 h 13975"/>
                <a:gd name="connsiteX17" fmla="*/ 9014 w 10396"/>
                <a:gd name="connsiteY17" fmla="*/ 6918 h 13975"/>
                <a:gd name="connsiteX18" fmla="*/ 8837 w 10396"/>
                <a:gd name="connsiteY18" fmla="*/ 6993 h 13975"/>
                <a:gd name="connsiteX19" fmla="*/ 8519 w 10396"/>
                <a:gd name="connsiteY19" fmla="*/ 7120 h 13975"/>
                <a:gd name="connsiteX20" fmla="*/ 7813 w 10396"/>
                <a:gd name="connsiteY20" fmla="*/ 7448 h 13975"/>
                <a:gd name="connsiteX21" fmla="*/ 6428 w 10396"/>
                <a:gd name="connsiteY21" fmla="*/ 8292 h 13975"/>
                <a:gd name="connsiteX22" fmla="*/ 5562 w 10396"/>
                <a:gd name="connsiteY22" fmla="*/ 9136 h 13975"/>
                <a:gd name="connsiteX23" fmla="*/ 4698 w 10396"/>
                <a:gd name="connsiteY23" fmla="*/ 10017 h 13975"/>
                <a:gd name="connsiteX24" fmla="*/ 3757 w 10396"/>
                <a:gd name="connsiteY24" fmla="*/ 10906 h 13975"/>
                <a:gd name="connsiteX25" fmla="*/ 2689 w 10396"/>
                <a:gd name="connsiteY25" fmla="*/ 11877 h 13975"/>
                <a:gd name="connsiteX26" fmla="*/ 200 w 10396"/>
                <a:gd name="connsiteY26" fmla="*/ 13975 h 13975"/>
                <a:gd name="connsiteX27" fmla="*/ 10396 w 10396"/>
                <a:gd name="connsiteY27" fmla="*/ 5081 h 13975"/>
                <a:gd name="connsiteX28" fmla="*/ 10299 w 10396"/>
                <a:gd name="connsiteY28" fmla="*/ 3726 h 13975"/>
                <a:gd name="connsiteX29" fmla="*/ 9909 w 10396"/>
                <a:gd name="connsiteY29" fmla="*/ 2710 h 13975"/>
                <a:gd name="connsiteX30" fmla="*/ 9519 w 10396"/>
                <a:gd name="connsiteY30" fmla="*/ 2371 h 13975"/>
                <a:gd name="connsiteX31" fmla="*/ 9129 w 10396"/>
                <a:gd name="connsiteY31" fmla="*/ 0 h 13975"/>
                <a:gd name="connsiteX0" fmla="*/ 0 w 10299"/>
                <a:gd name="connsiteY0" fmla="*/ 11279 h 13975"/>
                <a:gd name="connsiteX1" fmla="*/ 572 w 10299"/>
                <a:gd name="connsiteY1" fmla="*/ 10876 h 13975"/>
                <a:gd name="connsiteX2" fmla="*/ 3495 w 10299"/>
                <a:gd name="connsiteY2" fmla="*/ 8217 h 13975"/>
                <a:gd name="connsiteX3" fmla="*/ 5072 w 10299"/>
                <a:gd name="connsiteY3" fmla="*/ 6574 h 13975"/>
                <a:gd name="connsiteX4" fmla="*/ 6277 w 10299"/>
                <a:gd name="connsiteY4" fmla="*/ 5514 h 13975"/>
                <a:gd name="connsiteX5" fmla="*/ 7419 w 10299"/>
                <a:gd name="connsiteY5" fmla="*/ 4857 h 13975"/>
                <a:gd name="connsiteX6" fmla="*/ 8236 w 10299"/>
                <a:gd name="connsiteY6" fmla="*/ 4409 h 13975"/>
                <a:gd name="connsiteX7" fmla="*/ 8970 w 10299"/>
                <a:gd name="connsiteY7" fmla="*/ 4170 h 13975"/>
                <a:gd name="connsiteX8" fmla="*/ 9230 w 10299"/>
                <a:gd name="connsiteY8" fmla="*/ 4140 h 13975"/>
                <a:gd name="connsiteX9" fmla="*/ 9452 w 10299"/>
                <a:gd name="connsiteY9" fmla="*/ 4155 h 13975"/>
                <a:gd name="connsiteX10" fmla="*/ 9755 w 10299"/>
                <a:gd name="connsiteY10" fmla="*/ 4438 h 13975"/>
                <a:gd name="connsiteX11" fmla="*/ 9951 w 10299"/>
                <a:gd name="connsiteY11" fmla="*/ 5013 h 13975"/>
                <a:gd name="connsiteX12" fmla="*/ 9974 w 10299"/>
                <a:gd name="connsiteY12" fmla="*/ 5559 h 13975"/>
                <a:gd name="connsiteX13" fmla="*/ 9886 w 10299"/>
                <a:gd name="connsiteY13" fmla="*/ 6096 h 13975"/>
                <a:gd name="connsiteX14" fmla="*/ 9772 w 10299"/>
                <a:gd name="connsiteY14" fmla="*/ 6388 h 13975"/>
                <a:gd name="connsiteX15" fmla="*/ 9590 w 10299"/>
                <a:gd name="connsiteY15" fmla="*/ 6649 h 13975"/>
                <a:gd name="connsiteX16" fmla="*/ 9325 w 10299"/>
                <a:gd name="connsiteY16" fmla="*/ 6783 h 13975"/>
                <a:gd name="connsiteX17" fmla="*/ 9014 w 10299"/>
                <a:gd name="connsiteY17" fmla="*/ 6918 h 13975"/>
                <a:gd name="connsiteX18" fmla="*/ 8837 w 10299"/>
                <a:gd name="connsiteY18" fmla="*/ 6993 h 13975"/>
                <a:gd name="connsiteX19" fmla="*/ 8519 w 10299"/>
                <a:gd name="connsiteY19" fmla="*/ 7120 h 13975"/>
                <a:gd name="connsiteX20" fmla="*/ 7813 w 10299"/>
                <a:gd name="connsiteY20" fmla="*/ 7448 h 13975"/>
                <a:gd name="connsiteX21" fmla="*/ 6428 w 10299"/>
                <a:gd name="connsiteY21" fmla="*/ 8292 h 13975"/>
                <a:gd name="connsiteX22" fmla="*/ 5562 w 10299"/>
                <a:gd name="connsiteY22" fmla="*/ 9136 h 13975"/>
                <a:gd name="connsiteX23" fmla="*/ 4698 w 10299"/>
                <a:gd name="connsiteY23" fmla="*/ 10017 h 13975"/>
                <a:gd name="connsiteX24" fmla="*/ 3757 w 10299"/>
                <a:gd name="connsiteY24" fmla="*/ 10906 h 13975"/>
                <a:gd name="connsiteX25" fmla="*/ 2689 w 10299"/>
                <a:gd name="connsiteY25" fmla="*/ 11877 h 13975"/>
                <a:gd name="connsiteX26" fmla="*/ 200 w 10299"/>
                <a:gd name="connsiteY26" fmla="*/ 13975 h 13975"/>
                <a:gd name="connsiteX27" fmla="*/ 10299 w 10299"/>
                <a:gd name="connsiteY27" fmla="*/ 3726 h 13975"/>
                <a:gd name="connsiteX28" fmla="*/ 9909 w 10299"/>
                <a:gd name="connsiteY28" fmla="*/ 2710 h 13975"/>
                <a:gd name="connsiteX29" fmla="*/ 9519 w 10299"/>
                <a:gd name="connsiteY29" fmla="*/ 2371 h 13975"/>
                <a:gd name="connsiteX30" fmla="*/ 9129 w 10299"/>
                <a:gd name="connsiteY30" fmla="*/ 0 h 13975"/>
                <a:gd name="connsiteX0" fmla="*/ 0 w 9981"/>
                <a:gd name="connsiteY0" fmla="*/ 11279 h 13975"/>
                <a:gd name="connsiteX1" fmla="*/ 572 w 9981"/>
                <a:gd name="connsiteY1" fmla="*/ 10876 h 13975"/>
                <a:gd name="connsiteX2" fmla="*/ 3495 w 9981"/>
                <a:gd name="connsiteY2" fmla="*/ 8217 h 13975"/>
                <a:gd name="connsiteX3" fmla="*/ 5072 w 9981"/>
                <a:gd name="connsiteY3" fmla="*/ 6574 h 13975"/>
                <a:gd name="connsiteX4" fmla="*/ 6277 w 9981"/>
                <a:gd name="connsiteY4" fmla="*/ 5514 h 13975"/>
                <a:gd name="connsiteX5" fmla="*/ 7419 w 9981"/>
                <a:gd name="connsiteY5" fmla="*/ 4857 h 13975"/>
                <a:gd name="connsiteX6" fmla="*/ 8236 w 9981"/>
                <a:gd name="connsiteY6" fmla="*/ 4409 h 13975"/>
                <a:gd name="connsiteX7" fmla="*/ 8970 w 9981"/>
                <a:gd name="connsiteY7" fmla="*/ 4170 h 13975"/>
                <a:gd name="connsiteX8" fmla="*/ 9230 w 9981"/>
                <a:gd name="connsiteY8" fmla="*/ 4140 h 13975"/>
                <a:gd name="connsiteX9" fmla="*/ 9452 w 9981"/>
                <a:gd name="connsiteY9" fmla="*/ 4155 h 13975"/>
                <a:gd name="connsiteX10" fmla="*/ 9755 w 9981"/>
                <a:gd name="connsiteY10" fmla="*/ 4438 h 13975"/>
                <a:gd name="connsiteX11" fmla="*/ 9951 w 9981"/>
                <a:gd name="connsiteY11" fmla="*/ 5013 h 13975"/>
                <a:gd name="connsiteX12" fmla="*/ 9974 w 9981"/>
                <a:gd name="connsiteY12" fmla="*/ 5559 h 13975"/>
                <a:gd name="connsiteX13" fmla="*/ 9886 w 9981"/>
                <a:gd name="connsiteY13" fmla="*/ 6096 h 13975"/>
                <a:gd name="connsiteX14" fmla="*/ 9772 w 9981"/>
                <a:gd name="connsiteY14" fmla="*/ 6388 h 13975"/>
                <a:gd name="connsiteX15" fmla="*/ 9590 w 9981"/>
                <a:gd name="connsiteY15" fmla="*/ 6649 h 13975"/>
                <a:gd name="connsiteX16" fmla="*/ 9325 w 9981"/>
                <a:gd name="connsiteY16" fmla="*/ 6783 h 13975"/>
                <a:gd name="connsiteX17" fmla="*/ 9014 w 9981"/>
                <a:gd name="connsiteY17" fmla="*/ 6918 h 13975"/>
                <a:gd name="connsiteX18" fmla="*/ 8837 w 9981"/>
                <a:gd name="connsiteY18" fmla="*/ 6993 h 13975"/>
                <a:gd name="connsiteX19" fmla="*/ 8519 w 9981"/>
                <a:gd name="connsiteY19" fmla="*/ 7120 h 13975"/>
                <a:gd name="connsiteX20" fmla="*/ 7813 w 9981"/>
                <a:gd name="connsiteY20" fmla="*/ 7448 h 13975"/>
                <a:gd name="connsiteX21" fmla="*/ 6428 w 9981"/>
                <a:gd name="connsiteY21" fmla="*/ 8292 h 13975"/>
                <a:gd name="connsiteX22" fmla="*/ 5562 w 9981"/>
                <a:gd name="connsiteY22" fmla="*/ 9136 h 13975"/>
                <a:gd name="connsiteX23" fmla="*/ 4698 w 9981"/>
                <a:gd name="connsiteY23" fmla="*/ 10017 h 13975"/>
                <a:gd name="connsiteX24" fmla="*/ 3757 w 9981"/>
                <a:gd name="connsiteY24" fmla="*/ 10906 h 13975"/>
                <a:gd name="connsiteX25" fmla="*/ 2689 w 9981"/>
                <a:gd name="connsiteY25" fmla="*/ 11877 h 13975"/>
                <a:gd name="connsiteX26" fmla="*/ 200 w 9981"/>
                <a:gd name="connsiteY26" fmla="*/ 13975 h 13975"/>
                <a:gd name="connsiteX27" fmla="*/ 9909 w 9981"/>
                <a:gd name="connsiteY27" fmla="*/ 2710 h 13975"/>
                <a:gd name="connsiteX28" fmla="*/ 9519 w 9981"/>
                <a:gd name="connsiteY28" fmla="*/ 2371 h 13975"/>
                <a:gd name="connsiteX29" fmla="*/ 9129 w 9981"/>
                <a:gd name="connsiteY29" fmla="*/ 0 h 13975"/>
                <a:gd name="connsiteX0" fmla="*/ 0 w 10000"/>
                <a:gd name="connsiteY0" fmla="*/ 8071 h 10000"/>
                <a:gd name="connsiteX1" fmla="*/ 573 w 10000"/>
                <a:gd name="connsiteY1" fmla="*/ 7782 h 10000"/>
                <a:gd name="connsiteX2" fmla="*/ 3502 w 10000"/>
                <a:gd name="connsiteY2" fmla="*/ 5880 h 10000"/>
                <a:gd name="connsiteX3" fmla="*/ 5082 w 10000"/>
                <a:gd name="connsiteY3" fmla="*/ 4704 h 10000"/>
                <a:gd name="connsiteX4" fmla="*/ 6289 w 10000"/>
                <a:gd name="connsiteY4" fmla="*/ 3946 h 10000"/>
                <a:gd name="connsiteX5" fmla="*/ 7433 w 10000"/>
                <a:gd name="connsiteY5" fmla="*/ 3475 h 10000"/>
                <a:gd name="connsiteX6" fmla="*/ 8252 w 10000"/>
                <a:gd name="connsiteY6" fmla="*/ 3155 h 10000"/>
                <a:gd name="connsiteX7" fmla="*/ 8987 w 10000"/>
                <a:gd name="connsiteY7" fmla="*/ 2984 h 10000"/>
                <a:gd name="connsiteX8" fmla="*/ 9248 w 10000"/>
                <a:gd name="connsiteY8" fmla="*/ 2962 h 10000"/>
                <a:gd name="connsiteX9" fmla="*/ 9470 w 10000"/>
                <a:gd name="connsiteY9" fmla="*/ 2973 h 10000"/>
                <a:gd name="connsiteX10" fmla="*/ 9774 w 10000"/>
                <a:gd name="connsiteY10" fmla="*/ 3176 h 10000"/>
                <a:gd name="connsiteX11" fmla="*/ 9970 w 10000"/>
                <a:gd name="connsiteY11" fmla="*/ 3587 h 10000"/>
                <a:gd name="connsiteX12" fmla="*/ 9993 w 10000"/>
                <a:gd name="connsiteY12" fmla="*/ 3978 h 10000"/>
                <a:gd name="connsiteX13" fmla="*/ 9905 w 10000"/>
                <a:gd name="connsiteY13" fmla="*/ 4362 h 10000"/>
                <a:gd name="connsiteX14" fmla="*/ 9791 w 10000"/>
                <a:gd name="connsiteY14" fmla="*/ 4571 h 10000"/>
                <a:gd name="connsiteX15" fmla="*/ 9608 w 10000"/>
                <a:gd name="connsiteY15" fmla="*/ 4758 h 10000"/>
                <a:gd name="connsiteX16" fmla="*/ 9343 w 10000"/>
                <a:gd name="connsiteY16" fmla="*/ 4854 h 10000"/>
                <a:gd name="connsiteX17" fmla="*/ 9031 w 10000"/>
                <a:gd name="connsiteY17" fmla="*/ 4950 h 10000"/>
                <a:gd name="connsiteX18" fmla="*/ 8854 w 10000"/>
                <a:gd name="connsiteY18" fmla="*/ 5004 h 10000"/>
                <a:gd name="connsiteX19" fmla="*/ 8535 w 10000"/>
                <a:gd name="connsiteY19" fmla="*/ 5095 h 10000"/>
                <a:gd name="connsiteX20" fmla="*/ 7828 w 10000"/>
                <a:gd name="connsiteY20" fmla="*/ 5330 h 10000"/>
                <a:gd name="connsiteX21" fmla="*/ 6440 w 10000"/>
                <a:gd name="connsiteY21" fmla="*/ 5933 h 10000"/>
                <a:gd name="connsiteX22" fmla="*/ 5573 w 10000"/>
                <a:gd name="connsiteY22" fmla="*/ 6537 h 10000"/>
                <a:gd name="connsiteX23" fmla="*/ 4707 w 10000"/>
                <a:gd name="connsiteY23" fmla="*/ 7168 h 10000"/>
                <a:gd name="connsiteX24" fmla="*/ 3764 w 10000"/>
                <a:gd name="connsiteY24" fmla="*/ 7804 h 10000"/>
                <a:gd name="connsiteX25" fmla="*/ 2694 w 10000"/>
                <a:gd name="connsiteY25" fmla="*/ 8499 h 10000"/>
                <a:gd name="connsiteX26" fmla="*/ 200 w 10000"/>
                <a:gd name="connsiteY26" fmla="*/ 10000 h 10000"/>
                <a:gd name="connsiteX27" fmla="*/ 9537 w 10000"/>
                <a:gd name="connsiteY27" fmla="*/ 1697 h 10000"/>
                <a:gd name="connsiteX28" fmla="*/ 9146 w 10000"/>
                <a:gd name="connsiteY28" fmla="*/ 0 h 10000"/>
                <a:gd name="connsiteX0" fmla="*/ 0 w 10000"/>
                <a:gd name="connsiteY0" fmla="*/ 8071 h 10000"/>
                <a:gd name="connsiteX1" fmla="*/ 573 w 10000"/>
                <a:gd name="connsiteY1" fmla="*/ 7782 h 10000"/>
                <a:gd name="connsiteX2" fmla="*/ 3502 w 10000"/>
                <a:gd name="connsiteY2" fmla="*/ 5880 h 10000"/>
                <a:gd name="connsiteX3" fmla="*/ 5082 w 10000"/>
                <a:gd name="connsiteY3" fmla="*/ 4704 h 10000"/>
                <a:gd name="connsiteX4" fmla="*/ 6289 w 10000"/>
                <a:gd name="connsiteY4" fmla="*/ 3946 h 10000"/>
                <a:gd name="connsiteX5" fmla="*/ 7433 w 10000"/>
                <a:gd name="connsiteY5" fmla="*/ 3475 h 10000"/>
                <a:gd name="connsiteX6" fmla="*/ 8252 w 10000"/>
                <a:gd name="connsiteY6" fmla="*/ 3155 h 10000"/>
                <a:gd name="connsiteX7" fmla="*/ 8987 w 10000"/>
                <a:gd name="connsiteY7" fmla="*/ 2984 h 10000"/>
                <a:gd name="connsiteX8" fmla="*/ 9248 w 10000"/>
                <a:gd name="connsiteY8" fmla="*/ 2962 h 10000"/>
                <a:gd name="connsiteX9" fmla="*/ 9470 w 10000"/>
                <a:gd name="connsiteY9" fmla="*/ 2973 h 10000"/>
                <a:gd name="connsiteX10" fmla="*/ 9774 w 10000"/>
                <a:gd name="connsiteY10" fmla="*/ 3176 h 10000"/>
                <a:gd name="connsiteX11" fmla="*/ 9970 w 10000"/>
                <a:gd name="connsiteY11" fmla="*/ 3587 h 10000"/>
                <a:gd name="connsiteX12" fmla="*/ 9993 w 10000"/>
                <a:gd name="connsiteY12" fmla="*/ 3978 h 10000"/>
                <a:gd name="connsiteX13" fmla="*/ 9905 w 10000"/>
                <a:gd name="connsiteY13" fmla="*/ 4362 h 10000"/>
                <a:gd name="connsiteX14" fmla="*/ 9791 w 10000"/>
                <a:gd name="connsiteY14" fmla="*/ 4571 h 10000"/>
                <a:gd name="connsiteX15" fmla="*/ 9608 w 10000"/>
                <a:gd name="connsiteY15" fmla="*/ 4758 h 10000"/>
                <a:gd name="connsiteX16" fmla="*/ 9343 w 10000"/>
                <a:gd name="connsiteY16" fmla="*/ 4854 h 10000"/>
                <a:gd name="connsiteX17" fmla="*/ 9031 w 10000"/>
                <a:gd name="connsiteY17" fmla="*/ 4950 h 10000"/>
                <a:gd name="connsiteX18" fmla="*/ 8854 w 10000"/>
                <a:gd name="connsiteY18" fmla="*/ 5004 h 10000"/>
                <a:gd name="connsiteX19" fmla="*/ 8535 w 10000"/>
                <a:gd name="connsiteY19" fmla="*/ 5095 h 10000"/>
                <a:gd name="connsiteX20" fmla="*/ 7828 w 10000"/>
                <a:gd name="connsiteY20" fmla="*/ 5330 h 10000"/>
                <a:gd name="connsiteX21" fmla="*/ 6440 w 10000"/>
                <a:gd name="connsiteY21" fmla="*/ 5933 h 10000"/>
                <a:gd name="connsiteX22" fmla="*/ 5573 w 10000"/>
                <a:gd name="connsiteY22" fmla="*/ 6537 h 10000"/>
                <a:gd name="connsiteX23" fmla="*/ 4707 w 10000"/>
                <a:gd name="connsiteY23" fmla="*/ 7168 h 10000"/>
                <a:gd name="connsiteX24" fmla="*/ 3764 w 10000"/>
                <a:gd name="connsiteY24" fmla="*/ 7804 h 10000"/>
                <a:gd name="connsiteX25" fmla="*/ 2694 w 10000"/>
                <a:gd name="connsiteY25" fmla="*/ 8499 h 10000"/>
                <a:gd name="connsiteX26" fmla="*/ 200 w 10000"/>
                <a:gd name="connsiteY26" fmla="*/ 10000 h 10000"/>
                <a:gd name="connsiteX27" fmla="*/ 9146 w 10000"/>
                <a:gd name="connsiteY27" fmla="*/ 0 h 10000"/>
                <a:gd name="connsiteX0" fmla="*/ 1898 w 11898"/>
                <a:gd name="connsiteY0" fmla="*/ 5119 h 7373"/>
                <a:gd name="connsiteX1" fmla="*/ 2471 w 11898"/>
                <a:gd name="connsiteY1" fmla="*/ 4830 h 7373"/>
                <a:gd name="connsiteX2" fmla="*/ 5400 w 11898"/>
                <a:gd name="connsiteY2" fmla="*/ 2928 h 7373"/>
                <a:gd name="connsiteX3" fmla="*/ 6980 w 11898"/>
                <a:gd name="connsiteY3" fmla="*/ 1752 h 7373"/>
                <a:gd name="connsiteX4" fmla="*/ 8187 w 11898"/>
                <a:gd name="connsiteY4" fmla="*/ 994 h 7373"/>
                <a:gd name="connsiteX5" fmla="*/ 9331 w 11898"/>
                <a:gd name="connsiteY5" fmla="*/ 523 h 7373"/>
                <a:gd name="connsiteX6" fmla="*/ 10150 w 11898"/>
                <a:gd name="connsiteY6" fmla="*/ 203 h 7373"/>
                <a:gd name="connsiteX7" fmla="*/ 10885 w 11898"/>
                <a:gd name="connsiteY7" fmla="*/ 32 h 7373"/>
                <a:gd name="connsiteX8" fmla="*/ 11146 w 11898"/>
                <a:gd name="connsiteY8" fmla="*/ 10 h 7373"/>
                <a:gd name="connsiteX9" fmla="*/ 11368 w 11898"/>
                <a:gd name="connsiteY9" fmla="*/ 21 h 7373"/>
                <a:gd name="connsiteX10" fmla="*/ 11672 w 11898"/>
                <a:gd name="connsiteY10" fmla="*/ 224 h 7373"/>
                <a:gd name="connsiteX11" fmla="*/ 11868 w 11898"/>
                <a:gd name="connsiteY11" fmla="*/ 635 h 7373"/>
                <a:gd name="connsiteX12" fmla="*/ 11891 w 11898"/>
                <a:gd name="connsiteY12" fmla="*/ 1026 h 7373"/>
                <a:gd name="connsiteX13" fmla="*/ 11803 w 11898"/>
                <a:gd name="connsiteY13" fmla="*/ 1410 h 7373"/>
                <a:gd name="connsiteX14" fmla="*/ 11689 w 11898"/>
                <a:gd name="connsiteY14" fmla="*/ 1619 h 7373"/>
                <a:gd name="connsiteX15" fmla="*/ 11506 w 11898"/>
                <a:gd name="connsiteY15" fmla="*/ 1806 h 7373"/>
                <a:gd name="connsiteX16" fmla="*/ 11241 w 11898"/>
                <a:gd name="connsiteY16" fmla="*/ 1902 h 7373"/>
                <a:gd name="connsiteX17" fmla="*/ 10929 w 11898"/>
                <a:gd name="connsiteY17" fmla="*/ 1998 h 7373"/>
                <a:gd name="connsiteX18" fmla="*/ 10752 w 11898"/>
                <a:gd name="connsiteY18" fmla="*/ 2052 h 7373"/>
                <a:gd name="connsiteX19" fmla="*/ 10433 w 11898"/>
                <a:gd name="connsiteY19" fmla="*/ 2143 h 7373"/>
                <a:gd name="connsiteX20" fmla="*/ 9726 w 11898"/>
                <a:gd name="connsiteY20" fmla="*/ 2378 h 7373"/>
                <a:gd name="connsiteX21" fmla="*/ 8338 w 11898"/>
                <a:gd name="connsiteY21" fmla="*/ 2981 h 7373"/>
                <a:gd name="connsiteX22" fmla="*/ 7471 w 11898"/>
                <a:gd name="connsiteY22" fmla="*/ 3585 h 7373"/>
                <a:gd name="connsiteX23" fmla="*/ 6605 w 11898"/>
                <a:gd name="connsiteY23" fmla="*/ 4216 h 7373"/>
                <a:gd name="connsiteX24" fmla="*/ 5662 w 11898"/>
                <a:gd name="connsiteY24" fmla="*/ 4852 h 7373"/>
                <a:gd name="connsiteX25" fmla="*/ 4592 w 11898"/>
                <a:gd name="connsiteY25" fmla="*/ 5547 h 7373"/>
                <a:gd name="connsiteX26" fmla="*/ 2098 w 11898"/>
                <a:gd name="connsiteY26" fmla="*/ 7048 h 7373"/>
                <a:gd name="connsiteX27" fmla="*/ 1864 w 11898"/>
                <a:gd name="connsiteY27" fmla="*/ 5290 h 7373"/>
                <a:gd name="connsiteX0" fmla="*/ 0 w 8405"/>
                <a:gd name="connsiteY0" fmla="*/ 6943 h 9559"/>
                <a:gd name="connsiteX1" fmla="*/ 482 w 8405"/>
                <a:gd name="connsiteY1" fmla="*/ 6551 h 9559"/>
                <a:gd name="connsiteX2" fmla="*/ 2944 w 8405"/>
                <a:gd name="connsiteY2" fmla="*/ 3971 h 9559"/>
                <a:gd name="connsiteX3" fmla="*/ 4272 w 8405"/>
                <a:gd name="connsiteY3" fmla="*/ 2376 h 9559"/>
                <a:gd name="connsiteX4" fmla="*/ 5286 w 8405"/>
                <a:gd name="connsiteY4" fmla="*/ 1348 h 9559"/>
                <a:gd name="connsiteX5" fmla="*/ 6247 w 8405"/>
                <a:gd name="connsiteY5" fmla="*/ 709 h 9559"/>
                <a:gd name="connsiteX6" fmla="*/ 6936 w 8405"/>
                <a:gd name="connsiteY6" fmla="*/ 275 h 9559"/>
                <a:gd name="connsiteX7" fmla="*/ 7554 w 8405"/>
                <a:gd name="connsiteY7" fmla="*/ 43 h 9559"/>
                <a:gd name="connsiteX8" fmla="*/ 7773 w 8405"/>
                <a:gd name="connsiteY8" fmla="*/ 14 h 9559"/>
                <a:gd name="connsiteX9" fmla="*/ 7960 w 8405"/>
                <a:gd name="connsiteY9" fmla="*/ 28 h 9559"/>
                <a:gd name="connsiteX10" fmla="*/ 8215 w 8405"/>
                <a:gd name="connsiteY10" fmla="*/ 304 h 9559"/>
                <a:gd name="connsiteX11" fmla="*/ 8380 w 8405"/>
                <a:gd name="connsiteY11" fmla="*/ 861 h 9559"/>
                <a:gd name="connsiteX12" fmla="*/ 8399 w 8405"/>
                <a:gd name="connsiteY12" fmla="*/ 1392 h 9559"/>
                <a:gd name="connsiteX13" fmla="*/ 8325 w 8405"/>
                <a:gd name="connsiteY13" fmla="*/ 1912 h 9559"/>
                <a:gd name="connsiteX14" fmla="*/ 8229 w 8405"/>
                <a:gd name="connsiteY14" fmla="*/ 2196 h 9559"/>
                <a:gd name="connsiteX15" fmla="*/ 8076 w 8405"/>
                <a:gd name="connsiteY15" fmla="*/ 2449 h 9559"/>
                <a:gd name="connsiteX16" fmla="*/ 7853 w 8405"/>
                <a:gd name="connsiteY16" fmla="*/ 2580 h 9559"/>
                <a:gd name="connsiteX17" fmla="*/ 7591 w 8405"/>
                <a:gd name="connsiteY17" fmla="*/ 2710 h 9559"/>
                <a:gd name="connsiteX18" fmla="*/ 7442 w 8405"/>
                <a:gd name="connsiteY18" fmla="*/ 2783 h 9559"/>
                <a:gd name="connsiteX19" fmla="*/ 7174 w 8405"/>
                <a:gd name="connsiteY19" fmla="*/ 2907 h 9559"/>
                <a:gd name="connsiteX20" fmla="*/ 6579 w 8405"/>
                <a:gd name="connsiteY20" fmla="*/ 3225 h 9559"/>
                <a:gd name="connsiteX21" fmla="*/ 5413 w 8405"/>
                <a:gd name="connsiteY21" fmla="*/ 4043 h 9559"/>
                <a:gd name="connsiteX22" fmla="*/ 4684 w 8405"/>
                <a:gd name="connsiteY22" fmla="*/ 4862 h 9559"/>
                <a:gd name="connsiteX23" fmla="*/ 3956 w 8405"/>
                <a:gd name="connsiteY23" fmla="*/ 5718 h 9559"/>
                <a:gd name="connsiteX24" fmla="*/ 3164 w 8405"/>
                <a:gd name="connsiteY24" fmla="*/ 6581 h 9559"/>
                <a:gd name="connsiteX25" fmla="*/ 2264 w 8405"/>
                <a:gd name="connsiteY25" fmla="*/ 7523 h 9559"/>
                <a:gd name="connsiteX26" fmla="*/ 168 w 8405"/>
                <a:gd name="connsiteY26" fmla="*/ 9559 h 9559"/>
                <a:gd name="connsiteX0" fmla="*/ 0 w 10000"/>
                <a:gd name="connsiteY0" fmla="*/ 7263 h 10000"/>
                <a:gd name="connsiteX1" fmla="*/ 573 w 10000"/>
                <a:gd name="connsiteY1" fmla="*/ 6853 h 10000"/>
                <a:gd name="connsiteX2" fmla="*/ 3503 w 10000"/>
                <a:gd name="connsiteY2" fmla="*/ 4154 h 10000"/>
                <a:gd name="connsiteX3" fmla="*/ 5083 w 10000"/>
                <a:gd name="connsiteY3" fmla="*/ 2486 h 10000"/>
                <a:gd name="connsiteX4" fmla="*/ 6289 w 10000"/>
                <a:gd name="connsiteY4" fmla="*/ 1410 h 10000"/>
                <a:gd name="connsiteX5" fmla="*/ 7432 w 10000"/>
                <a:gd name="connsiteY5" fmla="*/ 742 h 10000"/>
                <a:gd name="connsiteX6" fmla="*/ 8252 w 10000"/>
                <a:gd name="connsiteY6" fmla="*/ 288 h 10000"/>
                <a:gd name="connsiteX7" fmla="*/ 8988 w 10000"/>
                <a:gd name="connsiteY7" fmla="*/ 45 h 10000"/>
                <a:gd name="connsiteX8" fmla="*/ 9248 w 10000"/>
                <a:gd name="connsiteY8" fmla="*/ 15 h 10000"/>
                <a:gd name="connsiteX9" fmla="*/ 9471 w 10000"/>
                <a:gd name="connsiteY9" fmla="*/ 29 h 10000"/>
                <a:gd name="connsiteX10" fmla="*/ 9774 w 10000"/>
                <a:gd name="connsiteY10" fmla="*/ 318 h 10000"/>
                <a:gd name="connsiteX11" fmla="*/ 9970 w 10000"/>
                <a:gd name="connsiteY11" fmla="*/ 901 h 10000"/>
                <a:gd name="connsiteX12" fmla="*/ 9993 w 10000"/>
                <a:gd name="connsiteY12" fmla="*/ 1456 h 10000"/>
                <a:gd name="connsiteX13" fmla="*/ 9905 w 10000"/>
                <a:gd name="connsiteY13" fmla="*/ 2000 h 10000"/>
                <a:gd name="connsiteX14" fmla="*/ 9791 w 10000"/>
                <a:gd name="connsiteY14" fmla="*/ 2297 h 10000"/>
                <a:gd name="connsiteX15" fmla="*/ 9609 w 10000"/>
                <a:gd name="connsiteY15" fmla="*/ 2562 h 10000"/>
                <a:gd name="connsiteX16" fmla="*/ 9343 w 10000"/>
                <a:gd name="connsiteY16" fmla="*/ 2699 h 10000"/>
                <a:gd name="connsiteX17" fmla="*/ 9032 w 10000"/>
                <a:gd name="connsiteY17" fmla="*/ 2835 h 10000"/>
                <a:gd name="connsiteX18" fmla="*/ 8854 w 10000"/>
                <a:gd name="connsiteY18" fmla="*/ 2911 h 10000"/>
                <a:gd name="connsiteX19" fmla="*/ 8535 w 10000"/>
                <a:gd name="connsiteY19" fmla="*/ 3041 h 10000"/>
                <a:gd name="connsiteX20" fmla="*/ 7827 w 10000"/>
                <a:gd name="connsiteY20" fmla="*/ 3374 h 10000"/>
                <a:gd name="connsiteX21" fmla="*/ 6440 w 10000"/>
                <a:gd name="connsiteY21" fmla="*/ 4230 h 10000"/>
                <a:gd name="connsiteX22" fmla="*/ 5573 w 10000"/>
                <a:gd name="connsiteY22" fmla="*/ 5086 h 10000"/>
                <a:gd name="connsiteX23" fmla="*/ 4707 w 10000"/>
                <a:gd name="connsiteY23" fmla="*/ 5982 h 10000"/>
                <a:gd name="connsiteX24" fmla="*/ 3764 w 10000"/>
                <a:gd name="connsiteY24" fmla="*/ 6885 h 10000"/>
                <a:gd name="connsiteX25" fmla="*/ 2694 w 10000"/>
                <a:gd name="connsiteY25" fmla="*/ 7870 h 10000"/>
                <a:gd name="connsiteX26" fmla="*/ 200 w 10000"/>
                <a:gd name="connsiteY26" fmla="*/ 10000 h 10000"/>
                <a:gd name="connsiteX27" fmla="*/ 0 w 10000"/>
                <a:gd name="connsiteY27" fmla="*/ 7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0" y="7263"/>
                  </a:moveTo>
                  <a:cubicBezTo>
                    <a:pt x="32" y="7263"/>
                    <a:pt x="39" y="7324"/>
                    <a:pt x="573" y="6853"/>
                  </a:cubicBezTo>
                  <a:cubicBezTo>
                    <a:pt x="1550" y="5990"/>
                    <a:pt x="2539" y="5178"/>
                    <a:pt x="3503" y="4154"/>
                  </a:cubicBezTo>
                  <a:cubicBezTo>
                    <a:pt x="4027" y="3601"/>
                    <a:pt x="4562" y="3109"/>
                    <a:pt x="5083" y="2486"/>
                  </a:cubicBezTo>
                  <a:cubicBezTo>
                    <a:pt x="5472" y="2032"/>
                    <a:pt x="5889" y="1698"/>
                    <a:pt x="6289" y="1410"/>
                  </a:cubicBezTo>
                  <a:cubicBezTo>
                    <a:pt x="6667" y="1143"/>
                    <a:pt x="7060" y="962"/>
                    <a:pt x="7432" y="742"/>
                  </a:cubicBezTo>
                  <a:cubicBezTo>
                    <a:pt x="7728" y="561"/>
                    <a:pt x="7993" y="402"/>
                    <a:pt x="8252" y="288"/>
                  </a:cubicBezTo>
                  <a:cubicBezTo>
                    <a:pt x="8424" y="211"/>
                    <a:pt x="8751" y="45"/>
                    <a:pt x="8988" y="45"/>
                  </a:cubicBezTo>
                  <a:cubicBezTo>
                    <a:pt x="9061" y="45"/>
                    <a:pt x="9156" y="21"/>
                    <a:pt x="9248" y="15"/>
                  </a:cubicBezTo>
                  <a:cubicBezTo>
                    <a:pt x="9337" y="0"/>
                    <a:pt x="9423" y="0"/>
                    <a:pt x="9471" y="29"/>
                  </a:cubicBezTo>
                  <a:cubicBezTo>
                    <a:pt x="9578" y="105"/>
                    <a:pt x="9685" y="159"/>
                    <a:pt x="9774" y="318"/>
                  </a:cubicBezTo>
                  <a:cubicBezTo>
                    <a:pt x="9851" y="461"/>
                    <a:pt x="9923" y="621"/>
                    <a:pt x="9970" y="901"/>
                  </a:cubicBezTo>
                  <a:cubicBezTo>
                    <a:pt x="9990" y="1039"/>
                    <a:pt x="10000" y="1282"/>
                    <a:pt x="9993" y="1456"/>
                  </a:cubicBezTo>
                  <a:cubicBezTo>
                    <a:pt x="9980" y="1743"/>
                    <a:pt x="9952" y="1835"/>
                    <a:pt x="9905" y="2000"/>
                  </a:cubicBezTo>
                  <a:cubicBezTo>
                    <a:pt x="9868" y="2130"/>
                    <a:pt x="9830" y="2206"/>
                    <a:pt x="9791" y="2297"/>
                  </a:cubicBezTo>
                  <a:cubicBezTo>
                    <a:pt x="9733" y="2433"/>
                    <a:pt x="9672" y="2501"/>
                    <a:pt x="9609" y="2562"/>
                  </a:cubicBezTo>
                  <a:cubicBezTo>
                    <a:pt x="9523" y="2637"/>
                    <a:pt x="9432" y="2660"/>
                    <a:pt x="9343" y="2699"/>
                  </a:cubicBezTo>
                  <a:cubicBezTo>
                    <a:pt x="9255" y="2737"/>
                    <a:pt x="9117" y="2774"/>
                    <a:pt x="9032" y="2835"/>
                  </a:cubicBezTo>
                  <a:cubicBezTo>
                    <a:pt x="9007" y="2851"/>
                    <a:pt x="8942" y="2880"/>
                    <a:pt x="8854" y="2911"/>
                  </a:cubicBezTo>
                  <a:cubicBezTo>
                    <a:pt x="8766" y="2948"/>
                    <a:pt x="8653" y="2987"/>
                    <a:pt x="8535" y="3041"/>
                  </a:cubicBezTo>
                  <a:cubicBezTo>
                    <a:pt x="8294" y="3130"/>
                    <a:pt x="8018" y="3245"/>
                    <a:pt x="7827" y="3374"/>
                  </a:cubicBezTo>
                  <a:cubicBezTo>
                    <a:pt x="7530" y="3524"/>
                    <a:pt x="7272" y="3631"/>
                    <a:pt x="6440" y="4230"/>
                  </a:cubicBezTo>
                  <a:cubicBezTo>
                    <a:pt x="6062" y="4549"/>
                    <a:pt x="5908" y="4762"/>
                    <a:pt x="5573" y="5086"/>
                  </a:cubicBezTo>
                  <a:cubicBezTo>
                    <a:pt x="5377" y="5315"/>
                    <a:pt x="4901" y="5755"/>
                    <a:pt x="4707" y="5982"/>
                  </a:cubicBezTo>
                  <a:cubicBezTo>
                    <a:pt x="4452" y="6285"/>
                    <a:pt x="4080" y="6581"/>
                    <a:pt x="3764" y="6885"/>
                  </a:cubicBezTo>
                  <a:cubicBezTo>
                    <a:pt x="3490" y="7143"/>
                    <a:pt x="3014" y="7567"/>
                    <a:pt x="2694" y="7870"/>
                  </a:cubicBezTo>
                  <a:cubicBezTo>
                    <a:pt x="2302" y="8242"/>
                    <a:pt x="804" y="9592"/>
                    <a:pt x="200" y="10000"/>
                  </a:cubicBezTo>
                  <a:lnTo>
                    <a:pt x="0" y="7263"/>
                  </a:lnTo>
                  <a:close/>
                </a:path>
              </a:pathLst>
            </a:custGeom>
            <a:solidFill>
              <a:schemeClr val="accent3">
                <a:lumMod val="20000"/>
                <a:lumOff val="80000"/>
              </a:schemeClr>
            </a:solidFill>
            <a:ln w="0">
              <a:noFill/>
              <a:round/>
              <a:headEnd/>
              <a:tailEnd/>
            </a:ln>
          </p:spPr>
          <p:txBody>
            <a:bodyPr/>
            <a:lstStyle/>
            <a:p>
              <a:endParaRPr lang="en-CA"/>
            </a:p>
          </p:txBody>
        </p:sp>
        <p:grpSp>
          <p:nvGrpSpPr>
            <p:cNvPr id="33" name="Group 32"/>
            <p:cNvGrpSpPr/>
            <p:nvPr/>
          </p:nvGrpSpPr>
          <p:grpSpPr>
            <a:xfrm rot="19026528">
              <a:off x="2852678" y="2403462"/>
              <a:ext cx="7460801" cy="2139648"/>
              <a:chOff x="755576" y="4437112"/>
              <a:chExt cx="7412038" cy="2125663"/>
            </a:xfrm>
          </p:grpSpPr>
          <p:sp>
            <p:nvSpPr>
              <p:cNvPr id="5" name="Freeform 2"/>
              <p:cNvSpPr>
                <a:spLocks/>
              </p:cNvSpPr>
              <p:nvPr/>
            </p:nvSpPr>
            <p:spPr bwMode="auto">
              <a:xfrm>
                <a:off x="755576" y="4437112"/>
                <a:ext cx="7412038" cy="2125663"/>
              </a:xfrm>
              <a:custGeom>
                <a:avLst/>
                <a:gdLst>
                  <a:gd name="T0" fmla="*/ 4369 w 4669"/>
                  <a:gd name="T1" fmla="*/ 0 h 1339"/>
                  <a:gd name="T2" fmla="*/ 4310 w 4669"/>
                  <a:gd name="T3" fmla="*/ 1 h 1339"/>
                  <a:gd name="T4" fmla="*/ 4190 w 4669"/>
                  <a:gd name="T5" fmla="*/ 5 h 1339"/>
                  <a:gd name="T6" fmla="*/ 3847 w 4669"/>
                  <a:gd name="T7" fmla="*/ 38 h 1339"/>
                  <a:gd name="T8" fmla="*/ 3467 w 4669"/>
                  <a:gd name="T9" fmla="*/ 97 h 1339"/>
                  <a:gd name="T10" fmla="*/ 2936 w 4669"/>
                  <a:gd name="T11" fmla="*/ 186 h 1339"/>
                  <a:gd name="T12" fmla="*/ 2373 w 4669"/>
                  <a:gd name="T13" fmla="*/ 329 h 1339"/>
                  <a:gd name="T14" fmla="*/ 1640 w 4669"/>
                  <a:gd name="T15" fmla="*/ 548 h 1339"/>
                  <a:gd name="T16" fmla="*/ 280 w 4669"/>
                  <a:gd name="T17" fmla="*/ 904 h 1339"/>
                  <a:gd name="T18" fmla="*/ 13 w 4669"/>
                  <a:gd name="T19" fmla="*/ 963 h 1339"/>
                  <a:gd name="T20" fmla="*/ 16 w 4669"/>
                  <a:gd name="T21" fmla="*/ 966 h 1339"/>
                  <a:gd name="T22" fmla="*/ 282 w 4669"/>
                  <a:gd name="T23" fmla="*/ 912 h 1339"/>
                  <a:gd name="T24" fmla="*/ 1642 w 4669"/>
                  <a:gd name="T25" fmla="*/ 556 h 1339"/>
                  <a:gd name="T26" fmla="*/ 2376 w 4669"/>
                  <a:gd name="T27" fmla="*/ 336 h 1339"/>
                  <a:gd name="T28" fmla="*/ 2937 w 4669"/>
                  <a:gd name="T29" fmla="*/ 194 h 1339"/>
                  <a:gd name="T30" fmla="*/ 3468 w 4669"/>
                  <a:gd name="T31" fmla="*/ 106 h 1339"/>
                  <a:gd name="T32" fmla="*/ 3848 w 4669"/>
                  <a:gd name="T33" fmla="*/ 46 h 1339"/>
                  <a:gd name="T34" fmla="*/ 4190 w 4669"/>
                  <a:gd name="T35" fmla="*/ 14 h 1339"/>
                  <a:gd name="T36" fmla="*/ 4311 w 4669"/>
                  <a:gd name="T37" fmla="*/ 10 h 1339"/>
                  <a:gd name="T38" fmla="*/ 4414 w 4669"/>
                  <a:gd name="T39" fmla="*/ 12 h 1339"/>
                  <a:gd name="T40" fmla="*/ 4555 w 4669"/>
                  <a:gd name="T41" fmla="*/ 50 h 1339"/>
                  <a:gd name="T42" fmla="*/ 4646 w 4669"/>
                  <a:gd name="T43" fmla="*/ 127 h 1339"/>
                  <a:gd name="T44" fmla="*/ 4657 w 4669"/>
                  <a:gd name="T45" fmla="*/ 200 h 1339"/>
                  <a:gd name="T46" fmla="*/ 4616 w 4669"/>
                  <a:gd name="T47" fmla="*/ 272 h 1339"/>
                  <a:gd name="T48" fmla="*/ 4563 w 4669"/>
                  <a:gd name="T49" fmla="*/ 311 h 1339"/>
                  <a:gd name="T50" fmla="*/ 4478 w 4669"/>
                  <a:gd name="T51" fmla="*/ 346 h 1339"/>
                  <a:gd name="T52" fmla="*/ 4355 w 4669"/>
                  <a:gd name="T53" fmla="*/ 364 h 1339"/>
                  <a:gd name="T54" fmla="*/ 4210 w 4669"/>
                  <a:gd name="T55" fmla="*/ 382 h 1339"/>
                  <a:gd name="T56" fmla="*/ 4128 w 4669"/>
                  <a:gd name="T57" fmla="*/ 392 h 1339"/>
                  <a:gd name="T58" fmla="*/ 3980 w 4669"/>
                  <a:gd name="T59" fmla="*/ 409 h 1339"/>
                  <a:gd name="T60" fmla="*/ 3651 w 4669"/>
                  <a:gd name="T61" fmla="*/ 453 h 1339"/>
                  <a:gd name="T62" fmla="*/ 3007 w 4669"/>
                  <a:gd name="T63" fmla="*/ 566 h 1339"/>
                  <a:gd name="T64" fmla="*/ 2604 w 4669"/>
                  <a:gd name="T65" fmla="*/ 679 h 1339"/>
                  <a:gd name="T66" fmla="*/ 2604 w 4669"/>
                  <a:gd name="T67" fmla="*/ 679 h 1339"/>
                  <a:gd name="T68" fmla="*/ 2202 w 4669"/>
                  <a:gd name="T69" fmla="*/ 797 h 1339"/>
                  <a:gd name="T70" fmla="*/ 1764 w 4669"/>
                  <a:gd name="T71" fmla="*/ 916 h 1339"/>
                  <a:gd name="T72" fmla="*/ 1267 w 4669"/>
                  <a:gd name="T73" fmla="*/ 1046 h 1339"/>
                  <a:gd name="T74" fmla="*/ 109 w 4669"/>
                  <a:gd name="T75" fmla="*/ 1327 h 1339"/>
                  <a:gd name="T76" fmla="*/ 106 w 4669"/>
                  <a:gd name="T77" fmla="*/ 1335 h 1339"/>
                  <a:gd name="T78" fmla="*/ 131 w 4669"/>
                  <a:gd name="T79" fmla="*/ 1330 h 1339"/>
                  <a:gd name="T80" fmla="*/ 415 w 4669"/>
                  <a:gd name="T81" fmla="*/ 1267 h 1339"/>
                  <a:gd name="T82" fmla="*/ 1270 w 4669"/>
                  <a:gd name="T83" fmla="*/ 1054 h 1339"/>
                  <a:gd name="T84" fmla="*/ 1270 w 4669"/>
                  <a:gd name="T85" fmla="*/ 1054 h 1339"/>
                  <a:gd name="T86" fmla="*/ 1766 w 4669"/>
                  <a:gd name="T87" fmla="*/ 923 h 1339"/>
                  <a:gd name="T88" fmla="*/ 2204 w 4669"/>
                  <a:gd name="T89" fmla="*/ 805 h 1339"/>
                  <a:gd name="T90" fmla="*/ 2606 w 4669"/>
                  <a:gd name="T91" fmla="*/ 686 h 1339"/>
                  <a:gd name="T92" fmla="*/ 2607 w 4669"/>
                  <a:gd name="T93" fmla="*/ 686 h 1339"/>
                  <a:gd name="T94" fmla="*/ 3008 w 4669"/>
                  <a:gd name="T95" fmla="*/ 574 h 1339"/>
                  <a:gd name="T96" fmla="*/ 3652 w 4669"/>
                  <a:gd name="T97" fmla="*/ 461 h 1339"/>
                  <a:gd name="T98" fmla="*/ 3653 w 4669"/>
                  <a:gd name="T99" fmla="*/ 461 h 1339"/>
                  <a:gd name="T100" fmla="*/ 3981 w 4669"/>
                  <a:gd name="T101" fmla="*/ 417 h 1339"/>
                  <a:gd name="T102" fmla="*/ 4129 w 4669"/>
                  <a:gd name="T103" fmla="*/ 401 h 1339"/>
                  <a:gd name="T104" fmla="*/ 4212 w 4669"/>
                  <a:gd name="T105" fmla="*/ 390 h 1339"/>
                  <a:gd name="T106" fmla="*/ 4356 w 4669"/>
                  <a:gd name="T107" fmla="*/ 372 h 1339"/>
                  <a:gd name="T108" fmla="*/ 4480 w 4669"/>
                  <a:gd name="T109" fmla="*/ 354 h 1339"/>
                  <a:gd name="T110" fmla="*/ 4567 w 4669"/>
                  <a:gd name="T111" fmla="*/ 319 h 1339"/>
                  <a:gd name="T112" fmla="*/ 4622 w 4669"/>
                  <a:gd name="T113" fmla="*/ 278 h 1339"/>
                  <a:gd name="T114" fmla="*/ 4665 w 4669"/>
                  <a:gd name="T115" fmla="*/ 201 h 1339"/>
                  <a:gd name="T116" fmla="*/ 4653 w 4669"/>
                  <a:gd name="T117" fmla="*/ 123 h 1339"/>
                  <a:gd name="T118" fmla="*/ 4559 w 4669"/>
                  <a:gd name="T119" fmla="*/ 43 h 1339"/>
                  <a:gd name="T120" fmla="*/ 4416 w 4669"/>
                  <a:gd name="T121" fmla="*/ 4 h 1339"/>
                  <a:gd name="T122" fmla="*/ 4369 w 4669"/>
                  <a:gd name="T123" fmla="*/ 0 h 13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69"/>
                  <a:gd name="T187" fmla="*/ 0 h 1339"/>
                  <a:gd name="T188" fmla="*/ 4669 w 4669"/>
                  <a:gd name="T189" fmla="*/ 1339 h 13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69" h="1339">
                    <a:moveTo>
                      <a:pt x="4369" y="0"/>
                    </a:moveTo>
                    <a:cubicBezTo>
                      <a:pt x="4351" y="0"/>
                      <a:pt x="4331" y="1"/>
                      <a:pt x="4310" y="1"/>
                    </a:cubicBezTo>
                    <a:cubicBezTo>
                      <a:pt x="4268" y="3"/>
                      <a:pt x="4223" y="5"/>
                      <a:pt x="4190" y="5"/>
                    </a:cubicBezTo>
                    <a:cubicBezTo>
                      <a:pt x="4079" y="5"/>
                      <a:pt x="3927" y="28"/>
                      <a:pt x="3847" y="38"/>
                    </a:cubicBezTo>
                    <a:cubicBezTo>
                      <a:pt x="3726" y="53"/>
                      <a:pt x="3604" y="74"/>
                      <a:pt x="3467" y="97"/>
                    </a:cubicBezTo>
                    <a:cubicBezTo>
                      <a:pt x="3294" y="127"/>
                      <a:pt x="3110" y="151"/>
                      <a:pt x="2936" y="186"/>
                    </a:cubicBezTo>
                    <a:cubicBezTo>
                      <a:pt x="2749" y="224"/>
                      <a:pt x="2555" y="268"/>
                      <a:pt x="2373" y="329"/>
                    </a:cubicBezTo>
                    <a:cubicBezTo>
                      <a:pt x="2131" y="410"/>
                      <a:pt x="1884" y="475"/>
                      <a:pt x="1640" y="548"/>
                    </a:cubicBezTo>
                    <a:cubicBezTo>
                      <a:pt x="1193" y="683"/>
                      <a:pt x="734" y="790"/>
                      <a:pt x="280" y="904"/>
                    </a:cubicBezTo>
                    <a:cubicBezTo>
                      <a:pt x="0" y="973"/>
                      <a:pt x="58" y="952"/>
                      <a:pt x="13" y="963"/>
                    </a:cubicBezTo>
                    <a:cubicBezTo>
                      <a:pt x="22" y="999"/>
                      <a:pt x="7" y="935"/>
                      <a:pt x="16" y="966"/>
                    </a:cubicBezTo>
                    <a:cubicBezTo>
                      <a:pt x="31" y="966"/>
                      <a:pt x="34" y="974"/>
                      <a:pt x="282" y="912"/>
                    </a:cubicBezTo>
                    <a:cubicBezTo>
                      <a:pt x="736" y="798"/>
                      <a:pt x="1195" y="691"/>
                      <a:pt x="1642" y="556"/>
                    </a:cubicBezTo>
                    <a:cubicBezTo>
                      <a:pt x="1886" y="483"/>
                      <a:pt x="2134" y="418"/>
                      <a:pt x="2376" y="336"/>
                    </a:cubicBezTo>
                    <a:cubicBezTo>
                      <a:pt x="2557" y="276"/>
                      <a:pt x="2751" y="232"/>
                      <a:pt x="2937" y="194"/>
                    </a:cubicBezTo>
                    <a:cubicBezTo>
                      <a:pt x="3112" y="159"/>
                      <a:pt x="3295" y="135"/>
                      <a:pt x="3468" y="106"/>
                    </a:cubicBezTo>
                    <a:cubicBezTo>
                      <a:pt x="3605" y="82"/>
                      <a:pt x="3728" y="61"/>
                      <a:pt x="3848" y="46"/>
                    </a:cubicBezTo>
                    <a:cubicBezTo>
                      <a:pt x="3928" y="36"/>
                      <a:pt x="4080" y="14"/>
                      <a:pt x="4190" y="14"/>
                    </a:cubicBezTo>
                    <a:cubicBezTo>
                      <a:pt x="4224" y="14"/>
                      <a:pt x="4269" y="11"/>
                      <a:pt x="4311" y="10"/>
                    </a:cubicBezTo>
                    <a:cubicBezTo>
                      <a:pt x="4352" y="8"/>
                      <a:pt x="4392" y="8"/>
                      <a:pt x="4414" y="12"/>
                    </a:cubicBezTo>
                    <a:cubicBezTo>
                      <a:pt x="4464" y="22"/>
                      <a:pt x="4514" y="29"/>
                      <a:pt x="4555" y="50"/>
                    </a:cubicBezTo>
                    <a:cubicBezTo>
                      <a:pt x="4591" y="69"/>
                      <a:pt x="4624" y="90"/>
                      <a:pt x="4646" y="127"/>
                    </a:cubicBezTo>
                    <a:cubicBezTo>
                      <a:pt x="4656" y="145"/>
                      <a:pt x="4660" y="177"/>
                      <a:pt x="4657" y="200"/>
                    </a:cubicBezTo>
                    <a:cubicBezTo>
                      <a:pt x="4651" y="238"/>
                      <a:pt x="4638" y="250"/>
                      <a:pt x="4616" y="272"/>
                    </a:cubicBezTo>
                    <a:cubicBezTo>
                      <a:pt x="4599" y="289"/>
                      <a:pt x="4581" y="299"/>
                      <a:pt x="4563" y="311"/>
                    </a:cubicBezTo>
                    <a:cubicBezTo>
                      <a:pt x="4537" y="329"/>
                      <a:pt x="4508" y="338"/>
                      <a:pt x="4478" y="346"/>
                    </a:cubicBezTo>
                    <a:cubicBezTo>
                      <a:pt x="4439" y="356"/>
                      <a:pt x="4397" y="359"/>
                      <a:pt x="4355" y="364"/>
                    </a:cubicBezTo>
                    <a:cubicBezTo>
                      <a:pt x="4314" y="369"/>
                      <a:pt x="4250" y="374"/>
                      <a:pt x="4210" y="382"/>
                    </a:cubicBezTo>
                    <a:cubicBezTo>
                      <a:pt x="4199" y="384"/>
                      <a:pt x="4169" y="388"/>
                      <a:pt x="4128" y="392"/>
                    </a:cubicBezTo>
                    <a:cubicBezTo>
                      <a:pt x="4087" y="397"/>
                      <a:pt x="4035" y="402"/>
                      <a:pt x="3980" y="409"/>
                    </a:cubicBezTo>
                    <a:cubicBezTo>
                      <a:pt x="3868" y="421"/>
                      <a:pt x="3740" y="436"/>
                      <a:pt x="3651" y="453"/>
                    </a:cubicBezTo>
                    <a:cubicBezTo>
                      <a:pt x="3513" y="473"/>
                      <a:pt x="3393" y="487"/>
                      <a:pt x="3007" y="566"/>
                    </a:cubicBezTo>
                    <a:cubicBezTo>
                      <a:pt x="2831" y="608"/>
                      <a:pt x="2760" y="636"/>
                      <a:pt x="2604" y="679"/>
                    </a:cubicBezTo>
                    <a:cubicBezTo>
                      <a:pt x="2513" y="709"/>
                      <a:pt x="2292" y="767"/>
                      <a:pt x="2202" y="797"/>
                    </a:cubicBezTo>
                    <a:cubicBezTo>
                      <a:pt x="2084" y="837"/>
                      <a:pt x="1910" y="876"/>
                      <a:pt x="1764" y="916"/>
                    </a:cubicBezTo>
                    <a:cubicBezTo>
                      <a:pt x="1636" y="950"/>
                      <a:pt x="1415" y="1006"/>
                      <a:pt x="1267" y="1046"/>
                    </a:cubicBezTo>
                    <a:cubicBezTo>
                      <a:pt x="1085" y="1095"/>
                      <a:pt x="389" y="1273"/>
                      <a:pt x="109" y="1327"/>
                    </a:cubicBezTo>
                    <a:cubicBezTo>
                      <a:pt x="83" y="1339"/>
                      <a:pt x="106" y="1336"/>
                      <a:pt x="106" y="1335"/>
                    </a:cubicBezTo>
                    <a:lnTo>
                      <a:pt x="131" y="1330"/>
                    </a:lnTo>
                    <a:lnTo>
                      <a:pt x="415" y="1267"/>
                    </a:lnTo>
                    <a:cubicBezTo>
                      <a:pt x="700" y="1199"/>
                      <a:pt x="1086" y="1103"/>
                      <a:pt x="1270" y="1054"/>
                    </a:cubicBezTo>
                    <a:cubicBezTo>
                      <a:pt x="1417" y="1013"/>
                      <a:pt x="1638" y="958"/>
                      <a:pt x="1766" y="923"/>
                    </a:cubicBezTo>
                    <a:cubicBezTo>
                      <a:pt x="1912" y="884"/>
                      <a:pt x="2086" y="845"/>
                      <a:pt x="2204" y="805"/>
                    </a:cubicBezTo>
                    <a:cubicBezTo>
                      <a:pt x="2293" y="775"/>
                      <a:pt x="2515" y="717"/>
                      <a:pt x="2606" y="686"/>
                    </a:cubicBezTo>
                    <a:cubicBezTo>
                      <a:pt x="2606" y="686"/>
                      <a:pt x="2606" y="686"/>
                      <a:pt x="2607" y="686"/>
                    </a:cubicBezTo>
                    <a:cubicBezTo>
                      <a:pt x="2762" y="644"/>
                      <a:pt x="2833" y="616"/>
                      <a:pt x="3008" y="574"/>
                    </a:cubicBezTo>
                    <a:cubicBezTo>
                      <a:pt x="3394" y="495"/>
                      <a:pt x="3515" y="481"/>
                      <a:pt x="3652" y="461"/>
                    </a:cubicBezTo>
                    <a:lnTo>
                      <a:pt x="3653" y="461"/>
                    </a:lnTo>
                    <a:cubicBezTo>
                      <a:pt x="3741" y="444"/>
                      <a:pt x="3869" y="429"/>
                      <a:pt x="3981" y="417"/>
                    </a:cubicBezTo>
                    <a:cubicBezTo>
                      <a:pt x="4037" y="411"/>
                      <a:pt x="4088" y="405"/>
                      <a:pt x="4129" y="401"/>
                    </a:cubicBezTo>
                    <a:cubicBezTo>
                      <a:pt x="4170" y="396"/>
                      <a:pt x="4199" y="393"/>
                      <a:pt x="4212" y="390"/>
                    </a:cubicBezTo>
                    <a:cubicBezTo>
                      <a:pt x="4250" y="382"/>
                      <a:pt x="4314" y="378"/>
                      <a:pt x="4356" y="372"/>
                    </a:cubicBezTo>
                    <a:cubicBezTo>
                      <a:pt x="4398" y="367"/>
                      <a:pt x="4440" y="365"/>
                      <a:pt x="4480" y="354"/>
                    </a:cubicBezTo>
                    <a:cubicBezTo>
                      <a:pt x="4511" y="346"/>
                      <a:pt x="4541" y="336"/>
                      <a:pt x="4567" y="319"/>
                    </a:cubicBezTo>
                    <a:cubicBezTo>
                      <a:pt x="4585" y="306"/>
                      <a:pt x="4604" y="296"/>
                      <a:pt x="4622" y="278"/>
                    </a:cubicBezTo>
                    <a:cubicBezTo>
                      <a:pt x="4643" y="256"/>
                      <a:pt x="4659" y="241"/>
                      <a:pt x="4665" y="201"/>
                    </a:cubicBezTo>
                    <a:cubicBezTo>
                      <a:pt x="4669" y="176"/>
                      <a:pt x="4664" y="144"/>
                      <a:pt x="4653" y="123"/>
                    </a:cubicBezTo>
                    <a:cubicBezTo>
                      <a:pt x="4631" y="83"/>
                      <a:pt x="4595" y="61"/>
                      <a:pt x="4559" y="43"/>
                    </a:cubicBezTo>
                    <a:cubicBezTo>
                      <a:pt x="4516" y="21"/>
                      <a:pt x="4465" y="14"/>
                      <a:pt x="4416" y="4"/>
                    </a:cubicBezTo>
                    <a:cubicBezTo>
                      <a:pt x="4404" y="2"/>
                      <a:pt x="4388" y="1"/>
                      <a:pt x="4369" y="0"/>
                    </a:cubicBezTo>
                    <a:close/>
                  </a:path>
                </a:pathLst>
              </a:custGeom>
              <a:solidFill>
                <a:srgbClr val="000000"/>
              </a:solidFill>
              <a:ln w="0">
                <a:solidFill>
                  <a:srgbClr val="000000"/>
                </a:solidFill>
                <a:round/>
                <a:headEnd/>
                <a:tailEnd/>
              </a:ln>
            </p:spPr>
            <p:txBody>
              <a:bodyPr/>
              <a:lstStyle/>
              <a:p>
                <a:endParaRPr lang="en-CA"/>
              </a:p>
            </p:txBody>
          </p:sp>
          <p:sp>
            <p:nvSpPr>
              <p:cNvPr id="7" name="Freeform 4"/>
              <p:cNvSpPr>
                <a:spLocks/>
              </p:cNvSpPr>
              <p:nvPr/>
            </p:nvSpPr>
            <p:spPr bwMode="auto">
              <a:xfrm>
                <a:off x="2033514" y="5837287"/>
                <a:ext cx="200025" cy="246063"/>
              </a:xfrm>
              <a:custGeom>
                <a:avLst/>
                <a:gdLst>
                  <a:gd name="T0" fmla="*/ 0 w 427"/>
                  <a:gd name="T1" fmla="*/ 0 h 530"/>
                  <a:gd name="T2" fmla="*/ 0 w 427"/>
                  <a:gd name="T3" fmla="*/ 0 h 530"/>
                  <a:gd name="T4" fmla="*/ 0 w 427"/>
                  <a:gd name="T5" fmla="*/ 0 h 530"/>
                  <a:gd name="T6" fmla="*/ 0 w 427"/>
                  <a:gd name="T7" fmla="*/ 0 h 530"/>
                  <a:gd name="T8" fmla="*/ 0 w 427"/>
                  <a:gd name="T9" fmla="*/ 0 h 530"/>
                  <a:gd name="T10" fmla="*/ 0 w 427"/>
                  <a:gd name="T11" fmla="*/ 0 h 530"/>
                  <a:gd name="T12" fmla="*/ 0 w 427"/>
                  <a:gd name="T13" fmla="*/ 0 h 530"/>
                  <a:gd name="T14" fmla="*/ 0 w 427"/>
                  <a:gd name="T15" fmla="*/ 0 h 530"/>
                  <a:gd name="T16" fmla="*/ 0 w 427"/>
                  <a:gd name="T17" fmla="*/ 0 h 530"/>
                  <a:gd name="T18" fmla="*/ 0 w 427"/>
                  <a:gd name="T19" fmla="*/ 0 h 530"/>
                  <a:gd name="T20" fmla="*/ 0 w 427"/>
                  <a:gd name="T21" fmla="*/ 0 h 530"/>
                  <a:gd name="T22" fmla="*/ 0 w 427"/>
                  <a:gd name="T23" fmla="*/ 0 h 530"/>
                  <a:gd name="T24" fmla="*/ 0 w 427"/>
                  <a:gd name="T25" fmla="*/ 0 h 530"/>
                  <a:gd name="T26" fmla="*/ 0 w 427"/>
                  <a:gd name="T27" fmla="*/ 0 h 530"/>
                  <a:gd name="T28" fmla="*/ 0 w 427"/>
                  <a:gd name="T29" fmla="*/ 0 h 5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7"/>
                  <a:gd name="T46" fmla="*/ 0 h 530"/>
                  <a:gd name="T47" fmla="*/ 427 w 427"/>
                  <a:gd name="T48" fmla="*/ 530 h 5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7" h="530">
                    <a:moveTo>
                      <a:pt x="179" y="55"/>
                    </a:moveTo>
                    <a:cubicBezTo>
                      <a:pt x="165" y="64"/>
                      <a:pt x="120" y="99"/>
                      <a:pt x="100" y="119"/>
                    </a:cubicBezTo>
                    <a:cubicBezTo>
                      <a:pt x="80" y="140"/>
                      <a:pt x="56" y="155"/>
                      <a:pt x="29" y="169"/>
                    </a:cubicBezTo>
                    <a:cubicBezTo>
                      <a:pt x="0" y="184"/>
                      <a:pt x="22" y="248"/>
                      <a:pt x="22" y="276"/>
                    </a:cubicBezTo>
                    <a:cubicBezTo>
                      <a:pt x="22" y="314"/>
                      <a:pt x="22" y="352"/>
                      <a:pt x="22" y="390"/>
                    </a:cubicBezTo>
                    <a:cubicBezTo>
                      <a:pt x="22" y="428"/>
                      <a:pt x="47" y="446"/>
                      <a:pt x="79" y="454"/>
                    </a:cubicBezTo>
                    <a:cubicBezTo>
                      <a:pt x="131" y="467"/>
                      <a:pt x="177" y="505"/>
                      <a:pt x="229" y="518"/>
                    </a:cubicBezTo>
                    <a:cubicBezTo>
                      <a:pt x="276" y="530"/>
                      <a:pt x="314" y="504"/>
                      <a:pt x="343" y="483"/>
                    </a:cubicBezTo>
                    <a:cubicBezTo>
                      <a:pt x="379" y="455"/>
                      <a:pt x="400" y="443"/>
                      <a:pt x="400" y="397"/>
                    </a:cubicBezTo>
                    <a:cubicBezTo>
                      <a:pt x="400" y="381"/>
                      <a:pt x="416" y="319"/>
                      <a:pt x="421" y="290"/>
                    </a:cubicBezTo>
                    <a:cubicBezTo>
                      <a:pt x="427" y="254"/>
                      <a:pt x="421" y="213"/>
                      <a:pt x="421" y="176"/>
                    </a:cubicBezTo>
                    <a:cubicBezTo>
                      <a:pt x="421" y="125"/>
                      <a:pt x="409" y="100"/>
                      <a:pt x="378" y="69"/>
                    </a:cubicBezTo>
                    <a:cubicBezTo>
                      <a:pt x="375" y="65"/>
                      <a:pt x="374" y="60"/>
                      <a:pt x="371" y="55"/>
                    </a:cubicBezTo>
                    <a:cubicBezTo>
                      <a:pt x="359" y="30"/>
                      <a:pt x="310" y="18"/>
                      <a:pt x="286" y="12"/>
                    </a:cubicBezTo>
                    <a:cubicBezTo>
                      <a:pt x="238" y="0"/>
                      <a:pt x="207" y="20"/>
                      <a:pt x="179" y="55"/>
                    </a:cubicBezTo>
                    <a:close/>
                  </a:path>
                </a:pathLst>
              </a:custGeom>
              <a:solidFill>
                <a:srgbClr val="DEAA87"/>
              </a:solidFill>
              <a:ln w="9525">
                <a:solidFill>
                  <a:srgbClr val="000000"/>
                </a:solidFill>
                <a:miter lim="800000"/>
                <a:headEnd/>
                <a:tailEnd/>
              </a:ln>
            </p:spPr>
            <p:txBody>
              <a:bodyPr/>
              <a:lstStyle/>
              <a:p>
                <a:endParaRPr lang="en-CA"/>
              </a:p>
            </p:txBody>
          </p:sp>
          <p:sp>
            <p:nvSpPr>
              <p:cNvPr id="8" name="Freeform 5"/>
              <p:cNvSpPr>
                <a:spLocks/>
              </p:cNvSpPr>
              <p:nvPr/>
            </p:nvSpPr>
            <p:spPr bwMode="auto">
              <a:xfrm>
                <a:off x="5618089" y="4891137"/>
                <a:ext cx="180975" cy="182563"/>
              </a:xfrm>
              <a:custGeom>
                <a:avLst/>
                <a:gdLst>
                  <a:gd name="T0" fmla="*/ 0 w 391"/>
                  <a:gd name="T1" fmla="*/ 0 h 392"/>
                  <a:gd name="T2" fmla="*/ 0 w 391"/>
                  <a:gd name="T3" fmla="*/ 0 h 392"/>
                  <a:gd name="T4" fmla="*/ 0 w 391"/>
                  <a:gd name="T5" fmla="*/ 0 h 392"/>
                  <a:gd name="T6" fmla="*/ 0 w 391"/>
                  <a:gd name="T7" fmla="*/ 0 h 392"/>
                  <a:gd name="T8" fmla="*/ 0 w 391"/>
                  <a:gd name="T9" fmla="*/ 0 h 392"/>
                  <a:gd name="T10" fmla="*/ 0 w 391"/>
                  <a:gd name="T11" fmla="*/ 0 h 392"/>
                  <a:gd name="T12" fmla="*/ 0 w 391"/>
                  <a:gd name="T13" fmla="*/ 0 h 392"/>
                  <a:gd name="T14" fmla="*/ 0 w 391"/>
                  <a:gd name="T15" fmla="*/ 0 h 392"/>
                  <a:gd name="T16" fmla="*/ 0 w 391"/>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392"/>
                  <a:gd name="T29" fmla="*/ 391 w 391"/>
                  <a:gd name="T30" fmla="*/ 392 h 3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392">
                    <a:moveTo>
                      <a:pt x="11" y="167"/>
                    </a:moveTo>
                    <a:cubicBezTo>
                      <a:pt x="0" y="215"/>
                      <a:pt x="2" y="271"/>
                      <a:pt x="11" y="308"/>
                    </a:cubicBezTo>
                    <a:cubicBezTo>
                      <a:pt x="26" y="365"/>
                      <a:pt x="88" y="368"/>
                      <a:pt x="132" y="379"/>
                    </a:cubicBezTo>
                    <a:cubicBezTo>
                      <a:pt x="186" y="392"/>
                      <a:pt x="243" y="392"/>
                      <a:pt x="294" y="379"/>
                    </a:cubicBezTo>
                    <a:cubicBezTo>
                      <a:pt x="335" y="369"/>
                      <a:pt x="354" y="325"/>
                      <a:pt x="354" y="278"/>
                    </a:cubicBezTo>
                    <a:cubicBezTo>
                      <a:pt x="354" y="256"/>
                      <a:pt x="377" y="184"/>
                      <a:pt x="384" y="147"/>
                    </a:cubicBezTo>
                    <a:cubicBezTo>
                      <a:pt x="391" y="113"/>
                      <a:pt x="323" y="62"/>
                      <a:pt x="304" y="36"/>
                    </a:cubicBezTo>
                    <a:cubicBezTo>
                      <a:pt x="276" y="0"/>
                      <a:pt x="196" y="15"/>
                      <a:pt x="153" y="26"/>
                    </a:cubicBezTo>
                    <a:cubicBezTo>
                      <a:pt x="99" y="78"/>
                      <a:pt x="37" y="89"/>
                      <a:pt x="11" y="167"/>
                    </a:cubicBezTo>
                    <a:close/>
                  </a:path>
                </a:pathLst>
              </a:custGeom>
              <a:solidFill>
                <a:srgbClr val="DEAA87"/>
              </a:solidFill>
              <a:ln w="9525">
                <a:solidFill>
                  <a:srgbClr val="000000"/>
                </a:solidFill>
                <a:miter lim="800000"/>
                <a:headEnd/>
                <a:tailEnd/>
              </a:ln>
            </p:spPr>
            <p:txBody>
              <a:bodyPr/>
              <a:lstStyle/>
              <a:p>
                <a:endParaRPr lang="en-CA"/>
              </a:p>
            </p:txBody>
          </p:sp>
          <p:sp>
            <p:nvSpPr>
              <p:cNvPr id="9" name="Freeform 6"/>
              <p:cNvSpPr>
                <a:spLocks/>
              </p:cNvSpPr>
              <p:nvPr/>
            </p:nvSpPr>
            <p:spPr bwMode="auto">
              <a:xfrm>
                <a:off x="7208764" y="4667300"/>
                <a:ext cx="179388" cy="227013"/>
              </a:xfrm>
              <a:custGeom>
                <a:avLst/>
                <a:gdLst>
                  <a:gd name="T0" fmla="*/ 0 w 383"/>
                  <a:gd name="T1" fmla="*/ 0 h 486"/>
                  <a:gd name="T2" fmla="*/ 0 w 383"/>
                  <a:gd name="T3" fmla="*/ 0 h 486"/>
                  <a:gd name="T4" fmla="*/ 0 w 383"/>
                  <a:gd name="T5" fmla="*/ 0 h 486"/>
                  <a:gd name="T6" fmla="*/ 0 w 383"/>
                  <a:gd name="T7" fmla="*/ 0 h 486"/>
                  <a:gd name="T8" fmla="*/ 0 w 383"/>
                  <a:gd name="T9" fmla="*/ 0 h 486"/>
                  <a:gd name="T10" fmla="*/ 0 w 383"/>
                  <a:gd name="T11" fmla="*/ 0 h 486"/>
                  <a:gd name="T12" fmla="*/ 0 w 383"/>
                  <a:gd name="T13" fmla="*/ 0 h 486"/>
                  <a:gd name="T14" fmla="*/ 0 w 383"/>
                  <a:gd name="T15" fmla="*/ 0 h 486"/>
                  <a:gd name="T16" fmla="*/ 0 w 383"/>
                  <a:gd name="T17" fmla="*/ 0 h 486"/>
                  <a:gd name="T18" fmla="*/ 0 w 383"/>
                  <a:gd name="T19" fmla="*/ 0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486"/>
                  <a:gd name="T32" fmla="*/ 383 w 383"/>
                  <a:gd name="T33" fmla="*/ 486 h 4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486">
                    <a:moveTo>
                      <a:pt x="383" y="133"/>
                    </a:moveTo>
                    <a:cubicBezTo>
                      <a:pt x="383" y="86"/>
                      <a:pt x="338" y="58"/>
                      <a:pt x="313" y="32"/>
                    </a:cubicBezTo>
                    <a:cubicBezTo>
                      <a:pt x="280" y="0"/>
                      <a:pt x="212" y="12"/>
                      <a:pt x="162" y="12"/>
                    </a:cubicBezTo>
                    <a:cubicBezTo>
                      <a:pt x="102" y="12"/>
                      <a:pt x="77" y="46"/>
                      <a:pt x="41" y="83"/>
                    </a:cubicBezTo>
                    <a:cubicBezTo>
                      <a:pt x="0" y="123"/>
                      <a:pt x="0" y="157"/>
                      <a:pt x="0" y="214"/>
                    </a:cubicBezTo>
                    <a:cubicBezTo>
                      <a:pt x="0" y="268"/>
                      <a:pt x="0" y="321"/>
                      <a:pt x="0" y="375"/>
                    </a:cubicBezTo>
                    <a:cubicBezTo>
                      <a:pt x="0" y="428"/>
                      <a:pt x="32" y="443"/>
                      <a:pt x="81" y="456"/>
                    </a:cubicBezTo>
                    <a:cubicBezTo>
                      <a:pt x="131" y="468"/>
                      <a:pt x="163" y="486"/>
                      <a:pt x="232" y="486"/>
                    </a:cubicBezTo>
                    <a:cubicBezTo>
                      <a:pt x="263" y="486"/>
                      <a:pt x="293" y="425"/>
                      <a:pt x="303" y="405"/>
                    </a:cubicBezTo>
                    <a:cubicBezTo>
                      <a:pt x="379" y="304"/>
                      <a:pt x="366" y="263"/>
                      <a:pt x="383" y="133"/>
                    </a:cubicBezTo>
                    <a:close/>
                  </a:path>
                </a:pathLst>
              </a:custGeom>
              <a:solidFill>
                <a:srgbClr val="DEAA87"/>
              </a:solidFill>
              <a:ln w="9525">
                <a:solidFill>
                  <a:srgbClr val="000000"/>
                </a:solidFill>
                <a:miter lim="800000"/>
                <a:headEnd/>
                <a:tailEnd/>
              </a:ln>
            </p:spPr>
            <p:txBody>
              <a:bodyPr/>
              <a:lstStyle/>
              <a:p>
                <a:endParaRPr lang="en-CA"/>
              </a:p>
            </p:txBody>
          </p:sp>
          <p:sp>
            <p:nvSpPr>
              <p:cNvPr id="10" name="Freeform 7"/>
              <p:cNvSpPr>
                <a:spLocks/>
              </p:cNvSpPr>
              <p:nvPr/>
            </p:nvSpPr>
            <p:spPr bwMode="auto">
              <a:xfrm>
                <a:off x="3900414" y="5321350"/>
                <a:ext cx="207963" cy="222250"/>
              </a:xfrm>
              <a:custGeom>
                <a:avLst/>
                <a:gdLst>
                  <a:gd name="T0" fmla="*/ 0 w 447"/>
                  <a:gd name="T1" fmla="*/ 0 h 477"/>
                  <a:gd name="T2" fmla="*/ 0 w 447"/>
                  <a:gd name="T3" fmla="*/ 0 h 477"/>
                  <a:gd name="T4" fmla="*/ 0 w 447"/>
                  <a:gd name="T5" fmla="*/ 0 h 477"/>
                  <a:gd name="T6" fmla="*/ 0 w 447"/>
                  <a:gd name="T7" fmla="*/ 0 h 477"/>
                  <a:gd name="T8" fmla="*/ 0 w 447"/>
                  <a:gd name="T9" fmla="*/ 0 h 477"/>
                  <a:gd name="T10" fmla="*/ 0 w 447"/>
                  <a:gd name="T11" fmla="*/ 0 h 477"/>
                  <a:gd name="T12" fmla="*/ 0 w 447"/>
                  <a:gd name="T13" fmla="*/ 0 h 477"/>
                  <a:gd name="T14" fmla="*/ 0 w 447"/>
                  <a:gd name="T15" fmla="*/ 0 h 477"/>
                  <a:gd name="T16" fmla="*/ 0 w 447"/>
                  <a:gd name="T17" fmla="*/ 0 h 477"/>
                  <a:gd name="T18" fmla="*/ 0 w 447"/>
                  <a:gd name="T19" fmla="*/ 0 h 477"/>
                  <a:gd name="T20" fmla="*/ 0 w 447"/>
                  <a:gd name="T21" fmla="*/ 0 h 4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7"/>
                  <a:gd name="T34" fmla="*/ 0 h 477"/>
                  <a:gd name="T35" fmla="*/ 447 w 447"/>
                  <a:gd name="T36" fmla="*/ 477 h 4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7" h="477">
                    <a:moveTo>
                      <a:pt x="164" y="52"/>
                    </a:moveTo>
                    <a:cubicBezTo>
                      <a:pt x="93" y="44"/>
                      <a:pt x="90" y="52"/>
                      <a:pt x="73" y="122"/>
                    </a:cubicBezTo>
                    <a:cubicBezTo>
                      <a:pt x="62" y="165"/>
                      <a:pt x="23" y="189"/>
                      <a:pt x="12" y="233"/>
                    </a:cubicBezTo>
                    <a:cubicBezTo>
                      <a:pt x="0" y="282"/>
                      <a:pt x="14" y="346"/>
                      <a:pt x="33" y="384"/>
                    </a:cubicBezTo>
                    <a:cubicBezTo>
                      <a:pt x="52" y="423"/>
                      <a:pt x="106" y="441"/>
                      <a:pt x="133" y="455"/>
                    </a:cubicBezTo>
                    <a:cubicBezTo>
                      <a:pt x="177" y="477"/>
                      <a:pt x="246" y="465"/>
                      <a:pt x="295" y="465"/>
                    </a:cubicBezTo>
                    <a:cubicBezTo>
                      <a:pt x="374" y="465"/>
                      <a:pt x="393" y="469"/>
                      <a:pt x="426" y="404"/>
                    </a:cubicBezTo>
                    <a:cubicBezTo>
                      <a:pt x="446" y="364"/>
                      <a:pt x="446" y="311"/>
                      <a:pt x="446" y="263"/>
                    </a:cubicBezTo>
                    <a:cubicBezTo>
                      <a:pt x="446" y="201"/>
                      <a:pt x="447" y="164"/>
                      <a:pt x="416" y="122"/>
                    </a:cubicBezTo>
                    <a:cubicBezTo>
                      <a:pt x="392" y="90"/>
                      <a:pt x="342" y="52"/>
                      <a:pt x="315" y="31"/>
                    </a:cubicBezTo>
                    <a:cubicBezTo>
                      <a:pt x="273" y="0"/>
                      <a:pt x="201" y="29"/>
                      <a:pt x="164" y="52"/>
                    </a:cubicBezTo>
                    <a:close/>
                  </a:path>
                </a:pathLst>
              </a:custGeom>
              <a:solidFill>
                <a:srgbClr val="DEAA87"/>
              </a:solidFill>
              <a:ln w="9525">
                <a:solidFill>
                  <a:srgbClr val="000000"/>
                </a:solidFill>
                <a:miter lim="800000"/>
                <a:headEnd/>
                <a:tailEnd/>
              </a:ln>
            </p:spPr>
            <p:txBody>
              <a:bodyPr/>
              <a:lstStyle/>
              <a:p>
                <a:endParaRPr lang="en-CA"/>
              </a:p>
            </p:txBody>
          </p:sp>
          <p:sp>
            <p:nvSpPr>
              <p:cNvPr id="11" name="Freeform 8"/>
              <p:cNvSpPr>
                <a:spLocks/>
              </p:cNvSpPr>
              <p:nvPr/>
            </p:nvSpPr>
            <p:spPr bwMode="auto">
              <a:xfrm>
                <a:off x="1411214" y="6213525"/>
                <a:ext cx="85725" cy="88900"/>
              </a:xfrm>
              <a:custGeom>
                <a:avLst/>
                <a:gdLst>
                  <a:gd name="T0" fmla="*/ 0 w 183"/>
                  <a:gd name="T1" fmla="*/ 0 h 189"/>
                  <a:gd name="T2" fmla="*/ 0 w 183"/>
                  <a:gd name="T3" fmla="*/ 0 h 189"/>
                  <a:gd name="T4" fmla="*/ 0 w 183"/>
                  <a:gd name="T5" fmla="*/ 0 h 189"/>
                  <a:gd name="T6" fmla="*/ 0 w 183"/>
                  <a:gd name="T7" fmla="*/ 0 h 189"/>
                  <a:gd name="T8" fmla="*/ 0 w 183"/>
                  <a:gd name="T9" fmla="*/ 0 h 189"/>
                  <a:gd name="T10" fmla="*/ 0 w 183"/>
                  <a:gd name="T11" fmla="*/ 0 h 189"/>
                  <a:gd name="T12" fmla="*/ 0 60000 65536"/>
                  <a:gd name="T13" fmla="*/ 0 60000 65536"/>
                  <a:gd name="T14" fmla="*/ 0 60000 65536"/>
                  <a:gd name="T15" fmla="*/ 0 60000 65536"/>
                  <a:gd name="T16" fmla="*/ 0 60000 65536"/>
                  <a:gd name="T17" fmla="*/ 0 60000 65536"/>
                  <a:gd name="T18" fmla="*/ 0 w 183"/>
                  <a:gd name="T19" fmla="*/ 0 h 189"/>
                  <a:gd name="T20" fmla="*/ 183 w 183"/>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183" h="189">
                    <a:moveTo>
                      <a:pt x="145" y="22"/>
                    </a:moveTo>
                    <a:cubicBezTo>
                      <a:pt x="120" y="0"/>
                      <a:pt x="89" y="38"/>
                      <a:pt x="61" y="59"/>
                    </a:cubicBezTo>
                    <a:cubicBezTo>
                      <a:pt x="32" y="81"/>
                      <a:pt x="14" y="99"/>
                      <a:pt x="7" y="142"/>
                    </a:cubicBezTo>
                    <a:cubicBezTo>
                      <a:pt x="0" y="189"/>
                      <a:pt x="81" y="136"/>
                      <a:pt x="85" y="133"/>
                    </a:cubicBezTo>
                    <a:cubicBezTo>
                      <a:pt x="112" y="112"/>
                      <a:pt x="134" y="104"/>
                      <a:pt x="157" y="87"/>
                    </a:cubicBezTo>
                    <a:cubicBezTo>
                      <a:pt x="183" y="66"/>
                      <a:pt x="164" y="28"/>
                      <a:pt x="145" y="22"/>
                    </a:cubicBezTo>
                    <a:close/>
                  </a:path>
                </a:pathLst>
              </a:custGeom>
              <a:solidFill>
                <a:srgbClr val="2C5AA0"/>
              </a:solidFill>
              <a:ln w="0">
                <a:solidFill>
                  <a:srgbClr val="000000"/>
                </a:solidFill>
                <a:round/>
                <a:headEnd/>
                <a:tailEnd/>
              </a:ln>
            </p:spPr>
            <p:txBody>
              <a:bodyPr/>
              <a:lstStyle/>
              <a:p>
                <a:endParaRPr lang="en-CA"/>
              </a:p>
            </p:txBody>
          </p:sp>
          <p:sp>
            <p:nvSpPr>
              <p:cNvPr id="12" name="Freeform 9"/>
              <p:cNvSpPr>
                <a:spLocks/>
              </p:cNvSpPr>
              <p:nvPr/>
            </p:nvSpPr>
            <p:spPr bwMode="auto">
              <a:xfrm>
                <a:off x="2409751" y="5692825"/>
                <a:ext cx="125413" cy="63500"/>
              </a:xfrm>
              <a:custGeom>
                <a:avLst/>
                <a:gdLst>
                  <a:gd name="T0" fmla="*/ 0 w 268"/>
                  <a:gd name="T1" fmla="*/ 0 h 132"/>
                  <a:gd name="T2" fmla="*/ 0 w 268"/>
                  <a:gd name="T3" fmla="*/ 0 h 132"/>
                  <a:gd name="T4" fmla="*/ 0 w 268"/>
                  <a:gd name="T5" fmla="*/ 0 h 132"/>
                  <a:gd name="T6" fmla="*/ 0 w 268"/>
                  <a:gd name="T7" fmla="*/ 0 h 132"/>
                  <a:gd name="T8" fmla="*/ 0 w 268"/>
                  <a:gd name="T9" fmla="*/ 0 h 132"/>
                  <a:gd name="T10" fmla="*/ 0 w 268"/>
                  <a:gd name="T11" fmla="*/ 0 h 132"/>
                  <a:gd name="T12" fmla="*/ 0 60000 65536"/>
                  <a:gd name="T13" fmla="*/ 0 60000 65536"/>
                  <a:gd name="T14" fmla="*/ 0 60000 65536"/>
                  <a:gd name="T15" fmla="*/ 0 60000 65536"/>
                  <a:gd name="T16" fmla="*/ 0 60000 65536"/>
                  <a:gd name="T17" fmla="*/ 0 60000 65536"/>
                  <a:gd name="T18" fmla="*/ 0 w 268"/>
                  <a:gd name="T19" fmla="*/ 0 h 132"/>
                  <a:gd name="T20" fmla="*/ 268 w 268"/>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268" h="132">
                    <a:moveTo>
                      <a:pt x="211" y="18"/>
                    </a:moveTo>
                    <a:cubicBezTo>
                      <a:pt x="242" y="0"/>
                      <a:pt x="146" y="47"/>
                      <a:pt x="90" y="79"/>
                    </a:cubicBezTo>
                    <a:cubicBezTo>
                      <a:pt x="57" y="98"/>
                      <a:pt x="0" y="132"/>
                      <a:pt x="75" y="132"/>
                    </a:cubicBezTo>
                    <a:cubicBezTo>
                      <a:pt x="119" y="132"/>
                      <a:pt x="150" y="125"/>
                      <a:pt x="188" y="114"/>
                    </a:cubicBezTo>
                    <a:cubicBezTo>
                      <a:pt x="237" y="100"/>
                      <a:pt x="257" y="60"/>
                      <a:pt x="264" y="26"/>
                    </a:cubicBezTo>
                    <a:cubicBezTo>
                      <a:pt x="268" y="6"/>
                      <a:pt x="229" y="14"/>
                      <a:pt x="211" y="18"/>
                    </a:cubicBezTo>
                    <a:close/>
                  </a:path>
                </a:pathLst>
              </a:custGeom>
              <a:solidFill>
                <a:srgbClr val="2C5AA0"/>
              </a:solidFill>
              <a:ln w="0">
                <a:solidFill>
                  <a:srgbClr val="000000"/>
                </a:solidFill>
                <a:round/>
                <a:headEnd/>
                <a:tailEnd/>
              </a:ln>
            </p:spPr>
            <p:txBody>
              <a:bodyPr/>
              <a:lstStyle/>
              <a:p>
                <a:endParaRPr lang="en-CA"/>
              </a:p>
            </p:txBody>
          </p:sp>
          <p:sp>
            <p:nvSpPr>
              <p:cNvPr id="13" name="Freeform 10"/>
              <p:cNvSpPr>
                <a:spLocks/>
              </p:cNvSpPr>
              <p:nvPr/>
            </p:nvSpPr>
            <p:spPr bwMode="auto">
              <a:xfrm>
                <a:off x="2576439" y="5873800"/>
                <a:ext cx="57150" cy="93663"/>
              </a:xfrm>
              <a:custGeom>
                <a:avLst/>
                <a:gdLst>
                  <a:gd name="T0" fmla="*/ 0 w 122"/>
                  <a:gd name="T1" fmla="*/ 0 h 203"/>
                  <a:gd name="T2" fmla="*/ 0 w 122"/>
                  <a:gd name="T3" fmla="*/ 0 h 203"/>
                  <a:gd name="T4" fmla="*/ 0 w 122"/>
                  <a:gd name="T5" fmla="*/ 0 h 203"/>
                  <a:gd name="T6" fmla="*/ 0 w 122"/>
                  <a:gd name="T7" fmla="*/ 0 h 203"/>
                  <a:gd name="T8" fmla="*/ 0 w 122"/>
                  <a:gd name="T9" fmla="*/ 0 h 203"/>
                  <a:gd name="T10" fmla="*/ 0 w 122"/>
                  <a:gd name="T11" fmla="*/ 0 h 203"/>
                  <a:gd name="T12" fmla="*/ 0 60000 65536"/>
                  <a:gd name="T13" fmla="*/ 0 60000 65536"/>
                  <a:gd name="T14" fmla="*/ 0 60000 65536"/>
                  <a:gd name="T15" fmla="*/ 0 60000 65536"/>
                  <a:gd name="T16" fmla="*/ 0 60000 65536"/>
                  <a:gd name="T17" fmla="*/ 0 60000 65536"/>
                  <a:gd name="T18" fmla="*/ 0 w 122"/>
                  <a:gd name="T19" fmla="*/ 0 h 203"/>
                  <a:gd name="T20" fmla="*/ 122 w 122"/>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122" h="203">
                    <a:moveTo>
                      <a:pt x="70" y="32"/>
                    </a:moveTo>
                    <a:cubicBezTo>
                      <a:pt x="84" y="0"/>
                      <a:pt x="53" y="97"/>
                      <a:pt x="39" y="130"/>
                    </a:cubicBezTo>
                    <a:cubicBezTo>
                      <a:pt x="26" y="158"/>
                      <a:pt x="0" y="203"/>
                      <a:pt x="80" y="181"/>
                    </a:cubicBezTo>
                    <a:cubicBezTo>
                      <a:pt x="118" y="171"/>
                      <a:pt x="122" y="139"/>
                      <a:pt x="122" y="112"/>
                    </a:cubicBezTo>
                    <a:cubicBezTo>
                      <a:pt x="122" y="84"/>
                      <a:pt x="122" y="55"/>
                      <a:pt x="122" y="26"/>
                    </a:cubicBezTo>
                    <a:cubicBezTo>
                      <a:pt x="122" y="16"/>
                      <a:pt x="87" y="30"/>
                      <a:pt x="70" y="32"/>
                    </a:cubicBezTo>
                    <a:close/>
                  </a:path>
                </a:pathLst>
              </a:custGeom>
              <a:solidFill>
                <a:srgbClr val="2C5AA0"/>
              </a:solidFill>
              <a:ln w="0">
                <a:solidFill>
                  <a:srgbClr val="000000"/>
                </a:solidFill>
                <a:round/>
                <a:headEnd/>
                <a:tailEnd/>
              </a:ln>
            </p:spPr>
            <p:txBody>
              <a:bodyPr/>
              <a:lstStyle/>
              <a:p>
                <a:endParaRPr lang="en-CA"/>
              </a:p>
            </p:txBody>
          </p:sp>
          <p:sp>
            <p:nvSpPr>
              <p:cNvPr id="14" name="Freeform 11"/>
              <p:cNvSpPr>
                <a:spLocks/>
              </p:cNvSpPr>
              <p:nvPr/>
            </p:nvSpPr>
            <p:spPr bwMode="auto">
              <a:xfrm>
                <a:off x="3189214" y="5494387"/>
                <a:ext cx="82550" cy="95250"/>
              </a:xfrm>
              <a:custGeom>
                <a:avLst/>
                <a:gdLst>
                  <a:gd name="T0" fmla="*/ 0 w 174"/>
                  <a:gd name="T1" fmla="*/ 0 h 203"/>
                  <a:gd name="T2" fmla="*/ 0 w 174"/>
                  <a:gd name="T3" fmla="*/ 0 h 203"/>
                  <a:gd name="T4" fmla="*/ 0 w 174"/>
                  <a:gd name="T5" fmla="*/ 0 h 203"/>
                  <a:gd name="T6" fmla="*/ 0 w 174"/>
                  <a:gd name="T7" fmla="*/ 0 h 203"/>
                  <a:gd name="T8" fmla="*/ 0 60000 65536"/>
                  <a:gd name="T9" fmla="*/ 0 60000 65536"/>
                  <a:gd name="T10" fmla="*/ 0 60000 65536"/>
                  <a:gd name="T11" fmla="*/ 0 60000 65536"/>
                  <a:gd name="T12" fmla="*/ 0 w 174"/>
                  <a:gd name="T13" fmla="*/ 0 h 203"/>
                  <a:gd name="T14" fmla="*/ 174 w 174"/>
                  <a:gd name="T15" fmla="*/ 203 h 203"/>
                </a:gdLst>
                <a:ahLst/>
                <a:cxnLst>
                  <a:cxn ang="T8">
                    <a:pos x="T0" y="T1"/>
                  </a:cxn>
                  <a:cxn ang="T9">
                    <a:pos x="T2" y="T3"/>
                  </a:cxn>
                  <a:cxn ang="T10">
                    <a:pos x="T4" y="T5"/>
                  </a:cxn>
                  <a:cxn ang="T11">
                    <a:pos x="T6" y="T7"/>
                  </a:cxn>
                </a:cxnLst>
                <a:rect l="T12" t="T13" r="T14" b="T15"/>
                <a:pathLst>
                  <a:path w="174" h="203">
                    <a:moveTo>
                      <a:pt x="149" y="43"/>
                    </a:moveTo>
                    <a:cubicBezTo>
                      <a:pt x="149" y="0"/>
                      <a:pt x="39" y="107"/>
                      <a:pt x="21" y="150"/>
                    </a:cubicBezTo>
                    <a:cubicBezTo>
                      <a:pt x="0" y="203"/>
                      <a:pt x="96" y="151"/>
                      <a:pt x="114" y="136"/>
                    </a:cubicBezTo>
                    <a:cubicBezTo>
                      <a:pt x="155" y="103"/>
                      <a:pt x="174" y="81"/>
                      <a:pt x="149" y="43"/>
                    </a:cubicBezTo>
                    <a:close/>
                  </a:path>
                </a:pathLst>
              </a:custGeom>
              <a:solidFill>
                <a:srgbClr val="2C5AA0"/>
              </a:solidFill>
              <a:ln w="0">
                <a:solidFill>
                  <a:srgbClr val="000000"/>
                </a:solidFill>
                <a:round/>
                <a:headEnd/>
                <a:tailEnd/>
              </a:ln>
            </p:spPr>
            <p:txBody>
              <a:bodyPr/>
              <a:lstStyle/>
              <a:p>
                <a:endParaRPr lang="en-CA"/>
              </a:p>
            </p:txBody>
          </p:sp>
          <p:sp>
            <p:nvSpPr>
              <p:cNvPr id="15" name="Freeform 12"/>
              <p:cNvSpPr>
                <a:spLocks/>
              </p:cNvSpPr>
              <p:nvPr/>
            </p:nvSpPr>
            <p:spPr bwMode="auto">
              <a:xfrm>
                <a:off x="3779764" y="5543600"/>
                <a:ext cx="85725" cy="87313"/>
              </a:xfrm>
              <a:custGeom>
                <a:avLst/>
                <a:gdLst>
                  <a:gd name="T0" fmla="*/ 0 w 183"/>
                  <a:gd name="T1" fmla="*/ 0 h 189"/>
                  <a:gd name="T2" fmla="*/ 0 w 183"/>
                  <a:gd name="T3" fmla="*/ 0 h 189"/>
                  <a:gd name="T4" fmla="*/ 0 w 183"/>
                  <a:gd name="T5" fmla="*/ 0 h 189"/>
                  <a:gd name="T6" fmla="*/ 0 w 183"/>
                  <a:gd name="T7" fmla="*/ 0 h 189"/>
                  <a:gd name="T8" fmla="*/ 0 w 183"/>
                  <a:gd name="T9" fmla="*/ 0 h 189"/>
                  <a:gd name="T10" fmla="*/ 0 60000 65536"/>
                  <a:gd name="T11" fmla="*/ 0 60000 65536"/>
                  <a:gd name="T12" fmla="*/ 0 60000 65536"/>
                  <a:gd name="T13" fmla="*/ 0 60000 65536"/>
                  <a:gd name="T14" fmla="*/ 0 60000 65536"/>
                  <a:gd name="T15" fmla="*/ 0 w 183"/>
                  <a:gd name="T16" fmla="*/ 0 h 189"/>
                  <a:gd name="T17" fmla="*/ 183 w 183"/>
                  <a:gd name="T18" fmla="*/ 189 h 189"/>
                </a:gdLst>
                <a:ahLst/>
                <a:cxnLst>
                  <a:cxn ang="T10">
                    <a:pos x="T0" y="T1"/>
                  </a:cxn>
                  <a:cxn ang="T11">
                    <a:pos x="T2" y="T3"/>
                  </a:cxn>
                  <a:cxn ang="T12">
                    <a:pos x="T4" y="T5"/>
                  </a:cxn>
                  <a:cxn ang="T13">
                    <a:pos x="T6" y="T7"/>
                  </a:cxn>
                  <a:cxn ang="T14">
                    <a:pos x="T8" y="T9"/>
                  </a:cxn>
                </a:cxnLst>
                <a:rect l="T15" t="T16" r="T17" b="T18"/>
                <a:pathLst>
                  <a:path w="183" h="189">
                    <a:moveTo>
                      <a:pt x="152" y="40"/>
                    </a:moveTo>
                    <a:cubicBezTo>
                      <a:pt x="183" y="0"/>
                      <a:pt x="77" y="90"/>
                      <a:pt x="31" y="149"/>
                    </a:cubicBezTo>
                    <a:cubicBezTo>
                      <a:pt x="0" y="189"/>
                      <a:pt x="48" y="178"/>
                      <a:pt x="76" y="171"/>
                    </a:cubicBezTo>
                    <a:cubicBezTo>
                      <a:pt x="120" y="161"/>
                      <a:pt x="138" y="140"/>
                      <a:pt x="152" y="113"/>
                    </a:cubicBezTo>
                    <a:cubicBezTo>
                      <a:pt x="157" y="103"/>
                      <a:pt x="152" y="44"/>
                      <a:pt x="152" y="40"/>
                    </a:cubicBezTo>
                    <a:close/>
                  </a:path>
                </a:pathLst>
              </a:custGeom>
              <a:solidFill>
                <a:srgbClr val="2C5AA0"/>
              </a:solidFill>
              <a:ln w="0">
                <a:solidFill>
                  <a:srgbClr val="000000"/>
                </a:solidFill>
                <a:round/>
                <a:headEnd/>
                <a:tailEnd/>
              </a:ln>
            </p:spPr>
            <p:txBody>
              <a:bodyPr/>
              <a:lstStyle/>
              <a:p>
                <a:endParaRPr lang="en-CA"/>
              </a:p>
            </p:txBody>
          </p:sp>
          <p:sp>
            <p:nvSpPr>
              <p:cNvPr id="16" name="Freeform 13"/>
              <p:cNvSpPr>
                <a:spLocks/>
              </p:cNvSpPr>
              <p:nvPr/>
            </p:nvSpPr>
            <p:spPr bwMode="auto">
              <a:xfrm>
                <a:off x="1903339" y="5819825"/>
                <a:ext cx="49213" cy="95250"/>
              </a:xfrm>
              <a:custGeom>
                <a:avLst/>
                <a:gdLst>
                  <a:gd name="T0" fmla="*/ 0 w 106"/>
                  <a:gd name="T1" fmla="*/ 0 h 204"/>
                  <a:gd name="T2" fmla="*/ 0 w 106"/>
                  <a:gd name="T3" fmla="*/ 0 h 204"/>
                  <a:gd name="T4" fmla="*/ 0 w 106"/>
                  <a:gd name="T5" fmla="*/ 0 h 204"/>
                  <a:gd name="T6" fmla="*/ 0 w 106"/>
                  <a:gd name="T7" fmla="*/ 0 h 204"/>
                  <a:gd name="T8" fmla="*/ 0 w 106"/>
                  <a:gd name="T9" fmla="*/ 0 h 204"/>
                  <a:gd name="T10" fmla="*/ 0 w 106"/>
                  <a:gd name="T11" fmla="*/ 0 h 204"/>
                  <a:gd name="T12" fmla="*/ 0 60000 65536"/>
                  <a:gd name="T13" fmla="*/ 0 60000 65536"/>
                  <a:gd name="T14" fmla="*/ 0 60000 65536"/>
                  <a:gd name="T15" fmla="*/ 0 60000 65536"/>
                  <a:gd name="T16" fmla="*/ 0 60000 65536"/>
                  <a:gd name="T17" fmla="*/ 0 60000 65536"/>
                  <a:gd name="T18" fmla="*/ 0 w 106"/>
                  <a:gd name="T19" fmla="*/ 0 h 204"/>
                  <a:gd name="T20" fmla="*/ 106 w 106"/>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06" h="204">
                    <a:moveTo>
                      <a:pt x="33" y="69"/>
                    </a:moveTo>
                    <a:cubicBezTo>
                      <a:pt x="24" y="92"/>
                      <a:pt x="36" y="147"/>
                      <a:pt x="49" y="169"/>
                    </a:cubicBezTo>
                    <a:cubicBezTo>
                      <a:pt x="66" y="200"/>
                      <a:pt x="106" y="204"/>
                      <a:pt x="106" y="155"/>
                    </a:cubicBezTo>
                    <a:cubicBezTo>
                      <a:pt x="106" y="119"/>
                      <a:pt x="106" y="83"/>
                      <a:pt x="106" y="48"/>
                    </a:cubicBezTo>
                    <a:cubicBezTo>
                      <a:pt x="106" y="17"/>
                      <a:pt x="46" y="9"/>
                      <a:pt x="24" y="5"/>
                    </a:cubicBezTo>
                    <a:cubicBezTo>
                      <a:pt x="0" y="0"/>
                      <a:pt x="28" y="48"/>
                      <a:pt x="33" y="69"/>
                    </a:cubicBezTo>
                    <a:close/>
                  </a:path>
                </a:pathLst>
              </a:custGeom>
              <a:solidFill>
                <a:srgbClr val="2C5AA0"/>
              </a:solidFill>
              <a:ln w="0">
                <a:solidFill>
                  <a:srgbClr val="000000"/>
                </a:solidFill>
                <a:round/>
                <a:headEnd/>
                <a:tailEnd/>
              </a:ln>
            </p:spPr>
            <p:txBody>
              <a:bodyPr/>
              <a:lstStyle/>
              <a:p>
                <a:endParaRPr lang="en-CA"/>
              </a:p>
            </p:txBody>
          </p:sp>
          <p:sp>
            <p:nvSpPr>
              <p:cNvPr id="17" name="Freeform 14"/>
              <p:cNvSpPr>
                <a:spLocks/>
              </p:cNvSpPr>
              <p:nvPr/>
            </p:nvSpPr>
            <p:spPr bwMode="auto">
              <a:xfrm>
                <a:off x="4273476" y="5149900"/>
                <a:ext cx="39688" cy="88900"/>
              </a:xfrm>
              <a:custGeom>
                <a:avLst/>
                <a:gdLst>
                  <a:gd name="T0" fmla="*/ 0 w 88"/>
                  <a:gd name="T1" fmla="*/ 0 h 191"/>
                  <a:gd name="T2" fmla="*/ 0 w 88"/>
                  <a:gd name="T3" fmla="*/ 0 h 191"/>
                  <a:gd name="T4" fmla="*/ 0 w 88"/>
                  <a:gd name="T5" fmla="*/ 0 h 191"/>
                  <a:gd name="T6" fmla="*/ 0 w 88"/>
                  <a:gd name="T7" fmla="*/ 0 h 191"/>
                  <a:gd name="T8" fmla="*/ 0 w 88"/>
                  <a:gd name="T9" fmla="*/ 0 h 191"/>
                  <a:gd name="T10" fmla="*/ 0 w 88"/>
                  <a:gd name="T11" fmla="*/ 0 h 191"/>
                  <a:gd name="T12" fmla="*/ 0 w 88"/>
                  <a:gd name="T13" fmla="*/ 0 h 191"/>
                  <a:gd name="T14" fmla="*/ 0 60000 65536"/>
                  <a:gd name="T15" fmla="*/ 0 60000 65536"/>
                  <a:gd name="T16" fmla="*/ 0 60000 65536"/>
                  <a:gd name="T17" fmla="*/ 0 60000 65536"/>
                  <a:gd name="T18" fmla="*/ 0 60000 65536"/>
                  <a:gd name="T19" fmla="*/ 0 60000 65536"/>
                  <a:gd name="T20" fmla="*/ 0 60000 65536"/>
                  <a:gd name="T21" fmla="*/ 0 w 88"/>
                  <a:gd name="T22" fmla="*/ 0 h 191"/>
                  <a:gd name="T23" fmla="*/ 88 w 88"/>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91">
                    <a:moveTo>
                      <a:pt x="53" y="31"/>
                    </a:moveTo>
                    <a:cubicBezTo>
                      <a:pt x="48" y="29"/>
                      <a:pt x="13" y="84"/>
                      <a:pt x="8" y="96"/>
                    </a:cubicBezTo>
                    <a:cubicBezTo>
                      <a:pt x="0" y="112"/>
                      <a:pt x="8" y="153"/>
                      <a:pt x="8" y="172"/>
                    </a:cubicBezTo>
                    <a:cubicBezTo>
                      <a:pt x="8" y="191"/>
                      <a:pt x="49" y="165"/>
                      <a:pt x="63" y="152"/>
                    </a:cubicBezTo>
                    <a:cubicBezTo>
                      <a:pt x="85" y="129"/>
                      <a:pt x="88" y="134"/>
                      <a:pt x="88" y="96"/>
                    </a:cubicBezTo>
                    <a:cubicBezTo>
                      <a:pt x="88" y="71"/>
                      <a:pt x="88" y="46"/>
                      <a:pt x="88" y="20"/>
                    </a:cubicBezTo>
                    <a:cubicBezTo>
                      <a:pt x="88" y="12"/>
                      <a:pt x="74" y="6"/>
                      <a:pt x="68" y="0"/>
                    </a:cubicBezTo>
                  </a:path>
                </a:pathLst>
              </a:custGeom>
              <a:solidFill>
                <a:srgbClr val="2C5AA0"/>
              </a:solidFill>
              <a:ln w="0">
                <a:solidFill>
                  <a:srgbClr val="000000"/>
                </a:solidFill>
                <a:round/>
                <a:headEnd/>
                <a:tailEnd/>
              </a:ln>
            </p:spPr>
            <p:txBody>
              <a:bodyPr/>
              <a:lstStyle/>
              <a:p>
                <a:endParaRPr lang="en-CA"/>
              </a:p>
            </p:txBody>
          </p:sp>
          <p:sp>
            <p:nvSpPr>
              <p:cNvPr id="18" name="Freeform 15"/>
              <p:cNvSpPr>
                <a:spLocks/>
              </p:cNvSpPr>
              <p:nvPr/>
            </p:nvSpPr>
            <p:spPr bwMode="auto">
              <a:xfrm>
                <a:off x="3347964" y="5727750"/>
                <a:ext cx="90488" cy="44450"/>
              </a:xfrm>
              <a:custGeom>
                <a:avLst/>
                <a:gdLst>
                  <a:gd name="T0" fmla="*/ 0 w 199"/>
                  <a:gd name="T1" fmla="*/ 0 h 93"/>
                  <a:gd name="T2" fmla="*/ 0 w 199"/>
                  <a:gd name="T3" fmla="*/ 0 h 93"/>
                  <a:gd name="T4" fmla="*/ 0 w 199"/>
                  <a:gd name="T5" fmla="*/ 0 h 93"/>
                  <a:gd name="T6" fmla="*/ 0 w 199"/>
                  <a:gd name="T7" fmla="*/ 0 h 93"/>
                  <a:gd name="T8" fmla="*/ 0 w 199"/>
                  <a:gd name="T9" fmla="*/ 0 h 93"/>
                  <a:gd name="T10" fmla="*/ 0 w 199"/>
                  <a:gd name="T11" fmla="*/ 0 h 93"/>
                  <a:gd name="T12" fmla="*/ 0 w 199"/>
                  <a:gd name="T13" fmla="*/ 0 h 93"/>
                  <a:gd name="T14" fmla="*/ 0 60000 65536"/>
                  <a:gd name="T15" fmla="*/ 0 60000 65536"/>
                  <a:gd name="T16" fmla="*/ 0 60000 65536"/>
                  <a:gd name="T17" fmla="*/ 0 60000 65536"/>
                  <a:gd name="T18" fmla="*/ 0 60000 65536"/>
                  <a:gd name="T19" fmla="*/ 0 60000 65536"/>
                  <a:gd name="T20" fmla="*/ 0 60000 65536"/>
                  <a:gd name="T21" fmla="*/ 0 w 199"/>
                  <a:gd name="T22" fmla="*/ 0 h 93"/>
                  <a:gd name="T23" fmla="*/ 199 w 19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93">
                    <a:moveTo>
                      <a:pt x="35" y="61"/>
                    </a:moveTo>
                    <a:cubicBezTo>
                      <a:pt x="35" y="58"/>
                      <a:pt x="126" y="77"/>
                      <a:pt x="141" y="81"/>
                    </a:cubicBezTo>
                    <a:cubicBezTo>
                      <a:pt x="169" y="88"/>
                      <a:pt x="185" y="93"/>
                      <a:pt x="191" y="66"/>
                    </a:cubicBezTo>
                    <a:cubicBezTo>
                      <a:pt x="199" y="36"/>
                      <a:pt x="170" y="22"/>
                      <a:pt x="156" y="15"/>
                    </a:cubicBezTo>
                    <a:cubicBezTo>
                      <a:pt x="133" y="4"/>
                      <a:pt x="120" y="0"/>
                      <a:pt x="91" y="0"/>
                    </a:cubicBezTo>
                    <a:cubicBezTo>
                      <a:pt x="61" y="0"/>
                      <a:pt x="36" y="7"/>
                      <a:pt x="20" y="15"/>
                    </a:cubicBezTo>
                    <a:cubicBezTo>
                      <a:pt x="0" y="25"/>
                      <a:pt x="27" y="40"/>
                      <a:pt x="35" y="61"/>
                    </a:cubicBezTo>
                    <a:close/>
                  </a:path>
                </a:pathLst>
              </a:custGeom>
              <a:solidFill>
                <a:srgbClr val="2C5AA0"/>
              </a:solidFill>
              <a:ln w="0">
                <a:solidFill>
                  <a:srgbClr val="000000"/>
                </a:solidFill>
                <a:round/>
                <a:headEnd/>
                <a:tailEnd/>
              </a:ln>
            </p:spPr>
            <p:txBody>
              <a:bodyPr/>
              <a:lstStyle/>
              <a:p>
                <a:endParaRPr lang="en-CA"/>
              </a:p>
            </p:txBody>
          </p:sp>
          <p:sp>
            <p:nvSpPr>
              <p:cNvPr id="19" name="Freeform 16"/>
              <p:cNvSpPr>
                <a:spLocks/>
              </p:cNvSpPr>
              <p:nvPr/>
            </p:nvSpPr>
            <p:spPr bwMode="auto">
              <a:xfrm>
                <a:off x="6013376" y="4883200"/>
                <a:ext cx="52388" cy="107950"/>
              </a:xfrm>
              <a:custGeom>
                <a:avLst/>
                <a:gdLst>
                  <a:gd name="T0" fmla="*/ 0 w 112"/>
                  <a:gd name="T1" fmla="*/ 0 h 233"/>
                  <a:gd name="T2" fmla="*/ 0 w 112"/>
                  <a:gd name="T3" fmla="*/ 0 h 233"/>
                  <a:gd name="T4" fmla="*/ 0 w 112"/>
                  <a:gd name="T5" fmla="*/ 0 h 233"/>
                  <a:gd name="T6" fmla="*/ 0 w 112"/>
                  <a:gd name="T7" fmla="*/ 0 h 233"/>
                  <a:gd name="T8" fmla="*/ 0 w 112"/>
                  <a:gd name="T9" fmla="*/ 0 h 233"/>
                  <a:gd name="T10" fmla="*/ 0 w 112"/>
                  <a:gd name="T11" fmla="*/ 0 h 233"/>
                  <a:gd name="T12" fmla="*/ 0 60000 65536"/>
                  <a:gd name="T13" fmla="*/ 0 60000 65536"/>
                  <a:gd name="T14" fmla="*/ 0 60000 65536"/>
                  <a:gd name="T15" fmla="*/ 0 60000 65536"/>
                  <a:gd name="T16" fmla="*/ 0 60000 65536"/>
                  <a:gd name="T17" fmla="*/ 0 60000 65536"/>
                  <a:gd name="T18" fmla="*/ 0 w 112"/>
                  <a:gd name="T19" fmla="*/ 0 h 233"/>
                  <a:gd name="T20" fmla="*/ 112 w 11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12" h="233">
                    <a:moveTo>
                      <a:pt x="96" y="38"/>
                    </a:moveTo>
                    <a:cubicBezTo>
                      <a:pt x="96" y="0"/>
                      <a:pt x="42" y="105"/>
                      <a:pt x="18" y="139"/>
                    </a:cubicBezTo>
                    <a:cubicBezTo>
                      <a:pt x="0" y="164"/>
                      <a:pt x="4" y="194"/>
                      <a:pt x="11" y="215"/>
                    </a:cubicBezTo>
                    <a:cubicBezTo>
                      <a:pt x="17" y="233"/>
                      <a:pt x="63" y="196"/>
                      <a:pt x="75" y="179"/>
                    </a:cubicBezTo>
                    <a:cubicBezTo>
                      <a:pt x="91" y="155"/>
                      <a:pt x="110" y="152"/>
                      <a:pt x="110" y="119"/>
                    </a:cubicBezTo>
                    <a:cubicBezTo>
                      <a:pt x="110" y="89"/>
                      <a:pt x="112" y="66"/>
                      <a:pt x="96" y="38"/>
                    </a:cubicBezTo>
                    <a:close/>
                  </a:path>
                </a:pathLst>
              </a:custGeom>
              <a:solidFill>
                <a:srgbClr val="2C5AA0"/>
              </a:solidFill>
              <a:ln w="0">
                <a:solidFill>
                  <a:srgbClr val="000000"/>
                </a:solidFill>
                <a:round/>
                <a:headEnd/>
                <a:tailEnd/>
              </a:ln>
            </p:spPr>
            <p:txBody>
              <a:bodyPr/>
              <a:lstStyle/>
              <a:p>
                <a:endParaRPr lang="en-CA"/>
              </a:p>
            </p:txBody>
          </p:sp>
          <p:sp>
            <p:nvSpPr>
              <p:cNvPr id="20" name="Freeform 17"/>
              <p:cNvSpPr>
                <a:spLocks/>
              </p:cNvSpPr>
              <p:nvPr/>
            </p:nvSpPr>
            <p:spPr bwMode="auto">
              <a:xfrm>
                <a:off x="5841926" y="4784775"/>
                <a:ext cx="115888" cy="42863"/>
              </a:xfrm>
              <a:custGeom>
                <a:avLst/>
                <a:gdLst>
                  <a:gd name="T0" fmla="*/ 0 w 250"/>
                  <a:gd name="T1" fmla="*/ 0 h 96"/>
                  <a:gd name="T2" fmla="*/ 0 w 250"/>
                  <a:gd name="T3" fmla="*/ 0 h 96"/>
                  <a:gd name="T4" fmla="*/ 0 w 250"/>
                  <a:gd name="T5" fmla="*/ 0 h 96"/>
                  <a:gd name="T6" fmla="*/ 0 w 250"/>
                  <a:gd name="T7" fmla="*/ 0 h 96"/>
                  <a:gd name="T8" fmla="*/ 0 w 250"/>
                  <a:gd name="T9" fmla="*/ 0 h 96"/>
                  <a:gd name="T10" fmla="*/ 0 w 250"/>
                  <a:gd name="T11" fmla="*/ 0 h 96"/>
                  <a:gd name="T12" fmla="*/ 0 60000 65536"/>
                  <a:gd name="T13" fmla="*/ 0 60000 65536"/>
                  <a:gd name="T14" fmla="*/ 0 60000 65536"/>
                  <a:gd name="T15" fmla="*/ 0 60000 65536"/>
                  <a:gd name="T16" fmla="*/ 0 60000 65536"/>
                  <a:gd name="T17" fmla="*/ 0 60000 65536"/>
                  <a:gd name="T18" fmla="*/ 0 w 250"/>
                  <a:gd name="T19" fmla="*/ 0 h 96"/>
                  <a:gd name="T20" fmla="*/ 250 w 250"/>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250" h="96">
                    <a:moveTo>
                      <a:pt x="205" y="8"/>
                    </a:moveTo>
                    <a:cubicBezTo>
                      <a:pt x="205" y="7"/>
                      <a:pt x="80" y="28"/>
                      <a:pt x="49" y="28"/>
                    </a:cubicBezTo>
                    <a:cubicBezTo>
                      <a:pt x="0" y="28"/>
                      <a:pt x="19" y="65"/>
                      <a:pt x="49" y="82"/>
                    </a:cubicBezTo>
                    <a:cubicBezTo>
                      <a:pt x="76" y="96"/>
                      <a:pt x="120" y="88"/>
                      <a:pt x="151" y="88"/>
                    </a:cubicBezTo>
                    <a:cubicBezTo>
                      <a:pt x="186" y="88"/>
                      <a:pt x="210" y="85"/>
                      <a:pt x="229" y="75"/>
                    </a:cubicBezTo>
                    <a:cubicBezTo>
                      <a:pt x="250" y="63"/>
                      <a:pt x="242" y="0"/>
                      <a:pt x="205" y="8"/>
                    </a:cubicBezTo>
                    <a:close/>
                  </a:path>
                </a:pathLst>
              </a:custGeom>
              <a:solidFill>
                <a:srgbClr val="2C5AA0"/>
              </a:solidFill>
              <a:ln w="0">
                <a:solidFill>
                  <a:srgbClr val="000000"/>
                </a:solidFill>
                <a:round/>
                <a:headEnd/>
                <a:tailEnd/>
              </a:ln>
            </p:spPr>
            <p:txBody>
              <a:bodyPr/>
              <a:lstStyle/>
              <a:p>
                <a:endParaRPr lang="en-CA"/>
              </a:p>
            </p:txBody>
          </p:sp>
          <p:sp>
            <p:nvSpPr>
              <p:cNvPr id="21" name="Freeform 18"/>
              <p:cNvSpPr>
                <a:spLocks/>
              </p:cNvSpPr>
              <p:nvPr/>
            </p:nvSpPr>
            <p:spPr bwMode="auto">
              <a:xfrm>
                <a:off x="5440289" y="5030837"/>
                <a:ext cx="77788" cy="53975"/>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60000 65536"/>
                  <a:gd name="T15" fmla="*/ 0 60000 65536"/>
                  <a:gd name="T16" fmla="*/ 0 60000 65536"/>
                  <a:gd name="T17" fmla="*/ 0 60000 65536"/>
                  <a:gd name="T18" fmla="*/ 0 60000 65536"/>
                  <a:gd name="T19" fmla="*/ 0 60000 65536"/>
                  <a:gd name="T20" fmla="*/ 0 60000 65536"/>
                  <a:gd name="T21" fmla="*/ 0 w 172"/>
                  <a:gd name="T22" fmla="*/ 0 h 120"/>
                  <a:gd name="T23" fmla="*/ 172 w 172"/>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20">
                    <a:moveTo>
                      <a:pt x="87" y="38"/>
                    </a:moveTo>
                    <a:cubicBezTo>
                      <a:pt x="83" y="53"/>
                      <a:pt x="41" y="78"/>
                      <a:pt x="27" y="93"/>
                    </a:cubicBezTo>
                    <a:cubicBezTo>
                      <a:pt x="0" y="120"/>
                      <a:pt x="67" y="119"/>
                      <a:pt x="72" y="118"/>
                    </a:cubicBezTo>
                    <a:cubicBezTo>
                      <a:pt x="97" y="112"/>
                      <a:pt x="123" y="108"/>
                      <a:pt x="142" y="103"/>
                    </a:cubicBezTo>
                    <a:cubicBezTo>
                      <a:pt x="172" y="96"/>
                      <a:pt x="168" y="70"/>
                      <a:pt x="168" y="43"/>
                    </a:cubicBezTo>
                    <a:cubicBezTo>
                      <a:pt x="168" y="10"/>
                      <a:pt x="146" y="13"/>
                      <a:pt x="122" y="7"/>
                    </a:cubicBezTo>
                    <a:cubicBezTo>
                      <a:pt x="92" y="0"/>
                      <a:pt x="87" y="12"/>
                      <a:pt x="87" y="38"/>
                    </a:cubicBezTo>
                    <a:close/>
                  </a:path>
                </a:pathLst>
              </a:custGeom>
              <a:solidFill>
                <a:srgbClr val="2C5AA0"/>
              </a:solidFill>
              <a:ln w="0">
                <a:solidFill>
                  <a:srgbClr val="000000"/>
                </a:solidFill>
                <a:round/>
                <a:headEnd/>
                <a:tailEnd/>
              </a:ln>
            </p:spPr>
            <p:txBody>
              <a:bodyPr/>
              <a:lstStyle/>
              <a:p>
                <a:endParaRPr lang="en-CA"/>
              </a:p>
            </p:txBody>
          </p:sp>
          <p:sp>
            <p:nvSpPr>
              <p:cNvPr id="22" name="Freeform 19"/>
              <p:cNvSpPr>
                <a:spLocks/>
              </p:cNvSpPr>
              <p:nvPr/>
            </p:nvSpPr>
            <p:spPr bwMode="auto">
              <a:xfrm>
                <a:off x="5129139" y="4935587"/>
                <a:ext cx="52388" cy="65088"/>
              </a:xfrm>
              <a:custGeom>
                <a:avLst/>
                <a:gdLst>
                  <a:gd name="T0" fmla="*/ 0 w 115"/>
                  <a:gd name="T1" fmla="*/ 0 h 140"/>
                  <a:gd name="T2" fmla="*/ 0 w 115"/>
                  <a:gd name="T3" fmla="*/ 0 h 140"/>
                  <a:gd name="T4" fmla="*/ 0 w 115"/>
                  <a:gd name="T5" fmla="*/ 0 h 140"/>
                  <a:gd name="T6" fmla="*/ 0 w 115"/>
                  <a:gd name="T7" fmla="*/ 0 h 140"/>
                  <a:gd name="T8" fmla="*/ 0 w 115"/>
                  <a:gd name="T9" fmla="*/ 0 h 140"/>
                  <a:gd name="T10" fmla="*/ 0 w 115"/>
                  <a:gd name="T11" fmla="*/ 0 h 140"/>
                  <a:gd name="T12" fmla="*/ 0 60000 65536"/>
                  <a:gd name="T13" fmla="*/ 0 60000 65536"/>
                  <a:gd name="T14" fmla="*/ 0 60000 65536"/>
                  <a:gd name="T15" fmla="*/ 0 60000 65536"/>
                  <a:gd name="T16" fmla="*/ 0 60000 65536"/>
                  <a:gd name="T17" fmla="*/ 0 60000 65536"/>
                  <a:gd name="T18" fmla="*/ 0 w 115"/>
                  <a:gd name="T19" fmla="*/ 0 h 140"/>
                  <a:gd name="T20" fmla="*/ 115 w 11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15" h="140">
                    <a:moveTo>
                      <a:pt x="68" y="4"/>
                    </a:moveTo>
                    <a:cubicBezTo>
                      <a:pt x="55" y="0"/>
                      <a:pt x="12" y="73"/>
                      <a:pt x="7" y="94"/>
                    </a:cubicBezTo>
                    <a:cubicBezTo>
                      <a:pt x="0" y="125"/>
                      <a:pt x="0" y="140"/>
                      <a:pt x="32" y="140"/>
                    </a:cubicBezTo>
                    <a:cubicBezTo>
                      <a:pt x="68" y="140"/>
                      <a:pt x="82" y="136"/>
                      <a:pt x="98" y="120"/>
                    </a:cubicBezTo>
                    <a:cubicBezTo>
                      <a:pt x="115" y="103"/>
                      <a:pt x="113" y="66"/>
                      <a:pt x="113" y="44"/>
                    </a:cubicBezTo>
                    <a:cubicBezTo>
                      <a:pt x="113" y="13"/>
                      <a:pt x="95" y="4"/>
                      <a:pt x="68" y="4"/>
                    </a:cubicBezTo>
                    <a:close/>
                  </a:path>
                </a:pathLst>
              </a:custGeom>
              <a:solidFill>
                <a:srgbClr val="2C5AA0"/>
              </a:solidFill>
              <a:ln w="0">
                <a:solidFill>
                  <a:srgbClr val="000000"/>
                </a:solidFill>
                <a:round/>
                <a:headEnd/>
                <a:tailEnd/>
              </a:ln>
            </p:spPr>
            <p:txBody>
              <a:bodyPr/>
              <a:lstStyle/>
              <a:p>
                <a:endParaRPr lang="en-CA"/>
              </a:p>
            </p:txBody>
          </p:sp>
          <p:sp>
            <p:nvSpPr>
              <p:cNvPr id="23" name="Freeform 20"/>
              <p:cNvSpPr>
                <a:spLocks/>
              </p:cNvSpPr>
              <p:nvPr/>
            </p:nvSpPr>
            <p:spPr bwMode="auto">
              <a:xfrm>
                <a:off x="5175176" y="5230862"/>
                <a:ext cx="122238" cy="47625"/>
              </a:xfrm>
              <a:custGeom>
                <a:avLst/>
                <a:gdLst>
                  <a:gd name="T0" fmla="*/ 0 w 260"/>
                  <a:gd name="T1" fmla="*/ 0 h 105"/>
                  <a:gd name="T2" fmla="*/ 0 w 260"/>
                  <a:gd name="T3" fmla="*/ 0 h 105"/>
                  <a:gd name="T4" fmla="*/ 0 w 260"/>
                  <a:gd name="T5" fmla="*/ 0 h 105"/>
                  <a:gd name="T6" fmla="*/ 0 w 260"/>
                  <a:gd name="T7" fmla="*/ 0 h 105"/>
                  <a:gd name="T8" fmla="*/ 0 w 260"/>
                  <a:gd name="T9" fmla="*/ 0 h 105"/>
                  <a:gd name="T10" fmla="*/ 0 w 260"/>
                  <a:gd name="T11" fmla="*/ 0 h 105"/>
                  <a:gd name="T12" fmla="*/ 0 w 260"/>
                  <a:gd name="T13" fmla="*/ 0 h 105"/>
                  <a:gd name="T14" fmla="*/ 0 w 260"/>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105"/>
                  <a:gd name="T26" fmla="*/ 260 w 260"/>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105">
                    <a:moveTo>
                      <a:pt x="196" y="7"/>
                    </a:moveTo>
                    <a:cubicBezTo>
                      <a:pt x="174" y="0"/>
                      <a:pt x="128" y="24"/>
                      <a:pt x="96" y="32"/>
                    </a:cubicBezTo>
                    <a:cubicBezTo>
                      <a:pt x="69" y="38"/>
                      <a:pt x="56" y="57"/>
                      <a:pt x="35" y="62"/>
                    </a:cubicBezTo>
                    <a:cubicBezTo>
                      <a:pt x="0" y="71"/>
                      <a:pt x="34" y="92"/>
                      <a:pt x="45" y="97"/>
                    </a:cubicBezTo>
                    <a:cubicBezTo>
                      <a:pt x="61" y="105"/>
                      <a:pt x="103" y="97"/>
                      <a:pt x="121" y="97"/>
                    </a:cubicBezTo>
                    <a:cubicBezTo>
                      <a:pt x="152" y="97"/>
                      <a:pt x="162" y="92"/>
                      <a:pt x="181" y="82"/>
                    </a:cubicBezTo>
                    <a:cubicBezTo>
                      <a:pt x="207" y="70"/>
                      <a:pt x="212" y="67"/>
                      <a:pt x="232" y="47"/>
                    </a:cubicBezTo>
                    <a:cubicBezTo>
                      <a:pt x="260" y="18"/>
                      <a:pt x="213" y="7"/>
                      <a:pt x="196" y="7"/>
                    </a:cubicBezTo>
                    <a:close/>
                  </a:path>
                </a:pathLst>
              </a:custGeom>
              <a:solidFill>
                <a:srgbClr val="2C5AA0"/>
              </a:solidFill>
              <a:ln w="0">
                <a:solidFill>
                  <a:srgbClr val="000000"/>
                </a:solidFill>
                <a:round/>
                <a:headEnd/>
                <a:tailEnd/>
              </a:ln>
            </p:spPr>
            <p:txBody>
              <a:bodyPr/>
              <a:lstStyle/>
              <a:p>
                <a:endParaRPr lang="en-CA"/>
              </a:p>
            </p:txBody>
          </p:sp>
          <p:sp>
            <p:nvSpPr>
              <p:cNvPr id="24" name="Freeform 21"/>
              <p:cNvSpPr>
                <a:spLocks/>
              </p:cNvSpPr>
              <p:nvPr/>
            </p:nvSpPr>
            <p:spPr bwMode="auto">
              <a:xfrm>
                <a:off x="6842051" y="4786362"/>
                <a:ext cx="93663" cy="58738"/>
              </a:xfrm>
              <a:custGeom>
                <a:avLst/>
                <a:gdLst>
                  <a:gd name="T0" fmla="*/ 0 w 202"/>
                  <a:gd name="T1" fmla="*/ 0 h 128"/>
                  <a:gd name="T2" fmla="*/ 0 w 202"/>
                  <a:gd name="T3" fmla="*/ 0 h 128"/>
                  <a:gd name="T4" fmla="*/ 0 w 202"/>
                  <a:gd name="T5" fmla="*/ 0 h 128"/>
                  <a:gd name="T6" fmla="*/ 0 w 202"/>
                  <a:gd name="T7" fmla="*/ 0 h 128"/>
                  <a:gd name="T8" fmla="*/ 0 w 202"/>
                  <a:gd name="T9" fmla="*/ 0 h 128"/>
                  <a:gd name="T10" fmla="*/ 0 w 202"/>
                  <a:gd name="T11" fmla="*/ 0 h 128"/>
                  <a:gd name="T12" fmla="*/ 0 w 202"/>
                  <a:gd name="T13" fmla="*/ 0 h 128"/>
                  <a:gd name="T14" fmla="*/ 0 w 202"/>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28"/>
                  <a:gd name="T26" fmla="*/ 202 w 202"/>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28">
                    <a:moveTo>
                      <a:pt x="155" y="12"/>
                    </a:moveTo>
                    <a:cubicBezTo>
                      <a:pt x="167" y="0"/>
                      <a:pt x="118" y="36"/>
                      <a:pt x="70" y="48"/>
                    </a:cubicBezTo>
                    <a:cubicBezTo>
                      <a:pt x="45" y="54"/>
                      <a:pt x="29" y="68"/>
                      <a:pt x="19" y="88"/>
                    </a:cubicBezTo>
                    <a:cubicBezTo>
                      <a:pt x="0" y="126"/>
                      <a:pt x="34" y="128"/>
                      <a:pt x="60" y="128"/>
                    </a:cubicBezTo>
                    <a:cubicBezTo>
                      <a:pt x="85" y="128"/>
                      <a:pt x="99" y="118"/>
                      <a:pt x="125" y="118"/>
                    </a:cubicBezTo>
                    <a:cubicBezTo>
                      <a:pt x="134" y="118"/>
                      <a:pt x="164" y="84"/>
                      <a:pt x="170" y="78"/>
                    </a:cubicBezTo>
                    <a:cubicBezTo>
                      <a:pt x="186" y="62"/>
                      <a:pt x="190" y="49"/>
                      <a:pt x="196" y="27"/>
                    </a:cubicBezTo>
                    <a:cubicBezTo>
                      <a:pt x="202" y="3"/>
                      <a:pt x="171" y="12"/>
                      <a:pt x="155" y="12"/>
                    </a:cubicBezTo>
                    <a:close/>
                  </a:path>
                </a:pathLst>
              </a:custGeom>
              <a:solidFill>
                <a:srgbClr val="2C5AA0"/>
              </a:solidFill>
              <a:ln w="0">
                <a:solidFill>
                  <a:srgbClr val="000000"/>
                </a:solidFill>
                <a:round/>
                <a:headEnd/>
                <a:tailEnd/>
              </a:ln>
            </p:spPr>
            <p:txBody>
              <a:bodyPr/>
              <a:lstStyle/>
              <a:p>
                <a:endParaRPr lang="en-CA"/>
              </a:p>
            </p:txBody>
          </p:sp>
          <p:sp>
            <p:nvSpPr>
              <p:cNvPr id="25" name="Freeform 22"/>
              <p:cNvSpPr>
                <a:spLocks/>
              </p:cNvSpPr>
              <p:nvPr/>
            </p:nvSpPr>
            <p:spPr bwMode="auto">
              <a:xfrm>
                <a:off x="7513564" y="4479975"/>
                <a:ext cx="87313" cy="90488"/>
              </a:xfrm>
              <a:custGeom>
                <a:avLst/>
                <a:gdLst>
                  <a:gd name="T0" fmla="*/ 0 w 189"/>
                  <a:gd name="T1" fmla="*/ 0 h 191"/>
                  <a:gd name="T2" fmla="*/ 0 w 189"/>
                  <a:gd name="T3" fmla="*/ 0 h 191"/>
                  <a:gd name="T4" fmla="*/ 0 w 189"/>
                  <a:gd name="T5" fmla="*/ 0 h 191"/>
                  <a:gd name="T6" fmla="*/ 0 w 189"/>
                  <a:gd name="T7" fmla="*/ 0 h 191"/>
                  <a:gd name="T8" fmla="*/ 0 w 189"/>
                  <a:gd name="T9" fmla="*/ 0 h 191"/>
                  <a:gd name="T10" fmla="*/ 0 w 189"/>
                  <a:gd name="T11" fmla="*/ 0 h 191"/>
                  <a:gd name="T12" fmla="*/ 0 60000 65536"/>
                  <a:gd name="T13" fmla="*/ 0 60000 65536"/>
                  <a:gd name="T14" fmla="*/ 0 60000 65536"/>
                  <a:gd name="T15" fmla="*/ 0 60000 65536"/>
                  <a:gd name="T16" fmla="*/ 0 60000 65536"/>
                  <a:gd name="T17" fmla="*/ 0 60000 65536"/>
                  <a:gd name="T18" fmla="*/ 0 w 189"/>
                  <a:gd name="T19" fmla="*/ 0 h 191"/>
                  <a:gd name="T20" fmla="*/ 189 w 189"/>
                  <a:gd name="T21" fmla="*/ 191 h 191"/>
                </a:gdLst>
                <a:ahLst/>
                <a:cxnLst>
                  <a:cxn ang="T12">
                    <a:pos x="T0" y="T1"/>
                  </a:cxn>
                  <a:cxn ang="T13">
                    <a:pos x="T2" y="T3"/>
                  </a:cxn>
                  <a:cxn ang="T14">
                    <a:pos x="T4" y="T5"/>
                  </a:cxn>
                  <a:cxn ang="T15">
                    <a:pos x="T6" y="T7"/>
                  </a:cxn>
                  <a:cxn ang="T16">
                    <a:pos x="T8" y="T9"/>
                  </a:cxn>
                  <a:cxn ang="T17">
                    <a:pos x="T10" y="T11"/>
                  </a:cxn>
                </a:cxnLst>
                <a:rect l="T18" t="T19" r="T20" b="T21"/>
                <a:pathLst>
                  <a:path w="189" h="191">
                    <a:moveTo>
                      <a:pt x="139" y="41"/>
                    </a:moveTo>
                    <a:cubicBezTo>
                      <a:pt x="149" y="0"/>
                      <a:pt x="62" y="74"/>
                      <a:pt x="33" y="104"/>
                    </a:cubicBezTo>
                    <a:cubicBezTo>
                      <a:pt x="5" y="133"/>
                      <a:pt x="0" y="140"/>
                      <a:pt x="10" y="182"/>
                    </a:cubicBezTo>
                    <a:cubicBezTo>
                      <a:pt x="12" y="191"/>
                      <a:pt x="99" y="128"/>
                      <a:pt x="101" y="127"/>
                    </a:cubicBezTo>
                    <a:cubicBezTo>
                      <a:pt x="144" y="105"/>
                      <a:pt x="175" y="89"/>
                      <a:pt x="185" y="49"/>
                    </a:cubicBezTo>
                    <a:cubicBezTo>
                      <a:pt x="189" y="33"/>
                      <a:pt x="154" y="37"/>
                      <a:pt x="139" y="41"/>
                    </a:cubicBezTo>
                    <a:close/>
                  </a:path>
                </a:pathLst>
              </a:custGeom>
              <a:solidFill>
                <a:srgbClr val="2C5AA0"/>
              </a:solidFill>
              <a:ln w="0">
                <a:solidFill>
                  <a:srgbClr val="000000"/>
                </a:solidFill>
                <a:round/>
                <a:headEnd/>
                <a:tailEnd/>
              </a:ln>
            </p:spPr>
            <p:txBody>
              <a:bodyPr/>
              <a:lstStyle/>
              <a:p>
                <a:endParaRPr lang="en-CA"/>
              </a:p>
            </p:txBody>
          </p:sp>
          <p:sp>
            <p:nvSpPr>
              <p:cNvPr id="26" name="Freeform 23"/>
              <p:cNvSpPr>
                <a:spLocks/>
              </p:cNvSpPr>
              <p:nvPr/>
            </p:nvSpPr>
            <p:spPr bwMode="auto">
              <a:xfrm>
                <a:off x="7542139" y="4821287"/>
                <a:ext cx="82550" cy="92075"/>
              </a:xfrm>
              <a:custGeom>
                <a:avLst/>
                <a:gdLst>
                  <a:gd name="T0" fmla="*/ 0 w 179"/>
                  <a:gd name="T1" fmla="*/ 0 h 193"/>
                  <a:gd name="T2" fmla="*/ 0 w 179"/>
                  <a:gd name="T3" fmla="*/ 0 h 193"/>
                  <a:gd name="T4" fmla="*/ 0 w 179"/>
                  <a:gd name="T5" fmla="*/ 0 h 193"/>
                  <a:gd name="T6" fmla="*/ 0 w 179"/>
                  <a:gd name="T7" fmla="*/ 0 h 193"/>
                  <a:gd name="T8" fmla="*/ 0 w 179"/>
                  <a:gd name="T9" fmla="*/ 0 h 193"/>
                  <a:gd name="T10" fmla="*/ 0 w 179"/>
                  <a:gd name="T11" fmla="*/ 0 h 193"/>
                  <a:gd name="T12" fmla="*/ 0 w 179"/>
                  <a:gd name="T13" fmla="*/ 0 h 193"/>
                  <a:gd name="T14" fmla="*/ 0 60000 65536"/>
                  <a:gd name="T15" fmla="*/ 0 60000 65536"/>
                  <a:gd name="T16" fmla="*/ 0 60000 65536"/>
                  <a:gd name="T17" fmla="*/ 0 60000 65536"/>
                  <a:gd name="T18" fmla="*/ 0 60000 65536"/>
                  <a:gd name="T19" fmla="*/ 0 60000 65536"/>
                  <a:gd name="T20" fmla="*/ 0 60000 65536"/>
                  <a:gd name="T21" fmla="*/ 0 w 179"/>
                  <a:gd name="T22" fmla="*/ 0 h 193"/>
                  <a:gd name="T23" fmla="*/ 179 w 179"/>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93">
                    <a:moveTo>
                      <a:pt x="134" y="7"/>
                    </a:moveTo>
                    <a:cubicBezTo>
                      <a:pt x="125" y="23"/>
                      <a:pt x="71" y="66"/>
                      <a:pt x="54" y="85"/>
                    </a:cubicBezTo>
                    <a:cubicBezTo>
                      <a:pt x="30" y="110"/>
                      <a:pt x="15" y="129"/>
                      <a:pt x="7" y="163"/>
                    </a:cubicBezTo>
                    <a:cubicBezTo>
                      <a:pt x="0" y="193"/>
                      <a:pt x="66" y="170"/>
                      <a:pt x="94" y="163"/>
                    </a:cubicBezTo>
                    <a:cubicBezTo>
                      <a:pt x="107" y="159"/>
                      <a:pt x="133" y="109"/>
                      <a:pt x="141" y="92"/>
                    </a:cubicBezTo>
                    <a:cubicBezTo>
                      <a:pt x="168" y="35"/>
                      <a:pt x="129" y="7"/>
                      <a:pt x="168" y="7"/>
                    </a:cubicBezTo>
                    <a:cubicBezTo>
                      <a:pt x="179" y="7"/>
                      <a:pt x="143" y="0"/>
                      <a:pt x="134" y="7"/>
                    </a:cubicBezTo>
                    <a:close/>
                  </a:path>
                </a:pathLst>
              </a:custGeom>
              <a:solidFill>
                <a:srgbClr val="2C5AA0"/>
              </a:solidFill>
              <a:ln w="0">
                <a:solidFill>
                  <a:srgbClr val="000000"/>
                </a:solidFill>
                <a:round/>
                <a:headEnd/>
                <a:tailEnd/>
              </a:ln>
            </p:spPr>
            <p:txBody>
              <a:bodyPr/>
              <a:lstStyle/>
              <a:p>
                <a:endParaRPr lang="en-CA"/>
              </a:p>
            </p:txBody>
          </p:sp>
          <p:sp>
            <p:nvSpPr>
              <p:cNvPr id="27" name="Freeform 24"/>
              <p:cNvSpPr>
                <a:spLocks/>
              </p:cNvSpPr>
              <p:nvPr/>
            </p:nvSpPr>
            <p:spPr bwMode="auto">
              <a:xfrm>
                <a:off x="7797726" y="4638725"/>
                <a:ext cx="88900" cy="82550"/>
              </a:xfrm>
              <a:custGeom>
                <a:avLst/>
                <a:gdLst>
                  <a:gd name="T0" fmla="*/ 0 w 190"/>
                  <a:gd name="T1" fmla="*/ 0 h 177"/>
                  <a:gd name="T2" fmla="*/ 0 w 190"/>
                  <a:gd name="T3" fmla="*/ 0 h 177"/>
                  <a:gd name="T4" fmla="*/ 0 w 190"/>
                  <a:gd name="T5" fmla="*/ 0 h 177"/>
                  <a:gd name="T6" fmla="*/ 0 w 190"/>
                  <a:gd name="T7" fmla="*/ 0 h 177"/>
                  <a:gd name="T8" fmla="*/ 0 w 190"/>
                  <a:gd name="T9" fmla="*/ 0 h 177"/>
                  <a:gd name="T10" fmla="*/ 0 w 190"/>
                  <a:gd name="T11" fmla="*/ 0 h 177"/>
                  <a:gd name="T12" fmla="*/ 0 60000 65536"/>
                  <a:gd name="T13" fmla="*/ 0 60000 65536"/>
                  <a:gd name="T14" fmla="*/ 0 60000 65536"/>
                  <a:gd name="T15" fmla="*/ 0 60000 65536"/>
                  <a:gd name="T16" fmla="*/ 0 60000 65536"/>
                  <a:gd name="T17" fmla="*/ 0 60000 65536"/>
                  <a:gd name="T18" fmla="*/ 0 w 190"/>
                  <a:gd name="T19" fmla="*/ 0 h 177"/>
                  <a:gd name="T20" fmla="*/ 190 w 190"/>
                  <a:gd name="T21" fmla="*/ 177 h 177"/>
                </a:gdLst>
                <a:ahLst/>
                <a:cxnLst>
                  <a:cxn ang="T12">
                    <a:pos x="T0" y="T1"/>
                  </a:cxn>
                  <a:cxn ang="T13">
                    <a:pos x="T2" y="T3"/>
                  </a:cxn>
                  <a:cxn ang="T14">
                    <a:pos x="T4" y="T5"/>
                  </a:cxn>
                  <a:cxn ang="T15">
                    <a:pos x="T6" y="T7"/>
                  </a:cxn>
                  <a:cxn ang="T16">
                    <a:pos x="T8" y="T9"/>
                  </a:cxn>
                  <a:cxn ang="T17">
                    <a:pos x="T10" y="T11"/>
                  </a:cxn>
                </a:cxnLst>
                <a:rect l="T18" t="T19" r="T20" b="T21"/>
                <a:pathLst>
                  <a:path w="190" h="177">
                    <a:moveTo>
                      <a:pt x="0" y="35"/>
                    </a:moveTo>
                    <a:cubicBezTo>
                      <a:pt x="31" y="9"/>
                      <a:pt x="50" y="94"/>
                      <a:pt x="74" y="123"/>
                    </a:cubicBezTo>
                    <a:cubicBezTo>
                      <a:pt x="101" y="154"/>
                      <a:pt x="107" y="177"/>
                      <a:pt x="141" y="159"/>
                    </a:cubicBezTo>
                    <a:cubicBezTo>
                      <a:pt x="190" y="134"/>
                      <a:pt x="165" y="113"/>
                      <a:pt x="140" y="84"/>
                    </a:cubicBezTo>
                    <a:cubicBezTo>
                      <a:pt x="119" y="59"/>
                      <a:pt x="98" y="33"/>
                      <a:pt x="73" y="15"/>
                    </a:cubicBezTo>
                    <a:cubicBezTo>
                      <a:pt x="50" y="0"/>
                      <a:pt x="23" y="23"/>
                      <a:pt x="0" y="35"/>
                    </a:cubicBezTo>
                    <a:close/>
                  </a:path>
                </a:pathLst>
              </a:custGeom>
              <a:solidFill>
                <a:srgbClr val="2C5AA0"/>
              </a:solidFill>
              <a:ln w="0">
                <a:solidFill>
                  <a:srgbClr val="000000"/>
                </a:solidFill>
                <a:round/>
                <a:headEnd/>
                <a:tailEnd/>
              </a:ln>
            </p:spPr>
            <p:txBody>
              <a:bodyPr/>
              <a:lstStyle/>
              <a:p>
                <a:endParaRPr lang="en-CA"/>
              </a:p>
            </p:txBody>
          </p:sp>
          <p:sp>
            <p:nvSpPr>
              <p:cNvPr id="28" name="Freeform 25"/>
              <p:cNvSpPr>
                <a:spLocks/>
              </p:cNvSpPr>
              <p:nvPr/>
            </p:nvSpPr>
            <p:spPr bwMode="auto">
              <a:xfrm>
                <a:off x="6319764" y="4902250"/>
                <a:ext cx="52388" cy="117475"/>
              </a:xfrm>
              <a:custGeom>
                <a:avLst/>
                <a:gdLst>
                  <a:gd name="T0" fmla="*/ 0 w 113"/>
                  <a:gd name="T1" fmla="*/ 0 h 254"/>
                  <a:gd name="T2" fmla="*/ 0 w 113"/>
                  <a:gd name="T3" fmla="*/ 0 h 254"/>
                  <a:gd name="T4" fmla="*/ 0 w 113"/>
                  <a:gd name="T5" fmla="*/ 0 h 254"/>
                  <a:gd name="T6" fmla="*/ 0 w 113"/>
                  <a:gd name="T7" fmla="*/ 0 h 254"/>
                  <a:gd name="T8" fmla="*/ 0 w 113"/>
                  <a:gd name="T9" fmla="*/ 0 h 254"/>
                  <a:gd name="T10" fmla="*/ 0 w 113"/>
                  <a:gd name="T11" fmla="*/ 0 h 254"/>
                  <a:gd name="T12" fmla="*/ 0 60000 65536"/>
                  <a:gd name="T13" fmla="*/ 0 60000 65536"/>
                  <a:gd name="T14" fmla="*/ 0 60000 65536"/>
                  <a:gd name="T15" fmla="*/ 0 60000 65536"/>
                  <a:gd name="T16" fmla="*/ 0 60000 65536"/>
                  <a:gd name="T17" fmla="*/ 0 60000 65536"/>
                  <a:gd name="T18" fmla="*/ 0 w 113"/>
                  <a:gd name="T19" fmla="*/ 0 h 254"/>
                  <a:gd name="T20" fmla="*/ 113 w 113"/>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13" h="254">
                    <a:moveTo>
                      <a:pt x="99" y="3"/>
                    </a:moveTo>
                    <a:cubicBezTo>
                      <a:pt x="98" y="0"/>
                      <a:pt x="41" y="84"/>
                      <a:pt x="35" y="110"/>
                    </a:cubicBezTo>
                    <a:cubicBezTo>
                      <a:pt x="27" y="147"/>
                      <a:pt x="15" y="186"/>
                      <a:pt x="6" y="225"/>
                    </a:cubicBezTo>
                    <a:cubicBezTo>
                      <a:pt x="0" y="254"/>
                      <a:pt x="66" y="230"/>
                      <a:pt x="85" y="208"/>
                    </a:cubicBezTo>
                    <a:cubicBezTo>
                      <a:pt x="93" y="199"/>
                      <a:pt x="104" y="119"/>
                      <a:pt x="106" y="110"/>
                    </a:cubicBezTo>
                    <a:cubicBezTo>
                      <a:pt x="113" y="80"/>
                      <a:pt x="104" y="31"/>
                      <a:pt x="99" y="3"/>
                    </a:cubicBezTo>
                    <a:close/>
                  </a:path>
                </a:pathLst>
              </a:custGeom>
              <a:solidFill>
                <a:srgbClr val="2C5AA0"/>
              </a:solidFill>
              <a:ln w="0">
                <a:solidFill>
                  <a:srgbClr val="000000"/>
                </a:solidFill>
                <a:round/>
                <a:headEnd/>
                <a:tailEnd/>
              </a:ln>
            </p:spPr>
            <p:txBody>
              <a:bodyPr/>
              <a:lstStyle/>
              <a:p>
                <a:endParaRPr lang="en-CA"/>
              </a:p>
            </p:txBody>
          </p:sp>
          <p:sp>
            <p:nvSpPr>
              <p:cNvPr id="6" name="Freeform 3"/>
              <p:cNvSpPr>
                <a:spLocks/>
              </p:cNvSpPr>
              <p:nvPr/>
            </p:nvSpPr>
            <p:spPr bwMode="auto">
              <a:xfrm>
                <a:off x="776214" y="4462512"/>
                <a:ext cx="7367588" cy="2047875"/>
              </a:xfrm>
              <a:custGeom>
                <a:avLst/>
                <a:gdLst>
                  <a:gd name="T0" fmla="*/ 3616 w 4641"/>
                  <a:gd name="T1" fmla="*/ 87 h 1290"/>
                  <a:gd name="T2" fmla="*/ 3630 w 4641"/>
                  <a:gd name="T3" fmla="*/ 220 h 1290"/>
                  <a:gd name="T4" fmla="*/ 3620 w 4641"/>
                  <a:gd name="T5" fmla="*/ 239 h 1290"/>
                  <a:gd name="T6" fmla="*/ 3594 w 4641"/>
                  <a:gd name="T7" fmla="*/ 97 h 1290"/>
                  <a:gd name="T8" fmla="*/ 2888 w 4641"/>
                  <a:gd name="T9" fmla="*/ 212 h 1290"/>
                  <a:gd name="T10" fmla="*/ 2536 w 4641"/>
                  <a:gd name="T11" fmla="*/ 323 h 1290"/>
                  <a:gd name="T12" fmla="*/ 2550 w 4641"/>
                  <a:gd name="T13" fmla="*/ 450 h 1290"/>
                  <a:gd name="T14" fmla="*/ 2505 w 4641"/>
                  <a:gd name="T15" fmla="*/ 331 h 1290"/>
                  <a:gd name="T16" fmla="*/ 2491 w 4641"/>
                  <a:gd name="T17" fmla="*/ 306 h 1290"/>
                  <a:gd name="T18" fmla="*/ 1360 w 4641"/>
                  <a:gd name="T19" fmla="*/ 649 h 1290"/>
                  <a:gd name="T20" fmla="*/ 1375 w 4641"/>
                  <a:gd name="T21" fmla="*/ 782 h 1290"/>
                  <a:gd name="T22" fmla="*/ 1324 w 4641"/>
                  <a:gd name="T23" fmla="*/ 665 h 1290"/>
                  <a:gd name="T24" fmla="*/ 206 w 4641"/>
                  <a:gd name="T25" fmla="*/ 943 h 1290"/>
                  <a:gd name="T26" fmla="*/ 218 w 4641"/>
                  <a:gd name="T27" fmla="*/ 1075 h 1290"/>
                  <a:gd name="T28" fmla="*/ 171 w 4641"/>
                  <a:gd name="T29" fmla="*/ 952 h 1290"/>
                  <a:gd name="T30" fmla="*/ 163 w 4641"/>
                  <a:gd name="T31" fmla="*/ 952 h 1290"/>
                  <a:gd name="T32" fmla="*/ 207 w 4641"/>
                  <a:gd name="T33" fmla="*/ 1077 h 1290"/>
                  <a:gd name="T34" fmla="*/ 216 w 4641"/>
                  <a:gd name="T35" fmla="*/ 958 h 1290"/>
                  <a:gd name="T36" fmla="*/ 1316 w 4641"/>
                  <a:gd name="T37" fmla="*/ 666 h 1290"/>
                  <a:gd name="T38" fmla="*/ 1364 w 4641"/>
                  <a:gd name="T39" fmla="*/ 787 h 1290"/>
                  <a:gd name="T40" fmla="*/ 1370 w 4641"/>
                  <a:gd name="T41" fmla="*/ 665 h 1290"/>
                  <a:gd name="T42" fmla="*/ 2492 w 4641"/>
                  <a:gd name="T43" fmla="*/ 317 h 1290"/>
                  <a:gd name="T44" fmla="*/ 2552 w 4641"/>
                  <a:gd name="T45" fmla="*/ 457 h 1290"/>
                  <a:gd name="T46" fmla="*/ 2543 w 4641"/>
                  <a:gd name="T47" fmla="*/ 322 h 1290"/>
                  <a:gd name="T48" fmla="*/ 3585 w 4641"/>
                  <a:gd name="T49" fmla="*/ 96 h 1290"/>
                  <a:gd name="T50" fmla="*/ 3611 w 4641"/>
                  <a:gd name="T51" fmla="*/ 240 h 1290"/>
                  <a:gd name="T52" fmla="*/ 3634 w 4641"/>
                  <a:gd name="T53" fmla="*/ 239 h 1290"/>
                  <a:gd name="T54" fmla="*/ 3623 w 4641"/>
                  <a:gd name="T55" fmla="*/ 91 h 1290"/>
                  <a:gd name="T56" fmla="*/ 4611 w 4641"/>
                  <a:gd name="T57" fmla="*/ 101 h 1290"/>
                  <a:gd name="T58" fmla="*/ 4326 w 4641"/>
                  <a:gd name="T59" fmla="*/ 328 h 1290"/>
                  <a:gd name="T60" fmla="*/ 3657 w 4641"/>
                  <a:gd name="T61" fmla="*/ 387 h 1290"/>
                  <a:gd name="T62" fmla="*/ 3625 w 4641"/>
                  <a:gd name="T63" fmla="*/ 270 h 1290"/>
                  <a:gd name="T64" fmla="*/ 3621 w 4641"/>
                  <a:gd name="T65" fmla="*/ 394 h 1290"/>
                  <a:gd name="T66" fmla="*/ 2619 w 4641"/>
                  <a:gd name="T67" fmla="*/ 624 h 1290"/>
                  <a:gd name="T68" fmla="*/ 2574 w 4641"/>
                  <a:gd name="T69" fmla="*/ 488 h 1290"/>
                  <a:gd name="T70" fmla="*/ 2549 w 4641"/>
                  <a:gd name="T71" fmla="*/ 495 h 1290"/>
                  <a:gd name="T72" fmla="*/ 2575 w 4641"/>
                  <a:gd name="T73" fmla="*/ 638 h 1290"/>
                  <a:gd name="T74" fmla="*/ 1441 w 4641"/>
                  <a:gd name="T75" fmla="*/ 937 h 1290"/>
                  <a:gd name="T76" fmla="*/ 1401 w 4641"/>
                  <a:gd name="T77" fmla="*/ 815 h 1290"/>
                  <a:gd name="T78" fmla="*/ 1390 w 4641"/>
                  <a:gd name="T79" fmla="*/ 942 h 1290"/>
                  <a:gd name="T80" fmla="*/ 278 w 4641"/>
                  <a:gd name="T81" fmla="*/ 1223 h 1290"/>
                  <a:gd name="T82" fmla="*/ 221 w 4641"/>
                  <a:gd name="T83" fmla="*/ 1129 h 1290"/>
                  <a:gd name="T84" fmla="*/ 229 w 4641"/>
                  <a:gd name="T85" fmla="*/ 1250 h 1290"/>
                  <a:gd name="T86" fmla="*/ 237 w 4641"/>
                  <a:gd name="T87" fmla="*/ 1252 h 1290"/>
                  <a:gd name="T88" fmla="*/ 227 w 4641"/>
                  <a:gd name="T89" fmla="*/ 1131 h 1290"/>
                  <a:gd name="T90" fmla="*/ 271 w 4641"/>
                  <a:gd name="T91" fmla="*/ 1225 h 1290"/>
                  <a:gd name="T92" fmla="*/ 1394 w 4641"/>
                  <a:gd name="T93" fmla="*/ 957 h 1290"/>
                  <a:gd name="T94" fmla="*/ 1385 w 4641"/>
                  <a:gd name="T95" fmla="*/ 818 h 1290"/>
                  <a:gd name="T96" fmla="*/ 1432 w 4641"/>
                  <a:gd name="T97" fmla="*/ 939 h 1290"/>
                  <a:gd name="T98" fmla="*/ 2181 w 4641"/>
                  <a:gd name="T99" fmla="*/ 757 h 1290"/>
                  <a:gd name="T100" fmla="*/ 2578 w 4641"/>
                  <a:gd name="T101" fmla="*/ 616 h 1290"/>
                  <a:gd name="T102" fmla="*/ 2559 w 4641"/>
                  <a:gd name="T103" fmla="*/ 491 h 1290"/>
                  <a:gd name="T104" fmla="*/ 2611 w 4641"/>
                  <a:gd name="T105" fmla="*/ 624 h 1290"/>
                  <a:gd name="T106" fmla="*/ 3625 w 4641"/>
                  <a:gd name="T107" fmla="*/ 418 h 1290"/>
                  <a:gd name="T108" fmla="*/ 3628 w 4641"/>
                  <a:gd name="T109" fmla="*/ 393 h 1290"/>
                  <a:gd name="T110" fmla="*/ 3627 w 4641"/>
                  <a:gd name="T111" fmla="*/ 277 h 1290"/>
                  <a:gd name="T112" fmla="*/ 3650 w 4641"/>
                  <a:gd name="T113" fmla="*/ 388 h 1290"/>
                  <a:gd name="T114" fmla="*/ 3916 w 4641"/>
                  <a:gd name="T115" fmla="*/ 378 h 1290"/>
                  <a:gd name="T116" fmla="*/ 4605 w 4641"/>
                  <a:gd name="T117" fmla="*/ 238 h 1290"/>
                  <a:gd name="T118" fmla="*/ 4265 w 4641"/>
                  <a:gd name="T119" fmla="*/ 2 h 12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41"/>
                  <a:gd name="T181" fmla="*/ 0 h 1290"/>
                  <a:gd name="T182" fmla="*/ 4641 w 4641"/>
                  <a:gd name="T183" fmla="*/ 1290 h 12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41" h="1290">
                    <a:moveTo>
                      <a:pt x="4265" y="2"/>
                    </a:moveTo>
                    <a:cubicBezTo>
                      <a:pt x="4222" y="3"/>
                      <a:pt x="4177" y="5"/>
                      <a:pt x="4143" y="7"/>
                    </a:cubicBezTo>
                    <a:cubicBezTo>
                      <a:pt x="4032" y="11"/>
                      <a:pt x="3903" y="33"/>
                      <a:pt x="3796" y="54"/>
                    </a:cubicBezTo>
                    <a:cubicBezTo>
                      <a:pt x="3760" y="62"/>
                      <a:pt x="3667" y="75"/>
                      <a:pt x="3619" y="84"/>
                    </a:cubicBezTo>
                    <a:cubicBezTo>
                      <a:pt x="3618" y="85"/>
                      <a:pt x="3616" y="86"/>
                      <a:pt x="3616" y="87"/>
                    </a:cubicBezTo>
                    <a:cubicBezTo>
                      <a:pt x="3615" y="88"/>
                      <a:pt x="3615" y="89"/>
                      <a:pt x="3615" y="90"/>
                    </a:cubicBezTo>
                    <a:cubicBezTo>
                      <a:pt x="3615" y="91"/>
                      <a:pt x="3615" y="93"/>
                      <a:pt x="3615" y="95"/>
                    </a:cubicBezTo>
                    <a:cubicBezTo>
                      <a:pt x="3615" y="100"/>
                      <a:pt x="3616" y="107"/>
                      <a:pt x="3617" y="114"/>
                    </a:cubicBezTo>
                    <a:cubicBezTo>
                      <a:pt x="3619" y="129"/>
                      <a:pt x="3623" y="148"/>
                      <a:pt x="3625" y="168"/>
                    </a:cubicBezTo>
                    <a:cubicBezTo>
                      <a:pt x="3628" y="187"/>
                      <a:pt x="3630" y="206"/>
                      <a:pt x="3630" y="220"/>
                    </a:cubicBezTo>
                    <a:cubicBezTo>
                      <a:pt x="3629" y="227"/>
                      <a:pt x="3628" y="232"/>
                      <a:pt x="3627" y="236"/>
                    </a:cubicBezTo>
                    <a:cubicBezTo>
                      <a:pt x="3625" y="239"/>
                      <a:pt x="3624" y="240"/>
                      <a:pt x="3622" y="240"/>
                    </a:cubicBezTo>
                    <a:lnTo>
                      <a:pt x="3621" y="240"/>
                    </a:lnTo>
                    <a:cubicBezTo>
                      <a:pt x="3621" y="240"/>
                      <a:pt x="3621" y="240"/>
                      <a:pt x="3620" y="239"/>
                    </a:cubicBezTo>
                    <a:cubicBezTo>
                      <a:pt x="3620" y="239"/>
                      <a:pt x="3619" y="238"/>
                      <a:pt x="3618" y="236"/>
                    </a:cubicBezTo>
                    <a:cubicBezTo>
                      <a:pt x="3616" y="233"/>
                      <a:pt x="3614" y="227"/>
                      <a:pt x="3612" y="220"/>
                    </a:cubicBezTo>
                    <a:cubicBezTo>
                      <a:pt x="3609" y="206"/>
                      <a:pt x="3606" y="187"/>
                      <a:pt x="3604" y="168"/>
                    </a:cubicBezTo>
                    <a:cubicBezTo>
                      <a:pt x="3601" y="148"/>
                      <a:pt x="3599" y="129"/>
                      <a:pt x="3597" y="115"/>
                    </a:cubicBezTo>
                    <a:cubicBezTo>
                      <a:pt x="3596" y="107"/>
                      <a:pt x="3595" y="101"/>
                      <a:pt x="3594" y="97"/>
                    </a:cubicBezTo>
                    <a:cubicBezTo>
                      <a:pt x="3593" y="95"/>
                      <a:pt x="3592" y="93"/>
                      <a:pt x="3592" y="92"/>
                    </a:cubicBezTo>
                    <a:cubicBezTo>
                      <a:pt x="3592" y="91"/>
                      <a:pt x="3591" y="90"/>
                      <a:pt x="3590" y="90"/>
                    </a:cubicBezTo>
                    <a:cubicBezTo>
                      <a:pt x="3589" y="89"/>
                      <a:pt x="3588" y="88"/>
                      <a:pt x="3586" y="88"/>
                    </a:cubicBezTo>
                    <a:cubicBezTo>
                      <a:pt x="3546" y="95"/>
                      <a:pt x="3454" y="107"/>
                      <a:pt x="3417" y="115"/>
                    </a:cubicBezTo>
                    <a:cubicBezTo>
                      <a:pt x="3245" y="148"/>
                      <a:pt x="3061" y="175"/>
                      <a:pt x="2888" y="212"/>
                    </a:cubicBezTo>
                    <a:cubicBezTo>
                      <a:pt x="2802" y="229"/>
                      <a:pt x="2634" y="263"/>
                      <a:pt x="2538" y="294"/>
                    </a:cubicBezTo>
                    <a:cubicBezTo>
                      <a:pt x="2536" y="294"/>
                      <a:pt x="2535" y="295"/>
                      <a:pt x="2535" y="296"/>
                    </a:cubicBezTo>
                    <a:cubicBezTo>
                      <a:pt x="2534" y="297"/>
                      <a:pt x="2534" y="298"/>
                      <a:pt x="2534" y="299"/>
                    </a:cubicBezTo>
                    <a:cubicBezTo>
                      <a:pt x="2533" y="301"/>
                      <a:pt x="2533" y="303"/>
                      <a:pt x="2533" y="305"/>
                    </a:cubicBezTo>
                    <a:cubicBezTo>
                      <a:pt x="2533" y="310"/>
                      <a:pt x="2534" y="316"/>
                      <a:pt x="2536" y="323"/>
                    </a:cubicBezTo>
                    <a:cubicBezTo>
                      <a:pt x="2538" y="337"/>
                      <a:pt x="2542" y="356"/>
                      <a:pt x="2546" y="375"/>
                    </a:cubicBezTo>
                    <a:cubicBezTo>
                      <a:pt x="2550" y="394"/>
                      <a:pt x="2553" y="413"/>
                      <a:pt x="2554" y="427"/>
                    </a:cubicBezTo>
                    <a:cubicBezTo>
                      <a:pt x="2554" y="435"/>
                      <a:pt x="2554" y="440"/>
                      <a:pt x="2553" y="444"/>
                    </a:cubicBezTo>
                    <a:cubicBezTo>
                      <a:pt x="2553" y="446"/>
                      <a:pt x="2552" y="448"/>
                      <a:pt x="2552" y="449"/>
                    </a:cubicBezTo>
                    <a:cubicBezTo>
                      <a:pt x="2551" y="450"/>
                      <a:pt x="2551" y="450"/>
                      <a:pt x="2550" y="450"/>
                    </a:cubicBezTo>
                    <a:cubicBezTo>
                      <a:pt x="2548" y="450"/>
                      <a:pt x="2546" y="450"/>
                      <a:pt x="2543" y="447"/>
                    </a:cubicBezTo>
                    <a:cubicBezTo>
                      <a:pt x="2540" y="444"/>
                      <a:pt x="2537" y="439"/>
                      <a:pt x="2534" y="433"/>
                    </a:cubicBezTo>
                    <a:cubicBezTo>
                      <a:pt x="2528" y="420"/>
                      <a:pt x="2522" y="402"/>
                      <a:pt x="2517" y="383"/>
                    </a:cubicBezTo>
                    <a:cubicBezTo>
                      <a:pt x="2512" y="364"/>
                      <a:pt x="2508" y="345"/>
                      <a:pt x="2505" y="331"/>
                    </a:cubicBezTo>
                    <a:cubicBezTo>
                      <a:pt x="2503" y="324"/>
                      <a:pt x="2501" y="318"/>
                      <a:pt x="2500" y="314"/>
                    </a:cubicBezTo>
                    <a:cubicBezTo>
                      <a:pt x="2499" y="312"/>
                      <a:pt x="2498" y="310"/>
                      <a:pt x="2497" y="309"/>
                    </a:cubicBezTo>
                    <a:cubicBezTo>
                      <a:pt x="2497" y="308"/>
                      <a:pt x="2496" y="307"/>
                      <a:pt x="2495" y="306"/>
                    </a:cubicBezTo>
                    <a:cubicBezTo>
                      <a:pt x="2494" y="306"/>
                      <a:pt x="2493" y="305"/>
                      <a:pt x="2492" y="306"/>
                    </a:cubicBezTo>
                    <a:lnTo>
                      <a:pt x="2491" y="306"/>
                    </a:lnTo>
                    <a:cubicBezTo>
                      <a:pt x="2278" y="378"/>
                      <a:pt x="1849" y="501"/>
                      <a:pt x="1609" y="571"/>
                    </a:cubicBezTo>
                    <a:cubicBezTo>
                      <a:pt x="1543" y="590"/>
                      <a:pt x="1420" y="618"/>
                      <a:pt x="1365" y="639"/>
                    </a:cubicBezTo>
                    <a:cubicBezTo>
                      <a:pt x="1363" y="639"/>
                      <a:pt x="1361" y="642"/>
                      <a:pt x="1361" y="643"/>
                    </a:cubicBezTo>
                    <a:cubicBezTo>
                      <a:pt x="1360" y="645"/>
                      <a:pt x="1360" y="647"/>
                      <a:pt x="1360" y="649"/>
                    </a:cubicBezTo>
                    <a:cubicBezTo>
                      <a:pt x="1360" y="654"/>
                      <a:pt x="1361" y="660"/>
                      <a:pt x="1362" y="666"/>
                    </a:cubicBezTo>
                    <a:cubicBezTo>
                      <a:pt x="1365" y="679"/>
                      <a:pt x="1369" y="696"/>
                      <a:pt x="1373" y="713"/>
                    </a:cubicBezTo>
                    <a:cubicBezTo>
                      <a:pt x="1378" y="729"/>
                      <a:pt x="1381" y="746"/>
                      <a:pt x="1382" y="759"/>
                    </a:cubicBezTo>
                    <a:cubicBezTo>
                      <a:pt x="1382" y="766"/>
                      <a:pt x="1382" y="771"/>
                      <a:pt x="1381" y="775"/>
                    </a:cubicBezTo>
                    <a:cubicBezTo>
                      <a:pt x="1380" y="779"/>
                      <a:pt x="1378" y="781"/>
                      <a:pt x="1375" y="782"/>
                    </a:cubicBezTo>
                    <a:cubicBezTo>
                      <a:pt x="1373" y="783"/>
                      <a:pt x="1372" y="783"/>
                      <a:pt x="1369" y="781"/>
                    </a:cubicBezTo>
                    <a:cubicBezTo>
                      <a:pt x="1367" y="779"/>
                      <a:pt x="1364" y="775"/>
                      <a:pt x="1361" y="769"/>
                    </a:cubicBezTo>
                    <a:cubicBezTo>
                      <a:pt x="1356" y="758"/>
                      <a:pt x="1350" y="742"/>
                      <a:pt x="1345" y="726"/>
                    </a:cubicBezTo>
                    <a:cubicBezTo>
                      <a:pt x="1340" y="709"/>
                      <a:pt x="1336" y="692"/>
                      <a:pt x="1331" y="680"/>
                    </a:cubicBezTo>
                    <a:cubicBezTo>
                      <a:pt x="1329" y="673"/>
                      <a:pt x="1326" y="668"/>
                      <a:pt x="1324" y="665"/>
                    </a:cubicBezTo>
                    <a:cubicBezTo>
                      <a:pt x="1323" y="662"/>
                      <a:pt x="1322" y="661"/>
                      <a:pt x="1320" y="660"/>
                    </a:cubicBezTo>
                    <a:cubicBezTo>
                      <a:pt x="1318" y="658"/>
                      <a:pt x="1315" y="658"/>
                      <a:pt x="1313" y="658"/>
                    </a:cubicBezTo>
                    <a:cubicBezTo>
                      <a:pt x="1107" y="710"/>
                      <a:pt x="505" y="860"/>
                      <a:pt x="212" y="932"/>
                    </a:cubicBezTo>
                    <a:cubicBezTo>
                      <a:pt x="210" y="933"/>
                      <a:pt x="208" y="935"/>
                      <a:pt x="207" y="937"/>
                    </a:cubicBezTo>
                    <a:cubicBezTo>
                      <a:pt x="206" y="939"/>
                      <a:pt x="206" y="941"/>
                      <a:pt x="206" y="943"/>
                    </a:cubicBezTo>
                    <a:cubicBezTo>
                      <a:pt x="206" y="947"/>
                      <a:pt x="207" y="953"/>
                      <a:pt x="208" y="960"/>
                    </a:cubicBezTo>
                    <a:cubicBezTo>
                      <a:pt x="211" y="973"/>
                      <a:pt x="215" y="990"/>
                      <a:pt x="220" y="1007"/>
                    </a:cubicBezTo>
                    <a:cubicBezTo>
                      <a:pt x="224" y="1024"/>
                      <a:pt x="227" y="1041"/>
                      <a:pt x="227" y="1054"/>
                    </a:cubicBezTo>
                    <a:cubicBezTo>
                      <a:pt x="227" y="1060"/>
                      <a:pt x="227" y="1066"/>
                      <a:pt x="225" y="1069"/>
                    </a:cubicBezTo>
                    <a:cubicBezTo>
                      <a:pt x="224" y="1073"/>
                      <a:pt x="222" y="1074"/>
                      <a:pt x="218" y="1075"/>
                    </a:cubicBezTo>
                    <a:cubicBezTo>
                      <a:pt x="216" y="1076"/>
                      <a:pt x="214" y="1075"/>
                      <a:pt x="212" y="1072"/>
                    </a:cubicBezTo>
                    <a:cubicBezTo>
                      <a:pt x="209" y="1069"/>
                      <a:pt x="206" y="1065"/>
                      <a:pt x="204" y="1059"/>
                    </a:cubicBezTo>
                    <a:cubicBezTo>
                      <a:pt x="198" y="1047"/>
                      <a:pt x="193" y="1030"/>
                      <a:pt x="189" y="1014"/>
                    </a:cubicBezTo>
                    <a:cubicBezTo>
                      <a:pt x="184" y="997"/>
                      <a:pt x="180" y="980"/>
                      <a:pt x="176" y="967"/>
                    </a:cubicBezTo>
                    <a:cubicBezTo>
                      <a:pt x="175" y="961"/>
                      <a:pt x="173" y="955"/>
                      <a:pt x="171" y="952"/>
                    </a:cubicBezTo>
                    <a:cubicBezTo>
                      <a:pt x="170" y="950"/>
                      <a:pt x="169" y="948"/>
                      <a:pt x="168" y="947"/>
                    </a:cubicBezTo>
                    <a:cubicBezTo>
                      <a:pt x="167" y="945"/>
                      <a:pt x="164" y="944"/>
                      <a:pt x="162" y="944"/>
                    </a:cubicBezTo>
                    <a:cubicBezTo>
                      <a:pt x="7" y="977"/>
                      <a:pt x="27" y="970"/>
                      <a:pt x="0" y="977"/>
                    </a:cubicBezTo>
                    <a:lnTo>
                      <a:pt x="1" y="984"/>
                    </a:lnTo>
                    <a:cubicBezTo>
                      <a:pt x="167" y="953"/>
                      <a:pt x="7" y="985"/>
                      <a:pt x="163" y="952"/>
                    </a:cubicBezTo>
                    <a:cubicBezTo>
                      <a:pt x="163" y="952"/>
                      <a:pt x="164" y="953"/>
                      <a:pt x="164" y="955"/>
                    </a:cubicBezTo>
                    <a:cubicBezTo>
                      <a:pt x="166" y="958"/>
                      <a:pt x="168" y="963"/>
                      <a:pt x="169" y="969"/>
                    </a:cubicBezTo>
                    <a:cubicBezTo>
                      <a:pt x="173" y="982"/>
                      <a:pt x="177" y="999"/>
                      <a:pt x="181" y="1016"/>
                    </a:cubicBezTo>
                    <a:cubicBezTo>
                      <a:pt x="186" y="1033"/>
                      <a:pt x="191" y="1049"/>
                      <a:pt x="197" y="1062"/>
                    </a:cubicBezTo>
                    <a:cubicBezTo>
                      <a:pt x="200" y="1068"/>
                      <a:pt x="203" y="1073"/>
                      <a:pt x="207" y="1077"/>
                    </a:cubicBezTo>
                    <a:cubicBezTo>
                      <a:pt x="210" y="1081"/>
                      <a:pt x="215" y="1083"/>
                      <a:pt x="220" y="1082"/>
                    </a:cubicBezTo>
                    <a:cubicBezTo>
                      <a:pt x="226" y="1081"/>
                      <a:pt x="230" y="1077"/>
                      <a:pt x="232" y="1072"/>
                    </a:cubicBezTo>
                    <a:cubicBezTo>
                      <a:pt x="234" y="1067"/>
                      <a:pt x="235" y="1061"/>
                      <a:pt x="235" y="1053"/>
                    </a:cubicBezTo>
                    <a:cubicBezTo>
                      <a:pt x="234" y="1039"/>
                      <a:pt x="231" y="1022"/>
                      <a:pt x="227" y="1005"/>
                    </a:cubicBezTo>
                    <a:cubicBezTo>
                      <a:pt x="222" y="988"/>
                      <a:pt x="218" y="971"/>
                      <a:pt x="216" y="958"/>
                    </a:cubicBezTo>
                    <a:cubicBezTo>
                      <a:pt x="214" y="952"/>
                      <a:pt x="214" y="947"/>
                      <a:pt x="214" y="943"/>
                    </a:cubicBezTo>
                    <a:cubicBezTo>
                      <a:pt x="214" y="942"/>
                      <a:pt x="214" y="940"/>
                      <a:pt x="214" y="940"/>
                    </a:cubicBezTo>
                    <a:cubicBezTo>
                      <a:pt x="215" y="940"/>
                      <a:pt x="214" y="940"/>
                      <a:pt x="214" y="940"/>
                    </a:cubicBezTo>
                    <a:cubicBezTo>
                      <a:pt x="507" y="867"/>
                      <a:pt x="1109" y="718"/>
                      <a:pt x="1315" y="665"/>
                    </a:cubicBezTo>
                    <a:cubicBezTo>
                      <a:pt x="1315" y="665"/>
                      <a:pt x="1315" y="665"/>
                      <a:pt x="1316" y="666"/>
                    </a:cubicBezTo>
                    <a:cubicBezTo>
                      <a:pt x="1316" y="666"/>
                      <a:pt x="1317" y="667"/>
                      <a:pt x="1318" y="669"/>
                    </a:cubicBezTo>
                    <a:cubicBezTo>
                      <a:pt x="1320" y="672"/>
                      <a:pt x="1322" y="676"/>
                      <a:pt x="1324" y="682"/>
                    </a:cubicBezTo>
                    <a:cubicBezTo>
                      <a:pt x="1329" y="695"/>
                      <a:pt x="1333" y="711"/>
                      <a:pt x="1338" y="728"/>
                    </a:cubicBezTo>
                    <a:cubicBezTo>
                      <a:pt x="1343" y="744"/>
                      <a:pt x="1348" y="761"/>
                      <a:pt x="1354" y="773"/>
                    </a:cubicBezTo>
                    <a:cubicBezTo>
                      <a:pt x="1357" y="779"/>
                      <a:pt x="1361" y="783"/>
                      <a:pt x="1364" y="787"/>
                    </a:cubicBezTo>
                    <a:cubicBezTo>
                      <a:pt x="1368" y="790"/>
                      <a:pt x="1373" y="791"/>
                      <a:pt x="1378" y="789"/>
                    </a:cubicBezTo>
                    <a:cubicBezTo>
                      <a:pt x="1383" y="787"/>
                      <a:pt x="1386" y="783"/>
                      <a:pt x="1388" y="777"/>
                    </a:cubicBezTo>
                    <a:cubicBezTo>
                      <a:pt x="1390" y="772"/>
                      <a:pt x="1390" y="766"/>
                      <a:pt x="1389" y="759"/>
                    </a:cubicBezTo>
                    <a:cubicBezTo>
                      <a:pt x="1388" y="745"/>
                      <a:pt x="1385" y="728"/>
                      <a:pt x="1381" y="711"/>
                    </a:cubicBezTo>
                    <a:cubicBezTo>
                      <a:pt x="1377" y="694"/>
                      <a:pt x="1372" y="677"/>
                      <a:pt x="1370" y="665"/>
                    </a:cubicBezTo>
                    <a:cubicBezTo>
                      <a:pt x="1368" y="658"/>
                      <a:pt x="1368" y="653"/>
                      <a:pt x="1368" y="649"/>
                    </a:cubicBezTo>
                    <a:cubicBezTo>
                      <a:pt x="1368" y="648"/>
                      <a:pt x="1368" y="646"/>
                      <a:pt x="1368" y="646"/>
                    </a:cubicBezTo>
                    <a:cubicBezTo>
                      <a:pt x="1422" y="625"/>
                      <a:pt x="1544" y="598"/>
                      <a:pt x="1611" y="578"/>
                    </a:cubicBezTo>
                    <a:cubicBezTo>
                      <a:pt x="1851" y="508"/>
                      <a:pt x="2278" y="386"/>
                      <a:pt x="2491" y="314"/>
                    </a:cubicBezTo>
                    <a:cubicBezTo>
                      <a:pt x="2492" y="314"/>
                      <a:pt x="2492" y="315"/>
                      <a:pt x="2492" y="317"/>
                    </a:cubicBezTo>
                    <a:cubicBezTo>
                      <a:pt x="2494" y="320"/>
                      <a:pt x="2496" y="326"/>
                      <a:pt x="2497" y="333"/>
                    </a:cubicBezTo>
                    <a:cubicBezTo>
                      <a:pt x="2501" y="347"/>
                      <a:pt x="2505" y="366"/>
                      <a:pt x="2510" y="385"/>
                    </a:cubicBezTo>
                    <a:cubicBezTo>
                      <a:pt x="2515" y="404"/>
                      <a:pt x="2521" y="422"/>
                      <a:pt x="2527" y="436"/>
                    </a:cubicBezTo>
                    <a:cubicBezTo>
                      <a:pt x="2530" y="443"/>
                      <a:pt x="2533" y="448"/>
                      <a:pt x="2538" y="452"/>
                    </a:cubicBezTo>
                    <a:cubicBezTo>
                      <a:pt x="2541" y="456"/>
                      <a:pt x="2547" y="458"/>
                      <a:pt x="2552" y="457"/>
                    </a:cubicBezTo>
                    <a:cubicBezTo>
                      <a:pt x="2555" y="456"/>
                      <a:pt x="2556" y="455"/>
                      <a:pt x="2558" y="453"/>
                    </a:cubicBezTo>
                    <a:cubicBezTo>
                      <a:pt x="2559" y="451"/>
                      <a:pt x="2560" y="449"/>
                      <a:pt x="2560" y="446"/>
                    </a:cubicBezTo>
                    <a:cubicBezTo>
                      <a:pt x="2562" y="441"/>
                      <a:pt x="2562" y="434"/>
                      <a:pt x="2561" y="427"/>
                    </a:cubicBezTo>
                    <a:cubicBezTo>
                      <a:pt x="2560" y="412"/>
                      <a:pt x="2557" y="392"/>
                      <a:pt x="2553" y="374"/>
                    </a:cubicBezTo>
                    <a:cubicBezTo>
                      <a:pt x="2550" y="354"/>
                      <a:pt x="2546" y="336"/>
                      <a:pt x="2543" y="322"/>
                    </a:cubicBezTo>
                    <a:cubicBezTo>
                      <a:pt x="2542" y="314"/>
                      <a:pt x="2541" y="309"/>
                      <a:pt x="2541" y="305"/>
                    </a:cubicBezTo>
                    <a:cubicBezTo>
                      <a:pt x="2541" y="303"/>
                      <a:pt x="2541" y="301"/>
                      <a:pt x="2541" y="301"/>
                    </a:cubicBezTo>
                    <a:cubicBezTo>
                      <a:pt x="2636" y="270"/>
                      <a:pt x="2804" y="236"/>
                      <a:pt x="2889" y="219"/>
                    </a:cubicBezTo>
                    <a:cubicBezTo>
                      <a:pt x="3062" y="183"/>
                      <a:pt x="3246" y="156"/>
                      <a:pt x="3418" y="122"/>
                    </a:cubicBezTo>
                    <a:cubicBezTo>
                      <a:pt x="3454" y="115"/>
                      <a:pt x="3544" y="103"/>
                      <a:pt x="3585" y="96"/>
                    </a:cubicBezTo>
                    <a:cubicBezTo>
                      <a:pt x="3586" y="97"/>
                      <a:pt x="3586" y="97"/>
                      <a:pt x="3586" y="99"/>
                    </a:cubicBezTo>
                    <a:cubicBezTo>
                      <a:pt x="3587" y="103"/>
                      <a:pt x="3588" y="109"/>
                      <a:pt x="3589" y="116"/>
                    </a:cubicBezTo>
                    <a:cubicBezTo>
                      <a:pt x="3591" y="130"/>
                      <a:pt x="3593" y="150"/>
                      <a:pt x="3596" y="169"/>
                    </a:cubicBezTo>
                    <a:cubicBezTo>
                      <a:pt x="3598" y="188"/>
                      <a:pt x="3601" y="207"/>
                      <a:pt x="3605" y="222"/>
                    </a:cubicBezTo>
                    <a:cubicBezTo>
                      <a:pt x="3607" y="229"/>
                      <a:pt x="3609" y="235"/>
                      <a:pt x="3611" y="240"/>
                    </a:cubicBezTo>
                    <a:cubicBezTo>
                      <a:pt x="3612" y="242"/>
                      <a:pt x="3614" y="244"/>
                      <a:pt x="3616" y="245"/>
                    </a:cubicBezTo>
                    <a:cubicBezTo>
                      <a:pt x="3617" y="247"/>
                      <a:pt x="3619" y="247"/>
                      <a:pt x="3621" y="247"/>
                    </a:cubicBezTo>
                    <a:cubicBezTo>
                      <a:pt x="3622" y="247"/>
                      <a:pt x="3622" y="247"/>
                      <a:pt x="3622" y="247"/>
                    </a:cubicBezTo>
                    <a:cubicBezTo>
                      <a:pt x="3622" y="247"/>
                      <a:pt x="3622" y="247"/>
                      <a:pt x="3622" y="247"/>
                    </a:cubicBezTo>
                    <a:cubicBezTo>
                      <a:pt x="3627" y="247"/>
                      <a:pt x="3631" y="243"/>
                      <a:pt x="3634" y="239"/>
                    </a:cubicBezTo>
                    <a:cubicBezTo>
                      <a:pt x="3636" y="234"/>
                      <a:pt x="3637" y="228"/>
                      <a:pt x="3637" y="220"/>
                    </a:cubicBezTo>
                    <a:cubicBezTo>
                      <a:pt x="3638" y="205"/>
                      <a:pt x="3636" y="186"/>
                      <a:pt x="3633" y="166"/>
                    </a:cubicBezTo>
                    <a:cubicBezTo>
                      <a:pt x="3630" y="147"/>
                      <a:pt x="3626" y="127"/>
                      <a:pt x="3624" y="113"/>
                    </a:cubicBezTo>
                    <a:cubicBezTo>
                      <a:pt x="3623" y="105"/>
                      <a:pt x="3623" y="99"/>
                      <a:pt x="3622" y="95"/>
                    </a:cubicBezTo>
                    <a:cubicBezTo>
                      <a:pt x="3622" y="93"/>
                      <a:pt x="3622" y="92"/>
                      <a:pt x="3623" y="91"/>
                    </a:cubicBezTo>
                    <a:cubicBezTo>
                      <a:pt x="3671" y="82"/>
                      <a:pt x="3761" y="69"/>
                      <a:pt x="3797" y="62"/>
                    </a:cubicBezTo>
                    <a:cubicBezTo>
                      <a:pt x="3904" y="41"/>
                      <a:pt x="4034" y="19"/>
                      <a:pt x="4144" y="14"/>
                    </a:cubicBezTo>
                    <a:cubicBezTo>
                      <a:pt x="4210" y="11"/>
                      <a:pt x="4326" y="5"/>
                      <a:pt x="4374" y="9"/>
                    </a:cubicBezTo>
                    <a:cubicBezTo>
                      <a:pt x="4424" y="14"/>
                      <a:pt x="4474" y="22"/>
                      <a:pt x="4516" y="38"/>
                    </a:cubicBezTo>
                    <a:cubicBezTo>
                      <a:pt x="4553" y="51"/>
                      <a:pt x="4589" y="71"/>
                      <a:pt x="4611" y="101"/>
                    </a:cubicBezTo>
                    <a:cubicBezTo>
                      <a:pt x="4625" y="118"/>
                      <a:pt x="4633" y="147"/>
                      <a:pt x="4631" y="165"/>
                    </a:cubicBezTo>
                    <a:cubicBezTo>
                      <a:pt x="4628" y="198"/>
                      <a:pt x="4620" y="215"/>
                      <a:pt x="4600" y="233"/>
                    </a:cubicBezTo>
                    <a:cubicBezTo>
                      <a:pt x="4583" y="248"/>
                      <a:pt x="4564" y="262"/>
                      <a:pt x="4543" y="279"/>
                    </a:cubicBezTo>
                    <a:cubicBezTo>
                      <a:pt x="4522" y="296"/>
                      <a:pt x="4475" y="307"/>
                      <a:pt x="4446" y="314"/>
                    </a:cubicBezTo>
                    <a:cubicBezTo>
                      <a:pt x="4414" y="322"/>
                      <a:pt x="4367" y="327"/>
                      <a:pt x="4326" y="328"/>
                    </a:cubicBezTo>
                    <a:cubicBezTo>
                      <a:pt x="4283" y="330"/>
                      <a:pt x="4162" y="347"/>
                      <a:pt x="4068" y="358"/>
                    </a:cubicBezTo>
                    <a:cubicBezTo>
                      <a:pt x="4045" y="361"/>
                      <a:pt x="3988" y="364"/>
                      <a:pt x="3915" y="371"/>
                    </a:cubicBezTo>
                    <a:cubicBezTo>
                      <a:pt x="3842" y="377"/>
                      <a:pt x="3752" y="388"/>
                      <a:pt x="3660" y="406"/>
                    </a:cubicBezTo>
                    <a:cubicBezTo>
                      <a:pt x="3660" y="405"/>
                      <a:pt x="3659" y="405"/>
                      <a:pt x="3659" y="403"/>
                    </a:cubicBezTo>
                    <a:cubicBezTo>
                      <a:pt x="3658" y="400"/>
                      <a:pt x="3657" y="394"/>
                      <a:pt x="3657" y="387"/>
                    </a:cubicBezTo>
                    <a:cubicBezTo>
                      <a:pt x="3656" y="374"/>
                      <a:pt x="3655" y="356"/>
                      <a:pt x="3653" y="338"/>
                    </a:cubicBezTo>
                    <a:cubicBezTo>
                      <a:pt x="3652" y="320"/>
                      <a:pt x="3650" y="303"/>
                      <a:pt x="3646" y="290"/>
                    </a:cubicBezTo>
                    <a:cubicBezTo>
                      <a:pt x="3644" y="283"/>
                      <a:pt x="3642" y="278"/>
                      <a:pt x="3638" y="274"/>
                    </a:cubicBezTo>
                    <a:cubicBezTo>
                      <a:pt x="3636" y="271"/>
                      <a:pt x="3630" y="269"/>
                      <a:pt x="3625" y="270"/>
                    </a:cubicBezTo>
                    <a:cubicBezTo>
                      <a:pt x="3625" y="270"/>
                      <a:pt x="3625" y="270"/>
                      <a:pt x="3625" y="270"/>
                    </a:cubicBezTo>
                    <a:cubicBezTo>
                      <a:pt x="3621" y="271"/>
                      <a:pt x="3618" y="275"/>
                      <a:pt x="3616" y="280"/>
                    </a:cubicBezTo>
                    <a:cubicBezTo>
                      <a:pt x="3614" y="284"/>
                      <a:pt x="3614" y="290"/>
                      <a:pt x="3613" y="297"/>
                    </a:cubicBezTo>
                    <a:cubicBezTo>
                      <a:pt x="3612" y="311"/>
                      <a:pt x="3614" y="328"/>
                      <a:pt x="3615" y="346"/>
                    </a:cubicBezTo>
                    <a:cubicBezTo>
                      <a:pt x="3617" y="363"/>
                      <a:pt x="3619" y="381"/>
                      <a:pt x="3621" y="394"/>
                    </a:cubicBezTo>
                    <a:cubicBezTo>
                      <a:pt x="3621" y="400"/>
                      <a:pt x="3621" y="405"/>
                      <a:pt x="3621" y="409"/>
                    </a:cubicBezTo>
                    <a:cubicBezTo>
                      <a:pt x="3621" y="410"/>
                      <a:pt x="3621" y="410"/>
                      <a:pt x="3621" y="411"/>
                    </a:cubicBezTo>
                    <a:cubicBezTo>
                      <a:pt x="3486" y="433"/>
                      <a:pt x="3375" y="433"/>
                      <a:pt x="2994" y="514"/>
                    </a:cubicBezTo>
                    <a:lnTo>
                      <a:pt x="2993" y="514"/>
                    </a:lnTo>
                    <a:cubicBezTo>
                      <a:pt x="2863" y="546"/>
                      <a:pt x="2714" y="598"/>
                      <a:pt x="2619" y="624"/>
                    </a:cubicBezTo>
                    <a:cubicBezTo>
                      <a:pt x="2619" y="623"/>
                      <a:pt x="2619" y="623"/>
                      <a:pt x="2619" y="622"/>
                    </a:cubicBezTo>
                    <a:cubicBezTo>
                      <a:pt x="2617" y="618"/>
                      <a:pt x="2616" y="612"/>
                      <a:pt x="2615" y="605"/>
                    </a:cubicBezTo>
                    <a:cubicBezTo>
                      <a:pt x="2612" y="591"/>
                      <a:pt x="2608" y="573"/>
                      <a:pt x="2604" y="554"/>
                    </a:cubicBezTo>
                    <a:cubicBezTo>
                      <a:pt x="2599" y="536"/>
                      <a:pt x="2593" y="517"/>
                      <a:pt x="2586" y="504"/>
                    </a:cubicBezTo>
                    <a:cubicBezTo>
                      <a:pt x="2583" y="497"/>
                      <a:pt x="2579" y="491"/>
                      <a:pt x="2574" y="488"/>
                    </a:cubicBezTo>
                    <a:cubicBezTo>
                      <a:pt x="2569" y="484"/>
                      <a:pt x="2563" y="482"/>
                      <a:pt x="2558" y="484"/>
                    </a:cubicBezTo>
                    <a:lnTo>
                      <a:pt x="2557" y="484"/>
                    </a:lnTo>
                    <a:cubicBezTo>
                      <a:pt x="2555" y="485"/>
                      <a:pt x="2553" y="487"/>
                      <a:pt x="2552" y="489"/>
                    </a:cubicBezTo>
                    <a:cubicBezTo>
                      <a:pt x="2551" y="491"/>
                      <a:pt x="2550" y="493"/>
                      <a:pt x="2549" y="495"/>
                    </a:cubicBezTo>
                    <a:cubicBezTo>
                      <a:pt x="2548" y="501"/>
                      <a:pt x="2549" y="507"/>
                      <a:pt x="2549" y="514"/>
                    </a:cubicBezTo>
                    <a:cubicBezTo>
                      <a:pt x="2551" y="529"/>
                      <a:pt x="2555" y="548"/>
                      <a:pt x="2559" y="567"/>
                    </a:cubicBezTo>
                    <a:cubicBezTo>
                      <a:pt x="2563" y="585"/>
                      <a:pt x="2568" y="604"/>
                      <a:pt x="2571" y="618"/>
                    </a:cubicBezTo>
                    <a:cubicBezTo>
                      <a:pt x="2573" y="624"/>
                      <a:pt x="2574" y="631"/>
                      <a:pt x="2575" y="634"/>
                    </a:cubicBezTo>
                    <a:cubicBezTo>
                      <a:pt x="2575" y="636"/>
                      <a:pt x="2575" y="637"/>
                      <a:pt x="2575" y="638"/>
                    </a:cubicBezTo>
                    <a:cubicBezTo>
                      <a:pt x="2466" y="673"/>
                      <a:pt x="2253" y="725"/>
                      <a:pt x="2178" y="750"/>
                    </a:cubicBezTo>
                    <a:cubicBezTo>
                      <a:pt x="2062" y="787"/>
                      <a:pt x="1884" y="824"/>
                      <a:pt x="1741" y="868"/>
                    </a:cubicBezTo>
                    <a:cubicBezTo>
                      <a:pt x="1724" y="874"/>
                      <a:pt x="1678" y="884"/>
                      <a:pt x="1622" y="897"/>
                    </a:cubicBezTo>
                    <a:cubicBezTo>
                      <a:pt x="1567" y="909"/>
                      <a:pt x="1502" y="924"/>
                      <a:pt x="1444" y="937"/>
                    </a:cubicBezTo>
                    <a:cubicBezTo>
                      <a:pt x="1443" y="937"/>
                      <a:pt x="1442" y="937"/>
                      <a:pt x="1441" y="937"/>
                    </a:cubicBezTo>
                    <a:cubicBezTo>
                      <a:pt x="1441" y="936"/>
                      <a:pt x="1439" y="935"/>
                      <a:pt x="1438" y="934"/>
                    </a:cubicBezTo>
                    <a:cubicBezTo>
                      <a:pt x="1436" y="931"/>
                      <a:pt x="1434" y="926"/>
                      <a:pt x="1432" y="920"/>
                    </a:cubicBezTo>
                    <a:cubicBezTo>
                      <a:pt x="1428" y="907"/>
                      <a:pt x="1425" y="892"/>
                      <a:pt x="1423" y="879"/>
                    </a:cubicBezTo>
                    <a:cubicBezTo>
                      <a:pt x="1420" y="865"/>
                      <a:pt x="1417" y="847"/>
                      <a:pt x="1411" y="833"/>
                    </a:cubicBezTo>
                    <a:cubicBezTo>
                      <a:pt x="1408" y="826"/>
                      <a:pt x="1405" y="819"/>
                      <a:pt x="1401" y="815"/>
                    </a:cubicBezTo>
                    <a:cubicBezTo>
                      <a:pt x="1396" y="810"/>
                      <a:pt x="1390" y="808"/>
                      <a:pt x="1383" y="810"/>
                    </a:cubicBezTo>
                    <a:cubicBezTo>
                      <a:pt x="1377" y="812"/>
                      <a:pt x="1373" y="816"/>
                      <a:pt x="1371" y="822"/>
                    </a:cubicBezTo>
                    <a:cubicBezTo>
                      <a:pt x="1369" y="827"/>
                      <a:pt x="1370" y="834"/>
                      <a:pt x="1372" y="843"/>
                    </a:cubicBezTo>
                    <a:cubicBezTo>
                      <a:pt x="1375" y="860"/>
                      <a:pt x="1382" y="885"/>
                      <a:pt x="1388" y="925"/>
                    </a:cubicBezTo>
                    <a:cubicBezTo>
                      <a:pt x="1389" y="932"/>
                      <a:pt x="1390" y="937"/>
                      <a:pt x="1390" y="942"/>
                    </a:cubicBezTo>
                    <a:cubicBezTo>
                      <a:pt x="1390" y="947"/>
                      <a:pt x="1390" y="950"/>
                      <a:pt x="1388" y="952"/>
                    </a:cubicBezTo>
                    <a:cubicBezTo>
                      <a:pt x="1384" y="957"/>
                      <a:pt x="1373" y="963"/>
                      <a:pt x="1348" y="969"/>
                    </a:cubicBezTo>
                    <a:cubicBezTo>
                      <a:pt x="992" y="1056"/>
                      <a:pt x="641" y="1162"/>
                      <a:pt x="283" y="1238"/>
                    </a:cubicBezTo>
                    <a:cubicBezTo>
                      <a:pt x="283" y="1238"/>
                      <a:pt x="282" y="1237"/>
                      <a:pt x="282" y="1236"/>
                    </a:cubicBezTo>
                    <a:cubicBezTo>
                      <a:pt x="281" y="1233"/>
                      <a:pt x="279" y="1229"/>
                      <a:pt x="278" y="1223"/>
                    </a:cubicBezTo>
                    <a:cubicBezTo>
                      <a:pt x="275" y="1212"/>
                      <a:pt x="272" y="1196"/>
                      <a:pt x="268" y="1181"/>
                    </a:cubicBezTo>
                    <a:cubicBezTo>
                      <a:pt x="264" y="1165"/>
                      <a:pt x="260" y="1150"/>
                      <a:pt x="255" y="1138"/>
                    </a:cubicBezTo>
                    <a:cubicBezTo>
                      <a:pt x="252" y="1132"/>
                      <a:pt x="249" y="1128"/>
                      <a:pt x="245" y="1124"/>
                    </a:cubicBezTo>
                    <a:cubicBezTo>
                      <a:pt x="241" y="1121"/>
                      <a:pt x="236" y="1119"/>
                      <a:pt x="231" y="1120"/>
                    </a:cubicBezTo>
                    <a:cubicBezTo>
                      <a:pt x="226" y="1120"/>
                      <a:pt x="223" y="1124"/>
                      <a:pt x="221" y="1129"/>
                    </a:cubicBezTo>
                    <a:cubicBezTo>
                      <a:pt x="219" y="1133"/>
                      <a:pt x="218" y="1139"/>
                      <a:pt x="218" y="1145"/>
                    </a:cubicBezTo>
                    <a:cubicBezTo>
                      <a:pt x="217" y="1157"/>
                      <a:pt x="219" y="1174"/>
                      <a:pt x="221" y="1189"/>
                    </a:cubicBezTo>
                    <a:cubicBezTo>
                      <a:pt x="223" y="1205"/>
                      <a:pt x="226" y="1221"/>
                      <a:pt x="228" y="1233"/>
                    </a:cubicBezTo>
                    <a:cubicBezTo>
                      <a:pt x="229" y="1239"/>
                      <a:pt x="229" y="1244"/>
                      <a:pt x="229" y="1247"/>
                    </a:cubicBezTo>
                    <a:cubicBezTo>
                      <a:pt x="229" y="1248"/>
                      <a:pt x="229" y="1249"/>
                      <a:pt x="229" y="1250"/>
                    </a:cubicBezTo>
                    <a:cubicBezTo>
                      <a:pt x="174" y="1263"/>
                      <a:pt x="129" y="1273"/>
                      <a:pt x="95" y="1279"/>
                    </a:cubicBezTo>
                    <a:cubicBezTo>
                      <a:pt x="73" y="1285"/>
                      <a:pt x="74" y="1290"/>
                      <a:pt x="97" y="1286"/>
                    </a:cubicBezTo>
                    <a:cubicBezTo>
                      <a:pt x="131" y="1280"/>
                      <a:pt x="177" y="1270"/>
                      <a:pt x="233" y="1256"/>
                    </a:cubicBezTo>
                    <a:cubicBezTo>
                      <a:pt x="234" y="1256"/>
                      <a:pt x="235" y="1255"/>
                      <a:pt x="236" y="1254"/>
                    </a:cubicBezTo>
                    <a:cubicBezTo>
                      <a:pt x="236" y="1253"/>
                      <a:pt x="236" y="1252"/>
                      <a:pt x="237" y="1252"/>
                    </a:cubicBezTo>
                    <a:cubicBezTo>
                      <a:pt x="237" y="1250"/>
                      <a:pt x="237" y="1249"/>
                      <a:pt x="237" y="1247"/>
                    </a:cubicBezTo>
                    <a:cubicBezTo>
                      <a:pt x="237" y="1243"/>
                      <a:pt x="236" y="1238"/>
                      <a:pt x="235" y="1232"/>
                    </a:cubicBezTo>
                    <a:cubicBezTo>
                      <a:pt x="234" y="1220"/>
                      <a:pt x="231" y="1204"/>
                      <a:pt x="229" y="1188"/>
                    </a:cubicBezTo>
                    <a:cubicBezTo>
                      <a:pt x="226" y="1172"/>
                      <a:pt x="224" y="1157"/>
                      <a:pt x="225" y="1145"/>
                    </a:cubicBezTo>
                    <a:cubicBezTo>
                      <a:pt x="225" y="1139"/>
                      <a:pt x="226" y="1135"/>
                      <a:pt x="227" y="1131"/>
                    </a:cubicBezTo>
                    <a:cubicBezTo>
                      <a:pt x="229" y="1129"/>
                      <a:pt x="230" y="1127"/>
                      <a:pt x="232" y="1127"/>
                    </a:cubicBezTo>
                    <a:cubicBezTo>
                      <a:pt x="235" y="1126"/>
                      <a:pt x="237" y="1127"/>
                      <a:pt x="240" y="1130"/>
                    </a:cubicBezTo>
                    <a:cubicBezTo>
                      <a:pt x="243" y="1132"/>
                      <a:pt x="245" y="1136"/>
                      <a:pt x="248" y="1142"/>
                    </a:cubicBezTo>
                    <a:cubicBezTo>
                      <a:pt x="253" y="1152"/>
                      <a:pt x="257" y="1167"/>
                      <a:pt x="261" y="1182"/>
                    </a:cubicBezTo>
                    <a:cubicBezTo>
                      <a:pt x="264" y="1198"/>
                      <a:pt x="267" y="1213"/>
                      <a:pt x="271" y="1225"/>
                    </a:cubicBezTo>
                    <a:cubicBezTo>
                      <a:pt x="272" y="1231"/>
                      <a:pt x="273" y="1235"/>
                      <a:pt x="275" y="1239"/>
                    </a:cubicBezTo>
                    <a:cubicBezTo>
                      <a:pt x="276" y="1241"/>
                      <a:pt x="277" y="1242"/>
                      <a:pt x="278" y="1243"/>
                    </a:cubicBezTo>
                    <a:cubicBezTo>
                      <a:pt x="279" y="1245"/>
                      <a:pt x="281" y="1246"/>
                      <a:pt x="284" y="1245"/>
                    </a:cubicBezTo>
                    <a:cubicBezTo>
                      <a:pt x="642" y="1169"/>
                      <a:pt x="994" y="1063"/>
                      <a:pt x="1350" y="977"/>
                    </a:cubicBezTo>
                    <a:cubicBezTo>
                      <a:pt x="1375" y="970"/>
                      <a:pt x="1387" y="965"/>
                      <a:pt x="1394" y="957"/>
                    </a:cubicBezTo>
                    <a:cubicBezTo>
                      <a:pt x="1397" y="952"/>
                      <a:pt x="1398" y="947"/>
                      <a:pt x="1397" y="942"/>
                    </a:cubicBezTo>
                    <a:cubicBezTo>
                      <a:pt x="1397" y="936"/>
                      <a:pt x="1396" y="931"/>
                      <a:pt x="1395" y="924"/>
                    </a:cubicBezTo>
                    <a:cubicBezTo>
                      <a:pt x="1389" y="884"/>
                      <a:pt x="1382" y="858"/>
                      <a:pt x="1379" y="841"/>
                    </a:cubicBezTo>
                    <a:cubicBezTo>
                      <a:pt x="1378" y="833"/>
                      <a:pt x="1377" y="827"/>
                      <a:pt x="1378" y="824"/>
                    </a:cubicBezTo>
                    <a:cubicBezTo>
                      <a:pt x="1379" y="821"/>
                      <a:pt x="1380" y="819"/>
                      <a:pt x="1385" y="818"/>
                    </a:cubicBezTo>
                    <a:cubicBezTo>
                      <a:pt x="1389" y="816"/>
                      <a:pt x="1392" y="817"/>
                      <a:pt x="1395" y="820"/>
                    </a:cubicBezTo>
                    <a:cubicBezTo>
                      <a:pt x="1398" y="823"/>
                      <a:pt x="1402" y="829"/>
                      <a:pt x="1404" y="836"/>
                    </a:cubicBezTo>
                    <a:cubicBezTo>
                      <a:pt x="1409" y="849"/>
                      <a:pt x="1412" y="867"/>
                      <a:pt x="1415" y="880"/>
                    </a:cubicBezTo>
                    <a:cubicBezTo>
                      <a:pt x="1418" y="893"/>
                      <a:pt x="1421" y="909"/>
                      <a:pt x="1425" y="922"/>
                    </a:cubicBezTo>
                    <a:cubicBezTo>
                      <a:pt x="1427" y="929"/>
                      <a:pt x="1429" y="935"/>
                      <a:pt x="1432" y="939"/>
                    </a:cubicBezTo>
                    <a:cubicBezTo>
                      <a:pt x="1434" y="941"/>
                      <a:pt x="1436" y="942"/>
                      <a:pt x="1438" y="944"/>
                    </a:cubicBezTo>
                    <a:cubicBezTo>
                      <a:pt x="1440" y="945"/>
                      <a:pt x="1443" y="945"/>
                      <a:pt x="1446" y="945"/>
                    </a:cubicBezTo>
                    <a:cubicBezTo>
                      <a:pt x="1503" y="932"/>
                      <a:pt x="1568" y="917"/>
                      <a:pt x="1624" y="904"/>
                    </a:cubicBezTo>
                    <a:cubicBezTo>
                      <a:pt x="1680" y="892"/>
                      <a:pt x="1725" y="881"/>
                      <a:pt x="1743" y="875"/>
                    </a:cubicBezTo>
                    <a:cubicBezTo>
                      <a:pt x="1885" y="831"/>
                      <a:pt x="2063" y="794"/>
                      <a:pt x="2181" y="757"/>
                    </a:cubicBezTo>
                    <a:cubicBezTo>
                      <a:pt x="2255" y="733"/>
                      <a:pt x="2470" y="680"/>
                      <a:pt x="2580" y="645"/>
                    </a:cubicBezTo>
                    <a:cubicBezTo>
                      <a:pt x="2582" y="644"/>
                      <a:pt x="2582" y="642"/>
                      <a:pt x="2582" y="641"/>
                    </a:cubicBezTo>
                    <a:cubicBezTo>
                      <a:pt x="2583" y="640"/>
                      <a:pt x="2583" y="639"/>
                      <a:pt x="2583" y="639"/>
                    </a:cubicBezTo>
                    <a:cubicBezTo>
                      <a:pt x="2583" y="637"/>
                      <a:pt x="2583" y="635"/>
                      <a:pt x="2582" y="633"/>
                    </a:cubicBezTo>
                    <a:cubicBezTo>
                      <a:pt x="2582" y="629"/>
                      <a:pt x="2580" y="623"/>
                      <a:pt x="2578" y="616"/>
                    </a:cubicBezTo>
                    <a:cubicBezTo>
                      <a:pt x="2575" y="602"/>
                      <a:pt x="2570" y="584"/>
                      <a:pt x="2566" y="565"/>
                    </a:cubicBezTo>
                    <a:cubicBezTo>
                      <a:pt x="2562" y="546"/>
                      <a:pt x="2558" y="528"/>
                      <a:pt x="2557" y="513"/>
                    </a:cubicBezTo>
                    <a:cubicBezTo>
                      <a:pt x="2556" y="506"/>
                      <a:pt x="2556" y="501"/>
                      <a:pt x="2557" y="497"/>
                    </a:cubicBezTo>
                    <a:cubicBezTo>
                      <a:pt x="2557" y="495"/>
                      <a:pt x="2558" y="493"/>
                      <a:pt x="2558" y="492"/>
                    </a:cubicBezTo>
                    <a:cubicBezTo>
                      <a:pt x="2559" y="491"/>
                      <a:pt x="2559" y="491"/>
                      <a:pt x="2559" y="491"/>
                    </a:cubicBezTo>
                    <a:cubicBezTo>
                      <a:pt x="2563" y="490"/>
                      <a:pt x="2566" y="491"/>
                      <a:pt x="2569" y="494"/>
                    </a:cubicBezTo>
                    <a:cubicBezTo>
                      <a:pt x="2573" y="496"/>
                      <a:pt x="2576" y="501"/>
                      <a:pt x="2580" y="507"/>
                    </a:cubicBezTo>
                    <a:cubicBezTo>
                      <a:pt x="2586" y="520"/>
                      <a:pt x="2592" y="538"/>
                      <a:pt x="2596" y="556"/>
                    </a:cubicBezTo>
                    <a:cubicBezTo>
                      <a:pt x="2601" y="574"/>
                      <a:pt x="2604" y="593"/>
                      <a:pt x="2607" y="607"/>
                    </a:cubicBezTo>
                    <a:cubicBezTo>
                      <a:pt x="2609" y="614"/>
                      <a:pt x="2610" y="619"/>
                      <a:pt x="2611" y="624"/>
                    </a:cubicBezTo>
                    <a:cubicBezTo>
                      <a:pt x="2612" y="626"/>
                      <a:pt x="2612" y="627"/>
                      <a:pt x="2613" y="629"/>
                    </a:cubicBezTo>
                    <a:cubicBezTo>
                      <a:pt x="2614" y="629"/>
                      <a:pt x="2614" y="630"/>
                      <a:pt x="2615" y="631"/>
                    </a:cubicBezTo>
                    <a:cubicBezTo>
                      <a:pt x="2615" y="632"/>
                      <a:pt x="2617" y="633"/>
                      <a:pt x="2619" y="632"/>
                    </a:cubicBezTo>
                    <a:cubicBezTo>
                      <a:pt x="2714" y="606"/>
                      <a:pt x="2865" y="553"/>
                      <a:pt x="2995" y="522"/>
                    </a:cubicBezTo>
                    <a:cubicBezTo>
                      <a:pt x="3378" y="441"/>
                      <a:pt x="3487" y="441"/>
                      <a:pt x="3625" y="418"/>
                    </a:cubicBezTo>
                    <a:cubicBezTo>
                      <a:pt x="3625" y="418"/>
                      <a:pt x="3625" y="418"/>
                      <a:pt x="3625" y="418"/>
                    </a:cubicBezTo>
                    <a:cubicBezTo>
                      <a:pt x="3626" y="418"/>
                      <a:pt x="3628" y="417"/>
                      <a:pt x="3628" y="416"/>
                    </a:cubicBezTo>
                    <a:cubicBezTo>
                      <a:pt x="3629" y="415"/>
                      <a:pt x="3629" y="415"/>
                      <a:pt x="3629" y="414"/>
                    </a:cubicBezTo>
                    <a:cubicBezTo>
                      <a:pt x="3629" y="412"/>
                      <a:pt x="3629" y="411"/>
                      <a:pt x="3629" y="409"/>
                    </a:cubicBezTo>
                    <a:cubicBezTo>
                      <a:pt x="3629" y="405"/>
                      <a:pt x="3629" y="399"/>
                      <a:pt x="3628" y="393"/>
                    </a:cubicBezTo>
                    <a:cubicBezTo>
                      <a:pt x="3627" y="380"/>
                      <a:pt x="3624" y="362"/>
                      <a:pt x="3623" y="345"/>
                    </a:cubicBezTo>
                    <a:cubicBezTo>
                      <a:pt x="3621" y="328"/>
                      <a:pt x="3620" y="311"/>
                      <a:pt x="3621" y="297"/>
                    </a:cubicBezTo>
                    <a:cubicBezTo>
                      <a:pt x="3621" y="291"/>
                      <a:pt x="3622" y="286"/>
                      <a:pt x="3623" y="282"/>
                    </a:cubicBezTo>
                    <a:cubicBezTo>
                      <a:pt x="3625" y="279"/>
                      <a:pt x="3626" y="277"/>
                      <a:pt x="3627" y="277"/>
                    </a:cubicBezTo>
                    <a:cubicBezTo>
                      <a:pt x="3630" y="276"/>
                      <a:pt x="3631" y="277"/>
                      <a:pt x="3633" y="279"/>
                    </a:cubicBezTo>
                    <a:cubicBezTo>
                      <a:pt x="3635" y="281"/>
                      <a:pt x="3637" y="286"/>
                      <a:pt x="3639" y="292"/>
                    </a:cubicBezTo>
                    <a:cubicBezTo>
                      <a:pt x="3642" y="304"/>
                      <a:pt x="3644" y="321"/>
                      <a:pt x="3646" y="339"/>
                    </a:cubicBezTo>
                    <a:cubicBezTo>
                      <a:pt x="3647" y="357"/>
                      <a:pt x="3648" y="375"/>
                      <a:pt x="3650" y="388"/>
                    </a:cubicBezTo>
                    <a:cubicBezTo>
                      <a:pt x="3650" y="395"/>
                      <a:pt x="3651" y="400"/>
                      <a:pt x="3652" y="405"/>
                    </a:cubicBezTo>
                    <a:cubicBezTo>
                      <a:pt x="3652" y="407"/>
                      <a:pt x="3653" y="408"/>
                      <a:pt x="3654" y="410"/>
                    </a:cubicBezTo>
                    <a:cubicBezTo>
                      <a:pt x="3654" y="411"/>
                      <a:pt x="3655" y="412"/>
                      <a:pt x="3655" y="412"/>
                    </a:cubicBezTo>
                    <a:cubicBezTo>
                      <a:pt x="3656" y="413"/>
                      <a:pt x="3658" y="414"/>
                      <a:pt x="3659" y="413"/>
                    </a:cubicBezTo>
                    <a:cubicBezTo>
                      <a:pt x="3752" y="395"/>
                      <a:pt x="3842" y="385"/>
                      <a:pt x="3916" y="378"/>
                    </a:cubicBezTo>
                    <a:cubicBezTo>
                      <a:pt x="3989" y="372"/>
                      <a:pt x="4045" y="369"/>
                      <a:pt x="4069" y="366"/>
                    </a:cubicBezTo>
                    <a:cubicBezTo>
                      <a:pt x="4163" y="354"/>
                      <a:pt x="4285" y="337"/>
                      <a:pt x="4326" y="336"/>
                    </a:cubicBezTo>
                    <a:cubicBezTo>
                      <a:pt x="4368" y="334"/>
                      <a:pt x="4415" y="329"/>
                      <a:pt x="4448" y="322"/>
                    </a:cubicBezTo>
                    <a:cubicBezTo>
                      <a:pt x="4477" y="315"/>
                      <a:pt x="4524" y="304"/>
                      <a:pt x="4548" y="285"/>
                    </a:cubicBezTo>
                    <a:cubicBezTo>
                      <a:pt x="4569" y="268"/>
                      <a:pt x="4588" y="254"/>
                      <a:pt x="4605" y="238"/>
                    </a:cubicBezTo>
                    <a:cubicBezTo>
                      <a:pt x="4626" y="219"/>
                      <a:pt x="4636" y="200"/>
                      <a:pt x="4639" y="166"/>
                    </a:cubicBezTo>
                    <a:cubicBezTo>
                      <a:pt x="4641" y="145"/>
                      <a:pt x="4632" y="116"/>
                      <a:pt x="4618" y="96"/>
                    </a:cubicBezTo>
                    <a:cubicBezTo>
                      <a:pt x="4594" y="64"/>
                      <a:pt x="4556" y="44"/>
                      <a:pt x="4519" y="31"/>
                    </a:cubicBezTo>
                    <a:cubicBezTo>
                      <a:pt x="4475" y="15"/>
                      <a:pt x="4425" y="6"/>
                      <a:pt x="4374" y="2"/>
                    </a:cubicBezTo>
                    <a:cubicBezTo>
                      <a:pt x="4350" y="0"/>
                      <a:pt x="4309" y="0"/>
                      <a:pt x="4265" y="2"/>
                    </a:cubicBezTo>
                    <a:close/>
                  </a:path>
                </a:pathLst>
              </a:custGeom>
              <a:solidFill>
                <a:srgbClr val="000000"/>
              </a:solidFill>
              <a:ln w="0">
                <a:solidFill>
                  <a:srgbClr val="000000"/>
                </a:solidFill>
                <a:round/>
                <a:headEnd/>
                <a:tailEnd/>
              </a:ln>
            </p:spPr>
            <p:txBody>
              <a:bodyPr/>
              <a:lstStyle/>
              <a:p>
                <a:endParaRPr lang="en-CA"/>
              </a:p>
            </p:txBody>
          </p:sp>
        </p:grpSp>
      </p:grpSp>
      <p:sp>
        <p:nvSpPr>
          <p:cNvPr id="3" name="Content Placeholder 2"/>
          <p:cNvSpPr>
            <a:spLocks noGrp="1"/>
          </p:cNvSpPr>
          <p:nvPr>
            <p:ph idx="1"/>
          </p:nvPr>
        </p:nvSpPr>
        <p:spPr>
          <a:xfrm>
            <a:off x="457200" y="1340768"/>
            <a:ext cx="5410944" cy="1656184"/>
          </a:xfrm>
        </p:spPr>
        <p:txBody>
          <a:bodyPr vert="horz" lIns="91440" tIns="45720" rIns="91440" bIns="45720" rtlCol="0">
            <a:normAutofit lnSpcReduction="10000"/>
          </a:bodyPr>
          <a:lstStyle/>
          <a:p>
            <a:r>
              <a:rPr lang="en-CA" smtClean="0"/>
              <a:t>If mushrooms are the "trees" of the fungal world, then moulds are its "weeds"</a:t>
            </a:r>
          </a:p>
        </p:txBody>
      </p:sp>
      <p:sp>
        <p:nvSpPr>
          <p:cNvPr id="35" name="Content Placeholder 2"/>
          <p:cNvSpPr txBox="1">
            <a:spLocks/>
          </p:cNvSpPr>
          <p:nvPr/>
        </p:nvSpPr>
        <p:spPr>
          <a:xfrm>
            <a:off x="454844" y="2780928"/>
            <a:ext cx="4405188" cy="17281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CA" sz="3200" smtClean="0"/>
              <a:t>Moulds are quick-growing, heavily spore-producing fungi</a:t>
            </a:r>
            <a:endParaRPr kumimoji="0" lang="en-CA" sz="3200" b="0" i="0" u="none" strike="noStrike" kern="1200" cap="none" spc="0" normalizeH="0" baseline="0" noProof="0">
              <a:ln>
                <a:noFill/>
              </a:ln>
              <a:solidFill>
                <a:schemeClr val="tx1"/>
              </a:solidFill>
              <a:effectLst/>
              <a:uLnTx/>
              <a:uFillTx/>
              <a:latin typeface="+mn-lt"/>
              <a:ea typeface="+mn-ea"/>
              <a:cs typeface="+mn-cs"/>
            </a:endParaRPr>
          </a:p>
        </p:txBody>
      </p:sp>
      <p:sp>
        <p:nvSpPr>
          <p:cNvPr id="36" name="Content Placeholder 2"/>
          <p:cNvSpPr txBox="1">
            <a:spLocks/>
          </p:cNvSpPr>
          <p:nvPr/>
        </p:nvSpPr>
        <p:spPr>
          <a:xfrm>
            <a:off x="454844" y="4204608"/>
            <a:ext cx="3973140" cy="24208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CA" sz="3200" noProof="0" smtClean="0"/>
              <a:t>They grow on easily- digestible materials </a:t>
            </a:r>
          </a:p>
          <a:p>
            <a:pPr marL="800100" lvl="1" indent="-342900">
              <a:lnSpc>
                <a:spcPct val="90000"/>
              </a:lnSpc>
              <a:spcBef>
                <a:spcPct val="20000"/>
              </a:spcBef>
              <a:buFont typeface="Calibri" pitchFamily="34" charset="0"/>
              <a:buChar char="–"/>
            </a:pPr>
            <a:r>
              <a:rPr lang="en-CA" sz="2400" smtClean="0"/>
              <a:t>just add water!</a:t>
            </a:r>
            <a:endParaRPr lang="en-CA" sz="2400" noProof="0" smtClean="0"/>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CA" sz="3200" smtClean="0"/>
              <a:t>They </a:t>
            </a:r>
            <a:r>
              <a:rPr lang="en-CA" sz="3200" noProof="0" smtClean="0"/>
              <a:t>make lots of toxins and allergens</a:t>
            </a:r>
            <a:endParaRPr kumimoji="0" lang="en-CA" sz="3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1605880"/>
            <a:ext cx="9144000" cy="4343400"/>
          </a:xfrm>
          <a:prstGeom prst="rect">
            <a:avLst/>
          </a:prstGeom>
          <a:noFill/>
          <a:ln w="9525">
            <a:noFill/>
            <a:miter lim="800000"/>
            <a:headEnd/>
            <a:tailEnd/>
          </a:ln>
          <a:effectLst/>
        </p:spPr>
      </p:pic>
      <p:sp>
        <p:nvSpPr>
          <p:cNvPr id="97289" name="Rectangle 9"/>
          <p:cNvSpPr>
            <a:spLocks noChangeArrowheads="1"/>
          </p:cNvSpPr>
          <p:nvPr/>
        </p:nvSpPr>
        <p:spPr bwMode="auto">
          <a:xfrm>
            <a:off x="2700338" y="6149975"/>
            <a:ext cx="4560887" cy="519113"/>
          </a:xfrm>
          <a:prstGeom prst="rect">
            <a:avLst/>
          </a:prstGeom>
          <a:noFill/>
          <a:ln w="9525" algn="ctr">
            <a:noFill/>
            <a:miter lim="800000"/>
            <a:headEnd/>
            <a:tailEnd/>
          </a:ln>
          <a:effectLst/>
        </p:spPr>
        <p:txBody>
          <a:bodyPr wrap="none">
            <a:spAutoFit/>
          </a:bodyPr>
          <a:lstStyle/>
          <a:p>
            <a:r>
              <a:rPr lang="en-US" sz="2800"/>
              <a:t>www.canadianchildstudy.ca</a:t>
            </a:r>
          </a:p>
        </p:txBody>
      </p:sp>
      <p:sp>
        <p:nvSpPr>
          <p:cNvPr id="97290" name="Text Box 10"/>
          <p:cNvSpPr txBox="1">
            <a:spLocks noChangeArrowheads="1"/>
          </p:cNvSpPr>
          <p:nvPr/>
        </p:nvSpPr>
        <p:spPr bwMode="auto">
          <a:xfrm>
            <a:off x="69850" y="222250"/>
            <a:ext cx="9001125" cy="1261884"/>
          </a:xfrm>
          <a:prstGeom prst="rect">
            <a:avLst/>
          </a:prstGeom>
          <a:noFill/>
          <a:ln w="9525" algn="ctr">
            <a:noFill/>
            <a:miter lim="800000"/>
            <a:headEnd/>
            <a:tailEnd/>
          </a:ln>
          <a:effectLst/>
        </p:spPr>
        <p:txBody>
          <a:bodyPr>
            <a:spAutoFit/>
          </a:bodyPr>
          <a:lstStyle/>
          <a:p>
            <a:pPr algn="ctr"/>
            <a:r>
              <a:rPr lang="en-CA" sz="3800" b="1"/>
              <a:t>The Canadian Healthy Infant Longitudinal Development Study (CHILD)</a:t>
            </a:r>
            <a:endParaRPr lang="en-US" sz="3800" b="1"/>
          </a:p>
        </p:txBody>
      </p:sp>
      <p:pic>
        <p:nvPicPr>
          <p:cNvPr id="97291" name="Object 11"/>
          <p:cNvPicPr>
            <a:picLocks noChangeAspect="1"/>
          </p:cNvPicPr>
          <p:nvPr/>
        </p:nvPicPr>
        <p:blipFill>
          <a:blip r:embed="rId3" cstate="print"/>
          <a:stretch>
            <a:fillRect/>
          </a:stretch>
        </p:blipFill>
        <p:spPr>
          <a:xfrm>
            <a:off x="179388" y="6092825"/>
            <a:ext cx="1984375" cy="519113"/>
          </a:xfrm>
          <a:prstGeom prst="rect">
            <a:avLst/>
          </a:prstGeom>
        </p:spPr>
      </p:pic>
      <p:pic>
        <p:nvPicPr>
          <p:cNvPr id="97292" name="Object 12"/>
          <p:cNvPicPr>
            <a:picLocks noChangeAspect="1"/>
          </p:cNvPicPr>
          <p:nvPr/>
        </p:nvPicPr>
        <p:blipFill>
          <a:blip r:embed="rId4" cstate="print"/>
          <a:stretch>
            <a:fillRect/>
          </a:stretch>
        </p:blipFill>
        <p:spPr>
          <a:xfrm>
            <a:off x="8026400" y="5738813"/>
            <a:ext cx="938213" cy="10033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Object 2"/>
          <p:cNvPicPr>
            <a:picLocks noGrp="1" noChangeAspect="1"/>
          </p:cNvPicPr>
          <p:nvPr>
            <p:ph/>
          </p:nvPr>
        </p:nvPicPr>
        <p:blipFill>
          <a:blip r:embed="rId2" cstate="print"/>
          <a:stretch>
            <a:fillRect/>
          </a:stretch>
        </p:blipFill>
        <p:spPr>
          <a:xfrm>
            <a:off x="119079" y="114943"/>
            <a:ext cx="8888413" cy="66611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Object 2"/>
          <p:cNvPicPr>
            <a:picLocks noGrp="1" noChangeAspect="1"/>
          </p:cNvPicPr>
          <p:nvPr>
            <p:ph/>
          </p:nvPr>
        </p:nvPicPr>
        <p:blipFill>
          <a:blip r:embed="rId2" cstate="print"/>
          <a:stretch>
            <a:fillRect/>
          </a:stretch>
        </p:blipFill>
        <p:spPr>
          <a:xfrm>
            <a:off x="134150" y="93475"/>
            <a:ext cx="8888413" cy="66611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4" name="Group 4"/>
          <p:cNvGraphicFramePr>
            <a:graphicFrameLocks noGrp="1"/>
          </p:cNvGraphicFramePr>
          <p:nvPr/>
        </p:nvGraphicFramePr>
        <p:xfrm>
          <a:off x="228600" y="1265238"/>
          <a:ext cx="8686800" cy="4602480"/>
        </p:xfrm>
        <a:graphic>
          <a:graphicData uri="http://schemas.openxmlformats.org/drawingml/2006/table">
            <a:tbl>
              <a:tblPr/>
              <a:tblGrid>
                <a:gridCol w="3733800"/>
                <a:gridCol w="1219200"/>
                <a:gridCol w="1600200"/>
                <a:gridCol w="990600"/>
                <a:gridCol w="1143000"/>
              </a:tblGrid>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Exposure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Inspection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Questionnaire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Sample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Traffic pollution models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Common allergens (dust mite, cat, dog, cockroach, moulds, rodent)   </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Environmental tobacco smoke                                                                                                        </a:t>
                      </a:r>
                      <a:endParaRPr kumimoji="0" lang="en-U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Endotoxin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Dampness / humidity                                                                       </a:t>
                      </a:r>
                      <a:endParaRPr kumimoji="0" lang="en-US" sz="1600" b="1" i="0" u="none" strike="noStrike" cap="none" normalizeH="0" baseline="0" smtClean="0">
                        <a:ln>
                          <a:noFill/>
                        </a:ln>
                        <a:solidFill>
                          <a:schemeClr val="tx1"/>
                        </a:solidFill>
                        <a:effectLst/>
                        <a:latin typeface="Arial" charset="0"/>
                        <a:cs typeface="Arial"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Mould / 1,3 – </a:t>
                      </a:r>
                      <a:r>
                        <a:rPr kumimoji="0" lang="el-GR" sz="1600" b="0" i="0" u="none" strike="noStrike" cap="none" normalizeH="0" baseline="0" smtClean="0">
                          <a:ln>
                            <a:noFill/>
                          </a:ln>
                          <a:solidFill>
                            <a:schemeClr val="tx1"/>
                          </a:solidFill>
                          <a:effectLst/>
                          <a:latin typeface="Arial" charset="0"/>
                          <a:cs typeface="Arial" charset="0"/>
                        </a:rPr>
                        <a:t>β</a:t>
                      </a:r>
                      <a:r>
                        <a:rPr kumimoji="0" lang="en-US" sz="1600" b="0" i="0" u="none" strike="noStrike" cap="none" normalizeH="0" baseline="0" smtClean="0">
                          <a:ln>
                            <a:noFill/>
                          </a:ln>
                          <a:solidFill>
                            <a:schemeClr val="tx1"/>
                          </a:solidFill>
                          <a:effectLst/>
                          <a:latin typeface="Arial" charset="0"/>
                          <a:cs typeface="Arial" charset="0"/>
                        </a:rPr>
                        <a:t>-D-glucan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Semivolatile compounds (phthalates)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Particles – traffic, diesel exhaust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Nitrogen dioxide, formaldehyde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sym typeface="Wingdings" pitchFamily="2" charset="2"/>
                        </a:rPr>
                        <a:t></a:t>
                      </a:r>
                      <a:r>
                        <a:rPr kumimoji="0" lang="en-US" sz="1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2706" name="Text Box 66"/>
          <p:cNvSpPr txBox="1">
            <a:spLocks noChangeArrowheads="1"/>
          </p:cNvSpPr>
          <p:nvPr/>
        </p:nvSpPr>
        <p:spPr bwMode="auto">
          <a:xfrm>
            <a:off x="733425" y="296863"/>
            <a:ext cx="5492081" cy="584775"/>
          </a:xfrm>
          <a:prstGeom prst="rect">
            <a:avLst/>
          </a:prstGeom>
          <a:noFill/>
          <a:ln w="9525" algn="ctr">
            <a:noFill/>
            <a:miter lim="800000"/>
            <a:headEnd/>
            <a:tailEnd/>
          </a:ln>
          <a:effectLst/>
        </p:spPr>
        <p:txBody>
          <a:bodyPr wrap="none">
            <a:spAutoFit/>
          </a:bodyPr>
          <a:lstStyle/>
          <a:p>
            <a:pPr algn="l"/>
            <a:r>
              <a:rPr lang="en-CA" sz="3200"/>
              <a:t>CHILD Environmental exposures</a:t>
            </a:r>
            <a:endParaRPr lang="en-US" sz="3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Moulds and health</a:t>
            </a:r>
            <a:endParaRPr lang="en-CA"/>
          </a:p>
        </p:txBody>
      </p:sp>
      <p:sp>
        <p:nvSpPr>
          <p:cNvPr id="3" name="Content Placeholder 2"/>
          <p:cNvSpPr>
            <a:spLocks noGrp="1"/>
          </p:cNvSpPr>
          <p:nvPr>
            <p:ph idx="1"/>
          </p:nvPr>
        </p:nvSpPr>
        <p:spPr>
          <a:xfrm>
            <a:off x="323528" y="1484784"/>
            <a:ext cx="5256584" cy="4525963"/>
          </a:xfrm>
        </p:spPr>
        <p:txBody>
          <a:bodyPr/>
          <a:lstStyle/>
          <a:p>
            <a:r>
              <a:rPr lang="en-CA" smtClean="0"/>
              <a:t>Lots is known about indoor moulds and health</a:t>
            </a:r>
          </a:p>
          <a:p>
            <a:pPr lvl="1"/>
            <a:r>
              <a:rPr lang="en-CA" smtClean="0"/>
              <a:t>anyone can be affected, but kids are especially vulnerable</a:t>
            </a:r>
          </a:p>
          <a:p>
            <a:r>
              <a:rPr lang="en-CA" smtClean="0"/>
              <a:t>Kids who live in mouldy homes are sicker</a:t>
            </a:r>
          </a:p>
          <a:p>
            <a:pPr lvl="1"/>
            <a:r>
              <a:rPr lang="en-CA" smtClean="0"/>
              <a:t>more respiratory symptoms</a:t>
            </a:r>
          </a:p>
          <a:p>
            <a:pPr lvl="1"/>
            <a:r>
              <a:rPr lang="en-CA" smtClean="0"/>
              <a:t>more respiratory infections</a:t>
            </a:r>
          </a:p>
          <a:p>
            <a:pPr lvl="1"/>
            <a:r>
              <a:rPr lang="en-CA" smtClean="0"/>
              <a:t>higher rates of allergy and asthma</a:t>
            </a:r>
          </a:p>
          <a:p>
            <a:endParaRPr lang="en-CA" smtClean="0"/>
          </a:p>
          <a:p>
            <a:endParaRPr lang="en-CA"/>
          </a:p>
        </p:txBody>
      </p:sp>
      <p:pic>
        <p:nvPicPr>
          <p:cNvPr id="52226" name="Picture 2"/>
          <p:cNvPicPr>
            <a:picLocks noChangeAspect="1" noChangeArrowheads="1"/>
          </p:cNvPicPr>
          <p:nvPr/>
        </p:nvPicPr>
        <p:blipFill>
          <a:blip r:embed="rId2" cstate="print">
            <a:lum bright="-9000" contrast="24000"/>
          </a:blip>
          <a:srcRect/>
          <a:stretch>
            <a:fillRect/>
          </a:stretch>
        </p:blipFill>
        <p:spPr bwMode="auto">
          <a:xfrm>
            <a:off x="5575074" y="1412776"/>
            <a:ext cx="3317406" cy="504512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5" name="Rectangle 4"/>
          <p:cNvSpPr/>
          <p:nvPr/>
        </p:nvSpPr>
        <p:spPr>
          <a:xfrm>
            <a:off x="3113584" y="6581001"/>
            <a:ext cx="6030416" cy="276999"/>
          </a:xfrm>
          <a:prstGeom prst="rect">
            <a:avLst/>
          </a:prstGeom>
        </p:spPr>
        <p:txBody>
          <a:bodyPr wrap="square">
            <a:spAutoFit/>
          </a:bodyPr>
          <a:lstStyle/>
          <a:p>
            <a:pPr algn="r"/>
            <a:r>
              <a:rPr lang="en-CA" sz="1200" smtClean="0">
                <a:solidFill>
                  <a:schemeClr val="tx1">
                    <a:lumMod val="65000"/>
                    <a:lumOff val="35000"/>
                  </a:schemeClr>
                </a:solidFill>
              </a:rPr>
              <a:t>http://www.euro.who.int/__data/assets/pdf_file/0017/43325/E92645.pdf</a:t>
            </a:r>
            <a:endParaRPr lang="en-CA" sz="120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Here's what we know</a:t>
            </a:r>
            <a:endParaRPr lang="en-CA"/>
          </a:p>
        </p:txBody>
      </p:sp>
      <p:sp>
        <p:nvSpPr>
          <p:cNvPr id="3" name="Content Placeholder 2"/>
          <p:cNvSpPr>
            <a:spLocks noGrp="1"/>
          </p:cNvSpPr>
          <p:nvPr>
            <p:ph idx="1"/>
          </p:nvPr>
        </p:nvSpPr>
        <p:spPr>
          <a:xfrm>
            <a:off x="457200" y="1600200"/>
            <a:ext cx="8363272" cy="4925143"/>
          </a:xfrm>
        </p:spPr>
        <p:txBody>
          <a:bodyPr>
            <a:normAutofit/>
          </a:bodyPr>
          <a:lstStyle/>
          <a:p>
            <a:r>
              <a:rPr lang="en-CA" sz="3600" smtClean="0"/>
              <a:t>Mould grows when things get wet</a:t>
            </a:r>
          </a:p>
          <a:p>
            <a:pPr lvl="1"/>
            <a:r>
              <a:rPr lang="en-CA" smtClean="0"/>
              <a:t>It only takes about 2 days for it to start</a:t>
            </a:r>
          </a:p>
          <a:p>
            <a:r>
              <a:rPr lang="en-CA" sz="3600" smtClean="0"/>
              <a:t>It doesn't matter what the mould is</a:t>
            </a:r>
          </a:p>
          <a:p>
            <a:pPr lvl="1"/>
            <a:r>
              <a:rPr lang="en-CA" smtClean="0"/>
              <a:t>Forget "black mould" is bad</a:t>
            </a:r>
          </a:p>
          <a:p>
            <a:pPr lvl="1"/>
            <a:r>
              <a:rPr lang="en-CA" smtClean="0"/>
              <a:t>All mould is bad. Period.</a:t>
            </a:r>
          </a:p>
          <a:p>
            <a:r>
              <a:rPr lang="en-CA" sz="3600" smtClean="0"/>
              <a:t>It doesn't matter where the mould is</a:t>
            </a:r>
          </a:p>
          <a:p>
            <a:pPr lvl="1"/>
            <a:r>
              <a:rPr lang="en-CA" smtClean="0"/>
              <a:t>Its bad if you can see it</a:t>
            </a:r>
          </a:p>
          <a:p>
            <a:pPr lvl="1"/>
            <a:r>
              <a:rPr lang="en-CA" smtClean="0"/>
              <a:t>Its still bad even if you can't (its just harder to find)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l="6355" r="30102" b="12770"/>
          <a:stretch>
            <a:fillRect/>
          </a:stretch>
        </p:blipFill>
        <p:spPr bwMode="auto">
          <a:xfrm>
            <a:off x="179512" y="188640"/>
            <a:ext cx="4457638" cy="4680520"/>
          </a:xfrm>
          <a:prstGeom prst="rect">
            <a:avLst/>
          </a:prstGeom>
          <a:noFill/>
          <a:ln w="9525">
            <a:noFill/>
            <a:miter lim="800000"/>
            <a:headEnd/>
            <a:tailEnd/>
          </a:ln>
        </p:spPr>
      </p:pic>
      <p:pic>
        <p:nvPicPr>
          <p:cNvPr id="4" name="Picture 2" descr="Dsc00001"/>
          <p:cNvPicPr>
            <a:picLocks noChangeAspect="1" noChangeArrowheads="1"/>
          </p:cNvPicPr>
          <p:nvPr/>
        </p:nvPicPr>
        <p:blipFill>
          <a:blip r:embed="rId3" cstate="print"/>
          <a:srcRect l="10613" r="17216" b="8018"/>
          <a:stretch>
            <a:fillRect/>
          </a:stretch>
        </p:blipFill>
        <p:spPr bwMode="auto">
          <a:xfrm>
            <a:off x="4067944" y="1268760"/>
            <a:ext cx="4896544" cy="4680520"/>
          </a:xfrm>
          <a:prstGeom prst="rect">
            <a:avLst/>
          </a:prstGeom>
          <a:noFill/>
        </p:spPr>
      </p:pic>
      <p:sp>
        <p:nvSpPr>
          <p:cNvPr id="6" name="Rectangle 5"/>
          <p:cNvSpPr/>
          <p:nvPr/>
        </p:nvSpPr>
        <p:spPr>
          <a:xfrm>
            <a:off x="545918" y="6033482"/>
            <a:ext cx="8130538" cy="707886"/>
          </a:xfrm>
          <a:prstGeom prst="rect">
            <a:avLst/>
          </a:prstGeom>
        </p:spPr>
        <p:txBody>
          <a:bodyPr wrap="square">
            <a:spAutoFit/>
          </a:bodyPr>
          <a:lstStyle/>
          <a:p>
            <a:pPr algn="ctr">
              <a:buNone/>
            </a:pPr>
            <a:r>
              <a:rPr lang="en-CA" sz="4000" b="1" smtClean="0"/>
              <a:t>More mould = More risk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7968"/>
            <a:ext cx="8229600" cy="1143000"/>
          </a:xfrm>
        </p:spPr>
        <p:txBody>
          <a:bodyPr/>
          <a:lstStyle/>
          <a:p>
            <a:r>
              <a:rPr lang="en-CA" smtClean="0"/>
              <a:t>Mouldy housing:</a:t>
            </a:r>
            <a:br>
              <a:rPr lang="en-CA" smtClean="0"/>
            </a:br>
            <a:r>
              <a:rPr lang="en-CA" smtClean="0"/>
              <a:t>Why here? Why now?</a:t>
            </a: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1143000"/>
          </a:xfrm>
        </p:spPr>
        <p:txBody>
          <a:bodyPr/>
          <a:lstStyle/>
          <a:p>
            <a:r>
              <a:rPr lang="en-CA" smtClean="0"/>
              <a:t>1. Health demographics</a:t>
            </a:r>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1543</Words>
  <Application>Microsoft Office PowerPoint</Application>
  <PresentationFormat>On-screen Show (4:3)</PresentationFormat>
  <Paragraphs>188</Paragraphs>
  <Slides>43</Slides>
  <Notes>13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Mouldy buildings</vt:lpstr>
      <vt:lpstr>Overview</vt:lpstr>
      <vt:lpstr>Slide 3</vt:lpstr>
      <vt:lpstr>What is mould?</vt:lpstr>
      <vt:lpstr>Moulds and health</vt:lpstr>
      <vt:lpstr>Here's what we know</vt:lpstr>
      <vt:lpstr>Slide 7</vt:lpstr>
      <vt:lpstr>Mouldy housing: Why here? Why now?</vt:lpstr>
      <vt:lpstr>1. Health demographics</vt:lpstr>
      <vt:lpstr>Slide 10</vt:lpstr>
      <vt:lpstr>2. Building materials  (but first some explanation)</vt:lpstr>
      <vt:lpstr>Homeostasis</vt:lpstr>
      <vt:lpstr>Insulate</vt:lpstr>
      <vt:lpstr>A brief history of construction</vt:lpstr>
      <vt:lpstr>Slide 15</vt:lpstr>
      <vt:lpstr>Slide 16</vt:lpstr>
      <vt:lpstr>Slide 17</vt:lpstr>
      <vt:lpstr>Slide 18</vt:lpstr>
      <vt:lpstr>Slide 19</vt:lpstr>
      <vt:lpstr>Slide 20</vt:lpstr>
      <vt:lpstr>Slide 21</vt:lpstr>
      <vt:lpstr>Slide 22</vt:lpstr>
      <vt:lpstr>Slide 23</vt:lpstr>
      <vt:lpstr>Slide 24</vt:lpstr>
      <vt:lpstr>Slide 25</vt:lpstr>
      <vt:lpstr>3. Construction and     maintenance practices</vt:lpstr>
      <vt:lpstr>Slide 27</vt:lpstr>
      <vt:lpstr>Slide 28</vt:lpstr>
      <vt:lpstr>Slide 29</vt:lpstr>
      <vt:lpstr>4. Design</vt:lpstr>
      <vt:lpstr>Slide 31</vt:lpstr>
      <vt:lpstr>Slide 32</vt:lpstr>
      <vt:lpstr>Slide 33</vt:lpstr>
      <vt:lpstr>Slide 34</vt:lpstr>
      <vt:lpstr>Slide 35</vt:lpstr>
      <vt:lpstr>Why here, why now?</vt:lpstr>
      <vt:lpstr>Slide 37</vt:lpstr>
      <vt:lpstr>The Three Little Pigs Project - at the Insurance Research Lab for Better Homes: Testing the performance of light-frame buildings in extreme weather</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jscott</dc:creator>
  <cp:lastModifiedBy>jscott</cp:lastModifiedBy>
  <cp:revision>82</cp:revision>
  <dcterms:created xsi:type="dcterms:W3CDTF">2013-03-06T00:58:53Z</dcterms:created>
  <dcterms:modified xsi:type="dcterms:W3CDTF">2013-03-07T04:08:01Z</dcterms:modified>
</cp:coreProperties>
</file>