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tags/tag10.xml" ContentType="application/vnd.openxmlformats-officedocument.presentationml.tags+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6" r:id="rId2"/>
    <p:sldMasterId id="2147483677" r:id="rId3"/>
  </p:sldMasterIdLst>
  <p:notesMasterIdLst>
    <p:notesMasterId r:id="rId78"/>
  </p:notesMasterIdLst>
  <p:handoutMasterIdLst>
    <p:handoutMasterId r:id="rId79"/>
  </p:handoutMasterIdLst>
  <p:sldIdLst>
    <p:sldId id="256" r:id="rId4"/>
    <p:sldId id="267" r:id="rId5"/>
    <p:sldId id="274" r:id="rId6"/>
    <p:sldId id="258" r:id="rId7"/>
    <p:sldId id="375" r:id="rId8"/>
    <p:sldId id="286" r:id="rId9"/>
    <p:sldId id="354" r:id="rId10"/>
    <p:sldId id="378" r:id="rId11"/>
    <p:sldId id="376" r:id="rId12"/>
    <p:sldId id="377" r:id="rId13"/>
    <p:sldId id="379" r:id="rId14"/>
    <p:sldId id="380" r:id="rId15"/>
    <p:sldId id="374" r:id="rId16"/>
    <p:sldId id="290" r:id="rId17"/>
    <p:sldId id="355" r:id="rId18"/>
    <p:sldId id="362" r:id="rId19"/>
    <p:sldId id="363" r:id="rId20"/>
    <p:sldId id="275" r:id="rId21"/>
    <p:sldId id="284" r:id="rId22"/>
    <p:sldId id="330" r:id="rId23"/>
    <p:sldId id="295" r:id="rId24"/>
    <p:sldId id="336" r:id="rId25"/>
    <p:sldId id="321" r:id="rId26"/>
    <p:sldId id="322" r:id="rId27"/>
    <p:sldId id="346" r:id="rId28"/>
    <p:sldId id="337" r:id="rId29"/>
    <p:sldId id="340" r:id="rId30"/>
    <p:sldId id="333" r:id="rId31"/>
    <p:sldId id="332" r:id="rId32"/>
    <p:sldId id="324" r:id="rId33"/>
    <p:sldId id="341" r:id="rId34"/>
    <p:sldId id="338" r:id="rId35"/>
    <p:sldId id="390" r:id="rId36"/>
    <p:sldId id="313" r:id="rId37"/>
    <p:sldId id="339" r:id="rId38"/>
    <p:sldId id="348" r:id="rId39"/>
    <p:sldId id="347" r:id="rId40"/>
    <p:sldId id="327" r:id="rId41"/>
    <p:sldId id="381" r:id="rId42"/>
    <p:sldId id="328" r:id="rId43"/>
    <p:sldId id="329" r:id="rId44"/>
    <p:sldId id="342" r:id="rId45"/>
    <p:sldId id="361" r:id="rId46"/>
    <p:sldId id="368" r:id="rId47"/>
    <p:sldId id="369" r:id="rId48"/>
    <p:sldId id="370" r:id="rId49"/>
    <p:sldId id="372" r:id="rId50"/>
    <p:sldId id="373" r:id="rId51"/>
    <p:sldId id="371" r:id="rId52"/>
    <p:sldId id="382" r:id="rId53"/>
    <p:sldId id="276" r:id="rId54"/>
    <p:sldId id="367" r:id="rId55"/>
    <p:sldId id="364" r:id="rId56"/>
    <p:sldId id="365" r:id="rId57"/>
    <p:sldId id="302" r:id="rId58"/>
    <p:sldId id="301" r:id="rId59"/>
    <p:sldId id="303" r:id="rId60"/>
    <p:sldId id="305" r:id="rId61"/>
    <p:sldId id="308" r:id="rId62"/>
    <p:sldId id="310" r:id="rId63"/>
    <p:sldId id="311" r:id="rId64"/>
    <p:sldId id="366" r:id="rId65"/>
    <p:sldId id="277" r:id="rId66"/>
    <p:sldId id="351" r:id="rId67"/>
    <p:sldId id="350" r:id="rId68"/>
    <p:sldId id="383" r:id="rId69"/>
    <p:sldId id="296" r:id="rId70"/>
    <p:sldId id="297" r:id="rId71"/>
    <p:sldId id="389" r:id="rId72"/>
    <p:sldId id="384" r:id="rId73"/>
    <p:sldId id="385" r:id="rId74"/>
    <p:sldId id="386" r:id="rId75"/>
    <p:sldId id="387" r:id="rId76"/>
    <p:sldId id="388" r:id="rId77"/>
  </p:sldIdLst>
  <p:sldSz cx="9144000" cy="6858000" type="screen4x3"/>
  <p:notesSz cx="7112000" cy="939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D53"/>
    <a:srgbClr val="D4002F"/>
    <a:srgbClr val="6487BE"/>
    <a:srgbClr val="005C00"/>
    <a:srgbClr val="0F2D52"/>
    <a:srgbClr val="00376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542" autoAdjust="0"/>
  </p:normalViewPr>
  <p:slideViewPr>
    <p:cSldViewPr showGuides="1">
      <p:cViewPr>
        <p:scale>
          <a:sx n="100" d="100"/>
          <a:sy n="100" d="100"/>
        </p:scale>
        <p:origin x="-210" y="-186"/>
      </p:cViewPr>
      <p:guideLst>
        <p:guide orient="horz"/>
        <p:guide pos="240"/>
      </p:guideLst>
    </p:cSldViewPr>
  </p:slideViewPr>
  <p:notesTextViewPr>
    <p:cViewPr>
      <p:scale>
        <a:sx n="100" d="100"/>
        <a:sy n="100" d="100"/>
      </p:scale>
      <p:origin x="0" y="0"/>
    </p:cViewPr>
  </p:notesTextViewPr>
  <p:notesViewPr>
    <p:cSldViewPr showGuides="1">
      <p:cViewPr varScale="1">
        <p:scale>
          <a:sx n="83" d="100"/>
          <a:sy n="83" d="100"/>
        </p:scale>
        <p:origin x="-1956" y="-90"/>
      </p:cViewPr>
      <p:guideLst>
        <p:guide orient="horz" pos="2960"/>
        <p:guide pos="224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290233837689182E-2"/>
          <c:y val="4.6450241381697795E-2"/>
          <c:w val="0.90371389270976621"/>
          <c:h val="0.75084932054357645"/>
        </c:manualLayout>
      </c:layout>
      <c:lineChart>
        <c:grouping val="standard"/>
        <c:ser>
          <c:idx val="0"/>
          <c:order val="0"/>
          <c:tx>
            <c:v>EPS Growth</c:v>
          </c:tx>
          <c:spPr>
            <a:ln>
              <a:solidFill>
                <a:schemeClr val="tx2"/>
              </a:solidFill>
            </a:ln>
            <a:effectLst>
              <a:outerShdw blurRad="50800" dist="38100" dir="2700000" algn="tl" rotWithShape="0">
                <a:prstClr val="black">
                  <a:alpha val="40000"/>
                </a:prstClr>
              </a:outerShdw>
            </a:effectLst>
          </c:spPr>
          <c:marker>
            <c:spPr>
              <a:solidFill>
                <a:schemeClr val="tx2"/>
              </a:solidFill>
              <a:ln w="3175">
                <a:solidFill>
                  <a:schemeClr val="tx2">
                    <a:lumMod val="20000"/>
                    <a:lumOff val="80000"/>
                  </a:schemeClr>
                </a:solidFill>
              </a:ln>
              <a:effectLst>
                <a:outerShdw blurRad="50800" dist="38100" dir="2700000" algn="tl" rotWithShape="0">
                  <a:prstClr val="black">
                    <a:alpha val="40000"/>
                  </a:prstClr>
                </a:outerShdw>
              </a:effectLst>
            </c:spPr>
          </c:marker>
          <c:cat>
            <c:strRef>
              <c:f>EPS!$DS$8:$DW$8</c:f>
              <c:strCache>
                <c:ptCount val="5"/>
                <c:pt idx="0">
                  <c:v>2010</c:v>
                </c:pt>
                <c:pt idx="1">
                  <c:v>2011</c:v>
                </c:pt>
                <c:pt idx="2">
                  <c:v>2012</c:v>
                </c:pt>
                <c:pt idx="3">
                  <c:v>2013E</c:v>
                </c:pt>
                <c:pt idx="4">
                  <c:v>2014E</c:v>
                </c:pt>
              </c:strCache>
            </c:strRef>
          </c:cat>
          <c:val>
            <c:numRef>
              <c:f>EPS!$DS$202:$DW$202</c:f>
              <c:numCache>
                <c:formatCode>0%</c:formatCode>
                <c:ptCount val="5"/>
                <c:pt idx="0">
                  <c:v>0.34507042253521281</c:v>
                </c:pt>
                <c:pt idx="1">
                  <c:v>0.25619834710743805</c:v>
                </c:pt>
                <c:pt idx="2">
                  <c:v>0.19092717786304492</c:v>
                </c:pt>
                <c:pt idx="3">
                  <c:v>7.527851117264471E-2</c:v>
                </c:pt>
                <c:pt idx="4">
                  <c:v>5.0568181818182512E-2</c:v>
                </c:pt>
              </c:numCache>
            </c:numRef>
          </c:val>
        </c:ser>
        <c:ser>
          <c:idx val="1"/>
          <c:order val="1"/>
          <c:tx>
            <c:v>Pre-Tax, Pre-Provision Growth</c:v>
          </c:tx>
          <c:spPr>
            <a:ln>
              <a:solidFill>
                <a:schemeClr val="tx2">
                  <a:lumMod val="40000"/>
                  <a:lumOff val="60000"/>
                </a:schemeClr>
              </a:solidFill>
            </a:ln>
            <a:effectLst>
              <a:outerShdw blurRad="50800" dist="38100" dir="2700000" algn="tl" rotWithShape="0">
                <a:prstClr val="black">
                  <a:alpha val="40000"/>
                </a:prstClr>
              </a:outerShdw>
            </a:effectLst>
          </c:spPr>
          <c:marker>
            <c:spPr>
              <a:solidFill>
                <a:schemeClr val="tx2">
                  <a:lumMod val="40000"/>
                  <a:lumOff val="60000"/>
                </a:schemeClr>
              </a:solidFill>
              <a:ln w="3175">
                <a:solidFill>
                  <a:schemeClr val="tx2"/>
                </a:solidFill>
              </a:ln>
              <a:effectLst>
                <a:outerShdw blurRad="50800" dist="38100" dir="2700000" algn="tl" rotWithShape="0">
                  <a:prstClr val="black">
                    <a:alpha val="40000"/>
                  </a:prstClr>
                </a:outerShdw>
              </a:effectLst>
            </c:spPr>
          </c:marker>
          <c:cat>
            <c:strRef>
              <c:f>EPS!$DS$8:$DW$8</c:f>
              <c:strCache>
                <c:ptCount val="5"/>
                <c:pt idx="0">
                  <c:v>2010</c:v>
                </c:pt>
                <c:pt idx="1">
                  <c:v>2011</c:v>
                </c:pt>
                <c:pt idx="2">
                  <c:v>2012</c:v>
                </c:pt>
                <c:pt idx="3">
                  <c:v>2013E</c:v>
                </c:pt>
                <c:pt idx="4">
                  <c:v>2014E</c:v>
                </c:pt>
              </c:strCache>
            </c:strRef>
          </c:cat>
          <c:val>
            <c:numRef>
              <c:f>EPS!$DS$204:$DW$204</c:f>
              <c:numCache>
                <c:formatCode>0%</c:formatCode>
                <c:ptCount val="5"/>
                <c:pt idx="0">
                  <c:v>9.8776360431156021E-2</c:v>
                </c:pt>
                <c:pt idx="1">
                  <c:v>2.4128000811304381E-2</c:v>
                </c:pt>
                <c:pt idx="2">
                  <c:v>6.5925262930136924E-2</c:v>
                </c:pt>
                <c:pt idx="3">
                  <c:v>5.1190874750016532E-2</c:v>
                </c:pt>
                <c:pt idx="4">
                  <c:v>2.6825489413830013E-2</c:v>
                </c:pt>
              </c:numCache>
            </c:numRef>
          </c:val>
        </c:ser>
        <c:marker val="1"/>
        <c:axId val="126941440"/>
        <c:axId val="126976384"/>
      </c:lineChart>
      <c:catAx>
        <c:axId val="126941440"/>
        <c:scaling>
          <c:orientation val="minMax"/>
        </c:scaling>
        <c:axPos val="b"/>
        <c:numFmt formatCode="General" sourceLinked="1"/>
        <c:tickLblPos val="nextTo"/>
        <c:txPr>
          <a:bodyPr rot="0" vert="horz"/>
          <a:lstStyle/>
          <a:p>
            <a:pPr>
              <a:defRPr sz="800"/>
            </a:pPr>
            <a:endParaRPr lang="en-US"/>
          </a:p>
        </c:txPr>
        <c:crossAx val="126976384"/>
        <c:crosses val="autoZero"/>
        <c:auto val="1"/>
        <c:lblAlgn val="ctr"/>
        <c:lblOffset val="100"/>
      </c:catAx>
      <c:valAx>
        <c:axId val="126976384"/>
        <c:scaling>
          <c:orientation val="minMax"/>
          <c:max val="0.5"/>
          <c:min val="0"/>
        </c:scaling>
        <c:axPos val="l"/>
        <c:numFmt formatCode="0%" sourceLinked="1"/>
        <c:tickLblPos val="nextTo"/>
        <c:txPr>
          <a:bodyPr rot="0" vert="horz"/>
          <a:lstStyle/>
          <a:p>
            <a:pPr>
              <a:defRPr sz="800"/>
            </a:pPr>
            <a:endParaRPr lang="en-US"/>
          </a:p>
        </c:txPr>
        <c:crossAx val="126941440"/>
        <c:crosses val="autoZero"/>
        <c:crossBetween val="between"/>
        <c:majorUnit val="0.1"/>
      </c:valAx>
      <c:spPr>
        <a:noFill/>
        <a:ln w="25400">
          <a:noFill/>
        </a:ln>
      </c:spPr>
    </c:plotArea>
    <c:legend>
      <c:legendPos val="b"/>
      <c:layout>
        <c:manualLayout>
          <c:xMode val="edge"/>
          <c:yMode val="edge"/>
          <c:x val="0.14330226093668239"/>
          <c:y val="0.88664540808298475"/>
          <c:w val="0.74425944013305212"/>
          <c:h val="7.7320784120736855E-2"/>
        </c:manualLayout>
      </c:layout>
      <c:txPr>
        <a:bodyPr/>
        <a:lstStyle/>
        <a:p>
          <a:pPr>
            <a:defRPr sz="800"/>
          </a:pPr>
          <a:endParaRPr lang="en-US"/>
        </a:p>
      </c:txPr>
    </c:legend>
    <c:plotVisOnly val="1"/>
    <c:dispBlanksAs val="gap"/>
  </c:chart>
  <c:spPr>
    <a:noFill/>
    <a:ln>
      <a:noFill/>
    </a:ln>
  </c:spPr>
  <c:txPr>
    <a:bodyPr/>
    <a:lstStyle/>
    <a:p>
      <a:pPr>
        <a:defRPr sz="1000" b="0" i="0" u="none" strike="noStrike" baseline="0">
          <a:solidFill>
            <a:srgbClr val="000000"/>
          </a:solidFill>
          <a:latin typeface="Arial" pitchFamily="34" charset="0"/>
          <a:ea typeface="Calibri"/>
          <a:cs typeface="Arial" pitchFamily="34" charset="0"/>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867" cy="469900"/>
          </a:xfrm>
          <a:prstGeom prst="rect">
            <a:avLst/>
          </a:prstGeom>
        </p:spPr>
        <p:txBody>
          <a:bodyPr vert="horz" lIns="94339" tIns="47169" rIns="94339" bIns="47169" rtlCol="0"/>
          <a:lstStyle>
            <a:lvl1pPr algn="l">
              <a:defRPr sz="1200"/>
            </a:lvl1pPr>
          </a:lstStyle>
          <a:p>
            <a:endParaRPr lang="en-US" dirty="0"/>
          </a:p>
        </p:txBody>
      </p:sp>
      <p:sp>
        <p:nvSpPr>
          <p:cNvPr id="3" name="Date Placeholder 2"/>
          <p:cNvSpPr>
            <a:spLocks noGrp="1"/>
          </p:cNvSpPr>
          <p:nvPr>
            <p:ph type="dt" sz="quarter" idx="1"/>
          </p:nvPr>
        </p:nvSpPr>
        <p:spPr>
          <a:xfrm>
            <a:off x="4028488" y="0"/>
            <a:ext cx="3081867" cy="469900"/>
          </a:xfrm>
          <a:prstGeom prst="rect">
            <a:avLst/>
          </a:prstGeom>
        </p:spPr>
        <p:txBody>
          <a:bodyPr vert="horz" lIns="94339" tIns="47169" rIns="94339" bIns="47169" rtlCol="0"/>
          <a:lstStyle>
            <a:lvl1pPr algn="r">
              <a:defRPr sz="1200"/>
            </a:lvl1pPr>
          </a:lstStyle>
          <a:p>
            <a:fld id="{514C1751-4C68-4F92-BF11-1E905D177328}" type="datetimeFigureOut">
              <a:rPr lang="en-US" smtClean="0"/>
              <a:pPr/>
              <a:t>5/29/2013</a:t>
            </a:fld>
            <a:endParaRPr lang="en-US" dirty="0"/>
          </a:p>
        </p:txBody>
      </p:sp>
      <p:sp>
        <p:nvSpPr>
          <p:cNvPr id="4" name="Footer Placeholder 3"/>
          <p:cNvSpPr>
            <a:spLocks noGrp="1"/>
          </p:cNvSpPr>
          <p:nvPr>
            <p:ph type="ftr" sz="quarter" idx="2"/>
          </p:nvPr>
        </p:nvSpPr>
        <p:spPr>
          <a:xfrm>
            <a:off x="0" y="8926469"/>
            <a:ext cx="3081867" cy="469900"/>
          </a:xfrm>
          <a:prstGeom prst="rect">
            <a:avLst/>
          </a:prstGeom>
        </p:spPr>
        <p:txBody>
          <a:bodyPr vert="horz" lIns="94339" tIns="47169" rIns="94339" bIns="4716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8488" y="8926469"/>
            <a:ext cx="3081867" cy="469900"/>
          </a:xfrm>
          <a:prstGeom prst="rect">
            <a:avLst/>
          </a:prstGeom>
        </p:spPr>
        <p:txBody>
          <a:bodyPr vert="horz" lIns="94339" tIns="47169" rIns="94339" bIns="47169" rtlCol="0" anchor="b"/>
          <a:lstStyle>
            <a:lvl1pPr algn="r">
              <a:defRPr sz="1200"/>
            </a:lvl1pPr>
          </a:lstStyle>
          <a:p>
            <a:fld id="{77831718-D37C-427D-9CA0-3B8F86A6D33F}"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867" cy="469900"/>
          </a:xfrm>
          <a:prstGeom prst="rect">
            <a:avLst/>
          </a:prstGeom>
        </p:spPr>
        <p:txBody>
          <a:bodyPr vert="horz" lIns="94339" tIns="47169" rIns="94339" bIns="47169" rtlCol="0"/>
          <a:lstStyle>
            <a:lvl1pPr algn="l">
              <a:defRPr sz="1200"/>
            </a:lvl1pPr>
          </a:lstStyle>
          <a:p>
            <a:endParaRPr lang="en-US" dirty="0"/>
          </a:p>
        </p:txBody>
      </p:sp>
      <p:sp>
        <p:nvSpPr>
          <p:cNvPr id="3" name="Date Placeholder 2"/>
          <p:cNvSpPr>
            <a:spLocks noGrp="1"/>
          </p:cNvSpPr>
          <p:nvPr>
            <p:ph type="dt" idx="1"/>
          </p:nvPr>
        </p:nvSpPr>
        <p:spPr>
          <a:xfrm>
            <a:off x="4028488" y="0"/>
            <a:ext cx="3081867" cy="469900"/>
          </a:xfrm>
          <a:prstGeom prst="rect">
            <a:avLst/>
          </a:prstGeom>
        </p:spPr>
        <p:txBody>
          <a:bodyPr vert="horz" lIns="94339" tIns="47169" rIns="94339" bIns="47169" rtlCol="0"/>
          <a:lstStyle>
            <a:lvl1pPr algn="r">
              <a:defRPr sz="1200"/>
            </a:lvl1pPr>
          </a:lstStyle>
          <a:p>
            <a:fld id="{EB7C79C2-AE9E-462E-BD77-9FDD6FC90E8A}" type="datetimeFigureOut">
              <a:rPr lang="en-US" smtClean="0"/>
              <a:pPr/>
              <a:t>5/29/2013</a:t>
            </a:fld>
            <a:endParaRPr lang="en-US" dirty="0"/>
          </a:p>
        </p:txBody>
      </p:sp>
      <p:sp>
        <p:nvSpPr>
          <p:cNvPr id="4" name="Slide Image Placeholder 3"/>
          <p:cNvSpPr>
            <a:spLocks noGrp="1" noRot="1" noChangeAspect="1"/>
          </p:cNvSpPr>
          <p:nvPr>
            <p:ph type="sldImg" idx="2"/>
          </p:nvPr>
        </p:nvSpPr>
        <p:spPr>
          <a:xfrm>
            <a:off x="1206500" y="704850"/>
            <a:ext cx="4699000" cy="3524250"/>
          </a:xfrm>
          <a:prstGeom prst="rect">
            <a:avLst/>
          </a:prstGeom>
          <a:noFill/>
          <a:ln w="12700">
            <a:solidFill>
              <a:prstClr val="black"/>
            </a:solidFill>
          </a:ln>
        </p:spPr>
        <p:txBody>
          <a:bodyPr vert="horz" lIns="94339" tIns="47169" rIns="94339" bIns="47169" rtlCol="0" anchor="ctr"/>
          <a:lstStyle/>
          <a:p>
            <a:endParaRPr lang="en-US" dirty="0"/>
          </a:p>
        </p:txBody>
      </p:sp>
      <p:sp>
        <p:nvSpPr>
          <p:cNvPr id="5" name="Notes Placeholder 4"/>
          <p:cNvSpPr>
            <a:spLocks noGrp="1"/>
          </p:cNvSpPr>
          <p:nvPr>
            <p:ph type="body" sz="quarter" idx="3"/>
          </p:nvPr>
        </p:nvSpPr>
        <p:spPr>
          <a:xfrm>
            <a:off x="711200" y="4464050"/>
            <a:ext cx="5689600" cy="4229100"/>
          </a:xfrm>
          <a:prstGeom prst="rect">
            <a:avLst/>
          </a:prstGeom>
        </p:spPr>
        <p:txBody>
          <a:bodyPr vert="horz" lIns="94339" tIns="47169" rIns="94339" bIns="471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6469"/>
            <a:ext cx="3081867" cy="469900"/>
          </a:xfrm>
          <a:prstGeom prst="rect">
            <a:avLst/>
          </a:prstGeom>
        </p:spPr>
        <p:txBody>
          <a:bodyPr vert="horz" lIns="94339" tIns="47169" rIns="94339" bIns="471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8488" y="8926469"/>
            <a:ext cx="3081867" cy="469900"/>
          </a:xfrm>
          <a:prstGeom prst="rect">
            <a:avLst/>
          </a:prstGeom>
        </p:spPr>
        <p:txBody>
          <a:bodyPr vert="horz" lIns="94339" tIns="47169" rIns="94339" bIns="47169" rtlCol="0" anchor="b"/>
          <a:lstStyle>
            <a:lvl1pPr algn="r">
              <a:defRPr sz="1200"/>
            </a:lvl1pPr>
          </a:lstStyle>
          <a:p>
            <a:fld id="{CABAF1B6-C0CE-4B6D-896B-6E7506A8A07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783">
              <a:defRPr/>
            </a:pPr>
            <a:r>
              <a:rPr lang="en-US" dirty="0" smtClean="0">
                <a:solidFill>
                  <a:srgbClr val="FF0000"/>
                </a:solidFill>
              </a:rPr>
              <a:t>Author: All</a:t>
            </a:r>
            <a:r>
              <a:rPr lang="en-US" baseline="0" dirty="0" smtClean="0">
                <a:solidFill>
                  <a:srgbClr val="FF0000"/>
                </a:solidFill>
              </a:rPr>
              <a:t> data on page linked through FactSet (no backup to RC’s knowledge)</a:t>
            </a:r>
          </a:p>
          <a:p>
            <a:pPr defTabSz="924783">
              <a:defRPr/>
            </a:pPr>
            <a:r>
              <a:rPr lang="en-US" baseline="0" dirty="0" smtClean="0"/>
              <a:t>Anyone can update</a:t>
            </a:r>
            <a:endParaRPr lang="en-US" dirty="0" smtClean="0"/>
          </a:p>
          <a:p>
            <a:endParaRPr lang="en-US" dirty="0"/>
          </a:p>
        </p:txBody>
      </p:sp>
      <p:sp>
        <p:nvSpPr>
          <p:cNvPr id="4" name="Slide Number Placeholder 3"/>
          <p:cNvSpPr>
            <a:spLocks noGrp="1"/>
          </p:cNvSpPr>
          <p:nvPr>
            <p:ph type="sldNum" sz="quarter" idx="10"/>
          </p:nvPr>
        </p:nvSpPr>
        <p:spPr/>
        <p:txBody>
          <a:bodyPr/>
          <a:lstStyle/>
          <a:p>
            <a:fld id="{CABAF1B6-C0CE-4B6D-896B-6E7506A8A07F}"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016">
              <a:defRPr/>
            </a:pPr>
            <a:r>
              <a:rPr lang="en-US" dirty="0" smtClean="0"/>
              <a:t>All</a:t>
            </a:r>
            <a:r>
              <a:rPr lang="en-US" baseline="0" dirty="0" smtClean="0"/>
              <a:t> data on page linked through FactSet</a:t>
            </a:r>
            <a:endParaRPr lang="en-US" dirty="0" smtClean="0"/>
          </a:p>
          <a:p>
            <a:endParaRPr lang="en-US" dirty="0"/>
          </a:p>
        </p:txBody>
      </p:sp>
      <p:sp>
        <p:nvSpPr>
          <p:cNvPr id="4" name="Slide Number Placeholder 3"/>
          <p:cNvSpPr>
            <a:spLocks noGrp="1"/>
          </p:cNvSpPr>
          <p:nvPr>
            <p:ph type="sldNum" sz="quarter" idx="10"/>
          </p:nvPr>
        </p:nvSpPr>
        <p:spPr/>
        <p:txBody>
          <a:bodyPr/>
          <a:lstStyle/>
          <a:p>
            <a:fld id="{CABAF1B6-C0CE-4B6D-896B-6E7506A8A07F}" type="slidenum">
              <a:rPr lang="en-US" smtClean="0"/>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RC and JHam know how to do this</a:t>
            </a:r>
            <a:endParaRPr lang="en-US" dirty="0"/>
          </a:p>
        </p:txBody>
      </p:sp>
      <p:sp>
        <p:nvSpPr>
          <p:cNvPr id="4" name="Slide Number Placeholder 3"/>
          <p:cNvSpPr>
            <a:spLocks noGrp="1"/>
          </p:cNvSpPr>
          <p:nvPr>
            <p:ph type="sldNum" sz="quarter" idx="10"/>
          </p:nvPr>
        </p:nvSpPr>
        <p:spPr/>
        <p:txBody>
          <a:bodyPr/>
          <a:lstStyle/>
          <a:p>
            <a:fld id="{CABAF1B6-C0CE-4B6D-896B-6E7506A8A07F}"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105">
              <a:defRPr/>
            </a:pPr>
            <a:r>
              <a:rPr lang="en-US" dirty="0" smtClean="0"/>
              <a:t>All</a:t>
            </a:r>
            <a:r>
              <a:rPr lang="en-US" baseline="0" dirty="0" smtClean="0"/>
              <a:t> data on page linked through FactSet</a:t>
            </a:r>
            <a:endParaRPr lang="en-US" dirty="0" smtClean="0"/>
          </a:p>
          <a:p>
            <a:endParaRPr lang="en-US" dirty="0"/>
          </a:p>
        </p:txBody>
      </p:sp>
      <p:sp>
        <p:nvSpPr>
          <p:cNvPr id="4" name="Slide Number Placeholder 3"/>
          <p:cNvSpPr>
            <a:spLocks noGrp="1"/>
          </p:cNvSpPr>
          <p:nvPr>
            <p:ph type="sldNum" sz="quarter" idx="10"/>
          </p:nvPr>
        </p:nvSpPr>
        <p:spPr/>
        <p:txBody>
          <a:bodyPr/>
          <a:lstStyle/>
          <a:p>
            <a:fld id="{CABAF1B6-C0CE-4B6D-896B-6E7506A8A07F}" type="slidenum">
              <a:rPr lang="en-US" smtClean="0"/>
              <a:pPr/>
              <a:t>37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AF1B6-C0CE-4B6D-896B-6E7506A8A07F}" type="slidenum">
              <a:rPr lang="en-US" smtClean="0">
                <a:solidFill>
                  <a:prstClr val="black"/>
                </a:solidFill>
              </a:rPr>
              <a:pPr/>
              <a:t>50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ine 4"/>
          <p:cNvSpPr>
            <a:spLocks noChangeShapeType="1"/>
          </p:cNvSpPr>
          <p:nvPr userDrawn="1"/>
        </p:nvSpPr>
        <p:spPr bwMode="auto">
          <a:xfrm>
            <a:off x="457200" y="3587750"/>
            <a:ext cx="8229600" cy="0"/>
          </a:xfrm>
          <a:prstGeom prst="line">
            <a:avLst/>
          </a:prstGeom>
          <a:noFill/>
          <a:ln w="9525">
            <a:solidFill>
              <a:srgbClr val="C0C0C0"/>
            </a:solidFill>
            <a:round/>
            <a:headEnd/>
            <a:tailEnd/>
          </a:ln>
          <a:effectLst/>
        </p:spPr>
        <p:txBody>
          <a:bodyPr/>
          <a:lstStyle/>
          <a:p>
            <a:endParaRPr lang="en-US" dirty="0">
              <a:solidFill>
                <a:prstClr val="black"/>
              </a:solidFill>
            </a:endParaRPr>
          </a:p>
        </p:txBody>
      </p:sp>
      <p:sp>
        <p:nvSpPr>
          <p:cNvPr id="9" name="Rectangle 8"/>
          <p:cNvSpPr/>
          <p:nvPr userDrawn="1"/>
        </p:nvSpPr>
        <p:spPr>
          <a:xfrm>
            <a:off x="0" y="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0" name="Rectangle 9"/>
          <p:cNvSpPr/>
          <p:nvPr userDrawn="1"/>
        </p:nvSpPr>
        <p:spPr>
          <a:xfrm>
            <a:off x="0" y="667512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1" name="Text Placeholder 16"/>
          <p:cNvSpPr>
            <a:spLocks noGrp="1"/>
          </p:cNvSpPr>
          <p:nvPr>
            <p:ph type="body" sz="quarter" idx="11" hasCustomPrompt="1"/>
          </p:nvPr>
        </p:nvSpPr>
        <p:spPr>
          <a:xfrm>
            <a:off x="457200" y="3724656"/>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12" name="Text Placeholder 18"/>
          <p:cNvSpPr>
            <a:spLocks noGrp="1"/>
          </p:cNvSpPr>
          <p:nvPr>
            <p:ph type="body" sz="quarter" idx="12" hasCustomPrompt="1"/>
          </p:nvPr>
        </p:nvSpPr>
        <p:spPr>
          <a:xfrm>
            <a:off x="448056" y="3077956"/>
            <a:ext cx="4648200" cy="369332"/>
          </a:xfrm>
          <a:prstGeom prst="rect">
            <a:avLst/>
          </a:prstGeom>
        </p:spPr>
        <p:txBody>
          <a:bodyPr wrap="square" anchor="b" anchorCtr="0">
            <a:spAutoFit/>
          </a:bodyPr>
          <a:lstStyle>
            <a:lvl1pPr>
              <a:spcBef>
                <a:spcPts val="0"/>
              </a:spcBef>
              <a:buNone/>
              <a:defRPr lang="en-US" sz="1800" b="1" kern="1200" baseline="0" dirty="0">
                <a:solidFill>
                  <a:srgbClr val="0F2D53"/>
                </a:solidFill>
                <a:latin typeface="Arial" pitchFamily="34" charset="0"/>
                <a:ea typeface="+mn-ea"/>
                <a:cs typeface="+mn-cs"/>
              </a:defRPr>
            </a:lvl1pPr>
          </a:lstStyle>
          <a:p>
            <a:pPr marL="0" lvl="0" indent="0" algn="l" defTabSz="914400" rtl="0" eaLnBrk="1" latinLnBrk="0" hangingPunct="1">
              <a:spcBef>
                <a:spcPct val="20000"/>
              </a:spcBef>
              <a:buFont typeface="Arial" pitchFamily="34" charset="0"/>
              <a:buNone/>
            </a:pPr>
            <a:r>
              <a:rPr lang="en-US" dirty="0" smtClean="0"/>
              <a:t>[Month Day, Year]</a:t>
            </a:r>
            <a:endParaRPr lang="en-US" dirty="0"/>
          </a:p>
        </p:txBody>
      </p:sp>
      <p:sp>
        <p:nvSpPr>
          <p:cNvPr id="14" name="Text Placeholder 16"/>
          <p:cNvSpPr>
            <a:spLocks noGrp="1"/>
          </p:cNvSpPr>
          <p:nvPr>
            <p:ph type="body" sz="quarter" idx="16" hasCustomPrompt="1"/>
          </p:nvPr>
        </p:nvSpPr>
        <p:spPr>
          <a:xfrm>
            <a:off x="456759" y="3956990"/>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15" name="Text Placeholder 22"/>
          <p:cNvSpPr>
            <a:spLocks noGrp="1"/>
          </p:cNvSpPr>
          <p:nvPr>
            <p:ph type="body" sz="quarter" idx="17" hasCustomPrompt="1"/>
          </p:nvPr>
        </p:nvSpPr>
        <p:spPr>
          <a:xfrm>
            <a:off x="2295524" y="3724656"/>
            <a:ext cx="3267076"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16" name="Text Placeholder 16"/>
          <p:cNvSpPr>
            <a:spLocks noGrp="1"/>
          </p:cNvSpPr>
          <p:nvPr>
            <p:ph type="body" sz="quarter" idx="18" hasCustomPrompt="1"/>
          </p:nvPr>
        </p:nvSpPr>
        <p:spPr>
          <a:xfrm>
            <a:off x="456759" y="4189324"/>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17" name="Text Placeholder 22"/>
          <p:cNvSpPr>
            <a:spLocks noGrp="1"/>
          </p:cNvSpPr>
          <p:nvPr>
            <p:ph type="body" sz="quarter" idx="19" hasCustomPrompt="1"/>
          </p:nvPr>
        </p:nvSpPr>
        <p:spPr>
          <a:xfrm>
            <a:off x="2295524" y="3956990"/>
            <a:ext cx="3267076"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18" name="Text Placeholder 16"/>
          <p:cNvSpPr>
            <a:spLocks noGrp="1"/>
          </p:cNvSpPr>
          <p:nvPr>
            <p:ph type="body" sz="quarter" idx="20" hasCustomPrompt="1"/>
          </p:nvPr>
        </p:nvSpPr>
        <p:spPr>
          <a:xfrm>
            <a:off x="456759" y="4421658"/>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19" name="Text Placeholder 22"/>
          <p:cNvSpPr>
            <a:spLocks noGrp="1"/>
          </p:cNvSpPr>
          <p:nvPr>
            <p:ph type="body" sz="quarter" idx="21" hasCustomPrompt="1"/>
          </p:nvPr>
        </p:nvSpPr>
        <p:spPr>
          <a:xfrm>
            <a:off x="2295524" y="4189324"/>
            <a:ext cx="3267076"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20" name="Text Placeholder 16"/>
          <p:cNvSpPr>
            <a:spLocks noGrp="1"/>
          </p:cNvSpPr>
          <p:nvPr>
            <p:ph type="body" sz="quarter" idx="22" hasCustomPrompt="1"/>
          </p:nvPr>
        </p:nvSpPr>
        <p:spPr>
          <a:xfrm>
            <a:off x="457200" y="4653992"/>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21" name="Text Placeholder 16"/>
          <p:cNvSpPr>
            <a:spLocks noGrp="1"/>
          </p:cNvSpPr>
          <p:nvPr>
            <p:ph type="body" sz="quarter" idx="23" hasCustomPrompt="1"/>
          </p:nvPr>
        </p:nvSpPr>
        <p:spPr>
          <a:xfrm>
            <a:off x="457200" y="4886325"/>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22" name="Text Placeholder 22"/>
          <p:cNvSpPr>
            <a:spLocks noGrp="1"/>
          </p:cNvSpPr>
          <p:nvPr>
            <p:ph type="body" sz="quarter" idx="24" hasCustomPrompt="1"/>
          </p:nvPr>
        </p:nvSpPr>
        <p:spPr>
          <a:xfrm>
            <a:off x="2295524" y="4421658"/>
            <a:ext cx="3267076"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23" name="Text Placeholder 22"/>
          <p:cNvSpPr>
            <a:spLocks noGrp="1"/>
          </p:cNvSpPr>
          <p:nvPr>
            <p:ph type="body" sz="quarter" idx="25" hasCustomPrompt="1"/>
          </p:nvPr>
        </p:nvSpPr>
        <p:spPr>
          <a:xfrm>
            <a:off x="2295524" y="4653992"/>
            <a:ext cx="3267076"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24" name="Text Placeholder 22"/>
          <p:cNvSpPr>
            <a:spLocks noGrp="1"/>
          </p:cNvSpPr>
          <p:nvPr>
            <p:ph type="body" sz="quarter" idx="26" hasCustomPrompt="1"/>
          </p:nvPr>
        </p:nvSpPr>
        <p:spPr>
          <a:xfrm>
            <a:off x="2295524" y="4886325"/>
            <a:ext cx="3267076"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pic>
        <p:nvPicPr>
          <p:cNvPr id="25" name="Picture 2"/>
          <p:cNvPicPr>
            <a:picLocks noChangeAspect="1" noChangeArrowheads="1"/>
          </p:cNvPicPr>
          <p:nvPr userDrawn="1"/>
        </p:nvPicPr>
        <p:blipFill>
          <a:blip r:embed="rId2" cstate="print"/>
          <a:srcRect/>
          <a:stretch>
            <a:fillRect/>
          </a:stretch>
        </p:blipFill>
        <p:spPr bwMode="auto">
          <a:xfrm>
            <a:off x="304801" y="5295900"/>
            <a:ext cx="4572000" cy="998959"/>
          </a:xfrm>
          <a:prstGeom prst="rect">
            <a:avLst/>
          </a:prstGeom>
          <a:noFill/>
          <a:ln w="9525">
            <a:noFill/>
            <a:miter lim="800000"/>
            <a:headEnd/>
            <a:tailEnd/>
          </a:ln>
          <a:effectLst/>
        </p:spPr>
      </p:pic>
      <p:sp>
        <p:nvSpPr>
          <p:cNvPr id="26" name="Text Placeholder 18"/>
          <p:cNvSpPr>
            <a:spLocks noGrp="1"/>
          </p:cNvSpPr>
          <p:nvPr>
            <p:ph type="body" sz="quarter" idx="27" hasCustomPrompt="1"/>
          </p:nvPr>
        </p:nvSpPr>
        <p:spPr>
          <a:xfrm>
            <a:off x="448056" y="1005840"/>
            <a:ext cx="4648200" cy="338554"/>
          </a:xfrm>
          <a:prstGeom prst="rect">
            <a:avLst/>
          </a:prstGeom>
        </p:spPr>
        <p:txBody>
          <a:bodyPr wrap="square" anchor="b" anchorCtr="0">
            <a:spAutoFit/>
          </a:bodyPr>
          <a:lstStyle>
            <a:lvl1pPr>
              <a:spcBef>
                <a:spcPts val="0"/>
              </a:spcBef>
              <a:buNone/>
              <a:defRPr lang="en-US" sz="1600" b="1" kern="1200" baseline="0" dirty="0">
                <a:solidFill>
                  <a:schemeClr val="tx1"/>
                </a:solidFill>
                <a:latin typeface="Arial" pitchFamily="34" charset="0"/>
                <a:ea typeface="+mn-ea"/>
                <a:cs typeface="+mn-cs"/>
              </a:defRPr>
            </a:lvl1pPr>
          </a:lstStyle>
          <a:p>
            <a:pPr marL="0" lvl="0" indent="0" algn="l" defTabSz="914400" rtl="0" eaLnBrk="1" latinLnBrk="0" hangingPunct="1">
              <a:spcBef>
                <a:spcPct val="20000"/>
              </a:spcBef>
              <a:buFont typeface="Arial" pitchFamily="34" charset="0"/>
              <a:buNone/>
            </a:pPr>
            <a:r>
              <a:rPr lang="en-US" dirty="0" smtClean="0"/>
              <a:t>Discussion Materials Prepared For:</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Line 4"/>
          <p:cNvSpPr>
            <a:spLocks noChangeShapeType="1"/>
          </p:cNvSpPr>
          <p:nvPr userDrawn="1"/>
        </p:nvSpPr>
        <p:spPr bwMode="auto">
          <a:xfrm>
            <a:off x="457200" y="3587750"/>
            <a:ext cx="8229600" cy="0"/>
          </a:xfrm>
          <a:prstGeom prst="line">
            <a:avLst/>
          </a:prstGeom>
          <a:noFill/>
          <a:ln w="9525">
            <a:solidFill>
              <a:srgbClr val="C0C0C0"/>
            </a:solidFill>
            <a:round/>
            <a:headEnd/>
            <a:tailEnd/>
          </a:ln>
          <a:effectLst/>
        </p:spPr>
        <p:txBody>
          <a:bodyPr/>
          <a:lstStyle/>
          <a:p>
            <a:endParaRPr lang="en-US" dirty="0">
              <a:solidFill>
                <a:prstClr val="black"/>
              </a:solidFill>
            </a:endParaRPr>
          </a:p>
        </p:txBody>
      </p:sp>
      <p:sp>
        <p:nvSpPr>
          <p:cNvPr id="9" name="Rectangle 8"/>
          <p:cNvSpPr/>
          <p:nvPr userDrawn="1"/>
        </p:nvSpPr>
        <p:spPr>
          <a:xfrm>
            <a:off x="0" y="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0" name="Rectangle 9"/>
          <p:cNvSpPr/>
          <p:nvPr userDrawn="1"/>
        </p:nvSpPr>
        <p:spPr>
          <a:xfrm>
            <a:off x="0" y="667512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1" name="Text Placeholder 16"/>
          <p:cNvSpPr>
            <a:spLocks noGrp="1"/>
          </p:cNvSpPr>
          <p:nvPr>
            <p:ph type="body" sz="quarter" idx="11" hasCustomPrompt="1"/>
          </p:nvPr>
        </p:nvSpPr>
        <p:spPr>
          <a:xfrm>
            <a:off x="457200" y="3724656"/>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12" name="Text Placeholder 18"/>
          <p:cNvSpPr>
            <a:spLocks noGrp="1"/>
          </p:cNvSpPr>
          <p:nvPr>
            <p:ph type="body" sz="quarter" idx="12" hasCustomPrompt="1"/>
          </p:nvPr>
        </p:nvSpPr>
        <p:spPr>
          <a:xfrm>
            <a:off x="448056" y="3077956"/>
            <a:ext cx="4648200" cy="369332"/>
          </a:xfrm>
          <a:prstGeom prst="rect">
            <a:avLst/>
          </a:prstGeom>
        </p:spPr>
        <p:txBody>
          <a:bodyPr wrap="square" anchor="b" anchorCtr="0">
            <a:spAutoFit/>
          </a:bodyPr>
          <a:lstStyle>
            <a:lvl1pPr>
              <a:spcBef>
                <a:spcPts val="0"/>
              </a:spcBef>
              <a:buNone/>
              <a:defRPr lang="en-US" sz="1800" b="1" kern="1200" baseline="0" dirty="0">
                <a:solidFill>
                  <a:srgbClr val="0F2D53"/>
                </a:solidFill>
                <a:latin typeface="Arial" pitchFamily="34" charset="0"/>
                <a:ea typeface="+mn-ea"/>
                <a:cs typeface="+mn-cs"/>
              </a:defRPr>
            </a:lvl1pPr>
          </a:lstStyle>
          <a:p>
            <a:pPr marL="0" lvl="0" indent="0" algn="l" defTabSz="914400" rtl="0" eaLnBrk="1" latinLnBrk="0" hangingPunct="1">
              <a:spcBef>
                <a:spcPct val="20000"/>
              </a:spcBef>
              <a:buFont typeface="Arial" pitchFamily="34" charset="0"/>
              <a:buNone/>
            </a:pPr>
            <a:r>
              <a:rPr lang="en-US" dirty="0" smtClean="0"/>
              <a:t>[Month Day, Year]</a:t>
            </a:r>
            <a:endParaRPr lang="en-US" dirty="0"/>
          </a:p>
        </p:txBody>
      </p:sp>
      <p:sp>
        <p:nvSpPr>
          <p:cNvPr id="14" name="Text Placeholder 16"/>
          <p:cNvSpPr>
            <a:spLocks noGrp="1"/>
          </p:cNvSpPr>
          <p:nvPr>
            <p:ph type="body" sz="quarter" idx="16" hasCustomPrompt="1"/>
          </p:nvPr>
        </p:nvSpPr>
        <p:spPr>
          <a:xfrm>
            <a:off x="456759" y="3956990"/>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15" name="Text Placeholder 22"/>
          <p:cNvSpPr>
            <a:spLocks noGrp="1"/>
          </p:cNvSpPr>
          <p:nvPr>
            <p:ph type="body" sz="quarter" idx="17" hasCustomPrompt="1"/>
          </p:nvPr>
        </p:nvSpPr>
        <p:spPr>
          <a:xfrm>
            <a:off x="2295524" y="3724656"/>
            <a:ext cx="3267076"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16" name="Text Placeholder 16"/>
          <p:cNvSpPr>
            <a:spLocks noGrp="1"/>
          </p:cNvSpPr>
          <p:nvPr>
            <p:ph type="body" sz="quarter" idx="18" hasCustomPrompt="1"/>
          </p:nvPr>
        </p:nvSpPr>
        <p:spPr>
          <a:xfrm>
            <a:off x="456759" y="4189324"/>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17" name="Text Placeholder 22"/>
          <p:cNvSpPr>
            <a:spLocks noGrp="1"/>
          </p:cNvSpPr>
          <p:nvPr>
            <p:ph type="body" sz="quarter" idx="19" hasCustomPrompt="1"/>
          </p:nvPr>
        </p:nvSpPr>
        <p:spPr>
          <a:xfrm>
            <a:off x="2295524" y="3956990"/>
            <a:ext cx="3267076"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18" name="Text Placeholder 16"/>
          <p:cNvSpPr>
            <a:spLocks noGrp="1"/>
          </p:cNvSpPr>
          <p:nvPr>
            <p:ph type="body" sz="quarter" idx="20" hasCustomPrompt="1"/>
          </p:nvPr>
        </p:nvSpPr>
        <p:spPr>
          <a:xfrm>
            <a:off x="456759" y="4421658"/>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19" name="Text Placeholder 22"/>
          <p:cNvSpPr>
            <a:spLocks noGrp="1"/>
          </p:cNvSpPr>
          <p:nvPr>
            <p:ph type="body" sz="quarter" idx="21" hasCustomPrompt="1"/>
          </p:nvPr>
        </p:nvSpPr>
        <p:spPr>
          <a:xfrm>
            <a:off x="2295524" y="4189324"/>
            <a:ext cx="3267076"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20" name="Text Placeholder 16"/>
          <p:cNvSpPr>
            <a:spLocks noGrp="1"/>
          </p:cNvSpPr>
          <p:nvPr>
            <p:ph type="body" sz="quarter" idx="22" hasCustomPrompt="1"/>
          </p:nvPr>
        </p:nvSpPr>
        <p:spPr>
          <a:xfrm>
            <a:off x="457200" y="4653992"/>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21" name="Text Placeholder 16"/>
          <p:cNvSpPr>
            <a:spLocks noGrp="1"/>
          </p:cNvSpPr>
          <p:nvPr>
            <p:ph type="body" sz="quarter" idx="23" hasCustomPrompt="1"/>
          </p:nvPr>
        </p:nvSpPr>
        <p:spPr>
          <a:xfrm>
            <a:off x="457200" y="4886325"/>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22" name="Text Placeholder 22"/>
          <p:cNvSpPr>
            <a:spLocks noGrp="1"/>
          </p:cNvSpPr>
          <p:nvPr>
            <p:ph type="body" sz="quarter" idx="24" hasCustomPrompt="1"/>
          </p:nvPr>
        </p:nvSpPr>
        <p:spPr>
          <a:xfrm>
            <a:off x="2295524" y="4421658"/>
            <a:ext cx="3267076"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23" name="Text Placeholder 22"/>
          <p:cNvSpPr>
            <a:spLocks noGrp="1"/>
          </p:cNvSpPr>
          <p:nvPr>
            <p:ph type="body" sz="quarter" idx="25" hasCustomPrompt="1"/>
          </p:nvPr>
        </p:nvSpPr>
        <p:spPr>
          <a:xfrm>
            <a:off x="2295524" y="4653992"/>
            <a:ext cx="3267076"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24" name="Text Placeholder 22"/>
          <p:cNvSpPr>
            <a:spLocks noGrp="1"/>
          </p:cNvSpPr>
          <p:nvPr>
            <p:ph type="body" sz="quarter" idx="26" hasCustomPrompt="1"/>
          </p:nvPr>
        </p:nvSpPr>
        <p:spPr>
          <a:xfrm>
            <a:off x="2295524" y="4886325"/>
            <a:ext cx="3267076"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pic>
        <p:nvPicPr>
          <p:cNvPr id="25" name="Picture 2"/>
          <p:cNvPicPr>
            <a:picLocks noChangeAspect="1" noChangeArrowheads="1"/>
          </p:cNvPicPr>
          <p:nvPr userDrawn="1"/>
        </p:nvPicPr>
        <p:blipFill>
          <a:blip r:embed="rId2" cstate="print"/>
          <a:srcRect/>
          <a:stretch>
            <a:fillRect/>
          </a:stretch>
        </p:blipFill>
        <p:spPr bwMode="auto">
          <a:xfrm>
            <a:off x="304801" y="5295900"/>
            <a:ext cx="4572000" cy="998959"/>
          </a:xfrm>
          <a:prstGeom prst="rect">
            <a:avLst/>
          </a:prstGeom>
          <a:noFill/>
          <a:ln w="9525">
            <a:noFill/>
            <a:miter lim="800000"/>
            <a:headEnd/>
            <a:tailEnd/>
          </a:ln>
          <a:effectLst/>
        </p:spPr>
      </p:pic>
      <p:sp>
        <p:nvSpPr>
          <p:cNvPr id="26" name="Text Placeholder 18"/>
          <p:cNvSpPr>
            <a:spLocks noGrp="1"/>
          </p:cNvSpPr>
          <p:nvPr>
            <p:ph type="body" sz="quarter" idx="27" hasCustomPrompt="1"/>
          </p:nvPr>
        </p:nvSpPr>
        <p:spPr>
          <a:xfrm>
            <a:off x="448056" y="1005840"/>
            <a:ext cx="4648200" cy="338554"/>
          </a:xfrm>
          <a:prstGeom prst="rect">
            <a:avLst/>
          </a:prstGeom>
        </p:spPr>
        <p:txBody>
          <a:bodyPr wrap="square" anchor="b" anchorCtr="0">
            <a:spAutoFit/>
          </a:bodyPr>
          <a:lstStyle>
            <a:lvl1pPr>
              <a:spcBef>
                <a:spcPts val="0"/>
              </a:spcBef>
              <a:buNone/>
              <a:defRPr lang="en-US" sz="1600" b="1" kern="1200" baseline="0" dirty="0">
                <a:solidFill>
                  <a:schemeClr val="tx1"/>
                </a:solidFill>
                <a:latin typeface="Arial" pitchFamily="34" charset="0"/>
                <a:ea typeface="+mn-ea"/>
                <a:cs typeface="+mn-cs"/>
              </a:defRPr>
            </a:lvl1pPr>
          </a:lstStyle>
          <a:p>
            <a:pPr marL="0" lvl="0" indent="0" algn="l" defTabSz="914400" rtl="0" eaLnBrk="1" latinLnBrk="0" hangingPunct="1">
              <a:spcBef>
                <a:spcPct val="20000"/>
              </a:spcBef>
              <a:buFont typeface="Arial" pitchFamily="34" charset="0"/>
              <a:buNone/>
            </a:pPr>
            <a:r>
              <a:rPr lang="en-US" dirty="0" smtClean="0"/>
              <a:t>Discussion Materials Prepared For:</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Rectangle 24"/>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Rectangle 23"/>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Line 4"/>
          <p:cNvSpPr>
            <a:spLocks noChangeShapeType="1"/>
          </p:cNvSpPr>
          <p:nvPr userDrawn="1"/>
        </p:nvSpPr>
        <p:spPr bwMode="auto">
          <a:xfrm>
            <a:off x="457200" y="3587750"/>
            <a:ext cx="8229600" cy="0"/>
          </a:xfrm>
          <a:prstGeom prst="line">
            <a:avLst/>
          </a:prstGeom>
          <a:noFill/>
          <a:ln w="9525">
            <a:solidFill>
              <a:srgbClr val="C0C0C0"/>
            </a:solidFill>
            <a:round/>
            <a:headEnd/>
            <a:tailEnd/>
          </a:ln>
          <a:effectLst/>
        </p:spPr>
        <p:txBody>
          <a:bodyPr/>
          <a:lstStyle/>
          <a:p>
            <a:endParaRPr lang="en-US" dirty="0">
              <a:solidFill>
                <a:prstClr val="black"/>
              </a:solidFill>
            </a:endParaRPr>
          </a:p>
        </p:txBody>
      </p:sp>
      <p:sp>
        <p:nvSpPr>
          <p:cNvPr id="12" name="Rectangle 11"/>
          <p:cNvSpPr/>
          <p:nvPr userDrawn="1"/>
        </p:nvSpPr>
        <p:spPr>
          <a:xfrm>
            <a:off x="0" y="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3" name="Rectangle 12"/>
          <p:cNvSpPr/>
          <p:nvPr userDrawn="1"/>
        </p:nvSpPr>
        <p:spPr>
          <a:xfrm>
            <a:off x="0" y="667512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7" name="Text Placeholder 16"/>
          <p:cNvSpPr>
            <a:spLocks noGrp="1"/>
          </p:cNvSpPr>
          <p:nvPr>
            <p:ph type="body" sz="quarter" idx="10" hasCustomPrompt="1"/>
          </p:nvPr>
        </p:nvSpPr>
        <p:spPr>
          <a:xfrm>
            <a:off x="457200" y="3724656"/>
            <a:ext cx="1829681" cy="237744"/>
          </a:xfrm>
          <a:prstGeom prst="rect">
            <a:avLst/>
          </a:prstGeom>
        </p:spPr>
        <p:txBody>
          <a:bodyPr>
            <a:normAutofit/>
          </a:bodyPr>
          <a:lstStyle>
            <a:lvl1pPr marL="0" indent="0">
              <a:buNone/>
              <a:defRPr sz="1000" b="1">
                <a:latin typeface="Arial" pitchFamily="34" charset="0"/>
                <a:cs typeface="Arial" pitchFamily="34" charset="0"/>
              </a:defRPr>
            </a:lvl1pPr>
          </a:lstStyle>
          <a:p>
            <a:pPr lvl="0"/>
            <a:r>
              <a:rPr lang="en-US" dirty="0" smtClean="0"/>
              <a:t>Name</a:t>
            </a:r>
            <a:endParaRPr lang="en-US" dirty="0"/>
          </a:p>
        </p:txBody>
      </p:sp>
      <p:sp>
        <p:nvSpPr>
          <p:cNvPr id="19" name="Text Placeholder 18"/>
          <p:cNvSpPr>
            <a:spLocks noGrp="1"/>
          </p:cNvSpPr>
          <p:nvPr>
            <p:ph type="body" sz="quarter" idx="11" hasCustomPrompt="1"/>
          </p:nvPr>
        </p:nvSpPr>
        <p:spPr>
          <a:xfrm>
            <a:off x="448056" y="3076575"/>
            <a:ext cx="4648200" cy="369332"/>
          </a:xfrm>
          <a:prstGeom prst="rect">
            <a:avLst/>
          </a:prstGeom>
        </p:spPr>
        <p:txBody>
          <a:bodyPr wrap="square" anchor="b" anchorCtr="0">
            <a:spAutoFit/>
          </a:bodyPr>
          <a:lstStyle>
            <a:lvl1pPr>
              <a:spcBef>
                <a:spcPts val="0"/>
              </a:spcBef>
              <a:buNone/>
              <a:defRPr lang="en-US" sz="1800" b="1" kern="1200" baseline="0" dirty="0">
                <a:solidFill>
                  <a:srgbClr val="0F2D53"/>
                </a:solidFill>
                <a:latin typeface="Arial" pitchFamily="34" charset="0"/>
                <a:ea typeface="+mn-ea"/>
                <a:cs typeface="+mn-cs"/>
              </a:defRPr>
            </a:lvl1pPr>
          </a:lstStyle>
          <a:p>
            <a:pPr marL="0" lvl="0" indent="0" algn="l" defTabSz="914400" rtl="0" eaLnBrk="1" latinLnBrk="0" hangingPunct="1">
              <a:spcBef>
                <a:spcPct val="20000"/>
              </a:spcBef>
              <a:buFont typeface="Arial" pitchFamily="34" charset="0"/>
              <a:buNone/>
            </a:pPr>
            <a:r>
              <a:rPr lang="en-US" dirty="0" smtClean="0"/>
              <a:t>[Month Day, Year]</a:t>
            </a:r>
            <a:endParaRPr lang="en-US" dirty="0"/>
          </a:p>
        </p:txBody>
      </p:sp>
      <p:sp>
        <p:nvSpPr>
          <p:cNvPr id="23" name="Text Placeholder 22"/>
          <p:cNvSpPr>
            <a:spLocks noGrp="1"/>
          </p:cNvSpPr>
          <p:nvPr>
            <p:ph type="body" sz="quarter" idx="15" hasCustomPrompt="1"/>
          </p:nvPr>
        </p:nvSpPr>
        <p:spPr>
          <a:xfrm>
            <a:off x="457200" y="3914775"/>
            <a:ext cx="1828800" cy="237744"/>
          </a:xfrm>
          <a:prstGeom prst="rect">
            <a:avLst/>
          </a:prstGeom>
        </p:spPr>
        <p:txBody>
          <a:bodyPr/>
          <a:lstStyle>
            <a:lvl1pPr marL="0" indent="0">
              <a:buNone/>
              <a:tabLst/>
              <a:defRPr sz="1000" b="0" i="1">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Title</a:t>
            </a:r>
          </a:p>
        </p:txBody>
      </p:sp>
      <p:sp>
        <p:nvSpPr>
          <p:cNvPr id="18" name="Text Placeholder 16"/>
          <p:cNvSpPr>
            <a:spLocks noGrp="1"/>
          </p:cNvSpPr>
          <p:nvPr>
            <p:ph type="body" sz="quarter" idx="16" hasCustomPrompt="1"/>
          </p:nvPr>
        </p:nvSpPr>
        <p:spPr>
          <a:xfrm>
            <a:off x="2295525" y="3724656"/>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20" name="Text Placeholder 22"/>
          <p:cNvSpPr>
            <a:spLocks noGrp="1"/>
          </p:cNvSpPr>
          <p:nvPr>
            <p:ph type="body" sz="quarter" idx="17" hasCustomPrompt="1"/>
          </p:nvPr>
        </p:nvSpPr>
        <p:spPr>
          <a:xfrm>
            <a:off x="2295525" y="3914775"/>
            <a:ext cx="1828800"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21" name="Text Placeholder 16"/>
          <p:cNvSpPr>
            <a:spLocks noGrp="1"/>
          </p:cNvSpPr>
          <p:nvPr>
            <p:ph type="body" sz="quarter" idx="18" hasCustomPrompt="1"/>
          </p:nvPr>
        </p:nvSpPr>
        <p:spPr>
          <a:xfrm>
            <a:off x="4133850" y="3724656"/>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22" name="Text Placeholder 22"/>
          <p:cNvSpPr>
            <a:spLocks noGrp="1"/>
          </p:cNvSpPr>
          <p:nvPr>
            <p:ph type="body" sz="quarter" idx="19" hasCustomPrompt="1"/>
          </p:nvPr>
        </p:nvSpPr>
        <p:spPr>
          <a:xfrm>
            <a:off x="4133850" y="3914775"/>
            <a:ext cx="1828800"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34" name="Text Placeholder 16"/>
          <p:cNvSpPr>
            <a:spLocks noGrp="1"/>
          </p:cNvSpPr>
          <p:nvPr>
            <p:ph type="body" sz="quarter" idx="20" hasCustomPrompt="1"/>
          </p:nvPr>
        </p:nvSpPr>
        <p:spPr>
          <a:xfrm>
            <a:off x="5962650" y="3724656"/>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35" name="Text Placeholder 22"/>
          <p:cNvSpPr>
            <a:spLocks noGrp="1"/>
          </p:cNvSpPr>
          <p:nvPr>
            <p:ph type="body" sz="quarter" idx="21" hasCustomPrompt="1"/>
          </p:nvPr>
        </p:nvSpPr>
        <p:spPr>
          <a:xfrm>
            <a:off x="5962650" y="3914775"/>
            <a:ext cx="1828800"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28" name="Text Placeholder 18"/>
          <p:cNvSpPr>
            <a:spLocks noGrp="1"/>
          </p:cNvSpPr>
          <p:nvPr>
            <p:ph type="body" sz="quarter" idx="27" hasCustomPrompt="1"/>
          </p:nvPr>
        </p:nvSpPr>
        <p:spPr>
          <a:xfrm>
            <a:off x="448056" y="1005840"/>
            <a:ext cx="4648200" cy="338554"/>
          </a:xfrm>
          <a:prstGeom prst="rect">
            <a:avLst/>
          </a:prstGeom>
        </p:spPr>
        <p:txBody>
          <a:bodyPr wrap="square" anchor="b" anchorCtr="0">
            <a:spAutoFit/>
          </a:bodyPr>
          <a:lstStyle>
            <a:lvl1pPr>
              <a:spcBef>
                <a:spcPts val="0"/>
              </a:spcBef>
              <a:buNone/>
              <a:defRPr lang="en-US" sz="1600" b="1" kern="1200" baseline="0" dirty="0">
                <a:solidFill>
                  <a:schemeClr val="tx1"/>
                </a:solidFill>
                <a:latin typeface="Arial" pitchFamily="34" charset="0"/>
                <a:ea typeface="+mn-ea"/>
                <a:cs typeface="+mn-cs"/>
              </a:defRPr>
            </a:lvl1pPr>
          </a:lstStyle>
          <a:p>
            <a:pPr marL="0" lvl="0" indent="0" algn="l" defTabSz="914400" rtl="0" eaLnBrk="1" latinLnBrk="0" hangingPunct="1">
              <a:spcBef>
                <a:spcPct val="20000"/>
              </a:spcBef>
              <a:buFont typeface="Arial" pitchFamily="34" charset="0"/>
              <a:buNone/>
            </a:pPr>
            <a:r>
              <a:rPr lang="en-US" dirty="0" smtClean="0"/>
              <a:t>Discussion Materials Prepared For:</a:t>
            </a:r>
            <a:endParaRPr lang="en-US" dirty="0"/>
          </a:p>
        </p:txBody>
      </p:sp>
      <p:pic>
        <p:nvPicPr>
          <p:cNvPr id="27" name="Picture 2"/>
          <p:cNvPicPr>
            <a:picLocks noChangeAspect="1" noChangeArrowheads="1"/>
          </p:cNvPicPr>
          <p:nvPr userDrawn="1"/>
        </p:nvPicPr>
        <p:blipFill>
          <a:blip r:embed="rId2" cstate="print"/>
          <a:srcRect/>
          <a:stretch>
            <a:fillRect/>
          </a:stretch>
        </p:blipFill>
        <p:spPr bwMode="auto">
          <a:xfrm>
            <a:off x="304801" y="5295900"/>
            <a:ext cx="4572000" cy="998959"/>
          </a:xfrm>
          <a:prstGeom prst="rect">
            <a:avLst/>
          </a:prstGeom>
          <a:noFill/>
          <a:ln w="9525">
            <a:noFill/>
            <a:miter lim="800000"/>
            <a:headEnd/>
            <a:tailEnd/>
          </a:ln>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0" name="Rectangle 9"/>
          <p:cNvSpPr/>
          <p:nvPr userDrawn="1"/>
        </p:nvSpPr>
        <p:spPr>
          <a:xfrm>
            <a:off x="0" y="667512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1" name="Line 4"/>
          <p:cNvSpPr>
            <a:spLocks noChangeShapeType="1"/>
          </p:cNvSpPr>
          <p:nvPr userDrawn="1"/>
        </p:nvSpPr>
        <p:spPr bwMode="auto">
          <a:xfrm>
            <a:off x="457200" y="3587750"/>
            <a:ext cx="8229600" cy="0"/>
          </a:xfrm>
          <a:prstGeom prst="line">
            <a:avLst/>
          </a:prstGeom>
          <a:noFill/>
          <a:ln w="9525">
            <a:solidFill>
              <a:srgbClr val="C0C0C0"/>
            </a:solidFill>
            <a:round/>
            <a:headEnd/>
            <a:tailEnd/>
          </a:ln>
          <a:effectLst/>
        </p:spPr>
        <p:txBody>
          <a:bodyPr/>
          <a:lstStyle/>
          <a:p>
            <a:endParaRPr lang="en-US" dirty="0">
              <a:solidFill>
                <a:prstClr val="black"/>
              </a:solidFill>
            </a:endParaRPr>
          </a:p>
        </p:txBody>
      </p:sp>
      <p:sp>
        <p:nvSpPr>
          <p:cNvPr id="17" name="Text Placeholder 18"/>
          <p:cNvSpPr>
            <a:spLocks noGrp="1"/>
          </p:cNvSpPr>
          <p:nvPr>
            <p:ph type="body" sz="quarter" idx="11" hasCustomPrompt="1"/>
          </p:nvPr>
        </p:nvSpPr>
        <p:spPr>
          <a:xfrm>
            <a:off x="448056" y="3047178"/>
            <a:ext cx="8238744" cy="430887"/>
          </a:xfrm>
          <a:prstGeom prst="rect">
            <a:avLst/>
          </a:prstGeom>
        </p:spPr>
        <p:txBody>
          <a:bodyPr wrap="square" anchor="b" anchorCtr="0">
            <a:spAutoFit/>
          </a:bodyPr>
          <a:lstStyle>
            <a:lvl1pPr>
              <a:spcBef>
                <a:spcPts val="0"/>
              </a:spcBef>
              <a:buNone/>
              <a:defRPr lang="en-US" sz="2200" b="1" kern="1200" baseline="0" dirty="0">
                <a:solidFill>
                  <a:srgbClr val="0F2D53"/>
                </a:solidFill>
                <a:latin typeface="Arial" pitchFamily="34" charset="0"/>
                <a:ea typeface="+mn-ea"/>
                <a:cs typeface="+mn-cs"/>
              </a:defRPr>
            </a:lvl1pPr>
          </a:lstStyle>
          <a:p>
            <a:pPr marL="0" lvl="0" indent="0" algn="l" defTabSz="914400" rtl="0" eaLnBrk="1" latinLnBrk="0" hangingPunct="1">
              <a:spcBef>
                <a:spcPct val="20000"/>
              </a:spcBef>
              <a:buFont typeface="Arial" pitchFamily="34" charset="0"/>
              <a:buNone/>
            </a:pPr>
            <a:r>
              <a:rPr lang="en-US" dirty="0" smtClean="0"/>
              <a:t>[Section Title]</a:t>
            </a:r>
            <a:endParaRPr lang="en-US" dirty="0"/>
          </a:p>
        </p:txBody>
      </p:sp>
      <p:pic>
        <p:nvPicPr>
          <p:cNvPr id="13" name="Picture 2"/>
          <p:cNvPicPr>
            <a:picLocks noChangeAspect="1" noChangeArrowheads="1"/>
          </p:cNvPicPr>
          <p:nvPr userDrawn="1"/>
        </p:nvPicPr>
        <p:blipFill>
          <a:blip r:embed="rId2" cstate="print"/>
          <a:srcRect/>
          <a:stretch>
            <a:fillRect/>
          </a:stretch>
        </p:blipFill>
        <p:spPr bwMode="auto">
          <a:xfrm>
            <a:off x="304801" y="5295900"/>
            <a:ext cx="4572000" cy="998959"/>
          </a:xfrm>
          <a:prstGeom prst="rect">
            <a:avLst/>
          </a:prstGeom>
          <a:noFill/>
          <a:ln w="9525">
            <a:noFill/>
            <a:miter lim="800000"/>
            <a:headEnd/>
            <a:tailEnd/>
          </a:ln>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12" name="Rectangle 11"/>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9" name="Rectangle 8"/>
          <p:cNvSpPr/>
          <p:nvPr userDrawn="1"/>
        </p:nvSpPr>
        <p:spPr>
          <a:xfrm>
            <a:off x="0" y="667512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0" name="Line 4"/>
          <p:cNvSpPr>
            <a:spLocks noChangeShapeType="1"/>
          </p:cNvSpPr>
          <p:nvPr userDrawn="1"/>
        </p:nvSpPr>
        <p:spPr bwMode="auto">
          <a:xfrm>
            <a:off x="457200" y="3587750"/>
            <a:ext cx="8229600" cy="0"/>
          </a:xfrm>
          <a:prstGeom prst="line">
            <a:avLst/>
          </a:prstGeom>
          <a:noFill/>
          <a:ln w="9525">
            <a:solidFill>
              <a:srgbClr val="C0C0C0"/>
            </a:solidFill>
            <a:round/>
            <a:headEnd/>
            <a:tailEnd/>
          </a:ln>
          <a:effectLst/>
        </p:spPr>
        <p:txBody>
          <a:bodyPr/>
          <a:lstStyle/>
          <a:p>
            <a:endParaRPr lang="en-US" dirty="0">
              <a:solidFill>
                <a:prstClr val="black"/>
              </a:solidFill>
            </a:endParaRPr>
          </a:p>
        </p:txBody>
      </p:sp>
      <p:sp>
        <p:nvSpPr>
          <p:cNvPr id="11" name="Text Placeholder 18"/>
          <p:cNvSpPr>
            <a:spLocks noGrp="1"/>
          </p:cNvSpPr>
          <p:nvPr>
            <p:ph type="body" sz="quarter" idx="11" hasCustomPrompt="1"/>
          </p:nvPr>
        </p:nvSpPr>
        <p:spPr>
          <a:xfrm>
            <a:off x="448056" y="3047178"/>
            <a:ext cx="8238744" cy="430887"/>
          </a:xfrm>
          <a:prstGeom prst="rect">
            <a:avLst/>
          </a:prstGeom>
        </p:spPr>
        <p:txBody>
          <a:bodyPr wrap="square" anchor="b" anchorCtr="0">
            <a:spAutoFit/>
          </a:bodyPr>
          <a:lstStyle>
            <a:lvl1pPr>
              <a:spcBef>
                <a:spcPts val="0"/>
              </a:spcBef>
              <a:buNone/>
              <a:defRPr lang="en-US" sz="2200" b="0" i="1" kern="1200" baseline="0" dirty="0">
                <a:solidFill>
                  <a:srgbClr val="0F2D53"/>
                </a:solidFill>
                <a:latin typeface="Arial" pitchFamily="34" charset="0"/>
                <a:ea typeface="+mn-ea"/>
                <a:cs typeface="+mn-cs"/>
              </a:defRPr>
            </a:lvl1pPr>
          </a:lstStyle>
          <a:p>
            <a:pPr marL="0" lvl="0" indent="0" algn="l" defTabSz="914400" rtl="0" eaLnBrk="1" latinLnBrk="0" hangingPunct="1">
              <a:spcBef>
                <a:spcPct val="20000"/>
              </a:spcBef>
              <a:buFont typeface="Arial" pitchFamily="34" charset="0"/>
              <a:buNone/>
            </a:pPr>
            <a:r>
              <a:rPr lang="en-US" dirty="0" smtClean="0"/>
              <a:t>[Subsection Title]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2" name="Text Placeholder 21"/>
          <p:cNvSpPr>
            <a:spLocks noGrp="1"/>
          </p:cNvSpPr>
          <p:nvPr>
            <p:ph type="body" sz="quarter" idx="13"/>
          </p:nvPr>
        </p:nvSpPr>
        <p:spPr>
          <a:xfrm>
            <a:off x="332232" y="885825"/>
            <a:ext cx="8735568" cy="409575"/>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23"/>
          <p:cNvSpPr>
            <a:spLocks noGrp="1"/>
          </p:cNvSpPr>
          <p:nvPr>
            <p:ph type="body" sz="quarter" idx="14" hasCustomPrompt="1"/>
          </p:nvPr>
        </p:nvSpPr>
        <p:spPr>
          <a:xfrm>
            <a:off x="502920" y="6648450"/>
            <a:ext cx="8229600" cy="200055"/>
          </a:xfrm>
          <a:prstGeom prst="rect">
            <a:avLst/>
          </a:prstGeom>
        </p:spPr>
        <p:txBody>
          <a:bodyPr anchor="b" anchorCtr="0">
            <a:spAutoFit/>
          </a:bodyPr>
          <a:lstStyle>
            <a:lvl1pPr marL="228600" indent="-228600">
              <a:spcBef>
                <a:spcPts val="0"/>
              </a:spcBef>
              <a:buFont typeface="+mj-lt"/>
              <a:buAutoNum type="arabicParenBoth"/>
              <a:defRPr sz="700" baseline="0">
                <a:latin typeface="Arial" pitchFamily="34" charset="0"/>
                <a:cs typeface="Arial" pitchFamily="34" charset="0"/>
              </a:defRPr>
            </a:lvl1pPr>
            <a:lvl2pPr>
              <a:defRPr sz="800">
                <a:latin typeface="Arial" pitchFamily="34" charset="0"/>
                <a:cs typeface="Arial" pitchFamily="34" charset="0"/>
              </a:defRPr>
            </a:lvl2pPr>
            <a:lvl3pPr>
              <a:defRPr sz="800">
                <a:latin typeface="Arial" pitchFamily="34" charset="0"/>
                <a:cs typeface="Arial" pitchFamily="34" charset="0"/>
              </a:defRPr>
            </a:lvl3pPr>
            <a:lvl4pPr>
              <a:defRPr sz="800">
                <a:latin typeface="Arial" pitchFamily="34" charset="0"/>
                <a:cs typeface="Arial" pitchFamily="34" charset="0"/>
              </a:defRPr>
            </a:lvl4pPr>
            <a:lvl5pPr>
              <a:defRPr sz="800">
                <a:latin typeface="Arial" pitchFamily="34" charset="0"/>
                <a:cs typeface="Arial" pitchFamily="34" charset="0"/>
              </a:defRPr>
            </a:lvl5pPr>
          </a:lstStyle>
          <a:p>
            <a:pPr lvl="0"/>
            <a:r>
              <a:rPr lang="en-US" dirty="0" smtClean="0"/>
              <a:t>[Footnote]</a:t>
            </a:r>
            <a:endParaRPr lang="en-US" dirty="0"/>
          </a:p>
        </p:txBody>
      </p:sp>
      <p:sp>
        <p:nvSpPr>
          <p:cNvPr id="6" name="Slide Number Placeholder 13"/>
          <p:cNvSpPr>
            <a:spLocks noGrp="1"/>
          </p:cNvSpPr>
          <p:nvPr>
            <p:ph type="sldNum" sz="quarter" idx="4"/>
          </p:nvPr>
        </p:nvSpPr>
        <p:spPr>
          <a:xfrm>
            <a:off x="8782050" y="6501257"/>
            <a:ext cx="417576" cy="365125"/>
          </a:xfrm>
          <a:prstGeom prst="rect">
            <a:avLst/>
          </a:prstGeom>
        </p:spPr>
        <p:txBody>
          <a:bodyPr anchor="ctr" anchorCtr="0"/>
          <a:lstStyle>
            <a:lvl1pPr algn="ctr">
              <a:defRPr sz="1000">
                <a:solidFill>
                  <a:schemeClr val="tx1">
                    <a:lumMod val="65000"/>
                    <a:lumOff val="35000"/>
                  </a:schemeClr>
                </a:solidFill>
                <a:latin typeface="Arial" pitchFamily="34" charset="0"/>
                <a:cs typeface="Arial" pitchFamily="34" charset="0"/>
              </a:defRPr>
            </a:lvl1pPr>
          </a:lstStyle>
          <a:p>
            <a:fld id="{B288FC56-8092-4DCB-8B30-6917BA11C2A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10" name="Title 9"/>
          <p:cNvSpPr>
            <a:spLocks noGrp="1"/>
          </p:cNvSpPr>
          <p:nvPr>
            <p:ph type="title"/>
          </p:nvPr>
        </p:nvSpPr>
        <p:spPr>
          <a:xfrm>
            <a:off x="332232" y="228600"/>
            <a:ext cx="8229600" cy="457200"/>
          </a:xfrm>
          <a:prstGeom prst="rect">
            <a:avLst/>
          </a:prstGeom>
        </p:spPr>
        <p:txBody>
          <a:bodyPr anchor="b" anchorCtr="0"/>
          <a:lstStyle>
            <a:lvl1pPr algn="l">
              <a:defRPr sz="2000" b="1">
                <a:solidFill>
                  <a:srgbClr val="0F2D53"/>
                </a:solidFill>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rter Page">
    <p:spTree>
      <p:nvGrpSpPr>
        <p:cNvPr id="1" name=""/>
        <p:cNvGrpSpPr/>
        <p:nvPr/>
      </p:nvGrpSpPr>
      <p:grpSpPr>
        <a:xfrm>
          <a:off x="0" y="0"/>
          <a:ext cx="0" cy="0"/>
          <a:chOff x="0" y="0"/>
          <a:chExt cx="0" cy="0"/>
        </a:xfrm>
      </p:grpSpPr>
      <p:sp>
        <p:nvSpPr>
          <p:cNvPr id="12" name="Text Placeholder 11"/>
          <p:cNvSpPr>
            <a:spLocks noGrp="1"/>
          </p:cNvSpPr>
          <p:nvPr>
            <p:ph type="body" sz="quarter" idx="15" hasCustomPrompt="1"/>
          </p:nvPr>
        </p:nvSpPr>
        <p:spPr>
          <a:xfrm>
            <a:off x="390144" y="1598970"/>
            <a:ext cx="4114800" cy="274320"/>
          </a:xfrm>
          <a:prstGeom prst="rect">
            <a:avLst/>
          </a:prstGeom>
          <a:solidFill>
            <a:srgbClr val="0F2D53"/>
          </a:solidFill>
        </p:spPr>
        <p:txBody>
          <a:bodyPr anchor="ctr" anchorCtr="1">
            <a:sp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3" name="Text Placeholder 11"/>
          <p:cNvSpPr>
            <a:spLocks noGrp="1"/>
          </p:cNvSpPr>
          <p:nvPr>
            <p:ph type="body" sz="quarter" idx="16" hasCustomPrompt="1"/>
          </p:nvPr>
        </p:nvSpPr>
        <p:spPr>
          <a:xfrm>
            <a:off x="4756785" y="1598970"/>
            <a:ext cx="4114800" cy="274320"/>
          </a:xfrm>
          <a:prstGeom prst="rect">
            <a:avLst/>
          </a:prstGeom>
          <a:solidFill>
            <a:srgbClr val="0F2D53"/>
          </a:solidFill>
        </p:spPr>
        <p:txBody>
          <a:bodyPr anchor="ctr" anchorCtr="1">
            <a:sp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5" name="Text Placeholder 11"/>
          <p:cNvSpPr>
            <a:spLocks noGrp="1"/>
          </p:cNvSpPr>
          <p:nvPr>
            <p:ph type="body" sz="quarter" idx="17" hasCustomPrompt="1"/>
          </p:nvPr>
        </p:nvSpPr>
        <p:spPr>
          <a:xfrm>
            <a:off x="390144" y="3961170"/>
            <a:ext cx="4114800" cy="274320"/>
          </a:xfrm>
          <a:prstGeom prst="rect">
            <a:avLst/>
          </a:prstGeom>
          <a:solidFill>
            <a:srgbClr val="0F2D53"/>
          </a:solidFill>
        </p:spPr>
        <p:txBody>
          <a:bodyPr anchor="ctr" anchorCtr="1">
            <a:sp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6" name="Text Placeholder 11"/>
          <p:cNvSpPr>
            <a:spLocks noGrp="1"/>
          </p:cNvSpPr>
          <p:nvPr>
            <p:ph type="body" sz="quarter" idx="18" hasCustomPrompt="1"/>
          </p:nvPr>
        </p:nvSpPr>
        <p:spPr>
          <a:xfrm>
            <a:off x="4756785" y="3961170"/>
            <a:ext cx="4114800" cy="274320"/>
          </a:xfrm>
          <a:prstGeom prst="rect">
            <a:avLst/>
          </a:prstGeom>
          <a:solidFill>
            <a:srgbClr val="0F2D53"/>
          </a:solidFill>
        </p:spPr>
        <p:txBody>
          <a:bodyPr anchor="ctr" anchorCtr="1">
            <a:sp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4" name="Text Placeholder 21"/>
          <p:cNvSpPr>
            <a:spLocks noGrp="1"/>
          </p:cNvSpPr>
          <p:nvPr>
            <p:ph type="body" sz="quarter" idx="13"/>
          </p:nvPr>
        </p:nvSpPr>
        <p:spPr>
          <a:xfrm>
            <a:off x="332232" y="885825"/>
            <a:ext cx="8735568" cy="409575"/>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9"/>
          <p:cNvSpPr>
            <a:spLocks noGrp="1"/>
          </p:cNvSpPr>
          <p:nvPr>
            <p:ph type="title"/>
          </p:nvPr>
        </p:nvSpPr>
        <p:spPr>
          <a:xfrm>
            <a:off x="332232" y="228600"/>
            <a:ext cx="8229600" cy="457200"/>
          </a:xfrm>
          <a:prstGeom prst="rect">
            <a:avLst/>
          </a:prstGeom>
        </p:spPr>
        <p:txBody>
          <a:bodyPr anchor="b" anchorCtr="0"/>
          <a:lstStyle>
            <a:lvl1pPr algn="l">
              <a:defRPr sz="2000" b="1">
                <a:solidFill>
                  <a:srgbClr val="0F2D53"/>
                </a:solidFill>
                <a:latin typeface="Arial" pitchFamily="34" charset="0"/>
                <a:cs typeface="Arial" pitchFamily="34" charset="0"/>
              </a:defRPr>
            </a:lvl1pPr>
          </a:lstStyle>
          <a:p>
            <a:r>
              <a:rPr lang="en-US" dirty="0" smtClean="0"/>
              <a:t>Click to edit Master title style</a:t>
            </a:r>
            <a:endParaRPr lang="en-US" dirty="0"/>
          </a:p>
        </p:txBody>
      </p:sp>
      <p:sp>
        <p:nvSpPr>
          <p:cNvPr id="20" name="Slide Number Placeholder 13"/>
          <p:cNvSpPr>
            <a:spLocks noGrp="1"/>
          </p:cNvSpPr>
          <p:nvPr>
            <p:ph type="sldNum" sz="quarter" idx="4"/>
          </p:nvPr>
        </p:nvSpPr>
        <p:spPr>
          <a:xfrm>
            <a:off x="8782050" y="6501257"/>
            <a:ext cx="417576" cy="365125"/>
          </a:xfrm>
          <a:prstGeom prst="rect">
            <a:avLst/>
          </a:prstGeom>
        </p:spPr>
        <p:txBody>
          <a:bodyPr anchor="ctr" anchorCtr="0"/>
          <a:lstStyle>
            <a:lvl1pPr algn="ctr">
              <a:defRPr sz="1000">
                <a:solidFill>
                  <a:schemeClr val="tx1">
                    <a:lumMod val="65000"/>
                    <a:lumOff val="35000"/>
                  </a:schemeClr>
                </a:solidFill>
                <a:latin typeface="Arial" pitchFamily="34" charset="0"/>
                <a:cs typeface="Arial" pitchFamily="34" charset="0"/>
              </a:defRPr>
            </a:lvl1pPr>
          </a:lstStyle>
          <a:p>
            <a:fld id="{B288FC56-8092-4DCB-8B30-6917BA11C2A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10" name="Text Placeholder 23"/>
          <p:cNvSpPr>
            <a:spLocks noGrp="1"/>
          </p:cNvSpPr>
          <p:nvPr>
            <p:ph type="body" sz="quarter" idx="14" hasCustomPrompt="1"/>
          </p:nvPr>
        </p:nvSpPr>
        <p:spPr>
          <a:xfrm>
            <a:off x="502920" y="6648450"/>
            <a:ext cx="8229600" cy="200055"/>
          </a:xfrm>
          <a:prstGeom prst="rect">
            <a:avLst/>
          </a:prstGeom>
        </p:spPr>
        <p:txBody>
          <a:bodyPr anchor="b" anchorCtr="0">
            <a:spAutoFit/>
          </a:bodyPr>
          <a:lstStyle>
            <a:lvl1pPr marL="228600" indent="-228600">
              <a:spcBef>
                <a:spcPts val="0"/>
              </a:spcBef>
              <a:buFont typeface="+mj-lt"/>
              <a:buAutoNum type="arabicParenBoth"/>
              <a:defRPr sz="700" baseline="0">
                <a:latin typeface="Arial" pitchFamily="34" charset="0"/>
                <a:cs typeface="Arial" pitchFamily="34" charset="0"/>
              </a:defRPr>
            </a:lvl1pPr>
            <a:lvl2pPr>
              <a:defRPr sz="800">
                <a:latin typeface="Arial" pitchFamily="34" charset="0"/>
                <a:cs typeface="Arial" pitchFamily="34" charset="0"/>
              </a:defRPr>
            </a:lvl2pPr>
            <a:lvl3pPr>
              <a:defRPr sz="800">
                <a:latin typeface="Arial" pitchFamily="34" charset="0"/>
                <a:cs typeface="Arial" pitchFamily="34" charset="0"/>
              </a:defRPr>
            </a:lvl3pPr>
            <a:lvl4pPr>
              <a:defRPr sz="800">
                <a:latin typeface="Arial" pitchFamily="34" charset="0"/>
                <a:cs typeface="Arial" pitchFamily="34" charset="0"/>
              </a:defRPr>
            </a:lvl4pPr>
            <a:lvl5pPr>
              <a:defRPr sz="800">
                <a:latin typeface="Arial" pitchFamily="34" charset="0"/>
                <a:cs typeface="Arial" pitchFamily="34" charset="0"/>
              </a:defRPr>
            </a:lvl5pPr>
          </a:lstStyle>
          <a:p>
            <a:pPr lvl="0"/>
            <a:r>
              <a:rPr lang="en-US" dirty="0" smtClean="0"/>
              <a:t>[Footnote]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Page">
    <p:spTree>
      <p:nvGrpSpPr>
        <p:cNvPr id="1" name=""/>
        <p:cNvGrpSpPr/>
        <p:nvPr/>
      </p:nvGrpSpPr>
      <p:grpSpPr>
        <a:xfrm>
          <a:off x="0" y="0"/>
          <a:ext cx="0" cy="0"/>
          <a:chOff x="0" y="0"/>
          <a:chExt cx="0" cy="0"/>
        </a:xfrm>
      </p:grpSpPr>
      <p:sp>
        <p:nvSpPr>
          <p:cNvPr id="12" name="Text Placeholder 11"/>
          <p:cNvSpPr>
            <a:spLocks noGrp="1"/>
          </p:cNvSpPr>
          <p:nvPr>
            <p:ph type="body" sz="quarter" idx="15" hasCustomPrompt="1"/>
          </p:nvPr>
        </p:nvSpPr>
        <p:spPr>
          <a:xfrm>
            <a:off x="390144" y="1888998"/>
            <a:ext cx="4114800" cy="274320"/>
          </a:xfrm>
          <a:prstGeom prst="rect">
            <a:avLst/>
          </a:prstGeom>
          <a:solidFill>
            <a:srgbClr val="0F2D53"/>
          </a:solidFill>
        </p:spPr>
        <p:txBody>
          <a:bodyPr anchor="ctr" anchorCtr="1">
            <a:norm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3" name="Text Placeholder 11"/>
          <p:cNvSpPr>
            <a:spLocks noGrp="1"/>
          </p:cNvSpPr>
          <p:nvPr>
            <p:ph type="body" sz="quarter" idx="16" hasCustomPrompt="1"/>
          </p:nvPr>
        </p:nvSpPr>
        <p:spPr>
          <a:xfrm>
            <a:off x="4756785" y="1888998"/>
            <a:ext cx="4114800" cy="274320"/>
          </a:xfrm>
          <a:prstGeom prst="rect">
            <a:avLst/>
          </a:prstGeom>
          <a:solidFill>
            <a:srgbClr val="0F2D53"/>
          </a:solidFill>
        </p:spPr>
        <p:txBody>
          <a:bodyPr anchor="ctr" anchorCtr="1">
            <a:norm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4" name="Text Placeholder 21"/>
          <p:cNvSpPr>
            <a:spLocks noGrp="1"/>
          </p:cNvSpPr>
          <p:nvPr>
            <p:ph type="body" sz="quarter" idx="13"/>
          </p:nvPr>
        </p:nvSpPr>
        <p:spPr>
          <a:xfrm>
            <a:off x="332232" y="885825"/>
            <a:ext cx="8735568" cy="409575"/>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21"/>
          <p:cNvSpPr>
            <a:spLocks noGrp="1"/>
          </p:cNvSpPr>
          <p:nvPr>
            <p:ph type="body" sz="quarter" idx="17"/>
          </p:nvPr>
        </p:nvSpPr>
        <p:spPr>
          <a:xfrm>
            <a:off x="390144" y="2209800"/>
            <a:ext cx="4114800" cy="1752788"/>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1"/>
          <p:cNvSpPr>
            <a:spLocks noGrp="1"/>
          </p:cNvSpPr>
          <p:nvPr>
            <p:ph type="body" sz="quarter" idx="18"/>
          </p:nvPr>
        </p:nvSpPr>
        <p:spPr>
          <a:xfrm>
            <a:off x="4756785" y="2209800"/>
            <a:ext cx="4114800" cy="1752788"/>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9"/>
          <p:cNvSpPr>
            <a:spLocks noGrp="1"/>
          </p:cNvSpPr>
          <p:nvPr>
            <p:ph type="title"/>
          </p:nvPr>
        </p:nvSpPr>
        <p:spPr>
          <a:xfrm>
            <a:off x="332232" y="228600"/>
            <a:ext cx="8229600" cy="457200"/>
          </a:xfrm>
          <a:prstGeom prst="rect">
            <a:avLst/>
          </a:prstGeom>
        </p:spPr>
        <p:txBody>
          <a:bodyPr anchor="b" anchorCtr="0"/>
          <a:lstStyle>
            <a:lvl1pPr algn="l">
              <a:defRPr sz="2000" b="1">
                <a:solidFill>
                  <a:srgbClr val="0F2D53"/>
                </a:solidFill>
                <a:latin typeface="Arial" pitchFamily="34" charset="0"/>
                <a:cs typeface="Arial" pitchFamily="34" charset="0"/>
              </a:defRPr>
            </a:lvl1pPr>
          </a:lstStyle>
          <a:p>
            <a:r>
              <a:rPr lang="en-US" dirty="0" smtClean="0"/>
              <a:t>Click to edit Master title style</a:t>
            </a:r>
            <a:endParaRPr lang="en-US" dirty="0"/>
          </a:p>
        </p:txBody>
      </p:sp>
      <p:sp>
        <p:nvSpPr>
          <p:cNvPr id="15" name="Slide Number Placeholder 13"/>
          <p:cNvSpPr>
            <a:spLocks noGrp="1"/>
          </p:cNvSpPr>
          <p:nvPr>
            <p:ph type="sldNum" sz="quarter" idx="4"/>
          </p:nvPr>
        </p:nvSpPr>
        <p:spPr>
          <a:xfrm>
            <a:off x="8782050" y="6501257"/>
            <a:ext cx="417576" cy="365125"/>
          </a:xfrm>
          <a:prstGeom prst="rect">
            <a:avLst/>
          </a:prstGeom>
        </p:spPr>
        <p:txBody>
          <a:bodyPr anchor="ctr" anchorCtr="0"/>
          <a:lstStyle>
            <a:lvl1pPr algn="ctr">
              <a:defRPr sz="1000">
                <a:solidFill>
                  <a:schemeClr val="tx1">
                    <a:lumMod val="65000"/>
                    <a:lumOff val="35000"/>
                  </a:schemeClr>
                </a:solidFill>
                <a:latin typeface="Arial" pitchFamily="34" charset="0"/>
                <a:cs typeface="Arial" pitchFamily="34" charset="0"/>
              </a:defRPr>
            </a:lvl1pPr>
          </a:lstStyle>
          <a:p>
            <a:fld id="{B288FC56-8092-4DCB-8B30-6917BA11C2A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10" name="Text Placeholder 23"/>
          <p:cNvSpPr>
            <a:spLocks noGrp="1"/>
          </p:cNvSpPr>
          <p:nvPr>
            <p:ph type="body" sz="quarter" idx="14" hasCustomPrompt="1"/>
          </p:nvPr>
        </p:nvSpPr>
        <p:spPr>
          <a:xfrm>
            <a:off x="502920" y="6648450"/>
            <a:ext cx="8229600" cy="200055"/>
          </a:xfrm>
          <a:prstGeom prst="rect">
            <a:avLst/>
          </a:prstGeom>
        </p:spPr>
        <p:txBody>
          <a:bodyPr anchor="b" anchorCtr="0">
            <a:spAutoFit/>
          </a:bodyPr>
          <a:lstStyle>
            <a:lvl1pPr marL="228600" indent="-228600">
              <a:spcBef>
                <a:spcPts val="0"/>
              </a:spcBef>
              <a:buFont typeface="+mj-lt"/>
              <a:buAutoNum type="arabicParenBoth"/>
              <a:defRPr sz="700" baseline="0">
                <a:latin typeface="Arial" pitchFamily="34" charset="0"/>
                <a:cs typeface="Arial" pitchFamily="34" charset="0"/>
              </a:defRPr>
            </a:lvl1pPr>
            <a:lvl2pPr>
              <a:defRPr sz="800">
                <a:latin typeface="Arial" pitchFamily="34" charset="0"/>
                <a:cs typeface="Arial" pitchFamily="34" charset="0"/>
              </a:defRPr>
            </a:lvl2pPr>
            <a:lvl3pPr>
              <a:defRPr sz="800">
                <a:latin typeface="Arial" pitchFamily="34" charset="0"/>
                <a:cs typeface="Arial" pitchFamily="34" charset="0"/>
              </a:defRPr>
            </a:lvl3pPr>
            <a:lvl4pPr>
              <a:defRPr sz="800">
                <a:latin typeface="Arial" pitchFamily="34" charset="0"/>
                <a:cs typeface="Arial" pitchFamily="34" charset="0"/>
              </a:defRPr>
            </a:lvl4pPr>
            <a:lvl5pPr>
              <a:defRPr sz="800">
                <a:latin typeface="Arial" pitchFamily="34" charset="0"/>
                <a:cs typeface="Arial" pitchFamily="34" charset="0"/>
              </a:defRPr>
            </a:lvl5pPr>
          </a:lstStyle>
          <a:p>
            <a:pPr lvl="0"/>
            <a:r>
              <a:rPr lang="en-US" dirty="0" smtClean="0"/>
              <a:t>[Footnote]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with Bar">
    <p:spTree>
      <p:nvGrpSpPr>
        <p:cNvPr id="1" name=""/>
        <p:cNvGrpSpPr/>
        <p:nvPr/>
      </p:nvGrpSpPr>
      <p:grpSpPr>
        <a:xfrm>
          <a:off x="0" y="0"/>
          <a:ext cx="0" cy="0"/>
          <a:chOff x="0" y="0"/>
          <a:chExt cx="0" cy="0"/>
        </a:xfrm>
      </p:grpSpPr>
      <p:sp>
        <p:nvSpPr>
          <p:cNvPr id="12" name="Text Placeholder 11"/>
          <p:cNvSpPr>
            <a:spLocks noGrp="1"/>
          </p:cNvSpPr>
          <p:nvPr>
            <p:ph type="body" sz="quarter" idx="15" hasCustomPrompt="1"/>
          </p:nvPr>
        </p:nvSpPr>
        <p:spPr>
          <a:xfrm>
            <a:off x="390144" y="1912804"/>
            <a:ext cx="8476488" cy="274320"/>
          </a:xfrm>
          <a:prstGeom prst="rect">
            <a:avLst/>
          </a:prstGeom>
          <a:solidFill>
            <a:srgbClr val="0F2D53"/>
          </a:solidFill>
        </p:spPr>
        <p:txBody>
          <a:bodyPr anchor="ctr" anchorCtr="1">
            <a:sp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4" name="Text Placeholder 21"/>
          <p:cNvSpPr>
            <a:spLocks noGrp="1"/>
          </p:cNvSpPr>
          <p:nvPr>
            <p:ph type="body" sz="quarter" idx="13"/>
          </p:nvPr>
        </p:nvSpPr>
        <p:spPr>
          <a:xfrm>
            <a:off x="332232" y="885825"/>
            <a:ext cx="8735568" cy="409575"/>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9"/>
          <p:cNvSpPr>
            <a:spLocks noGrp="1"/>
          </p:cNvSpPr>
          <p:nvPr>
            <p:ph type="title"/>
          </p:nvPr>
        </p:nvSpPr>
        <p:spPr>
          <a:xfrm>
            <a:off x="332232" y="228600"/>
            <a:ext cx="8229600" cy="457200"/>
          </a:xfrm>
          <a:prstGeom prst="rect">
            <a:avLst/>
          </a:prstGeom>
        </p:spPr>
        <p:txBody>
          <a:bodyPr anchor="b" anchorCtr="0"/>
          <a:lstStyle>
            <a:lvl1pPr algn="l">
              <a:defRPr sz="2000" b="1">
                <a:solidFill>
                  <a:srgbClr val="0F2D53"/>
                </a:solidFill>
                <a:latin typeface="Arial" pitchFamily="34" charset="0"/>
                <a:cs typeface="Arial" pitchFamily="34" charset="0"/>
              </a:defRPr>
            </a:lvl1pPr>
          </a:lstStyle>
          <a:p>
            <a:r>
              <a:rPr lang="en-US" smtClean="0"/>
              <a:t>Click to edit Master title style</a:t>
            </a:r>
            <a:endParaRPr lang="en-US"/>
          </a:p>
        </p:txBody>
      </p:sp>
      <p:sp>
        <p:nvSpPr>
          <p:cNvPr id="8" name="Slide Number Placeholder 13"/>
          <p:cNvSpPr>
            <a:spLocks noGrp="1"/>
          </p:cNvSpPr>
          <p:nvPr>
            <p:ph type="sldNum" sz="quarter" idx="4"/>
          </p:nvPr>
        </p:nvSpPr>
        <p:spPr>
          <a:xfrm>
            <a:off x="8782050" y="6501257"/>
            <a:ext cx="417576" cy="365125"/>
          </a:xfrm>
          <a:prstGeom prst="rect">
            <a:avLst/>
          </a:prstGeom>
        </p:spPr>
        <p:txBody>
          <a:bodyPr anchor="ctr" anchorCtr="0"/>
          <a:lstStyle>
            <a:lvl1pPr algn="ctr">
              <a:defRPr sz="1000">
                <a:solidFill>
                  <a:schemeClr val="tx1">
                    <a:lumMod val="65000"/>
                    <a:lumOff val="35000"/>
                  </a:schemeClr>
                </a:solidFill>
                <a:latin typeface="Arial" pitchFamily="34" charset="0"/>
                <a:cs typeface="Arial" pitchFamily="34" charset="0"/>
              </a:defRPr>
            </a:lvl1pPr>
          </a:lstStyle>
          <a:p>
            <a:fld id="{B288FC56-8092-4DCB-8B30-6917BA11C2A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10" name="Text Placeholder 23"/>
          <p:cNvSpPr>
            <a:spLocks noGrp="1"/>
          </p:cNvSpPr>
          <p:nvPr>
            <p:ph type="body" sz="quarter" idx="14" hasCustomPrompt="1"/>
          </p:nvPr>
        </p:nvSpPr>
        <p:spPr>
          <a:xfrm>
            <a:off x="502920" y="6648450"/>
            <a:ext cx="8229600" cy="200055"/>
          </a:xfrm>
          <a:prstGeom prst="rect">
            <a:avLst/>
          </a:prstGeom>
        </p:spPr>
        <p:txBody>
          <a:bodyPr anchor="b" anchorCtr="0">
            <a:spAutoFit/>
          </a:bodyPr>
          <a:lstStyle>
            <a:lvl1pPr marL="228600" indent="-228600">
              <a:spcBef>
                <a:spcPts val="0"/>
              </a:spcBef>
              <a:buFont typeface="+mj-lt"/>
              <a:buAutoNum type="arabicParenBoth"/>
              <a:defRPr sz="700" baseline="0">
                <a:latin typeface="Arial" pitchFamily="34" charset="0"/>
                <a:cs typeface="Arial" pitchFamily="34" charset="0"/>
              </a:defRPr>
            </a:lvl1pPr>
            <a:lvl2pPr>
              <a:defRPr sz="800">
                <a:latin typeface="Arial" pitchFamily="34" charset="0"/>
                <a:cs typeface="Arial" pitchFamily="34" charset="0"/>
              </a:defRPr>
            </a:lvl2pPr>
            <a:lvl3pPr>
              <a:defRPr sz="800">
                <a:latin typeface="Arial" pitchFamily="34" charset="0"/>
                <a:cs typeface="Arial" pitchFamily="34" charset="0"/>
              </a:defRPr>
            </a:lvl3pPr>
            <a:lvl4pPr>
              <a:defRPr sz="800">
                <a:latin typeface="Arial" pitchFamily="34" charset="0"/>
                <a:cs typeface="Arial" pitchFamily="34" charset="0"/>
              </a:defRPr>
            </a:lvl4pPr>
            <a:lvl5pPr>
              <a:defRPr sz="800">
                <a:latin typeface="Arial" pitchFamily="34" charset="0"/>
                <a:cs typeface="Arial" pitchFamily="34" charset="0"/>
              </a:defRPr>
            </a:lvl5pPr>
          </a:lstStyle>
          <a:p>
            <a:pPr lvl="0"/>
            <a:r>
              <a:rPr lang="en-US" dirty="0" smtClean="0"/>
              <a:t>[Footnote]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8" name="Text Placeholder 17"/>
          <p:cNvSpPr>
            <a:spLocks noGrp="1"/>
          </p:cNvSpPr>
          <p:nvPr>
            <p:ph type="body" sz="quarter" idx="15" hasCustomPrompt="1"/>
          </p:nvPr>
        </p:nvSpPr>
        <p:spPr>
          <a:xfrm>
            <a:off x="1143000" y="1905000"/>
            <a:ext cx="6848472" cy="914400"/>
          </a:xfrm>
          <a:prstGeom prst="rect">
            <a:avLst/>
          </a:prstGeom>
        </p:spPr>
        <p:txBody>
          <a:bodyPr>
            <a:noAutofit/>
          </a:bodyPr>
          <a:lstStyle>
            <a:lvl1pPr marL="0" indent="0">
              <a:lnSpc>
                <a:spcPct val="100000"/>
              </a:lnSpc>
              <a:spcBef>
                <a:spcPts val="2000"/>
              </a:spcBef>
              <a:buNone/>
              <a:tabLst>
                <a:tab pos="228600" algn="l"/>
                <a:tab pos="6457950" algn="ctr"/>
              </a:tabLst>
              <a:defRPr sz="1500" baseline="0">
                <a:latin typeface="Arial" pitchFamily="34" charset="0"/>
                <a:cs typeface="Arial" pitchFamily="34" charset="0"/>
              </a:defRPr>
            </a:lvl1pPr>
            <a:lvl2pPr marL="171450" indent="-171450">
              <a:buNone/>
              <a:defRPr sz="1300" b="0" i="1">
                <a:latin typeface="Arial" pitchFamily="34" charset="0"/>
                <a:cs typeface="Arial" pitchFamily="34" charset="0"/>
              </a:defRPr>
            </a:lvl2pPr>
            <a:lvl3pPr>
              <a:buNone/>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Enter section title	</a:t>
            </a:r>
          </a:p>
        </p:txBody>
      </p:sp>
      <p:sp>
        <p:nvSpPr>
          <p:cNvPr id="10" name="Title 9"/>
          <p:cNvSpPr>
            <a:spLocks noGrp="1"/>
          </p:cNvSpPr>
          <p:nvPr>
            <p:ph type="title"/>
          </p:nvPr>
        </p:nvSpPr>
        <p:spPr>
          <a:xfrm>
            <a:off x="332232" y="228600"/>
            <a:ext cx="8229600" cy="457200"/>
          </a:xfrm>
          <a:prstGeom prst="rect">
            <a:avLst/>
          </a:prstGeom>
        </p:spPr>
        <p:txBody>
          <a:bodyPr anchor="b" anchorCtr="0"/>
          <a:lstStyle>
            <a:lvl1pPr algn="l">
              <a:defRPr sz="2000" b="1">
                <a:solidFill>
                  <a:srgbClr val="0F2D53"/>
                </a:solidFill>
                <a:latin typeface="Arial" pitchFamily="34" charset="0"/>
                <a:cs typeface="Arial" pitchFamily="34" charset="0"/>
              </a:defRPr>
            </a:lvl1pPr>
          </a:lstStyle>
          <a:p>
            <a:r>
              <a:rPr lang="en-US" smtClean="0"/>
              <a:t>Click to edit Master title style</a:t>
            </a:r>
            <a:endParaRPr lang="en-US"/>
          </a:p>
        </p:txBody>
      </p:sp>
      <p:sp>
        <p:nvSpPr>
          <p:cNvPr id="6" name="Slide Number Placeholder 13"/>
          <p:cNvSpPr>
            <a:spLocks noGrp="1"/>
          </p:cNvSpPr>
          <p:nvPr>
            <p:ph type="sldNum" sz="quarter" idx="4"/>
          </p:nvPr>
        </p:nvSpPr>
        <p:spPr>
          <a:xfrm>
            <a:off x="8782050" y="6501257"/>
            <a:ext cx="417576" cy="365125"/>
          </a:xfrm>
          <a:prstGeom prst="rect">
            <a:avLst/>
          </a:prstGeom>
        </p:spPr>
        <p:txBody>
          <a:bodyPr anchor="ctr" anchorCtr="0"/>
          <a:lstStyle>
            <a:lvl1pPr algn="ctr">
              <a:defRPr sz="1000">
                <a:solidFill>
                  <a:schemeClr val="tx1">
                    <a:lumMod val="65000"/>
                    <a:lumOff val="35000"/>
                  </a:schemeClr>
                </a:solidFill>
                <a:latin typeface="Arial" pitchFamily="34" charset="0"/>
                <a:cs typeface="Arial" pitchFamily="34" charset="0"/>
              </a:defRPr>
            </a:lvl1pPr>
          </a:lstStyle>
          <a:p>
            <a:fld id="{B288FC56-8092-4DCB-8B30-6917BA11C2A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2" name="Text Placeholder 21"/>
          <p:cNvSpPr>
            <a:spLocks noGrp="1"/>
          </p:cNvSpPr>
          <p:nvPr>
            <p:ph type="body" sz="quarter" idx="13"/>
          </p:nvPr>
        </p:nvSpPr>
        <p:spPr>
          <a:xfrm>
            <a:off x="332232" y="885825"/>
            <a:ext cx="8735568" cy="409575"/>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4" hasCustomPrompt="1"/>
          </p:nvPr>
        </p:nvSpPr>
        <p:spPr>
          <a:xfrm>
            <a:off x="315087" y="6648450"/>
            <a:ext cx="8476488" cy="200055"/>
          </a:xfrm>
          <a:prstGeom prst="rect">
            <a:avLst/>
          </a:prstGeom>
        </p:spPr>
        <p:txBody>
          <a:bodyPr anchor="b" anchorCtr="0">
            <a:spAutoFit/>
          </a:bodyPr>
          <a:lstStyle>
            <a:lvl1pPr marL="228600" indent="-228600">
              <a:spcBef>
                <a:spcPts val="0"/>
              </a:spcBef>
              <a:buFont typeface="+mj-lt"/>
              <a:buAutoNum type="arabicParenBoth"/>
              <a:defRPr sz="700" baseline="0">
                <a:latin typeface="Arial" pitchFamily="34" charset="0"/>
                <a:cs typeface="Arial" pitchFamily="34" charset="0"/>
              </a:defRPr>
            </a:lvl1pPr>
            <a:lvl2pPr>
              <a:defRPr sz="800">
                <a:latin typeface="Arial" pitchFamily="34" charset="0"/>
                <a:cs typeface="Arial" pitchFamily="34" charset="0"/>
              </a:defRPr>
            </a:lvl2pPr>
            <a:lvl3pPr>
              <a:defRPr sz="800">
                <a:latin typeface="Arial" pitchFamily="34" charset="0"/>
                <a:cs typeface="Arial" pitchFamily="34" charset="0"/>
              </a:defRPr>
            </a:lvl3pPr>
            <a:lvl4pPr>
              <a:defRPr sz="800">
                <a:latin typeface="Arial" pitchFamily="34" charset="0"/>
                <a:cs typeface="Arial" pitchFamily="34" charset="0"/>
              </a:defRPr>
            </a:lvl4pPr>
            <a:lvl5pPr>
              <a:defRPr sz="800">
                <a:latin typeface="Arial" pitchFamily="34" charset="0"/>
                <a:cs typeface="Arial" pitchFamily="34" charset="0"/>
              </a:defRPr>
            </a:lvl5pPr>
          </a:lstStyle>
          <a:p>
            <a:pPr lvl="0"/>
            <a:r>
              <a:rPr lang="en-US" dirty="0" smtClean="0"/>
              <a:t>[Footnote]</a:t>
            </a:r>
            <a:endParaRPr lang="en-US" dirty="0"/>
          </a:p>
        </p:txBody>
      </p:sp>
      <p:sp>
        <p:nvSpPr>
          <p:cNvPr id="10" name="Title 9"/>
          <p:cNvSpPr>
            <a:spLocks noGrp="1"/>
          </p:cNvSpPr>
          <p:nvPr>
            <p:ph type="title"/>
          </p:nvPr>
        </p:nvSpPr>
        <p:spPr>
          <a:xfrm>
            <a:off x="332232" y="228600"/>
            <a:ext cx="8229600" cy="457200"/>
          </a:xfrm>
          <a:prstGeom prst="rect">
            <a:avLst/>
          </a:prstGeom>
        </p:spPr>
        <p:txBody>
          <a:bodyPr anchor="b" anchorCtr="0"/>
          <a:lstStyle>
            <a:lvl1pPr algn="l">
              <a:defRPr sz="2000" b="1">
                <a:solidFill>
                  <a:schemeClr val="tx2"/>
                </a:solidFill>
                <a:latin typeface="Arial" pitchFamily="34" charset="0"/>
                <a:cs typeface="Arial" pitchFamily="34" charset="0"/>
              </a:defRPr>
            </a:lvl1pPr>
          </a:lstStyle>
          <a:p>
            <a:r>
              <a:rPr lang="en-US" smtClean="0"/>
              <a:t>Click to edit Master title style</a:t>
            </a:r>
            <a:endParaRPr lang="en-US"/>
          </a:p>
        </p:txBody>
      </p:sp>
      <p:sp>
        <p:nvSpPr>
          <p:cNvPr id="5" name="Slide Number Placeholder 13"/>
          <p:cNvSpPr>
            <a:spLocks noGrp="1"/>
          </p:cNvSpPr>
          <p:nvPr>
            <p:ph type="sldNum" sz="quarter" idx="4"/>
          </p:nvPr>
        </p:nvSpPr>
        <p:spPr>
          <a:xfrm>
            <a:off x="8782050" y="6501257"/>
            <a:ext cx="417576" cy="365125"/>
          </a:xfrm>
          <a:prstGeom prst="rect">
            <a:avLst/>
          </a:prstGeom>
        </p:spPr>
        <p:txBody>
          <a:bodyPr anchor="ctr" anchorCtr="0"/>
          <a:lstStyle>
            <a:lvl1pPr algn="ctr">
              <a:defRPr sz="1000">
                <a:solidFill>
                  <a:schemeClr val="tx1">
                    <a:lumMod val="65000"/>
                    <a:lumOff val="35000"/>
                  </a:schemeClr>
                </a:solidFill>
                <a:latin typeface="Arial" pitchFamily="34" charset="0"/>
                <a:cs typeface="Arial" pitchFamily="34" charset="0"/>
              </a:defRPr>
            </a:lvl1pPr>
          </a:lstStyle>
          <a:p>
            <a:fld id="{B288FC56-8092-4DCB-8B30-6917BA11C2A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Rectangle 24"/>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ine 4"/>
          <p:cNvSpPr>
            <a:spLocks noChangeShapeType="1"/>
          </p:cNvSpPr>
          <p:nvPr userDrawn="1"/>
        </p:nvSpPr>
        <p:spPr bwMode="auto">
          <a:xfrm>
            <a:off x="457200" y="3587750"/>
            <a:ext cx="8229600" cy="0"/>
          </a:xfrm>
          <a:prstGeom prst="line">
            <a:avLst/>
          </a:prstGeom>
          <a:noFill/>
          <a:ln w="9525">
            <a:solidFill>
              <a:srgbClr val="C0C0C0"/>
            </a:solidFill>
            <a:round/>
            <a:headEnd/>
            <a:tailEnd/>
          </a:ln>
          <a:effectLst/>
        </p:spPr>
        <p:txBody>
          <a:bodyPr/>
          <a:lstStyle/>
          <a:p>
            <a:endParaRPr lang="en-US" dirty="0">
              <a:solidFill>
                <a:prstClr val="black"/>
              </a:solidFill>
            </a:endParaRPr>
          </a:p>
        </p:txBody>
      </p:sp>
      <p:sp>
        <p:nvSpPr>
          <p:cNvPr id="12" name="Rectangle 11"/>
          <p:cNvSpPr/>
          <p:nvPr userDrawn="1"/>
        </p:nvSpPr>
        <p:spPr>
          <a:xfrm>
            <a:off x="0" y="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3" name="Rectangle 12"/>
          <p:cNvSpPr/>
          <p:nvPr userDrawn="1"/>
        </p:nvSpPr>
        <p:spPr>
          <a:xfrm>
            <a:off x="0" y="667512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7" name="Text Placeholder 16"/>
          <p:cNvSpPr>
            <a:spLocks noGrp="1"/>
          </p:cNvSpPr>
          <p:nvPr>
            <p:ph type="body" sz="quarter" idx="10" hasCustomPrompt="1"/>
          </p:nvPr>
        </p:nvSpPr>
        <p:spPr>
          <a:xfrm>
            <a:off x="457200" y="3724656"/>
            <a:ext cx="1829681" cy="237744"/>
          </a:xfrm>
          <a:prstGeom prst="rect">
            <a:avLst/>
          </a:prstGeom>
        </p:spPr>
        <p:txBody>
          <a:bodyPr>
            <a:normAutofit/>
          </a:bodyPr>
          <a:lstStyle>
            <a:lvl1pPr marL="0" indent="0">
              <a:buNone/>
              <a:defRPr sz="1000" b="1">
                <a:latin typeface="Arial" pitchFamily="34" charset="0"/>
                <a:cs typeface="Arial" pitchFamily="34" charset="0"/>
              </a:defRPr>
            </a:lvl1pPr>
          </a:lstStyle>
          <a:p>
            <a:pPr lvl="0"/>
            <a:r>
              <a:rPr lang="en-US" dirty="0" smtClean="0"/>
              <a:t>Name</a:t>
            </a:r>
            <a:endParaRPr lang="en-US" dirty="0"/>
          </a:p>
        </p:txBody>
      </p:sp>
      <p:sp>
        <p:nvSpPr>
          <p:cNvPr id="19" name="Text Placeholder 18"/>
          <p:cNvSpPr>
            <a:spLocks noGrp="1"/>
          </p:cNvSpPr>
          <p:nvPr>
            <p:ph type="body" sz="quarter" idx="11" hasCustomPrompt="1"/>
          </p:nvPr>
        </p:nvSpPr>
        <p:spPr>
          <a:xfrm>
            <a:off x="448056" y="3076575"/>
            <a:ext cx="4648200" cy="369332"/>
          </a:xfrm>
          <a:prstGeom prst="rect">
            <a:avLst/>
          </a:prstGeom>
        </p:spPr>
        <p:txBody>
          <a:bodyPr wrap="square" anchor="b" anchorCtr="0">
            <a:spAutoFit/>
          </a:bodyPr>
          <a:lstStyle>
            <a:lvl1pPr>
              <a:spcBef>
                <a:spcPts val="0"/>
              </a:spcBef>
              <a:buNone/>
              <a:defRPr lang="en-US" sz="1800" b="1" kern="1200" baseline="0" dirty="0">
                <a:solidFill>
                  <a:srgbClr val="0F2D53"/>
                </a:solidFill>
                <a:latin typeface="Arial" pitchFamily="34" charset="0"/>
                <a:ea typeface="+mn-ea"/>
                <a:cs typeface="+mn-cs"/>
              </a:defRPr>
            </a:lvl1pPr>
          </a:lstStyle>
          <a:p>
            <a:pPr marL="0" lvl="0" indent="0" algn="l" defTabSz="914400" rtl="0" eaLnBrk="1" latinLnBrk="0" hangingPunct="1">
              <a:spcBef>
                <a:spcPct val="20000"/>
              </a:spcBef>
              <a:buFont typeface="Arial" pitchFamily="34" charset="0"/>
              <a:buNone/>
            </a:pPr>
            <a:r>
              <a:rPr lang="en-US" dirty="0" smtClean="0"/>
              <a:t>[Month Day, Year]</a:t>
            </a:r>
            <a:endParaRPr lang="en-US" dirty="0"/>
          </a:p>
        </p:txBody>
      </p:sp>
      <p:sp>
        <p:nvSpPr>
          <p:cNvPr id="23" name="Text Placeholder 22"/>
          <p:cNvSpPr>
            <a:spLocks noGrp="1"/>
          </p:cNvSpPr>
          <p:nvPr>
            <p:ph type="body" sz="quarter" idx="15" hasCustomPrompt="1"/>
          </p:nvPr>
        </p:nvSpPr>
        <p:spPr>
          <a:xfrm>
            <a:off x="457200" y="3914775"/>
            <a:ext cx="1828800" cy="237744"/>
          </a:xfrm>
          <a:prstGeom prst="rect">
            <a:avLst/>
          </a:prstGeom>
        </p:spPr>
        <p:txBody>
          <a:bodyPr/>
          <a:lstStyle>
            <a:lvl1pPr marL="0" indent="0">
              <a:buNone/>
              <a:tabLst/>
              <a:defRPr sz="1000" b="0" i="1">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Title</a:t>
            </a:r>
          </a:p>
        </p:txBody>
      </p:sp>
      <p:sp>
        <p:nvSpPr>
          <p:cNvPr id="18" name="Text Placeholder 16"/>
          <p:cNvSpPr>
            <a:spLocks noGrp="1"/>
          </p:cNvSpPr>
          <p:nvPr>
            <p:ph type="body" sz="quarter" idx="16" hasCustomPrompt="1"/>
          </p:nvPr>
        </p:nvSpPr>
        <p:spPr>
          <a:xfrm>
            <a:off x="2295525" y="3724656"/>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20" name="Text Placeholder 22"/>
          <p:cNvSpPr>
            <a:spLocks noGrp="1"/>
          </p:cNvSpPr>
          <p:nvPr>
            <p:ph type="body" sz="quarter" idx="17" hasCustomPrompt="1"/>
          </p:nvPr>
        </p:nvSpPr>
        <p:spPr>
          <a:xfrm>
            <a:off x="2295525" y="3914775"/>
            <a:ext cx="1828800"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21" name="Text Placeholder 16"/>
          <p:cNvSpPr>
            <a:spLocks noGrp="1"/>
          </p:cNvSpPr>
          <p:nvPr>
            <p:ph type="body" sz="quarter" idx="18" hasCustomPrompt="1"/>
          </p:nvPr>
        </p:nvSpPr>
        <p:spPr>
          <a:xfrm>
            <a:off x="4133850" y="3724656"/>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22" name="Text Placeholder 22"/>
          <p:cNvSpPr>
            <a:spLocks noGrp="1"/>
          </p:cNvSpPr>
          <p:nvPr>
            <p:ph type="body" sz="quarter" idx="19" hasCustomPrompt="1"/>
          </p:nvPr>
        </p:nvSpPr>
        <p:spPr>
          <a:xfrm>
            <a:off x="4133850" y="3914775"/>
            <a:ext cx="1828800"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34" name="Text Placeholder 16"/>
          <p:cNvSpPr>
            <a:spLocks noGrp="1"/>
          </p:cNvSpPr>
          <p:nvPr>
            <p:ph type="body" sz="quarter" idx="20" hasCustomPrompt="1"/>
          </p:nvPr>
        </p:nvSpPr>
        <p:spPr>
          <a:xfrm>
            <a:off x="5962650" y="3724656"/>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35" name="Text Placeholder 22"/>
          <p:cNvSpPr>
            <a:spLocks noGrp="1"/>
          </p:cNvSpPr>
          <p:nvPr>
            <p:ph type="body" sz="quarter" idx="21" hasCustomPrompt="1"/>
          </p:nvPr>
        </p:nvSpPr>
        <p:spPr>
          <a:xfrm>
            <a:off x="5962650" y="3914775"/>
            <a:ext cx="1828800"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28" name="Text Placeholder 18"/>
          <p:cNvSpPr>
            <a:spLocks noGrp="1"/>
          </p:cNvSpPr>
          <p:nvPr>
            <p:ph type="body" sz="quarter" idx="27" hasCustomPrompt="1"/>
          </p:nvPr>
        </p:nvSpPr>
        <p:spPr>
          <a:xfrm>
            <a:off x="448056" y="1005840"/>
            <a:ext cx="4648200" cy="338554"/>
          </a:xfrm>
          <a:prstGeom prst="rect">
            <a:avLst/>
          </a:prstGeom>
        </p:spPr>
        <p:txBody>
          <a:bodyPr wrap="square" anchor="b" anchorCtr="0">
            <a:spAutoFit/>
          </a:bodyPr>
          <a:lstStyle>
            <a:lvl1pPr>
              <a:spcBef>
                <a:spcPts val="0"/>
              </a:spcBef>
              <a:buNone/>
              <a:defRPr lang="en-US" sz="1600" b="1" kern="1200" baseline="0" dirty="0">
                <a:solidFill>
                  <a:schemeClr val="tx1"/>
                </a:solidFill>
                <a:latin typeface="Arial" pitchFamily="34" charset="0"/>
                <a:ea typeface="+mn-ea"/>
                <a:cs typeface="+mn-cs"/>
              </a:defRPr>
            </a:lvl1pPr>
          </a:lstStyle>
          <a:p>
            <a:pPr marL="0" lvl="0" indent="0" algn="l" defTabSz="914400" rtl="0" eaLnBrk="1" latinLnBrk="0" hangingPunct="1">
              <a:spcBef>
                <a:spcPct val="20000"/>
              </a:spcBef>
              <a:buFont typeface="Arial" pitchFamily="34" charset="0"/>
              <a:buNone/>
            </a:pPr>
            <a:r>
              <a:rPr lang="en-US" dirty="0" smtClean="0"/>
              <a:t>Discussion Materials Prepared For:</a:t>
            </a:r>
            <a:endParaRPr lang="en-US" dirty="0"/>
          </a:p>
        </p:txBody>
      </p:sp>
      <p:pic>
        <p:nvPicPr>
          <p:cNvPr id="27" name="Picture 2"/>
          <p:cNvPicPr>
            <a:picLocks noChangeAspect="1" noChangeArrowheads="1"/>
          </p:cNvPicPr>
          <p:nvPr userDrawn="1"/>
        </p:nvPicPr>
        <p:blipFill>
          <a:blip r:embed="rId2" cstate="print"/>
          <a:srcRect/>
          <a:stretch>
            <a:fillRect/>
          </a:stretch>
        </p:blipFill>
        <p:spPr bwMode="auto">
          <a:xfrm>
            <a:off x="304801" y="5295900"/>
            <a:ext cx="4572000" cy="998959"/>
          </a:xfrm>
          <a:prstGeom prst="rect">
            <a:avLst/>
          </a:prstGeom>
          <a:noFill/>
          <a:ln w="9525">
            <a:noFill/>
            <a:miter lim="800000"/>
            <a:headEnd/>
            <a:tailEnd/>
          </a:ln>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Line 4"/>
          <p:cNvSpPr>
            <a:spLocks noChangeShapeType="1"/>
          </p:cNvSpPr>
          <p:nvPr userDrawn="1"/>
        </p:nvSpPr>
        <p:spPr bwMode="auto">
          <a:xfrm>
            <a:off x="457200" y="3587750"/>
            <a:ext cx="8229600" cy="0"/>
          </a:xfrm>
          <a:prstGeom prst="line">
            <a:avLst/>
          </a:prstGeom>
          <a:noFill/>
          <a:ln w="9525">
            <a:solidFill>
              <a:srgbClr val="C0C0C0"/>
            </a:solidFill>
            <a:round/>
            <a:headEnd/>
            <a:tailEnd/>
          </a:ln>
          <a:effectLst/>
        </p:spPr>
        <p:txBody>
          <a:bodyPr/>
          <a:lstStyle/>
          <a:p>
            <a:endParaRPr lang="en-US" dirty="0">
              <a:solidFill>
                <a:prstClr val="black"/>
              </a:solidFill>
            </a:endParaRPr>
          </a:p>
        </p:txBody>
      </p:sp>
      <p:sp>
        <p:nvSpPr>
          <p:cNvPr id="9" name="Rectangle 8"/>
          <p:cNvSpPr/>
          <p:nvPr userDrawn="1"/>
        </p:nvSpPr>
        <p:spPr>
          <a:xfrm>
            <a:off x="0" y="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0" name="Rectangle 9"/>
          <p:cNvSpPr/>
          <p:nvPr userDrawn="1"/>
        </p:nvSpPr>
        <p:spPr>
          <a:xfrm>
            <a:off x="0" y="667512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1" name="Text Placeholder 16"/>
          <p:cNvSpPr>
            <a:spLocks noGrp="1"/>
          </p:cNvSpPr>
          <p:nvPr>
            <p:ph type="body" sz="quarter" idx="11" hasCustomPrompt="1"/>
          </p:nvPr>
        </p:nvSpPr>
        <p:spPr>
          <a:xfrm>
            <a:off x="457200" y="3724656"/>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12" name="Text Placeholder 18"/>
          <p:cNvSpPr>
            <a:spLocks noGrp="1"/>
          </p:cNvSpPr>
          <p:nvPr>
            <p:ph type="body" sz="quarter" idx="12" hasCustomPrompt="1"/>
          </p:nvPr>
        </p:nvSpPr>
        <p:spPr>
          <a:xfrm>
            <a:off x="448056" y="3077956"/>
            <a:ext cx="4648200" cy="369332"/>
          </a:xfrm>
          <a:prstGeom prst="rect">
            <a:avLst/>
          </a:prstGeom>
        </p:spPr>
        <p:txBody>
          <a:bodyPr wrap="square" anchor="b" anchorCtr="0">
            <a:spAutoFit/>
          </a:bodyPr>
          <a:lstStyle>
            <a:lvl1pPr>
              <a:spcBef>
                <a:spcPts val="0"/>
              </a:spcBef>
              <a:buNone/>
              <a:defRPr lang="en-US" sz="1800" b="1" kern="1200" baseline="0" dirty="0">
                <a:solidFill>
                  <a:srgbClr val="0F2D53"/>
                </a:solidFill>
                <a:latin typeface="Arial" pitchFamily="34" charset="0"/>
                <a:ea typeface="+mn-ea"/>
                <a:cs typeface="+mn-cs"/>
              </a:defRPr>
            </a:lvl1pPr>
          </a:lstStyle>
          <a:p>
            <a:pPr marL="0" lvl="0" indent="0" algn="l" defTabSz="914400" rtl="0" eaLnBrk="1" latinLnBrk="0" hangingPunct="1">
              <a:spcBef>
                <a:spcPct val="20000"/>
              </a:spcBef>
              <a:buFont typeface="Arial" pitchFamily="34" charset="0"/>
              <a:buNone/>
            </a:pPr>
            <a:r>
              <a:rPr lang="en-US" dirty="0" smtClean="0"/>
              <a:t>[Month Day, Year]</a:t>
            </a:r>
            <a:endParaRPr lang="en-US" dirty="0"/>
          </a:p>
        </p:txBody>
      </p:sp>
      <p:sp>
        <p:nvSpPr>
          <p:cNvPr id="14" name="Text Placeholder 16"/>
          <p:cNvSpPr>
            <a:spLocks noGrp="1"/>
          </p:cNvSpPr>
          <p:nvPr>
            <p:ph type="body" sz="quarter" idx="16" hasCustomPrompt="1"/>
          </p:nvPr>
        </p:nvSpPr>
        <p:spPr>
          <a:xfrm>
            <a:off x="456759" y="3956990"/>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15" name="Text Placeholder 22"/>
          <p:cNvSpPr>
            <a:spLocks noGrp="1"/>
          </p:cNvSpPr>
          <p:nvPr>
            <p:ph type="body" sz="quarter" idx="17" hasCustomPrompt="1"/>
          </p:nvPr>
        </p:nvSpPr>
        <p:spPr>
          <a:xfrm>
            <a:off x="2295524" y="3724656"/>
            <a:ext cx="3267076"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16" name="Text Placeholder 16"/>
          <p:cNvSpPr>
            <a:spLocks noGrp="1"/>
          </p:cNvSpPr>
          <p:nvPr>
            <p:ph type="body" sz="quarter" idx="18" hasCustomPrompt="1"/>
          </p:nvPr>
        </p:nvSpPr>
        <p:spPr>
          <a:xfrm>
            <a:off x="456759" y="4189324"/>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17" name="Text Placeholder 22"/>
          <p:cNvSpPr>
            <a:spLocks noGrp="1"/>
          </p:cNvSpPr>
          <p:nvPr>
            <p:ph type="body" sz="quarter" idx="19" hasCustomPrompt="1"/>
          </p:nvPr>
        </p:nvSpPr>
        <p:spPr>
          <a:xfrm>
            <a:off x="2295524" y="3956990"/>
            <a:ext cx="3267076"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18" name="Text Placeholder 16"/>
          <p:cNvSpPr>
            <a:spLocks noGrp="1"/>
          </p:cNvSpPr>
          <p:nvPr>
            <p:ph type="body" sz="quarter" idx="20" hasCustomPrompt="1"/>
          </p:nvPr>
        </p:nvSpPr>
        <p:spPr>
          <a:xfrm>
            <a:off x="456759" y="4421658"/>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19" name="Text Placeholder 22"/>
          <p:cNvSpPr>
            <a:spLocks noGrp="1"/>
          </p:cNvSpPr>
          <p:nvPr>
            <p:ph type="body" sz="quarter" idx="21" hasCustomPrompt="1"/>
          </p:nvPr>
        </p:nvSpPr>
        <p:spPr>
          <a:xfrm>
            <a:off x="2295524" y="4189324"/>
            <a:ext cx="3267076"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20" name="Text Placeholder 16"/>
          <p:cNvSpPr>
            <a:spLocks noGrp="1"/>
          </p:cNvSpPr>
          <p:nvPr>
            <p:ph type="body" sz="quarter" idx="22" hasCustomPrompt="1"/>
          </p:nvPr>
        </p:nvSpPr>
        <p:spPr>
          <a:xfrm>
            <a:off x="457200" y="4653992"/>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21" name="Text Placeholder 16"/>
          <p:cNvSpPr>
            <a:spLocks noGrp="1"/>
          </p:cNvSpPr>
          <p:nvPr>
            <p:ph type="body" sz="quarter" idx="23" hasCustomPrompt="1"/>
          </p:nvPr>
        </p:nvSpPr>
        <p:spPr>
          <a:xfrm>
            <a:off x="457200" y="4886325"/>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22" name="Text Placeholder 22"/>
          <p:cNvSpPr>
            <a:spLocks noGrp="1"/>
          </p:cNvSpPr>
          <p:nvPr>
            <p:ph type="body" sz="quarter" idx="24" hasCustomPrompt="1"/>
          </p:nvPr>
        </p:nvSpPr>
        <p:spPr>
          <a:xfrm>
            <a:off x="2295524" y="4421658"/>
            <a:ext cx="3267076"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23" name="Text Placeholder 22"/>
          <p:cNvSpPr>
            <a:spLocks noGrp="1"/>
          </p:cNvSpPr>
          <p:nvPr>
            <p:ph type="body" sz="quarter" idx="25" hasCustomPrompt="1"/>
          </p:nvPr>
        </p:nvSpPr>
        <p:spPr>
          <a:xfrm>
            <a:off x="2295524" y="4653992"/>
            <a:ext cx="3267076"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24" name="Text Placeholder 22"/>
          <p:cNvSpPr>
            <a:spLocks noGrp="1"/>
          </p:cNvSpPr>
          <p:nvPr>
            <p:ph type="body" sz="quarter" idx="26" hasCustomPrompt="1"/>
          </p:nvPr>
        </p:nvSpPr>
        <p:spPr>
          <a:xfrm>
            <a:off x="2295524" y="4886325"/>
            <a:ext cx="3267076"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pic>
        <p:nvPicPr>
          <p:cNvPr id="25" name="Picture 2"/>
          <p:cNvPicPr>
            <a:picLocks noChangeAspect="1" noChangeArrowheads="1"/>
          </p:cNvPicPr>
          <p:nvPr userDrawn="1"/>
        </p:nvPicPr>
        <p:blipFill>
          <a:blip r:embed="rId2" cstate="print"/>
          <a:srcRect/>
          <a:stretch>
            <a:fillRect/>
          </a:stretch>
        </p:blipFill>
        <p:spPr bwMode="auto">
          <a:xfrm>
            <a:off x="304801" y="5295900"/>
            <a:ext cx="4572000" cy="998959"/>
          </a:xfrm>
          <a:prstGeom prst="rect">
            <a:avLst/>
          </a:prstGeom>
          <a:noFill/>
          <a:ln w="9525">
            <a:noFill/>
            <a:miter lim="800000"/>
            <a:headEnd/>
            <a:tailEnd/>
          </a:ln>
          <a:effectLst/>
        </p:spPr>
      </p:pic>
      <p:sp>
        <p:nvSpPr>
          <p:cNvPr id="26" name="Text Placeholder 18"/>
          <p:cNvSpPr>
            <a:spLocks noGrp="1"/>
          </p:cNvSpPr>
          <p:nvPr>
            <p:ph type="body" sz="quarter" idx="27" hasCustomPrompt="1"/>
          </p:nvPr>
        </p:nvSpPr>
        <p:spPr>
          <a:xfrm>
            <a:off x="448056" y="1005840"/>
            <a:ext cx="4648200" cy="338554"/>
          </a:xfrm>
          <a:prstGeom prst="rect">
            <a:avLst/>
          </a:prstGeom>
        </p:spPr>
        <p:txBody>
          <a:bodyPr wrap="square" anchor="b" anchorCtr="0">
            <a:spAutoFit/>
          </a:bodyPr>
          <a:lstStyle>
            <a:lvl1pPr>
              <a:spcBef>
                <a:spcPts val="0"/>
              </a:spcBef>
              <a:buNone/>
              <a:defRPr lang="en-US" sz="1600" b="1" kern="1200" baseline="0" dirty="0">
                <a:solidFill>
                  <a:schemeClr val="tx1"/>
                </a:solidFill>
                <a:latin typeface="Arial" pitchFamily="34" charset="0"/>
                <a:ea typeface="+mn-ea"/>
                <a:cs typeface="+mn-cs"/>
              </a:defRPr>
            </a:lvl1pPr>
          </a:lstStyle>
          <a:p>
            <a:pPr marL="0" lvl="0" indent="0" algn="l" defTabSz="914400" rtl="0" eaLnBrk="1" latinLnBrk="0" hangingPunct="1">
              <a:spcBef>
                <a:spcPct val="20000"/>
              </a:spcBef>
              <a:buFont typeface="Arial" pitchFamily="34" charset="0"/>
              <a:buNone/>
            </a:pPr>
            <a:r>
              <a:rPr lang="en-US" dirty="0" smtClean="0"/>
              <a:t>Discussion Materials Prepared For:</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Rectangle 24"/>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Rectangle 23"/>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Line 4"/>
          <p:cNvSpPr>
            <a:spLocks noChangeShapeType="1"/>
          </p:cNvSpPr>
          <p:nvPr userDrawn="1"/>
        </p:nvSpPr>
        <p:spPr bwMode="auto">
          <a:xfrm>
            <a:off x="457200" y="3587750"/>
            <a:ext cx="8229600" cy="0"/>
          </a:xfrm>
          <a:prstGeom prst="line">
            <a:avLst/>
          </a:prstGeom>
          <a:noFill/>
          <a:ln w="9525">
            <a:solidFill>
              <a:srgbClr val="C0C0C0"/>
            </a:solidFill>
            <a:round/>
            <a:headEnd/>
            <a:tailEnd/>
          </a:ln>
          <a:effectLst/>
        </p:spPr>
        <p:txBody>
          <a:bodyPr/>
          <a:lstStyle/>
          <a:p>
            <a:endParaRPr lang="en-US" dirty="0">
              <a:solidFill>
                <a:prstClr val="black"/>
              </a:solidFill>
            </a:endParaRPr>
          </a:p>
        </p:txBody>
      </p:sp>
      <p:sp>
        <p:nvSpPr>
          <p:cNvPr id="12" name="Rectangle 11"/>
          <p:cNvSpPr/>
          <p:nvPr userDrawn="1"/>
        </p:nvSpPr>
        <p:spPr>
          <a:xfrm>
            <a:off x="0" y="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3" name="Rectangle 12"/>
          <p:cNvSpPr/>
          <p:nvPr userDrawn="1"/>
        </p:nvSpPr>
        <p:spPr>
          <a:xfrm>
            <a:off x="0" y="667512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7" name="Text Placeholder 16"/>
          <p:cNvSpPr>
            <a:spLocks noGrp="1"/>
          </p:cNvSpPr>
          <p:nvPr>
            <p:ph type="body" sz="quarter" idx="10" hasCustomPrompt="1"/>
          </p:nvPr>
        </p:nvSpPr>
        <p:spPr>
          <a:xfrm>
            <a:off x="457200" y="3724656"/>
            <a:ext cx="1829681" cy="237744"/>
          </a:xfrm>
          <a:prstGeom prst="rect">
            <a:avLst/>
          </a:prstGeom>
        </p:spPr>
        <p:txBody>
          <a:bodyPr>
            <a:normAutofit/>
          </a:bodyPr>
          <a:lstStyle>
            <a:lvl1pPr marL="0" indent="0">
              <a:buNone/>
              <a:defRPr sz="1000" b="1">
                <a:latin typeface="Arial" pitchFamily="34" charset="0"/>
                <a:cs typeface="Arial" pitchFamily="34" charset="0"/>
              </a:defRPr>
            </a:lvl1pPr>
          </a:lstStyle>
          <a:p>
            <a:pPr lvl="0"/>
            <a:r>
              <a:rPr lang="en-US" dirty="0" smtClean="0"/>
              <a:t>Name</a:t>
            </a:r>
            <a:endParaRPr lang="en-US" dirty="0"/>
          </a:p>
        </p:txBody>
      </p:sp>
      <p:sp>
        <p:nvSpPr>
          <p:cNvPr id="19" name="Text Placeholder 18"/>
          <p:cNvSpPr>
            <a:spLocks noGrp="1"/>
          </p:cNvSpPr>
          <p:nvPr>
            <p:ph type="body" sz="quarter" idx="11" hasCustomPrompt="1"/>
          </p:nvPr>
        </p:nvSpPr>
        <p:spPr>
          <a:xfrm>
            <a:off x="448056" y="3076575"/>
            <a:ext cx="4648200" cy="369332"/>
          </a:xfrm>
          <a:prstGeom prst="rect">
            <a:avLst/>
          </a:prstGeom>
        </p:spPr>
        <p:txBody>
          <a:bodyPr wrap="square" anchor="b" anchorCtr="0">
            <a:spAutoFit/>
          </a:bodyPr>
          <a:lstStyle>
            <a:lvl1pPr>
              <a:spcBef>
                <a:spcPts val="0"/>
              </a:spcBef>
              <a:buNone/>
              <a:defRPr lang="en-US" sz="1800" b="1" kern="1200" baseline="0" dirty="0">
                <a:solidFill>
                  <a:srgbClr val="0F2D53"/>
                </a:solidFill>
                <a:latin typeface="Arial" pitchFamily="34" charset="0"/>
                <a:ea typeface="+mn-ea"/>
                <a:cs typeface="+mn-cs"/>
              </a:defRPr>
            </a:lvl1pPr>
          </a:lstStyle>
          <a:p>
            <a:pPr marL="0" lvl="0" indent="0" algn="l" defTabSz="914400" rtl="0" eaLnBrk="1" latinLnBrk="0" hangingPunct="1">
              <a:spcBef>
                <a:spcPct val="20000"/>
              </a:spcBef>
              <a:buFont typeface="Arial" pitchFamily="34" charset="0"/>
              <a:buNone/>
            </a:pPr>
            <a:r>
              <a:rPr lang="en-US" dirty="0" smtClean="0"/>
              <a:t>[Month Day, Year]</a:t>
            </a:r>
            <a:endParaRPr lang="en-US" dirty="0"/>
          </a:p>
        </p:txBody>
      </p:sp>
      <p:sp>
        <p:nvSpPr>
          <p:cNvPr id="23" name="Text Placeholder 22"/>
          <p:cNvSpPr>
            <a:spLocks noGrp="1"/>
          </p:cNvSpPr>
          <p:nvPr>
            <p:ph type="body" sz="quarter" idx="15" hasCustomPrompt="1"/>
          </p:nvPr>
        </p:nvSpPr>
        <p:spPr>
          <a:xfrm>
            <a:off x="457200" y="3914775"/>
            <a:ext cx="1828800" cy="237744"/>
          </a:xfrm>
          <a:prstGeom prst="rect">
            <a:avLst/>
          </a:prstGeom>
        </p:spPr>
        <p:txBody>
          <a:bodyPr/>
          <a:lstStyle>
            <a:lvl1pPr marL="0" indent="0">
              <a:buNone/>
              <a:tabLst/>
              <a:defRPr sz="1000" b="0" i="1">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Title</a:t>
            </a:r>
          </a:p>
        </p:txBody>
      </p:sp>
      <p:sp>
        <p:nvSpPr>
          <p:cNvPr id="18" name="Text Placeholder 16"/>
          <p:cNvSpPr>
            <a:spLocks noGrp="1"/>
          </p:cNvSpPr>
          <p:nvPr>
            <p:ph type="body" sz="quarter" idx="16" hasCustomPrompt="1"/>
          </p:nvPr>
        </p:nvSpPr>
        <p:spPr>
          <a:xfrm>
            <a:off x="2295525" y="3724656"/>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20" name="Text Placeholder 22"/>
          <p:cNvSpPr>
            <a:spLocks noGrp="1"/>
          </p:cNvSpPr>
          <p:nvPr>
            <p:ph type="body" sz="quarter" idx="17" hasCustomPrompt="1"/>
          </p:nvPr>
        </p:nvSpPr>
        <p:spPr>
          <a:xfrm>
            <a:off x="2295525" y="3914775"/>
            <a:ext cx="1828800"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21" name="Text Placeholder 16"/>
          <p:cNvSpPr>
            <a:spLocks noGrp="1"/>
          </p:cNvSpPr>
          <p:nvPr>
            <p:ph type="body" sz="quarter" idx="18" hasCustomPrompt="1"/>
          </p:nvPr>
        </p:nvSpPr>
        <p:spPr>
          <a:xfrm>
            <a:off x="4133850" y="3724656"/>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22" name="Text Placeholder 22"/>
          <p:cNvSpPr>
            <a:spLocks noGrp="1"/>
          </p:cNvSpPr>
          <p:nvPr>
            <p:ph type="body" sz="quarter" idx="19" hasCustomPrompt="1"/>
          </p:nvPr>
        </p:nvSpPr>
        <p:spPr>
          <a:xfrm>
            <a:off x="4133850" y="3914775"/>
            <a:ext cx="1828800"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34" name="Text Placeholder 16"/>
          <p:cNvSpPr>
            <a:spLocks noGrp="1"/>
          </p:cNvSpPr>
          <p:nvPr>
            <p:ph type="body" sz="quarter" idx="20" hasCustomPrompt="1"/>
          </p:nvPr>
        </p:nvSpPr>
        <p:spPr>
          <a:xfrm>
            <a:off x="5962650" y="3724656"/>
            <a:ext cx="1829681" cy="237744"/>
          </a:xfrm>
          <a:prstGeom prst="rect">
            <a:avLst/>
          </a:prstGeom>
        </p:spPr>
        <p:txBody>
          <a:bodyPr>
            <a:normAutofit/>
          </a:bodyPr>
          <a:lstStyle>
            <a:lvl1pPr>
              <a:buNone/>
              <a:defRPr lang="en-US" sz="1000" b="1" kern="1200" dirty="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en-US" dirty="0" smtClean="0"/>
              <a:t>Name</a:t>
            </a:r>
            <a:endParaRPr lang="en-US" dirty="0"/>
          </a:p>
        </p:txBody>
      </p:sp>
      <p:sp>
        <p:nvSpPr>
          <p:cNvPr id="35" name="Text Placeholder 22"/>
          <p:cNvSpPr>
            <a:spLocks noGrp="1"/>
          </p:cNvSpPr>
          <p:nvPr>
            <p:ph type="body" sz="quarter" idx="21" hasCustomPrompt="1"/>
          </p:nvPr>
        </p:nvSpPr>
        <p:spPr>
          <a:xfrm>
            <a:off x="5962650" y="3914775"/>
            <a:ext cx="1828800" cy="237744"/>
          </a:xfrm>
          <a:prstGeom prst="rect">
            <a:avLst/>
          </a:prstGeom>
        </p:spPr>
        <p:txBody>
          <a:bodyPr/>
          <a:lstStyle>
            <a:lvl1pPr>
              <a:buNone/>
              <a:defRPr lang="en-US" sz="10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914400" rtl="0" eaLnBrk="1" latinLnBrk="0" hangingPunct="1">
              <a:spcBef>
                <a:spcPct val="20000"/>
              </a:spcBef>
              <a:buFont typeface="Arial" pitchFamily="34" charset="0"/>
              <a:buNone/>
              <a:tabLst/>
            </a:pPr>
            <a:r>
              <a:rPr lang="en-US" dirty="0" smtClean="0"/>
              <a:t>Title</a:t>
            </a:r>
          </a:p>
        </p:txBody>
      </p:sp>
      <p:sp>
        <p:nvSpPr>
          <p:cNvPr id="28" name="Text Placeholder 18"/>
          <p:cNvSpPr>
            <a:spLocks noGrp="1"/>
          </p:cNvSpPr>
          <p:nvPr>
            <p:ph type="body" sz="quarter" idx="27" hasCustomPrompt="1"/>
          </p:nvPr>
        </p:nvSpPr>
        <p:spPr>
          <a:xfrm>
            <a:off x="448056" y="1005840"/>
            <a:ext cx="4648200" cy="338554"/>
          </a:xfrm>
          <a:prstGeom prst="rect">
            <a:avLst/>
          </a:prstGeom>
        </p:spPr>
        <p:txBody>
          <a:bodyPr wrap="square" anchor="b" anchorCtr="0">
            <a:spAutoFit/>
          </a:bodyPr>
          <a:lstStyle>
            <a:lvl1pPr>
              <a:spcBef>
                <a:spcPts val="0"/>
              </a:spcBef>
              <a:buNone/>
              <a:defRPr lang="en-US" sz="1600" b="1" kern="1200" baseline="0" dirty="0">
                <a:solidFill>
                  <a:schemeClr val="tx1"/>
                </a:solidFill>
                <a:latin typeface="Arial" pitchFamily="34" charset="0"/>
                <a:ea typeface="+mn-ea"/>
                <a:cs typeface="+mn-cs"/>
              </a:defRPr>
            </a:lvl1pPr>
          </a:lstStyle>
          <a:p>
            <a:pPr marL="0" lvl="0" indent="0" algn="l" defTabSz="914400" rtl="0" eaLnBrk="1" latinLnBrk="0" hangingPunct="1">
              <a:spcBef>
                <a:spcPct val="20000"/>
              </a:spcBef>
              <a:buFont typeface="Arial" pitchFamily="34" charset="0"/>
              <a:buNone/>
            </a:pPr>
            <a:r>
              <a:rPr lang="en-US" dirty="0" smtClean="0"/>
              <a:t>Discussion Materials Prepared For:</a:t>
            </a:r>
            <a:endParaRPr lang="en-US" dirty="0"/>
          </a:p>
        </p:txBody>
      </p:sp>
      <p:pic>
        <p:nvPicPr>
          <p:cNvPr id="27" name="Picture 2"/>
          <p:cNvPicPr>
            <a:picLocks noChangeAspect="1" noChangeArrowheads="1"/>
          </p:cNvPicPr>
          <p:nvPr userDrawn="1"/>
        </p:nvPicPr>
        <p:blipFill>
          <a:blip r:embed="rId2" cstate="print"/>
          <a:srcRect/>
          <a:stretch>
            <a:fillRect/>
          </a:stretch>
        </p:blipFill>
        <p:spPr bwMode="auto">
          <a:xfrm>
            <a:off x="304801" y="5295900"/>
            <a:ext cx="4572000" cy="998959"/>
          </a:xfrm>
          <a:prstGeom prst="rect">
            <a:avLst/>
          </a:prstGeom>
          <a:noFill/>
          <a:ln w="9525">
            <a:noFill/>
            <a:miter lim="800000"/>
            <a:headEnd/>
            <a:tailEnd/>
          </a:ln>
          <a:effec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0" name="Rectangle 9"/>
          <p:cNvSpPr/>
          <p:nvPr userDrawn="1"/>
        </p:nvSpPr>
        <p:spPr>
          <a:xfrm>
            <a:off x="0" y="667512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1" name="Line 4"/>
          <p:cNvSpPr>
            <a:spLocks noChangeShapeType="1"/>
          </p:cNvSpPr>
          <p:nvPr userDrawn="1"/>
        </p:nvSpPr>
        <p:spPr bwMode="auto">
          <a:xfrm>
            <a:off x="457200" y="3587750"/>
            <a:ext cx="8229600" cy="0"/>
          </a:xfrm>
          <a:prstGeom prst="line">
            <a:avLst/>
          </a:prstGeom>
          <a:noFill/>
          <a:ln w="9525">
            <a:solidFill>
              <a:srgbClr val="C0C0C0"/>
            </a:solidFill>
            <a:round/>
            <a:headEnd/>
            <a:tailEnd/>
          </a:ln>
          <a:effectLst/>
        </p:spPr>
        <p:txBody>
          <a:bodyPr/>
          <a:lstStyle/>
          <a:p>
            <a:endParaRPr lang="en-US" dirty="0">
              <a:solidFill>
                <a:prstClr val="black"/>
              </a:solidFill>
            </a:endParaRPr>
          </a:p>
        </p:txBody>
      </p:sp>
      <p:sp>
        <p:nvSpPr>
          <p:cNvPr id="17" name="Text Placeholder 18"/>
          <p:cNvSpPr>
            <a:spLocks noGrp="1"/>
          </p:cNvSpPr>
          <p:nvPr>
            <p:ph type="body" sz="quarter" idx="11" hasCustomPrompt="1"/>
          </p:nvPr>
        </p:nvSpPr>
        <p:spPr>
          <a:xfrm>
            <a:off x="448056" y="3047178"/>
            <a:ext cx="8238744" cy="430887"/>
          </a:xfrm>
          <a:prstGeom prst="rect">
            <a:avLst/>
          </a:prstGeom>
        </p:spPr>
        <p:txBody>
          <a:bodyPr wrap="square" anchor="b" anchorCtr="0">
            <a:spAutoFit/>
          </a:bodyPr>
          <a:lstStyle>
            <a:lvl1pPr>
              <a:spcBef>
                <a:spcPts val="0"/>
              </a:spcBef>
              <a:buNone/>
              <a:defRPr lang="en-US" sz="2200" b="1" kern="1200" baseline="0" dirty="0">
                <a:solidFill>
                  <a:srgbClr val="0F2D53"/>
                </a:solidFill>
                <a:latin typeface="Arial" pitchFamily="34" charset="0"/>
                <a:ea typeface="+mn-ea"/>
                <a:cs typeface="+mn-cs"/>
              </a:defRPr>
            </a:lvl1pPr>
          </a:lstStyle>
          <a:p>
            <a:pPr marL="0" lvl="0" indent="0" algn="l" defTabSz="914400" rtl="0" eaLnBrk="1" latinLnBrk="0" hangingPunct="1">
              <a:spcBef>
                <a:spcPct val="20000"/>
              </a:spcBef>
              <a:buFont typeface="Arial" pitchFamily="34" charset="0"/>
              <a:buNone/>
            </a:pPr>
            <a:r>
              <a:rPr lang="en-US" dirty="0" smtClean="0"/>
              <a:t>[Section Title]</a:t>
            </a:r>
            <a:endParaRPr lang="en-US" dirty="0"/>
          </a:p>
        </p:txBody>
      </p:sp>
      <p:pic>
        <p:nvPicPr>
          <p:cNvPr id="13" name="Picture 2"/>
          <p:cNvPicPr>
            <a:picLocks noChangeAspect="1" noChangeArrowheads="1"/>
          </p:cNvPicPr>
          <p:nvPr userDrawn="1"/>
        </p:nvPicPr>
        <p:blipFill>
          <a:blip r:embed="rId2" cstate="print"/>
          <a:srcRect/>
          <a:stretch>
            <a:fillRect/>
          </a:stretch>
        </p:blipFill>
        <p:spPr bwMode="auto">
          <a:xfrm>
            <a:off x="304801" y="5295900"/>
            <a:ext cx="4572000" cy="998959"/>
          </a:xfrm>
          <a:prstGeom prst="rect">
            <a:avLst/>
          </a:prstGeom>
          <a:noFill/>
          <a:ln w="9525">
            <a:noFill/>
            <a:miter lim="800000"/>
            <a:headEnd/>
            <a:tailEnd/>
          </a:ln>
          <a:effec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12" name="Rectangle 11"/>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9" name="Rectangle 8"/>
          <p:cNvSpPr/>
          <p:nvPr userDrawn="1"/>
        </p:nvSpPr>
        <p:spPr>
          <a:xfrm>
            <a:off x="0" y="667512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0" name="Line 4"/>
          <p:cNvSpPr>
            <a:spLocks noChangeShapeType="1"/>
          </p:cNvSpPr>
          <p:nvPr userDrawn="1"/>
        </p:nvSpPr>
        <p:spPr bwMode="auto">
          <a:xfrm>
            <a:off x="457200" y="3587750"/>
            <a:ext cx="8229600" cy="0"/>
          </a:xfrm>
          <a:prstGeom prst="line">
            <a:avLst/>
          </a:prstGeom>
          <a:noFill/>
          <a:ln w="9525">
            <a:solidFill>
              <a:srgbClr val="C0C0C0"/>
            </a:solidFill>
            <a:round/>
            <a:headEnd/>
            <a:tailEnd/>
          </a:ln>
          <a:effectLst/>
        </p:spPr>
        <p:txBody>
          <a:bodyPr/>
          <a:lstStyle/>
          <a:p>
            <a:endParaRPr lang="en-US" dirty="0">
              <a:solidFill>
                <a:prstClr val="black"/>
              </a:solidFill>
            </a:endParaRPr>
          </a:p>
        </p:txBody>
      </p:sp>
      <p:sp>
        <p:nvSpPr>
          <p:cNvPr id="11" name="Text Placeholder 18"/>
          <p:cNvSpPr>
            <a:spLocks noGrp="1"/>
          </p:cNvSpPr>
          <p:nvPr>
            <p:ph type="body" sz="quarter" idx="11" hasCustomPrompt="1"/>
          </p:nvPr>
        </p:nvSpPr>
        <p:spPr>
          <a:xfrm>
            <a:off x="448056" y="3047178"/>
            <a:ext cx="8238744" cy="430887"/>
          </a:xfrm>
          <a:prstGeom prst="rect">
            <a:avLst/>
          </a:prstGeom>
        </p:spPr>
        <p:txBody>
          <a:bodyPr wrap="square" anchor="b" anchorCtr="0">
            <a:spAutoFit/>
          </a:bodyPr>
          <a:lstStyle>
            <a:lvl1pPr>
              <a:spcBef>
                <a:spcPts val="0"/>
              </a:spcBef>
              <a:buNone/>
              <a:defRPr lang="en-US" sz="2200" b="0" i="1" kern="1200" baseline="0" dirty="0">
                <a:solidFill>
                  <a:srgbClr val="0F2D53"/>
                </a:solidFill>
                <a:latin typeface="Arial" pitchFamily="34" charset="0"/>
                <a:ea typeface="+mn-ea"/>
                <a:cs typeface="+mn-cs"/>
              </a:defRPr>
            </a:lvl1pPr>
          </a:lstStyle>
          <a:p>
            <a:pPr marL="0" lvl="0" indent="0" algn="l" defTabSz="914400" rtl="0" eaLnBrk="1" latinLnBrk="0" hangingPunct="1">
              <a:spcBef>
                <a:spcPct val="20000"/>
              </a:spcBef>
              <a:buFont typeface="Arial" pitchFamily="34" charset="0"/>
              <a:buNone/>
            </a:pPr>
            <a:r>
              <a:rPr lang="en-US" dirty="0" smtClean="0"/>
              <a:t>[Subsection Title]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2" name="Text Placeholder 21"/>
          <p:cNvSpPr>
            <a:spLocks noGrp="1"/>
          </p:cNvSpPr>
          <p:nvPr>
            <p:ph type="body" sz="quarter" idx="13"/>
          </p:nvPr>
        </p:nvSpPr>
        <p:spPr>
          <a:xfrm>
            <a:off x="332232" y="885825"/>
            <a:ext cx="8735568" cy="409575"/>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23"/>
          <p:cNvSpPr>
            <a:spLocks noGrp="1"/>
          </p:cNvSpPr>
          <p:nvPr>
            <p:ph type="body" sz="quarter" idx="14" hasCustomPrompt="1"/>
          </p:nvPr>
        </p:nvSpPr>
        <p:spPr>
          <a:xfrm>
            <a:off x="502920" y="6648450"/>
            <a:ext cx="8229600" cy="200055"/>
          </a:xfrm>
          <a:prstGeom prst="rect">
            <a:avLst/>
          </a:prstGeom>
        </p:spPr>
        <p:txBody>
          <a:bodyPr anchor="b" anchorCtr="0">
            <a:spAutoFit/>
          </a:bodyPr>
          <a:lstStyle>
            <a:lvl1pPr marL="228600" indent="-228600">
              <a:spcBef>
                <a:spcPts val="0"/>
              </a:spcBef>
              <a:buFont typeface="+mj-lt"/>
              <a:buAutoNum type="arabicParenBoth"/>
              <a:defRPr sz="700" baseline="0">
                <a:latin typeface="Arial" pitchFamily="34" charset="0"/>
                <a:cs typeface="Arial" pitchFamily="34" charset="0"/>
              </a:defRPr>
            </a:lvl1pPr>
            <a:lvl2pPr>
              <a:defRPr sz="800">
                <a:latin typeface="Arial" pitchFamily="34" charset="0"/>
                <a:cs typeface="Arial" pitchFamily="34" charset="0"/>
              </a:defRPr>
            </a:lvl2pPr>
            <a:lvl3pPr>
              <a:defRPr sz="800">
                <a:latin typeface="Arial" pitchFamily="34" charset="0"/>
                <a:cs typeface="Arial" pitchFamily="34" charset="0"/>
              </a:defRPr>
            </a:lvl3pPr>
            <a:lvl4pPr>
              <a:defRPr sz="800">
                <a:latin typeface="Arial" pitchFamily="34" charset="0"/>
                <a:cs typeface="Arial" pitchFamily="34" charset="0"/>
              </a:defRPr>
            </a:lvl4pPr>
            <a:lvl5pPr>
              <a:defRPr sz="800">
                <a:latin typeface="Arial" pitchFamily="34" charset="0"/>
                <a:cs typeface="Arial" pitchFamily="34" charset="0"/>
              </a:defRPr>
            </a:lvl5pPr>
          </a:lstStyle>
          <a:p>
            <a:pPr lvl="0"/>
            <a:r>
              <a:rPr lang="en-US" dirty="0" smtClean="0"/>
              <a:t>[Footnote]</a:t>
            </a:r>
            <a:endParaRPr lang="en-US" dirty="0"/>
          </a:p>
        </p:txBody>
      </p:sp>
      <p:sp>
        <p:nvSpPr>
          <p:cNvPr id="6" name="Slide Number Placeholder 13"/>
          <p:cNvSpPr>
            <a:spLocks noGrp="1"/>
          </p:cNvSpPr>
          <p:nvPr>
            <p:ph type="sldNum" sz="quarter" idx="4"/>
          </p:nvPr>
        </p:nvSpPr>
        <p:spPr>
          <a:xfrm>
            <a:off x="8782050" y="6501257"/>
            <a:ext cx="417576" cy="365125"/>
          </a:xfrm>
          <a:prstGeom prst="rect">
            <a:avLst/>
          </a:prstGeom>
        </p:spPr>
        <p:txBody>
          <a:bodyPr anchor="ctr" anchorCtr="0"/>
          <a:lstStyle>
            <a:lvl1pPr algn="ctr">
              <a:defRPr sz="1000">
                <a:solidFill>
                  <a:schemeClr val="tx1">
                    <a:lumMod val="65000"/>
                    <a:lumOff val="35000"/>
                  </a:schemeClr>
                </a:solidFill>
                <a:latin typeface="Arial" pitchFamily="34" charset="0"/>
                <a:cs typeface="Arial" pitchFamily="34" charset="0"/>
              </a:defRPr>
            </a:lvl1pPr>
          </a:lstStyle>
          <a:p>
            <a:fld id="{B288FC56-8092-4DCB-8B30-6917BA11C2A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10" name="Title 9"/>
          <p:cNvSpPr>
            <a:spLocks noGrp="1"/>
          </p:cNvSpPr>
          <p:nvPr>
            <p:ph type="title"/>
          </p:nvPr>
        </p:nvSpPr>
        <p:spPr>
          <a:xfrm>
            <a:off x="332232" y="228600"/>
            <a:ext cx="8229600" cy="457200"/>
          </a:xfrm>
          <a:prstGeom prst="rect">
            <a:avLst/>
          </a:prstGeom>
        </p:spPr>
        <p:txBody>
          <a:bodyPr anchor="b" anchorCtr="0"/>
          <a:lstStyle>
            <a:lvl1pPr algn="l">
              <a:defRPr sz="2000" b="1">
                <a:solidFill>
                  <a:srgbClr val="0F2D53"/>
                </a:solidFill>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arter Page">
    <p:spTree>
      <p:nvGrpSpPr>
        <p:cNvPr id="1" name=""/>
        <p:cNvGrpSpPr/>
        <p:nvPr/>
      </p:nvGrpSpPr>
      <p:grpSpPr>
        <a:xfrm>
          <a:off x="0" y="0"/>
          <a:ext cx="0" cy="0"/>
          <a:chOff x="0" y="0"/>
          <a:chExt cx="0" cy="0"/>
        </a:xfrm>
      </p:grpSpPr>
      <p:sp>
        <p:nvSpPr>
          <p:cNvPr id="12" name="Text Placeholder 11"/>
          <p:cNvSpPr>
            <a:spLocks noGrp="1"/>
          </p:cNvSpPr>
          <p:nvPr>
            <p:ph type="body" sz="quarter" idx="15" hasCustomPrompt="1"/>
          </p:nvPr>
        </p:nvSpPr>
        <p:spPr>
          <a:xfrm>
            <a:off x="390144" y="1598970"/>
            <a:ext cx="4114800" cy="274320"/>
          </a:xfrm>
          <a:prstGeom prst="rect">
            <a:avLst/>
          </a:prstGeom>
          <a:solidFill>
            <a:srgbClr val="0F2D53"/>
          </a:solidFill>
        </p:spPr>
        <p:txBody>
          <a:bodyPr anchor="ctr" anchorCtr="1">
            <a:sp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3" name="Text Placeholder 11"/>
          <p:cNvSpPr>
            <a:spLocks noGrp="1"/>
          </p:cNvSpPr>
          <p:nvPr>
            <p:ph type="body" sz="quarter" idx="16" hasCustomPrompt="1"/>
          </p:nvPr>
        </p:nvSpPr>
        <p:spPr>
          <a:xfrm>
            <a:off x="4756785" y="1598970"/>
            <a:ext cx="4114800" cy="274320"/>
          </a:xfrm>
          <a:prstGeom prst="rect">
            <a:avLst/>
          </a:prstGeom>
          <a:solidFill>
            <a:srgbClr val="0F2D53"/>
          </a:solidFill>
        </p:spPr>
        <p:txBody>
          <a:bodyPr anchor="ctr" anchorCtr="1">
            <a:sp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5" name="Text Placeholder 11"/>
          <p:cNvSpPr>
            <a:spLocks noGrp="1"/>
          </p:cNvSpPr>
          <p:nvPr>
            <p:ph type="body" sz="quarter" idx="17" hasCustomPrompt="1"/>
          </p:nvPr>
        </p:nvSpPr>
        <p:spPr>
          <a:xfrm>
            <a:off x="390144" y="3961170"/>
            <a:ext cx="4114800" cy="274320"/>
          </a:xfrm>
          <a:prstGeom prst="rect">
            <a:avLst/>
          </a:prstGeom>
          <a:solidFill>
            <a:srgbClr val="0F2D53"/>
          </a:solidFill>
        </p:spPr>
        <p:txBody>
          <a:bodyPr anchor="ctr" anchorCtr="1">
            <a:sp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6" name="Text Placeholder 11"/>
          <p:cNvSpPr>
            <a:spLocks noGrp="1"/>
          </p:cNvSpPr>
          <p:nvPr>
            <p:ph type="body" sz="quarter" idx="18" hasCustomPrompt="1"/>
          </p:nvPr>
        </p:nvSpPr>
        <p:spPr>
          <a:xfrm>
            <a:off x="4756785" y="3961170"/>
            <a:ext cx="4114800" cy="274320"/>
          </a:xfrm>
          <a:prstGeom prst="rect">
            <a:avLst/>
          </a:prstGeom>
          <a:solidFill>
            <a:srgbClr val="0F2D53"/>
          </a:solidFill>
        </p:spPr>
        <p:txBody>
          <a:bodyPr anchor="ctr" anchorCtr="1">
            <a:sp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4" name="Text Placeholder 21"/>
          <p:cNvSpPr>
            <a:spLocks noGrp="1"/>
          </p:cNvSpPr>
          <p:nvPr>
            <p:ph type="body" sz="quarter" idx="13"/>
          </p:nvPr>
        </p:nvSpPr>
        <p:spPr>
          <a:xfrm>
            <a:off x="332232" y="885825"/>
            <a:ext cx="8735568" cy="409575"/>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9"/>
          <p:cNvSpPr>
            <a:spLocks noGrp="1"/>
          </p:cNvSpPr>
          <p:nvPr>
            <p:ph type="title"/>
          </p:nvPr>
        </p:nvSpPr>
        <p:spPr>
          <a:xfrm>
            <a:off x="332232" y="228600"/>
            <a:ext cx="8229600" cy="457200"/>
          </a:xfrm>
          <a:prstGeom prst="rect">
            <a:avLst/>
          </a:prstGeom>
        </p:spPr>
        <p:txBody>
          <a:bodyPr anchor="b" anchorCtr="0"/>
          <a:lstStyle>
            <a:lvl1pPr algn="l">
              <a:defRPr sz="2000" b="1">
                <a:solidFill>
                  <a:srgbClr val="0F2D53"/>
                </a:solidFill>
                <a:latin typeface="Arial" pitchFamily="34" charset="0"/>
                <a:cs typeface="Arial" pitchFamily="34" charset="0"/>
              </a:defRPr>
            </a:lvl1pPr>
          </a:lstStyle>
          <a:p>
            <a:r>
              <a:rPr lang="en-US" dirty="0" smtClean="0"/>
              <a:t>Click to edit Master title style</a:t>
            </a:r>
            <a:endParaRPr lang="en-US" dirty="0"/>
          </a:p>
        </p:txBody>
      </p:sp>
      <p:sp>
        <p:nvSpPr>
          <p:cNvPr id="20" name="Slide Number Placeholder 13"/>
          <p:cNvSpPr>
            <a:spLocks noGrp="1"/>
          </p:cNvSpPr>
          <p:nvPr>
            <p:ph type="sldNum" sz="quarter" idx="4"/>
          </p:nvPr>
        </p:nvSpPr>
        <p:spPr>
          <a:xfrm>
            <a:off x="8782050" y="6501257"/>
            <a:ext cx="417576" cy="365125"/>
          </a:xfrm>
          <a:prstGeom prst="rect">
            <a:avLst/>
          </a:prstGeom>
        </p:spPr>
        <p:txBody>
          <a:bodyPr anchor="ctr" anchorCtr="0"/>
          <a:lstStyle>
            <a:lvl1pPr algn="ctr">
              <a:defRPr sz="1000">
                <a:solidFill>
                  <a:schemeClr val="tx1">
                    <a:lumMod val="65000"/>
                    <a:lumOff val="35000"/>
                  </a:schemeClr>
                </a:solidFill>
                <a:latin typeface="Arial" pitchFamily="34" charset="0"/>
                <a:cs typeface="Arial" pitchFamily="34" charset="0"/>
              </a:defRPr>
            </a:lvl1pPr>
          </a:lstStyle>
          <a:p>
            <a:fld id="{B288FC56-8092-4DCB-8B30-6917BA11C2A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10" name="Text Placeholder 23"/>
          <p:cNvSpPr>
            <a:spLocks noGrp="1"/>
          </p:cNvSpPr>
          <p:nvPr>
            <p:ph type="body" sz="quarter" idx="14" hasCustomPrompt="1"/>
          </p:nvPr>
        </p:nvSpPr>
        <p:spPr>
          <a:xfrm>
            <a:off x="502920" y="6648450"/>
            <a:ext cx="8229600" cy="200055"/>
          </a:xfrm>
          <a:prstGeom prst="rect">
            <a:avLst/>
          </a:prstGeom>
        </p:spPr>
        <p:txBody>
          <a:bodyPr anchor="b" anchorCtr="0">
            <a:spAutoFit/>
          </a:bodyPr>
          <a:lstStyle>
            <a:lvl1pPr marL="228600" indent="-228600">
              <a:spcBef>
                <a:spcPts val="0"/>
              </a:spcBef>
              <a:buFont typeface="+mj-lt"/>
              <a:buAutoNum type="arabicParenBoth"/>
              <a:defRPr sz="700" baseline="0">
                <a:latin typeface="Arial" pitchFamily="34" charset="0"/>
                <a:cs typeface="Arial" pitchFamily="34" charset="0"/>
              </a:defRPr>
            </a:lvl1pPr>
            <a:lvl2pPr>
              <a:defRPr sz="800">
                <a:latin typeface="Arial" pitchFamily="34" charset="0"/>
                <a:cs typeface="Arial" pitchFamily="34" charset="0"/>
              </a:defRPr>
            </a:lvl2pPr>
            <a:lvl3pPr>
              <a:defRPr sz="800">
                <a:latin typeface="Arial" pitchFamily="34" charset="0"/>
                <a:cs typeface="Arial" pitchFamily="34" charset="0"/>
              </a:defRPr>
            </a:lvl3pPr>
            <a:lvl4pPr>
              <a:defRPr sz="800">
                <a:latin typeface="Arial" pitchFamily="34" charset="0"/>
                <a:cs typeface="Arial" pitchFamily="34" charset="0"/>
              </a:defRPr>
            </a:lvl4pPr>
            <a:lvl5pPr>
              <a:defRPr sz="800">
                <a:latin typeface="Arial" pitchFamily="34" charset="0"/>
                <a:cs typeface="Arial" pitchFamily="34" charset="0"/>
              </a:defRPr>
            </a:lvl5pPr>
          </a:lstStyle>
          <a:p>
            <a:pPr lvl="0"/>
            <a:r>
              <a:rPr lang="en-US" dirty="0" smtClean="0"/>
              <a:t>[Footnote]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Page">
    <p:spTree>
      <p:nvGrpSpPr>
        <p:cNvPr id="1" name=""/>
        <p:cNvGrpSpPr/>
        <p:nvPr/>
      </p:nvGrpSpPr>
      <p:grpSpPr>
        <a:xfrm>
          <a:off x="0" y="0"/>
          <a:ext cx="0" cy="0"/>
          <a:chOff x="0" y="0"/>
          <a:chExt cx="0" cy="0"/>
        </a:xfrm>
      </p:grpSpPr>
      <p:sp>
        <p:nvSpPr>
          <p:cNvPr id="12" name="Text Placeholder 11"/>
          <p:cNvSpPr>
            <a:spLocks noGrp="1"/>
          </p:cNvSpPr>
          <p:nvPr>
            <p:ph type="body" sz="quarter" idx="15" hasCustomPrompt="1"/>
          </p:nvPr>
        </p:nvSpPr>
        <p:spPr>
          <a:xfrm>
            <a:off x="390144" y="1888998"/>
            <a:ext cx="4114800" cy="274320"/>
          </a:xfrm>
          <a:prstGeom prst="rect">
            <a:avLst/>
          </a:prstGeom>
          <a:solidFill>
            <a:srgbClr val="0F2D53"/>
          </a:solidFill>
        </p:spPr>
        <p:txBody>
          <a:bodyPr anchor="ctr" anchorCtr="1">
            <a:norm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3" name="Text Placeholder 11"/>
          <p:cNvSpPr>
            <a:spLocks noGrp="1"/>
          </p:cNvSpPr>
          <p:nvPr>
            <p:ph type="body" sz="quarter" idx="16" hasCustomPrompt="1"/>
          </p:nvPr>
        </p:nvSpPr>
        <p:spPr>
          <a:xfrm>
            <a:off x="4756785" y="1888998"/>
            <a:ext cx="4114800" cy="274320"/>
          </a:xfrm>
          <a:prstGeom prst="rect">
            <a:avLst/>
          </a:prstGeom>
          <a:solidFill>
            <a:srgbClr val="0F2D53"/>
          </a:solidFill>
        </p:spPr>
        <p:txBody>
          <a:bodyPr anchor="ctr" anchorCtr="1">
            <a:norm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4" name="Text Placeholder 21"/>
          <p:cNvSpPr>
            <a:spLocks noGrp="1"/>
          </p:cNvSpPr>
          <p:nvPr>
            <p:ph type="body" sz="quarter" idx="13"/>
          </p:nvPr>
        </p:nvSpPr>
        <p:spPr>
          <a:xfrm>
            <a:off x="332232" y="885825"/>
            <a:ext cx="8735568" cy="409575"/>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21"/>
          <p:cNvSpPr>
            <a:spLocks noGrp="1"/>
          </p:cNvSpPr>
          <p:nvPr>
            <p:ph type="body" sz="quarter" idx="17"/>
          </p:nvPr>
        </p:nvSpPr>
        <p:spPr>
          <a:xfrm>
            <a:off x="390144" y="2209800"/>
            <a:ext cx="4114800" cy="1752788"/>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1"/>
          <p:cNvSpPr>
            <a:spLocks noGrp="1"/>
          </p:cNvSpPr>
          <p:nvPr>
            <p:ph type="body" sz="quarter" idx="18"/>
          </p:nvPr>
        </p:nvSpPr>
        <p:spPr>
          <a:xfrm>
            <a:off x="4756785" y="2209800"/>
            <a:ext cx="4114800" cy="1752788"/>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9"/>
          <p:cNvSpPr>
            <a:spLocks noGrp="1"/>
          </p:cNvSpPr>
          <p:nvPr>
            <p:ph type="title"/>
          </p:nvPr>
        </p:nvSpPr>
        <p:spPr>
          <a:xfrm>
            <a:off x="332232" y="228600"/>
            <a:ext cx="8229600" cy="457200"/>
          </a:xfrm>
          <a:prstGeom prst="rect">
            <a:avLst/>
          </a:prstGeom>
        </p:spPr>
        <p:txBody>
          <a:bodyPr anchor="b" anchorCtr="0"/>
          <a:lstStyle>
            <a:lvl1pPr algn="l">
              <a:defRPr sz="2000" b="1">
                <a:solidFill>
                  <a:srgbClr val="0F2D53"/>
                </a:solidFill>
                <a:latin typeface="Arial" pitchFamily="34" charset="0"/>
                <a:cs typeface="Arial" pitchFamily="34" charset="0"/>
              </a:defRPr>
            </a:lvl1pPr>
          </a:lstStyle>
          <a:p>
            <a:r>
              <a:rPr lang="en-US" dirty="0" smtClean="0"/>
              <a:t>Click to edit Master title style</a:t>
            </a:r>
            <a:endParaRPr lang="en-US" dirty="0"/>
          </a:p>
        </p:txBody>
      </p:sp>
      <p:sp>
        <p:nvSpPr>
          <p:cNvPr id="15" name="Slide Number Placeholder 13"/>
          <p:cNvSpPr>
            <a:spLocks noGrp="1"/>
          </p:cNvSpPr>
          <p:nvPr>
            <p:ph type="sldNum" sz="quarter" idx="4"/>
          </p:nvPr>
        </p:nvSpPr>
        <p:spPr>
          <a:xfrm>
            <a:off x="8782050" y="6501257"/>
            <a:ext cx="417576" cy="365125"/>
          </a:xfrm>
          <a:prstGeom prst="rect">
            <a:avLst/>
          </a:prstGeom>
        </p:spPr>
        <p:txBody>
          <a:bodyPr anchor="ctr" anchorCtr="0"/>
          <a:lstStyle>
            <a:lvl1pPr algn="ctr">
              <a:defRPr sz="1000">
                <a:solidFill>
                  <a:schemeClr val="tx1">
                    <a:lumMod val="65000"/>
                    <a:lumOff val="35000"/>
                  </a:schemeClr>
                </a:solidFill>
                <a:latin typeface="Arial" pitchFamily="34" charset="0"/>
                <a:cs typeface="Arial" pitchFamily="34" charset="0"/>
              </a:defRPr>
            </a:lvl1pPr>
          </a:lstStyle>
          <a:p>
            <a:fld id="{B288FC56-8092-4DCB-8B30-6917BA11C2A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10" name="Text Placeholder 23"/>
          <p:cNvSpPr>
            <a:spLocks noGrp="1"/>
          </p:cNvSpPr>
          <p:nvPr>
            <p:ph type="body" sz="quarter" idx="14" hasCustomPrompt="1"/>
          </p:nvPr>
        </p:nvSpPr>
        <p:spPr>
          <a:xfrm>
            <a:off x="502920" y="6648450"/>
            <a:ext cx="8229600" cy="200055"/>
          </a:xfrm>
          <a:prstGeom prst="rect">
            <a:avLst/>
          </a:prstGeom>
        </p:spPr>
        <p:txBody>
          <a:bodyPr anchor="b" anchorCtr="0">
            <a:spAutoFit/>
          </a:bodyPr>
          <a:lstStyle>
            <a:lvl1pPr marL="228600" indent="-228600">
              <a:spcBef>
                <a:spcPts val="0"/>
              </a:spcBef>
              <a:buFont typeface="+mj-lt"/>
              <a:buAutoNum type="arabicParenBoth"/>
              <a:defRPr sz="700" baseline="0">
                <a:latin typeface="Arial" pitchFamily="34" charset="0"/>
                <a:cs typeface="Arial" pitchFamily="34" charset="0"/>
              </a:defRPr>
            </a:lvl1pPr>
            <a:lvl2pPr>
              <a:defRPr sz="800">
                <a:latin typeface="Arial" pitchFamily="34" charset="0"/>
                <a:cs typeface="Arial" pitchFamily="34" charset="0"/>
              </a:defRPr>
            </a:lvl2pPr>
            <a:lvl3pPr>
              <a:defRPr sz="800">
                <a:latin typeface="Arial" pitchFamily="34" charset="0"/>
                <a:cs typeface="Arial" pitchFamily="34" charset="0"/>
              </a:defRPr>
            </a:lvl3pPr>
            <a:lvl4pPr>
              <a:defRPr sz="800">
                <a:latin typeface="Arial" pitchFamily="34" charset="0"/>
                <a:cs typeface="Arial" pitchFamily="34" charset="0"/>
              </a:defRPr>
            </a:lvl4pPr>
            <a:lvl5pPr>
              <a:defRPr sz="800">
                <a:latin typeface="Arial" pitchFamily="34" charset="0"/>
                <a:cs typeface="Arial" pitchFamily="34" charset="0"/>
              </a:defRPr>
            </a:lvl5pPr>
          </a:lstStyle>
          <a:p>
            <a:pPr lvl="0"/>
            <a:r>
              <a:rPr lang="en-US" dirty="0" smtClean="0"/>
              <a:t>[Footnote]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Page with Bar">
    <p:spTree>
      <p:nvGrpSpPr>
        <p:cNvPr id="1" name=""/>
        <p:cNvGrpSpPr/>
        <p:nvPr/>
      </p:nvGrpSpPr>
      <p:grpSpPr>
        <a:xfrm>
          <a:off x="0" y="0"/>
          <a:ext cx="0" cy="0"/>
          <a:chOff x="0" y="0"/>
          <a:chExt cx="0" cy="0"/>
        </a:xfrm>
      </p:grpSpPr>
      <p:sp>
        <p:nvSpPr>
          <p:cNvPr id="12" name="Text Placeholder 11"/>
          <p:cNvSpPr>
            <a:spLocks noGrp="1"/>
          </p:cNvSpPr>
          <p:nvPr>
            <p:ph type="body" sz="quarter" idx="15" hasCustomPrompt="1"/>
          </p:nvPr>
        </p:nvSpPr>
        <p:spPr>
          <a:xfrm>
            <a:off x="390144" y="1912804"/>
            <a:ext cx="8476488" cy="274320"/>
          </a:xfrm>
          <a:prstGeom prst="rect">
            <a:avLst/>
          </a:prstGeom>
          <a:solidFill>
            <a:srgbClr val="0F2D53"/>
          </a:solidFill>
        </p:spPr>
        <p:txBody>
          <a:bodyPr anchor="ctr" anchorCtr="1">
            <a:sp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4" name="Text Placeholder 21"/>
          <p:cNvSpPr>
            <a:spLocks noGrp="1"/>
          </p:cNvSpPr>
          <p:nvPr>
            <p:ph type="body" sz="quarter" idx="13"/>
          </p:nvPr>
        </p:nvSpPr>
        <p:spPr>
          <a:xfrm>
            <a:off x="332232" y="885825"/>
            <a:ext cx="8735568" cy="409575"/>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9"/>
          <p:cNvSpPr>
            <a:spLocks noGrp="1"/>
          </p:cNvSpPr>
          <p:nvPr>
            <p:ph type="title"/>
          </p:nvPr>
        </p:nvSpPr>
        <p:spPr>
          <a:xfrm>
            <a:off x="332232" y="228600"/>
            <a:ext cx="8229600" cy="457200"/>
          </a:xfrm>
          <a:prstGeom prst="rect">
            <a:avLst/>
          </a:prstGeom>
        </p:spPr>
        <p:txBody>
          <a:bodyPr anchor="b" anchorCtr="0"/>
          <a:lstStyle>
            <a:lvl1pPr algn="l">
              <a:defRPr sz="2000" b="1">
                <a:solidFill>
                  <a:srgbClr val="0F2D53"/>
                </a:solidFill>
                <a:latin typeface="Arial" pitchFamily="34" charset="0"/>
                <a:cs typeface="Arial" pitchFamily="34" charset="0"/>
              </a:defRPr>
            </a:lvl1pPr>
          </a:lstStyle>
          <a:p>
            <a:r>
              <a:rPr lang="en-US" smtClean="0"/>
              <a:t>Click to edit Master title style</a:t>
            </a:r>
            <a:endParaRPr lang="en-US"/>
          </a:p>
        </p:txBody>
      </p:sp>
      <p:sp>
        <p:nvSpPr>
          <p:cNvPr id="8" name="Slide Number Placeholder 13"/>
          <p:cNvSpPr>
            <a:spLocks noGrp="1"/>
          </p:cNvSpPr>
          <p:nvPr>
            <p:ph type="sldNum" sz="quarter" idx="4"/>
          </p:nvPr>
        </p:nvSpPr>
        <p:spPr>
          <a:xfrm>
            <a:off x="8782050" y="6501257"/>
            <a:ext cx="417576" cy="365125"/>
          </a:xfrm>
          <a:prstGeom prst="rect">
            <a:avLst/>
          </a:prstGeom>
        </p:spPr>
        <p:txBody>
          <a:bodyPr anchor="ctr" anchorCtr="0"/>
          <a:lstStyle>
            <a:lvl1pPr algn="ctr">
              <a:defRPr sz="1000">
                <a:solidFill>
                  <a:schemeClr val="tx1">
                    <a:lumMod val="65000"/>
                    <a:lumOff val="35000"/>
                  </a:schemeClr>
                </a:solidFill>
                <a:latin typeface="Arial" pitchFamily="34" charset="0"/>
                <a:cs typeface="Arial" pitchFamily="34" charset="0"/>
              </a:defRPr>
            </a:lvl1pPr>
          </a:lstStyle>
          <a:p>
            <a:fld id="{B288FC56-8092-4DCB-8B30-6917BA11C2A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10" name="Text Placeholder 23"/>
          <p:cNvSpPr>
            <a:spLocks noGrp="1"/>
          </p:cNvSpPr>
          <p:nvPr>
            <p:ph type="body" sz="quarter" idx="14" hasCustomPrompt="1"/>
          </p:nvPr>
        </p:nvSpPr>
        <p:spPr>
          <a:xfrm>
            <a:off x="502920" y="6648450"/>
            <a:ext cx="8229600" cy="200055"/>
          </a:xfrm>
          <a:prstGeom prst="rect">
            <a:avLst/>
          </a:prstGeom>
        </p:spPr>
        <p:txBody>
          <a:bodyPr anchor="b" anchorCtr="0">
            <a:spAutoFit/>
          </a:bodyPr>
          <a:lstStyle>
            <a:lvl1pPr marL="228600" indent="-228600">
              <a:spcBef>
                <a:spcPts val="0"/>
              </a:spcBef>
              <a:buFont typeface="+mj-lt"/>
              <a:buAutoNum type="arabicParenBoth"/>
              <a:defRPr sz="700" baseline="0">
                <a:latin typeface="Arial" pitchFamily="34" charset="0"/>
                <a:cs typeface="Arial" pitchFamily="34" charset="0"/>
              </a:defRPr>
            </a:lvl1pPr>
            <a:lvl2pPr>
              <a:defRPr sz="800">
                <a:latin typeface="Arial" pitchFamily="34" charset="0"/>
                <a:cs typeface="Arial" pitchFamily="34" charset="0"/>
              </a:defRPr>
            </a:lvl2pPr>
            <a:lvl3pPr>
              <a:defRPr sz="800">
                <a:latin typeface="Arial" pitchFamily="34" charset="0"/>
                <a:cs typeface="Arial" pitchFamily="34" charset="0"/>
              </a:defRPr>
            </a:lvl3pPr>
            <a:lvl4pPr>
              <a:defRPr sz="800">
                <a:latin typeface="Arial" pitchFamily="34" charset="0"/>
                <a:cs typeface="Arial" pitchFamily="34" charset="0"/>
              </a:defRPr>
            </a:lvl4pPr>
            <a:lvl5pPr>
              <a:defRPr sz="800">
                <a:latin typeface="Arial" pitchFamily="34" charset="0"/>
                <a:cs typeface="Arial" pitchFamily="34" charset="0"/>
              </a:defRPr>
            </a:lvl5pPr>
          </a:lstStyle>
          <a:p>
            <a:pPr lvl="0"/>
            <a:r>
              <a:rPr lang="en-US" dirty="0" smtClean="0"/>
              <a:t>[Footnote]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8" name="Text Placeholder 17"/>
          <p:cNvSpPr>
            <a:spLocks noGrp="1"/>
          </p:cNvSpPr>
          <p:nvPr>
            <p:ph type="body" sz="quarter" idx="15" hasCustomPrompt="1"/>
          </p:nvPr>
        </p:nvSpPr>
        <p:spPr>
          <a:xfrm>
            <a:off x="1143000" y="1905000"/>
            <a:ext cx="6848472" cy="914400"/>
          </a:xfrm>
          <a:prstGeom prst="rect">
            <a:avLst/>
          </a:prstGeom>
        </p:spPr>
        <p:txBody>
          <a:bodyPr>
            <a:noAutofit/>
          </a:bodyPr>
          <a:lstStyle>
            <a:lvl1pPr marL="0" indent="0">
              <a:lnSpc>
                <a:spcPct val="100000"/>
              </a:lnSpc>
              <a:spcBef>
                <a:spcPts val="2000"/>
              </a:spcBef>
              <a:buNone/>
              <a:tabLst>
                <a:tab pos="228600" algn="l"/>
                <a:tab pos="6457950" algn="ctr"/>
              </a:tabLst>
              <a:defRPr sz="1500" baseline="0">
                <a:latin typeface="Arial" pitchFamily="34" charset="0"/>
                <a:cs typeface="Arial" pitchFamily="34" charset="0"/>
              </a:defRPr>
            </a:lvl1pPr>
            <a:lvl2pPr marL="171450" indent="-171450">
              <a:buNone/>
              <a:defRPr sz="1300" b="0" i="1">
                <a:latin typeface="Arial" pitchFamily="34" charset="0"/>
                <a:cs typeface="Arial" pitchFamily="34" charset="0"/>
              </a:defRPr>
            </a:lvl2pPr>
            <a:lvl3pPr>
              <a:buNone/>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Enter section title	</a:t>
            </a:r>
          </a:p>
        </p:txBody>
      </p:sp>
      <p:sp>
        <p:nvSpPr>
          <p:cNvPr id="10" name="Title 9"/>
          <p:cNvSpPr>
            <a:spLocks noGrp="1"/>
          </p:cNvSpPr>
          <p:nvPr>
            <p:ph type="title"/>
          </p:nvPr>
        </p:nvSpPr>
        <p:spPr>
          <a:xfrm>
            <a:off x="332232" y="228600"/>
            <a:ext cx="8229600" cy="457200"/>
          </a:xfrm>
          <a:prstGeom prst="rect">
            <a:avLst/>
          </a:prstGeom>
        </p:spPr>
        <p:txBody>
          <a:bodyPr anchor="b" anchorCtr="0"/>
          <a:lstStyle>
            <a:lvl1pPr algn="l">
              <a:defRPr sz="2000" b="1">
                <a:solidFill>
                  <a:srgbClr val="0F2D53"/>
                </a:solidFill>
                <a:latin typeface="Arial" pitchFamily="34" charset="0"/>
                <a:cs typeface="Arial" pitchFamily="34" charset="0"/>
              </a:defRPr>
            </a:lvl1pPr>
          </a:lstStyle>
          <a:p>
            <a:r>
              <a:rPr lang="en-US" smtClean="0"/>
              <a:t>Click to edit Master title style</a:t>
            </a:r>
            <a:endParaRPr lang="en-US"/>
          </a:p>
        </p:txBody>
      </p:sp>
      <p:sp>
        <p:nvSpPr>
          <p:cNvPr id="6" name="Slide Number Placeholder 13"/>
          <p:cNvSpPr>
            <a:spLocks noGrp="1"/>
          </p:cNvSpPr>
          <p:nvPr>
            <p:ph type="sldNum" sz="quarter" idx="4"/>
          </p:nvPr>
        </p:nvSpPr>
        <p:spPr>
          <a:xfrm>
            <a:off x="8782050" y="6501257"/>
            <a:ext cx="417576" cy="365125"/>
          </a:xfrm>
          <a:prstGeom prst="rect">
            <a:avLst/>
          </a:prstGeom>
        </p:spPr>
        <p:txBody>
          <a:bodyPr anchor="ctr" anchorCtr="0"/>
          <a:lstStyle>
            <a:lvl1pPr algn="ctr">
              <a:defRPr sz="1000">
                <a:solidFill>
                  <a:schemeClr val="tx1">
                    <a:lumMod val="65000"/>
                    <a:lumOff val="35000"/>
                  </a:schemeClr>
                </a:solidFill>
                <a:latin typeface="Arial" pitchFamily="34" charset="0"/>
                <a:cs typeface="Arial" pitchFamily="34" charset="0"/>
              </a:defRPr>
            </a:lvl1pPr>
          </a:lstStyle>
          <a:p>
            <a:fld id="{B288FC56-8092-4DCB-8B30-6917BA11C2A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2" name="Text Placeholder 21"/>
          <p:cNvSpPr>
            <a:spLocks noGrp="1"/>
          </p:cNvSpPr>
          <p:nvPr>
            <p:ph type="body" sz="quarter" idx="13"/>
          </p:nvPr>
        </p:nvSpPr>
        <p:spPr>
          <a:xfrm>
            <a:off x="332232" y="885825"/>
            <a:ext cx="8735568" cy="409575"/>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3"/>
          <p:cNvSpPr>
            <a:spLocks noGrp="1"/>
          </p:cNvSpPr>
          <p:nvPr>
            <p:ph type="body" sz="quarter" idx="14" hasCustomPrompt="1"/>
          </p:nvPr>
        </p:nvSpPr>
        <p:spPr>
          <a:xfrm>
            <a:off x="315087" y="6648450"/>
            <a:ext cx="8476488" cy="200055"/>
          </a:xfrm>
          <a:prstGeom prst="rect">
            <a:avLst/>
          </a:prstGeom>
        </p:spPr>
        <p:txBody>
          <a:bodyPr anchor="b" anchorCtr="0">
            <a:spAutoFit/>
          </a:bodyPr>
          <a:lstStyle>
            <a:lvl1pPr marL="228600" indent="-228600">
              <a:spcBef>
                <a:spcPts val="0"/>
              </a:spcBef>
              <a:buFont typeface="+mj-lt"/>
              <a:buAutoNum type="arabicParenBoth"/>
              <a:defRPr sz="700" baseline="0">
                <a:latin typeface="Arial" pitchFamily="34" charset="0"/>
                <a:cs typeface="Arial" pitchFamily="34" charset="0"/>
              </a:defRPr>
            </a:lvl1pPr>
            <a:lvl2pPr>
              <a:defRPr sz="800">
                <a:latin typeface="Arial" pitchFamily="34" charset="0"/>
                <a:cs typeface="Arial" pitchFamily="34" charset="0"/>
              </a:defRPr>
            </a:lvl2pPr>
            <a:lvl3pPr>
              <a:defRPr sz="800">
                <a:latin typeface="Arial" pitchFamily="34" charset="0"/>
                <a:cs typeface="Arial" pitchFamily="34" charset="0"/>
              </a:defRPr>
            </a:lvl3pPr>
            <a:lvl4pPr>
              <a:defRPr sz="800">
                <a:latin typeface="Arial" pitchFamily="34" charset="0"/>
                <a:cs typeface="Arial" pitchFamily="34" charset="0"/>
              </a:defRPr>
            </a:lvl4pPr>
            <a:lvl5pPr>
              <a:defRPr sz="800">
                <a:latin typeface="Arial" pitchFamily="34" charset="0"/>
                <a:cs typeface="Arial" pitchFamily="34" charset="0"/>
              </a:defRPr>
            </a:lvl5pPr>
          </a:lstStyle>
          <a:p>
            <a:pPr lvl="0"/>
            <a:r>
              <a:rPr lang="en-US" dirty="0" smtClean="0"/>
              <a:t>[Footnote]</a:t>
            </a:r>
            <a:endParaRPr lang="en-US" dirty="0"/>
          </a:p>
        </p:txBody>
      </p:sp>
      <p:sp>
        <p:nvSpPr>
          <p:cNvPr id="10" name="Title 9"/>
          <p:cNvSpPr>
            <a:spLocks noGrp="1"/>
          </p:cNvSpPr>
          <p:nvPr>
            <p:ph type="title"/>
          </p:nvPr>
        </p:nvSpPr>
        <p:spPr>
          <a:xfrm>
            <a:off x="332232" y="228600"/>
            <a:ext cx="8229600" cy="457200"/>
          </a:xfrm>
          <a:prstGeom prst="rect">
            <a:avLst/>
          </a:prstGeom>
        </p:spPr>
        <p:txBody>
          <a:bodyPr anchor="b" anchorCtr="0"/>
          <a:lstStyle>
            <a:lvl1pPr algn="l">
              <a:defRPr sz="2000" b="1">
                <a:solidFill>
                  <a:schemeClr val="tx2"/>
                </a:solidFill>
                <a:latin typeface="Arial" pitchFamily="34" charset="0"/>
                <a:cs typeface="Arial" pitchFamily="34" charset="0"/>
              </a:defRPr>
            </a:lvl1pPr>
          </a:lstStyle>
          <a:p>
            <a:r>
              <a:rPr lang="en-US" smtClean="0"/>
              <a:t>Click to edit Master title style</a:t>
            </a:r>
            <a:endParaRPr lang="en-US"/>
          </a:p>
        </p:txBody>
      </p:sp>
      <p:sp>
        <p:nvSpPr>
          <p:cNvPr id="5" name="Slide Number Placeholder 13"/>
          <p:cNvSpPr>
            <a:spLocks noGrp="1"/>
          </p:cNvSpPr>
          <p:nvPr>
            <p:ph type="sldNum" sz="quarter" idx="4"/>
          </p:nvPr>
        </p:nvSpPr>
        <p:spPr>
          <a:xfrm>
            <a:off x="8782050" y="6501257"/>
            <a:ext cx="417576" cy="365125"/>
          </a:xfrm>
          <a:prstGeom prst="rect">
            <a:avLst/>
          </a:prstGeom>
        </p:spPr>
        <p:txBody>
          <a:bodyPr anchor="ctr" anchorCtr="0"/>
          <a:lstStyle>
            <a:lvl1pPr algn="ctr">
              <a:defRPr sz="1000">
                <a:solidFill>
                  <a:schemeClr val="tx1">
                    <a:lumMod val="65000"/>
                    <a:lumOff val="35000"/>
                  </a:schemeClr>
                </a:solidFill>
                <a:latin typeface="Arial" pitchFamily="34" charset="0"/>
                <a:cs typeface="Arial" pitchFamily="34" charset="0"/>
              </a:defRPr>
            </a:lvl1pPr>
          </a:lstStyle>
          <a:p>
            <a:fld id="{B288FC56-8092-4DCB-8B30-6917BA11C2A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0" name="Rectangle 9"/>
          <p:cNvSpPr/>
          <p:nvPr userDrawn="1"/>
        </p:nvSpPr>
        <p:spPr>
          <a:xfrm>
            <a:off x="0" y="667512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1" name="Line 4"/>
          <p:cNvSpPr>
            <a:spLocks noChangeShapeType="1"/>
          </p:cNvSpPr>
          <p:nvPr userDrawn="1"/>
        </p:nvSpPr>
        <p:spPr bwMode="auto">
          <a:xfrm>
            <a:off x="457200" y="3587750"/>
            <a:ext cx="8229600" cy="0"/>
          </a:xfrm>
          <a:prstGeom prst="line">
            <a:avLst/>
          </a:prstGeom>
          <a:noFill/>
          <a:ln w="9525">
            <a:solidFill>
              <a:srgbClr val="C0C0C0"/>
            </a:solidFill>
            <a:round/>
            <a:headEnd/>
            <a:tailEnd/>
          </a:ln>
          <a:effectLst/>
        </p:spPr>
        <p:txBody>
          <a:bodyPr/>
          <a:lstStyle/>
          <a:p>
            <a:endParaRPr lang="en-US" dirty="0">
              <a:solidFill>
                <a:prstClr val="black"/>
              </a:solidFill>
            </a:endParaRPr>
          </a:p>
        </p:txBody>
      </p:sp>
      <p:sp>
        <p:nvSpPr>
          <p:cNvPr id="17" name="Text Placeholder 18"/>
          <p:cNvSpPr>
            <a:spLocks noGrp="1"/>
          </p:cNvSpPr>
          <p:nvPr>
            <p:ph type="body" sz="quarter" idx="11" hasCustomPrompt="1"/>
          </p:nvPr>
        </p:nvSpPr>
        <p:spPr>
          <a:xfrm>
            <a:off x="448056" y="3047178"/>
            <a:ext cx="8238744" cy="430887"/>
          </a:xfrm>
          <a:prstGeom prst="rect">
            <a:avLst/>
          </a:prstGeom>
        </p:spPr>
        <p:txBody>
          <a:bodyPr wrap="square" anchor="b" anchorCtr="0">
            <a:spAutoFit/>
          </a:bodyPr>
          <a:lstStyle>
            <a:lvl1pPr>
              <a:spcBef>
                <a:spcPts val="0"/>
              </a:spcBef>
              <a:buNone/>
              <a:defRPr lang="en-US" sz="2200" b="1" kern="1200" baseline="0" dirty="0">
                <a:solidFill>
                  <a:srgbClr val="0F2D53"/>
                </a:solidFill>
                <a:latin typeface="Arial" pitchFamily="34" charset="0"/>
                <a:ea typeface="+mn-ea"/>
                <a:cs typeface="+mn-cs"/>
              </a:defRPr>
            </a:lvl1pPr>
          </a:lstStyle>
          <a:p>
            <a:pPr marL="0" lvl="0" indent="0" algn="l" defTabSz="914400" rtl="0" eaLnBrk="1" latinLnBrk="0" hangingPunct="1">
              <a:spcBef>
                <a:spcPct val="20000"/>
              </a:spcBef>
              <a:buFont typeface="Arial" pitchFamily="34" charset="0"/>
              <a:buNone/>
            </a:pPr>
            <a:r>
              <a:rPr lang="en-US" dirty="0" smtClean="0"/>
              <a:t>[Section Title]</a:t>
            </a:r>
            <a:endParaRPr lang="en-US" dirty="0"/>
          </a:p>
        </p:txBody>
      </p:sp>
      <p:pic>
        <p:nvPicPr>
          <p:cNvPr id="13" name="Picture 2"/>
          <p:cNvPicPr>
            <a:picLocks noChangeAspect="1" noChangeArrowheads="1"/>
          </p:cNvPicPr>
          <p:nvPr userDrawn="1"/>
        </p:nvPicPr>
        <p:blipFill>
          <a:blip r:embed="rId2" cstate="print"/>
          <a:srcRect/>
          <a:stretch>
            <a:fillRect/>
          </a:stretch>
        </p:blipFill>
        <p:spPr bwMode="auto">
          <a:xfrm>
            <a:off x="304801" y="5295900"/>
            <a:ext cx="4572000" cy="998959"/>
          </a:xfrm>
          <a:prstGeom prst="rect">
            <a:avLst/>
          </a:prstGeom>
          <a:noFill/>
          <a:ln w="9525">
            <a:noFill/>
            <a:miter lim="800000"/>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12" name="Rectangle 11"/>
          <p:cNvSpPr/>
          <p:nvPr userDrawn="1"/>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9" name="Rectangle 8"/>
          <p:cNvSpPr/>
          <p:nvPr userDrawn="1"/>
        </p:nvSpPr>
        <p:spPr>
          <a:xfrm>
            <a:off x="0" y="6675120"/>
            <a:ext cx="9144000" cy="18288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ndParaRPr>
          </a:p>
        </p:txBody>
      </p:sp>
      <p:sp>
        <p:nvSpPr>
          <p:cNvPr id="10" name="Line 4"/>
          <p:cNvSpPr>
            <a:spLocks noChangeShapeType="1"/>
          </p:cNvSpPr>
          <p:nvPr userDrawn="1"/>
        </p:nvSpPr>
        <p:spPr bwMode="auto">
          <a:xfrm>
            <a:off x="457200" y="3587750"/>
            <a:ext cx="8229600" cy="0"/>
          </a:xfrm>
          <a:prstGeom prst="line">
            <a:avLst/>
          </a:prstGeom>
          <a:noFill/>
          <a:ln w="9525">
            <a:solidFill>
              <a:srgbClr val="C0C0C0"/>
            </a:solidFill>
            <a:round/>
            <a:headEnd/>
            <a:tailEnd/>
          </a:ln>
          <a:effectLst/>
        </p:spPr>
        <p:txBody>
          <a:bodyPr/>
          <a:lstStyle/>
          <a:p>
            <a:endParaRPr lang="en-US" dirty="0">
              <a:solidFill>
                <a:prstClr val="black"/>
              </a:solidFill>
            </a:endParaRPr>
          </a:p>
        </p:txBody>
      </p:sp>
      <p:sp>
        <p:nvSpPr>
          <p:cNvPr id="11" name="Text Placeholder 18"/>
          <p:cNvSpPr>
            <a:spLocks noGrp="1"/>
          </p:cNvSpPr>
          <p:nvPr>
            <p:ph type="body" sz="quarter" idx="11" hasCustomPrompt="1"/>
          </p:nvPr>
        </p:nvSpPr>
        <p:spPr>
          <a:xfrm>
            <a:off x="448056" y="3047178"/>
            <a:ext cx="8238744" cy="430887"/>
          </a:xfrm>
          <a:prstGeom prst="rect">
            <a:avLst/>
          </a:prstGeom>
        </p:spPr>
        <p:txBody>
          <a:bodyPr wrap="square" anchor="b" anchorCtr="0">
            <a:spAutoFit/>
          </a:bodyPr>
          <a:lstStyle>
            <a:lvl1pPr>
              <a:spcBef>
                <a:spcPts val="0"/>
              </a:spcBef>
              <a:buNone/>
              <a:defRPr lang="en-US" sz="2200" b="0" i="1" kern="1200" baseline="0" dirty="0">
                <a:solidFill>
                  <a:srgbClr val="0F2D53"/>
                </a:solidFill>
                <a:latin typeface="Arial" pitchFamily="34" charset="0"/>
                <a:ea typeface="+mn-ea"/>
                <a:cs typeface="+mn-cs"/>
              </a:defRPr>
            </a:lvl1pPr>
          </a:lstStyle>
          <a:p>
            <a:pPr marL="0" lvl="0" indent="0" algn="l" defTabSz="914400" rtl="0" eaLnBrk="1" latinLnBrk="0" hangingPunct="1">
              <a:spcBef>
                <a:spcPct val="20000"/>
              </a:spcBef>
              <a:buFont typeface="Arial" pitchFamily="34" charset="0"/>
              <a:buNone/>
            </a:pPr>
            <a:r>
              <a:rPr lang="en-US" dirty="0" smtClean="0"/>
              <a:t>[Subsection Title]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2" name="Text Placeholder 21"/>
          <p:cNvSpPr>
            <a:spLocks noGrp="1"/>
          </p:cNvSpPr>
          <p:nvPr>
            <p:ph type="body" sz="quarter" idx="13"/>
          </p:nvPr>
        </p:nvSpPr>
        <p:spPr>
          <a:xfrm>
            <a:off x="332232" y="885825"/>
            <a:ext cx="8735568" cy="409575"/>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23"/>
          <p:cNvSpPr>
            <a:spLocks noGrp="1"/>
          </p:cNvSpPr>
          <p:nvPr>
            <p:ph type="body" sz="quarter" idx="14" hasCustomPrompt="1"/>
          </p:nvPr>
        </p:nvSpPr>
        <p:spPr>
          <a:xfrm>
            <a:off x="502920" y="6648450"/>
            <a:ext cx="8229600" cy="200055"/>
          </a:xfrm>
          <a:prstGeom prst="rect">
            <a:avLst/>
          </a:prstGeom>
        </p:spPr>
        <p:txBody>
          <a:bodyPr anchor="b" anchorCtr="0">
            <a:spAutoFit/>
          </a:bodyPr>
          <a:lstStyle>
            <a:lvl1pPr marL="228600" indent="-228600">
              <a:spcBef>
                <a:spcPts val="0"/>
              </a:spcBef>
              <a:buFont typeface="+mj-lt"/>
              <a:buAutoNum type="arabicParenBoth"/>
              <a:defRPr sz="700" baseline="0">
                <a:latin typeface="Arial" pitchFamily="34" charset="0"/>
                <a:cs typeface="Arial" pitchFamily="34" charset="0"/>
              </a:defRPr>
            </a:lvl1pPr>
            <a:lvl2pPr>
              <a:defRPr sz="800">
                <a:latin typeface="Arial" pitchFamily="34" charset="0"/>
                <a:cs typeface="Arial" pitchFamily="34" charset="0"/>
              </a:defRPr>
            </a:lvl2pPr>
            <a:lvl3pPr>
              <a:defRPr sz="800">
                <a:latin typeface="Arial" pitchFamily="34" charset="0"/>
                <a:cs typeface="Arial" pitchFamily="34" charset="0"/>
              </a:defRPr>
            </a:lvl3pPr>
            <a:lvl4pPr>
              <a:defRPr sz="800">
                <a:latin typeface="Arial" pitchFamily="34" charset="0"/>
                <a:cs typeface="Arial" pitchFamily="34" charset="0"/>
              </a:defRPr>
            </a:lvl4pPr>
            <a:lvl5pPr>
              <a:defRPr sz="800">
                <a:latin typeface="Arial" pitchFamily="34" charset="0"/>
                <a:cs typeface="Arial" pitchFamily="34" charset="0"/>
              </a:defRPr>
            </a:lvl5pPr>
          </a:lstStyle>
          <a:p>
            <a:pPr lvl="0"/>
            <a:r>
              <a:rPr lang="en-US" dirty="0" smtClean="0"/>
              <a:t>[Footnote]</a:t>
            </a:r>
            <a:endParaRPr lang="en-US" dirty="0"/>
          </a:p>
        </p:txBody>
      </p:sp>
      <p:sp>
        <p:nvSpPr>
          <p:cNvPr id="6" name="Slide Number Placeholder 13"/>
          <p:cNvSpPr>
            <a:spLocks noGrp="1"/>
          </p:cNvSpPr>
          <p:nvPr>
            <p:ph type="sldNum" sz="quarter" idx="4"/>
          </p:nvPr>
        </p:nvSpPr>
        <p:spPr>
          <a:xfrm>
            <a:off x="8782050" y="6501257"/>
            <a:ext cx="417576" cy="365125"/>
          </a:xfrm>
          <a:prstGeom prst="rect">
            <a:avLst/>
          </a:prstGeom>
        </p:spPr>
        <p:txBody>
          <a:bodyPr anchor="ctr" anchorCtr="0"/>
          <a:lstStyle>
            <a:lvl1pPr algn="ctr">
              <a:defRPr sz="1000">
                <a:solidFill>
                  <a:schemeClr val="tx1">
                    <a:lumMod val="65000"/>
                    <a:lumOff val="35000"/>
                  </a:schemeClr>
                </a:solidFill>
                <a:latin typeface="Arial" pitchFamily="34" charset="0"/>
                <a:cs typeface="Arial" pitchFamily="34" charset="0"/>
              </a:defRPr>
            </a:lvl1pPr>
          </a:lstStyle>
          <a:p>
            <a:fld id="{B288FC56-8092-4DCB-8B30-6917BA11C2A7}" type="slidenum">
              <a:rPr lang="en-US" smtClean="0"/>
              <a:pPr/>
              <a:t>‹#›</a:t>
            </a:fld>
            <a:endParaRPr lang="en-US" dirty="0"/>
          </a:p>
        </p:txBody>
      </p:sp>
      <p:sp>
        <p:nvSpPr>
          <p:cNvPr id="10" name="Title 9"/>
          <p:cNvSpPr>
            <a:spLocks noGrp="1"/>
          </p:cNvSpPr>
          <p:nvPr>
            <p:ph type="title"/>
          </p:nvPr>
        </p:nvSpPr>
        <p:spPr>
          <a:xfrm>
            <a:off x="332232" y="228600"/>
            <a:ext cx="8229600" cy="457200"/>
          </a:xfrm>
          <a:prstGeom prst="rect">
            <a:avLst/>
          </a:prstGeom>
        </p:spPr>
        <p:txBody>
          <a:bodyPr anchor="b" anchorCtr="0"/>
          <a:lstStyle>
            <a:lvl1pPr algn="l">
              <a:defRPr sz="2000" b="1">
                <a:solidFill>
                  <a:srgbClr val="0F2D53"/>
                </a:solidFill>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arter Page">
    <p:spTree>
      <p:nvGrpSpPr>
        <p:cNvPr id="1" name=""/>
        <p:cNvGrpSpPr/>
        <p:nvPr/>
      </p:nvGrpSpPr>
      <p:grpSpPr>
        <a:xfrm>
          <a:off x="0" y="0"/>
          <a:ext cx="0" cy="0"/>
          <a:chOff x="0" y="0"/>
          <a:chExt cx="0" cy="0"/>
        </a:xfrm>
      </p:grpSpPr>
      <p:sp>
        <p:nvSpPr>
          <p:cNvPr id="12" name="Text Placeholder 11"/>
          <p:cNvSpPr>
            <a:spLocks noGrp="1"/>
          </p:cNvSpPr>
          <p:nvPr>
            <p:ph type="body" sz="quarter" idx="15" hasCustomPrompt="1"/>
          </p:nvPr>
        </p:nvSpPr>
        <p:spPr>
          <a:xfrm>
            <a:off x="390144" y="1598970"/>
            <a:ext cx="4114800" cy="274320"/>
          </a:xfrm>
          <a:prstGeom prst="rect">
            <a:avLst/>
          </a:prstGeom>
          <a:solidFill>
            <a:srgbClr val="0F2D53"/>
          </a:solidFill>
        </p:spPr>
        <p:txBody>
          <a:bodyPr anchor="ctr" anchorCtr="1">
            <a:sp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3" name="Text Placeholder 11"/>
          <p:cNvSpPr>
            <a:spLocks noGrp="1"/>
          </p:cNvSpPr>
          <p:nvPr>
            <p:ph type="body" sz="quarter" idx="16" hasCustomPrompt="1"/>
          </p:nvPr>
        </p:nvSpPr>
        <p:spPr>
          <a:xfrm>
            <a:off x="4756785" y="1598970"/>
            <a:ext cx="4114800" cy="274320"/>
          </a:xfrm>
          <a:prstGeom prst="rect">
            <a:avLst/>
          </a:prstGeom>
          <a:solidFill>
            <a:srgbClr val="0F2D53"/>
          </a:solidFill>
        </p:spPr>
        <p:txBody>
          <a:bodyPr anchor="ctr" anchorCtr="1">
            <a:sp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5" name="Text Placeholder 11"/>
          <p:cNvSpPr>
            <a:spLocks noGrp="1"/>
          </p:cNvSpPr>
          <p:nvPr>
            <p:ph type="body" sz="quarter" idx="17" hasCustomPrompt="1"/>
          </p:nvPr>
        </p:nvSpPr>
        <p:spPr>
          <a:xfrm>
            <a:off x="390144" y="3961170"/>
            <a:ext cx="4114800" cy="274320"/>
          </a:xfrm>
          <a:prstGeom prst="rect">
            <a:avLst/>
          </a:prstGeom>
          <a:solidFill>
            <a:srgbClr val="0F2D53"/>
          </a:solidFill>
        </p:spPr>
        <p:txBody>
          <a:bodyPr anchor="ctr" anchorCtr="1">
            <a:sp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6" name="Text Placeholder 11"/>
          <p:cNvSpPr>
            <a:spLocks noGrp="1"/>
          </p:cNvSpPr>
          <p:nvPr>
            <p:ph type="body" sz="quarter" idx="18" hasCustomPrompt="1"/>
          </p:nvPr>
        </p:nvSpPr>
        <p:spPr>
          <a:xfrm>
            <a:off x="4756785" y="3961170"/>
            <a:ext cx="4114800" cy="274320"/>
          </a:xfrm>
          <a:prstGeom prst="rect">
            <a:avLst/>
          </a:prstGeom>
          <a:solidFill>
            <a:srgbClr val="0F2D53"/>
          </a:solidFill>
        </p:spPr>
        <p:txBody>
          <a:bodyPr anchor="ctr" anchorCtr="1">
            <a:sp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4" name="Text Placeholder 21"/>
          <p:cNvSpPr>
            <a:spLocks noGrp="1"/>
          </p:cNvSpPr>
          <p:nvPr>
            <p:ph type="body" sz="quarter" idx="13"/>
          </p:nvPr>
        </p:nvSpPr>
        <p:spPr>
          <a:xfrm>
            <a:off x="332232" y="885825"/>
            <a:ext cx="8735568" cy="409575"/>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9"/>
          <p:cNvSpPr>
            <a:spLocks noGrp="1"/>
          </p:cNvSpPr>
          <p:nvPr>
            <p:ph type="title"/>
          </p:nvPr>
        </p:nvSpPr>
        <p:spPr>
          <a:xfrm>
            <a:off x="332232" y="228600"/>
            <a:ext cx="8229600" cy="457200"/>
          </a:xfrm>
          <a:prstGeom prst="rect">
            <a:avLst/>
          </a:prstGeom>
        </p:spPr>
        <p:txBody>
          <a:bodyPr anchor="b" anchorCtr="0"/>
          <a:lstStyle>
            <a:lvl1pPr algn="l">
              <a:defRPr sz="2000" b="1">
                <a:solidFill>
                  <a:srgbClr val="0F2D53"/>
                </a:solidFill>
                <a:latin typeface="Arial" pitchFamily="34" charset="0"/>
                <a:cs typeface="Arial" pitchFamily="34" charset="0"/>
              </a:defRPr>
            </a:lvl1pPr>
          </a:lstStyle>
          <a:p>
            <a:r>
              <a:rPr lang="en-US" dirty="0" smtClean="0"/>
              <a:t>Click to edit Master title style</a:t>
            </a:r>
            <a:endParaRPr lang="en-US" dirty="0"/>
          </a:p>
        </p:txBody>
      </p:sp>
      <p:sp>
        <p:nvSpPr>
          <p:cNvPr id="20" name="Slide Number Placeholder 13"/>
          <p:cNvSpPr>
            <a:spLocks noGrp="1"/>
          </p:cNvSpPr>
          <p:nvPr>
            <p:ph type="sldNum" sz="quarter" idx="4"/>
          </p:nvPr>
        </p:nvSpPr>
        <p:spPr>
          <a:xfrm>
            <a:off x="8782050" y="6501257"/>
            <a:ext cx="417576" cy="365125"/>
          </a:xfrm>
          <a:prstGeom prst="rect">
            <a:avLst/>
          </a:prstGeom>
        </p:spPr>
        <p:txBody>
          <a:bodyPr anchor="ctr" anchorCtr="0"/>
          <a:lstStyle>
            <a:lvl1pPr algn="ctr">
              <a:defRPr sz="1000">
                <a:solidFill>
                  <a:schemeClr val="tx1">
                    <a:lumMod val="65000"/>
                    <a:lumOff val="35000"/>
                  </a:schemeClr>
                </a:solidFill>
                <a:latin typeface="Arial" pitchFamily="34" charset="0"/>
                <a:cs typeface="Arial" pitchFamily="34" charset="0"/>
              </a:defRPr>
            </a:lvl1pPr>
          </a:lstStyle>
          <a:p>
            <a:fld id="{B288FC56-8092-4DCB-8B30-6917BA11C2A7}" type="slidenum">
              <a:rPr lang="en-US" smtClean="0"/>
              <a:pPr/>
              <a:t>‹#›</a:t>
            </a:fld>
            <a:endParaRPr lang="en-US" dirty="0"/>
          </a:p>
        </p:txBody>
      </p:sp>
      <p:sp>
        <p:nvSpPr>
          <p:cNvPr id="10" name="Text Placeholder 23"/>
          <p:cNvSpPr>
            <a:spLocks noGrp="1"/>
          </p:cNvSpPr>
          <p:nvPr>
            <p:ph type="body" sz="quarter" idx="14" hasCustomPrompt="1"/>
          </p:nvPr>
        </p:nvSpPr>
        <p:spPr>
          <a:xfrm>
            <a:off x="502920" y="6648450"/>
            <a:ext cx="8229600" cy="200055"/>
          </a:xfrm>
          <a:prstGeom prst="rect">
            <a:avLst/>
          </a:prstGeom>
        </p:spPr>
        <p:txBody>
          <a:bodyPr anchor="b" anchorCtr="0">
            <a:spAutoFit/>
          </a:bodyPr>
          <a:lstStyle>
            <a:lvl1pPr marL="228600" indent="-228600">
              <a:spcBef>
                <a:spcPts val="0"/>
              </a:spcBef>
              <a:buFont typeface="+mj-lt"/>
              <a:buAutoNum type="arabicParenBoth"/>
              <a:defRPr sz="700" baseline="0">
                <a:latin typeface="Arial" pitchFamily="34" charset="0"/>
                <a:cs typeface="Arial" pitchFamily="34" charset="0"/>
              </a:defRPr>
            </a:lvl1pPr>
            <a:lvl2pPr>
              <a:defRPr sz="800">
                <a:latin typeface="Arial" pitchFamily="34" charset="0"/>
                <a:cs typeface="Arial" pitchFamily="34" charset="0"/>
              </a:defRPr>
            </a:lvl2pPr>
            <a:lvl3pPr>
              <a:defRPr sz="800">
                <a:latin typeface="Arial" pitchFamily="34" charset="0"/>
                <a:cs typeface="Arial" pitchFamily="34" charset="0"/>
              </a:defRPr>
            </a:lvl3pPr>
            <a:lvl4pPr>
              <a:defRPr sz="800">
                <a:latin typeface="Arial" pitchFamily="34" charset="0"/>
                <a:cs typeface="Arial" pitchFamily="34" charset="0"/>
              </a:defRPr>
            </a:lvl4pPr>
            <a:lvl5pPr>
              <a:defRPr sz="800">
                <a:latin typeface="Arial" pitchFamily="34" charset="0"/>
                <a:cs typeface="Arial" pitchFamily="34" charset="0"/>
              </a:defRPr>
            </a:lvl5pPr>
          </a:lstStyle>
          <a:p>
            <a:pPr lvl="0"/>
            <a:r>
              <a:rPr lang="en-US" dirty="0" smtClean="0"/>
              <a:t>[Footnote]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Page">
    <p:spTree>
      <p:nvGrpSpPr>
        <p:cNvPr id="1" name=""/>
        <p:cNvGrpSpPr/>
        <p:nvPr/>
      </p:nvGrpSpPr>
      <p:grpSpPr>
        <a:xfrm>
          <a:off x="0" y="0"/>
          <a:ext cx="0" cy="0"/>
          <a:chOff x="0" y="0"/>
          <a:chExt cx="0" cy="0"/>
        </a:xfrm>
      </p:grpSpPr>
      <p:sp>
        <p:nvSpPr>
          <p:cNvPr id="12" name="Text Placeholder 11"/>
          <p:cNvSpPr>
            <a:spLocks noGrp="1"/>
          </p:cNvSpPr>
          <p:nvPr>
            <p:ph type="body" sz="quarter" idx="15" hasCustomPrompt="1"/>
          </p:nvPr>
        </p:nvSpPr>
        <p:spPr>
          <a:xfrm>
            <a:off x="390144" y="1888998"/>
            <a:ext cx="4114800" cy="274320"/>
          </a:xfrm>
          <a:prstGeom prst="rect">
            <a:avLst/>
          </a:prstGeom>
          <a:solidFill>
            <a:srgbClr val="0F2D53"/>
          </a:solidFill>
        </p:spPr>
        <p:txBody>
          <a:bodyPr anchor="ctr" anchorCtr="1">
            <a:norm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3" name="Text Placeholder 11"/>
          <p:cNvSpPr>
            <a:spLocks noGrp="1"/>
          </p:cNvSpPr>
          <p:nvPr>
            <p:ph type="body" sz="quarter" idx="16" hasCustomPrompt="1"/>
          </p:nvPr>
        </p:nvSpPr>
        <p:spPr>
          <a:xfrm>
            <a:off x="4756785" y="1888998"/>
            <a:ext cx="4114800" cy="274320"/>
          </a:xfrm>
          <a:prstGeom prst="rect">
            <a:avLst/>
          </a:prstGeom>
          <a:solidFill>
            <a:srgbClr val="0F2D53"/>
          </a:solidFill>
        </p:spPr>
        <p:txBody>
          <a:bodyPr anchor="ctr" anchorCtr="1">
            <a:norm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4" name="Text Placeholder 21"/>
          <p:cNvSpPr>
            <a:spLocks noGrp="1"/>
          </p:cNvSpPr>
          <p:nvPr>
            <p:ph type="body" sz="quarter" idx="13"/>
          </p:nvPr>
        </p:nvSpPr>
        <p:spPr>
          <a:xfrm>
            <a:off x="332232" y="885825"/>
            <a:ext cx="8735568" cy="409575"/>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21"/>
          <p:cNvSpPr>
            <a:spLocks noGrp="1"/>
          </p:cNvSpPr>
          <p:nvPr>
            <p:ph type="body" sz="quarter" idx="17"/>
          </p:nvPr>
        </p:nvSpPr>
        <p:spPr>
          <a:xfrm>
            <a:off x="390144" y="2209800"/>
            <a:ext cx="4114800" cy="1752788"/>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1"/>
          <p:cNvSpPr>
            <a:spLocks noGrp="1"/>
          </p:cNvSpPr>
          <p:nvPr>
            <p:ph type="body" sz="quarter" idx="18"/>
          </p:nvPr>
        </p:nvSpPr>
        <p:spPr>
          <a:xfrm>
            <a:off x="4756785" y="2209800"/>
            <a:ext cx="4114800" cy="1752788"/>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9"/>
          <p:cNvSpPr>
            <a:spLocks noGrp="1"/>
          </p:cNvSpPr>
          <p:nvPr>
            <p:ph type="title"/>
          </p:nvPr>
        </p:nvSpPr>
        <p:spPr>
          <a:xfrm>
            <a:off x="332232" y="228600"/>
            <a:ext cx="8229600" cy="457200"/>
          </a:xfrm>
          <a:prstGeom prst="rect">
            <a:avLst/>
          </a:prstGeom>
        </p:spPr>
        <p:txBody>
          <a:bodyPr anchor="b" anchorCtr="0"/>
          <a:lstStyle>
            <a:lvl1pPr algn="l">
              <a:defRPr sz="2000" b="1">
                <a:solidFill>
                  <a:srgbClr val="0F2D53"/>
                </a:solidFill>
                <a:latin typeface="Arial" pitchFamily="34" charset="0"/>
                <a:cs typeface="Arial" pitchFamily="34" charset="0"/>
              </a:defRPr>
            </a:lvl1pPr>
          </a:lstStyle>
          <a:p>
            <a:r>
              <a:rPr lang="en-US" dirty="0" smtClean="0"/>
              <a:t>Click to edit Master title style</a:t>
            </a:r>
            <a:endParaRPr lang="en-US" dirty="0"/>
          </a:p>
        </p:txBody>
      </p:sp>
      <p:sp>
        <p:nvSpPr>
          <p:cNvPr id="15" name="Slide Number Placeholder 13"/>
          <p:cNvSpPr>
            <a:spLocks noGrp="1"/>
          </p:cNvSpPr>
          <p:nvPr>
            <p:ph type="sldNum" sz="quarter" idx="4"/>
          </p:nvPr>
        </p:nvSpPr>
        <p:spPr>
          <a:xfrm>
            <a:off x="8782050" y="6501257"/>
            <a:ext cx="417576" cy="365125"/>
          </a:xfrm>
          <a:prstGeom prst="rect">
            <a:avLst/>
          </a:prstGeom>
        </p:spPr>
        <p:txBody>
          <a:bodyPr anchor="ctr" anchorCtr="0"/>
          <a:lstStyle>
            <a:lvl1pPr algn="ctr">
              <a:defRPr sz="1000">
                <a:solidFill>
                  <a:schemeClr val="tx1">
                    <a:lumMod val="65000"/>
                    <a:lumOff val="35000"/>
                  </a:schemeClr>
                </a:solidFill>
                <a:latin typeface="Arial" pitchFamily="34" charset="0"/>
                <a:cs typeface="Arial" pitchFamily="34" charset="0"/>
              </a:defRPr>
            </a:lvl1pPr>
          </a:lstStyle>
          <a:p>
            <a:fld id="{B288FC56-8092-4DCB-8B30-6917BA11C2A7}" type="slidenum">
              <a:rPr lang="en-US" smtClean="0"/>
              <a:pPr/>
              <a:t>‹#›</a:t>
            </a:fld>
            <a:endParaRPr lang="en-US" dirty="0"/>
          </a:p>
        </p:txBody>
      </p:sp>
      <p:sp>
        <p:nvSpPr>
          <p:cNvPr id="10" name="Text Placeholder 23"/>
          <p:cNvSpPr>
            <a:spLocks noGrp="1"/>
          </p:cNvSpPr>
          <p:nvPr>
            <p:ph type="body" sz="quarter" idx="14" hasCustomPrompt="1"/>
          </p:nvPr>
        </p:nvSpPr>
        <p:spPr>
          <a:xfrm>
            <a:off x="502920" y="6648450"/>
            <a:ext cx="8229600" cy="200055"/>
          </a:xfrm>
          <a:prstGeom prst="rect">
            <a:avLst/>
          </a:prstGeom>
        </p:spPr>
        <p:txBody>
          <a:bodyPr anchor="b" anchorCtr="0">
            <a:spAutoFit/>
          </a:bodyPr>
          <a:lstStyle>
            <a:lvl1pPr marL="228600" indent="-228600">
              <a:spcBef>
                <a:spcPts val="0"/>
              </a:spcBef>
              <a:buFont typeface="+mj-lt"/>
              <a:buAutoNum type="arabicParenBoth"/>
              <a:defRPr sz="700" baseline="0">
                <a:latin typeface="Arial" pitchFamily="34" charset="0"/>
                <a:cs typeface="Arial" pitchFamily="34" charset="0"/>
              </a:defRPr>
            </a:lvl1pPr>
            <a:lvl2pPr>
              <a:defRPr sz="800">
                <a:latin typeface="Arial" pitchFamily="34" charset="0"/>
                <a:cs typeface="Arial" pitchFamily="34" charset="0"/>
              </a:defRPr>
            </a:lvl2pPr>
            <a:lvl3pPr>
              <a:defRPr sz="800">
                <a:latin typeface="Arial" pitchFamily="34" charset="0"/>
                <a:cs typeface="Arial" pitchFamily="34" charset="0"/>
              </a:defRPr>
            </a:lvl3pPr>
            <a:lvl4pPr>
              <a:defRPr sz="800">
                <a:latin typeface="Arial" pitchFamily="34" charset="0"/>
                <a:cs typeface="Arial" pitchFamily="34" charset="0"/>
              </a:defRPr>
            </a:lvl4pPr>
            <a:lvl5pPr>
              <a:defRPr sz="800">
                <a:latin typeface="Arial" pitchFamily="34" charset="0"/>
                <a:cs typeface="Arial" pitchFamily="34" charset="0"/>
              </a:defRPr>
            </a:lvl5pPr>
          </a:lstStyle>
          <a:p>
            <a:pPr lvl="0"/>
            <a:r>
              <a:rPr lang="en-US" dirty="0" smtClean="0"/>
              <a:t>[Footnote]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with Bar">
    <p:spTree>
      <p:nvGrpSpPr>
        <p:cNvPr id="1" name=""/>
        <p:cNvGrpSpPr/>
        <p:nvPr/>
      </p:nvGrpSpPr>
      <p:grpSpPr>
        <a:xfrm>
          <a:off x="0" y="0"/>
          <a:ext cx="0" cy="0"/>
          <a:chOff x="0" y="0"/>
          <a:chExt cx="0" cy="0"/>
        </a:xfrm>
      </p:grpSpPr>
      <p:sp>
        <p:nvSpPr>
          <p:cNvPr id="12" name="Text Placeholder 11"/>
          <p:cNvSpPr>
            <a:spLocks noGrp="1"/>
          </p:cNvSpPr>
          <p:nvPr>
            <p:ph type="body" sz="quarter" idx="15" hasCustomPrompt="1"/>
          </p:nvPr>
        </p:nvSpPr>
        <p:spPr>
          <a:xfrm>
            <a:off x="390144" y="1912804"/>
            <a:ext cx="8476488" cy="274320"/>
          </a:xfrm>
          <a:prstGeom prst="rect">
            <a:avLst/>
          </a:prstGeom>
          <a:solidFill>
            <a:srgbClr val="0F2D53"/>
          </a:solidFill>
        </p:spPr>
        <p:txBody>
          <a:bodyPr anchor="ctr" anchorCtr="1">
            <a:spAutoFit/>
          </a:bodyPr>
          <a:lstStyle>
            <a:lvl1pPr marL="0" indent="0" algn="ctr">
              <a:spcBef>
                <a:spcPts val="0"/>
              </a:spcBef>
              <a:buNone/>
              <a:defRPr sz="1200" b="1">
                <a:solidFill>
                  <a:schemeClr val="bg1"/>
                </a:solidFill>
                <a:latin typeface="Arial" pitchFamily="34" charset="0"/>
                <a:cs typeface="Arial" pitchFamily="34" charset="0"/>
              </a:defRPr>
            </a:lvl1pPr>
          </a:lstStyle>
          <a:p>
            <a:pPr lvl="0"/>
            <a:r>
              <a:rPr lang="en-US" dirty="0" smtClean="0"/>
              <a:t>[Header]</a:t>
            </a:r>
            <a:endParaRPr lang="en-US" dirty="0"/>
          </a:p>
        </p:txBody>
      </p:sp>
      <p:sp>
        <p:nvSpPr>
          <p:cNvPr id="14" name="Text Placeholder 21"/>
          <p:cNvSpPr>
            <a:spLocks noGrp="1"/>
          </p:cNvSpPr>
          <p:nvPr>
            <p:ph type="body" sz="quarter" idx="13"/>
          </p:nvPr>
        </p:nvSpPr>
        <p:spPr>
          <a:xfrm>
            <a:off x="332232" y="885825"/>
            <a:ext cx="8735568" cy="409575"/>
          </a:xfrm>
          <a:prstGeom prst="rect">
            <a:avLst/>
          </a:prstGeom>
        </p:spPr>
        <p:txBody>
          <a:bodyPr/>
          <a:lstStyle>
            <a:lvl1pPr marL="228600" indent="-228600" algn="l" rtl="0" eaLnBrk="0" fontAlgn="base" hangingPunct="0">
              <a:lnSpc>
                <a:spcPct val="100000"/>
              </a:lnSpc>
              <a:spcBef>
                <a:spcPts val="1000"/>
              </a:spcBef>
              <a:spcAft>
                <a:spcPct val="0"/>
              </a:spcAft>
              <a:buClrTx/>
              <a:buSzPct val="100000"/>
              <a:defRPr lang="en-US" sz="1300" kern="1200" baseline="0" dirty="0" smtClean="0">
                <a:solidFill>
                  <a:schemeClr val="tx1"/>
                </a:solidFill>
                <a:latin typeface="Arial" pitchFamily="34" charset="0"/>
                <a:ea typeface="+mn-ea"/>
                <a:cs typeface="+mn-cs"/>
              </a:defRPr>
            </a:lvl1pPr>
            <a:lvl2pPr marL="571500" indent="-228600" algn="l" rtl="0" eaLnBrk="0" fontAlgn="base" hangingPunct="0">
              <a:lnSpc>
                <a:spcPct val="100000"/>
              </a:lnSpc>
              <a:spcBef>
                <a:spcPts val="1000"/>
              </a:spcBef>
              <a:spcAft>
                <a:spcPct val="0"/>
              </a:spcAft>
              <a:buClrTx/>
              <a:buSzPct val="100000"/>
              <a:defRPr lang="en-US" sz="1200" kern="1200" baseline="0" dirty="0" smtClean="0">
                <a:solidFill>
                  <a:schemeClr val="tx1"/>
                </a:solidFill>
                <a:latin typeface="Arial" pitchFamily="34" charset="0"/>
                <a:ea typeface="+mn-ea"/>
                <a:cs typeface="+mn-cs"/>
              </a:defRPr>
            </a:lvl2pPr>
            <a:lvl3pPr marL="914400" indent="-228600"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7300" indent="-228600"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600200" indent="-228600"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9"/>
          <p:cNvSpPr>
            <a:spLocks noGrp="1"/>
          </p:cNvSpPr>
          <p:nvPr>
            <p:ph type="title"/>
          </p:nvPr>
        </p:nvSpPr>
        <p:spPr>
          <a:xfrm>
            <a:off x="332232" y="228600"/>
            <a:ext cx="8229600" cy="457200"/>
          </a:xfrm>
          <a:prstGeom prst="rect">
            <a:avLst/>
          </a:prstGeom>
        </p:spPr>
        <p:txBody>
          <a:bodyPr anchor="b" anchorCtr="0"/>
          <a:lstStyle>
            <a:lvl1pPr algn="l">
              <a:defRPr sz="2000" b="1">
                <a:solidFill>
                  <a:srgbClr val="0F2D53"/>
                </a:solidFill>
                <a:latin typeface="Arial" pitchFamily="34" charset="0"/>
                <a:cs typeface="Arial" pitchFamily="34" charset="0"/>
              </a:defRPr>
            </a:lvl1pPr>
          </a:lstStyle>
          <a:p>
            <a:r>
              <a:rPr lang="en-US" smtClean="0"/>
              <a:t>Click to edit Master title style</a:t>
            </a:r>
            <a:endParaRPr lang="en-US"/>
          </a:p>
        </p:txBody>
      </p:sp>
      <p:sp>
        <p:nvSpPr>
          <p:cNvPr id="8" name="Slide Number Placeholder 13"/>
          <p:cNvSpPr>
            <a:spLocks noGrp="1"/>
          </p:cNvSpPr>
          <p:nvPr>
            <p:ph type="sldNum" sz="quarter" idx="4"/>
          </p:nvPr>
        </p:nvSpPr>
        <p:spPr>
          <a:xfrm>
            <a:off x="8782050" y="6501257"/>
            <a:ext cx="417576" cy="365125"/>
          </a:xfrm>
          <a:prstGeom prst="rect">
            <a:avLst/>
          </a:prstGeom>
        </p:spPr>
        <p:txBody>
          <a:bodyPr anchor="ctr" anchorCtr="0"/>
          <a:lstStyle>
            <a:lvl1pPr algn="ctr">
              <a:defRPr sz="1000">
                <a:solidFill>
                  <a:schemeClr val="tx1">
                    <a:lumMod val="65000"/>
                    <a:lumOff val="35000"/>
                  </a:schemeClr>
                </a:solidFill>
                <a:latin typeface="Arial" pitchFamily="34" charset="0"/>
                <a:cs typeface="Arial" pitchFamily="34" charset="0"/>
              </a:defRPr>
            </a:lvl1pPr>
          </a:lstStyle>
          <a:p>
            <a:fld id="{B288FC56-8092-4DCB-8B30-6917BA11C2A7}" type="slidenum">
              <a:rPr lang="en-US" smtClean="0"/>
              <a:pPr/>
              <a:t>‹#›</a:t>
            </a:fld>
            <a:endParaRPr lang="en-US" dirty="0"/>
          </a:p>
        </p:txBody>
      </p:sp>
      <p:sp>
        <p:nvSpPr>
          <p:cNvPr id="10" name="Text Placeholder 23"/>
          <p:cNvSpPr>
            <a:spLocks noGrp="1"/>
          </p:cNvSpPr>
          <p:nvPr>
            <p:ph type="body" sz="quarter" idx="14" hasCustomPrompt="1"/>
          </p:nvPr>
        </p:nvSpPr>
        <p:spPr>
          <a:xfrm>
            <a:off x="502920" y="6648450"/>
            <a:ext cx="8229600" cy="200055"/>
          </a:xfrm>
          <a:prstGeom prst="rect">
            <a:avLst/>
          </a:prstGeom>
        </p:spPr>
        <p:txBody>
          <a:bodyPr anchor="b" anchorCtr="0">
            <a:spAutoFit/>
          </a:bodyPr>
          <a:lstStyle>
            <a:lvl1pPr marL="228600" indent="-228600">
              <a:spcBef>
                <a:spcPts val="0"/>
              </a:spcBef>
              <a:buFont typeface="+mj-lt"/>
              <a:buAutoNum type="arabicParenBoth"/>
              <a:defRPr sz="700" baseline="0">
                <a:latin typeface="Arial" pitchFamily="34" charset="0"/>
                <a:cs typeface="Arial" pitchFamily="34" charset="0"/>
              </a:defRPr>
            </a:lvl1pPr>
            <a:lvl2pPr>
              <a:defRPr sz="800">
                <a:latin typeface="Arial" pitchFamily="34" charset="0"/>
                <a:cs typeface="Arial" pitchFamily="34" charset="0"/>
              </a:defRPr>
            </a:lvl2pPr>
            <a:lvl3pPr>
              <a:defRPr sz="800">
                <a:latin typeface="Arial" pitchFamily="34" charset="0"/>
                <a:cs typeface="Arial" pitchFamily="34" charset="0"/>
              </a:defRPr>
            </a:lvl3pPr>
            <a:lvl4pPr>
              <a:defRPr sz="800">
                <a:latin typeface="Arial" pitchFamily="34" charset="0"/>
                <a:cs typeface="Arial" pitchFamily="34" charset="0"/>
              </a:defRPr>
            </a:lvl4pPr>
            <a:lvl5pPr>
              <a:defRPr sz="800">
                <a:latin typeface="Arial" pitchFamily="34" charset="0"/>
                <a:cs typeface="Arial" pitchFamily="34" charset="0"/>
              </a:defRPr>
            </a:lvl5pPr>
          </a:lstStyle>
          <a:p>
            <a:pPr lvl="0"/>
            <a:r>
              <a:rPr lang="en-US" dirty="0" smtClean="0"/>
              <a:t>[Footnote]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8" name="Text Placeholder 17"/>
          <p:cNvSpPr>
            <a:spLocks noGrp="1"/>
          </p:cNvSpPr>
          <p:nvPr>
            <p:ph type="body" sz="quarter" idx="15" hasCustomPrompt="1"/>
          </p:nvPr>
        </p:nvSpPr>
        <p:spPr>
          <a:xfrm>
            <a:off x="1143000" y="1905000"/>
            <a:ext cx="6848472" cy="914400"/>
          </a:xfrm>
          <a:prstGeom prst="rect">
            <a:avLst/>
          </a:prstGeom>
        </p:spPr>
        <p:txBody>
          <a:bodyPr>
            <a:noAutofit/>
          </a:bodyPr>
          <a:lstStyle>
            <a:lvl1pPr marL="0" indent="0">
              <a:lnSpc>
                <a:spcPct val="100000"/>
              </a:lnSpc>
              <a:spcBef>
                <a:spcPts val="2000"/>
              </a:spcBef>
              <a:buNone/>
              <a:tabLst>
                <a:tab pos="228600" algn="l"/>
                <a:tab pos="6457950" algn="ctr"/>
              </a:tabLst>
              <a:defRPr sz="1500" baseline="0">
                <a:latin typeface="Arial" pitchFamily="34" charset="0"/>
                <a:cs typeface="Arial" pitchFamily="34" charset="0"/>
              </a:defRPr>
            </a:lvl1pPr>
            <a:lvl2pPr marL="171450" indent="-171450">
              <a:buNone/>
              <a:defRPr sz="1300" b="0" i="1">
                <a:latin typeface="Arial" pitchFamily="34" charset="0"/>
                <a:cs typeface="Arial" pitchFamily="34" charset="0"/>
              </a:defRPr>
            </a:lvl2pPr>
            <a:lvl3pPr>
              <a:buNone/>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Enter section title	</a:t>
            </a:r>
          </a:p>
        </p:txBody>
      </p:sp>
      <p:sp>
        <p:nvSpPr>
          <p:cNvPr id="10" name="Title 9"/>
          <p:cNvSpPr>
            <a:spLocks noGrp="1"/>
          </p:cNvSpPr>
          <p:nvPr>
            <p:ph type="title"/>
          </p:nvPr>
        </p:nvSpPr>
        <p:spPr>
          <a:xfrm>
            <a:off x="332232" y="228600"/>
            <a:ext cx="8229600" cy="457200"/>
          </a:xfrm>
          <a:prstGeom prst="rect">
            <a:avLst/>
          </a:prstGeom>
        </p:spPr>
        <p:txBody>
          <a:bodyPr anchor="b" anchorCtr="0"/>
          <a:lstStyle>
            <a:lvl1pPr algn="l">
              <a:defRPr sz="2000" b="1">
                <a:solidFill>
                  <a:srgbClr val="0F2D53"/>
                </a:solidFill>
                <a:latin typeface="Arial" pitchFamily="34" charset="0"/>
                <a:cs typeface="Arial" pitchFamily="34" charset="0"/>
              </a:defRPr>
            </a:lvl1pPr>
          </a:lstStyle>
          <a:p>
            <a:r>
              <a:rPr lang="en-US" smtClean="0"/>
              <a:t>Click to edit Master title style</a:t>
            </a:r>
            <a:endParaRPr lang="en-US"/>
          </a:p>
        </p:txBody>
      </p:sp>
      <p:sp>
        <p:nvSpPr>
          <p:cNvPr id="6" name="Slide Number Placeholder 13"/>
          <p:cNvSpPr>
            <a:spLocks noGrp="1"/>
          </p:cNvSpPr>
          <p:nvPr>
            <p:ph type="sldNum" sz="quarter" idx="4"/>
          </p:nvPr>
        </p:nvSpPr>
        <p:spPr>
          <a:xfrm>
            <a:off x="8782050" y="6501257"/>
            <a:ext cx="417576" cy="365125"/>
          </a:xfrm>
          <a:prstGeom prst="rect">
            <a:avLst/>
          </a:prstGeom>
        </p:spPr>
        <p:txBody>
          <a:bodyPr anchor="ctr" anchorCtr="0"/>
          <a:lstStyle>
            <a:lvl1pPr algn="ctr">
              <a:defRPr sz="1000">
                <a:solidFill>
                  <a:schemeClr val="tx1">
                    <a:lumMod val="65000"/>
                    <a:lumOff val="35000"/>
                  </a:schemeClr>
                </a:solidFill>
                <a:latin typeface="Arial" pitchFamily="34" charset="0"/>
                <a:cs typeface="Arial" pitchFamily="34" charset="0"/>
              </a:defRPr>
            </a:lvl1pPr>
          </a:lstStyle>
          <a:p>
            <a:fld id="{B288FC56-8092-4DCB-8B30-6917BA11C2A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712787"/>
            <a:ext cx="365760" cy="91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userDrawn="1"/>
        </p:nvSpPr>
        <p:spPr>
          <a:xfrm>
            <a:off x="390144" y="712787"/>
            <a:ext cx="8750808" cy="9144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 name="Line 6"/>
          <p:cNvSpPr>
            <a:spLocks noChangeShapeType="1"/>
          </p:cNvSpPr>
          <p:nvPr userDrawn="1"/>
        </p:nvSpPr>
        <p:spPr bwMode="auto">
          <a:xfrm>
            <a:off x="8820912" y="6580124"/>
            <a:ext cx="0" cy="222250"/>
          </a:xfrm>
          <a:prstGeom prst="line">
            <a:avLst/>
          </a:prstGeom>
          <a:noFill/>
          <a:ln w="15875">
            <a:solidFill>
              <a:schemeClr val="bg1">
                <a:lumMod val="65000"/>
              </a:schemeClr>
            </a:solidFill>
            <a:round/>
            <a:headEnd/>
            <a:tailEnd/>
          </a:ln>
          <a:effectLst/>
        </p:spPr>
        <p:txBody>
          <a:bodyPr/>
          <a:lstStyle/>
          <a:p>
            <a:endParaRPr lang="en-US" dirty="0">
              <a:solidFill>
                <a:prstClr val="black"/>
              </a:solidFill>
              <a:latin typeface="Arial" charset="0"/>
            </a:endParaRPr>
          </a:p>
        </p:txBody>
      </p:sp>
      <p:sp>
        <p:nvSpPr>
          <p:cNvPr id="7" name="Slide Number Placeholder 13"/>
          <p:cNvSpPr>
            <a:spLocks noGrp="1"/>
          </p:cNvSpPr>
          <p:nvPr>
            <p:ph type="sldNum" sz="quarter" idx="4"/>
          </p:nvPr>
        </p:nvSpPr>
        <p:spPr>
          <a:xfrm>
            <a:off x="8782050" y="6501257"/>
            <a:ext cx="417576" cy="365125"/>
          </a:xfrm>
          <a:prstGeom prst="rect">
            <a:avLst/>
          </a:prstGeom>
        </p:spPr>
        <p:txBody>
          <a:bodyPr anchor="ctr" anchorCtr="0"/>
          <a:lstStyle>
            <a:lvl1pPr algn="ctr">
              <a:defRPr sz="1000">
                <a:solidFill>
                  <a:schemeClr val="tx1">
                    <a:lumMod val="75000"/>
                    <a:lumOff val="25000"/>
                  </a:schemeClr>
                </a:solidFill>
                <a:latin typeface="Arial" pitchFamily="34" charset="0"/>
                <a:cs typeface="Arial" pitchFamily="34" charset="0"/>
              </a:defRPr>
            </a:lvl1pPr>
          </a:lstStyle>
          <a:p>
            <a:fld id="{B288FC56-8092-4DCB-8B30-6917BA11C2A7}" type="slidenum">
              <a:rPr lang="en-US" smtClean="0"/>
              <a:pPr/>
              <a:t>‹#›</a:t>
            </a:fld>
            <a:endParaRPr lang="en-US" dirty="0"/>
          </a:p>
        </p:txBody>
      </p:sp>
      <p:pic>
        <p:nvPicPr>
          <p:cNvPr id="2050" name="Picture 2"/>
          <p:cNvPicPr>
            <a:picLocks noChangeAspect="1" noChangeArrowheads="1"/>
          </p:cNvPicPr>
          <p:nvPr userDrawn="1"/>
        </p:nvPicPr>
        <p:blipFill>
          <a:blip r:embed="rId11" cstate="print"/>
          <a:srcRect/>
          <a:stretch>
            <a:fillRect/>
          </a:stretch>
        </p:blipFill>
        <p:spPr bwMode="auto">
          <a:xfrm>
            <a:off x="0" y="6331978"/>
            <a:ext cx="548640" cy="52602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65" r:id="rId1"/>
    <p:sldLayoutId id="2147483649" r:id="rId2"/>
    <p:sldLayoutId id="2147483651" r:id="rId3"/>
    <p:sldLayoutId id="2147483660" r:id="rId4"/>
    <p:sldLayoutId id="2147483650" r:id="rId5"/>
    <p:sldLayoutId id="2147483661" r:id="rId6"/>
    <p:sldLayoutId id="2147483663" r:id="rId7"/>
    <p:sldLayoutId id="2147483664" r:id="rId8"/>
    <p:sldLayoutId id="2147483662"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712787"/>
            <a:ext cx="365760" cy="91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userDrawn="1"/>
        </p:nvSpPr>
        <p:spPr>
          <a:xfrm>
            <a:off x="390144" y="712787"/>
            <a:ext cx="8750808" cy="9144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Line 6"/>
          <p:cNvSpPr>
            <a:spLocks noChangeShapeType="1"/>
          </p:cNvSpPr>
          <p:nvPr userDrawn="1"/>
        </p:nvSpPr>
        <p:spPr bwMode="auto">
          <a:xfrm>
            <a:off x="8820912" y="6580124"/>
            <a:ext cx="0" cy="222250"/>
          </a:xfrm>
          <a:prstGeom prst="line">
            <a:avLst/>
          </a:prstGeom>
          <a:noFill/>
          <a:ln w="15875">
            <a:solidFill>
              <a:schemeClr val="bg1">
                <a:lumMod val="65000"/>
              </a:schemeClr>
            </a:solidFill>
            <a:round/>
            <a:headEnd/>
            <a:tailEnd/>
          </a:ln>
          <a:effectLst/>
        </p:spPr>
        <p:txBody>
          <a:bodyPr/>
          <a:lstStyle/>
          <a:p>
            <a:endParaRPr lang="en-US" dirty="0">
              <a:solidFill>
                <a:prstClr val="black"/>
              </a:solidFill>
              <a:latin typeface="Arial" charset="0"/>
            </a:endParaRPr>
          </a:p>
        </p:txBody>
      </p:sp>
      <p:sp>
        <p:nvSpPr>
          <p:cNvPr id="7" name="Slide Number Placeholder 13"/>
          <p:cNvSpPr>
            <a:spLocks noGrp="1"/>
          </p:cNvSpPr>
          <p:nvPr>
            <p:ph type="sldNum" sz="quarter" idx="4"/>
          </p:nvPr>
        </p:nvSpPr>
        <p:spPr>
          <a:xfrm>
            <a:off x="8782050" y="6501257"/>
            <a:ext cx="417576" cy="365125"/>
          </a:xfrm>
          <a:prstGeom prst="rect">
            <a:avLst/>
          </a:prstGeom>
        </p:spPr>
        <p:txBody>
          <a:bodyPr anchor="ctr" anchorCtr="0"/>
          <a:lstStyle>
            <a:lvl1pPr algn="ctr">
              <a:defRPr sz="1000">
                <a:solidFill>
                  <a:schemeClr val="tx1">
                    <a:lumMod val="75000"/>
                    <a:lumOff val="25000"/>
                  </a:schemeClr>
                </a:solidFill>
                <a:latin typeface="Arial" pitchFamily="34" charset="0"/>
                <a:cs typeface="Arial" pitchFamily="34" charset="0"/>
              </a:defRPr>
            </a:lvl1pPr>
          </a:lstStyle>
          <a:p>
            <a:fld id="{B288FC56-8092-4DCB-8B30-6917BA11C2A7}"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2050" name="Picture 2"/>
          <p:cNvPicPr>
            <a:picLocks noChangeAspect="1" noChangeArrowheads="1"/>
          </p:cNvPicPr>
          <p:nvPr userDrawn="1"/>
        </p:nvPicPr>
        <p:blipFill>
          <a:blip r:embed="rId12" cstate="print"/>
          <a:srcRect/>
          <a:stretch>
            <a:fillRect/>
          </a:stretch>
        </p:blipFill>
        <p:spPr bwMode="auto">
          <a:xfrm>
            <a:off x="0" y="6331978"/>
            <a:ext cx="548640" cy="52602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712787"/>
            <a:ext cx="365760" cy="91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userDrawn="1"/>
        </p:nvSpPr>
        <p:spPr>
          <a:xfrm>
            <a:off x="390144" y="712787"/>
            <a:ext cx="8750808" cy="9144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Line 6"/>
          <p:cNvSpPr>
            <a:spLocks noChangeShapeType="1"/>
          </p:cNvSpPr>
          <p:nvPr userDrawn="1"/>
        </p:nvSpPr>
        <p:spPr bwMode="auto">
          <a:xfrm>
            <a:off x="8820912" y="6580124"/>
            <a:ext cx="0" cy="222250"/>
          </a:xfrm>
          <a:prstGeom prst="line">
            <a:avLst/>
          </a:prstGeom>
          <a:noFill/>
          <a:ln w="15875">
            <a:solidFill>
              <a:schemeClr val="bg1">
                <a:lumMod val="65000"/>
              </a:schemeClr>
            </a:solidFill>
            <a:round/>
            <a:headEnd/>
            <a:tailEnd/>
          </a:ln>
          <a:effectLst/>
        </p:spPr>
        <p:txBody>
          <a:bodyPr/>
          <a:lstStyle/>
          <a:p>
            <a:endParaRPr lang="en-US" dirty="0">
              <a:solidFill>
                <a:prstClr val="black"/>
              </a:solidFill>
              <a:latin typeface="Arial" charset="0"/>
            </a:endParaRPr>
          </a:p>
        </p:txBody>
      </p:sp>
      <p:sp>
        <p:nvSpPr>
          <p:cNvPr id="7" name="Slide Number Placeholder 13"/>
          <p:cNvSpPr>
            <a:spLocks noGrp="1"/>
          </p:cNvSpPr>
          <p:nvPr>
            <p:ph type="sldNum" sz="quarter" idx="4"/>
          </p:nvPr>
        </p:nvSpPr>
        <p:spPr>
          <a:xfrm>
            <a:off x="8782050" y="6501257"/>
            <a:ext cx="417576" cy="365125"/>
          </a:xfrm>
          <a:prstGeom prst="rect">
            <a:avLst/>
          </a:prstGeom>
        </p:spPr>
        <p:txBody>
          <a:bodyPr anchor="ctr" anchorCtr="0"/>
          <a:lstStyle>
            <a:lvl1pPr algn="ctr">
              <a:defRPr sz="1000">
                <a:solidFill>
                  <a:schemeClr val="tx1">
                    <a:lumMod val="75000"/>
                    <a:lumOff val="25000"/>
                  </a:schemeClr>
                </a:solidFill>
                <a:latin typeface="Arial" pitchFamily="34" charset="0"/>
                <a:cs typeface="Arial" pitchFamily="34" charset="0"/>
              </a:defRPr>
            </a:lvl1pPr>
          </a:lstStyle>
          <a:p>
            <a:fld id="{B288FC56-8092-4DCB-8B30-6917BA11C2A7}"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2050" name="Picture 2"/>
          <p:cNvPicPr>
            <a:picLocks noChangeAspect="1" noChangeArrowheads="1"/>
          </p:cNvPicPr>
          <p:nvPr userDrawn="1"/>
        </p:nvPicPr>
        <p:blipFill>
          <a:blip r:embed="rId12" cstate="print"/>
          <a:srcRect/>
          <a:stretch>
            <a:fillRect/>
          </a:stretch>
        </p:blipFill>
        <p:spPr bwMode="auto">
          <a:xfrm>
            <a:off x="0" y="6331978"/>
            <a:ext cx="548640" cy="52602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emf"/><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emf"/><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5.xml"/><Relationship Id="rId5" Type="http://schemas.openxmlformats.org/officeDocument/2006/relationships/image" Target="../media/image33.emf"/><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4.emf"/><Relationship Id="rId1" Type="http://schemas.openxmlformats.org/officeDocument/2006/relationships/slideLayout" Target="../slideLayouts/slideLayout5.xml"/><Relationship Id="rId5" Type="http://schemas.openxmlformats.org/officeDocument/2006/relationships/image" Target="../media/image36.emf"/><Relationship Id="rId4" Type="http://schemas.openxmlformats.org/officeDocument/2006/relationships/image" Target="../media/image35.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37.emf"/></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5.xml"/><Relationship Id="rId5" Type="http://schemas.openxmlformats.org/officeDocument/2006/relationships/image" Target="../media/image47.emf"/><Relationship Id="rId4" Type="http://schemas.openxmlformats.org/officeDocument/2006/relationships/image" Target="../media/image46.emf"/></Relationships>
</file>

<file path=ppt/slides/_rels/slide3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tags" Target="../tags/tag6.xml"/><Relationship Id="rId7" Type="http://schemas.openxmlformats.org/officeDocument/2006/relationships/slideLayout" Target="../slideLayouts/slideLayout24.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53.emf"/><Relationship Id="rId4" Type="http://schemas.openxmlformats.org/officeDocument/2006/relationships/image" Target="../media/image52.emf"/></Relationships>
</file>

<file path=ppt/slides/_rels/slide3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7.emf"/><Relationship Id="rId7" Type="http://schemas.openxmlformats.org/officeDocument/2006/relationships/image" Target="../media/image61.png"/><Relationship Id="rId2" Type="http://schemas.openxmlformats.org/officeDocument/2006/relationships/image" Target="../media/image56.emf"/><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png"/><Relationship Id="rId1" Type="http://schemas.openxmlformats.org/officeDocument/2006/relationships/slideLayout" Target="../slideLayouts/slideLayout24.xml"/><Relationship Id="rId5" Type="http://schemas.openxmlformats.org/officeDocument/2006/relationships/image" Target="../media/image69.emf"/><Relationship Id="rId4" Type="http://schemas.openxmlformats.org/officeDocument/2006/relationships/image" Target="../media/image6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74.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7.xml"/><Relationship Id="rId5" Type="http://schemas.openxmlformats.org/officeDocument/2006/relationships/image" Target="../media/image78.jpeg"/><Relationship Id="rId4" Type="http://schemas.openxmlformats.org/officeDocument/2006/relationships/image" Target="../media/image77.jpeg"/></Relationships>
</file>

<file path=ppt/slides/_rels/slide5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 Id="rId5" Type="http://schemas.openxmlformats.org/officeDocument/2006/relationships/image" Target="../media/image88.jpeg"/><Relationship Id="rId4" Type="http://schemas.openxmlformats.org/officeDocument/2006/relationships/image" Target="../media/image87.jpeg"/></Relationships>
</file>

<file path=ppt/slides/_rels/slide62.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8.xml"/><Relationship Id="rId4" Type="http://schemas.openxmlformats.org/officeDocument/2006/relationships/image" Target="../media/image100.jpeg"/></Relationships>
</file>

<file path=ppt/slides/_rels/slide74.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41"/>
          <p:cNvSpPr>
            <a:spLocks noGrp="1"/>
          </p:cNvSpPr>
          <p:nvPr>
            <p:ph type="body" sz="quarter" idx="11"/>
          </p:nvPr>
        </p:nvSpPr>
        <p:spPr/>
        <p:txBody>
          <a:bodyPr>
            <a:normAutofit lnSpcReduction="10000"/>
          </a:bodyPr>
          <a:lstStyle/>
          <a:p>
            <a:r>
              <a:rPr lang="en-US" dirty="0" smtClean="0"/>
              <a:t>James C. Mabry IV</a:t>
            </a:r>
            <a:endParaRPr lang="en-US" dirty="0"/>
          </a:p>
        </p:txBody>
      </p:sp>
      <p:sp>
        <p:nvSpPr>
          <p:cNvPr id="44" name="Text Placeholder 43"/>
          <p:cNvSpPr>
            <a:spLocks noGrp="1"/>
          </p:cNvSpPr>
          <p:nvPr>
            <p:ph type="body" sz="quarter" idx="16"/>
          </p:nvPr>
        </p:nvSpPr>
        <p:spPr/>
        <p:txBody>
          <a:bodyPr>
            <a:normAutofit lnSpcReduction="10000"/>
          </a:bodyPr>
          <a:lstStyle/>
          <a:p>
            <a:endParaRPr lang="en-US" dirty="0"/>
          </a:p>
        </p:txBody>
      </p:sp>
      <p:sp>
        <p:nvSpPr>
          <p:cNvPr id="45" name="Text Placeholder 44"/>
          <p:cNvSpPr>
            <a:spLocks noGrp="1"/>
          </p:cNvSpPr>
          <p:nvPr>
            <p:ph type="body" sz="quarter" idx="17"/>
          </p:nvPr>
        </p:nvSpPr>
        <p:spPr/>
        <p:txBody>
          <a:bodyPr/>
          <a:lstStyle/>
          <a:p>
            <a:r>
              <a:rPr lang="en-US" dirty="0" smtClean="0"/>
              <a:t>Managing Director</a:t>
            </a:r>
            <a:endParaRPr lang="en-US" dirty="0"/>
          </a:p>
        </p:txBody>
      </p:sp>
      <p:sp>
        <p:nvSpPr>
          <p:cNvPr id="46" name="Text Placeholder 45"/>
          <p:cNvSpPr>
            <a:spLocks noGrp="1"/>
          </p:cNvSpPr>
          <p:nvPr>
            <p:ph type="body" sz="quarter" idx="18"/>
          </p:nvPr>
        </p:nvSpPr>
        <p:spPr/>
        <p:txBody>
          <a:bodyPr>
            <a:normAutofit lnSpcReduction="10000"/>
          </a:bodyPr>
          <a:lstStyle/>
          <a:p>
            <a:endParaRPr lang="en-US" dirty="0"/>
          </a:p>
        </p:txBody>
      </p:sp>
      <p:sp>
        <p:nvSpPr>
          <p:cNvPr id="47" name="Text Placeholder 46"/>
          <p:cNvSpPr>
            <a:spLocks noGrp="1"/>
          </p:cNvSpPr>
          <p:nvPr>
            <p:ph type="body" sz="quarter" idx="19"/>
          </p:nvPr>
        </p:nvSpPr>
        <p:spPr/>
        <p:txBody>
          <a:bodyPr/>
          <a:lstStyle/>
          <a:p>
            <a:endParaRPr lang="en-US" dirty="0"/>
          </a:p>
        </p:txBody>
      </p:sp>
      <p:sp>
        <p:nvSpPr>
          <p:cNvPr id="48" name="Text Placeholder 47"/>
          <p:cNvSpPr>
            <a:spLocks noGrp="1"/>
          </p:cNvSpPr>
          <p:nvPr>
            <p:ph type="body" sz="quarter" idx="20"/>
          </p:nvPr>
        </p:nvSpPr>
        <p:spPr/>
        <p:txBody>
          <a:bodyPr>
            <a:normAutofit lnSpcReduction="10000"/>
          </a:bodyPr>
          <a:lstStyle/>
          <a:p>
            <a:endParaRPr lang="en-US" dirty="0"/>
          </a:p>
        </p:txBody>
      </p:sp>
      <p:sp>
        <p:nvSpPr>
          <p:cNvPr id="49" name="Text Placeholder 48"/>
          <p:cNvSpPr>
            <a:spLocks noGrp="1"/>
          </p:cNvSpPr>
          <p:nvPr>
            <p:ph type="body" sz="quarter" idx="21"/>
          </p:nvPr>
        </p:nvSpPr>
        <p:spPr/>
        <p:txBody>
          <a:bodyPr/>
          <a:lstStyle/>
          <a:p>
            <a:endParaRPr lang="en-US" dirty="0"/>
          </a:p>
        </p:txBody>
      </p:sp>
      <p:sp>
        <p:nvSpPr>
          <p:cNvPr id="50" name="Text Placeholder 49"/>
          <p:cNvSpPr>
            <a:spLocks noGrp="1"/>
          </p:cNvSpPr>
          <p:nvPr>
            <p:ph type="body" sz="quarter" idx="22"/>
          </p:nvPr>
        </p:nvSpPr>
        <p:spPr/>
        <p:txBody>
          <a:bodyPr>
            <a:normAutofit lnSpcReduction="10000"/>
          </a:bodyPr>
          <a:lstStyle/>
          <a:p>
            <a:endParaRPr lang="en-US" dirty="0"/>
          </a:p>
        </p:txBody>
      </p:sp>
      <p:sp>
        <p:nvSpPr>
          <p:cNvPr id="51" name="Text Placeholder 50"/>
          <p:cNvSpPr>
            <a:spLocks noGrp="1"/>
          </p:cNvSpPr>
          <p:nvPr>
            <p:ph type="body" sz="quarter" idx="23"/>
          </p:nvPr>
        </p:nvSpPr>
        <p:spPr/>
        <p:txBody>
          <a:bodyPr>
            <a:normAutofit lnSpcReduction="10000"/>
          </a:bodyPr>
          <a:lstStyle/>
          <a:p>
            <a:endParaRPr lang="en-US" dirty="0"/>
          </a:p>
        </p:txBody>
      </p:sp>
      <p:sp>
        <p:nvSpPr>
          <p:cNvPr id="52" name="Text Placeholder 51"/>
          <p:cNvSpPr>
            <a:spLocks noGrp="1"/>
          </p:cNvSpPr>
          <p:nvPr>
            <p:ph type="body" sz="quarter" idx="24"/>
          </p:nvPr>
        </p:nvSpPr>
        <p:spPr/>
        <p:txBody>
          <a:bodyPr/>
          <a:lstStyle/>
          <a:p>
            <a:endParaRPr lang="en-US" dirty="0"/>
          </a:p>
        </p:txBody>
      </p:sp>
      <p:sp>
        <p:nvSpPr>
          <p:cNvPr id="53" name="Text Placeholder 52"/>
          <p:cNvSpPr>
            <a:spLocks noGrp="1"/>
          </p:cNvSpPr>
          <p:nvPr>
            <p:ph type="body" sz="quarter" idx="25"/>
          </p:nvPr>
        </p:nvSpPr>
        <p:spPr/>
        <p:txBody>
          <a:bodyPr/>
          <a:lstStyle/>
          <a:p>
            <a:endParaRPr lang="en-US" dirty="0"/>
          </a:p>
        </p:txBody>
      </p:sp>
      <p:sp>
        <p:nvSpPr>
          <p:cNvPr id="54" name="Text Placeholder 53"/>
          <p:cNvSpPr>
            <a:spLocks noGrp="1"/>
          </p:cNvSpPr>
          <p:nvPr>
            <p:ph type="body" sz="quarter" idx="26"/>
          </p:nvPr>
        </p:nvSpPr>
        <p:spPr/>
        <p:txBody>
          <a:bodyPr/>
          <a:lstStyle/>
          <a:p>
            <a:endParaRPr lang="en-US" dirty="0"/>
          </a:p>
        </p:txBody>
      </p:sp>
      <p:sp>
        <p:nvSpPr>
          <p:cNvPr id="19" name="Text Placeholder 3"/>
          <p:cNvSpPr txBox="1">
            <a:spLocks/>
          </p:cNvSpPr>
          <p:nvPr/>
        </p:nvSpPr>
        <p:spPr>
          <a:xfrm>
            <a:off x="448056" y="2894826"/>
            <a:ext cx="6400800" cy="553998"/>
          </a:xfrm>
          <a:prstGeom prst="rect">
            <a:avLst/>
          </a:prstGeom>
        </p:spPr>
        <p:txBody>
          <a:bodyPr anchor="t" anchorCtr="0">
            <a:spAutoFit/>
          </a:bodyPr>
          <a:lstStyle/>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State of the Banking Industry</a:t>
            </a:r>
            <a:endParaRPr kumimoji="0" lang="en-US" sz="3000" b="1" i="0" u="none" strike="noStrike" kern="1200" cap="none" spc="0" normalizeH="0" noProof="0" dirty="0">
              <a:ln>
                <a:noFill/>
              </a:ln>
              <a:solidFill>
                <a:schemeClr val="tx1"/>
              </a:solidFill>
              <a:effectLst/>
              <a:uLnTx/>
              <a:uFillTx/>
              <a:latin typeface="Arial" pitchFamily="34" charset="0"/>
              <a:ea typeface="+mn-ea"/>
              <a:cs typeface="Arial" pitchFamily="34" charset="0"/>
            </a:endParaRPr>
          </a:p>
        </p:txBody>
      </p:sp>
      <p:pic>
        <p:nvPicPr>
          <p:cNvPr id="20" name="Picture 2" descr="http://www.gsblsu.org/images/logo.gif"/>
          <p:cNvPicPr>
            <a:picLocks noChangeAspect="1" noChangeArrowheads="1"/>
          </p:cNvPicPr>
          <p:nvPr/>
        </p:nvPicPr>
        <p:blipFill>
          <a:blip r:embed="rId2" cstate="print"/>
          <a:srcRect/>
          <a:stretch>
            <a:fillRect/>
          </a:stretch>
        </p:blipFill>
        <p:spPr bwMode="auto">
          <a:xfrm>
            <a:off x="7162800" y="2819400"/>
            <a:ext cx="1638300" cy="704851"/>
          </a:xfrm>
          <a:prstGeom prst="rect">
            <a:avLst/>
          </a:prstGeom>
          <a:noFill/>
        </p:spPr>
      </p:pic>
      <p:sp>
        <p:nvSpPr>
          <p:cNvPr id="21" name="Text Placeholder 2"/>
          <p:cNvSpPr>
            <a:spLocks noGrp="1"/>
          </p:cNvSpPr>
          <p:nvPr>
            <p:ph type="body" sz="quarter" idx="11"/>
          </p:nvPr>
        </p:nvSpPr>
        <p:spPr>
          <a:xfrm>
            <a:off x="7162800" y="3709908"/>
            <a:ext cx="1828800" cy="369332"/>
          </a:xfrm>
        </p:spPr>
        <p:txBody>
          <a:bodyPr anchor="b" anchorCtr="0">
            <a:normAutofit/>
          </a:bodyPr>
          <a:lstStyle/>
          <a:p>
            <a:r>
              <a:rPr lang="en-US" sz="1800" dirty="0" smtClean="0"/>
              <a:t>May 30, 2013</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4.bp.blogspot.com/_tn4XCtcbhak/TIx8M79HWnI/AAAAAAAAAEg/S8ZtWmp0CM0/s1600/25_dimon.jpg"/>
          <p:cNvPicPr>
            <a:picLocks noChangeAspect="1" noChangeArrowheads="1"/>
          </p:cNvPicPr>
          <p:nvPr/>
        </p:nvPicPr>
        <p:blipFill>
          <a:blip r:embed="rId2" cstate="print"/>
          <a:srcRect/>
          <a:stretch>
            <a:fillRect/>
          </a:stretch>
        </p:blipFill>
        <p:spPr bwMode="auto">
          <a:xfrm>
            <a:off x="2743200" y="1143000"/>
            <a:ext cx="3657600" cy="4572000"/>
          </a:xfrm>
          <a:prstGeom prst="rect">
            <a:avLst/>
          </a:prstGeom>
          <a:noFill/>
          <a:ln>
            <a:solidFill>
              <a:schemeClr val="bg1">
                <a:lumMod val="50000"/>
              </a:schemeClr>
            </a:solidFill>
          </a:ln>
          <a:effectLst/>
        </p:spPr>
      </p:pic>
      <p:sp>
        <p:nvSpPr>
          <p:cNvPr id="4" name="Slide Number Placeholder 3"/>
          <p:cNvSpPr>
            <a:spLocks noGrp="1"/>
          </p:cNvSpPr>
          <p:nvPr>
            <p:ph type="sldNum" sz="quarter" idx="4"/>
          </p:nvPr>
        </p:nvSpPr>
        <p:spPr/>
        <p:txBody>
          <a:bodyPr/>
          <a:lstStyle/>
          <a:p>
            <a:fld id="{B288FC56-8092-4DCB-8B30-6917BA11C2A7}" type="slidenum">
              <a:rPr lang="en-US" smtClean="0"/>
              <a:pPr/>
              <a:t>10</a:t>
            </a:fld>
            <a:endParaRPr lang="en-US" dirty="0"/>
          </a:p>
        </p:txBody>
      </p:sp>
      <p:sp>
        <p:nvSpPr>
          <p:cNvPr id="5" name="Title 4"/>
          <p:cNvSpPr>
            <a:spLocks noGrp="1"/>
          </p:cNvSpPr>
          <p:nvPr>
            <p:ph type="title"/>
          </p:nvPr>
        </p:nvSpPr>
        <p:spPr/>
        <p:txBody>
          <a:bodyPr/>
          <a:lstStyle/>
          <a:p>
            <a:r>
              <a:rPr lang="en-US" dirty="0" smtClean="0"/>
              <a:t>Founders of Banking</a:t>
            </a:r>
            <a:endParaRPr lang="en-US" dirty="0"/>
          </a:p>
        </p:txBody>
      </p:sp>
      <p:sp>
        <p:nvSpPr>
          <p:cNvPr id="19" name="Text Placeholder 18"/>
          <p:cNvSpPr>
            <a:spLocks noGrp="1"/>
          </p:cNvSpPr>
          <p:nvPr>
            <p:ph type="body" sz="quarter" idx="14"/>
          </p:nvPr>
        </p:nvSpPr>
        <p:spPr/>
        <p:txBody>
          <a:bodyPr/>
          <a:lstStyle/>
          <a:p>
            <a:endParaRPr lang="en-US" dirty="0"/>
          </a:p>
        </p:txBody>
      </p:sp>
      <p:sp>
        <p:nvSpPr>
          <p:cNvPr id="8" name="TextBox 7"/>
          <p:cNvSpPr txBox="1"/>
          <p:nvPr/>
        </p:nvSpPr>
        <p:spPr>
          <a:xfrm>
            <a:off x="3960294" y="5231336"/>
            <a:ext cx="1223412" cy="292388"/>
          </a:xfrm>
          <a:prstGeom prst="rect">
            <a:avLst/>
          </a:prstGeom>
          <a:solidFill>
            <a:schemeClr val="bg1">
              <a:lumMod val="85000"/>
            </a:schemeClr>
          </a:solidFill>
          <a:ln>
            <a:solidFill>
              <a:schemeClr val="tx1"/>
            </a:solidFill>
          </a:ln>
        </p:spPr>
        <p:txBody>
          <a:bodyPr wrap="none" rtlCol="0">
            <a:spAutoFit/>
          </a:bodyPr>
          <a:lstStyle/>
          <a:p>
            <a:pPr marL="228600" indent="-228600" eaLnBrk="0" fontAlgn="base" hangingPunct="0">
              <a:spcBef>
                <a:spcPts val="1000"/>
              </a:spcBef>
              <a:spcAft>
                <a:spcPct val="0"/>
              </a:spcAft>
              <a:buSzPct val="100000"/>
            </a:pPr>
            <a:r>
              <a:rPr lang="en-US" sz="1300" b="1" i="1" dirty="0" smtClean="0">
                <a:latin typeface="Arial" pitchFamily="34" charset="0"/>
              </a:rPr>
              <a:t>Jamie Dimon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http://upload.wikimedia.org/wikipedia/commons/2/26/Barney_Frank.jpg"/>
          <p:cNvPicPr>
            <a:picLocks noChangeAspect="1" noChangeArrowheads="1"/>
          </p:cNvPicPr>
          <p:nvPr/>
        </p:nvPicPr>
        <p:blipFill>
          <a:blip r:embed="rId2" cstate="print"/>
          <a:srcRect l="153" b="19205"/>
          <a:stretch>
            <a:fillRect/>
          </a:stretch>
        </p:blipFill>
        <p:spPr bwMode="auto">
          <a:xfrm>
            <a:off x="2737727" y="1143000"/>
            <a:ext cx="3668546" cy="4572000"/>
          </a:xfrm>
          <a:prstGeom prst="rect">
            <a:avLst/>
          </a:prstGeom>
          <a:noFill/>
          <a:ln>
            <a:solidFill>
              <a:schemeClr val="bg1">
                <a:lumMod val="50000"/>
              </a:schemeClr>
            </a:solidFill>
          </a:ln>
        </p:spPr>
      </p:pic>
      <p:sp>
        <p:nvSpPr>
          <p:cNvPr id="4" name="Slide Number Placeholder 3"/>
          <p:cNvSpPr>
            <a:spLocks noGrp="1"/>
          </p:cNvSpPr>
          <p:nvPr>
            <p:ph type="sldNum" sz="quarter" idx="4"/>
          </p:nvPr>
        </p:nvSpPr>
        <p:spPr/>
        <p:txBody>
          <a:bodyPr/>
          <a:lstStyle/>
          <a:p>
            <a:fld id="{B288FC56-8092-4DCB-8B30-6917BA11C2A7}" type="slidenum">
              <a:rPr lang="en-US" smtClean="0"/>
              <a:pPr/>
              <a:t>11</a:t>
            </a:fld>
            <a:endParaRPr lang="en-US" dirty="0"/>
          </a:p>
        </p:txBody>
      </p:sp>
      <p:sp>
        <p:nvSpPr>
          <p:cNvPr id="5" name="Title 4"/>
          <p:cNvSpPr>
            <a:spLocks noGrp="1"/>
          </p:cNvSpPr>
          <p:nvPr>
            <p:ph type="title"/>
          </p:nvPr>
        </p:nvSpPr>
        <p:spPr/>
        <p:txBody>
          <a:bodyPr/>
          <a:lstStyle/>
          <a:p>
            <a:r>
              <a:rPr lang="en-US" dirty="0" smtClean="0"/>
              <a:t>Founders of Banking</a:t>
            </a:r>
            <a:endParaRPr lang="en-US" dirty="0"/>
          </a:p>
        </p:txBody>
      </p:sp>
      <p:sp>
        <p:nvSpPr>
          <p:cNvPr id="19" name="Text Placeholder 18"/>
          <p:cNvSpPr>
            <a:spLocks noGrp="1"/>
          </p:cNvSpPr>
          <p:nvPr>
            <p:ph type="body" sz="quarter" idx="14"/>
          </p:nvPr>
        </p:nvSpPr>
        <p:spPr/>
        <p:txBody>
          <a:bodyPr/>
          <a:lstStyle/>
          <a:p>
            <a:endParaRPr lang="en-US" dirty="0"/>
          </a:p>
        </p:txBody>
      </p:sp>
      <p:sp>
        <p:nvSpPr>
          <p:cNvPr id="8" name="TextBox 7"/>
          <p:cNvSpPr txBox="1"/>
          <p:nvPr/>
        </p:nvSpPr>
        <p:spPr>
          <a:xfrm>
            <a:off x="3945867" y="5231336"/>
            <a:ext cx="1252266" cy="292388"/>
          </a:xfrm>
          <a:prstGeom prst="rect">
            <a:avLst/>
          </a:prstGeom>
          <a:solidFill>
            <a:schemeClr val="bg1">
              <a:lumMod val="85000"/>
            </a:schemeClr>
          </a:solidFill>
          <a:ln>
            <a:solidFill>
              <a:schemeClr val="tx1"/>
            </a:solidFill>
          </a:ln>
        </p:spPr>
        <p:txBody>
          <a:bodyPr wrap="none" rtlCol="0">
            <a:spAutoFit/>
          </a:bodyPr>
          <a:lstStyle/>
          <a:p>
            <a:pPr marL="228600" indent="-228600" eaLnBrk="0" fontAlgn="base" hangingPunct="0">
              <a:spcBef>
                <a:spcPts val="1000"/>
              </a:spcBef>
              <a:spcAft>
                <a:spcPct val="0"/>
              </a:spcAft>
              <a:buSzPct val="100000"/>
            </a:pPr>
            <a:r>
              <a:rPr lang="en-US" sz="1300" b="1" i="1" dirty="0" smtClean="0">
                <a:latin typeface="Arial" pitchFamily="34" charset="0"/>
              </a:rPr>
              <a:t>Barney Frank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2" descr="http://www.systemicriskcouncil.org/wp-content/uploads/2013/01/S-Bair-WWSG-pic-LARGE-version.jpg"/>
          <p:cNvPicPr>
            <a:picLocks noChangeAspect="1" noChangeArrowheads="1"/>
          </p:cNvPicPr>
          <p:nvPr/>
        </p:nvPicPr>
        <p:blipFill>
          <a:blip r:embed="rId2" cstate="print"/>
          <a:srcRect/>
          <a:stretch>
            <a:fillRect/>
          </a:stretch>
        </p:blipFill>
        <p:spPr bwMode="auto">
          <a:xfrm>
            <a:off x="3040559" y="1143000"/>
            <a:ext cx="3062882" cy="4572000"/>
          </a:xfrm>
          <a:prstGeom prst="rect">
            <a:avLst/>
          </a:prstGeom>
          <a:noFill/>
          <a:ln>
            <a:solidFill>
              <a:schemeClr val="tx1"/>
            </a:solidFill>
          </a:ln>
        </p:spPr>
      </p:pic>
      <p:sp>
        <p:nvSpPr>
          <p:cNvPr id="4" name="Slide Number Placeholder 3"/>
          <p:cNvSpPr>
            <a:spLocks noGrp="1"/>
          </p:cNvSpPr>
          <p:nvPr>
            <p:ph type="sldNum" sz="quarter" idx="4"/>
          </p:nvPr>
        </p:nvSpPr>
        <p:spPr/>
        <p:txBody>
          <a:bodyPr/>
          <a:lstStyle/>
          <a:p>
            <a:fld id="{B288FC56-8092-4DCB-8B30-6917BA11C2A7}" type="slidenum">
              <a:rPr lang="en-US" smtClean="0"/>
              <a:pPr/>
              <a:t>12</a:t>
            </a:fld>
            <a:endParaRPr lang="en-US" dirty="0"/>
          </a:p>
        </p:txBody>
      </p:sp>
      <p:sp>
        <p:nvSpPr>
          <p:cNvPr id="5" name="Title 4"/>
          <p:cNvSpPr>
            <a:spLocks noGrp="1"/>
          </p:cNvSpPr>
          <p:nvPr>
            <p:ph type="title"/>
          </p:nvPr>
        </p:nvSpPr>
        <p:spPr/>
        <p:txBody>
          <a:bodyPr/>
          <a:lstStyle/>
          <a:p>
            <a:r>
              <a:rPr lang="en-US" dirty="0" smtClean="0"/>
              <a:t>Founders of Banking</a:t>
            </a:r>
            <a:endParaRPr lang="en-US" dirty="0"/>
          </a:p>
        </p:txBody>
      </p:sp>
      <p:sp>
        <p:nvSpPr>
          <p:cNvPr id="19" name="Text Placeholder 18"/>
          <p:cNvSpPr>
            <a:spLocks noGrp="1"/>
          </p:cNvSpPr>
          <p:nvPr>
            <p:ph type="body" sz="quarter" idx="14"/>
          </p:nvPr>
        </p:nvSpPr>
        <p:spPr/>
        <p:txBody>
          <a:bodyPr/>
          <a:lstStyle/>
          <a:p>
            <a:endParaRPr lang="en-US" dirty="0"/>
          </a:p>
        </p:txBody>
      </p:sp>
      <p:sp>
        <p:nvSpPr>
          <p:cNvPr id="8" name="TextBox 7"/>
          <p:cNvSpPr txBox="1"/>
          <p:nvPr/>
        </p:nvSpPr>
        <p:spPr>
          <a:xfrm>
            <a:off x="4048459" y="5231336"/>
            <a:ext cx="1047082" cy="292388"/>
          </a:xfrm>
          <a:prstGeom prst="rect">
            <a:avLst/>
          </a:prstGeom>
          <a:solidFill>
            <a:schemeClr val="bg1">
              <a:lumMod val="85000"/>
            </a:schemeClr>
          </a:solidFill>
          <a:ln>
            <a:solidFill>
              <a:schemeClr val="tx1"/>
            </a:solidFill>
          </a:ln>
        </p:spPr>
        <p:txBody>
          <a:bodyPr wrap="none" rtlCol="0">
            <a:spAutoFit/>
          </a:bodyPr>
          <a:lstStyle/>
          <a:p>
            <a:pPr marL="228600" indent="-228600" eaLnBrk="0" fontAlgn="base" hangingPunct="0">
              <a:spcBef>
                <a:spcPts val="1000"/>
              </a:spcBef>
              <a:spcAft>
                <a:spcPct val="0"/>
              </a:spcAft>
              <a:buSzPct val="100000"/>
            </a:pPr>
            <a:r>
              <a:rPr lang="en-US" sz="1300" b="1" i="1" dirty="0" smtClean="0">
                <a:latin typeface="Arial" pitchFamily="34" charset="0"/>
              </a:rPr>
              <a:t>Sheila Bair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288FC56-8092-4DCB-8B30-6917BA11C2A7}" type="slidenum">
              <a:rPr lang="en-US" smtClean="0"/>
              <a:pPr/>
              <a:t>13</a:t>
            </a:fld>
            <a:endParaRPr lang="en-US" dirty="0"/>
          </a:p>
        </p:txBody>
      </p:sp>
      <p:sp>
        <p:nvSpPr>
          <p:cNvPr id="5" name="Title 4"/>
          <p:cNvSpPr>
            <a:spLocks noGrp="1"/>
          </p:cNvSpPr>
          <p:nvPr>
            <p:ph type="title"/>
          </p:nvPr>
        </p:nvSpPr>
        <p:spPr/>
        <p:txBody>
          <a:bodyPr/>
          <a:lstStyle/>
          <a:p>
            <a:r>
              <a:rPr lang="en-US" dirty="0" smtClean="0"/>
              <a:t>Founders of Banking</a:t>
            </a:r>
            <a:endParaRPr lang="en-US" dirty="0"/>
          </a:p>
        </p:txBody>
      </p:sp>
      <p:pic>
        <p:nvPicPr>
          <p:cNvPr id="1026" name="Picture 2" descr="http://www.hancockbank.com/images/home/chaney.jpg"/>
          <p:cNvPicPr>
            <a:picLocks noChangeAspect="1" noChangeArrowheads="1"/>
          </p:cNvPicPr>
          <p:nvPr/>
        </p:nvPicPr>
        <p:blipFill>
          <a:blip r:embed="rId2" cstate="print"/>
          <a:srcRect t="8444" b="7889"/>
          <a:stretch>
            <a:fillRect/>
          </a:stretch>
        </p:blipFill>
        <p:spPr bwMode="auto">
          <a:xfrm>
            <a:off x="2750473" y="1143000"/>
            <a:ext cx="3643055" cy="4572000"/>
          </a:xfrm>
          <a:prstGeom prst="rect">
            <a:avLst/>
          </a:prstGeom>
          <a:noFill/>
          <a:ln>
            <a:solidFill>
              <a:schemeClr val="bg1">
                <a:lumMod val="50000"/>
              </a:schemeClr>
            </a:solidFill>
          </a:ln>
          <a:effectLst/>
        </p:spPr>
      </p:pic>
      <p:sp>
        <p:nvSpPr>
          <p:cNvPr id="15" name="TextBox 14"/>
          <p:cNvSpPr txBox="1"/>
          <p:nvPr/>
        </p:nvSpPr>
        <p:spPr>
          <a:xfrm>
            <a:off x="3992354" y="5202045"/>
            <a:ext cx="1159292" cy="292388"/>
          </a:xfrm>
          <a:prstGeom prst="rect">
            <a:avLst/>
          </a:prstGeom>
          <a:solidFill>
            <a:schemeClr val="bg1">
              <a:lumMod val="85000"/>
            </a:schemeClr>
          </a:solidFill>
          <a:ln>
            <a:solidFill>
              <a:schemeClr val="tx1"/>
            </a:solidFill>
          </a:ln>
        </p:spPr>
        <p:txBody>
          <a:bodyPr wrap="none" rtlCol="0">
            <a:spAutoFit/>
          </a:bodyPr>
          <a:lstStyle/>
          <a:p>
            <a:pPr marL="228600" indent="-228600" eaLnBrk="0" fontAlgn="base" hangingPunct="0">
              <a:spcBef>
                <a:spcPts val="1000"/>
              </a:spcBef>
              <a:spcAft>
                <a:spcPct val="0"/>
              </a:spcAft>
              <a:buSzPct val="100000"/>
            </a:pPr>
            <a:r>
              <a:rPr lang="en-US" sz="1300" b="1" i="1" dirty="0" smtClean="0">
                <a:latin typeface="Arial" pitchFamily="34" charset="0"/>
              </a:rPr>
              <a:t>Carl Chaney</a:t>
            </a:r>
          </a:p>
        </p:txBody>
      </p:sp>
      <p:sp>
        <p:nvSpPr>
          <p:cNvPr id="19" name="Text Placeholder 18"/>
          <p:cNvSpPr>
            <a:spLocks noGrp="1"/>
          </p:cNvSpPr>
          <p:nvPr>
            <p:ph type="body" sz="quarter" idx="14"/>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288FC56-8092-4DCB-8B30-6917BA11C2A7}" type="slidenum">
              <a:rPr lang="en-US" smtClean="0"/>
              <a:pPr/>
              <a:t>14</a:t>
            </a:fld>
            <a:endParaRPr lang="en-US" dirty="0"/>
          </a:p>
        </p:txBody>
      </p:sp>
      <p:sp>
        <p:nvSpPr>
          <p:cNvPr id="5" name="Title 4"/>
          <p:cNvSpPr>
            <a:spLocks noGrp="1"/>
          </p:cNvSpPr>
          <p:nvPr>
            <p:ph type="title"/>
          </p:nvPr>
        </p:nvSpPr>
        <p:spPr/>
        <p:txBody>
          <a:bodyPr/>
          <a:lstStyle/>
          <a:p>
            <a:r>
              <a:rPr lang="en-US" dirty="0" smtClean="0"/>
              <a:t>Banks Through Recent History</a:t>
            </a:r>
            <a:endParaRPr lang="en-US" dirty="0"/>
          </a:p>
        </p:txBody>
      </p:sp>
      <p:pic>
        <p:nvPicPr>
          <p:cNvPr id="6" name="Picture 1"/>
          <p:cNvPicPr>
            <a:picLocks noChangeAspect="1" noChangeArrowheads="1"/>
          </p:cNvPicPr>
          <p:nvPr/>
        </p:nvPicPr>
        <p:blipFill>
          <a:blip r:embed="rId2" cstate="print"/>
          <a:srcRect/>
          <a:stretch>
            <a:fillRect/>
          </a:stretch>
        </p:blipFill>
        <p:spPr bwMode="auto">
          <a:xfrm>
            <a:off x="209550" y="1092200"/>
            <a:ext cx="8724900" cy="5295900"/>
          </a:xfrm>
          <a:prstGeom prst="rect">
            <a:avLst/>
          </a:prstGeom>
          <a:noFill/>
          <a:ln w="9525">
            <a:miter lim="800000"/>
            <a:headEnd/>
            <a:tailEnd/>
          </a:ln>
          <a:effectLst/>
        </p:spPr>
      </p:pic>
      <p:sp>
        <p:nvSpPr>
          <p:cNvPr id="7" name="Text Placeholder 2"/>
          <p:cNvSpPr>
            <a:spLocks noGrp="1"/>
          </p:cNvSpPr>
          <p:nvPr>
            <p:ph type="body" sz="quarter" idx="14"/>
          </p:nvPr>
        </p:nvSpPr>
        <p:spPr>
          <a:xfrm>
            <a:off x="515112" y="6648450"/>
            <a:ext cx="8476488" cy="200055"/>
          </a:xfrm>
        </p:spPr>
        <p:txBody>
          <a:bodyPr/>
          <a:lstStyle/>
          <a:p>
            <a:pPr>
              <a:buNone/>
            </a:pPr>
            <a:r>
              <a:rPr lang="en-US" dirty="0" smtClean="0"/>
              <a:t>Source: FDIC</a:t>
            </a:r>
            <a:endParaRPr lang="en-US" dirty="0"/>
          </a:p>
        </p:txBody>
      </p:sp>
      <p:sp>
        <p:nvSpPr>
          <p:cNvPr id="9" name="Rounded Rectangle 8"/>
          <p:cNvSpPr/>
          <p:nvPr/>
        </p:nvSpPr>
        <p:spPr>
          <a:xfrm>
            <a:off x="5334000" y="3853180"/>
            <a:ext cx="1676400" cy="548640"/>
          </a:xfrm>
          <a:prstGeom prst="roundRect">
            <a:avLst/>
          </a:prstGeom>
          <a:solidFill>
            <a:srgbClr val="0F2D53"/>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u="sng" dirty="0" smtClean="0">
                <a:solidFill>
                  <a:schemeClr val="bg1"/>
                </a:solidFill>
                <a:latin typeface="Arial" pitchFamily="34" charset="0"/>
              </a:rPr>
              <a:t>1999</a:t>
            </a:r>
          </a:p>
          <a:p>
            <a:pPr algn="ctr"/>
            <a:r>
              <a:rPr lang="en-US" sz="1000" b="1" dirty="0" smtClean="0">
                <a:solidFill>
                  <a:schemeClr val="bg1"/>
                </a:solidFill>
                <a:latin typeface="Arial" pitchFamily="34" charset="0"/>
              </a:rPr>
              <a:t>Glass–Steagall Repealed</a:t>
            </a:r>
          </a:p>
        </p:txBody>
      </p:sp>
      <p:sp>
        <p:nvSpPr>
          <p:cNvPr id="10" name="Rounded Rectangle 9"/>
          <p:cNvSpPr/>
          <p:nvPr/>
        </p:nvSpPr>
        <p:spPr>
          <a:xfrm>
            <a:off x="6238240" y="4747260"/>
            <a:ext cx="1371600" cy="548640"/>
          </a:xfrm>
          <a:prstGeom prst="roundRect">
            <a:avLst/>
          </a:prstGeom>
          <a:solidFill>
            <a:srgbClr val="0F2D53"/>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u="sng" dirty="0" smtClean="0">
                <a:solidFill>
                  <a:schemeClr val="bg1"/>
                </a:solidFill>
                <a:latin typeface="Arial" pitchFamily="34" charset="0"/>
              </a:rPr>
              <a:t>2007</a:t>
            </a:r>
          </a:p>
          <a:p>
            <a:pPr algn="ctr"/>
            <a:r>
              <a:rPr lang="en-US" sz="1000" b="1" dirty="0" smtClean="0">
                <a:solidFill>
                  <a:schemeClr val="bg1"/>
                </a:solidFill>
                <a:latin typeface="Arial" pitchFamily="34" charset="0"/>
              </a:rPr>
              <a:t>Recent Crisis</a:t>
            </a:r>
          </a:p>
        </p:txBody>
      </p:sp>
      <p:sp>
        <p:nvSpPr>
          <p:cNvPr id="11" name="Rounded Rectangle 10"/>
          <p:cNvSpPr/>
          <p:nvPr/>
        </p:nvSpPr>
        <p:spPr>
          <a:xfrm>
            <a:off x="4561840" y="2959100"/>
            <a:ext cx="2133600" cy="548640"/>
          </a:xfrm>
          <a:prstGeom prst="roundRect">
            <a:avLst/>
          </a:prstGeom>
          <a:solidFill>
            <a:srgbClr val="0F2D53"/>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u="sng" dirty="0" smtClean="0">
                <a:solidFill>
                  <a:schemeClr val="bg1"/>
                </a:solidFill>
                <a:latin typeface="Arial" pitchFamily="34" charset="0"/>
              </a:rPr>
              <a:t>1994</a:t>
            </a:r>
          </a:p>
          <a:p>
            <a:pPr algn="ctr"/>
            <a:r>
              <a:rPr lang="en-US" sz="1000" b="1" dirty="0" smtClean="0">
                <a:solidFill>
                  <a:schemeClr val="bg1"/>
                </a:solidFill>
                <a:latin typeface="Arial" pitchFamily="34" charset="0"/>
              </a:rPr>
              <a:t>Riegle-Neal Interstate Banking and Branching Efficiency Act</a:t>
            </a:r>
          </a:p>
        </p:txBody>
      </p:sp>
      <p:sp>
        <p:nvSpPr>
          <p:cNvPr id="12" name="Rounded Rectangle 11"/>
          <p:cNvSpPr/>
          <p:nvPr/>
        </p:nvSpPr>
        <p:spPr>
          <a:xfrm>
            <a:off x="1447800" y="3416300"/>
            <a:ext cx="1524000" cy="548640"/>
          </a:xfrm>
          <a:prstGeom prst="roundRect">
            <a:avLst/>
          </a:prstGeom>
          <a:solidFill>
            <a:srgbClr val="0F2D53"/>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u="sng" dirty="0" smtClean="0">
                <a:solidFill>
                  <a:schemeClr val="bg1"/>
                </a:solidFill>
                <a:latin typeface="Arial" pitchFamily="34" charset="0"/>
              </a:rPr>
              <a:t>1933</a:t>
            </a:r>
          </a:p>
          <a:p>
            <a:pPr marL="0" lvl="1" indent="114300">
              <a:buFont typeface="Arial" pitchFamily="34" charset="0"/>
              <a:buChar char="•"/>
            </a:pPr>
            <a:r>
              <a:rPr lang="en-US" sz="1000" b="1" dirty="0" smtClean="0">
                <a:solidFill>
                  <a:schemeClr val="bg1"/>
                </a:solidFill>
                <a:latin typeface="Arial" pitchFamily="34" charset="0"/>
              </a:rPr>
              <a:t>Glass–Steagall Act</a:t>
            </a:r>
          </a:p>
          <a:p>
            <a:pPr indent="114300">
              <a:buFont typeface="Arial" pitchFamily="34" charset="0"/>
              <a:buChar char="•"/>
            </a:pPr>
            <a:r>
              <a:rPr lang="en-US" sz="1000" b="1" dirty="0" smtClean="0">
                <a:solidFill>
                  <a:schemeClr val="bg1"/>
                </a:solidFill>
                <a:latin typeface="Arial" pitchFamily="34" charset="0"/>
              </a:rPr>
              <a:t>FDIC Formed</a:t>
            </a:r>
          </a:p>
        </p:txBody>
      </p:sp>
      <p:cxnSp>
        <p:nvCxnSpPr>
          <p:cNvPr id="13" name="Straight Connector 12"/>
          <p:cNvCxnSpPr>
            <a:endCxn id="11" idx="3"/>
          </p:cNvCxnSpPr>
          <p:nvPr/>
        </p:nvCxnSpPr>
        <p:spPr>
          <a:xfrm flipH="1">
            <a:off x="6695440" y="2882900"/>
            <a:ext cx="238760" cy="350520"/>
          </a:xfrm>
          <a:prstGeom prst="line">
            <a:avLst/>
          </a:prstGeom>
          <a:ln w="19050">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9" idx="3"/>
          </p:cNvCxnSpPr>
          <p:nvPr/>
        </p:nvCxnSpPr>
        <p:spPr>
          <a:xfrm flipH="1">
            <a:off x="7010400" y="3340100"/>
            <a:ext cx="457200" cy="787400"/>
          </a:xfrm>
          <a:prstGeom prst="line">
            <a:avLst/>
          </a:prstGeom>
          <a:ln w="19050">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0" idx="3"/>
          </p:cNvCxnSpPr>
          <p:nvPr/>
        </p:nvCxnSpPr>
        <p:spPr>
          <a:xfrm flipH="1">
            <a:off x="7609840" y="3802380"/>
            <a:ext cx="706121" cy="1219200"/>
          </a:xfrm>
          <a:prstGeom prst="line">
            <a:avLst/>
          </a:prstGeom>
          <a:ln w="19050">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474720" y="2136140"/>
            <a:ext cx="2133600" cy="548640"/>
          </a:xfrm>
          <a:prstGeom prst="roundRect">
            <a:avLst/>
          </a:prstGeom>
          <a:solidFill>
            <a:srgbClr val="0F2D53"/>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u="sng" dirty="0" smtClean="0">
                <a:solidFill>
                  <a:schemeClr val="bg1"/>
                </a:solidFill>
                <a:latin typeface="Arial" pitchFamily="34" charset="0"/>
              </a:rPr>
              <a:t>1985</a:t>
            </a:r>
          </a:p>
          <a:p>
            <a:pPr algn="ctr"/>
            <a:r>
              <a:rPr lang="en-US" sz="1000" b="1" dirty="0" smtClean="0">
                <a:solidFill>
                  <a:schemeClr val="bg1"/>
                </a:solidFill>
                <a:latin typeface="Arial" pitchFamily="34" charset="0"/>
              </a:rPr>
              <a:t>June 10</a:t>
            </a:r>
            <a:r>
              <a:rPr lang="en-US" sz="1000" b="1" baseline="30000" dirty="0" smtClean="0">
                <a:solidFill>
                  <a:schemeClr val="bg1"/>
                </a:solidFill>
                <a:latin typeface="Arial" pitchFamily="34" charset="0"/>
              </a:rPr>
              <a:t>th</a:t>
            </a:r>
            <a:r>
              <a:rPr lang="en-US" sz="1000" b="1" dirty="0" smtClean="0">
                <a:solidFill>
                  <a:schemeClr val="bg1"/>
                </a:solidFill>
                <a:latin typeface="Arial" pitchFamily="34" charset="0"/>
              </a:rPr>
              <a:t> Supreme Court Ruling on Interstate Banking</a:t>
            </a:r>
          </a:p>
        </p:txBody>
      </p:sp>
      <p:cxnSp>
        <p:nvCxnSpPr>
          <p:cNvPr id="17" name="Straight Connector 16"/>
          <p:cNvCxnSpPr/>
          <p:nvPr/>
        </p:nvCxnSpPr>
        <p:spPr>
          <a:xfrm rot="5400000">
            <a:off x="5519420" y="1864360"/>
            <a:ext cx="675640" cy="477520"/>
          </a:xfrm>
          <a:prstGeom prst="line">
            <a:avLst/>
          </a:prstGeom>
          <a:ln w="19050">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447800" y="3964940"/>
            <a:ext cx="762000" cy="1432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2" cstate="print"/>
          <a:srcRect/>
          <a:stretch>
            <a:fillRect/>
          </a:stretch>
        </p:blipFill>
        <p:spPr bwMode="auto">
          <a:xfrm>
            <a:off x="207963" y="1130300"/>
            <a:ext cx="8936037" cy="5291138"/>
          </a:xfrm>
          <a:prstGeom prst="rect">
            <a:avLst/>
          </a:prstGeom>
          <a:noFill/>
          <a:ln w="9525">
            <a:miter lim="800000"/>
            <a:headEnd/>
            <a:tailEnd/>
          </a:ln>
          <a:effectLst/>
        </p:spPr>
      </p:pic>
      <p:sp>
        <p:nvSpPr>
          <p:cNvPr id="3" name="Title 2"/>
          <p:cNvSpPr>
            <a:spLocks noGrp="1"/>
          </p:cNvSpPr>
          <p:nvPr>
            <p:ph type="title"/>
          </p:nvPr>
        </p:nvSpPr>
        <p:spPr/>
        <p:txBody>
          <a:bodyPr/>
          <a:lstStyle/>
          <a:p>
            <a:r>
              <a:rPr lang="en-US" dirty="0" smtClean="0"/>
              <a:t>From the Market Peak to Current</a:t>
            </a:r>
            <a:endParaRPr lang="en-US" dirty="0"/>
          </a:p>
        </p:txBody>
      </p:sp>
      <p:sp>
        <p:nvSpPr>
          <p:cNvPr id="5" name="Text Placeholder 4"/>
          <p:cNvSpPr>
            <a:spLocks noGrp="1"/>
          </p:cNvSpPr>
          <p:nvPr>
            <p:ph type="body" sz="quarter" idx="14"/>
          </p:nvPr>
        </p:nvSpPr>
        <p:spPr>
          <a:xfrm>
            <a:off x="476236" y="6433007"/>
            <a:ext cx="8476488" cy="415498"/>
          </a:xfrm>
        </p:spPr>
        <p:txBody>
          <a:bodyPr/>
          <a:lstStyle/>
          <a:p>
            <a:pPr>
              <a:buNone/>
            </a:pPr>
            <a:r>
              <a:rPr lang="en-US" dirty="0" smtClean="0"/>
              <a:t>Source: SNL Financial</a:t>
            </a:r>
          </a:p>
          <a:p>
            <a:pPr>
              <a:buNone/>
            </a:pPr>
            <a:r>
              <a:rPr lang="en-US" dirty="0" smtClean="0"/>
              <a:t>Data as of 5/28/13</a:t>
            </a:r>
          </a:p>
          <a:p>
            <a:pPr>
              <a:buNone/>
            </a:pPr>
            <a:r>
              <a:rPr lang="en-US" dirty="0" smtClean="0"/>
              <a:t>KBW Bank Index (BKX) includes 24 geographically diverse stocks representing national money center banks and leading regional institutions</a:t>
            </a:r>
          </a:p>
        </p:txBody>
      </p:sp>
      <p:sp>
        <p:nvSpPr>
          <p:cNvPr id="48" name="Rectangle 47"/>
          <p:cNvSpPr/>
          <p:nvPr/>
        </p:nvSpPr>
        <p:spPr>
          <a:xfrm>
            <a:off x="981075" y="3653843"/>
            <a:ext cx="1133475" cy="50939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solidFill>
                <a:latin typeface="Arial" pitchFamily="34" charset="0"/>
              </a:rPr>
              <a:t>Mar. 14, 2008</a:t>
            </a:r>
          </a:p>
          <a:p>
            <a:pPr algn="ctr"/>
            <a:r>
              <a:rPr lang="en-US" sz="1100" b="1" dirty="0" smtClean="0">
                <a:solidFill>
                  <a:prstClr val="black"/>
                </a:solidFill>
                <a:latin typeface="Arial" pitchFamily="34" charset="0"/>
              </a:rPr>
              <a:t>Bear Stearns Fails</a:t>
            </a:r>
          </a:p>
        </p:txBody>
      </p:sp>
      <p:cxnSp>
        <p:nvCxnSpPr>
          <p:cNvPr id="64" name="Straight Arrow Connector 63"/>
          <p:cNvCxnSpPr>
            <a:stCxn id="48" idx="0"/>
          </p:cNvCxnSpPr>
          <p:nvPr/>
        </p:nvCxnSpPr>
        <p:spPr>
          <a:xfrm flipH="1" flipV="1">
            <a:off x="1295400" y="2654300"/>
            <a:ext cx="252413" cy="9995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600200" y="1739900"/>
            <a:ext cx="3810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2133600" y="3873500"/>
            <a:ext cx="152400" cy="990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Chevron 107"/>
          <p:cNvSpPr/>
          <p:nvPr/>
        </p:nvSpPr>
        <p:spPr>
          <a:xfrm>
            <a:off x="2380862" y="5104511"/>
            <a:ext cx="2019300" cy="274320"/>
          </a:xfrm>
          <a:prstGeom prst="chevron">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Arial" pitchFamily="34" charset="0"/>
              </a:rPr>
              <a:t>Quantitative Easing</a:t>
            </a:r>
          </a:p>
        </p:txBody>
      </p:sp>
      <p:sp>
        <p:nvSpPr>
          <p:cNvPr id="109" name="Chevron 108"/>
          <p:cNvSpPr/>
          <p:nvPr/>
        </p:nvSpPr>
        <p:spPr>
          <a:xfrm>
            <a:off x="5144276" y="5104511"/>
            <a:ext cx="990600" cy="274320"/>
          </a:xfrm>
          <a:prstGeom prst="chevron">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Arial" pitchFamily="34" charset="0"/>
              </a:rPr>
              <a:t>QE2</a:t>
            </a:r>
          </a:p>
        </p:txBody>
      </p:sp>
      <p:cxnSp>
        <p:nvCxnSpPr>
          <p:cNvPr id="52" name="Straight Arrow Connector 51"/>
          <p:cNvCxnSpPr/>
          <p:nvPr/>
        </p:nvCxnSpPr>
        <p:spPr>
          <a:xfrm flipV="1">
            <a:off x="7086600" y="3797300"/>
            <a:ext cx="228600" cy="6096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6162869" y="2720393"/>
            <a:ext cx="1295400" cy="530352"/>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solidFill>
                <a:latin typeface="Arial" pitchFamily="34" charset="0"/>
              </a:rPr>
              <a:t>Mar. 13, 2012</a:t>
            </a:r>
          </a:p>
          <a:p>
            <a:pPr algn="ctr"/>
            <a:r>
              <a:rPr lang="en-US" sz="1100" b="1" dirty="0" smtClean="0">
                <a:solidFill>
                  <a:prstClr val="black"/>
                </a:solidFill>
                <a:latin typeface="Arial" pitchFamily="34" charset="0"/>
              </a:rPr>
              <a:t>Positive Stress Test Results</a:t>
            </a:r>
          </a:p>
        </p:txBody>
      </p:sp>
      <p:cxnSp>
        <p:nvCxnSpPr>
          <p:cNvPr id="115" name="Straight Arrow Connector 114"/>
          <p:cNvCxnSpPr>
            <a:stCxn id="114" idx="2"/>
          </p:cNvCxnSpPr>
          <p:nvPr/>
        </p:nvCxnSpPr>
        <p:spPr>
          <a:xfrm>
            <a:off x="6810569" y="3250745"/>
            <a:ext cx="276031" cy="3179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3857625" y="3159125"/>
            <a:ext cx="409575" cy="1047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2590800" y="2568575"/>
            <a:ext cx="1676400" cy="6096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solidFill>
                <a:latin typeface="Arial" pitchFamily="34" charset="0"/>
              </a:rPr>
              <a:t>Apr. 9, 2010</a:t>
            </a:r>
          </a:p>
          <a:p>
            <a:pPr algn="ctr"/>
            <a:r>
              <a:rPr lang="en-US" sz="1100" b="1" dirty="0" smtClean="0">
                <a:solidFill>
                  <a:prstClr val="black"/>
                </a:solidFill>
                <a:latin typeface="Arial" pitchFamily="34" charset="0"/>
              </a:rPr>
              <a:t>Eurozone Relief Rally</a:t>
            </a:r>
          </a:p>
          <a:p>
            <a:pPr algn="ctr"/>
            <a:r>
              <a:rPr lang="en-US" sz="1100" b="1" dirty="0" smtClean="0">
                <a:solidFill>
                  <a:prstClr val="black"/>
                </a:solidFill>
                <a:latin typeface="Arial" pitchFamily="34" charset="0"/>
              </a:rPr>
              <a:t>DJIA: 11,000</a:t>
            </a:r>
          </a:p>
        </p:txBody>
      </p:sp>
      <p:sp>
        <p:nvSpPr>
          <p:cNvPr id="35" name="Slide Number Placeholder 3"/>
          <p:cNvSpPr>
            <a:spLocks noGrp="1"/>
          </p:cNvSpPr>
          <p:nvPr>
            <p:ph type="sldNum" sz="quarter" idx="4"/>
          </p:nvPr>
        </p:nvSpPr>
        <p:spPr>
          <a:xfrm>
            <a:off x="8782050" y="6501257"/>
            <a:ext cx="417576" cy="365125"/>
          </a:xfrm>
        </p:spPr>
        <p:txBody>
          <a:bodyPr/>
          <a:lstStyle/>
          <a:p>
            <a:fld id="{B288FC56-8092-4DCB-8B30-6917BA11C2A7}" type="slidenum">
              <a:rPr lang="en-US" smtClean="0"/>
              <a:pPr/>
              <a:t>15</a:t>
            </a:fld>
            <a:endParaRPr lang="en-US" dirty="0"/>
          </a:p>
        </p:txBody>
      </p:sp>
      <p:cxnSp>
        <p:nvCxnSpPr>
          <p:cNvPr id="31" name="Straight Arrow Connector 30"/>
          <p:cNvCxnSpPr/>
          <p:nvPr/>
        </p:nvCxnSpPr>
        <p:spPr>
          <a:xfrm>
            <a:off x="7418819" y="1739900"/>
            <a:ext cx="411480" cy="1676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1163320" y="1054100"/>
            <a:ext cx="2494280" cy="84836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prstClr val="black"/>
                </a:solidFill>
                <a:latin typeface="Arial" pitchFamily="34" charset="0"/>
              </a:rPr>
              <a:t>Sep. 14–17, 2008</a:t>
            </a:r>
          </a:p>
          <a:p>
            <a:pPr>
              <a:buFont typeface="Arial" pitchFamily="34" charset="0"/>
              <a:buChar char="•"/>
              <a:tabLst>
                <a:tab pos="111125" algn="l"/>
              </a:tabLst>
            </a:pPr>
            <a:r>
              <a:rPr lang="en-US" sz="1000" b="1" dirty="0" smtClean="0">
                <a:solidFill>
                  <a:prstClr val="black"/>
                </a:solidFill>
                <a:latin typeface="Arial" pitchFamily="34" charset="0"/>
              </a:rPr>
              <a:t> 	BoA announces plans to acquire ML 	at 70% equity premium</a:t>
            </a:r>
          </a:p>
          <a:p>
            <a:pPr marL="0" lvl="1" indent="111125" defTabSz="173038">
              <a:buFont typeface="Arial" pitchFamily="34" charset="0"/>
              <a:buChar char="•"/>
            </a:pPr>
            <a:r>
              <a:rPr lang="en-US" sz="1000" b="1" dirty="0" smtClean="0">
                <a:solidFill>
                  <a:prstClr val="black"/>
                </a:solidFill>
                <a:latin typeface="Arial" pitchFamily="34" charset="0"/>
              </a:rPr>
              <a:t>Lehman Bros files for Chapter 11</a:t>
            </a:r>
          </a:p>
          <a:p>
            <a:pPr indent="111125">
              <a:buFont typeface="Arial" pitchFamily="34" charset="0"/>
              <a:buChar char="•"/>
            </a:pPr>
            <a:r>
              <a:rPr lang="en-US" sz="1000" b="1" dirty="0" smtClean="0">
                <a:solidFill>
                  <a:prstClr val="black"/>
                </a:solidFill>
                <a:latin typeface="Arial" pitchFamily="34" charset="0"/>
              </a:rPr>
              <a:t>Initial AIG Bailout</a:t>
            </a:r>
          </a:p>
        </p:txBody>
      </p:sp>
      <p:sp>
        <p:nvSpPr>
          <p:cNvPr id="49" name="Rectangle 48"/>
          <p:cNvSpPr/>
          <p:nvPr/>
        </p:nvSpPr>
        <p:spPr>
          <a:xfrm>
            <a:off x="6620069" y="1403725"/>
            <a:ext cx="1295400" cy="530352"/>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solidFill>
                <a:latin typeface="Arial" pitchFamily="34" charset="0"/>
              </a:rPr>
              <a:t>Sep. 13, 2012</a:t>
            </a:r>
          </a:p>
          <a:p>
            <a:pPr algn="ctr"/>
            <a:r>
              <a:rPr lang="en-US" sz="1100" b="1" dirty="0" smtClean="0">
                <a:solidFill>
                  <a:prstClr val="black"/>
                </a:solidFill>
                <a:latin typeface="Arial" pitchFamily="34" charset="0"/>
              </a:rPr>
              <a:t>Fed Announces QE3</a:t>
            </a:r>
          </a:p>
        </p:txBody>
      </p:sp>
      <p:sp>
        <p:nvSpPr>
          <p:cNvPr id="54" name="Rectangle 53"/>
          <p:cNvSpPr/>
          <p:nvPr/>
        </p:nvSpPr>
        <p:spPr>
          <a:xfrm>
            <a:off x="1019175" y="4787900"/>
            <a:ext cx="1295400" cy="5334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solidFill>
                <a:latin typeface="Arial" pitchFamily="34" charset="0"/>
              </a:rPr>
              <a:t>Oct. 14, 2008</a:t>
            </a:r>
          </a:p>
          <a:p>
            <a:pPr algn="ctr"/>
            <a:r>
              <a:rPr lang="en-US" sz="1100" b="1" dirty="0" smtClean="0">
                <a:solidFill>
                  <a:prstClr val="black"/>
                </a:solidFill>
                <a:latin typeface="Arial" pitchFamily="34" charset="0"/>
              </a:rPr>
              <a:t>Announcement of TARP</a:t>
            </a:r>
          </a:p>
        </p:txBody>
      </p:sp>
      <p:sp>
        <p:nvSpPr>
          <p:cNvPr id="50" name="Rectangle 49"/>
          <p:cNvSpPr/>
          <p:nvPr/>
        </p:nvSpPr>
        <p:spPr>
          <a:xfrm>
            <a:off x="5562600" y="4406900"/>
            <a:ext cx="1788160" cy="541655"/>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solidFill>
                <a:latin typeface="Arial" pitchFamily="34" charset="0"/>
              </a:rPr>
              <a:t>May 11, 2012</a:t>
            </a:r>
          </a:p>
          <a:p>
            <a:pPr algn="ctr"/>
            <a:r>
              <a:rPr lang="en-US" sz="1100" b="1" dirty="0" smtClean="0">
                <a:solidFill>
                  <a:prstClr val="black"/>
                </a:solidFill>
                <a:latin typeface="Arial" pitchFamily="34" charset="0"/>
              </a:rPr>
              <a:t>JPM loses $2bn due to poor ‘hedging’ strategy</a:t>
            </a:r>
          </a:p>
        </p:txBody>
      </p:sp>
      <p:cxnSp>
        <p:nvCxnSpPr>
          <p:cNvPr id="51" name="Straight Arrow Connector 50"/>
          <p:cNvCxnSpPr/>
          <p:nvPr/>
        </p:nvCxnSpPr>
        <p:spPr>
          <a:xfrm flipV="1">
            <a:off x="8276255" y="3568700"/>
            <a:ext cx="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543800" y="4178300"/>
            <a:ext cx="1295400" cy="530352"/>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solidFill>
                <a:latin typeface="Arial" pitchFamily="34" charset="0"/>
              </a:rPr>
              <a:t>January 1, 2013</a:t>
            </a:r>
          </a:p>
          <a:p>
            <a:pPr algn="ctr"/>
            <a:r>
              <a:rPr lang="en-US" sz="1100" b="1" dirty="0" smtClean="0">
                <a:solidFill>
                  <a:prstClr val="black"/>
                </a:solidFill>
                <a:latin typeface="Arial" pitchFamily="34" charset="0"/>
              </a:rPr>
              <a:t>U.S. avoids fiscal cliff</a:t>
            </a:r>
          </a:p>
        </p:txBody>
      </p:sp>
      <p:sp>
        <p:nvSpPr>
          <p:cNvPr id="25" name="Chevron 24"/>
          <p:cNvSpPr/>
          <p:nvPr/>
        </p:nvSpPr>
        <p:spPr>
          <a:xfrm>
            <a:off x="7885924" y="5092700"/>
            <a:ext cx="953276" cy="274320"/>
          </a:xfrm>
          <a:prstGeom prst="chevron">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Arial" pitchFamily="34" charset="0"/>
              </a:rPr>
              <a:t>QE3</a:t>
            </a:r>
          </a:p>
        </p:txBody>
      </p:sp>
      <p:cxnSp>
        <p:nvCxnSpPr>
          <p:cNvPr id="36" name="Straight Arrow Connector 35"/>
          <p:cNvCxnSpPr>
            <a:stCxn id="37" idx="2"/>
          </p:cNvCxnSpPr>
          <p:nvPr/>
        </p:nvCxnSpPr>
        <p:spPr>
          <a:xfrm>
            <a:off x="8420100" y="2682293"/>
            <a:ext cx="266700" cy="4292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772400" y="2151941"/>
            <a:ext cx="1295400" cy="530352"/>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solidFill>
                <a:latin typeface="Arial" pitchFamily="34" charset="0"/>
              </a:rPr>
              <a:t>Mar. 1, 2013</a:t>
            </a:r>
          </a:p>
          <a:p>
            <a:pPr algn="ctr"/>
            <a:r>
              <a:rPr lang="en-US" sz="1100" b="1" dirty="0" smtClean="0">
                <a:solidFill>
                  <a:prstClr val="black"/>
                </a:solidFill>
                <a:latin typeface="Arial" pitchFamily="34" charset="0"/>
              </a:rPr>
              <a:t>Sequester is Implemented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cstate="print"/>
          <a:srcRect/>
          <a:stretch>
            <a:fillRect/>
          </a:stretch>
        </p:blipFill>
        <p:spPr bwMode="auto">
          <a:xfrm>
            <a:off x="4784725" y="2368550"/>
            <a:ext cx="4114800" cy="1857375"/>
          </a:xfrm>
          <a:prstGeom prst="rect">
            <a:avLst/>
          </a:prstGeom>
          <a:noFill/>
          <a:ln w="9525">
            <a:miter lim="800000"/>
            <a:headEnd/>
            <a:tailEnd/>
          </a:ln>
          <a:effectLst/>
        </p:spPr>
      </p:pic>
      <p:sp>
        <p:nvSpPr>
          <p:cNvPr id="2" name="Text Placeholder 1"/>
          <p:cNvSpPr>
            <a:spLocks noGrp="1"/>
          </p:cNvSpPr>
          <p:nvPr>
            <p:ph type="body" sz="quarter" idx="15"/>
          </p:nvPr>
        </p:nvSpPr>
        <p:spPr>
          <a:xfrm>
            <a:off x="243840" y="2031873"/>
            <a:ext cx="4297680" cy="274320"/>
          </a:xfrm>
        </p:spPr>
        <p:txBody>
          <a:bodyPr>
            <a:normAutofit/>
          </a:bodyPr>
          <a:lstStyle/>
          <a:p>
            <a:r>
              <a:rPr lang="en-US" sz="1100" dirty="0" smtClean="0"/>
              <a:t>Net Branch Openings </a:t>
            </a:r>
            <a:r>
              <a:rPr lang="en-US" sz="1100" baseline="30000" dirty="0" smtClean="0"/>
              <a:t>(1)</a:t>
            </a:r>
            <a:endParaRPr lang="en-US" sz="1100" baseline="30000" dirty="0"/>
          </a:p>
        </p:txBody>
      </p:sp>
      <p:sp>
        <p:nvSpPr>
          <p:cNvPr id="3" name="Text Placeholder 2"/>
          <p:cNvSpPr>
            <a:spLocks noGrp="1"/>
          </p:cNvSpPr>
          <p:nvPr>
            <p:ph type="body" sz="quarter" idx="16"/>
          </p:nvPr>
        </p:nvSpPr>
        <p:spPr>
          <a:xfrm>
            <a:off x="4785360" y="2031873"/>
            <a:ext cx="4114800" cy="274320"/>
          </a:xfrm>
        </p:spPr>
        <p:txBody>
          <a:bodyPr/>
          <a:lstStyle/>
          <a:p>
            <a:r>
              <a:rPr lang="en-US" sz="1100" dirty="0" smtClean="0"/>
              <a:t>Most Active Branch Builders in Q1 ‘13</a:t>
            </a:r>
            <a:endParaRPr lang="en-US" sz="1100" dirty="0"/>
          </a:p>
        </p:txBody>
      </p:sp>
      <p:sp>
        <p:nvSpPr>
          <p:cNvPr id="4" name="Text Placeholder 3"/>
          <p:cNvSpPr>
            <a:spLocks noGrp="1"/>
          </p:cNvSpPr>
          <p:nvPr>
            <p:ph type="body" sz="quarter" idx="13"/>
          </p:nvPr>
        </p:nvSpPr>
        <p:spPr/>
        <p:txBody>
          <a:bodyPr/>
          <a:lstStyle/>
          <a:p>
            <a:r>
              <a:rPr lang="en-US" dirty="0" smtClean="0"/>
              <a:t>The pace of bank branch openings has slowed dramatically</a:t>
            </a:r>
          </a:p>
          <a:p>
            <a:pPr lvl="1"/>
            <a:r>
              <a:rPr lang="en-US" dirty="0" smtClean="0"/>
              <a:t>Driven by the industry’s push to cut costs</a:t>
            </a:r>
          </a:p>
          <a:p>
            <a:endParaRPr lang="en-US" sz="100" dirty="0" smtClean="0"/>
          </a:p>
          <a:p>
            <a:r>
              <a:rPr lang="en-US" dirty="0" smtClean="0"/>
              <a:t>Only 5 states saw a net increase in the number of branches over the past 12 months</a:t>
            </a:r>
            <a:endParaRPr lang="en-US" dirty="0"/>
          </a:p>
        </p:txBody>
      </p:sp>
      <p:sp>
        <p:nvSpPr>
          <p:cNvPr id="7" name="Title 6"/>
          <p:cNvSpPr>
            <a:spLocks noGrp="1"/>
          </p:cNvSpPr>
          <p:nvPr>
            <p:ph type="title"/>
          </p:nvPr>
        </p:nvSpPr>
        <p:spPr/>
        <p:txBody>
          <a:bodyPr/>
          <a:lstStyle/>
          <a:p>
            <a:r>
              <a:rPr lang="en-US" dirty="0" smtClean="0"/>
              <a:t>The Future of the Bank Branch</a:t>
            </a:r>
            <a:endParaRPr lang="en-US" dirty="0"/>
          </a:p>
        </p:txBody>
      </p:sp>
      <p:sp>
        <p:nvSpPr>
          <p:cNvPr id="8" name="Slide Number Placeholder 7"/>
          <p:cNvSpPr>
            <a:spLocks noGrp="1"/>
          </p:cNvSpPr>
          <p:nvPr>
            <p:ph type="sldNum" sz="quarter" idx="4"/>
          </p:nvPr>
        </p:nvSpPr>
        <p:spPr/>
        <p:txBody>
          <a:bodyPr/>
          <a:lstStyle/>
          <a:p>
            <a:fld id="{B288FC56-8092-4DCB-8B30-6917BA11C2A7}" type="slidenum">
              <a:rPr lang="en-US" smtClean="0">
                <a:solidFill>
                  <a:prstClr val="black">
                    <a:lumMod val="65000"/>
                    <a:lumOff val="35000"/>
                  </a:prstClr>
                </a:solidFill>
              </a:rPr>
              <a:pPr/>
              <a:t>16</a:t>
            </a:fld>
            <a:endParaRPr lang="en-US" dirty="0">
              <a:solidFill>
                <a:prstClr val="black">
                  <a:lumMod val="65000"/>
                  <a:lumOff val="35000"/>
                </a:prstClr>
              </a:solidFill>
            </a:endParaRPr>
          </a:p>
        </p:txBody>
      </p:sp>
      <p:sp>
        <p:nvSpPr>
          <p:cNvPr id="9" name="Text Placeholder 8"/>
          <p:cNvSpPr>
            <a:spLocks noGrp="1"/>
          </p:cNvSpPr>
          <p:nvPr>
            <p:ph type="body" sz="quarter" idx="14"/>
          </p:nvPr>
        </p:nvSpPr>
        <p:spPr>
          <a:xfrm>
            <a:off x="502920" y="6540728"/>
            <a:ext cx="8229600" cy="307777"/>
          </a:xfrm>
        </p:spPr>
        <p:txBody>
          <a:bodyPr/>
          <a:lstStyle/>
          <a:p>
            <a:pPr>
              <a:buNone/>
            </a:pPr>
            <a:r>
              <a:rPr lang="en-US" dirty="0" smtClean="0"/>
              <a:t>	Source: SNL Financial</a:t>
            </a:r>
          </a:p>
          <a:p>
            <a:r>
              <a:rPr lang="en-US" dirty="0" smtClean="0"/>
              <a:t>Represents the number of net openings and closings from April 1, 2012 to March 31, 2013</a:t>
            </a:r>
            <a:endParaRPr lang="en-US" dirty="0"/>
          </a:p>
        </p:txBody>
      </p:sp>
      <p:pic>
        <p:nvPicPr>
          <p:cNvPr id="123906" name="Picture 2"/>
          <p:cNvPicPr>
            <a:picLocks noChangeAspect="1" noChangeArrowheads="1"/>
          </p:cNvPicPr>
          <p:nvPr/>
        </p:nvPicPr>
        <p:blipFill>
          <a:blip r:embed="rId3" cstate="print">
            <a:clrChange>
              <a:clrFrom>
                <a:srgbClr val="FFFFFF"/>
              </a:clrFrom>
              <a:clrTo>
                <a:srgbClr val="FFFFFF">
                  <a:alpha val="0"/>
                </a:srgbClr>
              </a:clrTo>
            </a:clrChange>
          </a:blip>
          <a:srcRect l="23753" t="27429" r="43659" b="35238"/>
          <a:stretch>
            <a:fillRect/>
          </a:stretch>
        </p:blipFill>
        <p:spPr bwMode="auto">
          <a:xfrm>
            <a:off x="279654" y="2615262"/>
            <a:ext cx="4206240" cy="3004488"/>
          </a:xfrm>
          <a:prstGeom prst="rect">
            <a:avLst/>
          </a:prstGeom>
          <a:noFill/>
          <a:ln w="9525">
            <a:noFill/>
            <a:miter lim="800000"/>
            <a:headEnd/>
            <a:tailEnd/>
          </a:ln>
        </p:spPr>
      </p:pic>
      <p:sp>
        <p:nvSpPr>
          <p:cNvPr id="13" name="Text Placeholder 2"/>
          <p:cNvSpPr>
            <a:spLocks noGrp="1"/>
          </p:cNvSpPr>
          <p:nvPr>
            <p:ph type="body" sz="quarter" idx="16"/>
          </p:nvPr>
        </p:nvSpPr>
        <p:spPr>
          <a:xfrm>
            <a:off x="4785360" y="4364355"/>
            <a:ext cx="4114800" cy="274320"/>
          </a:xfrm>
        </p:spPr>
        <p:txBody>
          <a:bodyPr/>
          <a:lstStyle/>
          <a:p>
            <a:r>
              <a:rPr lang="en-US" sz="1100" dirty="0" smtClean="0"/>
              <a:t>Most Active Branch Consolidators in Q1 ‘13</a:t>
            </a:r>
            <a:endParaRPr lang="en-US" sz="1100" dirty="0"/>
          </a:p>
        </p:txBody>
      </p:sp>
      <p:pic>
        <p:nvPicPr>
          <p:cNvPr id="19" name="Picture 3"/>
          <p:cNvPicPr>
            <a:picLocks noChangeAspect="1" noChangeArrowheads="1"/>
          </p:cNvPicPr>
          <p:nvPr/>
        </p:nvPicPr>
        <p:blipFill>
          <a:blip r:embed="rId4" cstate="print"/>
          <a:srcRect/>
          <a:stretch>
            <a:fillRect/>
          </a:stretch>
        </p:blipFill>
        <p:spPr bwMode="auto">
          <a:xfrm>
            <a:off x="4784725" y="4699000"/>
            <a:ext cx="4114800" cy="1857375"/>
          </a:xfrm>
          <a:prstGeom prst="rect">
            <a:avLst/>
          </a:prstGeom>
          <a:noFill/>
          <a:ln w="9525">
            <a:miter lim="800000"/>
            <a:headEnd/>
            <a:tailEnd/>
          </a:ln>
          <a:effectLst/>
        </p:spPr>
      </p:pic>
      <p:pic>
        <p:nvPicPr>
          <p:cNvPr id="123910" name="Picture 6" descr="http://rivercorecapital.com/wp-content/uploads/2013/01/jpmorganchase.jpg"/>
          <p:cNvPicPr>
            <a:picLocks noChangeAspect="1" noChangeArrowheads="1"/>
          </p:cNvPicPr>
          <p:nvPr/>
        </p:nvPicPr>
        <p:blipFill>
          <a:blip r:embed="rId5" cstate="print"/>
          <a:srcRect/>
          <a:stretch>
            <a:fillRect/>
          </a:stretch>
        </p:blipFill>
        <p:spPr bwMode="auto">
          <a:xfrm>
            <a:off x="6430839" y="2743200"/>
            <a:ext cx="818558" cy="152400"/>
          </a:xfrm>
          <a:prstGeom prst="rect">
            <a:avLst/>
          </a:prstGeom>
          <a:noFill/>
        </p:spPr>
      </p:pic>
      <p:pic>
        <p:nvPicPr>
          <p:cNvPr id="123912" name="Picture 8" descr="http://cdn2.insidermonkey.com/blog/wp-content/uploads/2012/12/DAI-Huntington_Logo280.jpg"/>
          <p:cNvPicPr>
            <a:picLocks noChangeAspect="1" noChangeArrowheads="1"/>
          </p:cNvPicPr>
          <p:nvPr/>
        </p:nvPicPr>
        <p:blipFill>
          <a:blip r:embed="rId6" cstate="print"/>
          <a:srcRect t="26254" b="35036"/>
          <a:stretch>
            <a:fillRect/>
          </a:stretch>
        </p:blipFill>
        <p:spPr bwMode="auto">
          <a:xfrm>
            <a:off x="6421018" y="3248025"/>
            <a:ext cx="838200" cy="215537"/>
          </a:xfrm>
          <a:prstGeom prst="rect">
            <a:avLst/>
          </a:prstGeom>
          <a:noFill/>
        </p:spPr>
      </p:pic>
      <p:pic>
        <p:nvPicPr>
          <p:cNvPr id="123914" name="Picture 10" descr="https://encrypted-tbn2.gstatic.com/images?q=tbn:ANd9GcSI0DWu1P3Rn_GIuZnRExm26yaiTATEEeZX9krRxaKZllRy-aCS"/>
          <p:cNvPicPr>
            <a:picLocks noChangeAspect="1" noChangeArrowheads="1"/>
          </p:cNvPicPr>
          <p:nvPr/>
        </p:nvPicPr>
        <p:blipFill>
          <a:blip r:embed="rId7" cstate="print"/>
          <a:srcRect/>
          <a:stretch>
            <a:fillRect/>
          </a:stretch>
        </p:blipFill>
        <p:spPr bwMode="auto">
          <a:xfrm>
            <a:off x="6576457" y="3705225"/>
            <a:ext cx="527322" cy="457200"/>
          </a:xfrm>
          <a:prstGeom prst="rect">
            <a:avLst/>
          </a:prstGeom>
          <a:noFill/>
        </p:spPr>
      </p:pic>
      <p:pic>
        <p:nvPicPr>
          <p:cNvPr id="123916" name="Picture 12" descr="https://encrypted-tbn0.gstatic.com/images?q=tbn:ANd9GcQQ02ptTjuSx7sheaIFEPYteL8vRh8lSkQaO_wfBnE3qeqhJvDr"/>
          <p:cNvPicPr>
            <a:picLocks noChangeAspect="1" noChangeArrowheads="1"/>
          </p:cNvPicPr>
          <p:nvPr/>
        </p:nvPicPr>
        <p:blipFill>
          <a:blip r:embed="rId8" cstate="print"/>
          <a:srcRect/>
          <a:stretch>
            <a:fillRect/>
          </a:stretch>
        </p:blipFill>
        <p:spPr bwMode="auto">
          <a:xfrm>
            <a:off x="6421018" y="4981575"/>
            <a:ext cx="838200" cy="353691"/>
          </a:xfrm>
          <a:prstGeom prst="rect">
            <a:avLst/>
          </a:prstGeom>
          <a:noFill/>
        </p:spPr>
      </p:pic>
      <p:pic>
        <p:nvPicPr>
          <p:cNvPr id="123918" name="Picture 14" descr="https://encrypted-tbn3.gstatic.com/images?q=tbn:ANd9GcRWkfUGJRuNapVN5icEbHxgZokQKfWIsGilZSEFH3TFJzF-hmSM5w"/>
          <p:cNvPicPr>
            <a:picLocks noChangeAspect="1" noChangeArrowheads="1"/>
          </p:cNvPicPr>
          <p:nvPr/>
        </p:nvPicPr>
        <p:blipFill>
          <a:blip r:embed="rId9" cstate="print"/>
          <a:srcRect/>
          <a:stretch>
            <a:fillRect/>
          </a:stretch>
        </p:blipFill>
        <p:spPr bwMode="auto">
          <a:xfrm>
            <a:off x="6279311" y="5591175"/>
            <a:ext cx="1121614" cy="250825"/>
          </a:xfrm>
          <a:prstGeom prst="rect">
            <a:avLst/>
          </a:prstGeom>
          <a:noFill/>
        </p:spPr>
      </p:pic>
      <p:pic>
        <p:nvPicPr>
          <p:cNvPr id="123920" name="Picture 16" descr="https://encrypted-tbn0.gstatic.com/images?q=tbn:ANd9GcStoUoDpD3uCYpouGyPku4dQgzcCgHotpxge9RgKHfiHftb4rOu"/>
          <p:cNvPicPr>
            <a:picLocks noChangeAspect="1" noChangeArrowheads="1"/>
          </p:cNvPicPr>
          <p:nvPr/>
        </p:nvPicPr>
        <p:blipFill>
          <a:blip r:embed="rId10" cstate="print"/>
          <a:srcRect/>
          <a:stretch>
            <a:fillRect/>
          </a:stretch>
        </p:blipFill>
        <p:spPr bwMode="auto">
          <a:xfrm>
            <a:off x="6334473" y="6029325"/>
            <a:ext cx="1011290" cy="457200"/>
          </a:xfrm>
          <a:prstGeom prst="rect">
            <a:avLst/>
          </a:prstGeom>
          <a:noFill/>
        </p:spPr>
      </p:pic>
      <p:sp>
        <p:nvSpPr>
          <p:cNvPr id="22" name="Rectangle 21"/>
          <p:cNvSpPr/>
          <p:nvPr/>
        </p:nvSpPr>
        <p:spPr>
          <a:xfrm>
            <a:off x="243840" y="2343150"/>
            <a:ext cx="4297680" cy="365760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 to the Future: Banking Edition</a:t>
            </a:r>
            <a:endParaRPr lang="en-US" dirty="0"/>
          </a:p>
        </p:txBody>
      </p:sp>
      <p:sp>
        <p:nvSpPr>
          <p:cNvPr id="8" name="Slide Number Placeholder 7"/>
          <p:cNvSpPr>
            <a:spLocks noGrp="1"/>
          </p:cNvSpPr>
          <p:nvPr>
            <p:ph type="sldNum" sz="quarter" idx="4"/>
          </p:nvPr>
        </p:nvSpPr>
        <p:spPr/>
        <p:txBody>
          <a:bodyPr/>
          <a:lstStyle/>
          <a:p>
            <a:fld id="{B288FC56-8092-4DCB-8B30-6917BA11C2A7}" type="slidenum">
              <a:rPr lang="en-US" smtClean="0">
                <a:solidFill>
                  <a:prstClr val="black">
                    <a:lumMod val="65000"/>
                    <a:lumOff val="35000"/>
                  </a:prstClr>
                </a:solidFill>
              </a:rPr>
              <a:pPr/>
              <a:t>17</a:t>
            </a:fld>
            <a:endParaRPr lang="en-US" dirty="0">
              <a:solidFill>
                <a:prstClr val="black">
                  <a:lumMod val="65000"/>
                  <a:lumOff val="35000"/>
                </a:prstClr>
              </a:solidFill>
            </a:endParaRPr>
          </a:p>
        </p:txBody>
      </p:sp>
      <p:sp>
        <p:nvSpPr>
          <p:cNvPr id="9" name="Text Placeholder 8"/>
          <p:cNvSpPr>
            <a:spLocks noGrp="1"/>
          </p:cNvSpPr>
          <p:nvPr>
            <p:ph type="body" sz="quarter" idx="14"/>
          </p:nvPr>
        </p:nvSpPr>
        <p:spPr/>
        <p:txBody>
          <a:bodyPr/>
          <a:lstStyle/>
          <a:p>
            <a:endParaRPr lang="en-US" dirty="0"/>
          </a:p>
        </p:txBody>
      </p:sp>
      <p:pic>
        <p:nvPicPr>
          <p:cNvPr id="124938" name="Picture 10" descr="http://cdn-static.zdnet.com/i/r/story/13/39/311915/CBA-shows-off-high-tech-bank_12-620x.jpg?hash=MzAyBQqvZQ"/>
          <p:cNvPicPr>
            <a:picLocks noChangeAspect="1" noChangeArrowheads="1"/>
          </p:cNvPicPr>
          <p:nvPr/>
        </p:nvPicPr>
        <p:blipFill>
          <a:blip r:embed="rId2" cstate="print"/>
          <a:srcRect b="6255"/>
          <a:stretch>
            <a:fillRect/>
          </a:stretch>
        </p:blipFill>
        <p:spPr bwMode="auto">
          <a:xfrm>
            <a:off x="4876800" y="1265855"/>
            <a:ext cx="3657600" cy="2284034"/>
          </a:xfrm>
          <a:prstGeom prst="rect">
            <a:avLst/>
          </a:prstGeom>
          <a:noFill/>
          <a:ln w="3175">
            <a:solidFill>
              <a:schemeClr val="tx1"/>
            </a:solidFill>
          </a:ln>
          <a:effectLst>
            <a:outerShdw blurRad="50800" dist="38100" dir="8100000" algn="tr" rotWithShape="0">
              <a:prstClr val="black">
                <a:alpha val="40000"/>
              </a:prstClr>
            </a:outerShdw>
          </a:effectLst>
        </p:spPr>
      </p:pic>
      <p:sp>
        <p:nvSpPr>
          <p:cNvPr id="2" name="Text Placeholder 1"/>
          <p:cNvSpPr>
            <a:spLocks noGrp="1"/>
          </p:cNvSpPr>
          <p:nvPr>
            <p:ph type="body" sz="quarter" idx="15"/>
          </p:nvPr>
        </p:nvSpPr>
        <p:spPr>
          <a:xfrm>
            <a:off x="609600" y="961055"/>
            <a:ext cx="3657600" cy="274320"/>
          </a:xfrm>
        </p:spPr>
        <p:txBody>
          <a:bodyPr/>
          <a:lstStyle/>
          <a:p>
            <a:r>
              <a:rPr lang="en-US" dirty="0" smtClean="0"/>
              <a:t>Apple Store or Bank Branch?</a:t>
            </a:r>
          </a:p>
        </p:txBody>
      </p:sp>
      <p:sp>
        <p:nvSpPr>
          <p:cNvPr id="3" name="Text Placeholder 2"/>
          <p:cNvSpPr>
            <a:spLocks noGrp="1"/>
          </p:cNvSpPr>
          <p:nvPr>
            <p:ph type="body" sz="quarter" idx="16"/>
          </p:nvPr>
        </p:nvSpPr>
        <p:spPr>
          <a:xfrm>
            <a:off x="4876800" y="961055"/>
            <a:ext cx="3657600" cy="274320"/>
          </a:xfrm>
        </p:spPr>
        <p:txBody>
          <a:bodyPr/>
          <a:lstStyle/>
          <a:p>
            <a:r>
              <a:rPr lang="en-US" dirty="0" smtClean="0"/>
              <a:t>Coffee Shop or Bank Branch?</a:t>
            </a:r>
            <a:endParaRPr lang="en-US" dirty="0"/>
          </a:p>
        </p:txBody>
      </p:sp>
      <p:pic>
        <p:nvPicPr>
          <p:cNvPr id="124932" name="Picture 4" descr="http://thefinancialbrand.com/wp-content/uploads/2012/07/dotfnb_bank_branch_interior_full-565x422.jpg"/>
          <p:cNvPicPr>
            <a:picLocks noChangeAspect="1" noChangeArrowheads="1"/>
          </p:cNvPicPr>
          <p:nvPr/>
        </p:nvPicPr>
        <p:blipFill>
          <a:blip r:embed="rId3" cstate="print"/>
          <a:srcRect t="15924"/>
          <a:stretch>
            <a:fillRect/>
          </a:stretch>
        </p:blipFill>
        <p:spPr bwMode="auto">
          <a:xfrm>
            <a:off x="609600" y="1265855"/>
            <a:ext cx="3657600" cy="2296848"/>
          </a:xfrm>
          <a:prstGeom prst="rect">
            <a:avLst/>
          </a:prstGeom>
          <a:noFill/>
          <a:ln w="3175">
            <a:solidFill>
              <a:schemeClr val="tx1"/>
            </a:solidFill>
          </a:ln>
          <a:effectLst>
            <a:outerShdw blurRad="50800" dist="38100" dir="8100000" algn="tr" rotWithShape="0">
              <a:prstClr val="black">
                <a:alpha val="40000"/>
              </a:prstClr>
            </a:outerShdw>
          </a:effectLst>
        </p:spPr>
      </p:pic>
      <p:sp>
        <p:nvSpPr>
          <p:cNvPr id="17" name="Text Placeholder 1"/>
          <p:cNvSpPr>
            <a:spLocks noGrp="1"/>
          </p:cNvSpPr>
          <p:nvPr>
            <p:ph type="body" sz="quarter" idx="15"/>
          </p:nvPr>
        </p:nvSpPr>
        <p:spPr>
          <a:xfrm>
            <a:off x="609600" y="3656824"/>
            <a:ext cx="3657600" cy="274320"/>
          </a:xfrm>
          <a:solidFill>
            <a:schemeClr val="bg1">
              <a:lumMod val="85000"/>
            </a:schemeClr>
          </a:solidFill>
        </p:spPr>
        <p:txBody>
          <a:bodyPr>
            <a:normAutofit/>
          </a:bodyPr>
          <a:lstStyle/>
          <a:p>
            <a:r>
              <a:rPr lang="en-US" sz="1000" i="1" dirty="0" smtClean="0">
                <a:solidFill>
                  <a:schemeClr val="tx1">
                    <a:lumMod val="65000"/>
                    <a:lumOff val="35000"/>
                  </a:schemeClr>
                </a:solidFill>
              </a:rPr>
              <a:t>FNB (Johannesburg, South Africa)</a:t>
            </a:r>
          </a:p>
        </p:txBody>
      </p:sp>
      <p:sp>
        <p:nvSpPr>
          <p:cNvPr id="18" name="Text Placeholder 2"/>
          <p:cNvSpPr>
            <a:spLocks noGrp="1"/>
          </p:cNvSpPr>
          <p:nvPr>
            <p:ph type="body" sz="quarter" idx="16"/>
          </p:nvPr>
        </p:nvSpPr>
        <p:spPr>
          <a:xfrm>
            <a:off x="4876800" y="3656824"/>
            <a:ext cx="3657600" cy="274320"/>
          </a:xfrm>
          <a:solidFill>
            <a:schemeClr val="bg1">
              <a:lumMod val="85000"/>
            </a:schemeClr>
          </a:solidFill>
        </p:spPr>
        <p:txBody>
          <a:bodyPr>
            <a:normAutofit/>
          </a:bodyPr>
          <a:lstStyle/>
          <a:p>
            <a:r>
              <a:rPr lang="en-US" sz="1000" i="1" dirty="0" smtClean="0">
                <a:solidFill>
                  <a:schemeClr val="tx1">
                    <a:lumMod val="65000"/>
                    <a:lumOff val="35000"/>
                  </a:schemeClr>
                </a:solidFill>
              </a:rPr>
              <a:t>Commonwealth Bank (Brisbane, Australia)</a:t>
            </a:r>
            <a:endParaRPr lang="en-US" sz="1000" i="1" dirty="0">
              <a:solidFill>
                <a:schemeClr val="tx1">
                  <a:lumMod val="65000"/>
                  <a:lumOff val="35000"/>
                </a:schemeClr>
              </a:solidFill>
            </a:endParaRPr>
          </a:p>
        </p:txBody>
      </p:sp>
      <p:pic>
        <p:nvPicPr>
          <p:cNvPr id="242690" name="Picture 2" descr="http://learn.bankofamerica.com/content/images/l3_images/head_mobile_check.jpg"/>
          <p:cNvPicPr>
            <a:picLocks noChangeAspect="1" noChangeArrowheads="1"/>
          </p:cNvPicPr>
          <p:nvPr/>
        </p:nvPicPr>
        <p:blipFill>
          <a:blip r:embed="rId4" cstate="print"/>
          <a:srcRect l="1633" t="13423" b="3099"/>
          <a:stretch>
            <a:fillRect/>
          </a:stretch>
        </p:blipFill>
        <p:spPr bwMode="auto">
          <a:xfrm>
            <a:off x="609600" y="4357223"/>
            <a:ext cx="7955280" cy="2052908"/>
          </a:xfrm>
          <a:prstGeom prst="rect">
            <a:avLst/>
          </a:prstGeom>
          <a:noFill/>
          <a:ln>
            <a:solidFill>
              <a:schemeClr val="tx1"/>
            </a:solidFill>
          </a:ln>
          <a:effectLst>
            <a:outerShdw blurRad="50800" dist="38100" dir="8100000" algn="tr" rotWithShape="0">
              <a:prstClr val="black">
                <a:alpha val="40000"/>
              </a:prstClr>
            </a:outerShdw>
          </a:effectLst>
        </p:spPr>
      </p:pic>
      <p:sp>
        <p:nvSpPr>
          <p:cNvPr id="14" name="Text Placeholder 1"/>
          <p:cNvSpPr>
            <a:spLocks noGrp="1"/>
          </p:cNvSpPr>
          <p:nvPr>
            <p:ph type="body" sz="quarter" idx="15"/>
          </p:nvPr>
        </p:nvSpPr>
        <p:spPr>
          <a:xfrm>
            <a:off x="594360" y="4030821"/>
            <a:ext cx="7955280" cy="274320"/>
          </a:xfrm>
        </p:spPr>
        <p:txBody>
          <a:bodyPr/>
          <a:lstStyle/>
          <a:p>
            <a:r>
              <a:rPr lang="en-US" dirty="0" smtClean="0"/>
              <a:t>Mobile Devices: The Banks of the Future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p:txBody>
          <a:bodyPr/>
          <a:lstStyle/>
          <a:p>
            <a:r>
              <a:rPr lang="en-US" dirty="0" smtClean="0"/>
              <a:t>Current Banking Environment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spcBef>
                <a:spcPts val="1800"/>
              </a:spcBef>
            </a:pPr>
            <a:r>
              <a:rPr lang="en-US" sz="1600" dirty="0" smtClean="0"/>
              <a:t>The largest banks dominate the competitive landscape</a:t>
            </a:r>
          </a:p>
          <a:p>
            <a:pPr>
              <a:spcBef>
                <a:spcPts val="1800"/>
              </a:spcBef>
              <a:buNone/>
            </a:pPr>
            <a:endParaRPr lang="en-US" sz="1600" dirty="0"/>
          </a:p>
          <a:p>
            <a:pPr>
              <a:spcBef>
                <a:spcPts val="1800"/>
              </a:spcBef>
            </a:pPr>
            <a:r>
              <a:rPr lang="en-US" sz="1600" dirty="0"/>
              <a:t>The banking industry has experienced unprecedented change in recent years</a:t>
            </a:r>
          </a:p>
          <a:p>
            <a:pPr>
              <a:spcBef>
                <a:spcPts val="1800"/>
              </a:spcBef>
              <a:buNone/>
            </a:pPr>
            <a:endParaRPr lang="en-US" sz="1600" dirty="0" smtClean="0"/>
          </a:p>
          <a:p>
            <a:pPr>
              <a:spcBef>
                <a:spcPts val="1800"/>
              </a:spcBef>
            </a:pPr>
            <a:r>
              <a:rPr lang="en-US" sz="1600" dirty="0" smtClean="0"/>
              <a:t>Valuations have come up as profitability has returned to the banking sector</a:t>
            </a:r>
            <a:endParaRPr lang="en-US" sz="1600" dirty="0"/>
          </a:p>
          <a:p>
            <a:pPr>
              <a:spcBef>
                <a:spcPts val="1800"/>
              </a:spcBef>
              <a:buNone/>
            </a:pPr>
            <a:endParaRPr lang="en-US" sz="1600" dirty="0" smtClean="0"/>
          </a:p>
          <a:p>
            <a:pPr>
              <a:spcBef>
                <a:spcPts val="1800"/>
              </a:spcBef>
            </a:pPr>
            <a:r>
              <a:rPr lang="en-US" sz="1600" dirty="0" smtClean="0"/>
              <a:t>Strong 2013 equity markets have driven capital markets performance</a:t>
            </a:r>
          </a:p>
          <a:p>
            <a:pPr>
              <a:spcBef>
                <a:spcPts val="1800"/>
              </a:spcBef>
              <a:buNone/>
            </a:pPr>
            <a:endParaRPr lang="en-US" sz="1600" dirty="0" smtClean="0"/>
          </a:p>
          <a:p>
            <a:pPr>
              <a:spcBef>
                <a:spcPts val="1800"/>
              </a:spcBef>
            </a:pPr>
            <a:r>
              <a:rPr lang="en-US" sz="1600" dirty="0" smtClean="0"/>
              <a:t>Level </a:t>
            </a:r>
            <a:r>
              <a:rPr lang="en-US" sz="1600" dirty="0"/>
              <a:t>of FDIC failures </a:t>
            </a:r>
            <a:r>
              <a:rPr lang="en-US" sz="1600" dirty="0" smtClean="0"/>
              <a:t>have slowed—will whole </a:t>
            </a:r>
            <a:r>
              <a:rPr lang="en-US" sz="1600" dirty="0"/>
              <a:t>bank </a:t>
            </a:r>
            <a:r>
              <a:rPr lang="en-US" sz="1600" dirty="0" smtClean="0"/>
              <a:t>M&amp;A </a:t>
            </a:r>
            <a:r>
              <a:rPr lang="en-US" sz="1600" dirty="0"/>
              <a:t>return</a:t>
            </a:r>
            <a:r>
              <a:rPr lang="en-US" sz="1600" dirty="0" smtClean="0"/>
              <a:t>?</a:t>
            </a:r>
          </a:p>
          <a:p>
            <a:pPr>
              <a:spcBef>
                <a:spcPts val="1800"/>
              </a:spcBef>
              <a:buNone/>
            </a:pPr>
            <a:endParaRPr lang="en-US" sz="1600" dirty="0" smtClean="0"/>
          </a:p>
          <a:p>
            <a:pPr>
              <a:spcBef>
                <a:spcPts val="1800"/>
              </a:spcBef>
            </a:pPr>
            <a:r>
              <a:rPr lang="en-US" sz="1600" dirty="0" smtClean="0"/>
              <a:t>More </a:t>
            </a:r>
            <a:r>
              <a:rPr lang="en-US" sz="1600" dirty="0"/>
              <a:t>regulatory uncertainty for </a:t>
            </a:r>
            <a:r>
              <a:rPr lang="en-US" sz="1600" dirty="0" smtClean="0"/>
              <a:t>all banks</a:t>
            </a:r>
            <a:endParaRPr lang="en-US" sz="1600" dirty="0"/>
          </a:p>
          <a:p>
            <a:pPr>
              <a:spcBef>
                <a:spcPts val="1800"/>
              </a:spcBef>
            </a:pPr>
            <a:endParaRPr lang="en-US" sz="1600" dirty="0"/>
          </a:p>
          <a:p>
            <a:pPr>
              <a:spcBef>
                <a:spcPts val="1800"/>
              </a:spcBef>
            </a:pPr>
            <a:endParaRPr lang="en-US" sz="1600" dirty="0"/>
          </a:p>
        </p:txBody>
      </p:sp>
      <p:sp>
        <p:nvSpPr>
          <p:cNvPr id="5" name="Text Placeholder 4"/>
          <p:cNvSpPr>
            <a:spLocks noGrp="1"/>
          </p:cNvSpPr>
          <p:nvPr>
            <p:ph type="body" sz="quarter" idx="14"/>
          </p:nvPr>
        </p:nvSpPr>
        <p:spPr/>
        <p:txBody>
          <a:bodyPr/>
          <a:lstStyle/>
          <a:p>
            <a:endParaRPr lang="en-US" dirty="0"/>
          </a:p>
        </p:txBody>
      </p:sp>
      <p:sp>
        <p:nvSpPr>
          <p:cNvPr id="3" name="Title 2"/>
          <p:cNvSpPr>
            <a:spLocks noGrp="1"/>
          </p:cNvSpPr>
          <p:nvPr>
            <p:ph type="title"/>
          </p:nvPr>
        </p:nvSpPr>
        <p:spPr/>
        <p:txBody>
          <a:bodyPr/>
          <a:lstStyle/>
          <a:p>
            <a:r>
              <a:rPr lang="en-US" dirty="0" smtClean="0"/>
              <a:t>Current Banking Environment</a:t>
            </a:r>
            <a:endParaRPr lang="en-US" dirty="0"/>
          </a:p>
        </p:txBody>
      </p:sp>
      <p:sp>
        <p:nvSpPr>
          <p:cNvPr id="6" name="Slide Number Placeholder 3"/>
          <p:cNvSpPr>
            <a:spLocks noGrp="1"/>
          </p:cNvSpPr>
          <p:nvPr>
            <p:ph type="sldNum" sz="quarter" idx="4"/>
          </p:nvPr>
        </p:nvSpPr>
        <p:spPr>
          <a:xfrm>
            <a:off x="8782050" y="6501257"/>
            <a:ext cx="417576" cy="365125"/>
          </a:xfrm>
        </p:spPr>
        <p:txBody>
          <a:bodyPr/>
          <a:lstStyle/>
          <a:p>
            <a:fld id="{B288FC56-8092-4DCB-8B30-6917BA11C2A7}"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288FC56-8092-4DCB-8B30-6917BA11C2A7}" type="slidenum">
              <a:rPr lang="en-US" smtClean="0"/>
              <a:pPr/>
              <a:t>2</a:t>
            </a:fld>
            <a:endParaRPr lang="en-US" dirty="0"/>
          </a:p>
        </p:txBody>
      </p:sp>
      <p:sp>
        <p:nvSpPr>
          <p:cNvPr id="5" name="Title 4"/>
          <p:cNvSpPr>
            <a:spLocks noGrp="1"/>
          </p:cNvSpPr>
          <p:nvPr>
            <p:ph type="title"/>
          </p:nvPr>
        </p:nvSpPr>
        <p:spPr/>
        <p:txBody>
          <a:bodyPr/>
          <a:lstStyle/>
          <a:p>
            <a:r>
              <a:rPr lang="en-US" dirty="0" smtClean="0"/>
              <a:t>General Information and Limitations</a:t>
            </a:r>
            <a:endParaRPr lang="en-US" dirty="0"/>
          </a:p>
        </p:txBody>
      </p:sp>
      <p:sp>
        <p:nvSpPr>
          <p:cNvPr id="6" name="Text Placeholder 15"/>
          <p:cNvSpPr>
            <a:spLocks noGrp="1"/>
          </p:cNvSpPr>
          <p:nvPr>
            <p:ph type="body" sz="quarter" idx="13"/>
          </p:nvPr>
        </p:nvSpPr>
        <p:spPr>
          <a:xfrm>
            <a:off x="332232" y="885825"/>
            <a:ext cx="8735568" cy="409575"/>
          </a:xfrm>
        </p:spPr>
        <p:txBody>
          <a:bodyPr/>
          <a:lstStyle/>
          <a:p>
            <a:pPr marL="0" indent="0" algn="just">
              <a:spcBef>
                <a:spcPts val="1500"/>
              </a:spcBef>
              <a:buNone/>
            </a:pPr>
            <a:r>
              <a:rPr lang="en-US" sz="1000" dirty="0"/>
              <a:t>This presentation, and the oral or video presentation that supplements it, have been developed by and are proprietary to Keefe, Bruyette &amp; Woods, Inc. (“KBW”) and were prepared exclusively for the benefit and internal use of the recipient.  Neither this printed presentation, nor the oral or video presentation that supplements it, nor any of their contents, may be used, reproduced, disseminated, quoted or referred to for any other purpose without the prior written consent of KBW. </a:t>
            </a:r>
          </a:p>
          <a:p>
            <a:pPr marL="0" indent="0" algn="just">
              <a:spcBef>
                <a:spcPts val="1500"/>
              </a:spcBef>
              <a:buNone/>
            </a:pPr>
            <a:r>
              <a:rPr lang="en-US" sz="1000" dirty="0"/>
              <a:t>The analyses contained herein rely upon information obtained from the recipient or from public sources, the accuracy of which has not been independently verified, and cannot be assured by KBW.  In addition, many of the projections and financial analyses herein are based on estimated financial performance prepared by or in consultation with the recipient and are intended only to suggest a reasonable range of results for discussion purposes.  This presentation is incomplete without the oral or video presentation that supplements it.</a:t>
            </a:r>
          </a:p>
          <a:p>
            <a:pPr marL="0" indent="0" algn="just">
              <a:spcBef>
                <a:spcPts val="1500"/>
              </a:spcBef>
              <a:buNone/>
            </a:pPr>
            <a:r>
              <a:rPr lang="en-US" sz="1000" dirty="0"/>
              <a:t>Neither KBW nor any other party makes any representation or warranty regarding the information contained herein and no party may rely on such information, and KBW expressly disclaims any and all liability relating to or resulting from recipient’s use of these materials.  The information, data and analyses contained herein are current only as of the date(s) indicated, and KBW has no intention, obligation or duty to update these materials after such date(s).  This information should not be construed as, and KBW is not undertaking to provide, any advice relating to legal, regulatory, accounting or tax matters.  </a:t>
            </a:r>
          </a:p>
          <a:p>
            <a:pPr marL="0" indent="0" algn="just">
              <a:spcBef>
                <a:spcPts val="1500"/>
              </a:spcBef>
              <a:buNone/>
            </a:pPr>
            <a:r>
              <a:rPr lang="en-US" sz="1000" dirty="0"/>
              <a:t>This presentation is protected under applicable copyright laws and does not carry any rights of publication or disclosure.</a:t>
            </a:r>
          </a:p>
          <a:p>
            <a:pPr marL="0" indent="0" algn="just">
              <a:spcBef>
                <a:spcPts val="1500"/>
              </a:spcBef>
              <a:buNone/>
            </a:pPr>
            <a:r>
              <a:rPr lang="en-US" sz="1000" dirty="0"/>
              <a:t>KBW, a U.S. registered broker-dealer and a member of the Financial Industry Regulatory Authority, is a full service investment bank specializing in the financial services industry. KBW and Stifel, Nicolaus &amp; Company, Incorporated (“Stifel”) are affiliated broker-dealer subsidiaries of Stifel Financial Corp. (“Stifel Financial”) and, unless otherwise indicated, information presented herein with respect to the experience of KBW also includes transactions effected and matters conducted by the Financial Institutions Group of Stifel prior to February 15, 2013.  In addition, certain pro forma information regarding KBW and Stifel also includes transactions effected and matters conducted by the Capital Markets Division of Legg Mason Wood Walker, Inc. (acquired by Stifel Financial on December 1, 2005), Ryan Beck &amp; Co., Inc. (acquired by Stifel Financial on February 28, 2007), Thomas Weisel Partners LLC (acquired by Stifel Financial on July 1, 2010), Miller Buckfire &amp; Co. LLC (acquired on December 20, 2012) and their respective affiliates. On March 15, 2013, Stifel Financial, the parent company of Stifel, entered into an Agreement to acquire Knight Capital Group’s Institutional Fixed Income Brokerage unit, subject to customary closing conditions and regulatory approvals. All transaction announcements included herein appear as a matter of record only. Dollar volume represents full credit to underwriter.</a:t>
            </a:r>
          </a:p>
          <a:p>
            <a:pPr marL="0" indent="0" algn="just">
              <a:spcBef>
                <a:spcPts val="1500"/>
              </a:spcBef>
              <a:buNone/>
            </a:pPr>
            <a:r>
              <a:rPr lang="en-US" sz="1000" u="sng" dirty="0"/>
              <a:t>Independence of Research</a:t>
            </a:r>
          </a:p>
          <a:p>
            <a:pPr marL="0" indent="0" algn="just">
              <a:spcBef>
                <a:spcPts val="1500"/>
              </a:spcBef>
              <a:buNone/>
            </a:pPr>
            <a:r>
              <a:rPr lang="en-US" sz="1000" dirty="0"/>
              <a:t>KBW prohibits its employees from directly or indirectly offering a favorable research rating or specific price target, or offering or threatening to change a rating or price target, as consideration or inducement for the receipt of business or for compensation.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02920" y="6648450"/>
            <a:ext cx="8229600" cy="200055"/>
          </a:xfrm>
        </p:spPr>
        <p:txBody>
          <a:bodyPr/>
          <a:lstStyle/>
          <a:p>
            <a:pPr>
              <a:buNone/>
            </a:pPr>
            <a:r>
              <a:rPr lang="en-US" dirty="0" smtClean="0"/>
              <a:t>Source: SNL Financial; data as of 3/31/13</a:t>
            </a:r>
          </a:p>
        </p:txBody>
      </p:sp>
      <p:sp>
        <p:nvSpPr>
          <p:cNvPr id="4" name="Slide Number Placeholder 3"/>
          <p:cNvSpPr>
            <a:spLocks noGrp="1"/>
          </p:cNvSpPr>
          <p:nvPr>
            <p:ph type="sldNum" sz="quarter" idx="4"/>
          </p:nvPr>
        </p:nvSpPr>
        <p:spPr/>
        <p:txBody>
          <a:bodyPr/>
          <a:lstStyle/>
          <a:p>
            <a:fld id="{B288FC56-8092-4DCB-8B30-6917BA11C2A7}" type="slidenum">
              <a:rPr lang="en-US" smtClean="0"/>
              <a:pPr/>
              <a:t>20</a:t>
            </a:fld>
            <a:endParaRPr lang="en-US" dirty="0"/>
          </a:p>
        </p:txBody>
      </p:sp>
      <p:sp>
        <p:nvSpPr>
          <p:cNvPr id="5" name="Title 4"/>
          <p:cNvSpPr>
            <a:spLocks noGrp="1"/>
          </p:cNvSpPr>
          <p:nvPr>
            <p:ph type="title"/>
          </p:nvPr>
        </p:nvSpPr>
        <p:spPr/>
        <p:txBody>
          <a:bodyPr/>
          <a:lstStyle/>
          <a:p>
            <a:r>
              <a:rPr lang="en-US" dirty="0" smtClean="0"/>
              <a:t>The Banking Landscape</a:t>
            </a:r>
            <a:endParaRPr lang="en-US" dirty="0"/>
          </a:p>
        </p:txBody>
      </p:sp>
      <p:sp>
        <p:nvSpPr>
          <p:cNvPr id="10" name="Rectangle 9"/>
          <p:cNvSpPr/>
          <p:nvPr/>
        </p:nvSpPr>
        <p:spPr>
          <a:xfrm>
            <a:off x="457200" y="1574800"/>
            <a:ext cx="4069080" cy="27432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Arial" pitchFamily="34" charset="0"/>
              </a:rPr>
              <a:t>Distribution of Banks</a:t>
            </a:r>
          </a:p>
        </p:txBody>
      </p:sp>
      <p:sp>
        <p:nvSpPr>
          <p:cNvPr id="11" name="Rectangle 10"/>
          <p:cNvSpPr/>
          <p:nvPr/>
        </p:nvSpPr>
        <p:spPr>
          <a:xfrm>
            <a:off x="4617720" y="1574800"/>
            <a:ext cx="4069080" cy="27432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Arial" pitchFamily="34" charset="0"/>
              </a:rPr>
              <a:t>Distribution of Assets ($bn)</a:t>
            </a:r>
          </a:p>
        </p:txBody>
      </p:sp>
      <p:sp>
        <p:nvSpPr>
          <p:cNvPr id="18" name="Rectangle 17"/>
          <p:cNvSpPr/>
          <p:nvPr/>
        </p:nvSpPr>
        <p:spPr>
          <a:xfrm>
            <a:off x="1066800" y="5305486"/>
            <a:ext cx="228600" cy="228600"/>
          </a:xfrm>
          <a:prstGeom prst="rect">
            <a:avLst/>
          </a:prstGeom>
          <a:solidFill>
            <a:srgbClr val="D4002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9" name="TextBox 18"/>
          <p:cNvSpPr txBox="1"/>
          <p:nvPr/>
        </p:nvSpPr>
        <p:spPr>
          <a:xfrm>
            <a:off x="1328057" y="5296676"/>
            <a:ext cx="2057400" cy="261610"/>
          </a:xfrm>
          <a:prstGeom prst="rect">
            <a:avLst/>
          </a:prstGeom>
        </p:spPr>
        <p:txBody>
          <a:bodyPr wrap="square" rtlCol="0">
            <a:spAutoFit/>
          </a:bodyPr>
          <a:lstStyle/>
          <a:p>
            <a:pPr marL="228600" indent="-228600" eaLnBrk="0" fontAlgn="base" hangingPunct="0">
              <a:spcBef>
                <a:spcPts val="1000"/>
              </a:spcBef>
              <a:spcAft>
                <a:spcPct val="0"/>
              </a:spcAft>
              <a:buSzPct val="100000"/>
            </a:pPr>
            <a:r>
              <a:rPr lang="en-US" sz="1100" b="1" dirty="0" smtClean="0">
                <a:latin typeface="Arial" pitchFamily="34" charset="0"/>
              </a:rPr>
              <a:t>&lt; $500 mm</a:t>
            </a:r>
          </a:p>
        </p:txBody>
      </p:sp>
      <p:sp>
        <p:nvSpPr>
          <p:cNvPr id="20" name="Rectangle 19"/>
          <p:cNvSpPr/>
          <p:nvPr/>
        </p:nvSpPr>
        <p:spPr>
          <a:xfrm>
            <a:off x="3113314" y="5305486"/>
            <a:ext cx="228600" cy="22860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21" name="Rectangle 20"/>
          <p:cNvSpPr/>
          <p:nvPr/>
        </p:nvSpPr>
        <p:spPr>
          <a:xfrm>
            <a:off x="5159828" y="5305486"/>
            <a:ext cx="228600" cy="228600"/>
          </a:xfrm>
          <a:prstGeom prst="rec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22" name="Rectangle 21"/>
          <p:cNvSpPr/>
          <p:nvPr/>
        </p:nvSpPr>
        <p:spPr>
          <a:xfrm>
            <a:off x="7206342" y="5305486"/>
            <a:ext cx="228600" cy="228600"/>
          </a:xfrm>
          <a:prstGeom prst="rect">
            <a:avLst/>
          </a:prstGeom>
          <a:solidFill>
            <a:srgbClr val="0F2D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23" name="TextBox 22"/>
          <p:cNvSpPr txBox="1"/>
          <p:nvPr/>
        </p:nvSpPr>
        <p:spPr>
          <a:xfrm>
            <a:off x="3374571" y="5296676"/>
            <a:ext cx="2057400" cy="261610"/>
          </a:xfrm>
          <a:prstGeom prst="rect">
            <a:avLst/>
          </a:prstGeom>
        </p:spPr>
        <p:txBody>
          <a:bodyPr wrap="square" rtlCol="0">
            <a:spAutoFit/>
          </a:bodyPr>
          <a:lstStyle/>
          <a:p>
            <a:pPr marL="228600" indent="-228600" eaLnBrk="0" fontAlgn="base" hangingPunct="0">
              <a:spcBef>
                <a:spcPts val="1000"/>
              </a:spcBef>
              <a:spcAft>
                <a:spcPct val="0"/>
              </a:spcAft>
              <a:buSzPct val="100000"/>
            </a:pPr>
            <a:r>
              <a:rPr lang="en-US" sz="1100" b="1" dirty="0" smtClean="0">
                <a:latin typeface="Arial" pitchFamily="34" charset="0"/>
              </a:rPr>
              <a:t>$500 mm - $1.0 bn</a:t>
            </a:r>
          </a:p>
        </p:txBody>
      </p:sp>
      <p:sp>
        <p:nvSpPr>
          <p:cNvPr id="24" name="TextBox 23"/>
          <p:cNvSpPr txBox="1"/>
          <p:nvPr/>
        </p:nvSpPr>
        <p:spPr>
          <a:xfrm>
            <a:off x="5421085" y="5296676"/>
            <a:ext cx="2057400" cy="261610"/>
          </a:xfrm>
          <a:prstGeom prst="rect">
            <a:avLst/>
          </a:prstGeom>
        </p:spPr>
        <p:txBody>
          <a:bodyPr wrap="square" rtlCol="0">
            <a:spAutoFit/>
          </a:bodyPr>
          <a:lstStyle/>
          <a:p>
            <a:pPr marL="228600" indent="-228600" eaLnBrk="0" fontAlgn="base" hangingPunct="0">
              <a:spcBef>
                <a:spcPts val="1000"/>
              </a:spcBef>
              <a:spcAft>
                <a:spcPct val="0"/>
              </a:spcAft>
              <a:buSzPct val="100000"/>
            </a:pPr>
            <a:r>
              <a:rPr lang="en-US" sz="1100" b="1" dirty="0" smtClean="0">
                <a:latin typeface="Arial" pitchFamily="34" charset="0"/>
              </a:rPr>
              <a:t>$1.0 bn - $5.0 bn</a:t>
            </a:r>
          </a:p>
        </p:txBody>
      </p:sp>
      <p:sp>
        <p:nvSpPr>
          <p:cNvPr id="25" name="TextBox 24"/>
          <p:cNvSpPr txBox="1"/>
          <p:nvPr/>
        </p:nvSpPr>
        <p:spPr>
          <a:xfrm>
            <a:off x="7467600" y="5296676"/>
            <a:ext cx="2057400" cy="261610"/>
          </a:xfrm>
          <a:prstGeom prst="rect">
            <a:avLst/>
          </a:prstGeom>
        </p:spPr>
        <p:txBody>
          <a:bodyPr wrap="square" rtlCol="0">
            <a:spAutoFit/>
          </a:bodyPr>
          <a:lstStyle/>
          <a:p>
            <a:pPr marL="228600" indent="-228600" eaLnBrk="0" fontAlgn="base" hangingPunct="0">
              <a:spcBef>
                <a:spcPts val="1000"/>
              </a:spcBef>
              <a:spcAft>
                <a:spcPct val="0"/>
              </a:spcAft>
              <a:buSzPct val="100000"/>
            </a:pPr>
            <a:r>
              <a:rPr lang="en-US" sz="1100" b="1" dirty="0" smtClean="0">
                <a:latin typeface="Arial" pitchFamily="34" charset="0"/>
              </a:rPr>
              <a:t>&gt; $5.0 bn</a:t>
            </a:r>
          </a:p>
        </p:txBody>
      </p:sp>
      <p:sp>
        <p:nvSpPr>
          <p:cNvPr id="27" name="Right Arrow 26"/>
          <p:cNvSpPr/>
          <p:nvPr/>
        </p:nvSpPr>
        <p:spPr>
          <a:xfrm>
            <a:off x="3759200" y="2596497"/>
            <a:ext cx="1828800" cy="1371600"/>
          </a:xfrm>
          <a:prstGeom prst="rightArrow">
            <a:avLst>
              <a:gd name="adj1" fmla="val 50000"/>
              <a:gd name="adj2" fmla="val 27806"/>
            </a:avLst>
          </a:prstGeom>
          <a:solidFill>
            <a:schemeClr val="bg2"/>
          </a:solidFill>
          <a:ln w="12700">
            <a:solidFill>
              <a:schemeClr val="bg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i="1" dirty="0" smtClean="0">
                <a:solidFill>
                  <a:schemeClr val="tx1">
                    <a:lumMod val="75000"/>
                    <a:lumOff val="25000"/>
                  </a:schemeClr>
                </a:solidFill>
                <a:latin typeface="Arial" pitchFamily="34" charset="0"/>
              </a:rPr>
              <a:t>158 banks nationwide account for 88% of assets</a:t>
            </a:r>
          </a:p>
        </p:txBody>
      </p:sp>
      <p:pic>
        <p:nvPicPr>
          <p:cNvPr id="26" name="Picture 6"/>
          <p:cNvPicPr>
            <a:picLocks noChangeAspect="1" noChangeArrowheads="1"/>
          </p:cNvPicPr>
          <p:nvPr/>
        </p:nvPicPr>
        <p:blipFill>
          <a:blip r:embed="rId2" cstate="print"/>
          <a:srcRect/>
          <a:stretch>
            <a:fillRect/>
          </a:stretch>
        </p:blipFill>
        <p:spPr bwMode="auto">
          <a:xfrm>
            <a:off x="304800" y="1738313"/>
            <a:ext cx="3657600" cy="3421062"/>
          </a:xfrm>
          <a:prstGeom prst="rect">
            <a:avLst/>
          </a:prstGeom>
          <a:noFill/>
          <a:ln w="9525">
            <a:miter lim="800000"/>
            <a:headEnd/>
            <a:tailEnd/>
          </a:ln>
          <a:effectLst/>
        </p:spPr>
      </p:pic>
      <p:pic>
        <p:nvPicPr>
          <p:cNvPr id="28" name="Picture 7"/>
          <p:cNvPicPr>
            <a:picLocks noChangeAspect="1" noChangeArrowheads="1"/>
          </p:cNvPicPr>
          <p:nvPr/>
        </p:nvPicPr>
        <p:blipFill>
          <a:blip r:embed="rId3" cstate="print"/>
          <a:srcRect/>
          <a:stretch>
            <a:fillRect/>
          </a:stretch>
        </p:blipFill>
        <p:spPr bwMode="auto">
          <a:xfrm>
            <a:off x="5334000" y="1738313"/>
            <a:ext cx="3657600" cy="3421062"/>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l="57188" t="29221" r="4375" b="11688"/>
          <a:stretch>
            <a:fillRect/>
          </a:stretch>
        </p:blipFill>
        <p:spPr bwMode="auto">
          <a:xfrm>
            <a:off x="1295400" y="1362075"/>
            <a:ext cx="6781800" cy="5017429"/>
          </a:xfrm>
          <a:prstGeom prst="rect">
            <a:avLst/>
          </a:prstGeom>
          <a:noFill/>
          <a:ln w="9525">
            <a:noFill/>
            <a:miter lim="800000"/>
            <a:headEnd/>
            <a:tailEnd/>
          </a:ln>
        </p:spPr>
      </p:pic>
      <p:sp>
        <p:nvSpPr>
          <p:cNvPr id="3" name="Text Placeholder 2"/>
          <p:cNvSpPr>
            <a:spLocks noGrp="1"/>
          </p:cNvSpPr>
          <p:nvPr>
            <p:ph type="body" sz="quarter" idx="14"/>
          </p:nvPr>
        </p:nvSpPr>
        <p:spPr>
          <a:xfrm>
            <a:off x="502920" y="6433007"/>
            <a:ext cx="8229600" cy="415498"/>
          </a:xfrm>
        </p:spPr>
        <p:txBody>
          <a:bodyPr/>
          <a:lstStyle/>
          <a:p>
            <a:pPr>
              <a:buNone/>
            </a:pPr>
            <a:r>
              <a:rPr lang="en-US" dirty="0" smtClean="0"/>
              <a:t>Source: Federal Reserve Bank of St. Louis</a:t>
            </a:r>
          </a:p>
          <a:p>
            <a:pPr>
              <a:buNone/>
            </a:pPr>
            <a:r>
              <a:rPr lang="en-US" dirty="0" smtClean="0"/>
              <a:t>Community banks defined as U.S. banks with less than $10.0 billion in assets</a:t>
            </a:r>
          </a:p>
          <a:p>
            <a:pPr>
              <a:buNone/>
            </a:pPr>
            <a:r>
              <a:rPr lang="en-US" dirty="0" smtClean="0"/>
              <a:t>Thriving community banks defined as banks that maintained a composite CAMELS rating of 1 from 2006 to year end 2011</a:t>
            </a:r>
          </a:p>
        </p:txBody>
      </p:sp>
      <p:sp>
        <p:nvSpPr>
          <p:cNvPr id="4" name="Slide Number Placeholder 3"/>
          <p:cNvSpPr>
            <a:spLocks noGrp="1"/>
          </p:cNvSpPr>
          <p:nvPr>
            <p:ph type="sldNum" sz="quarter" idx="4"/>
          </p:nvPr>
        </p:nvSpPr>
        <p:spPr/>
        <p:txBody>
          <a:bodyPr/>
          <a:lstStyle/>
          <a:p>
            <a:fld id="{B288FC56-8092-4DCB-8B30-6917BA11C2A7}" type="slidenum">
              <a:rPr lang="en-US" smtClean="0"/>
              <a:pPr/>
              <a:t>21</a:t>
            </a:fld>
            <a:endParaRPr lang="en-US" dirty="0"/>
          </a:p>
        </p:txBody>
      </p:sp>
      <p:sp>
        <p:nvSpPr>
          <p:cNvPr id="5" name="Title 4"/>
          <p:cNvSpPr>
            <a:spLocks noGrp="1"/>
          </p:cNvSpPr>
          <p:nvPr>
            <p:ph type="title"/>
          </p:nvPr>
        </p:nvSpPr>
        <p:spPr/>
        <p:txBody>
          <a:bodyPr/>
          <a:lstStyle/>
          <a:p>
            <a:r>
              <a:rPr lang="en-US" dirty="0" smtClean="0"/>
              <a:t>Thriving Banks by Region – According to the Fed</a:t>
            </a:r>
            <a:endParaRPr lang="en-US" dirty="0"/>
          </a:p>
        </p:txBody>
      </p:sp>
      <p:sp>
        <p:nvSpPr>
          <p:cNvPr id="7" name="Text Placeholder 9"/>
          <p:cNvSpPr>
            <a:spLocks noGrp="1"/>
          </p:cNvSpPr>
          <p:nvPr/>
        </p:nvSpPr>
        <p:spPr>
          <a:xfrm>
            <a:off x="457200" y="990600"/>
            <a:ext cx="8229600" cy="292608"/>
          </a:xfrm>
          <a:prstGeom prst="rect">
            <a:avLst/>
          </a:prstGeom>
          <a:solidFill>
            <a:srgbClr val="0F2D53"/>
          </a:solidFill>
          <a:ln w="3175">
            <a:noFill/>
          </a:ln>
        </p:spPr>
        <p:txBody>
          <a:bodyPr anchor="ctr" anchorCtr="1">
            <a:spAutoFit/>
          </a:bodyPr>
          <a:lstStyle>
            <a:lvl1pPr marL="0" indent="0" algn="ctr" defTabSz="914400" rtl="0" eaLnBrk="1" latinLnBrk="0" hangingPunct="1">
              <a:spcBef>
                <a:spcPts val="0"/>
              </a:spcBef>
              <a:buFont typeface="Arial" pitchFamily="34" charset="0"/>
              <a:buNone/>
              <a:defRPr sz="1300" b="1"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Percentage of Thriving Banks in Each State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438400" y="1114425"/>
            <a:ext cx="6553200" cy="409575"/>
          </a:xfrm>
        </p:spPr>
        <p:txBody>
          <a:bodyPr/>
          <a:lstStyle/>
          <a:p>
            <a:pPr>
              <a:spcBef>
                <a:spcPts val="1500"/>
              </a:spcBef>
            </a:pPr>
            <a:r>
              <a:rPr lang="en-US" b="1" dirty="0" smtClean="0"/>
              <a:t>Difficult earnings environment expected to persist due to NIM compression</a:t>
            </a:r>
          </a:p>
          <a:p>
            <a:pPr lvl="1">
              <a:spcBef>
                <a:spcPts val="1500"/>
              </a:spcBef>
            </a:pPr>
            <a:r>
              <a:rPr lang="en-US" sz="1300" dirty="0" smtClean="0"/>
              <a:t>EPS growth is only estimated to be 7% in 2013 and 5% in 2014</a:t>
            </a:r>
          </a:p>
          <a:p>
            <a:pPr lvl="1">
              <a:spcBef>
                <a:spcPts val="1500"/>
              </a:spcBef>
            </a:pPr>
            <a:r>
              <a:rPr lang="en-US" sz="1300" dirty="0" smtClean="0"/>
              <a:t>90% of banks are expected to have a decrease in NIM this year</a:t>
            </a:r>
          </a:p>
          <a:p>
            <a:pPr lvl="1">
              <a:spcBef>
                <a:spcPts val="1500"/>
              </a:spcBef>
            </a:pPr>
            <a:endParaRPr lang="en-US" sz="1300" dirty="0" smtClean="0"/>
          </a:p>
          <a:p>
            <a:pPr lvl="1">
              <a:spcBef>
                <a:spcPts val="1500"/>
              </a:spcBef>
            </a:pPr>
            <a:endParaRPr lang="en-US" sz="100" dirty="0" smtClean="0"/>
          </a:p>
          <a:p>
            <a:pPr>
              <a:spcBef>
                <a:spcPts val="1500"/>
              </a:spcBef>
            </a:pPr>
            <a:r>
              <a:rPr lang="en-US" b="1" dirty="0" smtClean="0"/>
              <a:t>Loan growth will remain challenging</a:t>
            </a:r>
          </a:p>
          <a:p>
            <a:pPr lvl="1">
              <a:spcBef>
                <a:spcPts val="1500"/>
              </a:spcBef>
            </a:pPr>
            <a:r>
              <a:rPr lang="en-US" sz="1300" dirty="0" smtClean="0"/>
              <a:t>Low loan growth and competitive pricing</a:t>
            </a:r>
          </a:p>
          <a:p>
            <a:pPr lvl="1">
              <a:spcBef>
                <a:spcPts val="1500"/>
              </a:spcBef>
            </a:pPr>
            <a:endParaRPr lang="en-US" sz="1300" b="1" dirty="0"/>
          </a:p>
          <a:p>
            <a:pPr lvl="1">
              <a:spcBef>
                <a:spcPts val="1500"/>
              </a:spcBef>
            </a:pPr>
            <a:endParaRPr lang="en-US" sz="1300" b="1" dirty="0" smtClean="0"/>
          </a:p>
          <a:p>
            <a:pPr lvl="1">
              <a:spcBef>
                <a:spcPts val="1500"/>
              </a:spcBef>
            </a:pPr>
            <a:endParaRPr lang="en-US" sz="100" b="1" dirty="0" smtClean="0"/>
          </a:p>
          <a:p>
            <a:pPr>
              <a:spcBef>
                <a:spcPts val="1500"/>
              </a:spcBef>
            </a:pPr>
            <a:r>
              <a:rPr lang="en-US" b="1" dirty="0" smtClean="0"/>
              <a:t>Expense initiatives will be increasingly focused upon</a:t>
            </a:r>
          </a:p>
          <a:p>
            <a:pPr lvl="1">
              <a:spcBef>
                <a:spcPts val="1500"/>
              </a:spcBef>
            </a:pPr>
            <a:r>
              <a:rPr lang="en-US" sz="1300" dirty="0" smtClean="0"/>
              <a:t>Expense management is critical</a:t>
            </a:r>
          </a:p>
          <a:p>
            <a:pPr lvl="1">
              <a:spcBef>
                <a:spcPts val="1500"/>
              </a:spcBef>
            </a:pPr>
            <a:r>
              <a:rPr lang="en-US" sz="1300" dirty="0" smtClean="0"/>
              <a:t>Branch rationalizations could be a meaningful catalyst for 2013 EPS</a:t>
            </a:r>
            <a:endParaRPr lang="en-US" sz="1300" dirty="0"/>
          </a:p>
          <a:p>
            <a:pPr>
              <a:spcBef>
                <a:spcPts val="1500"/>
              </a:spcBef>
            </a:pPr>
            <a:endParaRPr lang="en-US" baseline="30000" dirty="0" smtClean="0"/>
          </a:p>
        </p:txBody>
      </p:sp>
      <p:sp>
        <p:nvSpPr>
          <p:cNvPr id="4" name="Slide Number Placeholder 3"/>
          <p:cNvSpPr>
            <a:spLocks noGrp="1"/>
          </p:cNvSpPr>
          <p:nvPr>
            <p:ph type="sldNum" sz="quarter" idx="4"/>
          </p:nvPr>
        </p:nvSpPr>
        <p:spPr/>
        <p:txBody>
          <a:bodyPr/>
          <a:lstStyle/>
          <a:p>
            <a:fld id="{B288FC56-8092-4DCB-8B30-6917BA11C2A7}" type="slidenum">
              <a:rPr lang="en-US" smtClean="0">
                <a:solidFill>
                  <a:prstClr val="black">
                    <a:lumMod val="65000"/>
                    <a:lumOff val="35000"/>
                  </a:prstClr>
                </a:solidFill>
              </a:rPr>
              <a:pPr/>
              <a:t>22</a:t>
            </a:fld>
            <a:endParaRPr lang="en-US" dirty="0">
              <a:solidFill>
                <a:prstClr val="black">
                  <a:lumMod val="65000"/>
                  <a:lumOff val="35000"/>
                </a:prstClr>
              </a:solidFill>
            </a:endParaRPr>
          </a:p>
        </p:txBody>
      </p:sp>
      <p:sp>
        <p:nvSpPr>
          <p:cNvPr id="5" name="Title 4"/>
          <p:cNvSpPr>
            <a:spLocks noGrp="1"/>
          </p:cNvSpPr>
          <p:nvPr>
            <p:ph type="title"/>
          </p:nvPr>
        </p:nvSpPr>
        <p:spPr/>
        <p:txBody>
          <a:bodyPr/>
          <a:lstStyle/>
          <a:p>
            <a:r>
              <a:rPr lang="en-US" dirty="0" smtClean="0"/>
              <a:t>KBW Research Outlook for Banks</a:t>
            </a:r>
            <a:endParaRPr lang="en-US" baseline="30000" dirty="0"/>
          </a:p>
        </p:txBody>
      </p:sp>
      <p:sp>
        <p:nvSpPr>
          <p:cNvPr id="8" name="Rectangle 7"/>
          <p:cNvSpPr/>
          <p:nvPr/>
        </p:nvSpPr>
        <p:spPr>
          <a:xfrm>
            <a:off x="228600" y="1162050"/>
            <a:ext cx="1981200" cy="1133475"/>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latin typeface="Arial" pitchFamily="34" charset="0"/>
              </a:rPr>
              <a:t>Earnings Outlook is Challenging Due to NIM Compression</a:t>
            </a:r>
          </a:p>
        </p:txBody>
      </p:sp>
      <p:cxnSp>
        <p:nvCxnSpPr>
          <p:cNvPr id="10" name="Straight Connector 9"/>
          <p:cNvCxnSpPr/>
          <p:nvPr/>
        </p:nvCxnSpPr>
        <p:spPr>
          <a:xfrm>
            <a:off x="152400" y="952500"/>
            <a:ext cx="88392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2619375"/>
            <a:ext cx="88392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28600" y="2886075"/>
            <a:ext cx="1981200" cy="1000125"/>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latin typeface="Arial" pitchFamily="34" charset="0"/>
              </a:rPr>
              <a:t>Loan Growth </a:t>
            </a:r>
          </a:p>
          <a:p>
            <a:pPr algn="ctr"/>
            <a:r>
              <a:rPr lang="en-US" sz="1300" b="1" dirty="0" smtClean="0">
                <a:latin typeface="Arial" pitchFamily="34" charset="0"/>
              </a:rPr>
              <a:t>May Be Difficult </a:t>
            </a:r>
          </a:p>
          <a:p>
            <a:pPr algn="ctr"/>
            <a:r>
              <a:rPr lang="en-US" sz="1300" b="1" dirty="0" smtClean="0">
                <a:latin typeface="Arial" pitchFamily="34" charset="0"/>
              </a:rPr>
              <a:t>to Achieve</a:t>
            </a:r>
          </a:p>
        </p:txBody>
      </p:sp>
      <p:cxnSp>
        <p:nvCxnSpPr>
          <p:cNvPr id="13" name="Straight Connector 12"/>
          <p:cNvCxnSpPr/>
          <p:nvPr/>
        </p:nvCxnSpPr>
        <p:spPr>
          <a:xfrm>
            <a:off x="152400" y="4181475"/>
            <a:ext cx="88392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8600" y="4471988"/>
            <a:ext cx="1981200" cy="1538287"/>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latin typeface="Arial" pitchFamily="34" charset="0"/>
              </a:rPr>
              <a:t>Focus Will Shift to Expense Initiatives</a:t>
            </a:r>
          </a:p>
        </p:txBody>
      </p:sp>
      <p:cxnSp>
        <p:nvCxnSpPr>
          <p:cNvPr id="15" name="Straight Connector 14"/>
          <p:cNvCxnSpPr/>
          <p:nvPr/>
        </p:nvCxnSpPr>
        <p:spPr>
          <a:xfrm>
            <a:off x="161925" y="6276975"/>
            <a:ext cx="88392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4"/>
          </p:nvPr>
        </p:nvSpPr>
        <p:spPr>
          <a:xfrm>
            <a:off x="502920" y="6648450"/>
            <a:ext cx="8229600" cy="200055"/>
          </a:xfrm>
        </p:spPr>
        <p:txBody>
          <a:bodyPr/>
          <a:lstStyle/>
          <a:p>
            <a:pPr>
              <a:buNone/>
            </a:pPr>
            <a:r>
              <a:rPr lang="en-US" dirty="0" smtClean="0"/>
              <a:t>Source: KBW Research, “Initial 1Q13 Trends Continue: KBW Bank Earnings Wrap-Up, v3”. Published 4/26/2013</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cstate="print"/>
          <a:srcRect/>
          <a:stretch>
            <a:fillRect/>
          </a:stretch>
        </p:blipFill>
        <p:spPr bwMode="auto">
          <a:xfrm>
            <a:off x="304800" y="3919538"/>
            <a:ext cx="4114800" cy="2538412"/>
          </a:xfrm>
          <a:prstGeom prst="rect">
            <a:avLst/>
          </a:prstGeom>
          <a:noFill/>
          <a:ln w="9525">
            <a:miter lim="800000"/>
            <a:headEnd/>
            <a:tailEnd/>
          </a:ln>
          <a:effectLst/>
        </p:spPr>
      </p:pic>
      <p:pic>
        <p:nvPicPr>
          <p:cNvPr id="14" name="Picture 2"/>
          <p:cNvPicPr>
            <a:picLocks noChangeAspect="1" noChangeArrowheads="1"/>
          </p:cNvPicPr>
          <p:nvPr/>
        </p:nvPicPr>
        <p:blipFill>
          <a:blip r:embed="rId3" cstate="print"/>
          <a:srcRect/>
          <a:stretch>
            <a:fillRect/>
          </a:stretch>
        </p:blipFill>
        <p:spPr bwMode="auto">
          <a:xfrm>
            <a:off x="292100" y="1123950"/>
            <a:ext cx="4140200" cy="2557463"/>
          </a:xfrm>
          <a:prstGeom prst="rect">
            <a:avLst/>
          </a:prstGeom>
          <a:noFill/>
          <a:ln w="9525">
            <a:miter lim="800000"/>
            <a:headEnd/>
            <a:tailEnd/>
          </a:ln>
          <a:effectLst/>
        </p:spPr>
      </p:pic>
      <p:pic>
        <p:nvPicPr>
          <p:cNvPr id="16" name="Picture 4"/>
          <p:cNvPicPr>
            <a:picLocks noChangeAspect="1" noChangeArrowheads="1"/>
          </p:cNvPicPr>
          <p:nvPr/>
        </p:nvPicPr>
        <p:blipFill>
          <a:blip r:embed="rId4" cstate="print"/>
          <a:srcRect/>
          <a:stretch>
            <a:fillRect/>
          </a:stretch>
        </p:blipFill>
        <p:spPr bwMode="auto">
          <a:xfrm>
            <a:off x="4716463" y="1128713"/>
            <a:ext cx="4132262" cy="2547937"/>
          </a:xfrm>
          <a:prstGeom prst="rect">
            <a:avLst/>
          </a:prstGeom>
          <a:noFill/>
          <a:ln w="9525">
            <a:miter lim="800000"/>
            <a:headEnd/>
            <a:tailEnd/>
          </a:ln>
          <a:effectLst/>
        </p:spPr>
      </p:pic>
      <p:sp>
        <p:nvSpPr>
          <p:cNvPr id="3" name="Text Placeholder 2"/>
          <p:cNvSpPr>
            <a:spLocks noGrp="1"/>
          </p:cNvSpPr>
          <p:nvPr>
            <p:ph type="body" sz="quarter" idx="14"/>
          </p:nvPr>
        </p:nvSpPr>
        <p:spPr>
          <a:xfrm>
            <a:off x="502920" y="6433007"/>
            <a:ext cx="8229600" cy="415498"/>
          </a:xfrm>
        </p:spPr>
        <p:txBody>
          <a:bodyPr/>
          <a:lstStyle/>
          <a:p>
            <a:pPr>
              <a:buNone/>
            </a:pPr>
            <a:r>
              <a:rPr lang="en-US" dirty="0" smtClean="0"/>
              <a:t>Source: SNL Financial</a:t>
            </a:r>
          </a:p>
          <a:p>
            <a:pPr>
              <a:buNone/>
            </a:pPr>
            <a:r>
              <a:rPr lang="en-US" dirty="0" smtClean="0"/>
              <a:t>Financial data as of 3/31/13; pricing data as of 5/10/13</a:t>
            </a:r>
          </a:p>
          <a:p>
            <a:pPr>
              <a:buNone/>
            </a:pPr>
            <a:r>
              <a:rPr lang="en-US" dirty="0" smtClean="0"/>
              <a:t>The KBW Regional Bank Index (KRX) is a composition of 50 regionally diversified mid &amp; small-cap banking institutions in the U.S. and is calculated using an equal-weighted method</a:t>
            </a:r>
          </a:p>
        </p:txBody>
      </p:sp>
      <p:sp>
        <p:nvSpPr>
          <p:cNvPr id="4" name="Slide Number Placeholder 3"/>
          <p:cNvSpPr>
            <a:spLocks noGrp="1"/>
          </p:cNvSpPr>
          <p:nvPr>
            <p:ph type="sldNum" sz="quarter" idx="4"/>
          </p:nvPr>
        </p:nvSpPr>
        <p:spPr/>
        <p:txBody>
          <a:bodyPr/>
          <a:lstStyle/>
          <a:p>
            <a:fld id="{B288FC56-8092-4DCB-8B30-6917BA11C2A7}" type="slidenum">
              <a:rPr lang="en-US" smtClean="0"/>
              <a:pPr/>
              <a:t>23</a:t>
            </a:fld>
            <a:endParaRPr lang="en-US" dirty="0"/>
          </a:p>
        </p:txBody>
      </p:sp>
      <p:sp>
        <p:nvSpPr>
          <p:cNvPr id="5" name="Title 4"/>
          <p:cNvSpPr>
            <a:spLocks noGrp="1"/>
          </p:cNvSpPr>
          <p:nvPr>
            <p:ph type="title"/>
          </p:nvPr>
        </p:nvSpPr>
        <p:spPr/>
        <p:txBody>
          <a:bodyPr/>
          <a:lstStyle/>
          <a:p>
            <a:r>
              <a:rPr lang="en-US" dirty="0" smtClean="0"/>
              <a:t>The Good News</a:t>
            </a:r>
            <a:endParaRPr lang="en-US" dirty="0"/>
          </a:p>
        </p:txBody>
      </p:sp>
      <p:sp>
        <p:nvSpPr>
          <p:cNvPr id="7" name="Rectangle 6"/>
          <p:cNvSpPr/>
          <p:nvPr/>
        </p:nvSpPr>
        <p:spPr>
          <a:xfrm>
            <a:off x="304800" y="868680"/>
            <a:ext cx="4114800" cy="27432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Credit is Yesterday’s Headline</a:t>
            </a:r>
          </a:p>
        </p:txBody>
      </p:sp>
      <p:sp>
        <p:nvSpPr>
          <p:cNvPr id="8" name="Rectangle 7"/>
          <p:cNvSpPr/>
          <p:nvPr/>
        </p:nvSpPr>
        <p:spPr>
          <a:xfrm>
            <a:off x="304800" y="3611880"/>
            <a:ext cx="4114800" cy="27432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Capital Levels are Strong</a:t>
            </a:r>
          </a:p>
        </p:txBody>
      </p:sp>
      <p:sp>
        <p:nvSpPr>
          <p:cNvPr id="9" name="Rectangle 8"/>
          <p:cNvSpPr/>
          <p:nvPr/>
        </p:nvSpPr>
        <p:spPr>
          <a:xfrm>
            <a:off x="4724400" y="3611880"/>
            <a:ext cx="4114800" cy="27432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Investors Like Bank Stocks Again</a:t>
            </a:r>
          </a:p>
        </p:txBody>
      </p:sp>
      <p:sp>
        <p:nvSpPr>
          <p:cNvPr id="10" name="Rectangle 9"/>
          <p:cNvSpPr/>
          <p:nvPr/>
        </p:nvSpPr>
        <p:spPr>
          <a:xfrm>
            <a:off x="4724400" y="868680"/>
            <a:ext cx="4114800" cy="27432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Profitability is Up</a:t>
            </a:r>
          </a:p>
        </p:txBody>
      </p:sp>
      <p:pic>
        <p:nvPicPr>
          <p:cNvPr id="13" name="Picture 5"/>
          <p:cNvPicPr>
            <a:picLocks noChangeAspect="1" noChangeArrowheads="1"/>
          </p:cNvPicPr>
          <p:nvPr/>
        </p:nvPicPr>
        <p:blipFill>
          <a:blip r:embed="rId5" cstate="print"/>
          <a:srcRect/>
          <a:stretch>
            <a:fillRect/>
          </a:stretch>
        </p:blipFill>
        <p:spPr bwMode="auto">
          <a:xfrm>
            <a:off x="4724400" y="3919538"/>
            <a:ext cx="4114800" cy="2471737"/>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srcRect/>
          <a:stretch>
            <a:fillRect/>
          </a:stretch>
        </p:blipFill>
        <p:spPr bwMode="auto">
          <a:xfrm>
            <a:off x="4724400" y="1104900"/>
            <a:ext cx="4114800" cy="2528888"/>
          </a:xfrm>
          <a:prstGeom prst="rect">
            <a:avLst/>
          </a:prstGeom>
          <a:noFill/>
          <a:ln w="9525">
            <a:miter lim="800000"/>
            <a:headEnd/>
            <a:tailEnd/>
          </a:ln>
          <a:effectLst/>
        </p:spPr>
      </p:pic>
      <p:sp>
        <p:nvSpPr>
          <p:cNvPr id="3" name="Text Placeholder 2"/>
          <p:cNvSpPr>
            <a:spLocks noGrp="1"/>
          </p:cNvSpPr>
          <p:nvPr>
            <p:ph type="body" sz="quarter" idx="14"/>
          </p:nvPr>
        </p:nvSpPr>
        <p:spPr>
          <a:xfrm>
            <a:off x="502920" y="6433007"/>
            <a:ext cx="8229600" cy="415498"/>
          </a:xfrm>
        </p:spPr>
        <p:txBody>
          <a:bodyPr/>
          <a:lstStyle/>
          <a:p>
            <a:pPr>
              <a:buNone/>
            </a:pPr>
            <a:r>
              <a:rPr lang="en-US" dirty="0" smtClean="0"/>
              <a:t>Source: SNL Financial</a:t>
            </a:r>
          </a:p>
          <a:p>
            <a:pPr>
              <a:buNone/>
            </a:pPr>
            <a:r>
              <a:rPr lang="en-US" dirty="0" smtClean="0"/>
              <a:t>Financial data as of 3/31/13</a:t>
            </a:r>
          </a:p>
          <a:p>
            <a:pPr>
              <a:buNone/>
            </a:pPr>
            <a:r>
              <a:rPr lang="en-US" dirty="0" smtClean="0"/>
              <a:t>The KBW Regional Bank Index (KRX) is a composition of 50 regionally diversified mid &amp; small-cap banking institutions in the U.S. and is calculated using an equal-weighted method</a:t>
            </a:r>
          </a:p>
        </p:txBody>
      </p:sp>
      <p:sp>
        <p:nvSpPr>
          <p:cNvPr id="4" name="Slide Number Placeholder 3"/>
          <p:cNvSpPr>
            <a:spLocks noGrp="1"/>
          </p:cNvSpPr>
          <p:nvPr>
            <p:ph type="sldNum" sz="quarter" idx="4"/>
          </p:nvPr>
        </p:nvSpPr>
        <p:spPr/>
        <p:txBody>
          <a:bodyPr/>
          <a:lstStyle/>
          <a:p>
            <a:fld id="{B288FC56-8092-4DCB-8B30-6917BA11C2A7}" type="slidenum">
              <a:rPr lang="en-US" smtClean="0"/>
              <a:pPr/>
              <a:t>24</a:t>
            </a:fld>
            <a:endParaRPr lang="en-US" dirty="0"/>
          </a:p>
        </p:txBody>
      </p:sp>
      <p:sp>
        <p:nvSpPr>
          <p:cNvPr id="5" name="Title 4"/>
          <p:cNvSpPr>
            <a:spLocks noGrp="1"/>
          </p:cNvSpPr>
          <p:nvPr>
            <p:ph type="title"/>
          </p:nvPr>
        </p:nvSpPr>
        <p:spPr/>
        <p:txBody>
          <a:bodyPr/>
          <a:lstStyle/>
          <a:p>
            <a:r>
              <a:rPr lang="en-US" dirty="0" smtClean="0"/>
              <a:t>The Bad News</a:t>
            </a:r>
            <a:endParaRPr lang="en-US" dirty="0"/>
          </a:p>
        </p:txBody>
      </p:sp>
      <p:sp>
        <p:nvSpPr>
          <p:cNvPr id="6" name="Rectangle 5"/>
          <p:cNvSpPr/>
          <p:nvPr/>
        </p:nvSpPr>
        <p:spPr>
          <a:xfrm>
            <a:off x="304800" y="868680"/>
            <a:ext cx="4114800" cy="27432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Credit  Levers are Pulled</a:t>
            </a:r>
          </a:p>
        </p:txBody>
      </p:sp>
      <p:sp>
        <p:nvSpPr>
          <p:cNvPr id="8" name="Rectangle 7"/>
          <p:cNvSpPr/>
          <p:nvPr/>
        </p:nvSpPr>
        <p:spPr>
          <a:xfrm>
            <a:off x="4724400" y="868680"/>
            <a:ext cx="4114800" cy="27432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Growth Outlook is Modest</a:t>
            </a:r>
          </a:p>
        </p:txBody>
      </p:sp>
      <p:sp>
        <p:nvSpPr>
          <p:cNvPr id="9" name="Rectangle 8"/>
          <p:cNvSpPr/>
          <p:nvPr/>
        </p:nvSpPr>
        <p:spPr>
          <a:xfrm>
            <a:off x="1828800" y="3535680"/>
            <a:ext cx="5486400" cy="27432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Profitability is Still at Depressed Levels</a:t>
            </a:r>
          </a:p>
        </p:txBody>
      </p:sp>
      <p:graphicFrame>
        <p:nvGraphicFramePr>
          <p:cNvPr id="11" name="Chart 10"/>
          <p:cNvGraphicFramePr>
            <a:graphicFrameLocks/>
          </p:cNvGraphicFramePr>
          <p:nvPr/>
        </p:nvGraphicFramePr>
        <p:xfrm>
          <a:off x="304800" y="1099945"/>
          <a:ext cx="4114799" cy="2542032"/>
        </p:xfrm>
        <a:graphic>
          <a:graphicData uri="http://schemas.openxmlformats.org/drawingml/2006/chart">
            <c:chart xmlns:c="http://schemas.openxmlformats.org/drawingml/2006/chart" xmlns:r="http://schemas.openxmlformats.org/officeDocument/2006/relationships" r:id="rId3"/>
          </a:graphicData>
        </a:graphic>
      </p:graphicFrame>
      <p:pic>
        <p:nvPicPr>
          <p:cNvPr id="17" name="Picture 3"/>
          <p:cNvPicPr>
            <a:picLocks noChangeAspect="1" noChangeArrowheads="1"/>
          </p:cNvPicPr>
          <p:nvPr/>
        </p:nvPicPr>
        <p:blipFill>
          <a:blip r:embed="rId4" cstate="print"/>
          <a:srcRect/>
          <a:stretch>
            <a:fillRect/>
          </a:stretch>
        </p:blipFill>
        <p:spPr bwMode="auto">
          <a:xfrm>
            <a:off x="1676400" y="4073525"/>
            <a:ext cx="2981325" cy="2622550"/>
          </a:xfrm>
          <a:prstGeom prst="rect">
            <a:avLst/>
          </a:prstGeom>
          <a:noFill/>
          <a:ln w="9525">
            <a:miter lim="800000"/>
            <a:headEnd/>
            <a:tailEnd/>
          </a:ln>
          <a:effectLst/>
        </p:spPr>
      </p:pic>
      <p:pic>
        <p:nvPicPr>
          <p:cNvPr id="15" name="Picture 4"/>
          <p:cNvPicPr>
            <a:picLocks noChangeAspect="1" noChangeArrowheads="1"/>
          </p:cNvPicPr>
          <p:nvPr/>
        </p:nvPicPr>
        <p:blipFill>
          <a:blip r:embed="rId5" cstate="print"/>
          <a:srcRect/>
          <a:stretch>
            <a:fillRect/>
          </a:stretch>
        </p:blipFill>
        <p:spPr bwMode="auto">
          <a:xfrm>
            <a:off x="4495800" y="4073525"/>
            <a:ext cx="2905125" cy="2554288"/>
          </a:xfrm>
          <a:prstGeom prst="rect">
            <a:avLst/>
          </a:prstGeom>
          <a:noFill/>
          <a:ln w="9525">
            <a:miter lim="800000"/>
            <a:headEnd/>
            <a:tailEnd/>
          </a:ln>
          <a:effectLst/>
        </p:spPr>
      </p:pic>
      <p:sp>
        <p:nvSpPr>
          <p:cNvPr id="83" name="Rectangle 82"/>
          <p:cNvSpPr/>
          <p:nvPr/>
        </p:nvSpPr>
        <p:spPr>
          <a:xfrm>
            <a:off x="1828800" y="3840480"/>
            <a:ext cx="2697480" cy="274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50000"/>
                    <a:lumOff val="50000"/>
                  </a:schemeClr>
                </a:solidFill>
                <a:latin typeface="Arial" pitchFamily="34" charset="0"/>
              </a:rPr>
              <a:t>ROAA (%)</a:t>
            </a:r>
          </a:p>
        </p:txBody>
      </p:sp>
      <p:sp>
        <p:nvSpPr>
          <p:cNvPr id="84" name="Rectangle 83"/>
          <p:cNvSpPr/>
          <p:nvPr/>
        </p:nvSpPr>
        <p:spPr>
          <a:xfrm>
            <a:off x="4617720" y="3840480"/>
            <a:ext cx="2697480" cy="274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lumMod val="50000"/>
                    <a:lumOff val="50000"/>
                  </a:schemeClr>
                </a:solidFill>
                <a:latin typeface="Arial" pitchFamily="34" charset="0"/>
              </a:rPr>
              <a:t>ROATCE (%)</a:t>
            </a:r>
          </a:p>
        </p:txBody>
      </p:sp>
      <p:sp>
        <p:nvSpPr>
          <p:cNvPr id="14" name="Text Placeholder 7"/>
          <p:cNvSpPr>
            <a:spLocks noGrp="1"/>
          </p:cNvSpPr>
          <p:nvPr>
            <p:ph type="body" sz="quarter" idx="13"/>
          </p:nvPr>
        </p:nvSpPr>
        <p:spPr>
          <a:xfrm>
            <a:off x="7344550" y="2895406"/>
            <a:ext cx="1247775" cy="274320"/>
          </a:xfrm>
          <a:solidFill>
            <a:schemeClr val="bg2"/>
          </a:solidFill>
          <a:ln>
            <a:solidFill>
              <a:schemeClr val="bg1">
                <a:lumMod val="75000"/>
              </a:schemeClr>
            </a:solidFill>
          </a:ln>
        </p:spPr>
        <p:txBody>
          <a:bodyPr anchor="ctr"/>
          <a:lstStyle/>
          <a:p>
            <a:pPr marL="0" indent="0" algn="ctr">
              <a:buNone/>
            </a:pPr>
            <a:r>
              <a:rPr lang="en-US" sz="800" i="1" dirty="0" smtClean="0"/>
              <a:t>8 banks with Negative EPS Outlook</a:t>
            </a:r>
            <a:endParaRPr lang="en-US" sz="8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custDataLst>
              <p:tags r:id="rId1"/>
            </p:custDataLst>
          </p:nvPr>
        </p:nvPicPr>
        <p:blipFill>
          <a:blip r:embed="rId4" cstate="print"/>
          <a:srcRect/>
          <a:stretch>
            <a:fillRect/>
          </a:stretch>
        </p:blipFill>
        <p:spPr bwMode="auto">
          <a:xfrm>
            <a:off x="256031" y="1016000"/>
            <a:ext cx="8631933" cy="4977785"/>
          </a:xfrm>
          <a:prstGeom prst="rect">
            <a:avLst/>
          </a:prstGeom>
          <a:noFill/>
          <a:ln w="9525">
            <a:noFill/>
            <a:miter lim="800000"/>
            <a:headEnd/>
            <a:tailEnd/>
          </a:ln>
          <a:effectLst/>
        </p:spPr>
      </p:pic>
      <p:sp>
        <p:nvSpPr>
          <p:cNvPr id="7" name="Title 6"/>
          <p:cNvSpPr>
            <a:spLocks noGrp="1"/>
          </p:cNvSpPr>
          <p:nvPr>
            <p:ph type="title"/>
          </p:nvPr>
        </p:nvSpPr>
        <p:spPr>
          <a:xfrm>
            <a:off x="332232" y="228600"/>
            <a:ext cx="8553584" cy="457200"/>
          </a:xfrm>
        </p:spPr>
        <p:txBody>
          <a:bodyPr/>
          <a:lstStyle/>
          <a:p>
            <a:r>
              <a:rPr lang="en-US" dirty="0" smtClean="0"/>
              <a:t>Net Interest Margin Pressure Continues</a:t>
            </a:r>
            <a:endParaRPr lang="en-US" dirty="0"/>
          </a:p>
        </p:txBody>
      </p:sp>
      <p:sp>
        <p:nvSpPr>
          <p:cNvPr id="8" name="Text Placeholder 7"/>
          <p:cNvSpPr>
            <a:spLocks noGrp="1"/>
          </p:cNvSpPr>
          <p:nvPr>
            <p:ph type="body" sz="quarter" idx="14"/>
          </p:nvPr>
        </p:nvSpPr>
        <p:spPr>
          <a:xfrm>
            <a:off x="502920" y="6473952"/>
            <a:ext cx="8476488" cy="415498"/>
          </a:xfrm>
        </p:spPr>
        <p:txBody>
          <a:bodyPr/>
          <a:lstStyle/>
          <a:p>
            <a:pPr>
              <a:buNone/>
            </a:pPr>
            <a:r>
              <a:rPr lang="en-US" dirty="0" smtClean="0"/>
              <a:t>	Source: SNL Financial, KBW Research </a:t>
            </a:r>
          </a:p>
          <a:p>
            <a:pPr>
              <a:buNone/>
            </a:pPr>
            <a:r>
              <a:rPr lang="en-US" dirty="0" smtClean="0"/>
              <a:t>	Financial data represents median values for all regulated depositories</a:t>
            </a:r>
          </a:p>
          <a:p>
            <a:pPr>
              <a:buNone/>
            </a:pPr>
            <a:r>
              <a:rPr lang="en-US" dirty="0" smtClean="0"/>
              <a:t>(1)	Source: KBW Research, “Initial 1Q13 Trends Continue: KBW Bank Earnings Wrap-Up, v3”. Published 4/26/13</a:t>
            </a:r>
          </a:p>
        </p:txBody>
      </p:sp>
      <p:sp>
        <p:nvSpPr>
          <p:cNvPr id="9" name="Slide Number Placeholder 8"/>
          <p:cNvSpPr>
            <a:spLocks noGrp="1"/>
          </p:cNvSpPr>
          <p:nvPr>
            <p:ph type="sldNum" sz="quarter" idx="4"/>
          </p:nvPr>
        </p:nvSpPr>
        <p:spPr/>
        <p:txBody>
          <a:bodyPr/>
          <a:lstStyle/>
          <a:p>
            <a:fld id="{B288FC56-8092-4DCB-8B30-6917BA11C2A7}" type="slidenum">
              <a:rPr lang="en-US" smtClean="0"/>
              <a:pPr/>
              <a:t>25</a:t>
            </a:fld>
            <a:endParaRPr lang="en-US" dirty="0"/>
          </a:p>
        </p:txBody>
      </p:sp>
      <p:sp>
        <p:nvSpPr>
          <p:cNvPr id="11" name="TextBox 10"/>
          <p:cNvSpPr txBox="1"/>
          <p:nvPr/>
        </p:nvSpPr>
        <p:spPr>
          <a:xfrm>
            <a:off x="8239125" y="4944904"/>
            <a:ext cx="545342" cy="246221"/>
          </a:xfrm>
          <a:prstGeom prst="rect">
            <a:avLst/>
          </a:prstGeom>
          <a:solidFill>
            <a:schemeClr val="bg1"/>
          </a:solidFill>
        </p:spPr>
        <p:txBody>
          <a:bodyPr wrap="none" rtlCol="0">
            <a:spAutoFit/>
          </a:bodyPr>
          <a:lstStyle/>
          <a:p>
            <a:pPr marL="228600" indent="-228600" eaLnBrk="0" fontAlgn="base" hangingPunct="0">
              <a:spcBef>
                <a:spcPts val="1000"/>
              </a:spcBef>
              <a:spcAft>
                <a:spcPct val="0"/>
              </a:spcAft>
              <a:buSzPct val="100000"/>
            </a:pPr>
            <a:r>
              <a:rPr lang="en-US" sz="1000" dirty="0" smtClean="0">
                <a:latin typeface="Arial" pitchFamily="34" charset="0"/>
              </a:rPr>
              <a:t>3.63%</a:t>
            </a:r>
          </a:p>
        </p:txBody>
      </p:sp>
      <p:sp>
        <p:nvSpPr>
          <p:cNvPr id="12" name="TextBox 11"/>
          <p:cNvSpPr txBox="1"/>
          <p:nvPr/>
        </p:nvSpPr>
        <p:spPr>
          <a:xfrm>
            <a:off x="8601075" y="5768975"/>
            <a:ext cx="301686" cy="205184"/>
          </a:xfrm>
          <a:prstGeom prst="rect">
            <a:avLst/>
          </a:prstGeom>
        </p:spPr>
        <p:txBody>
          <a:bodyPr wrap="none" rtlCol="0">
            <a:spAutoFit/>
          </a:bodyPr>
          <a:lstStyle/>
          <a:p>
            <a:pPr marL="228600" indent="-228600" eaLnBrk="0" fontAlgn="base" hangingPunct="0">
              <a:spcBef>
                <a:spcPts val="1000"/>
              </a:spcBef>
              <a:spcAft>
                <a:spcPct val="0"/>
              </a:spcAft>
              <a:buSzPct val="100000"/>
            </a:pPr>
            <a:r>
              <a:rPr lang="en-US" sz="1050" baseline="30000" dirty="0" smtClean="0">
                <a:latin typeface="Arial" pitchFamily="34" charset="0"/>
              </a:rPr>
              <a:t>(1)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custDataLst>
              <p:tags r:id="rId1"/>
            </p:custDataLst>
          </p:nvPr>
        </p:nvPicPr>
        <p:blipFill>
          <a:blip r:embed="rId5" cstate="print"/>
          <a:srcRect/>
          <a:stretch>
            <a:fillRect/>
          </a:stretch>
        </p:blipFill>
        <p:spPr bwMode="auto">
          <a:xfrm>
            <a:off x="256030" y="1419664"/>
            <a:ext cx="8631936" cy="2355566"/>
          </a:xfrm>
          <a:prstGeom prst="rect">
            <a:avLst/>
          </a:prstGeom>
          <a:noFill/>
          <a:ln w="9525">
            <a:noFill/>
            <a:miter lim="800000"/>
            <a:headEnd/>
            <a:tailEnd/>
          </a:ln>
          <a:effectLst/>
        </p:spPr>
      </p:pic>
      <p:sp>
        <p:nvSpPr>
          <p:cNvPr id="47" name="Rectangle 46"/>
          <p:cNvSpPr/>
          <p:nvPr/>
        </p:nvSpPr>
        <p:spPr bwMode="auto">
          <a:xfrm>
            <a:off x="256032" y="1130300"/>
            <a:ext cx="8631936" cy="237744"/>
          </a:xfrm>
          <a:prstGeom prst="rect">
            <a:avLst/>
          </a:prstGeom>
          <a:solidFill>
            <a:srgbClr val="0F2D53"/>
          </a:solidFill>
          <a:ln w="9525" cap="flat" cmpd="sng" algn="ctr">
            <a:noFill/>
            <a:prstDash val="solid"/>
            <a:round/>
            <a:headEnd type="none" w="med" len="med"/>
            <a:tailEnd type="none" w="med" len="med"/>
          </a:ln>
          <a:effectLst/>
        </p:spPr>
        <p:txBody>
          <a:bodyPr tIns="0" bIns="0" anchor="ctr"/>
          <a:lstStyle/>
          <a:p>
            <a:pPr marL="190500" indent="-190500" algn="ctr" defTabSz="1019175">
              <a:buFont typeface="Wingdings" pitchFamily="2" charset="2"/>
              <a:buNone/>
              <a:defRPr/>
            </a:pPr>
            <a:r>
              <a:rPr lang="en-US" sz="1200" b="1" dirty="0" smtClean="0">
                <a:solidFill>
                  <a:schemeClr val="bg1"/>
                </a:solidFill>
                <a:latin typeface="Arial" pitchFamily="34" charset="0"/>
                <a:cs typeface="Arial" pitchFamily="34" charset="0"/>
              </a:rPr>
              <a:t>Efficiency Ratio (FTE)</a:t>
            </a:r>
            <a:endParaRPr lang="en-US" sz="1200" dirty="0">
              <a:solidFill>
                <a:schemeClr val="bg1"/>
              </a:solidFill>
              <a:latin typeface="Arial" pitchFamily="34" charset="0"/>
              <a:cs typeface="Arial" pitchFamily="34" charset="0"/>
            </a:endParaRPr>
          </a:p>
        </p:txBody>
      </p:sp>
      <p:sp>
        <p:nvSpPr>
          <p:cNvPr id="7" name="Title 6"/>
          <p:cNvSpPr>
            <a:spLocks noGrp="1"/>
          </p:cNvSpPr>
          <p:nvPr>
            <p:ph type="title"/>
          </p:nvPr>
        </p:nvSpPr>
        <p:spPr/>
        <p:txBody>
          <a:bodyPr/>
          <a:lstStyle/>
          <a:p>
            <a:r>
              <a:rPr lang="en-US" dirty="0" smtClean="0"/>
              <a:t>Emphasis on Cost Control Will Continue</a:t>
            </a:r>
            <a:endParaRPr lang="en-US" dirty="0"/>
          </a:p>
        </p:txBody>
      </p:sp>
      <p:sp>
        <p:nvSpPr>
          <p:cNvPr id="8" name="Text Placeholder 7"/>
          <p:cNvSpPr>
            <a:spLocks noGrp="1"/>
          </p:cNvSpPr>
          <p:nvPr>
            <p:ph type="body" sz="quarter" idx="14"/>
          </p:nvPr>
        </p:nvSpPr>
        <p:spPr>
          <a:xfrm>
            <a:off x="512087" y="6540728"/>
            <a:ext cx="8476488" cy="307777"/>
          </a:xfrm>
        </p:spPr>
        <p:txBody>
          <a:bodyPr/>
          <a:lstStyle/>
          <a:p>
            <a:pPr>
              <a:buNone/>
            </a:pPr>
            <a:r>
              <a:rPr lang="en-US" dirty="0" smtClean="0"/>
              <a:t>Source: SNL Financial</a:t>
            </a:r>
          </a:p>
          <a:p>
            <a:pPr>
              <a:buNone/>
            </a:pPr>
            <a:r>
              <a:rPr lang="en-US" dirty="0" smtClean="0"/>
              <a:t>Financial data represents median values for all regulated depositories</a:t>
            </a:r>
          </a:p>
        </p:txBody>
      </p:sp>
      <p:sp>
        <p:nvSpPr>
          <p:cNvPr id="9" name="Slide Number Placeholder 8"/>
          <p:cNvSpPr>
            <a:spLocks noGrp="1"/>
          </p:cNvSpPr>
          <p:nvPr>
            <p:ph type="sldNum" sz="quarter" idx="4"/>
          </p:nvPr>
        </p:nvSpPr>
        <p:spPr/>
        <p:txBody>
          <a:bodyPr/>
          <a:lstStyle/>
          <a:p>
            <a:fld id="{B288FC56-8092-4DCB-8B30-6917BA11C2A7}" type="slidenum">
              <a:rPr lang="en-US" smtClean="0"/>
              <a:pPr/>
              <a:t>26</a:t>
            </a:fld>
            <a:endParaRPr lang="en-US" dirty="0"/>
          </a:p>
        </p:txBody>
      </p:sp>
      <p:sp>
        <p:nvSpPr>
          <p:cNvPr id="48" name="Rectangle 47"/>
          <p:cNvSpPr/>
          <p:nvPr/>
        </p:nvSpPr>
        <p:spPr bwMode="auto">
          <a:xfrm>
            <a:off x="256032" y="3810781"/>
            <a:ext cx="8631936" cy="237744"/>
          </a:xfrm>
          <a:prstGeom prst="rect">
            <a:avLst/>
          </a:prstGeom>
          <a:solidFill>
            <a:srgbClr val="0F2D53"/>
          </a:solidFill>
          <a:ln w="9525" cap="flat" cmpd="sng" algn="ctr">
            <a:noFill/>
            <a:prstDash val="solid"/>
            <a:round/>
            <a:headEnd type="none" w="med" len="med"/>
            <a:tailEnd type="none" w="med" len="med"/>
          </a:ln>
          <a:effectLst/>
        </p:spPr>
        <p:txBody>
          <a:bodyPr tIns="0" bIns="0" anchor="ctr"/>
          <a:lstStyle/>
          <a:p>
            <a:pPr marL="190500" indent="-190500" algn="ctr" defTabSz="1019175">
              <a:buFont typeface="Wingdings" pitchFamily="2" charset="2"/>
              <a:buNone/>
              <a:defRPr/>
            </a:pPr>
            <a:r>
              <a:rPr lang="en-US" sz="1200" b="1" dirty="0" smtClean="0">
                <a:solidFill>
                  <a:schemeClr val="bg1"/>
                </a:solidFill>
                <a:latin typeface="Arial" pitchFamily="34" charset="0"/>
                <a:cs typeface="Arial" pitchFamily="34" charset="0"/>
              </a:rPr>
              <a:t>Noninterest Expense / Average Assets</a:t>
            </a:r>
            <a:endParaRPr lang="en-US" sz="1200" dirty="0">
              <a:solidFill>
                <a:schemeClr val="bg1"/>
              </a:solidFill>
              <a:latin typeface="Arial" pitchFamily="34" charset="0"/>
              <a:cs typeface="Arial" pitchFamily="34" charset="0"/>
            </a:endParaRPr>
          </a:p>
        </p:txBody>
      </p:sp>
      <p:pic>
        <p:nvPicPr>
          <p:cNvPr id="116740" name="Picture 4"/>
          <p:cNvPicPr>
            <a:picLocks noChangeAspect="1" noChangeArrowheads="1"/>
          </p:cNvPicPr>
          <p:nvPr>
            <p:custDataLst>
              <p:tags r:id="rId2"/>
            </p:custDataLst>
          </p:nvPr>
        </p:nvPicPr>
        <p:blipFill>
          <a:blip r:embed="rId6" cstate="print"/>
          <a:srcRect/>
          <a:stretch>
            <a:fillRect/>
          </a:stretch>
        </p:blipFill>
        <p:spPr bwMode="auto">
          <a:xfrm>
            <a:off x="256028" y="4054652"/>
            <a:ext cx="8631933" cy="2309547"/>
          </a:xfrm>
          <a:prstGeom prst="rect">
            <a:avLst/>
          </a:prstGeom>
          <a:noFill/>
          <a:ln w="9525">
            <a:noFill/>
            <a:miter lim="800000"/>
            <a:headEnd/>
            <a:tailEnd/>
          </a:ln>
          <a:effectLst/>
        </p:spPr>
      </p:pic>
      <p:sp>
        <p:nvSpPr>
          <p:cNvPr id="11" name="Right Arrow 10"/>
          <p:cNvSpPr/>
          <p:nvPr/>
        </p:nvSpPr>
        <p:spPr>
          <a:xfrm rot="1255600">
            <a:off x="7559306" y="4233558"/>
            <a:ext cx="987346" cy="262508"/>
          </a:xfrm>
          <a:prstGeom prst="rightArrow">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2" name="Right Arrow 11"/>
          <p:cNvSpPr/>
          <p:nvPr/>
        </p:nvSpPr>
        <p:spPr>
          <a:xfrm rot="259939">
            <a:off x="7517716" y="1406559"/>
            <a:ext cx="987346" cy="262508"/>
          </a:xfrm>
          <a:prstGeom prst="rightArrow">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smtClean="0"/>
              <a:t>Valuation Drivers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noChangeArrowheads="1"/>
          </p:cNvPicPr>
          <p:nvPr/>
        </p:nvPicPr>
        <p:blipFill>
          <a:blip r:embed="rId2" cstate="print"/>
          <a:srcRect/>
          <a:stretch>
            <a:fillRect/>
          </a:stretch>
        </p:blipFill>
        <p:spPr bwMode="auto">
          <a:xfrm>
            <a:off x="190500" y="1979613"/>
            <a:ext cx="4333875" cy="3009900"/>
          </a:xfrm>
          <a:prstGeom prst="rect">
            <a:avLst/>
          </a:prstGeom>
          <a:noFill/>
          <a:ln w="9525">
            <a:miter lim="800000"/>
            <a:headEnd/>
            <a:tailEnd/>
          </a:ln>
          <a:effectLst/>
        </p:spPr>
      </p:pic>
      <p:pic>
        <p:nvPicPr>
          <p:cNvPr id="17" name="Picture 4"/>
          <p:cNvPicPr>
            <a:picLocks noChangeAspect="1" noChangeArrowheads="1"/>
          </p:cNvPicPr>
          <p:nvPr/>
        </p:nvPicPr>
        <p:blipFill>
          <a:blip r:embed="rId3" cstate="print"/>
          <a:srcRect/>
          <a:stretch>
            <a:fillRect/>
          </a:stretch>
        </p:blipFill>
        <p:spPr bwMode="auto">
          <a:xfrm>
            <a:off x="4687888" y="2024063"/>
            <a:ext cx="4297362" cy="3011487"/>
          </a:xfrm>
          <a:prstGeom prst="rect">
            <a:avLst/>
          </a:prstGeom>
          <a:noFill/>
          <a:ln w="9525">
            <a:miter lim="800000"/>
            <a:headEnd/>
            <a:tailEnd/>
          </a:ln>
          <a:effectLst/>
        </p:spPr>
      </p:pic>
      <p:sp>
        <p:nvSpPr>
          <p:cNvPr id="15" name="Text Placeholder 14"/>
          <p:cNvSpPr>
            <a:spLocks noGrp="1"/>
          </p:cNvSpPr>
          <p:nvPr>
            <p:ph type="body" sz="quarter" idx="15"/>
          </p:nvPr>
        </p:nvSpPr>
        <p:spPr>
          <a:xfrm>
            <a:off x="390144" y="1752600"/>
            <a:ext cx="4114800" cy="274320"/>
          </a:xfrm>
        </p:spPr>
        <p:txBody>
          <a:bodyPr/>
          <a:lstStyle/>
          <a:p>
            <a:r>
              <a:rPr lang="en-US" dirty="0" smtClean="0"/>
              <a:t>Performance Through Cycle (Since 12/31/07)</a:t>
            </a:r>
            <a:endParaRPr lang="en-US" dirty="0"/>
          </a:p>
        </p:txBody>
      </p:sp>
      <p:sp>
        <p:nvSpPr>
          <p:cNvPr id="16" name="Text Placeholder 15"/>
          <p:cNvSpPr>
            <a:spLocks noGrp="1"/>
          </p:cNvSpPr>
          <p:nvPr>
            <p:ph type="body" sz="quarter" idx="16"/>
          </p:nvPr>
        </p:nvSpPr>
        <p:spPr>
          <a:xfrm>
            <a:off x="4756785" y="1752600"/>
            <a:ext cx="4114800" cy="274320"/>
          </a:xfrm>
        </p:spPr>
        <p:txBody>
          <a:bodyPr/>
          <a:lstStyle/>
          <a:p>
            <a:r>
              <a:rPr lang="en-US" dirty="0" smtClean="0"/>
              <a:t>2012 – 2013 YTD</a:t>
            </a:r>
            <a:endParaRPr lang="en-US" dirty="0"/>
          </a:p>
        </p:txBody>
      </p:sp>
      <p:sp>
        <p:nvSpPr>
          <p:cNvPr id="9" name="Text Placeholder 8"/>
          <p:cNvSpPr>
            <a:spLocks noGrp="1"/>
          </p:cNvSpPr>
          <p:nvPr>
            <p:ph type="body" sz="quarter" idx="13"/>
          </p:nvPr>
        </p:nvSpPr>
        <p:spPr/>
        <p:txBody>
          <a:bodyPr/>
          <a:lstStyle/>
          <a:p>
            <a:endParaRPr lang="en-US" dirty="0"/>
          </a:p>
        </p:txBody>
      </p:sp>
      <p:sp>
        <p:nvSpPr>
          <p:cNvPr id="7" name="Title 6"/>
          <p:cNvSpPr>
            <a:spLocks noGrp="1"/>
          </p:cNvSpPr>
          <p:nvPr>
            <p:ph type="title"/>
          </p:nvPr>
        </p:nvSpPr>
        <p:spPr/>
        <p:txBody>
          <a:bodyPr/>
          <a:lstStyle/>
          <a:p>
            <a:r>
              <a:rPr lang="en-US" dirty="0" smtClean="0"/>
              <a:t>Recent Market Performance</a:t>
            </a:r>
            <a:endParaRPr lang="en-US" dirty="0"/>
          </a:p>
        </p:txBody>
      </p:sp>
      <p:sp>
        <p:nvSpPr>
          <p:cNvPr id="8" name="Slide Number Placeholder 7"/>
          <p:cNvSpPr>
            <a:spLocks noGrp="1"/>
          </p:cNvSpPr>
          <p:nvPr>
            <p:ph type="sldNum" sz="quarter" idx="4"/>
          </p:nvPr>
        </p:nvSpPr>
        <p:spPr/>
        <p:txBody>
          <a:bodyPr/>
          <a:lstStyle/>
          <a:p>
            <a:fld id="{B288FC56-8092-4DCB-8B30-6917BA11C2A7}" type="slidenum">
              <a:rPr lang="en-US" smtClean="0"/>
              <a:pPr/>
              <a:t>28</a:t>
            </a:fld>
            <a:endParaRPr lang="en-US" dirty="0"/>
          </a:p>
        </p:txBody>
      </p:sp>
      <p:sp>
        <p:nvSpPr>
          <p:cNvPr id="14" name="Text Placeholder 13"/>
          <p:cNvSpPr>
            <a:spLocks noGrp="1"/>
          </p:cNvSpPr>
          <p:nvPr>
            <p:ph type="body" sz="quarter" idx="14"/>
          </p:nvPr>
        </p:nvSpPr>
        <p:spPr>
          <a:xfrm>
            <a:off x="502920" y="6325285"/>
            <a:ext cx="8229600" cy="523220"/>
          </a:xfrm>
        </p:spPr>
        <p:txBody>
          <a:bodyPr/>
          <a:lstStyle/>
          <a:p>
            <a:pPr>
              <a:buNone/>
            </a:pPr>
            <a:r>
              <a:rPr lang="en-US" dirty="0" smtClean="0"/>
              <a:t>Source: SNL Financial</a:t>
            </a:r>
          </a:p>
          <a:p>
            <a:pPr>
              <a:buNone/>
            </a:pPr>
            <a:r>
              <a:rPr lang="en-US" dirty="0" smtClean="0"/>
              <a:t>Pricing data as of 5/28/13</a:t>
            </a:r>
          </a:p>
          <a:p>
            <a:pPr>
              <a:buNone/>
            </a:pPr>
            <a:r>
              <a:rPr lang="en-US" dirty="0" smtClean="0"/>
              <a:t>The KBW Regional Bank Index (KRX) is a composition of 50 regionally diversified mid &amp; small-cap banking institutions in the U.S. and is calculated using an equal-weighted method</a:t>
            </a:r>
          </a:p>
          <a:p>
            <a:pPr>
              <a:buNone/>
            </a:pPr>
            <a:r>
              <a:rPr lang="en-US" dirty="0" smtClean="0"/>
              <a:t>The KBW Bank Index (BKX) is a capitalization-weighted index composed of 24 geographically diverse stocks representing national money center banks and leading regional institutions</a:t>
            </a:r>
          </a:p>
        </p:txBody>
      </p:sp>
      <p:sp>
        <p:nvSpPr>
          <p:cNvPr id="10" name="TextBox 9"/>
          <p:cNvSpPr txBox="1"/>
          <p:nvPr/>
        </p:nvSpPr>
        <p:spPr>
          <a:xfrm>
            <a:off x="7705337" y="5334000"/>
            <a:ext cx="1371600" cy="438582"/>
          </a:xfrm>
          <a:prstGeom prst="rect">
            <a:avLst/>
          </a:prstGeom>
          <a:solidFill>
            <a:schemeClr val="bg1">
              <a:lumMod val="95000"/>
            </a:schemeClr>
          </a:solidFill>
          <a:ln>
            <a:solidFill>
              <a:schemeClr val="tx1"/>
            </a:solidFill>
          </a:ln>
        </p:spPr>
        <p:txBody>
          <a:bodyPr wrap="square" rtlCol="0">
            <a:spAutoFit/>
          </a:bodyPr>
          <a:lstStyle/>
          <a:p>
            <a:pPr marL="228600" indent="-228600" algn="ctr" eaLnBrk="0" fontAlgn="base" hangingPunct="0">
              <a:spcBef>
                <a:spcPts val="300"/>
              </a:spcBef>
              <a:spcAft>
                <a:spcPct val="0"/>
              </a:spcAft>
              <a:buSzPct val="100000"/>
            </a:pPr>
            <a:r>
              <a:rPr lang="en-US" sz="1000" dirty="0" smtClean="0">
                <a:latin typeface="Arial" pitchFamily="34" charset="0"/>
              </a:rPr>
              <a:t>The Largest have</a:t>
            </a:r>
          </a:p>
          <a:p>
            <a:pPr marL="228600" indent="-228600" algn="ctr" eaLnBrk="0" fontAlgn="base" hangingPunct="0">
              <a:spcBef>
                <a:spcPts val="300"/>
              </a:spcBef>
              <a:spcAft>
                <a:spcPct val="0"/>
              </a:spcAft>
              <a:buSzPct val="100000"/>
            </a:pPr>
            <a:r>
              <a:rPr lang="en-US" sz="1000" dirty="0" smtClean="0">
                <a:latin typeface="Arial" pitchFamily="34" charset="0"/>
              </a:rPr>
              <a:t>clearly outperformed</a:t>
            </a:r>
          </a:p>
        </p:txBody>
      </p:sp>
      <p:cxnSp>
        <p:nvCxnSpPr>
          <p:cNvPr id="12" name="Straight Arrow Connector 11"/>
          <p:cNvCxnSpPr>
            <a:stCxn id="10" idx="0"/>
          </p:cNvCxnSpPr>
          <p:nvPr/>
        </p:nvCxnSpPr>
        <p:spPr>
          <a:xfrm flipH="1" flipV="1">
            <a:off x="8372475" y="4953000"/>
            <a:ext cx="18662"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5"/>
          </p:nvPr>
        </p:nvSpPr>
        <p:spPr>
          <a:xfrm>
            <a:off x="685800" y="1219200"/>
            <a:ext cx="7772400" cy="274320"/>
          </a:xfrm>
        </p:spPr>
        <p:txBody>
          <a:bodyPr/>
          <a:lstStyle/>
          <a:p>
            <a:r>
              <a:rPr lang="en-US" dirty="0" smtClean="0"/>
              <a:t>Median Price to Tangible Book Value (%)</a:t>
            </a:r>
            <a:endParaRPr lang="en-US" dirty="0"/>
          </a:p>
        </p:txBody>
      </p:sp>
      <p:sp>
        <p:nvSpPr>
          <p:cNvPr id="10" name="Title 9"/>
          <p:cNvSpPr>
            <a:spLocks noGrp="1"/>
          </p:cNvSpPr>
          <p:nvPr>
            <p:ph type="title"/>
          </p:nvPr>
        </p:nvSpPr>
        <p:spPr/>
        <p:txBody>
          <a:bodyPr/>
          <a:lstStyle/>
          <a:p>
            <a:r>
              <a:rPr lang="en-US" dirty="0" smtClean="0"/>
              <a:t>Valuation Increase by Region</a:t>
            </a:r>
            <a:endParaRPr lang="en-US" dirty="0"/>
          </a:p>
        </p:txBody>
      </p:sp>
      <p:sp>
        <p:nvSpPr>
          <p:cNvPr id="8" name="Slide Number Placeholder 7"/>
          <p:cNvSpPr>
            <a:spLocks noGrp="1"/>
          </p:cNvSpPr>
          <p:nvPr>
            <p:ph type="sldNum" sz="quarter" idx="4"/>
          </p:nvPr>
        </p:nvSpPr>
        <p:spPr/>
        <p:txBody>
          <a:bodyPr/>
          <a:lstStyle/>
          <a:p>
            <a:fld id="{B288FC56-8092-4DCB-8B30-6917BA11C2A7}" type="slidenum">
              <a:rPr lang="en-US" smtClean="0"/>
              <a:pPr/>
              <a:t>29</a:t>
            </a:fld>
            <a:endParaRPr lang="en-US" dirty="0"/>
          </a:p>
        </p:txBody>
      </p:sp>
      <p:sp>
        <p:nvSpPr>
          <p:cNvPr id="12" name="Text Placeholder 11"/>
          <p:cNvSpPr>
            <a:spLocks noGrp="1"/>
          </p:cNvSpPr>
          <p:nvPr>
            <p:ph type="body" sz="quarter" idx="14"/>
          </p:nvPr>
        </p:nvSpPr>
        <p:spPr>
          <a:xfrm>
            <a:off x="502920" y="6325285"/>
            <a:ext cx="8229600" cy="523220"/>
          </a:xfrm>
        </p:spPr>
        <p:txBody>
          <a:bodyPr/>
          <a:lstStyle/>
          <a:p>
            <a:pPr>
              <a:buNone/>
            </a:pPr>
            <a:r>
              <a:rPr lang="en-US" dirty="0" smtClean="0"/>
              <a:t>Source: SNL Financial</a:t>
            </a:r>
          </a:p>
          <a:p>
            <a:pPr>
              <a:buNone/>
            </a:pPr>
            <a:r>
              <a:rPr lang="en-US" dirty="0" smtClean="0"/>
              <a:t>Pricing data as of 5/20/13</a:t>
            </a:r>
          </a:p>
          <a:p>
            <a:pPr>
              <a:buNone/>
            </a:pPr>
            <a:r>
              <a:rPr lang="en-US" dirty="0" smtClean="0"/>
              <a:t>Note: March 9, 2009 represents the market low of the 2007-2009 recession </a:t>
            </a:r>
          </a:p>
          <a:p>
            <a:pPr>
              <a:buNone/>
            </a:pPr>
            <a:r>
              <a:rPr lang="en-US" dirty="0" smtClean="0"/>
              <a:t>Includes all major-exchange traded banks and thrifts nationwide; excludes merger targets</a:t>
            </a:r>
          </a:p>
        </p:txBody>
      </p:sp>
      <p:pic>
        <p:nvPicPr>
          <p:cNvPr id="20" name="Picture 2"/>
          <p:cNvPicPr>
            <a:picLocks noChangeAspect="1" noChangeArrowheads="1"/>
          </p:cNvPicPr>
          <p:nvPr/>
        </p:nvPicPr>
        <p:blipFill>
          <a:blip r:embed="rId2" cstate="print"/>
          <a:srcRect/>
          <a:stretch>
            <a:fillRect/>
          </a:stretch>
        </p:blipFill>
        <p:spPr bwMode="auto">
          <a:xfrm>
            <a:off x="889000" y="1546225"/>
            <a:ext cx="7726363" cy="3940175"/>
          </a:xfrm>
          <a:prstGeom prst="rect">
            <a:avLst/>
          </a:prstGeom>
          <a:noFill/>
          <a:ln w="9525">
            <a:miter lim="800000"/>
            <a:headEnd/>
            <a:tailEnd/>
          </a:ln>
          <a:effectLst/>
        </p:spPr>
      </p:pic>
      <p:sp>
        <p:nvSpPr>
          <p:cNvPr id="15" name="Rectangle 14"/>
          <p:cNvSpPr/>
          <p:nvPr/>
        </p:nvSpPr>
        <p:spPr>
          <a:xfrm>
            <a:off x="685800" y="5317984"/>
            <a:ext cx="7772400" cy="6858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solidFill>
                <a:prstClr val="white"/>
              </a:solidFill>
              <a:latin typeface="Arial" pitchFamily="34" charset="0"/>
            </a:endParaRPr>
          </a:p>
        </p:txBody>
      </p:sp>
      <p:sp>
        <p:nvSpPr>
          <p:cNvPr id="16" name="Rectangle 15"/>
          <p:cNvSpPr/>
          <p:nvPr/>
        </p:nvSpPr>
        <p:spPr>
          <a:xfrm>
            <a:off x="685800" y="5317984"/>
            <a:ext cx="822960" cy="685800"/>
          </a:xfrm>
          <a:prstGeom prst="rect">
            <a:avLst/>
          </a:prstGeom>
          <a:solidFill>
            <a:srgbClr val="0F2D5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prstClr val="white"/>
                </a:solidFill>
                <a:latin typeface="Arial" pitchFamily="34" charset="0"/>
              </a:rPr>
              <a:t>Valuation Increase (%)</a:t>
            </a:r>
          </a:p>
        </p:txBody>
      </p:sp>
      <p:pic>
        <p:nvPicPr>
          <p:cNvPr id="21" name="Picture 3"/>
          <p:cNvPicPr>
            <a:picLocks noChangeAspect="1" noChangeArrowheads="1"/>
          </p:cNvPicPr>
          <p:nvPr/>
        </p:nvPicPr>
        <p:blipFill>
          <a:blip r:embed="rId3" cstate="print"/>
          <a:srcRect/>
          <a:stretch>
            <a:fillRect/>
          </a:stretch>
        </p:blipFill>
        <p:spPr bwMode="auto">
          <a:xfrm>
            <a:off x="1462088" y="5583238"/>
            <a:ext cx="6959600" cy="177800"/>
          </a:xfrm>
          <a:prstGeom prst="rect">
            <a:avLst/>
          </a:prstGeom>
          <a:noFill/>
          <a:ln w="9525">
            <a:miter lim="800000"/>
            <a:headEnd/>
            <a:tailEnd/>
          </a:ln>
          <a:effectLst/>
        </p:spPr>
      </p:pic>
      <p:sp>
        <p:nvSpPr>
          <p:cNvPr id="18" name="Rectangle 17"/>
          <p:cNvSpPr/>
          <p:nvPr/>
        </p:nvSpPr>
        <p:spPr>
          <a:xfrm>
            <a:off x="4928616" y="1618488"/>
            <a:ext cx="1161288" cy="4498848"/>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9" name="Rectangle 18"/>
          <p:cNvSpPr/>
          <p:nvPr/>
        </p:nvSpPr>
        <p:spPr>
          <a:xfrm>
            <a:off x="4960620" y="1655064"/>
            <a:ext cx="1097280" cy="76809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latin typeface="Arial" pitchFamily="34" charset="0"/>
              </a:rPr>
              <a:t>The Southeast has seen the greatest increase in valuation since market lows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143000" y="2085975"/>
            <a:ext cx="6848472" cy="914400"/>
          </a:xfrm>
        </p:spPr>
        <p:txBody>
          <a:bodyPr/>
          <a:lstStyle/>
          <a:p>
            <a:r>
              <a:rPr lang="en-US" sz="1300" dirty="0" smtClean="0"/>
              <a:t>700 Years in 70 Seconds	1</a:t>
            </a:r>
          </a:p>
          <a:p>
            <a:r>
              <a:rPr lang="en-US" sz="1300" dirty="0" smtClean="0"/>
              <a:t>Current Banking Environment 	2</a:t>
            </a:r>
          </a:p>
          <a:p>
            <a:r>
              <a:rPr lang="en-US" sz="1300" dirty="0" smtClean="0"/>
              <a:t>Washington: the Good, the Bad, the Ugly	3</a:t>
            </a:r>
          </a:p>
          <a:p>
            <a:r>
              <a:rPr lang="en-US" sz="1300" dirty="0" smtClean="0"/>
              <a:t>Tomorrow’s Newspaper, Delivered Today	4</a:t>
            </a:r>
          </a:p>
        </p:txBody>
      </p:sp>
      <p:sp>
        <p:nvSpPr>
          <p:cNvPr id="3" name="Title 2"/>
          <p:cNvSpPr>
            <a:spLocks noGrp="1"/>
          </p:cNvSpPr>
          <p:nvPr>
            <p:ph type="title"/>
          </p:nvPr>
        </p:nvSpPr>
        <p:spPr/>
        <p:txBody>
          <a:bodyPr/>
          <a:lstStyle/>
          <a:p>
            <a:r>
              <a:rPr lang="en-US" dirty="0" smtClean="0"/>
              <a:t>Table of Contents</a:t>
            </a:r>
            <a:endParaRPr lang="en-US" dirty="0"/>
          </a:p>
        </p:txBody>
      </p:sp>
      <p:sp>
        <p:nvSpPr>
          <p:cNvPr id="4" name="Slide Number Placeholder 3"/>
          <p:cNvSpPr>
            <a:spLocks noGrp="1"/>
          </p:cNvSpPr>
          <p:nvPr>
            <p:ph type="sldNum" sz="quarter" idx="4"/>
          </p:nvPr>
        </p:nvSpPr>
        <p:spPr/>
        <p:txBody>
          <a:bodyPr/>
          <a:lstStyle/>
          <a:p>
            <a:fld id="{B288FC56-8092-4DCB-8B30-6917BA11C2A7}" type="slidenum">
              <a:rPr lang="en-US" smtClean="0">
                <a:solidFill>
                  <a:prstClr val="black">
                    <a:lumMod val="65000"/>
                    <a:lumOff val="35000"/>
                  </a:prstClr>
                </a:solidFill>
              </a:rPr>
              <a:pPr/>
              <a:t>3</a:t>
            </a:fld>
            <a:endParaRPr lang="en-US" dirty="0">
              <a:solidFill>
                <a:prstClr val="black">
                  <a:lumMod val="65000"/>
                  <a:lumOff val="35000"/>
                </a:prstClr>
              </a:solidFill>
            </a:endParaRPr>
          </a:p>
        </p:txBody>
      </p:sp>
      <p:sp>
        <p:nvSpPr>
          <p:cNvPr id="5" name="Rectangle 4"/>
          <p:cNvSpPr/>
          <p:nvPr/>
        </p:nvSpPr>
        <p:spPr>
          <a:xfrm>
            <a:off x="1152852" y="1747240"/>
            <a:ext cx="6838296" cy="292608"/>
          </a:xfrm>
          <a:prstGeom prst="rect">
            <a:avLst/>
          </a:prstGeom>
          <a:solidFill>
            <a:srgbClr val="0F2D53"/>
          </a:solidFill>
        </p:spPr>
        <p:txBody>
          <a:bodyPr vert="horz" lIns="91440" tIns="45720" rIns="91440" bIns="45720" rtlCol="0" anchor="ctr" anchorCtr="1">
            <a:normAutofit/>
          </a:bodyPr>
          <a:lstStyle/>
          <a:p>
            <a:pPr algn="ctr">
              <a:spcBef>
                <a:spcPct val="20000"/>
              </a:spcBef>
              <a:buFont typeface="Arial" pitchFamily="34" charset="0"/>
              <a:buNone/>
            </a:pPr>
            <a:endParaRPr lang="en-US" sz="1300" b="1" dirty="0" smtClean="0">
              <a:solidFill>
                <a:prstClr val="white"/>
              </a:solidFill>
              <a:latin typeface="Arial" pitchFamily="34" charset="0"/>
              <a:cs typeface="Arial" pitchFamily="34" charset="0"/>
            </a:endParaRPr>
          </a:p>
        </p:txBody>
      </p:sp>
      <p:sp>
        <p:nvSpPr>
          <p:cNvPr id="6" name="TextBox 5"/>
          <p:cNvSpPr txBox="1"/>
          <p:nvPr/>
        </p:nvSpPr>
        <p:spPr>
          <a:xfrm>
            <a:off x="1143000" y="1738206"/>
            <a:ext cx="788999" cy="292388"/>
          </a:xfrm>
          <a:prstGeom prst="rect">
            <a:avLst/>
          </a:prstGeom>
          <a:noFill/>
        </p:spPr>
        <p:txBody>
          <a:bodyPr wrap="none" rtlCol="0">
            <a:spAutoFit/>
          </a:bodyPr>
          <a:lstStyle/>
          <a:p>
            <a:r>
              <a:rPr lang="en-US" sz="1300" b="1" dirty="0" smtClean="0">
                <a:solidFill>
                  <a:prstClr val="white"/>
                </a:solidFill>
                <a:latin typeface="Arial" pitchFamily="34" charset="0"/>
                <a:cs typeface="Arial" pitchFamily="34" charset="0"/>
              </a:rPr>
              <a:t>Section</a:t>
            </a:r>
            <a:endParaRPr lang="en-US" sz="1300" b="1" dirty="0">
              <a:solidFill>
                <a:prstClr val="white"/>
              </a:solidFill>
              <a:latin typeface="Arial" pitchFamily="34" charset="0"/>
              <a:cs typeface="Arial" pitchFamily="34" charset="0"/>
            </a:endParaRPr>
          </a:p>
        </p:txBody>
      </p:sp>
      <p:sp>
        <p:nvSpPr>
          <p:cNvPr id="7" name="TextBox 6"/>
          <p:cNvSpPr txBox="1"/>
          <p:nvPr/>
        </p:nvSpPr>
        <p:spPr>
          <a:xfrm>
            <a:off x="7444822" y="1738206"/>
            <a:ext cx="470450" cy="292388"/>
          </a:xfrm>
          <a:prstGeom prst="rect">
            <a:avLst/>
          </a:prstGeom>
          <a:noFill/>
        </p:spPr>
        <p:txBody>
          <a:bodyPr wrap="none" rtlCol="0">
            <a:spAutoFit/>
          </a:bodyPr>
          <a:lstStyle/>
          <a:p>
            <a:r>
              <a:rPr lang="en-US" sz="1300" b="1" dirty="0" smtClean="0">
                <a:solidFill>
                  <a:prstClr val="white"/>
                </a:solidFill>
                <a:latin typeface="Arial" pitchFamily="34" charset="0"/>
                <a:cs typeface="Arial" pitchFamily="34" charset="0"/>
              </a:rPr>
              <a:t>Tab</a:t>
            </a:r>
            <a:endParaRPr lang="en-US" sz="1300" b="1" dirty="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02920" y="6325285"/>
            <a:ext cx="8229600" cy="523220"/>
          </a:xfrm>
        </p:spPr>
        <p:txBody>
          <a:bodyPr/>
          <a:lstStyle/>
          <a:p>
            <a:pPr>
              <a:buNone/>
            </a:pPr>
            <a:r>
              <a:rPr lang="en-US" dirty="0" smtClean="0"/>
              <a:t>Source: SNL Financial</a:t>
            </a:r>
          </a:p>
          <a:p>
            <a:pPr>
              <a:buNone/>
            </a:pPr>
            <a:r>
              <a:rPr lang="en-US" dirty="0" smtClean="0"/>
              <a:t>Pricing data as of 5/15/13</a:t>
            </a:r>
          </a:p>
          <a:p>
            <a:pPr>
              <a:buNone/>
            </a:pPr>
            <a:r>
              <a:rPr lang="en-US" dirty="0" smtClean="0"/>
              <a:t>Includes all major exchange traded banks and thrifts headquartered in the Southeast with assets between $1.0 billion and $10.0 billion</a:t>
            </a:r>
          </a:p>
          <a:p>
            <a:pPr>
              <a:buNone/>
            </a:pPr>
            <a:r>
              <a:rPr lang="en-US" dirty="0" smtClean="0"/>
              <a:t>Excludes merger targets and banks without 2014 consensus estimates</a:t>
            </a:r>
            <a:endParaRPr lang="en-US" dirty="0"/>
          </a:p>
        </p:txBody>
      </p:sp>
      <p:sp>
        <p:nvSpPr>
          <p:cNvPr id="4" name="Slide Number Placeholder 3"/>
          <p:cNvSpPr>
            <a:spLocks noGrp="1"/>
          </p:cNvSpPr>
          <p:nvPr>
            <p:ph type="sldNum" sz="quarter" idx="4"/>
          </p:nvPr>
        </p:nvSpPr>
        <p:spPr/>
        <p:txBody>
          <a:bodyPr/>
          <a:lstStyle/>
          <a:p>
            <a:fld id="{B288FC56-8092-4DCB-8B30-6917BA11C2A7}" type="slidenum">
              <a:rPr lang="en-US" smtClean="0"/>
              <a:pPr/>
              <a:t>30</a:t>
            </a:fld>
            <a:endParaRPr lang="en-US" dirty="0"/>
          </a:p>
        </p:txBody>
      </p:sp>
      <p:sp>
        <p:nvSpPr>
          <p:cNvPr id="5" name="Title 4"/>
          <p:cNvSpPr>
            <a:spLocks noGrp="1"/>
          </p:cNvSpPr>
          <p:nvPr>
            <p:ph type="title"/>
          </p:nvPr>
        </p:nvSpPr>
        <p:spPr/>
        <p:txBody>
          <a:bodyPr/>
          <a:lstStyle/>
          <a:p>
            <a:r>
              <a:rPr lang="en-US" dirty="0" smtClean="0"/>
              <a:t>Shift in Valuation from Book to Earnings</a:t>
            </a:r>
            <a:endParaRPr lang="en-US" dirty="0"/>
          </a:p>
        </p:txBody>
      </p:sp>
      <p:pic>
        <p:nvPicPr>
          <p:cNvPr id="14" name="Picture 2"/>
          <p:cNvPicPr>
            <a:picLocks noChangeAspect="1" noChangeArrowheads="1"/>
          </p:cNvPicPr>
          <p:nvPr/>
        </p:nvPicPr>
        <p:blipFill>
          <a:blip r:embed="rId2" cstate="print"/>
          <a:srcRect/>
          <a:stretch>
            <a:fillRect/>
          </a:stretch>
        </p:blipFill>
        <p:spPr bwMode="auto">
          <a:xfrm>
            <a:off x="122238" y="1706563"/>
            <a:ext cx="4389437" cy="4389437"/>
          </a:xfrm>
          <a:prstGeom prst="rect">
            <a:avLst/>
          </a:prstGeom>
          <a:noFill/>
          <a:ln w="9525">
            <a:miter lim="800000"/>
            <a:headEnd/>
            <a:tailEnd/>
          </a:ln>
          <a:effectLst/>
        </p:spPr>
      </p:pic>
      <p:pic>
        <p:nvPicPr>
          <p:cNvPr id="15" name="Picture 3"/>
          <p:cNvPicPr>
            <a:picLocks noChangeAspect="1" noChangeArrowheads="1"/>
          </p:cNvPicPr>
          <p:nvPr/>
        </p:nvPicPr>
        <p:blipFill>
          <a:blip r:embed="rId3" cstate="print"/>
          <a:srcRect/>
          <a:stretch>
            <a:fillRect/>
          </a:stretch>
        </p:blipFill>
        <p:spPr bwMode="auto">
          <a:xfrm>
            <a:off x="4632325" y="1706563"/>
            <a:ext cx="4389438" cy="4389437"/>
          </a:xfrm>
          <a:prstGeom prst="rect">
            <a:avLst/>
          </a:prstGeom>
          <a:noFill/>
          <a:ln w="9525">
            <a:miter lim="800000"/>
            <a:headEnd/>
            <a:tailEnd/>
          </a:ln>
          <a:effectLst/>
        </p:spPr>
      </p:pic>
      <p:sp>
        <p:nvSpPr>
          <p:cNvPr id="8" name="Rectangle 7"/>
          <p:cNvSpPr/>
          <p:nvPr/>
        </p:nvSpPr>
        <p:spPr>
          <a:xfrm>
            <a:off x="121920" y="1371600"/>
            <a:ext cx="4389120" cy="27432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Price / Tangible Book Value (%)</a:t>
            </a:r>
          </a:p>
        </p:txBody>
      </p:sp>
      <p:sp>
        <p:nvSpPr>
          <p:cNvPr id="9" name="Rectangle 8"/>
          <p:cNvSpPr/>
          <p:nvPr/>
        </p:nvSpPr>
        <p:spPr>
          <a:xfrm>
            <a:off x="4632960" y="1371600"/>
            <a:ext cx="4389120" cy="27432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Price / 2014 Consensus EPS Estimate (x)</a:t>
            </a:r>
          </a:p>
        </p:txBody>
      </p:sp>
      <p:cxnSp>
        <p:nvCxnSpPr>
          <p:cNvPr id="11" name="Straight Arrow Connector 10"/>
          <p:cNvCxnSpPr/>
          <p:nvPr/>
        </p:nvCxnSpPr>
        <p:spPr>
          <a:xfrm>
            <a:off x="990600" y="3200400"/>
            <a:ext cx="3352800" cy="1447800"/>
          </a:xfrm>
          <a:prstGeom prst="straightConnector1">
            <a:avLst/>
          </a:prstGeom>
          <a:ln w="19050">
            <a:solidFill>
              <a:srgbClr val="D4002F"/>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86400" y="4267200"/>
            <a:ext cx="3124200" cy="457200"/>
          </a:xfrm>
          <a:prstGeom prst="straightConnector1">
            <a:avLst/>
          </a:prstGeom>
          <a:ln w="19050">
            <a:solidFill>
              <a:srgbClr val="D4002F"/>
            </a:solidFill>
            <a:headEnd type="diamond"/>
            <a:tailEnd type="diamond"/>
          </a:ln>
        </p:spPr>
        <p:style>
          <a:lnRef idx="1">
            <a:schemeClr val="accent1"/>
          </a:lnRef>
          <a:fillRef idx="0">
            <a:schemeClr val="accent1"/>
          </a:fillRef>
          <a:effectRef idx="0">
            <a:schemeClr val="accent1"/>
          </a:effectRef>
          <a:fontRef idx="minor">
            <a:schemeClr val="tx1"/>
          </a:fontRef>
        </p:style>
      </p:cxnSp>
      <p:pic>
        <p:nvPicPr>
          <p:cNvPr id="16" name="Picture 4"/>
          <p:cNvPicPr>
            <a:picLocks noChangeAspect="1" noChangeArrowheads="1"/>
          </p:cNvPicPr>
          <p:nvPr/>
        </p:nvPicPr>
        <p:blipFill>
          <a:blip r:embed="rId4" cstate="print"/>
          <a:srcRect/>
          <a:stretch>
            <a:fillRect/>
          </a:stretch>
        </p:blipFill>
        <p:spPr bwMode="auto">
          <a:xfrm>
            <a:off x="7793038" y="1828800"/>
            <a:ext cx="1228725" cy="495300"/>
          </a:xfrm>
          <a:prstGeom prst="rect">
            <a:avLst/>
          </a:prstGeom>
          <a:noFill/>
          <a:ln w="9525">
            <a:solidFill>
              <a:srgbClr val="B2B2B2"/>
            </a:solidFill>
            <a:miter lim="800000"/>
            <a:headEnd/>
            <a:tailEnd/>
          </a:ln>
          <a:effectLst/>
        </p:spPr>
      </p:pic>
      <p:pic>
        <p:nvPicPr>
          <p:cNvPr id="17" name="Picture 5"/>
          <p:cNvPicPr>
            <a:picLocks noChangeAspect="1" noChangeArrowheads="1"/>
          </p:cNvPicPr>
          <p:nvPr/>
        </p:nvPicPr>
        <p:blipFill>
          <a:blip r:embed="rId5" cstate="print"/>
          <a:srcRect/>
          <a:stretch>
            <a:fillRect/>
          </a:stretch>
        </p:blipFill>
        <p:spPr bwMode="auto">
          <a:xfrm>
            <a:off x="3282950" y="1828800"/>
            <a:ext cx="1228725" cy="495300"/>
          </a:xfrm>
          <a:prstGeom prst="rect">
            <a:avLst/>
          </a:prstGeom>
          <a:noFill/>
          <a:ln w="9525">
            <a:solidFill>
              <a:srgbClr val="B2B2B2"/>
            </a:solidFill>
            <a:miter lim="800000"/>
            <a:headEnd/>
            <a:tailEnd/>
          </a:ln>
          <a:effectLst/>
        </p:spPr>
      </p:pic>
      <p:sp>
        <p:nvSpPr>
          <p:cNvPr id="18" name="Text Placeholder 17"/>
          <p:cNvSpPr>
            <a:spLocks noGrp="1"/>
          </p:cNvSpPr>
          <p:nvPr>
            <p:ph type="body" sz="quarter" idx="13"/>
          </p:nvPr>
        </p:nvSpPr>
        <p:spPr/>
        <p:txBody>
          <a:bodyPr/>
          <a:lstStyle/>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4"/>
          </p:nvPr>
        </p:nvSpPr>
        <p:spPr>
          <a:xfrm>
            <a:off x="486537" y="6442532"/>
            <a:ext cx="8476488" cy="415498"/>
          </a:xfrm>
        </p:spPr>
        <p:txBody>
          <a:bodyPr/>
          <a:lstStyle/>
          <a:p>
            <a:pPr>
              <a:buNone/>
            </a:pPr>
            <a:r>
              <a:rPr lang="en-US" dirty="0" smtClean="0"/>
              <a:t>Source: SNL Financial</a:t>
            </a:r>
          </a:p>
          <a:p>
            <a:pPr>
              <a:buNone/>
            </a:pPr>
            <a:r>
              <a:rPr lang="en-US" dirty="0" smtClean="0"/>
              <a:t>Pricing data as of 5/28/13</a:t>
            </a:r>
          </a:p>
          <a:p>
            <a:pPr>
              <a:buNone/>
            </a:pPr>
            <a:r>
              <a:rPr lang="en-US" dirty="0" smtClean="0"/>
              <a:t>Includes all major exchange traded banks headquartered nationwide with assets less than $10.0 billion; excludes merger targets</a:t>
            </a:r>
            <a:endParaRPr lang="en-US" dirty="0"/>
          </a:p>
        </p:txBody>
      </p:sp>
      <p:sp>
        <p:nvSpPr>
          <p:cNvPr id="4" name="Slide Number Placeholder 3"/>
          <p:cNvSpPr>
            <a:spLocks noGrp="1"/>
          </p:cNvSpPr>
          <p:nvPr>
            <p:ph type="sldNum" sz="quarter" idx="4"/>
          </p:nvPr>
        </p:nvSpPr>
        <p:spPr/>
        <p:txBody>
          <a:bodyPr/>
          <a:lstStyle/>
          <a:p>
            <a:fld id="{B288FC56-8092-4DCB-8B30-6917BA11C2A7}" type="slidenum">
              <a:rPr lang="en-US" smtClean="0"/>
              <a:pPr/>
              <a:t>31</a:t>
            </a:fld>
            <a:endParaRPr lang="en-US" dirty="0"/>
          </a:p>
        </p:txBody>
      </p:sp>
      <p:sp>
        <p:nvSpPr>
          <p:cNvPr id="5" name="Title 4"/>
          <p:cNvSpPr>
            <a:spLocks noGrp="1"/>
          </p:cNvSpPr>
          <p:nvPr>
            <p:ph type="title"/>
          </p:nvPr>
        </p:nvSpPr>
        <p:spPr/>
        <p:txBody>
          <a:bodyPr/>
          <a:lstStyle/>
          <a:p>
            <a:r>
              <a:rPr lang="en-US" dirty="0" smtClean="0"/>
              <a:t>Asset Size Drives Valuation</a:t>
            </a:r>
            <a:endParaRPr lang="en-US" dirty="0"/>
          </a:p>
        </p:txBody>
      </p:sp>
      <p:sp>
        <p:nvSpPr>
          <p:cNvPr id="6" name="Text Placeholder 1"/>
          <p:cNvSpPr txBox="1">
            <a:spLocks/>
          </p:cNvSpPr>
          <p:nvPr/>
        </p:nvSpPr>
        <p:spPr>
          <a:xfrm>
            <a:off x="822960" y="1330145"/>
            <a:ext cx="7498080" cy="276999"/>
          </a:xfrm>
          <a:prstGeom prst="rect">
            <a:avLst/>
          </a:prstGeom>
          <a:solidFill>
            <a:srgbClr val="0F2D53"/>
          </a:solidFill>
        </p:spPr>
        <p:txBody>
          <a:bodyPr anchor="ctr" anchorCtr="1">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Price</a:t>
            </a:r>
            <a:r>
              <a:rPr kumimoji="0" lang="en-US" sz="1200" b="1" i="0" u="none" strike="noStrike" kern="1200" cap="none" spc="0" normalizeH="0" noProof="0" dirty="0" smtClean="0">
                <a:ln>
                  <a:noFill/>
                </a:ln>
                <a:solidFill>
                  <a:schemeClr val="bg1"/>
                </a:solidFill>
                <a:effectLst/>
                <a:uLnTx/>
                <a:uFillTx/>
                <a:latin typeface="Arial" pitchFamily="34" charset="0"/>
                <a:ea typeface="+mn-ea"/>
                <a:cs typeface="Arial" pitchFamily="34" charset="0"/>
              </a:rPr>
              <a:t> to Tangible Book Value vs. Asset Size</a:t>
            </a:r>
            <a:endPar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8" name="Picture 3"/>
          <p:cNvPicPr>
            <a:picLocks noChangeAspect="1" noChangeArrowheads="1"/>
          </p:cNvPicPr>
          <p:nvPr/>
        </p:nvPicPr>
        <p:blipFill>
          <a:blip r:embed="rId2" cstate="print"/>
          <a:srcRect/>
          <a:stretch>
            <a:fillRect/>
          </a:stretch>
        </p:blipFill>
        <p:spPr bwMode="auto">
          <a:xfrm>
            <a:off x="809625" y="1612900"/>
            <a:ext cx="7526338" cy="4508500"/>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smtClean="0"/>
              <a:t>Capital Markets Environment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02920" y="6540728"/>
            <a:ext cx="8229600" cy="307777"/>
          </a:xfrm>
        </p:spPr>
        <p:txBody>
          <a:bodyPr/>
          <a:lstStyle/>
          <a:p>
            <a:pPr>
              <a:buNone/>
            </a:pPr>
            <a:r>
              <a:rPr lang="en-US" dirty="0" smtClean="0"/>
              <a:t>Source: KBW Equity Capital Markets</a:t>
            </a:r>
          </a:p>
          <a:p>
            <a:pPr>
              <a:buNone/>
            </a:pPr>
            <a:r>
              <a:rPr lang="en-US" dirty="0" smtClean="0"/>
              <a:t>Data as of 5/17/13</a:t>
            </a:r>
            <a:endParaRPr lang="en-US" dirty="0"/>
          </a:p>
        </p:txBody>
      </p:sp>
      <p:sp>
        <p:nvSpPr>
          <p:cNvPr id="4" name="Slide Number Placeholder 3"/>
          <p:cNvSpPr>
            <a:spLocks noGrp="1"/>
          </p:cNvSpPr>
          <p:nvPr>
            <p:ph type="sldNum" sz="quarter" idx="4"/>
          </p:nvPr>
        </p:nvSpPr>
        <p:spPr/>
        <p:txBody>
          <a:bodyPr/>
          <a:lstStyle/>
          <a:p>
            <a:fld id="{B288FC56-8092-4DCB-8B30-6917BA11C2A7}" type="slidenum">
              <a:rPr lang="en-US" smtClean="0"/>
              <a:pPr/>
              <a:t>33</a:t>
            </a:fld>
            <a:endParaRPr lang="en-US" dirty="0"/>
          </a:p>
        </p:txBody>
      </p:sp>
      <p:sp>
        <p:nvSpPr>
          <p:cNvPr id="5" name="Title 4"/>
          <p:cNvSpPr>
            <a:spLocks noGrp="1"/>
          </p:cNvSpPr>
          <p:nvPr>
            <p:ph type="title"/>
          </p:nvPr>
        </p:nvSpPr>
        <p:spPr/>
        <p:txBody>
          <a:bodyPr/>
          <a:lstStyle/>
          <a:p>
            <a:r>
              <a:rPr lang="en-US" dirty="0" smtClean="0"/>
              <a:t>Current Capital Markets Environment</a:t>
            </a:r>
            <a:endParaRPr lang="en-US" dirty="0"/>
          </a:p>
        </p:txBody>
      </p:sp>
      <p:sp>
        <p:nvSpPr>
          <p:cNvPr id="8" name="Text Placeholder 8"/>
          <p:cNvSpPr>
            <a:spLocks noGrp="1"/>
          </p:cNvSpPr>
          <p:nvPr/>
        </p:nvSpPr>
        <p:spPr>
          <a:xfrm>
            <a:off x="4663440" y="1506342"/>
            <a:ext cx="4297680" cy="276999"/>
          </a:xfrm>
          <a:prstGeom prst="rect">
            <a:avLst/>
          </a:prstGeom>
          <a:solidFill>
            <a:srgbClr val="0F2D53"/>
          </a:solidFill>
          <a:ln w="3175">
            <a:noFill/>
          </a:ln>
        </p:spPr>
        <p:txBody>
          <a:bodyPr anchor="ctr" anchorCtr="1">
            <a:spAutoFit/>
          </a:bodyPr>
          <a:lstStyle>
            <a:lvl1pPr marL="0" indent="0" algn="ctr" defTabSz="914400" rtl="0" eaLnBrk="1" latinLnBrk="0" hangingPunct="1">
              <a:spcBef>
                <a:spcPts val="0"/>
              </a:spcBef>
              <a:buFont typeface="Arial" pitchFamily="34" charset="0"/>
              <a:buNone/>
              <a:defRPr sz="1300" b="1"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smtClean="0">
                <a:solidFill>
                  <a:prstClr val="white"/>
                </a:solidFill>
              </a:rPr>
              <a:t>LTM Equity Capital Markets Volume</a:t>
            </a:r>
            <a:endParaRPr lang="en-US" sz="1200" baseline="30000" dirty="0">
              <a:solidFill>
                <a:prstClr val="white"/>
              </a:solidFill>
            </a:endParaRPr>
          </a:p>
        </p:txBody>
      </p:sp>
      <p:sp>
        <p:nvSpPr>
          <p:cNvPr id="9" name="Text Placeholder 8"/>
          <p:cNvSpPr>
            <a:spLocks noGrp="1"/>
          </p:cNvSpPr>
          <p:nvPr/>
        </p:nvSpPr>
        <p:spPr>
          <a:xfrm>
            <a:off x="182880" y="1506342"/>
            <a:ext cx="4297680" cy="276999"/>
          </a:xfrm>
          <a:prstGeom prst="rect">
            <a:avLst/>
          </a:prstGeom>
          <a:solidFill>
            <a:srgbClr val="0F2D53"/>
          </a:solidFill>
          <a:ln w="3175">
            <a:noFill/>
          </a:ln>
        </p:spPr>
        <p:txBody>
          <a:bodyPr anchor="ctr" anchorCtr="1">
            <a:spAutoFit/>
          </a:bodyPr>
          <a:lstStyle>
            <a:lvl1pPr marL="0" indent="0" algn="ctr" defTabSz="914400" rtl="0" eaLnBrk="1" latinLnBrk="0" hangingPunct="1">
              <a:spcBef>
                <a:spcPts val="0"/>
              </a:spcBef>
              <a:buFont typeface="Arial" pitchFamily="34" charset="0"/>
              <a:buNone/>
              <a:defRPr sz="1300" b="1"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smtClean="0">
                <a:solidFill>
                  <a:prstClr val="white"/>
                </a:solidFill>
              </a:rPr>
              <a:t>2013 Sector Performance</a:t>
            </a:r>
            <a:endParaRPr lang="en-US" sz="1200" baseline="30000" dirty="0">
              <a:solidFill>
                <a:prstClr val="white"/>
              </a:solidFill>
            </a:endParaRPr>
          </a:p>
        </p:txBody>
      </p:sp>
      <p:pic>
        <p:nvPicPr>
          <p:cNvPr id="10" name="Picture 2"/>
          <p:cNvPicPr>
            <a:picLocks noChangeAspect="1" noChangeArrowheads="1"/>
          </p:cNvPicPr>
          <p:nvPr/>
        </p:nvPicPr>
        <p:blipFill>
          <a:blip r:embed="rId2" cstate="print"/>
          <a:srcRect/>
          <a:stretch>
            <a:fillRect/>
          </a:stretch>
        </p:blipFill>
        <p:spPr bwMode="auto">
          <a:xfrm>
            <a:off x="173038" y="1849438"/>
            <a:ext cx="4327525" cy="3695700"/>
          </a:xfrm>
          <a:prstGeom prst="rect">
            <a:avLst/>
          </a:prstGeom>
          <a:noFill/>
          <a:ln w="9525">
            <a:miter lim="800000"/>
            <a:headEnd/>
            <a:tailEnd/>
          </a:ln>
          <a:effectLst/>
        </p:spPr>
      </p:pic>
      <p:pic>
        <p:nvPicPr>
          <p:cNvPr id="11" name="Picture 3"/>
          <p:cNvPicPr>
            <a:picLocks noChangeAspect="1" noChangeArrowheads="1"/>
          </p:cNvPicPr>
          <p:nvPr/>
        </p:nvPicPr>
        <p:blipFill>
          <a:blip r:embed="rId3" cstate="print"/>
          <a:srcRect/>
          <a:stretch>
            <a:fillRect/>
          </a:stretch>
        </p:blipFill>
        <p:spPr bwMode="auto">
          <a:xfrm>
            <a:off x="4659313" y="1885950"/>
            <a:ext cx="4327525" cy="3702050"/>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707272"/>
            <a:ext cx="3931920" cy="1797928"/>
          </a:xfrm>
          <a:prstGeom prst="rect">
            <a:avLst/>
          </a:prstGeom>
        </p:spPr>
        <p:txBody>
          <a:bodyPr wrap="square" rtlCol="0">
            <a:spAutoFit/>
          </a:bodyPr>
          <a:lstStyle/>
          <a:p>
            <a:pPr marL="228600" indent="-228600" eaLnBrk="0" fontAlgn="base" hangingPunct="0">
              <a:spcBef>
                <a:spcPts val="1000"/>
              </a:spcBef>
              <a:spcAft>
                <a:spcPct val="0"/>
              </a:spcAft>
              <a:buSzPct val="100000"/>
              <a:buFont typeface="Arial" pitchFamily="34" charset="0"/>
              <a:buChar char="•"/>
            </a:pPr>
            <a:r>
              <a:rPr lang="en-US" sz="1300" dirty="0" smtClean="0">
                <a:solidFill>
                  <a:prstClr val="black"/>
                </a:solidFill>
                <a:latin typeface="Arial" pitchFamily="34" charset="0"/>
              </a:rPr>
              <a:t>Fortify balance sheet</a:t>
            </a:r>
          </a:p>
          <a:p>
            <a:pPr marL="685800" lvl="1" indent="-228600" eaLnBrk="0" fontAlgn="base" hangingPunct="0">
              <a:spcBef>
                <a:spcPts val="1000"/>
              </a:spcBef>
              <a:spcAft>
                <a:spcPct val="0"/>
              </a:spcAft>
              <a:buSzPct val="100000"/>
              <a:buFont typeface="Arial" pitchFamily="34" charset="0"/>
              <a:buChar char="–"/>
            </a:pPr>
            <a:r>
              <a:rPr lang="en-US" sz="1300" dirty="0" smtClean="0">
                <a:solidFill>
                  <a:prstClr val="black"/>
                </a:solidFill>
                <a:latin typeface="Arial" pitchFamily="34" charset="0"/>
              </a:rPr>
              <a:t>Fill credit holes</a:t>
            </a:r>
          </a:p>
          <a:p>
            <a:pPr marL="685800" lvl="1" indent="-228600" eaLnBrk="0" fontAlgn="base" hangingPunct="0">
              <a:spcBef>
                <a:spcPts val="1000"/>
              </a:spcBef>
              <a:spcAft>
                <a:spcPct val="0"/>
              </a:spcAft>
              <a:buSzPct val="100000"/>
              <a:buFont typeface="Arial" pitchFamily="34" charset="0"/>
              <a:buChar char="–"/>
            </a:pPr>
            <a:r>
              <a:rPr lang="en-US" sz="1300" dirty="0" smtClean="0">
                <a:solidFill>
                  <a:prstClr val="black"/>
                </a:solidFill>
                <a:latin typeface="Arial" pitchFamily="34" charset="0"/>
              </a:rPr>
              <a:t>Redeem TARP</a:t>
            </a:r>
          </a:p>
          <a:p>
            <a:pPr marL="228600" indent="-228600" eaLnBrk="0" fontAlgn="base" hangingPunct="0">
              <a:spcBef>
                <a:spcPts val="2500"/>
              </a:spcBef>
              <a:spcAft>
                <a:spcPct val="0"/>
              </a:spcAft>
              <a:buSzPct val="100000"/>
              <a:buFont typeface="Arial" pitchFamily="34" charset="0"/>
              <a:buChar char="•"/>
            </a:pPr>
            <a:r>
              <a:rPr lang="en-US" sz="1300" dirty="0" smtClean="0">
                <a:solidFill>
                  <a:prstClr val="black"/>
                </a:solidFill>
                <a:latin typeface="Arial" pitchFamily="34" charset="0"/>
              </a:rPr>
              <a:t>Dry powder for offense</a:t>
            </a:r>
          </a:p>
          <a:p>
            <a:pPr marL="685800" lvl="1" indent="-228600" eaLnBrk="0" fontAlgn="base" hangingPunct="0">
              <a:spcBef>
                <a:spcPts val="1000"/>
              </a:spcBef>
              <a:spcAft>
                <a:spcPct val="0"/>
              </a:spcAft>
              <a:buSzPct val="100000"/>
              <a:buFont typeface="Arial" pitchFamily="34" charset="0"/>
              <a:buChar char="•"/>
            </a:pPr>
            <a:endParaRPr lang="en-US" sz="1300" dirty="0" smtClean="0">
              <a:solidFill>
                <a:prstClr val="black"/>
              </a:solidFill>
              <a:latin typeface="Arial" pitchFamily="34" charset="0"/>
            </a:endParaRPr>
          </a:p>
        </p:txBody>
      </p:sp>
      <p:sp>
        <p:nvSpPr>
          <p:cNvPr id="10" name="TextBox 9"/>
          <p:cNvSpPr txBox="1"/>
          <p:nvPr/>
        </p:nvSpPr>
        <p:spPr>
          <a:xfrm>
            <a:off x="381000" y="4021666"/>
            <a:ext cx="3931920" cy="2182649"/>
          </a:xfrm>
          <a:prstGeom prst="rect">
            <a:avLst/>
          </a:prstGeom>
        </p:spPr>
        <p:txBody>
          <a:bodyPr wrap="square" rtlCol="0">
            <a:spAutoFit/>
          </a:bodyPr>
          <a:lstStyle/>
          <a:p>
            <a:pPr marL="228600" indent="-228600" eaLnBrk="0" fontAlgn="base" hangingPunct="0">
              <a:spcBef>
                <a:spcPts val="1000"/>
              </a:spcBef>
              <a:spcAft>
                <a:spcPct val="0"/>
              </a:spcAft>
              <a:buSzPct val="100000"/>
              <a:buFont typeface="Arial" pitchFamily="34" charset="0"/>
              <a:buChar char="•"/>
            </a:pPr>
            <a:r>
              <a:rPr lang="en-US" sz="1300" dirty="0" smtClean="0">
                <a:solidFill>
                  <a:prstClr val="black"/>
                </a:solidFill>
                <a:latin typeface="Arial" pitchFamily="34" charset="0"/>
              </a:rPr>
              <a:t>Acquisition finance</a:t>
            </a:r>
          </a:p>
          <a:p>
            <a:pPr marL="228600" indent="-228600" eaLnBrk="0" fontAlgn="base" hangingPunct="0">
              <a:spcBef>
                <a:spcPts val="2500"/>
              </a:spcBef>
              <a:spcAft>
                <a:spcPct val="0"/>
              </a:spcAft>
              <a:buSzPct val="100000"/>
              <a:buFont typeface="Arial" pitchFamily="34" charset="0"/>
              <a:buChar char="•"/>
            </a:pPr>
            <a:r>
              <a:rPr lang="en-US" sz="1300" dirty="0" smtClean="0">
                <a:solidFill>
                  <a:prstClr val="black"/>
                </a:solidFill>
                <a:latin typeface="Arial" pitchFamily="34" charset="0"/>
              </a:rPr>
              <a:t>Private Equity sell-downs</a:t>
            </a:r>
          </a:p>
          <a:p>
            <a:pPr marL="228600" indent="-228600" eaLnBrk="0" fontAlgn="base" hangingPunct="0">
              <a:spcBef>
                <a:spcPts val="2500"/>
              </a:spcBef>
              <a:spcAft>
                <a:spcPct val="0"/>
              </a:spcAft>
              <a:buSzPct val="100000"/>
              <a:buFont typeface="Arial" pitchFamily="34" charset="0"/>
              <a:buChar char="•"/>
            </a:pPr>
            <a:r>
              <a:rPr lang="en-US" sz="1300" dirty="0" smtClean="0">
                <a:solidFill>
                  <a:prstClr val="black"/>
                </a:solidFill>
                <a:latin typeface="Arial" pitchFamily="34" charset="0"/>
              </a:rPr>
              <a:t>Re-emergence of the IPO market</a:t>
            </a:r>
          </a:p>
          <a:p>
            <a:pPr marL="228600" indent="-228600" eaLnBrk="0" fontAlgn="base" hangingPunct="0">
              <a:spcBef>
                <a:spcPts val="2500"/>
              </a:spcBef>
              <a:spcAft>
                <a:spcPct val="0"/>
              </a:spcAft>
              <a:buSzPct val="100000"/>
              <a:buFont typeface="Arial" pitchFamily="34" charset="0"/>
              <a:buChar char="•"/>
            </a:pPr>
            <a:r>
              <a:rPr lang="en-US" sz="1300" dirty="0" smtClean="0">
                <a:solidFill>
                  <a:prstClr val="black"/>
                </a:solidFill>
                <a:latin typeface="Arial" pitchFamily="34" charset="0"/>
              </a:rPr>
              <a:t>Non-common solutions</a:t>
            </a:r>
          </a:p>
          <a:p>
            <a:pPr marL="685800" lvl="1" indent="-228600" eaLnBrk="0" fontAlgn="base" hangingPunct="0">
              <a:spcBef>
                <a:spcPts val="1000"/>
              </a:spcBef>
              <a:spcAft>
                <a:spcPct val="0"/>
              </a:spcAft>
              <a:buSzPct val="100000"/>
              <a:buFont typeface="Arial" pitchFamily="34" charset="0"/>
              <a:buChar char="•"/>
            </a:pPr>
            <a:endParaRPr lang="en-US" sz="1300" dirty="0" smtClean="0">
              <a:solidFill>
                <a:prstClr val="black"/>
              </a:solidFill>
              <a:latin typeface="Arial" pitchFamily="34" charset="0"/>
            </a:endParaRPr>
          </a:p>
        </p:txBody>
      </p:sp>
      <p:sp>
        <p:nvSpPr>
          <p:cNvPr id="27" name="Rectangle 26"/>
          <p:cNvSpPr/>
          <p:nvPr/>
        </p:nvSpPr>
        <p:spPr>
          <a:xfrm>
            <a:off x="381000" y="3962400"/>
            <a:ext cx="3931920" cy="2057400"/>
          </a:xfrm>
          <a:prstGeom prst="rect">
            <a:avLst/>
          </a:prstGeom>
          <a:noFill/>
          <a:ln w="15875">
            <a:solidFill>
              <a:srgbClr val="0F2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solidFill>
                <a:prstClr val="white"/>
              </a:solidFill>
              <a:latin typeface="Arial" pitchFamily="34" charset="0"/>
            </a:endParaRPr>
          </a:p>
        </p:txBody>
      </p:sp>
      <p:sp>
        <p:nvSpPr>
          <p:cNvPr id="25" name="Rectangle 24"/>
          <p:cNvSpPr/>
          <p:nvPr/>
        </p:nvSpPr>
        <p:spPr>
          <a:xfrm>
            <a:off x="381000" y="1642535"/>
            <a:ext cx="3931920" cy="1676400"/>
          </a:xfrm>
          <a:prstGeom prst="rect">
            <a:avLst/>
          </a:prstGeom>
          <a:noFill/>
          <a:ln w="15875">
            <a:solidFill>
              <a:srgbClr val="0F2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solidFill>
                <a:prstClr val="white"/>
              </a:solidFill>
              <a:latin typeface="Arial" pitchFamily="34" charset="0"/>
            </a:endParaRPr>
          </a:p>
        </p:txBody>
      </p:sp>
      <p:sp>
        <p:nvSpPr>
          <p:cNvPr id="3" name="Text Placeholder 2"/>
          <p:cNvSpPr>
            <a:spLocks noGrp="1"/>
          </p:cNvSpPr>
          <p:nvPr>
            <p:ph type="body" sz="quarter" idx="14"/>
          </p:nvPr>
        </p:nvSpPr>
        <p:spPr/>
        <p:txBody>
          <a:bodyPr/>
          <a:lstStyle/>
          <a:p>
            <a:pPr>
              <a:buNone/>
            </a:pPr>
            <a:r>
              <a:rPr lang="en-US" dirty="0" smtClean="0"/>
              <a:t>Source: SNL Financial and Dealogic</a:t>
            </a:r>
            <a:endParaRPr lang="en-US" dirty="0"/>
          </a:p>
        </p:txBody>
      </p:sp>
      <p:sp>
        <p:nvSpPr>
          <p:cNvPr id="4" name="Slide Number Placeholder 3"/>
          <p:cNvSpPr>
            <a:spLocks noGrp="1"/>
          </p:cNvSpPr>
          <p:nvPr>
            <p:ph type="sldNum" sz="quarter" idx="4"/>
          </p:nvPr>
        </p:nvSpPr>
        <p:spPr/>
        <p:txBody>
          <a:bodyPr/>
          <a:lstStyle/>
          <a:p>
            <a:fld id="{B288FC56-8092-4DCB-8B30-6917BA11C2A7}" type="slidenum">
              <a:rPr lang="en-US" smtClean="0">
                <a:solidFill>
                  <a:prstClr val="black">
                    <a:lumMod val="65000"/>
                    <a:lumOff val="35000"/>
                  </a:prstClr>
                </a:solidFill>
              </a:rPr>
              <a:pPr/>
              <a:t>34</a:t>
            </a:fld>
            <a:endParaRPr lang="en-US" dirty="0">
              <a:solidFill>
                <a:prstClr val="black">
                  <a:lumMod val="65000"/>
                  <a:lumOff val="35000"/>
                </a:prstClr>
              </a:solidFill>
            </a:endParaRPr>
          </a:p>
        </p:txBody>
      </p:sp>
      <p:sp>
        <p:nvSpPr>
          <p:cNvPr id="5" name="Title 4"/>
          <p:cNvSpPr>
            <a:spLocks noGrp="1"/>
          </p:cNvSpPr>
          <p:nvPr>
            <p:ph type="title"/>
          </p:nvPr>
        </p:nvSpPr>
        <p:spPr/>
        <p:txBody>
          <a:bodyPr/>
          <a:lstStyle/>
          <a:p>
            <a:r>
              <a:rPr lang="en-US" dirty="0" smtClean="0"/>
              <a:t>Capital Markets Environment for Banks</a:t>
            </a:r>
            <a:endParaRPr lang="en-US" dirty="0"/>
          </a:p>
        </p:txBody>
      </p:sp>
      <p:sp>
        <p:nvSpPr>
          <p:cNvPr id="6" name="TextBox 5"/>
          <p:cNvSpPr txBox="1"/>
          <p:nvPr/>
        </p:nvSpPr>
        <p:spPr>
          <a:xfrm>
            <a:off x="381000" y="973669"/>
            <a:ext cx="3931920" cy="276999"/>
          </a:xfrm>
          <a:prstGeom prst="rect">
            <a:avLst/>
          </a:prstGeom>
          <a:solidFill>
            <a:srgbClr val="0F2D52"/>
          </a:solidFill>
        </p:spPr>
        <p:txBody>
          <a:bodyPr wrap="square" rtlCol="0">
            <a:spAutoFit/>
          </a:bodyPr>
          <a:lstStyle/>
          <a:p>
            <a:pPr marL="228600" indent="-228600" algn="ctr" eaLnBrk="0" fontAlgn="base" hangingPunct="0">
              <a:spcBef>
                <a:spcPts val="1000"/>
              </a:spcBef>
              <a:spcAft>
                <a:spcPct val="0"/>
              </a:spcAft>
              <a:buSzPct val="100000"/>
            </a:pPr>
            <a:r>
              <a:rPr lang="en-US" sz="1200" b="1" dirty="0" smtClean="0">
                <a:solidFill>
                  <a:prstClr val="white"/>
                </a:solidFill>
                <a:latin typeface="Arial" pitchFamily="34" charset="0"/>
              </a:rPr>
              <a:t>Investor Themes</a:t>
            </a:r>
          </a:p>
        </p:txBody>
      </p:sp>
      <p:sp>
        <p:nvSpPr>
          <p:cNvPr id="7" name="TextBox 6"/>
          <p:cNvSpPr txBox="1"/>
          <p:nvPr/>
        </p:nvSpPr>
        <p:spPr>
          <a:xfrm>
            <a:off x="381000" y="1309441"/>
            <a:ext cx="3931920" cy="274320"/>
          </a:xfrm>
          <a:prstGeom prst="rect">
            <a:avLst/>
          </a:prstGeom>
          <a:solidFill>
            <a:schemeClr val="bg1">
              <a:lumMod val="85000"/>
            </a:schemeClr>
          </a:solidFill>
          <a:ln w="15875">
            <a:solidFill>
              <a:srgbClr val="0F2D52"/>
            </a:solidFill>
          </a:ln>
        </p:spPr>
        <p:txBody>
          <a:bodyPr wrap="square" rtlCol="0" anchor="ctr">
            <a:spAutoFit/>
          </a:bodyPr>
          <a:lstStyle/>
          <a:p>
            <a:pPr marL="228600" indent="-228600" algn="ctr" eaLnBrk="0" fontAlgn="base" hangingPunct="0">
              <a:spcBef>
                <a:spcPts val="1000"/>
              </a:spcBef>
              <a:spcAft>
                <a:spcPct val="0"/>
              </a:spcAft>
              <a:buSzPct val="100000"/>
            </a:pPr>
            <a:r>
              <a:rPr lang="en-US" sz="1200" b="1" dirty="0" smtClean="0">
                <a:solidFill>
                  <a:prstClr val="black"/>
                </a:solidFill>
                <a:latin typeface="Arial" pitchFamily="34" charset="0"/>
              </a:rPr>
              <a:t>2009 - 2012</a:t>
            </a:r>
          </a:p>
        </p:txBody>
      </p:sp>
      <p:sp>
        <p:nvSpPr>
          <p:cNvPr id="9" name="TextBox 8"/>
          <p:cNvSpPr txBox="1"/>
          <p:nvPr/>
        </p:nvSpPr>
        <p:spPr>
          <a:xfrm>
            <a:off x="381000" y="3620345"/>
            <a:ext cx="3931920" cy="274320"/>
          </a:xfrm>
          <a:prstGeom prst="rect">
            <a:avLst/>
          </a:prstGeom>
          <a:solidFill>
            <a:schemeClr val="bg1">
              <a:lumMod val="85000"/>
            </a:schemeClr>
          </a:solidFill>
          <a:ln w="15875">
            <a:solidFill>
              <a:srgbClr val="0F2D52"/>
            </a:solidFill>
          </a:ln>
        </p:spPr>
        <p:txBody>
          <a:bodyPr wrap="square" rtlCol="0" anchor="ctr">
            <a:spAutoFit/>
          </a:bodyPr>
          <a:lstStyle/>
          <a:p>
            <a:pPr marL="228600" indent="-228600" algn="ctr" eaLnBrk="0" fontAlgn="base" hangingPunct="0">
              <a:spcBef>
                <a:spcPts val="1000"/>
              </a:spcBef>
              <a:spcAft>
                <a:spcPct val="0"/>
              </a:spcAft>
              <a:buSzPct val="100000"/>
            </a:pPr>
            <a:r>
              <a:rPr lang="en-US" sz="1200" b="1" dirty="0" smtClean="0">
                <a:solidFill>
                  <a:prstClr val="black"/>
                </a:solidFill>
                <a:latin typeface="Arial" pitchFamily="34" charset="0"/>
              </a:rPr>
              <a:t>Current</a:t>
            </a:r>
          </a:p>
        </p:txBody>
      </p:sp>
      <p:sp>
        <p:nvSpPr>
          <p:cNvPr id="11" name="TextBox 10"/>
          <p:cNvSpPr txBox="1"/>
          <p:nvPr/>
        </p:nvSpPr>
        <p:spPr>
          <a:xfrm>
            <a:off x="4621824" y="973669"/>
            <a:ext cx="4270248" cy="276999"/>
          </a:xfrm>
          <a:prstGeom prst="rect">
            <a:avLst/>
          </a:prstGeom>
          <a:solidFill>
            <a:srgbClr val="0F2D52"/>
          </a:solidFill>
        </p:spPr>
        <p:txBody>
          <a:bodyPr wrap="square" rtlCol="0">
            <a:spAutoFit/>
          </a:bodyPr>
          <a:lstStyle/>
          <a:p>
            <a:pPr marL="228600" indent="-228600" algn="ctr" eaLnBrk="0" fontAlgn="base" hangingPunct="0">
              <a:spcBef>
                <a:spcPts val="1000"/>
              </a:spcBef>
              <a:spcAft>
                <a:spcPct val="0"/>
              </a:spcAft>
              <a:buSzPct val="100000"/>
            </a:pPr>
            <a:r>
              <a:rPr lang="en-US" sz="1200" b="1" dirty="0" smtClean="0">
                <a:solidFill>
                  <a:prstClr val="white"/>
                </a:solidFill>
                <a:latin typeface="Arial" pitchFamily="34" charset="0"/>
              </a:rPr>
              <a:t>Follow-on Offering Volume</a:t>
            </a:r>
          </a:p>
        </p:txBody>
      </p:sp>
      <p:pic>
        <p:nvPicPr>
          <p:cNvPr id="27654" name="Picture 6"/>
          <p:cNvPicPr>
            <a:picLocks noChangeAspect="1" noChangeArrowheads="1"/>
          </p:cNvPicPr>
          <p:nvPr>
            <p:custDataLst>
              <p:tags r:id="rId1"/>
            </p:custDataLst>
          </p:nvPr>
        </p:nvPicPr>
        <p:blipFill>
          <a:blip r:embed="rId8" cstate="print"/>
          <a:srcRect/>
          <a:stretch>
            <a:fillRect/>
          </a:stretch>
        </p:blipFill>
        <p:spPr bwMode="auto">
          <a:xfrm>
            <a:off x="4621824" y="1295400"/>
            <a:ext cx="4267199" cy="4373657"/>
          </a:xfrm>
          <a:prstGeom prst="rect">
            <a:avLst/>
          </a:prstGeom>
          <a:noFill/>
          <a:ln w="9525">
            <a:noFill/>
            <a:miter lim="800000"/>
            <a:headEnd/>
            <a:tailEnd/>
          </a:ln>
          <a:effectLst/>
        </p:spPr>
      </p:pic>
      <p:sp>
        <p:nvSpPr>
          <p:cNvPr id="17" name="Rectangle 16"/>
          <p:cNvSpPr/>
          <p:nvPr/>
        </p:nvSpPr>
        <p:spPr>
          <a:xfrm>
            <a:off x="4572000" y="5791200"/>
            <a:ext cx="3810000" cy="228600"/>
          </a:xfrm>
          <a:prstGeom prst="rect">
            <a:avLst/>
          </a:prstGeom>
          <a:solidFill>
            <a:schemeClr val="bg1">
              <a:lumMod val="95000"/>
            </a:schemeClr>
          </a:solidFill>
          <a:ln w="15875">
            <a:solidFill>
              <a:srgbClr val="0F2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solidFill>
                <a:prstClr val="white"/>
              </a:solidFill>
              <a:latin typeface="Arial" pitchFamily="34" charset="0"/>
            </a:endParaRPr>
          </a:p>
        </p:txBody>
      </p:sp>
      <p:sp>
        <p:nvSpPr>
          <p:cNvPr id="18" name="TextBox 17"/>
          <p:cNvSpPr txBox="1"/>
          <p:nvPr/>
        </p:nvSpPr>
        <p:spPr>
          <a:xfrm>
            <a:off x="4519248" y="5805856"/>
            <a:ext cx="762000" cy="215444"/>
          </a:xfrm>
          <a:prstGeom prst="rect">
            <a:avLst/>
          </a:prstGeom>
        </p:spPr>
        <p:txBody>
          <a:bodyPr wrap="square" rtlCol="0">
            <a:spAutoFit/>
          </a:bodyPr>
          <a:lstStyle/>
          <a:p>
            <a:pPr marL="228600" indent="-228600" eaLnBrk="0" fontAlgn="base" hangingPunct="0">
              <a:spcBef>
                <a:spcPts val="1000"/>
              </a:spcBef>
              <a:spcAft>
                <a:spcPct val="0"/>
              </a:spcAft>
              <a:buSzPct val="100000"/>
            </a:pPr>
            <a:r>
              <a:rPr lang="en-US" sz="800" b="1" dirty="0" smtClean="0">
                <a:solidFill>
                  <a:prstClr val="black"/>
                </a:solidFill>
                <a:latin typeface="Arial" pitchFamily="34" charset="0"/>
              </a:rPr>
              <a:t>P / PF TBV:</a:t>
            </a:r>
          </a:p>
        </p:txBody>
      </p:sp>
      <p:sp>
        <p:nvSpPr>
          <p:cNvPr id="19" name="TextBox 18"/>
          <p:cNvSpPr txBox="1"/>
          <p:nvPr>
            <p:custDataLst>
              <p:tags r:id="rId2"/>
            </p:custDataLst>
          </p:nvPr>
        </p:nvSpPr>
        <p:spPr>
          <a:xfrm>
            <a:off x="5137640" y="5808784"/>
            <a:ext cx="762000" cy="215444"/>
          </a:xfrm>
          <a:prstGeom prst="rect">
            <a:avLst/>
          </a:prstGeom>
        </p:spPr>
        <p:txBody>
          <a:bodyPr wrap="square" rtlCol="0">
            <a:spAutoFit/>
          </a:bodyPr>
          <a:lstStyle/>
          <a:p>
            <a:pPr marL="228600" indent="-228600" eaLnBrk="0" fontAlgn="base" hangingPunct="0">
              <a:spcBef>
                <a:spcPts val="1000"/>
              </a:spcBef>
              <a:spcAft>
                <a:spcPct val="0"/>
              </a:spcAft>
              <a:buSzPct val="100000"/>
            </a:pPr>
            <a:r>
              <a:rPr lang="en-US" sz="800" b="1" dirty="0" smtClean="0">
                <a:solidFill>
                  <a:prstClr val="black"/>
                </a:solidFill>
                <a:latin typeface="Arial" pitchFamily="34" charset="0"/>
              </a:rPr>
              <a:t>1.10x </a:t>
            </a:r>
          </a:p>
        </p:txBody>
      </p:sp>
      <p:sp>
        <p:nvSpPr>
          <p:cNvPr id="20" name="TextBox 19"/>
          <p:cNvSpPr txBox="1"/>
          <p:nvPr>
            <p:custDataLst>
              <p:tags r:id="rId3"/>
            </p:custDataLst>
          </p:nvPr>
        </p:nvSpPr>
        <p:spPr>
          <a:xfrm>
            <a:off x="5638800" y="5808784"/>
            <a:ext cx="762000" cy="215444"/>
          </a:xfrm>
          <a:prstGeom prst="rect">
            <a:avLst/>
          </a:prstGeom>
        </p:spPr>
        <p:txBody>
          <a:bodyPr wrap="square" rtlCol="0">
            <a:spAutoFit/>
          </a:bodyPr>
          <a:lstStyle/>
          <a:p>
            <a:pPr marL="228600" indent="-228600" algn="ctr" eaLnBrk="0" fontAlgn="base" hangingPunct="0">
              <a:spcBef>
                <a:spcPts val="1000"/>
              </a:spcBef>
              <a:spcAft>
                <a:spcPct val="0"/>
              </a:spcAft>
              <a:buSzPct val="100000"/>
            </a:pPr>
            <a:r>
              <a:rPr lang="en-US" sz="800" b="1" dirty="0" smtClean="0">
                <a:solidFill>
                  <a:prstClr val="black"/>
                </a:solidFill>
                <a:latin typeface="Arial" pitchFamily="34" charset="0"/>
              </a:rPr>
              <a:t>1.10x  </a:t>
            </a:r>
          </a:p>
        </p:txBody>
      </p:sp>
      <p:sp>
        <p:nvSpPr>
          <p:cNvPr id="21" name="TextBox 20"/>
          <p:cNvSpPr txBox="1"/>
          <p:nvPr>
            <p:custDataLst>
              <p:tags r:id="rId4"/>
            </p:custDataLst>
          </p:nvPr>
        </p:nvSpPr>
        <p:spPr>
          <a:xfrm>
            <a:off x="6342184" y="5808784"/>
            <a:ext cx="762000" cy="215444"/>
          </a:xfrm>
          <a:prstGeom prst="rect">
            <a:avLst/>
          </a:prstGeom>
        </p:spPr>
        <p:txBody>
          <a:bodyPr wrap="square" rtlCol="0">
            <a:spAutoFit/>
          </a:bodyPr>
          <a:lstStyle/>
          <a:p>
            <a:pPr marL="228600" indent="-228600" algn="ctr" eaLnBrk="0" fontAlgn="base" hangingPunct="0">
              <a:spcBef>
                <a:spcPts val="1000"/>
              </a:spcBef>
              <a:spcAft>
                <a:spcPct val="0"/>
              </a:spcAft>
              <a:buSzPct val="100000"/>
            </a:pPr>
            <a:r>
              <a:rPr lang="en-US" sz="800" b="1" dirty="0" smtClean="0">
                <a:solidFill>
                  <a:prstClr val="black"/>
                </a:solidFill>
                <a:latin typeface="Arial" pitchFamily="34" charset="0"/>
              </a:rPr>
              <a:t>1.25x </a:t>
            </a:r>
          </a:p>
        </p:txBody>
      </p:sp>
      <p:sp>
        <p:nvSpPr>
          <p:cNvPr id="22" name="TextBox 21"/>
          <p:cNvSpPr txBox="1"/>
          <p:nvPr>
            <p:custDataLst>
              <p:tags r:id="rId5"/>
            </p:custDataLst>
          </p:nvPr>
        </p:nvSpPr>
        <p:spPr>
          <a:xfrm>
            <a:off x="7019192" y="5808784"/>
            <a:ext cx="762000" cy="215444"/>
          </a:xfrm>
          <a:prstGeom prst="rect">
            <a:avLst/>
          </a:prstGeom>
        </p:spPr>
        <p:txBody>
          <a:bodyPr wrap="square" rtlCol="0">
            <a:spAutoFit/>
          </a:bodyPr>
          <a:lstStyle/>
          <a:p>
            <a:pPr marL="228600" indent="-228600" algn="ctr" eaLnBrk="0" fontAlgn="base" hangingPunct="0">
              <a:spcBef>
                <a:spcPts val="1000"/>
              </a:spcBef>
              <a:spcAft>
                <a:spcPct val="0"/>
              </a:spcAft>
              <a:buSzPct val="100000"/>
            </a:pPr>
            <a:r>
              <a:rPr lang="en-US" sz="800" b="1" dirty="0" smtClean="0">
                <a:solidFill>
                  <a:prstClr val="black"/>
                </a:solidFill>
                <a:latin typeface="Arial" pitchFamily="34" charset="0"/>
              </a:rPr>
              <a:t>1.25x  </a:t>
            </a:r>
          </a:p>
        </p:txBody>
      </p:sp>
      <p:sp>
        <p:nvSpPr>
          <p:cNvPr id="23" name="TextBox 22"/>
          <p:cNvSpPr txBox="1"/>
          <p:nvPr>
            <p:custDataLst>
              <p:tags r:id="rId6"/>
            </p:custDataLst>
          </p:nvPr>
        </p:nvSpPr>
        <p:spPr>
          <a:xfrm>
            <a:off x="7696200" y="5808784"/>
            <a:ext cx="762000" cy="215444"/>
          </a:xfrm>
          <a:prstGeom prst="rect">
            <a:avLst/>
          </a:prstGeom>
        </p:spPr>
        <p:txBody>
          <a:bodyPr wrap="square" rtlCol="0">
            <a:spAutoFit/>
          </a:bodyPr>
          <a:lstStyle/>
          <a:p>
            <a:pPr marL="228600" indent="-228600" algn="ctr" eaLnBrk="0" fontAlgn="base" hangingPunct="0">
              <a:spcBef>
                <a:spcPts val="1000"/>
              </a:spcBef>
              <a:spcAft>
                <a:spcPct val="0"/>
              </a:spcAft>
              <a:buSzPct val="100000"/>
            </a:pPr>
            <a:r>
              <a:rPr lang="en-US" sz="800" b="1" dirty="0" smtClean="0">
                <a:solidFill>
                  <a:prstClr val="black"/>
                </a:solidFill>
                <a:latin typeface="Arial" pitchFamily="34" charset="0"/>
              </a:rPr>
              <a:t>1.38x </a:t>
            </a:r>
          </a:p>
        </p:txBody>
      </p:sp>
      <p:sp>
        <p:nvSpPr>
          <p:cNvPr id="24" name="Rectangle 23"/>
          <p:cNvSpPr/>
          <p:nvPr/>
        </p:nvSpPr>
        <p:spPr>
          <a:xfrm>
            <a:off x="5269524" y="6172200"/>
            <a:ext cx="1524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solidFill>
                <a:prstClr val="white"/>
              </a:solidFill>
              <a:latin typeface="Arial" pitchFamily="34" charset="0"/>
            </a:endParaRPr>
          </a:p>
        </p:txBody>
      </p:sp>
      <p:cxnSp>
        <p:nvCxnSpPr>
          <p:cNvPr id="26" name="Straight Connector 25"/>
          <p:cNvCxnSpPr/>
          <p:nvPr/>
        </p:nvCxnSpPr>
        <p:spPr>
          <a:xfrm>
            <a:off x="6705600" y="6241840"/>
            <a:ext cx="307728"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60024" y="6122376"/>
            <a:ext cx="2286000" cy="230832"/>
          </a:xfrm>
          <a:prstGeom prst="rect">
            <a:avLst/>
          </a:prstGeom>
        </p:spPr>
        <p:txBody>
          <a:bodyPr wrap="square" rtlCol="0">
            <a:spAutoFit/>
          </a:bodyPr>
          <a:lstStyle/>
          <a:p>
            <a:pPr marL="228600" indent="-228600" eaLnBrk="0" fontAlgn="base" hangingPunct="0">
              <a:spcBef>
                <a:spcPts val="1000"/>
              </a:spcBef>
              <a:spcAft>
                <a:spcPct val="0"/>
              </a:spcAft>
              <a:buSzPct val="100000"/>
            </a:pPr>
            <a:r>
              <a:rPr lang="en-US" sz="900" dirty="0" smtClean="0">
                <a:solidFill>
                  <a:prstClr val="black"/>
                </a:solidFill>
                <a:latin typeface="Arial" pitchFamily="34" charset="0"/>
              </a:rPr>
              <a:t>Number of deals</a:t>
            </a:r>
          </a:p>
        </p:txBody>
      </p:sp>
      <p:sp>
        <p:nvSpPr>
          <p:cNvPr id="29" name="TextBox 28"/>
          <p:cNvSpPr txBox="1"/>
          <p:nvPr/>
        </p:nvSpPr>
        <p:spPr>
          <a:xfrm>
            <a:off x="7089528" y="6122376"/>
            <a:ext cx="1063872" cy="230832"/>
          </a:xfrm>
          <a:prstGeom prst="rect">
            <a:avLst/>
          </a:prstGeom>
        </p:spPr>
        <p:txBody>
          <a:bodyPr wrap="square" rtlCol="0">
            <a:spAutoFit/>
          </a:bodyPr>
          <a:lstStyle/>
          <a:p>
            <a:pPr marL="228600" indent="-228600" eaLnBrk="0" fontAlgn="base" hangingPunct="0">
              <a:spcBef>
                <a:spcPts val="1000"/>
              </a:spcBef>
              <a:spcAft>
                <a:spcPct val="0"/>
              </a:spcAft>
              <a:buSzPct val="100000"/>
            </a:pPr>
            <a:r>
              <a:rPr lang="en-US" sz="900" dirty="0" smtClean="0">
                <a:solidFill>
                  <a:prstClr val="black"/>
                </a:solidFill>
                <a:latin typeface="Arial" pitchFamily="34" charset="0"/>
              </a:rPr>
              <a:t>Proceeds ($bn)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smtClean="0"/>
              <a:t>M&amp;A Environment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Text Placeholder 3"/>
          <p:cNvSpPr>
            <a:spLocks noGrp="1"/>
          </p:cNvSpPr>
          <p:nvPr>
            <p:ph type="body" sz="quarter" idx="13"/>
          </p:nvPr>
        </p:nvSpPr>
        <p:spPr>
          <a:xfrm>
            <a:off x="332232" y="800294"/>
            <a:ext cx="8735568" cy="409575"/>
          </a:xfrm>
        </p:spPr>
        <p:txBody>
          <a:bodyPr/>
          <a:lstStyle/>
          <a:p>
            <a:r>
              <a:rPr lang="en-US" sz="1400" dirty="0" smtClean="0"/>
              <a:t>Revenue headwinds for the industry</a:t>
            </a:r>
          </a:p>
          <a:p>
            <a:endParaRPr lang="en-US" sz="800" dirty="0" smtClean="0"/>
          </a:p>
          <a:p>
            <a:r>
              <a:rPr lang="en-US" sz="1400" dirty="0"/>
              <a:t>Slow / low growth economic environment</a:t>
            </a:r>
            <a:endParaRPr lang="en-US" dirty="0"/>
          </a:p>
          <a:p>
            <a:endParaRPr lang="en-US" sz="800" dirty="0" smtClean="0"/>
          </a:p>
          <a:p>
            <a:r>
              <a:rPr lang="en-US" sz="1400" dirty="0" smtClean="0"/>
              <a:t>Regulatory/compliance requirements</a:t>
            </a:r>
            <a:endParaRPr lang="en-US" sz="1400" dirty="0"/>
          </a:p>
          <a:p>
            <a:endParaRPr lang="en-US" sz="800" dirty="0" smtClean="0"/>
          </a:p>
          <a:p>
            <a:r>
              <a:rPr lang="en-US" sz="1400" dirty="0" smtClean="0"/>
              <a:t>Legacy asset quality problems</a:t>
            </a:r>
            <a:endParaRPr lang="en-US" sz="1400" dirty="0"/>
          </a:p>
          <a:p>
            <a:endParaRPr lang="en-US" sz="800" dirty="0" smtClean="0"/>
          </a:p>
          <a:p>
            <a:r>
              <a:rPr lang="en-US" sz="1400" dirty="0" smtClean="0"/>
              <a:t>Overcapacity</a:t>
            </a:r>
          </a:p>
          <a:p>
            <a:endParaRPr lang="en-US" sz="800" dirty="0" smtClean="0"/>
          </a:p>
          <a:p>
            <a:r>
              <a:rPr lang="en-US" sz="1400" dirty="0" smtClean="0"/>
              <a:t>Management and board fatigue</a:t>
            </a:r>
          </a:p>
          <a:p>
            <a:endParaRPr lang="en-US" sz="800" dirty="0" smtClean="0"/>
          </a:p>
          <a:p>
            <a:r>
              <a:rPr lang="en-US" sz="1400" dirty="0" smtClean="0"/>
              <a:t>Limited access to capital markets</a:t>
            </a:r>
          </a:p>
          <a:p>
            <a:endParaRPr lang="en-US" sz="800" dirty="0" smtClean="0"/>
          </a:p>
          <a:p>
            <a:r>
              <a:rPr lang="en-US" sz="1400" dirty="0" smtClean="0"/>
              <a:t>Possible constraints:</a:t>
            </a:r>
          </a:p>
          <a:p>
            <a:pPr lvl="1"/>
            <a:r>
              <a:rPr lang="en-US" sz="1300" dirty="0" smtClean="0"/>
              <a:t>Purchase accounting / classified asset ratios</a:t>
            </a:r>
          </a:p>
          <a:p>
            <a:pPr lvl="1"/>
            <a:r>
              <a:rPr lang="en-US" sz="1300" dirty="0" smtClean="0"/>
              <a:t>Classified / Capital Ratio</a:t>
            </a:r>
          </a:p>
          <a:p>
            <a:pPr lvl="1"/>
            <a:r>
              <a:rPr lang="en-US" sz="1300" dirty="0" smtClean="0"/>
              <a:t>Bid-ask spread</a:t>
            </a:r>
            <a:endParaRPr lang="en-US" sz="1300" dirty="0"/>
          </a:p>
        </p:txBody>
      </p:sp>
      <p:sp>
        <p:nvSpPr>
          <p:cNvPr id="55298" name="Text Placeholder 2"/>
          <p:cNvSpPr>
            <a:spLocks noGrp="1"/>
          </p:cNvSpPr>
          <p:nvPr>
            <p:ph type="body" sz="quarter" idx="14"/>
          </p:nvPr>
        </p:nvSpPr>
        <p:spPr>
          <a:xfrm>
            <a:off x="502920" y="6682258"/>
            <a:ext cx="8229600" cy="200055"/>
          </a:xfrm>
        </p:spPr>
        <p:txBody>
          <a:bodyPr/>
          <a:lstStyle/>
          <a:p>
            <a:pPr>
              <a:buNone/>
            </a:pPr>
            <a:endParaRPr lang="en-US" dirty="0" smtClean="0"/>
          </a:p>
        </p:txBody>
      </p:sp>
      <p:sp>
        <p:nvSpPr>
          <p:cNvPr id="85031" name="Slide Number Placeholder 3"/>
          <p:cNvSpPr>
            <a:spLocks noGrp="1"/>
          </p:cNvSpPr>
          <p:nvPr>
            <p:ph type="sldNum" sz="quarter" idx="4"/>
          </p:nvPr>
        </p:nvSpPr>
        <p:spPr/>
        <p:txBody>
          <a:bodyPr/>
          <a:lstStyle/>
          <a:p>
            <a:fld id="{08085AE5-0DFA-4600-B512-BCB96FB24CEE}" type="slidenum">
              <a:rPr lang="en-US" smtClean="0"/>
              <a:pPr/>
              <a:t>36</a:t>
            </a:fld>
            <a:endParaRPr lang="en-US" dirty="0"/>
          </a:p>
        </p:txBody>
      </p:sp>
      <p:sp>
        <p:nvSpPr>
          <p:cNvPr id="84994" name="Title 4"/>
          <p:cNvSpPr>
            <a:spLocks noGrp="1"/>
          </p:cNvSpPr>
          <p:nvPr>
            <p:ph type="title"/>
          </p:nvPr>
        </p:nvSpPr>
        <p:spPr/>
        <p:txBody>
          <a:bodyPr/>
          <a:lstStyle/>
          <a:p>
            <a:r>
              <a:rPr lang="en-US" dirty="0" smtClean="0"/>
              <a:t>Key Drivers for Increased Consolidation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Picture 9"/>
          <p:cNvPicPr>
            <a:picLocks noChangeAspect="1" noChangeArrowheads="1"/>
          </p:cNvPicPr>
          <p:nvPr>
            <p:custDataLst>
              <p:tags r:id="rId1"/>
            </p:custDataLst>
          </p:nvPr>
        </p:nvPicPr>
        <p:blipFill>
          <a:blip r:embed="rId4" cstate="print"/>
          <a:srcRect/>
          <a:stretch>
            <a:fillRect/>
          </a:stretch>
        </p:blipFill>
        <p:spPr bwMode="auto">
          <a:xfrm>
            <a:off x="408428" y="1730616"/>
            <a:ext cx="8448397" cy="4421231"/>
          </a:xfrm>
          <a:prstGeom prst="rect">
            <a:avLst/>
          </a:prstGeom>
          <a:noFill/>
          <a:ln w="9525">
            <a:noFill/>
            <a:miter lim="800000"/>
            <a:headEnd/>
            <a:tailEnd/>
          </a:ln>
          <a:effectLst/>
        </p:spPr>
      </p:pic>
      <p:sp>
        <p:nvSpPr>
          <p:cNvPr id="7" name="Title 6"/>
          <p:cNvSpPr>
            <a:spLocks noGrp="1"/>
          </p:cNvSpPr>
          <p:nvPr>
            <p:ph type="title"/>
          </p:nvPr>
        </p:nvSpPr>
        <p:spPr/>
        <p:txBody>
          <a:bodyPr/>
          <a:lstStyle/>
          <a:p>
            <a:r>
              <a:rPr lang="en-US" dirty="0" smtClean="0"/>
              <a:t>Consolidation Trends Among U.S. Depository Institutions</a:t>
            </a:r>
            <a:endParaRPr lang="en-US" dirty="0"/>
          </a:p>
        </p:txBody>
      </p:sp>
      <p:sp>
        <p:nvSpPr>
          <p:cNvPr id="9" name="Slide Number Placeholder 8"/>
          <p:cNvSpPr>
            <a:spLocks noGrp="1"/>
          </p:cNvSpPr>
          <p:nvPr>
            <p:ph type="sldNum" sz="quarter" idx="4"/>
          </p:nvPr>
        </p:nvSpPr>
        <p:spPr/>
        <p:txBody>
          <a:bodyPr/>
          <a:lstStyle/>
          <a:p>
            <a:fld id="{B288FC56-8092-4DCB-8B30-6917BA11C2A7}" type="slidenum">
              <a:rPr lang="en-US" smtClean="0"/>
              <a:pPr/>
              <a:t>37</a:t>
            </a:fld>
            <a:endParaRPr lang="en-US" dirty="0"/>
          </a:p>
        </p:txBody>
      </p:sp>
      <p:sp>
        <p:nvSpPr>
          <p:cNvPr id="8" name="Text Placeholder 7"/>
          <p:cNvSpPr>
            <a:spLocks noGrp="1"/>
          </p:cNvSpPr>
          <p:nvPr>
            <p:ph type="body" sz="quarter" idx="14"/>
          </p:nvPr>
        </p:nvSpPr>
        <p:spPr>
          <a:xfrm>
            <a:off x="502920" y="6684264"/>
            <a:ext cx="8229600" cy="200055"/>
          </a:xfrm>
        </p:spPr>
        <p:txBody>
          <a:bodyPr/>
          <a:lstStyle/>
          <a:p>
            <a:pPr>
              <a:buNone/>
            </a:pPr>
            <a:r>
              <a:rPr lang="en-US" dirty="0" smtClean="0"/>
              <a:t>Source: SNL Financial as of 12/31/12</a:t>
            </a:r>
            <a:endParaRPr lang="en-US" dirty="0"/>
          </a:p>
        </p:txBody>
      </p:sp>
      <p:sp>
        <p:nvSpPr>
          <p:cNvPr id="13" name="Rectangle 12"/>
          <p:cNvSpPr/>
          <p:nvPr/>
        </p:nvSpPr>
        <p:spPr>
          <a:xfrm>
            <a:off x="5896907" y="2791317"/>
            <a:ext cx="150453" cy="151908"/>
          </a:xfrm>
          <a:prstGeom prst="rect">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4" name="Rectangle 13"/>
          <p:cNvSpPr/>
          <p:nvPr/>
        </p:nvSpPr>
        <p:spPr>
          <a:xfrm>
            <a:off x="5896907" y="1676400"/>
            <a:ext cx="150453" cy="151908"/>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5" name="Rectangle 14"/>
          <p:cNvSpPr/>
          <p:nvPr/>
        </p:nvSpPr>
        <p:spPr>
          <a:xfrm>
            <a:off x="5896907" y="1943100"/>
            <a:ext cx="150453" cy="151908"/>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6" name="Rectangle 15"/>
          <p:cNvSpPr/>
          <p:nvPr/>
        </p:nvSpPr>
        <p:spPr>
          <a:xfrm>
            <a:off x="5896907" y="2229342"/>
            <a:ext cx="150453" cy="151908"/>
          </a:xfrm>
          <a:prstGeom prst="rect">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7" name="Rectangle 16"/>
          <p:cNvSpPr/>
          <p:nvPr/>
        </p:nvSpPr>
        <p:spPr>
          <a:xfrm>
            <a:off x="5896907" y="2496042"/>
            <a:ext cx="150453" cy="151908"/>
          </a:xfrm>
          <a:prstGeom prst="rect">
            <a:avLst/>
          </a:prstGeom>
          <a:solidFill>
            <a:schemeClr val="accent3">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pic>
        <p:nvPicPr>
          <p:cNvPr id="2051" name="Picture 3"/>
          <p:cNvPicPr>
            <a:picLocks noChangeAspect="1" noChangeArrowheads="1"/>
          </p:cNvPicPr>
          <p:nvPr/>
        </p:nvPicPr>
        <p:blipFill>
          <a:blip r:embed="rId5" cstate="print"/>
          <a:srcRect/>
          <a:stretch>
            <a:fillRect/>
          </a:stretch>
        </p:blipFill>
        <p:spPr bwMode="auto">
          <a:xfrm>
            <a:off x="6115048" y="1295400"/>
            <a:ext cx="1828800" cy="17108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srcRect/>
          <a:stretch>
            <a:fillRect/>
          </a:stretch>
        </p:blipFill>
        <p:spPr bwMode="auto">
          <a:xfrm>
            <a:off x="654050" y="3975100"/>
            <a:ext cx="7835900" cy="2597150"/>
          </a:xfrm>
          <a:prstGeom prst="rect">
            <a:avLst/>
          </a:prstGeom>
          <a:noFill/>
          <a:ln w="9525">
            <a:miter lim="800000"/>
            <a:headEnd/>
            <a:tailEnd/>
          </a:ln>
          <a:effectLst/>
        </p:spPr>
      </p:pic>
      <p:sp>
        <p:nvSpPr>
          <p:cNvPr id="3" name="Text Placeholder 2"/>
          <p:cNvSpPr>
            <a:spLocks noGrp="1"/>
          </p:cNvSpPr>
          <p:nvPr>
            <p:ph type="body" sz="quarter" idx="14"/>
          </p:nvPr>
        </p:nvSpPr>
        <p:spPr>
          <a:xfrm>
            <a:off x="502920" y="6540728"/>
            <a:ext cx="8229600" cy="307777"/>
          </a:xfrm>
        </p:spPr>
        <p:txBody>
          <a:bodyPr/>
          <a:lstStyle/>
          <a:p>
            <a:pPr>
              <a:buNone/>
            </a:pPr>
            <a:r>
              <a:rPr lang="en-US" dirty="0" smtClean="0"/>
              <a:t>Source: SNL Financial </a:t>
            </a:r>
          </a:p>
          <a:p>
            <a:pPr>
              <a:buNone/>
            </a:pPr>
            <a:r>
              <a:rPr lang="en-US" dirty="0" smtClean="0"/>
              <a:t>Data as of 5/15/13</a:t>
            </a:r>
            <a:endParaRPr lang="en-US" dirty="0"/>
          </a:p>
        </p:txBody>
      </p:sp>
      <p:sp>
        <p:nvSpPr>
          <p:cNvPr id="4" name="Slide Number Placeholder 3"/>
          <p:cNvSpPr>
            <a:spLocks noGrp="1"/>
          </p:cNvSpPr>
          <p:nvPr>
            <p:ph type="sldNum" sz="quarter" idx="4"/>
          </p:nvPr>
        </p:nvSpPr>
        <p:spPr/>
        <p:txBody>
          <a:bodyPr/>
          <a:lstStyle/>
          <a:p>
            <a:fld id="{B288FC56-8092-4DCB-8B30-6917BA11C2A7}" type="slidenum">
              <a:rPr lang="en-US" smtClean="0"/>
              <a:pPr/>
              <a:t>38</a:t>
            </a:fld>
            <a:endParaRPr lang="en-US" dirty="0"/>
          </a:p>
        </p:txBody>
      </p:sp>
      <p:sp>
        <p:nvSpPr>
          <p:cNvPr id="5" name="Title 4"/>
          <p:cNvSpPr>
            <a:spLocks noGrp="1"/>
          </p:cNvSpPr>
          <p:nvPr>
            <p:ph type="title"/>
          </p:nvPr>
        </p:nvSpPr>
        <p:spPr/>
        <p:txBody>
          <a:bodyPr/>
          <a:lstStyle/>
          <a:p>
            <a:r>
              <a:rPr lang="en-US" dirty="0" smtClean="0"/>
              <a:t>Recent M&amp;A Trends</a:t>
            </a:r>
            <a:endParaRPr lang="en-US" dirty="0"/>
          </a:p>
        </p:txBody>
      </p:sp>
      <p:pic>
        <p:nvPicPr>
          <p:cNvPr id="11" name="Picture 2"/>
          <p:cNvPicPr>
            <a:picLocks noChangeAspect="1" noChangeArrowheads="1"/>
          </p:cNvPicPr>
          <p:nvPr/>
        </p:nvPicPr>
        <p:blipFill>
          <a:blip r:embed="rId3" cstate="print"/>
          <a:srcRect/>
          <a:stretch>
            <a:fillRect/>
          </a:stretch>
        </p:blipFill>
        <p:spPr bwMode="auto">
          <a:xfrm>
            <a:off x="654050" y="1173163"/>
            <a:ext cx="7835900" cy="2595562"/>
          </a:xfrm>
          <a:prstGeom prst="rect">
            <a:avLst/>
          </a:prstGeom>
          <a:noFill/>
          <a:ln w="9525">
            <a:miter lim="800000"/>
            <a:headEnd/>
            <a:tailEnd/>
          </a:ln>
          <a:effectLst/>
        </p:spPr>
      </p:pic>
      <p:sp>
        <p:nvSpPr>
          <p:cNvPr id="6" name="Rectangle 5"/>
          <p:cNvSpPr/>
          <p:nvPr/>
        </p:nvSpPr>
        <p:spPr>
          <a:xfrm>
            <a:off x="685800" y="914400"/>
            <a:ext cx="7772400" cy="27432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Whole Bank M&amp;A Since 2000</a:t>
            </a:r>
          </a:p>
        </p:txBody>
      </p:sp>
      <p:sp>
        <p:nvSpPr>
          <p:cNvPr id="7" name="Rectangle 6"/>
          <p:cNvSpPr/>
          <p:nvPr/>
        </p:nvSpPr>
        <p:spPr>
          <a:xfrm>
            <a:off x="685800" y="3733800"/>
            <a:ext cx="7772400" cy="27432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FDIC-Assisted Acquisitions since 2000</a:t>
            </a:r>
          </a:p>
        </p:txBody>
      </p:sp>
      <p:sp>
        <p:nvSpPr>
          <p:cNvPr id="13" name="Text Placeholder 12"/>
          <p:cNvSpPr>
            <a:spLocks noGrp="1"/>
          </p:cNvSpPr>
          <p:nvPr>
            <p:ph type="body" sz="quarter" idx="13"/>
          </p:nvPr>
        </p:nvSpPr>
        <p:spPr/>
        <p:txBody>
          <a:bodyPr/>
          <a:lstStyle/>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Will These Banks Fail?</a:t>
            </a:r>
            <a:endParaRPr lang="en-US" dirty="0"/>
          </a:p>
        </p:txBody>
      </p:sp>
      <p:sp>
        <p:nvSpPr>
          <p:cNvPr id="8" name="Slide Number Placeholder 7"/>
          <p:cNvSpPr>
            <a:spLocks noGrp="1"/>
          </p:cNvSpPr>
          <p:nvPr>
            <p:ph type="sldNum" sz="quarter" idx="4"/>
          </p:nvPr>
        </p:nvSpPr>
        <p:spPr/>
        <p:txBody>
          <a:bodyPr/>
          <a:lstStyle/>
          <a:p>
            <a:fld id="{B288FC56-8092-4DCB-8B30-6917BA11C2A7}" type="slidenum">
              <a:rPr lang="en-US" smtClean="0">
                <a:solidFill>
                  <a:prstClr val="black">
                    <a:lumMod val="65000"/>
                    <a:lumOff val="35000"/>
                  </a:prstClr>
                </a:solidFill>
              </a:rPr>
              <a:pPr/>
              <a:t>39</a:t>
            </a:fld>
            <a:endParaRPr lang="en-US" dirty="0">
              <a:solidFill>
                <a:prstClr val="black">
                  <a:lumMod val="65000"/>
                  <a:lumOff val="35000"/>
                </a:prstClr>
              </a:solidFill>
            </a:endParaRPr>
          </a:p>
        </p:txBody>
      </p:sp>
      <p:sp>
        <p:nvSpPr>
          <p:cNvPr id="9" name="Text Placeholder 8"/>
          <p:cNvSpPr>
            <a:spLocks noGrp="1"/>
          </p:cNvSpPr>
          <p:nvPr>
            <p:ph type="body" sz="quarter" idx="14"/>
          </p:nvPr>
        </p:nvSpPr>
        <p:spPr>
          <a:xfrm>
            <a:off x="502920" y="6540728"/>
            <a:ext cx="8229600" cy="307777"/>
          </a:xfrm>
        </p:spPr>
        <p:txBody>
          <a:bodyPr/>
          <a:lstStyle/>
          <a:p>
            <a:pPr>
              <a:buNone/>
            </a:pPr>
            <a:r>
              <a:rPr lang="en-US" dirty="0" smtClean="0"/>
              <a:t>Source: SNL Financial</a:t>
            </a:r>
          </a:p>
          <a:p>
            <a:pPr>
              <a:buNone/>
            </a:pPr>
            <a:r>
              <a:rPr lang="en-US" dirty="0" smtClean="0"/>
              <a:t>Data bank level as of 3/31/13</a:t>
            </a:r>
            <a:endParaRPr lang="en-US" dirty="0"/>
          </a:p>
        </p:txBody>
      </p:sp>
      <p:sp>
        <p:nvSpPr>
          <p:cNvPr id="11" name="Text Placeholder 1"/>
          <p:cNvSpPr>
            <a:spLocks noGrp="1"/>
          </p:cNvSpPr>
          <p:nvPr>
            <p:ph type="body" sz="quarter" idx="15"/>
          </p:nvPr>
        </p:nvSpPr>
        <p:spPr>
          <a:xfrm>
            <a:off x="152400" y="914400"/>
            <a:ext cx="2743200" cy="274638"/>
          </a:xfrm>
        </p:spPr>
        <p:txBody>
          <a:bodyPr/>
          <a:lstStyle/>
          <a:p>
            <a:r>
              <a:rPr lang="en-US" dirty="0" smtClean="0"/>
              <a:t>Bank A</a:t>
            </a:r>
            <a:endParaRPr lang="en-US" dirty="0"/>
          </a:p>
        </p:txBody>
      </p:sp>
      <p:sp>
        <p:nvSpPr>
          <p:cNvPr id="12" name="Text Placeholder 1"/>
          <p:cNvSpPr>
            <a:spLocks noGrp="1"/>
          </p:cNvSpPr>
          <p:nvPr>
            <p:ph type="body" sz="quarter" idx="15"/>
          </p:nvPr>
        </p:nvSpPr>
        <p:spPr>
          <a:xfrm>
            <a:off x="3200400" y="914400"/>
            <a:ext cx="2743200" cy="274638"/>
          </a:xfrm>
        </p:spPr>
        <p:txBody>
          <a:bodyPr/>
          <a:lstStyle/>
          <a:p>
            <a:r>
              <a:rPr lang="en-US" dirty="0" smtClean="0"/>
              <a:t>Bank B</a:t>
            </a:r>
            <a:endParaRPr lang="en-US" dirty="0"/>
          </a:p>
        </p:txBody>
      </p:sp>
      <p:sp>
        <p:nvSpPr>
          <p:cNvPr id="13" name="Text Placeholder 1"/>
          <p:cNvSpPr>
            <a:spLocks noGrp="1"/>
          </p:cNvSpPr>
          <p:nvPr>
            <p:ph type="body" sz="quarter" idx="15"/>
          </p:nvPr>
        </p:nvSpPr>
        <p:spPr>
          <a:xfrm>
            <a:off x="6248400" y="914400"/>
            <a:ext cx="2743200" cy="274638"/>
          </a:xfrm>
        </p:spPr>
        <p:txBody>
          <a:bodyPr/>
          <a:lstStyle/>
          <a:p>
            <a:r>
              <a:rPr lang="en-US" dirty="0" smtClean="0"/>
              <a:t>Bank C</a:t>
            </a:r>
            <a:endParaRPr lang="en-US" dirty="0"/>
          </a:p>
        </p:txBody>
      </p:sp>
      <p:cxnSp>
        <p:nvCxnSpPr>
          <p:cNvPr id="15" name="Straight Connector 14"/>
          <p:cNvCxnSpPr/>
          <p:nvPr/>
        </p:nvCxnSpPr>
        <p:spPr>
          <a:xfrm>
            <a:off x="3048000" y="914400"/>
            <a:ext cx="0" cy="480060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0" y="914400"/>
            <a:ext cx="0" cy="480060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52400" y="1229360"/>
            <a:ext cx="2743200" cy="1554480"/>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300" b="1" dirty="0" smtClean="0">
              <a:solidFill>
                <a:schemeClr val="tx1"/>
              </a:solidFill>
              <a:latin typeface="Arial" pitchFamily="34" charset="0"/>
            </a:endParaRPr>
          </a:p>
        </p:txBody>
      </p:sp>
      <p:sp>
        <p:nvSpPr>
          <p:cNvPr id="18" name="Rectangle 17"/>
          <p:cNvSpPr/>
          <p:nvPr/>
        </p:nvSpPr>
        <p:spPr>
          <a:xfrm>
            <a:off x="3200400" y="1229360"/>
            <a:ext cx="2743200" cy="1554480"/>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9" name="Rectangle 18"/>
          <p:cNvSpPr/>
          <p:nvPr/>
        </p:nvSpPr>
        <p:spPr>
          <a:xfrm>
            <a:off x="6248400" y="1229360"/>
            <a:ext cx="2743200" cy="1554480"/>
          </a:xfrm>
          <a:prstGeom prst="rect">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pic>
        <p:nvPicPr>
          <p:cNvPr id="32" name="Object 2"/>
          <p:cNvPicPr>
            <a:picLocks noChangeAspect="1" noChangeArrowheads="1"/>
          </p:cNvPicPr>
          <p:nvPr/>
        </p:nvPicPr>
        <p:blipFill>
          <a:blip r:embed="rId2" cstate="print"/>
          <a:srcRect/>
          <a:stretch>
            <a:fillRect/>
          </a:stretch>
        </p:blipFill>
        <p:spPr bwMode="auto">
          <a:xfrm>
            <a:off x="152400" y="2851150"/>
            <a:ext cx="2743200" cy="2895600"/>
          </a:xfrm>
          <a:prstGeom prst="rect">
            <a:avLst/>
          </a:prstGeom>
          <a:noFill/>
          <a:ln w="9525">
            <a:miter lim="800000"/>
            <a:headEnd/>
            <a:tailEnd/>
          </a:ln>
          <a:effectLst/>
        </p:spPr>
      </p:pic>
      <p:pic>
        <p:nvPicPr>
          <p:cNvPr id="33" name="Object 3"/>
          <p:cNvPicPr>
            <a:picLocks noChangeAspect="1" noChangeArrowheads="1"/>
          </p:cNvPicPr>
          <p:nvPr/>
        </p:nvPicPr>
        <p:blipFill>
          <a:blip r:embed="rId3" cstate="print"/>
          <a:srcRect/>
          <a:stretch>
            <a:fillRect/>
          </a:stretch>
        </p:blipFill>
        <p:spPr bwMode="auto">
          <a:xfrm>
            <a:off x="3200400" y="2851150"/>
            <a:ext cx="2743200" cy="2895600"/>
          </a:xfrm>
          <a:prstGeom prst="rect">
            <a:avLst/>
          </a:prstGeom>
          <a:noFill/>
          <a:ln w="9525">
            <a:miter lim="800000"/>
            <a:headEnd/>
            <a:tailEnd/>
          </a:ln>
          <a:effectLst/>
        </p:spPr>
      </p:pic>
      <p:pic>
        <p:nvPicPr>
          <p:cNvPr id="29" name="Object 4"/>
          <p:cNvPicPr>
            <a:picLocks noChangeAspect="1" noChangeArrowheads="1"/>
          </p:cNvPicPr>
          <p:nvPr/>
        </p:nvPicPr>
        <p:blipFill>
          <a:blip r:embed="rId4" cstate="print"/>
          <a:srcRect/>
          <a:stretch>
            <a:fillRect/>
          </a:stretch>
        </p:blipFill>
        <p:spPr bwMode="auto">
          <a:xfrm>
            <a:off x="6248400" y="2851150"/>
            <a:ext cx="2743200" cy="2895600"/>
          </a:xfrm>
          <a:prstGeom prst="rect">
            <a:avLst/>
          </a:prstGeom>
          <a:noFill/>
          <a:ln w="9525">
            <a:miter lim="800000"/>
            <a:headEnd/>
            <a:tailEnd/>
          </a:ln>
          <a:effectLst/>
        </p:spPr>
      </p:pic>
      <p:pic>
        <p:nvPicPr>
          <p:cNvPr id="140293" name="Picture 5"/>
          <p:cNvPicPr>
            <a:picLocks noChangeAspect="1" noChangeArrowheads="1"/>
          </p:cNvPicPr>
          <p:nvPr/>
        </p:nvPicPr>
        <p:blipFill>
          <a:blip r:embed="rId5" cstate="print">
            <a:clrChange>
              <a:clrFrom>
                <a:srgbClr val="FFFFFF"/>
              </a:clrFrom>
              <a:clrTo>
                <a:srgbClr val="FFFFFF">
                  <a:alpha val="0"/>
                </a:srgbClr>
              </a:clrTo>
            </a:clrChange>
          </a:blip>
          <a:srcRect l="38629" t="17635" r="25234" b="37475"/>
          <a:stretch>
            <a:fillRect/>
          </a:stretch>
        </p:blipFill>
        <p:spPr bwMode="auto">
          <a:xfrm>
            <a:off x="6829425" y="1246439"/>
            <a:ext cx="1600200" cy="1545021"/>
          </a:xfrm>
          <a:prstGeom prst="rect">
            <a:avLst/>
          </a:prstGeom>
          <a:noFill/>
          <a:ln w="9525">
            <a:noFill/>
            <a:miter lim="800000"/>
            <a:headEnd/>
            <a:tailEnd/>
          </a:ln>
        </p:spPr>
      </p:pic>
      <p:pic>
        <p:nvPicPr>
          <p:cNvPr id="140294" name="Picture 6"/>
          <p:cNvPicPr>
            <a:picLocks noChangeAspect="1" noChangeArrowheads="1"/>
          </p:cNvPicPr>
          <p:nvPr/>
        </p:nvPicPr>
        <p:blipFill>
          <a:blip r:embed="rId6" cstate="print">
            <a:clrChange>
              <a:clrFrom>
                <a:srgbClr val="FFFFFF"/>
              </a:clrFrom>
              <a:clrTo>
                <a:srgbClr val="FFFFFF">
                  <a:alpha val="0"/>
                </a:srgbClr>
              </a:clrTo>
            </a:clrChange>
          </a:blip>
          <a:srcRect l="43333" t="22745" r="25078" b="40381"/>
          <a:stretch>
            <a:fillRect/>
          </a:stretch>
        </p:blipFill>
        <p:spPr bwMode="auto">
          <a:xfrm>
            <a:off x="663437" y="1267460"/>
            <a:ext cx="1679713" cy="1524000"/>
          </a:xfrm>
          <a:prstGeom prst="rect">
            <a:avLst/>
          </a:prstGeom>
          <a:noFill/>
          <a:ln w="9525">
            <a:noFill/>
            <a:miter lim="800000"/>
            <a:headEnd/>
            <a:tailEnd/>
          </a:ln>
        </p:spPr>
      </p:pic>
      <p:pic>
        <p:nvPicPr>
          <p:cNvPr id="140295" name="Picture 7"/>
          <p:cNvPicPr>
            <a:picLocks noChangeAspect="1" noChangeArrowheads="1"/>
          </p:cNvPicPr>
          <p:nvPr/>
        </p:nvPicPr>
        <p:blipFill>
          <a:blip r:embed="rId7" cstate="print">
            <a:clrChange>
              <a:clrFrom>
                <a:srgbClr val="FFFFFF"/>
              </a:clrFrom>
              <a:clrTo>
                <a:srgbClr val="FFFFFF">
                  <a:alpha val="0"/>
                </a:srgbClr>
              </a:clrTo>
            </a:clrChange>
          </a:blip>
          <a:srcRect l="51246" t="29158" r="20717" b="49199"/>
          <a:stretch>
            <a:fillRect/>
          </a:stretch>
        </p:blipFill>
        <p:spPr bwMode="auto">
          <a:xfrm>
            <a:off x="3219450" y="1280160"/>
            <a:ext cx="2209800" cy="1325880"/>
          </a:xfrm>
          <a:prstGeom prst="rect">
            <a:avLst/>
          </a:prstGeom>
          <a:noFill/>
          <a:ln w="9525">
            <a:noFill/>
            <a:miter lim="800000"/>
            <a:headEnd/>
            <a:tailEnd/>
          </a:ln>
        </p:spPr>
      </p:pic>
      <p:sp>
        <p:nvSpPr>
          <p:cNvPr id="26" name="5-Point Star 25"/>
          <p:cNvSpPr/>
          <p:nvPr/>
        </p:nvSpPr>
        <p:spPr>
          <a:xfrm>
            <a:off x="8201025" y="2194560"/>
            <a:ext cx="381000" cy="381000"/>
          </a:xfrm>
          <a:prstGeom prst="star5">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27" name="5-Point Star 26"/>
          <p:cNvSpPr/>
          <p:nvPr/>
        </p:nvSpPr>
        <p:spPr>
          <a:xfrm>
            <a:off x="4591050" y="1584960"/>
            <a:ext cx="381000" cy="381000"/>
          </a:xfrm>
          <a:prstGeom prst="star5">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28" name="5-Point Star 27"/>
          <p:cNvSpPr/>
          <p:nvPr/>
        </p:nvSpPr>
        <p:spPr>
          <a:xfrm>
            <a:off x="1806437" y="1661160"/>
            <a:ext cx="381000" cy="381000"/>
          </a:xfrm>
          <a:prstGeom prst="star5">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22" name="TextBox 21"/>
          <p:cNvSpPr txBox="1"/>
          <p:nvPr/>
        </p:nvSpPr>
        <p:spPr>
          <a:xfrm>
            <a:off x="152400" y="5800725"/>
            <a:ext cx="2743200" cy="338554"/>
          </a:xfrm>
          <a:prstGeom prst="rect">
            <a:avLst/>
          </a:prstGeom>
          <a:solidFill>
            <a:srgbClr val="6487BE"/>
          </a:solidFill>
          <a:ln>
            <a:solidFill>
              <a:schemeClr val="tx1"/>
            </a:solidFill>
          </a:ln>
        </p:spPr>
        <p:txBody>
          <a:bodyPr wrap="square" rtlCol="0">
            <a:spAutoFit/>
          </a:bodyPr>
          <a:lstStyle/>
          <a:p>
            <a:pPr marL="228600" indent="-228600" algn="ctr" eaLnBrk="0" fontAlgn="base" hangingPunct="0">
              <a:spcBef>
                <a:spcPts val="1000"/>
              </a:spcBef>
              <a:spcAft>
                <a:spcPct val="0"/>
              </a:spcAft>
              <a:buSzPct val="100000"/>
            </a:pPr>
            <a:r>
              <a:rPr lang="en-US" sz="1600" b="1" dirty="0" smtClean="0">
                <a:solidFill>
                  <a:schemeClr val="bg1"/>
                </a:solidFill>
                <a:latin typeface="Arial" pitchFamily="34" charset="0"/>
              </a:rPr>
              <a:t>Will this bank fail?</a:t>
            </a:r>
          </a:p>
        </p:txBody>
      </p:sp>
      <p:sp>
        <p:nvSpPr>
          <p:cNvPr id="23" name="TextBox 22"/>
          <p:cNvSpPr txBox="1"/>
          <p:nvPr/>
        </p:nvSpPr>
        <p:spPr>
          <a:xfrm>
            <a:off x="3200400" y="5800725"/>
            <a:ext cx="2743200" cy="338554"/>
          </a:xfrm>
          <a:prstGeom prst="rect">
            <a:avLst/>
          </a:prstGeom>
          <a:solidFill>
            <a:srgbClr val="6487BE"/>
          </a:solidFill>
          <a:ln>
            <a:solidFill>
              <a:schemeClr val="tx1"/>
            </a:solidFill>
          </a:ln>
        </p:spPr>
        <p:txBody>
          <a:bodyPr wrap="square" rtlCol="0">
            <a:spAutoFit/>
          </a:bodyPr>
          <a:lstStyle/>
          <a:p>
            <a:pPr marL="228600" indent="-228600" algn="ctr" eaLnBrk="0" fontAlgn="base" hangingPunct="0">
              <a:spcBef>
                <a:spcPts val="1000"/>
              </a:spcBef>
              <a:spcAft>
                <a:spcPct val="0"/>
              </a:spcAft>
              <a:buSzPct val="100000"/>
            </a:pPr>
            <a:r>
              <a:rPr lang="en-US" sz="1600" b="1" dirty="0" smtClean="0">
                <a:solidFill>
                  <a:schemeClr val="bg1"/>
                </a:solidFill>
                <a:latin typeface="Arial" pitchFamily="34" charset="0"/>
              </a:rPr>
              <a:t>Will this bank fail?</a:t>
            </a:r>
          </a:p>
        </p:txBody>
      </p:sp>
      <p:sp>
        <p:nvSpPr>
          <p:cNvPr id="24" name="TextBox 23"/>
          <p:cNvSpPr txBox="1"/>
          <p:nvPr/>
        </p:nvSpPr>
        <p:spPr>
          <a:xfrm>
            <a:off x="6248400" y="5800725"/>
            <a:ext cx="2743200" cy="338554"/>
          </a:xfrm>
          <a:prstGeom prst="rect">
            <a:avLst/>
          </a:prstGeom>
          <a:solidFill>
            <a:srgbClr val="6487BE"/>
          </a:solidFill>
          <a:ln>
            <a:solidFill>
              <a:schemeClr val="tx1"/>
            </a:solidFill>
          </a:ln>
        </p:spPr>
        <p:txBody>
          <a:bodyPr wrap="square" rtlCol="0">
            <a:spAutoFit/>
          </a:bodyPr>
          <a:lstStyle/>
          <a:p>
            <a:pPr marL="228600" indent="-228600" algn="ctr" eaLnBrk="0" fontAlgn="base" hangingPunct="0">
              <a:spcBef>
                <a:spcPts val="1000"/>
              </a:spcBef>
              <a:spcAft>
                <a:spcPct val="0"/>
              </a:spcAft>
              <a:buSzPct val="100000"/>
            </a:pPr>
            <a:r>
              <a:rPr lang="en-US" sz="1600" b="1" dirty="0" smtClean="0">
                <a:solidFill>
                  <a:schemeClr val="bg1"/>
                </a:solidFill>
                <a:latin typeface="Arial" pitchFamily="34" charset="0"/>
              </a:rPr>
              <a:t>Will this bank fail?</a:t>
            </a:r>
          </a:p>
        </p:txBody>
      </p:sp>
      <p:sp>
        <p:nvSpPr>
          <p:cNvPr id="25" name="TextBox 24"/>
          <p:cNvSpPr txBox="1"/>
          <p:nvPr/>
        </p:nvSpPr>
        <p:spPr>
          <a:xfrm rot="20403032">
            <a:off x="723900" y="2921169"/>
            <a:ext cx="1600200" cy="1015663"/>
          </a:xfrm>
          <a:prstGeom prst="rect">
            <a:avLst/>
          </a:prstGeom>
          <a:solidFill>
            <a:srgbClr val="FFFFFF">
              <a:alpha val="50196"/>
            </a:srgbClr>
          </a:solidFill>
          <a:ln w="28575">
            <a:solidFill>
              <a:srgbClr val="FF0000"/>
            </a:solidFill>
          </a:ln>
        </p:spPr>
        <p:txBody>
          <a:bodyPr wrap="square" rtlCol="0">
            <a:spAutoFit/>
          </a:bodyPr>
          <a:lstStyle/>
          <a:p>
            <a:pPr marL="228600" indent="-228600" algn="ctr" eaLnBrk="0" fontAlgn="base" hangingPunct="0">
              <a:spcBef>
                <a:spcPts val="1000"/>
              </a:spcBef>
              <a:spcAft>
                <a:spcPct val="0"/>
              </a:spcAft>
              <a:buSzPct val="100000"/>
            </a:pPr>
            <a:r>
              <a:rPr lang="en-US" sz="6000" dirty="0" smtClean="0">
                <a:solidFill>
                  <a:srgbClr val="FF0000"/>
                </a:solidFill>
                <a:latin typeface="Arial" pitchFamily="34" charset="0"/>
              </a:rPr>
              <a:t>NO</a:t>
            </a:r>
          </a:p>
        </p:txBody>
      </p:sp>
      <p:sp>
        <p:nvSpPr>
          <p:cNvPr id="30" name="TextBox 29"/>
          <p:cNvSpPr txBox="1"/>
          <p:nvPr/>
        </p:nvSpPr>
        <p:spPr>
          <a:xfrm rot="20403032">
            <a:off x="3771900" y="2921169"/>
            <a:ext cx="1600200" cy="1015663"/>
          </a:xfrm>
          <a:prstGeom prst="rect">
            <a:avLst/>
          </a:prstGeom>
          <a:solidFill>
            <a:srgbClr val="FFFFFF">
              <a:alpha val="50196"/>
            </a:srgbClr>
          </a:solidFill>
          <a:ln w="28575">
            <a:solidFill>
              <a:srgbClr val="FF0000"/>
            </a:solidFill>
          </a:ln>
        </p:spPr>
        <p:txBody>
          <a:bodyPr wrap="square" rtlCol="0">
            <a:spAutoFit/>
          </a:bodyPr>
          <a:lstStyle/>
          <a:p>
            <a:pPr marL="228600" indent="-228600" algn="ctr" eaLnBrk="0" fontAlgn="base" hangingPunct="0">
              <a:spcBef>
                <a:spcPts val="1000"/>
              </a:spcBef>
              <a:spcAft>
                <a:spcPct val="0"/>
              </a:spcAft>
              <a:buSzPct val="100000"/>
            </a:pPr>
            <a:r>
              <a:rPr lang="en-US" sz="6000" dirty="0" smtClean="0">
                <a:solidFill>
                  <a:srgbClr val="FF0000"/>
                </a:solidFill>
                <a:latin typeface="Arial" pitchFamily="34" charset="0"/>
              </a:rPr>
              <a:t>NO</a:t>
            </a:r>
          </a:p>
        </p:txBody>
      </p:sp>
      <p:sp>
        <p:nvSpPr>
          <p:cNvPr id="31" name="TextBox 30"/>
          <p:cNvSpPr txBox="1"/>
          <p:nvPr/>
        </p:nvSpPr>
        <p:spPr>
          <a:xfrm rot="20403032">
            <a:off x="6819900" y="2921169"/>
            <a:ext cx="1600200" cy="1015663"/>
          </a:xfrm>
          <a:prstGeom prst="rect">
            <a:avLst/>
          </a:prstGeom>
          <a:solidFill>
            <a:srgbClr val="FFFFFF">
              <a:alpha val="50196"/>
            </a:srgbClr>
          </a:solidFill>
          <a:ln w="28575">
            <a:solidFill>
              <a:srgbClr val="FF0000"/>
            </a:solidFill>
          </a:ln>
        </p:spPr>
        <p:txBody>
          <a:bodyPr wrap="square" rtlCol="0">
            <a:spAutoFit/>
          </a:bodyPr>
          <a:lstStyle/>
          <a:p>
            <a:pPr marL="228600" indent="-228600" algn="ctr" eaLnBrk="0" fontAlgn="base" hangingPunct="0">
              <a:spcBef>
                <a:spcPts val="1000"/>
              </a:spcBef>
              <a:spcAft>
                <a:spcPct val="0"/>
              </a:spcAft>
              <a:buSzPct val="100000"/>
            </a:pPr>
            <a:r>
              <a:rPr lang="en-US" sz="6000" dirty="0" smtClean="0">
                <a:solidFill>
                  <a:srgbClr val="FF0000"/>
                </a:solidFill>
                <a:latin typeface="Arial" pitchFamily="34" charset="0"/>
              </a:rPr>
              <a:t>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linds(horizont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linds(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linds(horizont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p:txBody>
          <a:bodyPr/>
          <a:lstStyle/>
          <a:p>
            <a:r>
              <a:rPr lang="en-US" dirty="0" smtClean="0"/>
              <a:t>700 Years in 70 Seconds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 y="1676400"/>
            <a:ext cx="7543800" cy="45720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i="1" dirty="0" smtClean="0">
              <a:solidFill>
                <a:schemeClr val="tx1"/>
              </a:solidFill>
              <a:latin typeface="Arial" pitchFamily="34" charset="0"/>
            </a:endParaRPr>
          </a:p>
        </p:txBody>
      </p:sp>
      <p:sp>
        <p:nvSpPr>
          <p:cNvPr id="3" name="Text Placeholder 2"/>
          <p:cNvSpPr>
            <a:spLocks noGrp="1"/>
          </p:cNvSpPr>
          <p:nvPr>
            <p:ph type="body" sz="quarter" idx="14"/>
          </p:nvPr>
        </p:nvSpPr>
        <p:spPr>
          <a:xfrm>
            <a:off x="502920" y="6433007"/>
            <a:ext cx="8229600" cy="415498"/>
          </a:xfrm>
        </p:spPr>
        <p:txBody>
          <a:bodyPr/>
          <a:lstStyle/>
          <a:p>
            <a:pPr>
              <a:buNone/>
            </a:pPr>
            <a:r>
              <a:rPr lang="en-US" dirty="0" smtClean="0"/>
              <a:t>Source: SNL Financial</a:t>
            </a:r>
          </a:p>
          <a:p>
            <a:pPr>
              <a:buNone/>
            </a:pPr>
            <a:r>
              <a:rPr lang="en-US" dirty="0" smtClean="0"/>
              <a:t>Data as of 5/15/13</a:t>
            </a:r>
          </a:p>
          <a:p>
            <a:pPr>
              <a:buNone/>
            </a:pPr>
            <a:r>
              <a:rPr lang="en-US" dirty="0" smtClean="0"/>
              <a:t>Includes all whole bank &amp; thrift transactions announced nationwide since 12/31/09 with disclosed deal values</a:t>
            </a:r>
            <a:endParaRPr lang="en-US" dirty="0"/>
          </a:p>
        </p:txBody>
      </p:sp>
      <p:sp>
        <p:nvSpPr>
          <p:cNvPr id="4" name="Slide Number Placeholder 3"/>
          <p:cNvSpPr>
            <a:spLocks noGrp="1"/>
          </p:cNvSpPr>
          <p:nvPr>
            <p:ph type="sldNum" sz="quarter" idx="4"/>
          </p:nvPr>
        </p:nvSpPr>
        <p:spPr/>
        <p:txBody>
          <a:bodyPr/>
          <a:lstStyle/>
          <a:p>
            <a:fld id="{B288FC56-8092-4DCB-8B30-6917BA11C2A7}" type="slidenum">
              <a:rPr lang="en-US" smtClean="0"/>
              <a:pPr/>
              <a:t>40</a:t>
            </a:fld>
            <a:endParaRPr lang="en-US" dirty="0"/>
          </a:p>
        </p:txBody>
      </p:sp>
      <p:sp>
        <p:nvSpPr>
          <p:cNvPr id="5" name="Title 4"/>
          <p:cNvSpPr>
            <a:spLocks noGrp="1"/>
          </p:cNvSpPr>
          <p:nvPr>
            <p:ph type="title"/>
          </p:nvPr>
        </p:nvSpPr>
        <p:spPr/>
        <p:txBody>
          <a:bodyPr/>
          <a:lstStyle/>
          <a:p>
            <a:r>
              <a:rPr lang="en-US" dirty="0" smtClean="0"/>
              <a:t>M&amp;A Trends by Region </a:t>
            </a:r>
            <a:endParaRPr lang="en-US" dirty="0"/>
          </a:p>
        </p:txBody>
      </p:sp>
      <p:pic>
        <p:nvPicPr>
          <p:cNvPr id="17" name="Picture 2"/>
          <p:cNvPicPr>
            <a:picLocks noChangeAspect="1" noChangeArrowheads="1"/>
          </p:cNvPicPr>
          <p:nvPr/>
        </p:nvPicPr>
        <p:blipFill>
          <a:blip r:embed="rId2" cstate="print"/>
          <a:srcRect/>
          <a:stretch>
            <a:fillRect/>
          </a:stretch>
        </p:blipFill>
        <p:spPr bwMode="auto">
          <a:xfrm>
            <a:off x="685800" y="2238375"/>
            <a:ext cx="7772400" cy="3529013"/>
          </a:xfrm>
          <a:prstGeom prst="rect">
            <a:avLst/>
          </a:prstGeom>
          <a:noFill/>
          <a:ln w="9525">
            <a:miter lim="800000"/>
            <a:headEnd/>
            <a:tailEnd/>
          </a:ln>
          <a:effectLst/>
        </p:spPr>
      </p:pic>
      <p:sp>
        <p:nvSpPr>
          <p:cNvPr id="7" name="Rectangle 6"/>
          <p:cNvSpPr/>
          <p:nvPr/>
        </p:nvSpPr>
        <p:spPr>
          <a:xfrm>
            <a:off x="685800" y="1249680"/>
            <a:ext cx="7772400" cy="27432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Comparison of Recent Pricing Multiples: 2010-2011 vs. 2012-2013 YTD</a:t>
            </a:r>
          </a:p>
        </p:txBody>
      </p:sp>
      <p:pic>
        <p:nvPicPr>
          <p:cNvPr id="18" name="Picture 3"/>
          <p:cNvPicPr>
            <a:picLocks noChangeAspect="1" noChangeArrowheads="1"/>
          </p:cNvPicPr>
          <p:nvPr/>
        </p:nvPicPr>
        <p:blipFill>
          <a:blip r:embed="rId3" cstate="print"/>
          <a:srcRect/>
          <a:stretch>
            <a:fillRect/>
          </a:stretch>
        </p:blipFill>
        <p:spPr bwMode="auto">
          <a:xfrm>
            <a:off x="1419225" y="1724025"/>
            <a:ext cx="6950075" cy="142875"/>
          </a:xfrm>
          <a:prstGeom prst="rect">
            <a:avLst/>
          </a:prstGeom>
          <a:noFill/>
          <a:ln w="9525">
            <a:miter lim="800000"/>
            <a:headEnd/>
            <a:tailEnd/>
          </a:ln>
          <a:effectLst/>
        </p:spPr>
      </p:pic>
      <p:sp>
        <p:nvSpPr>
          <p:cNvPr id="9" name="Rectangle 8"/>
          <p:cNvSpPr/>
          <p:nvPr/>
        </p:nvSpPr>
        <p:spPr>
          <a:xfrm>
            <a:off x="685800" y="1676400"/>
            <a:ext cx="914400" cy="457200"/>
          </a:xfrm>
          <a:prstGeom prst="rect">
            <a:avLst/>
          </a:prstGeom>
          <a:solidFill>
            <a:schemeClr val="bg2"/>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smtClean="0">
                <a:solidFill>
                  <a:schemeClr val="tx1"/>
                </a:solidFill>
                <a:latin typeface="Arial" pitchFamily="34" charset="0"/>
              </a:rPr>
              <a:t>Change in Exit Multiples</a:t>
            </a:r>
          </a:p>
        </p:txBody>
      </p:sp>
      <p:sp>
        <p:nvSpPr>
          <p:cNvPr id="11" name="Right Arrow 10"/>
          <p:cNvSpPr/>
          <p:nvPr/>
        </p:nvSpPr>
        <p:spPr>
          <a:xfrm rot="16200000">
            <a:off x="6537960" y="1866899"/>
            <a:ext cx="228600" cy="228600"/>
          </a:xfrm>
          <a:prstGeom prst="rightArrow">
            <a:avLst/>
          </a:prstGeom>
          <a:solidFill>
            <a:srgbClr val="00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2" name="Right Arrow 11"/>
          <p:cNvSpPr/>
          <p:nvPr/>
        </p:nvSpPr>
        <p:spPr>
          <a:xfrm rot="16200000">
            <a:off x="7696200" y="1866899"/>
            <a:ext cx="228600" cy="228600"/>
          </a:xfrm>
          <a:prstGeom prst="rightArrow">
            <a:avLst/>
          </a:prstGeom>
          <a:solidFill>
            <a:srgbClr val="00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3" name="Right Arrow 12"/>
          <p:cNvSpPr/>
          <p:nvPr/>
        </p:nvSpPr>
        <p:spPr>
          <a:xfrm rot="16200000">
            <a:off x="4221480" y="1866899"/>
            <a:ext cx="228600" cy="228600"/>
          </a:xfrm>
          <a:prstGeom prst="rightArrow">
            <a:avLst/>
          </a:prstGeom>
          <a:solidFill>
            <a:srgbClr val="00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4" name="Right Arrow 13"/>
          <p:cNvSpPr/>
          <p:nvPr/>
        </p:nvSpPr>
        <p:spPr>
          <a:xfrm rot="16200000">
            <a:off x="5379720" y="1866899"/>
            <a:ext cx="228600" cy="228600"/>
          </a:xfrm>
          <a:prstGeom prst="rightArrow">
            <a:avLst/>
          </a:prstGeom>
          <a:solidFill>
            <a:srgbClr val="00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5" name="Right Arrow 14"/>
          <p:cNvSpPr/>
          <p:nvPr/>
        </p:nvSpPr>
        <p:spPr>
          <a:xfrm rot="5400000">
            <a:off x="1876425" y="1866900"/>
            <a:ext cx="228600" cy="228600"/>
          </a:xfrm>
          <a:prstGeom prst="rightArrow">
            <a:avLst/>
          </a:prstGeom>
          <a:solidFill>
            <a:srgbClr val="D4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6" name="Right Arrow 15"/>
          <p:cNvSpPr/>
          <p:nvPr/>
        </p:nvSpPr>
        <p:spPr>
          <a:xfrm rot="5400000">
            <a:off x="3034665" y="1866899"/>
            <a:ext cx="228600" cy="228600"/>
          </a:xfrm>
          <a:prstGeom prst="rightArrow">
            <a:avLst/>
          </a:prstGeom>
          <a:solidFill>
            <a:srgbClr val="D4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Buyers’ Capacity to Pay is Improving</a:t>
            </a:r>
            <a:endParaRPr lang="en-US" dirty="0"/>
          </a:p>
        </p:txBody>
      </p:sp>
      <p:sp>
        <p:nvSpPr>
          <p:cNvPr id="6" name="Slide Number Placeholder 3"/>
          <p:cNvSpPr>
            <a:spLocks noGrp="1"/>
          </p:cNvSpPr>
          <p:nvPr>
            <p:ph type="sldNum" sz="quarter" idx="4"/>
          </p:nvPr>
        </p:nvSpPr>
        <p:spPr>
          <a:xfrm>
            <a:off x="8782050" y="6501257"/>
            <a:ext cx="417576" cy="365125"/>
          </a:xfrm>
        </p:spPr>
        <p:txBody>
          <a:bodyPr/>
          <a:lstStyle/>
          <a:p>
            <a:fld id="{B288FC56-8092-4DCB-8B30-6917BA11C2A7}" type="slidenum">
              <a:rPr lang="en-US" smtClean="0"/>
              <a:pPr/>
              <a:t>41</a:t>
            </a:fld>
            <a:endParaRPr lang="en-US" dirty="0"/>
          </a:p>
        </p:txBody>
      </p:sp>
      <p:sp>
        <p:nvSpPr>
          <p:cNvPr id="7" name="Text Placeholder 6"/>
          <p:cNvSpPr>
            <a:spLocks noGrp="1"/>
          </p:cNvSpPr>
          <p:nvPr>
            <p:ph type="body" sz="quarter" idx="14"/>
          </p:nvPr>
        </p:nvSpPr>
        <p:spPr>
          <a:xfrm>
            <a:off x="502920" y="6433007"/>
            <a:ext cx="8229600" cy="415498"/>
          </a:xfrm>
        </p:spPr>
        <p:txBody>
          <a:bodyPr/>
          <a:lstStyle/>
          <a:p>
            <a:pPr>
              <a:buNone/>
            </a:pPr>
            <a:r>
              <a:rPr lang="en-US" dirty="0" smtClean="0"/>
              <a:t>Source: SNL Financial</a:t>
            </a:r>
          </a:p>
          <a:p>
            <a:pPr>
              <a:buNone/>
            </a:pPr>
            <a:r>
              <a:rPr lang="en-US" dirty="0" smtClean="0"/>
              <a:t>Pricing data as of 5/9/13</a:t>
            </a:r>
          </a:p>
          <a:p>
            <a:pPr>
              <a:buNone/>
            </a:pPr>
            <a:r>
              <a:rPr lang="en-US" dirty="0" smtClean="0"/>
              <a:t>Includes all major exchange traded bank and thrifts headquartered in the United States</a:t>
            </a:r>
            <a:endParaRPr lang="en-US" dirty="0"/>
          </a:p>
        </p:txBody>
      </p:sp>
      <p:pic>
        <p:nvPicPr>
          <p:cNvPr id="26" name="Picture 2"/>
          <p:cNvPicPr>
            <a:picLocks noChangeAspect="1" noChangeArrowheads="1"/>
          </p:cNvPicPr>
          <p:nvPr/>
        </p:nvPicPr>
        <p:blipFill>
          <a:blip r:embed="rId2" cstate="print"/>
          <a:srcRect/>
          <a:stretch>
            <a:fillRect/>
          </a:stretch>
        </p:blipFill>
        <p:spPr bwMode="auto">
          <a:xfrm>
            <a:off x="304800" y="1388745"/>
            <a:ext cx="3657600" cy="4724400"/>
          </a:xfrm>
          <a:prstGeom prst="rect">
            <a:avLst/>
          </a:prstGeom>
          <a:noFill/>
          <a:ln w="9525">
            <a:miter lim="800000"/>
            <a:headEnd/>
            <a:tailEnd/>
          </a:ln>
          <a:effectLst/>
        </p:spPr>
      </p:pic>
      <p:sp>
        <p:nvSpPr>
          <p:cNvPr id="9" name="Rectangle 8"/>
          <p:cNvSpPr/>
          <p:nvPr/>
        </p:nvSpPr>
        <p:spPr>
          <a:xfrm>
            <a:off x="381000" y="1190625"/>
            <a:ext cx="3581400" cy="27432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12/31/11</a:t>
            </a:r>
          </a:p>
        </p:txBody>
      </p:sp>
      <p:sp>
        <p:nvSpPr>
          <p:cNvPr id="10" name="Rectangle 9"/>
          <p:cNvSpPr/>
          <p:nvPr/>
        </p:nvSpPr>
        <p:spPr>
          <a:xfrm>
            <a:off x="5257800" y="1190625"/>
            <a:ext cx="3581400" cy="27432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Today</a:t>
            </a:r>
          </a:p>
        </p:txBody>
      </p:sp>
      <p:pic>
        <p:nvPicPr>
          <p:cNvPr id="27" name="Picture 3"/>
          <p:cNvPicPr>
            <a:picLocks noChangeAspect="1" noChangeArrowheads="1"/>
          </p:cNvPicPr>
          <p:nvPr/>
        </p:nvPicPr>
        <p:blipFill>
          <a:blip r:embed="rId3" cstate="print"/>
          <a:srcRect/>
          <a:stretch>
            <a:fillRect/>
          </a:stretch>
        </p:blipFill>
        <p:spPr bwMode="auto">
          <a:xfrm>
            <a:off x="5248275" y="1388745"/>
            <a:ext cx="3667125" cy="4724400"/>
          </a:xfrm>
          <a:prstGeom prst="rect">
            <a:avLst/>
          </a:prstGeom>
          <a:noFill/>
          <a:ln w="9525">
            <a:miter lim="800000"/>
            <a:headEnd/>
            <a:tailEnd/>
          </a:ln>
          <a:effectLst/>
        </p:spPr>
      </p:pic>
      <p:cxnSp>
        <p:nvCxnSpPr>
          <p:cNvPr id="12" name="Straight Connector 11"/>
          <p:cNvCxnSpPr/>
          <p:nvPr/>
        </p:nvCxnSpPr>
        <p:spPr>
          <a:xfrm>
            <a:off x="381000" y="4170821"/>
            <a:ext cx="8412480" cy="0"/>
          </a:xfrm>
          <a:prstGeom prst="line">
            <a:avLst/>
          </a:prstGeom>
          <a:ln w="19050">
            <a:solidFill>
              <a:srgbClr val="D4002F"/>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Up Arrow 12"/>
          <p:cNvSpPr/>
          <p:nvPr/>
        </p:nvSpPr>
        <p:spPr>
          <a:xfrm>
            <a:off x="4246384" y="1533366"/>
            <a:ext cx="438150" cy="457200"/>
          </a:xfrm>
          <a:prstGeom prst="upArrow">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latin typeface="Arial" pitchFamily="34" charset="0"/>
            </a:endParaRPr>
          </a:p>
        </p:txBody>
      </p:sp>
      <p:sp>
        <p:nvSpPr>
          <p:cNvPr id="14" name="Up Arrow 13"/>
          <p:cNvSpPr/>
          <p:nvPr/>
        </p:nvSpPr>
        <p:spPr>
          <a:xfrm>
            <a:off x="4246384" y="2200504"/>
            <a:ext cx="438150" cy="457200"/>
          </a:xfrm>
          <a:prstGeom prst="upArrow">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latin typeface="Arial" pitchFamily="34" charset="0"/>
            </a:endParaRPr>
          </a:p>
        </p:txBody>
      </p:sp>
      <p:sp>
        <p:nvSpPr>
          <p:cNvPr id="15" name="Up Arrow 14"/>
          <p:cNvSpPr/>
          <p:nvPr/>
        </p:nvSpPr>
        <p:spPr>
          <a:xfrm>
            <a:off x="4246384" y="2887856"/>
            <a:ext cx="438150" cy="457200"/>
          </a:xfrm>
          <a:prstGeom prst="upArrow">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latin typeface="Arial" pitchFamily="34" charset="0"/>
            </a:endParaRPr>
          </a:p>
        </p:txBody>
      </p:sp>
      <p:sp>
        <p:nvSpPr>
          <p:cNvPr id="16" name="Up Arrow 15"/>
          <p:cNvSpPr/>
          <p:nvPr/>
        </p:nvSpPr>
        <p:spPr>
          <a:xfrm>
            <a:off x="4246384" y="3589214"/>
            <a:ext cx="438150" cy="457200"/>
          </a:xfrm>
          <a:prstGeom prst="upArrow">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latin typeface="Arial" pitchFamily="34" charset="0"/>
            </a:endParaRPr>
          </a:p>
        </p:txBody>
      </p:sp>
      <p:sp>
        <p:nvSpPr>
          <p:cNvPr id="17" name="Up Arrow 16"/>
          <p:cNvSpPr/>
          <p:nvPr/>
        </p:nvSpPr>
        <p:spPr>
          <a:xfrm>
            <a:off x="4246384" y="4304559"/>
            <a:ext cx="438150" cy="457200"/>
          </a:xfrm>
          <a:prstGeom prst="upArrow">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latin typeface="Arial" pitchFamily="34" charset="0"/>
            </a:endParaRPr>
          </a:p>
        </p:txBody>
      </p:sp>
      <p:sp>
        <p:nvSpPr>
          <p:cNvPr id="18" name="Up Arrow 17"/>
          <p:cNvSpPr/>
          <p:nvPr/>
        </p:nvSpPr>
        <p:spPr>
          <a:xfrm>
            <a:off x="4267200" y="4970145"/>
            <a:ext cx="438150" cy="457200"/>
          </a:xfrm>
          <a:prstGeom prst="upArrow">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latin typeface="Arial" pitchFamily="34" charset="0"/>
            </a:endParaRPr>
          </a:p>
        </p:txBody>
      </p:sp>
      <p:sp>
        <p:nvSpPr>
          <p:cNvPr id="19" name="TextBox 18"/>
          <p:cNvSpPr txBox="1"/>
          <p:nvPr/>
        </p:nvSpPr>
        <p:spPr>
          <a:xfrm>
            <a:off x="4669864" y="1710680"/>
            <a:ext cx="619080" cy="276999"/>
          </a:xfrm>
          <a:prstGeom prst="rect">
            <a:avLst/>
          </a:prstGeom>
        </p:spPr>
        <p:txBody>
          <a:bodyPr wrap="none" rtlCol="0">
            <a:spAutoFit/>
          </a:bodyPr>
          <a:lstStyle/>
          <a:p>
            <a:pPr marL="228600" indent="-228600" eaLnBrk="0" fontAlgn="base" hangingPunct="0">
              <a:spcBef>
                <a:spcPts val="1000"/>
              </a:spcBef>
              <a:spcAft>
                <a:spcPct val="0"/>
              </a:spcAft>
              <a:buSzPct val="100000"/>
            </a:pPr>
            <a:r>
              <a:rPr lang="en-US" sz="1200" b="1" dirty="0" smtClean="0">
                <a:latin typeface="Arial" pitchFamily="34" charset="0"/>
              </a:rPr>
              <a:t>32.7%</a:t>
            </a:r>
          </a:p>
        </p:txBody>
      </p:sp>
      <p:sp>
        <p:nvSpPr>
          <p:cNvPr id="20" name="TextBox 19"/>
          <p:cNvSpPr txBox="1"/>
          <p:nvPr/>
        </p:nvSpPr>
        <p:spPr>
          <a:xfrm>
            <a:off x="4627384" y="2409280"/>
            <a:ext cx="619080" cy="276999"/>
          </a:xfrm>
          <a:prstGeom prst="rect">
            <a:avLst/>
          </a:prstGeom>
        </p:spPr>
        <p:txBody>
          <a:bodyPr wrap="none" rtlCol="0">
            <a:spAutoFit/>
          </a:bodyPr>
          <a:lstStyle/>
          <a:p>
            <a:pPr marL="228600" indent="-228600" eaLnBrk="0" fontAlgn="base" hangingPunct="0">
              <a:spcBef>
                <a:spcPts val="1000"/>
              </a:spcBef>
              <a:spcAft>
                <a:spcPct val="0"/>
              </a:spcAft>
              <a:buSzPct val="100000"/>
            </a:pPr>
            <a:r>
              <a:rPr lang="en-US" sz="1200" b="1" dirty="0" smtClean="0">
                <a:latin typeface="Arial" pitchFamily="34" charset="0"/>
              </a:rPr>
              <a:t>17.8%</a:t>
            </a:r>
          </a:p>
        </p:txBody>
      </p:sp>
      <p:sp>
        <p:nvSpPr>
          <p:cNvPr id="21" name="TextBox 20"/>
          <p:cNvSpPr txBox="1"/>
          <p:nvPr/>
        </p:nvSpPr>
        <p:spPr>
          <a:xfrm>
            <a:off x="4669864" y="3096632"/>
            <a:ext cx="610616" cy="276999"/>
          </a:xfrm>
          <a:prstGeom prst="rect">
            <a:avLst/>
          </a:prstGeom>
        </p:spPr>
        <p:txBody>
          <a:bodyPr wrap="none" rtlCol="0">
            <a:spAutoFit/>
          </a:bodyPr>
          <a:lstStyle/>
          <a:p>
            <a:pPr marL="228600" indent="-228600" eaLnBrk="0" fontAlgn="base" hangingPunct="0">
              <a:spcBef>
                <a:spcPts val="1000"/>
              </a:spcBef>
              <a:spcAft>
                <a:spcPct val="0"/>
              </a:spcAft>
              <a:buSzPct val="100000"/>
            </a:pPr>
            <a:r>
              <a:rPr lang="en-US" sz="1200" b="1" dirty="0" smtClean="0">
                <a:latin typeface="Arial" pitchFamily="34" charset="0"/>
              </a:rPr>
              <a:t>11.4%</a:t>
            </a:r>
          </a:p>
        </p:txBody>
      </p:sp>
      <p:sp>
        <p:nvSpPr>
          <p:cNvPr id="22" name="TextBox 21"/>
          <p:cNvSpPr txBox="1"/>
          <p:nvPr/>
        </p:nvSpPr>
        <p:spPr>
          <a:xfrm>
            <a:off x="4627384" y="3797990"/>
            <a:ext cx="619080" cy="276999"/>
          </a:xfrm>
          <a:prstGeom prst="rect">
            <a:avLst/>
          </a:prstGeom>
        </p:spPr>
        <p:txBody>
          <a:bodyPr wrap="none" rtlCol="0">
            <a:spAutoFit/>
          </a:bodyPr>
          <a:lstStyle/>
          <a:p>
            <a:pPr marL="228600" indent="-228600" eaLnBrk="0" fontAlgn="base" hangingPunct="0">
              <a:spcBef>
                <a:spcPts val="1000"/>
              </a:spcBef>
              <a:spcAft>
                <a:spcPct val="0"/>
              </a:spcAft>
              <a:buSzPct val="100000"/>
            </a:pPr>
            <a:r>
              <a:rPr lang="en-US" sz="1200" b="1" dirty="0" smtClean="0">
                <a:latin typeface="Arial" pitchFamily="34" charset="0"/>
              </a:rPr>
              <a:t>28.9%</a:t>
            </a:r>
          </a:p>
        </p:txBody>
      </p:sp>
      <p:sp>
        <p:nvSpPr>
          <p:cNvPr id="23" name="TextBox 22"/>
          <p:cNvSpPr txBox="1"/>
          <p:nvPr/>
        </p:nvSpPr>
        <p:spPr>
          <a:xfrm>
            <a:off x="4669864" y="4500923"/>
            <a:ext cx="534121" cy="276999"/>
          </a:xfrm>
          <a:prstGeom prst="rect">
            <a:avLst/>
          </a:prstGeom>
        </p:spPr>
        <p:txBody>
          <a:bodyPr wrap="none" rtlCol="0">
            <a:spAutoFit/>
          </a:bodyPr>
          <a:lstStyle/>
          <a:p>
            <a:pPr marL="228600" indent="-228600" eaLnBrk="0" fontAlgn="base" hangingPunct="0">
              <a:spcBef>
                <a:spcPts val="1000"/>
              </a:spcBef>
              <a:spcAft>
                <a:spcPct val="0"/>
              </a:spcAft>
              <a:buSzPct val="100000"/>
            </a:pPr>
            <a:r>
              <a:rPr lang="en-US" sz="1200" b="1" dirty="0" smtClean="0">
                <a:latin typeface="Arial" pitchFamily="34" charset="0"/>
              </a:rPr>
              <a:t>1.8%</a:t>
            </a:r>
          </a:p>
        </p:txBody>
      </p:sp>
      <p:sp>
        <p:nvSpPr>
          <p:cNvPr id="24" name="TextBox 23"/>
          <p:cNvSpPr txBox="1"/>
          <p:nvPr/>
        </p:nvSpPr>
        <p:spPr>
          <a:xfrm>
            <a:off x="4627384" y="5178921"/>
            <a:ext cx="619080" cy="276999"/>
          </a:xfrm>
          <a:prstGeom prst="rect">
            <a:avLst/>
          </a:prstGeom>
        </p:spPr>
        <p:txBody>
          <a:bodyPr wrap="none" rtlCol="0">
            <a:spAutoFit/>
          </a:bodyPr>
          <a:lstStyle/>
          <a:p>
            <a:pPr marL="228600" indent="-228600" eaLnBrk="0" fontAlgn="base" hangingPunct="0">
              <a:spcBef>
                <a:spcPts val="1000"/>
              </a:spcBef>
              <a:spcAft>
                <a:spcPct val="0"/>
              </a:spcAft>
              <a:buSzPct val="100000"/>
            </a:pPr>
            <a:r>
              <a:rPr lang="en-US" sz="1200" b="1" dirty="0" smtClean="0">
                <a:latin typeface="Arial" pitchFamily="34" charset="0"/>
              </a:rPr>
              <a:t>16.4%</a:t>
            </a:r>
          </a:p>
        </p:txBody>
      </p:sp>
      <p:sp>
        <p:nvSpPr>
          <p:cNvPr id="25" name="Rectangle 24"/>
          <p:cNvSpPr/>
          <p:nvPr/>
        </p:nvSpPr>
        <p:spPr>
          <a:xfrm>
            <a:off x="4076700" y="1190625"/>
            <a:ext cx="1066800" cy="27432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Change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956560" y="1170411"/>
            <a:ext cx="6035040" cy="409575"/>
          </a:xfrm>
        </p:spPr>
        <p:txBody>
          <a:bodyPr/>
          <a:lstStyle/>
          <a:p>
            <a:pPr>
              <a:spcBef>
                <a:spcPts val="5700"/>
              </a:spcBef>
            </a:pPr>
            <a:r>
              <a:rPr lang="en-US" dirty="0" smtClean="0"/>
              <a:t>Is the target’s geography attractive?</a:t>
            </a:r>
          </a:p>
          <a:p>
            <a:pPr>
              <a:spcBef>
                <a:spcPts val="5700"/>
              </a:spcBef>
            </a:pPr>
            <a:r>
              <a:rPr lang="en-US" dirty="0" smtClean="0"/>
              <a:t>How attractive is the target’s mix of loans and deposits?</a:t>
            </a:r>
          </a:p>
          <a:p>
            <a:pPr>
              <a:spcBef>
                <a:spcPts val="5700"/>
              </a:spcBef>
            </a:pPr>
            <a:r>
              <a:rPr lang="en-US" dirty="0" smtClean="0"/>
              <a:t>Size of the target – will this acquisition “move the needle”?</a:t>
            </a:r>
          </a:p>
          <a:p>
            <a:pPr>
              <a:spcBef>
                <a:spcPts val="5700"/>
              </a:spcBef>
            </a:pPr>
            <a:r>
              <a:rPr lang="en-US" dirty="0" smtClean="0"/>
              <a:t>How aggressive has the target been in managing credit?</a:t>
            </a:r>
          </a:p>
          <a:p>
            <a:pPr>
              <a:spcBef>
                <a:spcPts val="5700"/>
              </a:spcBef>
            </a:pPr>
            <a:r>
              <a:rPr lang="en-US" dirty="0" smtClean="0"/>
              <a:t>Is the target perceived to be healthy and well-managed?</a:t>
            </a:r>
          </a:p>
          <a:p>
            <a:pPr>
              <a:spcBef>
                <a:spcPts val="5700"/>
              </a:spcBef>
            </a:pPr>
            <a:r>
              <a:rPr lang="en-US" dirty="0" smtClean="0"/>
              <a:t>Are there any unique business lines or products that the target offers?</a:t>
            </a:r>
            <a:endParaRPr lang="en-US" dirty="0"/>
          </a:p>
        </p:txBody>
      </p:sp>
      <p:sp>
        <p:nvSpPr>
          <p:cNvPr id="7" name="Title 6"/>
          <p:cNvSpPr>
            <a:spLocks noGrp="1"/>
          </p:cNvSpPr>
          <p:nvPr>
            <p:ph type="title"/>
          </p:nvPr>
        </p:nvSpPr>
        <p:spPr/>
        <p:txBody>
          <a:bodyPr/>
          <a:lstStyle/>
          <a:p>
            <a:r>
              <a:rPr lang="en-US" dirty="0" smtClean="0"/>
              <a:t>What Matters to a Buyer?</a:t>
            </a:r>
            <a:endParaRPr lang="en-US" dirty="0"/>
          </a:p>
        </p:txBody>
      </p:sp>
      <p:sp>
        <p:nvSpPr>
          <p:cNvPr id="8" name="Text Placeholder 7"/>
          <p:cNvSpPr>
            <a:spLocks noGrp="1"/>
          </p:cNvSpPr>
          <p:nvPr>
            <p:ph type="body" sz="quarter" idx="14"/>
          </p:nvPr>
        </p:nvSpPr>
        <p:spPr/>
        <p:txBody>
          <a:bodyPr/>
          <a:lstStyle/>
          <a:p>
            <a:endParaRPr lang="en-US" dirty="0"/>
          </a:p>
        </p:txBody>
      </p:sp>
      <p:sp>
        <p:nvSpPr>
          <p:cNvPr id="9" name="Slide Number Placeholder 8"/>
          <p:cNvSpPr>
            <a:spLocks noGrp="1"/>
          </p:cNvSpPr>
          <p:nvPr>
            <p:ph type="sldNum" sz="quarter" idx="4"/>
          </p:nvPr>
        </p:nvSpPr>
        <p:spPr/>
        <p:txBody>
          <a:bodyPr/>
          <a:lstStyle/>
          <a:p>
            <a:fld id="{B288FC56-8092-4DCB-8B30-6917BA11C2A7}" type="slidenum">
              <a:rPr lang="en-US" smtClean="0">
                <a:solidFill>
                  <a:prstClr val="black">
                    <a:lumMod val="65000"/>
                    <a:lumOff val="35000"/>
                  </a:prstClr>
                </a:solidFill>
              </a:rPr>
              <a:pPr/>
              <a:t>42</a:t>
            </a:fld>
            <a:endParaRPr lang="en-US" dirty="0">
              <a:solidFill>
                <a:prstClr val="black">
                  <a:lumMod val="65000"/>
                  <a:lumOff val="35000"/>
                </a:prstClr>
              </a:solidFill>
            </a:endParaRPr>
          </a:p>
        </p:txBody>
      </p:sp>
      <p:sp>
        <p:nvSpPr>
          <p:cNvPr id="6" name="Rectangle 5"/>
          <p:cNvSpPr/>
          <p:nvPr/>
        </p:nvSpPr>
        <p:spPr>
          <a:xfrm>
            <a:off x="393192" y="914400"/>
            <a:ext cx="1752600" cy="822960"/>
          </a:xfrm>
          <a:prstGeom prst="rec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Location, Location, Location</a:t>
            </a:r>
          </a:p>
        </p:txBody>
      </p:sp>
      <p:sp>
        <p:nvSpPr>
          <p:cNvPr id="13" name="Rectangle 12"/>
          <p:cNvSpPr/>
          <p:nvPr/>
        </p:nvSpPr>
        <p:spPr>
          <a:xfrm>
            <a:off x="393192" y="1828800"/>
            <a:ext cx="1752600" cy="822960"/>
          </a:xfrm>
          <a:prstGeom prst="rec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Core Bank Attributes</a:t>
            </a:r>
          </a:p>
        </p:txBody>
      </p:sp>
      <p:sp>
        <p:nvSpPr>
          <p:cNvPr id="14" name="Rectangle 13"/>
          <p:cNvSpPr/>
          <p:nvPr/>
        </p:nvSpPr>
        <p:spPr>
          <a:xfrm>
            <a:off x="393192" y="2743200"/>
            <a:ext cx="1752600" cy="822960"/>
          </a:xfrm>
          <a:prstGeom prst="rec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Size Matters</a:t>
            </a:r>
          </a:p>
        </p:txBody>
      </p:sp>
      <p:sp>
        <p:nvSpPr>
          <p:cNvPr id="15" name="Rectangle 14"/>
          <p:cNvSpPr/>
          <p:nvPr/>
        </p:nvSpPr>
        <p:spPr>
          <a:xfrm>
            <a:off x="393192" y="3657600"/>
            <a:ext cx="1752600" cy="822960"/>
          </a:xfrm>
          <a:prstGeom prst="rec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Credit Management</a:t>
            </a:r>
          </a:p>
        </p:txBody>
      </p:sp>
      <p:sp>
        <p:nvSpPr>
          <p:cNvPr id="16" name="Rectangle 15"/>
          <p:cNvSpPr/>
          <p:nvPr/>
        </p:nvSpPr>
        <p:spPr>
          <a:xfrm>
            <a:off x="393192" y="4572000"/>
            <a:ext cx="1752600" cy="822960"/>
          </a:xfrm>
          <a:prstGeom prst="rec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Management</a:t>
            </a:r>
          </a:p>
        </p:txBody>
      </p:sp>
      <p:sp>
        <p:nvSpPr>
          <p:cNvPr id="17" name="Rectangle 16"/>
          <p:cNvSpPr/>
          <p:nvPr/>
        </p:nvSpPr>
        <p:spPr>
          <a:xfrm>
            <a:off x="393192" y="5486400"/>
            <a:ext cx="1752600" cy="822960"/>
          </a:xfrm>
          <a:prstGeom prst="rec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Product &amp; Service Line Diversification</a:t>
            </a:r>
          </a:p>
        </p:txBody>
      </p:sp>
      <p:sp>
        <p:nvSpPr>
          <p:cNvPr id="18" name="Right Arrow 17"/>
          <p:cNvSpPr/>
          <p:nvPr/>
        </p:nvSpPr>
        <p:spPr>
          <a:xfrm>
            <a:off x="2107158" y="1097280"/>
            <a:ext cx="788441" cy="457200"/>
          </a:xfrm>
          <a:prstGeom prst="rightArrow">
            <a:avLst/>
          </a:prstGeom>
          <a:solidFill>
            <a:srgbClr val="D4002F"/>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9" name="Right Arrow 18"/>
          <p:cNvSpPr/>
          <p:nvPr/>
        </p:nvSpPr>
        <p:spPr>
          <a:xfrm>
            <a:off x="2107158" y="2011680"/>
            <a:ext cx="788441" cy="457200"/>
          </a:xfrm>
          <a:prstGeom prst="rightArrow">
            <a:avLst/>
          </a:prstGeom>
          <a:solidFill>
            <a:srgbClr val="D4002F"/>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20" name="Right Arrow 19"/>
          <p:cNvSpPr/>
          <p:nvPr/>
        </p:nvSpPr>
        <p:spPr>
          <a:xfrm>
            <a:off x="2107158" y="2926080"/>
            <a:ext cx="788441" cy="457200"/>
          </a:xfrm>
          <a:prstGeom prst="rightArrow">
            <a:avLst/>
          </a:prstGeom>
          <a:solidFill>
            <a:srgbClr val="D4002F"/>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21" name="Right Arrow 20"/>
          <p:cNvSpPr/>
          <p:nvPr/>
        </p:nvSpPr>
        <p:spPr>
          <a:xfrm>
            <a:off x="2107158" y="3840480"/>
            <a:ext cx="788441" cy="457200"/>
          </a:xfrm>
          <a:prstGeom prst="rightArrow">
            <a:avLst/>
          </a:prstGeom>
          <a:solidFill>
            <a:srgbClr val="D4002F"/>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22" name="Right Arrow 21"/>
          <p:cNvSpPr/>
          <p:nvPr/>
        </p:nvSpPr>
        <p:spPr>
          <a:xfrm>
            <a:off x="2107158" y="4754880"/>
            <a:ext cx="788441" cy="457200"/>
          </a:xfrm>
          <a:prstGeom prst="rightArrow">
            <a:avLst/>
          </a:prstGeom>
          <a:solidFill>
            <a:srgbClr val="D4002F"/>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23" name="Right Arrow 22"/>
          <p:cNvSpPr/>
          <p:nvPr/>
        </p:nvSpPr>
        <p:spPr>
          <a:xfrm>
            <a:off x="2107158" y="5669280"/>
            <a:ext cx="788441" cy="457200"/>
          </a:xfrm>
          <a:prstGeom prst="rightArrow">
            <a:avLst/>
          </a:prstGeom>
          <a:solidFill>
            <a:srgbClr val="D4002F"/>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24" name="Rectangle 23"/>
          <p:cNvSpPr/>
          <p:nvPr/>
        </p:nvSpPr>
        <p:spPr>
          <a:xfrm>
            <a:off x="2956560" y="914400"/>
            <a:ext cx="6035040" cy="274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tx1">
                    <a:lumMod val="50000"/>
                    <a:lumOff val="50000"/>
                  </a:schemeClr>
                </a:solidFill>
                <a:latin typeface="Arial" pitchFamily="34" charset="0"/>
              </a:rPr>
              <a:t>Asking the Right Questions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956560" y="1170411"/>
            <a:ext cx="6035040" cy="409575"/>
          </a:xfrm>
        </p:spPr>
        <p:txBody>
          <a:bodyPr/>
          <a:lstStyle/>
          <a:p>
            <a:pPr>
              <a:spcBef>
                <a:spcPts val="5700"/>
              </a:spcBef>
            </a:pPr>
            <a:r>
              <a:rPr lang="en-US" dirty="0" smtClean="0"/>
              <a:t>Who can offer the highest price? Will there be future price appreciation?</a:t>
            </a:r>
          </a:p>
          <a:p>
            <a:pPr>
              <a:spcBef>
                <a:spcPts val="5700"/>
              </a:spcBef>
            </a:pPr>
            <a:r>
              <a:rPr lang="en-US" dirty="0" smtClean="0"/>
              <a:t>Does the buyer have a liquid currency that will allow shareholders to trade?</a:t>
            </a:r>
          </a:p>
          <a:p>
            <a:pPr>
              <a:spcBef>
                <a:spcPts val="5700"/>
              </a:spcBef>
            </a:pPr>
            <a:r>
              <a:rPr lang="en-US" dirty="0" smtClean="0"/>
              <a:t>Will there be board / management representation in the combined company?</a:t>
            </a:r>
          </a:p>
          <a:p>
            <a:pPr>
              <a:spcBef>
                <a:spcPts val="5700"/>
              </a:spcBef>
            </a:pPr>
            <a:r>
              <a:rPr lang="en-US" dirty="0" smtClean="0"/>
              <a:t>What is the consideration mix (stock / cash)? Will the deal be tax-free?</a:t>
            </a:r>
          </a:p>
          <a:p>
            <a:pPr>
              <a:spcBef>
                <a:spcPts val="5700"/>
              </a:spcBef>
            </a:pPr>
            <a:r>
              <a:rPr lang="en-US" dirty="0" smtClean="0"/>
              <a:t>How will our employees be treated?  Will there be severance packages?</a:t>
            </a:r>
          </a:p>
          <a:p>
            <a:pPr>
              <a:spcBef>
                <a:spcPts val="5700"/>
              </a:spcBef>
            </a:pPr>
            <a:r>
              <a:rPr lang="en-US" dirty="0" smtClean="0"/>
              <a:t>Is there potential to benefit from multiple “take-out” premiums if our buyer decides to sell in the future?</a:t>
            </a:r>
            <a:endParaRPr lang="en-US" dirty="0"/>
          </a:p>
        </p:txBody>
      </p:sp>
      <p:sp>
        <p:nvSpPr>
          <p:cNvPr id="7" name="Title 6"/>
          <p:cNvSpPr>
            <a:spLocks noGrp="1"/>
          </p:cNvSpPr>
          <p:nvPr>
            <p:ph type="title"/>
          </p:nvPr>
        </p:nvSpPr>
        <p:spPr/>
        <p:txBody>
          <a:bodyPr/>
          <a:lstStyle/>
          <a:p>
            <a:r>
              <a:rPr lang="en-US" dirty="0" smtClean="0"/>
              <a:t>What Matters to a Seller?</a:t>
            </a:r>
            <a:endParaRPr lang="en-US" dirty="0"/>
          </a:p>
        </p:txBody>
      </p:sp>
      <p:sp>
        <p:nvSpPr>
          <p:cNvPr id="8" name="Text Placeholder 7"/>
          <p:cNvSpPr>
            <a:spLocks noGrp="1"/>
          </p:cNvSpPr>
          <p:nvPr>
            <p:ph type="body" sz="quarter" idx="14"/>
          </p:nvPr>
        </p:nvSpPr>
        <p:spPr/>
        <p:txBody>
          <a:bodyPr/>
          <a:lstStyle/>
          <a:p>
            <a:endParaRPr lang="en-US" dirty="0"/>
          </a:p>
        </p:txBody>
      </p:sp>
      <p:sp>
        <p:nvSpPr>
          <p:cNvPr id="9" name="Slide Number Placeholder 8"/>
          <p:cNvSpPr>
            <a:spLocks noGrp="1"/>
          </p:cNvSpPr>
          <p:nvPr>
            <p:ph type="sldNum" sz="quarter" idx="4"/>
          </p:nvPr>
        </p:nvSpPr>
        <p:spPr/>
        <p:txBody>
          <a:bodyPr/>
          <a:lstStyle/>
          <a:p>
            <a:fld id="{B288FC56-8092-4DCB-8B30-6917BA11C2A7}" type="slidenum">
              <a:rPr lang="en-US" smtClean="0">
                <a:solidFill>
                  <a:prstClr val="black">
                    <a:lumMod val="65000"/>
                    <a:lumOff val="35000"/>
                  </a:prstClr>
                </a:solidFill>
              </a:rPr>
              <a:pPr/>
              <a:t>43</a:t>
            </a:fld>
            <a:endParaRPr lang="en-US" dirty="0">
              <a:solidFill>
                <a:prstClr val="black">
                  <a:lumMod val="65000"/>
                  <a:lumOff val="35000"/>
                </a:prstClr>
              </a:solidFill>
            </a:endParaRPr>
          </a:p>
        </p:txBody>
      </p:sp>
      <p:sp>
        <p:nvSpPr>
          <p:cNvPr id="6" name="Rectangle 5"/>
          <p:cNvSpPr/>
          <p:nvPr/>
        </p:nvSpPr>
        <p:spPr>
          <a:xfrm>
            <a:off x="393192" y="914400"/>
            <a:ext cx="1752600" cy="822960"/>
          </a:xfrm>
          <a:prstGeom prst="rec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Price</a:t>
            </a:r>
          </a:p>
        </p:txBody>
      </p:sp>
      <p:sp>
        <p:nvSpPr>
          <p:cNvPr id="13" name="Rectangle 12"/>
          <p:cNvSpPr/>
          <p:nvPr/>
        </p:nvSpPr>
        <p:spPr>
          <a:xfrm>
            <a:off x="393192" y="1828800"/>
            <a:ext cx="1752600" cy="822960"/>
          </a:xfrm>
          <a:prstGeom prst="rec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Liquidity</a:t>
            </a:r>
          </a:p>
        </p:txBody>
      </p:sp>
      <p:sp>
        <p:nvSpPr>
          <p:cNvPr id="14" name="Rectangle 13"/>
          <p:cNvSpPr/>
          <p:nvPr/>
        </p:nvSpPr>
        <p:spPr>
          <a:xfrm>
            <a:off x="393192" y="2743200"/>
            <a:ext cx="1752600" cy="822960"/>
          </a:xfrm>
          <a:prstGeom prst="rec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Board / Management Representation</a:t>
            </a:r>
          </a:p>
        </p:txBody>
      </p:sp>
      <p:sp>
        <p:nvSpPr>
          <p:cNvPr id="15" name="Rectangle 14"/>
          <p:cNvSpPr/>
          <p:nvPr/>
        </p:nvSpPr>
        <p:spPr>
          <a:xfrm>
            <a:off x="393192" y="3657600"/>
            <a:ext cx="1752600" cy="822960"/>
          </a:xfrm>
          <a:prstGeom prst="rec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Consideration</a:t>
            </a:r>
          </a:p>
        </p:txBody>
      </p:sp>
      <p:sp>
        <p:nvSpPr>
          <p:cNvPr id="16" name="Rectangle 15"/>
          <p:cNvSpPr/>
          <p:nvPr/>
        </p:nvSpPr>
        <p:spPr>
          <a:xfrm>
            <a:off x="393192" y="4572000"/>
            <a:ext cx="1752600" cy="822960"/>
          </a:xfrm>
          <a:prstGeom prst="rec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Employees</a:t>
            </a:r>
          </a:p>
        </p:txBody>
      </p:sp>
      <p:sp>
        <p:nvSpPr>
          <p:cNvPr id="17" name="Rectangle 16"/>
          <p:cNvSpPr/>
          <p:nvPr/>
        </p:nvSpPr>
        <p:spPr>
          <a:xfrm>
            <a:off x="393192" y="5486400"/>
            <a:ext cx="1752600" cy="822960"/>
          </a:xfrm>
          <a:prstGeom prst="rec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Double Dip Potential</a:t>
            </a:r>
          </a:p>
        </p:txBody>
      </p:sp>
      <p:sp>
        <p:nvSpPr>
          <p:cNvPr id="18" name="Right Arrow 17"/>
          <p:cNvSpPr/>
          <p:nvPr/>
        </p:nvSpPr>
        <p:spPr>
          <a:xfrm>
            <a:off x="2107158" y="1097280"/>
            <a:ext cx="788441" cy="457200"/>
          </a:xfrm>
          <a:prstGeom prst="rightArrow">
            <a:avLst/>
          </a:prstGeom>
          <a:solidFill>
            <a:schemeClr val="bg2">
              <a:lumMod val="90000"/>
            </a:schemeClr>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9" name="Right Arrow 18"/>
          <p:cNvSpPr/>
          <p:nvPr/>
        </p:nvSpPr>
        <p:spPr>
          <a:xfrm>
            <a:off x="2107158" y="2011680"/>
            <a:ext cx="788441" cy="457200"/>
          </a:xfrm>
          <a:prstGeom prst="rightArrow">
            <a:avLst/>
          </a:prstGeom>
          <a:solidFill>
            <a:schemeClr val="bg2">
              <a:lumMod val="90000"/>
            </a:schemeClr>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20" name="Right Arrow 19"/>
          <p:cNvSpPr/>
          <p:nvPr/>
        </p:nvSpPr>
        <p:spPr>
          <a:xfrm>
            <a:off x="2107158" y="2926080"/>
            <a:ext cx="788441" cy="457200"/>
          </a:xfrm>
          <a:prstGeom prst="rightArrow">
            <a:avLst/>
          </a:prstGeom>
          <a:solidFill>
            <a:schemeClr val="bg2">
              <a:lumMod val="90000"/>
            </a:schemeClr>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21" name="Right Arrow 20"/>
          <p:cNvSpPr/>
          <p:nvPr/>
        </p:nvSpPr>
        <p:spPr>
          <a:xfrm>
            <a:off x="2107158" y="3840480"/>
            <a:ext cx="788441" cy="457200"/>
          </a:xfrm>
          <a:prstGeom prst="rightArrow">
            <a:avLst/>
          </a:prstGeom>
          <a:solidFill>
            <a:schemeClr val="bg2">
              <a:lumMod val="90000"/>
            </a:schemeClr>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22" name="Right Arrow 21"/>
          <p:cNvSpPr/>
          <p:nvPr/>
        </p:nvSpPr>
        <p:spPr>
          <a:xfrm>
            <a:off x="2107158" y="4754880"/>
            <a:ext cx="788441" cy="457200"/>
          </a:xfrm>
          <a:prstGeom prst="rightArrow">
            <a:avLst/>
          </a:prstGeom>
          <a:solidFill>
            <a:schemeClr val="bg2">
              <a:lumMod val="90000"/>
            </a:schemeClr>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23" name="Right Arrow 22"/>
          <p:cNvSpPr/>
          <p:nvPr/>
        </p:nvSpPr>
        <p:spPr>
          <a:xfrm>
            <a:off x="2107158" y="5669280"/>
            <a:ext cx="788441" cy="457200"/>
          </a:xfrm>
          <a:prstGeom prst="rightArrow">
            <a:avLst/>
          </a:prstGeom>
          <a:solidFill>
            <a:schemeClr val="bg2">
              <a:lumMod val="90000"/>
            </a:schemeClr>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24" name="Rectangle 23"/>
          <p:cNvSpPr/>
          <p:nvPr/>
        </p:nvSpPr>
        <p:spPr>
          <a:xfrm>
            <a:off x="2956560" y="914400"/>
            <a:ext cx="6035040" cy="274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tx1">
                    <a:lumMod val="50000"/>
                    <a:lumOff val="50000"/>
                  </a:schemeClr>
                </a:solidFill>
                <a:latin typeface="Arial" pitchFamily="34" charset="0"/>
              </a:rPr>
              <a:t>Asking the Right Questions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p:txBody>
          <a:bodyPr/>
          <a:lstStyle/>
          <a:p>
            <a:r>
              <a:rPr lang="en-US" dirty="0" smtClean="0"/>
              <a:t>Case Study: Transformational M&amp;A Transaction</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288FC56-8092-4DCB-8B30-6917BA11C2A7}" type="slidenum">
              <a:rPr lang="en-US" smtClean="0"/>
              <a:pPr/>
              <a:t>45</a:t>
            </a:fld>
            <a:endParaRPr lang="en-US" dirty="0"/>
          </a:p>
        </p:txBody>
      </p:sp>
      <p:sp>
        <p:nvSpPr>
          <p:cNvPr id="5" name="Title 4"/>
          <p:cNvSpPr>
            <a:spLocks noGrp="1"/>
          </p:cNvSpPr>
          <p:nvPr>
            <p:ph type="title"/>
          </p:nvPr>
        </p:nvSpPr>
        <p:spPr/>
        <p:txBody>
          <a:bodyPr/>
          <a:lstStyle/>
          <a:p>
            <a:r>
              <a:rPr lang="en-US" dirty="0" smtClean="0"/>
              <a:t>Pro Forma Footprint and Highlights</a:t>
            </a:r>
            <a:endParaRPr lang="en-US" dirty="0"/>
          </a:p>
        </p:txBody>
      </p:sp>
      <p:sp>
        <p:nvSpPr>
          <p:cNvPr id="6" name="Text Placeholder 2"/>
          <p:cNvSpPr>
            <a:spLocks noGrp="1"/>
          </p:cNvSpPr>
          <p:nvPr>
            <p:ph type="body" sz="quarter" idx="14"/>
          </p:nvPr>
        </p:nvSpPr>
        <p:spPr>
          <a:xfrm>
            <a:off x="502920" y="6325285"/>
            <a:ext cx="8229600" cy="523220"/>
          </a:xfrm>
        </p:spPr>
        <p:txBody>
          <a:bodyPr/>
          <a:lstStyle/>
          <a:p>
            <a:pPr>
              <a:buNone/>
            </a:pPr>
            <a:r>
              <a:rPr lang="en-US" dirty="0" smtClean="0"/>
              <a:t>Dollars in billions</a:t>
            </a:r>
          </a:p>
          <a:p>
            <a:pPr>
              <a:buNone/>
            </a:pPr>
            <a:r>
              <a:rPr lang="en-US" dirty="0" smtClean="0"/>
              <a:t>Source: SNL Financial</a:t>
            </a:r>
          </a:p>
          <a:p>
            <a:pPr>
              <a:buNone/>
            </a:pPr>
            <a:r>
              <a:rPr lang="en-US" dirty="0" smtClean="0"/>
              <a:t>Data as of 3/31/13</a:t>
            </a:r>
          </a:p>
          <a:p>
            <a:pPr>
              <a:buNone/>
            </a:pPr>
            <a:r>
              <a:rPr lang="en-US" dirty="0" smtClean="0"/>
              <a:t>Pro forma figures exclude purchase accounting adjustments</a:t>
            </a:r>
          </a:p>
        </p:txBody>
      </p:sp>
      <p:grpSp>
        <p:nvGrpSpPr>
          <p:cNvPr id="2" name="Group 11"/>
          <p:cNvGrpSpPr/>
          <p:nvPr/>
        </p:nvGrpSpPr>
        <p:grpSpPr>
          <a:xfrm>
            <a:off x="381000" y="1593254"/>
            <a:ext cx="5760720" cy="4502746"/>
            <a:chOff x="381000" y="1212254"/>
            <a:chExt cx="5760720" cy="4502746"/>
          </a:xfrm>
        </p:grpSpPr>
        <p:pic>
          <p:nvPicPr>
            <p:cNvPr id="7" name="Picture 2" descr="http://maps.snl.com/arcgisoutput/7954f6db-4a79-49a2-a73b-671b9db6503b.png"/>
            <p:cNvPicPr>
              <a:picLocks noChangeAspect="1" noChangeArrowheads="1"/>
            </p:cNvPicPr>
            <p:nvPr/>
          </p:nvPicPr>
          <p:blipFill>
            <a:blip r:embed="rId2" cstate="print"/>
            <a:srcRect l="20500" t="15771" r="19957" b="14419"/>
            <a:stretch>
              <a:fillRect/>
            </a:stretch>
          </p:blipFill>
          <p:spPr bwMode="auto">
            <a:xfrm>
              <a:off x="381000" y="1212254"/>
              <a:ext cx="5760720" cy="4502746"/>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sp>
          <p:nvSpPr>
            <p:cNvPr id="8" name="Oval 7"/>
            <p:cNvSpPr/>
            <p:nvPr/>
          </p:nvSpPr>
          <p:spPr>
            <a:xfrm>
              <a:off x="4771055" y="3710707"/>
              <a:ext cx="99293" cy="99293"/>
            </a:xfrm>
            <a:prstGeom prst="ellipse">
              <a:avLst/>
            </a:prstGeom>
            <a:solidFill>
              <a:srgbClr val="00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9" name="Oval 8"/>
            <p:cNvSpPr/>
            <p:nvPr/>
          </p:nvSpPr>
          <p:spPr>
            <a:xfrm>
              <a:off x="4800600" y="3311045"/>
              <a:ext cx="99293" cy="99293"/>
            </a:xfrm>
            <a:prstGeom prst="ellipse">
              <a:avLst/>
            </a:prstGeom>
            <a:solidFill>
              <a:srgbClr val="00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grpSp>
      <p:sp>
        <p:nvSpPr>
          <p:cNvPr id="13" name="Rectangle 12"/>
          <p:cNvSpPr/>
          <p:nvPr/>
        </p:nvSpPr>
        <p:spPr>
          <a:xfrm>
            <a:off x="447869" y="5571931"/>
            <a:ext cx="990600" cy="457200"/>
          </a:xfrm>
          <a:prstGeom prst="rect">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indent="-114300">
              <a:spcAft>
                <a:spcPts val="400"/>
              </a:spcAft>
            </a:pPr>
            <a:r>
              <a:rPr lang="en-US" sz="1000" b="1" dirty="0" smtClean="0">
                <a:solidFill>
                  <a:schemeClr val="tx1"/>
                </a:solidFill>
                <a:latin typeface="Arial" pitchFamily="34" charset="0"/>
              </a:rPr>
              <a:t>SCBT</a:t>
            </a:r>
          </a:p>
          <a:p>
            <a:pPr marL="342900" lvl="1" indent="-114300">
              <a:spcAft>
                <a:spcPts val="400"/>
              </a:spcAft>
            </a:pPr>
            <a:r>
              <a:rPr lang="en-US" sz="1000" b="1" dirty="0" smtClean="0">
                <a:solidFill>
                  <a:schemeClr val="tx1"/>
                </a:solidFill>
                <a:latin typeface="Arial" pitchFamily="34" charset="0"/>
              </a:rPr>
              <a:t>FFCH</a:t>
            </a:r>
          </a:p>
        </p:txBody>
      </p:sp>
      <p:sp>
        <p:nvSpPr>
          <p:cNvPr id="14" name="Oval 13"/>
          <p:cNvSpPr/>
          <p:nvPr/>
        </p:nvSpPr>
        <p:spPr>
          <a:xfrm>
            <a:off x="524069" y="5820745"/>
            <a:ext cx="152400" cy="152400"/>
          </a:xfrm>
          <a:prstGeom prst="ellipse">
            <a:avLst/>
          </a:prstGeom>
          <a:solidFill>
            <a:srgbClr val="00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5" name="Oval 14"/>
          <p:cNvSpPr/>
          <p:nvPr/>
        </p:nvSpPr>
        <p:spPr>
          <a:xfrm>
            <a:off x="524069" y="5620138"/>
            <a:ext cx="152400" cy="152400"/>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6" name="Text Placeholder 10"/>
          <p:cNvSpPr txBox="1">
            <a:spLocks/>
          </p:cNvSpPr>
          <p:nvPr/>
        </p:nvSpPr>
        <p:spPr>
          <a:xfrm>
            <a:off x="371668" y="1231635"/>
            <a:ext cx="8348472" cy="292608"/>
          </a:xfrm>
          <a:prstGeom prst="rect">
            <a:avLst/>
          </a:prstGeom>
          <a:solidFill>
            <a:srgbClr val="0F2D53"/>
          </a:solidFill>
        </p:spPr>
        <p:txBody>
          <a:bodyPr anchor="ctr" anchorCtr="1">
            <a:normAutofit/>
          </a:bodyPr>
          <a:lstStyle/>
          <a:p>
            <a:pPr marR="0" lvl="0" fontAlgn="auto">
              <a:lnSpc>
                <a:spcPct val="100000"/>
              </a:lnSpc>
              <a:spcBef>
                <a:spcPct val="20000"/>
              </a:spcBef>
              <a:spcAft>
                <a:spcPts val="0"/>
              </a:spcAft>
              <a:buClrTx/>
              <a:buSzTx/>
              <a:tabLst/>
              <a:defRPr/>
            </a:pPr>
            <a:r>
              <a:rPr lang="en-US" sz="1200" b="1" dirty="0" smtClean="0">
                <a:solidFill>
                  <a:schemeClr val="bg1"/>
                </a:solidFill>
                <a:latin typeface="Arial" pitchFamily="34" charset="0"/>
                <a:cs typeface="Arial" pitchFamily="34" charset="0"/>
              </a:rPr>
              <a:t>Acquisition Highlights: SCBT Financial Corporation – First Financial Holdings Inc.</a:t>
            </a:r>
            <a:endParaRPr lang="en-US" sz="1200" b="1" dirty="0">
              <a:solidFill>
                <a:schemeClr val="bg1"/>
              </a:solidFill>
              <a:latin typeface="Arial" pitchFamily="34" charset="0"/>
              <a:cs typeface="Arial" pitchFamily="34" charset="0"/>
            </a:endParaRPr>
          </a:p>
        </p:txBody>
      </p:sp>
      <p:pic>
        <p:nvPicPr>
          <p:cNvPr id="19" name="Picture 2"/>
          <p:cNvPicPr>
            <a:picLocks noChangeAspect="1" noChangeArrowheads="1"/>
          </p:cNvPicPr>
          <p:nvPr/>
        </p:nvPicPr>
        <p:blipFill>
          <a:blip r:embed="rId3" cstate="print"/>
          <a:srcRect/>
          <a:stretch>
            <a:fillRect/>
          </a:stretch>
        </p:blipFill>
        <p:spPr bwMode="auto">
          <a:xfrm>
            <a:off x="6383338" y="1593850"/>
            <a:ext cx="2352675" cy="3657600"/>
          </a:xfrm>
          <a:prstGeom prst="rect">
            <a:avLst/>
          </a:prstGeom>
          <a:noFill/>
          <a:ln w="9525">
            <a:miter lim="800000"/>
            <a:headEnd/>
            <a:tailEnd/>
          </a:ln>
          <a:effectLst/>
        </p:spPr>
      </p:pic>
      <p:pic>
        <p:nvPicPr>
          <p:cNvPr id="18" name="Picture 4" descr="http://www.scbtstore.com/v/vspfiles/images/SCBT-Logo.jpg"/>
          <p:cNvPicPr>
            <a:picLocks noChangeAspect="1" noChangeArrowheads="1"/>
          </p:cNvPicPr>
          <p:nvPr/>
        </p:nvPicPr>
        <p:blipFill>
          <a:blip r:embed="rId4" cstate="print"/>
          <a:srcRect l="7453" t="34909" r="8075" b="18545"/>
          <a:stretch>
            <a:fillRect/>
          </a:stretch>
        </p:blipFill>
        <p:spPr bwMode="auto">
          <a:xfrm>
            <a:off x="7601726" y="1676400"/>
            <a:ext cx="971550" cy="457200"/>
          </a:xfrm>
          <a:prstGeom prst="rect">
            <a:avLst/>
          </a:prstGeom>
          <a:ln>
            <a:noFill/>
          </a:ln>
          <a:effectLst/>
        </p:spPr>
      </p:pic>
      <p:pic>
        <p:nvPicPr>
          <p:cNvPr id="17" name="Picture 5"/>
          <p:cNvPicPr>
            <a:picLocks noChangeAspect="1" noChangeArrowheads="1"/>
          </p:cNvPicPr>
          <p:nvPr/>
        </p:nvPicPr>
        <p:blipFill>
          <a:blip r:embed="rId5" cstate="print"/>
          <a:srcRect/>
          <a:stretch>
            <a:fillRect/>
          </a:stretch>
        </p:blipFill>
        <p:spPr bwMode="auto">
          <a:xfrm>
            <a:off x="7544840" y="2895600"/>
            <a:ext cx="1028436" cy="2639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430621" y="905069"/>
            <a:ext cx="6035040" cy="5495731"/>
          </a:xfrm>
        </p:spPr>
        <p:txBody>
          <a:bodyPr/>
          <a:lstStyle/>
          <a:p>
            <a:pPr>
              <a:spcBef>
                <a:spcPts val="1200"/>
              </a:spcBef>
            </a:pPr>
            <a:r>
              <a:rPr lang="en-US" dirty="0" smtClean="0"/>
              <a:t>Deal value of $302.5 million; 10.9% market premium; 130% of TBV</a:t>
            </a:r>
          </a:p>
          <a:p>
            <a:pPr>
              <a:spcBef>
                <a:spcPts val="1200"/>
              </a:spcBef>
            </a:pPr>
            <a:r>
              <a:rPr lang="en-US" dirty="0" smtClean="0"/>
              <a:t>$65.0 million of Legacy TARP preferred equity to be rolled over at close</a:t>
            </a:r>
          </a:p>
          <a:p>
            <a:pPr>
              <a:spcBef>
                <a:spcPts val="1200"/>
              </a:spcBef>
            </a:pPr>
            <a:endParaRPr lang="en-US" sz="100" dirty="0"/>
          </a:p>
          <a:p>
            <a:pPr>
              <a:spcBef>
                <a:spcPts val="1200"/>
              </a:spcBef>
            </a:pPr>
            <a:r>
              <a:rPr lang="en-US" dirty="0" smtClean="0"/>
              <a:t>SCBT and FFCH consensus estimates through 2014; grown at median long term growth rates of 8.0% and 10.0%, respectively, per FactSet</a:t>
            </a:r>
          </a:p>
          <a:p>
            <a:pPr>
              <a:spcBef>
                <a:spcPts val="1200"/>
              </a:spcBef>
            </a:pPr>
            <a:endParaRPr lang="en-US" dirty="0" smtClean="0"/>
          </a:p>
          <a:p>
            <a:pPr>
              <a:spcBef>
                <a:spcPts val="1200"/>
              </a:spcBef>
            </a:pPr>
            <a:r>
              <a:rPr lang="en-US" dirty="0" smtClean="0"/>
              <a:t>Purchase accounting adjustments</a:t>
            </a:r>
          </a:p>
          <a:p>
            <a:pPr lvl="1">
              <a:spcBef>
                <a:spcPts val="300"/>
              </a:spcBef>
            </a:pPr>
            <a:r>
              <a:rPr lang="en-US" sz="1100" dirty="0" smtClean="0"/>
              <a:t>Mark to projected gross loan portfolio of (5.3%) or $132.4 million</a:t>
            </a:r>
          </a:p>
          <a:p>
            <a:pPr lvl="1">
              <a:spcBef>
                <a:spcPts val="300"/>
              </a:spcBef>
            </a:pPr>
            <a:r>
              <a:rPr lang="en-US" sz="1100" dirty="0" smtClean="0"/>
              <a:t>Mark to OREO of (30%) or $4.9 million</a:t>
            </a:r>
          </a:p>
          <a:p>
            <a:pPr lvl="1">
              <a:spcBef>
                <a:spcPts val="300"/>
              </a:spcBef>
            </a:pPr>
            <a:r>
              <a:rPr lang="en-US" sz="1100" dirty="0" smtClean="0"/>
              <a:t>Mark to FHLB of $26.4 million based upon estimated prepayment penalty</a:t>
            </a:r>
            <a:endParaRPr lang="en-US" sz="1100" dirty="0"/>
          </a:p>
          <a:p>
            <a:pPr>
              <a:spcBef>
                <a:spcPts val="1200"/>
              </a:spcBef>
            </a:pPr>
            <a:r>
              <a:rPr lang="en-US" dirty="0" smtClean="0"/>
              <a:t>30.0% cost savings of FFCH’s projected 2014 noninterest expense of $128.5 million, per FactSet</a:t>
            </a:r>
          </a:p>
          <a:p>
            <a:pPr>
              <a:spcBef>
                <a:spcPts val="1200"/>
              </a:spcBef>
            </a:pPr>
            <a:endParaRPr lang="en-US" dirty="0"/>
          </a:p>
          <a:p>
            <a:pPr>
              <a:spcBef>
                <a:spcPts val="1200"/>
              </a:spcBef>
            </a:pPr>
            <a:r>
              <a:rPr lang="en-US" dirty="0"/>
              <a:t>Equal to 1.50% of </a:t>
            </a:r>
            <a:r>
              <a:rPr lang="en-US" dirty="0" smtClean="0"/>
              <a:t>FFCH’s </a:t>
            </a:r>
            <a:r>
              <a:rPr lang="en-US" dirty="0"/>
              <a:t>transaction accounts of </a:t>
            </a:r>
            <a:r>
              <a:rPr lang="en-US" dirty="0" smtClean="0"/>
              <a:t>$1,697.1 </a:t>
            </a:r>
            <a:r>
              <a:rPr lang="en-US" dirty="0"/>
              <a:t>million as of </a:t>
            </a:r>
            <a:r>
              <a:rPr lang="en-US" dirty="0" smtClean="0"/>
              <a:t>3/31/13</a:t>
            </a:r>
            <a:endParaRPr lang="en-US" dirty="0"/>
          </a:p>
          <a:p>
            <a:pPr>
              <a:spcBef>
                <a:spcPts val="600"/>
              </a:spcBef>
            </a:pPr>
            <a:r>
              <a:rPr lang="en-US" dirty="0"/>
              <a:t>Amortized using </a:t>
            </a:r>
            <a:r>
              <a:rPr lang="en-US" dirty="0" smtClean="0"/>
              <a:t>an accelerated method (SYD) </a:t>
            </a:r>
            <a:r>
              <a:rPr lang="en-US" dirty="0"/>
              <a:t>over 10 years</a:t>
            </a:r>
          </a:p>
          <a:p>
            <a:pPr>
              <a:spcBef>
                <a:spcPts val="2400"/>
              </a:spcBef>
            </a:pPr>
            <a:r>
              <a:rPr lang="en-US" dirty="0" smtClean="0"/>
              <a:t>Merger-related </a:t>
            </a:r>
            <a:r>
              <a:rPr lang="en-US" dirty="0"/>
              <a:t>charges equal to $30.0 million </a:t>
            </a:r>
            <a:r>
              <a:rPr lang="en-US" dirty="0" smtClean="0"/>
              <a:t>after-tax</a:t>
            </a:r>
          </a:p>
        </p:txBody>
      </p:sp>
      <p:sp>
        <p:nvSpPr>
          <p:cNvPr id="7" name="Title 6"/>
          <p:cNvSpPr>
            <a:spLocks noGrp="1"/>
          </p:cNvSpPr>
          <p:nvPr>
            <p:ph type="title"/>
          </p:nvPr>
        </p:nvSpPr>
        <p:spPr/>
        <p:txBody>
          <a:bodyPr/>
          <a:lstStyle/>
          <a:p>
            <a:r>
              <a:rPr lang="en-US" dirty="0" smtClean="0"/>
              <a:t>Transaction Assumptions</a:t>
            </a:r>
            <a:endParaRPr lang="en-US" dirty="0"/>
          </a:p>
        </p:txBody>
      </p:sp>
      <p:sp>
        <p:nvSpPr>
          <p:cNvPr id="8" name="Text Placeholder 7"/>
          <p:cNvSpPr>
            <a:spLocks noGrp="1"/>
          </p:cNvSpPr>
          <p:nvPr>
            <p:ph type="body" sz="quarter" idx="14"/>
          </p:nvPr>
        </p:nvSpPr>
        <p:spPr/>
        <p:txBody>
          <a:bodyPr/>
          <a:lstStyle/>
          <a:p>
            <a:endParaRPr lang="en-US" dirty="0"/>
          </a:p>
        </p:txBody>
      </p:sp>
      <p:sp>
        <p:nvSpPr>
          <p:cNvPr id="9" name="Slide Number Placeholder 8"/>
          <p:cNvSpPr>
            <a:spLocks noGrp="1"/>
          </p:cNvSpPr>
          <p:nvPr>
            <p:ph type="sldNum" sz="quarter" idx="4"/>
          </p:nvPr>
        </p:nvSpPr>
        <p:spPr/>
        <p:txBody>
          <a:bodyPr/>
          <a:lstStyle/>
          <a:p>
            <a:fld id="{B288FC56-8092-4DCB-8B30-6917BA11C2A7}" type="slidenum">
              <a:rPr lang="en-US" smtClean="0">
                <a:solidFill>
                  <a:prstClr val="black">
                    <a:lumMod val="65000"/>
                    <a:lumOff val="35000"/>
                  </a:prstClr>
                </a:solidFill>
              </a:rPr>
              <a:pPr/>
              <a:t>46</a:t>
            </a:fld>
            <a:endParaRPr lang="en-US" dirty="0">
              <a:solidFill>
                <a:prstClr val="black">
                  <a:lumMod val="65000"/>
                  <a:lumOff val="35000"/>
                </a:prstClr>
              </a:solidFill>
            </a:endParaRPr>
          </a:p>
        </p:txBody>
      </p:sp>
      <p:sp>
        <p:nvSpPr>
          <p:cNvPr id="6" name="Rectangle 5"/>
          <p:cNvSpPr/>
          <p:nvPr/>
        </p:nvSpPr>
        <p:spPr>
          <a:xfrm>
            <a:off x="533400" y="914400"/>
            <a:ext cx="1752600" cy="822960"/>
          </a:xfrm>
          <a:prstGeom prst="rec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Deal Value</a:t>
            </a:r>
          </a:p>
        </p:txBody>
      </p:sp>
      <p:sp>
        <p:nvSpPr>
          <p:cNvPr id="13" name="Rectangle 12"/>
          <p:cNvSpPr/>
          <p:nvPr/>
        </p:nvSpPr>
        <p:spPr>
          <a:xfrm>
            <a:off x="533400" y="1828800"/>
            <a:ext cx="1752600" cy="822960"/>
          </a:xfrm>
          <a:prstGeom prst="rec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Earnings</a:t>
            </a:r>
          </a:p>
        </p:txBody>
      </p:sp>
      <p:sp>
        <p:nvSpPr>
          <p:cNvPr id="14" name="Rectangle 13"/>
          <p:cNvSpPr/>
          <p:nvPr/>
        </p:nvSpPr>
        <p:spPr>
          <a:xfrm>
            <a:off x="533400" y="2743200"/>
            <a:ext cx="1752600" cy="822960"/>
          </a:xfrm>
          <a:prstGeom prst="rec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Purchase Accounting Marks</a:t>
            </a:r>
          </a:p>
        </p:txBody>
      </p:sp>
      <p:sp>
        <p:nvSpPr>
          <p:cNvPr id="15" name="Rectangle 14"/>
          <p:cNvSpPr/>
          <p:nvPr/>
        </p:nvSpPr>
        <p:spPr>
          <a:xfrm>
            <a:off x="533400" y="3657600"/>
            <a:ext cx="1752600" cy="822960"/>
          </a:xfrm>
          <a:prstGeom prst="rec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Cost Savings</a:t>
            </a:r>
          </a:p>
        </p:txBody>
      </p:sp>
      <p:sp>
        <p:nvSpPr>
          <p:cNvPr id="16" name="Rectangle 15"/>
          <p:cNvSpPr/>
          <p:nvPr/>
        </p:nvSpPr>
        <p:spPr>
          <a:xfrm>
            <a:off x="533400" y="4572000"/>
            <a:ext cx="1752600" cy="822960"/>
          </a:xfrm>
          <a:prstGeom prst="rec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Core Deposit Intangibles</a:t>
            </a:r>
          </a:p>
        </p:txBody>
      </p:sp>
      <p:sp>
        <p:nvSpPr>
          <p:cNvPr id="17" name="Rectangle 16"/>
          <p:cNvSpPr/>
          <p:nvPr/>
        </p:nvSpPr>
        <p:spPr>
          <a:xfrm>
            <a:off x="533400" y="5486400"/>
            <a:ext cx="1752600" cy="822960"/>
          </a:xfrm>
          <a:prstGeom prst="rec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Merger Charges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288FC56-8092-4DCB-8B30-6917BA11C2A7}" type="slidenum">
              <a:rPr lang="en-US" smtClean="0"/>
              <a:pPr/>
              <a:t>47</a:t>
            </a:fld>
            <a:endParaRPr lang="en-US" dirty="0"/>
          </a:p>
        </p:txBody>
      </p:sp>
      <p:sp>
        <p:nvSpPr>
          <p:cNvPr id="5" name="Title 4"/>
          <p:cNvSpPr>
            <a:spLocks noGrp="1"/>
          </p:cNvSpPr>
          <p:nvPr>
            <p:ph type="title"/>
          </p:nvPr>
        </p:nvSpPr>
        <p:spPr/>
        <p:txBody>
          <a:bodyPr/>
          <a:lstStyle/>
          <a:p>
            <a:r>
              <a:rPr lang="en-US" dirty="0" smtClean="0"/>
              <a:t>Summary of Purchase Accounting Adjustments</a:t>
            </a:r>
            <a:endParaRPr lang="en-US" dirty="0"/>
          </a:p>
        </p:txBody>
      </p:sp>
      <p:sp>
        <p:nvSpPr>
          <p:cNvPr id="7" name="Text Placeholder 2"/>
          <p:cNvSpPr>
            <a:spLocks noGrp="1"/>
          </p:cNvSpPr>
          <p:nvPr>
            <p:ph type="body" sz="quarter" idx="14"/>
          </p:nvPr>
        </p:nvSpPr>
        <p:spPr>
          <a:xfrm>
            <a:off x="502920" y="6648450"/>
            <a:ext cx="8229600" cy="200055"/>
          </a:xfrm>
        </p:spPr>
        <p:txBody>
          <a:bodyPr/>
          <a:lstStyle/>
          <a:p>
            <a:pPr>
              <a:buNone/>
            </a:pPr>
            <a:r>
              <a:rPr lang="en-US" dirty="0" smtClean="0"/>
              <a:t>Dollars in millions</a:t>
            </a:r>
          </a:p>
        </p:txBody>
      </p:sp>
      <p:grpSp>
        <p:nvGrpSpPr>
          <p:cNvPr id="2" name="Group 11"/>
          <p:cNvGrpSpPr/>
          <p:nvPr/>
        </p:nvGrpSpPr>
        <p:grpSpPr>
          <a:xfrm>
            <a:off x="1300161" y="1295400"/>
            <a:ext cx="6543678" cy="4597132"/>
            <a:chOff x="390522" y="1459992"/>
            <a:chExt cx="6543678" cy="4597132"/>
          </a:xfrm>
        </p:grpSpPr>
        <p:pic>
          <p:nvPicPr>
            <p:cNvPr id="12" name="Picture 2"/>
            <p:cNvPicPr>
              <a:picLocks noChangeAspect="1" noChangeArrowheads="1"/>
            </p:cNvPicPr>
            <p:nvPr/>
          </p:nvPicPr>
          <p:blipFill>
            <a:blip r:embed="rId2" cstate="print"/>
            <a:srcRect/>
            <a:stretch>
              <a:fillRect/>
            </a:stretch>
          </p:blipFill>
          <p:spPr bwMode="auto">
            <a:xfrm>
              <a:off x="1300163" y="1787525"/>
              <a:ext cx="3657600" cy="3741738"/>
            </a:xfrm>
            <a:prstGeom prst="rect">
              <a:avLst/>
            </a:prstGeom>
            <a:noFill/>
            <a:ln w="9525">
              <a:miter lim="800000"/>
              <a:headEnd/>
              <a:tailEnd/>
            </a:ln>
            <a:effectLst/>
          </p:spPr>
        </p:pic>
        <p:sp>
          <p:nvSpPr>
            <p:cNvPr id="8" name="Text Placeholder 10"/>
            <p:cNvSpPr txBox="1">
              <a:spLocks/>
            </p:cNvSpPr>
            <p:nvPr/>
          </p:nvSpPr>
          <p:spPr>
            <a:xfrm>
              <a:off x="390522" y="1459992"/>
              <a:ext cx="3657600" cy="292608"/>
            </a:xfrm>
            <a:prstGeom prst="rect">
              <a:avLst/>
            </a:prstGeom>
            <a:solidFill>
              <a:srgbClr val="0F2D53"/>
            </a:solidFill>
          </p:spPr>
          <p:txBody>
            <a:bodyPr anchor="ctr" anchorCtr="1">
              <a:normAutofit/>
            </a:bodyPr>
            <a:lstStyle/>
            <a:p>
              <a:pPr marR="0" lvl="0" fontAlgn="auto">
                <a:lnSpc>
                  <a:spcPct val="100000"/>
                </a:lnSpc>
                <a:spcBef>
                  <a:spcPct val="20000"/>
                </a:spcBef>
                <a:spcAft>
                  <a:spcPts val="0"/>
                </a:spcAft>
                <a:buClrTx/>
                <a:buSzTx/>
                <a:tabLst/>
                <a:defRPr/>
              </a:pPr>
              <a:r>
                <a:rPr lang="en-US" sz="1200" b="1" dirty="0" smtClean="0">
                  <a:solidFill>
                    <a:schemeClr val="bg1"/>
                  </a:solidFill>
                  <a:latin typeface="Arial" pitchFamily="34" charset="0"/>
                  <a:cs typeface="Arial" pitchFamily="34" charset="0"/>
                </a:rPr>
                <a:t>Purchase Accounting / Goodwill Calculation</a:t>
              </a:r>
              <a:endParaRPr lang="en-US" sz="1200" b="1" dirty="0">
                <a:solidFill>
                  <a:schemeClr val="bg1"/>
                </a:solidFill>
                <a:latin typeface="Arial" pitchFamily="34" charset="0"/>
                <a:cs typeface="Arial" pitchFamily="34" charset="0"/>
              </a:endParaRPr>
            </a:p>
          </p:txBody>
        </p:sp>
        <p:sp>
          <p:nvSpPr>
            <p:cNvPr id="9" name="Left Arrow Callout 8"/>
            <p:cNvSpPr/>
            <p:nvPr/>
          </p:nvSpPr>
          <p:spPr>
            <a:xfrm>
              <a:off x="4267200" y="3200400"/>
              <a:ext cx="2667000" cy="914400"/>
            </a:xfrm>
            <a:prstGeom prst="leftArrowCallou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Purchase Accounting Adjustments</a:t>
              </a:r>
            </a:p>
          </p:txBody>
        </p:sp>
        <p:sp>
          <p:nvSpPr>
            <p:cNvPr id="10" name="Left Arrow Callout 9"/>
            <p:cNvSpPr/>
            <p:nvPr/>
          </p:nvSpPr>
          <p:spPr>
            <a:xfrm>
              <a:off x="4267200" y="1929889"/>
              <a:ext cx="2667000" cy="914400"/>
            </a:xfrm>
            <a:prstGeom prst="leftArrowCallou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Total Purchase Price = Common + Preferred Consideration</a:t>
              </a:r>
            </a:p>
          </p:txBody>
        </p:sp>
        <p:sp>
          <p:nvSpPr>
            <p:cNvPr id="11" name="Left Arrow Callout 10"/>
            <p:cNvSpPr/>
            <p:nvPr/>
          </p:nvSpPr>
          <p:spPr>
            <a:xfrm>
              <a:off x="4267200" y="5142724"/>
              <a:ext cx="2667000" cy="914400"/>
            </a:xfrm>
            <a:prstGeom prst="leftArrowCallou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latin typeface="Arial" pitchFamily="34" charset="0"/>
                </a:rPr>
                <a:t>Goodwill = Purchase Price Less Net Assets Acquired</a:t>
              </a: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4"/>
          </p:nvPr>
        </p:nvSpPr>
        <p:spPr>
          <a:xfrm>
            <a:off x="502920" y="6648450"/>
            <a:ext cx="8229600" cy="200055"/>
          </a:xfrm>
        </p:spPr>
        <p:txBody>
          <a:bodyPr/>
          <a:lstStyle/>
          <a:p>
            <a:pPr>
              <a:buNone/>
            </a:pPr>
            <a:r>
              <a:rPr lang="en-US" dirty="0" smtClean="0"/>
              <a:t>Note: Accretion analysis is the hypothetical impact given the assumptions on page 46, per KBW</a:t>
            </a:r>
          </a:p>
        </p:txBody>
      </p:sp>
      <p:sp>
        <p:nvSpPr>
          <p:cNvPr id="4" name="Slide Number Placeholder 3"/>
          <p:cNvSpPr>
            <a:spLocks noGrp="1"/>
          </p:cNvSpPr>
          <p:nvPr>
            <p:ph type="sldNum" sz="quarter" idx="4"/>
          </p:nvPr>
        </p:nvSpPr>
        <p:spPr/>
        <p:txBody>
          <a:bodyPr/>
          <a:lstStyle/>
          <a:p>
            <a:fld id="{B288FC56-8092-4DCB-8B30-6917BA11C2A7}" type="slidenum">
              <a:rPr lang="en-US" smtClean="0"/>
              <a:pPr/>
              <a:t>48</a:t>
            </a:fld>
            <a:endParaRPr lang="en-US" dirty="0"/>
          </a:p>
        </p:txBody>
      </p:sp>
      <p:sp>
        <p:nvSpPr>
          <p:cNvPr id="5" name="Title 4"/>
          <p:cNvSpPr>
            <a:spLocks noGrp="1"/>
          </p:cNvSpPr>
          <p:nvPr>
            <p:ph type="title"/>
          </p:nvPr>
        </p:nvSpPr>
        <p:spPr/>
        <p:txBody>
          <a:bodyPr/>
          <a:lstStyle/>
          <a:p>
            <a:r>
              <a:rPr lang="en-US" dirty="0" smtClean="0"/>
              <a:t>Book Value Impact</a:t>
            </a:r>
            <a:endParaRPr lang="en-US" dirty="0"/>
          </a:p>
        </p:txBody>
      </p:sp>
      <p:pic>
        <p:nvPicPr>
          <p:cNvPr id="14" name="Picture 2"/>
          <p:cNvPicPr>
            <a:picLocks noChangeAspect="1" noChangeArrowheads="1"/>
          </p:cNvPicPr>
          <p:nvPr/>
        </p:nvPicPr>
        <p:blipFill>
          <a:blip r:embed="rId2" cstate="print"/>
          <a:srcRect/>
          <a:stretch>
            <a:fillRect/>
          </a:stretch>
        </p:blipFill>
        <p:spPr bwMode="auto">
          <a:xfrm>
            <a:off x="862013" y="1847850"/>
            <a:ext cx="7419975" cy="4248150"/>
          </a:xfrm>
          <a:prstGeom prst="rect">
            <a:avLst/>
          </a:prstGeom>
          <a:noFill/>
          <a:ln w="9525">
            <a:miter lim="800000"/>
            <a:headEnd/>
            <a:tailEnd/>
          </a:ln>
          <a:effectLst/>
        </p:spPr>
      </p:pic>
      <p:sp>
        <p:nvSpPr>
          <p:cNvPr id="7" name="Right Brace 6"/>
          <p:cNvSpPr/>
          <p:nvPr/>
        </p:nvSpPr>
        <p:spPr>
          <a:xfrm>
            <a:off x="2740819" y="4669629"/>
            <a:ext cx="76200" cy="2377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Connector 8"/>
          <p:cNvCxnSpPr>
            <a:stCxn id="7" idx="1"/>
            <a:endCxn id="11" idx="1"/>
          </p:cNvCxnSpPr>
          <p:nvPr/>
        </p:nvCxnSpPr>
        <p:spPr>
          <a:xfrm flipV="1">
            <a:off x="2817019" y="4775158"/>
            <a:ext cx="1042740" cy="1334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59759" y="4648200"/>
            <a:ext cx="1414170" cy="253916"/>
          </a:xfrm>
          <a:prstGeom prst="rect">
            <a:avLst/>
          </a:prstGeom>
          <a:solidFill>
            <a:schemeClr val="bg2"/>
          </a:solidFill>
          <a:ln>
            <a:solidFill>
              <a:schemeClr val="tx1"/>
            </a:solidFill>
          </a:ln>
        </p:spPr>
        <p:txBody>
          <a:bodyPr wrap="none" rtlCol="0">
            <a:spAutoFit/>
          </a:bodyPr>
          <a:lstStyle/>
          <a:p>
            <a:pPr marL="228600" indent="-228600" eaLnBrk="0" fontAlgn="base" hangingPunct="0">
              <a:spcBef>
                <a:spcPts val="1000"/>
              </a:spcBef>
              <a:spcAft>
                <a:spcPct val="0"/>
              </a:spcAft>
              <a:buSzPct val="100000"/>
            </a:pPr>
            <a:r>
              <a:rPr lang="en-US" sz="1050" b="1" i="1" dirty="0" smtClean="0">
                <a:latin typeface="Arial" pitchFamily="34" charset="0"/>
              </a:rPr>
              <a:t>8.6% Initial Dilution</a:t>
            </a:r>
          </a:p>
        </p:txBody>
      </p:sp>
      <p:sp>
        <p:nvSpPr>
          <p:cNvPr id="12" name="Text Placeholder 10"/>
          <p:cNvSpPr txBox="1">
            <a:spLocks/>
          </p:cNvSpPr>
          <p:nvPr/>
        </p:nvSpPr>
        <p:spPr>
          <a:xfrm>
            <a:off x="838201" y="1459992"/>
            <a:ext cx="7315200" cy="292608"/>
          </a:xfrm>
          <a:prstGeom prst="rect">
            <a:avLst/>
          </a:prstGeom>
          <a:solidFill>
            <a:srgbClr val="0F2D53"/>
          </a:solidFill>
        </p:spPr>
        <p:txBody>
          <a:bodyPr anchor="ctr" anchorCtr="1">
            <a:normAutofit/>
          </a:bodyPr>
          <a:lstStyle/>
          <a:p>
            <a:pPr marR="0" lvl="0" fontAlgn="auto">
              <a:lnSpc>
                <a:spcPct val="100000"/>
              </a:lnSpc>
              <a:spcBef>
                <a:spcPct val="20000"/>
              </a:spcBef>
              <a:spcAft>
                <a:spcPts val="0"/>
              </a:spcAft>
              <a:buClrTx/>
              <a:buSzTx/>
              <a:tabLst/>
              <a:defRPr/>
            </a:pPr>
            <a:r>
              <a:rPr lang="en-US" sz="1200" b="1" dirty="0" smtClean="0">
                <a:solidFill>
                  <a:schemeClr val="bg1"/>
                </a:solidFill>
                <a:latin typeface="Arial" pitchFamily="34" charset="0"/>
                <a:cs typeface="Arial" pitchFamily="34" charset="0"/>
              </a:rPr>
              <a:t>Pro Forma Book Value Impact</a:t>
            </a:r>
            <a:endParaRPr lang="en-US" sz="1200" b="1" dirty="0">
              <a:solidFill>
                <a:schemeClr val="bg1"/>
              </a:solidFill>
              <a:latin typeface="Arial" pitchFamily="34" charset="0"/>
              <a:cs typeface="Arial" pitchFamily="34" charset="0"/>
            </a:endParaRPr>
          </a:p>
        </p:txBody>
      </p:sp>
      <p:sp>
        <p:nvSpPr>
          <p:cNvPr id="13" name="TextBox 12"/>
          <p:cNvSpPr txBox="1"/>
          <p:nvPr/>
        </p:nvSpPr>
        <p:spPr>
          <a:xfrm>
            <a:off x="4572000" y="2735611"/>
            <a:ext cx="1422184" cy="253916"/>
          </a:xfrm>
          <a:prstGeom prst="rect">
            <a:avLst/>
          </a:prstGeom>
          <a:solidFill>
            <a:schemeClr val="bg2"/>
          </a:solidFill>
          <a:ln>
            <a:solidFill>
              <a:schemeClr val="tx1"/>
            </a:solidFill>
          </a:ln>
        </p:spPr>
        <p:txBody>
          <a:bodyPr wrap="none" rtlCol="0">
            <a:spAutoFit/>
          </a:bodyPr>
          <a:lstStyle/>
          <a:p>
            <a:pPr marL="228600" indent="-228600" eaLnBrk="0" fontAlgn="base" hangingPunct="0">
              <a:spcBef>
                <a:spcPts val="1000"/>
              </a:spcBef>
              <a:spcAft>
                <a:spcPct val="0"/>
              </a:spcAft>
              <a:buSzPct val="100000"/>
            </a:pPr>
            <a:r>
              <a:rPr lang="en-US" sz="1050" b="1" i="1" dirty="0" smtClean="0">
                <a:latin typeface="Arial" pitchFamily="34" charset="0"/>
              </a:rPr>
              <a:t>2.25 Year Earnback</a:t>
            </a:r>
          </a:p>
        </p:txBody>
      </p:sp>
      <p:cxnSp>
        <p:nvCxnSpPr>
          <p:cNvPr id="17" name="Straight Arrow Connector 16"/>
          <p:cNvCxnSpPr>
            <a:stCxn id="13" idx="2"/>
          </p:cNvCxnSpPr>
          <p:nvPr/>
        </p:nvCxnSpPr>
        <p:spPr>
          <a:xfrm flipH="1">
            <a:off x="5276462" y="2989527"/>
            <a:ext cx="6630" cy="64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288FC56-8092-4DCB-8B30-6917BA11C2A7}" type="slidenum">
              <a:rPr lang="en-US" smtClean="0"/>
              <a:pPr/>
              <a:t>49</a:t>
            </a:fld>
            <a:endParaRPr lang="en-US" dirty="0"/>
          </a:p>
        </p:txBody>
      </p:sp>
      <p:sp>
        <p:nvSpPr>
          <p:cNvPr id="5" name="Title 4"/>
          <p:cNvSpPr>
            <a:spLocks noGrp="1"/>
          </p:cNvSpPr>
          <p:nvPr>
            <p:ph type="title"/>
          </p:nvPr>
        </p:nvSpPr>
        <p:spPr/>
        <p:txBody>
          <a:bodyPr/>
          <a:lstStyle/>
          <a:p>
            <a:r>
              <a:rPr lang="en-US" dirty="0" smtClean="0"/>
              <a:t>Earnings Impact</a:t>
            </a:r>
            <a:endParaRPr lang="en-US" dirty="0"/>
          </a:p>
        </p:txBody>
      </p:sp>
      <p:pic>
        <p:nvPicPr>
          <p:cNvPr id="17" name="Picture 2"/>
          <p:cNvPicPr>
            <a:picLocks noChangeAspect="1" noChangeArrowheads="1"/>
          </p:cNvPicPr>
          <p:nvPr/>
        </p:nvPicPr>
        <p:blipFill>
          <a:blip r:embed="rId2" cstate="print"/>
          <a:srcRect/>
          <a:stretch>
            <a:fillRect/>
          </a:stretch>
        </p:blipFill>
        <p:spPr bwMode="auto">
          <a:xfrm>
            <a:off x="228600" y="2308225"/>
            <a:ext cx="8686800" cy="3711575"/>
          </a:xfrm>
          <a:prstGeom prst="rect">
            <a:avLst/>
          </a:prstGeom>
          <a:noFill/>
          <a:ln w="9525">
            <a:miter lim="800000"/>
            <a:headEnd/>
            <a:tailEnd/>
          </a:ln>
          <a:effectLst/>
        </p:spPr>
      </p:pic>
      <p:sp>
        <p:nvSpPr>
          <p:cNvPr id="6" name="Left Brace 5"/>
          <p:cNvSpPr/>
          <p:nvPr/>
        </p:nvSpPr>
        <p:spPr>
          <a:xfrm rot="5400000">
            <a:off x="1712595" y="2646627"/>
            <a:ext cx="152400" cy="1051560"/>
          </a:xfrm>
          <a:prstGeom prst="leftBrac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1228531" y="2696034"/>
            <a:ext cx="1148071" cy="246221"/>
          </a:xfrm>
          <a:prstGeom prst="rect">
            <a:avLst/>
          </a:prstGeom>
          <a:solidFill>
            <a:schemeClr val="accent3">
              <a:lumMod val="20000"/>
              <a:lumOff val="80000"/>
            </a:schemeClr>
          </a:solidFill>
          <a:ln>
            <a:solidFill>
              <a:schemeClr val="tx1"/>
            </a:solidFill>
          </a:ln>
        </p:spPr>
        <p:txBody>
          <a:bodyPr wrap="none" rtlCol="0">
            <a:spAutoFit/>
          </a:bodyPr>
          <a:lstStyle/>
          <a:p>
            <a:pPr marL="228600" indent="-228600" eaLnBrk="0" fontAlgn="base" hangingPunct="0">
              <a:spcBef>
                <a:spcPts val="1000"/>
              </a:spcBef>
              <a:spcAft>
                <a:spcPct val="0"/>
              </a:spcAft>
              <a:buSzPct val="100000"/>
            </a:pPr>
            <a:r>
              <a:rPr lang="en-US" sz="1000" b="1" i="1" dirty="0" smtClean="0">
                <a:latin typeface="Arial" pitchFamily="34" charset="0"/>
              </a:rPr>
              <a:t>18.6% accretion</a:t>
            </a:r>
          </a:p>
        </p:txBody>
      </p:sp>
      <p:sp>
        <p:nvSpPr>
          <p:cNvPr id="8" name="Left Brace 7"/>
          <p:cNvSpPr/>
          <p:nvPr/>
        </p:nvSpPr>
        <p:spPr>
          <a:xfrm rot="5400000">
            <a:off x="3259517" y="2352502"/>
            <a:ext cx="152400" cy="1051560"/>
          </a:xfrm>
          <a:prstGeom prst="leftBrac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2775453" y="2429902"/>
            <a:ext cx="1148071" cy="246221"/>
          </a:xfrm>
          <a:prstGeom prst="rect">
            <a:avLst/>
          </a:prstGeom>
          <a:solidFill>
            <a:schemeClr val="accent3">
              <a:lumMod val="20000"/>
              <a:lumOff val="80000"/>
            </a:schemeClr>
          </a:solidFill>
          <a:ln>
            <a:solidFill>
              <a:schemeClr val="tx1"/>
            </a:solidFill>
          </a:ln>
        </p:spPr>
        <p:txBody>
          <a:bodyPr wrap="none" rtlCol="0">
            <a:spAutoFit/>
          </a:bodyPr>
          <a:lstStyle/>
          <a:p>
            <a:pPr marL="228600" indent="-228600" eaLnBrk="0" fontAlgn="base" hangingPunct="0">
              <a:spcBef>
                <a:spcPts val="1000"/>
              </a:spcBef>
              <a:spcAft>
                <a:spcPct val="0"/>
              </a:spcAft>
              <a:buSzPct val="100000"/>
            </a:pPr>
            <a:r>
              <a:rPr lang="en-US" sz="1000" b="1" i="1" dirty="0" smtClean="0">
                <a:latin typeface="Arial" pitchFamily="34" charset="0"/>
              </a:rPr>
              <a:t>23.6% accretion</a:t>
            </a:r>
          </a:p>
        </p:txBody>
      </p:sp>
      <p:sp>
        <p:nvSpPr>
          <p:cNvPr id="11" name="Left Brace 10"/>
          <p:cNvSpPr/>
          <p:nvPr/>
        </p:nvSpPr>
        <p:spPr>
          <a:xfrm rot="5400000">
            <a:off x="4802179" y="2142564"/>
            <a:ext cx="152400" cy="1051560"/>
          </a:xfrm>
          <a:prstGeom prst="leftBrac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p:cNvSpPr txBox="1"/>
          <p:nvPr/>
        </p:nvSpPr>
        <p:spPr>
          <a:xfrm>
            <a:off x="4318115" y="2219964"/>
            <a:ext cx="1148071" cy="246221"/>
          </a:xfrm>
          <a:prstGeom prst="rect">
            <a:avLst/>
          </a:prstGeom>
          <a:solidFill>
            <a:schemeClr val="accent3">
              <a:lumMod val="20000"/>
              <a:lumOff val="80000"/>
            </a:schemeClr>
          </a:solidFill>
          <a:ln>
            <a:solidFill>
              <a:schemeClr val="tx1"/>
            </a:solidFill>
          </a:ln>
        </p:spPr>
        <p:txBody>
          <a:bodyPr wrap="none" rtlCol="0">
            <a:spAutoFit/>
          </a:bodyPr>
          <a:lstStyle/>
          <a:p>
            <a:pPr marL="228600" indent="-228600" eaLnBrk="0" fontAlgn="base" hangingPunct="0">
              <a:spcBef>
                <a:spcPts val="1000"/>
              </a:spcBef>
              <a:spcAft>
                <a:spcPct val="0"/>
              </a:spcAft>
              <a:buSzPct val="100000"/>
            </a:pPr>
            <a:r>
              <a:rPr lang="en-US" sz="1000" b="1" i="1" dirty="0" smtClean="0">
                <a:latin typeface="Arial" pitchFamily="34" charset="0"/>
              </a:rPr>
              <a:t>22.5% accretion</a:t>
            </a:r>
          </a:p>
        </p:txBody>
      </p:sp>
      <p:sp>
        <p:nvSpPr>
          <p:cNvPr id="13" name="Left Brace 12"/>
          <p:cNvSpPr/>
          <p:nvPr/>
        </p:nvSpPr>
        <p:spPr>
          <a:xfrm rot="5400000">
            <a:off x="6346393" y="1990164"/>
            <a:ext cx="152400" cy="1051560"/>
          </a:xfrm>
          <a:prstGeom prst="leftBrac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Box 13"/>
          <p:cNvSpPr txBox="1"/>
          <p:nvPr/>
        </p:nvSpPr>
        <p:spPr>
          <a:xfrm>
            <a:off x="5862329" y="2067564"/>
            <a:ext cx="1148071" cy="246221"/>
          </a:xfrm>
          <a:prstGeom prst="rect">
            <a:avLst/>
          </a:prstGeom>
          <a:solidFill>
            <a:schemeClr val="accent3">
              <a:lumMod val="20000"/>
              <a:lumOff val="80000"/>
            </a:schemeClr>
          </a:solidFill>
          <a:ln>
            <a:solidFill>
              <a:schemeClr val="tx1"/>
            </a:solidFill>
          </a:ln>
        </p:spPr>
        <p:txBody>
          <a:bodyPr wrap="none" rtlCol="0">
            <a:spAutoFit/>
          </a:bodyPr>
          <a:lstStyle/>
          <a:p>
            <a:pPr marL="228600" indent="-228600" eaLnBrk="0" fontAlgn="base" hangingPunct="0">
              <a:spcBef>
                <a:spcPts val="1000"/>
              </a:spcBef>
              <a:spcAft>
                <a:spcPct val="0"/>
              </a:spcAft>
              <a:buSzPct val="100000"/>
            </a:pPr>
            <a:r>
              <a:rPr lang="en-US" sz="1000" b="1" i="1" dirty="0" smtClean="0">
                <a:latin typeface="Arial" pitchFamily="34" charset="0"/>
              </a:rPr>
              <a:t>21.4% accretion</a:t>
            </a:r>
          </a:p>
        </p:txBody>
      </p:sp>
      <p:sp>
        <p:nvSpPr>
          <p:cNvPr id="15" name="Left Brace 14"/>
          <p:cNvSpPr/>
          <p:nvPr/>
        </p:nvSpPr>
        <p:spPr>
          <a:xfrm rot="5400000">
            <a:off x="7903457" y="1839316"/>
            <a:ext cx="152400" cy="1051560"/>
          </a:xfrm>
          <a:prstGeom prst="leftBrac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p:cNvSpPr txBox="1"/>
          <p:nvPr/>
        </p:nvSpPr>
        <p:spPr>
          <a:xfrm>
            <a:off x="7419393" y="1916716"/>
            <a:ext cx="1148071" cy="246221"/>
          </a:xfrm>
          <a:prstGeom prst="rect">
            <a:avLst/>
          </a:prstGeom>
          <a:solidFill>
            <a:schemeClr val="accent3">
              <a:lumMod val="20000"/>
              <a:lumOff val="80000"/>
            </a:schemeClr>
          </a:solidFill>
          <a:ln>
            <a:solidFill>
              <a:schemeClr val="tx1"/>
            </a:solidFill>
          </a:ln>
        </p:spPr>
        <p:txBody>
          <a:bodyPr wrap="none" rtlCol="0">
            <a:spAutoFit/>
          </a:bodyPr>
          <a:lstStyle/>
          <a:p>
            <a:pPr marL="228600" indent="-228600" eaLnBrk="0" fontAlgn="base" hangingPunct="0">
              <a:spcBef>
                <a:spcPts val="1000"/>
              </a:spcBef>
              <a:spcAft>
                <a:spcPct val="0"/>
              </a:spcAft>
              <a:buSzPct val="100000"/>
            </a:pPr>
            <a:r>
              <a:rPr lang="en-US" sz="1000" b="1" i="1" dirty="0" smtClean="0">
                <a:latin typeface="Arial" pitchFamily="34" charset="0"/>
              </a:rPr>
              <a:t>20.5% accretion</a:t>
            </a:r>
          </a:p>
        </p:txBody>
      </p:sp>
      <p:sp>
        <p:nvSpPr>
          <p:cNvPr id="18" name="Text Placeholder 10"/>
          <p:cNvSpPr txBox="1">
            <a:spLocks/>
          </p:cNvSpPr>
          <p:nvPr/>
        </p:nvSpPr>
        <p:spPr>
          <a:xfrm>
            <a:off x="390522" y="1459992"/>
            <a:ext cx="8220077" cy="292608"/>
          </a:xfrm>
          <a:prstGeom prst="rect">
            <a:avLst/>
          </a:prstGeom>
          <a:solidFill>
            <a:srgbClr val="0F2D53"/>
          </a:solidFill>
        </p:spPr>
        <p:txBody>
          <a:bodyPr anchor="ctr" anchorCtr="1">
            <a:normAutofit/>
          </a:bodyPr>
          <a:lstStyle/>
          <a:p>
            <a:pPr marR="0" lvl="0" fontAlgn="auto">
              <a:lnSpc>
                <a:spcPct val="100000"/>
              </a:lnSpc>
              <a:spcBef>
                <a:spcPct val="20000"/>
              </a:spcBef>
              <a:spcAft>
                <a:spcPts val="0"/>
              </a:spcAft>
              <a:buClrTx/>
              <a:buSzTx/>
              <a:tabLst/>
              <a:defRPr/>
            </a:pPr>
            <a:r>
              <a:rPr lang="en-US" sz="1200" b="1" dirty="0" smtClean="0">
                <a:solidFill>
                  <a:schemeClr val="bg1"/>
                </a:solidFill>
                <a:latin typeface="Arial" pitchFamily="34" charset="0"/>
                <a:cs typeface="Arial" pitchFamily="34" charset="0"/>
              </a:rPr>
              <a:t>Pro Forma Earnings Impact</a:t>
            </a:r>
            <a:endParaRPr lang="en-US" sz="1200" b="1" dirty="0">
              <a:solidFill>
                <a:schemeClr val="bg1"/>
              </a:solidFill>
              <a:latin typeface="Arial" pitchFamily="34" charset="0"/>
              <a:cs typeface="Arial" pitchFamily="34" charset="0"/>
            </a:endParaRPr>
          </a:p>
        </p:txBody>
      </p:sp>
      <p:sp>
        <p:nvSpPr>
          <p:cNvPr id="20" name="Text Placeholder 2"/>
          <p:cNvSpPr>
            <a:spLocks noGrp="1"/>
          </p:cNvSpPr>
          <p:nvPr>
            <p:ph type="body" sz="quarter" idx="14"/>
          </p:nvPr>
        </p:nvSpPr>
        <p:spPr>
          <a:xfrm>
            <a:off x="502920" y="6433007"/>
            <a:ext cx="8229600" cy="415498"/>
          </a:xfrm>
        </p:spPr>
        <p:txBody>
          <a:bodyPr/>
          <a:lstStyle/>
          <a:p>
            <a:pPr>
              <a:buNone/>
            </a:pPr>
            <a:r>
              <a:rPr lang="en-US" dirty="0" smtClean="0"/>
              <a:t>Initial accretion limited due to phase-in of cost savings</a:t>
            </a:r>
          </a:p>
          <a:p>
            <a:pPr>
              <a:buNone/>
            </a:pPr>
            <a:r>
              <a:rPr lang="en-US" dirty="0" smtClean="0"/>
              <a:t>Projected earnings based on 2014 FactSet EPS estimates and grown at median long term growth rate, per FactSet</a:t>
            </a:r>
          </a:p>
          <a:p>
            <a:pPr>
              <a:buNone/>
            </a:pPr>
            <a:r>
              <a:rPr lang="en-US" dirty="0" smtClean="0"/>
              <a:t>Accretion analysis is the hypothetical impact given the assumptions on page 46, per KBW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288FC56-8092-4DCB-8B30-6917BA11C2A7}" type="slidenum">
              <a:rPr lang="en-US" smtClean="0"/>
              <a:pPr/>
              <a:t>5</a:t>
            </a:fld>
            <a:endParaRPr lang="en-US" dirty="0"/>
          </a:p>
        </p:txBody>
      </p:sp>
      <p:sp>
        <p:nvSpPr>
          <p:cNvPr id="5" name="Title 4"/>
          <p:cNvSpPr>
            <a:spLocks noGrp="1"/>
          </p:cNvSpPr>
          <p:nvPr>
            <p:ph type="title"/>
          </p:nvPr>
        </p:nvSpPr>
        <p:spPr/>
        <p:txBody>
          <a:bodyPr/>
          <a:lstStyle/>
          <a:p>
            <a:r>
              <a:rPr lang="en-US" dirty="0" smtClean="0"/>
              <a:t>Founders of Banking</a:t>
            </a:r>
            <a:endParaRPr lang="en-US" dirty="0"/>
          </a:p>
        </p:txBody>
      </p:sp>
      <p:pic>
        <p:nvPicPr>
          <p:cNvPr id="14" name="Picture 3"/>
          <p:cNvPicPr>
            <a:picLocks noChangeAspect="1" noChangeArrowheads="1"/>
          </p:cNvPicPr>
          <p:nvPr/>
        </p:nvPicPr>
        <p:blipFill>
          <a:blip r:embed="rId2" cstate="print"/>
          <a:srcRect l="6610" r="4159"/>
          <a:stretch>
            <a:fillRect/>
          </a:stretch>
        </p:blipFill>
        <p:spPr bwMode="auto">
          <a:xfrm>
            <a:off x="2743200" y="1325051"/>
            <a:ext cx="3657600" cy="455168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pic>
      <p:sp>
        <p:nvSpPr>
          <p:cNvPr id="18" name="TextBox 17"/>
          <p:cNvSpPr txBox="1"/>
          <p:nvPr/>
        </p:nvSpPr>
        <p:spPr>
          <a:xfrm>
            <a:off x="3687656" y="5466186"/>
            <a:ext cx="1768689" cy="292388"/>
          </a:xfrm>
          <a:prstGeom prst="rect">
            <a:avLst/>
          </a:prstGeom>
          <a:solidFill>
            <a:schemeClr val="bg1">
              <a:lumMod val="85000"/>
            </a:schemeClr>
          </a:solidFill>
          <a:ln>
            <a:solidFill>
              <a:schemeClr val="tx1"/>
            </a:solidFill>
          </a:ln>
        </p:spPr>
        <p:txBody>
          <a:bodyPr wrap="none" rtlCol="0">
            <a:spAutoFit/>
          </a:bodyPr>
          <a:lstStyle/>
          <a:p>
            <a:pPr marL="228600" indent="-228600" eaLnBrk="0" fontAlgn="base" hangingPunct="0">
              <a:spcBef>
                <a:spcPts val="1000"/>
              </a:spcBef>
              <a:spcAft>
                <a:spcPct val="0"/>
              </a:spcAft>
              <a:buSzPct val="100000"/>
            </a:pPr>
            <a:r>
              <a:rPr lang="en-US" sz="1300" b="1" i="1" dirty="0" smtClean="0">
                <a:latin typeface="Arial" pitchFamily="34" charset="0"/>
              </a:rPr>
              <a:t>Giovanni Di’ Medici </a:t>
            </a:r>
          </a:p>
        </p:txBody>
      </p:sp>
      <p:sp>
        <p:nvSpPr>
          <p:cNvPr id="19" name="Text Placeholder 18"/>
          <p:cNvSpPr>
            <a:spLocks noGrp="1"/>
          </p:cNvSpPr>
          <p:nvPr>
            <p:ph type="body" sz="quarter" idx="14"/>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4"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4"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06514" y="3547901"/>
            <a:ext cx="699230" cy="215444"/>
          </a:xfrm>
          <a:prstGeom prst="rect">
            <a:avLst/>
          </a:prstGeom>
        </p:spPr>
        <p:txBody>
          <a:bodyPr wrap="none" rtlCol="0">
            <a:spAutoFit/>
          </a:bodyPr>
          <a:lstStyle/>
          <a:p>
            <a:pPr marL="228600" indent="-228600" algn="r" eaLnBrk="0" fontAlgn="base" hangingPunct="0">
              <a:spcBef>
                <a:spcPts val="1000"/>
              </a:spcBef>
              <a:spcAft>
                <a:spcPct val="0"/>
              </a:spcAft>
              <a:buSzPct val="100000"/>
            </a:pPr>
            <a:r>
              <a:rPr lang="en-US" sz="800" b="1" dirty="0" smtClean="0">
                <a:solidFill>
                  <a:srgbClr val="1F497D">
                    <a:lumMod val="40000"/>
                    <a:lumOff val="60000"/>
                  </a:srgbClr>
                </a:solidFill>
                <a:latin typeface="Arial" pitchFamily="34" charset="0"/>
              </a:rPr>
              <a:t>KRX: 5.4%</a:t>
            </a:r>
          </a:p>
        </p:txBody>
      </p:sp>
      <p:sp>
        <p:nvSpPr>
          <p:cNvPr id="52" name="Text Placeholder 51"/>
          <p:cNvSpPr>
            <a:spLocks noGrp="1"/>
          </p:cNvSpPr>
          <p:nvPr>
            <p:ph type="body" sz="quarter" idx="14"/>
          </p:nvPr>
        </p:nvSpPr>
        <p:spPr>
          <a:xfrm>
            <a:off x="476236" y="6540728"/>
            <a:ext cx="8476488" cy="307777"/>
          </a:xfrm>
        </p:spPr>
        <p:txBody>
          <a:bodyPr/>
          <a:lstStyle/>
          <a:p>
            <a:pPr>
              <a:buNone/>
            </a:pPr>
            <a:r>
              <a:rPr lang="en-US" dirty="0" smtClean="0"/>
              <a:t>	Source: SNL Financial; pricing data as of 5/28/13</a:t>
            </a:r>
          </a:p>
          <a:p>
            <a:r>
              <a:rPr lang="en-US" dirty="0" smtClean="0"/>
              <a:t>Relative to the KRX</a:t>
            </a:r>
          </a:p>
        </p:txBody>
      </p:sp>
      <p:sp>
        <p:nvSpPr>
          <p:cNvPr id="5" name="Title 4"/>
          <p:cNvSpPr>
            <a:spLocks noGrp="1"/>
          </p:cNvSpPr>
          <p:nvPr>
            <p:ph type="title"/>
          </p:nvPr>
        </p:nvSpPr>
        <p:spPr/>
        <p:txBody>
          <a:bodyPr/>
          <a:lstStyle/>
          <a:p>
            <a:r>
              <a:rPr lang="en-US" dirty="0" smtClean="0">
                <a:latin typeface="Arial" pitchFamily="34" charset="0"/>
              </a:rPr>
              <a:t>Market Reaction</a:t>
            </a:r>
            <a:endParaRPr lang="en-US" dirty="0">
              <a:latin typeface="Arial" pitchFamily="34" charset="0"/>
            </a:endParaRPr>
          </a:p>
        </p:txBody>
      </p:sp>
      <p:sp>
        <p:nvSpPr>
          <p:cNvPr id="8" name="TextBox 7"/>
          <p:cNvSpPr txBox="1"/>
          <p:nvPr/>
        </p:nvSpPr>
        <p:spPr>
          <a:xfrm>
            <a:off x="5466075" y="2038738"/>
            <a:ext cx="819455" cy="215444"/>
          </a:xfrm>
          <a:prstGeom prst="rect">
            <a:avLst/>
          </a:prstGeom>
        </p:spPr>
        <p:txBody>
          <a:bodyPr wrap="none" rtlCol="0">
            <a:spAutoFit/>
          </a:bodyPr>
          <a:lstStyle/>
          <a:p>
            <a:pPr marL="228600" indent="-228600" algn="r" eaLnBrk="0" fontAlgn="base" hangingPunct="0">
              <a:spcBef>
                <a:spcPts val="1000"/>
              </a:spcBef>
              <a:spcAft>
                <a:spcPct val="0"/>
              </a:spcAft>
              <a:buSzPct val="100000"/>
            </a:pPr>
            <a:r>
              <a:rPr lang="en-US" sz="800" b="1" dirty="0" smtClean="0">
                <a:solidFill>
                  <a:srgbClr val="1F497D"/>
                </a:solidFill>
                <a:latin typeface="Arial" pitchFamily="34" charset="0"/>
              </a:rPr>
              <a:t>SCBT: 18.0%</a:t>
            </a:r>
          </a:p>
        </p:txBody>
      </p:sp>
      <p:sp>
        <p:nvSpPr>
          <p:cNvPr id="10" name="TextBox 9"/>
          <p:cNvSpPr txBox="1"/>
          <p:nvPr/>
        </p:nvSpPr>
        <p:spPr>
          <a:xfrm>
            <a:off x="5763255" y="2179534"/>
            <a:ext cx="502061" cy="215444"/>
          </a:xfrm>
          <a:prstGeom prst="rect">
            <a:avLst/>
          </a:prstGeom>
        </p:spPr>
        <p:txBody>
          <a:bodyPr wrap="none" rtlCol="0">
            <a:spAutoFit/>
          </a:bodyPr>
          <a:lstStyle/>
          <a:p>
            <a:pPr marL="228600" indent="-228600" algn="r" eaLnBrk="0" fontAlgn="base" hangingPunct="0">
              <a:spcBef>
                <a:spcPts val="1000"/>
              </a:spcBef>
              <a:spcAft>
                <a:spcPct val="0"/>
              </a:spcAft>
              <a:buSzPct val="100000"/>
            </a:pPr>
            <a:r>
              <a:rPr lang="en-US" sz="800" b="1" dirty="0" smtClean="0">
                <a:solidFill>
                  <a:srgbClr val="1F497D"/>
                </a:solidFill>
                <a:latin typeface="Arial" pitchFamily="34" charset="0"/>
              </a:rPr>
              <a:t>$50.94</a:t>
            </a:r>
          </a:p>
        </p:txBody>
      </p:sp>
      <p:sp>
        <p:nvSpPr>
          <p:cNvPr id="12" name="TextBox 11"/>
          <p:cNvSpPr txBox="1"/>
          <p:nvPr/>
        </p:nvSpPr>
        <p:spPr>
          <a:xfrm>
            <a:off x="1562682" y="4319232"/>
            <a:ext cx="502061" cy="215444"/>
          </a:xfrm>
          <a:prstGeom prst="rect">
            <a:avLst/>
          </a:prstGeom>
        </p:spPr>
        <p:txBody>
          <a:bodyPr wrap="none" rtlCol="0">
            <a:spAutoFit/>
          </a:bodyPr>
          <a:lstStyle/>
          <a:p>
            <a:pPr marL="228600" indent="-228600" algn="r" eaLnBrk="0" fontAlgn="base" hangingPunct="0">
              <a:spcBef>
                <a:spcPts val="1000"/>
              </a:spcBef>
              <a:spcAft>
                <a:spcPct val="0"/>
              </a:spcAft>
              <a:buSzPct val="100000"/>
            </a:pPr>
            <a:r>
              <a:rPr lang="en-US" sz="800" b="1" dirty="0" smtClean="0">
                <a:solidFill>
                  <a:srgbClr val="1F497D"/>
                </a:solidFill>
                <a:latin typeface="Arial" pitchFamily="34" charset="0"/>
              </a:rPr>
              <a:t>$43.18</a:t>
            </a:r>
          </a:p>
        </p:txBody>
      </p:sp>
      <p:sp>
        <p:nvSpPr>
          <p:cNvPr id="24" name="Text Placeholder 10"/>
          <p:cNvSpPr txBox="1">
            <a:spLocks/>
          </p:cNvSpPr>
          <p:nvPr/>
        </p:nvSpPr>
        <p:spPr>
          <a:xfrm>
            <a:off x="1105481" y="1724607"/>
            <a:ext cx="6885993" cy="274320"/>
          </a:xfrm>
          <a:prstGeom prst="rect">
            <a:avLst/>
          </a:prstGeom>
          <a:solidFill>
            <a:schemeClr val="tx2"/>
          </a:solidFill>
          <a:ln w="3175">
            <a:noFill/>
          </a:ln>
        </p:spPr>
        <p:txBody>
          <a:bodyPr anchor="ctr" anchorCtr="1">
            <a:normAutofit/>
          </a:bodyPr>
          <a:lstStyle/>
          <a:p>
            <a:pPr algn="ctr">
              <a:spcBef>
                <a:spcPct val="20000"/>
              </a:spcBef>
              <a:defRPr/>
            </a:pPr>
            <a:r>
              <a:rPr lang="en-US" sz="1200" b="1" dirty="0" smtClean="0">
                <a:solidFill>
                  <a:prstClr val="white"/>
                </a:solidFill>
                <a:latin typeface="Arial" pitchFamily="34" charset="0"/>
                <a:cs typeface="Arial" pitchFamily="34" charset="0"/>
              </a:rPr>
              <a:t>Price Performance since Transaction Announcement</a:t>
            </a:r>
            <a:endParaRPr lang="en-US" sz="1200" b="1" dirty="0">
              <a:solidFill>
                <a:prstClr val="white"/>
              </a:solidFill>
              <a:latin typeface="Arial" pitchFamily="34" charset="0"/>
              <a:cs typeface="Arial" pitchFamily="34" charset="0"/>
            </a:endParaRPr>
          </a:p>
        </p:txBody>
      </p:sp>
      <p:sp>
        <p:nvSpPr>
          <p:cNvPr id="53" name="Slide Number Placeholder 5"/>
          <p:cNvSpPr>
            <a:spLocks noGrp="1"/>
          </p:cNvSpPr>
          <p:nvPr>
            <p:ph type="sldNum" sz="quarter" idx="4"/>
          </p:nvPr>
        </p:nvSpPr>
        <p:spPr>
          <a:xfrm>
            <a:off x="8782050" y="6501257"/>
            <a:ext cx="417576" cy="365125"/>
          </a:xfrm>
        </p:spPr>
        <p:txBody>
          <a:bodyPr/>
          <a:lstStyle/>
          <a:p>
            <a:fld id="{B288FC56-8092-4DCB-8B30-6917BA11C2A7}" type="slidenum">
              <a:rPr lang="en-US" smtClean="0">
                <a:solidFill>
                  <a:prstClr val="black">
                    <a:lumMod val="65000"/>
                    <a:lumOff val="35000"/>
                  </a:prstClr>
                </a:solidFill>
              </a:rPr>
              <a:pPr/>
              <a:t>50</a:t>
            </a:fld>
            <a:endParaRPr lang="en-US" dirty="0">
              <a:solidFill>
                <a:prstClr val="black">
                  <a:lumMod val="65000"/>
                  <a:lumOff val="35000"/>
                </a:prstClr>
              </a:solidFill>
            </a:endParaRPr>
          </a:p>
        </p:txBody>
      </p:sp>
      <p:pic>
        <p:nvPicPr>
          <p:cNvPr id="14" name="Picture 8"/>
          <p:cNvPicPr>
            <a:picLocks noChangeAspect="1" noChangeArrowheads="1"/>
          </p:cNvPicPr>
          <p:nvPr/>
        </p:nvPicPr>
        <p:blipFill>
          <a:blip r:embed="rId3" cstate="print"/>
          <a:srcRect/>
          <a:stretch>
            <a:fillRect/>
          </a:stretch>
        </p:blipFill>
        <p:spPr bwMode="auto">
          <a:xfrm>
            <a:off x="6315075" y="2417763"/>
            <a:ext cx="1685925" cy="1524000"/>
          </a:xfrm>
          <a:prstGeom prst="rect">
            <a:avLst/>
          </a:prstGeom>
          <a:noFill/>
          <a:ln w="9525">
            <a:miter lim="800000"/>
            <a:headEnd/>
            <a:tailEnd/>
          </a:ln>
          <a:effectLst/>
        </p:spPr>
      </p:pic>
      <p:pic>
        <p:nvPicPr>
          <p:cNvPr id="13" name="Picture 9"/>
          <p:cNvPicPr>
            <a:picLocks noChangeAspect="1" noChangeArrowheads="1"/>
          </p:cNvPicPr>
          <p:nvPr/>
        </p:nvPicPr>
        <p:blipFill>
          <a:blip r:embed="rId4" cstate="print"/>
          <a:srcRect/>
          <a:stretch>
            <a:fillRect/>
          </a:stretch>
        </p:blipFill>
        <p:spPr bwMode="auto">
          <a:xfrm>
            <a:off x="987425" y="2058988"/>
            <a:ext cx="5473700" cy="3525837"/>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p:txBody>
          <a:bodyPr/>
          <a:lstStyle/>
          <a:p>
            <a:r>
              <a:rPr lang="en-US" dirty="0" smtClean="0"/>
              <a:t>Washington: the Good, the Bad, the Ugly</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93192" y="4724400"/>
            <a:ext cx="1828800" cy="1371600"/>
          </a:xfrm>
          <a:solidFill>
            <a:srgbClr val="D4002F"/>
          </a:solidFill>
          <a:ln>
            <a:solidFill>
              <a:schemeClr val="tx1"/>
            </a:solidFill>
          </a:ln>
          <a:effectLst>
            <a:outerShdw blurRad="50800" dist="38100" dir="8100000" algn="tr" rotWithShape="0">
              <a:prstClr val="black">
                <a:alpha val="40000"/>
              </a:prstClr>
            </a:outerShdw>
          </a:effectLst>
        </p:spPr>
        <p:txBody>
          <a:bodyPr/>
          <a:lstStyle/>
          <a:p>
            <a:r>
              <a:rPr lang="en-US" dirty="0" smtClean="0"/>
              <a:t>UGLY</a:t>
            </a:r>
            <a:endParaRPr lang="en-US" dirty="0"/>
          </a:p>
        </p:txBody>
      </p:sp>
      <p:sp>
        <p:nvSpPr>
          <p:cNvPr id="7" name="Title 6"/>
          <p:cNvSpPr>
            <a:spLocks noGrp="1"/>
          </p:cNvSpPr>
          <p:nvPr>
            <p:ph type="title"/>
          </p:nvPr>
        </p:nvSpPr>
        <p:spPr/>
        <p:txBody>
          <a:bodyPr/>
          <a:lstStyle/>
          <a:p>
            <a:r>
              <a:rPr lang="en-US" dirty="0" smtClean="0"/>
              <a:t>The Good, the Bad, The Ugly</a:t>
            </a:r>
            <a:endParaRPr lang="en-US" dirty="0"/>
          </a:p>
        </p:txBody>
      </p:sp>
      <p:sp>
        <p:nvSpPr>
          <p:cNvPr id="8" name="Slide Number Placeholder 7"/>
          <p:cNvSpPr>
            <a:spLocks noGrp="1"/>
          </p:cNvSpPr>
          <p:nvPr>
            <p:ph type="sldNum" sz="quarter" idx="4"/>
          </p:nvPr>
        </p:nvSpPr>
        <p:spPr/>
        <p:txBody>
          <a:bodyPr/>
          <a:lstStyle/>
          <a:p>
            <a:fld id="{B288FC56-8092-4DCB-8B30-6917BA11C2A7}" type="slidenum">
              <a:rPr lang="en-US" smtClean="0">
                <a:solidFill>
                  <a:prstClr val="black">
                    <a:lumMod val="65000"/>
                    <a:lumOff val="35000"/>
                  </a:prstClr>
                </a:solidFill>
              </a:rPr>
              <a:pPr/>
              <a:t>52</a:t>
            </a:fld>
            <a:endParaRPr lang="en-US" dirty="0">
              <a:solidFill>
                <a:prstClr val="black">
                  <a:lumMod val="65000"/>
                  <a:lumOff val="35000"/>
                </a:prstClr>
              </a:solidFill>
            </a:endParaRPr>
          </a:p>
        </p:txBody>
      </p:sp>
      <p:sp>
        <p:nvSpPr>
          <p:cNvPr id="9" name="Text Placeholder 8"/>
          <p:cNvSpPr>
            <a:spLocks noGrp="1"/>
          </p:cNvSpPr>
          <p:nvPr>
            <p:ph type="body" sz="quarter" idx="14"/>
          </p:nvPr>
        </p:nvSpPr>
        <p:spPr/>
        <p:txBody>
          <a:bodyPr/>
          <a:lstStyle/>
          <a:p>
            <a:endParaRPr lang="en-US" dirty="0"/>
          </a:p>
        </p:txBody>
      </p:sp>
      <p:sp>
        <p:nvSpPr>
          <p:cNvPr id="10" name="Text Placeholder 1"/>
          <p:cNvSpPr>
            <a:spLocks noGrp="1"/>
          </p:cNvSpPr>
          <p:nvPr>
            <p:ph type="body" sz="quarter" idx="15"/>
          </p:nvPr>
        </p:nvSpPr>
        <p:spPr>
          <a:xfrm>
            <a:off x="393192" y="2857500"/>
            <a:ext cx="1828800" cy="1371600"/>
          </a:xfrm>
          <a:solidFill>
            <a:srgbClr val="6487BE"/>
          </a:solidFill>
          <a:ln>
            <a:solidFill>
              <a:schemeClr val="tx1"/>
            </a:solidFill>
          </a:ln>
          <a:effectLst>
            <a:outerShdw blurRad="50800" dist="38100" dir="8100000" algn="tr" rotWithShape="0">
              <a:prstClr val="black">
                <a:alpha val="40000"/>
              </a:prstClr>
            </a:outerShdw>
          </a:effectLst>
        </p:spPr>
        <p:txBody>
          <a:bodyPr/>
          <a:lstStyle/>
          <a:p>
            <a:r>
              <a:rPr lang="en-US" dirty="0" smtClean="0"/>
              <a:t>BAD</a:t>
            </a:r>
            <a:endParaRPr lang="en-US" dirty="0"/>
          </a:p>
        </p:txBody>
      </p:sp>
      <p:sp>
        <p:nvSpPr>
          <p:cNvPr id="11" name="Text Placeholder 1"/>
          <p:cNvSpPr>
            <a:spLocks noGrp="1"/>
          </p:cNvSpPr>
          <p:nvPr>
            <p:ph type="body" sz="quarter" idx="15"/>
          </p:nvPr>
        </p:nvSpPr>
        <p:spPr>
          <a:xfrm>
            <a:off x="393192" y="990600"/>
            <a:ext cx="1828800" cy="1371600"/>
          </a:xfrm>
          <a:solidFill>
            <a:srgbClr val="005C00"/>
          </a:solidFill>
          <a:ln>
            <a:solidFill>
              <a:schemeClr val="tx1"/>
            </a:solidFill>
          </a:ln>
          <a:effectLst>
            <a:outerShdw blurRad="50800" dist="38100" dir="8100000" algn="tr" rotWithShape="0">
              <a:prstClr val="black">
                <a:alpha val="40000"/>
              </a:prstClr>
            </a:outerShdw>
          </a:effectLst>
        </p:spPr>
        <p:txBody>
          <a:bodyPr/>
          <a:lstStyle/>
          <a:p>
            <a:r>
              <a:rPr lang="en-US" dirty="0" smtClean="0"/>
              <a:t>GOOD</a:t>
            </a:r>
            <a:endParaRPr lang="en-US" dirty="0"/>
          </a:p>
        </p:txBody>
      </p:sp>
      <p:sp>
        <p:nvSpPr>
          <p:cNvPr id="12" name="Right Arrow 11"/>
          <p:cNvSpPr/>
          <p:nvPr/>
        </p:nvSpPr>
        <p:spPr>
          <a:xfrm>
            <a:off x="2057400" y="1333500"/>
            <a:ext cx="788441" cy="685800"/>
          </a:xfrm>
          <a:prstGeom prst="rightArrow">
            <a:avLst/>
          </a:prstGeom>
          <a:solidFill>
            <a:schemeClr val="bg2"/>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3" name="Right Arrow 12"/>
          <p:cNvSpPr/>
          <p:nvPr/>
        </p:nvSpPr>
        <p:spPr>
          <a:xfrm>
            <a:off x="2057400" y="3200400"/>
            <a:ext cx="788441" cy="685800"/>
          </a:xfrm>
          <a:prstGeom prst="rightArrow">
            <a:avLst/>
          </a:prstGeom>
          <a:solidFill>
            <a:schemeClr val="bg2"/>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4" name="Right Arrow 13"/>
          <p:cNvSpPr/>
          <p:nvPr/>
        </p:nvSpPr>
        <p:spPr>
          <a:xfrm>
            <a:off x="2057400" y="5067300"/>
            <a:ext cx="788441" cy="685800"/>
          </a:xfrm>
          <a:prstGeom prst="rightArrow">
            <a:avLst/>
          </a:prstGeom>
          <a:solidFill>
            <a:schemeClr val="bg2"/>
          </a:solidFill>
          <a:ln w="1270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5" name="Text Placeholder 3"/>
          <p:cNvSpPr>
            <a:spLocks noGrp="1"/>
          </p:cNvSpPr>
          <p:nvPr>
            <p:ph type="body" sz="quarter" idx="13"/>
          </p:nvPr>
        </p:nvSpPr>
        <p:spPr>
          <a:xfrm>
            <a:off x="2956560" y="1471613"/>
            <a:ext cx="5806440" cy="409575"/>
          </a:xfrm>
        </p:spPr>
        <p:txBody>
          <a:bodyPr/>
          <a:lstStyle/>
          <a:p>
            <a:pPr>
              <a:spcBef>
                <a:spcPts val="13500"/>
              </a:spcBef>
            </a:pPr>
            <a:r>
              <a:rPr lang="en-US" dirty="0" smtClean="0"/>
              <a:t>The U.S. Treasury is getting out of TARP</a:t>
            </a:r>
          </a:p>
          <a:p>
            <a:pPr>
              <a:spcBef>
                <a:spcPts val="13500"/>
              </a:spcBef>
            </a:pPr>
            <a:r>
              <a:rPr lang="en-US" dirty="0"/>
              <a:t>Confusing capital requirements surrounding Basel III</a:t>
            </a:r>
          </a:p>
          <a:p>
            <a:pPr>
              <a:spcBef>
                <a:spcPts val="13500"/>
              </a:spcBef>
            </a:pPr>
            <a:r>
              <a:rPr lang="en-US" dirty="0" smtClean="0"/>
              <a:t>Regulatory guidelines are distracting banks from core competencies</a:t>
            </a:r>
          </a:p>
        </p:txBody>
      </p:sp>
      <p:sp>
        <p:nvSpPr>
          <p:cNvPr id="16" name="Rectangle 15"/>
          <p:cNvSpPr/>
          <p:nvPr/>
        </p:nvSpPr>
        <p:spPr>
          <a:xfrm>
            <a:off x="2956560" y="990600"/>
            <a:ext cx="5806440" cy="274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tx1">
                    <a:lumMod val="50000"/>
                    <a:lumOff val="50000"/>
                  </a:schemeClr>
                </a:solidFill>
                <a:latin typeface="Arial" pitchFamily="34" charset="0"/>
              </a:rPr>
              <a:t>Washington / Regulatory Actions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sz="1400" dirty="0"/>
              <a:t>Treasury first invested $204.9 billion in 707 institutions and has earned back $216.7 billion to date </a:t>
            </a:r>
          </a:p>
          <a:p>
            <a:endParaRPr lang="en-US" dirty="0" smtClean="0"/>
          </a:p>
          <a:p>
            <a:endParaRPr lang="en-US" dirty="0"/>
          </a:p>
          <a:p>
            <a:endParaRPr lang="en-US" dirty="0" smtClean="0"/>
          </a:p>
          <a:p>
            <a:r>
              <a:rPr lang="en-US" sz="1400" dirty="0" smtClean="0"/>
              <a:t>In </a:t>
            </a:r>
            <a:r>
              <a:rPr lang="en-US" sz="1400" dirty="0"/>
              <a:t>early March 2012, Treasury indicated that it intended to exit the TARP program</a:t>
            </a:r>
            <a:r>
              <a:rPr lang="en-US" dirty="0"/>
              <a:t> </a:t>
            </a:r>
          </a:p>
          <a:p>
            <a:endParaRPr lang="en-US" dirty="0" smtClean="0"/>
          </a:p>
          <a:p>
            <a:endParaRPr lang="en-US" dirty="0"/>
          </a:p>
          <a:p>
            <a:endParaRPr lang="en-US" dirty="0" smtClean="0"/>
          </a:p>
          <a:p>
            <a:r>
              <a:rPr lang="en-US" sz="1400" dirty="0" smtClean="0"/>
              <a:t>To </a:t>
            </a:r>
            <a:r>
              <a:rPr lang="en-US" sz="1400" dirty="0"/>
              <a:t>date, Treasury has conducted </a:t>
            </a:r>
            <a:r>
              <a:rPr lang="en-US" sz="1400" dirty="0" smtClean="0"/>
              <a:t>15 </a:t>
            </a:r>
            <a:r>
              <a:rPr lang="en-US" sz="1400" dirty="0"/>
              <a:t>Dutch auctions involving </a:t>
            </a:r>
            <a:r>
              <a:rPr lang="en-US" sz="1400" dirty="0" smtClean="0"/>
              <a:t>121 </a:t>
            </a:r>
            <a:r>
              <a:rPr lang="en-US" sz="1400" dirty="0"/>
              <a:t>TARP institutions </a:t>
            </a:r>
          </a:p>
          <a:p>
            <a:endParaRPr lang="en-US" dirty="0" smtClean="0"/>
          </a:p>
          <a:p>
            <a:endParaRPr lang="en-US" dirty="0"/>
          </a:p>
          <a:p>
            <a:endParaRPr lang="en-US" dirty="0" smtClean="0"/>
          </a:p>
          <a:p>
            <a:endParaRPr lang="en-US" dirty="0" smtClean="0"/>
          </a:p>
          <a:p>
            <a:r>
              <a:rPr lang="en-US" sz="1400" dirty="0" smtClean="0"/>
              <a:t>The </a:t>
            </a:r>
            <a:r>
              <a:rPr lang="en-US" sz="1400" dirty="0"/>
              <a:t>Treasury currently has outstanding CPP investments of approximately </a:t>
            </a:r>
            <a:r>
              <a:rPr lang="en-US" sz="1400" dirty="0" smtClean="0"/>
              <a:t>$6.1 </a:t>
            </a:r>
            <a:r>
              <a:rPr lang="en-US" sz="1400" dirty="0"/>
              <a:t>billion in </a:t>
            </a:r>
            <a:r>
              <a:rPr lang="en-US" sz="1400" dirty="0" smtClean="0"/>
              <a:t>168 </a:t>
            </a:r>
            <a:r>
              <a:rPr lang="en-US" sz="1400" dirty="0"/>
              <a:t>banks </a:t>
            </a:r>
            <a:endParaRPr lang="en-US" sz="1400" dirty="0" smtClean="0"/>
          </a:p>
          <a:p>
            <a:pPr lvl="1"/>
            <a:r>
              <a:rPr lang="en-US" sz="1300" dirty="0" smtClean="0"/>
              <a:t>Approximately 1/3 of outstanding CPP is held by 2 financial institutions: SNV and BPOP</a:t>
            </a:r>
            <a:endParaRPr lang="en-US" sz="1300" dirty="0"/>
          </a:p>
          <a:p>
            <a:endParaRPr lang="en-US" dirty="0"/>
          </a:p>
        </p:txBody>
      </p:sp>
      <p:sp>
        <p:nvSpPr>
          <p:cNvPr id="7" name="Title 6"/>
          <p:cNvSpPr>
            <a:spLocks noGrp="1"/>
          </p:cNvSpPr>
          <p:nvPr>
            <p:ph type="title"/>
          </p:nvPr>
        </p:nvSpPr>
        <p:spPr/>
        <p:txBody>
          <a:bodyPr/>
          <a:lstStyle/>
          <a:p>
            <a:r>
              <a:rPr lang="en-US" dirty="0" smtClean="0"/>
              <a:t>The Good: Treasury’s Exit from TARP</a:t>
            </a:r>
            <a:endParaRPr lang="en-US" dirty="0"/>
          </a:p>
        </p:txBody>
      </p:sp>
      <p:sp>
        <p:nvSpPr>
          <p:cNvPr id="8" name="Slide Number Placeholder 7"/>
          <p:cNvSpPr>
            <a:spLocks noGrp="1"/>
          </p:cNvSpPr>
          <p:nvPr>
            <p:ph type="sldNum" sz="quarter" idx="4"/>
          </p:nvPr>
        </p:nvSpPr>
        <p:spPr/>
        <p:txBody>
          <a:bodyPr/>
          <a:lstStyle/>
          <a:p>
            <a:fld id="{B288FC56-8092-4DCB-8B30-6917BA11C2A7}" type="slidenum">
              <a:rPr lang="en-US" smtClean="0">
                <a:solidFill>
                  <a:prstClr val="black">
                    <a:lumMod val="65000"/>
                    <a:lumOff val="35000"/>
                  </a:prstClr>
                </a:solidFill>
              </a:rPr>
              <a:pPr/>
              <a:t>53</a:t>
            </a:fld>
            <a:endParaRPr lang="en-US" dirty="0">
              <a:solidFill>
                <a:prstClr val="black">
                  <a:lumMod val="65000"/>
                  <a:lumOff val="35000"/>
                </a:prstClr>
              </a:solidFill>
            </a:endParaRPr>
          </a:p>
        </p:txBody>
      </p:sp>
      <p:sp>
        <p:nvSpPr>
          <p:cNvPr id="9" name="Text Placeholder 8"/>
          <p:cNvSpPr>
            <a:spLocks noGrp="1"/>
          </p:cNvSpPr>
          <p:nvPr>
            <p:ph type="body" sz="quarter" idx="14"/>
          </p:nvPr>
        </p:nvSpPr>
        <p:spPr/>
        <p:txBody>
          <a:bodyPr/>
          <a:lstStyle/>
          <a:p>
            <a:pPr>
              <a:buNone/>
            </a:pPr>
            <a:r>
              <a:rPr lang="en-US" dirty="0" smtClean="0"/>
              <a:t>Source: U.S. Treasury, KBW Research: “KBW TARP Tracker – 102</a:t>
            </a:r>
            <a:r>
              <a:rPr lang="en-US" baseline="30000" dirty="0" smtClean="0"/>
              <a:t>nd</a:t>
            </a:r>
            <a:r>
              <a:rPr lang="en-US" dirty="0" smtClean="0"/>
              <a:t> Edition”</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82880" y="1371600"/>
            <a:ext cx="4297680" cy="274320"/>
          </a:xfrm>
        </p:spPr>
        <p:txBody>
          <a:bodyPr/>
          <a:lstStyle/>
          <a:p>
            <a:r>
              <a:rPr lang="en-US" sz="1100" dirty="0" smtClean="0"/>
              <a:t>Status of the 707 TARP Banks</a:t>
            </a:r>
            <a:endParaRPr lang="en-US" sz="1100" dirty="0"/>
          </a:p>
        </p:txBody>
      </p:sp>
      <p:sp>
        <p:nvSpPr>
          <p:cNvPr id="3" name="Text Placeholder 2"/>
          <p:cNvSpPr>
            <a:spLocks noGrp="1"/>
          </p:cNvSpPr>
          <p:nvPr>
            <p:ph type="body" sz="quarter" idx="16"/>
          </p:nvPr>
        </p:nvSpPr>
        <p:spPr>
          <a:xfrm>
            <a:off x="4663440" y="1371600"/>
            <a:ext cx="4297680" cy="274320"/>
          </a:xfrm>
        </p:spPr>
        <p:txBody>
          <a:bodyPr>
            <a:normAutofit/>
          </a:bodyPr>
          <a:lstStyle/>
          <a:p>
            <a:r>
              <a:rPr lang="en-US" sz="1100" dirty="0" smtClean="0"/>
              <a:t>Outstanding TARP Investments</a:t>
            </a:r>
            <a:endParaRPr lang="en-US" sz="1100" dirty="0"/>
          </a:p>
        </p:txBody>
      </p:sp>
      <p:sp>
        <p:nvSpPr>
          <p:cNvPr id="4" name="Text Placeholder 3"/>
          <p:cNvSpPr>
            <a:spLocks noGrp="1"/>
          </p:cNvSpPr>
          <p:nvPr>
            <p:ph type="body" sz="quarter" idx="13"/>
          </p:nvPr>
        </p:nvSpPr>
        <p:spPr>
          <a:xfrm>
            <a:off x="4663440" y="1701927"/>
            <a:ext cx="4297680" cy="457200"/>
          </a:xfrm>
          <a:solidFill>
            <a:schemeClr val="bg2"/>
          </a:solidFill>
          <a:ln>
            <a:solidFill>
              <a:schemeClr val="bg1">
                <a:lumMod val="75000"/>
              </a:schemeClr>
            </a:solidFill>
          </a:ln>
        </p:spPr>
        <p:txBody>
          <a:bodyPr/>
          <a:lstStyle/>
          <a:p>
            <a:pPr marL="0" indent="0" algn="ctr">
              <a:buNone/>
            </a:pPr>
            <a:r>
              <a:rPr lang="en-US" sz="1100" b="1" i="1" dirty="0"/>
              <a:t>The Treasury currently has outstanding CPP investments of approximately $6.1 billion in 168 banks </a:t>
            </a:r>
          </a:p>
          <a:p>
            <a:pPr marL="0" indent="0" algn="ctr">
              <a:buNone/>
            </a:pPr>
            <a:endParaRPr lang="en-US" sz="1100" b="1" i="1" dirty="0"/>
          </a:p>
        </p:txBody>
      </p:sp>
      <p:sp>
        <p:nvSpPr>
          <p:cNvPr id="7" name="Title 6"/>
          <p:cNvSpPr>
            <a:spLocks noGrp="1"/>
          </p:cNvSpPr>
          <p:nvPr>
            <p:ph type="title"/>
          </p:nvPr>
        </p:nvSpPr>
        <p:spPr/>
        <p:txBody>
          <a:bodyPr/>
          <a:lstStyle/>
          <a:p>
            <a:r>
              <a:rPr lang="en-US" dirty="0" smtClean="0"/>
              <a:t>The Good: Treasury’s Exit from TARP (Continued)</a:t>
            </a:r>
            <a:endParaRPr lang="en-US" dirty="0"/>
          </a:p>
        </p:txBody>
      </p:sp>
      <p:sp>
        <p:nvSpPr>
          <p:cNvPr id="8" name="Slide Number Placeholder 7"/>
          <p:cNvSpPr>
            <a:spLocks noGrp="1"/>
          </p:cNvSpPr>
          <p:nvPr>
            <p:ph type="sldNum" sz="quarter" idx="4"/>
          </p:nvPr>
        </p:nvSpPr>
        <p:spPr/>
        <p:txBody>
          <a:bodyPr/>
          <a:lstStyle/>
          <a:p>
            <a:fld id="{B288FC56-8092-4DCB-8B30-6917BA11C2A7}" type="slidenum">
              <a:rPr lang="en-US" smtClean="0">
                <a:solidFill>
                  <a:prstClr val="black">
                    <a:lumMod val="65000"/>
                    <a:lumOff val="35000"/>
                  </a:prstClr>
                </a:solidFill>
              </a:rPr>
              <a:pPr/>
              <a:t>54</a:t>
            </a:fld>
            <a:endParaRPr lang="en-US" dirty="0">
              <a:solidFill>
                <a:prstClr val="black">
                  <a:lumMod val="65000"/>
                  <a:lumOff val="35000"/>
                </a:prstClr>
              </a:solidFill>
            </a:endParaRPr>
          </a:p>
        </p:txBody>
      </p:sp>
      <p:sp>
        <p:nvSpPr>
          <p:cNvPr id="9" name="Text Placeholder 8"/>
          <p:cNvSpPr>
            <a:spLocks noGrp="1"/>
          </p:cNvSpPr>
          <p:nvPr>
            <p:ph type="body" sz="quarter" idx="14"/>
          </p:nvPr>
        </p:nvSpPr>
        <p:spPr>
          <a:xfrm>
            <a:off x="502920" y="6648450"/>
            <a:ext cx="8229600" cy="200055"/>
          </a:xfrm>
        </p:spPr>
        <p:txBody>
          <a:bodyPr/>
          <a:lstStyle/>
          <a:p>
            <a:pPr>
              <a:buNone/>
            </a:pPr>
            <a:r>
              <a:rPr lang="en-US" dirty="0" smtClean="0"/>
              <a:t>Source: U.S. Treasury, KBW Research: “KBW TARP Tracker – 102</a:t>
            </a:r>
            <a:r>
              <a:rPr lang="en-US" baseline="30000" dirty="0" smtClean="0"/>
              <a:t>nd</a:t>
            </a:r>
            <a:r>
              <a:rPr lang="en-US" dirty="0" smtClean="0"/>
              <a:t> Edition”</a:t>
            </a:r>
          </a:p>
        </p:txBody>
      </p:sp>
      <p:pic>
        <p:nvPicPr>
          <p:cNvPr id="15" name="Picture 2"/>
          <p:cNvPicPr>
            <a:picLocks noChangeAspect="1" noChangeArrowheads="1"/>
          </p:cNvPicPr>
          <p:nvPr/>
        </p:nvPicPr>
        <p:blipFill>
          <a:blip r:embed="rId2" cstate="print"/>
          <a:srcRect/>
          <a:stretch>
            <a:fillRect/>
          </a:stretch>
        </p:blipFill>
        <p:spPr bwMode="auto">
          <a:xfrm>
            <a:off x="182563" y="1922463"/>
            <a:ext cx="4297362" cy="3509962"/>
          </a:xfrm>
          <a:prstGeom prst="rect">
            <a:avLst/>
          </a:prstGeom>
          <a:noFill/>
          <a:ln w="9525">
            <a:miter lim="800000"/>
            <a:headEnd/>
            <a:tailEnd/>
          </a:ln>
          <a:effectLst/>
        </p:spPr>
      </p:pic>
      <p:pic>
        <p:nvPicPr>
          <p:cNvPr id="16" name="Picture 3"/>
          <p:cNvPicPr>
            <a:picLocks noChangeAspect="1" noChangeArrowheads="1"/>
          </p:cNvPicPr>
          <p:nvPr/>
        </p:nvPicPr>
        <p:blipFill>
          <a:blip r:embed="rId3" cstate="print"/>
          <a:srcRect/>
          <a:stretch>
            <a:fillRect/>
          </a:stretch>
        </p:blipFill>
        <p:spPr bwMode="auto">
          <a:xfrm>
            <a:off x="4664075" y="2330450"/>
            <a:ext cx="3657600" cy="3556000"/>
          </a:xfrm>
          <a:prstGeom prst="rect">
            <a:avLst/>
          </a:prstGeom>
          <a:noFill/>
          <a:ln w="9525">
            <a:miter lim="800000"/>
            <a:headEnd/>
            <a:tailEnd/>
          </a:ln>
          <a:effectLst/>
        </p:spPr>
      </p:pic>
      <p:cxnSp>
        <p:nvCxnSpPr>
          <p:cNvPr id="14" name="Straight Arrow Connector 13"/>
          <p:cNvCxnSpPr/>
          <p:nvPr/>
        </p:nvCxnSpPr>
        <p:spPr>
          <a:xfrm>
            <a:off x="3952875" y="3010342"/>
            <a:ext cx="762000" cy="0"/>
          </a:xfrm>
          <a:prstGeom prst="straightConnector1">
            <a:avLst/>
          </a:prstGeom>
          <a:ln w="285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129029" name="Picture 5" descr="https://encrypted-tbn0.gstatic.com/images?q=tbn:ANd9GcSOJ0g6MecujilMkUQgQvhA4_iQN4P06hlEnkrD08E0-jM3VmlIsw"/>
          <p:cNvPicPr>
            <a:picLocks noChangeAspect="1" noChangeArrowheads="1"/>
          </p:cNvPicPr>
          <p:nvPr/>
        </p:nvPicPr>
        <p:blipFill>
          <a:blip r:embed="rId4" cstate="print"/>
          <a:srcRect/>
          <a:stretch>
            <a:fillRect/>
          </a:stretch>
        </p:blipFill>
        <p:spPr bwMode="auto">
          <a:xfrm>
            <a:off x="7496175" y="3667902"/>
            <a:ext cx="1219200" cy="355346"/>
          </a:xfrm>
          <a:prstGeom prst="rect">
            <a:avLst/>
          </a:prstGeom>
          <a:noFill/>
        </p:spPr>
      </p:pic>
      <p:pic>
        <p:nvPicPr>
          <p:cNvPr id="129031" name="Picture 7" descr="https://encrypted-tbn3.gstatic.com/images?q=tbn:ANd9GcRFrodWbg9tt7S1SCl2jl5urMb2k8XXDPZMGOAiyfEYRaxFu5kD0w"/>
          <p:cNvPicPr>
            <a:picLocks noChangeAspect="1" noChangeArrowheads="1"/>
          </p:cNvPicPr>
          <p:nvPr/>
        </p:nvPicPr>
        <p:blipFill>
          <a:blip r:embed="rId5" cstate="print"/>
          <a:srcRect/>
          <a:stretch>
            <a:fillRect/>
          </a:stretch>
        </p:blipFill>
        <p:spPr bwMode="auto">
          <a:xfrm>
            <a:off x="7505700" y="4210492"/>
            <a:ext cx="1066800" cy="290269"/>
          </a:xfrm>
          <a:prstGeom prst="rect">
            <a:avLst/>
          </a:prstGeom>
          <a:noFill/>
        </p:spPr>
      </p:pic>
      <p:sp>
        <p:nvSpPr>
          <p:cNvPr id="19" name="Right Brace 18"/>
          <p:cNvSpPr/>
          <p:nvPr/>
        </p:nvSpPr>
        <p:spPr>
          <a:xfrm>
            <a:off x="7315200" y="2522187"/>
            <a:ext cx="152400" cy="9144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20" name="Text Placeholder 3"/>
          <p:cNvSpPr>
            <a:spLocks noGrp="1"/>
          </p:cNvSpPr>
          <p:nvPr>
            <p:ph type="body" sz="quarter" idx="13"/>
          </p:nvPr>
        </p:nvSpPr>
        <p:spPr>
          <a:xfrm>
            <a:off x="7467600" y="2631247"/>
            <a:ext cx="1417320" cy="731520"/>
          </a:xfrm>
          <a:noFill/>
          <a:ln>
            <a:noFill/>
          </a:ln>
        </p:spPr>
        <p:txBody>
          <a:bodyPr anchor="ctr"/>
          <a:lstStyle/>
          <a:p>
            <a:pPr marL="0" indent="0" algn="ctr">
              <a:buNone/>
            </a:pPr>
            <a:r>
              <a:rPr lang="en-US" sz="1000" dirty="0" smtClean="0"/>
              <a:t>2 banks (SNV and BPOP) account for 31% of Outstanding TARP Investments</a:t>
            </a:r>
            <a:endParaRPr lang="en-US" sz="1000"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dirty="0"/>
          </a:p>
        </p:txBody>
      </p:sp>
      <p:sp>
        <p:nvSpPr>
          <p:cNvPr id="4" name="Slide Number Placeholder 3"/>
          <p:cNvSpPr>
            <a:spLocks noGrp="1"/>
          </p:cNvSpPr>
          <p:nvPr>
            <p:ph type="sldNum" sz="quarter" idx="4"/>
          </p:nvPr>
        </p:nvSpPr>
        <p:spPr/>
        <p:txBody>
          <a:bodyPr/>
          <a:lstStyle/>
          <a:p>
            <a:fld id="{B288FC56-8092-4DCB-8B30-6917BA11C2A7}" type="slidenum">
              <a:rPr lang="en-US" smtClean="0"/>
              <a:pPr/>
              <a:t>55</a:t>
            </a:fld>
            <a:endParaRPr lang="en-US" dirty="0"/>
          </a:p>
        </p:txBody>
      </p:sp>
      <p:sp>
        <p:nvSpPr>
          <p:cNvPr id="6" name="Text Placeholder 3"/>
          <p:cNvSpPr txBox="1">
            <a:spLocks/>
          </p:cNvSpPr>
          <p:nvPr/>
        </p:nvSpPr>
        <p:spPr>
          <a:xfrm>
            <a:off x="5181600" y="1295400"/>
            <a:ext cx="3706368" cy="409575"/>
          </a:xfrm>
          <a:prstGeom prst="rect">
            <a:avLst/>
          </a:prstGeom>
        </p:spPr>
        <p:txBody>
          <a:bodyPr/>
          <a:lstStyle/>
          <a:p>
            <a:pPr marL="228600" marR="0" lvl="0" indent="-228600" algn="l" defTabSz="914400" rtl="0" eaLnBrk="0" fontAlgn="base" latinLnBrk="0" hangingPunct="0">
              <a:lnSpc>
                <a:spcPct val="100000"/>
              </a:lnSpc>
              <a:spcBef>
                <a:spcPts val="1000"/>
              </a:spcBef>
              <a:spcAft>
                <a:spcPct val="0"/>
              </a:spcAft>
              <a:buClrTx/>
              <a:buSzPct val="100000"/>
              <a:buFont typeface="Arial" pitchFamily="34" charset="0"/>
              <a:buChar char="•"/>
              <a:tabLst/>
              <a:defRPr/>
            </a:pPr>
            <a:r>
              <a:rPr kumimoji="0" lang="en-US" sz="1300" b="0" i="0" u="none" strike="noStrike" kern="1200" cap="none" spc="0" normalizeH="0" baseline="0" noProof="0" dirty="0" smtClean="0">
                <a:ln>
                  <a:noFill/>
                </a:ln>
                <a:solidFill>
                  <a:schemeClr val="tx1"/>
                </a:solidFill>
                <a:effectLst/>
                <a:uLnTx/>
                <a:uFillTx/>
                <a:latin typeface="Arial" pitchFamily="34" charset="0"/>
                <a:ea typeface="+mn-ea"/>
                <a:cs typeface="+mn-cs"/>
              </a:rPr>
              <a:t>Many banks are still struggling to understand the implications of pending Basel III regulations</a:t>
            </a:r>
          </a:p>
          <a:p>
            <a:pPr marL="228600" marR="0" lvl="0" indent="-228600" algn="l" defTabSz="914400" rtl="0" eaLnBrk="0" fontAlgn="base" latinLnBrk="0" hangingPunct="0">
              <a:lnSpc>
                <a:spcPct val="100000"/>
              </a:lnSpc>
              <a:spcBef>
                <a:spcPts val="1000"/>
              </a:spcBef>
              <a:spcAft>
                <a:spcPct val="0"/>
              </a:spcAft>
              <a:buClrTx/>
              <a:buSzPct val="100000"/>
              <a:buFont typeface="Arial" pitchFamily="34" charset="0"/>
              <a:buChar char="•"/>
              <a:tabLst/>
              <a:defRPr/>
            </a:pPr>
            <a:endParaRPr kumimoji="0" lang="en-US" sz="1300" b="0" i="0" u="none" strike="noStrike" kern="1200" cap="none" spc="0" normalizeH="0" baseline="0" noProof="0" dirty="0" smtClean="0">
              <a:ln>
                <a:noFill/>
              </a:ln>
              <a:solidFill>
                <a:schemeClr val="tx1"/>
              </a:solidFill>
              <a:effectLst/>
              <a:uLnTx/>
              <a:uFillTx/>
              <a:latin typeface="Arial" pitchFamily="34" charset="0"/>
              <a:ea typeface="+mn-ea"/>
              <a:cs typeface="+mn-cs"/>
            </a:endParaRPr>
          </a:p>
          <a:p>
            <a:pPr marL="228600" marR="0" lvl="0" indent="-228600" algn="l" defTabSz="914400" rtl="0" eaLnBrk="0" fontAlgn="base" latinLnBrk="0" hangingPunct="0">
              <a:lnSpc>
                <a:spcPct val="100000"/>
              </a:lnSpc>
              <a:spcBef>
                <a:spcPts val="1000"/>
              </a:spcBef>
              <a:spcAft>
                <a:spcPct val="0"/>
              </a:spcAft>
              <a:buClrTx/>
              <a:buSzPct val="100000"/>
              <a:buFont typeface="Arial" pitchFamily="34" charset="0"/>
              <a:buChar char="•"/>
              <a:tabLst/>
              <a:defRPr/>
            </a:pPr>
            <a:endParaRPr kumimoji="0" lang="en-US" sz="1300" b="0" i="0" u="none" strike="noStrike" kern="1200" cap="none" spc="0" normalizeH="0" baseline="0" noProof="0" dirty="0" smtClean="0">
              <a:ln>
                <a:noFill/>
              </a:ln>
              <a:solidFill>
                <a:schemeClr val="tx1"/>
              </a:solidFill>
              <a:effectLst/>
              <a:uLnTx/>
              <a:uFillTx/>
              <a:latin typeface="Arial" pitchFamily="34" charset="0"/>
              <a:ea typeface="+mn-ea"/>
              <a:cs typeface="+mn-cs"/>
            </a:endParaRPr>
          </a:p>
          <a:p>
            <a:pPr marL="228600" marR="0" lvl="0" indent="-228600" algn="l" defTabSz="914400" rtl="0" eaLnBrk="0" fontAlgn="base" latinLnBrk="0" hangingPunct="0">
              <a:lnSpc>
                <a:spcPct val="100000"/>
              </a:lnSpc>
              <a:spcBef>
                <a:spcPts val="1000"/>
              </a:spcBef>
              <a:spcAft>
                <a:spcPct val="0"/>
              </a:spcAft>
              <a:buClrTx/>
              <a:buSzPct val="100000"/>
              <a:buFont typeface="Arial" pitchFamily="34" charset="0"/>
              <a:buChar char="•"/>
              <a:tabLst/>
              <a:defRPr/>
            </a:pPr>
            <a:endParaRPr kumimoji="0" lang="en-US" sz="1300" b="0" i="0" u="none" strike="noStrike" kern="1200" cap="none" spc="0" normalizeH="0" baseline="0" noProof="0" dirty="0" smtClean="0">
              <a:ln>
                <a:noFill/>
              </a:ln>
              <a:solidFill>
                <a:schemeClr val="tx1"/>
              </a:solidFill>
              <a:effectLst/>
              <a:uLnTx/>
              <a:uFillTx/>
              <a:latin typeface="Arial" pitchFamily="34" charset="0"/>
              <a:ea typeface="+mn-ea"/>
              <a:cs typeface="+mn-cs"/>
            </a:endParaRPr>
          </a:p>
          <a:p>
            <a:pPr marL="228600" marR="0" lvl="0" indent="-228600" algn="l" defTabSz="914400" rtl="0" eaLnBrk="0" fontAlgn="base" latinLnBrk="0" hangingPunct="0">
              <a:lnSpc>
                <a:spcPct val="100000"/>
              </a:lnSpc>
              <a:spcBef>
                <a:spcPts val="1000"/>
              </a:spcBef>
              <a:spcAft>
                <a:spcPct val="0"/>
              </a:spcAft>
              <a:buClrTx/>
              <a:buSzPct val="100000"/>
              <a:buFont typeface="Arial" pitchFamily="34" charset="0"/>
              <a:buChar char="•"/>
              <a:tabLst/>
              <a:defRPr/>
            </a:pPr>
            <a:r>
              <a:rPr kumimoji="0" lang="en-US" sz="1300" b="0" i="0" u="none" strike="noStrike" kern="1200" cap="none" spc="0" normalizeH="0" baseline="0" noProof="0" dirty="0" smtClean="0">
                <a:ln>
                  <a:noFill/>
                </a:ln>
                <a:solidFill>
                  <a:schemeClr val="tx1"/>
                </a:solidFill>
                <a:effectLst/>
                <a:uLnTx/>
                <a:uFillTx/>
                <a:latin typeface="Arial" pitchFamily="34" charset="0"/>
                <a:ea typeface="+mn-ea"/>
                <a:cs typeface="+mn-cs"/>
              </a:rPr>
              <a:t>Rules </a:t>
            </a:r>
            <a:r>
              <a:rPr lang="en-US" sz="1300" dirty="0" smtClean="0">
                <a:latin typeface="Arial" pitchFamily="34" charset="0"/>
              </a:rPr>
              <a:t>have been postponed indefinitely so banks are finding it difficult to prepare for the new rules </a:t>
            </a:r>
            <a:endParaRPr kumimoji="0" lang="en-US" sz="1300" b="0" i="0" u="none" strike="noStrike" kern="1200" cap="none" spc="0" normalizeH="0" baseline="0" noProof="0" dirty="0" smtClean="0">
              <a:ln>
                <a:noFill/>
              </a:ln>
              <a:solidFill>
                <a:schemeClr val="tx1"/>
              </a:solidFill>
              <a:effectLst/>
              <a:uLnTx/>
              <a:uFillTx/>
              <a:latin typeface="Arial" pitchFamily="34" charset="0"/>
              <a:ea typeface="+mn-ea"/>
              <a:cs typeface="+mn-cs"/>
            </a:endParaRPr>
          </a:p>
          <a:p>
            <a:pPr marL="228600" marR="0" lvl="0" indent="-228600" algn="l" defTabSz="914400" rtl="0" eaLnBrk="0" fontAlgn="base" latinLnBrk="0" hangingPunct="0">
              <a:lnSpc>
                <a:spcPct val="100000"/>
              </a:lnSpc>
              <a:spcBef>
                <a:spcPts val="1000"/>
              </a:spcBef>
              <a:spcAft>
                <a:spcPct val="0"/>
              </a:spcAft>
              <a:buClrTx/>
              <a:buSzPct val="100000"/>
              <a:tabLst/>
              <a:defRPr/>
            </a:pPr>
            <a:endParaRPr kumimoji="0" lang="en-US" sz="1300" b="0" i="0" u="none" strike="noStrike" kern="1200" cap="none" spc="0" normalizeH="0" baseline="0" noProof="0" dirty="0" smtClean="0">
              <a:ln>
                <a:noFill/>
              </a:ln>
              <a:solidFill>
                <a:schemeClr val="tx1"/>
              </a:solidFill>
              <a:effectLst/>
              <a:uLnTx/>
              <a:uFillTx/>
              <a:latin typeface="Arial" pitchFamily="34" charset="0"/>
              <a:ea typeface="+mn-ea"/>
              <a:cs typeface="+mn-cs"/>
            </a:endParaRPr>
          </a:p>
          <a:p>
            <a:pPr marL="228600" marR="0" lvl="0" indent="-228600" algn="l" defTabSz="914400" rtl="0" eaLnBrk="0" fontAlgn="base" latinLnBrk="0" hangingPunct="0">
              <a:lnSpc>
                <a:spcPct val="100000"/>
              </a:lnSpc>
              <a:spcBef>
                <a:spcPts val="1000"/>
              </a:spcBef>
              <a:spcAft>
                <a:spcPct val="0"/>
              </a:spcAft>
              <a:buClrTx/>
              <a:buSzPct val="100000"/>
              <a:tabLst/>
              <a:defRPr/>
            </a:pPr>
            <a:endParaRPr kumimoji="0" lang="en-US" sz="1300" b="0" i="0" u="none" strike="noStrike" kern="1200" cap="none" spc="0" normalizeH="0" baseline="0" noProof="0" dirty="0" smtClean="0">
              <a:ln>
                <a:noFill/>
              </a:ln>
              <a:solidFill>
                <a:schemeClr val="tx1"/>
              </a:solidFill>
              <a:effectLst/>
              <a:uLnTx/>
              <a:uFillTx/>
              <a:latin typeface="Arial" pitchFamily="34" charset="0"/>
              <a:ea typeface="+mn-ea"/>
              <a:cs typeface="+mn-cs"/>
            </a:endParaRPr>
          </a:p>
          <a:p>
            <a:pPr marL="228600" marR="0" lvl="0" indent="-228600" algn="l" defTabSz="914400" rtl="0" eaLnBrk="0" fontAlgn="base" latinLnBrk="0" hangingPunct="0">
              <a:lnSpc>
                <a:spcPct val="100000"/>
              </a:lnSpc>
              <a:spcBef>
                <a:spcPts val="1000"/>
              </a:spcBef>
              <a:spcAft>
                <a:spcPct val="0"/>
              </a:spcAft>
              <a:buClrTx/>
              <a:buSzPct val="100000"/>
              <a:buFont typeface="Arial" pitchFamily="34" charset="0"/>
              <a:buChar char="•"/>
              <a:tabLst/>
              <a:defRPr/>
            </a:pPr>
            <a:endParaRPr kumimoji="0" lang="en-US" sz="1300" b="0" i="0" u="none" strike="noStrike" kern="1200" cap="none" spc="0" normalizeH="0" baseline="0" noProof="0" dirty="0" smtClean="0">
              <a:ln>
                <a:noFill/>
              </a:ln>
              <a:solidFill>
                <a:schemeClr val="tx1"/>
              </a:solidFill>
              <a:effectLst/>
              <a:uLnTx/>
              <a:uFillTx/>
              <a:latin typeface="Arial" pitchFamily="34" charset="0"/>
              <a:ea typeface="+mn-ea"/>
              <a:cs typeface="+mn-cs"/>
            </a:endParaRPr>
          </a:p>
          <a:p>
            <a:pPr marL="228600" marR="0" lvl="0" indent="-228600" algn="l" defTabSz="914400" rtl="0" eaLnBrk="0" fontAlgn="base" latinLnBrk="0" hangingPunct="0">
              <a:lnSpc>
                <a:spcPct val="100000"/>
              </a:lnSpc>
              <a:spcBef>
                <a:spcPts val="1000"/>
              </a:spcBef>
              <a:spcAft>
                <a:spcPct val="0"/>
              </a:spcAft>
              <a:buClrTx/>
              <a:buSzPct val="100000"/>
              <a:buFont typeface="Arial" pitchFamily="34" charset="0"/>
              <a:buChar char="•"/>
              <a:tabLst/>
              <a:defRPr/>
            </a:pPr>
            <a:r>
              <a:rPr kumimoji="0" lang="en-US" sz="1300" b="0" i="0" u="none" strike="noStrike" kern="1200" cap="none" spc="0" normalizeH="0" baseline="0" noProof="0" dirty="0" smtClean="0">
                <a:ln>
                  <a:noFill/>
                </a:ln>
                <a:solidFill>
                  <a:schemeClr val="tx1"/>
                </a:solidFill>
                <a:effectLst/>
                <a:uLnTx/>
                <a:uFillTx/>
                <a:latin typeface="Arial" pitchFamily="34" charset="0"/>
                <a:ea typeface="+mn-ea"/>
                <a:cs typeface="+mn-cs"/>
              </a:rPr>
              <a:t>Additional buffers have been created as part of the regulation which are confusing and difficult to apply in practice</a:t>
            </a:r>
            <a:endParaRPr kumimoji="0" lang="en-US" sz="13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2"/>
          <p:cNvSpPr txBox="1">
            <a:spLocks/>
          </p:cNvSpPr>
          <p:nvPr/>
        </p:nvSpPr>
        <p:spPr>
          <a:xfrm>
            <a:off x="332232" y="228600"/>
            <a:ext cx="8229600" cy="457200"/>
          </a:xfrm>
          <a:prstGeom prst="rect">
            <a:avLst/>
          </a:prstGeom>
        </p:spPr>
        <p:txBody>
          <a:bodyPr anchor="b" anchorCtr="0"/>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0F2D53"/>
                </a:solidFill>
                <a:effectLst/>
                <a:uLnTx/>
                <a:uFillTx/>
                <a:latin typeface="Arial" pitchFamily="34" charset="0"/>
                <a:ea typeface="+mj-ea"/>
                <a:cs typeface="Arial" pitchFamily="34" charset="0"/>
              </a:rPr>
              <a:t>The Bad: Basel III</a:t>
            </a:r>
            <a:endParaRPr kumimoji="0" lang="en-US" sz="2000" b="1" i="0" u="none" strike="noStrike" kern="1200" cap="none" spc="0" normalizeH="0" baseline="0" noProof="0" dirty="0">
              <a:ln>
                <a:noFill/>
              </a:ln>
              <a:solidFill>
                <a:srgbClr val="0F2D53"/>
              </a:solidFill>
              <a:effectLst/>
              <a:uLnTx/>
              <a:uFillTx/>
              <a:latin typeface="Arial" pitchFamily="34" charset="0"/>
              <a:ea typeface="+mj-ea"/>
              <a:cs typeface="Arial" pitchFamily="34" charset="0"/>
            </a:endParaRPr>
          </a:p>
        </p:txBody>
      </p:sp>
      <p:pic>
        <p:nvPicPr>
          <p:cNvPr id="8" name="Picture 6" descr="http://media.treasuryandrisk.com/treasuryandrisk/article/2012/02/24/RedTape-ICON_200x25066.jpg"/>
          <p:cNvPicPr>
            <a:picLocks noChangeAspect="1" noChangeArrowheads="1"/>
          </p:cNvPicPr>
          <p:nvPr/>
        </p:nvPicPr>
        <p:blipFill>
          <a:blip r:embed="rId2" cstate="print"/>
          <a:srcRect/>
          <a:stretch>
            <a:fillRect/>
          </a:stretch>
        </p:blipFill>
        <p:spPr bwMode="auto">
          <a:xfrm>
            <a:off x="1524001" y="2495550"/>
            <a:ext cx="1905000" cy="2381250"/>
          </a:xfrm>
          <a:prstGeom prst="rect">
            <a:avLst/>
          </a:prstGeom>
          <a:noFill/>
        </p:spPr>
      </p:pic>
      <p:sp>
        <p:nvSpPr>
          <p:cNvPr id="9" name="TextBox 8"/>
          <p:cNvSpPr txBox="1"/>
          <p:nvPr/>
        </p:nvSpPr>
        <p:spPr>
          <a:xfrm rot="1389035">
            <a:off x="2117444" y="2231661"/>
            <a:ext cx="1828800" cy="492443"/>
          </a:xfrm>
          <a:prstGeom prst="rect">
            <a:avLst/>
          </a:prstGeom>
        </p:spPr>
        <p:txBody>
          <a:bodyPr wrap="square" rtlCol="0">
            <a:spAutoFit/>
          </a:bodyPr>
          <a:lstStyle/>
          <a:p>
            <a:pPr marL="228600" indent="-228600" algn="ctr" eaLnBrk="0" fontAlgn="base" hangingPunct="0">
              <a:spcAft>
                <a:spcPct val="0"/>
              </a:spcAft>
              <a:buSzPct val="100000"/>
            </a:pPr>
            <a:r>
              <a:rPr lang="en-US" sz="13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rPr>
              <a:t>Countercyclical</a:t>
            </a:r>
          </a:p>
          <a:p>
            <a:pPr marL="228600" indent="-228600" algn="ctr" eaLnBrk="0" fontAlgn="base" hangingPunct="0">
              <a:spcAft>
                <a:spcPct val="0"/>
              </a:spcAft>
              <a:buSzPct val="100000"/>
            </a:pPr>
            <a:r>
              <a:rPr lang="en-US" sz="13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rPr>
              <a:t>buffer</a:t>
            </a:r>
          </a:p>
        </p:txBody>
      </p:sp>
      <p:sp>
        <p:nvSpPr>
          <p:cNvPr id="10" name="TextBox 9"/>
          <p:cNvSpPr txBox="1"/>
          <p:nvPr/>
        </p:nvSpPr>
        <p:spPr>
          <a:xfrm rot="21304805">
            <a:off x="390170" y="2601528"/>
            <a:ext cx="1828800" cy="292388"/>
          </a:xfrm>
          <a:prstGeom prst="rect">
            <a:avLst/>
          </a:prstGeom>
        </p:spPr>
        <p:txBody>
          <a:bodyPr wrap="square" rtlCol="0">
            <a:spAutoFit/>
          </a:bodyPr>
          <a:lstStyle/>
          <a:p>
            <a:pPr marL="228600" indent="-228600" algn="ctr" eaLnBrk="0" fontAlgn="base" hangingPunct="0">
              <a:spcBef>
                <a:spcPts val="1000"/>
              </a:spcBef>
              <a:spcAft>
                <a:spcPct val="0"/>
              </a:spcAft>
              <a:buSzPct val="100000"/>
            </a:pPr>
            <a:r>
              <a:rPr lang="en-US" sz="13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rPr>
              <a:t>Well-capitalized</a:t>
            </a:r>
          </a:p>
        </p:txBody>
      </p:sp>
      <p:sp>
        <p:nvSpPr>
          <p:cNvPr id="11" name="TextBox 10"/>
          <p:cNvSpPr txBox="1"/>
          <p:nvPr/>
        </p:nvSpPr>
        <p:spPr>
          <a:xfrm rot="20697060">
            <a:off x="69601" y="3132806"/>
            <a:ext cx="1828800" cy="292388"/>
          </a:xfrm>
          <a:prstGeom prst="rect">
            <a:avLst/>
          </a:prstGeom>
        </p:spPr>
        <p:txBody>
          <a:bodyPr wrap="square" rtlCol="0">
            <a:spAutoFit/>
          </a:bodyPr>
          <a:lstStyle/>
          <a:p>
            <a:pPr marL="228600" indent="-228600" algn="ctr" eaLnBrk="0" fontAlgn="base" hangingPunct="0">
              <a:spcBef>
                <a:spcPts val="1000"/>
              </a:spcBef>
              <a:spcAft>
                <a:spcPct val="0"/>
              </a:spcAft>
              <a:buSzPct val="100000"/>
            </a:pPr>
            <a:r>
              <a:rPr lang="en-US" sz="13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rPr>
              <a:t>Phasing out</a:t>
            </a:r>
          </a:p>
        </p:txBody>
      </p:sp>
      <p:sp>
        <p:nvSpPr>
          <p:cNvPr id="12" name="TextBox 11"/>
          <p:cNvSpPr txBox="1"/>
          <p:nvPr/>
        </p:nvSpPr>
        <p:spPr>
          <a:xfrm rot="21304805">
            <a:off x="2904771" y="3134928"/>
            <a:ext cx="1828800" cy="292388"/>
          </a:xfrm>
          <a:prstGeom prst="rect">
            <a:avLst/>
          </a:prstGeom>
        </p:spPr>
        <p:txBody>
          <a:bodyPr wrap="square" rtlCol="0">
            <a:spAutoFit/>
          </a:bodyPr>
          <a:lstStyle/>
          <a:p>
            <a:pPr marL="228600" indent="-228600" algn="ctr" eaLnBrk="0" fontAlgn="base" hangingPunct="0">
              <a:spcBef>
                <a:spcPts val="1000"/>
              </a:spcBef>
              <a:spcAft>
                <a:spcPct val="0"/>
              </a:spcAft>
              <a:buSzPct val="100000"/>
            </a:pPr>
            <a:r>
              <a:rPr lang="en-US" sz="13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rPr>
              <a:t>CET1 Ratio</a:t>
            </a:r>
          </a:p>
        </p:txBody>
      </p:sp>
      <p:sp>
        <p:nvSpPr>
          <p:cNvPr id="13" name="TextBox 12"/>
          <p:cNvSpPr txBox="1"/>
          <p:nvPr/>
        </p:nvSpPr>
        <p:spPr>
          <a:xfrm rot="551727">
            <a:off x="3057171" y="3760370"/>
            <a:ext cx="1828800" cy="692497"/>
          </a:xfrm>
          <a:prstGeom prst="rect">
            <a:avLst/>
          </a:prstGeom>
        </p:spPr>
        <p:txBody>
          <a:bodyPr wrap="square" rtlCol="0">
            <a:spAutoFit/>
          </a:bodyPr>
          <a:lstStyle/>
          <a:p>
            <a:pPr marL="228600" indent="-228600" algn="ctr" eaLnBrk="0" fontAlgn="base" hangingPunct="0">
              <a:spcAft>
                <a:spcPct val="0"/>
              </a:spcAft>
              <a:buSzPct val="100000"/>
            </a:pPr>
            <a:r>
              <a:rPr lang="en-US" sz="13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rPr>
              <a:t>Newly Risk-Weighted</a:t>
            </a:r>
          </a:p>
          <a:p>
            <a:pPr marL="228600" indent="-228600" algn="ctr" eaLnBrk="0" fontAlgn="base" hangingPunct="0">
              <a:spcAft>
                <a:spcPct val="0"/>
              </a:spcAft>
              <a:buSzPct val="100000"/>
            </a:pPr>
            <a:r>
              <a:rPr lang="en-US" sz="13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rPr>
              <a:t>Assets</a:t>
            </a:r>
          </a:p>
        </p:txBody>
      </p:sp>
      <p:sp>
        <p:nvSpPr>
          <p:cNvPr id="14" name="Text Placeholder 1"/>
          <p:cNvSpPr txBox="1">
            <a:spLocks/>
          </p:cNvSpPr>
          <p:nvPr/>
        </p:nvSpPr>
        <p:spPr>
          <a:xfrm rot="20488257">
            <a:off x="440460" y="1622404"/>
            <a:ext cx="3401568" cy="517525"/>
          </a:xfrm>
          <a:prstGeom prst="rect">
            <a:avLst/>
          </a:prstGeom>
        </p:spPr>
        <p:txBody>
          <a:bodyPr/>
          <a:lstStyle/>
          <a:p>
            <a:pPr marL="228600" indent="-228600" eaLnBrk="0" fontAlgn="base" hangingPunct="0">
              <a:spcBef>
                <a:spcPts val="500"/>
              </a:spcBef>
              <a:spcAft>
                <a:spcPct val="0"/>
              </a:spcAft>
              <a:buSzPct val="100000"/>
              <a:buFont typeface="Arial" pitchFamily="34" charset="0"/>
              <a:buNone/>
              <a:defRPr/>
            </a:pPr>
            <a:r>
              <a:rPr lang="en-US" sz="13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t>Qualifying Subordinated Debentures</a:t>
            </a:r>
          </a:p>
        </p:txBody>
      </p:sp>
      <p:sp>
        <p:nvSpPr>
          <p:cNvPr id="15" name="TextBox 14"/>
          <p:cNvSpPr txBox="1"/>
          <p:nvPr/>
        </p:nvSpPr>
        <p:spPr>
          <a:xfrm rot="20697060">
            <a:off x="-43629" y="3734176"/>
            <a:ext cx="1828800" cy="492443"/>
          </a:xfrm>
          <a:prstGeom prst="rect">
            <a:avLst/>
          </a:prstGeom>
        </p:spPr>
        <p:txBody>
          <a:bodyPr wrap="square" rtlCol="0">
            <a:spAutoFit/>
          </a:bodyPr>
          <a:lstStyle/>
          <a:p>
            <a:pPr marL="228600" indent="-228600" algn="ctr" eaLnBrk="0" fontAlgn="base" hangingPunct="0">
              <a:spcAft>
                <a:spcPct val="0"/>
              </a:spcAft>
              <a:buSzPct val="100000"/>
            </a:pPr>
            <a:r>
              <a:rPr lang="en-US" sz="13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rPr>
              <a:t>Allowable Deferred</a:t>
            </a:r>
          </a:p>
          <a:p>
            <a:pPr marL="228600" indent="-228600" algn="ctr" eaLnBrk="0" fontAlgn="base" hangingPunct="0">
              <a:spcAft>
                <a:spcPct val="0"/>
              </a:spcAft>
              <a:buSzPct val="100000"/>
            </a:pPr>
            <a:r>
              <a:rPr lang="en-US" sz="13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rPr>
              <a:t>Tax Assets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200400" y="2717482"/>
            <a:ext cx="2743200" cy="3474720"/>
          </a:xfrm>
          <a:prstGeom prst="rect">
            <a:avLst/>
          </a:prstGeom>
          <a:solidFill>
            <a:schemeClr val="bg1">
              <a:lumMod val="95000"/>
            </a:schemeClr>
          </a:solidFill>
          <a:ln>
            <a:solidFill>
              <a:schemeClr val="bg1">
                <a:lumMod val="75000"/>
              </a:schemeClr>
            </a:solidFill>
          </a:ln>
        </p:spPr>
        <p:txBody>
          <a:bodyPr wrap="square" rtlCol="0">
            <a:spAutoFit/>
          </a:bodyPr>
          <a:lstStyle/>
          <a:p>
            <a:pPr marL="228600" indent="-228600" eaLnBrk="0" fontAlgn="base" hangingPunct="0">
              <a:spcBef>
                <a:spcPts val="1500"/>
              </a:spcBef>
              <a:spcAft>
                <a:spcPct val="0"/>
              </a:spcAft>
              <a:buSzPct val="100000"/>
              <a:buFont typeface="Arial" pitchFamily="34" charset="0"/>
              <a:buChar char="•"/>
            </a:pPr>
            <a:r>
              <a:rPr lang="en-US" sz="1400" dirty="0" smtClean="0">
                <a:latin typeface="Arial" pitchFamily="34" charset="0"/>
              </a:rPr>
              <a:t>Never adopted by U.S. Regulators before the Financial Crisis</a:t>
            </a:r>
          </a:p>
          <a:p>
            <a:pPr marL="228600" indent="-228600" eaLnBrk="0" fontAlgn="base" hangingPunct="0">
              <a:spcBef>
                <a:spcPts val="1500"/>
              </a:spcBef>
              <a:spcAft>
                <a:spcPct val="0"/>
              </a:spcAft>
              <a:buSzPct val="100000"/>
              <a:buFont typeface="Arial" pitchFamily="34" charset="0"/>
              <a:buChar char="•"/>
            </a:pPr>
            <a:r>
              <a:rPr lang="en-US" sz="1400" dirty="0" smtClean="0">
                <a:latin typeface="Arial" pitchFamily="34" charset="0"/>
              </a:rPr>
              <a:t>Reduced risks by making capital more sensitive to risk</a:t>
            </a:r>
          </a:p>
          <a:p>
            <a:pPr marL="228600" indent="-228600" eaLnBrk="0" fontAlgn="base" hangingPunct="0">
              <a:spcBef>
                <a:spcPts val="1500"/>
              </a:spcBef>
              <a:spcAft>
                <a:spcPct val="0"/>
              </a:spcAft>
              <a:buSzPct val="100000"/>
              <a:buFont typeface="Arial" pitchFamily="34" charset="0"/>
              <a:buChar char="•"/>
            </a:pPr>
            <a:r>
              <a:rPr lang="en-US" sz="1400" dirty="0" smtClean="0">
                <a:latin typeface="Arial" pitchFamily="34" charset="0"/>
              </a:rPr>
              <a:t>Risk weightings applied to more narrow categories of assets</a:t>
            </a:r>
          </a:p>
          <a:p>
            <a:pPr marL="228600" indent="-228600" eaLnBrk="0" fontAlgn="base" hangingPunct="0">
              <a:spcBef>
                <a:spcPts val="1500"/>
              </a:spcBef>
              <a:spcAft>
                <a:spcPct val="0"/>
              </a:spcAft>
              <a:buSzPct val="100000"/>
              <a:buFont typeface="Arial" pitchFamily="34" charset="0"/>
              <a:buChar char="•"/>
            </a:pPr>
            <a:r>
              <a:rPr lang="en-US" sz="1400" dirty="0" smtClean="0">
                <a:latin typeface="Arial" pitchFamily="34" charset="0"/>
              </a:rPr>
              <a:t>Banks could opt for an “internal ratings based” (IRB) approach</a:t>
            </a:r>
          </a:p>
        </p:txBody>
      </p:sp>
      <p:sp>
        <p:nvSpPr>
          <p:cNvPr id="3" name="Text Placeholder 2"/>
          <p:cNvSpPr>
            <a:spLocks noGrp="1"/>
          </p:cNvSpPr>
          <p:nvPr>
            <p:ph type="body" sz="quarter" idx="14"/>
          </p:nvPr>
        </p:nvSpPr>
        <p:spPr/>
        <p:txBody>
          <a:bodyPr/>
          <a:lstStyle/>
          <a:p>
            <a:pPr>
              <a:buNone/>
            </a:pPr>
            <a:r>
              <a:rPr lang="en-US" dirty="0" smtClean="0"/>
              <a:t>Source: The Federal Reserve Bank of Richmond, Economic Brief: “Basel III and the Continuing Evolution of Bank Capital Regulation”</a:t>
            </a:r>
            <a:endParaRPr lang="en-US" dirty="0"/>
          </a:p>
        </p:txBody>
      </p:sp>
      <p:sp>
        <p:nvSpPr>
          <p:cNvPr id="4" name="Slide Number Placeholder 3"/>
          <p:cNvSpPr>
            <a:spLocks noGrp="1"/>
          </p:cNvSpPr>
          <p:nvPr>
            <p:ph type="sldNum" sz="quarter" idx="4"/>
          </p:nvPr>
        </p:nvSpPr>
        <p:spPr/>
        <p:txBody>
          <a:bodyPr/>
          <a:lstStyle/>
          <a:p>
            <a:fld id="{B288FC56-8092-4DCB-8B30-6917BA11C2A7}" type="slidenum">
              <a:rPr lang="en-US" smtClean="0"/>
              <a:pPr/>
              <a:t>56</a:t>
            </a:fld>
            <a:endParaRPr lang="en-US" dirty="0"/>
          </a:p>
        </p:txBody>
      </p:sp>
      <p:sp>
        <p:nvSpPr>
          <p:cNvPr id="5" name="Title 4"/>
          <p:cNvSpPr>
            <a:spLocks noGrp="1"/>
          </p:cNvSpPr>
          <p:nvPr>
            <p:ph type="title"/>
          </p:nvPr>
        </p:nvSpPr>
        <p:spPr/>
        <p:txBody>
          <a:bodyPr/>
          <a:lstStyle/>
          <a:p>
            <a:r>
              <a:rPr lang="en-US" dirty="0" smtClean="0"/>
              <a:t>The Evolution of Basel</a:t>
            </a:r>
            <a:endParaRPr lang="en-US" dirty="0"/>
          </a:p>
        </p:txBody>
      </p:sp>
      <p:sp>
        <p:nvSpPr>
          <p:cNvPr id="6" name="TextBox 5"/>
          <p:cNvSpPr txBox="1"/>
          <p:nvPr/>
        </p:nvSpPr>
        <p:spPr>
          <a:xfrm>
            <a:off x="228600" y="2076451"/>
            <a:ext cx="2743200" cy="553998"/>
          </a:xfrm>
          <a:prstGeom prst="rect">
            <a:avLst/>
          </a:prstGeom>
          <a:solidFill>
            <a:schemeClr val="bg1">
              <a:lumMod val="95000"/>
            </a:schemeClr>
          </a:solidFill>
          <a:ln w="28575">
            <a:solidFill>
              <a:srgbClr val="0F2D53"/>
            </a:solidFill>
          </a:ln>
        </p:spPr>
        <p:txBody>
          <a:bodyPr wrap="square" rtlCol="0" anchor="ctr">
            <a:spAutoFit/>
          </a:bodyPr>
          <a:lstStyle/>
          <a:p>
            <a:pPr marL="228600" indent="-228600" algn="ctr" eaLnBrk="0" fontAlgn="base" hangingPunct="0">
              <a:spcBef>
                <a:spcPts val="1000"/>
              </a:spcBef>
              <a:spcAft>
                <a:spcPct val="0"/>
              </a:spcAft>
              <a:buSzPct val="100000"/>
            </a:pPr>
            <a:r>
              <a:rPr lang="en-US" sz="3000" b="1" dirty="0" smtClean="0">
                <a:latin typeface="Arial" pitchFamily="34" charset="0"/>
              </a:rPr>
              <a:t>BASEL I</a:t>
            </a:r>
          </a:p>
        </p:txBody>
      </p:sp>
      <p:sp>
        <p:nvSpPr>
          <p:cNvPr id="7" name="TextBox 6"/>
          <p:cNvSpPr txBox="1"/>
          <p:nvPr/>
        </p:nvSpPr>
        <p:spPr>
          <a:xfrm>
            <a:off x="3200400" y="2076451"/>
            <a:ext cx="2743200" cy="553998"/>
          </a:xfrm>
          <a:prstGeom prst="rect">
            <a:avLst/>
          </a:prstGeom>
          <a:solidFill>
            <a:schemeClr val="bg1">
              <a:lumMod val="95000"/>
            </a:schemeClr>
          </a:solidFill>
          <a:ln w="28575">
            <a:solidFill>
              <a:srgbClr val="0F2D53"/>
            </a:solidFill>
          </a:ln>
        </p:spPr>
        <p:txBody>
          <a:bodyPr wrap="square" rtlCol="0" anchor="ctr">
            <a:spAutoFit/>
          </a:bodyPr>
          <a:lstStyle/>
          <a:p>
            <a:pPr marL="228600" indent="-228600" algn="ctr" eaLnBrk="0" fontAlgn="base" hangingPunct="0">
              <a:spcBef>
                <a:spcPts val="1000"/>
              </a:spcBef>
              <a:spcAft>
                <a:spcPct val="0"/>
              </a:spcAft>
              <a:buSzPct val="100000"/>
            </a:pPr>
            <a:r>
              <a:rPr lang="en-US" sz="3000" b="1" dirty="0" smtClean="0">
                <a:latin typeface="Arial" pitchFamily="34" charset="0"/>
              </a:rPr>
              <a:t>BASEL II</a:t>
            </a:r>
          </a:p>
        </p:txBody>
      </p:sp>
      <p:sp>
        <p:nvSpPr>
          <p:cNvPr id="8" name="TextBox 7"/>
          <p:cNvSpPr txBox="1"/>
          <p:nvPr/>
        </p:nvSpPr>
        <p:spPr>
          <a:xfrm>
            <a:off x="6172200" y="2076451"/>
            <a:ext cx="2743200" cy="553998"/>
          </a:xfrm>
          <a:prstGeom prst="rect">
            <a:avLst/>
          </a:prstGeom>
          <a:solidFill>
            <a:schemeClr val="bg1">
              <a:lumMod val="95000"/>
            </a:schemeClr>
          </a:solidFill>
          <a:ln w="28575">
            <a:solidFill>
              <a:srgbClr val="0F2D53"/>
            </a:solidFill>
          </a:ln>
        </p:spPr>
        <p:txBody>
          <a:bodyPr wrap="square" rtlCol="0" anchor="ctr">
            <a:spAutoFit/>
          </a:bodyPr>
          <a:lstStyle/>
          <a:p>
            <a:pPr marL="228600" indent="-228600" algn="ctr" eaLnBrk="0" fontAlgn="base" hangingPunct="0">
              <a:spcBef>
                <a:spcPts val="1000"/>
              </a:spcBef>
              <a:spcAft>
                <a:spcPct val="0"/>
              </a:spcAft>
              <a:buSzPct val="100000"/>
            </a:pPr>
            <a:r>
              <a:rPr lang="en-US" sz="3000" b="1" dirty="0" smtClean="0">
                <a:latin typeface="Arial" pitchFamily="34" charset="0"/>
              </a:rPr>
              <a:t>BASEL III</a:t>
            </a:r>
          </a:p>
        </p:txBody>
      </p:sp>
      <p:sp>
        <p:nvSpPr>
          <p:cNvPr id="9" name="Curved Right Arrow 8"/>
          <p:cNvSpPr/>
          <p:nvPr/>
        </p:nvSpPr>
        <p:spPr>
          <a:xfrm rot="16200000" flipH="1">
            <a:off x="4229100" y="-1914524"/>
            <a:ext cx="1057277" cy="6638926"/>
          </a:xfrm>
          <a:prstGeom prst="curvedRightArrow">
            <a:avLst>
              <a:gd name="adj1" fmla="val 9905"/>
              <a:gd name="adj2" fmla="val 36313"/>
              <a:gd name="adj3" fmla="val 20048"/>
            </a:avLst>
          </a:prstGeom>
          <a:solidFill>
            <a:srgbClr val="0F2D53"/>
          </a:solidFill>
          <a:ln>
            <a:solidFill>
              <a:srgbClr val="0F2D5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solidFill>
                <a:schemeClr val="tx1"/>
              </a:solidFill>
              <a:latin typeface="Arial" pitchFamily="34" charset="0"/>
            </a:endParaRPr>
          </a:p>
        </p:txBody>
      </p:sp>
      <p:sp>
        <p:nvSpPr>
          <p:cNvPr id="21" name="TextBox 20"/>
          <p:cNvSpPr txBox="1"/>
          <p:nvPr/>
        </p:nvSpPr>
        <p:spPr>
          <a:xfrm>
            <a:off x="6172200" y="2717483"/>
            <a:ext cx="2743200" cy="3474720"/>
          </a:xfrm>
          <a:prstGeom prst="rect">
            <a:avLst/>
          </a:prstGeom>
          <a:solidFill>
            <a:schemeClr val="bg1">
              <a:lumMod val="95000"/>
            </a:schemeClr>
          </a:solidFill>
          <a:ln>
            <a:solidFill>
              <a:schemeClr val="bg1">
                <a:lumMod val="75000"/>
              </a:schemeClr>
            </a:solidFill>
          </a:ln>
        </p:spPr>
        <p:txBody>
          <a:bodyPr wrap="square" rtlCol="0">
            <a:spAutoFit/>
          </a:bodyPr>
          <a:lstStyle/>
          <a:p>
            <a:pPr marL="228600" indent="-228600" eaLnBrk="0" fontAlgn="base" hangingPunct="0">
              <a:spcBef>
                <a:spcPts val="1500"/>
              </a:spcBef>
              <a:spcAft>
                <a:spcPct val="0"/>
              </a:spcAft>
              <a:buSzPct val="100000"/>
              <a:buFont typeface="Arial" pitchFamily="34" charset="0"/>
              <a:buChar char="•"/>
            </a:pPr>
            <a:r>
              <a:rPr lang="en-US" sz="1400" dirty="0" smtClean="0">
                <a:latin typeface="Arial" pitchFamily="34" charset="0"/>
              </a:rPr>
              <a:t>Response to the 2007-2008 Financial Crisis</a:t>
            </a:r>
          </a:p>
          <a:p>
            <a:pPr marL="228600" indent="-228600" eaLnBrk="0" fontAlgn="base" hangingPunct="0">
              <a:spcBef>
                <a:spcPts val="1500"/>
              </a:spcBef>
              <a:spcAft>
                <a:spcPct val="0"/>
              </a:spcAft>
              <a:buSzPct val="100000"/>
              <a:buFont typeface="Arial" pitchFamily="34" charset="0"/>
              <a:buChar char="•"/>
            </a:pPr>
            <a:r>
              <a:rPr lang="en-US" sz="1400" dirty="0" smtClean="0">
                <a:latin typeface="Arial" pitchFamily="34" charset="0"/>
              </a:rPr>
              <a:t>Most recent revision to international capital standards</a:t>
            </a:r>
          </a:p>
          <a:p>
            <a:pPr marL="228600" indent="-228600" eaLnBrk="0" fontAlgn="base" hangingPunct="0">
              <a:spcBef>
                <a:spcPts val="1500"/>
              </a:spcBef>
              <a:spcAft>
                <a:spcPct val="0"/>
              </a:spcAft>
              <a:buSzPct val="100000"/>
              <a:buFont typeface="Arial" pitchFamily="34" charset="0"/>
              <a:buChar char="•"/>
            </a:pPr>
            <a:r>
              <a:rPr lang="en-US" sz="1400" dirty="0" smtClean="0">
                <a:latin typeface="Arial" pitchFamily="34" charset="0"/>
              </a:rPr>
              <a:t>Focus on increasing equity capital requirements for all banks</a:t>
            </a:r>
          </a:p>
          <a:p>
            <a:pPr marL="228600" indent="-228600" eaLnBrk="0" fontAlgn="base" hangingPunct="0">
              <a:spcBef>
                <a:spcPts val="1500"/>
              </a:spcBef>
              <a:spcAft>
                <a:spcPct val="0"/>
              </a:spcAft>
              <a:buSzPct val="100000"/>
              <a:buFont typeface="Arial" pitchFamily="34" charset="0"/>
              <a:buChar char="•"/>
            </a:pPr>
            <a:r>
              <a:rPr lang="en-US" sz="1400" dirty="0" smtClean="0">
                <a:latin typeface="Arial" pitchFamily="34" charset="0"/>
              </a:rPr>
              <a:t>Expected to result in larger buffers for losses</a:t>
            </a:r>
          </a:p>
          <a:p>
            <a:pPr marL="228600" indent="-228600" eaLnBrk="0" fontAlgn="base" hangingPunct="0">
              <a:spcBef>
                <a:spcPts val="1500"/>
              </a:spcBef>
              <a:spcAft>
                <a:spcPct val="0"/>
              </a:spcAft>
              <a:buSzPct val="100000"/>
              <a:buFont typeface="Arial" pitchFamily="34" charset="0"/>
              <a:buChar char="•"/>
            </a:pPr>
            <a:r>
              <a:rPr lang="en-US" sz="1400" dirty="0" smtClean="0">
                <a:latin typeface="Arial" pitchFamily="34" charset="0"/>
              </a:rPr>
              <a:t>Implementation has been delayed indefinitely</a:t>
            </a:r>
          </a:p>
        </p:txBody>
      </p:sp>
      <p:sp>
        <p:nvSpPr>
          <p:cNvPr id="22" name="TextBox 21"/>
          <p:cNvSpPr txBox="1"/>
          <p:nvPr/>
        </p:nvSpPr>
        <p:spPr>
          <a:xfrm>
            <a:off x="228600" y="2717481"/>
            <a:ext cx="2743200" cy="3474720"/>
          </a:xfrm>
          <a:prstGeom prst="rect">
            <a:avLst/>
          </a:prstGeom>
          <a:solidFill>
            <a:schemeClr val="bg1">
              <a:lumMod val="95000"/>
            </a:schemeClr>
          </a:solidFill>
          <a:ln>
            <a:solidFill>
              <a:schemeClr val="bg1">
                <a:lumMod val="75000"/>
              </a:schemeClr>
            </a:solidFill>
          </a:ln>
        </p:spPr>
        <p:txBody>
          <a:bodyPr wrap="square" rtlCol="0">
            <a:spAutoFit/>
          </a:bodyPr>
          <a:lstStyle/>
          <a:p>
            <a:pPr marL="228600" indent="-228600" eaLnBrk="0" fontAlgn="base" hangingPunct="0">
              <a:spcBef>
                <a:spcPts val="1500"/>
              </a:spcBef>
              <a:spcAft>
                <a:spcPct val="0"/>
              </a:spcAft>
              <a:buSzPct val="100000"/>
              <a:buFont typeface="Arial" pitchFamily="34" charset="0"/>
              <a:buChar char="•"/>
            </a:pPr>
            <a:r>
              <a:rPr lang="en-US" sz="1400" dirty="0" smtClean="0">
                <a:latin typeface="Arial" pitchFamily="34" charset="0"/>
              </a:rPr>
              <a:t>First Basel Accord in 1988</a:t>
            </a:r>
          </a:p>
          <a:p>
            <a:pPr marL="228600" indent="-228600" eaLnBrk="0" fontAlgn="base" hangingPunct="0">
              <a:spcBef>
                <a:spcPts val="1500"/>
              </a:spcBef>
              <a:spcAft>
                <a:spcPct val="0"/>
              </a:spcAft>
              <a:buSzPct val="100000"/>
              <a:buFont typeface="Arial" pitchFamily="34" charset="0"/>
              <a:buChar char="•"/>
            </a:pPr>
            <a:r>
              <a:rPr lang="en-US" sz="1400" dirty="0" smtClean="0">
                <a:latin typeface="Arial" pitchFamily="34" charset="0"/>
              </a:rPr>
              <a:t>Strengthened the stability of the international banking system</a:t>
            </a:r>
          </a:p>
          <a:p>
            <a:pPr marL="228600" indent="-228600" eaLnBrk="0" fontAlgn="base" hangingPunct="0">
              <a:spcBef>
                <a:spcPts val="1500"/>
              </a:spcBef>
              <a:spcAft>
                <a:spcPct val="0"/>
              </a:spcAft>
              <a:buSzPct val="100000"/>
              <a:buFont typeface="Arial" pitchFamily="34" charset="0"/>
              <a:buChar char="•"/>
            </a:pPr>
            <a:r>
              <a:rPr lang="en-US" sz="1400" dirty="0" smtClean="0">
                <a:latin typeface="Arial" pitchFamily="34" charset="0"/>
              </a:rPr>
              <a:t>Introduced risk-based capital</a:t>
            </a:r>
          </a:p>
          <a:p>
            <a:pPr marL="228600" indent="-228600" eaLnBrk="0" fontAlgn="base" hangingPunct="0">
              <a:spcBef>
                <a:spcPts val="1500"/>
              </a:spcBef>
              <a:spcAft>
                <a:spcPct val="0"/>
              </a:spcAft>
              <a:buSzPct val="100000"/>
              <a:buFont typeface="Arial" pitchFamily="34" charset="0"/>
              <a:buChar char="•"/>
            </a:pPr>
            <a:r>
              <a:rPr lang="en-US" sz="1400" dirty="0" smtClean="0">
                <a:latin typeface="Arial" pitchFamily="34" charset="0"/>
              </a:rPr>
              <a:t>Classified assets into 5 categories, carrying various risk weights of 0% to 100%</a:t>
            </a:r>
          </a:p>
          <a:p>
            <a:pPr marL="228600" indent="-228600" eaLnBrk="0" fontAlgn="base" hangingPunct="0">
              <a:spcBef>
                <a:spcPts val="1500"/>
              </a:spcBef>
              <a:spcAft>
                <a:spcPct val="0"/>
              </a:spcAft>
              <a:buSzPct val="100000"/>
              <a:buFont typeface="Arial" pitchFamily="34" charset="0"/>
              <a:buChar char="•"/>
            </a:pPr>
            <a:r>
              <a:rPr lang="en-US" sz="1400" dirty="0" smtClean="0">
                <a:latin typeface="Arial" pitchFamily="34" charset="0"/>
              </a:rPr>
              <a:t>U.S. banks currently operate under Basel I</a:t>
            </a:r>
          </a:p>
        </p:txBody>
      </p:sp>
      <p:sp>
        <p:nvSpPr>
          <p:cNvPr id="13" name="Curved Right Arrow 12"/>
          <p:cNvSpPr/>
          <p:nvPr/>
        </p:nvSpPr>
        <p:spPr>
          <a:xfrm rot="16200000" flipH="1">
            <a:off x="-66677" y="247652"/>
            <a:ext cx="1057277" cy="2447926"/>
          </a:xfrm>
          <a:prstGeom prst="curvedRightArrow">
            <a:avLst>
              <a:gd name="adj1" fmla="val 9905"/>
              <a:gd name="adj2" fmla="val 36313"/>
              <a:gd name="adj3" fmla="val 20048"/>
            </a:avLst>
          </a:prstGeom>
          <a:solidFill>
            <a:srgbClr val="0F2D53"/>
          </a:solidFill>
          <a:ln>
            <a:solidFill>
              <a:srgbClr val="0F2D5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00350" y="4114800"/>
            <a:ext cx="4023360" cy="2286000"/>
          </a:xfrm>
        </p:spPr>
        <p:txBody>
          <a:bodyPr/>
          <a:lstStyle/>
          <a:p>
            <a:pPr marL="457200" indent="-457200"/>
            <a:r>
              <a:rPr lang="en-US" sz="1500" dirty="0" smtClean="0"/>
              <a:t>Dividend restrictions</a:t>
            </a:r>
          </a:p>
          <a:p>
            <a:pPr marL="914400" lvl="1"/>
            <a:r>
              <a:rPr lang="en-US" sz="1500" dirty="0" smtClean="0"/>
              <a:t>Includes restrictions on preferred dividend payments</a:t>
            </a:r>
          </a:p>
          <a:p>
            <a:pPr marL="457200" indent="-457200"/>
            <a:r>
              <a:rPr lang="en-US" sz="1500" dirty="0" smtClean="0"/>
              <a:t>Management Compensation</a:t>
            </a:r>
          </a:p>
          <a:p>
            <a:endParaRPr lang="en-US" sz="1500" dirty="0" smtClean="0"/>
          </a:p>
          <a:p>
            <a:pPr marL="457200" indent="-457200"/>
            <a:r>
              <a:rPr lang="en-US" sz="1500" dirty="0" smtClean="0"/>
              <a:t>Share repurchase limitations</a:t>
            </a:r>
            <a:endParaRPr lang="en-US" sz="1500" dirty="0"/>
          </a:p>
        </p:txBody>
      </p:sp>
      <p:sp>
        <p:nvSpPr>
          <p:cNvPr id="3" name="Text Placeholder 2"/>
          <p:cNvSpPr>
            <a:spLocks noGrp="1"/>
          </p:cNvSpPr>
          <p:nvPr>
            <p:ph type="body" sz="quarter" idx="14"/>
          </p:nvPr>
        </p:nvSpPr>
        <p:spPr>
          <a:xfrm>
            <a:off x="486537" y="6540728"/>
            <a:ext cx="8476488" cy="307777"/>
          </a:xfrm>
        </p:spPr>
        <p:txBody>
          <a:bodyPr/>
          <a:lstStyle/>
          <a:p>
            <a:pPr>
              <a:buNone/>
            </a:pPr>
            <a:r>
              <a:rPr lang="en-US" dirty="0" smtClean="0"/>
              <a:t>Source: SNL Financial</a:t>
            </a:r>
          </a:p>
          <a:p>
            <a:pPr>
              <a:buNone/>
            </a:pPr>
            <a:r>
              <a:rPr lang="en-US" dirty="0" smtClean="0"/>
              <a:t>Capital Conservation Buffer will be phased-in from 2016-2019</a:t>
            </a:r>
            <a:endParaRPr lang="en-US" dirty="0"/>
          </a:p>
        </p:txBody>
      </p:sp>
      <p:sp>
        <p:nvSpPr>
          <p:cNvPr id="4" name="Slide Number Placeholder 3"/>
          <p:cNvSpPr>
            <a:spLocks noGrp="1"/>
          </p:cNvSpPr>
          <p:nvPr>
            <p:ph type="sldNum" sz="quarter" idx="4"/>
          </p:nvPr>
        </p:nvSpPr>
        <p:spPr/>
        <p:txBody>
          <a:bodyPr/>
          <a:lstStyle/>
          <a:p>
            <a:fld id="{B288FC56-8092-4DCB-8B30-6917BA11C2A7}" type="slidenum">
              <a:rPr lang="en-US" smtClean="0"/>
              <a:pPr/>
              <a:t>57</a:t>
            </a:fld>
            <a:endParaRPr lang="en-US" dirty="0"/>
          </a:p>
        </p:txBody>
      </p:sp>
      <p:sp>
        <p:nvSpPr>
          <p:cNvPr id="5" name="Title 4"/>
          <p:cNvSpPr>
            <a:spLocks noGrp="1"/>
          </p:cNvSpPr>
          <p:nvPr>
            <p:ph type="title"/>
          </p:nvPr>
        </p:nvSpPr>
        <p:spPr/>
        <p:txBody>
          <a:bodyPr/>
          <a:lstStyle/>
          <a:p>
            <a:r>
              <a:rPr lang="en-US" dirty="0" smtClean="0"/>
              <a:t>“Well-Capitalized” Basel Standards</a:t>
            </a:r>
            <a:endParaRPr lang="en-US" dirty="0"/>
          </a:p>
        </p:txBody>
      </p:sp>
      <p:sp>
        <p:nvSpPr>
          <p:cNvPr id="6" name="Text Placeholder 13"/>
          <p:cNvSpPr>
            <a:spLocks noGrp="1"/>
          </p:cNvSpPr>
          <p:nvPr/>
        </p:nvSpPr>
        <p:spPr>
          <a:xfrm>
            <a:off x="2560320" y="3657600"/>
            <a:ext cx="4221480" cy="292608"/>
          </a:xfrm>
          <a:prstGeom prst="rect">
            <a:avLst/>
          </a:prstGeom>
          <a:solidFill>
            <a:srgbClr val="0F2D53"/>
          </a:solidFill>
        </p:spPr>
        <p:txBody>
          <a:bodyPr anchor="ctr" anchorCtr="1">
            <a:noAutofit/>
          </a:bodyPr>
          <a:lstStyle>
            <a:lvl1pPr marL="0" indent="0" algn="ctr" defTabSz="914400" rtl="0" eaLnBrk="1" latinLnBrk="0" hangingPunct="1">
              <a:spcBef>
                <a:spcPts val="0"/>
              </a:spcBef>
              <a:buFont typeface="Arial" pitchFamily="34" charset="0"/>
              <a:buNone/>
              <a:defRPr sz="1300" b="1"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Implications of Falling below “Well-Capitalized”</a:t>
            </a:r>
            <a:endParaRPr lang="en-US" dirty="0"/>
          </a:p>
        </p:txBody>
      </p:sp>
      <p:sp>
        <p:nvSpPr>
          <p:cNvPr id="9" name="Multiply 8"/>
          <p:cNvSpPr/>
          <p:nvPr/>
        </p:nvSpPr>
        <p:spPr>
          <a:xfrm>
            <a:off x="2614231" y="3981450"/>
            <a:ext cx="548640" cy="54864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0" name="Multiply 9"/>
          <p:cNvSpPr/>
          <p:nvPr/>
        </p:nvSpPr>
        <p:spPr>
          <a:xfrm>
            <a:off x="2614231" y="4925568"/>
            <a:ext cx="548640" cy="54864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1" name="Multiply 10"/>
          <p:cNvSpPr/>
          <p:nvPr/>
        </p:nvSpPr>
        <p:spPr>
          <a:xfrm>
            <a:off x="2614231" y="5678424"/>
            <a:ext cx="548640" cy="54864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pic>
        <p:nvPicPr>
          <p:cNvPr id="12" name="Picture 3"/>
          <p:cNvPicPr>
            <a:picLocks noChangeAspect="1" noChangeArrowheads="1"/>
          </p:cNvPicPr>
          <p:nvPr/>
        </p:nvPicPr>
        <p:blipFill>
          <a:blip r:embed="rId2" cstate="print"/>
          <a:srcRect/>
          <a:stretch>
            <a:fillRect/>
          </a:stretch>
        </p:blipFill>
        <p:spPr bwMode="auto">
          <a:xfrm>
            <a:off x="442913" y="1066800"/>
            <a:ext cx="8258175" cy="2105025"/>
          </a:xfrm>
          <a:prstGeom prst="rect">
            <a:avLst/>
          </a:prstGeom>
          <a:noFill/>
          <a:ln w="9525">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dirty="0"/>
          </a:p>
        </p:txBody>
      </p:sp>
      <p:sp>
        <p:nvSpPr>
          <p:cNvPr id="4" name="Slide Number Placeholder 3"/>
          <p:cNvSpPr>
            <a:spLocks noGrp="1"/>
          </p:cNvSpPr>
          <p:nvPr>
            <p:ph type="sldNum" sz="quarter" idx="4"/>
          </p:nvPr>
        </p:nvSpPr>
        <p:spPr/>
        <p:txBody>
          <a:bodyPr/>
          <a:lstStyle/>
          <a:p>
            <a:fld id="{B288FC56-8092-4DCB-8B30-6917BA11C2A7}" type="slidenum">
              <a:rPr lang="en-US" smtClean="0"/>
              <a:pPr/>
              <a:t>58</a:t>
            </a:fld>
            <a:endParaRPr lang="en-US" dirty="0"/>
          </a:p>
        </p:txBody>
      </p:sp>
      <p:sp>
        <p:nvSpPr>
          <p:cNvPr id="5" name="Title 4"/>
          <p:cNvSpPr>
            <a:spLocks noGrp="1"/>
          </p:cNvSpPr>
          <p:nvPr>
            <p:ph type="title"/>
          </p:nvPr>
        </p:nvSpPr>
        <p:spPr/>
        <p:txBody>
          <a:bodyPr/>
          <a:lstStyle/>
          <a:p>
            <a:r>
              <a:rPr lang="en-US" dirty="0" smtClean="0"/>
              <a:t>Basel III Implications &amp; Reactions</a:t>
            </a:r>
            <a:endParaRPr lang="en-US" dirty="0"/>
          </a:p>
        </p:txBody>
      </p:sp>
      <p:grpSp>
        <p:nvGrpSpPr>
          <p:cNvPr id="2" name="Group 15"/>
          <p:cNvGrpSpPr/>
          <p:nvPr/>
        </p:nvGrpSpPr>
        <p:grpSpPr>
          <a:xfrm>
            <a:off x="5991225" y="4330014"/>
            <a:ext cx="2228850" cy="2070786"/>
            <a:chOff x="257587" y="3369303"/>
            <a:chExt cx="2228850" cy="2070786"/>
          </a:xfrm>
        </p:grpSpPr>
        <p:pic>
          <p:nvPicPr>
            <p:cNvPr id="14" name="Picture 2" descr="https://encrypted-tbn3.google.com/images?q=tbn:ANd9GcT9l98ZOn3lEUHpGK1c33iGoyW5F5KoNHLueFSYFylm-y-7c3nd"/>
            <p:cNvPicPr>
              <a:picLocks noChangeAspect="1" noChangeArrowheads="1"/>
            </p:cNvPicPr>
            <p:nvPr/>
          </p:nvPicPr>
          <p:blipFill>
            <a:blip r:embed="rId2" cstate="print"/>
            <a:srcRect/>
            <a:stretch>
              <a:fillRect/>
            </a:stretch>
          </p:blipFill>
          <p:spPr bwMode="auto">
            <a:xfrm rot="21223704">
              <a:off x="257587" y="3392213"/>
              <a:ext cx="2228850" cy="2047876"/>
            </a:xfrm>
            <a:prstGeom prst="rect">
              <a:avLst/>
            </a:prstGeom>
            <a:noFill/>
          </p:spPr>
        </p:pic>
        <p:sp>
          <p:nvSpPr>
            <p:cNvPr id="15" name="TextBox 14"/>
            <p:cNvSpPr txBox="1"/>
            <p:nvPr/>
          </p:nvSpPr>
          <p:spPr>
            <a:xfrm rot="21192437">
              <a:off x="770254" y="3369303"/>
              <a:ext cx="1676400" cy="400110"/>
            </a:xfrm>
            <a:prstGeom prst="rect">
              <a:avLst/>
            </a:prstGeom>
          </p:spPr>
          <p:txBody>
            <a:bodyPr wrap="square" rtlCol="0">
              <a:spAutoFit/>
            </a:bodyPr>
            <a:lstStyle/>
            <a:p>
              <a:pPr marL="228600" indent="-228600" eaLnBrk="0" fontAlgn="base" hangingPunct="0">
                <a:spcBef>
                  <a:spcPts val="1000"/>
                </a:spcBef>
                <a:spcAft>
                  <a:spcPct val="0"/>
                </a:spcAft>
                <a:buSzPct val="100000"/>
              </a:pPr>
              <a:r>
                <a:rPr lang="en-US" sz="2000" b="1" dirty="0" smtClean="0">
                  <a:solidFill>
                    <a:schemeClr val="bg1"/>
                  </a:solidFill>
                  <a:latin typeface="Arial" pitchFamily="34" charset="0"/>
                </a:rPr>
                <a:t>Today</a:t>
              </a:r>
            </a:p>
          </p:txBody>
        </p:sp>
      </p:grpSp>
      <p:sp>
        <p:nvSpPr>
          <p:cNvPr id="17" name="Rectangle 16"/>
          <p:cNvSpPr/>
          <p:nvPr/>
        </p:nvSpPr>
        <p:spPr>
          <a:xfrm>
            <a:off x="914400" y="1009650"/>
            <a:ext cx="7315200" cy="292608"/>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prstClr val="white"/>
                </a:solidFill>
                <a:latin typeface="Arial" pitchFamily="34" charset="0"/>
              </a:rPr>
              <a:t>Potential Responses to Increased Capital Requirements &amp; Risk-weightings</a:t>
            </a:r>
            <a:endParaRPr lang="en-US" sz="1300" b="1" dirty="0">
              <a:solidFill>
                <a:prstClr val="white"/>
              </a:solidFill>
              <a:latin typeface="Arial" pitchFamily="34" charset="0"/>
            </a:endParaRPr>
          </a:p>
        </p:txBody>
      </p:sp>
      <p:sp>
        <p:nvSpPr>
          <p:cNvPr id="18" name="Rectangle 17"/>
          <p:cNvSpPr/>
          <p:nvPr/>
        </p:nvSpPr>
        <p:spPr>
          <a:xfrm>
            <a:off x="914400" y="3886200"/>
            <a:ext cx="7315200" cy="292608"/>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prstClr val="white"/>
                </a:solidFill>
                <a:latin typeface="Arial" pitchFamily="34" charset="0"/>
              </a:rPr>
              <a:t>… But Basel Isn’t Fully Implemented For Years</a:t>
            </a:r>
            <a:endParaRPr lang="en-US" sz="1300" b="1" dirty="0">
              <a:solidFill>
                <a:prstClr val="white"/>
              </a:solidFill>
              <a:latin typeface="Arial" pitchFamily="34" charset="0"/>
            </a:endParaRPr>
          </a:p>
        </p:txBody>
      </p:sp>
      <p:sp>
        <p:nvSpPr>
          <p:cNvPr id="19" name="Text Placeholder 1"/>
          <p:cNvSpPr txBox="1">
            <a:spLocks/>
          </p:cNvSpPr>
          <p:nvPr/>
        </p:nvSpPr>
        <p:spPr>
          <a:xfrm>
            <a:off x="914400" y="4267200"/>
            <a:ext cx="5029200" cy="1781175"/>
          </a:xfrm>
          <a:prstGeom prst="rect">
            <a:avLst/>
          </a:prstGeom>
        </p:spPr>
        <p:txBody>
          <a:bodyPr/>
          <a:lstStyle/>
          <a:p>
            <a:pPr marL="228600" indent="-228600" eaLnBrk="0" fontAlgn="base" hangingPunct="0">
              <a:spcBef>
                <a:spcPts val="2000"/>
              </a:spcBef>
              <a:spcAft>
                <a:spcPct val="0"/>
              </a:spcAft>
              <a:buSzPct val="100000"/>
              <a:buFont typeface="Arial" pitchFamily="34" charset="0"/>
              <a:buChar char="•"/>
            </a:pPr>
            <a:r>
              <a:rPr lang="en-US" sz="1500" dirty="0" smtClean="0">
                <a:latin typeface="Arial" pitchFamily="34" charset="0"/>
              </a:rPr>
              <a:t>Basel III implementation has been delayed indefinitely</a:t>
            </a:r>
          </a:p>
          <a:p>
            <a:pPr marL="228600" marR="0" lvl="0" indent="-228600" algn="l" defTabSz="914400" rtl="0" eaLnBrk="0" fontAlgn="base" latinLnBrk="0" hangingPunct="0">
              <a:lnSpc>
                <a:spcPct val="100000"/>
              </a:lnSpc>
              <a:spcBef>
                <a:spcPts val="2000"/>
              </a:spcBef>
              <a:spcAft>
                <a:spcPct val="0"/>
              </a:spcAft>
              <a:buClrTx/>
              <a:buSzPct val="100000"/>
              <a:buFont typeface="Arial" pitchFamily="34" charset="0"/>
              <a:buChar char="•"/>
              <a:tabLst/>
              <a:defRPr/>
            </a:pPr>
            <a:r>
              <a:rPr kumimoji="0" lang="en-US" sz="1500" b="0" i="0" u="none" strike="noStrike" kern="1200" cap="none" spc="0" normalizeH="0" baseline="0" noProof="0" dirty="0" smtClean="0">
                <a:ln>
                  <a:noFill/>
                </a:ln>
                <a:solidFill>
                  <a:schemeClr val="tx1"/>
                </a:solidFill>
                <a:effectLst/>
                <a:uLnTx/>
                <a:uFillTx/>
                <a:latin typeface="Arial" pitchFamily="34" charset="0"/>
                <a:ea typeface="+mn-ea"/>
                <a:cs typeface="+mn-cs"/>
              </a:rPr>
              <a:t>Banks </a:t>
            </a:r>
            <a:r>
              <a:rPr lang="en-US" sz="1500" u="sng" dirty="0" smtClean="0">
                <a:latin typeface="Arial" pitchFamily="34" charset="0"/>
              </a:rPr>
              <a:t>already have</a:t>
            </a:r>
            <a:r>
              <a:rPr kumimoji="0" lang="en-US" sz="1500" b="0" i="0" strike="noStrike" kern="1200" cap="none" spc="0" normalizeH="0" noProof="0" dirty="0" smtClean="0">
                <a:ln>
                  <a:noFill/>
                </a:ln>
                <a:solidFill>
                  <a:schemeClr val="tx1"/>
                </a:solidFill>
                <a:effectLst/>
                <a:uLnTx/>
                <a:uFillTx/>
                <a:latin typeface="Arial" pitchFamily="34" charset="0"/>
                <a:ea typeface="+mn-ea"/>
                <a:cs typeface="+mn-cs"/>
              </a:rPr>
              <a:t> </a:t>
            </a:r>
            <a:r>
              <a:rPr kumimoji="0" lang="en-US" sz="1500" b="0" i="0" strike="noStrike" kern="1200" cap="none" spc="0" normalizeH="0" baseline="0" noProof="0" dirty="0" smtClean="0">
                <a:ln>
                  <a:noFill/>
                </a:ln>
                <a:solidFill>
                  <a:schemeClr val="tx1"/>
                </a:solidFill>
                <a:effectLst/>
                <a:uLnTx/>
                <a:uFillTx/>
                <a:latin typeface="Arial" pitchFamily="34" charset="0"/>
                <a:ea typeface="+mn-ea"/>
                <a:cs typeface="+mn-cs"/>
              </a:rPr>
              <a:t>started</a:t>
            </a:r>
            <a:r>
              <a:rPr kumimoji="0" lang="en-US" sz="1500" b="0" i="0" u="none" strike="noStrike" kern="1200" cap="none" spc="0" normalizeH="0" baseline="0" noProof="0" dirty="0" smtClean="0">
                <a:ln>
                  <a:noFill/>
                </a:ln>
                <a:solidFill>
                  <a:schemeClr val="tx1"/>
                </a:solidFill>
                <a:effectLst/>
                <a:uLnTx/>
                <a:uFillTx/>
                <a:latin typeface="Arial" pitchFamily="34" charset="0"/>
                <a:ea typeface="+mn-ea"/>
                <a:cs typeface="+mn-cs"/>
              </a:rPr>
              <a:t> thinking about Basel III</a:t>
            </a:r>
          </a:p>
          <a:p>
            <a:pPr marL="228600" marR="0" lvl="0" indent="-228600" algn="l" defTabSz="914400" rtl="0" eaLnBrk="0" fontAlgn="base" latinLnBrk="0" hangingPunct="0">
              <a:lnSpc>
                <a:spcPct val="100000"/>
              </a:lnSpc>
              <a:spcBef>
                <a:spcPts val="2000"/>
              </a:spcBef>
              <a:spcAft>
                <a:spcPct val="0"/>
              </a:spcAft>
              <a:buClrTx/>
              <a:buSzPct val="100000"/>
              <a:buFont typeface="Arial" pitchFamily="34" charset="0"/>
              <a:buChar char="•"/>
              <a:tabLst/>
              <a:defRPr/>
            </a:pPr>
            <a:r>
              <a:rPr kumimoji="0" lang="en-US" sz="1500" b="0" i="0" u="none" strike="noStrike" kern="1200" cap="none" spc="0" normalizeH="0" baseline="0" noProof="0" dirty="0" smtClean="0">
                <a:ln>
                  <a:noFill/>
                </a:ln>
                <a:solidFill>
                  <a:schemeClr val="tx1"/>
                </a:solidFill>
                <a:effectLst/>
                <a:uLnTx/>
                <a:uFillTx/>
                <a:latin typeface="Arial" pitchFamily="34" charset="0"/>
                <a:ea typeface="+mn-ea"/>
                <a:cs typeface="+mn-cs"/>
              </a:rPr>
              <a:t>The loans banks make today will be on the books when regulatory capital changes begin to phase-in</a:t>
            </a:r>
            <a:endParaRPr kumimoji="0" lang="en-US" sz="15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20" name="Rectangle 19"/>
          <p:cNvSpPr/>
          <p:nvPr/>
        </p:nvSpPr>
        <p:spPr>
          <a:xfrm>
            <a:off x="914400" y="1419225"/>
            <a:ext cx="1371600" cy="1981200"/>
          </a:xfrm>
          <a:prstGeom prst="rect">
            <a:avLst/>
          </a:prstGeom>
          <a:solidFill>
            <a:schemeClr val="bg1">
              <a:lumMod val="95000"/>
            </a:schemeClr>
          </a:solidFill>
          <a:ln>
            <a:solidFill>
              <a:srgbClr val="0F2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800"/>
              </a:spcBef>
            </a:pPr>
            <a:r>
              <a:rPr lang="en-US" sz="1400" b="1" dirty="0" smtClean="0">
                <a:solidFill>
                  <a:schemeClr val="tx1"/>
                </a:solidFill>
                <a:latin typeface="Arial" pitchFamily="34" charset="0"/>
              </a:rPr>
              <a:t>Issue New Equity</a:t>
            </a:r>
          </a:p>
        </p:txBody>
      </p:sp>
      <p:sp>
        <p:nvSpPr>
          <p:cNvPr id="21" name="Rectangle 20"/>
          <p:cNvSpPr/>
          <p:nvPr/>
        </p:nvSpPr>
        <p:spPr>
          <a:xfrm>
            <a:off x="2400300" y="1419225"/>
            <a:ext cx="1371600" cy="1981200"/>
          </a:xfrm>
          <a:prstGeom prst="rect">
            <a:avLst/>
          </a:prstGeom>
          <a:solidFill>
            <a:schemeClr val="bg1">
              <a:lumMod val="95000"/>
            </a:schemeClr>
          </a:solidFill>
          <a:ln>
            <a:solidFill>
              <a:srgbClr val="0F2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800"/>
              </a:spcBef>
            </a:pPr>
            <a:r>
              <a:rPr lang="en-US" sz="1400" b="1" dirty="0" smtClean="0">
                <a:solidFill>
                  <a:schemeClr val="tx1"/>
                </a:solidFill>
                <a:latin typeface="Arial" pitchFamily="34" charset="0"/>
              </a:rPr>
              <a:t>Reduce Lending Activities / Alter Lending Composition</a:t>
            </a:r>
          </a:p>
        </p:txBody>
      </p:sp>
      <p:sp>
        <p:nvSpPr>
          <p:cNvPr id="24" name="Rectangle 23"/>
          <p:cNvSpPr/>
          <p:nvPr/>
        </p:nvSpPr>
        <p:spPr>
          <a:xfrm>
            <a:off x="3886200" y="1419225"/>
            <a:ext cx="1371600" cy="1981200"/>
          </a:xfrm>
          <a:prstGeom prst="rect">
            <a:avLst/>
          </a:prstGeom>
          <a:solidFill>
            <a:schemeClr val="bg1">
              <a:lumMod val="95000"/>
            </a:schemeClr>
          </a:solidFill>
          <a:ln>
            <a:solidFill>
              <a:srgbClr val="0F2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800"/>
              </a:spcBef>
            </a:pPr>
            <a:r>
              <a:rPr lang="en-US" sz="1400" b="1" dirty="0" smtClean="0">
                <a:solidFill>
                  <a:schemeClr val="tx1"/>
                </a:solidFill>
                <a:latin typeface="Arial" pitchFamily="34" charset="0"/>
              </a:rPr>
              <a:t>Increase Pricing / Rates on Loans</a:t>
            </a:r>
          </a:p>
        </p:txBody>
      </p:sp>
      <p:sp>
        <p:nvSpPr>
          <p:cNvPr id="25" name="Rectangle 24"/>
          <p:cNvSpPr/>
          <p:nvPr/>
        </p:nvSpPr>
        <p:spPr>
          <a:xfrm>
            <a:off x="5372100" y="1419225"/>
            <a:ext cx="1371600" cy="1981200"/>
          </a:xfrm>
          <a:prstGeom prst="rect">
            <a:avLst/>
          </a:prstGeom>
          <a:solidFill>
            <a:schemeClr val="bg1">
              <a:lumMod val="95000"/>
            </a:schemeClr>
          </a:solidFill>
          <a:ln>
            <a:solidFill>
              <a:srgbClr val="0F2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800"/>
              </a:spcBef>
            </a:pPr>
            <a:r>
              <a:rPr lang="en-US" sz="1400" b="1" dirty="0" smtClean="0">
                <a:solidFill>
                  <a:schemeClr val="tx1"/>
                </a:solidFill>
                <a:latin typeface="Arial" pitchFamily="34" charset="0"/>
              </a:rPr>
              <a:t>Liquidate Specific Assets</a:t>
            </a:r>
          </a:p>
        </p:txBody>
      </p:sp>
      <p:sp>
        <p:nvSpPr>
          <p:cNvPr id="26" name="Rectangle 25"/>
          <p:cNvSpPr/>
          <p:nvPr/>
        </p:nvSpPr>
        <p:spPr>
          <a:xfrm>
            <a:off x="6858000" y="1419225"/>
            <a:ext cx="1371600" cy="1981200"/>
          </a:xfrm>
          <a:prstGeom prst="rect">
            <a:avLst/>
          </a:prstGeom>
          <a:solidFill>
            <a:schemeClr val="bg1">
              <a:lumMod val="95000"/>
            </a:schemeClr>
          </a:solidFill>
          <a:ln>
            <a:solidFill>
              <a:srgbClr val="0F2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800"/>
              </a:spcBef>
            </a:pPr>
            <a:r>
              <a:rPr lang="en-US" sz="1400" b="1" dirty="0" smtClean="0">
                <a:solidFill>
                  <a:schemeClr val="tx1"/>
                </a:solidFill>
                <a:latin typeface="Arial" pitchFamily="34" charset="0"/>
              </a:rPr>
              <a:t>Find a Partner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360" y="3324225"/>
            <a:ext cx="4023360" cy="2619375"/>
          </a:xfrm>
        </p:spPr>
        <p:txBody>
          <a:bodyPr/>
          <a:lstStyle/>
          <a:p>
            <a:r>
              <a:rPr lang="en-US" sz="1400" dirty="0" smtClean="0"/>
              <a:t>More deductions for Tier 1 Capital</a:t>
            </a:r>
          </a:p>
          <a:p>
            <a:pPr lvl="1"/>
            <a:r>
              <a:rPr lang="en-US" dirty="0" smtClean="0"/>
              <a:t>Greater variance in assets</a:t>
            </a:r>
          </a:p>
          <a:p>
            <a:endParaRPr lang="en-US" sz="1400" dirty="0" smtClean="0"/>
          </a:p>
          <a:p>
            <a:r>
              <a:rPr lang="en-US" sz="1400" dirty="0" smtClean="0"/>
              <a:t>Larger firms must implement wider and more complex systems changes</a:t>
            </a:r>
          </a:p>
          <a:p>
            <a:endParaRPr lang="en-US" sz="1400" dirty="0" smtClean="0"/>
          </a:p>
          <a:p>
            <a:r>
              <a:rPr lang="en-US" sz="1400" dirty="0" smtClean="0"/>
              <a:t>Basel III was aimed to reduce the risk of large “megabanks” not community banks</a:t>
            </a:r>
            <a:endParaRPr lang="en-US" sz="1400" dirty="0"/>
          </a:p>
        </p:txBody>
      </p:sp>
      <p:sp>
        <p:nvSpPr>
          <p:cNvPr id="3" name="Text Placeholder 2"/>
          <p:cNvSpPr>
            <a:spLocks noGrp="1"/>
          </p:cNvSpPr>
          <p:nvPr>
            <p:ph type="body" sz="quarter" idx="14"/>
          </p:nvPr>
        </p:nvSpPr>
        <p:spPr/>
        <p:txBody>
          <a:bodyPr/>
          <a:lstStyle/>
          <a:p>
            <a:pPr>
              <a:buNone/>
            </a:pPr>
            <a:r>
              <a:rPr lang="en-US" dirty="0" smtClean="0"/>
              <a:t>Source: SNL Financial</a:t>
            </a:r>
            <a:endParaRPr lang="en-US" dirty="0"/>
          </a:p>
        </p:txBody>
      </p:sp>
      <p:sp>
        <p:nvSpPr>
          <p:cNvPr id="4" name="Slide Number Placeholder 3"/>
          <p:cNvSpPr>
            <a:spLocks noGrp="1"/>
          </p:cNvSpPr>
          <p:nvPr>
            <p:ph type="sldNum" sz="quarter" idx="4"/>
          </p:nvPr>
        </p:nvSpPr>
        <p:spPr/>
        <p:txBody>
          <a:bodyPr/>
          <a:lstStyle/>
          <a:p>
            <a:fld id="{B288FC56-8092-4DCB-8B30-6917BA11C2A7}" type="slidenum">
              <a:rPr lang="en-US" smtClean="0"/>
              <a:pPr/>
              <a:t>59</a:t>
            </a:fld>
            <a:endParaRPr lang="en-US" dirty="0"/>
          </a:p>
        </p:txBody>
      </p:sp>
      <p:sp>
        <p:nvSpPr>
          <p:cNvPr id="5" name="Title 4"/>
          <p:cNvSpPr>
            <a:spLocks noGrp="1"/>
          </p:cNvSpPr>
          <p:nvPr>
            <p:ph type="title"/>
          </p:nvPr>
        </p:nvSpPr>
        <p:spPr/>
        <p:txBody>
          <a:bodyPr/>
          <a:lstStyle/>
          <a:p>
            <a:r>
              <a:rPr lang="en-US" dirty="0" smtClean="0"/>
              <a:t>Who is More Affected by Basel III?</a:t>
            </a:r>
            <a:endParaRPr lang="en-US" dirty="0"/>
          </a:p>
        </p:txBody>
      </p:sp>
      <p:sp>
        <p:nvSpPr>
          <p:cNvPr id="6" name="Text Placeholder 13"/>
          <p:cNvSpPr>
            <a:spLocks noGrp="1"/>
          </p:cNvSpPr>
          <p:nvPr/>
        </p:nvSpPr>
        <p:spPr>
          <a:xfrm>
            <a:off x="4828540" y="1104392"/>
            <a:ext cx="3931920" cy="274320"/>
          </a:xfrm>
          <a:prstGeom prst="rect">
            <a:avLst/>
          </a:prstGeom>
          <a:solidFill>
            <a:srgbClr val="0F2D53"/>
          </a:solidFill>
        </p:spPr>
        <p:txBody>
          <a:bodyPr anchor="ctr" anchorCtr="1">
            <a:noAutofit/>
          </a:bodyPr>
          <a:lstStyle>
            <a:lvl1pPr marL="0" indent="0" algn="ctr" defTabSz="914400" rtl="0" eaLnBrk="1" latinLnBrk="0" hangingPunct="1">
              <a:spcBef>
                <a:spcPts val="0"/>
              </a:spcBef>
              <a:buFont typeface="Arial" pitchFamily="34" charset="0"/>
              <a:buNone/>
              <a:defRPr sz="1300" b="1"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Case 2: Community Banks</a:t>
            </a:r>
            <a:endParaRPr lang="en-US" dirty="0"/>
          </a:p>
        </p:txBody>
      </p:sp>
      <p:sp>
        <p:nvSpPr>
          <p:cNvPr id="7" name="Text Placeholder 13"/>
          <p:cNvSpPr>
            <a:spLocks noGrp="1"/>
          </p:cNvSpPr>
          <p:nvPr/>
        </p:nvSpPr>
        <p:spPr>
          <a:xfrm>
            <a:off x="386080" y="1098296"/>
            <a:ext cx="3931920" cy="274320"/>
          </a:xfrm>
          <a:prstGeom prst="rect">
            <a:avLst/>
          </a:prstGeom>
          <a:solidFill>
            <a:srgbClr val="0F2D53"/>
          </a:solidFill>
        </p:spPr>
        <p:txBody>
          <a:bodyPr anchor="ctr" anchorCtr="1">
            <a:noAutofit/>
          </a:bodyPr>
          <a:lstStyle>
            <a:lvl1pPr marL="0" indent="0" algn="ctr" defTabSz="914400" rtl="0" eaLnBrk="1" latinLnBrk="0" hangingPunct="1">
              <a:spcBef>
                <a:spcPts val="0"/>
              </a:spcBef>
              <a:buFont typeface="Arial" pitchFamily="34" charset="0"/>
              <a:buNone/>
              <a:defRPr sz="1300" b="1"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Case 1: Money Centers and SIFI’s</a:t>
            </a:r>
            <a:endParaRPr lang="en-US" dirty="0"/>
          </a:p>
        </p:txBody>
      </p:sp>
      <p:pic>
        <p:nvPicPr>
          <p:cNvPr id="26626" name="Picture 2" descr="http://www.citylinerealty.com/wp-content/uploads/2012/04/Business-Bank.jpg"/>
          <p:cNvPicPr>
            <a:picLocks noChangeAspect="1" noChangeArrowheads="1"/>
          </p:cNvPicPr>
          <p:nvPr/>
        </p:nvPicPr>
        <p:blipFill>
          <a:blip r:embed="rId2" cstate="print"/>
          <a:srcRect/>
          <a:stretch>
            <a:fillRect/>
          </a:stretch>
        </p:blipFill>
        <p:spPr bwMode="auto">
          <a:xfrm>
            <a:off x="5688468" y="1473200"/>
            <a:ext cx="2125705" cy="1989138"/>
          </a:xfrm>
          <a:prstGeom prst="rect">
            <a:avLst/>
          </a:prstGeom>
          <a:noFill/>
        </p:spPr>
      </p:pic>
      <p:sp>
        <p:nvSpPr>
          <p:cNvPr id="9" name="Text Placeholder 1"/>
          <p:cNvSpPr txBox="1">
            <a:spLocks/>
          </p:cNvSpPr>
          <p:nvPr/>
        </p:nvSpPr>
        <p:spPr>
          <a:xfrm>
            <a:off x="4782820" y="3324225"/>
            <a:ext cx="4023360" cy="2898775"/>
          </a:xfrm>
          <a:prstGeom prst="rect">
            <a:avLst/>
          </a:prstGeom>
        </p:spPr>
        <p:txBody>
          <a:bodyPr/>
          <a:lstStyle/>
          <a:p>
            <a:pPr marL="228600" marR="0" lvl="0" indent="-228600" algn="l" defTabSz="914400" rtl="0" eaLnBrk="0" fontAlgn="base" latinLnBrk="0" hangingPunct="0">
              <a:lnSpc>
                <a:spcPct val="100000"/>
              </a:lnSpc>
              <a:spcBef>
                <a:spcPts val="1000"/>
              </a:spcBef>
              <a:spcAft>
                <a:spcPct val="0"/>
              </a:spcAft>
              <a:buClrTx/>
              <a:buSzPct val="100000"/>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mn-cs"/>
              </a:rPr>
              <a:t>Limited access</a:t>
            </a:r>
            <a:r>
              <a:rPr kumimoji="0" lang="en-US" sz="1400" b="0" i="0" u="none" strike="noStrike" kern="1200" cap="none" spc="0" normalizeH="0" noProof="0" dirty="0" smtClean="0">
                <a:ln>
                  <a:noFill/>
                </a:ln>
                <a:solidFill>
                  <a:schemeClr val="tx1"/>
                </a:solidFill>
                <a:effectLst/>
                <a:uLnTx/>
                <a:uFillTx/>
                <a:latin typeface="Arial" pitchFamily="34" charset="0"/>
                <a:ea typeface="+mn-ea"/>
                <a:cs typeface="+mn-cs"/>
              </a:rPr>
              <a:t> to capital</a:t>
            </a:r>
          </a:p>
          <a:p>
            <a:pPr marL="228600" marR="0" lvl="0" indent="-228600" algn="l" defTabSz="914400" rtl="0" eaLnBrk="0" fontAlgn="base" latinLnBrk="0" hangingPunct="0">
              <a:lnSpc>
                <a:spcPct val="100000"/>
              </a:lnSpc>
              <a:spcBef>
                <a:spcPts val="1000"/>
              </a:spcBef>
              <a:spcAft>
                <a:spcPct val="0"/>
              </a:spcAft>
              <a:buClrTx/>
              <a:buSzPct val="100000"/>
              <a:buFont typeface="Arial" pitchFamily="34" charset="0"/>
              <a:buChar char="•"/>
              <a:tabLst/>
              <a:defRPr/>
            </a:pPr>
            <a:r>
              <a:rPr lang="en-US" sz="1400" dirty="0" smtClean="0">
                <a:latin typeface="Arial" pitchFamily="34" charset="0"/>
              </a:rPr>
              <a:t>Fewer resources than large banks</a:t>
            </a:r>
          </a:p>
          <a:p>
            <a:pPr marL="228600" marR="0" lvl="0" indent="-228600" algn="l" defTabSz="914400" rtl="0" eaLnBrk="0" fontAlgn="base" latinLnBrk="0" hangingPunct="0">
              <a:lnSpc>
                <a:spcPct val="100000"/>
              </a:lnSpc>
              <a:spcBef>
                <a:spcPts val="1000"/>
              </a:spcBef>
              <a:spcAft>
                <a:spcPct val="0"/>
              </a:spcAft>
              <a:buClrTx/>
              <a:buSzPct val="100000"/>
              <a:buFont typeface="Arial" pitchFamily="34" charset="0"/>
              <a:buChar char="•"/>
              <a:tabLst/>
              <a:defRPr/>
            </a:pPr>
            <a:r>
              <a:rPr lang="en-US" sz="1400" dirty="0" smtClean="0">
                <a:latin typeface="Arial" pitchFamily="34" charset="0"/>
              </a:rPr>
              <a:t>Writing mortgages will be more complicated for banks with small staffs</a:t>
            </a:r>
            <a:endParaRPr kumimoji="0" lang="en-US" sz="1400" b="0" i="0" u="none" strike="noStrike" kern="1200" cap="none" spc="0" normalizeH="0" noProof="0" dirty="0" smtClean="0">
              <a:ln>
                <a:noFill/>
              </a:ln>
              <a:solidFill>
                <a:schemeClr val="tx1"/>
              </a:solidFill>
              <a:effectLst/>
              <a:uLnTx/>
              <a:uFillTx/>
              <a:latin typeface="Arial" pitchFamily="34" charset="0"/>
              <a:ea typeface="+mn-ea"/>
              <a:cs typeface="+mn-cs"/>
            </a:endParaRPr>
          </a:p>
          <a:p>
            <a:pPr marL="228600" marR="0" lvl="0" indent="-228600" algn="l" defTabSz="914400" rtl="0" eaLnBrk="0" fontAlgn="base" latinLnBrk="0" hangingPunct="0">
              <a:lnSpc>
                <a:spcPct val="100000"/>
              </a:lnSpc>
              <a:spcBef>
                <a:spcPts val="1000"/>
              </a:spcBef>
              <a:spcAft>
                <a:spcPct val="0"/>
              </a:spcAft>
              <a:buClrTx/>
              <a:buSzPct val="100000"/>
              <a:buFont typeface="Arial" pitchFamily="34" charset="0"/>
              <a:buChar char="•"/>
              <a:tabLst/>
              <a:defRPr/>
            </a:pPr>
            <a:r>
              <a:rPr lang="en-US" sz="1400" dirty="0" smtClean="0">
                <a:latin typeface="Arial" pitchFamily="34" charset="0"/>
              </a:rPr>
              <a:t>Larger banks have had more time to prepare for new capital requirements</a:t>
            </a:r>
            <a:endParaRPr kumimoji="0" lang="en-US" sz="1400" b="0" i="0" u="none" strike="noStrike" kern="1200" cap="none" spc="0" normalizeH="0" noProof="0" dirty="0" smtClean="0">
              <a:ln>
                <a:noFill/>
              </a:ln>
              <a:solidFill>
                <a:schemeClr val="tx1"/>
              </a:solidFill>
              <a:effectLst/>
              <a:uLnTx/>
              <a:uFillTx/>
              <a:latin typeface="Arial" pitchFamily="34" charset="0"/>
              <a:ea typeface="+mn-ea"/>
              <a:cs typeface="+mn-cs"/>
            </a:endParaRPr>
          </a:p>
          <a:p>
            <a:pPr marL="685800" lvl="1" indent="-228600" eaLnBrk="0" fontAlgn="base" hangingPunct="0">
              <a:spcBef>
                <a:spcPts val="1000"/>
              </a:spcBef>
              <a:spcAft>
                <a:spcPct val="0"/>
              </a:spcAft>
              <a:buSzPct val="100000"/>
              <a:buFont typeface="Arial" pitchFamily="34" charset="0"/>
              <a:buChar char="–"/>
            </a:pPr>
            <a:r>
              <a:rPr lang="en-US" sz="1300" baseline="0" dirty="0" smtClean="0">
                <a:latin typeface="Arial" pitchFamily="34" charset="0"/>
              </a:rPr>
              <a:t>Big banks have been off-loading non-core</a:t>
            </a:r>
            <a:r>
              <a:rPr lang="en-US" sz="1300" dirty="0" smtClean="0">
                <a:latin typeface="Arial" pitchFamily="34" charset="0"/>
              </a:rPr>
              <a:t> businesses since the financial crisis</a:t>
            </a:r>
          </a:p>
          <a:p>
            <a:pPr marL="228600" indent="-228600" eaLnBrk="0" fontAlgn="base" hangingPunct="0">
              <a:spcBef>
                <a:spcPts val="1000"/>
              </a:spcBef>
              <a:spcAft>
                <a:spcPct val="0"/>
              </a:spcAft>
              <a:buSzPct val="100000"/>
              <a:buFont typeface="Arial" pitchFamily="34" charset="0"/>
              <a:buChar char="–"/>
            </a:pPr>
            <a:endParaRPr kumimoji="0" lang="en-US" sz="1300" b="0"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pic>
        <p:nvPicPr>
          <p:cNvPr id="26628" name="Picture 4" descr="1x1.trans Big Banks Doing Some Big Financing for Renewable Energy sustainable businesscom projects jp morgan financing finance citi banks"/>
          <p:cNvPicPr>
            <a:picLocks noChangeAspect="1" noChangeArrowheads="1"/>
          </p:cNvPicPr>
          <p:nvPr/>
        </p:nvPicPr>
        <p:blipFill>
          <a:blip r:embed="rId3" cstate="print"/>
          <a:srcRect t="9666"/>
          <a:stretch>
            <a:fillRect/>
          </a:stretch>
        </p:blipFill>
        <p:spPr bwMode="auto">
          <a:xfrm>
            <a:off x="914400" y="1571823"/>
            <a:ext cx="2743200" cy="1653977"/>
          </a:xfrm>
          <a:prstGeom prst="rect">
            <a:avLst/>
          </a:prstGeom>
          <a:noFill/>
        </p:spPr>
      </p:pic>
      <p:sp>
        <p:nvSpPr>
          <p:cNvPr id="11" name="Rectangle 10"/>
          <p:cNvSpPr/>
          <p:nvPr/>
        </p:nvSpPr>
        <p:spPr>
          <a:xfrm>
            <a:off x="256540" y="990600"/>
            <a:ext cx="4191000" cy="5257800"/>
          </a:xfrm>
          <a:prstGeom prst="rect">
            <a:avLst/>
          </a:prstGeom>
          <a:noFill/>
          <a:ln>
            <a:solidFill>
              <a:srgbClr val="0F2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2" name="Rectangle 11"/>
          <p:cNvSpPr/>
          <p:nvPr/>
        </p:nvSpPr>
        <p:spPr>
          <a:xfrm>
            <a:off x="4699000" y="990600"/>
            <a:ext cx="4191000" cy="5257800"/>
          </a:xfrm>
          <a:prstGeom prst="rect">
            <a:avLst/>
          </a:prstGeom>
          <a:noFill/>
          <a:ln>
            <a:solidFill>
              <a:srgbClr val="0F2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Banking activities have been around for centuries</a:t>
            </a:r>
          </a:p>
          <a:p>
            <a:pPr lvl="1"/>
            <a:r>
              <a:rPr lang="en-US" dirty="0"/>
              <a:t>Deposits originally consisted of cattle, grain, crops and precious metals</a:t>
            </a:r>
          </a:p>
          <a:p>
            <a:endParaRPr lang="en-US" dirty="0"/>
          </a:p>
          <a:p>
            <a:r>
              <a:rPr lang="en-US" dirty="0"/>
              <a:t>Modern-day banking started in Medieval Italy</a:t>
            </a:r>
          </a:p>
          <a:p>
            <a:pPr lvl="1"/>
            <a:r>
              <a:rPr lang="en-US" dirty="0"/>
              <a:t>The most famous Italian bank was Medici Bank, founded by Giovanni D</a:t>
            </a:r>
            <a:r>
              <a:rPr lang="en-US" dirty="0" smtClean="0"/>
              <a:t>i’ </a:t>
            </a:r>
            <a:r>
              <a:rPr lang="en-US" dirty="0"/>
              <a:t>Medici in 1397 </a:t>
            </a:r>
          </a:p>
          <a:p>
            <a:pPr lvl="1"/>
            <a:r>
              <a:rPr lang="en-US" dirty="0"/>
              <a:t>Built lavish branches as far north as London</a:t>
            </a:r>
          </a:p>
          <a:p>
            <a:pPr lvl="1"/>
            <a:r>
              <a:rPr lang="en-US" dirty="0"/>
              <a:t>Enjoyed distinction as main banker for the Pope</a:t>
            </a:r>
          </a:p>
          <a:p>
            <a:endParaRPr lang="en-US" dirty="0"/>
          </a:p>
        </p:txBody>
      </p:sp>
      <p:sp>
        <p:nvSpPr>
          <p:cNvPr id="3" name="Text Placeholder 2"/>
          <p:cNvSpPr>
            <a:spLocks noGrp="1"/>
          </p:cNvSpPr>
          <p:nvPr>
            <p:ph type="body" sz="quarter" idx="14"/>
          </p:nvPr>
        </p:nvSpPr>
        <p:spPr/>
        <p:txBody>
          <a:bodyPr/>
          <a:lstStyle/>
          <a:p>
            <a:endParaRPr lang="en-US" dirty="0"/>
          </a:p>
        </p:txBody>
      </p:sp>
      <p:sp>
        <p:nvSpPr>
          <p:cNvPr id="4" name="Slide Number Placeholder 3"/>
          <p:cNvSpPr>
            <a:spLocks noGrp="1"/>
          </p:cNvSpPr>
          <p:nvPr>
            <p:ph type="sldNum" sz="quarter" idx="4"/>
          </p:nvPr>
        </p:nvSpPr>
        <p:spPr/>
        <p:txBody>
          <a:bodyPr/>
          <a:lstStyle/>
          <a:p>
            <a:fld id="{B288FC56-8092-4DCB-8B30-6917BA11C2A7}" type="slidenum">
              <a:rPr lang="en-US" smtClean="0"/>
              <a:pPr/>
              <a:t>6</a:t>
            </a:fld>
            <a:endParaRPr lang="en-US" dirty="0"/>
          </a:p>
        </p:txBody>
      </p:sp>
      <p:sp>
        <p:nvSpPr>
          <p:cNvPr id="5" name="Title 4"/>
          <p:cNvSpPr>
            <a:spLocks noGrp="1"/>
          </p:cNvSpPr>
          <p:nvPr>
            <p:ph type="title"/>
          </p:nvPr>
        </p:nvSpPr>
        <p:spPr/>
        <p:txBody>
          <a:bodyPr/>
          <a:lstStyle/>
          <a:p>
            <a:r>
              <a:rPr lang="en-US" dirty="0" smtClean="0"/>
              <a:t>The One Who Started It All</a:t>
            </a:r>
            <a:endParaRPr lang="en-US" dirty="0"/>
          </a:p>
        </p:txBody>
      </p:sp>
      <p:pic>
        <p:nvPicPr>
          <p:cNvPr id="6" name="Picture 3"/>
          <p:cNvPicPr>
            <a:picLocks noChangeAspect="1" noChangeArrowheads="1"/>
          </p:cNvPicPr>
          <p:nvPr/>
        </p:nvPicPr>
        <p:blipFill>
          <a:blip r:embed="rId2" cstate="print"/>
          <a:srcRect/>
          <a:stretch>
            <a:fillRect/>
          </a:stretch>
        </p:blipFill>
        <p:spPr bwMode="auto">
          <a:xfrm>
            <a:off x="1295400" y="3505200"/>
            <a:ext cx="1828800" cy="2030758"/>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pic>
      <p:pic>
        <p:nvPicPr>
          <p:cNvPr id="27650" name="Picture 2" descr="http://media-1.web.britannica.com/eb-media/95/95495-004-CB531130.jpg"/>
          <p:cNvPicPr>
            <a:picLocks noChangeAspect="1" noChangeArrowheads="1"/>
          </p:cNvPicPr>
          <p:nvPr/>
        </p:nvPicPr>
        <p:blipFill>
          <a:blip r:embed="rId3" cstate="print"/>
          <a:srcRect/>
          <a:stretch>
            <a:fillRect/>
          </a:stretch>
        </p:blipFill>
        <p:spPr bwMode="auto">
          <a:xfrm>
            <a:off x="4648200" y="3048000"/>
            <a:ext cx="4046482" cy="32004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4839476" y="1739057"/>
            <a:ext cx="969264" cy="2587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smtClean="0">
                <a:solidFill>
                  <a:schemeClr val="tx1"/>
                </a:solidFill>
                <a:latin typeface="Arial" pitchFamily="34" charset="0"/>
              </a:rPr>
              <a:t>Banks</a:t>
            </a:r>
          </a:p>
        </p:txBody>
      </p:sp>
      <p:sp>
        <p:nvSpPr>
          <p:cNvPr id="54" name="Rectangle 53"/>
          <p:cNvSpPr/>
          <p:nvPr/>
        </p:nvSpPr>
        <p:spPr>
          <a:xfrm>
            <a:off x="5836920" y="1739057"/>
            <a:ext cx="2944368" cy="2587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smtClean="0">
                <a:solidFill>
                  <a:schemeClr val="tx1"/>
                </a:solidFill>
                <a:latin typeface="Arial" pitchFamily="34" charset="0"/>
              </a:rPr>
              <a:t>Responses</a:t>
            </a:r>
          </a:p>
        </p:txBody>
      </p:sp>
      <p:sp>
        <p:nvSpPr>
          <p:cNvPr id="55" name="Rectangle 54"/>
          <p:cNvSpPr/>
          <p:nvPr/>
        </p:nvSpPr>
        <p:spPr>
          <a:xfrm>
            <a:off x="4839476" y="1997202"/>
            <a:ext cx="3950208" cy="232257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3" name="Text Placeholder 2"/>
          <p:cNvSpPr>
            <a:spLocks noGrp="1"/>
          </p:cNvSpPr>
          <p:nvPr>
            <p:ph type="body" sz="quarter" idx="16"/>
          </p:nvPr>
        </p:nvSpPr>
        <p:spPr>
          <a:xfrm>
            <a:off x="4191000" y="1295400"/>
            <a:ext cx="4754880" cy="292608"/>
          </a:xfrm>
        </p:spPr>
        <p:txBody>
          <a:bodyPr/>
          <a:lstStyle/>
          <a:p>
            <a:r>
              <a:rPr lang="en-US" dirty="0" smtClean="0"/>
              <a:t>Responses to Basel III NPR</a:t>
            </a:r>
            <a:endParaRPr lang="en-US" dirty="0"/>
          </a:p>
        </p:txBody>
      </p:sp>
      <p:sp>
        <p:nvSpPr>
          <p:cNvPr id="7" name="Title 6"/>
          <p:cNvSpPr>
            <a:spLocks noGrp="1"/>
          </p:cNvSpPr>
          <p:nvPr>
            <p:ph type="title"/>
          </p:nvPr>
        </p:nvSpPr>
        <p:spPr/>
        <p:txBody>
          <a:bodyPr/>
          <a:lstStyle/>
          <a:p>
            <a:r>
              <a:rPr lang="en-US" dirty="0" smtClean="0"/>
              <a:t>Community Banks Respond to Basel III</a:t>
            </a:r>
            <a:endParaRPr lang="en-US" dirty="0"/>
          </a:p>
        </p:txBody>
      </p:sp>
      <p:sp>
        <p:nvSpPr>
          <p:cNvPr id="9" name="Slide Number Placeholder 8"/>
          <p:cNvSpPr>
            <a:spLocks noGrp="1"/>
          </p:cNvSpPr>
          <p:nvPr>
            <p:ph type="sldNum" sz="quarter" idx="4"/>
          </p:nvPr>
        </p:nvSpPr>
        <p:spPr/>
        <p:txBody>
          <a:bodyPr/>
          <a:lstStyle/>
          <a:p>
            <a:fld id="{B288FC56-8092-4DCB-8B30-6917BA11C2A7}" type="slidenum">
              <a:rPr lang="en-US" smtClean="0"/>
              <a:pPr/>
              <a:t>60</a:t>
            </a:fld>
            <a:endParaRPr lang="en-US" dirty="0"/>
          </a:p>
        </p:txBody>
      </p:sp>
      <p:sp>
        <p:nvSpPr>
          <p:cNvPr id="10" name="Rectangle 9"/>
          <p:cNvSpPr/>
          <p:nvPr/>
        </p:nvSpPr>
        <p:spPr>
          <a:xfrm rot="21369995">
            <a:off x="453380" y="1402635"/>
            <a:ext cx="3360441" cy="4557235"/>
          </a:xfrm>
          <a:prstGeom prst="rect">
            <a:avLst/>
          </a:prstGeom>
          <a:solidFill>
            <a:schemeClr val="bg1"/>
          </a:solidFill>
          <a:ln>
            <a:solidFill>
              <a:schemeClr val="tx1">
                <a:lumMod val="50000"/>
                <a:lumOff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00" b="1" dirty="0" smtClean="0">
              <a:latin typeface="Arial" pitchFamily="34" charset="0"/>
            </a:endParaRPr>
          </a:p>
          <a:p>
            <a:pPr algn="ctr"/>
            <a:r>
              <a:rPr lang="en-US" sz="1300" b="1" dirty="0" smtClean="0">
                <a:solidFill>
                  <a:schemeClr val="tx1">
                    <a:lumMod val="65000"/>
                    <a:lumOff val="35000"/>
                  </a:schemeClr>
                </a:solidFill>
                <a:latin typeface="Arial" pitchFamily="34" charset="0"/>
              </a:rPr>
              <a:t>Basel III Comment Letter</a:t>
            </a:r>
          </a:p>
        </p:txBody>
      </p:sp>
      <p:cxnSp>
        <p:nvCxnSpPr>
          <p:cNvPr id="14" name="Straight Connector 13"/>
          <p:cNvCxnSpPr/>
          <p:nvPr/>
        </p:nvCxnSpPr>
        <p:spPr>
          <a:xfrm rot="21369995">
            <a:off x="356371" y="1967369"/>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rot="21369995">
            <a:off x="365746" y="2107278"/>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16" name="Straight Connector 15"/>
          <p:cNvCxnSpPr/>
          <p:nvPr/>
        </p:nvCxnSpPr>
        <p:spPr>
          <a:xfrm rot="21369995">
            <a:off x="375120" y="2247186"/>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rot="21369995">
            <a:off x="384495" y="2387095"/>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p:nvCxnSpPr>
        <p:spPr>
          <a:xfrm rot="21369995">
            <a:off x="393870" y="2527004"/>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rot="21369995">
            <a:off x="403244" y="2666913"/>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rot="21369995">
            <a:off x="412619" y="2806822"/>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rot="21369995">
            <a:off x="421994" y="2946731"/>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23" name="Straight Connector 22"/>
          <p:cNvCxnSpPr/>
          <p:nvPr/>
        </p:nvCxnSpPr>
        <p:spPr>
          <a:xfrm rot="21369995">
            <a:off x="431368" y="3086640"/>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24" name="Straight Connector 23"/>
          <p:cNvCxnSpPr/>
          <p:nvPr/>
        </p:nvCxnSpPr>
        <p:spPr>
          <a:xfrm rot="21369995">
            <a:off x="440743" y="3226549"/>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25" name="Straight Connector 24"/>
          <p:cNvCxnSpPr/>
          <p:nvPr/>
        </p:nvCxnSpPr>
        <p:spPr>
          <a:xfrm rot="21369995">
            <a:off x="450118" y="3366458"/>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26" name="Straight Connector 25"/>
          <p:cNvCxnSpPr/>
          <p:nvPr/>
        </p:nvCxnSpPr>
        <p:spPr>
          <a:xfrm rot="21369995">
            <a:off x="459493" y="3506366"/>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27" name="Straight Connector 26"/>
          <p:cNvCxnSpPr/>
          <p:nvPr/>
        </p:nvCxnSpPr>
        <p:spPr>
          <a:xfrm rot="21369995">
            <a:off x="468867" y="3646275"/>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28" name="Straight Connector 27"/>
          <p:cNvCxnSpPr/>
          <p:nvPr/>
        </p:nvCxnSpPr>
        <p:spPr>
          <a:xfrm rot="21369995">
            <a:off x="478242" y="3786184"/>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29" name="Straight Connector 28"/>
          <p:cNvCxnSpPr/>
          <p:nvPr/>
        </p:nvCxnSpPr>
        <p:spPr>
          <a:xfrm rot="21369995">
            <a:off x="487617" y="3926093"/>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30" name="Straight Connector 29"/>
          <p:cNvCxnSpPr/>
          <p:nvPr/>
        </p:nvCxnSpPr>
        <p:spPr>
          <a:xfrm rot="21369995">
            <a:off x="496991" y="4066002"/>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31" name="Straight Connector 30"/>
          <p:cNvCxnSpPr/>
          <p:nvPr/>
        </p:nvCxnSpPr>
        <p:spPr>
          <a:xfrm rot="21369995">
            <a:off x="506366" y="4205911"/>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32" name="Straight Connector 31"/>
          <p:cNvCxnSpPr/>
          <p:nvPr/>
        </p:nvCxnSpPr>
        <p:spPr>
          <a:xfrm rot="21369995">
            <a:off x="515741" y="4345820"/>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33" name="Straight Connector 32"/>
          <p:cNvCxnSpPr/>
          <p:nvPr/>
        </p:nvCxnSpPr>
        <p:spPr>
          <a:xfrm rot="21369995">
            <a:off x="525115" y="4485729"/>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p:nvPr/>
        </p:nvCxnSpPr>
        <p:spPr>
          <a:xfrm rot="21369995">
            <a:off x="534490" y="4625637"/>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35" name="Straight Connector 34"/>
          <p:cNvCxnSpPr/>
          <p:nvPr/>
        </p:nvCxnSpPr>
        <p:spPr>
          <a:xfrm rot="21369995">
            <a:off x="543865" y="4765546"/>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36" name="Straight Connector 35"/>
          <p:cNvCxnSpPr/>
          <p:nvPr/>
        </p:nvCxnSpPr>
        <p:spPr>
          <a:xfrm rot="21369995">
            <a:off x="553240" y="4905455"/>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37" name="Straight Connector 36"/>
          <p:cNvCxnSpPr/>
          <p:nvPr/>
        </p:nvCxnSpPr>
        <p:spPr>
          <a:xfrm rot="21369995">
            <a:off x="562614" y="5045364"/>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38" name="Straight Connector 37"/>
          <p:cNvCxnSpPr/>
          <p:nvPr/>
        </p:nvCxnSpPr>
        <p:spPr>
          <a:xfrm rot="21369995">
            <a:off x="571989" y="5185273"/>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39" name="Straight Connector 38"/>
          <p:cNvCxnSpPr/>
          <p:nvPr/>
        </p:nvCxnSpPr>
        <p:spPr>
          <a:xfrm rot="21369995">
            <a:off x="581364" y="5325182"/>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40" name="Straight Connector 39"/>
          <p:cNvCxnSpPr/>
          <p:nvPr/>
        </p:nvCxnSpPr>
        <p:spPr>
          <a:xfrm rot="21369995">
            <a:off x="590738" y="5465091"/>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41" name="Straight Connector 40"/>
          <p:cNvCxnSpPr/>
          <p:nvPr/>
        </p:nvCxnSpPr>
        <p:spPr>
          <a:xfrm rot="21369995">
            <a:off x="604800" y="5674954"/>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42" name="Straight Connector 41"/>
          <p:cNvCxnSpPr/>
          <p:nvPr/>
        </p:nvCxnSpPr>
        <p:spPr>
          <a:xfrm rot="21369995">
            <a:off x="614175" y="5814863"/>
            <a:ext cx="3324779" cy="0"/>
          </a:xfrm>
          <a:prstGeom prst="line">
            <a:avLst/>
          </a:prstGeom>
          <a:ln>
            <a:solidFill>
              <a:schemeClr val="accent5">
                <a:lumMod val="40000"/>
                <a:lumOff val="60000"/>
              </a:schemeClr>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rot="5169995">
            <a:off x="-1342489" y="3761490"/>
            <a:ext cx="4557235" cy="0"/>
          </a:xfrm>
          <a:prstGeom prst="line">
            <a:avLst/>
          </a:prstGeom>
        </p:spPr>
        <p:style>
          <a:lnRef idx="1">
            <a:schemeClr val="accent2"/>
          </a:lnRef>
          <a:fillRef idx="0">
            <a:schemeClr val="accent2"/>
          </a:fillRef>
          <a:effectRef idx="0">
            <a:schemeClr val="accent2"/>
          </a:effectRef>
          <a:fontRef idx="minor">
            <a:schemeClr val="tx1"/>
          </a:fontRef>
        </p:style>
      </p:cxnSp>
      <p:sp>
        <p:nvSpPr>
          <p:cNvPr id="46" name="Oval 45"/>
          <p:cNvSpPr/>
          <p:nvPr/>
        </p:nvSpPr>
        <p:spPr>
          <a:xfrm rot="21369995">
            <a:off x="503839" y="1853633"/>
            <a:ext cx="137161" cy="140223"/>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47" name="Oval 46"/>
          <p:cNvSpPr/>
          <p:nvPr/>
        </p:nvSpPr>
        <p:spPr>
          <a:xfrm rot="21369995">
            <a:off x="630397" y="3742403"/>
            <a:ext cx="137161" cy="140223"/>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48" name="Oval 47"/>
          <p:cNvSpPr/>
          <p:nvPr/>
        </p:nvSpPr>
        <p:spPr>
          <a:xfrm rot="21369995">
            <a:off x="756955" y="5631173"/>
            <a:ext cx="137161" cy="140223"/>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57" name="TextBox 56"/>
          <p:cNvSpPr txBox="1"/>
          <p:nvPr/>
        </p:nvSpPr>
        <p:spPr>
          <a:xfrm rot="21368960">
            <a:off x="914531" y="2073221"/>
            <a:ext cx="2880703" cy="3739485"/>
          </a:xfrm>
          <a:prstGeom prst="rect">
            <a:avLst/>
          </a:prstGeom>
        </p:spPr>
        <p:txBody>
          <a:bodyPr wrap="square" rtlCol="0">
            <a:spAutoFit/>
          </a:bodyPr>
          <a:lstStyle/>
          <a:p>
            <a:pPr marL="342900" indent="-342900" eaLnBrk="0" fontAlgn="base" hangingPunct="0">
              <a:spcBef>
                <a:spcPts val="2000"/>
              </a:spcBef>
              <a:spcAft>
                <a:spcPct val="0"/>
              </a:spcAft>
              <a:buSzPct val="100000"/>
              <a:buFont typeface="+mj-lt"/>
              <a:buAutoNum type="arabicPeriod"/>
            </a:pPr>
            <a:r>
              <a:rPr lang="en-US" sz="1300" dirty="0" smtClean="0">
                <a:latin typeface="Arial" pitchFamily="34" charset="0"/>
              </a:rPr>
              <a:t>We may have made a few bad loans, but we didn’t cause the financial crisis</a:t>
            </a:r>
          </a:p>
          <a:p>
            <a:pPr marL="342900" indent="-342900" eaLnBrk="0" fontAlgn="base" hangingPunct="0">
              <a:spcBef>
                <a:spcPts val="2000"/>
              </a:spcBef>
              <a:spcAft>
                <a:spcPct val="0"/>
              </a:spcAft>
              <a:buSzPct val="100000"/>
              <a:buFont typeface="+mj-lt"/>
              <a:buAutoNum type="arabicPeriod"/>
            </a:pPr>
            <a:r>
              <a:rPr lang="en-US" sz="1300" dirty="0" smtClean="0">
                <a:latin typeface="Arial" pitchFamily="34" charset="0"/>
              </a:rPr>
              <a:t>We can’t access the capital markets like the big guys</a:t>
            </a:r>
          </a:p>
          <a:p>
            <a:pPr marL="342900" indent="-342900" eaLnBrk="0" fontAlgn="base" hangingPunct="0">
              <a:spcBef>
                <a:spcPts val="2000"/>
              </a:spcBef>
              <a:spcAft>
                <a:spcPct val="0"/>
              </a:spcAft>
              <a:buSzPct val="100000"/>
              <a:buFont typeface="+mj-lt"/>
              <a:buAutoNum type="arabicPeriod"/>
            </a:pPr>
            <a:r>
              <a:rPr lang="en-US" sz="1300" dirty="0" smtClean="0">
                <a:latin typeface="Arial" pitchFamily="34" charset="0"/>
              </a:rPr>
              <a:t>Basel III will keep us from lending, halting our business and local economic development</a:t>
            </a:r>
          </a:p>
          <a:p>
            <a:pPr marL="342900" indent="-342900" eaLnBrk="0" fontAlgn="base" hangingPunct="0">
              <a:spcBef>
                <a:spcPts val="2000"/>
              </a:spcBef>
              <a:spcAft>
                <a:spcPct val="0"/>
              </a:spcAft>
              <a:buSzPct val="100000"/>
              <a:buFont typeface="+mj-lt"/>
              <a:buAutoNum type="arabicPeriod"/>
            </a:pPr>
            <a:r>
              <a:rPr lang="en-US" sz="1300" dirty="0" smtClean="0">
                <a:latin typeface="Arial" pitchFamily="34" charset="0"/>
              </a:rPr>
              <a:t>Please reconsider</a:t>
            </a:r>
          </a:p>
          <a:p>
            <a:pPr marL="342900" indent="-342900" eaLnBrk="0" fontAlgn="base" hangingPunct="0">
              <a:spcAft>
                <a:spcPct val="0"/>
              </a:spcAft>
              <a:buSzPct val="100000"/>
            </a:pPr>
            <a:endParaRPr lang="en-US" sz="2000" dirty="0" smtClean="0">
              <a:latin typeface="Vladimir Script" pitchFamily="66" charset="0"/>
            </a:endParaRPr>
          </a:p>
          <a:p>
            <a:pPr marL="342900" indent="403225" eaLnBrk="0" fontAlgn="base" hangingPunct="0">
              <a:spcAft>
                <a:spcPct val="0"/>
              </a:spcAft>
              <a:buSzPct val="100000"/>
            </a:pPr>
            <a:r>
              <a:rPr lang="en-US" dirty="0" smtClean="0">
                <a:latin typeface="Vladimir Script" pitchFamily="66" charset="0"/>
              </a:rPr>
              <a:t>Sincerely, </a:t>
            </a:r>
            <a:endParaRPr lang="en-US" dirty="0" smtClean="0">
              <a:latin typeface="Arial" pitchFamily="34" charset="0"/>
            </a:endParaRPr>
          </a:p>
          <a:p>
            <a:pPr marL="342900" indent="403225" eaLnBrk="0" fontAlgn="base" hangingPunct="0">
              <a:spcAft>
                <a:spcPct val="0"/>
              </a:spcAft>
              <a:buSzPct val="100000"/>
            </a:pPr>
            <a:r>
              <a:rPr lang="en-US" dirty="0" smtClean="0">
                <a:latin typeface="Vladimir Script" pitchFamily="66" charset="0"/>
              </a:rPr>
              <a:t>Your Community Bank</a:t>
            </a:r>
          </a:p>
        </p:txBody>
      </p:sp>
      <p:sp>
        <p:nvSpPr>
          <p:cNvPr id="60" name="Text Placeholder 7"/>
          <p:cNvSpPr>
            <a:spLocks noGrp="1"/>
          </p:cNvSpPr>
          <p:nvPr>
            <p:ph type="body" sz="quarter" idx="14"/>
          </p:nvPr>
        </p:nvSpPr>
        <p:spPr>
          <a:xfrm>
            <a:off x="548640" y="6648450"/>
            <a:ext cx="8476488" cy="200055"/>
          </a:xfrm>
        </p:spPr>
        <p:txBody>
          <a:bodyPr/>
          <a:lstStyle/>
          <a:p>
            <a:pPr>
              <a:buNone/>
            </a:pPr>
            <a:r>
              <a:rPr lang="en-US" dirty="0" smtClean="0"/>
              <a:t>Source: SNL Financial, FDIC, American Banker</a:t>
            </a:r>
            <a:endParaRPr lang="en-US" dirty="0"/>
          </a:p>
        </p:txBody>
      </p:sp>
      <p:sp>
        <p:nvSpPr>
          <p:cNvPr id="61" name="Text Placeholder 3"/>
          <p:cNvSpPr>
            <a:spLocks noGrp="1"/>
          </p:cNvSpPr>
          <p:nvPr>
            <p:ph type="body" sz="quarter" idx="13"/>
          </p:nvPr>
        </p:nvSpPr>
        <p:spPr>
          <a:xfrm>
            <a:off x="4191000" y="5181600"/>
            <a:ext cx="4800600" cy="409575"/>
          </a:xfrm>
        </p:spPr>
        <p:txBody>
          <a:bodyPr/>
          <a:lstStyle/>
          <a:p>
            <a:r>
              <a:rPr lang="en-US" dirty="0" smtClean="0"/>
              <a:t>The Independent Community Bankers of America created a petition that called for an exemption for smaller institutions</a:t>
            </a:r>
            <a:endParaRPr lang="en-US" dirty="0"/>
          </a:p>
        </p:txBody>
      </p:sp>
      <p:pic>
        <p:nvPicPr>
          <p:cNvPr id="45" name="Picture 4"/>
          <p:cNvPicPr>
            <a:picLocks noChangeAspect="1" noChangeArrowheads="1"/>
          </p:cNvPicPr>
          <p:nvPr/>
        </p:nvPicPr>
        <p:blipFill>
          <a:blip r:embed="rId2" cstate="print"/>
          <a:srcRect/>
          <a:stretch>
            <a:fillRect/>
          </a:stretch>
        </p:blipFill>
        <p:spPr bwMode="auto">
          <a:xfrm>
            <a:off x="4276725" y="2009775"/>
            <a:ext cx="4664075" cy="2879725"/>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Feedback on Basel III</a:t>
            </a:r>
            <a:endParaRPr lang="en-US" dirty="0"/>
          </a:p>
        </p:txBody>
      </p:sp>
      <p:sp>
        <p:nvSpPr>
          <p:cNvPr id="9" name="Slide Number Placeholder 8"/>
          <p:cNvSpPr>
            <a:spLocks noGrp="1"/>
          </p:cNvSpPr>
          <p:nvPr>
            <p:ph type="sldNum" sz="quarter" idx="4"/>
          </p:nvPr>
        </p:nvSpPr>
        <p:spPr/>
        <p:txBody>
          <a:bodyPr/>
          <a:lstStyle/>
          <a:p>
            <a:fld id="{B288FC56-8092-4DCB-8B30-6917BA11C2A7}" type="slidenum">
              <a:rPr lang="en-US" smtClean="0"/>
              <a:pPr/>
              <a:t>61</a:t>
            </a:fld>
            <a:endParaRPr lang="en-US" dirty="0"/>
          </a:p>
        </p:txBody>
      </p:sp>
      <p:sp>
        <p:nvSpPr>
          <p:cNvPr id="12" name="Text Placeholder 7"/>
          <p:cNvSpPr>
            <a:spLocks noGrp="1"/>
          </p:cNvSpPr>
          <p:nvPr>
            <p:ph type="body" sz="quarter" idx="14"/>
          </p:nvPr>
        </p:nvSpPr>
        <p:spPr>
          <a:xfrm>
            <a:off x="548640" y="6648450"/>
            <a:ext cx="8476488" cy="200055"/>
          </a:xfrm>
        </p:spPr>
        <p:txBody>
          <a:bodyPr/>
          <a:lstStyle/>
          <a:p>
            <a:pPr>
              <a:buNone/>
            </a:pPr>
            <a:r>
              <a:rPr lang="en-US" dirty="0" smtClean="0"/>
              <a:t>Source: SNL Financial, FDIC, American Banker</a:t>
            </a:r>
            <a:endParaRPr lang="en-US" dirty="0"/>
          </a:p>
        </p:txBody>
      </p:sp>
      <p:pic>
        <p:nvPicPr>
          <p:cNvPr id="14340" name="Picture 4" descr="https://encrypted-tbn2.gstatic.com/images?q=tbn:ANd9GcTbbMRBwXEimJSGcL3Hc5VPpYQTaFg9PTFt_AZB8P0jNFqFTpdN"/>
          <p:cNvPicPr>
            <a:picLocks noChangeAspect="1" noChangeArrowheads="1"/>
          </p:cNvPicPr>
          <p:nvPr/>
        </p:nvPicPr>
        <p:blipFill>
          <a:blip r:embed="rId2" cstate="print"/>
          <a:srcRect l="10782" r="5513"/>
          <a:stretch>
            <a:fillRect/>
          </a:stretch>
        </p:blipFill>
        <p:spPr bwMode="auto">
          <a:xfrm>
            <a:off x="407310" y="990600"/>
            <a:ext cx="1600200" cy="192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2" name="Picture 6" descr="https://encrypted-tbn2.gstatic.com/images?q=tbn:ANd9GcR_oFL0ERkEhBF68LJ6XTKc0lNMMG27pjrRrhl-7v3Or6AE9uvyQQ"/>
          <p:cNvPicPr>
            <a:picLocks noChangeAspect="1" noChangeArrowheads="1"/>
          </p:cNvPicPr>
          <p:nvPr/>
        </p:nvPicPr>
        <p:blipFill>
          <a:blip r:embed="rId3" cstate="print"/>
          <a:srcRect r="2393" b="9420"/>
          <a:stretch>
            <a:fillRect/>
          </a:stretch>
        </p:blipFill>
        <p:spPr bwMode="auto">
          <a:xfrm>
            <a:off x="407310" y="3728519"/>
            <a:ext cx="1600200" cy="1905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4" name="Picture 8" descr="https://encrypted-tbn3.gstatic.com/images?q=tbn:ANd9GcSJXGWQyaNXv6eBUXJfNqwwzoPy_UU6o5SSav268N4GJpqPfpK9NA"/>
          <p:cNvPicPr>
            <a:picLocks noChangeAspect="1" noChangeArrowheads="1"/>
          </p:cNvPicPr>
          <p:nvPr/>
        </p:nvPicPr>
        <p:blipFill>
          <a:blip r:embed="rId4" cstate="print"/>
          <a:srcRect b="20247"/>
          <a:stretch>
            <a:fillRect/>
          </a:stretch>
        </p:blipFill>
        <p:spPr bwMode="auto">
          <a:xfrm>
            <a:off x="7284907" y="990600"/>
            <a:ext cx="1600200" cy="19177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50" name="Picture 14" descr="http://www.wacochamber.com/Leadershipimages/Lacy,-David.jpg"/>
          <p:cNvPicPr>
            <a:picLocks noChangeAspect="1" noChangeArrowheads="1"/>
          </p:cNvPicPr>
          <p:nvPr/>
        </p:nvPicPr>
        <p:blipFill>
          <a:blip r:embed="rId5" cstate="print"/>
          <a:srcRect t="3368" b="12632"/>
          <a:stretch>
            <a:fillRect/>
          </a:stretch>
        </p:blipFill>
        <p:spPr bwMode="auto">
          <a:xfrm>
            <a:off x="7284907" y="3728519"/>
            <a:ext cx="1600200" cy="1915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Rectangle 18"/>
          <p:cNvSpPr/>
          <p:nvPr/>
        </p:nvSpPr>
        <p:spPr>
          <a:xfrm>
            <a:off x="370734" y="2971800"/>
            <a:ext cx="1673352"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Arial" pitchFamily="34" charset="0"/>
              </a:rPr>
              <a:t>Thomas B. Michaud</a:t>
            </a:r>
          </a:p>
          <a:p>
            <a:pPr algn="ctr"/>
            <a:r>
              <a:rPr lang="en-US" sz="900" i="1" dirty="0" smtClean="0">
                <a:latin typeface="Arial" pitchFamily="34" charset="0"/>
              </a:rPr>
              <a:t>President &amp; CEO</a:t>
            </a:r>
          </a:p>
          <a:p>
            <a:pPr algn="ctr"/>
            <a:r>
              <a:rPr lang="en-US" sz="900" i="1" dirty="0" smtClean="0">
                <a:latin typeface="Arial" pitchFamily="34" charset="0"/>
              </a:rPr>
              <a:t>Keefe, Bruyette &amp; Woods</a:t>
            </a:r>
          </a:p>
        </p:txBody>
      </p:sp>
      <p:sp>
        <p:nvSpPr>
          <p:cNvPr id="20" name="Rectangle 19"/>
          <p:cNvSpPr/>
          <p:nvPr/>
        </p:nvSpPr>
        <p:spPr>
          <a:xfrm>
            <a:off x="370734" y="5707486"/>
            <a:ext cx="1673352"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Arial" pitchFamily="34" charset="0"/>
              </a:rPr>
              <a:t>Senator Al Franken</a:t>
            </a:r>
          </a:p>
          <a:p>
            <a:pPr algn="ctr"/>
            <a:r>
              <a:rPr lang="en-US" sz="900" i="1" dirty="0" smtClean="0">
                <a:latin typeface="Arial" pitchFamily="34" charset="0"/>
              </a:rPr>
              <a:t>Minnesota (D)</a:t>
            </a:r>
          </a:p>
        </p:txBody>
      </p:sp>
      <p:sp>
        <p:nvSpPr>
          <p:cNvPr id="21" name="Rectangle 20"/>
          <p:cNvSpPr/>
          <p:nvPr/>
        </p:nvSpPr>
        <p:spPr>
          <a:xfrm>
            <a:off x="7248331" y="5707486"/>
            <a:ext cx="1673352"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Arial" pitchFamily="34" charset="0"/>
              </a:rPr>
              <a:t>W. David Lacy</a:t>
            </a:r>
          </a:p>
          <a:p>
            <a:pPr algn="ctr"/>
            <a:r>
              <a:rPr lang="en-US" sz="900" i="1" dirty="0" smtClean="0">
                <a:latin typeface="Arial" pitchFamily="34" charset="0"/>
              </a:rPr>
              <a:t>CEO, Community Bank &amp; Trust (Waco, TX)</a:t>
            </a:r>
          </a:p>
        </p:txBody>
      </p:sp>
      <p:sp>
        <p:nvSpPr>
          <p:cNvPr id="22" name="Rectangle 21"/>
          <p:cNvSpPr/>
          <p:nvPr/>
        </p:nvSpPr>
        <p:spPr>
          <a:xfrm>
            <a:off x="7248331" y="2971800"/>
            <a:ext cx="1673352"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Arial" pitchFamily="34" charset="0"/>
              </a:rPr>
              <a:t>Thomas M. Hoenig</a:t>
            </a:r>
          </a:p>
          <a:p>
            <a:pPr algn="ctr"/>
            <a:r>
              <a:rPr lang="en-US" sz="900" i="1" dirty="0" smtClean="0">
                <a:latin typeface="Arial" pitchFamily="34" charset="0"/>
              </a:rPr>
              <a:t>Director</a:t>
            </a:r>
          </a:p>
          <a:p>
            <a:pPr algn="ctr"/>
            <a:r>
              <a:rPr lang="en-US" sz="900" i="1" dirty="0" smtClean="0">
                <a:latin typeface="Arial" pitchFamily="34" charset="0"/>
              </a:rPr>
              <a:t>FDIC</a:t>
            </a:r>
          </a:p>
        </p:txBody>
      </p:sp>
      <p:sp>
        <p:nvSpPr>
          <p:cNvPr id="24" name="Rectangular Callout 23"/>
          <p:cNvSpPr/>
          <p:nvPr/>
        </p:nvSpPr>
        <p:spPr>
          <a:xfrm flipH="1">
            <a:off x="2133600" y="990600"/>
            <a:ext cx="2362200" cy="2468880"/>
          </a:xfrm>
          <a:prstGeom prst="wedgeRectCallout">
            <a:avLst>
              <a:gd name="adj1" fmla="val 76731"/>
              <a:gd name="adj2" fmla="val -914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“We recommend that certain aspects of the Basel Ill framework should not be imposed on banking institutions with assets below $10 billion […] The expense burden related to Basel Ill could reduce community bank profitability and hinder lending capacity at a time when credit is needed to finance a needed business </a:t>
            </a:r>
          </a:p>
          <a:p>
            <a:pPr algn="ctr"/>
            <a:r>
              <a:rPr lang="en-US" sz="1200" dirty="0" smtClean="0">
                <a:solidFill>
                  <a:schemeClr val="tx1"/>
                </a:solidFill>
                <a:latin typeface="Arial" pitchFamily="34" charset="0"/>
                <a:cs typeface="Arial" pitchFamily="34" charset="0"/>
              </a:rPr>
              <a:t>expansion in the U.S.”</a:t>
            </a:r>
          </a:p>
        </p:txBody>
      </p:sp>
      <p:sp>
        <p:nvSpPr>
          <p:cNvPr id="25" name="Cloud Callout 24"/>
          <p:cNvSpPr/>
          <p:nvPr/>
        </p:nvSpPr>
        <p:spPr>
          <a:xfrm flipH="1">
            <a:off x="4648200" y="3810000"/>
            <a:ext cx="2362200" cy="2468880"/>
          </a:xfrm>
          <a:prstGeom prst="cloudCallout">
            <a:avLst>
              <a:gd name="adj1" fmla="val -83593"/>
              <a:gd name="adj2" fmla="val 166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“This would be punitive for my bank and we would be forced to increase the cost of the credit to customers.  It does not help a community bank like mine.”</a:t>
            </a:r>
          </a:p>
        </p:txBody>
      </p:sp>
      <p:sp>
        <p:nvSpPr>
          <p:cNvPr id="26" name="Rounded Rectangular Callout 25"/>
          <p:cNvSpPr/>
          <p:nvPr/>
        </p:nvSpPr>
        <p:spPr>
          <a:xfrm flipH="1">
            <a:off x="4724400" y="1132117"/>
            <a:ext cx="2362200" cy="2057400"/>
          </a:xfrm>
          <a:prstGeom prst="wedgeRoundRectCallout">
            <a:avLst>
              <a:gd name="adj1" fmla="val -88377"/>
              <a:gd name="adj2" fmla="val -18963"/>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latin typeface="Arial" pitchFamily="34" charset="0"/>
                <a:cs typeface="Arial" pitchFamily="34" charset="0"/>
              </a:rPr>
              <a:t>“Basel III relies on a set of subjective, simplifying assumptions to align a firm's capital and risk profiles.</a:t>
            </a:r>
            <a:r>
              <a:rPr lang="en-US" sz="1200" dirty="0" smtClean="0">
                <a:latin typeface="Arial" pitchFamily="34" charset="0"/>
                <a:cs typeface="Arial" pitchFamily="34" charset="0"/>
              </a:rPr>
              <a:t> Even high levels of capital cannot save a firm from bad management or save an industry from the cumulative effects of excessive risk taking.</a:t>
            </a:r>
            <a:r>
              <a:rPr lang="en-US" sz="1200" dirty="0" smtClean="0">
                <a:solidFill>
                  <a:schemeClr val="bg1"/>
                </a:solidFill>
                <a:latin typeface="Arial" pitchFamily="34" charset="0"/>
                <a:cs typeface="Arial" pitchFamily="34" charset="0"/>
              </a:rPr>
              <a:t>”</a:t>
            </a:r>
          </a:p>
        </p:txBody>
      </p:sp>
      <p:sp>
        <p:nvSpPr>
          <p:cNvPr id="28" name="Oval Callout 27"/>
          <p:cNvSpPr/>
          <p:nvPr/>
        </p:nvSpPr>
        <p:spPr>
          <a:xfrm flipH="1">
            <a:off x="2209800" y="3581400"/>
            <a:ext cx="2362200" cy="2971800"/>
          </a:xfrm>
          <a:prstGeom prst="wedgeEllipseCallout">
            <a:avLst>
              <a:gd name="adj1" fmla="val 79463"/>
              <a:gd name="adj2" fmla="val -10573"/>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latin typeface="Arial" pitchFamily="34" charset="0"/>
                <a:cs typeface="Arial" pitchFamily="34" charset="0"/>
              </a:rPr>
              <a:t>“Regulators should also consider the portfolios of community banks compared to large banks […] Additionally, community banks around the country are considerably smaller and would find compliance more difficult than those banks with larger staffs.”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914400" y="1485900"/>
            <a:ext cx="7315200" cy="274320"/>
          </a:xfrm>
        </p:spPr>
        <p:txBody>
          <a:bodyPr>
            <a:normAutofit/>
          </a:bodyPr>
          <a:lstStyle/>
          <a:p>
            <a:r>
              <a:rPr lang="en-US" sz="1100" dirty="0" smtClean="0"/>
              <a:t>Initiatives Consuming Management Attention</a:t>
            </a:r>
            <a:endParaRPr lang="en-US" sz="1100" dirty="0"/>
          </a:p>
        </p:txBody>
      </p:sp>
      <p:sp>
        <p:nvSpPr>
          <p:cNvPr id="7" name="Title 6"/>
          <p:cNvSpPr>
            <a:spLocks noGrp="1"/>
          </p:cNvSpPr>
          <p:nvPr>
            <p:ph type="title"/>
          </p:nvPr>
        </p:nvSpPr>
        <p:spPr>
          <a:xfrm>
            <a:off x="332232" y="228600"/>
            <a:ext cx="8811768" cy="457200"/>
          </a:xfrm>
        </p:spPr>
        <p:txBody>
          <a:bodyPr/>
          <a:lstStyle/>
          <a:p>
            <a:r>
              <a:rPr lang="en-US" dirty="0" smtClean="0"/>
              <a:t>The Ugly: Regulatory Changes are Consuming Management Attention</a:t>
            </a:r>
            <a:endParaRPr lang="en-US" dirty="0"/>
          </a:p>
        </p:txBody>
      </p:sp>
      <p:sp>
        <p:nvSpPr>
          <p:cNvPr id="8" name="Slide Number Placeholder 7"/>
          <p:cNvSpPr>
            <a:spLocks noGrp="1"/>
          </p:cNvSpPr>
          <p:nvPr>
            <p:ph type="sldNum" sz="quarter" idx="4"/>
          </p:nvPr>
        </p:nvSpPr>
        <p:spPr/>
        <p:txBody>
          <a:bodyPr/>
          <a:lstStyle/>
          <a:p>
            <a:fld id="{B288FC56-8092-4DCB-8B30-6917BA11C2A7}" type="slidenum">
              <a:rPr lang="en-US" smtClean="0">
                <a:solidFill>
                  <a:prstClr val="black">
                    <a:lumMod val="65000"/>
                    <a:lumOff val="35000"/>
                  </a:prstClr>
                </a:solidFill>
              </a:rPr>
              <a:pPr/>
              <a:t>62</a:t>
            </a:fld>
            <a:endParaRPr lang="en-US" dirty="0">
              <a:solidFill>
                <a:prstClr val="black">
                  <a:lumMod val="65000"/>
                  <a:lumOff val="35000"/>
                </a:prstClr>
              </a:solidFill>
            </a:endParaRPr>
          </a:p>
        </p:txBody>
      </p:sp>
      <p:sp>
        <p:nvSpPr>
          <p:cNvPr id="9" name="Text Placeholder 8"/>
          <p:cNvSpPr>
            <a:spLocks noGrp="1"/>
          </p:cNvSpPr>
          <p:nvPr>
            <p:ph type="body" sz="quarter" idx="14"/>
          </p:nvPr>
        </p:nvSpPr>
        <p:spPr>
          <a:xfrm>
            <a:off x="502920" y="6433007"/>
            <a:ext cx="8229600" cy="415498"/>
          </a:xfrm>
        </p:spPr>
        <p:txBody>
          <a:bodyPr/>
          <a:lstStyle/>
          <a:p>
            <a:pPr marL="114300" indent="-114300">
              <a:buNone/>
            </a:pPr>
            <a:r>
              <a:rPr lang="en-US" dirty="0" smtClean="0"/>
              <a:t>	Source: American Banker, KPMG</a:t>
            </a:r>
          </a:p>
          <a:p>
            <a:pPr marL="114300" indent="-114300">
              <a:buNone/>
            </a:pPr>
            <a:r>
              <a:rPr lang="en-US" dirty="0" smtClean="0"/>
              <a:t>	Note: Only select initiatives shown</a:t>
            </a:r>
          </a:p>
          <a:p>
            <a:pPr marL="114300" indent="-114300">
              <a:buNone/>
            </a:pPr>
            <a:r>
              <a:rPr lang="en-US" dirty="0" smtClean="0"/>
              <a:t>*	Includes new product development, pricing strategies and geographic expansion</a:t>
            </a:r>
            <a:endParaRPr lang="en-US" dirty="0"/>
          </a:p>
        </p:txBody>
      </p:sp>
      <p:pic>
        <p:nvPicPr>
          <p:cNvPr id="10" name="Picture 2"/>
          <p:cNvPicPr>
            <a:picLocks noChangeAspect="1" noChangeArrowheads="1"/>
          </p:cNvPicPr>
          <p:nvPr/>
        </p:nvPicPr>
        <p:blipFill>
          <a:blip r:embed="rId2" cstate="print"/>
          <a:srcRect/>
          <a:stretch>
            <a:fillRect/>
          </a:stretch>
        </p:blipFill>
        <p:spPr bwMode="auto">
          <a:xfrm>
            <a:off x="914400" y="1866900"/>
            <a:ext cx="7315200" cy="4310063"/>
          </a:xfrm>
          <a:prstGeom prst="rect">
            <a:avLst/>
          </a:prstGeom>
          <a:noFill/>
          <a:ln w="9525">
            <a:miter lim="800000"/>
            <a:headEnd/>
            <a:tailEnd/>
          </a:ln>
          <a:effectLst/>
        </p:spPr>
      </p:pic>
      <p:sp>
        <p:nvSpPr>
          <p:cNvPr id="11" name="Text Placeholder 3"/>
          <p:cNvSpPr>
            <a:spLocks noGrp="1"/>
          </p:cNvSpPr>
          <p:nvPr>
            <p:ph type="body" sz="quarter" idx="13"/>
          </p:nvPr>
        </p:nvSpPr>
        <p:spPr>
          <a:xfrm>
            <a:off x="914400" y="933450"/>
            <a:ext cx="7315200" cy="457200"/>
          </a:xfrm>
          <a:solidFill>
            <a:schemeClr val="bg2"/>
          </a:solidFill>
          <a:ln>
            <a:solidFill>
              <a:schemeClr val="bg1">
                <a:lumMod val="75000"/>
              </a:schemeClr>
            </a:solidFill>
          </a:ln>
        </p:spPr>
        <p:txBody>
          <a:bodyPr/>
          <a:lstStyle/>
          <a:p>
            <a:pPr marL="0" indent="0" algn="ctr">
              <a:buNone/>
            </a:pPr>
            <a:r>
              <a:rPr lang="en-US" sz="1200" b="1" i="1" dirty="0" smtClean="0"/>
              <a:t>100 senior executives were surveyed in 2012 and 2013 regarding initiatives which take management time and attention away from core banking activities</a:t>
            </a:r>
            <a:endParaRPr lang="en-US" sz="1200" b="1" i="1" dirty="0"/>
          </a:p>
          <a:p>
            <a:pPr marL="0" indent="0" algn="ctr">
              <a:buNone/>
            </a:pPr>
            <a:endParaRPr lang="en-US" sz="1200" b="1" i="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p:txBody>
          <a:bodyPr/>
          <a:lstStyle/>
          <a:p>
            <a:r>
              <a:rPr lang="en-US" dirty="0" smtClean="0"/>
              <a:t>Tomorrow’s Newspaper, Delivered Today</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p:txBody>
          <a:bodyPr/>
          <a:lstStyle/>
          <a:p>
            <a:r>
              <a:rPr lang="en-US" dirty="0" smtClean="0"/>
              <a:t>October 23, 2014</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a:buNone/>
            </a:pPr>
            <a:endParaRPr lang="en-US" dirty="0"/>
          </a:p>
        </p:txBody>
      </p:sp>
      <p:sp>
        <p:nvSpPr>
          <p:cNvPr id="4" name="Slide Number Placeholder 3"/>
          <p:cNvSpPr>
            <a:spLocks noGrp="1"/>
          </p:cNvSpPr>
          <p:nvPr>
            <p:ph type="sldNum" sz="quarter" idx="4"/>
          </p:nvPr>
        </p:nvSpPr>
        <p:spPr/>
        <p:txBody>
          <a:bodyPr/>
          <a:lstStyle/>
          <a:p>
            <a:fld id="{B288FC56-8092-4DCB-8B30-6917BA11C2A7}" type="slidenum">
              <a:rPr lang="en-US" smtClean="0">
                <a:solidFill>
                  <a:prstClr val="black">
                    <a:lumMod val="65000"/>
                    <a:lumOff val="35000"/>
                  </a:prstClr>
                </a:solidFill>
              </a:rPr>
              <a:pPr/>
              <a:t>65</a:t>
            </a:fld>
            <a:endParaRPr lang="en-US" dirty="0">
              <a:solidFill>
                <a:prstClr val="black">
                  <a:lumMod val="65000"/>
                  <a:lumOff val="35000"/>
                </a:prstClr>
              </a:solidFill>
            </a:endParaRPr>
          </a:p>
        </p:txBody>
      </p:sp>
      <p:sp>
        <p:nvSpPr>
          <p:cNvPr id="5" name="Title 4"/>
          <p:cNvSpPr>
            <a:spLocks noGrp="1"/>
          </p:cNvSpPr>
          <p:nvPr>
            <p:ph type="title"/>
          </p:nvPr>
        </p:nvSpPr>
        <p:spPr/>
        <p:txBody>
          <a:bodyPr/>
          <a:lstStyle/>
          <a:p>
            <a:r>
              <a:rPr lang="en-US" dirty="0" smtClean="0"/>
              <a:t>Tomorrow’s Newspaper</a:t>
            </a:r>
            <a:endParaRPr lang="en-US" dirty="0"/>
          </a:p>
        </p:txBody>
      </p:sp>
      <p:sp>
        <p:nvSpPr>
          <p:cNvPr id="8" name="Rectangle 7"/>
          <p:cNvSpPr/>
          <p:nvPr/>
        </p:nvSpPr>
        <p:spPr>
          <a:xfrm>
            <a:off x="533400" y="1219200"/>
            <a:ext cx="8305800" cy="5029200"/>
          </a:xfrm>
          <a:prstGeom prst="rect">
            <a:avLst/>
          </a:prstGeom>
          <a:solidFill>
            <a:srgbClr val="E0D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9" name="TextBox 8"/>
          <p:cNvSpPr txBox="1"/>
          <p:nvPr/>
        </p:nvSpPr>
        <p:spPr>
          <a:xfrm>
            <a:off x="1295400" y="1524000"/>
            <a:ext cx="6781800" cy="646331"/>
          </a:xfrm>
          <a:prstGeom prst="rect">
            <a:avLst/>
          </a:prstGeom>
        </p:spPr>
        <p:txBody>
          <a:bodyPr wrap="square" rtlCol="0">
            <a:spAutoFit/>
          </a:bodyPr>
          <a:lstStyle/>
          <a:p>
            <a:pPr marL="228600" indent="-228600" algn="ctr" eaLnBrk="0" fontAlgn="base" hangingPunct="0">
              <a:spcBef>
                <a:spcPts val="1000"/>
              </a:spcBef>
              <a:spcAft>
                <a:spcPct val="0"/>
              </a:spcAft>
              <a:buSzPct val="100000"/>
            </a:pPr>
            <a:r>
              <a:rPr lang="en-US" sz="3600" b="1" dirty="0" smtClean="0">
                <a:latin typeface="Old English Text MT" pitchFamily="66" charset="0"/>
              </a:rPr>
              <a:t>The Financial Gazette</a:t>
            </a:r>
          </a:p>
        </p:txBody>
      </p:sp>
      <p:sp>
        <p:nvSpPr>
          <p:cNvPr id="11" name="TextBox 10"/>
          <p:cNvSpPr txBox="1"/>
          <p:nvPr/>
        </p:nvSpPr>
        <p:spPr>
          <a:xfrm>
            <a:off x="533400" y="1366520"/>
            <a:ext cx="8305800" cy="246221"/>
          </a:xfrm>
          <a:prstGeom prst="rect">
            <a:avLst/>
          </a:prstGeom>
          <a:noFill/>
        </p:spPr>
        <p:txBody>
          <a:bodyPr wrap="square" rtlCol="0">
            <a:spAutoFit/>
          </a:bodyPr>
          <a:lstStyle/>
          <a:p>
            <a:pPr marL="228600" indent="-228600" algn="r" eaLnBrk="0" fontAlgn="base" hangingPunct="0">
              <a:spcBef>
                <a:spcPts val="1000"/>
              </a:spcBef>
              <a:spcAft>
                <a:spcPct val="0"/>
              </a:spcAft>
              <a:buSzPct val="100000"/>
              <a:tabLst>
                <a:tab pos="6977063" algn="l"/>
              </a:tabLst>
            </a:pPr>
            <a:r>
              <a:rPr lang="en-US" sz="1000" dirty="0">
                <a:latin typeface="Baskerville Old Face" pitchFamily="18" charset="0"/>
              </a:rPr>
              <a:t>	</a:t>
            </a:r>
            <a:r>
              <a:rPr lang="en-US" sz="1000" dirty="0" smtClean="0">
                <a:latin typeface="Baskerville Old Face" pitchFamily="18" charset="0"/>
              </a:rPr>
              <a:t>financialgazette.com</a:t>
            </a:r>
          </a:p>
        </p:txBody>
      </p:sp>
      <p:cxnSp>
        <p:nvCxnSpPr>
          <p:cNvPr id="13" name="Straight Connector 12"/>
          <p:cNvCxnSpPr/>
          <p:nvPr/>
        </p:nvCxnSpPr>
        <p:spPr>
          <a:xfrm>
            <a:off x="533400" y="1371600"/>
            <a:ext cx="8305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1600200"/>
            <a:ext cx="8305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800" y="2130552"/>
            <a:ext cx="8077200" cy="461665"/>
          </a:xfrm>
          <a:prstGeom prst="rect">
            <a:avLst/>
          </a:prstGeom>
        </p:spPr>
        <p:txBody>
          <a:bodyPr wrap="square" rtlCol="0">
            <a:spAutoFit/>
          </a:bodyPr>
          <a:lstStyle/>
          <a:p>
            <a:pPr marL="228600" indent="-228600" algn="ctr" eaLnBrk="0" fontAlgn="base" hangingPunct="0">
              <a:spcBef>
                <a:spcPts val="1000"/>
              </a:spcBef>
              <a:spcAft>
                <a:spcPct val="0"/>
              </a:spcAft>
              <a:buSzPct val="100000"/>
            </a:pPr>
            <a:r>
              <a:rPr lang="en-US" sz="2400" b="1" dirty="0" smtClean="0">
                <a:latin typeface="Times New Roman" pitchFamily="18" charset="0"/>
                <a:cs typeface="Times New Roman" pitchFamily="18" charset="0"/>
              </a:rPr>
              <a:t>FDIC Slashes its Resolutions Department</a:t>
            </a:r>
          </a:p>
        </p:txBody>
      </p:sp>
      <p:sp>
        <p:nvSpPr>
          <p:cNvPr id="17" name="TextBox 16"/>
          <p:cNvSpPr txBox="1"/>
          <p:nvPr/>
        </p:nvSpPr>
        <p:spPr>
          <a:xfrm>
            <a:off x="4610876" y="2819400"/>
            <a:ext cx="1981200" cy="2811026"/>
          </a:xfrm>
          <a:prstGeom prst="rect">
            <a:avLst/>
          </a:prstGeom>
        </p:spPr>
        <p:txBody>
          <a:bodyPr wrap="square" rtlCol="0">
            <a:spAutoFit/>
          </a:bodyPr>
          <a:lstStyle/>
          <a:p>
            <a:pPr algn="just" eaLnBrk="0" fontAlgn="base" hangingPunct="0">
              <a:spcBef>
                <a:spcPts val="1000"/>
              </a:spcBef>
              <a:spcAft>
                <a:spcPct val="0"/>
              </a:spcAft>
              <a:buSzPct val="100000"/>
            </a:pPr>
            <a:r>
              <a:rPr lang="en-US" sz="1000" b="1" dirty="0" smtClean="0">
                <a:latin typeface="Times" pitchFamily="18" charset="0"/>
              </a:rPr>
              <a:t>Washington, DC – </a:t>
            </a:r>
            <a:r>
              <a:rPr lang="en-US" sz="1000" dirty="0" smtClean="0">
                <a:latin typeface="Times" pitchFamily="18" charset="0"/>
              </a:rPr>
              <a:t>Early this morning the Board of Directors of the FDIC announced a significant downsizing of its resolutions department.</a:t>
            </a:r>
          </a:p>
          <a:p>
            <a:pPr algn="just" eaLnBrk="0" fontAlgn="base" hangingPunct="0">
              <a:spcBef>
                <a:spcPts val="1000"/>
              </a:spcBef>
              <a:spcAft>
                <a:spcPct val="0"/>
              </a:spcAft>
              <a:buSzPct val="100000"/>
            </a:pPr>
            <a:r>
              <a:rPr lang="en-US" sz="1000" dirty="0" smtClean="0">
                <a:latin typeface="Times" pitchFamily="18" charset="0"/>
              </a:rPr>
              <a:t>Since 2011, only 85 banks and thrifts have been seized by the FDIC compared to 92 in 2011 and 157 in 2010.  The lack of failures coupled with continued federal spending cuts has directly led to the reduction of the resolutions department</a:t>
            </a:r>
          </a:p>
          <a:p>
            <a:pPr algn="just" eaLnBrk="0" fontAlgn="base" hangingPunct="0">
              <a:spcBef>
                <a:spcPts val="1000"/>
              </a:spcBef>
              <a:spcAft>
                <a:spcPct val="0"/>
              </a:spcAft>
              <a:buSzPct val="100000"/>
            </a:pPr>
            <a:r>
              <a:rPr lang="en-US" sz="1000" dirty="0" smtClean="0">
                <a:latin typeface="Times" pitchFamily="18" charset="0"/>
              </a:rPr>
              <a:t>As the economy continues to improve and the banking industry strengthens, Gruenberg believes </a:t>
            </a:r>
          </a:p>
        </p:txBody>
      </p:sp>
      <p:sp>
        <p:nvSpPr>
          <p:cNvPr id="20" name="TextBox 19"/>
          <p:cNvSpPr txBox="1"/>
          <p:nvPr/>
        </p:nvSpPr>
        <p:spPr>
          <a:xfrm>
            <a:off x="6525020" y="2809875"/>
            <a:ext cx="1981200" cy="2939266"/>
          </a:xfrm>
          <a:prstGeom prst="rect">
            <a:avLst/>
          </a:prstGeom>
        </p:spPr>
        <p:txBody>
          <a:bodyPr wrap="square" rtlCol="0">
            <a:spAutoFit/>
          </a:bodyPr>
          <a:lstStyle/>
          <a:p>
            <a:pPr algn="just" eaLnBrk="0" fontAlgn="base" hangingPunct="0">
              <a:spcBef>
                <a:spcPts val="1000"/>
              </a:spcBef>
              <a:spcAft>
                <a:spcPct val="0"/>
              </a:spcAft>
              <a:buSzPct val="100000"/>
            </a:pPr>
            <a:r>
              <a:rPr lang="en-US" sz="1000" dirty="0" smtClean="0">
                <a:latin typeface="Times" pitchFamily="18" charset="0"/>
              </a:rPr>
              <a:t>that banks will be able to outlast the economic downturn and work through their problems without “hitting the chopping block.”</a:t>
            </a:r>
          </a:p>
          <a:p>
            <a:pPr algn="just" eaLnBrk="0" fontAlgn="base" hangingPunct="0">
              <a:spcBef>
                <a:spcPts val="1000"/>
              </a:spcBef>
              <a:spcAft>
                <a:spcPct val="0"/>
              </a:spcAft>
              <a:buSzPct val="100000"/>
            </a:pPr>
            <a:r>
              <a:rPr lang="en-US" sz="1000" dirty="0" smtClean="0">
                <a:latin typeface="Times" pitchFamily="18" charset="0"/>
              </a:rPr>
              <a:t>He also reiterated that not all banks have gotten past the issues started in 2008. 542 banks still remain on the problem bank list; however, the FDIC will only seize banks and thrifts if they fall well below the “well-capitalized” threshold.</a:t>
            </a:r>
          </a:p>
          <a:p>
            <a:pPr algn="just" eaLnBrk="0" fontAlgn="base" hangingPunct="0">
              <a:spcBef>
                <a:spcPts val="1000"/>
              </a:spcBef>
              <a:spcAft>
                <a:spcPct val="0"/>
              </a:spcAft>
              <a:buSzPct val="100000"/>
            </a:pPr>
            <a:r>
              <a:rPr lang="en-US" sz="1000" dirty="0" smtClean="0">
                <a:latin typeface="Times" pitchFamily="18" charset="0"/>
              </a:rPr>
              <a:t>Going forward, Gruenberg predicts there will be 1-5 failures a year.</a:t>
            </a:r>
          </a:p>
          <a:p>
            <a:pPr algn="r" eaLnBrk="0" fontAlgn="base" hangingPunct="0">
              <a:spcBef>
                <a:spcPts val="1000"/>
              </a:spcBef>
              <a:spcAft>
                <a:spcPct val="0"/>
              </a:spcAft>
              <a:buSzPct val="100000"/>
            </a:pPr>
            <a:r>
              <a:rPr lang="en-US" sz="1000" i="1" dirty="0" smtClean="0">
                <a:latin typeface="Times" pitchFamily="18" charset="0"/>
              </a:rPr>
              <a:t>Continued on page 3 </a:t>
            </a:r>
            <a:endParaRPr lang="en-US" sz="1000" dirty="0" smtClean="0">
              <a:latin typeface="Times" pitchFamily="18" charset="0"/>
            </a:endParaRPr>
          </a:p>
        </p:txBody>
      </p:sp>
      <p:sp>
        <p:nvSpPr>
          <p:cNvPr id="21" name="TextBox 20"/>
          <p:cNvSpPr txBox="1"/>
          <p:nvPr/>
        </p:nvSpPr>
        <p:spPr>
          <a:xfrm>
            <a:off x="502920" y="2514600"/>
            <a:ext cx="8382000" cy="323165"/>
          </a:xfrm>
          <a:prstGeom prst="rect">
            <a:avLst/>
          </a:prstGeom>
        </p:spPr>
        <p:txBody>
          <a:bodyPr wrap="square" rtlCol="0">
            <a:spAutoFit/>
          </a:bodyPr>
          <a:lstStyle/>
          <a:p>
            <a:pPr marL="228600" indent="-228600" algn="ctr" eaLnBrk="0" fontAlgn="base" hangingPunct="0">
              <a:spcBef>
                <a:spcPts val="1000"/>
              </a:spcBef>
              <a:spcAft>
                <a:spcPct val="0"/>
              </a:spcAft>
              <a:buSzPct val="100000"/>
            </a:pPr>
            <a:r>
              <a:rPr lang="en-US" sz="1500" dirty="0" smtClean="0">
                <a:latin typeface="Times New Roman" pitchFamily="18" charset="0"/>
                <a:cs typeface="Times New Roman" pitchFamily="18" charset="0"/>
              </a:rPr>
              <a:t>FDIC-Assisted Closures Diminish with Only 2 Bank Failures Year to Date</a:t>
            </a:r>
          </a:p>
        </p:txBody>
      </p:sp>
      <p:sp>
        <p:nvSpPr>
          <p:cNvPr id="19" name="TextBox 18"/>
          <p:cNvSpPr txBox="1"/>
          <p:nvPr/>
        </p:nvSpPr>
        <p:spPr>
          <a:xfrm>
            <a:off x="895738" y="5219700"/>
            <a:ext cx="3581400" cy="738664"/>
          </a:xfrm>
          <a:prstGeom prst="rect">
            <a:avLst/>
          </a:prstGeom>
        </p:spPr>
        <p:txBody>
          <a:bodyPr wrap="square" rtlCol="0">
            <a:spAutoFit/>
          </a:bodyPr>
          <a:lstStyle/>
          <a:p>
            <a:pPr algn="just" eaLnBrk="0" fontAlgn="base" hangingPunct="0">
              <a:spcBef>
                <a:spcPts val="1000"/>
              </a:spcBef>
              <a:spcAft>
                <a:spcPct val="0"/>
              </a:spcAft>
              <a:buSzPct val="100000"/>
            </a:pPr>
            <a:r>
              <a:rPr lang="en-US" sz="1050" b="1" dirty="0" smtClean="0">
                <a:latin typeface="Times" pitchFamily="18" charset="0"/>
              </a:rPr>
              <a:t>FDIC Failures Slow: </a:t>
            </a:r>
            <a:r>
              <a:rPr lang="en-US" sz="1050" dirty="0" smtClean="0">
                <a:latin typeface="Times" pitchFamily="18" charset="0"/>
              </a:rPr>
              <a:t>Chairman of the Federal Deposit Insurance Corporation, Martin Gruenberg, explores the banking industry and the lessening role of FDIC resolutions to insure its stability</a:t>
            </a:r>
          </a:p>
        </p:txBody>
      </p:sp>
      <p:sp>
        <p:nvSpPr>
          <p:cNvPr id="23" name="TextBox 22"/>
          <p:cNvSpPr txBox="1"/>
          <p:nvPr/>
        </p:nvSpPr>
        <p:spPr>
          <a:xfrm>
            <a:off x="523240" y="1366520"/>
            <a:ext cx="8305800" cy="246221"/>
          </a:xfrm>
          <a:prstGeom prst="rect">
            <a:avLst/>
          </a:prstGeom>
          <a:noFill/>
        </p:spPr>
        <p:txBody>
          <a:bodyPr wrap="square" rtlCol="0">
            <a:spAutoFit/>
          </a:bodyPr>
          <a:lstStyle/>
          <a:p>
            <a:pPr marL="228600" indent="-228600" eaLnBrk="0" fontAlgn="base" hangingPunct="0">
              <a:spcBef>
                <a:spcPts val="1000"/>
              </a:spcBef>
              <a:spcAft>
                <a:spcPct val="0"/>
              </a:spcAft>
              <a:buSzPct val="100000"/>
            </a:pPr>
            <a:r>
              <a:rPr lang="en-US" sz="1000" dirty="0" smtClean="0">
                <a:latin typeface="Baskerville Old Face" pitchFamily="18" charset="0"/>
              </a:rPr>
              <a:t>October 23, 2014</a:t>
            </a:r>
          </a:p>
        </p:txBody>
      </p:sp>
      <p:pic>
        <p:nvPicPr>
          <p:cNvPr id="202756" name="Picture 4" descr="http://www4.pictures.zimbio.com/gi/Martin+Gruenberg+House+Holds+Hearing+Economic+OCG1m2NNoEAl.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979717" y="2895600"/>
            <a:ext cx="3383280" cy="2255521"/>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1295400" y="1949934"/>
            <a:ext cx="6553200" cy="274320"/>
          </a:xfrm>
        </p:spPr>
        <p:txBody>
          <a:bodyPr/>
          <a:lstStyle/>
          <a:p>
            <a:r>
              <a:rPr lang="en-US" dirty="0" smtClean="0"/>
              <a:t>FDIC Failures</a:t>
            </a:r>
            <a:endParaRPr lang="en-US" dirty="0"/>
          </a:p>
        </p:txBody>
      </p:sp>
      <p:sp>
        <p:nvSpPr>
          <p:cNvPr id="10" name="Text Placeholder 9"/>
          <p:cNvSpPr>
            <a:spLocks noGrp="1"/>
          </p:cNvSpPr>
          <p:nvPr>
            <p:ph type="body" sz="quarter" idx="13"/>
          </p:nvPr>
        </p:nvSpPr>
        <p:spPr>
          <a:xfrm>
            <a:off x="1293876" y="1467432"/>
            <a:ext cx="6556248" cy="333375"/>
          </a:xfrm>
          <a:solidFill>
            <a:schemeClr val="bg2"/>
          </a:solidFill>
          <a:ln>
            <a:solidFill>
              <a:schemeClr val="tx1"/>
            </a:solidFill>
          </a:ln>
        </p:spPr>
        <p:txBody>
          <a:bodyPr anchor="ctr"/>
          <a:lstStyle/>
          <a:p>
            <a:pPr algn="ctr">
              <a:buNone/>
            </a:pPr>
            <a:r>
              <a:rPr lang="en-US" sz="1100" b="1" i="1" dirty="0" smtClean="0"/>
              <a:t>FDIC failures continue to diminish and will return to mid 2000’s levels by 2014</a:t>
            </a:r>
            <a:endParaRPr lang="en-US" sz="1100" b="1" i="1" dirty="0"/>
          </a:p>
        </p:txBody>
      </p:sp>
      <p:sp>
        <p:nvSpPr>
          <p:cNvPr id="9" name="Title 8"/>
          <p:cNvSpPr>
            <a:spLocks noGrp="1"/>
          </p:cNvSpPr>
          <p:nvPr>
            <p:ph type="title"/>
          </p:nvPr>
        </p:nvSpPr>
        <p:spPr/>
        <p:txBody>
          <a:bodyPr/>
          <a:lstStyle/>
          <a:p>
            <a:r>
              <a:rPr lang="en-US" dirty="0" smtClean="0"/>
              <a:t>Where Have the FDIC-Assisted Acquisitions Gone?</a:t>
            </a:r>
            <a:endParaRPr lang="en-US" dirty="0"/>
          </a:p>
        </p:txBody>
      </p:sp>
      <p:sp>
        <p:nvSpPr>
          <p:cNvPr id="4" name="Slide Number Placeholder 3"/>
          <p:cNvSpPr>
            <a:spLocks noGrp="1"/>
          </p:cNvSpPr>
          <p:nvPr>
            <p:ph type="sldNum" sz="quarter" idx="4"/>
          </p:nvPr>
        </p:nvSpPr>
        <p:spPr/>
        <p:txBody>
          <a:bodyPr/>
          <a:lstStyle/>
          <a:p>
            <a:fld id="{B288FC56-8092-4DCB-8B30-6917BA11C2A7}" type="slidenum">
              <a:rPr lang="en-US" smtClean="0"/>
              <a:pPr/>
              <a:t>66</a:t>
            </a:fld>
            <a:endParaRPr lang="en-US" dirty="0"/>
          </a:p>
        </p:txBody>
      </p:sp>
      <p:sp>
        <p:nvSpPr>
          <p:cNvPr id="11" name="Text Placeholder 10"/>
          <p:cNvSpPr>
            <a:spLocks noGrp="1"/>
          </p:cNvSpPr>
          <p:nvPr>
            <p:ph type="body" sz="quarter" idx="14"/>
          </p:nvPr>
        </p:nvSpPr>
        <p:spPr>
          <a:xfrm>
            <a:off x="502920" y="6540728"/>
            <a:ext cx="8229600" cy="307777"/>
          </a:xfrm>
        </p:spPr>
        <p:txBody>
          <a:bodyPr/>
          <a:lstStyle/>
          <a:p>
            <a:pPr>
              <a:buNone/>
            </a:pPr>
            <a:r>
              <a:rPr lang="en-US" dirty="0" smtClean="0"/>
              <a:t>Source: FDIC</a:t>
            </a:r>
          </a:p>
          <a:p>
            <a:pPr>
              <a:buNone/>
            </a:pPr>
            <a:r>
              <a:rPr lang="en-US" dirty="0" smtClean="0"/>
              <a:t>Note: red box represents YTD annualized figures</a:t>
            </a:r>
            <a:endParaRPr lang="en-US" dirty="0"/>
          </a:p>
        </p:txBody>
      </p:sp>
      <p:pic>
        <p:nvPicPr>
          <p:cNvPr id="15" name="Picture 2"/>
          <p:cNvPicPr>
            <a:picLocks noChangeAspect="1" noChangeArrowheads="1"/>
          </p:cNvPicPr>
          <p:nvPr/>
        </p:nvPicPr>
        <p:blipFill>
          <a:blip r:embed="rId2" cstate="print"/>
          <a:srcRect/>
          <a:stretch>
            <a:fillRect/>
          </a:stretch>
        </p:blipFill>
        <p:spPr bwMode="auto">
          <a:xfrm>
            <a:off x="1143000" y="2286000"/>
            <a:ext cx="6858000" cy="3405188"/>
          </a:xfrm>
          <a:prstGeom prst="rect">
            <a:avLst/>
          </a:prstGeom>
          <a:noFill/>
          <a:ln w="9525">
            <a:miter lim="800000"/>
            <a:headEnd/>
            <a:tailEnd/>
          </a:ln>
          <a:effectLst/>
        </p:spPr>
      </p:pic>
      <p:sp>
        <p:nvSpPr>
          <p:cNvPr id="13" name="Right Arrow 12"/>
          <p:cNvSpPr/>
          <p:nvPr/>
        </p:nvSpPr>
        <p:spPr>
          <a:xfrm rot="1583013">
            <a:off x="4406714" y="3004348"/>
            <a:ext cx="2371086" cy="609600"/>
          </a:xfrm>
          <a:prstGeom prst="rightArrow">
            <a:avLst/>
          </a:prstGeom>
          <a:solidFill>
            <a:srgbClr val="D4002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4" name="TextBox 13"/>
          <p:cNvSpPr txBox="1"/>
          <p:nvPr/>
        </p:nvSpPr>
        <p:spPr>
          <a:xfrm>
            <a:off x="6962775" y="3933825"/>
            <a:ext cx="655949" cy="914400"/>
          </a:xfrm>
          <a:prstGeom prst="rect">
            <a:avLst/>
          </a:prstGeom>
        </p:spPr>
        <p:txBody>
          <a:bodyPr wrap="none" rtlCol="0" anchor="ctr">
            <a:spAutoFit/>
          </a:bodyPr>
          <a:lstStyle/>
          <a:p>
            <a:pPr marL="228600" indent="-228600" eaLnBrk="0" fontAlgn="base" hangingPunct="0">
              <a:spcBef>
                <a:spcPts val="1000"/>
              </a:spcBef>
              <a:spcAft>
                <a:spcPct val="0"/>
              </a:spcAft>
              <a:buSzPct val="100000"/>
            </a:pPr>
            <a:r>
              <a:rPr lang="en-US" sz="6600" dirty="0" smtClean="0">
                <a:latin typeface="Arial" pitchFamily="34" charset="0"/>
              </a:rPr>
              <a: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p:txBody>
          <a:bodyPr/>
          <a:lstStyle/>
          <a:p>
            <a:r>
              <a:rPr lang="en-US" dirty="0" smtClean="0"/>
              <a:t>January 15, 2015</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a:buNone/>
            </a:pPr>
            <a:endParaRPr lang="en-US" dirty="0"/>
          </a:p>
        </p:txBody>
      </p:sp>
      <p:sp>
        <p:nvSpPr>
          <p:cNvPr id="4" name="Slide Number Placeholder 3"/>
          <p:cNvSpPr>
            <a:spLocks noGrp="1"/>
          </p:cNvSpPr>
          <p:nvPr>
            <p:ph type="sldNum" sz="quarter" idx="4"/>
          </p:nvPr>
        </p:nvSpPr>
        <p:spPr/>
        <p:txBody>
          <a:bodyPr/>
          <a:lstStyle/>
          <a:p>
            <a:fld id="{B288FC56-8092-4DCB-8B30-6917BA11C2A7}" type="slidenum">
              <a:rPr lang="en-US" smtClean="0">
                <a:solidFill>
                  <a:prstClr val="black">
                    <a:lumMod val="65000"/>
                    <a:lumOff val="35000"/>
                  </a:prstClr>
                </a:solidFill>
              </a:rPr>
              <a:pPr/>
              <a:t>68</a:t>
            </a:fld>
            <a:endParaRPr lang="en-US" dirty="0">
              <a:solidFill>
                <a:prstClr val="black">
                  <a:lumMod val="65000"/>
                  <a:lumOff val="35000"/>
                </a:prstClr>
              </a:solidFill>
            </a:endParaRPr>
          </a:p>
        </p:txBody>
      </p:sp>
      <p:sp>
        <p:nvSpPr>
          <p:cNvPr id="5" name="Title 4"/>
          <p:cNvSpPr>
            <a:spLocks noGrp="1"/>
          </p:cNvSpPr>
          <p:nvPr>
            <p:ph type="title"/>
          </p:nvPr>
        </p:nvSpPr>
        <p:spPr/>
        <p:txBody>
          <a:bodyPr/>
          <a:lstStyle/>
          <a:p>
            <a:r>
              <a:rPr lang="en-US" dirty="0" smtClean="0"/>
              <a:t>Tomorrow’s Newspaper</a:t>
            </a:r>
            <a:endParaRPr lang="en-US" dirty="0"/>
          </a:p>
        </p:txBody>
      </p:sp>
      <p:sp>
        <p:nvSpPr>
          <p:cNvPr id="8" name="Rectangle 7"/>
          <p:cNvSpPr/>
          <p:nvPr/>
        </p:nvSpPr>
        <p:spPr>
          <a:xfrm>
            <a:off x="533400" y="1219200"/>
            <a:ext cx="8305800" cy="5029200"/>
          </a:xfrm>
          <a:prstGeom prst="rect">
            <a:avLst/>
          </a:prstGeom>
          <a:solidFill>
            <a:srgbClr val="E0D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9" name="TextBox 8"/>
          <p:cNvSpPr txBox="1"/>
          <p:nvPr/>
        </p:nvSpPr>
        <p:spPr>
          <a:xfrm>
            <a:off x="1295400" y="1524000"/>
            <a:ext cx="6781800" cy="646331"/>
          </a:xfrm>
          <a:prstGeom prst="rect">
            <a:avLst/>
          </a:prstGeom>
        </p:spPr>
        <p:txBody>
          <a:bodyPr wrap="square" rtlCol="0">
            <a:spAutoFit/>
          </a:bodyPr>
          <a:lstStyle/>
          <a:p>
            <a:pPr marL="228600" indent="-228600" algn="ctr" eaLnBrk="0" fontAlgn="base" hangingPunct="0">
              <a:spcBef>
                <a:spcPts val="1000"/>
              </a:spcBef>
              <a:spcAft>
                <a:spcPct val="0"/>
              </a:spcAft>
              <a:buSzPct val="100000"/>
            </a:pPr>
            <a:r>
              <a:rPr lang="en-US" sz="3600" b="1" dirty="0" smtClean="0">
                <a:latin typeface="Old English Text MT" pitchFamily="66" charset="0"/>
              </a:rPr>
              <a:t>The Financial Gazette</a:t>
            </a:r>
          </a:p>
        </p:txBody>
      </p:sp>
      <p:sp>
        <p:nvSpPr>
          <p:cNvPr id="11" name="TextBox 10"/>
          <p:cNvSpPr txBox="1"/>
          <p:nvPr/>
        </p:nvSpPr>
        <p:spPr>
          <a:xfrm>
            <a:off x="533400" y="1366520"/>
            <a:ext cx="8305800" cy="246221"/>
          </a:xfrm>
          <a:prstGeom prst="rect">
            <a:avLst/>
          </a:prstGeom>
          <a:noFill/>
        </p:spPr>
        <p:txBody>
          <a:bodyPr wrap="square" rtlCol="0">
            <a:spAutoFit/>
          </a:bodyPr>
          <a:lstStyle/>
          <a:p>
            <a:pPr marL="228600" indent="-228600" algn="r" eaLnBrk="0" fontAlgn="base" hangingPunct="0">
              <a:spcBef>
                <a:spcPts val="1000"/>
              </a:spcBef>
              <a:spcAft>
                <a:spcPct val="0"/>
              </a:spcAft>
              <a:buSzPct val="100000"/>
              <a:tabLst>
                <a:tab pos="6977063" algn="l"/>
              </a:tabLst>
            </a:pPr>
            <a:r>
              <a:rPr lang="en-US" sz="1000" dirty="0">
                <a:latin typeface="Baskerville Old Face" pitchFamily="18" charset="0"/>
              </a:rPr>
              <a:t>	</a:t>
            </a:r>
            <a:r>
              <a:rPr lang="en-US" sz="1000" dirty="0" smtClean="0">
                <a:latin typeface="Baskerville Old Face" pitchFamily="18" charset="0"/>
              </a:rPr>
              <a:t>financialgazette.com</a:t>
            </a:r>
          </a:p>
        </p:txBody>
      </p:sp>
      <p:cxnSp>
        <p:nvCxnSpPr>
          <p:cNvPr id="13" name="Straight Connector 12"/>
          <p:cNvCxnSpPr/>
          <p:nvPr/>
        </p:nvCxnSpPr>
        <p:spPr>
          <a:xfrm>
            <a:off x="533400" y="1371600"/>
            <a:ext cx="8305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1600200"/>
            <a:ext cx="8305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800" y="2130552"/>
            <a:ext cx="8077200" cy="461665"/>
          </a:xfrm>
          <a:prstGeom prst="rect">
            <a:avLst/>
          </a:prstGeom>
        </p:spPr>
        <p:txBody>
          <a:bodyPr wrap="square" rtlCol="0">
            <a:spAutoFit/>
          </a:bodyPr>
          <a:lstStyle/>
          <a:p>
            <a:pPr marL="228600" indent="-228600" algn="ctr" eaLnBrk="0" fontAlgn="base" hangingPunct="0">
              <a:spcBef>
                <a:spcPts val="1000"/>
              </a:spcBef>
              <a:spcAft>
                <a:spcPct val="0"/>
              </a:spcAft>
              <a:buSzPct val="100000"/>
            </a:pPr>
            <a:r>
              <a:rPr lang="en-US" sz="2400" b="1" dirty="0" smtClean="0">
                <a:latin typeface="Times New Roman" pitchFamily="18" charset="0"/>
                <a:cs typeface="Times New Roman" pitchFamily="18" charset="0"/>
              </a:rPr>
              <a:t>Bank of America Closes 2,000 Branches</a:t>
            </a:r>
          </a:p>
        </p:txBody>
      </p:sp>
      <p:sp>
        <p:nvSpPr>
          <p:cNvPr id="17" name="TextBox 16"/>
          <p:cNvSpPr txBox="1"/>
          <p:nvPr/>
        </p:nvSpPr>
        <p:spPr>
          <a:xfrm>
            <a:off x="4724400" y="2952750"/>
            <a:ext cx="1981200" cy="2836674"/>
          </a:xfrm>
          <a:prstGeom prst="rect">
            <a:avLst/>
          </a:prstGeom>
        </p:spPr>
        <p:txBody>
          <a:bodyPr wrap="square" rtlCol="0">
            <a:spAutoFit/>
          </a:bodyPr>
          <a:lstStyle/>
          <a:p>
            <a:pPr algn="just" eaLnBrk="0" fontAlgn="base" hangingPunct="0">
              <a:spcBef>
                <a:spcPts val="1000"/>
              </a:spcBef>
              <a:spcAft>
                <a:spcPct val="0"/>
              </a:spcAft>
              <a:buSzPct val="100000"/>
            </a:pPr>
            <a:r>
              <a:rPr lang="en-US" sz="1000" b="1" dirty="0" smtClean="0">
                <a:latin typeface="Times" pitchFamily="18" charset="0"/>
              </a:rPr>
              <a:t>Charlotte, NC – </a:t>
            </a:r>
            <a:r>
              <a:rPr lang="en-US" sz="1000" dirty="0" smtClean="0">
                <a:latin typeface="Times" pitchFamily="18" charset="0"/>
              </a:rPr>
              <a:t>Bank of America Corporation announced this morning the implementation of a efficiency initiative which will close over 2,000 branches and lay off roughly 20,000 employees.</a:t>
            </a:r>
            <a:endParaRPr lang="en-US" sz="1000" dirty="0">
              <a:latin typeface="Times" pitchFamily="18" charset="0"/>
            </a:endParaRPr>
          </a:p>
          <a:p>
            <a:pPr algn="just" eaLnBrk="0" fontAlgn="base" hangingPunct="0">
              <a:spcBef>
                <a:spcPts val="1000"/>
              </a:spcBef>
              <a:spcAft>
                <a:spcPct val="0"/>
              </a:spcAft>
              <a:buSzPct val="100000"/>
            </a:pPr>
            <a:r>
              <a:rPr lang="en-US" sz="1000" dirty="0" smtClean="0">
                <a:latin typeface="Times" pitchFamily="18" charset="0"/>
              </a:rPr>
              <a:t>Chief Executive Officer, Bryan Moynihan, stated, “Staying afloat in today’s difficult banking environment can only be achieved by adapting to the current times. Today over 50% of checks are deposited via some sort of smart phone or widget. That being said, we decided to cut expenses in the most effective way: closing branches.” </a:t>
            </a:r>
          </a:p>
        </p:txBody>
      </p:sp>
      <p:sp>
        <p:nvSpPr>
          <p:cNvPr id="20" name="TextBox 19"/>
          <p:cNvSpPr txBox="1"/>
          <p:nvPr/>
        </p:nvSpPr>
        <p:spPr>
          <a:xfrm>
            <a:off x="6638544" y="2971800"/>
            <a:ext cx="1981200" cy="1759456"/>
          </a:xfrm>
          <a:prstGeom prst="rect">
            <a:avLst/>
          </a:prstGeom>
        </p:spPr>
        <p:txBody>
          <a:bodyPr wrap="square" rtlCol="0">
            <a:spAutoFit/>
          </a:bodyPr>
          <a:lstStyle/>
          <a:p>
            <a:pPr algn="just" eaLnBrk="0" fontAlgn="base" hangingPunct="0">
              <a:spcBef>
                <a:spcPts val="1000"/>
              </a:spcBef>
              <a:spcAft>
                <a:spcPct val="0"/>
              </a:spcAft>
              <a:buSzPct val="100000"/>
            </a:pPr>
            <a:r>
              <a:rPr lang="en-US" sz="1000" dirty="0" smtClean="0">
                <a:latin typeface="Times" pitchFamily="18" charset="0"/>
              </a:rPr>
              <a:t>Investors seem to agree with Moynihan’s thesis as the stock has increased nearly 5% in 3 days.  </a:t>
            </a:r>
          </a:p>
          <a:p>
            <a:pPr algn="just" eaLnBrk="0" fontAlgn="base" hangingPunct="0">
              <a:spcBef>
                <a:spcPts val="1000"/>
              </a:spcBef>
              <a:spcAft>
                <a:spcPct val="0"/>
              </a:spcAft>
              <a:buSzPct val="100000"/>
            </a:pPr>
            <a:r>
              <a:rPr lang="en-US" sz="1000" dirty="0" smtClean="0">
                <a:latin typeface="Times" pitchFamily="18" charset="0"/>
              </a:rPr>
              <a:t>Several rumors have circled the banking sector regarding other big banks implementing similar strategies. Do not be surprised if the biggest 15 to 20 banks initiate a mass branch closure in the upcoming months.</a:t>
            </a:r>
          </a:p>
        </p:txBody>
      </p:sp>
      <p:sp>
        <p:nvSpPr>
          <p:cNvPr id="21" name="TextBox 20"/>
          <p:cNvSpPr txBox="1"/>
          <p:nvPr/>
        </p:nvSpPr>
        <p:spPr>
          <a:xfrm>
            <a:off x="502920" y="2514600"/>
            <a:ext cx="8382000" cy="323165"/>
          </a:xfrm>
          <a:prstGeom prst="rect">
            <a:avLst/>
          </a:prstGeom>
        </p:spPr>
        <p:txBody>
          <a:bodyPr wrap="square" rtlCol="0">
            <a:spAutoFit/>
          </a:bodyPr>
          <a:lstStyle/>
          <a:p>
            <a:pPr marL="228600" indent="-228600" algn="ctr" eaLnBrk="0" fontAlgn="base" hangingPunct="0">
              <a:spcBef>
                <a:spcPts val="1000"/>
              </a:spcBef>
              <a:spcAft>
                <a:spcPct val="0"/>
              </a:spcAft>
              <a:buSzPct val="100000"/>
            </a:pPr>
            <a:r>
              <a:rPr lang="en-US" sz="1500" dirty="0" smtClean="0">
                <a:latin typeface="Times New Roman" pitchFamily="18" charset="0"/>
                <a:cs typeface="Times New Roman" pitchFamily="18" charset="0"/>
              </a:rPr>
              <a:t>Efficiency Efforts Continue to Develop in the Current Low-Rate Environment; Stock Responds Positively</a:t>
            </a:r>
          </a:p>
        </p:txBody>
      </p:sp>
      <p:sp>
        <p:nvSpPr>
          <p:cNvPr id="19" name="TextBox 18"/>
          <p:cNvSpPr txBox="1"/>
          <p:nvPr/>
        </p:nvSpPr>
        <p:spPr>
          <a:xfrm>
            <a:off x="685800" y="5410200"/>
            <a:ext cx="3886200" cy="577081"/>
          </a:xfrm>
          <a:prstGeom prst="rect">
            <a:avLst/>
          </a:prstGeom>
        </p:spPr>
        <p:txBody>
          <a:bodyPr wrap="square" rtlCol="0">
            <a:spAutoFit/>
          </a:bodyPr>
          <a:lstStyle/>
          <a:p>
            <a:pPr algn="just" eaLnBrk="0" fontAlgn="base" hangingPunct="0">
              <a:spcBef>
                <a:spcPts val="1000"/>
              </a:spcBef>
              <a:spcAft>
                <a:spcPct val="0"/>
              </a:spcAft>
              <a:buSzPct val="100000"/>
            </a:pPr>
            <a:r>
              <a:rPr lang="en-US" sz="1050" b="1" dirty="0" smtClean="0">
                <a:latin typeface="Times" pitchFamily="18" charset="0"/>
              </a:rPr>
              <a:t>Branch closures: </a:t>
            </a:r>
            <a:r>
              <a:rPr lang="en-US" sz="1050" dirty="0" smtClean="0">
                <a:latin typeface="Times" pitchFamily="18" charset="0"/>
              </a:rPr>
              <a:t>Bank of America Corporation Chief Executive Officer, Brian Moynihan, defends the rationale behind the significant branch closings and cost savings initiative</a:t>
            </a:r>
          </a:p>
        </p:txBody>
      </p:sp>
      <p:pic>
        <p:nvPicPr>
          <p:cNvPr id="338946" name="Picture 2" descr="https://encrypted-tbn2.google.com/images?q=tbn:ANd9GcQw8XqCMS5TJdJ9QG7TKb-PSIuvH1tp_TQJ12WdcfqPOaUNW_PD"/>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762000" y="2819400"/>
            <a:ext cx="3778768" cy="2514600"/>
          </a:xfrm>
          <a:prstGeom prst="rect">
            <a:avLst/>
          </a:prstGeom>
          <a:noFill/>
        </p:spPr>
      </p:pic>
      <p:sp>
        <p:nvSpPr>
          <p:cNvPr id="23" name="TextBox 22"/>
          <p:cNvSpPr txBox="1"/>
          <p:nvPr/>
        </p:nvSpPr>
        <p:spPr>
          <a:xfrm>
            <a:off x="523240" y="1366520"/>
            <a:ext cx="8305800" cy="246221"/>
          </a:xfrm>
          <a:prstGeom prst="rect">
            <a:avLst/>
          </a:prstGeom>
          <a:noFill/>
        </p:spPr>
        <p:txBody>
          <a:bodyPr wrap="square" rtlCol="0">
            <a:spAutoFit/>
          </a:bodyPr>
          <a:lstStyle/>
          <a:p>
            <a:pPr marL="228600" indent="-228600" eaLnBrk="0" fontAlgn="base" hangingPunct="0">
              <a:spcBef>
                <a:spcPts val="1000"/>
              </a:spcBef>
              <a:spcAft>
                <a:spcPct val="0"/>
              </a:spcAft>
              <a:buSzPct val="100000"/>
            </a:pPr>
            <a:r>
              <a:rPr lang="en-US" sz="1000" dirty="0" smtClean="0">
                <a:latin typeface="Baskerville Old Face" pitchFamily="18" charset="0"/>
              </a:rPr>
              <a:t>January 15, 2015</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04800" y="2971800"/>
            <a:ext cx="4114800" cy="274320"/>
          </a:xfrm>
        </p:spPr>
        <p:txBody>
          <a:bodyPr/>
          <a:lstStyle/>
          <a:p>
            <a:r>
              <a:rPr lang="en-US" dirty="0" smtClean="0"/>
              <a:t>Branch Expense Assumptions</a:t>
            </a:r>
            <a:endParaRPr lang="en-US" dirty="0"/>
          </a:p>
        </p:txBody>
      </p:sp>
      <p:sp>
        <p:nvSpPr>
          <p:cNvPr id="4" name="Text Placeholder 3"/>
          <p:cNvSpPr>
            <a:spLocks noGrp="1"/>
          </p:cNvSpPr>
          <p:nvPr>
            <p:ph type="body" sz="quarter" idx="13"/>
          </p:nvPr>
        </p:nvSpPr>
        <p:spPr>
          <a:xfrm>
            <a:off x="332232" y="885825"/>
            <a:ext cx="8735568" cy="1628775"/>
          </a:xfrm>
        </p:spPr>
        <p:txBody>
          <a:bodyPr/>
          <a:lstStyle/>
          <a:p>
            <a:pPr>
              <a:spcBef>
                <a:spcPts val="500"/>
              </a:spcBef>
            </a:pPr>
            <a:r>
              <a:rPr lang="en-US" dirty="0" smtClean="0"/>
              <a:t>General Assumptions:</a:t>
            </a:r>
          </a:p>
          <a:p>
            <a:pPr lvl="1">
              <a:spcBef>
                <a:spcPts val="500"/>
              </a:spcBef>
            </a:pPr>
            <a:r>
              <a:rPr lang="en-US" dirty="0" smtClean="0"/>
              <a:t>Assumes Bank of America closes 2,000 branches, or 36.9% of their branch network</a:t>
            </a:r>
          </a:p>
          <a:p>
            <a:pPr lvl="1">
              <a:spcBef>
                <a:spcPts val="500"/>
              </a:spcBef>
            </a:pPr>
            <a:r>
              <a:rPr lang="en-US" dirty="0" smtClean="0"/>
              <a:t>Assumes 10 employees work at each branch</a:t>
            </a:r>
          </a:p>
          <a:p>
            <a:pPr lvl="1">
              <a:spcBef>
                <a:spcPts val="500"/>
              </a:spcBef>
            </a:pPr>
            <a:r>
              <a:rPr lang="en-US" dirty="0" smtClean="0"/>
              <a:t>Assumes the following operating costs per branch:</a:t>
            </a:r>
          </a:p>
          <a:p>
            <a:pPr lvl="2">
              <a:spcBef>
                <a:spcPts val="500"/>
              </a:spcBef>
            </a:pPr>
            <a:r>
              <a:rPr lang="en-US" dirty="0" smtClean="0"/>
              <a:t>Salaries &amp; Benefits (20%) = $450,000</a:t>
            </a:r>
          </a:p>
          <a:p>
            <a:pPr lvl="2">
              <a:spcBef>
                <a:spcPts val="500"/>
              </a:spcBef>
            </a:pPr>
            <a:r>
              <a:rPr lang="en-US" dirty="0" smtClean="0"/>
              <a:t>Rent &amp; Utilities = $55,000</a:t>
            </a:r>
          </a:p>
          <a:p>
            <a:pPr lvl="2">
              <a:spcBef>
                <a:spcPts val="500"/>
              </a:spcBef>
            </a:pPr>
            <a:r>
              <a:rPr lang="en-US" dirty="0" smtClean="0"/>
              <a:t>Total Expenses per Branch = $505,000</a:t>
            </a:r>
          </a:p>
          <a:p>
            <a:pPr lvl="1">
              <a:spcBef>
                <a:spcPts val="500"/>
              </a:spcBef>
            </a:pPr>
            <a:r>
              <a:rPr lang="en-US" b="1" dirty="0" smtClean="0"/>
              <a:t>Total Expense Savings = 2,000 branches x $505,000 / branch = $1,010 million</a:t>
            </a:r>
          </a:p>
          <a:p>
            <a:pPr lvl="2">
              <a:spcBef>
                <a:spcPts val="500"/>
              </a:spcBef>
            </a:pPr>
            <a:endParaRPr lang="en-US" dirty="0" smtClean="0"/>
          </a:p>
          <a:p>
            <a:pPr lvl="2">
              <a:spcBef>
                <a:spcPts val="500"/>
              </a:spcBef>
            </a:pPr>
            <a:endParaRPr lang="en-US" dirty="0"/>
          </a:p>
        </p:txBody>
      </p:sp>
      <p:sp>
        <p:nvSpPr>
          <p:cNvPr id="7" name="Title 6"/>
          <p:cNvSpPr>
            <a:spLocks noGrp="1"/>
          </p:cNvSpPr>
          <p:nvPr>
            <p:ph type="title"/>
          </p:nvPr>
        </p:nvSpPr>
        <p:spPr/>
        <p:txBody>
          <a:bodyPr/>
          <a:lstStyle/>
          <a:p>
            <a:r>
              <a:rPr lang="en-US" dirty="0" smtClean="0"/>
              <a:t>Bank of America Closures: Is it Worth the Hassle? </a:t>
            </a:r>
            <a:endParaRPr lang="en-US" dirty="0"/>
          </a:p>
        </p:txBody>
      </p:sp>
      <p:sp>
        <p:nvSpPr>
          <p:cNvPr id="8" name="Slide Number Placeholder 7"/>
          <p:cNvSpPr>
            <a:spLocks noGrp="1"/>
          </p:cNvSpPr>
          <p:nvPr>
            <p:ph type="sldNum" sz="quarter" idx="4"/>
          </p:nvPr>
        </p:nvSpPr>
        <p:spPr/>
        <p:txBody>
          <a:bodyPr/>
          <a:lstStyle/>
          <a:p>
            <a:fld id="{B288FC56-8092-4DCB-8B30-6917BA11C2A7}" type="slidenum">
              <a:rPr lang="en-US" smtClean="0">
                <a:solidFill>
                  <a:prstClr val="black">
                    <a:lumMod val="65000"/>
                    <a:lumOff val="35000"/>
                  </a:prstClr>
                </a:solidFill>
              </a:rPr>
              <a:pPr/>
              <a:t>69</a:t>
            </a:fld>
            <a:endParaRPr lang="en-US" dirty="0">
              <a:solidFill>
                <a:prstClr val="black">
                  <a:lumMod val="65000"/>
                  <a:lumOff val="35000"/>
                </a:prstClr>
              </a:solidFill>
            </a:endParaRPr>
          </a:p>
        </p:txBody>
      </p:sp>
      <p:sp>
        <p:nvSpPr>
          <p:cNvPr id="9" name="Text Placeholder 8"/>
          <p:cNvSpPr>
            <a:spLocks noGrp="1"/>
          </p:cNvSpPr>
          <p:nvPr>
            <p:ph type="body" sz="quarter" idx="14"/>
          </p:nvPr>
        </p:nvSpPr>
        <p:spPr/>
        <p:txBody>
          <a:bodyPr/>
          <a:lstStyle/>
          <a:p>
            <a:r>
              <a:rPr lang="en-US" dirty="0" smtClean="0"/>
              <a:t>Assumes 35% tax rate, or after-tax expense savings of $656.5 million</a:t>
            </a:r>
            <a:endParaRPr lang="en-US" dirty="0"/>
          </a:p>
        </p:txBody>
      </p:sp>
      <p:sp>
        <p:nvSpPr>
          <p:cNvPr id="11" name="Text Placeholder 1"/>
          <p:cNvSpPr>
            <a:spLocks noGrp="1"/>
          </p:cNvSpPr>
          <p:nvPr>
            <p:ph type="body" sz="quarter" idx="15"/>
          </p:nvPr>
        </p:nvSpPr>
        <p:spPr>
          <a:xfrm>
            <a:off x="4724400" y="2971800"/>
            <a:ext cx="4114800" cy="274320"/>
          </a:xfrm>
        </p:spPr>
        <p:txBody>
          <a:bodyPr/>
          <a:lstStyle/>
          <a:p>
            <a:r>
              <a:rPr lang="en-US" dirty="0" smtClean="0"/>
              <a:t>Impact to Earnings </a:t>
            </a:r>
            <a:r>
              <a:rPr lang="en-US" baseline="30000" dirty="0" smtClean="0"/>
              <a:t>(1)</a:t>
            </a:r>
            <a:endParaRPr lang="en-US" baseline="30000" dirty="0"/>
          </a:p>
        </p:txBody>
      </p:sp>
      <p:pic>
        <p:nvPicPr>
          <p:cNvPr id="13" name="Picture 2"/>
          <p:cNvPicPr>
            <a:picLocks noChangeAspect="1" noChangeArrowheads="1"/>
          </p:cNvPicPr>
          <p:nvPr/>
        </p:nvPicPr>
        <p:blipFill>
          <a:blip r:embed="rId2" cstate="print"/>
          <a:srcRect/>
          <a:stretch>
            <a:fillRect/>
          </a:stretch>
        </p:blipFill>
        <p:spPr bwMode="auto">
          <a:xfrm>
            <a:off x="304800" y="3352800"/>
            <a:ext cx="4114800" cy="2914650"/>
          </a:xfrm>
          <a:prstGeom prst="rect">
            <a:avLst/>
          </a:prstGeom>
          <a:noFill/>
          <a:ln w="9525">
            <a:miter lim="800000"/>
            <a:headEnd/>
            <a:tailEnd/>
          </a:ln>
          <a:effectLst/>
        </p:spPr>
      </p:pic>
      <p:pic>
        <p:nvPicPr>
          <p:cNvPr id="12" name="Picture 3"/>
          <p:cNvPicPr>
            <a:picLocks noChangeAspect="1" noChangeArrowheads="1"/>
          </p:cNvPicPr>
          <p:nvPr/>
        </p:nvPicPr>
        <p:blipFill>
          <a:blip r:embed="rId3" cstate="print"/>
          <a:srcRect/>
          <a:stretch>
            <a:fillRect/>
          </a:stretch>
        </p:blipFill>
        <p:spPr bwMode="auto">
          <a:xfrm>
            <a:off x="4724400" y="3425825"/>
            <a:ext cx="4114800" cy="2746375"/>
          </a:xfrm>
          <a:prstGeom prst="rect">
            <a:avLst/>
          </a:prstGeom>
          <a:noFill/>
          <a:ln w="9525">
            <a:miter lim="800000"/>
            <a:headEnd/>
            <a:tailEnd/>
          </a:ln>
          <a:effectLst/>
        </p:spPr>
      </p:pic>
      <p:sp>
        <p:nvSpPr>
          <p:cNvPr id="14" name="Right Arrow 13"/>
          <p:cNvSpPr/>
          <p:nvPr/>
        </p:nvSpPr>
        <p:spPr>
          <a:xfrm rot="20462781">
            <a:off x="6297843" y="3713490"/>
            <a:ext cx="1371600" cy="533400"/>
          </a:xfrm>
          <a:prstGeom prst="rightArrow">
            <a:avLst/>
          </a:prstGeom>
          <a:solidFill>
            <a:srgbClr val="D4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Arial" pitchFamily="34" charset="0"/>
              </a:rPr>
              <a:t>6.3% Accretion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descr="http://images.scripting.com/archiveScriptingCom/2008/12/11/morgan.jpg"/>
          <p:cNvPicPr>
            <a:picLocks noChangeAspect="1" noChangeArrowheads="1"/>
          </p:cNvPicPr>
          <p:nvPr/>
        </p:nvPicPr>
        <p:blipFill>
          <a:blip r:embed="rId2" cstate="print"/>
          <a:srcRect/>
          <a:stretch>
            <a:fillRect/>
          </a:stretch>
        </p:blipFill>
        <p:spPr bwMode="auto">
          <a:xfrm>
            <a:off x="2812619" y="1143000"/>
            <a:ext cx="3518763" cy="4572000"/>
          </a:xfrm>
          <a:prstGeom prst="rect">
            <a:avLst/>
          </a:prstGeom>
          <a:noFill/>
          <a:ln>
            <a:solidFill>
              <a:schemeClr val="tx1"/>
            </a:solidFill>
          </a:ln>
        </p:spPr>
      </p:pic>
      <p:sp>
        <p:nvSpPr>
          <p:cNvPr id="4" name="Slide Number Placeholder 3"/>
          <p:cNvSpPr>
            <a:spLocks noGrp="1"/>
          </p:cNvSpPr>
          <p:nvPr>
            <p:ph type="sldNum" sz="quarter" idx="4"/>
          </p:nvPr>
        </p:nvSpPr>
        <p:spPr/>
        <p:txBody>
          <a:bodyPr/>
          <a:lstStyle/>
          <a:p>
            <a:fld id="{B288FC56-8092-4DCB-8B30-6917BA11C2A7}" type="slidenum">
              <a:rPr lang="en-US" smtClean="0"/>
              <a:pPr/>
              <a:t>7</a:t>
            </a:fld>
            <a:endParaRPr lang="en-US" dirty="0"/>
          </a:p>
        </p:txBody>
      </p:sp>
      <p:sp>
        <p:nvSpPr>
          <p:cNvPr id="5" name="Title 4"/>
          <p:cNvSpPr>
            <a:spLocks noGrp="1"/>
          </p:cNvSpPr>
          <p:nvPr>
            <p:ph type="title"/>
          </p:nvPr>
        </p:nvSpPr>
        <p:spPr/>
        <p:txBody>
          <a:bodyPr/>
          <a:lstStyle/>
          <a:p>
            <a:r>
              <a:rPr lang="en-US" dirty="0" smtClean="0"/>
              <a:t>Founders of Banking</a:t>
            </a:r>
            <a:endParaRPr lang="en-US" dirty="0"/>
          </a:p>
        </p:txBody>
      </p:sp>
      <p:sp>
        <p:nvSpPr>
          <p:cNvPr id="12" name="TextBox 11"/>
          <p:cNvSpPr txBox="1"/>
          <p:nvPr/>
        </p:nvSpPr>
        <p:spPr>
          <a:xfrm>
            <a:off x="3917815" y="5270212"/>
            <a:ext cx="1110560" cy="292388"/>
          </a:xfrm>
          <a:prstGeom prst="rect">
            <a:avLst/>
          </a:prstGeom>
          <a:solidFill>
            <a:schemeClr val="bg1">
              <a:lumMod val="85000"/>
            </a:schemeClr>
          </a:solidFill>
          <a:ln>
            <a:solidFill>
              <a:schemeClr val="tx1"/>
            </a:solidFill>
          </a:ln>
        </p:spPr>
        <p:txBody>
          <a:bodyPr wrap="none" rtlCol="0">
            <a:spAutoFit/>
          </a:bodyPr>
          <a:lstStyle/>
          <a:p>
            <a:pPr marL="228600" indent="-228600" eaLnBrk="0" fontAlgn="base" hangingPunct="0">
              <a:spcBef>
                <a:spcPts val="1000"/>
              </a:spcBef>
              <a:spcAft>
                <a:spcPct val="0"/>
              </a:spcAft>
              <a:buSzPct val="100000"/>
            </a:pPr>
            <a:r>
              <a:rPr lang="en-US" sz="1300" b="1" i="1" dirty="0" smtClean="0">
                <a:latin typeface="Arial" pitchFamily="34" charset="0"/>
              </a:rPr>
              <a:t>J.P. Morgan</a:t>
            </a:r>
          </a:p>
        </p:txBody>
      </p:sp>
      <p:sp>
        <p:nvSpPr>
          <p:cNvPr id="19" name="Text Placeholder 18"/>
          <p:cNvSpPr>
            <a:spLocks noGrp="1"/>
          </p:cNvSpPr>
          <p:nvPr>
            <p:ph type="body" sz="quarter" idx="14"/>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p:txBody>
          <a:bodyPr/>
          <a:lstStyle/>
          <a:p>
            <a:r>
              <a:rPr lang="en-US" dirty="0" smtClean="0"/>
              <a:t>March 14, 2016</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a:buNone/>
            </a:pPr>
            <a:endParaRPr lang="en-US" dirty="0"/>
          </a:p>
        </p:txBody>
      </p:sp>
      <p:sp>
        <p:nvSpPr>
          <p:cNvPr id="4" name="Slide Number Placeholder 3"/>
          <p:cNvSpPr>
            <a:spLocks noGrp="1"/>
          </p:cNvSpPr>
          <p:nvPr>
            <p:ph type="sldNum" sz="quarter" idx="4"/>
          </p:nvPr>
        </p:nvSpPr>
        <p:spPr/>
        <p:txBody>
          <a:bodyPr/>
          <a:lstStyle/>
          <a:p>
            <a:fld id="{B288FC56-8092-4DCB-8B30-6917BA11C2A7}" type="slidenum">
              <a:rPr lang="en-US" smtClean="0">
                <a:solidFill>
                  <a:prstClr val="black">
                    <a:lumMod val="65000"/>
                    <a:lumOff val="35000"/>
                  </a:prstClr>
                </a:solidFill>
              </a:rPr>
              <a:pPr/>
              <a:t>71</a:t>
            </a:fld>
            <a:endParaRPr lang="en-US" dirty="0">
              <a:solidFill>
                <a:prstClr val="black">
                  <a:lumMod val="65000"/>
                  <a:lumOff val="35000"/>
                </a:prstClr>
              </a:solidFill>
            </a:endParaRPr>
          </a:p>
        </p:txBody>
      </p:sp>
      <p:sp>
        <p:nvSpPr>
          <p:cNvPr id="5" name="Title 4"/>
          <p:cNvSpPr>
            <a:spLocks noGrp="1"/>
          </p:cNvSpPr>
          <p:nvPr>
            <p:ph type="title"/>
          </p:nvPr>
        </p:nvSpPr>
        <p:spPr/>
        <p:txBody>
          <a:bodyPr/>
          <a:lstStyle/>
          <a:p>
            <a:r>
              <a:rPr lang="en-US" dirty="0" smtClean="0"/>
              <a:t>Tomorrow’s Newspaper</a:t>
            </a:r>
            <a:endParaRPr lang="en-US" dirty="0"/>
          </a:p>
        </p:txBody>
      </p:sp>
      <p:sp>
        <p:nvSpPr>
          <p:cNvPr id="8" name="Rectangle 7"/>
          <p:cNvSpPr/>
          <p:nvPr/>
        </p:nvSpPr>
        <p:spPr>
          <a:xfrm>
            <a:off x="533400" y="1219200"/>
            <a:ext cx="8305800" cy="5029200"/>
          </a:xfrm>
          <a:prstGeom prst="rect">
            <a:avLst/>
          </a:prstGeom>
          <a:solidFill>
            <a:srgbClr val="E0DF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9" name="TextBox 8"/>
          <p:cNvSpPr txBox="1"/>
          <p:nvPr/>
        </p:nvSpPr>
        <p:spPr>
          <a:xfrm>
            <a:off x="1295400" y="1524000"/>
            <a:ext cx="6781800" cy="646331"/>
          </a:xfrm>
          <a:prstGeom prst="rect">
            <a:avLst/>
          </a:prstGeom>
        </p:spPr>
        <p:txBody>
          <a:bodyPr wrap="square" rtlCol="0">
            <a:spAutoFit/>
          </a:bodyPr>
          <a:lstStyle/>
          <a:p>
            <a:pPr marL="228600" indent="-228600" algn="ctr" eaLnBrk="0" fontAlgn="base" hangingPunct="0">
              <a:spcBef>
                <a:spcPts val="1000"/>
              </a:spcBef>
              <a:spcAft>
                <a:spcPct val="0"/>
              </a:spcAft>
              <a:buSzPct val="100000"/>
            </a:pPr>
            <a:r>
              <a:rPr lang="en-US" sz="3600" b="1" dirty="0" smtClean="0">
                <a:latin typeface="Old English Text MT" pitchFamily="66" charset="0"/>
              </a:rPr>
              <a:t>The Financial Gazette</a:t>
            </a:r>
          </a:p>
        </p:txBody>
      </p:sp>
      <p:sp>
        <p:nvSpPr>
          <p:cNvPr id="11" name="TextBox 10"/>
          <p:cNvSpPr txBox="1"/>
          <p:nvPr/>
        </p:nvSpPr>
        <p:spPr>
          <a:xfrm>
            <a:off x="533400" y="1366520"/>
            <a:ext cx="8305800" cy="246221"/>
          </a:xfrm>
          <a:prstGeom prst="rect">
            <a:avLst/>
          </a:prstGeom>
          <a:noFill/>
        </p:spPr>
        <p:txBody>
          <a:bodyPr wrap="square" rtlCol="0">
            <a:spAutoFit/>
          </a:bodyPr>
          <a:lstStyle/>
          <a:p>
            <a:pPr marL="228600" indent="-228600" algn="r" eaLnBrk="0" fontAlgn="base" hangingPunct="0">
              <a:spcBef>
                <a:spcPts val="1000"/>
              </a:spcBef>
              <a:spcAft>
                <a:spcPct val="0"/>
              </a:spcAft>
              <a:buSzPct val="100000"/>
              <a:tabLst>
                <a:tab pos="6977063" algn="l"/>
              </a:tabLst>
            </a:pPr>
            <a:r>
              <a:rPr lang="en-US" sz="1000" dirty="0">
                <a:latin typeface="Baskerville Old Face" pitchFamily="18" charset="0"/>
              </a:rPr>
              <a:t>	</a:t>
            </a:r>
            <a:r>
              <a:rPr lang="en-US" sz="1000" dirty="0" smtClean="0">
                <a:latin typeface="Baskerville Old Face" pitchFamily="18" charset="0"/>
              </a:rPr>
              <a:t>financialgazette.com</a:t>
            </a:r>
          </a:p>
        </p:txBody>
      </p:sp>
      <p:cxnSp>
        <p:nvCxnSpPr>
          <p:cNvPr id="13" name="Straight Connector 12"/>
          <p:cNvCxnSpPr/>
          <p:nvPr/>
        </p:nvCxnSpPr>
        <p:spPr>
          <a:xfrm>
            <a:off x="533400" y="1371600"/>
            <a:ext cx="8305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1600200"/>
            <a:ext cx="8305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800" y="2130552"/>
            <a:ext cx="8077200" cy="461665"/>
          </a:xfrm>
          <a:prstGeom prst="rect">
            <a:avLst/>
          </a:prstGeom>
        </p:spPr>
        <p:txBody>
          <a:bodyPr wrap="square" rtlCol="0">
            <a:spAutoFit/>
          </a:bodyPr>
          <a:lstStyle/>
          <a:p>
            <a:pPr marL="228600" indent="-228600" algn="ctr" eaLnBrk="0" fontAlgn="base" hangingPunct="0">
              <a:spcBef>
                <a:spcPts val="1000"/>
              </a:spcBef>
              <a:spcAft>
                <a:spcPct val="0"/>
              </a:spcAft>
              <a:buSzPct val="100000"/>
            </a:pPr>
            <a:r>
              <a:rPr lang="en-US" sz="2400" b="1" dirty="0" smtClean="0">
                <a:latin typeface="Times New Roman" pitchFamily="18" charset="0"/>
                <a:cs typeface="Times New Roman" pitchFamily="18" charset="0"/>
              </a:rPr>
              <a:t>WFC, Last of “Too Big to Fail” Banks, Shutters Branches</a:t>
            </a:r>
          </a:p>
        </p:txBody>
      </p:sp>
      <p:sp>
        <p:nvSpPr>
          <p:cNvPr id="17" name="TextBox 16"/>
          <p:cNvSpPr txBox="1"/>
          <p:nvPr/>
        </p:nvSpPr>
        <p:spPr>
          <a:xfrm>
            <a:off x="4648200" y="2914650"/>
            <a:ext cx="1981200" cy="3272691"/>
          </a:xfrm>
          <a:prstGeom prst="rect">
            <a:avLst/>
          </a:prstGeom>
        </p:spPr>
        <p:txBody>
          <a:bodyPr wrap="square" rtlCol="0">
            <a:spAutoFit/>
          </a:bodyPr>
          <a:lstStyle/>
          <a:p>
            <a:pPr algn="just" eaLnBrk="0" fontAlgn="base" hangingPunct="0">
              <a:spcBef>
                <a:spcPts val="1000"/>
              </a:spcBef>
              <a:spcAft>
                <a:spcPct val="0"/>
              </a:spcAft>
              <a:buSzPct val="100000"/>
            </a:pPr>
            <a:r>
              <a:rPr lang="en-US" sz="1000" b="1" dirty="0" smtClean="0">
                <a:latin typeface="Times" pitchFamily="18" charset="0"/>
              </a:rPr>
              <a:t>San Francisco, CA – </a:t>
            </a:r>
            <a:r>
              <a:rPr lang="en-US" sz="1000" dirty="0" smtClean="0">
                <a:latin typeface="Times" pitchFamily="18" charset="0"/>
              </a:rPr>
              <a:t>After a year of continuous branch downsizing and expense cut initiatives, Wells Fargo Corporation announced it too will shutter several thousand branches in the upcoming years to improve efficiencies.  This plan expects to cut 3,000 branches and 30,000 employees.</a:t>
            </a:r>
          </a:p>
          <a:p>
            <a:pPr algn="just" eaLnBrk="0" fontAlgn="base" hangingPunct="0">
              <a:spcBef>
                <a:spcPts val="1000"/>
              </a:spcBef>
              <a:spcAft>
                <a:spcPct val="0"/>
              </a:spcAft>
              <a:buSzPct val="100000"/>
            </a:pPr>
            <a:r>
              <a:rPr lang="en-US" sz="1000" dirty="0" smtClean="0">
                <a:latin typeface="Times" pitchFamily="18" charset="0"/>
              </a:rPr>
              <a:t>To many, this was a long time coming. 19 of the largest 20 banks had already initiated massive branch reduction measures, leaving Wells Fargo as the last man standing.</a:t>
            </a:r>
          </a:p>
          <a:p>
            <a:pPr algn="just" eaLnBrk="0" fontAlgn="base" hangingPunct="0">
              <a:spcBef>
                <a:spcPts val="1000"/>
              </a:spcBef>
              <a:spcAft>
                <a:spcPct val="0"/>
              </a:spcAft>
              <a:buSzPct val="100000"/>
            </a:pPr>
            <a:r>
              <a:rPr lang="en-US" sz="1000" dirty="0" smtClean="0">
                <a:latin typeface="Times" pitchFamily="18" charset="0"/>
              </a:rPr>
              <a:t>Now that over 16,000 branches have been closed by the largest banks nationwide, one may ask, “What has become of these former</a:t>
            </a:r>
          </a:p>
        </p:txBody>
      </p:sp>
      <p:sp>
        <p:nvSpPr>
          <p:cNvPr id="20" name="TextBox 19"/>
          <p:cNvSpPr txBox="1"/>
          <p:nvPr/>
        </p:nvSpPr>
        <p:spPr>
          <a:xfrm>
            <a:off x="6562344" y="2905125"/>
            <a:ext cx="1981200" cy="3016210"/>
          </a:xfrm>
          <a:prstGeom prst="rect">
            <a:avLst/>
          </a:prstGeom>
        </p:spPr>
        <p:txBody>
          <a:bodyPr wrap="square" rtlCol="0">
            <a:spAutoFit/>
          </a:bodyPr>
          <a:lstStyle/>
          <a:p>
            <a:pPr algn="just" eaLnBrk="0" fontAlgn="base" hangingPunct="0">
              <a:spcBef>
                <a:spcPts val="1000"/>
              </a:spcBef>
              <a:spcAft>
                <a:spcPct val="0"/>
              </a:spcAft>
              <a:buSzPct val="100000"/>
            </a:pPr>
            <a:r>
              <a:rPr lang="en-US" sz="1000" dirty="0" smtClean="0">
                <a:latin typeface="Times" pitchFamily="18" charset="0"/>
              </a:rPr>
              <a:t>bank branches?” Fast food and take-out restaurants, such as Chipotle Mexican Grill, have been assuming these locations to develop their network.  Chipotle’s Chief Executive Officer, Steve Ells, exclaims, “These bank closures have been the best thing for the fast food industry since the digital cash register.  Branch locations tend to be in the most appealing areas of each region, making them commonly seen and visited destinations.” Chipotle has nearly doubled in size since Bank of America announced their branch closures in January 2015 and has developed a drive-thru system.</a:t>
            </a:r>
          </a:p>
        </p:txBody>
      </p:sp>
      <p:sp>
        <p:nvSpPr>
          <p:cNvPr id="21" name="TextBox 20"/>
          <p:cNvSpPr txBox="1"/>
          <p:nvPr/>
        </p:nvSpPr>
        <p:spPr>
          <a:xfrm>
            <a:off x="502920" y="2514600"/>
            <a:ext cx="8382000" cy="323165"/>
          </a:xfrm>
          <a:prstGeom prst="rect">
            <a:avLst/>
          </a:prstGeom>
        </p:spPr>
        <p:txBody>
          <a:bodyPr wrap="square" rtlCol="0">
            <a:spAutoFit/>
          </a:bodyPr>
          <a:lstStyle/>
          <a:p>
            <a:pPr marL="228600" indent="-228600" algn="ctr" eaLnBrk="0" fontAlgn="base" hangingPunct="0">
              <a:spcBef>
                <a:spcPts val="1000"/>
              </a:spcBef>
              <a:spcAft>
                <a:spcPct val="0"/>
              </a:spcAft>
              <a:buSzPct val="100000"/>
            </a:pPr>
            <a:r>
              <a:rPr lang="en-US" sz="1500" dirty="0" smtClean="0">
                <a:latin typeface="Times New Roman" pitchFamily="18" charset="0"/>
                <a:cs typeface="Times New Roman" pitchFamily="18" charset="0"/>
              </a:rPr>
              <a:t>Wells Fargo Initiates Plan to Close Nearly 3,000 Branches; Chipotle Seen as Big Winner</a:t>
            </a:r>
          </a:p>
        </p:txBody>
      </p:sp>
      <p:sp>
        <p:nvSpPr>
          <p:cNvPr id="19" name="TextBox 18"/>
          <p:cNvSpPr txBox="1"/>
          <p:nvPr/>
        </p:nvSpPr>
        <p:spPr>
          <a:xfrm>
            <a:off x="1017658" y="5250797"/>
            <a:ext cx="3554342" cy="738664"/>
          </a:xfrm>
          <a:prstGeom prst="rect">
            <a:avLst/>
          </a:prstGeom>
        </p:spPr>
        <p:txBody>
          <a:bodyPr wrap="square" rtlCol="0">
            <a:spAutoFit/>
          </a:bodyPr>
          <a:lstStyle/>
          <a:p>
            <a:pPr algn="just" eaLnBrk="0" fontAlgn="base" hangingPunct="0">
              <a:spcBef>
                <a:spcPts val="1000"/>
              </a:spcBef>
              <a:spcAft>
                <a:spcPct val="0"/>
              </a:spcAft>
              <a:buSzPct val="100000"/>
            </a:pPr>
            <a:r>
              <a:rPr lang="en-US" sz="1050" b="1" dirty="0" smtClean="0">
                <a:latin typeface="Times" pitchFamily="18" charset="0"/>
              </a:rPr>
              <a:t>Branch shutters continue: </a:t>
            </a:r>
            <a:r>
              <a:rPr lang="en-US" sz="1050" dirty="0" smtClean="0">
                <a:latin typeface="Times" pitchFamily="18" charset="0"/>
              </a:rPr>
              <a:t>Wells Fargo Corporation Chief Executive Officer, John Stumpf, follows the lead of other national banking institutions in discontinuing a large portion of their branch network</a:t>
            </a:r>
          </a:p>
        </p:txBody>
      </p:sp>
      <p:sp>
        <p:nvSpPr>
          <p:cNvPr id="23" name="TextBox 22"/>
          <p:cNvSpPr txBox="1"/>
          <p:nvPr/>
        </p:nvSpPr>
        <p:spPr>
          <a:xfrm>
            <a:off x="523240" y="1366520"/>
            <a:ext cx="8305800" cy="246221"/>
          </a:xfrm>
          <a:prstGeom prst="rect">
            <a:avLst/>
          </a:prstGeom>
          <a:noFill/>
        </p:spPr>
        <p:txBody>
          <a:bodyPr wrap="square" rtlCol="0">
            <a:spAutoFit/>
          </a:bodyPr>
          <a:lstStyle/>
          <a:p>
            <a:pPr marL="228600" indent="-228600" eaLnBrk="0" fontAlgn="base" hangingPunct="0">
              <a:spcBef>
                <a:spcPts val="1000"/>
              </a:spcBef>
              <a:spcAft>
                <a:spcPct val="0"/>
              </a:spcAft>
              <a:buSzPct val="100000"/>
            </a:pPr>
            <a:r>
              <a:rPr lang="en-US" sz="1000" dirty="0" smtClean="0">
                <a:latin typeface="Baskerville Old Face" pitchFamily="18" charset="0"/>
              </a:rPr>
              <a:t>March 14, 2016</a:t>
            </a:r>
          </a:p>
        </p:txBody>
      </p:sp>
      <p:pic>
        <p:nvPicPr>
          <p:cNvPr id="263170" name="Picture 2" descr="http://images.businessweek.com/ss/09/01/0108_best_worst/image/john_stumpth.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1054982" y="2924369"/>
            <a:ext cx="3474720" cy="231648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srcRect/>
          <a:stretch>
            <a:fillRect/>
          </a:stretch>
        </p:blipFill>
        <p:spPr bwMode="auto">
          <a:xfrm>
            <a:off x="-179388" y="1646238"/>
            <a:ext cx="4846638" cy="2911475"/>
          </a:xfrm>
          <a:prstGeom prst="rect">
            <a:avLst/>
          </a:prstGeom>
          <a:noFill/>
          <a:ln w="9525">
            <a:miter lim="800000"/>
            <a:headEnd/>
            <a:tailEnd/>
          </a:ln>
          <a:effectLst/>
        </p:spPr>
      </p:pic>
      <p:pic>
        <p:nvPicPr>
          <p:cNvPr id="19" name="Picture 3"/>
          <p:cNvPicPr>
            <a:picLocks noChangeAspect="1" noChangeArrowheads="1"/>
          </p:cNvPicPr>
          <p:nvPr/>
        </p:nvPicPr>
        <p:blipFill>
          <a:blip r:embed="rId3" cstate="print"/>
          <a:srcRect/>
          <a:stretch>
            <a:fillRect/>
          </a:stretch>
        </p:blipFill>
        <p:spPr bwMode="auto">
          <a:xfrm>
            <a:off x="4449763" y="1647825"/>
            <a:ext cx="4846637" cy="2908300"/>
          </a:xfrm>
          <a:prstGeom prst="rect">
            <a:avLst/>
          </a:prstGeom>
          <a:noFill/>
          <a:ln w="9525">
            <a:miter lim="800000"/>
            <a:headEnd/>
            <a:tailEnd/>
          </a:ln>
          <a:effectLst/>
        </p:spPr>
      </p:pic>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4"/>
          </p:nvPr>
        </p:nvSpPr>
        <p:spPr>
          <a:xfrm>
            <a:off x="502920" y="6540728"/>
            <a:ext cx="8229600" cy="307777"/>
          </a:xfrm>
        </p:spPr>
        <p:txBody>
          <a:bodyPr/>
          <a:lstStyle/>
          <a:p>
            <a:pPr>
              <a:buNone/>
            </a:pPr>
            <a:r>
              <a:rPr lang="en-US" dirty="0" smtClean="0"/>
              <a:t>	Source: SNL Financial</a:t>
            </a:r>
          </a:p>
          <a:p>
            <a:r>
              <a:rPr lang="en-US" dirty="0" smtClean="0"/>
              <a:t>Includes all top-tier consolidated banks and thrifts headquartered nationwide; excludes merger targets</a:t>
            </a:r>
          </a:p>
        </p:txBody>
      </p:sp>
      <p:sp>
        <p:nvSpPr>
          <p:cNvPr id="4" name="Slide Number Placeholder 3"/>
          <p:cNvSpPr>
            <a:spLocks noGrp="1"/>
          </p:cNvSpPr>
          <p:nvPr>
            <p:ph type="sldNum" sz="quarter" idx="4"/>
          </p:nvPr>
        </p:nvSpPr>
        <p:spPr/>
        <p:txBody>
          <a:bodyPr/>
          <a:lstStyle/>
          <a:p>
            <a:fld id="{B288FC56-8092-4DCB-8B30-6917BA11C2A7}" type="slidenum">
              <a:rPr lang="en-US" smtClean="0"/>
              <a:pPr/>
              <a:t>72</a:t>
            </a:fld>
            <a:endParaRPr lang="en-US" dirty="0"/>
          </a:p>
        </p:txBody>
      </p:sp>
      <p:sp>
        <p:nvSpPr>
          <p:cNvPr id="5" name="Title 4"/>
          <p:cNvSpPr>
            <a:spLocks noGrp="1"/>
          </p:cNvSpPr>
          <p:nvPr>
            <p:ph type="title"/>
          </p:nvPr>
        </p:nvSpPr>
        <p:spPr/>
        <p:txBody>
          <a:bodyPr/>
          <a:lstStyle/>
          <a:p>
            <a:r>
              <a:rPr lang="en-US" dirty="0" smtClean="0"/>
              <a:t>Effects of a Mass Branch Closure</a:t>
            </a:r>
            <a:endParaRPr lang="en-US" dirty="0"/>
          </a:p>
        </p:txBody>
      </p:sp>
      <p:sp>
        <p:nvSpPr>
          <p:cNvPr id="7" name="Rectangle 6"/>
          <p:cNvSpPr/>
          <p:nvPr/>
        </p:nvSpPr>
        <p:spPr>
          <a:xfrm>
            <a:off x="428625" y="1447800"/>
            <a:ext cx="3749040" cy="27432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latin typeface="Arial" pitchFamily="34" charset="0"/>
              </a:rPr>
              <a:t>Branch Distribution Pre-Shutter</a:t>
            </a:r>
          </a:p>
        </p:txBody>
      </p:sp>
      <p:sp>
        <p:nvSpPr>
          <p:cNvPr id="8" name="Rectangle 7"/>
          <p:cNvSpPr/>
          <p:nvPr/>
        </p:nvSpPr>
        <p:spPr>
          <a:xfrm>
            <a:off x="4966335" y="1447800"/>
            <a:ext cx="3749040" cy="274320"/>
          </a:xfrm>
          <a:prstGeom prst="rect">
            <a:avLst/>
          </a:prstGeom>
          <a:solidFill>
            <a:srgbClr val="0F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latin typeface="Arial" pitchFamily="34" charset="0"/>
              </a:rPr>
              <a:t>Branch Distribution Post-Shutter</a:t>
            </a:r>
          </a:p>
        </p:txBody>
      </p:sp>
      <p:sp>
        <p:nvSpPr>
          <p:cNvPr id="9" name="Right Arrow 8"/>
          <p:cNvSpPr/>
          <p:nvPr/>
        </p:nvSpPr>
        <p:spPr>
          <a:xfrm>
            <a:off x="3781425" y="2638425"/>
            <a:ext cx="1733550" cy="1280160"/>
          </a:xfrm>
          <a:prstGeom prst="rightArrow">
            <a:avLst>
              <a:gd name="adj1" fmla="val 50000"/>
              <a:gd name="adj2" fmla="val 27806"/>
            </a:avLst>
          </a:prstGeom>
          <a:solidFill>
            <a:schemeClr val="bg1">
              <a:lumMod val="85000"/>
            </a:schemeClr>
          </a:solidFill>
          <a:ln w="12700">
            <a:solidFill>
              <a:schemeClr val="bg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smtClean="0">
                <a:solidFill>
                  <a:schemeClr val="tx1">
                    <a:lumMod val="75000"/>
                    <a:lumOff val="25000"/>
                  </a:schemeClr>
                </a:solidFill>
                <a:latin typeface="Arial" pitchFamily="34" charset="0"/>
              </a:rPr>
              <a:t>Assumes top 20 banks &amp; thrifts close ~40% of total branches</a:t>
            </a:r>
          </a:p>
        </p:txBody>
      </p:sp>
      <p:sp>
        <p:nvSpPr>
          <p:cNvPr id="12" name="TextBox 11"/>
          <p:cNvSpPr txBox="1"/>
          <p:nvPr/>
        </p:nvSpPr>
        <p:spPr>
          <a:xfrm>
            <a:off x="1313868" y="4705350"/>
            <a:ext cx="2001125" cy="292388"/>
          </a:xfrm>
          <a:prstGeom prst="rect">
            <a:avLst/>
          </a:prstGeom>
          <a:solidFill>
            <a:schemeClr val="accent2">
              <a:lumMod val="20000"/>
              <a:lumOff val="80000"/>
            </a:schemeClr>
          </a:solidFill>
          <a:ln>
            <a:solidFill>
              <a:schemeClr val="tx1"/>
            </a:solidFill>
          </a:ln>
        </p:spPr>
        <p:txBody>
          <a:bodyPr wrap="none" rtlCol="0">
            <a:spAutoFit/>
          </a:bodyPr>
          <a:lstStyle/>
          <a:p>
            <a:pPr marL="228600" indent="-228600" eaLnBrk="0" fontAlgn="base" hangingPunct="0">
              <a:spcBef>
                <a:spcPts val="1000"/>
              </a:spcBef>
              <a:spcAft>
                <a:spcPct val="0"/>
              </a:spcAft>
              <a:buSzPct val="100000"/>
            </a:pPr>
            <a:r>
              <a:rPr lang="en-US" sz="1300" b="1" i="1" dirty="0" smtClean="0">
                <a:latin typeface="Arial" pitchFamily="34" charset="0"/>
              </a:rPr>
              <a:t>Total Branches: 99,057</a:t>
            </a:r>
          </a:p>
        </p:txBody>
      </p:sp>
      <p:sp>
        <p:nvSpPr>
          <p:cNvPr id="13" name="TextBox 12"/>
          <p:cNvSpPr txBox="1"/>
          <p:nvPr/>
        </p:nvSpPr>
        <p:spPr>
          <a:xfrm>
            <a:off x="5991613" y="4705350"/>
            <a:ext cx="2001125" cy="292388"/>
          </a:xfrm>
          <a:prstGeom prst="rect">
            <a:avLst/>
          </a:prstGeom>
          <a:solidFill>
            <a:schemeClr val="accent2">
              <a:lumMod val="20000"/>
              <a:lumOff val="80000"/>
            </a:schemeClr>
          </a:solidFill>
          <a:ln>
            <a:solidFill>
              <a:schemeClr val="tx1"/>
            </a:solidFill>
          </a:ln>
        </p:spPr>
        <p:txBody>
          <a:bodyPr wrap="none" rtlCol="0">
            <a:spAutoFit/>
          </a:bodyPr>
          <a:lstStyle/>
          <a:p>
            <a:pPr marL="228600" indent="-228600" eaLnBrk="0" fontAlgn="base" hangingPunct="0">
              <a:spcBef>
                <a:spcPts val="1000"/>
              </a:spcBef>
              <a:spcAft>
                <a:spcPct val="0"/>
              </a:spcAft>
              <a:buSzPct val="100000"/>
            </a:pPr>
            <a:r>
              <a:rPr lang="en-US" sz="1300" b="1" i="1" dirty="0" smtClean="0">
                <a:latin typeface="Arial" pitchFamily="34" charset="0"/>
              </a:rPr>
              <a:t>Total Branches: 83,121</a:t>
            </a:r>
          </a:p>
        </p:txBody>
      </p:sp>
      <p:sp>
        <p:nvSpPr>
          <p:cNvPr id="14" name="Rectangle 13"/>
          <p:cNvSpPr/>
          <p:nvPr/>
        </p:nvSpPr>
        <p:spPr>
          <a:xfrm>
            <a:off x="5095534" y="5394469"/>
            <a:ext cx="228600" cy="228600"/>
          </a:xfrm>
          <a:prstGeom prst="rect">
            <a:avLst/>
          </a:prstGeom>
          <a:solidFill>
            <a:srgbClr val="D4002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5" name="Rectangle 14"/>
          <p:cNvSpPr/>
          <p:nvPr/>
        </p:nvSpPr>
        <p:spPr>
          <a:xfrm>
            <a:off x="1962003" y="5394469"/>
            <a:ext cx="228600" cy="228600"/>
          </a:xfrm>
          <a:prstGeom prst="rect">
            <a:avLst/>
          </a:prstGeom>
          <a:solidFill>
            <a:srgbClr val="6487B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smtClean="0">
              <a:latin typeface="Arial" pitchFamily="34" charset="0"/>
            </a:endParaRPr>
          </a:p>
        </p:txBody>
      </p:sp>
      <p:sp>
        <p:nvSpPr>
          <p:cNvPr id="16" name="TextBox 15"/>
          <p:cNvSpPr txBox="1"/>
          <p:nvPr/>
        </p:nvSpPr>
        <p:spPr>
          <a:xfrm>
            <a:off x="2207886" y="5362575"/>
            <a:ext cx="2154116" cy="307777"/>
          </a:xfrm>
          <a:prstGeom prst="rect">
            <a:avLst/>
          </a:prstGeom>
        </p:spPr>
        <p:txBody>
          <a:bodyPr wrap="none" rtlCol="0">
            <a:spAutoFit/>
          </a:bodyPr>
          <a:lstStyle/>
          <a:p>
            <a:pPr marL="228600" indent="-228600" eaLnBrk="0" fontAlgn="base" hangingPunct="0">
              <a:spcBef>
                <a:spcPts val="1000"/>
              </a:spcBef>
              <a:spcAft>
                <a:spcPct val="0"/>
              </a:spcAft>
              <a:buSzPct val="100000"/>
            </a:pPr>
            <a:r>
              <a:rPr lang="en-US" sz="1400" dirty="0" smtClean="0">
                <a:latin typeface="Arial" pitchFamily="34" charset="0"/>
              </a:rPr>
              <a:t>Top 20 banks nationwide</a:t>
            </a:r>
          </a:p>
        </p:txBody>
      </p:sp>
      <p:sp>
        <p:nvSpPr>
          <p:cNvPr id="17" name="TextBox 16"/>
          <p:cNvSpPr txBox="1"/>
          <p:nvPr/>
        </p:nvSpPr>
        <p:spPr>
          <a:xfrm>
            <a:off x="5341418" y="5362575"/>
            <a:ext cx="2154757" cy="307777"/>
          </a:xfrm>
          <a:prstGeom prst="rect">
            <a:avLst/>
          </a:prstGeom>
        </p:spPr>
        <p:txBody>
          <a:bodyPr wrap="none" rtlCol="0">
            <a:spAutoFit/>
          </a:bodyPr>
          <a:lstStyle/>
          <a:p>
            <a:pPr marL="228600" indent="-228600" eaLnBrk="0" fontAlgn="base" hangingPunct="0">
              <a:spcBef>
                <a:spcPts val="1000"/>
              </a:spcBef>
              <a:spcAft>
                <a:spcPct val="0"/>
              </a:spcAft>
              <a:buSzPct val="100000"/>
            </a:pPr>
            <a:r>
              <a:rPr lang="en-US" sz="1400" dirty="0" smtClean="0">
                <a:latin typeface="Arial" pitchFamily="34" charset="0"/>
              </a:rPr>
              <a:t>Banks outside the top 20</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5"/>
          </p:nvPr>
        </p:nvSpPr>
        <p:spPr>
          <a:xfrm>
            <a:off x="914400" y="1812226"/>
            <a:ext cx="7315200" cy="274320"/>
          </a:xfrm>
        </p:spPr>
        <p:txBody>
          <a:bodyPr/>
          <a:lstStyle/>
          <a:p>
            <a:r>
              <a:rPr lang="en-US" dirty="0" smtClean="0"/>
              <a:t>Future of Bank Branches</a:t>
            </a:r>
            <a:endParaRPr lang="en-US" dirty="0"/>
          </a:p>
        </p:txBody>
      </p:sp>
      <p:sp>
        <p:nvSpPr>
          <p:cNvPr id="21" name="Text Placeholder 20"/>
          <p:cNvSpPr>
            <a:spLocks noGrp="1"/>
          </p:cNvSpPr>
          <p:nvPr>
            <p:ph type="body" sz="quarter" idx="13"/>
          </p:nvPr>
        </p:nvSpPr>
        <p:spPr/>
        <p:txBody>
          <a:bodyPr/>
          <a:lstStyle/>
          <a:p>
            <a:endParaRPr lang="en-US" dirty="0"/>
          </a:p>
        </p:txBody>
      </p:sp>
      <p:sp>
        <p:nvSpPr>
          <p:cNvPr id="5" name="Title 4"/>
          <p:cNvSpPr>
            <a:spLocks noGrp="1"/>
          </p:cNvSpPr>
          <p:nvPr>
            <p:ph type="title"/>
          </p:nvPr>
        </p:nvSpPr>
        <p:spPr/>
        <p:txBody>
          <a:bodyPr/>
          <a:lstStyle/>
          <a:p>
            <a:r>
              <a:rPr lang="en-US" dirty="0" smtClean="0"/>
              <a:t>Unexpected Party Benefits From Branch Closures</a:t>
            </a:r>
            <a:endParaRPr lang="en-US" dirty="0"/>
          </a:p>
        </p:txBody>
      </p:sp>
      <p:sp>
        <p:nvSpPr>
          <p:cNvPr id="4" name="Slide Number Placeholder 3"/>
          <p:cNvSpPr>
            <a:spLocks noGrp="1"/>
          </p:cNvSpPr>
          <p:nvPr>
            <p:ph type="sldNum" sz="quarter" idx="4"/>
          </p:nvPr>
        </p:nvSpPr>
        <p:spPr/>
        <p:txBody>
          <a:bodyPr/>
          <a:lstStyle/>
          <a:p>
            <a:fld id="{B288FC56-8092-4DCB-8B30-6917BA11C2A7}" type="slidenum">
              <a:rPr lang="en-US" smtClean="0"/>
              <a:pPr/>
              <a:t>73</a:t>
            </a:fld>
            <a:endParaRPr lang="en-US" dirty="0"/>
          </a:p>
        </p:txBody>
      </p:sp>
      <p:sp>
        <p:nvSpPr>
          <p:cNvPr id="22" name="Text Placeholder 21"/>
          <p:cNvSpPr>
            <a:spLocks noGrp="1"/>
          </p:cNvSpPr>
          <p:nvPr>
            <p:ph type="body" sz="quarter" idx="14"/>
          </p:nvPr>
        </p:nvSpPr>
        <p:spPr/>
        <p:txBody>
          <a:bodyPr/>
          <a:lstStyle/>
          <a:p>
            <a:endParaRPr lang="en-US" dirty="0"/>
          </a:p>
        </p:txBody>
      </p:sp>
      <p:pic>
        <p:nvPicPr>
          <p:cNvPr id="266250" name="Picture 10" descr="http://www.plasticfrenzy.com/wordpress/wp-content/uploads/2012/05/chipotle_logo_white.jpg"/>
          <p:cNvPicPr>
            <a:picLocks noChangeAspect="1" noChangeArrowheads="1"/>
          </p:cNvPicPr>
          <p:nvPr/>
        </p:nvPicPr>
        <p:blipFill>
          <a:blip r:embed="rId2" cstate="print"/>
          <a:srcRect/>
          <a:stretch>
            <a:fillRect/>
          </a:stretch>
        </p:blipFill>
        <p:spPr bwMode="auto">
          <a:xfrm>
            <a:off x="3352800" y="2939142"/>
            <a:ext cx="1828800" cy="580159"/>
          </a:xfrm>
          <a:prstGeom prst="rect">
            <a:avLst/>
          </a:prstGeom>
          <a:noFill/>
        </p:spPr>
      </p:pic>
      <p:pic>
        <p:nvPicPr>
          <p:cNvPr id="266254" name="Picture 14" descr="http://2.bp.blogspot.com/-MvTmi4Zkl4A/T6QmY1CNGMI/AAAAAAAE8AA/1cHJVK6C_gU/s1600/WELLS+FARGO+BANK+WARNER+ROBINS+GEORGIA+Watson+Blvd.,+Wells+Fargo+Bank+Branch+Houston+County+Warner+Robins+GA.+Banking.JPG"/>
          <p:cNvPicPr>
            <a:picLocks noChangeAspect="1" noChangeArrowheads="1"/>
          </p:cNvPicPr>
          <p:nvPr/>
        </p:nvPicPr>
        <p:blipFill>
          <a:blip r:embed="rId3" cstate="print"/>
          <a:srcRect t="15842" b="11287"/>
          <a:stretch>
            <a:fillRect/>
          </a:stretch>
        </p:blipFill>
        <p:spPr bwMode="auto">
          <a:xfrm>
            <a:off x="914400" y="2133600"/>
            <a:ext cx="7315200" cy="3364995"/>
          </a:xfrm>
          <a:prstGeom prst="rect">
            <a:avLst/>
          </a:prstGeom>
          <a:noFill/>
          <a:ln>
            <a:solidFill>
              <a:schemeClr val="tx1"/>
            </a:solidFill>
          </a:ln>
          <a:effectLst>
            <a:outerShdw blurRad="50800" dist="38100" dir="2700000" algn="tl" rotWithShape="0">
              <a:prstClr val="black">
                <a:alpha val="40000"/>
              </a:prstClr>
            </a:outerShdw>
          </a:effectLst>
        </p:spPr>
      </p:pic>
      <p:pic>
        <p:nvPicPr>
          <p:cNvPr id="266258" name="Picture 18" descr="https://encrypted-tbn1.gstatic.com/images?q=tbn:ANd9GcQHPJc1g6IBWEXijowc2H5ky4sc7np2sDdecqRAiL4YV6yna34LSg"/>
          <p:cNvPicPr>
            <a:picLocks noChangeAspect="1" noChangeArrowheads="1"/>
          </p:cNvPicPr>
          <p:nvPr/>
        </p:nvPicPr>
        <p:blipFill>
          <a:blip r:embed="rId4" cstate="print"/>
          <a:srcRect/>
          <a:stretch>
            <a:fillRect/>
          </a:stretch>
        </p:blipFill>
        <p:spPr bwMode="auto">
          <a:xfrm>
            <a:off x="2841702" y="2857497"/>
            <a:ext cx="2834640" cy="705517"/>
          </a:xfrm>
          <a:prstGeom prst="rect">
            <a:avLst/>
          </a:prstGeom>
          <a:noFill/>
        </p:spPr>
      </p:pic>
      <p:sp>
        <p:nvSpPr>
          <p:cNvPr id="16" name="Up Arrow Callout 15"/>
          <p:cNvSpPr/>
          <p:nvPr/>
        </p:nvSpPr>
        <p:spPr>
          <a:xfrm>
            <a:off x="6956502" y="5092700"/>
            <a:ext cx="1295400" cy="1130300"/>
          </a:xfrm>
          <a:prstGeom prst="upArrowCallout">
            <a:avLst>
              <a:gd name="adj1" fmla="val 25000"/>
              <a:gd name="adj2" fmla="val 25980"/>
              <a:gd name="adj3" fmla="val 25000"/>
              <a:gd name="adj4" fmla="val 47508"/>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i="1" dirty="0" smtClean="0">
                <a:solidFill>
                  <a:schemeClr val="tx1"/>
                </a:solidFill>
                <a:latin typeface="Arial" pitchFamily="34" charset="0"/>
              </a:rPr>
              <a:t>Drive-thru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6258"/>
                                        </p:tgtEl>
                                        <p:attrNameLst>
                                          <p:attrName>style.visibility</p:attrName>
                                        </p:attrNameLst>
                                      </p:cBhvr>
                                      <p:to>
                                        <p:strVal val="visible"/>
                                      </p:to>
                                    </p:set>
                                    <p:animEffect transition="in" filter="wipe(down)">
                                      <p:cBhvr>
                                        <p:cTn id="7" dur="500"/>
                                        <p:tgtEl>
                                          <p:spTgt spid="26625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lide(fromBottom)">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1371600" y="2097088"/>
            <a:ext cx="6400800" cy="3846512"/>
          </a:xfrm>
          <a:prstGeom prst="rect">
            <a:avLst/>
          </a:prstGeom>
          <a:noFill/>
          <a:ln w="9525">
            <a:miter lim="800000"/>
            <a:headEnd/>
            <a:tailEnd/>
          </a:ln>
          <a:effectLst/>
        </p:spPr>
      </p:pic>
      <p:sp>
        <p:nvSpPr>
          <p:cNvPr id="9" name="Text Placeholder 8"/>
          <p:cNvSpPr>
            <a:spLocks noGrp="1"/>
          </p:cNvSpPr>
          <p:nvPr>
            <p:ph type="body" sz="quarter" idx="15"/>
          </p:nvPr>
        </p:nvSpPr>
        <p:spPr>
          <a:xfrm>
            <a:off x="1371600" y="1848129"/>
            <a:ext cx="6400800" cy="274320"/>
          </a:xfrm>
        </p:spPr>
        <p:txBody>
          <a:bodyPr/>
          <a:lstStyle/>
          <a:p>
            <a:r>
              <a:rPr lang="en-US" dirty="0" smtClean="0"/>
              <a:t>Chipotle’s Stock Price</a:t>
            </a:r>
            <a:endParaRPr lang="en-US" dirty="0"/>
          </a:p>
        </p:txBody>
      </p:sp>
      <p:sp>
        <p:nvSpPr>
          <p:cNvPr id="7" name="Text Placeholder 6"/>
          <p:cNvSpPr>
            <a:spLocks noGrp="1"/>
          </p:cNvSpPr>
          <p:nvPr>
            <p:ph type="body" sz="quarter" idx="13"/>
          </p:nvPr>
        </p:nvSpPr>
        <p:spPr/>
        <p:txBody>
          <a:bodyPr/>
          <a:lstStyle/>
          <a:p>
            <a:r>
              <a:rPr lang="en-US" dirty="0" smtClean="0"/>
              <a:t>Assumes Chipotle increases current store count from 1,458 to 2,458, or a 69% increase</a:t>
            </a:r>
          </a:p>
          <a:p>
            <a:r>
              <a:rPr lang="en-US" dirty="0" smtClean="0"/>
              <a:t>Assumes earnings and stock price move in tandem</a:t>
            </a:r>
            <a:endParaRPr lang="en-US" dirty="0"/>
          </a:p>
        </p:txBody>
      </p:sp>
      <p:sp>
        <p:nvSpPr>
          <p:cNvPr id="5" name="Title 4"/>
          <p:cNvSpPr>
            <a:spLocks noGrp="1"/>
          </p:cNvSpPr>
          <p:nvPr>
            <p:ph type="title"/>
          </p:nvPr>
        </p:nvSpPr>
        <p:spPr/>
        <p:txBody>
          <a:bodyPr/>
          <a:lstStyle/>
          <a:p>
            <a:r>
              <a:rPr lang="en-US" dirty="0" smtClean="0"/>
              <a:t>Chipotle’s Stock Hits 600!</a:t>
            </a:r>
            <a:endParaRPr lang="en-US" dirty="0"/>
          </a:p>
        </p:txBody>
      </p:sp>
      <p:sp>
        <p:nvSpPr>
          <p:cNvPr id="4" name="Slide Number Placeholder 3"/>
          <p:cNvSpPr>
            <a:spLocks noGrp="1"/>
          </p:cNvSpPr>
          <p:nvPr>
            <p:ph type="sldNum" sz="quarter" idx="4"/>
          </p:nvPr>
        </p:nvSpPr>
        <p:spPr/>
        <p:txBody>
          <a:bodyPr/>
          <a:lstStyle/>
          <a:p>
            <a:fld id="{B288FC56-8092-4DCB-8B30-6917BA11C2A7}" type="slidenum">
              <a:rPr lang="en-US" smtClean="0"/>
              <a:pPr/>
              <a:t>74</a:t>
            </a:fld>
            <a:endParaRPr lang="en-US" dirty="0"/>
          </a:p>
        </p:txBody>
      </p:sp>
      <p:sp>
        <p:nvSpPr>
          <p:cNvPr id="8" name="Text Placeholder 7"/>
          <p:cNvSpPr>
            <a:spLocks noGrp="1"/>
          </p:cNvSpPr>
          <p:nvPr>
            <p:ph type="body" sz="quarter" idx="14"/>
          </p:nvPr>
        </p:nvSpPr>
        <p:spPr/>
        <p:txBody>
          <a:bodyPr/>
          <a:lstStyle/>
          <a:p>
            <a:endParaRPr lang="en-US" dirty="0"/>
          </a:p>
        </p:txBody>
      </p:sp>
      <p:sp>
        <p:nvSpPr>
          <p:cNvPr id="10" name="Right Arrow 9"/>
          <p:cNvSpPr/>
          <p:nvPr/>
        </p:nvSpPr>
        <p:spPr>
          <a:xfrm rot="19870987">
            <a:off x="3955823" y="2603523"/>
            <a:ext cx="1604442" cy="533400"/>
          </a:xfrm>
          <a:prstGeom prst="rightArrow">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Arial" pitchFamily="34" charset="0"/>
              </a:rPr>
              <a:t>69% increase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80" name="Picture 4" descr="http://mediad.publicbroadcasting.net/p/wfae/files/styles/card_280/public/201209/mccoll.jpg"/>
          <p:cNvPicPr>
            <a:picLocks noChangeAspect="1" noChangeArrowheads="1"/>
          </p:cNvPicPr>
          <p:nvPr/>
        </p:nvPicPr>
        <p:blipFill>
          <a:blip r:embed="rId2" cstate="print"/>
          <a:srcRect/>
          <a:stretch>
            <a:fillRect/>
          </a:stretch>
        </p:blipFill>
        <p:spPr bwMode="auto">
          <a:xfrm>
            <a:off x="2827606" y="1143000"/>
            <a:ext cx="3488788" cy="4572000"/>
          </a:xfrm>
          <a:prstGeom prst="rect">
            <a:avLst/>
          </a:prstGeom>
          <a:noFill/>
        </p:spPr>
      </p:pic>
      <p:sp>
        <p:nvSpPr>
          <p:cNvPr id="4" name="Slide Number Placeholder 3"/>
          <p:cNvSpPr>
            <a:spLocks noGrp="1"/>
          </p:cNvSpPr>
          <p:nvPr>
            <p:ph type="sldNum" sz="quarter" idx="4"/>
          </p:nvPr>
        </p:nvSpPr>
        <p:spPr/>
        <p:txBody>
          <a:bodyPr/>
          <a:lstStyle/>
          <a:p>
            <a:fld id="{B288FC56-8092-4DCB-8B30-6917BA11C2A7}" type="slidenum">
              <a:rPr lang="en-US" smtClean="0"/>
              <a:pPr/>
              <a:t>8</a:t>
            </a:fld>
            <a:endParaRPr lang="en-US" dirty="0"/>
          </a:p>
        </p:txBody>
      </p:sp>
      <p:sp>
        <p:nvSpPr>
          <p:cNvPr id="5" name="Title 4"/>
          <p:cNvSpPr>
            <a:spLocks noGrp="1"/>
          </p:cNvSpPr>
          <p:nvPr>
            <p:ph type="title"/>
          </p:nvPr>
        </p:nvSpPr>
        <p:spPr/>
        <p:txBody>
          <a:bodyPr/>
          <a:lstStyle/>
          <a:p>
            <a:r>
              <a:rPr lang="en-US" dirty="0" smtClean="0"/>
              <a:t>Founders of Banking</a:t>
            </a:r>
            <a:endParaRPr lang="en-US" dirty="0"/>
          </a:p>
        </p:txBody>
      </p:sp>
      <p:sp>
        <p:nvSpPr>
          <p:cNvPr id="19" name="Text Placeholder 18"/>
          <p:cNvSpPr>
            <a:spLocks noGrp="1"/>
          </p:cNvSpPr>
          <p:nvPr>
            <p:ph type="body" sz="quarter" idx="14"/>
          </p:nvPr>
        </p:nvSpPr>
        <p:spPr/>
        <p:txBody>
          <a:bodyPr/>
          <a:lstStyle/>
          <a:p>
            <a:endParaRPr lang="en-US" dirty="0"/>
          </a:p>
        </p:txBody>
      </p:sp>
      <p:sp>
        <p:nvSpPr>
          <p:cNvPr id="8" name="TextBox 7"/>
          <p:cNvSpPr txBox="1"/>
          <p:nvPr/>
        </p:nvSpPr>
        <p:spPr>
          <a:xfrm>
            <a:off x="3968309" y="5231336"/>
            <a:ext cx="1207382" cy="292388"/>
          </a:xfrm>
          <a:prstGeom prst="rect">
            <a:avLst/>
          </a:prstGeom>
          <a:solidFill>
            <a:schemeClr val="bg1">
              <a:lumMod val="85000"/>
            </a:schemeClr>
          </a:solidFill>
          <a:ln>
            <a:solidFill>
              <a:schemeClr val="tx1"/>
            </a:solidFill>
          </a:ln>
        </p:spPr>
        <p:txBody>
          <a:bodyPr wrap="none" rtlCol="0">
            <a:spAutoFit/>
          </a:bodyPr>
          <a:lstStyle/>
          <a:p>
            <a:pPr marL="228600" indent="-228600" eaLnBrk="0" fontAlgn="base" hangingPunct="0">
              <a:spcBef>
                <a:spcPts val="1000"/>
              </a:spcBef>
              <a:spcAft>
                <a:spcPct val="0"/>
              </a:spcAft>
              <a:buSzPct val="100000"/>
            </a:pPr>
            <a:r>
              <a:rPr lang="en-US" sz="1300" b="1" i="1" dirty="0" smtClean="0">
                <a:latin typeface="Arial" pitchFamily="34" charset="0"/>
              </a:rPr>
              <a:t>Hugh McColl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descr="http://upload.wikimedia.org/wikipedia/commons/thumb/3/3f/Ben_Bernanke_official_portrait.jpg/220px-Ben_Bernanke_official_portrait.jpg"/>
          <p:cNvPicPr>
            <a:picLocks noChangeAspect="1" noChangeArrowheads="1"/>
          </p:cNvPicPr>
          <p:nvPr/>
        </p:nvPicPr>
        <p:blipFill>
          <a:blip r:embed="rId2" cstate="print"/>
          <a:srcRect/>
          <a:stretch>
            <a:fillRect/>
          </a:stretch>
        </p:blipFill>
        <p:spPr bwMode="auto">
          <a:xfrm>
            <a:off x="2743200" y="1143000"/>
            <a:ext cx="3657600" cy="4572000"/>
          </a:xfrm>
          <a:prstGeom prst="rect">
            <a:avLst/>
          </a:prstGeom>
          <a:noFill/>
          <a:ln>
            <a:solidFill>
              <a:schemeClr val="tx1"/>
            </a:solidFill>
          </a:ln>
        </p:spPr>
      </p:pic>
      <p:sp>
        <p:nvSpPr>
          <p:cNvPr id="4" name="Slide Number Placeholder 3"/>
          <p:cNvSpPr>
            <a:spLocks noGrp="1"/>
          </p:cNvSpPr>
          <p:nvPr>
            <p:ph type="sldNum" sz="quarter" idx="4"/>
          </p:nvPr>
        </p:nvSpPr>
        <p:spPr/>
        <p:txBody>
          <a:bodyPr/>
          <a:lstStyle/>
          <a:p>
            <a:fld id="{B288FC56-8092-4DCB-8B30-6917BA11C2A7}" type="slidenum">
              <a:rPr lang="en-US" smtClean="0"/>
              <a:pPr/>
              <a:t>9</a:t>
            </a:fld>
            <a:endParaRPr lang="en-US" dirty="0"/>
          </a:p>
        </p:txBody>
      </p:sp>
      <p:sp>
        <p:nvSpPr>
          <p:cNvPr id="5" name="Title 4"/>
          <p:cNvSpPr>
            <a:spLocks noGrp="1"/>
          </p:cNvSpPr>
          <p:nvPr>
            <p:ph type="title"/>
          </p:nvPr>
        </p:nvSpPr>
        <p:spPr/>
        <p:txBody>
          <a:bodyPr/>
          <a:lstStyle/>
          <a:p>
            <a:r>
              <a:rPr lang="en-US" dirty="0" smtClean="0"/>
              <a:t>Founders of Banking</a:t>
            </a:r>
            <a:endParaRPr lang="en-US" dirty="0"/>
          </a:p>
        </p:txBody>
      </p:sp>
      <p:sp>
        <p:nvSpPr>
          <p:cNvPr id="19" name="Text Placeholder 18"/>
          <p:cNvSpPr>
            <a:spLocks noGrp="1"/>
          </p:cNvSpPr>
          <p:nvPr>
            <p:ph type="body" sz="quarter" idx="14"/>
          </p:nvPr>
        </p:nvSpPr>
        <p:spPr/>
        <p:txBody>
          <a:bodyPr/>
          <a:lstStyle/>
          <a:p>
            <a:endParaRPr lang="en-US" dirty="0"/>
          </a:p>
        </p:txBody>
      </p:sp>
      <p:sp>
        <p:nvSpPr>
          <p:cNvPr id="8" name="TextBox 7"/>
          <p:cNvSpPr txBox="1"/>
          <p:nvPr/>
        </p:nvSpPr>
        <p:spPr>
          <a:xfrm>
            <a:off x="3917815" y="5231336"/>
            <a:ext cx="1308371" cy="292388"/>
          </a:xfrm>
          <a:prstGeom prst="rect">
            <a:avLst/>
          </a:prstGeom>
          <a:solidFill>
            <a:schemeClr val="bg1">
              <a:lumMod val="85000"/>
            </a:schemeClr>
          </a:solidFill>
          <a:ln>
            <a:solidFill>
              <a:schemeClr val="tx1"/>
            </a:solidFill>
          </a:ln>
        </p:spPr>
        <p:txBody>
          <a:bodyPr wrap="none" rtlCol="0">
            <a:spAutoFit/>
          </a:bodyPr>
          <a:lstStyle/>
          <a:p>
            <a:pPr marL="228600" indent="-228600" eaLnBrk="0" fontAlgn="base" hangingPunct="0">
              <a:spcBef>
                <a:spcPts val="1000"/>
              </a:spcBef>
              <a:spcAft>
                <a:spcPct val="0"/>
              </a:spcAft>
              <a:buSzPct val="100000"/>
            </a:pPr>
            <a:r>
              <a:rPr lang="en-US" sz="1300" b="1" i="1" dirty="0" smtClean="0">
                <a:latin typeface="Arial" pitchFamily="34" charset="0"/>
              </a:rPr>
              <a:t>Ben Bernanke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2.3&quot; XMLVersion=&quot;C591227E-C126-49DE-B816-0EB840665770&quot; iXMLVersion=&quot;1&quot;&gt;&#10;&lt;Main FileType=&quot;2&quot; FileUID=&quot;&quot; FileName=&quot;Environment - Battleground &amp;amp; 1996-2012.xlsx&quot; Path=&quot;\\kbwnycsrvfvs1\data\ib\Shared\Hammel&quot; Landmark=&quot;Chart 11&quot; LMFriendly=&quot;Chart 11 (Output)&quot; SheetSlideName=&quot;_bdm.466E9F4DC8BA4CD89011349B82AD3410.edm&quot; Address=&quot;Output!Chart 11&quot; AddrAdjusted=&quot;Output!Chart 11&quot; LastUpdate=&quot;2013.02.27:13.38.16&quot; FileDesc=&quot;Environment - Battleground &amp;amp; 1996-2012.xlsx&quot; Text=&quot;&quot; Value=&quot;&quot; Inst=&quot;0&quot; SBR=&quot;False&quot; SBC=&quot;False&quot; DestType=&quot;1&quot; HeaderRows=&quot;0&quot;/&gt;&#10;&lt;/Data&gt;&#10;"/>
</p:tagLst>
</file>

<file path=ppt/tags/tag10.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2.3&quot; XMLVersion=&quot;C591227E-C126-49DE-B816-0EB840665770&quot; iXMLVersion=&quot;1&quot;&gt;&#10;&lt;Main FileType=&quot;2&quot; FileUID=&quot;&quot; FileName=&quot;Environment - Consolidation Trend by Assets.xlsx&quot; Path=&quot;\\kbwnycsrvfvs1\data\ib\Shared\Hammel&quot; Landmark=&quot;Chart 1&quot; LMFriendly=&quot;Chart 1 (Consolidation Trends)&quot; SheetSlideName=&quot;_bdm.DB013EF94723456EA473C1887392EB7F.edm&quot; Address=&quot;Consolidation Trends!Chart 1&quot; AddrAdjusted=&quot;Consolidation Trends!Chart 1&quot; LastUpdate=&quot;2013.02.28:16.10.49&quot; FileDesc=&quot;Environment - Consolidation Trend by Assets.xlsx&quot; Text=&quot;&quot; Value=&quot;&quot; Inst=&quot;0&quot; SBR=&quot;False&quot; SBC=&quot;False&quot; DestType=&quot;1&quot; HeaderRows=&quot;0&quot;/&gt;&#10;&lt;/Data&gt;&#10;"/>
</p:tagLst>
</file>

<file path=ppt/tags/tag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2.3&quot; XMLVersion=&quot;C591227E-C126-49DE-B816-0EB840665770&quot; iXMLVersion=&quot;1&quot;&gt;&#10;&lt;Main FileType=&quot;2&quot; FileUID=&quot;&quot; FileName=&quot;Environment - Battleground &amp;amp; 1996-2012.xlsx&quot; Path=&quot;\\kbwnycsrvfvs1\data\ib\Shared\Hammel&quot; Landmark=&quot;Chart 7&quot; LMFriendly=&quot;Chart 7 (Output)&quot; SheetSlideName=&quot;_bdm.466E9F4DC8BA4CD89011349B82AD3410.edm&quot; Address=&quot;Output!Chart 7&quot; AddrAdjusted=&quot;Output!Chart 7&quot; LastUpdate=&quot;2013.02.27:20.16.05&quot; FileDesc=&quot;Environment - Battleground &amp;amp; 1996-2012.xlsx&quot; Text=&quot;&quot; Value=&quot;&quot; Inst=&quot;0&quot; SBR=&quot;False&quot; SBC=&quot;False&quot; DestType=&quot;1&quot; HeaderRows=&quot;0&quot;/&gt;&#10;&lt;/Data&gt;&#10;"/>
</p:tagLst>
</file>

<file path=ppt/tags/tag3.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2.3&quot; XMLVersion=&quot;C591227E-C126-49DE-B816-0EB840665770&quot; iXMLVersion=&quot;1&quot;&gt;&#10;&lt;Main FileType=&quot;2&quot; FileUID=&quot;&quot; FileName=&quot;Environment - Battleground &amp;amp; 1996-2012.xlsx&quot; Path=&quot;\\kbwnycsrvfvs1\data\ib\Shared\Hammel&quot; Landmark=&quot;Chart 8&quot; LMFriendly=&quot;Chart 8 (Output)&quot; SheetSlideName=&quot;_bdm.466E9F4DC8BA4CD89011349B82AD3410.edm&quot; Address=&quot;Output!Chart 8&quot; AddrAdjusted=&quot;Output!Chart 8&quot; LastUpdate=&quot;2013.02.27:20.18.51&quot; FileDesc=&quot;Environment - Battleground &amp;amp; 1996-2012.xlsx&quot; Text=&quot;&quot; Value=&quot;&quot; Inst=&quot;0&quot; SBR=&quot;False&quot; SBC=&quot;False&quot; DestType=&quot;1&quot; HeaderRows=&quot;0&quot;/&gt;&#10;&lt;/Data&gt;&#10;"/>
</p:tagLst>
</file>

<file path=ppt/tags/tag4.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1.5&quot; XMLVersion=&quot;C591227E-C126-49DE-B816-0EB840665770&quot; iXMLVersion=&quot;1&quot;&gt;&#10;&lt;Main FileType=&quot;2&quot; FileUID=&quot;&quot; FileName=&quot;Master Bank Deal List_5.10.13.xlsx&quot; Path=&quot;\\KBWNYCSRVFVS1\Data\IB\Shared\SVBI\Sell Side - 2013\May\Excel&quot; Landmark=&quot;Chart 1&quot; LMFriendly=&quot;Chart 1 (Summary Table)&quot; SheetSlideName=&quot;_bdm.415C26211F15416EBB28473739DE16ED.edm&quot; Address=&quot;Summary Table!Chart 1&quot; AddrAdjusted=&quot;Summary Table!Chart 1&quot; LastUpdate=&quot;2013.05.14:10.46.08&quot; FileDesc=&quot;Master Bank Deal List_5.10.13.xlsx&quot; Text=&quot;&quot; Value=&quot;&quot; Inst=&quot;0&quot; SBR=&quot;False&quot; SBC=&quot;False&quot; DestType=&quot;1&quot; HeaderRows=&quot;0&quot;/&gt;&#10;&lt;/Data&gt;&#10;"/>
</p:tagLst>
</file>

<file path=ppt/tags/tag5.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1.5&quot; XMLVersion=&quot;C591227E-C126-49DE-B816-0EB840665770&quot; iXMLVersion=&quot;1&quot;&gt;&#10;&lt;SrcLMs&gt;&#10;&lt;Main FileType=&quot;1&quot; FileUID=&quot;&quot; FileName=&quot;Master Bank Deal List_5.10.13.xlsx&quot; Path=&quot;\\KBWNYCSRVFVS1\Data\IB\Shared\SVBI\Sell Side - 2013\May\Excel&quot; Landmark=&quot;_bdm.095C090D54E34A45B756AC0180585371.edm&quot; LMFriendly=&quot;Auto-generated range name&quot; SheetSlideName=&quot;_bdm.415C26211F15416EBB28473739DE16ED.edm&quot; Address=&quot;&amp;apos;Summary Table&amp;apos;!G33&quot; AddrAdjusted=&quot;&amp;apos;Summary Table&amp;apos;!G33&quot; LastUpdate=&quot;2013.05.14:10.49.11&quot; FileDesc=&quot;Master Bank Deal List_5.10.13.xlsx&quot; Text=&quot;1.10x&quot; Value=&quot;1.10169491525424&quot; Inst=&quot;1&quot; SBR=&quot;False&quot; SBC=&quot;False&quot; DestType=&quot;&quot; HeaderRows=&quot;0&quot;/&gt;&#10;&lt;/SrcLMs&gt;&#10;&lt;/Data&gt;&#10;"/>
  <p:tag name="DMTEXTLINKSFLEXIBLE" val="&lt;Data vendor=&quot;FactSet&quot; application=&quot;PresLink&quot; version=&quot;2011.5&quot; XMLVersion=&quot;C591227E-C126-49DE-B816-0EB840665770&quot; iXMLVersion=&quot;1&quot;&gt;&#10;&lt;SrcLMs&gt;&#10;&lt;Main FileType=&quot;1&quot; FileUID=&quot;&quot; FileName=&quot;Master Bank Deal List_5.10.13.xlsx&quot; Path=&quot;&quot; Landmark=&quot;_bdm.095C090D54E34A45B756AC0180585371.edm&quot; LMFriendly=&quot;Auto-generated range name&quot; SheetSlideName=&quot;_bdm.415C26211F15416EBB28473739DE16ED.edm&quot; Address=&quot;&amp;apos;Summary Table&amp;apos;!G33&quot; AddrAdjusted=&quot;&amp;apos;Summary Table&amp;apos;!G33&quot; LastUpdate=&quot;2013.05.14:10.49.11&quot; FileDesc=&quot;Master Bank Deal List_5.10.13.xlsx&quot; Text=&quot;1.10x&quot; Value=&quot;1.10169491525424&quot; Inst=&quot;1&quot; SBR=&quot;False&quot; SBC=&quot;False&quot; DestType=&quot;&quot; HeaderRows=&quot;0&quot;/&gt;&#10;&lt;/SrcLMs&gt;&#10;&lt;/Data&gt;&#10;"/>
</p:tagLst>
</file>

<file path=ppt/tags/tag6.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1.5&quot; XMLVersion=&quot;C591227E-C126-49DE-B816-0EB840665770&quot; iXMLVersion=&quot;1&quot;&gt;&#10;&lt;SrcLMs&gt;&#10;&lt;Main FileType=&quot;1&quot; FileUID=&quot;&quot; FileName=&quot;Master Bank Deal List_5.10.13.xlsx&quot; Path=&quot;\\KBWNYCSRVFVS1\Data\IB\Shared\SVBI\Sell Side - 2013\May\Excel&quot; Landmark=&quot;_bdm.095C090D54E34A45B756AC0180585371.edm&quot; LMFriendly=&quot;Auto-generated range name&quot; SheetSlideName=&quot;_bdm.415C26211F15416EBB28473739DE16ED.edm&quot; Address=&quot;&amp;apos;Summary Table&amp;apos;!G33&quot; AddrAdjusted=&quot;&amp;apos;Summary Table&amp;apos;!G33&quot; LastUpdate=&quot;2013.05.14:10.49.11&quot; FileDesc=&quot;Master Bank Deal List_5.10.13.xlsx&quot; Text=&quot;1.10x&quot; Value=&quot;1.10169491525424&quot; Inst=&quot;1&quot; SBR=&quot;False&quot; SBC=&quot;False&quot; DestType=&quot;&quot; HeaderRows=&quot;0&quot;/&gt;&#10;&lt;Main FileType=&quot;1&quot; FileUID=&quot;&quot; FileName=&quot;Master Bank Deal List_5.10.13.xlsx&quot; Path=&quot;\\KBWNYCSRVFVS1\Data\IB\Shared\SVBI\Sell Side - 2013\May\Excel&quot; Landmark=&quot;_bdm.482BEE8F588C4027B133969327345106.edm&quot; LMFriendly=&quot;Auto-generated range name&quot; SheetSlideName=&quot;_bdm.415C26211F15416EBB28473739DE16ED.edm&quot; Address=&quot;&amp;apos;Summary Table&amp;apos;!G34&quot; AddrAdjusted=&quot;&amp;apos;Summary Table&amp;apos;!G34&quot; LastUpdate=&quot;2013.05.14:10.49.25&quot; FileDesc=&quot;Master Bank Deal List_5.10.13.xlsx&quot; Text=&quot;1.10x&quot; Value=&quot;1.10383150797924&quot; Inst=&quot;1&quot; SBR=&quot;False&quot; SBC=&quot;False&quot; DestType=&quot;&quot; HeaderRows=&quot;0&quot;/&gt;&#10;&lt;/SrcLMs&gt;&#10;&lt;/Data&gt;&#10;"/>
  <p:tag name="DMTEXTLINKSFLEXIBLE" val="&lt;Data vendor=&quot;FactSet&quot; application=&quot;PresLink&quot; version=&quot;2011.5&quot; XMLVersion=&quot;C591227E-C126-49DE-B816-0EB840665770&quot; iXMLVersion=&quot;1&quot;&gt;&#10;&lt;SrcLMs&gt;&#10;&lt;Main FileType=&quot;1&quot; FileUID=&quot;&quot; FileName=&quot;Master Bank Deal List_5.10.13.xlsx&quot; Path=&quot;&quot; Landmark=&quot;_bdm.095C090D54E34A45B756AC0180585371.edm&quot; LMFriendly=&quot;Auto-generated range name&quot; SheetSlideName=&quot;_bdm.415C26211F15416EBB28473739DE16ED.edm&quot; Address=&quot;&amp;apos;Summary Table&amp;apos;!G33&quot; AddrAdjusted=&quot;&amp;apos;Summary Table&amp;apos;!G33&quot; LastUpdate=&quot;2013.05.14:10.49.11&quot; FileDesc=&quot;Master Bank Deal List_5.10.13.xlsx&quot; Text=&quot;1.10x&quot; Value=&quot;1.10169491525424&quot; Inst=&quot;1&quot; SBR=&quot;False&quot; SBC=&quot;False&quot; DestType=&quot;&quot; HeaderRows=&quot;0&quot;/&gt;&#10;&lt;Main FileType=&quot;1&quot; FileUID=&quot;&quot; FileName=&quot;Master Bank Deal List_5.10.13.xlsx&quot; Path=&quot;&quot; Landmark=&quot;_bdm.482BEE8F588C4027B133969327345106.edm&quot; LMFriendly=&quot;Auto-generated range name&quot; SheetSlideName=&quot;_bdm.415C26211F15416EBB28473739DE16ED.edm&quot; Address=&quot;&amp;apos;Summary Table&amp;apos;!G34&quot; AddrAdjusted=&quot;&amp;apos;Summary Table&amp;apos;!G34&quot; LastUpdate=&quot;2013.05.14:10.49.25&quot; FileDesc=&quot;Master Bank Deal List_5.10.13.xlsx&quot; Text=&quot;1.10x&quot; Value=&quot;1.10383150797924&quot; Inst=&quot;1&quot; SBR=&quot;False&quot; SBC=&quot;False&quot; DestType=&quot;&quot; HeaderRows=&quot;0&quot;/&gt;&#10;&lt;/SrcLMs&gt;&#10;&lt;/Data&gt;&#10;"/>
</p:tagLst>
</file>

<file path=ppt/tags/tag7.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1.5&quot; XMLVersion=&quot;C591227E-C126-49DE-B816-0EB840665770&quot; iXMLVersion=&quot;1&quot;&gt;&#10;&lt;SrcLMs&gt;&#10;&lt;Main FileType=&quot;1&quot; FileUID=&quot;&quot; FileName=&quot;Master Bank Deal List_5.10.13.xlsx&quot; Path=&quot;\\KBWNYCSRVFVS1\Data\IB\Shared\SVBI\Sell Side - 2013\May\Excel&quot; Landmark=&quot;_bdm.095C090D54E34A45B756AC0180585371.edm&quot; LMFriendly=&quot;Auto-generated range name&quot; SheetSlideName=&quot;_bdm.415C26211F15416EBB28473739DE16ED.edm&quot; Address=&quot;&amp;apos;Summary Table&amp;apos;!G33&quot; AddrAdjusted=&quot;&amp;apos;Summary Table&amp;apos;!G33&quot; LastUpdate=&quot;2013.05.14:10.49.11&quot; FileDesc=&quot;Master Bank Deal List_5.10.13.xlsx&quot; Text=&quot;1.10x&quot; Value=&quot;1.10169491525424&quot; Inst=&quot;1&quot; SBR=&quot;False&quot; SBC=&quot;False&quot; DestType=&quot;&quot; HeaderRows=&quot;0&quot;/&gt;&#10;&lt;Main FileType=&quot;1&quot; FileUID=&quot;&quot; FileName=&quot;Master Bank Deal List_5.10.13.xlsx&quot; Path=&quot;\\KBWNYCSRVFVS1\Data\IB\Shared\SVBI\Sell Side - 2013\May\Excel&quot; Landmark=&quot;_bdm.482BEE8F588C4027B133969327345106.edm&quot; LMFriendly=&quot;Auto-generated range name&quot; SheetSlideName=&quot;_bdm.415C26211F15416EBB28473739DE16ED.edm&quot; Address=&quot;&amp;apos;Summary Table&amp;apos;!G34&quot; AddrAdjusted=&quot;&amp;apos;Summary Table&amp;apos;!G34&quot; LastUpdate=&quot;2013.05.14:10.49.25&quot; FileDesc=&quot;Master Bank Deal List_5.10.13.xlsx&quot; Text=&quot;1.10x&quot; Value=&quot;1.10383150797924&quot; Inst=&quot;1&quot; SBR=&quot;False&quot; SBC=&quot;False&quot; DestType=&quot;&quot; HeaderRows=&quot;0&quot;/&gt;&#10;&lt;Main FileType=&quot;1&quot; FileUID=&quot;&quot; FileName=&quot;Master Bank Deal List_5.10.13.xlsx&quot; Path=&quot;\\KBWNYCSRVFVS1\Data\IB\Shared\SVBI\Sell Side - 2013\May\Excel&quot; Landmark=&quot;_bdm.2AF1AD0FB8844EC4A1AF176749283439.edm&quot; LMFriendly=&quot;Auto-generated range name&quot; SheetSlideName=&quot;_bdm.415C26211F15416EBB28473739DE16ED.edm&quot; Address=&quot;&amp;apos;Summary Table&amp;apos;!G35&quot; AddrAdjusted=&quot;&amp;apos;Summary Table&amp;apos;!G35&quot; LastUpdate=&quot;2013.05.14:10.49.32&quot; FileDesc=&quot;Master Bank Deal List_5.10.13.xlsx&quot; Text=&quot;1.25x&quot; Value=&quot;1.25369748355865&quot; Inst=&quot;1&quot; SBR=&quot;False&quot; SBC=&quot;False&quot; DestType=&quot;&quot; HeaderRows=&quot;0&quot;/&gt;&#10;&lt;/SrcLMs&gt;&#10;&lt;/Data&gt;&#10;"/>
  <p:tag name="DMTEXTLINKSFLEXIBLE" val="&lt;Data vendor=&quot;FactSet&quot; application=&quot;PresLink&quot; version=&quot;2011.5&quot; XMLVersion=&quot;C591227E-C126-49DE-B816-0EB840665770&quot; iXMLVersion=&quot;1&quot;&gt;&#10;&lt;SrcLMs&gt;&#10;&lt;Main FileType=&quot;1&quot; FileUID=&quot;&quot; FileName=&quot;Master Bank Deal List_5.10.13.xlsx&quot; Path=&quot;&quot; Landmark=&quot;_bdm.095C090D54E34A45B756AC0180585371.edm&quot; LMFriendly=&quot;Auto-generated range name&quot; SheetSlideName=&quot;_bdm.415C26211F15416EBB28473739DE16ED.edm&quot; Address=&quot;&amp;apos;Summary Table&amp;apos;!G33&quot; AddrAdjusted=&quot;&amp;apos;Summary Table&amp;apos;!G33&quot; LastUpdate=&quot;2013.05.14:10.49.11&quot; FileDesc=&quot;Master Bank Deal List_5.10.13.xlsx&quot; Text=&quot;1.10x&quot; Value=&quot;1.10169491525424&quot; Inst=&quot;1&quot; SBR=&quot;False&quot; SBC=&quot;False&quot; DestType=&quot;&quot; HeaderRows=&quot;0&quot;/&gt;&#10;&lt;Main FileType=&quot;1&quot; FileUID=&quot;&quot; FileName=&quot;Master Bank Deal List_5.10.13.xlsx&quot; Path=&quot;&quot; Landmark=&quot;_bdm.482BEE8F588C4027B133969327345106.edm&quot; LMFriendly=&quot;Auto-generated range name&quot; SheetSlideName=&quot;_bdm.415C26211F15416EBB28473739DE16ED.edm&quot; Address=&quot;&amp;apos;Summary Table&amp;apos;!G34&quot; AddrAdjusted=&quot;&amp;apos;Summary Table&amp;apos;!G34&quot; LastUpdate=&quot;2013.05.14:10.49.25&quot; FileDesc=&quot;Master Bank Deal List_5.10.13.xlsx&quot; Text=&quot;1.10x&quot; Value=&quot;1.10383150797924&quot; Inst=&quot;1&quot; SBR=&quot;False&quot; SBC=&quot;False&quot; DestType=&quot;&quot; HeaderRows=&quot;0&quot;/&gt;&#10;&lt;Main FileType=&quot;1&quot; FileUID=&quot;&quot; FileName=&quot;Master Bank Deal List_5.10.13.xlsx&quot; Path=&quot;&quot; Landmark=&quot;_bdm.2AF1AD0FB8844EC4A1AF176749283439.edm&quot; LMFriendly=&quot;Auto-generated range name&quot; SheetSlideName=&quot;_bdm.415C26211F15416EBB28473739DE16ED.edm&quot; Address=&quot;&amp;apos;Summary Table&amp;apos;!G35&quot; AddrAdjusted=&quot;&amp;apos;Summary Table&amp;apos;!G35&quot; LastUpdate=&quot;2013.05.14:10.49.32&quot; FileDesc=&quot;Master Bank Deal List_5.10.13.xlsx&quot; Text=&quot;1.25x&quot; Value=&quot;1.25369748355865&quot; Inst=&quot;1&quot; SBR=&quot;False&quot; SBC=&quot;False&quot; DestType=&quot;&quot; HeaderRows=&quot;0&quot;/&gt;&#10;&lt;/SrcLMs&gt;&#10;&lt;/Data&gt;&#10;"/>
</p:tagLst>
</file>

<file path=ppt/tags/tag8.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1.5&quot; XMLVersion=&quot;C591227E-C126-49DE-B816-0EB840665770&quot; iXMLVersion=&quot;1&quot;&gt;&#10;&lt;SrcLMs&gt;&#10;&lt;Main FileType=&quot;1&quot; FileUID=&quot;&quot; FileName=&quot;Master Bank Deal List_5.10.13.xlsx&quot; Path=&quot;\\KBWNYCSRVFVS1\Data\IB\Shared\SVBI\Sell Side - 2013\May\Excel&quot; Landmark=&quot;_bdm.2AF1AD0FB8844EC4A1AF176749283439.edm&quot; LMFriendly=&quot;Auto-generated range name&quot; SheetSlideName=&quot;_bdm.415C26211F15416EBB28473739DE16ED.edm&quot; Address=&quot;&amp;apos;Summary Table&amp;apos;!G35&quot; AddrAdjusted=&quot;&amp;apos;Summary Table&amp;apos;!G35&quot; LastUpdate=&quot;2013.05.14:10.49.32&quot; FileDesc=&quot;Master Bank Deal List_5.10.13.xlsx&quot; Text=&quot;1.25x&quot; Value=&quot;1.25369748355865&quot; Inst=&quot;1&quot; SBR=&quot;False&quot; SBC=&quot;False&quot; DestType=&quot;&quot; HeaderRows=&quot;0&quot;/&gt;&#10;&lt;Main FileType=&quot;1&quot; FileUID=&quot;&quot; FileName=&quot;Master Bank Deal List_5.10.13.xlsx&quot; Path=&quot;\\KBWNYCSRVFVS1\Data\IB\Shared\SVBI\Sell Side - 2013\May\Excel&quot; Landmark=&quot;_bdm.8E9F0840795647DB88154F1B53CC90E2.edm&quot; LMFriendly=&quot;Auto-generated range name&quot; SheetSlideName=&quot;_bdm.415C26211F15416EBB28473739DE16ED.edm&quot; Address=&quot;&amp;apos;Summary Table&amp;apos;!G36&quot; AddrAdjusted=&quot;&amp;apos;Summary Table&amp;apos;!G36&quot; LastUpdate=&quot;2013.05.14:10.49.38&quot; FileDesc=&quot;Master Bank Deal List_5.10.13.xlsx&quot; Text=&quot;1.25x&quot; Value=&quot;1.25190577408833&quot; Inst=&quot;1&quot; SBR=&quot;False&quot; SBC=&quot;False&quot; DestType=&quot;&quot; HeaderRows=&quot;0&quot;/&gt;&#10;&lt;/SrcLMs&gt;&#10;&lt;/Data&gt;&#10;"/>
  <p:tag name="DMTEXTLINKSFLEXIBLE" val="&lt;Data vendor=&quot;FactSet&quot; application=&quot;PresLink&quot; version=&quot;2011.5&quot; XMLVersion=&quot;C591227E-C126-49DE-B816-0EB840665770&quot; iXMLVersion=&quot;1&quot;&gt;&#10;&lt;SrcLMs&gt;&#10;&lt;Main FileType=&quot;1&quot; FileUID=&quot;&quot; FileName=&quot;Master Bank Deal List_5.10.13.xlsx&quot; Path=&quot;&quot; Landmark=&quot;_bdm.2AF1AD0FB8844EC4A1AF176749283439.edm&quot; LMFriendly=&quot;Auto-generated range name&quot; SheetSlideName=&quot;_bdm.415C26211F15416EBB28473739DE16ED.edm&quot; Address=&quot;&amp;apos;Summary Table&amp;apos;!G35&quot; AddrAdjusted=&quot;&amp;apos;Summary Table&amp;apos;!G35&quot; LastUpdate=&quot;2013.05.14:10.49.32&quot; FileDesc=&quot;Master Bank Deal List_5.10.13.xlsx&quot; Text=&quot;1.25x&quot; Value=&quot;1.25369748355865&quot; Inst=&quot;1&quot; SBR=&quot;False&quot; SBC=&quot;False&quot; DestType=&quot;&quot; HeaderRows=&quot;0&quot;/&gt;&#10;&lt;Main FileType=&quot;1&quot; FileUID=&quot;&quot; FileName=&quot;Master Bank Deal List_5.10.13.xlsx&quot; Path=&quot;&quot; Landmark=&quot;_bdm.8E9F0840795647DB88154F1B53CC90E2.edm&quot; LMFriendly=&quot;Auto-generated range name&quot; SheetSlideName=&quot;_bdm.415C26211F15416EBB28473739DE16ED.edm&quot; Address=&quot;&amp;apos;Summary Table&amp;apos;!G36&quot; AddrAdjusted=&quot;&amp;apos;Summary Table&amp;apos;!G36&quot; LastUpdate=&quot;2013.05.14:10.49.38&quot; FileDesc=&quot;Master Bank Deal List_5.10.13.xlsx&quot; Text=&quot;1.25x&quot; Value=&quot;1.25190577408833&quot; Inst=&quot;1&quot; SBR=&quot;False&quot; SBC=&quot;False&quot; DestType=&quot;&quot; HeaderRows=&quot;0&quot;/&gt;&#10;&lt;/SrcLMs&gt;&#10;&lt;/Data&gt;&#10;"/>
</p:tagLst>
</file>

<file path=ppt/tags/tag9.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1.5&quot; XMLVersion=&quot;C591227E-C126-49DE-B816-0EB840665770&quot; iXMLVersion=&quot;1&quot;&gt;&#10;&lt;SrcLMs&gt;&#10;&lt;Main FileType=&quot;1&quot; FileUID=&quot;&quot; FileName=&quot;Master Bank Deal List_5.10.13.xlsx&quot; Path=&quot;\\KBWNYCSRVFVS1\Data\IB\Shared\SVBI\Sell Side - 2013\May\Excel&quot; Landmark=&quot;_bdm.2AF1AD0FB8844EC4A1AF176749283439.edm&quot; LMFriendly=&quot;Auto-generated range name&quot; SheetSlideName=&quot;_bdm.415C26211F15416EBB28473739DE16ED.edm&quot; Address=&quot;&amp;apos;Summary Table&amp;apos;!G35&quot; AddrAdjusted=&quot;&amp;apos;Summary Table&amp;apos;!G35&quot; LastUpdate=&quot;2013.05.14:10.49.32&quot; FileDesc=&quot;Master Bank Deal List_5.10.13.xlsx&quot; Text=&quot;1.25x&quot; Value=&quot;1.25369748355865&quot; Inst=&quot;1&quot; SBR=&quot;False&quot; SBC=&quot;False&quot; DestType=&quot;&quot; HeaderRows=&quot;0&quot;/&gt;&#10;&lt;Main FileType=&quot;1&quot; FileUID=&quot;&quot; FileName=&quot;Master Bank Deal List_5.10.13.xlsx&quot; Path=&quot;\\KBWNYCSRVFVS1\Data\IB\Shared\SVBI\Sell Side - 2013\May\Excel&quot; Landmark=&quot;_bdm.8E9F0840795647DB88154F1B53CC90E2.edm&quot; LMFriendly=&quot;Auto-generated range name&quot; SheetSlideName=&quot;_bdm.415C26211F15416EBB28473739DE16ED.edm&quot; Address=&quot;&amp;apos;Summary Table&amp;apos;!G36&quot; AddrAdjusted=&quot;&amp;apos;Summary Table&amp;apos;!G36&quot; LastUpdate=&quot;2013.05.14:10.49.38&quot; FileDesc=&quot;Master Bank Deal List_5.10.13.xlsx&quot; Text=&quot;1.25x&quot; Value=&quot;1.25190577408833&quot; Inst=&quot;1&quot; SBR=&quot;False&quot; SBC=&quot;False&quot; DestType=&quot;&quot; HeaderRows=&quot;0&quot;/&gt;&#10;&lt;Main FileType=&quot;1&quot; FileUID=&quot;&quot; FileName=&quot;Master Bank Deal List_5.10.13.xlsx&quot; Path=&quot;\\KBWNYCSRVFVS1\Data\IB\Shared\SVBI\Sell Side - 2013\May\Excel&quot; Landmark=&quot;_bdm.E8EC0C6B1C634188BB50A71BD40741FB.edm&quot; LMFriendly=&quot;Auto-generated range name&quot; SheetSlideName=&quot;_bdm.415C26211F15416EBB28473739DE16ED.edm&quot; Address=&quot;&amp;apos;Summary Table&amp;apos;!G37&quot; AddrAdjusted=&quot;&amp;apos;Summary Table&amp;apos;!G37&quot; LastUpdate=&quot;2013.05.14:10.49.44&quot; FileDesc=&quot;Master Bank Deal List_5.10.13.xlsx&quot; Text=&quot;1.38x&quot; Value=&quot;1.38338184873142&quot; Inst=&quot;1&quot; SBR=&quot;False&quot; SBC=&quot;False&quot; DestType=&quot;&quot; HeaderRows=&quot;0&quot;/&gt;&#10;&lt;/SrcLMs&gt;&#10;&lt;/Data&gt;&#10;"/>
  <p:tag name="DMTEXTLINKSFLEXIBLE" val="&lt;Data vendor=&quot;FactSet&quot; application=&quot;PresLink&quot; version=&quot;2011.5&quot; XMLVersion=&quot;C591227E-C126-49DE-B816-0EB840665770&quot; iXMLVersion=&quot;1&quot;&gt;&#10;&lt;SrcLMs&gt;&#10;&lt;Main FileType=&quot;1&quot; FileUID=&quot;&quot; FileName=&quot;Master Bank Deal List_5.10.13.xlsx&quot; Path=&quot;&quot; Landmark=&quot;_bdm.2AF1AD0FB8844EC4A1AF176749283439.edm&quot; LMFriendly=&quot;Auto-generated range name&quot; SheetSlideName=&quot;_bdm.415C26211F15416EBB28473739DE16ED.edm&quot; Address=&quot;&amp;apos;Summary Table&amp;apos;!G35&quot; AddrAdjusted=&quot;&amp;apos;Summary Table&amp;apos;!G35&quot; LastUpdate=&quot;2013.05.14:10.49.32&quot; FileDesc=&quot;Master Bank Deal List_5.10.13.xlsx&quot; Text=&quot;1.25x&quot; Value=&quot;1.25369748355865&quot; Inst=&quot;1&quot; SBR=&quot;False&quot; SBC=&quot;False&quot; DestType=&quot;&quot; HeaderRows=&quot;0&quot;/&gt;&#10;&lt;Main FileType=&quot;1&quot; FileUID=&quot;&quot; FileName=&quot;Master Bank Deal List_5.10.13.xlsx&quot; Path=&quot;&quot; Landmark=&quot;_bdm.8E9F0840795647DB88154F1B53CC90E2.edm&quot; LMFriendly=&quot;Auto-generated range name&quot; SheetSlideName=&quot;_bdm.415C26211F15416EBB28473739DE16ED.edm&quot; Address=&quot;&amp;apos;Summary Table&amp;apos;!G36&quot; AddrAdjusted=&quot;&amp;apos;Summary Table&amp;apos;!G36&quot; LastUpdate=&quot;2013.05.14:10.49.38&quot; FileDesc=&quot;Master Bank Deal List_5.10.13.xlsx&quot; Text=&quot;1.25x&quot; Value=&quot;1.25190577408833&quot; Inst=&quot;1&quot; SBR=&quot;False&quot; SBC=&quot;False&quot; DestType=&quot;&quot; HeaderRows=&quot;0&quot;/&gt;&#10;&lt;Main FileType=&quot;1&quot; FileUID=&quot;&quot; FileName=&quot;Master Bank Deal List_5.10.13.xlsx&quot; Path=&quot;&quot; Landmark=&quot;_bdm.E8EC0C6B1C634188BB50A71BD40741FB.edm&quot; LMFriendly=&quot;Auto-generated range name&quot; SheetSlideName=&quot;_bdm.415C26211F15416EBB28473739DE16ED.edm&quot; Address=&quot;&amp;apos;Summary Table&amp;apos;!G37&quot; AddrAdjusted=&quot;&amp;apos;Summary Table&amp;apos;!G37&quot; LastUpdate=&quot;2013.05.14:10.49.44&quot; FileDesc=&quot;Master Bank Deal List_5.10.13.xlsx&quot; Text=&quot;1.38x&quot; Value=&quot;1.38338184873142&quot; Inst=&quot;1&quot; SBR=&quot;False&quot; SBC=&quot;False&quot; DestType=&quot;&quot; HeaderRows=&quot;0&quot;/&gt;&#10;&lt;/SrcLMs&gt;&#10;&lt;/Data&gt;&#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300" b="1" dirty="0" smtClean="0">
            <a:latin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228600" indent="-228600" eaLnBrk="0" fontAlgn="base" hangingPunct="0">
          <a:spcBef>
            <a:spcPts val="1000"/>
          </a:spcBef>
          <a:spcAft>
            <a:spcPct val="0"/>
          </a:spcAft>
          <a:buSzPct val="100000"/>
          <a:buFont typeface="Arial" pitchFamily="34" charset="0"/>
          <a:buChar char="•"/>
          <a:defRPr sz="1300" dirty="0" err="1" smtClean="0">
            <a:latin typeface="Arial" pitchFamily="34" charset="0"/>
          </a:defRPr>
        </a:defPPr>
      </a:lstStyle>
    </a:txDef>
  </a:objectDefaults>
  <a:extraClrScheme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0F2D53"/>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300" b="1" dirty="0" smtClean="0">
            <a:latin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228600" indent="-228600" eaLnBrk="0" fontAlgn="base" hangingPunct="0">
          <a:spcBef>
            <a:spcPts val="1000"/>
          </a:spcBef>
          <a:spcAft>
            <a:spcPct val="0"/>
          </a:spcAft>
          <a:buSzPct val="100000"/>
          <a:buFont typeface="Arial" pitchFamily="34" charset="0"/>
          <a:buChar char="•"/>
          <a:defRPr sz="1300" dirty="0" err="1" smtClean="0">
            <a:latin typeface="Arial" pitchFamily="34" charset="0"/>
          </a:defRPr>
        </a:defPPr>
      </a:lstStyle>
    </a:txDef>
  </a:objectDefaults>
  <a:extraClrSchemeLst/>
</a:theme>
</file>

<file path=ppt/theme/theme3.xml><?xml version="1.0" encoding="utf-8"?>
<a:theme xmlns:a="http://schemas.openxmlformats.org/drawingml/2006/main" name="2_Office Theme">
  <a:themeElements>
    <a:clrScheme name="Custom 3">
      <a:dk1>
        <a:sysClr val="windowText" lastClr="000000"/>
      </a:dk1>
      <a:lt1>
        <a:sysClr val="window" lastClr="FFFFFF"/>
      </a:lt1>
      <a:dk2>
        <a:srgbClr val="0F2D53"/>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300" b="1" dirty="0" smtClean="0">
            <a:latin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228600" indent="-228600" eaLnBrk="0" fontAlgn="base" hangingPunct="0">
          <a:spcBef>
            <a:spcPts val="1000"/>
          </a:spcBef>
          <a:spcAft>
            <a:spcPct val="0"/>
          </a:spcAft>
          <a:buSzPct val="100000"/>
          <a:buFont typeface="Arial" pitchFamily="34" charset="0"/>
          <a:buChar char="•"/>
          <a:defRPr sz="1300" dirty="0" err="1" smtClean="0">
            <a:latin typeface="Arial"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3694</TotalTime>
  <Words>4619</Words>
  <Application>Microsoft Office PowerPoint</Application>
  <PresentationFormat>On-screen Show (4:3)</PresentationFormat>
  <Paragraphs>674</Paragraphs>
  <Slides>74</Slides>
  <Notes>5</Notes>
  <HiddenSlides>0</HiddenSlides>
  <MMClips>0</MMClips>
  <ScaleCrop>false</ScaleCrop>
  <HeadingPairs>
    <vt:vector size="4" baseType="variant">
      <vt:variant>
        <vt:lpstr>Theme</vt:lpstr>
      </vt:variant>
      <vt:variant>
        <vt:i4>3</vt:i4>
      </vt:variant>
      <vt:variant>
        <vt:lpstr>Slide Titles</vt:lpstr>
      </vt:variant>
      <vt:variant>
        <vt:i4>74</vt:i4>
      </vt:variant>
    </vt:vector>
  </HeadingPairs>
  <TitlesOfParts>
    <vt:vector size="77" baseType="lpstr">
      <vt:lpstr>Office Theme</vt:lpstr>
      <vt:lpstr>1_Office Theme</vt:lpstr>
      <vt:lpstr>2_Office Theme</vt:lpstr>
      <vt:lpstr>Slide 1</vt:lpstr>
      <vt:lpstr>General Information and Limitations</vt:lpstr>
      <vt:lpstr>Table of Contents</vt:lpstr>
      <vt:lpstr>Slide 4</vt:lpstr>
      <vt:lpstr>Founders of Banking</vt:lpstr>
      <vt:lpstr>The One Who Started It All</vt:lpstr>
      <vt:lpstr>Founders of Banking</vt:lpstr>
      <vt:lpstr>Founders of Banking</vt:lpstr>
      <vt:lpstr>Founders of Banking</vt:lpstr>
      <vt:lpstr>Founders of Banking</vt:lpstr>
      <vt:lpstr>Founders of Banking</vt:lpstr>
      <vt:lpstr>Founders of Banking</vt:lpstr>
      <vt:lpstr>Founders of Banking</vt:lpstr>
      <vt:lpstr>Banks Through Recent History</vt:lpstr>
      <vt:lpstr>From the Market Peak to Current</vt:lpstr>
      <vt:lpstr>The Future of the Bank Branch</vt:lpstr>
      <vt:lpstr>Back to the Future: Banking Edition</vt:lpstr>
      <vt:lpstr>Slide 18</vt:lpstr>
      <vt:lpstr>Current Banking Environment</vt:lpstr>
      <vt:lpstr>The Banking Landscape</vt:lpstr>
      <vt:lpstr>Thriving Banks by Region – According to the Fed</vt:lpstr>
      <vt:lpstr>KBW Research Outlook for Banks</vt:lpstr>
      <vt:lpstr>The Good News</vt:lpstr>
      <vt:lpstr>The Bad News</vt:lpstr>
      <vt:lpstr>Net Interest Margin Pressure Continues</vt:lpstr>
      <vt:lpstr>Emphasis on Cost Control Will Continue</vt:lpstr>
      <vt:lpstr>Slide 27</vt:lpstr>
      <vt:lpstr>Recent Market Performance</vt:lpstr>
      <vt:lpstr>Valuation Increase by Region</vt:lpstr>
      <vt:lpstr>Shift in Valuation from Book to Earnings</vt:lpstr>
      <vt:lpstr>Asset Size Drives Valuation</vt:lpstr>
      <vt:lpstr>Slide 32</vt:lpstr>
      <vt:lpstr>Current Capital Markets Environment</vt:lpstr>
      <vt:lpstr>Capital Markets Environment for Banks</vt:lpstr>
      <vt:lpstr>Slide 35</vt:lpstr>
      <vt:lpstr>Key Drivers for Increased Consolidation</vt:lpstr>
      <vt:lpstr>Consolidation Trends Among U.S. Depository Institutions</vt:lpstr>
      <vt:lpstr>Recent M&amp;A Trends</vt:lpstr>
      <vt:lpstr>Will These Banks Fail?</vt:lpstr>
      <vt:lpstr>M&amp;A Trends by Region </vt:lpstr>
      <vt:lpstr>Buyers’ Capacity to Pay is Improving</vt:lpstr>
      <vt:lpstr>What Matters to a Buyer?</vt:lpstr>
      <vt:lpstr>What Matters to a Seller?</vt:lpstr>
      <vt:lpstr>Slide 44</vt:lpstr>
      <vt:lpstr>Pro Forma Footprint and Highlights</vt:lpstr>
      <vt:lpstr>Transaction Assumptions</vt:lpstr>
      <vt:lpstr>Summary of Purchase Accounting Adjustments</vt:lpstr>
      <vt:lpstr>Book Value Impact</vt:lpstr>
      <vt:lpstr>Earnings Impact</vt:lpstr>
      <vt:lpstr>Market Reaction</vt:lpstr>
      <vt:lpstr>Slide 51</vt:lpstr>
      <vt:lpstr>The Good, the Bad, The Ugly</vt:lpstr>
      <vt:lpstr>The Good: Treasury’s Exit from TARP</vt:lpstr>
      <vt:lpstr>The Good: Treasury’s Exit from TARP (Continued)</vt:lpstr>
      <vt:lpstr>Slide 55</vt:lpstr>
      <vt:lpstr>The Evolution of Basel</vt:lpstr>
      <vt:lpstr>“Well-Capitalized” Basel Standards</vt:lpstr>
      <vt:lpstr>Basel III Implications &amp; Reactions</vt:lpstr>
      <vt:lpstr>Who is More Affected by Basel III?</vt:lpstr>
      <vt:lpstr>Community Banks Respond to Basel III</vt:lpstr>
      <vt:lpstr>Feedback on Basel III</vt:lpstr>
      <vt:lpstr>The Ugly: Regulatory Changes are Consuming Management Attention</vt:lpstr>
      <vt:lpstr>Slide 63</vt:lpstr>
      <vt:lpstr>Slide 64</vt:lpstr>
      <vt:lpstr>Tomorrow’s Newspaper</vt:lpstr>
      <vt:lpstr>Where Have the FDIC-Assisted Acquisitions Gone?</vt:lpstr>
      <vt:lpstr>Slide 67</vt:lpstr>
      <vt:lpstr>Tomorrow’s Newspaper</vt:lpstr>
      <vt:lpstr>Bank of America Closures: Is it Worth the Hassle? </vt:lpstr>
      <vt:lpstr>Slide 70</vt:lpstr>
      <vt:lpstr>Tomorrow’s Newspaper</vt:lpstr>
      <vt:lpstr>Effects of a Mass Branch Closure</vt:lpstr>
      <vt:lpstr>Unexpected Party Benefits From Branch Closures</vt:lpstr>
      <vt:lpstr>Chipotle’s Stock Hits 600!</vt:lpstr>
    </vt:vector>
  </TitlesOfParts>
  <Company>KBW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KBW</dc:creator>
  <cp:lastModifiedBy>ckochard</cp:lastModifiedBy>
  <cp:revision>440</cp:revision>
  <dcterms:created xsi:type="dcterms:W3CDTF">2010-12-02T19:04:59Z</dcterms:created>
  <dcterms:modified xsi:type="dcterms:W3CDTF">2013-05-29T19:58:06Z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