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9"/>
  </p:notesMasterIdLst>
  <p:sldIdLst>
    <p:sldId id="281" r:id="rId2"/>
    <p:sldId id="257" r:id="rId3"/>
    <p:sldId id="260" r:id="rId4"/>
    <p:sldId id="282" r:id="rId5"/>
    <p:sldId id="284" r:id="rId6"/>
    <p:sldId id="261" r:id="rId7"/>
    <p:sldId id="263" r:id="rId8"/>
    <p:sldId id="264" r:id="rId9"/>
    <p:sldId id="283" r:id="rId10"/>
    <p:sldId id="267" r:id="rId11"/>
    <p:sldId id="266" r:id="rId12"/>
    <p:sldId id="268" r:id="rId13"/>
    <p:sldId id="271" r:id="rId14"/>
    <p:sldId id="272" r:id="rId15"/>
    <p:sldId id="273" r:id="rId16"/>
    <p:sldId id="275"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93" autoAdjust="0"/>
  </p:normalViewPr>
  <p:slideViewPr>
    <p:cSldViewPr>
      <p:cViewPr varScale="1">
        <p:scale>
          <a:sx n="47" d="100"/>
          <a:sy n="47" d="100"/>
        </p:scale>
        <p:origin x="-1704" y="-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1A5B9E-2C19-4C23-98AC-4E081179B15F}" type="datetimeFigureOut">
              <a:rPr lang="en-US" smtClean="0"/>
              <a:pPr/>
              <a:t>10/27/2014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7CA1F7-4478-41DC-92C3-89AA4AFE6E9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D3950C89-A43E-4A94-A4EA-C24578665F49}" type="slidenum">
              <a:rPr lang="en-US" altLang="en-US" smtClean="0"/>
              <a:pPr/>
              <a:t>10</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D3950C89-A43E-4A94-A4EA-C24578665F49}" type="slidenum">
              <a:rPr lang="en-US" altLang="en-US" smtClean="0"/>
              <a:pPr/>
              <a:t>11</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altLang="en-US" dirty="0" smtClean="0"/>
          </a:p>
        </p:txBody>
      </p:sp>
      <p:sp>
        <p:nvSpPr>
          <p:cNvPr id="22532" name="Slide Number Placeholder 3"/>
          <p:cNvSpPr>
            <a:spLocks noGrp="1"/>
          </p:cNvSpPr>
          <p:nvPr>
            <p:ph type="sldNum" sz="quarter" idx="5"/>
          </p:nvPr>
        </p:nvSpPr>
        <p:spPr>
          <a:noFill/>
        </p:spPr>
        <p:txBody>
          <a:bodyPr/>
          <a:lstStyle/>
          <a:p>
            <a:fld id="{65A1976C-9E9B-4CE8-B579-F537382ABACE}" type="slidenum">
              <a:rPr lang="en-US" altLang="en-US" smtClean="0"/>
              <a:pPr/>
              <a:t>12</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D3950C89-A43E-4A94-A4EA-C24578665F49}" type="slidenum">
              <a:rPr lang="en-US" altLang="en-US" smtClean="0"/>
              <a:pPr/>
              <a:t>13</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D3950C89-A43E-4A94-A4EA-C24578665F49}" type="slidenum">
              <a:rPr lang="en-US" altLang="en-US" smtClean="0"/>
              <a:pPr/>
              <a:t>14</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D3950C89-A43E-4A94-A4EA-C24578665F49}" type="slidenum">
              <a:rPr lang="en-US" altLang="en-US" smtClean="0"/>
              <a:pPr/>
              <a:t>15</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D3950C89-A43E-4A94-A4EA-C24578665F49}" type="slidenum">
              <a:rPr lang="en-US" altLang="en-US" smtClean="0"/>
              <a:pPr/>
              <a:t>16</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D3950C89-A43E-4A94-A4EA-C24578665F49}" type="slidenum">
              <a:rPr lang="en-US" altLang="en-US" smtClean="0"/>
              <a:pPr/>
              <a:t>17</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D11E8-36A8-4310-A333-78FC832866C9}" type="slidenum">
              <a:rPr lang="en-US" smtClean="0"/>
              <a:pPr/>
              <a:t>‹#›</a:t>
            </a:fld>
            <a:endParaRPr lang="en-US"/>
          </a:p>
        </p:txBody>
      </p:sp>
      <p:pic>
        <p:nvPicPr>
          <p:cNvPr id="5" name="Picture 4" descr="public background no logo2.png"/>
          <p:cNvPicPr>
            <a:picLocks noChangeAspect="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137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8" descr="CB-logo-tag hirestrans.png"/>
          <p:cNvPicPr>
            <a:picLocks noChangeAspect="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211138"/>
            <a:ext cx="3124200" cy="931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65927-B9F7-46A6-B402-EF8B4506CD86}"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D11E8-36A8-4310-A333-78FC832866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65927-B9F7-46A6-B402-EF8B4506CD86}" type="datetimeFigureOut">
              <a:rPr lang="en-US" smtClean="0"/>
              <a:pPr/>
              <a:t>10/27/2014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D11E8-36A8-4310-A333-78FC832866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545" y="2133600"/>
            <a:ext cx="8728364" cy="3776178"/>
          </a:xfrm>
          <a:prstGeom prst="rect">
            <a:avLst/>
          </a:prstGeom>
        </p:spPr>
        <p:txBody>
          <a:bodyPr wrap="square" lIns="82058" tIns="41029" rIns="82058" bIns="41029">
            <a:spAutoFit/>
          </a:bodyPr>
          <a:lstStyle/>
          <a:p>
            <a:pPr algn="ctr">
              <a:defRPr/>
            </a:pPr>
            <a:r>
              <a:rPr lang="en-US" sz="4000" kern="0" dirty="0" smtClean="0">
                <a:solidFill>
                  <a:srgbClr val="0070C0"/>
                </a:solidFill>
                <a:latin typeface="Calibri"/>
              </a:rPr>
              <a:t>Board Essentials:</a:t>
            </a:r>
            <a:br>
              <a:rPr lang="en-US" sz="4000" kern="0" dirty="0" smtClean="0">
                <a:solidFill>
                  <a:srgbClr val="0070C0"/>
                </a:solidFill>
                <a:latin typeface="Calibri"/>
              </a:rPr>
            </a:br>
            <a:r>
              <a:rPr lang="en-US" sz="4000" kern="0" dirty="0" smtClean="0">
                <a:solidFill>
                  <a:srgbClr val="0070C0"/>
                </a:solidFill>
                <a:latin typeface="Calibri"/>
              </a:rPr>
              <a:t>Laying </a:t>
            </a:r>
            <a:r>
              <a:rPr lang="en-US" sz="4000" kern="0" dirty="0">
                <a:solidFill>
                  <a:srgbClr val="0070C0"/>
                </a:solidFill>
                <a:latin typeface="Calibri"/>
              </a:rPr>
              <a:t>the Groundwork for </a:t>
            </a:r>
            <a:r>
              <a:rPr lang="en-US" sz="4000" kern="0" dirty="0" smtClean="0">
                <a:solidFill>
                  <a:srgbClr val="0070C0"/>
                </a:solidFill>
                <a:latin typeface="Calibri"/>
              </a:rPr>
              <a:t>Success</a:t>
            </a:r>
          </a:p>
          <a:p>
            <a:pPr algn="ctr">
              <a:defRPr/>
            </a:pPr>
            <a:endParaRPr lang="en-US" sz="4000" kern="0" dirty="0" smtClean="0">
              <a:solidFill>
                <a:srgbClr val="0070C0"/>
              </a:solidFill>
              <a:latin typeface="Calibri"/>
            </a:endParaRPr>
          </a:p>
          <a:p>
            <a:pPr algn="ctr">
              <a:defRPr/>
            </a:pPr>
            <a:endParaRPr lang="en-US" sz="2400" kern="0" dirty="0" smtClean="0">
              <a:solidFill>
                <a:srgbClr val="0070C0"/>
              </a:solidFill>
              <a:latin typeface="Calibri"/>
            </a:endParaRPr>
          </a:p>
          <a:p>
            <a:pPr algn="ctr">
              <a:defRPr/>
            </a:pPr>
            <a:endParaRPr lang="en-US" sz="2400" kern="0" dirty="0" smtClean="0">
              <a:solidFill>
                <a:srgbClr val="0070C0"/>
              </a:solidFill>
              <a:latin typeface="Calibri"/>
            </a:endParaRPr>
          </a:p>
          <a:p>
            <a:pPr algn="ctr">
              <a:defRPr/>
            </a:pPr>
            <a:endParaRPr lang="en-US" sz="2400" kern="0" dirty="0" smtClean="0">
              <a:solidFill>
                <a:srgbClr val="0070C0"/>
              </a:solidFill>
              <a:latin typeface="Calibri"/>
            </a:endParaRPr>
          </a:p>
          <a:p>
            <a:pPr algn="ctr">
              <a:defRPr/>
            </a:pPr>
            <a:r>
              <a:rPr lang="en-US" sz="2400" kern="0" dirty="0" smtClean="0">
                <a:solidFill>
                  <a:srgbClr val="0070C0"/>
                </a:solidFill>
                <a:latin typeface="Calibri"/>
              </a:rPr>
              <a:t>as presented by Club Benchmarking COO Russ Conde </a:t>
            </a:r>
          </a:p>
          <a:p>
            <a:pPr algn="ctr">
              <a:defRPr/>
            </a:pPr>
            <a:endParaRPr lang="en-US" sz="2400" kern="0" dirty="0" smtClean="0">
              <a:solidFill>
                <a:srgbClr val="0070C0"/>
              </a:solidFill>
              <a:latin typeface="Calibri"/>
            </a:endParaRPr>
          </a:p>
        </p:txBody>
      </p:sp>
    </p:spTree>
    <p:extLst>
      <p:ext uri="{BB962C8B-B14F-4D97-AF65-F5344CB8AC3E}">
        <p14:creationId xmlns="" xmlns:p14="http://schemas.microsoft.com/office/powerpoint/2010/main" val="1950282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3962400" y="403412"/>
            <a:ext cx="5680365" cy="739588"/>
          </a:xfrm>
          <a:prstGeom prst="rect">
            <a:avLst/>
          </a:prstGeom>
          <a:noFill/>
        </p:spPr>
        <p:txBody>
          <a:bodyPr lIns="82047" tIns="41023" rIns="82047" bIns="41023"/>
          <a:lstStyle/>
          <a:p>
            <a:pPr marL="341861" indent="-341861" algn="ctr"/>
            <a:r>
              <a:rPr lang="en-US" sz="3200" b="1" kern="0" dirty="0" smtClean="0">
                <a:solidFill>
                  <a:srgbClr val="002060"/>
                </a:solidFill>
              </a:rPr>
              <a:t>Gross Margin Uses</a:t>
            </a:r>
            <a:endParaRPr lang="en-US" sz="3200" b="1" kern="0" dirty="0">
              <a:solidFill>
                <a:srgbClr val="002060"/>
              </a:solidFill>
            </a:endParaRPr>
          </a:p>
          <a:p>
            <a:pPr marL="341861" indent="-341861" algn="ctr">
              <a:spcBef>
                <a:spcPct val="20000"/>
              </a:spcBef>
              <a:defRPr/>
            </a:pPr>
            <a:endParaRPr lang="en-US" sz="3200" b="1" kern="0" dirty="0">
              <a:solidFill>
                <a:srgbClr val="002060"/>
              </a:solidFill>
            </a:endParaRPr>
          </a:p>
        </p:txBody>
      </p:sp>
      <p:sp>
        <p:nvSpPr>
          <p:cNvPr id="16" name="Rectangle 15"/>
          <p:cNvSpPr/>
          <p:nvPr/>
        </p:nvSpPr>
        <p:spPr>
          <a:xfrm>
            <a:off x="3947160" y="1675900"/>
            <a:ext cx="4663440" cy="4572000"/>
          </a:xfrm>
          <a:prstGeom prst="rect">
            <a:avLst/>
          </a:prstGeom>
          <a:noFill/>
          <a:ln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4" descr="Cover"/>
          <p:cNvPicPr>
            <a:picLocks noChangeArrowheads="1"/>
          </p:cNvPicPr>
          <p:nvPr/>
        </p:nvPicPr>
        <p:blipFill>
          <a:blip r:embed="rId3" cstate="print"/>
          <a:srcRect l="53040" t="11871" r="855" b="16901"/>
          <a:stretch>
            <a:fillRect/>
          </a:stretch>
        </p:blipFill>
        <p:spPr bwMode="auto">
          <a:xfrm>
            <a:off x="3972560" y="1691390"/>
            <a:ext cx="4622800" cy="4507992"/>
          </a:xfrm>
          <a:prstGeom prst="rect">
            <a:avLst/>
          </a:prstGeom>
          <a:noFill/>
        </p:spPr>
      </p:pic>
      <p:sp>
        <p:nvSpPr>
          <p:cNvPr id="5" name="TextBox 4"/>
          <p:cNvSpPr txBox="1"/>
          <p:nvPr/>
        </p:nvSpPr>
        <p:spPr>
          <a:xfrm>
            <a:off x="304800" y="1676400"/>
            <a:ext cx="3505200" cy="4524315"/>
          </a:xfrm>
          <a:prstGeom prst="rect">
            <a:avLst/>
          </a:prstGeom>
          <a:noFill/>
        </p:spPr>
        <p:txBody>
          <a:bodyPr wrap="square" rtlCol="0">
            <a:spAutoFit/>
          </a:bodyPr>
          <a:lstStyle/>
          <a:p>
            <a:pPr algn="ctr"/>
            <a:r>
              <a:rPr lang="en-US" sz="2400" b="1" dirty="0" smtClean="0"/>
              <a:t>KEY QUESTIONS:</a:t>
            </a:r>
          </a:p>
          <a:p>
            <a:pPr algn="ctr"/>
            <a:endParaRPr lang="en-US" sz="2400" b="1" dirty="0" smtClean="0"/>
          </a:p>
          <a:p>
            <a:r>
              <a:rPr lang="en-US" sz="2400" dirty="0" smtClean="0"/>
              <a:t>How is the club using its Available Cash? </a:t>
            </a:r>
          </a:p>
          <a:p>
            <a:endParaRPr lang="en-US" sz="2400" dirty="0" smtClean="0"/>
          </a:p>
          <a:p>
            <a:r>
              <a:rPr lang="en-US" sz="2400" dirty="0" smtClean="0"/>
              <a:t>How is that distribution similar to or different from industry norms?</a:t>
            </a:r>
          </a:p>
          <a:p>
            <a:endParaRPr lang="en-US" sz="2400" dirty="0" smtClean="0"/>
          </a:p>
          <a:p>
            <a:r>
              <a:rPr lang="en-US" sz="2400" dirty="0" smtClean="0"/>
              <a:t>How does that distribution look relative to clubs that are similar to ours?</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Cover"/>
          <p:cNvPicPr>
            <a:picLocks noChangeAspect="1" noChangeArrowheads="1"/>
          </p:cNvPicPr>
          <p:nvPr/>
        </p:nvPicPr>
        <p:blipFill>
          <a:blip r:embed="rId3" cstate="print"/>
          <a:srcRect l="51520" t="10664" r="1362" b="18109"/>
          <a:stretch>
            <a:fillRect/>
          </a:stretch>
        </p:blipFill>
        <p:spPr bwMode="auto">
          <a:xfrm>
            <a:off x="4038600" y="1524000"/>
            <a:ext cx="4724400" cy="4495800"/>
          </a:xfrm>
          <a:prstGeom prst="rect">
            <a:avLst/>
          </a:prstGeom>
          <a:noFill/>
        </p:spPr>
      </p:pic>
      <p:sp>
        <p:nvSpPr>
          <p:cNvPr id="6152" name="TextBox 8"/>
          <p:cNvSpPr txBox="1">
            <a:spLocks noChangeArrowheads="1"/>
          </p:cNvSpPr>
          <p:nvPr/>
        </p:nvSpPr>
        <p:spPr bwMode="auto">
          <a:xfrm>
            <a:off x="5422988" y="4040632"/>
            <a:ext cx="749212" cy="759968"/>
          </a:xfrm>
          <a:prstGeom prst="rect">
            <a:avLst/>
          </a:prstGeom>
          <a:noFill/>
          <a:ln w="9525">
            <a:noFill/>
            <a:miter lim="800000"/>
            <a:headEnd/>
            <a:tailEnd/>
          </a:ln>
        </p:spPr>
        <p:txBody>
          <a:bodyPr wrap="none" lIns="82058" tIns="41029" rIns="82058" bIns="41029">
            <a:spAutoFit/>
          </a:bodyPr>
          <a:lstStyle/>
          <a:p>
            <a:pPr eaLnBrk="1" hangingPunct="1"/>
            <a:r>
              <a:rPr lang="en-US" altLang="en-US" sz="2200" b="1" dirty="0">
                <a:solidFill>
                  <a:srgbClr val="2F94B4"/>
                </a:solidFill>
              </a:rPr>
              <a:t>Dues</a:t>
            </a:r>
          </a:p>
          <a:p>
            <a:pPr eaLnBrk="1" hangingPunct="1"/>
            <a:r>
              <a:rPr lang="en-US" altLang="en-US" sz="2200" b="1" dirty="0">
                <a:solidFill>
                  <a:srgbClr val="2F94B4"/>
                </a:solidFill>
              </a:rPr>
              <a:t>78%</a:t>
            </a:r>
          </a:p>
        </p:txBody>
      </p:sp>
      <p:sp>
        <p:nvSpPr>
          <p:cNvPr id="13" name="Rectangle 3"/>
          <p:cNvSpPr txBox="1">
            <a:spLocks noChangeArrowheads="1"/>
          </p:cNvSpPr>
          <p:nvPr/>
        </p:nvSpPr>
        <p:spPr>
          <a:xfrm>
            <a:off x="3886201" y="479612"/>
            <a:ext cx="5257800" cy="739588"/>
          </a:xfrm>
          <a:prstGeom prst="rect">
            <a:avLst/>
          </a:prstGeom>
          <a:noFill/>
        </p:spPr>
        <p:txBody>
          <a:bodyPr lIns="82047" tIns="41023" rIns="82047" bIns="41023"/>
          <a:lstStyle/>
          <a:p>
            <a:pPr marL="341861" indent="-341861" algn="ctr"/>
            <a:r>
              <a:rPr lang="en-US" sz="3000" b="1" kern="0" dirty="0" smtClean="0">
                <a:solidFill>
                  <a:srgbClr val="002060"/>
                </a:solidFill>
              </a:rPr>
              <a:t>#2 Dues Fuels Gross Margin</a:t>
            </a:r>
            <a:endParaRPr lang="en-US" sz="3000" b="1" kern="0" dirty="0">
              <a:solidFill>
                <a:srgbClr val="002060"/>
              </a:solidFill>
            </a:endParaRPr>
          </a:p>
          <a:p>
            <a:pPr marL="341861" indent="-341861" algn="ctr">
              <a:spcBef>
                <a:spcPct val="20000"/>
              </a:spcBef>
              <a:defRPr/>
            </a:pPr>
            <a:endParaRPr lang="en-US" sz="3000" b="1" kern="0" dirty="0">
              <a:solidFill>
                <a:srgbClr val="002060"/>
              </a:solidFill>
            </a:endParaRPr>
          </a:p>
        </p:txBody>
      </p:sp>
      <p:sp>
        <p:nvSpPr>
          <p:cNvPr id="16" name="Rectangle 15"/>
          <p:cNvSpPr/>
          <p:nvPr/>
        </p:nvSpPr>
        <p:spPr>
          <a:xfrm>
            <a:off x="4038600" y="1524000"/>
            <a:ext cx="4724400" cy="4495800"/>
          </a:xfrm>
          <a:prstGeom prst="rect">
            <a:avLst/>
          </a:prstGeom>
          <a:noFill/>
          <a:ln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04800" y="1676400"/>
            <a:ext cx="3505200" cy="4524315"/>
          </a:xfrm>
          <a:prstGeom prst="rect">
            <a:avLst/>
          </a:prstGeom>
          <a:noFill/>
        </p:spPr>
        <p:txBody>
          <a:bodyPr wrap="square" rtlCol="0">
            <a:spAutoFit/>
          </a:bodyPr>
          <a:lstStyle/>
          <a:p>
            <a:pPr algn="ctr"/>
            <a:r>
              <a:rPr lang="en-US" sz="2400" b="1" dirty="0" smtClean="0"/>
              <a:t>KEY QUESTIONS:</a:t>
            </a:r>
          </a:p>
          <a:p>
            <a:pPr algn="ctr"/>
            <a:endParaRPr lang="en-US" sz="2400" b="1" dirty="0" smtClean="0"/>
          </a:p>
          <a:p>
            <a:r>
              <a:rPr lang="en-US" sz="2400" dirty="0" smtClean="0"/>
              <a:t>How does the club produce Available Cash? </a:t>
            </a:r>
          </a:p>
          <a:p>
            <a:endParaRPr lang="en-US" sz="2400" dirty="0" smtClean="0"/>
          </a:p>
          <a:p>
            <a:r>
              <a:rPr lang="en-US" sz="2400" dirty="0" smtClean="0"/>
              <a:t>How is that distribution similar to or different from industry norms?</a:t>
            </a:r>
          </a:p>
          <a:p>
            <a:endParaRPr lang="en-US" sz="2400" dirty="0" smtClean="0"/>
          </a:p>
          <a:p>
            <a:r>
              <a:rPr lang="en-US" sz="2400" dirty="0" smtClean="0"/>
              <a:t>How does that distribution look relative to clubs that are similar to ours?</a:t>
            </a:r>
            <a:endParaRPr lang="en-US" sz="2400" dirty="0"/>
          </a:p>
        </p:txBody>
      </p:sp>
      <p:sp>
        <p:nvSpPr>
          <p:cNvPr id="8" name="TextBox 7"/>
          <p:cNvSpPr txBox="1"/>
          <p:nvPr/>
        </p:nvSpPr>
        <p:spPr>
          <a:xfrm>
            <a:off x="4038600" y="5997714"/>
            <a:ext cx="4800600" cy="707886"/>
          </a:xfrm>
          <a:prstGeom prst="rect">
            <a:avLst/>
          </a:prstGeom>
          <a:noFill/>
        </p:spPr>
        <p:txBody>
          <a:bodyPr wrap="square" rtlCol="0">
            <a:spAutoFit/>
          </a:bodyPr>
          <a:lstStyle/>
          <a:p>
            <a:r>
              <a:rPr lang="en-US" sz="2000" dirty="0" smtClean="0"/>
              <a:t>In the club business model, dues are the primary source of Available Cash.</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12"/>
          <p:cNvSpPr txBox="1">
            <a:spLocks noChangeArrowheads="1"/>
          </p:cNvSpPr>
          <p:nvPr/>
        </p:nvSpPr>
        <p:spPr bwMode="auto">
          <a:xfrm>
            <a:off x="900546" y="1882588"/>
            <a:ext cx="165783" cy="359858"/>
          </a:xfrm>
          <a:prstGeom prst="rect">
            <a:avLst/>
          </a:prstGeom>
          <a:noFill/>
          <a:ln w="9525">
            <a:noFill/>
            <a:miter lim="800000"/>
            <a:headEnd/>
            <a:tailEnd/>
          </a:ln>
        </p:spPr>
        <p:txBody>
          <a:bodyPr wrap="none" lIns="82058" tIns="41029" rIns="82058" bIns="41029">
            <a:spAutoFit/>
          </a:bodyPr>
          <a:lstStyle/>
          <a:p>
            <a:pPr eaLnBrk="1" hangingPunct="1"/>
            <a:endParaRPr lang="en-US" altLang="en-US"/>
          </a:p>
        </p:txBody>
      </p:sp>
      <p:sp>
        <p:nvSpPr>
          <p:cNvPr id="3075" name="Rectangle 13"/>
          <p:cNvSpPr>
            <a:spLocks noChangeArrowheads="1"/>
          </p:cNvSpPr>
          <p:nvPr/>
        </p:nvSpPr>
        <p:spPr bwMode="auto">
          <a:xfrm>
            <a:off x="4156364" y="457200"/>
            <a:ext cx="4301836" cy="575302"/>
          </a:xfrm>
          <a:prstGeom prst="rect">
            <a:avLst/>
          </a:prstGeom>
          <a:noFill/>
          <a:ln w="9525">
            <a:noFill/>
            <a:miter lim="800000"/>
            <a:headEnd/>
            <a:tailEnd/>
          </a:ln>
        </p:spPr>
        <p:txBody>
          <a:bodyPr wrap="square" lIns="82058" tIns="41029" rIns="82058" bIns="41029">
            <a:spAutoFit/>
          </a:bodyPr>
          <a:lstStyle/>
          <a:p>
            <a:pPr algn="r" eaLnBrk="1" hangingPunct="1"/>
            <a:r>
              <a:rPr lang="en-US" sz="3200" b="1" kern="0" dirty="0">
                <a:solidFill>
                  <a:srgbClr val="002060"/>
                </a:solidFill>
              </a:rPr>
              <a:t>The Dues Engine</a:t>
            </a:r>
          </a:p>
        </p:txBody>
      </p:sp>
      <p:pic>
        <p:nvPicPr>
          <p:cNvPr id="3076" name="Picture 15" descr="http://s2.hubimg.com/u/317107_f520.jpg"/>
          <p:cNvPicPr>
            <a:picLocks noChangeAspect="1" noChangeArrowheads="1"/>
          </p:cNvPicPr>
          <p:nvPr/>
        </p:nvPicPr>
        <p:blipFill>
          <a:blip r:embed="rId3" cstate="print"/>
          <a:srcRect/>
          <a:stretch>
            <a:fillRect/>
          </a:stretch>
        </p:blipFill>
        <p:spPr bwMode="auto">
          <a:xfrm>
            <a:off x="1731818" y="1680883"/>
            <a:ext cx="3394364" cy="4675654"/>
          </a:xfrm>
          <a:prstGeom prst="rect">
            <a:avLst/>
          </a:prstGeom>
          <a:noFill/>
          <a:ln w="9525">
            <a:noFill/>
            <a:miter lim="800000"/>
            <a:headEnd/>
            <a:tailEnd/>
          </a:ln>
        </p:spPr>
      </p:pic>
      <p:sp>
        <p:nvSpPr>
          <p:cNvPr id="16" name="TextBox 15"/>
          <p:cNvSpPr txBox="1">
            <a:spLocks noChangeArrowheads="1"/>
          </p:cNvSpPr>
          <p:nvPr/>
        </p:nvSpPr>
        <p:spPr bwMode="auto">
          <a:xfrm>
            <a:off x="1108364" y="2053478"/>
            <a:ext cx="2166651" cy="359858"/>
          </a:xfrm>
          <a:prstGeom prst="rect">
            <a:avLst/>
          </a:prstGeom>
          <a:noFill/>
          <a:ln w="9525">
            <a:noFill/>
            <a:miter lim="800000"/>
            <a:headEnd/>
            <a:tailEnd/>
          </a:ln>
        </p:spPr>
        <p:txBody>
          <a:bodyPr wrap="none" lIns="82058" tIns="41029" rIns="82058" bIns="41029">
            <a:spAutoFit/>
          </a:bodyPr>
          <a:lstStyle/>
          <a:p>
            <a:pPr eaLnBrk="1" hangingPunct="1"/>
            <a:r>
              <a:rPr lang="en-US" altLang="en-US" b="1" dirty="0">
                <a:solidFill>
                  <a:srgbClr val="0070C0"/>
                </a:solidFill>
              </a:rPr>
              <a:t>Number of Members</a:t>
            </a:r>
          </a:p>
        </p:txBody>
      </p:sp>
      <p:sp>
        <p:nvSpPr>
          <p:cNvPr id="17" name="TextBox 16"/>
          <p:cNvSpPr txBox="1">
            <a:spLocks noChangeArrowheads="1"/>
          </p:cNvSpPr>
          <p:nvPr/>
        </p:nvSpPr>
        <p:spPr bwMode="auto">
          <a:xfrm>
            <a:off x="3648363" y="1919008"/>
            <a:ext cx="1893756" cy="359858"/>
          </a:xfrm>
          <a:prstGeom prst="rect">
            <a:avLst/>
          </a:prstGeom>
          <a:noFill/>
          <a:ln w="9525">
            <a:noFill/>
            <a:miter lim="800000"/>
            <a:headEnd/>
            <a:tailEnd/>
          </a:ln>
        </p:spPr>
        <p:txBody>
          <a:bodyPr wrap="none" lIns="82058" tIns="41029" rIns="82058" bIns="41029">
            <a:spAutoFit/>
          </a:bodyPr>
          <a:lstStyle/>
          <a:p>
            <a:pPr eaLnBrk="1" hangingPunct="1"/>
            <a:r>
              <a:rPr lang="en-US" altLang="en-US" b="1">
                <a:solidFill>
                  <a:srgbClr val="0070C0"/>
                </a:solidFill>
              </a:rPr>
              <a:t>Dues per Member</a:t>
            </a:r>
          </a:p>
        </p:txBody>
      </p:sp>
      <p:sp>
        <p:nvSpPr>
          <p:cNvPr id="18" name="Right Arrow 17"/>
          <p:cNvSpPr/>
          <p:nvPr/>
        </p:nvSpPr>
        <p:spPr>
          <a:xfrm>
            <a:off x="4433454" y="4675654"/>
            <a:ext cx="1316182" cy="4034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anchor="ctr"/>
          <a:lstStyle/>
          <a:p>
            <a:pPr algn="ctr" eaLnBrk="1" hangingPunct="1">
              <a:defRPr/>
            </a:pPr>
            <a:endParaRPr lang="en-US" dirty="0">
              <a:solidFill>
                <a:srgbClr val="2F94B4"/>
              </a:solidFill>
            </a:endParaRPr>
          </a:p>
        </p:txBody>
      </p:sp>
      <p:sp>
        <p:nvSpPr>
          <p:cNvPr id="19" name="TextBox 18"/>
          <p:cNvSpPr txBox="1">
            <a:spLocks noChangeArrowheads="1"/>
          </p:cNvSpPr>
          <p:nvPr/>
        </p:nvSpPr>
        <p:spPr bwMode="auto">
          <a:xfrm>
            <a:off x="5888182" y="4689662"/>
            <a:ext cx="1806937" cy="359858"/>
          </a:xfrm>
          <a:prstGeom prst="rect">
            <a:avLst/>
          </a:prstGeom>
          <a:noFill/>
          <a:ln w="9525">
            <a:noFill/>
            <a:miter lim="800000"/>
            <a:headEnd/>
            <a:tailEnd/>
          </a:ln>
        </p:spPr>
        <p:txBody>
          <a:bodyPr wrap="none" lIns="82058" tIns="41029" rIns="82058" bIns="41029">
            <a:spAutoFit/>
          </a:bodyPr>
          <a:lstStyle/>
          <a:p>
            <a:pPr eaLnBrk="1" hangingPunct="1"/>
            <a:r>
              <a:rPr lang="en-US" altLang="en-US" b="1">
                <a:solidFill>
                  <a:srgbClr val="0070C0"/>
                </a:solidFill>
              </a:rPr>
              <a:t>Dues Revenue $$</a:t>
            </a:r>
          </a:p>
        </p:txBody>
      </p:sp>
      <p:sp>
        <p:nvSpPr>
          <p:cNvPr id="9" name="TextBox 8"/>
          <p:cNvSpPr txBox="1">
            <a:spLocks noChangeArrowheads="1"/>
          </p:cNvSpPr>
          <p:nvPr/>
        </p:nvSpPr>
        <p:spPr bwMode="auto">
          <a:xfrm>
            <a:off x="4953000" y="3227295"/>
            <a:ext cx="3913909" cy="1006189"/>
          </a:xfrm>
          <a:prstGeom prst="rect">
            <a:avLst/>
          </a:prstGeom>
          <a:noFill/>
          <a:ln w="9525">
            <a:noFill/>
            <a:miter lim="800000"/>
            <a:headEnd/>
            <a:tailEnd/>
          </a:ln>
        </p:spPr>
        <p:txBody>
          <a:bodyPr wrap="square" lIns="82058" tIns="41029" rIns="82058" bIns="41029">
            <a:spAutoFit/>
          </a:bodyPr>
          <a:lstStyle/>
          <a:p>
            <a:r>
              <a:rPr lang="en-US" sz="2000" b="1" dirty="0" smtClean="0">
                <a:solidFill>
                  <a:srgbClr val="0070C0"/>
                </a:solidFill>
              </a:rPr>
              <a:t>KEY QUESTION:</a:t>
            </a:r>
          </a:p>
          <a:p>
            <a:r>
              <a:rPr lang="en-US" sz="2000" b="1" dirty="0" smtClean="0">
                <a:solidFill>
                  <a:srgbClr val="0070C0"/>
                </a:solidFill>
              </a:rPr>
              <a:t>What </a:t>
            </a:r>
            <a:r>
              <a:rPr lang="en-US" sz="2000" b="1" dirty="0">
                <a:solidFill>
                  <a:srgbClr val="0070C0"/>
                </a:solidFill>
              </a:rPr>
              <a:t>is the right optimization for </a:t>
            </a:r>
            <a:r>
              <a:rPr lang="en-US" sz="2000" b="1" dirty="0" smtClean="0">
                <a:solidFill>
                  <a:srgbClr val="0070C0"/>
                </a:solidFill>
              </a:rPr>
              <a:t>our club?</a:t>
            </a:r>
            <a:endParaRPr lang="en-US" sz="20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down)">
                                      <p:cBhvr>
                                        <p:cTn id="19" dur="500"/>
                                        <p:tgtEl>
                                          <p:spTgt spid="18"/>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dow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 calcmode="lin" valueType="num">
                                      <p:cBhvr additive="base">
                                        <p:cTn id="2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 calcmode="lin" valueType="num">
                                      <p:cBhvr additive="base">
                                        <p:cTn id="3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7" grpId="0" build="p"/>
      <p:bldP spid="18" grpId="0" animBg="1"/>
      <p:bldP spid="19" grpId="0"/>
      <p:bldP spid="9"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28864" y="1441076"/>
            <a:ext cx="5498426" cy="3359524"/>
            <a:chOff x="28864" y="1288676"/>
            <a:chExt cx="5498426" cy="3359524"/>
          </a:xfrm>
        </p:grpSpPr>
        <p:pic>
          <p:nvPicPr>
            <p:cNvPr id="5" name="Picture 4" descr="Cover"/>
            <p:cNvPicPr>
              <a:picLocks noChangeAspect="1" noChangeArrowheads="1"/>
            </p:cNvPicPr>
            <p:nvPr/>
          </p:nvPicPr>
          <p:blipFill>
            <a:blip r:embed="rId3" cstate="print"/>
            <a:srcRect/>
            <a:stretch>
              <a:fillRect/>
            </a:stretch>
          </p:blipFill>
          <p:spPr bwMode="auto">
            <a:xfrm>
              <a:off x="28864" y="1288676"/>
              <a:ext cx="5498426" cy="3359524"/>
            </a:xfrm>
            <a:prstGeom prst="rect">
              <a:avLst/>
            </a:prstGeom>
            <a:noFill/>
            <a:ln w="9525">
              <a:noFill/>
              <a:miter lim="800000"/>
              <a:headEnd/>
              <a:tailEnd/>
            </a:ln>
          </p:spPr>
        </p:pic>
        <p:sp>
          <p:nvSpPr>
            <p:cNvPr id="6" name="TextBox 3"/>
            <p:cNvSpPr txBox="1">
              <a:spLocks noChangeArrowheads="1"/>
            </p:cNvSpPr>
            <p:nvPr/>
          </p:nvSpPr>
          <p:spPr bwMode="auto">
            <a:xfrm>
              <a:off x="838200" y="1905000"/>
              <a:ext cx="1023216" cy="359858"/>
            </a:xfrm>
            <a:prstGeom prst="rect">
              <a:avLst/>
            </a:prstGeom>
            <a:noFill/>
            <a:ln w="9525">
              <a:noFill/>
              <a:miter lim="800000"/>
              <a:headEnd/>
              <a:tailEnd/>
            </a:ln>
          </p:spPr>
          <p:txBody>
            <a:bodyPr lIns="82058" tIns="41029" rIns="82058" bIns="41029">
              <a:spAutoFit/>
            </a:bodyPr>
            <a:lstStyle/>
            <a:p>
              <a:pPr eaLnBrk="1" hangingPunct="1"/>
              <a:r>
                <a:rPr lang="en-US" altLang="en-US" dirty="0"/>
                <a:t>My Club</a:t>
              </a:r>
            </a:p>
          </p:txBody>
        </p:sp>
        <p:cxnSp>
          <p:nvCxnSpPr>
            <p:cNvPr id="7" name="Straight Arrow Connector 6"/>
            <p:cNvCxnSpPr>
              <a:stCxn id="6" idx="3"/>
            </p:cNvCxnSpPr>
            <p:nvPr/>
          </p:nvCxnSpPr>
          <p:spPr>
            <a:xfrm>
              <a:off x="1861416" y="2084929"/>
              <a:ext cx="195984" cy="9630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pic>
        <p:nvPicPr>
          <p:cNvPr id="12" name="Picture 4" descr="Cover"/>
          <p:cNvPicPr>
            <a:picLocks noChangeAspect="1" noChangeArrowheads="1"/>
          </p:cNvPicPr>
          <p:nvPr/>
        </p:nvPicPr>
        <p:blipFill>
          <a:blip r:embed="rId4" cstate="print"/>
          <a:srcRect/>
          <a:stretch>
            <a:fillRect/>
          </a:stretch>
        </p:blipFill>
        <p:spPr bwMode="auto">
          <a:xfrm>
            <a:off x="3606694" y="3474720"/>
            <a:ext cx="5537306" cy="3383280"/>
          </a:xfrm>
          <a:prstGeom prst="rect">
            <a:avLst/>
          </a:prstGeom>
          <a:noFill/>
          <a:ln w="9525">
            <a:noFill/>
            <a:miter lim="800000"/>
            <a:headEnd/>
            <a:tailEnd/>
          </a:ln>
        </p:spPr>
      </p:pic>
      <p:sp>
        <p:nvSpPr>
          <p:cNvPr id="14" name="TextBox 3"/>
          <p:cNvSpPr txBox="1">
            <a:spLocks noChangeArrowheads="1"/>
          </p:cNvSpPr>
          <p:nvPr/>
        </p:nvSpPr>
        <p:spPr bwMode="auto">
          <a:xfrm>
            <a:off x="5943600" y="4038600"/>
            <a:ext cx="1081963" cy="359858"/>
          </a:xfrm>
          <a:prstGeom prst="rect">
            <a:avLst/>
          </a:prstGeom>
          <a:noFill/>
          <a:ln w="9525">
            <a:noFill/>
            <a:miter lim="800000"/>
            <a:headEnd/>
            <a:tailEnd/>
          </a:ln>
        </p:spPr>
        <p:txBody>
          <a:bodyPr wrap="square" lIns="82058" tIns="41029" rIns="82058" bIns="41029">
            <a:spAutoFit/>
          </a:bodyPr>
          <a:lstStyle/>
          <a:p>
            <a:pPr eaLnBrk="1" hangingPunct="1"/>
            <a:r>
              <a:rPr lang="en-US" altLang="en-US" dirty="0"/>
              <a:t>My Club</a:t>
            </a:r>
          </a:p>
        </p:txBody>
      </p:sp>
      <p:cxnSp>
        <p:nvCxnSpPr>
          <p:cNvPr id="15" name="Straight Arrow Connector 14"/>
          <p:cNvCxnSpPr>
            <a:stCxn id="14" idx="3"/>
          </p:cNvCxnSpPr>
          <p:nvPr/>
        </p:nvCxnSpPr>
        <p:spPr>
          <a:xfrm>
            <a:off x="7025563" y="4218529"/>
            <a:ext cx="1080656" cy="2967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3"/>
          <p:cNvSpPr>
            <a:spLocks noChangeArrowheads="1"/>
          </p:cNvSpPr>
          <p:nvPr/>
        </p:nvSpPr>
        <p:spPr bwMode="auto">
          <a:xfrm>
            <a:off x="3962400" y="381000"/>
            <a:ext cx="4495800" cy="575302"/>
          </a:xfrm>
          <a:prstGeom prst="rect">
            <a:avLst/>
          </a:prstGeom>
          <a:noFill/>
          <a:ln w="9525">
            <a:noFill/>
            <a:miter lim="800000"/>
            <a:headEnd/>
            <a:tailEnd/>
          </a:ln>
        </p:spPr>
        <p:txBody>
          <a:bodyPr wrap="square" lIns="82058" tIns="41029" rIns="82058" bIns="41029">
            <a:spAutoFit/>
          </a:bodyPr>
          <a:lstStyle/>
          <a:p>
            <a:pPr algn="r" eaLnBrk="1" hangingPunct="1"/>
            <a:r>
              <a:rPr lang="en-US" sz="3200" b="1" kern="0" dirty="0">
                <a:solidFill>
                  <a:srgbClr val="002060"/>
                </a:solidFill>
              </a:rPr>
              <a:t>The Dues Engine</a:t>
            </a:r>
          </a:p>
        </p:txBody>
      </p:sp>
      <p:sp>
        <p:nvSpPr>
          <p:cNvPr id="20" name="TextBox 19"/>
          <p:cNvSpPr txBox="1"/>
          <p:nvPr/>
        </p:nvSpPr>
        <p:spPr>
          <a:xfrm>
            <a:off x="5638800" y="1828800"/>
            <a:ext cx="3429000" cy="1200329"/>
          </a:xfrm>
          <a:prstGeom prst="rect">
            <a:avLst/>
          </a:prstGeom>
          <a:noFill/>
        </p:spPr>
        <p:txBody>
          <a:bodyPr wrap="square" rtlCol="0">
            <a:spAutoFit/>
          </a:bodyPr>
          <a:lstStyle/>
          <a:p>
            <a:r>
              <a:rPr lang="en-US" dirty="0" smtClean="0">
                <a:solidFill>
                  <a:srgbClr val="0070C0"/>
                </a:solidFill>
              </a:rPr>
              <a:t>The strategic discussion is understanding your optimum balance between dues and member count – with laser focus</a:t>
            </a:r>
            <a:endParaRPr lang="en-US" dirty="0">
              <a:solidFill>
                <a:srgbClr val="0070C0"/>
              </a:solidFill>
            </a:endParaRPr>
          </a:p>
        </p:txBody>
      </p:sp>
      <p:sp>
        <p:nvSpPr>
          <p:cNvPr id="21" name="TextBox 20"/>
          <p:cNvSpPr txBox="1"/>
          <p:nvPr/>
        </p:nvSpPr>
        <p:spPr>
          <a:xfrm>
            <a:off x="381000" y="5334000"/>
            <a:ext cx="3429000" cy="923330"/>
          </a:xfrm>
          <a:prstGeom prst="rect">
            <a:avLst/>
          </a:prstGeom>
          <a:noFill/>
        </p:spPr>
        <p:txBody>
          <a:bodyPr wrap="square" rtlCol="0">
            <a:spAutoFit/>
          </a:bodyPr>
          <a:lstStyle/>
          <a:p>
            <a:r>
              <a:rPr lang="en-US" dirty="0" smtClean="0">
                <a:solidFill>
                  <a:srgbClr val="0070C0"/>
                </a:solidFill>
              </a:rPr>
              <a:t>Drive in members</a:t>
            </a:r>
          </a:p>
          <a:p>
            <a:r>
              <a:rPr lang="en-US" dirty="0" smtClean="0">
                <a:solidFill>
                  <a:srgbClr val="0070C0"/>
                </a:solidFill>
              </a:rPr>
              <a:t>Increase bylaw capacity?</a:t>
            </a:r>
          </a:p>
          <a:p>
            <a:r>
              <a:rPr lang="en-US" dirty="0" smtClean="0">
                <a:solidFill>
                  <a:srgbClr val="0070C0"/>
                </a:solidFill>
              </a:rPr>
              <a:t>Regular dues increases</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0" y="0"/>
            <a:ext cx="9144000" cy="1295400"/>
          </a:xfrm>
          <a:prstGeom prst="rect">
            <a:avLst/>
          </a:prstGeom>
          <a:solidFill>
            <a:schemeClr val="bg1"/>
          </a:solidFill>
        </p:spPr>
        <p:txBody>
          <a:bodyPr lIns="82047" tIns="41023" rIns="82047" bIns="41023" anchor="b"/>
          <a:lstStyle/>
          <a:p>
            <a:pPr marL="341861" indent="-341861" algn="ctr"/>
            <a:r>
              <a:rPr lang="en-US" sz="3600" b="1" kern="0" dirty="0" smtClean="0">
                <a:solidFill>
                  <a:srgbClr val="002060"/>
                </a:solidFill>
              </a:rPr>
              <a:t>“</a:t>
            </a:r>
            <a:r>
              <a:rPr lang="en-US" sz="3600" kern="0" dirty="0" smtClean="0">
                <a:solidFill>
                  <a:srgbClr val="002060"/>
                </a:solidFill>
              </a:rPr>
              <a:t>Why don’t we make money in F&amp;B?</a:t>
            </a:r>
            <a:r>
              <a:rPr lang="en-US" sz="3600" b="1" kern="0" dirty="0" smtClean="0">
                <a:solidFill>
                  <a:srgbClr val="002060"/>
                </a:solidFill>
              </a:rPr>
              <a:t>”</a:t>
            </a:r>
            <a:endParaRPr lang="en-US" sz="3600" b="1" kern="0" dirty="0">
              <a:solidFill>
                <a:srgbClr val="002060"/>
              </a:solidFill>
            </a:endParaRPr>
          </a:p>
        </p:txBody>
      </p:sp>
      <p:pic>
        <p:nvPicPr>
          <p:cNvPr id="5" name="Picture 2" descr="Sources_of_Cash_Revenue_versus_AC"/>
          <p:cNvPicPr>
            <a:picLocks noChangeAspect="1" noChangeArrowheads="1"/>
          </p:cNvPicPr>
          <p:nvPr/>
        </p:nvPicPr>
        <p:blipFill>
          <a:blip r:embed="rId3" cstate="print"/>
          <a:srcRect/>
          <a:stretch>
            <a:fillRect/>
          </a:stretch>
        </p:blipFill>
        <p:spPr bwMode="auto">
          <a:xfrm>
            <a:off x="838200" y="1752599"/>
            <a:ext cx="7620000" cy="4800601"/>
          </a:xfrm>
          <a:prstGeom prst="rect">
            <a:avLst/>
          </a:prstGeom>
          <a:noFill/>
        </p:spPr>
      </p:pic>
      <p:pic>
        <p:nvPicPr>
          <p:cNvPr id="8" name="Picture 4" descr="Cover"/>
          <p:cNvPicPr>
            <a:picLocks noChangeAspect="1" noChangeArrowheads="1"/>
          </p:cNvPicPr>
          <p:nvPr/>
        </p:nvPicPr>
        <p:blipFill>
          <a:blip r:embed="rId4" cstate="print"/>
          <a:srcRect l="51520" t="10664" r="1362" b="18109"/>
          <a:stretch>
            <a:fillRect/>
          </a:stretch>
        </p:blipFill>
        <p:spPr bwMode="auto">
          <a:xfrm>
            <a:off x="4690819" y="2285999"/>
            <a:ext cx="3614981" cy="3440062"/>
          </a:xfrm>
          <a:prstGeom prst="rect">
            <a:avLst/>
          </a:prstGeom>
          <a:noFill/>
        </p:spPr>
      </p:pic>
      <p:sp>
        <p:nvSpPr>
          <p:cNvPr id="6" name="TextBox 5"/>
          <p:cNvSpPr txBox="1"/>
          <p:nvPr/>
        </p:nvSpPr>
        <p:spPr>
          <a:xfrm>
            <a:off x="0" y="6229290"/>
            <a:ext cx="9144000" cy="430887"/>
          </a:xfrm>
          <a:prstGeom prst="rect">
            <a:avLst/>
          </a:prstGeom>
          <a:solidFill>
            <a:schemeClr val="bg1"/>
          </a:solidFill>
        </p:spPr>
        <p:txBody>
          <a:bodyPr wrap="square" rtlCol="0">
            <a:spAutoFit/>
          </a:bodyPr>
          <a:lstStyle/>
          <a:p>
            <a:pPr algn="ctr"/>
            <a:r>
              <a:rPr lang="en-US" sz="2200" dirty="0" smtClean="0"/>
              <a:t>Food &amp; Beverage does not contribute significantly to a club’s gross margin</a:t>
            </a:r>
            <a:endParaRPr lang="en-US" sz="2200" dirty="0"/>
          </a:p>
        </p:txBody>
      </p:sp>
      <p:sp>
        <p:nvSpPr>
          <p:cNvPr id="7" name="TextBox 6"/>
          <p:cNvSpPr txBox="1"/>
          <p:nvPr/>
        </p:nvSpPr>
        <p:spPr>
          <a:xfrm>
            <a:off x="838200" y="1295400"/>
            <a:ext cx="7620000" cy="1169551"/>
          </a:xfrm>
          <a:prstGeom prst="rect">
            <a:avLst/>
          </a:prstGeom>
          <a:noFill/>
        </p:spPr>
        <p:txBody>
          <a:bodyPr wrap="square" rtlCol="0">
            <a:spAutoFit/>
          </a:bodyPr>
          <a:lstStyle/>
          <a:p>
            <a:r>
              <a:rPr lang="en-US" sz="3500" kern="0" dirty="0" smtClean="0">
                <a:solidFill>
                  <a:srgbClr val="002060"/>
                </a:solidFill>
              </a:rPr>
              <a:t/>
            </a:r>
            <a:br>
              <a:rPr lang="en-US" sz="3500" kern="0" dirty="0" smtClean="0">
                <a:solidFill>
                  <a:srgbClr val="002060"/>
                </a:solidFill>
              </a:rPr>
            </a:br>
            <a:r>
              <a:rPr lang="en-US" sz="3500" b="1" kern="0" dirty="0" smtClean="0">
                <a:solidFill>
                  <a:srgbClr val="002060"/>
                </a:solidFill>
              </a:rPr>
              <a:t>Because all revenue is not created equal</a:t>
            </a:r>
            <a:endParaRPr lang="en-US" sz="3500" b="1" kern="0" dirty="0">
              <a:solidFill>
                <a:srgbClr val="002060"/>
              </a:solidFill>
            </a:endParaRPr>
          </a:p>
        </p:txBody>
      </p:sp>
      <p:sp>
        <p:nvSpPr>
          <p:cNvPr id="9" name="TextBox 8"/>
          <p:cNvSpPr txBox="1"/>
          <p:nvPr/>
        </p:nvSpPr>
        <p:spPr>
          <a:xfrm>
            <a:off x="0" y="228600"/>
            <a:ext cx="9144000" cy="461665"/>
          </a:xfrm>
          <a:prstGeom prst="rect">
            <a:avLst/>
          </a:prstGeom>
          <a:noFill/>
        </p:spPr>
        <p:txBody>
          <a:bodyPr wrap="square" rtlCol="0">
            <a:spAutoFit/>
          </a:bodyPr>
          <a:lstStyle/>
          <a:p>
            <a:pPr algn="ctr"/>
            <a:r>
              <a:rPr lang="en-US" sz="2400" dirty="0" smtClean="0"/>
              <a:t>The most frequently asked question in club boardrooms is…</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2854035" y="327212"/>
            <a:ext cx="6594765" cy="739588"/>
          </a:xfrm>
          <a:prstGeom prst="rect">
            <a:avLst/>
          </a:prstGeom>
          <a:noFill/>
        </p:spPr>
        <p:txBody>
          <a:bodyPr lIns="82047" tIns="41023" rIns="82047" bIns="41023"/>
          <a:lstStyle/>
          <a:p>
            <a:pPr marL="341861" indent="-341861" algn="ctr"/>
            <a:r>
              <a:rPr lang="en-US" sz="3000" b="1" kern="0" dirty="0" smtClean="0">
                <a:solidFill>
                  <a:srgbClr val="002060"/>
                </a:solidFill>
              </a:rPr>
              <a:t>#3 Establish Fact-Based </a:t>
            </a:r>
            <a:br>
              <a:rPr lang="en-US" sz="3000" b="1" kern="0" dirty="0" smtClean="0">
                <a:solidFill>
                  <a:srgbClr val="002060"/>
                </a:solidFill>
              </a:rPr>
            </a:br>
            <a:r>
              <a:rPr lang="en-US" sz="3000" b="1" kern="0" dirty="0" smtClean="0">
                <a:solidFill>
                  <a:srgbClr val="002060"/>
                </a:solidFill>
              </a:rPr>
              <a:t>Expectations for F&amp;B</a:t>
            </a:r>
            <a:endParaRPr lang="en-US" sz="3200" b="1" kern="0" dirty="0">
              <a:solidFill>
                <a:srgbClr val="002060"/>
              </a:solidFill>
            </a:endParaRPr>
          </a:p>
        </p:txBody>
      </p:sp>
      <p:pic>
        <p:nvPicPr>
          <p:cNvPr id="6" name="Picture 4" descr="Cover"/>
          <p:cNvPicPr>
            <a:picLocks noChangeAspect="1" noChangeArrowheads="1"/>
          </p:cNvPicPr>
          <p:nvPr/>
        </p:nvPicPr>
        <p:blipFill>
          <a:blip r:embed="rId3" cstate="print"/>
          <a:srcRect/>
          <a:stretch>
            <a:fillRect/>
          </a:stretch>
        </p:blipFill>
        <p:spPr bwMode="auto">
          <a:xfrm>
            <a:off x="0" y="1441682"/>
            <a:ext cx="5577840" cy="3511318"/>
          </a:xfrm>
          <a:prstGeom prst="rect">
            <a:avLst/>
          </a:prstGeom>
          <a:noFill/>
        </p:spPr>
      </p:pic>
      <p:pic>
        <p:nvPicPr>
          <p:cNvPr id="7" name="Picture 4" descr="Cover"/>
          <p:cNvPicPr>
            <a:picLocks noChangeAspect="1" noChangeArrowheads="1"/>
          </p:cNvPicPr>
          <p:nvPr/>
        </p:nvPicPr>
        <p:blipFill>
          <a:blip r:embed="rId4" cstate="print"/>
          <a:srcRect/>
          <a:stretch>
            <a:fillRect/>
          </a:stretch>
        </p:blipFill>
        <p:spPr bwMode="auto">
          <a:xfrm>
            <a:off x="3642360" y="3346687"/>
            <a:ext cx="5577840" cy="3511313"/>
          </a:xfrm>
          <a:prstGeom prst="rect">
            <a:avLst/>
          </a:prstGeom>
          <a:noFill/>
        </p:spPr>
      </p:pic>
      <p:sp>
        <p:nvSpPr>
          <p:cNvPr id="8" name="TextBox 7"/>
          <p:cNvSpPr txBox="1"/>
          <p:nvPr/>
        </p:nvSpPr>
        <p:spPr>
          <a:xfrm>
            <a:off x="5257800" y="1972270"/>
            <a:ext cx="3733800" cy="923330"/>
          </a:xfrm>
          <a:prstGeom prst="rect">
            <a:avLst/>
          </a:prstGeom>
          <a:solidFill>
            <a:schemeClr val="bg1"/>
          </a:solidFill>
          <a:ln>
            <a:solidFill>
              <a:srgbClr val="002060"/>
            </a:solidFill>
          </a:ln>
        </p:spPr>
        <p:txBody>
          <a:bodyPr wrap="square" rtlCol="0">
            <a:spAutoFit/>
          </a:bodyPr>
          <a:lstStyle/>
          <a:p>
            <a:r>
              <a:rPr lang="en-US" dirty="0" smtClean="0">
                <a:solidFill>
                  <a:srgbClr val="0070C0"/>
                </a:solidFill>
              </a:rPr>
              <a:t>Club F&amp;B is an important amenity, but it is not a profit center and it cannot make up for a weak dues engine.</a:t>
            </a:r>
            <a:endParaRPr lang="en-US" dirty="0">
              <a:solidFill>
                <a:srgbClr val="0070C0"/>
              </a:solidFill>
            </a:endParaRPr>
          </a:p>
        </p:txBody>
      </p:sp>
      <p:sp>
        <p:nvSpPr>
          <p:cNvPr id="9" name="TextBox 8"/>
          <p:cNvSpPr txBox="1"/>
          <p:nvPr/>
        </p:nvSpPr>
        <p:spPr>
          <a:xfrm>
            <a:off x="381000" y="5449669"/>
            <a:ext cx="3429000" cy="646331"/>
          </a:xfrm>
          <a:prstGeom prst="rect">
            <a:avLst/>
          </a:prstGeom>
          <a:solidFill>
            <a:schemeClr val="bg1"/>
          </a:solidFill>
          <a:ln>
            <a:solidFill>
              <a:srgbClr val="002060"/>
            </a:solidFill>
          </a:ln>
        </p:spPr>
        <p:txBody>
          <a:bodyPr wrap="square" rtlCol="0">
            <a:spAutoFit/>
          </a:bodyPr>
          <a:lstStyle/>
          <a:p>
            <a:r>
              <a:rPr lang="en-US" dirty="0" smtClean="0">
                <a:solidFill>
                  <a:srgbClr val="0070C0"/>
                </a:solidFill>
              </a:rPr>
              <a:t>F&amp;B plays an important role, but not as a cash (margin) generator</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3733800" y="403412"/>
            <a:ext cx="5680365" cy="739588"/>
          </a:xfrm>
          <a:prstGeom prst="rect">
            <a:avLst/>
          </a:prstGeom>
          <a:noFill/>
        </p:spPr>
        <p:txBody>
          <a:bodyPr lIns="82047" tIns="41023" rIns="82047" bIns="41023"/>
          <a:lstStyle/>
          <a:p>
            <a:pPr marL="341861" indent="-341861" algn="ctr"/>
            <a:r>
              <a:rPr lang="en-US" sz="3200" b="1" kern="0" dirty="0" smtClean="0">
                <a:solidFill>
                  <a:srgbClr val="002060"/>
                </a:solidFill>
              </a:rPr>
              <a:t>#4 Capital is Not Optional</a:t>
            </a:r>
            <a:endParaRPr lang="en-US" sz="3200" b="1" kern="0" dirty="0">
              <a:solidFill>
                <a:srgbClr val="002060"/>
              </a:solidFill>
            </a:endParaRPr>
          </a:p>
          <a:p>
            <a:pPr marL="341861" indent="-341861" algn="ctr">
              <a:spcBef>
                <a:spcPct val="20000"/>
              </a:spcBef>
              <a:defRPr/>
            </a:pPr>
            <a:endParaRPr lang="en-US" sz="3200" b="1" kern="0" dirty="0">
              <a:solidFill>
                <a:srgbClr val="002060"/>
              </a:solidFill>
            </a:endParaRPr>
          </a:p>
        </p:txBody>
      </p:sp>
      <p:pic>
        <p:nvPicPr>
          <p:cNvPr id="4" name="Picture 4" descr="Cover"/>
          <p:cNvPicPr>
            <a:picLocks noChangeAspect="1" noChangeArrowheads="1"/>
          </p:cNvPicPr>
          <p:nvPr/>
        </p:nvPicPr>
        <p:blipFill>
          <a:blip r:embed="rId3" cstate="print"/>
          <a:srcRect/>
          <a:stretch>
            <a:fillRect/>
          </a:stretch>
        </p:blipFill>
        <p:spPr bwMode="auto">
          <a:xfrm>
            <a:off x="-152400" y="1371600"/>
            <a:ext cx="5577840" cy="3511313"/>
          </a:xfrm>
          <a:prstGeom prst="rect">
            <a:avLst/>
          </a:prstGeom>
          <a:noFill/>
        </p:spPr>
      </p:pic>
      <p:pic>
        <p:nvPicPr>
          <p:cNvPr id="5" name="Picture 4" descr="Cover"/>
          <p:cNvPicPr>
            <a:picLocks noChangeAspect="1" noChangeArrowheads="1"/>
          </p:cNvPicPr>
          <p:nvPr/>
        </p:nvPicPr>
        <p:blipFill>
          <a:blip r:embed="rId4" cstate="print"/>
          <a:srcRect/>
          <a:stretch>
            <a:fillRect/>
          </a:stretch>
        </p:blipFill>
        <p:spPr bwMode="auto">
          <a:xfrm>
            <a:off x="3718560" y="3346681"/>
            <a:ext cx="5577840" cy="3511319"/>
          </a:xfrm>
          <a:prstGeom prst="rect">
            <a:avLst/>
          </a:prstGeom>
          <a:noFill/>
        </p:spPr>
      </p:pic>
      <p:sp>
        <p:nvSpPr>
          <p:cNvPr id="6" name="TextBox 5"/>
          <p:cNvSpPr txBox="1"/>
          <p:nvPr/>
        </p:nvSpPr>
        <p:spPr>
          <a:xfrm>
            <a:off x="152400" y="4724400"/>
            <a:ext cx="3810000" cy="1754326"/>
          </a:xfrm>
          <a:prstGeom prst="rect">
            <a:avLst/>
          </a:prstGeom>
          <a:solidFill>
            <a:schemeClr val="bg1"/>
          </a:solidFill>
          <a:ln>
            <a:solidFill>
              <a:srgbClr val="002060"/>
            </a:solidFill>
          </a:ln>
        </p:spPr>
        <p:txBody>
          <a:bodyPr wrap="square" rtlCol="0">
            <a:spAutoFit/>
          </a:bodyPr>
          <a:lstStyle/>
          <a:p>
            <a:r>
              <a:rPr lang="en-US" dirty="0" smtClean="0">
                <a:solidFill>
                  <a:srgbClr val="0070C0"/>
                </a:solidFill>
              </a:rPr>
              <a:t>Steady capital keeps the club in a condition  that is attractive to prospective members</a:t>
            </a:r>
          </a:p>
          <a:p>
            <a:endParaRPr lang="en-US" dirty="0">
              <a:solidFill>
                <a:srgbClr val="0070C0"/>
              </a:solidFill>
            </a:endParaRPr>
          </a:p>
          <a:p>
            <a:r>
              <a:rPr lang="en-US" dirty="0" smtClean="0">
                <a:solidFill>
                  <a:srgbClr val="0070C0"/>
                </a:solidFill>
              </a:rPr>
              <a:t>Initiation fees alone are often too “lumpy” to support predictable inflow </a:t>
            </a:r>
            <a:endParaRPr lang="en-US" dirty="0">
              <a:solidFill>
                <a:srgbClr val="0070C0"/>
              </a:solidFill>
            </a:endParaRPr>
          </a:p>
        </p:txBody>
      </p:sp>
      <p:sp>
        <p:nvSpPr>
          <p:cNvPr id="3" name="TextBox 2"/>
          <p:cNvSpPr txBox="1"/>
          <p:nvPr/>
        </p:nvSpPr>
        <p:spPr>
          <a:xfrm>
            <a:off x="5181600" y="1447800"/>
            <a:ext cx="3886200" cy="1846659"/>
          </a:xfrm>
          <a:prstGeom prst="rect">
            <a:avLst/>
          </a:prstGeom>
          <a:solidFill>
            <a:schemeClr val="bg1"/>
          </a:solidFill>
          <a:ln>
            <a:solidFill>
              <a:srgbClr val="002060"/>
            </a:solidFill>
          </a:ln>
        </p:spPr>
        <p:txBody>
          <a:bodyPr wrap="square" rtlCol="0">
            <a:spAutoFit/>
          </a:bodyPr>
          <a:lstStyle/>
          <a:p>
            <a:r>
              <a:rPr lang="en-US" b="1" dirty="0" smtClean="0">
                <a:solidFill>
                  <a:srgbClr val="0070C0"/>
                </a:solidFill>
              </a:rPr>
              <a:t>DUES</a:t>
            </a:r>
            <a:r>
              <a:rPr lang="en-US" dirty="0" smtClean="0">
                <a:solidFill>
                  <a:srgbClr val="0070C0"/>
                </a:solidFill>
              </a:rPr>
              <a:t> are </a:t>
            </a:r>
            <a:r>
              <a:rPr lang="en-US" dirty="0">
                <a:solidFill>
                  <a:srgbClr val="0070C0"/>
                </a:solidFill>
              </a:rPr>
              <a:t>the club’s blood </a:t>
            </a:r>
            <a:r>
              <a:rPr lang="en-US" dirty="0" smtClean="0">
                <a:solidFill>
                  <a:srgbClr val="0070C0"/>
                </a:solidFill>
              </a:rPr>
              <a:t>flow and </a:t>
            </a:r>
            <a:r>
              <a:rPr lang="en-US" b="1" dirty="0" smtClean="0">
                <a:solidFill>
                  <a:srgbClr val="0070C0"/>
                </a:solidFill>
              </a:rPr>
              <a:t>CAPITAL</a:t>
            </a:r>
            <a:r>
              <a:rPr lang="en-US" dirty="0" smtClean="0">
                <a:solidFill>
                  <a:srgbClr val="0070C0"/>
                </a:solidFill>
              </a:rPr>
              <a:t> is its skeleton</a:t>
            </a:r>
          </a:p>
          <a:p>
            <a:endParaRPr lang="en-US" dirty="0">
              <a:solidFill>
                <a:srgbClr val="0070C0"/>
              </a:solidFill>
            </a:endParaRPr>
          </a:p>
          <a:p>
            <a:r>
              <a:rPr lang="en-US" sz="2000" b="1" dirty="0" smtClean="0">
                <a:solidFill>
                  <a:srgbClr val="0070C0"/>
                </a:solidFill>
              </a:rPr>
              <a:t>KEY QUESTIONS:</a:t>
            </a:r>
          </a:p>
          <a:p>
            <a:r>
              <a:rPr lang="en-US" sz="2000" dirty="0" smtClean="0">
                <a:solidFill>
                  <a:srgbClr val="0070C0"/>
                </a:solidFill>
              </a:rPr>
              <a:t>What are the club’s capital needs?</a:t>
            </a:r>
          </a:p>
          <a:p>
            <a:r>
              <a:rPr lang="en-US" sz="2000" dirty="0" smtClean="0">
                <a:solidFill>
                  <a:srgbClr val="0070C0"/>
                </a:solidFill>
              </a:rPr>
              <a:t>How are those needs funded?</a:t>
            </a:r>
            <a:endParaRPr lang="en-US" sz="2000" dirty="0">
              <a:solidFill>
                <a:srgbClr val="0070C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3810000" y="228600"/>
            <a:ext cx="5680365" cy="739588"/>
          </a:xfrm>
          <a:prstGeom prst="rect">
            <a:avLst/>
          </a:prstGeom>
          <a:noFill/>
        </p:spPr>
        <p:txBody>
          <a:bodyPr lIns="82047" tIns="41023" rIns="82047" bIns="41023"/>
          <a:lstStyle/>
          <a:p>
            <a:pPr marL="341861" indent="-341861" algn="ctr"/>
            <a:r>
              <a:rPr lang="en-US" sz="3200" b="1" kern="0" dirty="0" smtClean="0">
                <a:solidFill>
                  <a:srgbClr val="002060"/>
                </a:solidFill>
              </a:rPr>
              <a:t>The Board’s Objective</a:t>
            </a:r>
            <a:endParaRPr lang="en-US" sz="3200" b="1" kern="0" dirty="0">
              <a:solidFill>
                <a:srgbClr val="002060"/>
              </a:solidFill>
            </a:endParaRPr>
          </a:p>
          <a:p>
            <a:pPr marL="341861" indent="-341861" algn="ctr">
              <a:spcBef>
                <a:spcPct val="20000"/>
              </a:spcBef>
              <a:defRPr/>
            </a:pPr>
            <a:endParaRPr lang="en-US" sz="3200" b="1" kern="0" dirty="0">
              <a:solidFill>
                <a:srgbClr val="002060"/>
              </a:solidFill>
            </a:endParaRPr>
          </a:p>
        </p:txBody>
      </p:sp>
      <p:sp>
        <p:nvSpPr>
          <p:cNvPr id="6" name="TextBox 5"/>
          <p:cNvSpPr txBox="1"/>
          <p:nvPr/>
        </p:nvSpPr>
        <p:spPr>
          <a:xfrm>
            <a:off x="304800" y="1234366"/>
            <a:ext cx="8839200" cy="3947234"/>
          </a:xfrm>
          <a:prstGeom prst="rect">
            <a:avLst/>
          </a:prstGeom>
          <a:noFill/>
        </p:spPr>
        <p:txBody>
          <a:bodyPr wrap="square" rtlCol="0">
            <a:spAutoFit/>
          </a:bodyPr>
          <a:lstStyle/>
          <a:p>
            <a:pPr>
              <a:buFont typeface="Arial" pitchFamily="34" charset="0"/>
              <a:buChar char="•"/>
            </a:pPr>
            <a:endParaRPr lang="en-US" altLang="en-US" sz="2000" dirty="0">
              <a:solidFill>
                <a:srgbClr val="2F94B4"/>
              </a:solidFill>
            </a:endParaRPr>
          </a:p>
          <a:p>
            <a:pPr>
              <a:buFont typeface="Arial" pitchFamily="34" charset="0"/>
              <a:buChar char="•"/>
            </a:pPr>
            <a:r>
              <a:rPr lang="en-US" altLang="en-US" sz="2000">
                <a:solidFill>
                  <a:srgbClr val="2F94B4"/>
                </a:solidFill>
              </a:rPr>
              <a:t> </a:t>
            </a:r>
            <a:r>
              <a:rPr lang="en-US" altLang="en-US" sz="2000" smtClean="0">
                <a:solidFill>
                  <a:srgbClr val="2F94B4"/>
                </a:solidFill>
              </a:rPr>
              <a:t>E</a:t>
            </a:r>
            <a:r>
              <a:rPr lang="en-US" altLang="en-US" sz="2000" smtClean="0">
                <a:solidFill>
                  <a:srgbClr val="2F94B4"/>
                </a:solidFill>
              </a:rPr>
              <a:t>stablish </a:t>
            </a:r>
            <a:r>
              <a:rPr lang="en-US" altLang="en-US" sz="2000" dirty="0" smtClean="0">
                <a:solidFill>
                  <a:srgbClr val="2F94B4"/>
                </a:solidFill>
              </a:rPr>
              <a:t>a foundation for leadership which begins with understanding </a:t>
            </a:r>
            <a:r>
              <a:rPr lang="en-US" altLang="en-US" sz="2000" dirty="0">
                <a:solidFill>
                  <a:srgbClr val="2F94B4"/>
                </a:solidFill>
              </a:rPr>
              <a:t>the </a:t>
            </a:r>
            <a:r>
              <a:rPr lang="en-US" altLang="en-US" sz="2000" dirty="0" smtClean="0">
                <a:solidFill>
                  <a:srgbClr val="2F94B4"/>
                </a:solidFill>
              </a:rPr>
              <a:t>common business model of clubs and its core </a:t>
            </a:r>
            <a:r>
              <a:rPr lang="en-US" altLang="en-US" sz="2000" dirty="0">
                <a:solidFill>
                  <a:srgbClr val="2F94B4"/>
                </a:solidFill>
              </a:rPr>
              <a:t>drivers</a:t>
            </a:r>
            <a:r>
              <a:rPr lang="en-US" altLang="en-US" sz="2000" dirty="0" smtClean="0">
                <a:solidFill>
                  <a:srgbClr val="2F94B4"/>
                </a:solidFill>
              </a:rPr>
              <a:t>:</a:t>
            </a:r>
          </a:p>
          <a:p>
            <a:endParaRPr lang="en-US" altLang="en-US" sz="1050" dirty="0">
              <a:solidFill>
                <a:srgbClr val="2F94B4"/>
              </a:solidFill>
            </a:endParaRPr>
          </a:p>
          <a:p>
            <a:pPr lvl="1">
              <a:spcAft>
                <a:spcPts val="600"/>
              </a:spcAft>
              <a:buFont typeface="Wingdings" pitchFamily="2" charset="2"/>
              <a:buChar char="Ø"/>
            </a:pPr>
            <a:r>
              <a:rPr lang="en-US" altLang="en-US" sz="2000" dirty="0">
                <a:solidFill>
                  <a:srgbClr val="2F94B4"/>
                </a:solidFill>
              </a:rPr>
              <a:t> The Dues Engine is the key driver of operations: How many members, </a:t>
            </a:r>
            <a:r>
              <a:rPr lang="en-US" altLang="en-US" sz="2000" dirty="0" smtClean="0">
                <a:solidFill>
                  <a:srgbClr val="2F94B4"/>
                </a:solidFill>
              </a:rPr>
              <a:t>how </a:t>
            </a:r>
            <a:r>
              <a:rPr lang="en-US" altLang="en-US" sz="2000" dirty="0">
                <a:solidFill>
                  <a:srgbClr val="2F94B4"/>
                </a:solidFill>
              </a:rPr>
              <a:t>much will they pay, </a:t>
            </a:r>
            <a:r>
              <a:rPr lang="en-US" altLang="en-US" sz="2000" dirty="0" smtClean="0">
                <a:solidFill>
                  <a:srgbClr val="2F94B4"/>
                </a:solidFill>
              </a:rPr>
              <a:t>and what service level and amenities do they expect?</a:t>
            </a:r>
            <a:endParaRPr lang="en-US" altLang="en-US" sz="2000" dirty="0">
              <a:solidFill>
                <a:srgbClr val="2F94B4"/>
              </a:solidFill>
            </a:endParaRPr>
          </a:p>
          <a:p>
            <a:pPr lvl="1">
              <a:spcAft>
                <a:spcPts val="600"/>
              </a:spcAft>
              <a:buFont typeface="Wingdings" pitchFamily="2" charset="2"/>
              <a:buChar char="Ø"/>
            </a:pPr>
            <a:r>
              <a:rPr lang="en-US" altLang="en-US" sz="2000" dirty="0">
                <a:solidFill>
                  <a:srgbClr val="2F94B4"/>
                </a:solidFill>
              </a:rPr>
              <a:t> F&amp;B </a:t>
            </a:r>
            <a:r>
              <a:rPr lang="en-US" altLang="en-US" sz="2000" dirty="0" smtClean="0">
                <a:solidFill>
                  <a:srgbClr val="2F94B4"/>
                </a:solidFill>
              </a:rPr>
              <a:t>must be viewed in its proper context </a:t>
            </a:r>
            <a:r>
              <a:rPr lang="en-US" altLang="en-US" sz="2000" dirty="0">
                <a:solidFill>
                  <a:srgbClr val="2F94B4"/>
                </a:solidFill>
              </a:rPr>
              <a:t>as an amenity</a:t>
            </a:r>
          </a:p>
          <a:p>
            <a:pPr lvl="1">
              <a:spcAft>
                <a:spcPts val="600"/>
              </a:spcAft>
              <a:buFont typeface="Wingdings" pitchFamily="2" charset="2"/>
              <a:buChar char="Ø"/>
            </a:pPr>
            <a:r>
              <a:rPr lang="en-US" altLang="en-US" sz="2000" dirty="0">
                <a:solidFill>
                  <a:srgbClr val="2F94B4"/>
                </a:solidFill>
              </a:rPr>
              <a:t> </a:t>
            </a:r>
            <a:r>
              <a:rPr lang="en-US" altLang="en-US" sz="2000" dirty="0" smtClean="0">
                <a:solidFill>
                  <a:srgbClr val="2F94B4"/>
                </a:solidFill>
              </a:rPr>
              <a:t>Absolute separation </a:t>
            </a:r>
            <a:r>
              <a:rPr lang="en-US" altLang="en-US" sz="2000" dirty="0">
                <a:solidFill>
                  <a:srgbClr val="2F94B4"/>
                </a:solidFill>
              </a:rPr>
              <a:t>of Operating and </a:t>
            </a:r>
            <a:r>
              <a:rPr lang="en-US" altLang="en-US" sz="2000" dirty="0" smtClean="0">
                <a:solidFill>
                  <a:srgbClr val="2F94B4"/>
                </a:solidFill>
              </a:rPr>
              <a:t>Capital funds</a:t>
            </a:r>
            <a:endParaRPr lang="en-US" altLang="en-US" sz="2000" dirty="0">
              <a:solidFill>
                <a:srgbClr val="2F94B4"/>
              </a:solidFill>
            </a:endParaRPr>
          </a:p>
          <a:p>
            <a:pPr lvl="1">
              <a:spcAft>
                <a:spcPts val="600"/>
              </a:spcAft>
              <a:buFont typeface="Wingdings" pitchFamily="2" charset="2"/>
              <a:buChar char="Ø"/>
            </a:pPr>
            <a:r>
              <a:rPr lang="en-US" altLang="en-US" sz="2000" dirty="0">
                <a:solidFill>
                  <a:srgbClr val="2F94B4"/>
                </a:solidFill>
              </a:rPr>
              <a:t> Matching capital income with capital needs</a:t>
            </a:r>
          </a:p>
          <a:p>
            <a:pPr lvl="1"/>
            <a:endParaRPr lang="en-US" altLang="en-US" sz="2000" dirty="0">
              <a:solidFill>
                <a:srgbClr val="2F94B4"/>
              </a:solidFill>
            </a:endParaRPr>
          </a:p>
          <a:p>
            <a:pPr>
              <a:buFont typeface="Arial" pitchFamily="34" charset="0"/>
              <a:buChar char="•"/>
            </a:pPr>
            <a:endParaRPr lang="en-US" sz="2000" dirty="0" smtClean="0">
              <a:solidFill>
                <a:srgbClr val="0070C0"/>
              </a:solidFill>
            </a:endParaRPr>
          </a:p>
          <a:p>
            <a:pPr lvl="1">
              <a:buFont typeface="Arial" pitchFamily="34" charset="0"/>
              <a:buChar char="•"/>
            </a:pPr>
            <a:endParaRPr lang="en-US" sz="2000" dirty="0">
              <a:solidFill>
                <a:srgbClr val="0070C0"/>
              </a:solidFill>
            </a:endParaRPr>
          </a:p>
        </p:txBody>
      </p:sp>
      <p:sp>
        <p:nvSpPr>
          <p:cNvPr id="10" name="Rectangle 9"/>
          <p:cNvSpPr/>
          <p:nvPr/>
        </p:nvSpPr>
        <p:spPr>
          <a:xfrm>
            <a:off x="0" y="4419600"/>
            <a:ext cx="91440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1000" y="4578221"/>
            <a:ext cx="8534400" cy="2508379"/>
          </a:xfrm>
          <a:prstGeom prst="rect">
            <a:avLst/>
          </a:prstGeom>
          <a:noFill/>
        </p:spPr>
        <p:txBody>
          <a:bodyPr wrap="square" rtlCol="0">
            <a:spAutoFit/>
          </a:bodyPr>
          <a:lstStyle/>
          <a:p>
            <a:r>
              <a:rPr lang="en-US" altLang="en-US" sz="2500" dirty="0" smtClean="0">
                <a:solidFill>
                  <a:schemeClr val="bg1"/>
                </a:solidFill>
              </a:rPr>
              <a:t>The long term health of a club is greatly enhanced when its Board strives to act in all three governance modes and to provide stable leadership that withstands the transition from Board to Board without causing changes in the plans, vision and mission of the club.  </a:t>
            </a:r>
            <a:r>
              <a:rPr lang="en-US" altLang="en-US" sz="3200" dirty="0" smtClean="0">
                <a:solidFill>
                  <a:schemeClr val="bg1"/>
                </a:solidFill>
              </a:rPr>
              <a:t>Stability over time is critical.</a:t>
            </a:r>
          </a:p>
          <a:p>
            <a:endParaRPr lang="en-US" sz="2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990600" y="1981200"/>
            <a:ext cx="7211291" cy="3429000"/>
          </a:xfrm>
          <a:prstGeom prst="rect">
            <a:avLst/>
          </a:prstGeom>
        </p:spPr>
        <p:txBody>
          <a:bodyPr lIns="82047" tIns="41023" rIns="82047" bIns="41023"/>
          <a:lstStyle/>
          <a:p>
            <a:pPr marL="341861" indent="-341861">
              <a:spcBef>
                <a:spcPts val="538"/>
              </a:spcBef>
              <a:spcAft>
                <a:spcPts val="1200"/>
              </a:spcAft>
              <a:buFont typeface="Arial" pitchFamily="34" charset="0"/>
              <a:buChar char="•"/>
              <a:defRPr/>
            </a:pPr>
            <a:r>
              <a:rPr lang="en-US" sz="2000" kern="0" dirty="0" smtClean="0">
                <a:solidFill>
                  <a:srgbClr val="0070C0"/>
                </a:solidFill>
                <a:latin typeface="Calibri"/>
              </a:rPr>
              <a:t>Governance in the club industry can be challenging because it is often influenced by politics and opinions in a way that would not be acceptable in corporate governance</a:t>
            </a:r>
          </a:p>
          <a:p>
            <a:pPr marL="341861" indent="-341861">
              <a:spcBef>
                <a:spcPts val="538"/>
              </a:spcBef>
              <a:spcAft>
                <a:spcPts val="1200"/>
              </a:spcAft>
              <a:buFont typeface="Arial" pitchFamily="34" charset="0"/>
              <a:buChar char="•"/>
              <a:defRPr/>
            </a:pPr>
            <a:r>
              <a:rPr lang="en-US" kern="0" dirty="0" smtClean="0">
                <a:solidFill>
                  <a:srgbClr val="0070C0"/>
                </a:solidFill>
              </a:rPr>
              <a:t>As a group, the clubs that belong to the Club Managers Association of America represent a $20+ billion industry. The largest single club is on the order of $95 million in total operating revenue</a:t>
            </a:r>
          </a:p>
          <a:p>
            <a:pPr marL="341861" indent="-341861">
              <a:spcBef>
                <a:spcPts val="538"/>
              </a:spcBef>
              <a:spcAft>
                <a:spcPts val="1200"/>
              </a:spcAft>
              <a:buFont typeface="Arial" pitchFamily="34" charset="0"/>
              <a:buChar char="•"/>
              <a:defRPr/>
            </a:pPr>
            <a:r>
              <a:rPr lang="en-US" kern="0" dirty="0" smtClean="0">
                <a:solidFill>
                  <a:srgbClr val="0070C0"/>
                </a:solidFill>
              </a:rPr>
              <a:t>There are about 3,000 club boards X 11 people on the average board which means there are 33,000 people governing clubs</a:t>
            </a:r>
          </a:p>
          <a:p>
            <a:pPr marL="341861" indent="-341861">
              <a:spcBef>
                <a:spcPts val="538"/>
              </a:spcBef>
              <a:spcAft>
                <a:spcPts val="1200"/>
              </a:spcAft>
              <a:buFont typeface="Arial" pitchFamily="34" charset="0"/>
              <a:buChar char="•"/>
              <a:defRPr/>
            </a:pPr>
            <a:endParaRPr lang="en-US" kern="0" dirty="0" smtClean="0">
              <a:latin typeface="+mn-lt"/>
              <a:cs typeface="+mn-cs"/>
            </a:endParaRPr>
          </a:p>
          <a:p>
            <a:pPr marL="797675" lvl="1" indent="-341861">
              <a:spcAft>
                <a:spcPts val="1200"/>
              </a:spcAft>
              <a:buFont typeface="Courier New" pitchFamily="49" charset="0"/>
              <a:buChar char="o"/>
              <a:defRPr/>
            </a:pPr>
            <a:endParaRPr lang="en-US" kern="0" dirty="0" smtClean="0">
              <a:latin typeface="+mn-lt"/>
              <a:cs typeface="+mn-cs"/>
            </a:endParaRPr>
          </a:p>
        </p:txBody>
      </p:sp>
      <p:sp>
        <p:nvSpPr>
          <p:cNvPr id="3" name="Rectangle 3"/>
          <p:cNvSpPr txBox="1">
            <a:spLocks noChangeArrowheads="1"/>
          </p:cNvSpPr>
          <p:nvPr/>
        </p:nvSpPr>
        <p:spPr>
          <a:xfrm>
            <a:off x="4682835" y="251012"/>
            <a:ext cx="4461165" cy="739588"/>
          </a:xfrm>
          <a:prstGeom prst="rect">
            <a:avLst/>
          </a:prstGeom>
          <a:noFill/>
        </p:spPr>
        <p:txBody>
          <a:bodyPr lIns="82047" tIns="41023" rIns="82047" bIns="41023"/>
          <a:lstStyle/>
          <a:p>
            <a:pPr marL="341861" indent="-341861" algn="ctr"/>
            <a:r>
              <a:rPr lang="en-US" sz="3600" b="1" kern="0" dirty="0" smtClean="0">
                <a:solidFill>
                  <a:srgbClr val="002060"/>
                </a:solidFill>
              </a:rPr>
              <a:t>Industry Facts</a:t>
            </a:r>
            <a:endParaRPr lang="en-US" sz="3600" b="1" kern="0" dirty="0">
              <a:solidFill>
                <a:srgbClr val="002060"/>
              </a:solidFill>
            </a:endParaRPr>
          </a:p>
          <a:p>
            <a:pPr marL="341861" indent="-341861" algn="ctr">
              <a:spcBef>
                <a:spcPct val="20000"/>
              </a:spcBef>
              <a:defRPr/>
            </a:pPr>
            <a:endParaRPr lang="en-US" sz="3600" b="1" kern="0" dirty="0">
              <a:solidFill>
                <a:srgbClr val="002060"/>
              </a:solidFill>
            </a:endParaRPr>
          </a:p>
        </p:txBody>
      </p:sp>
    </p:spTree>
    <p:extLst>
      <p:ext uri="{BB962C8B-B14F-4D97-AF65-F5344CB8AC3E}">
        <p14:creationId xmlns="" xmlns:p14="http://schemas.microsoft.com/office/powerpoint/2010/main" val="1950282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1524000"/>
            <a:ext cx="9144000" cy="739588"/>
          </a:xfrm>
          <a:prstGeom prst="rect">
            <a:avLst/>
          </a:prstGeom>
          <a:noFill/>
        </p:spPr>
        <p:txBody>
          <a:bodyPr lIns="82047" tIns="41023" rIns="82047" bIns="41023"/>
          <a:lstStyle/>
          <a:p>
            <a:pPr marL="341861" indent="-341861" algn="ctr"/>
            <a:r>
              <a:rPr lang="en-US" sz="3600" b="1" kern="0" dirty="0" smtClean="0">
                <a:solidFill>
                  <a:srgbClr val="002060"/>
                </a:solidFill>
              </a:rPr>
              <a:t>Corporate Boards Versus Club Boards</a:t>
            </a:r>
            <a:endParaRPr lang="en-US" sz="3600" b="1" kern="0" dirty="0">
              <a:solidFill>
                <a:srgbClr val="002060"/>
              </a:solidFill>
            </a:endParaRPr>
          </a:p>
          <a:p>
            <a:pPr marL="341861" indent="-341861" algn="ctr">
              <a:spcBef>
                <a:spcPct val="20000"/>
              </a:spcBef>
              <a:buFont typeface="Arial" charset="0"/>
              <a:buChar char="•"/>
              <a:defRPr/>
            </a:pPr>
            <a:endParaRPr lang="en-US" sz="3600" b="1" kern="0" dirty="0">
              <a:solidFill>
                <a:srgbClr val="002060"/>
              </a:solidFill>
            </a:endParaRPr>
          </a:p>
        </p:txBody>
      </p:sp>
      <p:graphicFrame>
        <p:nvGraphicFramePr>
          <p:cNvPr id="4" name="Table 3"/>
          <p:cNvGraphicFramePr>
            <a:graphicFrameLocks noGrp="1"/>
          </p:cNvGraphicFramePr>
          <p:nvPr>
            <p:extLst>
              <p:ext uri="{D42A27DB-BD31-4B8C-83A1-F6EECF244321}">
                <p14:modId xmlns="" xmlns:p14="http://schemas.microsoft.com/office/powerpoint/2010/main" val="3693377794"/>
              </p:ext>
            </p:extLst>
          </p:nvPr>
        </p:nvGraphicFramePr>
        <p:xfrm>
          <a:off x="533400" y="2285997"/>
          <a:ext cx="8000999" cy="3962403"/>
        </p:xfrm>
        <a:graphic>
          <a:graphicData uri="http://schemas.openxmlformats.org/drawingml/2006/table">
            <a:tbl>
              <a:tblPr firstRow="1" bandRow="1">
                <a:tableStyleId>{5C22544A-7EE6-4342-B048-85BDC9FD1C3A}</a:tableStyleId>
              </a:tblPr>
              <a:tblGrid>
                <a:gridCol w="3048000"/>
                <a:gridCol w="2362200"/>
                <a:gridCol w="2590799"/>
              </a:tblGrid>
              <a:tr h="600363">
                <a:tc>
                  <a:txBody>
                    <a:bodyPr/>
                    <a:lstStyle/>
                    <a:p>
                      <a:pPr algn="ctr"/>
                      <a:endParaRPr lang="en-US" sz="2400" dirty="0"/>
                    </a:p>
                  </a:txBody>
                  <a:tcPr marL="83127" marR="83127" marT="40341" marB="40341"/>
                </a:tc>
                <a:tc>
                  <a:txBody>
                    <a:bodyPr/>
                    <a:lstStyle/>
                    <a:p>
                      <a:pPr algn="ctr"/>
                      <a:r>
                        <a:rPr lang="en-US" sz="3200" dirty="0" smtClean="0"/>
                        <a:t>Clubs</a:t>
                      </a:r>
                      <a:endParaRPr lang="en-US" sz="3200" dirty="0"/>
                    </a:p>
                  </a:txBody>
                  <a:tcPr marL="83127" marR="83127" marT="40341" marB="40341"/>
                </a:tc>
                <a:tc>
                  <a:txBody>
                    <a:bodyPr/>
                    <a:lstStyle/>
                    <a:p>
                      <a:pPr algn="ctr"/>
                      <a:r>
                        <a:rPr lang="en-US" sz="3200" dirty="0" smtClean="0"/>
                        <a:t>S&amp;P 500</a:t>
                      </a:r>
                      <a:endParaRPr lang="en-US" sz="3200" dirty="0"/>
                    </a:p>
                  </a:txBody>
                  <a:tcPr marL="83127" marR="83127" marT="40341" marB="40341"/>
                </a:tc>
              </a:tr>
              <a:tr h="560340">
                <a:tc>
                  <a:txBody>
                    <a:bodyPr/>
                    <a:lstStyle/>
                    <a:p>
                      <a:pPr algn="r"/>
                      <a:r>
                        <a:rPr lang="en-US" sz="2000" b="1" dirty="0" smtClean="0"/>
                        <a:t>Size</a:t>
                      </a:r>
                      <a:endParaRPr lang="en-US" sz="2000" b="1" dirty="0"/>
                    </a:p>
                  </a:txBody>
                  <a:tcPr marL="83127" marR="83127" marT="40341" marB="40341"/>
                </a:tc>
                <a:tc>
                  <a:txBody>
                    <a:bodyPr/>
                    <a:lstStyle/>
                    <a:p>
                      <a:pPr algn="ctr"/>
                      <a:r>
                        <a:rPr lang="en-US" sz="2000" dirty="0" smtClean="0"/>
                        <a:t>11</a:t>
                      </a:r>
                      <a:endParaRPr lang="en-US" sz="2000" dirty="0"/>
                    </a:p>
                  </a:txBody>
                  <a:tcPr marL="83127" marR="83127" marT="40341" marB="40341"/>
                </a:tc>
                <a:tc>
                  <a:txBody>
                    <a:bodyPr/>
                    <a:lstStyle/>
                    <a:p>
                      <a:pPr algn="ctr"/>
                      <a:r>
                        <a:rPr lang="en-US" sz="2000" dirty="0" smtClean="0"/>
                        <a:t>11</a:t>
                      </a:r>
                      <a:endParaRPr lang="en-US" sz="2000" dirty="0"/>
                    </a:p>
                  </a:txBody>
                  <a:tcPr marL="83127" marR="83127" marT="40341" marB="40341"/>
                </a:tc>
              </a:tr>
              <a:tr h="560340">
                <a:tc>
                  <a:txBody>
                    <a:bodyPr/>
                    <a:lstStyle/>
                    <a:p>
                      <a:pPr algn="r"/>
                      <a:r>
                        <a:rPr lang="en-US" sz="2000" b="1" dirty="0" smtClean="0"/>
                        <a:t>Term</a:t>
                      </a:r>
                      <a:endParaRPr lang="en-US" sz="2000" b="1" dirty="0"/>
                    </a:p>
                  </a:txBody>
                  <a:tcPr marL="83127" marR="83127" marT="40341" marB="40341"/>
                </a:tc>
                <a:tc>
                  <a:txBody>
                    <a:bodyPr/>
                    <a:lstStyle/>
                    <a:p>
                      <a:pPr algn="ctr"/>
                      <a:r>
                        <a:rPr lang="en-US" sz="2000" dirty="0" smtClean="0"/>
                        <a:t>3 years</a:t>
                      </a:r>
                      <a:endParaRPr lang="en-US" sz="2000" dirty="0"/>
                    </a:p>
                  </a:txBody>
                  <a:tcPr marL="83127" marR="83127" marT="40341" marB="40341"/>
                </a:tc>
                <a:tc>
                  <a:txBody>
                    <a:bodyPr/>
                    <a:lstStyle/>
                    <a:p>
                      <a:pPr algn="ctr"/>
                      <a:r>
                        <a:rPr lang="en-US" sz="2000" dirty="0" smtClean="0"/>
                        <a:t>1 year</a:t>
                      </a:r>
                      <a:endParaRPr lang="en-US" sz="2000" dirty="0"/>
                    </a:p>
                  </a:txBody>
                  <a:tcPr marL="83127" marR="83127" marT="40341" marB="40341"/>
                </a:tc>
              </a:tr>
              <a:tr h="560340">
                <a:tc>
                  <a:txBody>
                    <a:bodyPr/>
                    <a:lstStyle/>
                    <a:p>
                      <a:pPr algn="r"/>
                      <a:r>
                        <a:rPr lang="en-US" sz="2000" b="1" dirty="0" smtClean="0"/>
                        <a:t>Term Limits</a:t>
                      </a:r>
                      <a:endParaRPr lang="en-US" sz="2000" b="1" dirty="0"/>
                    </a:p>
                  </a:txBody>
                  <a:tcPr marL="83127" marR="83127" marT="40341" marB="40341"/>
                </a:tc>
                <a:tc>
                  <a:txBody>
                    <a:bodyPr/>
                    <a:lstStyle/>
                    <a:p>
                      <a:pPr algn="ctr"/>
                      <a:r>
                        <a:rPr lang="en-US" sz="2000" dirty="0" smtClean="0"/>
                        <a:t>80%</a:t>
                      </a:r>
                      <a:endParaRPr lang="en-US" sz="2000" dirty="0"/>
                    </a:p>
                  </a:txBody>
                  <a:tcPr marL="83127" marR="83127" marT="40341" marB="40341"/>
                </a:tc>
                <a:tc>
                  <a:txBody>
                    <a:bodyPr/>
                    <a:lstStyle/>
                    <a:p>
                      <a:pPr algn="ctr"/>
                      <a:r>
                        <a:rPr lang="en-US" sz="2000" dirty="0" smtClean="0"/>
                        <a:t>3%</a:t>
                      </a:r>
                      <a:endParaRPr lang="en-US" sz="2000" dirty="0"/>
                    </a:p>
                  </a:txBody>
                  <a:tcPr marL="83127" marR="83127" marT="40341" marB="40341"/>
                </a:tc>
              </a:tr>
              <a:tr h="560340">
                <a:tc>
                  <a:txBody>
                    <a:bodyPr/>
                    <a:lstStyle/>
                    <a:p>
                      <a:pPr algn="r"/>
                      <a:r>
                        <a:rPr lang="en-US" sz="2000" b="1" dirty="0" smtClean="0"/>
                        <a:t>Average</a:t>
                      </a:r>
                      <a:r>
                        <a:rPr lang="en-US" sz="2000" b="1" baseline="0" dirty="0" smtClean="0"/>
                        <a:t> </a:t>
                      </a:r>
                      <a:r>
                        <a:rPr lang="en-US" sz="2000" b="1" dirty="0" smtClean="0"/>
                        <a:t>Tenure</a:t>
                      </a:r>
                      <a:endParaRPr lang="en-US" sz="2000" b="1" dirty="0"/>
                    </a:p>
                  </a:txBody>
                  <a:tcPr marL="83127" marR="83127" marT="40341" marB="40341"/>
                </a:tc>
                <a:tc>
                  <a:txBody>
                    <a:bodyPr/>
                    <a:lstStyle/>
                    <a:p>
                      <a:pPr algn="ctr"/>
                      <a:r>
                        <a:rPr lang="en-US" sz="2000" dirty="0" smtClean="0"/>
                        <a:t>3 years</a:t>
                      </a:r>
                      <a:endParaRPr lang="en-US" sz="2000" dirty="0"/>
                    </a:p>
                  </a:txBody>
                  <a:tcPr marL="83127" marR="83127" marT="40341" marB="40341"/>
                </a:tc>
                <a:tc>
                  <a:txBody>
                    <a:bodyPr/>
                    <a:lstStyle/>
                    <a:p>
                      <a:pPr algn="ctr"/>
                      <a:r>
                        <a:rPr lang="en-US" sz="2000" dirty="0" smtClean="0"/>
                        <a:t>9 years</a:t>
                      </a:r>
                      <a:endParaRPr lang="en-US" sz="2000" dirty="0"/>
                    </a:p>
                  </a:txBody>
                  <a:tcPr marL="83127" marR="83127" marT="40341" marB="40341"/>
                </a:tc>
              </a:tr>
              <a:tr h="560340">
                <a:tc>
                  <a:txBody>
                    <a:bodyPr/>
                    <a:lstStyle/>
                    <a:p>
                      <a:pPr algn="r"/>
                      <a:r>
                        <a:rPr lang="en-US" sz="2000" b="1" dirty="0" smtClean="0"/>
                        <a:t>Nominating Process</a:t>
                      </a:r>
                      <a:endParaRPr lang="en-US" sz="2000" b="1" dirty="0"/>
                    </a:p>
                  </a:txBody>
                  <a:tcPr marL="83127" marR="83127" marT="40341" marB="40341"/>
                </a:tc>
                <a:tc>
                  <a:txBody>
                    <a:bodyPr/>
                    <a:lstStyle/>
                    <a:p>
                      <a:pPr algn="ctr"/>
                      <a:r>
                        <a:rPr lang="en-US" sz="2000" dirty="0" smtClean="0"/>
                        <a:t>???</a:t>
                      </a:r>
                      <a:endParaRPr lang="en-US" sz="2000" dirty="0"/>
                    </a:p>
                  </a:txBody>
                  <a:tcPr marL="83127" marR="83127" marT="40341" marB="40341"/>
                </a:tc>
                <a:tc>
                  <a:txBody>
                    <a:bodyPr/>
                    <a:lstStyle/>
                    <a:p>
                      <a:pPr algn="ctr"/>
                      <a:r>
                        <a:rPr lang="en-US" sz="2000" dirty="0" smtClean="0"/>
                        <a:t>Very Serious</a:t>
                      </a:r>
                      <a:endParaRPr lang="en-US" sz="2000" dirty="0"/>
                    </a:p>
                  </a:txBody>
                  <a:tcPr marL="83127" marR="83127" marT="40341" marB="40341"/>
                </a:tc>
              </a:tr>
              <a:tr h="560340">
                <a:tc>
                  <a:txBody>
                    <a:bodyPr/>
                    <a:lstStyle/>
                    <a:p>
                      <a:pPr algn="r"/>
                      <a:r>
                        <a:rPr lang="en-US" sz="2000" b="1" dirty="0" smtClean="0"/>
                        <a:t>Industry</a:t>
                      </a:r>
                      <a:r>
                        <a:rPr lang="en-US" sz="2000" b="1" baseline="0" dirty="0" smtClean="0"/>
                        <a:t> </a:t>
                      </a:r>
                      <a:r>
                        <a:rPr lang="en-US" sz="2000" b="1" dirty="0" smtClean="0"/>
                        <a:t>Business</a:t>
                      </a:r>
                      <a:r>
                        <a:rPr lang="en-US" sz="2000" b="1" baseline="0" dirty="0" smtClean="0"/>
                        <a:t> Model</a:t>
                      </a:r>
                      <a:endParaRPr lang="en-US" sz="2000" b="1" dirty="0"/>
                    </a:p>
                  </a:txBody>
                  <a:tcPr marL="83127" marR="83127" marT="40341" marB="40341"/>
                </a:tc>
                <a:tc>
                  <a:txBody>
                    <a:bodyPr/>
                    <a:lstStyle/>
                    <a:p>
                      <a:pPr algn="ctr"/>
                      <a:r>
                        <a:rPr lang="en-US" sz="2000" dirty="0" smtClean="0"/>
                        <a:t>Unknown</a:t>
                      </a:r>
                      <a:endParaRPr lang="en-US" sz="2000" dirty="0"/>
                    </a:p>
                  </a:txBody>
                  <a:tcPr marL="83127" marR="83127" marT="40341" marB="40341"/>
                </a:tc>
                <a:tc>
                  <a:txBody>
                    <a:bodyPr/>
                    <a:lstStyle/>
                    <a:p>
                      <a:pPr algn="ctr"/>
                      <a:r>
                        <a:rPr lang="en-US" sz="2000" dirty="0" smtClean="0"/>
                        <a:t>Front and Center</a:t>
                      </a:r>
                      <a:endParaRPr lang="en-US" sz="2000" dirty="0"/>
                    </a:p>
                  </a:txBody>
                  <a:tcPr marL="83127" marR="83127" marT="40341" marB="40341"/>
                </a:tc>
              </a:tr>
            </a:tbl>
          </a:graphicData>
        </a:graphic>
      </p:graphicFrame>
    </p:spTree>
    <p:extLst>
      <p:ext uri="{BB962C8B-B14F-4D97-AF65-F5344CB8AC3E}">
        <p14:creationId xmlns="" xmlns:p14="http://schemas.microsoft.com/office/powerpoint/2010/main" val="4180942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225635" y="609600"/>
            <a:ext cx="4918365" cy="739588"/>
          </a:xfrm>
          <a:prstGeom prst="rect">
            <a:avLst/>
          </a:prstGeom>
          <a:noFill/>
        </p:spPr>
        <p:txBody>
          <a:bodyPr lIns="82047" tIns="41023" rIns="82047" bIns="41023"/>
          <a:lstStyle/>
          <a:p>
            <a:pPr marL="341861" indent="-341861" algn="ctr">
              <a:spcBef>
                <a:spcPct val="20000"/>
              </a:spcBef>
            </a:pPr>
            <a:r>
              <a:rPr lang="en-US" sz="2800" b="1" kern="0" dirty="0" smtClean="0">
                <a:solidFill>
                  <a:srgbClr val="002060"/>
                </a:solidFill>
                <a:latin typeface="Calibri"/>
              </a:rPr>
              <a:t>Three Modes of Governance</a:t>
            </a:r>
            <a:endParaRPr lang="en-US" sz="2800" b="1" kern="0" dirty="0">
              <a:solidFill>
                <a:srgbClr val="002060"/>
              </a:solidFill>
              <a:latin typeface="Calibri"/>
            </a:endParaRPr>
          </a:p>
          <a:p>
            <a:pPr marL="341861" indent="-341861" algn="ctr">
              <a:spcBef>
                <a:spcPct val="20000"/>
              </a:spcBef>
              <a:buFont typeface="Arial" charset="0"/>
              <a:buChar char="•"/>
              <a:defRPr/>
            </a:pPr>
            <a:endParaRPr lang="en-US" sz="2800" b="1" kern="0" dirty="0">
              <a:solidFill>
                <a:srgbClr val="002060"/>
              </a:solidFill>
              <a:latin typeface="Calibri"/>
            </a:endParaRPr>
          </a:p>
        </p:txBody>
      </p:sp>
      <p:sp>
        <p:nvSpPr>
          <p:cNvPr id="3" name="Rectangle 2"/>
          <p:cNvSpPr/>
          <p:nvPr/>
        </p:nvSpPr>
        <p:spPr>
          <a:xfrm>
            <a:off x="887407" y="4056526"/>
            <a:ext cx="7481455" cy="874059"/>
          </a:xfrm>
          <a:prstGeom prst="rect">
            <a:avLst/>
          </a:prstGeom>
          <a:solidFill>
            <a:schemeClr val="accent1">
              <a:alpha val="25000"/>
            </a:schemeClr>
          </a:solidFill>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rtlCol="0" anchor="ctr"/>
          <a:lstStyle/>
          <a:p>
            <a:pPr algn="ctr"/>
            <a:r>
              <a:rPr lang="en-US" sz="4800" b="1" dirty="0">
                <a:solidFill>
                  <a:srgbClr val="0070C0"/>
                </a:solidFill>
              </a:rPr>
              <a:t>Governance</a:t>
            </a:r>
          </a:p>
        </p:txBody>
      </p:sp>
      <p:grpSp>
        <p:nvGrpSpPr>
          <p:cNvPr id="4" name="Group 3"/>
          <p:cNvGrpSpPr/>
          <p:nvPr/>
        </p:nvGrpSpPr>
        <p:grpSpPr>
          <a:xfrm>
            <a:off x="831273" y="2102764"/>
            <a:ext cx="2493818" cy="1816487"/>
            <a:chOff x="914400" y="3195935"/>
            <a:chExt cx="2743200" cy="2058686"/>
          </a:xfrm>
        </p:grpSpPr>
        <p:sp>
          <p:nvSpPr>
            <p:cNvPr id="5" name="Rounded Rectangle 4"/>
            <p:cNvSpPr/>
            <p:nvPr/>
          </p:nvSpPr>
          <p:spPr>
            <a:xfrm>
              <a:off x="914400" y="3195935"/>
              <a:ext cx="2743200" cy="685800"/>
            </a:xfrm>
            <a:prstGeom prst="roundRect">
              <a:avLst/>
            </a:prstGeom>
            <a:solidFill>
              <a:srgbClr val="FF0000">
                <a:alpha val="25000"/>
              </a:srgbClr>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FF0000"/>
                  </a:solidFill>
                </a:rPr>
                <a:t>Operating for Today</a:t>
              </a:r>
            </a:p>
          </p:txBody>
        </p:sp>
        <p:sp>
          <p:nvSpPr>
            <p:cNvPr id="6" name="TextBox 5"/>
            <p:cNvSpPr txBox="1"/>
            <p:nvPr/>
          </p:nvSpPr>
          <p:spPr>
            <a:xfrm>
              <a:off x="1959629" y="4034135"/>
              <a:ext cx="949011" cy="418576"/>
            </a:xfrm>
            <a:prstGeom prst="rect">
              <a:avLst/>
            </a:prstGeom>
            <a:noFill/>
          </p:spPr>
          <p:txBody>
            <a:bodyPr wrap="none" rtlCol="0">
              <a:spAutoFit/>
            </a:bodyPr>
            <a:lstStyle/>
            <a:p>
              <a:r>
                <a:rPr lang="en-US" b="1" dirty="0" smtClean="0"/>
                <a:t>Mode I</a:t>
              </a:r>
              <a:endParaRPr lang="en-US" b="1" dirty="0"/>
            </a:p>
          </p:txBody>
        </p:sp>
        <p:sp>
          <p:nvSpPr>
            <p:cNvPr id="7" name="TextBox 6"/>
            <p:cNvSpPr txBox="1"/>
            <p:nvPr/>
          </p:nvSpPr>
          <p:spPr>
            <a:xfrm>
              <a:off x="1725362" y="4522112"/>
              <a:ext cx="1464317" cy="732509"/>
            </a:xfrm>
            <a:prstGeom prst="rect">
              <a:avLst/>
            </a:prstGeom>
            <a:noFill/>
          </p:spPr>
          <p:txBody>
            <a:bodyPr wrap="none" rtlCol="0">
              <a:spAutoFit/>
            </a:bodyPr>
            <a:lstStyle/>
            <a:p>
              <a:pPr algn="ctr"/>
              <a:r>
                <a:rPr lang="en-US" b="1" dirty="0" smtClean="0">
                  <a:solidFill>
                    <a:srgbClr val="FF0000"/>
                  </a:solidFill>
                </a:rPr>
                <a:t>Fiduciary</a:t>
              </a:r>
            </a:p>
            <a:p>
              <a:pPr algn="ctr"/>
              <a:r>
                <a:rPr lang="en-US" b="1" dirty="0" smtClean="0">
                  <a:solidFill>
                    <a:srgbClr val="FF0000"/>
                  </a:solidFill>
                </a:rPr>
                <a:t>Governance</a:t>
              </a:r>
              <a:endParaRPr lang="en-US" b="1" dirty="0">
                <a:solidFill>
                  <a:srgbClr val="FF0000"/>
                </a:solidFill>
              </a:endParaRPr>
            </a:p>
          </p:txBody>
        </p:sp>
      </p:grpSp>
      <p:grpSp>
        <p:nvGrpSpPr>
          <p:cNvPr id="8" name="Group 7"/>
          <p:cNvGrpSpPr/>
          <p:nvPr/>
        </p:nvGrpSpPr>
        <p:grpSpPr>
          <a:xfrm>
            <a:off x="3394364" y="2100445"/>
            <a:ext cx="2493818" cy="1791650"/>
            <a:chOff x="3733800" y="3193307"/>
            <a:chExt cx="2743200" cy="2030537"/>
          </a:xfrm>
        </p:grpSpPr>
        <p:sp>
          <p:nvSpPr>
            <p:cNvPr id="9" name="Rounded Rectangle 8"/>
            <p:cNvSpPr/>
            <p:nvPr/>
          </p:nvSpPr>
          <p:spPr>
            <a:xfrm>
              <a:off x="3733800" y="3193307"/>
              <a:ext cx="2743200" cy="685800"/>
            </a:xfrm>
            <a:prstGeom prst="roundRect">
              <a:avLst/>
            </a:prstGeom>
            <a:solidFill>
              <a:srgbClr val="00B050">
                <a:alpha val="40000"/>
              </a:srgbClr>
            </a:solid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9644"/>
                  </a:solidFill>
                </a:rPr>
                <a:t>Planning for Tomorrow</a:t>
              </a:r>
            </a:p>
          </p:txBody>
        </p:sp>
        <p:sp>
          <p:nvSpPr>
            <p:cNvPr id="10" name="TextBox 9"/>
            <p:cNvSpPr txBox="1"/>
            <p:nvPr/>
          </p:nvSpPr>
          <p:spPr>
            <a:xfrm>
              <a:off x="4572241" y="4034135"/>
              <a:ext cx="1016016" cy="418576"/>
            </a:xfrm>
            <a:prstGeom prst="rect">
              <a:avLst/>
            </a:prstGeom>
            <a:noFill/>
          </p:spPr>
          <p:txBody>
            <a:bodyPr wrap="none" rtlCol="0">
              <a:spAutoFit/>
            </a:bodyPr>
            <a:lstStyle/>
            <a:p>
              <a:r>
                <a:rPr lang="en-US" b="1" dirty="0" smtClean="0"/>
                <a:t>Mode II</a:t>
              </a:r>
              <a:endParaRPr lang="en-US" b="1" dirty="0"/>
            </a:p>
          </p:txBody>
        </p:sp>
        <p:sp>
          <p:nvSpPr>
            <p:cNvPr id="11" name="TextBox 10"/>
            <p:cNvSpPr txBox="1"/>
            <p:nvPr/>
          </p:nvSpPr>
          <p:spPr>
            <a:xfrm>
              <a:off x="4270303" y="4491335"/>
              <a:ext cx="1670201" cy="732509"/>
            </a:xfrm>
            <a:prstGeom prst="rect">
              <a:avLst/>
            </a:prstGeom>
            <a:noFill/>
          </p:spPr>
          <p:txBody>
            <a:bodyPr wrap="none" rtlCol="0">
              <a:spAutoFit/>
            </a:bodyPr>
            <a:lstStyle/>
            <a:p>
              <a:pPr algn="ctr"/>
              <a:r>
                <a:rPr lang="en-US" b="1" dirty="0" smtClean="0">
                  <a:solidFill>
                    <a:srgbClr val="009644"/>
                  </a:solidFill>
                  <a:latin typeface="Arial" panose="020B0604020202020204" pitchFamily="34" charset="0"/>
                  <a:cs typeface="Arial" panose="020B0604020202020204" pitchFamily="34" charset="0"/>
                </a:rPr>
                <a:t>Strategic</a:t>
              </a:r>
            </a:p>
            <a:p>
              <a:pPr algn="ctr"/>
              <a:r>
                <a:rPr lang="en-US" b="1" dirty="0" smtClean="0">
                  <a:solidFill>
                    <a:srgbClr val="009644"/>
                  </a:solidFill>
                  <a:latin typeface="Arial" panose="020B0604020202020204" pitchFamily="34" charset="0"/>
                  <a:cs typeface="Arial" panose="020B0604020202020204" pitchFamily="34" charset="0"/>
                </a:rPr>
                <a:t>Governance</a:t>
              </a:r>
              <a:endParaRPr lang="en-US" b="1" dirty="0">
                <a:solidFill>
                  <a:srgbClr val="009644"/>
                </a:solidFill>
                <a:latin typeface="Arial" panose="020B0604020202020204" pitchFamily="34" charset="0"/>
                <a:cs typeface="Arial" panose="020B0604020202020204" pitchFamily="34" charset="0"/>
              </a:endParaRPr>
            </a:p>
          </p:txBody>
        </p:sp>
      </p:grpSp>
      <p:grpSp>
        <p:nvGrpSpPr>
          <p:cNvPr id="12" name="Group 11"/>
          <p:cNvGrpSpPr/>
          <p:nvPr/>
        </p:nvGrpSpPr>
        <p:grpSpPr>
          <a:xfrm>
            <a:off x="5931178" y="2100445"/>
            <a:ext cx="2493818" cy="1818806"/>
            <a:chOff x="6524296" y="3193307"/>
            <a:chExt cx="2743200" cy="2061314"/>
          </a:xfrm>
        </p:grpSpPr>
        <p:sp>
          <p:nvSpPr>
            <p:cNvPr id="13" name="Rounded Rectangle 12"/>
            <p:cNvSpPr/>
            <p:nvPr/>
          </p:nvSpPr>
          <p:spPr>
            <a:xfrm>
              <a:off x="6524296" y="3193307"/>
              <a:ext cx="2743200" cy="685800"/>
            </a:xfrm>
            <a:prstGeom prst="roundRect">
              <a:avLst/>
            </a:prstGeom>
            <a:solidFill>
              <a:schemeClr val="accent1">
                <a:alpha val="25000"/>
              </a:scheme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rPr>
                <a:t>Making Sense &amp; Driving Alignment</a:t>
              </a:r>
            </a:p>
          </p:txBody>
        </p:sp>
        <p:sp>
          <p:nvSpPr>
            <p:cNvPr id="14" name="TextBox 13"/>
            <p:cNvSpPr txBox="1"/>
            <p:nvPr/>
          </p:nvSpPr>
          <p:spPr>
            <a:xfrm>
              <a:off x="7327471" y="4034135"/>
              <a:ext cx="1083022" cy="418576"/>
            </a:xfrm>
            <a:prstGeom prst="rect">
              <a:avLst/>
            </a:prstGeom>
            <a:noFill/>
          </p:spPr>
          <p:txBody>
            <a:bodyPr wrap="none" rtlCol="0">
              <a:spAutoFit/>
            </a:bodyPr>
            <a:lstStyle/>
            <a:p>
              <a:r>
                <a:rPr lang="en-US" b="1" dirty="0" smtClean="0"/>
                <a:t>Mode III</a:t>
              </a:r>
              <a:endParaRPr lang="en-US" b="1" dirty="0"/>
            </a:p>
          </p:txBody>
        </p:sp>
        <p:sp>
          <p:nvSpPr>
            <p:cNvPr id="15" name="TextBox 14"/>
            <p:cNvSpPr txBox="1"/>
            <p:nvPr/>
          </p:nvSpPr>
          <p:spPr>
            <a:xfrm>
              <a:off x="7215366" y="4522112"/>
              <a:ext cx="1519757" cy="732509"/>
            </a:xfrm>
            <a:prstGeom prst="rect">
              <a:avLst/>
            </a:prstGeom>
            <a:noFill/>
          </p:spPr>
          <p:txBody>
            <a:bodyPr wrap="none" rtlCol="0">
              <a:spAutoFit/>
            </a:bodyPr>
            <a:lstStyle/>
            <a:p>
              <a:pPr algn="ctr"/>
              <a:r>
                <a:rPr lang="en-US" b="1" dirty="0" smtClean="0">
                  <a:solidFill>
                    <a:srgbClr val="0070C0"/>
                  </a:solidFill>
                </a:rPr>
                <a:t>Generative</a:t>
              </a:r>
            </a:p>
            <a:p>
              <a:r>
                <a:rPr lang="en-US" b="1" dirty="0" smtClean="0">
                  <a:solidFill>
                    <a:srgbClr val="0070C0"/>
                  </a:solidFill>
                </a:rPr>
                <a:t>Governance</a:t>
              </a:r>
              <a:endParaRPr lang="en-US" b="1" dirty="0">
                <a:solidFill>
                  <a:srgbClr val="0070C0"/>
                </a:solidFill>
              </a:endParaRPr>
            </a:p>
          </p:txBody>
        </p:sp>
      </p:grpSp>
      <p:sp>
        <p:nvSpPr>
          <p:cNvPr id="16" name="Rectangle 15"/>
          <p:cNvSpPr/>
          <p:nvPr/>
        </p:nvSpPr>
        <p:spPr>
          <a:xfrm>
            <a:off x="1447800" y="5117068"/>
            <a:ext cx="6400800" cy="369332"/>
          </a:xfrm>
          <a:prstGeom prst="rect">
            <a:avLst/>
          </a:prstGeom>
        </p:spPr>
        <p:txBody>
          <a:bodyPr wrap="square">
            <a:spAutoFit/>
          </a:bodyPr>
          <a:lstStyle/>
          <a:p>
            <a:pPr marL="800046" lvl="1" indent="-342900">
              <a:spcBef>
                <a:spcPts val="600"/>
              </a:spcBef>
              <a:buFont typeface="Courier New" panose="02070309020205020404" pitchFamily="49" charset="0"/>
              <a:buChar char="o"/>
            </a:pPr>
            <a:r>
              <a:rPr lang="en-US" b="1" i="1" dirty="0"/>
              <a:t>Governance as Leadership, </a:t>
            </a:r>
            <a:r>
              <a:rPr lang="en-US" b="1" dirty="0"/>
              <a:t>2005, </a:t>
            </a:r>
            <a:r>
              <a:rPr lang="en-US" b="1" dirty="0" err="1"/>
              <a:t>Chait</a:t>
            </a:r>
            <a:r>
              <a:rPr lang="en-US" b="1" dirty="0"/>
              <a:t>, Ryan, Taylor</a:t>
            </a:r>
          </a:p>
        </p:txBody>
      </p:sp>
    </p:spTree>
    <p:extLst>
      <p:ext uri="{BB962C8B-B14F-4D97-AF65-F5344CB8AC3E}">
        <p14:creationId xmlns="" xmlns:p14="http://schemas.microsoft.com/office/powerpoint/2010/main" val="40000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0"/>
            <a:ext cx="9144000" cy="297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831273" y="1841113"/>
            <a:ext cx="2493818" cy="1816487"/>
            <a:chOff x="914400" y="3195935"/>
            <a:chExt cx="2743200" cy="2058686"/>
          </a:xfrm>
        </p:grpSpPr>
        <p:sp>
          <p:nvSpPr>
            <p:cNvPr id="5" name="Rounded Rectangle 4"/>
            <p:cNvSpPr/>
            <p:nvPr/>
          </p:nvSpPr>
          <p:spPr>
            <a:xfrm>
              <a:off x="914400" y="3195935"/>
              <a:ext cx="2743200" cy="685800"/>
            </a:xfrm>
            <a:prstGeom prst="roundRect">
              <a:avLst/>
            </a:prstGeom>
            <a:solidFill>
              <a:srgbClr val="FF0000">
                <a:alpha val="25000"/>
              </a:srgbClr>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FF0000"/>
                  </a:solidFill>
                </a:rPr>
                <a:t>Operating for Today</a:t>
              </a:r>
            </a:p>
          </p:txBody>
        </p:sp>
        <p:sp>
          <p:nvSpPr>
            <p:cNvPr id="6" name="TextBox 5"/>
            <p:cNvSpPr txBox="1"/>
            <p:nvPr/>
          </p:nvSpPr>
          <p:spPr>
            <a:xfrm>
              <a:off x="1959629" y="4034135"/>
              <a:ext cx="949011" cy="418576"/>
            </a:xfrm>
            <a:prstGeom prst="rect">
              <a:avLst/>
            </a:prstGeom>
            <a:noFill/>
          </p:spPr>
          <p:txBody>
            <a:bodyPr wrap="none" rtlCol="0">
              <a:spAutoFit/>
            </a:bodyPr>
            <a:lstStyle/>
            <a:p>
              <a:r>
                <a:rPr lang="en-US" b="1" dirty="0" smtClean="0"/>
                <a:t>Mode I</a:t>
              </a:r>
              <a:endParaRPr lang="en-US" b="1" dirty="0"/>
            </a:p>
          </p:txBody>
        </p:sp>
        <p:sp>
          <p:nvSpPr>
            <p:cNvPr id="7" name="TextBox 6"/>
            <p:cNvSpPr txBox="1"/>
            <p:nvPr/>
          </p:nvSpPr>
          <p:spPr>
            <a:xfrm>
              <a:off x="1725362" y="4522112"/>
              <a:ext cx="1464317" cy="732509"/>
            </a:xfrm>
            <a:prstGeom prst="rect">
              <a:avLst/>
            </a:prstGeom>
            <a:noFill/>
          </p:spPr>
          <p:txBody>
            <a:bodyPr wrap="none" rtlCol="0">
              <a:spAutoFit/>
            </a:bodyPr>
            <a:lstStyle/>
            <a:p>
              <a:pPr algn="ctr"/>
              <a:r>
                <a:rPr lang="en-US" b="1" dirty="0" smtClean="0">
                  <a:solidFill>
                    <a:srgbClr val="FF0000"/>
                  </a:solidFill>
                </a:rPr>
                <a:t>Fiduciary</a:t>
              </a:r>
            </a:p>
            <a:p>
              <a:pPr algn="ctr"/>
              <a:r>
                <a:rPr lang="en-US" b="1" dirty="0" smtClean="0">
                  <a:solidFill>
                    <a:srgbClr val="FF0000"/>
                  </a:solidFill>
                </a:rPr>
                <a:t>Governance</a:t>
              </a:r>
              <a:endParaRPr lang="en-US" b="1" dirty="0">
                <a:solidFill>
                  <a:srgbClr val="FF0000"/>
                </a:solidFill>
              </a:endParaRPr>
            </a:p>
          </p:txBody>
        </p:sp>
      </p:grpSp>
      <p:grpSp>
        <p:nvGrpSpPr>
          <p:cNvPr id="8" name="Group 7"/>
          <p:cNvGrpSpPr/>
          <p:nvPr/>
        </p:nvGrpSpPr>
        <p:grpSpPr>
          <a:xfrm>
            <a:off x="3394364" y="1838794"/>
            <a:ext cx="2493818" cy="1791650"/>
            <a:chOff x="3733800" y="3193307"/>
            <a:chExt cx="2743200" cy="2030537"/>
          </a:xfrm>
        </p:grpSpPr>
        <p:sp>
          <p:nvSpPr>
            <p:cNvPr id="9" name="Rounded Rectangle 8"/>
            <p:cNvSpPr/>
            <p:nvPr/>
          </p:nvSpPr>
          <p:spPr>
            <a:xfrm>
              <a:off x="3733800" y="3193307"/>
              <a:ext cx="2743200" cy="685800"/>
            </a:xfrm>
            <a:prstGeom prst="roundRect">
              <a:avLst/>
            </a:prstGeom>
            <a:solidFill>
              <a:srgbClr val="00B050">
                <a:alpha val="40000"/>
              </a:srgbClr>
            </a:solid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9644"/>
                  </a:solidFill>
                </a:rPr>
                <a:t>Planning for Tomorrow</a:t>
              </a:r>
            </a:p>
          </p:txBody>
        </p:sp>
        <p:sp>
          <p:nvSpPr>
            <p:cNvPr id="10" name="TextBox 9"/>
            <p:cNvSpPr txBox="1"/>
            <p:nvPr/>
          </p:nvSpPr>
          <p:spPr>
            <a:xfrm>
              <a:off x="4572241" y="4034135"/>
              <a:ext cx="1016016" cy="418576"/>
            </a:xfrm>
            <a:prstGeom prst="rect">
              <a:avLst/>
            </a:prstGeom>
            <a:noFill/>
          </p:spPr>
          <p:txBody>
            <a:bodyPr wrap="none" rtlCol="0">
              <a:spAutoFit/>
            </a:bodyPr>
            <a:lstStyle/>
            <a:p>
              <a:r>
                <a:rPr lang="en-US" b="1" dirty="0" smtClean="0"/>
                <a:t>Mode II</a:t>
              </a:r>
              <a:endParaRPr lang="en-US" b="1" dirty="0"/>
            </a:p>
          </p:txBody>
        </p:sp>
        <p:sp>
          <p:nvSpPr>
            <p:cNvPr id="11" name="TextBox 10"/>
            <p:cNvSpPr txBox="1"/>
            <p:nvPr/>
          </p:nvSpPr>
          <p:spPr>
            <a:xfrm>
              <a:off x="4373244" y="4491335"/>
              <a:ext cx="1464318" cy="732509"/>
            </a:xfrm>
            <a:prstGeom prst="rect">
              <a:avLst/>
            </a:prstGeom>
            <a:noFill/>
          </p:spPr>
          <p:txBody>
            <a:bodyPr wrap="none" rtlCol="0">
              <a:spAutoFit/>
            </a:bodyPr>
            <a:lstStyle/>
            <a:p>
              <a:pPr algn="ctr"/>
              <a:r>
                <a:rPr lang="en-US" b="1" dirty="0" smtClean="0">
                  <a:solidFill>
                    <a:srgbClr val="009644"/>
                  </a:solidFill>
                  <a:cs typeface="Arial" panose="020B0604020202020204" pitchFamily="34" charset="0"/>
                </a:rPr>
                <a:t>Strategic</a:t>
              </a:r>
            </a:p>
            <a:p>
              <a:pPr algn="ctr"/>
              <a:r>
                <a:rPr lang="en-US" b="1" dirty="0" smtClean="0">
                  <a:solidFill>
                    <a:srgbClr val="009644"/>
                  </a:solidFill>
                  <a:cs typeface="Arial" panose="020B0604020202020204" pitchFamily="34" charset="0"/>
                </a:rPr>
                <a:t>Governance</a:t>
              </a:r>
              <a:endParaRPr lang="en-US" b="1" dirty="0">
                <a:solidFill>
                  <a:srgbClr val="009644"/>
                </a:solidFill>
                <a:cs typeface="Arial" panose="020B0604020202020204" pitchFamily="34" charset="0"/>
              </a:endParaRPr>
            </a:p>
          </p:txBody>
        </p:sp>
      </p:grpSp>
      <p:grpSp>
        <p:nvGrpSpPr>
          <p:cNvPr id="12" name="Group 11"/>
          <p:cNvGrpSpPr/>
          <p:nvPr/>
        </p:nvGrpSpPr>
        <p:grpSpPr>
          <a:xfrm>
            <a:off x="5931178" y="1838794"/>
            <a:ext cx="2493818" cy="1818806"/>
            <a:chOff x="6524296" y="3193307"/>
            <a:chExt cx="2743200" cy="2061314"/>
          </a:xfrm>
        </p:grpSpPr>
        <p:sp>
          <p:nvSpPr>
            <p:cNvPr id="13" name="Rounded Rectangle 12"/>
            <p:cNvSpPr/>
            <p:nvPr/>
          </p:nvSpPr>
          <p:spPr>
            <a:xfrm>
              <a:off x="6524296" y="3193307"/>
              <a:ext cx="2743200" cy="685800"/>
            </a:xfrm>
            <a:prstGeom prst="roundRect">
              <a:avLst/>
            </a:prstGeom>
            <a:solidFill>
              <a:schemeClr val="accent1">
                <a:alpha val="25000"/>
              </a:scheme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rPr>
                <a:t>Making Sense &amp; Driving Alignment</a:t>
              </a:r>
            </a:p>
          </p:txBody>
        </p:sp>
        <p:sp>
          <p:nvSpPr>
            <p:cNvPr id="14" name="TextBox 13"/>
            <p:cNvSpPr txBox="1"/>
            <p:nvPr/>
          </p:nvSpPr>
          <p:spPr>
            <a:xfrm>
              <a:off x="7327471" y="4034135"/>
              <a:ext cx="1083022" cy="418576"/>
            </a:xfrm>
            <a:prstGeom prst="rect">
              <a:avLst/>
            </a:prstGeom>
            <a:noFill/>
          </p:spPr>
          <p:txBody>
            <a:bodyPr wrap="none" rtlCol="0">
              <a:spAutoFit/>
            </a:bodyPr>
            <a:lstStyle/>
            <a:p>
              <a:r>
                <a:rPr lang="en-US" b="1" dirty="0" smtClean="0"/>
                <a:t>Mode III</a:t>
              </a:r>
              <a:endParaRPr lang="en-US" b="1" dirty="0"/>
            </a:p>
          </p:txBody>
        </p:sp>
        <p:sp>
          <p:nvSpPr>
            <p:cNvPr id="15" name="TextBox 14"/>
            <p:cNvSpPr txBox="1"/>
            <p:nvPr/>
          </p:nvSpPr>
          <p:spPr>
            <a:xfrm>
              <a:off x="7215366" y="4522112"/>
              <a:ext cx="1519757" cy="732509"/>
            </a:xfrm>
            <a:prstGeom prst="rect">
              <a:avLst/>
            </a:prstGeom>
            <a:noFill/>
          </p:spPr>
          <p:txBody>
            <a:bodyPr wrap="none" rtlCol="0">
              <a:spAutoFit/>
            </a:bodyPr>
            <a:lstStyle/>
            <a:p>
              <a:pPr algn="ctr"/>
              <a:r>
                <a:rPr lang="en-US" b="1" dirty="0" smtClean="0">
                  <a:solidFill>
                    <a:srgbClr val="0070C0"/>
                  </a:solidFill>
                </a:rPr>
                <a:t>Generative</a:t>
              </a:r>
            </a:p>
            <a:p>
              <a:r>
                <a:rPr lang="en-US" b="1" dirty="0" smtClean="0">
                  <a:solidFill>
                    <a:srgbClr val="0070C0"/>
                  </a:solidFill>
                </a:rPr>
                <a:t>Governance</a:t>
              </a:r>
              <a:endParaRPr lang="en-US" b="1" dirty="0">
                <a:solidFill>
                  <a:srgbClr val="0070C0"/>
                </a:solidFill>
              </a:endParaRPr>
            </a:p>
          </p:txBody>
        </p:sp>
      </p:grpSp>
      <p:sp>
        <p:nvSpPr>
          <p:cNvPr id="3" name="TextBox 2"/>
          <p:cNvSpPr txBox="1"/>
          <p:nvPr/>
        </p:nvSpPr>
        <p:spPr>
          <a:xfrm>
            <a:off x="762000" y="3955718"/>
            <a:ext cx="7924800" cy="3054682"/>
          </a:xfrm>
          <a:prstGeom prst="rect">
            <a:avLst/>
          </a:prstGeom>
          <a:noFill/>
        </p:spPr>
        <p:txBody>
          <a:bodyPr wrap="square" rtlCol="0">
            <a:spAutoFit/>
          </a:bodyPr>
          <a:lstStyle/>
          <a:p>
            <a:r>
              <a:rPr lang="en-US" altLang="en-US" sz="2500" dirty="0" smtClean="0">
                <a:solidFill>
                  <a:schemeClr val="bg1"/>
                </a:solidFill>
              </a:rPr>
              <a:t>The long term health of a club is greatly enhanced when its Board strives to act in all three governance modes and to provide stable leadership that withstands the transition from Board to Board without causing changes in the plans, vision and mission of the club.</a:t>
            </a:r>
          </a:p>
          <a:p>
            <a:endParaRPr lang="en-US" altLang="en-US" sz="1050" dirty="0" smtClean="0">
              <a:solidFill>
                <a:schemeClr val="bg1"/>
              </a:solidFill>
            </a:endParaRPr>
          </a:p>
          <a:p>
            <a:pPr algn="ctr"/>
            <a:r>
              <a:rPr lang="en-US" altLang="en-US" sz="3200" dirty="0" smtClean="0">
                <a:solidFill>
                  <a:schemeClr val="bg1"/>
                </a:solidFill>
              </a:rPr>
              <a:t>Stability over time is critical.</a:t>
            </a:r>
          </a:p>
          <a:p>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46364" y="1949824"/>
            <a:ext cx="8451273" cy="4168588"/>
          </a:xfrm>
          <a:prstGeom prst="rect">
            <a:avLst/>
          </a:prstGeom>
        </p:spPr>
        <p:txBody>
          <a:bodyPr lIns="82047" tIns="41023" rIns="82047" bIns="41023"/>
          <a:lstStyle/>
          <a:p>
            <a:pPr marL="341861" indent="-341861">
              <a:spcBef>
                <a:spcPct val="20000"/>
              </a:spcBef>
              <a:buFont typeface="Arial" pitchFamily="34" charset="0"/>
              <a:buChar char="•"/>
              <a:defRPr/>
            </a:pPr>
            <a:r>
              <a:rPr lang="en-US" sz="2000" kern="0" dirty="0" smtClean="0">
                <a:solidFill>
                  <a:srgbClr val="0070C0"/>
                </a:solidFill>
                <a:latin typeface="Calibri"/>
              </a:rPr>
              <a:t>The club governance </a:t>
            </a:r>
            <a:r>
              <a:rPr lang="en-US" sz="2000" kern="0" dirty="0">
                <a:solidFill>
                  <a:srgbClr val="0070C0"/>
                </a:solidFill>
                <a:latin typeface="Calibri"/>
              </a:rPr>
              <a:t>model </a:t>
            </a:r>
            <a:r>
              <a:rPr lang="en-US" sz="2000" kern="0" dirty="0" smtClean="0">
                <a:solidFill>
                  <a:srgbClr val="0070C0"/>
                </a:solidFill>
                <a:latin typeface="Calibri"/>
              </a:rPr>
              <a:t>is </a:t>
            </a:r>
            <a:r>
              <a:rPr lang="en-US" sz="2000" kern="0" dirty="0">
                <a:solidFill>
                  <a:srgbClr val="0070C0"/>
                </a:solidFill>
                <a:latin typeface="Calibri"/>
              </a:rPr>
              <a:t>characterized by significant </a:t>
            </a:r>
            <a:r>
              <a:rPr lang="en-US" sz="2000" kern="0" dirty="0" smtClean="0">
                <a:solidFill>
                  <a:srgbClr val="0070C0"/>
                </a:solidFill>
                <a:latin typeface="Calibri"/>
              </a:rPr>
              <a:t>turnover</a:t>
            </a:r>
            <a:endParaRPr lang="en-US" sz="2000" kern="0" dirty="0">
              <a:solidFill>
                <a:srgbClr val="0070C0"/>
              </a:solidFill>
              <a:latin typeface="Calibri"/>
            </a:endParaRPr>
          </a:p>
          <a:p>
            <a:pPr marL="341861" indent="-341861">
              <a:spcBef>
                <a:spcPct val="20000"/>
              </a:spcBef>
              <a:buFont typeface="Arial" pitchFamily="34" charset="0"/>
              <a:buChar char="•"/>
              <a:defRPr/>
            </a:pPr>
            <a:endParaRPr lang="en-US" sz="2000" kern="0" dirty="0">
              <a:solidFill>
                <a:srgbClr val="0070C0"/>
              </a:solidFill>
              <a:latin typeface="Calibri"/>
            </a:endParaRPr>
          </a:p>
          <a:p>
            <a:pPr marL="341861" indent="-341861">
              <a:spcBef>
                <a:spcPct val="20000"/>
              </a:spcBef>
              <a:buFont typeface="Arial" pitchFamily="34" charset="0"/>
              <a:buChar char="•"/>
              <a:defRPr/>
            </a:pPr>
            <a:r>
              <a:rPr lang="en-US" sz="2000" kern="0" dirty="0" smtClean="0">
                <a:solidFill>
                  <a:srgbClr val="0070C0"/>
                </a:solidFill>
                <a:latin typeface="Calibri"/>
              </a:rPr>
              <a:t>Transition of board </a:t>
            </a:r>
            <a:r>
              <a:rPr lang="en-US" sz="2000" kern="0" dirty="0">
                <a:solidFill>
                  <a:srgbClr val="0070C0"/>
                </a:solidFill>
                <a:latin typeface="Calibri"/>
              </a:rPr>
              <a:t>members </a:t>
            </a:r>
            <a:r>
              <a:rPr lang="en-US" sz="2000" kern="0" dirty="0" smtClean="0">
                <a:solidFill>
                  <a:srgbClr val="0070C0"/>
                </a:solidFill>
                <a:latin typeface="Calibri"/>
              </a:rPr>
              <a:t>can cause </a:t>
            </a:r>
            <a:r>
              <a:rPr lang="en-US" sz="2000" kern="0" dirty="0">
                <a:solidFill>
                  <a:srgbClr val="0070C0"/>
                </a:solidFill>
                <a:latin typeface="Calibri"/>
              </a:rPr>
              <a:t>transition in plans, policies, accounting methods, </a:t>
            </a:r>
            <a:r>
              <a:rPr lang="en-US" sz="2000" kern="0" dirty="0" smtClean="0">
                <a:solidFill>
                  <a:srgbClr val="0070C0"/>
                </a:solidFill>
                <a:latin typeface="Calibri"/>
              </a:rPr>
              <a:t>etc.</a:t>
            </a:r>
            <a:endParaRPr lang="en-US" sz="2000" kern="0" dirty="0">
              <a:solidFill>
                <a:srgbClr val="0070C0"/>
              </a:solidFill>
              <a:latin typeface="Calibri"/>
            </a:endParaRPr>
          </a:p>
          <a:p>
            <a:pPr marL="341861" indent="-341861">
              <a:spcBef>
                <a:spcPct val="20000"/>
              </a:spcBef>
              <a:buFont typeface="Arial" pitchFamily="34" charset="0"/>
              <a:buChar char="•"/>
              <a:defRPr/>
            </a:pPr>
            <a:endParaRPr lang="en-US" sz="2000" kern="0" dirty="0">
              <a:solidFill>
                <a:srgbClr val="0070C0"/>
              </a:solidFill>
              <a:latin typeface="Calibri"/>
            </a:endParaRPr>
          </a:p>
          <a:p>
            <a:pPr marL="341861" indent="-341861">
              <a:spcBef>
                <a:spcPct val="20000"/>
              </a:spcBef>
              <a:buFont typeface="Arial" pitchFamily="34" charset="0"/>
              <a:buChar char="•"/>
              <a:defRPr/>
            </a:pPr>
            <a:r>
              <a:rPr lang="en-US" sz="2000" kern="0" dirty="0" smtClean="0">
                <a:solidFill>
                  <a:srgbClr val="0070C0"/>
                </a:solidFill>
                <a:latin typeface="Calibri"/>
              </a:rPr>
              <a:t>A club’s governance </a:t>
            </a:r>
            <a:r>
              <a:rPr lang="en-US" sz="2000" i="1" u="sng" kern="0" dirty="0" smtClean="0">
                <a:solidFill>
                  <a:srgbClr val="0070C0"/>
                </a:solidFill>
                <a:latin typeface="Calibri"/>
              </a:rPr>
              <a:t>foundation</a:t>
            </a:r>
            <a:r>
              <a:rPr lang="en-US" sz="2000" kern="0" dirty="0" smtClean="0">
                <a:solidFill>
                  <a:srgbClr val="0070C0"/>
                </a:solidFill>
                <a:latin typeface="Calibri"/>
              </a:rPr>
              <a:t> should be consistent and </a:t>
            </a:r>
            <a:r>
              <a:rPr lang="en-US" sz="2000" kern="0" dirty="0">
                <a:solidFill>
                  <a:srgbClr val="0070C0"/>
                </a:solidFill>
                <a:latin typeface="Calibri"/>
              </a:rPr>
              <a:t>independent of the </a:t>
            </a:r>
            <a:r>
              <a:rPr lang="en-US" sz="2000" kern="0" dirty="0" smtClean="0">
                <a:solidFill>
                  <a:srgbClr val="0070C0"/>
                </a:solidFill>
                <a:latin typeface="Calibri"/>
              </a:rPr>
              <a:t>individual governors </a:t>
            </a:r>
            <a:r>
              <a:rPr lang="en-US" sz="2000" kern="0" dirty="0">
                <a:solidFill>
                  <a:srgbClr val="0070C0"/>
                </a:solidFill>
                <a:latin typeface="Calibri"/>
              </a:rPr>
              <a:t>that come and </a:t>
            </a:r>
            <a:r>
              <a:rPr lang="en-US" sz="2000" kern="0" dirty="0" smtClean="0">
                <a:solidFill>
                  <a:srgbClr val="0070C0"/>
                </a:solidFill>
                <a:latin typeface="Calibri"/>
              </a:rPr>
              <a:t>go</a:t>
            </a:r>
            <a:endParaRPr lang="en-US" sz="2000" kern="0" dirty="0">
              <a:solidFill>
                <a:srgbClr val="0070C0"/>
              </a:solidFill>
              <a:latin typeface="Calibri"/>
            </a:endParaRPr>
          </a:p>
          <a:p>
            <a:pPr marL="341861" indent="-341861">
              <a:spcBef>
                <a:spcPct val="20000"/>
              </a:spcBef>
              <a:buFont typeface="Arial" pitchFamily="34" charset="0"/>
              <a:buChar char="•"/>
              <a:defRPr/>
            </a:pPr>
            <a:endParaRPr lang="en-US" sz="2000" kern="0" dirty="0">
              <a:solidFill>
                <a:srgbClr val="0070C0"/>
              </a:solidFill>
              <a:latin typeface="Calibri"/>
            </a:endParaRPr>
          </a:p>
          <a:p>
            <a:pPr marL="341861" indent="-341861">
              <a:spcBef>
                <a:spcPct val="20000"/>
              </a:spcBef>
              <a:buFont typeface="Arial" pitchFamily="34" charset="0"/>
              <a:buChar char="•"/>
              <a:defRPr/>
            </a:pPr>
            <a:r>
              <a:rPr lang="en-US" sz="2000" kern="0" dirty="0" smtClean="0">
                <a:solidFill>
                  <a:srgbClr val="0070C0"/>
                </a:solidFill>
                <a:latin typeface="Calibri"/>
              </a:rPr>
              <a:t>Taking time for education and assimilation of new governors is essential to preserving the club’s governance foundation once it has been established</a:t>
            </a:r>
            <a:endParaRPr lang="en-US" sz="2000" kern="0" dirty="0">
              <a:solidFill>
                <a:srgbClr val="0070C0"/>
              </a:solidFill>
              <a:latin typeface="Calibri"/>
            </a:endParaRPr>
          </a:p>
        </p:txBody>
      </p:sp>
      <p:sp>
        <p:nvSpPr>
          <p:cNvPr id="3" name="Rectangle 3"/>
          <p:cNvSpPr txBox="1">
            <a:spLocks noChangeArrowheads="1"/>
          </p:cNvSpPr>
          <p:nvPr/>
        </p:nvSpPr>
        <p:spPr>
          <a:xfrm>
            <a:off x="4343400" y="251012"/>
            <a:ext cx="5680365" cy="739588"/>
          </a:xfrm>
          <a:prstGeom prst="rect">
            <a:avLst/>
          </a:prstGeom>
          <a:noFill/>
        </p:spPr>
        <p:txBody>
          <a:bodyPr lIns="82047" tIns="41023" rIns="82047" bIns="41023"/>
          <a:lstStyle/>
          <a:p>
            <a:pPr marL="341861" indent="-341861" algn="ctr"/>
            <a:r>
              <a:rPr lang="en-US" sz="3600" b="1" kern="0" dirty="0">
                <a:solidFill>
                  <a:srgbClr val="002060"/>
                </a:solidFill>
              </a:rPr>
              <a:t>Observations</a:t>
            </a:r>
          </a:p>
          <a:p>
            <a:pPr marL="341861" indent="-341861" algn="ctr">
              <a:spcBef>
                <a:spcPct val="20000"/>
              </a:spcBef>
              <a:buFont typeface="Arial" charset="0"/>
              <a:buChar char="•"/>
              <a:defRPr/>
            </a:pPr>
            <a:endParaRPr lang="en-US" sz="3600" b="1" kern="0" dirty="0">
              <a:solidFill>
                <a:srgbClr val="002060"/>
              </a:solidFill>
            </a:endParaRPr>
          </a:p>
        </p:txBody>
      </p:sp>
    </p:spTree>
    <p:extLst>
      <p:ext uri="{BB962C8B-B14F-4D97-AF65-F5344CB8AC3E}">
        <p14:creationId xmlns="" xmlns:p14="http://schemas.microsoft.com/office/powerpoint/2010/main" val="3590743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143000" y="2156012"/>
            <a:ext cx="7391400" cy="3635188"/>
          </a:xfrm>
          <a:prstGeom prst="rect">
            <a:avLst/>
          </a:prstGeom>
        </p:spPr>
        <p:txBody>
          <a:bodyPr lIns="82047" tIns="41023" rIns="82047" bIns="41023"/>
          <a:lstStyle/>
          <a:p>
            <a:pPr marL="341861" indent="-341861">
              <a:spcBef>
                <a:spcPct val="20000"/>
              </a:spcBef>
              <a:buFont typeface="Arial" pitchFamily="34" charset="0"/>
              <a:buChar char="•"/>
              <a:defRPr/>
            </a:pPr>
            <a:r>
              <a:rPr lang="en-US" sz="2400" b="1" kern="0" dirty="0" smtClean="0">
                <a:solidFill>
                  <a:srgbClr val="0070C0"/>
                </a:solidFill>
                <a:latin typeface="Calibri"/>
              </a:rPr>
              <a:t>Gross Margin </a:t>
            </a:r>
            <a:r>
              <a:rPr lang="en-US" sz="2400" kern="0" dirty="0" smtClean="0">
                <a:solidFill>
                  <a:srgbClr val="0070C0"/>
                </a:solidFill>
                <a:latin typeface="Calibri"/>
              </a:rPr>
              <a:t>funds the club </a:t>
            </a:r>
          </a:p>
          <a:p>
            <a:pPr marL="341861" indent="-341861">
              <a:spcBef>
                <a:spcPct val="20000"/>
              </a:spcBef>
              <a:buFont typeface="Arial" pitchFamily="34" charset="0"/>
              <a:buChar char="•"/>
              <a:defRPr/>
            </a:pPr>
            <a:endParaRPr lang="en-US" sz="2400" kern="0" dirty="0">
              <a:solidFill>
                <a:srgbClr val="0070C0"/>
              </a:solidFill>
              <a:latin typeface="Calibri"/>
            </a:endParaRPr>
          </a:p>
          <a:p>
            <a:pPr marL="341861" indent="-341861">
              <a:spcBef>
                <a:spcPct val="20000"/>
              </a:spcBef>
              <a:buFont typeface="Arial" pitchFamily="34" charset="0"/>
              <a:buChar char="•"/>
              <a:defRPr/>
            </a:pPr>
            <a:r>
              <a:rPr lang="en-US" sz="2400" kern="0" dirty="0" smtClean="0">
                <a:solidFill>
                  <a:srgbClr val="0070C0"/>
                </a:solidFill>
                <a:latin typeface="Calibri"/>
              </a:rPr>
              <a:t>The </a:t>
            </a:r>
            <a:r>
              <a:rPr lang="en-US" sz="2400" b="1" kern="0" dirty="0" smtClean="0">
                <a:solidFill>
                  <a:srgbClr val="0070C0"/>
                </a:solidFill>
                <a:latin typeface="Calibri"/>
              </a:rPr>
              <a:t>“Dues Engine” </a:t>
            </a:r>
            <a:r>
              <a:rPr lang="en-US" sz="2400" kern="0" dirty="0" smtClean="0">
                <a:solidFill>
                  <a:srgbClr val="0070C0"/>
                </a:solidFill>
                <a:latin typeface="Calibri"/>
              </a:rPr>
              <a:t>powers gross margin</a:t>
            </a:r>
            <a:endParaRPr lang="en-US" sz="2400" kern="0" dirty="0">
              <a:solidFill>
                <a:srgbClr val="0070C0"/>
              </a:solidFill>
              <a:latin typeface="Calibri"/>
            </a:endParaRPr>
          </a:p>
          <a:p>
            <a:pPr marL="341861" indent="-341861">
              <a:spcBef>
                <a:spcPct val="20000"/>
              </a:spcBef>
              <a:defRPr/>
            </a:pPr>
            <a:endParaRPr lang="en-US" sz="2400" kern="0" dirty="0">
              <a:solidFill>
                <a:srgbClr val="0070C0"/>
              </a:solidFill>
              <a:latin typeface="Calibri"/>
            </a:endParaRPr>
          </a:p>
          <a:p>
            <a:pPr marL="341861" indent="-341861">
              <a:spcBef>
                <a:spcPct val="20000"/>
              </a:spcBef>
              <a:buFont typeface="Arial" pitchFamily="34" charset="0"/>
              <a:buChar char="•"/>
              <a:defRPr/>
            </a:pPr>
            <a:r>
              <a:rPr lang="en-US" sz="2400" b="1" kern="0" dirty="0" smtClean="0">
                <a:solidFill>
                  <a:srgbClr val="0070C0"/>
                </a:solidFill>
                <a:latin typeface="Calibri"/>
              </a:rPr>
              <a:t>Food &amp; Beverage</a:t>
            </a:r>
            <a:r>
              <a:rPr lang="en-US" sz="2400" kern="0" dirty="0" smtClean="0">
                <a:solidFill>
                  <a:srgbClr val="0070C0"/>
                </a:solidFill>
                <a:latin typeface="Calibri"/>
              </a:rPr>
              <a:t> is not a profit center</a:t>
            </a:r>
          </a:p>
          <a:p>
            <a:pPr marL="341861" indent="-341861">
              <a:spcBef>
                <a:spcPct val="20000"/>
              </a:spcBef>
              <a:buFont typeface="Arial" pitchFamily="34" charset="0"/>
              <a:buChar char="•"/>
              <a:defRPr/>
            </a:pPr>
            <a:endParaRPr lang="en-US" sz="2400" kern="0" dirty="0">
              <a:solidFill>
                <a:srgbClr val="0070C0"/>
              </a:solidFill>
              <a:latin typeface="Calibri"/>
            </a:endParaRPr>
          </a:p>
          <a:p>
            <a:pPr marL="341861" indent="-341861">
              <a:spcBef>
                <a:spcPct val="20000"/>
              </a:spcBef>
              <a:buFont typeface="Arial" pitchFamily="34" charset="0"/>
              <a:buChar char="•"/>
              <a:defRPr/>
            </a:pPr>
            <a:r>
              <a:rPr lang="en-US" sz="2400" b="1" kern="0" dirty="0" smtClean="0">
                <a:solidFill>
                  <a:srgbClr val="0070C0"/>
                </a:solidFill>
                <a:latin typeface="Calibri"/>
              </a:rPr>
              <a:t>Capital</a:t>
            </a:r>
            <a:r>
              <a:rPr lang="en-US" sz="2400" kern="0" dirty="0" smtClean="0">
                <a:solidFill>
                  <a:srgbClr val="0070C0"/>
                </a:solidFill>
                <a:latin typeface="Calibri"/>
              </a:rPr>
              <a:t> – Predictable need requires predictable inflow</a:t>
            </a:r>
            <a:endParaRPr lang="en-US" sz="2400" kern="0" dirty="0">
              <a:solidFill>
                <a:srgbClr val="0070C0"/>
              </a:solidFill>
              <a:latin typeface="Calibri"/>
            </a:endParaRPr>
          </a:p>
        </p:txBody>
      </p:sp>
      <p:sp>
        <p:nvSpPr>
          <p:cNvPr id="3" name="Rectangle 3"/>
          <p:cNvSpPr txBox="1">
            <a:spLocks noChangeArrowheads="1"/>
          </p:cNvSpPr>
          <p:nvPr/>
        </p:nvSpPr>
        <p:spPr>
          <a:xfrm>
            <a:off x="3886200" y="304800"/>
            <a:ext cx="5680365" cy="739588"/>
          </a:xfrm>
          <a:prstGeom prst="rect">
            <a:avLst/>
          </a:prstGeom>
          <a:noFill/>
        </p:spPr>
        <p:txBody>
          <a:bodyPr lIns="82047" tIns="41023" rIns="82047" bIns="41023"/>
          <a:lstStyle/>
          <a:p>
            <a:pPr marL="341861" indent="-341861" algn="ctr"/>
            <a:r>
              <a:rPr lang="en-US" sz="3600" b="1" kern="0" dirty="0" smtClean="0">
                <a:solidFill>
                  <a:srgbClr val="002060"/>
                </a:solidFill>
              </a:rPr>
              <a:t>The Core Concepts</a:t>
            </a:r>
            <a:endParaRPr lang="en-US" sz="3600" b="1" kern="0" dirty="0">
              <a:solidFill>
                <a:srgbClr val="002060"/>
              </a:solidFill>
            </a:endParaRPr>
          </a:p>
          <a:p>
            <a:pPr marL="341861" indent="-341861" algn="ctr">
              <a:spcBef>
                <a:spcPct val="20000"/>
              </a:spcBef>
              <a:buFont typeface="Arial" charset="0"/>
              <a:buChar char="•"/>
              <a:defRPr/>
            </a:pPr>
            <a:endParaRPr lang="en-US" sz="3600" b="1" kern="0" dirty="0">
              <a:solidFill>
                <a:srgbClr val="002060"/>
              </a:solidFill>
            </a:endParaRPr>
          </a:p>
        </p:txBody>
      </p:sp>
    </p:spTree>
    <p:extLst>
      <p:ext uri="{BB962C8B-B14F-4D97-AF65-F5344CB8AC3E}">
        <p14:creationId xmlns="" xmlns:p14="http://schemas.microsoft.com/office/powerpoint/2010/main" val="3590743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3463635" y="381000"/>
            <a:ext cx="5680365" cy="739588"/>
          </a:xfrm>
          <a:prstGeom prst="rect">
            <a:avLst/>
          </a:prstGeom>
          <a:noFill/>
        </p:spPr>
        <p:txBody>
          <a:bodyPr lIns="82047" tIns="41023" rIns="82047" bIns="41023"/>
          <a:lstStyle/>
          <a:p>
            <a:pPr marL="341861" indent="-341861" algn="ctr"/>
            <a:r>
              <a:rPr lang="en-US" sz="3000" b="1" kern="0" dirty="0" smtClean="0">
                <a:solidFill>
                  <a:srgbClr val="002060"/>
                </a:solidFill>
              </a:rPr>
              <a:t>#1: Gross Margin Funds the Club</a:t>
            </a:r>
            <a:endParaRPr lang="en-US" sz="3000" b="1" kern="0" dirty="0">
              <a:solidFill>
                <a:srgbClr val="002060"/>
              </a:solidFill>
            </a:endParaRPr>
          </a:p>
          <a:p>
            <a:pPr marL="341861" indent="-341861" algn="ctr">
              <a:spcBef>
                <a:spcPct val="20000"/>
              </a:spcBef>
              <a:defRPr/>
            </a:pPr>
            <a:endParaRPr lang="en-US" sz="3000" b="1" kern="0" dirty="0">
              <a:solidFill>
                <a:srgbClr val="002060"/>
              </a:solidFill>
            </a:endParaRPr>
          </a:p>
        </p:txBody>
      </p:sp>
      <p:pic>
        <p:nvPicPr>
          <p:cNvPr id="5" name="Picture 4" descr="Cover"/>
          <p:cNvPicPr>
            <a:picLocks noChangeAspect="1" noChangeArrowheads="1"/>
          </p:cNvPicPr>
          <p:nvPr/>
        </p:nvPicPr>
        <p:blipFill>
          <a:blip r:embed="rId2" cstate="print"/>
          <a:srcRect/>
          <a:stretch>
            <a:fillRect/>
          </a:stretch>
        </p:blipFill>
        <p:spPr bwMode="auto">
          <a:xfrm>
            <a:off x="244475" y="1371600"/>
            <a:ext cx="8670925" cy="5458455"/>
          </a:xfrm>
          <a:prstGeom prst="rect">
            <a:avLst/>
          </a:prstGeom>
          <a:noFill/>
        </p:spPr>
      </p:pic>
      <p:sp>
        <p:nvSpPr>
          <p:cNvPr id="6" name="TextBox 3"/>
          <p:cNvSpPr txBox="1">
            <a:spLocks noChangeArrowheads="1"/>
          </p:cNvSpPr>
          <p:nvPr/>
        </p:nvSpPr>
        <p:spPr bwMode="auto">
          <a:xfrm>
            <a:off x="5453784" y="3401471"/>
            <a:ext cx="1023216" cy="359858"/>
          </a:xfrm>
          <a:prstGeom prst="rect">
            <a:avLst/>
          </a:prstGeom>
          <a:noFill/>
          <a:ln w="9525">
            <a:noFill/>
            <a:miter lim="800000"/>
            <a:headEnd/>
            <a:tailEnd/>
          </a:ln>
        </p:spPr>
        <p:txBody>
          <a:bodyPr lIns="82058" tIns="41029" rIns="82058" bIns="41029">
            <a:spAutoFit/>
          </a:bodyPr>
          <a:lstStyle/>
          <a:p>
            <a:pPr eaLnBrk="1" hangingPunct="1"/>
            <a:r>
              <a:rPr lang="en-US" altLang="en-US" dirty="0"/>
              <a:t>My Club</a:t>
            </a:r>
          </a:p>
        </p:txBody>
      </p:sp>
      <p:cxnSp>
        <p:nvCxnSpPr>
          <p:cNvPr id="7" name="Straight Arrow Connector 6"/>
          <p:cNvCxnSpPr/>
          <p:nvPr/>
        </p:nvCxnSpPr>
        <p:spPr>
          <a:xfrm flipH="1" flipV="1">
            <a:off x="5181600" y="3200400"/>
            <a:ext cx="2286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90600" y="1828800"/>
            <a:ext cx="7162800" cy="400110"/>
          </a:xfrm>
          <a:prstGeom prst="rect">
            <a:avLst/>
          </a:prstGeom>
          <a:noFill/>
        </p:spPr>
        <p:txBody>
          <a:bodyPr wrap="square" rtlCol="0">
            <a:spAutoFit/>
          </a:bodyPr>
          <a:lstStyle/>
          <a:p>
            <a:pPr algn="ctr"/>
            <a:r>
              <a:rPr lang="en-US" sz="2000" dirty="0" smtClean="0"/>
              <a:t>“Available Cash” aka Gross Margin</a:t>
            </a:r>
            <a:endParaRPr lang="en-US" sz="2000" dirty="0"/>
          </a:p>
        </p:txBody>
      </p:sp>
      <p:sp>
        <p:nvSpPr>
          <p:cNvPr id="10" name="TextBox 9"/>
          <p:cNvSpPr txBox="1"/>
          <p:nvPr/>
        </p:nvSpPr>
        <p:spPr>
          <a:xfrm>
            <a:off x="1524000" y="4057471"/>
            <a:ext cx="6629400" cy="1200329"/>
          </a:xfrm>
          <a:prstGeom prst="rect">
            <a:avLst/>
          </a:prstGeom>
          <a:noFill/>
        </p:spPr>
        <p:txBody>
          <a:bodyPr wrap="square" rtlCol="0">
            <a:spAutoFit/>
          </a:bodyPr>
          <a:lstStyle/>
          <a:p>
            <a:r>
              <a:rPr lang="en-US" sz="2400" b="1" dirty="0" smtClean="0"/>
              <a:t>KEY QUESTION:</a:t>
            </a:r>
          </a:p>
          <a:p>
            <a:r>
              <a:rPr lang="en-US" sz="2400" dirty="0" smtClean="0"/>
              <a:t>What percentage of the club’s total operating revenue is actually available to fund the operation?</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vailable_Cash_defns.png"/>
          <p:cNvPicPr>
            <a:picLocks noChangeAspect="1"/>
          </p:cNvPicPr>
          <p:nvPr/>
        </p:nvPicPr>
        <p:blipFill>
          <a:blip r:embed="rId2" cstate="print"/>
          <a:stretch>
            <a:fillRect/>
          </a:stretch>
        </p:blipFill>
        <p:spPr>
          <a:xfrm>
            <a:off x="571" y="428"/>
            <a:ext cx="9142858" cy="6857143"/>
          </a:xfrm>
          <a:prstGeom prst="rect">
            <a:avLst/>
          </a:prstGeom>
        </p:spPr>
      </p:pic>
      <p:sp>
        <p:nvSpPr>
          <p:cNvPr id="3" name="TextBox 2"/>
          <p:cNvSpPr txBox="1"/>
          <p:nvPr/>
        </p:nvSpPr>
        <p:spPr>
          <a:xfrm>
            <a:off x="1828800" y="5943600"/>
            <a:ext cx="5867400" cy="369332"/>
          </a:xfrm>
          <a:prstGeom prst="rect">
            <a:avLst/>
          </a:prstGeom>
          <a:noFill/>
        </p:spPr>
        <p:txBody>
          <a:bodyPr wrap="square" rtlCol="0">
            <a:spAutoFit/>
          </a:bodyPr>
          <a:lstStyle/>
          <a:p>
            <a:r>
              <a:rPr lang="en-US" dirty="0" smtClean="0">
                <a:solidFill>
                  <a:schemeClr val="tx1">
                    <a:lumMod val="85000"/>
                    <a:lumOff val="15000"/>
                  </a:schemeClr>
                </a:solidFill>
              </a:rPr>
              <a:t>It is the operating bottom line of the club</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831</Words>
  <Application>Microsoft Office PowerPoint</Application>
  <PresentationFormat>On-screen Show (4:3)</PresentationFormat>
  <Paragraphs>149</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Russ</dc:creator>
  <cp:lastModifiedBy>Teri</cp:lastModifiedBy>
  <cp:revision>9</cp:revision>
  <dcterms:created xsi:type="dcterms:W3CDTF">2014-10-21T15:40:46Z</dcterms:created>
  <dcterms:modified xsi:type="dcterms:W3CDTF">2014-10-27T20:44:23Z</dcterms:modified>
</cp:coreProperties>
</file>