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23C6-9D3B-4E5C-BCCA-CF1F449EDDD6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9D1FA-E21B-438C-9F6B-4B0829D97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31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6C45-1564-4FCA-814C-985CB5BDA5D3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59A6-889A-4905-9E43-F99E8649C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9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6C45-1564-4FCA-814C-985CB5BDA5D3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59A6-889A-4905-9E43-F99E8649C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60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6C45-1564-4FCA-814C-985CB5BDA5D3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59A6-889A-4905-9E43-F99E8649C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6C45-1564-4FCA-814C-985CB5BDA5D3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59A6-889A-4905-9E43-F99E8649C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8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6C45-1564-4FCA-814C-985CB5BDA5D3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59A6-889A-4905-9E43-F99E8649C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4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6C45-1564-4FCA-814C-985CB5BDA5D3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59A6-889A-4905-9E43-F99E8649C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9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6C45-1564-4FCA-814C-985CB5BDA5D3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59A6-889A-4905-9E43-F99E8649C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52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6C45-1564-4FCA-814C-985CB5BDA5D3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59A6-889A-4905-9E43-F99E8649C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9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6C45-1564-4FCA-814C-985CB5BDA5D3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59A6-889A-4905-9E43-F99E8649C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13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6C45-1564-4FCA-814C-985CB5BDA5D3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59A6-889A-4905-9E43-F99E8649C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3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6C45-1564-4FCA-814C-985CB5BDA5D3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59A6-889A-4905-9E43-F99E8649C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9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96C45-1564-4FCA-814C-985CB5BDA5D3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B59A6-889A-4905-9E43-F99E8649C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484832"/>
              </p:ext>
            </p:extLst>
          </p:nvPr>
        </p:nvGraphicFramePr>
        <p:xfrm>
          <a:off x="76199" y="21431"/>
          <a:ext cx="8915401" cy="50649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22671"/>
                <a:gridCol w="7492730"/>
              </a:tblGrid>
              <a:tr h="3048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u="sng" dirty="0" smtClean="0"/>
                        <a:t>SFE Fund$ Finder </a:t>
                      </a:r>
                      <a:r>
                        <a:rPr lang="en-US" sz="1400" u="sng" baseline="0" dirty="0" smtClean="0"/>
                        <a:t>– Sources of Funds for Sales Improvement Efforts</a:t>
                      </a:r>
                      <a:endParaRPr lang="en-US" sz="1400" u="sng" dirty="0"/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/>
                        <a:t>Source</a:t>
                      </a:r>
                      <a:endParaRPr lang="en-US" sz="1400" b="1" i="1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/>
                        <a:t>Possible</a:t>
                      </a:r>
                      <a:r>
                        <a:rPr lang="en-US" sz="1400" b="1" i="1" baseline="0" dirty="0" smtClean="0"/>
                        <a:t> items to pull from</a:t>
                      </a:r>
                      <a:endParaRPr lang="en-US" sz="1400" b="1" i="1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4531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Marketing Budget</a:t>
                      </a:r>
                      <a:endParaRPr lang="en-US" sz="1400" b="1" dirty="0"/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Stop campaigns that are not working; stop/reduce using external agencies (create content yourself); drop poorly performing events; leverage field marketing slush fund $$; use offshore resources for contract piece work; stop printing brochures; move to Just-In-Time or Rep self-printed collateral production. </a:t>
                      </a:r>
                      <a:endParaRPr 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Sales Budget</a:t>
                      </a:r>
                      <a:endParaRPr lang="en-US" sz="1400" b="1" dirty="0"/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allocated “improvement initiative” funds; reduce car/expense/supplies allowances; reduce funds to external contractors or agencies; reduce SKO frequency (or hold virtually); do more online social selling (less travel).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Training Budget</a:t>
                      </a:r>
                      <a:endParaRPr lang="en-US" sz="1400" b="1" dirty="0"/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smtClean="0"/>
                        <a:t>Reallocate training funds; stop printing manuals; leverage webinars more (reduces travel costs); leverage sales leaders as trainers; use new social video tools and do in-house; push more self-study; leverage online </a:t>
                      </a:r>
                      <a:r>
                        <a:rPr lang="en-US" sz="1200" kern="1200" baseline="0" dirty="0" err="1" smtClean="0"/>
                        <a:t>slideshare</a:t>
                      </a:r>
                      <a:r>
                        <a:rPr lang="en-US" sz="1200" kern="1200" baseline="0" dirty="0" smtClean="0"/>
                        <a:t>/blog content.</a:t>
                      </a:r>
                      <a:endParaRPr 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Fundraising</a:t>
                      </a:r>
                      <a:endParaRPr lang="en-US" sz="1400" b="1" dirty="0"/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smtClean="0"/>
                        <a:t>Stop SPIFFS; Start a SPIFF but take all or a portion of incentives for sales improvement; ask for voluntary contributions from salary, stock or incentive compensation; split your stock; do an IPO; get some silent investors; try crowd-funding. </a:t>
                      </a:r>
                      <a:endParaRPr 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4346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Compensation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smtClean="0"/>
                        <a:t>Levy a temporary tax on commissions/bonuses; reduce on-target earnings for everyone; increase variable/lower fixed compensation; modify payment cadence (for example, move from weekly to quarterly); introduce </a:t>
                      </a:r>
                      <a:r>
                        <a:rPr lang="en-US" sz="1200" kern="1200" baseline="0" dirty="0" err="1" smtClean="0"/>
                        <a:t>gamification</a:t>
                      </a:r>
                      <a:r>
                        <a:rPr lang="en-US" sz="1200" kern="1200" baseline="0" dirty="0" smtClean="0"/>
                        <a:t> for prizes/recognition in lieu of cash; provide economy-of-scale perks in place of compensation.</a:t>
                      </a:r>
                      <a:endParaRPr 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Human Resources</a:t>
                      </a:r>
                      <a:endParaRPr lang="en-US" sz="1400" b="1" dirty="0"/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smtClean="0"/>
                        <a:t>Reduce headcount (sales, mktg., HR, legal, finance, operations); cancel open positions; shift to lower $ resources (move from field to inside sales, use offshore or independent contractors, etc.); don’t </a:t>
                      </a:r>
                      <a:r>
                        <a:rPr lang="en-US" sz="1200" kern="1200" baseline="0" dirty="0" err="1" smtClean="0"/>
                        <a:t>mis</a:t>
                      </a:r>
                      <a:r>
                        <a:rPr lang="en-US" sz="1200" kern="1200" baseline="0" dirty="0" smtClean="0"/>
                        <a:t>-hire; outsource hiring (or parts of it); leverage existing customers and channels more; use more interns. </a:t>
                      </a:r>
                      <a:endParaRPr 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47434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Sales/mktg. support</a:t>
                      </a:r>
                      <a:endParaRPr lang="en-US" sz="1400" b="1" dirty="0"/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Reduce telecom costs (move to a standard or pay a flat rate telecom subsidy); use more cloud-based services like SFDC, Asana,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Expensify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LinkedIn, etc.); eliminate ad-hoc reporting; do more virtual meetings; implement hoteling; close field offices (telecommute instead); use LinkedIn/Gmail instead of Outlook;  use online apps instead of Office; move more to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SoLoMo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or BYOD technology; implement route-planning policies; enforce target profile pursuit; ensure agile approaches to SFE improvement initiatives.</a:t>
                      </a:r>
                      <a:endParaRPr 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36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8551</TotalTime>
  <Words>400</Words>
  <Application>Microsoft Office PowerPoint</Application>
  <PresentationFormat>On-screen Show (16:9)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Sales Benchmark Index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SFE Funds Finder</dc:title>
  <dc:subject>SFE Funds Finder</dc:subject>
  <dc:creator>steve.loftness@salesbenchmarkindex.com;Sales Benchmark Index</dc:creator>
  <dc:description>Sales Benchmark Index</dc:description>
  <cp:lastModifiedBy>john.koehler</cp:lastModifiedBy>
  <cp:revision>97</cp:revision>
  <dcterms:created xsi:type="dcterms:W3CDTF">2013-01-18T00:44:32Z</dcterms:created>
  <dcterms:modified xsi:type="dcterms:W3CDTF">2013-08-13T08:38:24Z</dcterms:modified>
</cp:coreProperties>
</file>