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8" r:id="rId2"/>
    <p:sldId id="259" r:id="rId3"/>
    <p:sldId id="260" r:id="rId4"/>
    <p:sldId id="261" r:id="rId5"/>
    <p:sldId id="27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8" r:id="rId21"/>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0F1"/>
    <a:srgbClr val="006E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734"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5F5EC-4C9E-4254-8BE8-5B6746FE33A8}"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9DFB4C-E01A-4D41-B1F2-8A2503B81C39}" type="slidenum">
              <a:rPr lang="en-US" smtClean="0"/>
              <a:t>‹#›</a:t>
            </a:fld>
            <a:endParaRPr lang="en-US"/>
          </a:p>
        </p:txBody>
      </p:sp>
    </p:spTree>
    <p:extLst>
      <p:ext uri="{BB962C8B-B14F-4D97-AF65-F5344CB8AC3E}">
        <p14:creationId xmlns:p14="http://schemas.microsoft.com/office/powerpoint/2010/main" val="253258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9DFB4C-E01A-4D41-B1F2-8A2503B81C3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8EB2C5-E80B-415C-BAC7-C14CF8E94A40}"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EB2C5-E80B-415C-BAC7-C14CF8E94A40}"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EB2C5-E80B-415C-BAC7-C14CF8E94A40}"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EB2C5-E80B-415C-BAC7-C14CF8E94A40}"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EB2C5-E80B-415C-BAC7-C14CF8E94A40}"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8EB2C5-E80B-415C-BAC7-C14CF8E94A40}"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EB2C5-E80B-415C-BAC7-C14CF8E94A40}"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EB2C5-E80B-415C-BAC7-C14CF8E94A40}"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EB2C5-E80B-415C-BAC7-C14CF8E94A40}"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EB2C5-E80B-415C-BAC7-C14CF8E94A40}"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EB2C5-E80B-415C-BAC7-C14CF8E94A40}"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E5312-AE70-4C9A-BA17-5E06FE2212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0F1">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EB2C5-E80B-415C-BAC7-C14CF8E94A40}" type="datetimeFigureOut">
              <a:rPr lang="en-US" smtClean="0"/>
              <a:t>8/29/2014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E5312-AE70-4C9A-BA17-5E06FE2212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http://www.overgovideo.com/request-a-free-assessment"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offers.hubspot.com/content-mapping-templat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knowledge.hubspot.com/contacts-user-guide/how-to-create-person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6" name="TextBox 5"/>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pic>
        <p:nvPicPr>
          <p:cNvPr id="7" name="Picture 1"/>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0" y="628649"/>
            <a:ext cx="9358542" cy="588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19110" y="1495445"/>
            <a:ext cx="2705779" cy="584775"/>
          </a:xfrm>
          <a:prstGeom prst="rect">
            <a:avLst/>
          </a:prstGeom>
          <a:noFill/>
        </p:spPr>
        <p:txBody>
          <a:bodyPr wrap="square" rtlCol="0">
            <a:spAutoFit/>
          </a:bodyPr>
          <a:lstStyle/>
          <a:p>
            <a:r>
              <a:rPr lang="en-US" sz="3200" b="1" dirty="0" smtClean="0">
                <a:solidFill>
                  <a:schemeClr val="tx2"/>
                </a:solidFill>
                <a:latin typeface="Myriad Pro Light" pitchFamily="34" charset="0"/>
              </a:rPr>
              <a:t>How To Create</a:t>
            </a:r>
            <a:endParaRPr lang="en-US" sz="3200" b="1" dirty="0">
              <a:solidFill>
                <a:schemeClr val="tx2"/>
              </a:solidFill>
              <a:latin typeface="Myriad Pro Light" pitchFamily="34" charset="0"/>
            </a:endParaRPr>
          </a:p>
        </p:txBody>
      </p:sp>
      <p:sp>
        <p:nvSpPr>
          <p:cNvPr id="9" name="TextBox 8"/>
          <p:cNvSpPr txBox="1"/>
          <p:nvPr/>
        </p:nvSpPr>
        <p:spPr>
          <a:xfrm>
            <a:off x="1656840" y="2073062"/>
            <a:ext cx="5931919" cy="1446550"/>
          </a:xfrm>
          <a:prstGeom prst="rect">
            <a:avLst/>
          </a:prstGeom>
          <a:noFill/>
        </p:spPr>
        <p:txBody>
          <a:bodyPr wrap="square" rtlCol="0">
            <a:spAutoFit/>
          </a:bodyPr>
          <a:lstStyle/>
          <a:p>
            <a:pPr algn="ctr"/>
            <a:r>
              <a:rPr lang="en-US" sz="4400" b="1" dirty="0" smtClean="0">
                <a:solidFill>
                  <a:schemeClr val="tx2"/>
                </a:solidFill>
                <a:latin typeface="Myriad Pro Light" pitchFamily="34" charset="0"/>
              </a:rPr>
              <a:t>Buyer Personas </a:t>
            </a:r>
            <a:br>
              <a:rPr lang="en-US" sz="4400" b="1" dirty="0" smtClean="0">
                <a:solidFill>
                  <a:schemeClr val="tx2"/>
                </a:solidFill>
                <a:latin typeface="Myriad Pro Light" pitchFamily="34" charset="0"/>
              </a:rPr>
            </a:br>
            <a:r>
              <a:rPr lang="en-US" sz="4400" b="1" dirty="0" smtClean="0">
                <a:solidFill>
                  <a:schemeClr val="tx2"/>
                </a:solidFill>
                <a:latin typeface="Myriad Pro Light" pitchFamily="34" charset="0"/>
              </a:rPr>
              <a:t>For Your Business</a:t>
            </a:r>
            <a:endParaRPr lang="en-US" sz="4400" b="1" dirty="0">
              <a:solidFill>
                <a:schemeClr val="tx2"/>
              </a:solidFill>
              <a:latin typeface="Myriad Pro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7"/>
          <p:cNvSpPr txBox="1">
            <a:spLocks noChangeArrowheads="1"/>
          </p:cNvSpPr>
          <p:nvPr/>
        </p:nvSpPr>
        <p:spPr bwMode="auto">
          <a:xfrm>
            <a:off x="1168402" y="977356"/>
            <a:ext cx="2203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sz="1800" b="1" dirty="0">
                <a:solidFill>
                  <a:srgbClr val="AE222A"/>
                </a:solidFill>
                <a:latin typeface="Myriad Pro Light" pitchFamily="34" charset="0"/>
              </a:rPr>
              <a:t>Sample Sally</a:t>
            </a:r>
          </a:p>
        </p:txBody>
      </p:sp>
      <p:sp>
        <p:nvSpPr>
          <p:cNvPr id="9" name="TextBox 3"/>
          <p:cNvSpPr txBox="1">
            <a:spLocks noChangeArrowheads="1"/>
          </p:cNvSpPr>
          <p:nvPr/>
        </p:nvSpPr>
        <p:spPr bwMode="auto">
          <a:xfrm>
            <a:off x="1422400" y="1700064"/>
            <a:ext cx="5105401"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solidFill>
                  <a:srgbClr val="000000"/>
                </a:solidFill>
                <a:latin typeface="Myriad Pro Light" pitchFamily="34" charset="0"/>
              </a:rPr>
              <a:t>Head of Human Resources</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Worked at the same company for 10 years; worked her way up from HR Associate</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Married with 2 children (10 and 8)</a:t>
            </a:r>
            <a:endParaRPr lang="en-US" altLang="en-US" sz="2000" dirty="0">
              <a:solidFill>
                <a:srgbClr val="000000"/>
              </a:solidFill>
              <a:latin typeface="Myriad Pro Light" pitchFamily="34" charset="0"/>
            </a:endParaRPr>
          </a:p>
        </p:txBody>
      </p:sp>
      <p:sp>
        <p:nvSpPr>
          <p:cNvPr id="11" name="TextBox 3"/>
          <p:cNvSpPr txBox="1">
            <a:spLocks noChangeArrowheads="1"/>
          </p:cNvSpPr>
          <p:nvPr/>
        </p:nvSpPr>
        <p:spPr bwMode="auto">
          <a:xfrm>
            <a:off x="1501373" y="3485668"/>
            <a:ext cx="5105401" cy="1503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solidFill>
                  <a:srgbClr val="000000"/>
                </a:solidFill>
                <a:latin typeface="Myriad Pro Light" pitchFamily="34" charset="0"/>
              </a:rPr>
              <a:t>Skews female</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Age 30-45</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Dual HH Income: $140,000</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Suburban</a:t>
            </a:r>
          </a:p>
        </p:txBody>
      </p:sp>
      <p:sp>
        <p:nvSpPr>
          <p:cNvPr id="12" name="TextBox 4"/>
          <p:cNvSpPr txBox="1">
            <a:spLocks noChangeArrowheads="1"/>
          </p:cNvSpPr>
          <p:nvPr/>
        </p:nvSpPr>
        <p:spPr bwMode="auto">
          <a:xfrm>
            <a:off x="1501373" y="5121684"/>
            <a:ext cx="5105401"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solidFill>
                  <a:srgbClr val="000000"/>
                </a:solidFill>
                <a:latin typeface="Myriad Pro Light" pitchFamily="34" charset="0"/>
              </a:rPr>
              <a:t>Calm demeanor</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Probably has an assistant screening calls</a:t>
            </a:r>
          </a:p>
          <a:p>
            <a:pPr eaLnBrk="1" hangingPunct="1">
              <a:lnSpc>
                <a:spcPct val="130000"/>
              </a:lnSpc>
              <a:buFont typeface="Arial" pitchFamily="34" charset="0"/>
              <a:buChar char="•"/>
            </a:pPr>
            <a:r>
              <a:rPr lang="en-US" altLang="en-US" sz="1800" dirty="0">
                <a:solidFill>
                  <a:srgbClr val="000000"/>
                </a:solidFill>
                <a:latin typeface="Myriad Pro Light" pitchFamily="34" charset="0"/>
              </a:rPr>
              <a:t>Asks to receive collateral mailed/printed</a:t>
            </a:r>
          </a:p>
        </p:txBody>
      </p:sp>
    </p:spTree>
    <p:extLst>
      <p:ext uri="{BB962C8B-B14F-4D97-AF65-F5344CB8AC3E}">
        <p14:creationId xmlns:p14="http://schemas.microsoft.com/office/powerpoint/2010/main" val="3289306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7"/>
          <p:cNvSpPr txBox="1">
            <a:spLocks noChangeArrowheads="1"/>
          </p:cNvSpPr>
          <p:nvPr/>
        </p:nvSpPr>
        <p:spPr bwMode="auto">
          <a:xfrm>
            <a:off x="230028" y="764895"/>
            <a:ext cx="2203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sz="1800" b="1" dirty="0">
                <a:solidFill>
                  <a:srgbClr val="AE222A"/>
                </a:solidFill>
                <a:latin typeface="Myriad Pro Light" pitchFamily="34" charset="0"/>
              </a:rPr>
              <a:t>Sample Sally</a:t>
            </a:r>
          </a:p>
        </p:txBody>
      </p:sp>
      <p:sp>
        <p:nvSpPr>
          <p:cNvPr id="9" name="TextBox 3"/>
          <p:cNvSpPr txBox="1">
            <a:spLocks noChangeArrowheads="1"/>
          </p:cNvSpPr>
          <p:nvPr/>
        </p:nvSpPr>
        <p:spPr bwMode="auto">
          <a:xfrm>
            <a:off x="1371602" y="1316152"/>
            <a:ext cx="5105401" cy="78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Keep employees happy and turnover low</a:t>
            </a:r>
          </a:p>
          <a:p>
            <a:pPr eaLnBrk="1" hangingPunct="1">
              <a:lnSpc>
                <a:spcPct val="130000"/>
              </a:lnSpc>
              <a:buFont typeface="Arial" pitchFamily="34" charset="0"/>
              <a:buChar char="•"/>
            </a:pPr>
            <a:r>
              <a:rPr lang="en-US" altLang="en-US" sz="1800" dirty="0">
                <a:latin typeface="Myriad Pro Light" pitchFamily="34" charset="0"/>
              </a:rPr>
              <a:t>Support legal and finance teams</a:t>
            </a:r>
          </a:p>
        </p:txBody>
      </p:sp>
      <p:sp>
        <p:nvSpPr>
          <p:cNvPr id="11" name="TextBox 6"/>
          <p:cNvSpPr txBox="1">
            <a:spLocks noChangeArrowheads="1"/>
          </p:cNvSpPr>
          <p:nvPr/>
        </p:nvSpPr>
        <p:spPr bwMode="auto">
          <a:xfrm>
            <a:off x="1371601" y="2319321"/>
            <a:ext cx="5105401" cy="78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Getting everything done with a small staff</a:t>
            </a:r>
          </a:p>
          <a:p>
            <a:pPr eaLnBrk="1" hangingPunct="1">
              <a:lnSpc>
                <a:spcPct val="130000"/>
              </a:lnSpc>
              <a:buFont typeface="Arial" pitchFamily="34" charset="0"/>
              <a:buChar char="•"/>
            </a:pPr>
            <a:r>
              <a:rPr lang="en-US" altLang="en-US" sz="1800" dirty="0">
                <a:latin typeface="Myriad Pro Light" pitchFamily="34" charset="0"/>
              </a:rPr>
              <a:t>Rolling out changes to the entire company</a:t>
            </a:r>
          </a:p>
        </p:txBody>
      </p:sp>
      <p:sp>
        <p:nvSpPr>
          <p:cNvPr id="12" name="TextBox 7"/>
          <p:cNvSpPr txBox="1">
            <a:spLocks noChangeArrowheads="1"/>
          </p:cNvSpPr>
          <p:nvPr/>
        </p:nvSpPr>
        <p:spPr bwMode="auto">
          <a:xfrm>
            <a:off x="1422400" y="3270419"/>
            <a:ext cx="5892800"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cs typeface="EucrosiaUPC" panose="02020603050405020304" pitchFamily="18" charset="-34"/>
              </a:rPr>
              <a:t>Make it easy to manage all employee data in one place</a:t>
            </a:r>
          </a:p>
          <a:p>
            <a:pPr eaLnBrk="1" hangingPunct="1">
              <a:lnSpc>
                <a:spcPct val="130000"/>
              </a:lnSpc>
              <a:buFont typeface="Arial" pitchFamily="34" charset="0"/>
              <a:buChar char="•"/>
            </a:pPr>
            <a:r>
              <a:rPr lang="en-US" altLang="en-US" sz="1800" dirty="0">
                <a:latin typeface="Myriad Pro Light" pitchFamily="34" charset="0"/>
                <a:cs typeface="EucrosiaUPC" panose="02020603050405020304" pitchFamily="18" charset="-34"/>
              </a:rPr>
              <a:t>Integrate with legal and finance teams’ systems</a:t>
            </a:r>
          </a:p>
        </p:txBody>
      </p:sp>
      <p:sp>
        <p:nvSpPr>
          <p:cNvPr id="22" name="TextBox 3"/>
          <p:cNvSpPr txBox="1">
            <a:spLocks noChangeArrowheads="1"/>
          </p:cNvSpPr>
          <p:nvPr/>
        </p:nvSpPr>
        <p:spPr bwMode="auto">
          <a:xfrm>
            <a:off x="1422400" y="4226153"/>
            <a:ext cx="7692175" cy="225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“It’s been difficult getting company-wide adoption of new technologies in the past.”</a:t>
            </a:r>
          </a:p>
          <a:p>
            <a:pPr eaLnBrk="1" hangingPunct="1">
              <a:lnSpc>
                <a:spcPct val="130000"/>
              </a:lnSpc>
              <a:buFont typeface="Arial" pitchFamily="34" charset="0"/>
              <a:buChar char="•"/>
            </a:pPr>
            <a:r>
              <a:rPr lang="en-US" altLang="en-US" sz="1800" dirty="0">
                <a:latin typeface="Myriad Pro Light" pitchFamily="34" charset="0"/>
              </a:rPr>
              <a:t>“I don’t have time to train new employees on a million different databases and platforms.”</a:t>
            </a:r>
          </a:p>
          <a:p>
            <a:pPr eaLnBrk="1" hangingPunct="1">
              <a:lnSpc>
                <a:spcPct val="130000"/>
              </a:lnSpc>
              <a:buFont typeface="Arial" pitchFamily="34" charset="0"/>
              <a:buChar char="•"/>
            </a:pPr>
            <a:r>
              <a:rPr lang="en-US" altLang="en-US" sz="1800" dirty="0">
                <a:latin typeface="Myriad Pro Light" pitchFamily="34" charset="0"/>
              </a:rPr>
              <a:t>“I’ve had to deal with so many painful integrations with other departments’ databases and software.”</a:t>
            </a:r>
          </a:p>
        </p:txBody>
      </p:sp>
    </p:spTree>
    <p:extLst>
      <p:ext uri="{BB962C8B-B14F-4D97-AF65-F5344CB8AC3E}">
        <p14:creationId xmlns:p14="http://schemas.microsoft.com/office/powerpoint/2010/main" val="355095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22" name="TextBox 7"/>
          <p:cNvSpPr txBox="1">
            <a:spLocks noChangeArrowheads="1"/>
          </p:cNvSpPr>
          <p:nvPr/>
        </p:nvSpPr>
        <p:spPr bwMode="auto">
          <a:xfrm>
            <a:off x="264330" y="716675"/>
            <a:ext cx="2203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sz="1800" b="1" dirty="0">
                <a:solidFill>
                  <a:srgbClr val="AE222A"/>
                </a:solidFill>
                <a:latin typeface="Myriad Pro Light" pitchFamily="34" charset="0"/>
              </a:rPr>
              <a:t>Sample Sally</a:t>
            </a:r>
          </a:p>
        </p:txBody>
      </p:sp>
      <p:sp>
        <p:nvSpPr>
          <p:cNvPr id="24" name="TextBox 3"/>
          <p:cNvSpPr txBox="1">
            <a:spLocks noChangeArrowheads="1"/>
          </p:cNvSpPr>
          <p:nvPr/>
        </p:nvSpPr>
        <p:spPr bwMode="auto">
          <a:xfrm>
            <a:off x="1530461" y="1445947"/>
            <a:ext cx="6165739"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I’m worried I’ll lose data transitioning to a new system.</a:t>
            </a:r>
          </a:p>
          <a:p>
            <a:pPr eaLnBrk="1" hangingPunct="1">
              <a:lnSpc>
                <a:spcPct val="130000"/>
              </a:lnSpc>
              <a:buFont typeface="Arial" pitchFamily="34" charset="0"/>
              <a:buChar char="•"/>
            </a:pPr>
            <a:r>
              <a:rPr lang="en-US" altLang="en-US" sz="1800" dirty="0">
                <a:latin typeface="Myriad Pro Light" pitchFamily="34" charset="0"/>
              </a:rPr>
              <a:t>I don’t want to have to train the entire company on how to use a new system.</a:t>
            </a:r>
          </a:p>
        </p:txBody>
      </p:sp>
      <p:sp>
        <p:nvSpPr>
          <p:cNvPr id="31" name="TextBox 3"/>
          <p:cNvSpPr txBox="1">
            <a:spLocks noChangeArrowheads="1"/>
          </p:cNvSpPr>
          <p:nvPr/>
        </p:nvSpPr>
        <p:spPr bwMode="auto">
          <a:xfrm>
            <a:off x="1538106" y="2768734"/>
            <a:ext cx="5105401" cy="423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Integrated HR Database Management</a:t>
            </a:r>
          </a:p>
        </p:txBody>
      </p:sp>
      <p:sp>
        <p:nvSpPr>
          <p:cNvPr id="32" name="TextBox 3"/>
          <p:cNvSpPr txBox="1">
            <a:spLocks noChangeArrowheads="1"/>
          </p:cNvSpPr>
          <p:nvPr/>
        </p:nvSpPr>
        <p:spPr bwMode="auto">
          <a:xfrm>
            <a:off x="1538106" y="3386788"/>
            <a:ext cx="6615294"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dirty="0">
                <a:latin typeface="Myriad Pro Light" pitchFamily="34" charset="0"/>
              </a:rPr>
              <a:t>We give you an intuitive database that integrates with your existing software and platforms, and lifetime training to help new employees get up to speed quickly.</a:t>
            </a:r>
          </a:p>
        </p:txBody>
      </p:sp>
      <p:sp>
        <p:nvSpPr>
          <p:cNvPr id="40" name="TextBox 2"/>
          <p:cNvSpPr txBox="1">
            <a:spLocks noChangeArrowheads="1"/>
          </p:cNvSpPr>
          <p:nvPr/>
        </p:nvSpPr>
        <p:spPr bwMode="auto">
          <a:xfrm>
            <a:off x="147190" y="4623078"/>
            <a:ext cx="2478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sz="1800" b="1" dirty="0">
                <a:solidFill>
                  <a:srgbClr val="AE222A"/>
                </a:solidFill>
                <a:latin typeface="Myriad Pro Light" pitchFamily="34" charset="0"/>
              </a:rPr>
              <a:t>Your Turn!</a:t>
            </a:r>
          </a:p>
        </p:txBody>
      </p:sp>
      <p:sp>
        <p:nvSpPr>
          <p:cNvPr id="41" name="TextBox 3"/>
          <p:cNvSpPr txBox="1">
            <a:spLocks noChangeArrowheads="1"/>
          </p:cNvSpPr>
          <p:nvPr/>
        </p:nvSpPr>
        <p:spPr bwMode="auto">
          <a:xfrm>
            <a:off x="1052333" y="5017532"/>
            <a:ext cx="7459662"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pPr>
            <a:r>
              <a:rPr lang="en-US" altLang="en-US" sz="1800" dirty="0">
                <a:latin typeface="Myriad Pro Light" pitchFamily="34" charset="0"/>
              </a:rPr>
              <a:t>We’ve provided blank templates for developing three personas. </a:t>
            </a:r>
          </a:p>
          <a:p>
            <a:pPr eaLnBrk="1" hangingPunct="1">
              <a:lnSpc>
                <a:spcPct val="130000"/>
              </a:lnSpc>
            </a:pPr>
            <a:r>
              <a:rPr lang="en-US" altLang="en-US" sz="1800" dirty="0">
                <a:latin typeface="Myriad Pro Light" pitchFamily="34" charset="0"/>
              </a:rPr>
              <a:t>(If you need more, simply select the slides on the left-hand side, right click, and choose “Duplicate</a:t>
            </a:r>
            <a:r>
              <a:rPr lang="en-US" altLang="en-US" sz="1800" dirty="0" smtClean="0">
                <a:latin typeface="Myriad Pro Light" pitchFamily="34" charset="0"/>
              </a:rPr>
              <a:t>.”)</a:t>
            </a:r>
            <a:endParaRPr lang="en-US" altLang="en-US" sz="1800" dirty="0">
              <a:latin typeface="Myriad Pro Light" pitchFamily="34" charset="0"/>
            </a:endParaRPr>
          </a:p>
        </p:txBody>
      </p:sp>
    </p:spTree>
    <p:extLst>
      <p:ext uri="{BB962C8B-B14F-4D97-AF65-F5344CB8AC3E}">
        <p14:creationId xmlns:p14="http://schemas.microsoft.com/office/powerpoint/2010/main" val="1486299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21" name="TextBox 20"/>
          <p:cNvSpPr txBox="1"/>
          <p:nvPr/>
        </p:nvSpPr>
        <p:spPr>
          <a:xfrm>
            <a:off x="609600" y="1205987"/>
            <a:ext cx="8382000" cy="5632311"/>
          </a:xfrm>
          <a:prstGeom prst="rect">
            <a:avLst/>
          </a:prstGeom>
          <a:noFill/>
        </p:spPr>
        <p:txBody>
          <a:bodyPr wrap="square" rtlCol="0">
            <a:spAutoFit/>
          </a:bodyPr>
          <a:lstStyle/>
          <a:p>
            <a:r>
              <a:rPr lang="en-US" sz="2000" b="1" dirty="0"/>
              <a:t>Background:</a:t>
            </a:r>
            <a:endParaRPr lang="en-US" sz="2000" dirty="0"/>
          </a:p>
          <a:p>
            <a:pPr marL="342900" lvl="0" indent="-342900" fontAlgn="base">
              <a:buFont typeface="Arial" pitchFamily="34" charset="0"/>
              <a:buChar char="•"/>
            </a:pPr>
            <a:r>
              <a:rPr lang="en-US" sz="2000" dirty="0" smtClean="0"/>
              <a:t>…..</a:t>
            </a:r>
          </a:p>
          <a:p>
            <a:pPr marL="342900" lvl="0" indent="-342900" fontAlgn="base">
              <a:buFont typeface="Arial" pitchFamily="34" charset="0"/>
              <a:buChar char="•"/>
            </a:pPr>
            <a:r>
              <a:rPr lang="en-US" sz="2000" dirty="0" smtClean="0"/>
              <a:t>….</a:t>
            </a:r>
            <a:endParaRPr lang="en-US" sz="2000" dirty="0"/>
          </a:p>
          <a:p>
            <a:pPr marL="342900" lvl="0" indent="-342900" fontAlgn="base">
              <a:buFont typeface="Arial" pitchFamily="34" charset="0"/>
              <a:buChar char="•"/>
            </a:pPr>
            <a:r>
              <a:rPr lang="en-US" sz="2000" dirty="0" smtClean="0"/>
              <a:t>….</a:t>
            </a:r>
            <a:endParaRPr lang="en-US" sz="2000" dirty="0"/>
          </a:p>
          <a:p>
            <a:pPr marL="342900" lvl="0" indent="-342900" fontAlgn="base">
              <a:buFont typeface="Arial" pitchFamily="34" charset="0"/>
              <a:buChar char="•"/>
            </a:pPr>
            <a:r>
              <a:rPr lang="en-US" sz="2000" dirty="0" smtClean="0"/>
              <a:t>…</a:t>
            </a:r>
            <a:endParaRPr lang="en-US" sz="2000" dirty="0"/>
          </a:p>
          <a:p>
            <a:pPr fontAlgn="base"/>
            <a:r>
              <a:rPr lang="en-US" sz="2000" dirty="0"/>
              <a:t> </a:t>
            </a:r>
          </a:p>
          <a:p>
            <a:r>
              <a:rPr lang="en-US" sz="2000" b="1" dirty="0"/>
              <a:t>Demographics:</a:t>
            </a:r>
            <a:endParaRPr lang="en-US" sz="2000" dirty="0"/>
          </a:p>
          <a:p>
            <a:pPr marL="342900" lvl="0" indent="-342900" fontAlgn="base">
              <a:buFont typeface="Arial" pitchFamily="34" charset="0"/>
              <a:buChar char="•"/>
            </a:pPr>
            <a:r>
              <a:rPr lang="en-US" sz="2000" dirty="0" smtClean="0"/>
              <a:t>…</a:t>
            </a:r>
            <a:endParaRPr lang="en-US" sz="2000" dirty="0"/>
          </a:p>
          <a:p>
            <a:pPr marL="342900" lvl="0" indent="-342900" fontAlgn="base">
              <a:buFont typeface="Arial" pitchFamily="34" charset="0"/>
              <a:buChar char="•"/>
            </a:pPr>
            <a:r>
              <a:rPr lang="en-US" sz="2000" dirty="0" smtClean="0"/>
              <a:t>….</a:t>
            </a:r>
          </a:p>
          <a:p>
            <a:pPr marL="342900" lvl="0" indent="-342900" fontAlgn="base">
              <a:buFont typeface="Arial" pitchFamily="34" charset="0"/>
              <a:buChar char="•"/>
            </a:pPr>
            <a:r>
              <a:rPr lang="en-US" sz="2000" dirty="0" smtClean="0"/>
              <a:t>…...</a:t>
            </a:r>
            <a:endParaRPr lang="en-US" sz="2000" dirty="0"/>
          </a:p>
          <a:p>
            <a:endParaRPr lang="en-US" sz="2000" dirty="0"/>
          </a:p>
          <a:p>
            <a:r>
              <a:rPr lang="en-US" sz="2000" b="1" dirty="0"/>
              <a:t>Identifiers:</a:t>
            </a:r>
            <a:endParaRPr lang="en-US" sz="2000" dirty="0"/>
          </a:p>
          <a:p>
            <a:pPr marL="342900" lvl="0" indent="-342900" fontAlgn="base">
              <a:buFont typeface="Arial" pitchFamily="34" charset="0"/>
              <a:buChar char="•"/>
            </a:pPr>
            <a:r>
              <a:rPr lang="en-US" sz="2000" dirty="0" smtClean="0"/>
              <a:t>…</a:t>
            </a:r>
            <a:endParaRPr lang="en-US" sz="2000" dirty="0"/>
          </a:p>
          <a:p>
            <a:pPr marL="342900" lvl="0" indent="-342900" fontAlgn="base">
              <a:buFont typeface="Arial" pitchFamily="34" charset="0"/>
              <a:buChar char="•"/>
            </a:pPr>
            <a:r>
              <a:rPr lang="en-US" sz="2000" dirty="0" smtClean="0"/>
              <a:t>….</a:t>
            </a:r>
          </a:p>
          <a:p>
            <a:pPr marL="342900" lvl="0" indent="-342900" fontAlgn="base">
              <a:buFont typeface="Arial" pitchFamily="34" charset="0"/>
              <a:buChar char="•"/>
            </a:pPr>
            <a:r>
              <a:rPr lang="en-US" sz="2000" dirty="0" smtClean="0"/>
              <a:t>….</a:t>
            </a:r>
          </a:p>
          <a:p>
            <a:pPr marL="342900" lvl="0" indent="-342900" fontAlgn="base">
              <a:buFont typeface="Arial" pitchFamily="34" charset="0"/>
              <a:buChar char="•"/>
            </a:pPr>
            <a:r>
              <a:rPr lang="en-US" sz="2000" dirty="0" smtClean="0"/>
              <a:t>….</a:t>
            </a:r>
            <a:endParaRPr lang="en-US" sz="2000" dirty="0"/>
          </a:p>
          <a:p>
            <a:pPr marL="342900" lvl="0" indent="-342900" fontAlgn="base">
              <a:buFont typeface="Arial" pitchFamily="34" charset="0"/>
              <a:buChar char="•"/>
            </a:pPr>
            <a:r>
              <a:rPr lang="en-US" sz="2000" dirty="0" smtClean="0"/>
              <a:t>….</a:t>
            </a:r>
            <a:endParaRPr lang="en-US" sz="2000" dirty="0"/>
          </a:p>
          <a:p>
            <a:endParaRPr lang="en-US" sz="2000" dirty="0"/>
          </a:p>
        </p:txBody>
      </p:sp>
      <p:sp>
        <p:nvSpPr>
          <p:cNvPr id="22"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sp>
        <p:nvSpPr>
          <p:cNvPr id="31" name="TextBox 30"/>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pic>
        <p:nvPicPr>
          <p:cNvPr id="32"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846138"/>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114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2"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effectLst>
                  <a:outerShdw blurRad="38100" dist="38100" dir="2700000" algn="tl">
                    <a:srgbClr val="000000">
                      <a:alpha val="43137"/>
                    </a:srgbClr>
                  </a:outerShdw>
                </a:effectLst>
              </a:rPr>
              <a:t>Buyer Persona Name</a:t>
            </a:r>
          </a:p>
        </p:txBody>
      </p:sp>
      <p:pic>
        <p:nvPicPr>
          <p:cNvPr id="13"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9972" y="895696"/>
            <a:ext cx="3614721" cy="2419416"/>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2"/>
          <p:cNvSpPr txBox="1">
            <a:spLocks/>
          </p:cNvSpPr>
          <p:nvPr/>
        </p:nvSpPr>
        <p:spPr>
          <a:xfrm>
            <a:off x="457200" y="1600200"/>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smtClean="0"/>
          </a:p>
          <a:p>
            <a:pPr algn="l"/>
            <a:r>
              <a:rPr lang="en-US" sz="2000" b="1" dirty="0" smtClean="0">
                <a:solidFill>
                  <a:schemeClr val="tx1"/>
                </a:solidFill>
              </a:rPr>
              <a:t>Goals:</a:t>
            </a:r>
            <a:endParaRPr lang="en-US" sz="2000" dirty="0" smtClean="0">
              <a:solidFill>
                <a:schemeClr val="tx1"/>
              </a:solidFill>
            </a:endParaRPr>
          </a:p>
          <a:p>
            <a:pPr marL="342900" indent="-342900" algn="l" fontAlgn="base">
              <a:buFont typeface="Arial" panose="020B0604020202020204" pitchFamily="34" charset="0"/>
              <a:buChar char="•"/>
            </a:pPr>
            <a:r>
              <a:rPr lang="en-US" sz="2000" dirty="0" smtClean="0">
                <a:solidFill>
                  <a:schemeClr val="tx1"/>
                </a:solidFill>
              </a:rPr>
              <a:t>….</a:t>
            </a:r>
          </a:p>
          <a:p>
            <a:pPr marL="342900" indent="-342900" algn="l" fontAlgn="base">
              <a:buFont typeface="Arial" panose="020B0604020202020204" pitchFamily="34" charset="0"/>
              <a:buChar char="•"/>
            </a:pPr>
            <a:r>
              <a:rPr lang="en-US" sz="2000" dirty="0" smtClean="0">
                <a:solidFill>
                  <a:schemeClr val="tx1"/>
                </a:solidFill>
              </a:rPr>
              <a:t>…</a:t>
            </a:r>
          </a:p>
          <a:p>
            <a:pPr marL="342900" indent="-342900" algn="l" fontAlgn="base">
              <a:buFont typeface="Arial" panose="020B0604020202020204" pitchFamily="34" charset="0"/>
              <a:buChar char="•"/>
            </a:pPr>
            <a:r>
              <a:rPr lang="en-US" sz="2000" dirty="0" smtClean="0">
                <a:solidFill>
                  <a:schemeClr val="tx1"/>
                </a:solidFill>
              </a:rPr>
              <a:t>….</a:t>
            </a:r>
          </a:p>
          <a:p>
            <a:pPr marL="342900" indent="-342900" algn="l" fontAlgn="base">
              <a:buFont typeface="Arial" panose="020B0604020202020204" pitchFamily="34" charset="0"/>
              <a:buChar char="•"/>
            </a:pPr>
            <a:r>
              <a:rPr lang="en-US" sz="2000" dirty="0" smtClean="0">
                <a:solidFill>
                  <a:schemeClr val="tx1"/>
                </a:solidFill>
              </a:rPr>
              <a:t>…</a:t>
            </a:r>
          </a:p>
          <a:p>
            <a:pPr algn="l"/>
            <a:endParaRPr lang="en-US" sz="2000" dirty="0" smtClean="0">
              <a:solidFill>
                <a:schemeClr val="tx1"/>
              </a:solidFill>
            </a:endParaRPr>
          </a:p>
          <a:p>
            <a:pPr algn="l"/>
            <a:r>
              <a:rPr lang="en-US" sz="2000" b="1" dirty="0" smtClean="0">
                <a:solidFill>
                  <a:schemeClr val="tx1"/>
                </a:solidFill>
              </a:rPr>
              <a:t>Challenges: </a:t>
            </a:r>
            <a:endParaRPr lang="en-US" sz="2000" dirty="0" smtClean="0">
              <a:solidFill>
                <a:schemeClr val="tx1"/>
              </a:solidFill>
            </a:endParaRPr>
          </a:p>
          <a:p>
            <a:pPr marL="342900" indent="-342900" algn="l" fontAlgn="base">
              <a:buFont typeface="Arial" panose="020B0604020202020204" pitchFamily="34" charset="0"/>
              <a:buChar char="•"/>
            </a:pPr>
            <a:r>
              <a:rPr lang="en-US" sz="2000" dirty="0" smtClean="0">
                <a:solidFill>
                  <a:schemeClr val="tx1"/>
                </a:solidFill>
              </a:rPr>
              <a:t>﻿…</a:t>
            </a:r>
          </a:p>
          <a:p>
            <a:pPr marL="342900" indent="-342900" algn="l" fontAlgn="base">
              <a:buFont typeface="Arial" panose="020B0604020202020204" pitchFamily="34" charset="0"/>
              <a:buChar char="•"/>
            </a:pPr>
            <a:r>
              <a:rPr lang="en-US" sz="2000" dirty="0" smtClean="0">
                <a:solidFill>
                  <a:schemeClr val="tx1"/>
                </a:solidFill>
              </a:rPr>
              <a:t>….</a:t>
            </a:r>
          </a:p>
          <a:p>
            <a:pPr marL="342900" indent="-342900" algn="l" fontAlgn="base">
              <a:buFont typeface="Arial" panose="020B0604020202020204" pitchFamily="34" charset="0"/>
              <a:buChar char="•"/>
            </a:pPr>
            <a:r>
              <a:rPr lang="en-US" sz="2000" dirty="0" smtClean="0">
                <a:solidFill>
                  <a:schemeClr val="tx1"/>
                </a:solidFill>
              </a:rPr>
              <a:t>…</a:t>
            </a:r>
          </a:p>
          <a:p>
            <a:endParaRPr lang="en-US" sz="2000" dirty="0" smtClean="0"/>
          </a:p>
          <a:p>
            <a:endParaRPr lang="en-US" sz="2000" dirty="0"/>
          </a:p>
        </p:txBody>
      </p:sp>
    </p:spTree>
    <p:extLst>
      <p:ext uri="{BB962C8B-B14F-4D97-AF65-F5344CB8AC3E}">
        <p14:creationId xmlns:p14="http://schemas.microsoft.com/office/powerpoint/2010/main" val="775526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Content Placeholder 2"/>
          <p:cNvSpPr txBox="1">
            <a:spLocks/>
          </p:cNvSpPr>
          <p:nvPr/>
        </p:nvSpPr>
        <p:spPr>
          <a:xfrm>
            <a:off x="304800" y="1798637"/>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smtClean="0"/>
          </a:p>
          <a:p>
            <a:pPr algn="l"/>
            <a:endParaRPr lang="en-US" sz="2000" b="1" dirty="0" smtClean="0">
              <a:solidFill>
                <a:schemeClr val="tx1"/>
              </a:solidFill>
            </a:endParaRPr>
          </a:p>
          <a:p>
            <a:pPr algn="l"/>
            <a:r>
              <a:rPr lang="en-US" sz="2000" b="1" dirty="0" smtClean="0">
                <a:solidFill>
                  <a:schemeClr val="tx1"/>
                </a:solidFill>
              </a:rPr>
              <a:t>How ‘Company Name’ helps:</a:t>
            </a:r>
          </a:p>
          <a:p>
            <a:pPr marL="457200" indent="-457200" algn="l">
              <a:buFont typeface="+mj-lt"/>
              <a:buAutoNum type="arabicPeriod"/>
            </a:pPr>
            <a:r>
              <a:rPr lang="en-US" sz="2000" dirty="0" smtClean="0">
                <a:solidFill>
                  <a:schemeClr val="tx1"/>
                </a:solidFill>
              </a:rPr>
              <a:t>…..</a:t>
            </a:r>
            <a:endParaRPr lang="en-US" sz="2000" b="1" dirty="0" smtClean="0">
              <a:solidFill>
                <a:schemeClr val="tx1"/>
              </a:solidFill>
            </a:endParaRPr>
          </a:p>
          <a:p>
            <a:pPr algn="l" fontAlgn="base"/>
            <a:endParaRPr lang="en-US" sz="2000" b="1" dirty="0" smtClean="0">
              <a:solidFill>
                <a:schemeClr val="tx1"/>
              </a:solidFill>
            </a:endParaRPr>
          </a:p>
          <a:p>
            <a:pPr algn="l" fontAlgn="base"/>
            <a:r>
              <a:rPr lang="en-US" sz="2000" b="1" dirty="0" smtClean="0">
                <a:solidFill>
                  <a:schemeClr val="tx1"/>
                </a:solidFill>
              </a:rPr>
              <a:t>Common objections:</a:t>
            </a:r>
            <a:endParaRPr lang="en-US" sz="2000" dirty="0" smtClean="0">
              <a:solidFill>
                <a:schemeClr val="tx1"/>
              </a:solidFill>
            </a:endParaRPr>
          </a:p>
          <a:p>
            <a:pPr marL="457200" indent="-457200" algn="l" fontAlgn="base">
              <a:buFont typeface="+mj-lt"/>
              <a:buAutoNum type="arabicPeriod"/>
            </a:pPr>
            <a:r>
              <a:rPr lang="en-US" sz="2000" dirty="0" smtClean="0">
                <a:solidFill>
                  <a:schemeClr val="tx1"/>
                </a:solidFill>
              </a:rPr>
              <a:t>﻿….</a:t>
            </a:r>
          </a:p>
          <a:p>
            <a:pPr marL="457200" indent="-457200" algn="l" fontAlgn="base">
              <a:buFont typeface="+mj-lt"/>
              <a:buAutoNum type="arabicPeriod"/>
            </a:pPr>
            <a:r>
              <a:rPr lang="en-US" sz="2000" dirty="0" smtClean="0">
                <a:solidFill>
                  <a:schemeClr val="tx1"/>
                </a:solidFill>
              </a:rPr>
              <a:t>….</a:t>
            </a:r>
          </a:p>
          <a:p>
            <a:pPr algn="l"/>
            <a:endParaRPr lang="en-US" sz="2000" dirty="0"/>
          </a:p>
        </p:txBody>
      </p:sp>
      <p:sp>
        <p:nvSpPr>
          <p:cNvPr id="12"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pic>
        <p:nvPicPr>
          <p:cNvPr id="14"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846138"/>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576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sp>
        <p:nvSpPr>
          <p:cNvPr id="12"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smtClean="0"/>
          </a:p>
          <a:p>
            <a:endParaRPr lang="en-US" sz="2000" b="1" dirty="0" smtClean="0"/>
          </a:p>
          <a:p>
            <a:pPr algn="l"/>
            <a:r>
              <a:rPr lang="en-US" sz="2000" b="1" dirty="0" smtClean="0">
                <a:solidFill>
                  <a:schemeClr val="tx1"/>
                </a:solidFill>
              </a:rPr>
              <a:t>Marketing messaging:</a:t>
            </a:r>
            <a:endParaRPr lang="en-US" sz="2000" dirty="0" smtClean="0">
              <a:solidFill>
                <a:schemeClr val="tx1"/>
              </a:solidFill>
            </a:endParaRPr>
          </a:p>
          <a:p>
            <a:pPr marL="457200" indent="-457200" algn="l" fontAlgn="base">
              <a:buFont typeface="+mj-lt"/>
              <a:buAutoNum type="arabicPeriod"/>
            </a:pPr>
            <a:r>
              <a:rPr lang="en-US" sz="2000" dirty="0" smtClean="0">
                <a:solidFill>
                  <a:schemeClr val="tx1"/>
                </a:solidFill>
              </a:rPr>
              <a:t>….</a:t>
            </a:r>
          </a:p>
          <a:p>
            <a:pPr algn="l" fontAlgn="base"/>
            <a:endParaRPr lang="en-US" sz="2000" b="1" dirty="0" smtClean="0">
              <a:solidFill>
                <a:schemeClr val="tx1"/>
              </a:solidFill>
            </a:endParaRPr>
          </a:p>
          <a:p>
            <a:pPr algn="l"/>
            <a:r>
              <a:rPr lang="en-US" sz="2000" b="1" dirty="0" smtClean="0">
                <a:solidFill>
                  <a:schemeClr val="tx1"/>
                </a:solidFill>
              </a:rPr>
              <a:t>Elevator Pitch:</a:t>
            </a:r>
          </a:p>
          <a:p>
            <a:pPr marL="457200" indent="-457200" algn="l">
              <a:buFont typeface="+mj-lt"/>
              <a:buAutoNum type="arabicPeriod"/>
            </a:pPr>
            <a:r>
              <a:rPr lang="en-US" sz="2000" dirty="0" smtClean="0">
                <a:solidFill>
                  <a:schemeClr val="tx1"/>
                </a:solidFill>
              </a:rPr>
              <a:t>….</a:t>
            </a:r>
            <a:endParaRPr lang="en-US" sz="2000" dirty="0">
              <a:solidFill>
                <a:schemeClr val="tx1"/>
              </a:solidFill>
            </a:endParaRPr>
          </a:p>
        </p:txBody>
      </p:sp>
      <p:pic>
        <p:nvPicPr>
          <p:cNvPr id="13"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8408" y="876300"/>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826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Content Placeholder 2"/>
          <p:cNvSpPr txBox="1">
            <a:spLocks/>
          </p:cNvSpPr>
          <p:nvPr/>
        </p:nvSpPr>
        <p:spPr>
          <a:xfrm>
            <a:off x="457200" y="1600200"/>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dirty="0" smtClean="0"/>
          </a:p>
          <a:p>
            <a:pPr algn="l"/>
            <a:endParaRPr lang="en-US" sz="2000" b="1" dirty="0" smtClean="0">
              <a:solidFill>
                <a:schemeClr val="tx1"/>
              </a:solidFill>
            </a:endParaRPr>
          </a:p>
          <a:p>
            <a:pPr algn="l"/>
            <a:r>
              <a:rPr lang="en-US" sz="2000" b="1" dirty="0" smtClean="0">
                <a:solidFill>
                  <a:schemeClr val="tx1"/>
                </a:solidFill>
              </a:rPr>
              <a:t>Personality Profile for  ‘Buyer Persona Name’:</a:t>
            </a:r>
            <a:r>
              <a:rPr lang="en-US" sz="2000" dirty="0" smtClean="0">
                <a:solidFill>
                  <a:schemeClr val="tx1"/>
                </a:solidFill>
              </a:rPr>
              <a:t/>
            </a:r>
            <a:br>
              <a:rPr lang="en-US" sz="2000" dirty="0" smtClean="0">
                <a:solidFill>
                  <a:schemeClr val="tx1"/>
                </a:solidFill>
              </a:rPr>
            </a:br>
            <a:r>
              <a:rPr lang="en-US" sz="2000" dirty="0" smtClean="0">
                <a:solidFill>
                  <a:schemeClr val="tx1"/>
                </a:solidFill>
              </a:rPr>
              <a:t>1.      ………</a:t>
            </a:r>
          </a:p>
          <a:p>
            <a:pPr algn="l"/>
            <a:endParaRPr lang="en-US" sz="2000" dirty="0" smtClean="0">
              <a:solidFill>
                <a:schemeClr val="tx1"/>
              </a:solidFill>
            </a:endParaRPr>
          </a:p>
          <a:p>
            <a:pPr algn="l"/>
            <a:r>
              <a:rPr lang="en-US" sz="2000" b="1" dirty="0" smtClean="0">
                <a:solidFill>
                  <a:schemeClr val="tx1"/>
                </a:solidFill>
              </a:rPr>
              <a:t>Messaging Hypothesis:</a:t>
            </a:r>
            <a:r>
              <a:rPr lang="en-US" sz="2000" dirty="0" smtClean="0">
                <a:solidFill>
                  <a:schemeClr val="tx1"/>
                </a:solidFill>
              </a:rPr>
              <a:t/>
            </a:r>
            <a:br>
              <a:rPr lang="en-US" sz="2000" dirty="0" smtClean="0">
                <a:solidFill>
                  <a:schemeClr val="tx1"/>
                </a:solidFill>
              </a:rPr>
            </a:br>
            <a:r>
              <a:rPr lang="en-US" sz="2000" dirty="0" smtClean="0">
                <a:solidFill>
                  <a:schemeClr val="tx1"/>
                </a:solidFill>
              </a:rPr>
              <a:t>2.       ……</a:t>
            </a:r>
          </a:p>
          <a:p>
            <a:endParaRPr lang="en-US" sz="2000" dirty="0"/>
          </a:p>
        </p:txBody>
      </p:sp>
      <p:sp>
        <p:nvSpPr>
          <p:cNvPr id="1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pic>
        <p:nvPicPr>
          <p:cNvPr id="15"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846138"/>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344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smtClean="0"/>
          </a:p>
          <a:p>
            <a:pPr algn="l"/>
            <a:r>
              <a:rPr lang="en-US" sz="2000" b="1" dirty="0" smtClean="0">
                <a:solidFill>
                  <a:schemeClr val="tx1"/>
                </a:solidFill>
              </a:rPr>
              <a:t>Communication Guidelines</a:t>
            </a:r>
          </a:p>
          <a:p>
            <a:pPr algn="l"/>
            <a:endParaRPr lang="en-US" sz="2000" b="1" dirty="0" smtClean="0">
              <a:solidFill>
                <a:schemeClr val="tx1"/>
              </a:solidFill>
            </a:endParaRPr>
          </a:p>
          <a:p>
            <a:pPr algn="l" fontAlgn="base"/>
            <a:r>
              <a:rPr lang="en-US" sz="2000" b="1" dirty="0" smtClean="0">
                <a:solidFill>
                  <a:schemeClr val="tx1"/>
                </a:solidFill>
              </a:rPr>
              <a:t>Motivated by: </a:t>
            </a:r>
            <a:r>
              <a:rPr lang="en-US" sz="2000" dirty="0" smtClean="0">
                <a:solidFill>
                  <a:schemeClr val="tx1"/>
                </a:solidFill>
              </a:rPr>
              <a:t>…</a:t>
            </a:r>
          </a:p>
          <a:p>
            <a:pPr algn="l" fontAlgn="base"/>
            <a:r>
              <a:rPr lang="en-US" sz="2000" b="1" dirty="0" smtClean="0">
                <a:solidFill>
                  <a:schemeClr val="tx1"/>
                </a:solidFill>
              </a:rPr>
              <a:t>Emotional needs: </a:t>
            </a:r>
            <a:r>
              <a:rPr lang="en-US" sz="2000" dirty="0" smtClean="0">
                <a:solidFill>
                  <a:schemeClr val="tx1"/>
                </a:solidFill>
              </a:rPr>
              <a:t>…</a:t>
            </a:r>
          </a:p>
          <a:p>
            <a:pPr algn="l" fontAlgn="base"/>
            <a:r>
              <a:rPr lang="en-US" sz="2000" b="1" dirty="0" smtClean="0">
                <a:solidFill>
                  <a:schemeClr val="tx1"/>
                </a:solidFill>
              </a:rPr>
              <a:t>Responds to: </a:t>
            </a:r>
            <a:r>
              <a:rPr lang="en-US" sz="2000" dirty="0" smtClean="0">
                <a:solidFill>
                  <a:schemeClr val="tx1"/>
                </a:solidFill>
              </a:rPr>
              <a:t>…</a:t>
            </a:r>
          </a:p>
          <a:p>
            <a:pPr algn="l" fontAlgn="base"/>
            <a:r>
              <a:rPr lang="en-US" sz="2000" b="1" dirty="0" smtClean="0">
                <a:solidFill>
                  <a:schemeClr val="tx1"/>
                </a:solidFill>
              </a:rPr>
              <a:t>Environmental needs: </a:t>
            </a:r>
            <a:r>
              <a:rPr lang="en-US" sz="2000" dirty="0" smtClean="0">
                <a:solidFill>
                  <a:schemeClr val="tx1"/>
                </a:solidFill>
              </a:rPr>
              <a:t>…</a:t>
            </a:r>
          </a:p>
          <a:p>
            <a:pPr algn="l" fontAlgn="base"/>
            <a:r>
              <a:rPr lang="en-US" sz="2000" b="1" dirty="0" smtClean="0">
                <a:solidFill>
                  <a:schemeClr val="tx1"/>
                </a:solidFill>
              </a:rPr>
              <a:t>Gathers info:</a:t>
            </a:r>
            <a:r>
              <a:rPr lang="en-US" sz="2000" dirty="0" smtClean="0">
                <a:solidFill>
                  <a:schemeClr val="tx1"/>
                </a:solidFill>
              </a:rPr>
              <a:t> …</a:t>
            </a:r>
          </a:p>
          <a:p>
            <a:pPr algn="l" fontAlgn="base"/>
            <a:r>
              <a:rPr lang="en-US" sz="2000" b="1" dirty="0" smtClean="0">
                <a:solidFill>
                  <a:schemeClr val="tx1"/>
                </a:solidFill>
              </a:rPr>
              <a:t>Makes decisions: </a:t>
            </a:r>
            <a:r>
              <a:rPr lang="en-US" sz="2000" dirty="0" smtClean="0">
                <a:solidFill>
                  <a:schemeClr val="tx1"/>
                </a:solidFill>
              </a:rPr>
              <a:t>….</a:t>
            </a:r>
          </a:p>
          <a:p>
            <a:pPr algn="l" fontAlgn="base"/>
            <a:r>
              <a:rPr lang="en-US" sz="2000" b="1" dirty="0" smtClean="0">
                <a:solidFill>
                  <a:schemeClr val="tx1"/>
                </a:solidFill>
              </a:rPr>
              <a:t>Uses time: </a:t>
            </a:r>
            <a:r>
              <a:rPr lang="en-US" sz="2000" dirty="0" smtClean="0">
                <a:solidFill>
                  <a:schemeClr val="tx1"/>
                </a:solidFill>
              </a:rPr>
              <a:t>…</a:t>
            </a:r>
            <a:endParaRPr lang="en-US" dirty="0">
              <a:solidFill>
                <a:schemeClr val="tx1"/>
              </a:solidFill>
            </a:endParaRPr>
          </a:p>
        </p:txBody>
      </p:sp>
      <p:sp>
        <p:nvSpPr>
          <p:cNvPr id="1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pic>
        <p:nvPicPr>
          <p:cNvPr id="14"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846138"/>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255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b="1" dirty="0" smtClean="0"/>
          </a:p>
          <a:p>
            <a:pPr algn="l"/>
            <a:endParaRPr lang="en-US" sz="2000" b="1" dirty="0" smtClean="0">
              <a:solidFill>
                <a:schemeClr val="tx1"/>
              </a:solidFill>
            </a:endParaRPr>
          </a:p>
          <a:p>
            <a:pPr algn="l"/>
            <a:r>
              <a:rPr lang="en-US" sz="2000" b="1" dirty="0" smtClean="0">
                <a:solidFill>
                  <a:schemeClr val="tx1"/>
                </a:solidFill>
              </a:rPr>
              <a:t>Content Guidelines</a:t>
            </a:r>
          </a:p>
          <a:p>
            <a:pPr algn="l" fontAlgn="base"/>
            <a:endParaRPr lang="en-US" sz="2000" dirty="0" smtClean="0">
              <a:solidFill>
                <a:schemeClr val="tx1"/>
              </a:solidFill>
            </a:endParaRPr>
          </a:p>
          <a:p>
            <a:pPr marL="457200" indent="-457200" algn="l" fontAlgn="base">
              <a:buFont typeface="+mj-lt"/>
              <a:buAutoNum type="arabicPeriod"/>
            </a:pPr>
            <a:r>
              <a:rPr lang="en-US" sz="2000" dirty="0" smtClean="0">
                <a:solidFill>
                  <a:schemeClr val="tx1"/>
                </a:solidFill>
              </a:rPr>
              <a:t>….</a:t>
            </a:r>
          </a:p>
          <a:p>
            <a:pPr algn="l"/>
            <a:endParaRPr lang="en-US" sz="2000" b="1" dirty="0" smtClean="0">
              <a:solidFill>
                <a:schemeClr val="tx1"/>
              </a:solidFill>
            </a:endParaRPr>
          </a:p>
          <a:p>
            <a:pPr algn="l"/>
            <a:r>
              <a:rPr lang="en-US" sz="2000" b="1" dirty="0" smtClean="0">
                <a:solidFill>
                  <a:schemeClr val="tx1"/>
                </a:solidFill>
              </a:rPr>
              <a:t>Questions Customer’s would ask:</a:t>
            </a:r>
          </a:p>
          <a:p>
            <a:pPr marL="457200" indent="-457200" algn="l" fontAlgn="base">
              <a:buFont typeface="+mj-lt"/>
              <a:buAutoNum type="arabicPeriod"/>
            </a:pPr>
            <a:r>
              <a:rPr lang="en-US" sz="2000" dirty="0" smtClean="0">
                <a:solidFill>
                  <a:schemeClr val="tx1"/>
                </a:solidFill>
              </a:rPr>
              <a:t>….</a:t>
            </a:r>
          </a:p>
          <a:p>
            <a:pPr marL="457200" indent="-457200" algn="l" fontAlgn="base">
              <a:buFont typeface="+mj-lt"/>
              <a:buAutoNum type="arabicPeriod"/>
            </a:pPr>
            <a:r>
              <a:rPr lang="en-US" sz="2000" dirty="0" smtClean="0">
                <a:solidFill>
                  <a:schemeClr val="tx1"/>
                </a:solidFill>
              </a:rPr>
              <a:t>….</a:t>
            </a:r>
          </a:p>
          <a:p>
            <a:pPr marL="457200" indent="-457200" algn="l" fontAlgn="base">
              <a:buFont typeface="+mj-lt"/>
              <a:buAutoNum type="arabicPeriod"/>
            </a:pPr>
            <a:r>
              <a:rPr lang="en-US" sz="2000" dirty="0" smtClean="0">
                <a:solidFill>
                  <a:schemeClr val="tx1"/>
                </a:solidFill>
              </a:rPr>
              <a:t>….</a:t>
            </a:r>
          </a:p>
          <a:p>
            <a:pPr algn="l"/>
            <a:endParaRPr lang="en-US" sz="2000" dirty="0">
              <a:solidFill>
                <a:schemeClr val="tx1"/>
              </a:solidFill>
            </a:endParaRPr>
          </a:p>
        </p:txBody>
      </p:sp>
      <p:sp>
        <p:nvSpPr>
          <p:cNvPr id="1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effectLst>
                  <a:outerShdw blurRad="38100" dist="38100" dir="2700000" algn="tl">
                    <a:srgbClr val="000000">
                      <a:alpha val="43137"/>
                    </a:srgbClr>
                  </a:outerShdw>
                </a:effectLst>
              </a:rPr>
              <a:t>Buyer Persona Name</a:t>
            </a:r>
            <a:endParaRPr lang="en-US" sz="3600" b="1" dirty="0">
              <a:effectLst>
                <a:outerShdw blurRad="38100" dist="38100" dir="2700000" algn="tl">
                  <a:srgbClr val="000000">
                    <a:alpha val="43137"/>
                  </a:srgbClr>
                </a:outerShdw>
              </a:effectLst>
            </a:endParaRPr>
          </a:p>
        </p:txBody>
      </p:sp>
      <p:pic>
        <p:nvPicPr>
          <p:cNvPr id="14" name="Picture 2" descr="C:\Users\Kelly\AppData\Local\Temp\SNAGHTML1b319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846138"/>
            <a:ext cx="3614721" cy="241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141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7" name="TextBox 3"/>
          <p:cNvSpPr txBox="1">
            <a:spLocks noChangeArrowheads="1"/>
          </p:cNvSpPr>
          <p:nvPr/>
        </p:nvSpPr>
        <p:spPr bwMode="auto">
          <a:xfrm>
            <a:off x="508000" y="2438400"/>
            <a:ext cx="8229600" cy="275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20000"/>
              </a:lnSpc>
            </a:pPr>
            <a:r>
              <a:rPr lang="en-US" altLang="en-US" sz="1600" dirty="0">
                <a:latin typeface="Myriad Pro Light" pitchFamily="34" charset="0"/>
              </a:rPr>
              <a:t>What Are Buyer Personas? ...……………………………………………………………. </a:t>
            </a:r>
            <a:r>
              <a:rPr lang="en-US" altLang="en-US" sz="1600" dirty="0" smtClean="0">
                <a:latin typeface="Myriad Pro Light" pitchFamily="34" charset="0"/>
              </a:rPr>
              <a:t> Slide </a:t>
            </a:r>
            <a:r>
              <a:rPr lang="en-US" altLang="en-US" sz="1600" dirty="0">
                <a:latin typeface="Myriad Pro Light" pitchFamily="34" charset="0"/>
              </a:rPr>
              <a:t>3</a:t>
            </a:r>
          </a:p>
          <a:p>
            <a:pPr eaLnBrk="1" hangingPunct="1">
              <a:lnSpc>
                <a:spcPct val="120000"/>
              </a:lnSpc>
            </a:pPr>
            <a:endParaRPr lang="en-US" altLang="en-US" sz="1600" dirty="0">
              <a:latin typeface="Myriad Pro Light" pitchFamily="34" charset="0"/>
            </a:endParaRPr>
          </a:p>
          <a:p>
            <a:pPr eaLnBrk="1" hangingPunct="1">
              <a:lnSpc>
                <a:spcPct val="120000"/>
              </a:lnSpc>
            </a:pPr>
            <a:r>
              <a:rPr lang="en-US" altLang="en-US" sz="1600" dirty="0">
                <a:latin typeface="Myriad Pro Light" pitchFamily="34" charset="0"/>
              </a:rPr>
              <a:t>What Are Negative Personas? ………………………………………......................….. </a:t>
            </a:r>
            <a:r>
              <a:rPr lang="en-US" altLang="en-US" sz="1600" dirty="0" smtClean="0">
                <a:latin typeface="Myriad Pro Light" pitchFamily="34" charset="0"/>
              </a:rPr>
              <a:t>     Slide </a:t>
            </a:r>
            <a:r>
              <a:rPr lang="en-US" altLang="en-US" sz="1600" dirty="0">
                <a:latin typeface="Myriad Pro Light" pitchFamily="34" charset="0"/>
              </a:rPr>
              <a:t>4</a:t>
            </a:r>
          </a:p>
          <a:p>
            <a:pPr eaLnBrk="1" hangingPunct="1">
              <a:lnSpc>
                <a:spcPct val="120000"/>
              </a:lnSpc>
            </a:pPr>
            <a:endParaRPr lang="en-US" altLang="en-US" sz="1600" dirty="0">
              <a:latin typeface="Myriad Pro Light" pitchFamily="34" charset="0"/>
            </a:endParaRPr>
          </a:p>
          <a:p>
            <a:pPr eaLnBrk="1" hangingPunct="1">
              <a:lnSpc>
                <a:spcPct val="120000"/>
              </a:lnSpc>
            </a:pPr>
            <a:r>
              <a:rPr lang="en-US" altLang="en-US" sz="1600" dirty="0">
                <a:latin typeface="Myriad Pro Light" pitchFamily="34" charset="0"/>
              </a:rPr>
              <a:t>How Can You Use Personas? …………………………………………………………... </a:t>
            </a:r>
            <a:r>
              <a:rPr lang="en-US" altLang="en-US" sz="1600" dirty="0" smtClean="0">
                <a:latin typeface="Myriad Pro Light" pitchFamily="34" charset="0"/>
              </a:rPr>
              <a:t>   Slide </a:t>
            </a:r>
            <a:r>
              <a:rPr lang="en-US" altLang="en-US" sz="1600" dirty="0">
                <a:latin typeface="Myriad Pro Light" pitchFamily="34" charset="0"/>
              </a:rPr>
              <a:t>5</a:t>
            </a:r>
          </a:p>
          <a:p>
            <a:pPr eaLnBrk="1" hangingPunct="1">
              <a:lnSpc>
                <a:spcPct val="120000"/>
              </a:lnSpc>
            </a:pPr>
            <a:endParaRPr lang="en-US" altLang="en-US" sz="1600" dirty="0">
              <a:latin typeface="Myriad Pro Light" pitchFamily="34" charset="0"/>
            </a:endParaRPr>
          </a:p>
          <a:p>
            <a:pPr eaLnBrk="1" hangingPunct="1">
              <a:lnSpc>
                <a:spcPct val="120000"/>
              </a:lnSpc>
            </a:pPr>
            <a:r>
              <a:rPr lang="en-US" altLang="en-US" sz="1600" dirty="0">
                <a:latin typeface="Myriad Pro Light" pitchFamily="34" charset="0"/>
              </a:rPr>
              <a:t>How Do You Create Personas? </a:t>
            </a:r>
            <a:r>
              <a:rPr lang="en-US" altLang="en-US" sz="1600" dirty="0" smtClean="0">
                <a:latin typeface="Myriad Pro Light" pitchFamily="34" charset="0"/>
              </a:rPr>
              <a:t>…………...………………………..……………......….    </a:t>
            </a:r>
            <a:r>
              <a:rPr lang="en-US" altLang="en-US" sz="1600" dirty="0">
                <a:latin typeface="Myriad Pro Light" pitchFamily="34" charset="0"/>
              </a:rPr>
              <a:t>Slide 7</a:t>
            </a:r>
          </a:p>
          <a:p>
            <a:pPr eaLnBrk="1" hangingPunct="1">
              <a:lnSpc>
                <a:spcPct val="120000"/>
              </a:lnSpc>
            </a:pPr>
            <a:endParaRPr lang="en-US" altLang="en-US" sz="1600" dirty="0">
              <a:latin typeface="Myriad Pro Light" pitchFamily="34" charset="0"/>
            </a:endParaRPr>
          </a:p>
          <a:p>
            <a:pPr eaLnBrk="1" hangingPunct="1">
              <a:lnSpc>
                <a:spcPct val="120000"/>
              </a:lnSpc>
            </a:pPr>
            <a:r>
              <a:rPr lang="en-US" altLang="en-US" sz="1600" dirty="0">
                <a:latin typeface="Myriad Pro Light" pitchFamily="34" charset="0"/>
              </a:rPr>
              <a:t>Blank Templates </a:t>
            </a:r>
            <a:r>
              <a:rPr lang="en-US" altLang="en-US" sz="1600" dirty="0" smtClean="0">
                <a:latin typeface="Myriad Pro Light" pitchFamily="34" charset="0"/>
              </a:rPr>
              <a:t>………………………………………………………………………..    Slide 13</a:t>
            </a:r>
            <a:endParaRPr lang="en-US" altLang="en-US" sz="1600" dirty="0">
              <a:latin typeface="Myriad Pro Light" pitchFamily="34" charset="0"/>
            </a:endParaRPr>
          </a:p>
        </p:txBody>
      </p:sp>
      <p:sp>
        <p:nvSpPr>
          <p:cNvPr id="9" name="TextBox 2"/>
          <p:cNvSpPr txBox="1">
            <a:spLocks noChangeArrowheads="1"/>
          </p:cNvSpPr>
          <p:nvPr/>
        </p:nvSpPr>
        <p:spPr bwMode="auto">
          <a:xfrm>
            <a:off x="935039" y="1524000"/>
            <a:ext cx="7277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sz="1800" b="1" dirty="0">
                <a:latin typeface="Myriad Pro Light" pitchFamily="34" charset="0"/>
              </a:rPr>
              <a:t>Table of Contents</a:t>
            </a: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400" y="628650"/>
            <a:ext cx="11049000" cy="718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4"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2" name="TextBox 1"/>
          <p:cNvSpPr txBox="1"/>
          <p:nvPr/>
        </p:nvSpPr>
        <p:spPr>
          <a:xfrm>
            <a:off x="1193800" y="614401"/>
            <a:ext cx="7264400" cy="3662541"/>
          </a:xfrm>
          <a:prstGeom prst="rect">
            <a:avLst/>
          </a:prstGeom>
          <a:noFill/>
        </p:spPr>
        <p:txBody>
          <a:bodyPr wrap="square" rtlCol="0">
            <a:spAutoFit/>
          </a:bodyPr>
          <a:lstStyle/>
          <a:p>
            <a:r>
              <a:rPr lang="en-US" dirty="0" smtClean="0">
                <a:latin typeface="Myriad Pro Light" pitchFamily="34" charset="0"/>
              </a:rPr>
              <a:t>About Us</a:t>
            </a:r>
          </a:p>
          <a:p>
            <a:endParaRPr lang="en-US" sz="1100" dirty="0">
              <a:latin typeface="Myriad Pro Light" pitchFamily="34" charset="0"/>
            </a:endParaRPr>
          </a:p>
          <a:p>
            <a:r>
              <a:rPr lang="en-US" b="1" dirty="0">
                <a:latin typeface="Myriad Pro Light" pitchFamily="34" charset="0"/>
              </a:rPr>
              <a:t>We build. We execute. You love. You Grow.</a:t>
            </a:r>
          </a:p>
          <a:p>
            <a:r>
              <a:rPr lang="en-US" dirty="0">
                <a:latin typeface="Myriad Pro Light" pitchFamily="34" charset="0"/>
              </a:rPr>
              <a:t>We love to build and execute marketing processes that stimulate growth for our clients</a:t>
            </a:r>
            <a:r>
              <a:rPr lang="en-US" dirty="0" smtClean="0">
                <a:latin typeface="Myriad Pro Light" pitchFamily="34" charset="0"/>
              </a:rPr>
              <a:t>. </a:t>
            </a:r>
            <a:br>
              <a:rPr lang="en-US" dirty="0" smtClean="0">
                <a:latin typeface="Myriad Pro Light" pitchFamily="34" charset="0"/>
              </a:rPr>
            </a:br>
            <a:endParaRPr lang="en-US" sz="1200" dirty="0">
              <a:latin typeface="Myriad Pro Light" pitchFamily="34" charset="0"/>
            </a:endParaRPr>
          </a:p>
          <a:p>
            <a:r>
              <a:rPr lang="en-US" b="1" dirty="0">
                <a:latin typeface="Myriad Pro Light" pitchFamily="34" charset="0"/>
              </a:rPr>
              <a:t>We know inbound marketing. </a:t>
            </a:r>
            <a:r>
              <a:rPr lang="en-US" dirty="0">
                <a:latin typeface="Myriad Pro Light" pitchFamily="34" charset="0"/>
              </a:rPr>
              <a:t/>
            </a:r>
            <a:br>
              <a:rPr lang="en-US" dirty="0">
                <a:latin typeface="Myriad Pro Light" pitchFamily="34" charset="0"/>
              </a:rPr>
            </a:br>
            <a:r>
              <a:rPr lang="en-US" dirty="0">
                <a:latin typeface="Myriad Pro Light" pitchFamily="34" charset="0"/>
              </a:rPr>
              <a:t>We aren't like other inbound marketing agencies who started as traditional agencies and had to transition to new methods. We started as an inbound marketing agency, inbound is all we've ever known and it's all we've ever done. </a:t>
            </a:r>
            <a:endParaRPr lang="en-US" dirty="0" smtClean="0">
              <a:latin typeface="Myriad Pro Light" pitchFamily="34" charset="0"/>
            </a:endParaRPr>
          </a:p>
          <a:p>
            <a:r>
              <a:rPr lang="en-US" sz="1100" b="1" dirty="0">
                <a:latin typeface="Myriad Pro Light" pitchFamily="34" charset="0"/>
              </a:rPr>
              <a:t> </a:t>
            </a:r>
            <a:endParaRPr lang="en-US" sz="1100" b="1" dirty="0" smtClean="0">
              <a:latin typeface="Myriad Pro Light" pitchFamily="34" charset="0"/>
            </a:endParaRPr>
          </a:p>
          <a:p>
            <a:r>
              <a:rPr lang="en-US" b="1" dirty="0" smtClean="0">
                <a:latin typeface="Myriad Pro Light" pitchFamily="34" charset="0"/>
              </a:rPr>
              <a:t>We </a:t>
            </a:r>
            <a:r>
              <a:rPr lang="en-US" b="1" dirty="0">
                <a:latin typeface="Myriad Pro Light" pitchFamily="34" charset="0"/>
              </a:rPr>
              <a:t>are your inbound marketing team</a:t>
            </a:r>
            <a:r>
              <a:rPr lang="en-US" b="1" dirty="0" smtClean="0">
                <a:latin typeface="Myriad Pro Light" pitchFamily="34" charset="0"/>
              </a:rPr>
              <a:t>. </a:t>
            </a:r>
            <a:r>
              <a:rPr lang="en-US" b="1" dirty="0" smtClean="0">
                <a:latin typeface="Myriad Pro Light" pitchFamily="34" charset="0"/>
                <a:hlinkClick r:id="rId5"/>
              </a:rPr>
              <a:t>Click below to request a consult.</a:t>
            </a:r>
            <a:endParaRPr lang="en-US" dirty="0">
              <a:latin typeface="Myriad Pro Light" pitchFamily="34" charset="0"/>
            </a:endParaRPr>
          </a:p>
          <a:p>
            <a:endParaRPr lang="en-US" dirty="0"/>
          </a:p>
        </p:txBody>
      </p:sp>
      <p:pic>
        <p:nvPicPr>
          <p:cNvPr id="3" name="Picture 2">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 y="4162378"/>
            <a:ext cx="8001000" cy="2162175"/>
          </a:xfrm>
          <a:prstGeom prst="rect">
            <a:avLst/>
          </a:prstGeom>
        </p:spPr>
      </p:pic>
    </p:spTree>
    <p:extLst>
      <p:ext uri="{BB962C8B-B14F-4D97-AF65-F5344CB8AC3E}">
        <p14:creationId xmlns:p14="http://schemas.microsoft.com/office/powerpoint/2010/main" val="3659907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1" name="TextBox 3"/>
          <p:cNvSpPr txBox="1">
            <a:spLocks noChangeArrowheads="1"/>
          </p:cNvSpPr>
          <p:nvPr/>
        </p:nvSpPr>
        <p:spPr bwMode="auto">
          <a:xfrm>
            <a:off x="827088" y="1857376"/>
            <a:ext cx="7459662" cy="405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pPr>
            <a:r>
              <a:rPr lang="en-US" altLang="en-US" sz="1800" dirty="0">
                <a:solidFill>
                  <a:srgbClr val="000000"/>
                </a:solidFill>
                <a:latin typeface="Myriad Pro Light" pitchFamily="34" charset="0"/>
              </a:rPr>
              <a:t>Buyer personas are fictional, generalized representations of your ideal customers. They help you understand your customers (and prospective customers) better, and make it easier for you to tailor content to the specific needs, behaviors, and concerns of different groups.</a:t>
            </a:r>
          </a:p>
          <a:p>
            <a:pPr eaLnBrk="1" hangingPunct="1">
              <a:lnSpc>
                <a:spcPct val="130000"/>
              </a:lnSpc>
            </a:pPr>
            <a:endParaRPr lang="en-US" altLang="en-US" sz="1800" dirty="0">
              <a:solidFill>
                <a:srgbClr val="000000"/>
              </a:solidFill>
              <a:latin typeface="Myriad Pro Light" pitchFamily="34" charset="0"/>
            </a:endParaRPr>
          </a:p>
          <a:p>
            <a:pPr eaLnBrk="1" hangingPunct="1">
              <a:lnSpc>
                <a:spcPct val="130000"/>
              </a:lnSpc>
            </a:pPr>
            <a:r>
              <a:rPr lang="en-US" altLang="en-US" sz="1800" dirty="0">
                <a:solidFill>
                  <a:srgbClr val="000000"/>
                </a:solidFill>
                <a:latin typeface="Myriad Pro Light" pitchFamily="34" charset="0"/>
              </a:rPr>
              <a:t>The strongest buyer personas are based on market research as well as on insights you gather from your actual customer base (through surveys, interviews, etc.). Depending on your business, you could have as few as one or two personas, or as many as 10 or 20. (Note: If you’re new to personas, start small! You can always develop more personas later if needed.)</a:t>
            </a:r>
          </a:p>
        </p:txBody>
      </p:sp>
      <p:sp>
        <p:nvSpPr>
          <p:cNvPr id="12"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What Are Buyer Personas?</a:t>
            </a:r>
          </a:p>
        </p:txBody>
      </p:sp>
    </p:spTree>
    <p:extLst>
      <p:ext uri="{BB962C8B-B14F-4D97-AF65-F5344CB8AC3E}">
        <p14:creationId xmlns:p14="http://schemas.microsoft.com/office/powerpoint/2010/main" val="93058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3"/>
          <p:cNvSpPr txBox="1">
            <a:spLocks noChangeArrowheads="1"/>
          </p:cNvSpPr>
          <p:nvPr/>
        </p:nvSpPr>
        <p:spPr bwMode="auto">
          <a:xfrm>
            <a:off x="827088" y="1857376"/>
            <a:ext cx="7459662" cy="3303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pPr>
            <a:r>
              <a:rPr lang="en-US" altLang="en-US" sz="1800" dirty="0">
                <a:solidFill>
                  <a:srgbClr val="000000"/>
                </a:solidFill>
                <a:latin typeface="Myriad Pro Light" pitchFamily="34" charset="0"/>
              </a:rPr>
              <a:t>Whereas a buyer persona is a representation of an </a:t>
            </a:r>
            <a:r>
              <a:rPr lang="en-US" altLang="en-US" sz="1800" i="1" dirty="0">
                <a:solidFill>
                  <a:srgbClr val="000000"/>
                </a:solidFill>
                <a:latin typeface="Myriad Pro Light" pitchFamily="34" charset="0"/>
              </a:rPr>
              <a:t>ideal</a:t>
            </a:r>
            <a:r>
              <a:rPr lang="en-US" altLang="en-US" sz="1800" dirty="0">
                <a:solidFill>
                  <a:srgbClr val="000000"/>
                </a:solidFill>
                <a:latin typeface="Myriad Pro Light" pitchFamily="34" charset="0"/>
              </a:rPr>
              <a:t> customer, a negative -- or “exclusionary” -- persona is a representation of who you </a:t>
            </a:r>
            <a:r>
              <a:rPr lang="en-US" altLang="en-US" sz="1800" i="1" dirty="0">
                <a:solidFill>
                  <a:srgbClr val="000000"/>
                </a:solidFill>
                <a:latin typeface="Myriad Pro Light" pitchFamily="34" charset="0"/>
              </a:rPr>
              <a:t>don’t</a:t>
            </a:r>
            <a:r>
              <a:rPr lang="en-US" altLang="en-US" sz="1800" dirty="0">
                <a:solidFill>
                  <a:srgbClr val="000000"/>
                </a:solidFill>
                <a:latin typeface="Myriad Pro Light" pitchFamily="34" charset="0"/>
              </a:rPr>
              <a:t> want as a customer. </a:t>
            </a:r>
          </a:p>
          <a:p>
            <a:pPr eaLnBrk="1" hangingPunct="1">
              <a:lnSpc>
                <a:spcPct val="130000"/>
              </a:lnSpc>
            </a:pPr>
            <a:endParaRPr lang="en-US" altLang="en-US" sz="1800" dirty="0">
              <a:solidFill>
                <a:srgbClr val="000000"/>
              </a:solidFill>
              <a:latin typeface="Myriad Pro Light" pitchFamily="34" charset="0"/>
            </a:endParaRPr>
          </a:p>
          <a:p>
            <a:pPr eaLnBrk="1" hangingPunct="1">
              <a:lnSpc>
                <a:spcPct val="130000"/>
              </a:lnSpc>
            </a:pPr>
            <a:r>
              <a:rPr lang="en-US" altLang="en-US" sz="1800" dirty="0">
                <a:solidFill>
                  <a:srgbClr val="000000"/>
                </a:solidFill>
                <a:latin typeface="Myriad Pro Light" pitchFamily="34" charset="0"/>
              </a:rPr>
              <a:t>This could include, for example, professionals who are too advanced for your product or service, students who are only engaging with your content for research/knowledge, or potential customers who are just too expensive to acquire (because of a low average sale price, their propensity to churn, or their unlikeliness to purchase again from your company.)</a:t>
            </a:r>
          </a:p>
        </p:txBody>
      </p:sp>
      <p:sp>
        <p:nvSpPr>
          <p:cNvPr id="9"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What Are Negative Personas?</a:t>
            </a:r>
          </a:p>
        </p:txBody>
      </p:sp>
    </p:spTree>
    <p:extLst>
      <p:ext uri="{BB962C8B-B14F-4D97-AF65-F5344CB8AC3E}">
        <p14:creationId xmlns:p14="http://schemas.microsoft.com/office/powerpoint/2010/main" val="1484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How Can You Use Personas?</a:t>
            </a:r>
          </a:p>
        </p:txBody>
      </p:sp>
      <p:sp>
        <p:nvSpPr>
          <p:cNvPr id="9" name="TextBox 3"/>
          <p:cNvSpPr txBox="1">
            <a:spLocks noChangeArrowheads="1"/>
          </p:cNvSpPr>
          <p:nvPr/>
        </p:nvSpPr>
        <p:spPr bwMode="auto">
          <a:xfrm>
            <a:off x="935039" y="1752600"/>
            <a:ext cx="7277100" cy="36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pPr>
            <a:r>
              <a:rPr lang="en-US" altLang="en-US" sz="1800" dirty="0">
                <a:latin typeface="Myriad Pro Light" pitchFamily="34" charset="0"/>
              </a:rPr>
              <a:t>At the most basic level, personas allow you to personalize or target your marketing for different segments of your audience. For example, instead of sending the same lead nurturing emails to everyone in your database, you can segment by buyer persona and tailor your messaging according to what you know about those different personas.</a:t>
            </a:r>
          </a:p>
          <a:p>
            <a:pPr eaLnBrk="1" hangingPunct="1">
              <a:lnSpc>
                <a:spcPct val="130000"/>
              </a:lnSpc>
            </a:pPr>
            <a:endParaRPr lang="en-US" altLang="en-US" sz="1800" dirty="0">
              <a:latin typeface="Myriad Pro Light" pitchFamily="34" charset="0"/>
            </a:endParaRPr>
          </a:p>
          <a:p>
            <a:pPr eaLnBrk="1" hangingPunct="1">
              <a:lnSpc>
                <a:spcPct val="130000"/>
              </a:lnSpc>
            </a:pPr>
            <a:r>
              <a:rPr lang="en-US" altLang="en-US" sz="1800" dirty="0">
                <a:latin typeface="Myriad Pro Light" pitchFamily="34" charset="0"/>
              </a:rPr>
              <a:t>If you take the time to create negative personas, you’ll have the added advantage of being able to segment out the “bad apples” from the rest of your contacts, which can help you achieve a lower cost-per-lead and cost-per-customer (and see higher sales productivity).</a:t>
            </a:r>
          </a:p>
        </p:txBody>
      </p:sp>
    </p:spTree>
    <p:extLst>
      <p:ext uri="{BB962C8B-B14F-4D97-AF65-F5344CB8AC3E}">
        <p14:creationId xmlns:p14="http://schemas.microsoft.com/office/powerpoint/2010/main" val="1639633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How Can You Use Personas?</a:t>
            </a:r>
          </a:p>
        </p:txBody>
      </p:sp>
      <p:sp>
        <p:nvSpPr>
          <p:cNvPr id="11" name="TextBox 3">
            <a:hlinkClick r:id="rId4"/>
          </p:cNvPr>
          <p:cNvSpPr txBox="1">
            <a:spLocks noChangeArrowheads="1"/>
          </p:cNvSpPr>
          <p:nvPr/>
        </p:nvSpPr>
        <p:spPr bwMode="auto">
          <a:xfrm>
            <a:off x="937810" y="2011719"/>
            <a:ext cx="4049712" cy="397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pPr>
            <a:r>
              <a:rPr lang="en-US" altLang="en-US" sz="2000" dirty="0">
                <a:solidFill>
                  <a:srgbClr val="000000"/>
                </a:solidFill>
                <a:latin typeface="Myriad Pro Light" pitchFamily="34" charset="0"/>
              </a:rPr>
              <a:t>When combined with lifecycle stage (i.e. how far along someone is in your sales cycle), buyer personas also allow you to map out and create highly targeted content. </a:t>
            </a:r>
          </a:p>
          <a:p>
            <a:pPr eaLnBrk="1" hangingPunct="1">
              <a:lnSpc>
                <a:spcPct val="130000"/>
              </a:lnSpc>
            </a:pPr>
            <a:endParaRPr lang="en-US" altLang="en-US" sz="2000" dirty="0">
              <a:solidFill>
                <a:srgbClr val="000000"/>
              </a:solidFill>
              <a:latin typeface="Myriad Pro Light" pitchFamily="34" charset="0"/>
              <a:hlinkClick r:id="rId4"/>
            </a:endParaRPr>
          </a:p>
          <a:p>
            <a:pPr eaLnBrk="1" hangingPunct="1">
              <a:lnSpc>
                <a:spcPct val="130000"/>
              </a:lnSpc>
            </a:pPr>
            <a:r>
              <a:rPr lang="en-US" altLang="en-US" sz="1800" dirty="0">
                <a:solidFill>
                  <a:srgbClr val="000000"/>
                </a:solidFill>
                <a:latin typeface="Myriad Pro Light" pitchFamily="34" charset="0"/>
                <a:hlinkClick r:id="rId4"/>
              </a:rPr>
              <a:t>To learn more about the “content mapping” process, right click here and select Hyperlink &gt; Open Hyperlink.</a:t>
            </a:r>
            <a:endParaRPr lang="en-US" altLang="en-US" sz="1800" dirty="0">
              <a:solidFill>
                <a:srgbClr val="000000"/>
              </a:solidFill>
              <a:latin typeface="Myriad Pro Light" pitchFamily="34" charset="0"/>
            </a:endParaRPr>
          </a:p>
        </p:txBody>
      </p:sp>
      <p:pic>
        <p:nvPicPr>
          <p:cNvPr id="12"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1828800"/>
            <a:ext cx="50292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367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13" name="TextBox 3"/>
          <p:cNvSpPr txBox="1">
            <a:spLocks noChangeArrowheads="1"/>
          </p:cNvSpPr>
          <p:nvPr/>
        </p:nvSpPr>
        <p:spPr bwMode="auto">
          <a:xfrm>
            <a:off x="843758" y="1600200"/>
            <a:ext cx="7459662" cy="42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ct val="130000"/>
              </a:lnSpc>
              <a:defRPr/>
            </a:pPr>
            <a:r>
              <a:rPr lang="en-US" dirty="0" smtClean="0">
                <a:latin typeface="Myriad Pro Light" pitchFamily="34" charset="0"/>
                <a:cs typeface="Helvetica" charset="0"/>
              </a:rPr>
              <a:t>Buyer personas are created through research, surveys, and interviews of your target audience. That includes a mix of customers, prospects, and those outside of your contact database who might align with your target audience. </a:t>
            </a:r>
          </a:p>
          <a:p>
            <a:pPr>
              <a:lnSpc>
                <a:spcPct val="130000"/>
              </a:lnSpc>
              <a:defRPr/>
            </a:pPr>
            <a:endParaRPr lang="en-US" dirty="0" smtClean="0">
              <a:latin typeface="Myriad Pro Light" pitchFamily="34" charset="0"/>
              <a:cs typeface="Helvetica" charset="0"/>
            </a:endParaRPr>
          </a:p>
          <a:p>
            <a:pPr>
              <a:lnSpc>
                <a:spcPct val="130000"/>
              </a:lnSpc>
              <a:defRPr/>
            </a:pPr>
            <a:r>
              <a:rPr lang="en-US" dirty="0" smtClean="0">
                <a:latin typeface="Myriad Pro Light" pitchFamily="34" charset="0"/>
                <a:cs typeface="Helvetica" charset="0"/>
              </a:rPr>
              <a:t>Here are some practical methods for gathering the information you need to develop personas:</a:t>
            </a:r>
          </a:p>
          <a:p>
            <a:pPr>
              <a:lnSpc>
                <a:spcPct val="130000"/>
              </a:lnSpc>
              <a:defRPr/>
            </a:pPr>
            <a:endParaRPr lang="en-US" dirty="0" smtClean="0">
              <a:latin typeface="Myriad Pro Light" pitchFamily="34" charset="0"/>
              <a:cs typeface="Helvetica" charset="0"/>
            </a:endParaRPr>
          </a:p>
          <a:p>
            <a:pPr marL="285750" indent="-285750">
              <a:lnSpc>
                <a:spcPct val="130000"/>
              </a:lnSpc>
              <a:buFont typeface="Arial"/>
              <a:buChar char="•"/>
              <a:defRPr/>
            </a:pPr>
            <a:r>
              <a:rPr lang="en-US" dirty="0" smtClean="0">
                <a:latin typeface="Myriad Pro Light" pitchFamily="34" charset="0"/>
                <a:cs typeface="Helvetica" charset="0"/>
              </a:rPr>
              <a:t>Interview customers either in person or over the phone to discover what they like about your product or service.</a:t>
            </a:r>
          </a:p>
          <a:p>
            <a:pPr marL="285750" indent="-285750">
              <a:lnSpc>
                <a:spcPct val="130000"/>
              </a:lnSpc>
              <a:buFont typeface="Arial"/>
              <a:buChar char="•"/>
              <a:defRPr/>
            </a:pPr>
            <a:endParaRPr lang="en-US" sz="1400" dirty="0" smtClean="0">
              <a:latin typeface="Helvetica" charset="0"/>
              <a:cs typeface="Helvetica" charset="0"/>
            </a:endParaRPr>
          </a:p>
          <a:p>
            <a:pPr marL="285750" indent="-285750">
              <a:lnSpc>
                <a:spcPct val="130000"/>
              </a:lnSpc>
              <a:buFont typeface="Arial"/>
              <a:buChar char="•"/>
              <a:defRPr/>
            </a:pPr>
            <a:endParaRPr lang="en-US" sz="1400" dirty="0" smtClean="0">
              <a:latin typeface="Helvetica" charset="0"/>
              <a:cs typeface="Helvetica" charset="0"/>
            </a:endParaRPr>
          </a:p>
        </p:txBody>
      </p:sp>
      <p:sp>
        <p:nvSpPr>
          <p:cNvPr id="14"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How Do You Create Buyer Personas?</a:t>
            </a:r>
          </a:p>
        </p:txBody>
      </p:sp>
    </p:spTree>
    <p:extLst>
      <p:ext uri="{BB962C8B-B14F-4D97-AF65-F5344CB8AC3E}">
        <p14:creationId xmlns:p14="http://schemas.microsoft.com/office/powerpoint/2010/main" val="2384978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3"/>
          <p:cNvSpPr txBox="1">
            <a:spLocks noChangeArrowheads="1"/>
          </p:cNvSpPr>
          <p:nvPr/>
        </p:nvSpPr>
        <p:spPr bwMode="auto">
          <a:xfrm>
            <a:off x="838201" y="1447800"/>
            <a:ext cx="7459662" cy="561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2000" dirty="0">
                <a:solidFill>
                  <a:srgbClr val="000000"/>
                </a:solidFill>
                <a:latin typeface="Myriad Pro Light" pitchFamily="34" charset="0"/>
              </a:rPr>
              <a:t>Look through your contacts database to uncover trends about how certain leads or customers find and consume your content</a:t>
            </a:r>
            <a:r>
              <a:rPr lang="en-US" altLang="en-US" sz="2000" dirty="0" smtClean="0">
                <a:solidFill>
                  <a:srgbClr val="000000"/>
                </a:solidFill>
                <a:latin typeface="Myriad Pro Light" pitchFamily="34" charset="0"/>
              </a:rPr>
              <a:t>.</a:t>
            </a:r>
            <a:endParaRPr lang="en-US" altLang="en-US" sz="2000" dirty="0">
              <a:solidFill>
                <a:srgbClr val="000000"/>
              </a:solidFill>
              <a:latin typeface="Myriad Pro Light" pitchFamily="34" charset="0"/>
            </a:endParaRPr>
          </a:p>
          <a:p>
            <a:pPr eaLnBrk="1" hangingPunct="1">
              <a:lnSpc>
                <a:spcPct val="130000"/>
              </a:lnSpc>
              <a:buFont typeface="Arial" pitchFamily="34" charset="0"/>
              <a:buChar char="•"/>
            </a:pPr>
            <a:r>
              <a:rPr lang="en-US" altLang="en-US" sz="2000" dirty="0">
                <a:solidFill>
                  <a:srgbClr val="000000"/>
                </a:solidFill>
                <a:latin typeface="Myriad Pro Light" pitchFamily="34" charset="0"/>
              </a:rPr>
              <a:t>When creating forms to use on your website, use form fields that capture important persona information. </a:t>
            </a:r>
            <a:r>
              <a:rPr lang="en-US" altLang="en-US" sz="1800" dirty="0">
                <a:solidFill>
                  <a:srgbClr val="000000"/>
                </a:solidFill>
                <a:latin typeface="Myriad Pro Light" pitchFamily="34" charset="0"/>
              </a:rPr>
              <a:t>(For example, if all of your personas vary based on company size, ask each lead for information about company size on your forms. You could also gather information on what forms of social media your leads use by asking a question about social media accounts</a:t>
            </a:r>
            <a:r>
              <a:rPr lang="en-US" altLang="en-US" sz="1800" dirty="0" smtClean="0">
                <a:solidFill>
                  <a:srgbClr val="000000"/>
                </a:solidFill>
                <a:latin typeface="Myriad Pro Light" pitchFamily="34" charset="0"/>
              </a:rPr>
              <a:t>.)</a:t>
            </a:r>
            <a:endParaRPr lang="en-US" altLang="en-US" sz="2000" dirty="0">
              <a:solidFill>
                <a:srgbClr val="000000"/>
              </a:solidFill>
              <a:latin typeface="Myriad Pro Light" pitchFamily="34" charset="0"/>
            </a:endParaRPr>
          </a:p>
          <a:p>
            <a:pPr eaLnBrk="1" hangingPunct="1">
              <a:lnSpc>
                <a:spcPct val="130000"/>
              </a:lnSpc>
              <a:buFont typeface="Arial" pitchFamily="34" charset="0"/>
              <a:buChar char="•"/>
            </a:pPr>
            <a:r>
              <a:rPr lang="en-US" altLang="en-US" sz="2000" dirty="0">
                <a:solidFill>
                  <a:srgbClr val="000000"/>
                </a:solidFill>
                <a:latin typeface="Myriad Pro Light" pitchFamily="34" charset="0"/>
              </a:rPr>
              <a:t>Take into consideration your sales team's feedback on the leads they are interacting with most. </a:t>
            </a:r>
            <a:r>
              <a:rPr lang="en-US" altLang="en-US" sz="1800" dirty="0">
                <a:solidFill>
                  <a:srgbClr val="000000"/>
                </a:solidFill>
                <a:latin typeface="Myriad Pro Light" pitchFamily="34" charset="0"/>
              </a:rPr>
              <a:t>(What types of sales cycles does your sales team work with? What generalizations can they make about the different types of customers you serve best?)</a:t>
            </a:r>
          </a:p>
          <a:p>
            <a:pPr eaLnBrk="1" hangingPunct="1">
              <a:lnSpc>
                <a:spcPct val="130000"/>
              </a:lnSpc>
              <a:buFont typeface="Arial" pitchFamily="34" charset="0"/>
              <a:buChar char="•"/>
            </a:pPr>
            <a:endParaRPr lang="en-US" altLang="en-US" sz="2000" dirty="0">
              <a:solidFill>
                <a:srgbClr val="000000"/>
              </a:solidFill>
              <a:latin typeface="Myriad Pro Light" pitchFamily="34" charset="0"/>
            </a:endParaRPr>
          </a:p>
          <a:p>
            <a:pPr eaLnBrk="1" hangingPunct="1">
              <a:lnSpc>
                <a:spcPct val="130000"/>
              </a:lnSpc>
            </a:pPr>
            <a:endParaRPr lang="en-US" altLang="en-US" sz="1400" dirty="0">
              <a:solidFill>
                <a:srgbClr val="000000"/>
              </a:solidFill>
              <a:latin typeface="Helvetica" charset="0"/>
            </a:endParaRPr>
          </a:p>
          <a:p>
            <a:pPr eaLnBrk="1" hangingPunct="1">
              <a:lnSpc>
                <a:spcPct val="130000"/>
              </a:lnSpc>
            </a:pPr>
            <a:endParaRPr lang="en-US" altLang="en-US" sz="1400" dirty="0">
              <a:solidFill>
                <a:srgbClr val="000000"/>
              </a:solidFill>
              <a:latin typeface="Helvetica" charset="0"/>
            </a:endParaRPr>
          </a:p>
        </p:txBody>
      </p:sp>
      <p:sp>
        <p:nvSpPr>
          <p:cNvPr id="9"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How Do You Create Buyer Personas?</a:t>
            </a:r>
          </a:p>
        </p:txBody>
      </p:sp>
    </p:spTree>
    <p:extLst>
      <p:ext uri="{BB962C8B-B14F-4D97-AF65-F5344CB8AC3E}">
        <p14:creationId xmlns:p14="http://schemas.microsoft.com/office/powerpoint/2010/main" val="718853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2865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15100"/>
            <a:ext cx="9144000" cy="342900"/>
          </a:xfrm>
          <a:prstGeom prst="rect">
            <a:avLst/>
          </a:prstGeom>
          <a:solidFill>
            <a:srgbClr val="006EC6"/>
          </a:solidFill>
          <a:ln>
            <a:solidFill>
              <a:srgbClr val="006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Kelly\Dropbox\OverGo\OverGo Studio\Logo Files\OverGo-Studio-Logo-White-2014.png"/>
          <p:cNvPicPr>
            <a:picLocks noChangeAspect="1" noChangeArrowheads="1"/>
          </p:cNvPicPr>
          <p:nvPr/>
        </p:nvPicPr>
        <p:blipFill>
          <a:blip r:embed="rId3" cstate="print"/>
          <a:srcRect/>
          <a:stretch>
            <a:fillRect/>
          </a:stretch>
        </p:blipFill>
        <p:spPr bwMode="auto">
          <a:xfrm>
            <a:off x="0" y="0"/>
            <a:ext cx="1422400" cy="606712"/>
          </a:xfrm>
          <a:prstGeom prst="rect">
            <a:avLst/>
          </a:prstGeom>
          <a:noFill/>
        </p:spPr>
      </p:pic>
      <p:sp>
        <p:nvSpPr>
          <p:cNvPr id="8" name="TextBox 7"/>
          <p:cNvSpPr txBox="1"/>
          <p:nvPr/>
        </p:nvSpPr>
        <p:spPr>
          <a:xfrm>
            <a:off x="3454400" y="6629400"/>
            <a:ext cx="2336800" cy="215444"/>
          </a:xfrm>
          <a:prstGeom prst="rect">
            <a:avLst/>
          </a:prstGeom>
          <a:noFill/>
        </p:spPr>
        <p:txBody>
          <a:bodyPr wrap="square" rtlCol="0">
            <a:spAutoFit/>
          </a:bodyPr>
          <a:lstStyle/>
          <a:p>
            <a:pPr algn="ctr"/>
            <a:r>
              <a:rPr lang="en-US" sz="800" dirty="0" smtClean="0">
                <a:solidFill>
                  <a:schemeClr val="bg1">
                    <a:lumMod val="85000"/>
                  </a:schemeClr>
                </a:solidFill>
                <a:latin typeface="Arial" pitchFamily="34" charset="0"/>
                <a:cs typeface="Arial" pitchFamily="34" charset="0"/>
              </a:rPr>
              <a:t>© 2014 </a:t>
            </a:r>
            <a:r>
              <a:rPr lang="en-US" sz="800" dirty="0" err="1" smtClean="0">
                <a:solidFill>
                  <a:schemeClr val="bg1">
                    <a:lumMod val="85000"/>
                  </a:schemeClr>
                </a:solidFill>
                <a:latin typeface="Arial" pitchFamily="34" charset="0"/>
                <a:cs typeface="Arial" pitchFamily="34" charset="0"/>
              </a:rPr>
              <a:t>OverGo</a:t>
            </a:r>
            <a:r>
              <a:rPr lang="en-US" sz="800" dirty="0" smtClean="0">
                <a:solidFill>
                  <a:schemeClr val="bg1">
                    <a:lumMod val="85000"/>
                  </a:schemeClr>
                </a:solidFill>
                <a:latin typeface="Arial" pitchFamily="34" charset="0"/>
                <a:cs typeface="Arial" pitchFamily="34" charset="0"/>
              </a:rPr>
              <a:t> Studio</a:t>
            </a:r>
            <a:endParaRPr lang="en-US" sz="1100" dirty="0">
              <a:solidFill>
                <a:schemeClr val="bg1">
                  <a:lumMod val="85000"/>
                </a:schemeClr>
              </a:solidFill>
            </a:endParaRPr>
          </a:p>
        </p:txBody>
      </p:sp>
      <p:sp>
        <p:nvSpPr>
          <p:cNvPr id="10" name="TextBox 9"/>
          <p:cNvSpPr txBox="1"/>
          <p:nvPr/>
        </p:nvSpPr>
        <p:spPr>
          <a:xfrm>
            <a:off x="2774271" y="21937"/>
            <a:ext cx="3505200" cy="584775"/>
          </a:xfrm>
          <a:prstGeom prst="rect">
            <a:avLst/>
          </a:prstGeom>
          <a:noFill/>
        </p:spPr>
        <p:txBody>
          <a:bodyPr wrap="square" rtlCol="0">
            <a:spAutoFit/>
          </a:bodyPr>
          <a:lstStyle/>
          <a:p>
            <a:r>
              <a:rPr lang="en-US" sz="3200" dirty="0" smtClean="0">
                <a:solidFill>
                  <a:schemeClr val="bg1"/>
                </a:solidFill>
                <a:latin typeface="Myriad Pro Light Cond" pitchFamily="34" charset="0"/>
              </a:rPr>
              <a:t>Buyer Persona Template</a:t>
            </a:r>
            <a:endParaRPr lang="en-US" sz="3200" dirty="0">
              <a:solidFill>
                <a:schemeClr val="bg1"/>
              </a:solidFill>
              <a:latin typeface="Myriad Pro Light Cond" pitchFamily="34" charset="0"/>
            </a:endParaRPr>
          </a:p>
        </p:txBody>
      </p:sp>
      <p:sp>
        <p:nvSpPr>
          <p:cNvPr id="7" name="TextBox 2"/>
          <p:cNvSpPr txBox="1">
            <a:spLocks noChangeArrowheads="1"/>
          </p:cNvSpPr>
          <p:nvPr/>
        </p:nvSpPr>
        <p:spPr bwMode="auto">
          <a:xfrm>
            <a:off x="935039" y="819150"/>
            <a:ext cx="7277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r>
              <a:rPr lang="en-US" altLang="en-US" b="1" dirty="0">
                <a:solidFill>
                  <a:srgbClr val="00B050"/>
                </a:solidFill>
                <a:latin typeface="Myriad Pro Light" pitchFamily="34" charset="0"/>
              </a:rPr>
              <a:t>How Do You Create Buyer Personas?</a:t>
            </a:r>
          </a:p>
        </p:txBody>
      </p:sp>
      <p:sp>
        <p:nvSpPr>
          <p:cNvPr id="9" name="TextBox 3">
            <a:hlinkClick r:id="rId4"/>
          </p:cNvPr>
          <p:cNvSpPr txBox="1">
            <a:spLocks noChangeArrowheads="1"/>
          </p:cNvSpPr>
          <p:nvPr/>
        </p:nvSpPr>
        <p:spPr bwMode="auto">
          <a:xfrm>
            <a:off x="609601" y="1344892"/>
            <a:ext cx="5257801" cy="481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lnSpc>
                <a:spcPct val="130000"/>
              </a:lnSpc>
              <a:buFont typeface="Arial" pitchFamily="34" charset="0"/>
              <a:buChar char="•"/>
            </a:pPr>
            <a:r>
              <a:rPr lang="en-US" altLang="en-US" sz="1800" b="1" dirty="0" err="1">
                <a:latin typeface="Myriad Pro Light" pitchFamily="34" charset="0"/>
              </a:rPr>
              <a:t>HubSpot</a:t>
            </a:r>
            <a:r>
              <a:rPr lang="en-US" altLang="en-US" sz="1800" b="1" dirty="0">
                <a:latin typeface="Myriad Pro Light" pitchFamily="34" charset="0"/>
              </a:rPr>
              <a:t> customers: </a:t>
            </a:r>
            <a:r>
              <a:rPr lang="en-US" altLang="en-US" sz="1800" dirty="0">
                <a:latin typeface="Myriad Pro Light" pitchFamily="34" charset="0"/>
              </a:rPr>
              <a:t>You can create and manage your personas within the Contacts tool.</a:t>
            </a:r>
            <a:r>
              <a:rPr lang="en-US" altLang="en-US" sz="2000" dirty="0">
                <a:latin typeface="Myriad Pro Light" pitchFamily="34" charset="0"/>
              </a:rPr>
              <a:t> </a:t>
            </a:r>
            <a:r>
              <a:rPr lang="en-US" altLang="en-US" sz="1800" dirty="0">
                <a:latin typeface="Myriad Pro Light" pitchFamily="34" charset="0"/>
                <a:hlinkClick r:id="rId4"/>
              </a:rPr>
              <a:t>Right click here, then select Hyperlink &gt; Open Hyperlink to learn more!</a:t>
            </a:r>
            <a:endParaRPr lang="en-US" altLang="en-US" sz="1800" b="1" dirty="0">
              <a:latin typeface="Myriad Pro Light" pitchFamily="34" charset="0"/>
            </a:endParaRPr>
          </a:p>
          <a:p>
            <a:pPr eaLnBrk="1" hangingPunct="1">
              <a:lnSpc>
                <a:spcPct val="130000"/>
              </a:lnSpc>
              <a:buFont typeface="Arial" pitchFamily="34" charset="0"/>
              <a:buChar char="•"/>
            </a:pPr>
            <a:endParaRPr lang="en-US" altLang="en-US" sz="1800" dirty="0">
              <a:latin typeface="Myriad Pro Light" pitchFamily="34" charset="0"/>
            </a:endParaRPr>
          </a:p>
          <a:p>
            <a:pPr eaLnBrk="1" hangingPunct="1">
              <a:lnSpc>
                <a:spcPct val="130000"/>
              </a:lnSpc>
              <a:buFont typeface="Arial" pitchFamily="34" charset="0"/>
              <a:buChar char="•"/>
            </a:pPr>
            <a:r>
              <a:rPr lang="en-US" altLang="en-US" sz="1800" b="1" dirty="0">
                <a:latin typeface="Myriad Pro Light" pitchFamily="34" charset="0"/>
              </a:rPr>
              <a:t>Customers and non-customers alike: </a:t>
            </a:r>
            <a:r>
              <a:rPr lang="en-US" altLang="en-US" sz="1800" dirty="0">
                <a:latin typeface="Myriad Pro Light" pitchFamily="34" charset="0"/>
              </a:rPr>
              <a:t>You can use the following 4-slide template to organize your persona data. </a:t>
            </a:r>
          </a:p>
          <a:p>
            <a:pPr eaLnBrk="1" hangingPunct="1">
              <a:lnSpc>
                <a:spcPct val="130000"/>
              </a:lnSpc>
              <a:buFont typeface="Arial" pitchFamily="34" charset="0"/>
              <a:buChar char="•"/>
            </a:pPr>
            <a:endParaRPr lang="en-US" altLang="en-US" sz="1800" dirty="0">
              <a:latin typeface="Myriad Pro Light" pitchFamily="34" charset="0"/>
            </a:endParaRPr>
          </a:p>
          <a:p>
            <a:pPr eaLnBrk="1" hangingPunct="1">
              <a:lnSpc>
                <a:spcPct val="130000"/>
              </a:lnSpc>
            </a:pPr>
            <a:r>
              <a:rPr lang="en-US" altLang="en-US" sz="1800" dirty="0">
                <a:latin typeface="Myriad Pro Light" pitchFamily="34" charset="0"/>
              </a:rPr>
              <a:t>First, we’ll walk you through an example, then we’ll leave you with some blank templates so you can get to it!</a:t>
            </a:r>
          </a:p>
          <a:p>
            <a:pPr eaLnBrk="1" hangingPunct="1">
              <a:lnSpc>
                <a:spcPct val="130000"/>
              </a:lnSpc>
            </a:pPr>
            <a:endParaRPr lang="en-US" altLang="en-US" sz="1800" dirty="0">
              <a:latin typeface="Myriad Pro Light" pitchFamily="34" charset="0"/>
            </a:endParaRPr>
          </a:p>
        </p:txBody>
      </p:sp>
      <p:pic>
        <p:nvPicPr>
          <p:cNvPr id="1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44835" y="1837352"/>
            <a:ext cx="24987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926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TotalTime>
  <Words>1288</Words>
  <Application>Microsoft Office PowerPoint</Application>
  <PresentationFormat>Letter Paper (8.5x11 in)</PresentationFormat>
  <Paragraphs>216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Kranz</dc:creator>
  <cp:lastModifiedBy>Laura Hogan</cp:lastModifiedBy>
  <cp:revision>11</cp:revision>
  <dcterms:created xsi:type="dcterms:W3CDTF">2014-08-06T21:14:14Z</dcterms:created>
  <dcterms:modified xsi:type="dcterms:W3CDTF">2014-08-29T15:10:12Z</dcterms:modified>
</cp:coreProperties>
</file>