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10" r:id="rId1"/>
  </p:sldMasterIdLst>
  <p:notesMasterIdLst>
    <p:notesMasterId r:id="rId3"/>
  </p:notesMasterIdLst>
  <p:handoutMasterIdLst>
    <p:handoutMasterId r:id="rId4"/>
  </p:handoutMasterIdLst>
  <p:sldIdLst>
    <p:sldId id="486" r:id="rId2"/>
  </p:sldIdLst>
  <p:sldSz cx="9144000" cy="6858000" type="screen4x3"/>
  <p:notesSz cx="6858000" cy="9296400"/>
  <p:defaultTextStyle>
    <a:lvl1pPr>
      <a:defRPr sz="2400">
        <a:latin typeface="Calibri"/>
        <a:ea typeface="Calibri"/>
        <a:cs typeface="Calibri"/>
        <a:sym typeface="Calibri"/>
      </a:defRPr>
    </a:lvl1pPr>
    <a:lvl2pPr indent="457200">
      <a:defRPr sz="2400">
        <a:latin typeface="Calibri"/>
        <a:ea typeface="Calibri"/>
        <a:cs typeface="Calibri"/>
        <a:sym typeface="Calibri"/>
      </a:defRPr>
    </a:lvl2pPr>
    <a:lvl3pPr indent="914400">
      <a:defRPr sz="2400">
        <a:latin typeface="Calibri"/>
        <a:ea typeface="Calibri"/>
        <a:cs typeface="Calibri"/>
        <a:sym typeface="Calibri"/>
      </a:defRPr>
    </a:lvl3pPr>
    <a:lvl4pPr indent="1371600">
      <a:defRPr sz="2400">
        <a:latin typeface="Calibri"/>
        <a:ea typeface="Calibri"/>
        <a:cs typeface="Calibri"/>
        <a:sym typeface="Calibri"/>
      </a:defRPr>
    </a:lvl4pPr>
    <a:lvl5pPr indent="1828800">
      <a:defRPr sz="2400">
        <a:latin typeface="Calibri"/>
        <a:ea typeface="Calibri"/>
        <a:cs typeface="Calibri"/>
        <a:sym typeface="Calibri"/>
      </a:defRPr>
    </a:lvl5pPr>
    <a:lvl6pPr>
      <a:defRPr sz="2400">
        <a:latin typeface="Calibri"/>
        <a:ea typeface="Calibri"/>
        <a:cs typeface="Calibri"/>
        <a:sym typeface="Calibri"/>
      </a:defRPr>
    </a:lvl6pPr>
    <a:lvl7pPr>
      <a:defRPr sz="2400">
        <a:latin typeface="Calibri"/>
        <a:ea typeface="Calibri"/>
        <a:cs typeface="Calibri"/>
        <a:sym typeface="Calibri"/>
      </a:defRPr>
    </a:lvl7pPr>
    <a:lvl8pPr>
      <a:defRPr sz="2400">
        <a:latin typeface="Calibri"/>
        <a:ea typeface="Calibri"/>
        <a:cs typeface="Calibri"/>
        <a:sym typeface="Calibri"/>
      </a:defRPr>
    </a:lvl8pPr>
    <a:lvl9pPr>
      <a:defRPr sz="2400"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" initials="P" lastIdx="2" clrIdx="0"/>
  <p:cmAuthor id="1" name="Fabrizio Battagli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0"/>
    <a:srgbClr val="FFFFFF"/>
    <a:srgbClr val="95B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6" autoAdjust="0"/>
    <p:restoredTop sz="94206" autoAdjust="0"/>
  </p:normalViewPr>
  <p:slideViewPr>
    <p:cSldViewPr snapToGrid="0" snapToObjects="1">
      <p:cViewPr varScale="1">
        <p:scale>
          <a:sx n="71" d="100"/>
          <a:sy n="71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110"/>
    </p:cViewPr>
  </p:sorterViewPr>
  <p:notesViewPr>
    <p:cSldViewPr snapToGrid="0" snapToObjects="1">
      <p:cViewPr>
        <p:scale>
          <a:sx n="66" d="100"/>
          <a:sy n="66" d="100"/>
        </p:scale>
        <p:origin x="-2550" y="-48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F9D8F-A79A-4691-80B5-D7DBE17B22C3}" type="datetimeFigureOut">
              <a:rPr lang="en-US" smtClean="0"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F8343-DCD4-48C3-975A-92E4520003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18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xfrm>
            <a:off x="914400" y="4415792"/>
            <a:ext cx="5029200" cy="418338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56253399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21296" y="9721106"/>
            <a:ext cx="3076363" cy="511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fld id="{4426D61B-7D02-6344-8730-F5CAEA5312D8}" type="slidenum">
              <a:rPr lang="en-US" sz="1700"/>
              <a:pPr/>
              <a:t>1</a:t>
            </a:fld>
            <a:endParaRPr lang="en-US" sz="1700"/>
          </a:p>
        </p:txBody>
      </p:sp>
      <p:sp>
        <p:nvSpPr>
          <p:cNvPr id="134147" name="Slide Image Placeholder 7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8" name="Notes Placeholder 8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73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AF8FDB-C13B-469F-8585-85ADB110429B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D03-7D1D-504A-9606-E862F155F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8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1E5276-2A0D-4410-89F8-3C41CD6A1C0F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16792-A5CF-410D-9E21-1D71FC6CB8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8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6132F2-C06D-46F5-A849-3ABBA0EC4A63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7F1D-444A-4048-B383-7CF80E561A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1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3DE02-A06F-4522-B0D2-F7FD59CB1AFA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E5F72-2579-4234-A8F8-A55FA5D452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3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01C6159D-D7AC-4B40-9138-C96E72C57751}" type="datetime1">
              <a:rPr lang="en-US" kern="1200" smtClean="0"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3/6/2015</a:t>
            </a:fld>
            <a:endParaRPr lang="en-US" kern="1200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77F59A23-A5A6-4367-A18B-114069A4575D}" type="slidenum">
              <a:rPr lang="en-US" kern="1200" smtClean="0">
                <a:ea typeface="ＭＳ Ｐゴシック" panose="020B0600070205080204" pitchFamily="34" charset="-128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1127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01C6159D-D7AC-4B40-9138-C96E72C57751}" type="datetime1">
              <a:rPr lang="en-US" kern="1200" smtClean="0"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3/6/2015</a:t>
            </a:fld>
            <a:endParaRPr lang="en-US" kern="1200" dirty="0"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77F59A23-A5A6-4367-A18B-114069A4575D}" type="slidenum">
              <a:rPr lang="en-US" kern="1200" smtClean="0">
                <a:ea typeface="ＭＳ Ｐゴシック" panose="020B0600070205080204" pitchFamily="34" charset="-128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0019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01C6159D-D7AC-4B40-9138-C96E72C57751}" type="datetime1">
              <a:rPr lang="en-US" kern="1200" smtClean="0"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3/6/2015</a:t>
            </a:fld>
            <a:endParaRPr lang="en-US" kern="1200" dirty="0"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>
              <a:defRPr/>
            </a:pPr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77F59A23-A5A6-4367-A18B-114069A4575D}" type="slidenum">
              <a:rPr lang="en-US" kern="1200" smtClean="0">
                <a:ea typeface="ＭＳ Ｐゴシック" panose="020B0600070205080204" pitchFamily="34" charset="-128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1778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B21A08-D0B5-4B7D-BCE2-7B34BFEA3EAB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EB10B6-EFC3-4AA8-8903-1FE18AA960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476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9FA65-D330-4726-B769-5A23CB803830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3A381-BC1E-4F70-A4CD-5CAB522326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7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0190E1-5F82-47EF-AF1D-4A61DE4EF204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D03-7D1D-504A-9606-E862F155F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1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2515E-4F3A-4C52-B2FF-8675C329D3E7}" type="datetime1">
              <a:rPr lang="en-US" smtClean="0"/>
              <a:pPr>
                <a:defRPr/>
              </a:pPr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2F21B-47F4-41FF-BC6E-DD3F7ACF58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8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to edit Master text styles</a:t>
            </a:r>
          </a:p>
          <a:p>
            <a:pPr lvl="1"/>
            <a:r>
              <a:rPr lang="it-IT" dirty="0" smtClean="0"/>
              <a:t>Second level</a:t>
            </a:r>
          </a:p>
          <a:p>
            <a:pPr lvl="2"/>
            <a:r>
              <a:rPr lang="it-IT" dirty="0" smtClean="0"/>
              <a:t>Third level</a:t>
            </a:r>
          </a:p>
          <a:p>
            <a:pPr lvl="3"/>
            <a:r>
              <a:rPr lang="it-IT" dirty="0" smtClean="0"/>
              <a:t>Fourth level</a:t>
            </a:r>
          </a:p>
          <a:p>
            <a:pPr lvl="4"/>
            <a:r>
              <a:rPr lang="it-IT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fld id="{01C6159D-D7AC-4B40-9138-C96E72C57751}" type="datetime1">
              <a:rPr lang="en-US" kern="1200" smtClean="0">
                <a:cs typeface="+mn-cs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3/6/2015</a:t>
            </a:fld>
            <a:endParaRPr lang="en-US" kern="1200" dirty="0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>
              <a:defRPr/>
            </a:pPr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77F59A23-A5A6-4367-A18B-114069A4575D}" type="slidenum">
              <a:rPr lang="en-US" kern="1200" smtClean="0">
                <a:ea typeface="ＭＳ Ｐゴシック" panose="020B0600070205080204" pitchFamily="34" charset="-128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3136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29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544264"/>
              </p:ext>
            </p:extLst>
          </p:nvPr>
        </p:nvGraphicFramePr>
        <p:xfrm>
          <a:off x="67234" y="488187"/>
          <a:ext cx="4464425" cy="6004144"/>
        </p:xfrm>
        <a:graphic>
          <a:graphicData uri="http://schemas.openxmlformats.org/drawingml/2006/table">
            <a:tbl>
              <a:tblPr/>
              <a:tblGrid>
                <a:gridCol w="4464425"/>
              </a:tblGrid>
              <a:tr h="3163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Module and Topic</a:t>
                      </a: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273250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Begin Day 1: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9:00am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03082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Introduction: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Changes in relationships between customers and suppliers – implications for tech companies 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3 Strategic Shifts for Service Organizations 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Customer Satisfaction vs. Total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Customer Focus? 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TCF Case Studies – Group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discussions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3250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Break: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10:30am-10:45am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43451">
                <a:tc>
                  <a:txBody>
                    <a:bodyPr/>
                    <a:lstStyle/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Shift 1: Be Proactive: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Understand and address the Customer’s Big Picture</a:t>
                      </a:r>
                    </a:p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Pro-actively Discover opportunities to add value for the customer</a:t>
                      </a:r>
                    </a:p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Apply the KANO Tool to impress and delight customers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3250">
                <a:tc>
                  <a:txBody>
                    <a:bodyPr/>
                    <a:lstStyle/>
                    <a:p>
                      <a:pPr marL="1111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Break: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3:30pm-3:45pm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2144">
                <a:tc>
                  <a:txBody>
                    <a:bodyPr/>
                    <a:lstStyle/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Shift 2: Get to Real Needs:</a:t>
                      </a:r>
                    </a:p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The Iceberg Model  – Getting below the waterline</a:t>
                      </a:r>
                    </a:p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Active Listening with the ASQ Model</a:t>
                      </a:r>
                    </a:p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Active Listening Role Plays/Case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Studies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2034">
                <a:tc>
                  <a:txBody>
                    <a:bodyPr/>
                    <a:lstStyle/>
                    <a:p>
                      <a:pPr marL="1111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Close Day 1: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5:00 pm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FF5593-C24E-2440-9ABA-E5474E823FA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64036"/>
              </p:ext>
            </p:extLst>
          </p:nvPr>
        </p:nvGraphicFramePr>
        <p:xfrm>
          <a:off x="4652682" y="488582"/>
          <a:ext cx="4419598" cy="6004144"/>
        </p:xfrm>
        <a:graphic>
          <a:graphicData uri="http://schemas.openxmlformats.org/drawingml/2006/table">
            <a:tbl>
              <a:tblPr/>
              <a:tblGrid>
                <a:gridCol w="4419598"/>
              </a:tblGrid>
              <a:tr h="25576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Module and Topic</a:t>
                      </a: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232512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Begin Day 2: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9:00 am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04570">
                <a:tc>
                  <a:txBody>
                    <a:bodyPr/>
                    <a:lstStyle/>
                    <a:p>
                      <a:pPr marL="346075" marR="0" lvl="0" indent="-2349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Shift 3: Achieve Balanced Outcomes: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Reasonable / Possible Matrix – Creating conditions to achieve balanced outcomes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SHAPE Technique – Gaining agreement collaboratively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Reasonable Possible Role Plays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TAUC technique for dealing with urgent customer situations</a:t>
                      </a:r>
                    </a:p>
                  </a:txBody>
                  <a:tcPr marT="45694" marB="45694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512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Break: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10:30am-10:45am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5286">
                <a:tc>
                  <a:txBody>
                    <a:bodyPr/>
                    <a:lstStyle/>
                    <a:p>
                      <a:pPr marL="346075" marR="0" lvl="0" indent="-2349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Embedding Total Customer Focus: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Being Purposeful, maximizing your Energy and Focus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Create your TCF Vision 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Define your Embedding Action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Plan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512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Break: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3:30pm-3:45pm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5286">
                <a:tc>
                  <a:txBody>
                    <a:bodyPr/>
                    <a:lstStyle/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Peer Coaching, guidelines and application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Clean sweep ‘sweeping away’ your tolerations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Peer Collaboration Community</a:t>
                      </a:r>
                    </a:p>
                    <a:p>
                      <a:pPr marL="396875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Final Action Plan and Peer Coaching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2512">
                <a:tc>
                  <a:txBody>
                    <a:bodyPr/>
                    <a:lstStyle/>
                    <a:p>
                      <a:pPr marL="11112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Close Workshop: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alibri" charset="0"/>
                          <a:ea typeface="ヒラギノ角ゴ ProN W6" charset="0"/>
                          <a:cs typeface="ヒラギノ角ゴ ProN W6" charset="0"/>
                          <a:sym typeface="Arial Bold" charset="0"/>
                        </a:rPr>
                        <a:t>5:00 pm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charset="0"/>
                        <a:ea typeface="ヒラギノ角ゴ ProN W6" charset="0"/>
                        <a:cs typeface="ヒラギノ角ゴ ProN W6" charset="0"/>
                        <a:sym typeface="Arial Bold" charset="0"/>
                      </a:endParaRP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1202"/>
            <a:ext cx="8229600" cy="57903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Total Customer Focus 2-Day Workshop agenda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367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6231</TotalTime>
  <Words>221</Words>
  <Application>Microsoft Office PowerPoint</Application>
  <PresentationFormat>On-screen Show (4:3)</PresentationFormat>
  <Paragraphs>39</Paragraphs>
  <Slides>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Arial Bold</vt:lpstr>
      <vt:lpstr>Avenir Roman</vt:lpstr>
      <vt:lpstr>Calibri</vt:lpstr>
      <vt:lpstr>Helvetica</vt:lpstr>
      <vt:lpstr>ヒラギノ角ゴ ProN W6</vt:lpstr>
      <vt:lpstr>Office Theme</vt:lpstr>
      <vt:lpstr>Total Customer Focus 2-Day Workshop 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principles behind training that sticks?</dc:title>
  <dc:creator>Paul</dc:creator>
  <cp:lastModifiedBy>Pa</cp:lastModifiedBy>
  <cp:revision>303</cp:revision>
  <cp:lastPrinted>2014-10-08T10:39:58Z</cp:lastPrinted>
  <dcterms:modified xsi:type="dcterms:W3CDTF">2015-03-06T20:39:02Z</dcterms:modified>
</cp:coreProperties>
</file>