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" strictFirstAndLastChars="0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798" r:id="rId2"/>
    <p:sldId id="799" r:id="rId3"/>
    <p:sldId id="800" r:id="rId4"/>
    <p:sldId id="801" r:id="rId5"/>
    <p:sldId id="802" r:id="rId6"/>
    <p:sldId id="803" r:id="rId7"/>
    <p:sldId id="807" r:id="rId8"/>
    <p:sldId id="808" r:id="rId9"/>
    <p:sldId id="806" r:id="rId10"/>
    <p:sldId id="804" r:id="rId11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75264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75264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75264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75264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75264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75264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75264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75264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75264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B"/>
    <a:srgbClr val="000099"/>
    <a:srgbClr val="777777"/>
    <a:srgbClr val="3366CC"/>
    <a:srgbClr val="0000C8"/>
    <a:srgbClr val="FF3300"/>
    <a:srgbClr val="FF0000"/>
    <a:srgbClr val="811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32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40" y="-7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t" anchorCtr="0" compatLnSpc="1">
            <a:prstTxWarp prst="textNoShape">
              <a:avLst/>
            </a:prstTxWarp>
          </a:bodyPr>
          <a:lstStyle>
            <a:lvl1pPr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t" anchorCtr="0" compatLnSpc="1">
            <a:prstTxWarp prst="textNoShape">
              <a:avLst/>
            </a:prstTxWarp>
          </a:bodyPr>
          <a:lstStyle>
            <a:lvl1pPr algn="r"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b" anchorCtr="0" compatLnSpc="1">
            <a:prstTxWarp prst="textNoShape">
              <a:avLst/>
            </a:prstTxWarp>
          </a:bodyPr>
          <a:lstStyle>
            <a:lvl1pPr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b" anchorCtr="0" compatLnSpc="1">
            <a:prstTxWarp prst="textNoShape">
              <a:avLst/>
            </a:prstTxWarp>
          </a:bodyPr>
          <a:lstStyle>
            <a:lvl1pPr algn="r"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28622E-6FAB-4949-95F0-D2F25370F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812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t" anchorCtr="0" compatLnSpc="1">
            <a:prstTxWarp prst="textNoShape">
              <a:avLst/>
            </a:prstTxWarp>
          </a:bodyPr>
          <a:lstStyle>
            <a:lvl1pPr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t" anchorCtr="0" compatLnSpc="1">
            <a:prstTxWarp prst="textNoShape">
              <a:avLst/>
            </a:prstTxWarp>
          </a:bodyPr>
          <a:lstStyle>
            <a:lvl1pPr algn="r"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b" anchorCtr="0" compatLnSpc="1">
            <a:prstTxWarp prst="textNoShape">
              <a:avLst/>
            </a:prstTxWarp>
          </a:bodyPr>
          <a:lstStyle>
            <a:lvl1pPr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64" tIns="48383" rIns="96764" bIns="48383" numCol="1" anchor="b" anchorCtr="0" compatLnSpc="1">
            <a:prstTxWarp prst="textNoShape">
              <a:avLst/>
            </a:prstTxWarp>
          </a:bodyPr>
          <a:lstStyle>
            <a:lvl1pPr algn="r" defTabSz="9683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DB4A066-E215-41FA-B429-B53A72F70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4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467475"/>
            <a:ext cx="9144000" cy="390525"/>
          </a:xfrm>
          <a:prstGeom prst="rect">
            <a:avLst/>
          </a:prstGeom>
          <a:gradFill flip="none" rotWithShape="1">
            <a:gsLst>
              <a:gs pos="40000">
                <a:srgbClr val="600007"/>
              </a:gs>
              <a:gs pos="100000">
                <a:srgbClr val="B3083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aseline="-25000">
              <a:solidFill>
                <a:srgbClr val="FFFFFF"/>
              </a:solidFill>
            </a:endParaRPr>
          </a:p>
        </p:txBody>
      </p:sp>
      <p:pic>
        <p:nvPicPr>
          <p:cNvPr id="13315" name="Picture 16" descr="arc3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9425" y="6486525"/>
            <a:ext cx="4854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8" y="0"/>
            <a:ext cx="88884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538" y="989013"/>
            <a:ext cx="890746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8" name="Picture 8" descr="Logo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35800" y="6534150"/>
            <a:ext cx="16525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760413" y="6656388"/>
            <a:ext cx="12858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0" y="6534066"/>
            <a:ext cx="778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2D6042-F6AC-4C0A-BBD1-322767C87BA7}" type="slidenum">
              <a:rPr lang="en-US" sz="11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of 18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6667" y="6528654"/>
            <a:ext cx="4360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Introduction to medial</a:t>
            </a:r>
            <a:r>
              <a:rPr lang="en-US" sz="1100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axis transforms and their computation</a:t>
            </a:r>
            <a:endParaRPr lang="en-US" sz="1100" kern="1200" dirty="0" smtClean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jc\projects\mo_workshop\fc_subang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 dirty="0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Definitions	MAS</a:t>
            </a:r>
          </a:p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Properties	MAS</a:t>
            </a:r>
          </a:p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CAD models	TJC</a:t>
            </a:r>
          </a:p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The challenges for computing	TJC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Medial Axis Transforms are</a:t>
            </a:r>
          </a:p>
          <a:p>
            <a:pPr lvl="1"/>
            <a:r>
              <a:rPr lang="en-GB" dirty="0" smtClean="0"/>
              <a:t>rich geometry descriptions</a:t>
            </a:r>
          </a:p>
          <a:p>
            <a:pPr lvl="1"/>
            <a:r>
              <a:rPr lang="en-GB" dirty="0" smtClean="0"/>
              <a:t>a mechanism for domain partitioning</a:t>
            </a:r>
          </a:p>
          <a:p>
            <a:pPr lvl="1"/>
            <a:r>
              <a:rPr lang="en-GB" dirty="0" smtClean="0"/>
              <a:t>unstable and difficult to compute robustly</a:t>
            </a:r>
          </a:p>
          <a:p>
            <a:r>
              <a:rPr lang="en-GB" dirty="0" smtClean="0"/>
              <a:t>CAD boundary representations have</a:t>
            </a:r>
          </a:p>
          <a:p>
            <a:pPr lvl="1"/>
            <a:r>
              <a:rPr lang="en-GB" dirty="0" smtClean="0"/>
              <a:t>well-specified “watertight” topology</a:t>
            </a:r>
          </a:p>
          <a:p>
            <a:pPr lvl="1"/>
            <a:r>
              <a:rPr lang="en-GB" dirty="0" smtClean="0"/>
              <a:t>only approximate geometry</a:t>
            </a:r>
          </a:p>
          <a:p>
            <a:r>
              <a:rPr lang="en-GB" dirty="0" smtClean="0"/>
              <a:t>To be robust and useful, we need the Medial Axis Transform to capture what a model is </a:t>
            </a:r>
            <a:r>
              <a:rPr lang="en-GB" dirty="0" smtClean="0">
                <a:solidFill>
                  <a:srgbClr val="C00000"/>
                </a:solidFill>
              </a:rPr>
              <a:t>intended to represent</a:t>
            </a:r>
            <a:r>
              <a:rPr lang="en-GB" dirty="0" smtClean="0"/>
              <a:t>, which may be different to what it actually is</a:t>
            </a:r>
          </a:p>
          <a:p>
            <a:r>
              <a:rPr lang="en-GB" dirty="0" smtClean="0"/>
              <a:t>The required precision depends on the application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78" y="0"/>
            <a:ext cx="468232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678" y="0"/>
            <a:ext cx="468232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678" y="0"/>
            <a:ext cx="468232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5678" y="0"/>
            <a:ext cx="468232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78" y="0"/>
            <a:ext cx="468232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5678" y="0"/>
            <a:ext cx="468232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0801" y="3447356"/>
            <a:ext cx="3911600" cy="29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0801" y="3447356"/>
            <a:ext cx="3911600" cy="29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0801" y="3447356"/>
            <a:ext cx="3911600" cy="29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CAD models and B-reps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Industrial models are held as a</a:t>
            </a:r>
            <a:br>
              <a:rPr lang="en-GB" dirty="0" smtClean="0"/>
            </a:br>
            <a:r>
              <a:rPr lang="en-GB" dirty="0" smtClean="0">
                <a:solidFill>
                  <a:srgbClr val="C00000"/>
                </a:solidFill>
              </a:rPr>
              <a:t>boundary representation</a:t>
            </a:r>
          </a:p>
          <a:p>
            <a:pPr lvl="1"/>
            <a:r>
              <a:rPr lang="en-GB" dirty="0" smtClean="0"/>
              <a:t>Edges are bounded by vertices</a:t>
            </a:r>
          </a:p>
          <a:p>
            <a:pPr lvl="1"/>
            <a:r>
              <a:rPr lang="en-GB" dirty="0" smtClean="0"/>
              <a:t>Faces are bounded by edges</a:t>
            </a:r>
            <a:br>
              <a:rPr lang="en-GB" dirty="0" smtClean="0"/>
            </a:br>
            <a:r>
              <a:rPr lang="en-GB" dirty="0" smtClean="0"/>
              <a:t>and embedded in surfaces</a:t>
            </a:r>
          </a:p>
          <a:p>
            <a:pPr lvl="1"/>
            <a:r>
              <a:rPr lang="en-GB" dirty="0" smtClean="0"/>
              <a:t>Those surfaces are trimmed</a:t>
            </a:r>
          </a:p>
          <a:p>
            <a:pPr lvl="1"/>
            <a:r>
              <a:rPr lang="en-GB" dirty="0" smtClean="0"/>
              <a:t>Bodies are bounded by faces</a:t>
            </a:r>
          </a:p>
          <a:p>
            <a:r>
              <a:rPr lang="en-GB" dirty="0" smtClean="0"/>
              <a:t>Point containment requires a </a:t>
            </a:r>
            <a:r>
              <a:rPr lang="en-GB" dirty="0" smtClean="0">
                <a:solidFill>
                  <a:srgbClr val="C00000"/>
                </a:solidFill>
              </a:rPr>
              <a:t>solid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 (“topologically watertight”)</a:t>
            </a:r>
          </a:p>
          <a:p>
            <a:r>
              <a:rPr lang="en-GB" dirty="0" smtClean="0"/>
              <a:t>But CAD models have gaps</a:t>
            </a:r>
          </a:p>
          <a:p>
            <a:pPr lvl="1"/>
            <a:r>
              <a:rPr lang="en-GB" dirty="0" smtClean="0"/>
              <a:t>No guarantee of continuity</a:t>
            </a:r>
            <a:br>
              <a:rPr lang="en-GB" dirty="0" smtClean="0"/>
            </a:br>
            <a:r>
              <a:rPr lang="en-GB" dirty="0" smtClean="0"/>
              <a:t>where embedding surfaces meet</a:t>
            </a:r>
          </a:p>
          <a:p>
            <a:pPr lvl="1"/>
            <a:r>
              <a:rPr lang="en-GB" dirty="0" smtClean="0"/>
              <a:t>Vertices may not even lie on the edges</a:t>
            </a:r>
          </a:p>
          <a:p>
            <a:pPr lvl="1"/>
            <a:r>
              <a:rPr lang="en-GB" dirty="0" smtClean="0"/>
              <a:t>Not “geometrically watertight”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Tolerances and intent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8" y="989013"/>
            <a:ext cx="4473751" cy="5362575"/>
          </a:xfrm>
        </p:spPr>
        <p:txBody>
          <a:bodyPr/>
          <a:lstStyle/>
          <a:p>
            <a:r>
              <a:rPr lang="en-GB" dirty="0" smtClean="0"/>
              <a:t>CAD still works!</a:t>
            </a:r>
          </a:p>
          <a:p>
            <a:r>
              <a:rPr lang="en-GB" dirty="0" smtClean="0"/>
              <a:t>Models are built with the precision needed for their application, e.g.</a:t>
            </a:r>
          </a:p>
          <a:p>
            <a:pPr lvl="1"/>
            <a:r>
              <a:rPr lang="en-GB" dirty="0" smtClean="0"/>
              <a:t>manufacturing</a:t>
            </a:r>
          </a:p>
          <a:p>
            <a:pPr lvl="1"/>
            <a:r>
              <a:rPr lang="en-GB" dirty="0" smtClean="0"/>
              <a:t>meshing/analysis</a:t>
            </a:r>
          </a:p>
          <a:p>
            <a:r>
              <a:rPr lang="en-GB" dirty="0" smtClean="0"/>
              <a:t>A B-rep is fit for purpose if it stores the designer’s intended shape to within the </a:t>
            </a:r>
            <a:r>
              <a:rPr lang="en-GB" dirty="0" smtClean="0">
                <a:solidFill>
                  <a:srgbClr val="C00000"/>
                </a:solidFill>
              </a:rPr>
              <a:t>modelling tolerance</a:t>
            </a:r>
          </a:p>
          <a:p>
            <a:r>
              <a:rPr lang="en-GB" dirty="0" smtClean="0"/>
              <a:t>There can be multiple versions of the same model for different purposes</a:t>
            </a:r>
            <a:endParaRPr lang="en-GB" dirty="0"/>
          </a:p>
        </p:txBody>
      </p:sp>
      <p:pic>
        <p:nvPicPr>
          <p:cNvPr id="5" name="Picture 9" descr="auto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36733" y="896621"/>
            <a:ext cx="4621953" cy="14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3" t="12744" r="12300" b="3305"/>
          <a:stretch>
            <a:fillRect/>
          </a:stretch>
        </p:blipFill>
        <p:spPr bwMode="auto">
          <a:xfrm>
            <a:off x="4762488" y="2545305"/>
            <a:ext cx="2147423" cy="1714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46" name="Picture 2" descr="CAD Reuse for CA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2695" y="2599372"/>
            <a:ext cx="2686050" cy="186690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726690" y="4582189"/>
            <a:ext cx="4256443" cy="1674126"/>
            <a:chOff x="617539" y="2316164"/>
            <a:chExt cx="8786814" cy="345599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152" t="989" r="22409"/>
            <a:stretch>
              <a:fillRect/>
            </a:stretch>
          </p:blipFill>
          <p:spPr bwMode="auto">
            <a:xfrm>
              <a:off x="617539" y="2316164"/>
              <a:ext cx="4224337" cy="34432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med" len="lg"/>
              <a:tailEnd type="none" w="med" len="lg"/>
            </a:ln>
            <a:effectLst/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070" t="883" r="20798"/>
            <a:stretch>
              <a:fillRect/>
            </a:stretch>
          </p:blipFill>
          <p:spPr bwMode="auto">
            <a:xfrm>
              <a:off x="5218116" y="2320931"/>
              <a:ext cx="4186237" cy="345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med" len="lg"/>
              <a:tailEnd type="none" w="med" len="lg"/>
            </a:ln>
            <a:effectLst/>
          </p:spPr>
        </p:pic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620638" y="3911237"/>
              <a:ext cx="809625" cy="557212"/>
            </a:xfrm>
            <a:prstGeom prst="leftRightArrow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 dirty="0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Definitions	MAS</a:t>
            </a:r>
          </a:p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Properties	MAS</a:t>
            </a:r>
          </a:p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CAD models	TJC</a:t>
            </a:r>
          </a:p>
          <a:p>
            <a:pPr>
              <a:tabLst>
                <a:tab pos="4845050" algn="l"/>
              </a:tabLst>
              <a:defRPr/>
            </a:pPr>
            <a:r>
              <a:rPr lang="en-GB" dirty="0" smtClean="0"/>
              <a:t>The challenges for computing	TJC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8" y="989013"/>
            <a:ext cx="8907462" cy="1900237"/>
          </a:xfrm>
        </p:spPr>
        <p:txBody>
          <a:bodyPr/>
          <a:lstStyle/>
          <a:p>
            <a:r>
              <a:rPr lang="en-GB" dirty="0" smtClean="0"/>
              <a:t>MAT is discontinuous with respect to shape variation (MAS)</a:t>
            </a:r>
          </a:p>
          <a:p>
            <a:r>
              <a:rPr lang="en-GB" dirty="0" smtClean="0"/>
              <a:t>B-reps that are within tolerance of each other may have completely different medial axes</a:t>
            </a:r>
          </a:p>
          <a:p>
            <a:r>
              <a:rPr lang="en-GB" dirty="0" smtClean="0"/>
              <a:t>What should the topology of the medial axis be?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16715" y="3149600"/>
            <a:ext cx="0" cy="269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413000" y="5822950"/>
            <a:ext cx="12128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22523" y="3149600"/>
            <a:ext cx="0" cy="269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400300" y="3162300"/>
            <a:ext cx="22161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16450" y="3162300"/>
            <a:ext cx="21209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625850" y="5824800"/>
            <a:ext cx="31115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2310764" y="3012757"/>
            <a:ext cx="4459607" cy="2887980"/>
            <a:chOff x="2310764" y="3012757"/>
            <a:chExt cx="4459607" cy="2887980"/>
          </a:xfrm>
        </p:grpSpPr>
        <p:sp>
          <p:nvSpPr>
            <p:cNvPr id="24" name="Oval 23"/>
            <p:cNvSpPr/>
            <p:nvPr/>
          </p:nvSpPr>
          <p:spPr bwMode="auto">
            <a:xfrm>
              <a:off x="2401252" y="3150869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310764" y="5784531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654165" y="3012757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649402" y="5760719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44252" y="2979419"/>
            <a:ext cx="1059182" cy="3011806"/>
            <a:chOff x="3544252" y="2979419"/>
            <a:chExt cx="1059182" cy="3011806"/>
          </a:xfrm>
        </p:grpSpPr>
        <p:sp>
          <p:nvSpPr>
            <p:cNvPr id="30" name="Oval 29"/>
            <p:cNvSpPr/>
            <p:nvPr/>
          </p:nvSpPr>
          <p:spPr bwMode="auto">
            <a:xfrm>
              <a:off x="4487228" y="2979419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544252" y="5875019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 flipV="1">
            <a:off x="2411760" y="3068960"/>
            <a:ext cx="208823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3690938" y="5902649"/>
            <a:ext cx="3052191" cy="361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2419350" y="3152776"/>
            <a:ext cx="4291013" cy="2667000"/>
            <a:chOff x="2419350" y="3152776"/>
            <a:chExt cx="4291013" cy="2667000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5376863" y="3162300"/>
              <a:ext cx="1328737" cy="13287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3743325" y="4486275"/>
              <a:ext cx="16383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2424113" y="4483894"/>
              <a:ext cx="1331118" cy="13311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381625" y="4491038"/>
              <a:ext cx="1328738" cy="13287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419350" y="3152776"/>
              <a:ext cx="1328738" cy="13287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2339752" y="3062288"/>
            <a:ext cx="4464496" cy="2742976"/>
            <a:chOff x="2340810" y="3063345"/>
            <a:chExt cx="4464496" cy="2742976"/>
          </a:xfrm>
        </p:grpSpPr>
        <p:cxnSp>
          <p:nvCxnSpPr>
            <p:cNvPr id="57" name="Straight Connector 56"/>
            <p:cNvCxnSpPr/>
            <p:nvPr/>
          </p:nvCxnSpPr>
          <p:spPr bwMode="auto">
            <a:xfrm flipV="1">
              <a:off x="5376863" y="3063345"/>
              <a:ext cx="1427692" cy="1427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3743325" y="4486275"/>
              <a:ext cx="16383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2340810" y="4483895"/>
              <a:ext cx="1414421" cy="13224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381625" y="4491038"/>
              <a:ext cx="1423681" cy="13152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341825" y="3075251"/>
              <a:ext cx="1406263" cy="14062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2339752" y="3062288"/>
            <a:ext cx="4464496" cy="2814984"/>
            <a:chOff x="2339752" y="3062288"/>
            <a:chExt cx="4464496" cy="2814984"/>
          </a:xfrm>
        </p:grpSpPr>
        <p:grpSp>
          <p:nvGrpSpPr>
            <p:cNvPr id="81" name="Group 80"/>
            <p:cNvGrpSpPr/>
            <p:nvPr/>
          </p:nvGrpSpPr>
          <p:grpSpPr>
            <a:xfrm>
              <a:off x="2339752" y="3062288"/>
              <a:ext cx="4464496" cy="2814984"/>
              <a:chOff x="2339752" y="3062288"/>
              <a:chExt cx="4464496" cy="2814984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339752" y="3062288"/>
                <a:ext cx="4464496" cy="2814984"/>
                <a:chOff x="2340810" y="3063345"/>
                <a:chExt cx="4464496" cy="2814984"/>
              </a:xfrm>
            </p:grpSpPr>
            <p:cxnSp>
              <p:nvCxnSpPr>
                <p:cNvPr id="71" name="Straight Connector 70"/>
                <p:cNvCxnSpPr/>
                <p:nvPr/>
              </p:nvCxnSpPr>
              <p:spPr bwMode="auto">
                <a:xfrm flipV="1">
                  <a:off x="5376863" y="3063345"/>
                  <a:ext cx="1427692" cy="142769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 flipH="1">
                  <a:off x="3743325" y="4486275"/>
                  <a:ext cx="1638301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 bwMode="auto">
                <a:xfrm flipV="1">
                  <a:off x="2340810" y="4483895"/>
                  <a:ext cx="1414421" cy="139443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>
                  <a:off x="5381625" y="4491038"/>
                  <a:ext cx="1423681" cy="131528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0" name="Freeform 79"/>
              <p:cNvSpPr/>
              <p:nvPr/>
            </p:nvSpPr>
            <p:spPr bwMode="auto">
              <a:xfrm>
                <a:off x="2431256" y="3098152"/>
                <a:ext cx="1316832" cy="1392886"/>
              </a:xfrm>
              <a:custGeom>
                <a:avLst/>
                <a:gdLst>
                  <a:gd name="connsiteX0" fmla="*/ 1320006 w 1320006"/>
                  <a:gd name="connsiteY0" fmla="*/ 1343025 h 1343025"/>
                  <a:gd name="connsiteX1" fmla="*/ 62706 w 1320006"/>
                  <a:gd name="connsiteY1" fmla="*/ 0 h 1343025"/>
                  <a:gd name="connsiteX0" fmla="*/ 1257300 w 1257300"/>
                  <a:gd name="connsiteY0" fmla="*/ 1343025 h 1343025"/>
                  <a:gd name="connsiteX1" fmla="*/ 0 w 1257300"/>
                  <a:gd name="connsiteY1" fmla="*/ 0 h 1343025"/>
                  <a:gd name="connsiteX0" fmla="*/ 1257300 w 1257300"/>
                  <a:gd name="connsiteY0" fmla="*/ 1343025 h 1343025"/>
                  <a:gd name="connsiteX1" fmla="*/ 0 w 1257300"/>
                  <a:gd name="connsiteY1" fmla="*/ 0 h 1343025"/>
                  <a:gd name="connsiteX0" fmla="*/ 1257300 w 1257300"/>
                  <a:gd name="connsiteY0" fmla="*/ 1359148 h 1359148"/>
                  <a:gd name="connsiteX1" fmla="*/ 0 w 1257300"/>
                  <a:gd name="connsiteY1" fmla="*/ 16123 h 1359148"/>
                  <a:gd name="connsiteX0" fmla="*/ 1292355 w 1292355"/>
                  <a:gd name="connsiteY0" fmla="*/ 1359148 h 1359148"/>
                  <a:gd name="connsiteX1" fmla="*/ 0 w 1292355"/>
                  <a:gd name="connsiteY1" fmla="*/ 16123 h 135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2355" h="1359148">
                    <a:moveTo>
                      <a:pt x="1292355" y="1359148"/>
                    </a:moveTo>
                    <a:cubicBezTo>
                      <a:pt x="852029" y="725231"/>
                      <a:pt x="666135" y="0"/>
                      <a:pt x="0" y="1612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rgbClr val="75264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3" name="Freeform 82"/>
            <p:cNvSpPr/>
            <p:nvPr/>
          </p:nvSpPr>
          <p:spPr bwMode="auto">
            <a:xfrm>
              <a:off x="2376489" y="3209924"/>
              <a:ext cx="1376362" cy="1276351"/>
            </a:xfrm>
            <a:custGeom>
              <a:avLst/>
              <a:gdLst>
                <a:gd name="connsiteX0" fmla="*/ 1320006 w 1320006"/>
                <a:gd name="connsiteY0" fmla="*/ 1343025 h 1343025"/>
                <a:gd name="connsiteX1" fmla="*/ 62706 w 1320006"/>
                <a:gd name="connsiteY1" fmla="*/ 0 h 1343025"/>
                <a:gd name="connsiteX0" fmla="*/ 1257300 w 1257300"/>
                <a:gd name="connsiteY0" fmla="*/ 1343025 h 1343025"/>
                <a:gd name="connsiteX1" fmla="*/ 0 w 1257300"/>
                <a:gd name="connsiteY1" fmla="*/ 0 h 1343025"/>
                <a:gd name="connsiteX0" fmla="*/ 1257300 w 1257300"/>
                <a:gd name="connsiteY0" fmla="*/ 1343025 h 1343025"/>
                <a:gd name="connsiteX1" fmla="*/ 0 w 1257300"/>
                <a:gd name="connsiteY1" fmla="*/ 0 h 1343025"/>
                <a:gd name="connsiteX0" fmla="*/ 1425279 w 1425279"/>
                <a:gd name="connsiteY0" fmla="*/ 1629537 h 1629537"/>
                <a:gd name="connsiteX1" fmla="*/ 0 w 1425279"/>
                <a:gd name="connsiteY1" fmla="*/ 0 h 1629537"/>
                <a:gd name="connsiteX0" fmla="*/ 1425279 w 1425279"/>
                <a:gd name="connsiteY0" fmla="*/ 1629537 h 1629537"/>
                <a:gd name="connsiteX1" fmla="*/ 0 w 1425279"/>
                <a:gd name="connsiteY1" fmla="*/ 0 h 1629537"/>
                <a:gd name="connsiteX0" fmla="*/ 1425279 w 1425279"/>
                <a:gd name="connsiteY0" fmla="*/ 1614449 h 1614449"/>
                <a:gd name="connsiteX1" fmla="*/ 0 w 1425279"/>
                <a:gd name="connsiteY1" fmla="*/ 0 h 1614449"/>
                <a:gd name="connsiteX0" fmla="*/ 1425279 w 1425279"/>
                <a:gd name="connsiteY0" fmla="*/ 1614449 h 1617468"/>
                <a:gd name="connsiteX1" fmla="*/ 1417880 w 1425279"/>
                <a:gd name="connsiteY1" fmla="*/ 1617468 h 1617468"/>
                <a:gd name="connsiteX2" fmla="*/ 0 w 1425279"/>
                <a:gd name="connsiteY2" fmla="*/ 0 h 161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5279" h="1617468">
                  <a:moveTo>
                    <a:pt x="1425279" y="1614449"/>
                  </a:moveTo>
                  <a:lnTo>
                    <a:pt x="1417880" y="1617468"/>
                  </a:lnTo>
                  <a:cubicBezTo>
                    <a:pt x="762809" y="998184"/>
                    <a:pt x="3565" y="726440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339752" y="3067050"/>
            <a:ext cx="4464496" cy="2835506"/>
            <a:chOff x="2339752" y="3067050"/>
            <a:chExt cx="4464496" cy="2835506"/>
          </a:xfrm>
        </p:grpSpPr>
        <p:grpSp>
          <p:nvGrpSpPr>
            <p:cNvPr id="86" name="Group 85"/>
            <p:cNvGrpSpPr/>
            <p:nvPr/>
          </p:nvGrpSpPr>
          <p:grpSpPr>
            <a:xfrm>
              <a:off x="2339752" y="3067050"/>
              <a:ext cx="4464496" cy="2835506"/>
              <a:chOff x="2339752" y="3062288"/>
              <a:chExt cx="4464496" cy="2835506"/>
            </a:xfrm>
          </p:grpSpPr>
          <p:grpSp>
            <p:nvGrpSpPr>
              <p:cNvPr id="87" name="Group 80"/>
              <p:cNvGrpSpPr/>
              <p:nvPr/>
            </p:nvGrpSpPr>
            <p:grpSpPr>
              <a:xfrm>
                <a:off x="2339752" y="3062288"/>
                <a:ext cx="4464496" cy="2835506"/>
                <a:chOff x="2339752" y="3062288"/>
                <a:chExt cx="4464496" cy="2835506"/>
              </a:xfrm>
            </p:grpSpPr>
            <p:grpSp>
              <p:nvGrpSpPr>
                <p:cNvPr id="89" name="Group 69"/>
                <p:cNvGrpSpPr/>
                <p:nvPr/>
              </p:nvGrpSpPr>
              <p:grpSpPr>
                <a:xfrm>
                  <a:off x="2339752" y="3062288"/>
                  <a:ext cx="4464496" cy="2814984"/>
                  <a:chOff x="2340810" y="3063345"/>
                  <a:chExt cx="4464496" cy="2814984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 bwMode="auto">
                  <a:xfrm flipV="1">
                    <a:off x="5376863" y="3063345"/>
                    <a:ext cx="1427692" cy="142769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flipH="1">
                    <a:off x="3743325" y="4486275"/>
                    <a:ext cx="163830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flipV="1">
                    <a:off x="2340810" y="4483895"/>
                    <a:ext cx="1414421" cy="139443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/>
                  <p:cNvCxnSpPr/>
                  <p:nvPr/>
                </p:nvCxnSpPr>
                <p:spPr bwMode="auto">
                  <a:xfrm>
                    <a:off x="5381625" y="4491038"/>
                    <a:ext cx="1423681" cy="131528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Freeform 89"/>
                <p:cNvSpPr/>
                <p:nvPr/>
              </p:nvSpPr>
              <p:spPr bwMode="auto">
                <a:xfrm flipV="1">
                  <a:off x="3633788" y="4491037"/>
                  <a:ext cx="481013" cy="1406757"/>
                </a:xfrm>
                <a:custGeom>
                  <a:avLst/>
                  <a:gdLst>
                    <a:gd name="connsiteX0" fmla="*/ 1320006 w 1320006"/>
                    <a:gd name="connsiteY0" fmla="*/ 1343025 h 1343025"/>
                    <a:gd name="connsiteX1" fmla="*/ 62706 w 1320006"/>
                    <a:gd name="connsiteY1" fmla="*/ 0 h 1343025"/>
                    <a:gd name="connsiteX0" fmla="*/ 1257300 w 1257300"/>
                    <a:gd name="connsiteY0" fmla="*/ 1343025 h 1343025"/>
                    <a:gd name="connsiteX1" fmla="*/ 0 w 1257300"/>
                    <a:gd name="connsiteY1" fmla="*/ 0 h 1343025"/>
                    <a:gd name="connsiteX0" fmla="*/ 1257300 w 1257300"/>
                    <a:gd name="connsiteY0" fmla="*/ 1343025 h 1343025"/>
                    <a:gd name="connsiteX1" fmla="*/ 0 w 1257300"/>
                    <a:gd name="connsiteY1" fmla="*/ 0 h 1343025"/>
                    <a:gd name="connsiteX0" fmla="*/ 1257300 w 1257300"/>
                    <a:gd name="connsiteY0" fmla="*/ 1359148 h 1359148"/>
                    <a:gd name="connsiteX1" fmla="*/ 0 w 1257300"/>
                    <a:gd name="connsiteY1" fmla="*/ 16123 h 1359148"/>
                    <a:gd name="connsiteX0" fmla="*/ 1292355 w 1292355"/>
                    <a:gd name="connsiteY0" fmla="*/ 1359148 h 1359148"/>
                    <a:gd name="connsiteX1" fmla="*/ 0 w 1292355"/>
                    <a:gd name="connsiteY1" fmla="*/ 16123 h 1359148"/>
                    <a:gd name="connsiteX0" fmla="*/ 1292355 w 1292355"/>
                    <a:gd name="connsiteY0" fmla="*/ 1343025 h 1343025"/>
                    <a:gd name="connsiteX1" fmla="*/ 0 w 1292355"/>
                    <a:gd name="connsiteY1" fmla="*/ 0 h 1343025"/>
                    <a:gd name="connsiteX0" fmla="*/ 1292355 w 1292355"/>
                    <a:gd name="connsiteY0" fmla="*/ 1343025 h 1343025"/>
                    <a:gd name="connsiteX1" fmla="*/ 0 w 1292355"/>
                    <a:gd name="connsiteY1" fmla="*/ 0 h 1343025"/>
                    <a:gd name="connsiteX0" fmla="*/ 1292355 w 1292355"/>
                    <a:gd name="connsiteY0" fmla="*/ 1316288 h 1316288"/>
                    <a:gd name="connsiteX1" fmla="*/ 0 w 1292355"/>
                    <a:gd name="connsiteY1" fmla="*/ 0 h 131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2355" h="1316288">
                      <a:moveTo>
                        <a:pt x="1292355" y="1316288"/>
                      </a:moveTo>
                      <a:cubicBezTo>
                        <a:pt x="1043961" y="611072"/>
                        <a:pt x="1254733" y="28439"/>
                        <a:pt x="0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rgbClr val="75264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8" name="Freeform 87"/>
              <p:cNvSpPr/>
              <p:nvPr/>
            </p:nvSpPr>
            <p:spPr bwMode="auto">
              <a:xfrm>
                <a:off x="2376489" y="3209924"/>
                <a:ext cx="1376362" cy="1276351"/>
              </a:xfrm>
              <a:custGeom>
                <a:avLst/>
                <a:gdLst>
                  <a:gd name="connsiteX0" fmla="*/ 1320006 w 1320006"/>
                  <a:gd name="connsiteY0" fmla="*/ 1343025 h 1343025"/>
                  <a:gd name="connsiteX1" fmla="*/ 62706 w 1320006"/>
                  <a:gd name="connsiteY1" fmla="*/ 0 h 1343025"/>
                  <a:gd name="connsiteX0" fmla="*/ 1257300 w 1257300"/>
                  <a:gd name="connsiteY0" fmla="*/ 1343025 h 1343025"/>
                  <a:gd name="connsiteX1" fmla="*/ 0 w 1257300"/>
                  <a:gd name="connsiteY1" fmla="*/ 0 h 1343025"/>
                  <a:gd name="connsiteX0" fmla="*/ 1257300 w 1257300"/>
                  <a:gd name="connsiteY0" fmla="*/ 1343025 h 1343025"/>
                  <a:gd name="connsiteX1" fmla="*/ 0 w 1257300"/>
                  <a:gd name="connsiteY1" fmla="*/ 0 h 1343025"/>
                  <a:gd name="connsiteX0" fmla="*/ 1425279 w 1425279"/>
                  <a:gd name="connsiteY0" fmla="*/ 1629537 h 1629537"/>
                  <a:gd name="connsiteX1" fmla="*/ 0 w 1425279"/>
                  <a:gd name="connsiteY1" fmla="*/ 0 h 1629537"/>
                  <a:gd name="connsiteX0" fmla="*/ 1425279 w 1425279"/>
                  <a:gd name="connsiteY0" fmla="*/ 1629537 h 1629537"/>
                  <a:gd name="connsiteX1" fmla="*/ 0 w 1425279"/>
                  <a:gd name="connsiteY1" fmla="*/ 0 h 1629537"/>
                  <a:gd name="connsiteX0" fmla="*/ 1425279 w 1425279"/>
                  <a:gd name="connsiteY0" fmla="*/ 1614449 h 1614449"/>
                  <a:gd name="connsiteX1" fmla="*/ 0 w 1425279"/>
                  <a:gd name="connsiteY1" fmla="*/ 0 h 1614449"/>
                  <a:gd name="connsiteX0" fmla="*/ 1425279 w 1425279"/>
                  <a:gd name="connsiteY0" fmla="*/ 1614449 h 1617468"/>
                  <a:gd name="connsiteX1" fmla="*/ 1417880 w 1425279"/>
                  <a:gd name="connsiteY1" fmla="*/ 1617468 h 1617468"/>
                  <a:gd name="connsiteX2" fmla="*/ 0 w 1425279"/>
                  <a:gd name="connsiteY2" fmla="*/ 0 h 161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5279" h="1617468">
                    <a:moveTo>
                      <a:pt x="1425279" y="1614449"/>
                    </a:moveTo>
                    <a:lnTo>
                      <a:pt x="1417880" y="1617468"/>
                    </a:lnTo>
                    <a:cubicBezTo>
                      <a:pt x="762809" y="998184"/>
                      <a:pt x="3565" y="726440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rgbClr val="75264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96" name="Straight Connector 95"/>
            <p:cNvCxnSpPr>
              <a:stCxn id="30" idx="4"/>
            </p:cNvCxnSpPr>
            <p:nvPr/>
          </p:nvCxnSpPr>
          <p:spPr bwMode="auto">
            <a:xfrm flipH="1">
              <a:off x="4514850" y="3095625"/>
              <a:ext cx="30481" cy="1390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092 4.44444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989 4.44444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50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-0.0152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pitfalls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8" y="989013"/>
            <a:ext cx="4106862" cy="5362575"/>
          </a:xfrm>
        </p:spPr>
        <p:txBody>
          <a:bodyPr/>
          <a:lstStyle/>
          <a:p>
            <a:r>
              <a:rPr lang="en-GB" dirty="0" smtClean="0"/>
              <a:t>Flaps into face/edge gaps</a:t>
            </a:r>
          </a:p>
          <a:p>
            <a:pPr lvl="1"/>
            <a:r>
              <a:rPr lang="en-GB" dirty="0" smtClean="0"/>
              <a:t>B-rep is always intended to store a connected solid </a:t>
            </a:r>
          </a:p>
          <a:p>
            <a:endParaRPr lang="en-GB" dirty="0" smtClean="0"/>
          </a:p>
          <a:p>
            <a:r>
              <a:rPr lang="en-GB" dirty="0" smtClean="0"/>
              <a:t>Flaps into edges with small dihedral angle</a:t>
            </a:r>
          </a:p>
          <a:p>
            <a:pPr lvl="1"/>
            <a:r>
              <a:rPr lang="en-GB" dirty="0" smtClean="0"/>
              <a:t>Depends on the angular precision of the B-rep</a:t>
            </a:r>
          </a:p>
          <a:p>
            <a:endParaRPr lang="en-GB" dirty="0" smtClean="0"/>
          </a:p>
          <a:p>
            <a:r>
              <a:rPr lang="en-GB" dirty="0" smtClean="0"/>
              <a:t>Spikes into curvature oscillations</a:t>
            </a:r>
          </a:p>
          <a:p>
            <a:pPr lvl="1"/>
            <a:r>
              <a:rPr lang="en-GB" dirty="0" smtClean="0"/>
              <a:t>Depends on the tolerance used for surface geometry</a:t>
            </a:r>
          </a:p>
          <a:p>
            <a:pPr lvl="1"/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6612361" y="1108284"/>
            <a:ext cx="116206" cy="11620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637868" y="1490132"/>
            <a:ext cx="20743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4834467" y="1284111"/>
            <a:ext cx="1820334" cy="663222"/>
          </a:xfrm>
          <a:custGeom>
            <a:avLst/>
            <a:gdLst>
              <a:gd name="connsiteX0" fmla="*/ 0 w 1820334"/>
              <a:gd name="connsiteY0" fmla="*/ 663222 h 663222"/>
              <a:gd name="connsiteX1" fmla="*/ 1820334 w 1820334"/>
              <a:gd name="connsiteY1" fmla="*/ 53622 h 663222"/>
              <a:gd name="connsiteX0" fmla="*/ 0 w 1820334"/>
              <a:gd name="connsiteY0" fmla="*/ 663222 h 663222"/>
              <a:gd name="connsiteX1" fmla="*/ 1820334 w 1820334"/>
              <a:gd name="connsiteY1" fmla="*/ 53622 h 663222"/>
              <a:gd name="connsiteX0" fmla="*/ 0 w 1820334"/>
              <a:gd name="connsiteY0" fmla="*/ 663222 h 663222"/>
              <a:gd name="connsiteX1" fmla="*/ 1820334 w 1820334"/>
              <a:gd name="connsiteY1" fmla="*/ 53622 h 66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0334" h="663222">
                <a:moveTo>
                  <a:pt x="0" y="663222"/>
                </a:moveTo>
                <a:cubicBezTo>
                  <a:pt x="1139472" y="661811"/>
                  <a:pt x="771879" y="0"/>
                  <a:pt x="1820334" y="53622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88934" y="1168399"/>
            <a:ext cx="20743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612966" y="4661958"/>
            <a:ext cx="23631" cy="120544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510866" y="4546600"/>
            <a:ext cx="262467" cy="26246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644361" y="1438484"/>
            <a:ext cx="116206" cy="11620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554961" y="1108284"/>
            <a:ext cx="116206" cy="11620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54961" y="2767752"/>
            <a:ext cx="4197139" cy="1160781"/>
            <a:chOff x="4554961" y="2767752"/>
            <a:chExt cx="4197139" cy="1160781"/>
          </a:xfrm>
        </p:grpSpPr>
        <p:sp>
          <p:nvSpPr>
            <p:cNvPr id="14" name="Oval 13"/>
            <p:cNvSpPr/>
            <p:nvPr/>
          </p:nvSpPr>
          <p:spPr bwMode="auto">
            <a:xfrm>
              <a:off x="6612361" y="2767752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637868" y="2827867"/>
              <a:ext cx="2091265" cy="423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580467" y="2827867"/>
              <a:ext cx="2082800" cy="3386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4" idx="4"/>
            </p:cNvCxnSpPr>
            <p:nvPr/>
          </p:nvCxnSpPr>
          <p:spPr bwMode="auto">
            <a:xfrm flipH="1">
              <a:off x="6649987" y="2883958"/>
              <a:ext cx="20477" cy="104457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2" name="Oval 31"/>
            <p:cNvSpPr/>
            <p:nvPr/>
          </p:nvSpPr>
          <p:spPr bwMode="auto">
            <a:xfrm>
              <a:off x="8635894" y="2810085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554961" y="2801618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88828" y="4536723"/>
            <a:ext cx="4070139" cy="277634"/>
            <a:chOff x="4588828" y="4536723"/>
            <a:chExt cx="4070139" cy="277634"/>
          </a:xfrm>
        </p:grpSpPr>
        <p:sp>
          <p:nvSpPr>
            <p:cNvPr id="26" name="Freeform 25"/>
            <p:cNvSpPr/>
            <p:nvPr/>
          </p:nvSpPr>
          <p:spPr bwMode="auto">
            <a:xfrm>
              <a:off x="4597400" y="4536723"/>
              <a:ext cx="4004733" cy="221544"/>
            </a:xfrm>
            <a:custGeom>
              <a:avLst/>
              <a:gdLst>
                <a:gd name="connsiteX0" fmla="*/ 0 w 4004733"/>
                <a:gd name="connsiteY0" fmla="*/ 227188 h 227188"/>
                <a:gd name="connsiteX1" fmla="*/ 2048933 w 4004733"/>
                <a:gd name="connsiteY1" fmla="*/ 7055 h 227188"/>
                <a:gd name="connsiteX2" fmla="*/ 4004733 w 4004733"/>
                <a:gd name="connsiteY2" fmla="*/ 184855 h 227188"/>
                <a:gd name="connsiteX0" fmla="*/ 0 w 4004733"/>
                <a:gd name="connsiteY0" fmla="*/ 227188 h 227188"/>
                <a:gd name="connsiteX1" fmla="*/ 2048933 w 4004733"/>
                <a:gd name="connsiteY1" fmla="*/ 7055 h 227188"/>
                <a:gd name="connsiteX2" fmla="*/ 4004733 w 4004733"/>
                <a:gd name="connsiteY2" fmla="*/ 184855 h 227188"/>
                <a:gd name="connsiteX0" fmla="*/ 0 w 4004733"/>
                <a:gd name="connsiteY0" fmla="*/ 227188 h 227188"/>
                <a:gd name="connsiteX1" fmla="*/ 2048933 w 4004733"/>
                <a:gd name="connsiteY1" fmla="*/ 7055 h 227188"/>
                <a:gd name="connsiteX2" fmla="*/ 4004733 w 4004733"/>
                <a:gd name="connsiteY2" fmla="*/ 184855 h 227188"/>
                <a:gd name="connsiteX0" fmla="*/ 0 w 4004733"/>
                <a:gd name="connsiteY0" fmla="*/ 221544 h 221544"/>
                <a:gd name="connsiteX1" fmla="*/ 2048933 w 4004733"/>
                <a:gd name="connsiteY1" fmla="*/ 1411 h 221544"/>
                <a:gd name="connsiteX2" fmla="*/ 4004733 w 4004733"/>
                <a:gd name="connsiteY2" fmla="*/ 179211 h 221544"/>
                <a:gd name="connsiteX0" fmla="*/ 0 w 4004733"/>
                <a:gd name="connsiteY0" fmla="*/ 221544 h 221544"/>
                <a:gd name="connsiteX1" fmla="*/ 2048933 w 4004733"/>
                <a:gd name="connsiteY1" fmla="*/ 1411 h 221544"/>
                <a:gd name="connsiteX2" fmla="*/ 4004733 w 4004733"/>
                <a:gd name="connsiteY2" fmla="*/ 179211 h 221544"/>
                <a:gd name="connsiteX0" fmla="*/ 0 w 4004733"/>
                <a:gd name="connsiteY0" fmla="*/ 221544 h 221544"/>
                <a:gd name="connsiteX1" fmla="*/ 2048933 w 4004733"/>
                <a:gd name="connsiteY1" fmla="*/ 1411 h 221544"/>
                <a:gd name="connsiteX2" fmla="*/ 4004733 w 4004733"/>
                <a:gd name="connsiteY2" fmla="*/ 179211 h 2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4733" h="221544">
                  <a:moveTo>
                    <a:pt x="0" y="221544"/>
                  </a:moveTo>
                  <a:cubicBezTo>
                    <a:pt x="2011540" y="182739"/>
                    <a:pt x="1864078" y="0"/>
                    <a:pt x="2048933" y="1411"/>
                  </a:cubicBezTo>
                  <a:cubicBezTo>
                    <a:pt x="2233788" y="2822"/>
                    <a:pt x="2060222" y="149577"/>
                    <a:pt x="4004733" y="179211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542761" y="4664285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88828" y="4698151"/>
              <a:ext cx="116206" cy="1162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941" y="2353154"/>
            <a:ext cx="6010853" cy="38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941" y="2353154"/>
            <a:ext cx="6010853" cy="38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941" y="2353154"/>
            <a:ext cx="6012000" cy="38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Medial axis and </a:t>
            </a:r>
            <a:r>
              <a:rPr lang="en-GB" dirty="0" err="1" smtClean="0"/>
              <a:t>Voronoi</a:t>
            </a:r>
            <a:r>
              <a:rPr lang="en-GB" dirty="0" smtClean="0"/>
              <a:t> diagrams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60867" y="2277532"/>
            <a:ext cx="5528733" cy="1862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2D, the medial axis is the limit of the </a:t>
            </a:r>
            <a:r>
              <a:rPr lang="en-GB" dirty="0" err="1" smtClean="0"/>
              <a:t>Voronoi</a:t>
            </a:r>
            <a:r>
              <a:rPr lang="en-GB" dirty="0" smtClean="0"/>
              <a:t> diagram on a sequence of samples that becomes increasingly dense</a:t>
            </a:r>
          </a:p>
          <a:p>
            <a:r>
              <a:rPr lang="en-GB" dirty="0" smtClean="0"/>
              <a:t>Not true in 3D (</a:t>
            </a:r>
            <a:r>
              <a:rPr lang="en-GB" dirty="0" err="1" smtClean="0"/>
              <a:t>Amenta</a:t>
            </a:r>
            <a:r>
              <a:rPr lang="en-GB" dirty="0" smtClean="0"/>
              <a:t>, Bern and </a:t>
            </a:r>
            <a:r>
              <a:rPr lang="en-GB" dirty="0" err="1" smtClean="0"/>
              <a:t>Eppstein</a:t>
            </a:r>
            <a:r>
              <a:rPr lang="en-GB" dirty="0" smtClean="0"/>
              <a:t>, 1998)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3200" dirty="0" smtClean="0"/>
          </a:p>
          <a:p>
            <a:r>
              <a:rPr lang="en-GB" dirty="0" smtClean="0"/>
              <a:t>Four samples create </a:t>
            </a:r>
            <a:br>
              <a:rPr lang="en-GB" dirty="0" smtClean="0"/>
            </a:br>
            <a:r>
              <a:rPr lang="en-GB" dirty="0" smtClean="0"/>
              <a:t>a “sliver” tetrahedron</a:t>
            </a:r>
          </a:p>
          <a:p>
            <a:r>
              <a:rPr lang="en-GB" dirty="0" smtClean="0"/>
              <a:t>Can </a:t>
            </a:r>
            <a:r>
              <a:rPr lang="en-GB" dirty="0" err="1" smtClean="0"/>
              <a:t>Voronoi</a:t>
            </a:r>
            <a:r>
              <a:rPr lang="en-GB" dirty="0" smtClean="0"/>
              <a:t> diagrams</a:t>
            </a:r>
            <a:br>
              <a:rPr lang="en-GB" dirty="0" smtClean="0"/>
            </a:br>
            <a:r>
              <a:rPr lang="en-GB" dirty="0" smtClean="0"/>
              <a:t>still be useful for</a:t>
            </a:r>
            <a:br>
              <a:rPr lang="en-GB" dirty="0" smtClean="0"/>
            </a:br>
            <a:r>
              <a:rPr lang="en-GB" dirty="0" smtClean="0"/>
              <a:t>computing 3D MATs?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399" y="2349968"/>
            <a:ext cx="5200673" cy="16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8813800" y="2040467"/>
            <a:ext cx="1498600" cy="42587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 l="44371" t="45877" r="50700" b="46437"/>
          <a:stretch>
            <a:fillRect/>
          </a:stretch>
        </p:blipFill>
        <p:spPr bwMode="auto">
          <a:xfrm>
            <a:off x="6858000" y="4123267"/>
            <a:ext cx="296333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 bwMode="auto">
          <a:xfrm>
            <a:off x="262468" y="3564469"/>
            <a:ext cx="5334000" cy="4825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0158" y="3099858"/>
            <a:ext cx="5165747" cy="930853"/>
          </a:xfrm>
          <a:custGeom>
            <a:avLst/>
            <a:gdLst>
              <a:gd name="connsiteX0" fmla="*/ 3175 w 3908425"/>
              <a:gd name="connsiteY0" fmla="*/ 701675 h 733425"/>
              <a:gd name="connsiteX1" fmla="*/ 0 w 3908425"/>
              <a:gd name="connsiteY1" fmla="*/ 206375 h 733425"/>
              <a:gd name="connsiteX2" fmla="*/ 2774950 w 3908425"/>
              <a:gd name="connsiteY2" fmla="*/ 193675 h 733425"/>
              <a:gd name="connsiteX3" fmla="*/ 2774950 w 3908425"/>
              <a:gd name="connsiteY3" fmla="*/ 15875 h 733425"/>
              <a:gd name="connsiteX4" fmla="*/ 3908425 w 3908425"/>
              <a:gd name="connsiteY4" fmla="*/ 0 h 733425"/>
              <a:gd name="connsiteX5" fmla="*/ 3908425 w 3908425"/>
              <a:gd name="connsiteY5" fmla="*/ 733425 h 733425"/>
              <a:gd name="connsiteX6" fmla="*/ 3175 w 3908425"/>
              <a:gd name="connsiteY6" fmla="*/ 701675 h 733425"/>
              <a:gd name="connsiteX0" fmla="*/ 3175 w 3908425"/>
              <a:gd name="connsiteY0" fmla="*/ 723900 h 733425"/>
              <a:gd name="connsiteX1" fmla="*/ 0 w 3908425"/>
              <a:gd name="connsiteY1" fmla="*/ 206375 h 733425"/>
              <a:gd name="connsiteX2" fmla="*/ 2774950 w 3908425"/>
              <a:gd name="connsiteY2" fmla="*/ 193675 h 733425"/>
              <a:gd name="connsiteX3" fmla="*/ 2774950 w 3908425"/>
              <a:gd name="connsiteY3" fmla="*/ 15875 h 733425"/>
              <a:gd name="connsiteX4" fmla="*/ 3908425 w 3908425"/>
              <a:gd name="connsiteY4" fmla="*/ 0 h 733425"/>
              <a:gd name="connsiteX5" fmla="*/ 3908425 w 3908425"/>
              <a:gd name="connsiteY5" fmla="*/ 733425 h 733425"/>
              <a:gd name="connsiteX6" fmla="*/ 3175 w 3908425"/>
              <a:gd name="connsiteY6" fmla="*/ 723900 h 733425"/>
              <a:gd name="connsiteX0" fmla="*/ 3175 w 3908425"/>
              <a:gd name="connsiteY0" fmla="*/ 723900 h 733425"/>
              <a:gd name="connsiteX1" fmla="*/ 0 w 3908425"/>
              <a:gd name="connsiteY1" fmla="*/ 206375 h 733425"/>
              <a:gd name="connsiteX2" fmla="*/ 2749312 w 3908425"/>
              <a:gd name="connsiteY2" fmla="*/ 385958 h 733425"/>
              <a:gd name="connsiteX3" fmla="*/ 2774950 w 3908425"/>
              <a:gd name="connsiteY3" fmla="*/ 15875 h 733425"/>
              <a:gd name="connsiteX4" fmla="*/ 3908425 w 3908425"/>
              <a:gd name="connsiteY4" fmla="*/ 0 h 733425"/>
              <a:gd name="connsiteX5" fmla="*/ 3908425 w 3908425"/>
              <a:gd name="connsiteY5" fmla="*/ 733425 h 733425"/>
              <a:gd name="connsiteX6" fmla="*/ 3175 w 3908425"/>
              <a:gd name="connsiteY6" fmla="*/ 723900 h 733425"/>
              <a:gd name="connsiteX0" fmla="*/ 3175 w 3908425"/>
              <a:gd name="connsiteY0" fmla="*/ 723900 h 733425"/>
              <a:gd name="connsiteX1" fmla="*/ 0 w 3908425"/>
              <a:gd name="connsiteY1" fmla="*/ 206375 h 733425"/>
              <a:gd name="connsiteX2" fmla="*/ 2749312 w 3908425"/>
              <a:gd name="connsiteY2" fmla="*/ 385958 h 733425"/>
              <a:gd name="connsiteX3" fmla="*/ 2787769 w 3908425"/>
              <a:gd name="connsiteY3" fmla="*/ 208158 h 733425"/>
              <a:gd name="connsiteX4" fmla="*/ 3908425 w 3908425"/>
              <a:gd name="connsiteY4" fmla="*/ 0 h 733425"/>
              <a:gd name="connsiteX5" fmla="*/ 3908425 w 3908425"/>
              <a:gd name="connsiteY5" fmla="*/ 733425 h 733425"/>
              <a:gd name="connsiteX6" fmla="*/ 3175 w 3908425"/>
              <a:gd name="connsiteY6" fmla="*/ 723900 h 733425"/>
              <a:gd name="connsiteX0" fmla="*/ 3175 w 3908425"/>
              <a:gd name="connsiteY0" fmla="*/ 723900 h 733425"/>
              <a:gd name="connsiteX1" fmla="*/ 0 w 3908425"/>
              <a:gd name="connsiteY1" fmla="*/ 206375 h 733425"/>
              <a:gd name="connsiteX2" fmla="*/ 2749312 w 3908425"/>
              <a:gd name="connsiteY2" fmla="*/ 385958 h 733425"/>
              <a:gd name="connsiteX3" fmla="*/ 2871092 w 3908425"/>
              <a:gd name="connsiteY3" fmla="*/ 144063 h 733425"/>
              <a:gd name="connsiteX4" fmla="*/ 3908425 w 3908425"/>
              <a:gd name="connsiteY4" fmla="*/ 0 h 733425"/>
              <a:gd name="connsiteX5" fmla="*/ 3908425 w 3908425"/>
              <a:gd name="connsiteY5" fmla="*/ 733425 h 733425"/>
              <a:gd name="connsiteX6" fmla="*/ 3175 w 3908425"/>
              <a:gd name="connsiteY6" fmla="*/ 723900 h 733425"/>
              <a:gd name="connsiteX0" fmla="*/ 3175 w 3908425"/>
              <a:gd name="connsiteY0" fmla="*/ 579837 h 589362"/>
              <a:gd name="connsiteX1" fmla="*/ 0 w 3908425"/>
              <a:gd name="connsiteY1" fmla="*/ 62312 h 589362"/>
              <a:gd name="connsiteX2" fmla="*/ 2749312 w 3908425"/>
              <a:gd name="connsiteY2" fmla="*/ 241895 h 589362"/>
              <a:gd name="connsiteX3" fmla="*/ 2871092 w 3908425"/>
              <a:gd name="connsiteY3" fmla="*/ 0 h 589362"/>
              <a:gd name="connsiteX4" fmla="*/ 3825102 w 3908425"/>
              <a:gd name="connsiteY4" fmla="*/ 182817 h 589362"/>
              <a:gd name="connsiteX5" fmla="*/ 3908425 w 3908425"/>
              <a:gd name="connsiteY5" fmla="*/ 589362 h 589362"/>
              <a:gd name="connsiteX6" fmla="*/ 3175 w 3908425"/>
              <a:gd name="connsiteY6" fmla="*/ 579837 h 589362"/>
              <a:gd name="connsiteX0" fmla="*/ 3175 w 3908425"/>
              <a:gd name="connsiteY0" fmla="*/ 579837 h 589362"/>
              <a:gd name="connsiteX1" fmla="*/ 0 w 3908425"/>
              <a:gd name="connsiteY1" fmla="*/ 62312 h 589362"/>
              <a:gd name="connsiteX2" fmla="*/ 2749312 w 3908425"/>
              <a:gd name="connsiteY2" fmla="*/ 241895 h 589362"/>
              <a:gd name="connsiteX3" fmla="*/ 2871092 w 3908425"/>
              <a:gd name="connsiteY3" fmla="*/ 0 h 589362"/>
              <a:gd name="connsiteX4" fmla="*/ 3902015 w 3908425"/>
              <a:gd name="connsiteY4" fmla="*/ 9763 h 589362"/>
              <a:gd name="connsiteX5" fmla="*/ 3908425 w 3908425"/>
              <a:gd name="connsiteY5" fmla="*/ 589362 h 589362"/>
              <a:gd name="connsiteX6" fmla="*/ 3175 w 3908425"/>
              <a:gd name="connsiteY6" fmla="*/ 579837 h 589362"/>
              <a:gd name="connsiteX0" fmla="*/ 3175 w 3908425"/>
              <a:gd name="connsiteY0" fmla="*/ 605475 h 615000"/>
              <a:gd name="connsiteX1" fmla="*/ 0 w 3908425"/>
              <a:gd name="connsiteY1" fmla="*/ 87950 h 615000"/>
              <a:gd name="connsiteX2" fmla="*/ 2749312 w 3908425"/>
              <a:gd name="connsiteY2" fmla="*/ 267533 h 615000"/>
              <a:gd name="connsiteX3" fmla="*/ 2819817 w 3908425"/>
              <a:gd name="connsiteY3" fmla="*/ 0 h 615000"/>
              <a:gd name="connsiteX4" fmla="*/ 3902015 w 3908425"/>
              <a:gd name="connsiteY4" fmla="*/ 35401 h 615000"/>
              <a:gd name="connsiteX5" fmla="*/ 3908425 w 3908425"/>
              <a:gd name="connsiteY5" fmla="*/ 615000 h 615000"/>
              <a:gd name="connsiteX6" fmla="*/ 3175 w 3908425"/>
              <a:gd name="connsiteY6" fmla="*/ 605475 h 615000"/>
              <a:gd name="connsiteX0" fmla="*/ 9584 w 3914834"/>
              <a:gd name="connsiteY0" fmla="*/ 605475 h 615000"/>
              <a:gd name="connsiteX1" fmla="*/ 0 w 3914834"/>
              <a:gd name="connsiteY1" fmla="*/ 209729 h 615000"/>
              <a:gd name="connsiteX2" fmla="*/ 2755721 w 3914834"/>
              <a:gd name="connsiteY2" fmla="*/ 267533 h 615000"/>
              <a:gd name="connsiteX3" fmla="*/ 2826226 w 3914834"/>
              <a:gd name="connsiteY3" fmla="*/ 0 h 615000"/>
              <a:gd name="connsiteX4" fmla="*/ 3908424 w 3914834"/>
              <a:gd name="connsiteY4" fmla="*/ 35401 h 615000"/>
              <a:gd name="connsiteX5" fmla="*/ 3914834 w 3914834"/>
              <a:gd name="connsiteY5" fmla="*/ 615000 h 615000"/>
              <a:gd name="connsiteX6" fmla="*/ 9584 w 3914834"/>
              <a:gd name="connsiteY6" fmla="*/ 605475 h 615000"/>
              <a:gd name="connsiteX0" fmla="*/ 9584 w 3914834"/>
              <a:gd name="connsiteY0" fmla="*/ 605475 h 615000"/>
              <a:gd name="connsiteX1" fmla="*/ 0 w 3914834"/>
              <a:gd name="connsiteY1" fmla="*/ 209729 h 615000"/>
              <a:gd name="connsiteX2" fmla="*/ 2806996 w 3914834"/>
              <a:gd name="connsiteY2" fmla="*/ 216257 h 615000"/>
              <a:gd name="connsiteX3" fmla="*/ 2826226 w 3914834"/>
              <a:gd name="connsiteY3" fmla="*/ 0 h 615000"/>
              <a:gd name="connsiteX4" fmla="*/ 3908424 w 3914834"/>
              <a:gd name="connsiteY4" fmla="*/ 35401 h 615000"/>
              <a:gd name="connsiteX5" fmla="*/ 3914834 w 3914834"/>
              <a:gd name="connsiteY5" fmla="*/ 615000 h 615000"/>
              <a:gd name="connsiteX6" fmla="*/ 9584 w 3914834"/>
              <a:gd name="connsiteY6" fmla="*/ 605475 h 615000"/>
              <a:gd name="connsiteX0" fmla="*/ 3175 w 3914834"/>
              <a:gd name="connsiteY0" fmla="*/ 740073 h 740073"/>
              <a:gd name="connsiteX1" fmla="*/ 0 w 3914834"/>
              <a:gd name="connsiteY1" fmla="*/ 209729 h 740073"/>
              <a:gd name="connsiteX2" fmla="*/ 2806996 w 3914834"/>
              <a:gd name="connsiteY2" fmla="*/ 216257 h 740073"/>
              <a:gd name="connsiteX3" fmla="*/ 2826226 w 3914834"/>
              <a:gd name="connsiteY3" fmla="*/ 0 h 740073"/>
              <a:gd name="connsiteX4" fmla="*/ 3908424 w 3914834"/>
              <a:gd name="connsiteY4" fmla="*/ 35401 h 740073"/>
              <a:gd name="connsiteX5" fmla="*/ 3914834 w 3914834"/>
              <a:gd name="connsiteY5" fmla="*/ 615000 h 740073"/>
              <a:gd name="connsiteX6" fmla="*/ 3175 w 3914834"/>
              <a:gd name="connsiteY6" fmla="*/ 740073 h 740073"/>
              <a:gd name="connsiteX0" fmla="*/ 3175 w 3910561"/>
              <a:gd name="connsiteY0" fmla="*/ 740073 h 740073"/>
              <a:gd name="connsiteX1" fmla="*/ 0 w 3910561"/>
              <a:gd name="connsiteY1" fmla="*/ 209729 h 740073"/>
              <a:gd name="connsiteX2" fmla="*/ 2806996 w 3910561"/>
              <a:gd name="connsiteY2" fmla="*/ 216257 h 740073"/>
              <a:gd name="connsiteX3" fmla="*/ 2826226 w 3910561"/>
              <a:gd name="connsiteY3" fmla="*/ 0 h 740073"/>
              <a:gd name="connsiteX4" fmla="*/ 3908424 w 3910561"/>
              <a:gd name="connsiteY4" fmla="*/ 35401 h 740073"/>
              <a:gd name="connsiteX5" fmla="*/ 3908424 w 3910561"/>
              <a:gd name="connsiteY5" fmla="*/ 711141 h 740073"/>
              <a:gd name="connsiteX6" fmla="*/ 3175 w 3910561"/>
              <a:gd name="connsiteY6" fmla="*/ 740073 h 740073"/>
              <a:gd name="connsiteX0" fmla="*/ 3175 w 3910561"/>
              <a:gd name="connsiteY0" fmla="*/ 704672 h 704672"/>
              <a:gd name="connsiteX1" fmla="*/ 0 w 3910561"/>
              <a:gd name="connsiteY1" fmla="*/ 174328 h 704672"/>
              <a:gd name="connsiteX2" fmla="*/ 2806996 w 3910561"/>
              <a:gd name="connsiteY2" fmla="*/ 180856 h 704672"/>
              <a:gd name="connsiteX3" fmla="*/ 2806998 w 3910561"/>
              <a:gd name="connsiteY3" fmla="*/ 3055 h 704672"/>
              <a:gd name="connsiteX4" fmla="*/ 3908424 w 3910561"/>
              <a:gd name="connsiteY4" fmla="*/ 0 h 704672"/>
              <a:gd name="connsiteX5" fmla="*/ 3908424 w 3910561"/>
              <a:gd name="connsiteY5" fmla="*/ 675740 h 704672"/>
              <a:gd name="connsiteX6" fmla="*/ 3175 w 3910561"/>
              <a:gd name="connsiteY6" fmla="*/ 704672 h 704672"/>
              <a:gd name="connsiteX0" fmla="*/ 3175 w 3910561"/>
              <a:gd name="connsiteY0" fmla="*/ 704672 h 704672"/>
              <a:gd name="connsiteX1" fmla="*/ 0 w 3910561"/>
              <a:gd name="connsiteY1" fmla="*/ 174328 h 704672"/>
              <a:gd name="connsiteX2" fmla="*/ 2806996 w 3910561"/>
              <a:gd name="connsiteY2" fmla="*/ 180856 h 704672"/>
              <a:gd name="connsiteX3" fmla="*/ 2806998 w 3910561"/>
              <a:gd name="connsiteY3" fmla="*/ 3055 h 704672"/>
              <a:gd name="connsiteX4" fmla="*/ 3908424 w 3910561"/>
              <a:gd name="connsiteY4" fmla="*/ 0 h 704672"/>
              <a:gd name="connsiteX5" fmla="*/ 3908424 w 3910561"/>
              <a:gd name="connsiteY5" fmla="*/ 701377 h 704672"/>
              <a:gd name="connsiteX6" fmla="*/ 3175 w 3910561"/>
              <a:gd name="connsiteY6" fmla="*/ 704672 h 7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0561" h="704672">
                <a:moveTo>
                  <a:pt x="3175" y="704672"/>
                </a:moveTo>
                <a:cubicBezTo>
                  <a:pt x="2117" y="539572"/>
                  <a:pt x="1058" y="339428"/>
                  <a:pt x="0" y="174328"/>
                </a:cubicBezTo>
                <a:lnTo>
                  <a:pt x="2806996" y="180856"/>
                </a:lnTo>
                <a:cubicBezTo>
                  <a:pt x="2806997" y="121589"/>
                  <a:pt x="2806997" y="62322"/>
                  <a:pt x="2806998" y="3055"/>
                </a:cubicBezTo>
                <a:lnTo>
                  <a:pt x="3908424" y="0"/>
                </a:lnTo>
                <a:cubicBezTo>
                  <a:pt x="3910561" y="193200"/>
                  <a:pt x="3906287" y="508177"/>
                  <a:pt x="3908424" y="701377"/>
                </a:cubicBezTo>
                <a:lnTo>
                  <a:pt x="3175" y="70467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1212" y="2622590"/>
            <a:ext cx="6333484" cy="33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4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Medial axis and distance 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medial axis is the “set of singularities of the field of distance from the boundary” (MAS)</a:t>
            </a:r>
          </a:p>
          <a:p>
            <a:r>
              <a:rPr lang="en-GB" dirty="0" smtClean="0"/>
              <a:t>Detecting these singularities can provide a medial </a:t>
            </a:r>
            <a:r>
              <a:rPr lang="en-GB" dirty="0" smtClean="0">
                <a:solidFill>
                  <a:srgbClr val="C00000"/>
                </a:solidFill>
              </a:rPr>
              <a:t>point cloud</a:t>
            </a:r>
          </a:p>
          <a:p>
            <a:r>
              <a:rPr lang="en-GB" dirty="0" smtClean="0"/>
              <a:t>Can be robust to noise or errors in input geometry</a:t>
            </a:r>
          </a:p>
          <a:p>
            <a:r>
              <a:rPr lang="en-GB" dirty="0" smtClean="0"/>
              <a:t>Makes it possible to compute MAT with respect to different metrics (Xia and Tucker, 2006)</a:t>
            </a:r>
          </a:p>
          <a:p>
            <a:r>
              <a:rPr lang="en-GB" dirty="0" smtClean="0"/>
              <a:t>But result may be</a:t>
            </a:r>
          </a:p>
          <a:p>
            <a:pPr lvl="1"/>
            <a:r>
              <a:rPr lang="en-GB" dirty="0" smtClean="0"/>
              <a:t>Not guaranteed connected</a:t>
            </a:r>
          </a:p>
          <a:p>
            <a:pPr lvl="1"/>
            <a:r>
              <a:rPr lang="en-GB" dirty="0" smtClean="0"/>
              <a:t>A </a:t>
            </a:r>
            <a:r>
              <a:rPr lang="en-GB" dirty="0" smtClean="0">
                <a:solidFill>
                  <a:srgbClr val="C00000"/>
                </a:solidFill>
              </a:rPr>
              <a:t>finite thickness </a:t>
            </a:r>
            <a:r>
              <a:rPr lang="en-GB" dirty="0" smtClean="0"/>
              <a:t>curve/</a:t>
            </a:r>
            <a:br>
              <a:rPr lang="en-GB" dirty="0" smtClean="0"/>
            </a:br>
            <a:r>
              <a:rPr lang="en-GB" dirty="0" smtClean="0"/>
              <a:t>surface that approximates MAT</a:t>
            </a:r>
          </a:p>
          <a:p>
            <a:pPr lvl="1"/>
            <a:r>
              <a:rPr lang="en-GB" dirty="0" smtClean="0"/>
              <a:t>Lacking topology/connectivity</a:t>
            </a:r>
          </a:p>
          <a:p>
            <a:r>
              <a:rPr lang="en-GB" dirty="0" smtClean="0"/>
              <a:t>Can distance fields still be</a:t>
            </a:r>
            <a:br>
              <a:rPr lang="en-GB" dirty="0" smtClean="0"/>
            </a:br>
            <a:r>
              <a:rPr lang="en-GB" dirty="0" smtClean="0"/>
              <a:t>useful for computing 3D MATs?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608" y="3211339"/>
            <a:ext cx="4040826" cy="304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933" y="3230031"/>
            <a:ext cx="4013204" cy="30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Finite and curvature contact</a:t>
            </a:r>
            <a:endParaRPr lang="en-GB" dirty="0"/>
          </a:p>
        </p:txBody>
      </p:sp>
      <p:pic>
        <p:nvPicPr>
          <p:cNvPr id="8" name="fc_suba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11700" y="2875896"/>
            <a:ext cx="4305300" cy="348045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4737100" y="3390900"/>
            <a:ext cx="4254500" cy="2794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45566" y="3917157"/>
            <a:ext cx="1742281" cy="1742281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241116" y="3917157"/>
            <a:ext cx="1742281" cy="1742281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75264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5530850" y="4787900"/>
            <a:ext cx="2590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2976037"/>
            <a:ext cx="4086225" cy="32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976037"/>
            <a:ext cx="4086225" cy="32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2976037"/>
            <a:ext cx="4086225" cy="32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Medial spheres can touch a </a:t>
            </a:r>
            <a:r>
              <a:rPr lang="en-GB" dirty="0" smtClean="0">
                <a:solidFill>
                  <a:srgbClr val="C00000"/>
                </a:solidFill>
              </a:rPr>
              <a:t>region </a:t>
            </a:r>
            <a:r>
              <a:rPr lang="en-GB" dirty="0" smtClean="0"/>
              <a:t>instead of isolated points</a:t>
            </a:r>
          </a:p>
          <a:p>
            <a:r>
              <a:rPr lang="en-GB" dirty="0" smtClean="0"/>
              <a:t>Degenerate “finite contact” case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Curvature contact </a:t>
            </a:r>
            <a:r>
              <a:rPr lang="en-GB" dirty="0" smtClean="0"/>
              <a:t>is the limit as region shrinks to a point</a:t>
            </a:r>
          </a:p>
          <a:p>
            <a:r>
              <a:rPr lang="en-GB" dirty="0" smtClean="0"/>
              <a:t>Challenging for algorithms to correctly collapse parts of the medial axis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2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uiExpand="1" build="p"/>
    </p:bldLst>
  </p:timing>
</p:sld>
</file>

<file path=ppt/theme/theme1.xml><?xml version="1.0" encoding="utf-8"?>
<a:theme xmlns:a="http://schemas.openxmlformats.org/drawingml/2006/main" name="1_ITI_PPT_Template011110">
  <a:themeElements>
    <a:clrScheme name="1_ITI_PPT_Template011110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3366CC"/>
      </a:accent1>
      <a:accent2>
        <a:srgbClr val="911B1B"/>
      </a:accent2>
      <a:accent3>
        <a:srgbClr val="FFFFFF"/>
      </a:accent3>
      <a:accent4>
        <a:srgbClr val="000000"/>
      </a:accent4>
      <a:accent5>
        <a:srgbClr val="ADB8E2"/>
      </a:accent5>
      <a:accent6>
        <a:srgbClr val="831717"/>
      </a:accent6>
      <a:hlink>
        <a:srgbClr val="6B9F25"/>
      </a:hlink>
      <a:folHlink>
        <a:srgbClr val="B26B02"/>
      </a:folHlink>
    </a:clrScheme>
    <a:fontScheme name="1_ITI_PPT_Template0111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75264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75264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I_PPT_Template011110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3366CC"/>
        </a:accent1>
        <a:accent2>
          <a:srgbClr val="911B1B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831717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C:\users\arc\SalesandMarketing\Shows and Events\AVPRC\Challenges in CAD-CAE-VR Integration.ppt</Template>
  <TotalTime>23590</TotalTime>
  <Words>373</Words>
  <Application>Microsoft Office PowerPoint</Application>
  <PresentationFormat>On-screen Show (4:3)</PresentationFormat>
  <Paragraphs>75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1_ITI_PPT_Template011110</vt:lpstr>
      <vt:lpstr>Outline</vt:lpstr>
      <vt:lpstr>CAD models and B-reps</vt:lpstr>
      <vt:lpstr>Tolerances and intent</vt:lpstr>
      <vt:lpstr>Outline</vt:lpstr>
      <vt:lpstr>Instability</vt:lpstr>
      <vt:lpstr>Potential pitfalls</vt:lpstr>
      <vt:lpstr>Medial axis and Voronoi diagrams</vt:lpstr>
      <vt:lpstr>Medial axis and distance fields</vt:lpstr>
      <vt:lpstr>Finite and curvature contact</vt:lpstr>
      <vt:lpstr>Conclusion</vt:lpstr>
    </vt:vector>
  </TitlesOfParts>
  <Company>ITI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JoEllen McCartney</dc:creator>
  <cp:lastModifiedBy>Tom Cashman</cp:lastModifiedBy>
  <cp:revision>1400</cp:revision>
  <cp:lastPrinted>2001-04-30T14:42:35Z</cp:lastPrinted>
  <dcterms:created xsi:type="dcterms:W3CDTF">2001-05-08T19:52:14Z</dcterms:created>
  <dcterms:modified xsi:type="dcterms:W3CDTF">2014-10-08T13:52:57Z</dcterms:modified>
</cp:coreProperties>
</file>