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34" r:id="rId2"/>
    <p:sldId id="263" r:id="rId3"/>
    <p:sldId id="331" r:id="rId4"/>
    <p:sldId id="332" r:id="rId5"/>
    <p:sldId id="333" r:id="rId6"/>
    <p:sldId id="334" r:id="rId7"/>
    <p:sldId id="343" r:id="rId8"/>
    <p:sldId id="442" r:id="rId9"/>
    <p:sldId id="344" r:id="rId10"/>
    <p:sldId id="384" r:id="rId11"/>
    <p:sldId id="443" r:id="rId12"/>
    <p:sldId id="444" r:id="rId13"/>
    <p:sldId id="445" r:id="rId14"/>
    <p:sldId id="345" r:id="rId15"/>
    <p:sldId id="410" r:id="rId16"/>
    <p:sldId id="267" r:id="rId17"/>
    <p:sldId id="381" r:id="rId18"/>
    <p:sldId id="387" r:id="rId19"/>
    <p:sldId id="261" r:id="rId20"/>
    <p:sldId id="388" r:id="rId21"/>
    <p:sldId id="371" r:id="rId22"/>
    <p:sldId id="372" r:id="rId23"/>
    <p:sldId id="411" r:id="rId24"/>
    <p:sldId id="373" r:id="rId25"/>
    <p:sldId id="346" r:id="rId26"/>
    <p:sldId id="413" r:id="rId27"/>
    <p:sldId id="446" r:id="rId28"/>
    <p:sldId id="447" r:id="rId29"/>
    <p:sldId id="407" r:id="rId30"/>
    <p:sldId id="377" r:id="rId31"/>
    <p:sldId id="409" r:id="rId32"/>
    <p:sldId id="328" r:id="rId33"/>
    <p:sldId id="326" r:id="rId34"/>
    <p:sldId id="414" r:id="rId35"/>
    <p:sldId id="415" r:id="rId36"/>
    <p:sldId id="441" r:id="rId37"/>
    <p:sldId id="420" r:id="rId38"/>
    <p:sldId id="421" r:id="rId39"/>
    <p:sldId id="448" r:id="rId40"/>
    <p:sldId id="449" r:id="rId41"/>
    <p:sldId id="450" r:id="rId42"/>
    <p:sldId id="451" r:id="rId43"/>
    <p:sldId id="452" r:id="rId44"/>
    <p:sldId id="416" r:id="rId45"/>
    <p:sldId id="418" r:id="rId46"/>
    <p:sldId id="419" r:id="rId47"/>
    <p:sldId id="417" r:id="rId48"/>
    <p:sldId id="436" r:id="rId49"/>
    <p:sldId id="437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6298" autoAdjust="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0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7D290233-0DD1-4A80-BB1E-9ADC3556DBB6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7D290233-0DD1-4A80-BB1E-9ADC3556DBB6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7D290233-0DD1-4A80-BB1E-9ADC3556DBB6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Computing Stable and Compact Representation of Medial </a:t>
            </a:r>
            <a:r>
              <a:rPr lang="en-US" sz="3200" dirty="0" smtClean="0"/>
              <a:t>Axis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err="1" smtClean="0"/>
              <a:t>Wenping</a:t>
            </a:r>
            <a:r>
              <a:rPr lang="en-US" b="1" dirty="0" smtClean="0"/>
              <a:t> Wang</a:t>
            </a:r>
          </a:p>
          <a:p>
            <a:endParaRPr lang="en-US" b="1" dirty="0"/>
          </a:p>
          <a:p>
            <a:r>
              <a:rPr lang="en-US" b="1" dirty="0" smtClean="0"/>
              <a:t>The University of Hong Kong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02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401" y="463099"/>
            <a:ext cx="7345362" cy="1339850"/>
          </a:xfrm>
        </p:spPr>
        <p:txBody>
          <a:bodyPr>
            <a:normAutofit/>
          </a:bodyPr>
          <a:lstStyle/>
          <a:p>
            <a:pPr lvl="0"/>
            <a:r>
              <a:rPr lang="en-US" sz="3600" b="1" dirty="0" smtClean="0"/>
              <a:t>Structural Redundancy</a:t>
            </a:r>
            <a:br>
              <a:rPr lang="en-US" sz="3600" b="1" dirty="0" smtClean="0"/>
            </a:b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6" name="图片 68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910" y="4121148"/>
            <a:ext cx="1967958" cy="1942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69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85623" y="4121148"/>
            <a:ext cx="1582457" cy="2032979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216702" y="1802951"/>
            <a:ext cx="7277268" cy="24083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94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80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66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652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859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712913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47863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748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200" dirty="0"/>
              <a:t>C</a:t>
            </a:r>
            <a:r>
              <a:rPr lang="en-US" sz="2200" dirty="0" smtClean="0"/>
              <a:t>auses for spikes in 3D:  (1</a:t>
            </a:r>
            <a:r>
              <a:rPr lang="en-US" sz="2200" b="1" dirty="0" smtClean="0"/>
              <a:t>) Boundary  noise</a:t>
            </a:r>
            <a:r>
              <a:rPr lang="en-US" sz="2200" dirty="0" smtClean="0"/>
              <a:t>; and (2) </a:t>
            </a:r>
            <a:r>
              <a:rPr lang="en-US" sz="2200" b="1" dirty="0" smtClean="0"/>
              <a:t>Slivers </a:t>
            </a:r>
            <a:r>
              <a:rPr lang="en-US" sz="2200" dirty="0" smtClean="0"/>
              <a:t>in Delaunay triangulation of boundary sample points. </a:t>
            </a:r>
          </a:p>
          <a:p>
            <a:pPr marL="0" indent="0">
              <a:buFont typeface="Arial" pitchFamily="34" charset="0"/>
              <a:buNone/>
            </a:pPr>
            <a:r>
              <a:rPr lang="en-US" sz="2200" dirty="0" smtClean="0"/>
              <a:t>When four sample points are co-circular, its circumscribing sphere is not unique. </a:t>
            </a:r>
            <a:endParaRPr lang="en-US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5812377" y="5645206"/>
            <a:ext cx="2791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 </a:t>
            </a:r>
            <a:r>
              <a:rPr lang="en-US" dirty="0" smtClean="0"/>
              <a:t>of MA </a:t>
            </a:r>
            <a:r>
              <a:rPr lang="en-US" dirty="0"/>
              <a:t>vertices = 54,241</a:t>
            </a:r>
          </a:p>
        </p:txBody>
      </p:sp>
    </p:spTree>
    <p:extLst>
      <p:ext uri="{BB962C8B-B14F-4D97-AF65-F5344CB8AC3E}">
        <p14:creationId xmlns:p14="http://schemas.microsoft.com/office/powerpoint/2010/main" val="109747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Instability of MAT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 </a:t>
            </a:r>
            <a:r>
              <a:rPr lang="en-US" dirty="0"/>
              <a:t>variations of the object boundary may </a:t>
            </a:r>
            <a:r>
              <a:rPr lang="en-US" dirty="0" smtClean="0"/>
              <a:t>cause </a:t>
            </a:r>
            <a:r>
              <a:rPr lang="en-US" dirty="0"/>
              <a:t>large </a:t>
            </a:r>
            <a:r>
              <a:rPr lang="en-US" dirty="0" smtClean="0"/>
              <a:t>changes </a:t>
            </a:r>
            <a:r>
              <a:rPr lang="en-US" dirty="0"/>
              <a:t>to the medial </a:t>
            </a:r>
            <a:r>
              <a:rPr lang="en-US" dirty="0" smtClean="0"/>
              <a:t>axis</a:t>
            </a:r>
          </a:p>
        </p:txBody>
      </p:sp>
      <p:pic>
        <p:nvPicPr>
          <p:cNvPr id="8194" name="Picture 2" descr="C:\Users\wenping\Desktop\Print Monday\slides picture\slides picture\slide 19_rectangle\rectangle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657" y="3189825"/>
            <a:ext cx="2587847" cy="139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wenping\Desktop\Print Monday\slides picture\slides picture\slide 19_rectangle\rectangl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284" y="3338794"/>
            <a:ext cx="2572107" cy="124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wenping\Desktop\Print Monday\slides picture\slides picture\slide 19_rectangle\rectangle2_zoomin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021" y="4957343"/>
            <a:ext cx="1743117" cy="109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64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Principle of </a:t>
            </a:r>
            <a:r>
              <a:rPr lang="en-US" sz="3200" dirty="0" smtClean="0"/>
              <a:t>Approximating </a:t>
            </a:r>
            <a:r>
              <a:rPr lang="en-US" sz="3200" dirty="0"/>
              <a:t>MAT</a:t>
            </a:r>
          </a:p>
        </p:txBody>
      </p:sp>
      <p:pic>
        <p:nvPicPr>
          <p:cNvPr id="10242" name="Picture 2" descr="C:\Users\wenping\Desktop\approx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474" y="1918952"/>
            <a:ext cx="6864001" cy="423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23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Analogies</a:t>
            </a:r>
            <a:endParaRPr lang="en-US" sz="3200" dirty="0"/>
          </a:p>
        </p:txBody>
      </p:sp>
      <p:pic>
        <p:nvPicPr>
          <p:cNvPr id="11266" name="Picture 2" descr="C:\Users\wenping\Desktop\analogy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17" y="1699918"/>
            <a:ext cx="7903643" cy="448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08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71" y="355670"/>
            <a:ext cx="8065467" cy="13398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Different Methods for Medial Axis Simplification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Angle-</a:t>
            </a:r>
            <a:r>
              <a:rPr lang="en-US" b="1" dirty="0"/>
              <a:t>based filtering </a:t>
            </a:r>
            <a:r>
              <a:rPr lang="en-US" dirty="0" smtClean="0"/>
              <a:t>(</a:t>
            </a:r>
            <a:r>
              <a:rPr lang="en-US" dirty="0" err="1" smtClean="0"/>
              <a:t>Attali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/>
              <a:t>Montanvert</a:t>
            </a:r>
            <a:r>
              <a:rPr lang="en-US" dirty="0"/>
              <a:t> 1996; </a:t>
            </a:r>
            <a:r>
              <a:rPr lang="en-US" dirty="0" err="1"/>
              <a:t>Amenta</a:t>
            </a:r>
            <a:r>
              <a:rPr lang="en-US" dirty="0"/>
              <a:t> et al. 2001; </a:t>
            </a:r>
            <a:r>
              <a:rPr lang="en-US" dirty="0" err="1"/>
              <a:t>Dey</a:t>
            </a:r>
            <a:r>
              <a:rPr lang="en-US" dirty="0"/>
              <a:t> and Zhao 2002; </a:t>
            </a:r>
            <a:r>
              <a:rPr lang="en-US" dirty="0" err="1"/>
              <a:t>Foskey</a:t>
            </a:r>
            <a:r>
              <a:rPr lang="en-US" dirty="0"/>
              <a:t> et al. </a:t>
            </a:r>
            <a:r>
              <a:rPr lang="en-US" dirty="0" smtClean="0"/>
              <a:t>2003)  </a:t>
            </a:r>
          </a:p>
          <a:p>
            <a:pPr lvl="1"/>
            <a:r>
              <a:rPr lang="en-US" dirty="0" smtClean="0"/>
              <a:t>Scale-invariant. Does not ensure approximation accuracy</a:t>
            </a:r>
          </a:p>
          <a:p>
            <a:r>
              <a:rPr lang="en-US" b="1" dirty="0" smtClean="0"/>
              <a:t>The </a:t>
            </a:r>
            <a:r>
              <a:rPr lang="en-US" b="1" dirty="0" err="1" smtClean="0"/>
              <a:t>λ</a:t>
            </a:r>
            <a:r>
              <a:rPr lang="en-US" b="1" dirty="0" smtClean="0"/>
              <a:t>-medial axis</a:t>
            </a:r>
            <a:r>
              <a:rPr lang="en-US" dirty="0" smtClean="0"/>
              <a:t> (</a:t>
            </a:r>
            <a:r>
              <a:rPr lang="en-US" dirty="0" err="1" smtClean="0"/>
              <a:t>Chazal</a:t>
            </a:r>
            <a:r>
              <a:rPr lang="en-US" dirty="0" smtClean="0"/>
              <a:t> and </a:t>
            </a:r>
            <a:r>
              <a:rPr lang="en-US" dirty="0" err="1" smtClean="0"/>
              <a:t>Lieutier</a:t>
            </a:r>
            <a:r>
              <a:rPr lang="en-US" dirty="0" smtClean="0"/>
              <a:t> 2005; </a:t>
            </a:r>
            <a:r>
              <a:rPr lang="en-US" dirty="0" err="1" smtClean="0"/>
              <a:t>Chaussard</a:t>
            </a:r>
            <a:r>
              <a:rPr lang="en-US" dirty="0" smtClean="0"/>
              <a:t> et al. 2009)</a:t>
            </a:r>
          </a:p>
          <a:p>
            <a:pPr lvl="1"/>
            <a:r>
              <a:rPr lang="en-US" dirty="0" smtClean="0"/>
              <a:t>Incapable of preserving fine feature of the original shape</a:t>
            </a:r>
          </a:p>
          <a:p>
            <a:r>
              <a:rPr lang="en-US" b="1" dirty="0" smtClean="0"/>
              <a:t>Scale axis transform - SAT </a:t>
            </a:r>
            <a:r>
              <a:rPr lang="en-US" dirty="0" smtClean="0"/>
              <a:t>(</a:t>
            </a:r>
            <a:r>
              <a:rPr lang="en-US" dirty="0" err="1" smtClean="0"/>
              <a:t>Giesen</a:t>
            </a:r>
            <a:r>
              <a:rPr lang="en-US" dirty="0" smtClean="0"/>
              <a:t> et al. 2009; </a:t>
            </a:r>
            <a:r>
              <a:rPr lang="en-US" dirty="0" err="1" smtClean="0"/>
              <a:t>Miklos</a:t>
            </a:r>
            <a:r>
              <a:rPr lang="en-US" dirty="0" smtClean="0"/>
              <a:t> et al. 2010).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Removes </a:t>
            </a:r>
            <a:r>
              <a:rPr lang="en-US" dirty="0"/>
              <a:t>spikes </a:t>
            </a:r>
            <a:r>
              <a:rPr lang="en-US" dirty="0" smtClean="0"/>
              <a:t>effectively. May change topology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76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Different Approaches to Pruning Spikes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6" name="Picture 2" descr="C:\Users\wenping\Desktop\Print Monday\slides picture\slides picture\slide 19_rectangle\rectangle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749" y="2238395"/>
            <a:ext cx="2587847" cy="139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wenping\Desktop\Print Monday\slides picture\slides picture\slide 19_rectangle\rectangl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709" y="2421864"/>
            <a:ext cx="2572107" cy="124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Users\wenping\Desktop\spikes_zoom in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765" y="4105073"/>
            <a:ext cx="3130907" cy="189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53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3D Medial </a:t>
            </a:r>
            <a:r>
              <a:rPr lang="en-US" sz="3200" dirty="0"/>
              <a:t>Axis </a:t>
            </a:r>
            <a:r>
              <a:rPr lang="en-US" sz="3200" dirty="0" smtClean="0"/>
              <a:t>Simplification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Several methods exist for pruning unstable spikes on the medial axis</a:t>
            </a:r>
          </a:p>
          <a:p>
            <a:r>
              <a:rPr lang="en-US" b="1" dirty="0" smtClean="0"/>
              <a:t>Issues</a:t>
            </a:r>
          </a:p>
          <a:p>
            <a:pPr lvl="1"/>
            <a:r>
              <a:rPr lang="en-US" b="1" dirty="0" smtClean="0"/>
              <a:t>Efficiency</a:t>
            </a:r>
            <a:r>
              <a:rPr lang="en-US" dirty="0" smtClean="0"/>
              <a:t>: Inefficient representation—MAT represented as the union of a large number of circles/spheres.</a:t>
            </a:r>
          </a:p>
          <a:p>
            <a:pPr lvl="1"/>
            <a:r>
              <a:rPr lang="en-US" b="1" dirty="0" smtClean="0"/>
              <a:t>Accuracy</a:t>
            </a:r>
            <a:r>
              <a:rPr lang="en-US" dirty="0" smtClean="0"/>
              <a:t>: Inaccurate representation—the simplified medial axis may have large approximation error to the original shape</a:t>
            </a:r>
            <a:endParaRPr lang="en-US" dirty="0"/>
          </a:p>
          <a:p>
            <a:r>
              <a:rPr lang="en-US" b="1" dirty="0" smtClean="0"/>
              <a:t>Our goal</a:t>
            </a:r>
          </a:p>
          <a:p>
            <a:pPr lvl="1"/>
            <a:r>
              <a:rPr lang="en-US" dirty="0" smtClean="0"/>
              <a:t>To </a:t>
            </a:r>
            <a:r>
              <a:rPr lang="en-US" b="1" dirty="0" smtClean="0"/>
              <a:t>efficiently</a:t>
            </a:r>
            <a:r>
              <a:rPr lang="en-US" dirty="0" smtClean="0"/>
              <a:t> compute a </a:t>
            </a:r>
            <a:r>
              <a:rPr lang="en-US" b="1" dirty="0" smtClean="0"/>
              <a:t>clean</a:t>
            </a:r>
            <a:r>
              <a:rPr lang="en-US" dirty="0" smtClean="0"/>
              <a:t>, </a:t>
            </a:r>
            <a:r>
              <a:rPr lang="en-US" b="1" dirty="0" smtClean="0"/>
              <a:t>compact</a:t>
            </a:r>
            <a:r>
              <a:rPr lang="en-US" dirty="0" smtClean="0"/>
              <a:t> and </a:t>
            </a:r>
            <a:r>
              <a:rPr lang="en-US" b="1" dirty="0" smtClean="0"/>
              <a:t>accurate</a:t>
            </a:r>
            <a:r>
              <a:rPr lang="en-US" dirty="0" smtClean="0"/>
              <a:t> medial axis approximation</a:t>
            </a:r>
          </a:p>
        </p:txBody>
      </p:sp>
    </p:spTree>
    <p:extLst>
      <p:ext uri="{BB962C8B-B14F-4D97-AF65-F5344CB8AC3E}">
        <p14:creationId xmlns:p14="http://schemas.microsoft.com/office/powerpoint/2010/main" val="92453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Data Redundancy</a:t>
            </a:r>
            <a:br>
              <a:rPr lang="en-US" sz="3200" dirty="0" smtClean="0"/>
            </a:br>
            <a:r>
              <a:rPr lang="en-US" sz="2400" dirty="0" smtClean="0"/>
              <a:t>with too many mesh vertices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163" y="2230991"/>
            <a:ext cx="5399065" cy="340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7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Compact Representation by Medial Meshes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bird-400-ball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327" y="2760400"/>
            <a:ext cx="2227153" cy="2667634"/>
          </a:xfrm>
          <a:prstGeom prst="rect">
            <a:avLst/>
          </a:prstGeom>
        </p:spPr>
      </p:pic>
      <p:pic>
        <p:nvPicPr>
          <p:cNvPr id="8" name="Picture 7" descr="bird-400-interpolatio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892" y="2689263"/>
            <a:ext cx="2281256" cy="2732437"/>
          </a:xfrm>
          <a:prstGeom prst="rect">
            <a:avLst/>
          </a:prstGeom>
        </p:spPr>
      </p:pic>
      <p:pic>
        <p:nvPicPr>
          <p:cNvPr id="9" name="Picture 8" descr="bird-400-mesh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2" y="2801780"/>
            <a:ext cx="2190595" cy="2626253"/>
          </a:xfrm>
          <a:prstGeom prst="rect">
            <a:avLst/>
          </a:prstGeom>
        </p:spPr>
      </p:pic>
      <p:pic>
        <p:nvPicPr>
          <p:cNvPr id="10" name="Picture 9" descr="primitives_3spheres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969" y="1195720"/>
            <a:ext cx="1133103" cy="7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67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Medial Meshes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-- Approximation of MAT in 3D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728" y="2289718"/>
            <a:ext cx="5868678" cy="393192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medial mesh</a:t>
            </a:r>
            <a:r>
              <a:rPr lang="en-US" dirty="0" smtClean="0"/>
              <a:t> is 2D </a:t>
            </a:r>
            <a:r>
              <a:rPr lang="en-US" dirty="0" err="1" smtClean="0"/>
              <a:t>simplicial</a:t>
            </a:r>
            <a:r>
              <a:rPr lang="en-US" dirty="0" smtClean="0"/>
              <a:t> complex approximating the medial axis of a 3D object.</a:t>
            </a:r>
          </a:p>
          <a:p>
            <a:r>
              <a:rPr lang="en-US" dirty="0" smtClean="0"/>
              <a:t>Medial vertex:  </a:t>
            </a:r>
            <a:r>
              <a:rPr lang="en-US" b="1" dirty="0" smtClean="0"/>
              <a:t>v</a:t>
            </a:r>
            <a:r>
              <a:rPr lang="en-US" dirty="0" smtClean="0"/>
              <a:t> = (</a:t>
            </a:r>
            <a:r>
              <a:rPr lang="en-US" b="1" dirty="0" smtClean="0"/>
              <a:t>p</a:t>
            </a:r>
            <a:r>
              <a:rPr lang="en-US" dirty="0" smtClean="0"/>
              <a:t>, </a:t>
            </a:r>
            <a:r>
              <a:rPr lang="en-US" i="1" dirty="0" smtClean="0"/>
              <a:t>r</a:t>
            </a:r>
            <a:r>
              <a:rPr lang="en-US" dirty="0" smtClean="0"/>
              <a:t>) where </a:t>
            </a:r>
            <a:r>
              <a:rPr lang="en-US" b="1" dirty="0" smtClean="0"/>
              <a:t>p</a:t>
            </a:r>
            <a:r>
              <a:rPr lang="en-US" dirty="0" smtClean="0"/>
              <a:t> is </a:t>
            </a:r>
            <a:r>
              <a:rPr lang="en-US" dirty="0"/>
              <a:t>a</a:t>
            </a:r>
            <a:r>
              <a:rPr lang="en-US" dirty="0" smtClean="0"/>
              <a:t> 3D point, r the medial radius</a:t>
            </a:r>
            <a:endParaRPr lang="en-US" dirty="0"/>
          </a:p>
          <a:p>
            <a:r>
              <a:rPr lang="en-US" dirty="0" smtClean="0"/>
              <a:t>Medial edge:  (1−</a:t>
            </a:r>
            <a:r>
              <a:rPr lang="en-US" i="1" dirty="0" smtClean="0"/>
              <a:t>t</a:t>
            </a:r>
            <a:r>
              <a:rPr lang="en-US" dirty="0" smtClean="0"/>
              <a:t>) </a:t>
            </a:r>
            <a:r>
              <a:rPr lang="en-US" b="1" dirty="0" smtClean="0"/>
              <a:t>v</a:t>
            </a:r>
            <a:r>
              <a:rPr lang="en-US" baseline="-25000" dirty="0" smtClean="0"/>
              <a:t>1</a:t>
            </a:r>
            <a:r>
              <a:rPr lang="en-US" dirty="0" smtClean="0"/>
              <a:t> + </a:t>
            </a:r>
            <a:r>
              <a:rPr lang="en-US" i="1" dirty="0" smtClean="0"/>
              <a:t>t </a:t>
            </a:r>
            <a:r>
              <a:rPr lang="en-US" b="1" dirty="0" smtClean="0"/>
              <a:t>v</a:t>
            </a:r>
            <a:r>
              <a:rPr lang="en-US" baseline="-25000" dirty="0" smtClean="0"/>
              <a:t>2</a:t>
            </a:r>
            <a:r>
              <a:rPr lang="en-US" dirty="0" smtClean="0"/>
              <a:t>, </a:t>
            </a:r>
            <a:r>
              <a:rPr lang="en-US" i="1" dirty="0" smtClean="0"/>
              <a:t>t</a:t>
            </a:r>
            <a:r>
              <a:rPr lang="en-US" dirty="0" smtClean="0"/>
              <a:t> </a:t>
            </a:r>
            <a:r>
              <a:rPr lang="en-US" b="1" dirty="0" smtClean="0">
                <a:sym typeface="Symbol"/>
              </a:rPr>
              <a:t> </a:t>
            </a:r>
            <a:r>
              <a:rPr lang="en-US" dirty="0" smtClean="0">
                <a:sym typeface="Symbol"/>
              </a:rPr>
              <a:t>[0,1] .</a:t>
            </a:r>
          </a:p>
          <a:p>
            <a:r>
              <a:rPr lang="en-US" dirty="0" smtClean="0"/>
              <a:t>Medial face:  </a:t>
            </a:r>
            <a:r>
              <a:rPr lang="en-US" i="1" dirty="0" smtClean="0"/>
              <a:t>a</a:t>
            </a:r>
            <a:r>
              <a:rPr lang="en-US" baseline="-25000" dirty="0" smtClean="0"/>
              <a:t>1</a:t>
            </a:r>
            <a:r>
              <a:rPr lang="en-US" b="1" dirty="0" smtClean="0"/>
              <a:t>v</a:t>
            </a:r>
            <a:r>
              <a:rPr lang="en-US" baseline="-25000" dirty="0" smtClean="0"/>
              <a:t>1</a:t>
            </a:r>
            <a:r>
              <a:rPr lang="en-US" dirty="0" smtClean="0"/>
              <a:t>+</a:t>
            </a:r>
            <a:r>
              <a:rPr lang="en-US" i="1" dirty="0" smtClean="0"/>
              <a:t>a</a:t>
            </a:r>
            <a:r>
              <a:rPr lang="en-US" baseline="-25000" dirty="0" smtClean="0"/>
              <a:t>2</a:t>
            </a:r>
            <a:r>
              <a:rPr lang="en-US" b="1" dirty="0" smtClean="0"/>
              <a:t>v</a:t>
            </a:r>
            <a:r>
              <a:rPr lang="en-US" baseline="-25000" dirty="0" smtClean="0"/>
              <a:t>2</a:t>
            </a:r>
            <a:r>
              <a:rPr lang="en-US" dirty="0" smtClean="0"/>
              <a:t>+</a:t>
            </a:r>
            <a:r>
              <a:rPr lang="en-US" i="1" dirty="0" smtClean="0"/>
              <a:t>a</a:t>
            </a:r>
            <a:r>
              <a:rPr lang="en-US" baseline="-25000" dirty="0" smtClean="0"/>
              <a:t>3</a:t>
            </a:r>
            <a:r>
              <a:rPr lang="en-US" b="1" dirty="0" smtClean="0"/>
              <a:t>v</a:t>
            </a:r>
            <a:r>
              <a:rPr lang="en-US" baseline="-25000" dirty="0" smtClean="0"/>
              <a:t>3</a:t>
            </a:r>
            <a:r>
              <a:rPr lang="en-US" dirty="0" smtClean="0"/>
              <a:t>, where </a:t>
            </a:r>
            <a:r>
              <a:rPr lang="en-US" i="1" dirty="0" err="1" smtClean="0"/>
              <a:t>a</a:t>
            </a:r>
            <a:r>
              <a:rPr lang="en-US" i="1" baseline="-25000" dirty="0" err="1" smtClean="0"/>
              <a:t>i</a:t>
            </a:r>
            <a:r>
              <a:rPr lang="en-US" dirty="0" smtClean="0"/>
              <a:t> ≥ 0 and </a:t>
            </a:r>
            <a:r>
              <a:rPr lang="en-US" i="1" dirty="0" smtClean="0"/>
              <a:t>a</a:t>
            </a:r>
            <a:r>
              <a:rPr lang="en-US" baseline="-25000" dirty="0" smtClean="0"/>
              <a:t>1</a:t>
            </a:r>
            <a:r>
              <a:rPr lang="en-US" dirty="0" smtClean="0"/>
              <a:t>+</a:t>
            </a:r>
            <a:r>
              <a:rPr lang="en-US" i="1" dirty="0" smtClean="0"/>
              <a:t>a</a:t>
            </a:r>
            <a:r>
              <a:rPr lang="en-US" baseline="-25000" dirty="0" smtClean="0"/>
              <a:t>2</a:t>
            </a:r>
            <a:r>
              <a:rPr lang="en-US" dirty="0" smtClean="0"/>
              <a:t>+</a:t>
            </a:r>
            <a:r>
              <a:rPr lang="en-US" i="1" dirty="0" smtClean="0"/>
              <a:t>a</a:t>
            </a:r>
            <a:r>
              <a:rPr lang="en-US" baseline="-25000" dirty="0" smtClean="0"/>
              <a:t>3</a:t>
            </a:r>
            <a:r>
              <a:rPr lang="en-US" dirty="0" smtClean="0"/>
              <a:t>=1.</a:t>
            </a:r>
          </a:p>
        </p:txBody>
      </p:sp>
      <p:pic>
        <p:nvPicPr>
          <p:cNvPr id="4" name="Picture 3" descr="primitives_3sphere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445" y="2387164"/>
            <a:ext cx="1737868" cy="1191052"/>
          </a:xfrm>
          <a:prstGeom prst="rect">
            <a:avLst/>
          </a:prstGeom>
        </p:spPr>
      </p:pic>
      <p:pic>
        <p:nvPicPr>
          <p:cNvPr id="6" name="Picture 5" descr="primitives_2spheres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460" y="4330895"/>
            <a:ext cx="2053710" cy="140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52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ranch-joint4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541" y="4368234"/>
            <a:ext cx="1865746" cy="18796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Properties of Medial Axis Transform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714969"/>
            <a:ext cx="7345363" cy="3931920"/>
          </a:xfrm>
        </p:spPr>
        <p:txBody>
          <a:bodyPr/>
          <a:lstStyle/>
          <a:p>
            <a:r>
              <a:rPr lang="en-US" dirty="0" smtClean="0"/>
              <a:t>Medial representation of a shape</a:t>
            </a:r>
          </a:p>
          <a:p>
            <a:pPr marL="808038" lvl="1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First proposed by Blum (1967) – the set of centers and radii of inscribed maximal circles</a:t>
            </a:r>
          </a:p>
          <a:p>
            <a:pPr marL="808038" lvl="1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Encodes </a:t>
            </a:r>
            <a:r>
              <a:rPr lang="en-US" b="1" dirty="0">
                <a:solidFill>
                  <a:schemeClr val="tx1"/>
                </a:solidFill>
              </a:rPr>
              <a:t>symmetry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b="1" dirty="0" smtClean="0">
                <a:solidFill>
                  <a:schemeClr val="tx1"/>
                </a:solidFill>
              </a:rPr>
              <a:t>thickness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 b="1" dirty="0">
                <a:solidFill>
                  <a:schemeClr val="tx1"/>
                </a:solidFill>
              </a:rPr>
              <a:t>structural </a:t>
            </a:r>
            <a:r>
              <a:rPr lang="en-US" b="1" dirty="0" smtClean="0">
                <a:solidFill>
                  <a:schemeClr val="tx1"/>
                </a:solidFill>
              </a:rPr>
              <a:t>components</a:t>
            </a:r>
            <a:endParaRPr lang="en-US" dirty="0" smtClean="0">
              <a:solidFill>
                <a:schemeClr val="tx1"/>
              </a:solidFill>
            </a:endParaRPr>
          </a:p>
          <a:p>
            <a:pPr marL="808038" lvl="1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A complete </a:t>
            </a:r>
            <a:r>
              <a:rPr lang="en-US" dirty="0" smtClean="0">
                <a:solidFill>
                  <a:schemeClr val="tx1"/>
                </a:solidFill>
              </a:rPr>
              <a:t>shape representation of both </a:t>
            </a:r>
            <a:r>
              <a:rPr lang="en-US" dirty="0">
                <a:solidFill>
                  <a:schemeClr val="tx1"/>
                </a:solidFill>
              </a:rPr>
              <a:t>object </a:t>
            </a:r>
            <a:r>
              <a:rPr lang="en-US" dirty="0" smtClean="0">
                <a:solidFill>
                  <a:schemeClr val="tx1"/>
                </a:solidFill>
              </a:rPr>
              <a:t>interior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 dirty="0" smtClean="0">
                <a:solidFill>
                  <a:schemeClr val="tx1"/>
                </a:solidFill>
              </a:rPr>
              <a:t>boundary</a:t>
            </a:r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 smtClean="0"/>
          </a:p>
        </p:txBody>
      </p:sp>
      <p:pic>
        <p:nvPicPr>
          <p:cNvPr id="6" name="Picture 5" descr="2d_star_idea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654" y="4508210"/>
            <a:ext cx="1691772" cy="175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62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Medial </a:t>
            </a:r>
            <a:r>
              <a:rPr lang="en-US" sz="3200" dirty="0" smtClean="0"/>
              <a:t>Meshes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bird-400-ball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027" y="2548036"/>
            <a:ext cx="2404453" cy="2880000"/>
          </a:xfrm>
          <a:prstGeom prst="rect">
            <a:avLst/>
          </a:prstGeom>
        </p:spPr>
      </p:pic>
      <p:pic>
        <p:nvPicPr>
          <p:cNvPr id="8" name="Picture 7" descr="bird-400-interpolatio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799" y="2548036"/>
            <a:ext cx="2404453" cy="2880000"/>
          </a:xfrm>
          <a:prstGeom prst="rect">
            <a:avLst/>
          </a:prstGeom>
        </p:spPr>
      </p:pic>
      <p:pic>
        <p:nvPicPr>
          <p:cNvPr id="9" name="Picture 8" descr="bird-400-mesh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62" y="2548038"/>
            <a:ext cx="2402246" cy="2879996"/>
          </a:xfrm>
          <a:prstGeom prst="rect">
            <a:avLst/>
          </a:prstGeom>
        </p:spPr>
      </p:pic>
      <p:pic>
        <p:nvPicPr>
          <p:cNvPr id="10" name="Picture 9" descr="primitives_3spheres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969" y="1195720"/>
            <a:ext cx="1133103" cy="7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67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Instability of MAT of 3D Objects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Voronoi</a:t>
            </a:r>
            <a:r>
              <a:rPr lang="en-US" dirty="0"/>
              <a:t>-based </a:t>
            </a:r>
            <a:r>
              <a:rPr lang="en-US" dirty="0" smtClean="0"/>
              <a:t>method generates unstable initial medial axis for 3D objects, due to noisy boundary sampling or slivers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90821" y="5562285"/>
            <a:ext cx="2800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Noise-free mesh </a:t>
            </a:r>
          </a:p>
          <a:p>
            <a:r>
              <a:rPr lang="en-US" dirty="0" smtClean="0"/>
              <a:t>approximating an ellipsoid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90961" y="5581394"/>
            <a:ext cx="2652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Medial axis computed by</a:t>
            </a:r>
          </a:p>
          <a:p>
            <a:r>
              <a:rPr lang="en-US" dirty="0" err="1" smtClean="0"/>
              <a:t>Voronoi</a:t>
            </a:r>
            <a:r>
              <a:rPr lang="en-US" dirty="0" smtClean="0"/>
              <a:t>-based method</a:t>
            </a:r>
            <a:endParaRPr lang="en-US" dirty="0"/>
          </a:p>
        </p:txBody>
      </p:sp>
      <p:pic>
        <p:nvPicPr>
          <p:cNvPr id="8" name="Picture 7" descr="ell2_ma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894" y="3456464"/>
            <a:ext cx="2541543" cy="2027870"/>
          </a:xfrm>
          <a:prstGeom prst="rect">
            <a:avLst/>
          </a:prstGeom>
        </p:spPr>
      </p:pic>
      <p:pic>
        <p:nvPicPr>
          <p:cNvPr id="9" name="Picture 8" descr="ell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281" y="3534415"/>
            <a:ext cx="2443846" cy="194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60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Understanding Unstable </a:t>
            </a:r>
            <a:r>
              <a:rPr lang="en-US" sz="3200" dirty="0" smtClean="0"/>
              <a:t>Branches</a:t>
            </a:r>
            <a:br>
              <a:rPr lang="en-US" sz="3200" dirty="0" smtClean="0"/>
            </a:br>
            <a:r>
              <a:rPr lang="en-US" sz="3200" i="1" dirty="0" smtClean="0"/>
              <a:t>Stability Ratio</a:t>
            </a:r>
            <a:endParaRPr lang="en-US" sz="3200" i="1" dirty="0"/>
          </a:p>
        </p:txBody>
      </p:sp>
      <p:pic>
        <p:nvPicPr>
          <p:cNvPr id="7170" name="Picture 2" descr="C:\Users\wenping\Desktop\hyperbolic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80" y="1710123"/>
            <a:ext cx="6599291" cy="408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wenping\Desktop\ratio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296" y="4061598"/>
            <a:ext cx="3417064" cy="99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25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Two Extreme Cases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400" i="1" dirty="0"/>
              <a:t>Stability </a:t>
            </a:r>
            <a:r>
              <a:rPr lang="en-US" sz="2400" i="1" dirty="0" smtClean="0"/>
              <a:t>Ratio = </a:t>
            </a:r>
            <a:r>
              <a:rPr lang="en-US" sz="2400" dirty="0" smtClean="0"/>
              <a:t>0 or 1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10243" name="Picture 3" descr="C:\Users\wenping\Desktop\Print Monday\slides picture\slides picture\slide 32_stability ratio\stability ratio 0(2)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172" y="2910625"/>
            <a:ext cx="2270498" cy="239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wenping\Desktop\Print Monday\slides picture\slides picture\slide 32_stability ratio\stability ratio 1(2)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758" y="2887585"/>
            <a:ext cx="3824372" cy="221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32905" y="5516313"/>
            <a:ext cx="1238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r</a:t>
            </a:r>
            <a:r>
              <a:rPr lang="en-US" sz="2400" i="1" dirty="0" smtClean="0"/>
              <a:t>atio </a:t>
            </a:r>
            <a:r>
              <a:rPr lang="en-US" sz="2400" i="1" dirty="0"/>
              <a:t>= </a:t>
            </a:r>
            <a:r>
              <a:rPr lang="en-US" sz="2400" dirty="0"/>
              <a:t>0</a:t>
            </a:r>
          </a:p>
        </p:txBody>
      </p:sp>
      <p:sp>
        <p:nvSpPr>
          <p:cNvPr id="5" name="Rectangle 4"/>
          <p:cNvSpPr/>
          <p:nvPr/>
        </p:nvSpPr>
        <p:spPr>
          <a:xfrm>
            <a:off x="6181858" y="5484651"/>
            <a:ext cx="12382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/>
              <a:t>ratio </a:t>
            </a:r>
            <a:r>
              <a:rPr lang="en-US" sz="2400" i="1" dirty="0"/>
              <a:t>= </a:t>
            </a:r>
            <a:r>
              <a:rPr lang="en-US" sz="2400" dirty="0" smtClean="0"/>
              <a:t>1</a:t>
            </a:r>
            <a:endParaRPr lang="en-US" sz="2400" dirty="0"/>
          </a:p>
        </p:txBody>
      </p:sp>
      <p:pic>
        <p:nvPicPr>
          <p:cNvPr id="9" name="Picture 3" descr="C:\Users\wenping\Desktop\ratio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794" y="1782038"/>
            <a:ext cx="3417064" cy="99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79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Understanding Unstable Branches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1811" y="1903779"/>
            <a:ext cx="7240277" cy="8207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Visualization of stability ratio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wenping\Desktop\MAT_QEM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16" y="2531326"/>
            <a:ext cx="8084468" cy="327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94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372947"/>
            <a:ext cx="7345362" cy="1339850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/>
              <a:t> Simplification by Edge Contraction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Based on QEM by Garland </a:t>
            </a:r>
            <a:r>
              <a:rPr lang="en-US" sz="2800" dirty="0"/>
              <a:t>and </a:t>
            </a:r>
            <a:r>
              <a:rPr lang="en-US" sz="2800" dirty="0" err="1"/>
              <a:t>Heckbert</a:t>
            </a:r>
            <a:r>
              <a:rPr lang="en-US" sz="2800" dirty="0"/>
              <a:t> </a:t>
            </a:r>
            <a:r>
              <a:rPr lang="en-US" sz="2800" dirty="0" smtClean="0"/>
              <a:t>(1997</a:t>
            </a:r>
            <a:r>
              <a:rPr lang="en-US" sz="2800" dirty="0"/>
              <a:t>)</a:t>
            </a:r>
            <a:r>
              <a:rPr lang="en-US" sz="2800" dirty="0" smtClean="0">
                <a:solidFill>
                  <a:srgbClr val="C00000"/>
                </a:solidFill>
              </a:rPr>
              <a:t/>
            </a:r>
            <a:br>
              <a:rPr lang="en-US" sz="2800" dirty="0" smtClean="0">
                <a:solidFill>
                  <a:srgbClr val="C00000"/>
                </a:solidFill>
              </a:rPr>
            </a:br>
            <a:endParaRPr lang="en-US" sz="2800" b="1" i="1" dirty="0">
              <a:solidFill>
                <a:srgbClr val="C0000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033927" y="2147399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94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80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66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652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859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712913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47863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748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L</a:t>
            </a:r>
            <a:r>
              <a:rPr lang="en-US" dirty="0" smtClean="0"/>
              <a:t>east squares errors are minimized with quadratic error minimization (QEM). </a:t>
            </a:r>
            <a:r>
              <a:rPr lang="en-US" sz="2400" b="1" i="1" dirty="0"/>
              <a:t>(v</a:t>
            </a:r>
            <a:r>
              <a:rPr lang="en-US" sz="1400" b="1" i="1" dirty="0"/>
              <a:t>1</a:t>
            </a:r>
            <a:r>
              <a:rPr lang="en-US" sz="2400" b="1" i="1" dirty="0"/>
              <a:t> </a:t>
            </a:r>
            <a:r>
              <a:rPr lang="en-US" sz="2400" b="1" i="1" dirty="0">
                <a:sym typeface="Wingdings" panose="05000000000000000000" pitchFamily="2" charset="2"/>
              </a:rPr>
              <a:t>and v</a:t>
            </a:r>
            <a:r>
              <a:rPr lang="en-US" sz="1400" b="1" i="1" dirty="0">
                <a:sym typeface="Wingdings" panose="05000000000000000000" pitchFamily="2" charset="2"/>
              </a:rPr>
              <a:t>2</a:t>
            </a:r>
            <a:r>
              <a:rPr lang="en-US" sz="2400" b="1" i="1" dirty="0"/>
              <a:t>  are merged to v</a:t>
            </a:r>
            <a:r>
              <a:rPr lang="en-US" sz="1400" b="1" i="1" dirty="0"/>
              <a:t>0</a:t>
            </a:r>
            <a:r>
              <a:rPr lang="en-US" sz="2400" b="1" i="1" dirty="0"/>
              <a:t>)</a:t>
            </a:r>
            <a:endParaRPr lang="en-US" dirty="0"/>
          </a:p>
        </p:txBody>
      </p:sp>
      <p:pic>
        <p:nvPicPr>
          <p:cNvPr id="5" name="Picture 2" descr="C:\Users\wenping\Desktop\edge contraction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765" y="3472437"/>
            <a:ext cx="4593314" cy="198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3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780" y="631065"/>
            <a:ext cx="7474151" cy="79849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QEM for Mesh Decimation in </a:t>
            </a:r>
            <a:r>
              <a:rPr lang="en-US" sz="3600" dirty="0"/>
              <a:t>3D</a:t>
            </a:r>
            <a:br>
              <a:rPr lang="en-US" sz="3600" dirty="0"/>
            </a:br>
            <a:r>
              <a:rPr lang="en-US" sz="2700" dirty="0"/>
              <a:t>Garland and </a:t>
            </a:r>
            <a:r>
              <a:rPr lang="en-US" sz="2700" dirty="0" err="1"/>
              <a:t>Heckbert</a:t>
            </a:r>
            <a:r>
              <a:rPr lang="en-US" sz="2700" dirty="0"/>
              <a:t> (1997)</a:t>
            </a:r>
            <a:r>
              <a:rPr lang="en-US" sz="3600" dirty="0">
                <a:solidFill>
                  <a:srgbClr val="C00000"/>
                </a:solidFill>
              </a:rPr>
              <a:t/>
            </a:r>
            <a:br>
              <a:rPr lang="en-US" sz="3600" dirty="0">
                <a:solidFill>
                  <a:srgbClr val="C00000"/>
                </a:solidFill>
              </a:rPr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1266" name="Picture 2" descr="C:\Users\wenping\Desktop\Print Monday\slides picture\slides picture\slide 34_qem\cow_6938vertices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48" y="1842798"/>
            <a:ext cx="4584880" cy="205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31831" y="3767999"/>
            <a:ext cx="1317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</a:t>
            </a:r>
            <a:r>
              <a:rPr lang="en-US" i="1" dirty="0" smtClean="0"/>
              <a:t>v </a:t>
            </a:r>
            <a:r>
              <a:rPr lang="en-US" dirty="0" smtClean="0"/>
              <a:t>= 6,938 </a:t>
            </a:r>
            <a:endParaRPr lang="en-US" dirty="0"/>
          </a:p>
        </p:txBody>
      </p:sp>
      <p:pic>
        <p:nvPicPr>
          <p:cNvPr id="11267" name="Picture 3" descr="C:\Users\wenping\Desktop\Print Monday\slides picture\slides picture\slide 34_qem\cow_500vertices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698" y="2034449"/>
            <a:ext cx="4009021" cy="179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806226" y="3708909"/>
            <a:ext cx="113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</a:t>
            </a:r>
            <a:r>
              <a:rPr lang="en-US" i="1" dirty="0" smtClean="0"/>
              <a:t>v </a:t>
            </a:r>
            <a:r>
              <a:rPr lang="en-US" dirty="0" smtClean="0"/>
              <a:t>= 500 </a:t>
            </a:r>
            <a:endParaRPr lang="en-US" dirty="0"/>
          </a:p>
        </p:txBody>
      </p:sp>
      <p:pic>
        <p:nvPicPr>
          <p:cNvPr id="11268" name="Picture 4" descr="C:\Users\wenping\Desktop\Print Monday\slides picture\slides picture\slide 34_qem\cow_250vertices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205" y="4078241"/>
            <a:ext cx="4162871" cy="186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756339" y="6009874"/>
            <a:ext cx="1112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</a:t>
            </a:r>
            <a:r>
              <a:rPr lang="en-US" i="1" dirty="0" smtClean="0"/>
              <a:t>v </a:t>
            </a:r>
            <a:r>
              <a:rPr lang="en-US" dirty="0" smtClean="0"/>
              <a:t>= 250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68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Metric for MAT Simplification</a:t>
            </a:r>
            <a:endParaRPr lang="en-US" sz="3200" dirty="0"/>
          </a:p>
        </p:txBody>
      </p:sp>
      <p:pic>
        <p:nvPicPr>
          <p:cNvPr id="12290" name="Picture 2" descr="C:\Users\wenping\Desktop\metric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366" y="1764312"/>
            <a:ext cx="6829410" cy="458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28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Geometric Interpretations</a:t>
            </a:r>
            <a:endParaRPr lang="en-US" sz="3200" i="1" dirty="0"/>
          </a:p>
        </p:txBody>
      </p:sp>
      <p:pic>
        <p:nvPicPr>
          <p:cNvPr id="7170" name="Picture 2" descr="C:\Users\wenping\Desktop\hyperbolic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08" y="2078774"/>
            <a:ext cx="6599291" cy="408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0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Quadratic Error for MAT Simplification </a:t>
            </a:r>
            <a:endParaRPr lang="en-US" sz="3200" dirty="0"/>
          </a:p>
        </p:txBody>
      </p:sp>
      <p:pic>
        <p:nvPicPr>
          <p:cNvPr id="7170" name="Picture 2" descr="C:\Users\wenping\Desktop\slab error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71" y="1725676"/>
            <a:ext cx="4933831" cy="320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wenping\Desktop\Slab error 2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242" y="4057521"/>
            <a:ext cx="4387089" cy="235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primitives_3spheres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028" y="2047725"/>
            <a:ext cx="2266207" cy="155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20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 smtClean="0"/>
              <a:t>“</a:t>
            </a:r>
            <a:r>
              <a:rPr lang="en-US" sz="2400" dirty="0"/>
              <a:t>A transformation for extracting new descriptors</a:t>
            </a:r>
            <a:br>
              <a:rPr lang="en-US" sz="2400" dirty="0"/>
            </a:br>
            <a:r>
              <a:rPr lang="en-US" sz="2400" dirty="0"/>
              <a:t>of shape</a:t>
            </a:r>
            <a:r>
              <a:rPr lang="en-US" sz="2400" dirty="0" smtClean="0"/>
              <a:t>”, </a:t>
            </a:r>
            <a:r>
              <a:rPr lang="en-US" sz="2400" dirty="0"/>
              <a:t>Harry </a:t>
            </a:r>
            <a:r>
              <a:rPr lang="en-US" sz="2400" dirty="0" smtClean="0"/>
              <a:t>Blum (</a:t>
            </a:r>
            <a:r>
              <a:rPr lang="en-US" sz="2400" dirty="0"/>
              <a:t>1967). </a:t>
            </a:r>
          </a:p>
        </p:txBody>
      </p:sp>
      <p:pic>
        <p:nvPicPr>
          <p:cNvPr id="3074" name="Picture 2" descr="C:\Users\wenping\Desktop\Blum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435950"/>
            <a:ext cx="7345362" cy="332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81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518" y="1944710"/>
            <a:ext cx="5859888" cy="84991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Which part to simplify first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59983" y="566483"/>
            <a:ext cx="6931830" cy="84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/>
          </a:p>
          <a:p>
            <a:r>
              <a:rPr lang="en-US" sz="3200" b="1" dirty="0"/>
              <a:t>S</a:t>
            </a:r>
            <a:r>
              <a:rPr lang="en-US" sz="3200" b="1" dirty="0" smtClean="0"/>
              <a:t>pikes vs. Dense Smooth Region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468" y="2150678"/>
            <a:ext cx="1964155" cy="366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88772" y="3066849"/>
            <a:ext cx="3337126" cy="3256678"/>
          </a:xfrm>
        </p:spPr>
        <p:txBody>
          <a:bodyPr/>
          <a:lstStyle/>
          <a:p>
            <a:r>
              <a:rPr lang="en-US" dirty="0" smtClean="0"/>
              <a:t>Mesh decimation</a:t>
            </a:r>
          </a:p>
          <a:p>
            <a:endParaRPr lang="en-US" dirty="0"/>
          </a:p>
          <a:p>
            <a:r>
              <a:rPr lang="en-US" dirty="0" smtClean="0"/>
              <a:t>Spike pruning</a:t>
            </a:r>
            <a:endParaRPr lang="en-US" dirty="0"/>
          </a:p>
        </p:txBody>
      </p:sp>
      <p:cxnSp>
        <p:nvCxnSpPr>
          <p:cNvPr id="8" name="Elbow Connector 7"/>
          <p:cNvCxnSpPr/>
          <p:nvPr/>
        </p:nvCxnSpPr>
        <p:spPr>
          <a:xfrm>
            <a:off x="4365938" y="3361384"/>
            <a:ext cx="2743200" cy="180304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>
            <a:off x="3928057" y="4597758"/>
            <a:ext cx="2923504" cy="457200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433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475977"/>
            <a:ext cx="7345362" cy="1339850"/>
          </a:xfrm>
        </p:spPr>
        <p:txBody>
          <a:bodyPr>
            <a:normAutofit/>
          </a:bodyPr>
          <a:lstStyle/>
          <a:p>
            <a:r>
              <a:rPr lang="en-US" sz="3100" dirty="0" smtClean="0"/>
              <a:t>Remove Spikes First</a:t>
            </a:r>
            <a:endParaRPr lang="en-US" sz="2800" b="1" i="1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033927" y="2147399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94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80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66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652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859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712913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47863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748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The merge cost is defined by</a:t>
            </a:r>
            <a:endParaRPr lang="en-US" dirty="0"/>
          </a:p>
        </p:txBody>
      </p:sp>
      <p:pic>
        <p:nvPicPr>
          <p:cNvPr id="7170" name="Picture 2" descr="C:\Users\wenping\Desktop\Merging cost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303" y="2800461"/>
            <a:ext cx="4963935" cy="58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wenping\Desktop\edge contraction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765" y="3730014"/>
            <a:ext cx="4593314" cy="198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40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Experiments</a:t>
            </a:r>
            <a:endParaRPr lang="en-US" sz="3200" dirty="0"/>
          </a:p>
        </p:txBody>
      </p:sp>
      <p:pic>
        <p:nvPicPr>
          <p:cNvPr id="5122" name="Picture 2" descr="C:\Users\wenping\Desktop\Plane initial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430967"/>
            <a:ext cx="7529134" cy="273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30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Plane (#</a:t>
            </a:r>
            <a:r>
              <a:rPr lang="en-US" sz="2800" b="1" i="1" dirty="0" smtClean="0"/>
              <a:t>v</a:t>
            </a:r>
            <a:r>
              <a:rPr lang="en-US" sz="2800" b="1" dirty="0" smtClean="0"/>
              <a:t>= 20 in 2 sec)</a:t>
            </a:r>
            <a:endParaRPr lang="en-US" sz="2800" b="1" dirty="0"/>
          </a:p>
        </p:txBody>
      </p:sp>
      <p:pic>
        <p:nvPicPr>
          <p:cNvPr id="8195" name="Picture 3" descr="C:\Users\wenping\Desktop\plane 10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859" y="1868338"/>
            <a:ext cx="6582694" cy="221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wenping\Desktop\plane 2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8" y="4116544"/>
            <a:ext cx="7412037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65188" y="3709115"/>
            <a:ext cx="107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</a:t>
            </a:r>
            <a:r>
              <a:rPr lang="en-US" i="1" dirty="0" smtClean="0"/>
              <a:t>v</a:t>
            </a:r>
            <a:r>
              <a:rPr lang="en-US" dirty="0" smtClean="0"/>
              <a:t> = 100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00113" y="5808636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</a:t>
            </a:r>
            <a:r>
              <a:rPr lang="en-US" i="1" dirty="0" smtClean="0"/>
              <a:t>v</a:t>
            </a:r>
            <a:r>
              <a:rPr lang="en-US" dirty="0" smtClean="0"/>
              <a:t> = 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59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Dolphin (#</a:t>
            </a:r>
            <a:r>
              <a:rPr lang="en-US" sz="3200" i="1" dirty="0" smtClean="0"/>
              <a:t>v</a:t>
            </a:r>
            <a:r>
              <a:rPr lang="en-US" sz="3200" dirty="0" smtClean="0"/>
              <a:t>=100 in 12 sec)</a:t>
            </a:r>
            <a:endParaRPr lang="en-US" dirty="0"/>
          </a:p>
        </p:txBody>
      </p:sp>
      <p:pic>
        <p:nvPicPr>
          <p:cNvPr id="4" name="图片 68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414" y="1962104"/>
            <a:ext cx="1622738" cy="1747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69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30310" y="1917028"/>
            <a:ext cx="1498355" cy="18280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19523" y="2933517"/>
            <a:ext cx="1375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</a:t>
            </a:r>
            <a:r>
              <a:rPr lang="en-US" i="1" dirty="0" smtClean="0"/>
              <a:t>v</a:t>
            </a:r>
            <a:r>
              <a:rPr lang="en-US" dirty="0" smtClean="0"/>
              <a:t> </a:t>
            </a:r>
            <a:r>
              <a:rPr lang="en-US" dirty="0"/>
              <a:t>= 54,241</a:t>
            </a:r>
          </a:p>
        </p:txBody>
      </p:sp>
      <p:pic>
        <p:nvPicPr>
          <p:cNvPr id="7170" name="Picture 2" descr="C:\Users\wenping\Desktop\Dolphin Simpl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624" y="3969604"/>
            <a:ext cx="5538803" cy="2162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54157" y="5374851"/>
            <a:ext cx="107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</a:t>
            </a:r>
            <a:r>
              <a:rPr lang="en-US" i="1" dirty="0" smtClean="0"/>
              <a:t>v</a:t>
            </a:r>
            <a:r>
              <a:rPr lang="en-US" dirty="0" smtClean="0"/>
              <a:t> = 100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9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Bear </a:t>
            </a:r>
            <a:r>
              <a:rPr lang="en-US" sz="3200" dirty="0"/>
              <a:t>(#</a:t>
            </a:r>
            <a:r>
              <a:rPr lang="en-US" sz="3200" i="1" dirty="0" smtClean="0"/>
              <a:t>v </a:t>
            </a:r>
            <a:r>
              <a:rPr lang="en-US" sz="3200" dirty="0" smtClean="0"/>
              <a:t>=50 </a:t>
            </a:r>
            <a:r>
              <a:rPr lang="en-US" sz="3200" dirty="0"/>
              <a:t>in 7</a:t>
            </a:r>
            <a:r>
              <a:rPr lang="en-US" sz="3200" dirty="0" smtClean="0"/>
              <a:t> </a:t>
            </a:r>
            <a:r>
              <a:rPr lang="en-US" sz="3200" dirty="0"/>
              <a:t>sec)</a:t>
            </a:r>
          </a:p>
        </p:txBody>
      </p:sp>
      <p:pic>
        <p:nvPicPr>
          <p:cNvPr id="8194" name="Picture 2" descr="C:\Users\wenping\Desktop\Bear 5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745528"/>
            <a:ext cx="5369887" cy="445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wenping\Desktop\Bear 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46" y="2463504"/>
            <a:ext cx="2223350" cy="271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25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Initial MAT from </a:t>
            </a:r>
            <a:r>
              <a:rPr lang="en-US" sz="3200" dirty="0" err="1" smtClean="0"/>
              <a:t>Voronoi</a:t>
            </a:r>
            <a:r>
              <a:rPr lang="en-US" sz="3200" dirty="0" smtClean="0"/>
              <a:t> Diagra</a:t>
            </a:r>
            <a:r>
              <a:rPr lang="en-US" sz="3200" dirty="0"/>
              <a:t>m</a:t>
            </a:r>
          </a:p>
        </p:txBody>
      </p:sp>
      <p:pic>
        <p:nvPicPr>
          <p:cNvPr id="10243" name="Picture 3" descr="C:\Users\wenping\Desktop\Venus spikepn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083" y="1876022"/>
            <a:ext cx="6305299" cy="453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17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Compared with Angle Filtering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wenping\Desktop\Compare 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2" y="1954613"/>
            <a:ext cx="7625903" cy="436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32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Compared with </a:t>
            </a:r>
            <a:r>
              <a:rPr lang="en-US" sz="3200" i="1" dirty="0" smtClean="0"/>
              <a:t>lambda</a:t>
            </a:r>
            <a:r>
              <a:rPr lang="en-US" sz="3200" dirty="0" smtClean="0"/>
              <a:t>-medial axis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914" y="1867437"/>
            <a:ext cx="7704562" cy="419808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5362" name="Picture 2" descr="C:\Users\wenping\Desktop\Compare 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81" y="1996226"/>
            <a:ext cx="7603215" cy="434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13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Comparison with SAT</a:t>
            </a:r>
            <a:endParaRPr lang="en-US" sz="3200" dirty="0"/>
          </a:p>
        </p:txBody>
      </p:sp>
      <p:pic>
        <p:nvPicPr>
          <p:cNvPr id="13314" name="Picture 2" descr="C:\Users\wenping\Desktop\SAT initial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802" y="1779748"/>
            <a:ext cx="4493327" cy="44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4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 smtClean="0"/>
              <a:t>“</a:t>
            </a:r>
            <a:r>
              <a:rPr lang="en-US" sz="2400" dirty="0"/>
              <a:t>A transformation for extracting new descriptors</a:t>
            </a:r>
            <a:br>
              <a:rPr lang="en-US" sz="2400" dirty="0"/>
            </a:br>
            <a:r>
              <a:rPr lang="en-US" sz="2400" dirty="0"/>
              <a:t>of shape</a:t>
            </a:r>
            <a:r>
              <a:rPr lang="en-US" sz="2400" dirty="0" smtClean="0"/>
              <a:t>”, </a:t>
            </a:r>
            <a:r>
              <a:rPr lang="en-US" sz="2400" dirty="0"/>
              <a:t>Harry </a:t>
            </a:r>
            <a:r>
              <a:rPr lang="en-US" sz="2400" dirty="0" smtClean="0"/>
              <a:t>Blum (</a:t>
            </a:r>
            <a:r>
              <a:rPr lang="en-US" sz="2400" dirty="0"/>
              <a:t>1967). </a:t>
            </a:r>
          </a:p>
        </p:txBody>
      </p:sp>
      <p:pic>
        <p:nvPicPr>
          <p:cNvPr id="4098" name="Picture 2" descr="C:\Users\wenping\Desktop\Blum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079" y="2227795"/>
            <a:ext cx="5401429" cy="374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8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Comparison with SAT</a:t>
            </a:r>
          </a:p>
        </p:txBody>
      </p:sp>
      <p:pic>
        <p:nvPicPr>
          <p:cNvPr id="14338" name="Picture 2" descr="C:\Users\wenping\Desktop\SAT 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896" y="1880315"/>
            <a:ext cx="1896067" cy="444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wenping\Desktop\our 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365" y="1880315"/>
            <a:ext cx="1898519" cy="444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69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Comparison with SAT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2133601"/>
            <a:ext cx="7471156" cy="409977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5363" name="Picture 3" descr="C:\Users\wenping\Desktop\comp 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185" y="1790162"/>
            <a:ext cx="4353587" cy="472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28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Comparison with SAT</a:t>
            </a:r>
          </a:p>
        </p:txBody>
      </p:sp>
      <p:pic>
        <p:nvPicPr>
          <p:cNvPr id="16386" name="Picture 2" descr="C:\Users\wenping\Desktop\comp 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194" y="1938904"/>
            <a:ext cx="6072235" cy="438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42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Medial Axis of Sphere</a:t>
            </a:r>
            <a:br>
              <a:rPr lang="en-US" sz="3200" dirty="0" smtClean="0"/>
            </a:br>
            <a:r>
              <a:rPr lang="en-US" sz="2800" dirty="0" smtClean="0"/>
              <a:t>(Degeneracy Test)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2738" y="2524259"/>
            <a:ext cx="6622737" cy="3541262"/>
          </a:xfrm>
        </p:spPr>
        <p:txBody>
          <a:bodyPr/>
          <a:lstStyle/>
          <a:p>
            <a:endParaRPr lang="en-US"/>
          </a:p>
        </p:txBody>
      </p:sp>
      <p:pic>
        <p:nvPicPr>
          <p:cNvPr id="7170" name="Picture 2" descr="C:\Users\wenping\Desktop\Sphere MAT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796" y="2272181"/>
            <a:ext cx="6534017" cy="338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61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600" dirty="0" smtClean="0"/>
              <a:t>Noise Test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42" name="Picture 2" descr="C:\Users\wenping\Desktop\bird noi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937" y="476519"/>
            <a:ext cx="5080964" cy="580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16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Results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wenping\Desktop\Results 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918358"/>
            <a:ext cx="7489425" cy="414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63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Results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wenping\Desktop\Results 1.5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44" y="2010322"/>
            <a:ext cx="7738929" cy="405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07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More Results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wenping\Desktop\Results 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69" y="1815921"/>
            <a:ext cx="7750163" cy="475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72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Further Issues to Address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Topology preservation</a:t>
            </a:r>
          </a:p>
          <a:p>
            <a:r>
              <a:rPr lang="en-US" dirty="0" smtClean="0"/>
              <a:t>Sharp feature preservation, e.g. for CAD models</a:t>
            </a:r>
          </a:p>
          <a:p>
            <a:r>
              <a:rPr lang="en-US" dirty="0" smtClean="0"/>
              <a:t>Converting medial meshes to boundary surfaces</a:t>
            </a:r>
          </a:p>
          <a:p>
            <a:r>
              <a:rPr lang="en-US" dirty="0" smtClean="0"/>
              <a:t>MAT for point clouds, noisy and incomplete data</a:t>
            </a:r>
          </a:p>
          <a:p>
            <a:r>
              <a:rPr lang="en-US" dirty="0" smtClean="0"/>
              <a:t>MAT used for shape modeling and deformation</a:t>
            </a:r>
            <a:endParaRPr lang="en-US" dirty="0"/>
          </a:p>
          <a:p>
            <a:r>
              <a:rPr lang="en-US" dirty="0" smtClean="0"/>
              <a:t>MAT as shape descriptor for matching and retrieval</a:t>
            </a:r>
          </a:p>
          <a:p>
            <a:r>
              <a:rPr lang="en-US" dirty="0" smtClean="0"/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369643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b="1" dirty="0"/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                        </a:t>
            </a:r>
            <a:endParaRPr lang="en-US" sz="3200" dirty="0"/>
          </a:p>
          <a:p>
            <a:pPr marL="0" indent="0">
              <a:buNone/>
            </a:pPr>
            <a:r>
              <a:rPr lang="en-US" sz="3200" b="1" dirty="0" smtClean="0"/>
              <a:t>Acknowledgements:</a:t>
            </a:r>
          </a:p>
          <a:p>
            <a:pPr marL="0" indent="0">
              <a:buNone/>
            </a:pPr>
            <a:r>
              <a:rPr lang="en-US" sz="2800" dirty="0" smtClean="0"/>
              <a:t>Pan Li, Bin Wang, Feng Sun, </a:t>
            </a:r>
            <a:r>
              <a:rPr lang="en-US" sz="2800" dirty="0" err="1" smtClean="0"/>
              <a:t>Xiaohu</a:t>
            </a:r>
            <a:r>
              <a:rPr lang="en-US" sz="2800" dirty="0" smtClean="0"/>
              <a:t> </a:t>
            </a:r>
            <a:r>
              <a:rPr lang="en-US" sz="2800" dirty="0" err="1" smtClean="0"/>
              <a:t>Guo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err="1" smtClean="0"/>
              <a:t>Caiming</a:t>
            </a:r>
            <a:r>
              <a:rPr lang="en-US" sz="2800" dirty="0" smtClean="0"/>
              <a:t> Zhang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2589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 smtClean="0"/>
              <a:t>“</a:t>
            </a:r>
            <a:r>
              <a:rPr lang="en-US" sz="2400" dirty="0"/>
              <a:t>A transformation for extracting new descriptors</a:t>
            </a:r>
            <a:br>
              <a:rPr lang="en-US" sz="2400" dirty="0"/>
            </a:br>
            <a:r>
              <a:rPr lang="en-US" sz="2400" dirty="0"/>
              <a:t>of shape</a:t>
            </a:r>
            <a:r>
              <a:rPr lang="en-US" sz="2400" dirty="0" smtClean="0"/>
              <a:t>”, </a:t>
            </a:r>
            <a:r>
              <a:rPr lang="en-US" sz="2400" dirty="0"/>
              <a:t>Harry </a:t>
            </a:r>
            <a:r>
              <a:rPr lang="en-US" sz="2400" dirty="0" smtClean="0"/>
              <a:t>Blum (</a:t>
            </a:r>
            <a:r>
              <a:rPr lang="en-US" sz="2400" dirty="0"/>
              <a:t>1967). </a:t>
            </a:r>
          </a:p>
        </p:txBody>
      </p:sp>
      <p:pic>
        <p:nvPicPr>
          <p:cNvPr id="5123" name="Picture 3" descr="C:\Users\wenping\Desktop\Blum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763" y="2133600"/>
            <a:ext cx="4636062" cy="393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03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1773579"/>
            <a:ext cx="7345363" cy="393192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Object recognition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Shape matching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Path planning and collision detection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Skeleton-controlled animation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Geometric processing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Mesh generation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Network communication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6885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 </a:t>
            </a:r>
            <a:r>
              <a:rPr lang="en-US" sz="3200" dirty="0" err="1" smtClean="0"/>
              <a:t>Voronoi</a:t>
            </a:r>
            <a:r>
              <a:rPr lang="en-US" sz="3200" dirty="0" smtClean="0"/>
              <a:t>-based Computation of MAT</a:t>
            </a:r>
            <a:br>
              <a:rPr lang="en-US" sz="3200" dirty="0" smtClean="0"/>
            </a:br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Voronoi</a:t>
            </a:r>
            <a:r>
              <a:rPr lang="en-US" dirty="0" smtClean="0"/>
              <a:t>-</a:t>
            </a:r>
            <a:r>
              <a:rPr lang="en-US" dirty="0"/>
              <a:t>based method </a:t>
            </a:r>
            <a:r>
              <a:rPr lang="en-US" dirty="0" smtClean="0"/>
              <a:t>(e.g. </a:t>
            </a:r>
            <a:r>
              <a:rPr lang="en-US" dirty="0" err="1" smtClean="0"/>
              <a:t>Amenta</a:t>
            </a:r>
            <a:r>
              <a:rPr lang="en-US" dirty="0" smtClean="0"/>
              <a:t> </a:t>
            </a:r>
            <a:r>
              <a:rPr lang="en-US" dirty="0"/>
              <a:t>and Bern </a:t>
            </a:r>
            <a:r>
              <a:rPr lang="en-US" dirty="0" smtClean="0"/>
              <a:t>1998)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Every </a:t>
            </a:r>
            <a:r>
              <a:rPr lang="en-US" dirty="0" err="1" smtClean="0"/>
              <a:t>Voronoi</a:t>
            </a:r>
            <a:r>
              <a:rPr lang="en-US" dirty="0" smtClean="0"/>
              <a:t> vertex is the </a:t>
            </a:r>
            <a:r>
              <a:rPr lang="en-US" dirty="0" err="1" smtClean="0"/>
              <a:t>circum</a:t>
            </a:r>
            <a:r>
              <a:rPr lang="en-US" dirty="0" smtClean="0"/>
              <a:t>-center of a triangle/</a:t>
            </a:r>
            <a:r>
              <a:rPr lang="en-US" dirty="0" err="1" smtClean="0"/>
              <a:t>tet</a:t>
            </a:r>
            <a:r>
              <a:rPr lang="en-US" dirty="0" smtClean="0"/>
              <a:t> in Delaunay triangulation.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rabbit-contour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499" y="3100938"/>
            <a:ext cx="1698611" cy="1903776"/>
          </a:xfrm>
          <a:prstGeom prst="rect">
            <a:avLst/>
          </a:prstGeom>
        </p:spPr>
      </p:pic>
      <p:pic>
        <p:nvPicPr>
          <p:cNvPr id="7170" name="Picture 2" descr="C:\Users\wenping\Desktop\rabbit 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052" y="2914013"/>
            <a:ext cx="1894312" cy="224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25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Instability of MAT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 </a:t>
            </a:r>
            <a:r>
              <a:rPr lang="en-US" dirty="0"/>
              <a:t>variations of the object boundary may </a:t>
            </a:r>
            <a:r>
              <a:rPr lang="en-US" dirty="0" smtClean="0"/>
              <a:t>cause </a:t>
            </a:r>
            <a:r>
              <a:rPr lang="en-US" dirty="0"/>
              <a:t>large </a:t>
            </a:r>
            <a:r>
              <a:rPr lang="en-US" dirty="0" smtClean="0"/>
              <a:t>changes </a:t>
            </a:r>
            <a:r>
              <a:rPr lang="en-US" dirty="0"/>
              <a:t>to the medial </a:t>
            </a:r>
            <a:r>
              <a:rPr lang="en-US" dirty="0" smtClean="0"/>
              <a:t>axis</a:t>
            </a:r>
          </a:p>
        </p:txBody>
      </p:sp>
      <p:pic>
        <p:nvPicPr>
          <p:cNvPr id="8194" name="Picture 2" descr="C:\Users\wenping\Desktop\Print Monday\slides picture\slides picture\slide 19_rectangle\rectangle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657" y="3189825"/>
            <a:ext cx="2587847" cy="139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wenping\Desktop\Print Monday\slides picture\slides picture\slide 19_rectangle\rectangl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284" y="3338794"/>
            <a:ext cx="2572107" cy="124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wenping\Desktop\Print Monday\slides picture\slides picture\slide 19_rectangle\rectangle2_zoomin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021" y="4957343"/>
            <a:ext cx="1743117" cy="109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64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Instability in Computation of </a:t>
            </a:r>
            <a:r>
              <a:rPr lang="en-US" sz="2800" dirty="0" smtClean="0"/>
              <a:t>MAT</a:t>
            </a:r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Medial axis of a shape with noisy boundary typically has numerous unstable branches (</a:t>
            </a:r>
            <a:r>
              <a:rPr lang="en-US" i="1" dirty="0" smtClean="0"/>
              <a:t>spikes</a:t>
            </a:r>
            <a:r>
              <a:rPr lang="en-US" dirty="0" smtClean="0"/>
              <a:t>), making it highly non-manifold</a:t>
            </a:r>
            <a:endParaRPr lang="en-US" dirty="0"/>
          </a:p>
        </p:txBody>
      </p:sp>
      <p:pic>
        <p:nvPicPr>
          <p:cNvPr id="4" name="Picture 3" descr="2d_star_idea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397" y="3458713"/>
            <a:ext cx="2495841" cy="25956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0113" y="5922248"/>
            <a:ext cx="1954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Smooth boundary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15553" y="5922248"/>
            <a:ext cx="1769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Noisy boundary</a:t>
            </a:r>
            <a:endParaRPr lang="en-US" dirty="0"/>
          </a:p>
        </p:txBody>
      </p:sp>
      <p:pic>
        <p:nvPicPr>
          <p:cNvPr id="9218" name="Picture 2" descr="C:\Users\wenping\Desktop\Print Monday\slides picture\slides picture\slide 20_noise flower\noise flower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352" y="3425793"/>
            <a:ext cx="2412681" cy="249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38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14048</TotalTime>
  <Words>744</Words>
  <Application>Microsoft Office PowerPoint</Application>
  <PresentationFormat>On-screen Show (4:3)</PresentationFormat>
  <Paragraphs>126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Capital</vt:lpstr>
      <vt:lpstr>Computing Stable and Compact Representation of Medial Axis </vt:lpstr>
      <vt:lpstr>Properties of Medial Axis Transform</vt:lpstr>
      <vt:lpstr>“A transformation for extracting new descriptors of shape”, Harry Blum (1967). </vt:lpstr>
      <vt:lpstr>“A transformation for extracting new descriptors of shape”, Harry Blum (1967). </vt:lpstr>
      <vt:lpstr>“A transformation for extracting new descriptors of shape”, Harry Blum (1967). </vt:lpstr>
      <vt:lpstr>Applications</vt:lpstr>
      <vt:lpstr> Voronoi-based Computation of MAT </vt:lpstr>
      <vt:lpstr>Instability of MAT</vt:lpstr>
      <vt:lpstr>Instability in Computation of MAT</vt:lpstr>
      <vt:lpstr>Structural Redundancy </vt:lpstr>
      <vt:lpstr>Instability of MAT</vt:lpstr>
      <vt:lpstr>Principle of Approximating MAT</vt:lpstr>
      <vt:lpstr>Analogies</vt:lpstr>
      <vt:lpstr>Different Methods for Medial Axis Simplification</vt:lpstr>
      <vt:lpstr>Different Approaches to Pruning Spikes</vt:lpstr>
      <vt:lpstr>3D Medial Axis Simplification</vt:lpstr>
      <vt:lpstr>Data Redundancy with too many mesh vertices</vt:lpstr>
      <vt:lpstr>Compact Representation by Medial Meshes</vt:lpstr>
      <vt:lpstr>Medial Meshes -- Approximation of MAT in 3D</vt:lpstr>
      <vt:lpstr>Medial Meshes</vt:lpstr>
      <vt:lpstr>Instability of MAT of 3D Objects</vt:lpstr>
      <vt:lpstr>Understanding Unstable Branches Stability Ratio</vt:lpstr>
      <vt:lpstr>Two Extreme Cases  Stability Ratio = 0 or 1</vt:lpstr>
      <vt:lpstr>Understanding Unstable Branches</vt:lpstr>
      <vt:lpstr> Simplification by Edge Contraction  Based on QEM by Garland and Heckbert (1997) </vt:lpstr>
      <vt:lpstr>   QEM for Mesh Decimation in 3D Garland and Heckbert (1997)   </vt:lpstr>
      <vt:lpstr>Metric for MAT Simplification</vt:lpstr>
      <vt:lpstr>Geometric Interpretations</vt:lpstr>
      <vt:lpstr>Quadratic Error for MAT Simplification </vt:lpstr>
      <vt:lpstr>Which part to simplify first?</vt:lpstr>
      <vt:lpstr>Remove Spikes First</vt:lpstr>
      <vt:lpstr>Experiments</vt:lpstr>
      <vt:lpstr>Plane (#v= 20 in 2 sec)</vt:lpstr>
      <vt:lpstr>Dolphin (#v=100 in 12 sec)</vt:lpstr>
      <vt:lpstr>Bear (#v =50 in 7 sec)</vt:lpstr>
      <vt:lpstr>Initial MAT from Voronoi Diagram</vt:lpstr>
      <vt:lpstr>Compared with Angle Filtering</vt:lpstr>
      <vt:lpstr>Compared with lambda-medial axis</vt:lpstr>
      <vt:lpstr>Comparison with SAT</vt:lpstr>
      <vt:lpstr>Comparison with SAT</vt:lpstr>
      <vt:lpstr>Comparison with SAT</vt:lpstr>
      <vt:lpstr>Comparison with SAT</vt:lpstr>
      <vt:lpstr>Medial Axis of Sphere (Degeneracy Test)</vt:lpstr>
      <vt:lpstr> Noise Test </vt:lpstr>
      <vt:lpstr>Results</vt:lpstr>
      <vt:lpstr>Results</vt:lpstr>
      <vt:lpstr>More Results</vt:lpstr>
      <vt:lpstr>Further Issues to Address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Computing Stable and Compact Representation of Medial Axis</dc:title>
  <dc:creator>Macbook Pro 2014</dc:creator>
  <cp:lastModifiedBy>wenping</cp:lastModifiedBy>
  <cp:revision>203</cp:revision>
  <dcterms:created xsi:type="dcterms:W3CDTF">2014-04-02T02:23:30Z</dcterms:created>
  <dcterms:modified xsi:type="dcterms:W3CDTF">2014-11-09T12:23:05Z</dcterms:modified>
</cp:coreProperties>
</file>