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81" r:id="rId13"/>
    <p:sldId id="292" r:id="rId14"/>
    <p:sldId id="282" r:id="rId15"/>
    <p:sldId id="274" r:id="rId16"/>
    <p:sldId id="275" r:id="rId17"/>
    <p:sldId id="276" r:id="rId18"/>
    <p:sldId id="277" r:id="rId19"/>
    <p:sldId id="278" r:id="rId20"/>
    <p:sldId id="279" r:id="rId21"/>
    <p:sldId id="284" r:id="rId22"/>
    <p:sldId id="285" r:id="rId23"/>
    <p:sldId id="283" r:id="rId24"/>
    <p:sldId id="286" r:id="rId25"/>
    <p:sldId id="287" r:id="rId26"/>
    <p:sldId id="288" r:id="rId27"/>
    <p:sldId id="289" r:id="rId28"/>
    <p:sldId id="290" r:id="rId29"/>
    <p:sldId id="270" r:id="rId30"/>
    <p:sldId id="291" r:id="rId31"/>
    <p:sldId id="271" r:id="rId32"/>
    <p:sldId id="293" r:id="rId33"/>
    <p:sldId id="272" r:id="rId34"/>
    <p:sldId id="27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7866C-4855-394C-A0D1-1B28A252CFC6}" type="datetimeFigureOut">
              <a:rPr lang="en-US" smtClean="0"/>
              <a:t>09/10/14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27C4C-C6B1-E443-8A13-05BAFCA26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51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C73F2-834F-8F4F-A54D-D009F690762C}" type="datetimeFigureOut">
              <a:rPr lang="en-US" smtClean="0"/>
              <a:t>09/10/14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226F3-A714-B04D-A0F1-429052EE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368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95F5B-7203-3F43-B32F-48F7DBFD61D7}" type="slidenum">
              <a:rPr lang="ar-sa"/>
              <a:pPr/>
              <a:t>14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C24F9-95D0-B443-B4B6-F3F3CC21F848}" type="slidenum">
              <a:rPr lang="ar-sa"/>
              <a:pPr/>
              <a:t>15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452C1-EE05-FA41-AF00-76E285C70CE1}" type="slidenum">
              <a:rPr lang="ar-sa"/>
              <a:pPr/>
              <a:t>16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A624C-7082-0F49-9D3A-EB5BA547A30B}" type="slidenum">
              <a:rPr lang="ar-sa"/>
              <a:pPr/>
              <a:t>17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314E5-3562-8A49-B1A0-665C7F296E2B}" type="slidenum">
              <a:rPr lang="ar-sa"/>
              <a:pPr/>
              <a:t>18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238AE-2CD7-D744-B654-C1304B71EAAB}" type="slidenum">
              <a:rPr lang="ar-sa"/>
              <a:pPr/>
              <a:t>19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01B4-0136-1C4B-8142-0D662412DBC6}" type="datetime1">
              <a:rPr lang="en-IN" smtClean="0"/>
              <a:t>09/10/14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0D-314E-944F-B0FE-11608EBD040F}" type="datetime1">
              <a:rPr lang="en-IN" smtClean="0"/>
              <a:t>09/10/14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2072-283B-E144-B19F-B02EE80ABA74}" type="datetime1">
              <a:rPr lang="en-IN" smtClean="0"/>
              <a:t>09/10/14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1D22-4183-1243-B628-C798DD7608EA}" type="datetime1">
              <a:rPr lang="en-IN" smtClean="0"/>
              <a:t>09/10/14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5625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600200" cy="609600"/>
          </a:xfrm>
        </p:spPr>
        <p:txBody>
          <a:bodyPr/>
          <a:lstStyle>
            <a:lvl1pPr>
              <a:defRPr/>
            </a:lvl1pPr>
          </a:lstStyle>
          <a:p>
            <a:fld id="{7E65106F-9E19-AE4E-9EAB-6D76454EEEB2}" type="datetime1">
              <a:rPr lang="en-IN" smtClean="0"/>
              <a:t>09/10/14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4770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762000" cy="457200"/>
          </a:xfrm>
        </p:spPr>
        <p:txBody>
          <a:bodyPr/>
          <a:lstStyle>
            <a:lvl1pPr>
              <a:defRPr/>
            </a:lvl1pPr>
          </a:lstStyle>
          <a:p>
            <a:fld id="{E96DBABA-59FC-1D48-B450-57419CEAAB9D}" type="slidenum">
              <a:rPr lang="ar-sa"/>
              <a:pPr/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3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7946-AD19-7D4E-9153-59C02C3A904F}" type="datetime1">
              <a:rPr lang="en-IN" smtClean="0"/>
              <a:t>09/10/14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ED46-C192-8B4D-ADE5-0567AB38B5FE}" type="datetime1">
              <a:rPr lang="en-IN" smtClean="0"/>
              <a:t>09/10/14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5A86-6768-2D48-B69A-9F4D383EC38C}" type="datetime1">
              <a:rPr lang="en-IN" smtClean="0"/>
              <a:t>09/10/14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0A2A-F5AE-6649-8155-AA484726D3D9}" type="datetime1">
              <a:rPr lang="en-IN" smtClean="0"/>
              <a:t>09/10/14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7005-A615-C743-8EAC-19602A3F9446}" type="datetime1">
              <a:rPr lang="en-IN" smtClean="0"/>
              <a:t>09/10/14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0539-45EF-CA41-92B7-D16387DBDBF7}" type="datetime1">
              <a:rPr lang="en-IN" smtClean="0"/>
              <a:t>09/10/14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6CBB-250B-2641-8EFA-337FAA6B14E7}" type="datetime1">
              <a:rPr lang="en-IN" smtClean="0"/>
              <a:t>09/10/14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F9E2-5C69-704F-AF6F-280D74A53242}" type="datetime1">
              <a:rPr lang="en-IN" smtClean="0"/>
              <a:t>09/10/14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243F9A-DCBF-3D42-BF21-F50E951B4196}" type="datetime1">
              <a:rPr lang="en-IN" smtClean="0"/>
              <a:t>09/10/14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Medial axis computation of exact curves and surfaces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M. Ramanathan</a:t>
            </a:r>
          </a:p>
          <a:p>
            <a:r>
              <a:rPr lang="en-US" dirty="0" smtClean="0"/>
              <a:t>Department of Engineering Design,</a:t>
            </a:r>
          </a:p>
          <a:p>
            <a:r>
              <a:rPr lang="en-US" dirty="0" smtClean="0"/>
              <a:t>IIT Madras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ed.iitm.ac.in</a:t>
            </a:r>
            <a:r>
              <a:rPr lang="en-US" dirty="0" smtClean="0"/>
              <a:t>/~</a:t>
            </a:r>
            <a:r>
              <a:rPr lang="en-US" dirty="0" err="1" smtClean="0"/>
              <a:t>raman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5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and conquer looks to be too complex</a:t>
            </a:r>
          </a:p>
          <a:p>
            <a:r>
              <a:rPr lang="en-US" dirty="0" smtClean="0"/>
              <a:t>In a similar way, </a:t>
            </a:r>
            <a:r>
              <a:rPr lang="en-US" dirty="0" err="1" smtClean="0"/>
              <a:t>wavefront</a:t>
            </a:r>
            <a:r>
              <a:rPr lang="en-US" dirty="0" smtClean="0"/>
              <a:t> propagation also looks tedious.</a:t>
            </a:r>
          </a:p>
          <a:p>
            <a:r>
              <a:rPr lang="en-US" dirty="0" smtClean="0"/>
              <a:t>Either numerical tracing of MA segments or symbolic representation of bisectors.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4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0" y="423368"/>
            <a:ext cx="7623175" cy="875208"/>
          </a:xfrm>
        </p:spPr>
        <p:txBody>
          <a:bodyPr/>
          <a:lstStyle/>
          <a:p>
            <a:r>
              <a:rPr lang="en-US" dirty="0" smtClean="0"/>
              <a:t>Tracing Algorithm</a:t>
            </a:r>
            <a:endParaRPr lang="en-US" dirty="0"/>
          </a:p>
        </p:txBody>
      </p:sp>
      <p:pic>
        <p:nvPicPr>
          <p:cNvPr id="56324" name="Picture 4" descr="illus_of_al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235575" cy="48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1" name="Line 11"/>
          <p:cNvSpPr>
            <a:spLocks noChangeShapeType="1"/>
          </p:cNvSpPr>
          <p:nvPr/>
        </p:nvSpPr>
        <p:spPr bwMode="auto">
          <a:xfrm flipV="1">
            <a:off x="4495800" y="4114800"/>
            <a:ext cx="457200" cy="990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V="1">
            <a:off x="4495800" y="4191000"/>
            <a:ext cx="609600" cy="914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 flipV="1">
            <a:off x="4495800" y="4267200"/>
            <a:ext cx="838200" cy="838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 flipV="1">
            <a:off x="4495800" y="4495800"/>
            <a:ext cx="10668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 flipV="1">
            <a:off x="4495800" y="4343400"/>
            <a:ext cx="990600" cy="7620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 flipV="1">
            <a:off x="4495800" y="4648200"/>
            <a:ext cx="10668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97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06500" y="693738"/>
            <a:ext cx="7400925" cy="547687"/>
          </a:xfrm>
        </p:spPr>
        <p:txBody>
          <a:bodyPr/>
          <a:lstStyle/>
          <a:p>
            <a:r>
              <a:rPr lang="en-US" sz="3600" dirty="0"/>
              <a:t>Tracing </a:t>
            </a:r>
            <a:r>
              <a:rPr lang="en-US" sz="3600" dirty="0" smtClean="0"/>
              <a:t>Algorithm (</a:t>
            </a:r>
            <a:r>
              <a:rPr lang="en-US" sz="3600" dirty="0"/>
              <a:t>Contd.)</a:t>
            </a:r>
          </a:p>
        </p:txBody>
      </p:sp>
      <p:pic>
        <p:nvPicPr>
          <p:cNvPr id="57347" name="Picture 1027" descr="illus_of_al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064125" cy="46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397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Curvature constraint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22" y="1444532"/>
            <a:ext cx="6105327" cy="3010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572" y="4321705"/>
            <a:ext cx="2259927" cy="23190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8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7"/>
            <a:ext cx="8042276" cy="934558"/>
          </a:xfrm>
        </p:spPr>
        <p:txBody>
          <a:bodyPr/>
          <a:lstStyle/>
          <a:p>
            <a:r>
              <a:rPr lang="en-US" dirty="0" smtClean="0"/>
              <a:t>2D, 2.5D and 3D Objects</a:t>
            </a:r>
            <a:endParaRPr lang="en-US" dirty="0"/>
          </a:p>
        </p:txBody>
      </p:sp>
      <p:pic>
        <p:nvPicPr>
          <p:cNvPr id="21512" name="Picture 8" descr="3d_gear_hole_n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7330" y="1308646"/>
            <a:ext cx="2194436" cy="23062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12" descr="3d_beam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7330" y="3634331"/>
            <a:ext cx="2194436" cy="23065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3" descr="trim_bracket_m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24" y="1308646"/>
            <a:ext cx="2200527" cy="22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est1_001_full_m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24" y="3634331"/>
            <a:ext cx="2200527" cy="228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tes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0" y="1294684"/>
            <a:ext cx="2232746" cy="232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e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8" y="3632460"/>
            <a:ext cx="2167855" cy="226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3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4104"/>
            <a:ext cx="7772400" cy="813496"/>
          </a:xfrm>
        </p:spPr>
        <p:txBody>
          <a:bodyPr/>
          <a:lstStyle/>
          <a:p>
            <a:r>
              <a:rPr lang="en-US" dirty="0"/>
              <a:t>Definition (</a:t>
            </a:r>
            <a:r>
              <a:rPr lang="en-US" dirty="0" err="1"/>
              <a:t>Voronoi</a:t>
            </a:r>
            <a:r>
              <a:rPr lang="en-US" dirty="0"/>
              <a:t> cell)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233488"/>
            <a:ext cx="5292725" cy="507523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Consider </a:t>
            </a:r>
            <a:r>
              <a:rPr lang="en-US" i="1">
                <a:solidFill>
                  <a:srgbClr val="00FF00"/>
                </a:solidFill>
              </a:rPr>
              <a:t>C</a:t>
            </a:r>
            <a:r>
              <a:rPr lang="en-US" baseline="-25000">
                <a:solidFill>
                  <a:srgbClr val="00FF00"/>
                </a:solidFill>
              </a:rPr>
              <a:t>0</a:t>
            </a:r>
            <a:r>
              <a:rPr lang="en-US">
                <a:solidFill>
                  <a:srgbClr val="00FF00"/>
                </a:solidFill>
              </a:rPr>
              <a:t>(</a:t>
            </a:r>
            <a:r>
              <a:rPr lang="en-US" i="1">
                <a:solidFill>
                  <a:srgbClr val="00FF00"/>
                </a:solidFill>
              </a:rPr>
              <a:t>t</a:t>
            </a:r>
            <a:r>
              <a:rPr lang="en-US">
                <a:solidFill>
                  <a:srgbClr val="00FF00"/>
                </a:solidFill>
              </a:rPr>
              <a:t>)</a:t>
            </a:r>
            <a:r>
              <a:rPr lang="en-US"/>
              <a:t>, </a:t>
            </a:r>
            <a:r>
              <a:rPr lang="en-US" i="1">
                <a:solidFill>
                  <a:srgbClr val="00FF00"/>
                </a:solidFill>
              </a:rPr>
              <a:t>C</a:t>
            </a:r>
            <a:r>
              <a:rPr lang="en-US" baseline="-25000">
                <a:solidFill>
                  <a:srgbClr val="00FF00"/>
                </a:solidFill>
              </a:rPr>
              <a:t>1</a:t>
            </a:r>
            <a:r>
              <a:rPr lang="en-US">
                <a:solidFill>
                  <a:srgbClr val="00FF00"/>
                </a:solidFill>
              </a:rPr>
              <a:t>(</a:t>
            </a:r>
            <a:r>
              <a:rPr lang="en-US" i="1">
                <a:solidFill>
                  <a:srgbClr val="00FF00"/>
                </a:solidFill>
              </a:rPr>
              <a:t>r</a:t>
            </a:r>
            <a:r>
              <a:rPr lang="en-US" baseline="-25000">
                <a:solidFill>
                  <a:srgbClr val="00FF00"/>
                </a:solidFill>
              </a:rPr>
              <a:t>1</a:t>
            </a:r>
            <a:r>
              <a:rPr lang="en-US">
                <a:solidFill>
                  <a:srgbClr val="00FF00"/>
                </a:solidFill>
              </a:rPr>
              <a:t>)</a:t>
            </a:r>
            <a:r>
              <a:rPr lang="en-US"/>
              <a:t>, ... , </a:t>
            </a:r>
            <a:r>
              <a:rPr lang="en-US" i="1">
                <a:solidFill>
                  <a:srgbClr val="00FF00"/>
                </a:solidFill>
              </a:rPr>
              <a:t>C</a:t>
            </a:r>
            <a:r>
              <a:rPr lang="en-US" i="1" baseline="-25000">
                <a:solidFill>
                  <a:srgbClr val="00FF00"/>
                </a:solidFill>
              </a:rPr>
              <a:t>n</a:t>
            </a:r>
            <a:r>
              <a:rPr lang="en-US">
                <a:solidFill>
                  <a:srgbClr val="00FF00"/>
                </a:solidFill>
              </a:rPr>
              <a:t>(</a:t>
            </a:r>
            <a:r>
              <a:rPr lang="en-US" i="1">
                <a:solidFill>
                  <a:srgbClr val="00FF00"/>
                </a:solidFill>
              </a:rPr>
              <a:t>r</a:t>
            </a:r>
            <a:r>
              <a:rPr lang="en-US" i="1" baseline="-25000">
                <a:solidFill>
                  <a:srgbClr val="00FF00"/>
                </a:solidFill>
              </a:rPr>
              <a:t>n</a:t>
            </a:r>
            <a:r>
              <a:rPr lang="en-US">
                <a:solidFill>
                  <a:srgbClr val="00FF00"/>
                </a:solidFill>
              </a:rPr>
              <a:t>)</a:t>
            </a:r>
            <a:r>
              <a:rPr lang="en-US"/>
              <a:t>, disjoint rational planar closed regular </a:t>
            </a:r>
            <a:r>
              <a:rPr lang="en-US" i="1">
                <a:solidFill>
                  <a:srgbClr val="00FF00"/>
                </a:solidFill>
              </a:rPr>
              <a:t>C</a:t>
            </a:r>
            <a:r>
              <a:rPr lang="en-US" baseline="30000">
                <a:solidFill>
                  <a:srgbClr val="00FF00"/>
                </a:solidFill>
              </a:rPr>
              <a:t>1</a:t>
            </a:r>
            <a:r>
              <a:rPr lang="en-US"/>
              <a:t> free-form curves.</a:t>
            </a:r>
            <a:endParaRPr lang="en-US">
              <a:solidFill>
                <a:srgbClr val="00FF00"/>
              </a:solidFill>
            </a:endParaRPr>
          </a:p>
          <a:p>
            <a:pPr>
              <a:lnSpc>
                <a:spcPct val="110000"/>
              </a:lnSpc>
            </a:pPr>
            <a:r>
              <a:rPr lang="en-US"/>
              <a:t>The </a:t>
            </a:r>
            <a:r>
              <a:rPr lang="en-US">
                <a:solidFill>
                  <a:srgbClr val="00FFFF"/>
                </a:solidFill>
              </a:rPr>
              <a:t>Voronoi cell</a:t>
            </a:r>
            <a:r>
              <a:rPr lang="en-US"/>
              <a:t> of a curve</a:t>
            </a:r>
          </a:p>
          <a:p>
            <a:pPr>
              <a:lnSpc>
                <a:spcPct val="110000"/>
              </a:lnSpc>
              <a:buFont typeface="Wingdings" charset="0"/>
              <a:buNone/>
            </a:pPr>
            <a:r>
              <a:rPr lang="en-US"/>
              <a:t>    </a:t>
            </a:r>
            <a:r>
              <a:rPr lang="en-US" i="1">
                <a:solidFill>
                  <a:srgbClr val="00FF00"/>
                </a:solidFill>
              </a:rPr>
              <a:t>C</a:t>
            </a:r>
            <a:r>
              <a:rPr lang="en-US" baseline="-25000">
                <a:solidFill>
                  <a:srgbClr val="00FF00"/>
                </a:solidFill>
              </a:rPr>
              <a:t>0</a:t>
            </a:r>
            <a:r>
              <a:rPr lang="en-US">
                <a:solidFill>
                  <a:srgbClr val="00FF00"/>
                </a:solidFill>
              </a:rPr>
              <a:t>(</a:t>
            </a:r>
            <a:r>
              <a:rPr lang="en-US" i="1">
                <a:solidFill>
                  <a:srgbClr val="00FF00"/>
                </a:solidFill>
              </a:rPr>
              <a:t>t</a:t>
            </a:r>
            <a:r>
              <a:rPr lang="en-US">
                <a:solidFill>
                  <a:srgbClr val="00FF00"/>
                </a:solidFill>
              </a:rPr>
              <a:t>)</a:t>
            </a:r>
            <a:r>
              <a:rPr lang="en-US"/>
              <a:t> is the </a:t>
            </a:r>
            <a:r>
              <a:rPr lang="en-US">
                <a:solidFill>
                  <a:srgbClr val="00FFFF"/>
                </a:solidFill>
              </a:rPr>
              <a:t>set of all points</a:t>
            </a:r>
          </a:p>
          <a:p>
            <a:pPr>
              <a:lnSpc>
                <a:spcPct val="110000"/>
              </a:lnSpc>
              <a:buFont typeface="Wingdings" charset="0"/>
              <a:buNone/>
            </a:pPr>
            <a:r>
              <a:rPr lang="en-US">
                <a:solidFill>
                  <a:srgbClr val="00FFFF"/>
                </a:solidFill>
              </a:rPr>
              <a:t>    in </a:t>
            </a:r>
            <a:r>
              <a:rPr lang="en-US" i="1">
                <a:solidFill>
                  <a:srgbClr val="00FF00"/>
                </a:solidFill>
              </a:rPr>
              <a:t>R</a:t>
            </a:r>
            <a:r>
              <a:rPr lang="en-US" baseline="30000">
                <a:solidFill>
                  <a:srgbClr val="00FF00"/>
                </a:solidFill>
              </a:rPr>
              <a:t>2</a:t>
            </a:r>
            <a:r>
              <a:rPr lang="en-US">
                <a:solidFill>
                  <a:srgbClr val="00FFFF"/>
                </a:solidFill>
              </a:rPr>
              <a:t> closer</a:t>
            </a:r>
            <a:r>
              <a:rPr lang="en-US"/>
              <a:t> to </a:t>
            </a:r>
            <a:r>
              <a:rPr lang="en-US" i="1">
                <a:solidFill>
                  <a:srgbClr val="00FF00"/>
                </a:solidFill>
              </a:rPr>
              <a:t>C</a:t>
            </a:r>
            <a:r>
              <a:rPr lang="en-US" baseline="-25000">
                <a:solidFill>
                  <a:srgbClr val="00FF00"/>
                </a:solidFill>
              </a:rPr>
              <a:t>0</a:t>
            </a:r>
            <a:r>
              <a:rPr lang="en-US">
                <a:solidFill>
                  <a:srgbClr val="00FF00"/>
                </a:solidFill>
              </a:rPr>
              <a:t>(</a:t>
            </a:r>
            <a:r>
              <a:rPr lang="en-US" i="1">
                <a:solidFill>
                  <a:srgbClr val="00FF00"/>
                </a:solidFill>
              </a:rPr>
              <a:t>t</a:t>
            </a:r>
            <a:r>
              <a:rPr lang="en-US">
                <a:solidFill>
                  <a:srgbClr val="00FF00"/>
                </a:solidFill>
              </a:rPr>
              <a:t>)</a:t>
            </a:r>
            <a:r>
              <a:rPr lang="en-US"/>
              <a:t> than to </a:t>
            </a:r>
            <a:r>
              <a:rPr lang="en-US" i="1">
                <a:solidFill>
                  <a:srgbClr val="00FF00"/>
                </a:solidFill>
              </a:rPr>
              <a:t>C</a:t>
            </a:r>
            <a:r>
              <a:rPr lang="en-US" i="1" baseline="-25000">
                <a:solidFill>
                  <a:srgbClr val="00FF00"/>
                </a:solidFill>
              </a:rPr>
              <a:t>j</a:t>
            </a:r>
            <a:r>
              <a:rPr lang="en-US">
                <a:solidFill>
                  <a:srgbClr val="00FF00"/>
                </a:solidFill>
              </a:rPr>
              <a:t>(</a:t>
            </a:r>
            <a:r>
              <a:rPr lang="en-US" i="1">
                <a:solidFill>
                  <a:srgbClr val="00FF00"/>
                </a:solidFill>
              </a:rPr>
              <a:t>r</a:t>
            </a:r>
            <a:r>
              <a:rPr lang="en-US" i="1" baseline="-25000">
                <a:solidFill>
                  <a:srgbClr val="00FF00"/>
                </a:solidFill>
              </a:rPr>
              <a:t>j</a:t>
            </a:r>
            <a:r>
              <a:rPr lang="en-US">
                <a:solidFill>
                  <a:srgbClr val="00FF00"/>
                </a:solidFill>
              </a:rPr>
              <a:t>)</a:t>
            </a:r>
            <a:r>
              <a:rPr lang="en-US"/>
              <a:t>, for all </a:t>
            </a:r>
            <a:r>
              <a:rPr lang="en-US" i="1">
                <a:solidFill>
                  <a:srgbClr val="00FF00"/>
                </a:solidFill>
              </a:rPr>
              <a:t>j &gt; </a:t>
            </a:r>
            <a:r>
              <a:rPr lang="en-US">
                <a:solidFill>
                  <a:srgbClr val="00FF00"/>
                </a:solidFill>
              </a:rPr>
              <a:t>0</a:t>
            </a:r>
            <a:r>
              <a:rPr lang="en-US"/>
              <a:t>. </a:t>
            </a:r>
          </a:p>
        </p:txBody>
      </p:sp>
      <p:grpSp>
        <p:nvGrpSpPr>
          <p:cNvPr id="118862" name="Group 78"/>
          <p:cNvGrpSpPr>
            <a:grpSpLocks/>
          </p:cNvGrpSpPr>
          <p:nvPr/>
        </p:nvGrpSpPr>
        <p:grpSpPr bwMode="auto">
          <a:xfrm>
            <a:off x="5254625" y="1628775"/>
            <a:ext cx="3889375" cy="3889375"/>
            <a:chOff x="3310" y="1026"/>
            <a:chExt cx="2450" cy="2450"/>
          </a:xfrm>
        </p:grpSpPr>
        <p:sp>
          <p:nvSpPr>
            <p:cNvPr id="118789" name="AutoShape 5"/>
            <p:cNvSpPr>
              <a:spLocks noChangeAspect="1" noChangeArrowheads="1" noTextEdit="1"/>
            </p:cNvSpPr>
            <p:nvPr/>
          </p:nvSpPr>
          <p:spPr bwMode="auto">
            <a:xfrm>
              <a:off x="3310" y="1026"/>
              <a:ext cx="2450" cy="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91" name="Freeform 7"/>
            <p:cNvSpPr>
              <a:spLocks/>
            </p:cNvSpPr>
            <p:nvPr/>
          </p:nvSpPr>
          <p:spPr bwMode="auto">
            <a:xfrm>
              <a:off x="5148" y="2570"/>
              <a:ext cx="16" cy="176"/>
            </a:xfrm>
            <a:custGeom>
              <a:avLst/>
              <a:gdLst>
                <a:gd name="T0" fmla="*/ 16 w 16"/>
                <a:gd name="T1" fmla="*/ 0 h 173"/>
                <a:gd name="T2" fmla="*/ 16 w 16"/>
                <a:gd name="T3" fmla="*/ 15 h 173"/>
                <a:gd name="T4" fmla="*/ 16 w 16"/>
                <a:gd name="T5" fmla="*/ 29 h 173"/>
                <a:gd name="T6" fmla="*/ 15 w 16"/>
                <a:gd name="T7" fmla="*/ 44 h 173"/>
                <a:gd name="T8" fmla="*/ 14 w 16"/>
                <a:gd name="T9" fmla="*/ 61 h 173"/>
                <a:gd name="T10" fmla="*/ 13 w 16"/>
                <a:gd name="T11" fmla="*/ 77 h 173"/>
                <a:gd name="T12" fmla="*/ 11 w 16"/>
                <a:gd name="T13" fmla="*/ 93 h 173"/>
                <a:gd name="T14" fmla="*/ 8 w 16"/>
                <a:gd name="T15" fmla="*/ 112 h 173"/>
                <a:gd name="T16" fmla="*/ 6 w 16"/>
                <a:gd name="T17" fmla="*/ 131 h 173"/>
                <a:gd name="T18" fmla="*/ 4 w 16"/>
                <a:gd name="T19" fmla="*/ 151 h 173"/>
                <a:gd name="T20" fmla="*/ 0 w 16"/>
                <a:gd name="T2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73">
                  <a:moveTo>
                    <a:pt x="16" y="0"/>
                  </a:moveTo>
                  <a:lnTo>
                    <a:pt x="16" y="15"/>
                  </a:lnTo>
                  <a:lnTo>
                    <a:pt x="16" y="29"/>
                  </a:lnTo>
                  <a:lnTo>
                    <a:pt x="15" y="44"/>
                  </a:lnTo>
                  <a:lnTo>
                    <a:pt x="14" y="61"/>
                  </a:lnTo>
                  <a:lnTo>
                    <a:pt x="13" y="77"/>
                  </a:lnTo>
                  <a:lnTo>
                    <a:pt x="11" y="93"/>
                  </a:lnTo>
                  <a:lnTo>
                    <a:pt x="8" y="112"/>
                  </a:lnTo>
                  <a:lnTo>
                    <a:pt x="6" y="131"/>
                  </a:lnTo>
                  <a:lnTo>
                    <a:pt x="4" y="151"/>
                  </a:lnTo>
                  <a:lnTo>
                    <a:pt x="0" y="173"/>
                  </a:lnTo>
                </a:path>
              </a:pathLst>
            </a:custGeom>
            <a:noFill/>
            <a:ln w="36576">
              <a:solidFill>
                <a:srgbClr val="CCFF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92" name="Freeform 8"/>
            <p:cNvSpPr>
              <a:spLocks/>
            </p:cNvSpPr>
            <p:nvPr/>
          </p:nvSpPr>
          <p:spPr bwMode="auto">
            <a:xfrm>
              <a:off x="5163" y="2507"/>
              <a:ext cx="1" cy="63"/>
            </a:xfrm>
            <a:custGeom>
              <a:avLst/>
              <a:gdLst>
                <a:gd name="T0" fmla="*/ 0 w 1"/>
                <a:gd name="T1" fmla="*/ 0 h 61"/>
                <a:gd name="T2" fmla="*/ 1 w 1"/>
                <a:gd name="T3" fmla="*/ 6 h 61"/>
                <a:gd name="T4" fmla="*/ 1 w 1"/>
                <a:gd name="T5" fmla="*/ 12 h 61"/>
                <a:gd name="T6" fmla="*/ 1 w 1"/>
                <a:gd name="T7" fmla="*/ 17 h 61"/>
                <a:gd name="T8" fmla="*/ 1 w 1"/>
                <a:gd name="T9" fmla="*/ 23 h 61"/>
                <a:gd name="T10" fmla="*/ 1 w 1"/>
                <a:gd name="T11" fmla="*/ 30 h 61"/>
                <a:gd name="T12" fmla="*/ 1 w 1"/>
                <a:gd name="T13" fmla="*/ 36 h 61"/>
                <a:gd name="T14" fmla="*/ 1 w 1"/>
                <a:gd name="T15" fmla="*/ 42 h 61"/>
                <a:gd name="T16" fmla="*/ 1 w 1"/>
                <a:gd name="T17" fmla="*/ 49 h 61"/>
                <a:gd name="T18" fmla="*/ 1 w 1"/>
                <a:gd name="T19" fmla="*/ 55 h 61"/>
                <a:gd name="T20" fmla="*/ 1 w 1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61">
                  <a:moveTo>
                    <a:pt x="0" y="0"/>
                  </a:moveTo>
                  <a:lnTo>
                    <a:pt x="1" y="6"/>
                  </a:lnTo>
                  <a:lnTo>
                    <a:pt x="1" y="12"/>
                  </a:lnTo>
                  <a:lnTo>
                    <a:pt x="1" y="17"/>
                  </a:lnTo>
                  <a:lnTo>
                    <a:pt x="1" y="23"/>
                  </a:lnTo>
                  <a:lnTo>
                    <a:pt x="1" y="30"/>
                  </a:lnTo>
                  <a:lnTo>
                    <a:pt x="1" y="36"/>
                  </a:lnTo>
                  <a:lnTo>
                    <a:pt x="1" y="42"/>
                  </a:lnTo>
                  <a:lnTo>
                    <a:pt x="1" y="49"/>
                  </a:lnTo>
                  <a:lnTo>
                    <a:pt x="1" y="55"/>
                  </a:lnTo>
                  <a:lnTo>
                    <a:pt x="1" y="61"/>
                  </a:lnTo>
                </a:path>
              </a:pathLst>
            </a:custGeom>
            <a:noFill/>
            <a:ln w="36576">
              <a:solidFill>
                <a:srgbClr val="CCFF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93" name="Freeform 9"/>
            <p:cNvSpPr>
              <a:spLocks/>
            </p:cNvSpPr>
            <p:nvPr/>
          </p:nvSpPr>
          <p:spPr bwMode="auto">
            <a:xfrm>
              <a:off x="5163" y="2503"/>
              <a:ext cx="1" cy="4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1 h 4"/>
                <a:gd name="T4" fmla="*/ 1 h 4"/>
                <a:gd name="T5" fmla="*/ 1 h 4"/>
                <a:gd name="T6" fmla="*/ 3 h 4"/>
                <a:gd name="T7" fmla="*/ 3 h 4"/>
                <a:gd name="T8" fmla="*/ 3 h 4"/>
                <a:gd name="T9" fmla="*/ 3 h 4"/>
                <a:gd name="T10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36576">
              <a:solidFill>
                <a:srgbClr val="CCFF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94" name="Freeform 10"/>
            <p:cNvSpPr>
              <a:spLocks/>
            </p:cNvSpPr>
            <p:nvPr/>
          </p:nvSpPr>
          <p:spPr bwMode="auto">
            <a:xfrm>
              <a:off x="5161" y="2479"/>
              <a:ext cx="2" cy="24"/>
            </a:xfrm>
            <a:custGeom>
              <a:avLst/>
              <a:gdLst>
                <a:gd name="T0" fmla="*/ 0 w 2"/>
                <a:gd name="T1" fmla="*/ 0 h 24"/>
                <a:gd name="T2" fmla="*/ 1 w 2"/>
                <a:gd name="T3" fmla="*/ 2 h 24"/>
                <a:gd name="T4" fmla="*/ 1 w 2"/>
                <a:gd name="T5" fmla="*/ 4 h 24"/>
                <a:gd name="T6" fmla="*/ 1 w 2"/>
                <a:gd name="T7" fmla="*/ 7 h 24"/>
                <a:gd name="T8" fmla="*/ 1 w 2"/>
                <a:gd name="T9" fmla="*/ 9 h 24"/>
                <a:gd name="T10" fmla="*/ 1 w 2"/>
                <a:gd name="T11" fmla="*/ 11 h 24"/>
                <a:gd name="T12" fmla="*/ 1 w 2"/>
                <a:gd name="T13" fmla="*/ 15 h 24"/>
                <a:gd name="T14" fmla="*/ 2 w 2"/>
                <a:gd name="T15" fmla="*/ 17 h 24"/>
                <a:gd name="T16" fmla="*/ 2 w 2"/>
                <a:gd name="T17" fmla="*/ 20 h 24"/>
                <a:gd name="T18" fmla="*/ 2 w 2"/>
                <a:gd name="T19" fmla="*/ 22 h 24"/>
                <a:gd name="T20" fmla="*/ 2 w 2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4">
                  <a:moveTo>
                    <a:pt x="0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4"/>
                  </a:lnTo>
                </a:path>
              </a:pathLst>
            </a:custGeom>
            <a:noFill/>
            <a:ln w="36576">
              <a:solidFill>
                <a:srgbClr val="CCFF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95" name="Freeform 11"/>
            <p:cNvSpPr>
              <a:spLocks/>
            </p:cNvSpPr>
            <p:nvPr/>
          </p:nvSpPr>
          <p:spPr bwMode="auto">
            <a:xfrm>
              <a:off x="5160" y="2458"/>
              <a:ext cx="1" cy="21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 h 20"/>
                <a:gd name="T4" fmla="*/ 0 w 1"/>
                <a:gd name="T5" fmla="*/ 3 h 20"/>
                <a:gd name="T6" fmla="*/ 0 w 1"/>
                <a:gd name="T7" fmla="*/ 6 h 20"/>
                <a:gd name="T8" fmla="*/ 0 w 1"/>
                <a:gd name="T9" fmla="*/ 8 h 20"/>
                <a:gd name="T10" fmla="*/ 1 w 1"/>
                <a:gd name="T11" fmla="*/ 9 h 20"/>
                <a:gd name="T12" fmla="*/ 1 w 1"/>
                <a:gd name="T13" fmla="*/ 11 h 20"/>
                <a:gd name="T14" fmla="*/ 1 w 1"/>
                <a:gd name="T15" fmla="*/ 14 h 20"/>
                <a:gd name="T16" fmla="*/ 1 w 1"/>
                <a:gd name="T17" fmla="*/ 16 h 20"/>
                <a:gd name="T18" fmla="*/ 1 w 1"/>
                <a:gd name="T19" fmla="*/ 17 h 20"/>
                <a:gd name="T20" fmla="*/ 1 w 1"/>
                <a:gd name="T2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20"/>
                  </a:lnTo>
                </a:path>
              </a:pathLst>
            </a:custGeom>
            <a:noFill/>
            <a:ln w="36576">
              <a:solidFill>
                <a:srgbClr val="CCFF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96" name="Freeform 12"/>
            <p:cNvSpPr>
              <a:spLocks/>
            </p:cNvSpPr>
            <p:nvPr/>
          </p:nvSpPr>
          <p:spPr bwMode="auto">
            <a:xfrm>
              <a:off x="5153" y="2416"/>
              <a:ext cx="7" cy="42"/>
            </a:xfrm>
            <a:custGeom>
              <a:avLst/>
              <a:gdLst>
                <a:gd name="T0" fmla="*/ 0 w 7"/>
                <a:gd name="T1" fmla="*/ 0 h 41"/>
                <a:gd name="T2" fmla="*/ 1 w 7"/>
                <a:gd name="T3" fmla="*/ 4 h 41"/>
                <a:gd name="T4" fmla="*/ 2 w 7"/>
                <a:gd name="T5" fmla="*/ 8 h 41"/>
                <a:gd name="T6" fmla="*/ 2 w 7"/>
                <a:gd name="T7" fmla="*/ 11 h 41"/>
                <a:gd name="T8" fmla="*/ 3 w 7"/>
                <a:gd name="T9" fmla="*/ 16 h 41"/>
                <a:gd name="T10" fmla="*/ 3 w 7"/>
                <a:gd name="T11" fmla="*/ 21 h 41"/>
                <a:gd name="T12" fmla="*/ 4 w 7"/>
                <a:gd name="T13" fmla="*/ 24 h 41"/>
                <a:gd name="T14" fmla="*/ 4 w 7"/>
                <a:gd name="T15" fmla="*/ 28 h 41"/>
                <a:gd name="T16" fmla="*/ 6 w 7"/>
                <a:gd name="T17" fmla="*/ 33 h 41"/>
                <a:gd name="T18" fmla="*/ 6 w 7"/>
                <a:gd name="T19" fmla="*/ 36 h 41"/>
                <a:gd name="T20" fmla="*/ 7 w 7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1">
                  <a:moveTo>
                    <a:pt x="0" y="0"/>
                  </a:move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7" y="41"/>
                  </a:lnTo>
                </a:path>
              </a:pathLst>
            </a:custGeom>
            <a:noFill/>
            <a:ln w="36576">
              <a:solidFill>
                <a:srgbClr val="CCFF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97" name="Freeform 13"/>
            <p:cNvSpPr>
              <a:spLocks/>
            </p:cNvSpPr>
            <p:nvPr/>
          </p:nvSpPr>
          <p:spPr bwMode="auto">
            <a:xfrm>
              <a:off x="5119" y="2280"/>
              <a:ext cx="34" cy="136"/>
            </a:xfrm>
            <a:custGeom>
              <a:avLst/>
              <a:gdLst>
                <a:gd name="T0" fmla="*/ 0 w 33"/>
                <a:gd name="T1" fmla="*/ 0 h 134"/>
                <a:gd name="T2" fmla="*/ 5 w 33"/>
                <a:gd name="T3" fmla="*/ 14 h 134"/>
                <a:gd name="T4" fmla="*/ 9 w 33"/>
                <a:gd name="T5" fmla="*/ 28 h 134"/>
                <a:gd name="T6" fmla="*/ 13 w 33"/>
                <a:gd name="T7" fmla="*/ 42 h 134"/>
                <a:gd name="T8" fmla="*/ 16 w 33"/>
                <a:gd name="T9" fmla="*/ 55 h 134"/>
                <a:gd name="T10" fmla="*/ 20 w 33"/>
                <a:gd name="T11" fmla="*/ 69 h 134"/>
                <a:gd name="T12" fmla="*/ 23 w 33"/>
                <a:gd name="T13" fmla="*/ 82 h 134"/>
                <a:gd name="T14" fmla="*/ 26 w 33"/>
                <a:gd name="T15" fmla="*/ 95 h 134"/>
                <a:gd name="T16" fmla="*/ 28 w 33"/>
                <a:gd name="T17" fmla="*/ 108 h 134"/>
                <a:gd name="T18" fmla="*/ 30 w 33"/>
                <a:gd name="T19" fmla="*/ 121 h 134"/>
                <a:gd name="T20" fmla="*/ 33 w 33"/>
                <a:gd name="T2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34">
                  <a:moveTo>
                    <a:pt x="0" y="0"/>
                  </a:moveTo>
                  <a:lnTo>
                    <a:pt x="5" y="14"/>
                  </a:lnTo>
                  <a:lnTo>
                    <a:pt x="9" y="28"/>
                  </a:lnTo>
                  <a:lnTo>
                    <a:pt x="13" y="42"/>
                  </a:lnTo>
                  <a:lnTo>
                    <a:pt x="16" y="55"/>
                  </a:lnTo>
                  <a:lnTo>
                    <a:pt x="20" y="69"/>
                  </a:lnTo>
                  <a:lnTo>
                    <a:pt x="23" y="82"/>
                  </a:lnTo>
                  <a:lnTo>
                    <a:pt x="26" y="95"/>
                  </a:lnTo>
                  <a:lnTo>
                    <a:pt x="28" y="108"/>
                  </a:lnTo>
                  <a:lnTo>
                    <a:pt x="30" y="121"/>
                  </a:lnTo>
                  <a:lnTo>
                    <a:pt x="33" y="134"/>
                  </a:lnTo>
                </a:path>
              </a:pathLst>
            </a:custGeom>
            <a:noFill/>
            <a:ln w="36576">
              <a:solidFill>
                <a:srgbClr val="CCFF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98" name="Freeform 14"/>
            <p:cNvSpPr>
              <a:spLocks/>
            </p:cNvSpPr>
            <p:nvPr/>
          </p:nvSpPr>
          <p:spPr bwMode="auto">
            <a:xfrm>
              <a:off x="5108" y="2243"/>
              <a:ext cx="11" cy="37"/>
            </a:xfrm>
            <a:custGeom>
              <a:avLst/>
              <a:gdLst>
                <a:gd name="T0" fmla="*/ 0 w 11"/>
                <a:gd name="T1" fmla="*/ 0 h 36"/>
                <a:gd name="T2" fmla="*/ 2 w 11"/>
                <a:gd name="T3" fmla="*/ 3 h 36"/>
                <a:gd name="T4" fmla="*/ 3 w 11"/>
                <a:gd name="T5" fmla="*/ 7 h 36"/>
                <a:gd name="T6" fmla="*/ 4 w 11"/>
                <a:gd name="T7" fmla="*/ 12 h 36"/>
                <a:gd name="T8" fmla="*/ 5 w 11"/>
                <a:gd name="T9" fmla="*/ 15 h 36"/>
                <a:gd name="T10" fmla="*/ 6 w 11"/>
                <a:gd name="T11" fmla="*/ 19 h 36"/>
                <a:gd name="T12" fmla="*/ 7 w 11"/>
                <a:gd name="T13" fmla="*/ 22 h 36"/>
                <a:gd name="T14" fmla="*/ 9 w 11"/>
                <a:gd name="T15" fmla="*/ 26 h 36"/>
                <a:gd name="T16" fmla="*/ 10 w 11"/>
                <a:gd name="T17" fmla="*/ 29 h 36"/>
                <a:gd name="T18" fmla="*/ 11 w 11"/>
                <a:gd name="T19" fmla="*/ 33 h 36"/>
                <a:gd name="T20" fmla="*/ 11 w 11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2" y="3"/>
                  </a:lnTo>
                  <a:lnTo>
                    <a:pt x="3" y="7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9"/>
                  </a:lnTo>
                  <a:lnTo>
                    <a:pt x="7" y="22"/>
                  </a:lnTo>
                  <a:lnTo>
                    <a:pt x="9" y="26"/>
                  </a:lnTo>
                  <a:lnTo>
                    <a:pt x="10" y="29"/>
                  </a:lnTo>
                  <a:lnTo>
                    <a:pt x="11" y="33"/>
                  </a:lnTo>
                  <a:lnTo>
                    <a:pt x="11" y="36"/>
                  </a:lnTo>
                </a:path>
              </a:pathLst>
            </a:custGeom>
            <a:noFill/>
            <a:ln w="36576">
              <a:solidFill>
                <a:srgbClr val="CCFF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99" name="Freeform 15"/>
            <p:cNvSpPr>
              <a:spLocks/>
            </p:cNvSpPr>
            <p:nvPr/>
          </p:nvSpPr>
          <p:spPr bwMode="auto">
            <a:xfrm>
              <a:off x="5085" y="2179"/>
              <a:ext cx="23" cy="64"/>
            </a:xfrm>
            <a:custGeom>
              <a:avLst/>
              <a:gdLst>
                <a:gd name="T0" fmla="*/ 0 w 22"/>
                <a:gd name="T1" fmla="*/ 0 h 63"/>
                <a:gd name="T2" fmla="*/ 2 w 22"/>
                <a:gd name="T3" fmla="*/ 5 h 63"/>
                <a:gd name="T4" fmla="*/ 5 w 22"/>
                <a:gd name="T5" fmla="*/ 12 h 63"/>
                <a:gd name="T6" fmla="*/ 7 w 22"/>
                <a:gd name="T7" fmla="*/ 19 h 63"/>
                <a:gd name="T8" fmla="*/ 9 w 22"/>
                <a:gd name="T9" fmla="*/ 25 h 63"/>
                <a:gd name="T10" fmla="*/ 12 w 22"/>
                <a:gd name="T11" fmla="*/ 32 h 63"/>
                <a:gd name="T12" fmla="*/ 13 w 22"/>
                <a:gd name="T13" fmla="*/ 38 h 63"/>
                <a:gd name="T14" fmla="*/ 15 w 22"/>
                <a:gd name="T15" fmla="*/ 44 h 63"/>
                <a:gd name="T16" fmla="*/ 18 w 22"/>
                <a:gd name="T17" fmla="*/ 51 h 63"/>
                <a:gd name="T18" fmla="*/ 20 w 22"/>
                <a:gd name="T19" fmla="*/ 57 h 63"/>
                <a:gd name="T20" fmla="*/ 22 w 22"/>
                <a:gd name="T2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63">
                  <a:moveTo>
                    <a:pt x="0" y="0"/>
                  </a:moveTo>
                  <a:lnTo>
                    <a:pt x="2" y="5"/>
                  </a:lnTo>
                  <a:lnTo>
                    <a:pt x="5" y="12"/>
                  </a:lnTo>
                  <a:lnTo>
                    <a:pt x="7" y="19"/>
                  </a:lnTo>
                  <a:lnTo>
                    <a:pt x="9" y="25"/>
                  </a:lnTo>
                  <a:lnTo>
                    <a:pt x="12" y="32"/>
                  </a:lnTo>
                  <a:lnTo>
                    <a:pt x="13" y="38"/>
                  </a:lnTo>
                  <a:lnTo>
                    <a:pt x="15" y="44"/>
                  </a:lnTo>
                  <a:lnTo>
                    <a:pt x="18" y="51"/>
                  </a:lnTo>
                  <a:lnTo>
                    <a:pt x="20" y="57"/>
                  </a:lnTo>
                  <a:lnTo>
                    <a:pt x="22" y="63"/>
                  </a:lnTo>
                </a:path>
              </a:pathLst>
            </a:custGeom>
            <a:noFill/>
            <a:ln w="36576">
              <a:solidFill>
                <a:srgbClr val="CCFF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0" name="Freeform 16"/>
            <p:cNvSpPr>
              <a:spLocks/>
            </p:cNvSpPr>
            <p:nvPr/>
          </p:nvSpPr>
          <p:spPr bwMode="auto">
            <a:xfrm>
              <a:off x="4930" y="2154"/>
              <a:ext cx="155" cy="25"/>
            </a:xfrm>
            <a:custGeom>
              <a:avLst/>
              <a:gdLst>
                <a:gd name="T0" fmla="*/ 0 w 152"/>
                <a:gd name="T1" fmla="*/ 0 h 24"/>
                <a:gd name="T2" fmla="*/ 13 w 152"/>
                <a:gd name="T3" fmla="*/ 2 h 24"/>
                <a:gd name="T4" fmla="*/ 27 w 152"/>
                <a:gd name="T5" fmla="*/ 5 h 24"/>
                <a:gd name="T6" fmla="*/ 40 w 152"/>
                <a:gd name="T7" fmla="*/ 8 h 24"/>
                <a:gd name="T8" fmla="*/ 55 w 152"/>
                <a:gd name="T9" fmla="*/ 11 h 24"/>
                <a:gd name="T10" fmla="*/ 69 w 152"/>
                <a:gd name="T11" fmla="*/ 13 h 24"/>
                <a:gd name="T12" fmla="*/ 84 w 152"/>
                <a:gd name="T13" fmla="*/ 15 h 24"/>
                <a:gd name="T14" fmla="*/ 101 w 152"/>
                <a:gd name="T15" fmla="*/ 18 h 24"/>
                <a:gd name="T16" fmla="*/ 117 w 152"/>
                <a:gd name="T17" fmla="*/ 19 h 24"/>
                <a:gd name="T18" fmla="*/ 133 w 152"/>
                <a:gd name="T19" fmla="*/ 21 h 24"/>
                <a:gd name="T20" fmla="*/ 152 w 152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24">
                  <a:moveTo>
                    <a:pt x="0" y="0"/>
                  </a:moveTo>
                  <a:lnTo>
                    <a:pt x="13" y="2"/>
                  </a:lnTo>
                  <a:lnTo>
                    <a:pt x="27" y="5"/>
                  </a:lnTo>
                  <a:lnTo>
                    <a:pt x="40" y="8"/>
                  </a:lnTo>
                  <a:lnTo>
                    <a:pt x="55" y="11"/>
                  </a:lnTo>
                  <a:lnTo>
                    <a:pt x="69" y="13"/>
                  </a:lnTo>
                  <a:lnTo>
                    <a:pt x="84" y="15"/>
                  </a:lnTo>
                  <a:lnTo>
                    <a:pt x="101" y="18"/>
                  </a:lnTo>
                  <a:lnTo>
                    <a:pt x="117" y="19"/>
                  </a:lnTo>
                  <a:lnTo>
                    <a:pt x="133" y="21"/>
                  </a:lnTo>
                  <a:lnTo>
                    <a:pt x="152" y="24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1" name="Freeform 17"/>
            <p:cNvSpPr>
              <a:spLocks/>
            </p:cNvSpPr>
            <p:nvPr/>
          </p:nvSpPr>
          <p:spPr bwMode="auto">
            <a:xfrm>
              <a:off x="4772" y="2109"/>
              <a:ext cx="158" cy="45"/>
            </a:xfrm>
            <a:custGeom>
              <a:avLst/>
              <a:gdLst>
                <a:gd name="T0" fmla="*/ 0 w 155"/>
                <a:gd name="T1" fmla="*/ 0 h 44"/>
                <a:gd name="T2" fmla="*/ 14 w 155"/>
                <a:gd name="T3" fmla="*/ 4 h 44"/>
                <a:gd name="T4" fmla="*/ 28 w 155"/>
                <a:gd name="T5" fmla="*/ 9 h 44"/>
                <a:gd name="T6" fmla="*/ 42 w 155"/>
                <a:gd name="T7" fmla="*/ 14 h 44"/>
                <a:gd name="T8" fmla="*/ 57 w 155"/>
                <a:gd name="T9" fmla="*/ 18 h 44"/>
                <a:gd name="T10" fmla="*/ 73 w 155"/>
                <a:gd name="T11" fmla="*/ 23 h 44"/>
                <a:gd name="T12" fmla="*/ 88 w 155"/>
                <a:gd name="T13" fmla="*/ 28 h 44"/>
                <a:gd name="T14" fmla="*/ 104 w 155"/>
                <a:gd name="T15" fmla="*/ 31 h 44"/>
                <a:gd name="T16" fmla="*/ 121 w 155"/>
                <a:gd name="T17" fmla="*/ 36 h 44"/>
                <a:gd name="T18" fmla="*/ 137 w 155"/>
                <a:gd name="T19" fmla="*/ 39 h 44"/>
                <a:gd name="T20" fmla="*/ 155 w 155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44">
                  <a:moveTo>
                    <a:pt x="0" y="0"/>
                  </a:moveTo>
                  <a:lnTo>
                    <a:pt x="14" y="4"/>
                  </a:lnTo>
                  <a:lnTo>
                    <a:pt x="28" y="9"/>
                  </a:lnTo>
                  <a:lnTo>
                    <a:pt x="42" y="14"/>
                  </a:lnTo>
                  <a:lnTo>
                    <a:pt x="57" y="18"/>
                  </a:lnTo>
                  <a:lnTo>
                    <a:pt x="73" y="23"/>
                  </a:lnTo>
                  <a:lnTo>
                    <a:pt x="88" y="28"/>
                  </a:lnTo>
                  <a:lnTo>
                    <a:pt x="104" y="31"/>
                  </a:lnTo>
                  <a:lnTo>
                    <a:pt x="121" y="36"/>
                  </a:lnTo>
                  <a:lnTo>
                    <a:pt x="137" y="39"/>
                  </a:lnTo>
                  <a:lnTo>
                    <a:pt x="155" y="44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2" name="Freeform 18"/>
            <p:cNvSpPr>
              <a:spLocks/>
            </p:cNvSpPr>
            <p:nvPr/>
          </p:nvSpPr>
          <p:spPr bwMode="auto">
            <a:xfrm>
              <a:off x="4766" y="2106"/>
              <a:ext cx="6" cy="3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1 w 6"/>
                <a:gd name="T5" fmla="*/ 1 h 3"/>
                <a:gd name="T6" fmla="*/ 1 w 6"/>
                <a:gd name="T7" fmla="*/ 1 h 3"/>
                <a:gd name="T8" fmla="*/ 3 w 6"/>
                <a:gd name="T9" fmla="*/ 1 h 3"/>
                <a:gd name="T10" fmla="*/ 3 w 6"/>
                <a:gd name="T11" fmla="*/ 1 h 3"/>
                <a:gd name="T12" fmla="*/ 4 w 6"/>
                <a:gd name="T13" fmla="*/ 1 h 3"/>
                <a:gd name="T14" fmla="*/ 4 w 6"/>
                <a:gd name="T15" fmla="*/ 1 h 3"/>
                <a:gd name="T16" fmla="*/ 5 w 6"/>
                <a:gd name="T17" fmla="*/ 3 h 3"/>
                <a:gd name="T18" fmla="*/ 5 w 6"/>
                <a:gd name="T19" fmla="*/ 3 h 3"/>
                <a:gd name="T20" fmla="*/ 6 w 6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</a:path>
              </a:pathLst>
            </a:custGeom>
            <a:noFill/>
            <a:ln w="3651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3" name="Freeform 19"/>
            <p:cNvSpPr>
              <a:spLocks/>
            </p:cNvSpPr>
            <p:nvPr/>
          </p:nvSpPr>
          <p:spPr bwMode="auto">
            <a:xfrm>
              <a:off x="4647" y="2067"/>
              <a:ext cx="119" cy="39"/>
            </a:xfrm>
            <a:custGeom>
              <a:avLst/>
              <a:gdLst>
                <a:gd name="T0" fmla="*/ 0 w 116"/>
                <a:gd name="T1" fmla="*/ 0 h 38"/>
                <a:gd name="T2" fmla="*/ 14 w 116"/>
                <a:gd name="T3" fmla="*/ 4 h 38"/>
                <a:gd name="T4" fmla="*/ 28 w 116"/>
                <a:gd name="T5" fmla="*/ 9 h 38"/>
                <a:gd name="T6" fmla="*/ 41 w 116"/>
                <a:gd name="T7" fmla="*/ 12 h 38"/>
                <a:gd name="T8" fmla="*/ 53 w 116"/>
                <a:gd name="T9" fmla="*/ 17 h 38"/>
                <a:gd name="T10" fmla="*/ 63 w 116"/>
                <a:gd name="T11" fmla="*/ 21 h 38"/>
                <a:gd name="T12" fmla="*/ 74 w 116"/>
                <a:gd name="T13" fmla="*/ 24 h 38"/>
                <a:gd name="T14" fmla="*/ 85 w 116"/>
                <a:gd name="T15" fmla="*/ 28 h 38"/>
                <a:gd name="T16" fmla="*/ 95 w 116"/>
                <a:gd name="T17" fmla="*/ 31 h 38"/>
                <a:gd name="T18" fmla="*/ 106 w 116"/>
                <a:gd name="T19" fmla="*/ 35 h 38"/>
                <a:gd name="T20" fmla="*/ 116 w 116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38">
                  <a:moveTo>
                    <a:pt x="0" y="0"/>
                  </a:moveTo>
                  <a:lnTo>
                    <a:pt x="14" y="4"/>
                  </a:lnTo>
                  <a:lnTo>
                    <a:pt x="28" y="9"/>
                  </a:lnTo>
                  <a:lnTo>
                    <a:pt x="41" y="12"/>
                  </a:lnTo>
                  <a:lnTo>
                    <a:pt x="53" y="17"/>
                  </a:lnTo>
                  <a:lnTo>
                    <a:pt x="63" y="21"/>
                  </a:lnTo>
                  <a:lnTo>
                    <a:pt x="74" y="24"/>
                  </a:lnTo>
                  <a:lnTo>
                    <a:pt x="85" y="28"/>
                  </a:lnTo>
                  <a:lnTo>
                    <a:pt x="95" y="31"/>
                  </a:lnTo>
                  <a:lnTo>
                    <a:pt x="106" y="35"/>
                  </a:lnTo>
                  <a:lnTo>
                    <a:pt x="116" y="38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4" name="Freeform 20"/>
            <p:cNvSpPr>
              <a:spLocks/>
            </p:cNvSpPr>
            <p:nvPr/>
          </p:nvSpPr>
          <p:spPr bwMode="auto">
            <a:xfrm>
              <a:off x="4635" y="2063"/>
              <a:ext cx="12" cy="4"/>
            </a:xfrm>
            <a:custGeom>
              <a:avLst/>
              <a:gdLst>
                <a:gd name="T0" fmla="*/ 0 w 12"/>
                <a:gd name="T1" fmla="*/ 0 h 4"/>
                <a:gd name="T2" fmla="*/ 2 w 12"/>
                <a:gd name="T3" fmla="*/ 1 h 4"/>
                <a:gd name="T4" fmla="*/ 3 w 12"/>
                <a:gd name="T5" fmla="*/ 1 h 4"/>
                <a:gd name="T6" fmla="*/ 4 w 12"/>
                <a:gd name="T7" fmla="*/ 1 h 4"/>
                <a:gd name="T8" fmla="*/ 5 w 12"/>
                <a:gd name="T9" fmla="*/ 1 h 4"/>
                <a:gd name="T10" fmla="*/ 6 w 12"/>
                <a:gd name="T11" fmla="*/ 2 h 4"/>
                <a:gd name="T12" fmla="*/ 7 w 12"/>
                <a:gd name="T13" fmla="*/ 2 h 4"/>
                <a:gd name="T14" fmla="*/ 9 w 12"/>
                <a:gd name="T15" fmla="*/ 2 h 4"/>
                <a:gd name="T16" fmla="*/ 10 w 12"/>
                <a:gd name="T17" fmla="*/ 4 h 4"/>
                <a:gd name="T18" fmla="*/ 11 w 12"/>
                <a:gd name="T19" fmla="*/ 4 h 4"/>
                <a:gd name="T20" fmla="*/ 12 w 12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2" y="4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5" name="Freeform 21"/>
            <p:cNvSpPr>
              <a:spLocks/>
            </p:cNvSpPr>
            <p:nvPr/>
          </p:nvSpPr>
          <p:spPr bwMode="auto">
            <a:xfrm>
              <a:off x="4590" y="2051"/>
              <a:ext cx="45" cy="12"/>
            </a:xfrm>
            <a:custGeom>
              <a:avLst/>
              <a:gdLst>
                <a:gd name="T0" fmla="*/ 0 w 44"/>
                <a:gd name="T1" fmla="*/ 0 h 12"/>
                <a:gd name="T2" fmla="*/ 6 w 44"/>
                <a:gd name="T3" fmla="*/ 3 h 12"/>
                <a:gd name="T4" fmla="*/ 10 w 44"/>
                <a:gd name="T5" fmla="*/ 4 h 12"/>
                <a:gd name="T6" fmla="*/ 15 w 44"/>
                <a:gd name="T7" fmla="*/ 5 h 12"/>
                <a:gd name="T8" fmla="*/ 20 w 44"/>
                <a:gd name="T9" fmla="*/ 6 h 12"/>
                <a:gd name="T10" fmla="*/ 25 w 44"/>
                <a:gd name="T11" fmla="*/ 7 h 12"/>
                <a:gd name="T12" fmla="*/ 28 w 44"/>
                <a:gd name="T13" fmla="*/ 9 h 12"/>
                <a:gd name="T14" fmla="*/ 33 w 44"/>
                <a:gd name="T15" fmla="*/ 10 h 12"/>
                <a:gd name="T16" fmla="*/ 36 w 44"/>
                <a:gd name="T17" fmla="*/ 10 h 12"/>
                <a:gd name="T18" fmla="*/ 41 w 44"/>
                <a:gd name="T19" fmla="*/ 11 h 12"/>
                <a:gd name="T20" fmla="*/ 44 w 4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2">
                  <a:moveTo>
                    <a:pt x="0" y="0"/>
                  </a:moveTo>
                  <a:lnTo>
                    <a:pt x="6" y="3"/>
                  </a:lnTo>
                  <a:lnTo>
                    <a:pt x="10" y="4"/>
                  </a:lnTo>
                  <a:lnTo>
                    <a:pt x="15" y="5"/>
                  </a:lnTo>
                  <a:lnTo>
                    <a:pt x="20" y="6"/>
                  </a:lnTo>
                  <a:lnTo>
                    <a:pt x="25" y="7"/>
                  </a:lnTo>
                  <a:lnTo>
                    <a:pt x="28" y="9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41" y="11"/>
                  </a:lnTo>
                  <a:lnTo>
                    <a:pt x="44" y="12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6" name="Freeform 22"/>
            <p:cNvSpPr>
              <a:spLocks/>
            </p:cNvSpPr>
            <p:nvPr/>
          </p:nvSpPr>
          <p:spPr bwMode="auto">
            <a:xfrm>
              <a:off x="4319" y="2016"/>
              <a:ext cx="271" cy="35"/>
            </a:xfrm>
            <a:custGeom>
              <a:avLst/>
              <a:gdLst>
                <a:gd name="T0" fmla="*/ 0 w 266"/>
                <a:gd name="T1" fmla="*/ 0 h 34"/>
                <a:gd name="T2" fmla="*/ 46 w 266"/>
                <a:gd name="T3" fmla="*/ 3 h 34"/>
                <a:gd name="T4" fmla="*/ 85 w 266"/>
                <a:gd name="T5" fmla="*/ 6 h 34"/>
                <a:gd name="T6" fmla="*/ 119 w 266"/>
                <a:gd name="T7" fmla="*/ 10 h 34"/>
                <a:gd name="T8" fmla="*/ 150 w 266"/>
                <a:gd name="T9" fmla="*/ 13 h 34"/>
                <a:gd name="T10" fmla="*/ 177 w 266"/>
                <a:gd name="T11" fmla="*/ 18 h 34"/>
                <a:gd name="T12" fmla="*/ 199 w 266"/>
                <a:gd name="T13" fmla="*/ 21 h 34"/>
                <a:gd name="T14" fmla="*/ 219 w 266"/>
                <a:gd name="T15" fmla="*/ 25 h 34"/>
                <a:gd name="T16" fmla="*/ 237 w 266"/>
                <a:gd name="T17" fmla="*/ 28 h 34"/>
                <a:gd name="T18" fmla="*/ 253 w 266"/>
                <a:gd name="T19" fmla="*/ 32 h 34"/>
                <a:gd name="T20" fmla="*/ 266 w 266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34">
                  <a:moveTo>
                    <a:pt x="0" y="0"/>
                  </a:moveTo>
                  <a:lnTo>
                    <a:pt x="46" y="3"/>
                  </a:lnTo>
                  <a:lnTo>
                    <a:pt x="85" y="6"/>
                  </a:lnTo>
                  <a:lnTo>
                    <a:pt x="119" y="10"/>
                  </a:lnTo>
                  <a:lnTo>
                    <a:pt x="150" y="13"/>
                  </a:lnTo>
                  <a:lnTo>
                    <a:pt x="177" y="18"/>
                  </a:lnTo>
                  <a:lnTo>
                    <a:pt x="199" y="21"/>
                  </a:lnTo>
                  <a:lnTo>
                    <a:pt x="219" y="25"/>
                  </a:lnTo>
                  <a:lnTo>
                    <a:pt x="237" y="28"/>
                  </a:lnTo>
                  <a:lnTo>
                    <a:pt x="253" y="32"/>
                  </a:lnTo>
                  <a:lnTo>
                    <a:pt x="266" y="34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7" name="Freeform 23"/>
            <p:cNvSpPr>
              <a:spLocks/>
            </p:cNvSpPr>
            <p:nvPr/>
          </p:nvSpPr>
          <p:spPr bwMode="auto">
            <a:xfrm>
              <a:off x="4319" y="2016"/>
              <a:ext cx="105" cy="220"/>
            </a:xfrm>
            <a:custGeom>
              <a:avLst/>
              <a:gdLst>
                <a:gd name="T0" fmla="*/ 103 w 103"/>
                <a:gd name="T1" fmla="*/ 215 h 215"/>
                <a:gd name="T2" fmla="*/ 97 w 103"/>
                <a:gd name="T3" fmla="*/ 204 h 215"/>
                <a:gd name="T4" fmla="*/ 90 w 103"/>
                <a:gd name="T5" fmla="*/ 191 h 215"/>
                <a:gd name="T6" fmla="*/ 82 w 103"/>
                <a:gd name="T7" fmla="*/ 177 h 215"/>
                <a:gd name="T8" fmla="*/ 74 w 103"/>
                <a:gd name="T9" fmla="*/ 162 h 215"/>
                <a:gd name="T10" fmla="*/ 66 w 103"/>
                <a:gd name="T11" fmla="*/ 144 h 215"/>
                <a:gd name="T12" fmla="*/ 55 w 103"/>
                <a:gd name="T13" fmla="*/ 123 h 215"/>
                <a:gd name="T14" fmla="*/ 44 w 103"/>
                <a:gd name="T15" fmla="*/ 101 h 215"/>
                <a:gd name="T16" fmla="*/ 32 w 103"/>
                <a:gd name="T17" fmla="*/ 73 h 215"/>
                <a:gd name="T18" fmla="*/ 16 w 103"/>
                <a:gd name="T19" fmla="*/ 40 h 215"/>
                <a:gd name="T20" fmla="*/ 0 w 103"/>
                <a:gd name="T2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215">
                  <a:moveTo>
                    <a:pt x="103" y="215"/>
                  </a:moveTo>
                  <a:lnTo>
                    <a:pt x="97" y="204"/>
                  </a:lnTo>
                  <a:lnTo>
                    <a:pt x="90" y="191"/>
                  </a:lnTo>
                  <a:lnTo>
                    <a:pt x="82" y="177"/>
                  </a:lnTo>
                  <a:lnTo>
                    <a:pt x="74" y="162"/>
                  </a:lnTo>
                  <a:lnTo>
                    <a:pt x="66" y="144"/>
                  </a:lnTo>
                  <a:lnTo>
                    <a:pt x="55" y="123"/>
                  </a:lnTo>
                  <a:lnTo>
                    <a:pt x="44" y="101"/>
                  </a:lnTo>
                  <a:lnTo>
                    <a:pt x="32" y="73"/>
                  </a:lnTo>
                  <a:lnTo>
                    <a:pt x="16" y="40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8" name="Freeform 24"/>
            <p:cNvSpPr>
              <a:spLocks/>
            </p:cNvSpPr>
            <p:nvPr/>
          </p:nvSpPr>
          <p:spPr bwMode="auto">
            <a:xfrm>
              <a:off x="4424" y="2236"/>
              <a:ext cx="42" cy="71"/>
            </a:xfrm>
            <a:custGeom>
              <a:avLst/>
              <a:gdLst>
                <a:gd name="T0" fmla="*/ 41 w 41"/>
                <a:gd name="T1" fmla="*/ 70 h 70"/>
                <a:gd name="T2" fmla="*/ 38 w 41"/>
                <a:gd name="T3" fmla="*/ 64 h 70"/>
                <a:gd name="T4" fmla="*/ 34 w 41"/>
                <a:gd name="T5" fmla="*/ 58 h 70"/>
                <a:gd name="T6" fmla="*/ 30 w 41"/>
                <a:gd name="T7" fmla="*/ 53 h 70"/>
                <a:gd name="T8" fmla="*/ 27 w 41"/>
                <a:gd name="T9" fmla="*/ 45 h 70"/>
                <a:gd name="T10" fmla="*/ 22 w 41"/>
                <a:gd name="T11" fmla="*/ 38 h 70"/>
                <a:gd name="T12" fmla="*/ 19 w 41"/>
                <a:gd name="T13" fmla="*/ 31 h 70"/>
                <a:gd name="T14" fmla="*/ 14 w 41"/>
                <a:gd name="T15" fmla="*/ 24 h 70"/>
                <a:gd name="T16" fmla="*/ 9 w 41"/>
                <a:gd name="T17" fmla="*/ 16 h 70"/>
                <a:gd name="T18" fmla="*/ 5 w 41"/>
                <a:gd name="T19" fmla="*/ 9 h 70"/>
                <a:gd name="T20" fmla="*/ 0 w 41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70">
                  <a:moveTo>
                    <a:pt x="41" y="70"/>
                  </a:moveTo>
                  <a:lnTo>
                    <a:pt x="38" y="64"/>
                  </a:lnTo>
                  <a:lnTo>
                    <a:pt x="34" y="58"/>
                  </a:lnTo>
                  <a:lnTo>
                    <a:pt x="30" y="53"/>
                  </a:lnTo>
                  <a:lnTo>
                    <a:pt x="27" y="45"/>
                  </a:lnTo>
                  <a:lnTo>
                    <a:pt x="22" y="38"/>
                  </a:lnTo>
                  <a:lnTo>
                    <a:pt x="19" y="31"/>
                  </a:lnTo>
                  <a:lnTo>
                    <a:pt x="14" y="24"/>
                  </a:lnTo>
                  <a:lnTo>
                    <a:pt x="9" y="16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9" name="Freeform 25"/>
            <p:cNvSpPr>
              <a:spLocks/>
            </p:cNvSpPr>
            <p:nvPr/>
          </p:nvSpPr>
          <p:spPr bwMode="auto">
            <a:xfrm>
              <a:off x="4466" y="2307"/>
              <a:ext cx="19" cy="34"/>
            </a:xfrm>
            <a:custGeom>
              <a:avLst/>
              <a:gdLst>
                <a:gd name="T0" fmla="*/ 19 w 19"/>
                <a:gd name="T1" fmla="*/ 33 h 33"/>
                <a:gd name="T2" fmla="*/ 18 w 19"/>
                <a:gd name="T3" fmla="*/ 31 h 33"/>
                <a:gd name="T4" fmla="*/ 15 w 19"/>
                <a:gd name="T5" fmla="*/ 27 h 33"/>
                <a:gd name="T6" fmla="*/ 14 w 19"/>
                <a:gd name="T7" fmla="*/ 24 h 33"/>
                <a:gd name="T8" fmla="*/ 12 w 19"/>
                <a:gd name="T9" fmla="*/ 20 h 33"/>
                <a:gd name="T10" fmla="*/ 11 w 19"/>
                <a:gd name="T11" fmla="*/ 18 h 33"/>
                <a:gd name="T12" fmla="*/ 8 w 19"/>
                <a:gd name="T13" fmla="*/ 14 h 33"/>
                <a:gd name="T14" fmla="*/ 6 w 19"/>
                <a:gd name="T15" fmla="*/ 11 h 33"/>
                <a:gd name="T16" fmla="*/ 5 w 19"/>
                <a:gd name="T17" fmla="*/ 7 h 33"/>
                <a:gd name="T18" fmla="*/ 2 w 19"/>
                <a:gd name="T19" fmla="*/ 4 h 33"/>
                <a:gd name="T20" fmla="*/ 0 w 19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3">
                  <a:moveTo>
                    <a:pt x="19" y="33"/>
                  </a:moveTo>
                  <a:lnTo>
                    <a:pt x="18" y="31"/>
                  </a:lnTo>
                  <a:lnTo>
                    <a:pt x="15" y="27"/>
                  </a:lnTo>
                  <a:lnTo>
                    <a:pt x="14" y="24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8" y="14"/>
                  </a:lnTo>
                  <a:lnTo>
                    <a:pt x="6" y="11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0" name="Freeform 26"/>
            <p:cNvSpPr>
              <a:spLocks/>
            </p:cNvSpPr>
            <p:nvPr/>
          </p:nvSpPr>
          <p:spPr bwMode="auto">
            <a:xfrm>
              <a:off x="4485" y="2341"/>
              <a:ext cx="19" cy="36"/>
            </a:xfrm>
            <a:custGeom>
              <a:avLst/>
              <a:gdLst>
                <a:gd name="T0" fmla="*/ 19 w 19"/>
                <a:gd name="T1" fmla="*/ 35 h 35"/>
                <a:gd name="T2" fmla="*/ 17 w 19"/>
                <a:gd name="T3" fmla="*/ 32 h 35"/>
                <a:gd name="T4" fmla="*/ 15 w 19"/>
                <a:gd name="T5" fmla="*/ 28 h 35"/>
                <a:gd name="T6" fmla="*/ 14 w 19"/>
                <a:gd name="T7" fmla="*/ 25 h 35"/>
                <a:gd name="T8" fmla="*/ 12 w 19"/>
                <a:gd name="T9" fmla="*/ 21 h 35"/>
                <a:gd name="T10" fmla="*/ 10 w 19"/>
                <a:gd name="T11" fmla="*/ 17 h 35"/>
                <a:gd name="T12" fmla="*/ 8 w 19"/>
                <a:gd name="T13" fmla="*/ 14 h 35"/>
                <a:gd name="T14" fmla="*/ 6 w 19"/>
                <a:gd name="T15" fmla="*/ 10 h 35"/>
                <a:gd name="T16" fmla="*/ 4 w 19"/>
                <a:gd name="T17" fmla="*/ 7 h 35"/>
                <a:gd name="T18" fmla="*/ 2 w 19"/>
                <a:gd name="T19" fmla="*/ 3 h 35"/>
                <a:gd name="T20" fmla="*/ 0 w 19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5">
                  <a:moveTo>
                    <a:pt x="19" y="35"/>
                  </a:moveTo>
                  <a:lnTo>
                    <a:pt x="17" y="32"/>
                  </a:lnTo>
                  <a:lnTo>
                    <a:pt x="15" y="28"/>
                  </a:lnTo>
                  <a:lnTo>
                    <a:pt x="14" y="25"/>
                  </a:lnTo>
                  <a:lnTo>
                    <a:pt x="12" y="21"/>
                  </a:lnTo>
                  <a:lnTo>
                    <a:pt x="10" y="17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4" y="7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1" name="Freeform 27"/>
            <p:cNvSpPr>
              <a:spLocks/>
            </p:cNvSpPr>
            <p:nvPr/>
          </p:nvSpPr>
          <p:spPr bwMode="auto">
            <a:xfrm>
              <a:off x="4504" y="2377"/>
              <a:ext cx="27" cy="57"/>
            </a:xfrm>
            <a:custGeom>
              <a:avLst/>
              <a:gdLst>
                <a:gd name="T0" fmla="*/ 26 w 26"/>
                <a:gd name="T1" fmla="*/ 56 h 56"/>
                <a:gd name="T2" fmla="*/ 24 w 26"/>
                <a:gd name="T3" fmla="*/ 50 h 56"/>
                <a:gd name="T4" fmla="*/ 22 w 26"/>
                <a:gd name="T5" fmla="*/ 45 h 56"/>
                <a:gd name="T6" fmla="*/ 19 w 26"/>
                <a:gd name="T7" fmla="*/ 39 h 56"/>
                <a:gd name="T8" fmla="*/ 17 w 26"/>
                <a:gd name="T9" fmla="*/ 33 h 56"/>
                <a:gd name="T10" fmla="*/ 14 w 26"/>
                <a:gd name="T11" fmla="*/ 28 h 56"/>
                <a:gd name="T12" fmla="*/ 11 w 26"/>
                <a:gd name="T13" fmla="*/ 22 h 56"/>
                <a:gd name="T14" fmla="*/ 9 w 26"/>
                <a:gd name="T15" fmla="*/ 16 h 56"/>
                <a:gd name="T16" fmla="*/ 5 w 26"/>
                <a:gd name="T17" fmla="*/ 11 h 56"/>
                <a:gd name="T18" fmla="*/ 3 w 26"/>
                <a:gd name="T19" fmla="*/ 6 h 56"/>
                <a:gd name="T20" fmla="*/ 0 w 2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6">
                  <a:moveTo>
                    <a:pt x="26" y="56"/>
                  </a:moveTo>
                  <a:lnTo>
                    <a:pt x="24" y="50"/>
                  </a:lnTo>
                  <a:lnTo>
                    <a:pt x="22" y="45"/>
                  </a:lnTo>
                  <a:lnTo>
                    <a:pt x="19" y="39"/>
                  </a:lnTo>
                  <a:lnTo>
                    <a:pt x="17" y="33"/>
                  </a:lnTo>
                  <a:lnTo>
                    <a:pt x="14" y="28"/>
                  </a:lnTo>
                  <a:lnTo>
                    <a:pt x="11" y="22"/>
                  </a:lnTo>
                  <a:lnTo>
                    <a:pt x="9" y="16"/>
                  </a:lnTo>
                  <a:lnTo>
                    <a:pt x="5" y="11"/>
                  </a:lnTo>
                  <a:lnTo>
                    <a:pt x="3" y="6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2" name="Freeform 28"/>
            <p:cNvSpPr>
              <a:spLocks/>
            </p:cNvSpPr>
            <p:nvPr/>
          </p:nvSpPr>
          <p:spPr bwMode="auto">
            <a:xfrm>
              <a:off x="4531" y="2434"/>
              <a:ext cx="33" cy="98"/>
            </a:xfrm>
            <a:custGeom>
              <a:avLst/>
              <a:gdLst>
                <a:gd name="T0" fmla="*/ 32 w 32"/>
                <a:gd name="T1" fmla="*/ 96 h 96"/>
                <a:gd name="T2" fmla="*/ 30 w 32"/>
                <a:gd name="T3" fmla="*/ 86 h 96"/>
                <a:gd name="T4" fmla="*/ 27 w 32"/>
                <a:gd name="T5" fmla="*/ 76 h 96"/>
                <a:gd name="T6" fmla="*/ 24 w 32"/>
                <a:gd name="T7" fmla="*/ 66 h 96"/>
                <a:gd name="T8" fmla="*/ 22 w 32"/>
                <a:gd name="T9" fmla="*/ 57 h 96"/>
                <a:gd name="T10" fmla="*/ 18 w 32"/>
                <a:gd name="T11" fmla="*/ 47 h 96"/>
                <a:gd name="T12" fmla="*/ 15 w 32"/>
                <a:gd name="T13" fmla="*/ 38 h 96"/>
                <a:gd name="T14" fmla="*/ 12 w 32"/>
                <a:gd name="T15" fmla="*/ 28 h 96"/>
                <a:gd name="T16" fmla="*/ 9 w 32"/>
                <a:gd name="T17" fmla="*/ 19 h 96"/>
                <a:gd name="T18" fmla="*/ 4 w 32"/>
                <a:gd name="T19" fmla="*/ 10 h 96"/>
                <a:gd name="T20" fmla="*/ 0 w 32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96">
                  <a:moveTo>
                    <a:pt x="32" y="96"/>
                  </a:moveTo>
                  <a:lnTo>
                    <a:pt x="30" y="86"/>
                  </a:lnTo>
                  <a:lnTo>
                    <a:pt x="27" y="76"/>
                  </a:lnTo>
                  <a:lnTo>
                    <a:pt x="24" y="66"/>
                  </a:lnTo>
                  <a:lnTo>
                    <a:pt x="22" y="57"/>
                  </a:lnTo>
                  <a:lnTo>
                    <a:pt x="18" y="47"/>
                  </a:lnTo>
                  <a:lnTo>
                    <a:pt x="15" y="38"/>
                  </a:lnTo>
                  <a:lnTo>
                    <a:pt x="12" y="28"/>
                  </a:lnTo>
                  <a:lnTo>
                    <a:pt x="9" y="19"/>
                  </a:lnTo>
                  <a:lnTo>
                    <a:pt x="4" y="10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3" name="Freeform 29"/>
            <p:cNvSpPr>
              <a:spLocks/>
            </p:cNvSpPr>
            <p:nvPr/>
          </p:nvSpPr>
          <p:spPr bwMode="auto">
            <a:xfrm>
              <a:off x="4564" y="2532"/>
              <a:ext cx="25" cy="188"/>
            </a:xfrm>
            <a:custGeom>
              <a:avLst/>
              <a:gdLst>
                <a:gd name="T0" fmla="*/ 25 w 25"/>
                <a:gd name="T1" fmla="*/ 184 h 184"/>
                <a:gd name="T2" fmla="*/ 24 w 25"/>
                <a:gd name="T3" fmla="*/ 162 h 184"/>
                <a:gd name="T4" fmla="*/ 21 w 25"/>
                <a:gd name="T5" fmla="*/ 140 h 184"/>
                <a:gd name="T6" fmla="*/ 20 w 25"/>
                <a:gd name="T7" fmla="*/ 120 h 184"/>
                <a:gd name="T8" fmla="*/ 18 w 25"/>
                <a:gd name="T9" fmla="*/ 100 h 184"/>
                <a:gd name="T10" fmla="*/ 15 w 25"/>
                <a:gd name="T11" fmla="*/ 82 h 184"/>
                <a:gd name="T12" fmla="*/ 13 w 25"/>
                <a:gd name="T13" fmla="*/ 65 h 184"/>
                <a:gd name="T14" fmla="*/ 10 w 25"/>
                <a:gd name="T15" fmla="*/ 48 h 184"/>
                <a:gd name="T16" fmla="*/ 7 w 25"/>
                <a:gd name="T17" fmla="*/ 32 h 184"/>
                <a:gd name="T18" fmla="*/ 4 w 25"/>
                <a:gd name="T19" fmla="*/ 16 h 184"/>
                <a:gd name="T20" fmla="*/ 0 w 25"/>
                <a:gd name="T2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84">
                  <a:moveTo>
                    <a:pt x="25" y="184"/>
                  </a:moveTo>
                  <a:lnTo>
                    <a:pt x="24" y="162"/>
                  </a:lnTo>
                  <a:lnTo>
                    <a:pt x="21" y="140"/>
                  </a:lnTo>
                  <a:lnTo>
                    <a:pt x="20" y="120"/>
                  </a:lnTo>
                  <a:lnTo>
                    <a:pt x="18" y="100"/>
                  </a:lnTo>
                  <a:lnTo>
                    <a:pt x="15" y="82"/>
                  </a:lnTo>
                  <a:lnTo>
                    <a:pt x="13" y="65"/>
                  </a:lnTo>
                  <a:lnTo>
                    <a:pt x="10" y="48"/>
                  </a:lnTo>
                  <a:lnTo>
                    <a:pt x="7" y="32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4" name="Freeform 30"/>
            <p:cNvSpPr>
              <a:spLocks/>
            </p:cNvSpPr>
            <p:nvPr/>
          </p:nvSpPr>
          <p:spPr bwMode="auto">
            <a:xfrm>
              <a:off x="4589" y="2709"/>
              <a:ext cx="66" cy="11"/>
            </a:xfrm>
            <a:custGeom>
              <a:avLst/>
              <a:gdLst>
                <a:gd name="T0" fmla="*/ 65 w 65"/>
                <a:gd name="T1" fmla="*/ 0 h 10"/>
                <a:gd name="T2" fmla="*/ 60 w 65"/>
                <a:gd name="T3" fmla="*/ 1 h 10"/>
                <a:gd name="T4" fmla="*/ 54 w 65"/>
                <a:gd name="T5" fmla="*/ 2 h 10"/>
                <a:gd name="T6" fmla="*/ 48 w 65"/>
                <a:gd name="T7" fmla="*/ 3 h 10"/>
                <a:gd name="T8" fmla="*/ 41 w 65"/>
                <a:gd name="T9" fmla="*/ 5 h 10"/>
                <a:gd name="T10" fmla="*/ 35 w 65"/>
                <a:gd name="T11" fmla="*/ 5 h 10"/>
                <a:gd name="T12" fmla="*/ 28 w 65"/>
                <a:gd name="T13" fmla="*/ 6 h 10"/>
                <a:gd name="T14" fmla="*/ 22 w 65"/>
                <a:gd name="T15" fmla="*/ 7 h 10"/>
                <a:gd name="T16" fmla="*/ 15 w 65"/>
                <a:gd name="T17" fmla="*/ 8 h 10"/>
                <a:gd name="T18" fmla="*/ 8 w 65"/>
                <a:gd name="T19" fmla="*/ 9 h 10"/>
                <a:gd name="T20" fmla="*/ 0 w 6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10">
                  <a:moveTo>
                    <a:pt x="65" y="0"/>
                  </a:moveTo>
                  <a:lnTo>
                    <a:pt x="60" y="1"/>
                  </a:lnTo>
                  <a:lnTo>
                    <a:pt x="54" y="2"/>
                  </a:lnTo>
                  <a:lnTo>
                    <a:pt x="48" y="3"/>
                  </a:lnTo>
                  <a:lnTo>
                    <a:pt x="41" y="5"/>
                  </a:lnTo>
                  <a:lnTo>
                    <a:pt x="35" y="5"/>
                  </a:lnTo>
                  <a:lnTo>
                    <a:pt x="28" y="6"/>
                  </a:lnTo>
                  <a:lnTo>
                    <a:pt x="22" y="7"/>
                  </a:lnTo>
                  <a:lnTo>
                    <a:pt x="15" y="8"/>
                  </a:lnTo>
                  <a:lnTo>
                    <a:pt x="8" y="9"/>
                  </a:lnTo>
                  <a:lnTo>
                    <a:pt x="0" y="10"/>
                  </a:lnTo>
                </a:path>
              </a:pathLst>
            </a:custGeom>
            <a:noFill/>
            <a:ln w="36576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5" name="Freeform 31"/>
            <p:cNvSpPr>
              <a:spLocks/>
            </p:cNvSpPr>
            <p:nvPr/>
          </p:nvSpPr>
          <p:spPr bwMode="auto">
            <a:xfrm>
              <a:off x="4655" y="2705"/>
              <a:ext cx="32" cy="4"/>
            </a:xfrm>
            <a:custGeom>
              <a:avLst/>
              <a:gdLst>
                <a:gd name="T0" fmla="*/ 31 w 31"/>
                <a:gd name="T1" fmla="*/ 0 h 4"/>
                <a:gd name="T2" fmla="*/ 28 w 31"/>
                <a:gd name="T3" fmla="*/ 0 h 4"/>
                <a:gd name="T4" fmla="*/ 25 w 31"/>
                <a:gd name="T5" fmla="*/ 1 h 4"/>
                <a:gd name="T6" fmla="*/ 23 w 31"/>
                <a:gd name="T7" fmla="*/ 1 h 4"/>
                <a:gd name="T8" fmla="*/ 19 w 31"/>
                <a:gd name="T9" fmla="*/ 1 h 4"/>
                <a:gd name="T10" fmla="*/ 17 w 31"/>
                <a:gd name="T11" fmla="*/ 3 h 4"/>
                <a:gd name="T12" fmla="*/ 13 w 31"/>
                <a:gd name="T13" fmla="*/ 3 h 4"/>
                <a:gd name="T14" fmla="*/ 10 w 31"/>
                <a:gd name="T15" fmla="*/ 3 h 4"/>
                <a:gd name="T16" fmla="*/ 7 w 31"/>
                <a:gd name="T17" fmla="*/ 4 h 4"/>
                <a:gd name="T18" fmla="*/ 4 w 31"/>
                <a:gd name="T19" fmla="*/ 4 h 4"/>
                <a:gd name="T20" fmla="*/ 0 w 31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">
                  <a:moveTo>
                    <a:pt x="31" y="0"/>
                  </a:moveTo>
                  <a:lnTo>
                    <a:pt x="28" y="0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19" y="1"/>
                  </a:lnTo>
                  <a:lnTo>
                    <a:pt x="17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36576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6" name="Freeform 32"/>
            <p:cNvSpPr>
              <a:spLocks/>
            </p:cNvSpPr>
            <p:nvPr/>
          </p:nvSpPr>
          <p:spPr bwMode="auto">
            <a:xfrm>
              <a:off x="4687" y="2695"/>
              <a:ext cx="182" cy="10"/>
            </a:xfrm>
            <a:custGeom>
              <a:avLst/>
              <a:gdLst>
                <a:gd name="T0" fmla="*/ 178 w 178"/>
                <a:gd name="T1" fmla="*/ 3 h 10"/>
                <a:gd name="T2" fmla="*/ 165 w 178"/>
                <a:gd name="T3" fmla="*/ 2 h 10"/>
                <a:gd name="T4" fmla="*/ 151 w 178"/>
                <a:gd name="T5" fmla="*/ 1 h 10"/>
                <a:gd name="T6" fmla="*/ 136 w 178"/>
                <a:gd name="T7" fmla="*/ 1 h 10"/>
                <a:gd name="T8" fmla="*/ 121 w 178"/>
                <a:gd name="T9" fmla="*/ 0 h 10"/>
                <a:gd name="T10" fmla="*/ 104 w 178"/>
                <a:gd name="T11" fmla="*/ 1 h 10"/>
                <a:gd name="T12" fmla="*/ 87 w 178"/>
                <a:gd name="T13" fmla="*/ 1 h 10"/>
                <a:gd name="T14" fmla="*/ 68 w 178"/>
                <a:gd name="T15" fmla="*/ 2 h 10"/>
                <a:gd name="T16" fmla="*/ 48 w 178"/>
                <a:gd name="T17" fmla="*/ 4 h 10"/>
                <a:gd name="T18" fmla="*/ 26 w 178"/>
                <a:gd name="T19" fmla="*/ 7 h 10"/>
                <a:gd name="T20" fmla="*/ 0 w 178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0">
                  <a:moveTo>
                    <a:pt x="178" y="3"/>
                  </a:moveTo>
                  <a:lnTo>
                    <a:pt x="165" y="2"/>
                  </a:lnTo>
                  <a:lnTo>
                    <a:pt x="151" y="1"/>
                  </a:lnTo>
                  <a:lnTo>
                    <a:pt x="136" y="1"/>
                  </a:lnTo>
                  <a:lnTo>
                    <a:pt x="121" y="0"/>
                  </a:lnTo>
                  <a:lnTo>
                    <a:pt x="104" y="1"/>
                  </a:lnTo>
                  <a:lnTo>
                    <a:pt x="87" y="1"/>
                  </a:lnTo>
                  <a:lnTo>
                    <a:pt x="68" y="2"/>
                  </a:lnTo>
                  <a:lnTo>
                    <a:pt x="48" y="4"/>
                  </a:lnTo>
                  <a:lnTo>
                    <a:pt x="26" y="7"/>
                  </a:lnTo>
                  <a:lnTo>
                    <a:pt x="0" y="10"/>
                  </a:lnTo>
                </a:path>
              </a:pathLst>
            </a:custGeom>
            <a:noFill/>
            <a:ln w="36576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7" name="Freeform 33"/>
            <p:cNvSpPr>
              <a:spLocks/>
            </p:cNvSpPr>
            <p:nvPr/>
          </p:nvSpPr>
          <p:spPr bwMode="auto">
            <a:xfrm>
              <a:off x="4869" y="2698"/>
              <a:ext cx="2" cy="1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2 w 2"/>
                <a:gd name="T4" fmla="*/ 1 w 2"/>
                <a:gd name="T5" fmla="*/ 1 w 2"/>
                <a:gd name="T6" fmla="*/ 1 w 2"/>
                <a:gd name="T7" fmla="*/ 1 w 2"/>
                <a:gd name="T8" fmla="*/ 1 w 2"/>
                <a:gd name="T9" fmla="*/ 0 w 2"/>
                <a:gd name="T10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651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8" name="Freeform 34"/>
            <p:cNvSpPr>
              <a:spLocks/>
            </p:cNvSpPr>
            <p:nvPr/>
          </p:nvSpPr>
          <p:spPr bwMode="auto">
            <a:xfrm>
              <a:off x="4871" y="2698"/>
              <a:ext cx="27" cy="5"/>
            </a:xfrm>
            <a:custGeom>
              <a:avLst/>
              <a:gdLst>
                <a:gd name="T0" fmla="*/ 27 w 27"/>
                <a:gd name="T1" fmla="*/ 5 h 5"/>
                <a:gd name="T2" fmla="*/ 25 w 27"/>
                <a:gd name="T3" fmla="*/ 4 h 5"/>
                <a:gd name="T4" fmla="*/ 21 w 27"/>
                <a:gd name="T5" fmla="*/ 4 h 5"/>
                <a:gd name="T6" fmla="*/ 19 w 27"/>
                <a:gd name="T7" fmla="*/ 4 h 5"/>
                <a:gd name="T8" fmla="*/ 17 w 27"/>
                <a:gd name="T9" fmla="*/ 3 h 5"/>
                <a:gd name="T10" fmla="*/ 14 w 27"/>
                <a:gd name="T11" fmla="*/ 3 h 5"/>
                <a:gd name="T12" fmla="*/ 11 w 27"/>
                <a:gd name="T13" fmla="*/ 3 h 5"/>
                <a:gd name="T14" fmla="*/ 9 w 27"/>
                <a:gd name="T15" fmla="*/ 1 h 5"/>
                <a:gd name="T16" fmla="*/ 6 w 27"/>
                <a:gd name="T17" fmla="*/ 1 h 5"/>
                <a:gd name="T18" fmla="*/ 3 w 27"/>
                <a:gd name="T19" fmla="*/ 1 h 5"/>
                <a:gd name="T20" fmla="*/ 0 w 27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5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9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9" name="Freeform 35"/>
            <p:cNvSpPr>
              <a:spLocks/>
            </p:cNvSpPr>
            <p:nvPr/>
          </p:nvSpPr>
          <p:spPr bwMode="auto">
            <a:xfrm>
              <a:off x="4898" y="2703"/>
              <a:ext cx="36" cy="7"/>
            </a:xfrm>
            <a:custGeom>
              <a:avLst/>
              <a:gdLst>
                <a:gd name="T0" fmla="*/ 35 w 35"/>
                <a:gd name="T1" fmla="*/ 7 h 7"/>
                <a:gd name="T2" fmla="*/ 32 w 35"/>
                <a:gd name="T3" fmla="*/ 6 h 7"/>
                <a:gd name="T4" fmla="*/ 28 w 35"/>
                <a:gd name="T5" fmla="*/ 6 h 7"/>
                <a:gd name="T6" fmla="*/ 25 w 35"/>
                <a:gd name="T7" fmla="*/ 5 h 7"/>
                <a:gd name="T8" fmla="*/ 21 w 35"/>
                <a:gd name="T9" fmla="*/ 3 h 7"/>
                <a:gd name="T10" fmla="*/ 18 w 35"/>
                <a:gd name="T11" fmla="*/ 3 h 7"/>
                <a:gd name="T12" fmla="*/ 14 w 35"/>
                <a:gd name="T13" fmla="*/ 2 h 7"/>
                <a:gd name="T14" fmla="*/ 11 w 35"/>
                <a:gd name="T15" fmla="*/ 2 h 7"/>
                <a:gd name="T16" fmla="*/ 7 w 35"/>
                <a:gd name="T17" fmla="*/ 1 h 7"/>
                <a:gd name="T18" fmla="*/ 4 w 35"/>
                <a:gd name="T19" fmla="*/ 0 h 7"/>
                <a:gd name="T20" fmla="*/ 0 w 35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7">
                  <a:moveTo>
                    <a:pt x="35" y="7"/>
                  </a:moveTo>
                  <a:lnTo>
                    <a:pt x="32" y="6"/>
                  </a:lnTo>
                  <a:lnTo>
                    <a:pt x="28" y="6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0" name="Freeform 36"/>
            <p:cNvSpPr>
              <a:spLocks/>
            </p:cNvSpPr>
            <p:nvPr/>
          </p:nvSpPr>
          <p:spPr bwMode="auto">
            <a:xfrm>
              <a:off x="4934" y="2710"/>
              <a:ext cx="212" cy="47"/>
            </a:xfrm>
            <a:custGeom>
              <a:avLst/>
              <a:gdLst>
                <a:gd name="T0" fmla="*/ 208 w 208"/>
                <a:gd name="T1" fmla="*/ 46 h 46"/>
                <a:gd name="T2" fmla="*/ 175 w 208"/>
                <a:gd name="T3" fmla="*/ 40 h 46"/>
                <a:gd name="T4" fmla="*/ 146 w 208"/>
                <a:gd name="T5" fmla="*/ 34 h 46"/>
                <a:gd name="T6" fmla="*/ 121 w 208"/>
                <a:gd name="T7" fmla="*/ 28 h 46"/>
                <a:gd name="T8" fmla="*/ 99 w 208"/>
                <a:gd name="T9" fmla="*/ 23 h 46"/>
                <a:gd name="T10" fmla="*/ 79 w 208"/>
                <a:gd name="T11" fmla="*/ 19 h 46"/>
                <a:gd name="T12" fmla="*/ 61 w 208"/>
                <a:gd name="T13" fmla="*/ 14 h 46"/>
                <a:gd name="T14" fmla="*/ 44 w 208"/>
                <a:gd name="T15" fmla="*/ 11 h 46"/>
                <a:gd name="T16" fmla="*/ 29 w 208"/>
                <a:gd name="T17" fmla="*/ 6 h 46"/>
                <a:gd name="T18" fmla="*/ 14 w 208"/>
                <a:gd name="T19" fmla="*/ 4 h 46"/>
                <a:gd name="T20" fmla="*/ 0 w 208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46">
                  <a:moveTo>
                    <a:pt x="208" y="46"/>
                  </a:moveTo>
                  <a:lnTo>
                    <a:pt x="175" y="40"/>
                  </a:lnTo>
                  <a:lnTo>
                    <a:pt x="146" y="34"/>
                  </a:lnTo>
                  <a:lnTo>
                    <a:pt x="121" y="28"/>
                  </a:lnTo>
                  <a:lnTo>
                    <a:pt x="99" y="23"/>
                  </a:lnTo>
                  <a:lnTo>
                    <a:pt x="79" y="19"/>
                  </a:lnTo>
                  <a:lnTo>
                    <a:pt x="61" y="14"/>
                  </a:lnTo>
                  <a:lnTo>
                    <a:pt x="44" y="11"/>
                  </a:lnTo>
                  <a:lnTo>
                    <a:pt x="29" y="6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1" name="Freeform 37"/>
            <p:cNvSpPr>
              <a:spLocks/>
            </p:cNvSpPr>
            <p:nvPr/>
          </p:nvSpPr>
          <p:spPr bwMode="auto">
            <a:xfrm>
              <a:off x="5146" y="2746"/>
              <a:ext cx="2" cy="11"/>
            </a:xfrm>
            <a:custGeom>
              <a:avLst/>
              <a:gdLst>
                <a:gd name="T0" fmla="*/ 1 w 1"/>
                <a:gd name="T1" fmla="*/ 0 h 11"/>
                <a:gd name="T2" fmla="*/ 1 w 1"/>
                <a:gd name="T3" fmla="*/ 1 h 11"/>
                <a:gd name="T4" fmla="*/ 1 w 1"/>
                <a:gd name="T5" fmla="*/ 3 h 11"/>
                <a:gd name="T6" fmla="*/ 1 w 1"/>
                <a:gd name="T7" fmla="*/ 4 h 11"/>
                <a:gd name="T8" fmla="*/ 1 w 1"/>
                <a:gd name="T9" fmla="*/ 5 h 11"/>
                <a:gd name="T10" fmla="*/ 1 w 1"/>
                <a:gd name="T11" fmla="*/ 5 h 11"/>
                <a:gd name="T12" fmla="*/ 1 w 1"/>
                <a:gd name="T13" fmla="*/ 6 h 11"/>
                <a:gd name="T14" fmla="*/ 0 w 1"/>
                <a:gd name="T15" fmla="*/ 7 h 11"/>
                <a:gd name="T16" fmla="*/ 0 w 1"/>
                <a:gd name="T17" fmla="*/ 8 h 11"/>
                <a:gd name="T18" fmla="*/ 0 w 1"/>
                <a:gd name="T19" fmla="*/ 10 h 11"/>
                <a:gd name="T20" fmla="*/ 0 w 1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</a:path>
              </a:pathLst>
            </a:custGeom>
            <a:noFill/>
            <a:ln w="3651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2" name="Freeform 38"/>
            <p:cNvSpPr>
              <a:spLocks/>
            </p:cNvSpPr>
            <p:nvPr/>
          </p:nvSpPr>
          <p:spPr bwMode="auto">
            <a:xfrm>
              <a:off x="3385" y="2363"/>
              <a:ext cx="1004" cy="249"/>
            </a:xfrm>
            <a:custGeom>
              <a:avLst/>
              <a:gdLst>
                <a:gd name="T0" fmla="*/ 132 w 984"/>
                <a:gd name="T1" fmla="*/ 1 h 244"/>
                <a:gd name="T2" fmla="*/ 118 w 984"/>
                <a:gd name="T3" fmla="*/ 6 h 244"/>
                <a:gd name="T4" fmla="*/ 97 w 984"/>
                <a:gd name="T5" fmla="*/ 12 h 244"/>
                <a:gd name="T6" fmla="*/ 78 w 984"/>
                <a:gd name="T7" fmla="*/ 18 h 244"/>
                <a:gd name="T8" fmla="*/ 62 w 984"/>
                <a:gd name="T9" fmla="*/ 25 h 244"/>
                <a:gd name="T10" fmla="*/ 47 w 984"/>
                <a:gd name="T11" fmla="*/ 32 h 244"/>
                <a:gd name="T12" fmla="*/ 34 w 984"/>
                <a:gd name="T13" fmla="*/ 39 h 244"/>
                <a:gd name="T14" fmla="*/ 23 w 984"/>
                <a:gd name="T15" fmla="*/ 47 h 244"/>
                <a:gd name="T16" fmla="*/ 14 w 984"/>
                <a:gd name="T17" fmla="*/ 55 h 244"/>
                <a:gd name="T18" fmla="*/ 8 w 984"/>
                <a:gd name="T19" fmla="*/ 63 h 244"/>
                <a:gd name="T20" fmla="*/ 3 w 984"/>
                <a:gd name="T21" fmla="*/ 72 h 244"/>
                <a:gd name="T22" fmla="*/ 1 w 984"/>
                <a:gd name="T23" fmla="*/ 80 h 244"/>
                <a:gd name="T24" fmla="*/ 0 w 984"/>
                <a:gd name="T25" fmla="*/ 89 h 244"/>
                <a:gd name="T26" fmla="*/ 2 w 984"/>
                <a:gd name="T27" fmla="*/ 97 h 244"/>
                <a:gd name="T28" fmla="*/ 6 w 984"/>
                <a:gd name="T29" fmla="*/ 107 h 244"/>
                <a:gd name="T30" fmla="*/ 11 w 984"/>
                <a:gd name="T31" fmla="*/ 115 h 244"/>
                <a:gd name="T32" fmla="*/ 21 w 984"/>
                <a:gd name="T33" fmla="*/ 124 h 244"/>
                <a:gd name="T34" fmla="*/ 31 w 984"/>
                <a:gd name="T35" fmla="*/ 133 h 244"/>
                <a:gd name="T36" fmla="*/ 44 w 984"/>
                <a:gd name="T37" fmla="*/ 141 h 244"/>
                <a:gd name="T38" fmla="*/ 59 w 984"/>
                <a:gd name="T39" fmla="*/ 150 h 244"/>
                <a:gd name="T40" fmla="*/ 77 w 984"/>
                <a:gd name="T41" fmla="*/ 158 h 244"/>
                <a:gd name="T42" fmla="*/ 97 w 984"/>
                <a:gd name="T43" fmla="*/ 167 h 244"/>
                <a:gd name="T44" fmla="*/ 119 w 984"/>
                <a:gd name="T45" fmla="*/ 174 h 244"/>
                <a:gd name="T46" fmla="*/ 145 w 984"/>
                <a:gd name="T47" fmla="*/ 182 h 244"/>
                <a:gd name="T48" fmla="*/ 172 w 984"/>
                <a:gd name="T49" fmla="*/ 189 h 244"/>
                <a:gd name="T50" fmla="*/ 194 w 984"/>
                <a:gd name="T51" fmla="*/ 194 h 244"/>
                <a:gd name="T52" fmla="*/ 218 w 984"/>
                <a:gd name="T53" fmla="*/ 198 h 244"/>
                <a:gd name="T54" fmla="*/ 252 w 984"/>
                <a:gd name="T55" fmla="*/ 205 h 244"/>
                <a:gd name="T56" fmla="*/ 287 w 984"/>
                <a:gd name="T57" fmla="*/ 210 h 244"/>
                <a:gd name="T58" fmla="*/ 324 w 984"/>
                <a:gd name="T59" fmla="*/ 216 h 244"/>
                <a:gd name="T60" fmla="*/ 363 w 984"/>
                <a:gd name="T61" fmla="*/ 220 h 244"/>
                <a:gd name="T62" fmla="*/ 403 w 984"/>
                <a:gd name="T63" fmla="*/ 225 h 244"/>
                <a:gd name="T64" fmla="*/ 443 w 984"/>
                <a:gd name="T65" fmla="*/ 229 h 244"/>
                <a:gd name="T66" fmla="*/ 485 w 984"/>
                <a:gd name="T67" fmla="*/ 233 h 244"/>
                <a:gd name="T68" fmla="*/ 526 w 984"/>
                <a:gd name="T69" fmla="*/ 236 h 244"/>
                <a:gd name="T70" fmla="*/ 567 w 984"/>
                <a:gd name="T71" fmla="*/ 238 h 244"/>
                <a:gd name="T72" fmla="*/ 608 w 984"/>
                <a:gd name="T73" fmla="*/ 240 h 244"/>
                <a:gd name="T74" fmla="*/ 649 w 984"/>
                <a:gd name="T75" fmla="*/ 242 h 244"/>
                <a:gd name="T76" fmla="*/ 689 w 984"/>
                <a:gd name="T77" fmla="*/ 243 h 244"/>
                <a:gd name="T78" fmla="*/ 727 w 984"/>
                <a:gd name="T79" fmla="*/ 244 h 244"/>
                <a:gd name="T80" fmla="*/ 764 w 984"/>
                <a:gd name="T81" fmla="*/ 244 h 244"/>
                <a:gd name="T82" fmla="*/ 799 w 984"/>
                <a:gd name="T83" fmla="*/ 243 h 244"/>
                <a:gd name="T84" fmla="*/ 832 w 984"/>
                <a:gd name="T85" fmla="*/ 242 h 244"/>
                <a:gd name="T86" fmla="*/ 863 w 984"/>
                <a:gd name="T87" fmla="*/ 240 h 244"/>
                <a:gd name="T88" fmla="*/ 891 w 984"/>
                <a:gd name="T89" fmla="*/ 238 h 244"/>
                <a:gd name="T90" fmla="*/ 916 w 984"/>
                <a:gd name="T91" fmla="*/ 235 h 244"/>
                <a:gd name="T92" fmla="*/ 938 w 984"/>
                <a:gd name="T93" fmla="*/ 231 h 244"/>
                <a:gd name="T94" fmla="*/ 956 w 984"/>
                <a:gd name="T95" fmla="*/ 228 h 244"/>
                <a:gd name="T96" fmla="*/ 971 w 984"/>
                <a:gd name="T97" fmla="*/ 223 h 244"/>
                <a:gd name="T98" fmla="*/ 982 w 984"/>
                <a:gd name="T99" fmla="*/ 217 h 244"/>
                <a:gd name="T100" fmla="*/ 984 w 984"/>
                <a:gd name="T101" fmla="*/ 2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4" h="244">
                  <a:moveTo>
                    <a:pt x="140" y="0"/>
                  </a:moveTo>
                  <a:lnTo>
                    <a:pt x="132" y="1"/>
                  </a:lnTo>
                  <a:lnTo>
                    <a:pt x="125" y="4"/>
                  </a:lnTo>
                  <a:lnTo>
                    <a:pt x="118" y="6"/>
                  </a:lnTo>
                  <a:lnTo>
                    <a:pt x="107" y="8"/>
                  </a:lnTo>
                  <a:lnTo>
                    <a:pt x="97" y="12"/>
                  </a:lnTo>
                  <a:lnTo>
                    <a:pt x="88" y="14"/>
                  </a:lnTo>
                  <a:lnTo>
                    <a:pt x="78" y="18"/>
                  </a:lnTo>
                  <a:lnTo>
                    <a:pt x="70" y="21"/>
                  </a:lnTo>
                  <a:lnTo>
                    <a:pt x="62" y="25"/>
                  </a:lnTo>
                  <a:lnTo>
                    <a:pt x="54" y="28"/>
                  </a:lnTo>
                  <a:lnTo>
                    <a:pt x="47" y="32"/>
                  </a:lnTo>
                  <a:lnTo>
                    <a:pt x="41" y="35"/>
                  </a:lnTo>
                  <a:lnTo>
                    <a:pt x="34" y="39"/>
                  </a:lnTo>
                  <a:lnTo>
                    <a:pt x="28" y="42"/>
                  </a:lnTo>
                  <a:lnTo>
                    <a:pt x="23" y="47"/>
                  </a:lnTo>
                  <a:lnTo>
                    <a:pt x="18" y="51"/>
                  </a:lnTo>
                  <a:lnTo>
                    <a:pt x="14" y="55"/>
                  </a:lnTo>
                  <a:lnTo>
                    <a:pt x="10" y="59"/>
                  </a:lnTo>
                  <a:lnTo>
                    <a:pt x="8" y="63"/>
                  </a:lnTo>
                  <a:lnTo>
                    <a:pt x="6" y="67"/>
                  </a:lnTo>
                  <a:lnTo>
                    <a:pt x="3" y="72"/>
                  </a:lnTo>
                  <a:lnTo>
                    <a:pt x="1" y="75"/>
                  </a:lnTo>
                  <a:lnTo>
                    <a:pt x="1" y="80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1" y="93"/>
                  </a:lnTo>
                  <a:lnTo>
                    <a:pt x="2" y="97"/>
                  </a:lnTo>
                  <a:lnTo>
                    <a:pt x="3" y="102"/>
                  </a:lnTo>
                  <a:lnTo>
                    <a:pt x="6" y="107"/>
                  </a:lnTo>
                  <a:lnTo>
                    <a:pt x="8" y="110"/>
                  </a:lnTo>
                  <a:lnTo>
                    <a:pt x="11" y="115"/>
                  </a:lnTo>
                  <a:lnTo>
                    <a:pt x="16" y="120"/>
                  </a:lnTo>
                  <a:lnTo>
                    <a:pt x="21" y="124"/>
                  </a:lnTo>
                  <a:lnTo>
                    <a:pt x="25" y="128"/>
                  </a:lnTo>
                  <a:lnTo>
                    <a:pt x="31" y="133"/>
                  </a:lnTo>
                  <a:lnTo>
                    <a:pt x="37" y="137"/>
                  </a:lnTo>
                  <a:lnTo>
                    <a:pt x="44" y="141"/>
                  </a:lnTo>
                  <a:lnTo>
                    <a:pt x="51" y="145"/>
                  </a:lnTo>
                  <a:lnTo>
                    <a:pt x="59" y="150"/>
                  </a:lnTo>
                  <a:lnTo>
                    <a:pt x="68" y="154"/>
                  </a:lnTo>
                  <a:lnTo>
                    <a:pt x="77" y="158"/>
                  </a:lnTo>
                  <a:lnTo>
                    <a:pt x="86" y="162"/>
                  </a:lnTo>
                  <a:lnTo>
                    <a:pt x="97" y="167"/>
                  </a:lnTo>
                  <a:lnTo>
                    <a:pt x="107" y="170"/>
                  </a:lnTo>
                  <a:lnTo>
                    <a:pt x="119" y="174"/>
                  </a:lnTo>
                  <a:lnTo>
                    <a:pt x="132" y="177"/>
                  </a:lnTo>
                  <a:lnTo>
                    <a:pt x="145" y="182"/>
                  </a:lnTo>
                  <a:lnTo>
                    <a:pt x="158" y="185"/>
                  </a:lnTo>
                  <a:lnTo>
                    <a:pt x="172" y="189"/>
                  </a:lnTo>
                  <a:lnTo>
                    <a:pt x="184" y="191"/>
                  </a:lnTo>
                  <a:lnTo>
                    <a:pt x="194" y="194"/>
                  </a:lnTo>
                  <a:lnTo>
                    <a:pt x="205" y="196"/>
                  </a:lnTo>
                  <a:lnTo>
                    <a:pt x="218" y="198"/>
                  </a:lnTo>
                  <a:lnTo>
                    <a:pt x="234" y="202"/>
                  </a:lnTo>
                  <a:lnTo>
                    <a:pt x="252" y="205"/>
                  </a:lnTo>
                  <a:lnTo>
                    <a:pt x="269" y="208"/>
                  </a:lnTo>
                  <a:lnTo>
                    <a:pt x="287" y="210"/>
                  </a:lnTo>
                  <a:lnTo>
                    <a:pt x="306" y="213"/>
                  </a:lnTo>
                  <a:lnTo>
                    <a:pt x="324" y="216"/>
                  </a:lnTo>
                  <a:lnTo>
                    <a:pt x="343" y="218"/>
                  </a:lnTo>
                  <a:lnTo>
                    <a:pt x="363" y="220"/>
                  </a:lnTo>
                  <a:lnTo>
                    <a:pt x="383" y="223"/>
                  </a:lnTo>
                  <a:lnTo>
                    <a:pt x="403" y="225"/>
                  </a:lnTo>
                  <a:lnTo>
                    <a:pt x="423" y="228"/>
                  </a:lnTo>
                  <a:lnTo>
                    <a:pt x="443" y="229"/>
                  </a:lnTo>
                  <a:lnTo>
                    <a:pt x="464" y="231"/>
                  </a:lnTo>
                  <a:lnTo>
                    <a:pt x="485" y="233"/>
                  </a:lnTo>
                  <a:lnTo>
                    <a:pt x="505" y="235"/>
                  </a:lnTo>
                  <a:lnTo>
                    <a:pt x="526" y="236"/>
                  </a:lnTo>
                  <a:lnTo>
                    <a:pt x="547" y="237"/>
                  </a:lnTo>
                  <a:lnTo>
                    <a:pt x="567" y="238"/>
                  </a:lnTo>
                  <a:lnTo>
                    <a:pt x="588" y="239"/>
                  </a:lnTo>
                  <a:lnTo>
                    <a:pt x="608" y="240"/>
                  </a:lnTo>
                  <a:lnTo>
                    <a:pt x="629" y="242"/>
                  </a:lnTo>
                  <a:lnTo>
                    <a:pt x="649" y="242"/>
                  </a:lnTo>
                  <a:lnTo>
                    <a:pt x="669" y="243"/>
                  </a:lnTo>
                  <a:lnTo>
                    <a:pt x="689" y="243"/>
                  </a:lnTo>
                  <a:lnTo>
                    <a:pt x="707" y="244"/>
                  </a:lnTo>
                  <a:lnTo>
                    <a:pt x="727" y="244"/>
                  </a:lnTo>
                  <a:lnTo>
                    <a:pt x="746" y="244"/>
                  </a:lnTo>
                  <a:lnTo>
                    <a:pt x="764" y="244"/>
                  </a:lnTo>
                  <a:lnTo>
                    <a:pt x="781" y="244"/>
                  </a:lnTo>
                  <a:lnTo>
                    <a:pt x="799" y="243"/>
                  </a:lnTo>
                  <a:lnTo>
                    <a:pt x="815" y="243"/>
                  </a:lnTo>
                  <a:lnTo>
                    <a:pt x="832" y="242"/>
                  </a:lnTo>
                  <a:lnTo>
                    <a:pt x="848" y="242"/>
                  </a:lnTo>
                  <a:lnTo>
                    <a:pt x="863" y="240"/>
                  </a:lnTo>
                  <a:lnTo>
                    <a:pt x="877" y="239"/>
                  </a:lnTo>
                  <a:lnTo>
                    <a:pt x="891" y="238"/>
                  </a:lnTo>
                  <a:lnTo>
                    <a:pt x="904" y="237"/>
                  </a:lnTo>
                  <a:lnTo>
                    <a:pt x="916" y="235"/>
                  </a:lnTo>
                  <a:lnTo>
                    <a:pt x="928" y="233"/>
                  </a:lnTo>
                  <a:lnTo>
                    <a:pt x="938" y="231"/>
                  </a:lnTo>
                  <a:lnTo>
                    <a:pt x="948" y="230"/>
                  </a:lnTo>
                  <a:lnTo>
                    <a:pt x="956" y="228"/>
                  </a:lnTo>
                  <a:lnTo>
                    <a:pt x="964" y="225"/>
                  </a:lnTo>
                  <a:lnTo>
                    <a:pt x="971" y="223"/>
                  </a:lnTo>
                  <a:lnTo>
                    <a:pt x="977" y="220"/>
                  </a:lnTo>
                  <a:lnTo>
                    <a:pt x="982" y="217"/>
                  </a:lnTo>
                  <a:lnTo>
                    <a:pt x="984" y="216"/>
                  </a:lnTo>
                  <a:lnTo>
                    <a:pt x="984" y="215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3" name="Freeform 39"/>
            <p:cNvSpPr>
              <a:spLocks/>
            </p:cNvSpPr>
            <p:nvPr/>
          </p:nvSpPr>
          <p:spPr bwMode="auto">
            <a:xfrm>
              <a:off x="3527" y="2337"/>
              <a:ext cx="891" cy="246"/>
            </a:xfrm>
            <a:custGeom>
              <a:avLst/>
              <a:gdLst>
                <a:gd name="T0" fmla="*/ 845 w 872"/>
                <a:gd name="T1" fmla="*/ 239 h 241"/>
                <a:gd name="T2" fmla="*/ 850 w 872"/>
                <a:gd name="T3" fmla="*/ 235 h 241"/>
                <a:gd name="T4" fmla="*/ 856 w 872"/>
                <a:gd name="T5" fmla="*/ 228 h 241"/>
                <a:gd name="T6" fmla="*/ 860 w 872"/>
                <a:gd name="T7" fmla="*/ 221 h 241"/>
                <a:gd name="T8" fmla="*/ 864 w 872"/>
                <a:gd name="T9" fmla="*/ 212 h 241"/>
                <a:gd name="T10" fmla="*/ 867 w 872"/>
                <a:gd name="T11" fmla="*/ 205 h 241"/>
                <a:gd name="T12" fmla="*/ 870 w 872"/>
                <a:gd name="T13" fmla="*/ 197 h 241"/>
                <a:gd name="T14" fmla="*/ 871 w 872"/>
                <a:gd name="T15" fmla="*/ 189 h 241"/>
                <a:gd name="T16" fmla="*/ 872 w 872"/>
                <a:gd name="T17" fmla="*/ 180 h 241"/>
                <a:gd name="T18" fmla="*/ 872 w 872"/>
                <a:gd name="T19" fmla="*/ 171 h 241"/>
                <a:gd name="T20" fmla="*/ 871 w 872"/>
                <a:gd name="T21" fmla="*/ 162 h 241"/>
                <a:gd name="T22" fmla="*/ 869 w 872"/>
                <a:gd name="T23" fmla="*/ 154 h 241"/>
                <a:gd name="T24" fmla="*/ 865 w 872"/>
                <a:gd name="T25" fmla="*/ 145 h 241"/>
                <a:gd name="T26" fmla="*/ 860 w 872"/>
                <a:gd name="T27" fmla="*/ 135 h 241"/>
                <a:gd name="T28" fmla="*/ 855 w 872"/>
                <a:gd name="T29" fmla="*/ 126 h 241"/>
                <a:gd name="T30" fmla="*/ 848 w 872"/>
                <a:gd name="T31" fmla="*/ 116 h 241"/>
                <a:gd name="T32" fmla="*/ 839 w 872"/>
                <a:gd name="T33" fmla="*/ 108 h 241"/>
                <a:gd name="T34" fmla="*/ 830 w 872"/>
                <a:gd name="T35" fmla="*/ 99 h 241"/>
                <a:gd name="T36" fmla="*/ 818 w 872"/>
                <a:gd name="T37" fmla="*/ 91 h 241"/>
                <a:gd name="T38" fmla="*/ 805 w 872"/>
                <a:gd name="T39" fmla="*/ 82 h 241"/>
                <a:gd name="T40" fmla="*/ 791 w 872"/>
                <a:gd name="T41" fmla="*/ 74 h 241"/>
                <a:gd name="T42" fmla="*/ 776 w 872"/>
                <a:gd name="T43" fmla="*/ 66 h 241"/>
                <a:gd name="T44" fmla="*/ 758 w 872"/>
                <a:gd name="T45" fmla="*/ 59 h 241"/>
                <a:gd name="T46" fmla="*/ 739 w 872"/>
                <a:gd name="T47" fmla="*/ 52 h 241"/>
                <a:gd name="T48" fmla="*/ 720 w 872"/>
                <a:gd name="T49" fmla="*/ 45 h 241"/>
                <a:gd name="T50" fmla="*/ 705 w 872"/>
                <a:gd name="T51" fmla="*/ 41 h 241"/>
                <a:gd name="T52" fmla="*/ 682 w 872"/>
                <a:gd name="T53" fmla="*/ 36 h 241"/>
                <a:gd name="T54" fmla="*/ 658 w 872"/>
                <a:gd name="T55" fmla="*/ 30 h 241"/>
                <a:gd name="T56" fmla="*/ 631 w 872"/>
                <a:gd name="T57" fmla="*/ 25 h 241"/>
                <a:gd name="T58" fmla="*/ 603 w 872"/>
                <a:gd name="T59" fmla="*/ 20 h 241"/>
                <a:gd name="T60" fmla="*/ 573 w 872"/>
                <a:gd name="T61" fmla="*/ 16 h 241"/>
                <a:gd name="T62" fmla="*/ 543 w 872"/>
                <a:gd name="T63" fmla="*/ 12 h 241"/>
                <a:gd name="T64" fmla="*/ 511 w 872"/>
                <a:gd name="T65" fmla="*/ 10 h 241"/>
                <a:gd name="T66" fmla="*/ 480 w 872"/>
                <a:gd name="T67" fmla="*/ 6 h 241"/>
                <a:gd name="T68" fmla="*/ 447 w 872"/>
                <a:gd name="T69" fmla="*/ 4 h 241"/>
                <a:gd name="T70" fmla="*/ 413 w 872"/>
                <a:gd name="T71" fmla="*/ 3 h 241"/>
                <a:gd name="T72" fmla="*/ 380 w 872"/>
                <a:gd name="T73" fmla="*/ 2 h 241"/>
                <a:gd name="T74" fmla="*/ 346 w 872"/>
                <a:gd name="T75" fmla="*/ 0 h 241"/>
                <a:gd name="T76" fmla="*/ 313 w 872"/>
                <a:gd name="T77" fmla="*/ 0 h 241"/>
                <a:gd name="T78" fmla="*/ 279 w 872"/>
                <a:gd name="T79" fmla="*/ 0 h 241"/>
                <a:gd name="T80" fmla="*/ 246 w 872"/>
                <a:gd name="T81" fmla="*/ 0 h 241"/>
                <a:gd name="T82" fmla="*/ 214 w 872"/>
                <a:gd name="T83" fmla="*/ 2 h 241"/>
                <a:gd name="T84" fmla="*/ 182 w 872"/>
                <a:gd name="T85" fmla="*/ 4 h 241"/>
                <a:gd name="T86" fmla="*/ 150 w 872"/>
                <a:gd name="T87" fmla="*/ 5 h 241"/>
                <a:gd name="T88" fmla="*/ 120 w 872"/>
                <a:gd name="T89" fmla="*/ 9 h 241"/>
                <a:gd name="T90" fmla="*/ 92 w 872"/>
                <a:gd name="T91" fmla="*/ 11 h 241"/>
                <a:gd name="T92" fmla="*/ 64 w 872"/>
                <a:gd name="T93" fmla="*/ 14 h 241"/>
                <a:gd name="T94" fmla="*/ 37 w 872"/>
                <a:gd name="T95" fmla="*/ 19 h 241"/>
                <a:gd name="T96" fmla="*/ 12 w 872"/>
                <a:gd name="T97" fmla="*/ 2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72" h="241">
                  <a:moveTo>
                    <a:pt x="844" y="241"/>
                  </a:moveTo>
                  <a:lnTo>
                    <a:pt x="845" y="239"/>
                  </a:lnTo>
                  <a:lnTo>
                    <a:pt x="848" y="237"/>
                  </a:lnTo>
                  <a:lnTo>
                    <a:pt x="850" y="235"/>
                  </a:lnTo>
                  <a:lnTo>
                    <a:pt x="853" y="231"/>
                  </a:lnTo>
                  <a:lnTo>
                    <a:pt x="856" y="228"/>
                  </a:lnTo>
                  <a:lnTo>
                    <a:pt x="858" y="224"/>
                  </a:lnTo>
                  <a:lnTo>
                    <a:pt x="860" y="221"/>
                  </a:lnTo>
                  <a:lnTo>
                    <a:pt x="862" y="217"/>
                  </a:lnTo>
                  <a:lnTo>
                    <a:pt x="864" y="212"/>
                  </a:lnTo>
                  <a:lnTo>
                    <a:pt x="865" y="209"/>
                  </a:lnTo>
                  <a:lnTo>
                    <a:pt x="867" y="205"/>
                  </a:lnTo>
                  <a:lnTo>
                    <a:pt x="869" y="201"/>
                  </a:lnTo>
                  <a:lnTo>
                    <a:pt x="870" y="197"/>
                  </a:lnTo>
                  <a:lnTo>
                    <a:pt x="871" y="193"/>
                  </a:lnTo>
                  <a:lnTo>
                    <a:pt x="871" y="189"/>
                  </a:lnTo>
                  <a:lnTo>
                    <a:pt x="872" y="184"/>
                  </a:lnTo>
                  <a:lnTo>
                    <a:pt x="872" y="180"/>
                  </a:lnTo>
                  <a:lnTo>
                    <a:pt x="872" y="176"/>
                  </a:lnTo>
                  <a:lnTo>
                    <a:pt x="872" y="171"/>
                  </a:lnTo>
                  <a:lnTo>
                    <a:pt x="871" y="167"/>
                  </a:lnTo>
                  <a:lnTo>
                    <a:pt x="871" y="162"/>
                  </a:lnTo>
                  <a:lnTo>
                    <a:pt x="870" y="157"/>
                  </a:lnTo>
                  <a:lnTo>
                    <a:pt x="869" y="154"/>
                  </a:lnTo>
                  <a:lnTo>
                    <a:pt x="866" y="149"/>
                  </a:lnTo>
                  <a:lnTo>
                    <a:pt x="865" y="145"/>
                  </a:lnTo>
                  <a:lnTo>
                    <a:pt x="863" y="140"/>
                  </a:lnTo>
                  <a:lnTo>
                    <a:pt x="860" y="135"/>
                  </a:lnTo>
                  <a:lnTo>
                    <a:pt x="858" y="130"/>
                  </a:lnTo>
                  <a:lnTo>
                    <a:pt x="855" y="126"/>
                  </a:lnTo>
                  <a:lnTo>
                    <a:pt x="851" y="121"/>
                  </a:lnTo>
                  <a:lnTo>
                    <a:pt x="848" y="116"/>
                  </a:lnTo>
                  <a:lnTo>
                    <a:pt x="844" y="113"/>
                  </a:lnTo>
                  <a:lnTo>
                    <a:pt x="839" y="108"/>
                  </a:lnTo>
                  <a:lnTo>
                    <a:pt x="835" y="104"/>
                  </a:lnTo>
                  <a:lnTo>
                    <a:pt x="830" y="99"/>
                  </a:lnTo>
                  <a:lnTo>
                    <a:pt x="824" y="95"/>
                  </a:lnTo>
                  <a:lnTo>
                    <a:pt x="818" y="91"/>
                  </a:lnTo>
                  <a:lnTo>
                    <a:pt x="812" y="86"/>
                  </a:lnTo>
                  <a:lnTo>
                    <a:pt x="805" y="82"/>
                  </a:lnTo>
                  <a:lnTo>
                    <a:pt x="798" y="78"/>
                  </a:lnTo>
                  <a:lnTo>
                    <a:pt x="791" y="74"/>
                  </a:lnTo>
                  <a:lnTo>
                    <a:pt x="783" y="71"/>
                  </a:lnTo>
                  <a:lnTo>
                    <a:pt x="776" y="66"/>
                  </a:lnTo>
                  <a:lnTo>
                    <a:pt x="767" y="62"/>
                  </a:lnTo>
                  <a:lnTo>
                    <a:pt x="758" y="59"/>
                  </a:lnTo>
                  <a:lnTo>
                    <a:pt x="749" y="55"/>
                  </a:lnTo>
                  <a:lnTo>
                    <a:pt x="739" y="52"/>
                  </a:lnTo>
                  <a:lnTo>
                    <a:pt x="728" y="48"/>
                  </a:lnTo>
                  <a:lnTo>
                    <a:pt x="720" y="45"/>
                  </a:lnTo>
                  <a:lnTo>
                    <a:pt x="712" y="44"/>
                  </a:lnTo>
                  <a:lnTo>
                    <a:pt x="705" y="41"/>
                  </a:lnTo>
                  <a:lnTo>
                    <a:pt x="695" y="39"/>
                  </a:lnTo>
                  <a:lnTo>
                    <a:pt x="682" y="36"/>
                  </a:lnTo>
                  <a:lnTo>
                    <a:pt x="671" y="33"/>
                  </a:lnTo>
                  <a:lnTo>
                    <a:pt x="658" y="30"/>
                  </a:lnTo>
                  <a:lnTo>
                    <a:pt x="644" y="27"/>
                  </a:lnTo>
                  <a:lnTo>
                    <a:pt x="631" y="25"/>
                  </a:lnTo>
                  <a:lnTo>
                    <a:pt x="617" y="23"/>
                  </a:lnTo>
                  <a:lnTo>
                    <a:pt x="603" y="20"/>
                  </a:lnTo>
                  <a:lnTo>
                    <a:pt x="587" y="18"/>
                  </a:lnTo>
                  <a:lnTo>
                    <a:pt x="573" y="16"/>
                  </a:lnTo>
                  <a:lnTo>
                    <a:pt x="558" y="14"/>
                  </a:lnTo>
                  <a:lnTo>
                    <a:pt x="543" y="12"/>
                  </a:lnTo>
                  <a:lnTo>
                    <a:pt x="526" y="11"/>
                  </a:lnTo>
                  <a:lnTo>
                    <a:pt x="511" y="10"/>
                  </a:lnTo>
                  <a:lnTo>
                    <a:pt x="495" y="7"/>
                  </a:lnTo>
                  <a:lnTo>
                    <a:pt x="480" y="6"/>
                  </a:lnTo>
                  <a:lnTo>
                    <a:pt x="463" y="5"/>
                  </a:lnTo>
                  <a:lnTo>
                    <a:pt x="447" y="4"/>
                  </a:lnTo>
                  <a:lnTo>
                    <a:pt x="430" y="3"/>
                  </a:lnTo>
                  <a:lnTo>
                    <a:pt x="413" y="3"/>
                  </a:lnTo>
                  <a:lnTo>
                    <a:pt x="396" y="2"/>
                  </a:lnTo>
                  <a:lnTo>
                    <a:pt x="380" y="2"/>
                  </a:lnTo>
                  <a:lnTo>
                    <a:pt x="364" y="0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0"/>
                  </a:lnTo>
                  <a:lnTo>
                    <a:pt x="296" y="0"/>
                  </a:lnTo>
                  <a:lnTo>
                    <a:pt x="279" y="0"/>
                  </a:lnTo>
                  <a:lnTo>
                    <a:pt x="263" y="0"/>
                  </a:lnTo>
                  <a:lnTo>
                    <a:pt x="246" y="0"/>
                  </a:lnTo>
                  <a:lnTo>
                    <a:pt x="230" y="2"/>
                  </a:lnTo>
                  <a:lnTo>
                    <a:pt x="214" y="2"/>
                  </a:lnTo>
                  <a:lnTo>
                    <a:pt x="197" y="3"/>
                  </a:lnTo>
                  <a:lnTo>
                    <a:pt x="182" y="4"/>
                  </a:lnTo>
                  <a:lnTo>
                    <a:pt x="166" y="4"/>
                  </a:lnTo>
                  <a:lnTo>
                    <a:pt x="150" y="5"/>
                  </a:lnTo>
                  <a:lnTo>
                    <a:pt x="135" y="7"/>
                  </a:lnTo>
                  <a:lnTo>
                    <a:pt x="120" y="9"/>
                  </a:lnTo>
                  <a:lnTo>
                    <a:pt x="106" y="10"/>
                  </a:lnTo>
                  <a:lnTo>
                    <a:pt x="92" y="11"/>
                  </a:lnTo>
                  <a:lnTo>
                    <a:pt x="78" y="13"/>
                  </a:lnTo>
                  <a:lnTo>
                    <a:pt x="64" y="14"/>
                  </a:lnTo>
                  <a:lnTo>
                    <a:pt x="50" y="17"/>
                  </a:lnTo>
                  <a:lnTo>
                    <a:pt x="37" y="19"/>
                  </a:lnTo>
                  <a:lnTo>
                    <a:pt x="24" y="21"/>
                  </a:lnTo>
                  <a:lnTo>
                    <a:pt x="12" y="24"/>
                  </a:lnTo>
                  <a:lnTo>
                    <a:pt x="0" y="26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4" name="Freeform 40"/>
            <p:cNvSpPr>
              <a:spLocks/>
            </p:cNvSpPr>
            <p:nvPr/>
          </p:nvSpPr>
          <p:spPr bwMode="auto">
            <a:xfrm>
              <a:off x="4781" y="2918"/>
              <a:ext cx="202" cy="286"/>
            </a:xfrm>
            <a:custGeom>
              <a:avLst/>
              <a:gdLst>
                <a:gd name="T0" fmla="*/ 2 w 198"/>
                <a:gd name="T1" fmla="*/ 4 h 281"/>
                <a:gd name="T2" fmla="*/ 0 w 198"/>
                <a:gd name="T3" fmla="*/ 11 h 281"/>
                <a:gd name="T4" fmla="*/ 0 w 198"/>
                <a:gd name="T5" fmla="*/ 22 h 281"/>
                <a:gd name="T6" fmla="*/ 2 w 198"/>
                <a:gd name="T7" fmla="*/ 34 h 281"/>
                <a:gd name="T8" fmla="*/ 2 w 198"/>
                <a:gd name="T9" fmla="*/ 44 h 281"/>
                <a:gd name="T10" fmla="*/ 3 w 198"/>
                <a:gd name="T11" fmla="*/ 55 h 281"/>
                <a:gd name="T12" fmla="*/ 4 w 198"/>
                <a:gd name="T13" fmla="*/ 65 h 281"/>
                <a:gd name="T14" fmla="*/ 6 w 198"/>
                <a:gd name="T15" fmla="*/ 76 h 281"/>
                <a:gd name="T16" fmla="*/ 9 w 198"/>
                <a:gd name="T17" fmla="*/ 86 h 281"/>
                <a:gd name="T18" fmla="*/ 11 w 198"/>
                <a:gd name="T19" fmla="*/ 97 h 281"/>
                <a:gd name="T20" fmla="*/ 13 w 198"/>
                <a:gd name="T21" fmla="*/ 106 h 281"/>
                <a:gd name="T22" fmla="*/ 17 w 198"/>
                <a:gd name="T23" fmla="*/ 117 h 281"/>
                <a:gd name="T24" fmla="*/ 19 w 198"/>
                <a:gd name="T25" fmla="*/ 126 h 281"/>
                <a:gd name="T26" fmla="*/ 23 w 198"/>
                <a:gd name="T27" fmla="*/ 136 h 281"/>
                <a:gd name="T28" fmla="*/ 27 w 198"/>
                <a:gd name="T29" fmla="*/ 145 h 281"/>
                <a:gd name="T30" fmla="*/ 31 w 198"/>
                <a:gd name="T31" fmla="*/ 154 h 281"/>
                <a:gd name="T32" fmla="*/ 34 w 198"/>
                <a:gd name="T33" fmla="*/ 164 h 281"/>
                <a:gd name="T34" fmla="*/ 39 w 198"/>
                <a:gd name="T35" fmla="*/ 172 h 281"/>
                <a:gd name="T36" fmla="*/ 44 w 198"/>
                <a:gd name="T37" fmla="*/ 180 h 281"/>
                <a:gd name="T38" fmla="*/ 47 w 198"/>
                <a:gd name="T39" fmla="*/ 190 h 281"/>
                <a:gd name="T40" fmla="*/ 52 w 198"/>
                <a:gd name="T41" fmla="*/ 197 h 281"/>
                <a:gd name="T42" fmla="*/ 57 w 198"/>
                <a:gd name="T43" fmla="*/ 205 h 281"/>
                <a:gd name="T44" fmla="*/ 61 w 198"/>
                <a:gd name="T45" fmla="*/ 212 h 281"/>
                <a:gd name="T46" fmla="*/ 66 w 198"/>
                <a:gd name="T47" fmla="*/ 219 h 281"/>
                <a:gd name="T48" fmla="*/ 72 w 198"/>
                <a:gd name="T49" fmla="*/ 226 h 281"/>
                <a:gd name="T50" fmla="*/ 75 w 198"/>
                <a:gd name="T51" fmla="*/ 231 h 281"/>
                <a:gd name="T52" fmla="*/ 79 w 198"/>
                <a:gd name="T53" fmla="*/ 235 h 281"/>
                <a:gd name="T54" fmla="*/ 84 w 198"/>
                <a:gd name="T55" fmla="*/ 241 h 281"/>
                <a:gd name="T56" fmla="*/ 88 w 198"/>
                <a:gd name="T57" fmla="*/ 247 h 281"/>
                <a:gd name="T58" fmla="*/ 93 w 198"/>
                <a:gd name="T59" fmla="*/ 253 h 281"/>
                <a:gd name="T60" fmla="*/ 98 w 198"/>
                <a:gd name="T61" fmla="*/ 258 h 281"/>
                <a:gd name="T62" fmla="*/ 102 w 198"/>
                <a:gd name="T63" fmla="*/ 261 h 281"/>
                <a:gd name="T64" fmla="*/ 107 w 198"/>
                <a:gd name="T65" fmla="*/ 266 h 281"/>
                <a:gd name="T66" fmla="*/ 112 w 198"/>
                <a:gd name="T67" fmla="*/ 269 h 281"/>
                <a:gd name="T68" fmla="*/ 116 w 198"/>
                <a:gd name="T69" fmla="*/ 273 h 281"/>
                <a:gd name="T70" fmla="*/ 121 w 198"/>
                <a:gd name="T71" fmla="*/ 275 h 281"/>
                <a:gd name="T72" fmla="*/ 126 w 198"/>
                <a:gd name="T73" fmla="*/ 277 h 281"/>
                <a:gd name="T74" fmla="*/ 132 w 198"/>
                <a:gd name="T75" fmla="*/ 279 h 281"/>
                <a:gd name="T76" fmla="*/ 136 w 198"/>
                <a:gd name="T77" fmla="*/ 281 h 281"/>
                <a:gd name="T78" fmla="*/ 141 w 198"/>
                <a:gd name="T79" fmla="*/ 281 h 281"/>
                <a:gd name="T80" fmla="*/ 146 w 198"/>
                <a:gd name="T81" fmla="*/ 281 h 281"/>
                <a:gd name="T82" fmla="*/ 152 w 198"/>
                <a:gd name="T83" fmla="*/ 281 h 281"/>
                <a:gd name="T84" fmla="*/ 156 w 198"/>
                <a:gd name="T85" fmla="*/ 280 h 281"/>
                <a:gd name="T86" fmla="*/ 162 w 198"/>
                <a:gd name="T87" fmla="*/ 279 h 281"/>
                <a:gd name="T88" fmla="*/ 167 w 198"/>
                <a:gd name="T89" fmla="*/ 276 h 281"/>
                <a:gd name="T90" fmla="*/ 173 w 198"/>
                <a:gd name="T91" fmla="*/ 274 h 281"/>
                <a:gd name="T92" fmla="*/ 179 w 198"/>
                <a:gd name="T93" fmla="*/ 270 h 281"/>
                <a:gd name="T94" fmla="*/ 183 w 198"/>
                <a:gd name="T95" fmla="*/ 266 h 281"/>
                <a:gd name="T96" fmla="*/ 189 w 198"/>
                <a:gd name="T97" fmla="*/ 261 h 281"/>
                <a:gd name="T98" fmla="*/ 195 w 198"/>
                <a:gd name="T99" fmla="*/ 256 h 281"/>
                <a:gd name="T100" fmla="*/ 198 w 198"/>
                <a:gd name="T101" fmla="*/ 25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81">
                  <a:moveTo>
                    <a:pt x="2" y="0"/>
                  </a:moveTo>
                  <a:lnTo>
                    <a:pt x="2" y="4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2" y="38"/>
                  </a:lnTo>
                  <a:lnTo>
                    <a:pt x="2" y="44"/>
                  </a:lnTo>
                  <a:lnTo>
                    <a:pt x="3" y="49"/>
                  </a:lnTo>
                  <a:lnTo>
                    <a:pt x="3" y="55"/>
                  </a:lnTo>
                  <a:lnTo>
                    <a:pt x="4" y="61"/>
                  </a:lnTo>
                  <a:lnTo>
                    <a:pt x="4" y="65"/>
                  </a:lnTo>
                  <a:lnTo>
                    <a:pt x="5" y="71"/>
                  </a:lnTo>
                  <a:lnTo>
                    <a:pt x="6" y="76"/>
                  </a:lnTo>
                  <a:lnTo>
                    <a:pt x="7" y="81"/>
                  </a:lnTo>
                  <a:lnTo>
                    <a:pt x="9" y="86"/>
                  </a:lnTo>
                  <a:lnTo>
                    <a:pt x="10" y="91"/>
                  </a:lnTo>
                  <a:lnTo>
                    <a:pt x="11" y="97"/>
                  </a:lnTo>
                  <a:lnTo>
                    <a:pt x="12" y="102"/>
                  </a:lnTo>
                  <a:lnTo>
                    <a:pt x="13" y="106"/>
                  </a:lnTo>
                  <a:lnTo>
                    <a:pt x="14" y="111"/>
                  </a:lnTo>
                  <a:lnTo>
                    <a:pt x="17" y="117"/>
                  </a:lnTo>
                  <a:lnTo>
                    <a:pt x="18" y="122"/>
                  </a:lnTo>
                  <a:lnTo>
                    <a:pt x="19" y="126"/>
                  </a:lnTo>
                  <a:lnTo>
                    <a:pt x="22" y="131"/>
                  </a:lnTo>
                  <a:lnTo>
                    <a:pt x="23" y="136"/>
                  </a:lnTo>
                  <a:lnTo>
                    <a:pt x="25" y="140"/>
                  </a:lnTo>
                  <a:lnTo>
                    <a:pt x="27" y="145"/>
                  </a:lnTo>
                  <a:lnTo>
                    <a:pt x="29" y="150"/>
                  </a:lnTo>
                  <a:lnTo>
                    <a:pt x="31" y="154"/>
                  </a:lnTo>
                  <a:lnTo>
                    <a:pt x="33" y="159"/>
                  </a:lnTo>
                  <a:lnTo>
                    <a:pt x="34" y="164"/>
                  </a:lnTo>
                  <a:lnTo>
                    <a:pt x="37" y="167"/>
                  </a:lnTo>
                  <a:lnTo>
                    <a:pt x="39" y="172"/>
                  </a:lnTo>
                  <a:lnTo>
                    <a:pt x="41" y="177"/>
                  </a:lnTo>
                  <a:lnTo>
                    <a:pt x="44" y="180"/>
                  </a:lnTo>
                  <a:lnTo>
                    <a:pt x="46" y="185"/>
                  </a:lnTo>
                  <a:lnTo>
                    <a:pt x="47" y="190"/>
                  </a:lnTo>
                  <a:lnTo>
                    <a:pt x="50" y="193"/>
                  </a:lnTo>
                  <a:lnTo>
                    <a:pt x="52" y="197"/>
                  </a:lnTo>
                  <a:lnTo>
                    <a:pt x="54" y="201"/>
                  </a:lnTo>
                  <a:lnTo>
                    <a:pt x="57" y="205"/>
                  </a:lnTo>
                  <a:lnTo>
                    <a:pt x="59" y="208"/>
                  </a:lnTo>
                  <a:lnTo>
                    <a:pt x="61" y="212"/>
                  </a:lnTo>
                  <a:lnTo>
                    <a:pt x="64" y="215"/>
                  </a:lnTo>
                  <a:lnTo>
                    <a:pt x="66" y="219"/>
                  </a:lnTo>
                  <a:lnTo>
                    <a:pt x="68" y="222"/>
                  </a:lnTo>
                  <a:lnTo>
                    <a:pt x="72" y="226"/>
                  </a:lnTo>
                  <a:lnTo>
                    <a:pt x="73" y="228"/>
                  </a:lnTo>
                  <a:lnTo>
                    <a:pt x="75" y="231"/>
                  </a:lnTo>
                  <a:lnTo>
                    <a:pt x="77" y="233"/>
                  </a:lnTo>
                  <a:lnTo>
                    <a:pt x="79" y="235"/>
                  </a:lnTo>
                  <a:lnTo>
                    <a:pt x="81" y="239"/>
                  </a:lnTo>
                  <a:lnTo>
                    <a:pt x="84" y="241"/>
                  </a:lnTo>
                  <a:lnTo>
                    <a:pt x="86" y="245"/>
                  </a:lnTo>
                  <a:lnTo>
                    <a:pt x="88" y="247"/>
                  </a:lnTo>
                  <a:lnTo>
                    <a:pt x="91" y="249"/>
                  </a:lnTo>
                  <a:lnTo>
                    <a:pt x="93" y="253"/>
                  </a:lnTo>
                  <a:lnTo>
                    <a:pt x="95" y="255"/>
                  </a:lnTo>
                  <a:lnTo>
                    <a:pt x="98" y="258"/>
                  </a:lnTo>
                  <a:lnTo>
                    <a:pt x="100" y="260"/>
                  </a:lnTo>
                  <a:lnTo>
                    <a:pt x="102" y="261"/>
                  </a:lnTo>
                  <a:lnTo>
                    <a:pt x="105" y="263"/>
                  </a:lnTo>
                  <a:lnTo>
                    <a:pt x="107" y="266"/>
                  </a:lnTo>
                  <a:lnTo>
                    <a:pt x="109" y="268"/>
                  </a:lnTo>
                  <a:lnTo>
                    <a:pt x="112" y="269"/>
                  </a:lnTo>
                  <a:lnTo>
                    <a:pt x="114" y="270"/>
                  </a:lnTo>
                  <a:lnTo>
                    <a:pt x="116" y="273"/>
                  </a:lnTo>
                  <a:lnTo>
                    <a:pt x="119" y="274"/>
                  </a:lnTo>
                  <a:lnTo>
                    <a:pt x="121" y="275"/>
                  </a:lnTo>
                  <a:lnTo>
                    <a:pt x="123" y="276"/>
                  </a:lnTo>
                  <a:lnTo>
                    <a:pt x="126" y="277"/>
                  </a:lnTo>
                  <a:lnTo>
                    <a:pt x="128" y="279"/>
                  </a:lnTo>
                  <a:lnTo>
                    <a:pt x="132" y="279"/>
                  </a:lnTo>
                  <a:lnTo>
                    <a:pt x="134" y="280"/>
                  </a:lnTo>
                  <a:lnTo>
                    <a:pt x="136" y="281"/>
                  </a:lnTo>
                  <a:lnTo>
                    <a:pt x="139" y="281"/>
                  </a:lnTo>
                  <a:lnTo>
                    <a:pt x="141" y="281"/>
                  </a:lnTo>
                  <a:lnTo>
                    <a:pt x="143" y="281"/>
                  </a:lnTo>
                  <a:lnTo>
                    <a:pt x="146" y="281"/>
                  </a:lnTo>
                  <a:lnTo>
                    <a:pt x="149" y="281"/>
                  </a:lnTo>
                  <a:lnTo>
                    <a:pt x="152" y="281"/>
                  </a:lnTo>
                  <a:lnTo>
                    <a:pt x="154" y="281"/>
                  </a:lnTo>
                  <a:lnTo>
                    <a:pt x="156" y="280"/>
                  </a:lnTo>
                  <a:lnTo>
                    <a:pt x="159" y="280"/>
                  </a:lnTo>
                  <a:lnTo>
                    <a:pt x="162" y="279"/>
                  </a:lnTo>
                  <a:lnTo>
                    <a:pt x="164" y="277"/>
                  </a:lnTo>
                  <a:lnTo>
                    <a:pt x="167" y="276"/>
                  </a:lnTo>
                  <a:lnTo>
                    <a:pt x="170" y="275"/>
                  </a:lnTo>
                  <a:lnTo>
                    <a:pt x="173" y="274"/>
                  </a:lnTo>
                  <a:lnTo>
                    <a:pt x="175" y="272"/>
                  </a:lnTo>
                  <a:lnTo>
                    <a:pt x="179" y="270"/>
                  </a:lnTo>
                  <a:lnTo>
                    <a:pt x="181" y="268"/>
                  </a:lnTo>
                  <a:lnTo>
                    <a:pt x="183" y="266"/>
                  </a:lnTo>
                  <a:lnTo>
                    <a:pt x="187" y="265"/>
                  </a:lnTo>
                  <a:lnTo>
                    <a:pt x="189" y="261"/>
                  </a:lnTo>
                  <a:lnTo>
                    <a:pt x="193" y="259"/>
                  </a:lnTo>
                  <a:lnTo>
                    <a:pt x="195" y="256"/>
                  </a:lnTo>
                  <a:lnTo>
                    <a:pt x="197" y="254"/>
                  </a:lnTo>
                  <a:lnTo>
                    <a:pt x="198" y="253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5" name="Freeform 41"/>
            <p:cNvSpPr>
              <a:spLocks/>
            </p:cNvSpPr>
            <p:nvPr/>
          </p:nvSpPr>
          <p:spPr bwMode="auto">
            <a:xfrm>
              <a:off x="4783" y="2783"/>
              <a:ext cx="218" cy="393"/>
            </a:xfrm>
            <a:custGeom>
              <a:avLst/>
              <a:gdLst>
                <a:gd name="T0" fmla="*/ 198 w 213"/>
                <a:gd name="T1" fmla="*/ 385 h 385"/>
                <a:gd name="T2" fmla="*/ 202 w 213"/>
                <a:gd name="T3" fmla="*/ 379 h 385"/>
                <a:gd name="T4" fmla="*/ 206 w 213"/>
                <a:gd name="T5" fmla="*/ 370 h 385"/>
                <a:gd name="T6" fmla="*/ 209 w 213"/>
                <a:gd name="T7" fmla="*/ 359 h 385"/>
                <a:gd name="T8" fmla="*/ 212 w 213"/>
                <a:gd name="T9" fmla="*/ 347 h 385"/>
                <a:gd name="T10" fmla="*/ 213 w 213"/>
                <a:gd name="T11" fmla="*/ 334 h 385"/>
                <a:gd name="T12" fmla="*/ 213 w 213"/>
                <a:gd name="T13" fmla="*/ 320 h 385"/>
                <a:gd name="T14" fmla="*/ 212 w 213"/>
                <a:gd name="T15" fmla="*/ 304 h 385"/>
                <a:gd name="T16" fmla="*/ 211 w 213"/>
                <a:gd name="T17" fmla="*/ 288 h 385"/>
                <a:gd name="T18" fmla="*/ 208 w 213"/>
                <a:gd name="T19" fmla="*/ 271 h 385"/>
                <a:gd name="T20" fmla="*/ 205 w 213"/>
                <a:gd name="T21" fmla="*/ 254 h 385"/>
                <a:gd name="T22" fmla="*/ 201 w 213"/>
                <a:gd name="T23" fmla="*/ 235 h 385"/>
                <a:gd name="T24" fmla="*/ 196 w 213"/>
                <a:gd name="T25" fmla="*/ 217 h 385"/>
                <a:gd name="T26" fmla="*/ 192 w 213"/>
                <a:gd name="T27" fmla="*/ 199 h 385"/>
                <a:gd name="T28" fmla="*/ 187 w 213"/>
                <a:gd name="T29" fmla="*/ 180 h 385"/>
                <a:gd name="T30" fmla="*/ 180 w 213"/>
                <a:gd name="T31" fmla="*/ 162 h 385"/>
                <a:gd name="T32" fmla="*/ 174 w 213"/>
                <a:gd name="T33" fmla="*/ 143 h 385"/>
                <a:gd name="T34" fmla="*/ 167 w 213"/>
                <a:gd name="T35" fmla="*/ 126 h 385"/>
                <a:gd name="T36" fmla="*/ 161 w 213"/>
                <a:gd name="T37" fmla="*/ 109 h 385"/>
                <a:gd name="T38" fmla="*/ 153 w 213"/>
                <a:gd name="T39" fmla="*/ 93 h 385"/>
                <a:gd name="T40" fmla="*/ 146 w 213"/>
                <a:gd name="T41" fmla="*/ 78 h 385"/>
                <a:gd name="T42" fmla="*/ 139 w 213"/>
                <a:gd name="T43" fmla="*/ 64 h 385"/>
                <a:gd name="T44" fmla="*/ 132 w 213"/>
                <a:gd name="T45" fmla="*/ 51 h 385"/>
                <a:gd name="T46" fmla="*/ 124 w 213"/>
                <a:gd name="T47" fmla="*/ 39 h 385"/>
                <a:gd name="T48" fmla="*/ 117 w 213"/>
                <a:gd name="T49" fmla="*/ 30 h 385"/>
                <a:gd name="T50" fmla="*/ 112 w 213"/>
                <a:gd name="T51" fmla="*/ 24 h 385"/>
                <a:gd name="T52" fmla="*/ 105 w 213"/>
                <a:gd name="T53" fmla="*/ 17 h 385"/>
                <a:gd name="T54" fmla="*/ 98 w 213"/>
                <a:gd name="T55" fmla="*/ 10 h 385"/>
                <a:gd name="T56" fmla="*/ 91 w 213"/>
                <a:gd name="T57" fmla="*/ 6 h 385"/>
                <a:gd name="T58" fmla="*/ 84 w 213"/>
                <a:gd name="T59" fmla="*/ 3 h 385"/>
                <a:gd name="T60" fmla="*/ 77 w 213"/>
                <a:gd name="T61" fmla="*/ 2 h 385"/>
                <a:gd name="T62" fmla="*/ 71 w 213"/>
                <a:gd name="T63" fmla="*/ 0 h 385"/>
                <a:gd name="T64" fmla="*/ 64 w 213"/>
                <a:gd name="T65" fmla="*/ 2 h 385"/>
                <a:gd name="T66" fmla="*/ 58 w 213"/>
                <a:gd name="T67" fmla="*/ 4 h 385"/>
                <a:gd name="T68" fmla="*/ 52 w 213"/>
                <a:gd name="T69" fmla="*/ 8 h 385"/>
                <a:gd name="T70" fmla="*/ 46 w 213"/>
                <a:gd name="T71" fmla="*/ 11 h 385"/>
                <a:gd name="T72" fmla="*/ 41 w 213"/>
                <a:gd name="T73" fmla="*/ 17 h 385"/>
                <a:gd name="T74" fmla="*/ 36 w 213"/>
                <a:gd name="T75" fmla="*/ 23 h 385"/>
                <a:gd name="T76" fmla="*/ 30 w 213"/>
                <a:gd name="T77" fmla="*/ 30 h 385"/>
                <a:gd name="T78" fmla="*/ 25 w 213"/>
                <a:gd name="T79" fmla="*/ 37 h 385"/>
                <a:gd name="T80" fmla="*/ 22 w 213"/>
                <a:gd name="T81" fmla="*/ 45 h 385"/>
                <a:gd name="T82" fmla="*/ 17 w 213"/>
                <a:gd name="T83" fmla="*/ 54 h 385"/>
                <a:gd name="T84" fmla="*/ 14 w 213"/>
                <a:gd name="T85" fmla="*/ 64 h 385"/>
                <a:gd name="T86" fmla="*/ 10 w 213"/>
                <a:gd name="T87" fmla="*/ 73 h 385"/>
                <a:gd name="T88" fmla="*/ 8 w 213"/>
                <a:gd name="T89" fmla="*/ 84 h 385"/>
                <a:gd name="T90" fmla="*/ 5 w 213"/>
                <a:gd name="T91" fmla="*/ 94 h 385"/>
                <a:gd name="T92" fmla="*/ 3 w 213"/>
                <a:gd name="T93" fmla="*/ 105 h 385"/>
                <a:gd name="T94" fmla="*/ 1 w 213"/>
                <a:gd name="T95" fmla="*/ 115 h 385"/>
                <a:gd name="T96" fmla="*/ 0 w 213"/>
                <a:gd name="T97" fmla="*/ 12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3" h="385">
                  <a:moveTo>
                    <a:pt x="196" y="385"/>
                  </a:moveTo>
                  <a:lnTo>
                    <a:pt x="198" y="385"/>
                  </a:lnTo>
                  <a:lnTo>
                    <a:pt x="199" y="383"/>
                  </a:lnTo>
                  <a:lnTo>
                    <a:pt x="202" y="379"/>
                  </a:lnTo>
                  <a:lnTo>
                    <a:pt x="205" y="374"/>
                  </a:lnTo>
                  <a:lnTo>
                    <a:pt x="206" y="370"/>
                  </a:lnTo>
                  <a:lnTo>
                    <a:pt x="208" y="365"/>
                  </a:lnTo>
                  <a:lnTo>
                    <a:pt x="209" y="359"/>
                  </a:lnTo>
                  <a:lnTo>
                    <a:pt x="211" y="353"/>
                  </a:lnTo>
                  <a:lnTo>
                    <a:pt x="212" y="347"/>
                  </a:lnTo>
                  <a:lnTo>
                    <a:pt x="212" y="342"/>
                  </a:lnTo>
                  <a:lnTo>
                    <a:pt x="213" y="334"/>
                  </a:lnTo>
                  <a:lnTo>
                    <a:pt x="213" y="327"/>
                  </a:lnTo>
                  <a:lnTo>
                    <a:pt x="213" y="320"/>
                  </a:lnTo>
                  <a:lnTo>
                    <a:pt x="213" y="312"/>
                  </a:lnTo>
                  <a:lnTo>
                    <a:pt x="212" y="304"/>
                  </a:lnTo>
                  <a:lnTo>
                    <a:pt x="212" y="297"/>
                  </a:lnTo>
                  <a:lnTo>
                    <a:pt x="211" y="288"/>
                  </a:lnTo>
                  <a:lnTo>
                    <a:pt x="209" y="279"/>
                  </a:lnTo>
                  <a:lnTo>
                    <a:pt x="208" y="271"/>
                  </a:lnTo>
                  <a:lnTo>
                    <a:pt x="207" y="263"/>
                  </a:lnTo>
                  <a:lnTo>
                    <a:pt x="205" y="254"/>
                  </a:lnTo>
                  <a:lnTo>
                    <a:pt x="203" y="244"/>
                  </a:lnTo>
                  <a:lnTo>
                    <a:pt x="201" y="235"/>
                  </a:lnTo>
                  <a:lnTo>
                    <a:pt x="199" y="227"/>
                  </a:lnTo>
                  <a:lnTo>
                    <a:pt x="196" y="217"/>
                  </a:lnTo>
                  <a:lnTo>
                    <a:pt x="194" y="208"/>
                  </a:lnTo>
                  <a:lnTo>
                    <a:pt x="192" y="199"/>
                  </a:lnTo>
                  <a:lnTo>
                    <a:pt x="189" y="189"/>
                  </a:lnTo>
                  <a:lnTo>
                    <a:pt x="187" y="180"/>
                  </a:lnTo>
                  <a:lnTo>
                    <a:pt x="184" y="170"/>
                  </a:lnTo>
                  <a:lnTo>
                    <a:pt x="180" y="162"/>
                  </a:lnTo>
                  <a:lnTo>
                    <a:pt x="178" y="153"/>
                  </a:lnTo>
                  <a:lnTo>
                    <a:pt x="174" y="143"/>
                  </a:lnTo>
                  <a:lnTo>
                    <a:pt x="171" y="135"/>
                  </a:lnTo>
                  <a:lnTo>
                    <a:pt x="167" y="126"/>
                  </a:lnTo>
                  <a:lnTo>
                    <a:pt x="165" y="118"/>
                  </a:lnTo>
                  <a:lnTo>
                    <a:pt x="161" y="109"/>
                  </a:lnTo>
                  <a:lnTo>
                    <a:pt x="158" y="101"/>
                  </a:lnTo>
                  <a:lnTo>
                    <a:pt x="153" y="93"/>
                  </a:lnTo>
                  <a:lnTo>
                    <a:pt x="150" y="85"/>
                  </a:lnTo>
                  <a:lnTo>
                    <a:pt x="146" y="78"/>
                  </a:lnTo>
                  <a:lnTo>
                    <a:pt x="143" y="71"/>
                  </a:lnTo>
                  <a:lnTo>
                    <a:pt x="139" y="64"/>
                  </a:lnTo>
                  <a:lnTo>
                    <a:pt x="136" y="57"/>
                  </a:lnTo>
                  <a:lnTo>
                    <a:pt x="132" y="51"/>
                  </a:lnTo>
                  <a:lnTo>
                    <a:pt x="127" y="45"/>
                  </a:lnTo>
                  <a:lnTo>
                    <a:pt x="124" y="39"/>
                  </a:lnTo>
                  <a:lnTo>
                    <a:pt x="120" y="33"/>
                  </a:lnTo>
                  <a:lnTo>
                    <a:pt x="117" y="30"/>
                  </a:lnTo>
                  <a:lnTo>
                    <a:pt x="114" y="26"/>
                  </a:lnTo>
                  <a:lnTo>
                    <a:pt x="112" y="24"/>
                  </a:lnTo>
                  <a:lnTo>
                    <a:pt x="109" y="20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7" y="4"/>
                  </a:lnTo>
                  <a:lnTo>
                    <a:pt x="84" y="3"/>
                  </a:lnTo>
                  <a:lnTo>
                    <a:pt x="80" y="2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61" y="3"/>
                  </a:lnTo>
                  <a:lnTo>
                    <a:pt x="58" y="4"/>
                  </a:lnTo>
                  <a:lnTo>
                    <a:pt x="55" y="5"/>
                  </a:lnTo>
                  <a:lnTo>
                    <a:pt x="52" y="8"/>
                  </a:lnTo>
                  <a:lnTo>
                    <a:pt x="49" y="9"/>
                  </a:lnTo>
                  <a:lnTo>
                    <a:pt x="46" y="11"/>
                  </a:lnTo>
                  <a:lnTo>
                    <a:pt x="43" y="13"/>
                  </a:lnTo>
                  <a:lnTo>
                    <a:pt x="41" y="17"/>
                  </a:lnTo>
                  <a:lnTo>
                    <a:pt x="38" y="19"/>
                  </a:lnTo>
                  <a:lnTo>
                    <a:pt x="36" y="23"/>
                  </a:lnTo>
                  <a:lnTo>
                    <a:pt x="32" y="26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5" y="37"/>
                  </a:lnTo>
                  <a:lnTo>
                    <a:pt x="24" y="42"/>
                  </a:lnTo>
                  <a:lnTo>
                    <a:pt x="22" y="45"/>
                  </a:lnTo>
                  <a:lnTo>
                    <a:pt x="20" y="50"/>
                  </a:lnTo>
                  <a:lnTo>
                    <a:pt x="17" y="54"/>
                  </a:lnTo>
                  <a:lnTo>
                    <a:pt x="16" y="59"/>
                  </a:lnTo>
                  <a:lnTo>
                    <a:pt x="14" y="64"/>
                  </a:lnTo>
                  <a:lnTo>
                    <a:pt x="12" y="68"/>
                  </a:lnTo>
                  <a:lnTo>
                    <a:pt x="10" y="73"/>
                  </a:lnTo>
                  <a:lnTo>
                    <a:pt x="9" y="78"/>
                  </a:lnTo>
                  <a:lnTo>
                    <a:pt x="8" y="84"/>
                  </a:lnTo>
                  <a:lnTo>
                    <a:pt x="7" y="88"/>
                  </a:lnTo>
                  <a:lnTo>
                    <a:pt x="5" y="94"/>
                  </a:lnTo>
                  <a:lnTo>
                    <a:pt x="4" y="99"/>
                  </a:lnTo>
                  <a:lnTo>
                    <a:pt x="3" y="105"/>
                  </a:lnTo>
                  <a:lnTo>
                    <a:pt x="2" y="111"/>
                  </a:lnTo>
                  <a:lnTo>
                    <a:pt x="1" y="115"/>
                  </a:lnTo>
                  <a:lnTo>
                    <a:pt x="1" y="121"/>
                  </a:lnTo>
                  <a:lnTo>
                    <a:pt x="0" y="127"/>
                  </a:lnTo>
                  <a:lnTo>
                    <a:pt x="0" y="132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6" name="Freeform 42"/>
            <p:cNvSpPr>
              <a:spLocks/>
            </p:cNvSpPr>
            <p:nvPr/>
          </p:nvSpPr>
          <p:spPr bwMode="auto">
            <a:xfrm>
              <a:off x="5292" y="2069"/>
              <a:ext cx="286" cy="616"/>
            </a:xfrm>
            <a:custGeom>
              <a:avLst/>
              <a:gdLst>
                <a:gd name="T0" fmla="*/ 33 w 280"/>
                <a:gd name="T1" fmla="*/ 3 h 603"/>
                <a:gd name="T2" fmla="*/ 28 w 280"/>
                <a:gd name="T3" fmla="*/ 12 h 603"/>
                <a:gd name="T4" fmla="*/ 22 w 280"/>
                <a:gd name="T5" fmla="*/ 24 h 603"/>
                <a:gd name="T6" fmla="*/ 17 w 280"/>
                <a:gd name="T7" fmla="*/ 40 h 603"/>
                <a:gd name="T8" fmla="*/ 13 w 280"/>
                <a:gd name="T9" fmla="*/ 58 h 603"/>
                <a:gd name="T10" fmla="*/ 9 w 280"/>
                <a:gd name="T11" fmla="*/ 78 h 603"/>
                <a:gd name="T12" fmla="*/ 6 w 280"/>
                <a:gd name="T13" fmla="*/ 99 h 603"/>
                <a:gd name="T14" fmla="*/ 3 w 280"/>
                <a:gd name="T15" fmla="*/ 123 h 603"/>
                <a:gd name="T16" fmla="*/ 2 w 280"/>
                <a:gd name="T17" fmla="*/ 146 h 603"/>
                <a:gd name="T18" fmla="*/ 1 w 280"/>
                <a:gd name="T19" fmla="*/ 172 h 603"/>
                <a:gd name="T20" fmla="*/ 0 w 280"/>
                <a:gd name="T21" fmla="*/ 198 h 603"/>
                <a:gd name="T22" fmla="*/ 0 w 280"/>
                <a:gd name="T23" fmla="*/ 225 h 603"/>
                <a:gd name="T24" fmla="*/ 1 w 280"/>
                <a:gd name="T25" fmla="*/ 253 h 603"/>
                <a:gd name="T26" fmla="*/ 2 w 280"/>
                <a:gd name="T27" fmla="*/ 280 h 603"/>
                <a:gd name="T28" fmla="*/ 3 w 280"/>
                <a:gd name="T29" fmla="*/ 308 h 603"/>
                <a:gd name="T30" fmla="*/ 6 w 280"/>
                <a:gd name="T31" fmla="*/ 336 h 603"/>
                <a:gd name="T32" fmla="*/ 9 w 280"/>
                <a:gd name="T33" fmla="*/ 363 h 603"/>
                <a:gd name="T34" fmla="*/ 13 w 280"/>
                <a:gd name="T35" fmla="*/ 390 h 603"/>
                <a:gd name="T36" fmla="*/ 17 w 280"/>
                <a:gd name="T37" fmla="*/ 416 h 603"/>
                <a:gd name="T38" fmla="*/ 22 w 280"/>
                <a:gd name="T39" fmla="*/ 441 h 603"/>
                <a:gd name="T40" fmla="*/ 27 w 280"/>
                <a:gd name="T41" fmla="*/ 464 h 603"/>
                <a:gd name="T42" fmla="*/ 33 w 280"/>
                <a:gd name="T43" fmla="*/ 486 h 603"/>
                <a:gd name="T44" fmla="*/ 38 w 280"/>
                <a:gd name="T45" fmla="*/ 507 h 603"/>
                <a:gd name="T46" fmla="*/ 46 w 280"/>
                <a:gd name="T47" fmla="*/ 526 h 603"/>
                <a:gd name="T48" fmla="*/ 53 w 280"/>
                <a:gd name="T49" fmla="*/ 544 h 603"/>
                <a:gd name="T50" fmla="*/ 58 w 280"/>
                <a:gd name="T51" fmla="*/ 554 h 603"/>
                <a:gd name="T52" fmla="*/ 64 w 280"/>
                <a:gd name="T53" fmla="*/ 565 h 603"/>
                <a:gd name="T54" fmla="*/ 72 w 280"/>
                <a:gd name="T55" fmla="*/ 575 h 603"/>
                <a:gd name="T56" fmla="*/ 82 w 280"/>
                <a:gd name="T57" fmla="*/ 585 h 603"/>
                <a:gd name="T58" fmla="*/ 90 w 280"/>
                <a:gd name="T59" fmla="*/ 592 h 603"/>
                <a:gd name="T60" fmla="*/ 99 w 280"/>
                <a:gd name="T61" fmla="*/ 598 h 603"/>
                <a:gd name="T62" fmla="*/ 110 w 280"/>
                <a:gd name="T63" fmla="*/ 601 h 603"/>
                <a:gd name="T64" fmla="*/ 119 w 280"/>
                <a:gd name="T65" fmla="*/ 602 h 603"/>
                <a:gd name="T66" fmla="*/ 130 w 280"/>
                <a:gd name="T67" fmla="*/ 603 h 603"/>
                <a:gd name="T68" fmla="*/ 139 w 280"/>
                <a:gd name="T69" fmla="*/ 602 h 603"/>
                <a:gd name="T70" fmla="*/ 150 w 280"/>
                <a:gd name="T71" fmla="*/ 600 h 603"/>
                <a:gd name="T72" fmla="*/ 160 w 280"/>
                <a:gd name="T73" fmla="*/ 596 h 603"/>
                <a:gd name="T74" fmla="*/ 171 w 280"/>
                <a:gd name="T75" fmla="*/ 592 h 603"/>
                <a:gd name="T76" fmla="*/ 180 w 280"/>
                <a:gd name="T77" fmla="*/ 586 h 603"/>
                <a:gd name="T78" fmla="*/ 191 w 280"/>
                <a:gd name="T79" fmla="*/ 580 h 603"/>
                <a:gd name="T80" fmla="*/ 200 w 280"/>
                <a:gd name="T81" fmla="*/ 573 h 603"/>
                <a:gd name="T82" fmla="*/ 211 w 280"/>
                <a:gd name="T83" fmla="*/ 566 h 603"/>
                <a:gd name="T84" fmla="*/ 220 w 280"/>
                <a:gd name="T85" fmla="*/ 559 h 603"/>
                <a:gd name="T86" fmla="*/ 229 w 280"/>
                <a:gd name="T87" fmla="*/ 551 h 603"/>
                <a:gd name="T88" fmla="*/ 238 w 280"/>
                <a:gd name="T89" fmla="*/ 542 h 603"/>
                <a:gd name="T90" fmla="*/ 247 w 280"/>
                <a:gd name="T91" fmla="*/ 534 h 603"/>
                <a:gd name="T92" fmla="*/ 255 w 280"/>
                <a:gd name="T93" fmla="*/ 527 h 603"/>
                <a:gd name="T94" fmla="*/ 262 w 280"/>
                <a:gd name="T95" fmla="*/ 519 h 603"/>
                <a:gd name="T96" fmla="*/ 269 w 280"/>
                <a:gd name="T97" fmla="*/ 512 h 603"/>
                <a:gd name="T98" fmla="*/ 276 w 280"/>
                <a:gd name="T99" fmla="*/ 505 h 603"/>
                <a:gd name="T100" fmla="*/ 280 w 280"/>
                <a:gd name="T101" fmla="*/ 5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0" h="603">
                  <a:moveTo>
                    <a:pt x="35" y="0"/>
                  </a:moveTo>
                  <a:lnTo>
                    <a:pt x="33" y="3"/>
                  </a:lnTo>
                  <a:lnTo>
                    <a:pt x="30" y="7"/>
                  </a:lnTo>
                  <a:lnTo>
                    <a:pt x="28" y="12"/>
                  </a:lnTo>
                  <a:lnTo>
                    <a:pt x="26" y="17"/>
                  </a:lnTo>
                  <a:lnTo>
                    <a:pt x="22" y="24"/>
                  </a:lnTo>
                  <a:lnTo>
                    <a:pt x="20" y="33"/>
                  </a:lnTo>
                  <a:lnTo>
                    <a:pt x="17" y="40"/>
                  </a:lnTo>
                  <a:lnTo>
                    <a:pt x="15" y="49"/>
                  </a:lnTo>
                  <a:lnTo>
                    <a:pt x="13" y="58"/>
                  </a:lnTo>
                  <a:lnTo>
                    <a:pt x="10" y="68"/>
                  </a:lnTo>
                  <a:lnTo>
                    <a:pt x="9" y="78"/>
                  </a:lnTo>
                  <a:lnTo>
                    <a:pt x="7" y="89"/>
                  </a:lnTo>
                  <a:lnTo>
                    <a:pt x="6" y="99"/>
                  </a:lnTo>
                  <a:lnTo>
                    <a:pt x="4" y="111"/>
                  </a:lnTo>
                  <a:lnTo>
                    <a:pt x="3" y="123"/>
                  </a:lnTo>
                  <a:lnTo>
                    <a:pt x="2" y="135"/>
                  </a:lnTo>
                  <a:lnTo>
                    <a:pt x="2" y="146"/>
                  </a:lnTo>
                  <a:lnTo>
                    <a:pt x="1" y="159"/>
                  </a:lnTo>
                  <a:lnTo>
                    <a:pt x="1" y="172"/>
                  </a:lnTo>
                  <a:lnTo>
                    <a:pt x="0" y="185"/>
                  </a:lnTo>
                  <a:lnTo>
                    <a:pt x="0" y="198"/>
                  </a:lnTo>
                  <a:lnTo>
                    <a:pt x="0" y="212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" y="253"/>
                  </a:lnTo>
                  <a:lnTo>
                    <a:pt x="1" y="267"/>
                  </a:lnTo>
                  <a:lnTo>
                    <a:pt x="2" y="280"/>
                  </a:lnTo>
                  <a:lnTo>
                    <a:pt x="3" y="294"/>
                  </a:lnTo>
                  <a:lnTo>
                    <a:pt x="3" y="308"/>
                  </a:lnTo>
                  <a:lnTo>
                    <a:pt x="4" y="322"/>
                  </a:lnTo>
                  <a:lnTo>
                    <a:pt x="6" y="336"/>
                  </a:lnTo>
                  <a:lnTo>
                    <a:pt x="8" y="349"/>
                  </a:lnTo>
                  <a:lnTo>
                    <a:pt x="9" y="363"/>
                  </a:lnTo>
                  <a:lnTo>
                    <a:pt x="10" y="376"/>
                  </a:lnTo>
                  <a:lnTo>
                    <a:pt x="13" y="390"/>
                  </a:lnTo>
                  <a:lnTo>
                    <a:pt x="15" y="403"/>
                  </a:lnTo>
                  <a:lnTo>
                    <a:pt x="17" y="416"/>
                  </a:lnTo>
                  <a:lnTo>
                    <a:pt x="20" y="428"/>
                  </a:lnTo>
                  <a:lnTo>
                    <a:pt x="22" y="441"/>
                  </a:lnTo>
                  <a:lnTo>
                    <a:pt x="24" y="452"/>
                  </a:lnTo>
                  <a:lnTo>
                    <a:pt x="27" y="464"/>
                  </a:lnTo>
                  <a:lnTo>
                    <a:pt x="29" y="476"/>
                  </a:lnTo>
                  <a:lnTo>
                    <a:pt x="33" y="486"/>
                  </a:lnTo>
                  <a:lnTo>
                    <a:pt x="35" y="497"/>
                  </a:lnTo>
                  <a:lnTo>
                    <a:pt x="38" y="507"/>
                  </a:lnTo>
                  <a:lnTo>
                    <a:pt x="42" y="517"/>
                  </a:lnTo>
                  <a:lnTo>
                    <a:pt x="46" y="526"/>
                  </a:lnTo>
                  <a:lnTo>
                    <a:pt x="49" y="535"/>
                  </a:lnTo>
                  <a:lnTo>
                    <a:pt x="53" y="544"/>
                  </a:lnTo>
                  <a:lnTo>
                    <a:pt x="56" y="549"/>
                  </a:lnTo>
                  <a:lnTo>
                    <a:pt x="58" y="554"/>
                  </a:lnTo>
                  <a:lnTo>
                    <a:pt x="61" y="559"/>
                  </a:lnTo>
                  <a:lnTo>
                    <a:pt x="64" y="565"/>
                  </a:lnTo>
                  <a:lnTo>
                    <a:pt x="68" y="571"/>
                  </a:lnTo>
                  <a:lnTo>
                    <a:pt x="72" y="575"/>
                  </a:lnTo>
                  <a:lnTo>
                    <a:pt x="77" y="581"/>
                  </a:lnTo>
                  <a:lnTo>
                    <a:pt x="82" y="585"/>
                  </a:lnTo>
                  <a:lnTo>
                    <a:pt x="85" y="589"/>
                  </a:lnTo>
                  <a:lnTo>
                    <a:pt x="90" y="592"/>
                  </a:lnTo>
                  <a:lnTo>
                    <a:pt x="95" y="595"/>
                  </a:lnTo>
                  <a:lnTo>
                    <a:pt x="99" y="598"/>
                  </a:lnTo>
                  <a:lnTo>
                    <a:pt x="105" y="600"/>
                  </a:lnTo>
                  <a:lnTo>
                    <a:pt x="110" y="601"/>
                  </a:lnTo>
                  <a:lnTo>
                    <a:pt x="115" y="602"/>
                  </a:lnTo>
                  <a:lnTo>
                    <a:pt x="119" y="602"/>
                  </a:lnTo>
                  <a:lnTo>
                    <a:pt x="124" y="603"/>
                  </a:lnTo>
                  <a:lnTo>
                    <a:pt x="130" y="603"/>
                  </a:lnTo>
                  <a:lnTo>
                    <a:pt x="135" y="602"/>
                  </a:lnTo>
                  <a:lnTo>
                    <a:pt x="139" y="602"/>
                  </a:lnTo>
                  <a:lnTo>
                    <a:pt x="145" y="601"/>
                  </a:lnTo>
                  <a:lnTo>
                    <a:pt x="150" y="600"/>
                  </a:lnTo>
                  <a:lnTo>
                    <a:pt x="154" y="598"/>
                  </a:lnTo>
                  <a:lnTo>
                    <a:pt x="160" y="596"/>
                  </a:lnTo>
                  <a:lnTo>
                    <a:pt x="165" y="594"/>
                  </a:lnTo>
                  <a:lnTo>
                    <a:pt x="171" y="592"/>
                  </a:lnTo>
                  <a:lnTo>
                    <a:pt x="176" y="589"/>
                  </a:lnTo>
                  <a:lnTo>
                    <a:pt x="180" y="586"/>
                  </a:lnTo>
                  <a:lnTo>
                    <a:pt x="186" y="583"/>
                  </a:lnTo>
                  <a:lnTo>
                    <a:pt x="191" y="580"/>
                  </a:lnTo>
                  <a:lnTo>
                    <a:pt x="196" y="576"/>
                  </a:lnTo>
                  <a:lnTo>
                    <a:pt x="200" y="573"/>
                  </a:lnTo>
                  <a:lnTo>
                    <a:pt x="206" y="569"/>
                  </a:lnTo>
                  <a:lnTo>
                    <a:pt x="211" y="566"/>
                  </a:lnTo>
                  <a:lnTo>
                    <a:pt x="215" y="562"/>
                  </a:lnTo>
                  <a:lnTo>
                    <a:pt x="220" y="559"/>
                  </a:lnTo>
                  <a:lnTo>
                    <a:pt x="225" y="554"/>
                  </a:lnTo>
                  <a:lnTo>
                    <a:pt x="229" y="551"/>
                  </a:lnTo>
                  <a:lnTo>
                    <a:pt x="234" y="547"/>
                  </a:lnTo>
                  <a:lnTo>
                    <a:pt x="238" y="542"/>
                  </a:lnTo>
                  <a:lnTo>
                    <a:pt x="242" y="539"/>
                  </a:lnTo>
                  <a:lnTo>
                    <a:pt x="247" y="534"/>
                  </a:lnTo>
                  <a:lnTo>
                    <a:pt x="251" y="531"/>
                  </a:lnTo>
                  <a:lnTo>
                    <a:pt x="255" y="527"/>
                  </a:lnTo>
                  <a:lnTo>
                    <a:pt x="259" y="523"/>
                  </a:lnTo>
                  <a:lnTo>
                    <a:pt x="262" y="519"/>
                  </a:lnTo>
                  <a:lnTo>
                    <a:pt x="266" y="516"/>
                  </a:lnTo>
                  <a:lnTo>
                    <a:pt x="269" y="512"/>
                  </a:lnTo>
                  <a:lnTo>
                    <a:pt x="273" y="508"/>
                  </a:lnTo>
                  <a:lnTo>
                    <a:pt x="276" y="505"/>
                  </a:lnTo>
                  <a:lnTo>
                    <a:pt x="279" y="504"/>
                  </a:lnTo>
                  <a:lnTo>
                    <a:pt x="280" y="503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7" name="Freeform 43"/>
            <p:cNvSpPr>
              <a:spLocks/>
            </p:cNvSpPr>
            <p:nvPr/>
          </p:nvSpPr>
          <p:spPr bwMode="auto">
            <a:xfrm>
              <a:off x="5328" y="2050"/>
              <a:ext cx="285" cy="533"/>
            </a:xfrm>
            <a:custGeom>
              <a:avLst/>
              <a:gdLst>
                <a:gd name="T0" fmla="*/ 245 w 279"/>
                <a:gd name="T1" fmla="*/ 520 h 522"/>
                <a:gd name="T2" fmla="*/ 251 w 279"/>
                <a:gd name="T3" fmla="*/ 516 h 522"/>
                <a:gd name="T4" fmla="*/ 255 w 279"/>
                <a:gd name="T5" fmla="*/ 509 h 522"/>
                <a:gd name="T6" fmla="*/ 260 w 279"/>
                <a:gd name="T7" fmla="*/ 502 h 522"/>
                <a:gd name="T8" fmla="*/ 265 w 279"/>
                <a:gd name="T9" fmla="*/ 493 h 522"/>
                <a:gd name="T10" fmla="*/ 268 w 279"/>
                <a:gd name="T11" fmla="*/ 485 h 522"/>
                <a:gd name="T12" fmla="*/ 272 w 279"/>
                <a:gd name="T13" fmla="*/ 477 h 522"/>
                <a:gd name="T14" fmla="*/ 274 w 279"/>
                <a:gd name="T15" fmla="*/ 468 h 522"/>
                <a:gd name="T16" fmla="*/ 277 w 279"/>
                <a:gd name="T17" fmla="*/ 458 h 522"/>
                <a:gd name="T18" fmla="*/ 278 w 279"/>
                <a:gd name="T19" fmla="*/ 448 h 522"/>
                <a:gd name="T20" fmla="*/ 279 w 279"/>
                <a:gd name="T21" fmla="*/ 437 h 522"/>
                <a:gd name="T22" fmla="*/ 279 w 279"/>
                <a:gd name="T23" fmla="*/ 427 h 522"/>
                <a:gd name="T24" fmla="*/ 279 w 279"/>
                <a:gd name="T25" fmla="*/ 415 h 522"/>
                <a:gd name="T26" fmla="*/ 279 w 279"/>
                <a:gd name="T27" fmla="*/ 403 h 522"/>
                <a:gd name="T28" fmla="*/ 278 w 279"/>
                <a:gd name="T29" fmla="*/ 392 h 522"/>
                <a:gd name="T30" fmla="*/ 275 w 279"/>
                <a:gd name="T31" fmla="*/ 379 h 522"/>
                <a:gd name="T32" fmla="*/ 273 w 279"/>
                <a:gd name="T33" fmla="*/ 366 h 522"/>
                <a:gd name="T34" fmla="*/ 271 w 279"/>
                <a:gd name="T35" fmla="*/ 352 h 522"/>
                <a:gd name="T36" fmla="*/ 267 w 279"/>
                <a:gd name="T37" fmla="*/ 338 h 522"/>
                <a:gd name="T38" fmla="*/ 264 w 279"/>
                <a:gd name="T39" fmla="*/ 324 h 522"/>
                <a:gd name="T40" fmla="*/ 259 w 279"/>
                <a:gd name="T41" fmla="*/ 308 h 522"/>
                <a:gd name="T42" fmla="*/ 253 w 279"/>
                <a:gd name="T43" fmla="*/ 294 h 522"/>
                <a:gd name="T44" fmla="*/ 247 w 279"/>
                <a:gd name="T45" fmla="*/ 278 h 522"/>
                <a:gd name="T46" fmla="*/ 241 w 279"/>
                <a:gd name="T47" fmla="*/ 263 h 522"/>
                <a:gd name="T48" fmla="*/ 234 w 279"/>
                <a:gd name="T49" fmla="*/ 247 h 522"/>
                <a:gd name="T50" fmla="*/ 230 w 279"/>
                <a:gd name="T51" fmla="*/ 237 h 522"/>
                <a:gd name="T52" fmla="*/ 223 w 279"/>
                <a:gd name="T53" fmla="*/ 220 h 522"/>
                <a:gd name="T54" fmla="*/ 213 w 279"/>
                <a:gd name="T55" fmla="*/ 204 h 522"/>
                <a:gd name="T56" fmla="*/ 205 w 279"/>
                <a:gd name="T57" fmla="*/ 186 h 522"/>
                <a:gd name="T58" fmla="*/ 194 w 279"/>
                <a:gd name="T59" fmla="*/ 170 h 522"/>
                <a:gd name="T60" fmla="*/ 185 w 279"/>
                <a:gd name="T61" fmla="*/ 152 h 522"/>
                <a:gd name="T62" fmla="*/ 175 w 279"/>
                <a:gd name="T63" fmla="*/ 136 h 522"/>
                <a:gd name="T64" fmla="*/ 164 w 279"/>
                <a:gd name="T65" fmla="*/ 120 h 522"/>
                <a:gd name="T66" fmla="*/ 153 w 279"/>
                <a:gd name="T67" fmla="*/ 103 h 522"/>
                <a:gd name="T68" fmla="*/ 143 w 279"/>
                <a:gd name="T69" fmla="*/ 89 h 522"/>
                <a:gd name="T70" fmla="*/ 132 w 279"/>
                <a:gd name="T71" fmla="*/ 74 h 522"/>
                <a:gd name="T72" fmla="*/ 121 w 279"/>
                <a:gd name="T73" fmla="*/ 61 h 522"/>
                <a:gd name="T74" fmla="*/ 110 w 279"/>
                <a:gd name="T75" fmla="*/ 48 h 522"/>
                <a:gd name="T76" fmla="*/ 98 w 279"/>
                <a:gd name="T77" fmla="*/ 38 h 522"/>
                <a:gd name="T78" fmla="*/ 88 w 279"/>
                <a:gd name="T79" fmla="*/ 27 h 522"/>
                <a:gd name="T80" fmla="*/ 77 w 279"/>
                <a:gd name="T81" fmla="*/ 19 h 522"/>
                <a:gd name="T82" fmla="*/ 67 w 279"/>
                <a:gd name="T83" fmla="*/ 12 h 522"/>
                <a:gd name="T84" fmla="*/ 56 w 279"/>
                <a:gd name="T85" fmla="*/ 6 h 522"/>
                <a:gd name="T86" fmla="*/ 46 w 279"/>
                <a:gd name="T87" fmla="*/ 2 h 522"/>
                <a:gd name="T88" fmla="*/ 36 w 279"/>
                <a:gd name="T89" fmla="*/ 0 h 522"/>
                <a:gd name="T90" fmla="*/ 28 w 279"/>
                <a:gd name="T91" fmla="*/ 0 h 522"/>
                <a:gd name="T92" fmla="*/ 19 w 279"/>
                <a:gd name="T93" fmla="*/ 2 h 522"/>
                <a:gd name="T94" fmla="*/ 11 w 279"/>
                <a:gd name="T95" fmla="*/ 7 h 522"/>
                <a:gd name="T96" fmla="*/ 3 w 279"/>
                <a:gd name="T97" fmla="*/ 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9" h="522">
                  <a:moveTo>
                    <a:pt x="245" y="522"/>
                  </a:moveTo>
                  <a:lnTo>
                    <a:pt x="245" y="520"/>
                  </a:lnTo>
                  <a:lnTo>
                    <a:pt x="247" y="518"/>
                  </a:lnTo>
                  <a:lnTo>
                    <a:pt x="251" y="516"/>
                  </a:lnTo>
                  <a:lnTo>
                    <a:pt x="253" y="512"/>
                  </a:lnTo>
                  <a:lnTo>
                    <a:pt x="255" y="509"/>
                  </a:lnTo>
                  <a:lnTo>
                    <a:pt x="258" y="505"/>
                  </a:lnTo>
                  <a:lnTo>
                    <a:pt x="260" y="502"/>
                  </a:lnTo>
                  <a:lnTo>
                    <a:pt x="262" y="497"/>
                  </a:lnTo>
                  <a:lnTo>
                    <a:pt x="265" y="493"/>
                  </a:lnTo>
                  <a:lnTo>
                    <a:pt x="266" y="490"/>
                  </a:lnTo>
                  <a:lnTo>
                    <a:pt x="268" y="485"/>
                  </a:lnTo>
                  <a:lnTo>
                    <a:pt x="269" y="481"/>
                  </a:lnTo>
                  <a:lnTo>
                    <a:pt x="272" y="477"/>
                  </a:lnTo>
                  <a:lnTo>
                    <a:pt x="273" y="472"/>
                  </a:lnTo>
                  <a:lnTo>
                    <a:pt x="274" y="468"/>
                  </a:lnTo>
                  <a:lnTo>
                    <a:pt x="275" y="463"/>
                  </a:lnTo>
                  <a:lnTo>
                    <a:pt x="277" y="458"/>
                  </a:lnTo>
                  <a:lnTo>
                    <a:pt x="277" y="454"/>
                  </a:lnTo>
                  <a:lnTo>
                    <a:pt x="278" y="448"/>
                  </a:lnTo>
                  <a:lnTo>
                    <a:pt x="279" y="443"/>
                  </a:lnTo>
                  <a:lnTo>
                    <a:pt x="279" y="437"/>
                  </a:lnTo>
                  <a:lnTo>
                    <a:pt x="279" y="433"/>
                  </a:lnTo>
                  <a:lnTo>
                    <a:pt x="279" y="427"/>
                  </a:lnTo>
                  <a:lnTo>
                    <a:pt x="279" y="421"/>
                  </a:lnTo>
                  <a:lnTo>
                    <a:pt x="279" y="415"/>
                  </a:lnTo>
                  <a:lnTo>
                    <a:pt x="279" y="409"/>
                  </a:lnTo>
                  <a:lnTo>
                    <a:pt x="279" y="403"/>
                  </a:lnTo>
                  <a:lnTo>
                    <a:pt x="278" y="397"/>
                  </a:lnTo>
                  <a:lnTo>
                    <a:pt x="278" y="392"/>
                  </a:lnTo>
                  <a:lnTo>
                    <a:pt x="277" y="385"/>
                  </a:lnTo>
                  <a:lnTo>
                    <a:pt x="275" y="379"/>
                  </a:lnTo>
                  <a:lnTo>
                    <a:pt x="275" y="372"/>
                  </a:lnTo>
                  <a:lnTo>
                    <a:pt x="273" y="366"/>
                  </a:lnTo>
                  <a:lnTo>
                    <a:pt x="272" y="359"/>
                  </a:lnTo>
                  <a:lnTo>
                    <a:pt x="271" y="352"/>
                  </a:lnTo>
                  <a:lnTo>
                    <a:pt x="269" y="345"/>
                  </a:lnTo>
                  <a:lnTo>
                    <a:pt x="267" y="338"/>
                  </a:lnTo>
                  <a:lnTo>
                    <a:pt x="265" y="331"/>
                  </a:lnTo>
                  <a:lnTo>
                    <a:pt x="264" y="324"/>
                  </a:lnTo>
                  <a:lnTo>
                    <a:pt x="261" y="317"/>
                  </a:lnTo>
                  <a:lnTo>
                    <a:pt x="259" y="308"/>
                  </a:lnTo>
                  <a:lnTo>
                    <a:pt x="255" y="301"/>
                  </a:lnTo>
                  <a:lnTo>
                    <a:pt x="253" y="294"/>
                  </a:lnTo>
                  <a:lnTo>
                    <a:pt x="251" y="286"/>
                  </a:lnTo>
                  <a:lnTo>
                    <a:pt x="247" y="278"/>
                  </a:lnTo>
                  <a:lnTo>
                    <a:pt x="244" y="271"/>
                  </a:lnTo>
                  <a:lnTo>
                    <a:pt x="241" y="263"/>
                  </a:lnTo>
                  <a:lnTo>
                    <a:pt x="238" y="254"/>
                  </a:lnTo>
                  <a:lnTo>
                    <a:pt x="234" y="247"/>
                  </a:lnTo>
                  <a:lnTo>
                    <a:pt x="232" y="242"/>
                  </a:lnTo>
                  <a:lnTo>
                    <a:pt x="230" y="237"/>
                  </a:lnTo>
                  <a:lnTo>
                    <a:pt x="226" y="230"/>
                  </a:lnTo>
                  <a:lnTo>
                    <a:pt x="223" y="220"/>
                  </a:lnTo>
                  <a:lnTo>
                    <a:pt x="218" y="212"/>
                  </a:lnTo>
                  <a:lnTo>
                    <a:pt x="213" y="204"/>
                  </a:lnTo>
                  <a:lnTo>
                    <a:pt x="209" y="195"/>
                  </a:lnTo>
                  <a:lnTo>
                    <a:pt x="205" y="186"/>
                  </a:lnTo>
                  <a:lnTo>
                    <a:pt x="200" y="178"/>
                  </a:lnTo>
                  <a:lnTo>
                    <a:pt x="194" y="170"/>
                  </a:lnTo>
                  <a:lnTo>
                    <a:pt x="190" y="161"/>
                  </a:lnTo>
                  <a:lnTo>
                    <a:pt x="185" y="152"/>
                  </a:lnTo>
                  <a:lnTo>
                    <a:pt x="180" y="144"/>
                  </a:lnTo>
                  <a:lnTo>
                    <a:pt x="175" y="136"/>
                  </a:lnTo>
                  <a:lnTo>
                    <a:pt x="170" y="128"/>
                  </a:lnTo>
                  <a:lnTo>
                    <a:pt x="164" y="120"/>
                  </a:lnTo>
                  <a:lnTo>
                    <a:pt x="159" y="111"/>
                  </a:lnTo>
                  <a:lnTo>
                    <a:pt x="153" y="103"/>
                  </a:lnTo>
                  <a:lnTo>
                    <a:pt x="149" y="96"/>
                  </a:lnTo>
                  <a:lnTo>
                    <a:pt x="143" y="89"/>
                  </a:lnTo>
                  <a:lnTo>
                    <a:pt x="137" y="81"/>
                  </a:lnTo>
                  <a:lnTo>
                    <a:pt x="132" y="74"/>
                  </a:lnTo>
                  <a:lnTo>
                    <a:pt x="127" y="67"/>
                  </a:lnTo>
                  <a:lnTo>
                    <a:pt x="121" y="61"/>
                  </a:lnTo>
                  <a:lnTo>
                    <a:pt x="115" y="54"/>
                  </a:lnTo>
                  <a:lnTo>
                    <a:pt x="110" y="48"/>
                  </a:lnTo>
                  <a:lnTo>
                    <a:pt x="104" y="42"/>
                  </a:lnTo>
                  <a:lnTo>
                    <a:pt x="98" y="38"/>
                  </a:lnTo>
                  <a:lnTo>
                    <a:pt x="94" y="32"/>
                  </a:lnTo>
                  <a:lnTo>
                    <a:pt x="88" y="27"/>
                  </a:lnTo>
                  <a:lnTo>
                    <a:pt x="82" y="22"/>
                  </a:lnTo>
                  <a:lnTo>
                    <a:pt x="77" y="19"/>
                  </a:lnTo>
                  <a:lnTo>
                    <a:pt x="71" y="14"/>
                  </a:lnTo>
                  <a:lnTo>
                    <a:pt x="67" y="12"/>
                  </a:lnTo>
                  <a:lnTo>
                    <a:pt x="61" y="8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5" y="5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3" y="14"/>
                  </a:lnTo>
                  <a:lnTo>
                    <a:pt x="0" y="19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8" name="Freeform 44"/>
            <p:cNvSpPr>
              <a:spLocks/>
            </p:cNvSpPr>
            <p:nvPr/>
          </p:nvSpPr>
          <p:spPr bwMode="auto">
            <a:xfrm>
              <a:off x="4577" y="1667"/>
              <a:ext cx="406" cy="359"/>
            </a:xfrm>
            <a:custGeom>
              <a:avLst/>
              <a:gdLst>
                <a:gd name="T0" fmla="*/ 2 w 398"/>
                <a:gd name="T1" fmla="*/ 8 h 352"/>
                <a:gd name="T2" fmla="*/ 8 w 398"/>
                <a:gd name="T3" fmla="*/ 24 h 352"/>
                <a:gd name="T4" fmla="*/ 16 w 398"/>
                <a:gd name="T5" fmla="*/ 46 h 352"/>
                <a:gd name="T6" fmla="*/ 23 w 398"/>
                <a:gd name="T7" fmla="*/ 67 h 352"/>
                <a:gd name="T8" fmla="*/ 32 w 398"/>
                <a:gd name="T9" fmla="*/ 88 h 352"/>
                <a:gd name="T10" fmla="*/ 39 w 398"/>
                <a:gd name="T11" fmla="*/ 107 h 352"/>
                <a:gd name="T12" fmla="*/ 47 w 398"/>
                <a:gd name="T13" fmla="*/ 126 h 352"/>
                <a:gd name="T14" fmla="*/ 54 w 398"/>
                <a:gd name="T15" fmla="*/ 142 h 352"/>
                <a:gd name="T16" fmla="*/ 61 w 398"/>
                <a:gd name="T17" fmla="*/ 158 h 352"/>
                <a:gd name="T18" fmla="*/ 68 w 398"/>
                <a:gd name="T19" fmla="*/ 175 h 352"/>
                <a:gd name="T20" fmla="*/ 75 w 398"/>
                <a:gd name="T21" fmla="*/ 189 h 352"/>
                <a:gd name="T22" fmla="*/ 82 w 398"/>
                <a:gd name="T23" fmla="*/ 203 h 352"/>
                <a:gd name="T24" fmla="*/ 88 w 398"/>
                <a:gd name="T25" fmla="*/ 216 h 352"/>
                <a:gd name="T26" fmla="*/ 95 w 398"/>
                <a:gd name="T27" fmla="*/ 227 h 352"/>
                <a:gd name="T28" fmla="*/ 102 w 398"/>
                <a:gd name="T29" fmla="*/ 239 h 352"/>
                <a:gd name="T30" fmla="*/ 109 w 398"/>
                <a:gd name="T31" fmla="*/ 250 h 352"/>
                <a:gd name="T32" fmla="*/ 116 w 398"/>
                <a:gd name="T33" fmla="*/ 260 h 352"/>
                <a:gd name="T34" fmla="*/ 123 w 398"/>
                <a:gd name="T35" fmla="*/ 270 h 352"/>
                <a:gd name="T36" fmla="*/ 130 w 398"/>
                <a:gd name="T37" fmla="*/ 278 h 352"/>
                <a:gd name="T38" fmla="*/ 137 w 398"/>
                <a:gd name="T39" fmla="*/ 286 h 352"/>
                <a:gd name="T40" fmla="*/ 145 w 398"/>
                <a:gd name="T41" fmla="*/ 294 h 352"/>
                <a:gd name="T42" fmla="*/ 152 w 398"/>
                <a:gd name="T43" fmla="*/ 300 h 352"/>
                <a:gd name="T44" fmla="*/ 161 w 398"/>
                <a:gd name="T45" fmla="*/ 307 h 352"/>
                <a:gd name="T46" fmla="*/ 169 w 398"/>
                <a:gd name="T47" fmla="*/ 313 h 352"/>
                <a:gd name="T48" fmla="*/ 177 w 398"/>
                <a:gd name="T49" fmla="*/ 319 h 352"/>
                <a:gd name="T50" fmla="*/ 183 w 398"/>
                <a:gd name="T51" fmla="*/ 322 h 352"/>
                <a:gd name="T52" fmla="*/ 190 w 398"/>
                <a:gd name="T53" fmla="*/ 326 h 352"/>
                <a:gd name="T54" fmla="*/ 199 w 398"/>
                <a:gd name="T55" fmla="*/ 331 h 352"/>
                <a:gd name="T56" fmla="*/ 207 w 398"/>
                <a:gd name="T57" fmla="*/ 335 h 352"/>
                <a:gd name="T58" fmla="*/ 217 w 398"/>
                <a:gd name="T59" fmla="*/ 339 h 352"/>
                <a:gd name="T60" fmla="*/ 227 w 398"/>
                <a:gd name="T61" fmla="*/ 341 h 352"/>
                <a:gd name="T62" fmla="*/ 237 w 398"/>
                <a:gd name="T63" fmla="*/ 345 h 352"/>
                <a:gd name="T64" fmla="*/ 246 w 398"/>
                <a:gd name="T65" fmla="*/ 347 h 352"/>
                <a:gd name="T66" fmla="*/ 255 w 398"/>
                <a:gd name="T67" fmla="*/ 348 h 352"/>
                <a:gd name="T68" fmla="*/ 266 w 398"/>
                <a:gd name="T69" fmla="*/ 351 h 352"/>
                <a:gd name="T70" fmla="*/ 275 w 398"/>
                <a:gd name="T71" fmla="*/ 352 h 352"/>
                <a:gd name="T72" fmla="*/ 286 w 398"/>
                <a:gd name="T73" fmla="*/ 352 h 352"/>
                <a:gd name="T74" fmla="*/ 295 w 398"/>
                <a:gd name="T75" fmla="*/ 352 h 352"/>
                <a:gd name="T76" fmla="*/ 305 w 398"/>
                <a:gd name="T77" fmla="*/ 352 h 352"/>
                <a:gd name="T78" fmla="*/ 314 w 398"/>
                <a:gd name="T79" fmla="*/ 351 h 352"/>
                <a:gd name="T80" fmla="*/ 323 w 398"/>
                <a:gd name="T81" fmla="*/ 349 h 352"/>
                <a:gd name="T82" fmla="*/ 333 w 398"/>
                <a:gd name="T83" fmla="*/ 348 h 352"/>
                <a:gd name="T84" fmla="*/ 342 w 398"/>
                <a:gd name="T85" fmla="*/ 346 h 352"/>
                <a:gd name="T86" fmla="*/ 350 w 398"/>
                <a:gd name="T87" fmla="*/ 343 h 352"/>
                <a:gd name="T88" fmla="*/ 359 w 398"/>
                <a:gd name="T89" fmla="*/ 340 h 352"/>
                <a:gd name="T90" fmla="*/ 367 w 398"/>
                <a:gd name="T91" fmla="*/ 336 h 352"/>
                <a:gd name="T92" fmla="*/ 375 w 398"/>
                <a:gd name="T93" fmla="*/ 333 h 352"/>
                <a:gd name="T94" fmla="*/ 382 w 398"/>
                <a:gd name="T95" fmla="*/ 328 h 352"/>
                <a:gd name="T96" fmla="*/ 389 w 398"/>
                <a:gd name="T97" fmla="*/ 324 h 352"/>
                <a:gd name="T98" fmla="*/ 395 w 398"/>
                <a:gd name="T99" fmla="*/ 318 h 352"/>
                <a:gd name="T100" fmla="*/ 398 w 398"/>
                <a:gd name="T101" fmla="*/ 31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8" h="352">
                  <a:moveTo>
                    <a:pt x="0" y="0"/>
                  </a:moveTo>
                  <a:lnTo>
                    <a:pt x="2" y="8"/>
                  </a:lnTo>
                  <a:lnTo>
                    <a:pt x="5" y="17"/>
                  </a:lnTo>
                  <a:lnTo>
                    <a:pt x="8" y="24"/>
                  </a:lnTo>
                  <a:lnTo>
                    <a:pt x="12" y="35"/>
                  </a:lnTo>
                  <a:lnTo>
                    <a:pt x="16" y="46"/>
                  </a:lnTo>
                  <a:lnTo>
                    <a:pt x="20" y="58"/>
                  </a:lnTo>
                  <a:lnTo>
                    <a:pt x="23" y="67"/>
                  </a:lnTo>
                  <a:lnTo>
                    <a:pt x="28" y="77"/>
                  </a:lnTo>
                  <a:lnTo>
                    <a:pt x="32" y="88"/>
                  </a:lnTo>
                  <a:lnTo>
                    <a:pt x="35" y="97"/>
                  </a:lnTo>
                  <a:lnTo>
                    <a:pt x="39" y="107"/>
                  </a:lnTo>
                  <a:lnTo>
                    <a:pt x="43" y="116"/>
                  </a:lnTo>
                  <a:lnTo>
                    <a:pt x="47" y="126"/>
                  </a:lnTo>
                  <a:lnTo>
                    <a:pt x="50" y="134"/>
                  </a:lnTo>
                  <a:lnTo>
                    <a:pt x="54" y="142"/>
                  </a:lnTo>
                  <a:lnTo>
                    <a:pt x="57" y="150"/>
                  </a:lnTo>
                  <a:lnTo>
                    <a:pt x="61" y="158"/>
                  </a:lnTo>
                  <a:lnTo>
                    <a:pt x="64" y="167"/>
                  </a:lnTo>
                  <a:lnTo>
                    <a:pt x="68" y="175"/>
                  </a:lnTo>
                  <a:lnTo>
                    <a:pt x="72" y="182"/>
                  </a:lnTo>
                  <a:lnTo>
                    <a:pt x="75" y="189"/>
                  </a:lnTo>
                  <a:lnTo>
                    <a:pt x="79" y="196"/>
                  </a:lnTo>
                  <a:lnTo>
                    <a:pt x="82" y="203"/>
                  </a:lnTo>
                  <a:lnTo>
                    <a:pt x="86" y="209"/>
                  </a:lnTo>
                  <a:lnTo>
                    <a:pt x="88" y="216"/>
                  </a:lnTo>
                  <a:lnTo>
                    <a:pt x="91" y="222"/>
                  </a:lnTo>
                  <a:lnTo>
                    <a:pt x="95" y="227"/>
                  </a:lnTo>
                  <a:lnTo>
                    <a:pt x="98" y="233"/>
                  </a:lnTo>
                  <a:lnTo>
                    <a:pt x="102" y="239"/>
                  </a:lnTo>
                  <a:lnTo>
                    <a:pt x="105" y="245"/>
                  </a:lnTo>
                  <a:lnTo>
                    <a:pt x="109" y="250"/>
                  </a:lnTo>
                  <a:lnTo>
                    <a:pt x="113" y="254"/>
                  </a:lnTo>
                  <a:lnTo>
                    <a:pt x="116" y="260"/>
                  </a:lnTo>
                  <a:lnTo>
                    <a:pt x="120" y="265"/>
                  </a:lnTo>
                  <a:lnTo>
                    <a:pt x="123" y="270"/>
                  </a:lnTo>
                  <a:lnTo>
                    <a:pt x="127" y="273"/>
                  </a:lnTo>
                  <a:lnTo>
                    <a:pt x="130" y="278"/>
                  </a:lnTo>
                  <a:lnTo>
                    <a:pt x="134" y="283"/>
                  </a:lnTo>
                  <a:lnTo>
                    <a:pt x="137" y="286"/>
                  </a:lnTo>
                  <a:lnTo>
                    <a:pt x="142" y="290"/>
                  </a:lnTo>
                  <a:lnTo>
                    <a:pt x="145" y="294"/>
                  </a:lnTo>
                  <a:lnTo>
                    <a:pt x="149" y="298"/>
                  </a:lnTo>
                  <a:lnTo>
                    <a:pt x="152" y="300"/>
                  </a:lnTo>
                  <a:lnTo>
                    <a:pt x="157" y="304"/>
                  </a:lnTo>
                  <a:lnTo>
                    <a:pt x="161" y="307"/>
                  </a:lnTo>
                  <a:lnTo>
                    <a:pt x="164" y="311"/>
                  </a:lnTo>
                  <a:lnTo>
                    <a:pt x="169" y="313"/>
                  </a:lnTo>
                  <a:lnTo>
                    <a:pt x="172" y="317"/>
                  </a:lnTo>
                  <a:lnTo>
                    <a:pt x="177" y="319"/>
                  </a:lnTo>
                  <a:lnTo>
                    <a:pt x="180" y="321"/>
                  </a:lnTo>
                  <a:lnTo>
                    <a:pt x="183" y="322"/>
                  </a:lnTo>
                  <a:lnTo>
                    <a:pt x="186" y="325"/>
                  </a:lnTo>
                  <a:lnTo>
                    <a:pt x="190" y="326"/>
                  </a:lnTo>
                  <a:lnTo>
                    <a:pt x="195" y="328"/>
                  </a:lnTo>
                  <a:lnTo>
                    <a:pt x="199" y="331"/>
                  </a:lnTo>
                  <a:lnTo>
                    <a:pt x="203" y="333"/>
                  </a:lnTo>
                  <a:lnTo>
                    <a:pt x="207" y="335"/>
                  </a:lnTo>
                  <a:lnTo>
                    <a:pt x="212" y="336"/>
                  </a:lnTo>
                  <a:lnTo>
                    <a:pt x="217" y="339"/>
                  </a:lnTo>
                  <a:lnTo>
                    <a:pt x="222" y="340"/>
                  </a:lnTo>
                  <a:lnTo>
                    <a:pt x="227" y="341"/>
                  </a:lnTo>
                  <a:lnTo>
                    <a:pt x="232" y="343"/>
                  </a:lnTo>
                  <a:lnTo>
                    <a:pt x="237" y="345"/>
                  </a:lnTo>
                  <a:lnTo>
                    <a:pt x="241" y="346"/>
                  </a:lnTo>
                  <a:lnTo>
                    <a:pt x="246" y="347"/>
                  </a:lnTo>
                  <a:lnTo>
                    <a:pt x="251" y="348"/>
                  </a:lnTo>
                  <a:lnTo>
                    <a:pt x="255" y="348"/>
                  </a:lnTo>
                  <a:lnTo>
                    <a:pt x="261" y="349"/>
                  </a:lnTo>
                  <a:lnTo>
                    <a:pt x="266" y="351"/>
                  </a:lnTo>
                  <a:lnTo>
                    <a:pt x="271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6" y="352"/>
                  </a:lnTo>
                  <a:lnTo>
                    <a:pt x="291" y="352"/>
                  </a:lnTo>
                  <a:lnTo>
                    <a:pt x="295" y="352"/>
                  </a:lnTo>
                  <a:lnTo>
                    <a:pt x="300" y="352"/>
                  </a:lnTo>
                  <a:lnTo>
                    <a:pt x="305" y="352"/>
                  </a:lnTo>
                  <a:lnTo>
                    <a:pt x="309" y="352"/>
                  </a:lnTo>
                  <a:lnTo>
                    <a:pt x="314" y="351"/>
                  </a:lnTo>
                  <a:lnTo>
                    <a:pt x="319" y="351"/>
                  </a:lnTo>
                  <a:lnTo>
                    <a:pt x="323" y="349"/>
                  </a:lnTo>
                  <a:lnTo>
                    <a:pt x="328" y="349"/>
                  </a:lnTo>
                  <a:lnTo>
                    <a:pt x="333" y="348"/>
                  </a:lnTo>
                  <a:lnTo>
                    <a:pt x="338" y="347"/>
                  </a:lnTo>
                  <a:lnTo>
                    <a:pt x="342" y="346"/>
                  </a:lnTo>
                  <a:lnTo>
                    <a:pt x="346" y="345"/>
                  </a:lnTo>
                  <a:lnTo>
                    <a:pt x="350" y="343"/>
                  </a:lnTo>
                  <a:lnTo>
                    <a:pt x="355" y="342"/>
                  </a:lnTo>
                  <a:lnTo>
                    <a:pt x="359" y="340"/>
                  </a:lnTo>
                  <a:lnTo>
                    <a:pt x="363" y="339"/>
                  </a:lnTo>
                  <a:lnTo>
                    <a:pt x="367" y="336"/>
                  </a:lnTo>
                  <a:lnTo>
                    <a:pt x="370" y="334"/>
                  </a:lnTo>
                  <a:lnTo>
                    <a:pt x="375" y="333"/>
                  </a:lnTo>
                  <a:lnTo>
                    <a:pt x="379" y="331"/>
                  </a:lnTo>
                  <a:lnTo>
                    <a:pt x="382" y="328"/>
                  </a:lnTo>
                  <a:lnTo>
                    <a:pt x="386" y="326"/>
                  </a:lnTo>
                  <a:lnTo>
                    <a:pt x="389" y="324"/>
                  </a:lnTo>
                  <a:lnTo>
                    <a:pt x="393" y="320"/>
                  </a:lnTo>
                  <a:lnTo>
                    <a:pt x="395" y="318"/>
                  </a:lnTo>
                  <a:lnTo>
                    <a:pt x="397" y="315"/>
                  </a:lnTo>
                  <a:lnTo>
                    <a:pt x="398" y="314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29" name="Freeform 45"/>
            <p:cNvSpPr>
              <a:spLocks/>
            </p:cNvSpPr>
            <p:nvPr/>
          </p:nvSpPr>
          <p:spPr bwMode="auto">
            <a:xfrm>
              <a:off x="4482" y="1271"/>
              <a:ext cx="506" cy="717"/>
            </a:xfrm>
            <a:custGeom>
              <a:avLst/>
              <a:gdLst>
                <a:gd name="T0" fmla="*/ 493 w 496"/>
                <a:gd name="T1" fmla="*/ 701 h 702"/>
                <a:gd name="T2" fmla="*/ 496 w 496"/>
                <a:gd name="T3" fmla="*/ 694 h 702"/>
                <a:gd name="T4" fmla="*/ 496 w 496"/>
                <a:gd name="T5" fmla="*/ 681 h 702"/>
                <a:gd name="T6" fmla="*/ 493 w 496"/>
                <a:gd name="T7" fmla="*/ 665 h 702"/>
                <a:gd name="T8" fmla="*/ 486 w 496"/>
                <a:gd name="T9" fmla="*/ 644 h 702"/>
                <a:gd name="T10" fmla="*/ 476 w 496"/>
                <a:gd name="T11" fmla="*/ 620 h 702"/>
                <a:gd name="T12" fmla="*/ 465 w 496"/>
                <a:gd name="T13" fmla="*/ 593 h 702"/>
                <a:gd name="T14" fmla="*/ 449 w 496"/>
                <a:gd name="T15" fmla="*/ 564 h 702"/>
                <a:gd name="T16" fmla="*/ 432 w 496"/>
                <a:gd name="T17" fmla="*/ 532 h 702"/>
                <a:gd name="T18" fmla="*/ 413 w 496"/>
                <a:gd name="T19" fmla="*/ 499 h 702"/>
                <a:gd name="T20" fmla="*/ 393 w 496"/>
                <a:gd name="T21" fmla="*/ 464 h 702"/>
                <a:gd name="T22" fmla="*/ 371 w 496"/>
                <a:gd name="T23" fmla="*/ 428 h 702"/>
                <a:gd name="T24" fmla="*/ 347 w 496"/>
                <a:gd name="T25" fmla="*/ 392 h 702"/>
                <a:gd name="T26" fmla="*/ 323 w 496"/>
                <a:gd name="T27" fmla="*/ 354 h 702"/>
                <a:gd name="T28" fmla="*/ 298 w 496"/>
                <a:gd name="T29" fmla="*/ 318 h 702"/>
                <a:gd name="T30" fmla="*/ 272 w 496"/>
                <a:gd name="T31" fmla="*/ 280 h 702"/>
                <a:gd name="T32" fmla="*/ 247 w 496"/>
                <a:gd name="T33" fmla="*/ 245 h 702"/>
                <a:gd name="T34" fmla="*/ 222 w 496"/>
                <a:gd name="T35" fmla="*/ 210 h 702"/>
                <a:gd name="T36" fmla="*/ 196 w 496"/>
                <a:gd name="T37" fmla="*/ 176 h 702"/>
                <a:gd name="T38" fmla="*/ 173 w 496"/>
                <a:gd name="T39" fmla="*/ 144 h 702"/>
                <a:gd name="T40" fmla="*/ 148 w 496"/>
                <a:gd name="T41" fmla="*/ 115 h 702"/>
                <a:gd name="T42" fmla="*/ 126 w 496"/>
                <a:gd name="T43" fmla="*/ 89 h 702"/>
                <a:gd name="T44" fmla="*/ 105 w 496"/>
                <a:gd name="T45" fmla="*/ 65 h 702"/>
                <a:gd name="T46" fmla="*/ 86 w 496"/>
                <a:gd name="T47" fmla="*/ 45 h 702"/>
                <a:gd name="T48" fmla="*/ 70 w 496"/>
                <a:gd name="T49" fmla="*/ 30 h 702"/>
                <a:gd name="T50" fmla="*/ 59 w 496"/>
                <a:gd name="T51" fmla="*/ 20 h 702"/>
                <a:gd name="T52" fmla="*/ 46 w 496"/>
                <a:gd name="T53" fmla="*/ 11 h 702"/>
                <a:gd name="T54" fmla="*/ 34 w 496"/>
                <a:gd name="T55" fmla="*/ 4 h 702"/>
                <a:gd name="T56" fmla="*/ 25 w 496"/>
                <a:gd name="T57" fmla="*/ 0 h 702"/>
                <a:gd name="T58" fmla="*/ 17 w 496"/>
                <a:gd name="T59" fmla="*/ 1 h 702"/>
                <a:gd name="T60" fmla="*/ 10 w 496"/>
                <a:gd name="T61" fmla="*/ 5 h 702"/>
                <a:gd name="T62" fmla="*/ 5 w 496"/>
                <a:gd name="T63" fmla="*/ 11 h 702"/>
                <a:gd name="T64" fmla="*/ 3 w 496"/>
                <a:gd name="T65" fmla="*/ 21 h 702"/>
                <a:gd name="T66" fmla="*/ 0 w 496"/>
                <a:gd name="T67" fmla="*/ 33 h 702"/>
                <a:gd name="T68" fmla="*/ 0 w 496"/>
                <a:gd name="T69" fmla="*/ 47 h 702"/>
                <a:gd name="T70" fmla="*/ 2 w 496"/>
                <a:gd name="T71" fmla="*/ 64 h 702"/>
                <a:gd name="T72" fmla="*/ 4 w 496"/>
                <a:gd name="T73" fmla="*/ 82 h 702"/>
                <a:gd name="T74" fmla="*/ 9 w 496"/>
                <a:gd name="T75" fmla="*/ 102 h 702"/>
                <a:gd name="T76" fmla="*/ 12 w 496"/>
                <a:gd name="T77" fmla="*/ 124 h 702"/>
                <a:gd name="T78" fmla="*/ 18 w 496"/>
                <a:gd name="T79" fmla="*/ 147 h 702"/>
                <a:gd name="T80" fmla="*/ 24 w 496"/>
                <a:gd name="T81" fmla="*/ 171 h 702"/>
                <a:gd name="T82" fmla="*/ 31 w 496"/>
                <a:gd name="T83" fmla="*/ 196 h 702"/>
                <a:gd name="T84" fmla="*/ 38 w 496"/>
                <a:gd name="T85" fmla="*/ 222 h 702"/>
                <a:gd name="T86" fmla="*/ 46 w 496"/>
                <a:gd name="T87" fmla="*/ 248 h 702"/>
                <a:gd name="T88" fmla="*/ 54 w 496"/>
                <a:gd name="T89" fmla="*/ 274 h 702"/>
                <a:gd name="T90" fmla="*/ 63 w 496"/>
                <a:gd name="T91" fmla="*/ 300 h 702"/>
                <a:gd name="T92" fmla="*/ 71 w 496"/>
                <a:gd name="T93" fmla="*/ 326 h 702"/>
                <a:gd name="T94" fmla="*/ 80 w 496"/>
                <a:gd name="T95" fmla="*/ 352 h 702"/>
                <a:gd name="T96" fmla="*/ 88 w 496"/>
                <a:gd name="T97" fmla="*/ 376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6" h="702">
                  <a:moveTo>
                    <a:pt x="491" y="702"/>
                  </a:moveTo>
                  <a:lnTo>
                    <a:pt x="493" y="701"/>
                  </a:lnTo>
                  <a:lnTo>
                    <a:pt x="494" y="699"/>
                  </a:lnTo>
                  <a:lnTo>
                    <a:pt x="496" y="694"/>
                  </a:lnTo>
                  <a:lnTo>
                    <a:pt x="496" y="688"/>
                  </a:lnTo>
                  <a:lnTo>
                    <a:pt x="496" y="681"/>
                  </a:lnTo>
                  <a:lnTo>
                    <a:pt x="495" y="674"/>
                  </a:lnTo>
                  <a:lnTo>
                    <a:pt x="493" y="665"/>
                  </a:lnTo>
                  <a:lnTo>
                    <a:pt x="489" y="655"/>
                  </a:lnTo>
                  <a:lnTo>
                    <a:pt x="486" y="644"/>
                  </a:lnTo>
                  <a:lnTo>
                    <a:pt x="482" y="633"/>
                  </a:lnTo>
                  <a:lnTo>
                    <a:pt x="476" y="620"/>
                  </a:lnTo>
                  <a:lnTo>
                    <a:pt x="470" y="607"/>
                  </a:lnTo>
                  <a:lnTo>
                    <a:pt x="465" y="593"/>
                  </a:lnTo>
                  <a:lnTo>
                    <a:pt x="457" y="579"/>
                  </a:lnTo>
                  <a:lnTo>
                    <a:pt x="449" y="564"/>
                  </a:lnTo>
                  <a:lnTo>
                    <a:pt x="441" y="549"/>
                  </a:lnTo>
                  <a:lnTo>
                    <a:pt x="432" y="532"/>
                  </a:lnTo>
                  <a:lnTo>
                    <a:pt x="423" y="516"/>
                  </a:lnTo>
                  <a:lnTo>
                    <a:pt x="413" y="499"/>
                  </a:lnTo>
                  <a:lnTo>
                    <a:pt x="404" y="482"/>
                  </a:lnTo>
                  <a:lnTo>
                    <a:pt x="393" y="464"/>
                  </a:lnTo>
                  <a:lnTo>
                    <a:pt x="381" y="447"/>
                  </a:lnTo>
                  <a:lnTo>
                    <a:pt x="371" y="428"/>
                  </a:lnTo>
                  <a:lnTo>
                    <a:pt x="359" y="410"/>
                  </a:lnTo>
                  <a:lnTo>
                    <a:pt x="347" y="392"/>
                  </a:lnTo>
                  <a:lnTo>
                    <a:pt x="336" y="373"/>
                  </a:lnTo>
                  <a:lnTo>
                    <a:pt x="323" y="354"/>
                  </a:lnTo>
                  <a:lnTo>
                    <a:pt x="311" y="335"/>
                  </a:lnTo>
                  <a:lnTo>
                    <a:pt x="298" y="318"/>
                  </a:lnTo>
                  <a:lnTo>
                    <a:pt x="285" y="299"/>
                  </a:lnTo>
                  <a:lnTo>
                    <a:pt x="272" y="280"/>
                  </a:lnTo>
                  <a:lnTo>
                    <a:pt x="259" y="263"/>
                  </a:lnTo>
                  <a:lnTo>
                    <a:pt x="247" y="245"/>
                  </a:lnTo>
                  <a:lnTo>
                    <a:pt x="235" y="228"/>
                  </a:lnTo>
                  <a:lnTo>
                    <a:pt x="222" y="210"/>
                  </a:lnTo>
                  <a:lnTo>
                    <a:pt x="209" y="192"/>
                  </a:lnTo>
                  <a:lnTo>
                    <a:pt x="196" y="176"/>
                  </a:lnTo>
                  <a:lnTo>
                    <a:pt x="184" y="161"/>
                  </a:lnTo>
                  <a:lnTo>
                    <a:pt x="173" y="144"/>
                  </a:lnTo>
                  <a:lnTo>
                    <a:pt x="160" y="130"/>
                  </a:lnTo>
                  <a:lnTo>
                    <a:pt x="148" y="115"/>
                  </a:lnTo>
                  <a:lnTo>
                    <a:pt x="138" y="102"/>
                  </a:lnTo>
                  <a:lnTo>
                    <a:pt x="126" y="89"/>
                  </a:lnTo>
                  <a:lnTo>
                    <a:pt x="115" y="76"/>
                  </a:lnTo>
                  <a:lnTo>
                    <a:pt x="105" y="65"/>
                  </a:lnTo>
                  <a:lnTo>
                    <a:pt x="95" y="54"/>
                  </a:lnTo>
                  <a:lnTo>
                    <a:pt x="86" y="45"/>
                  </a:lnTo>
                  <a:lnTo>
                    <a:pt x="77" y="35"/>
                  </a:lnTo>
                  <a:lnTo>
                    <a:pt x="70" y="30"/>
                  </a:lnTo>
                  <a:lnTo>
                    <a:pt x="65" y="25"/>
                  </a:lnTo>
                  <a:lnTo>
                    <a:pt x="59" y="20"/>
                  </a:lnTo>
                  <a:lnTo>
                    <a:pt x="53" y="15"/>
                  </a:lnTo>
                  <a:lnTo>
                    <a:pt x="46" y="11"/>
                  </a:lnTo>
                  <a:lnTo>
                    <a:pt x="40" y="7"/>
                  </a:lnTo>
                  <a:lnTo>
                    <a:pt x="34" y="4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11"/>
                  </a:lnTo>
                  <a:lnTo>
                    <a:pt x="4" y="15"/>
                  </a:lnTo>
                  <a:lnTo>
                    <a:pt x="3" y="21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2" y="55"/>
                  </a:lnTo>
                  <a:lnTo>
                    <a:pt x="2" y="64"/>
                  </a:lnTo>
                  <a:lnTo>
                    <a:pt x="3" y="73"/>
                  </a:lnTo>
                  <a:lnTo>
                    <a:pt x="4" y="82"/>
                  </a:lnTo>
                  <a:lnTo>
                    <a:pt x="6" y="93"/>
                  </a:lnTo>
                  <a:lnTo>
                    <a:pt x="9" y="102"/>
                  </a:lnTo>
                  <a:lnTo>
                    <a:pt x="10" y="113"/>
                  </a:lnTo>
                  <a:lnTo>
                    <a:pt x="12" y="124"/>
                  </a:lnTo>
                  <a:lnTo>
                    <a:pt x="15" y="136"/>
                  </a:lnTo>
                  <a:lnTo>
                    <a:pt x="18" y="147"/>
                  </a:lnTo>
                  <a:lnTo>
                    <a:pt x="20" y="160"/>
                  </a:lnTo>
                  <a:lnTo>
                    <a:pt x="24" y="171"/>
                  </a:lnTo>
                  <a:lnTo>
                    <a:pt x="27" y="184"/>
                  </a:lnTo>
                  <a:lnTo>
                    <a:pt x="31" y="196"/>
                  </a:lnTo>
                  <a:lnTo>
                    <a:pt x="34" y="209"/>
                  </a:lnTo>
                  <a:lnTo>
                    <a:pt x="38" y="222"/>
                  </a:lnTo>
                  <a:lnTo>
                    <a:pt x="41" y="235"/>
                  </a:lnTo>
                  <a:lnTo>
                    <a:pt x="46" y="248"/>
                  </a:lnTo>
                  <a:lnTo>
                    <a:pt x="50" y="260"/>
                  </a:lnTo>
                  <a:lnTo>
                    <a:pt x="54" y="274"/>
                  </a:lnTo>
                  <a:lnTo>
                    <a:pt x="58" y="287"/>
                  </a:lnTo>
                  <a:lnTo>
                    <a:pt x="63" y="300"/>
                  </a:lnTo>
                  <a:lnTo>
                    <a:pt x="67" y="313"/>
                  </a:lnTo>
                  <a:lnTo>
                    <a:pt x="71" y="326"/>
                  </a:lnTo>
                  <a:lnTo>
                    <a:pt x="75" y="339"/>
                  </a:lnTo>
                  <a:lnTo>
                    <a:pt x="80" y="352"/>
                  </a:lnTo>
                  <a:lnTo>
                    <a:pt x="84" y="365"/>
                  </a:lnTo>
                  <a:lnTo>
                    <a:pt x="88" y="376"/>
                  </a:lnTo>
                  <a:lnTo>
                    <a:pt x="93" y="388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30" name="Freeform 46"/>
            <p:cNvSpPr>
              <a:spLocks/>
            </p:cNvSpPr>
            <p:nvPr/>
          </p:nvSpPr>
          <p:spPr bwMode="auto">
            <a:xfrm>
              <a:off x="4621" y="2202"/>
              <a:ext cx="362" cy="412"/>
            </a:xfrm>
            <a:custGeom>
              <a:avLst/>
              <a:gdLst>
                <a:gd name="T0" fmla="*/ 17 w 355"/>
                <a:gd name="T1" fmla="*/ 2 h 404"/>
                <a:gd name="T2" fmla="*/ 13 w 355"/>
                <a:gd name="T3" fmla="*/ 6 h 404"/>
                <a:gd name="T4" fmla="*/ 9 w 355"/>
                <a:gd name="T5" fmla="*/ 14 h 404"/>
                <a:gd name="T6" fmla="*/ 5 w 355"/>
                <a:gd name="T7" fmla="*/ 22 h 404"/>
                <a:gd name="T8" fmla="*/ 2 w 355"/>
                <a:gd name="T9" fmla="*/ 32 h 404"/>
                <a:gd name="T10" fmla="*/ 0 w 355"/>
                <a:gd name="T11" fmla="*/ 42 h 404"/>
                <a:gd name="T12" fmla="*/ 0 w 355"/>
                <a:gd name="T13" fmla="*/ 55 h 404"/>
                <a:gd name="T14" fmla="*/ 0 w 355"/>
                <a:gd name="T15" fmla="*/ 67 h 404"/>
                <a:gd name="T16" fmla="*/ 3 w 355"/>
                <a:gd name="T17" fmla="*/ 81 h 404"/>
                <a:gd name="T18" fmla="*/ 5 w 355"/>
                <a:gd name="T19" fmla="*/ 95 h 404"/>
                <a:gd name="T20" fmla="*/ 9 w 355"/>
                <a:gd name="T21" fmla="*/ 109 h 404"/>
                <a:gd name="T22" fmla="*/ 12 w 355"/>
                <a:gd name="T23" fmla="*/ 124 h 404"/>
                <a:gd name="T24" fmla="*/ 17 w 355"/>
                <a:gd name="T25" fmla="*/ 139 h 404"/>
                <a:gd name="T26" fmla="*/ 23 w 355"/>
                <a:gd name="T27" fmla="*/ 156 h 404"/>
                <a:gd name="T28" fmla="*/ 29 w 355"/>
                <a:gd name="T29" fmla="*/ 171 h 404"/>
                <a:gd name="T30" fmla="*/ 36 w 355"/>
                <a:gd name="T31" fmla="*/ 187 h 404"/>
                <a:gd name="T32" fmla="*/ 43 w 355"/>
                <a:gd name="T33" fmla="*/ 204 h 404"/>
                <a:gd name="T34" fmla="*/ 51 w 355"/>
                <a:gd name="T35" fmla="*/ 219 h 404"/>
                <a:gd name="T36" fmla="*/ 59 w 355"/>
                <a:gd name="T37" fmla="*/ 236 h 404"/>
                <a:gd name="T38" fmla="*/ 68 w 355"/>
                <a:gd name="T39" fmla="*/ 251 h 404"/>
                <a:gd name="T40" fmla="*/ 78 w 355"/>
                <a:gd name="T41" fmla="*/ 266 h 404"/>
                <a:gd name="T42" fmla="*/ 87 w 355"/>
                <a:gd name="T43" fmla="*/ 280 h 404"/>
                <a:gd name="T44" fmla="*/ 96 w 355"/>
                <a:gd name="T45" fmla="*/ 294 h 404"/>
                <a:gd name="T46" fmla="*/ 107 w 355"/>
                <a:gd name="T47" fmla="*/ 307 h 404"/>
                <a:gd name="T48" fmla="*/ 118 w 355"/>
                <a:gd name="T49" fmla="*/ 320 h 404"/>
                <a:gd name="T50" fmla="*/ 125 w 355"/>
                <a:gd name="T51" fmla="*/ 329 h 404"/>
                <a:gd name="T52" fmla="*/ 133 w 355"/>
                <a:gd name="T53" fmla="*/ 337 h 404"/>
                <a:gd name="T54" fmla="*/ 143 w 355"/>
                <a:gd name="T55" fmla="*/ 347 h 404"/>
                <a:gd name="T56" fmla="*/ 154 w 355"/>
                <a:gd name="T57" fmla="*/ 356 h 404"/>
                <a:gd name="T58" fmla="*/ 166 w 355"/>
                <a:gd name="T59" fmla="*/ 366 h 404"/>
                <a:gd name="T60" fmla="*/ 176 w 355"/>
                <a:gd name="T61" fmla="*/ 373 h 404"/>
                <a:gd name="T62" fmla="*/ 187 w 355"/>
                <a:gd name="T63" fmla="*/ 380 h 404"/>
                <a:gd name="T64" fmla="*/ 197 w 355"/>
                <a:gd name="T65" fmla="*/ 386 h 404"/>
                <a:gd name="T66" fmla="*/ 208 w 355"/>
                <a:gd name="T67" fmla="*/ 390 h 404"/>
                <a:gd name="T68" fmla="*/ 218 w 355"/>
                <a:gd name="T69" fmla="*/ 395 h 404"/>
                <a:gd name="T70" fmla="*/ 229 w 355"/>
                <a:gd name="T71" fmla="*/ 398 h 404"/>
                <a:gd name="T72" fmla="*/ 239 w 355"/>
                <a:gd name="T73" fmla="*/ 401 h 404"/>
                <a:gd name="T74" fmla="*/ 250 w 355"/>
                <a:gd name="T75" fmla="*/ 403 h 404"/>
                <a:gd name="T76" fmla="*/ 261 w 355"/>
                <a:gd name="T77" fmla="*/ 404 h 404"/>
                <a:gd name="T78" fmla="*/ 270 w 355"/>
                <a:gd name="T79" fmla="*/ 404 h 404"/>
                <a:gd name="T80" fmla="*/ 279 w 355"/>
                <a:gd name="T81" fmla="*/ 404 h 404"/>
                <a:gd name="T82" fmla="*/ 289 w 355"/>
                <a:gd name="T83" fmla="*/ 404 h 404"/>
                <a:gd name="T84" fmla="*/ 298 w 355"/>
                <a:gd name="T85" fmla="*/ 402 h 404"/>
                <a:gd name="T86" fmla="*/ 307 w 355"/>
                <a:gd name="T87" fmla="*/ 400 h 404"/>
                <a:gd name="T88" fmla="*/ 316 w 355"/>
                <a:gd name="T89" fmla="*/ 397 h 404"/>
                <a:gd name="T90" fmla="*/ 324 w 355"/>
                <a:gd name="T91" fmla="*/ 394 h 404"/>
                <a:gd name="T92" fmla="*/ 332 w 355"/>
                <a:gd name="T93" fmla="*/ 390 h 404"/>
                <a:gd name="T94" fmla="*/ 339 w 355"/>
                <a:gd name="T95" fmla="*/ 386 h 404"/>
                <a:gd name="T96" fmla="*/ 346 w 355"/>
                <a:gd name="T97" fmla="*/ 381 h 404"/>
                <a:gd name="T98" fmla="*/ 352 w 355"/>
                <a:gd name="T99" fmla="*/ 375 h 404"/>
                <a:gd name="T100" fmla="*/ 355 w 355"/>
                <a:gd name="T101" fmla="*/ 37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5" h="404">
                  <a:moveTo>
                    <a:pt x="19" y="0"/>
                  </a:moveTo>
                  <a:lnTo>
                    <a:pt x="17" y="2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1" y="9"/>
                  </a:lnTo>
                  <a:lnTo>
                    <a:pt x="9" y="14"/>
                  </a:lnTo>
                  <a:lnTo>
                    <a:pt x="6" y="18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2" y="32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2" y="74"/>
                  </a:lnTo>
                  <a:lnTo>
                    <a:pt x="3" y="81"/>
                  </a:lnTo>
                  <a:lnTo>
                    <a:pt x="4" y="88"/>
                  </a:lnTo>
                  <a:lnTo>
                    <a:pt x="5" y="95"/>
                  </a:lnTo>
                  <a:lnTo>
                    <a:pt x="6" y="102"/>
                  </a:lnTo>
                  <a:lnTo>
                    <a:pt x="9" y="109"/>
                  </a:lnTo>
                  <a:lnTo>
                    <a:pt x="10" y="116"/>
                  </a:lnTo>
                  <a:lnTo>
                    <a:pt x="12" y="124"/>
                  </a:lnTo>
                  <a:lnTo>
                    <a:pt x="14" y="132"/>
                  </a:lnTo>
                  <a:lnTo>
                    <a:pt x="17" y="139"/>
                  </a:lnTo>
                  <a:lnTo>
                    <a:pt x="20" y="148"/>
                  </a:lnTo>
                  <a:lnTo>
                    <a:pt x="23" y="156"/>
                  </a:lnTo>
                  <a:lnTo>
                    <a:pt x="26" y="163"/>
                  </a:lnTo>
                  <a:lnTo>
                    <a:pt x="29" y="171"/>
                  </a:lnTo>
                  <a:lnTo>
                    <a:pt x="32" y="179"/>
                  </a:lnTo>
                  <a:lnTo>
                    <a:pt x="36" y="187"/>
                  </a:lnTo>
                  <a:lnTo>
                    <a:pt x="39" y="196"/>
                  </a:lnTo>
                  <a:lnTo>
                    <a:pt x="43" y="204"/>
                  </a:lnTo>
                  <a:lnTo>
                    <a:pt x="47" y="211"/>
                  </a:lnTo>
                  <a:lnTo>
                    <a:pt x="51" y="219"/>
                  </a:lnTo>
                  <a:lnTo>
                    <a:pt x="55" y="227"/>
                  </a:lnTo>
                  <a:lnTo>
                    <a:pt x="59" y="236"/>
                  </a:lnTo>
                  <a:lnTo>
                    <a:pt x="64" y="243"/>
                  </a:lnTo>
                  <a:lnTo>
                    <a:pt x="68" y="251"/>
                  </a:lnTo>
                  <a:lnTo>
                    <a:pt x="73" y="258"/>
                  </a:lnTo>
                  <a:lnTo>
                    <a:pt x="78" y="266"/>
                  </a:lnTo>
                  <a:lnTo>
                    <a:pt x="82" y="273"/>
                  </a:lnTo>
                  <a:lnTo>
                    <a:pt x="87" y="280"/>
                  </a:lnTo>
                  <a:lnTo>
                    <a:pt x="92" y="287"/>
                  </a:lnTo>
                  <a:lnTo>
                    <a:pt x="96" y="294"/>
                  </a:lnTo>
                  <a:lnTo>
                    <a:pt x="102" y="301"/>
                  </a:lnTo>
                  <a:lnTo>
                    <a:pt x="107" y="307"/>
                  </a:lnTo>
                  <a:lnTo>
                    <a:pt x="112" y="314"/>
                  </a:lnTo>
                  <a:lnTo>
                    <a:pt x="118" y="320"/>
                  </a:lnTo>
                  <a:lnTo>
                    <a:pt x="121" y="325"/>
                  </a:lnTo>
                  <a:lnTo>
                    <a:pt x="125" y="329"/>
                  </a:lnTo>
                  <a:lnTo>
                    <a:pt x="128" y="333"/>
                  </a:lnTo>
                  <a:lnTo>
                    <a:pt x="133" y="337"/>
                  </a:lnTo>
                  <a:lnTo>
                    <a:pt x="139" y="342"/>
                  </a:lnTo>
                  <a:lnTo>
                    <a:pt x="143" y="347"/>
                  </a:lnTo>
                  <a:lnTo>
                    <a:pt x="149" y="352"/>
                  </a:lnTo>
                  <a:lnTo>
                    <a:pt x="154" y="356"/>
                  </a:lnTo>
                  <a:lnTo>
                    <a:pt x="160" y="361"/>
                  </a:lnTo>
                  <a:lnTo>
                    <a:pt x="166" y="366"/>
                  </a:lnTo>
                  <a:lnTo>
                    <a:pt x="170" y="369"/>
                  </a:lnTo>
                  <a:lnTo>
                    <a:pt x="176" y="373"/>
                  </a:lnTo>
                  <a:lnTo>
                    <a:pt x="181" y="376"/>
                  </a:lnTo>
                  <a:lnTo>
                    <a:pt x="187" y="380"/>
                  </a:lnTo>
                  <a:lnTo>
                    <a:pt x="193" y="382"/>
                  </a:lnTo>
                  <a:lnTo>
                    <a:pt x="197" y="386"/>
                  </a:lnTo>
                  <a:lnTo>
                    <a:pt x="203" y="388"/>
                  </a:lnTo>
                  <a:lnTo>
                    <a:pt x="208" y="390"/>
                  </a:lnTo>
                  <a:lnTo>
                    <a:pt x="214" y="393"/>
                  </a:lnTo>
                  <a:lnTo>
                    <a:pt x="218" y="395"/>
                  </a:lnTo>
                  <a:lnTo>
                    <a:pt x="224" y="396"/>
                  </a:lnTo>
                  <a:lnTo>
                    <a:pt x="229" y="398"/>
                  </a:lnTo>
                  <a:lnTo>
                    <a:pt x="235" y="400"/>
                  </a:lnTo>
                  <a:lnTo>
                    <a:pt x="239" y="401"/>
                  </a:lnTo>
                  <a:lnTo>
                    <a:pt x="245" y="402"/>
                  </a:lnTo>
                  <a:lnTo>
                    <a:pt x="250" y="403"/>
                  </a:lnTo>
                  <a:lnTo>
                    <a:pt x="255" y="403"/>
                  </a:lnTo>
                  <a:lnTo>
                    <a:pt x="261" y="404"/>
                  </a:lnTo>
                  <a:lnTo>
                    <a:pt x="265" y="404"/>
                  </a:lnTo>
                  <a:lnTo>
                    <a:pt x="270" y="404"/>
                  </a:lnTo>
                  <a:lnTo>
                    <a:pt x="275" y="404"/>
                  </a:lnTo>
                  <a:lnTo>
                    <a:pt x="279" y="404"/>
                  </a:lnTo>
                  <a:lnTo>
                    <a:pt x="284" y="404"/>
                  </a:lnTo>
                  <a:lnTo>
                    <a:pt x="289" y="404"/>
                  </a:lnTo>
                  <a:lnTo>
                    <a:pt x="293" y="403"/>
                  </a:lnTo>
                  <a:lnTo>
                    <a:pt x="298" y="402"/>
                  </a:lnTo>
                  <a:lnTo>
                    <a:pt x="303" y="401"/>
                  </a:lnTo>
                  <a:lnTo>
                    <a:pt x="307" y="400"/>
                  </a:lnTo>
                  <a:lnTo>
                    <a:pt x="311" y="398"/>
                  </a:lnTo>
                  <a:lnTo>
                    <a:pt x="316" y="397"/>
                  </a:lnTo>
                  <a:lnTo>
                    <a:pt x="320" y="396"/>
                  </a:lnTo>
                  <a:lnTo>
                    <a:pt x="324" y="394"/>
                  </a:lnTo>
                  <a:lnTo>
                    <a:pt x="327" y="393"/>
                  </a:lnTo>
                  <a:lnTo>
                    <a:pt x="332" y="390"/>
                  </a:lnTo>
                  <a:lnTo>
                    <a:pt x="336" y="388"/>
                  </a:lnTo>
                  <a:lnTo>
                    <a:pt x="339" y="386"/>
                  </a:lnTo>
                  <a:lnTo>
                    <a:pt x="343" y="383"/>
                  </a:lnTo>
                  <a:lnTo>
                    <a:pt x="346" y="381"/>
                  </a:lnTo>
                  <a:lnTo>
                    <a:pt x="350" y="378"/>
                  </a:lnTo>
                  <a:lnTo>
                    <a:pt x="352" y="375"/>
                  </a:lnTo>
                  <a:lnTo>
                    <a:pt x="354" y="374"/>
                  </a:lnTo>
                  <a:lnTo>
                    <a:pt x="355" y="373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31" name="Freeform 47"/>
            <p:cNvSpPr>
              <a:spLocks/>
            </p:cNvSpPr>
            <p:nvPr/>
          </p:nvSpPr>
          <p:spPr bwMode="auto">
            <a:xfrm>
              <a:off x="4640" y="2191"/>
              <a:ext cx="377" cy="392"/>
            </a:xfrm>
            <a:custGeom>
              <a:avLst/>
              <a:gdLst>
                <a:gd name="T0" fmla="*/ 338 w 369"/>
                <a:gd name="T1" fmla="*/ 382 h 384"/>
                <a:gd name="T2" fmla="*/ 342 w 369"/>
                <a:gd name="T3" fmla="*/ 378 h 384"/>
                <a:gd name="T4" fmla="*/ 347 w 369"/>
                <a:gd name="T5" fmla="*/ 371 h 384"/>
                <a:gd name="T6" fmla="*/ 352 w 369"/>
                <a:gd name="T7" fmla="*/ 364 h 384"/>
                <a:gd name="T8" fmla="*/ 356 w 369"/>
                <a:gd name="T9" fmla="*/ 355 h 384"/>
                <a:gd name="T10" fmla="*/ 360 w 369"/>
                <a:gd name="T11" fmla="*/ 347 h 384"/>
                <a:gd name="T12" fmla="*/ 363 w 369"/>
                <a:gd name="T13" fmla="*/ 339 h 384"/>
                <a:gd name="T14" fmla="*/ 366 w 369"/>
                <a:gd name="T15" fmla="*/ 331 h 384"/>
                <a:gd name="T16" fmla="*/ 367 w 369"/>
                <a:gd name="T17" fmla="*/ 322 h 384"/>
                <a:gd name="T18" fmla="*/ 368 w 369"/>
                <a:gd name="T19" fmla="*/ 312 h 384"/>
                <a:gd name="T20" fmla="*/ 369 w 369"/>
                <a:gd name="T21" fmla="*/ 303 h 384"/>
                <a:gd name="T22" fmla="*/ 369 w 369"/>
                <a:gd name="T23" fmla="*/ 292 h 384"/>
                <a:gd name="T24" fmla="*/ 368 w 369"/>
                <a:gd name="T25" fmla="*/ 283 h 384"/>
                <a:gd name="T26" fmla="*/ 367 w 369"/>
                <a:gd name="T27" fmla="*/ 272 h 384"/>
                <a:gd name="T28" fmla="*/ 365 w 369"/>
                <a:gd name="T29" fmla="*/ 262 h 384"/>
                <a:gd name="T30" fmla="*/ 362 w 369"/>
                <a:gd name="T31" fmla="*/ 250 h 384"/>
                <a:gd name="T32" fmla="*/ 359 w 369"/>
                <a:gd name="T33" fmla="*/ 239 h 384"/>
                <a:gd name="T34" fmla="*/ 354 w 369"/>
                <a:gd name="T35" fmla="*/ 228 h 384"/>
                <a:gd name="T36" fmla="*/ 349 w 369"/>
                <a:gd name="T37" fmla="*/ 217 h 384"/>
                <a:gd name="T38" fmla="*/ 343 w 369"/>
                <a:gd name="T39" fmla="*/ 205 h 384"/>
                <a:gd name="T40" fmla="*/ 338 w 369"/>
                <a:gd name="T41" fmla="*/ 194 h 384"/>
                <a:gd name="T42" fmla="*/ 329 w 369"/>
                <a:gd name="T43" fmla="*/ 183 h 384"/>
                <a:gd name="T44" fmla="*/ 321 w 369"/>
                <a:gd name="T45" fmla="*/ 172 h 384"/>
                <a:gd name="T46" fmla="*/ 313 w 369"/>
                <a:gd name="T47" fmla="*/ 160 h 384"/>
                <a:gd name="T48" fmla="*/ 304 w 369"/>
                <a:gd name="T49" fmla="*/ 149 h 384"/>
                <a:gd name="T50" fmla="*/ 297 w 369"/>
                <a:gd name="T51" fmla="*/ 142 h 384"/>
                <a:gd name="T52" fmla="*/ 286 w 369"/>
                <a:gd name="T53" fmla="*/ 132 h 384"/>
                <a:gd name="T54" fmla="*/ 274 w 369"/>
                <a:gd name="T55" fmla="*/ 120 h 384"/>
                <a:gd name="T56" fmla="*/ 261 w 369"/>
                <a:gd name="T57" fmla="*/ 109 h 384"/>
                <a:gd name="T58" fmla="*/ 249 w 369"/>
                <a:gd name="T59" fmla="*/ 98 h 384"/>
                <a:gd name="T60" fmla="*/ 235 w 369"/>
                <a:gd name="T61" fmla="*/ 87 h 384"/>
                <a:gd name="T62" fmla="*/ 220 w 369"/>
                <a:gd name="T63" fmla="*/ 78 h 384"/>
                <a:gd name="T64" fmla="*/ 206 w 369"/>
                <a:gd name="T65" fmla="*/ 67 h 384"/>
                <a:gd name="T66" fmla="*/ 192 w 369"/>
                <a:gd name="T67" fmla="*/ 58 h 384"/>
                <a:gd name="T68" fmla="*/ 177 w 369"/>
                <a:gd name="T69" fmla="*/ 50 h 384"/>
                <a:gd name="T70" fmla="*/ 162 w 369"/>
                <a:gd name="T71" fmla="*/ 41 h 384"/>
                <a:gd name="T72" fmla="*/ 148 w 369"/>
                <a:gd name="T73" fmla="*/ 33 h 384"/>
                <a:gd name="T74" fmla="*/ 133 w 369"/>
                <a:gd name="T75" fmla="*/ 26 h 384"/>
                <a:gd name="T76" fmla="*/ 118 w 369"/>
                <a:gd name="T77" fmla="*/ 20 h 384"/>
                <a:gd name="T78" fmla="*/ 104 w 369"/>
                <a:gd name="T79" fmla="*/ 14 h 384"/>
                <a:gd name="T80" fmla="*/ 90 w 369"/>
                <a:gd name="T81" fmla="*/ 10 h 384"/>
                <a:gd name="T82" fmla="*/ 77 w 369"/>
                <a:gd name="T83" fmla="*/ 6 h 384"/>
                <a:gd name="T84" fmla="*/ 65 w 369"/>
                <a:gd name="T85" fmla="*/ 3 h 384"/>
                <a:gd name="T86" fmla="*/ 52 w 369"/>
                <a:gd name="T87" fmla="*/ 2 h 384"/>
                <a:gd name="T88" fmla="*/ 40 w 369"/>
                <a:gd name="T89" fmla="*/ 0 h 384"/>
                <a:gd name="T90" fmla="*/ 29 w 369"/>
                <a:gd name="T91" fmla="*/ 0 h 384"/>
                <a:gd name="T92" fmla="*/ 20 w 369"/>
                <a:gd name="T93" fmla="*/ 2 h 384"/>
                <a:gd name="T94" fmla="*/ 11 w 369"/>
                <a:gd name="T95" fmla="*/ 5 h 384"/>
                <a:gd name="T96" fmla="*/ 4 w 369"/>
                <a:gd name="T97" fmla="*/ 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9" h="384">
                  <a:moveTo>
                    <a:pt x="336" y="384"/>
                  </a:moveTo>
                  <a:lnTo>
                    <a:pt x="338" y="382"/>
                  </a:lnTo>
                  <a:lnTo>
                    <a:pt x="339" y="380"/>
                  </a:lnTo>
                  <a:lnTo>
                    <a:pt x="342" y="378"/>
                  </a:lnTo>
                  <a:lnTo>
                    <a:pt x="345" y="374"/>
                  </a:lnTo>
                  <a:lnTo>
                    <a:pt x="347" y="371"/>
                  </a:lnTo>
                  <a:lnTo>
                    <a:pt x="349" y="367"/>
                  </a:lnTo>
                  <a:lnTo>
                    <a:pt x="352" y="364"/>
                  </a:lnTo>
                  <a:lnTo>
                    <a:pt x="354" y="360"/>
                  </a:lnTo>
                  <a:lnTo>
                    <a:pt x="356" y="355"/>
                  </a:lnTo>
                  <a:lnTo>
                    <a:pt x="359" y="352"/>
                  </a:lnTo>
                  <a:lnTo>
                    <a:pt x="360" y="347"/>
                  </a:lnTo>
                  <a:lnTo>
                    <a:pt x="361" y="344"/>
                  </a:lnTo>
                  <a:lnTo>
                    <a:pt x="363" y="339"/>
                  </a:lnTo>
                  <a:lnTo>
                    <a:pt x="365" y="336"/>
                  </a:lnTo>
                  <a:lnTo>
                    <a:pt x="366" y="331"/>
                  </a:lnTo>
                  <a:lnTo>
                    <a:pt x="367" y="326"/>
                  </a:lnTo>
                  <a:lnTo>
                    <a:pt x="367" y="322"/>
                  </a:lnTo>
                  <a:lnTo>
                    <a:pt x="368" y="317"/>
                  </a:lnTo>
                  <a:lnTo>
                    <a:pt x="368" y="312"/>
                  </a:lnTo>
                  <a:lnTo>
                    <a:pt x="369" y="307"/>
                  </a:lnTo>
                  <a:lnTo>
                    <a:pt x="369" y="303"/>
                  </a:lnTo>
                  <a:lnTo>
                    <a:pt x="369" y="298"/>
                  </a:lnTo>
                  <a:lnTo>
                    <a:pt x="369" y="292"/>
                  </a:lnTo>
                  <a:lnTo>
                    <a:pt x="369" y="288"/>
                  </a:lnTo>
                  <a:lnTo>
                    <a:pt x="368" y="283"/>
                  </a:lnTo>
                  <a:lnTo>
                    <a:pt x="368" y="277"/>
                  </a:lnTo>
                  <a:lnTo>
                    <a:pt x="367" y="272"/>
                  </a:lnTo>
                  <a:lnTo>
                    <a:pt x="366" y="266"/>
                  </a:lnTo>
                  <a:lnTo>
                    <a:pt x="365" y="262"/>
                  </a:lnTo>
                  <a:lnTo>
                    <a:pt x="363" y="256"/>
                  </a:lnTo>
                  <a:lnTo>
                    <a:pt x="362" y="250"/>
                  </a:lnTo>
                  <a:lnTo>
                    <a:pt x="361" y="245"/>
                  </a:lnTo>
                  <a:lnTo>
                    <a:pt x="359" y="239"/>
                  </a:lnTo>
                  <a:lnTo>
                    <a:pt x="356" y="234"/>
                  </a:lnTo>
                  <a:lnTo>
                    <a:pt x="354" y="228"/>
                  </a:lnTo>
                  <a:lnTo>
                    <a:pt x="352" y="223"/>
                  </a:lnTo>
                  <a:lnTo>
                    <a:pt x="349" y="217"/>
                  </a:lnTo>
                  <a:lnTo>
                    <a:pt x="347" y="211"/>
                  </a:lnTo>
                  <a:lnTo>
                    <a:pt x="343" y="205"/>
                  </a:lnTo>
                  <a:lnTo>
                    <a:pt x="340" y="200"/>
                  </a:lnTo>
                  <a:lnTo>
                    <a:pt x="338" y="194"/>
                  </a:lnTo>
                  <a:lnTo>
                    <a:pt x="333" y="189"/>
                  </a:lnTo>
                  <a:lnTo>
                    <a:pt x="329" y="183"/>
                  </a:lnTo>
                  <a:lnTo>
                    <a:pt x="326" y="177"/>
                  </a:lnTo>
                  <a:lnTo>
                    <a:pt x="321" y="172"/>
                  </a:lnTo>
                  <a:lnTo>
                    <a:pt x="318" y="166"/>
                  </a:lnTo>
                  <a:lnTo>
                    <a:pt x="313" y="160"/>
                  </a:lnTo>
                  <a:lnTo>
                    <a:pt x="307" y="154"/>
                  </a:lnTo>
                  <a:lnTo>
                    <a:pt x="304" y="149"/>
                  </a:lnTo>
                  <a:lnTo>
                    <a:pt x="300" y="146"/>
                  </a:lnTo>
                  <a:lnTo>
                    <a:pt x="297" y="142"/>
                  </a:lnTo>
                  <a:lnTo>
                    <a:pt x="292" y="138"/>
                  </a:lnTo>
                  <a:lnTo>
                    <a:pt x="286" y="132"/>
                  </a:lnTo>
                  <a:lnTo>
                    <a:pt x="280" y="126"/>
                  </a:lnTo>
                  <a:lnTo>
                    <a:pt x="274" y="120"/>
                  </a:lnTo>
                  <a:lnTo>
                    <a:pt x="268" y="114"/>
                  </a:lnTo>
                  <a:lnTo>
                    <a:pt x="261" y="109"/>
                  </a:lnTo>
                  <a:lnTo>
                    <a:pt x="256" y="104"/>
                  </a:lnTo>
                  <a:lnTo>
                    <a:pt x="249" y="98"/>
                  </a:lnTo>
                  <a:lnTo>
                    <a:pt x="242" y="93"/>
                  </a:lnTo>
                  <a:lnTo>
                    <a:pt x="235" y="87"/>
                  </a:lnTo>
                  <a:lnTo>
                    <a:pt x="229" y="82"/>
                  </a:lnTo>
                  <a:lnTo>
                    <a:pt x="220" y="78"/>
                  </a:lnTo>
                  <a:lnTo>
                    <a:pt x="213" y="72"/>
                  </a:lnTo>
                  <a:lnTo>
                    <a:pt x="206" y="67"/>
                  </a:lnTo>
                  <a:lnTo>
                    <a:pt x="199" y="63"/>
                  </a:lnTo>
                  <a:lnTo>
                    <a:pt x="192" y="58"/>
                  </a:lnTo>
                  <a:lnTo>
                    <a:pt x="184" y="53"/>
                  </a:lnTo>
                  <a:lnTo>
                    <a:pt x="177" y="50"/>
                  </a:lnTo>
                  <a:lnTo>
                    <a:pt x="170" y="45"/>
                  </a:lnTo>
                  <a:lnTo>
                    <a:pt x="162" y="41"/>
                  </a:lnTo>
                  <a:lnTo>
                    <a:pt x="155" y="37"/>
                  </a:lnTo>
                  <a:lnTo>
                    <a:pt x="148" y="33"/>
                  </a:lnTo>
                  <a:lnTo>
                    <a:pt x="141" y="30"/>
                  </a:lnTo>
                  <a:lnTo>
                    <a:pt x="133" y="26"/>
                  </a:lnTo>
                  <a:lnTo>
                    <a:pt x="126" y="23"/>
                  </a:lnTo>
                  <a:lnTo>
                    <a:pt x="118" y="20"/>
                  </a:lnTo>
                  <a:lnTo>
                    <a:pt x="111" y="17"/>
                  </a:lnTo>
                  <a:lnTo>
                    <a:pt x="104" y="14"/>
                  </a:lnTo>
                  <a:lnTo>
                    <a:pt x="97" y="12"/>
                  </a:lnTo>
                  <a:lnTo>
                    <a:pt x="90" y="10"/>
                  </a:lnTo>
                  <a:lnTo>
                    <a:pt x="83" y="7"/>
                  </a:lnTo>
                  <a:lnTo>
                    <a:pt x="77" y="6"/>
                  </a:lnTo>
                  <a:lnTo>
                    <a:pt x="70" y="4"/>
                  </a:lnTo>
                  <a:lnTo>
                    <a:pt x="65" y="3"/>
                  </a:lnTo>
                  <a:lnTo>
                    <a:pt x="58" y="2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7" y="6"/>
                  </a:lnTo>
                  <a:lnTo>
                    <a:pt x="4" y="9"/>
                  </a:lnTo>
                  <a:lnTo>
                    <a:pt x="0" y="11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32" name="Rectangle 48"/>
            <p:cNvSpPr>
              <a:spLocks noChangeArrowheads="1"/>
            </p:cNvSpPr>
            <p:nvPr/>
          </p:nvSpPr>
          <p:spPr bwMode="auto">
            <a:xfrm>
              <a:off x="5185" y="1752"/>
              <a:ext cx="5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sz="24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1</a:t>
              </a:r>
              <a:r>
                <a:rPr lang="en-US" sz="2400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sz="2400" i="1">
                  <a:solidFill>
                    <a:srgbClr val="00FF00"/>
                  </a:solidFill>
                  <a:effectLst/>
                  <a:latin typeface="Times New Roman" charset="0"/>
                </a:rPr>
                <a:t>r</a:t>
              </a:r>
              <a:r>
                <a:rPr lang="en-US" sz="24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1</a:t>
              </a:r>
              <a:r>
                <a:rPr lang="en-US" sz="2400">
                  <a:solidFill>
                    <a:srgbClr val="00FF00"/>
                  </a:solidFill>
                  <a:effectLst/>
                  <a:latin typeface="Times New Roman" charset="0"/>
                </a:rPr>
                <a:t>)</a:t>
              </a:r>
            </a:p>
          </p:txBody>
        </p:sp>
        <p:sp>
          <p:nvSpPr>
            <p:cNvPr id="118833" name="Rectangle 49"/>
            <p:cNvSpPr>
              <a:spLocks noChangeArrowheads="1"/>
            </p:cNvSpPr>
            <p:nvPr/>
          </p:nvSpPr>
          <p:spPr bwMode="auto">
            <a:xfrm>
              <a:off x="4604" y="1185"/>
              <a:ext cx="5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sz="24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2</a:t>
              </a:r>
              <a:r>
                <a:rPr lang="en-US" sz="2400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sz="2400" i="1">
                  <a:solidFill>
                    <a:srgbClr val="00FF00"/>
                  </a:solidFill>
                  <a:effectLst/>
                  <a:latin typeface="Times New Roman" charset="0"/>
                </a:rPr>
                <a:t>r</a:t>
              </a:r>
              <a:r>
                <a:rPr lang="en-US" sz="2400" i="1" baseline="-25000">
                  <a:solidFill>
                    <a:srgbClr val="00FF00"/>
                  </a:solidFill>
                  <a:effectLst/>
                  <a:latin typeface="Times New Roman" charset="0"/>
                </a:rPr>
                <a:t>2</a:t>
              </a:r>
              <a:r>
                <a:rPr lang="en-US" sz="2400">
                  <a:solidFill>
                    <a:srgbClr val="00FF00"/>
                  </a:solidFill>
                  <a:effectLst/>
                  <a:latin typeface="Times New Roman" charset="0"/>
                </a:rPr>
                <a:t>)</a:t>
              </a:r>
            </a:p>
          </p:txBody>
        </p:sp>
        <p:sp>
          <p:nvSpPr>
            <p:cNvPr id="118834" name="Rectangle 50"/>
            <p:cNvSpPr>
              <a:spLocks noChangeArrowheads="1"/>
            </p:cNvSpPr>
            <p:nvPr/>
          </p:nvSpPr>
          <p:spPr bwMode="auto">
            <a:xfrm>
              <a:off x="3560" y="2568"/>
              <a:ext cx="5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sz="24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3</a:t>
              </a:r>
              <a:r>
                <a:rPr lang="en-US" sz="2400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sz="2400" i="1">
                  <a:solidFill>
                    <a:srgbClr val="00FF00"/>
                  </a:solidFill>
                  <a:effectLst/>
                  <a:latin typeface="Times New Roman" charset="0"/>
                </a:rPr>
                <a:t>r</a:t>
              </a:r>
              <a:r>
                <a:rPr lang="en-US" sz="24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3</a:t>
              </a:r>
              <a:r>
                <a:rPr lang="en-US" sz="2400">
                  <a:solidFill>
                    <a:srgbClr val="00FF00"/>
                  </a:solidFill>
                  <a:effectLst/>
                  <a:latin typeface="Times New Roman" charset="0"/>
                </a:rPr>
                <a:t>)</a:t>
              </a:r>
            </a:p>
          </p:txBody>
        </p:sp>
        <p:sp>
          <p:nvSpPr>
            <p:cNvPr id="118835" name="Rectangle 51"/>
            <p:cNvSpPr>
              <a:spLocks noChangeArrowheads="1"/>
            </p:cNvSpPr>
            <p:nvPr/>
          </p:nvSpPr>
          <p:spPr bwMode="auto">
            <a:xfrm>
              <a:off x="4286" y="3022"/>
              <a:ext cx="5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sz="24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4</a:t>
              </a:r>
              <a:r>
                <a:rPr lang="en-US" sz="2400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sz="2400" i="1">
                  <a:solidFill>
                    <a:srgbClr val="00FF00"/>
                  </a:solidFill>
                  <a:effectLst/>
                  <a:latin typeface="Times New Roman" charset="0"/>
                </a:rPr>
                <a:t>r</a:t>
              </a:r>
              <a:r>
                <a:rPr lang="en-US" sz="2400" i="1" baseline="-25000">
                  <a:solidFill>
                    <a:srgbClr val="00FF00"/>
                  </a:solidFill>
                  <a:effectLst/>
                  <a:latin typeface="Times New Roman" charset="0"/>
                </a:rPr>
                <a:t>4</a:t>
              </a:r>
              <a:r>
                <a:rPr lang="en-US" sz="2400">
                  <a:solidFill>
                    <a:srgbClr val="00FF00"/>
                  </a:solidFill>
                  <a:effectLst/>
                  <a:latin typeface="Times New Roman" charset="0"/>
                </a:rPr>
                <a:t>)</a:t>
              </a:r>
            </a:p>
          </p:txBody>
        </p:sp>
        <p:sp>
          <p:nvSpPr>
            <p:cNvPr id="118836" name="Rectangle 52"/>
            <p:cNvSpPr>
              <a:spLocks noChangeArrowheads="1"/>
            </p:cNvSpPr>
            <p:nvPr/>
          </p:nvSpPr>
          <p:spPr bwMode="auto">
            <a:xfrm>
              <a:off x="4649" y="2319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sz="18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0</a:t>
              </a:r>
              <a:r>
                <a:rPr lang="en-US" sz="1800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sz="1800" i="1">
                  <a:solidFill>
                    <a:srgbClr val="00FF00"/>
                  </a:solidFill>
                  <a:effectLst/>
                  <a:latin typeface="Times New Roman" charset="0"/>
                </a:rPr>
                <a:t>t</a:t>
              </a:r>
              <a:r>
                <a:rPr lang="en-US" sz="1800">
                  <a:solidFill>
                    <a:srgbClr val="00FF00"/>
                  </a:solidFill>
                  <a:effectLst/>
                  <a:latin typeface="Times New Roman" charset="0"/>
                </a:rPr>
                <a:t>)</a:t>
              </a:r>
            </a:p>
          </p:txBody>
        </p:sp>
        <p:sp>
          <p:nvSpPr>
            <p:cNvPr id="118837" name="Line 53"/>
            <p:cNvSpPr>
              <a:spLocks noChangeShapeType="1"/>
            </p:cNvSpPr>
            <p:nvPr/>
          </p:nvSpPr>
          <p:spPr bwMode="auto">
            <a:xfrm flipH="1">
              <a:off x="4354" y="2024"/>
              <a:ext cx="68" cy="9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38" name="Line 54"/>
            <p:cNvSpPr>
              <a:spLocks noChangeShapeType="1"/>
            </p:cNvSpPr>
            <p:nvPr/>
          </p:nvSpPr>
          <p:spPr bwMode="auto">
            <a:xfrm flipH="1">
              <a:off x="4422" y="2069"/>
              <a:ext cx="114" cy="13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39" name="Line 55"/>
            <p:cNvSpPr>
              <a:spLocks noChangeShapeType="1"/>
            </p:cNvSpPr>
            <p:nvPr/>
          </p:nvSpPr>
          <p:spPr bwMode="auto">
            <a:xfrm flipH="1">
              <a:off x="4468" y="2092"/>
              <a:ext cx="204" cy="22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40" name="Line 56"/>
            <p:cNvSpPr>
              <a:spLocks noChangeShapeType="1"/>
            </p:cNvSpPr>
            <p:nvPr/>
          </p:nvSpPr>
          <p:spPr bwMode="auto">
            <a:xfrm flipH="1">
              <a:off x="4536" y="2319"/>
              <a:ext cx="90" cy="9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41" name="Line 57"/>
            <p:cNvSpPr>
              <a:spLocks noChangeShapeType="1"/>
            </p:cNvSpPr>
            <p:nvPr/>
          </p:nvSpPr>
          <p:spPr bwMode="auto">
            <a:xfrm flipH="1">
              <a:off x="4558" y="2432"/>
              <a:ext cx="114" cy="13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42" name="Line 58"/>
            <p:cNvSpPr>
              <a:spLocks noChangeShapeType="1"/>
            </p:cNvSpPr>
            <p:nvPr/>
          </p:nvSpPr>
          <p:spPr bwMode="auto">
            <a:xfrm flipH="1">
              <a:off x="4604" y="2546"/>
              <a:ext cx="136" cy="15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43" name="Line 59"/>
            <p:cNvSpPr>
              <a:spLocks noChangeShapeType="1"/>
            </p:cNvSpPr>
            <p:nvPr/>
          </p:nvSpPr>
          <p:spPr bwMode="auto">
            <a:xfrm flipH="1">
              <a:off x="4740" y="2591"/>
              <a:ext cx="114" cy="11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44" name="Line 60"/>
            <p:cNvSpPr>
              <a:spLocks noChangeShapeType="1"/>
            </p:cNvSpPr>
            <p:nvPr/>
          </p:nvSpPr>
          <p:spPr bwMode="auto">
            <a:xfrm flipH="1">
              <a:off x="4740" y="2115"/>
              <a:ext cx="91" cy="9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45" name="Line 61"/>
            <p:cNvSpPr>
              <a:spLocks noChangeShapeType="1"/>
            </p:cNvSpPr>
            <p:nvPr/>
          </p:nvSpPr>
          <p:spPr bwMode="auto">
            <a:xfrm flipH="1">
              <a:off x="4830" y="2137"/>
              <a:ext cx="92" cy="11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46" name="Line 62"/>
            <p:cNvSpPr>
              <a:spLocks noChangeShapeType="1"/>
            </p:cNvSpPr>
            <p:nvPr/>
          </p:nvSpPr>
          <p:spPr bwMode="auto">
            <a:xfrm flipH="1">
              <a:off x="4944" y="2183"/>
              <a:ext cx="114" cy="13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47" name="Line 63"/>
            <p:cNvSpPr>
              <a:spLocks noChangeShapeType="1"/>
            </p:cNvSpPr>
            <p:nvPr/>
          </p:nvSpPr>
          <p:spPr bwMode="auto">
            <a:xfrm flipH="1">
              <a:off x="5011" y="2273"/>
              <a:ext cx="114" cy="13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48" name="Line 64"/>
            <p:cNvSpPr>
              <a:spLocks noChangeShapeType="1"/>
            </p:cNvSpPr>
            <p:nvPr/>
          </p:nvSpPr>
          <p:spPr bwMode="auto">
            <a:xfrm flipH="1">
              <a:off x="4921" y="2432"/>
              <a:ext cx="228" cy="27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49" name="Line 65"/>
            <p:cNvSpPr>
              <a:spLocks noChangeShapeType="1"/>
            </p:cNvSpPr>
            <p:nvPr/>
          </p:nvSpPr>
          <p:spPr bwMode="auto">
            <a:xfrm flipH="1">
              <a:off x="5035" y="2591"/>
              <a:ext cx="114" cy="13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56" name="Freeform 72"/>
          <p:cNvSpPr>
            <a:spLocks/>
          </p:cNvSpPr>
          <p:nvPr/>
        </p:nvSpPr>
        <p:spPr bwMode="auto">
          <a:xfrm flipV="1">
            <a:off x="5219700" y="3392488"/>
            <a:ext cx="1955800" cy="157162"/>
          </a:xfrm>
          <a:custGeom>
            <a:avLst/>
            <a:gdLst>
              <a:gd name="T0" fmla="*/ 0 w 1203"/>
              <a:gd name="T1" fmla="*/ 15 h 228"/>
              <a:gd name="T2" fmla="*/ 452 w 1203"/>
              <a:gd name="T3" fmla="*/ 30 h 228"/>
              <a:gd name="T4" fmla="*/ 809 w 1203"/>
              <a:gd name="T5" fmla="*/ 198 h 228"/>
              <a:gd name="T6" fmla="*/ 1203 w 1203"/>
              <a:gd name="T7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3" h="228">
                <a:moveTo>
                  <a:pt x="0" y="15"/>
                </a:moveTo>
                <a:cubicBezTo>
                  <a:pt x="75" y="18"/>
                  <a:pt x="317" y="0"/>
                  <a:pt x="452" y="30"/>
                </a:cubicBezTo>
                <a:cubicBezTo>
                  <a:pt x="587" y="60"/>
                  <a:pt x="684" y="168"/>
                  <a:pt x="809" y="198"/>
                </a:cubicBezTo>
                <a:cubicBezTo>
                  <a:pt x="934" y="228"/>
                  <a:pt x="1121" y="209"/>
                  <a:pt x="1203" y="212"/>
                </a:cubicBezTo>
              </a:path>
            </a:pathLst>
          </a:custGeom>
          <a:noFill/>
          <a:ln w="38100" cap="flat" cmpd="sng">
            <a:solidFill>
              <a:srgbClr val="FF0066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BABA-59FC-1D48-B450-57419CEAAB9D}" type="slidenum">
              <a:rPr lang="ar-sa" smtClean="0"/>
              <a:pPr/>
              <a:t>14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73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5768"/>
            <a:ext cx="7772400" cy="1421704"/>
          </a:xfrm>
        </p:spPr>
        <p:txBody>
          <a:bodyPr/>
          <a:lstStyle/>
          <a:p>
            <a:r>
              <a:rPr lang="en-US" dirty="0"/>
              <a:t>Definition (</a:t>
            </a:r>
            <a:r>
              <a:rPr lang="en-US" dirty="0" err="1"/>
              <a:t>Voronoi</a:t>
            </a:r>
            <a:r>
              <a:rPr lang="en-US" dirty="0"/>
              <a:t> cell (Contd.))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304925"/>
            <a:ext cx="4356100" cy="4895850"/>
          </a:xfrm>
        </p:spPr>
        <p:txBody>
          <a:bodyPr/>
          <a:lstStyle/>
          <a:p>
            <a:r>
              <a:rPr lang="en-US" dirty="0"/>
              <a:t>We seek to extract the </a:t>
            </a:r>
            <a:r>
              <a:rPr lang="en-US" dirty="0">
                <a:solidFill>
                  <a:srgbClr val="00FFFF"/>
                </a:solidFill>
              </a:rPr>
              <a:t>boundary of the </a:t>
            </a:r>
            <a:r>
              <a:rPr lang="en-US" dirty="0" err="1">
                <a:solidFill>
                  <a:srgbClr val="00FFFF"/>
                </a:solidFill>
              </a:rPr>
              <a:t>Voronoi</a:t>
            </a:r>
            <a:r>
              <a:rPr lang="en-US" dirty="0">
                <a:solidFill>
                  <a:srgbClr val="00FFFF"/>
                </a:solidFill>
              </a:rPr>
              <a:t> cell.</a:t>
            </a:r>
            <a:endParaRPr lang="en-US" dirty="0">
              <a:solidFill>
                <a:srgbClr val="00FF00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/>
              <a:t>The boundary of the </a:t>
            </a:r>
            <a:r>
              <a:rPr lang="en-US" dirty="0" err="1"/>
              <a:t>voronoi</a:t>
            </a:r>
            <a:r>
              <a:rPr lang="en-US" dirty="0"/>
              <a:t> cell consists of points that are </a:t>
            </a:r>
            <a:r>
              <a:rPr lang="en-US" dirty="0">
                <a:solidFill>
                  <a:srgbClr val="00FFFF"/>
                </a:solidFill>
              </a:rPr>
              <a:t>equidistant</a:t>
            </a:r>
            <a:r>
              <a:rPr lang="en-US" dirty="0"/>
              <a:t> and </a:t>
            </a:r>
            <a:r>
              <a:rPr lang="en-US" dirty="0">
                <a:solidFill>
                  <a:srgbClr val="00FFFF"/>
                </a:solidFill>
              </a:rPr>
              <a:t>minimal</a:t>
            </a:r>
            <a:r>
              <a:rPr lang="en-US" dirty="0"/>
              <a:t> from two </a:t>
            </a:r>
            <a:r>
              <a:rPr lang="en-US" dirty="0">
                <a:solidFill>
                  <a:srgbClr val="00FFFF"/>
                </a:solidFill>
              </a:rPr>
              <a:t>different </a:t>
            </a:r>
            <a:r>
              <a:rPr lang="en-US" dirty="0"/>
              <a:t>curves. </a:t>
            </a:r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5400675" y="5661025"/>
            <a:ext cx="1079500" cy="11969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9873" name="Group 65"/>
          <p:cNvGrpSpPr>
            <a:grpSpLocks/>
          </p:cNvGrpSpPr>
          <p:nvPr/>
        </p:nvGrpSpPr>
        <p:grpSpPr bwMode="auto">
          <a:xfrm>
            <a:off x="5183188" y="1411288"/>
            <a:ext cx="3889375" cy="3889375"/>
            <a:chOff x="3265" y="889"/>
            <a:chExt cx="2450" cy="2450"/>
          </a:xfrm>
        </p:grpSpPr>
        <p:grpSp>
          <p:nvGrpSpPr>
            <p:cNvPr id="119872" name="Group 64"/>
            <p:cNvGrpSpPr>
              <a:grpSpLocks/>
            </p:cNvGrpSpPr>
            <p:nvPr/>
          </p:nvGrpSpPr>
          <p:grpSpPr bwMode="auto">
            <a:xfrm>
              <a:off x="3265" y="889"/>
              <a:ext cx="2450" cy="2450"/>
              <a:chOff x="3265" y="889"/>
              <a:chExt cx="2450" cy="2450"/>
            </a:xfrm>
          </p:grpSpPr>
          <p:sp>
            <p:nvSpPr>
              <p:cNvPr id="119819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3265" y="889"/>
                <a:ext cx="2450" cy="2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21" name="Freeform 13"/>
              <p:cNvSpPr>
                <a:spLocks/>
              </p:cNvSpPr>
              <p:nvPr/>
            </p:nvSpPr>
            <p:spPr bwMode="auto">
              <a:xfrm>
                <a:off x="5103" y="2433"/>
                <a:ext cx="16" cy="176"/>
              </a:xfrm>
              <a:custGeom>
                <a:avLst/>
                <a:gdLst>
                  <a:gd name="T0" fmla="*/ 16 w 16"/>
                  <a:gd name="T1" fmla="*/ 0 h 173"/>
                  <a:gd name="T2" fmla="*/ 16 w 16"/>
                  <a:gd name="T3" fmla="*/ 15 h 173"/>
                  <a:gd name="T4" fmla="*/ 16 w 16"/>
                  <a:gd name="T5" fmla="*/ 29 h 173"/>
                  <a:gd name="T6" fmla="*/ 15 w 16"/>
                  <a:gd name="T7" fmla="*/ 44 h 173"/>
                  <a:gd name="T8" fmla="*/ 14 w 16"/>
                  <a:gd name="T9" fmla="*/ 61 h 173"/>
                  <a:gd name="T10" fmla="*/ 13 w 16"/>
                  <a:gd name="T11" fmla="*/ 77 h 173"/>
                  <a:gd name="T12" fmla="*/ 11 w 16"/>
                  <a:gd name="T13" fmla="*/ 93 h 173"/>
                  <a:gd name="T14" fmla="*/ 8 w 16"/>
                  <a:gd name="T15" fmla="*/ 112 h 173"/>
                  <a:gd name="T16" fmla="*/ 6 w 16"/>
                  <a:gd name="T17" fmla="*/ 131 h 173"/>
                  <a:gd name="T18" fmla="*/ 4 w 16"/>
                  <a:gd name="T19" fmla="*/ 151 h 173"/>
                  <a:gd name="T20" fmla="*/ 0 w 16"/>
                  <a:gd name="T2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73">
                    <a:moveTo>
                      <a:pt x="16" y="0"/>
                    </a:moveTo>
                    <a:lnTo>
                      <a:pt x="16" y="15"/>
                    </a:lnTo>
                    <a:lnTo>
                      <a:pt x="16" y="29"/>
                    </a:lnTo>
                    <a:lnTo>
                      <a:pt x="15" y="44"/>
                    </a:lnTo>
                    <a:lnTo>
                      <a:pt x="14" y="61"/>
                    </a:lnTo>
                    <a:lnTo>
                      <a:pt x="13" y="77"/>
                    </a:lnTo>
                    <a:lnTo>
                      <a:pt x="11" y="93"/>
                    </a:lnTo>
                    <a:lnTo>
                      <a:pt x="8" y="112"/>
                    </a:lnTo>
                    <a:lnTo>
                      <a:pt x="6" y="131"/>
                    </a:lnTo>
                    <a:lnTo>
                      <a:pt x="4" y="151"/>
                    </a:lnTo>
                    <a:lnTo>
                      <a:pt x="0" y="173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22" name="Freeform 14"/>
              <p:cNvSpPr>
                <a:spLocks/>
              </p:cNvSpPr>
              <p:nvPr/>
            </p:nvSpPr>
            <p:spPr bwMode="auto">
              <a:xfrm>
                <a:off x="5118" y="2370"/>
                <a:ext cx="1" cy="63"/>
              </a:xfrm>
              <a:custGeom>
                <a:avLst/>
                <a:gdLst>
                  <a:gd name="T0" fmla="*/ 0 w 1"/>
                  <a:gd name="T1" fmla="*/ 0 h 61"/>
                  <a:gd name="T2" fmla="*/ 1 w 1"/>
                  <a:gd name="T3" fmla="*/ 6 h 61"/>
                  <a:gd name="T4" fmla="*/ 1 w 1"/>
                  <a:gd name="T5" fmla="*/ 12 h 61"/>
                  <a:gd name="T6" fmla="*/ 1 w 1"/>
                  <a:gd name="T7" fmla="*/ 17 h 61"/>
                  <a:gd name="T8" fmla="*/ 1 w 1"/>
                  <a:gd name="T9" fmla="*/ 23 h 61"/>
                  <a:gd name="T10" fmla="*/ 1 w 1"/>
                  <a:gd name="T11" fmla="*/ 30 h 61"/>
                  <a:gd name="T12" fmla="*/ 1 w 1"/>
                  <a:gd name="T13" fmla="*/ 36 h 61"/>
                  <a:gd name="T14" fmla="*/ 1 w 1"/>
                  <a:gd name="T15" fmla="*/ 42 h 61"/>
                  <a:gd name="T16" fmla="*/ 1 w 1"/>
                  <a:gd name="T17" fmla="*/ 49 h 61"/>
                  <a:gd name="T18" fmla="*/ 1 w 1"/>
                  <a:gd name="T19" fmla="*/ 55 h 61"/>
                  <a:gd name="T20" fmla="*/ 1 w 1"/>
                  <a:gd name="T2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61">
                    <a:moveTo>
                      <a:pt x="0" y="0"/>
                    </a:moveTo>
                    <a:lnTo>
                      <a:pt x="1" y="6"/>
                    </a:lnTo>
                    <a:lnTo>
                      <a:pt x="1" y="12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1" y="30"/>
                    </a:lnTo>
                    <a:lnTo>
                      <a:pt x="1" y="36"/>
                    </a:lnTo>
                    <a:lnTo>
                      <a:pt x="1" y="42"/>
                    </a:lnTo>
                    <a:lnTo>
                      <a:pt x="1" y="49"/>
                    </a:lnTo>
                    <a:lnTo>
                      <a:pt x="1" y="55"/>
                    </a:lnTo>
                    <a:lnTo>
                      <a:pt x="1" y="61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23" name="Freeform 15"/>
              <p:cNvSpPr>
                <a:spLocks/>
              </p:cNvSpPr>
              <p:nvPr/>
            </p:nvSpPr>
            <p:spPr bwMode="auto">
              <a:xfrm>
                <a:off x="5118" y="2366"/>
                <a:ext cx="1" cy="4"/>
              </a:xfrm>
              <a:custGeom>
                <a:avLst/>
                <a:gdLst>
                  <a:gd name="T0" fmla="*/ 0 h 4"/>
                  <a:gd name="T1" fmla="*/ 0 h 4"/>
                  <a:gd name="T2" fmla="*/ 0 h 4"/>
                  <a:gd name="T3" fmla="*/ 1 h 4"/>
                  <a:gd name="T4" fmla="*/ 1 h 4"/>
                  <a:gd name="T5" fmla="*/ 1 h 4"/>
                  <a:gd name="T6" fmla="*/ 3 h 4"/>
                  <a:gd name="T7" fmla="*/ 3 h 4"/>
                  <a:gd name="T8" fmla="*/ 3 h 4"/>
                  <a:gd name="T9" fmla="*/ 3 h 4"/>
                  <a:gd name="T10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24" name="Freeform 16"/>
              <p:cNvSpPr>
                <a:spLocks/>
              </p:cNvSpPr>
              <p:nvPr/>
            </p:nvSpPr>
            <p:spPr bwMode="auto">
              <a:xfrm>
                <a:off x="5116" y="2342"/>
                <a:ext cx="2" cy="24"/>
              </a:xfrm>
              <a:custGeom>
                <a:avLst/>
                <a:gdLst>
                  <a:gd name="T0" fmla="*/ 0 w 2"/>
                  <a:gd name="T1" fmla="*/ 0 h 24"/>
                  <a:gd name="T2" fmla="*/ 1 w 2"/>
                  <a:gd name="T3" fmla="*/ 2 h 24"/>
                  <a:gd name="T4" fmla="*/ 1 w 2"/>
                  <a:gd name="T5" fmla="*/ 4 h 24"/>
                  <a:gd name="T6" fmla="*/ 1 w 2"/>
                  <a:gd name="T7" fmla="*/ 7 h 24"/>
                  <a:gd name="T8" fmla="*/ 1 w 2"/>
                  <a:gd name="T9" fmla="*/ 9 h 24"/>
                  <a:gd name="T10" fmla="*/ 1 w 2"/>
                  <a:gd name="T11" fmla="*/ 11 h 24"/>
                  <a:gd name="T12" fmla="*/ 1 w 2"/>
                  <a:gd name="T13" fmla="*/ 15 h 24"/>
                  <a:gd name="T14" fmla="*/ 2 w 2"/>
                  <a:gd name="T15" fmla="*/ 17 h 24"/>
                  <a:gd name="T16" fmla="*/ 2 w 2"/>
                  <a:gd name="T17" fmla="*/ 20 h 24"/>
                  <a:gd name="T18" fmla="*/ 2 w 2"/>
                  <a:gd name="T19" fmla="*/ 22 h 24"/>
                  <a:gd name="T20" fmla="*/ 2 w 2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4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4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25" name="Freeform 17"/>
              <p:cNvSpPr>
                <a:spLocks/>
              </p:cNvSpPr>
              <p:nvPr/>
            </p:nvSpPr>
            <p:spPr bwMode="auto">
              <a:xfrm>
                <a:off x="5115" y="2321"/>
                <a:ext cx="1" cy="21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2 h 20"/>
                  <a:gd name="T4" fmla="*/ 0 w 1"/>
                  <a:gd name="T5" fmla="*/ 3 h 20"/>
                  <a:gd name="T6" fmla="*/ 0 w 1"/>
                  <a:gd name="T7" fmla="*/ 6 h 20"/>
                  <a:gd name="T8" fmla="*/ 0 w 1"/>
                  <a:gd name="T9" fmla="*/ 8 h 20"/>
                  <a:gd name="T10" fmla="*/ 1 w 1"/>
                  <a:gd name="T11" fmla="*/ 9 h 20"/>
                  <a:gd name="T12" fmla="*/ 1 w 1"/>
                  <a:gd name="T13" fmla="*/ 11 h 20"/>
                  <a:gd name="T14" fmla="*/ 1 w 1"/>
                  <a:gd name="T15" fmla="*/ 14 h 20"/>
                  <a:gd name="T16" fmla="*/ 1 w 1"/>
                  <a:gd name="T17" fmla="*/ 16 h 20"/>
                  <a:gd name="T18" fmla="*/ 1 w 1"/>
                  <a:gd name="T19" fmla="*/ 17 h 20"/>
                  <a:gd name="T20" fmla="*/ 1 w 1"/>
                  <a:gd name="T2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1" y="20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26" name="Freeform 18"/>
              <p:cNvSpPr>
                <a:spLocks/>
              </p:cNvSpPr>
              <p:nvPr/>
            </p:nvSpPr>
            <p:spPr bwMode="auto">
              <a:xfrm>
                <a:off x="5108" y="2279"/>
                <a:ext cx="7" cy="42"/>
              </a:xfrm>
              <a:custGeom>
                <a:avLst/>
                <a:gdLst>
                  <a:gd name="T0" fmla="*/ 0 w 7"/>
                  <a:gd name="T1" fmla="*/ 0 h 41"/>
                  <a:gd name="T2" fmla="*/ 1 w 7"/>
                  <a:gd name="T3" fmla="*/ 4 h 41"/>
                  <a:gd name="T4" fmla="*/ 2 w 7"/>
                  <a:gd name="T5" fmla="*/ 8 h 41"/>
                  <a:gd name="T6" fmla="*/ 2 w 7"/>
                  <a:gd name="T7" fmla="*/ 11 h 41"/>
                  <a:gd name="T8" fmla="*/ 3 w 7"/>
                  <a:gd name="T9" fmla="*/ 16 h 41"/>
                  <a:gd name="T10" fmla="*/ 3 w 7"/>
                  <a:gd name="T11" fmla="*/ 21 h 41"/>
                  <a:gd name="T12" fmla="*/ 4 w 7"/>
                  <a:gd name="T13" fmla="*/ 24 h 41"/>
                  <a:gd name="T14" fmla="*/ 4 w 7"/>
                  <a:gd name="T15" fmla="*/ 28 h 41"/>
                  <a:gd name="T16" fmla="*/ 6 w 7"/>
                  <a:gd name="T17" fmla="*/ 33 h 41"/>
                  <a:gd name="T18" fmla="*/ 6 w 7"/>
                  <a:gd name="T19" fmla="*/ 36 h 41"/>
                  <a:gd name="T20" fmla="*/ 7 w 7"/>
                  <a:gd name="T2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1">
                    <a:moveTo>
                      <a:pt x="0" y="0"/>
                    </a:moveTo>
                    <a:lnTo>
                      <a:pt x="1" y="4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3" y="16"/>
                    </a:lnTo>
                    <a:lnTo>
                      <a:pt x="3" y="21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6" y="33"/>
                    </a:lnTo>
                    <a:lnTo>
                      <a:pt x="6" y="36"/>
                    </a:lnTo>
                    <a:lnTo>
                      <a:pt x="7" y="41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27" name="Freeform 19"/>
              <p:cNvSpPr>
                <a:spLocks/>
              </p:cNvSpPr>
              <p:nvPr/>
            </p:nvSpPr>
            <p:spPr bwMode="auto">
              <a:xfrm>
                <a:off x="5074" y="2143"/>
                <a:ext cx="34" cy="136"/>
              </a:xfrm>
              <a:custGeom>
                <a:avLst/>
                <a:gdLst>
                  <a:gd name="T0" fmla="*/ 0 w 33"/>
                  <a:gd name="T1" fmla="*/ 0 h 134"/>
                  <a:gd name="T2" fmla="*/ 5 w 33"/>
                  <a:gd name="T3" fmla="*/ 14 h 134"/>
                  <a:gd name="T4" fmla="*/ 9 w 33"/>
                  <a:gd name="T5" fmla="*/ 28 h 134"/>
                  <a:gd name="T6" fmla="*/ 13 w 33"/>
                  <a:gd name="T7" fmla="*/ 42 h 134"/>
                  <a:gd name="T8" fmla="*/ 16 w 33"/>
                  <a:gd name="T9" fmla="*/ 55 h 134"/>
                  <a:gd name="T10" fmla="*/ 20 w 33"/>
                  <a:gd name="T11" fmla="*/ 69 h 134"/>
                  <a:gd name="T12" fmla="*/ 23 w 33"/>
                  <a:gd name="T13" fmla="*/ 82 h 134"/>
                  <a:gd name="T14" fmla="*/ 26 w 33"/>
                  <a:gd name="T15" fmla="*/ 95 h 134"/>
                  <a:gd name="T16" fmla="*/ 28 w 33"/>
                  <a:gd name="T17" fmla="*/ 108 h 134"/>
                  <a:gd name="T18" fmla="*/ 30 w 33"/>
                  <a:gd name="T19" fmla="*/ 121 h 134"/>
                  <a:gd name="T20" fmla="*/ 33 w 33"/>
                  <a:gd name="T2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34">
                    <a:moveTo>
                      <a:pt x="0" y="0"/>
                    </a:moveTo>
                    <a:lnTo>
                      <a:pt x="5" y="14"/>
                    </a:lnTo>
                    <a:lnTo>
                      <a:pt x="9" y="28"/>
                    </a:lnTo>
                    <a:lnTo>
                      <a:pt x="13" y="42"/>
                    </a:lnTo>
                    <a:lnTo>
                      <a:pt x="16" y="55"/>
                    </a:lnTo>
                    <a:lnTo>
                      <a:pt x="20" y="69"/>
                    </a:lnTo>
                    <a:lnTo>
                      <a:pt x="23" y="82"/>
                    </a:lnTo>
                    <a:lnTo>
                      <a:pt x="26" y="95"/>
                    </a:lnTo>
                    <a:lnTo>
                      <a:pt x="28" y="108"/>
                    </a:lnTo>
                    <a:lnTo>
                      <a:pt x="30" y="121"/>
                    </a:lnTo>
                    <a:lnTo>
                      <a:pt x="33" y="134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28" name="Freeform 20"/>
              <p:cNvSpPr>
                <a:spLocks/>
              </p:cNvSpPr>
              <p:nvPr/>
            </p:nvSpPr>
            <p:spPr bwMode="auto">
              <a:xfrm>
                <a:off x="5063" y="2106"/>
                <a:ext cx="11" cy="37"/>
              </a:xfrm>
              <a:custGeom>
                <a:avLst/>
                <a:gdLst>
                  <a:gd name="T0" fmla="*/ 0 w 11"/>
                  <a:gd name="T1" fmla="*/ 0 h 36"/>
                  <a:gd name="T2" fmla="*/ 2 w 11"/>
                  <a:gd name="T3" fmla="*/ 3 h 36"/>
                  <a:gd name="T4" fmla="*/ 3 w 11"/>
                  <a:gd name="T5" fmla="*/ 7 h 36"/>
                  <a:gd name="T6" fmla="*/ 4 w 11"/>
                  <a:gd name="T7" fmla="*/ 12 h 36"/>
                  <a:gd name="T8" fmla="*/ 5 w 11"/>
                  <a:gd name="T9" fmla="*/ 15 h 36"/>
                  <a:gd name="T10" fmla="*/ 6 w 11"/>
                  <a:gd name="T11" fmla="*/ 19 h 36"/>
                  <a:gd name="T12" fmla="*/ 7 w 11"/>
                  <a:gd name="T13" fmla="*/ 22 h 36"/>
                  <a:gd name="T14" fmla="*/ 9 w 11"/>
                  <a:gd name="T15" fmla="*/ 26 h 36"/>
                  <a:gd name="T16" fmla="*/ 10 w 11"/>
                  <a:gd name="T17" fmla="*/ 29 h 36"/>
                  <a:gd name="T18" fmla="*/ 11 w 11"/>
                  <a:gd name="T19" fmla="*/ 33 h 36"/>
                  <a:gd name="T20" fmla="*/ 11 w 11"/>
                  <a:gd name="T2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36">
                    <a:moveTo>
                      <a:pt x="0" y="0"/>
                    </a:moveTo>
                    <a:lnTo>
                      <a:pt x="2" y="3"/>
                    </a:lnTo>
                    <a:lnTo>
                      <a:pt x="3" y="7"/>
                    </a:lnTo>
                    <a:lnTo>
                      <a:pt x="4" y="12"/>
                    </a:lnTo>
                    <a:lnTo>
                      <a:pt x="5" y="15"/>
                    </a:lnTo>
                    <a:lnTo>
                      <a:pt x="6" y="19"/>
                    </a:lnTo>
                    <a:lnTo>
                      <a:pt x="7" y="22"/>
                    </a:lnTo>
                    <a:lnTo>
                      <a:pt x="9" y="26"/>
                    </a:lnTo>
                    <a:lnTo>
                      <a:pt x="10" y="29"/>
                    </a:lnTo>
                    <a:lnTo>
                      <a:pt x="11" y="33"/>
                    </a:lnTo>
                    <a:lnTo>
                      <a:pt x="11" y="36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29" name="Freeform 21"/>
              <p:cNvSpPr>
                <a:spLocks/>
              </p:cNvSpPr>
              <p:nvPr/>
            </p:nvSpPr>
            <p:spPr bwMode="auto">
              <a:xfrm>
                <a:off x="5040" y="2042"/>
                <a:ext cx="23" cy="64"/>
              </a:xfrm>
              <a:custGeom>
                <a:avLst/>
                <a:gdLst>
                  <a:gd name="T0" fmla="*/ 0 w 22"/>
                  <a:gd name="T1" fmla="*/ 0 h 63"/>
                  <a:gd name="T2" fmla="*/ 2 w 22"/>
                  <a:gd name="T3" fmla="*/ 5 h 63"/>
                  <a:gd name="T4" fmla="*/ 5 w 22"/>
                  <a:gd name="T5" fmla="*/ 12 h 63"/>
                  <a:gd name="T6" fmla="*/ 7 w 22"/>
                  <a:gd name="T7" fmla="*/ 19 h 63"/>
                  <a:gd name="T8" fmla="*/ 9 w 22"/>
                  <a:gd name="T9" fmla="*/ 25 h 63"/>
                  <a:gd name="T10" fmla="*/ 12 w 22"/>
                  <a:gd name="T11" fmla="*/ 32 h 63"/>
                  <a:gd name="T12" fmla="*/ 13 w 22"/>
                  <a:gd name="T13" fmla="*/ 38 h 63"/>
                  <a:gd name="T14" fmla="*/ 15 w 22"/>
                  <a:gd name="T15" fmla="*/ 44 h 63"/>
                  <a:gd name="T16" fmla="*/ 18 w 22"/>
                  <a:gd name="T17" fmla="*/ 51 h 63"/>
                  <a:gd name="T18" fmla="*/ 20 w 22"/>
                  <a:gd name="T19" fmla="*/ 57 h 63"/>
                  <a:gd name="T20" fmla="*/ 22 w 22"/>
                  <a:gd name="T2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2" y="5"/>
                    </a:lnTo>
                    <a:lnTo>
                      <a:pt x="5" y="12"/>
                    </a:lnTo>
                    <a:lnTo>
                      <a:pt x="7" y="19"/>
                    </a:lnTo>
                    <a:lnTo>
                      <a:pt x="9" y="25"/>
                    </a:lnTo>
                    <a:lnTo>
                      <a:pt x="12" y="32"/>
                    </a:lnTo>
                    <a:lnTo>
                      <a:pt x="13" y="38"/>
                    </a:lnTo>
                    <a:lnTo>
                      <a:pt x="15" y="44"/>
                    </a:lnTo>
                    <a:lnTo>
                      <a:pt x="18" y="51"/>
                    </a:lnTo>
                    <a:lnTo>
                      <a:pt x="20" y="57"/>
                    </a:lnTo>
                    <a:lnTo>
                      <a:pt x="22" y="63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0" name="Freeform 22"/>
              <p:cNvSpPr>
                <a:spLocks/>
              </p:cNvSpPr>
              <p:nvPr/>
            </p:nvSpPr>
            <p:spPr bwMode="auto">
              <a:xfrm>
                <a:off x="4885" y="2017"/>
                <a:ext cx="155" cy="25"/>
              </a:xfrm>
              <a:custGeom>
                <a:avLst/>
                <a:gdLst>
                  <a:gd name="T0" fmla="*/ 0 w 152"/>
                  <a:gd name="T1" fmla="*/ 0 h 24"/>
                  <a:gd name="T2" fmla="*/ 13 w 152"/>
                  <a:gd name="T3" fmla="*/ 2 h 24"/>
                  <a:gd name="T4" fmla="*/ 27 w 152"/>
                  <a:gd name="T5" fmla="*/ 5 h 24"/>
                  <a:gd name="T6" fmla="*/ 40 w 152"/>
                  <a:gd name="T7" fmla="*/ 8 h 24"/>
                  <a:gd name="T8" fmla="*/ 55 w 152"/>
                  <a:gd name="T9" fmla="*/ 11 h 24"/>
                  <a:gd name="T10" fmla="*/ 69 w 152"/>
                  <a:gd name="T11" fmla="*/ 13 h 24"/>
                  <a:gd name="T12" fmla="*/ 84 w 152"/>
                  <a:gd name="T13" fmla="*/ 15 h 24"/>
                  <a:gd name="T14" fmla="*/ 101 w 152"/>
                  <a:gd name="T15" fmla="*/ 18 h 24"/>
                  <a:gd name="T16" fmla="*/ 117 w 152"/>
                  <a:gd name="T17" fmla="*/ 19 h 24"/>
                  <a:gd name="T18" fmla="*/ 133 w 152"/>
                  <a:gd name="T19" fmla="*/ 21 h 24"/>
                  <a:gd name="T20" fmla="*/ 152 w 152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2" h="24">
                    <a:moveTo>
                      <a:pt x="0" y="0"/>
                    </a:moveTo>
                    <a:lnTo>
                      <a:pt x="13" y="2"/>
                    </a:lnTo>
                    <a:lnTo>
                      <a:pt x="27" y="5"/>
                    </a:lnTo>
                    <a:lnTo>
                      <a:pt x="40" y="8"/>
                    </a:lnTo>
                    <a:lnTo>
                      <a:pt x="55" y="11"/>
                    </a:lnTo>
                    <a:lnTo>
                      <a:pt x="69" y="13"/>
                    </a:lnTo>
                    <a:lnTo>
                      <a:pt x="84" y="15"/>
                    </a:lnTo>
                    <a:lnTo>
                      <a:pt x="101" y="18"/>
                    </a:lnTo>
                    <a:lnTo>
                      <a:pt x="117" y="19"/>
                    </a:lnTo>
                    <a:lnTo>
                      <a:pt x="133" y="21"/>
                    </a:lnTo>
                    <a:lnTo>
                      <a:pt x="152" y="24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1" name="Freeform 23"/>
              <p:cNvSpPr>
                <a:spLocks/>
              </p:cNvSpPr>
              <p:nvPr/>
            </p:nvSpPr>
            <p:spPr bwMode="auto">
              <a:xfrm>
                <a:off x="4727" y="1972"/>
                <a:ext cx="158" cy="45"/>
              </a:xfrm>
              <a:custGeom>
                <a:avLst/>
                <a:gdLst>
                  <a:gd name="T0" fmla="*/ 0 w 155"/>
                  <a:gd name="T1" fmla="*/ 0 h 44"/>
                  <a:gd name="T2" fmla="*/ 14 w 155"/>
                  <a:gd name="T3" fmla="*/ 4 h 44"/>
                  <a:gd name="T4" fmla="*/ 28 w 155"/>
                  <a:gd name="T5" fmla="*/ 9 h 44"/>
                  <a:gd name="T6" fmla="*/ 42 w 155"/>
                  <a:gd name="T7" fmla="*/ 14 h 44"/>
                  <a:gd name="T8" fmla="*/ 57 w 155"/>
                  <a:gd name="T9" fmla="*/ 18 h 44"/>
                  <a:gd name="T10" fmla="*/ 73 w 155"/>
                  <a:gd name="T11" fmla="*/ 23 h 44"/>
                  <a:gd name="T12" fmla="*/ 88 w 155"/>
                  <a:gd name="T13" fmla="*/ 28 h 44"/>
                  <a:gd name="T14" fmla="*/ 104 w 155"/>
                  <a:gd name="T15" fmla="*/ 31 h 44"/>
                  <a:gd name="T16" fmla="*/ 121 w 155"/>
                  <a:gd name="T17" fmla="*/ 36 h 44"/>
                  <a:gd name="T18" fmla="*/ 137 w 155"/>
                  <a:gd name="T19" fmla="*/ 39 h 44"/>
                  <a:gd name="T20" fmla="*/ 155 w 155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" h="44">
                    <a:moveTo>
                      <a:pt x="0" y="0"/>
                    </a:moveTo>
                    <a:lnTo>
                      <a:pt x="14" y="4"/>
                    </a:lnTo>
                    <a:lnTo>
                      <a:pt x="28" y="9"/>
                    </a:lnTo>
                    <a:lnTo>
                      <a:pt x="42" y="14"/>
                    </a:lnTo>
                    <a:lnTo>
                      <a:pt x="57" y="18"/>
                    </a:lnTo>
                    <a:lnTo>
                      <a:pt x="73" y="23"/>
                    </a:lnTo>
                    <a:lnTo>
                      <a:pt x="88" y="28"/>
                    </a:lnTo>
                    <a:lnTo>
                      <a:pt x="104" y="31"/>
                    </a:lnTo>
                    <a:lnTo>
                      <a:pt x="121" y="36"/>
                    </a:lnTo>
                    <a:lnTo>
                      <a:pt x="137" y="39"/>
                    </a:lnTo>
                    <a:lnTo>
                      <a:pt x="155" y="44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2" name="Freeform 24"/>
              <p:cNvSpPr>
                <a:spLocks/>
              </p:cNvSpPr>
              <p:nvPr/>
            </p:nvSpPr>
            <p:spPr bwMode="auto">
              <a:xfrm>
                <a:off x="4721" y="1969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1 w 6"/>
                  <a:gd name="T5" fmla="*/ 1 h 3"/>
                  <a:gd name="T6" fmla="*/ 1 w 6"/>
                  <a:gd name="T7" fmla="*/ 1 h 3"/>
                  <a:gd name="T8" fmla="*/ 3 w 6"/>
                  <a:gd name="T9" fmla="*/ 1 h 3"/>
                  <a:gd name="T10" fmla="*/ 3 w 6"/>
                  <a:gd name="T11" fmla="*/ 1 h 3"/>
                  <a:gd name="T12" fmla="*/ 4 w 6"/>
                  <a:gd name="T13" fmla="*/ 1 h 3"/>
                  <a:gd name="T14" fmla="*/ 4 w 6"/>
                  <a:gd name="T15" fmla="*/ 1 h 3"/>
                  <a:gd name="T16" fmla="*/ 5 w 6"/>
                  <a:gd name="T17" fmla="*/ 3 h 3"/>
                  <a:gd name="T18" fmla="*/ 5 w 6"/>
                  <a:gd name="T19" fmla="*/ 3 h 3"/>
                  <a:gd name="T20" fmla="*/ 6 w 6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</a:path>
                </a:pathLst>
              </a:custGeom>
              <a:noFill/>
              <a:ln w="36513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3" name="Freeform 25"/>
              <p:cNvSpPr>
                <a:spLocks/>
              </p:cNvSpPr>
              <p:nvPr/>
            </p:nvSpPr>
            <p:spPr bwMode="auto">
              <a:xfrm>
                <a:off x="4602" y="1930"/>
                <a:ext cx="119" cy="39"/>
              </a:xfrm>
              <a:custGeom>
                <a:avLst/>
                <a:gdLst>
                  <a:gd name="T0" fmla="*/ 0 w 116"/>
                  <a:gd name="T1" fmla="*/ 0 h 38"/>
                  <a:gd name="T2" fmla="*/ 14 w 116"/>
                  <a:gd name="T3" fmla="*/ 4 h 38"/>
                  <a:gd name="T4" fmla="*/ 28 w 116"/>
                  <a:gd name="T5" fmla="*/ 9 h 38"/>
                  <a:gd name="T6" fmla="*/ 41 w 116"/>
                  <a:gd name="T7" fmla="*/ 12 h 38"/>
                  <a:gd name="T8" fmla="*/ 53 w 116"/>
                  <a:gd name="T9" fmla="*/ 17 h 38"/>
                  <a:gd name="T10" fmla="*/ 63 w 116"/>
                  <a:gd name="T11" fmla="*/ 21 h 38"/>
                  <a:gd name="T12" fmla="*/ 74 w 116"/>
                  <a:gd name="T13" fmla="*/ 24 h 38"/>
                  <a:gd name="T14" fmla="*/ 85 w 116"/>
                  <a:gd name="T15" fmla="*/ 28 h 38"/>
                  <a:gd name="T16" fmla="*/ 95 w 116"/>
                  <a:gd name="T17" fmla="*/ 31 h 38"/>
                  <a:gd name="T18" fmla="*/ 106 w 116"/>
                  <a:gd name="T19" fmla="*/ 35 h 38"/>
                  <a:gd name="T20" fmla="*/ 116 w 116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38">
                    <a:moveTo>
                      <a:pt x="0" y="0"/>
                    </a:moveTo>
                    <a:lnTo>
                      <a:pt x="14" y="4"/>
                    </a:lnTo>
                    <a:lnTo>
                      <a:pt x="28" y="9"/>
                    </a:lnTo>
                    <a:lnTo>
                      <a:pt x="41" y="12"/>
                    </a:lnTo>
                    <a:lnTo>
                      <a:pt x="53" y="17"/>
                    </a:lnTo>
                    <a:lnTo>
                      <a:pt x="63" y="21"/>
                    </a:lnTo>
                    <a:lnTo>
                      <a:pt x="74" y="24"/>
                    </a:lnTo>
                    <a:lnTo>
                      <a:pt x="85" y="28"/>
                    </a:lnTo>
                    <a:lnTo>
                      <a:pt x="95" y="31"/>
                    </a:lnTo>
                    <a:lnTo>
                      <a:pt x="106" y="35"/>
                    </a:lnTo>
                    <a:lnTo>
                      <a:pt x="116" y="38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4" name="Freeform 26"/>
              <p:cNvSpPr>
                <a:spLocks/>
              </p:cNvSpPr>
              <p:nvPr/>
            </p:nvSpPr>
            <p:spPr bwMode="auto">
              <a:xfrm>
                <a:off x="4590" y="1926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2 w 12"/>
                  <a:gd name="T3" fmla="*/ 1 h 4"/>
                  <a:gd name="T4" fmla="*/ 3 w 12"/>
                  <a:gd name="T5" fmla="*/ 1 h 4"/>
                  <a:gd name="T6" fmla="*/ 4 w 12"/>
                  <a:gd name="T7" fmla="*/ 1 h 4"/>
                  <a:gd name="T8" fmla="*/ 5 w 12"/>
                  <a:gd name="T9" fmla="*/ 1 h 4"/>
                  <a:gd name="T10" fmla="*/ 6 w 12"/>
                  <a:gd name="T11" fmla="*/ 2 h 4"/>
                  <a:gd name="T12" fmla="*/ 7 w 12"/>
                  <a:gd name="T13" fmla="*/ 2 h 4"/>
                  <a:gd name="T14" fmla="*/ 9 w 12"/>
                  <a:gd name="T15" fmla="*/ 2 h 4"/>
                  <a:gd name="T16" fmla="*/ 10 w 12"/>
                  <a:gd name="T17" fmla="*/ 4 h 4"/>
                  <a:gd name="T18" fmla="*/ 11 w 12"/>
                  <a:gd name="T19" fmla="*/ 4 h 4"/>
                  <a:gd name="T20" fmla="*/ 12 w 12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5" name="Freeform 27"/>
              <p:cNvSpPr>
                <a:spLocks/>
              </p:cNvSpPr>
              <p:nvPr/>
            </p:nvSpPr>
            <p:spPr bwMode="auto">
              <a:xfrm>
                <a:off x="4545" y="1914"/>
                <a:ext cx="45" cy="12"/>
              </a:xfrm>
              <a:custGeom>
                <a:avLst/>
                <a:gdLst>
                  <a:gd name="T0" fmla="*/ 0 w 44"/>
                  <a:gd name="T1" fmla="*/ 0 h 12"/>
                  <a:gd name="T2" fmla="*/ 6 w 44"/>
                  <a:gd name="T3" fmla="*/ 3 h 12"/>
                  <a:gd name="T4" fmla="*/ 10 w 44"/>
                  <a:gd name="T5" fmla="*/ 4 h 12"/>
                  <a:gd name="T6" fmla="*/ 15 w 44"/>
                  <a:gd name="T7" fmla="*/ 5 h 12"/>
                  <a:gd name="T8" fmla="*/ 20 w 44"/>
                  <a:gd name="T9" fmla="*/ 6 h 12"/>
                  <a:gd name="T10" fmla="*/ 25 w 44"/>
                  <a:gd name="T11" fmla="*/ 7 h 12"/>
                  <a:gd name="T12" fmla="*/ 28 w 44"/>
                  <a:gd name="T13" fmla="*/ 9 h 12"/>
                  <a:gd name="T14" fmla="*/ 33 w 44"/>
                  <a:gd name="T15" fmla="*/ 10 h 12"/>
                  <a:gd name="T16" fmla="*/ 36 w 44"/>
                  <a:gd name="T17" fmla="*/ 10 h 12"/>
                  <a:gd name="T18" fmla="*/ 41 w 44"/>
                  <a:gd name="T19" fmla="*/ 11 h 12"/>
                  <a:gd name="T20" fmla="*/ 44 w 44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12">
                    <a:moveTo>
                      <a:pt x="0" y="0"/>
                    </a:moveTo>
                    <a:lnTo>
                      <a:pt x="6" y="3"/>
                    </a:lnTo>
                    <a:lnTo>
                      <a:pt x="10" y="4"/>
                    </a:lnTo>
                    <a:lnTo>
                      <a:pt x="15" y="5"/>
                    </a:lnTo>
                    <a:lnTo>
                      <a:pt x="20" y="6"/>
                    </a:lnTo>
                    <a:lnTo>
                      <a:pt x="25" y="7"/>
                    </a:lnTo>
                    <a:lnTo>
                      <a:pt x="28" y="9"/>
                    </a:lnTo>
                    <a:lnTo>
                      <a:pt x="33" y="10"/>
                    </a:lnTo>
                    <a:lnTo>
                      <a:pt x="36" y="10"/>
                    </a:lnTo>
                    <a:lnTo>
                      <a:pt x="41" y="11"/>
                    </a:lnTo>
                    <a:lnTo>
                      <a:pt x="44" y="12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6" name="Freeform 28"/>
              <p:cNvSpPr>
                <a:spLocks/>
              </p:cNvSpPr>
              <p:nvPr/>
            </p:nvSpPr>
            <p:spPr bwMode="auto">
              <a:xfrm>
                <a:off x="4274" y="1879"/>
                <a:ext cx="271" cy="35"/>
              </a:xfrm>
              <a:custGeom>
                <a:avLst/>
                <a:gdLst>
                  <a:gd name="T0" fmla="*/ 0 w 266"/>
                  <a:gd name="T1" fmla="*/ 0 h 34"/>
                  <a:gd name="T2" fmla="*/ 46 w 266"/>
                  <a:gd name="T3" fmla="*/ 3 h 34"/>
                  <a:gd name="T4" fmla="*/ 85 w 266"/>
                  <a:gd name="T5" fmla="*/ 6 h 34"/>
                  <a:gd name="T6" fmla="*/ 119 w 266"/>
                  <a:gd name="T7" fmla="*/ 10 h 34"/>
                  <a:gd name="T8" fmla="*/ 150 w 266"/>
                  <a:gd name="T9" fmla="*/ 13 h 34"/>
                  <a:gd name="T10" fmla="*/ 177 w 266"/>
                  <a:gd name="T11" fmla="*/ 18 h 34"/>
                  <a:gd name="T12" fmla="*/ 199 w 266"/>
                  <a:gd name="T13" fmla="*/ 21 h 34"/>
                  <a:gd name="T14" fmla="*/ 219 w 266"/>
                  <a:gd name="T15" fmla="*/ 25 h 34"/>
                  <a:gd name="T16" fmla="*/ 237 w 266"/>
                  <a:gd name="T17" fmla="*/ 28 h 34"/>
                  <a:gd name="T18" fmla="*/ 253 w 266"/>
                  <a:gd name="T19" fmla="*/ 32 h 34"/>
                  <a:gd name="T20" fmla="*/ 266 w 266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6" h="34">
                    <a:moveTo>
                      <a:pt x="0" y="0"/>
                    </a:moveTo>
                    <a:lnTo>
                      <a:pt x="46" y="3"/>
                    </a:lnTo>
                    <a:lnTo>
                      <a:pt x="85" y="6"/>
                    </a:lnTo>
                    <a:lnTo>
                      <a:pt x="119" y="10"/>
                    </a:lnTo>
                    <a:lnTo>
                      <a:pt x="150" y="13"/>
                    </a:lnTo>
                    <a:lnTo>
                      <a:pt x="177" y="18"/>
                    </a:lnTo>
                    <a:lnTo>
                      <a:pt x="199" y="21"/>
                    </a:lnTo>
                    <a:lnTo>
                      <a:pt x="219" y="25"/>
                    </a:lnTo>
                    <a:lnTo>
                      <a:pt x="237" y="28"/>
                    </a:lnTo>
                    <a:lnTo>
                      <a:pt x="253" y="32"/>
                    </a:lnTo>
                    <a:lnTo>
                      <a:pt x="266" y="34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7" name="Freeform 29"/>
              <p:cNvSpPr>
                <a:spLocks/>
              </p:cNvSpPr>
              <p:nvPr/>
            </p:nvSpPr>
            <p:spPr bwMode="auto">
              <a:xfrm>
                <a:off x="4274" y="1879"/>
                <a:ext cx="105" cy="220"/>
              </a:xfrm>
              <a:custGeom>
                <a:avLst/>
                <a:gdLst>
                  <a:gd name="T0" fmla="*/ 103 w 103"/>
                  <a:gd name="T1" fmla="*/ 215 h 215"/>
                  <a:gd name="T2" fmla="*/ 97 w 103"/>
                  <a:gd name="T3" fmla="*/ 204 h 215"/>
                  <a:gd name="T4" fmla="*/ 90 w 103"/>
                  <a:gd name="T5" fmla="*/ 191 h 215"/>
                  <a:gd name="T6" fmla="*/ 82 w 103"/>
                  <a:gd name="T7" fmla="*/ 177 h 215"/>
                  <a:gd name="T8" fmla="*/ 74 w 103"/>
                  <a:gd name="T9" fmla="*/ 162 h 215"/>
                  <a:gd name="T10" fmla="*/ 66 w 103"/>
                  <a:gd name="T11" fmla="*/ 144 h 215"/>
                  <a:gd name="T12" fmla="*/ 55 w 103"/>
                  <a:gd name="T13" fmla="*/ 123 h 215"/>
                  <a:gd name="T14" fmla="*/ 44 w 103"/>
                  <a:gd name="T15" fmla="*/ 101 h 215"/>
                  <a:gd name="T16" fmla="*/ 32 w 103"/>
                  <a:gd name="T17" fmla="*/ 73 h 215"/>
                  <a:gd name="T18" fmla="*/ 16 w 103"/>
                  <a:gd name="T19" fmla="*/ 40 h 215"/>
                  <a:gd name="T20" fmla="*/ 0 w 103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215">
                    <a:moveTo>
                      <a:pt x="103" y="215"/>
                    </a:moveTo>
                    <a:lnTo>
                      <a:pt x="97" y="204"/>
                    </a:lnTo>
                    <a:lnTo>
                      <a:pt x="90" y="191"/>
                    </a:lnTo>
                    <a:lnTo>
                      <a:pt x="82" y="177"/>
                    </a:lnTo>
                    <a:lnTo>
                      <a:pt x="74" y="162"/>
                    </a:lnTo>
                    <a:lnTo>
                      <a:pt x="66" y="144"/>
                    </a:lnTo>
                    <a:lnTo>
                      <a:pt x="55" y="123"/>
                    </a:lnTo>
                    <a:lnTo>
                      <a:pt x="44" y="101"/>
                    </a:lnTo>
                    <a:lnTo>
                      <a:pt x="32" y="73"/>
                    </a:lnTo>
                    <a:lnTo>
                      <a:pt x="16" y="40"/>
                    </a:lnTo>
                    <a:lnTo>
                      <a:pt x="0" y="0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8" name="Freeform 30"/>
              <p:cNvSpPr>
                <a:spLocks/>
              </p:cNvSpPr>
              <p:nvPr/>
            </p:nvSpPr>
            <p:spPr bwMode="auto">
              <a:xfrm>
                <a:off x="4379" y="2099"/>
                <a:ext cx="42" cy="71"/>
              </a:xfrm>
              <a:custGeom>
                <a:avLst/>
                <a:gdLst>
                  <a:gd name="T0" fmla="*/ 41 w 41"/>
                  <a:gd name="T1" fmla="*/ 70 h 70"/>
                  <a:gd name="T2" fmla="*/ 38 w 41"/>
                  <a:gd name="T3" fmla="*/ 64 h 70"/>
                  <a:gd name="T4" fmla="*/ 34 w 41"/>
                  <a:gd name="T5" fmla="*/ 58 h 70"/>
                  <a:gd name="T6" fmla="*/ 30 w 41"/>
                  <a:gd name="T7" fmla="*/ 53 h 70"/>
                  <a:gd name="T8" fmla="*/ 27 w 41"/>
                  <a:gd name="T9" fmla="*/ 45 h 70"/>
                  <a:gd name="T10" fmla="*/ 22 w 41"/>
                  <a:gd name="T11" fmla="*/ 38 h 70"/>
                  <a:gd name="T12" fmla="*/ 19 w 41"/>
                  <a:gd name="T13" fmla="*/ 31 h 70"/>
                  <a:gd name="T14" fmla="*/ 14 w 41"/>
                  <a:gd name="T15" fmla="*/ 24 h 70"/>
                  <a:gd name="T16" fmla="*/ 9 w 41"/>
                  <a:gd name="T17" fmla="*/ 16 h 70"/>
                  <a:gd name="T18" fmla="*/ 5 w 41"/>
                  <a:gd name="T19" fmla="*/ 9 h 70"/>
                  <a:gd name="T20" fmla="*/ 0 w 41"/>
                  <a:gd name="T2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70">
                    <a:moveTo>
                      <a:pt x="41" y="70"/>
                    </a:moveTo>
                    <a:lnTo>
                      <a:pt x="38" y="64"/>
                    </a:lnTo>
                    <a:lnTo>
                      <a:pt x="34" y="58"/>
                    </a:lnTo>
                    <a:lnTo>
                      <a:pt x="30" y="53"/>
                    </a:lnTo>
                    <a:lnTo>
                      <a:pt x="27" y="45"/>
                    </a:lnTo>
                    <a:lnTo>
                      <a:pt x="22" y="38"/>
                    </a:lnTo>
                    <a:lnTo>
                      <a:pt x="19" y="31"/>
                    </a:lnTo>
                    <a:lnTo>
                      <a:pt x="14" y="24"/>
                    </a:lnTo>
                    <a:lnTo>
                      <a:pt x="9" y="16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9" name="Freeform 31"/>
              <p:cNvSpPr>
                <a:spLocks/>
              </p:cNvSpPr>
              <p:nvPr/>
            </p:nvSpPr>
            <p:spPr bwMode="auto">
              <a:xfrm>
                <a:off x="4421" y="2170"/>
                <a:ext cx="19" cy="34"/>
              </a:xfrm>
              <a:custGeom>
                <a:avLst/>
                <a:gdLst>
                  <a:gd name="T0" fmla="*/ 19 w 19"/>
                  <a:gd name="T1" fmla="*/ 33 h 33"/>
                  <a:gd name="T2" fmla="*/ 18 w 19"/>
                  <a:gd name="T3" fmla="*/ 31 h 33"/>
                  <a:gd name="T4" fmla="*/ 15 w 19"/>
                  <a:gd name="T5" fmla="*/ 27 h 33"/>
                  <a:gd name="T6" fmla="*/ 14 w 19"/>
                  <a:gd name="T7" fmla="*/ 24 h 33"/>
                  <a:gd name="T8" fmla="*/ 12 w 19"/>
                  <a:gd name="T9" fmla="*/ 20 h 33"/>
                  <a:gd name="T10" fmla="*/ 11 w 19"/>
                  <a:gd name="T11" fmla="*/ 18 h 33"/>
                  <a:gd name="T12" fmla="*/ 8 w 19"/>
                  <a:gd name="T13" fmla="*/ 14 h 33"/>
                  <a:gd name="T14" fmla="*/ 6 w 19"/>
                  <a:gd name="T15" fmla="*/ 11 h 33"/>
                  <a:gd name="T16" fmla="*/ 5 w 19"/>
                  <a:gd name="T17" fmla="*/ 7 h 33"/>
                  <a:gd name="T18" fmla="*/ 2 w 19"/>
                  <a:gd name="T19" fmla="*/ 4 h 33"/>
                  <a:gd name="T20" fmla="*/ 0 w 19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3">
                    <a:moveTo>
                      <a:pt x="19" y="33"/>
                    </a:moveTo>
                    <a:lnTo>
                      <a:pt x="18" y="31"/>
                    </a:lnTo>
                    <a:lnTo>
                      <a:pt x="15" y="27"/>
                    </a:lnTo>
                    <a:lnTo>
                      <a:pt x="14" y="24"/>
                    </a:lnTo>
                    <a:lnTo>
                      <a:pt x="12" y="20"/>
                    </a:lnTo>
                    <a:lnTo>
                      <a:pt x="11" y="18"/>
                    </a:lnTo>
                    <a:lnTo>
                      <a:pt x="8" y="14"/>
                    </a:lnTo>
                    <a:lnTo>
                      <a:pt x="6" y="11"/>
                    </a:lnTo>
                    <a:lnTo>
                      <a:pt x="5" y="7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40" name="Freeform 32"/>
              <p:cNvSpPr>
                <a:spLocks/>
              </p:cNvSpPr>
              <p:nvPr/>
            </p:nvSpPr>
            <p:spPr bwMode="auto">
              <a:xfrm>
                <a:off x="4440" y="2204"/>
                <a:ext cx="19" cy="36"/>
              </a:xfrm>
              <a:custGeom>
                <a:avLst/>
                <a:gdLst>
                  <a:gd name="T0" fmla="*/ 19 w 19"/>
                  <a:gd name="T1" fmla="*/ 35 h 35"/>
                  <a:gd name="T2" fmla="*/ 17 w 19"/>
                  <a:gd name="T3" fmla="*/ 32 h 35"/>
                  <a:gd name="T4" fmla="*/ 15 w 19"/>
                  <a:gd name="T5" fmla="*/ 28 h 35"/>
                  <a:gd name="T6" fmla="*/ 14 w 19"/>
                  <a:gd name="T7" fmla="*/ 25 h 35"/>
                  <a:gd name="T8" fmla="*/ 12 w 19"/>
                  <a:gd name="T9" fmla="*/ 21 h 35"/>
                  <a:gd name="T10" fmla="*/ 10 w 19"/>
                  <a:gd name="T11" fmla="*/ 17 h 35"/>
                  <a:gd name="T12" fmla="*/ 8 w 19"/>
                  <a:gd name="T13" fmla="*/ 14 h 35"/>
                  <a:gd name="T14" fmla="*/ 6 w 19"/>
                  <a:gd name="T15" fmla="*/ 10 h 35"/>
                  <a:gd name="T16" fmla="*/ 4 w 19"/>
                  <a:gd name="T17" fmla="*/ 7 h 35"/>
                  <a:gd name="T18" fmla="*/ 2 w 19"/>
                  <a:gd name="T19" fmla="*/ 3 h 35"/>
                  <a:gd name="T20" fmla="*/ 0 w 19"/>
                  <a:gd name="T2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5">
                    <a:moveTo>
                      <a:pt x="19" y="35"/>
                    </a:moveTo>
                    <a:lnTo>
                      <a:pt x="17" y="32"/>
                    </a:lnTo>
                    <a:lnTo>
                      <a:pt x="15" y="28"/>
                    </a:lnTo>
                    <a:lnTo>
                      <a:pt x="14" y="25"/>
                    </a:lnTo>
                    <a:lnTo>
                      <a:pt x="12" y="21"/>
                    </a:lnTo>
                    <a:lnTo>
                      <a:pt x="10" y="17"/>
                    </a:lnTo>
                    <a:lnTo>
                      <a:pt x="8" y="14"/>
                    </a:lnTo>
                    <a:lnTo>
                      <a:pt x="6" y="10"/>
                    </a:lnTo>
                    <a:lnTo>
                      <a:pt x="4" y="7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41" name="Freeform 33"/>
              <p:cNvSpPr>
                <a:spLocks/>
              </p:cNvSpPr>
              <p:nvPr/>
            </p:nvSpPr>
            <p:spPr bwMode="auto">
              <a:xfrm>
                <a:off x="4459" y="2240"/>
                <a:ext cx="27" cy="57"/>
              </a:xfrm>
              <a:custGeom>
                <a:avLst/>
                <a:gdLst>
                  <a:gd name="T0" fmla="*/ 26 w 26"/>
                  <a:gd name="T1" fmla="*/ 56 h 56"/>
                  <a:gd name="T2" fmla="*/ 24 w 26"/>
                  <a:gd name="T3" fmla="*/ 50 h 56"/>
                  <a:gd name="T4" fmla="*/ 22 w 26"/>
                  <a:gd name="T5" fmla="*/ 45 h 56"/>
                  <a:gd name="T6" fmla="*/ 19 w 26"/>
                  <a:gd name="T7" fmla="*/ 39 h 56"/>
                  <a:gd name="T8" fmla="*/ 17 w 26"/>
                  <a:gd name="T9" fmla="*/ 33 h 56"/>
                  <a:gd name="T10" fmla="*/ 14 w 26"/>
                  <a:gd name="T11" fmla="*/ 28 h 56"/>
                  <a:gd name="T12" fmla="*/ 11 w 26"/>
                  <a:gd name="T13" fmla="*/ 22 h 56"/>
                  <a:gd name="T14" fmla="*/ 9 w 26"/>
                  <a:gd name="T15" fmla="*/ 16 h 56"/>
                  <a:gd name="T16" fmla="*/ 5 w 26"/>
                  <a:gd name="T17" fmla="*/ 11 h 56"/>
                  <a:gd name="T18" fmla="*/ 3 w 26"/>
                  <a:gd name="T19" fmla="*/ 6 h 56"/>
                  <a:gd name="T20" fmla="*/ 0 w 26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56">
                    <a:moveTo>
                      <a:pt x="26" y="56"/>
                    </a:moveTo>
                    <a:lnTo>
                      <a:pt x="24" y="50"/>
                    </a:lnTo>
                    <a:lnTo>
                      <a:pt x="22" y="45"/>
                    </a:lnTo>
                    <a:lnTo>
                      <a:pt x="19" y="39"/>
                    </a:lnTo>
                    <a:lnTo>
                      <a:pt x="17" y="33"/>
                    </a:lnTo>
                    <a:lnTo>
                      <a:pt x="14" y="28"/>
                    </a:lnTo>
                    <a:lnTo>
                      <a:pt x="11" y="22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42" name="Freeform 34"/>
              <p:cNvSpPr>
                <a:spLocks/>
              </p:cNvSpPr>
              <p:nvPr/>
            </p:nvSpPr>
            <p:spPr bwMode="auto">
              <a:xfrm>
                <a:off x="4486" y="2297"/>
                <a:ext cx="33" cy="98"/>
              </a:xfrm>
              <a:custGeom>
                <a:avLst/>
                <a:gdLst>
                  <a:gd name="T0" fmla="*/ 32 w 32"/>
                  <a:gd name="T1" fmla="*/ 96 h 96"/>
                  <a:gd name="T2" fmla="*/ 30 w 32"/>
                  <a:gd name="T3" fmla="*/ 86 h 96"/>
                  <a:gd name="T4" fmla="*/ 27 w 32"/>
                  <a:gd name="T5" fmla="*/ 76 h 96"/>
                  <a:gd name="T6" fmla="*/ 24 w 32"/>
                  <a:gd name="T7" fmla="*/ 66 h 96"/>
                  <a:gd name="T8" fmla="*/ 22 w 32"/>
                  <a:gd name="T9" fmla="*/ 57 h 96"/>
                  <a:gd name="T10" fmla="*/ 18 w 32"/>
                  <a:gd name="T11" fmla="*/ 47 h 96"/>
                  <a:gd name="T12" fmla="*/ 15 w 32"/>
                  <a:gd name="T13" fmla="*/ 38 h 96"/>
                  <a:gd name="T14" fmla="*/ 12 w 32"/>
                  <a:gd name="T15" fmla="*/ 28 h 96"/>
                  <a:gd name="T16" fmla="*/ 9 w 32"/>
                  <a:gd name="T17" fmla="*/ 19 h 96"/>
                  <a:gd name="T18" fmla="*/ 4 w 32"/>
                  <a:gd name="T19" fmla="*/ 10 h 96"/>
                  <a:gd name="T20" fmla="*/ 0 w 32"/>
                  <a:gd name="T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96">
                    <a:moveTo>
                      <a:pt x="32" y="96"/>
                    </a:moveTo>
                    <a:lnTo>
                      <a:pt x="30" y="86"/>
                    </a:lnTo>
                    <a:lnTo>
                      <a:pt x="27" y="76"/>
                    </a:lnTo>
                    <a:lnTo>
                      <a:pt x="24" y="66"/>
                    </a:lnTo>
                    <a:lnTo>
                      <a:pt x="22" y="57"/>
                    </a:lnTo>
                    <a:lnTo>
                      <a:pt x="18" y="47"/>
                    </a:lnTo>
                    <a:lnTo>
                      <a:pt x="15" y="38"/>
                    </a:lnTo>
                    <a:lnTo>
                      <a:pt x="12" y="28"/>
                    </a:lnTo>
                    <a:lnTo>
                      <a:pt x="9" y="19"/>
                    </a:lnTo>
                    <a:lnTo>
                      <a:pt x="4" y="10"/>
                    </a:lnTo>
                    <a:lnTo>
                      <a:pt x="0" y="0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43" name="Freeform 35"/>
              <p:cNvSpPr>
                <a:spLocks/>
              </p:cNvSpPr>
              <p:nvPr/>
            </p:nvSpPr>
            <p:spPr bwMode="auto">
              <a:xfrm>
                <a:off x="4519" y="2395"/>
                <a:ext cx="25" cy="188"/>
              </a:xfrm>
              <a:custGeom>
                <a:avLst/>
                <a:gdLst>
                  <a:gd name="T0" fmla="*/ 25 w 25"/>
                  <a:gd name="T1" fmla="*/ 184 h 184"/>
                  <a:gd name="T2" fmla="*/ 24 w 25"/>
                  <a:gd name="T3" fmla="*/ 162 h 184"/>
                  <a:gd name="T4" fmla="*/ 21 w 25"/>
                  <a:gd name="T5" fmla="*/ 140 h 184"/>
                  <a:gd name="T6" fmla="*/ 20 w 25"/>
                  <a:gd name="T7" fmla="*/ 120 h 184"/>
                  <a:gd name="T8" fmla="*/ 18 w 25"/>
                  <a:gd name="T9" fmla="*/ 100 h 184"/>
                  <a:gd name="T10" fmla="*/ 15 w 25"/>
                  <a:gd name="T11" fmla="*/ 82 h 184"/>
                  <a:gd name="T12" fmla="*/ 13 w 25"/>
                  <a:gd name="T13" fmla="*/ 65 h 184"/>
                  <a:gd name="T14" fmla="*/ 10 w 25"/>
                  <a:gd name="T15" fmla="*/ 48 h 184"/>
                  <a:gd name="T16" fmla="*/ 7 w 25"/>
                  <a:gd name="T17" fmla="*/ 32 h 184"/>
                  <a:gd name="T18" fmla="*/ 4 w 25"/>
                  <a:gd name="T19" fmla="*/ 16 h 184"/>
                  <a:gd name="T20" fmla="*/ 0 w 25"/>
                  <a:gd name="T2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84">
                    <a:moveTo>
                      <a:pt x="25" y="184"/>
                    </a:moveTo>
                    <a:lnTo>
                      <a:pt x="24" y="162"/>
                    </a:lnTo>
                    <a:lnTo>
                      <a:pt x="21" y="140"/>
                    </a:lnTo>
                    <a:lnTo>
                      <a:pt x="20" y="120"/>
                    </a:lnTo>
                    <a:lnTo>
                      <a:pt x="18" y="100"/>
                    </a:lnTo>
                    <a:lnTo>
                      <a:pt x="15" y="82"/>
                    </a:lnTo>
                    <a:lnTo>
                      <a:pt x="13" y="65"/>
                    </a:lnTo>
                    <a:lnTo>
                      <a:pt x="10" y="48"/>
                    </a:lnTo>
                    <a:lnTo>
                      <a:pt x="7" y="32"/>
                    </a:lnTo>
                    <a:lnTo>
                      <a:pt x="4" y="16"/>
                    </a:lnTo>
                    <a:lnTo>
                      <a:pt x="0" y="0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44" name="Freeform 36"/>
              <p:cNvSpPr>
                <a:spLocks/>
              </p:cNvSpPr>
              <p:nvPr/>
            </p:nvSpPr>
            <p:spPr bwMode="auto">
              <a:xfrm>
                <a:off x="4544" y="2572"/>
                <a:ext cx="66" cy="11"/>
              </a:xfrm>
              <a:custGeom>
                <a:avLst/>
                <a:gdLst>
                  <a:gd name="T0" fmla="*/ 65 w 65"/>
                  <a:gd name="T1" fmla="*/ 0 h 10"/>
                  <a:gd name="T2" fmla="*/ 60 w 65"/>
                  <a:gd name="T3" fmla="*/ 1 h 10"/>
                  <a:gd name="T4" fmla="*/ 54 w 65"/>
                  <a:gd name="T5" fmla="*/ 2 h 10"/>
                  <a:gd name="T6" fmla="*/ 48 w 65"/>
                  <a:gd name="T7" fmla="*/ 3 h 10"/>
                  <a:gd name="T8" fmla="*/ 41 w 65"/>
                  <a:gd name="T9" fmla="*/ 5 h 10"/>
                  <a:gd name="T10" fmla="*/ 35 w 65"/>
                  <a:gd name="T11" fmla="*/ 5 h 10"/>
                  <a:gd name="T12" fmla="*/ 28 w 65"/>
                  <a:gd name="T13" fmla="*/ 6 h 10"/>
                  <a:gd name="T14" fmla="*/ 22 w 65"/>
                  <a:gd name="T15" fmla="*/ 7 h 10"/>
                  <a:gd name="T16" fmla="*/ 15 w 65"/>
                  <a:gd name="T17" fmla="*/ 8 h 10"/>
                  <a:gd name="T18" fmla="*/ 8 w 65"/>
                  <a:gd name="T19" fmla="*/ 9 h 10"/>
                  <a:gd name="T20" fmla="*/ 0 w 65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10">
                    <a:moveTo>
                      <a:pt x="65" y="0"/>
                    </a:moveTo>
                    <a:lnTo>
                      <a:pt x="60" y="1"/>
                    </a:lnTo>
                    <a:lnTo>
                      <a:pt x="54" y="2"/>
                    </a:lnTo>
                    <a:lnTo>
                      <a:pt x="48" y="3"/>
                    </a:lnTo>
                    <a:lnTo>
                      <a:pt x="41" y="5"/>
                    </a:lnTo>
                    <a:lnTo>
                      <a:pt x="35" y="5"/>
                    </a:lnTo>
                    <a:lnTo>
                      <a:pt x="28" y="6"/>
                    </a:lnTo>
                    <a:lnTo>
                      <a:pt x="22" y="7"/>
                    </a:lnTo>
                    <a:lnTo>
                      <a:pt x="15" y="8"/>
                    </a:lnTo>
                    <a:lnTo>
                      <a:pt x="8" y="9"/>
                    </a:lnTo>
                    <a:lnTo>
                      <a:pt x="0" y="10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45" name="Freeform 37"/>
              <p:cNvSpPr>
                <a:spLocks/>
              </p:cNvSpPr>
              <p:nvPr/>
            </p:nvSpPr>
            <p:spPr bwMode="auto">
              <a:xfrm>
                <a:off x="4610" y="2568"/>
                <a:ext cx="32" cy="4"/>
              </a:xfrm>
              <a:custGeom>
                <a:avLst/>
                <a:gdLst>
                  <a:gd name="T0" fmla="*/ 31 w 31"/>
                  <a:gd name="T1" fmla="*/ 0 h 4"/>
                  <a:gd name="T2" fmla="*/ 28 w 31"/>
                  <a:gd name="T3" fmla="*/ 0 h 4"/>
                  <a:gd name="T4" fmla="*/ 25 w 31"/>
                  <a:gd name="T5" fmla="*/ 1 h 4"/>
                  <a:gd name="T6" fmla="*/ 23 w 31"/>
                  <a:gd name="T7" fmla="*/ 1 h 4"/>
                  <a:gd name="T8" fmla="*/ 19 w 31"/>
                  <a:gd name="T9" fmla="*/ 1 h 4"/>
                  <a:gd name="T10" fmla="*/ 17 w 31"/>
                  <a:gd name="T11" fmla="*/ 3 h 4"/>
                  <a:gd name="T12" fmla="*/ 13 w 31"/>
                  <a:gd name="T13" fmla="*/ 3 h 4"/>
                  <a:gd name="T14" fmla="*/ 10 w 31"/>
                  <a:gd name="T15" fmla="*/ 3 h 4"/>
                  <a:gd name="T16" fmla="*/ 7 w 31"/>
                  <a:gd name="T17" fmla="*/ 4 h 4"/>
                  <a:gd name="T18" fmla="*/ 4 w 31"/>
                  <a:gd name="T19" fmla="*/ 4 h 4"/>
                  <a:gd name="T20" fmla="*/ 0 w 31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4">
                    <a:moveTo>
                      <a:pt x="31" y="0"/>
                    </a:moveTo>
                    <a:lnTo>
                      <a:pt x="28" y="0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19" y="1"/>
                    </a:lnTo>
                    <a:lnTo>
                      <a:pt x="17" y="3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46" name="Freeform 38"/>
              <p:cNvSpPr>
                <a:spLocks/>
              </p:cNvSpPr>
              <p:nvPr/>
            </p:nvSpPr>
            <p:spPr bwMode="auto">
              <a:xfrm>
                <a:off x="4642" y="2558"/>
                <a:ext cx="182" cy="10"/>
              </a:xfrm>
              <a:custGeom>
                <a:avLst/>
                <a:gdLst>
                  <a:gd name="T0" fmla="*/ 178 w 178"/>
                  <a:gd name="T1" fmla="*/ 3 h 10"/>
                  <a:gd name="T2" fmla="*/ 165 w 178"/>
                  <a:gd name="T3" fmla="*/ 2 h 10"/>
                  <a:gd name="T4" fmla="*/ 151 w 178"/>
                  <a:gd name="T5" fmla="*/ 1 h 10"/>
                  <a:gd name="T6" fmla="*/ 136 w 178"/>
                  <a:gd name="T7" fmla="*/ 1 h 10"/>
                  <a:gd name="T8" fmla="*/ 121 w 178"/>
                  <a:gd name="T9" fmla="*/ 0 h 10"/>
                  <a:gd name="T10" fmla="*/ 104 w 178"/>
                  <a:gd name="T11" fmla="*/ 1 h 10"/>
                  <a:gd name="T12" fmla="*/ 87 w 178"/>
                  <a:gd name="T13" fmla="*/ 1 h 10"/>
                  <a:gd name="T14" fmla="*/ 68 w 178"/>
                  <a:gd name="T15" fmla="*/ 2 h 10"/>
                  <a:gd name="T16" fmla="*/ 48 w 178"/>
                  <a:gd name="T17" fmla="*/ 4 h 10"/>
                  <a:gd name="T18" fmla="*/ 26 w 178"/>
                  <a:gd name="T19" fmla="*/ 7 h 10"/>
                  <a:gd name="T20" fmla="*/ 0 w 178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" h="10">
                    <a:moveTo>
                      <a:pt x="178" y="3"/>
                    </a:moveTo>
                    <a:lnTo>
                      <a:pt x="165" y="2"/>
                    </a:lnTo>
                    <a:lnTo>
                      <a:pt x="151" y="1"/>
                    </a:lnTo>
                    <a:lnTo>
                      <a:pt x="136" y="1"/>
                    </a:lnTo>
                    <a:lnTo>
                      <a:pt x="121" y="0"/>
                    </a:lnTo>
                    <a:lnTo>
                      <a:pt x="104" y="1"/>
                    </a:lnTo>
                    <a:lnTo>
                      <a:pt x="87" y="1"/>
                    </a:lnTo>
                    <a:lnTo>
                      <a:pt x="68" y="2"/>
                    </a:lnTo>
                    <a:lnTo>
                      <a:pt x="48" y="4"/>
                    </a:lnTo>
                    <a:lnTo>
                      <a:pt x="26" y="7"/>
                    </a:lnTo>
                    <a:lnTo>
                      <a:pt x="0" y="10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47" name="Freeform 39"/>
              <p:cNvSpPr>
                <a:spLocks/>
              </p:cNvSpPr>
              <p:nvPr/>
            </p:nvSpPr>
            <p:spPr bwMode="auto">
              <a:xfrm>
                <a:off x="4824" y="2561"/>
                <a:ext cx="2" cy="1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0 w 2"/>
                  <a:gd name="T10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6513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48" name="Freeform 40"/>
              <p:cNvSpPr>
                <a:spLocks/>
              </p:cNvSpPr>
              <p:nvPr/>
            </p:nvSpPr>
            <p:spPr bwMode="auto">
              <a:xfrm>
                <a:off x="4826" y="2561"/>
                <a:ext cx="27" cy="5"/>
              </a:xfrm>
              <a:custGeom>
                <a:avLst/>
                <a:gdLst>
                  <a:gd name="T0" fmla="*/ 27 w 27"/>
                  <a:gd name="T1" fmla="*/ 5 h 5"/>
                  <a:gd name="T2" fmla="*/ 25 w 27"/>
                  <a:gd name="T3" fmla="*/ 4 h 5"/>
                  <a:gd name="T4" fmla="*/ 21 w 27"/>
                  <a:gd name="T5" fmla="*/ 4 h 5"/>
                  <a:gd name="T6" fmla="*/ 19 w 27"/>
                  <a:gd name="T7" fmla="*/ 4 h 5"/>
                  <a:gd name="T8" fmla="*/ 17 w 27"/>
                  <a:gd name="T9" fmla="*/ 3 h 5"/>
                  <a:gd name="T10" fmla="*/ 14 w 27"/>
                  <a:gd name="T11" fmla="*/ 3 h 5"/>
                  <a:gd name="T12" fmla="*/ 11 w 27"/>
                  <a:gd name="T13" fmla="*/ 3 h 5"/>
                  <a:gd name="T14" fmla="*/ 9 w 27"/>
                  <a:gd name="T15" fmla="*/ 1 h 5"/>
                  <a:gd name="T16" fmla="*/ 6 w 27"/>
                  <a:gd name="T17" fmla="*/ 1 h 5"/>
                  <a:gd name="T18" fmla="*/ 3 w 27"/>
                  <a:gd name="T19" fmla="*/ 1 h 5"/>
                  <a:gd name="T20" fmla="*/ 0 w 27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5">
                    <a:moveTo>
                      <a:pt x="27" y="5"/>
                    </a:moveTo>
                    <a:lnTo>
                      <a:pt x="25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49" name="Freeform 41"/>
              <p:cNvSpPr>
                <a:spLocks/>
              </p:cNvSpPr>
              <p:nvPr/>
            </p:nvSpPr>
            <p:spPr bwMode="auto">
              <a:xfrm>
                <a:off x="4853" y="2566"/>
                <a:ext cx="36" cy="7"/>
              </a:xfrm>
              <a:custGeom>
                <a:avLst/>
                <a:gdLst>
                  <a:gd name="T0" fmla="*/ 35 w 35"/>
                  <a:gd name="T1" fmla="*/ 7 h 7"/>
                  <a:gd name="T2" fmla="*/ 32 w 35"/>
                  <a:gd name="T3" fmla="*/ 6 h 7"/>
                  <a:gd name="T4" fmla="*/ 28 w 35"/>
                  <a:gd name="T5" fmla="*/ 6 h 7"/>
                  <a:gd name="T6" fmla="*/ 25 w 35"/>
                  <a:gd name="T7" fmla="*/ 5 h 7"/>
                  <a:gd name="T8" fmla="*/ 21 w 35"/>
                  <a:gd name="T9" fmla="*/ 3 h 7"/>
                  <a:gd name="T10" fmla="*/ 18 w 35"/>
                  <a:gd name="T11" fmla="*/ 3 h 7"/>
                  <a:gd name="T12" fmla="*/ 14 w 35"/>
                  <a:gd name="T13" fmla="*/ 2 h 7"/>
                  <a:gd name="T14" fmla="*/ 11 w 35"/>
                  <a:gd name="T15" fmla="*/ 2 h 7"/>
                  <a:gd name="T16" fmla="*/ 7 w 35"/>
                  <a:gd name="T17" fmla="*/ 1 h 7"/>
                  <a:gd name="T18" fmla="*/ 4 w 35"/>
                  <a:gd name="T19" fmla="*/ 0 h 7"/>
                  <a:gd name="T20" fmla="*/ 0 w 35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7">
                    <a:moveTo>
                      <a:pt x="35" y="7"/>
                    </a:moveTo>
                    <a:lnTo>
                      <a:pt x="32" y="6"/>
                    </a:lnTo>
                    <a:lnTo>
                      <a:pt x="28" y="6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50" name="Freeform 42"/>
              <p:cNvSpPr>
                <a:spLocks/>
              </p:cNvSpPr>
              <p:nvPr/>
            </p:nvSpPr>
            <p:spPr bwMode="auto">
              <a:xfrm>
                <a:off x="4889" y="2573"/>
                <a:ext cx="212" cy="47"/>
              </a:xfrm>
              <a:custGeom>
                <a:avLst/>
                <a:gdLst>
                  <a:gd name="T0" fmla="*/ 208 w 208"/>
                  <a:gd name="T1" fmla="*/ 46 h 46"/>
                  <a:gd name="T2" fmla="*/ 175 w 208"/>
                  <a:gd name="T3" fmla="*/ 40 h 46"/>
                  <a:gd name="T4" fmla="*/ 146 w 208"/>
                  <a:gd name="T5" fmla="*/ 34 h 46"/>
                  <a:gd name="T6" fmla="*/ 121 w 208"/>
                  <a:gd name="T7" fmla="*/ 28 h 46"/>
                  <a:gd name="T8" fmla="*/ 99 w 208"/>
                  <a:gd name="T9" fmla="*/ 23 h 46"/>
                  <a:gd name="T10" fmla="*/ 79 w 208"/>
                  <a:gd name="T11" fmla="*/ 19 h 46"/>
                  <a:gd name="T12" fmla="*/ 61 w 208"/>
                  <a:gd name="T13" fmla="*/ 14 h 46"/>
                  <a:gd name="T14" fmla="*/ 44 w 208"/>
                  <a:gd name="T15" fmla="*/ 11 h 46"/>
                  <a:gd name="T16" fmla="*/ 29 w 208"/>
                  <a:gd name="T17" fmla="*/ 6 h 46"/>
                  <a:gd name="T18" fmla="*/ 14 w 208"/>
                  <a:gd name="T19" fmla="*/ 4 h 46"/>
                  <a:gd name="T20" fmla="*/ 0 w 208"/>
                  <a:gd name="T2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" h="46">
                    <a:moveTo>
                      <a:pt x="208" y="46"/>
                    </a:moveTo>
                    <a:lnTo>
                      <a:pt x="175" y="40"/>
                    </a:lnTo>
                    <a:lnTo>
                      <a:pt x="146" y="34"/>
                    </a:lnTo>
                    <a:lnTo>
                      <a:pt x="121" y="28"/>
                    </a:lnTo>
                    <a:lnTo>
                      <a:pt x="99" y="23"/>
                    </a:lnTo>
                    <a:lnTo>
                      <a:pt x="79" y="19"/>
                    </a:lnTo>
                    <a:lnTo>
                      <a:pt x="61" y="14"/>
                    </a:lnTo>
                    <a:lnTo>
                      <a:pt x="44" y="11"/>
                    </a:lnTo>
                    <a:lnTo>
                      <a:pt x="29" y="6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 w="36576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51" name="Freeform 43"/>
              <p:cNvSpPr>
                <a:spLocks/>
              </p:cNvSpPr>
              <p:nvPr/>
            </p:nvSpPr>
            <p:spPr bwMode="auto">
              <a:xfrm>
                <a:off x="5101" y="2609"/>
                <a:ext cx="2" cy="11"/>
              </a:xfrm>
              <a:custGeom>
                <a:avLst/>
                <a:gdLst>
                  <a:gd name="T0" fmla="*/ 1 w 1"/>
                  <a:gd name="T1" fmla="*/ 0 h 11"/>
                  <a:gd name="T2" fmla="*/ 1 w 1"/>
                  <a:gd name="T3" fmla="*/ 1 h 11"/>
                  <a:gd name="T4" fmla="*/ 1 w 1"/>
                  <a:gd name="T5" fmla="*/ 3 h 11"/>
                  <a:gd name="T6" fmla="*/ 1 w 1"/>
                  <a:gd name="T7" fmla="*/ 4 h 11"/>
                  <a:gd name="T8" fmla="*/ 1 w 1"/>
                  <a:gd name="T9" fmla="*/ 5 h 11"/>
                  <a:gd name="T10" fmla="*/ 1 w 1"/>
                  <a:gd name="T11" fmla="*/ 5 h 11"/>
                  <a:gd name="T12" fmla="*/ 1 w 1"/>
                  <a:gd name="T13" fmla="*/ 6 h 11"/>
                  <a:gd name="T14" fmla="*/ 0 w 1"/>
                  <a:gd name="T15" fmla="*/ 7 h 11"/>
                  <a:gd name="T16" fmla="*/ 0 w 1"/>
                  <a:gd name="T17" fmla="*/ 8 h 11"/>
                  <a:gd name="T18" fmla="*/ 0 w 1"/>
                  <a:gd name="T19" fmla="*/ 10 h 11"/>
                  <a:gd name="T20" fmla="*/ 0 w 1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1">
                    <a:moveTo>
                      <a:pt x="1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</a:path>
                </a:pathLst>
              </a:custGeom>
              <a:noFill/>
              <a:ln w="36513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52" name="Freeform 44"/>
              <p:cNvSpPr>
                <a:spLocks/>
              </p:cNvSpPr>
              <p:nvPr/>
            </p:nvSpPr>
            <p:spPr bwMode="auto">
              <a:xfrm>
                <a:off x="3340" y="2226"/>
                <a:ext cx="1004" cy="249"/>
              </a:xfrm>
              <a:custGeom>
                <a:avLst/>
                <a:gdLst>
                  <a:gd name="T0" fmla="*/ 132 w 984"/>
                  <a:gd name="T1" fmla="*/ 1 h 244"/>
                  <a:gd name="T2" fmla="*/ 118 w 984"/>
                  <a:gd name="T3" fmla="*/ 6 h 244"/>
                  <a:gd name="T4" fmla="*/ 97 w 984"/>
                  <a:gd name="T5" fmla="*/ 12 h 244"/>
                  <a:gd name="T6" fmla="*/ 78 w 984"/>
                  <a:gd name="T7" fmla="*/ 18 h 244"/>
                  <a:gd name="T8" fmla="*/ 62 w 984"/>
                  <a:gd name="T9" fmla="*/ 25 h 244"/>
                  <a:gd name="T10" fmla="*/ 47 w 984"/>
                  <a:gd name="T11" fmla="*/ 32 h 244"/>
                  <a:gd name="T12" fmla="*/ 34 w 984"/>
                  <a:gd name="T13" fmla="*/ 39 h 244"/>
                  <a:gd name="T14" fmla="*/ 23 w 984"/>
                  <a:gd name="T15" fmla="*/ 47 h 244"/>
                  <a:gd name="T16" fmla="*/ 14 w 984"/>
                  <a:gd name="T17" fmla="*/ 55 h 244"/>
                  <a:gd name="T18" fmla="*/ 8 w 984"/>
                  <a:gd name="T19" fmla="*/ 63 h 244"/>
                  <a:gd name="T20" fmla="*/ 3 w 984"/>
                  <a:gd name="T21" fmla="*/ 72 h 244"/>
                  <a:gd name="T22" fmla="*/ 1 w 984"/>
                  <a:gd name="T23" fmla="*/ 80 h 244"/>
                  <a:gd name="T24" fmla="*/ 0 w 984"/>
                  <a:gd name="T25" fmla="*/ 89 h 244"/>
                  <a:gd name="T26" fmla="*/ 2 w 984"/>
                  <a:gd name="T27" fmla="*/ 97 h 244"/>
                  <a:gd name="T28" fmla="*/ 6 w 984"/>
                  <a:gd name="T29" fmla="*/ 107 h 244"/>
                  <a:gd name="T30" fmla="*/ 11 w 984"/>
                  <a:gd name="T31" fmla="*/ 115 h 244"/>
                  <a:gd name="T32" fmla="*/ 21 w 984"/>
                  <a:gd name="T33" fmla="*/ 124 h 244"/>
                  <a:gd name="T34" fmla="*/ 31 w 984"/>
                  <a:gd name="T35" fmla="*/ 133 h 244"/>
                  <a:gd name="T36" fmla="*/ 44 w 984"/>
                  <a:gd name="T37" fmla="*/ 141 h 244"/>
                  <a:gd name="T38" fmla="*/ 59 w 984"/>
                  <a:gd name="T39" fmla="*/ 150 h 244"/>
                  <a:gd name="T40" fmla="*/ 77 w 984"/>
                  <a:gd name="T41" fmla="*/ 158 h 244"/>
                  <a:gd name="T42" fmla="*/ 97 w 984"/>
                  <a:gd name="T43" fmla="*/ 167 h 244"/>
                  <a:gd name="T44" fmla="*/ 119 w 984"/>
                  <a:gd name="T45" fmla="*/ 174 h 244"/>
                  <a:gd name="T46" fmla="*/ 145 w 984"/>
                  <a:gd name="T47" fmla="*/ 182 h 244"/>
                  <a:gd name="T48" fmla="*/ 172 w 984"/>
                  <a:gd name="T49" fmla="*/ 189 h 244"/>
                  <a:gd name="T50" fmla="*/ 194 w 984"/>
                  <a:gd name="T51" fmla="*/ 194 h 244"/>
                  <a:gd name="T52" fmla="*/ 218 w 984"/>
                  <a:gd name="T53" fmla="*/ 198 h 244"/>
                  <a:gd name="T54" fmla="*/ 252 w 984"/>
                  <a:gd name="T55" fmla="*/ 205 h 244"/>
                  <a:gd name="T56" fmla="*/ 287 w 984"/>
                  <a:gd name="T57" fmla="*/ 210 h 244"/>
                  <a:gd name="T58" fmla="*/ 324 w 984"/>
                  <a:gd name="T59" fmla="*/ 216 h 244"/>
                  <a:gd name="T60" fmla="*/ 363 w 984"/>
                  <a:gd name="T61" fmla="*/ 220 h 244"/>
                  <a:gd name="T62" fmla="*/ 403 w 984"/>
                  <a:gd name="T63" fmla="*/ 225 h 244"/>
                  <a:gd name="T64" fmla="*/ 443 w 984"/>
                  <a:gd name="T65" fmla="*/ 229 h 244"/>
                  <a:gd name="T66" fmla="*/ 485 w 984"/>
                  <a:gd name="T67" fmla="*/ 233 h 244"/>
                  <a:gd name="T68" fmla="*/ 526 w 984"/>
                  <a:gd name="T69" fmla="*/ 236 h 244"/>
                  <a:gd name="T70" fmla="*/ 567 w 984"/>
                  <a:gd name="T71" fmla="*/ 238 h 244"/>
                  <a:gd name="T72" fmla="*/ 608 w 984"/>
                  <a:gd name="T73" fmla="*/ 240 h 244"/>
                  <a:gd name="T74" fmla="*/ 649 w 984"/>
                  <a:gd name="T75" fmla="*/ 242 h 244"/>
                  <a:gd name="T76" fmla="*/ 689 w 984"/>
                  <a:gd name="T77" fmla="*/ 243 h 244"/>
                  <a:gd name="T78" fmla="*/ 727 w 984"/>
                  <a:gd name="T79" fmla="*/ 244 h 244"/>
                  <a:gd name="T80" fmla="*/ 764 w 984"/>
                  <a:gd name="T81" fmla="*/ 244 h 244"/>
                  <a:gd name="T82" fmla="*/ 799 w 984"/>
                  <a:gd name="T83" fmla="*/ 243 h 244"/>
                  <a:gd name="T84" fmla="*/ 832 w 984"/>
                  <a:gd name="T85" fmla="*/ 242 h 244"/>
                  <a:gd name="T86" fmla="*/ 863 w 984"/>
                  <a:gd name="T87" fmla="*/ 240 h 244"/>
                  <a:gd name="T88" fmla="*/ 891 w 984"/>
                  <a:gd name="T89" fmla="*/ 238 h 244"/>
                  <a:gd name="T90" fmla="*/ 916 w 984"/>
                  <a:gd name="T91" fmla="*/ 235 h 244"/>
                  <a:gd name="T92" fmla="*/ 938 w 984"/>
                  <a:gd name="T93" fmla="*/ 231 h 244"/>
                  <a:gd name="T94" fmla="*/ 956 w 984"/>
                  <a:gd name="T95" fmla="*/ 228 h 244"/>
                  <a:gd name="T96" fmla="*/ 971 w 984"/>
                  <a:gd name="T97" fmla="*/ 223 h 244"/>
                  <a:gd name="T98" fmla="*/ 982 w 984"/>
                  <a:gd name="T99" fmla="*/ 217 h 244"/>
                  <a:gd name="T100" fmla="*/ 984 w 984"/>
                  <a:gd name="T101" fmla="*/ 215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84" h="244">
                    <a:moveTo>
                      <a:pt x="140" y="0"/>
                    </a:moveTo>
                    <a:lnTo>
                      <a:pt x="132" y="1"/>
                    </a:lnTo>
                    <a:lnTo>
                      <a:pt x="125" y="4"/>
                    </a:lnTo>
                    <a:lnTo>
                      <a:pt x="118" y="6"/>
                    </a:lnTo>
                    <a:lnTo>
                      <a:pt x="107" y="8"/>
                    </a:lnTo>
                    <a:lnTo>
                      <a:pt x="97" y="12"/>
                    </a:lnTo>
                    <a:lnTo>
                      <a:pt x="88" y="14"/>
                    </a:lnTo>
                    <a:lnTo>
                      <a:pt x="78" y="18"/>
                    </a:lnTo>
                    <a:lnTo>
                      <a:pt x="70" y="21"/>
                    </a:lnTo>
                    <a:lnTo>
                      <a:pt x="62" y="25"/>
                    </a:lnTo>
                    <a:lnTo>
                      <a:pt x="54" y="28"/>
                    </a:lnTo>
                    <a:lnTo>
                      <a:pt x="47" y="32"/>
                    </a:lnTo>
                    <a:lnTo>
                      <a:pt x="41" y="35"/>
                    </a:lnTo>
                    <a:lnTo>
                      <a:pt x="34" y="39"/>
                    </a:lnTo>
                    <a:lnTo>
                      <a:pt x="28" y="42"/>
                    </a:lnTo>
                    <a:lnTo>
                      <a:pt x="23" y="47"/>
                    </a:lnTo>
                    <a:lnTo>
                      <a:pt x="18" y="51"/>
                    </a:lnTo>
                    <a:lnTo>
                      <a:pt x="14" y="55"/>
                    </a:lnTo>
                    <a:lnTo>
                      <a:pt x="10" y="59"/>
                    </a:lnTo>
                    <a:lnTo>
                      <a:pt x="8" y="63"/>
                    </a:lnTo>
                    <a:lnTo>
                      <a:pt x="6" y="67"/>
                    </a:lnTo>
                    <a:lnTo>
                      <a:pt x="3" y="72"/>
                    </a:lnTo>
                    <a:lnTo>
                      <a:pt x="1" y="75"/>
                    </a:lnTo>
                    <a:lnTo>
                      <a:pt x="1" y="80"/>
                    </a:lnTo>
                    <a:lnTo>
                      <a:pt x="0" y="85"/>
                    </a:lnTo>
                    <a:lnTo>
                      <a:pt x="0" y="89"/>
                    </a:lnTo>
                    <a:lnTo>
                      <a:pt x="1" y="93"/>
                    </a:lnTo>
                    <a:lnTo>
                      <a:pt x="2" y="97"/>
                    </a:lnTo>
                    <a:lnTo>
                      <a:pt x="3" y="102"/>
                    </a:lnTo>
                    <a:lnTo>
                      <a:pt x="6" y="107"/>
                    </a:lnTo>
                    <a:lnTo>
                      <a:pt x="8" y="110"/>
                    </a:lnTo>
                    <a:lnTo>
                      <a:pt x="11" y="115"/>
                    </a:lnTo>
                    <a:lnTo>
                      <a:pt x="16" y="120"/>
                    </a:lnTo>
                    <a:lnTo>
                      <a:pt x="21" y="124"/>
                    </a:lnTo>
                    <a:lnTo>
                      <a:pt x="25" y="128"/>
                    </a:lnTo>
                    <a:lnTo>
                      <a:pt x="31" y="133"/>
                    </a:lnTo>
                    <a:lnTo>
                      <a:pt x="37" y="137"/>
                    </a:lnTo>
                    <a:lnTo>
                      <a:pt x="44" y="141"/>
                    </a:lnTo>
                    <a:lnTo>
                      <a:pt x="51" y="145"/>
                    </a:lnTo>
                    <a:lnTo>
                      <a:pt x="59" y="150"/>
                    </a:lnTo>
                    <a:lnTo>
                      <a:pt x="68" y="154"/>
                    </a:lnTo>
                    <a:lnTo>
                      <a:pt x="77" y="158"/>
                    </a:lnTo>
                    <a:lnTo>
                      <a:pt x="86" y="162"/>
                    </a:lnTo>
                    <a:lnTo>
                      <a:pt x="97" y="167"/>
                    </a:lnTo>
                    <a:lnTo>
                      <a:pt x="107" y="170"/>
                    </a:lnTo>
                    <a:lnTo>
                      <a:pt x="119" y="174"/>
                    </a:lnTo>
                    <a:lnTo>
                      <a:pt x="132" y="177"/>
                    </a:lnTo>
                    <a:lnTo>
                      <a:pt x="145" y="182"/>
                    </a:lnTo>
                    <a:lnTo>
                      <a:pt x="158" y="185"/>
                    </a:lnTo>
                    <a:lnTo>
                      <a:pt x="172" y="189"/>
                    </a:lnTo>
                    <a:lnTo>
                      <a:pt x="184" y="191"/>
                    </a:lnTo>
                    <a:lnTo>
                      <a:pt x="194" y="194"/>
                    </a:lnTo>
                    <a:lnTo>
                      <a:pt x="205" y="196"/>
                    </a:lnTo>
                    <a:lnTo>
                      <a:pt x="218" y="198"/>
                    </a:lnTo>
                    <a:lnTo>
                      <a:pt x="234" y="202"/>
                    </a:lnTo>
                    <a:lnTo>
                      <a:pt x="252" y="205"/>
                    </a:lnTo>
                    <a:lnTo>
                      <a:pt x="269" y="208"/>
                    </a:lnTo>
                    <a:lnTo>
                      <a:pt x="287" y="210"/>
                    </a:lnTo>
                    <a:lnTo>
                      <a:pt x="306" y="213"/>
                    </a:lnTo>
                    <a:lnTo>
                      <a:pt x="324" y="216"/>
                    </a:lnTo>
                    <a:lnTo>
                      <a:pt x="343" y="218"/>
                    </a:lnTo>
                    <a:lnTo>
                      <a:pt x="363" y="220"/>
                    </a:lnTo>
                    <a:lnTo>
                      <a:pt x="383" y="223"/>
                    </a:lnTo>
                    <a:lnTo>
                      <a:pt x="403" y="225"/>
                    </a:lnTo>
                    <a:lnTo>
                      <a:pt x="423" y="228"/>
                    </a:lnTo>
                    <a:lnTo>
                      <a:pt x="443" y="229"/>
                    </a:lnTo>
                    <a:lnTo>
                      <a:pt x="464" y="231"/>
                    </a:lnTo>
                    <a:lnTo>
                      <a:pt x="485" y="233"/>
                    </a:lnTo>
                    <a:lnTo>
                      <a:pt x="505" y="235"/>
                    </a:lnTo>
                    <a:lnTo>
                      <a:pt x="526" y="236"/>
                    </a:lnTo>
                    <a:lnTo>
                      <a:pt x="547" y="237"/>
                    </a:lnTo>
                    <a:lnTo>
                      <a:pt x="567" y="238"/>
                    </a:lnTo>
                    <a:lnTo>
                      <a:pt x="588" y="239"/>
                    </a:lnTo>
                    <a:lnTo>
                      <a:pt x="608" y="240"/>
                    </a:lnTo>
                    <a:lnTo>
                      <a:pt x="629" y="242"/>
                    </a:lnTo>
                    <a:lnTo>
                      <a:pt x="649" y="242"/>
                    </a:lnTo>
                    <a:lnTo>
                      <a:pt x="669" y="243"/>
                    </a:lnTo>
                    <a:lnTo>
                      <a:pt x="689" y="243"/>
                    </a:lnTo>
                    <a:lnTo>
                      <a:pt x="707" y="244"/>
                    </a:lnTo>
                    <a:lnTo>
                      <a:pt x="727" y="244"/>
                    </a:lnTo>
                    <a:lnTo>
                      <a:pt x="746" y="244"/>
                    </a:lnTo>
                    <a:lnTo>
                      <a:pt x="764" y="244"/>
                    </a:lnTo>
                    <a:lnTo>
                      <a:pt x="781" y="244"/>
                    </a:lnTo>
                    <a:lnTo>
                      <a:pt x="799" y="243"/>
                    </a:lnTo>
                    <a:lnTo>
                      <a:pt x="815" y="243"/>
                    </a:lnTo>
                    <a:lnTo>
                      <a:pt x="832" y="242"/>
                    </a:lnTo>
                    <a:lnTo>
                      <a:pt x="848" y="242"/>
                    </a:lnTo>
                    <a:lnTo>
                      <a:pt x="863" y="240"/>
                    </a:lnTo>
                    <a:lnTo>
                      <a:pt x="877" y="239"/>
                    </a:lnTo>
                    <a:lnTo>
                      <a:pt x="891" y="238"/>
                    </a:lnTo>
                    <a:lnTo>
                      <a:pt x="904" y="237"/>
                    </a:lnTo>
                    <a:lnTo>
                      <a:pt x="916" y="235"/>
                    </a:lnTo>
                    <a:lnTo>
                      <a:pt x="928" y="233"/>
                    </a:lnTo>
                    <a:lnTo>
                      <a:pt x="938" y="231"/>
                    </a:lnTo>
                    <a:lnTo>
                      <a:pt x="948" y="230"/>
                    </a:lnTo>
                    <a:lnTo>
                      <a:pt x="956" y="228"/>
                    </a:lnTo>
                    <a:lnTo>
                      <a:pt x="964" y="225"/>
                    </a:lnTo>
                    <a:lnTo>
                      <a:pt x="971" y="223"/>
                    </a:lnTo>
                    <a:lnTo>
                      <a:pt x="977" y="220"/>
                    </a:lnTo>
                    <a:lnTo>
                      <a:pt x="982" y="217"/>
                    </a:lnTo>
                    <a:lnTo>
                      <a:pt x="984" y="216"/>
                    </a:lnTo>
                    <a:lnTo>
                      <a:pt x="984" y="215"/>
                    </a:lnTo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53" name="Freeform 45"/>
              <p:cNvSpPr>
                <a:spLocks/>
              </p:cNvSpPr>
              <p:nvPr/>
            </p:nvSpPr>
            <p:spPr bwMode="auto">
              <a:xfrm>
                <a:off x="3482" y="2200"/>
                <a:ext cx="891" cy="246"/>
              </a:xfrm>
              <a:custGeom>
                <a:avLst/>
                <a:gdLst>
                  <a:gd name="T0" fmla="*/ 845 w 872"/>
                  <a:gd name="T1" fmla="*/ 239 h 241"/>
                  <a:gd name="T2" fmla="*/ 850 w 872"/>
                  <a:gd name="T3" fmla="*/ 235 h 241"/>
                  <a:gd name="T4" fmla="*/ 856 w 872"/>
                  <a:gd name="T5" fmla="*/ 228 h 241"/>
                  <a:gd name="T6" fmla="*/ 860 w 872"/>
                  <a:gd name="T7" fmla="*/ 221 h 241"/>
                  <a:gd name="T8" fmla="*/ 864 w 872"/>
                  <a:gd name="T9" fmla="*/ 212 h 241"/>
                  <a:gd name="T10" fmla="*/ 867 w 872"/>
                  <a:gd name="T11" fmla="*/ 205 h 241"/>
                  <a:gd name="T12" fmla="*/ 870 w 872"/>
                  <a:gd name="T13" fmla="*/ 197 h 241"/>
                  <a:gd name="T14" fmla="*/ 871 w 872"/>
                  <a:gd name="T15" fmla="*/ 189 h 241"/>
                  <a:gd name="T16" fmla="*/ 872 w 872"/>
                  <a:gd name="T17" fmla="*/ 180 h 241"/>
                  <a:gd name="T18" fmla="*/ 872 w 872"/>
                  <a:gd name="T19" fmla="*/ 171 h 241"/>
                  <a:gd name="T20" fmla="*/ 871 w 872"/>
                  <a:gd name="T21" fmla="*/ 162 h 241"/>
                  <a:gd name="T22" fmla="*/ 869 w 872"/>
                  <a:gd name="T23" fmla="*/ 154 h 241"/>
                  <a:gd name="T24" fmla="*/ 865 w 872"/>
                  <a:gd name="T25" fmla="*/ 145 h 241"/>
                  <a:gd name="T26" fmla="*/ 860 w 872"/>
                  <a:gd name="T27" fmla="*/ 135 h 241"/>
                  <a:gd name="T28" fmla="*/ 855 w 872"/>
                  <a:gd name="T29" fmla="*/ 126 h 241"/>
                  <a:gd name="T30" fmla="*/ 848 w 872"/>
                  <a:gd name="T31" fmla="*/ 116 h 241"/>
                  <a:gd name="T32" fmla="*/ 839 w 872"/>
                  <a:gd name="T33" fmla="*/ 108 h 241"/>
                  <a:gd name="T34" fmla="*/ 830 w 872"/>
                  <a:gd name="T35" fmla="*/ 99 h 241"/>
                  <a:gd name="T36" fmla="*/ 818 w 872"/>
                  <a:gd name="T37" fmla="*/ 91 h 241"/>
                  <a:gd name="T38" fmla="*/ 805 w 872"/>
                  <a:gd name="T39" fmla="*/ 82 h 241"/>
                  <a:gd name="T40" fmla="*/ 791 w 872"/>
                  <a:gd name="T41" fmla="*/ 74 h 241"/>
                  <a:gd name="T42" fmla="*/ 776 w 872"/>
                  <a:gd name="T43" fmla="*/ 66 h 241"/>
                  <a:gd name="T44" fmla="*/ 758 w 872"/>
                  <a:gd name="T45" fmla="*/ 59 h 241"/>
                  <a:gd name="T46" fmla="*/ 739 w 872"/>
                  <a:gd name="T47" fmla="*/ 52 h 241"/>
                  <a:gd name="T48" fmla="*/ 720 w 872"/>
                  <a:gd name="T49" fmla="*/ 45 h 241"/>
                  <a:gd name="T50" fmla="*/ 705 w 872"/>
                  <a:gd name="T51" fmla="*/ 41 h 241"/>
                  <a:gd name="T52" fmla="*/ 682 w 872"/>
                  <a:gd name="T53" fmla="*/ 36 h 241"/>
                  <a:gd name="T54" fmla="*/ 658 w 872"/>
                  <a:gd name="T55" fmla="*/ 30 h 241"/>
                  <a:gd name="T56" fmla="*/ 631 w 872"/>
                  <a:gd name="T57" fmla="*/ 25 h 241"/>
                  <a:gd name="T58" fmla="*/ 603 w 872"/>
                  <a:gd name="T59" fmla="*/ 20 h 241"/>
                  <a:gd name="T60" fmla="*/ 573 w 872"/>
                  <a:gd name="T61" fmla="*/ 16 h 241"/>
                  <a:gd name="T62" fmla="*/ 543 w 872"/>
                  <a:gd name="T63" fmla="*/ 12 h 241"/>
                  <a:gd name="T64" fmla="*/ 511 w 872"/>
                  <a:gd name="T65" fmla="*/ 10 h 241"/>
                  <a:gd name="T66" fmla="*/ 480 w 872"/>
                  <a:gd name="T67" fmla="*/ 6 h 241"/>
                  <a:gd name="T68" fmla="*/ 447 w 872"/>
                  <a:gd name="T69" fmla="*/ 4 h 241"/>
                  <a:gd name="T70" fmla="*/ 413 w 872"/>
                  <a:gd name="T71" fmla="*/ 3 h 241"/>
                  <a:gd name="T72" fmla="*/ 380 w 872"/>
                  <a:gd name="T73" fmla="*/ 2 h 241"/>
                  <a:gd name="T74" fmla="*/ 346 w 872"/>
                  <a:gd name="T75" fmla="*/ 0 h 241"/>
                  <a:gd name="T76" fmla="*/ 313 w 872"/>
                  <a:gd name="T77" fmla="*/ 0 h 241"/>
                  <a:gd name="T78" fmla="*/ 279 w 872"/>
                  <a:gd name="T79" fmla="*/ 0 h 241"/>
                  <a:gd name="T80" fmla="*/ 246 w 872"/>
                  <a:gd name="T81" fmla="*/ 0 h 241"/>
                  <a:gd name="T82" fmla="*/ 214 w 872"/>
                  <a:gd name="T83" fmla="*/ 2 h 241"/>
                  <a:gd name="T84" fmla="*/ 182 w 872"/>
                  <a:gd name="T85" fmla="*/ 4 h 241"/>
                  <a:gd name="T86" fmla="*/ 150 w 872"/>
                  <a:gd name="T87" fmla="*/ 5 h 241"/>
                  <a:gd name="T88" fmla="*/ 120 w 872"/>
                  <a:gd name="T89" fmla="*/ 9 h 241"/>
                  <a:gd name="T90" fmla="*/ 92 w 872"/>
                  <a:gd name="T91" fmla="*/ 11 h 241"/>
                  <a:gd name="T92" fmla="*/ 64 w 872"/>
                  <a:gd name="T93" fmla="*/ 14 h 241"/>
                  <a:gd name="T94" fmla="*/ 37 w 872"/>
                  <a:gd name="T95" fmla="*/ 19 h 241"/>
                  <a:gd name="T96" fmla="*/ 12 w 872"/>
                  <a:gd name="T97" fmla="*/ 2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72" h="241">
                    <a:moveTo>
                      <a:pt x="844" y="241"/>
                    </a:moveTo>
                    <a:lnTo>
                      <a:pt x="845" y="239"/>
                    </a:lnTo>
                    <a:lnTo>
                      <a:pt x="848" y="237"/>
                    </a:lnTo>
                    <a:lnTo>
                      <a:pt x="850" y="235"/>
                    </a:lnTo>
                    <a:lnTo>
                      <a:pt x="853" y="231"/>
                    </a:lnTo>
                    <a:lnTo>
                      <a:pt x="856" y="228"/>
                    </a:lnTo>
                    <a:lnTo>
                      <a:pt x="858" y="224"/>
                    </a:lnTo>
                    <a:lnTo>
                      <a:pt x="860" y="221"/>
                    </a:lnTo>
                    <a:lnTo>
                      <a:pt x="862" y="217"/>
                    </a:lnTo>
                    <a:lnTo>
                      <a:pt x="864" y="212"/>
                    </a:lnTo>
                    <a:lnTo>
                      <a:pt x="865" y="209"/>
                    </a:lnTo>
                    <a:lnTo>
                      <a:pt x="867" y="205"/>
                    </a:lnTo>
                    <a:lnTo>
                      <a:pt x="869" y="201"/>
                    </a:lnTo>
                    <a:lnTo>
                      <a:pt x="870" y="197"/>
                    </a:lnTo>
                    <a:lnTo>
                      <a:pt x="871" y="193"/>
                    </a:lnTo>
                    <a:lnTo>
                      <a:pt x="871" y="189"/>
                    </a:lnTo>
                    <a:lnTo>
                      <a:pt x="872" y="184"/>
                    </a:lnTo>
                    <a:lnTo>
                      <a:pt x="872" y="180"/>
                    </a:lnTo>
                    <a:lnTo>
                      <a:pt x="872" y="176"/>
                    </a:lnTo>
                    <a:lnTo>
                      <a:pt x="872" y="171"/>
                    </a:lnTo>
                    <a:lnTo>
                      <a:pt x="871" y="167"/>
                    </a:lnTo>
                    <a:lnTo>
                      <a:pt x="871" y="162"/>
                    </a:lnTo>
                    <a:lnTo>
                      <a:pt x="870" y="157"/>
                    </a:lnTo>
                    <a:lnTo>
                      <a:pt x="869" y="154"/>
                    </a:lnTo>
                    <a:lnTo>
                      <a:pt x="866" y="149"/>
                    </a:lnTo>
                    <a:lnTo>
                      <a:pt x="865" y="145"/>
                    </a:lnTo>
                    <a:lnTo>
                      <a:pt x="863" y="140"/>
                    </a:lnTo>
                    <a:lnTo>
                      <a:pt x="860" y="135"/>
                    </a:lnTo>
                    <a:lnTo>
                      <a:pt x="858" y="130"/>
                    </a:lnTo>
                    <a:lnTo>
                      <a:pt x="855" y="126"/>
                    </a:lnTo>
                    <a:lnTo>
                      <a:pt x="851" y="121"/>
                    </a:lnTo>
                    <a:lnTo>
                      <a:pt x="848" y="116"/>
                    </a:lnTo>
                    <a:lnTo>
                      <a:pt x="844" y="113"/>
                    </a:lnTo>
                    <a:lnTo>
                      <a:pt x="839" y="108"/>
                    </a:lnTo>
                    <a:lnTo>
                      <a:pt x="835" y="104"/>
                    </a:lnTo>
                    <a:lnTo>
                      <a:pt x="830" y="99"/>
                    </a:lnTo>
                    <a:lnTo>
                      <a:pt x="824" y="95"/>
                    </a:lnTo>
                    <a:lnTo>
                      <a:pt x="818" y="91"/>
                    </a:lnTo>
                    <a:lnTo>
                      <a:pt x="812" y="86"/>
                    </a:lnTo>
                    <a:lnTo>
                      <a:pt x="805" y="82"/>
                    </a:lnTo>
                    <a:lnTo>
                      <a:pt x="798" y="78"/>
                    </a:lnTo>
                    <a:lnTo>
                      <a:pt x="791" y="74"/>
                    </a:lnTo>
                    <a:lnTo>
                      <a:pt x="783" y="71"/>
                    </a:lnTo>
                    <a:lnTo>
                      <a:pt x="776" y="66"/>
                    </a:lnTo>
                    <a:lnTo>
                      <a:pt x="767" y="62"/>
                    </a:lnTo>
                    <a:lnTo>
                      <a:pt x="758" y="59"/>
                    </a:lnTo>
                    <a:lnTo>
                      <a:pt x="749" y="55"/>
                    </a:lnTo>
                    <a:lnTo>
                      <a:pt x="739" y="52"/>
                    </a:lnTo>
                    <a:lnTo>
                      <a:pt x="728" y="48"/>
                    </a:lnTo>
                    <a:lnTo>
                      <a:pt x="720" y="45"/>
                    </a:lnTo>
                    <a:lnTo>
                      <a:pt x="712" y="44"/>
                    </a:lnTo>
                    <a:lnTo>
                      <a:pt x="705" y="41"/>
                    </a:lnTo>
                    <a:lnTo>
                      <a:pt x="695" y="39"/>
                    </a:lnTo>
                    <a:lnTo>
                      <a:pt x="682" y="36"/>
                    </a:lnTo>
                    <a:lnTo>
                      <a:pt x="671" y="33"/>
                    </a:lnTo>
                    <a:lnTo>
                      <a:pt x="658" y="30"/>
                    </a:lnTo>
                    <a:lnTo>
                      <a:pt x="644" y="27"/>
                    </a:lnTo>
                    <a:lnTo>
                      <a:pt x="631" y="25"/>
                    </a:lnTo>
                    <a:lnTo>
                      <a:pt x="617" y="23"/>
                    </a:lnTo>
                    <a:lnTo>
                      <a:pt x="603" y="20"/>
                    </a:lnTo>
                    <a:lnTo>
                      <a:pt x="587" y="18"/>
                    </a:lnTo>
                    <a:lnTo>
                      <a:pt x="573" y="16"/>
                    </a:lnTo>
                    <a:lnTo>
                      <a:pt x="558" y="14"/>
                    </a:lnTo>
                    <a:lnTo>
                      <a:pt x="543" y="12"/>
                    </a:lnTo>
                    <a:lnTo>
                      <a:pt x="526" y="11"/>
                    </a:lnTo>
                    <a:lnTo>
                      <a:pt x="511" y="10"/>
                    </a:lnTo>
                    <a:lnTo>
                      <a:pt x="495" y="7"/>
                    </a:lnTo>
                    <a:lnTo>
                      <a:pt x="480" y="6"/>
                    </a:lnTo>
                    <a:lnTo>
                      <a:pt x="463" y="5"/>
                    </a:lnTo>
                    <a:lnTo>
                      <a:pt x="447" y="4"/>
                    </a:lnTo>
                    <a:lnTo>
                      <a:pt x="430" y="3"/>
                    </a:lnTo>
                    <a:lnTo>
                      <a:pt x="413" y="3"/>
                    </a:lnTo>
                    <a:lnTo>
                      <a:pt x="396" y="2"/>
                    </a:lnTo>
                    <a:lnTo>
                      <a:pt x="380" y="2"/>
                    </a:lnTo>
                    <a:lnTo>
                      <a:pt x="364" y="0"/>
                    </a:lnTo>
                    <a:lnTo>
                      <a:pt x="346" y="0"/>
                    </a:lnTo>
                    <a:lnTo>
                      <a:pt x="330" y="0"/>
                    </a:lnTo>
                    <a:lnTo>
                      <a:pt x="313" y="0"/>
                    </a:lnTo>
                    <a:lnTo>
                      <a:pt x="296" y="0"/>
                    </a:lnTo>
                    <a:lnTo>
                      <a:pt x="279" y="0"/>
                    </a:lnTo>
                    <a:lnTo>
                      <a:pt x="263" y="0"/>
                    </a:lnTo>
                    <a:lnTo>
                      <a:pt x="246" y="0"/>
                    </a:lnTo>
                    <a:lnTo>
                      <a:pt x="230" y="2"/>
                    </a:lnTo>
                    <a:lnTo>
                      <a:pt x="214" y="2"/>
                    </a:lnTo>
                    <a:lnTo>
                      <a:pt x="197" y="3"/>
                    </a:lnTo>
                    <a:lnTo>
                      <a:pt x="182" y="4"/>
                    </a:lnTo>
                    <a:lnTo>
                      <a:pt x="166" y="4"/>
                    </a:lnTo>
                    <a:lnTo>
                      <a:pt x="150" y="5"/>
                    </a:lnTo>
                    <a:lnTo>
                      <a:pt x="135" y="7"/>
                    </a:lnTo>
                    <a:lnTo>
                      <a:pt x="120" y="9"/>
                    </a:lnTo>
                    <a:lnTo>
                      <a:pt x="106" y="10"/>
                    </a:lnTo>
                    <a:lnTo>
                      <a:pt x="92" y="11"/>
                    </a:lnTo>
                    <a:lnTo>
                      <a:pt x="78" y="13"/>
                    </a:lnTo>
                    <a:lnTo>
                      <a:pt x="64" y="14"/>
                    </a:lnTo>
                    <a:lnTo>
                      <a:pt x="50" y="17"/>
                    </a:lnTo>
                    <a:lnTo>
                      <a:pt x="37" y="19"/>
                    </a:lnTo>
                    <a:lnTo>
                      <a:pt x="24" y="21"/>
                    </a:lnTo>
                    <a:lnTo>
                      <a:pt x="12" y="24"/>
                    </a:lnTo>
                    <a:lnTo>
                      <a:pt x="0" y="26"/>
                    </a:lnTo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54" name="Freeform 46"/>
              <p:cNvSpPr>
                <a:spLocks/>
              </p:cNvSpPr>
              <p:nvPr/>
            </p:nvSpPr>
            <p:spPr bwMode="auto">
              <a:xfrm>
                <a:off x="4736" y="2781"/>
                <a:ext cx="202" cy="286"/>
              </a:xfrm>
              <a:custGeom>
                <a:avLst/>
                <a:gdLst>
                  <a:gd name="T0" fmla="*/ 2 w 198"/>
                  <a:gd name="T1" fmla="*/ 4 h 281"/>
                  <a:gd name="T2" fmla="*/ 0 w 198"/>
                  <a:gd name="T3" fmla="*/ 11 h 281"/>
                  <a:gd name="T4" fmla="*/ 0 w 198"/>
                  <a:gd name="T5" fmla="*/ 22 h 281"/>
                  <a:gd name="T6" fmla="*/ 2 w 198"/>
                  <a:gd name="T7" fmla="*/ 34 h 281"/>
                  <a:gd name="T8" fmla="*/ 2 w 198"/>
                  <a:gd name="T9" fmla="*/ 44 h 281"/>
                  <a:gd name="T10" fmla="*/ 3 w 198"/>
                  <a:gd name="T11" fmla="*/ 55 h 281"/>
                  <a:gd name="T12" fmla="*/ 4 w 198"/>
                  <a:gd name="T13" fmla="*/ 65 h 281"/>
                  <a:gd name="T14" fmla="*/ 6 w 198"/>
                  <a:gd name="T15" fmla="*/ 76 h 281"/>
                  <a:gd name="T16" fmla="*/ 9 w 198"/>
                  <a:gd name="T17" fmla="*/ 86 h 281"/>
                  <a:gd name="T18" fmla="*/ 11 w 198"/>
                  <a:gd name="T19" fmla="*/ 97 h 281"/>
                  <a:gd name="T20" fmla="*/ 13 w 198"/>
                  <a:gd name="T21" fmla="*/ 106 h 281"/>
                  <a:gd name="T22" fmla="*/ 17 w 198"/>
                  <a:gd name="T23" fmla="*/ 117 h 281"/>
                  <a:gd name="T24" fmla="*/ 19 w 198"/>
                  <a:gd name="T25" fmla="*/ 126 h 281"/>
                  <a:gd name="T26" fmla="*/ 23 w 198"/>
                  <a:gd name="T27" fmla="*/ 136 h 281"/>
                  <a:gd name="T28" fmla="*/ 27 w 198"/>
                  <a:gd name="T29" fmla="*/ 145 h 281"/>
                  <a:gd name="T30" fmla="*/ 31 w 198"/>
                  <a:gd name="T31" fmla="*/ 154 h 281"/>
                  <a:gd name="T32" fmla="*/ 34 w 198"/>
                  <a:gd name="T33" fmla="*/ 164 h 281"/>
                  <a:gd name="T34" fmla="*/ 39 w 198"/>
                  <a:gd name="T35" fmla="*/ 172 h 281"/>
                  <a:gd name="T36" fmla="*/ 44 w 198"/>
                  <a:gd name="T37" fmla="*/ 180 h 281"/>
                  <a:gd name="T38" fmla="*/ 47 w 198"/>
                  <a:gd name="T39" fmla="*/ 190 h 281"/>
                  <a:gd name="T40" fmla="*/ 52 w 198"/>
                  <a:gd name="T41" fmla="*/ 197 h 281"/>
                  <a:gd name="T42" fmla="*/ 57 w 198"/>
                  <a:gd name="T43" fmla="*/ 205 h 281"/>
                  <a:gd name="T44" fmla="*/ 61 w 198"/>
                  <a:gd name="T45" fmla="*/ 212 h 281"/>
                  <a:gd name="T46" fmla="*/ 66 w 198"/>
                  <a:gd name="T47" fmla="*/ 219 h 281"/>
                  <a:gd name="T48" fmla="*/ 72 w 198"/>
                  <a:gd name="T49" fmla="*/ 226 h 281"/>
                  <a:gd name="T50" fmla="*/ 75 w 198"/>
                  <a:gd name="T51" fmla="*/ 231 h 281"/>
                  <a:gd name="T52" fmla="*/ 79 w 198"/>
                  <a:gd name="T53" fmla="*/ 235 h 281"/>
                  <a:gd name="T54" fmla="*/ 84 w 198"/>
                  <a:gd name="T55" fmla="*/ 241 h 281"/>
                  <a:gd name="T56" fmla="*/ 88 w 198"/>
                  <a:gd name="T57" fmla="*/ 247 h 281"/>
                  <a:gd name="T58" fmla="*/ 93 w 198"/>
                  <a:gd name="T59" fmla="*/ 253 h 281"/>
                  <a:gd name="T60" fmla="*/ 98 w 198"/>
                  <a:gd name="T61" fmla="*/ 258 h 281"/>
                  <a:gd name="T62" fmla="*/ 102 w 198"/>
                  <a:gd name="T63" fmla="*/ 261 h 281"/>
                  <a:gd name="T64" fmla="*/ 107 w 198"/>
                  <a:gd name="T65" fmla="*/ 266 h 281"/>
                  <a:gd name="T66" fmla="*/ 112 w 198"/>
                  <a:gd name="T67" fmla="*/ 269 h 281"/>
                  <a:gd name="T68" fmla="*/ 116 w 198"/>
                  <a:gd name="T69" fmla="*/ 273 h 281"/>
                  <a:gd name="T70" fmla="*/ 121 w 198"/>
                  <a:gd name="T71" fmla="*/ 275 h 281"/>
                  <a:gd name="T72" fmla="*/ 126 w 198"/>
                  <a:gd name="T73" fmla="*/ 277 h 281"/>
                  <a:gd name="T74" fmla="*/ 132 w 198"/>
                  <a:gd name="T75" fmla="*/ 279 h 281"/>
                  <a:gd name="T76" fmla="*/ 136 w 198"/>
                  <a:gd name="T77" fmla="*/ 281 h 281"/>
                  <a:gd name="T78" fmla="*/ 141 w 198"/>
                  <a:gd name="T79" fmla="*/ 281 h 281"/>
                  <a:gd name="T80" fmla="*/ 146 w 198"/>
                  <a:gd name="T81" fmla="*/ 281 h 281"/>
                  <a:gd name="T82" fmla="*/ 152 w 198"/>
                  <a:gd name="T83" fmla="*/ 281 h 281"/>
                  <a:gd name="T84" fmla="*/ 156 w 198"/>
                  <a:gd name="T85" fmla="*/ 280 h 281"/>
                  <a:gd name="T86" fmla="*/ 162 w 198"/>
                  <a:gd name="T87" fmla="*/ 279 h 281"/>
                  <a:gd name="T88" fmla="*/ 167 w 198"/>
                  <a:gd name="T89" fmla="*/ 276 h 281"/>
                  <a:gd name="T90" fmla="*/ 173 w 198"/>
                  <a:gd name="T91" fmla="*/ 274 h 281"/>
                  <a:gd name="T92" fmla="*/ 179 w 198"/>
                  <a:gd name="T93" fmla="*/ 270 h 281"/>
                  <a:gd name="T94" fmla="*/ 183 w 198"/>
                  <a:gd name="T95" fmla="*/ 266 h 281"/>
                  <a:gd name="T96" fmla="*/ 189 w 198"/>
                  <a:gd name="T97" fmla="*/ 261 h 281"/>
                  <a:gd name="T98" fmla="*/ 195 w 198"/>
                  <a:gd name="T99" fmla="*/ 256 h 281"/>
                  <a:gd name="T100" fmla="*/ 198 w 198"/>
                  <a:gd name="T101" fmla="*/ 253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8" h="281">
                    <a:moveTo>
                      <a:pt x="2" y="0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44"/>
                    </a:lnTo>
                    <a:lnTo>
                      <a:pt x="3" y="49"/>
                    </a:lnTo>
                    <a:lnTo>
                      <a:pt x="3" y="55"/>
                    </a:lnTo>
                    <a:lnTo>
                      <a:pt x="4" y="61"/>
                    </a:lnTo>
                    <a:lnTo>
                      <a:pt x="4" y="65"/>
                    </a:lnTo>
                    <a:lnTo>
                      <a:pt x="5" y="71"/>
                    </a:lnTo>
                    <a:lnTo>
                      <a:pt x="6" y="76"/>
                    </a:lnTo>
                    <a:lnTo>
                      <a:pt x="7" y="81"/>
                    </a:lnTo>
                    <a:lnTo>
                      <a:pt x="9" y="86"/>
                    </a:lnTo>
                    <a:lnTo>
                      <a:pt x="10" y="91"/>
                    </a:lnTo>
                    <a:lnTo>
                      <a:pt x="11" y="97"/>
                    </a:lnTo>
                    <a:lnTo>
                      <a:pt x="12" y="102"/>
                    </a:lnTo>
                    <a:lnTo>
                      <a:pt x="13" y="106"/>
                    </a:lnTo>
                    <a:lnTo>
                      <a:pt x="14" y="111"/>
                    </a:lnTo>
                    <a:lnTo>
                      <a:pt x="17" y="117"/>
                    </a:lnTo>
                    <a:lnTo>
                      <a:pt x="18" y="122"/>
                    </a:lnTo>
                    <a:lnTo>
                      <a:pt x="19" y="126"/>
                    </a:lnTo>
                    <a:lnTo>
                      <a:pt x="22" y="131"/>
                    </a:lnTo>
                    <a:lnTo>
                      <a:pt x="23" y="136"/>
                    </a:lnTo>
                    <a:lnTo>
                      <a:pt x="25" y="140"/>
                    </a:lnTo>
                    <a:lnTo>
                      <a:pt x="27" y="145"/>
                    </a:lnTo>
                    <a:lnTo>
                      <a:pt x="29" y="150"/>
                    </a:lnTo>
                    <a:lnTo>
                      <a:pt x="31" y="154"/>
                    </a:lnTo>
                    <a:lnTo>
                      <a:pt x="33" y="159"/>
                    </a:lnTo>
                    <a:lnTo>
                      <a:pt x="34" y="164"/>
                    </a:lnTo>
                    <a:lnTo>
                      <a:pt x="37" y="167"/>
                    </a:lnTo>
                    <a:lnTo>
                      <a:pt x="39" y="172"/>
                    </a:lnTo>
                    <a:lnTo>
                      <a:pt x="41" y="177"/>
                    </a:lnTo>
                    <a:lnTo>
                      <a:pt x="44" y="180"/>
                    </a:lnTo>
                    <a:lnTo>
                      <a:pt x="46" y="185"/>
                    </a:lnTo>
                    <a:lnTo>
                      <a:pt x="47" y="190"/>
                    </a:lnTo>
                    <a:lnTo>
                      <a:pt x="50" y="193"/>
                    </a:lnTo>
                    <a:lnTo>
                      <a:pt x="52" y="197"/>
                    </a:lnTo>
                    <a:lnTo>
                      <a:pt x="54" y="201"/>
                    </a:lnTo>
                    <a:lnTo>
                      <a:pt x="57" y="205"/>
                    </a:lnTo>
                    <a:lnTo>
                      <a:pt x="59" y="208"/>
                    </a:lnTo>
                    <a:lnTo>
                      <a:pt x="61" y="212"/>
                    </a:lnTo>
                    <a:lnTo>
                      <a:pt x="64" y="215"/>
                    </a:lnTo>
                    <a:lnTo>
                      <a:pt x="66" y="219"/>
                    </a:lnTo>
                    <a:lnTo>
                      <a:pt x="68" y="222"/>
                    </a:lnTo>
                    <a:lnTo>
                      <a:pt x="72" y="226"/>
                    </a:lnTo>
                    <a:lnTo>
                      <a:pt x="73" y="228"/>
                    </a:lnTo>
                    <a:lnTo>
                      <a:pt x="75" y="231"/>
                    </a:lnTo>
                    <a:lnTo>
                      <a:pt x="77" y="233"/>
                    </a:lnTo>
                    <a:lnTo>
                      <a:pt x="79" y="235"/>
                    </a:lnTo>
                    <a:lnTo>
                      <a:pt x="81" y="239"/>
                    </a:lnTo>
                    <a:lnTo>
                      <a:pt x="84" y="241"/>
                    </a:lnTo>
                    <a:lnTo>
                      <a:pt x="86" y="245"/>
                    </a:lnTo>
                    <a:lnTo>
                      <a:pt x="88" y="247"/>
                    </a:lnTo>
                    <a:lnTo>
                      <a:pt x="91" y="249"/>
                    </a:lnTo>
                    <a:lnTo>
                      <a:pt x="93" y="253"/>
                    </a:lnTo>
                    <a:lnTo>
                      <a:pt x="95" y="255"/>
                    </a:lnTo>
                    <a:lnTo>
                      <a:pt x="98" y="258"/>
                    </a:lnTo>
                    <a:lnTo>
                      <a:pt x="100" y="260"/>
                    </a:lnTo>
                    <a:lnTo>
                      <a:pt x="102" y="261"/>
                    </a:lnTo>
                    <a:lnTo>
                      <a:pt x="105" y="263"/>
                    </a:lnTo>
                    <a:lnTo>
                      <a:pt x="107" y="266"/>
                    </a:lnTo>
                    <a:lnTo>
                      <a:pt x="109" y="268"/>
                    </a:lnTo>
                    <a:lnTo>
                      <a:pt x="112" y="269"/>
                    </a:lnTo>
                    <a:lnTo>
                      <a:pt x="114" y="270"/>
                    </a:lnTo>
                    <a:lnTo>
                      <a:pt x="116" y="273"/>
                    </a:lnTo>
                    <a:lnTo>
                      <a:pt x="119" y="274"/>
                    </a:lnTo>
                    <a:lnTo>
                      <a:pt x="121" y="275"/>
                    </a:lnTo>
                    <a:lnTo>
                      <a:pt x="123" y="276"/>
                    </a:lnTo>
                    <a:lnTo>
                      <a:pt x="126" y="277"/>
                    </a:lnTo>
                    <a:lnTo>
                      <a:pt x="128" y="279"/>
                    </a:lnTo>
                    <a:lnTo>
                      <a:pt x="132" y="279"/>
                    </a:lnTo>
                    <a:lnTo>
                      <a:pt x="134" y="280"/>
                    </a:lnTo>
                    <a:lnTo>
                      <a:pt x="136" y="281"/>
                    </a:lnTo>
                    <a:lnTo>
                      <a:pt x="139" y="281"/>
                    </a:lnTo>
                    <a:lnTo>
                      <a:pt x="141" y="281"/>
                    </a:lnTo>
                    <a:lnTo>
                      <a:pt x="143" y="281"/>
                    </a:lnTo>
                    <a:lnTo>
                      <a:pt x="146" y="281"/>
                    </a:lnTo>
                    <a:lnTo>
                      <a:pt x="149" y="281"/>
                    </a:lnTo>
                    <a:lnTo>
                      <a:pt x="152" y="281"/>
                    </a:lnTo>
                    <a:lnTo>
                      <a:pt x="154" y="281"/>
                    </a:lnTo>
                    <a:lnTo>
                      <a:pt x="156" y="280"/>
                    </a:lnTo>
                    <a:lnTo>
                      <a:pt x="159" y="280"/>
                    </a:lnTo>
                    <a:lnTo>
                      <a:pt x="162" y="279"/>
                    </a:lnTo>
                    <a:lnTo>
                      <a:pt x="164" y="277"/>
                    </a:lnTo>
                    <a:lnTo>
                      <a:pt x="167" y="276"/>
                    </a:lnTo>
                    <a:lnTo>
                      <a:pt x="170" y="275"/>
                    </a:lnTo>
                    <a:lnTo>
                      <a:pt x="173" y="274"/>
                    </a:lnTo>
                    <a:lnTo>
                      <a:pt x="175" y="272"/>
                    </a:lnTo>
                    <a:lnTo>
                      <a:pt x="179" y="270"/>
                    </a:lnTo>
                    <a:lnTo>
                      <a:pt x="181" y="268"/>
                    </a:lnTo>
                    <a:lnTo>
                      <a:pt x="183" y="266"/>
                    </a:lnTo>
                    <a:lnTo>
                      <a:pt x="187" y="265"/>
                    </a:lnTo>
                    <a:lnTo>
                      <a:pt x="189" y="261"/>
                    </a:lnTo>
                    <a:lnTo>
                      <a:pt x="193" y="259"/>
                    </a:lnTo>
                    <a:lnTo>
                      <a:pt x="195" y="256"/>
                    </a:lnTo>
                    <a:lnTo>
                      <a:pt x="197" y="254"/>
                    </a:lnTo>
                    <a:lnTo>
                      <a:pt x="198" y="253"/>
                    </a:lnTo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55" name="Freeform 47"/>
              <p:cNvSpPr>
                <a:spLocks/>
              </p:cNvSpPr>
              <p:nvPr/>
            </p:nvSpPr>
            <p:spPr bwMode="auto">
              <a:xfrm>
                <a:off x="4738" y="2646"/>
                <a:ext cx="218" cy="393"/>
              </a:xfrm>
              <a:custGeom>
                <a:avLst/>
                <a:gdLst>
                  <a:gd name="T0" fmla="*/ 198 w 213"/>
                  <a:gd name="T1" fmla="*/ 385 h 385"/>
                  <a:gd name="T2" fmla="*/ 202 w 213"/>
                  <a:gd name="T3" fmla="*/ 379 h 385"/>
                  <a:gd name="T4" fmla="*/ 206 w 213"/>
                  <a:gd name="T5" fmla="*/ 370 h 385"/>
                  <a:gd name="T6" fmla="*/ 209 w 213"/>
                  <a:gd name="T7" fmla="*/ 359 h 385"/>
                  <a:gd name="T8" fmla="*/ 212 w 213"/>
                  <a:gd name="T9" fmla="*/ 347 h 385"/>
                  <a:gd name="T10" fmla="*/ 213 w 213"/>
                  <a:gd name="T11" fmla="*/ 334 h 385"/>
                  <a:gd name="T12" fmla="*/ 213 w 213"/>
                  <a:gd name="T13" fmla="*/ 320 h 385"/>
                  <a:gd name="T14" fmla="*/ 212 w 213"/>
                  <a:gd name="T15" fmla="*/ 304 h 385"/>
                  <a:gd name="T16" fmla="*/ 211 w 213"/>
                  <a:gd name="T17" fmla="*/ 288 h 385"/>
                  <a:gd name="T18" fmla="*/ 208 w 213"/>
                  <a:gd name="T19" fmla="*/ 271 h 385"/>
                  <a:gd name="T20" fmla="*/ 205 w 213"/>
                  <a:gd name="T21" fmla="*/ 254 h 385"/>
                  <a:gd name="T22" fmla="*/ 201 w 213"/>
                  <a:gd name="T23" fmla="*/ 235 h 385"/>
                  <a:gd name="T24" fmla="*/ 196 w 213"/>
                  <a:gd name="T25" fmla="*/ 217 h 385"/>
                  <a:gd name="T26" fmla="*/ 192 w 213"/>
                  <a:gd name="T27" fmla="*/ 199 h 385"/>
                  <a:gd name="T28" fmla="*/ 187 w 213"/>
                  <a:gd name="T29" fmla="*/ 180 h 385"/>
                  <a:gd name="T30" fmla="*/ 180 w 213"/>
                  <a:gd name="T31" fmla="*/ 162 h 385"/>
                  <a:gd name="T32" fmla="*/ 174 w 213"/>
                  <a:gd name="T33" fmla="*/ 143 h 385"/>
                  <a:gd name="T34" fmla="*/ 167 w 213"/>
                  <a:gd name="T35" fmla="*/ 126 h 385"/>
                  <a:gd name="T36" fmla="*/ 161 w 213"/>
                  <a:gd name="T37" fmla="*/ 109 h 385"/>
                  <a:gd name="T38" fmla="*/ 153 w 213"/>
                  <a:gd name="T39" fmla="*/ 93 h 385"/>
                  <a:gd name="T40" fmla="*/ 146 w 213"/>
                  <a:gd name="T41" fmla="*/ 78 h 385"/>
                  <a:gd name="T42" fmla="*/ 139 w 213"/>
                  <a:gd name="T43" fmla="*/ 64 h 385"/>
                  <a:gd name="T44" fmla="*/ 132 w 213"/>
                  <a:gd name="T45" fmla="*/ 51 h 385"/>
                  <a:gd name="T46" fmla="*/ 124 w 213"/>
                  <a:gd name="T47" fmla="*/ 39 h 385"/>
                  <a:gd name="T48" fmla="*/ 117 w 213"/>
                  <a:gd name="T49" fmla="*/ 30 h 385"/>
                  <a:gd name="T50" fmla="*/ 112 w 213"/>
                  <a:gd name="T51" fmla="*/ 24 h 385"/>
                  <a:gd name="T52" fmla="*/ 105 w 213"/>
                  <a:gd name="T53" fmla="*/ 17 h 385"/>
                  <a:gd name="T54" fmla="*/ 98 w 213"/>
                  <a:gd name="T55" fmla="*/ 10 h 385"/>
                  <a:gd name="T56" fmla="*/ 91 w 213"/>
                  <a:gd name="T57" fmla="*/ 6 h 385"/>
                  <a:gd name="T58" fmla="*/ 84 w 213"/>
                  <a:gd name="T59" fmla="*/ 3 h 385"/>
                  <a:gd name="T60" fmla="*/ 77 w 213"/>
                  <a:gd name="T61" fmla="*/ 2 h 385"/>
                  <a:gd name="T62" fmla="*/ 71 w 213"/>
                  <a:gd name="T63" fmla="*/ 0 h 385"/>
                  <a:gd name="T64" fmla="*/ 64 w 213"/>
                  <a:gd name="T65" fmla="*/ 2 h 385"/>
                  <a:gd name="T66" fmla="*/ 58 w 213"/>
                  <a:gd name="T67" fmla="*/ 4 h 385"/>
                  <a:gd name="T68" fmla="*/ 52 w 213"/>
                  <a:gd name="T69" fmla="*/ 8 h 385"/>
                  <a:gd name="T70" fmla="*/ 46 w 213"/>
                  <a:gd name="T71" fmla="*/ 11 h 385"/>
                  <a:gd name="T72" fmla="*/ 41 w 213"/>
                  <a:gd name="T73" fmla="*/ 17 h 385"/>
                  <a:gd name="T74" fmla="*/ 36 w 213"/>
                  <a:gd name="T75" fmla="*/ 23 h 385"/>
                  <a:gd name="T76" fmla="*/ 30 w 213"/>
                  <a:gd name="T77" fmla="*/ 30 h 385"/>
                  <a:gd name="T78" fmla="*/ 25 w 213"/>
                  <a:gd name="T79" fmla="*/ 37 h 385"/>
                  <a:gd name="T80" fmla="*/ 22 w 213"/>
                  <a:gd name="T81" fmla="*/ 45 h 385"/>
                  <a:gd name="T82" fmla="*/ 17 w 213"/>
                  <a:gd name="T83" fmla="*/ 54 h 385"/>
                  <a:gd name="T84" fmla="*/ 14 w 213"/>
                  <a:gd name="T85" fmla="*/ 64 h 385"/>
                  <a:gd name="T86" fmla="*/ 10 w 213"/>
                  <a:gd name="T87" fmla="*/ 73 h 385"/>
                  <a:gd name="T88" fmla="*/ 8 w 213"/>
                  <a:gd name="T89" fmla="*/ 84 h 385"/>
                  <a:gd name="T90" fmla="*/ 5 w 213"/>
                  <a:gd name="T91" fmla="*/ 94 h 385"/>
                  <a:gd name="T92" fmla="*/ 3 w 213"/>
                  <a:gd name="T93" fmla="*/ 105 h 385"/>
                  <a:gd name="T94" fmla="*/ 1 w 213"/>
                  <a:gd name="T95" fmla="*/ 115 h 385"/>
                  <a:gd name="T96" fmla="*/ 0 w 213"/>
                  <a:gd name="T97" fmla="*/ 127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3" h="385">
                    <a:moveTo>
                      <a:pt x="196" y="385"/>
                    </a:moveTo>
                    <a:lnTo>
                      <a:pt x="198" y="385"/>
                    </a:lnTo>
                    <a:lnTo>
                      <a:pt x="199" y="383"/>
                    </a:lnTo>
                    <a:lnTo>
                      <a:pt x="202" y="379"/>
                    </a:lnTo>
                    <a:lnTo>
                      <a:pt x="205" y="374"/>
                    </a:lnTo>
                    <a:lnTo>
                      <a:pt x="206" y="370"/>
                    </a:lnTo>
                    <a:lnTo>
                      <a:pt x="208" y="365"/>
                    </a:lnTo>
                    <a:lnTo>
                      <a:pt x="209" y="359"/>
                    </a:lnTo>
                    <a:lnTo>
                      <a:pt x="211" y="353"/>
                    </a:lnTo>
                    <a:lnTo>
                      <a:pt x="212" y="347"/>
                    </a:lnTo>
                    <a:lnTo>
                      <a:pt x="212" y="342"/>
                    </a:lnTo>
                    <a:lnTo>
                      <a:pt x="213" y="334"/>
                    </a:lnTo>
                    <a:lnTo>
                      <a:pt x="213" y="327"/>
                    </a:lnTo>
                    <a:lnTo>
                      <a:pt x="213" y="320"/>
                    </a:lnTo>
                    <a:lnTo>
                      <a:pt x="213" y="312"/>
                    </a:lnTo>
                    <a:lnTo>
                      <a:pt x="212" y="304"/>
                    </a:lnTo>
                    <a:lnTo>
                      <a:pt x="212" y="297"/>
                    </a:lnTo>
                    <a:lnTo>
                      <a:pt x="211" y="288"/>
                    </a:lnTo>
                    <a:lnTo>
                      <a:pt x="209" y="279"/>
                    </a:lnTo>
                    <a:lnTo>
                      <a:pt x="208" y="271"/>
                    </a:lnTo>
                    <a:lnTo>
                      <a:pt x="207" y="263"/>
                    </a:lnTo>
                    <a:lnTo>
                      <a:pt x="205" y="254"/>
                    </a:lnTo>
                    <a:lnTo>
                      <a:pt x="203" y="244"/>
                    </a:lnTo>
                    <a:lnTo>
                      <a:pt x="201" y="235"/>
                    </a:lnTo>
                    <a:lnTo>
                      <a:pt x="199" y="227"/>
                    </a:lnTo>
                    <a:lnTo>
                      <a:pt x="196" y="217"/>
                    </a:lnTo>
                    <a:lnTo>
                      <a:pt x="194" y="208"/>
                    </a:lnTo>
                    <a:lnTo>
                      <a:pt x="192" y="199"/>
                    </a:lnTo>
                    <a:lnTo>
                      <a:pt x="189" y="189"/>
                    </a:lnTo>
                    <a:lnTo>
                      <a:pt x="187" y="180"/>
                    </a:lnTo>
                    <a:lnTo>
                      <a:pt x="184" y="170"/>
                    </a:lnTo>
                    <a:lnTo>
                      <a:pt x="180" y="162"/>
                    </a:lnTo>
                    <a:lnTo>
                      <a:pt x="178" y="153"/>
                    </a:lnTo>
                    <a:lnTo>
                      <a:pt x="174" y="143"/>
                    </a:lnTo>
                    <a:lnTo>
                      <a:pt x="171" y="135"/>
                    </a:lnTo>
                    <a:lnTo>
                      <a:pt x="167" y="126"/>
                    </a:lnTo>
                    <a:lnTo>
                      <a:pt x="165" y="118"/>
                    </a:lnTo>
                    <a:lnTo>
                      <a:pt x="161" y="109"/>
                    </a:lnTo>
                    <a:lnTo>
                      <a:pt x="158" y="101"/>
                    </a:lnTo>
                    <a:lnTo>
                      <a:pt x="153" y="93"/>
                    </a:lnTo>
                    <a:lnTo>
                      <a:pt x="150" y="85"/>
                    </a:lnTo>
                    <a:lnTo>
                      <a:pt x="146" y="78"/>
                    </a:lnTo>
                    <a:lnTo>
                      <a:pt x="143" y="71"/>
                    </a:lnTo>
                    <a:lnTo>
                      <a:pt x="139" y="64"/>
                    </a:lnTo>
                    <a:lnTo>
                      <a:pt x="136" y="57"/>
                    </a:lnTo>
                    <a:lnTo>
                      <a:pt x="132" y="51"/>
                    </a:lnTo>
                    <a:lnTo>
                      <a:pt x="127" y="45"/>
                    </a:lnTo>
                    <a:lnTo>
                      <a:pt x="124" y="39"/>
                    </a:lnTo>
                    <a:lnTo>
                      <a:pt x="120" y="33"/>
                    </a:lnTo>
                    <a:lnTo>
                      <a:pt x="117" y="30"/>
                    </a:lnTo>
                    <a:lnTo>
                      <a:pt x="114" y="26"/>
                    </a:lnTo>
                    <a:lnTo>
                      <a:pt x="112" y="24"/>
                    </a:lnTo>
                    <a:lnTo>
                      <a:pt x="109" y="20"/>
                    </a:lnTo>
                    <a:lnTo>
                      <a:pt x="105" y="17"/>
                    </a:lnTo>
                    <a:lnTo>
                      <a:pt x="102" y="13"/>
                    </a:lnTo>
                    <a:lnTo>
                      <a:pt x="98" y="10"/>
                    </a:lnTo>
                    <a:lnTo>
                      <a:pt x="95" y="8"/>
                    </a:lnTo>
                    <a:lnTo>
                      <a:pt x="91" y="6"/>
                    </a:lnTo>
                    <a:lnTo>
                      <a:pt x="87" y="4"/>
                    </a:lnTo>
                    <a:lnTo>
                      <a:pt x="84" y="3"/>
                    </a:lnTo>
                    <a:lnTo>
                      <a:pt x="80" y="2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68" y="2"/>
                    </a:lnTo>
                    <a:lnTo>
                      <a:pt x="64" y="2"/>
                    </a:lnTo>
                    <a:lnTo>
                      <a:pt x="61" y="3"/>
                    </a:lnTo>
                    <a:lnTo>
                      <a:pt x="58" y="4"/>
                    </a:lnTo>
                    <a:lnTo>
                      <a:pt x="55" y="5"/>
                    </a:lnTo>
                    <a:lnTo>
                      <a:pt x="52" y="8"/>
                    </a:lnTo>
                    <a:lnTo>
                      <a:pt x="49" y="9"/>
                    </a:lnTo>
                    <a:lnTo>
                      <a:pt x="46" y="11"/>
                    </a:lnTo>
                    <a:lnTo>
                      <a:pt x="43" y="13"/>
                    </a:lnTo>
                    <a:lnTo>
                      <a:pt x="41" y="17"/>
                    </a:lnTo>
                    <a:lnTo>
                      <a:pt x="38" y="19"/>
                    </a:lnTo>
                    <a:lnTo>
                      <a:pt x="36" y="23"/>
                    </a:lnTo>
                    <a:lnTo>
                      <a:pt x="32" y="26"/>
                    </a:lnTo>
                    <a:lnTo>
                      <a:pt x="30" y="30"/>
                    </a:lnTo>
                    <a:lnTo>
                      <a:pt x="28" y="33"/>
                    </a:lnTo>
                    <a:lnTo>
                      <a:pt x="25" y="37"/>
                    </a:lnTo>
                    <a:lnTo>
                      <a:pt x="24" y="42"/>
                    </a:lnTo>
                    <a:lnTo>
                      <a:pt x="22" y="45"/>
                    </a:lnTo>
                    <a:lnTo>
                      <a:pt x="20" y="50"/>
                    </a:lnTo>
                    <a:lnTo>
                      <a:pt x="17" y="54"/>
                    </a:lnTo>
                    <a:lnTo>
                      <a:pt x="16" y="59"/>
                    </a:lnTo>
                    <a:lnTo>
                      <a:pt x="14" y="64"/>
                    </a:lnTo>
                    <a:lnTo>
                      <a:pt x="12" y="68"/>
                    </a:lnTo>
                    <a:lnTo>
                      <a:pt x="10" y="73"/>
                    </a:lnTo>
                    <a:lnTo>
                      <a:pt x="9" y="78"/>
                    </a:lnTo>
                    <a:lnTo>
                      <a:pt x="8" y="84"/>
                    </a:lnTo>
                    <a:lnTo>
                      <a:pt x="7" y="88"/>
                    </a:lnTo>
                    <a:lnTo>
                      <a:pt x="5" y="94"/>
                    </a:lnTo>
                    <a:lnTo>
                      <a:pt x="4" y="99"/>
                    </a:lnTo>
                    <a:lnTo>
                      <a:pt x="3" y="105"/>
                    </a:lnTo>
                    <a:lnTo>
                      <a:pt x="2" y="111"/>
                    </a:lnTo>
                    <a:lnTo>
                      <a:pt x="1" y="115"/>
                    </a:lnTo>
                    <a:lnTo>
                      <a:pt x="1" y="121"/>
                    </a:lnTo>
                    <a:lnTo>
                      <a:pt x="0" y="127"/>
                    </a:lnTo>
                    <a:lnTo>
                      <a:pt x="0" y="132"/>
                    </a:lnTo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56" name="Freeform 48"/>
              <p:cNvSpPr>
                <a:spLocks/>
              </p:cNvSpPr>
              <p:nvPr/>
            </p:nvSpPr>
            <p:spPr bwMode="auto">
              <a:xfrm>
                <a:off x="5247" y="1932"/>
                <a:ext cx="286" cy="616"/>
              </a:xfrm>
              <a:custGeom>
                <a:avLst/>
                <a:gdLst>
                  <a:gd name="T0" fmla="*/ 33 w 280"/>
                  <a:gd name="T1" fmla="*/ 3 h 603"/>
                  <a:gd name="T2" fmla="*/ 28 w 280"/>
                  <a:gd name="T3" fmla="*/ 12 h 603"/>
                  <a:gd name="T4" fmla="*/ 22 w 280"/>
                  <a:gd name="T5" fmla="*/ 24 h 603"/>
                  <a:gd name="T6" fmla="*/ 17 w 280"/>
                  <a:gd name="T7" fmla="*/ 40 h 603"/>
                  <a:gd name="T8" fmla="*/ 13 w 280"/>
                  <a:gd name="T9" fmla="*/ 58 h 603"/>
                  <a:gd name="T10" fmla="*/ 9 w 280"/>
                  <a:gd name="T11" fmla="*/ 78 h 603"/>
                  <a:gd name="T12" fmla="*/ 6 w 280"/>
                  <a:gd name="T13" fmla="*/ 99 h 603"/>
                  <a:gd name="T14" fmla="*/ 3 w 280"/>
                  <a:gd name="T15" fmla="*/ 123 h 603"/>
                  <a:gd name="T16" fmla="*/ 2 w 280"/>
                  <a:gd name="T17" fmla="*/ 146 h 603"/>
                  <a:gd name="T18" fmla="*/ 1 w 280"/>
                  <a:gd name="T19" fmla="*/ 172 h 603"/>
                  <a:gd name="T20" fmla="*/ 0 w 280"/>
                  <a:gd name="T21" fmla="*/ 198 h 603"/>
                  <a:gd name="T22" fmla="*/ 0 w 280"/>
                  <a:gd name="T23" fmla="*/ 225 h 603"/>
                  <a:gd name="T24" fmla="*/ 1 w 280"/>
                  <a:gd name="T25" fmla="*/ 253 h 603"/>
                  <a:gd name="T26" fmla="*/ 2 w 280"/>
                  <a:gd name="T27" fmla="*/ 280 h 603"/>
                  <a:gd name="T28" fmla="*/ 3 w 280"/>
                  <a:gd name="T29" fmla="*/ 308 h 603"/>
                  <a:gd name="T30" fmla="*/ 6 w 280"/>
                  <a:gd name="T31" fmla="*/ 336 h 603"/>
                  <a:gd name="T32" fmla="*/ 9 w 280"/>
                  <a:gd name="T33" fmla="*/ 363 h 603"/>
                  <a:gd name="T34" fmla="*/ 13 w 280"/>
                  <a:gd name="T35" fmla="*/ 390 h 603"/>
                  <a:gd name="T36" fmla="*/ 17 w 280"/>
                  <a:gd name="T37" fmla="*/ 416 h 603"/>
                  <a:gd name="T38" fmla="*/ 22 w 280"/>
                  <a:gd name="T39" fmla="*/ 441 h 603"/>
                  <a:gd name="T40" fmla="*/ 27 w 280"/>
                  <a:gd name="T41" fmla="*/ 464 h 603"/>
                  <a:gd name="T42" fmla="*/ 33 w 280"/>
                  <a:gd name="T43" fmla="*/ 486 h 603"/>
                  <a:gd name="T44" fmla="*/ 38 w 280"/>
                  <a:gd name="T45" fmla="*/ 507 h 603"/>
                  <a:gd name="T46" fmla="*/ 46 w 280"/>
                  <a:gd name="T47" fmla="*/ 526 h 603"/>
                  <a:gd name="T48" fmla="*/ 53 w 280"/>
                  <a:gd name="T49" fmla="*/ 544 h 603"/>
                  <a:gd name="T50" fmla="*/ 58 w 280"/>
                  <a:gd name="T51" fmla="*/ 554 h 603"/>
                  <a:gd name="T52" fmla="*/ 64 w 280"/>
                  <a:gd name="T53" fmla="*/ 565 h 603"/>
                  <a:gd name="T54" fmla="*/ 72 w 280"/>
                  <a:gd name="T55" fmla="*/ 575 h 603"/>
                  <a:gd name="T56" fmla="*/ 82 w 280"/>
                  <a:gd name="T57" fmla="*/ 585 h 603"/>
                  <a:gd name="T58" fmla="*/ 90 w 280"/>
                  <a:gd name="T59" fmla="*/ 592 h 603"/>
                  <a:gd name="T60" fmla="*/ 99 w 280"/>
                  <a:gd name="T61" fmla="*/ 598 h 603"/>
                  <a:gd name="T62" fmla="*/ 110 w 280"/>
                  <a:gd name="T63" fmla="*/ 601 h 603"/>
                  <a:gd name="T64" fmla="*/ 119 w 280"/>
                  <a:gd name="T65" fmla="*/ 602 h 603"/>
                  <a:gd name="T66" fmla="*/ 130 w 280"/>
                  <a:gd name="T67" fmla="*/ 603 h 603"/>
                  <a:gd name="T68" fmla="*/ 139 w 280"/>
                  <a:gd name="T69" fmla="*/ 602 h 603"/>
                  <a:gd name="T70" fmla="*/ 150 w 280"/>
                  <a:gd name="T71" fmla="*/ 600 h 603"/>
                  <a:gd name="T72" fmla="*/ 160 w 280"/>
                  <a:gd name="T73" fmla="*/ 596 h 603"/>
                  <a:gd name="T74" fmla="*/ 171 w 280"/>
                  <a:gd name="T75" fmla="*/ 592 h 603"/>
                  <a:gd name="T76" fmla="*/ 180 w 280"/>
                  <a:gd name="T77" fmla="*/ 586 h 603"/>
                  <a:gd name="T78" fmla="*/ 191 w 280"/>
                  <a:gd name="T79" fmla="*/ 580 h 603"/>
                  <a:gd name="T80" fmla="*/ 200 w 280"/>
                  <a:gd name="T81" fmla="*/ 573 h 603"/>
                  <a:gd name="T82" fmla="*/ 211 w 280"/>
                  <a:gd name="T83" fmla="*/ 566 h 603"/>
                  <a:gd name="T84" fmla="*/ 220 w 280"/>
                  <a:gd name="T85" fmla="*/ 559 h 603"/>
                  <a:gd name="T86" fmla="*/ 229 w 280"/>
                  <a:gd name="T87" fmla="*/ 551 h 603"/>
                  <a:gd name="T88" fmla="*/ 238 w 280"/>
                  <a:gd name="T89" fmla="*/ 542 h 603"/>
                  <a:gd name="T90" fmla="*/ 247 w 280"/>
                  <a:gd name="T91" fmla="*/ 534 h 603"/>
                  <a:gd name="T92" fmla="*/ 255 w 280"/>
                  <a:gd name="T93" fmla="*/ 527 h 603"/>
                  <a:gd name="T94" fmla="*/ 262 w 280"/>
                  <a:gd name="T95" fmla="*/ 519 h 603"/>
                  <a:gd name="T96" fmla="*/ 269 w 280"/>
                  <a:gd name="T97" fmla="*/ 512 h 603"/>
                  <a:gd name="T98" fmla="*/ 276 w 280"/>
                  <a:gd name="T99" fmla="*/ 505 h 603"/>
                  <a:gd name="T100" fmla="*/ 280 w 280"/>
                  <a:gd name="T101" fmla="*/ 503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603">
                    <a:moveTo>
                      <a:pt x="35" y="0"/>
                    </a:moveTo>
                    <a:lnTo>
                      <a:pt x="33" y="3"/>
                    </a:lnTo>
                    <a:lnTo>
                      <a:pt x="30" y="7"/>
                    </a:lnTo>
                    <a:lnTo>
                      <a:pt x="28" y="12"/>
                    </a:lnTo>
                    <a:lnTo>
                      <a:pt x="26" y="17"/>
                    </a:lnTo>
                    <a:lnTo>
                      <a:pt x="22" y="24"/>
                    </a:lnTo>
                    <a:lnTo>
                      <a:pt x="20" y="33"/>
                    </a:lnTo>
                    <a:lnTo>
                      <a:pt x="17" y="40"/>
                    </a:lnTo>
                    <a:lnTo>
                      <a:pt x="15" y="49"/>
                    </a:lnTo>
                    <a:lnTo>
                      <a:pt x="13" y="58"/>
                    </a:lnTo>
                    <a:lnTo>
                      <a:pt x="10" y="68"/>
                    </a:lnTo>
                    <a:lnTo>
                      <a:pt x="9" y="78"/>
                    </a:lnTo>
                    <a:lnTo>
                      <a:pt x="7" y="89"/>
                    </a:lnTo>
                    <a:lnTo>
                      <a:pt x="6" y="99"/>
                    </a:lnTo>
                    <a:lnTo>
                      <a:pt x="4" y="111"/>
                    </a:lnTo>
                    <a:lnTo>
                      <a:pt x="3" y="123"/>
                    </a:lnTo>
                    <a:lnTo>
                      <a:pt x="2" y="135"/>
                    </a:lnTo>
                    <a:lnTo>
                      <a:pt x="2" y="146"/>
                    </a:lnTo>
                    <a:lnTo>
                      <a:pt x="1" y="159"/>
                    </a:lnTo>
                    <a:lnTo>
                      <a:pt x="1" y="172"/>
                    </a:lnTo>
                    <a:lnTo>
                      <a:pt x="0" y="185"/>
                    </a:lnTo>
                    <a:lnTo>
                      <a:pt x="0" y="198"/>
                    </a:lnTo>
                    <a:lnTo>
                      <a:pt x="0" y="212"/>
                    </a:lnTo>
                    <a:lnTo>
                      <a:pt x="0" y="225"/>
                    </a:lnTo>
                    <a:lnTo>
                      <a:pt x="0" y="239"/>
                    </a:lnTo>
                    <a:lnTo>
                      <a:pt x="1" y="253"/>
                    </a:lnTo>
                    <a:lnTo>
                      <a:pt x="1" y="267"/>
                    </a:lnTo>
                    <a:lnTo>
                      <a:pt x="2" y="280"/>
                    </a:lnTo>
                    <a:lnTo>
                      <a:pt x="3" y="294"/>
                    </a:lnTo>
                    <a:lnTo>
                      <a:pt x="3" y="308"/>
                    </a:lnTo>
                    <a:lnTo>
                      <a:pt x="4" y="322"/>
                    </a:lnTo>
                    <a:lnTo>
                      <a:pt x="6" y="336"/>
                    </a:lnTo>
                    <a:lnTo>
                      <a:pt x="8" y="349"/>
                    </a:lnTo>
                    <a:lnTo>
                      <a:pt x="9" y="363"/>
                    </a:lnTo>
                    <a:lnTo>
                      <a:pt x="10" y="376"/>
                    </a:lnTo>
                    <a:lnTo>
                      <a:pt x="13" y="390"/>
                    </a:lnTo>
                    <a:lnTo>
                      <a:pt x="15" y="403"/>
                    </a:lnTo>
                    <a:lnTo>
                      <a:pt x="17" y="416"/>
                    </a:lnTo>
                    <a:lnTo>
                      <a:pt x="20" y="428"/>
                    </a:lnTo>
                    <a:lnTo>
                      <a:pt x="22" y="441"/>
                    </a:lnTo>
                    <a:lnTo>
                      <a:pt x="24" y="452"/>
                    </a:lnTo>
                    <a:lnTo>
                      <a:pt x="27" y="464"/>
                    </a:lnTo>
                    <a:lnTo>
                      <a:pt x="29" y="476"/>
                    </a:lnTo>
                    <a:lnTo>
                      <a:pt x="33" y="486"/>
                    </a:lnTo>
                    <a:lnTo>
                      <a:pt x="35" y="497"/>
                    </a:lnTo>
                    <a:lnTo>
                      <a:pt x="38" y="507"/>
                    </a:lnTo>
                    <a:lnTo>
                      <a:pt x="42" y="517"/>
                    </a:lnTo>
                    <a:lnTo>
                      <a:pt x="46" y="526"/>
                    </a:lnTo>
                    <a:lnTo>
                      <a:pt x="49" y="535"/>
                    </a:lnTo>
                    <a:lnTo>
                      <a:pt x="53" y="544"/>
                    </a:lnTo>
                    <a:lnTo>
                      <a:pt x="56" y="549"/>
                    </a:lnTo>
                    <a:lnTo>
                      <a:pt x="58" y="554"/>
                    </a:lnTo>
                    <a:lnTo>
                      <a:pt x="61" y="559"/>
                    </a:lnTo>
                    <a:lnTo>
                      <a:pt x="64" y="565"/>
                    </a:lnTo>
                    <a:lnTo>
                      <a:pt x="68" y="571"/>
                    </a:lnTo>
                    <a:lnTo>
                      <a:pt x="72" y="575"/>
                    </a:lnTo>
                    <a:lnTo>
                      <a:pt x="77" y="581"/>
                    </a:lnTo>
                    <a:lnTo>
                      <a:pt x="82" y="585"/>
                    </a:lnTo>
                    <a:lnTo>
                      <a:pt x="85" y="589"/>
                    </a:lnTo>
                    <a:lnTo>
                      <a:pt x="90" y="592"/>
                    </a:lnTo>
                    <a:lnTo>
                      <a:pt x="95" y="595"/>
                    </a:lnTo>
                    <a:lnTo>
                      <a:pt x="99" y="598"/>
                    </a:lnTo>
                    <a:lnTo>
                      <a:pt x="105" y="600"/>
                    </a:lnTo>
                    <a:lnTo>
                      <a:pt x="110" y="601"/>
                    </a:lnTo>
                    <a:lnTo>
                      <a:pt x="115" y="602"/>
                    </a:lnTo>
                    <a:lnTo>
                      <a:pt x="119" y="602"/>
                    </a:lnTo>
                    <a:lnTo>
                      <a:pt x="124" y="603"/>
                    </a:lnTo>
                    <a:lnTo>
                      <a:pt x="130" y="603"/>
                    </a:lnTo>
                    <a:lnTo>
                      <a:pt x="135" y="602"/>
                    </a:lnTo>
                    <a:lnTo>
                      <a:pt x="139" y="602"/>
                    </a:lnTo>
                    <a:lnTo>
                      <a:pt x="145" y="601"/>
                    </a:lnTo>
                    <a:lnTo>
                      <a:pt x="150" y="600"/>
                    </a:lnTo>
                    <a:lnTo>
                      <a:pt x="154" y="598"/>
                    </a:lnTo>
                    <a:lnTo>
                      <a:pt x="160" y="596"/>
                    </a:lnTo>
                    <a:lnTo>
                      <a:pt x="165" y="594"/>
                    </a:lnTo>
                    <a:lnTo>
                      <a:pt x="171" y="592"/>
                    </a:lnTo>
                    <a:lnTo>
                      <a:pt x="176" y="589"/>
                    </a:lnTo>
                    <a:lnTo>
                      <a:pt x="180" y="586"/>
                    </a:lnTo>
                    <a:lnTo>
                      <a:pt x="186" y="583"/>
                    </a:lnTo>
                    <a:lnTo>
                      <a:pt x="191" y="580"/>
                    </a:lnTo>
                    <a:lnTo>
                      <a:pt x="196" y="576"/>
                    </a:lnTo>
                    <a:lnTo>
                      <a:pt x="200" y="573"/>
                    </a:lnTo>
                    <a:lnTo>
                      <a:pt x="206" y="569"/>
                    </a:lnTo>
                    <a:lnTo>
                      <a:pt x="211" y="566"/>
                    </a:lnTo>
                    <a:lnTo>
                      <a:pt x="215" y="562"/>
                    </a:lnTo>
                    <a:lnTo>
                      <a:pt x="220" y="559"/>
                    </a:lnTo>
                    <a:lnTo>
                      <a:pt x="225" y="554"/>
                    </a:lnTo>
                    <a:lnTo>
                      <a:pt x="229" y="551"/>
                    </a:lnTo>
                    <a:lnTo>
                      <a:pt x="234" y="547"/>
                    </a:lnTo>
                    <a:lnTo>
                      <a:pt x="238" y="542"/>
                    </a:lnTo>
                    <a:lnTo>
                      <a:pt x="242" y="539"/>
                    </a:lnTo>
                    <a:lnTo>
                      <a:pt x="247" y="534"/>
                    </a:lnTo>
                    <a:lnTo>
                      <a:pt x="251" y="531"/>
                    </a:lnTo>
                    <a:lnTo>
                      <a:pt x="255" y="527"/>
                    </a:lnTo>
                    <a:lnTo>
                      <a:pt x="259" y="523"/>
                    </a:lnTo>
                    <a:lnTo>
                      <a:pt x="262" y="519"/>
                    </a:lnTo>
                    <a:lnTo>
                      <a:pt x="266" y="516"/>
                    </a:lnTo>
                    <a:lnTo>
                      <a:pt x="269" y="512"/>
                    </a:lnTo>
                    <a:lnTo>
                      <a:pt x="273" y="508"/>
                    </a:lnTo>
                    <a:lnTo>
                      <a:pt x="276" y="505"/>
                    </a:lnTo>
                    <a:lnTo>
                      <a:pt x="279" y="504"/>
                    </a:lnTo>
                    <a:lnTo>
                      <a:pt x="280" y="503"/>
                    </a:lnTo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57" name="Freeform 49"/>
              <p:cNvSpPr>
                <a:spLocks/>
              </p:cNvSpPr>
              <p:nvPr/>
            </p:nvSpPr>
            <p:spPr bwMode="auto">
              <a:xfrm>
                <a:off x="5283" y="1913"/>
                <a:ext cx="285" cy="533"/>
              </a:xfrm>
              <a:custGeom>
                <a:avLst/>
                <a:gdLst>
                  <a:gd name="T0" fmla="*/ 245 w 279"/>
                  <a:gd name="T1" fmla="*/ 520 h 522"/>
                  <a:gd name="T2" fmla="*/ 251 w 279"/>
                  <a:gd name="T3" fmla="*/ 516 h 522"/>
                  <a:gd name="T4" fmla="*/ 255 w 279"/>
                  <a:gd name="T5" fmla="*/ 509 h 522"/>
                  <a:gd name="T6" fmla="*/ 260 w 279"/>
                  <a:gd name="T7" fmla="*/ 502 h 522"/>
                  <a:gd name="T8" fmla="*/ 265 w 279"/>
                  <a:gd name="T9" fmla="*/ 493 h 522"/>
                  <a:gd name="T10" fmla="*/ 268 w 279"/>
                  <a:gd name="T11" fmla="*/ 485 h 522"/>
                  <a:gd name="T12" fmla="*/ 272 w 279"/>
                  <a:gd name="T13" fmla="*/ 477 h 522"/>
                  <a:gd name="T14" fmla="*/ 274 w 279"/>
                  <a:gd name="T15" fmla="*/ 468 h 522"/>
                  <a:gd name="T16" fmla="*/ 277 w 279"/>
                  <a:gd name="T17" fmla="*/ 458 h 522"/>
                  <a:gd name="T18" fmla="*/ 278 w 279"/>
                  <a:gd name="T19" fmla="*/ 448 h 522"/>
                  <a:gd name="T20" fmla="*/ 279 w 279"/>
                  <a:gd name="T21" fmla="*/ 437 h 522"/>
                  <a:gd name="T22" fmla="*/ 279 w 279"/>
                  <a:gd name="T23" fmla="*/ 427 h 522"/>
                  <a:gd name="T24" fmla="*/ 279 w 279"/>
                  <a:gd name="T25" fmla="*/ 415 h 522"/>
                  <a:gd name="T26" fmla="*/ 279 w 279"/>
                  <a:gd name="T27" fmla="*/ 403 h 522"/>
                  <a:gd name="T28" fmla="*/ 278 w 279"/>
                  <a:gd name="T29" fmla="*/ 392 h 522"/>
                  <a:gd name="T30" fmla="*/ 275 w 279"/>
                  <a:gd name="T31" fmla="*/ 379 h 522"/>
                  <a:gd name="T32" fmla="*/ 273 w 279"/>
                  <a:gd name="T33" fmla="*/ 366 h 522"/>
                  <a:gd name="T34" fmla="*/ 271 w 279"/>
                  <a:gd name="T35" fmla="*/ 352 h 522"/>
                  <a:gd name="T36" fmla="*/ 267 w 279"/>
                  <a:gd name="T37" fmla="*/ 338 h 522"/>
                  <a:gd name="T38" fmla="*/ 264 w 279"/>
                  <a:gd name="T39" fmla="*/ 324 h 522"/>
                  <a:gd name="T40" fmla="*/ 259 w 279"/>
                  <a:gd name="T41" fmla="*/ 308 h 522"/>
                  <a:gd name="T42" fmla="*/ 253 w 279"/>
                  <a:gd name="T43" fmla="*/ 294 h 522"/>
                  <a:gd name="T44" fmla="*/ 247 w 279"/>
                  <a:gd name="T45" fmla="*/ 278 h 522"/>
                  <a:gd name="T46" fmla="*/ 241 w 279"/>
                  <a:gd name="T47" fmla="*/ 263 h 522"/>
                  <a:gd name="T48" fmla="*/ 234 w 279"/>
                  <a:gd name="T49" fmla="*/ 247 h 522"/>
                  <a:gd name="T50" fmla="*/ 230 w 279"/>
                  <a:gd name="T51" fmla="*/ 237 h 522"/>
                  <a:gd name="T52" fmla="*/ 223 w 279"/>
                  <a:gd name="T53" fmla="*/ 220 h 522"/>
                  <a:gd name="T54" fmla="*/ 213 w 279"/>
                  <a:gd name="T55" fmla="*/ 204 h 522"/>
                  <a:gd name="T56" fmla="*/ 205 w 279"/>
                  <a:gd name="T57" fmla="*/ 186 h 522"/>
                  <a:gd name="T58" fmla="*/ 194 w 279"/>
                  <a:gd name="T59" fmla="*/ 170 h 522"/>
                  <a:gd name="T60" fmla="*/ 185 w 279"/>
                  <a:gd name="T61" fmla="*/ 152 h 522"/>
                  <a:gd name="T62" fmla="*/ 175 w 279"/>
                  <a:gd name="T63" fmla="*/ 136 h 522"/>
                  <a:gd name="T64" fmla="*/ 164 w 279"/>
                  <a:gd name="T65" fmla="*/ 120 h 522"/>
                  <a:gd name="T66" fmla="*/ 153 w 279"/>
                  <a:gd name="T67" fmla="*/ 103 h 522"/>
                  <a:gd name="T68" fmla="*/ 143 w 279"/>
                  <a:gd name="T69" fmla="*/ 89 h 522"/>
                  <a:gd name="T70" fmla="*/ 132 w 279"/>
                  <a:gd name="T71" fmla="*/ 74 h 522"/>
                  <a:gd name="T72" fmla="*/ 121 w 279"/>
                  <a:gd name="T73" fmla="*/ 61 h 522"/>
                  <a:gd name="T74" fmla="*/ 110 w 279"/>
                  <a:gd name="T75" fmla="*/ 48 h 522"/>
                  <a:gd name="T76" fmla="*/ 98 w 279"/>
                  <a:gd name="T77" fmla="*/ 38 h 522"/>
                  <a:gd name="T78" fmla="*/ 88 w 279"/>
                  <a:gd name="T79" fmla="*/ 27 h 522"/>
                  <a:gd name="T80" fmla="*/ 77 w 279"/>
                  <a:gd name="T81" fmla="*/ 19 h 522"/>
                  <a:gd name="T82" fmla="*/ 67 w 279"/>
                  <a:gd name="T83" fmla="*/ 12 h 522"/>
                  <a:gd name="T84" fmla="*/ 56 w 279"/>
                  <a:gd name="T85" fmla="*/ 6 h 522"/>
                  <a:gd name="T86" fmla="*/ 46 w 279"/>
                  <a:gd name="T87" fmla="*/ 2 h 522"/>
                  <a:gd name="T88" fmla="*/ 36 w 279"/>
                  <a:gd name="T89" fmla="*/ 0 h 522"/>
                  <a:gd name="T90" fmla="*/ 28 w 279"/>
                  <a:gd name="T91" fmla="*/ 0 h 522"/>
                  <a:gd name="T92" fmla="*/ 19 w 279"/>
                  <a:gd name="T93" fmla="*/ 2 h 522"/>
                  <a:gd name="T94" fmla="*/ 11 w 279"/>
                  <a:gd name="T95" fmla="*/ 7 h 522"/>
                  <a:gd name="T96" fmla="*/ 3 w 279"/>
                  <a:gd name="T97" fmla="*/ 14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9" h="522">
                    <a:moveTo>
                      <a:pt x="245" y="522"/>
                    </a:moveTo>
                    <a:lnTo>
                      <a:pt x="245" y="520"/>
                    </a:lnTo>
                    <a:lnTo>
                      <a:pt x="247" y="518"/>
                    </a:lnTo>
                    <a:lnTo>
                      <a:pt x="251" y="516"/>
                    </a:lnTo>
                    <a:lnTo>
                      <a:pt x="253" y="512"/>
                    </a:lnTo>
                    <a:lnTo>
                      <a:pt x="255" y="509"/>
                    </a:lnTo>
                    <a:lnTo>
                      <a:pt x="258" y="505"/>
                    </a:lnTo>
                    <a:lnTo>
                      <a:pt x="260" y="502"/>
                    </a:lnTo>
                    <a:lnTo>
                      <a:pt x="262" y="497"/>
                    </a:lnTo>
                    <a:lnTo>
                      <a:pt x="265" y="493"/>
                    </a:lnTo>
                    <a:lnTo>
                      <a:pt x="266" y="490"/>
                    </a:lnTo>
                    <a:lnTo>
                      <a:pt x="268" y="485"/>
                    </a:lnTo>
                    <a:lnTo>
                      <a:pt x="269" y="481"/>
                    </a:lnTo>
                    <a:lnTo>
                      <a:pt x="272" y="477"/>
                    </a:lnTo>
                    <a:lnTo>
                      <a:pt x="273" y="472"/>
                    </a:lnTo>
                    <a:lnTo>
                      <a:pt x="274" y="468"/>
                    </a:lnTo>
                    <a:lnTo>
                      <a:pt x="275" y="463"/>
                    </a:lnTo>
                    <a:lnTo>
                      <a:pt x="277" y="458"/>
                    </a:lnTo>
                    <a:lnTo>
                      <a:pt x="277" y="454"/>
                    </a:lnTo>
                    <a:lnTo>
                      <a:pt x="278" y="448"/>
                    </a:lnTo>
                    <a:lnTo>
                      <a:pt x="279" y="443"/>
                    </a:lnTo>
                    <a:lnTo>
                      <a:pt x="279" y="437"/>
                    </a:lnTo>
                    <a:lnTo>
                      <a:pt x="279" y="433"/>
                    </a:lnTo>
                    <a:lnTo>
                      <a:pt x="279" y="427"/>
                    </a:lnTo>
                    <a:lnTo>
                      <a:pt x="279" y="421"/>
                    </a:lnTo>
                    <a:lnTo>
                      <a:pt x="279" y="415"/>
                    </a:lnTo>
                    <a:lnTo>
                      <a:pt x="279" y="409"/>
                    </a:lnTo>
                    <a:lnTo>
                      <a:pt x="279" y="403"/>
                    </a:lnTo>
                    <a:lnTo>
                      <a:pt x="278" y="397"/>
                    </a:lnTo>
                    <a:lnTo>
                      <a:pt x="278" y="392"/>
                    </a:lnTo>
                    <a:lnTo>
                      <a:pt x="277" y="385"/>
                    </a:lnTo>
                    <a:lnTo>
                      <a:pt x="275" y="379"/>
                    </a:lnTo>
                    <a:lnTo>
                      <a:pt x="275" y="372"/>
                    </a:lnTo>
                    <a:lnTo>
                      <a:pt x="273" y="366"/>
                    </a:lnTo>
                    <a:lnTo>
                      <a:pt x="272" y="359"/>
                    </a:lnTo>
                    <a:lnTo>
                      <a:pt x="271" y="352"/>
                    </a:lnTo>
                    <a:lnTo>
                      <a:pt x="269" y="345"/>
                    </a:lnTo>
                    <a:lnTo>
                      <a:pt x="267" y="338"/>
                    </a:lnTo>
                    <a:lnTo>
                      <a:pt x="265" y="331"/>
                    </a:lnTo>
                    <a:lnTo>
                      <a:pt x="264" y="324"/>
                    </a:lnTo>
                    <a:lnTo>
                      <a:pt x="261" y="317"/>
                    </a:lnTo>
                    <a:lnTo>
                      <a:pt x="259" y="308"/>
                    </a:lnTo>
                    <a:lnTo>
                      <a:pt x="255" y="301"/>
                    </a:lnTo>
                    <a:lnTo>
                      <a:pt x="253" y="294"/>
                    </a:lnTo>
                    <a:lnTo>
                      <a:pt x="251" y="286"/>
                    </a:lnTo>
                    <a:lnTo>
                      <a:pt x="247" y="278"/>
                    </a:lnTo>
                    <a:lnTo>
                      <a:pt x="244" y="271"/>
                    </a:lnTo>
                    <a:lnTo>
                      <a:pt x="241" y="263"/>
                    </a:lnTo>
                    <a:lnTo>
                      <a:pt x="238" y="254"/>
                    </a:lnTo>
                    <a:lnTo>
                      <a:pt x="234" y="247"/>
                    </a:lnTo>
                    <a:lnTo>
                      <a:pt x="232" y="242"/>
                    </a:lnTo>
                    <a:lnTo>
                      <a:pt x="230" y="237"/>
                    </a:lnTo>
                    <a:lnTo>
                      <a:pt x="226" y="230"/>
                    </a:lnTo>
                    <a:lnTo>
                      <a:pt x="223" y="220"/>
                    </a:lnTo>
                    <a:lnTo>
                      <a:pt x="218" y="212"/>
                    </a:lnTo>
                    <a:lnTo>
                      <a:pt x="213" y="204"/>
                    </a:lnTo>
                    <a:lnTo>
                      <a:pt x="209" y="195"/>
                    </a:lnTo>
                    <a:lnTo>
                      <a:pt x="205" y="186"/>
                    </a:lnTo>
                    <a:lnTo>
                      <a:pt x="200" y="178"/>
                    </a:lnTo>
                    <a:lnTo>
                      <a:pt x="194" y="170"/>
                    </a:lnTo>
                    <a:lnTo>
                      <a:pt x="190" y="161"/>
                    </a:lnTo>
                    <a:lnTo>
                      <a:pt x="185" y="152"/>
                    </a:lnTo>
                    <a:lnTo>
                      <a:pt x="180" y="144"/>
                    </a:lnTo>
                    <a:lnTo>
                      <a:pt x="175" y="136"/>
                    </a:lnTo>
                    <a:lnTo>
                      <a:pt x="170" y="128"/>
                    </a:lnTo>
                    <a:lnTo>
                      <a:pt x="164" y="120"/>
                    </a:lnTo>
                    <a:lnTo>
                      <a:pt x="159" y="111"/>
                    </a:lnTo>
                    <a:lnTo>
                      <a:pt x="153" y="103"/>
                    </a:lnTo>
                    <a:lnTo>
                      <a:pt x="149" y="96"/>
                    </a:lnTo>
                    <a:lnTo>
                      <a:pt x="143" y="89"/>
                    </a:lnTo>
                    <a:lnTo>
                      <a:pt x="137" y="81"/>
                    </a:lnTo>
                    <a:lnTo>
                      <a:pt x="132" y="74"/>
                    </a:lnTo>
                    <a:lnTo>
                      <a:pt x="127" y="67"/>
                    </a:lnTo>
                    <a:lnTo>
                      <a:pt x="121" y="61"/>
                    </a:lnTo>
                    <a:lnTo>
                      <a:pt x="115" y="54"/>
                    </a:lnTo>
                    <a:lnTo>
                      <a:pt x="110" y="48"/>
                    </a:lnTo>
                    <a:lnTo>
                      <a:pt x="104" y="42"/>
                    </a:lnTo>
                    <a:lnTo>
                      <a:pt x="98" y="38"/>
                    </a:lnTo>
                    <a:lnTo>
                      <a:pt x="94" y="32"/>
                    </a:lnTo>
                    <a:lnTo>
                      <a:pt x="88" y="27"/>
                    </a:lnTo>
                    <a:lnTo>
                      <a:pt x="82" y="22"/>
                    </a:lnTo>
                    <a:lnTo>
                      <a:pt x="77" y="19"/>
                    </a:lnTo>
                    <a:lnTo>
                      <a:pt x="71" y="14"/>
                    </a:lnTo>
                    <a:lnTo>
                      <a:pt x="67" y="12"/>
                    </a:lnTo>
                    <a:lnTo>
                      <a:pt x="61" y="8"/>
                    </a:lnTo>
                    <a:lnTo>
                      <a:pt x="56" y="6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3" y="1"/>
                    </a:lnTo>
                    <a:lnTo>
                      <a:pt x="19" y="2"/>
                    </a:lnTo>
                    <a:lnTo>
                      <a:pt x="15" y="5"/>
                    </a:lnTo>
                    <a:lnTo>
                      <a:pt x="11" y="7"/>
                    </a:lnTo>
                    <a:lnTo>
                      <a:pt x="7" y="11"/>
                    </a:lnTo>
                    <a:lnTo>
                      <a:pt x="3" y="14"/>
                    </a:lnTo>
                    <a:lnTo>
                      <a:pt x="0" y="19"/>
                    </a:lnTo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58" name="Freeform 50"/>
              <p:cNvSpPr>
                <a:spLocks/>
              </p:cNvSpPr>
              <p:nvPr/>
            </p:nvSpPr>
            <p:spPr bwMode="auto">
              <a:xfrm>
                <a:off x="4532" y="1530"/>
                <a:ext cx="406" cy="359"/>
              </a:xfrm>
              <a:custGeom>
                <a:avLst/>
                <a:gdLst>
                  <a:gd name="T0" fmla="*/ 2 w 398"/>
                  <a:gd name="T1" fmla="*/ 8 h 352"/>
                  <a:gd name="T2" fmla="*/ 8 w 398"/>
                  <a:gd name="T3" fmla="*/ 24 h 352"/>
                  <a:gd name="T4" fmla="*/ 16 w 398"/>
                  <a:gd name="T5" fmla="*/ 46 h 352"/>
                  <a:gd name="T6" fmla="*/ 23 w 398"/>
                  <a:gd name="T7" fmla="*/ 67 h 352"/>
                  <a:gd name="T8" fmla="*/ 32 w 398"/>
                  <a:gd name="T9" fmla="*/ 88 h 352"/>
                  <a:gd name="T10" fmla="*/ 39 w 398"/>
                  <a:gd name="T11" fmla="*/ 107 h 352"/>
                  <a:gd name="T12" fmla="*/ 47 w 398"/>
                  <a:gd name="T13" fmla="*/ 126 h 352"/>
                  <a:gd name="T14" fmla="*/ 54 w 398"/>
                  <a:gd name="T15" fmla="*/ 142 h 352"/>
                  <a:gd name="T16" fmla="*/ 61 w 398"/>
                  <a:gd name="T17" fmla="*/ 158 h 352"/>
                  <a:gd name="T18" fmla="*/ 68 w 398"/>
                  <a:gd name="T19" fmla="*/ 175 h 352"/>
                  <a:gd name="T20" fmla="*/ 75 w 398"/>
                  <a:gd name="T21" fmla="*/ 189 h 352"/>
                  <a:gd name="T22" fmla="*/ 82 w 398"/>
                  <a:gd name="T23" fmla="*/ 203 h 352"/>
                  <a:gd name="T24" fmla="*/ 88 w 398"/>
                  <a:gd name="T25" fmla="*/ 216 h 352"/>
                  <a:gd name="T26" fmla="*/ 95 w 398"/>
                  <a:gd name="T27" fmla="*/ 227 h 352"/>
                  <a:gd name="T28" fmla="*/ 102 w 398"/>
                  <a:gd name="T29" fmla="*/ 239 h 352"/>
                  <a:gd name="T30" fmla="*/ 109 w 398"/>
                  <a:gd name="T31" fmla="*/ 250 h 352"/>
                  <a:gd name="T32" fmla="*/ 116 w 398"/>
                  <a:gd name="T33" fmla="*/ 260 h 352"/>
                  <a:gd name="T34" fmla="*/ 123 w 398"/>
                  <a:gd name="T35" fmla="*/ 270 h 352"/>
                  <a:gd name="T36" fmla="*/ 130 w 398"/>
                  <a:gd name="T37" fmla="*/ 278 h 352"/>
                  <a:gd name="T38" fmla="*/ 137 w 398"/>
                  <a:gd name="T39" fmla="*/ 286 h 352"/>
                  <a:gd name="T40" fmla="*/ 145 w 398"/>
                  <a:gd name="T41" fmla="*/ 294 h 352"/>
                  <a:gd name="T42" fmla="*/ 152 w 398"/>
                  <a:gd name="T43" fmla="*/ 300 h 352"/>
                  <a:gd name="T44" fmla="*/ 161 w 398"/>
                  <a:gd name="T45" fmla="*/ 307 h 352"/>
                  <a:gd name="T46" fmla="*/ 169 w 398"/>
                  <a:gd name="T47" fmla="*/ 313 h 352"/>
                  <a:gd name="T48" fmla="*/ 177 w 398"/>
                  <a:gd name="T49" fmla="*/ 319 h 352"/>
                  <a:gd name="T50" fmla="*/ 183 w 398"/>
                  <a:gd name="T51" fmla="*/ 322 h 352"/>
                  <a:gd name="T52" fmla="*/ 190 w 398"/>
                  <a:gd name="T53" fmla="*/ 326 h 352"/>
                  <a:gd name="T54" fmla="*/ 199 w 398"/>
                  <a:gd name="T55" fmla="*/ 331 h 352"/>
                  <a:gd name="T56" fmla="*/ 207 w 398"/>
                  <a:gd name="T57" fmla="*/ 335 h 352"/>
                  <a:gd name="T58" fmla="*/ 217 w 398"/>
                  <a:gd name="T59" fmla="*/ 339 h 352"/>
                  <a:gd name="T60" fmla="*/ 227 w 398"/>
                  <a:gd name="T61" fmla="*/ 341 h 352"/>
                  <a:gd name="T62" fmla="*/ 237 w 398"/>
                  <a:gd name="T63" fmla="*/ 345 h 352"/>
                  <a:gd name="T64" fmla="*/ 246 w 398"/>
                  <a:gd name="T65" fmla="*/ 347 h 352"/>
                  <a:gd name="T66" fmla="*/ 255 w 398"/>
                  <a:gd name="T67" fmla="*/ 348 h 352"/>
                  <a:gd name="T68" fmla="*/ 266 w 398"/>
                  <a:gd name="T69" fmla="*/ 351 h 352"/>
                  <a:gd name="T70" fmla="*/ 275 w 398"/>
                  <a:gd name="T71" fmla="*/ 352 h 352"/>
                  <a:gd name="T72" fmla="*/ 286 w 398"/>
                  <a:gd name="T73" fmla="*/ 352 h 352"/>
                  <a:gd name="T74" fmla="*/ 295 w 398"/>
                  <a:gd name="T75" fmla="*/ 352 h 352"/>
                  <a:gd name="T76" fmla="*/ 305 w 398"/>
                  <a:gd name="T77" fmla="*/ 352 h 352"/>
                  <a:gd name="T78" fmla="*/ 314 w 398"/>
                  <a:gd name="T79" fmla="*/ 351 h 352"/>
                  <a:gd name="T80" fmla="*/ 323 w 398"/>
                  <a:gd name="T81" fmla="*/ 349 h 352"/>
                  <a:gd name="T82" fmla="*/ 333 w 398"/>
                  <a:gd name="T83" fmla="*/ 348 h 352"/>
                  <a:gd name="T84" fmla="*/ 342 w 398"/>
                  <a:gd name="T85" fmla="*/ 346 h 352"/>
                  <a:gd name="T86" fmla="*/ 350 w 398"/>
                  <a:gd name="T87" fmla="*/ 343 h 352"/>
                  <a:gd name="T88" fmla="*/ 359 w 398"/>
                  <a:gd name="T89" fmla="*/ 340 h 352"/>
                  <a:gd name="T90" fmla="*/ 367 w 398"/>
                  <a:gd name="T91" fmla="*/ 336 h 352"/>
                  <a:gd name="T92" fmla="*/ 375 w 398"/>
                  <a:gd name="T93" fmla="*/ 333 h 352"/>
                  <a:gd name="T94" fmla="*/ 382 w 398"/>
                  <a:gd name="T95" fmla="*/ 328 h 352"/>
                  <a:gd name="T96" fmla="*/ 389 w 398"/>
                  <a:gd name="T97" fmla="*/ 324 h 352"/>
                  <a:gd name="T98" fmla="*/ 395 w 398"/>
                  <a:gd name="T99" fmla="*/ 318 h 352"/>
                  <a:gd name="T100" fmla="*/ 398 w 398"/>
                  <a:gd name="T101" fmla="*/ 314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8" h="352">
                    <a:moveTo>
                      <a:pt x="0" y="0"/>
                    </a:moveTo>
                    <a:lnTo>
                      <a:pt x="2" y="8"/>
                    </a:lnTo>
                    <a:lnTo>
                      <a:pt x="5" y="17"/>
                    </a:lnTo>
                    <a:lnTo>
                      <a:pt x="8" y="24"/>
                    </a:lnTo>
                    <a:lnTo>
                      <a:pt x="12" y="35"/>
                    </a:lnTo>
                    <a:lnTo>
                      <a:pt x="16" y="46"/>
                    </a:lnTo>
                    <a:lnTo>
                      <a:pt x="20" y="58"/>
                    </a:lnTo>
                    <a:lnTo>
                      <a:pt x="23" y="67"/>
                    </a:lnTo>
                    <a:lnTo>
                      <a:pt x="28" y="77"/>
                    </a:lnTo>
                    <a:lnTo>
                      <a:pt x="32" y="88"/>
                    </a:lnTo>
                    <a:lnTo>
                      <a:pt x="35" y="97"/>
                    </a:lnTo>
                    <a:lnTo>
                      <a:pt x="39" y="107"/>
                    </a:lnTo>
                    <a:lnTo>
                      <a:pt x="43" y="116"/>
                    </a:lnTo>
                    <a:lnTo>
                      <a:pt x="47" y="126"/>
                    </a:lnTo>
                    <a:lnTo>
                      <a:pt x="50" y="134"/>
                    </a:lnTo>
                    <a:lnTo>
                      <a:pt x="54" y="142"/>
                    </a:lnTo>
                    <a:lnTo>
                      <a:pt x="57" y="150"/>
                    </a:lnTo>
                    <a:lnTo>
                      <a:pt x="61" y="158"/>
                    </a:lnTo>
                    <a:lnTo>
                      <a:pt x="64" y="167"/>
                    </a:lnTo>
                    <a:lnTo>
                      <a:pt x="68" y="175"/>
                    </a:lnTo>
                    <a:lnTo>
                      <a:pt x="72" y="182"/>
                    </a:lnTo>
                    <a:lnTo>
                      <a:pt x="75" y="189"/>
                    </a:lnTo>
                    <a:lnTo>
                      <a:pt x="79" y="196"/>
                    </a:lnTo>
                    <a:lnTo>
                      <a:pt x="82" y="203"/>
                    </a:lnTo>
                    <a:lnTo>
                      <a:pt x="86" y="209"/>
                    </a:lnTo>
                    <a:lnTo>
                      <a:pt x="88" y="216"/>
                    </a:lnTo>
                    <a:lnTo>
                      <a:pt x="91" y="222"/>
                    </a:lnTo>
                    <a:lnTo>
                      <a:pt x="95" y="227"/>
                    </a:lnTo>
                    <a:lnTo>
                      <a:pt x="98" y="233"/>
                    </a:lnTo>
                    <a:lnTo>
                      <a:pt x="102" y="239"/>
                    </a:lnTo>
                    <a:lnTo>
                      <a:pt x="105" y="245"/>
                    </a:lnTo>
                    <a:lnTo>
                      <a:pt x="109" y="250"/>
                    </a:lnTo>
                    <a:lnTo>
                      <a:pt x="113" y="254"/>
                    </a:lnTo>
                    <a:lnTo>
                      <a:pt x="116" y="260"/>
                    </a:lnTo>
                    <a:lnTo>
                      <a:pt x="120" y="265"/>
                    </a:lnTo>
                    <a:lnTo>
                      <a:pt x="123" y="270"/>
                    </a:lnTo>
                    <a:lnTo>
                      <a:pt x="127" y="273"/>
                    </a:lnTo>
                    <a:lnTo>
                      <a:pt x="130" y="278"/>
                    </a:lnTo>
                    <a:lnTo>
                      <a:pt x="134" y="283"/>
                    </a:lnTo>
                    <a:lnTo>
                      <a:pt x="137" y="286"/>
                    </a:lnTo>
                    <a:lnTo>
                      <a:pt x="142" y="290"/>
                    </a:lnTo>
                    <a:lnTo>
                      <a:pt x="145" y="294"/>
                    </a:lnTo>
                    <a:lnTo>
                      <a:pt x="149" y="298"/>
                    </a:lnTo>
                    <a:lnTo>
                      <a:pt x="152" y="300"/>
                    </a:lnTo>
                    <a:lnTo>
                      <a:pt x="157" y="304"/>
                    </a:lnTo>
                    <a:lnTo>
                      <a:pt x="161" y="307"/>
                    </a:lnTo>
                    <a:lnTo>
                      <a:pt x="164" y="311"/>
                    </a:lnTo>
                    <a:lnTo>
                      <a:pt x="169" y="313"/>
                    </a:lnTo>
                    <a:lnTo>
                      <a:pt x="172" y="317"/>
                    </a:lnTo>
                    <a:lnTo>
                      <a:pt x="177" y="319"/>
                    </a:lnTo>
                    <a:lnTo>
                      <a:pt x="180" y="321"/>
                    </a:lnTo>
                    <a:lnTo>
                      <a:pt x="183" y="322"/>
                    </a:lnTo>
                    <a:lnTo>
                      <a:pt x="186" y="325"/>
                    </a:lnTo>
                    <a:lnTo>
                      <a:pt x="190" y="326"/>
                    </a:lnTo>
                    <a:lnTo>
                      <a:pt x="195" y="328"/>
                    </a:lnTo>
                    <a:lnTo>
                      <a:pt x="199" y="331"/>
                    </a:lnTo>
                    <a:lnTo>
                      <a:pt x="203" y="333"/>
                    </a:lnTo>
                    <a:lnTo>
                      <a:pt x="207" y="335"/>
                    </a:lnTo>
                    <a:lnTo>
                      <a:pt x="212" y="336"/>
                    </a:lnTo>
                    <a:lnTo>
                      <a:pt x="217" y="339"/>
                    </a:lnTo>
                    <a:lnTo>
                      <a:pt x="222" y="340"/>
                    </a:lnTo>
                    <a:lnTo>
                      <a:pt x="227" y="341"/>
                    </a:lnTo>
                    <a:lnTo>
                      <a:pt x="232" y="343"/>
                    </a:lnTo>
                    <a:lnTo>
                      <a:pt x="237" y="345"/>
                    </a:lnTo>
                    <a:lnTo>
                      <a:pt x="241" y="346"/>
                    </a:lnTo>
                    <a:lnTo>
                      <a:pt x="246" y="347"/>
                    </a:lnTo>
                    <a:lnTo>
                      <a:pt x="251" y="348"/>
                    </a:lnTo>
                    <a:lnTo>
                      <a:pt x="255" y="348"/>
                    </a:lnTo>
                    <a:lnTo>
                      <a:pt x="261" y="349"/>
                    </a:lnTo>
                    <a:lnTo>
                      <a:pt x="266" y="351"/>
                    </a:lnTo>
                    <a:lnTo>
                      <a:pt x="271" y="351"/>
                    </a:lnTo>
                    <a:lnTo>
                      <a:pt x="275" y="352"/>
                    </a:lnTo>
                    <a:lnTo>
                      <a:pt x="280" y="352"/>
                    </a:lnTo>
                    <a:lnTo>
                      <a:pt x="286" y="352"/>
                    </a:lnTo>
                    <a:lnTo>
                      <a:pt x="291" y="352"/>
                    </a:lnTo>
                    <a:lnTo>
                      <a:pt x="295" y="352"/>
                    </a:lnTo>
                    <a:lnTo>
                      <a:pt x="300" y="352"/>
                    </a:lnTo>
                    <a:lnTo>
                      <a:pt x="305" y="352"/>
                    </a:lnTo>
                    <a:lnTo>
                      <a:pt x="309" y="352"/>
                    </a:lnTo>
                    <a:lnTo>
                      <a:pt x="314" y="351"/>
                    </a:lnTo>
                    <a:lnTo>
                      <a:pt x="319" y="351"/>
                    </a:lnTo>
                    <a:lnTo>
                      <a:pt x="323" y="349"/>
                    </a:lnTo>
                    <a:lnTo>
                      <a:pt x="328" y="349"/>
                    </a:lnTo>
                    <a:lnTo>
                      <a:pt x="333" y="348"/>
                    </a:lnTo>
                    <a:lnTo>
                      <a:pt x="338" y="347"/>
                    </a:lnTo>
                    <a:lnTo>
                      <a:pt x="342" y="346"/>
                    </a:lnTo>
                    <a:lnTo>
                      <a:pt x="346" y="345"/>
                    </a:lnTo>
                    <a:lnTo>
                      <a:pt x="350" y="343"/>
                    </a:lnTo>
                    <a:lnTo>
                      <a:pt x="355" y="342"/>
                    </a:lnTo>
                    <a:lnTo>
                      <a:pt x="359" y="340"/>
                    </a:lnTo>
                    <a:lnTo>
                      <a:pt x="363" y="339"/>
                    </a:lnTo>
                    <a:lnTo>
                      <a:pt x="367" y="336"/>
                    </a:lnTo>
                    <a:lnTo>
                      <a:pt x="370" y="334"/>
                    </a:lnTo>
                    <a:lnTo>
                      <a:pt x="375" y="333"/>
                    </a:lnTo>
                    <a:lnTo>
                      <a:pt x="379" y="331"/>
                    </a:lnTo>
                    <a:lnTo>
                      <a:pt x="382" y="328"/>
                    </a:lnTo>
                    <a:lnTo>
                      <a:pt x="386" y="326"/>
                    </a:lnTo>
                    <a:lnTo>
                      <a:pt x="389" y="324"/>
                    </a:lnTo>
                    <a:lnTo>
                      <a:pt x="393" y="320"/>
                    </a:lnTo>
                    <a:lnTo>
                      <a:pt x="395" y="318"/>
                    </a:lnTo>
                    <a:lnTo>
                      <a:pt x="397" y="315"/>
                    </a:lnTo>
                    <a:lnTo>
                      <a:pt x="398" y="314"/>
                    </a:lnTo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59" name="Freeform 51"/>
              <p:cNvSpPr>
                <a:spLocks/>
              </p:cNvSpPr>
              <p:nvPr/>
            </p:nvSpPr>
            <p:spPr bwMode="auto">
              <a:xfrm>
                <a:off x="4437" y="1134"/>
                <a:ext cx="506" cy="717"/>
              </a:xfrm>
              <a:custGeom>
                <a:avLst/>
                <a:gdLst>
                  <a:gd name="T0" fmla="*/ 493 w 496"/>
                  <a:gd name="T1" fmla="*/ 701 h 702"/>
                  <a:gd name="T2" fmla="*/ 496 w 496"/>
                  <a:gd name="T3" fmla="*/ 694 h 702"/>
                  <a:gd name="T4" fmla="*/ 496 w 496"/>
                  <a:gd name="T5" fmla="*/ 681 h 702"/>
                  <a:gd name="T6" fmla="*/ 493 w 496"/>
                  <a:gd name="T7" fmla="*/ 665 h 702"/>
                  <a:gd name="T8" fmla="*/ 486 w 496"/>
                  <a:gd name="T9" fmla="*/ 644 h 702"/>
                  <a:gd name="T10" fmla="*/ 476 w 496"/>
                  <a:gd name="T11" fmla="*/ 620 h 702"/>
                  <a:gd name="T12" fmla="*/ 465 w 496"/>
                  <a:gd name="T13" fmla="*/ 593 h 702"/>
                  <a:gd name="T14" fmla="*/ 449 w 496"/>
                  <a:gd name="T15" fmla="*/ 564 h 702"/>
                  <a:gd name="T16" fmla="*/ 432 w 496"/>
                  <a:gd name="T17" fmla="*/ 532 h 702"/>
                  <a:gd name="T18" fmla="*/ 413 w 496"/>
                  <a:gd name="T19" fmla="*/ 499 h 702"/>
                  <a:gd name="T20" fmla="*/ 393 w 496"/>
                  <a:gd name="T21" fmla="*/ 464 h 702"/>
                  <a:gd name="T22" fmla="*/ 371 w 496"/>
                  <a:gd name="T23" fmla="*/ 428 h 702"/>
                  <a:gd name="T24" fmla="*/ 347 w 496"/>
                  <a:gd name="T25" fmla="*/ 392 h 702"/>
                  <a:gd name="T26" fmla="*/ 323 w 496"/>
                  <a:gd name="T27" fmla="*/ 354 h 702"/>
                  <a:gd name="T28" fmla="*/ 298 w 496"/>
                  <a:gd name="T29" fmla="*/ 318 h 702"/>
                  <a:gd name="T30" fmla="*/ 272 w 496"/>
                  <a:gd name="T31" fmla="*/ 280 h 702"/>
                  <a:gd name="T32" fmla="*/ 247 w 496"/>
                  <a:gd name="T33" fmla="*/ 245 h 702"/>
                  <a:gd name="T34" fmla="*/ 222 w 496"/>
                  <a:gd name="T35" fmla="*/ 210 h 702"/>
                  <a:gd name="T36" fmla="*/ 196 w 496"/>
                  <a:gd name="T37" fmla="*/ 176 h 702"/>
                  <a:gd name="T38" fmla="*/ 173 w 496"/>
                  <a:gd name="T39" fmla="*/ 144 h 702"/>
                  <a:gd name="T40" fmla="*/ 148 w 496"/>
                  <a:gd name="T41" fmla="*/ 115 h 702"/>
                  <a:gd name="T42" fmla="*/ 126 w 496"/>
                  <a:gd name="T43" fmla="*/ 89 h 702"/>
                  <a:gd name="T44" fmla="*/ 105 w 496"/>
                  <a:gd name="T45" fmla="*/ 65 h 702"/>
                  <a:gd name="T46" fmla="*/ 86 w 496"/>
                  <a:gd name="T47" fmla="*/ 45 h 702"/>
                  <a:gd name="T48" fmla="*/ 70 w 496"/>
                  <a:gd name="T49" fmla="*/ 30 h 702"/>
                  <a:gd name="T50" fmla="*/ 59 w 496"/>
                  <a:gd name="T51" fmla="*/ 20 h 702"/>
                  <a:gd name="T52" fmla="*/ 46 w 496"/>
                  <a:gd name="T53" fmla="*/ 11 h 702"/>
                  <a:gd name="T54" fmla="*/ 34 w 496"/>
                  <a:gd name="T55" fmla="*/ 4 h 702"/>
                  <a:gd name="T56" fmla="*/ 25 w 496"/>
                  <a:gd name="T57" fmla="*/ 0 h 702"/>
                  <a:gd name="T58" fmla="*/ 17 w 496"/>
                  <a:gd name="T59" fmla="*/ 1 h 702"/>
                  <a:gd name="T60" fmla="*/ 10 w 496"/>
                  <a:gd name="T61" fmla="*/ 5 h 702"/>
                  <a:gd name="T62" fmla="*/ 5 w 496"/>
                  <a:gd name="T63" fmla="*/ 11 h 702"/>
                  <a:gd name="T64" fmla="*/ 3 w 496"/>
                  <a:gd name="T65" fmla="*/ 21 h 702"/>
                  <a:gd name="T66" fmla="*/ 0 w 496"/>
                  <a:gd name="T67" fmla="*/ 33 h 702"/>
                  <a:gd name="T68" fmla="*/ 0 w 496"/>
                  <a:gd name="T69" fmla="*/ 47 h 702"/>
                  <a:gd name="T70" fmla="*/ 2 w 496"/>
                  <a:gd name="T71" fmla="*/ 64 h 702"/>
                  <a:gd name="T72" fmla="*/ 4 w 496"/>
                  <a:gd name="T73" fmla="*/ 82 h 702"/>
                  <a:gd name="T74" fmla="*/ 9 w 496"/>
                  <a:gd name="T75" fmla="*/ 102 h 702"/>
                  <a:gd name="T76" fmla="*/ 12 w 496"/>
                  <a:gd name="T77" fmla="*/ 124 h 702"/>
                  <a:gd name="T78" fmla="*/ 18 w 496"/>
                  <a:gd name="T79" fmla="*/ 147 h 702"/>
                  <a:gd name="T80" fmla="*/ 24 w 496"/>
                  <a:gd name="T81" fmla="*/ 171 h 702"/>
                  <a:gd name="T82" fmla="*/ 31 w 496"/>
                  <a:gd name="T83" fmla="*/ 196 h 702"/>
                  <a:gd name="T84" fmla="*/ 38 w 496"/>
                  <a:gd name="T85" fmla="*/ 222 h 702"/>
                  <a:gd name="T86" fmla="*/ 46 w 496"/>
                  <a:gd name="T87" fmla="*/ 248 h 702"/>
                  <a:gd name="T88" fmla="*/ 54 w 496"/>
                  <a:gd name="T89" fmla="*/ 274 h 702"/>
                  <a:gd name="T90" fmla="*/ 63 w 496"/>
                  <a:gd name="T91" fmla="*/ 300 h 702"/>
                  <a:gd name="T92" fmla="*/ 71 w 496"/>
                  <a:gd name="T93" fmla="*/ 326 h 702"/>
                  <a:gd name="T94" fmla="*/ 80 w 496"/>
                  <a:gd name="T95" fmla="*/ 352 h 702"/>
                  <a:gd name="T96" fmla="*/ 88 w 496"/>
                  <a:gd name="T97" fmla="*/ 376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6" h="702">
                    <a:moveTo>
                      <a:pt x="491" y="702"/>
                    </a:moveTo>
                    <a:lnTo>
                      <a:pt x="493" y="701"/>
                    </a:lnTo>
                    <a:lnTo>
                      <a:pt x="494" y="699"/>
                    </a:lnTo>
                    <a:lnTo>
                      <a:pt x="496" y="694"/>
                    </a:lnTo>
                    <a:lnTo>
                      <a:pt x="496" y="688"/>
                    </a:lnTo>
                    <a:lnTo>
                      <a:pt x="496" y="681"/>
                    </a:lnTo>
                    <a:lnTo>
                      <a:pt x="495" y="674"/>
                    </a:lnTo>
                    <a:lnTo>
                      <a:pt x="493" y="665"/>
                    </a:lnTo>
                    <a:lnTo>
                      <a:pt x="489" y="655"/>
                    </a:lnTo>
                    <a:lnTo>
                      <a:pt x="486" y="644"/>
                    </a:lnTo>
                    <a:lnTo>
                      <a:pt x="482" y="633"/>
                    </a:lnTo>
                    <a:lnTo>
                      <a:pt x="476" y="620"/>
                    </a:lnTo>
                    <a:lnTo>
                      <a:pt x="470" y="607"/>
                    </a:lnTo>
                    <a:lnTo>
                      <a:pt x="465" y="593"/>
                    </a:lnTo>
                    <a:lnTo>
                      <a:pt x="457" y="579"/>
                    </a:lnTo>
                    <a:lnTo>
                      <a:pt x="449" y="564"/>
                    </a:lnTo>
                    <a:lnTo>
                      <a:pt x="441" y="549"/>
                    </a:lnTo>
                    <a:lnTo>
                      <a:pt x="432" y="532"/>
                    </a:lnTo>
                    <a:lnTo>
                      <a:pt x="423" y="516"/>
                    </a:lnTo>
                    <a:lnTo>
                      <a:pt x="413" y="499"/>
                    </a:lnTo>
                    <a:lnTo>
                      <a:pt x="404" y="482"/>
                    </a:lnTo>
                    <a:lnTo>
                      <a:pt x="393" y="464"/>
                    </a:lnTo>
                    <a:lnTo>
                      <a:pt x="381" y="447"/>
                    </a:lnTo>
                    <a:lnTo>
                      <a:pt x="371" y="428"/>
                    </a:lnTo>
                    <a:lnTo>
                      <a:pt x="359" y="410"/>
                    </a:lnTo>
                    <a:lnTo>
                      <a:pt x="347" y="392"/>
                    </a:lnTo>
                    <a:lnTo>
                      <a:pt x="336" y="373"/>
                    </a:lnTo>
                    <a:lnTo>
                      <a:pt x="323" y="354"/>
                    </a:lnTo>
                    <a:lnTo>
                      <a:pt x="311" y="335"/>
                    </a:lnTo>
                    <a:lnTo>
                      <a:pt x="298" y="318"/>
                    </a:lnTo>
                    <a:lnTo>
                      <a:pt x="285" y="299"/>
                    </a:lnTo>
                    <a:lnTo>
                      <a:pt x="272" y="280"/>
                    </a:lnTo>
                    <a:lnTo>
                      <a:pt x="259" y="263"/>
                    </a:lnTo>
                    <a:lnTo>
                      <a:pt x="247" y="245"/>
                    </a:lnTo>
                    <a:lnTo>
                      <a:pt x="235" y="228"/>
                    </a:lnTo>
                    <a:lnTo>
                      <a:pt x="222" y="210"/>
                    </a:lnTo>
                    <a:lnTo>
                      <a:pt x="209" y="192"/>
                    </a:lnTo>
                    <a:lnTo>
                      <a:pt x="196" y="176"/>
                    </a:lnTo>
                    <a:lnTo>
                      <a:pt x="184" y="161"/>
                    </a:lnTo>
                    <a:lnTo>
                      <a:pt x="173" y="144"/>
                    </a:lnTo>
                    <a:lnTo>
                      <a:pt x="160" y="130"/>
                    </a:lnTo>
                    <a:lnTo>
                      <a:pt x="148" y="115"/>
                    </a:lnTo>
                    <a:lnTo>
                      <a:pt x="138" y="102"/>
                    </a:lnTo>
                    <a:lnTo>
                      <a:pt x="126" y="89"/>
                    </a:lnTo>
                    <a:lnTo>
                      <a:pt x="115" y="76"/>
                    </a:lnTo>
                    <a:lnTo>
                      <a:pt x="105" y="65"/>
                    </a:lnTo>
                    <a:lnTo>
                      <a:pt x="95" y="54"/>
                    </a:lnTo>
                    <a:lnTo>
                      <a:pt x="86" y="45"/>
                    </a:lnTo>
                    <a:lnTo>
                      <a:pt x="77" y="35"/>
                    </a:lnTo>
                    <a:lnTo>
                      <a:pt x="70" y="30"/>
                    </a:lnTo>
                    <a:lnTo>
                      <a:pt x="65" y="25"/>
                    </a:lnTo>
                    <a:lnTo>
                      <a:pt x="59" y="20"/>
                    </a:lnTo>
                    <a:lnTo>
                      <a:pt x="53" y="15"/>
                    </a:lnTo>
                    <a:lnTo>
                      <a:pt x="46" y="11"/>
                    </a:lnTo>
                    <a:lnTo>
                      <a:pt x="40" y="7"/>
                    </a:lnTo>
                    <a:lnTo>
                      <a:pt x="34" y="4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5" y="11"/>
                    </a:lnTo>
                    <a:lnTo>
                      <a:pt x="4" y="15"/>
                    </a:lnTo>
                    <a:lnTo>
                      <a:pt x="3" y="21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2" y="64"/>
                    </a:lnTo>
                    <a:lnTo>
                      <a:pt x="3" y="73"/>
                    </a:lnTo>
                    <a:lnTo>
                      <a:pt x="4" y="82"/>
                    </a:lnTo>
                    <a:lnTo>
                      <a:pt x="6" y="93"/>
                    </a:lnTo>
                    <a:lnTo>
                      <a:pt x="9" y="102"/>
                    </a:lnTo>
                    <a:lnTo>
                      <a:pt x="10" y="113"/>
                    </a:lnTo>
                    <a:lnTo>
                      <a:pt x="12" y="124"/>
                    </a:lnTo>
                    <a:lnTo>
                      <a:pt x="15" y="136"/>
                    </a:lnTo>
                    <a:lnTo>
                      <a:pt x="18" y="147"/>
                    </a:lnTo>
                    <a:lnTo>
                      <a:pt x="20" y="160"/>
                    </a:lnTo>
                    <a:lnTo>
                      <a:pt x="24" y="171"/>
                    </a:lnTo>
                    <a:lnTo>
                      <a:pt x="27" y="184"/>
                    </a:lnTo>
                    <a:lnTo>
                      <a:pt x="31" y="196"/>
                    </a:lnTo>
                    <a:lnTo>
                      <a:pt x="34" y="209"/>
                    </a:lnTo>
                    <a:lnTo>
                      <a:pt x="38" y="222"/>
                    </a:lnTo>
                    <a:lnTo>
                      <a:pt x="41" y="235"/>
                    </a:lnTo>
                    <a:lnTo>
                      <a:pt x="46" y="248"/>
                    </a:lnTo>
                    <a:lnTo>
                      <a:pt x="50" y="260"/>
                    </a:lnTo>
                    <a:lnTo>
                      <a:pt x="54" y="274"/>
                    </a:lnTo>
                    <a:lnTo>
                      <a:pt x="58" y="287"/>
                    </a:lnTo>
                    <a:lnTo>
                      <a:pt x="63" y="300"/>
                    </a:lnTo>
                    <a:lnTo>
                      <a:pt x="67" y="313"/>
                    </a:lnTo>
                    <a:lnTo>
                      <a:pt x="71" y="326"/>
                    </a:lnTo>
                    <a:lnTo>
                      <a:pt x="75" y="339"/>
                    </a:lnTo>
                    <a:lnTo>
                      <a:pt x="80" y="352"/>
                    </a:lnTo>
                    <a:lnTo>
                      <a:pt x="84" y="365"/>
                    </a:lnTo>
                    <a:lnTo>
                      <a:pt x="88" y="376"/>
                    </a:lnTo>
                    <a:lnTo>
                      <a:pt x="93" y="388"/>
                    </a:lnTo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60" name="Freeform 52"/>
              <p:cNvSpPr>
                <a:spLocks/>
              </p:cNvSpPr>
              <p:nvPr/>
            </p:nvSpPr>
            <p:spPr bwMode="auto">
              <a:xfrm>
                <a:off x="4576" y="2065"/>
                <a:ext cx="362" cy="412"/>
              </a:xfrm>
              <a:custGeom>
                <a:avLst/>
                <a:gdLst>
                  <a:gd name="T0" fmla="*/ 17 w 355"/>
                  <a:gd name="T1" fmla="*/ 2 h 404"/>
                  <a:gd name="T2" fmla="*/ 13 w 355"/>
                  <a:gd name="T3" fmla="*/ 6 h 404"/>
                  <a:gd name="T4" fmla="*/ 9 w 355"/>
                  <a:gd name="T5" fmla="*/ 14 h 404"/>
                  <a:gd name="T6" fmla="*/ 5 w 355"/>
                  <a:gd name="T7" fmla="*/ 22 h 404"/>
                  <a:gd name="T8" fmla="*/ 2 w 355"/>
                  <a:gd name="T9" fmla="*/ 32 h 404"/>
                  <a:gd name="T10" fmla="*/ 0 w 355"/>
                  <a:gd name="T11" fmla="*/ 42 h 404"/>
                  <a:gd name="T12" fmla="*/ 0 w 355"/>
                  <a:gd name="T13" fmla="*/ 55 h 404"/>
                  <a:gd name="T14" fmla="*/ 0 w 355"/>
                  <a:gd name="T15" fmla="*/ 67 h 404"/>
                  <a:gd name="T16" fmla="*/ 3 w 355"/>
                  <a:gd name="T17" fmla="*/ 81 h 404"/>
                  <a:gd name="T18" fmla="*/ 5 w 355"/>
                  <a:gd name="T19" fmla="*/ 95 h 404"/>
                  <a:gd name="T20" fmla="*/ 9 w 355"/>
                  <a:gd name="T21" fmla="*/ 109 h 404"/>
                  <a:gd name="T22" fmla="*/ 12 w 355"/>
                  <a:gd name="T23" fmla="*/ 124 h 404"/>
                  <a:gd name="T24" fmla="*/ 17 w 355"/>
                  <a:gd name="T25" fmla="*/ 139 h 404"/>
                  <a:gd name="T26" fmla="*/ 23 w 355"/>
                  <a:gd name="T27" fmla="*/ 156 h 404"/>
                  <a:gd name="T28" fmla="*/ 29 w 355"/>
                  <a:gd name="T29" fmla="*/ 171 h 404"/>
                  <a:gd name="T30" fmla="*/ 36 w 355"/>
                  <a:gd name="T31" fmla="*/ 187 h 404"/>
                  <a:gd name="T32" fmla="*/ 43 w 355"/>
                  <a:gd name="T33" fmla="*/ 204 h 404"/>
                  <a:gd name="T34" fmla="*/ 51 w 355"/>
                  <a:gd name="T35" fmla="*/ 219 h 404"/>
                  <a:gd name="T36" fmla="*/ 59 w 355"/>
                  <a:gd name="T37" fmla="*/ 236 h 404"/>
                  <a:gd name="T38" fmla="*/ 68 w 355"/>
                  <a:gd name="T39" fmla="*/ 251 h 404"/>
                  <a:gd name="T40" fmla="*/ 78 w 355"/>
                  <a:gd name="T41" fmla="*/ 266 h 404"/>
                  <a:gd name="T42" fmla="*/ 87 w 355"/>
                  <a:gd name="T43" fmla="*/ 280 h 404"/>
                  <a:gd name="T44" fmla="*/ 96 w 355"/>
                  <a:gd name="T45" fmla="*/ 294 h 404"/>
                  <a:gd name="T46" fmla="*/ 107 w 355"/>
                  <a:gd name="T47" fmla="*/ 307 h 404"/>
                  <a:gd name="T48" fmla="*/ 118 w 355"/>
                  <a:gd name="T49" fmla="*/ 320 h 404"/>
                  <a:gd name="T50" fmla="*/ 125 w 355"/>
                  <a:gd name="T51" fmla="*/ 329 h 404"/>
                  <a:gd name="T52" fmla="*/ 133 w 355"/>
                  <a:gd name="T53" fmla="*/ 337 h 404"/>
                  <a:gd name="T54" fmla="*/ 143 w 355"/>
                  <a:gd name="T55" fmla="*/ 347 h 404"/>
                  <a:gd name="T56" fmla="*/ 154 w 355"/>
                  <a:gd name="T57" fmla="*/ 356 h 404"/>
                  <a:gd name="T58" fmla="*/ 166 w 355"/>
                  <a:gd name="T59" fmla="*/ 366 h 404"/>
                  <a:gd name="T60" fmla="*/ 176 w 355"/>
                  <a:gd name="T61" fmla="*/ 373 h 404"/>
                  <a:gd name="T62" fmla="*/ 187 w 355"/>
                  <a:gd name="T63" fmla="*/ 380 h 404"/>
                  <a:gd name="T64" fmla="*/ 197 w 355"/>
                  <a:gd name="T65" fmla="*/ 386 h 404"/>
                  <a:gd name="T66" fmla="*/ 208 w 355"/>
                  <a:gd name="T67" fmla="*/ 390 h 404"/>
                  <a:gd name="T68" fmla="*/ 218 w 355"/>
                  <a:gd name="T69" fmla="*/ 395 h 404"/>
                  <a:gd name="T70" fmla="*/ 229 w 355"/>
                  <a:gd name="T71" fmla="*/ 398 h 404"/>
                  <a:gd name="T72" fmla="*/ 239 w 355"/>
                  <a:gd name="T73" fmla="*/ 401 h 404"/>
                  <a:gd name="T74" fmla="*/ 250 w 355"/>
                  <a:gd name="T75" fmla="*/ 403 h 404"/>
                  <a:gd name="T76" fmla="*/ 261 w 355"/>
                  <a:gd name="T77" fmla="*/ 404 h 404"/>
                  <a:gd name="T78" fmla="*/ 270 w 355"/>
                  <a:gd name="T79" fmla="*/ 404 h 404"/>
                  <a:gd name="T80" fmla="*/ 279 w 355"/>
                  <a:gd name="T81" fmla="*/ 404 h 404"/>
                  <a:gd name="T82" fmla="*/ 289 w 355"/>
                  <a:gd name="T83" fmla="*/ 404 h 404"/>
                  <a:gd name="T84" fmla="*/ 298 w 355"/>
                  <a:gd name="T85" fmla="*/ 402 h 404"/>
                  <a:gd name="T86" fmla="*/ 307 w 355"/>
                  <a:gd name="T87" fmla="*/ 400 h 404"/>
                  <a:gd name="T88" fmla="*/ 316 w 355"/>
                  <a:gd name="T89" fmla="*/ 397 h 404"/>
                  <a:gd name="T90" fmla="*/ 324 w 355"/>
                  <a:gd name="T91" fmla="*/ 394 h 404"/>
                  <a:gd name="T92" fmla="*/ 332 w 355"/>
                  <a:gd name="T93" fmla="*/ 390 h 404"/>
                  <a:gd name="T94" fmla="*/ 339 w 355"/>
                  <a:gd name="T95" fmla="*/ 386 h 404"/>
                  <a:gd name="T96" fmla="*/ 346 w 355"/>
                  <a:gd name="T97" fmla="*/ 381 h 404"/>
                  <a:gd name="T98" fmla="*/ 352 w 355"/>
                  <a:gd name="T99" fmla="*/ 375 h 404"/>
                  <a:gd name="T100" fmla="*/ 355 w 355"/>
                  <a:gd name="T101" fmla="*/ 37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5" h="404">
                    <a:moveTo>
                      <a:pt x="19" y="0"/>
                    </a:moveTo>
                    <a:lnTo>
                      <a:pt x="17" y="2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4"/>
                    </a:lnTo>
                    <a:lnTo>
                      <a:pt x="6" y="18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2" y="32"/>
                    </a:lnTo>
                    <a:lnTo>
                      <a:pt x="2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3" y="81"/>
                    </a:lnTo>
                    <a:lnTo>
                      <a:pt x="4" y="88"/>
                    </a:lnTo>
                    <a:lnTo>
                      <a:pt x="5" y="95"/>
                    </a:lnTo>
                    <a:lnTo>
                      <a:pt x="6" y="102"/>
                    </a:lnTo>
                    <a:lnTo>
                      <a:pt x="9" y="109"/>
                    </a:lnTo>
                    <a:lnTo>
                      <a:pt x="10" y="116"/>
                    </a:lnTo>
                    <a:lnTo>
                      <a:pt x="12" y="124"/>
                    </a:lnTo>
                    <a:lnTo>
                      <a:pt x="14" y="132"/>
                    </a:lnTo>
                    <a:lnTo>
                      <a:pt x="17" y="139"/>
                    </a:lnTo>
                    <a:lnTo>
                      <a:pt x="20" y="148"/>
                    </a:lnTo>
                    <a:lnTo>
                      <a:pt x="23" y="156"/>
                    </a:lnTo>
                    <a:lnTo>
                      <a:pt x="26" y="163"/>
                    </a:lnTo>
                    <a:lnTo>
                      <a:pt x="29" y="171"/>
                    </a:lnTo>
                    <a:lnTo>
                      <a:pt x="32" y="179"/>
                    </a:lnTo>
                    <a:lnTo>
                      <a:pt x="36" y="187"/>
                    </a:lnTo>
                    <a:lnTo>
                      <a:pt x="39" y="196"/>
                    </a:lnTo>
                    <a:lnTo>
                      <a:pt x="43" y="204"/>
                    </a:lnTo>
                    <a:lnTo>
                      <a:pt x="47" y="211"/>
                    </a:lnTo>
                    <a:lnTo>
                      <a:pt x="51" y="219"/>
                    </a:lnTo>
                    <a:lnTo>
                      <a:pt x="55" y="227"/>
                    </a:lnTo>
                    <a:lnTo>
                      <a:pt x="59" y="236"/>
                    </a:lnTo>
                    <a:lnTo>
                      <a:pt x="64" y="243"/>
                    </a:lnTo>
                    <a:lnTo>
                      <a:pt x="68" y="251"/>
                    </a:lnTo>
                    <a:lnTo>
                      <a:pt x="73" y="258"/>
                    </a:lnTo>
                    <a:lnTo>
                      <a:pt x="78" y="266"/>
                    </a:lnTo>
                    <a:lnTo>
                      <a:pt x="82" y="273"/>
                    </a:lnTo>
                    <a:lnTo>
                      <a:pt x="87" y="280"/>
                    </a:lnTo>
                    <a:lnTo>
                      <a:pt x="92" y="287"/>
                    </a:lnTo>
                    <a:lnTo>
                      <a:pt x="96" y="294"/>
                    </a:lnTo>
                    <a:lnTo>
                      <a:pt x="102" y="301"/>
                    </a:lnTo>
                    <a:lnTo>
                      <a:pt x="107" y="307"/>
                    </a:lnTo>
                    <a:lnTo>
                      <a:pt x="112" y="314"/>
                    </a:lnTo>
                    <a:lnTo>
                      <a:pt x="118" y="320"/>
                    </a:lnTo>
                    <a:lnTo>
                      <a:pt x="121" y="325"/>
                    </a:lnTo>
                    <a:lnTo>
                      <a:pt x="125" y="329"/>
                    </a:lnTo>
                    <a:lnTo>
                      <a:pt x="128" y="333"/>
                    </a:lnTo>
                    <a:lnTo>
                      <a:pt x="133" y="337"/>
                    </a:lnTo>
                    <a:lnTo>
                      <a:pt x="139" y="342"/>
                    </a:lnTo>
                    <a:lnTo>
                      <a:pt x="143" y="347"/>
                    </a:lnTo>
                    <a:lnTo>
                      <a:pt x="149" y="352"/>
                    </a:lnTo>
                    <a:lnTo>
                      <a:pt x="154" y="356"/>
                    </a:lnTo>
                    <a:lnTo>
                      <a:pt x="160" y="361"/>
                    </a:lnTo>
                    <a:lnTo>
                      <a:pt x="166" y="366"/>
                    </a:lnTo>
                    <a:lnTo>
                      <a:pt x="170" y="369"/>
                    </a:lnTo>
                    <a:lnTo>
                      <a:pt x="176" y="373"/>
                    </a:lnTo>
                    <a:lnTo>
                      <a:pt x="181" y="376"/>
                    </a:lnTo>
                    <a:lnTo>
                      <a:pt x="187" y="380"/>
                    </a:lnTo>
                    <a:lnTo>
                      <a:pt x="193" y="382"/>
                    </a:lnTo>
                    <a:lnTo>
                      <a:pt x="197" y="386"/>
                    </a:lnTo>
                    <a:lnTo>
                      <a:pt x="203" y="388"/>
                    </a:lnTo>
                    <a:lnTo>
                      <a:pt x="208" y="390"/>
                    </a:lnTo>
                    <a:lnTo>
                      <a:pt x="214" y="393"/>
                    </a:lnTo>
                    <a:lnTo>
                      <a:pt x="218" y="395"/>
                    </a:lnTo>
                    <a:lnTo>
                      <a:pt x="224" y="396"/>
                    </a:lnTo>
                    <a:lnTo>
                      <a:pt x="229" y="398"/>
                    </a:lnTo>
                    <a:lnTo>
                      <a:pt x="235" y="400"/>
                    </a:lnTo>
                    <a:lnTo>
                      <a:pt x="239" y="401"/>
                    </a:lnTo>
                    <a:lnTo>
                      <a:pt x="245" y="402"/>
                    </a:lnTo>
                    <a:lnTo>
                      <a:pt x="250" y="403"/>
                    </a:lnTo>
                    <a:lnTo>
                      <a:pt x="255" y="403"/>
                    </a:lnTo>
                    <a:lnTo>
                      <a:pt x="261" y="404"/>
                    </a:lnTo>
                    <a:lnTo>
                      <a:pt x="265" y="404"/>
                    </a:lnTo>
                    <a:lnTo>
                      <a:pt x="270" y="404"/>
                    </a:lnTo>
                    <a:lnTo>
                      <a:pt x="275" y="404"/>
                    </a:lnTo>
                    <a:lnTo>
                      <a:pt x="279" y="404"/>
                    </a:lnTo>
                    <a:lnTo>
                      <a:pt x="284" y="404"/>
                    </a:lnTo>
                    <a:lnTo>
                      <a:pt x="289" y="404"/>
                    </a:lnTo>
                    <a:lnTo>
                      <a:pt x="293" y="403"/>
                    </a:lnTo>
                    <a:lnTo>
                      <a:pt x="298" y="402"/>
                    </a:lnTo>
                    <a:lnTo>
                      <a:pt x="303" y="401"/>
                    </a:lnTo>
                    <a:lnTo>
                      <a:pt x="307" y="400"/>
                    </a:lnTo>
                    <a:lnTo>
                      <a:pt x="311" y="398"/>
                    </a:lnTo>
                    <a:lnTo>
                      <a:pt x="316" y="397"/>
                    </a:lnTo>
                    <a:lnTo>
                      <a:pt x="320" y="396"/>
                    </a:lnTo>
                    <a:lnTo>
                      <a:pt x="324" y="394"/>
                    </a:lnTo>
                    <a:lnTo>
                      <a:pt x="327" y="393"/>
                    </a:lnTo>
                    <a:lnTo>
                      <a:pt x="332" y="390"/>
                    </a:lnTo>
                    <a:lnTo>
                      <a:pt x="336" y="388"/>
                    </a:lnTo>
                    <a:lnTo>
                      <a:pt x="339" y="386"/>
                    </a:lnTo>
                    <a:lnTo>
                      <a:pt x="343" y="383"/>
                    </a:lnTo>
                    <a:lnTo>
                      <a:pt x="346" y="381"/>
                    </a:lnTo>
                    <a:lnTo>
                      <a:pt x="350" y="378"/>
                    </a:lnTo>
                    <a:lnTo>
                      <a:pt x="352" y="375"/>
                    </a:lnTo>
                    <a:lnTo>
                      <a:pt x="354" y="374"/>
                    </a:lnTo>
                    <a:lnTo>
                      <a:pt x="355" y="373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61" name="Freeform 53"/>
              <p:cNvSpPr>
                <a:spLocks/>
              </p:cNvSpPr>
              <p:nvPr/>
            </p:nvSpPr>
            <p:spPr bwMode="auto">
              <a:xfrm>
                <a:off x="4595" y="2054"/>
                <a:ext cx="377" cy="392"/>
              </a:xfrm>
              <a:custGeom>
                <a:avLst/>
                <a:gdLst>
                  <a:gd name="T0" fmla="*/ 338 w 369"/>
                  <a:gd name="T1" fmla="*/ 382 h 384"/>
                  <a:gd name="T2" fmla="*/ 342 w 369"/>
                  <a:gd name="T3" fmla="*/ 378 h 384"/>
                  <a:gd name="T4" fmla="*/ 347 w 369"/>
                  <a:gd name="T5" fmla="*/ 371 h 384"/>
                  <a:gd name="T6" fmla="*/ 352 w 369"/>
                  <a:gd name="T7" fmla="*/ 364 h 384"/>
                  <a:gd name="T8" fmla="*/ 356 w 369"/>
                  <a:gd name="T9" fmla="*/ 355 h 384"/>
                  <a:gd name="T10" fmla="*/ 360 w 369"/>
                  <a:gd name="T11" fmla="*/ 347 h 384"/>
                  <a:gd name="T12" fmla="*/ 363 w 369"/>
                  <a:gd name="T13" fmla="*/ 339 h 384"/>
                  <a:gd name="T14" fmla="*/ 366 w 369"/>
                  <a:gd name="T15" fmla="*/ 331 h 384"/>
                  <a:gd name="T16" fmla="*/ 367 w 369"/>
                  <a:gd name="T17" fmla="*/ 322 h 384"/>
                  <a:gd name="T18" fmla="*/ 368 w 369"/>
                  <a:gd name="T19" fmla="*/ 312 h 384"/>
                  <a:gd name="T20" fmla="*/ 369 w 369"/>
                  <a:gd name="T21" fmla="*/ 303 h 384"/>
                  <a:gd name="T22" fmla="*/ 369 w 369"/>
                  <a:gd name="T23" fmla="*/ 292 h 384"/>
                  <a:gd name="T24" fmla="*/ 368 w 369"/>
                  <a:gd name="T25" fmla="*/ 283 h 384"/>
                  <a:gd name="T26" fmla="*/ 367 w 369"/>
                  <a:gd name="T27" fmla="*/ 272 h 384"/>
                  <a:gd name="T28" fmla="*/ 365 w 369"/>
                  <a:gd name="T29" fmla="*/ 262 h 384"/>
                  <a:gd name="T30" fmla="*/ 362 w 369"/>
                  <a:gd name="T31" fmla="*/ 250 h 384"/>
                  <a:gd name="T32" fmla="*/ 359 w 369"/>
                  <a:gd name="T33" fmla="*/ 239 h 384"/>
                  <a:gd name="T34" fmla="*/ 354 w 369"/>
                  <a:gd name="T35" fmla="*/ 228 h 384"/>
                  <a:gd name="T36" fmla="*/ 349 w 369"/>
                  <a:gd name="T37" fmla="*/ 217 h 384"/>
                  <a:gd name="T38" fmla="*/ 343 w 369"/>
                  <a:gd name="T39" fmla="*/ 205 h 384"/>
                  <a:gd name="T40" fmla="*/ 338 w 369"/>
                  <a:gd name="T41" fmla="*/ 194 h 384"/>
                  <a:gd name="T42" fmla="*/ 329 w 369"/>
                  <a:gd name="T43" fmla="*/ 183 h 384"/>
                  <a:gd name="T44" fmla="*/ 321 w 369"/>
                  <a:gd name="T45" fmla="*/ 172 h 384"/>
                  <a:gd name="T46" fmla="*/ 313 w 369"/>
                  <a:gd name="T47" fmla="*/ 160 h 384"/>
                  <a:gd name="T48" fmla="*/ 304 w 369"/>
                  <a:gd name="T49" fmla="*/ 149 h 384"/>
                  <a:gd name="T50" fmla="*/ 297 w 369"/>
                  <a:gd name="T51" fmla="*/ 142 h 384"/>
                  <a:gd name="T52" fmla="*/ 286 w 369"/>
                  <a:gd name="T53" fmla="*/ 132 h 384"/>
                  <a:gd name="T54" fmla="*/ 274 w 369"/>
                  <a:gd name="T55" fmla="*/ 120 h 384"/>
                  <a:gd name="T56" fmla="*/ 261 w 369"/>
                  <a:gd name="T57" fmla="*/ 109 h 384"/>
                  <a:gd name="T58" fmla="*/ 249 w 369"/>
                  <a:gd name="T59" fmla="*/ 98 h 384"/>
                  <a:gd name="T60" fmla="*/ 235 w 369"/>
                  <a:gd name="T61" fmla="*/ 87 h 384"/>
                  <a:gd name="T62" fmla="*/ 220 w 369"/>
                  <a:gd name="T63" fmla="*/ 78 h 384"/>
                  <a:gd name="T64" fmla="*/ 206 w 369"/>
                  <a:gd name="T65" fmla="*/ 67 h 384"/>
                  <a:gd name="T66" fmla="*/ 192 w 369"/>
                  <a:gd name="T67" fmla="*/ 58 h 384"/>
                  <a:gd name="T68" fmla="*/ 177 w 369"/>
                  <a:gd name="T69" fmla="*/ 50 h 384"/>
                  <a:gd name="T70" fmla="*/ 162 w 369"/>
                  <a:gd name="T71" fmla="*/ 41 h 384"/>
                  <a:gd name="T72" fmla="*/ 148 w 369"/>
                  <a:gd name="T73" fmla="*/ 33 h 384"/>
                  <a:gd name="T74" fmla="*/ 133 w 369"/>
                  <a:gd name="T75" fmla="*/ 26 h 384"/>
                  <a:gd name="T76" fmla="*/ 118 w 369"/>
                  <a:gd name="T77" fmla="*/ 20 h 384"/>
                  <a:gd name="T78" fmla="*/ 104 w 369"/>
                  <a:gd name="T79" fmla="*/ 14 h 384"/>
                  <a:gd name="T80" fmla="*/ 90 w 369"/>
                  <a:gd name="T81" fmla="*/ 10 h 384"/>
                  <a:gd name="T82" fmla="*/ 77 w 369"/>
                  <a:gd name="T83" fmla="*/ 6 h 384"/>
                  <a:gd name="T84" fmla="*/ 65 w 369"/>
                  <a:gd name="T85" fmla="*/ 3 h 384"/>
                  <a:gd name="T86" fmla="*/ 52 w 369"/>
                  <a:gd name="T87" fmla="*/ 2 h 384"/>
                  <a:gd name="T88" fmla="*/ 40 w 369"/>
                  <a:gd name="T89" fmla="*/ 0 h 384"/>
                  <a:gd name="T90" fmla="*/ 29 w 369"/>
                  <a:gd name="T91" fmla="*/ 0 h 384"/>
                  <a:gd name="T92" fmla="*/ 20 w 369"/>
                  <a:gd name="T93" fmla="*/ 2 h 384"/>
                  <a:gd name="T94" fmla="*/ 11 w 369"/>
                  <a:gd name="T95" fmla="*/ 5 h 384"/>
                  <a:gd name="T96" fmla="*/ 4 w 369"/>
                  <a:gd name="T97" fmla="*/ 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9" h="384">
                    <a:moveTo>
                      <a:pt x="336" y="384"/>
                    </a:moveTo>
                    <a:lnTo>
                      <a:pt x="338" y="382"/>
                    </a:lnTo>
                    <a:lnTo>
                      <a:pt x="339" y="380"/>
                    </a:lnTo>
                    <a:lnTo>
                      <a:pt x="342" y="378"/>
                    </a:lnTo>
                    <a:lnTo>
                      <a:pt x="345" y="374"/>
                    </a:lnTo>
                    <a:lnTo>
                      <a:pt x="347" y="371"/>
                    </a:lnTo>
                    <a:lnTo>
                      <a:pt x="349" y="367"/>
                    </a:lnTo>
                    <a:lnTo>
                      <a:pt x="352" y="364"/>
                    </a:lnTo>
                    <a:lnTo>
                      <a:pt x="354" y="360"/>
                    </a:lnTo>
                    <a:lnTo>
                      <a:pt x="356" y="355"/>
                    </a:lnTo>
                    <a:lnTo>
                      <a:pt x="359" y="352"/>
                    </a:lnTo>
                    <a:lnTo>
                      <a:pt x="360" y="347"/>
                    </a:lnTo>
                    <a:lnTo>
                      <a:pt x="361" y="344"/>
                    </a:lnTo>
                    <a:lnTo>
                      <a:pt x="363" y="339"/>
                    </a:lnTo>
                    <a:lnTo>
                      <a:pt x="365" y="336"/>
                    </a:lnTo>
                    <a:lnTo>
                      <a:pt x="366" y="331"/>
                    </a:lnTo>
                    <a:lnTo>
                      <a:pt x="367" y="326"/>
                    </a:lnTo>
                    <a:lnTo>
                      <a:pt x="367" y="322"/>
                    </a:lnTo>
                    <a:lnTo>
                      <a:pt x="368" y="317"/>
                    </a:lnTo>
                    <a:lnTo>
                      <a:pt x="368" y="312"/>
                    </a:lnTo>
                    <a:lnTo>
                      <a:pt x="369" y="307"/>
                    </a:lnTo>
                    <a:lnTo>
                      <a:pt x="369" y="303"/>
                    </a:lnTo>
                    <a:lnTo>
                      <a:pt x="369" y="298"/>
                    </a:lnTo>
                    <a:lnTo>
                      <a:pt x="369" y="292"/>
                    </a:lnTo>
                    <a:lnTo>
                      <a:pt x="369" y="288"/>
                    </a:lnTo>
                    <a:lnTo>
                      <a:pt x="368" y="283"/>
                    </a:lnTo>
                    <a:lnTo>
                      <a:pt x="368" y="277"/>
                    </a:lnTo>
                    <a:lnTo>
                      <a:pt x="367" y="272"/>
                    </a:lnTo>
                    <a:lnTo>
                      <a:pt x="366" y="266"/>
                    </a:lnTo>
                    <a:lnTo>
                      <a:pt x="365" y="262"/>
                    </a:lnTo>
                    <a:lnTo>
                      <a:pt x="363" y="256"/>
                    </a:lnTo>
                    <a:lnTo>
                      <a:pt x="362" y="250"/>
                    </a:lnTo>
                    <a:lnTo>
                      <a:pt x="361" y="245"/>
                    </a:lnTo>
                    <a:lnTo>
                      <a:pt x="359" y="239"/>
                    </a:lnTo>
                    <a:lnTo>
                      <a:pt x="356" y="234"/>
                    </a:lnTo>
                    <a:lnTo>
                      <a:pt x="354" y="228"/>
                    </a:lnTo>
                    <a:lnTo>
                      <a:pt x="352" y="223"/>
                    </a:lnTo>
                    <a:lnTo>
                      <a:pt x="349" y="217"/>
                    </a:lnTo>
                    <a:lnTo>
                      <a:pt x="347" y="211"/>
                    </a:lnTo>
                    <a:lnTo>
                      <a:pt x="343" y="205"/>
                    </a:lnTo>
                    <a:lnTo>
                      <a:pt x="340" y="200"/>
                    </a:lnTo>
                    <a:lnTo>
                      <a:pt x="338" y="194"/>
                    </a:lnTo>
                    <a:lnTo>
                      <a:pt x="333" y="189"/>
                    </a:lnTo>
                    <a:lnTo>
                      <a:pt x="329" y="183"/>
                    </a:lnTo>
                    <a:lnTo>
                      <a:pt x="326" y="177"/>
                    </a:lnTo>
                    <a:lnTo>
                      <a:pt x="321" y="172"/>
                    </a:lnTo>
                    <a:lnTo>
                      <a:pt x="318" y="166"/>
                    </a:lnTo>
                    <a:lnTo>
                      <a:pt x="313" y="160"/>
                    </a:lnTo>
                    <a:lnTo>
                      <a:pt x="307" y="154"/>
                    </a:lnTo>
                    <a:lnTo>
                      <a:pt x="304" y="149"/>
                    </a:lnTo>
                    <a:lnTo>
                      <a:pt x="300" y="146"/>
                    </a:lnTo>
                    <a:lnTo>
                      <a:pt x="297" y="142"/>
                    </a:lnTo>
                    <a:lnTo>
                      <a:pt x="292" y="138"/>
                    </a:lnTo>
                    <a:lnTo>
                      <a:pt x="286" y="132"/>
                    </a:lnTo>
                    <a:lnTo>
                      <a:pt x="280" y="126"/>
                    </a:lnTo>
                    <a:lnTo>
                      <a:pt x="274" y="120"/>
                    </a:lnTo>
                    <a:lnTo>
                      <a:pt x="268" y="114"/>
                    </a:lnTo>
                    <a:lnTo>
                      <a:pt x="261" y="109"/>
                    </a:lnTo>
                    <a:lnTo>
                      <a:pt x="256" y="104"/>
                    </a:lnTo>
                    <a:lnTo>
                      <a:pt x="249" y="98"/>
                    </a:lnTo>
                    <a:lnTo>
                      <a:pt x="242" y="93"/>
                    </a:lnTo>
                    <a:lnTo>
                      <a:pt x="235" y="87"/>
                    </a:lnTo>
                    <a:lnTo>
                      <a:pt x="229" y="82"/>
                    </a:lnTo>
                    <a:lnTo>
                      <a:pt x="220" y="78"/>
                    </a:lnTo>
                    <a:lnTo>
                      <a:pt x="213" y="72"/>
                    </a:lnTo>
                    <a:lnTo>
                      <a:pt x="206" y="67"/>
                    </a:lnTo>
                    <a:lnTo>
                      <a:pt x="199" y="63"/>
                    </a:lnTo>
                    <a:lnTo>
                      <a:pt x="192" y="58"/>
                    </a:lnTo>
                    <a:lnTo>
                      <a:pt x="184" y="53"/>
                    </a:lnTo>
                    <a:lnTo>
                      <a:pt x="177" y="50"/>
                    </a:lnTo>
                    <a:lnTo>
                      <a:pt x="170" y="45"/>
                    </a:lnTo>
                    <a:lnTo>
                      <a:pt x="162" y="41"/>
                    </a:lnTo>
                    <a:lnTo>
                      <a:pt x="155" y="37"/>
                    </a:lnTo>
                    <a:lnTo>
                      <a:pt x="148" y="33"/>
                    </a:lnTo>
                    <a:lnTo>
                      <a:pt x="141" y="30"/>
                    </a:lnTo>
                    <a:lnTo>
                      <a:pt x="133" y="26"/>
                    </a:lnTo>
                    <a:lnTo>
                      <a:pt x="126" y="23"/>
                    </a:lnTo>
                    <a:lnTo>
                      <a:pt x="118" y="20"/>
                    </a:lnTo>
                    <a:lnTo>
                      <a:pt x="111" y="17"/>
                    </a:lnTo>
                    <a:lnTo>
                      <a:pt x="104" y="14"/>
                    </a:lnTo>
                    <a:lnTo>
                      <a:pt x="97" y="12"/>
                    </a:lnTo>
                    <a:lnTo>
                      <a:pt x="90" y="10"/>
                    </a:lnTo>
                    <a:lnTo>
                      <a:pt x="83" y="7"/>
                    </a:lnTo>
                    <a:lnTo>
                      <a:pt x="77" y="6"/>
                    </a:lnTo>
                    <a:lnTo>
                      <a:pt x="70" y="4"/>
                    </a:lnTo>
                    <a:lnTo>
                      <a:pt x="65" y="3"/>
                    </a:lnTo>
                    <a:lnTo>
                      <a:pt x="58" y="2"/>
                    </a:lnTo>
                    <a:lnTo>
                      <a:pt x="52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0" y="2"/>
                    </a:lnTo>
                    <a:lnTo>
                      <a:pt x="15" y="3"/>
                    </a:lnTo>
                    <a:lnTo>
                      <a:pt x="11" y="5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0" y="11"/>
                    </a:lnTo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813" name="Rectangle 5"/>
            <p:cNvSpPr>
              <a:spLocks noChangeArrowheads="1"/>
            </p:cNvSpPr>
            <p:nvPr/>
          </p:nvSpPr>
          <p:spPr bwMode="auto">
            <a:xfrm>
              <a:off x="4558" y="2183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sz="18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0</a:t>
              </a:r>
              <a:r>
                <a:rPr lang="en-US" sz="1800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sz="1800" i="1">
                  <a:solidFill>
                    <a:srgbClr val="00FF00"/>
                  </a:solidFill>
                  <a:effectLst/>
                  <a:latin typeface="Times New Roman" charset="0"/>
                </a:rPr>
                <a:t>t</a:t>
              </a:r>
              <a:r>
                <a:rPr lang="en-US" sz="1800">
                  <a:solidFill>
                    <a:srgbClr val="00FF00"/>
                  </a:solidFill>
                  <a:effectLst/>
                  <a:latin typeface="Times New Roman" charset="0"/>
                </a:rPr>
                <a:t>)</a:t>
              </a:r>
            </a:p>
          </p:txBody>
        </p:sp>
        <p:sp>
          <p:nvSpPr>
            <p:cNvPr id="119814" name="Rectangle 6"/>
            <p:cNvSpPr>
              <a:spLocks noChangeArrowheads="1"/>
            </p:cNvSpPr>
            <p:nvPr/>
          </p:nvSpPr>
          <p:spPr bwMode="auto">
            <a:xfrm>
              <a:off x="5148" y="1661"/>
              <a:ext cx="4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sz="20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1</a:t>
              </a:r>
              <a:r>
                <a:rPr lang="en-US" sz="2000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sz="2000" i="1">
                  <a:solidFill>
                    <a:srgbClr val="00FF00"/>
                  </a:solidFill>
                  <a:effectLst/>
                  <a:latin typeface="Times New Roman" charset="0"/>
                </a:rPr>
                <a:t>r</a:t>
              </a:r>
              <a:r>
                <a:rPr lang="en-US" sz="20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1</a:t>
              </a:r>
              <a:r>
                <a:rPr lang="en-US" sz="2000">
                  <a:solidFill>
                    <a:srgbClr val="00FF00"/>
                  </a:solidFill>
                  <a:effectLst/>
                  <a:latin typeface="Times New Roman" charset="0"/>
                </a:rPr>
                <a:t>)</a:t>
              </a:r>
            </a:p>
          </p:txBody>
        </p:sp>
        <p:sp>
          <p:nvSpPr>
            <p:cNvPr id="119815" name="Rectangle 7"/>
            <p:cNvSpPr>
              <a:spLocks noChangeArrowheads="1"/>
            </p:cNvSpPr>
            <p:nvPr/>
          </p:nvSpPr>
          <p:spPr bwMode="auto">
            <a:xfrm>
              <a:off x="4604" y="1094"/>
              <a:ext cx="4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sz="20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2</a:t>
              </a:r>
              <a:r>
                <a:rPr lang="en-US" sz="2000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sz="2000" i="1">
                  <a:solidFill>
                    <a:srgbClr val="00FF00"/>
                  </a:solidFill>
                  <a:effectLst/>
                  <a:latin typeface="Times New Roman" charset="0"/>
                </a:rPr>
                <a:t>r</a:t>
              </a:r>
              <a:r>
                <a:rPr lang="en-US" sz="20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2</a:t>
              </a:r>
              <a:r>
                <a:rPr lang="en-US" sz="2000">
                  <a:solidFill>
                    <a:srgbClr val="00FF00"/>
                  </a:solidFill>
                  <a:effectLst/>
                  <a:latin typeface="Times New Roman" charset="0"/>
                </a:rPr>
                <a:t>)</a:t>
              </a:r>
            </a:p>
          </p:txBody>
        </p:sp>
        <p:sp>
          <p:nvSpPr>
            <p:cNvPr id="119816" name="Rectangle 8"/>
            <p:cNvSpPr>
              <a:spLocks noChangeArrowheads="1"/>
            </p:cNvSpPr>
            <p:nvPr/>
          </p:nvSpPr>
          <p:spPr bwMode="auto">
            <a:xfrm>
              <a:off x="3628" y="2455"/>
              <a:ext cx="4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sz="20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3</a:t>
              </a:r>
              <a:r>
                <a:rPr lang="en-US" sz="2000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sz="2000" i="1">
                  <a:solidFill>
                    <a:srgbClr val="00FF00"/>
                  </a:solidFill>
                  <a:effectLst/>
                  <a:latin typeface="Times New Roman" charset="0"/>
                </a:rPr>
                <a:t>r</a:t>
              </a:r>
              <a:r>
                <a:rPr lang="en-US" sz="2000" i="1" baseline="-25000">
                  <a:solidFill>
                    <a:srgbClr val="00FF00"/>
                  </a:solidFill>
                  <a:effectLst/>
                  <a:latin typeface="Times New Roman" charset="0"/>
                </a:rPr>
                <a:t>3</a:t>
              </a:r>
              <a:r>
                <a:rPr lang="en-US" sz="2000">
                  <a:solidFill>
                    <a:srgbClr val="00FF00"/>
                  </a:solidFill>
                  <a:effectLst/>
                  <a:latin typeface="Times New Roman" charset="0"/>
                </a:rPr>
                <a:t>)</a:t>
              </a:r>
            </a:p>
          </p:txBody>
        </p:sp>
        <p:sp>
          <p:nvSpPr>
            <p:cNvPr id="119817" name="Rectangle 9"/>
            <p:cNvSpPr>
              <a:spLocks noChangeArrowheads="1"/>
            </p:cNvSpPr>
            <p:nvPr/>
          </p:nvSpPr>
          <p:spPr bwMode="auto">
            <a:xfrm>
              <a:off x="4898" y="2999"/>
              <a:ext cx="4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sz="20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4</a:t>
              </a:r>
              <a:r>
                <a:rPr lang="en-US" sz="2000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sz="2000" i="1">
                  <a:solidFill>
                    <a:srgbClr val="00FF00"/>
                  </a:solidFill>
                  <a:effectLst/>
                  <a:latin typeface="Times New Roman" charset="0"/>
                </a:rPr>
                <a:t>r</a:t>
              </a:r>
              <a:r>
                <a:rPr lang="en-US" sz="20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4</a:t>
              </a:r>
              <a:r>
                <a:rPr lang="en-US" sz="2000">
                  <a:solidFill>
                    <a:srgbClr val="00FF00"/>
                  </a:solidFill>
                  <a:effectLst/>
                  <a:latin typeface="Times New Roman" charset="0"/>
                </a:rPr>
                <a:t>)</a:t>
              </a:r>
            </a:p>
          </p:txBody>
        </p:sp>
      </p:grpSp>
      <p:grpSp>
        <p:nvGrpSpPr>
          <p:cNvPr id="119877" name="Group 69"/>
          <p:cNvGrpSpPr>
            <a:grpSpLocks/>
          </p:cNvGrpSpPr>
          <p:nvPr/>
        </p:nvGrpSpPr>
        <p:grpSpPr bwMode="auto">
          <a:xfrm>
            <a:off x="4608513" y="2457450"/>
            <a:ext cx="2303462" cy="935038"/>
            <a:chOff x="2903" y="1548"/>
            <a:chExt cx="1451" cy="589"/>
          </a:xfrm>
        </p:grpSpPr>
        <p:sp>
          <p:nvSpPr>
            <p:cNvPr id="119866" name="Freeform 58"/>
            <p:cNvSpPr>
              <a:spLocks/>
            </p:cNvSpPr>
            <p:nvPr/>
          </p:nvSpPr>
          <p:spPr bwMode="auto">
            <a:xfrm>
              <a:off x="2903" y="1865"/>
              <a:ext cx="1451" cy="272"/>
            </a:xfrm>
            <a:custGeom>
              <a:avLst/>
              <a:gdLst>
                <a:gd name="T0" fmla="*/ 0 w 1311"/>
                <a:gd name="T1" fmla="*/ 31 h 762"/>
                <a:gd name="T2" fmla="*/ 466 w 1311"/>
                <a:gd name="T3" fmla="*/ 104 h 762"/>
                <a:gd name="T4" fmla="*/ 816 w 1311"/>
                <a:gd name="T5" fmla="*/ 658 h 762"/>
                <a:gd name="T6" fmla="*/ 1311 w 1311"/>
                <a:gd name="T7" fmla="*/ 726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1" h="762">
                  <a:moveTo>
                    <a:pt x="0" y="31"/>
                  </a:moveTo>
                  <a:cubicBezTo>
                    <a:pt x="79" y="43"/>
                    <a:pt x="330" y="0"/>
                    <a:pt x="466" y="104"/>
                  </a:cubicBezTo>
                  <a:cubicBezTo>
                    <a:pt x="602" y="208"/>
                    <a:pt x="675" y="554"/>
                    <a:pt x="816" y="658"/>
                  </a:cubicBezTo>
                  <a:cubicBezTo>
                    <a:pt x="957" y="762"/>
                    <a:pt x="1208" y="712"/>
                    <a:pt x="1311" y="726"/>
                  </a:cubicBez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8" name="Rectangle 60"/>
            <p:cNvSpPr>
              <a:spLocks noChangeArrowheads="1"/>
            </p:cNvSpPr>
            <p:nvPr/>
          </p:nvSpPr>
          <p:spPr bwMode="auto">
            <a:xfrm>
              <a:off x="3084" y="1548"/>
              <a:ext cx="10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sz="24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0</a:t>
              </a:r>
              <a:r>
                <a:rPr lang="en-US" sz="2400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sz="2400" i="1">
                  <a:solidFill>
                    <a:srgbClr val="00FF00"/>
                  </a:solidFill>
                  <a:effectLst/>
                  <a:latin typeface="Times New Roman" charset="0"/>
                </a:rPr>
                <a:t>t</a:t>
              </a:r>
              <a:r>
                <a:rPr lang="en-US" sz="2400">
                  <a:solidFill>
                    <a:srgbClr val="00FF00"/>
                  </a:solidFill>
                  <a:effectLst/>
                  <a:latin typeface="Times New Roman" charset="0"/>
                </a:rPr>
                <a:t>), </a:t>
              </a:r>
              <a:r>
                <a:rPr lang="en-US" sz="2400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sz="24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3</a:t>
              </a:r>
              <a:r>
                <a:rPr lang="en-US" sz="2400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sz="2400" i="1">
                  <a:solidFill>
                    <a:srgbClr val="00FF00"/>
                  </a:solidFill>
                  <a:effectLst/>
                  <a:latin typeface="Times New Roman" charset="0"/>
                </a:rPr>
                <a:t>r</a:t>
              </a:r>
              <a:r>
                <a:rPr lang="en-US" sz="24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3</a:t>
              </a:r>
              <a:r>
                <a:rPr lang="en-US" sz="2400">
                  <a:solidFill>
                    <a:srgbClr val="00FF00"/>
                  </a:solidFill>
                  <a:effectLst/>
                  <a:latin typeface="Times New Roman" charset="0"/>
                </a:rPr>
                <a:t>)</a:t>
              </a:r>
            </a:p>
          </p:txBody>
        </p:sp>
      </p:grpSp>
      <p:grpSp>
        <p:nvGrpSpPr>
          <p:cNvPr id="119876" name="Group 68"/>
          <p:cNvGrpSpPr>
            <a:grpSpLocks/>
          </p:cNvGrpSpPr>
          <p:nvPr/>
        </p:nvGrpSpPr>
        <p:grpSpPr bwMode="auto">
          <a:xfrm>
            <a:off x="4356100" y="4097338"/>
            <a:ext cx="3074988" cy="1012825"/>
            <a:chOff x="2744" y="2581"/>
            <a:chExt cx="1937" cy="638"/>
          </a:xfrm>
        </p:grpSpPr>
        <p:sp>
          <p:nvSpPr>
            <p:cNvPr id="119874" name="Rectangle 66"/>
            <p:cNvSpPr>
              <a:spLocks noChangeArrowheads="1"/>
            </p:cNvSpPr>
            <p:nvPr/>
          </p:nvSpPr>
          <p:spPr bwMode="auto">
            <a:xfrm>
              <a:off x="3175" y="2931"/>
              <a:ext cx="10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sz="24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0</a:t>
              </a:r>
              <a:r>
                <a:rPr lang="en-US" sz="2400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sz="2400" i="1">
                  <a:solidFill>
                    <a:srgbClr val="00FF00"/>
                  </a:solidFill>
                  <a:effectLst/>
                  <a:latin typeface="Times New Roman" charset="0"/>
                </a:rPr>
                <a:t>t</a:t>
              </a:r>
              <a:r>
                <a:rPr lang="en-US" sz="2400">
                  <a:solidFill>
                    <a:srgbClr val="00FF00"/>
                  </a:solidFill>
                  <a:effectLst/>
                  <a:latin typeface="Times New Roman" charset="0"/>
                </a:rPr>
                <a:t>), </a:t>
              </a:r>
              <a:r>
                <a:rPr lang="en-US" sz="2400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sz="24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4</a:t>
              </a:r>
              <a:r>
                <a:rPr lang="en-US" sz="2400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sz="2400" i="1">
                  <a:solidFill>
                    <a:srgbClr val="00FF00"/>
                  </a:solidFill>
                  <a:effectLst/>
                  <a:latin typeface="Times New Roman" charset="0"/>
                </a:rPr>
                <a:t>r</a:t>
              </a:r>
              <a:r>
                <a:rPr lang="en-US" sz="24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4</a:t>
              </a:r>
              <a:r>
                <a:rPr lang="en-US" sz="2400">
                  <a:solidFill>
                    <a:srgbClr val="00FF00"/>
                  </a:solidFill>
                  <a:effectLst/>
                  <a:latin typeface="Times New Roman" charset="0"/>
                </a:rPr>
                <a:t>)</a:t>
              </a:r>
            </a:p>
          </p:txBody>
        </p:sp>
        <p:sp>
          <p:nvSpPr>
            <p:cNvPr id="119875" name="Freeform 67"/>
            <p:cNvSpPr>
              <a:spLocks/>
            </p:cNvSpPr>
            <p:nvPr/>
          </p:nvSpPr>
          <p:spPr bwMode="auto">
            <a:xfrm>
              <a:off x="2744" y="2581"/>
              <a:ext cx="1937" cy="359"/>
            </a:xfrm>
            <a:custGeom>
              <a:avLst/>
              <a:gdLst>
                <a:gd name="T0" fmla="*/ 0 w 1937"/>
                <a:gd name="T1" fmla="*/ 202 h 359"/>
                <a:gd name="T2" fmla="*/ 516 w 1937"/>
                <a:gd name="T3" fmla="*/ 228 h 359"/>
                <a:gd name="T4" fmla="*/ 1689 w 1937"/>
                <a:gd name="T5" fmla="*/ 321 h 359"/>
                <a:gd name="T6" fmla="*/ 1937 w 1937"/>
                <a:gd name="T7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359">
                  <a:moveTo>
                    <a:pt x="0" y="202"/>
                  </a:moveTo>
                  <a:cubicBezTo>
                    <a:pt x="87" y="206"/>
                    <a:pt x="235" y="208"/>
                    <a:pt x="516" y="228"/>
                  </a:cubicBezTo>
                  <a:cubicBezTo>
                    <a:pt x="797" y="248"/>
                    <a:pt x="1452" y="359"/>
                    <a:pt x="1689" y="321"/>
                  </a:cubicBezTo>
                  <a:cubicBezTo>
                    <a:pt x="1926" y="283"/>
                    <a:pt x="1885" y="67"/>
                    <a:pt x="1937" y="0"/>
                  </a:cubicBez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BABA-59FC-1D48-B450-57419CEAAB9D}" type="slidenum">
              <a:rPr lang="ar-sa" smtClean="0"/>
              <a:pPr/>
              <a:t>15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188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064500" cy="1044575"/>
          </a:xfrm>
        </p:spPr>
        <p:txBody>
          <a:bodyPr/>
          <a:lstStyle/>
          <a:p>
            <a:r>
              <a:rPr lang="en-US" dirty="0"/>
              <a:t>Definition (</a:t>
            </a:r>
            <a:r>
              <a:rPr lang="en-US" dirty="0" err="1"/>
              <a:t>Voronoi</a:t>
            </a:r>
            <a:r>
              <a:rPr lang="en-US" dirty="0"/>
              <a:t> cell (Contd.))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2781300"/>
            <a:ext cx="4573587" cy="33480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The above definition excludes</a:t>
            </a:r>
            <a:r>
              <a:rPr lang="en-US">
                <a:solidFill>
                  <a:srgbClr val="00FFFF"/>
                </a:solidFill>
              </a:rPr>
              <a:t> non-minimal-distance</a:t>
            </a:r>
            <a:r>
              <a:rPr lang="en-US"/>
              <a:t> bisector points. </a:t>
            </a:r>
          </a:p>
          <a:p>
            <a:pPr>
              <a:lnSpc>
                <a:spcPct val="110000"/>
              </a:lnSpc>
            </a:pPr>
            <a:r>
              <a:rPr lang="en-US"/>
              <a:t>This definition excludes </a:t>
            </a:r>
            <a:r>
              <a:rPr lang="en-US">
                <a:solidFill>
                  <a:srgbClr val="00FFFF"/>
                </a:solidFill>
              </a:rPr>
              <a:t>self-Voronoi</a:t>
            </a:r>
            <a:r>
              <a:rPr lang="en-US"/>
              <a:t> edges. </a:t>
            </a:r>
          </a:p>
        </p:txBody>
      </p:sp>
      <p:sp>
        <p:nvSpPr>
          <p:cNvPr id="112673" name="Line 33"/>
          <p:cNvSpPr>
            <a:spLocks noChangeShapeType="1"/>
          </p:cNvSpPr>
          <p:nvPr/>
        </p:nvSpPr>
        <p:spPr bwMode="auto">
          <a:xfrm>
            <a:off x="5400675" y="5661025"/>
            <a:ext cx="1079500" cy="11969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20" name="Group 80"/>
          <p:cNvGrpSpPr>
            <a:grpSpLocks/>
          </p:cNvGrpSpPr>
          <p:nvPr/>
        </p:nvGrpSpPr>
        <p:grpSpPr bwMode="auto">
          <a:xfrm>
            <a:off x="5276850" y="2817813"/>
            <a:ext cx="2879725" cy="2879725"/>
            <a:chOff x="3583" y="1548"/>
            <a:chExt cx="1814" cy="1814"/>
          </a:xfrm>
        </p:grpSpPr>
        <p:sp>
          <p:nvSpPr>
            <p:cNvPr id="112680" name="AutoShape 40"/>
            <p:cNvSpPr>
              <a:spLocks noChangeAspect="1" noChangeArrowheads="1" noTextEdit="1"/>
            </p:cNvSpPr>
            <p:nvPr/>
          </p:nvSpPr>
          <p:spPr bwMode="auto">
            <a:xfrm>
              <a:off x="3583" y="1548"/>
              <a:ext cx="18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1" name="Rectangle 41"/>
            <p:cNvSpPr>
              <a:spLocks noChangeArrowheads="1"/>
            </p:cNvSpPr>
            <p:nvPr/>
          </p:nvSpPr>
          <p:spPr bwMode="auto">
            <a:xfrm>
              <a:off x="3583" y="1548"/>
              <a:ext cx="1814" cy="1814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2" name="Freeform 42"/>
            <p:cNvSpPr>
              <a:spLocks/>
            </p:cNvSpPr>
            <p:nvPr/>
          </p:nvSpPr>
          <p:spPr bwMode="auto">
            <a:xfrm>
              <a:off x="4479" y="1830"/>
              <a:ext cx="729" cy="862"/>
            </a:xfrm>
            <a:custGeom>
              <a:avLst/>
              <a:gdLst>
                <a:gd name="T0" fmla="*/ 10 w 965"/>
                <a:gd name="T1" fmla="*/ 0 h 1140"/>
                <a:gd name="T2" fmla="*/ 30 w 965"/>
                <a:gd name="T3" fmla="*/ 0 h 1140"/>
                <a:gd name="T4" fmla="*/ 50 w 965"/>
                <a:gd name="T5" fmla="*/ 1 h 1140"/>
                <a:gd name="T6" fmla="*/ 70 w 965"/>
                <a:gd name="T7" fmla="*/ 3 h 1140"/>
                <a:gd name="T8" fmla="*/ 90 w 965"/>
                <a:gd name="T9" fmla="*/ 6 h 1140"/>
                <a:gd name="T10" fmla="*/ 110 w 965"/>
                <a:gd name="T11" fmla="*/ 10 h 1140"/>
                <a:gd name="T12" fmla="*/ 130 w 965"/>
                <a:gd name="T13" fmla="*/ 15 h 1140"/>
                <a:gd name="T14" fmla="*/ 150 w 965"/>
                <a:gd name="T15" fmla="*/ 21 h 1140"/>
                <a:gd name="T16" fmla="*/ 170 w 965"/>
                <a:gd name="T17" fmla="*/ 27 h 1140"/>
                <a:gd name="T18" fmla="*/ 190 w 965"/>
                <a:gd name="T19" fmla="*/ 35 h 1140"/>
                <a:gd name="T20" fmla="*/ 211 w 965"/>
                <a:gd name="T21" fmla="*/ 43 h 1140"/>
                <a:gd name="T22" fmla="*/ 231 w 965"/>
                <a:gd name="T23" fmla="*/ 52 h 1140"/>
                <a:gd name="T24" fmla="*/ 249 w 965"/>
                <a:gd name="T25" fmla="*/ 63 h 1140"/>
                <a:gd name="T26" fmla="*/ 269 w 965"/>
                <a:gd name="T27" fmla="*/ 75 h 1140"/>
                <a:gd name="T28" fmla="*/ 289 w 965"/>
                <a:gd name="T29" fmla="*/ 86 h 1140"/>
                <a:gd name="T30" fmla="*/ 309 w 965"/>
                <a:gd name="T31" fmla="*/ 99 h 1140"/>
                <a:gd name="T32" fmla="*/ 329 w 965"/>
                <a:gd name="T33" fmla="*/ 113 h 1140"/>
                <a:gd name="T34" fmla="*/ 349 w 965"/>
                <a:gd name="T35" fmla="*/ 129 h 1140"/>
                <a:gd name="T36" fmla="*/ 369 w 965"/>
                <a:gd name="T37" fmla="*/ 145 h 1140"/>
                <a:gd name="T38" fmla="*/ 389 w 965"/>
                <a:gd name="T39" fmla="*/ 161 h 1140"/>
                <a:gd name="T40" fmla="*/ 408 w 965"/>
                <a:gd name="T41" fmla="*/ 179 h 1140"/>
                <a:gd name="T42" fmla="*/ 428 w 965"/>
                <a:gd name="T43" fmla="*/ 198 h 1140"/>
                <a:gd name="T44" fmla="*/ 447 w 965"/>
                <a:gd name="T45" fmla="*/ 218 h 1140"/>
                <a:gd name="T46" fmla="*/ 466 w 965"/>
                <a:gd name="T47" fmla="*/ 238 h 1140"/>
                <a:gd name="T48" fmla="*/ 486 w 965"/>
                <a:gd name="T49" fmla="*/ 259 h 1140"/>
                <a:gd name="T50" fmla="*/ 506 w 965"/>
                <a:gd name="T51" fmla="*/ 282 h 1140"/>
                <a:gd name="T52" fmla="*/ 525 w 965"/>
                <a:gd name="T53" fmla="*/ 304 h 1140"/>
                <a:gd name="T54" fmla="*/ 544 w 965"/>
                <a:gd name="T55" fmla="*/ 329 h 1140"/>
                <a:gd name="T56" fmla="*/ 563 w 965"/>
                <a:gd name="T57" fmla="*/ 354 h 1140"/>
                <a:gd name="T58" fmla="*/ 582 w 965"/>
                <a:gd name="T59" fmla="*/ 381 h 1140"/>
                <a:gd name="T60" fmla="*/ 601 w 965"/>
                <a:gd name="T61" fmla="*/ 407 h 1140"/>
                <a:gd name="T62" fmla="*/ 621 w 965"/>
                <a:gd name="T63" fmla="*/ 434 h 1140"/>
                <a:gd name="T64" fmla="*/ 640 w 965"/>
                <a:gd name="T65" fmla="*/ 464 h 1140"/>
                <a:gd name="T66" fmla="*/ 658 w 965"/>
                <a:gd name="T67" fmla="*/ 493 h 1140"/>
                <a:gd name="T68" fmla="*/ 677 w 965"/>
                <a:gd name="T69" fmla="*/ 523 h 1140"/>
                <a:gd name="T70" fmla="*/ 696 w 965"/>
                <a:gd name="T71" fmla="*/ 555 h 1140"/>
                <a:gd name="T72" fmla="*/ 715 w 965"/>
                <a:gd name="T73" fmla="*/ 588 h 1140"/>
                <a:gd name="T74" fmla="*/ 732 w 965"/>
                <a:gd name="T75" fmla="*/ 622 h 1140"/>
                <a:gd name="T76" fmla="*/ 751 w 965"/>
                <a:gd name="T77" fmla="*/ 656 h 1140"/>
                <a:gd name="T78" fmla="*/ 770 w 965"/>
                <a:gd name="T79" fmla="*/ 691 h 1140"/>
                <a:gd name="T80" fmla="*/ 787 w 965"/>
                <a:gd name="T81" fmla="*/ 727 h 1140"/>
                <a:gd name="T82" fmla="*/ 806 w 965"/>
                <a:gd name="T83" fmla="*/ 764 h 1140"/>
                <a:gd name="T84" fmla="*/ 824 w 965"/>
                <a:gd name="T85" fmla="*/ 802 h 1140"/>
                <a:gd name="T86" fmla="*/ 842 w 965"/>
                <a:gd name="T87" fmla="*/ 841 h 1140"/>
                <a:gd name="T88" fmla="*/ 860 w 965"/>
                <a:gd name="T89" fmla="*/ 881 h 1140"/>
                <a:gd name="T90" fmla="*/ 878 w 965"/>
                <a:gd name="T91" fmla="*/ 922 h 1140"/>
                <a:gd name="T92" fmla="*/ 895 w 965"/>
                <a:gd name="T93" fmla="*/ 963 h 1140"/>
                <a:gd name="T94" fmla="*/ 913 w 965"/>
                <a:gd name="T95" fmla="*/ 1006 h 1140"/>
                <a:gd name="T96" fmla="*/ 930 w 965"/>
                <a:gd name="T97" fmla="*/ 1050 h 1140"/>
                <a:gd name="T98" fmla="*/ 948 w 965"/>
                <a:gd name="T99" fmla="*/ 1094 h 1140"/>
                <a:gd name="T100" fmla="*/ 965 w 965"/>
                <a:gd name="T101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5" h="1140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81" y="4"/>
                  </a:lnTo>
                  <a:lnTo>
                    <a:pt x="90" y="6"/>
                  </a:lnTo>
                  <a:lnTo>
                    <a:pt x="101" y="8"/>
                  </a:lnTo>
                  <a:lnTo>
                    <a:pt x="110" y="10"/>
                  </a:lnTo>
                  <a:lnTo>
                    <a:pt x="120" y="13"/>
                  </a:lnTo>
                  <a:lnTo>
                    <a:pt x="130" y="15"/>
                  </a:lnTo>
                  <a:lnTo>
                    <a:pt x="140" y="17"/>
                  </a:lnTo>
                  <a:lnTo>
                    <a:pt x="150" y="21"/>
                  </a:lnTo>
                  <a:lnTo>
                    <a:pt x="160" y="23"/>
                  </a:lnTo>
                  <a:lnTo>
                    <a:pt x="170" y="27"/>
                  </a:lnTo>
                  <a:lnTo>
                    <a:pt x="180" y="31"/>
                  </a:lnTo>
                  <a:lnTo>
                    <a:pt x="190" y="35"/>
                  </a:lnTo>
                  <a:lnTo>
                    <a:pt x="200" y="38"/>
                  </a:lnTo>
                  <a:lnTo>
                    <a:pt x="211" y="43"/>
                  </a:lnTo>
                  <a:lnTo>
                    <a:pt x="220" y="48"/>
                  </a:lnTo>
                  <a:lnTo>
                    <a:pt x="231" y="52"/>
                  </a:lnTo>
                  <a:lnTo>
                    <a:pt x="240" y="57"/>
                  </a:lnTo>
                  <a:lnTo>
                    <a:pt x="249" y="63"/>
                  </a:lnTo>
                  <a:lnTo>
                    <a:pt x="260" y="69"/>
                  </a:lnTo>
                  <a:lnTo>
                    <a:pt x="269" y="75"/>
                  </a:lnTo>
                  <a:lnTo>
                    <a:pt x="280" y="81"/>
                  </a:lnTo>
                  <a:lnTo>
                    <a:pt x="289" y="86"/>
                  </a:lnTo>
                  <a:lnTo>
                    <a:pt x="300" y="93"/>
                  </a:lnTo>
                  <a:lnTo>
                    <a:pt x="309" y="99"/>
                  </a:lnTo>
                  <a:lnTo>
                    <a:pt x="320" y="106"/>
                  </a:lnTo>
                  <a:lnTo>
                    <a:pt x="329" y="113"/>
                  </a:lnTo>
                  <a:lnTo>
                    <a:pt x="340" y="122"/>
                  </a:lnTo>
                  <a:lnTo>
                    <a:pt x="349" y="129"/>
                  </a:lnTo>
                  <a:lnTo>
                    <a:pt x="358" y="137"/>
                  </a:lnTo>
                  <a:lnTo>
                    <a:pt x="369" y="145"/>
                  </a:lnTo>
                  <a:lnTo>
                    <a:pt x="378" y="153"/>
                  </a:lnTo>
                  <a:lnTo>
                    <a:pt x="389" y="161"/>
                  </a:lnTo>
                  <a:lnTo>
                    <a:pt x="398" y="170"/>
                  </a:lnTo>
                  <a:lnTo>
                    <a:pt x="408" y="179"/>
                  </a:lnTo>
                  <a:lnTo>
                    <a:pt x="418" y="188"/>
                  </a:lnTo>
                  <a:lnTo>
                    <a:pt x="428" y="198"/>
                  </a:lnTo>
                  <a:lnTo>
                    <a:pt x="437" y="207"/>
                  </a:lnTo>
                  <a:lnTo>
                    <a:pt x="447" y="218"/>
                  </a:lnTo>
                  <a:lnTo>
                    <a:pt x="457" y="227"/>
                  </a:lnTo>
                  <a:lnTo>
                    <a:pt x="466" y="238"/>
                  </a:lnTo>
                  <a:lnTo>
                    <a:pt x="477" y="248"/>
                  </a:lnTo>
                  <a:lnTo>
                    <a:pt x="486" y="259"/>
                  </a:lnTo>
                  <a:lnTo>
                    <a:pt x="495" y="270"/>
                  </a:lnTo>
                  <a:lnTo>
                    <a:pt x="506" y="282"/>
                  </a:lnTo>
                  <a:lnTo>
                    <a:pt x="515" y="293"/>
                  </a:lnTo>
                  <a:lnTo>
                    <a:pt x="525" y="304"/>
                  </a:lnTo>
                  <a:lnTo>
                    <a:pt x="534" y="317"/>
                  </a:lnTo>
                  <a:lnTo>
                    <a:pt x="544" y="329"/>
                  </a:lnTo>
                  <a:lnTo>
                    <a:pt x="554" y="342"/>
                  </a:lnTo>
                  <a:lnTo>
                    <a:pt x="563" y="354"/>
                  </a:lnTo>
                  <a:lnTo>
                    <a:pt x="573" y="366"/>
                  </a:lnTo>
                  <a:lnTo>
                    <a:pt x="582" y="381"/>
                  </a:lnTo>
                  <a:lnTo>
                    <a:pt x="592" y="393"/>
                  </a:lnTo>
                  <a:lnTo>
                    <a:pt x="601" y="407"/>
                  </a:lnTo>
                  <a:lnTo>
                    <a:pt x="610" y="420"/>
                  </a:lnTo>
                  <a:lnTo>
                    <a:pt x="621" y="434"/>
                  </a:lnTo>
                  <a:lnTo>
                    <a:pt x="630" y="450"/>
                  </a:lnTo>
                  <a:lnTo>
                    <a:pt x="640" y="464"/>
                  </a:lnTo>
                  <a:lnTo>
                    <a:pt x="649" y="479"/>
                  </a:lnTo>
                  <a:lnTo>
                    <a:pt x="658" y="493"/>
                  </a:lnTo>
                  <a:lnTo>
                    <a:pt x="668" y="508"/>
                  </a:lnTo>
                  <a:lnTo>
                    <a:pt x="677" y="523"/>
                  </a:lnTo>
                  <a:lnTo>
                    <a:pt x="686" y="540"/>
                  </a:lnTo>
                  <a:lnTo>
                    <a:pt x="696" y="555"/>
                  </a:lnTo>
                  <a:lnTo>
                    <a:pt x="705" y="572"/>
                  </a:lnTo>
                  <a:lnTo>
                    <a:pt x="715" y="588"/>
                  </a:lnTo>
                  <a:lnTo>
                    <a:pt x="724" y="604"/>
                  </a:lnTo>
                  <a:lnTo>
                    <a:pt x="732" y="622"/>
                  </a:lnTo>
                  <a:lnTo>
                    <a:pt x="742" y="638"/>
                  </a:lnTo>
                  <a:lnTo>
                    <a:pt x="751" y="656"/>
                  </a:lnTo>
                  <a:lnTo>
                    <a:pt x="760" y="673"/>
                  </a:lnTo>
                  <a:lnTo>
                    <a:pt x="770" y="691"/>
                  </a:lnTo>
                  <a:lnTo>
                    <a:pt x="779" y="709"/>
                  </a:lnTo>
                  <a:lnTo>
                    <a:pt x="787" y="727"/>
                  </a:lnTo>
                  <a:lnTo>
                    <a:pt x="797" y="746"/>
                  </a:lnTo>
                  <a:lnTo>
                    <a:pt x="806" y="764"/>
                  </a:lnTo>
                  <a:lnTo>
                    <a:pt x="815" y="784"/>
                  </a:lnTo>
                  <a:lnTo>
                    <a:pt x="824" y="802"/>
                  </a:lnTo>
                  <a:lnTo>
                    <a:pt x="833" y="821"/>
                  </a:lnTo>
                  <a:lnTo>
                    <a:pt x="842" y="841"/>
                  </a:lnTo>
                  <a:lnTo>
                    <a:pt x="851" y="861"/>
                  </a:lnTo>
                  <a:lnTo>
                    <a:pt x="860" y="881"/>
                  </a:lnTo>
                  <a:lnTo>
                    <a:pt x="869" y="901"/>
                  </a:lnTo>
                  <a:lnTo>
                    <a:pt x="878" y="922"/>
                  </a:lnTo>
                  <a:lnTo>
                    <a:pt x="887" y="943"/>
                  </a:lnTo>
                  <a:lnTo>
                    <a:pt x="895" y="963"/>
                  </a:lnTo>
                  <a:lnTo>
                    <a:pt x="904" y="985"/>
                  </a:lnTo>
                  <a:lnTo>
                    <a:pt x="913" y="1006"/>
                  </a:lnTo>
                  <a:lnTo>
                    <a:pt x="922" y="1027"/>
                  </a:lnTo>
                  <a:lnTo>
                    <a:pt x="930" y="1050"/>
                  </a:lnTo>
                  <a:lnTo>
                    <a:pt x="940" y="1072"/>
                  </a:lnTo>
                  <a:lnTo>
                    <a:pt x="948" y="1094"/>
                  </a:lnTo>
                  <a:lnTo>
                    <a:pt x="956" y="1116"/>
                  </a:lnTo>
                  <a:lnTo>
                    <a:pt x="965" y="114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3" name="Freeform 43"/>
            <p:cNvSpPr>
              <a:spLocks/>
            </p:cNvSpPr>
            <p:nvPr/>
          </p:nvSpPr>
          <p:spPr bwMode="auto">
            <a:xfrm>
              <a:off x="3772" y="1830"/>
              <a:ext cx="707" cy="862"/>
            </a:xfrm>
            <a:custGeom>
              <a:avLst/>
              <a:gdLst>
                <a:gd name="T0" fmla="*/ 9 w 935"/>
                <a:gd name="T1" fmla="*/ 1116 h 1140"/>
                <a:gd name="T2" fmla="*/ 25 w 935"/>
                <a:gd name="T3" fmla="*/ 1072 h 1140"/>
                <a:gd name="T4" fmla="*/ 43 w 935"/>
                <a:gd name="T5" fmla="*/ 1027 h 1140"/>
                <a:gd name="T6" fmla="*/ 61 w 935"/>
                <a:gd name="T7" fmla="*/ 985 h 1140"/>
                <a:gd name="T8" fmla="*/ 78 w 935"/>
                <a:gd name="T9" fmla="*/ 943 h 1140"/>
                <a:gd name="T10" fmla="*/ 96 w 935"/>
                <a:gd name="T11" fmla="*/ 901 h 1140"/>
                <a:gd name="T12" fmla="*/ 114 w 935"/>
                <a:gd name="T13" fmla="*/ 861 h 1140"/>
                <a:gd name="T14" fmla="*/ 132 w 935"/>
                <a:gd name="T15" fmla="*/ 821 h 1140"/>
                <a:gd name="T16" fmla="*/ 150 w 935"/>
                <a:gd name="T17" fmla="*/ 784 h 1140"/>
                <a:gd name="T18" fmla="*/ 168 w 935"/>
                <a:gd name="T19" fmla="*/ 746 h 1140"/>
                <a:gd name="T20" fmla="*/ 186 w 935"/>
                <a:gd name="T21" fmla="*/ 709 h 1140"/>
                <a:gd name="T22" fmla="*/ 205 w 935"/>
                <a:gd name="T23" fmla="*/ 673 h 1140"/>
                <a:gd name="T24" fmla="*/ 223 w 935"/>
                <a:gd name="T25" fmla="*/ 638 h 1140"/>
                <a:gd name="T26" fmla="*/ 241 w 935"/>
                <a:gd name="T27" fmla="*/ 604 h 1140"/>
                <a:gd name="T28" fmla="*/ 260 w 935"/>
                <a:gd name="T29" fmla="*/ 572 h 1140"/>
                <a:gd name="T30" fmla="*/ 279 w 935"/>
                <a:gd name="T31" fmla="*/ 540 h 1140"/>
                <a:gd name="T32" fmla="*/ 297 w 935"/>
                <a:gd name="T33" fmla="*/ 508 h 1140"/>
                <a:gd name="T34" fmla="*/ 316 w 935"/>
                <a:gd name="T35" fmla="*/ 479 h 1140"/>
                <a:gd name="T36" fmla="*/ 335 w 935"/>
                <a:gd name="T37" fmla="*/ 450 h 1140"/>
                <a:gd name="T38" fmla="*/ 355 w 935"/>
                <a:gd name="T39" fmla="*/ 420 h 1140"/>
                <a:gd name="T40" fmla="*/ 373 w 935"/>
                <a:gd name="T41" fmla="*/ 393 h 1140"/>
                <a:gd name="T42" fmla="*/ 392 w 935"/>
                <a:gd name="T43" fmla="*/ 366 h 1140"/>
                <a:gd name="T44" fmla="*/ 411 w 935"/>
                <a:gd name="T45" fmla="*/ 342 h 1140"/>
                <a:gd name="T46" fmla="*/ 431 w 935"/>
                <a:gd name="T47" fmla="*/ 317 h 1140"/>
                <a:gd name="T48" fmla="*/ 450 w 935"/>
                <a:gd name="T49" fmla="*/ 293 h 1140"/>
                <a:gd name="T50" fmla="*/ 470 w 935"/>
                <a:gd name="T51" fmla="*/ 270 h 1140"/>
                <a:gd name="T52" fmla="*/ 488 w 935"/>
                <a:gd name="T53" fmla="*/ 248 h 1140"/>
                <a:gd name="T54" fmla="*/ 508 w 935"/>
                <a:gd name="T55" fmla="*/ 227 h 1140"/>
                <a:gd name="T56" fmla="*/ 528 w 935"/>
                <a:gd name="T57" fmla="*/ 207 h 1140"/>
                <a:gd name="T58" fmla="*/ 547 w 935"/>
                <a:gd name="T59" fmla="*/ 188 h 1140"/>
                <a:gd name="T60" fmla="*/ 567 w 935"/>
                <a:gd name="T61" fmla="*/ 170 h 1140"/>
                <a:gd name="T62" fmla="*/ 587 w 935"/>
                <a:gd name="T63" fmla="*/ 153 h 1140"/>
                <a:gd name="T64" fmla="*/ 607 w 935"/>
                <a:gd name="T65" fmla="*/ 137 h 1140"/>
                <a:gd name="T66" fmla="*/ 625 w 935"/>
                <a:gd name="T67" fmla="*/ 122 h 1140"/>
                <a:gd name="T68" fmla="*/ 645 w 935"/>
                <a:gd name="T69" fmla="*/ 106 h 1140"/>
                <a:gd name="T70" fmla="*/ 665 w 935"/>
                <a:gd name="T71" fmla="*/ 93 h 1140"/>
                <a:gd name="T72" fmla="*/ 685 w 935"/>
                <a:gd name="T73" fmla="*/ 81 h 1140"/>
                <a:gd name="T74" fmla="*/ 705 w 935"/>
                <a:gd name="T75" fmla="*/ 69 h 1140"/>
                <a:gd name="T76" fmla="*/ 725 w 935"/>
                <a:gd name="T77" fmla="*/ 57 h 1140"/>
                <a:gd name="T78" fmla="*/ 745 w 935"/>
                <a:gd name="T79" fmla="*/ 48 h 1140"/>
                <a:gd name="T80" fmla="*/ 765 w 935"/>
                <a:gd name="T81" fmla="*/ 38 h 1140"/>
                <a:gd name="T82" fmla="*/ 785 w 935"/>
                <a:gd name="T83" fmla="*/ 31 h 1140"/>
                <a:gd name="T84" fmla="*/ 805 w 935"/>
                <a:gd name="T85" fmla="*/ 23 h 1140"/>
                <a:gd name="T86" fmla="*/ 825 w 935"/>
                <a:gd name="T87" fmla="*/ 17 h 1140"/>
                <a:gd name="T88" fmla="*/ 845 w 935"/>
                <a:gd name="T89" fmla="*/ 13 h 1140"/>
                <a:gd name="T90" fmla="*/ 864 w 935"/>
                <a:gd name="T91" fmla="*/ 8 h 1140"/>
                <a:gd name="T92" fmla="*/ 884 w 935"/>
                <a:gd name="T93" fmla="*/ 4 h 1140"/>
                <a:gd name="T94" fmla="*/ 904 w 935"/>
                <a:gd name="T95" fmla="*/ 2 h 1140"/>
                <a:gd name="T96" fmla="*/ 925 w 935"/>
                <a:gd name="T97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1140">
                  <a:moveTo>
                    <a:pt x="0" y="1140"/>
                  </a:moveTo>
                  <a:lnTo>
                    <a:pt x="9" y="1116"/>
                  </a:lnTo>
                  <a:lnTo>
                    <a:pt x="17" y="1094"/>
                  </a:lnTo>
                  <a:lnTo>
                    <a:pt x="25" y="1072"/>
                  </a:lnTo>
                  <a:lnTo>
                    <a:pt x="35" y="1050"/>
                  </a:lnTo>
                  <a:lnTo>
                    <a:pt x="43" y="1027"/>
                  </a:lnTo>
                  <a:lnTo>
                    <a:pt x="52" y="1006"/>
                  </a:lnTo>
                  <a:lnTo>
                    <a:pt x="61" y="985"/>
                  </a:lnTo>
                  <a:lnTo>
                    <a:pt x="70" y="963"/>
                  </a:lnTo>
                  <a:lnTo>
                    <a:pt x="78" y="943"/>
                  </a:lnTo>
                  <a:lnTo>
                    <a:pt x="88" y="922"/>
                  </a:lnTo>
                  <a:lnTo>
                    <a:pt x="96" y="901"/>
                  </a:lnTo>
                  <a:lnTo>
                    <a:pt x="105" y="881"/>
                  </a:lnTo>
                  <a:lnTo>
                    <a:pt x="114" y="861"/>
                  </a:lnTo>
                  <a:lnTo>
                    <a:pt x="123" y="841"/>
                  </a:lnTo>
                  <a:lnTo>
                    <a:pt x="132" y="821"/>
                  </a:lnTo>
                  <a:lnTo>
                    <a:pt x="141" y="802"/>
                  </a:lnTo>
                  <a:lnTo>
                    <a:pt x="150" y="784"/>
                  </a:lnTo>
                  <a:lnTo>
                    <a:pt x="159" y="764"/>
                  </a:lnTo>
                  <a:lnTo>
                    <a:pt x="168" y="746"/>
                  </a:lnTo>
                  <a:lnTo>
                    <a:pt x="178" y="727"/>
                  </a:lnTo>
                  <a:lnTo>
                    <a:pt x="186" y="709"/>
                  </a:lnTo>
                  <a:lnTo>
                    <a:pt x="195" y="691"/>
                  </a:lnTo>
                  <a:lnTo>
                    <a:pt x="205" y="673"/>
                  </a:lnTo>
                  <a:lnTo>
                    <a:pt x="214" y="656"/>
                  </a:lnTo>
                  <a:lnTo>
                    <a:pt x="223" y="638"/>
                  </a:lnTo>
                  <a:lnTo>
                    <a:pt x="233" y="622"/>
                  </a:lnTo>
                  <a:lnTo>
                    <a:pt x="241" y="604"/>
                  </a:lnTo>
                  <a:lnTo>
                    <a:pt x="250" y="588"/>
                  </a:lnTo>
                  <a:lnTo>
                    <a:pt x="260" y="572"/>
                  </a:lnTo>
                  <a:lnTo>
                    <a:pt x="269" y="555"/>
                  </a:lnTo>
                  <a:lnTo>
                    <a:pt x="279" y="540"/>
                  </a:lnTo>
                  <a:lnTo>
                    <a:pt x="288" y="523"/>
                  </a:lnTo>
                  <a:lnTo>
                    <a:pt x="297" y="508"/>
                  </a:lnTo>
                  <a:lnTo>
                    <a:pt x="307" y="493"/>
                  </a:lnTo>
                  <a:lnTo>
                    <a:pt x="316" y="479"/>
                  </a:lnTo>
                  <a:lnTo>
                    <a:pt x="325" y="464"/>
                  </a:lnTo>
                  <a:lnTo>
                    <a:pt x="335" y="450"/>
                  </a:lnTo>
                  <a:lnTo>
                    <a:pt x="344" y="434"/>
                  </a:lnTo>
                  <a:lnTo>
                    <a:pt x="355" y="420"/>
                  </a:lnTo>
                  <a:lnTo>
                    <a:pt x="364" y="407"/>
                  </a:lnTo>
                  <a:lnTo>
                    <a:pt x="373" y="393"/>
                  </a:lnTo>
                  <a:lnTo>
                    <a:pt x="383" y="381"/>
                  </a:lnTo>
                  <a:lnTo>
                    <a:pt x="392" y="366"/>
                  </a:lnTo>
                  <a:lnTo>
                    <a:pt x="402" y="354"/>
                  </a:lnTo>
                  <a:lnTo>
                    <a:pt x="411" y="342"/>
                  </a:lnTo>
                  <a:lnTo>
                    <a:pt x="421" y="329"/>
                  </a:lnTo>
                  <a:lnTo>
                    <a:pt x="431" y="317"/>
                  </a:lnTo>
                  <a:lnTo>
                    <a:pt x="440" y="304"/>
                  </a:lnTo>
                  <a:lnTo>
                    <a:pt x="450" y="293"/>
                  </a:lnTo>
                  <a:lnTo>
                    <a:pt x="459" y="282"/>
                  </a:lnTo>
                  <a:lnTo>
                    <a:pt x="470" y="270"/>
                  </a:lnTo>
                  <a:lnTo>
                    <a:pt x="479" y="259"/>
                  </a:lnTo>
                  <a:lnTo>
                    <a:pt x="488" y="248"/>
                  </a:lnTo>
                  <a:lnTo>
                    <a:pt x="499" y="238"/>
                  </a:lnTo>
                  <a:lnTo>
                    <a:pt x="508" y="227"/>
                  </a:lnTo>
                  <a:lnTo>
                    <a:pt x="518" y="218"/>
                  </a:lnTo>
                  <a:lnTo>
                    <a:pt x="528" y="207"/>
                  </a:lnTo>
                  <a:lnTo>
                    <a:pt x="538" y="198"/>
                  </a:lnTo>
                  <a:lnTo>
                    <a:pt x="547" y="188"/>
                  </a:lnTo>
                  <a:lnTo>
                    <a:pt x="557" y="179"/>
                  </a:lnTo>
                  <a:lnTo>
                    <a:pt x="567" y="170"/>
                  </a:lnTo>
                  <a:lnTo>
                    <a:pt x="576" y="161"/>
                  </a:lnTo>
                  <a:lnTo>
                    <a:pt x="587" y="153"/>
                  </a:lnTo>
                  <a:lnTo>
                    <a:pt x="596" y="145"/>
                  </a:lnTo>
                  <a:lnTo>
                    <a:pt x="607" y="137"/>
                  </a:lnTo>
                  <a:lnTo>
                    <a:pt x="616" y="129"/>
                  </a:lnTo>
                  <a:lnTo>
                    <a:pt x="625" y="122"/>
                  </a:lnTo>
                  <a:lnTo>
                    <a:pt x="636" y="113"/>
                  </a:lnTo>
                  <a:lnTo>
                    <a:pt x="645" y="106"/>
                  </a:lnTo>
                  <a:lnTo>
                    <a:pt x="656" y="99"/>
                  </a:lnTo>
                  <a:lnTo>
                    <a:pt x="665" y="93"/>
                  </a:lnTo>
                  <a:lnTo>
                    <a:pt x="676" y="86"/>
                  </a:lnTo>
                  <a:lnTo>
                    <a:pt x="685" y="81"/>
                  </a:lnTo>
                  <a:lnTo>
                    <a:pt x="696" y="75"/>
                  </a:lnTo>
                  <a:lnTo>
                    <a:pt x="705" y="69"/>
                  </a:lnTo>
                  <a:lnTo>
                    <a:pt x="716" y="63"/>
                  </a:lnTo>
                  <a:lnTo>
                    <a:pt x="725" y="57"/>
                  </a:lnTo>
                  <a:lnTo>
                    <a:pt x="734" y="52"/>
                  </a:lnTo>
                  <a:lnTo>
                    <a:pt x="745" y="48"/>
                  </a:lnTo>
                  <a:lnTo>
                    <a:pt x="754" y="43"/>
                  </a:lnTo>
                  <a:lnTo>
                    <a:pt x="765" y="38"/>
                  </a:lnTo>
                  <a:lnTo>
                    <a:pt x="775" y="35"/>
                  </a:lnTo>
                  <a:lnTo>
                    <a:pt x="785" y="31"/>
                  </a:lnTo>
                  <a:lnTo>
                    <a:pt x="795" y="27"/>
                  </a:lnTo>
                  <a:lnTo>
                    <a:pt x="805" y="23"/>
                  </a:lnTo>
                  <a:lnTo>
                    <a:pt x="815" y="21"/>
                  </a:lnTo>
                  <a:lnTo>
                    <a:pt x="825" y="17"/>
                  </a:lnTo>
                  <a:lnTo>
                    <a:pt x="835" y="15"/>
                  </a:lnTo>
                  <a:lnTo>
                    <a:pt x="845" y="13"/>
                  </a:lnTo>
                  <a:lnTo>
                    <a:pt x="855" y="10"/>
                  </a:lnTo>
                  <a:lnTo>
                    <a:pt x="864" y="8"/>
                  </a:lnTo>
                  <a:lnTo>
                    <a:pt x="875" y="6"/>
                  </a:lnTo>
                  <a:lnTo>
                    <a:pt x="884" y="4"/>
                  </a:lnTo>
                  <a:lnTo>
                    <a:pt x="895" y="3"/>
                  </a:lnTo>
                  <a:lnTo>
                    <a:pt x="904" y="2"/>
                  </a:lnTo>
                  <a:lnTo>
                    <a:pt x="915" y="1"/>
                  </a:lnTo>
                  <a:lnTo>
                    <a:pt x="925" y="0"/>
                  </a:lnTo>
                  <a:lnTo>
                    <a:pt x="935" y="0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4" name="Freeform 44"/>
            <p:cNvSpPr>
              <a:spLocks/>
            </p:cNvSpPr>
            <p:nvPr/>
          </p:nvSpPr>
          <p:spPr bwMode="auto">
            <a:xfrm>
              <a:off x="3772" y="2835"/>
              <a:ext cx="729" cy="216"/>
            </a:xfrm>
            <a:custGeom>
              <a:avLst/>
              <a:gdLst>
                <a:gd name="T0" fmla="*/ 955 w 965"/>
                <a:gd name="T1" fmla="*/ 285 h 285"/>
                <a:gd name="T2" fmla="*/ 935 w 965"/>
                <a:gd name="T3" fmla="*/ 285 h 285"/>
                <a:gd name="T4" fmla="*/ 915 w 965"/>
                <a:gd name="T5" fmla="*/ 285 h 285"/>
                <a:gd name="T6" fmla="*/ 895 w 965"/>
                <a:gd name="T7" fmla="*/ 283 h 285"/>
                <a:gd name="T8" fmla="*/ 875 w 965"/>
                <a:gd name="T9" fmla="*/ 283 h 285"/>
                <a:gd name="T10" fmla="*/ 855 w 965"/>
                <a:gd name="T11" fmla="*/ 282 h 285"/>
                <a:gd name="T12" fmla="*/ 835 w 965"/>
                <a:gd name="T13" fmla="*/ 281 h 285"/>
                <a:gd name="T14" fmla="*/ 815 w 965"/>
                <a:gd name="T15" fmla="*/ 279 h 285"/>
                <a:gd name="T16" fmla="*/ 795 w 965"/>
                <a:gd name="T17" fmla="*/ 277 h 285"/>
                <a:gd name="T18" fmla="*/ 775 w 965"/>
                <a:gd name="T19" fmla="*/ 275 h 285"/>
                <a:gd name="T20" fmla="*/ 754 w 965"/>
                <a:gd name="T21" fmla="*/ 274 h 285"/>
                <a:gd name="T22" fmla="*/ 734 w 965"/>
                <a:gd name="T23" fmla="*/ 272 h 285"/>
                <a:gd name="T24" fmla="*/ 716 w 965"/>
                <a:gd name="T25" fmla="*/ 268 h 285"/>
                <a:gd name="T26" fmla="*/ 696 w 965"/>
                <a:gd name="T27" fmla="*/ 266 h 285"/>
                <a:gd name="T28" fmla="*/ 676 w 965"/>
                <a:gd name="T29" fmla="*/ 262 h 285"/>
                <a:gd name="T30" fmla="*/ 656 w 965"/>
                <a:gd name="T31" fmla="*/ 260 h 285"/>
                <a:gd name="T32" fmla="*/ 636 w 965"/>
                <a:gd name="T33" fmla="*/ 256 h 285"/>
                <a:gd name="T34" fmla="*/ 616 w 965"/>
                <a:gd name="T35" fmla="*/ 252 h 285"/>
                <a:gd name="T36" fmla="*/ 596 w 965"/>
                <a:gd name="T37" fmla="*/ 248 h 285"/>
                <a:gd name="T38" fmla="*/ 576 w 965"/>
                <a:gd name="T39" fmla="*/ 243 h 285"/>
                <a:gd name="T40" fmla="*/ 557 w 965"/>
                <a:gd name="T41" fmla="*/ 240 h 285"/>
                <a:gd name="T42" fmla="*/ 538 w 965"/>
                <a:gd name="T43" fmla="*/ 235 h 285"/>
                <a:gd name="T44" fmla="*/ 518 w 965"/>
                <a:gd name="T45" fmla="*/ 229 h 285"/>
                <a:gd name="T46" fmla="*/ 499 w 965"/>
                <a:gd name="T47" fmla="*/ 225 h 285"/>
                <a:gd name="T48" fmla="*/ 479 w 965"/>
                <a:gd name="T49" fmla="*/ 219 h 285"/>
                <a:gd name="T50" fmla="*/ 459 w 965"/>
                <a:gd name="T51" fmla="*/ 214 h 285"/>
                <a:gd name="T52" fmla="*/ 440 w 965"/>
                <a:gd name="T53" fmla="*/ 208 h 285"/>
                <a:gd name="T54" fmla="*/ 421 w 965"/>
                <a:gd name="T55" fmla="*/ 202 h 285"/>
                <a:gd name="T56" fmla="*/ 402 w 965"/>
                <a:gd name="T57" fmla="*/ 195 h 285"/>
                <a:gd name="T58" fmla="*/ 383 w 965"/>
                <a:gd name="T59" fmla="*/ 190 h 285"/>
                <a:gd name="T60" fmla="*/ 364 w 965"/>
                <a:gd name="T61" fmla="*/ 183 h 285"/>
                <a:gd name="T62" fmla="*/ 344 w 965"/>
                <a:gd name="T63" fmla="*/ 176 h 285"/>
                <a:gd name="T64" fmla="*/ 325 w 965"/>
                <a:gd name="T65" fmla="*/ 168 h 285"/>
                <a:gd name="T66" fmla="*/ 307 w 965"/>
                <a:gd name="T67" fmla="*/ 161 h 285"/>
                <a:gd name="T68" fmla="*/ 288 w 965"/>
                <a:gd name="T69" fmla="*/ 153 h 285"/>
                <a:gd name="T70" fmla="*/ 269 w 965"/>
                <a:gd name="T71" fmla="*/ 145 h 285"/>
                <a:gd name="T72" fmla="*/ 250 w 965"/>
                <a:gd name="T73" fmla="*/ 137 h 285"/>
                <a:gd name="T74" fmla="*/ 233 w 965"/>
                <a:gd name="T75" fmla="*/ 129 h 285"/>
                <a:gd name="T76" fmla="*/ 214 w 965"/>
                <a:gd name="T77" fmla="*/ 120 h 285"/>
                <a:gd name="T78" fmla="*/ 195 w 965"/>
                <a:gd name="T79" fmla="*/ 111 h 285"/>
                <a:gd name="T80" fmla="*/ 178 w 965"/>
                <a:gd name="T81" fmla="*/ 103 h 285"/>
                <a:gd name="T82" fmla="*/ 159 w 965"/>
                <a:gd name="T83" fmla="*/ 93 h 285"/>
                <a:gd name="T84" fmla="*/ 141 w 965"/>
                <a:gd name="T85" fmla="*/ 84 h 285"/>
                <a:gd name="T86" fmla="*/ 123 w 965"/>
                <a:gd name="T87" fmla="*/ 74 h 285"/>
                <a:gd name="T88" fmla="*/ 105 w 965"/>
                <a:gd name="T89" fmla="*/ 64 h 285"/>
                <a:gd name="T90" fmla="*/ 88 w 965"/>
                <a:gd name="T91" fmla="*/ 54 h 285"/>
                <a:gd name="T92" fmla="*/ 70 w 965"/>
                <a:gd name="T93" fmla="*/ 43 h 285"/>
                <a:gd name="T94" fmla="*/ 52 w 965"/>
                <a:gd name="T95" fmla="*/ 33 h 285"/>
                <a:gd name="T96" fmla="*/ 35 w 965"/>
                <a:gd name="T97" fmla="*/ 22 h 285"/>
                <a:gd name="T98" fmla="*/ 17 w 965"/>
                <a:gd name="T99" fmla="*/ 10 h 285"/>
                <a:gd name="T100" fmla="*/ 0 w 965"/>
                <a:gd name="T10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5" h="285">
                  <a:moveTo>
                    <a:pt x="965" y="285"/>
                  </a:moveTo>
                  <a:lnTo>
                    <a:pt x="955" y="285"/>
                  </a:lnTo>
                  <a:lnTo>
                    <a:pt x="945" y="285"/>
                  </a:lnTo>
                  <a:lnTo>
                    <a:pt x="935" y="285"/>
                  </a:lnTo>
                  <a:lnTo>
                    <a:pt x="925" y="285"/>
                  </a:lnTo>
                  <a:lnTo>
                    <a:pt x="915" y="285"/>
                  </a:lnTo>
                  <a:lnTo>
                    <a:pt x="904" y="283"/>
                  </a:lnTo>
                  <a:lnTo>
                    <a:pt x="895" y="283"/>
                  </a:lnTo>
                  <a:lnTo>
                    <a:pt x="884" y="283"/>
                  </a:lnTo>
                  <a:lnTo>
                    <a:pt x="875" y="283"/>
                  </a:lnTo>
                  <a:lnTo>
                    <a:pt x="864" y="282"/>
                  </a:lnTo>
                  <a:lnTo>
                    <a:pt x="855" y="282"/>
                  </a:lnTo>
                  <a:lnTo>
                    <a:pt x="845" y="281"/>
                  </a:lnTo>
                  <a:lnTo>
                    <a:pt x="835" y="281"/>
                  </a:lnTo>
                  <a:lnTo>
                    <a:pt x="825" y="280"/>
                  </a:lnTo>
                  <a:lnTo>
                    <a:pt x="815" y="279"/>
                  </a:lnTo>
                  <a:lnTo>
                    <a:pt x="805" y="279"/>
                  </a:lnTo>
                  <a:lnTo>
                    <a:pt x="795" y="277"/>
                  </a:lnTo>
                  <a:lnTo>
                    <a:pt x="785" y="276"/>
                  </a:lnTo>
                  <a:lnTo>
                    <a:pt x="775" y="275"/>
                  </a:lnTo>
                  <a:lnTo>
                    <a:pt x="765" y="275"/>
                  </a:lnTo>
                  <a:lnTo>
                    <a:pt x="754" y="274"/>
                  </a:lnTo>
                  <a:lnTo>
                    <a:pt x="745" y="273"/>
                  </a:lnTo>
                  <a:lnTo>
                    <a:pt x="734" y="272"/>
                  </a:lnTo>
                  <a:lnTo>
                    <a:pt x="725" y="270"/>
                  </a:lnTo>
                  <a:lnTo>
                    <a:pt x="716" y="268"/>
                  </a:lnTo>
                  <a:lnTo>
                    <a:pt x="705" y="267"/>
                  </a:lnTo>
                  <a:lnTo>
                    <a:pt x="696" y="266"/>
                  </a:lnTo>
                  <a:lnTo>
                    <a:pt x="685" y="265"/>
                  </a:lnTo>
                  <a:lnTo>
                    <a:pt x="676" y="262"/>
                  </a:lnTo>
                  <a:lnTo>
                    <a:pt x="665" y="261"/>
                  </a:lnTo>
                  <a:lnTo>
                    <a:pt x="656" y="260"/>
                  </a:lnTo>
                  <a:lnTo>
                    <a:pt x="645" y="258"/>
                  </a:lnTo>
                  <a:lnTo>
                    <a:pt x="636" y="256"/>
                  </a:lnTo>
                  <a:lnTo>
                    <a:pt x="625" y="254"/>
                  </a:lnTo>
                  <a:lnTo>
                    <a:pt x="616" y="252"/>
                  </a:lnTo>
                  <a:lnTo>
                    <a:pt x="607" y="251"/>
                  </a:lnTo>
                  <a:lnTo>
                    <a:pt x="596" y="248"/>
                  </a:lnTo>
                  <a:lnTo>
                    <a:pt x="587" y="246"/>
                  </a:lnTo>
                  <a:lnTo>
                    <a:pt x="576" y="243"/>
                  </a:lnTo>
                  <a:lnTo>
                    <a:pt x="567" y="242"/>
                  </a:lnTo>
                  <a:lnTo>
                    <a:pt x="557" y="240"/>
                  </a:lnTo>
                  <a:lnTo>
                    <a:pt x="547" y="238"/>
                  </a:lnTo>
                  <a:lnTo>
                    <a:pt x="538" y="235"/>
                  </a:lnTo>
                  <a:lnTo>
                    <a:pt x="528" y="233"/>
                  </a:lnTo>
                  <a:lnTo>
                    <a:pt x="518" y="229"/>
                  </a:lnTo>
                  <a:lnTo>
                    <a:pt x="508" y="227"/>
                  </a:lnTo>
                  <a:lnTo>
                    <a:pt x="499" y="225"/>
                  </a:lnTo>
                  <a:lnTo>
                    <a:pt x="488" y="222"/>
                  </a:lnTo>
                  <a:lnTo>
                    <a:pt x="479" y="219"/>
                  </a:lnTo>
                  <a:lnTo>
                    <a:pt x="470" y="217"/>
                  </a:lnTo>
                  <a:lnTo>
                    <a:pt x="459" y="214"/>
                  </a:lnTo>
                  <a:lnTo>
                    <a:pt x="450" y="211"/>
                  </a:lnTo>
                  <a:lnTo>
                    <a:pt x="440" y="208"/>
                  </a:lnTo>
                  <a:lnTo>
                    <a:pt x="431" y="205"/>
                  </a:lnTo>
                  <a:lnTo>
                    <a:pt x="421" y="202"/>
                  </a:lnTo>
                  <a:lnTo>
                    <a:pt x="411" y="199"/>
                  </a:lnTo>
                  <a:lnTo>
                    <a:pt x="402" y="195"/>
                  </a:lnTo>
                  <a:lnTo>
                    <a:pt x="392" y="193"/>
                  </a:lnTo>
                  <a:lnTo>
                    <a:pt x="383" y="190"/>
                  </a:lnTo>
                  <a:lnTo>
                    <a:pt x="373" y="186"/>
                  </a:lnTo>
                  <a:lnTo>
                    <a:pt x="364" y="183"/>
                  </a:lnTo>
                  <a:lnTo>
                    <a:pt x="355" y="179"/>
                  </a:lnTo>
                  <a:lnTo>
                    <a:pt x="344" y="176"/>
                  </a:lnTo>
                  <a:lnTo>
                    <a:pt x="335" y="172"/>
                  </a:lnTo>
                  <a:lnTo>
                    <a:pt x="325" y="168"/>
                  </a:lnTo>
                  <a:lnTo>
                    <a:pt x="316" y="165"/>
                  </a:lnTo>
                  <a:lnTo>
                    <a:pt x="307" y="161"/>
                  </a:lnTo>
                  <a:lnTo>
                    <a:pt x="297" y="157"/>
                  </a:lnTo>
                  <a:lnTo>
                    <a:pt x="288" y="153"/>
                  </a:lnTo>
                  <a:lnTo>
                    <a:pt x="279" y="150"/>
                  </a:lnTo>
                  <a:lnTo>
                    <a:pt x="269" y="145"/>
                  </a:lnTo>
                  <a:lnTo>
                    <a:pt x="260" y="142"/>
                  </a:lnTo>
                  <a:lnTo>
                    <a:pt x="250" y="137"/>
                  </a:lnTo>
                  <a:lnTo>
                    <a:pt x="241" y="133"/>
                  </a:lnTo>
                  <a:lnTo>
                    <a:pt x="233" y="129"/>
                  </a:lnTo>
                  <a:lnTo>
                    <a:pt x="223" y="125"/>
                  </a:lnTo>
                  <a:lnTo>
                    <a:pt x="214" y="120"/>
                  </a:lnTo>
                  <a:lnTo>
                    <a:pt x="205" y="116"/>
                  </a:lnTo>
                  <a:lnTo>
                    <a:pt x="195" y="111"/>
                  </a:lnTo>
                  <a:lnTo>
                    <a:pt x="186" y="108"/>
                  </a:lnTo>
                  <a:lnTo>
                    <a:pt x="178" y="103"/>
                  </a:lnTo>
                  <a:lnTo>
                    <a:pt x="168" y="98"/>
                  </a:lnTo>
                  <a:lnTo>
                    <a:pt x="159" y="93"/>
                  </a:lnTo>
                  <a:lnTo>
                    <a:pt x="150" y="89"/>
                  </a:lnTo>
                  <a:lnTo>
                    <a:pt x="141" y="84"/>
                  </a:lnTo>
                  <a:lnTo>
                    <a:pt x="132" y="79"/>
                  </a:lnTo>
                  <a:lnTo>
                    <a:pt x="123" y="74"/>
                  </a:lnTo>
                  <a:lnTo>
                    <a:pt x="114" y="69"/>
                  </a:lnTo>
                  <a:lnTo>
                    <a:pt x="105" y="64"/>
                  </a:lnTo>
                  <a:lnTo>
                    <a:pt x="96" y="60"/>
                  </a:lnTo>
                  <a:lnTo>
                    <a:pt x="88" y="54"/>
                  </a:lnTo>
                  <a:lnTo>
                    <a:pt x="78" y="49"/>
                  </a:lnTo>
                  <a:lnTo>
                    <a:pt x="70" y="43"/>
                  </a:lnTo>
                  <a:lnTo>
                    <a:pt x="61" y="38"/>
                  </a:lnTo>
                  <a:lnTo>
                    <a:pt x="52" y="33"/>
                  </a:lnTo>
                  <a:lnTo>
                    <a:pt x="43" y="28"/>
                  </a:lnTo>
                  <a:lnTo>
                    <a:pt x="35" y="22"/>
                  </a:lnTo>
                  <a:lnTo>
                    <a:pt x="25" y="16"/>
                  </a:lnTo>
                  <a:lnTo>
                    <a:pt x="17" y="10"/>
                  </a:ln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5" name="Freeform 45"/>
            <p:cNvSpPr>
              <a:spLocks/>
            </p:cNvSpPr>
            <p:nvPr/>
          </p:nvSpPr>
          <p:spPr bwMode="auto">
            <a:xfrm>
              <a:off x="4501" y="2835"/>
              <a:ext cx="707" cy="216"/>
            </a:xfrm>
            <a:custGeom>
              <a:avLst/>
              <a:gdLst>
                <a:gd name="T0" fmla="*/ 926 w 935"/>
                <a:gd name="T1" fmla="*/ 6 h 285"/>
                <a:gd name="T2" fmla="*/ 910 w 935"/>
                <a:gd name="T3" fmla="*/ 16 h 285"/>
                <a:gd name="T4" fmla="*/ 892 w 935"/>
                <a:gd name="T5" fmla="*/ 28 h 285"/>
                <a:gd name="T6" fmla="*/ 874 w 935"/>
                <a:gd name="T7" fmla="*/ 38 h 285"/>
                <a:gd name="T8" fmla="*/ 857 w 935"/>
                <a:gd name="T9" fmla="*/ 49 h 285"/>
                <a:gd name="T10" fmla="*/ 839 w 935"/>
                <a:gd name="T11" fmla="*/ 60 h 285"/>
                <a:gd name="T12" fmla="*/ 821 w 935"/>
                <a:gd name="T13" fmla="*/ 69 h 285"/>
                <a:gd name="T14" fmla="*/ 803 w 935"/>
                <a:gd name="T15" fmla="*/ 79 h 285"/>
                <a:gd name="T16" fmla="*/ 785 w 935"/>
                <a:gd name="T17" fmla="*/ 89 h 285"/>
                <a:gd name="T18" fmla="*/ 767 w 935"/>
                <a:gd name="T19" fmla="*/ 98 h 285"/>
                <a:gd name="T20" fmla="*/ 749 w 935"/>
                <a:gd name="T21" fmla="*/ 108 h 285"/>
                <a:gd name="T22" fmla="*/ 730 w 935"/>
                <a:gd name="T23" fmla="*/ 116 h 285"/>
                <a:gd name="T24" fmla="*/ 712 w 935"/>
                <a:gd name="T25" fmla="*/ 125 h 285"/>
                <a:gd name="T26" fmla="*/ 694 w 935"/>
                <a:gd name="T27" fmla="*/ 133 h 285"/>
                <a:gd name="T28" fmla="*/ 675 w 935"/>
                <a:gd name="T29" fmla="*/ 142 h 285"/>
                <a:gd name="T30" fmla="*/ 656 w 935"/>
                <a:gd name="T31" fmla="*/ 150 h 285"/>
                <a:gd name="T32" fmla="*/ 638 w 935"/>
                <a:gd name="T33" fmla="*/ 157 h 285"/>
                <a:gd name="T34" fmla="*/ 619 w 935"/>
                <a:gd name="T35" fmla="*/ 165 h 285"/>
                <a:gd name="T36" fmla="*/ 600 w 935"/>
                <a:gd name="T37" fmla="*/ 172 h 285"/>
                <a:gd name="T38" fmla="*/ 580 w 935"/>
                <a:gd name="T39" fmla="*/ 179 h 285"/>
                <a:gd name="T40" fmla="*/ 562 w 935"/>
                <a:gd name="T41" fmla="*/ 186 h 285"/>
                <a:gd name="T42" fmla="*/ 543 w 935"/>
                <a:gd name="T43" fmla="*/ 193 h 285"/>
                <a:gd name="T44" fmla="*/ 524 w 935"/>
                <a:gd name="T45" fmla="*/ 199 h 285"/>
                <a:gd name="T46" fmla="*/ 504 w 935"/>
                <a:gd name="T47" fmla="*/ 205 h 285"/>
                <a:gd name="T48" fmla="*/ 485 w 935"/>
                <a:gd name="T49" fmla="*/ 211 h 285"/>
                <a:gd name="T50" fmla="*/ 465 w 935"/>
                <a:gd name="T51" fmla="*/ 217 h 285"/>
                <a:gd name="T52" fmla="*/ 447 w 935"/>
                <a:gd name="T53" fmla="*/ 222 h 285"/>
                <a:gd name="T54" fmla="*/ 427 w 935"/>
                <a:gd name="T55" fmla="*/ 227 h 285"/>
                <a:gd name="T56" fmla="*/ 407 w 935"/>
                <a:gd name="T57" fmla="*/ 233 h 285"/>
                <a:gd name="T58" fmla="*/ 388 w 935"/>
                <a:gd name="T59" fmla="*/ 238 h 285"/>
                <a:gd name="T60" fmla="*/ 368 w 935"/>
                <a:gd name="T61" fmla="*/ 242 h 285"/>
                <a:gd name="T62" fmla="*/ 348 w 935"/>
                <a:gd name="T63" fmla="*/ 246 h 285"/>
                <a:gd name="T64" fmla="*/ 328 w 935"/>
                <a:gd name="T65" fmla="*/ 251 h 285"/>
                <a:gd name="T66" fmla="*/ 310 w 935"/>
                <a:gd name="T67" fmla="*/ 254 h 285"/>
                <a:gd name="T68" fmla="*/ 290 w 935"/>
                <a:gd name="T69" fmla="*/ 258 h 285"/>
                <a:gd name="T70" fmla="*/ 270 w 935"/>
                <a:gd name="T71" fmla="*/ 261 h 285"/>
                <a:gd name="T72" fmla="*/ 250 w 935"/>
                <a:gd name="T73" fmla="*/ 265 h 285"/>
                <a:gd name="T74" fmla="*/ 230 w 935"/>
                <a:gd name="T75" fmla="*/ 267 h 285"/>
                <a:gd name="T76" fmla="*/ 210 w 935"/>
                <a:gd name="T77" fmla="*/ 270 h 285"/>
                <a:gd name="T78" fmla="*/ 190 w 935"/>
                <a:gd name="T79" fmla="*/ 273 h 285"/>
                <a:gd name="T80" fmla="*/ 170 w 935"/>
                <a:gd name="T81" fmla="*/ 275 h 285"/>
                <a:gd name="T82" fmla="*/ 150 w 935"/>
                <a:gd name="T83" fmla="*/ 276 h 285"/>
                <a:gd name="T84" fmla="*/ 130 w 935"/>
                <a:gd name="T85" fmla="*/ 279 h 285"/>
                <a:gd name="T86" fmla="*/ 110 w 935"/>
                <a:gd name="T87" fmla="*/ 280 h 285"/>
                <a:gd name="T88" fmla="*/ 90 w 935"/>
                <a:gd name="T89" fmla="*/ 281 h 285"/>
                <a:gd name="T90" fmla="*/ 71 w 935"/>
                <a:gd name="T91" fmla="*/ 282 h 285"/>
                <a:gd name="T92" fmla="*/ 51 w 935"/>
                <a:gd name="T93" fmla="*/ 283 h 285"/>
                <a:gd name="T94" fmla="*/ 31 w 935"/>
                <a:gd name="T95" fmla="*/ 283 h 285"/>
                <a:gd name="T96" fmla="*/ 10 w 935"/>
                <a:gd name="T9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5" h="285">
                  <a:moveTo>
                    <a:pt x="935" y="0"/>
                  </a:moveTo>
                  <a:lnTo>
                    <a:pt x="926" y="6"/>
                  </a:lnTo>
                  <a:lnTo>
                    <a:pt x="918" y="10"/>
                  </a:lnTo>
                  <a:lnTo>
                    <a:pt x="910" y="16"/>
                  </a:lnTo>
                  <a:lnTo>
                    <a:pt x="900" y="22"/>
                  </a:lnTo>
                  <a:lnTo>
                    <a:pt x="892" y="28"/>
                  </a:lnTo>
                  <a:lnTo>
                    <a:pt x="883" y="33"/>
                  </a:lnTo>
                  <a:lnTo>
                    <a:pt x="874" y="38"/>
                  </a:lnTo>
                  <a:lnTo>
                    <a:pt x="865" y="43"/>
                  </a:lnTo>
                  <a:lnTo>
                    <a:pt x="857" y="49"/>
                  </a:lnTo>
                  <a:lnTo>
                    <a:pt x="848" y="54"/>
                  </a:lnTo>
                  <a:lnTo>
                    <a:pt x="839" y="60"/>
                  </a:lnTo>
                  <a:lnTo>
                    <a:pt x="830" y="64"/>
                  </a:lnTo>
                  <a:lnTo>
                    <a:pt x="821" y="69"/>
                  </a:lnTo>
                  <a:lnTo>
                    <a:pt x="812" y="74"/>
                  </a:lnTo>
                  <a:lnTo>
                    <a:pt x="803" y="79"/>
                  </a:lnTo>
                  <a:lnTo>
                    <a:pt x="794" y="84"/>
                  </a:lnTo>
                  <a:lnTo>
                    <a:pt x="785" y="89"/>
                  </a:lnTo>
                  <a:lnTo>
                    <a:pt x="776" y="93"/>
                  </a:lnTo>
                  <a:lnTo>
                    <a:pt x="767" y="98"/>
                  </a:lnTo>
                  <a:lnTo>
                    <a:pt x="757" y="103"/>
                  </a:lnTo>
                  <a:lnTo>
                    <a:pt x="749" y="108"/>
                  </a:lnTo>
                  <a:lnTo>
                    <a:pt x="740" y="111"/>
                  </a:lnTo>
                  <a:lnTo>
                    <a:pt x="730" y="116"/>
                  </a:lnTo>
                  <a:lnTo>
                    <a:pt x="721" y="120"/>
                  </a:lnTo>
                  <a:lnTo>
                    <a:pt x="712" y="125"/>
                  </a:lnTo>
                  <a:lnTo>
                    <a:pt x="702" y="129"/>
                  </a:lnTo>
                  <a:lnTo>
                    <a:pt x="694" y="133"/>
                  </a:lnTo>
                  <a:lnTo>
                    <a:pt x="685" y="137"/>
                  </a:lnTo>
                  <a:lnTo>
                    <a:pt x="675" y="142"/>
                  </a:lnTo>
                  <a:lnTo>
                    <a:pt x="666" y="145"/>
                  </a:lnTo>
                  <a:lnTo>
                    <a:pt x="656" y="150"/>
                  </a:lnTo>
                  <a:lnTo>
                    <a:pt x="647" y="153"/>
                  </a:lnTo>
                  <a:lnTo>
                    <a:pt x="638" y="157"/>
                  </a:lnTo>
                  <a:lnTo>
                    <a:pt x="628" y="161"/>
                  </a:lnTo>
                  <a:lnTo>
                    <a:pt x="619" y="165"/>
                  </a:lnTo>
                  <a:lnTo>
                    <a:pt x="610" y="168"/>
                  </a:lnTo>
                  <a:lnTo>
                    <a:pt x="600" y="172"/>
                  </a:lnTo>
                  <a:lnTo>
                    <a:pt x="591" y="176"/>
                  </a:lnTo>
                  <a:lnTo>
                    <a:pt x="580" y="179"/>
                  </a:lnTo>
                  <a:lnTo>
                    <a:pt x="571" y="183"/>
                  </a:lnTo>
                  <a:lnTo>
                    <a:pt x="562" y="186"/>
                  </a:lnTo>
                  <a:lnTo>
                    <a:pt x="552" y="190"/>
                  </a:lnTo>
                  <a:lnTo>
                    <a:pt x="543" y="193"/>
                  </a:lnTo>
                  <a:lnTo>
                    <a:pt x="533" y="195"/>
                  </a:lnTo>
                  <a:lnTo>
                    <a:pt x="524" y="199"/>
                  </a:lnTo>
                  <a:lnTo>
                    <a:pt x="514" y="202"/>
                  </a:lnTo>
                  <a:lnTo>
                    <a:pt x="504" y="205"/>
                  </a:lnTo>
                  <a:lnTo>
                    <a:pt x="495" y="208"/>
                  </a:lnTo>
                  <a:lnTo>
                    <a:pt x="485" y="211"/>
                  </a:lnTo>
                  <a:lnTo>
                    <a:pt x="476" y="214"/>
                  </a:lnTo>
                  <a:lnTo>
                    <a:pt x="465" y="217"/>
                  </a:lnTo>
                  <a:lnTo>
                    <a:pt x="456" y="219"/>
                  </a:lnTo>
                  <a:lnTo>
                    <a:pt x="447" y="222"/>
                  </a:lnTo>
                  <a:lnTo>
                    <a:pt x="436" y="225"/>
                  </a:lnTo>
                  <a:lnTo>
                    <a:pt x="427" y="227"/>
                  </a:lnTo>
                  <a:lnTo>
                    <a:pt x="417" y="229"/>
                  </a:lnTo>
                  <a:lnTo>
                    <a:pt x="407" y="233"/>
                  </a:lnTo>
                  <a:lnTo>
                    <a:pt x="398" y="235"/>
                  </a:lnTo>
                  <a:lnTo>
                    <a:pt x="388" y="238"/>
                  </a:lnTo>
                  <a:lnTo>
                    <a:pt x="378" y="240"/>
                  </a:lnTo>
                  <a:lnTo>
                    <a:pt x="368" y="242"/>
                  </a:lnTo>
                  <a:lnTo>
                    <a:pt x="359" y="243"/>
                  </a:lnTo>
                  <a:lnTo>
                    <a:pt x="348" y="246"/>
                  </a:lnTo>
                  <a:lnTo>
                    <a:pt x="339" y="248"/>
                  </a:lnTo>
                  <a:lnTo>
                    <a:pt x="328" y="251"/>
                  </a:lnTo>
                  <a:lnTo>
                    <a:pt x="319" y="252"/>
                  </a:lnTo>
                  <a:lnTo>
                    <a:pt x="310" y="254"/>
                  </a:lnTo>
                  <a:lnTo>
                    <a:pt x="299" y="256"/>
                  </a:lnTo>
                  <a:lnTo>
                    <a:pt x="290" y="258"/>
                  </a:lnTo>
                  <a:lnTo>
                    <a:pt x="279" y="260"/>
                  </a:lnTo>
                  <a:lnTo>
                    <a:pt x="270" y="261"/>
                  </a:lnTo>
                  <a:lnTo>
                    <a:pt x="259" y="262"/>
                  </a:lnTo>
                  <a:lnTo>
                    <a:pt x="250" y="265"/>
                  </a:lnTo>
                  <a:lnTo>
                    <a:pt x="239" y="266"/>
                  </a:lnTo>
                  <a:lnTo>
                    <a:pt x="230" y="267"/>
                  </a:lnTo>
                  <a:lnTo>
                    <a:pt x="219" y="268"/>
                  </a:lnTo>
                  <a:lnTo>
                    <a:pt x="210" y="270"/>
                  </a:lnTo>
                  <a:lnTo>
                    <a:pt x="201" y="272"/>
                  </a:lnTo>
                  <a:lnTo>
                    <a:pt x="190" y="273"/>
                  </a:lnTo>
                  <a:lnTo>
                    <a:pt x="181" y="274"/>
                  </a:lnTo>
                  <a:lnTo>
                    <a:pt x="170" y="275"/>
                  </a:lnTo>
                  <a:lnTo>
                    <a:pt x="160" y="275"/>
                  </a:lnTo>
                  <a:lnTo>
                    <a:pt x="150" y="276"/>
                  </a:lnTo>
                  <a:lnTo>
                    <a:pt x="140" y="277"/>
                  </a:lnTo>
                  <a:lnTo>
                    <a:pt x="130" y="279"/>
                  </a:lnTo>
                  <a:lnTo>
                    <a:pt x="120" y="279"/>
                  </a:lnTo>
                  <a:lnTo>
                    <a:pt x="110" y="280"/>
                  </a:lnTo>
                  <a:lnTo>
                    <a:pt x="100" y="281"/>
                  </a:lnTo>
                  <a:lnTo>
                    <a:pt x="90" y="281"/>
                  </a:lnTo>
                  <a:lnTo>
                    <a:pt x="80" y="282"/>
                  </a:lnTo>
                  <a:lnTo>
                    <a:pt x="71" y="282"/>
                  </a:lnTo>
                  <a:lnTo>
                    <a:pt x="60" y="283"/>
                  </a:lnTo>
                  <a:lnTo>
                    <a:pt x="51" y="283"/>
                  </a:lnTo>
                  <a:lnTo>
                    <a:pt x="40" y="283"/>
                  </a:lnTo>
                  <a:lnTo>
                    <a:pt x="31" y="283"/>
                  </a:lnTo>
                  <a:lnTo>
                    <a:pt x="20" y="285"/>
                  </a:lnTo>
                  <a:lnTo>
                    <a:pt x="10" y="285"/>
                  </a:lnTo>
                  <a:lnTo>
                    <a:pt x="0" y="285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6" name="Freeform 46"/>
            <p:cNvSpPr>
              <a:spLocks/>
            </p:cNvSpPr>
            <p:nvPr/>
          </p:nvSpPr>
          <p:spPr bwMode="auto">
            <a:xfrm>
              <a:off x="4360" y="2417"/>
              <a:ext cx="706" cy="327"/>
            </a:xfrm>
            <a:custGeom>
              <a:avLst/>
              <a:gdLst>
                <a:gd name="T0" fmla="*/ 0 w 934"/>
                <a:gd name="T1" fmla="*/ 0 h 433"/>
                <a:gd name="T2" fmla="*/ 61 w 934"/>
                <a:gd name="T3" fmla="*/ 31 h 433"/>
                <a:gd name="T4" fmla="*/ 125 w 934"/>
                <a:gd name="T5" fmla="*/ 68 h 433"/>
                <a:gd name="T6" fmla="*/ 194 w 934"/>
                <a:gd name="T7" fmla="*/ 105 h 433"/>
                <a:gd name="T8" fmla="*/ 270 w 934"/>
                <a:gd name="T9" fmla="*/ 145 h 433"/>
                <a:gd name="T10" fmla="*/ 352 w 934"/>
                <a:gd name="T11" fmla="*/ 187 h 433"/>
                <a:gd name="T12" fmla="*/ 443 w 934"/>
                <a:gd name="T13" fmla="*/ 230 h 433"/>
                <a:gd name="T14" fmla="*/ 542 w 934"/>
                <a:gd name="T15" fmla="*/ 277 h 433"/>
                <a:gd name="T16" fmla="*/ 656 w 934"/>
                <a:gd name="T17" fmla="*/ 325 h 433"/>
                <a:gd name="T18" fmla="*/ 785 w 934"/>
                <a:gd name="T19" fmla="*/ 378 h 433"/>
                <a:gd name="T20" fmla="*/ 934 w 934"/>
                <a:gd name="T21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4" h="433">
                  <a:moveTo>
                    <a:pt x="0" y="0"/>
                  </a:moveTo>
                  <a:lnTo>
                    <a:pt x="61" y="31"/>
                  </a:lnTo>
                  <a:lnTo>
                    <a:pt x="125" y="68"/>
                  </a:lnTo>
                  <a:lnTo>
                    <a:pt x="194" y="105"/>
                  </a:lnTo>
                  <a:lnTo>
                    <a:pt x="270" y="145"/>
                  </a:lnTo>
                  <a:lnTo>
                    <a:pt x="352" y="187"/>
                  </a:lnTo>
                  <a:lnTo>
                    <a:pt x="443" y="230"/>
                  </a:lnTo>
                  <a:lnTo>
                    <a:pt x="542" y="277"/>
                  </a:lnTo>
                  <a:lnTo>
                    <a:pt x="656" y="325"/>
                  </a:lnTo>
                  <a:lnTo>
                    <a:pt x="785" y="378"/>
                  </a:lnTo>
                  <a:lnTo>
                    <a:pt x="934" y="433"/>
                  </a:lnTo>
                </a:path>
              </a:pathLst>
            </a:custGeom>
            <a:noFill/>
            <a:ln w="36576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7" name="Freeform 47"/>
            <p:cNvSpPr>
              <a:spLocks/>
            </p:cNvSpPr>
            <p:nvPr/>
          </p:nvSpPr>
          <p:spPr bwMode="auto">
            <a:xfrm>
              <a:off x="3914" y="2417"/>
              <a:ext cx="706" cy="327"/>
            </a:xfrm>
            <a:custGeom>
              <a:avLst/>
              <a:gdLst>
                <a:gd name="T0" fmla="*/ 0 w 934"/>
                <a:gd name="T1" fmla="*/ 433 h 433"/>
                <a:gd name="T2" fmla="*/ 149 w 934"/>
                <a:gd name="T3" fmla="*/ 378 h 433"/>
                <a:gd name="T4" fmla="*/ 278 w 934"/>
                <a:gd name="T5" fmla="*/ 325 h 433"/>
                <a:gd name="T6" fmla="*/ 392 w 934"/>
                <a:gd name="T7" fmla="*/ 277 h 433"/>
                <a:gd name="T8" fmla="*/ 491 w 934"/>
                <a:gd name="T9" fmla="*/ 230 h 433"/>
                <a:gd name="T10" fmla="*/ 582 w 934"/>
                <a:gd name="T11" fmla="*/ 187 h 433"/>
                <a:gd name="T12" fmla="*/ 664 w 934"/>
                <a:gd name="T13" fmla="*/ 145 h 433"/>
                <a:gd name="T14" fmla="*/ 740 w 934"/>
                <a:gd name="T15" fmla="*/ 105 h 433"/>
                <a:gd name="T16" fmla="*/ 809 w 934"/>
                <a:gd name="T17" fmla="*/ 68 h 433"/>
                <a:gd name="T18" fmla="*/ 873 w 934"/>
                <a:gd name="T19" fmla="*/ 31 h 433"/>
                <a:gd name="T20" fmla="*/ 934 w 934"/>
                <a:gd name="T21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4" h="433">
                  <a:moveTo>
                    <a:pt x="0" y="433"/>
                  </a:moveTo>
                  <a:lnTo>
                    <a:pt x="149" y="378"/>
                  </a:lnTo>
                  <a:lnTo>
                    <a:pt x="278" y="325"/>
                  </a:lnTo>
                  <a:lnTo>
                    <a:pt x="392" y="277"/>
                  </a:lnTo>
                  <a:lnTo>
                    <a:pt x="491" y="230"/>
                  </a:lnTo>
                  <a:lnTo>
                    <a:pt x="582" y="187"/>
                  </a:lnTo>
                  <a:lnTo>
                    <a:pt x="664" y="145"/>
                  </a:lnTo>
                  <a:lnTo>
                    <a:pt x="740" y="105"/>
                  </a:lnTo>
                  <a:lnTo>
                    <a:pt x="809" y="68"/>
                  </a:lnTo>
                  <a:lnTo>
                    <a:pt x="873" y="31"/>
                  </a:lnTo>
                  <a:lnTo>
                    <a:pt x="934" y="0"/>
                  </a:lnTo>
                </a:path>
              </a:pathLst>
            </a:custGeom>
            <a:noFill/>
            <a:ln w="36576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88" name="Freeform 48"/>
          <p:cNvSpPr>
            <a:spLocks/>
          </p:cNvSpPr>
          <p:nvPr/>
        </p:nvSpPr>
        <p:spPr bwMode="auto">
          <a:xfrm>
            <a:off x="5827713" y="4319588"/>
            <a:ext cx="900112" cy="396875"/>
          </a:xfrm>
          <a:custGeom>
            <a:avLst/>
            <a:gdLst>
              <a:gd name="T0" fmla="*/ 0 w 567"/>
              <a:gd name="T1" fmla="*/ 250 h 250"/>
              <a:gd name="T2" fmla="*/ 295 w 567"/>
              <a:gd name="T3" fmla="*/ 136 h 250"/>
              <a:gd name="T4" fmla="*/ 567 w 567"/>
              <a:gd name="T5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7" h="250">
                <a:moveTo>
                  <a:pt x="0" y="250"/>
                </a:moveTo>
                <a:cubicBezTo>
                  <a:pt x="100" y="214"/>
                  <a:pt x="201" y="178"/>
                  <a:pt x="295" y="136"/>
                </a:cubicBezTo>
                <a:cubicBezTo>
                  <a:pt x="389" y="94"/>
                  <a:pt x="522" y="23"/>
                  <a:pt x="567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9" name="Freeform 49"/>
          <p:cNvSpPr>
            <a:spLocks/>
          </p:cNvSpPr>
          <p:nvPr/>
        </p:nvSpPr>
        <p:spPr bwMode="auto">
          <a:xfrm>
            <a:off x="6716713" y="4319588"/>
            <a:ext cx="900112" cy="360362"/>
          </a:xfrm>
          <a:custGeom>
            <a:avLst/>
            <a:gdLst>
              <a:gd name="T0" fmla="*/ 0 w 567"/>
              <a:gd name="T1" fmla="*/ 0 h 227"/>
              <a:gd name="T2" fmla="*/ 295 w 567"/>
              <a:gd name="T3" fmla="*/ 136 h 227"/>
              <a:gd name="T4" fmla="*/ 567 w 567"/>
              <a:gd name="T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7" h="227">
                <a:moveTo>
                  <a:pt x="0" y="0"/>
                </a:moveTo>
                <a:cubicBezTo>
                  <a:pt x="100" y="49"/>
                  <a:pt x="201" y="98"/>
                  <a:pt x="295" y="136"/>
                </a:cubicBezTo>
                <a:cubicBezTo>
                  <a:pt x="389" y="174"/>
                  <a:pt x="522" y="212"/>
                  <a:pt x="567" y="22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54" name="Group 114"/>
          <p:cNvGrpSpPr>
            <a:grpSpLocks/>
          </p:cNvGrpSpPr>
          <p:nvPr/>
        </p:nvGrpSpPr>
        <p:grpSpPr bwMode="auto">
          <a:xfrm>
            <a:off x="5414963" y="3811588"/>
            <a:ext cx="1123950" cy="1730375"/>
            <a:chOff x="3670" y="2174"/>
            <a:chExt cx="708" cy="1090"/>
          </a:xfrm>
        </p:grpSpPr>
        <p:sp>
          <p:nvSpPr>
            <p:cNvPr id="112726" name="Text Box 86"/>
            <p:cNvSpPr txBox="1">
              <a:spLocks noChangeArrowheads="1"/>
            </p:cNvSpPr>
            <p:nvPr/>
          </p:nvSpPr>
          <p:spPr bwMode="auto">
            <a:xfrm>
              <a:off x="3670" y="2174"/>
              <a:ext cx="2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  <a:r>
                <a:rPr lang="en-US" sz="2400" baseline="-250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12727" name="Text Box 87"/>
            <p:cNvSpPr txBox="1">
              <a:spLocks noChangeArrowheads="1"/>
            </p:cNvSpPr>
            <p:nvPr/>
          </p:nvSpPr>
          <p:spPr bwMode="auto">
            <a:xfrm>
              <a:off x="4127" y="2976"/>
              <a:ext cx="2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US" sz="2400" i="1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12729" name="Rectangle 89"/>
          <p:cNvSpPr>
            <a:spLocks noChangeArrowheads="1"/>
          </p:cNvSpPr>
          <p:nvPr/>
        </p:nvSpPr>
        <p:spPr bwMode="auto">
          <a:xfrm>
            <a:off x="6932613" y="5121275"/>
            <a:ext cx="67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FF00"/>
                </a:solidFill>
                <a:effectLst/>
                <a:latin typeface="Times New Roman" charset="0"/>
              </a:rPr>
              <a:t>C</a:t>
            </a:r>
            <a:r>
              <a:rPr lang="en-US" sz="2000" baseline="-25000">
                <a:solidFill>
                  <a:srgbClr val="00FF00"/>
                </a:solidFill>
                <a:effectLst/>
                <a:latin typeface="Times New Roman" charset="0"/>
              </a:rPr>
              <a:t>0</a:t>
            </a:r>
            <a:r>
              <a:rPr lang="en-US" sz="2000">
                <a:solidFill>
                  <a:srgbClr val="00FF00"/>
                </a:solidFill>
                <a:effectLst/>
                <a:latin typeface="Times New Roman" charset="0"/>
              </a:rPr>
              <a:t>(</a:t>
            </a:r>
            <a:r>
              <a:rPr lang="en-US" sz="2000" i="1">
                <a:solidFill>
                  <a:srgbClr val="00FF00"/>
                </a:solidFill>
                <a:effectLst/>
                <a:latin typeface="Times New Roman" charset="0"/>
              </a:rPr>
              <a:t>t</a:t>
            </a:r>
            <a:r>
              <a:rPr lang="en-US" sz="2000">
                <a:solidFill>
                  <a:srgbClr val="00FF00"/>
                </a:solidFill>
                <a:effectLst/>
                <a:latin typeface="Times New Roman" charset="0"/>
              </a:rPr>
              <a:t>)</a:t>
            </a:r>
          </a:p>
        </p:txBody>
      </p:sp>
      <p:sp>
        <p:nvSpPr>
          <p:cNvPr id="112730" name="Rectangle 90"/>
          <p:cNvSpPr>
            <a:spLocks noChangeArrowheads="1"/>
          </p:cNvSpPr>
          <p:nvPr/>
        </p:nvSpPr>
        <p:spPr bwMode="auto">
          <a:xfrm>
            <a:off x="7532688" y="3644900"/>
            <a:ext cx="703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FF00"/>
                </a:solidFill>
                <a:effectLst/>
                <a:latin typeface="Times New Roman" charset="0"/>
              </a:rPr>
              <a:t>C</a:t>
            </a:r>
            <a:r>
              <a:rPr lang="en-US" sz="2000" baseline="-25000">
                <a:solidFill>
                  <a:srgbClr val="00FF00"/>
                </a:solidFill>
                <a:effectLst/>
                <a:latin typeface="Times New Roman" charset="0"/>
              </a:rPr>
              <a:t>1</a:t>
            </a:r>
            <a:r>
              <a:rPr lang="en-US" sz="2000">
                <a:solidFill>
                  <a:srgbClr val="00FF00"/>
                </a:solidFill>
                <a:effectLst/>
                <a:latin typeface="Times New Roman" charset="0"/>
              </a:rPr>
              <a:t>(</a:t>
            </a:r>
            <a:r>
              <a:rPr lang="en-US" sz="2000" i="1">
                <a:solidFill>
                  <a:srgbClr val="00FF00"/>
                </a:solidFill>
                <a:effectLst/>
                <a:latin typeface="Times New Roman" charset="0"/>
              </a:rPr>
              <a:t>r</a:t>
            </a:r>
            <a:r>
              <a:rPr lang="en-US" sz="2000">
                <a:solidFill>
                  <a:srgbClr val="00FF00"/>
                </a:solidFill>
                <a:effectLst/>
                <a:latin typeface="Times New Roman" charset="0"/>
              </a:rPr>
              <a:t>)</a:t>
            </a:r>
          </a:p>
        </p:txBody>
      </p:sp>
      <p:grpSp>
        <p:nvGrpSpPr>
          <p:cNvPr id="112746" name="Group 106"/>
          <p:cNvGrpSpPr>
            <a:grpSpLocks/>
          </p:cNvGrpSpPr>
          <p:nvPr/>
        </p:nvGrpSpPr>
        <p:grpSpPr bwMode="auto">
          <a:xfrm>
            <a:off x="6321425" y="2827338"/>
            <a:ext cx="781050" cy="1465262"/>
            <a:chOff x="4241" y="1554"/>
            <a:chExt cx="492" cy="923"/>
          </a:xfrm>
        </p:grpSpPr>
        <p:sp>
          <p:nvSpPr>
            <p:cNvPr id="112690" name="Line 50"/>
            <p:cNvSpPr>
              <a:spLocks noChangeShapeType="1"/>
            </p:cNvSpPr>
            <p:nvPr/>
          </p:nvSpPr>
          <p:spPr bwMode="auto">
            <a:xfrm>
              <a:off x="4498" y="1933"/>
              <a:ext cx="0" cy="544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41" name="Group 101"/>
            <p:cNvGrpSpPr>
              <a:grpSpLocks/>
            </p:cNvGrpSpPr>
            <p:nvPr/>
          </p:nvGrpSpPr>
          <p:grpSpPr bwMode="auto">
            <a:xfrm>
              <a:off x="4241" y="1554"/>
              <a:ext cx="492" cy="490"/>
              <a:chOff x="4241" y="1554"/>
              <a:chExt cx="492" cy="490"/>
            </a:xfrm>
          </p:grpSpPr>
          <p:sp>
            <p:nvSpPr>
              <p:cNvPr id="112715" name="Line 75"/>
              <p:cNvSpPr>
                <a:spLocks noChangeShapeType="1"/>
              </p:cNvSpPr>
              <p:nvPr/>
            </p:nvSpPr>
            <p:spPr bwMode="auto">
              <a:xfrm flipV="1">
                <a:off x="4496" y="1843"/>
                <a:ext cx="95" cy="201"/>
              </a:xfrm>
              <a:prstGeom prst="line">
                <a:avLst/>
              </a:prstGeom>
              <a:noFill/>
              <a:ln w="2857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18" name="Line 78"/>
              <p:cNvSpPr>
                <a:spLocks noChangeShapeType="1"/>
              </p:cNvSpPr>
              <p:nvPr/>
            </p:nvSpPr>
            <p:spPr bwMode="auto">
              <a:xfrm>
                <a:off x="4411" y="1843"/>
                <a:ext cx="86" cy="192"/>
              </a:xfrm>
              <a:prstGeom prst="line">
                <a:avLst/>
              </a:prstGeom>
              <a:noFill/>
              <a:ln w="2857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25" name="Text Box 85"/>
              <p:cNvSpPr txBox="1">
                <a:spLocks noChangeArrowheads="1"/>
              </p:cNvSpPr>
              <p:nvPr/>
            </p:nvSpPr>
            <p:spPr bwMode="auto">
              <a:xfrm>
                <a:off x="4241" y="1554"/>
                <a:ext cx="25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solidFill>
                      <a:srgbClr val="00CC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</a:t>
                </a:r>
                <a:r>
                  <a:rPr lang="en-US" sz="2400" baseline="-25000">
                    <a:solidFill>
                      <a:srgbClr val="00CC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12728" name="Text Box 88"/>
              <p:cNvSpPr txBox="1">
                <a:spLocks noChangeArrowheads="1"/>
              </p:cNvSpPr>
              <p:nvPr/>
            </p:nvSpPr>
            <p:spPr bwMode="auto">
              <a:xfrm>
                <a:off x="4482" y="1566"/>
                <a:ext cx="25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solidFill>
                      <a:srgbClr val="00CC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</a:t>
                </a:r>
                <a:r>
                  <a:rPr lang="en-US" sz="2400" baseline="-25000">
                    <a:solidFill>
                      <a:srgbClr val="00CC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4</a:t>
                </a:r>
              </a:p>
            </p:txBody>
          </p:sp>
        </p:grpSp>
        <p:sp>
          <p:nvSpPr>
            <p:cNvPr id="112731" name="Text Box 91"/>
            <p:cNvSpPr txBox="1">
              <a:spLocks noChangeArrowheads="1"/>
            </p:cNvSpPr>
            <p:nvPr/>
          </p:nvSpPr>
          <p:spPr bwMode="auto">
            <a:xfrm>
              <a:off x="4309" y="1933"/>
              <a:ext cx="2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i="1">
                  <a:solidFill>
                    <a:srgbClr val="00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</a:p>
          </p:txBody>
        </p:sp>
      </p:grpSp>
      <p:sp>
        <p:nvSpPr>
          <p:cNvPr id="112738" name="Rectangle 98"/>
          <p:cNvSpPr>
            <a:spLocks noChangeArrowheads="1"/>
          </p:cNvSpPr>
          <p:nvPr/>
        </p:nvSpPr>
        <p:spPr bwMode="auto">
          <a:xfrm>
            <a:off x="503238" y="1484313"/>
            <a:ext cx="7956550" cy="974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>
                <a:solidFill>
                  <a:schemeClr val="tx1"/>
                </a:solidFill>
                <a:effectLst/>
                <a:latin typeface="Times New Roman" charset="0"/>
              </a:rPr>
              <a:t>“</a:t>
            </a:r>
            <a:r>
              <a:rPr lang="en-US">
                <a:solidFill>
                  <a:schemeClr val="tx1"/>
                </a:solidFill>
                <a:effectLst/>
                <a:latin typeface="Times New Roman" charset="0"/>
              </a:rPr>
              <a:t>The Voronoi cell consists of points that are </a:t>
            </a:r>
            <a:r>
              <a:rPr lang="en-US">
                <a:solidFill>
                  <a:srgbClr val="00FFFF"/>
                </a:solidFill>
                <a:effectLst/>
                <a:latin typeface="Times New Roman" charset="0"/>
              </a:rPr>
              <a:t>equidistant</a:t>
            </a:r>
            <a:r>
              <a:rPr lang="en-US">
                <a:solidFill>
                  <a:schemeClr val="tx1"/>
                </a:solidFill>
                <a:effectLst/>
                <a:latin typeface="Times New Roman" charset="0"/>
              </a:rPr>
              <a:t> and </a:t>
            </a:r>
            <a:r>
              <a:rPr lang="en-US">
                <a:solidFill>
                  <a:srgbClr val="00FFFF"/>
                </a:solidFill>
                <a:effectLst/>
                <a:latin typeface="Times New Roman" charset="0"/>
              </a:rPr>
              <a:t>minimal </a:t>
            </a:r>
            <a:r>
              <a:rPr lang="en-US">
                <a:solidFill>
                  <a:schemeClr val="tx1"/>
                </a:solidFill>
                <a:effectLst/>
                <a:latin typeface="Times New Roman" charset="0"/>
              </a:rPr>
              <a:t>from two </a:t>
            </a:r>
            <a:r>
              <a:rPr lang="en-US">
                <a:solidFill>
                  <a:srgbClr val="00FFFF"/>
                </a:solidFill>
                <a:effectLst/>
                <a:latin typeface="Times New Roman" charset="0"/>
              </a:rPr>
              <a:t>different </a:t>
            </a:r>
            <a:r>
              <a:rPr lang="en-US">
                <a:solidFill>
                  <a:schemeClr val="tx1"/>
                </a:solidFill>
                <a:effectLst/>
                <a:latin typeface="Times New Roman" charset="0"/>
              </a:rPr>
              <a:t>curves.</a:t>
            </a:r>
            <a:r>
              <a:rPr lang="ja-JP" altLang="en-US">
                <a:solidFill>
                  <a:schemeClr val="tx1"/>
                </a:solidFill>
                <a:effectLst/>
                <a:latin typeface="Times New Roman" charset="0"/>
              </a:rPr>
              <a:t>”</a:t>
            </a:r>
            <a:endParaRPr lang="en-US"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112752" name="Group 112"/>
          <p:cNvGrpSpPr>
            <a:grpSpLocks/>
          </p:cNvGrpSpPr>
          <p:nvPr/>
        </p:nvGrpSpPr>
        <p:grpSpPr bwMode="auto">
          <a:xfrm>
            <a:off x="5799138" y="4133850"/>
            <a:ext cx="1006475" cy="1030288"/>
            <a:chOff x="3912" y="2377"/>
            <a:chExt cx="634" cy="649"/>
          </a:xfrm>
        </p:grpSpPr>
        <p:sp>
          <p:nvSpPr>
            <p:cNvPr id="112750" name="Oval 110"/>
            <p:cNvSpPr>
              <a:spLocks noChangeArrowheads="1"/>
            </p:cNvSpPr>
            <p:nvPr/>
          </p:nvSpPr>
          <p:spPr bwMode="auto">
            <a:xfrm>
              <a:off x="4331" y="2528"/>
              <a:ext cx="56" cy="56"/>
            </a:xfrm>
            <a:prstGeom prst="ellipse">
              <a:avLst/>
            </a:prstGeom>
            <a:solidFill>
              <a:srgbClr val="FF9966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48" name="Group 108"/>
            <p:cNvGrpSpPr>
              <a:grpSpLocks/>
            </p:cNvGrpSpPr>
            <p:nvPr/>
          </p:nvGrpSpPr>
          <p:grpSpPr bwMode="auto">
            <a:xfrm>
              <a:off x="3912" y="2377"/>
              <a:ext cx="634" cy="649"/>
              <a:chOff x="3912" y="2377"/>
              <a:chExt cx="634" cy="649"/>
            </a:xfrm>
          </p:grpSpPr>
          <p:sp>
            <p:nvSpPr>
              <p:cNvPr id="112708" name="Line 68"/>
              <p:cNvSpPr>
                <a:spLocks noChangeShapeType="1"/>
              </p:cNvSpPr>
              <p:nvPr/>
            </p:nvSpPr>
            <p:spPr bwMode="auto">
              <a:xfrm>
                <a:off x="3912" y="2377"/>
                <a:ext cx="447" cy="181"/>
              </a:xfrm>
              <a:prstGeom prst="line">
                <a:avLst/>
              </a:prstGeom>
              <a:noFill/>
              <a:ln w="28575">
                <a:solidFill>
                  <a:srgbClr val="FF99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16" name="Line 76"/>
              <p:cNvSpPr>
                <a:spLocks noChangeShapeType="1"/>
              </p:cNvSpPr>
              <p:nvPr/>
            </p:nvSpPr>
            <p:spPr bwMode="auto">
              <a:xfrm flipH="1">
                <a:off x="4297" y="2562"/>
                <a:ext cx="65" cy="464"/>
              </a:xfrm>
              <a:prstGeom prst="line">
                <a:avLst/>
              </a:prstGeom>
              <a:noFill/>
              <a:ln w="28575">
                <a:solidFill>
                  <a:srgbClr val="FF99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2" name="Text Box 92"/>
              <p:cNvSpPr txBox="1">
                <a:spLocks noChangeArrowheads="1"/>
              </p:cNvSpPr>
              <p:nvPr/>
            </p:nvSpPr>
            <p:spPr bwMode="auto">
              <a:xfrm>
                <a:off x="4295" y="2482"/>
                <a:ext cx="25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99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 i="1">
                    <a:solidFill>
                      <a:srgbClr val="FF99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  <p:grpSp>
        <p:nvGrpSpPr>
          <p:cNvPr id="112756" name="Group 116"/>
          <p:cNvGrpSpPr>
            <a:grpSpLocks/>
          </p:cNvGrpSpPr>
          <p:nvPr/>
        </p:nvGrpSpPr>
        <p:grpSpPr bwMode="auto">
          <a:xfrm>
            <a:off x="6143625" y="3089275"/>
            <a:ext cx="1373188" cy="2451100"/>
            <a:chOff x="4129" y="1719"/>
            <a:chExt cx="865" cy="1544"/>
          </a:xfrm>
        </p:grpSpPr>
        <p:grpSp>
          <p:nvGrpSpPr>
            <p:cNvPr id="112755" name="Group 115"/>
            <p:cNvGrpSpPr>
              <a:grpSpLocks/>
            </p:cNvGrpSpPr>
            <p:nvPr/>
          </p:nvGrpSpPr>
          <p:grpSpPr bwMode="auto">
            <a:xfrm>
              <a:off x="4332" y="2409"/>
              <a:ext cx="340" cy="91"/>
              <a:chOff x="4332" y="2409"/>
              <a:chExt cx="340" cy="91"/>
            </a:xfrm>
          </p:grpSpPr>
          <p:sp>
            <p:nvSpPr>
              <p:cNvPr id="112704" name="Line 64"/>
              <p:cNvSpPr>
                <a:spLocks noChangeShapeType="1"/>
              </p:cNvSpPr>
              <p:nvPr/>
            </p:nvSpPr>
            <p:spPr bwMode="auto">
              <a:xfrm flipH="1" flipV="1">
                <a:off x="4332" y="2409"/>
                <a:ext cx="159" cy="91"/>
              </a:xfrm>
              <a:prstGeom prst="line">
                <a:avLst/>
              </a:prstGeom>
              <a:noFill/>
              <a:ln w="28575">
                <a:solidFill>
                  <a:srgbClr val="CCFFC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05" name="Line 65"/>
              <p:cNvSpPr>
                <a:spLocks noChangeShapeType="1"/>
              </p:cNvSpPr>
              <p:nvPr/>
            </p:nvSpPr>
            <p:spPr bwMode="auto">
              <a:xfrm flipH="1">
                <a:off x="4497" y="2409"/>
                <a:ext cx="175" cy="91"/>
              </a:xfrm>
              <a:prstGeom prst="line">
                <a:avLst/>
              </a:prstGeom>
              <a:noFill/>
              <a:ln w="28575">
                <a:solidFill>
                  <a:srgbClr val="CCFFC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07" name="Freeform 67"/>
              <p:cNvSpPr>
                <a:spLocks/>
              </p:cNvSpPr>
              <p:nvPr/>
            </p:nvSpPr>
            <p:spPr bwMode="auto">
              <a:xfrm>
                <a:off x="4332" y="2409"/>
                <a:ext cx="340" cy="23"/>
              </a:xfrm>
              <a:custGeom>
                <a:avLst/>
                <a:gdLst>
                  <a:gd name="T0" fmla="*/ 0 w 317"/>
                  <a:gd name="T1" fmla="*/ 0 h 23"/>
                  <a:gd name="T2" fmla="*/ 181 w 317"/>
                  <a:gd name="T3" fmla="*/ 23 h 23"/>
                  <a:gd name="T4" fmla="*/ 317 w 317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7" h="23">
                    <a:moveTo>
                      <a:pt x="0" y="0"/>
                    </a:moveTo>
                    <a:cubicBezTo>
                      <a:pt x="64" y="11"/>
                      <a:pt x="128" y="23"/>
                      <a:pt x="181" y="23"/>
                    </a:cubicBezTo>
                    <a:cubicBezTo>
                      <a:pt x="234" y="23"/>
                      <a:pt x="294" y="0"/>
                      <a:pt x="317" y="0"/>
                    </a:cubicBezTo>
                  </a:path>
                </a:pathLst>
              </a:custGeom>
              <a:noFill/>
              <a:ln w="28575" cap="flat" cmpd="sng">
                <a:solidFill>
                  <a:srgbClr val="CCFFC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53" name="Group 113"/>
            <p:cNvGrpSpPr>
              <a:grpSpLocks/>
            </p:cNvGrpSpPr>
            <p:nvPr/>
          </p:nvGrpSpPr>
          <p:grpSpPr bwMode="auto">
            <a:xfrm>
              <a:off x="4129" y="1719"/>
              <a:ext cx="865" cy="1544"/>
              <a:chOff x="4129" y="1716"/>
              <a:chExt cx="865" cy="1544"/>
            </a:xfrm>
          </p:grpSpPr>
          <p:sp>
            <p:nvSpPr>
              <p:cNvPr id="112733" name="Text Box 93"/>
              <p:cNvSpPr txBox="1">
                <a:spLocks noChangeArrowheads="1"/>
              </p:cNvSpPr>
              <p:nvPr/>
            </p:nvSpPr>
            <p:spPr bwMode="auto">
              <a:xfrm>
                <a:off x="4228" y="2170"/>
                <a:ext cx="25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 i="1">
                    <a:solidFill>
                      <a:srgbClr val="FFCC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  <p:sp>
            <p:nvSpPr>
              <p:cNvPr id="112724" name="Text Box 84"/>
              <p:cNvSpPr txBox="1">
                <a:spLocks noChangeArrowheads="1"/>
              </p:cNvSpPr>
              <p:nvPr/>
            </p:nvSpPr>
            <p:spPr bwMode="auto">
              <a:xfrm>
                <a:off x="4743" y="1716"/>
                <a:ext cx="25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CC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solidFill>
                      <a:srgbClr val="FFCC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</a:t>
                </a:r>
                <a:r>
                  <a:rPr lang="en-US" sz="2400" baseline="-25000">
                    <a:solidFill>
                      <a:srgbClr val="FFCC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12742" name="Text Box 102"/>
              <p:cNvSpPr txBox="1">
                <a:spLocks noChangeArrowheads="1"/>
              </p:cNvSpPr>
              <p:nvPr/>
            </p:nvSpPr>
            <p:spPr bwMode="auto">
              <a:xfrm>
                <a:off x="4129" y="2972"/>
                <a:ext cx="25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CC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i="1">
                    <a:solidFill>
                      <a:srgbClr val="FFCC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</a:t>
                </a:r>
                <a:endParaRPr lang="en-US" sz="2400" i="1" baseline="-25000">
                  <a:solidFill>
                    <a:srgbClr val="FF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112751" name="Group 111"/>
              <p:cNvGrpSpPr>
                <a:grpSpLocks/>
              </p:cNvGrpSpPr>
              <p:nvPr/>
            </p:nvGrpSpPr>
            <p:grpSpPr bwMode="auto">
              <a:xfrm>
                <a:off x="4295" y="1933"/>
                <a:ext cx="467" cy="1100"/>
                <a:chOff x="4532" y="2179"/>
                <a:chExt cx="467" cy="1100"/>
              </a:xfrm>
            </p:grpSpPr>
            <p:sp>
              <p:nvSpPr>
                <p:cNvPr id="112749" name="Oval 109"/>
                <p:cNvSpPr>
                  <a:spLocks noChangeArrowheads="1"/>
                </p:cNvSpPr>
                <p:nvPr/>
              </p:nvSpPr>
              <p:spPr bwMode="auto">
                <a:xfrm>
                  <a:off x="4587" y="2646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2740" name="Group 100"/>
                <p:cNvGrpSpPr>
                  <a:grpSpLocks/>
                </p:cNvGrpSpPr>
                <p:nvPr/>
              </p:nvGrpSpPr>
              <p:grpSpPr bwMode="auto">
                <a:xfrm>
                  <a:off x="4532" y="2179"/>
                  <a:ext cx="467" cy="1100"/>
                  <a:chOff x="4295" y="1933"/>
                  <a:chExt cx="467" cy="1100"/>
                </a:xfrm>
              </p:grpSpPr>
              <p:sp>
                <p:nvSpPr>
                  <p:cNvPr id="112713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95" y="2432"/>
                    <a:ext cx="82" cy="601"/>
                  </a:xfrm>
                  <a:prstGeom prst="line">
                    <a:avLst/>
                  </a:prstGeom>
                  <a:noFill/>
                  <a:ln w="28575">
                    <a:solidFill>
                      <a:srgbClr val="FFCC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17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77" y="1933"/>
                    <a:ext cx="385" cy="499"/>
                  </a:xfrm>
                  <a:prstGeom prst="line">
                    <a:avLst/>
                  </a:prstGeom>
                  <a:noFill/>
                  <a:ln w="28575">
                    <a:solidFill>
                      <a:srgbClr val="FFCC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BABA-59FC-1D48-B450-57419CEAAB9D}" type="slidenum">
              <a:rPr lang="ar-sa" smtClean="0"/>
              <a:pPr/>
              <a:t>16</a:t>
            </a:fld>
            <a:endParaRPr lang="en-US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19774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812087" cy="936625"/>
          </a:xfrm>
        </p:spPr>
        <p:txBody>
          <a:bodyPr/>
          <a:lstStyle/>
          <a:p>
            <a:r>
              <a:rPr lang="en-US"/>
              <a:t>Definition (Voronoi Diagram)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477963"/>
            <a:ext cx="4127500" cy="443388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charset="0"/>
              <a:buNone/>
            </a:pPr>
            <a:r>
              <a:rPr lang="en-US" sz="3200"/>
              <a:t>   The </a:t>
            </a:r>
          </a:p>
          <a:p>
            <a:pPr>
              <a:lnSpc>
                <a:spcPct val="120000"/>
              </a:lnSpc>
              <a:buFont typeface="Wingdings" charset="0"/>
              <a:buNone/>
            </a:pPr>
            <a:r>
              <a:rPr lang="en-US" sz="3200"/>
              <a:t>   </a:t>
            </a:r>
            <a:r>
              <a:rPr lang="en-US" sz="3200">
                <a:solidFill>
                  <a:srgbClr val="00FFFF"/>
                </a:solidFill>
              </a:rPr>
              <a:t>Voronoi Diagram (VD)</a:t>
            </a:r>
            <a:r>
              <a:rPr lang="en-US" sz="3200"/>
              <a:t> is the union of the </a:t>
            </a:r>
          </a:p>
          <a:p>
            <a:pPr>
              <a:lnSpc>
                <a:spcPct val="120000"/>
              </a:lnSpc>
              <a:buFont typeface="Wingdings" charset="0"/>
              <a:buNone/>
            </a:pPr>
            <a:r>
              <a:rPr lang="en-US" sz="3200"/>
              <a:t>   </a:t>
            </a:r>
            <a:r>
              <a:rPr lang="en-US" sz="3200">
                <a:solidFill>
                  <a:srgbClr val="00FFFF"/>
                </a:solidFill>
              </a:rPr>
              <a:t>Voronoi Cells</a:t>
            </a:r>
            <a:r>
              <a:rPr lang="en-US" sz="3200"/>
              <a:t> </a:t>
            </a:r>
            <a:r>
              <a:rPr lang="en-US" sz="3200">
                <a:solidFill>
                  <a:srgbClr val="00FFFF"/>
                </a:solidFill>
              </a:rPr>
              <a:t>(VC)</a:t>
            </a:r>
            <a:r>
              <a:rPr lang="en-US" sz="3200"/>
              <a:t> of all the free-form curves. </a:t>
            </a:r>
          </a:p>
        </p:txBody>
      </p:sp>
      <p:grpSp>
        <p:nvGrpSpPr>
          <p:cNvPr id="106611" name="Group 115"/>
          <p:cNvGrpSpPr>
            <a:grpSpLocks/>
          </p:cNvGrpSpPr>
          <p:nvPr/>
        </p:nvGrpSpPr>
        <p:grpSpPr bwMode="auto">
          <a:xfrm>
            <a:off x="4335463" y="1301750"/>
            <a:ext cx="4491037" cy="4395788"/>
            <a:chOff x="3153" y="1185"/>
            <a:chExt cx="2472" cy="2550"/>
          </a:xfrm>
        </p:grpSpPr>
        <p:sp>
          <p:nvSpPr>
            <p:cNvPr id="106563" name="AutoShape 67"/>
            <p:cNvSpPr>
              <a:spLocks noChangeAspect="1" noChangeArrowheads="1" noTextEdit="1"/>
            </p:cNvSpPr>
            <p:nvPr/>
          </p:nvSpPr>
          <p:spPr bwMode="auto">
            <a:xfrm>
              <a:off x="3175" y="1185"/>
              <a:ext cx="2450" cy="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65" name="Freeform 69"/>
            <p:cNvSpPr>
              <a:spLocks/>
            </p:cNvSpPr>
            <p:nvPr/>
          </p:nvSpPr>
          <p:spPr bwMode="auto">
            <a:xfrm>
              <a:off x="5013" y="2729"/>
              <a:ext cx="16" cy="176"/>
            </a:xfrm>
            <a:custGeom>
              <a:avLst/>
              <a:gdLst>
                <a:gd name="T0" fmla="*/ 16 w 16"/>
                <a:gd name="T1" fmla="*/ 0 h 173"/>
                <a:gd name="T2" fmla="*/ 16 w 16"/>
                <a:gd name="T3" fmla="*/ 15 h 173"/>
                <a:gd name="T4" fmla="*/ 16 w 16"/>
                <a:gd name="T5" fmla="*/ 29 h 173"/>
                <a:gd name="T6" fmla="*/ 15 w 16"/>
                <a:gd name="T7" fmla="*/ 44 h 173"/>
                <a:gd name="T8" fmla="*/ 14 w 16"/>
                <a:gd name="T9" fmla="*/ 61 h 173"/>
                <a:gd name="T10" fmla="*/ 13 w 16"/>
                <a:gd name="T11" fmla="*/ 77 h 173"/>
                <a:gd name="T12" fmla="*/ 11 w 16"/>
                <a:gd name="T13" fmla="*/ 93 h 173"/>
                <a:gd name="T14" fmla="*/ 8 w 16"/>
                <a:gd name="T15" fmla="*/ 112 h 173"/>
                <a:gd name="T16" fmla="*/ 6 w 16"/>
                <a:gd name="T17" fmla="*/ 131 h 173"/>
                <a:gd name="T18" fmla="*/ 4 w 16"/>
                <a:gd name="T19" fmla="*/ 151 h 173"/>
                <a:gd name="T20" fmla="*/ 0 w 16"/>
                <a:gd name="T2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73">
                  <a:moveTo>
                    <a:pt x="16" y="0"/>
                  </a:moveTo>
                  <a:lnTo>
                    <a:pt x="16" y="15"/>
                  </a:lnTo>
                  <a:lnTo>
                    <a:pt x="16" y="29"/>
                  </a:lnTo>
                  <a:lnTo>
                    <a:pt x="15" y="44"/>
                  </a:lnTo>
                  <a:lnTo>
                    <a:pt x="14" y="61"/>
                  </a:lnTo>
                  <a:lnTo>
                    <a:pt x="13" y="77"/>
                  </a:lnTo>
                  <a:lnTo>
                    <a:pt x="11" y="93"/>
                  </a:lnTo>
                  <a:lnTo>
                    <a:pt x="8" y="112"/>
                  </a:lnTo>
                  <a:lnTo>
                    <a:pt x="6" y="131"/>
                  </a:lnTo>
                  <a:lnTo>
                    <a:pt x="4" y="151"/>
                  </a:lnTo>
                  <a:lnTo>
                    <a:pt x="0" y="173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66" name="Freeform 70"/>
            <p:cNvSpPr>
              <a:spLocks/>
            </p:cNvSpPr>
            <p:nvPr/>
          </p:nvSpPr>
          <p:spPr bwMode="auto">
            <a:xfrm>
              <a:off x="5028" y="2666"/>
              <a:ext cx="1" cy="63"/>
            </a:xfrm>
            <a:custGeom>
              <a:avLst/>
              <a:gdLst>
                <a:gd name="T0" fmla="*/ 0 w 1"/>
                <a:gd name="T1" fmla="*/ 0 h 61"/>
                <a:gd name="T2" fmla="*/ 1 w 1"/>
                <a:gd name="T3" fmla="*/ 6 h 61"/>
                <a:gd name="T4" fmla="*/ 1 w 1"/>
                <a:gd name="T5" fmla="*/ 12 h 61"/>
                <a:gd name="T6" fmla="*/ 1 w 1"/>
                <a:gd name="T7" fmla="*/ 17 h 61"/>
                <a:gd name="T8" fmla="*/ 1 w 1"/>
                <a:gd name="T9" fmla="*/ 23 h 61"/>
                <a:gd name="T10" fmla="*/ 1 w 1"/>
                <a:gd name="T11" fmla="*/ 30 h 61"/>
                <a:gd name="T12" fmla="*/ 1 w 1"/>
                <a:gd name="T13" fmla="*/ 36 h 61"/>
                <a:gd name="T14" fmla="*/ 1 w 1"/>
                <a:gd name="T15" fmla="*/ 42 h 61"/>
                <a:gd name="T16" fmla="*/ 1 w 1"/>
                <a:gd name="T17" fmla="*/ 49 h 61"/>
                <a:gd name="T18" fmla="*/ 1 w 1"/>
                <a:gd name="T19" fmla="*/ 55 h 61"/>
                <a:gd name="T20" fmla="*/ 1 w 1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61">
                  <a:moveTo>
                    <a:pt x="0" y="0"/>
                  </a:moveTo>
                  <a:lnTo>
                    <a:pt x="1" y="6"/>
                  </a:lnTo>
                  <a:lnTo>
                    <a:pt x="1" y="12"/>
                  </a:lnTo>
                  <a:lnTo>
                    <a:pt x="1" y="17"/>
                  </a:lnTo>
                  <a:lnTo>
                    <a:pt x="1" y="23"/>
                  </a:lnTo>
                  <a:lnTo>
                    <a:pt x="1" y="30"/>
                  </a:lnTo>
                  <a:lnTo>
                    <a:pt x="1" y="36"/>
                  </a:lnTo>
                  <a:lnTo>
                    <a:pt x="1" y="42"/>
                  </a:lnTo>
                  <a:lnTo>
                    <a:pt x="1" y="49"/>
                  </a:lnTo>
                  <a:lnTo>
                    <a:pt x="1" y="55"/>
                  </a:lnTo>
                  <a:lnTo>
                    <a:pt x="1" y="61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67" name="Freeform 71"/>
            <p:cNvSpPr>
              <a:spLocks/>
            </p:cNvSpPr>
            <p:nvPr/>
          </p:nvSpPr>
          <p:spPr bwMode="auto">
            <a:xfrm>
              <a:off x="5028" y="2662"/>
              <a:ext cx="1" cy="4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1 h 4"/>
                <a:gd name="T4" fmla="*/ 1 h 4"/>
                <a:gd name="T5" fmla="*/ 1 h 4"/>
                <a:gd name="T6" fmla="*/ 3 h 4"/>
                <a:gd name="T7" fmla="*/ 3 h 4"/>
                <a:gd name="T8" fmla="*/ 3 h 4"/>
                <a:gd name="T9" fmla="*/ 3 h 4"/>
                <a:gd name="T10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68" name="Freeform 72"/>
            <p:cNvSpPr>
              <a:spLocks/>
            </p:cNvSpPr>
            <p:nvPr/>
          </p:nvSpPr>
          <p:spPr bwMode="auto">
            <a:xfrm>
              <a:off x="5026" y="2638"/>
              <a:ext cx="2" cy="24"/>
            </a:xfrm>
            <a:custGeom>
              <a:avLst/>
              <a:gdLst>
                <a:gd name="T0" fmla="*/ 0 w 2"/>
                <a:gd name="T1" fmla="*/ 0 h 24"/>
                <a:gd name="T2" fmla="*/ 1 w 2"/>
                <a:gd name="T3" fmla="*/ 2 h 24"/>
                <a:gd name="T4" fmla="*/ 1 w 2"/>
                <a:gd name="T5" fmla="*/ 4 h 24"/>
                <a:gd name="T6" fmla="*/ 1 w 2"/>
                <a:gd name="T7" fmla="*/ 7 h 24"/>
                <a:gd name="T8" fmla="*/ 1 w 2"/>
                <a:gd name="T9" fmla="*/ 9 h 24"/>
                <a:gd name="T10" fmla="*/ 1 w 2"/>
                <a:gd name="T11" fmla="*/ 11 h 24"/>
                <a:gd name="T12" fmla="*/ 1 w 2"/>
                <a:gd name="T13" fmla="*/ 15 h 24"/>
                <a:gd name="T14" fmla="*/ 2 w 2"/>
                <a:gd name="T15" fmla="*/ 17 h 24"/>
                <a:gd name="T16" fmla="*/ 2 w 2"/>
                <a:gd name="T17" fmla="*/ 20 h 24"/>
                <a:gd name="T18" fmla="*/ 2 w 2"/>
                <a:gd name="T19" fmla="*/ 22 h 24"/>
                <a:gd name="T20" fmla="*/ 2 w 2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4">
                  <a:moveTo>
                    <a:pt x="0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4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69" name="Freeform 73"/>
            <p:cNvSpPr>
              <a:spLocks/>
            </p:cNvSpPr>
            <p:nvPr/>
          </p:nvSpPr>
          <p:spPr bwMode="auto">
            <a:xfrm>
              <a:off x="5025" y="2617"/>
              <a:ext cx="1" cy="21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 h 20"/>
                <a:gd name="T4" fmla="*/ 0 w 1"/>
                <a:gd name="T5" fmla="*/ 3 h 20"/>
                <a:gd name="T6" fmla="*/ 0 w 1"/>
                <a:gd name="T7" fmla="*/ 6 h 20"/>
                <a:gd name="T8" fmla="*/ 0 w 1"/>
                <a:gd name="T9" fmla="*/ 8 h 20"/>
                <a:gd name="T10" fmla="*/ 1 w 1"/>
                <a:gd name="T11" fmla="*/ 9 h 20"/>
                <a:gd name="T12" fmla="*/ 1 w 1"/>
                <a:gd name="T13" fmla="*/ 11 h 20"/>
                <a:gd name="T14" fmla="*/ 1 w 1"/>
                <a:gd name="T15" fmla="*/ 14 h 20"/>
                <a:gd name="T16" fmla="*/ 1 w 1"/>
                <a:gd name="T17" fmla="*/ 16 h 20"/>
                <a:gd name="T18" fmla="*/ 1 w 1"/>
                <a:gd name="T19" fmla="*/ 17 h 20"/>
                <a:gd name="T20" fmla="*/ 1 w 1"/>
                <a:gd name="T2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20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70" name="Freeform 74"/>
            <p:cNvSpPr>
              <a:spLocks/>
            </p:cNvSpPr>
            <p:nvPr/>
          </p:nvSpPr>
          <p:spPr bwMode="auto">
            <a:xfrm>
              <a:off x="5018" y="2575"/>
              <a:ext cx="7" cy="42"/>
            </a:xfrm>
            <a:custGeom>
              <a:avLst/>
              <a:gdLst>
                <a:gd name="T0" fmla="*/ 0 w 7"/>
                <a:gd name="T1" fmla="*/ 0 h 41"/>
                <a:gd name="T2" fmla="*/ 1 w 7"/>
                <a:gd name="T3" fmla="*/ 4 h 41"/>
                <a:gd name="T4" fmla="*/ 2 w 7"/>
                <a:gd name="T5" fmla="*/ 8 h 41"/>
                <a:gd name="T6" fmla="*/ 2 w 7"/>
                <a:gd name="T7" fmla="*/ 11 h 41"/>
                <a:gd name="T8" fmla="*/ 3 w 7"/>
                <a:gd name="T9" fmla="*/ 16 h 41"/>
                <a:gd name="T10" fmla="*/ 3 w 7"/>
                <a:gd name="T11" fmla="*/ 21 h 41"/>
                <a:gd name="T12" fmla="*/ 4 w 7"/>
                <a:gd name="T13" fmla="*/ 24 h 41"/>
                <a:gd name="T14" fmla="*/ 4 w 7"/>
                <a:gd name="T15" fmla="*/ 28 h 41"/>
                <a:gd name="T16" fmla="*/ 6 w 7"/>
                <a:gd name="T17" fmla="*/ 33 h 41"/>
                <a:gd name="T18" fmla="*/ 6 w 7"/>
                <a:gd name="T19" fmla="*/ 36 h 41"/>
                <a:gd name="T20" fmla="*/ 7 w 7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1">
                  <a:moveTo>
                    <a:pt x="0" y="0"/>
                  </a:move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7" y="41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71" name="Freeform 75"/>
            <p:cNvSpPr>
              <a:spLocks/>
            </p:cNvSpPr>
            <p:nvPr/>
          </p:nvSpPr>
          <p:spPr bwMode="auto">
            <a:xfrm>
              <a:off x="4984" y="2439"/>
              <a:ext cx="34" cy="136"/>
            </a:xfrm>
            <a:custGeom>
              <a:avLst/>
              <a:gdLst>
                <a:gd name="T0" fmla="*/ 0 w 33"/>
                <a:gd name="T1" fmla="*/ 0 h 134"/>
                <a:gd name="T2" fmla="*/ 5 w 33"/>
                <a:gd name="T3" fmla="*/ 14 h 134"/>
                <a:gd name="T4" fmla="*/ 9 w 33"/>
                <a:gd name="T5" fmla="*/ 28 h 134"/>
                <a:gd name="T6" fmla="*/ 13 w 33"/>
                <a:gd name="T7" fmla="*/ 42 h 134"/>
                <a:gd name="T8" fmla="*/ 16 w 33"/>
                <a:gd name="T9" fmla="*/ 55 h 134"/>
                <a:gd name="T10" fmla="*/ 20 w 33"/>
                <a:gd name="T11" fmla="*/ 69 h 134"/>
                <a:gd name="T12" fmla="*/ 23 w 33"/>
                <a:gd name="T13" fmla="*/ 82 h 134"/>
                <a:gd name="T14" fmla="*/ 26 w 33"/>
                <a:gd name="T15" fmla="*/ 95 h 134"/>
                <a:gd name="T16" fmla="*/ 28 w 33"/>
                <a:gd name="T17" fmla="*/ 108 h 134"/>
                <a:gd name="T18" fmla="*/ 30 w 33"/>
                <a:gd name="T19" fmla="*/ 121 h 134"/>
                <a:gd name="T20" fmla="*/ 33 w 33"/>
                <a:gd name="T2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34">
                  <a:moveTo>
                    <a:pt x="0" y="0"/>
                  </a:moveTo>
                  <a:lnTo>
                    <a:pt x="5" y="14"/>
                  </a:lnTo>
                  <a:lnTo>
                    <a:pt x="9" y="28"/>
                  </a:lnTo>
                  <a:lnTo>
                    <a:pt x="13" y="42"/>
                  </a:lnTo>
                  <a:lnTo>
                    <a:pt x="16" y="55"/>
                  </a:lnTo>
                  <a:lnTo>
                    <a:pt x="20" y="69"/>
                  </a:lnTo>
                  <a:lnTo>
                    <a:pt x="23" y="82"/>
                  </a:lnTo>
                  <a:lnTo>
                    <a:pt x="26" y="95"/>
                  </a:lnTo>
                  <a:lnTo>
                    <a:pt x="28" y="108"/>
                  </a:lnTo>
                  <a:lnTo>
                    <a:pt x="30" y="121"/>
                  </a:lnTo>
                  <a:lnTo>
                    <a:pt x="33" y="134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72" name="Freeform 76"/>
            <p:cNvSpPr>
              <a:spLocks/>
            </p:cNvSpPr>
            <p:nvPr/>
          </p:nvSpPr>
          <p:spPr bwMode="auto">
            <a:xfrm>
              <a:off x="4973" y="2402"/>
              <a:ext cx="11" cy="37"/>
            </a:xfrm>
            <a:custGeom>
              <a:avLst/>
              <a:gdLst>
                <a:gd name="T0" fmla="*/ 0 w 11"/>
                <a:gd name="T1" fmla="*/ 0 h 36"/>
                <a:gd name="T2" fmla="*/ 2 w 11"/>
                <a:gd name="T3" fmla="*/ 3 h 36"/>
                <a:gd name="T4" fmla="*/ 3 w 11"/>
                <a:gd name="T5" fmla="*/ 7 h 36"/>
                <a:gd name="T6" fmla="*/ 4 w 11"/>
                <a:gd name="T7" fmla="*/ 12 h 36"/>
                <a:gd name="T8" fmla="*/ 5 w 11"/>
                <a:gd name="T9" fmla="*/ 15 h 36"/>
                <a:gd name="T10" fmla="*/ 6 w 11"/>
                <a:gd name="T11" fmla="*/ 19 h 36"/>
                <a:gd name="T12" fmla="*/ 7 w 11"/>
                <a:gd name="T13" fmla="*/ 22 h 36"/>
                <a:gd name="T14" fmla="*/ 9 w 11"/>
                <a:gd name="T15" fmla="*/ 26 h 36"/>
                <a:gd name="T16" fmla="*/ 10 w 11"/>
                <a:gd name="T17" fmla="*/ 29 h 36"/>
                <a:gd name="T18" fmla="*/ 11 w 11"/>
                <a:gd name="T19" fmla="*/ 33 h 36"/>
                <a:gd name="T20" fmla="*/ 11 w 11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6">
                  <a:moveTo>
                    <a:pt x="0" y="0"/>
                  </a:moveTo>
                  <a:lnTo>
                    <a:pt x="2" y="3"/>
                  </a:lnTo>
                  <a:lnTo>
                    <a:pt x="3" y="7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9"/>
                  </a:lnTo>
                  <a:lnTo>
                    <a:pt x="7" y="22"/>
                  </a:lnTo>
                  <a:lnTo>
                    <a:pt x="9" y="26"/>
                  </a:lnTo>
                  <a:lnTo>
                    <a:pt x="10" y="29"/>
                  </a:lnTo>
                  <a:lnTo>
                    <a:pt x="11" y="33"/>
                  </a:lnTo>
                  <a:lnTo>
                    <a:pt x="11" y="36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73" name="Freeform 77"/>
            <p:cNvSpPr>
              <a:spLocks/>
            </p:cNvSpPr>
            <p:nvPr/>
          </p:nvSpPr>
          <p:spPr bwMode="auto">
            <a:xfrm>
              <a:off x="4950" y="2338"/>
              <a:ext cx="23" cy="64"/>
            </a:xfrm>
            <a:custGeom>
              <a:avLst/>
              <a:gdLst>
                <a:gd name="T0" fmla="*/ 0 w 22"/>
                <a:gd name="T1" fmla="*/ 0 h 63"/>
                <a:gd name="T2" fmla="*/ 2 w 22"/>
                <a:gd name="T3" fmla="*/ 5 h 63"/>
                <a:gd name="T4" fmla="*/ 5 w 22"/>
                <a:gd name="T5" fmla="*/ 12 h 63"/>
                <a:gd name="T6" fmla="*/ 7 w 22"/>
                <a:gd name="T7" fmla="*/ 19 h 63"/>
                <a:gd name="T8" fmla="*/ 9 w 22"/>
                <a:gd name="T9" fmla="*/ 25 h 63"/>
                <a:gd name="T10" fmla="*/ 12 w 22"/>
                <a:gd name="T11" fmla="*/ 32 h 63"/>
                <a:gd name="T12" fmla="*/ 13 w 22"/>
                <a:gd name="T13" fmla="*/ 38 h 63"/>
                <a:gd name="T14" fmla="*/ 15 w 22"/>
                <a:gd name="T15" fmla="*/ 44 h 63"/>
                <a:gd name="T16" fmla="*/ 18 w 22"/>
                <a:gd name="T17" fmla="*/ 51 h 63"/>
                <a:gd name="T18" fmla="*/ 20 w 22"/>
                <a:gd name="T19" fmla="*/ 57 h 63"/>
                <a:gd name="T20" fmla="*/ 22 w 22"/>
                <a:gd name="T2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63">
                  <a:moveTo>
                    <a:pt x="0" y="0"/>
                  </a:moveTo>
                  <a:lnTo>
                    <a:pt x="2" y="5"/>
                  </a:lnTo>
                  <a:lnTo>
                    <a:pt x="5" y="12"/>
                  </a:lnTo>
                  <a:lnTo>
                    <a:pt x="7" y="19"/>
                  </a:lnTo>
                  <a:lnTo>
                    <a:pt x="9" y="25"/>
                  </a:lnTo>
                  <a:lnTo>
                    <a:pt x="12" y="32"/>
                  </a:lnTo>
                  <a:lnTo>
                    <a:pt x="13" y="38"/>
                  </a:lnTo>
                  <a:lnTo>
                    <a:pt x="15" y="44"/>
                  </a:lnTo>
                  <a:lnTo>
                    <a:pt x="18" y="51"/>
                  </a:lnTo>
                  <a:lnTo>
                    <a:pt x="20" y="57"/>
                  </a:lnTo>
                  <a:lnTo>
                    <a:pt x="22" y="63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74" name="Freeform 78"/>
            <p:cNvSpPr>
              <a:spLocks/>
            </p:cNvSpPr>
            <p:nvPr/>
          </p:nvSpPr>
          <p:spPr bwMode="auto">
            <a:xfrm>
              <a:off x="4795" y="2313"/>
              <a:ext cx="155" cy="25"/>
            </a:xfrm>
            <a:custGeom>
              <a:avLst/>
              <a:gdLst>
                <a:gd name="T0" fmla="*/ 0 w 152"/>
                <a:gd name="T1" fmla="*/ 0 h 24"/>
                <a:gd name="T2" fmla="*/ 13 w 152"/>
                <a:gd name="T3" fmla="*/ 2 h 24"/>
                <a:gd name="T4" fmla="*/ 27 w 152"/>
                <a:gd name="T5" fmla="*/ 5 h 24"/>
                <a:gd name="T6" fmla="*/ 40 w 152"/>
                <a:gd name="T7" fmla="*/ 8 h 24"/>
                <a:gd name="T8" fmla="*/ 55 w 152"/>
                <a:gd name="T9" fmla="*/ 11 h 24"/>
                <a:gd name="T10" fmla="*/ 69 w 152"/>
                <a:gd name="T11" fmla="*/ 13 h 24"/>
                <a:gd name="T12" fmla="*/ 84 w 152"/>
                <a:gd name="T13" fmla="*/ 15 h 24"/>
                <a:gd name="T14" fmla="*/ 101 w 152"/>
                <a:gd name="T15" fmla="*/ 18 h 24"/>
                <a:gd name="T16" fmla="*/ 117 w 152"/>
                <a:gd name="T17" fmla="*/ 19 h 24"/>
                <a:gd name="T18" fmla="*/ 133 w 152"/>
                <a:gd name="T19" fmla="*/ 21 h 24"/>
                <a:gd name="T20" fmla="*/ 152 w 152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24">
                  <a:moveTo>
                    <a:pt x="0" y="0"/>
                  </a:moveTo>
                  <a:lnTo>
                    <a:pt x="13" y="2"/>
                  </a:lnTo>
                  <a:lnTo>
                    <a:pt x="27" y="5"/>
                  </a:lnTo>
                  <a:lnTo>
                    <a:pt x="40" y="8"/>
                  </a:lnTo>
                  <a:lnTo>
                    <a:pt x="55" y="11"/>
                  </a:lnTo>
                  <a:lnTo>
                    <a:pt x="69" y="13"/>
                  </a:lnTo>
                  <a:lnTo>
                    <a:pt x="84" y="15"/>
                  </a:lnTo>
                  <a:lnTo>
                    <a:pt x="101" y="18"/>
                  </a:lnTo>
                  <a:lnTo>
                    <a:pt x="117" y="19"/>
                  </a:lnTo>
                  <a:lnTo>
                    <a:pt x="133" y="21"/>
                  </a:lnTo>
                  <a:lnTo>
                    <a:pt x="152" y="24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75" name="Freeform 79"/>
            <p:cNvSpPr>
              <a:spLocks/>
            </p:cNvSpPr>
            <p:nvPr/>
          </p:nvSpPr>
          <p:spPr bwMode="auto">
            <a:xfrm>
              <a:off x="4637" y="2268"/>
              <a:ext cx="158" cy="45"/>
            </a:xfrm>
            <a:custGeom>
              <a:avLst/>
              <a:gdLst>
                <a:gd name="T0" fmla="*/ 0 w 155"/>
                <a:gd name="T1" fmla="*/ 0 h 44"/>
                <a:gd name="T2" fmla="*/ 14 w 155"/>
                <a:gd name="T3" fmla="*/ 4 h 44"/>
                <a:gd name="T4" fmla="*/ 28 w 155"/>
                <a:gd name="T5" fmla="*/ 9 h 44"/>
                <a:gd name="T6" fmla="*/ 42 w 155"/>
                <a:gd name="T7" fmla="*/ 14 h 44"/>
                <a:gd name="T8" fmla="*/ 57 w 155"/>
                <a:gd name="T9" fmla="*/ 18 h 44"/>
                <a:gd name="T10" fmla="*/ 73 w 155"/>
                <a:gd name="T11" fmla="*/ 23 h 44"/>
                <a:gd name="T12" fmla="*/ 88 w 155"/>
                <a:gd name="T13" fmla="*/ 28 h 44"/>
                <a:gd name="T14" fmla="*/ 104 w 155"/>
                <a:gd name="T15" fmla="*/ 31 h 44"/>
                <a:gd name="T16" fmla="*/ 121 w 155"/>
                <a:gd name="T17" fmla="*/ 36 h 44"/>
                <a:gd name="T18" fmla="*/ 137 w 155"/>
                <a:gd name="T19" fmla="*/ 39 h 44"/>
                <a:gd name="T20" fmla="*/ 155 w 155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44">
                  <a:moveTo>
                    <a:pt x="0" y="0"/>
                  </a:moveTo>
                  <a:lnTo>
                    <a:pt x="14" y="4"/>
                  </a:lnTo>
                  <a:lnTo>
                    <a:pt x="28" y="9"/>
                  </a:lnTo>
                  <a:lnTo>
                    <a:pt x="42" y="14"/>
                  </a:lnTo>
                  <a:lnTo>
                    <a:pt x="57" y="18"/>
                  </a:lnTo>
                  <a:lnTo>
                    <a:pt x="73" y="23"/>
                  </a:lnTo>
                  <a:lnTo>
                    <a:pt x="88" y="28"/>
                  </a:lnTo>
                  <a:lnTo>
                    <a:pt x="104" y="31"/>
                  </a:lnTo>
                  <a:lnTo>
                    <a:pt x="121" y="36"/>
                  </a:lnTo>
                  <a:lnTo>
                    <a:pt x="137" y="39"/>
                  </a:lnTo>
                  <a:lnTo>
                    <a:pt x="155" y="44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76" name="Freeform 80"/>
            <p:cNvSpPr>
              <a:spLocks/>
            </p:cNvSpPr>
            <p:nvPr/>
          </p:nvSpPr>
          <p:spPr bwMode="auto">
            <a:xfrm>
              <a:off x="4631" y="2265"/>
              <a:ext cx="6" cy="3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1 w 6"/>
                <a:gd name="T5" fmla="*/ 1 h 3"/>
                <a:gd name="T6" fmla="*/ 1 w 6"/>
                <a:gd name="T7" fmla="*/ 1 h 3"/>
                <a:gd name="T8" fmla="*/ 3 w 6"/>
                <a:gd name="T9" fmla="*/ 1 h 3"/>
                <a:gd name="T10" fmla="*/ 3 w 6"/>
                <a:gd name="T11" fmla="*/ 1 h 3"/>
                <a:gd name="T12" fmla="*/ 4 w 6"/>
                <a:gd name="T13" fmla="*/ 1 h 3"/>
                <a:gd name="T14" fmla="*/ 4 w 6"/>
                <a:gd name="T15" fmla="*/ 1 h 3"/>
                <a:gd name="T16" fmla="*/ 5 w 6"/>
                <a:gd name="T17" fmla="*/ 3 h 3"/>
                <a:gd name="T18" fmla="*/ 5 w 6"/>
                <a:gd name="T19" fmla="*/ 3 h 3"/>
                <a:gd name="T20" fmla="*/ 6 w 6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</a:path>
              </a:pathLst>
            </a:custGeom>
            <a:noFill/>
            <a:ln w="3651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77" name="Freeform 81"/>
            <p:cNvSpPr>
              <a:spLocks/>
            </p:cNvSpPr>
            <p:nvPr/>
          </p:nvSpPr>
          <p:spPr bwMode="auto">
            <a:xfrm>
              <a:off x="4512" y="2226"/>
              <a:ext cx="119" cy="39"/>
            </a:xfrm>
            <a:custGeom>
              <a:avLst/>
              <a:gdLst>
                <a:gd name="T0" fmla="*/ 0 w 116"/>
                <a:gd name="T1" fmla="*/ 0 h 38"/>
                <a:gd name="T2" fmla="*/ 14 w 116"/>
                <a:gd name="T3" fmla="*/ 4 h 38"/>
                <a:gd name="T4" fmla="*/ 28 w 116"/>
                <a:gd name="T5" fmla="*/ 9 h 38"/>
                <a:gd name="T6" fmla="*/ 41 w 116"/>
                <a:gd name="T7" fmla="*/ 12 h 38"/>
                <a:gd name="T8" fmla="*/ 53 w 116"/>
                <a:gd name="T9" fmla="*/ 17 h 38"/>
                <a:gd name="T10" fmla="*/ 63 w 116"/>
                <a:gd name="T11" fmla="*/ 21 h 38"/>
                <a:gd name="T12" fmla="*/ 74 w 116"/>
                <a:gd name="T13" fmla="*/ 24 h 38"/>
                <a:gd name="T14" fmla="*/ 85 w 116"/>
                <a:gd name="T15" fmla="*/ 28 h 38"/>
                <a:gd name="T16" fmla="*/ 95 w 116"/>
                <a:gd name="T17" fmla="*/ 31 h 38"/>
                <a:gd name="T18" fmla="*/ 106 w 116"/>
                <a:gd name="T19" fmla="*/ 35 h 38"/>
                <a:gd name="T20" fmla="*/ 116 w 116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38">
                  <a:moveTo>
                    <a:pt x="0" y="0"/>
                  </a:moveTo>
                  <a:lnTo>
                    <a:pt x="14" y="4"/>
                  </a:lnTo>
                  <a:lnTo>
                    <a:pt x="28" y="9"/>
                  </a:lnTo>
                  <a:lnTo>
                    <a:pt x="41" y="12"/>
                  </a:lnTo>
                  <a:lnTo>
                    <a:pt x="53" y="17"/>
                  </a:lnTo>
                  <a:lnTo>
                    <a:pt x="63" y="21"/>
                  </a:lnTo>
                  <a:lnTo>
                    <a:pt x="74" y="24"/>
                  </a:lnTo>
                  <a:lnTo>
                    <a:pt x="85" y="28"/>
                  </a:lnTo>
                  <a:lnTo>
                    <a:pt x="95" y="31"/>
                  </a:lnTo>
                  <a:lnTo>
                    <a:pt x="106" y="35"/>
                  </a:lnTo>
                  <a:lnTo>
                    <a:pt x="116" y="38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78" name="Freeform 82"/>
            <p:cNvSpPr>
              <a:spLocks/>
            </p:cNvSpPr>
            <p:nvPr/>
          </p:nvSpPr>
          <p:spPr bwMode="auto">
            <a:xfrm>
              <a:off x="4500" y="2222"/>
              <a:ext cx="12" cy="4"/>
            </a:xfrm>
            <a:custGeom>
              <a:avLst/>
              <a:gdLst>
                <a:gd name="T0" fmla="*/ 0 w 12"/>
                <a:gd name="T1" fmla="*/ 0 h 4"/>
                <a:gd name="T2" fmla="*/ 2 w 12"/>
                <a:gd name="T3" fmla="*/ 1 h 4"/>
                <a:gd name="T4" fmla="*/ 3 w 12"/>
                <a:gd name="T5" fmla="*/ 1 h 4"/>
                <a:gd name="T6" fmla="*/ 4 w 12"/>
                <a:gd name="T7" fmla="*/ 1 h 4"/>
                <a:gd name="T8" fmla="*/ 5 w 12"/>
                <a:gd name="T9" fmla="*/ 1 h 4"/>
                <a:gd name="T10" fmla="*/ 6 w 12"/>
                <a:gd name="T11" fmla="*/ 2 h 4"/>
                <a:gd name="T12" fmla="*/ 7 w 12"/>
                <a:gd name="T13" fmla="*/ 2 h 4"/>
                <a:gd name="T14" fmla="*/ 9 w 12"/>
                <a:gd name="T15" fmla="*/ 2 h 4"/>
                <a:gd name="T16" fmla="*/ 10 w 12"/>
                <a:gd name="T17" fmla="*/ 4 h 4"/>
                <a:gd name="T18" fmla="*/ 11 w 12"/>
                <a:gd name="T19" fmla="*/ 4 h 4"/>
                <a:gd name="T20" fmla="*/ 12 w 12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2" y="4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79" name="Freeform 83"/>
            <p:cNvSpPr>
              <a:spLocks/>
            </p:cNvSpPr>
            <p:nvPr/>
          </p:nvSpPr>
          <p:spPr bwMode="auto">
            <a:xfrm>
              <a:off x="4455" y="2210"/>
              <a:ext cx="45" cy="12"/>
            </a:xfrm>
            <a:custGeom>
              <a:avLst/>
              <a:gdLst>
                <a:gd name="T0" fmla="*/ 0 w 44"/>
                <a:gd name="T1" fmla="*/ 0 h 12"/>
                <a:gd name="T2" fmla="*/ 6 w 44"/>
                <a:gd name="T3" fmla="*/ 3 h 12"/>
                <a:gd name="T4" fmla="*/ 10 w 44"/>
                <a:gd name="T5" fmla="*/ 4 h 12"/>
                <a:gd name="T6" fmla="*/ 15 w 44"/>
                <a:gd name="T7" fmla="*/ 5 h 12"/>
                <a:gd name="T8" fmla="*/ 20 w 44"/>
                <a:gd name="T9" fmla="*/ 6 h 12"/>
                <a:gd name="T10" fmla="*/ 25 w 44"/>
                <a:gd name="T11" fmla="*/ 7 h 12"/>
                <a:gd name="T12" fmla="*/ 28 w 44"/>
                <a:gd name="T13" fmla="*/ 9 h 12"/>
                <a:gd name="T14" fmla="*/ 33 w 44"/>
                <a:gd name="T15" fmla="*/ 10 h 12"/>
                <a:gd name="T16" fmla="*/ 36 w 44"/>
                <a:gd name="T17" fmla="*/ 10 h 12"/>
                <a:gd name="T18" fmla="*/ 41 w 44"/>
                <a:gd name="T19" fmla="*/ 11 h 12"/>
                <a:gd name="T20" fmla="*/ 44 w 4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2">
                  <a:moveTo>
                    <a:pt x="0" y="0"/>
                  </a:moveTo>
                  <a:lnTo>
                    <a:pt x="6" y="3"/>
                  </a:lnTo>
                  <a:lnTo>
                    <a:pt x="10" y="4"/>
                  </a:lnTo>
                  <a:lnTo>
                    <a:pt x="15" y="5"/>
                  </a:lnTo>
                  <a:lnTo>
                    <a:pt x="20" y="6"/>
                  </a:lnTo>
                  <a:lnTo>
                    <a:pt x="25" y="7"/>
                  </a:lnTo>
                  <a:lnTo>
                    <a:pt x="28" y="9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41" y="11"/>
                  </a:lnTo>
                  <a:lnTo>
                    <a:pt x="44" y="12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80" name="Freeform 84"/>
            <p:cNvSpPr>
              <a:spLocks/>
            </p:cNvSpPr>
            <p:nvPr/>
          </p:nvSpPr>
          <p:spPr bwMode="auto">
            <a:xfrm>
              <a:off x="4184" y="2175"/>
              <a:ext cx="271" cy="35"/>
            </a:xfrm>
            <a:custGeom>
              <a:avLst/>
              <a:gdLst>
                <a:gd name="T0" fmla="*/ 0 w 266"/>
                <a:gd name="T1" fmla="*/ 0 h 34"/>
                <a:gd name="T2" fmla="*/ 46 w 266"/>
                <a:gd name="T3" fmla="*/ 3 h 34"/>
                <a:gd name="T4" fmla="*/ 85 w 266"/>
                <a:gd name="T5" fmla="*/ 6 h 34"/>
                <a:gd name="T6" fmla="*/ 119 w 266"/>
                <a:gd name="T7" fmla="*/ 10 h 34"/>
                <a:gd name="T8" fmla="*/ 150 w 266"/>
                <a:gd name="T9" fmla="*/ 13 h 34"/>
                <a:gd name="T10" fmla="*/ 177 w 266"/>
                <a:gd name="T11" fmla="*/ 18 h 34"/>
                <a:gd name="T12" fmla="*/ 199 w 266"/>
                <a:gd name="T13" fmla="*/ 21 h 34"/>
                <a:gd name="T14" fmla="*/ 219 w 266"/>
                <a:gd name="T15" fmla="*/ 25 h 34"/>
                <a:gd name="T16" fmla="*/ 237 w 266"/>
                <a:gd name="T17" fmla="*/ 28 h 34"/>
                <a:gd name="T18" fmla="*/ 253 w 266"/>
                <a:gd name="T19" fmla="*/ 32 h 34"/>
                <a:gd name="T20" fmla="*/ 266 w 266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34">
                  <a:moveTo>
                    <a:pt x="0" y="0"/>
                  </a:moveTo>
                  <a:lnTo>
                    <a:pt x="46" y="3"/>
                  </a:lnTo>
                  <a:lnTo>
                    <a:pt x="85" y="6"/>
                  </a:lnTo>
                  <a:lnTo>
                    <a:pt x="119" y="10"/>
                  </a:lnTo>
                  <a:lnTo>
                    <a:pt x="150" y="13"/>
                  </a:lnTo>
                  <a:lnTo>
                    <a:pt x="177" y="18"/>
                  </a:lnTo>
                  <a:lnTo>
                    <a:pt x="199" y="21"/>
                  </a:lnTo>
                  <a:lnTo>
                    <a:pt x="219" y="25"/>
                  </a:lnTo>
                  <a:lnTo>
                    <a:pt x="237" y="28"/>
                  </a:lnTo>
                  <a:lnTo>
                    <a:pt x="253" y="32"/>
                  </a:lnTo>
                  <a:lnTo>
                    <a:pt x="266" y="34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81" name="Freeform 85"/>
            <p:cNvSpPr>
              <a:spLocks/>
            </p:cNvSpPr>
            <p:nvPr/>
          </p:nvSpPr>
          <p:spPr bwMode="auto">
            <a:xfrm>
              <a:off x="4184" y="2175"/>
              <a:ext cx="105" cy="220"/>
            </a:xfrm>
            <a:custGeom>
              <a:avLst/>
              <a:gdLst>
                <a:gd name="T0" fmla="*/ 103 w 103"/>
                <a:gd name="T1" fmla="*/ 215 h 215"/>
                <a:gd name="T2" fmla="*/ 97 w 103"/>
                <a:gd name="T3" fmla="*/ 204 h 215"/>
                <a:gd name="T4" fmla="*/ 90 w 103"/>
                <a:gd name="T5" fmla="*/ 191 h 215"/>
                <a:gd name="T6" fmla="*/ 82 w 103"/>
                <a:gd name="T7" fmla="*/ 177 h 215"/>
                <a:gd name="T8" fmla="*/ 74 w 103"/>
                <a:gd name="T9" fmla="*/ 162 h 215"/>
                <a:gd name="T10" fmla="*/ 66 w 103"/>
                <a:gd name="T11" fmla="*/ 144 h 215"/>
                <a:gd name="T12" fmla="*/ 55 w 103"/>
                <a:gd name="T13" fmla="*/ 123 h 215"/>
                <a:gd name="T14" fmla="*/ 44 w 103"/>
                <a:gd name="T15" fmla="*/ 101 h 215"/>
                <a:gd name="T16" fmla="*/ 32 w 103"/>
                <a:gd name="T17" fmla="*/ 73 h 215"/>
                <a:gd name="T18" fmla="*/ 16 w 103"/>
                <a:gd name="T19" fmla="*/ 40 h 215"/>
                <a:gd name="T20" fmla="*/ 0 w 103"/>
                <a:gd name="T2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215">
                  <a:moveTo>
                    <a:pt x="103" y="215"/>
                  </a:moveTo>
                  <a:lnTo>
                    <a:pt x="97" y="204"/>
                  </a:lnTo>
                  <a:lnTo>
                    <a:pt x="90" y="191"/>
                  </a:lnTo>
                  <a:lnTo>
                    <a:pt x="82" y="177"/>
                  </a:lnTo>
                  <a:lnTo>
                    <a:pt x="74" y="162"/>
                  </a:lnTo>
                  <a:lnTo>
                    <a:pt x="66" y="144"/>
                  </a:lnTo>
                  <a:lnTo>
                    <a:pt x="55" y="123"/>
                  </a:lnTo>
                  <a:lnTo>
                    <a:pt x="44" y="101"/>
                  </a:lnTo>
                  <a:lnTo>
                    <a:pt x="32" y="73"/>
                  </a:lnTo>
                  <a:lnTo>
                    <a:pt x="16" y="40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82" name="Freeform 86"/>
            <p:cNvSpPr>
              <a:spLocks/>
            </p:cNvSpPr>
            <p:nvPr/>
          </p:nvSpPr>
          <p:spPr bwMode="auto">
            <a:xfrm>
              <a:off x="4289" y="2395"/>
              <a:ext cx="42" cy="71"/>
            </a:xfrm>
            <a:custGeom>
              <a:avLst/>
              <a:gdLst>
                <a:gd name="T0" fmla="*/ 41 w 41"/>
                <a:gd name="T1" fmla="*/ 70 h 70"/>
                <a:gd name="T2" fmla="*/ 38 w 41"/>
                <a:gd name="T3" fmla="*/ 64 h 70"/>
                <a:gd name="T4" fmla="*/ 34 w 41"/>
                <a:gd name="T5" fmla="*/ 58 h 70"/>
                <a:gd name="T6" fmla="*/ 30 w 41"/>
                <a:gd name="T7" fmla="*/ 53 h 70"/>
                <a:gd name="T8" fmla="*/ 27 w 41"/>
                <a:gd name="T9" fmla="*/ 45 h 70"/>
                <a:gd name="T10" fmla="*/ 22 w 41"/>
                <a:gd name="T11" fmla="*/ 38 h 70"/>
                <a:gd name="T12" fmla="*/ 19 w 41"/>
                <a:gd name="T13" fmla="*/ 31 h 70"/>
                <a:gd name="T14" fmla="*/ 14 w 41"/>
                <a:gd name="T15" fmla="*/ 24 h 70"/>
                <a:gd name="T16" fmla="*/ 9 w 41"/>
                <a:gd name="T17" fmla="*/ 16 h 70"/>
                <a:gd name="T18" fmla="*/ 5 w 41"/>
                <a:gd name="T19" fmla="*/ 9 h 70"/>
                <a:gd name="T20" fmla="*/ 0 w 41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70">
                  <a:moveTo>
                    <a:pt x="41" y="70"/>
                  </a:moveTo>
                  <a:lnTo>
                    <a:pt x="38" y="64"/>
                  </a:lnTo>
                  <a:lnTo>
                    <a:pt x="34" y="58"/>
                  </a:lnTo>
                  <a:lnTo>
                    <a:pt x="30" y="53"/>
                  </a:lnTo>
                  <a:lnTo>
                    <a:pt x="27" y="45"/>
                  </a:lnTo>
                  <a:lnTo>
                    <a:pt x="22" y="38"/>
                  </a:lnTo>
                  <a:lnTo>
                    <a:pt x="19" y="31"/>
                  </a:lnTo>
                  <a:lnTo>
                    <a:pt x="14" y="24"/>
                  </a:lnTo>
                  <a:lnTo>
                    <a:pt x="9" y="16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83" name="Freeform 87"/>
            <p:cNvSpPr>
              <a:spLocks/>
            </p:cNvSpPr>
            <p:nvPr/>
          </p:nvSpPr>
          <p:spPr bwMode="auto">
            <a:xfrm>
              <a:off x="4331" y="2466"/>
              <a:ext cx="19" cy="34"/>
            </a:xfrm>
            <a:custGeom>
              <a:avLst/>
              <a:gdLst>
                <a:gd name="T0" fmla="*/ 19 w 19"/>
                <a:gd name="T1" fmla="*/ 33 h 33"/>
                <a:gd name="T2" fmla="*/ 18 w 19"/>
                <a:gd name="T3" fmla="*/ 31 h 33"/>
                <a:gd name="T4" fmla="*/ 15 w 19"/>
                <a:gd name="T5" fmla="*/ 27 h 33"/>
                <a:gd name="T6" fmla="*/ 14 w 19"/>
                <a:gd name="T7" fmla="*/ 24 h 33"/>
                <a:gd name="T8" fmla="*/ 12 w 19"/>
                <a:gd name="T9" fmla="*/ 20 h 33"/>
                <a:gd name="T10" fmla="*/ 11 w 19"/>
                <a:gd name="T11" fmla="*/ 18 h 33"/>
                <a:gd name="T12" fmla="*/ 8 w 19"/>
                <a:gd name="T13" fmla="*/ 14 h 33"/>
                <a:gd name="T14" fmla="*/ 6 w 19"/>
                <a:gd name="T15" fmla="*/ 11 h 33"/>
                <a:gd name="T16" fmla="*/ 5 w 19"/>
                <a:gd name="T17" fmla="*/ 7 h 33"/>
                <a:gd name="T18" fmla="*/ 2 w 19"/>
                <a:gd name="T19" fmla="*/ 4 h 33"/>
                <a:gd name="T20" fmla="*/ 0 w 19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3">
                  <a:moveTo>
                    <a:pt x="19" y="33"/>
                  </a:moveTo>
                  <a:lnTo>
                    <a:pt x="18" y="31"/>
                  </a:lnTo>
                  <a:lnTo>
                    <a:pt x="15" y="27"/>
                  </a:lnTo>
                  <a:lnTo>
                    <a:pt x="14" y="24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8" y="14"/>
                  </a:lnTo>
                  <a:lnTo>
                    <a:pt x="6" y="11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84" name="Freeform 88"/>
            <p:cNvSpPr>
              <a:spLocks/>
            </p:cNvSpPr>
            <p:nvPr/>
          </p:nvSpPr>
          <p:spPr bwMode="auto">
            <a:xfrm>
              <a:off x="4350" y="2500"/>
              <a:ext cx="19" cy="36"/>
            </a:xfrm>
            <a:custGeom>
              <a:avLst/>
              <a:gdLst>
                <a:gd name="T0" fmla="*/ 19 w 19"/>
                <a:gd name="T1" fmla="*/ 35 h 35"/>
                <a:gd name="T2" fmla="*/ 17 w 19"/>
                <a:gd name="T3" fmla="*/ 32 h 35"/>
                <a:gd name="T4" fmla="*/ 15 w 19"/>
                <a:gd name="T5" fmla="*/ 28 h 35"/>
                <a:gd name="T6" fmla="*/ 14 w 19"/>
                <a:gd name="T7" fmla="*/ 25 h 35"/>
                <a:gd name="T8" fmla="*/ 12 w 19"/>
                <a:gd name="T9" fmla="*/ 21 h 35"/>
                <a:gd name="T10" fmla="*/ 10 w 19"/>
                <a:gd name="T11" fmla="*/ 17 h 35"/>
                <a:gd name="T12" fmla="*/ 8 w 19"/>
                <a:gd name="T13" fmla="*/ 14 h 35"/>
                <a:gd name="T14" fmla="*/ 6 w 19"/>
                <a:gd name="T15" fmla="*/ 10 h 35"/>
                <a:gd name="T16" fmla="*/ 4 w 19"/>
                <a:gd name="T17" fmla="*/ 7 h 35"/>
                <a:gd name="T18" fmla="*/ 2 w 19"/>
                <a:gd name="T19" fmla="*/ 3 h 35"/>
                <a:gd name="T20" fmla="*/ 0 w 19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5">
                  <a:moveTo>
                    <a:pt x="19" y="35"/>
                  </a:moveTo>
                  <a:lnTo>
                    <a:pt x="17" y="32"/>
                  </a:lnTo>
                  <a:lnTo>
                    <a:pt x="15" y="28"/>
                  </a:lnTo>
                  <a:lnTo>
                    <a:pt x="14" y="25"/>
                  </a:lnTo>
                  <a:lnTo>
                    <a:pt x="12" y="21"/>
                  </a:lnTo>
                  <a:lnTo>
                    <a:pt x="10" y="17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4" y="7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85" name="Freeform 89"/>
            <p:cNvSpPr>
              <a:spLocks/>
            </p:cNvSpPr>
            <p:nvPr/>
          </p:nvSpPr>
          <p:spPr bwMode="auto">
            <a:xfrm>
              <a:off x="4369" y="2536"/>
              <a:ext cx="27" cy="57"/>
            </a:xfrm>
            <a:custGeom>
              <a:avLst/>
              <a:gdLst>
                <a:gd name="T0" fmla="*/ 26 w 26"/>
                <a:gd name="T1" fmla="*/ 56 h 56"/>
                <a:gd name="T2" fmla="*/ 24 w 26"/>
                <a:gd name="T3" fmla="*/ 50 h 56"/>
                <a:gd name="T4" fmla="*/ 22 w 26"/>
                <a:gd name="T5" fmla="*/ 45 h 56"/>
                <a:gd name="T6" fmla="*/ 19 w 26"/>
                <a:gd name="T7" fmla="*/ 39 h 56"/>
                <a:gd name="T8" fmla="*/ 17 w 26"/>
                <a:gd name="T9" fmla="*/ 33 h 56"/>
                <a:gd name="T10" fmla="*/ 14 w 26"/>
                <a:gd name="T11" fmla="*/ 28 h 56"/>
                <a:gd name="T12" fmla="*/ 11 w 26"/>
                <a:gd name="T13" fmla="*/ 22 h 56"/>
                <a:gd name="T14" fmla="*/ 9 w 26"/>
                <a:gd name="T15" fmla="*/ 16 h 56"/>
                <a:gd name="T16" fmla="*/ 5 w 26"/>
                <a:gd name="T17" fmla="*/ 11 h 56"/>
                <a:gd name="T18" fmla="*/ 3 w 26"/>
                <a:gd name="T19" fmla="*/ 6 h 56"/>
                <a:gd name="T20" fmla="*/ 0 w 2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6">
                  <a:moveTo>
                    <a:pt x="26" y="56"/>
                  </a:moveTo>
                  <a:lnTo>
                    <a:pt x="24" y="50"/>
                  </a:lnTo>
                  <a:lnTo>
                    <a:pt x="22" y="45"/>
                  </a:lnTo>
                  <a:lnTo>
                    <a:pt x="19" y="39"/>
                  </a:lnTo>
                  <a:lnTo>
                    <a:pt x="17" y="33"/>
                  </a:lnTo>
                  <a:lnTo>
                    <a:pt x="14" y="28"/>
                  </a:lnTo>
                  <a:lnTo>
                    <a:pt x="11" y="22"/>
                  </a:lnTo>
                  <a:lnTo>
                    <a:pt x="9" y="16"/>
                  </a:lnTo>
                  <a:lnTo>
                    <a:pt x="5" y="11"/>
                  </a:lnTo>
                  <a:lnTo>
                    <a:pt x="3" y="6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86" name="Freeform 90"/>
            <p:cNvSpPr>
              <a:spLocks/>
            </p:cNvSpPr>
            <p:nvPr/>
          </p:nvSpPr>
          <p:spPr bwMode="auto">
            <a:xfrm>
              <a:off x="4396" y="2593"/>
              <a:ext cx="33" cy="98"/>
            </a:xfrm>
            <a:custGeom>
              <a:avLst/>
              <a:gdLst>
                <a:gd name="T0" fmla="*/ 32 w 32"/>
                <a:gd name="T1" fmla="*/ 96 h 96"/>
                <a:gd name="T2" fmla="*/ 30 w 32"/>
                <a:gd name="T3" fmla="*/ 86 h 96"/>
                <a:gd name="T4" fmla="*/ 27 w 32"/>
                <a:gd name="T5" fmla="*/ 76 h 96"/>
                <a:gd name="T6" fmla="*/ 24 w 32"/>
                <a:gd name="T7" fmla="*/ 66 h 96"/>
                <a:gd name="T8" fmla="*/ 22 w 32"/>
                <a:gd name="T9" fmla="*/ 57 h 96"/>
                <a:gd name="T10" fmla="*/ 18 w 32"/>
                <a:gd name="T11" fmla="*/ 47 h 96"/>
                <a:gd name="T12" fmla="*/ 15 w 32"/>
                <a:gd name="T13" fmla="*/ 38 h 96"/>
                <a:gd name="T14" fmla="*/ 12 w 32"/>
                <a:gd name="T15" fmla="*/ 28 h 96"/>
                <a:gd name="T16" fmla="*/ 9 w 32"/>
                <a:gd name="T17" fmla="*/ 19 h 96"/>
                <a:gd name="T18" fmla="*/ 4 w 32"/>
                <a:gd name="T19" fmla="*/ 10 h 96"/>
                <a:gd name="T20" fmla="*/ 0 w 32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96">
                  <a:moveTo>
                    <a:pt x="32" y="96"/>
                  </a:moveTo>
                  <a:lnTo>
                    <a:pt x="30" y="86"/>
                  </a:lnTo>
                  <a:lnTo>
                    <a:pt x="27" y="76"/>
                  </a:lnTo>
                  <a:lnTo>
                    <a:pt x="24" y="66"/>
                  </a:lnTo>
                  <a:lnTo>
                    <a:pt x="22" y="57"/>
                  </a:lnTo>
                  <a:lnTo>
                    <a:pt x="18" y="47"/>
                  </a:lnTo>
                  <a:lnTo>
                    <a:pt x="15" y="38"/>
                  </a:lnTo>
                  <a:lnTo>
                    <a:pt x="12" y="28"/>
                  </a:lnTo>
                  <a:lnTo>
                    <a:pt x="9" y="19"/>
                  </a:lnTo>
                  <a:lnTo>
                    <a:pt x="4" y="10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87" name="Freeform 91"/>
            <p:cNvSpPr>
              <a:spLocks/>
            </p:cNvSpPr>
            <p:nvPr/>
          </p:nvSpPr>
          <p:spPr bwMode="auto">
            <a:xfrm>
              <a:off x="4429" y="2691"/>
              <a:ext cx="25" cy="188"/>
            </a:xfrm>
            <a:custGeom>
              <a:avLst/>
              <a:gdLst>
                <a:gd name="T0" fmla="*/ 25 w 25"/>
                <a:gd name="T1" fmla="*/ 184 h 184"/>
                <a:gd name="T2" fmla="*/ 24 w 25"/>
                <a:gd name="T3" fmla="*/ 162 h 184"/>
                <a:gd name="T4" fmla="*/ 21 w 25"/>
                <a:gd name="T5" fmla="*/ 140 h 184"/>
                <a:gd name="T6" fmla="*/ 20 w 25"/>
                <a:gd name="T7" fmla="*/ 120 h 184"/>
                <a:gd name="T8" fmla="*/ 18 w 25"/>
                <a:gd name="T9" fmla="*/ 100 h 184"/>
                <a:gd name="T10" fmla="*/ 15 w 25"/>
                <a:gd name="T11" fmla="*/ 82 h 184"/>
                <a:gd name="T12" fmla="*/ 13 w 25"/>
                <a:gd name="T13" fmla="*/ 65 h 184"/>
                <a:gd name="T14" fmla="*/ 10 w 25"/>
                <a:gd name="T15" fmla="*/ 48 h 184"/>
                <a:gd name="T16" fmla="*/ 7 w 25"/>
                <a:gd name="T17" fmla="*/ 32 h 184"/>
                <a:gd name="T18" fmla="*/ 4 w 25"/>
                <a:gd name="T19" fmla="*/ 16 h 184"/>
                <a:gd name="T20" fmla="*/ 0 w 25"/>
                <a:gd name="T2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84">
                  <a:moveTo>
                    <a:pt x="25" y="184"/>
                  </a:moveTo>
                  <a:lnTo>
                    <a:pt x="24" y="162"/>
                  </a:lnTo>
                  <a:lnTo>
                    <a:pt x="21" y="140"/>
                  </a:lnTo>
                  <a:lnTo>
                    <a:pt x="20" y="120"/>
                  </a:lnTo>
                  <a:lnTo>
                    <a:pt x="18" y="100"/>
                  </a:lnTo>
                  <a:lnTo>
                    <a:pt x="15" y="82"/>
                  </a:lnTo>
                  <a:lnTo>
                    <a:pt x="13" y="65"/>
                  </a:lnTo>
                  <a:lnTo>
                    <a:pt x="10" y="48"/>
                  </a:lnTo>
                  <a:lnTo>
                    <a:pt x="7" y="32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88" name="Freeform 92"/>
            <p:cNvSpPr>
              <a:spLocks/>
            </p:cNvSpPr>
            <p:nvPr/>
          </p:nvSpPr>
          <p:spPr bwMode="auto">
            <a:xfrm>
              <a:off x="4454" y="2868"/>
              <a:ext cx="66" cy="11"/>
            </a:xfrm>
            <a:custGeom>
              <a:avLst/>
              <a:gdLst>
                <a:gd name="T0" fmla="*/ 65 w 65"/>
                <a:gd name="T1" fmla="*/ 0 h 10"/>
                <a:gd name="T2" fmla="*/ 60 w 65"/>
                <a:gd name="T3" fmla="*/ 1 h 10"/>
                <a:gd name="T4" fmla="*/ 54 w 65"/>
                <a:gd name="T5" fmla="*/ 2 h 10"/>
                <a:gd name="T6" fmla="*/ 48 w 65"/>
                <a:gd name="T7" fmla="*/ 3 h 10"/>
                <a:gd name="T8" fmla="*/ 41 w 65"/>
                <a:gd name="T9" fmla="*/ 5 h 10"/>
                <a:gd name="T10" fmla="*/ 35 w 65"/>
                <a:gd name="T11" fmla="*/ 5 h 10"/>
                <a:gd name="T12" fmla="*/ 28 w 65"/>
                <a:gd name="T13" fmla="*/ 6 h 10"/>
                <a:gd name="T14" fmla="*/ 22 w 65"/>
                <a:gd name="T15" fmla="*/ 7 h 10"/>
                <a:gd name="T16" fmla="*/ 15 w 65"/>
                <a:gd name="T17" fmla="*/ 8 h 10"/>
                <a:gd name="T18" fmla="*/ 8 w 65"/>
                <a:gd name="T19" fmla="*/ 9 h 10"/>
                <a:gd name="T20" fmla="*/ 0 w 6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10">
                  <a:moveTo>
                    <a:pt x="65" y="0"/>
                  </a:moveTo>
                  <a:lnTo>
                    <a:pt x="60" y="1"/>
                  </a:lnTo>
                  <a:lnTo>
                    <a:pt x="54" y="2"/>
                  </a:lnTo>
                  <a:lnTo>
                    <a:pt x="48" y="3"/>
                  </a:lnTo>
                  <a:lnTo>
                    <a:pt x="41" y="5"/>
                  </a:lnTo>
                  <a:lnTo>
                    <a:pt x="35" y="5"/>
                  </a:lnTo>
                  <a:lnTo>
                    <a:pt x="28" y="6"/>
                  </a:lnTo>
                  <a:lnTo>
                    <a:pt x="22" y="7"/>
                  </a:lnTo>
                  <a:lnTo>
                    <a:pt x="15" y="8"/>
                  </a:lnTo>
                  <a:lnTo>
                    <a:pt x="8" y="9"/>
                  </a:lnTo>
                  <a:lnTo>
                    <a:pt x="0" y="10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89" name="Freeform 93"/>
            <p:cNvSpPr>
              <a:spLocks/>
            </p:cNvSpPr>
            <p:nvPr/>
          </p:nvSpPr>
          <p:spPr bwMode="auto">
            <a:xfrm>
              <a:off x="4520" y="2864"/>
              <a:ext cx="32" cy="4"/>
            </a:xfrm>
            <a:custGeom>
              <a:avLst/>
              <a:gdLst>
                <a:gd name="T0" fmla="*/ 31 w 31"/>
                <a:gd name="T1" fmla="*/ 0 h 4"/>
                <a:gd name="T2" fmla="*/ 28 w 31"/>
                <a:gd name="T3" fmla="*/ 0 h 4"/>
                <a:gd name="T4" fmla="*/ 25 w 31"/>
                <a:gd name="T5" fmla="*/ 1 h 4"/>
                <a:gd name="T6" fmla="*/ 23 w 31"/>
                <a:gd name="T7" fmla="*/ 1 h 4"/>
                <a:gd name="T8" fmla="*/ 19 w 31"/>
                <a:gd name="T9" fmla="*/ 1 h 4"/>
                <a:gd name="T10" fmla="*/ 17 w 31"/>
                <a:gd name="T11" fmla="*/ 3 h 4"/>
                <a:gd name="T12" fmla="*/ 13 w 31"/>
                <a:gd name="T13" fmla="*/ 3 h 4"/>
                <a:gd name="T14" fmla="*/ 10 w 31"/>
                <a:gd name="T15" fmla="*/ 3 h 4"/>
                <a:gd name="T16" fmla="*/ 7 w 31"/>
                <a:gd name="T17" fmla="*/ 4 h 4"/>
                <a:gd name="T18" fmla="*/ 4 w 31"/>
                <a:gd name="T19" fmla="*/ 4 h 4"/>
                <a:gd name="T20" fmla="*/ 0 w 31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">
                  <a:moveTo>
                    <a:pt x="31" y="0"/>
                  </a:moveTo>
                  <a:lnTo>
                    <a:pt x="28" y="0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19" y="1"/>
                  </a:lnTo>
                  <a:lnTo>
                    <a:pt x="17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90" name="Freeform 94"/>
            <p:cNvSpPr>
              <a:spLocks/>
            </p:cNvSpPr>
            <p:nvPr/>
          </p:nvSpPr>
          <p:spPr bwMode="auto">
            <a:xfrm>
              <a:off x="4552" y="2854"/>
              <a:ext cx="182" cy="10"/>
            </a:xfrm>
            <a:custGeom>
              <a:avLst/>
              <a:gdLst>
                <a:gd name="T0" fmla="*/ 178 w 178"/>
                <a:gd name="T1" fmla="*/ 3 h 10"/>
                <a:gd name="T2" fmla="*/ 165 w 178"/>
                <a:gd name="T3" fmla="*/ 2 h 10"/>
                <a:gd name="T4" fmla="*/ 151 w 178"/>
                <a:gd name="T5" fmla="*/ 1 h 10"/>
                <a:gd name="T6" fmla="*/ 136 w 178"/>
                <a:gd name="T7" fmla="*/ 1 h 10"/>
                <a:gd name="T8" fmla="*/ 121 w 178"/>
                <a:gd name="T9" fmla="*/ 0 h 10"/>
                <a:gd name="T10" fmla="*/ 104 w 178"/>
                <a:gd name="T11" fmla="*/ 1 h 10"/>
                <a:gd name="T12" fmla="*/ 87 w 178"/>
                <a:gd name="T13" fmla="*/ 1 h 10"/>
                <a:gd name="T14" fmla="*/ 68 w 178"/>
                <a:gd name="T15" fmla="*/ 2 h 10"/>
                <a:gd name="T16" fmla="*/ 48 w 178"/>
                <a:gd name="T17" fmla="*/ 4 h 10"/>
                <a:gd name="T18" fmla="*/ 26 w 178"/>
                <a:gd name="T19" fmla="*/ 7 h 10"/>
                <a:gd name="T20" fmla="*/ 0 w 178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0">
                  <a:moveTo>
                    <a:pt x="178" y="3"/>
                  </a:moveTo>
                  <a:lnTo>
                    <a:pt x="165" y="2"/>
                  </a:lnTo>
                  <a:lnTo>
                    <a:pt x="151" y="1"/>
                  </a:lnTo>
                  <a:lnTo>
                    <a:pt x="136" y="1"/>
                  </a:lnTo>
                  <a:lnTo>
                    <a:pt x="121" y="0"/>
                  </a:lnTo>
                  <a:lnTo>
                    <a:pt x="104" y="1"/>
                  </a:lnTo>
                  <a:lnTo>
                    <a:pt x="87" y="1"/>
                  </a:lnTo>
                  <a:lnTo>
                    <a:pt x="68" y="2"/>
                  </a:lnTo>
                  <a:lnTo>
                    <a:pt x="48" y="4"/>
                  </a:lnTo>
                  <a:lnTo>
                    <a:pt x="26" y="7"/>
                  </a:lnTo>
                  <a:lnTo>
                    <a:pt x="0" y="10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91" name="Freeform 95"/>
            <p:cNvSpPr>
              <a:spLocks/>
            </p:cNvSpPr>
            <p:nvPr/>
          </p:nvSpPr>
          <p:spPr bwMode="auto">
            <a:xfrm>
              <a:off x="4734" y="2857"/>
              <a:ext cx="2" cy="1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2 w 2"/>
                <a:gd name="T4" fmla="*/ 1 w 2"/>
                <a:gd name="T5" fmla="*/ 1 w 2"/>
                <a:gd name="T6" fmla="*/ 1 w 2"/>
                <a:gd name="T7" fmla="*/ 1 w 2"/>
                <a:gd name="T8" fmla="*/ 1 w 2"/>
                <a:gd name="T9" fmla="*/ 0 w 2"/>
                <a:gd name="T10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651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92" name="Freeform 96"/>
            <p:cNvSpPr>
              <a:spLocks/>
            </p:cNvSpPr>
            <p:nvPr/>
          </p:nvSpPr>
          <p:spPr bwMode="auto">
            <a:xfrm>
              <a:off x="4736" y="2857"/>
              <a:ext cx="27" cy="5"/>
            </a:xfrm>
            <a:custGeom>
              <a:avLst/>
              <a:gdLst>
                <a:gd name="T0" fmla="*/ 27 w 27"/>
                <a:gd name="T1" fmla="*/ 5 h 5"/>
                <a:gd name="T2" fmla="*/ 25 w 27"/>
                <a:gd name="T3" fmla="*/ 4 h 5"/>
                <a:gd name="T4" fmla="*/ 21 w 27"/>
                <a:gd name="T5" fmla="*/ 4 h 5"/>
                <a:gd name="T6" fmla="*/ 19 w 27"/>
                <a:gd name="T7" fmla="*/ 4 h 5"/>
                <a:gd name="T8" fmla="*/ 17 w 27"/>
                <a:gd name="T9" fmla="*/ 3 h 5"/>
                <a:gd name="T10" fmla="*/ 14 w 27"/>
                <a:gd name="T11" fmla="*/ 3 h 5"/>
                <a:gd name="T12" fmla="*/ 11 w 27"/>
                <a:gd name="T13" fmla="*/ 3 h 5"/>
                <a:gd name="T14" fmla="*/ 9 w 27"/>
                <a:gd name="T15" fmla="*/ 1 h 5"/>
                <a:gd name="T16" fmla="*/ 6 w 27"/>
                <a:gd name="T17" fmla="*/ 1 h 5"/>
                <a:gd name="T18" fmla="*/ 3 w 27"/>
                <a:gd name="T19" fmla="*/ 1 h 5"/>
                <a:gd name="T20" fmla="*/ 0 w 27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5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9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93" name="Freeform 97"/>
            <p:cNvSpPr>
              <a:spLocks/>
            </p:cNvSpPr>
            <p:nvPr/>
          </p:nvSpPr>
          <p:spPr bwMode="auto">
            <a:xfrm>
              <a:off x="4763" y="2862"/>
              <a:ext cx="36" cy="7"/>
            </a:xfrm>
            <a:custGeom>
              <a:avLst/>
              <a:gdLst>
                <a:gd name="T0" fmla="*/ 35 w 35"/>
                <a:gd name="T1" fmla="*/ 7 h 7"/>
                <a:gd name="T2" fmla="*/ 32 w 35"/>
                <a:gd name="T3" fmla="*/ 6 h 7"/>
                <a:gd name="T4" fmla="*/ 28 w 35"/>
                <a:gd name="T5" fmla="*/ 6 h 7"/>
                <a:gd name="T6" fmla="*/ 25 w 35"/>
                <a:gd name="T7" fmla="*/ 5 h 7"/>
                <a:gd name="T8" fmla="*/ 21 w 35"/>
                <a:gd name="T9" fmla="*/ 3 h 7"/>
                <a:gd name="T10" fmla="*/ 18 w 35"/>
                <a:gd name="T11" fmla="*/ 3 h 7"/>
                <a:gd name="T12" fmla="*/ 14 w 35"/>
                <a:gd name="T13" fmla="*/ 2 h 7"/>
                <a:gd name="T14" fmla="*/ 11 w 35"/>
                <a:gd name="T15" fmla="*/ 2 h 7"/>
                <a:gd name="T16" fmla="*/ 7 w 35"/>
                <a:gd name="T17" fmla="*/ 1 h 7"/>
                <a:gd name="T18" fmla="*/ 4 w 35"/>
                <a:gd name="T19" fmla="*/ 0 h 7"/>
                <a:gd name="T20" fmla="*/ 0 w 35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7">
                  <a:moveTo>
                    <a:pt x="35" y="7"/>
                  </a:moveTo>
                  <a:lnTo>
                    <a:pt x="32" y="6"/>
                  </a:lnTo>
                  <a:lnTo>
                    <a:pt x="28" y="6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94" name="Freeform 98"/>
            <p:cNvSpPr>
              <a:spLocks/>
            </p:cNvSpPr>
            <p:nvPr/>
          </p:nvSpPr>
          <p:spPr bwMode="auto">
            <a:xfrm>
              <a:off x="4799" y="2869"/>
              <a:ext cx="212" cy="47"/>
            </a:xfrm>
            <a:custGeom>
              <a:avLst/>
              <a:gdLst>
                <a:gd name="T0" fmla="*/ 208 w 208"/>
                <a:gd name="T1" fmla="*/ 46 h 46"/>
                <a:gd name="T2" fmla="*/ 175 w 208"/>
                <a:gd name="T3" fmla="*/ 40 h 46"/>
                <a:gd name="T4" fmla="*/ 146 w 208"/>
                <a:gd name="T5" fmla="*/ 34 h 46"/>
                <a:gd name="T6" fmla="*/ 121 w 208"/>
                <a:gd name="T7" fmla="*/ 28 h 46"/>
                <a:gd name="T8" fmla="*/ 99 w 208"/>
                <a:gd name="T9" fmla="*/ 23 h 46"/>
                <a:gd name="T10" fmla="*/ 79 w 208"/>
                <a:gd name="T11" fmla="*/ 19 h 46"/>
                <a:gd name="T12" fmla="*/ 61 w 208"/>
                <a:gd name="T13" fmla="*/ 14 h 46"/>
                <a:gd name="T14" fmla="*/ 44 w 208"/>
                <a:gd name="T15" fmla="*/ 11 h 46"/>
                <a:gd name="T16" fmla="*/ 29 w 208"/>
                <a:gd name="T17" fmla="*/ 6 h 46"/>
                <a:gd name="T18" fmla="*/ 14 w 208"/>
                <a:gd name="T19" fmla="*/ 4 h 46"/>
                <a:gd name="T20" fmla="*/ 0 w 208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46">
                  <a:moveTo>
                    <a:pt x="208" y="46"/>
                  </a:moveTo>
                  <a:lnTo>
                    <a:pt x="175" y="40"/>
                  </a:lnTo>
                  <a:lnTo>
                    <a:pt x="146" y="34"/>
                  </a:lnTo>
                  <a:lnTo>
                    <a:pt x="121" y="28"/>
                  </a:lnTo>
                  <a:lnTo>
                    <a:pt x="99" y="23"/>
                  </a:lnTo>
                  <a:lnTo>
                    <a:pt x="79" y="19"/>
                  </a:lnTo>
                  <a:lnTo>
                    <a:pt x="61" y="14"/>
                  </a:lnTo>
                  <a:lnTo>
                    <a:pt x="44" y="11"/>
                  </a:lnTo>
                  <a:lnTo>
                    <a:pt x="29" y="6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95" name="Freeform 99"/>
            <p:cNvSpPr>
              <a:spLocks/>
            </p:cNvSpPr>
            <p:nvPr/>
          </p:nvSpPr>
          <p:spPr bwMode="auto">
            <a:xfrm>
              <a:off x="5011" y="2905"/>
              <a:ext cx="2" cy="11"/>
            </a:xfrm>
            <a:custGeom>
              <a:avLst/>
              <a:gdLst>
                <a:gd name="T0" fmla="*/ 1 w 1"/>
                <a:gd name="T1" fmla="*/ 0 h 11"/>
                <a:gd name="T2" fmla="*/ 1 w 1"/>
                <a:gd name="T3" fmla="*/ 1 h 11"/>
                <a:gd name="T4" fmla="*/ 1 w 1"/>
                <a:gd name="T5" fmla="*/ 3 h 11"/>
                <a:gd name="T6" fmla="*/ 1 w 1"/>
                <a:gd name="T7" fmla="*/ 4 h 11"/>
                <a:gd name="T8" fmla="*/ 1 w 1"/>
                <a:gd name="T9" fmla="*/ 5 h 11"/>
                <a:gd name="T10" fmla="*/ 1 w 1"/>
                <a:gd name="T11" fmla="*/ 5 h 11"/>
                <a:gd name="T12" fmla="*/ 1 w 1"/>
                <a:gd name="T13" fmla="*/ 6 h 11"/>
                <a:gd name="T14" fmla="*/ 0 w 1"/>
                <a:gd name="T15" fmla="*/ 7 h 11"/>
                <a:gd name="T16" fmla="*/ 0 w 1"/>
                <a:gd name="T17" fmla="*/ 8 h 11"/>
                <a:gd name="T18" fmla="*/ 0 w 1"/>
                <a:gd name="T19" fmla="*/ 10 h 11"/>
                <a:gd name="T20" fmla="*/ 0 w 1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</a:path>
              </a:pathLst>
            </a:custGeom>
            <a:noFill/>
            <a:ln w="3651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96" name="Freeform 100"/>
            <p:cNvSpPr>
              <a:spLocks/>
            </p:cNvSpPr>
            <p:nvPr/>
          </p:nvSpPr>
          <p:spPr bwMode="auto">
            <a:xfrm>
              <a:off x="3250" y="2522"/>
              <a:ext cx="1004" cy="249"/>
            </a:xfrm>
            <a:custGeom>
              <a:avLst/>
              <a:gdLst>
                <a:gd name="T0" fmla="*/ 132 w 984"/>
                <a:gd name="T1" fmla="*/ 1 h 244"/>
                <a:gd name="T2" fmla="*/ 118 w 984"/>
                <a:gd name="T3" fmla="*/ 6 h 244"/>
                <a:gd name="T4" fmla="*/ 97 w 984"/>
                <a:gd name="T5" fmla="*/ 12 h 244"/>
                <a:gd name="T6" fmla="*/ 78 w 984"/>
                <a:gd name="T7" fmla="*/ 18 h 244"/>
                <a:gd name="T8" fmla="*/ 62 w 984"/>
                <a:gd name="T9" fmla="*/ 25 h 244"/>
                <a:gd name="T10" fmla="*/ 47 w 984"/>
                <a:gd name="T11" fmla="*/ 32 h 244"/>
                <a:gd name="T12" fmla="*/ 34 w 984"/>
                <a:gd name="T13" fmla="*/ 39 h 244"/>
                <a:gd name="T14" fmla="*/ 23 w 984"/>
                <a:gd name="T15" fmla="*/ 47 h 244"/>
                <a:gd name="T16" fmla="*/ 14 w 984"/>
                <a:gd name="T17" fmla="*/ 55 h 244"/>
                <a:gd name="T18" fmla="*/ 8 w 984"/>
                <a:gd name="T19" fmla="*/ 63 h 244"/>
                <a:gd name="T20" fmla="*/ 3 w 984"/>
                <a:gd name="T21" fmla="*/ 72 h 244"/>
                <a:gd name="T22" fmla="*/ 1 w 984"/>
                <a:gd name="T23" fmla="*/ 80 h 244"/>
                <a:gd name="T24" fmla="*/ 0 w 984"/>
                <a:gd name="T25" fmla="*/ 89 h 244"/>
                <a:gd name="T26" fmla="*/ 2 w 984"/>
                <a:gd name="T27" fmla="*/ 97 h 244"/>
                <a:gd name="T28" fmla="*/ 6 w 984"/>
                <a:gd name="T29" fmla="*/ 107 h 244"/>
                <a:gd name="T30" fmla="*/ 11 w 984"/>
                <a:gd name="T31" fmla="*/ 115 h 244"/>
                <a:gd name="T32" fmla="*/ 21 w 984"/>
                <a:gd name="T33" fmla="*/ 124 h 244"/>
                <a:gd name="T34" fmla="*/ 31 w 984"/>
                <a:gd name="T35" fmla="*/ 133 h 244"/>
                <a:gd name="T36" fmla="*/ 44 w 984"/>
                <a:gd name="T37" fmla="*/ 141 h 244"/>
                <a:gd name="T38" fmla="*/ 59 w 984"/>
                <a:gd name="T39" fmla="*/ 150 h 244"/>
                <a:gd name="T40" fmla="*/ 77 w 984"/>
                <a:gd name="T41" fmla="*/ 158 h 244"/>
                <a:gd name="T42" fmla="*/ 97 w 984"/>
                <a:gd name="T43" fmla="*/ 167 h 244"/>
                <a:gd name="T44" fmla="*/ 119 w 984"/>
                <a:gd name="T45" fmla="*/ 174 h 244"/>
                <a:gd name="T46" fmla="*/ 145 w 984"/>
                <a:gd name="T47" fmla="*/ 182 h 244"/>
                <a:gd name="T48" fmla="*/ 172 w 984"/>
                <a:gd name="T49" fmla="*/ 189 h 244"/>
                <a:gd name="T50" fmla="*/ 194 w 984"/>
                <a:gd name="T51" fmla="*/ 194 h 244"/>
                <a:gd name="T52" fmla="*/ 218 w 984"/>
                <a:gd name="T53" fmla="*/ 198 h 244"/>
                <a:gd name="T54" fmla="*/ 252 w 984"/>
                <a:gd name="T55" fmla="*/ 205 h 244"/>
                <a:gd name="T56" fmla="*/ 287 w 984"/>
                <a:gd name="T57" fmla="*/ 210 h 244"/>
                <a:gd name="T58" fmla="*/ 324 w 984"/>
                <a:gd name="T59" fmla="*/ 216 h 244"/>
                <a:gd name="T60" fmla="*/ 363 w 984"/>
                <a:gd name="T61" fmla="*/ 220 h 244"/>
                <a:gd name="T62" fmla="*/ 403 w 984"/>
                <a:gd name="T63" fmla="*/ 225 h 244"/>
                <a:gd name="T64" fmla="*/ 443 w 984"/>
                <a:gd name="T65" fmla="*/ 229 h 244"/>
                <a:gd name="T66" fmla="*/ 485 w 984"/>
                <a:gd name="T67" fmla="*/ 233 h 244"/>
                <a:gd name="T68" fmla="*/ 526 w 984"/>
                <a:gd name="T69" fmla="*/ 236 h 244"/>
                <a:gd name="T70" fmla="*/ 567 w 984"/>
                <a:gd name="T71" fmla="*/ 238 h 244"/>
                <a:gd name="T72" fmla="*/ 608 w 984"/>
                <a:gd name="T73" fmla="*/ 240 h 244"/>
                <a:gd name="T74" fmla="*/ 649 w 984"/>
                <a:gd name="T75" fmla="*/ 242 h 244"/>
                <a:gd name="T76" fmla="*/ 689 w 984"/>
                <a:gd name="T77" fmla="*/ 243 h 244"/>
                <a:gd name="T78" fmla="*/ 727 w 984"/>
                <a:gd name="T79" fmla="*/ 244 h 244"/>
                <a:gd name="T80" fmla="*/ 764 w 984"/>
                <a:gd name="T81" fmla="*/ 244 h 244"/>
                <a:gd name="T82" fmla="*/ 799 w 984"/>
                <a:gd name="T83" fmla="*/ 243 h 244"/>
                <a:gd name="T84" fmla="*/ 832 w 984"/>
                <a:gd name="T85" fmla="*/ 242 h 244"/>
                <a:gd name="T86" fmla="*/ 863 w 984"/>
                <a:gd name="T87" fmla="*/ 240 h 244"/>
                <a:gd name="T88" fmla="*/ 891 w 984"/>
                <a:gd name="T89" fmla="*/ 238 h 244"/>
                <a:gd name="T90" fmla="*/ 916 w 984"/>
                <a:gd name="T91" fmla="*/ 235 h 244"/>
                <a:gd name="T92" fmla="*/ 938 w 984"/>
                <a:gd name="T93" fmla="*/ 231 h 244"/>
                <a:gd name="T94" fmla="*/ 956 w 984"/>
                <a:gd name="T95" fmla="*/ 228 h 244"/>
                <a:gd name="T96" fmla="*/ 971 w 984"/>
                <a:gd name="T97" fmla="*/ 223 h 244"/>
                <a:gd name="T98" fmla="*/ 982 w 984"/>
                <a:gd name="T99" fmla="*/ 217 h 244"/>
                <a:gd name="T100" fmla="*/ 984 w 984"/>
                <a:gd name="T101" fmla="*/ 2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4" h="244">
                  <a:moveTo>
                    <a:pt x="140" y="0"/>
                  </a:moveTo>
                  <a:lnTo>
                    <a:pt x="132" y="1"/>
                  </a:lnTo>
                  <a:lnTo>
                    <a:pt x="125" y="4"/>
                  </a:lnTo>
                  <a:lnTo>
                    <a:pt x="118" y="6"/>
                  </a:lnTo>
                  <a:lnTo>
                    <a:pt x="107" y="8"/>
                  </a:lnTo>
                  <a:lnTo>
                    <a:pt x="97" y="12"/>
                  </a:lnTo>
                  <a:lnTo>
                    <a:pt x="88" y="14"/>
                  </a:lnTo>
                  <a:lnTo>
                    <a:pt x="78" y="18"/>
                  </a:lnTo>
                  <a:lnTo>
                    <a:pt x="70" y="21"/>
                  </a:lnTo>
                  <a:lnTo>
                    <a:pt x="62" y="25"/>
                  </a:lnTo>
                  <a:lnTo>
                    <a:pt x="54" y="28"/>
                  </a:lnTo>
                  <a:lnTo>
                    <a:pt x="47" y="32"/>
                  </a:lnTo>
                  <a:lnTo>
                    <a:pt x="41" y="35"/>
                  </a:lnTo>
                  <a:lnTo>
                    <a:pt x="34" y="39"/>
                  </a:lnTo>
                  <a:lnTo>
                    <a:pt x="28" y="42"/>
                  </a:lnTo>
                  <a:lnTo>
                    <a:pt x="23" y="47"/>
                  </a:lnTo>
                  <a:lnTo>
                    <a:pt x="18" y="51"/>
                  </a:lnTo>
                  <a:lnTo>
                    <a:pt x="14" y="55"/>
                  </a:lnTo>
                  <a:lnTo>
                    <a:pt x="10" y="59"/>
                  </a:lnTo>
                  <a:lnTo>
                    <a:pt x="8" y="63"/>
                  </a:lnTo>
                  <a:lnTo>
                    <a:pt x="6" y="67"/>
                  </a:lnTo>
                  <a:lnTo>
                    <a:pt x="3" y="72"/>
                  </a:lnTo>
                  <a:lnTo>
                    <a:pt x="1" y="75"/>
                  </a:lnTo>
                  <a:lnTo>
                    <a:pt x="1" y="80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1" y="93"/>
                  </a:lnTo>
                  <a:lnTo>
                    <a:pt x="2" y="97"/>
                  </a:lnTo>
                  <a:lnTo>
                    <a:pt x="3" y="102"/>
                  </a:lnTo>
                  <a:lnTo>
                    <a:pt x="6" y="107"/>
                  </a:lnTo>
                  <a:lnTo>
                    <a:pt x="8" y="110"/>
                  </a:lnTo>
                  <a:lnTo>
                    <a:pt x="11" y="115"/>
                  </a:lnTo>
                  <a:lnTo>
                    <a:pt x="16" y="120"/>
                  </a:lnTo>
                  <a:lnTo>
                    <a:pt x="21" y="124"/>
                  </a:lnTo>
                  <a:lnTo>
                    <a:pt x="25" y="128"/>
                  </a:lnTo>
                  <a:lnTo>
                    <a:pt x="31" y="133"/>
                  </a:lnTo>
                  <a:lnTo>
                    <a:pt x="37" y="137"/>
                  </a:lnTo>
                  <a:lnTo>
                    <a:pt x="44" y="141"/>
                  </a:lnTo>
                  <a:lnTo>
                    <a:pt x="51" y="145"/>
                  </a:lnTo>
                  <a:lnTo>
                    <a:pt x="59" y="150"/>
                  </a:lnTo>
                  <a:lnTo>
                    <a:pt x="68" y="154"/>
                  </a:lnTo>
                  <a:lnTo>
                    <a:pt x="77" y="158"/>
                  </a:lnTo>
                  <a:lnTo>
                    <a:pt x="86" y="162"/>
                  </a:lnTo>
                  <a:lnTo>
                    <a:pt x="97" y="167"/>
                  </a:lnTo>
                  <a:lnTo>
                    <a:pt x="107" y="170"/>
                  </a:lnTo>
                  <a:lnTo>
                    <a:pt x="119" y="174"/>
                  </a:lnTo>
                  <a:lnTo>
                    <a:pt x="132" y="177"/>
                  </a:lnTo>
                  <a:lnTo>
                    <a:pt x="145" y="182"/>
                  </a:lnTo>
                  <a:lnTo>
                    <a:pt x="158" y="185"/>
                  </a:lnTo>
                  <a:lnTo>
                    <a:pt x="172" y="189"/>
                  </a:lnTo>
                  <a:lnTo>
                    <a:pt x="184" y="191"/>
                  </a:lnTo>
                  <a:lnTo>
                    <a:pt x="194" y="194"/>
                  </a:lnTo>
                  <a:lnTo>
                    <a:pt x="205" y="196"/>
                  </a:lnTo>
                  <a:lnTo>
                    <a:pt x="218" y="198"/>
                  </a:lnTo>
                  <a:lnTo>
                    <a:pt x="234" y="202"/>
                  </a:lnTo>
                  <a:lnTo>
                    <a:pt x="252" y="205"/>
                  </a:lnTo>
                  <a:lnTo>
                    <a:pt x="269" y="208"/>
                  </a:lnTo>
                  <a:lnTo>
                    <a:pt x="287" y="210"/>
                  </a:lnTo>
                  <a:lnTo>
                    <a:pt x="306" y="213"/>
                  </a:lnTo>
                  <a:lnTo>
                    <a:pt x="324" y="216"/>
                  </a:lnTo>
                  <a:lnTo>
                    <a:pt x="343" y="218"/>
                  </a:lnTo>
                  <a:lnTo>
                    <a:pt x="363" y="220"/>
                  </a:lnTo>
                  <a:lnTo>
                    <a:pt x="383" y="223"/>
                  </a:lnTo>
                  <a:lnTo>
                    <a:pt x="403" y="225"/>
                  </a:lnTo>
                  <a:lnTo>
                    <a:pt x="423" y="228"/>
                  </a:lnTo>
                  <a:lnTo>
                    <a:pt x="443" y="229"/>
                  </a:lnTo>
                  <a:lnTo>
                    <a:pt x="464" y="231"/>
                  </a:lnTo>
                  <a:lnTo>
                    <a:pt x="485" y="233"/>
                  </a:lnTo>
                  <a:lnTo>
                    <a:pt x="505" y="235"/>
                  </a:lnTo>
                  <a:lnTo>
                    <a:pt x="526" y="236"/>
                  </a:lnTo>
                  <a:lnTo>
                    <a:pt x="547" y="237"/>
                  </a:lnTo>
                  <a:lnTo>
                    <a:pt x="567" y="238"/>
                  </a:lnTo>
                  <a:lnTo>
                    <a:pt x="588" y="239"/>
                  </a:lnTo>
                  <a:lnTo>
                    <a:pt x="608" y="240"/>
                  </a:lnTo>
                  <a:lnTo>
                    <a:pt x="629" y="242"/>
                  </a:lnTo>
                  <a:lnTo>
                    <a:pt x="649" y="242"/>
                  </a:lnTo>
                  <a:lnTo>
                    <a:pt x="669" y="243"/>
                  </a:lnTo>
                  <a:lnTo>
                    <a:pt x="689" y="243"/>
                  </a:lnTo>
                  <a:lnTo>
                    <a:pt x="707" y="244"/>
                  </a:lnTo>
                  <a:lnTo>
                    <a:pt x="727" y="244"/>
                  </a:lnTo>
                  <a:lnTo>
                    <a:pt x="746" y="244"/>
                  </a:lnTo>
                  <a:lnTo>
                    <a:pt x="764" y="244"/>
                  </a:lnTo>
                  <a:lnTo>
                    <a:pt x="781" y="244"/>
                  </a:lnTo>
                  <a:lnTo>
                    <a:pt x="799" y="243"/>
                  </a:lnTo>
                  <a:lnTo>
                    <a:pt x="815" y="243"/>
                  </a:lnTo>
                  <a:lnTo>
                    <a:pt x="832" y="242"/>
                  </a:lnTo>
                  <a:lnTo>
                    <a:pt x="848" y="242"/>
                  </a:lnTo>
                  <a:lnTo>
                    <a:pt x="863" y="240"/>
                  </a:lnTo>
                  <a:lnTo>
                    <a:pt x="877" y="239"/>
                  </a:lnTo>
                  <a:lnTo>
                    <a:pt x="891" y="238"/>
                  </a:lnTo>
                  <a:lnTo>
                    <a:pt x="904" y="237"/>
                  </a:lnTo>
                  <a:lnTo>
                    <a:pt x="916" y="235"/>
                  </a:lnTo>
                  <a:lnTo>
                    <a:pt x="928" y="233"/>
                  </a:lnTo>
                  <a:lnTo>
                    <a:pt x="938" y="231"/>
                  </a:lnTo>
                  <a:lnTo>
                    <a:pt x="948" y="230"/>
                  </a:lnTo>
                  <a:lnTo>
                    <a:pt x="956" y="228"/>
                  </a:lnTo>
                  <a:lnTo>
                    <a:pt x="964" y="225"/>
                  </a:lnTo>
                  <a:lnTo>
                    <a:pt x="971" y="223"/>
                  </a:lnTo>
                  <a:lnTo>
                    <a:pt x="977" y="220"/>
                  </a:lnTo>
                  <a:lnTo>
                    <a:pt x="982" y="217"/>
                  </a:lnTo>
                  <a:lnTo>
                    <a:pt x="984" y="216"/>
                  </a:lnTo>
                  <a:lnTo>
                    <a:pt x="984" y="215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97" name="Freeform 101"/>
            <p:cNvSpPr>
              <a:spLocks/>
            </p:cNvSpPr>
            <p:nvPr/>
          </p:nvSpPr>
          <p:spPr bwMode="auto">
            <a:xfrm>
              <a:off x="3392" y="2496"/>
              <a:ext cx="891" cy="246"/>
            </a:xfrm>
            <a:custGeom>
              <a:avLst/>
              <a:gdLst>
                <a:gd name="T0" fmla="*/ 845 w 872"/>
                <a:gd name="T1" fmla="*/ 239 h 241"/>
                <a:gd name="T2" fmla="*/ 850 w 872"/>
                <a:gd name="T3" fmla="*/ 235 h 241"/>
                <a:gd name="T4" fmla="*/ 856 w 872"/>
                <a:gd name="T5" fmla="*/ 228 h 241"/>
                <a:gd name="T6" fmla="*/ 860 w 872"/>
                <a:gd name="T7" fmla="*/ 221 h 241"/>
                <a:gd name="T8" fmla="*/ 864 w 872"/>
                <a:gd name="T9" fmla="*/ 212 h 241"/>
                <a:gd name="T10" fmla="*/ 867 w 872"/>
                <a:gd name="T11" fmla="*/ 205 h 241"/>
                <a:gd name="T12" fmla="*/ 870 w 872"/>
                <a:gd name="T13" fmla="*/ 197 h 241"/>
                <a:gd name="T14" fmla="*/ 871 w 872"/>
                <a:gd name="T15" fmla="*/ 189 h 241"/>
                <a:gd name="T16" fmla="*/ 872 w 872"/>
                <a:gd name="T17" fmla="*/ 180 h 241"/>
                <a:gd name="T18" fmla="*/ 872 w 872"/>
                <a:gd name="T19" fmla="*/ 171 h 241"/>
                <a:gd name="T20" fmla="*/ 871 w 872"/>
                <a:gd name="T21" fmla="*/ 162 h 241"/>
                <a:gd name="T22" fmla="*/ 869 w 872"/>
                <a:gd name="T23" fmla="*/ 154 h 241"/>
                <a:gd name="T24" fmla="*/ 865 w 872"/>
                <a:gd name="T25" fmla="*/ 145 h 241"/>
                <a:gd name="T26" fmla="*/ 860 w 872"/>
                <a:gd name="T27" fmla="*/ 135 h 241"/>
                <a:gd name="T28" fmla="*/ 855 w 872"/>
                <a:gd name="T29" fmla="*/ 126 h 241"/>
                <a:gd name="T30" fmla="*/ 848 w 872"/>
                <a:gd name="T31" fmla="*/ 116 h 241"/>
                <a:gd name="T32" fmla="*/ 839 w 872"/>
                <a:gd name="T33" fmla="*/ 108 h 241"/>
                <a:gd name="T34" fmla="*/ 830 w 872"/>
                <a:gd name="T35" fmla="*/ 99 h 241"/>
                <a:gd name="T36" fmla="*/ 818 w 872"/>
                <a:gd name="T37" fmla="*/ 91 h 241"/>
                <a:gd name="T38" fmla="*/ 805 w 872"/>
                <a:gd name="T39" fmla="*/ 82 h 241"/>
                <a:gd name="T40" fmla="*/ 791 w 872"/>
                <a:gd name="T41" fmla="*/ 74 h 241"/>
                <a:gd name="T42" fmla="*/ 776 w 872"/>
                <a:gd name="T43" fmla="*/ 66 h 241"/>
                <a:gd name="T44" fmla="*/ 758 w 872"/>
                <a:gd name="T45" fmla="*/ 59 h 241"/>
                <a:gd name="T46" fmla="*/ 739 w 872"/>
                <a:gd name="T47" fmla="*/ 52 h 241"/>
                <a:gd name="T48" fmla="*/ 720 w 872"/>
                <a:gd name="T49" fmla="*/ 45 h 241"/>
                <a:gd name="T50" fmla="*/ 705 w 872"/>
                <a:gd name="T51" fmla="*/ 41 h 241"/>
                <a:gd name="T52" fmla="*/ 682 w 872"/>
                <a:gd name="T53" fmla="*/ 36 h 241"/>
                <a:gd name="T54" fmla="*/ 658 w 872"/>
                <a:gd name="T55" fmla="*/ 30 h 241"/>
                <a:gd name="T56" fmla="*/ 631 w 872"/>
                <a:gd name="T57" fmla="*/ 25 h 241"/>
                <a:gd name="T58" fmla="*/ 603 w 872"/>
                <a:gd name="T59" fmla="*/ 20 h 241"/>
                <a:gd name="T60" fmla="*/ 573 w 872"/>
                <a:gd name="T61" fmla="*/ 16 h 241"/>
                <a:gd name="T62" fmla="*/ 543 w 872"/>
                <a:gd name="T63" fmla="*/ 12 h 241"/>
                <a:gd name="T64" fmla="*/ 511 w 872"/>
                <a:gd name="T65" fmla="*/ 10 h 241"/>
                <a:gd name="T66" fmla="*/ 480 w 872"/>
                <a:gd name="T67" fmla="*/ 6 h 241"/>
                <a:gd name="T68" fmla="*/ 447 w 872"/>
                <a:gd name="T69" fmla="*/ 4 h 241"/>
                <a:gd name="T70" fmla="*/ 413 w 872"/>
                <a:gd name="T71" fmla="*/ 3 h 241"/>
                <a:gd name="T72" fmla="*/ 380 w 872"/>
                <a:gd name="T73" fmla="*/ 2 h 241"/>
                <a:gd name="T74" fmla="*/ 346 w 872"/>
                <a:gd name="T75" fmla="*/ 0 h 241"/>
                <a:gd name="T76" fmla="*/ 313 w 872"/>
                <a:gd name="T77" fmla="*/ 0 h 241"/>
                <a:gd name="T78" fmla="*/ 279 w 872"/>
                <a:gd name="T79" fmla="*/ 0 h 241"/>
                <a:gd name="T80" fmla="*/ 246 w 872"/>
                <a:gd name="T81" fmla="*/ 0 h 241"/>
                <a:gd name="T82" fmla="*/ 214 w 872"/>
                <a:gd name="T83" fmla="*/ 2 h 241"/>
                <a:gd name="T84" fmla="*/ 182 w 872"/>
                <a:gd name="T85" fmla="*/ 4 h 241"/>
                <a:gd name="T86" fmla="*/ 150 w 872"/>
                <a:gd name="T87" fmla="*/ 5 h 241"/>
                <a:gd name="T88" fmla="*/ 120 w 872"/>
                <a:gd name="T89" fmla="*/ 9 h 241"/>
                <a:gd name="T90" fmla="*/ 92 w 872"/>
                <a:gd name="T91" fmla="*/ 11 h 241"/>
                <a:gd name="T92" fmla="*/ 64 w 872"/>
                <a:gd name="T93" fmla="*/ 14 h 241"/>
                <a:gd name="T94" fmla="*/ 37 w 872"/>
                <a:gd name="T95" fmla="*/ 19 h 241"/>
                <a:gd name="T96" fmla="*/ 12 w 872"/>
                <a:gd name="T97" fmla="*/ 2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72" h="241">
                  <a:moveTo>
                    <a:pt x="844" y="241"/>
                  </a:moveTo>
                  <a:lnTo>
                    <a:pt x="845" y="239"/>
                  </a:lnTo>
                  <a:lnTo>
                    <a:pt x="848" y="237"/>
                  </a:lnTo>
                  <a:lnTo>
                    <a:pt x="850" y="235"/>
                  </a:lnTo>
                  <a:lnTo>
                    <a:pt x="853" y="231"/>
                  </a:lnTo>
                  <a:lnTo>
                    <a:pt x="856" y="228"/>
                  </a:lnTo>
                  <a:lnTo>
                    <a:pt x="858" y="224"/>
                  </a:lnTo>
                  <a:lnTo>
                    <a:pt x="860" y="221"/>
                  </a:lnTo>
                  <a:lnTo>
                    <a:pt x="862" y="217"/>
                  </a:lnTo>
                  <a:lnTo>
                    <a:pt x="864" y="212"/>
                  </a:lnTo>
                  <a:lnTo>
                    <a:pt x="865" y="209"/>
                  </a:lnTo>
                  <a:lnTo>
                    <a:pt x="867" y="205"/>
                  </a:lnTo>
                  <a:lnTo>
                    <a:pt x="869" y="201"/>
                  </a:lnTo>
                  <a:lnTo>
                    <a:pt x="870" y="197"/>
                  </a:lnTo>
                  <a:lnTo>
                    <a:pt x="871" y="193"/>
                  </a:lnTo>
                  <a:lnTo>
                    <a:pt x="871" y="189"/>
                  </a:lnTo>
                  <a:lnTo>
                    <a:pt x="872" y="184"/>
                  </a:lnTo>
                  <a:lnTo>
                    <a:pt x="872" y="180"/>
                  </a:lnTo>
                  <a:lnTo>
                    <a:pt x="872" y="176"/>
                  </a:lnTo>
                  <a:lnTo>
                    <a:pt x="872" y="171"/>
                  </a:lnTo>
                  <a:lnTo>
                    <a:pt x="871" y="167"/>
                  </a:lnTo>
                  <a:lnTo>
                    <a:pt x="871" y="162"/>
                  </a:lnTo>
                  <a:lnTo>
                    <a:pt x="870" y="157"/>
                  </a:lnTo>
                  <a:lnTo>
                    <a:pt x="869" y="154"/>
                  </a:lnTo>
                  <a:lnTo>
                    <a:pt x="866" y="149"/>
                  </a:lnTo>
                  <a:lnTo>
                    <a:pt x="865" y="145"/>
                  </a:lnTo>
                  <a:lnTo>
                    <a:pt x="863" y="140"/>
                  </a:lnTo>
                  <a:lnTo>
                    <a:pt x="860" y="135"/>
                  </a:lnTo>
                  <a:lnTo>
                    <a:pt x="858" y="130"/>
                  </a:lnTo>
                  <a:lnTo>
                    <a:pt x="855" y="126"/>
                  </a:lnTo>
                  <a:lnTo>
                    <a:pt x="851" y="121"/>
                  </a:lnTo>
                  <a:lnTo>
                    <a:pt x="848" y="116"/>
                  </a:lnTo>
                  <a:lnTo>
                    <a:pt x="844" y="113"/>
                  </a:lnTo>
                  <a:lnTo>
                    <a:pt x="839" y="108"/>
                  </a:lnTo>
                  <a:lnTo>
                    <a:pt x="835" y="104"/>
                  </a:lnTo>
                  <a:lnTo>
                    <a:pt x="830" y="99"/>
                  </a:lnTo>
                  <a:lnTo>
                    <a:pt x="824" y="95"/>
                  </a:lnTo>
                  <a:lnTo>
                    <a:pt x="818" y="91"/>
                  </a:lnTo>
                  <a:lnTo>
                    <a:pt x="812" y="86"/>
                  </a:lnTo>
                  <a:lnTo>
                    <a:pt x="805" y="82"/>
                  </a:lnTo>
                  <a:lnTo>
                    <a:pt x="798" y="78"/>
                  </a:lnTo>
                  <a:lnTo>
                    <a:pt x="791" y="74"/>
                  </a:lnTo>
                  <a:lnTo>
                    <a:pt x="783" y="71"/>
                  </a:lnTo>
                  <a:lnTo>
                    <a:pt x="776" y="66"/>
                  </a:lnTo>
                  <a:lnTo>
                    <a:pt x="767" y="62"/>
                  </a:lnTo>
                  <a:lnTo>
                    <a:pt x="758" y="59"/>
                  </a:lnTo>
                  <a:lnTo>
                    <a:pt x="749" y="55"/>
                  </a:lnTo>
                  <a:lnTo>
                    <a:pt x="739" y="52"/>
                  </a:lnTo>
                  <a:lnTo>
                    <a:pt x="728" y="48"/>
                  </a:lnTo>
                  <a:lnTo>
                    <a:pt x="720" y="45"/>
                  </a:lnTo>
                  <a:lnTo>
                    <a:pt x="712" y="44"/>
                  </a:lnTo>
                  <a:lnTo>
                    <a:pt x="705" y="41"/>
                  </a:lnTo>
                  <a:lnTo>
                    <a:pt x="695" y="39"/>
                  </a:lnTo>
                  <a:lnTo>
                    <a:pt x="682" y="36"/>
                  </a:lnTo>
                  <a:lnTo>
                    <a:pt x="671" y="33"/>
                  </a:lnTo>
                  <a:lnTo>
                    <a:pt x="658" y="30"/>
                  </a:lnTo>
                  <a:lnTo>
                    <a:pt x="644" y="27"/>
                  </a:lnTo>
                  <a:lnTo>
                    <a:pt x="631" y="25"/>
                  </a:lnTo>
                  <a:lnTo>
                    <a:pt x="617" y="23"/>
                  </a:lnTo>
                  <a:lnTo>
                    <a:pt x="603" y="20"/>
                  </a:lnTo>
                  <a:lnTo>
                    <a:pt x="587" y="18"/>
                  </a:lnTo>
                  <a:lnTo>
                    <a:pt x="573" y="16"/>
                  </a:lnTo>
                  <a:lnTo>
                    <a:pt x="558" y="14"/>
                  </a:lnTo>
                  <a:lnTo>
                    <a:pt x="543" y="12"/>
                  </a:lnTo>
                  <a:lnTo>
                    <a:pt x="526" y="11"/>
                  </a:lnTo>
                  <a:lnTo>
                    <a:pt x="511" y="10"/>
                  </a:lnTo>
                  <a:lnTo>
                    <a:pt x="495" y="7"/>
                  </a:lnTo>
                  <a:lnTo>
                    <a:pt x="480" y="6"/>
                  </a:lnTo>
                  <a:lnTo>
                    <a:pt x="463" y="5"/>
                  </a:lnTo>
                  <a:lnTo>
                    <a:pt x="447" y="4"/>
                  </a:lnTo>
                  <a:lnTo>
                    <a:pt x="430" y="3"/>
                  </a:lnTo>
                  <a:lnTo>
                    <a:pt x="413" y="3"/>
                  </a:lnTo>
                  <a:lnTo>
                    <a:pt x="396" y="2"/>
                  </a:lnTo>
                  <a:lnTo>
                    <a:pt x="380" y="2"/>
                  </a:lnTo>
                  <a:lnTo>
                    <a:pt x="364" y="0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0"/>
                  </a:lnTo>
                  <a:lnTo>
                    <a:pt x="296" y="0"/>
                  </a:lnTo>
                  <a:lnTo>
                    <a:pt x="279" y="0"/>
                  </a:lnTo>
                  <a:lnTo>
                    <a:pt x="263" y="0"/>
                  </a:lnTo>
                  <a:lnTo>
                    <a:pt x="246" y="0"/>
                  </a:lnTo>
                  <a:lnTo>
                    <a:pt x="230" y="2"/>
                  </a:lnTo>
                  <a:lnTo>
                    <a:pt x="214" y="2"/>
                  </a:lnTo>
                  <a:lnTo>
                    <a:pt x="197" y="3"/>
                  </a:lnTo>
                  <a:lnTo>
                    <a:pt x="182" y="4"/>
                  </a:lnTo>
                  <a:lnTo>
                    <a:pt x="166" y="4"/>
                  </a:lnTo>
                  <a:lnTo>
                    <a:pt x="150" y="5"/>
                  </a:lnTo>
                  <a:lnTo>
                    <a:pt x="135" y="7"/>
                  </a:lnTo>
                  <a:lnTo>
                    <a:pt x="120" y="9"/>
                  </a:lnTo>
                  <a:lnTo>
                    <a:pt x="106" y="10"/>
                  </a:lnTo>
                  <a:lnTo>
                    <a:pt x="92" y="11"/>
                  </a:lnTo>
                  <a:lnTo>
                    <a:pt x="78" y="13"/>
                  </a:lnTo>
                  <a:lnTo>
                    <a:pt x="64" y="14"/>
                  </a:lnTo>
                  <a:lnTo>
                    <a:pt x="50" y="17"/>
                  </a:lnTo>
                  <a:lnTo>
                    <a:pt x="37" y="19"/>
                  </a:lnTo>
                  <a:lnTo>
                    <a:pt x="24" y="21"/>
                  </a:lnTo>
                  <a:lnTo>
                    <a:pt x="12" y="24"/>
                  </a:lnTo>
                  <a:lnTo>
                    <a:pt x="0" y="26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98" name="Freeform 102"/>
            <p:cNvSpPr>
              <a:spLocks/>
            </p:cNvSpPr>
            <p:nvPr/>
          </p:nvSpPr>
          <p:spPr bwMode="auto">
            <a:xfrm>
              <a:off x="4646" y="3077"/>
              <a:ext cx="202" cy="286"/>
            </a:xfrm>
            <a:custGeom>
              <a:avLst/>
              <a:gdLst>
                <a:gd name="T0" fmla="*/ 2 w 198"/>
                <a:gd name="T1" fmla="*/ 4 h 281"/>
                <a:gd name="T2" fmla="*/ 0 w 198"/>
                <a:gd name="T3" fmla="*/ 11 h 281"/>
                <a:gd name="T4" fmla="*/ 0 w 198"/>
                <a:gd name="T5" fmla="*/ 22 h 281"/>
                <a:gd name="T6" fmla="*/ 2 w 198"/>
                <a:gd name="T7" fmla="*/ 34 h 281"/>
                <a:gd name="T8" fmla="*/ 2 w 198"/>
                <a:gd name="T9" fmla="*/ 44 h 281"/>
                <a:gd name="T10" fmla="*/ 3 w 198"/>
                <a:gd name="T11" fmla="*/ 55 h 281"/>
                <a:gd name="T12" fmla="*/ 4 w 198"/>
                <a:gd name="T13" fmla="*/ 65 h 281"/>
                <a:gd name="T14" fmla="*/ 6 w 198"/>
                <a:gd name="T15" fmla="*/ 76 h 281"/>
                <a:gd name="T16" fmla="*/ 9 w 198"/>
                <a:gd name="T17" fmla="*/ 86 h 281"/>
                <a:gd name="T18" fmla="*/ 11 w 198"/>
                <a:gd name="T19" fmla="*/ 97 h 281"/>
                <a:gd name="T20" fmla="*/ 13 w 198"/>
                <a:gd name="T21" fmla="*/ 106 h 281"/>
                <a:gd name="T22" fmla="*/ 17 w 198"/>
                <a:gd name="T23" fmla="*/ 117 h 281"/>
                <a:gd name="T24" fmla="*/ 19 w 198"/>
                <a:gd name="T25" fmla="*/ 126 h 281"/>
                <a:gd name="T26" fmla="*/ 23 w 198"/>
                <a:gd name="T27" fmla="*/ 136 h 281"/>
                <a:gd name="T28" fmla="*/ 27 w 198"/>
                <a:gd name="T29" fmla="*/ 145 h 281"/>
                <a:gd name="T30" fmla="*/ 31 w 198"/>
                <a:gd name="T31" fmla="*/ 154 h 281"/>
                <a:gd name="T32" fmla="*/ 34 w 198"/>
                <a:gd name="T33" fmla="*/ 164 h 281"/>
                <a:gd name="T34" fmla="*/ 39 w 198"/>
                <a:gd name="T35" fmla="*/ 172 h 281"/>
                <a:gd name="T36" fmla="*/ 44 w 198"/>
                <a:gd name="T37" fmla="*/ 180 h 281"/>
                <a:gd name="T38" fmla="*/ 47 w 198"/>
                <a:gd name="T39" fmla="*/ 190 h 281"/>
                <a:gd name="T40" fmla="*/ 52 w 198"/>
                <a:gd name="T41" fmla="*/ 197 h 281"/>
                <a:gd name="T42" fmla="*/ 57 w 198"/>
                <a:gd name="T43" fmla="*/ 205 h 281"/>
                <a:gd name="T44" fmla="*/ 61 w 198"/>
                <a:gd name="T45" fmla="*/ 212 h 281"/>
                <a:gd name="T46" fmla="*/ 66 w 198"/>
                <a:gd name="T47" fmla="*/ 219 h 281"/>
                <a:gd name="T48" fmla="*/ 72 w 198"/>
                <a:gd name="T49" fmla="*/ 226 h 281"/>
                <a:gd name="T50" fmla="*/ 75 w 198"/>
                <a:gd name="T51" fmla="*/ 231 h 281"/>
                <a:gd name="T52" fmla="*/ 79 w 198"/>
                <a:gd name="T53" fmla="*/ 235 h 281"/>
                <a:gd name="T54" fmla="*/ 84 w 198"/>
                <a:gd name="T55" fmla="*/ 241 h 281"/>
                <a:gd name="T56" fmla="*/ 88 w 198"/>
                <a:gd name="T57" fmla="*/ 247 h 281"/>
                <a:gd name="T58" fmla="*/ 93 w 198"/>
                <a:gd name="T59" fmla="*/ 253 h 281"/>
                <a:gd name="T60" fmla="*/ 98 w 198"/>
                <a:gd name="T61" fmla="*/ 258 h 281"/>
                <a:gd name="T62" fmla="*/ 102 w 198"/>
                <a:gd name="T63" fmla="*/ 261 h 281"/>
                <a:gd name="T64" fmla="*/ 107 w 198"/>
                <a:gd name="T65" fmla="*/ 266 h 281"/>
                <a:gd name="T66" fmla="*/ 112 w 198"/>
                <a:gd name="T67" fmla="*/ 269 h 281"/>
                <a:gd name="T68" fmla="*/ 116 w 198"/>
                <a:gd name="T69" fmla="*/ 273 h 281"/>
                <a:gd name="T70" fmla="*/ 121 w 198"/>
                <a:gd name="T71" fmla="*/ 275 h 281"/>
                <a:gd name="T72" fmla="*/ 126 w 198"/>
                <a:gd name="T73" fmla="*/ 277 h 281"/>
                <a:gd name="T74" fmla="*/ 132 w 198"/>
                <a:gd name="T75" fmla="*/ 279 h 281"/>
                <a:gd name="T76" fmla="*/ 136 w 198"/>
                <a:gd name="T77" fmla="*/ 281 h 281"/>
                <a:gd name="T78" fmla="*/ 141 w 198"/>
                <a:gd name="T79" fmla="*/ 281 h 281"/>
                <a:gd name="T80" fmla="*/ 146 w 198"/>
                <a:gd name="T81" fmla="*/ 281 h 281"/>
                <a:gd name="T82" fmla="*/ 152 w 198"/>
                <a:gd name="T83" fmla="*/ 281 h 281"/>
                <a:gd name="T84" fmla="*/ 156 w 198"/>
                <a:gd name="T85" fmla="*/ 280 h 281"/>
                <a:gd name="T86" fmla="*/ 162 w 198"/>
                <a:gd name="T87" fmla="*/ 279 h 281"/>
                <a:gd name="T88" fmla="*/ 167 w 198"/>
                <a:gd name="T89" fmla="*/ 276 h 281"/>
                <a:gd name="T90" fmla="*/ 173 w 198"/>
                <a:gd name="T91" fmla="*/ 274 h 281"/>
                <a:gd name="T92" fmla="*/ 179 w 198"/>
                <a:gd name="T93" fmla="*/ 270 h 281"/>
                <a:gd name="T94" fmla="*/ 183 w 198"/>
                <a:gd name="T95" fmla="*/ 266 h 281"/>
                <a:gd name="T96" fmla="*/ 189 w 198"/>
                <a:gd name="T97" fmla="*/ 261 h 281"/>
                <a:gd name="T98" fmla="*/ 195 w 198"/>
                <a:gd name="T99" fmla="*/ 256 h 281"/>
                <a:gd name="T100" fmla="*/ 198 w 198"/>
                <a:gd name="T101" fmla="*/ 25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281">
                  <a:moveTo>
                    <a:pt x="2" y="0"/>
                  </a:moveTo>
                  <a:lnTo>
                    <a:pt x="2" y="4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2" y="38"/>
                  </a:lnTo>
                  <a:lnTo>
                    <a:pt x="2" y="44"/>
                  </a:lnTo>
                  <a:lnTo>
                    <a:pt x="3" y="49"/>
                  </a:lnTo>
                  <a:lnTo>
                    <a:pt x="3" y="55"/>
                  </a:lnTo>
                  <a:lnTo>
                    <a:pt x="4" y="61"/>
                  </a:lnTo>
                  <a:lnTo>
                    <a:pt x="4" y="65"/>
                  </a:lnTo>
                  <a:lnTo>
                    <a:pt x="5" y="71"/>
                  </a:lnTo>
                  <a:lnTo>
                    <a:pt x="6" y="76"/>
                  </a:lnTo>
                  <a:lnTo>
                    <a:pt x="7" y="81"/>
                  </a:lnTo>
                  <a:lnTo>
                    <a:pt x="9" y="86"/>
                  </a:lnTo>
                  <a:lnTo>
                    <a:pt x="10" y="91"/>
                  </a:lnTo>
                  <a:lnTo>
                    <a:pt x="11" y="97"/>
                  </a:lnTo>
                  <a:lnTo>
                    <a:pt x="12" y="102"/>
                  </a:lnTo>
                  <a:lnTo>
                    <a:pt x="13" y="106"/>
                  </a:lnTo>
                  <a:lnTo>
                    <a:pt x="14" y="111"/>
                  </a:lnTo>
                  <a:lnTo>
                    <a:pt x="17" y="117"/>
                  </a:lnTo>
                  <a:lnTo>
                    <a:pt x="18" y="122"/>
                  </a:lnTo>
                  <a:lnTo>
                    <a:pt x="19" y="126"/>
                  </a:lnTo>
                  <a:lnTo>
                    <a:pt x="22" y="131"/>
                  </a:lnTo>
                  <a:lnTo>
                    <a:pt x="23" y="136"/>
                  </a:lnTo>
                  <a:lnTo>
                    <a:pt x="25" y="140"/>
                  </a:lnTo>
                  <a:lnTo>
                    <a:pt x="27" y="145"/>
                  </a:lnTo>
                  <a:lnTo>
                    <a:pt x="29" y="150"/>
                  </a:lnTo>
                  <a:lnTo>
                    <a:pt x="31" y="154"/>
                  </a:lnTo>
                  <a:lnTo>
                    <a:pt x="33" y="159"/>
                  </a:lnTo>
                  <a:lnTo>
                    <a:pt x="34" y="164"/>
                  </a:lnTo>
                  <a:lnTo>
                    <a:pt x="37" y="167"/>
                  </a:lnTo>
                  <a:lnTo>
                    <a:pt x="39" y="172"/>
                  </a:lnTo>
                  <a:lnTo>
                    <a:pt x="41" y="177"/>
                  </a:lnTo>
                  <a:lnTo>
                    <a:pt x="44" y="180"/>
                  </a:lnTo>
                  <a:lnTo>
                    <a:pt x="46" y="185"/>
                  </a:lnTo>
                  <a:lnTo>
                    <a:pt x="47" y="190"/>
                  </a:lnTo>
                  <a:lnTo>
                    <a:pt x="50" y="193"/>
                  </a:lnTo>
                  <a:lnTo>
                    <a:pt x="52" y="197"/>
                  </a:lnTo>
                  <a:lnTo>
                    <a:pt x="54" y="201"/>
                  </a:lnTo>
                  <a:lnTo>
                    <a:pt x="57" y="205"/>
                  </a:lnTo>
                  <a:lnTo>
                    <a:pt x="59" y="208"/>
                  </a:lnTo>
                  <a:lnTo>
                    <a:pt x="61" y="212"/>
                  </a:lnTo>
                  <a:lnTo>
                    <a:pt x="64" y="215"/>
                  </a:lnTo>
                  <a:lnTo>
                    <a:pt x="66" y="219"/>
                  </a:lnTo>
                  <a:lnTo>
                    <a:pt x="68" y="222"/>
                  </a:lnTo>
                  <a:lnTo>
                    <a:pt x="72" y="226"/>
                  </a:lnTo>
                  <a:lnTo>
                    <a:pt x="73" y="228"/>
                  </a:lnTo>
                  <a:lnTo>
                    <a:pt x="75" y="231"/>
                  </a:lnTo>
                  <a:lnTo>
                    <a:pt x="77" y="233"/>
                  </a:lnTo>
                  <a:lnTo>
                    <a:pt x="79" y="235"/>
                  </a:lnTo>
                  <a:lnTo>
                    <a:pt x="81" y="239"/>
                  </a:lnTo>
                  <a:lnTo>
                    <a:pt x="84" y="241"/>
                  </a:lnTo>
                  <a:lnTo>
                    <a:pt x="86" y="245"/>
                  </a:lnTo>
                  <a:lnTo>
                    <a:pt x="88" y="247"/>
                  </a:lnTo>
                  <a:lnTo>
                    <a:pt x="91" y="249"/>
                  </a:lnTo>
                  <a:lnTo>
                    <a:pt x="93" y="253"/>
                  </a:lnTo>
                  <a:lnTo>
                    <a:pt x="95" y="255"/>
                  </a:lnTo>
                  <a:lnTo>
                    <a:pt x="98" y="258"/>
                  </a:lnTo>
                  <a:lnTo>
                    <a:pt x="100" y="260"/>
                  </a:lnTo>
                  <a:lnTo>
                    <a:pt x="102" y="261"/>
                  </a:lnTo>
                  <a:lnTo>
                    <a:pt x="105" y="263"/>
                  </a:lnTo>
                  <a:lnTo>
                    <a:pt x="107" y="266"/>
                  </a:lnTo>
                  <a:lnTo>
                    <a:pt x="109" y="268"/>
                  </a:lnTo>
                  <a:lnTo>
                    <a:pt x="112" y="269"/>
                  </a:lnTo>
                  <a:lnTo>
                    <a:pt x="114" y="270"/>
                  </a:lnTo>
                  <a:lnTo>
                    <a:pt x="116" y="273"/>
                  </a:lnTo>
                  <a:lnTo>
                    <a:pt x="119" y="274"/>
                  </a:lnTo>
                  <a:lnTo>
                    <a:pt x="121" y="275"/>
                  </a:lnTo>
                  <a:lnTo>
                    <a:pt x="123" y="276"/>
                  </a:lnTo>
                  <a:lnTo>
                    <a:pt x="126" y="277"/>
                  </a:lnTo>
                  <a:lnTo>
                    <a:pt x="128" y="279"/>
                  </a:lnTo>
                  <a:lnTo>
                    <a:pt x="132" y="279"/>
                  </a:lnTo>
                  <a:lnTo>
                    <a:pt x="134" y="280"/>
                  </a:lnTo>
                  <a:lnTo>
                    <a:pt x="136" y="281"/>
                  </a:lnTo>
                  <a:lnTo>
                    <a:pt x="139" y="281"/>
                  </a:lnTo>
                  <a:lnTo>
                    <a:pt x="141" y="281"/>
                  </a:lnTo>
                  <a:lnTo>
                    <a:pt x="143" y="281"/>
                  </a:lnTo>
                  <a:lnTo>
                    <a:pt x="146" y="281"/>
                  </a:lnTo>
                  <a:lnTo>
                    <a:pt x="149" y="281"/>
                  </a:lnTo>
                  <a:lnTo>
                    <a:pt x="152" y="281"/>
                  </a:lnTo>
                  <a:lnTo>
                    <a:pt x="154" y="281"/>
                  </a:lnTo>
                  <a:lnTo>
                    <a:pt x="156" y="280"/>
                  </a:lnTo>
                  <a:lnTo>
                    <a:pt x="159" y="280"/>
                  </a:lnTo>
                  <a:lnTo>
                    <a:pt x="162" y="279"/>
                  </a:lnTo>
                  <a:lnTo>
                    <a:pt x="164" y="277"/>
                  </a:lnTo>
                  <a:lnTo>
                    <a:pt x="167" y="276"/>
                  </a:lnTo>
                  <a:lnTo>
                    <a:pt x="170" y="275"/>
                  </a:lnTo>
                  <a:lnTo>
                    <a:pt x="173" y="274"/>
                  </a:lnTo>
                  <a:lnTo>
                    <a:pt x="175" y="272"/>
                  </a:lnTo>
                  <a:lnTo>
                    <a:pt x="179" y="270"/>
                  </a:lnTo>
                  <a:lnTo>
                    <a:pt x="181" y="268"/>
                  </a:lnTo>
                  <a:lnTo>
                    <a:pt x="183" y="266"/>
                  </a:lnTo>
                  <a:lnTo>
                    <a:pt x="187" y="265"/>
                  </a:lnTo>
                  <a:lnTo>
                    <a:pt x="189" y="261"/>
                  </a:lnTo>
                  <a:lnTo>
                    <a:pt x="193" y="259"/>
                  </a:lnTo>
                  <a:lnTo>
                    <a:pt x="195" y="256"/>
                  </a:lnTo>
                  <a:lnTo>
                    <a:pt x="197" y="254"/>
                  </a:lnTo>
                  <a:lnTo>
                    <a:pt x="198" y="253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99" name="Freeform 103"/>
            <p:cNvSpPr>
              <a:spLocks/>
            </p:cNvSpPr>
            <p:nvPr/>
          </p:nvSpPr>
          <p:spPr bwMode="auto">
            <a:xfrm>
              <a:off x="4648" y="2942"/>
              <a:ext cx="218" cy="393"/>
            </a:xfrm>
            <a:custGeom>
              <a:avLst/>
              <a:gdLst>
                <a:gd name="T0" fmla="*/ 198 w 213"/>
                <a:gd name="T1" fmla="*/ 385 h 385"/>
                <a:gd name="T2" fmla="*/ 202 w 213"/>
                <a:gd name="T3" fmla="*/ 379 h 385"/>
                <a:gd name="T4" fmla="*/ 206 w 213"/>
                <a:gd name="T5" fmla="*/ 370 h 385"/>
                <a:gd name="T6" fmla="*/ 209 w 213"/>
                <a:gd name="T7" fmla="*/ 359 h 385"/>
                <a:gd name="T8" fmla="*/ 212 w 213"/>
                <a:gd name="T9" fmla="*/ 347 h 385"/>
                <a:gd name="T10" fmla="*/ 213 w 213"/>
                <a:gd name="T11" fmla="*/ 334 h 385"/>
                <a:gd name="T12" fmla="*/ 213 w 213"/>
                <a:gd name="T13" fmla="*/ 320 h 385"/>
                <a:gd name="T14" fmla="*/ 212 w 213"/>
                <a:gd name="T15" fmla="*/ 304 h 385"/>
                <a:gd name="T16" fmla="*/ 211 w 213"/>
                <a:gd name="T17" fmla="*/ 288 h 385"/>
                <a:gd name="T18" fmla="*/ 208 w 213"/>
                <a:gd name="T19" fmla="*/ 271 h 385"/>
                <a:gd name="T20" fmla="*/ 205 w 213"/>
                <a:gd name="T21" fmla="*/ 254 h 385"/>
                <a:gd name="T22" fmla="*/ 201 w 213"/>
                <a:gd name="T23" fmla="*/ 235 h 385"/>
                <a:gd name="T24" fmla="*/ 196 w 213"/>
                <a:gd name="T25" fmla="*/ 217 h 385"/>
                <a:gd name="T26" fmla="*/ 192 w 213"/>
                <a:gd name="T27" fmla="*/ 199 h 385"/>
                <a:gd name="T28" fmla="*/ 187 w 213"/>
                <a:gd name="T29" fmla="*/ 180 h 385"/>
                <a:gd name="T30" fmla="*/ 180 w 213"/>
                <a:gd name="T31" fmla="*/ 162 h 385"/>
                <a:gd name="T32" fmla="*/ 174 w 213"/>
                <a:gd name="T33" fmla="*/ 143 h 385"/>
                <a:gd name="T34" fmla="*/ 167 w 213"/>
                <a:gd name="T35" fmla="*/ 126 h 385"/>
                <a:gd name="T36" fmla="*/ 161 w 213"/>
                <a:gd name="T37" fmla="*/ 109 h 385"/>
                <a:gd name="T38" fmla="*/ 153 w 213"/>
                <a:gd name="T39" fmla="*/ 93 h 385"/>
                <a:gd name="T40" fmla="*/ 146 w 213"/>
                <a:gd name="T41" fmla="*/ 78 h 385"/>
                <a:gd name="T42" fmla="*/ 139 w 213"/>
                <a:gd name="T43" fmla="*/ 64 h 385"/>
                <a:gd name="T44" fmla="*/ 132 w 213"/>
                <a:gd name="T45" fmla="*/ 51 h 385"/>
                <a:gd name="T46" fmla="*/ 124 w 213"/>
                <a:gd name="T47" fmla="*/ 39 h 385"/>
                <a:gd name="T48" fmla="*/ 117 w 213"/>
                <a:gd name="T49" fmla="*/ 30 h 385"/>
                <a:gd name="T50" fmla="*/ 112 w 213"/>
                <a:gd name="T51" fmla="*/ 24 h 385"/>
                <a:gd name="T52" fmla="*/ 105 w 213"/>
                <a:gd name="T53" fmla="*/ 17 h 385"/>
                <a:gd name="T54" fmla="*/ 98 w 213"/>
                <a:gd name="T55" fmla="*/ 10 h 385"/>
                <a:gd name="T56" fmla="*/ 91 w 213"/>
                <a:gd name="T57" fmla="*/ 6 h 385"/>
                <a:gd name="T58" fmla="*/ 84 w 213"/>
                <a:gd name="T59" fmla="*/ 3 h 385"/>
                <a:gd name="T60" fmla="*/ 77 w 213"/>
                <a:gd name="T61" fmla="*/ 2 h 385"/>
                <a:gd name="T62" fmla="*/ 71 w 213"/>
                <a:gd name="T63" fmla="*/ 0 h 385"/>
                <a:gd name="T64" fmla="*/ 64 w 213"/>
                <a:gd name="T65" fmla="*/ 2 h 385"/>
                <a:gd name="T66" fmla="*/ 58 w 213"/>
                <a:gd name="T67" fmla="*/ 4 h 385"/>
                <a:gd name="T68" fmla="*/ 52 w 213"/>
                <a:gd name="T69" fmla="*/ 8 h 385"/>
                <a:gd name="T70" fmla="*/ 46 w 213"/>
                <a:gd name="T71" fmla="*/ 11 h 385"/>
                <a:gd name="T72" fmla="*/ 41 w 213"/>
                <a:gd name="T73" fmla="*/ 17 h 385"/>
                <a:gd name="T74" fmla="*/ 36 w 213"/>
                <a:gd name="T75" fmla="*/ 23 h 385"/>
                <a:gd name="T76" fmla="*/ 30 w 213"/>
                <a:gd name="T77" fmla="*/ 30 h 385"/>
                <a:gd name="T78" fmla="*/ 25 w 213"/>
                <a:gd name="T79" fmla="*/ 37 h 385"/>
                <a:gd name="T80" fmla="*/ 22 w 213"/>
                <a:gd name="T81" fmla="*/ 45 h 385"/>
                <a:gd name="T82" fmla="*/ 17 w 213"/>
                <a:gd name="T83" fmla="*/ 54 h 385"/>
                <a:gd name="T84" fmla="*/ 14 w 213"/>
                <a:gd name="T85" fmla="*/ 64 h 385"/>
                <a:gd name="T86" fmla="*/ 10 w 213"/>
                <a:gd name="T87" fmla="*/ 73 h 385"/>
                <a:gd name="T88" fmla="*/ 8 w 213"/>
                <a:gd name="T89" fmla="*/ 84 h 385"/>
                <a:gd name="T90" fmla="*/ 5 w 213"/>
                <a:gd name="T91" fmla="*/ 94 h 385"/>
                <a:gd name="T92" fmla="*/ 3 w 213"/>
                <a:gd name="T93" fmla="*/ 105 h 385"/>
                <a:gd name="T94" fmla="*/ 1 w 213"/>
                <a:gd name="T95" fmla="*/ 115 h 385"/>
                <a:gd name="T96" fmla="*/ 0 w 213"/>
                <a:gd name="T97" fmla="*/ 12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3" h="385">
                  <a:moveTo>
                    <a:pt x="196" y="385"/>
                  </a:moveTo>
                  <a:lnTo>
                    <a:pt x="198" y="385"/>
                  </a:lnTo>
                  <a:lnTo>
                    <a:pt x="199" y="383"/>
                  </a:lnTo>
                  <a:lnTo>
                    <a:pt x="202" y="379"/>
                  </a:lnTo>
                  <a:lnTo>
                    <a:pt x="205" y="374"/>
                  </a:lnTo>
                  <a:lnTo>
                    <a:pt x="206" y="370"/>
                  </a:lnTo>
                  <a:lnTo>
                    <a:pt x="208" y="365"/>
                  </a:lnTo>
                  <a:lnTo>
                    <a:pt x="209" y="359"/>
                  </a:lnTo>
                  <a:lnTo>
                    <a:pt x="211" y="353"/>
                  </a:lnTo>
                  <a:lnTo>
                    <a:pt x="212" y="347"/>
                  </a:lnTo>
                  <a:lnTo>
                    <a:pt x="212" y="342"/>
                  </a:lnTo>
                  <a:lnTo>
                    <a:pt x="213" y="334"/>
                  </a:lnTo>
                  <a:lnTo>
                    <a:pt x="213" y="327"/>
                  </a:lnTo>
                  <a:lnTo>
                    <a:pt x="213" y="320"/>
                  </a:lnTo>
                  <a:lnTo>
                    <a:pt x="213" y="312"/>
                  </a:lnTo>
                  <a:lnTo>
                    <a:pt x="212" y="304"/>
                  </a:lnTo>
                  <a:lnTo>
                    <a:pt x="212" y="297"/>
                  </a:lnTo>
                  <a:lnTo>
                    <a:pt x="211" y="288"/>
                  </a:lnTo>
                  <a:lnTo>
                    <a:pt x="209" y="279"/>
                  </a:lnTo>
                  <a:lnTo>
                    <a:pt x="208" y="271"/>
                  </a:lnTo>
                  <a:lnTo>
                    <a:pt x="207" y="263"/>
                  </a:lnTo>
                  <a:lnTo>
                    <a:pt x="205" y="254"/>
                  </a:lnTo>
                  <a:lnTo>
                    <a:pt x="203" y="244"/>
                  </a:lnTo>
                  <a:lnTo>
                    <a:pt x="201" y="235"/>
                  </a:lnTo>
                  <a:lnTo>
                    <a:pt x="199" y="227"/>
                  </a:lnTo>
                  <a:lnTo>
                    <a:pt x="196" y="217"/>
                  </a:lnTo>
                  <a:lnTo>
                    <a:pt x="194" y="208"/>
                  </a:lnTo>
                  <a:lnTo>
                    <a:pt x="192" y="199"/>
                  </a:lnTo>
                  <a:lnTo>
                    <a:pt x="189" y="189"/>
                  </a:lnTo>
                  <a:lnTo>
                    <a:pt x="187" y="180"/>
                  </a:lnTo>
                  <a:lnTo>
                    <a:pt x="184" y="170"/>
                  </a:lnTo>
                  <a:lnTo>
                    <a:pt x="180" y="162"/>
                  </a:lnTo>
                  <a:lnTo>
                    <a:pt x="178" y="153"/>
                  </a:lnTo>
                  <a:lnTo>
                    <a:pt x="174" y="143"/>
                  </a:lnTo>
                  <a:lnTo>
                    <a:pt x="171" y="135"/>
                  </a:lnTo>
                  <a:lnTo>
                    <a:pt x="167" y="126"/>
                  </a:lnTo>
                  <a:lnTo>
                    <a:pt x="165" y="118"/>
                  </a:lnTo>
                  <a:lnTo>
                    <a:pt x="161" y="109"/>
                  </a:lnTo>
                  <a:lnTo>
                    <a:pt x="158" y="101"/>
                  </a:lnTo>
                  <a:lnTo>
                    <a:pt x="153" y="93"/>
                  </a:lnTo>
                  <a:lnTo>
                    <a:pt x="150" y="85"/>
                  </a:lnTo>
                  <a:lnTo>
                    <a:pt x="146" y="78"/>
                  </a:lnTo>
                  <a:lnTo>
                    <a:pt x="143" y="71"/>
                  </a:lnTo>
                  <a:lnTo>
                    <a:pt x="139" y="64"/>
                  </a:lnTo>
                  <a:lnTo>
                    <a:pt x="136" y="57"/>
                  </a:lnTo>
                  <a:lnTo>
                    <a:pt x="132" y="51"/>
                  </a:lnTo>
                  <a:lnTo>
                    <a:pt x="127" y="45"/>
                  </a:lnTo>
                  <a:lnTo>
                    <a:pt x="124" y="39"/>
                  </a:lnTo>
                  <a:lnTo>
                    <a:pt x="120" y="33"/>
                  </a:lnTo>
                  <a:lnTo>
                    <a:pt x="117" y="30"/>
                  </a:lnTo>
                  <a:lnTo>
                    <a:pt x="114" y="26"/>
                  </a:lnTo>
                  <a:lnTo>
                    <a:pt x="112" y="24"/>
                  </a:lnTo>
                  <a:lnTo>
                    <a:pt x="109" y="20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7" y="4"/>
                  </a:lnTo>
                  <a:lnTo>
                    <a:pt x="84" y="3"/>
                  </a:lnTo>
                  <a:lnTo>
                    <a:pt x="80" y="2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61" y="3"/>
                  </a:lnTo>
                  <a:lnTo>
                    <a:pt x="58" y="4"/>
                  </a:lnTo>
                  <a:lnTo>
                    <a:pt x="55" y="5"/>
                  </a:lnTo>
                  <a:lnTo>
                    <a:pt x="52" y="8"/>
                  </a:lnTo>
                  <a:lnTo>
                    <a:pt x="49" y="9"/>
                  </a:lnTo>
                  <a:lnTo>
                    <a:pt x="46" y="11"/>
                  </a:lnTo>
                  <a:lnTo>
                    <a:pt x="43" y="13"/>
                  </a:lnTo>
                  <a:lnTo>
                    <a:pt x="41" y="17"/>
                  </a:lnTo>
                  <a:lnTo>
                    <a:pt x="38" y="19"/>
                  </a:lnTo>
                  <a:lnTo>
                    <a:pt x="36" y="23"/>
                  </a:lnTo>
                  <a:lnTo>
                    <a:pt x="32" y="26"/>
                  </a:lnTo>
                  <a:lnTo>
                    <a:pt x="30" y="30"/>
                  </a:lnTo>
                  <a:lnTo>
                    <a:pt x="28" y="33"/>
                  </a:lnTo>
                  <a:lnTo>
                    <a:pt x="25" y="37"/>
                  </a:lnTo>
                  <a:lnTo>
                    <a:pt x="24" y="42"/>
                  </a:lnTo>
                  <a:lnTo>
                    <a:pt x="22" y="45"/>
                  </a:lnTo>
                  <a:lnTo>
                    <a:pt x="20" y="50"/>
                  </a:lnTo>
                  <a:lnTo>
                    <a:pt x="17" y="54"/>
                  </a:lnTo>
                  <a:lnTo>
                    <a:pt x="16" y="59"/>
                  </a:lnTo>
                  <a:lnTo>
                    <a:pt x="14" y="64"/>
                  </a:lnTo>
                  <a:lnTo>
                    <a:pt x="12" y="68"/>
                  </a:lnTo>
                  <a:lnTo>
                    <a:pt x="10" y="73"/>
                  </a:lnTo>
                  <a:lnTo>
                    <a:pt x="9" y="78"/>
                  </a:lnTo>
                  <a:lnTo>
                    <a:pt x="8" y="84"/>
                  </a:lnTo>
                  <a:lnTo>
                    <a:pt x="7" y="88"/>
                  </a:lnTo>
                  <a:lnTo>
                    <a:pt x="5" y="94"/>
                  </a:lnTo>
                  <a:lnTo>
                    <a:pt x="4" y="99"/>
                  </a:lnTo>
                  <a:lnTo>
                    <a:pt x="3" y="105"/>
                  </a:lnTo>
                  <a:lnTo>
                    <a:pt x="2" y="111"/>
                  </a:lnTo>
                  <a:lnTo>
                    <a:pt x="1" y="115"/>
                  </a:lnTo>
                  <a:lnTo>
                    <a:pt x="1" y="121"/>
                  </a:lnTo>
                  <a:lnTo>
                    <a:pt x="0" y="127"/>
                  </a:lnTo>
                  <a:lnTo>
                    <a:pt x="0" y="132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00" name="Freeform 104"/>
            <p:cNvSpPr>
              <a:spLocks/>
            </p:cNvSpPr>
            <p:nvPr/>
          </p:nvSpPr>
          <p:spPr bwMode="auto">
            <a:xfrm>
              <a:off x="5157" y="2228"/>
              <a:ext cx="286" cy="616"/>
            </a:xfrm>
            <a:custGeom>
              <a:avLst/>
              <a:gdLst>
                <a:gd name="T0" fmla="*/ 33 w 280"/>
                <a:gd name="T1" fmla="*/ 3 h 603"/>
                <a:gd name="T2" fmla="*/ 28 w 280"/>
                <a:gd name="T3" fmla="*/ 12 h 603"/>
                <a:gd name="T4" fmla="*/ 22 w 280"/>
                <a:gd name="T5" fmla="*/ 24 h 603"/>
                <a:gd name="T6" fmla="*/ 17 w 280"/>
                <a:gd name="T7" fmla="*/ 40 h 603"/>
                <a:gd name="T8" fmla="*/ 13 w 280"/>
                <a:gd name="T9" fmla="*/ 58 h 603"/>
                <a:gd name="T10" fmla="*/ 9 w 280"/>
                <a:gd name="T11" fmla="*/ 78 h 603"/>
                <a:gd name="T12" fmla="*/ 6 w 280"/>
                <a:gd name="T13" fmla="*/ 99 h 603"/>
                <a:gd name="T14" fmla="*/ 3 w 280"/>
                <a:gd name="T15" fmla="*/ 123 h 603"/>
                <a:gd name="T16" fmla="*/ 2 w 280"/>
                <a:gd name="T17" fmla="*/ 146 h 603"/>
                <a:gd name="T18" fmla="*/ 1 w 280"/>
                <a:gd name="T19" fmla="*/ 172 h 603"/>
                <a:gd name="T20" fmla="*/ 0 w 280"/>
                <a:gd name="T21" fmla="*/ 198 h 603"/>
                <a:gd name="T22" fmla="*/ 0 w 280"/>
                <a:gd name="T23" fmla="*/ 225 h 603"/>
                <a:gd name="T24" fmla="*/ 1 w 280"/>
                <a:gd name="T25" fmla="*/ 253 h 603"/>
                <a:gd name="T26" fmla="*/ 2 w 280"/>
                <a:gd name="T27" fmla="*/ 280 h 603"/>
                <a:gd name="T28" fmla="*/ 3 w 280"/>
                <a:gd name="T29" fmla="*/ 308 h 603"/>
                <a:gd name="T30" fmla="*/ 6 w 280"/>
                <a:gd name="T31" fmla="*/ 336 h 603"/>
                <a:gd name="T32" fmla="*/ 9 w 280"/>
                <a:gd name="T33" fmla="*/ 363 h 603"/>
                <a:gd name="T34" fmla="*/ 13 w 280"/>
                <a:gd name="T35" fmla="*/ 390 h 603"/>
                <a:gd name="T36" fmla="*/ 17 w 280"/>
                <a:gd name="T37" fmla="*/ 416 h 603"/>
                <a:gd name="T38" fmla="*/ 22 w 280"/>
                <a:gd name="T39" fmla="*/ 441 h 603"/>
                <a:gd name="T40" fmla="*/ 27 w 280"/>
                <a:gd name="T41" fmla="*/ 464 h 603"/>
                <a:gd name="T42" fmla="*/ 33 w 280"/>
                <a:gd name="T43" fmla="*/ 486 h 603"/>
                <a:gd name="T44" fmla="*/ 38 w 280"/>
                <a:gd name="T45" fmla="*/ 507 h 603"/>
                <a:gd name="T46" fmla="*/ 46 w 280"/>
                <a:gd name="T47" fmla="*/ 526 h 603"/>
                <a:gd name="T48" fmla="*/ 53 w 280"/>
                <a:gd name="T49" fmla="*/ 544 h 603"/>
                <a:gd name="T50" fmla="*/ 58 w 280"/>
                <a:gd name="T51" fmla="*/ 554 h 603"/>
                <a:gd name="T52" fmla="*/ 64 w 280"/>
                <a:gd name="T53" fmla="*/ 565 h 603"/>
                <a:gd name="T54" fmla="*/ 72 w 280"/>
                <a:gd name="T55" fmla="*/ 575 h 603"/>
                <a:gd name="T56" fmla="*/ 82 w 280"/>
                <a:gd name="T57" fmla="*/ 585 h 603"/>
                <a:gd name="T58" fmla="*/ 90 w 280"/>
                <a:gd name="T59" fmla="*/ 592 h 603"/>
                <a:gd name="T60" fmla="*/ 99 w 280"/>
                <a:gd name="T61" fmla="*/ 598 h 603"/>
                <a:gd name="T62" fmla="*/ 110 w 280"/>
                <a:gd name="T63" fmla="*/ 601 h 603"/>
                <a:gd name="T64" fmla="*/ 119 w 280"/>
                <a:gd name="T65" fmla="*/ 602 h 603"/>
                <a:gd name="T66" fmla="*/ 130 w 280"/>
                <a:gd name="T67" fmla="*/ 603 h 603"/>
                <a:gd name="T68" fmla="*/ 139 w 280"/>
                <a:gd name="T69" fmla="*/ 602 h 603"/>
                <a:gd name="T70" fmla="*/ 150 w 280"/>
                <a:gd name="T71" fmla="*/ 600 h 603"/>
                <a:gd name="T72" fmla="*/ 160 w 280"/>
                <a:gd name="T73" fmla="*/ 596 h 603"/>
                <a:gd name="T74" fmla="*/ 171 w 280"/>
                <a:gd name="T75" fmla="*/ 592 h 603"/>
                <a:gd name="T76" fmla="*/ 180 w 280"/>
                <a:gd name="T77" fmla="*/ 586 h 603"/>
                <a:gd name="T78" fmla="*/ 191 w 280"/>
                <a:gd name="T79" fmla="*/ 580 h 603"/>
                <a:gd name="T80" fmla="*/ 200 w 280"/>
                <a:gd name="T81" fmla="*/ 573 h 603"/>
                <a:gd name="T82" fmla="*/ 211 w 280"/>
                <a:gd name="T83" fmla="*/ 566 h 603"/>
                <a:gd name="T84" fmla="*/ 220 w 280"/>
                <a:gd name="T85" fmla="*/ 559 h 603"/>
                <a:gd name="T86" fmla="*/ 229 w 280"/>
                <a:gd name="T87" fmla="*/ 551 h 603"/>
                <a:gd name="T88" fmla="*/ 238 w 280"/>
                <a:gd name="T89" fmla="*/ 542 h 603"/>
                <a:gd name="T90" fmla="*/ 247 w 280"/>
                <a:gd name="T91" fmla="*/ 534 h 603"/>
                <a:gd name="T92" fmla="*/ 255 w 280"/>
                <a:gd name="T93" fmla="*/ 527 h 603"/>
                <a:gd name="T94" fmla="*/ 262 w 280"/>
                <a:gd name="T95" fmla="*/ 519 h 603"/>
                <a:gd name="T96" fmla="*/ 269 w 280"/>
                <a:gd name="T97" fmla="*/ 512 h 603"/>
                <a:gd name="T98" fmla="*/ 276 w 280"/>
                <a:gd name="T99" fmla="*/ 505 h 603"/>
                <a:gd name="T100" fmla="*/ 280 w 280"/>
                <a:gd name="T101" fmla="*/ 5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0" h="603">
                  <a:moveTo>
                    <a:pt x="35" y="0"/>
                  </a:moveTo>
                  <a:lnTo>
                    <a:pt x="33" y="3"/>
                  </a:lnTo>
                  <a:lnTo>
                    <a:pt x="30" y="7"/>
                  </a:lnTo>
                  <a:lnTo>
                    <a:pt x="28" y="12"/>
                  </a:lnTo>
                  <a:lnTo>
                    <a:pt x="26" y="17"/>
                  </a:lnTo>
                  <a:lnTo>
                    <a:pt x="22" y="24"/>
                  </a:lnTo>
                  <a:lnTo>
                    <a:pt x="20" y="33"/>
                  </a:lnTo>
                  <a:lnTo>
                    <a:pt x="17" y="40"/>
                  </a:lnTo>
                  <a:lnTo>
                    <a:pt x="15" y="49"/>
                  </a:lnTo>
                  <a:lnTo>
                    <a:pt x="13" y="58"/>
                  </a:lnTo>
                  <a:lnTo>
                    <a:pt x="10" y="68"/>
                  </a:lnTo>
                  <a:lnTo>
                    <a:pt x="9" y="78"/>
                  </a:lnTo>
                  <a:lnTo>
                    <a:pt x="7" y="89"/>
                  </a:lnTo>
                  <a:lnTo>
                    <a:pt x="6" y="99"/>
                  </a:lnTo>
                  <a:lnTo>
                    <a:pt x="4" y="111"/>
                  </a:lnTo>
                  <a:lnTo>
                    <a:pt x="3" y="123"/>
                  </a:lnTo>
                  <a:lnTo>
                    <a:pt x="2" y="135"/>
                  </a:lnTo>
                  <a:lnTo>
                    <a:pt x="2" y="146"/>
                  </a:lnTo>
                  <a:lnTo>
                    <a:pt x="1" y="159"/>
                  </a:lnTo>
                  <a:lnTo>
                    <a:pt x="1" y="172"/>
                  </a:lnTo>
                  <a:lnTo>
                    <a:pt x="0" y="185"/>
                  </a:lnTo>
                  <a:lnTo>
                    <a:pt x="0" y="198"/>
                  </a:lnTo>
                  <a:lnTo>
                    <a:pt x="0" y="212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" y="253"/>
                  </a:lnTo>
                  <a:lnTo>
                    <a:pt x="1" y="267"/>
                  </a:lnTo>
                  <a:lnTo>
                    <a:pt x="2" y="280"/>
                  </a:lnTo>
                  <a:lnTo>
                    <a:pt x="3" y="294"/>
                  </a:lnTo>
                  <a:lnTo>
                    <a:pt x="3" y="308"/>
                  </a:lnTo>
                  <a:lnTo>
                    <a:pt x="4" y="322"/>
                  </a:lnTo>
                  <a:lnTo>
                    <a:pt x="6" y="336"/>
                  </a:lnTo>
                  <a:lnTo>
                    <a:pt x="8" y="349"/>
                  </a:lnTo>
                  <a:lnTo>
                    <a:pt x="9" y="363"/>
                  </a:lnTo>
                  <a:lnTo>
                    <a:pt x="10" y="376"/>
                  </a:lnTo>
                  <a:lnTo>
                    <a:pt x="13" y="390"/>
                  </a:lnTo>
                  <a:lnTo>
                    <a:pt x="15" y="403"/>
                  </a:lnTo>
                  <a:lnTo>
                    <a:pt x="17" y="416"/>
                  </a:lnTo>
                  <a:lnTo>
                    <a:pt x="20" y="428"/>
                  </a:lnTo>
                  <a:lnTo>
                    <a:pt x="22" y="441"/>
                  </a:lnTo>
                  <a:lnTo>
                    <a:pt x="24" y="452"/>
                  </a:lnTo>
                  <a:lnTo>
                    <a:pt x="27" y="464"/>
                  </a:lnTo>
                  <a:lnTo>
                    <a:pt x="29" y="476"/>
                  </a:lnTo>
                  <a:lnTo>
                    <a:pt x="33" y="486"/>
                  </a:lnTo>
                  <a:lnTo>
                    <a:pt x="35" y="497"/>
                  </a:lnTo>
                  <a:lnTo>
                    <a:pt x="38" y="507"/>
                  </a:lnTo>
                  <a:lnTo>
                    <a:pt x="42" y="517"/>
                  </a:lnTo>
                  <a:lnTo>
                    <a:pt x="46" y="526"/>
                  </a:lnTo>
                  <a:lnTo>
                    <a:pt x="49" y="535"/>
                  </a:lnTo>
                  <a:lnTo>
                    <a:pt x="53" y="544"/>
                  </a:lnTo>
                  <a:lnTo>
                    <a:pt x="56" y="549"/>
                  </a:lnTo>
                  <a:lnTo>
                    <a:pt x="58" y="554"/>
                  </a:lnTo>
                  <a:lnTo>
                    <a:pt x="61" y="559"/>
                  </a:lnTo>
                  <a:lnTo>
                    <a:pt x="64" y="565"/>
                  </a:lnTo>
                  <a:lnTo>
                    <a:pt x="68" y="571"/>
                  </a:lnTo>
                  <a:lnTo>
                    <a:pt x="72" y="575"/>
                  </a:lnTo>
                  <a:lnTo>
                    <a:pt x="77" y="581"/>
                  </a:lnTo>
                  <a:lnTo>
                    <a:pt x="82" y="585"/>
                  </a:lnTo>
                  <a:lnTo>
                    <a:pt x="85" y="589"/>
                  </a:lnTo>
                  <a:lnTo>
                    <a:pt x="90" y="592"/>
                  </a:lnTo>
                  <a:lnTo>
                    <a:pt x="95" y="595"/>
                  </a:lnTo>
                  <a:lnTo>
                    <a:pt x="99" y="598"/>
                  </a:lnTo>
                  <a:lnTo>
                    <a:pt x="105" y="600"/>
                  </a:lnTo>
                  <a:lnTo>
                    <a:pt x="110" y="601"/>
                  </a:lnTo>
                  <a:lnTo>
                    <a:pt x="115" y="602"/>
                  </a:lnTo>
                  <a:lnTo>
                    <a:pt x="119" y="602"/>
                  </a:lnTo>
                  <a:lnTo>
                    <a:pt x="124" y="603"/>
                  </a:lnTo>
                  <a:lnTo>
                    <a:pt x="130" y="603"/>
                  </a:lnTo>
                  <a:lnTo>
                    <a:pt x="135" y="602"/>
                  </a:lnTo>
                  <a:lnTo>
                    <a:pt x="139" y="602"/>
                  </a:lnTo>
                  <a:lnTo>
                    <a:pt x="145" y="601"/>
                  </a:lnTo>
                  <a:lnTo>
                    <a:pt x="150" y="600"/>
                  </a:lnTo>
                  <a:lnTo>
                    <a:pt x="154" y="598"/>
                  </a:lnTo>
                  <a:lnTo>
                    <a:pt x="160" y="596"/>
                  </a:lnTo>
                  <a:lnTo>
                    <a:pt x="165" y="594"/>
                  </a:lnTo>
                  <a:lnTo>
                    <a:pt x="171" y="592"/>
                  </a:lnTo>
                  <a:lnTo>
                    <a:pt x="176" y="589"/>
                  </a:lnTo>
                  <a:lnTo>
                    <a:pt x="180" y="586"/>
                  </a:lnTo>
                  <a:lnTo>
                    <a:pt x="186" y="583"/>
                  </a:lnTo>
                  <a:lnTo>
                    <a:pt x="191" y="580"/>
                  </a:lnTo>
                  <a:lnTo>
                    <a:pt x="196" y="576"/>
                  </a:lnTo>
                  <a:lnTo>
                    <a:pt x="200" y="573"/>
                  </a:lnTo>
                  <a:lnTo>
                    <a:pt x="206" y="569"/>
                  </a:lnTo>
                  <a:lnTo>
                    <a:pt x="211" y="566"/>
                  </a:lnTo>
                  <a:lnTo>
                    <a:pt x="215" y="562"/>
                  </a:lnTo>
                  <a:lnTo>
                    <a:pt x="220" y="559"/>
                  </a:lnTo>
                  <a:lnTo>
                    <a:pt x="225" y="554"/>
                  </a:lnTo>
                  <a:lnTo>
                    <a:pt x="229" y="551"/>
                  </a:lnTo>
                  <a:lnTo>
                    <a:pt x="234" y="547"/>
                  </a:lnTo>
                  <a:lnTo>
                    <a:pt x="238" y="542"/>
                  </a:lnTo>
                  <a:lnTo>
                    <a:pt x="242" y="539"/>
                  </a:lnTo>
                  <a:lnTo>
                    <a:pt x="247" y="534"/>
                  </a:lnTo>
                  <a:lnTo>
                    <a:pt x="251" y="531"/>
                  </a:lnTo>
                  <a:lnTo>
                    <a:pt x="255" y="527"/>
                  </a:lnTo>
                  <a:lnTo>
                    <a:pt x="259" y="523"/>
                  </a:lnTo>
                  <a:lnTo>
                    <a:pt x="262" y="519"/>
                  </a:lnTo>
                  <a:lnTo>
                    <a:pt x="266" y="516"/>
                  </a:lnTo>
                  <a:lnTo>
                    <a:pt x="269" y="512"/>
                  </a:lnTo>
                  <a:lnTo>
                    <a:pt x="273" y="508"/>
                  </a:lnTo>
                  <a:lnTo>
                    <a:pt x="276" y="505"/>
                  </a:lnTo>
                  <a:lnTo>
                    <a:pt x="279" y="504"/>
                  </a:lnTo>
                  <a:lnTo>
                    <a:pt x="280" y="503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01" name="Freeform 105"/>
            <p:cNvSpPr>
              <a:spLocks/>
            </p:cNvSpPr>
            <p:nvPr/>
          </p:nvSpPr>
          <p:spPr bwMode="auto">
            <a:xfrm>
              <a:off x="5193" y="2209"/>
              <a:ext cx="285" cy="533"/>
            </a:xfrm>
            <a:custGeom>
              <a:avLst/>
              <a:gdLst>
                <a:gd name="T0" fmla="*/ 245 w 279"/>
                <a:gd name="T1" fmla="*/ 520 h 522"/>
                <a:gd name="T2" fmla="*/ 251 w 279"/>
                <a:gd name="T3" fmla="*/ 516 h 522"/>
                <a:gd name="T4" fmla="*/ 255 w 279"/>
                <a:gd name="T5" fmla="*/ 509 h 522"/>
                <a:gd name="T6" fmla="*/ 260 w 279"/>
                <a:gd name="T7" fmla="*/ 502 h 522"/>
                <a:gd name="T8" fmla="*/ 265 w 279"/>
                <a:gd name="T9" fmla="*/ 493 h 522"/>
                <a:gd name="T10" fmla="*/ 268 w 279"/>
                <a:gd name="T11" fmla="*/ 485 h 522"/>
                <a:gd name="T12" fmla="*/ 272 w 279"/>
                <a:gd name="T13" fmla="*/ 477 h 522"/>
                <a:gd name="T14" fmla="*/ 274 w 279"/>
                <a:gd name="T15" fmla="*/ 468 h 522"/>
                <a:gd name="T16" fmla="*/ 277 w 279"/>
                <a:gd name="T17" fmla="*/ 458 h 522"/>
                <a:gd name="T18" fmla="*/ 278 w 279"/>
                <a:gd name="T19" fmla="*/ 448 h 522"/>
                <a:gd name="T20" fmla="*/ 279 w 279"/>
                <a:gd name="T21" fmla="*/ 437 h 522"/>
                <a:gd name="T22" fmla="*/ 279 w 279"/>
                <a:gd name="T23" fmla="*/ 427 h 522"/>
                <a:gd name="T24" fmla="*/ 279 w 279"/>
                <a:gd name="T25" fmla="*/ 415 h 522"/>
                <a:gd name="T26" fmla="*/ 279 w 279"/>
                <a:gd name="T27" fmla="*/ 403 h 522"/>
                <a:gd name="T28" fmla="*/ 278 w 279"/>
                <a:gd name="T29" fmla="*/ 392 h 522"/>
                <a:gd name="T30" fmla="*/ 275 w 279"/>
                <a:gd name="T31" fmla="*/ 379 h 522"/>
                <a:gd name="T32" fmla="*/ 273 w 279"/>
                <a:gd name="T33" fmla="*/ 366 h 522"/>
                <a:gd name="T34" fmla="*/ 271 w 279"/>
                <a:gd name="T35" fmla="*/ 352 h 522"/>
                <a:gd name="T36" fmla="*/ 267 w 279"/>
                <a:gd name="T37" fmla="*/ 338 h 522"/>
                <a:gd name="T38" fmla="*/ 264 w 279"/>
                <a:gd name="T39" fmla="*/ 324 h 522"/>
                <a:gd name="T40" fmla="*/ 259 w 279"/>
                <a:gd name="T41" fmla="*/ 308 h 522"/>
                <a:gd name="T42" fmla="*/ 253 w 279"/>
                <a:gd name="T43" fmla="*/ 294 h 522"/>
                <a:gd name="T44" fmla="*/ 247 w 279"/>
                <a:gd name="T45" fmla="*/ 278 h 522"/>
                <a:gd name="T46" fmla="*/ 241 w 279"/>
                <a:gd name="T47" fmla="*/ 263 h 522"/>
                <a:gd name="T48" fmla="*/ 234 w 279"/>
                <a:gd name="T49" fmla="*/ 247 h 522"/>
                <a:gd name="T50" fmla="*/ 230 w 279"/>
                <a:gd name="T51" fmla="*/ 237 h 522"/>
                <a:gd name="T52" fmla="*/ 223 w 279"/>
                <a:gd name="T53" fmla="*/ 220 h 522"/>
                <a:gd name="T54" fmla="*/ 213 w 279"/>
                <a:gd name="T55" fmla="*/ 204 h 522"/>
                <a:gd name="T56" fmla="*/ 205 w 279"/>
                <a:gd name="T57" fmla="*/ 186 h 522"/>
                <a:gd name="T58" fmla="*/ 194 w 279"/>
                <a:gd name="T59" fmla="*/ 170 h 522"/>
                <a:gd name="T60" fmla="*/ 185 w 279"/>
                <a:gd name="T61" fmla="*/ 152 h 522"/>
                <a:gd name="T62" fmla="*/ 175 w 279"/>
                <a:gd name="T63" fmla="*/ 136 h 522"/>
                <a:gd name="T64" fmla="*/ 164 w 279"/>
                <a:gd name="T65" fmla="*/ 120 h 522"/>
                <a:gd name="T66" fmla="*/ 153 w 279"/>
                <a:gd name="T67" fmla="*/ 103 h 522"/>
                <a:gd name="T68" fmla="*/ 143 w 279"/>
                <a:gd name="T69" fmla="*/ 89 h 522"/>
                <a:gd name="T70" fmla="*/ 132 w 279"/>
                <a:gd name="T71" fmla="*/ 74 h 522"/>
                <a:gd name="T72" fmla="*/ 121 w 279"/>
                <a:gd name="T73" fmla="*/ 61 h 522"/>
                <a:gd name="T74" fmla="*/ 110 w 279"/>
                <a:gd name="T75" fmla="*/ 48 h 522"/>
                <a:gd name="T76" fmla="*/ 98 w 279"/>
                <a:gd name="T77" fmla="*/ 38 h 522"/>
                <a:gd name="T78" fmla="*/ 88 w 279"/>
                <a:gd name="T79" fmla="*/ 27 h 522"/>
                <a:gd name="T80" fmla="*/ 77 w 279"/>
                <a:gd name="T81" fmla="*/ 19 h 522"/>
                <a:gd name="T82" fmla="*/ 67 w 279"/>
                <a:gd name="T83" fmla="*/ 12 h 522"/>
                <a:gd name="T84" fmla="*/ 56 w 279"/>
                <a:gd name="T85" fmla="*/ 6 h 522"/>
                <a:gd name="T86" fmla="*/ 46 w 279"/>
                <a:gd name="T87" fmla="*/ 2 h 522"/>
                <a:gd name="T88" fmla="*/ 36 w 279"/>
                <a:gd name="T89" fmla="*/ 0 h 522"/>
                <a:gd name="T90" fmla="*/ 28 w 279"/>
                <a:gd name="T91" fmla="*/ 0 h 522"/>
                <a:gd name="T92" fmla="*/ 19 w 279"/>
                <a:gd name="T93" fmla="*/ 2 h 522"/>
                <a:gd name="T94" fmla="*/ 11 w 279"/>
                <a:gd name="T95" fmla="*/ 7 h 522"/>
                <a:gd name="T96" fmla="*/ 3 w 279"/>
                <a:gd name="T97" fmla="*/ 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9" h="522">
                  <a:moveTo>
                    <a:pt x="245" y="522"/>
                  </a:moveTo>
                  <a:lnTo>
                    <a:pt x="245" y="520"/>
                  </a:lnTo>
                  <a:lnTo>
                    <a:pt x="247" y="518"/>
                  </a:lnTo>
                  <a:lnTo>
                    <a:pt x="251" y="516"/>
                  </a:lnTo>
                  <a:lnTo>
                    <a:pt x="253" y="512"/>
                  </a:lnTo>
                  <a:lnTo>
                    <a:pt x="255" y="509"/>
                  </a:lnTo>
                  <a:lnTo>
                    <a:pt x="258" y="505"/>
                  </a:lnTo>
                  <a:lnTo>
                    <a:pt x="260" y="502"/>
                  </a:lnTo>
                  <a:lnTo>
                    <a:pt x="262" y="497"/>
                  </a:lnTo>
                  <a:lnTo>
                    <a:pt x="265" y="493"/>
                  </a:lnTo>
                  <a:lnTo>
                    <a:pt x="266" y="490"/>
                  </a:lnTo>
                  <a:lnTo>
                    <a:pt x="268" y="485"/>
                  </a:lnTo>
                  <a:lnTo>
                    <a:pt x="269" y="481"/>
                  </a:lnTo>
                  <a:lnTo>
                    <a:pt x="272" y="477"/>
                  </a:lnTo>
                  <a:lnTo>
                    <a:pt x="273" y="472"/>
                  </a:lnTo>
                  <a:lnTo>
                    <a:pt x="274" y="468"/>
                  </a:lnTo>
                  <a:lnTo>
                    <a:pt x="275" y="463"/>
                  </a:lnTo>
                  <a:lnTo>
                    <a:pt x="277" y="458"/>
                  </a:lnTo>
                  <a:lnTo>
                    <a:pt x="277" y="454"/>
                  </a:lnTo>
                  <a:lnTo>
                    <a:pt x="278" y="448"/>
                  </a:lnTo>
                  <a:lnTo>
                    <a:pt x="279" y="443"/>
                  </a:lnTo>
                  <a:lnTo>
                    <a:pt x="279" y="437"/>
                  </a:lnTo>
                  <a:lnTo>
                    <a:pt x="279" y="433"/>
                  </a:lnTo>
                  <a:lnTo>
                    <a:pt x="279" y="427"/>
                  </a:lnTo>
                  <a:lnTo>
                    <a:pt x="279" y="421"/>
                  </a:lnTo>
                  <a:lnTo>
                    <a:pt x="279" y="415"/>
                  </a:lnTo>
                  <a:lnTo>
                    <a:pt x="279" y="409"/>
                  </a:lnTo>
                  <a:lnTo>
                    <a:pt x="279" y="403"/>
                  </a:lnTo>
                  <a:lnTo>
                    <a:pt x="278" y="397"/>
                  </a:lnTo>
                  <a:lnTo>
                    <a:pt x="278" y="392"/>
                  </a:lnTo>
                  <a:lnTo>
                    <a:pt x="277" y="385"/>
                  </a:lnTo>
                  <a:lnTo>
                    <a:pt x="275" y="379"/>
                  </a:lnTo>
                  <a:lnTo>
                    <a:pt x="275" y="372"/>
                  </a:lnTo>
                  <a:lnTo>
                    <a:pt x="273" y="366"/>
                  </a:lnTo>
                  <a:lnTo>
                    <a:pt x="272" y="359"/>
                  </a:lnTo>
                  <a:lnTo>
                    <a:pt x="271" y="352"/>
                  </a:lnTo>
                  <a:lnTo>
                    <a:pt x="269" y="345"/>
                  </a:lnTo>
                  <a:lnTo>
                    <a:pt x="267" y="338"/>
                  </a:lnTo>
                  <a:lnTo>
                    <a:pt x="265" y="331"/>
                  </a:lnTo>
                  <a:lnTo>
                    <a:pt x="264" y="324"/>
                  </a:lnTo>
                  <a:lnTo>
                    <a:pt x="261" y="317"/>
                  </a:lnTo>
                  <a:lnTo>
                    <a:pt x="259" y="308"/>
                  </a:lnTo>
                  <a:lnTo>
                    <a:pt x="255" y="301"/>
                  </a:lnTo>
                  <a:lnTo>
                    <a:pt x="253" y="294"/>
                  </a:lnTo>
                  <a:lnTo>
                    <a:pt x="251" y="286"/>
                  </a:lnTo>
                  <a:lnTo>
                    <a:pt x="247" y="278"/>
                  </a:lnTo>
                  <a:lnTo>
                    <a:pt x="244" y="271"/>
                  </a:lnTo>
                  <a:lnTo>
                    <a:pt x="241" y="263"/>
                  </a:lnTo>
                  <a:lnTo>
                    <a:pt x="238" y="254"/>
                  </a:lnTo>
                  <a:lnTo>
                    <a:pt x="234" y="247"/>
                  </a:lnTo>
                  <a:lnTo>
                    <a:pt x="232" y="242"/>
                  </a:lnTo>
                  <a:lnTo>
                    <a:pt x="230" y="237"/>
                  </a:lnTo>
                  <a:lnTo>
                    <a:pt x="226" y="230"/>
                  </a:lnTo>
                  <a:lnTo>
                    <a:pt x="223" y="220"/>
                  </a:lnTo>
                  <a:lnTo>
                    <a:pt x="218" y="212"/>
                  </a:lnTo>
                  <a:lnTo>
                    <a:pt x="213" y="204"/>
                  </a:lnTo>
                  <a:lnTo>
                    <a:pt x="209" y="195"/>
                  </a:lnTo>
                  <a:lnTo>
                    <a:pt x="205" y="186"/>
                  </a:lnTo>
                  <a:lnTo>
                    <a:pt x="200" y="178"/>
                  </a:lnTo>
                  <a:lnTo>
                    <a:pt x="194" y="170"/>
                  </a:lnTo>
                  <a:lnTo>
                    <a:pt x="190" y="161"/>
                  </a:lnTo>
                  <a:lnTo>
                    <a:pt x="185" y="152"/>
                  </a:lnTo>
                  <a:lnTo>
                    <a:pt x="180" y="144"/>
                  </a:lnTo>
                  <a:lnTo>
                    <a:pt x="175" y="136"/>
                  </a:lnTo>
                  <a:lnTo>
                    <a:pt x="170" y="128"/>
                  </a:lnTo>
                  <a:lnTo>
                    <a:pt x="164" y="120"/>
                  </a:lnTo>
                  <a:lnTo>
                    <a:pt x="159" y="111"/>
                  </a:lnTo>
                  <a:lnTo>
                    <a:pt x="153" y="103"/>
                  </a:lnTo>
                  <a:lnTo>
                    <a:pt x="149" y="96"/>
                  </a:lnTo>
                  <a:lnTo>
                    <a:pt x="143" y="89"/>
                  </a:lnTo>
                  <a:lnTo>
                    <a:pt x="137" y="81"/>
                  </a:lnTo>
                  <a:lnTo>
                    <a:pt x="132" y="74"/>
                  </a:lnTo>
                  <a:lnTo>
                    <a:pt x="127" y="67"/>
                  </a:lnTo>
                  <a:lnTo>
                    <a:pt x="121" y="61"/>
                  </a:lnTo>
                  <a:lnTo>
                    <a:pt x="115" y="54"/>
                  </a:lnTo>
                  <a:lnTo>
                    <a:pt x="110" y="48"/>
                  </a:lnTo>
                  <a:lnTo>
                    <a:pt x="104" y="42"/>
                  </a:lnTo>
                  <a:lnTo>
                    <a:pt x="98" y="38"/>
                  </a:lnTo>
                  <a:lnTo>
                    <a:pt x="94" y="32"/>
                  </a:lnTo>
                  <a:lnTo>
                    <a:pt x="88" y="27"/>
                  </a:lnTo>
                  <a:lnTo>
                    <a:pt x="82" y="22"/>
                  </a:lnTo>
                  <a:lnTo>
                    <a:pt x="77" y="19"/>
                  </a:lnTo>
                  <a:lnTo>
                    <a:pt x="71" y="14"/>
                  </a:lnTo>
                  <a:lnTo>
                    <a:pt x="67" y="12"/>
                  </a:lnTo>
                  <a:lnTo>
                    <a:pt x="61" y="8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5" y="5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3" y="14"/>
                  </a:lnTo>
                  <a:lnTo>
                    <a:pt x="0" y="19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02" name="Freeform 106"/>
            <p:cNvSpPr>
              <a:spLocks/>
            </p:cNvSpPr>
            <p:nvPr/>
          </p:nvSpPr>
          <p:spPr bwMode="auto">
            <a:xfrm>
              <a:off x="4442" y="1826"/>
              <a:ext cx="406" cy="359"/>
            </a:xfrm>
            <a:custGeom>
              <a:avLst/>
              <a:gdLst>
                <a:gd name="T0" fmla="*/ 2 w 398"/>
                <a:gd name="T1" fmla="*/ 8 h 352"/>
                <a:gd name="T2" fmla="*/ 8 w 398"/>
                <a:gd name="T3" fmla="*/ 24 h 352"/>
                <a:gd name="T4" fmla="*/ 16 w 398"/>
                <a:gd name="T5" fmla="*/ 46 h 352"/>
                <a:gd name="T6" fmla="*/ 23 w 398"/>
                <a:gd name="T7" fmla="*/ 67 h 352"/>
                <a:gd name="T8" fmla="*/ 32 w 398"/>
                <a:gd name="T9" fmla="*/ 88 h 352"/>
                <a:gd name="T10" fmla="*/ 39 w 398"/>
                <a:gd name="T11" fmla="*/ 107 h 352"/>
                <a:gd name="T12" fmla="*/ 47 w 398"/>
                <a:gd name="T13" fmla="*/ 126 h 352"/>
                <a:gd name="T14" fmla="*/ 54 w 398"/>
                <a:gd name="T15" fmla="*/ 142 h 352"/>
                <a:gd name="T16" fmla="*/ 61 w 398"/>
                <a:gd name="T17" fmla="*/ 158 h 352"/>
                <a:gd name="T18" fmla="*/ 68 w 398"/>
                <a:gd name="T19" fmla="*/ 175 h 352"/>
                <a:gd name="T20" fmla="*/ 75 w 398"/>
                <a:gd name="T21" fmla="*/ 189 h 352"/>
                <a:gd name="T22" fmla="*/ 82 w 398"/>
                <a:gd name="T23" fmla="*/ 203 h 352"/>
                <a:gd name="T24" fmla="*/ 88 w 398"/>
                <a:gd name="T25" fmla="*/ 216 h 352"/>
                <a:gd name="T26" fmla="*/ 95 w 398"/>
                <a:gd name="T27" fmla="*/ 227 h 352"/>
                <a:gd name="T28" fmla="*/ 102 w 398"/>
                <a:gd name="T29" fmla="*/ 239 h 352"/>
                <a:gd name="T30" fmla="*/ 109 w 398"/>
                <a:gd name="T31" fmla="*/ 250 h 352"/>
                <a:gd name="T32" fmla="*/ 116 w 398"/>
                <a:gd name="T33" fmla="*/ 260 h 352"/>
                <a:gd name="T34" fmla="*/ 123 w 398"/>
                <a:gd name="T35" fmla="*/ 270 h 352"/>
                <a:gd name="T36" fmla="*/ 130 w 398"/>
                <a:gd name="T37" fmla="*/ 278 h 352"/>
                <a:gd name="T38" fmla="*/ 137 w 398"/>
                <a:gd name="T39" fmla="*/ 286 h 352"/>
                <a:gd name="T40" fmla="*/ 145 w 398"/>
                <a:gd name="T41" fmla="*/ 294 h 352"/>
                <a:gd name="T42" fmla="*/ 152 w 398"/>
                <a:gd name="T43" fmla="*/ 300 h 352"/>
                <a:gd name="T44" fmla="*/ 161 w 398"/>
                <a:gd name="T45" fmla="*/ 307 h 352"/>
                <a:gd name="T46" fmla="*/ 169 w 398"/>
                <a:gd name="T47" fmla="*/ 313 h 352"/>
                <a:gd name="T48" fmla="*/ 177 w 398"/>
                <a:gd name="T49" fmla="*/ 319 h 352"/>
                <a:gd name="T50" fmla="*/ 183 w 398"/>
                <a:gd name="T51" fmla="*/ 322 h 352"/>
                <a:gd name="T52" fmla="*/ 190 w 398"/>
                <a:gd name="T53" fmla="*/ 326 h 352"/>
                <a:gd name="T54" fmla="*/ 199 w 398"/>
                <a:gd name="T55" fmla="*/ 331 h 352"/>
                <a:gd name="T56" fmla="*/ 207 w 398"/>
                <a:gd name="T57" fmla="*/ 335 h 352"/>
                <a:gd name="T58" fmla="*/ 217 w 398"/>
                <a:gd name="T59" fmla="*/ 339 h 352"/>
                <a:gd name="T60" fmla="*/ 227 w 398"/>
                <a:gd name="T61" fmla="*/ 341 h 352"/>
                <a:gd name="T62" fmla="*/ 237 w 398"/>
                <a:gd name="T63" fmla="*/ 345 h 352"/>
                <a:gd name="T64" fmla="*/ 246 w 398"/>
                <a:gd name="T65" fmla="*/ 347 h 352"/>
                <a:gd name="T66" fmla="*/ 255 w 398"/>
                <a:gd name="T67" fmla="*/ 348 h 352"/>
                <a:gd name="T68" fmla="*/ 266 w 398"/>
                <a:gd name="T69" fmla="*/ 351 h 352"/>
                <a:gd name="T70" fmla="*/ 275 w 398"/>
                <a:gd name="T71" fmla="*/ 352 h 352"/>
                <a:gd name="T72" fmla="*/ 286 w 398"/>
                <a:gd name="T73" fmla="*/ 352 h 352"/>
                <a:gd name="T74" fmla="*/ 295 w 398"/>
                <a:gd name="T75" fmla="*/ 352 h 352"/>
                <a:gd name="T76" fmla="*/ 305 w 398"/>
                <a:gd name="T77" fmla="*/ 352 h 352"/>
                <a:gd name="T78" fmla="*/ 314 w 398"/>
                <a:gd name="T79" fmla="*/ 351 h 352"/>
                <a:gd name="T80" fmla="*/ 323 w 398"/>
                <a:gd name="T81" fmla="*/ 349 h 352"/>
                <a:gd name="T82" fmla="*/ 333 w 398"/>
                <a:gd name="T83" fmla="*/ 348 h 352"/>
                <a:gd name="T84" fmla="*/ 342 w 398"/>
                <a:gd name="T85" fmla="*/ 346 h 352"/>
                <a:gd name="T86" fmla="*/ 350 w 398"/>
                <a:gd name="T87" fmla="*/ 343 h 352"/>
                <a:gd name="T88" fmla="*/ 359 w 398"/>
                <a:gd name="T89" fmla="*/ 340 h 352"/>
                <a:gd name="T90" fmla="*/ 367 w 398"/>
                <a:gd name="T91" fmla="*/ 336 h 352"/>
                <a:gd name="T92" fmla="*/ 375 w 398"/>
                <a:gd name="T93" fmla="*/ 333 h 352"/>
                <a:gd name="T94" fmla="*/ 382 w 398"/>
                <a:gd name="T95" fmla="*/ 328 h 352"/>
                <a:gd name="T96" fmla="*/ 389 w 398"/>
                <a:gd name="T97" fmla="*/ 324 h 352"/>
                <a:gd name="T98" fmla="*/ 395 w 398"/>
                <a:gd name="T99" fmla="*/ 318 h 352"/>
                <a:gd name="T100" fmla="*/ 398 w 398"/>
                <a:gd name="T101" fmla="*/ 31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8" h="352">
                  <a:moveTo>
                    <a:pt x="0" y="0"/>
                  </a:moveTo>
                  <a:lnTo>
                    <a:pt x="2" y="8"/>
                  </a:lnTo>
                  <a:lnTo>
                    <a:pt x="5" y="17"/>
                  </a:lnTo>
                  <a:lnTo>
                    <a:pt x="8" y="24"/>
                  </a:lnTo>
                  <a:lnTo>
                    <a:pt x="12" y="35"/>
                  </a:lnTo>
                  <a:lnTo>
                    <a:pt x="16" y="46"/>
                  </a:lnTo>
                  <a:lnTo>
                    <a:pt x="20" y="58"/>
                  </a:lnTo>
                  <a:lnTo>
                    <a:pt x="23" y="67"/>
                  </a:lnTo>
                  <a:lnTo>
                    <a:pt x="28" y="77"/>
                  </a:lnTo>
                  <a:lnTo>
                    <a:pt x="32" y="88"/>
                  </a:lnTo>
                  <a:lnTo>
                    <a:pt x="35" y="97"/>
                  </a:lnTo>
                  <a:lnTo>
                    <a:pt x="39" y="107"/>
                  </a:lnTo>
                  <a:lnTo>
                    <a:pt x="43" y="116"/>
                  </a:lnTo>
                  <a:lnTo>
                    <a:pt x="47" y="126"/>
                  </a:lnTo>
                  <a:lnTo>
                    <a:pt x="50" y="134"/>
                  </a:lnTo>
                  <a:lnTo>
                    <a:pt x="54" y="142"/>
                  </a:lnTo>
                  <a:lnTo>
                    <a:pt x="57" y="150"/>
                  </a:lnTo>
                  <a:lnTo>
                    <a:pt x="61" y="158"/>
                  </a:lnTo>
                  <a:lnTo>
                    <a:pt x="64" y="167"/>
                  </a:lnTo>
                  <a:lnTo>
                    <a:pt x="68" y="175"/>
                  </a:lnTo>
                  <a:lnTo>
                    <a:pt x="72" y="182"/>
                  </a:lnTo>
                  <a:lnTo>
                    <a:pt x="75" y="189"/>
                  </a:lnTo>
                  <a:lnTo>
                    <a:pt x="79" y="196"/>
                  </a:lnTo>
                  <a:lnTo>
                    <a:pt x="82" y="203"/>
                  </a:lnTo>
                  <a:lnTo>
                    <a:pt x="86" y="209"/>
                  </a:lnTo>
                  <a:lnTo>
                    <a:pt x="88" y="216"/>
                  </a:lnTo>
                  <a:lnTo>
                    <a:pt x="91" y="222"/>
                  </a:lnTo>
                  <a:lnTo>
                    <a:pt x="95" y="227"/>
                  </a:lnTo>
                  <a:lnTo>
                    <a:pt x="98" y="233"/>
                  </a:lnTo>
                  <a:lnTo>
                    <a:pt x="102" y="239"/>
                  </a:lnTo>
                  <a:lnTo>
                    <a:pt x="105" y="245"/>
                  </a:lnTo>
                  <a:lnTo>
                    <a:pt x="109" y="250"/>
                  </a:lnTo>
                  <a:lnTo>
                    <a:pt x="113" y="254"/>
                  </a:lnTo>
                  <a:lnTo>
                    <a:pt x="116" y="260"/>
                  </a:lnTo>
                  <a:lnTo>
                    <a:pt x="120" y="265"/>
                  </a:lnTo>
                  <a:lnTo>
                    <a:pt x="123" y="270"/>
                  </a:lnTo>
                  <a:lnTo>
                    <a:pt x="127" y="273"/>
                  </a:lnTo>
                  <a:lnTo>
                    <a:pt x="130" y="278"/>
                  </a:lnTo>
                  <a:lnTo>
                    <a:pt x="134" y="283"/>
                  </a:lnTo>
                  <a:lnTo>
                    <a:pt x="137" y="286"/>
                  </a:lnTo>
                  <a:lnTo>
                    <a:pt x="142" y="290"/>
                  </a:lnTo>
                  <a:lnTo>
                    <a:pt x="145" y="294"/>
                  </a:lnTo>
                  <a:lnTo>
                    <a:pt x="149" y="298"/>
                  </a:lnTo>
                  <a:lnTo>
                    <a:pt x="152" y="300"/>
                  </a:lnTo>
                  <a:lnTo>
                    <a:pt x="157" y="304"/>
                  </a:lnTo>
                  <a:lnTo>
                    <a:pt x="161" y="307"/>
                  </a:lnTo>
                  <a:lnTo>
                    <a:pt x="164" y="311"/>
                  </a:lnTo>
                  <a:lnTo>
                    <a:pt x="169" y="313"/>
                  </a:lnTo>
                  <a:lnTo>
                    <a:pt x="172" y="317"/>
                  </a:lnTo>
                  <a:lnTo>
                    <a:pt x="177" y="319"/>
                  </a:lnTo>
                  <a:lnTo>
                    <a:pt x="180" y="321"/>
                  </a:lnTo>
                  <a:lnTo>
                    <a:pt x="183" y="322"/>
                  </a:lnTo>
                  <a:lnTo>
                    <a:pt x="186" y="325"/>
                  </a:lnTo>
                  <a:lnTo>
                    <a:pt x="190" y="326"/>
                  </a:lnTo>
                  <a:lnTo>
                    <a:pt x="195" y="328"/>
                  </a:lnTo>
                  <a:lnTo>
                    <a:pt x="199" y="331"/>
                  </a:lnTo>
                  <a:lnTo>
                    <a:pt x="203" y="333"/>
                  </a:lnTo>
                  <a:lnTo>
                    <a:pt x="207" y="335"/>
                  </a:lnTo>
                  <a:lnTo>
                    <a:pt x="212" y="336"/>
                  </a:lnTo>
                  <a:lnTo>
                    <a:pt x="217" y="339"/>
                  </a:lnTo>
                  <a:lnTo>
                    <a:pt x="222" y="340"/>
                  </a:lnTo>
                  <a:lnTo>
                    <a:pt x="227" y="341"/>
                  </a:lnTo>
                  <a:lnTo>
                    <a:pt x="232" y="343"/>
                  </a:lnTo>
                  <a:lnTo>
                    <a:pt x="237" y="345"/>
                  </a:lnTo>
                  <a:lnTo>
                    <a:pt x="241" y="346"/>
                  </a:lnTo>
                  <a:lnTo>
                    <a:pt x="246" y="347"/>
                  </a:lnTo>
                  <a:lnTo>
                    <a:pt x="251" y="348"/>
                  </a:lnTo>
                  <a:lnTo>
                    <a:pt x="255" y="348"/>
                  </a:lnTo>
                  <a:lnTo>
                    <a:pt x="261" y="349"/>
                  </a:lnTo>
                  <a:lnTo>
                    <a:pt x="266" y="351"/>
                  </a:lnTo>
                  <a:lnTo>
                    <a:pt x="271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6" y="352"/>
                  </a:lnTo>
                  <a:lnTo>
                    <a:pt x="291" y="352"/>
                  </a:lnTo>
                  <a:lnTo>
                    <a:pt x="295" y="352"/>
                  </a:lnTo>
                  <a:lnTo>
                    <a:pt x="300" y="352"/>
                  </a:lnTo>
                  <a:lnTo>
                    <a:pt x="305" y="352"/>
                  </a:lnTo>
                  <a:lnTo>
                    <a:pt x="309" y="352"/>
                  </a:lnTo>
                  <a:lnTo>
                    <a:pt x="314" y="351"/>
                  </a:lnTo>
                  <a:lnTo>
                    <a:pt x="319" y="351"/>
                  </a:lnTo>
                  <a:lnTo>
                    <a:pt x="323" y="349"/>
                  </a:lnTo>
                  <a:lnTo>
                    <a:pt x="328" y="349"/>
                  </a:lnTo>
                  <a:lnTo>
                    <a:pt x="333" y="348"/>
                  </a:lnTo>
                  <a:lnTo>
                    <a:pt x="338" y="347"/>
                  </a:lnTo>
                  <a:lnTo>
                    <a:pt x="342" y="346"/>
                  </a:lnTo>
                  <a:lnTo>
                    <a:pt x="346" y="345"/>
                  </a:lnTo>
                  <a:lnTo>
                    <a:pt x="350" y="343"/>
                  </a:lnTo>
                  <a:lnTo>
                    <a:pt x="355" y="342"/>
                  </a:lnTo>
                  <a:lnTo>
                    <a:pt x="359" y="340"/>
                  </a:lnTo>
                  <a:lnTo>
                    <a:pt x="363" y="339"/>
                  </a:lnTo>
                  <a:lnTo>
                    <a:pt x="367" y="336"/>
                  </a:lnTo>
                  <a:lnTo>
                    <a:pt x="370" y="334"/>
                  </a:lnTo>
                  <a:lnTo>
                    <a:pt x="375" y="333"/>
                  </a:lnTo>
                  <a:lnTo>
                    <a:pt x="379" y="331"/>
                  </a:lnTo>
                  <a:lnTo>
                    <a:pt x="382" y="328"/>
                  </a:lnTo>
                  <a:lnTo>
                    <a:pt x="386" y="326"/>
                  </a:lnTo>
                  <a:lnTo>
                    <a:pt x="389" y="324"/>
                  </a:lnTo>
                  <a:lnTo>
                    <a:pt x="393" y="320"/>
                  </a:lnTo>
                  <a:lnTo>
                    <a:pt x="395" y="318"/>
                  </a:lnTo>
                  <a:lnTo>
                    <a:pt x="397" y="315"/>
                  </a:lnTo>
                  <a:lnTo>
                    <a:pt x="398" y="314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03" name="Freeform 107"/>
            <p:cNvSpPr>
              <a:spLocks/>
            </p:cNvSpPr>
            <p:nvPr/>
          </p:nvSpPr>
          <p:spPr bwMode="auto">
            <a:xfrm>
              <a:off x="4347" y="1430"/>
              <a:ext cx="506" cy="717"/>
            </a:xfrm>
            <a:custGeom>
              <a:avLst/>
              <a:gdLst>
                <a:gd name="T0" fmla="*/ 493 w 496"/>
                <a:gd name="T1" fmla="*/ 701 h 702"/>
                <a:gd name="T2" fmla="*/ 496 w 496"/>
                <a:gd name="T3" fmla="*/ 694 h 702"/>
                <a:gd name="T4" fmla="*/ 496 w 496"/>
                <a:gd name="T5" fmla="*/ 681 h 702"/>
                <a:gd name="T6" fmla="*/ 493 w 496"/>
                <a:gd name="T7" fmla="*/ 665 h 702"/>
                <a:gd name="T8" fmla="*/ 486 w 496"/>
                <a:gd name="T9" fmla="*/ 644 h 702"/>
                <a:gd name="T10" fmla="*/ 476 w 496"/>
                <a:gd name="T11" fmla="*/ 620 h 702"/>
                <a:gd name="T12" fmla="*/ 465 w 496"/>
                <a:gd name="T13" fmla="*/ 593 h 702"/>
                <a:gd name="T14" fmla="*/ 449 w 496"/>
                <a:gd name="T15" fmla="*/ 564 h 702"/>
                <a:gd name="T16" fmla="*/ 432 w 496"/>
                <a:gd name="T17" fmla="*/ 532 h 702"/>
                <a:gd name="T18" fmla="*/ 413 w 496"/>
                <a:gd name="T19" fmla="*/ 499 h 702"/>
                <a:gd name="T20" fmla="*/ 393 w 496"/>
                <a:gd name="T21" fmla="*/ 464 h 702"/>
                <a:gd name="T22" fmla="*/ 371 w 496"/>
                <a:gd name="T23" fmla="*/ 428 h 702"/>
                <a:gd name="T24" fmla="*/ 347 w 496"/>
                <a:gd name="T25" fmla="*/ 392 h 702"/>
                <a:gd name="T26" fmla="*/ 323 w 496"/>
                <a:gd name="T27" fmla="*/ 354 h 702"/>
                <a:gd name="T28" fmla="*/ 298 w 496"/>
                <a:gd name="T29" fmla="*/ 318 h 702"/>
                <a:gd name="T30" fmla="*/ 272 w 496"/>
                <a:gd name="T31" fmla="*/ 280 h 702"/>
                <a:gd name="T32" fmla="*/ 247 w 496"/>
                <a:gd name="T33" fmla="*/ 245 h 702"/>
                <a:gd name="T34" fmla="*/ 222 w 496"/>
                <a:gd name="T35" fmla="*/ 210 h 702"/>
                <a:gd name="T36" fmla="*/ 196 w 496"/>
                <a:gd name="T37" fmla="*/ 176 h 702"/>
                <a:gd name="T38" fmla="*/ 173 w 496"/>
                <a:gd name="T39" fmla="*/ 144 h 702"/>
                <a:gd name="T40" fmla="*/ 148 w 496"/>
                <a:gd name="T41" fmla="*/ 115 h 702"/>
                <a:gd name="T42" fmla="*/ 126 w 496"/>
                <a:gd name="T43" fmla="*/ 89 h 702"/>
                <a:gd name="T44" fmla="*/ 105 w 496"/>
                <a:gd name="T45" fmla="*/ 65 h 702"/>
                <a:gd name="T46" fmla="*/ 86 w 496"/>
                <a:gd name="T47" fmla="*/ 45 h 702"/>
                <a:gd name="T48" fmla="*/ 70 w 496"/>
                <a:gd name="T49" fmla="*/ 30 h 702"/>
                <a:gd name="T50" fmla="*/ 59 w 496"/>
                <a:gd name="T51" fmla="*/ 20 h 702"/>
                <a:gd name="T52" fmla="*/ 46 w 496"/>
                <a:gd name="T53" fmla="*/ 11 h 702"/>
                <a:gd name="T54" fmla="*/ 34 w 496"/>
                <a:gd name="T55" fmla="*/ 4 h 702"/>
                <a:gd name="T56" fmla="*/ 25 w 496"/>
                <a:gd name="T57" fmla="*/ 0 h 702"/>
                <a:gd name="T58" fmla="*/ 17 w 496"/>
                <a:gd name="T59" fmla="*/ 1 h 702"/>
                <a:gd name="T60" fmla="*/ 10 w 496"/>
                <a:gd name="T61" fmla="*/ 5 h 702"/>
                <a:gd name="T62" fmla="*/ 5 w 496"/>
                <a:gd name="T63" fmla="*/ 11 h 702"/>
                <a:gd name="T64" fmla="*/ 3 w 496"/>
                <a:gd name="T65" fmla="*/ 21 h 702"/>
                <a:gd name="T66" fmla="*/ 0 w 496"/>
                <a:gd name="T67" fmla="*/ 33 h 702"/>
                <a:gd name="T68" fmla="*/ 0 w 496"/>
                <a:gd name="T69" fmla="*/ 47 h 702"/>
                <a:gd name="T70" fmla="*/ 2 w 496"/>
                <a:gd name="T71" fmla="*/ 64 h 702"/>
                <a:gd name="T72" fmla="*/ 4 w 496"/>
                <a:gd name="T73" fmla="*/ 82 h 702"/>
                <a:gd name="T74" fmla="*/ 9 w 496"/>
                <a:gd name="T75" fmla="*/ 102 h 702"/>
                <a:gd name="T76" fmla="*/ 12 w 496"/>
                <a:gd name="T77" fmla="*/ 124 h 702"/>
                <a:gd name="T78" fmla="*/ 18 w 496"/>
                <a:gd name="T79" fmla="*/ 147 h 702"/>
                <a:gd name="T80" fmla="*/ 24 w 496"/>
                <a:gd name="T81" fmla="*/ 171 h 702"/>
                <a:gd name="T82" fmla="*/ 31 w 496"/>
                <a:gd name="T83" fmla="*/ 196 h 702"/>
                <a:gd name="T84" fmla="*/ 38 w 496"/>
                <a:gd name="T85" fmla="*/ 222 h 702"/>
                <a:gd name="T86" fmla="*/ 46 w 496"/>
                <a:gd name="T87" fmla="*/ 248 h 702"/>
                <a:gd name="T88" fmla="*/ 54 w 496"/>
                <a:gd name="T89" fmla="*/ 274 h 702"/>
                <a:gd name="T90" fmla="*/ 63 w 496"/>
                <a:gd name="T91" fmla="*/ 300 h 702"/>
                <a:gd name="T92" fmla="*/ 71 w 496"/>
                <a:gd name="T93" fmla="*/ 326 h 702"/>
                <a:gd name="T94" fmla="*/ 80 w 496"/>
                <a:gd name="T95" fmla="*/ 352 h 702"/>
                <a:gd name="T96" fmla="*/ 88 w 496"/>
                <a:gd name="T97" fmla="*/ 376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6" h="702">
                  <a:moveTo>
                    <a:pt x="491" y="702"/>
                  </a:moveTo>
                  <a:lnTo>
                    <a:pt x="493" y="701"/>
                  </a:lnTo>
                  <a:lnTo>
                    <a:pt x="494" y="699"/>
                  </a:lnTo>
                  <a:lnTo>
                    <a:pt x="496" y="694"/>
                  </a:lnTo>
                  <a:lnTo>
                    <a:pt x="496" y="688"/>
                  </a:lnTo>
                  <a:lnTo>
                    <a:pt x="496" y="681"/>
                  </a:lnTo>
                  <a:lnTo>
                    <a:pt x="495" y="674"/>
                  </a:lnTo>
                  <a:lnTo>
                    <a:pt x="493" y="665"/>
                  </a:lnTo>
                  <a:lnTo>
                    <a:pt x="489" y="655"/>
                  </a:lnTo>
                  <a:lnTo>
                    <a:pt x="486" y="644"/>
                  </a:lnTo>
                  <a:lnTo>
                    <a:pt x="482" y="633"/>
                  </a:lnTo>
                  <a:lnTo>
                    <a:pt x="476" y="620"/>
                  </a:lnTo>
                  <a:lnTo>
                    <a:pt x="470" y="607"/>
                  </a:lnTo>
                  <a:lnTo>
                    <a:pt x="465" y="593"/>
                  </a:lnTo>
                  <a:lnTo>
                    <a:pt x="457" y="579"/>
                  </a:lnTo>
                  <a:lnTo>
                    <a:pt x="449" y="564"/>
                  </a:lnTo>
                  <a:lnTo>
                    <a:pt x="441" y="549"/>
                  </a:lnTo>
                  <a:lnTo>
                    <a:pt x="432" y="532"/>
                  </a:lnTo>
                  <a:lnTo>
                    <a:pt x="423" y="516"/>
                  </a:lnTo>
                  <a:lnTo>
                    <a:pt x="413" y="499"/>
                  </a:lnTo>
                  <a:lnTo>
                    <a:pt x="404" y="482"/>
                  </a:lnTo>
                  <a:lnTo>
                    <a:pt x="393" y="464"/>
                  </a:lnTo>
                  <a:lnTo>
                    <a:pt x="381" y="447"/>
                  </a:lnTo>
                  <a:lnTo>
                    <a:pt x="371" y="428"/>
                  </a:lnTo>
                  <a:lnTo>
                    <a:pt x="359" y="410"/>
                  </a:lnTo>
                  <a:lnTo>
                    <a:pt x="347" y="392"/>
                  </a:lnTo>
                  <a:lnTo>
                    <a:pt x="336" y="373"/>
                  </a:lnTo>
                  <a:lnTo>
                    <a:pt x="323" y="354"/>
                  </a:lnTo>
                  <a:lnTo>
                    <a:pt x="311" y="335"/>
                  </a:lnTo>
                  <a:lnTo>
                    <a:pt x="298" y="318"/>
                  </a:lnTo>
                  <a:lnTo>
                    <a:pt x="285" y="299"/>
                  </a:lnTo>
                  <a:lnTo>
                    <a:pt x="272" y="280"/>
                  </a:lnTo>
                  <a:lnTo>
                    <a:pt x="259" y="263"/>
                  </a:lnTo>
                  <a:lnTo>
                    <a:pt x="247" y="245"/>
                  </a:lnTo>
                  <a:lnTo>
                    <a:pt x="235" y="228"/>
                  </a:lnTo>
                  <a:lnTo>
                    <a:pt x="222" y="210"/>
                  </a:lnTo>
                  <a:lnTo>
                    <a:pt x="209" y="192"/>
                  </a:lnTo>
                  <a:lnTo>
                    <a:pt x="196" y="176"/>
                  </a:lnTo>
                  <a:lnTo>
                    <a:pt x="184" y="161"/>
                  </a:lnTo>
                  <a:lnTo>
                    <a:pt x="173" y="144"/>
                  </a:lnTo>
                  <a:lnTo>
                    <a:pt x="160" y="130"/>
                  </a:lnTo>
                  <a:lnTo>
                    <a:pt x="148" y="115"/>
                  </a:lnTo>
                  <a:lnTo>
                    <a:pt x="138" y="102"/>
                  </a:lnTo>
                  <a:lnTo>
                    <a:pt x="126" y="89"/>
                  </a:lnTo>
                  <a:lnTo>
                    <a:pt x="115" y="76"/>
                  </a:lnTo>
                  <a:lnTo>
                    <a:pt x="105" y="65"/>
                  </a:lnTo>
                  <a:lnTo>
                    <a:pt x="95" y="54"/>
                  </a:lnTo>
                  <a:lnTo>
                    <a:pt x="86" y="45"/>
                  </a:lnTo>
                  <a:lnTo>
                    <a:pt x="77" y="35"/>
                  </a:lnTo>
                  <a:lnTo>
                    <a:pt x="70" y="30"/>
                  </a:lnTo>
                  <a:lnTo>
                    <a:pt x="65" y="25"/>
                  </a:lnTo>
                  <a:lnTo>
                    <a:pt x="59" y="20"/>
                  </a:lnTo>
                  <a:lnTo>
                    <a:pt x="53" y="15"/>
                  </a:lnTo>
                  <a:lnTo>
                    <a:pt x="46" y="11"/>
                  </a:lnTo>
                  <a:lnTo>
                    <a:pt x="40" y="7"/>
                  </a:lnTo>
                  <a:lnTo>
                    <a:pt x="34" y="4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11"/>
                  </a:lnTo>
                  <a:lnTo>
                    <a:pt x="4" y="15"/>
                  </a:lnTo>
                  <a:lnTo>
                    <a:pt x="3" y="21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2" y="55"/>
                  </a:lnTo>
                  <a:lnTo>
                    <a:pt x="2" y="64"/>
                  </a:lnTo>
                  <a:lnTo>
                    <a:pt x="3" y="73"/>
                  </a:lnTo>
                  <a:lnTo>
                    <a:pt x="4" y="82"/>
                  </a:lnTo>
                  <a:lnTo>
                    <a:pt x="6" y="93"/>
                  </a:lnTo>
                  <a:lnTo>
                    <a:pt x="9" y="102"/>
                  </a:lnTo>
                  <a:lnTo>
                    <a:pt x="10" y="113"/>
                  </a:lnTo>
                  <a:lnTo>
                    <a:pt x="12" y="124"/>
                  </a:lnTo>
                  <a:lnTo>
                    <a:pt x="15" y="136"/>
                  </a:lnTo>
                  <a:lnTo>
                    <a:pt x="18" y="147"/>
                  </a:lnTo>
                  <a:lnTo>
                    <a:pt x="20" y="160"/>
                  </a:lnTo>
                  <a:lnTo>
                    <a:pt x="24" y="171"/>
                  </a:lnTo>
                  <a:lnTo>
                    <a:pt x="27" y="184"/>
                  </a:lnTo>
                  <a:lnTo>
                    <a:pt x="31" y="196"/>
                  </a:lnTo>
                  <a:lnTo>
                    <a:pt x="34" y="209"/>
                  </a:lnTo>
                  <a:lnTo>
                    <a:pt x="38" y="222"/>
                  </a:lnTo>
                  <a:lnTo>
                    <a:pt x="41" y="235"/>
                  </a:lnTo>
                  <a:lnTo>
                    <a:pt x="46" y="248"/>
                  </a:lnTo>
                  <a:lnTo>
                    <a:pt x="50" y="260"/>
                  </a:lnTo>
                  <a:lnTo>
                    <a:pt x="54" y="274"/>
                  </a:lnTo>
                  <a:lnTo>
                    <a:pt x="58" y="287"/>
                  </a:lnTo>
                  <a:lnTo>
                    <a:pt x="63" y="300"/>
                  </a:lnTo>
                  <a:lnTo>
                    <a:pt x="67" y="313"/>
                  </a:lnTo>
                  <a:lnTo>
                    <a:pt x="71" y="326"/>
                  </a:lnTo>
                  <a:lnTo>
                    <a:pt x="75" y="339"/>
                  </a:lnTo>
                  <a:lnTo>
                    <a:pt x="80" y="352"/>
                  </a:lnTo>
                  <a:lnTo>
                    <a:pt x="84" y="365"/>
                  </a:lnTo>
                  <a:lnTo>
                    <a:pt x="88" y="376"/>
                  </a:lnTo>
                  <a:lnTo>
                    <a:pt x="93" y="388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04" name="Freeform 108"/>
            <p:cNvSpPr>
              <a:spLocks/>
            </p:cNvSpPr>
            <p:nvPr/>
          </p:nvSpPr>
          <p:spPr bwMode="auto">
            <a:xfrm>
              <a:off x="4486" y="2361"/>
              <a:ext cx="362" cy="412"/>
            </a:xfrm>
            <a:custGeom>
              <a:avLst/>
              <a:gdLst>
                <a:gd name="T0" fmla="*/ 17 w 355"/>
                <a:gd name="T1" fmla="*/ 2 h 404"/>
                <a:gd name="T2" fmla="*/ 13 w 355"/>
                <a:gd name="T3" fmla="*/ 6 h 404"/>
                <a:gd name="T4" fmla="*/ 9 w 355"/>
                <a:gd name="T5" fmla="*/ 14 h 404"/>
                <a:gd name="T6" fmla="*/ 5 w 355"/>
                <a:gd name="T7" fmla="*/ 22 h 404"/>
                <a:gd name="T8" fmla="*/ 2 w 355"/>
                <a:gd name="T9" fmla="*/ 32 h 404"/>
                <a:gd name="T10" fmla="*/ 0 w 355"/>
                <a:gd name="T11" fmla="*/ 42 h 404"/>
                <a:gd name="T12" fmla="*/ 0 w 355"/>
                <a:gd name="T13" fmla="*/ 55 h 404"/>
                <a:gd name="T14" fmla="*/ 0 w 355"/>
                <a:gd name="T15" fmla="*/ 67 h 404"/>
                <a:gd name="T16" fmla="*/ 3 w 355"/>
                <a:gd name="T17" fmla="*/ 81 h 404"/>
                <a:gd name="T18" fmla="*/ 5 w 355"/>
                <a:gd name="T19" fmla="*/ 95 h 404"/>
                <a:gd name="T20" fmla="*/ 9 w 355"/>
                <a:gd name="T21" fmla="*/ 109 h 404"/>
                <a:gd name="T22" fmla="*/ 12 w 355"/>
                <a:gd name="T23" fmla="*/ 124 h 404"/>
                <a:gd name="T24" fmla="*/ 17 w 355"/>
                <a:gd name="T25" fmla="*/ 139 h 404"/>
                <a:gd name="T26" fmla="*/ 23 w 355"/>
                <a:gd name="T27" fmla="*/ 156 h 404"/>
                <a:gd name="T28" fmla="*/ 29 w 355"/>
                <a:gd name="T29" fmla="*/ 171 h 404"/>
                <a:gd name="T30" fmla="*/ 36 w 355"/>
                <a:gd name="T31" fmla="*/ 187 h 404"/>
                <a:gd name="T32" fmla="*/ 43 w 355"/>
                <a:gd name="T33" fmla="*/ 204 h 404"/>
                <a:gd name="T34" fmla="*/ 51 w 355"/>
                <a:gd name="T35" fmla="*/ 219 h 404"/>
                <a:gd name="T36" fmla="*/ 59 w 355"/>
                <a:gd name="T37" fmla="*/ 236 h 404"/>
                <a:gd name="T38" fmla="*/ 68 w 355"/>
                <a:gd name="T39" fmla="*/ 251 h 404"/>
                <a:gd name="T40" fmla="*/ 78 w 355"/>
                <a:gd name="T41" fmla="*/ 266 h 404"/>
                <a:gd name="T42" fmla="*/ 87 w 355"/>
                <a:gd name="T43" fmla="*/ 280 h 404"/>
                <a:gd name="T44" fmla="*/ 96 w 355"/>
                <a:gd name="T45" fmla="*/ 294 h 404"/>
                <a:gd name="T46" fmla="*/ 107 w 355"/>
                <a:gd name="T47" fmla="*/ 307 h 404"/>
                <a:gd name="T48" fmla="*/ 118 w 355"/>
                <a:gd name="T49" fmla="*/ 320 h 404"/>
                <a:gd name="T50" fmla="*/ 125 w 355"/>
                <a:gd name="T51" fmla="*/ 329 h 404"/>
                <a:gd name="T52" fmla="*/ 133 w 355"/>
                <a:gd name="T53" fmla="*/ 337 h 404"/>
                <a:gd name="T54" fmla="*/ 143 w 355"/>
                <a:gd name="T55" fmla="*/ 347 h 404"/>
                <a:gd name="T56" fmla="*/ 154 w 355"/>
                <a:gd name="T57" fmla="*/ 356 h 404"/>
                <a:gd name="T58" fmla="*/ 166 w 355"/>
                <a:gd name="T59" fmla="*/ 366 h 404"/>
                <a:gd name="T60" fmla="*/ 176 w 355"/>
                <a:gd name="T61" fmla="*/ 373 h 404"/>
                <a:gd name="T62" fmla="*/ 187 w 355"/>
                <a:gd name="T63" fmla="*/ 380 h 404"/>
                <a:gd name="T64" fmla="*/ 197 w 355"/>
                <a:gd name="T65" fmla="*/ 386 h 404"/>
                <a:gd name="T66" fmla="*/ 208 w 355"/>
                <a:gd name="T67" fmla="*/ 390 h 404"/>
                <a:gd name="T68" fmla="*/ 218 w 355"/>
                <a:gd name="T69" fmla="*/ 395 h 404"/>
                <a:gd name="T70" fmla="*/ 229 w 355"/>
                <a:gd name="T71" fmla="*/ 398 h 404"/>
                <a:gd name="T72" fmla="*/ 239 w 355"/>
                <a:gd name="T73" fmla="*/ 401 h 404"/>
                <a:gd name="T74" fmla="*/ 250 w 355"/>
                <a:gd name="T75" fmla="*/ 403 h 404"/>
                <a:gd name="T76" fmla="*/ 261 w 355"/>
                <a:gd name="T77" fmla="*/ 404 h 404"/>
                <a:gd name="T78" fmla="*/ 270 w 355"/>
                <a:gd name="T79" fmla="*/ 404 h 404"/>
                <a:gd name="T80" fmla="*/ 279 w 355"/>
                <a:gd name="T81" fmla="*/ 404 h 404"/>
                <a:gd name="T82" fmla="*/ 289 w 355"/>
                <a:gd name="T83" fmla="*/ 404 h 404"/>
                <a:gd name="T84" fmla="*/ 298 w 355"/>
                <a:gd name="T85" fmla="*/ 402 h 404"/>
                <a:gd name="T86" fmla="*/ 307 w 355"/>
                <a:gd name="T87" fmla="*/ 400 h 404"/>
                <a:gd name="T88" fmla="*/ 316 w 355"/>
                <a:gd name="T89" fmla="*/ 397 h 404"/>
                <a:gd name="T90" fmla="*/ 324 w 355"/>
                <a:gd name="T91" fmla="*/ 394 h 404"/>
                <a:gd name="T92" fmla="*/ 332 w 355"/>
                <a:gd name="T93" fmla="*/ 390 h 404"/>
                <a:gd name="T94" fmla="*/ 339 w 355"/>
                <a:gd name="T95" fmla="*/ 386 h 404"/>
                <a:gd name="T96" fmla="*/ 346 w 355"/>
                <a:gd name="T97" fmla="*/ 381 h 404"/>
                <a:gd name="T98" fmla="*/ 352 w 355"/>
                <a:gd name="T99" fmla="*/ 375 h 404"/>
                <a:gd name="T100" fmla="*/ 355 w 355"/>
                <a:gd name="T101" fmla="*/ 37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5" h="404">
                  <a:moveTo>
                    <a:pt x="19" y="0"/>
                  </a:moveTo>
                  <a:lnTo>
                    <a:pt x="17" y="2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1" y="9"/>
                  </a:lnTo>
                  <a:lnTo>
                    <a:pt x="9" y="14"/>
                  </a:lnTo>
                  <a:lnTo>
                    <a:pt x="6" y="18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2" y="32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2" y="74"/>
                  </a:lnTo>
                  <a:lnTo>
                    <a:pt x="3" y="81"/>
                  </a:lnTo>
                  <a:lnTo>
                    <a:pt x="4" y="88"/>
                  </a:lnTo>
                  <a:lnTo>
                    <a:pt x="5" y="95"/>
                  </a:lnTo>
                  <a:lnTo>
                    <a:pt x="6" y="102"/>
                  </a:lnTo>
                  <a:lnTo>
                    <a:pt x="9" y="109"/>
                  </a:lnTo>
                  <a:lnTo>
                    <a:pt x="10" y="116"/>
                  </a:lnTo>
                  <a:lnTo>
                    <a:pt x="12" y="124"/>
                  </a:lnTo>
                  <a:lnTo>
                    <a:pt x="14" y="132"/>
                  </a:lnTo>
                  <a:lnTo>
                    <a:pt x="17" y="139"/>
                  </a:lnTo>
                  <a:lnTo>
                    <a:pt x="20" y="148"/>
                  </a:lnTo>
                  <a:lnTo>
                    <a:pt x="23" y="156"/>
                  </a:lnTo>
                  <a:lnTo>
                    <a:pt x="26" y="163"/>
                  </a:lnTo>
                  <a:lnTo>
                    <a:pt x="29" y="171"/>
                  </a:lnTo>
                  <a:lnTo>
                    <a:pt x="32" y="179"/>
                  </a:lnTo>
                  <a:lnTo>
                    <a:pt x="36" y="187"/>
                  </a:lnTo>
                  <a:lnTo>
                    <a:pt x="39" y="196"/>
                  </a:lnTo>
                  <a:lnTo>
                    <a:pt x="43" y="204"/>
                  </a:lnTo>
                  <a:lnTo>
                    <a:pt x="47" y="211"/>
                  </a:lnTo>
                  <a:lnTo>
                    <a:pt x="51" y="219"/>
                  </a:lnTo>
                  <a:lnTo>
                    <a:pt x="55" y="227"/>
                  </a:lnTo>
                  <a:lnTo>
                    <a:pt x="59" y="236"/>
                  </a:lnTo>
                  <a:lnTo>
                    <a:pt x="64" y="243"/>
                  </a:lnTo>
                  <a:lnTo>
                    <a:pt x="68" y="251"/>
                  </a:lnTo>
                  <a:lnTo>
                    <a:pt x="73" y="258"/>
                  </a:lnTo>
                  <a:lnTo>
                    <a:pt x="78" y="266"/>
                  </a:lnTo>
                  <a:lnTo>
                    <a:pt x="82" y="273"/>
                  </a:lnTo>
                  <a:lnTo>
                    <a:pt x="87" y="280"/>
                  </a:lnTo>
                  <a:lnTo>
                    <a:pt x="92" y="287"/>
                  </a:lnTo>
                  <a:lnTo>
                    <a:pt x="96" y="294"/>
                  </a:lnTo>
                  <a:lnTo>
                    <a:pt x="102" y="301"/>
                  </a:lnTo>
                  <a:lnTo>
                    <a:pt x="107" y="307"/>
                  </a:lnTo>
                  <a:lnTo>
                    <a:pt x="112" y="314"/>
                  </a:lnTo>
                  <a:lnTo>
                    <a:pt x="118" y="320"/>
                  </a:lnTo>
                  <a:lnTo>
                    <a:pt x="121" y="325"/>
                  </a:lnTo>
                  <a:lnTo>
                    <a:pt x="125" y="329"/>
                  </a:lnTo>
                  <a:lnTo>
                    <a:pt x="128" y="333"/>
                  </a:lnTo>
                  <a:lnTo>
                    <a:pt x="133" y="337"/>
                  </a:lnTo>
                  <a:lnTo>
                    <a:pt x="139" y="342"/>
                  </a:lnTo>
                  <a:lnTo>
                    <a:pt x="143" y="347"/>
                  </a:lnTo>
                  <a:lnTo>
                    <a:pt x="149" y="352"/>
                  </a:lnTo>
                  <a:lnTo>
                    <a:pt x="154" y="356"/>
                  </a:lnTo>
                  <a:lnTo>
                    <a:pt x="160" y="361"/>
                  </a:lnTo>
                  <a:lnTo>
                    <a:pt x="166" y="366"/>
                  </a:lnTo>
                  <a:lnTo>
                    <a:pt x="170" y="369"/>
                  </a:lnTo>
                  <a:lnTo>
                    <a:pt x="176" y="373"/>
                  </a:lnTo>
                  <a:lnTo>
                    <a:pt x="181" y="376"/>
                  </a:lnTo>
                  <a:lnTo>
                    <a:pt x="187" y="380"/>
                  </a:lnTo>
                  <a:lnTo>
                    <a:pt x="193" y="382"/>
                  </a:lnTo>
                  <a:lnTo>
                    <a:pt x="197" y="386"/>
                  </a:lnTo>
                  <a:lnTo>
                    <a:pt x="203" y="388"/>
                  </a:lnTo>
                  <a:lnTo>
                    <a:pt x="208" y="390"/>
                  </a:lnTo>
                  <a:lnTo>
                    <a:pt x="214" y="393"/>
                  </a:lnTo>
                  <a:lnTo>
                    <a:pt x="218" y="395"/>
                  </a:lnTo>
                  <a:lnTo>
                    <a:pt x="224" y="396"/>
                  </a:lnTo>
                  <a:lnTo>
                    <a:pt x="229" y="398"/>
                  </a:lnTo>
                  <a:lnTo>
                    <a:pt x="235" y="400"/>
                  </a:lnTo>
                  <a:lnTo>
                    <a:pt x="239" y="401"/>
                  </a:lnTo>
                  <a:lnTo>
                    <a:pt x="245" y="402"/>
                  </a:lnTo>
                  <a:lnTo>
                    <a:pt x="250" y="403"/>
                  </a:lnTo>
                  <a:lnTo>
                    <a:pt x="255" y="403"/>
                  </a:lnTo>
                  <a:lnTo>
                    <a:pt x="261" y="404"/>
                  </a:lnTo>
                  <a:lnTo>
                    <a:pt x="265" y="404"/>
                  </a:lnTo>
                  <a:lnTo>
                    <a:pt x="270" y="404"/>
                  </a:lnTo>
                  <a:lnTo>
                    <a:pt x="275" y="404"/>
                  </a:lnTo>
                  <a:lnTo>
                    <a:pt x="279" y="404"/>
                  </a:lnTo>
                  <a:lnTo>
                    <a:pt x="284" y="404"/>
                  </a:lnTo>
                  <a:lnTo>
                    <a:pt x="289" y="404"/>
                  </a:lnTo>
                  <a:lnTo>
                    <a:pt x="293" y="403"/>
                  </a:lnTo>
                  <a:lnTo>
                    <a:pt x="298" y="402"/>
                  </a:lnTo>
                  <a:lnTo>
                    <a:pt x="303" y="401"/>
                  </a:lnTo>
                  <a:lnTo>
                    <a:pt x="307" y="400"/>
                  </a:lnTo>
                  <a:lnTo>
                    <a:pt x="311" y="398"/>
                  </a:lnTo>
                  <a:lnTo>
                    <a:pt x="316" y="397"/>
                  </a:lnTo>
                  <a:lnTo>
                    <a:pt x="320" y="396"/>
                  </a:lnTo>
                  <a:lnTo>
                    <a:pt x="324" y="394"/>
                  </a:lnTo>
                  <a:lnTo>
                    <a:pt x="327" y="393"/>
                  </a:lnTo>
                  <a:lnTo>
                    <a:pt x="332" y="390"/>
                  </a:lnTo>
                  <a:lnTo>
                    <a:pt x="336" y="388"/>
                  </a:lnTo>
                  <a:lnTo>
                    <a:pt x="339" y="386"/>
                  </a:lnTo>
                  <a:lnTo>
                    <a:pt x="343" y="383"/>
                  </a:lnTo>
                  <a:lnTo>
                    <a:pt x="346" y="381"/>
                  </a:lnTo>
                  <a:lnTo>
                    <a:pt x="350" y="378"/>
                  </a:lnTo>
                  <a:lnTo>
                    <a:pt x="352" y="375"/>
                  </a:lnTo>
                  <a:lnTo>
                    <a:pt x="354" y="374"/>
                  </a:lnTo>
                  <a:lnTo>
                    <a:pt x="355" y="373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05" name="Freeform 109"/>
            <p:cNvSpPr>
              <a:spLocks/>
            </p:cNvSpPr>
            <p:nvPr/>
          </p:nvSpPr>
          <p:spPr bwMode="auto">
            <a:xfrm>
              <a:off x="4505" y="2350"/>
              <a:ext cx="377" cy="392"/>
            </a:xfrm>
            <a:custGeom>
              <a:avLst/>
              <a:gdLst>
                <a:gd name="T0" fmla="*/ 338 w 369"/>
                <a:gd name="T1" fmla="*/ 382 h 384"/>
                <a:gd name="T2" fmla="*/ 342 w 369"/>
                <a:gd name="T3" fmla="*/ 378 h 384"/>
                <a:gd name="T4" fmla="*/ 347 w 369"/>
                <a:gd name="T5" fmla="*/ 371 h 384"/>
                <a:gd name="T6" fmla="*/ 352 w 369"/>
                <a:gd name="T7" fmla="*/ 364 h 384"/>
                <a:gd name="T8" fmla="*/ 356 w 369"/>
                <a:gd name="T9" fmla="*/ 355 h 384"/>
                <a:gd name="T10" fmla="*/ 360 w 369"/>
                <a:gd name="T11" fmla="*/ 347 h 384"/>
                <a:gd name="T12" fmla="*/ 363 w 369"/>
                <a:gd name="T13" fmla="*/ 339 h 384"/>
                <a:gd name="T14" fmla="*/ 366 w 369"/>
                <a:gd name="T15" fmla="*/ 331 h 384"/>
                <a:gd name="T16" fmla="*/ 367 w 369"/>
                <a:gd name="T17" fmla="*/ 322 h 384"/>
                <a:gd name="T18" fmla="*/ 368 w 369"/>
                <a:gd name="T19" fmla="*/ 312 h 384"/>
                <a:gd name="T20" fmla="*/ 369 w 369"/>
                <a:gd name="T21" fmla="*/ 303 h 384"/>
                <a:gd name="T22" fmla="*/ 369 w 369"/>
                <a:gd name="T23" fmla="*/ 292 h 384"/>
                <a:gd name="T24" fmla="*/ 368 w 369"/>
                <a:gd name="T25" fmla="*/ 283 h 384"/>
                <a:gd name="T26" fmla="*/ 367 w 369"/>
                <a:gd name="T27" fmla="*/ 272 h 384"/>
                <a:gd name="T28" fmla="*/ 365 w 369"/>
                <a:gd name="T29" fmla="*/ 262 h 384"/>
                <a:gd name="T30" fmla="*/ 362 w 369"/>
                <a:gd name="T31" fmla="*/ 250 h 384"/>
                <a:gd name="T32" fmla="*/ 359 w 369"/>
                <a:gd name="T33" fmla="*/ 239 h 384"/>
                <a:gd name="T34" fmla="*/ 354 w 369"/>
                <a:gd name="T35" fmla="*/ 228 h 384"/>
                <a:gd name="T36" fmla="*/ 349 w 369"/>
                <a:gd name="T37" fmla="*/ 217 h 384"/>
                <a:gd name="T38" fmla="*/ 343 w 369"/>
                <a:gd name="T39" fmla="*/ 205 h 384"/>
                <a:gd name="T40" fmla="*/ 338 w 369"/>
                <a:gd name="T41" fmla="*/ 194 h 384"/>
                <a:gd name="T42" fmla="*/ 329 w 369"/>
                <a:gd name="T43" fmla="*/ 183 h 384"/>
                <a:gd name="T44" fmla="*/ 321 w 369"/>
                <a:gd name="T45" fmla="*/ 172 h 384"/>
                <a:gd name="T46" fmla="*/ 313 w 369"/>
                <a:gd name="T47" fmla="*/ 160 h 384"/>
                <a:gd name="T48" fmla="*/ 304 w 369"/>
                <a:gd name="T49" fmla="*/ 149 h 384"/>
                <a:gd name="T50" fmla="*/ 297 w 369"/>
                <a:gd name="T51" fmla="*/ 142 h 384"/>
                <a:gd name="T52" fmla="*/ 286 w 369"/>
                <a:gd name="T53" fmla="*/ 132 h 384"/>
                <a:gd name="T54" fmla="*/ 274 w 369"/>
                <a:gd name="T55" fmla="*/ 120 h 384"/>
                <a:gd name="T56" fmla="*/ 261 w 369"/>
                <a:gd name="T57" fmla="*/ 109 h 384"/>
                <a:gd name="T58" fmla="*/ 249 w 369"/>
                <a:gd name="T59" fmla="*/ 98 h 384"/>
                <a:gd name="T60" fmla="*/ 235 w 369"/>
                <a:gd name="T61" fmla="*/ 87 h 384"/>
                <a:gd name="T62" fmla="*/ 220 w 369"/>
                <a:gd name="T63" fmla="*/ 78 h 384"/>
                <a:gd name="T64" fmla="*/ 206 w 369"/>
                <a:gd name="T65" fmla="*/ 67 h 384"/>
                <a:gd name="T66" fmla="*/ 192 w 369"/>
                <a:gd name="T67" fmla="*/ 58 h 384"/>
                <a:gd name="T68" fmla="*/ 177 w 369"/>
                <a:gd name="T69" fmla="*/ 50 h 384"/>
                <a:gd name="T70" fmla="*/ 162 w 369"/>
                <a:gd name="T71" fmla="*/ 41 h 384"/>
                <a:gd name="T72" fmla="*/ 148 w 369"/>
                <a:gd name="T73" fmla="*/ 33 h 384"/>
                <a:gd name="T74" fmla="*/ 133 w 369"/>
                <a:gd name="T75" fmla="*/ 26 h 384"/>
                <a:gd name="T76" fmla="*/ 118 w 369"/>
                <a:gd name="T77" fmla="*/ 20 h 384"/>
                <a:gd name="T78" fmla="*/ 104 w 369"/>
                <a:gd name="T79" fmla="*/ 14 h 384"/>
                <a:gd name="T80" fmla="*/ 90 w 369"/>
                <a:gd name="T81" fmla="*/ 10 h 384"/>
                <a:gd name="T82" fmla="*/ 77 w 369"/>
                <a:gd name="T83" fmla="*/ 6 h 384"/>
                <a:gd name="T84" fmla="*/ 65 w 369"/>
                <a:gd name="T85" fmla="*/ 3 h 384"/>
                <a:gd name="T86" fmla="*/ 52 w 369"/>
                <a:gd name="T87" fmla="*/ 2 h 384"/>
                <a:gd name="T88" fmla="*/ 40 w 369"/>
                <a:gd name="T89" fmla="*/ 0 h 384"/>
                <a:gd name="T90" fmla="*/ 29 w 369"/>
                <a:gd name="T91" fmla="*/ 0 h 384"/>
                <a:gd name="T92" fmla="*/ 20 w 369"/>
                <a:gd name="T93" fmla="*/ 2 h 384"/>
                <a:gd name="T94" fmla="*/ 11 w 369"/>
                <a:gd name="T95" fmla="*/ 5 h 384"/>
                <a:gd name="T96" fmla="*/ 4 w 369"/>
                <a:gd name="T97" fmla="*/ 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9" h="384">
                  <a:moveTo>
                    <a:pt x="336" y="384"/>
                  </a:moveTo>
                  <a:lnTo>
                    <a:pt x="338" y="382"/>
                  </a:lnTo>
                  <a:lnTo>
                    <a:pt x="339" y="380"/>
                  </a:lnTo>
                  <a:lnTo>
                    <a:pt x="342" y="378"/>
                  </a:lnTo>
                  <a:lnTo>
                    <a:pt x="345" y="374"/>
                  </a:lnTo>
                  <a:lnTo>
                    <a:pt x="347" y="371"/>
                  </a:lnTo>
                  <a:lnTo>
                    <a:pt x="349" y="367"/>
                  </a:lnTo>
                  <a:lnTo>
                    <a:pt x="352" y="364"/>
                  </a:lnTo>
                  <a:lnTo>
                    <a:pt x="354" y="360"/>
                  </a:lnTo>
                  <a:lnTo>
                    <a:pt x="356" y="355"/>
                  </a:lnTo>
                  <a:lnTo>
                    <a:pt x="359" y="352"/>
                  </a:lnTo>
                  <a:lnTo>
                    <a:pt x="360" y="347"/>
                  </a:lnTo>
                  <a:lnTo>
                    <a:pt x="361" y="344"/>
                  </a:lnTo>
                  <a:lnTo>
                    <a:pt x="363" y="339"/>
                  </a:lnTo>
                  <a:lnTo>
                    <a:pt x="365" y="336"/>
                  </a:lnTo>
                  <a:lnTo>
                    <a:pt x="366" y="331"/>
                  </a:lnTo>
                  <a:lnTo>
                    <a:pt x="367" y="326"/>
                  </a:lnTo>
                  <a:lnTo>
                    <a:pt x="367" y="322"/>
                  </a:lnTo>
                  <a:lnTo>
                    <a:pt x="368" y="317"/>
                  </a:lnTo>
                  <a:lnTo>
                    <a:pt x="368" y="312"/>
                  </a:lnTo>
                  <a:lnTo>
                    <a:pt x="369" y="307"/>
                  </a:lnTo>
                  <a:lnTo>
                    <a:pt x="369" y="303"/>
                  </a:lnTo>
                  <a:lnTo>
                    <a:pt x="369" y="298"/>
                  </a:lnTo>
                  <a:lnTo>
                    <a:pt x="369" y="292"/>
                  </a:lnTo>
                  <a:lnTo>
                    <a:pt x="369" y="288"/>
                  </a:lnTo>
                  <a:lnTo>
                    <a:pt x="368" y="283"/>
                  </a:lnTo>
                  <a:lnTo>
                    <a:pt x="368" y="277"/>
                  </a:lnTo>
                  <a:lnTo>
                    <a:pt x="367" y="272"/>
                  </a:lnTo>
                  <a:lnTo>
                    <a:pt x="366" y="266"/>
                  </a:lnTo>
                  <a:lnTo>
                    <a:pt x="365" y="262"/>
                  </a:lnTo>
                  <a:lnTo>
                    <a:pt x="363" y="256"/>
                  </a:lnTo>
                  <a:lnTo>
                    <a:pt x="362" y="250"/>
                  </a:lnTo>
                  <a:lnTo>
                    <a:pt x="361" y="245"/>
                  </a:lnTo>
                  <a:lnTo>
                    <a:pt x="359" y="239"/>
                  </a:lnTo>
                  <a:lnTo>
                    <a:pt x="356" y="234"/>
                  </a:lnTo>
                  <a:lnTo>
                    <a:pt x="354" y="228"/>
                  </a:lnTo>
                  <a:lnTo>
                    <a:pt x="352" y="223"/>
                  </a:lnTo>
                  <a:lnTo>
                    <a:pt x="349" y="217"/>
                  </a:lnTo>
                  <a:lnTo>
                    <a:pt x="347" y="211"/>
                  </a:lnTo>
                  <a:lnTo>
                    <a:pt x="343" y="205"/>
                  </a:lnTo>
                  <a:lnTo>
                    <a:pt x="340" y="200"/>
                  </a:lnTo>
                  <a:lnTo>
                    <a:pt x="338" y="194"/>
                  </a:lnTo>
                  <a:lnTo>
                    <a:pt x="333" y="189"/>
                  </a:lnTo>
                  <a:lnTo>
                    <a:pt x="329" y="183"/>
                  </a:lnTo>
                  <a:lnTo>
                    <a:pt x="326" y="177"/>
                  </a:lnTo>
                  <a:lnTo>
                    <a:pt x="321" y="172"/>
                  </a:lnTo>
                  <a:lnTo>
                    <a:pt x="318" y="166"/>
                  </a:lnTo>
                  <a:lnTo>
                    <a:pt x="313" y="160"/>
                  </a:lnTo>
                  <a:lnTo>
                    <a:pt x="307" y="154"/>
                  </a:lnTo>
                  <a:lnTo>
                    <a:pt x="304" y="149"/>
                  </a:lnTo>
                  <a:lnTo>
                    <a:pt x="300" y="146"/>
                  </a:lnTo>
                  <a:lnTo>
                    <a:pt x="297" y="142"/>
                  </a:lnTo>
                  <a:lnTo>
                    <a:pt x="292" y="138"/>
                  </a:lnTo>
                  <a:lnTo>
                    <a:pt x="286" y="132"/>
                  </a:lnTo>
                  <a:lnTo>
                    <a:pt x="280" y="126"/>
                  </a:lnTo>
                  <a:lnTo>
                    <a:pt x="274" y="120"/>
                  </a:lnTo>
                  <a:lnTo>
                    <a:pt x="268" y="114"/>
                  </a:lnTo>
                  <a:lnTo>
                    <a:pt x="261" y="109"/>
                  </a:lnTo>
                  <a:lnTo>
                    <a:pt x="256" y="104"/>
                  </a:lnTo>
                  <a:lnTo>
                    <a:pt x="249" y="98"/>
                  </a:lnTo>
                  <a:lnTo>
                    <a:pt x="242" y="93"/>
                  </a:lnTo>
                  <a:lnTo>
                    <a:pt x="235" y="87"/>
                  </a:lnTo>
                  <a:lnTo>
                    <a:pt x="229" y="82"/>
                  </a:lnTo>
                  <a:lnTo>
                    <a:pt x="220" y="78"/>
                  </a:lnTo>
                  <a:lnTo>
                    <a:pt x="213" y="72"/>
                  </a:lnTo>
                  <a:lnTo>
                    <a:pt x="206" y="67"/>
                  </a:lnTo>
                  <a:lnTo>
                    <a:pt x="199" y="63"/>
                  </a:lnTo>
                  <a:lnTo>
                    <a:pt x="192" y="58"/>
                  </a:lnTo>
                  <a:lnTo>
                    <a:pt x="184" y="53"/>
                  </a:lnTo>
                  <a:lnTo>
                    <a:pt x="177" y="50"/>
                  </a:lnTo>
                  <a:lnTo>
                    <a:pt x="170" y="45"/>
                  </a:lnTo>
                  <a:lnTo>
                    <a:pt x="162" y="41"/>
                  </a:lnTo>
                  <a:lnTo>
                    <a:pt x="155" y="37"/>
                  </a:lnTo>
                  <a:lnTo>
                    <a:pt x="148" y="33"/>
                  </a:lnTo>
                  <a:lnTo>
                    <a:pt x="141" y="30"/>
                  </a:lnTo>
                  <a:lnTo>
                    <a:pt x="133" y="26"/>
                  </a:lnTo>
                  <a:lnTo>
                    <a:pt x="126" y="23"/>
                  </a:lnTo>
                  <a:lnTo>
                    <a:pt x="118" y="20"/>
                  </a:lnTo>
                  <a:lnTo>
                    <a:pt x="111" y="17"/>
                  </a:lnTo>
                  <a:lnTo>
                    <a:pt x="104" y="14"/>
                  </a:lnTo>
                  <a:lnTo>
                    <a:pt x="97" y="12"/>
                  </a:lnTo>
                  <a:lnTo>
                    <a:pt x="90" y="10"/>
                  </a:lnTo>
                  <a:lnTo>
                    <a:pt x="83" y="7"/>
                  </a:lnTo>
                  <a:lnTo>
                    <a:pt x="77" y="6"/>
                  </a:lnTo>
                  <a:lnTo>
                    <a:pt x="70" y="4"/>
                  </a:lnTo>
                  <a:lnTo>
                    <a:pt x="65" y="3"/>
                  </a:lnTo>
                  <a:lnTo>
                    <a:pt x="58" y="2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7" y="6"/>
                  </a:lnTo>
                  <a:lnTo>
                    <a:pt x="4" y="9"/>
                  </a:lnTo>
                  <a:lnTo>
                    <a:pt x="0" y="11"/>
                  </a:lnTo>
                </a:path>
              </a:pathLst>
            </a:custGeom>
            <a:noFill/>
            <a:ln w="28575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06" name="Line 110"/>
            <p:cNvSpPr>
              <a:spLocks noChangeShapeType="1"/>
            </p:cNvSpPr>
            <p:nvPr/>
          </p:nvSpPr>
          <p:spPr bwMode="auto">
            <a:xfrm>
              <a:off x="3153" y="1502"/>
              <a:ext cx="1042" cy="68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07" name="Line 111"/>
            <p:cNvSpPr>
              <a:spLocks noChangeShapeType="1"/>
            </p:cNvSpPr>
            <p:nvPr/>
          </p:nvSpPr>
          <p:spPr bwMode="auto">
            <a:xfrm flipV="1">
              <a:off x="3687" y="2873"/>
              <a:ext cx="771" cy="862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08" name="Line 112"/>
            <p:cNvSpPr>
              <a:spLocks noChangeShapeType="1"/>
            </p:cNvSpPr>
            <p:nvPr/>
          </p:nvSpPr>
          <p:spPr bwMode="auto">
            <a:xfrm>
              <a:off x="5002" y="2898"/>
              <a:ext cx="552" cy="79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09" name="Line 113"/>
            <p:cNvSpPr>
              <a:spLocks noChangeShapeType="1"/>
            </p:cNvSpPr>
            <p:nvPr/>
          </p:nvSpPr>
          <p:spPr bwMode="auto">
            <a:xfrm flipV="1">
              <a:off x="4954" y="1749"/>
              <a:ext cx="318" cy="590"/>
            </a:xfrm>
            <a:prstGeom prst="line">
              <a:avLst/>
            </a:prstGeom>
            <a:noFill/>
            <a:ln w="28575">
              <a:solidFill>
                <a:srgbClr val="CCE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10" name="Rectangle 114"/>
            <p:cNvSpPr>
              <a:spLocks noChangeArrowheads="1"/>
            </p:cNvSpPr>
            <p:nvPr/>
          </p:nvSpPr>
          <p:spPr bwMode="auto">
            <a:xfrm>
              <a:off x="4516" y="2455"/>
              <a:ext cx="3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sz="2000" baseline="-25000">
                  <a:solidFill>
                    <a:srgbClr val="00FF00"/>
                  </a:solidFill>
                  <a:effectLst/>
                  <a:latin typeface="Times New Roman" charset="0"/>
                </a:rPr>
                <a:t>0</a:t>
              </a:r>
              <a:r>
                <a:rPr lang="en-US" sz="2000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sz="2000" i="1">
                  <a:solidFill>
                    <a:srgbClr val="00FF00"/>
                  </a:solidFill>
                  <a:effectLst/>
                  <a:latin typeface="Times New Roman" charset="0"/>
                </a:rPr>
                <a:t>t</a:t>
              </a:r>
              <a:r>
                <a:rPr lang="en-US" sz="2000">
                  <a:solidFill>
                    <a:srgbClr val="00FF00"/>
                  </a:solidFill>
                  <a:effectLst/>
                  <a:latin typeface="Times New Roman" charset="0"/>
                </a:rPr>
                <a:t>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BABA-59FC-1D48-B450-57419CEAAB9D}" type="slidenum">
              <a:rPr lang="ar-sa" smtClean="0"/>
              <a:pPr/>
              <a:t>17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169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12763"/>
            <a:ext cx="7205663" cy="504825"/>
          </a:xfrm>
        </p:spPr>
        <p:txBody>
          <a:bodyPr/>
          <a:lstStyle/>
          <a:p>
            <a:r>
              <a:rPr lang="en-US"/>
              <a:t>Outline of the algorithm</a:t>
            </a:r>
          </a:p>
        </p:txBody>
      </p:sp>
      <p:sp>
        <p:nvSpPr>
          <p:cNvPr id="35061" name="Text Box 245"/>
          <p:cNvSpPr txBox="1">
            <a:spLocks noChangeArrowheads="1"/>
          </p:cNvSpPr>
          <p:nvPr/>
        </p:nvSpPr>
        <p:spPr bwMode="auto">
          <a:xfrm>
            <a:off x="6805613" y="822325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tr</a:t>
            </a: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-space</a:t>
            </a:r>
          </a:p>
        </p:txBody>
      </p:sp>
      <p:grpSp>
        <p:nvGrpSpPr>
          <p:cNvPr id="35139" name="Group 323"/>
          <p:cNvGrpSpPr>
            <a:grpSpLocks/>
          </p:cNvGrpSpPr>
          <p:nvPr/>
        </p:nvGrpSpPr>
        <p:grpSpPr bwMode="auto">
          <a:xfrm>
            <a:off x="195263" y="5059363"/>
            <a:ext cx="7904162" cy="1558925"/>
            <a:chOff x="123" y="3187"/>
            <a:chExt cx="4979" cy="982"/>
          </a:xfrm>
        </p:grpSpPr>
        <p:sp>
          <p:nvSpPr>
            <p:cNvPr id="34824" name="AutoShape 8"/>
            <p:cNvSpPr>
              <a:spLocks noChangeArrowheads="1"/>
            </p:cNvSpPr>
            <p:nvPr/>
          </p:nvSpPr>
          <p:spPr bwMode="auto">
            <a:xfrm>
              <a:off x="2608" y="3187"/>
              <a:ext cx="144" cy="294"/>
            </a:xfrm>
            <a:prstGeom prst="downArrow">
              <a:avLst>
                <a:gd name="adj1" fmla="val 50000"/>
                <a:gd name="adj2" fmla="val 5104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1" name="AutoShape 5"/>
            <p:cNvSpPr>
              <a:spLocks noChangeArrowheads="1"/>
            </p:cNvSpPr>
            <p:nvPr/>
          </p:nvSpPr>
          <p:spPr bwMode="auto">
            <a:xfrm>
              <a:off x="1214" y="3488"/>
              <a:ext cx="2948" cy="56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>
                  <a:solidFill>
                    <a:srgbClr val="2C0BA5"/>
                  </a:solidFill>
                  <a:effectLst/>
                  <a:latin typeface="Times New Roman" charset="0"/>
                  <a:cs typeface="Arial" charset="0"/>
                </a:rPr>
                <a:t>Lower envelope algorithm</a:t>
              </a:r>
            </a:p>
          </p:txBody>
        </p:sp>
        <p:grpSp>
          <p:nvGrpSpPr>
            <p:cNvPr id="35133" name="Group 317"/>
            <p:cNvGrpSpPr>
              <a:grpSpLocks/>
            </p:cNvGrpSpPr>
            <p:nvPr/>
          </p:nvGrpSpPr>
          <p:grpSpPr bwMode="auto">
            <a:xfrm>
              <a:off x="4150" y="3407"/>
              <a:ext cx="952" cy="748"/>
              <a:chOff x="4150" y="3407"/>
              <a:chExt cx="952" cy="748"/>
            </a:xfrm>
          </p:grpSpPr>
          <p:sp>
            <p:nvSpPr>
              <p:cNvPr id="35049" name="Freeform 233"/>
              <p:cNvSpPr>
                <a:spLocks/>
              </p:cNvSpPr>
              <p:nvPr/>
            </p:nvSpPr>
            <p:spPr bwMode="auto">
              <a:xfrm>
                <a:off x="4354" y="3475"/>
                <a:ext cx="544" cy="567"/>
              </a:xfrm>
              <a:custGeom>
                <a:avLst/>
                <a:gdLst>
                  <a:gd name="T0" fmla="*/ 0 w 703"/>
                  <a:gd name="T1" fmla="*/ 0 h 658"/>
                  <a:gd name="T2" fmla="*/ 521 w 703"/>
                  <a:gd name="T3" fmla="*/ 204 h 658"/>
                  <a:gd name="T4" fmla="*/ 295 w 703"/>
                  <a:gd name="T5" fmla="*/ 386 h 658"/>
                  <a:gd name="T6" fmla="*/ 703 w 703"/>
                  <a:gd name="T7" fmla="*/ 658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3" h="658">
                    <a:moveTo>
                      <a:pt x="0" y="0"/>
                    </a:moveTo>
                    <a:cubicBezTo>
                      <a:pt x="236" y="70"/>
                      <a:pt x="472" y="140"/>
                      <a:pt x="521" y="204"/>
                    </a:cubicBezTo>
                    <a:cubicBezTo>
                      <a:pt x="570" y="268"/>
                      <a:pt x="265" y="310"/>
                      <a:pt x="295" y="386"/>
                    </a:cubicBezTo>
                    <a:cubicBezTo>
                      <a:pt x="325" y="462"/>
                      <a:pt x="635" y="613"/>
                      <a:pt x="703" y="658"/>
                    </a:cubicBezTo>
                  </a:path>
                </a:pathLst>
              </a:custGeom>
              <a:noFill/>
              <a:ln w="28575" cap="flat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2" name="Rectangle 236"/>
              <p:cNvSpPr>
                <a:spLocks noChangeArrowheads="1"/>
              </p:cNvSpPr>
              <p:nvPr/>
            </p:nvSpPr>
            <p:spPr bwMode="auto">
              <a:xfrm>
                <a:off x="4639" y="3885"/>
                <a:ext cx="251" cy="180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53" name="Rectangle 237"/>
              <p:cNvSpPr>
                <a:spLocks noChangeArrowheads="1"/>
              </p:cNvSpPr>
              <p:nvPr/>
            </p:nvSpPr>
            <p:spPr bwMode="auto">
              <a:xfrm>
                <a:off x="4536" y="3589"/>
                <a:ext cx="272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54" name="Rectangle 238"/>
              <p:cNvSpPr>
                <a:spLocks noChangeArrowheads="1"/>
              </p:cNvSpPr>
              <p:nvPr/>
            </p:nvSpPr>
            <p:spPr bwMode="auto">
              <a:xfrm>
                <a:off x="4558" y="3601"/>
                <a:ext cx="250" cy="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55" name="Rectangle 239"/>
              <p:cNvSpPr>
                <a:spLocks noChangeArrowheads="1"/>
              </p:cNvSpPr>
              <p:nvPr/>
            </p:nvSpPr>
            <p:spPr bwMode="auto">
              <a:xfrm>
                <a:off x="4354" y="3475"/>
                <a:ext cx="336" cy="120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56" name="Line 240"/>
              <p:cNvSpPr>
                <a:spLocks noChangeShapeType="1"/>
              </p:cNvSpPr>
              <p:nvPr/>
            </p:nvSpPr>
            <p:spPr bwMode="auto">
              <a:xfrm>
                <a:off x="4286" y="3407"/>
                <a:ext cx="0" cy="74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7" name="Line 241"/>
              <p:cNvSpPr>
                <a:spLocks noChangeShapeType="1"/>
              </p:cNvSpPr>
              <p:nvPr/>
            </p:nvSpPr>
            <p:spPr bwMode="auto">
              <a:xfrm>
                <a:off x="4150" y="4110"/>
                <a:ext cx="952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127" name="Group 311"/>
            <p:cNvGrpSpPr>
              <a:grpSpLocks/>
            </p:cNvGrpSpPr>
            <p:nvPr/>
          </p:nvGrpSpPr>
          <p:grpSpPr bwMode="auto">
            <a:xfrm>
              <a:off x="123" y="3377"/>
              <a:ext cx="931" cy="792"/>
              <a:chOff x="123" y="3377"/>
              <a:chExt cx="931" cy="792"/>
            </a:xfrm>
          </p:grpSpPr>
          <p:sp>
            <p:nvSpPr>
              <p:cNvPr id="35109" name="Freeform 293"/>
              <p:cNvSpPr>
                <a:spLocks/>
              </p:cNvSpPr>
              <p:nvPr/>
            </p:nvSpPr>
            <p:spPr bwMode="auto">
              <a:xfrm>
                <a:off x="581" y="3377"/>
                <a:ext cx="473" cy="559"/>
              </a:xfrm>
              <a:custGeom>
                <a:avLst/>
                <a:gdLst>
                  <a:gd name="T0" fmla="*/ 10 w 965"/>
                  <a:gd name="T1" fmla="*/ 0 h 1140"/>
                  <a:gd name="T2" fmla="*/ 30 w 965"/>
                  <a:gd name="T3" fmla="*/ 0 h 1140"/>
                  <a:gd name="T4" fmla="*/ 50 w 965"/>
                  <a:gd name="T5" fmla="*/ 1 h 1140"/>
                  <a:gd name="T6" fmla="*/ 70 w 965"/>
                  <a:gd name="T7" fmla="*/ 3 h 1140"/>
                  <a:gd name="T8" fmla="*/ 90 w 965"/>
                  <a:gd name="T9" fmla="*/ 6 h 1140"/>
                  <a:gd name="T10" fmla="*/ 110 w 965"/>
                  <a:gd name="T11" fmla="*/ 10 h 1140"/>
                  <a:gd name="T12" fmla="*/ 130 w 965"/>
                  <a:gd name="T13" fmla="*/ 15 h 1140"/>
                  <a:gd name="T14" fmla="*/ 150 w 965"/>
                  <a:gd name="T15" fmla="*/ 21 h 1140"/>
                  <a:gd name="T16" fmla="*/ 170 w 965"/>
                  <a:gd name="T17" fmla="*/ 27 h 1140"/>
                  <a:gd name="T18" fmla="*/ 190 w 965"/>
                  <a:gd name="T19" fmla="*/ 35 h 1140"/>
                  <a:gd name="T20" fmla="*/ 211 w 965"/>
                  <a:gd name="T21" fmla="*/ 43 h 1140"/>
                  <a:gd name="T22" fmla="*/ 231 w 965"/>
                  <a:gd name="T23" fmla="*/ 52 h 1140"/>
                  <a:gd name="T24" fmla="*/ 249 w 965"/>
                  <a:gd name="T25" fmla="*/ 63 h 1140"/>
                  <a:gd name="T26" fmla="*/ 269 w 965"/>
                  <a:gd name="T27" fmla="*/ 75 h 1140"/>
                  <a:gd name="T28" fmla="*/ 289 w 965"/>
                  <a:gd name="T29" fmla="*/ 86 h 1140"/>
                  <a:gd name="T30" fmla="*/ 309 w 965"/>
                  <a:gd name="T31" fmla="*/ 99 h 1140"/>
                  <a:gd name="T32" fmla="*/ 329 w 965"/>
                  <a:gd name="T33" fmla="*/ 113 h 1140"/>
                  <a:gd name="T34" fmla="*/ 349 w 965"/>
                  <a:gd name="T35" fmla="*/ 129 h 1140"/>
                  <a:gd name="T36" fmla="*/ 369 w 965"/>
                  <a:gd name="T37" fmla="*/ 145 h 1140"/>
                  <a:gd name="T38" fmla="*/ 389 w 965"/>
                  <a:gd name="T39" fmla="*/ 161 h 1140"/>
                  <a:gd name="T40" fmla="*/ 408 w 965"/>
                  <a:gd name="T41" fmla="*/ 179 h 1140"/>
                  <a:gd name="T42" fmla="*/ 428 w 965"/>
                  <a:gd name="T43" fmla="*/ 198 h 1140"/>
                  <a:gd name="T44" fmla="*/ 447 w 965"/>
                  <a:gd name="T45" fmla="*/ 218 h 1140"/>
                  <a:gd name="T46" fmla="*/ 466 w 965"/>
                  <a:gd name="T47" fmla="*/ 238 h 1140"/>
                  <a:gd name="T48" fmla="*/ 486 w 965"/>
                  <a:gd name="T49" fmla="*/ 259 h 1140"/>
                  <a:gd name="T50" fmla="*/ 506 w 965"/>
                  <a:gd name="T51" fmla="*/ 282 h 1140"/>
                  <a:gd name="T52" fmla="*/ 525 w 965"/>
                  <a:gd name="T53" fmla="*/ 304 h 1140"/>
                  <a:gd name="T54" fmla="*/ 544 w 965"/>
                  <a:gd name="T55" fmla="*/ 329 h 1140"/>
                  <a:gd name="T56" fmla="*/ 563 w 965"/>
                  <a:gd name="T57" fmla="*/ 354 h 1140"/>
                  <a:gd name="T58" fmla="*/ 582 w 965"/>
                  <a:gd name="T59" fmla="*/ 381 h 1140"/>
                  <a:gd name="T60" fmla="*/ 601 w 965"/>
                  <a:gd name="T61" fmla="*/ 407 h 1140"/>
                  <a:gd name="T62" fmla="*/ 621 w 965"/>
                  <a:gd name="T63" fmla="*/ 434 h 1140"/>
                  <a:gd name="T64" fmla="*/ 640 w 965"/>
                  <a:gd name="T65" fmla="*/ 464 h 1140"/>
                  <a:gd name="T66" fmla="*/ 658 w 965"/>
                  <a:gd name="T67" fmla="*/ 493 h 1140"/>
                  <a:gd name="T68" fmla="*/ 677 w 965"/>
                  <a:gd name="T69" fmla="*/ 523 h 1140"/>
                  <a:gd name="T70" fmla="*/ 696 w 965"/>
                  <a:gd name="T71" fmla="*/ 555 h 1140"/>
                  <a:gd name="T72" fmla="*/ 715 w 965"/>
                  <a:gd name="T73" fmla="*/ 588 h 1140"/>
                  <a:gd name="T74" fmla="*/ 732 w 965"/>
                  <a:gd name="T75" fmla="*/ 622 h 1140"/>
                  <a:gd name="T76" fmla="*/ 751 w 965"/>
                  <a:gd name="T77" fmla="*/ 656 h 1140"/>
                  <a:gd name="T78" fmla="*/ 770 w 965"/>
                  <a:gd name="T79" fmla="*/ 691 h 1140"/>
                  <a:gd name="T80" fmla="*/ 787 w 965"/>
                  <a:gd name="T81" fmla="*/ 727 h 1140"/>
                  <a:gd name="T82" fmla="*/ 806 w 965"/>
                  <a:gd name="T83" fmla="*/ 764 h 1140"/>
                  <a:gd name="T84" fmla="*/ 824 w 965"/>
                  <a:gd name="T85" fmla="*/ 802 h 1140"/>
                  <a:gd name="T86" fmla="*/ 842 w 965"/>
                  <a:gd name="T87" fmla="*/ 841 h 1140"/>
                  <a:gd name="T88" fmla="*/ 860 w 965"/>
                  <a:gd name="T89" fmla="*/ 881 h 1140"/>
                  <a:gd name="T90" fmla="*/ 878 w 965"/>
                  <a:gd name="T91" fmla="*/ 922 h 1140"/>
                  <a:gd name="T92" fmla="*/ 895 w 965"/>
                  <a:gd name="T93" fmla="*/ 963 h 1140"/>
                  <a:gd name="T94" fmla="*/ 913 w 965"/>
                  <a:gd name="T95" fmla="*/ 1006 h 1140"/>
                  <a:gd name="T96" fmla="*/ 930 w 965"/>
                  <a:gd name="T97" fmla="*/ 1050 h 1140"/>
                  <a:gd name="T98" fmla="*/ 948 w 965"/>
                  <a:gd name="T99" fmla="*/ 1094 h 1140"/>
                  <a:gd name="T100" fmla="*/ 965 w 965"/>
                  <a:gd name="T101" fmla="*/ 114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5" h="114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50" y="1"/>
                    </a:lnTo>
                    <a:lnTo>
                      <a:pt x="61" y="2"/>
                    </a:lnTo>
                    <a:lnTo>
                      <a:pt x="70" y="3"/>
                    </a:lnTo>
                    <a:lnTo>
                      <a:pt x="81" y="4"/>
                    </a:lnTo>
                    <a:lnTo>
                      <a:pt x="90" y="6"/>
                    </a:lnTo>
                    <a:lnTo>
                      <a:pt x="101" y="8"/>
                    </a:lnTo>
                    <a:lnTo>
                      <a:pt x="110" y="10"/>
                    </a:lnTo>
                    <a:lnTo>
                      <a:pt x="120" y="13"/>
                    </a:lnTo>
                    <a:lnTo>
                      <a:pt x="130" y="15"/>
                    </a:lnTo>
                    <a:lnTo>
                      <a:pt x="140" y="17"/>
                    </a:lnTo>
                    <a:lnTo>
                      <a:pt x="150" y="21"/>
                    </a:lnTo>
                    <a:lnTo>
                      <a:pt x="160" y="23"/>
                    </a:lnTo>
                    <a:lnTo>
                      <a:pt x="170" y="27"/>
                    </a:lnTo>
                    <a:lnTo>
                      <a:pt x="180" y="31"/>
                    </a:lnTo>
                    <a:lnTo>
                      <a:pt x="190" y="35"/>
                    </a:lnTo>
                    <a:lnTo>
                      <a:pt x="200" y="38"/>
                    </a:lnTo>
                    <a:lnTo>
                      <a:pt x="211" y="43"/>
                    </a:lnTo>
                    <a:lnTo>
                      <a:pt x="220" y="48"/>
                    </a:lnTo>
                    <a:lnTo>
                      <a:pt x="231" y="52"/>
                    </a:lnTo>
                    <a:lnTo>
                      <a:pt x="240" y="57"/>
                    </a:lnTo>
                    <a:lnTo>
                      <a:pt x="249" y="63"/>
                    </a:lnTo>
                    <a:lnTo>
                      <a:pt x="260" y="69"/>
                    </a:lnTo>
                    <a:lnTo>
                      <a:pt x="269" y="75"/>
                    </a:lnTo>
                    <a:lnTo>
                      <a:pt x="280" y="81"/>
                    </a:lnTo>
                    <a:lnTo>
                      <a:pt x="289" y="86"/>
                    </a:lnTo>
                    <a:lnTo>
                      <a:pt x="300" y="93"/>
                    </a:lnTo>
                    <a:lnTo>
                      <a:pt x="309" y="99"/>
                    </a:lnTo>
                    <a:lnTo>
                      <a:pt x="320" y="106"/>
                    </a:lnTo>
                    <a:lnTo>
                      <a:pt x="329" y="113"/>
                    </a:lnTo>
                    <a:lnTo>
                      <a:pt x="340" y="122"/>
                    </a:lnTo>
                    <a:lnTo>
                      <a:pt x="349" y="129"/>
                    </a:lnTo>
                    <a:lnTo>
                      <a:pt x="358" y="137"/>
                    </a:lnTo>
                    <a:lnTo>
                      <a:pt x="369" y="145"/>
                    </a:lnTo>
                    <a:lnTo>
                      <a:pt x="378" y="153"/>
                    </a:lnTo>
                    <a:lnTo>
                      <a:pt x="389" y="161"/>
                    </a:lnTo>
                    <a:lnTo>
                      <a:pt x="398" y="170"/>
                    </a:lnTo>
                    <a:lnTo>
                      <a:pt x="408" y="179"/>
                    </a:lnTo>
                    <a:lnTo>
                      <a:pt x="418" y="188"/>
                    </a:lnTo>
                    <a:lnTo>
                      <a:pt x="428" y="198"/>
                    </a:lnTo>
                    <a:lnTo>
                      <a:pt x="437" y="207"/>
                    </a:lnTo>
                    <a:lnTo>
                      <a:pt x="447" y="218"/>
                    </a:lnTo>
                    <a:lnTo>
                      <a:pt x="457" y="227"/>
                    </a:lnTo>
                    <a:lnTo>
                      <a:pt x="466" y="238"/>
                    </a:lnTo>
                    <a:lnTo>
                      <a:pt x="477" y="248"/>
                    </a:lnTo>
                    <a:lnTo>
                      <a:pt x="486" y="259"/>
                    </a:lnTo>
                    <a:lnTo>
                      <a:pt x="495" y="270"/>
                    </a:lnTo>
                    <a:lnTo>
                      <a:pt x="506" y="282"/>
                    </a:lnTo>
                    <a:lnTo>
                      <a:pt x="515" y="293"/>
                    </a:lnTo>
                    <a:lnTo>
                      <a:pt x="525" y="304"/>
                    </a:lnTo>
                    <a:lnTo>
                      <a:pt x="534" y="317"/>
                    </a:lnTo>
                    <a:lnTo>
                      <a:pt x="544" y="329"/>
                    </a:lnTo>
                    <a:lnTo>
                      <a:pt x="554" y="342"/>
                    </a:lnTo>
                    <a:lnTo>
                      <a:pt x="563" y="354"/>
                    </a:lnTo>
                    <a:lnTo>
                      <a:pt x="573" y="366"/>
                    </a:lnTo>
                    <a:lnTo>
                      <a:pt x="582" y="381"/>
                    </a:lnTo>
                    <a:lnTo>
                      <a:pt x="592" y="393"/>
                    </a:lnTo>
                    <a:lnTo>
                      <a:pt x="601" y="407"/>
                    </a:lnTo>
                    <a:lnTo>
                      <a:pt x="610" y="420"/>
                    </a:lnTo>
                    <a:lnTo>
                      <a:pt x="621" y="434"/>
                    </a:lnTo>
                    <a:lnTo>
                      <a:pt x="630" y="450"/>
                    </a:lnTo>
                    <a:lnTo>
                      <a:pt x="640" y="464"/>
                    </a:lnTo>
                    <a:lnTo>
                      <a:pt x="649" y="479"/>
                    </a:lnTo>
                    <a:lnTo>
                      <a:pt x="658" y="493"/>
                    </a:lnTo>
                    <a:lnTo>
                      <a:pt x="668" y="508"/>
                    </a:lnTo>
                    <a:lnTo>
                      <a:pt x="677" y="523"/>
                    </a:lnTo>
                    <a:lnTo>
                      <a:pt x="686" y="540"/>
                    </a:lnTo>
                    <a:lnTo>
                      <a:pt x="696" y="555"/>
                    </a:lnTo>
                    <a:lnTo>
                      <a:pt x="705" y="572"/>
                    </a:lnTo>
                    <a:lnTo>
                      <a:pt x="715" y="588"/>
                    </a:lnTo>
                    <a:lnTo>
                      <a:pt x="724" y="604"/>
                    </a:lnTo>
                    <a:lnTo>
                      <a:pt x="732" y="622"/>
                    </a:lnTo>
                    <a:lnTo>
                      <a:pt x="742" y="638"/>
                    </a:lnTo>
                    <a:lnTo>
                      <a:pt x="751" y="656"/>
                    </a:lnTo>
                    <a:lnTo>
                      <a:pt x="760" y="673"/>
                    </a:lnTo>
                    <a:lnTo>
                      <a:pt x="770" y="691"/>
                    </a:lnTo>
                    <a:lnTo>
                      <a:pt x="779" y="709"/>
                    </a:lnTo>
                    <a:lnTo>
                      <a:pt x="787" y="727"/>
                    </a:lnTo>
                    <a:lnTo>
                      <a:pt x="797" y="746"/>
                    </a:lnTo>
                    <a:lnTo>
                      <a:pt x="806" y="764"/>
                    </a:lnTo>
                    <a:lnTo>
                      <a:pt x="815" y="784"/>
                    </a:lnTo>
                    <a:lnTo>
                      <a:pt x="824" y="802"/>
                    </a:lnTo>
                    <a:lnTo>
                      <a:pt x="833" y="821"/>
                    </a:lnTo>
                    <a:lnTo>
                      <a:pt x="842" y="841"/>
                    </a:lnTo>
                    <a:lnTo>
                      <a:pt x="851" y="861"/>
                    </a:lnTo>
                    <a:lnTo>
                      <a:pt x="860" y="881"/>
                    </a:lnTo>
                    <a:lnTo>
                      <a:pt x="869" y="901"/>
                    </a:lnTo>
                    <a:lnTo>
                      <a:pt x="878" y="922"/>
                    </a:lnTo>
                    <a:lnTo>
                      <a:pt x="887" y="943"/>
                    </a:lnTo>
                    <a:lnTo>
                      <a:pt x="895" y="963"/>
                    </a:lnTo>
                    <a:lnTo>
                      <a:pt x="904" y="985"/>
                    </a:lnTo>
                    <a:lnTo>
                      <a:pt x="913" y="1006"/>
                    </a:lnTo>
                    <a:lnTo>
                      <a:pt x="922" y="1027"/>
                    </a:lnTo>
                    <a:lnTo>
                      <a:pt x="930" y="1050"/>
                    </a:lnTo>
                    <a:lnTo>
                      <a:pt x="940" y="1072"/>
                    </a:lnTo>
                    <a:lnTo>
                      <a:pt x="948" y="1094"/>
                    </a:lnTo>
                    <a:lnTo>
                      <a:pt x="956" y="1116"/>
                    </a:lnTo>
                    <a:lnTo>
                      <a:pt x="965" y="1140"/>
                    </a:lnTo>
                  </a:path>
                </a:pathLst>
              </a:custGeom>
              <a:noFill/>
              <a:ln w="19050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0" name="Freeform 294"/>
              <p:cNvSpPr>
                <a:spLocks/>
              </p:cNvSpPr>
              <p:nvPr/>
            </p:nvSpPr>
            <p:spPr bwMode="auto">
              <a:xfrm>
                <a:off x="123" y="3377"/>
                <a:ext cx="458" cy="559"/>
              </a:xfrm>
              <a:custGeom>
                <a:avLst/>
                <a:gdLst>
                  <a:gd name="T0" fmla="*/ 9 w 935"/>
                  <a:gd name="T1" fmla="*/ 1116 h 1140"/>
                  <a:gd name="T2" fmla="*/ 25 w 935"/>
                  <a:gd name="T3" fmla="*/ 1072 h 1140"/>
                  <a:gd name="T4" fmla="*/ 43 w 935"/>
                  <a:gd name="T5" fmla="*/ 1027 h 1140"/>
                  <a:gd name="T6" fmla="*/ 61 w 935"/>
                  <a:gd name="T7" fmla="*/ 985 h 1140"/>
                  <a:gd name="T8" fmla="*/ 78 w 935"/>
                  <a:gd name="T9" fmla="*/ 943 h 1140"/>
                  <a:gd name="T10" fmla="*/ 96 w 935"/>
                  <a:gd name="T11" fmla="*/ 901 h 1140"/>
                  <a:gd name="T12" fmla="*/ 114 w 935"/>
                  <a:gd name="T13" fmla="*/ 861 h 1140"/>
                  <a:gd name="T14" fmla="*/ 132 w 935"/>
                  <a:gd name="T15" fmla="*/ 821 h 1140"/>
                  <a:gd name="T16" fmla="*/ 150 w 935"/>
                  <a:gd name="T17" fmla="*/ 784 h 1140"/>
                  <a:gd name="T18" fmla="*/ 168 w 935"/>
                  <a:gd name="T19" fmla="*/ 746 h 1140"/>
                  <a:gd name="T20" fmla="*/ 186 w 935"/>
                  <a:gd name="T21" fmla="*/ 709 h 1140"/>
                  <a:gd name="T22" fmla="*/ 205 w 935"/>
                  <a:gd name="T23" fmla="*/ 673 h 1140"/>
                  <a:gd name="T24" fmla="*/ 223 w 935"/>
                  <a:gd name="T25" fmla="*/ 638 h 1140"/>
                  <a:gd name="T26" fmla="*/ 241 w 935"/>
                  <a:gd name="T27" fmla="*/ 604 h 1140"/>
                  <a:gd name="T28" fmla="*/ 260 w 935"/>
                  <a:gd name="T29" fmla="*/ 572 h 1140"/>
                  <a:gd name="T30" fmla="*/ 279 w 935"/>
                  <a:gd name="T31" fmla="*/ 540 h 1140"/>
                  <a:gd name="T32" fmla="*/ 297 w 935"/>
                  <a:gd name="T33" fmla="*/ 508 h 1140"/>
                  <a:gd name="T34" fmla="*/ 316 w 935"/>
                  <a:gd name="T35" fmla="*/ 479 h 1140"/>
                  <a:gd name="T36" fmla="*/ 335 w 935"/>
                  <a:gd name="T37" fmla="*/ 450 h 1140"/>
                  <a:gd name="T38" fmla="*/ 355 w 935"/>
                  <a:gd name="T39" fmla="*/ 420 h 1140"/>
                  <a:gd name="T40" fmla="*/ 373 w 935"/>
                  <a:gd name="T41" fmla="*/ 393 h 1140"/>
                  <a:gd name="T42" fmla="*/ 392 w 935"/>
                  <a:gd name="T43" fmla="*/ 366 h 1140"/>
                  <a:gd name="T44" fmla="*/ 411 w 935"/>
                  <a:gd name="T45" fmla="*/ 342 h 1140"/>
                  <a:gd name="T46" fmla="*/ 431 w 935"/>
                  <a:gd name="T47" fmla="*/ 317 h 1140"/>
                  <a:gd name="T48" fmla="*/ 450 w 935"/>
                  <a:gd name="T49" fmla="*/ 293 h 1140"/>
                  <a:gd name="T50" fmla="*/ 470 w 935"/>
                  <a:gd name="T51" fmla="*/ 270 h 1140"/>
                  <a:gd name="T52" fmla="*/ 488 w 935"/>
                  <a:gd name="T53" fmla="*/ 248 h 1140"/>
                  <a:gd name="T54" fmla="*/ 508 w 935"/>
                  <a:gd name="T55" fmla="*/ 227 h 1140"/>
                  <a:gd name="T56" fmla="*/ 528 w 935"/>
                  <a:gd name="T57" fmla="*/ 207 h 1140"/>
                  <a:gd name="T58" fmla="*/ 547 w 935"/>
                  <a:gd name="T59" fmla="*/ 188 h 1140"/>
                  <a:gd name="T60" fmla="*/ 567 w 935"/>
                  <a:gd name="T61" fmla="*/ 170 h 1140"/>
                  <a:gd name="T62" fmla="*/ 587 w 935"/>
                  <a:gd name="T63" fmla="*/ 153 h 1140"/>
                  <a:gd name="T64" fmla="*/ 607 w 935"/>
                  <a:gd name="T65" fmla="*/ 137 h 1140"/>
                  <a:gd name="T66" fmla="*/ 625 w 935"/>
                  <a:gd name="T67" fmla="*/ 122 h 1140"/>
                  <a:gd name="T68" fmla="*/ 645 w 935"/>
                  <a:gd name="T69" fmla="*/ 106 h 1140"/>
                  <a:gd name="T70" fmla="*/ 665 w 935"/>
                  <a:gd name="T71" fmla="*/ 93 h 1140"/>
                  <a:gd name="T72" fmla="*/ 685 w 935"/>
                  <a:gd name="T73" fmla="*/ 81 h 1140"/>
                  <a:gd name="T74" fmla="*/ 705 w 935"/>
                  <a:gd name="T75" fmla="*/ 69 h 1140"/>
                  <a:gd name="T76" fmla="*/ 725 w 935"/>
                  <a:gd name="T77" fmla="*/ 57 h 1140"/>
                  <a:gd name="T78" fmla="*/ 745 w 935"/>
                  <a:gd name="T79" fmla="*/ 48 h 1140"/>
                  <a:gd name="T80" fmla="*/ 765 w 935"/>
                  <a:gd name="T81" fmla="*/ 38 h 1140"/>
                  <a:gd name="T82" fmla="*/ 785 w 935"/>
                  <a:gd name="T83" fmla="*/ 31 h 1140"/>
                  <a:gd name="T84" fmla="*/ 805 w 935"/>
                  <a:gd name="T85" fmla="*/ 23 h 1140"/>
                  <a:gd name="T86" fmla="*/ 825 w 935"/>
                  <a:gd name="T87" fmla="*/ 17 h 1140"/>
                  <a:gd name="T88" fmla="*/ 845 w 935"/>
                  <a:gd name="T89" fmla="*/ 13 h 1140"/>
                  <a:gd name="T90" fmla="*/ 864 w 935"/>
                  <a:gd name="T91" fmla="*/ 8 h 1140"/>
                  <a:gd name="T92" fmla="*/ 884 w 935"/>
                  <a:gd name="T93" fmla="*/ 4 h 1140"/>
                  <a:gd name="T94" fmla="*/ 904 w 935"/>
                  <a:gd name="T95" fmla="*/ 2 h 1140"/>
                  <a:gd name="T96" fmla="*/ 925 w 935"/>
                  <a:gd name="T97" fmla="*/ 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5" h="1140">
                    <a:moveTo>
                      <a:pt x="0" y="1140"/>
                    </a:moveTo>
                    <a:lnTo>
                      <a:pt x="9" y="1116"/>
                    </a:lnTo>
                    <a:lnTo>
                      <a:pt x="17" y="1094"/>
                    </a:lnTo>
                    <a:lnTo>
                      <a:pt x="25" y="1072"/>
                    </a:lnTo>
                    <a:lnTo>
                      <a:pt x="35" y="1050"/>
                    </a:lnTo>
                    <a:lnTo>
                      <a:pt x="43" y="1027"/>
                    </a:lnTo>
                    <a:lnTo>
                      <a:pt x="52" y="1006"/>
                    </a:lnTo>
                    <a:lnTo>
                      <a:pt x="61" y="985"/>
                    </a:lnTo>
                    <a:lnTo>
                      <a:pt x="70" y="963"/>
                    </a:lnTo>
                    <a:lnTo>
                      <a:pt x="78" y="943"/>
                    </a:lnTo>
                    <a:lnTo>
                      <a:pt x="88" y="922"/>
                    </a:lnTo>
                    <a:lnTo>
                      <a:pt x="96" y="901"/>
                    </a:lnTo>
                    <a:lnTo>
                      <a:pt x="105" y="881"/>
                    </a:lnTo>
                    <a:lnTo>
                      <a:pt x="114" y="861"/>
                    </a:lnTo>
                    <a:lnTo>
                      <a:pt x="123" y="841"/>
                    </a:lnTo>
                    <a:lnTo>
                      <a:pt x="132" y="821"/>
                    </a:lnTo>
                    <a:lnTo>
                      <a:pt x="141" y="802"/>
                    </a:lnTo>
                    <a:lnTo>
                      <a:pt x="150" y="784"/>
                    </a:lnTo>
                    <a:lnTo>
                      <a:pt x="159" y="764"/>
                    </a:lnTo>
                    <a:lnTo>
                      <a:pt x="168" y="746"/>
                    </a:lnTo>
                    <a:lnTo>
                      <a:pt x="178" y="727"/>
                    </a:lnTo>
                    <a:lnTo>
                      <a:pt x="186" y="709"/>
                    </a:lnTo>
                    <a:lnTo>
                      <a:pt x="195" y="691"/>
                    </a:lnTo>
                    <a:lnTo>
                      <a:pt x="205" y="673"/>
                    </a:lnTo>
                    <a:lnTo>
                      <a:pt x="214" y="656"/>
                    </a:lnTo>
                    <a:lnTo>
                      <a:pt x="223" y="638"/>
                    </a:lnTo>
                    <a:lnTo>
                      <a:pt x="233" y="622"/>
                    </a:lnTo>
                    <a:lnTo>
                      <a:pt x="241" y="604"/>
                    </a:lnTo>
                    <a:lnTo>
                      <a:pt x="250" y="588"/>
                    </a:lnTo>
                    <a:lnTo>
                      <a:pt x="260" y="572"/>
                    </a:lnTo>
                    <a:lnTo>
                      <a:pt x="269" y="555"/>
                    </a:lnTo>
                    <a:lnTo>
                      <a:pt x="279" y="540"/>
                    </a:lnTo>
                    <a:lnTo>
                      <a:pt x="288" y="523"/>
                    </a:lnTo>
                    <a:lnTo>
                      <a:pt x="297" y="508"/>
                    </a:lnTo>
                    <a:lnTo>
                      <a:pt x="307" y="493"/>
                    </a:lnTo>
                    <a:lnTo>
                      <a:pt x="316" y="479"/>
                    </a:lnTo>
                    <a:lnTo>
                      <a:pt x="325" y="464"/>
                    </a:lnTo>
                    <a:lnTo>
                      <a:pt x="335" y="450"/>
                    </a:lnTo>
                    <a:lnTo>
                      <a:pt x="344" y="434"/>
                    </a:lnTo>
                    <a:lnTo>
                      <a:pt x="355" y="420"/>
                    </a:lnTo>
                    <a:lnTo>
                      <a:pt x="364" y="407"/>
                    </a:lnTo>
                    <a:lnTo>
                      <a:pt x="373" y="393"/>
                    </a:lnTo>
                    <a:lnTo>
                      <a:pt x="383" y="381"/>
                    </a:lnTo>
                    <a:lnTo>
                      <a:pt x="392" y="366"/>
                    </a:lnTo>
                    <a:lnTo>
                      <a:pt x="402" y="354"/>
                    </a:lnTo>
                    <a:lnTo>
                      <a:pt x="411" y="342"/>
                    </a:lnTo>
                    <a:lnTo>
                      <a:pt x="421" y="329"/>
                    </a:lnTo>
                    <a:lnTo>
                      <a:pt x="431" y="317"/>
                    </a:lnTo>
                    <a:lnTo>
                      <a:pt x="440" y="304"/>
                    </a:lnTo>
                    <a:lnTo>
                      <a:pt x="450" y="293"/>
                    </a:lnTo>
                    <a:lnTo>
                      <a:pt x="459" y="282"/>
                    </a:lnTo>
                    <a:lnTo>
                      <a:pt x="470" y="270"/>
                    </a:lnTo>
                    <a:lnTo>
                      <a:pt x="479" y="259"/>
                    </a:lnTo>
                    <a:lnTo>
                      <a:pt x="488" y="248"/>
                    </a:lnTo>
                    <a:lnTo>
                      <a:pt x="499" y="238"/>
                    </a:lnTo>
                    <a:lnTo>
                      <a:pt x="508" y="227"/>
                    </a:lnTo>
                    <a:lnTo>
                      <a:pt x="518" y="218"/>
                    </a:lnTo>
                    <a:lnTo>
                      <a:pt x="528" y="207"/>
                    </a:lnTo>
                    <a:lnTo>
                      <a:pt x="538" y="198"/>
                    </a:lnTo>
                    <a:lnTo>
                      <a:pt x="547" y="188"/>
                    </a:lnTo>
                    <a:lnTo>
                      <a:pt x="557" y="179"/>
                    </a:lnTo>
                    <a:lnTo>
                      <a:pt x="567" y="170"/>
                    </a:lnTo>
                    <a:lnTo>
                      <a:pt x="576" y="161"/>
                    </a:lnTo>
                    <a:lnTo>
                      <a:pt x="587" y="153"/>
                    </a:lnTo>
                    <a:lnTo>
                      <a:pt x="596" y="145"/>
                    </a:lnTo>
                    <a:lnTo>
                      <a:pt x="607" y="137"/>
                    </a:lnTo>
                    <a:lnTo>
                      <a:pt x="616" y="129"/>
                    </a:lnTo>
                    <a:lnTo>
                      <a:pt x="625" y="122"/>
                    </a:lnTo>
                    <a:lnTo>
                      <a:pt x="636" y="113"/>
                    </a:lnTo>
                    <a:lnTo>
                      <a:pt x="645" y="106"/>
                    </a:lnTo>
                    <a:lnTo>
                      <a:pt x="656" y="99"/>
                    </a:lnTo>
                    <a:lnTo>
                      <a:pt x="665" y="93"/>
                    </a:lnTo>
                    <a:lnTo>
                      <a:pt x="676" y="86"/>
                    </a:lnTo>
                    <a:lnTo>
                      <a:pt x="685" y="81"/>
                    </a:lnTo>
                    <a:lnTo>
                      <a:pt x="696" y="75"/>
                    </a:lnTo>
                    <a:lnTo>
                      <a:pt x="705" y="69"/>
                    </a:lnTo>
                    <a:lnTo>
                      <a:pt x="716" y="63"/>
                    </a:lnTo>
                    <a:lnTo>
                      <a:pt x="725" y="57"/>
                    </a:lnTo>
                    <a:lnTo>
                      <a:pt x="734" y="52"/>
                    </a:lnTo>
                    <a:lnTo>
                      <a:pt x="745" y="48"/>
                    </a:lnTo>
                    <a:lnTo>
                      <a:pt x="754" y="43"/>
                    </a:lnTo>
                    <a:lnTo>
                      <a:pt x="765" y="38"/>
                    </a:lnTo>
                    <a:lnTo>
                      <a:pt x="775" y="35"/>
                    </a:lnTo>
                    <a:lnTo>
                      <a:pt x="785" y="31"/>
                    </a:lnTo>
                    <a:lnTo>
                      <a:pt x="795" y="27"/>
                    </a:lnTo>
                    <a:lnTo>
                      <a:pt x="805" y="23"/>
                    </a:lnTo>
                    <a:lnTo>
                      <a:pt x="815" y="21"/>
                    </a:lnTo>
                    <a:lnTo>
                      <a:pt x="825" y="17"/>
                    </a:lnTo>
                    <a:lnTo>
                      <a:pt x="835" y="15"/>
                    </a:lnTo>
                    <a:lnTo>
                      <a:pt x="845" y="13"/>
                    </a:lnTo>
                    <a:lnTo>
                      <a:pt x="855" y="10"/>
                    </a:lnTo>
                    <a:lnTo>
                      <a:pt x="864" y="8"/>
                    </a:lnTo>
                    <a:lnTo>
                      <a:pt x="875" y="6"/>
                    </a:lnTo>
                    <a:lnTo>
                      <a:pt x="884" y="4"/>
                    </a:lnTo>
                    <a:lnTo>
                      <a:pt x="895" y="3"/>
                    </a:lnTo>
                    <a:lnTo>
                      <a:pt x="904" y="2"/>
                    </a:lnTo>
                    <a:lnTo>
                      <a:pt x="915" y="1"/>
                    </a:lnTo>
                    <a:lnTo>
                      <a:pt x="925" y="0"/>
                    </a:lnTo>
                    <a:lnTo>
                      <a:pt x="935" y="0"/>
                    </a:lnTo>
                  </a:path>
                </a:pathLst>
              </a:custGeom>
              <a:noFill/>
              <a:ln w="19050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1" name="Freeform 295"/>
              <p:cNvSpPr>
                <a:spLocks/>
              </p:cNvSpPr>
              <p:nvPr/>
            </p:nvSpPr>
            <p:spPr bwMode="auto">
              <a:xfrm>
                <a:off x="123" y="4029"/>
                <a:ext cx="473" cy="140"/>
              </a:xfrm>
              <a:custGeom>
                <a:avLst/>
                <a:gdLst>
                  <a:gd name="T0" fmla="*/ 955 w 965"/>
                  <a:gd name="T1" fmla="*/ 285 h 285"/>
                  <a:gd name="T2" fmla="*/ 935 w 965"/>
                  <a:gd name="T3" fmla="*/ 285 h 285"/>
                  <a:gd name="T4" fmla="*/ 915 w 965"/>
                  <a:gd name="T5" fmla="*/ 285 h 285"/>
                  <a:gd name="T6" fmla="*/ 895 w 965"/>
                  <a:gd name="T7" fmla="*/ 283 h 285"/>
                  <a:gd name="T8" fmla="*/ 875 w 965"/>
                  <a:gd name="T9" fmla="*/ 283 h 285"/>
                  <a:gd name="T10" fmla="*/ 855 w 965"/>
                  <a:gd name="T11" fmla="*/ 282 h 285"/>
                  <a:gd name="T12" fmla="*/ 835 w 965"/>
                  <a:gd name="T13" fmla="*/ 281 h 285"/>
                  <a:gd name="T14" fmla="*/ 815 w 965"/>
                  <a:gd name="T15" fmla="*/ 279 h 285"/>
                  <a:gd name="T16" fmla="*/ 795 w 965"/>
                  <a:gd name="T17" fmla="*/ 277 h 285"/>
                  <a:gd name="T18" fmla="*/ 775 w 965"/>
                  <a:gd name="T19" fmla="*/ 275 h 285"/>
                  <a:gd name="T20" fmla="*/ 754 w 965"/>
                  <a:gd name="T21" fmla="*/ 274 h 285"/>
                  <a:gd name="T22" fmla="*/ 734 w 965"/>
                  <a:gd name="T23" fmla="*/ 272 h 285"/>
                  <a:gd name="T24" fmla="*/ 716 w 965"/>
                  <a:gd name="T25" fmla="*/ 268 h 285"/>
                  <a:gd name="T26" fmla="*/ 696 w 965"/>
                  <a:gd name="T27" fmla="*/ 266 h 285"/>
                  <a:gd name="T28" fmla="*/ 676 w 965"/>
                  <a:gd name="T29" fmla="*/ 262 h 285"/>
                  <a:gd name="T30" fmla="*/ 656 w 965"/>
                  <a:gd name="T31" fmla="*/ 260 h 285"/>
                  <a:gd name="T32" fmla="*/ 636 w 965"/>
                  <a:gd name="T33" fmla="*/ 256 h 285"/>
                  <a:gd name="T34" fmla="*/ 616 w 965"/>
                  <a:gd name="T35" fmla="*/ 252 h 285"/>
                  <a:gd name="T36" fmla="*/ 596 w 965"/>
                  <a:gd name="T37" fmla="*/ 248 h 285"/>
                  <a:gd name="T38" fmla="*/ 576 w 965"/>
                  <a:gd name="T39" fmla="*/ 243 h 285"/>
                  <a:gd name="T40" fmla="*/ 557 w 965"/>
                  <a:gd name="T41" fmla="*/ 240 h 285"/>
                  <a:gd name="T42" fmla="*/ 538 w 965"/>
                  <a:gd name="T43" fmla="*/ 235 h 285"/>
                  <a:gd name="T44" fmla="*/ 518 w 965"/>
                  <a:gd name="T45" fmla="*/ 229 h 285"/>
                  <a:gd name="T46" fmla="*/ 499 w 965"/>
                  <a:gd name="T47" fmla="*/ 225 h 285"/>
                  <a:gd name="T48" fmla="*/ 479 w 965"/>
                  <a:gd name="T49" fmla="*/ 219 h 285"/>
                  <a:gd name="T50" fmla="*/ 459 w 965"/>
                  <a:gd name="T51" fmla="*/ 214 h 285"/>
                  <a:gd name="T52" fmla="*/ 440 w 965"/>
                  <a:gd name="T53" fmla="*/ 208 h 285"/>
                  <a:gd name="T54" fmla="*/ 421 w 965"/>
                  <a:gd name="T55" fmla="*/ 202 h 285"/>
                  <a:gd name="T56" fmla="*/ 402 w 965"/>
                  <a:gd name="T57" fmla="*/ 195 h 285"/>
                  <a:gd name="T58" fmla="*/ 383 w 965"/>
                  <a:gd name="T59" fmla="*/ 190 h 285"/>
                  <a:gd name="T60" fmla="*/ 364 w 965"/>
                  <a:gd name="T61" fmla="*/ 183 h 285"/>
                  <a:gd name="T62" fmla="*/ 344 w 965"/>
                  <a:gd name="T63" fmla="*/ 176 h 285"/>
                  <a:gd name="T64" fmla="*/ 325 w 965"/>
                  <a:gd name="T65" fmla="*/ 168 h 285"/>
                  <a:gd name="T66" fmla="*/ 307 w 965"/>
                  <a:gd name="T67" fmla="*/ 161 h 285"/>
                  <a:gd name="T68" fmla="*/ 288 w 965"/>
                  <a:gd name="T69" fmla="*/ 153 h 285"/>
                  <a:gd name="T70" fmla="*/ 269 w 965"/>
                  <a:gd name="T71" fmla="*/ 145 h 285"/>
                  <a:gd name="T72" fmla="*/ 250 w 965"/>
                  <a:gd name="T73" fmla="*/ 137 h 285"/>
                  <a:gd name="T74" fmla="*/ 233 w 965"/>
                  <a:gd name="T75" fmla="*/ 129 h 285"/>
                  <a:gd name="T76" fmla="*/ 214 w 965"/>
                  <a:gd name="T77" fmla="*/ 120 h 285"/>
                  <a:gd name="T78" fmla="*/ 195 w 965"/>
                  <a:gd name="T79" fmla="*/ 111 h 285"/>
                  <a:gd name="T80" fmla="*/ 178 w 965"/>
                  <a:gd name="T81" fmla="*/ 103 h 285"/>
                  <a:gd name="T82" fmla="*/ 159 w 965"/>
                  <a:gd name="T83" fmla="*/ 93 h 285"/>
                  <a:gd name="T84" fmla="*/ 141 w 965"/>
                  <a:gd name="T85" fmla="*/ 84 h 285"/>
                  <a:gd name="T86" fmla="*/ 123 w 965"/>
                  <a:gd name="T87" fmla="*/ 74 h 285"/>
                  <a:gd name="T88" fmla="*/ 105 w 965"/>
                  <a:gd name="T89" fmla="*/ 64 h 285"/>
                  <a:gd name="T90" fmla="*/ 88 w 965"/>
                  <a:gd name="T91" fmla="*/ 54 h 285"/>
                  <a:gd name="T92" fmla="*/ 70 w 965"/>
                  <a:gd name="T93" fmla="*/ 43 h 285"/>
                  <a:gd name="T94" fmla="*/ 52 w 965"/>
                  <a:gd name="T95" fmla="*/ 33 h 285"/>
                  <a:gd name="T96" fmla="*/ 35 w 965"/>
                  <a:gd name="T97" fmla="*/ 22 h 285"/>
                  <a:gd name="T98" fmla="*/ 17 w 965"/>
                  <a:gd name="T99" fmla="*/ 10 h 285"/>
                  <a:gd name="T100" fmla="*/ 0 w 965"/>
                  <a:gd name="T101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5" h="285">
                    <a:moveTo>
                      <a:pt x="965" y="285"/>
                    </a:moveTo>
                    <a:lnTo>
                      <a:pt x="955" y="285"/>
                    </a:lnTo>
                    <a:lnTo>
                      <a:pt x="945" y="285"/>
                    </a:lnTo>
                    <a:lnTo>
                      <a:pt x="935" y="285"/>
                    </a:lnTo>
                    <a:lnTo>
                      <a:pt x="925" y="285"/>
                    </a:lnTo>
                    <a:lnTo>
                      <a:pt x="915" y="285"/>
                    </a:lnTo>
                    <a:lnTo>
                      <a:pt x="904" y="283"/>
                    </a:lnTo>
                    <a:lnTo>
                      <a:pt x="895" y="283"/>
                    </a:lnTo>
                    <a:lnTo>
                      <a:pt x="884" y="283"/>
                    </a:lnTo>
                    <a:lnTo>
                      <a:pt x="875" y="283"/>
                    </a:lnTo>
                    <a:lnTo>
                      <a:pt x="864" y="282"/>
                    </a:lnTo>
                    <a:lnTo>
                      <a:pt x="855" y="282"/>
                    </a:lnTo>
                    <a:lnTo>
                      <a:pt x="845" y="281"/>
                    </a:lnTo>
                    <a:lnTo>
                      <a:pt x="835" y="281"/>
                    </a:lnTo>
                    <a:lnTo>
                      <a:pt x="825" y="280"/>
                    </a:lnTo>
                    <a:lnTo>
                      <a:pt x="815" y="279"/>
                    </a:lnTo>
                    <a:lnTo>
                      <a:pt x="805" y="279"/>
                    </a:lnTo>
                    <a:lnTo>
                      <a:pt x="795" y="277"/>
                    </a:lnTo>
                    <a:lnTo>
                      <a:pt x="785" y="276"/>
                    </a:lnTo>
                    <a:lnTo>
                      <a:pt x="775" y="275"/>
                    </a:lnTo>
                    <a:lnTo>
                      <a:pt x="765" y="275"/>
                    </a:lnTo>
                    <a:lnTo>
                      <a:pt x="754" y="274"/>
                    </a:lnTo>
                    <a:lnTo>
                      <a:pt x="745" y="273"/>
                    </a:lnTo>
                    <a:lnTo>
                      <a:pt x="734" y="272"/>
                    </a:lnTo>
                    <a:lnTo>
                      <a:pt x="725" y="270"/>
                    </a:lnTo>
                    <a:lnTo>
                      <a:pt x="716" y="268"/>
                    </a:lnTo>
                    <a:lnTo>
                      <a:pt x="705" y="267"/>
                    </a:lnTo>
                    <a:lnTo>
                      <a:pt x="696" y="266"/>
                    </a:lnTo>
                    <a:lnTo>
                      <a:pt x="685" y="265"/>
                    </a:lnTo>
                    <a:lnTo>
                      <a:pt x="676" y="262"/>
                    </a:lnTo>
                    <a:lnTo>
                      <a:pt x="665" y="261"/>
                    </a:lnTo>
                    <a:lnTo>
                      <a:pt x="656" y="260"/>
                    </a:lnTo>
                    <a:lnTo>
                      <a:pt x="645" y="258"/>
                    </a:lnTo>
                    <a:lnTo>
                      <a:pt x="636" y="256"/>
                    </a:lnTo>
                    <a:lnTo>
                      <a:pt x="625" y="254"/>
                    </a:lnTo>
                    <a:lnTo>
                      <a:pt x="616" y="252"/>
                    </a:lnTo>
                    <a:lnTo>
                      <a:pt x="607" y="251"/>
                    </a:lnTo>
                    <a:lnTo>
                      <a:pt x="596" y="248"/>
                    </a:lnTo>
                    <a:lnTo>
                      <a:pt x="587" y="246"/>
                    </a:lnTo>
                    <a:lnTo>
                      <a:pt x="576" y="243"/>
                    </a:lnTo>
                    <a:lnTo>
                      <a:pt x="567" y="242"/>
                    </a:lnTo>
                    <a:lnTo>
                      <a:pt x="557" y="240"/>
                    </a:lnTo>
                    <a:lnTo>
                      <a:pt x="547" y="238"/>
                    </a:lnTo>
                    <a:lnTo>
                      <a:pt x="538" y="235"/>
                    </a:lnTo>
                    <a:lnTo>
                      <a:pt x="528" y="233"/>
                    </a:lnTo>
                    <a:lnTo>
                      <a:pt x="518" y="229"/>
                    </a:lnTo>
                    <a:lnTo>
                      <a:pt x="508" y="227"/>
                    </a:lnTo>
                    <a:lnTo>
                      <a:pt x="499" y="225"/>
                    </a:lnTo>
                    <a:lnTo>
                      <a:pt x="488" y="222"/>
                    </a:lnTo>
                    <a:lnTo>
                      <a:pt x="479" y="219"/>
                    </a:lnTo>
                    <a:lnTo>
                      <a:pt x="470" y="217"/>
                    </a:lnTo>
                    <a:lnTo>
                      <a:pt x="459" y="214"/>
                    </a:lnTo>
                    <a:lnTo>
                      <a:pt x="450" y="211"/>
                    </a:lnTo>
                    <a:lnTo>
                      <a:pt x="440" y="208"/>
                    </a:lnTo>
                    <a:lnTo>
                      <a:pt x="431" y="205"/>
                    </a:lnTo>
                    <a:lnTo>
                      <a:pt x="421" y="202"/>
                    </a:lnTo>
                    <a:lnTo>
                      <a:pt x="411" y="199"/>
                    </a:lnTo>
                    <a:lnTo>
                      <a:pt x="402" y="195"/>
                    </a:lnTo>
                    <a:lnTo>
                      <a:pt x="392" y="193"/>
                    </a:lnTo>
                    <a:lnTo>
                      <a:pt x="383" y="190"/>
                    </a:lnTo>
                    <a:lnTo>
                      <a:pt x="373" y="186"/>
                    </a:lnTo>
                    <a:lnTo>
                      <a:pt x="364" y="183"/>
                    </a:lnTo>
                    <a:lnTo>
                      <a:pt x="355" y="179"/>
                    </a:lnTo>
                    <a:lnTo>
                      <a:pt x="344" y="176"/>
                    </a:lnTo>
                    <a:lnTo>
                      <a:pt x="335" y="172"/>
                    </a:lnTo>
                    <a:lnTo>
                      <a:pt x="325" y="168"/>
                    </a:lnTo>
                    <a:lnTo>
                      <a:pt x="316" y="165"/>
                    </a:lnTo>
                    <a:lnTo>
                      <a:pt x="307" y="161"/>
                    </a:lnTo>
                    <a:lnTo>
                      <a:pt x="297" y="157"/>
                    </a:lnTo>
                    <a:lnTo>
                      <a:pt x="288" y="153"/>
                    </a:lnTo>
                    <a:lnTo>
                      <a:pt x="279" y="150"/>
                    </a:lnTo>
                    <a:lnTo>
                      <a:pt x="269" y="145"/>
                    </a:lnTo>
                    <a:lnTo>
                      <a:pt x="260" y="142"/>
                    </a:lnTo>
                    <a:lnTo>
                      <a:pt x="250" y="137"/>
                    </a:lnTo>
                    <a:lnTo>
                      <a:pt x="241" y="133"/>
                    </a:lnTo>
                    <a:lnTo>
                      <a:pt x="233" y="129"/>
                    </a:lnTo>
                    <a:lnTo>
                      <a:pt x="223" y="125"/>
                    </a:lnTo>
                    <a:lnTo>
                      <a:pt x="214" y="120"/>
                    </a:lnTo>
                    <a:lnTo>
                      <a:pt x="205" y="116"/>
                    </a:lnTo>
                    <a:lnTo>
                      <a:pt x="195" y="111"/>
                    </a:lnTo>
                    <a:lnTo>
                      <a:pt x="186" y="108"/>
                    </a:lnTo>
                    <a:lnTo>
                      <a:pt x="178" y="103"/>
                    </a:lnTo>
                    <a:lnTo>
                      <a:pt x="168" y="98"/>
                    </a:lnTo>
                    <a:lnTo>
                      <a:pt x="159" y="93"/>
                    </a:lnTo>
                    <a:lnTo>
                      <a:pt x="150" y="89"/>
                    </a:lnTo>
                    <a:lnTo>
                      <a:pt x="141" y="84"/>
                    </a:lnTo>
                    <a:lnTo>
                      <a:pt x="132" y="79"/>
                    </a:lnTo>
                    <a:lnTo>
                      <a:pt x="123" y="74"/>
                    </a:lnTo>
                    <a:lnTo>
                      <a:pt x="114" y="69"/>
                    </a:lnTo>
                    <a:lnTo>
                      <a:pt x="105" y="64"/>
                    </a:lnTo>
                    <a:lnTo>
                      <a:pt x="96" y="60"/>
                    </a:lnTo>
                    <a:lnTo>
                      <a:pt x="88" y="54"/>
                    </a:lnTo>
                    <a:lnTo>
                      <a:pt x="78" y="49"/>
                    </a:lnTo>
                    <a:lnTo>
                      <a:pt x="70" y="43"/>
                    </a:lnTo>
                    <a:lnTo>
                      <a:pt x="61" y="38"/>
                    </a:lnTo>
                    <a:lnTo>
                      <a:pt x="52" y="33"/>
                    </a:lnTo>
                    <a:lnTo>
                      <a:pt x="43" y="28"/>
                    </a:lnTo>
                    <a:lnTo>
                      <a:pt x="35" y="22"/>
                    </a:lnTo>
                    <a:lnTo>
                      <a:pt x="25" y="16"/>
                    </a:lnTo>
                    <a:lnTo>
                      <a:pt x="17" y="10"/>
                    </a:lnTo>
                    <a:lnTo>
                      <a:pt x="9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2" name="Freeform 296"/>
              <p:cNvSpPr>
                <a:spLocks/>
              </p:cNvSpPr>
              <p:nvPr/>
            </p:nvSpPr>
            <p:spPr bwMode="auto">
              <a:xfrm>
                <a:off x="596" y="4029"/>
                <a:ext cx="458" cy="140"/>
              </a:xfrm>
              <a:custGeom>
                <a:avLst/>
                <a:gdLst>
                  <a:gd name="T0" fmla="*/ 926 w 935"/>
                  <a:gd name="T1" fmla="*/ 6 h 285"/>
                  <a:gd name="T2" fmla="*/ 910 w 935"/>
                  <a:gd name="T3" fmla="*/ 16 h 285"/>
                  <a:gd name="T4" fmla="*/ 892 w 935"/>
                  <a:gd name="T5" fmla="*/ 28 h 285"/>
                  <a:gd name="T6" fmla="*/ 874 w 935"/>
                  <a:gd name="T7" fmla="*/ 38 h 285"/>
                  <a:gd name="T8" fmla="*/ 857 w 935"/>
                  <a:gd name="T9" fmla="*/ 49 h 285"/>
                  <a:gd name="T10" fmla="*/ 839 w 935"/>
                  <a:gd name="T11" fmla="*/ 60 h 285"/>
                  <a:gd name="T12" fmla="*/ 821 w 935"/>
                  <a:gd name="T13" fmla="*/ 69 h 285"/>
                  <a:gd name="T14" fmla="*/ 803 w 935"/>
                  <a:gd name="T15" fmla="*/ 79 h 285"/>
                  <a:gd name="T16" fmla="*/ 785 w 935"/>
                  <a:gd name="T17" fmla="*/ 89 h 285"/>
                  <a:gd name="T18" fmla="*/ 767 w 935"/>
                  <a:gd name="T19" fmla="*/ 98 h 285"/>
                  <a:gd name="T20" fmla="*/ 749 w 935"/>
                  <a:gd name="T21" fmla="*/ 108 h 285"/>
                  <a:gd name="T22" fmla="*/ 730 w 935"/>
                  <a:gd name="T23" fmla="*/ 116 h 285"/>
                  <a:gd name="T24" fmla="*/ 712 w 935"/>
                  <a:gd name="T25" fmla="*/ 125 h 285"/>
                  <a:gd name="T26" fmla="*/ 694 w 935"/>
                  <a:gd name="T27" fmla="*/ 133 h 285"/>
                  <a:gd name="T28" fmla="*/ 675 w 935"/>
                  <a:gd name="T29" fmla="*/ 142 h 285"/>
                  <a:gd name="T30" fmla="*/ 656 w 935"/>
                  <a:gd name="T31" fmla="*/ 150 h 285"/>
                  <a:gd name="T32" fmla="*/ 638 w 935"/>
                  <a:gd name="T33" fmla="*/ 157 h 285"/>
                  <a:gd name="T34" fmla="*/ 619 w 935"/>
                  <a:gd name="T35" fmla="*/ 165 h 285"/>
                  <a:gd name="T36" fmla="*/ 600 w 935"/>
                  <a:gd name="T37" fmla="*/ 172 h 285"/>
                  <a:gd name="T38" fmla="*/ 580 w 935"/>
                  <a:gd name="T39" fmla="*/ 179 h 285"/>
                  <a:gd name="T40" fmla="*/ 562 w 935"/>
                  <a:gd name="T41" fmla="*/ 186 h 285"/>
                  <a:gd name="T42" fmla="*/ 543 w 935"/>
                  <a:gd name="T43" fmla="*/ 193 h 285"/>
                  <a:gd name="T44" fmla="*/ 524 w 935"/>
                  <a:gd name="T45" fmla="*/ 199 h 285"/>
                  <a:gd name="T46" fmla="*/ 504 w 935"/>
                  <a:gd name="T47" fmla="*/ 205 h 285"/>
                  <a:gd name="T48" fmla="*/ 485 w 935"/>
                  <a:gd name="T49" fmla="*/ 211 h 285"/>
                  <a:gd name="T50" fmla="*/ 465 w 935"/>
                  <a:gd name="T51" fmla="*/ 217 h 285"/>
                  <a:gd name="T52" fmla="*/ 447 w 935"/>
                  <a:gd name="T53" fmla="*/ 222 h 285"/>
                  <a:gd name="T54" fmla="*/ 427 w 935"/>
                  <a:gd name="T55" fmla="*/ 227 h 285"/>
                  <a:gd name="T56" fmla="*/ 407 w 935"/>
                  <a:gd name="T57" fmla="*/ 233 h 285"/>
                  <a:gd name="T58" fmla="*/ 388 w 935"/>
                  <a:gd name="T59" fmla="*/ 238 h 285"/>
                  <a:gd name="T60" fmla="*/ 368 w 935"/>
                  <a:gd name="T61" fmla="*/ 242 h 285"/>
                  <a:gd name="T62" fmla="*/ 348 w 935"/>
                  <a:gd name="T63" fmla="*/ 246 h 285"/>
                  <a:gd name="T64" fmla="*/ 328 w 935"/>
                  <a:gd name="T65" fmla="*/ 251 h 285"/>
                  <a:gd name="T66" fmla="*/ 310 w 935"/>
                  <a:gd name="T67" fmla="*/ 254 h 285"/>
                  <a:gd name="T68" fmla="*/ 290 w 935"/>
                  <a:gd name="T69" fmla="*/ 258 h 285"/>
                  <a:gd name="T70" fmla="*/ 270 w 935"/>
                  <a:gd name="T71" fmla="*/ 261 h 285"/>
                  <a:gd name="T72" fmla="*/ 250 w 935"/>
                  <a:gd name="T73" fmla="*/ 265 h 285"/>
                  <a:gd name="T74" fmla="*/ 230 w 935"/>
                  <a:gd name="T75" fmla="*/ 267 h 285"/>
                  <a:gd name="T76" fmla="*/ 210 w 935"/>
                  <a:gd name="T77" fmla="*/ 270 h 285"/>
                  <a:gd name="T78" fmla="*/ 190 w 935"/>
                  <a:gd name="T79" fmla="*/ 273 h 285"/>
                  <a:gd name="T80" fmla="*/ 170 w 935"/>
                  <a:gd name="T81" fmla="*/ 275 h 285"/>
                  <a:gd name="T82" fmla="*/ 150 w 935"/>
                  <a:gd name="T83" fmla="*/ 276 h 285"/>
                  <a:gd name="T84" fmla="*/ 130 w 935"/>
                  <a:gd name="T85" fmla="*/ 279 h 285"/>
                  <a:gd name="T86" fmla="*/ 110 w 935"/>
                  <a:gd name="T87" fmla="*/ 280 h 285"/>
                  <a:gd name="T88" fmla="*/ 90 w 935"/>
                  <a:gd name="T89" fmla="*/ 281 h 285"/>
                  <a:gd name="T90" fmla="*/ 71 w 935"/>
                  <a:gd name="T91" fmla="*/ 282 h 285"/>
                  <a:gd name="T92" fmla="*/ 51 w 935"/>
                  <a:gd name="T93" fmla="*/ 283 h 285"/>
                  <a:gd name="T94" fmla="*/ 31 w 935"/>
                  <a:gd name="T95" fmla="*/ 283 h 285"/>
                  <a:gd name="T96" fmla="*/ 10 w 935"/>
                  <a:gd name="T9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5" h="285">
                    <a:moveTo>
                      <a:pt x="935" y="0"/>
                    </a:moveTo>
                    <a:lnTo>
                      <a:pt x="926" y="6"/>
                    </a:lnTo>
                    <a:lnTo>
                      <a:pt x="918" y="10"/>
                    </a:lnTo>
                    <a:lnTo>
                      <a:pt x="910" y="16"/>
                    </a:lnTo>
                    <a:lnTo>
                      <a:pt x="900" y="22"/>
                    </a:lnTo>
                    <a:lnTo>
                      <a:pt x="892" y="28"/>
                    </a:lnTo>
                    <a:lnTo>
                      <a:pt x="883" y="33"/>
                    </a:lnTo>
                    <a:lnTo>
                      <a:pt x="874" y="38"/>
                    </a:lnTo>
                    <a:lnTo>
                      <a:pt x="865" y="43"/>
                    </a:lnTo>
                    <a:lnTo>
                      <a:pt x="857" y="49"/>
                    </a:lnTo>
                    <a:lnTo>
                      <a:pt x="848" y="54"/>
                    </a:lnTo>
                    <a:lnTo>
                      <a:pt x="839" y="60"/>
                    </a:lnTo>
                    <a:lnTo>
                      <a:pt x="830" y="64"/>
                    </a:lnTo>
                    <a:lnTo>
                      <a:pt x="821" y="69"/>
                    </a:lnTo>
                    <a:lnTo>
                      <a:pt x="812" y="74"/>
                    </a:lnTo>
                    <a:lnTo>
                      <a:pt x="803" y="79"/>
                    </a:lnTo>
                    <a:lnTo>
                      <a:pt x="794" y="84"/>
                    </a:lnTo>
                    <a:lnTo>
                      <a:pt x="785" y="89"/>
                    </a:lnTo>
                    <a:lnTo>
                      <a:pt x="776" y="93"/>
                    </a:lnTo>
                    <a:lnTo>
                      <a:pt x="767" y="98"/>
                    </a:lnTo>
                    <a:lnTo>
                      <a:pt x="757" y="103"/>
                    </a:lnTo>
                    <a:lnTo>
                      <a:pt x="749" y="108"/>
                    </a:lnTo>
                    <a:lnTo>
                      <a:pt x="740" y="111"/>
                    </a:lnTo>
                    <a:lnTo>
                      <a:pt x="730" y="116"/>
                    </a:lnTo>
                    <a:lnTo>
                      <a:pt x="721" y="120"/>
                    </a:lnTo>
                    <a:lnTo>
                      <a:pt x="712" y="125"/>
                    </a:lnTo>
                    <a:lnTo>
                      <a:pt x="702" y="129"/>
                    </a:lnTo>
                    <a:lnTo>
                      <a:pt x="694" y="133"/>
                    </a:lnTo>
                    <a:lnTo>
                      <a:pt x="685" y="137"/>
                    </a:lnTo>
                    <a:lnTo>
                      <a:pt x="675" y="142"/>
                    </a:lnTo>
                    <a:lnTo>
                      <a:pt x="666" y="145"/>
                    </a:lnTo>
                    <a:lnTo>
                      <a:pt x="656" y="150"/>
                    </a:lnTo>
                    <a:lnTo>
                      <a:pt x="647" y="153"/>
                    </a:lnTo>
                    <a:lnTo>
                      <a:pt x="638" y="157"/>
                    </a:lnTo>
                    <a:lnTo>
                      <a:pt x="628" y="161"/>
                    </a:lnTo>
                    <a:lnTo>
                      <a:pt x="619" y="165"/>
                    </a:lnTo>
                    <a:lnTo>
                      <a:pt x="610" y="168"/>
                    </a:lnTo>
                    <a:lnTo>
                      <a:pt x="600" y="172"/>
                    </a:lnTo>
                    <a:lnTo>
                      <a:pt x="591" y="176"/>
                    </a:lnTo>
                    <a:lnTo>
                      <a:pt x="580" y="179"/>
                    </a:lnTo>
                    <a:lnTo>
                      <a:pt x="571" y="183"/>
                    </a:lnTo>
                    <a:lnTo>
                      <a:pt x="562" y="186"/>
                    </a:lnTo>
                    <a:lnTo>
                      <a:pt x="552" y="190"/>
                    </a:lnTo>
                    <a:lnTo>
                      <a:pt x="543" y="193"/>
                    </a:lnTo>
                    <a:lnTo>
                      <a:pt x="533" y="195"/>
                    </a:lnTo>
                    <a:lnTo>
                      <a:pt x="524" y="199"/>
                    </a:lnTo>
                    <a:lnTo>
                      <a:pt x="514" y="202"/>
                    </a:lnTo>
                    <a:lnTo>
                      <a:pt x="504" y="205"/>
                    </a:lnTo>
                    <a:lnTo>
                      <a:pt x="495" y="208"/>
                    </a:lnTo>
                    <a:lnTo>
                      <a:pt x="485" y="211"/>
                    </a:lnTo>
                    <a:lnTo>
                      <a:pt x="476" y="214"/>
                    </a:lnTo>
                    <a:lnTo>
                      <a:pt x="465" y="217"/>
                    </a:lnTo>
                    <a:lnTo>
                      <a:pt x="456" y="219"/>
                    </a:lnTo>
                    <a:lnTo>
                      <a:pt x="447" y="222"/>
                    </a:lnTo>
                    <a:lnTo>
                      <a:pt x="436" y="225"/>
                    </a:lnTo>
                    <a:lnTo>
                      <a:pt x="427" y="227"/>
                    </a:lnTo>
                    <a:lnTo>
                      <a:pt x="417" y="229"/>
                    </a:lnTo>
                    <a:lnTo>
                      <a:pt x="407" y="233"/>
                    </a:lnTo>
                    <a:lnTo>
                      <a:pt x="398" y="235"/>
                    </a:lnTo>
                    <a:lnTo>
                      <a:pt x="388" y="238"/>
                    </a:lnTo>
                    <a:lnTo>
                      <a:pt x="378" y="240"/>
                    </a:lnTo>
                    <a:lnTo>
                      <a:pt x="368" y="242"/>
                    </a:lnTo>
                    <a:lnTo>
                      <a:pt x="359" y="243"/>
                    </a:lnTo>
                    <a:lnTo>
                      <a:pt x="348" y="246"/>
                    </a:lnTo>
                    <a:lnTo>
                      <a:pt x="339" y="248"/>
                    </a:lnTo>
                    <a:lnTo>
                      <a:pt x="328" y="251"/>
                    </a:lnTo>
                    <a:lnTo>
                      <a:pt x="319" y="252"/>
                    </a:lnTo>
                    <a:lnTo>
                      <a:pt x="310" y="254"/>
                    </a:lnTo>
                    <a:lnTo>
                      <a:pt x="299" y="256"/>
                    </a:lnTo>
                    <a:lnTo>
                      <a:pt x="290" y="258"/>
                    </a:lnTo>
                    <a:lnTo>
                      <a:pt x="279" y="260"/>
                    </a:lnTo>
                    <a:lnTo>
                      <a:pt x="270" y="261"/>
                    </a:lnTo>
                    <a:lnTo>
                      <a:pt x="259" y="262"/>
                    </a:lnTo>
                    <a:lnTo>
                      <a:pt x="250" y="265"/>
                    </a:lnTo>
                    <a:lnTo>
                      <a:pt x="239" y="266"/>
                    </a:lnTo>
                    <a:lnTo>
                      <a:pt x="230" y="267"/>
                    </a:lnTo>
                    <a:lnTo>
                      <a:pt x="219" y="268"/>
                    </a:lnTo>
                    <a:lnTo>
                      <a:pt x="210" y="270"/>
                    </a:lnTo>
                    <a:lnTo>
                      <a:pt x="201" y="272"/>
                    </a:lnTo>
                    <a:lnTo>
                      <a:pt x="190" y="273"/>
                    </a:lnTo>
                    <a:lnTo>
                      <a:pt x="181" y="274"/>
                    </a:lnTo>
                    <a:lnTo>
                      <a:pt x="170" y="275"/>
                    </a:lnTo>
                    <a:lnTo>
                      <a:pt x="160" y="275"/>
                    </a:lnTo>
                    <a:lnTo>
                      <a:pt x="150" y="276"/>
                    </a:lnTo>
                    <a:lnTo>
                      <a:pt x="140" y="277"/>
                    </a:lnTo>
                    <a:lnTo>
                      <a:pt x="130" y="279"/>
                    </a:lnTo>
                    <a:lnTo>
                      <a:pt x="120" y="279"/>
                    </a:lnTo>
                    <a:lnTo>
                      <a:pt x="110" y="280"/>
                    </a:lnTo>
                    <a:lnTo>
                      <a:pt x="100" y="281"/>
                    </a:lnTo>
                    <a:lnTo>
                      <a:pt x="90" y="281"/>
                    </a:lnTo>
                    <a:lnTo>
                      <a:pt x="80" y="282"/>
                    </a:lnTo>
                    <a:lnTo>
                      <a:pt x="71" y="282"/>
                    </a:lnTo>
                    <a:lnTo>
                      <a:pt x="60" y="283"/>
                    </a:lnTo>
                    <a:lnTo>
                      <a:pt x="51" y="283"/>
                    </a:lnTo>
                    <a:lnTo>
                      <a:pt x="40" y="283"/>
                    </a:lnTo>
                    <a:lnTo>
                      <a:pt x="31" y="283"/>
                    </a:lnTo>
                    <a:lnTo>
                      <a:pt x="20" y="285"/>
                    </a:lnTo>
                    <a:lnTo>
                      <a:pt x="10" y="285"/>
                    </a:lnTo>
                    <a:lnTo>
                      <a:pt x="0" y="285"/>
                    </a:lnTo>
                  </a:path>
                </a:pathLst>
              </a:custGeom>
              <a:noFill/>
              <a:ln w="1905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3" name="Freeform 297"/>
              <p:cNvSpPr>
                <a:spLocks/>
              </p:cNvSpPr>
              <p:nvPr/>
            </p:nvSpPr>
            <p:spPr bwMode="auto">
              <a:xfrm>
                <a:off x="504" y="3758"/>
                <a:ext cx="458" cy="212"/>
              </a:xfrm>
              <a:custGeom>
                <a:avLst/>
                <a:gdLst>
                  <a:gd name="T0" fmla="*/ 0 w 934"/>
                  <a:gd name="T1" fmla="*/ 0 h 433"/>
                  <a:gd name="T2" fmla="*/ 61 w 934"/>
                  <a:gd name="T3" fmla="*/ 31 h 433"/>
                  <a:gd name="T4" fmla="*/ 125 w 934"/>
                  <a:gd name="T5" fmla="*/ 68 h 433"/>
                  <a:gd name="T6" fmla="*/ 194 w 934"/>
                  <a:gd name="T7" fmla="*/ 105 h 433"/>
                  <a:gd name="T8" fmla="*/ 270 w 934"/>
                  <a:gd name="T9" fmla="*/ 145 h 433"/>
                  <a:gd name="T10" fmla="*/ 352 w 934"/>
                  <a:gd name="T11" fmla="*/ 187 h 433"/>
                  <a:gd name="T12" fmla="*/ 443 w 934"/>
                  <a:gd name="T13" fmla="*/ 230 h 433"/>
                  <a:gd name="T14" fmla="*/ 542 w 934"/>
                  <a:gd name="T15" fmla="*/ 277 h 433"/>
                  <a:gd name="T16" fmla="*/ 656 w 934"/>
                  <a:gd name="T17" fmla="*/ 325 h 433"/>
                  <a:gd name="T18" fmla="*/ 785 w 934"/>
                  <a:gd name="T19" fmla="*/ 378 h 433"/>
                  <a:gd name="T20" fmla="*/ 934 w 934"/>
                  <a:gd name="T21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4" h="433">
                    <a:moveTo>
                      <a:pt x="0" y="0"/>
                    </a:moveTo>
                    <a:lnTo>
                      <a:pt x="61" y="31"/>
                    </a:lnTo>
                    <a:lnTo>
                      <a:pt x="125" y="68"/>
                    </a:lnTo>
                    <a:lnTo>
                      <a:pt x="194" y="105"/>
                    </a:lnTo>
                    <a:lnTo>
                      <a:pt x="270" y="145"/>
                    </a:lnTo>
                    <a:lnTo>
                      <a:pt x="352" y="187"/>
                    </a:lnTo>
                    <a:lnTo>
                      <a:pt x="443" y="230"/>
                    </a:lnTo>
                    <a:lnTo>
                      <a:pt x="542" y="277"/>
                    </a:lnTo>
                    <a:lnTo>
                      <a:pt x="656" y="325"/>
                    </a:lnTo>
                    <a:lnTo>
                      <a:pt x="785" y="378"/>
                    </a:lnTo>
                    <a:lnTo>
                      <a:pt x="934" y="433"/>
                    </a:lnTo>
                  </a:path>
                </a:pathLst>
              </a:custGeom>
              <a:noFill/>
              <a:ln w="36576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4" name="Freeform 298"/>
              <p:cNvSpPr>
                <a:spLocks/>
              </p:cNvSpPr>
              <p:nvPr/>
            </p:nvSpPr>
            <p:spPr bwMode="auto">
              <a:xfrm>
                <a:off x="215" y="3758"/>
                <a:ext cx="458" cy="212"/>
              </a:xfrm>
              <a:custGeom>
                <a:avLst/>
                <a:gdLst>
                  <a:gd name="T0" fmla="*/ 0 w 934"/>
                  <a:gd name="T1" fmla="*/ 433 h 433"/>
                  <a:gd name="T2" fmla="*/ 149 w 934"/>
                  <a:gd name="T3" fmla="*/ 378 h 433"/>
                  <a:gd name="T4" fmla="*/ 278 w 934"/>
                  <a:gd name="T5" fmla="*/ 325 h 433"/>
                  <a:gd name="T6" fmla="*/ 392 w 934"/>
                  <a:gd name="T7" fmla="*/ 277 h 433"/>
                  <a:gd name="T8" fmla="*/ 491 w 934"/>
                  <a:gd name="T9" fmla="*/ 230 h 433"/>
                  <a:gd name="T10" fmla="*/ 582 w 934"/>
                  <a:gd name="T11" fmla="*/ 187 h 433"/>
                  <a:gd name="T12" fmla="*/ 664 w 934"/>
                  <a:gd name="T13" fmla="*/ 145 h 433"/>
                  <a:gd name="T14" fmla="*/ 740 w 934"/>
                  <a:gd name="T15" fmla="*/ 105 h 433"/>
                  <a:gd name="T16" fmla="*/ 809 w 934"/>
                  <a:gd name="T17" fmla="*/ 68 h 433"/>
                  <a:gd name="T18" fmla="*/ 873 w 934"/>
                  <a:gd name="T19" fmla="*/ 31 h 433"/>
                  <a:gd name="T20" fmla="*/ 934 w 934"/>
                  <a:gd name="T21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4" h="433">
                    <a:moveTo>
                      <a:pt x="0" y="433"/>
                    </a:moveTo>
                    <a:lnTo>
                      <a:pt x="149" y="378"/>
                    </a:lnTo>
                    <a:lnTo>
                      <a:pt x="278" y="325"/>
                    </a:lnTo>
                    <a:lnTo>
                      <a:pt x="392" y="277"/>
                    </a:lnTo>
                    <a:lnTo>
                      <a:pt x="491" y="230"/>
                    </a:lnTo>
                    <a:lnTo>
                      <a:pt x="582" y="187"/>
                    </a:lnTo>
                    <a:lnTo>
                      <a:pt x="664" y="145"/>
                    </a:lnTo>
                    <a:lnTo>
                      <a:pt x="740" y="105"/>
                    </a:lnTo>
                    <a:lnTo>
                      <a:pt x="809" y="68"/>
                    </a:lnTo>
                    <a:lnTo>
                      <a:pt x="873" y="31"/>
                    </a:lnTo>
                    <a:lnTo>
                      <a:pt x="934" y="0"/>
                    </a:lnTo>
                  </a:path>
                </a:pathLst>
              </a:custGeom>
              <a:noFill/>
              <a:ln w="36576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9" name="Rectangle 303"/>
              <p:cNvSpPr>
                <a:spLocks noChangeArrowheads="1"/>
              </p:cNvSpPr>
              <p:nvPr/>
            </p:nvSpPr>
            <p:spPr bwMode="auto">
              <a:xfrm>
                <a:off x="410" y="3646"/>
                <a:ext cx="321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2051050" y="1304925"/>
            <a:ext cx="4500563" cy="9366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rgbClr val="2C0BA5"/>
                </a:solidFill>
                <a:effectLst/>
                <a:latin typeface="Times New Roman" charset="0"/>
                <a:cs typeface="Arial" charset="0"/>
              </a:rPr>
              <a:t>Implicit bisector function</a:t>
            </a:r>
          </a:p>
        </p:txBody>
      </p:sp>
      <p:grpSp>
        <p:nvGrpSpPr>
          <p:cNvPr id="35059" name="Group 243"/>
          <p:cNvGrpSpPr>
            <a:grpSpLocks/>
          </p:cNvGrpSpPr>
          <p:nvPr/>
        </p:nvGrpSpPr>
        <p:grpSpPr bwMode="auto">
          <a:xfrm>
            <a:off x="6624638" y="1233488"/>
            <a:ext cx="1511300" cy="1187450"/>
            <a:chOff x="4332" y="777"/>
            <a:chExt cx="952" cy="748"/>
          </a:xfrm>
        </p:grpSpPr>
        <p:sp>
          <p:nvSpPr>
            <p:cNvPr id="35018" name="Freeform 202"/>
            <p:cNvSpPr>
              <a:spLocks/>
            </p:cNvSpPr>
            <p:nvPr/>
          </p:nvSpPr>
          <p:spPr bwMode="auto">
            <a:xfrm>
              <a:off x="4536" y="845"/>
              <a:ext cx="544" cy="567"/>
            </a:xfrm>
            <a:custGeom>
              <a:avLst/>
              <a:gdLst>
                <a:gd name="T0" fmla="*/ 0 w 703"/>
                <a:gd name="T1" fmla="*/ 0 h 658"/>
                <a:gd name="T2" fmla="*/ 521 w 703"/>
                <a:gd name="T3" fmla="*/ 204 h 658"/>
                <a:gd name="T4" fmla="*/ 295 w 703"/>
                <a:gd name="T5" fmla="*/ 386 h 658"/>
                <a:gd name="T6" fmla="*/ 703 w 703"/>
                <a:gd name="T7" fmla="*/ 65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3" h="658">
                  <a:moveTo>
                    <a:pt x="0" y="0"/>
                  </a:moveTo>
                  <a:cubicBezTo>
                    <a:pt x="236" y="70"/>
                    <a:pt x="472" y="140"/>
                    <a:pt x="521" y="204"/>
                  </a:cubicBezTo>
                  <a:cubicBezTo>
                    <a:pt x="570" y="268"/>
                    <a:pt x="265" y="310"/>
                    <a:pt x="295" y="386"/>
                  </a:cubicBezTo>
                  <a:cubicBezTo>
                    <a:pt x="325" y="462"/>
                    <a:pt x="635" y="613"/>
                    <a:pt x="703" y="658"/>
                  </a:cubicBezTo>
                </a:path>
              </a:pathLst>
            </a:custGeom>
            <a:noFill/>
            <a:ln w="28575" cap="flat" cmpd="sng">
              <a:solidFill>
                <a:srgbClr val="00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1" name="Line 215"/>
            <p:cNvSpPr>
              <a:spLocks noChangeShapeType="1"/>
            </p:cNvSpPr>
            <p:nvPr/>
          </p:nvSpPr>
          <p:spPr bwMode="auto">
            <a:xfrm>
              <a:off x="4445" y="777"/>
              <a:ext cx="0" cy="74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2" name="Line 216"/>
            <p:cNvSpPr>
              <a:spLocks noChangeShapeType="1"/>
            </p:cNvSpPr>
            <p:nvPr/>
          </p:nvSpPr>
          <p:spPr bwMode="auto">
            <a:xfrm>
              <a:off x="4332" y="1457"/>
              <a:ext cx="95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125" name="Group 309"/>
          <p:cNvGrpSpPr>
            <a:grpSpLocks/>
          </p:cNvGrpSpPr>
          <p:nvPr/>
        </p:nvGrpSpPr>
        <p:grpSpPr bwMode="auto">
          <a:xfrm>
            <a:off x="0" y="579438"/>
            <a:ext cx="2106613" cy="1949450"/>
            <a:chOff x="0" y="365"/>
            <a:chExt cx="1327" cy="1228"/>
          </a:xfrm>
        </p:grpSpPr>
        <p:sp>
          <p:nvSpPr>
            <p:cNvPr id="35066" name="Freeform 250"/>
            <p:cNvSpPr>
              <a:spLocks/>
            </p:cNvSpPr>
            <p:nvPr/>
          </p:nvSpPr>
          <p:spPr bwMode="auto">
            <a:xfrm>
              <a:off x="587" y="1285"/>
              <a:ext cx="476" cy="146"/>
            </a:xfrm>
            <a:custGeom>
              <a:avLst/>
              <a:gdLst>
                <a:gd name="T0" fmla="*/ 977 w 987"/>
                <a:gd name="T1" fmla="*/ 6 h 302"/>
                <a:gd name="T2" fmla="*/ 960 w 987"/>
                <a:gd name="T3" fmla="*/ 18 h 302"/>
                <a:gd name="T4" fmla="*/ 941 w 987"/>
                <a:gd name="T5" fmla="*/ 30 h 302"/>
                <a:gd name="T6" fmla="*/ 922 w 987"/>
                <a:gd name="T7" fmla="*/ 41 h 302"/>
                <a:gd name="T8" fmla="*/ 903 w 987"/>
                <a:gd name="T9" fmla="*/ 52 h 302"/>
                <a:gd name="T10" fmla="*/ 886 w 987"/>
                <a:gd name="T11" fmla="*/ 62 h 302"/>
                <a:gd name="T12" fmla="*/ 866 w 987"/>
                <a:gd name="T13" fmla="*/ 73 h 302"/>
                <a:gd name="T14" fmla="*/ 847 w 987"/>
                <a:gd name="T15" fmla="*/ 84 h 302"/>
                <a:gd name="T16" fmla="*/ 828 w 987"/>
                <a:gd name="T17" fmla="*/ 94 h 302"/>
                <a:gd name="T18" fmla="*/ 810 w 987"/>
                <a:gd name="T19" fmla="*/ 105 h 302"/>
                <a:gd name="T20" fmla="*/ 790 w 987"/>
                <a:gd name="T21" fmla="*/ 114 h 302"/>
                <a:gd name="T22" fmla="*/ 771 w 987"/>
                <a:gd name="T23" fmla="*/ 123 h 302"/>
                <a:gd name="T24" fmla="*/ 751 w 987"/>
                <a:gd name="T25" fmla="*/ 133 h 302"/>
                <a:gd name="T26" fmla="*/ 731 w 987"/>
                <a:gd name="T27" fmla="*/ 141 h 302"/>
                <a:gd name="T28" fmla="*/ 712 w 987"/>
                <a:gd name="T29" fmla="*/ 150 h 302"/>
                <a:gd name="T30" fmla="*/ 692 w 987"/>
                <a:gd name="T31" fmla="*/ 159 h 302"/>
                <a:gd name="T32" fmla="*/ 673 w 987"/>
                <a:gd name="T33" fmla="*/ 167 h 302"/>
                <a:gd name="T34" fmla="*/ 653 w 987"/>
                <a:gd name="T35" fmla="*/ 175 h 302"/>
                <a:gd name="T36" fmla="*/ 633 w 987"/>
                <a:gd name="T37" fmla="*/ 182 h 302"/>
                <a:gd name="T38" fmla="*/ 613 w 987"/>
                <a:gd name="T39" fmla="*/ 190 h 302"/>
                <a:gd name="T40" fmla="*/ 593 w 987"/>
                <a:gd name="T41" fmla="*/ 197 h 302"/>
                <a:gd name="T42" fmla="*/ 573 w 987"/>
                <a:gd name="T43" fmla="*/ 204 h 302"/>
                <a:gd name="T44" fmla="*/ 552 w 987"/>
                <a:gd name="T45" fmla="*/ 211 h 302"/>
                <a:gd name="T46" fmla="*/ 532 w 987"/>
                <a:gd name="T47" fmla="*/ 217 h 302"/>
                <a:gd name="T48" fmla="*/ 512 w 987"/>
                <a:gd name="T49" fmla="*/ 223 h 302"/>
                <a:gd name="T50" fmla="*/ 491 w 987"/>
                <a:gd name="T51" fmla="*/ 230 h 302"/>
                <a:gd name="T52" fmla="*/ 471 w 987"/>
                <a:gd name="T53" fmla="*/ 235 h 302"/>
                <a:gd name="T54" fmla="*/ 450 w 987"/>
                <a:gd name="T55" fmla="*/ 241 h 302"/>
                <a:gd name="T56" fmla="*/ 430 w 987"/>
                <a:gd name="T57" fmla="*/ 246 h 302"/>
                <a:gd name="T58" fmla="*/ 409 w 987"/>
                <a:gd name="T59" fmla="*/ 251 h 302"/>
                <a:gd name="T60" fmla="*/ 388 w 987"/>
                <a:gd name="T61" fmla="*/ 256 h 302"/>
                <a:gd name="T62" fmla="*/ 368 w 987"/>
                <a:gd name="T63" fmla="*/ 260 h 302"/>
                <a:gd name="T64" fmla="*/ 347 w 987"/>
                <a:gd name="T65" fmla="*/ 265 h 302"/>
                <a:gd name="T66" fmla="*/ 326 w 987"/>
                <a:gd name="T67" fmla="*/ 269 h 302"/>
                <a:gd name="T68" fmla="*/ 305 w 987"/>
                <a:gd name="T69" fmla="*/ 272 h 302"/>
                <a:gd name="T70" fmla="*/ 285 w 987"/>
                <a:gd name="T71" fmla="*/ 277 h 302"/>
                <a:gd name="T72" fmla="*/ 264 w 987"/>
                <a:gd name="T73" fmla="*/ 279 h 302"/>
                <a:gd name="T74" fmla="*/ 242 w 987"/>
                <a:gd name="T75" fmla="*/ 283 h 302"/>
                <a:gd name="T76" fmla="*/ 221 w 987"/>
                <a:gd name="T77" fmla="*/ 285 h 302"/>
                <a:gd name="T78" fmla="*/ 200 w 987"/>
                <a:gd name="T79" fmla="*/ 289 h 302"/>
                <a:gd name="T80" fmla="*/ 179 w 987"/>
                <a:gd name="T81" fmla="*/ 291 h 302"/>
                <a:gd name="T82" fmla="*/ 158 w 987"/>
                <a:gd name="T83" fmla="*/ 292 h 302"/>
                <a:gd name="T84" fmla="*/ 137 w 987"/>
                <a:gd name="T85" fmla="*/ 294 h 302"/>
                <a:gd name="T86" fmla="*/ 116 w 987"/>
                <a:gd name="T87" fmla="*/ 297 h 302"/>
                <a:gd name="T88" fmla="*/ 95 w 987"/>
                <a:gd name="T89" fmla="*/ 298 h 302"/>
                <a:gd name="T90" fmla="*/ 74 w 987"/>
                <a:gd name="T91" fmla="*/ 299 h 302"/>
                <a:gd name="T92" fmla="*/ 53 w 987"/>
                <a:gd name="T93" fmla="*/ 300 h 302"/>
                <a:gd name="T94" fmla="*/ 32 w 987"/>
                <a:gd name="T95" fmla="*/ 300 h 302"/>
                <a:gd name="T96" fmla="*/ 10 w 987"/>
                <a:gd name="T97" fmla="*/ 30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7" h="302">
                  <a:moveTo>
                    <a:pt x="987" y="0"/>
                  </a:moveTo>
                  <a:lnTo>
                    <a:pt x="977" y="6"/>
                  </a:lnTo>
                  <a:lnTo>
                    <a:pt x="969" y="12"/>
                  </a:lnTo>
                  <a:lnTo>
                    <a:pt x="960" y="18"/>
                  </a:lnTo>
                  <a:lnTo>
                    <a:pt x="950" y="24"/>
                  </a:lnTo>
                  <a:lnTo>
                    <a:pt x="941" y="30"/>
                  </a:lnTo>
                  <a:lnTo>
                    <a:pt x="932" y="35"/>
                  </a:lnTo>
                  <a:lnTo>
                    <a:pt x="922" y="41"/>
                  </a:lnTo>
                  <a:lnTo>
                    <a:pt x="913" y="46"/>
                  </a:lnTo>
                  <a:lnTo>
                    <a:pt x="903" y="52"/>
                  </a:lnTo>
                  <a:lnTo>
                    <a:pt x="894" y="58"/>
                  </a:lnTo>
                  <a:lnTo>
                    <a:pt x="886" y="62"/>
                  </a:lnTo>
                  <a:lnTo>
                    <a:pt x="875" y="68"/>
                  </a:lnTo>
                  <a:lnTo>
                    <a:pt x="866" y="73"/>
                  </a:lnTo>
                  <a:lnTo>
                    <a:pt x="857" y="79"/>
                  </a:lnTo>
                  <a:lnTo>
                    <a:pt x="847" y="84"/>
                  </a:lnTo>
                  <a:lnTo>
                    <a:pt x="838" y="89"/>
                  </a:lnTo>
                  <a:lnTo>
                    <a:pt x="828" y="94"/>
                  </a:lnTo>
                  <a:lnTo>
                    <a:pt x="819" y="99"/>
                  </a:lnTo>
                  <a:lnTo>
                    <a:pt x="810" y="105"/>
                  </a:lnTo>
                  <a:lnTo>
                    <a:pt x="799" y="109"/>
                  </a:lnTo>
                  <a:lnTo>
                    <a:pt x="790" y="114"/>
                  </a:lnTo>
                  <a:lnTo>
                    <a:pt x="780" y="119"/>
                  </a:lnTo>
                  <a:lnTo>
                    <a:pt x="771" y="123"/>
                  </a:lnTo>
                  <a:lnTo>
                    <a:pt x="760" y="128"/>
                  </a:lnTo>
                  <a:lnTo>
                    <a:pt x="751" y="133"/>
                  </a:lnTo>
                  <a:lnTo>
                    <a:pt x="742" y="136"/>
                  </a:lnTo>
                  <a:lnTo>
                    <a:pt x="731" y="141"/>
                  </a:lnTo>
                  <a:lnTo>
                    <a:pt x="722" y="146"/>
                  </a:lnTo>
                  <a:lnTo>
                    <a:pt x="712" y="150"/>
                  </a:lnTo>
                  <a:lnTo>
                    <a:pt x="702" y="154"/>
                  </a:lnTo>
                  <a:lnTo>
                    <a:pt x="692" y="159"/>
                  </a:lnTo>
                  <a:lnTo>
                    <a:pt x="683" y="162"/>
                  </a:lnTo>
                  <a:lnTo>
                    <a:pt x="673" y="167"/>
                  </a:lnTo>
                  <a:lnTo>
                    <a:pt x="663" y="170"/>
                  </a:lnTo>
                  <a:lnTo>
                    <a:pt x="653" y="175"/>
                  </a:lnTo>
                  <a:lnTo>
                    <a:pt x="643" y="178"/>
                  </a:lnTo>
                  <a:lnTo>
                    <a:pt x="633" y="182"/>
                  </a:lnTo>
                  <a:lnTo>
                    <a:pt x="623" y="185"/>
                  </a:lnTo>
                  <a:lnTo>
                    <a:pt x="613" y="190"/>
                  </a:lnTo>
                  <a:lnTo>
                    <a:pt x="602" y="194"/>
                  </a:lnTo>
                  <a:lnTo>
                    <a:pt x="593" y="197"/>
                  </a:lnTo>
                  <a:lnTo>
                    <a:pt x="582" y="201"/>
                  </a:lnTo>
                  <a:lnTo>
                    <a:pt x="573" y="204"/>
                  </a:lnTo>
                  <a:lnTo>
                    <a:pt x="562" y="208"/>
                  </a:lnTo>
                  <a:lnTo>
                    <a:pt x="552" y="211"/>
                  </a:lnTo>
                  <a:lnTo>
                    <a:pt x="542" y="214"/>
                  </a:lnTo>
                  <a:lnTo>
                    <a:pt x="532" y="217"/>
                  </a:lnTo>
                  <a:lnTo>
                    <a:pt x="521" y="221"/>
                  </a:lnTo>
                  <a:lnTo>
                    <a:pt x="512" y="223"/>
                  </a:lnTo>
                  <a:lnTo>
                    <a:pt x="501" y="227"/>
                  </a:lnTo>
                  <a:lnTo>
                    <a:pt x="491" y="230"/>
                  </a:lnTo>
                  <a:lnTo>
                    <a:pt x="482" y="232"/>
                  </a:lnTo>
                  <a:lnTo>
                    <a:pt x="471" y="235"/>
                  </a:lnTo>
                  <a:lnTo>
                    <a:pt x="460" y="238"/>
                  </a:lnTo>
                  <a:lnTo>
                    <a:pt x="450" y="241"/>
                  </a:lnTo>
                  <a:lnTo>
                    <a:pt x="439" y="244"/>
                  </a:lnTo>
                  <a:lnTo>
                    <a:pt x="430" y="246"/>
                  </a:lnTo>
                  <a:lnTo>
                    <a:pt x="419" y="249"/>
                  </a:lnTo>
                  <a:lnTo>
                    <a:pt x="409" y="251"/>
                  </a:lnTo>
                  <a:lnTo>
                    <a:pt x="398" y="253"/>
                  </a:lnTo>
                  <a:lnTo>
                    <a:pt x="388" y="256"/>
                  </a:lnTo>
                  <a:lnTo>
                    <a:pt x="378" y="258"/>
                  </a:lnTo>
                  <a:lnTo>
                    <a:pt x="368" y="260"/>
                  </a:lnTo>
                  <a:lnTo>
                    <a:pt x="357" y="263"/>
                  </a:lnTo>
                  <a:lnTo>
                    <a:pt x="347" y="265"/>
                  </a:lnTo>
                  <a:lnTo>
                    <a:pt x="336" y="268"/>
                  </a:lnTo>
                  <a:lnTo>
                    <a:pt x="326" y="269"/>
                  </a:lnTo>
                  <a:lnTo>
                    <a:pt x="315" y="271"/>
                  </a:lnTo>
                  <a:lnTo>
                    <a:pt x="305" y="272"/>
                  </a:lnTo>
                  <a:lnTo>
                    <a:pt x="295" y="275"/>
                  </a:lnTo>
                  <a:lnTo>
                    <a:pt x="285" y="277"/>
                  </a:lnTo>
                  <a:lnTo>
                    <a:pt x="274" y="278"/>
                  </a:lnTo>
                  <a:lnTo>
                    <a:pt x="264" y="279"/>
                  </a:lnTo>
                  <a:lnTo>
                    <a:pt x="253" y="282"/>
                  </a:lnTo>
                  <a:lnTo>
                    <a:pt x="242" y="283"/>
                  </a:lnTo>
                  <a:lnTo>
                    <a:pt x="232" y="284"/>
                  </a:lnTo>
                  <a:lnTo>
                    <a:pt x="221" y="285"/>
                  </a:lnTo>
                  <a:lnTo>
                    <a:pt x="211" y="287"/>
                  </a:lnTo>
                  <a:lnTo>
                    <a:pt x="200" y="289"/>
                  </a:lnTo>
                  <a:lnTo>
                    <a:pt x="190" y="290"/>
                  </a:lnTo>
                  <a:lnTo>
                    <a:pt x="179" y="291"/>
                  </a:lnTo>
                  <a:lnTo>
                    <a:pt x="169" y="292"/>
                  </a:lnTo>
                  <a:lnTo>
                    <a:pt x="158" y="292"/>
                  </a:lnTo>
                  <a:lnTo>
                    <a:pt x="148" y="293"/>
                  </a:lnTo>
                  <a:lnTo>
                    <a:pt x="137" y="294"/>
                  </a:lnTo>
                  <a:lnTo>
                    <a:pt x="126" y="296"/>
                  </a:lnTo>
                  <a:lnTo>
                    <a:pt x="116" y="297"/>
                  </a:lnTo>
                  <a:lnTo>
                    <a:pt x="105" y="297"/>
                  </a:lnTo>
                  <a:lnTo>
                    <a:pt x="95" y="298"/>
                  </a:lnTo>
                  <a:lnTo>
                    <a:pt x="84" y="298"/>
                  </a:lnTo>
                  <a:lnTo>
                    <a:pt x="74" y="299"/>
                  </a:lnTo>
                  <a:lnTo>
                    <a:pt x="63" y="299"/>
                  </a:lnTo>
                  <a:lnTo>
                    <a:pt x="53" y="300"/>
                  </a:lnTo>
                  <a:lnTo>
                    <a:pt x="42" y="300"/>
                  </a:lnTo>
                  <a:lnTo>
                    <a:pt x="32" y="300"/>
                  </a:lnTo>
                  <a:lnTo>
                    <a:pt x="21" y="300"/>
                  </a:lnTo>
                  <a:lnTo>
                    <a:pt x="10" y="300"/>
                  </a:lnTo>
                  <a:lnTo>
                    <a:pt x="0" y="302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70" name="Text Box 254"/>
            <p:cNvSpPr txBox="1">
              <a:spLocks noChangeArrowheads="1"/>
            </p:cNvSpPr>
            <p:nvPr/>
          </p:nvSpPr>
          <p:spPr bwMode="auto">
            <a:xfrm>
              <a:off x="0" y="365"/>
              <a:ext cx="1204" cy="2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Euclidean </a:t>
              </a:r>
              <a:r>
                <a:rPr lang="en-US" sz="20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space</a:t>
              </a:r>
            </a:p>
          </p:txBody>
        </p:sp>
        <p:sp>
          <p:nvSpPr>
            <p:cNvPr id="35065" name="Freeform 249"/>
            <p:cNvSpPr>
              <a:spLocks/>
            </p:cNvSpPr>
            <p:nvPr/>
          </p:nvSpPr>
          <p:spPr bwMode="auto">
            <a:xfrm>
              <a:off x="95" y="1285"/>
              <a:ext cx="492" cy="146"/>
            </a:xfrm>
            <a:custGeom>
              <a:avLst/>
              <a:gdLst>
                <a:gd name="T0" fmla="*/ 1009 w 1020"/>
                <a:gd name="T1" fmla="*/ 302 h 302"/>
                <a:gd name="T2" fmla="*/ 988 w 1020"/>
                <a:gd name="T3" fmla="*/ 302 h 302"/>
                <a:gd name="T4" fmla="*/ 966 w 1020"/>
                <a:gd name="T5" fmla="*/ 300 h 302"/>
                <a:gd name="T6" fmla="*/ 945 w 1020"/>
                <a:gd name="T7" fmla="*/ 300 h 302"/>
                <a:gd name="T8" fmla="*/ 924 w 1020"/>
                <a:gd name="T9" fmla="*/ 299 h 302"/>
                <a:gd name="T10" fmla="*/ 903 w 1020"/>
                <a:gd name="T11" fmla="*/ 298 h 302"/>
                <a:gd name="T12" fmla="*/ 882 w 1020"/>
                <a:gd name="T13" fmla="*/ 297 h 302"/>
                <a:gd name="T14" fmla="*/ 861 w 1020"/>
                <a:gd name="T15" fmla="*/ 296 h 302"/>
                <a:gd name="T16" fmla="*/ 839 w 1020"/>
                <a:gd name="T17" fmla="*/ 293 h 302"/>
                <a:gd name="T18" fmla="*/ 818 w 1020"/>
                <a:gd name="T19" fmla="*/ 292 h 302"/>
                <a:gd name="T20" fmla="*/ 797 w 1020"/>
                <a:gd name="T21" fmla="*/ 290 h 302"/>
                <a:gd name="T22" fmla="*/ 776 w 1020"/>
                <a:gd name="T23" fmla="*/ 287 h 302"/>
                <a:gd name="T24" fmla="*/ 755 w 1020"/>
                <a:gd name="T25" fmla="*/ 284 h 302"/>
                <a:gd name="T26" fmla="*/ 734 w 1020"/>
                <a:gd name="T27" fmla="*/ 282 h 302"/>
                <a:gd name="T28" fmla="*/ 714 w 1020"/>
                <a:gd name="T29" fmla="*/ 278 h 302"/>
                <a:gd name="T30" fmla="*/ 693 w 1020"/>
                <a:gd name="T31" fmla="*/ 275 h 302"/>
                <a:gd name="T32" fmla="*/ 672 w 1020"/>
                <a:gd name="T33" fmla="*/ 271 h 302"/>
                <a:gd name="T34" fmla="*/ 651 w 1020"/>
                <a:gd name="T35" fmla="*/ 268 h 302"/>
                <a:gd name="T36" fmla="*/ 630 w 1020"/>
                <a:gd name="T37" fmla="*/ 263 h 302"/>
                <a:gd name="T38" fmla="*/ 610 w 1020"/>
                <a:gd name="T39" fmla="*/ 258 h 302"/>
                <a:gd name="T40" fmla="*/ 589 w 1020"/>
                <a:gd name="T41" fmla="*/ 253 h 302"/>
                <a:gd name="T42" fmla="*/ 568 w 1020"/>
                <a:gd name="T43" fmla="*/ 249 h 302"/>
                <a:gd name="T44" fmla="*/ 548 w 1020"/>
                <a:gd name="T45" fmla="*/ 244 h 302"/>
                <a:gd name="T46" fmla="*/ 527 w 1020"/>
                <a:gd name="T47" fmla="*/ 238 h 302"/>
                <a:gd name="T48" fmla="*/ 507 w 1020"/>
                <a:gd name="T49" fmla="*/ 232 h 302"/>
                <a:gd name="T50" fmla="*/ 486 w 1020"/>
                <a:gd name="T51" fmla="*/ 227 h 302"/>
                <a:gd name="T52" fmla="*/ 466 w 1020"/>
                <a:gd name="T53" fmla="*/ 221 h 302"/>
                <a:gd name="T54" fmla="*/ 444 w 1020"/>
                <a:gd name="T55" fmla="*/ 214 h 302"/>
                <a:gd name="T56" fmla="*/ 425 w 1020"/>
                <a:gd name="T57" fmla="*/ 208 h 302"/>
                <a:gd name="T58" fmla="*/ 405 w 1020"/>
                <a:gd name="T59" fmla="*/ 201 h 302"/>
                <a:gd name="T60" fmla="*/ 385 w 1020"/>
                <a:gd name="T61" fmla="*/ 194 h 302"/>
                <a:gd name="T62" fmla="*/ 365 w 1020"/>
                <a:gd name="T63" fmla="*/ 185 h 302"/>
                <a:gd name="T64" fmla="*/ 345 w 1020"/>
                <a:gd name="T65" fmla="*/ 178 h 302"/>
                <a:gd name="T66" fmla="*/ 325 w 1020"/>
                <a:gd name="T67" fmla="*/ 170 h 302"/>
                <a:gd name="T68" fmla="*/ 305 w 1020"/>
                <a:gd name="T69" fmla="*/ 162 h 302"/>
                <a:gd name="T70" fmla="*/ 285 w 1020"/>
                <a:gd name="T71" fmla="*/ 154 h 302"/>
                <a:gd name="T72" fmla="*/ 265 w 1020"/>
                <a:gd name="T73" fmla="*/ 146 h 302"/>
                <a:gd name="T74" fmla="*/ 245 w 1020"/>
                <a:gd name="T75" fmla="*/ 136 h 302"/>
                <a:gd name="T76" fmla="*/ 227 w 1020"/>
                <a:gd name="T77" fmla="*/ 128 h 302"/>
                <a:gd name="T78" fmla="*/ 207 w 1020"/>
                <a:gd name="T79" fmla="*/ 119 h 302"/>
                <a:gd name="T80" fmla="*/ 188 w 1020"/>
                <a:gd name="T81" fmla="*/ 109 h 302"/>
                <a:gd name="T82" fmla="*/ 168 w 1020"/>
                <a:gd name="T83" fmla="*/ 99 h 302"/>
                <a:gd name="T84" fmla="*/ 149 w 1020"/>
                <a:gd name="T85" fmla="*/ 89 h 302"/>
                <a:gd name="T86" fmla="*/ 130 w 1020"/>
                <a:gd name="T87" fmla="*/ 79 h 302"/>
                <a:gd name="T88" fmla="*/ 112 w 1020"/>
                <a:gd name="T89" fmla="*/ 68 h 302"/>
                <a:gd name="T90" fmla="*/ 93 w 1020"/>
                <a:gd name="T91" fmla="*/ 58 h 302"/>
                <a:gd name="T92" fmla="*/ 74 w 1020"/>
                <a:gd name="T93" fmla="*/ 46 h 302"/>
                <a:gd name="T94" fmla="*/ 55 w 1020"/>
                <a:gd name="T95" fmla="*/ 35 h 302"/>
                <a:gd name="T96" fmla="*/ 37 w 1020"/>
                <a:gd name="T97" fmla="*/ 24 h 302"/>
                <a:gd name="T98" fmla="*/ 19 w 1020"/>
                <a:gd name="T99" fmla="*/ 12 h 302"/>
                <a:gd name="T100" fmla="*/ 0 w 1020"/>
                <a:gd name="T10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0" h="302">
                  <a:moveTo>
                    <a:pt x="1020" y="302"/>
                  </a:moveTo>
                  <a:lnTo>
                    <a:pt x="1009" y="302"/>
                  </a:lnTo>
                  <a:lnTo>
                    <a:pt x="999" y="302"/>
                  </a:lnTo>
                  <a:lnTo>
                    <a:pt x="988" y="302"/>
                  </a:lnTo>
                  <a:lnTo>
                    <a:pt x="978" y="300"/>
                  </a:lnTo>
                  <a:lnTo>
                    <a:pt x="966" y="300"/>
                  </a:lnTo>
                  <a:lnTo>
                    <a:pt x="955" y="300"/>
                  </a:lnTo>
                  <a:lnTo>
                    <a:pt x="945" y="300"/>
                  </a:lnTo>
                  <a:lnTo>
                    <a:pt x="934" y="300"/>
                  </a:lnTo>
                  <a:lnTo>
                    <a:pt x="924" y="299"/>
                  </a:lnTo>
                  <a:lnTo>
                    <a:pt x="913" y="299"/>
                  </a:lnTo>
                  <a:lnTo>
                    <a:pt x="903" y="298"/>
                  </a:lnTo>
                  <a:lnTo>
                    <a:pt x="892" y="298"/>
                  </a:lnTo>
                  <a:lnTo>
                    <a:pt x="882" y="297"/>
                  </a:lnTo>
                  <a:lnTo>
                    <a:pt x="871" y="297"/>
                  </a:lnTo>
                  <a:lnTo>
                    <a:pt x="861" y="296"/>
                  </a:lnTo>
                  <a:lnTo>
                    <a:pt x="850" y="294"/>
                  </a:lnTo>
                  <a:lnTo>
                    <a:pt x="839" y="293"/>
                  </a:lnTo>
                  <a:lnTo>
                    <a:pt x="829" y="292"/>
                  </a:lnTo>
                  <a:lnTo>
                    <a:pt x="818" y="292"/>
                  </a:lnTo>
                  <a:lnTo>
                    <a:pt x="808" y="291"/>
                  </a:lnTo>
                  <a:lnTo>
                    <a:pt x="797" y="290"/>
                  </a:lnTo>
                  <a:lnTo>
                    <a:pt x="787" y="289"/>
                  </a:lnTo>
                  <a:lnTo>
                    <a:pt x="776" y="287"/>
                  </a:lnTo>
                  <a:lnTo>
                    <a:pt x="766" y="285"/>
                  </a:lnTo>
                  <a:lnTo>
                    <a:pt x="755" y="284"/>
                  </a:lnTo>
                  <a:lnTo>
                    <a:pt x="744" y="283"/>
                  </a:lnTo>
                  <a:lnTo>
                    <a:pt x="734" y="282"/>
                  </a:lnTo>
                  <a:lnTo>
                    <a:pt x="725" y="279"/>
                  </a:lnTo>
                  <a:lnTo>
                    <a:pt x="714" y="278"/>
                  </a:lnTo>
                  <a:lnTo>
                    <a:pt x="703" y="277"/>
                  </a:lnTo>
                  <a:lnTo>
                    <a:pt x="693" y="275"/>
                  </a:lnTo>
                  <a:lnTo>
                    <a:pt x="682" y="272"/>
                  </a:lnTo>
                  <a:lnTo>
                    <a:pt x="672" y="271"/>
                  </a:lnTo>
                  <a:lnTo>
                    <a:pt x="661" y="269"/>
                  </a:lnTo>
                  <a:lnTo>
                    <a:pt x="651" y="268"/>
                  </a:lnTo>
                  <a:lnTo>
                    <a:pt x="640" y="265"/>
                  </a:lnTo>
                  <a:lnTo>
                    <a:pt x="630" y="263"/>
                  </a:lnTo>
                  <a:lnTo>
                    <a:pt x="619" y="260"/>
                  </a:lnTo>
                  <a:lnTo>
                    <a:pt x="610" y="258"/>
                  </a:lnTo>
                  <a:lnTo>
                    <a:pt x="599" y="256"/>
                  </a:lnTo>
                  <a:lnTo>
                    <a:pt x="589" y="253"/>
                  </a:lnTo>
                  <a:lnTo>
                    <a:pt x="578" y="251"/>
                  </a:lnTo>
                  <a:lnTo>
                    <a:pt x="568" y="249"/>
                  </a:lnTo>
                  <a:lnTo>
                    <a:pt x="557" y="246"/>
                  </a:lnTo>
                  <a:lnTo>
                    <a:pt x="548" y="244"/>
                  </a:lnTo>
                  <a:lnTo>
                    <a:pt x="537" y="241"/>
                  </a:lnTo>
                  <a:lnTo>
                    <a:pt x="527" y="238"/>
                  </a:lnTo>
                  <a:lnTo>
                    <a:pt x="516" y="235"/>
                  </a:lnTo>
                  <a:lnTo>
                    <a:pt x="507" y="232"/>
                  </a:lnTo>
                  <a:lnTo>
                    <a:pt x="496" y="230"/>
                  </a:lnTo>
                  <a:lnTo>
                    <a:pt x="486" y="227"/>
                  </a:lnTo>
                  <a:lnTo>
                    <a:pt x="475" y="223"/>
                  </a:lnTo>
                  <a:lnTo>
                    <a:pt x="466" y="221"/>
                  </a:lnTo>
                  <a:lnTo>
                    <a:pt x="455" y="217"/>
                  </a:lnTo>
                  <a:lnTo>
                    <a:pt x="444" y="214"/>
                  </a:lnTo>
                  <a:lnTo>
                    <a:pt x="435" y="211"/>
                  </a:lnTo>
                  <a:lnTo>
                    <a:pt x="425" y="208"/>
                  </a:lnTo>
                  <a:lnTo>
                    <a:pt x="415" y="204"/>
                  </a:lnTo>
                  <a:lnTo>
                    <a:pt x="405" y="201"/>
                  </a:lnTo>
                  <a:lnTo>
                    <a:pt x="394" y="197"/>
                  </a:lnTo>
                  <a:lnTo>
                    <a:pt x="385" y="194"/>
                  </a:lnTo>
                  <a:lnTo>
                    <a:pt x="374" y="190"/>
                  </a:lnTo>
                  <a:lnTo>
                    <a:pt x="365" y="185"/>
                  </a:lnTo>
                  <a:lnTo>
                    <a:pt x="354" y="182"/>
                  </a:lnTo>
                  <a:lnTo>
                    <a:pt x="345" y="178"/>
                  </a:lnTo>
                  <a:lnTo>
                    <a:pt x="334" y="175"/>
                  </a:lnTo>
                  <a:lnTo>
                    <a:pt x="325" y="170"/>
                  </a:lnTo>
                  <a:lnTo>
                    <a:pt x="314" y="167"/>
                  </a:lnTo>
                  <a:lnTo>
                    <a:pt x="305" y="162"/>
                  </a:lnTo>
                  <a:lnTo>
                    <a:pt x="294" y="159"/>
                  </a:lnTo>
                  <a:lnTo>
                    <a:pt x="285" y="154"/>
                  </a:lnTo>
                  <a:lnTo>
                    <a:pt x="275" y="150"/>
                  </a:lnTo>
                  <a:lnTo>
                    <a:pt x="265" y="146"/>
                  </a:lnTo>
                  <a:lnTo>
                    <a:pt x="256" y="141"/>
                  </a:lnTo>
                  <a:lnTo>
                    <a:pt x="245" y="136"/>
                  </a:lnTo>
                  <a:lnTo>
                    <a:pt x="236" y="133"/>
                  </a:lnTo>
                  <a:lnTo>
                    <a:pt x="227" y="128"/>
                  </a:lnTo>
                  <a:lnTo>
                    <a:pt x="216" y="123"/>
                  </a:lnTo>
                  <a:lnTo>
                    <a:pt x="207" y="119"/>
                  </a:lnTo>
                  <a:lnTo>
                    <a:pt x="197" y="114"/>
                  </a:lnTo>
                  <a:lnTo>
                    <a:pt x="188" y="109"/>
                  </a:lnTo>
                  <a:lnTo>
                    <a:pt x="178" y="105"/>
                  </a:lnTo>
                  <a:lnTo>
                    <a:pt x="168" y="99"/>
                  </a:lnTo>
                  <a:lnTo>
                    <a:pt x="159" y="94"/>
                  </a:lnTo>
                  <a:lnTo>
                    <a:pt x="149" y="89"/>
                  </a:lnTo>
                  <a:lnTo>
                    <a:pt x="140" y="84"/>
                  </a:lnTo>
                  <a:lnTo>
                    <a:pt x="130" y="79"/>
                  </a:lnTo>
                  <a:lnTo>
                    <a:pt x="121" y="73"/>
                  </a:lnTo>
                  <a:lnTo>
                    <a:pt x="112" y="68"/>
                  </a:lnTo>
                  <a:lnTo>
                    <a:pt x="102" y="62"/>
                  </a:lnTo>
                  <a:lnTo>
                    <a:pt x="93" y="58"/>
                  </a:lnTo>
                  <a:lnTo>
                    <a:pt x="84" y="52"/>
                  </a:lnTo>
                  <a:lnTo>
                    <a:pt x="74" y="46"/>
                  </a:lnTo>
                  <a:lnTo>
                    <a:pt x="65" y="41"/>
                  </a:lnTo>
                  <a:lnTo>
                    <a:pt x="55" y="35"/>
                  </a:lnTo>
                  <a:lnTo>
                    <a:pt x="46" y="30"/>
                  </a:lnTo>
                  <a:lnTo>
                    <a:pt x="37" y="24"/>
                  </a:lnTo>
                  <a:lnTo>
                    <a:pt x="27" y="18"/>
                  </a:lnTo>
                  <a:lnTo>
                    <a:pt x="19" y="12"/>
                  </a:lnTo>
                  <a:lnTo>
                    <a:pt x="10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7" name="Freeform 251"/>
            <p:cNvSpPr>
              <a:spLocks/>
            </p:cNvSpPr>
            <p:nvPr/>
          </p:nvSpPr>
          <p:spPr bwMode="auto">
            <a:xfrm>
              <a:off x="572" y="608"/>
              <a:ext cx="491" cy="581"/>
            </a:xfrm>
            <a:custGeom>
              <a:avLst/>
              <a:gdLst>
                <a:gd name="T0" fmla="*/ 11 w 1019"/>
                <a:gd name="T1" fmla="*/ 0 h 1205"/>
                <a:gd name="T2" fmla="*/ 32 w 1019"/>
                <a:gd name="T3" fmla="*/ 0 h 1205"/>
                <a:gd name="T4" fmla="*/ 53 w 1019"/>
                <a:gd name="T5" fmla="*/ 1 h 1205"/>
                <a:gd name="T6" fmla="*/ 74 w 1019"/>
                <a:gd name="T7" fmla="*/ 4 h 1205"/>
                <a:gd name="T8" fmla="*/ 95 w 1019"/>
                <a:gd name="T9" fmla="*/ 7 h 1205"/>
                <a:gd name="T10" fmla="*/ 116 w 1019"/>
                <a:gd name="T11" fmla="*/ 12 h 1205"/>
                <a:gd name="T12" fmla="*/ 137 w 1019"/>
                <a:gd name="T13" fmla="*/ 17 h 1205"/>
                <a:gd name="T14" fmla="*/ 158 w 1019"/>
                <a:gd name="T15" fmla="*/ 23 h 1205"/>
                <a:gd name="T16" fmla="*/ 180 w 1019"/>
                <a:gd name="T17" fmla="*/ 30 h 1205"/>
                <a:gd name="T18" fmla="*/ 201 w 1019"/>
                <a:gd name="T19" fmla="*/ 38 h 1205"/>
                <a:gd name="T20" fmla="*/ 222 w 1019"/>
                <a:gd name="T21" fmla="*/ 47 h 1205"/>
                <a:gd name="T22" fmla="*/ 243 w 1019"/>
                <a:gd name="T23" fmla="*/ 57 h 1205"/>
                <a:gd name="T24" fmla="*/ 264 w 1019"/>
                <a:gd name="T25" fmla="*/ 68 h 1205"/>
                <a:gd name="T26" fmla="*/ 285 w 1019"/>
                <a:gd name="T27" fmla="*/ 80 h 1205"/>
                <a:gd name="T28" fmla="*/ 306 w 1019"/>
                <a:gd name="T29" fmla="*/ 93 h 1205"/>
                <a:gd name="T30" fmla="*/ 327 w 1019"/>
                <a:gd name="T31" fmla="*/ 107 h 1205"/>
                <a:gd name="T32" fmla="*/ 347 w 1019"/>
                <a:gd name="T33" fmla="*/ 121 h 1205"/>
                <a:gd name="T34" fmla="*/ 368 w 1019"/>
                <a:gd name="T35" fmla="*/ 137 h 1205"/>
                <a:gd name="T36" fmla="*/ 389 w 1019"/>
                <a:gd name="T37" fmla="*/ 154 h 1205"/>
                <a:gd name="T38" fmla="*/ 410 w 1019"/>
                <a:gd name="T39" fmla="*/ 171 h 1205"/>
                <a:gd name="T40" fmla="*/ 430 w 1019"/>
                <a:gd name="T41" fmla="*/ 190 h 1205"/>
                <a:gd name="T42" fmla="*/ 451 w 1019"/>
                <a:gd name="T43" fmla="*/ 210 h 1205"/>
                <a:gd name="T44" fmla="*/ 471 w 1019"/>
                <a:gd name="T45" fmla="*/ 231 h 1205"/>
                <a:gd name="T46" fmla="*/ 492 w 1019"/>
                <a:gd name="T47" fmla="*/ 252 h 1205"/>
                <a:gd name="T48" fmla="*/ 514 w 1019"/>
                <a:gd name="T49" fmla="*/ 274 h 1205"/>
                <a:gd name="T50" fmla="*/ 533 w 1019"/>
                <a:gd name="T51" fmla="*/ 299 h 1205"/>
                <a:gd name="T52" fmla="*/ 553 w 1019"/>
                <a:gd name="T53" fmla="*/ 323 h 1205"/>
                <a:gd name="T54" fmla="*/ 574 w 1019"/>
                <a:gd name="T55" fmla="*/ 348 h 1205"/>
                <a:gd name="T56" fmla="*/ 594 w 1019"/>
                <a:gd name="T57" fmla="*/ 375 h 1205"/>
                <a:gd name="T58" fmla="*/ 614 w 1019"/>
                <a:gd name="T59" fmla="*/ 402 h 1205"/>
                <a:gd name="T60" fmla="*/ 634 w 1019"/>
                <a:gd name="T61" fmla="*/ 432 h 1205"/>
                <a:gd name="T62" fmla="*/ 655 w 1019"/>
                <a:gd name="T63" fmla="*/ 461 h 1205"/>
                <a:gd name="T64" fmla="*/ 675 w 1019"/>
                <a:gd name="T65" fmla="*/ 491 h 1205"/>
                <a:gd name="T66" fmla="*/ 695 w 1019"/>
                <a:gd name="T67" fmla="*/ 522 h 1205"/>
                <a:gd name="T68" fmla="*/ 715 w 1019"/>
                <a:gd name="T69" fmla="*/ 555 h 1205"/>
                <a:gd name="T70" fmla="*/ 734 w 1019"/>
                <a:gd name="T71" fmla="*/ 587 h 1205"/>
                <a:gd name="T72" fmla="*/ 754 w 1019"/>
                <a:gd name="T73" fmla="*/ 623 h 1205"/>
                <a:gd name="T74" fmla="*/ 774 w 1019"/>
                <a:gd name="T75" fmla="*/ 658 h 1205"/>
                <a:gd name="T76" fmla="*/ 792 w 1019"/>
                <a:gd name="T77" fmla="*/ 694 h 1205"/>
                <a:gd name="T78" fmla="*/ 812 w 1019"/>
                <a:gd name="T79" fmla="*/ 732 h 1205"/>
                <a:gd name="T80" fmla="*/ 831 w 1019"/>
                <a:gd name="T81" fmla="*/ 769 h 1205"/>
                <a:gd name="T82" fmla="*/ 851 w 1019"/>
                <a:gd name="T83" fmla="*/ 808 h 1205"/>
                <a:gd name="T84" fmla="*/ 870 w 1019"/>
                <a:gd name="T85" fmla="*/ 849 h 1205"/>
                <a:gd name="T86" fmla="*/ 889 w 1019"/>
                <a:gd name="T87" fmla="*/ 890 h 1205"/>
                <a:gd name="T88" fmla="*/ 907 w 1019"/>
                <a:gd name="T89" fmla="*/ 932 h 1205"/>
                <a:gd name="T90" fmla="*/ 926 w 1019"/>
                <a:gd name="T91" fmla="*/ 974 h 1205"/>
                <a:gd name="T92" fmla="*/ 945 w 1019"/>
                <a:gd name="T93" fmla="*/ 1019 h 1205"/>
                <a:gd name="T94" fmla="*/ 964 w 1019"/>
                <a:gd name="T95" fmla="*/ 1063 h 1205"/>
                <a:gd name="T96" fmla="*/ 982 w 1019"/>
                <a:gd name="T97" fmla="*/ 1110 h 1205"/>
                <a:gd name="T98" fmla="*/ 1001 w 1019"/>
                <a:gd name="T99" fmla="*/ 1157 h 1205"/>
                <a:gd name="T100" fmla="*/ 1019 w 1019"/>
                <a:gd name="T101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9" h="1205">
                  <a:moveTo>
                    <a:pt x="0" y="0"/>
                  </a:move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1"/>
                  </a:lnTo>
                  <a:lnTo>
                    <a:pt x="53" y="1"/>
                  </a:lnTo>
                  <a:lnTo>
                    <a:pt x="64" y="3"/>
                  </a:lnTo>
                  <a:lnTo>
                    <a:pt x="74" y="4"/>
                  </a:lnTo>
                  <a:lnTo>
                    <a:pt x="85" y="6"/>
                  </a:lnTo>
                  <a:lnTo>
                    <a:pt x="95" y="7"/>
                  </a:lnTo>
                  <a:lnTo>
                    <a:pt x="106" y="10"/>
                  </a:lnTo>
                  <a:lnTo>
                    <a:pt x="116" y="12"/>
                  </a:lnTo>
                  <a:lnTo>
                    <a:pt x="127" y="14"/>
                  </a:lnTo>
                  <a:lnTo>
                    <a:pt x="137" y="17"/>
                  </a:lnTo>
                  <a:lnTo>
                    <a:pt x="148" y="19"/>
                  </a:lnTo>
                  <a:lnTo>
                    <a:pt x="158" y="23"/>
                  </a:lnTo>
                  <a:lnTo>
                    <a:pt x="169" y="26"/>
                  </a:lnTo>
                  <a:lnTo>
                    <a:pt x="180" y="30"/>
                  </a:lnTo>
                  <a:lnTo>
                    <a:pt x="190" y="34"/>
                  </a:lnTo>
                  <a:lnTo>
                    <a:pt x="201" y="38"/>
                  </a:lnTo>
                  <a:lnTo>
                    <a:pt x="211" y="42"/>
                  </a:lnTo>
                  <a:lnTo>
                    <a:pt x="222" y="47"/>
                  </a:lnTo>
                  <a:lnTo>
                    <a:pt x="232" y="52"/>
                  </a:lnTo>
                  <a:lnTo>
                    <a:pt x="243" y="57"/>
                  </a:lnTo>
                  <a:lnTo>
                    <a:pt x="253" y="62"/>
                  </a:lnTo>
                  <a:lnTo>
                    <a:pt x="264" y="68"/>
                  </a:lnTo>
                  <a:lnTo>
                    <a:pt x="274" y="74"/>
                  </a:lnTo>
                  <a:lnTo>
                    <a:pt x="285" y="80"/>
                  </a:lnTo>
                  <a:lnTo>
                    <a:pt x="296" y="86"/>
                  </a:lnTo>
                  <a:lnTo>
                    <a:pt x="306" y="93"/>
                  </a:lnTo>
                  <a:lnTo>
                    <a:pt x="317" y="100"/>
                  </a:lnTo>
                  <a:lnTo>
                    <a:pt x="327" y="107"/>
                  </a:lnTo>
                  <a:lnTo>
                    <a:pt x="337" y="114"/>
                  </a:lnTo>
                  <a:lnTo>
                    <a:pt x="347" y="121"/>
                  </a:lnTo>
                  <a:lnTo>
                    <a:pt x="358" y="129"/>
                  </a:lnTo>
                  <a:lnTo>
                    <a:pt x="368" y="137"/>
                  </a:lnTo>
                  <a:lnTo>
                    <a:pt x="379" y="146"/>
                  </a:lnTo>
                  <a:lnTo>
                    <a:pt x="389" y="154"/>
                  </a:lnTo>
                  <a:lnTo>
                    <a:pt x="400" y="162"/>
                  </a:lnTo>
                  <a:lnTo>
                    <a:pt x="410" y="171"/>
                  </a:lnTo>
                  <a:lnTo>
                    <a:pt x="420" y="181"/>
                  </a:lnTo>
                  <a:lnTo>
                    <a:pt x="430" y="190"/>
                  </a:lnTo>
                  <a:lnTo>
                    <a:pt x="441" y="199"/>
                  </a:lnTo>
                  <a:lnTo>
                    <a:pt x="451" y="210"/>
                  </a:lnTo>
                  <a:lnTo>
                    <a:pt x="462" y="221"/>
                  </a:lnTo>
                  <a:lnTo>
                    <a:pt x="471" y="231"/>
                  </a:lnTo>
                  <a:lnTo>
                    <a:pt x="482" y="242"/>
                  </a:lnTo>
                  <a:lnTo>
                    <a:pt x="492" y="252"/>
                  </a:lnTo>
                  <a:lnTo>
                    <a:pt x="503" y="264"/>
                  </a:lnTo>
                  <a:lnTo>
                    <a:pt x="514" y="274"/>
                  </a:lnTo>
                  <a:lnTo>
                    <a:pt x="523" y="286"/>
                  </a:lnTo>
                  <a:lnTo>
                    <a:pt x="533" y="299"/>
                  </a:lnTo>
                  <a:lnTo>
                    <a:pt x="544" y="311"/>
                  </a:lnTo>
                  <a:lnTo>
                    <a:pt x="553" y="323"/>
                  </a:lnTo>
                  <a:lnTo>
                    <a:pt x="564" y="335"/>
                  </a:lnTo>
                  <a:lnTo>
                    <a:pt x="574" y="348"/>
                  </a:lnTo>
                  <a:lnTo>
                    <a:pt x="584" y="361"/>
                  </a:lnTo>
                  <a:lnTo>
                    <a:pt x="594" y="375"/>
                  </a:lnTo>
                  <a:lnTo>
                    <a:pt x="605" y="389"/>
                  </a:lnTo>
                  <a:lnTo>
                    <a:pt x="614" y="402"/>
                  </a:lnTo>
                  <a:lnTo>
                    <a:pt x="625" y="416"/>
                  </a:lnTo>
                  <a:lnTo>
                    <a:pt x="634" y="432"/>
                  </a:lnTo>
                  <a:lnTo>
                    <a:pt x="645" y="446"/>
                  </a:lnTo>
                  <a:lnTo>
                    <a:pt x="655" y="461"/>
                  </a:lnTo>
                  <a:lnTo>
                    <a:pt x="665" y="476"/>
                  </a:lnTo>
                  <a:lnTo>
                    <a:pt x="675" y="491"/>
                  </a:lnTo>
                  <a:lnTo>
                    <a:pt x="685" y="507"/>
                  </a:lnTo>
                  <a:lnTo>
                    <a:pt x="695" y="522"/>
                  </a:lnTo>
                  <a:lnTo>
                    <a:pt x="705" y="538"/>
                  </a:lnTo>
                  <a:lnTo>
                    <a:pt x="715" y="555"/>
                  </a:lnTo>
                  <a:lnTo>
                    <a:pt x="724" y="571"/>
                  </a:lnTo>
                  <a:lnTo>
                    <a:pt x="734" y="587"/>
                  </a:lnTo>
                  <a:lnTo>
                    <a:pt x="744" y="605"/>
                  </a:lnTo>
                  <a:lnTo>
                    <a:pt x="754" y="623"/>
                  </a:lnTo>
                  <a:lnTo>
                    <a:pt x="763" y="640"/>
                  </a:lnTo>
                  <a:lnTo>
                    <a:pt x="774" y="658"/>
                  </a:lnTo>
                  <a:lnTo>
                    <a:pt x="783" y="675"/>
                  </a:lnTo>
                  <a:lnTo>
                    <a:pt x="792" y="694"/>
                  </a:lnTo>
                  <a:lnTo>
                    <a:pt x="803" y="713"/>
                  </a:lnTo>
                  <a:lnTo>
                    <a:pt x="812" y="732"/>
                  </a:lnTo>
                  <a:lnTo>
                    <a:pt x="822" y="750"/>
                  </a:lnTo>
                  <a:lnTo>
                    <a:pt x="831" y="769"/>
                  </a:lnTo>
                  <a:lnTo>
                    <a:pt x="842" y="789"/>
                  </a:lnTo>
                  <a:lnTo>
                    <a:pt x="851" y="808"/>
                  </a:lnTo>
                  <a:lnTo>
                    <a:pt x="860" y="828"/>
                  </a:lnTo>
                  <a:lnTo>
                    <a:pt x="870" y="849"/>
                  </a:lnTo>
                  <a:lnTo>
                    <a:pt x="879" y="869"/>
                  </a:lnTo>
                  <a:lnTo>
                    <a:pt x="889" y="890"/>
                  </a:lnTo>
                  <a:lnTo>
                    <a:pt x="898" y="911"/>
                  </a:lnTo>
                  <a:lnTo>
                    <a:pt x="907" y="932"/>
                  </a:lnTo>
                  <a:lnTo>
                    <a:pt x="918" y="953"/>
                  </a:lnTo>
                  <a:lnTo>
                    <a:pt x="926" y="974"/>
                  </a:lnTo>
                  <a:lnTo>
                    <a:pt x="935" y="996"/>
                  </a:lnTo>
                  <a:lnTo>
                    <a:pt x="945" y="1019"/>
                  </a:lnTo>
                  <a:lnTo>
                    <a:pt x="954" y="1041"/>
                  </a:lnTo>
                  <a:lnTo>
                    <a:pt x="964" y="1063"/>
                  </a:lnTo>
                  <a:lnTo>
                    <a:pt x="973" y="1087"/>
                  </a:lnTo>
                  <a:lnTo>
                    <a:pt x="982" y="1110"/>
                  </a:lnTo>
                  <a:lnTo>
                    <a:pt x="992" y="1133"/>
                  </a:lnTo>
                  <a:lnTo>
                    <a:pt x="1001" y="1157"/>
                  </a:lnTo>
                  <a:lnTo>
                    <a:pt x="1009" y="1180"/>
                  </a:lnTo>
                  <a:lnTo>
                    <a:pt x="1019" y="1205"/>
                  </a:lnTo>
                </a:path>
              </a:pathLst>
            </a:custGeom>
            <a:noFill/>
            <a:ln w="190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8" name="Freeform 252"/>
            <p:cNvSpPr>
              <a:spLocks/>
            </p:cNvSpPr>
            <p:nvPr/>
          </p:nvSpPr>
          <p:spPr bwMode="auto">
            <a:xfrm>
              <a:off x="95" y="608"/>
              <a:ext cx="477" cy="581"/>
            </a:xfrm>
            <a:custGeom>
              <a:avLst/>
              <a:gdLst>
                <a:gd name="T0" fmla="*/ 10 w 988"/>
                <a:gd name="T1" fmla="*/ 1180 h 1205"/>
                <a:gd name="T2" fmla="*/ 27 w 988"/>
                <a:gd name="T3" fmla="*/ 1133 h 1205"/>
                <a:gd name="T4" fmla="*/ 46 w 988"/>
                <a:gd name="T5" fmla="*/ 1087 h 1205"/>
                <a:gd name="T6" fmla="*/ 65 w 988"/>
                <a:gd name="T7" fmla="*/ 1041 h 1205"/>
                <a:gd name="T8" fmla="*/ 84 w 988"/>
                <a:gd name="T9" fmla="*/ 996 h 1205"/>
                <a:gd name="T10" fmla="*/ 102 w 988"/>
                <a:gd name="T11" fmla="*/ 953 h 1205"/>
                <a:gd name="T12" fmla="*/ 121 w 988"/>
                <a:gd name="T13" fmla="*/ 911 h 1205"/>
                <a:gd name="T14" fmla="*/ 140 w 988"/>
                <a:gd name="T15" fmla="*/ 869 h 1205"/>
                <a:gd name="T16" fmla="*/ 159 w 988"/>
                <a:gd name="T17" fmla="*/ 828 h 1205"/>
                <a:gd name="T18" fmla="*/ 178 w 988"/>
                <a:gd name="T19" fmla="*/ 789 h 1205"/>
                <a:gd name="T20" fmla="*/ 197 w 988"/>
                <a:gd name="T21" fmla="*/ 750 h 1205"/>
                <a:gd name="T22" fmla="*/ 216 w 988"/>
                <a:gd name="T23" fmla="*/ 713 h 1205"/>
                <a:gd name="T24" fmla="*/ 236 w 988"/>
                <a:gd name="T25" fmla="*/ 675 h 1205"/>
                <a:gd name="T26" fmla="*/ 256 w 988"/>
                <a:gd name="T27" fmla="*/ 640 h 1205"/>
                <a:gd name="T28" fmla="*/ 275 w 988"/>
                <a:gd name="T29" fmla="*/ 605 h 1205"/>
                <a:gd name="T30" fmla="*/ 294 w 988"/>
                <a:gd name="T31" fmla="*/ 571 h 1205"/>
                <a:gd name="T32" fmla="*/ 314 w 988"/>
                <a:gd name="T33" fmla="*/ 538 h 1205"/>
                <a:gd name="T34" fmla="*/ 334 w 988"/>
                <a:gd name="T35" fmla="*/ 507 h 1205"/>
                <a:gd name="T36" fmla="*/ 354 w 988"/>
                <a:gd name="T37" fmla="*/ 476 h 1205"/>
                <a:gd name="T38" fmla="*/ 374 w 988"/>
                <a:gd name="T39" fmla="*/ 446 h 1205"/>
                <a:gd name="T40" fmla="*/ 394 w 988"/>
                <a:gd name="T41" fmla="*/ 416 h 1205"/>
                <a:gd name="T42" fmla="*/ 415 w 988"/>
                <a:gd name="T43" fmla="*/ 389 h 1205"/>
                <a:gd name="T44" fmla="*/ 435 w 988"/>
                <a:gd name="T45" fmla="*/ 361 h 1205"/>
                <a:gd name="T46" fmla="*/ 455 w 988"/>
                <a:gd name="T47" fmla="*/ 335 h 1205"/>
                <a:gd name="T48" fmla="*/ 475 w 988"/>
                <a:gd name="T49" fmla="*/ 311 h 1205"/>
                <a:gd name="T50" fmla="*/ 496 w 988"/>
                <a:gd name="T51" fmla="*/ 286 h 1205"/>
                <a:gd name="T52" fmla="*/ 516 w 988"/>
                <a:gd name="T53" fmla="*/ 264 h 1205"/>
                <a:gd name="T54" fmla="*/ 537 w 988"/>
                <a:gd name="T55" fmla="*/ 242 h 1205"/>
                <a:gd name="T56" fmla="*/ 557 w 988"/>
                <a:gd name="T57" fmla="*/ 221 h 1205"/>
                <a:gd name="T58" fmla="*/ 578 w 988"/>
                <a:gd name="T59" fmla="*/ 199 h 1205"/>
                <a:gd name="T60" fmla="*/ 599 w 988"/>
                <a:gd name="T61" fmla="*/ 181 h 1205"/>
                <a:gd name="T62" fmla="*/ 619 w 988"/>
                <a:gd name="T63" fmla="*/ 162 h 1205"/>
                <a:gd name="T64" fmla="*/ 640 w 988"/>
                <a:gd name="T65" fmla="*/ 146 h 1205"/>
                <a:gd name="T66" fmla="*/ 661 w 988"/>
                <a:gd name="T67" fmla="*/ 129 h 1205"/>
                <a:gd name="T68" fmla="*/ 682 w 988"/>
                <a:gd name="T69" fmla="*/ 114 h 1205"/>
                <a:gd name="T70" fmla="*/ 703 w 988"/>
                <a:gd name="T71" fmla="*/ 100 h 1205"/>
                <a:gd name="T72" fmla="*/ 725 w 988"/>
                <a:gd name="T73" fmla="*/ 86 h 1205"/>
                <a:gd name="T74" fmla="*/ 744 w 988"/>
                <a:gd name="T75" fmla="*/ 74 h 1205"/>
                <a:gd name="T76" fmla="*/ 766 w 988"/>
                <a:gd name="T77" fmla="*/ 62 h 1205"/>
                <a:gd name="T78" fmla="*/ 787 w 988"/>
                <a:gd name="T79" fmla="*/ 52 h 1205"/>
                <a:gd name="T80" fmla="*/ 808 w 988"/>
                <a:gd name="T81" fmla="*/ 42 h 1205"/>
                <a:gd name="T82" fmla="*/ 829 w 988"/>
                <a:gd name="T83" fmla="*/ 34 h 1205"/>
                <a:gd name="T84" fmla="*/ 850 w 988"/>
                <a:gd name="T85" fmla="*/ 26 h 1205"/>
                <a:gd name="T86" fmla="*/ 871 w 988"/>
                <a:gd name="T87" fmla="*/ 19 h 1205"/>
                <a:gd name="T88" fmla="*/ 892 w 988"/>
                <a:gd name="T89" fmla="*/ 14 h 1205"/>
                <a:gd name="T90" fmla="*/ 913 w 988"/>
                <a:gd name="T91" fmla="*/ 10 h 1205"/>
                <a:gd name="T92" fmla="*/ 934 w 988"/>
                <a:gd name="T93" fmla="*/ 6 h 1205"/>
                <a:gd name="T94" fmla="*/ 955 w 988"/>
                <a:gd name="T95" fmla="*/ 3 h 1205"/>
                <a:gd name="T96" fmla="*/ 978 w 988"/>
                <a:gd name="T97" fmla="*/ 1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8" h="1205">
                  <a:moveTo>
                    <a:pt x="0" y="1205"/>
                  </a:moveTo>
                  <a:lnTo>
                    <a:pt x="10" y="1180"/>
                  </a:lnTo>
                  <a:lnTo>
                    <a:pt x="19" y="1157"/>
                  </a:lnTo>
                  <a:lnTo>
                    <a:pt x="27" y="1133"/>
                  </a:lnTo>
                  <a:lnTo>
                    <a:pt x="37" y="1110"/>
                  </a:lnTo>
                  <a:lnTo>
                    <a:pt x="46" y="1087"/>
                  </a:lnTo>
                  <a:lnTo>
                    <a:pt x="55" y="1063"/>
                  </a:lnTo>
                  <a:lnTo>
                    <a:pt x="65" y="1041"/>
                  </a:lnTo>
                  <a:lnTo>
                    <a:pt x="74" y="1019"/>
                  </a:lnTo>
                  <a:lnTo>
                    <a:pt x="84" y="996"/>
                  </a:lnTo>
                  <a:lnTo>
                    <a:pt x="93" y="974"/>
                  </a:lnTo>
                  <a:lnTo>
                    <a:pt x="102" y="953"/>
                  </a:lnTo>
                  <a:lnTo>
                    <a:pt x="112" y="932"/>
                  </a:lnTo>
                  <a:lnTo>
                    <a:pt x="121" y="911"/>
                  </a:lnTo>
                  <a:lnTo>
                    <a:pt x="130" y="890"/>
                  </a:lnTo>
                  <a:lnTo>
                    <a:pt x="140" y="869"/>
                  </a:lnTo>
                  <a:lnTo>
                    <a:pt x="149" y="849"/>
                  </a:lnTo>
                  <a:lnTo>
                    <a:pt x="159" y="828"/>
                  </a:lnTo>
                  <a:lnTo>
                    <a:pt x="168" y="808"/>
                  </a:lnTo>
                  <a:lnTo>
                    <a:pt x="178" y="789"/>
                  </a:lnTo>
                  <a:lnTo>
                    <a:pt x="188" y="769"/>
                  </a:lnTo>
                  <a:lnTo>
                    <a:pt x="197" y="750"/>
                  </a:lnTo>
                  <a:lnTo>
                    <a:pt x="207" y="732"/>
                  </a:lnTo>
                  <a:lnTo>
                    <a:pt x="216" y="713"/>
                  </a:lnTo>
                  <a:lnTo>
                    <a:pt x="227" y="694"/>
                  </a:lnTo>
                  <a:lnTo>
                    <a:pt x="236" y="675"/>
                  </a:lnTo>
                  <a:lnTo>
                    <a:pt x="245" y="658"/>
                  </a:lnTo>
                  <a:lnTo>
                    <a:pt x="256" y="640"/>
                  </a:lnTo>
                  <a:lnTo>
                    <a:pt x="265" y="623"/>
                  </a:lnTo>
                  <a:lnTo>
                    <a:pt x="275" y="605"/>
                  </a:lnTo>
                  <a:lnTo>
                    <a:pt x="285" y="587"/>
                  </a:lnTo>
                  <a:lnTo>
                    <a:pt x="294" y="571"/>
                  </a:lnTo>
                  <a:lnTo>
                    <a:pt x="305" y="555"/>
                  </a:lnTo>
                  <a:lnTo>
                    <a:pt x="314" y="538"/>
                  </a:lnTo>
                  <a:lnTo>
                    <a:pt x="325" y="522"/>
                  </a:lnTo>
                  <a:lnTo>
                    <a:pt x="334" y="507"/>
                  </a:lnTo>
                  <a:lnTo>
                    <a:pt x="345" y="491"/>
                  </a:lnTo>
                  <a:lnTo>
                    <a:pt x="354" y="476"/>
                  </a:lnTo>
                  <a:lnTo>
                    <a:pt x="365" y="461"/>
                  </a:lnTo>
                  <a:lnTo>
                    <a:pt x="374" y="446"/>
                  </a:lnTo>
                  <a:lnTo>
                    <a:pt x="385" y="432"/>
                  </a:lnTo>
                  <a:lnTo>
                    <a:pt x="394" y="416"/>
                  </a:lnTo>
                  <a:lnTo>
                    <a:pt x="405" y="402"/>
                  </a:lnTo>
                  <a:lnTo>
                    <a:pt x="415" y="389"/>
                  </a:lnTo>
                  <a:lnTo>
                    <a:pt x="425" y="375"/>
                  </a:lnTo>
                  <a:lnTo>
                    <a:pt x="435" y="361"/>
                  </a:lnTo>
                  <a:lnTo>
                    <a:pt x="444" y="348"/>
                  </a:lnTo>
                  <a:lnTo>
                    <a:pt x="455" y="335"/>
                  </a:lnTo>
                  <a:lnTo>
                    <a:pt x="466" y="323"/>
                  </a:lnTo>
                  <a:lnTo>
                    <a:pt x="475" y="311"/>
                  </a:lnTo>
                  <a:lnTo>
                    <a:pt x="486" y="299"/>
                  </a:lnTo>
                  <a:lnTo>
                    <a:pt x="496" y="286"/>
                  </a:lnTo>
                  <a:lnTo>
                    <a:pt x="507" y="274"/>
                  </a:lnTo>
                  <a:lnTo>
                    <a:pt x="516" y="264"/>
                  </a:lnTo>
                  <a:lnTo>
                    <a:pt x="527" y="252"/>
                  </a:lnTo>
                  <a:lnTo>
                    <a:pt x="537" y="242"/>
                  </a:lnTo>
                  <a:lnTo>
                    <a:pt x="548" y="231"/>
                  </a:lnTo>
                  <a:lnTo>
                    <a:pt x="557" y="221"/>
                  </a:lnTo>
                  <a:lnTo>
                    <a:pt x="568" y="210"/>
                  </a:lnTo>
                  <a:lnTo>
                    <a:pt x="578" y="199"/>
                  </a:lnTo>
                  <a:lnTo>
                    <a:pt x="589" y="190"/>
                  </a:lnTo>
                  <a:lnTo>
                    <a:pt x="599" y="181"/>
                  </a:lnTo>
                  <a:lnTo>
                    <a:pt x="610" y="171"/>
                  </a:lnTo>
                  <a:lnTo>
                    <a:pt x="619" y="162"/>
                  </a:lnTo>
                  <a:lnTo>
                    <a:pt x="630" y="154"/>
                  </a:lnTo>
                  <a:lnTo>
                    <a:pt x="640" y="146"/>
                  </a:lnTo>
                  <a:lnTo>
                    <a:pt x="651" y="137"/>
                  </a:lnTo>
                  <a:lnTo>
                    <a:pt x="661" y="129"/>
                  </a:lnTo>
                  <a:lnTo>
                    <a:pt x="672" y="121"/>
                  </a:lnTo>
                  <a:lnTo>
                    <a:pt x="682" y="114"/>
                  </a:lnTo>
                  <a:lnTo>
                    <a:pt x="693" y="107"/>
                  </a:lnTo>
                  <a:lnTo>
                    <a:pt x="703" y="100"/>
                  </a:lnTo>
                  <a:lnTo>
                    <a:pt x="714" y="93"/>
                  </a:lnTo>
                  <a:lnTo>
                    <a:pt x="725" y="86"/>
                  </a:lnTo>
                  <a:lnTo>
                    <a:pt x="734" y="80"/>
                  </a:lnTo>
                  <a:lnTo>
                    <a:pt x="744" y="74"/>
                  </a:lnTo>
                  <a:lnTo>
                    <a:pt x="755" y="68"/>
                  </a:lnTo>
                  <a:lnTo>
                    <a:pt x="766" y="62"/>
                  </a:lnTo>
                  <a:lnTo>
                    <a:pt x="776" y="57"/>
                  </a:lnTo>
                  <a:lnTo>
                    <a:pt x="787" y="52"/>
                  </a:lnTo>
                  <a:lnTo>
                    <a:pt x="797" y="47"/>
                  </a:lnTo>
                  <a:lnTo>
                    <a:pt x="808" y="42"/>
                  </a:lnTo>
                  <a:lnTo>
                    <a:pt x="818" y="38"/>
                  </a:lnTo>
                  <a:lnTo>
                    <a:pt x="829" y="34"/>
                  </a:lnTo>
                  <a:lnTo>
                    <a:pt x="839" y="30"/>
                  </a:lnTo>
                  <a:lnTo>
                    <a:pt x="850" y="26"/>
                  </a:lnTo>
                  <a:lnTo>
                    <a:pt x="861" y="23"/>
                  </a:lnTo>
                  <a:lnTo>
                    <a:pt x="871" y="19"/>
                  </a:lnTo>
                  <a:lnTo>
                    <a:pt x="882" y="17"/>
                  </a:lnTo>
                  <a:lnTo>
                    <a:pt x="892" y="14"/>
                  </a:lnTo>
                  <a:lnTo>
                    <a:pt x="903" y="12"/>
                  </a:lnTo>
                  <a:lnTo>
                    <a:pt x="913" y="10"/>
                  </a:lnTo>
                  <a:lnTo>
                    <a:pt x="924" y="7"/>
                  </a:lnTo>
                  <a:lnTo>
                    <a:pt x="934" y="6"/>
                  </a:lnTo>
                  <a:lnTo>
                    <a:pt x="945" y="4"/>
                  </a:lnTo>
                  <a:lnTo>
                    <a:pt x="955" y="3"/>
                  </a:lnTo>
                  <a:lnTo>
                    <a:pt x="966" y="1"/>
                  </a:lnTo>
                  <a:lnTo>
                    <a:pt x="978" y="1"/>
                  </a:lnTo>
                  <a:lnTo>
                    <a:pt x="988" y="0"/>
                  </a:lnTo>
                </a:path>
              </a:pathLst>
            </a:custGeom>
            <a:noFill/>
            <a:ln w="190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9" name="Freeform 253"/>
            <p:cNvSpPr>
              <a:spLocks/>
            </p:cNvSpPr>
            <p:nvPr/>
          </p:nvSpPr>
          <p:spPr bwMode="auto">
            <a:xfrm>
              <a:off x="192" y="986"/>
              <a:ext cx="775" cy="221"/>
            </a:xfrm>
            <a:custGeom>
              <a:avLst/>
              <a:gdLst>
                <a:gd name="T0" fmla="*/ 14 w 1609"/>
                <a:gd name="T1" fmla="*/ 453 h 458"/>
                <a:gd name="T2" fmla="*/ 117 w 1609"/>
                <a:gd name="T3" fmla="*/ 414 h 458"/>
                <a:gd name="T4" fmla="*/ 221 w 1609"/>
                <a:gd name="T5" fmla="*/ 373 h 458"/>
                <a:gd name="T6" fmla="*/ 316 w 1609"/>
                <a:gd name="T7" fmla="*/ 335 h 458"/>
                <a:gd name="T8" fmla="*/ 402 w 1609"/>
                <a:gd name="T9" fmla="*/ 298 h 458"/>
                <a:gd name="T10" fmla="*/ 480 w 1609"/>
                <a:gd name="T11" fmla="*/ 262 h 458"/>
                <a:gd name="T12" fmla="*/ 550 w 1609"/>
                <a:gd name="T13" fmla="*/ 229 h 458"/>
                <a:gd name="T14" fmla="*/ 610 w 1609"/>
                <a:gd name="T15" fmla="*/ 200 h 458"/>
                <a:gd name="T16" fmla="*/ 676 w 1609"/>
                <a:gd name="T17" fmla="*/ 167 h 458"/>
                <a:gd name="T18" fmla="*/ 732 w 1609"/>
                <a:gd name="T19" fmla="*/ 137 h 458"/>
                <a:gd name="T20" fmla="*/ 779 w 1609"/>
                <a:gd name="T21" fmla="*/ 112 h 458"/>
                <a:gd name="T22" fmla="*/ 829 w 1609"/>
                <a:gd name="T23" fmla="*/ 85 h 458"/>
                <a:gd name="T24" fmla="*/ 874 w 1609"/>
                <a:gd name="T25" fmla="*/ 59 h 458"/>
                <a:gd name="T26" fmla="*/ 909 w 1609"/>
                <a:gd name="T27" fmla="*/ 41 h 458"/>
                <a:gd name="T28" fmla="*/ 948 w 1609"/>
                <a:gd name="T29" fmla="*/ 19 h 458"/>
                <a:gd name="T30" fmla="*/ 972 w 1609"/>
                <a:gd name="T31" fmla="*/ 7 h 458"/>
                <a:gd name="T32" fmla="*/ 985 w 1609"/>
                <a:gd name="T33" fmla="*/ 0 h 458"/>
                <a:gd name="T34" fmla="*/ 972 w 1609"/>
                <a:gd name="T35" fmla="*/ 5 h 458"/>
                <a:gd name="T36" fmla="*/ 905 w 1609"/>
                <a:gd name="T37" fmla="*/ 23 h 458"/>
                <a:gd name="T38" fmla="*/ 837 w 1609"/>
                <a:gd name="T39" fmla="*/ 31 h 458"/>
                <a:gd name="T40" fmla="*/ 752 w 1609"/>
                <a:gd name="T41" fmla="*/ 30 h 458"/>
                <a:gd name="T42" fmla="*/ 666 w 1609"/>
                <a:gd name="T43" fmla="*/ 15 h 458"/>
                <a:gd name="T44" fmla="*/ 624 w 1609"/>
                <a:gd name="T45" fmla="*/ 1 h 458"/>
                <a:gd name="T46" fmla="*/ 634 w 1609"/>
                <a:gd name="T47" fmla="*/ 5 h 458"/>
                <a:gd name="T48" fmla="*/ 637 w 1609"/>
                <a:gd name="T49" fmla="*/ 8 h 458"/>
                <a:gd name="T50" fmla="*/ 696 w 1609"/>
                <a:gd name="T51" fmla="*/ 39 h 458"/>
                <a:gd name="T52" fmla="*/ 761 w 1609"/>
                <a:gd name="T53" fmla="*/ 76 h 458"/>
                <a:gd name="T54" fmla="*/ 828 w 1609"/>
                <a:gd name="T55" fmla="*/ 112 h 458"/>
                <a:gd name="T56" fmla="*/ 875 w 1609"/>
                <a:gd name="T57" fmla="*/ 137 h 458"/>
                <a:gd name="T58" fmla="*/ 931 w 1609"/>
                <a:gd name="T59" fmla="*/ 167 h 458"/>
                <a:gd name="T60" fmla="*/ 1127 w 1609"/>
                <a:gd name="T61" fmla="*/ 262 h 458"/>
                <a:gd name="T62" fmla="*/ 1317 w 1609"/>
                <a:gd name="T63" fmla="*/ 346 h 458"/>
                <a:gd name="T64" fmla="*/ 1490 w 1609"/>
                <a:gd name="T65" fmla="*/ 414 h 458"/>
                <a:gd name="T66" fmla="*/ 1594 w 1609"/>
                <a:gd name="T67" fmla="*/ 453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9" h="458">
                  <a:moveTo>
                    <a:pt x="0" y="458"/>
                  </a:moveTo>
                  <a:lnTo>
                    <a:pt x="14" y="453"/>
                  </a:lnTo>
                  <a:lnTo>
                    <a:pt x="15" y="452"/>
                  </a:lnTo>
                  <a:lnTo>
                    <a:pt x="117" y="414"/>
                  </a:lnTo>
                  <a:lnTo>
                    <a:pt x="146" y="403"/>
                  </a:lnTo>
                  <a:lnTo>
                    <a:pt x="221" y="373"/>
                  </a:lnTo>
                  <a:lnTo>
                    <a:pt x="290" y="346"/>
                  </a:lnTo>
                  <a:lnTo>
                    <a:pt x="316" y="335"/>
                  </a:lnTo>
                  <a:lnTo>
                    <a:pt x="361" y="316"/>
                  </a:lnTo>
                  <a:lnTo>
                    <a:pt x="402" y="298"/>
                  </a:lnTo>
                  <a:lnTo>
                    <a:pt x="413" y="293"/>
                  </a:lnTo>
                  <a:lnTo>
                    <a:pt x="480" y="262"/>
                  </a:lnTo>
                  <a:lnTo>
                    <a:pt x="516" y="246"/>
                  </a:lnTo>
                  <a:lnTo>
                    <a:pt x="550" y="229"/>
                  </a:lnTo>
                  <a:lnTo>
                    <a:pt x="608" y="201"/>
                  </a:lnTo>
                  <a:lnTo>
                    <a:pt x="610" y="200"/>
                  </a:lnTo>
                  <a:lnTo>
                    <a:pt x="617" y="196"/>
                  </a:lnTo>
                  <a:lnTo>
                    <a:pt x="676" y="167"/>
                  </a:lnTo>
                  <a:lnTo>
                    <a:pt x="697" y="155"/>
                  </a:lnTo>
                  <a:lnTo>
                    <a:pt x="732" y="137"/>
                  </a:lnTo>
                  <a:lnTo>
                    <a:pt x="771" y="117"/>
                  </a:lnTo>
                  <a:lnTo>
                    <a:pt x="779" y="112"/>
                  </a:lnTo>
                  <a:lnTo>
                    <a:pt x="795" y="103"/>
                  </a:lnTo>
                  <a:lnTo>
                    <a:pt x="829" y="85"/>
                  </a:lnTo>
                  <a:lnTo>
                    <a:pt x="846" y="76"/>
                  </a:lnTo>
                  <a:lnTo>
                    <a:pt x="874" y="59"/>
                  </a:lnTo>
                  <a:lnTo>
                    <a:pt x="907" y="42"/>
                  </a:lnTo>
                  <a:lnTo>
                    <a:pt x="909" y="41"/>
                  </a:lnTo>
                  <a:lnTo>
                    <a:pt x="911" y="39"/>
                  </a:lnTo>
                  <a:lnTo>
                    <a:pt x="948" y="19"/>
                  </a:lnTo>
                  <a:lnTo>
                    <a:pt x="970" y="8"/>
                  </a:lnTo>
                  <a:lnTo>
                    <a:pt x="972" y="7"/>
                  </a:lnTo>
                  <a:lnTo>
                    <a:pt x="973" y="5"/>
                  </a:lnTo>
                  <a:lnTo>
                    <a:pt x="985" y="0"/>
                  </a:lnTo>
                  <a:lnTo>
                    <a:pt x="983" y="1"/>
                  </a:lnTo>
                  <a:lnTo>
                    <a:pt x="972" y="5"/>
                  </a:lnTo>
                  <a:lnTo>
                    <a:pt x="942" y="15"/>
                  </a:lnTo>
                  <a:lnTo>
                    <a:pt x="905" y="23"/>
                  </a:lnTo>
                  <a:lnTo>
                    <a:pt x="855" y="30"/>
                  </a:lnTo>
                  <a:lnTo>
                    <a:pt x="837" y="31"/>
                  </a:lnTo>
                  <a:lnTo>
                    <a:pt x="769" y="31"/>
                  </a:lnTo>
                  <a:lnTo>
                    <a:pt x="752" y="30"/>
                  </a:lnTo>
                  <a:lnTo>
                    <a:pt x="702" y="23"/>
                  </a:lnTo>
                  <a:lnTo>
                    <a:pt x="666" y="15"/>
                  </a:lnTo>
                  <a:lnTo>
                    <a:pt x="635" y="5"/>
                  </a:lnTo>
                  <a:lnTo>
                    <a:pt x="624" y="1"/>
                  </a:lnTo>
                  <a:lnTo>
                    <a:pt x="622" y="0"/>
                  </a:lnTo>
                  <a:lnTo>
                    <a:pt x="634" y="5"/>
                  </a:lnTo>
                  <a:lnTo>
                    <a:pt x="636" y="7"/>
                  </a:lnTo>
                  <a:lnTo>
                    <a:pt x="637" y="8"/>
                  </a:lnTo>
                  <a:lnTo>
                    <a:pt x="659" y="19"/>
                  </a:lnTo>
                  <a:lnTo>
                    <a:pt x="696" y="39"/>
                  </a:lnTo>
                  <a:lnTo>
                    <a:pt x="733" y="59"/>
                  </a:lnTo>
                  <a:lnTo>
                    <a:pt x="761" y="76"/>
                  </a:lnTo>
                  <a:lnTo>
                    <a:pt x="778" y="85"/>
                  </a:lnTo>
                  <a:lnTo>
                    <a:pt x="828" y="112"/>
                  </a:lnTo>
                  <a:lnTo>
                    <a:pt x="836" y="117"/>
                  </a:lnTo>
                  <a:lnTo>
                    <a:pt x="875" y="137"/>
                  </a:lnTo>
                  <a:lnTo>
                    <a:pt x="911" y="155"/>
                  </a:lnTo>
                  <a:lnTo>
                    <a:pt x="931" y="167"/>
                  </a:lnTo>
                  <a:lnTo>
                    <a:pt x="1057" y="229"/>
                  </a:lnTo>
                  <a:lnTo>
                    <a:pt x="1127" y="262"/>
                  </a:lnTo>
                  <a:lnTo>
                    <a:pt x="1291" y="335"/>
                  </a:lnTo>
                  <a:lnTo>
                    <a:pt x="1317" y="346"/>
                  </a:lnTo>
                  <a:lnTo>
                    <a:pt x="1386" y="373"/>
                  </a:lnTo>
                  <a:lnTo>
                    <a:pt x="1490" y="414"/>
                  </a:lnTo>
                  <a:lnTo>
                    <a:pt x="1592" y="452"/>
                  </a:lnTo>
                  <a:lnTo>
                    <a:pt x="1594" y="453"/>
                  </a:lnTo>
                  <a:lnTo>
                    <a:pt x="1609" y="458"/>
                  </a:lnTo>
                </a:path>
              </a:pathLst>
            </a:custGeom>
            <a:noFill/>
            <a:ln w="3657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0" name="Rectangle 304"/>
            <p:cNvSpPr>
              <a:spLocks noChangeArrowheads="1"/>
            </p:cNvSpPr>
            <p:nvPr/>
          </p:nvSpPr>
          <p:spPr bwMode="auto">
            <a:xfrm>
              <a:off x="793" y="1343"/>
              <a:ext cx="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C</a:t>
              </a:r>
              <a:r>
                <a:rPr lang="en-US" sz="2000" b="1" baseline="-250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0</a:t>
              </a:r>
              <a:r>
                <a:rPr lang="en-US" sz="20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(</a:t>
              </a:r>
              <a:r>
                <a:rPr lang="en-US" sz="2000" b="1" i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t</a:t>
              </a:r>
              <a:r>
                <a:rPr lang="en-US" sz="20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)</a:t>
              </a:r>
            </a:p>
          </p:txBody>
        </p:sp>
        <p:sp>
          <p:nvSpPr>
            <p:cNvPr id="35121" name="Rectangle 305"/>
            <p:cNvSpPr>
              <a:spLocks noChangeArrowheads="1"/>
            </p:cNvSpPr>
            <p:nvPr/>
          </p:nvSpPr>
          <p:spPr bwMode="auto">
            <a:xfrm>
              <a:off x="884" y="686"/>
              <a:ext cx="4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C</a:t>
              </a:r>
              <a:r>
                <a:rPr lang="en-US" sz="2000" b="1" baseline="-250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1</a:t>
              </a:r>
              <a:r>
                <a:rPr lang="en-US" sz="20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(</a:t>
              </a:r>
              <a:r>
                <a:rPr lang="en-US" sz="2000" b="1" i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r</a:t>
              </a:r>
              <a:r>
                <a:rPr lang="en-US" sz="20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)</a:t>
              </a:r>
            </a:p>
          </p:txBody>
        </p:sp>
      </p:grpSp>
      <p:grpSp>
        <p:nvGrpSpPr>
          <p:cNvPr id="35138" name="Group 322"/>
          <p:cNvGrpSpPr>
            <a:grpSpLocks/>
          </p:cNvGrpSpPr>
          <p:nvPr/>
        </p:nvGrpSpPr>
        <p:grpSpPr bwMode="auto">
          <a:xfrm>
            <a:off x="190500" y="3687763"/>
            <a:ext cx="7945438" cy="1550987"/>
            <a:chOff x="120" y="2323"/>
            <a:chExt cx="5005" cy="977"/>
          </a:xfrm>
        </p:grpSpPr>
        <p:sp>
          <p:nvSpPr>
            <p:cNvPr id="34820" name="AutoShape 4"/>
            <p:cNvSpPr>
              <a:spLocks noChangeArrowheads="1"/>
            </p:cNvSpPr>
            <p:nvPr/>
          </p:nvSpPr>
          <p:spPr bwMode="auto">
            <a:xfrm>
              <a:off x="1237" y="2614"/>
              <a:ext cx="2880" cy="56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>
                  <a:solidFill>
                    <a:srgbClr val="2C0BA5"/>
                  </a:solidFill>
                  <a:effectLst/>
                  <a:latin typeface="Times New Roman" charset="0"/>
                  <a:cs typeface="Arial" charset="0"/>
                </a:rPr>
                <a:t>Limiting constraints</a:t>
              </a:r>
            </a:p>
          </p:txBody>
        </p:sp>
        <p:grpSp>
          <p:nvGrpSpPr>
            <p:cNvPr id="35132" name="Group 316"/>
            <p:cNvGrpSpPr>
              <a:grpSpLocks/>
            </p:cNvGrpSpPr>
            <p:nvPr/>
          </p:nvGrpSpPr>
          <p:grpSpPr bwMode="auto">
            <a:xfrm>
              <a:off x="4173" y="2523"/>
              <a:ext cx="952" cy="748"/>
              <a:chOff x="4173" y="2523"/>
              <a:chExt cx="952" cy="748"/>
            </a:xfrm>
          </p:grpSpPr>
          <p:sp>
            <p:nvSpPr>
              <p:cNvPr id="35033" name="Freeform 217"/>
              <p:cNvSpPr>
                <a:spLocks/>
              </p:cNvSpPr>
              <p:nvPr/>
            </p:nvSpPr>
            <p:spPr bwMode="auto">
              <a:xfrm>
                <a:off x="4422" y="2568"/>
                <a:ext cx="544" cy="567"/>
              </a:xfrm>
              <a:custGeom>
                <a:avLst/>
                <a:gdLst>
                  <a:gd name="T0" fmla="*/ 0 w 703"/>
                  <a:gd name="T1" fmla="*/ 0 h 658"/>
                  <a:gd name="T2" fmla="*/ 521 w 703"/>
                  <a:gd name="T3" fmla="*/ 204 h 658"/>
                  <a:gd name="T4" fmla="*/ 295 w 703"/>
                  <a:gd name="T5" fmla="*/ 386 h 658"/>
                  <a:gd name="T6" fmla="*/ 703 w 703"/>
                  <a:gd name="T7" fmla="*/ 658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3" h="658">
                    <a:moveTo>
                      <a:pt x="0" y="0"/>
                    </a:moveTo>
                    <a:cubicBezTo>
                      <a:pt x="236" y="70"/>
                      <a:pt x="472" y="140"/>
                      <a:pt x="521" y="204"/>
                    </a:cubicBezTo>
                    <a:cubicBezTo>
                      <a:pt x="570" y="268"/>
                      <a:pt x="265" y="310"/>
                      <a:pt x="295" y="386"/>
                    </a:cubicBezTo>
                    <a:cubicBezTo>
                      <a:pt x="325" y="462"/>
                      <a:pt x="635" y="613"/>
                      <a:pt x="703" y="658"/>
                    </a:cubicBezTo>
                  </a:path>
                </a:pathLst>
              </a:custGeom>
              <a:noFill/>
              <a:ln w="28575" cap="flat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4" name="Rectangle 218"/>
              <p:cNvSpPr>
                <a:spLocks noChangeArrowheads="1"/>
              </p:cNvSpPr>
              <p:nvPr/>
            </p:nvSpPr>
            <p:spPr bwMode="auto">
              <a:xfrm>
                <a:off x="4422" y="2568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2" name="Rectangle 226"/>
              <p:cNvSpPr>
                <a:spLocks noChangeArrowheads="1"/>
              </p:cNvSpPr>
              <p:nvPr/>
            </p:nvSpPr>
            <p:spPr bwMode="auto">
              <a:xfrm>
                <a:off x="4649" y="2749"/>
                <a:ext cx="181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3" name="Rectangle 227"/>
              <p:cNvSpPr>
                <a:spLocks noChangeArrowheads="1"/>
              </p:cNvSpPr>
              <p:nvPr/>
            </p:nvSpPr>
            <p:spPr bwMode="auto">
              <a:xfrm>
                <a:off x="4413" y="2559"/>
                <a:ext cx="421" cy="200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4" name="Rectangle 228"/>
              <p:cNvSpPr>
                <a:spLocks noChangeArrowheads="1"/>
              </p:cNvSpPr>
              <p:nvPr/>
            </p:nvSpPr>
            <p:spPr bwMode="auto">
              <a:xfrm>
                <a:off x="4637" y="2885"/>
                <a:ext cx="333" cy="255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7" name="Line 231"/>
              <p:cNvSpPr>
                <a:spLocks noChangeShapeType="1"/>
              </p:cNvSpPr>
              <p:nvPr/>
            </p:nvSpPr>
            <p:spPr bwMode="auto">
              <a:xfrm>
                <a:off x="4173" y="3203"/>
                <a:ext cx="952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8" name="Line 232"/>
              <p:cNvSpPr>
                <a:spLocks noChangeShapeType="1"/>
              </p:cNvSpPr>
              <p:nvPr/>
            </p:nvSpPr>
            <p:spPr bwMode="auto">
              <a:xfrm>
                <a:off x="4286" y="2523"/>
                <a:ext cx="0" cy="74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128" name="Group 312"/>
            <p:cNvGrpSpPr>
              <a:grpSpLocks/>
            </p:cNvGrpSpPr>
            <p:nvPr/>
          </p:nvGrpSpPr>
          <p:grpSpPr bwMode="auto">
            <a:xfrm>
              <a:off x="120" y="2524"/>
              <a:ext cx="913" cy="776"/>
              <a:chOff x="120" y="2524"/>
              <a:chExt cx="913" cy="776"/>
            </a:xfrm>
          </p:grpSpPr>
          <p:sp>
            <p:nvSpPr>
              <p:cNvPr id="35100" name="Freeform 284"/>
              <p:cNvSpPr>
                <a:spLocks/>
              </p:cNvSpPr>
              <p:nvPr/>
            </p:nvSpPr>
            <p:spPr bwMode="auto">
              <a:xfrm>
                <a:off x="569" y="2524"/>
                <a:ext cx="464" cy="548"/>
              </a:xfrm>
              <a:custGeom>
                <a:avLst/>
                <a:gdLst>
                  <a:gd name="T0" fmla="*/ 10 w 965"/>
                  <a:gd name="T1" fmla="*/ 0 h 1140"/>
                  <a:gd name="T2" fmla="*/ 30 w 965"/>
                  <a:gd name="T3" fmla="*/ 0 h 1140"/>
                  <a:gd name="T4" fmla="*/ 50 w 965"/>
                  <a:gd name="T5" fmla="*/ 1 h 1140"/>
                  <a:gd name="T6" fmla="*/ 70 w 965"/>
                  <a:gd name="T7" fmla="*/ 3 h 1140"/>
                  <a:gd name="T8" fmla="*/ 90 w 965"/>
                  <a:gd name="T9" fmla="*/ 6 h 1140"/>
                  <a:gd name="T10" fmla="*/ 110 w 965"/>
                  <a:gd name="T11" fmla="*/ 10 h 1140"/>
                  <a:gd name="T12" fmla="*/ 130 w 965"/>
                  <a:gd name="T13" fmla="*/ 15 h 1140"/>
                  <a:gd name="T14" fmla="*/ 150 w 965"/>
                  <a:gd name="T15" fmla="*/ 21 h 1140"/>
                  <a:gd name="T16" fmla="*/ 170 w 965"/>
                  <a:gd name="T17" fmla="*/ 27 h 1140"/>
                  <a:gd name="T18" fmla="*/ 190 w 965"/>
                  <a:gd name="T19" fmla="*/ 35 h 1140"/>
                  <a:gd name="T20" fmla="*/ 211 w 965"/>
                  <a:gd name="T21" fmla="*/ 43 h 1140"/>
                  <a:gd name="T22" fmla="*/ 231 w 965"/>
                  <a:gd name="T23" fmla="*/ 52 h 1140"/>
                  <a:gd name="T24" fmla="*/ 249 w 965"/>
                  <a:gd name="T25" fmla="*/ 63 h 1140"/>
                  <a:gd name="T26" fmla="*/ 269 w 965"/>
                  <a:gd name="T27" fmla="*/ 75 h 1140"/>
                  <a:gd name="T28" fmla="*/ 289 w 965"/>
                  <a:gd name="T29" fmla="*/ 86 h 1140"/>
                  <a:gd name="T30" fmla="*/ 309 w 965"/>
                  <a:gd name="T31" fmla="*/ 99 h 1140"/>
                  <a:gd name="T32" fmla="*/ 329 w 965"/>
                  <a:gd name="T33" fmla="*/ 113 h 1140"/>
                  <a:gd name="T34" fmla="*/ 349 w 965"/>
                  <a:gd name="T35" fmla="*/ 129 h 1140"/>
                  <a:gd name="T36" fmla="*/ 369 w 965"/>
                  <a:gd name="T37" fmla="*/ 145 h 1140"/>
                  <a:gd name="T38" fmla="*/ 389 w 965"/>
                  <a:gd name="T39" fmla="*/ 161 h 1140"/>
                  <a:gd name="T40" fmla="*/ 408 w 965"/>
                  <a:gd name="T41" fmla="*/ 179 h 1140"/>
                  <a:gd name="T42" fmla="*/ 428 w 965"/>
                  <a:gd name="T43" fmla="*/ 198 h 1140"/>
                  <a:gd name="T44" fmla="*/ 447 w 965"/>
                  <a:gd name="T45" fmla="*/ 218 h 1140"/>
                  <a:gd name="T46" fmla="*/ 466 w 965"/>
                  <a:gd name="T47" fmla="*/ 238 h 1140"/>
                  <a:gd name="T48" fmla="*/ 486 w 965"/>
                  <a:gd name="T49" fmla="*/ 259 h 1140"/>
                  <a:gd name="T50" fmla="*/ 506 w 965"/>
                  <a:gd name="T51" fmla="*/ 282 h 1140"/>
                  <a:gd name="T52" fmla="*/ 525 w 965"/>
                  <a:gd name="T53" fmla="*/ 304 h 1140"/>
                  <a:gd name="T54" fmla="*/ 544 w 965"/>
                  <a:gd name="T55" fmla="*/ 329 h 1140"/>
                  <a:gd name="T56" fmla="*/ 563 w 965"/>
                  <a:gd name="T57" fmla="*/ 354 h 1140"/>
                  <a:gd name="T58" fmla="*/ 582 w 965"/>
                  <a:gd name="T59" fmla="*/ 381 h 1140"/>
                  <a:gd name="T60" fmla="*/ 601 w 965"/>
                  <a:gd name="T61" fmla="*/ 407 h 1140"/>
                  <a:gd name="T62" fmla="*/ 621 w 965"/>
                  <a:gd name="T63" fmla="*/ 434 h 1140"/>
                  <a:gd name="T64" fmla="*/ 640 w 965"/>
                  <a:gd name="T65" fmla="*/ 464 h 1140"/>
                  <a:gd name="T66" fmla="*/ 658 w 965"/>
                  <a:gd name="T67" fmla="*/ 493 h 1140"/>
                  <a:gd name="T68" fmla="*/ 677 w 965"/>
                  <a:gd name="T69" fmla="*/ 523 h 1140"/>
                  <a:gd name="T70" fmla="*/ 696 w 965"/>
                  <a:gd name="T71" fmla="*/ 555 h 1140"/>
                  <a:gd name="T72" fmla="*/ 715 w 965"/>
                  <a:gd name="T73" fmla="*/ 588 h 1140"/>
                  <a:gd name="T74" fmla="*/ 732 w 965"/>
                  <a:gd name="T75" fmla="*/ 622 h 1140"/>
                  <a:gd name="T76" fmla="*/ 751 w 965"/>
                  <a:gd name="T77" fmla="*/ 656 h 1140"/>
                  <a:gd name="T78" fmla="*/ 770 w 965"/>
                  <a:gd name="T79" fmla="*/ 691 h 1140"/>
                  <a:gd name="T80" fmla="*/ 787 w 965"/>
                  <a:gd name="T81" fmla="*/ 727 h 1140"/>
                  <a:gd name="T82" fmla="*/ 806 w 965"/>
                  <a:gd name="T83" fmla="*/ 764 h 1140"/>
                  <a:gd name="T84" fmla="*/ 824 w 965"/>
                  <a:gd name="T85" fmla="*/ 802 h 1140"/>
                  <a:gd name="T86" fmla="*/ 842 w 965"/>
                  <a:gd name="T87" fmla="*/ 841 h 1140"/>
                  <a:gd name="T88" fmla="*/ 860 w 965"/>
                  <a:gd name="T89" fmla="*/ 881 h 1140"/>
                  <a:gd name="T90" fmla="*/ 878 w 965"/>
                  <a:gd name="T91" fmla="*/ 922 h 1140"/>
                  <a:gd name="T92" fmla="*/ 895 w 965"/>
                  <a:gd name="T93" fmla="*/ 963 h 1140"/>
                  <a:gd name="T94" fmla="*/ 913 w 965"/>
                  <a:gd name="T95" fmla="*/ 1006 h 1140"/>
                  <a:gd name="T96" fmla="*/ 930 w 965"/>
                  <a:gd name="T97" fmla="*/ 1050 h 1140"/>
                  <a:gd name="T98" fmla="*/ 948 w 965"/>
                  <a:gd name="T99" fmla="*/ 1094 h 1140"/>
                  <a:gd name="T100" fmla="*/ 965 w 965"/>
                  <a:gd name="T101" fmla="*/ 114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5" h="114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50" y="1"/>
                    </a:lnTo>
                    <a:lnTo>
                      <a:pt x="61" y="2"/>
                    </a:lnTo>
                    <a:lnTo>
                      <a:pt x="70" y="3"/>
                    </a:lnTo>
                    <a:lnTo>
                      <a:pt x="81" y="4"/>
                    </a:lnTo>
                    <a:lnTo>
                      <a:pt x="90" y="6"/>
                    </a:lnTo>
                    <a:lnTo>
                      <a:pt x="101" y="8"/>
                    </a:lnTo>
                    <a:lnTo>
                      <a:pt x="110" y="10"/>
                    </a:lnTo>
                    <a:lnTo>
                      <a:pt x="120" y="13"/>
                    </a:lnTo>
                    <a:lnTo>
                      <a:pt x="130" y="15"/>
                    </a:lnTo>
                    <a:lnTo>
                      <a:pt x="140" y="17"/>
                    </a:lnTo>
                    <a:lnTo>
                      <a:pt x="150" y="21"/>
                    </a:lnTo>
                    <a:lnTo>
                      <a:pt x="160" y="23"/>
                    </a:lnTo>
                    <a:lnTo>
                      <a:pt x="170" y="27"/>
                    </a:lnTo>
                    <a:lnTo>
                      <a:pt x="180" y="31"/>
                    </a:lnTo>
                    <a:lnTo>
                      <a:pt x="190" y="35"/>
                    </a:lnTo>
                    <a:lnTo>
                      <a:pt x="200" y="38"/>
                    </a:lnTo>
                    <a:lnTo>
                      <a:pt x="211" y="43"/>
                    </a:lnTo>
                    <a:lnTo>
                      <a:pt x="220" y="48"/>
                    </a:lnTo>
                    <a:lnTo>
                      <a:pt x="231" y="52"/>
                    </a:lnTo>
                    <a:lnTo>
                      <a:pt x="240" y="57"/>
                    </a:lnTo>
                    <a:lnTo>
                      <a:pt x="249" y="63"/>
                    </a:lnTo>
                    <a:lnTo>
                      <a:pt x="260" y="69"/>
                    </a:lnTo>
                    <a:lnTo>
                      <a:pt x="269" y="75"/>
                    </a:lnTo>
                    <a:lnTo>
                      <a:pt x="280" y="81"/>
                    </a:lnTo>
                    <a:lnTo>
                      <a:pt x="289" y="86"/>
                    </a:lnTo>
                    <a:lnTo>
                      <a:pt x="300" y="93"/>
                    </a:lnTo>
                    <a:lnTo>
                      <a:pt x="309" y="99"/>
                    </a:lnTo>
                    <a:lnTo>
                      <a:pt x="320" y="106"/>
                    </a:lnTo>
                    <a:lnTo>
                      <a:pt x="329" y="113"/>
                    </a:lnTo>
                    <a:lnTo>
                      <a:pt x="340" y="122"/>
                    </a:lnTo>
                    <a:lnTo>
                      <a:pt x="349" y="129"/>
                    </a:lnTo>
                    <a:lnTo>
                      <a:pt x="358" y="137"/>
                    </a:lnTo>
                    <a:lnTo>
                      <a:pt x="369" y="145"/>
                    </a:lnTo>
                    <a:lnTo>
                      <a:pt x="378" y="153"/>
                    </a:lnTo>
                    <a:lnTo>
                      <a:pt x="389" y="161"/>
                    </a:lnTo>
                    <a:lnTo>
                      <a:pt x="398" y="170"/>
                    </a:lnTo>
                    <a:lnTo>
                      <a:pt x="408" y="179"/>
                    </a:lnTo>
                    <a:lnTo>
                      <a:pt x="418" y="188"/>
                    </a:lnTo>
                    <a:lnTo>
                      <a:pt x="428" y="198"/>
                    </a:lnTo>
                    <a:lnTo>
                      <a:pt x="437" y="207"/>
                    </a:lnTo>
                    <a:lnTo>
                      <a:pt x="447" y="218"/>
                    </a:lnTo>
                    <a:lnTo>
                      <a:pt x="457" y="227"/>
                    </a:lnTo>
                    <a:lnTo>
                      <a:pt x="466" y="238"/>
                    </a:lnTo>
                    <a:lnTo>
                      <a:pt x="477" y="248"/>
                    </a:lnTo>
                    <a:lnTo>
                      <a:pt x="486" y="259"/>
                    </a:lnTo>
                    <a:lnTo>
                      <a:pt x="495" y="270"/>
                    </a:lnTo>
                    <a:lnTo>
                      <a:pt x="506" y="282"/>
                    </a:lnTo>
                    <a:lnTo>
                      <a:pt x="515" y="293"/>
                    </a:lnTo>
                    <a:lnTo>
                      <a:pt x="525" y="304"/>
                    </a:lnTo>
                    <a:lnTo>
                      <a:pt x="534" y="317"/>
                    </a:lnTo>
                    <a:lnTo>
                      <a:pt x="544" y="329"/>
                    </a:lnTo>
                    <a:lnTo>
                      <a:pt x="554" y="342"/>
                    </a:lnTo>
                    <a:lnTo>
                      <a:pt x="563" y="354"/>
                    </a:lnTo>
                    <a:lnTo>
                      <a:pt x="573" y="366"/>
                    </a:lnTo>
                    <a:lnTo>
                      <a:pt x="582" y="381"/>
                    </a:lnTo>
                    <a:lnTo>
                      <a:pt x="592" y="393"/>
                    </a:lnTo>
                    <a:lnTo>
                      <a:pt x="601" y="407"/>
                    </a:lnTo>
                    <a:lnTo>
                      <a:pt x="610" y="420"/>
                    </a:lnTo>
                    <a:lnTo>
                      <a:pt x="621" y="434"/>
                    </a:lnTo>
                    <a:lnTo>
                      <a:pt x="630" y="450"/>
                    </a:lnTo>
                    <a:lnTo>
                      <a:pt x="640" y="464"/>
                    </a:lnTo>
                    <a:lnTo>
                      <a:pt x="649" y="479"/>
                    </a:lnTo>
                    <a:lnTo>
                      <a:pt x="658" y="493"/>
                    </a:lnTo>
                    <a:lnTo>
                      <a:pt x="668" y="508"/>
                    </a:lnTo>
                    <a:lnTo>
                      <a:pt x="677" y="523"/>
                    </a:lnTo>
                    <a:lnTo>
                      <a:pt x="686" y="540"/>
                    </a:lnTo>
                    <a:lnTo>
                      <a:pt x="696" y="555"/>
                    </a:lnTo>
                    <a:lnTo>
                      <a:pt x="705" y="572"/>
                    </a:lnTo>
                    <a:lnTo>
                      <a:pt x="715" y="588"/>
                    </a:lnTo>
                    <a:lnTo>
                      <a:pt x="724" y="604"/>
                    </a:lnTo>
                    <a:lnTo>
                      <a:pt x="732" y="622"/>
                    </a:lnTo>
                    <a:lnTo>
                      <a:pt x="742" y="638"/>
                    </a:lnTo>
                    <a:lnTo>
                      <a:pt x="751" y="656"/>
                    </a:lnTo>
                    <a:lnTo>
                      <a:pt x="760" y="673"/>
                    </a:lnTo>
                    <a:lnTo>
                      <a:pt x="770" y="691"/>
                    </a:lnTo>
                    <a:lnTo>
                      <a:pt x="779" y="709"/>
                    </a:lnTo>
                    <a:lnTo>
                      <a:pt x="787" y="727"/>
                    </a:lnTo>
                    <a:lnTo>
                      <a:pt x="797" y="746"/>
                    </a:lnTo>
                    <a:lnTo>
                      <a:pt x="806" y="764"/>
                    </a:lnTo>
                    <a:lnTo>
                      <a:pt x="815" y="784"/>
                    </a:lnTo>
                    <a:lnTo>
                      <a:pt x="824" y="802"/>
                    </a:lnTo>
                    <a:lnTo>
                      <a:pt x="833" y="821"/>
                    </a:lnTo>
                    <a:lnTo>
                      <a:pt x="842" y="841"/>
                    </a:lnTo>
                    <a:lnTo>
                      <a:pt x="851" y="861"/>
                    </a:lnTo>
                    <a:lnTo>
                      <a:pt x="860" y="881"/>
                    </a:lnTo>
                    <a:lnTo>
                      <a:pt x="869" y="901"/>
                    </a:lnTo>
                    <a:lnTo>
                      <a:pt x="878" y="922"/>
                    </a:lnTo>
                    <a:lnTo>
                      <a:pt x="887" y="943"/>
                    </a:lnTo>
                    <a:lnTo>
                      <a:pt x="895" y="963"/>
                    </a:lnTo>
                    <a:lnTo>
                      <a:pt x="904" y="985"/>
                    </a:lnTo>
                    <a:lnTo>
                      <a:pt x="913" y="1006"/>
                    </a:lnTo>
                    <a:lnTo>
                      <a:pt x="922" y="1027"/>
                    </a:lnTo>
                    <a:lnTo>
                      <a:pt x="930" y="1050"/>
                    </a:lnTo>
                    <a:lnTo>
                      <a:pt x="940" y="1072"/>
                    </a:lnTo>
                    <a:lnTo>
                      <a:pt x="948" y="1094"/>
                    </a:lnTo>
                    <a:lnTo>
                      <a:pt x="956" y="1116"/>
                    </a:lnTo>
                    <a:lnTo>
                      <a:pt x="965" y="1140"/>
                    </a:lnTo>
                  </a:path>
                </a:pathLst>
              </a:custGeom>
              <a:noFill/>
              <a:ln w="19050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1" name="Freeform 285"/>
              <p:cNvSpPr>
                <a:spLocks/>
              </p:cNvSpPr>
              <p:nvPr/>
            </p:nvSpPr>
            <p:spPr bwMode="auto">
              <a:xfrm>
                <a:off x="120" y="2524"/>
                <a:ext cx="449" cy="548"/>
              </a:xfrm>
              <a:custGeom>
                <a:avLst/>
                <a:gdLst>
                  <a:gd name="T0" fmla="*/ 9 w 935"/>
                  <a:gd name="T1" fmla="*/ 1116 h 1140"/>
                  <a:gd name="T2" fmla="*/ 25 w 935"/>
                  <a:gd name="T3" fmla="*/ 1072 h 1140"/>
                  <a:gd name="T4" fmla="*/ 43 w 935"/>
                  <a:gd name="T5" fmla="*/ 1027 h 1140"/>
                  <a:gd name="T6" fmla="*/ 61 w 935"/>
                  <a:gd name="T7" fmla="*/ 985 h 1140"/>
                  <a:gd name="T8" fmla="*/ 78 w 935"/>
                  <a:gd name="T9" fmla="*/ 943 h 1140"/>
                  <a:gd name="T10" fmla="*/ 96 w 935"/>
                  <a:gd name="T11" fmla="*/ 901 h 1140"/>
                  <a:gd name="T12" fmla="*/ 114 w 935"/>
                  <a:gd name="T13" fmla="*/ 861 h 1140"/>
                  <a:gd name="T14" fmla="*/ 132 w 935"/>
                  <a:gd name="T15" fmla="*/ 821 h 1140"/>
                  <a:gd name="T16" fmla="*/ 150 w 935"/>
                  <a:gd name="T17" fmla="*/ 784 h 1140"/>
                  <a:gd name="T18" fmla="*/ 168 w 935"/>
                  <a:gd name="T19" fmla="*/ 746 h 1140"/>
                  <a:gd name="T20" fmla="*/ 186 w 935"/>
                  <a:gd name="T21" fmla="*/ 709 h 1140"/>
                  <a:gd name="T22" fmla="*/ 205 w 935"/>
                  <a:gd name="T23" fmla="*/ 673 h 1140"/>
                  <a:gd name="T24" fmla="*/ 223 w 935"/>
                  <a:gd name="T25" fmla="*/ 638 h 1140"/>
                  <a:gd name="T26" fmla="*/ 241 w 935"/>
                  <a:gd name="T27" fmla="*/ 604 h 1140"/>
                  <a:gd name="T28" fmla="*/ 260 w 935"/>
                  <a:gd name="T29" fmla="*/ 572 h 1140"/>
                  <a:gd name="T30" fmla="*/ 279 w 935"/>
                  <a:gd name="T31" fmla="*/ 540 h 1140"/>
                  <a:gd name="T32" fmla="*/ 297 w 935"/>
                  <a:gd name="T33" fmla="*/ 508 h 1140"/>
                  <a:gd name="T34" fmla="*/ 316 w 935"/>
                  <a:gd name="T35" fmla="*/ 479 h 1140"/>
                  <a:gd name="T36" fmla="*/ 335 w 935"/>
                  <a:gd name="T37" fmla="*/ 450 h 1140"/>
                  <a:gd name="T38" fmla="*/ 355 w 935"/>
                  <a:gd name="T39" fmla="*/ 420 h 1140"/>
                  <a:gd name="T40" fmla="*/ 373 w 935"/>
                  <a:gd name="T41" fmla="*/ 393 h 1140"/>
                  <a:gd name="T42" fmla="*/ 392 w 935"/>
                  <a:gd name="T43" fmla="*/ 366 h 1140"/>
                  <a:gd name="T44" fmla="*/ 411 w 935"/>
                  <a:gd name="T45" fmla="*/ 342 h 1140"/>
                  <a:gd name="T46" fmla="*/ 431 w 935"/>
                  <a:gd name="T47" fmla="*/ 317 h 1140"/>
                  <a:gd name="T48" fmla="*/ 450 w 935"/>
                  <a:gd name="T49" fmla="*/ 293 h 1140"/>
                  <a:gd name="T50" fmla="*/ 470 w 935"/>
                  <a:gd name="T51" fmla="*/ 270 h 1140"/>
                  <a:gd name="T52" fmla="*/ 488 w 935"/>
                  <a:gd name="T53" fmla="*/ 248 h 1140"/>
                  <a:gd name="T54" fmla="*/ 508 w 935"/>
                  <a:gd name="T55" fmla="*/ 227 h 1140"/>
                  <a:gd name="T56" fmla="*/ 528 w 935"/>
                  <a:gd name="T57" fmla="*/ 207 h 1140"/>
                  <a:gd name="T58" fmla="*/ 547 w 935"/>
                  <a:gd name="T59" fmla="*/ 188 h 1140"/>
                  <a:gd name="T60" fmla="*/ 567 w 935"/>
                  <a:gd name="T61" fmla="*/ 170 h 1140"/>
                  <a:gd name="T62" fmla="*/ 587 w 935"/>
                  <a:gd name="T63" fmla="*/ 153 h 1140"/>
                  <a:gd name="T64" fmla="*/ 607 w 935"/>
                  <a:gd name="T65" fmla="*/ 137 h 1140"/>
                  <a:gd name="T66" fmla="*/ 625 w 935"/>
                  <a:gd name="T67" fmla="*/ 122 h 1140"/>
                  <a:gd name="T68" fmla="*/ 645 w 935"/>
                  <a:gd name="T69" fmla="*/ 106 h 1140"/>
                  <a:gd name="T70" fmla="*/ 665 w 935"/>
                  <a:gd name="T71" fmla="*/ 93 h 1140"/>
                  <a:gd name="T72" fmla="*/ 685 w 935"/>
                  <a:gd name="T73" fmla="*/ 81 h 1140"/>
                  <a:gd name="T74" fmla="*/ 705 w 935"/>
                  <a:gd name="T75" fmla="*/ 69 h 1140"/>
                  <a:gd name="T76" fmla="*/ 725 w 935"/>
                  <a:gd name="T77" fmla="*/ 57 h 1140"/>
                  <a:gd name="T78" fmla="*/ 745 w 935"/>
                  <a:gd name="T79" fmla="*/ 48 h 1140"/>
                  <a:gd name="T80" fmla="*/ 765 w 935"/>
                  <a:gd name="T81" fmla="*/ 38 h 1140"/>
                  <a:gd name="T82" fmla="*/ 785 w 935"/>
                  <a:gd name="T83" fmla="*/ 31 h 1140"/>
                  <a:gd name="T84" fmla="*/ 805 w 935"/>
                  <a:gd name="T85" fmla="*/ 23 h 1140"/>
                  <a:gd name="T86" fmla="*/ 825 w 935"/>
                  <a:gd name="T87" fmla="*/ 17 h 1140"/>
                  <a:gd name="T88" fmla="*/ 845 w 935"/>
                  <a:gd name="T89" fmla="*/ 13 h 1140"/>
                  <a:gd name="T90" fmla="*/ 864 w 935"/>
                  <a:gd name="T91" fmla="*/ 8 h 1140"/>
                  <a:gd name="T92" fmla="*/ 884 w 935"/>
                  <a:gd name="T93" fmla="*/ 4 h 1140"/>
                  <a:gd name="T94" fmla="*/ 904 w 935"/>
                  <a:gd name="T95" fmla="*/ 2 h 1140"/>
                  <a:gd name="T96" fmla="*/ 925 w 935"/>
                  <a:gd name="T97" fmla="*/ 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5" h="1140">
                    <a:moveTo>
                      <a:pt x="0" y="1140"/>
                    </a:moveTo>
                    <a:lnTo>
                      <a:pt x="9" y="1116"/>
                    </a:lnTo>
                    <a:lnTo>
                      <a:pt x="17" y="1094"/>
                    </a:lnTo>
                    <a:lnTo>
                      <a:pt x="25" y="1072"/>
                    </a:lnTo>
                    <a:lnTo>
                      <a:pt x="35" y="1050"/>
                    </a:lnTo>
                    <a:lnTo>
                      <a:pt x="43" y="1027"/>
                    </a:lnTo>
                    <a:lnTo>
                      <a:pt x="52" y="1006"/>
                    </a:lnTo>
                    <a:lnTo>
                      <a:pt x="61" y="985"/>
                    </a:lnTo>
                    <a:lnTo>
                      <a:pt x="70" y="963"/>
                    </a:lnTo>
                    <a:lnTo>
                      <a:pt x="78" y="943"/>
                    </a:lnTo>
                    <a:lnTo>
                      <a:pt x="88" y="922"/>
                    </a:lnTo>
                    <a:lnTo>
                      <a:pt x="96" y="901"/>
                    </a:lnTo>
                    <a:lnTo>
                      <a:pt x="105" y="881"/>
                    </a:lnTo>
                    <a:lnTo>
                      <a:pt x="114" y="861"/>
                    </a:lnTo>
                    <a:lnTo>
                      <a:pt x="123" y="841"/>
                    </a:lnTo>
                    <a:lnTo>
                      <a:pt x="132" y="821"/>
                    </a:lnTo>
                    <a:lnTo>
                      <a:pt x="141" y="802"/>
                    </a:lnTo>
                    <a:lnTo>
                      <a:pt x="150" y="784"/>
                    </a:lnTo>
                    <a:lnTo>
                      <a:pt x="159" y="764"/>
                    </a:lnTo>
                    <a:lnTo>
                      <a:pt x="168" y="746"/>
                    </a:lnTo>
                    <a:lnTo>
                      <a:pt x="178" y="727"/>
                    </a:lnTo>
                    <a:lnTo>
                      <a:pt x="186" y="709"/>
                    </a:lnTo>
                    <a:lnTo>
                      <a:pt x="195" y="691"/>
                    </a:lnTo>
                    <a:lnTo>
                      <a:pt x="205" y="673"/>
                    </a:lnTo>
                    <a:lnTo>
                      <a:pt x="214" y="656"/>
                    </a:lnTo>
                    <a:lnTo>
                      <a:pt x="223" y="638"/>
                    </a:lnTo>
                    <a:lnTo>
                      <a:pt x="233" y="622"/>
                    </a:lnTo>
                    <a:lnTo>
                      <a:pt x="241" y="604"/>
                    </a:lnTo>
                    <a:lnTo>
                      <a:pt x="250" y="588"/>
                    </a:lnTo>
                    <a:lnTo>
                      <a:pt x="260" y="572"/>
                    </a:lnTo>
                    <a:lnTo>
                      <a:pt x="269" y="555"/>
                    </a:lnTo>
                    <a:lnTo>
                      <a:pt x="279" y="540"/>
                    </a:lnTo>
                    <a:lnTo>
                      <a:pt x="288" y="523"/>
                    </a:lnTo>
                    <a:lnTo>
                      <a:pt x="297" y="508"/>
                    </a:lnTo>
                    <a:lnTo>
                      <a:pt x="307" y="493"/>
                    </a:lnTo>
                    <a:lnTo>
                      <a:pt x="316" y="479"/>
                    </a:lnTo>
                    <a:lnTo>
                      <a:pt x="325" y="464"/>
                    </a:lnTo>
                    <a:lnTo>
                      <a:pt x="335" y="450"/>
                    </a:lnTo>
                    <a:lnTo>
                      <a:pt x="344" y="434"/>
                    </a:lnTo>
                    <a:lnTo>
                      <a:pt x="355" y="420"/>
                    </a:lnTo>
                    <a:lnTo>
                      <a:pt x="364" y="407"/>
                    </a:lnTo>
                    <a:lnTo>
                      <a:pt x="373" y="393"/>
                    </a:lnTo>
                    <a:lnTo>
                      <a:pt x="383" y="381"/>
                    </a:lnTo>
                    <a:lnTo>
                      <a:pt x="392" y="366"/>
                    </a:lnTo>
                    <a:lnTo>
                      <a:pt x="402" y="354"/>
                    </a:lnTo>
                    <a:lnTo>
                      <a:pt x="411" y="342"/>
                    </a:lnTo>
                    <a:lnTo>
                      <a:pt x="421" y="329"/>
                    </a:lnTo>
                    <a:lnTo>
                      <a:pt x="431" y="317"/>
                    </a:lnTo>
                    <a:lnTo>
                      <a:pt x="440" y="304"/>
                    </a:lnTo>
                    <a:lnTo>
                      <a:pt x="450" y="293"/>
                    </a:lnTo>
                    <a:lnTo>
                      <a:pt x="459" y="282"/>
                    </a:lnTo>
                    <a:lnTo>
                      <a:pt x="470" y="270"/>
                    </a:lnTo>
                    <a:lnTo>
                      <a:pt x="479" y="259"/>
                    </a:lnTo>
                    <a:lnTo>
                      <a:pt x="488" y="248"/>
                    </a:lnTo>
                    <a:lnTo>
                      <a:pt x="499" y="238"/>
                    </a:lnTo>
                    <a:lnTo>
                      <a:pt x="508" y="227"/>
                    </a:lnTo>
                    <a:lnTo>
                      <a:pt x="518" y="218"/>
                    </a:lnTo>
                    <a:lnTo>
                      <a:pt x="528" y="207"/>
                    </a:lnTo>
                    <a:lnTo>
                      <a:pt x="538" y="198"/>
                    </a:lnTo>
                    <a:lnTo>
                      <a:pt x="547" y="188"/>
                    </a:lnTo>
                    <a:lnTo>
                      <a:pt x="557" y="179"/>
                    </a:lnTo>
                    <a:lnTo>
                      <a:pt x="567" y="170"/>
                    </a:lnTo>
                    <a:lnTo>
                      <a:pt x="576" y="161"/>
                    </a:lnTo>
                    <a:lnTo>
                      <a:pt x="587" y="153"/>
                    </a:lnTo>
                    <a:lnTo>
                      <a:pt x="596" y="145"/>
                    </a:lnTo>
                    <a:lnTo>
                      <a:pt x="607" y="137"/>
                    </a:lnTo>
                    <a:lnTo>
                      <a:pt x="616" y="129"/>
                    </a:lnTo>
                    <a:lnTo>
                      <a:pt x="625" y="122"/>
                    </a:lnTo>
                    <a:lnTo>
                      <a:pt x="636" y="113"/>
                    </a:lnTo>
                    <a:lnTo>
                      <a:pt x="645" y="106"/>
                    </a:lnTo>
                    <a:lnTo>
                      <a:pt x="656" y="99"/>
                    </a:lnTo>
                    <a:lnTo>
                      <a:pt x="665" y="93"/>
                    </a:lnTo>
                    <a:lnTo>
                      <a:pt x="676" y="86"/>
                    </a:lnTo>
                    <a:lnTo>
                      <a:pt x="685" y="81"/>
                    </a:lnTo>
                    <a:lnTo>
                      <a:pt x="696" y="75"/>
                    </a:lnTo>
                    <a:lnTo>
                      <a:pt x="705" y="69"/>
                    </a:lnTo>
                    <a:lnTo>
                      <a:pt x="716" y="63"/>
                    </a:lnTo>
                    <a:lnTo>
                      <a:pt x="725" y="57"/>
                    </a:lnTo>
                    <a:lnTo>
                      <a:pt x="734" y="52"/>
                    </a:lnTo>
                    <a:lnTo>
                      <a:pt x="745" y="48"/>
                    </a:lnTo>
                    <a:lnTo>
                      <a:pt x="754" y="43"/>
                    </a:lnTo>
                    <a:lnTo>
                      <a:pt x="765" y="38"/>
                    </a:lnTo>
                    <a:lnTo>
                      <a:pt x="775" y="35"/>
                    </a:lnTo>
                    <a:lnTo>
                      <a:pt x="785" y="31"/>
                    </a:lnTo>
                    <a:lnTo>
                      <a:pt x="795" y="27"/>
                    </a:lnTo>
                    <a:lnTo>
                      <a:pt x="805" y="23"/>
                    </a:lnTo>
                    <a:lnTo>
                      <a:pt x="815" y="21"/>
                    </a:lnTo>
                    <a:lnTo>
                      <a:pt x="825" y="17"/>
                    </a:lnTo>
                    <a:lnTo>
                      <a:pt x="835" y="15"/>
                    </a:lnTo>
                    <a:lnTo>
                      <a:pt x="845" y="13"/>
                    </a:lnTo>
                    <a:lnTo>
                      <a:pt x="855" y="10"/>
                    </a:lnTo>
                    <a:lnTo>
                      <a:pt x="864" y="8"/>
                    </a:lnTo>
                    <a:lnTo>
                      <a:pt x="875" y="6"/>
                    </a:lnTo>
                    <a:lnTo>
                      <a:pt x="884" y="4"/>
                    </a:lnTo>
                    <a:lnTo>
                      <a:pt x="895" y="3"/>
                    </a:lnTo>
                    <a:lnTo>
                      <a:pt x="904" y="2"/>
                    </a:lnTo>
                    <a:lnTo>
                      <a:pt x="915" y="1"/>
                    </a:lnTo>
                    <a:lnTo>
                      <a:pt x="925" y="0"/>
                    </a:lnTo>
                    <a:lnTo>
                      <a:pt x="935" y="0"/>
                    </a:lnTo>
                  </a:path>
                </a:pathLst>
              </a:custGeom>
              <a:noFill/>
              <a:ln w="19050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2" name="Freeform 286"/>
              <p:cNvSpPr>
                <a:spLocks/>
              </p:cNvSpPr>
              <p:nvPr/>
            </p:nvSpPr>
            <p:spPr bwMode="auto">
              <a:xfrm>
                <a:off x="120" y="3163"/>
                <a:ext cx="464" cy="137"/>
              </a:xfrm>
              <a:custGeom>
                <a:avLst/>
                <a:gdLst>
                  <a:gd name="T0" fmla="*/ 955 w 965"/>
                  <a:gd name="T1" fmla="*/ 285 h 285"/>
                  <a:gd name="T2" fmla="*/ 935 w 965"/>
                  <a:gd name="T3" fmla="*/ 285 h 285"/>
                  <a:gd name="T4" fmla="*/ 915 w 965"/>
                  <a:gd name="T5" fmla="*/ 285 h 285"/>
                  <a:gd name="T6" fmla="*/ 895 w 965"/>
                  <a:gd name="T7" fmla="*/ 283 h 285"/>
                  <a:gd name="T8" fmla="*/ 875 w 965"/>
                  <a:gd name="T9" fmla="*/ 283 h 285"/>
                  <a:gd name="T10" fmla="*/ 855 w 965"/>
                  <a:gd name="T11" fmla="*/ 282 h 285"/>
                  <a:gd name="T12" fmla="*/ 835 w 965"/>
                  <a:gd name="T13" fmla="*/ 281 h 285"/>
                  <a:gd name="T14" fmla="*/ 815 w 965"/>
                  <a:gd name="T15" fmla="*/ 279 h 285"/>
                  <a:gd name="T16" fmla="*/ 795 w 965"/>
                  <a:gd name="T17" fmla="*/ 277 h 285"/>
                  <a:gd name="T18" fmla="*/ 775 w 965"/>
                  <a:gd name="T19" fmla="*/ 275 h 285"/>
                  <a:gd name="T20" fmla="*/ 754 w 965"/>
                  <a:gd name="T21" fmla="*/ 274 h 285"/>
                  <a:gd name="T22" fmla="*/ 734 w 965"/>
                  <a:gd name="T23" fmla="*/ 272 h 285"/>
                  <a:gd name="T24" fmla="*/ 716 w 965"/>
                  <a:gd name="T25" fmla="*/ 268 h 285"/>
                  <a:gd name="T26" fmla="*/ 696 w 965"/>
                  <a:gd name="T27" fmla="*/ 266 h 285"/>
                  <a:gd name="T28" fmla="*/ 676 w 965"/>
                  <a:gd name="T29" fmla="*/ 262 h 285"/>
                  <a:gd name="T30" fmla="*/ 656 w 965"/>
                  <a:gd name="T31" fmla="*/ 260 h 285"/>
                  <a:gd name="T32" fmla="*/ 636 w 965"/>
                  <a:gd name="T33" fmla="*/ 256 h 285"/>
                  <a:gd name="T34" fmla="*/ 616 w 965"/>
                  <a:gd name="T35" fmla="*/ 252 h 285"/>
                  <a:gd name="T36" fmla="*/ 596 w 965"/>
                  <a:gd name="T37" fmla="*/ 248 h 285"/>
                  <a:gd name="T38" fmla="*/ 576 w 965"/>
                  <a:gd name="T39" fmla="*/ 243 h 285"/>
                  <a:gd name="T40" fmla="*/ 557 w 965"/>
                  <a:gd name="T41" fmla="*/ 240 h 285"/>
                  <a:gd name="T42" fmla="*/ 538 w 965"/>
                  <a:gd name="T43" fmla="*/ 235 h 285"/>
                  <a:gd name="T44" fmla="*/ 518 w 965"/>
                  <a:gd name="T45" fmla="*/ 229 h 285"/>
                  <a:gd name="T46" fmla="*/ 499 w 965"/>
                  <a:gd name="T47" fmla="*/ 225 h 285"/>
                  <a:gd name="T48" fmla="*/ 479 w 965"/>
                  <a:gd name="T49" fmla="*/ 219 h 285"/>
                  <a:gd name="T50" fmla="*/ 459 w 965"/>
                  <a:gd name="T51" fmla="*/ 214 h 285"/>
                  <a:gd name="T52" fmla="*/ 440 w 965"/>
                  <a:gd name="T53" fmla="*/ 208 h 285"/>
                  <a:gd name="T54" fmla="*/ 421 w 965"/>
                  <a:gd name="T55" fmla="*/ 202 h 285"/>
                  <a:gd name="T56" fmla="*/ 402 w 965"/>
                  <a:gd name="T57" fmla="*/ 195 h 285"/>
                  <a:gd name="T58" fmla="*/ 383 w 965"/>
                  <a:gd name="T59" fmla="*/ 190 h 285"/>
                  <a:gd name="T60" fmla="*/ 364 w 965"/>
                  <a:gd name="T61" fmla="*/ 183 h 285"/>
                  <a:gd name="T62" fmla="*/ 344 w 965"/>
                  <a:gd name="T63" fmla="*/ 176 h 285"/>
                  <a:gd name="T64" fmla="*/ 325 w 965"/>
                  <a:gd name="T65" fmla="*/ 168 h 285"/>
                  <a:gd name="T66" fmla="*/ 307 w 965"/>
                  <a:gd name="T67" fmla="*/ 161 h 285"/>
                  <a:gd name="T68" fmla="*/ 288 w 965"/>
                  <a:gd name="T69" fmla="*/ 153 h 285"/>
                  <a:gd name="T70" fmla="*/ 269 w 965"/>
                  <a:gd name="T71" fmla="*/ 145 h 285"/>
                  <a:gd name="T72" fmla="*/ 250 w 965"/>
                  <a:gd name="T73" fmla="*/ 137 h 285"/>
                  <a:gd name="T74" fmla="*/ 233 w 965"/>
                  <a:gd name="T75" fmla="*/ 129 h 285"/>
                  <a:gd name="T76" fmla="*/ 214 w 965"/>
                  <a:gd name="T77" fmla="*/ 120 h 285"/>
                  <a:gd name="T78" fmla="*/ 195 w 965"/>
                  <a:gd name="T79" fmla="*/ 111 h 285"/>
                  <a:gd name="T80" fmla="*/ 178 w 965"/>
                  <a:gd name="T81" fmla="*/ 103 h 285"/>
                  <a:gd name="T82" fmla="*/ 159 w 965"/>
                  <a:gd name="T83" fmla="*/ 93 h 285"/>
                  <a:gd name="T84" fmla="*/ 141 w 965"/>
                  <a:gd name="T85" fmla="*/ 84 h 285"/>
                  <a:gd name="T86" fmla="*/ 123 w 965"/>
                  <a:gd name="T87" fmla="*/ 74 h 285"/>
                  <a:gd name="T88" fmla="*/ 105 w 965"/>
                  <a:gd name="T89" fmla="*/ 64 h 285"/>
                  <a:gd name="T90" fmla="*/ 88 w 965"/>
                  <a:gd name="T91" fmla="*/ 54 h 285"/>
                  <a:gd name="T92" fmla="*/ 70 w 965"/>
                  <a:gd name="T93" fmla="*/ 43 h 285"/>
                  <a:gd name="T94" fmla="*/ 52 w 965"/>
                  <a:gd name="T95" fmla="*/ 33 h 285"/>
                  <a:gd name="T96" fmla="*/ 35 w 965"/>
                  <a:gd name="T97" fmla="*/ 22 h 285"/>
                  <a:gd name="T98" fmla="*/ 17 w 965"/>
                  <a:gd name="T99" fmla="*/ 10 h 285"/>
                  <a:gd name="T100" fmla="*/ 0 w 965"/>
                  <a:gd name="T101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5" h="285">
                    <a:moveTo>
                      <a:pt x="965" y="285"/>
                    </a:moveTo>
                    <a:lnTo>
                      <a:pt x="955" y="285"/>
                    </a:lnTo>
                    <a:lnTo>
                      <a:pt x="945" y="285"/>
                    </a:lnTo>
                    <a:lnTo>
                      <a:pt x="935" y="285"/>
                    </a:lnTo>
                    <a:lnTo>
                      <a:pt x="925" y="285"/>
                    </a:lnTo>
                    <a:lnTo>
                      <a:pt x="915" y="285"/>
                    </a:lnTo>
                    <a:lnTo>
                      <a:pt x="904" y="283"/>
                    </a:lnTo>
                    <a:lnTo>
                      <a:pt x="895" y="283"/>
                    </a:lnTo>
                    <a:lnTo>
                      <a:pt x="884" y="283"/>
                    </a:lnTo>
                    <a:lnTo>
                      <a:pt x="875" y="283"/>
                    </a:lnTo>
                    <a:lnTo>
                      <a:pt x="864" y="282"/>
                    </a:lnTo>
                    <a:lnTo>
                      <a:pt x="855" y="282"/>
                    </a:lnTo>
                    <a:lnTo>
                      <a:pt x="845" y="281"/>
                    </a:lnTo>
                    <a:lnTo>
                      <a:pt x="835" y="281"/>
                    </a:lnTo>
                    <a:lnTo>
                      <a:pt x="825" y="280"/>
                    </a:lnTo>
                    <a:lnTo>
                      <a:pt x="815" y="279"/>
                    </a:lnTo>
                    <a:lnTo>
                      <a:pt x="805" y="279"/>
                    </a:lnTo>
                    <a:lnTo>
                      <a:pt x="795" y="277"/>
                    </a:lnTo>
                    <a:lnTo>
                      <a:pt x="785" y="276"/>
                    </a:lnTo>
                    <a:lnTo>
                      <a:pt x="775" y="275"/>
                    </a:lnTo>
                    <a:lnTo>
                      <a:pt x="765" y="275"/>
                    </a:lnTo>
                    <a:lnTo>
                      <a:pt x="754" y="274"/>
                    </a:lnTo>
                    <a:lnTo>
                      <a:pt x="745" y="273"/>
                    </a:lnTo>
                    <a:lnTo>
                      <a:pt x="734" y="272"/>
                    </a:lnTo>
                    <a:lnTo>
                      <a:pt x="725" y="270"/>
                    </a:lnTo>
                    <a:lnTo>
                      <a:pt x="716" y="268"/>
                    </a:lnTo>
                    <a:lnTo>
                      <a:pt x="705" y="267"/>
                    </a:lnTo>
                    <a:lnTo>
                      <a:pt x="696" y="266"/>
                    </a:lnTo>
                    <a:lnTo>
                      <a:pt x="685" y="265"/>
                    </a:lnTo>
                    <a:lnTo>
                      <a:pt x="676" y="262"/>
                    </a:lnTo>
                    <a:lnTo>
                      <a:pt x="665" y="261"/>
                    </a:lnTo>
                    <a:lnTo>
                      <a:pt x="656" y="260"/>
                    </a:lnTo>
                    <a:lnTo>
                      <a:pt x="645" y="258"/>
                    </a:lnTo>
                    <a:lnTo>
                      <a:pt x="636" y="256"/>
                    </a:lnTo>
                    <a:lnTo>
                      <a:pt x="625" y="254"/>
                    </a:lnTo>
                    <a:lnTo>
                      <a:pt x="616" y="252"/>
                    </a:lnTo>
                    <a:lnTo>
                      <a:pt x="607" y="251"/>
                    </a:lnTo>
                    <a:lnTo>
                      <a:pt x="596" y="248"/>
                    </a:lnTo>
                    <a:lnTo>
                      <a:pt x="587" y="246"/>
                    </a:lnTo>
                    <a:lnTo>
                      <a:pt x="576" y="243"/>
                    </a:lnTo>
                    <a:lnTo>
                      <a:pt x="567" y="242"/>
                    </a:lnTo>
                    <a:lnTo>
                      <a:pt x="557" y="240"/>
                    </a:lnTo>
                    <a:lnTo>
                      <a:pt x="547" y="238"/>
                    </a:lnTo>
                    <a:lnTo>
                      <a:pt x="538" y="235"/>
                    </a:lnTo>
                    <a:lnTo>
                      <a:pt x="528" y="233"/>
                    </a:lnTo>
                    <a:lnTo>
                      <a:pt x="518" y="229"/>
                    </a:lnTo>
                    <a:lnTo>
                      <a:pt x="508" y="227"/>
                    </a:lnTo>
                    <a:lnTo>
                      <a:pt x="499" y="225"/>
                    </a:lnTo>
                    <a:lnTo>
                      <a:pt x="488" y="222"/>
                    </a:lnTo>
                    <a:lnTo>
                      <a:pt x="479" y="219"/>
                    </a:lnTo>
                    <a:lnTo>
                      <a:pt x="470" y="217"/>
                    </a:lnTo>
                    <a:lnTo>
                      <a:pt x="459" y="214"/>
                    </a:lnTo>
                    <a:lnTo>
                      <a:pt x="450" y="211"/>
                    </a:lnTo>
                    <a:lnTo>
                      <a:pt x="440" y="208"/>
                    </a:lnTo>
                    <a:lnTo>
                      <a:pt x="431" y="205"/>
                    </a:lnTo>
                    <a:lnTo>
                      <a:pt x="421" y="202"/>
                    </a:lnTo>
                    <a:lnTo>
                      <a:pt x="411" y="199"/>
                    </a:lnTo>
                    <a:lnTo>
                      <a:pt x="402" y="195"/>
                    </a:lnTo>
                    <a:lnTo>
                      <a:pt x="392" y="193"/>
                    </a:lnTo>
                    <a:lnTo>
                      <a:pt x="383" y="190"/>
                    </a:lnTo>
                    <a:lnTo>
                      <a:pt x="373" y="186"/>
                    </a:lnTo>
                    <a:lnTo>
                      <a:pt x="364" y="183"/>
                    </a:lnTo>
                    <a:lnTo>
                      <a:pt x="355" y="179"/>
                    </a:lnTo>
                    <a:lnTo>
                      <a:pt x="344" y="176"/>
                    </a:lnTo>
                    <a:lnTo>
                      <a:pt x="335" y="172"/>
                    </a:lnTo>
                    <a:lnTo>
                      <a:pt x="325" y="168"/>
                    </a:lnTo>
                    <a:lnTo>
                      <a:pt x="316" y="165"/>
                    </a:lnTo>
                    <a:lnTo>
                      <a:pt x="307" y="161"/>
                    </a:lnTo>
                    <a:lnTo>
                      <a:pt x="297" y="157"/>
                    </a:lnTo>
                    <a:lnTo>
                      <a:pt x="288" y="153"/>
                    </a:lnTo>
                    <a:lnTo>
                      <a:pt x="279" y="150"/>
                    </a:lnTo>
                    <a:lnTo>
                      <a:pt x="269" y="145"/>
                    </a:lnTo>
                    <a:lnTo>
                      <a:pt x="260" y="142"/>
                    </a:lnTo>
                    <a:lnTo>
                      <a:pt x="250" y="137"/>
                    </a:lnTo>
                    <a:lnTo>
                      <a:pt x="241" y="133"/>
                    </a:lnTo>
                    <a:lnTo>
                      <a:pt x="233" y="129"/>
                    </a:lnTo>
                    <a:lnTo>
                      <a:pt x="223" y="125"/>
                    </a:lnTo>
                    <a:lnTo>
                      <a:pt x="214" y="120"/>
                    </a:lnTo>
                    <a:lnTo>
                      <a:pt x="205" y="116"/>
                    </a:lnTo>
                    <a:lnTo>
                      <a:pt x="195" y="111"/>
                    </a:lnTo>
                    <a:lnTo>
                      <a:pt x="186" y="108"/>
                    </a:lnTo>
                    <a:lnTo>
                      <a:pt x="178" y="103"/>
                    </a:lnTo>
                    <a:lnTo>
                      <a:pt x="168" y="98"/>
                    </a:lnTo>
                    <a:lnTo>
                      <a:pt x="159" y="93"/>
                    </a:lnTo>
                    <a:lnTo>
                      <a:pt x="150" y="89"/>
                    </a:lnTo>
                    <a:lnTo>
                      <a:pt x="141" y="84"/>
                    </a:lnTo>
                    <a:lnTo>
                      <a:pt x="132" y="79"/>
                    </a:lnTo>
                    <a:lnTo>
                      <a:pt x="123" y="74"/>
                    </a:lnTo>
                    <a:lnTo>
                      <a:pt x="114" y="69"/>
                    </a:lnTo>
                    <a:lnTo>
                      <a:pt x="105" y="64"/>
                    </a:lnTo>
                    <a:lnTo>
                      <a:pt x="96" y="60"/>
                    </a:lnTo>
                    <a:lnTo>
                      <a:pt x="88" y="54"/>
                    </a:lnTo>
                    <a:lnTo>
                      <a:pt x="78" y="49"/>
                    </a:lnTo>
                    <a:lnTo>
                      <a:pt x="70" y="43"/>
                    </a:lnTo>
                    <a:lnTo>
                      <a:pt x="61" y="38"/>
                    </a:lnTo>
                    <a:lnTo>
                      <a:pt x="52" y="33"/>
                    </a:lnTo>
                    <a:lnTo>
                      <a:pt x="43" y="28"/>
                    </a:lnTo>
                    <a:lnTo>
                      <a:pt x="35" y="22"/>
                    </a:lnTo>
                    <a:lnTo>
                      <a:pt x="25" y="16"/>
                    </a:lnTo>
                    <a:lnTo>
                      <a:pt x="17" y="10"/>
                    </a:lnTo>
                    <a:lnTo>
                      <a:pt x="9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3" name="Freeform 287"/>
              <p:cNvSpPr>
                <a:spLocks/>
              </p:cNvSpPr>
              <p:nvPr/>
            </p:nvSpPr>
            <p:spPr bwMode="auto">
              <a:xfrm>
                <a:off x="584" y="3163"/>
                <a:ext cx="449" cy="137"/>
              </a:xfrm>
              <a:custGeom>
                <a:avLst/>
                <a:gdLst>
                  <a:gd name="T0" fmla="*/ 926 w 935"/>
                  <a:gd name="T1" fmla="*/ 6 h 285"/>
                  <a:gd name="T2" fmla="*/ 910 w 935"/>
                  <a:gd name="T3" fmla="*/ 16 h 285"/>
                  <a:gd name="T4" fmla="*/ 892 w 935"/>
                  <a:gd name="T5" fmla="*/ 28 h 285"/>
                  <a:gd name="T6" fmla="*/ 874 w 935"/>
                  <a:gd name="T7" fmla="*/ 38 h 285"/>
                  <a:gd name="T8" fmla="*/ 857 w 935"/>
                  <a:gd name="T9" fmla="*/ 49 h 285"/>
                  <a:gd name="T10" fmla="*/ 839 w 935"/>
                  <a:gd name="T11" fmla="*/ 60 h 285"/>
                  <a:gd name="T12" fmla="*/ 821 w 935"/>
                  <a:gd name="T13" fmla="*/ 69 h 285"/>
                  <a:gd name="T14" fmla="*/ 803 w 935"/>
                  <a:gd name="T15" fmla="*/ 79 h 285"/>
                  <a:gd name="T16" fmla="*/ 785 w 935"/>
                  <a:gd name="T17" fmla="*/ 89 h 285"/>
                  <a:gd name="T18" fmla="*/ 767 w 935"/>
                  <a:gd name="T19" fmla="*/ 98 h 285"/>
                  <a:gd name="T20" fmla="*/ 749 w 935"/>
                  <a:gd name="T21" fmla="*/ 108 h 285"/>
                  <a:gd name="T22" fmla="*/ 730 w 935"/>
                  <a:gd name="T23" fmla="*/ 116 h 285"/>
                  <a:gd name="T24" fmla="*/ 712 w 935"/>
                  <a:gd name="T25" fmla="*/ 125 h 285"/>
                  <a:gd name="T26" fmla="*/ 694 w 935"/>
                  <a:gd name="T27" fmla="*/ 133 h 285"/>
                  <a:gd name="T28" fmla="*/ 675 w 935"/>
                  <a:gd name="T29" fmla="*/ 142 h 285"/>
                  <a:gd name="T30" fmla="*/ 656 w 935"/>
                  <a:gd name="T31" fmla="*/ 150 h 285"/>
                  <a:gd name="T32" fmla="*/ 638 w 935"/>
                  <a:gd name="T33" fmla="*/ 157 h 285"/>
                  <a:gd name="T34" fmla="*/ 619 w 935"/>
                  <a:gd name="T35" fmla="*/ 165 h 285"/>
                  <a:gd name="T36" fmla="*/ 600 w 935"/>
                  <a:gd name="T37" fmla="*/ 172 h 285"/>
                  <a:gd name="T38" fmla="*/ 580 w 935"/>
                  <a:gd name="T39" fmla="*/ 179 h 285"/>
                  <a:gd name="T40" fmla="*/ 562 w 935"/>
                  <a:gd name="T41" fmla="*/ 186 h 285"/>
                  <a:gd name="T42" fmla="*/ 543 w 935"/>
                  <a:gd name="T43" fmla="*/ 193 h 285"/>
                  <a:gd name="T44" fmla="*/ 524 w 935"/>
                  <a:gd name="T45" fmla="*/ 199 h 285"/>
                  <a:gd name="T46" fmla="*/ 504 w 935"/>
                  <a:gd name="T47" fmla="*/ 205 h 285"/>
                  <a:gd name="T48" fmla="*/ 485 w 935"/>
                  <a:gd name="T49" fmla="*/ 211 h 285"/>
                  <a:gd name="T50" fmla="*/ 465 w 935"/>
                  <a:gd name="T51" fmla="*/ 217 h 285"/>
                  <a:gd name="T52" fmla="*/ 447 w 935"/>
                  <a:gd name="T53" fmla="*/ 222 h 285"/>
                  <a:gd name="T54" fmla="*/ 427 w 935"/>
                  <a:gd name="T55" fmla="*/ 227 h 285"/>
                  <a:gd name="T56" fmla="*/ 407 w 935"/>
                  <a:gd name="T57" fmla="*/ 233 h 285"/>
                  <a:gd name="T58" fmla="*/ 388 w 935"/>
                  <a:gd name="T59" fmla="*/ 238 h 285"/>
                  <a:gd name="T60" fmla="*/ 368 w 935"/>
                  <a:gd name="T61" fmla="*/ 242 h 285"/>
                  <a:gd name="T62" fmla="*/ 348 w 935"/>
                  <a:gd name="T63" fmla="*/ 246 h 285"/>
                  <a:gd name="T64" fmla="*/ 328 w 935"/>
                  <a:gd name="T65" fmla="*/ 251 h 285"/>
                  <a:gd name="T66" fmla="*/ 310 w 935"/>
                  <a:gd name="T67" fmla="*/ 254 h 285"/>
                  <a:gd name="T68" fmla="*/ 290 w 935"/>
                  <a:gd name="T69" fmla="*/ 258 h 285"/>
                  <a:gd name="T70" fmla="*/ 270 w 935"/>
                  <a:gd name="T71" fmla="*/ 261 h 285"/>
                  <a:gd name="T72" fmla="*/ 250 w 935"/>
                  <a:gd name="T73" fmla="*/ 265 h 285"/>
                  <a:gd name="T74" fmla="*/ 230 w 935"/>
                  <a:gd name="T75" fmla="*/ 267 h 285"/>
                  <a:gd name="T76" fmla="*/ 210 w 935"/>
                  <a:gd name="T77" fmla="*/ 270 h 285"/>
                  <a:gd name="T78" fmla="*/ 190 w 935"/>
                  <a:gd name="T79" fmla="*/ 273 h 285"/>
                  <a:gd name="T80" fmla="*/ 170 w 935"/>
                  <a:gd name="T81" fmla="*/ 275 h 285"/>
                  <a:gd name="T82" fmla="*/ 150 w 935"/>
                  <a:gd name="T83" fmla="*/ 276 h 285"/>
                  <a:gd name="T84" fmla="*/ 130 w 935"/>
                  <a:gd name="T85" fmla="*/ 279 h 285"/>
                  <a:gd name="T86" fmla="*/ 110 w 935"/>
                  <a:gd name="T87" fmla="*/ 280 h 285"/>
                  <a:gd name="T88" fmla="*/ 90 w 935"/>
                  <a:gd name="T89" fmla="*/ 281 h 285"/>
                  <a:gd name="T90" fmla="*/ 71 w 935"/>
                  <a:gd name="T91" fmla="*/ 282 h 285"/>
                  <a:gd name="T92" fmla="*/ 51 w 935"/>
                  <a:gd name="T93" fmla="*/ 283 h 285"/>
                  <a:gd name="T94" fmla="*/ 31 w 935"/>
                  <a:gd name="T95" fmla="*/ 283 h 285"/>
                  <a:gd name="T96" fmla="*/ 10 w 935"/>
                  <a:gd name="T9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5" h="285">
                    <a:moveTo>
                      <a:pt x="935" y="0"/>
                    </a:moveTo>
                    <a:lnTo>
                      <a:pt x="926" y="6"/>
                    </a:lnTo>
                    <a:lnTo>
                      <a:pt x="918" y="10"/>
                    </a:lnTo>
                    <a:lnTo>
                      <a:pt x="910" y="16"/>
                    </a:lnTo>
                    <a:lnTo>
                      <a:pt x="900" y="22"/>
                    </a:lnTo>
                    <a:lnTo>
                      <a:pt x="892" y="28"/>
                    </a:lnTo>
                    <a:lnTo>
                      <a:pt x="883" y="33"/>
                    </a:lnTo>
                    <a:lnTo>
                      <a:pt x="874" y="38"/>
                    </a:lnTo>
                    <a:lnTo>
                      <a:pt x="865" y="43"/>
                    </a:lnTo>
                    <a:lnTo>
                      <a:pt x="857" y="49"/>
                    </a:lnTo>
                    <a:lnTo>
                      <a:pt x="848" y="54"/>
                    </a:lnTo>
                    <a:lnTo>
                      <a:pt x="839" y="60"/>
                    </a:lnTo>
                    <a:lnTo>
                      <a:pt x="830" y="64"/>
                    </a:lnTo>
                    <a:lnTo>
                      <a:pt x="821" y="69"/>
                    </a:lnTo>
                    <a:lnTo>
                      <a:pt x="812" y="74"/>
                    </a:lnTo>
                    <a:lnTo>
                      <a:pt x="803" y="79"/>
                    </a:lnTo>
                    <a:lnTo>
                      <a:pt x="794" y="84"/>
                    </a:lnTo>
                    <a:lnTo>
                      <a:pt x="785" y="89"/>
                    </a:lnTo>
                    <a:lnTo>
                      <a:pt x="776" y="93"/>
                    </a:lnTo>
                    <a:lnTo>
                      <a:pt x="767" y="98"/>
                    </a:lnTo>
                    <a:lnTo>
                      <a:pt x="757" y="103"/>
                    </a:lnTo>
                    <a:lnTo>
                      <a:pt x="749" y="108"/>
                    </a:lnTo>
                    <a:lnTo>
                      <a:pt x="740" y="111"/>
                    </a:lnTo>
                    <a:lnTo>
                      <a:pt x="730" y="116"/>
                    </a:lnTo>
                    <a:lnTo>
                      <a:pt x="721" y="120"/>
                    </a:lnTo>
                    <a:lnTo>
                      <a:pt x="712" y="125"/>
                    </a:lnTo>
                    <a:lnTo>
                      <a:pt x="702" y="129"/>
                    </a:lnTo>
                    <a:lnTo>
                      <a:pt x="694" y="133"/>
                    </a:lnTo>
                    <a:lnTo>
                      <a:pt x="685" y="137"/>
                    </a:lnTo>
                    <a:lnTo>
                      <a:pt x="675" y="142"/>
                    </a:lnTo>
                    <a:lnTo>
                      <a:pt x="666" y="145"/>
                    </a:lnTo>
                    <a:lnTo>
                      <a:pt x="656" y="150"/>
                    </a:lnTo>
                    <a:lnTo>
                      <a:pt x="647" y="153"/>
                    </a:lnTo>
                    <a:lnTo>
                      <a:pt x="638" y="157"/>
                    </a:lnTo>
                    <a:lnTo>
                      <a:pt x="628" y="161"/>
                    </a:lnTo>
                    <a:lnTo>
                      <a:pt x="619" y="165"/>
                    </a:lnTo>
                    <a:lnTo>
                      <a:pt x="610" y="168"/>
                    </a:lnTo>
                    <a:lnTo>
                      <a:pt x="600" y="172"/>
                    </a:lnTo>
                    <a:lnTo>
                      <a:pt x="591" y="176"/>
                    </a:lnTo>
                    <a:lnTo>
                      <a:pt x="580" y="179"/>
                    </a:lnTo>
                    <a:lnTo>
                      <a:pt x="571" y="183"/>
                    </a:lnTo>
                    <a:lnTo>
                      <a:pt x="562" y="186"/>
                    </a:lnTo>
                    <a:lnTo>
                      <a:pt x="552" y="190"/>
                    </a:lnTo>
                    <a:lnTo>
                      <a:pt x="543" y="193"/>
                    </a:lnTo>
                    <a:lnTo>
                      <a:pt x="533" y="195"/>
                    </a:lnTo>
                    <a:lnTo>
                      <a:pt x="524" y="199"/>
                    </a:lnTo>
                    <a:lnTo>
                      <a:pt x="514" y="202"/>
                    </a:lnTo>
                    <a:lnTo>
                      <a:pt x="504" y="205"/>
                    </a:lnTo>
                    <a:lnTo>
                      <a:pt x="495" y="208"/>
                    </a:lnTo>
                    <a:lnTo>
                      <a:pt x="485" y="211"/>
                    </a:lnTo>
                    <a:lnTo>
                      <a:pt x="476" y="214"/>
                    </a:lnTo>
                    <a:lnTo>
                      <a:pt x="465" y="217"/>
                    </a:lnTo>
                    <a:lnTo>
                      <a:pt x="456" y="219"/>
                    </a:lnTo>
                    <a:lnTo>
                      <a:pt x="447" y="222"/>
                    </a:lnTo>
                    <a:lnTo>
                      <a:pt x="436" y="225"/>
                    </a:lnTo>
                    <a:lnTo>
                      <a:pt x="427" y="227"/>
                    </a:lnTo>
                    <a:lnTo>
                      <a:pt x="417" y="229"/>
                    </a:lnTo>
                    <a:lnTo>
                      <a:pt x="407" y="233"/>
                    </a:lnTo>
                    <a:lnTo>
                      <a:pt x="398" y="235"/>
                    </a:lnTo>
                    <a:lnTo>
                      <a:pt x="388" y="238"/>
                    </a:lnTo>
                    <a:lnTo>
                      <a:pt x="378" y="240"/>
                    </a:lnTo>
                    <a:lnTo>
                      <a:pt x="368" y="242"/>
                    </a:lnTo>
                    <a:lnTo>
                      <a:pt x="359" y="243"/>
                    </a:lnTo>
                    <a:lnTo>
                      <a:pt x="348" y="246"/>
                    </a:lnTo>
                    <a:lnTo>
                      <a:pt x="339" y="248"/>
                    </a:lnTo>
                    <a:lnTo>
                      <a:pt x="328" y="251"/>
                    </a:lnTo>
                    <a:lnTo>
                      <a:pt x="319" y="252"/>
                    </a:lnTo>
                    <a:lnTo>
                      <a:pt x="310" y="254"/>
                    </a:lnTo>
                    <a:lnTo>
                      <a:pt x="299" y="256"/>
                    </a:lnTo>
                    <a:lnTo>
                      <a:pt x="290" y="258"/>
                    </a:lnTo>
                    <a:lnTo>
                      <a:pt x="279" y="260"/>
                    </a:lnTo>
                    <a:lnTo>
                      <a:pt x="270" y="261"/>
                    </a:lnTo>
                    <a:lnTo>
                      <a:pt x="259" y="262"/>
                    </a:lnTo>
                    <a:lnTo>
                      <a:pt x="250" y="265"/>
                    </a:lnTo>
                    <a:lnTo>
                      <a:pt x="239" y="266"/>
                    </a:lnTo>
                    <a:lnTo>
                      <a:pt x="230" y="267"/>
                    </a:lnTo>
                    <a:lnTo>
                      <a:pt x="219" y="268"/>
                    </a:lnTo>
                    <a:lnTo>
                      <a:pt x="210" y="270"/>
                    </a:lnTo>
                    <a:lnTo>
                      <a:pt x="201" y="272"/>
                    </a:lnTo>
                    <a:lnTo>
                      <a:pt x="190" y="273"/>
                    </a:lnTo>
                    <a:lnTo>
                      <a:pt x="181" y="274"/>
                    </a:lnTo>
                    <a:lnTo>
                      <a:pt x="170" y="275"/>
                    </a:lnTo>
                    <a:lnTo>
                      <a:pt x="160" y="275"/>
                    </a:lnTo>
                    <a:lnTo>
                      <a:pt x="150" y="276"/>
                    </a:lnTo>
                    <a:lnTo>
                      <a:pt x="140" y="277"/>
                    </a:lnTo>
                    <a:lnTo>
                      <a:pt x="130" y="279"/>
                    </a:lnTo>
                    <a:lnTo>
                      <a:pt x="120" y="279"/>
                    </a:lnTo>
                    <a:lnTo>
                      <a:pt x="110" y="280"/>
                    </a:lnTo>
                    <a:lnTo>
                      <a:pt x="100" y="281"/>
                    </a:lnTo>
                    <a:lnTo>
                      <a:pt x="90" y="281"/>
                    </a:lnTo>
                    <a:lnTo>
                      <a:pt x="80" y="282"/>
                    </a:lnTo>
                    <a:lnTo>
                      <a:pt x="71" y="282"/>
                    </a:lnTo>
                    <a:lnTo>
                      <a:pt x="60" y="283"/>
                    </a:lnTo>
                    <a:lnTo>
                      <a:pt x="51" y="283"/>
                    </a:lnTo>
                    <a:lnTo>
                      <a:pt x="40" y="283"/>
                    </a:lnTo>
                    <a:lnTo>
                      <a:pt x="31" y="283"/>
                    </a:lnTo>
                    <a:lnTo>
                      <a:pt x="20" y="285"/>
                    </a:lnTo>
                    <a:lnTo>
                      <a:pt x="10" y="285"/>
                    </a:lnTo>
                    <a:lnTo>
                      <a:pt x="0" y="285"/>
                    </a:lnTo>
                  </a:path>
                </a:pathLst>
              </a:custGeom>
              <a:noFill/>
              <a:ln w="1905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4" name="Freeform 288"/>
              <p:cNvSpPr>
                <a:spLocks/>
              </p:cNvSpPr>
              <p:nvPr/>
            </p:nvSpPr>
            <p:spPr bwMode="auto">
              <a:xfrm>
                <a:off x="494" y="2897"/>
                <a:ext cx="449" cy="208"/>
              </a:xfrm>
              <a:custGeom>
                <a:avLst/>
                <a:gdLst>
                  <a:gd name="T0" fmla="*/ 0 w 934"/>
                  <a:gd name="T1" fmla="*/ 0 h 433"/>
                  <a:gd name="T2" fmla="*/ 61 w 934"/>
                  <a:gd name="T3" fmla="*/ 31 h 433"/>
                  <a:gd name="T4" fmla="*/ 125 w 934"/>
                  <a:gd name="T5" fmla="*/ 68 h 433"/>
                  <a:gd name="T6" fmla="*/ 194 w 934"/>
                  <a:gd name="T7" fmla="*/ 105 h 433"/>
                  <a:gd name="T8" fmla="*/ 270 w 934"/>
                  <a:gd name="T9" fmla="*/ 145 h 433"/>
                  <a:gd name="T10" fmla="*/ 352 w 934"/>
                  <a:gd name="T11" fmla="*/ 187 h 433"/>
                  <a:gd name="T12" fmla="*/ 443 w 934"/>
                  <a:gd name="T13" fmla="*/ 230 h 433"/>
                  <a:gd name="T14" fmla="*/ 542 w 934"/>
                  <a:gd name="T15" fmla="*/ 277 h 433"/>
                  <a:gd name="T16" fmla="*/ 656 w 934"/>
                  <a:gd name="T17" fmla="*/ 325 h 433"/>
                  <a:gd name="T18" fmla="*/ 785 w 934"/>
                  <a:gd name="T19" fmla="*/ 378 h 433"/>
                  <a:gd name="T20" fmla="*/ 934 w 934"/>
                  <a:gd name="T21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4" h="433">
                    <a:moveTo>
                      <a:pt x="0" y="0"/>
                    </a:moveTo>
                    <a:lnTo>
                      <a:pt x="61" y="31"/>
                    </a:lnTo>
                    <a:lnTo>
                      <a:pt x="125" y="68"/>
                    </a:lnTo>
                    <a:lnTo>
                      <a:pt x="194" y="105"/>
                    </a:lnTo>
                    <a:lnTo>
                      <a:pt x="270" y="145"/>
                    </a:lnTo>
                    <a:lnTo>
                      <a:pt x="352" y="187"/>
                    </a:lnTo>
                    <a:lnTo>
                      <a:pt x="443" y="230"/>
                    </a:lnTo>
                    <a:lnTo>
                      <a:pt x="542" y="277"/>
                    </a:lnTo>
                    <a:lnTo>
                      <a:pt x="656" y="325"/>
                    </a:lnTo>
                    <a:lnTo>
                      <a:pt x="785" y="378"/>
                    </a:lnTo>
                    <a:lnTo>
                      <a:pt x="934" y="433"/>
                    </a:lnTo>
                  </a:path>
                </a:pathLst>
              </a:custGeom>
              <a:noFill/>
              <a:ln w="36576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5" name="Freeform 289"/>
              <p:cNvSpPr>
                <a:spLocks/>
              </p:cNvSpPr>
              <p:nvPr/>
            </p:nvSpPr>
            <p:spPr bwMode="auto">
              <a:xfrm>
                <a:off x="210" y="2897"/>
                <a:ext cx="449" cy="208"/>
              </a:xfrm>
              <a:custGeom>
                <a:avLst/>
                <a:gdLst>
                  <a:gd name="T0" fmla="*/ 0 w 934"/>
                  <a:gd name="T1" fmla="*/ 433 h 433"/>
                  <a:gd name="T2" fmla="*/ 149 w 934"/>
                  <a:gd name="T3" fmla="*/ 378 h 433"/>
                  <a:gd name="T4" fmla="*/ 278 w 934"/>
                  <a:gd name="T5" fmla="*/ 325 h 433"/>
                  <a:gd name="T6" fmla="*/ 392 w 934"/>
                  <a:gd name="T7" fmla="*/ 277 h 433"/>
                  <a:gd name="T8" fmla="*/ 491 w 934"/>
                  <a:gd name="T9" fmla="*/ 230 h 433"/>
                  <a:gd name="T10" fmla="*/ 582 w 934"/>
                  <a:gd name="T11" fmla="*/ 187 h 433"/>
                  <a:gd name="T12" fmla="*/ 664 w 934"/>
                  <a:gd name="T13" fmla="*/ 145 h 433"/>
                  <a:gd name="T14" fmla="*/ 740 w 934"/>
                  <a:gd name="T15" fmla="*/ 105 h 433"/>
                  <a:gd name="T16" fmla="*/ 809 w 934"/>
                  <a:gd name="T17" fmla="*/ 68 h 433"/>
                  <a:gd name="T18" fmla="*/ 873 w 934"/>
                  <a:gd name="T19" fmla="*/ 31 h 433"/>
                  <a:gd name="T20" fmla="*/ 934 w 934"/>
                  <a:gd name="T21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4" h="433">
                    <a:moveTo>
                      <a:pt x="0" y="433"/>
                    </a:moveTo>
                    <a:lnTo>
                      <a:pt x="149" y="378"/>
                    </a:lnTo>
                    <a:lnTo>
                      <a:pt x="278" y="325"/>
                    </a:lnTo>
                    <a:lnTo>
                      <a:pt x="392" y="277"/>
                    </a:lnTo>
                    <a:lnTo>
                      <a:pt x="491" y="230"/>
                    </a:lnTo>
                    <a:lnTo>
                      <a:pt x="582" y="187"/>
                    </a:lnTo>
                    <a:lnTo>
                      <a:pt x="664" y="145"/>
                    </a:lnTo>
                    <a:lnTo>
                      <a:pt x="740" y="105"/>
                    </a:lnTo>
                    <a:lnTo>
                      <a:pt x="809" y="68"/>
                    </a:lnTo>
                    <a:lnTo>
                      <a:pt x="873" y="31"/>
                    </a:lnTo>
                    <a:lnTo>
                      <a:pt x="934" y="0"/>
                    </a:lnTo>
                  </a:path>
                </a:pathLst>
              </a:custGeom>
              <a:noFill/>
              <a:ln w="36576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27" name="AutoShape 11"/>
            <p:cNvSpPr>
              <a:spLocks noChangeArrowheads="1"/>
            </p:cNvSpPr>
            <p:nvPr/>
          </p:nvSpPr>
          <p:spPr bwMode="auto">
            <a:xfrm>
              <a:off x="2618" y="2323"/>
              <a:ext cx="136" cy="294"/>
            </a:xfrm>
            <a:prstGeom prst="downArrow">
              <a:avLst>
                <a:gd name="adj1" fmla="val 50000"/>
                <a:gd name="adj2" fmla="val 5404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148" name="Group 332"/>
          <p:cNvGrpSpPr>
            <a:grpSpLocks/>
          </p:cNvGrpSpPr>
          <p:nvPr/>
        </p:nvGrpSpPr>
        <p:grpSpPr bwMode="auto">
          <a:xfrm>
            <a:off x="115888" y="2241550"/>
            <a:ext cx="8020050" cy="1614488"/>
            <a:chOff x="73" y="1412"/>
            <a:chExt cx="5052" cy="1017"/>
          </a:xfrm>
        </p:grpSpPr>
        <p:grpSp>
          <p:nvGrpSpPr>
            <p:cNvPr id="35130" name="Group 314"/>
            <p:cNvGrpSpPr>
              <a:grpSpLocks/>
            </p:cNvGrpSpPr>
            <p:nvPr/>
          </p:nvGrpSpPr>
          <p:grpSpPr bwMode="auto">
            <a:xfrm>
              <a:off x="73" y="1606"/>
              <a:ext cx="968" cy="823"/>
              <a:chOff x="73" y="1606"/>
              <a:chExt cx="968" cy="823"/>
            </a:xfrm>
          </p:grpSpPr>
          <p:sp>
            <p:nvSpPr>
              <p:cNvPr id="35074" name="Freeform 258"/>
              <p:cNvSpPr>
                <a:spLocks/>
              </p:cNvSpPr>
              <p:nvPr/>
            </p:nvSpPr>
            <p:spPr bwMode="auto">
              <a:xfrm>
                <a:off x="73" y="2283"/>
                <a:ext cx="492" cy="146"/>
              </a:xfrm>
              <a:custGeom>
                <a:avLst/>
                <a:gdLst>
                  <a:gd name="T0" fmla="*/ 1009 w 1020"/>
                  <a:gd name="T1" fmla="*/ 302 h 302"/>
                  <a:gd name="T2" fmla="*/ 988 w 1020"/>
                  <a:gd name="T3" fmla="*/ 302 h 302"/>
                  <a:gd name="T4" fmla="*/ 966 w 1020"/>
                  <a:gd name="T5" fmla="*/ 300 h 302"/>
                  <a:gd name="T6" fmla="*/ 945 w 1020"/>
                  <a:gd name="T7" fmla="*/ 300 h 302"/>
                  <a:gd name="T8" fmla="*/ 924 w 1020"/>
                  <a:gd name="T9" fmla="*/ 299 h 302"/>
                  <a:gd name="T10" fmla="*/ 903 w 1020"/>
                  <a:gd name="T11" fmla="*/ 298 h 302"/>
                  <a:gd name="T12" fmla="*/ 882 w 1020"/>
                  <a:gd name="T13" fmla="*/ 297 h 302"/>
                  <a:gd name="T14" fmla="*/ 861 w 1020"/>
                  <a:gd name="T15" fmla="*/ 296 h 302"/>
                  <a:gd name="T16" fmla="*/ 839 w 1020"/>
                  <a:gd name="T17" fmla="*/ 293 h 302"/>
                  <a:gd name="T18" fmla="*/ 818 w 1020"/>
                  <a:gd name="T19" fmla="*/ 292 h 302"/>
                  <a:gd name="T20" fmla="*/ 797 w 1020"/>
                  <a:gd name="T21" fmla="*/ 290 h 302"/>
                  <a:gd name="T22" fmla="*/ 776 w 1020"/>
                  <a:gd name="T23" fmla="*/ 287 h 302"/>
                  <a:gd name="T24" fmla="*/ 755 w 1020"/>
                  <a:gd name="T25" fmla="*/ 284 h 302"/>
                  <a:gd name="T26" fmla="*/ 734 w 1020"/>
                  <a:gd name="T27" fmla="*/ 282 h 302"/>
                  <a:gd name="T28" fmla="*/ 714 w 1020"/>
                  <a:gd name="T29" fmla="*/ 278 h 302"/>
                  <a:gd name="T30" fmla="*/ 693 w 1020"/>
                  <a:gd name="T31" fmla="*/ 275 h 302"/>
                  <a:gd name="T32" fmla="*/ 672 w 1020"/>
                  <a:gd name="T33" fmla="*/ 271 h 302"/>
                  <a:gd name="T34" fmla="*/ 651 w 1020"/>
                  <a:gd name="T35" fmla="*/ 268 h 302"/>
                  <a:gd name="T36" fmla="*/ 630 w 1020"/>
                  <a:gd name="T37" fmla="*/ 263 h 302"/>
                  <a:gd name="T38" fmla="*/ 610 w 1020"/>
                  <a:gd name="T39" fmla="*/ 258 h 302"/>
                  <a:gd name="T40" fmla="*/ 589 w 1020"/>
                  <a:gd name="T41" fmla="*/ 253 h 302"/>
                  <a:gd name="T42" fmla="*/ 568 w 1020"/>
                  <a:gd name="T43" fmla="*/ 249 h 302"/>
                  <a:gd name="T44" fmla="*/ 548 w 1020"/>
                  <a:gd name="T45" fmla="*/ 244 h 302"/>
                  <a:gd name="T46" fmla="*/ 527 w 1020"/>
                  <a:gd name="T47" fmla="*/ 238 h 302"/>
                  <a:gd name="T48" fmla="*/ 507 w 1020"/>
                  <a:gd name="T49" fmla="*/ 232 h 302"/>
                  <a:gd name="T50" fmla="*/ 486 w 1020"/>
                  <a:gd name="T51" fmla="*/ 227 h 302"/>
                  <a:gd name="T52" fmla="*/ 466 w 1020"/>
                  <a:gd name="T53" fmla="*/ 221 h 302"/>
                  <a:gd name="T54" fmla="*/ 444 w 1020"/>
                  <a:gd name="T55" fmla="*/ 214 h 302"/>
                  <a:gd name="T56" fmla="*/ 425 w 1020"/>
                  <a:gd name="T57" fmla="*/ 208 h 302"/>
                  <a:gd name="T58" fmla="*/ 405 w 1020"/>
                  <a:gd name="T59" fmla="*/ 201 h 302"/>
                  <a:gd name="T60" fmla="*/ 385 w 1020"/>
                  <a:gd name="T61" fmla="*/ 194 h 302"/>
                  <a:gd name="T62" fmla="*/ 365 w 1020"/>
                  <a:gd name="T63" fmla="*/ 185 h 302"/>
                  <a:gd name="T64" fmla="*/ 345 w 1020"/>
                  <a:gd name="T65" fmla="*/ 178 h 302"/>
                  <a:gd name="T66" fmla="*/ 325 w 1020"/>
                  <a:gd name="T67" fmla="*/ 170 h 302"/>
                  <a:gd name="T68" fmla="*/ 305 w 1020"/>
                  <a:gd name="T69" fmla="*/ 162 h 302"/>
                  <a:gd name="T70" fmla="*/ 285 w 1020"/>
                  <a:gd name="T71" fmla="*/ 154 h 302"/>
                  <a:gd name="T72" fmla="*/ 265 w 1020"/>
                  <a:gd name="T73" fmla="*/ 146 h 302"/>
                  <a:gd name="T74" fmla="*/ 245 w 1020"/>
                  <a:gd name="T75" fmla="*/ 136 h 302"/>
                  <a:gd name="T76" fmla="*/ 227 w 1020"/>
                  <a:gd name="T77" fmla="*/ 128 h 302"/>
                  <a:gd name="T78" fmla="*/ 207 w 1020"/>
                  <a:gd name="T79" fmla="*/ 119 h 302"/>
                  <a:gd name="T80" fmla="*/ 188 w 1020"/>
                  <a:gd name="T81" fmla="*/ 109 h 302"/>
                  <a:gd name="T82" fmla="*/ 168 w 1020"/>
                  <a:gd name="T83" fmla="*/ 99 h 302"/>
                  <a:gd name="T84" fmla="*/ 149 w 1020"/>
                  <a:gd name="T85" fmla="*/ 89 h 302"/>
                  <a:gd name="T86" fmla="*/ 130 w 1020"/>
                  <a:gd name="T87" fmla="*/ 79 h 302"/>
                  <a:gd name="T88" fmla="*/ 112 w 1020"/>
                  <a:gd name="T89" fmla="*/ 68 h 302"/>
                  <a:gd name="T90" fmla="*/ 93 w 1020"/>
                  <a:gd name="T91" fmla="*/ 58 h 302"/>
                  <a:gd name="T92" fmla="*/ 74 w 1020"/>
                  <a:gd name="T93" fmla="*/ 46 h 302"/>
                  <a:gd name="T94" fmla="*/ 55 w 1020"/>
                  <a:gd name="T95" fmla="*/ 35 h 302"/>
                  <a:gd name="T96" fmla="*/ 37 w 1020"/>
                  <a:gd name="T97" fmla="*/ 24 h 302"/>
                  <a:gd name="T98" fmla="*/ 19 w 1020"/>
                  <a:gd name="T99" fmla="*/ 12 h 302"/>
                  <a:gd name="T100" fmla="*/ 0 w 1020"/>
                  <a:gd name="T10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20" h="302">
                    <a:moveTo>
                      <a:pt x="1020" y="302"/>
                    </a:moveTo>
                    <a:lnTo>
                      <a:pt x="1009" y="302"/>
                    </a:lnTo>
                    <a:lnTo>
                      <a:pt x="999" y="302"/>
                    </a:lnTo>
                    <a:lnTo>
                      <a:pt x="988" y="302"/>
                    </a:lnTo>
                    <a:lnTo>
                      <a:pt x="978" y="300"/>
                    </a:lnTo>
                    <a:lnTo>
                      <a:pt x="966" y="300"/>
                    </a:lnTo>
                    <a:lnTo>
                      <a:pt x="955" y="300"/>
                    </a:lnTo>
                    <a:lnTo>
                      <a:pt x="945" y="300"/>
                    </a:lnTo>
                    <a:lnTo>
                      <a:pt x="934" y="300"/>
                    </a:lnTo>
                    <a:lnTo>
                      <a:pt x="924" y="299"/>
                    </a:lnTo>
                    <a:lnTo>
                      <a:pt x="913" y="299"/>
                    </a:lnTo>
                    <a:lnTo>
                      <a:pt x="903" y="298"/>
                    </a:lnTo>
                    <a:lnTo>
                      <a:pt x="892" y="298"/>
                    </a:lnTo>
                    <a:lnTo>
                      <a:pt x="882" y="297"/>
                    </a:lnTo>
                    <a:lnTo>
                      <a:pt x="871" y="297"/>
                    </a:lnTo>
                    <a:lnTo>
                      <a:pt x="861" y="296"/>
                    </a:lnTo>
                    <a:lnTo>
                      <a:pt x="850" y="294"/>
                    </a:lnTo>
                    <a:lnTo>
                      <a:pt x="839" y="293"/>
                    </a:lnTo>
                    <a:lnTo>
                      <a:pt x="829" y="292"/>
                    </a:lnTo>
                    <a:lnTo>
                      <a:pt x="818" y="292"/>
                    </a:lnTo>
                    <a:lnTo>
                      <a:pt x="808" y="291"/>
                    </a:lnTo>
                    <a:lnTo>
                      <a:pt x="797" y="290"/>
                    </a:lnTo>
                    <a:lnTo>
                      <a:pt x="787" y="289"/>
                    </a:lnTo>
                    <a:lnTo>
                      <a:pt x="776" y="287"/>
                    </a:lnTo>
                    <a:lnTo>
                      <a:pt x="766" y="285"/>
                    </a:lnTo>
                    <a:lnTo>
                      <a:pt x="755" y="284"/>
                    </a:lnTo>
                    <a:lnTo>
                      <a:pt x="744" y="283"/>
                    </a:lnTo>
                    <a:lnTo>
                      <a:pt x="734" y="282"/>
                    </a:lnTo>
                    <a:lnTo>
                      <a:pt x="725" y="279"/>
                    </a:lnTo>
                    <a:lnTo>
                      <a:pt x="714" y="278"/>
                    </a:lnTo>
                    <a:lnTo>
                      <a:pt x="703" y="277"/>
                    </a:lnTo>
                    <a:lnTo>
                      <a:pt x="693" y="275"/>
                    </a:lnTo>
                    <a:lnTo>
                      <a:pt x="682" y="272"/>
                    </a:lnTo>
                    <a:lnTo>
                      <a:pt x="672" y="271"/>
                    </a:lnTo>
                    <a:lnTo>
                      <a:pt x="661" y="269"/>
                    </a:lnTo>
                    <a:lnTo>
                      <a:pt x="651" y="268"/>
                    </a:lnTo>
                    <a:lnTo>
                      <a:pt x="640" y="265"/>
                    </a:lnTo>
                    <a:lnTo>
                      <a:pt x="630" y="263"/>
                    </a:lnTo>
                    <a:lnTo>
                      <a:pt x="619" y="260"/>
                    </a:lnTo>
                    <a:lnTo>
                      <a:pt x="610" y="258"/>
                    </a:lnTo>
                    <a:lnTo>
                      <a:pt x="599" y="256"/>
                    </a:lnTo>
                    <a:lnTo>
                      <a:pt x="589" y="253"/>
                    </a:lnTo>
                    <a:lnTo>
                      <a:pt x="578" y="251"/>
                    </a:lnTo>
                    <a:lnTo>
                      <a:pt x="568" y="249"/>
                    </a:lnTo>
                    <a:lnTo>
                      <a:pt x="557" y="246"/>
                    </a:lnTo>
                    <a:lnTo>
                      <a:pt x="548" y="244"/>
                    </a:lnTo>
                    <a:lnTo>
                      <a:pt x="537" y="241"/>
                    </a:lnTo>
                    <a:lnTo>
                      <a:pt x="527" y="238"/>
                    </a:lnTo>
                    <a:lnTo>
                      <a:pt x="516" y="235"/>
                    </a:lnTo>
                    <a:lnTo>
                      <a:pt x="507" y="232"/>
                    </a:lnTo>
                    <a:lnTo>
                      <a:pt x="496" y="230"/>
                    </a:lnTo>
                    <a:lnTo>
                      <a:pt x="486" y="227"/>
                    </a:lnTo>
                    <a:lnTo>
                      <a:pt x="475" y="223"/>
                    </a:lnTo>
                    <a:lnTo>
                      <a:pt x="466" y="221"/>
                    </a:lnTo>
                    <a:lnTo>
                      <a:pt x="455" y="217"/>
                    </a:lnTo>
                    <a:lnTo>
                      <a:pt x="444" y="214"/>
                    </a:lnTo>
                    <a:lnTo>
                      <a:pt x="435" y="211"/>
                    </a:lnTo>
                    <a:lnTo>
                      <a:pt x="425" y="208"/>
                    </a:lnTo>
                    <a:lnTo>
                      <a:pt x="415" y="204"/>
                    </a:lnTo>
                    <a:lnTo>
                      <a:pt x="405" y="201"/>
                    </a:lnTo>
                    <a:lnTo>
                      <a:pt x="394" y="197"/>
                    </a:lnTo>
                    <a:lnTo>
                      <a:pt x="385" y="194"/>
                    </a:lnTo>
                    <a:lnTo>
                      <a:pt x="374" y="190"/>
                    </a:lnTo>
                    <a:lnTo>
                      <a:pt x="365" y="185"/>
                    </a:lnTo>
                    <a:lnTo>
                      <a:pt x="354" y="182"/>
                    </a:lnTo>
                    <a:lnTo>
                      <a:pt x="345" y="178"/>
                    </a:lnTo>
                    <a:lnTo>
                      <a:pt x="334" y="175"/>
                    </a:lnTo>
                    <a:lnTo>
                      <a:pt x="325" y="170"/>
                    </a:lnTo>
                    <a:lnTo>
                      <a:pt x="314" y="167"/>
                    </a:lnTo>
                    <a:lnTo>
                      <a:pt x="305" y="162"/>
                    </a:lnTo>
                    <a:lnTo>
                      <a:pt x="294" y="159"/>
                    </a:lnTo>
                    <a:lnTo>
                      <a:pt x="285" y="154"/>
                    </a:lnTo>
                    <a:lnTo>
                      <a:pt x="275" y="150"/>
                    </a:lnTo>
                    <a:lnTo>
                      <a:pt x="265" y="146"/>
                    </a:lnTo>
                    <a:lnTo>
                      <a:pt x="256" y="141"/>
                    </a:lnTo>
                    <a:lnTo>
                      <a:pt x="245" y="136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16" y="123"/>
                    </a:lnTo>
                    <a:lnTo>
                      <a:pt x="207" y="119"/>
                    </a:lnTo>
                    <a:lnTo>
                      <a:pt x="197" y="114"/>
                    </a:lnTo>
                    <a:lnTo>
                      <a:pt x="188" y="109"/>
                    </a:lnTo>
                    <a:lnTo>
                      <a:pt x="178" y="105"/>
                    </a:lnTo>
                    <a:lnTo>
                      <a:pt x="168" y="99"/>
                    </a:lnTo>
                    <a:lnTo>
                      <a:pt x="159" y="94"/>
                    </a:lnTo>
                    <a:lnTo>
                      <a:pt x="149" y="89"/>
                    </a:lnTo>
                    <a:lnTo>
                      <a:pt x="140" y="84"/>
                    </a:lnTo>
                    <a:lnTo>
                      <a:pt x="130" y="79"/>
                    </a:lnTo>
                    <a:lnTo>
                      <a:pt x="121" y="73"/>
                    </a:lnTo>
                    <a:lnTo>
                      <a:pt x="112" y="68"/>
                    </a:lnTo>
                    <a:lnTo>
                      <a:pt x="102" y="62"/>
                    </a:lnTo>
                    <a:lnTo>
                      <a:pt x="93" y="58"/>
                    </a:lnTo>
                    <a:lnTo>
                      <a:pt x="84" y="52"/>
                    </a:lnTo>
                    <a:lnTo>
                      <a:pt x="74" y="46"/>
                    </a:lnTo>
                    <a:lnTo>
                      <a:pt x="65" y="41"/>
                    </a:lnTo>
                    <a:lnTo>
                      <a:pt x="55" y="35"/>
                    </a:lnTo>
                    <a:lnTo>
                      <a:pt x="46" y="30"/>
                    </a:lnTo>
                    <a:lnTo>
                      <a:pt x="37" y="24"/>
                    </a:lnTo>
                    <a:lnTo>
                      <a:pt x="27" y="18"/>
                    </a:lnTo>
                    <a:lnTo>
                      <a:pt x="19" y="12"/>
                    </a:lnTo>
                    <a:lnTo>
                      <a:pt x="1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5" name="Freeform 259"/>
              <p:cNvSpPr>
                <a:spLocks/>
              </p:cNvSpPr>
              <p:nvPr/>
            </p:nvSpPr>
            <p:spPr bwMode="auto">
              <a:xfrm>
                <a:off x="565" y="2283"/>
                <a:ext cx="476" cy="146"/>
              </a:xfrm>
              <a:custGeom>
                <a:avLst/>
                <a:gdLst>
                  <a:gd name="T0" fmla="*/ 977 w 987"/>
                  <a:gd name="T1" fmla="*/ 6 h 302"/>
                  <a:gd name="T2" fmla="*/ 960 w 987"/>
                  <a:gd name="T3" fmla="*/ 18 h 302"/>
                  <a:gd name="T4" fmla="*/ 941 w 987"/>
                  <a:gd name="T5" fmla="*/ 30 h 302"/>
                  <a:gd name="T6" fmla="*/ 922 w 987"/>
                  <a:gd name="T7" fmla="*/ 41 h 302"/>
                  <a:gd name="T8" fmla="*/ 903 w 987"/>
                  <a:gd name="T9" fmla="*/ 52 h 302"/>
                  <a:gd name="T10" fmla="*/ 886 w 987"/>
                  <a:gd name="T11" fmla="*/ 62 h 302"/>
                  <a:gd name="T12" fmla="*/ 866 w 987"/>
                  <a:gd name="T13" fmla="*/ 73 h 302"/>
                  <a:gd name="T14" fmla="*/ 847 w 987"/>
                  <a:gd name="T15" fmla="*/ 84 h 302"/>
                  <a:gd name="T16" fmla="*/ 828 w 987"/>
                  <a:gd name="T17" fmla="*/ 94 h 302"/>
                  <a:gd name="T18" fmla="*/ 810 w 987"/>
                  <a:gd name="T19" fmla="*/ 105 h 302"/>
                  <a:gd name="T20" fmla="*/ 790 w 987"/>
                  <a:gd name="T21" fmla="*/ 114 h 302"/>
                  <a:gd name="T22" fmla="*/ 771 w 987"/>
                  <a:gd name="T23" fmla="*/ 123 h 302"/>
                  <a:gd name="T24" fmla="*/ 751 w 987"/>
                  <a:gd name="T25" fmla="*/ 133 h 302"/>
                  <a:gd name="T26" fmla="*/ 731 w 987"/>
                  <a:gd name="T27" fmla="*/ 141 h 302"/>
                  <a:gd name="T28" fmla="*/ 712 w 987"/>
                  <a:gd name="T29" fmla="*/ 150 h 302"/>
                  <a:gd name="T30" fmla="*/ 692 w 987"/>
                  <a:gd name="T31" fmla="*/ 159 h 302"/>
                  <a:gd name="T32" fmla="*/ 673 w 987"/>
                  <a:gd name="T33" fmla="*/ 167 h 302"/>
                  <a:gd name="T34" fmla="*/ 653 w 987"/>
                  <a:gd name="T35" fmla="*/ 175 h 302"/>
                  <a:gd name="T36" fmla="*/ 633 w 987"/>
                  <a:gd name="T37" fmla="*/ 182 h 302"/>
                  <a:gd name="T38" fmla="*/ 613 w 987"/>
                  <a:gd name="T39" fmla="*/ 190 h 302"/>
                  <a:gd name="T40" fmla="*/ 593 w 987"/>
                  <a:gd name="T41" fmla="*/ 197 h 302"/>
                  <a:gd name="T42" fmla="*/ 573 w 987"/>
                  <a:gd name="T43" fmla="*/ 204 h 302"/>
                  <a:gd name="T44" fmla="*/ 552 w 987"/>
                  <a:gd name="T45" fmla="*/ 211 h 302"/>
                  <a:gd name="T46" fmla="*/ 532 w 987"/>
                  <a:gd name="T47" fmla="*/ 217 h 302"/>
                  <a:gd name="T48" fmla="*/ 512 w 987"/>
                  <a:gd name="T49" fmla="*/ 223 h 302"/>
                  <a:gd name="T50" fmla="*/ 491 w 987"/>
                  <a:gd name="T51" fmla="*/ 230 h 302"/>
                  <a:gd name="T52" fmla="*/ 471 w 987"/>
                  <a:gd name="T53" fmla="*/ 235 h 302"/>
                  <a:gd name="T54" fmla="*/ 450 w 987"/>
                  <a:gd name="T55" fmla="*/ 241 h 302"/>
                  <a:gd name="T56" fmla="*/ 430 w 987"/>
                  <a:gd name="T57" fmla="*/ 246 h 302"/>
                  <a:gd name="T58" fmla="*/ 409 w 987"/>
                  <a:gd name="T59" fmla="*/ 251 h 302"/>
                  <a:gd name="T60" fmla="*/ 388 w 987"/>
                  <a:gd name="T61" fmla="*/ 256 h 302"/>
                  <a:gd name="T62" fmla="*/ 368 w 987"/>
                  <a:gd name="T63" fmla="*/ 260 h 302"/>
                  <a:gd name="T64" fmla="*/ 347 w 987"/>
                  <a:gd name="T65" fmla="*/ 265 h 302"/>
                  <a:gd name="T66" fmla="*/ 326 w 987"/>
                  <a:gd name="T67" fmla="*/ 269 h 302"/>
                  <a:gd name="T68" fmla="*/ 305 w 987"/>
                  <a:gd name="T69" fmla="*/ 272 h 302"/>
                  <a:gd name="T70" fmla="*/ 285 w 987"/>
                  <a:gd name="T71" fmla="*/ 277 h 302"/>
                  <a:gd name="T72" fmla="*/ 264 w 987"/>
                  <a:gd name="T73" fmla="*/ 279 h 302"/>
                  <a:gd name="T74" fmla="*/ 242 w 987"/>
                  <a:gd name="T75" fmla="*/ 283 h 302"/>
                  <a:gd name="T76" fmla="*/ 221 w 987"/>
                  <a:gd name="T77" fmla="*/ 285 h 302"/>
                  <a:gd name="T78" fmla="*/ 200 w 987"/>
                  <a:gd name="T79" fmla="*/ 289 h 302"/>
                  <a:gd name="T80" fmla="*/ 179 w 987"/>
                  <a:gd name="T81" fmla="*/ 291 h 302"/>
                  <a:gd name="T82" fmla="*/ 158 w 987"/>
                  <a:gd name="T83" fmla="*/ 292 h 302"/>
                  <a:gd name="T84" fmla="*/ 137 w 987"/>
                  <a:gd name="T85" fmla="*/ 294 h 302"/>
                  <a:gd name="T86" fmla="*/ 116 w 987"/>
                  <a:gd name="T87" fmla="*/ 297 h 302"/>
                  <a:gd name="T88" fmla="*/ 95 w 987"/>
                  <a:gd name="T89" fmla="*/ 298 h 302"/>
                  <a:gd name="T90" fmla="*/ 74 w 987"/>
                  <a:gd name="T91" fmla="*/ 299 h 302"/>
                  <a:gd name="T92" fmla="*/ 53 w 987"/>
                  <a:gd name="T93" fmla="*/ 300 h 302"/>
                  <a:gd name="T94" fmla="*/ 32 w 987"/>
                  <a:gd name="T95" fmla="*/ 300 h 302"/>
                  <a:gd name="T96" fmla="*/ 10 w 987"/>
                  <a:gd name="T97" fmla="*/ 30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87" h="302">
                    <a:moveTo>
                      <a:pt x="987" y="0"/>
                    </a:moveTo>
                    <a:lnTo>
                      <a:pt x="977" y="6"/>
                    </a:lnTo>
                    <a:lnTo>
                      <a:pt x="969" y="12"/>
                    </a:lnTo>
                    <a:lnTo>
                      <a:pt x="960" y="18"/>
                    </a:lnTo>
                    <a:lnTo>
                      <a:pt x="950" y="24"/>
                    </a:lnTo>
                    <a:lnTo>
                      <a:pt x="941" y="30"/>
                    </a:lnTo>
                    <a:lnTo>
                      <a:pt x="932" y="35"/>
                    </a:lnTo>
                    <a:lnTo>
                      <a:pt x="922" y="41"/>
                    </a:lnTo>
                    <a:lnTo>
                      <a:pt x="913" y="46"/>
                    </a:lnTo>
                    <a:lnTo>
                      <a:pt x="903" y="52"/>
                    </a:lnTo>
                    <a:lnTo>
                      <a:pt x="894" y="58"/>
                    </a:lnTo>
                    <a:lnTo>
                      <a:pt x="886" y="62"/>
                    </a:lnTo>
                    <a:lnTo>
                      <a:pt x="875" y="68"/>
                    </a:lnTo>
                    <a:lnTo>
                      <a:pt x="866" y="73"/>
                    </a:lnTo>
                    <a:lnTo>
                      <a:pt x="857" y="79"/>
                    </a:lnTo>
                    <a:lnTo>
                      <a:pt x="847" y="84"/>
                    </a:lnTo>
                    <a:lnTo>
                      <a:pt x="838" y="89"/>
                    </a:lnTo>
                    <a:lnTo>
                      <a:pt x="828" y="94"/>
                    </a:lnTo>
                    <a:lnTo>
                      <a:pt x="819" y="99"/>
                    </a:lnTo>
                    <a:lnTo>
                      <a:pt x="810" y="105"/>
                    </a:lnTo>
                    <a:lnTo>
                      <a:pt x="799" y="109"/>
                    </a:lnTo>
                    <a:lnTo>
                      <a:pt x="790" y="114"/>
                    </a:lnTo>
                    <a:lnTo>
                      <a:pt x="780" y="119"/>
                    </a:lnTo>
                    <a:lnTo>
                      <a:pt x="771" y="123"/>
                    </a:lnTo>
                    <a:lnTo>
                      <a:pt x="760" y="128"/>
                    </a:lnTo>
                    <a:lnTo>
                      <a:pt x="751" y="133"/>
                    </a:lnTo>
                    <a:lnTo>
                      <a:pt x="742" y="136"/>
                    </a:lnTo>
                    <a:lnTo>
                      <a:pt x="731" y="141"/>
                    </a:lnTo>
                    <a:lnTo>
                      <a:pt x="722" y="146"/>
                    </a:lnTo>
                    <a:lnTo>
                      <a:pt x="712" y="150"/>
                    </a:lnTo>
                    <a:lnTo>
                      <a:pt x="702" y="154"/>
                    </a:lnTo>
                    <a:lnTo>
                      <a:pt x="692" y="159"/>
                    </a:lnTo>
                    <a:lnTo>
                      <a:pt x="683" y="162"/>
                    </a:lnTo>
                    <a:lnTo>
                      <a:pt x="673" y="167"/>
                    </a:lnTo>
                    <a:lnTo>
                      <a:pt x="663" y="170"/>
                    </a:lnTo>
                    <a:lnTo>
                      <a:pt x="653" y="175"/>
                    </a:lnTo>
                    <a:lnTo>
                      <a:pt x="643" y="178"/>
                    </a:lnTo>
                    <a:lnTo>
                      <a:pt x="633" y="182"/>
                    </a:lnTo>
                    <a:lnTo>
                      <a:pt x="623" y="185"/>
                    </a:lnTo>
                    <a:lnTo>
                      <a:pt x="613" y="190"/>
                    </a:lnTo>
                    <a:lnTo>
                      <a:pt x="602" y="194"/>
                    </a:lnTo>
                    <a:lnTo>
                      <a:pt x="593" y="197"/>
                    </a:lnTo>
                    <a:lnTo>
                      <a:pt x="582" y="201"/>
                    </a:lnTo>
                    <a:lnTo>
                      <a:pt x="573" y="204"/>
                    </a:lnTo>
                    <a:lnTo>
                      <a:pt x="562" y="208"/>
                    </a:lnTo>
                    <a:lnTo>
                      <a:pt x="552" y="211"/>
                    </a:lnTo>
                    <a:lnTo>
                      <a:pt x="542" y="214"/>
                    </a:lnTo>
                    <a:lnTo>
                      <a:pt x="532" y="217"/>
                    </a:lnTo>
                    <a:lnTo>
                      <a:pt x="521" y="221"/>
                    </a:lnTo>
                    <a:lnTo>
                      <a:pt x="512" y="223"/>
                    </a:lnTo>
                    <a:lnTo>
                      <a:pt x="501" y="227"/>
                    </a:lnTo>
                    <a:lnTo>
                      <a:pt x="491" y="230"/>
                    </a:lnTo>
                    <a:lnTo>
                      <a:pt x="482" y="232"/>
                    </a:lnTo>
                    <a:lnTo>
                      <a:pt x="471" y="235"/>
                    </a:lnTo>
                    <a:lnTo>
                      <a:pt x="460" y="238"/>
                    </a:lnTo>
                    <a:lnTo>
                      <a:pt x="450" y="241"/>
                    </a:lnTo>
                    <a:lnTo>
                      <a:pt x="439" y="244"/>
                    </a:lnTo>
                    <a:lnTo>
                      <a:pt x="430" y="246"/>
                    </a:lnTo>
                    <a:lnTo>
                      <a:pt x="419" y="249"/>
                    </a:lnTo>
                    <a:lnTo>
                      <a:pt x="409" y="251"/>
                    </a:lnTo>
                    <a:lnTo>
                      <a:pt x="398" y="253"/>
                    </a:lnTo>
                    <a:lnTo>
                      <a:pt x="388" y="256"/>
                    </a:lnTo>
                    <a:lnTo>
                      <a:pt x="378" y="258"/>
                    </a:lnTo>
                    <a:lnTo>
                      <a:pt x="368" y="260"/>
                    </a:lnTo>
                    <a:lnTo>
                      <a:pt x="357" y="263"/>
                    </a:lnTo>
                    <a:lnTo>
                      <a:pt x="347" y="265"/>
                    </a:lnTo>
                    <a:lnTo>
                      <a:pt x="336" y="268"/>
                    </a:lnTo>
                    <a:lnTo>
                      <a:pt x="326" y="269"/>
                    </a:lnTo>
                    <a:lnTo>
                      <a:pt x="315" y="271"/>
                    </a:lnTo>
                    <a:lnTo>
                      <a:pt x="305" y="272"/>
                    </a:lnTo>
                    <a:lnTo>
                      <a:pt x="295" y="275"/>
                    </a:lnTo>
                    <a:lnTo>
                      <a:pt x="285" y="277"/>
                    </a:lnTo>
                    <a:lnTo>
                      <a:pt x="274" y="278"/>
                    </a:lnTo>
                    <a:lnTo>
                      <a:pt x="264" y="279"/>
                    </a:lnTo>
                    <a:lnTo>
                      <a:pt x="253" y="282"/>
                    </a:lnTo>
                    <a:lnTo>
                      <a:pt x="242" y="283"/>
                    </a:lnTo>
                    <a:lnTo>
                      <a:pt x="232" y="284"/>
                    </a:lnTo>
                    <a:lnTo>
                      <a:pt x="221" y="285"/>
                    </a:lnTo>
                    <a:lnTo>
                      <a:pt x="211" y="287"/>
                    </a:lnTo>
                    <a:lnTo>
                      <a:pt x="200" y="289"/>
                    </a:lnTo>
                    <a:lnTo>
                      <a:pt x="190" y="290"/>
                    </a:lnTo>
                    <a:lnTo>
                      <a:pt x="179" y="291"/>
                    </a:lnTo>
                    <a:lnTo>
                      <a:pt x="169" y="292"/>
                    </a:lnTo>
                    <a:lnTo>
                      <a:pt x="158" y="292"/>
                    </a:lnTo>
                    <a:lnTo>
                      <a:pt x="148" y="293"/>
                    </a:lnTo>
                    <a:lnTo>
                      <a:pt x="137" y="294"/>
                    </a:lnTo>
                    <a:lnTo>
                      <a:pt x="126" y="296"/>
                    </a:lnTo>
                    <a:lnTo>
                      <a:pt x="116" y="297"/>
                    </a:lnTo>
                    <a:lnTo>
                      <a:pt x="105" y="297"/>
                    </a:lnTo>
                    <a:lnTo>
                      <a:pt x="95" y="298"/>
                    </a:lnTo>
                    <a:lnTo>
                      <a:pt x="84" y="298"/>
                    </a:lnTo>
                    <a:lnTo>
                      <a:pt x="74" y="299"/>
                    </a:lnTo>
                    <a:lnTo>
                      <a:pt x="63" y="299"/>
                    </a:lnTo>
                    <a:lnTo>
                      <a:pt x="53" y="300"/>
                    </a:lnTo>
                    <a:lnTo>
                      <a:pt x="42" y="300"/>
                    </a:lnTo>
                    <a:lnTo>
                      <a:pt x="32" y="300"/>
                    </a:lnTo>
                    <a:lnTo>
                      <a:pt x="21" y="300"/>
                    </a:lnTo>
                    <a:lnTo>
                      <a:pt x="10" y="300"/>
                    </a:lnTo>
                    <a:lnTo>
                      <a:pt x="0" y="302"/>
                    </a:lnTo>
                  </a:path>
                </a:pathLst>
              </a:custGeom>
              <a:noFill/>
              <a:ln w="1905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6" name="Freeform 260"/>
              <p:cNvSpPr>
                <a:spLocks/>
              </p:cNvSpPr>
              <p:nvPr/>
            </p:nvSpPr>
            <p:spPr bwMode="auto">
              <a:xfrm>
                <a:off x="550" y="1606"/>
                <a:ext cx="491" cy="581"/>
              </a:xfrm>
              <a:custGeom>
                <a:avLst/>
                <a:gdLst>
                  <a:gd name="T0" fmla="*/ 11 w 1019"/>
                  <a:gd name="T1" fmla="*/ 0 h 1205"/>
                  <a:gd name="T2" fmla="*/ 32 w 1019"/>
                  <a:gd name="T3" fmla="*/ 0 h 1205"/>
                  <a:gd name="T4" fmla="*/ 53 w 1019"/>
                  <a:gd name="T5" fmla="*/ 1 h 1205"/>
                  <a:gd name="T6" fmla="*/ 74 w 1019"/>
                  <a:gd name="T7" fmla="*/ 4 h 1205"/>
                  <a:gd name="T8" fmla="*/ 95 w 1019"/>
                  <a:gd name="T9" fmla="*/ 7 h 1205"/>
                  <a:gd name="T10" fmla="*/ 116 w 1019"/>
                  <a:gd name="T11" fmla="*/ 12 h 1205"/>
                  <a:gd name="T12" fmla="*/ 137 w 1019"/>
                  <a:gd name="T13" fmla="*/ 17 h 1205"/>
                  <a:gd name="T14" fmla="*/ 158 w 1019"/>
                  <a:gd name="T15" fmla="*/ 23 h 1205"/>
                  <a:gd name="T16" fmla="*/ 180 w 1019"/>
                  <a:gd name="T17" fmla="*/ 30 h 1205"/>
                  <a:gd name="T18" fmla="*/ 201 w 1019"/>
                  <a:gd name="T19" fmla="*/ 38 h 1205"/>
                  <a:gd name="T20" fmla="*/ 222 w 1019"/>
                  <a:gd name="T21" fmla="*/ 47 h 1205"/>
                  <a:gd name="T22" fmla="*/ 243 w 1019"/>
                  <a:gd name="T23" fmla="*/ 57 h 1205"/>
                  <a:gd name="T24" fmla="*/ 264 w 1019"/>
                  <a:gd name="T25" fmla="*/ 68 h 1205"/>
                  <a:gd name="T26" fmla="*/ 285 w 1019"/>
                  <a:gd name="T27" fmla="*/ 80 h 1205"/>
                  <a:gd name="T28" fmla="*/ 306 w 1019"/>
                  <a:gd name="T29" fmla="*/ 93 h 1205"/>
                  <a:gd name="T30" fmla="*/ 327 w 1019"/>
                  <a:gd name="T31" fmla="*/ 107 h 1205"/>
                  <a:gd name="T32" fmla="*/ 347 w 1019"/>
                  <a:gd name="T33" fmla="*/ 121 h 1205"/>
                  <a:gd name="T34" fmla="*/ 368 w 1019"/>
                  <a:gd name="T35" fmla="*/ 137 h 1205"/>
                  <a:gd name="T36" fmla="*/ 389 w 1019"/>
                  <a:gd name="T37" fmla="*/ 154 h 1205"/>
                  <a:gd name="T38" fmla="*/ 410 w 1019"/>
                  <a:gd name="T39" fmla="*/ 171 h 1205"/>
                  <a:gd name="T40" fmla="*/ 430 w 1019"/>
                  <a:gd name="T41" fmla="*/ 190 h 1205"/>
                  <a:gd name="T42" fmla="*/ 451 w 1019"/>
                  <a:gd name="T43" fmla="*/ 210 h 1205"/>
                  <a:gd name="T44" fmla="*/ 471 w 1019"/>
                  <a:gd name="T45" fmla="*/ 231 h 1205"/>
                  <a:gd name="T46" fmla="*/ 492 w 1019"/>
                  <a:gd name="T47" fmla="*/ 252 h 1205"/>
                  <a:gd name="T48" fmla="*/ 514 w 1019"/>
                  <a:gd name="T49" fmla="*/ 274 h 1205"/>
                  <a:gd name="T50" fmla="*/ 533 w 1019"/>
                  <a:gd name="T51" fmla="*/ 299 h 1205"/>
                  <a:gd name="T52" fmla="*/ 553 w 1019"/>
                  <a:gd name="T53" fmla="*/ 323 h 1205"/>
                  <a:gd name="T54" fmla="*/ 574 w 1019"/>
                  <a:gd name="T55" fmla="*/ 348 h 1205"/>
                  <a:gd name="T56" fmla="*/ 594 w 1019"/>
                  <a:gd name="T57" fmla="*/ 375 h 1205"/>
                  <a:gd name="T58" fmla="*/ 614 w 1019"/>
                  <a:gd name="T59" fmla="*/ 402 h 1205"/>
                  <a:gd name="T60" fmla="*/ 634 w 1019"/>
                  <a:gd name="T61" fmla="*/ 432 h 1205"/>
                  <a:gd name="T62" fmla="*/ 655 w 1019"/>
                  <a:gd name="T63" fmla="*/ 461 h 1205"/>
                  <a:gd name="T64" fmla="*/ 675 w 1019"/>
                  <a:gd name="T65" fmla="*/ 491 h 1205"/>
                  <a:gd name="T66" fmla="*/ 695 w 1019"/>
                  <a:gd name="T67" fmla="*/ 522 h 1205"/>
                  <a:gd name="T68" fmla="*/ 715 w 1019"/>
                  <a:gd name="T69" fmla="*/ 555 h 1205"/>
                  <a:gd name="T70" fmla="*/ 734 w 1019"/>
                  <a:gd name="T71" fmla="*/ 587 h 1205"/>
                  <a:gd name="T72" fmla="*/ 754 w 1019"/>
                  <a:gd name="T73" fmla="*/ 623 h 1205"/>
                  <a:gd name="T74" fmla="*/ 774 w 1019"/>
                  <a:gd name="T75" fmla="*/ 658 h 1205"/>
                  <a:gd name="T76" fmla="*/ 792 w 1019"/>
                  <a:gd name="T77" fmla="*/ 694 h 1205"/>
                  <a:gd name="T78" fmla="*/ 812 w 1019"/>
                  <a:gd name="T79" fmla="*/ 732 h 1205"/>
                  <a:gd name="T80" fmla="*/ 831 w 1019"/>
                  <a:gd name="T81" fmla="*/ 769 h 1205"/>
                  <a:gd name="T82" fmla="*/ 851 w 1019"/>
                  <a:gd name="T83" fmla="*/ 808 h 1205"/>
                  <a:gd name="T84" fmla="*/ 870 w 1019"/>
                  <a:gd name="T85" fmla="*/ 849 h 1205"/>
                  <a:gd name="T86" fmla="*/ 889 w 1019"/>
                  <a:gd name="T87" fmla="*/ 890 h 1205"/>
                  <a:gd name="T88" fmla="*/ 907 w 1019"/>
                  <a:gd name="T89" fmla="*/ 932 h 1205"/>
                  <a:gd name="T90" fmla="*/ 926 w 1019"/>
                  <a:gd name="T91" fmla="*/ 974 h 1205"/>
                  <a:gd name="T92" fmla="*/ 945 w 1019"/>
                  <a:gd name="T93" fmla="*/ 1019 h 1205"/>
                  <a:gd name="T94" fmla="*/ 964 w 1019"/>
                  <a:gd name="T95" fmla="*/ 1063 h 1205"/>
                  <a:gd name="T96" fmla="*/ 982 w 1019"/>
                  <a:gd name="T97" fmla="*/ 1110 h 1205"/>
                  <a:gd name="T98" fmla="*/ 1001 w 1019"/>
                  <a:gd name="T99" fmla="*/ 1157 h 1205"/>
                  <a:gd name="T100" fmla="*/ 1019 w 1019"/>
                  <a:gd name="T101" fmla="*/ 1205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19" h="1205">
                    <a:moveTo>
                      <a:pt x="0" y="0"/>
                    </a:moveTo>
                    <a:lnTo>
                      <a:pt x="11" y="0"/>
                    </a:lnTo>
                    <a:lnTo>
                      <a:pt x="21" y="0"/>
                    </a:lnTo>
                    <a:lnTo>
                      <a:pt x="32" y="0"/>
                    </a:lnTo>
                    <a:lnTo>
                      <a:pt x="42" y="1"/>
                    </a:lnTo>
                    <a:lnTo>
                      <a:pt x="53" y="1"/>
                    </a:lnTo>
                    <a:lnTo>
                      <a:pt x="64" y="3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5" y="7"/>
                    </a:lnTo>
                    <a:lnTo>
                      <a:pt x="106" y="10"/>
                    </a:lnTo>
                    <a:lnTo>
                      <a:pt x="116" y="12"/>
                    </a:lnTo>
                    <a:lnTo>
                      <a:pt x="127" y="14"/>
                    </a:lnTo>
                    <a:lnTo>
                      <a:pt x="137" y="17"/>
                    </a:lnTo>
                    <a:lnTo>
                      <a:pt x="148" y="19"/>
                    </a:lnTo>
                    <a:lnTo>
                      <a:pt x="158" y="23"/>
                    </a:lnTo>
                    <a:lnTo>
                      <a:pt x="169" y="26"/>
                    </a:lnTo>
                    <a:lnTo>
                      <a:pt x="180" y="30"/>
                    </a:lnTo>
                    <a:lnTo>
                      <a:pt x="190" y="34"/>
                    </a:lnTo>
                    <a:lnTo>
                      <a:pt x="201" y="38"/>
                    </a:lnTo>
                    <a:lnTo>
                      <a:pt x="211" y="42"/>
                    </a:lnTo>
                    <a:lnTo>
                      <a:pt x="222" y="47"/>
                    </a:lnTo>
                    <a:lnTo>
                      <a:pt x="232" y="52"/>
                    </a:lnTo>
                    <a:lnTo>
                      <a:pt x="243" y="57"/>
                    </a:lnTo>
                    <a:lnTo>
                      <a:pt x="253" y="62"/>
                    </a:lnTo>
                    <a:lnTo>
                      <a:pt x="264" y="68"/>
                    </a:lnTo>
                    <a:lnTo>
                      <a:pt x="274" y="74"/>
                    </a:lnTo>
                    <a:lnTo>
                      <a:pt x="285" y="80"/>
                    </a:lnTo>
                    <a:lnTo>
                      <a:pt x="296" y="86"/>
                    </a:lnTo>
                    <a:lnTo>
                      <a:pt x="306" y="93"/>
                    </a:lnTo>
                    <a:lnTo>
                      <a:pt x="317" y="100"/>
                    </a:lnTo>
                    <a:lnTo>
                      <a:pt x="327" y="107"/>
                    </a:lnTo>
                    <a:lnTo>
                      <a:pt x="337" y="114"/>
                    </a:lnTo>
                    <a:lnTo>
                      <a:pt x="347" y="121"/>
                    </a:lnTo>
                    <a:lnTo>
                      <a:pt x="358" y="129"/>
                    </a:lnTo>
                    <a:lnTo>
                      <a:pt x="368" y="137"/>
                    </a:lnTo>
                    <a:lnTo>
                      <a:pt x="379" y="146"/>
                    </a:lnTo>
                    <a:lnTo>
                      <a:pt x="389" y="154"/>
                    </a:lnTo>
                    <a:lnTo>
                      <a:pt x="400" y="162"/>
                    </a:lnTo>
                    <a:lnTo>
                      <a:pt x="410" y="171"/>
                    </a:lnTo>
                    <a:lnTo>
                      <a:pt x="420" y="181"/>
                    </a:lnTo>
                    <a:lnTo>
                      <a:pt x="430" y="190"/>
                    </a:lnTo>
                    <a:lnTo>
                      <a:pt x="441" y="199"/>
                    </a:lnTo>
                    <a:lnTo>
                      <a:pt x="451" y="210"/>
                    </a:lnTo>
                    <a:lnTo>
                      <a:pt x="462" y="221"/>
                    </a:lnTo>
                    <a:lnTo>
                      <a:pt x="471" y="231"/>
                    </a:lnTo>
                    <a:lnTo>
                      <a:pt x="482" y="242"/>
                    </a:lnTo>
                    <a:lnTo>
                      <a:pt x="492" y="252"/>
                    </a:lnTo>
                    <a:lnTo>
                      <a:pt x="503" y="264"/>
                    </a:lnTo>
                    <a:lnTo>
                      <a:pt x="514" y="274"/>
                    </a:lnTo>
                    <a:lnTo>
                      <a:pt x="523" y="286"/>
                    </a:lnTo>
                    <a:lnTo>
                      <a:pt x="533" y="299"/>
                    </a:lnTo>
                    <a:lnTo>
                      <a:pt x="544" y="311"/>
                    </a:lnTo>
                    <a:lnTo>
                      <a:pt x="553" y="323"/>
                    </a:lnTo>
                    <a:lnTo>
                      <a:pt x="564" y="335"/>
                    </a:lnTo>
                    <a:lnTo>
                      <a:pt x="574" y="348"/>
                    </a:lnTo>
                    <a:lnTo>
                      <a:pt x="584" y="361"/>
                    </a:lnTo>
                    <a:lnTo>
                      <a:pt x="594" y="375"/>
                    </a:lnTo>
                    <a:lnTo>
                      <a:pt x="605" y="389"/>
                    </a:lnTo>
                    <a:lnTo>
                      <a:pt x="614" y="402"/>
                    </a:lnTo>
                    <a:lnTo>
                      <a:pt x="625" y="416"/>
                    </a:lnTo>
                    <a:lnTo>
                      <a:pt x="634" y="432"/>
                    </a:lnTo>
                    <a:lnTo>
                      <a:pt x="645" y="446"/>
                    </a:lnTo>
                    <a:lnTo>
                      <a:pt x="655" y="461"/>
                    </a:lnTo>
                    <a:lnTo>
                      <a:pt x="665" y="476"/>
                    </a:lnTo>
                    <a:lnTo>
                      <a:pt x="675" y="491"/>
                    </a:lnTo>
                    <a:lnTo>
                      <a:pt x="685" y="507"/>
                    </a:lnTo>
                    <a:lnTo>
                      <a:pt x="695" y="522"/>
                    </a:lnTo>
                    <a:lnTo>
                      <a:pt x="705" y="538"/>
                    </a:lnTo>
                    <a:lnTo>
                      <a:pt x="715" y="555"/>
                    </a:lnTo>
                    <a:lnTo>
                      <a:pt x="724" y="571"/>
                    </a:lnTo>
                    <a:lnTo>
                      <a:pt x="734" y="587"/>
                    </a:lnTo>
                    <a:lnTo>
                      <a:pt x="744" y="605"/>
                    </a:lnTo>
                    <a:lnTo>
                      <a:pt x="754" y="623"/>
                    </a:lnTo>
                    <a:lnTo>
                      <a:pt x="763" y="640"/>
                    </a:lnTo>
                    <a:lnTo>
                      <a:pt x="774" y="658"/>
                    </a:lnTo>
                    <a:lnTo>
                      <a:pt x="783" y="675"/>
                    </a:lnTo>
                    <a:lnTo>
                      <a:pt x="792" y="694"/>
                    </a:lnTo>
                    <a:lnTo>
                      <a:pt x="803" y="713"/>
                    </a:lnTo>
                    <a:lnTo>
                      <a:pt x="812" y="732"/>
                    </a:lnTo>
                    <a:lnTo>
                      <a:pt x="822" y="750"/>
                    </a:lnTo>
                    <a:lnTo>
                      <a:pt x="831" y="769"/>
                    </a:lnTo>
                    <a:lnTo>
                      <a:pt x="842" y="789"/>
                    </a:lnTo>
                    <a:lnTo>
                      <a:pt x="851" y="808"/>
                    </a:lnTo>
                    <a:lnTo>
                      <a:pt x="860" y="828"/>
                    </a:lnTo>
                    <a:lnTo>
                      <a:pt x="870" y="849"/>
                    </a:lnTo>
                    <a:lnTo>
                      <a:pt x="879" y="869"/>
                    </a:lnTo>
                    <a:lnTo>
                      <a:pt x="889" y="890"/>
                    </a:lnTo>
                    <a:lnTo>
                      <a:pt x="898" y="911"/>
                    </a:lnTo>
                    <a:lnTo>
                      <a:pt x="907" y="932"/>
                    </a:lnTo>
                    <a:lnTo>
                      <a:pt x="918" y="953"/>
                    </a:lnTo>
                    <a:lnTo>
                      <a:pt x="926" y="974"/>
                    </a:lnTo>
                    <a:lnTo>
                      <a:pt x="935" y="996"/>
                    </a:lnTo>
                    <a:lnTo>
                      <a:pt x="945" y="1019"/>
                    </a:lnTo>
                    <a:lnTo>
                      <a:pt x="954" y="1041"/>
                    </a:lnTo>
                    <a:lnTo>
                      <a:pt x="964" y="1063"/>
                    </a:lnTo>
                    <a:lnTo>
                      <a:pt x="973" y="1087"/>
                    </a:lnTo>
                    <a:lnTo>
                      <a:pt x="982" y="1110"/>
                    </a:lnTo>
                    <a:lnTo>
                      <a:pt x="992" y="1133"/>
                    </a:lnTo>
                    <a:lnTo>
                      <a:pt x="1001" y="1157"/>
                    </a:lnTo>
                    <a:lnTo>
                      <a:pt x="1009" y="1180"/>
                    </a:lnTo>
                    <a:lnTo>
                      <a:pt x="1019" y="1205"/>
                    </a:lnTo>
                  </a:path>
                </a:pathLst>
              </a:custGeom>
              <a:noFill/>
              <a:ln w="19050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7" name="Freeform 261"/>
              <p:cNvSpPr>
                <a:spLocks/>
              </p:cNvSpPr>
              <p:nvPr/>
            </p:nvSpPr>
            <p:spPr bwMode="auto">
              <a:xfrm>
                <a:off x="73" y="1606"/>
                <a:ext cx="477" cy="581"/>
              </a:xfrm>
              <a:custGeom>
                <a:avLst/>
                <a:gdLst>
                  <a:gd name="T0" fmla="*/ 10 w 988"/>
                  <a:gd name="T1" fmla="*/ 1180 h 1205"/>
                  <a:gd name="T2" fmla="*/ 27 w 988"/>
                  <a:gd name="T3" fmla="*/ 1133 h 1205"/>
                  <a:gd name="T4" fmla="*/ 46 w 988"/>
                  <a:gd name="T5" fmla="*/ 1087 h 1205"/>
                  <a:gd name="T6" fmla="*/ 65 w 988"/>
                  <a:gd name="T7" fmla="*/ 1041 h 1205"/>
                  <a:gd name="T8" fmla="*/ 84 w 988"/>
                  <a:gd name="T9" fmla="*/ 996 h 1205"/>
                  <a:gd name="T10" fmla="*/ 102 w 988"/>
                  <a:gd name="T11" fmla="*/ 953 h 1205"/>
                  <a:gd name="T12" fmla="*/ 121 w 988"/>
                  <a:gd name="T13" fmla="*/ 911 h 1205"/>
                  <a:gd name="T14" fmla="*/ 140 w 988"/>
                  <a:gd name="T15" fmla="*/ 869 h 1205"/>
                  <a:gd name="T16" fmla="*/ 159 w 988"/>
                  <a:gd name="T17" fmla="*/ 828 h 1205"/>
                  <a:gd name="T18" fmla="*/ 178 w 988"/>
                  <a:gd name="T19" fmla="*/ 789 h 1205"/>
                  <a:gd name="T20" fmla="*/ 197 w 988"/>
                  <a:gd name="T21" fmla="*/ 750 h 1205"/>
                  <a:gd name="T22" fmla="*/ 216 w 988"/>
                  <a:gd name="T23" fmla="*/ 713 h 1205"/>
                  <a:gd name="T24" fmla="*/ 236 w 988"/>
                  <a:gd name="T25" fmla="*/ 675 h 1205"/>
                  <a:gd name="T26" fmla="*/ 256 w 988"/>
                  <a:gd name="T27" fmla="*/ 640 h 1205"/>
                  <a:gd name="T28" fmla="*/ 275 w 988"/>
                  <a:gd name="T29" fmla="*/ 605 h 1205"/>
                  <a:gd name="T30" fmla="*/ 294 w 988"/>
                  <a:gd name="T31" fmla="*/ 571 h 1205"/>
                  <a:gd name="T32" fmla="*/ 314 w 988"/>
                  <a:gd name="T33" fmla="*/ 538 h 1205"/>
                  <a:gd name="T34" fmla="*/ 334 w 988"/>
                  <a:gd name="T35" fmla="*/ 507 h 1205"/>
                  <a:gd name="T36" fmla="*/ 354 w 988"/>
                  <a:gd name="T37" fmla="*/ 476 h 1205"/>
                  <a:gd name="T38" fmla="*/ 374 w 988"/>
                  <a:gd name="T39" fmla="*/ 446 h 1205"/>
                  <a:gd name="T40" fmla="*/ 394 w 988"/>
                  <a:gd name="T41" fmla="*/ 416 h 1205"/>
                  <a:gd name="T42" fmla="*/ 415 w 988"/>
                  <a:gd name="T43" fmla="*/ 389 h 1205"/>
                  <a:gd name="T44" fmla="*/ 435 w 988"/>
                  <a:gd name="T45" fmla="*/ 361 h 1205"/>
                  <a:gd name="T46" fmla="*/ 455 w 988"/>
                  <a:gd name="T47" fmla="*/ 335 h 1205"/>
                  <a:gd name="T48" fmla="*/ 475 w 988"/>
                  <a:gd name="T49" fmla="*/ 311 h 1205"/>
                  <a:gd name="T50" fmla="*/ 496 w 988"/>
                  <a:gd name="T51" fmla="*/ 286 h 1205"/>
                  <a:gd name="T52" fmla="*/ 516 w 988"/>
                  <a:gd name="T53" fmla="*/ 264 h 1205"/>
                  <a:gd name="T54" fmla="*/ 537 w 988"/>
                  <a:gd name="T55" fmla="*/ 242 h 1205"/>
                  <a:gd name="T56" fmla="*/ 557 w 988"/>
                  <a:gd name="T57" fmla="*/ 221 h 1205"/>
                  <a:gd name="T58" fmla="*/ 578 w 988"/>
                  <a:gd name="T59" fmla="*/ 199 h 1205"/>
                  <a:gd name="T60" fmla="*/ 599 w 988"/>
                  <a:gd name="T61" fmla="*/ 181 h 1205"/>
                  <a:gd name="T62" fmla="*/ 619 w 988"/>
                  <a:gd name="T63" fmla="*/ 162 h 1205"/>
                  <a:gd name="T64" fmla="*/ 640 w 988"/>
                  <a:gd name="T65" fmla="*/ 146 h 1205"/>
                  <a:gd name="T66" fmla="*/ 661 w 988"/>
                  <a:gd name="T67" fmla="*/ 129 h 1205"/>
                  <a:gd name="T68" fmla="*/ 682 w 988"/>
                  <a:gd name="T69" fmla="*/ 114 h 1205"/>
                  <a:gd name="T70" fmla="*/ 703 w 988"/>
                  <a:gd name="T71" fmla="*/ 100 h 1205"/>
                  <a:gd name="T72" fmla="*/ 725 w 988"/>
                  <a:gd name="T73" fmla="*/ 86 h 1205"/>
                  <a:gd name="T74" fmla="*/ 744 w 988"/>
                  <a:gd name="T75" fmla="*/ 74 h 1205"/>
                  <a:gd name="T76" fmla="*/ 766 w 988"/>
                  <a:gd name="T77" fmla="*/ 62 h 1205"/>
                  <a:gd name="T78" fmla="*/ 787 w 988"/>
                  <a:gd name="T79" fmla="*/ 52 h 1205"/>
                  <a:gd name="T80" fmla="*/ 808 w 988"/>
                  <a:gd name="T81" fmla="*/ 42 h 1205"/>
                  <a:gd name="T82" fmla="*/ 829 w 988"/>
                  <a:gd name="T83" fmla="*/ 34 h 1205"/>
                  <a:gd name="T84" fmla="*/ 850 w 988"/>
                  <a:gd name="T85" fmla="*/ 26 h 1205"/>
                  <a:gd name="T86" fmla="*/ 871 w 988"/>
                  <a:gd name="T87" fmla="*/ 19 h 1205"/>
                  <a:gd name="T88" fmla="*/ 892 w 988"/>
                  <a:gd name="T89" fmla="*/ 14 h 1205"/>
                  <a:gd name="T90" fmla="*/ 913 w 988"/>
                  <a:gd name="T91" fmla="*/ 10 h 1205"/>
                  <a:gd name="T92" fmla="*/ 934 w 988"/>
                  <a:gd name="T93" fmla="*/ 6 h 1205"/>
                  <a:gd name="T94" fmla="*/ 955 w 988"/>
                  <a:gd name="T95" fmla="*/ 3 h 1205"/>
                  <a:gd name="T96" fmla="*/ 978 w 988"/>
                  <a:gd name="T97" fmla="*/ 1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88" h="1205">
                    <a:moveTo>
                      <a:pt x="0" y="1205"/>
                    </a:moveTo>
                    <a:lnTo>
                      <a:pt x="10" y="1180"/>
                    </a:lnTo>
                    <a:lnTo>
                      <a:pt x="19" y="1157"/>
                    </a:lnTo>
                    <a:lnTo>
                      <a:pt x="27" y="1133"/>
                    </a:lnTo>
                    <a:lnTo>
                      <a:pt x="37" y="1110"/>
                    </a:lnTo>
                    <a:lnTo>
                      <a:pt x="46" y="1087"/>
                    </a:lnTo>
                    <a:lnTo>
                      <a:pt x="55" y="1063"/>
                    </a:lnTo>
                    <a:lnTo>
                      <a:pt x="65" y="1041"/>
                    </a:lnTo>
                    <a:lnTo>
                      <a:pt x="74" y="1019"/>
                    </a:lnTo>
                    <a:lnTo>
                      <a:pt x="84" y="996"/>
                    </a:lnTo>
                    <a:lnTo>
                      <a:pt x="93" y="974"/>
                    </a:lnTo>
                    <a:lnTo>
                      <a:pt x="102" y="953"/>
                    </a:lnTo>
                    <a:lnTo>
                      <a:pt x="112" y="932"/>
                    </a:lnTo>
                    <a:lnTo>
                      <a:pt x="121" y="911"/>
                    </a:lnTo>
                    <a:lnTo>
                      <a:pt x="130" y="890"/>
                    </a:lnTo>
                    <a:lnTo>
                      <a:pt x="140" y="869"/>
                    </a:lnTo>
                    <a:lnTo>
                      <a:pt x="149" y="849"/>
                    </a:lnTo>
                    <a:lnTo>
                      <a:pt x="159" y="828"/>
                    </a:lnTo>
                    <a:lnTo>
                      <a:pt x="168" y="808"/>
                    </a:lnTo>
                    <a:lnTo>
                      <a:pt x="178" y="789"/>
                    </a:lnTo>
                    <a:lnTo>
                      <a:pt x="188" y="769"/>
                    </a:lnTo>
                    <a:lnTo>
                      <a:pt x="197" y="750"/>
                    </a:lnTo>
                    <a:lnTo>
                      <a:pt x="207" y="732"/>
                    </a:lnTo>
                    <a:lnTo>
                      <a:pt x="216" y="713"/>
                    </a:lnTo>
                    <a:lnTo>
                      <a:pt x="227" y="694"/>
                    </a:lnTo>
                    <a:lnTo>
                      <a:pt x="236" y="675"/>
                    </a:lnTo>
                    <a:lnTo>
                      <a:pt x="245" y="658"/>
                    </a:lnTo>
                    <a:lnTo>
                      <a:pt x="256" y="640"/>
                    </a:lnTo>
                    <a:lnTo>
                      <a:pt x="265" y="623"/>
                    </a:lnTo>
                    <a:lnTo>
                      <a:pt x="275" y="605"/>
                    </a:lnTo>
                    <a:lnTo>
                      <a:pt x="285" y="587"/>
                    </a:lnTo>
                    <a:lnTo>
                      <a:pt x="294" y="571"/>
                    </a:lnTo>
                    <a:lnTo>
                      <a:pt x="305" y="555"/>
                    </a:lnTo>
                    <a:lnTo>
                      <a:pt x="314" y="538"/>
                    </a:lnTo>
                    <a:lnTo>
                      <a:pt x="325" y="522"/>
                    </a:lnTo>
                    <a:lnTo>
                      <a:pt x="334" y="507"/>
                    </a:lnTo>
                    <a:lnTo>
                      <a:pt x="345" y="491"/>
                    </a:lnTo>
                    <a:lnTo>
                      <a:pt x="354" y="476"/>
                    </a:lnTo>
                    <a:lnTo>
                      <a:pt x="365" y="461"/>
                    </a:lnTo>
                    <a:lnTo>
                      <a:pt x="374" y="446"/>
                    </a:lnTo>
                    <a:lnTo>
                      <a:pt x="385" y="432"/>
                    </a:lnTo>
                    <a:lnTo>
                      <a:pt x="394" y="416"/>
                    </a:lnTo>
                    <a:lnTo>
                      <a:pt x="405" y="402"/>
                    </a:lnTo>
                    <a:lnTo>
                      <a:pt x="415" y="389"/>
                    </a:lnTo>
                    <a:lnTo>
                      <a:pt x="425" y="375"/>
                    </a:lnTo>
                    <a:lnTo>
                      <a:pt x="435" y="361"/>
                    </a:lnTo>
                    <a:lnTo>
                      <a:pt x="444" y="348"/>
                    </a:lnTo>
                    <a:lnTo>
                      <a:pt x="455" y="335"/>
                    </a:lnTo>
                    <a:lnTo>
                      <a:pt x="466" y="323"/>
                    </a:lnTo>
                    <a:lnTo>
                      <a:pt x="475" y="311"/>
                    </a:lnTo>
                    <a:lnTo>
                      <a:pt x="486" y="299"/>
                    </a:lnTo>
                    <a:lnTo>
                      <a:pt x="496" y="286"/>
                    </a:lnTo>
                    <a:lnTo>
                      <a:pt x="507" y="274"/>
                    </a:lnTo>
                    <a:lnTo>
                      <a:pt x="516" y="264"/>
                    </a:lnTo>
                    <a:lnTo>
                      <a:pt x="527" y="252"/>
                    </a:lnTo>
                    <a:lnTo>
                      <a:pt x="537" y="242"/>
                    </a:lnTo>
                    <a:lnTo>
                      <a:pt x="548" y="231"/>
                    </a:lnTo>
                    <a:lnTo>
                      <a:pt x="557" y="221"/>
                    </a:lnTo>
                    <a:lnTo>
                      <a:pt x="568" y="210"/>
                    </a:lnTo>
                    <a:lnTo>
                      <a:pt x="578" y="199"/>
                    </a:lnTo>
                    <a:lnTo>
                      <a:pt x="589" y="190"/>
                    </a:lnTo>
                    <a:lnTo>
                      <a:pt x="599" y="181"/>
                    </a:lnTo>
                    <a:lnTo>
                      <a:pt x="610" y="171"/>
                    </a:lnTo>
                    <a:lnTo>
                      <a:pt x="619" y="162"/>
                    </a:lnTo>
                    <a:lnTo>
                      <a:pt x="630" y="154"/>
                    </a:lnTo>
                    <a:lnTo>
                      <a:pt x="640" y="146"/>
                    </a:lnTo>
                    <a:lnTo>
                      <a:pt x="651" y="137"/>
                    </a:lnTo>
                    <a:lnTo>
                      <a:pt x="661" y="129"/>
                    </a:lnTo>
                    <a:lnTo>
                      <a:pt x="672" y="121"/>
                    </a:lnTo>
                    <a:lnTo>
                      <a:pt x="682" y="114"/>
                    </a:lnTo>
                    <a:lnTo>
                      <a:pt x="693" y="107"/>
                    </a:lnTo>
                    <a:lnTo>
                      <a:pt x="703" y="100"/>
                    </a:lnTo>
                    <a:lnTo>
                      <a:pt x="714" y="93"/>
                    </a:lnTo>
                    <a:lnTo>
                      <a:pt x="725" y="86"/>
                    </a:lnTo>
                    <a:lnTo>
                      <a:pt x="734" y="80"/>
                    </a:lnTo>
                    <a:lnTo>
                      <a:pt x="744" y="74"/>
                    </a:lnTo>
                    <a:lnTo>
                      <a:pt x="755" y="68"/>
                    </a:lnTo>
                    <a:lnTo>
                      <a:pt x="766" y="62"/>
                    </a:lnTo>
                    <a:lnTo>
                      <a:pt x="776" y="57"/>
                    </a:lnTo>
                    <a:lnTo>
                      <a:pt x="787" y="52"/>
                    </a:lnTo>
                    <a:lnTo>
                      <a:pt x="797" y="47"/>
                    </a:lnTo>
                    <a:lnTo>
                      <a:pt x="808" y="42"/>
                    </a:lnTo>
                    <a:lnTo>
                      <a:pt x="818" y="38"/>
                    </a:lnTo>
                    <a:lnTo>
                      <a:pt x="829" y="34"/>
                    </a:lnTo>
                    <a:lnTo>
                      <a:pt x="839" y="30"/>
                    </a:lnTo>
                    <a:lnTo>
                      <a:pt x="850" y="26"/>
                    </a:lnTo>
                    <a:lnTo>
                      <a:pt x="861" y="23"/>
                    </a:lnTo>
                    <a:lnTo>
                      <a:pt x="871" y="19"/>
                    </a:lnTo>
                    <a:lnTo>
                      <a:pt x="882" y="17"/>
                    </a:lnTo>
                    <a:lnTo>
                      <a:pt x="892" y="14"/>
                    </a:lnTo>
                    <a:lnTo>
                      <a:pt x="903" y="12"/>
                    </a:lnTo>
                    <a:lnTo>
                      <a:pt x="913" y="10"/>
                    </a:lnTo>
                    <a:lnTo>
                      <a:pt x="924" y="7"/>
                    </a:lnTo>
                    <a:lnTo>
                      <a:pt x="934" y="6"/>
                    </a:lnTo>
                    <a:lnTo>
                      <a:pt x="945" y="4"/>
                    </a:lnTo>
                    <a:lnTo>
                      <a:pt x="955" y="3"/>
                    </a:lnTo>
                    <a:lnTo>
                      <a:pt x="966" y="1"/>
                    </a:lnTo>
                    <a:lnTo>
                      <a:pt x="978" y="1"/>
                    </a:lnTo>
                    <a:lnTo>
                      <a:pt x="988" y="0"/>
                    </a:lnTo>
                  </a:path>
                </a:pathLst>
              </a:custGeom>
              <a:noFill/>
              <a:ln w="19050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8" name="Freeform 262"/>
              <p:cNvSpPr>
                <a:spLocks/>
              </p:cNvSpPr>
              <p:nvPr/>
            </p:nvSpPr>
            <p:spPr bwMode="auto">
              <a:xfrm>
                <a:off x="170" y="2001"/>
                <a:ext cx="775" cy="221"/>
              </a:xfrm>
              <a:custGeom>
                <a:avLst/>
                <a:gdLst>
                  <a:gd name="T0" fmla="*/ 14 w 1609"/>
                  <a:gd name="T1" fmla="*/ 453 h 458"/>
                  <a:gd name="T2" fmla="*/ 117 w 1609"/>
                  <a:gd name="T3" fmla="*/ 414 h 458"/>
                  <a:gd name="T4" fmla="*/ 221 w 1609"/>
                  <a:gd name="T5" fmla="*/ 373 h 458"/>
                  <a:gd name="T6" fmla="*/ 316 w 1609"/>
                  <a:gd name="T7" fmla="*/ 335 h 458"/>
                  <a:gd name="T8" fmla="*/ 402 w 1609"/>
                  <a:gd name="T9" fmla="*/ 298 h 458"/>
                  <a:gd name="T10" fmla="*/ 480 w 1609"/>
                  <a:gd name="T11" fmla="*/ 262 h 458"/>
                  <a:gd name="T12" fmla="*/ 550 w 1609"/>
                  <a:gd name="T13" fmla="*/ 229 h 458"/>
                  <a:gd name="T14" fmla="*/ 610 w 1609"/>
                  <a:gd name="T15" fmla="*/ 200 h 458"/>
                  <a:gd name="T16" fmla="*/ 676 w 1609"/>
                  <a:gd name="T17" fmla="*/ 167 h 458"/>
                  <a:gd name="T18" fmla="*/ 732 w 1609"/>
                  <a:gd name="T19" fmla="*/ 137 h 458"/>
                  <a:gd name="T20" fmla="*/ 779 w 1609"/>
                  <a:gd name="T21" fmla="*/ 112 h 458"/>
                  <a:gd name="T22" fmla="*/ 829 w 1609"/>
                  <a:gd name="T23" fmla="*/ 85 h 458"/>
                  <a:gd name="T24" fmla="*/ 874 w 1609"/>
                  <a:gd name="T25" fmla="*/ 59 h 458"/>
                  <a:gd name="T26" fmla="*/ 909 w 1609"/>
                  <a:gd name="T27" fmla="*/ 41 h 458"/>
                  <a:gd name="T28" fmla="*/ 948 w 1609"/>
                  <a:gd name="T29" fmla="*/ 19 h 458"/>
                  <a:gd name="T30" fmla="*/ 972 w 1609"/>
                  <a:gd name="T31" fmla="*/ 7 h 458"/>
                  <a:gd name="T32" fmla="*/ 985 w 1609"/>
                  <a:gd name="T33" fmla="*/ 0 h 458"/>
                  <a:gd name="T34" fmla="*/ 972 w 1609"/>
                  <a:gd name="T35" fmla="*/ 5 h 458"/>
                  <a:gd name="T36" fmla="*/ 905 w 1609"/>
                  <a:gd name="T37" fmla="*/ 23 h 458"/>
                  <a:gd name="T38" fmla="*/ 837 w 1609"/>
                  <a:gd name="T39" fmla="*/ 31 h 458"/>
                  <a:gd name="T40" fmla="*/ 752 w 1609"/>
                  <a:gd name="T41" fmla="*/ 30 h 458"/>
                  <a:gd name="T42" fmla="*/ 666 w 1609"/>
                  <a:gd name="T43" fmla="*/ 15 h 458"/>
                  <a:gd name="T44" fmla="*/ 624 w 1609"/>
                  <a:gd name="T45" fmla="*/ 1 h 458"/>
                  <a:gd name="T46" fmla="*/ 634 w 1609"/>
                  <a:gd name="T47" fmla="*/ 5 h 458"/>
                  <a:gd name="T48" fmla="*/ 637 w 1609"/>
                  <a:gd name="T49" fmla="*/ 8 h 458"/>
                  <a:gd name="T50" fmla="*/ 696 w 1609"/>
                  <a:gd name="T51" fmla="*/ 39 h 458"/>
                  <a:gd name="T52" fmla="*/ 761 w 1609"/>
                  <a:gd name="T53" fmla="*/ 76 h 458"/>
                  <a:gd name="T54" fmla="*/ 828 w 1609"/>
                  <a:gd name="T55" fmla="*/ 112 h 458"/>
                  <a:gd name="T56" fmla="*/ 875 w 1609"/>
                  <a:gd name="T57" fmla="*/ 137 h 458"/>
                  <a:gd name="T58" fmla="*/ 931 w 1609"/>
                  <a:gd name="T59" fmla="*/ 167 h 458"/>
                  <a:gd name="T60" fmla="*/ 1127 w 1609"/>
                  <a:gd name="T61" fmla="*/ 262 h 458"/>
                  <a:gd name="T62" fmla="*/ 1317 w 1609"/>
                  <a:gd name="T63" fmla="*/ 346 h 458"/>
                  <a:gd name="T64" fmla="*/ 1490 w 1609"/>
                  <a:gd name="T65" fmla="*/ 414 h 458"/>
                  <a:gd name="T66" fmla="*/ 1594 w 1609"/>
                  <a:gd name="T67" fmla="*/ 4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09" h="458">
                    <a:moveTo>
                      <a:pt x="0" y="458"/>
                    </a:moveTo>
                    <a:lnTo>
                      <a:pt x="14" y="453"/>
                    </a:lnTo>
                    <a:lnTo>
                      <a:pt x="15" y="452"/>
                    </a:lnTo>
                    <a:lnTo>
                      <a:pt x="117" y="414"/>
                    </a:lnTo>
                    <a:lnTo>
                      <a:pt x="146" y="403"/>
                    </a:lnTo>
                    <a:lnTo>
                      <a:pt x="221" y="373"/>
                    </a:lnTo>
                    <a:lnTo>
                      <a:pt x="290" y="346"/>
                    </a:lnTo>
                    <a:lnTo>
                      <a:pt x="316" y="335"/>
                    </a:lnTo>
                    <a:lnTo>
                      <a:pt x="361" y="316"/>
                    </a:lnTo>
                    <a:lnTo>
                      <a:pt x="402" y="298"/>
                    </a:lnTo>
                    <a:lnTo>
                      <a:pt x="413" y="293"/>
                    </a:lnTo>
                    <a:lnTo>
                      <a:pt x="480" y="262"/>
                    </a:lnTo>
                    <a:lnTo>
                      <a:pt x="516" y="246"/>
                    </a:lnTo>
                    <a:lnTo>
                      <a:pt x="550" y="229"/>
                    </a:lnTo>
                    <a:lnTo>
                      <a:pt x="608" y="201"/>
                    </a:lnTo>
                    <a:lnTo>
                      <a:pt x="610" y="200"/>
                    </a:lnTo>
                    <a:lnTo>
                      <a:pt x="617" y="196"/>
                    </a:lnTo>
                    <a:lnTo>
                      <a:pt x="676" y="167"/>
                    </a:lnTo>
                    <a:lnTo>
                      <a:pt x="697" y="155"/>
                    </a:lnTo>
                    <a:lnTo>
                      <a:pt x="732" y="137"/>
                    </a:lnTo>
                    <a:lnTo>
                      <a:pt x="771" y="117"/>
                    </a:lnTo>
                    <a:lnTo>
                      <a:pt x="779" y="112"/>
                    </a:lnTo>
                    <a:lnTo>
                      <a:pt x="795" y="103"/>
                    </a:lnTo>
                    <a:lnTo>
                      <a:pt x="829" y="85"/>
                    </a:lnTo>
                    <a:lnTo>
                      <a:pt x="846" y="76"/>
                    </a:lnTo>
                    <a:lnTo>
                      <a:pt x="874" y="59"/>
                    </a:lnTo>
                    <a:lnTo>
                      <a:pt x="907" y="42"/>
                    </a:lnTo>
                    <a:lnTo>
                      <a:pt x="909" y="41"/>
                    </a:lnTo>
                    <a:lnTo>
                      <a:pt x="911" y="39"/>
                    </a:lnTo>
                    <a:lnTo>
                      <a:pt x="948" y="19"/>
                    </a:lnTo>
                    <a:lnTo>
                      <a:pt x="970" y="8"/>
                    </a:lnTo>
                    <a:lnTo>
                      <a:pt x="972" y="7"/>
                    </a:lnTo>
                    <a:lnTo>
                      <a:pt x="973" y="5"/>
                    </a:lnTo>
                    <a:lnTo>
                      <a:pt x="985" y="0"/>
                    </a:lnTo>
                    <a:lnTo>
                      <a:pt x="983" y="1"/>
                    </a:lnTo>
                    <a:lnTo>
                      <a:pt x="972" y="5"/>
                    </a:lnTo>
                    <a:lnTo>
                      <a:pt x="942" y="15"/>
                    </a:lnTo>
                    <a:lnTo>
                      <a:pt x="905" y="23"/>
                    </a:lnTo>
                    <a:lnTo>
                      <a:pt x="855" y="30"/>
                    </a:lnTo>
                    <a:lnTo>
                      <a:pt x="837" y="31"/>
                    </a:lnTo>
                    <a:lnTo>
                      <a:pt x="769" y="31"/>
                    </a:lnTo>
                    <a:lnTo>
                      <a:pt x="752" y="30"/>
                    </a:lnTo>
                    <a:lnTo>
                      <a:pt x="702" y="23"/>
                    </a:lnTo>
                    <a:lnTo>
                      <a:pt x="666" y="15"/>
                    </a:lnTo>
                    <a:lnTo>
                      <a:pt x="635" y="5"/>
                    </a:lnTo>
                    <a:lnTo>
                      <a:pt x="624" y="1"/>
                    </a:lnTo>
                    <a:lnTo>
                      <a:pt x="622" y="0"/>
                    </a:lnTo>
                    <a:lnTo>
                      <a:pt x="634" y="5"/>
                    </a:lnTo>
                    <a:lnTo>
                      <a:pt x="636" y="7"/>
                    </a:lnTo>
                    <a:lnTo>
                      <a:pt x="637" y="8"/>
                    </a:lnTo>
                    <a:lnTo>
                      <a:pt x="659" y="19"/>
                    </a:lnTo>
                    <a:lnTo>
                      <a:pt x="696" y="39"/>
                    </a:lnTo>
                    <a:lnTo>
                      <a:pt x="733" y="59"/>
                    </a:lnTo>
                    <a:lnTo>
                      <a:pt x="761" y="76"/>
                    </a:lnTo>
                    <a:lnTo>
                      <a:pt x="778" y="85"/>
                    </a:lnTo>
                    <a:lnTo>
                      <a:pt x="828" y="112"/>
                    </a:lnTo>
                    <a:lnTo>
                      <a:pt x="836" y="117"/>
                    </a:lnTo>
                    <a:lnTo>
                      <a:pt x="875" y="137"/>
                    </a:lnTo>
                    <a:lnTo>
                      <a:pt x="911" y="155"/>
                    </a:lnTo>
                    <a:lnTo>
                      <a:pt x="931" y="167"/>
                    </a:lnTo>
                    <a:lnTo>
                      <a:pt x="1057" y="229"/>
                    </a:lnTo>
                    <a:lnTo>
                      <a:pt x="1127" y="262"/>
                    </a:lnTo>
                    <a:lnTo>
                      <a:pt x="1291" y="335"/>
                    </a:lnTo>
                    <a:lnTo>
                      <a:pt x="1317" y="346"/>
                    </a:lnTo>
                    <a:lnTo>
                      <a:pt x="1386" y="373"/>
                    </a:lnTo>
                    <a:lnTo>
                      <a:pt x="1490" y="414"/>
                    </a:lnTo>
                    <a:lnTo>
                      <a:pt x="1592" y="452"/>
                    </a:lnTo>
                    <a:lnTo>
                      <a:pt x="1594" y="453"/>
                    </a:lnTo>
                    <a:lnTo>
                      <a:pt x="1609" y="458"/>
                    </a:lnTo>
                  </a:path>
                </a:pathLst>
              </a:custGeom>
              <a:noFill/>
              <a:ln w="36576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15" name="Group 299"/>
              <p:cNvGrpSpPr>
                <a:grpSpLocks/>
              </p:cNvGrpSpPr>
              <p:nvPr/>
            </p:nvGrpSpPr>
            <p:grpSpPr bwMode="auto">
              <a:xfrm>
                <a:off x="181" y="1979"/>
                <a:ext cx="749" cy="226"/>
                <a:chOff x="181" y="1979"/>
                <a:chExt cx="749" cy="226"/>
              </a:xfrm>
            </p:grpSpPr>
            <p:sp>
              <p:nvSpPr>
                <p:cNvPr id="35079" name="Freeform 263"/>
                <p:cNvSpPr>
                  <a:spLocks/>
                </p:cNvSpPr>
                <p:nvPr/>
              </p:nvSpPr>
              <p:spPr bwMode="auto">
                <a:xfrm>
                  <a:off x="181" y="2024"/>
                  <a:ext cx="386" cy="181"/>
                </a:xfrm>
                <a:custGeom>
                  <a:avLst/>
                  <a:gdLst>
                    <a:gd name="T0" fmla="*/ 0 w 386"/>
                    <a:gd name="T1" fmla="*/ 181 h 181"/>
                    <a:gd name="T2" fmla="*/ 227 w 386"/>
                    <a:gd name="T3" fmla="*/ 91 h 181"/>
                    <a:gd name="T4" fmla="*/ 386 w 386"/>
                    <a:gd name="T5" fmla="*/ 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6" h="181">
                      <a:moveTo>
                        <a:pt x="0" y="181"/>
                      </a:moveTo>
                      <a:cubicBezTo>
                        <a:pt x="81" y="151"/>
                        <a:pt x="163" y="121"/>
                        <a:pt x="227" y="91"/>
                      </a:cubicBezTo>
                      <a:cubicBezTo>
                        <a:pt x="291" y="61"/>
                        <a:pt x="338" y="30"/>
                        <a:pt x="386" y="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83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567" y="1979"/>
                  <a:ext cx="90" cy="45"/>
                </a:xfrm>
                <a:prstGeom prst="line">
                  <a:avLst/>
                </a:prstGeom>
                <a:noFill/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85" name="Line 269"/>
                <p:cNvSpPr>
                  <a:spLocks noChangeShapeType="1"/>
                </p:cNvSpPr>
                <p:nvPr/>
              </p:nvSpPr>
              <p:spPr bwMode="auto">
                <a:xfrm flipH="1">
                  <a:off x="567" y="1979"/>
                  <a:ext cx="90" cy="0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90" name="Line 274"/>
                <p:cNvSpPr>
                  <a:spLocks noChangeShapeType="1"/>
                </p:cNvSpPr>
                <p:nvPr/>
              </p:nvSpPr>
              <p:spPr bwMode="auto">
                <a:xfrm flipH="1">
                  <a:off x="476" y="1979"/>
                  <a:ext cx="113" cy="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93" name="Line 277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45"/>
                </a:xfrm>
                <a:prstGeom prst="line">
                  <a:avLst/>
                </a:prstGeom>
                <a:noFill/>
                <a:ln w="28575">
                  <a:solidFill>
                    <a:srgbClr val="CCFF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96" name="Freeform 280"/>
                <p:cNvSpPr>
                  <a:spLocks/>
                </p:cNvSpPr>
                <p:nvPr/>
              </p:nvSpPr>
              <p:spPr bwMode="auto">
                <a:xfrm>
                  <a:off x="567" y="2024"/>
                  <a:ext cx="363" cy="159"/>
                </a:xfrm>
                <a:custGeom>
                  <a:avLst/>
                  <a:gdLst>
                    <a:gd name="T0" fmla="*/ 0 w 363"/>
                    <a:gd name="T1" fmla="*/ 0 h 159"/>
                    <a:gd name="T2" fmla="*/ 204 w 363"/>
                    <a:gd name="T3" fmla="*/ 113 h 159"/>
                    <a:gd name="T4" fmla="*/ 363 w 363"/>
                    <a:gd name="T5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3" h="159">
                      <a:moveTo>
                        <a:pt x="0" y="0"/>
                      </a:moveTo>
                      <a:cubicBezTo>
                        <a:pt x="71" y="43"/>
                        <a:pt x="143" y="86"/>
                        <a:pt x="204" y="113"/>
                      </a:cubicBezTo>
                      <a:cubicBezTo>
                        <a:pt x="265" y="140"/>
                        <a:pt x="314" y="149"/>
                        <a:pt x="363" y="159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CC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823" name="AutoShape 7"/>
            <p:cNvSpPr>
              <a:spLocks noChangeArrowheads="1"/>
            </p:cNvSpPr>
            <p:nvPr/>
          </p:nvSpPr>
          <p:spPr bwMode="auto">
            <a:xfrm>
              <a:off x="2631" y="1412"/>
              <a:ext cx="136" cy="335"/>
            </a:xfrm>
            <a:prstGeom prst="downArrow">
              <a:avLst>
                <a:gd name="adj1" fmla="val 50000"/>
                <a:gd name="adj2" fmla="val 6158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AutoShape 10"/>
            <p:cNvSpPr>
              <a:spLocks noChangeArrowheads="1"/>
            </p:cNvSpPr>
            <p:nvPr/>
          </p:nvSpPr>
          <p:spPr bwMode="auto">
            <a:xfrm>
              <a:off x="1247" y="1752"/>
              <a:ext cx="2880" cy="56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pattFill prst="ltDnDiag">
                    <a:fgClr>
                      <a:srgbClr val="00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>
                  <a:solidFill>
                    <a:srgbClr val="2C0BA5"/>
                  </a:solidFill>
                  <a:effectLst/>
                  <a:latin typeface="Times New Roman" charset="0"/>
                  <a:cs typeface="Arial" charset="0"/>
                </a:rPr>
                <a:t>Splitting into monotone pieces</a:t>
              </a:r>
            </a:p>
          </p:txBody>
        </p:sp>
        <p:grpSp>
          <p:nvGrpSpPr>
            <p:cNvPr id="35131" name="Group 315"/>
            <p:cNvGrpSpPr>
              <a:grpSpLocks/>
            </p:cNvGrpSpPr>
            <p:nvPr/>
          </p:nvGrpSpPr>
          <p:grpSpPr bwMode="auto">
            <a:xfrm>
              <a:off x="4173" y="1593"/>
              <a:ext cx="952" cy="748"/>
              <a:chOff x="4173" y="1593"/>
              <a:chExt cx="952" cy="748"/>
            </a:xfrm>
          </p:grpSpPr>
          <p:sp>
            <p:nvSpPr>
              <p:cNvPr id="35024" name="Freeform 208"/>
              <p:cNvSpPr>
                <a:spLocks/>
              </p:cNvSpPr>
              <p:nvPr/>
            </p:nvSpPr>
            <p:spPr bwMode="auto">
              <a:xfrm>
                <a:off x="4377" y="1683"/>
                <a:ext cx="567" cy="567"/>
              </a:xfrm>
              <a:custGeom>
                <a:avLst/>
                <a:gdLst>
                  <a:gd name="T0" fmla="*/ 0 w 703"/>
                  <a:gd name="T1" fmla="*/ 0 h 658"/>
                  <a:gd name="T2" fmla="*/ 521 w 703"/>
                  <a:gd name="T3" fmla="*/ 204 h 658"/>
                  <a:gd name="T4" fmla="*/ 295 w 703"/>
                  <a:gd name="T5" fmla="*/ 386 h 658"/>
                  <a:gd name="T6" fmla="*/ 703 w 703"/>
                  <a:gd name="T7" fmla="*/ 658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3" h="658">
                    <a:moveTo>
                      <a:pt x="0" y="0"/>
                    </a:moveTo>
                    <a:cubicBezTo>
                      <a:pt x="236" y="70"/>
                      <a:pt x="472" y="140"/>
                      <a:pt x="521" y="204"/>
                    </a:cubicBezTo>
                    <a:cubicBezTo>
                      <a:pt x="570" y="268"/>
                      <a:pt x="265" y="310"/>
                      <a:pt x="295" y="386"/>
                    </a:cubicBezTo>
                    <a:cubicBezTo>
                      <a:pt x="325" y="462"/>
                      <a:pt x="635" y="613"/>
                      <a:pt x="703" y="658"/>
                    </a:cubicBezTo>
                  </a:path>
                </a:pathLst>
              </a:custGeom>
              <a:noFill/>
              <a:ln w="28575" cap="flat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5" name="Rectangle 209"/>
              <p:cNvSpPr>
                <a:spLocks noChangeArrowheads="1"/>
              </p:cNvSpPr>
              <p:nvPr/>
            </p:nvSpPr>
            <p:spPr bwMode="auto">
              <a:xfrm>
                <a:off x="4377" y="1683"/>
                <a:ext cx="433" cy="182"/>
              </a:xfrm>
              <a:prstGeom prst="rect">
                <a:avLst/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6" name="Rectangle 210"/>
              <p:cNvSpPr>
                <a:spLocks noChangeArrowheads="1"/>
              </p:cNvSpPr>
              <p:nvPr/>
            </p:nvSpPr>
            <p:spPr bwMode="auto">
              <a:xfrm>
                <a:off x="4695" y="1865"/>
                <a:ext cx="113" cy="91"/>
              </a:xfrm>
              <a:prstGeom prst="rect">
                <a:avLst/>
              </a:prstGeom>
              <a:noFill/>
              <a:ln w="38100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9" name="Rectangle 213"/>
              <p:cNvSpPr>
                <a:spLocks noChangeArrowheads="1"/>
              </p:cNvSpPr>
              <p:nvPr/>
            </p:nvSpPr>
            <p:spPr bwMode="auto">
              <a:xfrm>
                <a:off x="4602" y="2001"/>
                <a:ext cx="342" cy="249"/>
              </a:xfrm>
              <a:prstGeom prst="rect">
                <a:avLst/>
              </a:prstGeom>
              <a:noFill/>
              <a:ln w="38100">
                <a:solidFill>
                  <a:srgbClr val="CC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5" name="Line 229"/>
              <p:cNvSpPr>
                <a:spLocks noChangeShapeType="1"/>
              </p:cNvSpPr>
              <p:nvPr/>
            </p:nvSpPr>
            <p:spPr bwMode="auto">
              <a:xfrm>
                <a:off x="4286" y="1593"/>
                <a:ext cx="0" cy="74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6" name="Line 230"/>
              <p:cNvSpPr>
                <a:spLocks noChangeShapeType="1"/>
              </p:cNvSpPr>
              <p:nvPr/>
            </p:nvSpPr>
            <p:spPr bwMode="auto">
              <a:xfrm>
                <a:off x="4173" y="2296"/>
                <a:ext cx="952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7" name="Rectangle 211"/>
              <p:cNvSpPr>
                <a:spLocks noChangeArrowheads="1"/>
              </p:cNvSpPr>
              <p:nvPr/>
            </p:nvSpPr>
            <p:spPr bwMode="auto">
              <a:xfrm>
                <a:off x="4604" y="1956"/>
                <a:ext cx="91" cy="45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155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skeletons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Curve skeletons</a:t>
            </a:r>
          </a:p>
          <a:p>
            <a:r>
              <a:rPr lang="en-US" dirty="0" smtClean="0"/>
              <a:t>Mid-surface</a:t>
            </a:r>
          </a:p>
          <a:p>
            <a:r>
              <a:rPr lang="en-US" dirty="0" err="1" smtClean="0"/>
              <a:t>Chordal</a:t>
            </a:r>
            <a:r>
              <a:rPr lang="en-US" dirty="0" smtClean="0"/>
              <a:t> axis transform (CAT)</a:t>
            </a:r>
          </a:p>
          <a:p>
            <a:r>
              <a:rPr lang="en-US" dirty="0" smtClean="0"/>
              <a:t>Straight skeleton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Medial object workshop, Cambridge</a:t>
            </a:r>
            <a:endParaRPr lang="en-US" dirty="0"/>
          </a:p>
        </p:txBody>
      </p:sp>
      <p:grpSp>
        <p:nvGrpSpPr>
          <p:cNvPr id="158860" name="Group 1164"/>
          <p:cNvGrpSpPr>
            <a:grpSpLocks/>
          </p:cNvGrpSpPr>
          <p:nvPr/>
        </p:nvGrpSpPr>
        <p:grpSpPr bwMode="auto">
          <a:xfrm>
            <a:off x="4759325" y="1484313"/>
            <a:ext cx="4175125" cy="4398962"/>
            <a:chOff x="3014" y="943"/>
            <a:chExt cx="2630" cy="2771"/>
          </a:xfrm>
        </p:grpSpPr>
        <p:sp>
          <p:nvSpPr>
            <p:cNvPr id="56468" name="Freeform 148"/>
            <p:cNvSpPr>
              <a:spLocks/>
            </p:cNvSpPr>
            <p:nvPr/>
          </p:nvSpPr>
          <p:spPr bwMode="auto">
            <a:xfrm>
              <a:off x="3961" y="2357"/>
              <a:ext cx="299" cy="197"/>
            </a:xfrm>
            <a:custGeom>
              <a:avLst/>
              <a:gdLst>
                <a:gd name="T0" fmla="*/ 2 w 299"/>
                <a:gd name="T1" fmla="*/ 4 h 197"/>
                <a:gd name="T2" fmla="*/ 0 w 299"/>
                <a:gd name="T3" fmla="*/ 13 h 197"/>
                <a:gd name="T4" fmla="*/ 0 w 299"/>
                <a:gd name="T5" fmla="*/ 22 h 197"/>
                <a:gd name="T6" fmla="*/ 0 w 299"/>
                <a:gd name="T7" fmla="*/ 31 h 197"/>
                <a:gd name="T8" fmla="*/ 0 w 299"/>
                <a:gd name="T9" fmla="*/ 41 h 197"/>
                <a:gd name="T10" fmla="*/ 2 w 299"/>
                <a:gd name="T11" fmla="*/ 50 h 197"/>
                <a:gd name="T12" fmla="*/ 3 w 299"/>
                <a:gd name="T13" fmla="*/ 58 h 197"/>
                <a:gd name="T14" fmla="*/ 6 w 299"/>
                <a:gd name="T15" fmla="*/ 67 h 197"/>
                <a:gd name="T16" fmla="*/ 7 w 299"/>
                <a:gd name="T17" fmla="*/ 76 h 197"/>
                <a:gd name="T18" fmla="*/ 10 w 299"/>
                <a:gd name="T19" fmla="*/ 84 h 197"/>
                <a:gd name="T20" fmla="*/ 12 w 299"/>
                <a:gd name="T21" fmla="*/ 92 h 197"/>
                <a:gd name="T22" fmla="*/ 15 w 299"/>
                <a:gd name="T23" fmla="*/ 102 h 197"/>
                <a:gd name="T24" fmla="*/ 19 w 299"/>
                <a:gd name="T25" fmla="*/ 109 h 197"/>
                <a:gd name="T26" fmla="*/ 23 w 299"/>
                <a:gd name="T27" fmla="*/ 116 h 197"/>
                <a:gd name="T28" fmla="*/ 28 w 299"/>
                <a:gd name="T29" fmla="*/ 124 h 197"/>
                <a:gd name="T30" fmla="*/ 32 w 299"/>
                <a:gd name="T31" fmla="*/ 131 h 197"/>
                <a:gd name="T32" fmla="*/ 37 w 299"/>
                <a:gd name="T33" fmla="*/ 139 h 197"/>
                <a:gd name="T34" fmla="*/ 43 w 299"/>
                <a:gd name="T35" fmla="*/ 145 h 197"/>
                <a:gd name="T36" fmla="*/ 48 w 299"/>
                <a:gd name="T37" fmla="*/ 149 h 197"/>
                <a:gd name="T38" fmla="*/ 52 w 299"/>
                <a:gd name="T39" fmla="*/ 153 h 197"/>
                <a:gd name="T40" fmla="*/ 58 w 299"/>
                <a:gd name="T41" fmla="*/ 160 h 197"/>
                <a:gd name="T42" fmla="*/ 65 w 299"/>
                <a:gd name="T43" fmla="*/ 165 h 197"/>
                <a:gd name="T44" fmla="*/ 73 w 299"/>
                <a:gd name="T45" fmla="*/ 169 h 197"/>
                <a:gd name="T46" fmla="*/ 80 w 299"/>
                <a:gd name="T47" fmla="*/ 174 h 197"/>
                <a:gd name="T48" fmla="*/ 88 w 299"/>
                <a:gd name="T49" fmla="*/ 178 h 197"/>
                <a:gd name="T50" fmla="*/ 95 w 299"/>
                <a:gd name="T51" fmla="*/ 181 h 197"/>
                <a:gd name="T52" fmla="*/ 103 w 299"/>
                <a:gd name="T53" fmla="*/ 185 h 197"/>
                <a:gd name="T54" fmla="*/ 113 w 299"/>
                <a:gd name="T55" fmla="*/ 188 h 197"/>
                <a:gd name="T56" fmla="*/ 121 w 299"/>
                <a:gd name="T57" fmla="*/ 190 h 197"/>
                <a:gd name="T58" fmla="*/ 130 w 299"/>
                <a:gd name="T59" fmla="*/ 191 h 197"/>
                <a:gd name="T60" fmla="*/ 138 w 299"/>
                <a:gd name="T61" fmla="*/ 194 h 197"/>
                <a:gd name="T62" fmla="*/ 147 w 299"/>
                <a:gd name="T63" fmla="*/ 195 h 197"/>
                <a:gd name="T64" fmla="*/ 156 w 299"/>
                <a:gd name="T65" fmla="*/ 195 h 197"/>
                <a:gd name="T66" fmla="*/ 166 w 299"/>
                <a:gd name="T67" fmla="*/ 197 h 197"/>
                <a:gd name="T68" fmla="*/ 175 w 299"/>
                <a:gd name="T69" fmla="*/ 197 h 197"/>
                <a:gd name="T70" fmla="*/ 183 w 299"/>
                <a:gd name="T71" fmla="*/ 197 h 197"/>
                <a:gd name="T72" fmla="*/ 192 w 299"/>
                <a:gd name="T73" fmla="*/ 195 h 197"/>
                <a:gd name="T74" fmla="*/ 201 w 299"/>
                <a:gd name="T75" fmla="*/ 194 h 197"/>
                <a:gd name="T76" fmla="*/ 211 w 299"/>
                <a:gd name="T77" fmla="*/ 193 h 197"/>
                <a:gd name="T78" fmla="*/ 219 w 299"/>
                <a:gd name="T79" fmla="*/ 191 h 197"/>
                <a:gd name="T80" fmla="*/ 228 w 299"/>
                <a:gd name="T81" fmla="*/ 189 h 197"/>
                <a:gd name="T82" fmla="*/ 236 w 299"/>
                <a:gd name="T83" fmla="*/ 186 h 197"/>
                <a:gd name="T84" fmla="*/ 245 w 299"/>
                <a:gd name="T85" fmla="*/ 184 h 197"/>
                <a:gd name="T86" fmla="*/ 253 w 299"/>
                <a:gd name="T87" fmla="*/ 181 h 197"/>
                <a:gd name="T88" fmla="*/ 261 w 299"/>
                <a:gd name="T89" fmla="*/ 177 h 197"/>
                <a:gd name="T90" fmla="*/ 269 w 299"/>
                <a:gd name="T91" fmla="*/ 173 h 197"/>
                <a:gd name="T92" fmla="*/ 275 w 299"/>
                <a:gd name="T93" fmla="*/ 168 h 197"/>
                <a:gd name="T94" fmla="*/ 282 w 299"/>
                <a:gd name="T95" fmla="*/ 164 h 197"/>
                <a:gd name="T96" fmla="*/ 290 w 299"/>
                <a:gd name="T97" fmla="*/ 158 h 197"/>
                <a:gd name="T98" fmla="*/ 295 w 299"/>
                <a:gd name="T99" fmla="*/ 152 h 197"/>
                <a:gd name="T100" fmla="*/ 299 w 299"/>
                <a:gd name="T101" fmla="*/ 14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9" h="197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5"/>
                  </a:lnTo>
                  <a:lnTo>
                    <a:pt x="2" y="50"/>
                  </a:lnTo>
                  <a:lnTo>
                    <a:pt x="3" y="54"/>
                  </a:lnTo>
                  <a:lnTo>
                    <a:pt x="3" y="58"/>
                  </a:lnTo>
                  <a:lnTo>
                    <a:pt x="4" y="63"/>
                  </a:lnTo>
                  <a:lnTo>
                    <a:pt x="6" y="67"/>
                  </a:lnTo>
                  <a:lnTo>
                    <a:pt x="6" y="71"/>
                  </a:lnTo>
                  <a:lnTo>
                    <a:pt x="7" y="76"/>
                  </a:lnTo>
                  <a:lnTo>
                    <a:pt x="8" y="80"/>
                  </a:lnTo>
                  <a:lnTo>
                    <a:pt x="10" y="84"/>
                  </a:lnTo>
                  <a:lnTo>
                    <a:pt x="11" y="88"/>
                  </a:lnTo>
                  <a:lnTo>
                    <a:pt x="12" y="92"/>
                  </a:lnTo>
                  <a:lnTo>
                    <a:pt x="13" y="98"/>
                  </a:lnTo>
                  <a:lnTo>
                    <a:pt x="15" y="102"/>
                  </a:lnTo>
                  <a:lnTo>
                    <a:pt x="17" y="106"/>
                  </a:lnTo>
                  <a:lnTo>
                    <a:pt x="19" y="109"/>
                  </a:lnTo>
                  <a:lnTo>
                    <a:pt x="21" y="113"/>
                  </a:lnTo>
                  <a:lnTo>
                    <a:pt x="23" y="116"/>
                  </a:lnTo>
                  <a:lnTo>
                    <a:pt x="25" y="120"/>
                  </a:lnTo>
                  <a:lnTo>
                    <a:pt x="28" y="124"/>
                  </a:lnTo>
                  <a:lnTo>
                    <a:pt x="29" y="128"/>
                  </a:lnTo>
                  <a:lnTo>
                    <a:pt x="32" y="131"/>
                  </a:lnTo>
                  <a:lnTo>
                    <a:pt x="35" y="135"/>
                  </a:lnTo>
                  <a:lnTo>
                    <a:pt x="37" y="139"/>
                  </a:lnTo>
                  <a:lnTo>
                    <a:pt x="40" y="141"/>
                  </a:lnTo>
                  <a:lnTo>
                    <a:pt x="43" y="145"/>
                  </a:lnTo>
                  <a:lnTo>
                    <a:pt x="45" y="148"/>
                  </a:lnTo>
                  <a:lnTo>
                    <a:pt x="48" y="149"/>
                  </a:lnTo>
                  <a:lnTo>
                    <a:pt x="49" y="152"/>
                  </a:lnTo>
                  <a:lnTo>
                    <a:pt x="52" y="153"/>
                  </a:lnTo>
                  <a:lnTo>
                    <a:pt x="56" y="157"/>
                  </a:lnTo>
                  <a:lnTo>
                    <a:pt x="58" y="160"/>
                  </a:lnTo>
                  <a:lnTo>
                    <a:pt x="62" y="162"/>
                  </a:lnTo>
                  <a:lnTo>
                    <a:pt x="65" y="165"/>
                  </a:lnTo>
                  <a:lnTo>
                    <a:pt x="69" y="166"/>
                  </a:lnTo>
                  <a:lnTo>
                    <a:pt x="73" y="169"/>
                  </a:lnTo>
                  <a:lnTo>
                    <a:pt x="76" y="172"/>
                  </a:lnTo>
                  <a:lnTo>
                    <a:pt x="80" y="174"/>
                  </a:lnTo>
                  <a:lnTo>
                    <a:pt x="84" y="176"/>
                  </a:lnTo>
                  <a:lnTo>
                    <a:pt x="88" y="178"/>
                  </a:lnTo>
                  <a:lnTo>
                    <a:pt x="92" y="180"/>
                  </a:lnTo>
                  <a:lnTo>
                    <a:pt x="95" y="181"/>
                  </a:lnTo>
                  <a:lnTo>
                    <a:pt x="99" y="182"/>
                  </a:lnTo>
                  <a:lnTo>
                    <a:pt x="103" y="185"/>
                  </a:lnTo>
                  <a:lnTo>
                    <a:pt x="109" y="186"/>
                  </a:lnTo>
                  <a:lnTo>
                    <a:pt x="113" y="188"/>
                  </a:lnTo>
                  <a:lnTo>
                    <a:pt x="117" y="189"/>
                  </a:lnTo>
                  <a:lnTo>
                    <a:pt x="121" y="190"/>
                  </a:lnTo>
                  <a:lnTo>
                    <a:pt x="125" y="191"/>
                  </a:lnTo>
                  <a:lnTo>
                    <a:pt x="130" y="191"/>
                  </a:lnTo>
                  <a:lnTo>
                    <a:pt x="134" y="193"/>
                  </a:lnTo>
                  <a:lnTo>
                    <a:pt x="138" y="194"/>
                  </a:lnTo>
                  <a:lnTo>
                    <a:pt x="143" y="194"/>
                  </a:lnTo>
                  <a:lnTo>
                    <a:pt x="147" y="195"/>
                  </a:lnTo>
                  <a:lnTo>
                    <a:pt x="151" y="195"/>
                  </a:lnTo>
                  <a:lnTo>
                    <a:pt x="156" y="195"/>
                  </a:lnTo>
                  <a:lnTo>
                    <a:pt x="160" y="195"/>
                  </a:lnTo>
                  <a:lnTo>
                    <a:pt x="166" y="197"/>
                  </a:lnTo>
                  <a:lnTo>
                    <a:pt x="170" y="197"/>
                  </a:lnTo>
                  <a:lnTo>
                    <a:pt x="175" y="197"/>
                  </a:lnTo>
                  <a:lnTo>
                    <a:pt x="179" y="197"/>
                  </a:lnTo>
                  <a:lnTo>
                    <a:pt x="183" y="197"/>
                  </a:lnTo>
                  <a:lnTo>
                    <a:pt x="188" y="195"/>
                  </a:lnTo>
                  <a:lnTo>
                    <a:pt x="192" y="195"/>
                  </a:lnTo>
                  <a:lnTo>
                    <a:pt x="197" y="195"/>
                  </a:lnTo>
                  <a:lnTo>
                    <a:pt x="201" y="194"/>
                  </a:lnTo>
                  <a:lnTo>
                    <a:pt x="205" y="194"/>
                  </a:lnTo>
                  <a:lnTo>
                    <a:pt x="211" y="193"/>
                  </a:lnTo>
                  <a:lnTo>
                    <a:pt x="215" y="193"/>
                  </a:lnTo>
                  <a:lnTo>
                    <a:pt x="219" y="191"/>
                  </a:lnTo>
                  <a:lnTo>
                    <a:pt x="224" y="190"/>
                  </a:lnTo>
                  <a:lnTo>
                    <a:pt x="228" y="189"/>
                  </a:lnTo>
                  <a:lnTo>
                    <a:pt x="232" y="188"/>
                  </a:lnTo>
                  <a:lnTo>
                    <a:pt x="236" y="186"/>
                  </a:lnTo>
                  <a:lnTo>
                    <a:pt x="241" y="185"/>
                  </a:lnTo>
                  <a:lnTo>
                    <a:pt x="245" y="184"/>
                  </a:lnTo>
                  <a:lnTo>
                    <a:pt x="249" y="182"/>
                  </a:lnTo>
                  <a:lnTo>
                    <a:pt x="253" y="181"/>
                  </a:lnTo>
                  <a:lnTo>
                    <a:pt x="257" y="178"/>
                  </a:lnTo>
                  <a:lnTo>
                    <a:pt x="261" y="177"/>
                  </a:lnTo>
                  <a:lnTo>
                    <a:pt x="265" y="174"/>
                  </a:lnTo>
                  <a:lnTo>
                    <a:pt x="269" y="173"/>
                  </a:lnTo>
                  <a:lnTo>
                    <a:pt x="271" y="170"/>
                  </a:lnTo>
                  <a:lnTo>
                    <a:pt x="275" y="168"/>
                  </a:lnTo>
                  <a:lnTo>
                    <a:pt x="279" y="165"/>
                  </a:lnTo>
                  <a:lnTo>
                    <a:pt x="282" y="164"/>
                  </a:lnTo>
                  <a:lnTo>
                    <a:pt x="286" y="161"/>
                  </a:lnTo>
                  <a:lnTo>
                    <a:pt x="290" y="158"/>
                  </a:lnTo>
                  <a:lnTo>
                    <a:pt x="293" y="154"/>
                  </a:lnTo>
                  <a:lnTo>
                    <a:pt x="295" y="152"/>
                  </a:lnTo>
                  <a:lnTo>
                    <a:pt x="298" y="150"/>
                  </a:lnTo>
                  <a:lnTo>
                    <a:pt x="299" y="149"/>
                  </a:lnTo>
                </a:path>
              </a:pathLst>
            </a:custGeom>
            <a:noFill/>
            <a:ln w="38100" cmpd="sng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9" name="Freeform 149"/>
            <p:cNvSpPr>
              <a:spLocks/>
            </p:cNvSpPr>
            <p:nvPr/>
          </p:nvSpPr>
          <p:spPr bwMode="auto">
            <a:xfrm>
              <a:off x="3963" y="2207"/>
              <a:ext cx="324" cy="150"/>
            </a:xfrm>
            <a:custGeom>
              <a:avLst/>
              <a:gdLst>
                <a:gd name="T0" fmla="*/ 321 w 324"/>
                <a:gd name="T1" fmla="*/ 81 h 150"/>
                <a:gd name="T2" fmla="*/ 317 w 324"/>
                <a:gd name="T3" fmla="*/ 73 h 150"/>
                <a:gd name="T4" fmla="*/ 312 w 324"/>
                <a:gd name="T5" fmla="*/ 65 h 150"/>
                <a:gd name="T6" fmla="*/ 306 w 324"/>
                <a:gd name="T7" fmla="*/ 58 h 150"/>
                <a:gd name="T8" fmla="*/ 301 w 324"/>
                <a:gd name="T9" fmla="*/ 52 h 150"/>
                <a:gd name="T10" fmla="*/ 297 w 324"/>
                <a:gd name="T11" fmla="*/ 48 h 150"/>
                <a:gd name="T12" fmla="*/ 292 w 324"/>
                <a:gd name="T13" fmla="*/ 44 h 150"/>
                <a:gd name="T14" fmla="*/ 285 w 324"/>
                <a:gd name="T15" fmla="*/ 37 h 150"/>
                <a:gd name="T16" fmla="*/ 279 w 324"/>
                <a:gd name="T17" fmla="*/ 32 h 150"/>
                <a:gd name="T18" fmla="*/ 272 w 324"/>
                <a:gd name="T19" fmla="*/ 28 h 150"/>
                <a:gd name="T20" fmla="*/ 264 w 324"/>
                <a:gd name="T21" fmla="*/ 23 h 150"/>
                <a:gd name="T22" fmla="*/ 256 w 324"/>
                <a:gd name="T23" fmla="*/ 19 h 150"/>
                <a:gd name="T24" fmla="*/ 248 w 324"/>
                <a:gd name="T25" fmla="*/ 16 h 150"/>
                <a:gd name="T26" fmla="*/ 240 w 324"/>
                <a:gd name="T27" fmla="*/ 12 h 150"/>
                <a:gd name="T28" fmla="*/ 232 w 324"/>
                <a:gd name="T29" fmla="*/ 9 h 150"/>
                <a:gd name="T30" fmla="*/ 223 w 324"/>
                <a:gd name="T31" fmla="*/ 7 h 150"/>
                <a:gd name="T32" fmla="*/ 215 w 324"/>
                <a:gd name="T33" fmla="*/ 6 h 150"/>
                <a:gd name="T34" fmla="*/ 206 w 324"/>
                <a:gd name="T35" fmla="*/ 3 h 150"/>
                <a:gd name="T36" fmla="*/ 197 w 324"/>
                <a:gd name="T37" fmla="*/ 2 h 150"/>
                <a:gd name="T38" fmla="*/ 187 w 324"/>
                <a:gd name="T39" fmla="*/ 2 h 150"/>
                <a:gd name="T40" fmla="*/ 179 w 324"/>
                <a:gd name="T41" fmla="*/ 0 h 150"/>
                <a:gd name="T42" fmla="*/ 170 w 324"/>
                <a:gd name="T43" fmla="*/ 0 h 150"/>
                <a:gd name="T44" fmla="*/ 161 w 324"/>
                <a:gd name="T45" fmla="*/ 0 h 150"/>
                <a:gd name="T46" fmla="*/ 152 w 324"/>
                <a:gd name="T47" fmla="*/ 2 h 150"/>
                <a:gd name="T48" fmla="*/ 142 w 324"/>
                <a:gd name="T49" fmla="*/ 3 h 150"/>
                <a:gd name="T50" fmla="*/ 134 w 324"/>
                <a:gd name="T51" fmla="*/ 4 h 150"/>
                <a:gd name="T52" fmla="*/ 125 w 324"/>
                <a:gd name="T53" fmla="*/ 6 h 150"/>
                <a:gd name="T54" fmla="*/ 116 w 324"/>
                <a:gd name="T55" fmla="*/ 8 h 150"/>
                <a:gd name="T56" fmla="*/ 108 w 324"/>
                <a:gd name="T57" fmla="*/ 11 h 150"/>
                <a:gd name="T58" fmla="*/ 100 w 324"/>
                <a:gd name="T59" fmla="*/ 13 h 150"/>
                <a:gd name="T60" fmla="*/ 92 w 324"/>
                <a:gd name="T61" fmla="*/ 16 h 150"/>
                <a:gd name="T62" fmla="*/ 84 w 324"/>
                <a:gd name="T63" fmla="*/ 20 h 150"/>
                <a:gd name="T64" fmla="*/ 76 w 324"/>
                <a:gd name="T65" fmla="*/ 24 h 150"/>
                <a:gd name="T66" fmla="*/ 68 w 324"/>
                <a:gd name="T67" fmla="*/ 29 h 150"/>
                <a:gd name="T68" fmla="*/ 62 w 324"/>
                <a:gd name="T69" fmla="*/ 33 h 150"/>
                <a:gd name="T70" fmla="*/ 55 w 324"/>
                <a:gd name="T71" fmla="*/ 39 h 150"/>
                <a:gd name="T72" fmla="*/ 49 w 324"/>
                <a:gd name="T73" fmla="*/ 45 h 150"/>
                <a:gd name="T74" fmla="*/ 45 w 324"/>
                <a:gd name="T75" fmla="*/ 49 h 150"/>
                <a:gd name="T76" fmla="*/ 39 w 324"/>
                <a:gd name="T77" fmla="*/ 54 h 150"/>
                <a:gd name="T78" fmla="*/ 34 w 324"/>
                <a:gd name="T79" fmla="*/ 61 h 150"/>
                <a:gd name="T80" fmla="*/ 29 w 324"/>
                <a:gd name="T81" fmla="*/ 68 h 150"/>
                <a:gd name="T82" fmla="*/ 25 w 324"/>
                <a:gd name="T83" fmla="*/ 74 h 150"/>
                <a:gd name="T84" fmla="*/ 19 w 324"/>
                <a:gd name="T85" fmla="*/ 82 h 150"/>
                <a:gd name="T86" fmla="*/ 15 w 324"/>
                <a:gd name="T87" fmla="*/ 90 h 150"/>
                <a:gd name="T88" fmla="*/ 13 w 324"/>
                <a:gd name="T89" fmla="*/ 98 h 150"/>
                <a:gd name="T90" fmla="*/ 9 w 324"/>
                <a:gd name="T91" fmla="*/ 106 h 150"/>
                <a:gd name="T92" fmla="*/ 6 w 324"/>
                <a:gd name="T93" fmla="*/ 115 h 150"/>
                <a:gd name="T94" fmla="*/ 5 w 324"/>
                <a:gd name="T95" fmla="*/ 123 h 150"/>
                <a:gd name="T96" fmla="*/ 2 w 324"/>
                <a:gd name="T97" fmla="*/ 132 h 150"/>
                <a:gd name="T98" fmla="*/ 1 w 324"/>
                <a:gd name="T99" fmla="*/ 140 h 150"/>
                <a:gd name="T100" fmla="*/ 0 w 324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4" h="150">
                  <a:moveTo>
                    <a:pt x="324" y="84"/>
                  </a:moveTo>
                  <a:lnTo>
                    <a:pt x="321" y="81"/>
                  </a:lnTo>
                  <a:lnTo>
                    <a:pt x="318" y="77"/>
                  </a:lnTo>
                  <a:lnTo>
                    <a:pt x="317" y="73"/>
                  </a:lnTo>
                  <a:lnTo>
                    <a:pt x="314" y="69"/>
                  </a:lnTo>
                  <a:lnTo>
                    <a:pt x="312" y="65"/>
                  </a:lnTo>
                  <a:lnTo>
                    <a:pt x="309" y="62"/>
                  </a:lnTo>
                  <a:lnTo>
                    <a:pt x="306" y="58"/>
                  </a:lnTo>
                  <a:lnTo>
                    <a:pt x="304" y="56"/>
                  </a:lnTo>
                  <a:lnTo>
                    <a:pt x="301" y="52"/>
                  </a:lnTo>
                  <a:lnTo>
                    <a:pt x="299" y="49"/>
                  </a:lnTo>
                  <a:lnTo>
                    <a:pt x="297" y="48"/>
                  </a:lnTo>
                  <a:lnTo>
                    <a:pt x="295" y="45"/>
                  </a:lnTo>
                  <a:lnTo>
                    <a:pt x="292" y="44"/>
                  </a:lnTo>
                  <a:lnTo>
                    <a:pt x="289" y="40"/>
                  </a:lnTo>
                  <a:lnTo>
                    <a:pt x="285" y="37"/>
                  </a:lnTo>
                  <a:lnTo>
                    <a:pt x="283" y="35"/>
                  </a:lnTo>
                  <a:lnTo>
                    <a:pt x="279" y="32"/>
                  </a:lnTo>
                  <a:lnTo>
                    <a:pt x="275" y="31"/>
                  </a:lnTo>
                  <a:lnTo>
                    <a:pt x="272" y="28"/>
                  </a:lnTo>
                  <a:lnTo>
                    <a:pt x="268" y="25"/>
                  </a:lnTo>
                  <a:lnTo>
                    <a:pt x="264" y="23"/>
                  </a:lnTo>
                  <a:lnTo>
                    <a:pt x="260" y="21"/>
                  </a:lnTo>
                  <a:lnTo>
                    <a:pt x="256" y="19"/>
                  </a:lnTo>
                  <a:lnTo>
                    <a:pt x="252" y="17"/>
                  </a:lnTo>
                  <a:lnTo>
                    <a:pt x="248" y="16"/>
                  </a:lnTo>
                  <a:lnTo>
                    <a:pt x="244" y="13"/>
                  </a:lnTo>
                  <a:lnTo>
                    <a:pt x="240" y="12"/>
                  </a:lnTo>
                  <a:lnTo>
                    <a:pt x="236" y="11"/>
                  </a:lnTo>
                  <a:lnTo>
                    <a:pt x="232" y="9"/>
                  </a:lnTo>
                  <a:lnTo>
                    <a:pt x="227" y="8"/>
                  </a:lnTo>
                  <a:lnTo>
                    <a:pt x="223" y="7"/>
                  </a:lnTo>
                  <a:lnTo>
                    <a:pt x="219" y="6"/>
                  </a:lnTo>
                  <a:lnTo>
                    <a:pt x="215" y="6"/>
                  </a:lnTo>
                  <a:lnTo>
                    <a:pt x="210" y="4"/>
                  </a:lnTo>
                  <a:lnTo>
                    <a:pt x="206" y="3"/>
                  </a:lnTo>
                  <a:lnTo>
                    <a:pt x="202" y="3"/>
                  </a:lnTo>
                  <a:lnTo>
                    <a:pt x="197" y="2"/>
                  </a:lnTo>
                  <a:lnTo>
                    <a:pt x="193" y="2"/>
                  </a:lnTo>
                  <a:lnTo>
                    <a:pt x="187" y="2"/>
                  </a:lnTo>
                  <a:lnTo>
                    <a:pt x="183" y="2"/>
                  </a:lnTo>
                  <a:lnTo>
                    <a:pt x="179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57" y="2"/>
                  </a:lnTo>
                  <a:lnTo>
                    <a:pt x="152" y="2"/>
                  </a:lnTo>
                  <a:lnTo>
                    <a:pt x="148" y="2"/>
                  </a:lnTo>
                  <a:lnTo>
                    <a:pt x="142" y="3"/>
                  </a:lnTo>
                  <a:lnTo>
                    <a:pt x="138" y="3"/>
                  </a:lnTo>
                  <a:lnTo>
                    <a:pt x="134" y="4"/>
                  </a:lnTo>
                  <a:lnTo>
                    <a:pt x="129" y="4"/>
                  </a:lnTo>
                  <a:lnTo>
                    <a:pt x="125" y="6"/>
                  </a:lnTo>
                  <a:lnTo>
                    <a:pt x="121" y="7"/>
                  </a:lnTo>
                  <a:lnTo>
                    <a:pt x="116" y="8"/>
                  </a:lnTo>
                  <a:lnTo>
                    <a:pt x="112" y="9"/>
                  </a:lnTo>
                  <a:lnTo>
                    <a:pt x="108" y="11"/>
                  </a:lnTo>
                  <a:lnTo>
                    <a:pt x="104" y="12"/>
                  </a:lnTo>
                  <a:lnTo>
                    <a:pt x="100" y="13"/>
                  </a:lnTo>
                  <a:lnTo>
                    <a:pt x="96" y="15"/>
                  </a:lnTo>
                  <a:lnTo>
                    <a:pt x="92" y="16"/>
                  </a:lnTo>
                  <a:lnTo>
                    <a:pt x="88" y="19"/>
                  </a:lnTo>
                  <a:lnTo>
                    <a:pt x="84" y="20"/>
                  </a:lnTo>
                  <a:lnTo>
                    <a:pt x="80" y="23"/>
                  </a:lnTo>
                  <a:lnTo>
                    <a:pt x="76" y="24"/>
                  </a:lnTo>
                  <a:lnTo>
                    <a:pt x="72" y="27"/>
                  </a:lnTo>
                  <a:lnTo>
                    <a:pt x="68" y="29"/>
                  </a:lnTo>
                  <a:lnTo>
                    <a:pt x="64" y="32"/>
                  </a:lnTo>
                  <a:lnTo>
                    <a:pt x="62" y="33"/>
                  </a:lnTo>
                  <a:lnTo>
                    <a:pt x="58" y="36"/>
                  </a:lnTo>
                  <a:lnTo>
                    <a:pt x="55" y="39"/>
                  </a:lnTo>
                  <a:lnTo>
                    <a:pt x="51" y="43"/>
                  </a:lnTo>
                  <a:lnTo>
                    <a:pt x="49" y="45"/>
                  </a:lnTo>
                  <a:lnTo>
                    <a:pt x="46" y="47"/>
                  </a:lnTo>
                  <a:lnTo>
                    <a:pt x="45" y="49"/>
                  </a:lnTo>
                  <a:lnTo>
                    <a:pt x="42" y="50"/>
                  </a:lnTo>
                  <a:lnTo>
                    <a:pt x="39" y="54"/>
                  </a:lnTo>
                  <a:lnTo>
                    <a:pt x="37" y="57"/>
                  </a:lnTo>
                  <a:lnTo>
                    <a:pt x="34" y="61"/>
                  </a:lnTo>
                  <a:lnTo>
                    <a:pt x="31" y="64"/>
                  </a:lnTo>
                  <a:lnTo>
                    <a:pt x="29" y="68"/>
                  </a:lnTo>
                  <a:lnTo>
                    <a:pt x="26" y="70"/>
                  </a:lnTo>
                  <a:lnTo>
                    <a:pt x="25" y="74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8" y="86"/>
                  </a:lnTo>
                  <a:lnTo>
                    <a:pt x="15" y="90"/>
                  </a:lnTo>
                  <a:lnTo>
                    <a:pt x="14" y="94"/>
                  </a:lnTo>
                  <a:lnTo>
                    <a:pt x="13" y="98"/>
                  </a:lnTo>
                  <a:lnTo>
                    <a:pt x="11" y="102"/>
                  </a:lnTo>
                  <a:lnTo>
                    <a:pt x="9" y="106"/>
                  </a:lnTo>
                  <a:lnTo>
                    <a:pt x="8" y="110"/>
                  </a:lnTo>
                  <a:lnTo>
                    <a:pt x="6" y="115"/>
                  </a:lnTo>
                  <a:lnTo>
                    <a:pt x="5" y="119"/>
                  </a:lnTo>
                  <a:lnTo>
                    <a:pt x="5" y="123"/>
                  </a:lnTo>
                  <a:lnTo>
                    <a:pt x="4" y="127"/>
                  </a:lnTo>
                  <a:lnTo>
                    <a:pt x="2" y="132"/>
                  </a:lnTo>
                  <a:lnTo>
                    <a:pt x="2" y="136"/>
                  </a:lnTo>
                  <a:lnTo>
                    <a:pt x="1" y="140"/>
                  </a:lnTo>
                  <a:lnTo>
                    <a:pt x="0" y="146"/>
                  </a:lnTo>
                  <a:lnTo>
                    <a:pt x="0" y="150"/>
                  </a:lnTo>
                </a:path>
              </a:pathLst>
            </a:custGeom>
            <a:noFill/>
            <a:ln w="38100" cmpd="sng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0" name="Freeform 150"/>
            <p:cNvSpPr>
              <a:spLocks/>
            </p:cNvSpPr>
            <p:nvPr/>
          </p:nvSpPr>
          <p:spPr bwMode="auto">
            <a:xfrm>
              <a:off x="4260" y="2291"/>
              <a:ext cx="46" cy="215"/>
            </a:xfrm>
            <a:custGeom>
              <a:avLst/>
              <a:gdLst>
                <a:gd name="T0" fmla="*/ 0 w 46"/>
                <a:gd name="T1" fmla="*/ 215 h 215"/>
                <a:gd name="T2" fmla="*/ 0 w 46"/>
                <a:gd name="T3" fmla="*/ 214 h 215"/>
                <a:gd name="T4" fmla="*/ 3 w 46"/>
                <a:gd name="T5" fmla="*/ 213 h 215"/>
                <a:gd name="T6" fmla="*/ 5 w 46"/>
                <a:gd name="T7" fmla="*/ 209 h 215"/>
                <a:gd name="T8" fmla="*/ 8 w 46"/>
                <a:gd name="T9" fmla="*/ 206 h 215"/>
                <a:gd name="T10" fmla="*/ 11 w 46"/>
                <a:gd name="T11" fmla="*/ 202 h 215"/>
                <a:gd name="T12" fmla="*/ 13 w 46"/>
                <a:gd name="T13" fmla="*/ 199 h 215"/>
                <a:gd name="T14" fmla="*/ 16 w 46"/>
                <a:gd name="T15" fmla="*/ 195 h 215"/>
                <a:gd name="T16" fmla="*/ 19 w 46"/>
                <a:gd name="T17" fmla="*/ 191 h 215"/>
                <a:gd name="T18" fmla="*/ 21 w 46"/>
                <a:gd name="T19" fmla="*/ 189 h 215"/>
                <a:gd name="T20" fmla="*/ 23 w 46"/>
                <a:gd name="T21" fmla="*/ 185 h 215"/>
                <a:gd name="T22" fmla="*/ 25 w 46"/>
                <a:gd name="T23" fmla="*/ 181 h 215"/>
                <a:gd name="T24" fmla="*/ 27 w 46"/>
                <a:gd name="T25" fmla="*/ 177 h 215"/>
                <a:gd name="T26" fmla="*/ 29 w 46"/>
                <a:gd name="T27" fmla="*/ 173 h 215"/>
                <a:gd name="T28" fmla="*/ 31 w 46"/>
                <a:gd name="T29" fmla="*/ 169 h 215"/>
                <a:gd name="T30" fmla="*/ 32 w 46"/>
                <a:gd name="T31" fmla="*/ 165 h 215"/>
                <a:gd name="T32" fmla="*/ 35 w 46"/>
                <a:gd name="T33" fmla="*/ 161 h 215"/>
                <a:gd name="T34" fmla="*/ 36 w 46"/>
                <a:gd name="T35" fmla="*/ 157 h 215"/>
                <a:gd name="T36" fmla="*/ 37 w 46"/>
                <a:gd name="T37" fmla="*/ 153 h 215"/>
                <a:gd name="T38" fmla="*/ 39 w 46"/>
                <a:gd name="T39" fmla="*/ 148 h 215"/>
                <a:gd name="T40" fmla="*/ 40 w 46"/>
                <a:gd name="T41" fmla="*/ 144 h 215"/>
                <a:gd name="T42" fmla="*/ 41 w 46"/>
                <a:gd name="T43" fmla="*/ 140 h 215"/>
                <a:gd name="T44" fmla="*/ 43 w 46"/>
                <a:gd name="T45" fmla="*/ 136 h 215"/>
                <a:gd name="T46" fmla="*/ 43 w 46"/>
                <a:gd name="T47" fmla="*/ 131 h 215"/>
                <a:gd name="T48" fmla="*/ 44 w 46"/>
                <a:gd name="T49" fmla="*/ 127 h 215"/>
                <a:gd name="T50" fmla="*/ 44 w 46"/>
                <a:gd name="T51" fmla="*/ 123 h 215"/>
                <a:gd name="T52" fmla="*/ 45 w 46"/>
                <a:gd name="T53" fmla="*/ 117 h 215"/>
                <a:gd name="T54" fmla="*/ 45 w 46"/>
                <a:gd name="T55" fmla="*/ 113 h 215"/>
                <a:gd name="T56" fmla="*/ 46 w 46"/>
                <a:gd name="T57" fmla="*/ 109 h 215"/>
                <a:gd name="T58" fmla="*/ 46 w 46"/>
                <a:gd name="T59" fmla="*/ 104 h 215"/>
                <a:gd name="T60" fmla="*/ 46 w 46"/>
                <a:gd name="T61" fmla="*/ 100 h 215"/>
                <a:gd name="T62" fmla="*/ 46 w 46"/>
                <a:gd name="T63" fmla="*/ 95 h 215"/>
                <a:gd name="T64" fmla="*/ 46 w 46"/>
                <a:gd name="T65" fmla="*/ 91 h 215"/>
                <a:gd name="T66" fmla="*/ 46 w 46"/>
                <a:gd name="T67" fmla="*/ 86 h 215"/>
                <a:gd name="T68" fmla="*/ 46 w 46"/>
                <a:gd name="T69" fmla="*/ 82 h 215"/>
                <a:gd name="T70" fmla="*/ 46 w 46"/>
                <a:gd name="T71" fmla="*/ 78 h 215"/>
                <a:gd name="T72" fmla="*/ 46 w 46"/>
                <a:gd name="T73" fmla="*/ 72 h 215"/>
                <a:gd name="T74" fmla="*/ 46 w 46"/>
                <a:gd name="T75" fmla="*/ 68 h 215"/>
                <a:gd name="T76" fmla="*/ 45 w 46"/>
                <a:gd name="T77" fmla="*/ 63 h 215"/>
                <a:gd name="T78" fmla="*/ 45 w 46"/>
                <a:gd name="T79" fmla="*/ 59 h 215"/>
                <a:gd name="T80" fmla="*/ 44 w 46"/>
                <a:gd name="T81" fmla="*/ 55 h 215"/>
                <a:gd name="T82" fmla="*/ 44 w 46"/>
                <a:gd name="T83" fmla="*/ 50 h 215"/>
                <a:gd name="T84" fmla="*/ 43 w 46"/>
                <a:gd name="T85" fmla="*/ 46 h 215"/>
                <a:gd name="T86" fmla="*/ 41 w 46"/>
                <a:gd name="T87" fmla="*/ 42 h 215"/>
                <a:gd name="T88" fmla="*/ 40 w 46"/>
                <a:gd name="T89" fmla="*/ 37 h 215"/>
                <a:gd name="T90" fmla="*/ 39 w 46"/>
                <a:gd name="T91" fmla="*/ 33 h 215"/>
                <a:gd name="T92" fmla="*/ 37 w 46"/>
                <a:gd name="T93" fmla="*/ 29 h 215"/>
                <a:gd name="T94" fmla="*/ 36 w 46"/>
                <a:gd name="T95" fmla="*/ 25 h 215"/>
                <a:gd name="T96" fmla="*/ 35 w 46"/>
                <a:gd name="T97" fmla="*/ 21 h 215"/>
                <a:gd name="T98" fmla="*/ 33 w 46"/>
                <a:gd name="T99" fmla="*/ 15 h 215"/>
                <a:gd name="T100" fmla="*/ 32 w 46"/>
                <a:gd name="T101" fmla="*/ 11 h 215"/>
                <a:gd name="T102" fmla="*/ 29 w 46"/>
                <a:gd name="T103" fmla="*/ 7 h 215"/>
                <a:gd name="T104" fmla="*/ 28 w 46"/>
                <a:gd name="T105" fmla="*/ 4 h 215"/>
                <a:gd name="T106" fmla="*/ 27 w 46"/>
                <a:gd name="T10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215">
                  <a:moveTo>
                    <a:pt x="0" y="215"/>
                  </a:moveTo>
                  <a:lnTo>
                    <a:pt x="0" y="214"/>
                  </a:lnTo>
                  <a:lnTo>
                    <a:pt x="3" y="213"/>
                  </a:lnTo>
                  <a:lnTo>
                    <a:pt x="5" y="209"/>
                  </a:lnTo>
                  <a:lnTo>
                    <a:pt x="8" y="206"/>
                  </a:lnTo>
                  <a:lnTo>
                    <a:pt x="11" y="202"/>
                  </a:lnTo>
                  <a:lnTo>
                    <a:pt x="13" y="199"/>
                  </a:lnTo>
                  <a:lnTo>
                    <a:pt x="16" y="195"/>
                  </a:lnTo>
                  <a:lnTo>
                    <a:pt x="19" y="191"/>
                  </a:lnTo>
                  <a:lnTo>
                    <a:pt x="21" y="189"/>
                  </a:lnTo>
                  <a:lnTo>
                    <a:pt x="23" y="185"/>
                  </a:lnTo>
                  <a:lnTo>
                    <a:pt x="25" y="181"/>
                  </a:lnTo>
                  <a:lnTo>
                    <a:pt x="27" y="177"/>
                  </a:lnTo>
                  <a:lnTo>
                    <a:pt x="29" y="173"/>
                  </a:lnTo>
                  <a:lnTo>
                    <a:pt x="31" y="169"/>
                  </a:lnTo>
                  <a:lnTo>
                    <a:pt x="32" y="165"/>
                  </a:lnTo>
                  <a:lnTo>
                    <a:pt x="35" y="161"/>
                  </a:lnTo>
                  <a:lnTo>
                    <a:pt x="36" y="157"/>
                  </a:lnTo>
                  <a:lnTo>
                    <a:pt x="37" y="153"/>
                  </a:lnTo>
                  <a:lnTo>
                    <a:pt x="39" y="148"/>
                  </a:lnTo>
                  <a:lnTo>
                    <a:pt x="40" y="144"/>
                  </a:lnTo>
                  <a:lnTo>
                    <a:pt x="41" y="140"/>
                  </a:lnTo>
                  <a:lnTo>
                    <a:pt x="43" y="136"/>
                  </a:lnTo>
                  <a:lnTo>
                    <a:pt x="43" y="131"/>
                  </a:lnTo>
                  <a:lnTo>
                    <a:pt x="44" y="127"/>
                  </a:lnTo>
                  <a:lnTo>
                    <a:pt x="44" y="123"/>
                  </a:lnTo>
                  <a:lnTo>
                    <a:pt x="45" y="117"/>
                  </a:lnTo>
                  <a:lnTo>
                    <a:pt x="45" y="113"/>
                  </a:lnTo>
                  <a:lnTo>
                    <a:pt x="46" y="109"/>
                  </a:lnTo>
                  <a:lnTo>
                    <a:pt x="46" y="104"/>
                  </a:lnTo>
                  <a:lnTo>
                    <a:pt x="46" y="100"/>
                  </a:lnTo>
                  <a:lnTo>
                    <a:pt x="46" y="95"/>
                  </a:lnTo>
                  <a:lnTo>
                    <a:pt x="46" y="91"/>
                  </a:lnTo>
                  <a:lnTo>
                    <a:pt x="46" y="86"/>
                  </a:lnTo>
                  <a:lnTo>
                    <a:pt x="46" y="82"/>
                  </a:lnTo>
                  <a:lnTo>
                    <a:pt x="46" y="78"/>
                  </a:lnTo>
                  <a:lnTo>
                    <a:pt x="46" y="72"/>
                  </a:lnTo>
                  <a:lnTo>
                    <a:pt x="46" y="68"/>
                  </a:lnTo>
                  <a:lnTo>
                    <a:pt x="45" y="63"/>
                  </a:lnTo>
                  <a:lnTo>
                    <a:pt x="45" y="59"/>
                  </a:lnTo>
                  <a:lnTo>
                    <a:pt x="44" y="55"/>
                  </a:lnTo>
                  <a:lnTo>
                    <a:pt x="44" y="50"/>
                  </a:lnTo>
                  <a:lnTo>
                    <a:pt x="43" y="46"/>
                  </a:lnTo>
                  <a:lnTo>
                    <a:pt x="41" y="42"/>
                  </a:lnTo>
                  <a:lnTo>
                    <a:pt x="40" y="37"/>
                  </a:lnTo>
                  <a:lnTo>
                    <a:pt x="39" y="33"/>
                  </a:lnTo>
                  <a:lnTo>
                    <a:pt x="37" y="29"/>
                  </a:lnTo>
                  <a:lnTo>
                    <a:pt x="36" y="25"/>
                  </a:lnTo>
                  <a:lnTo>
                    <a:pt x="35" y="21"/>
                  </a:lnTo>
                  <a:lnTo>
                    <a:pt x="33" y="15"/>
                  </a:lnTo>
                  <a:lnTo>
                    <a:pt x="32" y="11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7" y="0"/>
                  </a:lnTo>
                </a:path>
              </a:pathLst>
            </a:custGeom>
            <a:noFill/>
            <a:ln w="38100" cmpd="sng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1" name="Freeform 151"/>
            <p:cNvSpPr>
              <a:spLocks/>
            </p:cNvSpPr>
            <p:nvPr/>
          </p:nvSpPr>
          <p:spPr bwMode="auto">
            <a:xfrm>
              <a:off x="4135" y="2757"/>
              <a:ext cx="1309" cy="260"/>
            </a:xfrm>
            <a:custGeom>
              <a:avLst/>
              <a:gdLst>
                <a:gd name="T0" fmla="*/ 1056 w 1309"/>
                <a:gd name="T1" fmla="*/ 258 h 260"/>
                <a:gd name="T2" fmla="*/ 1084 w 1309"/>
                <a:gd name="T3" fmla="*/ 254 h 260"/>
                <a:gd name="T4" fmla="*/ 1111 w 1309"/>
                <a:gd name="T5" fmla="*/ 250 h 260"/>
                <a:gd name="T6" fmla="*/ 1136 w 1309"/>
                <a:gd name="T7" fmla="*/ 247 h 260"/>
                <a:gd name="T8" fmla="*/ 1158 w 1309"/>
                <a:gd name="T9" fmla="*/ 241 h 260"/>
                <a:gd name="T10" fmla="*/ 1181 w 1309"/>
                <a:gd name="T11" fmla="*/ 237 h 260"/>
                <a:gd name="T12" fmla="*/ 1201 w 1309"/>
                <a:gd name="T13" fmla="*/ 232 h 260"/>
                <a:gd name="T14" fmla="*/ 1219 w 1309"/>
                <a:gd name="T15" fmla="*/ 227 h 260"/>
                <a:gd name="T16" fmla="*/ 1236 w 1309"/>
                <a:gd name="T17" fmla="*/ 221 h 260"/>
                <a:gd name="T18" fmla="*/ 1252 w 1309"/>
                <a:gd name="T19" fmla="*/ 216 h 260"/>
                <a:gd name="T20" fmla="*/ 1265 w 1309"/>
                <a:gd name="T21" fmla="*/ 211 h 260"/>
                <a:gd name="T22" fmla="*/ 1277 w 1309"/>
                <a:gd name="T23" fmla="*/ 206 h 260"/>
                <a:gd name="T24" fmla="*/ 1288 w 1309"/>
                <a:gd name="T25" fmla="*/ 199 h 260"/>
                <a:gd name="T26" fmla="*/ 1296 w 1309"/>
                <a:gd name="T27" fmla="*/ 194 h 260"/>
                <a:gd name="T28" fmla="*/ 1302 w 1309"/>
                <a:gd name="T29" fmla="*/ 187 h 260"/>
                <a:gd name="T30" fmla="*/ 1306 w 1309"/>
                <a:gd name="T31" fmla="*/ 180 h 260"/>
                <a:gd name="T32" fmla="*/ 1309 w 1309"/>
                <a:gd name="T33" fmla="*/ 174 h 260"/>
                <a:gd name="T34" fmla="*/ 1309 w 1309"/>
                <a:gd name="T35" fmla="*/ 167 h 260"/>
                <a:gd name="T36" fmla="*/ 1308 w 1309"/>
                <a:gd name="T37" fmla="*/ 161 h 260"/>
                <a:gd name="T38" fmla="*/ 1304 w 1309"/>
                <a:gd name="T39" fmla="*/ 154 h 260"/>
                <a:gd name="T40" fmla="*/ 1298 w 1309"/>
                <a:gd name="T41" fmla="*/ 147 h 260"/>
                <a:gd name="T42" fmla="*/ 1291 w 1309"/>
                <a:gd name="T43" fmla="*/ 141 h 260"/>
                <a:gd name="T44" fmla="*/ 1280 w 1309"/>
                <a:gd name="T45" fmla="*/ 134 h 260"/>
                <a:gd name="T46" fmla="*/ 1268 w 1309"/>
                <a:gd name="T47" fmla="*/ 127 h 260"/>
                <a:gd name="T48" fmla="*/ 1252 w 1309"/>
                <a:gd name="T49" fmla="*/ 120 h 260"/>
                <a:gd name="T50" fmla="*/ 1236 w 1309"/>
                <a:gd name="T51" fmla="*/ 113 h 260"/>
                <a:gd name="T52" fmla="*/ 1216 w 1309"/>
                <a:gd name="T53" fmla="*/ 106 h 260"/>
                <a:gd name="T54" fmla="*/ 1195 w 1309"/>
                <a:gd name="T55" fmla="*/ 100 h 260"/>
                <a:gd name="T56" fmla="*/ 1171 w 1309"/>
                <a:gd name="T57" fmla="*/ 93 h 260"/>
                <a:gd name="T58" fmla="*/ 1145 w 1309"/>
                <a:gd name="T59" fmla="*/ 86 h 260"/>
                <a:gd name="T60" fmla="*/ 1116 w 1309"/>
                <a:gd name="T61" fmla="*/ 80 h 260"/>
                <a:gd name="T62" fmla="*/ 1084 w 1309"/>
                <a:gd name="T63" fmla="*/ 73 h 260"/>
                <a:gd name="T64" fmla="*/ 1051 w 1309"/>
                <a:gd name="T65" fmla="*/ 68 h 260"/>
                <a:gd name="T66" fmla="*/ 1015 w 1309"/>
                <a:gd name="T67" fmla="*/ 61 h 260"/>
                <a:gd name="T68" fmla="*/ 976 w 1309"/>
                <a:gd name="T69" fmla="*/ 55 h 260"/>
                <a:gd name="T70" fmla="*/ 935 w 1309"/>
                <a:gd name="T71" fmla="*/ 49 h 260"/>
                <a:gd name="T72" fmla="*/ 891 w 1309"/>
                <a:gd name="T73" fmla="*/ 44 h 260"/>
                <a:gd name="T74" fmla="*/ 845 w 1309"/>
                <a:gd name="T75" fmla="*/ 39 h 260"/>
                <a:gd name="T76" fmla="*/ 796 w 1309"/>
                <a:gd name="T77" fmla="*/ 34 h 260"/>
                <a:gd name="T78" fmla="*/ 744 w 1309"/>
                <a:gd name="T79" fmla="*/ 30 h 260"/>
                <a:gd name="T80" fmla="*/ 690 w 1309"/>
                <a:gd name="T81" fmla="*/ 24 h 260"/>
                <a:gd name="T82" fmla="*/ 633 w 1309"/>
                <a:gd name="T83" fmla="*/ 20 h 260"/>
                <a:gd name="T84" fmla="*/ 574 w 1309"/>
                <a:gd name="T85" fmla="*/ 16 h 260"/>
                <a:gd name="T86" fmla="*/ 511 w 1309"/>
                <a:gd name="T87" fmla="*/ 12 h 260"/>
                <a:gd name="T88" fmla="*/ 447 w 1309"/>
                <a:gd name="T89" fmla="*/ 10 h 260"/>
                <a:gd name="T90" fmla="*/ 379 w 1309"/>
                <a:gd name="T91" fmla="*/ 7 h 260"/>
                <a:gd name="T92" fmla="*/ 308 w 1309"/>
                <a:gd name="T93" fmla="*/ 4 h 260"/>
                <a:gd name="T94" fmla="*/ 235 w 1309"/>
                <a:gd name="T95" fmla="*/ 3 h 260"/>
                <a:gd name="T96" fmla="*/ 160 w 1309"/>
                <a:gd name="T97" fmla="*/ 2 h 260"/>
                <a:gd name="T98" fmla="*/ 80 w 1309"/>
                <a:gd name="T99" fmla="*/ 0 h 260"/>
                <a:gd name="T100" fmla="*/ 0 w 1309"/>
                <a:gd name="T10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9" h="260">
                  <a:moveTo>
                    <a:pt x="1042" y="260"/>
                  </a:moveTo>
                  <a:lnTo>
                    <a:pt x="1056" y="258"/>
                  </a:lnTo>
                  <a:lnTo>
                    <a:pt x="1071" y="256"/>
                  </a:lnTo>
                  <a:lnTo>
                    <a:pt x="1084" y="254"/>
                  </a:lnTo>
                  <a:lnTo>
                    <a:pt x="1097" y="252"/>
                  </a:lnTo>
                  <a:lnTo>
                    <a:pt x="1111" y="250"/>
                  </a:lnTo>
                  <a:lnTo>
                    <a:pt x="1123" y="248"/>
                  </a:lnTo>
                  <a:lnTo>
                    <a:pt x="1136" y="247"/>
                  </a:lnTo>
                  <a:lnTo>
                    <a:pt x="1148" y="244"/>
                  </a:lnTo>
                  <a:lnTo>
                    <a:pt x="1158" y="241"/>
                  </a:lnTo>
                  <a:lnTo>
                    <a:pt x="1170" y="240"/>
                  </a:lnTo>
                  <a:lnTo>
                    <a:pt x="1181" y="237"/>
                  </a:lnTo>
                  <a:lnTo>
                    <a:pt x="1191" y="235"/>
                  </a:lnTo>
                  <a:lnTo>
                    <a:pt x="1201" y="232"/>
                  </a:lnTo>
                  <a:lnTo>
                    <a:pt x="1210" y="229"/>
                  </a:lnTo>
                  <a:lnTo>
                    <a:pt x="1219" y="227"/>
                  </a:lnTo>
                  <a:lnTo>
                    <a:pt x="1228" y="224"/>
                  </a:lnTo>
                  <a:lnTo>
                    <a:pt x="1236" y="221"/>
                  </a:lnTo>
                  <a:lnTo>
                    <a:pt x="1244" y="219"/>
                  </a:lnTo>
                  <a:lnTo>
                    <a:pt x="1252" y="216"/>
                  </a:lnTo>
                  <a:lnTo>
                    <a:pt x="1259" y="213"/>
                  </a:lnTo>
                  <a:lnTo>
                    <a:pt x="1265" y="211"/>
                  </a:lnTo>
                  <a:lnTo>
                    <a:pt x="1272" y="208"/>
                  </a:lnTo>
                  <a:lnTo>
                    <a:pt x="1277" y="206"/>
                  </a:lnTo>
                  <a:lnTo>
                    <a:pt x="1283" y="202"/>
                  </a:lnTo>
                  <a:lnTo>
                    <a:pt x="1288" y="199"/>
                  </a:lnTo>
                  <a:lnTo>
                    <a:pt x="1292" y="196"/>
                  </a:lnTo>
                  <a:lnTo>
                    <a:pt x="1296" y="194"/>
                  </a:lnTo>
                  <a:lnTo>
                    <a:pt x="1300" y="190"/>
                  </a:lnTo>
                  <a:lnTo>
                    <a:pt x="1302" y="187"/>
                  </a:lnTo>
                  <a:lnTo>
                    <a:pt x="1305" y="183"/>
                  </a:lnTo>
                  <a:lnTo>
                    <a:pt x="1306" y="180"/>
                  </a:lnTo>
                  <a:lnTo>
                    <a:pt x="1308" y="178"/>
                  </a:lnTo>
                  <a:lnTo>
                    <a:pt x="1309" y="174"/>
                  </a:lnTo>
                  <a:lnTo>
                    <a:pt x="1309" y="171"/>
                  </a:lnTo>
                  <a:lnTo>
                    <a:pt x="1309" y="167"/>
                  </a:lnTo>
                  <a:lnTo>
                    <a:pt x="1309" y="165"/>
                  </a:lnTo>
                  <a:lnTo>
                    <a:pt x="1308" y="161"/>
                  </a:lnTo>
                  <a:lnTo>
                    <a:pt x="1306" y="158"/>
                  </a:lnTo>
                  <a:lnTo>
                    <a:pt x="1304" y="154"/>
                  </a:lnTo>
                  <a:lnTo>
                    <a:pt x="1301" y="151"/>
                  </a:lnTo>
                  <a:lnTo>
                    <a:pt x="1298" y="147"/>
                  </a:lnTo>
                  <a:lnTo>
                    <a:pt x="1295" y="145"/>
                  </a:lnTo>
                  <a:lnTo>
                    <a:pt x="1291" y="141"/>
                  </a:lnTo>
                  <a:lnTo>
                    <a:pt x="1285" y="137"/>
                  </a:lnTo>
                  <a:lnTo>
                    <a:pt x="1280" y="134"/>
                  </a:lnTo>
                  <a:lnTo>
                    <a:pt x="1273" y="130"/>
                  </a:lnTo>
                  <a:lnTo>
                    <a:pt x="1268" y="127"/>
                  </a:lnTo>
                  <a:lnTo>
                    <a:pt x="1260" y="124"/>
                  </a:lnTo>
                  <a:lnTo>
                    <a:pt x="1252" y="120"/>
                  </a:lnTo>
                  <a:lnTo>
                    <a:pt x="1244" y="117"/>
                  </a:lnTo>
                  <a:lnTo>
                    <a:pt x="1236" y="113"/>
                  </a:lnTo>
                  <a:lnTo>
                    <a:pt x="1227" y="110"/>
                  </a:lnTo>
                  <a:lnTo>
                    <a:pt x="1216" y="106"/>
                  </a:lnTo>
                  <a:lnTo>
                    <a:pt x="1206" y="104"/>
                  </a:lnTo>
                  <a:lnTo>
                    <a:pt x="1195" y="100"/>
                  </a:lnTo>
                  <a:lnTo>
                    <a:pt x="1183" y="97"/>
                  </a:lnTo>
                  <a:lnTo>
                    <a:pt x="1171" y="93"/>
                  </a:lnTo>
                  <a:lnTo>
                    <a:pt x="1158" y="89"/>
                  </a:lnTo>
                  <a:lnTo>
                    <a:pt x="1145" y="86"/>
                  </a:lnTo>
                  <a:lnTo>
                    <a:pt x="1130" y="84"/>
                  </a:lnTo>
                  <a:lnTo>
                    <a:pt x="1116" y="80"/>
                  </a:lnTo>
                  <a:lnTo>
                    <a:pt x="1100" y="77"/>
                  </a:lnTo>
                  <a:lnTo>
                    <a:pt x="1084" y="73"/>
                  </a:lnTo>
                  <a:lnTo>
                    <a:pt x="1068" y="71"/>
                  </a:lnTo>
                  <a:lnTo>
                    <a:pt x="1051" y="68"/>
                  </a:lnTo>
                  <a:lnTo>
                    <a:pt x="1033" y="64"/>
                  </a:lnTo>
                  <a:lnTo>
                    <a:pt x="1015" y="61"/>
                  </a:lnTo>
                  <a:lnTo>
                    <a:pt x="996" y="59"/>
                  </a:lnTo>
                  <a:lnTo>
                    <a:pt x="976" y="55"/>
                  </a:lnTo>
                  <a:lnTo>
                    <a:pt x="956" y="52"/>
                  </a:lnTo>
                  <a:lnTo>
                    <a:pt x="935" y="49"/>
                  </a:lnTo>
                  <a:lnTo>
                    <a:pt x="914" y="47"/>
                  </a:lnTo>
                  <a:lnTo>
                    <a:pt x="891" y="44"/>
                  </a:lnTo>
                  <a:lnTo>
                    <a:pt x="869" y="41"/>
                  </a:lnTo>
                  <a:lnTo>
                    <a:pt x="845" y="39"/>
                  </a:lnTo>
                  <a:lnTo>
                    <a:pt x="821" y="36"/>
                  </a:lnTo>
                  <a:lnTo>
                    <a:pt x="796" y="34"/>
                  </a:lnTo>
                  <a:lnTo>
                    <a:pt x="771" y="31"/>
                  </a:lnTo>
                  <a:lnTo>
                    <a:pt x="744" y="30"/>
                  </a:lnTo>
                  <a:lnTo>
                    <a:pt x="718" y="27"/>
                  </a:lnTo>
                  <a:lnTo>
                    <a:pt x="690" y="24"/>
                  </a:lnTo>
                  <a:lnTo>
                    <a:pt x="662" y="22"/>
                  </a:lnTo>
                  <a:lnTo>
                    <a:pt x="633" y="20"/>
                  </a:lnTo>
                  <a:lnTo>
                    <a:pt x="604" y="18"/>
                  </a:lnTo>
                  <a:lnTo>
                    <a:pt x="574" y="16"/>
                  </a:lnTo>
                  <a:lnTo>
                    <a:pt x="543" y="15"/>
                  </a:lnTo>
                  <a:lnTo>
                    <a:pt x="511" y="12"/>
                  </a:lnTo>
                  <a:lnTo>
                    <a:pt x="480" y="11"/>
                  </a:lnTo>
                  <a:lnTo>
                    <a:pt x="447" y="10"/>
                  </a:lnTo>
                  <a:lnTo>
                    <a:pt x="414" y="8"/>
                  </a:lnTo>
                  <a:lnTo>
                    <a:pt x="379" y="7"/>
                  </a:lnTo>
                  <a:lnTo>
                    <a:pt x="343" y="6"/>
                  </a:lnTo>
                  <a:lnTo>
                    <a:pt x="308" y="4"/>
                  </a:lnTo>
                  <a:lnTo>
                    <a:pt x="272" y="4"/>
                  </a:lnTo>
                  <a:lnTo>
                    <a:pt x="235" y="3"/>
                  </a:lnTo>
                  <a:lnTo>
                    <a:pt x="198" y="2"/>
                  </a:lnTo>
                  <a:lnTo>
                    <a:pt x="160" y="2"/>
                  </a:lnTo>
                  <a:lnTo>
                    <a:pt x="120" y="2"/>
                  </a:lnTo>
                  <a:lnTo>
                    <a:pt x="80" y="0"/>
                  </a:lnTo>
                  <a:lnTo>
                    <a:pt x="41" y="0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2" name="Freeform 152"/>
            <p:cNvSpPr>
              <a:spLocks/>
            </p:cNvSpPr>
            <p:nvPr/>
          </p:nvSpPr>
          <p:spPr bwMode="auto">
            <a:xfrm>
              <a:off x="3363" y="2881"/>
              <a:ext cx="1814" cy="160"/>
            </a:xfrm>
            <a:custGeom>
              <a:avLst/>
              <a:gdLst>
                <a:gd name="T0" fmla="*/ 7 w 1814"/>
                <a:gd name="T1" fmla="*/ 3 h 160"/>
                <a:gd name="T2" fmla="*/ 23 w 1814"/>
                <a:gd name="T3" fmla="*/ 10 h 160"/>
                <a:gd name="T4" fmla="*/ 40 w 1814"/>
                <a:gd name="T5" fmla="*/ 17 h 160"/>
                <a:gd name="T6" fmla="*/ 59 w 1814"/>
                <a:gd name="T7" fmla="*/ 23 h 160"/>
                <a:gd name="T8" fmla="*/ 80 w 1814"/>
                <a:gd name="T9" fmla="*/ 30 h 160"/>
                <a:gd name="T10" fmla="*/ 102 w 1814"/>
                <a:gd name="T11" fmla="*/ 37 h 160"/>
                <a:gd name="T12" fmla="*/ 127 w 1814"/>
                <a:gd name="T13" fmla="*/ 43 h 160"/>
                <a:gd name="T14" fmla="*/ 154 w 1814"/>
                <a:gd name="T15" fmla="*/ 50 h 160"/>
                <a:gd name="T16" fmla="*/ 182 w 1814"/>
                <a:gd name="T17" fmla="*/ 56 h 160"/>
                <a:gd name="T18" fmla="*/ 212 w 1814"/>
                <a:gd name="T19" fmla="*/ 63 h 160"/>
                <a:gd name="T20" fmla="*/ 242 w 1814"/>
                <a:gd name="T21" fmla="*/ 70 h 160"/>
                <a:gd name="T22" fmla="*/ 276 w 1814"/>
                <a:gd name="T23" fmla="*/ 75 h 160"/>
                <a:gd name="T24" fmla="*/ 309 w 1814"/>
                <a:gd name="T25" fmla="*/ 82 h 160"/>
                <a:gd name="T26" fmla="*/ 344 w 1814"/>
                <a:gd name="T27" fmla="*/ 87 h 160"/>
                <a:gd name="T28" fmla="*/ 380 w 1814"/>
                <a:gd name="T29" fmla="*/ 92 h 160"/>
                <a:gd name="T30" fmla="*/ 417 w 1814"/>
                <a:gd name="T31" fmla="*/ 97 h 160"/>
                <a:gd name="T32" fmla="*/ 455 w 1814"/>
                <a:gd name="T33" fmla="*/ 103 h 160"/>
                <a:gd name="T34" fmla="*/ 494 w 1814"/>
                <a:gd name="T35" fmla="*/ 108 h 160"/>
                <a:gd name="T36" fmla="*/ 533 w 1814"/>
                <a:gd name="T37" fmla="*/ 113 h 160"/>
                <a:gd name="T38" fmla="*/ 574 w 1814"/>
                <a:gd name="T39" fmla="*/ 117 h 160"/>
                <a:gd name="T40" fmla="*/ 615 w 1814"/>
                <a:gd name="T41" fmla="*/ 123 h 160"/>
                <a:gd name="T42" fmla="*/ 658 w 1814"/>
                <a:gd name="T43" fmla="*/ 126 h 160"/>
                <a:gd name="T44" fmla="*/ 700 w 1814"/>
                <a:gd name="T45" fmla="*/ 130 h 160"/>
                <a:gd name="T46" fmla="*/ 742 w 1814"/>
                <a:gd name="T47" fmla="*/ 134 h 160"/>
                <a:gd name="T48" fmla="*/ 786 w 1814"/>
                <a:gd name="T49" fmla="*/ 137 h 160"/>
                <a:gd name="T50" fmla="*/ 830 w 1814"/>
                <a:gd name="T51" fmla="*/ 141 h 160"/>
                <a:gd name="T52" fmla="*/ 873 w 1814"/>
                <a:gd name="T53" fmla="*/ 144 h 160"/>
                <a:gd name="T54" fmla="*/ 917 w 1814"/>
                <a:gd name="T55" fmla="*/ 146 h 160"/>
                <a:gd name="T56" fmla="*/ 961 w 1814"/>
                <a:gd name="T57" fmla="*/ 149 h 160"/>
                <a:gd name="T58" fmla="*/ 1004 w 1814"/>
                <a:gd name="T59" fmla="*/ 152 h 160"/>
                <a:gd name="T60" fmla="*/ 1048 w 1814"/>
                <a:gd name="T61" fmla="*/ 153 h 160"/>
                <a:gd name="T62" fmla="*/ 1092 w 1814"/>
                <a:gd name="T63" fmla="*/ 156 h 160"/>
                <a:gd name="T64" fmla="*/ 1135 w 1814"/>
                <a:gd name="T65" fmla="*/ 157 h 160"/>
                <a:gd name="T66" fmla="*/ 1179 w 1814"/>
                <a:gd name="T67" fmla="*/ 158 h 160"/>
                <a:gd name="T68" fmla="*/ 1221 w 1814"/>
                <a:gd name="T69" fmla="*/ 158 h 160"/>
                <a:gd name="T70" fmla="*/ 1264 w 1814"/>
                <a:gd name="T71" fmla="*/ 160 h 160"/>
                <a:gd name="T72" fmla="*/ 1306 w 1814"/>
                <a:gd name="T73" fmla="*/ 160 h 160"/>
                <a:gd name="T74" fmla="*/ 1347 w 1814"/>
                <a:gd name="T75" fmla="*/ 160 h 160"/>
                <a:gd name="T76" fmla="*/ 1388 w 1814"/>
                <a:gd name="T77" fmla="*/ 160 h 160"/>
                <a:gd name="T78" fmla="*/ 1429 w 1814"/>
                <a:gd name="T79" fmla="*/ 160 h 160"/>
                <a:gd name="T80" fmla="*/ 1469 w 1814"/>
                <a:gd name="T81" fmla="*/ 158 h 160"/>
                <a:gd name="T82" fmla="*/ 1507 w 1814"/>
                <a:gd name="T83" fmla="*/ 157 h 160"/>
                <a:gd name="T84" fmla="*/ 1545 w 1814"/>
                <a:gd name="T85" fmla="*/ 156 h 160"/>
                <a:gd name="T86" fmla="*/ 1582 w 1814"/>
                <a:gd name="T87" fmla="*/ 154 h 160"/>
                <a:gd name="T88" fmla="*/ 1619 w 1814"/>
                <a:gd name="T89" fmla="*/ 153 h 160"/>
                <a:gd name="T90" fmla="*/ 1654 w 1814"/>
                <a:gd name="T91" fmla="*/ 150 h 160"/>
                <a:gd name="T92" fmla="*/ 1688 w 1814"/>
                <a:gd name="T93" fmla="*/ 148 h 160"/>
                <a:gd name="T94" fmla="*/ 1721 w 1814"/>
                <a:gd name="T95" fmla="*/ 145 h 160"/>
                <a:gd name="T96" fmla="*/ 1753 w 1814"/>
                <a:gd name="T97" fmla="*/ 142 h 160"/>
                <a:gd name="T98" fmla="*/ 1785 w 1814"/>
                <a:gd name="T99" fmla="*/ 140 h 160"/>
                <a:gd name="T100" fmla="*/ 1814 w 1814"/>
                <a:gd name="T101" fmla="*/ 1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4" h="160">
                  <a:moveTo>
                    <a:pt x="0" y="0"/>
                  </a:moveTo>
                  <a:lnTo>
                    <a:pt x="7" y="3"/>
                  </a:lnTo>
                  <a:lnTo>
                    <a:pt x="15" y="6"/>
                  </a:lnTo>
                  <a:lnTo>
                    <a:pt x="23" y="10"/>
                  </a:lnTo>
                  <a:lnTo>
                    <a:pt x="31" y="13"/>
                  </a:lnTo>
                  <a:lnTo>
                    <a:pt x="40" y="17"/>
                  </a:lnTo>
                  <a:lnTo>
                    <a:pt x="49" y="21"/>
                  </a:lnTo>
                  <a:lnTo>
                    <a:pt x="59" y="23"/>
                  </a:lnTo>
                  <a:lnTo>
                    <a:pt x="69" y="27"/>
                  </a:lnTo>
                  <a:lnTo>
                    <a:pt x="80" y="30"/>
                  </a:lnTo>
                  <a:lnTo>
                    <a:pt x="90" y="34"/>
                  </a:lnTo>
                  <a:lnTo>
                    <a:pt x="102" y="37"/>
                  </a:lnTo>
                  <a:lnTo>
                    <a:pt x="114" y="41"/>
                  </a:lnTo>
                  <a:lnTo>
                    <a:pt x="127" y="43"/>
                  </a:lnTo>
                  <a:lnTo>
                    <a:pt x="141" y="47"/>
                  </a:lnTo>
                  <a:lnTo>
                    <a:pt x="154" y="50"/>
                  </a:lnTo>
                  <a:lnTo>
                    <a:pt x="167" y="54"/>
                  </a:lnTo>
                  <a:lnTo>
                    <a:pt x="182" y="56"/>
                  </a:lnTo>
                  <a:lnTo>
                    <a:pt x="196" y="59"/>
                  </a:lnTo>
                  <a:lnTo>
                    <a:pt x="212" y="63"/>
                  </a:lnTo>
                  <a:lnTo>
                    <a:pt x="227" y="66"/>
                  </a:lnTo>
                  <a:lnTo>
                    <a:pt x="242" y="70"/>
                  </a:lnTo>
                  <a:lnTo>
                    <a:pt x="258" y="72"/>
                  </a:lnTo>
                  <a:lnTo>
                    <a:pt x="276" y="75"/>
                  </a:lnTo>
                  <a:lnTo>
                    <a:pt x="291" y="78"/>
                  </a:lnTo>
                  <a:lnTo>
                    <a:pt x="309" y="82"/>
                  </a:lnTo>
                  <a:lnTo>
                    <a:pt x="326" y="84"/>
                  </a:lnTo>
                  <a:lnTo>
                    <a:pt x="344" y="87"/>
                  </a:lnTo>
                  <a:lnTo>
                    <a:pt x="361" y="89"/>
                  </a:lnTo>
                  <a:lnTo>
                    <a:pt x="380" y="92"/>
                  </a:lnTo>
                  <a:lnTo>
                    <a:pt x="399" y="95"/>
                  </a:lnTo>
                  <a:lnTo>
                    <a:pt x="417" y="97"/>
                  </a:lnTo>
                  <a:lnTo>
                    <a:pt x="436" y="100"/>
                  </a:lnTo>
                  <a:lnTo>
                    <a:pt x="455" y="103"/>
                  </a:lnTo>
                  <a:lnTo>
                    <a:pt x="475" y="105"/>
                  </a:lnTo>
                  <a:lnTo>
                    <a:pt x="494" y="108"/>
                  </a:lnTo>
                  <a:lnTo>
                    <a:pt x="514" y="111"/>
                  </a:lnTo>
                  <a:lnTo>
                    <a:pt x="533" y="113"/>
                  </a:lnTo>
                  <a:lnTo>
                    <a:pt x="555" y="116"/>
                  </a:lnTo>
                  <a:lnTo>
                    <a:pt x="574" y="117"/>
                  </a:lnTo>
                  <a:lnTo>
                    <a:pt x="596" y="120"/>
                  </a:lnTo>
                  <a:lnTo>
                    <a:pt x="615" y="123"/>
                  </a:lnTo>
                  <a:lnTo>
                    <a:pt x="637" y="124"/>
                  </a:lnTo>
                  <a:lnTo>
                    <a:pt x="658" y="126"/>
                  </a:lnTo>
                  <a:lnTo>
                    <a:pt x="679" y="128"/>
                  </a:lnTo>
                  <a:lnTo>
                    <a:pt x="700" y="130"/>
                  </a:lnTo>
                  <a:lnTo>
                    <a:pt x="721" y="132"/>
                  </a:lnTo>
                  <a:lnTo>
                    <a:pt x="742" y="134"/>
                  </a:lnTo>
                  <a:lnTo>
                    <a:pt x="764" y="136"/>
                  </a:lnTo>
                  <a:lnTo>
                    <a:pt x="786" y="137"/>
                  </a:lnTo>
                  <a:lnTo>
                    <a:pt x="807" y="140"/>
                  </a:lnTo>
                  <a:lnTo>
                    <a:pt x="830" y="141"/>
                  </a:lnTo>
                  <a:lnTo>
                    <a:pt x="851" y="142"/>
                  </a:lnTo>
                  <a:lnTo>
                    <a:pt x="873" y="144"/>
                  </a:lnTo>
                  <a:lnTo>
                    <a:pt x="895" y="145"/>
                  </a:lnTo>
                  <a:lnTo>
                    <a:pt x="917" y="146"/>
                  </a:lnTo>
                  <a:lnTo>
                    <a:pt x="938" y="148"/>
                  </a:lnTo>
                  <a:lnTo>
                    <a:pt x="961" y="149"/>
                  </a:lnTo>
                  <a:lnTo>
                    <a:pt x="982" y="150"/>
                  </a:lnTo>
                  <a:lnTo>
                    <a:pt x="1004" y="152"/>
                  </a:lnTo>
                  <a:lnTo>
                    <a:pt x="1026" y="153"/>
                  </a:lnTo>
                  <a:lnTo>
                    <a:pt x="1048" y="153"/>
                  </a:lnTo>
                  <a:lnTo>
                    <a:pt x="1070" y="154"/>
                  </a:lnTo>
                  <a:lnTo>
                    <a:pt x="1092" y="156"/>
                  </a:lnTo>
                  <a:lnTo>
                    <a:pt x="1113" y="156"/>
                  </a:lnTo>
                  <a:lnTo>
                    <a:pt x="1135" y="157"/>
                  </a:lnTo>
                  <a:lnTo>
                    <a:pt x="1156" y="157"/>
                  </a:lnTo>
                  <a:lnTo>
                    <a:pt x="1179" y="158"/>
                  </a:lnTo>
                  <a:lnTo>
                    <a:pt x="1200" y="158"/>
                  </a:lnTo>
                  <a:lnTo>
                    <a:pt x="1221" y="158"/>
                  </a:lnTo>
                  <a:lnTo>
                    <a:pt x="1242" y="160"/>
                  </a:lnTo>
                  <a:lnTo>
                    <a:pt x="1264" y="160"/>
                  </a:lnTo>
                  <a:lnTo>
                    <a:pt x="1285" y="160"/>
                  </a:lnTo>
                  <a:lnTo>
                    <a:pt x="1306" y="160"/>
                  </a:lnTo>
                  <a:lnTo>
                    <a:pt x="1327" y="160"/>
                  </a:lnTo>
                  <a:lnTo>
                    <a:pt x="1347" y="160"/>
                  </a:lnTo>
                  <a:lnTo>
                    <a:pt x="1368" y="160"/>
                  </a:lnTo>
                  <a:lnTo>
                    <a:pt x="1388" y="160"/>
                  </a:lnTo>
                  <a:lnTo>
                    <a:pt x="1409" y="160"/>
                  </a:lnTo>
                  <a:lnTo>
                    <a:pt x="1429" y="160"/>
                  </a:lnTo>
                  <a:lnTo>
                    <a:pt x="1449" y="158"/>
                  </a:lnTo>
                  <a:lnTo>
                    <a:pt x="1469" y="158"/>
                  </a:lnTo>
                  <a:lnTo>
                    <a:pt x="1488" y="158"/>
                  </a:lnTo>
                  <a:lnTo>
                    <a:pt x="1507" y="157"/>
                  </a:lnTo>
                  <a:lnTo>
                    <a:pt x="1527" y="157"/>
                  </a:lnTo>
                  <a:lnTo>
                    <a:pt x="1545" y="156"/>
                  </a:lnTo>
                  <a:lnTo>
                    <a:pt x="1564" y="156"/>
                  </a:lnTo>
                  <a:lnTo>
                    <a:pt x="1582" y="154"/>
                  </a:lnTo>
                  <a:lnTo>
                    <a:pt x="1601" y="153"/>
                  </a:lnTo>
                  <a:lnTo>
                    <a:pt x="1619" y="153"/>
                  </a:lnTo>
                  <a:lnTo>
                    <a:pt x="1637" y="152"/>
                  </a:lnTo>
                  <a:lnTo>
                    <a:pt x="1654" y="150"/>
                  </a:lnTo>
                  <a:lnTo>
                    <a:pt x="1671" y="149"/>
                  </a:lnTo>
                  <a:lnTo>
                    <a:pt x="1688" y="148"/>
                  </a:lnTo>
                  <a:lnTo>
                    <a:pt x="1705" y="146"/>
                  </a:lnTo>
                  <a:lnTo>
                    <a:pt x="1721" y="145"/>
                  </a:lnTo>
                  <a:lnTo>
                    <a:pt x="1737" y="144"/>
                  </a:lnTo>
                  <a:lnTo>
                    <a:pt x="1753" y="142"/>
                  </a:lnTo>
                  <a:lnTo>
                    <a:pt x="1769" y="141"/>
                  </a:lnTo>
                  <a:lnTo>
                    <a:pt x="1785" y="140"/>
                  </a:lnTo>
                  <a:lnTo>
                    <a:pt x="1799" y="137"/>
                  </a:lnTo>
                  <a:lnTo>
                    <a:pt x="1814" y="136"/>
                  </a:lnTo>
                </a:path>
              </a:pathLst>
            </a:custGeom>
            <a:noFill/>
            <a:ln w="38100" cmpd="sng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3" name="Freeform 153"/>
            <p:cNvSpPr>
              <a:spLocks/>
            </p:cNvSpPr>
            <p:nvPr/>
          </p:nvSpPr>
          <p:spPr bwMode="auto">
            <a:xfrm>
              <a:off x="3332" y="2757"/>
              <a:ext cx="803" cy="124"/>
            </a:xfrm>
            <a:custGeom>
              <a:avLst/>
              <a:gdLst>
                <a:gd name="T0" fmla="*/ 803 w 803"/>
                <a:gd name="T1" fmla="*/ 0 h 124"/>
                <a:gd name="T2" fmla="*/ 762 w 803"/>
                <a:gd name="T3" fmla="*/ 0 h 124"/>
                <a:gd name="T4" fmla="*/ 722 w 803"/>
                <a:gd name="T5" fmla="*/ 0 h 124"/>
                <a:gd name="T6" fmla="*/ 683 w 803"/>
                <a:gd name="T7" fmla="*/ 2 h 124"/>
                <a:gd name="T8" fmla="*/ 646 w 803"/>
                <a:gd name="T9" fmla="*/ 2 h 124"/>
                <a:gd name="T10" fmla="*/ 611 w 803"/>
                <a:gd name="T11" fmla="*/ 2 h 124"/>
                <a:gd name="T12" fmla="*/ 576 w 803"/>
                <a:gd name="T13" fmla="*/ 3 h 124"/>
                <a:gd name="T14" fmla="*/ 542 w 803"/>
                <a:gd name="T15" fmla="*/ 4 h 124"/>
                <a:gd name="T16" fmla="*/ 510 w 803"/>
                <a:gd name="T17" fmla="*/ 4 h 124"/>
                <a:gd name="T18" fmla="*/ 478 w 803"/>
                <a:gd name="T19" fmla="*/ 6 h 124"/>
                <a:gd name="T20" fmla="*/ 448 w 803"/>
                <a:gd name="T21" fmla="*/ 7 h 124"/>
                <a:gd name="T22" fmla="*/ 419 w 803"/>
                <a:gd name="T23" fmla="*/ 8 h 124"/>
                <a:gd name="T24" fmla="*/ 391 w 803"/>
                <a:gd name="T25" fmla="*/ 10 h 124"/>
                <a:gd name="T26" fmla="*/ 365 w 803"/>
                <a:gd name="T27" fmla="*/ 11 h 124"/>
                <a:gd name="T28" fmla="*/ 340 w 803"/>
                <a:gd name="T29" fmla="*/ 12 h 124"/>
                <a:gd name="T30" fmla="*/ 314 w 803"/>
                <a:gd name="T31" fmla="*/ 15 h 124"/>
                <a:gd name="T32" fmla="*/ 291 w 803"/>
                <a:gd name="T33" fmla="*/ 16 h 124"/>
                <a:gd name="T34" fmla="*/ 268 w 803"/>
                <a:gd name="T35" fmla="*/ 18 h 124"/>
                <a:gd name="T36" fmla="*/ 246 w 803"/>
                <a:gd name="T37" fmla="*/ 20 h 124"/>
                <a:gd name="T38" fmla="*/ 226 w 803"/>
                <a:gd name="T39" fmla="*/ 22 h 124"/>
                <a:gd name="T40" fmla="*/ 206 w 803"/>
                <a:gd name="T41" fmla="*/ 24 h 124"/>
                <a:gd name="T42" fmla="*/ 187 w 803"/>
                <a:gd name="T43" fmla="*/ 27 h 124"/>
                <a:gd name="T44" fmla="*/ 170 w 803"/>
                <a:gd name="T45" fmla="*/ 30 h 124"/>
                <a:gd name="T46" fmla="*/ 153 w 803"/>
                <a:gd name="T47" fmla="*/ 31 h 124"/>
                <a:gd name="T48" fmla="*/ 137 w 803"/>
                <a:gd name="T49" fmla="*/ 34 h 124"/>
                <a:gd name="T50" fmla="*/ 123 w 803"/>
                <a:gd name="T51" fmla="*/ 36 h 124"/>
                <a:gd name="T52" fmla="*/ 108 w 803"/>
                <a:gd name="T53" fmla="*/ 39 h 124"/>
                <a:gd name="T54" fmla="*/ 95 w 803"/>
                <a:gd name="T55" fmla="*/ 41 h 124"/>
                <a:gd name="T56" fmla="*/ 83 w 803"/>
                <a:gd name="T57" fmla="*/ 44 h 124"/>
                <a:gd name="T58" fmla="*/ 72 w 803"/>
                <a:gd name="T59" fmla="*/ 47 h 124"/>
                <a:gd name="T60" fmla="*/ 62 w 803"/>
                <a:gd name="T61" fmla="*/ 49 h 124"/>
                <a:gd name="T62" fmla="*/ 53 w 803"/>
                <a:gd name="T63" fmla="*/ 52 h 124"/>
                <a:gd name="T64" fmla="*/ 43 w 803"/>
                <a:gd name="T65" fmla="*/ 55 h 124"/>
                <a:gd name="T66" fmla="*/ 35 w 803"/>
                <a:gd name="T67" fmla="*/ 59 h 124"/>
                <a:gd name="T68" fmla="*/ 29 w 803"/>
                <a:gd name="T69" fmla="*/ 61 h 124"/>
                <a:gd name="T70" fmla="*/ 22 w 803"/>
                <a:gd name="T71" fmla="*/ 64 h 124"/>
                <a:gd name="T72" fmla="*/ 17 w 803"/>
                <a:gd name="T73" fmla="*/ 68 h 124"/>
                <a:gd name="T74" fmla="*/ 12 w 803"/>
                <a:gd name="T75" fmla="*/ 71 h 124"/>
                <a:gd name="T76" fmla="*/ 8 w 803"/>
                <a:gd name="T77" fmla="*/ 73 h 124"/>
                <a:gd name="T78" fmla="*/ 5 w 803"/>
                <a:gd name="T79" fmla="*/ 77 h 124"/>
                <a:gd name="T80" fmla="*/ 2 w 803"/>
                <a:gd name="T81" fmla="*/ 80 h 124"/>
                <a:gd name="T82" fmla="*/ 1 w 803"/>
                <a:gd name="T83" fmla="*/ 84 h 124"/>
                <a:gd name="T84" fmla="*/ 0 w 803"/>
                <a:gd name="T85" fmla="*/ 86 h 124"/>
                <a:gd name="T86" fmla="*/ 0 w 803"/>
                <a:gd name="T87" fmla="*/ 89 h 124"/>
                <a:gd name="T88" fmla="*/ 0 w 803"/>
                <a:gd name="T89" fmla="*/ 93 h 124"/>
                <a:gd name="T90" fmla="*/ 1 w 803"/>
                <a:gd name="T91" fmla="*/ 97 h 124"/>
                <a:gd name="T92" fmla="*/ 2 w 803"/>
                <a:gd name="T93" fmla="*/ 100 h 124"/>
                <a:gd name="T94" fmla="*/ 5 w 803"/>
                <a:gd name="T95" fmla="*/ 104 h 124"/>
                <a:gd name="T96" fmla="*/ 8 w 803"/>
                <a:gd name="T97" fmla="*/ 106 h 124"/>
                <a:gd name="T98" fmla="*/ 12 w 803"/>
                <a:gd name="T99" fmla="*/ 110 h 124"/>
                <a:gd name="T100" fmla="*/ 15 w 803"/>
                <a:gd name="T101" fmla="*/ 113 h 124"/>
                <a:gd name="T102" fmla="*/ 21 w 803"/>
                <a:gd name="T103" fmla="*/ 117 h 124"/>
                <a:gd name="T104" fmla="*/ 26 w 803"/>
                <a:gd name="T105" fmla="*/ 120 h 124"/>
                <a:gd name="T106" fmla="*/ 31 w 803"/>
                <a:gd name="T10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3" h="124">
                  <a:moveTo>
                    <a:pt x="803" y="0"/>
                  </a:moveTo>
                  <a:lnTo>
                    <a:pt x="762" y="0"/>
                  </a:lnTo>
                  <a:lnTo>
                    <a:pt x="722" y="0"/>
                  </a:lnTo>
                  <a:lnTo>
                    <a:pt x="683" y="2"/>
                  </a:lnTo>
                  <a:lnTo>
                    <a:pt x="646" y="2"/>
                  </a:lnTo>
                  <a:lnTo>
                    <a:pt x="611" y="2"/>
                  </a:lnTo>
                  <a:lnTo>
                    <a:pt x="576" y="3"/>
                  </a:lnTo>
                  <a:lnTo>
                    <a:pt x="542" y="4"/>
                  </a:lnTo>
                  <a:lnTo>
                    <a:pt x="510" y="4"/>
                  </a:lnTo>
                  <a:lnTo>
                    <a:pt x="478" y="6"/>
                  </a:lnTo>
                  <a:lnTo>
                    <a:pt x="448" y="7"/>
                  </a:lnTo>
                  <a:lnTo>
                    <a:pt x="419" y="8"/>
                  </a:lnTo>
                  <a:lnTo>
                    <a:pt x="391" y="10"/>
                  </a:lnTo>
                  <a:lnTo>
                    <a:pt x="365" y="11"/>
                  </a:lnTo>
                  <a:lnTo>
                    <a:pt x="340" y="12"/>
                  </a:lnTo>
                  <a:lnTo>
                    <a:pt x="314" y="15"/>
                  </a:lnTo>
                  <a:lnTo>
                    <a:pt x="291" y="16"/>
                  </a:lnTo>
                  <a:lnTo>
                    <a:pt x="268" y="18"/>
                  </a:lnTo>
                  <a:lnTo>
                    <a:pt x="246" y="20"/>
                  </a:lnTo>
                  <a:lnTo>
                    <a:pt x="226" y="22"/>
                  </a:lnTo>
                  <a:lnTo>
                    <a:pt x="206" y="24"/>
                  </a:lnTo>
                  <a:lnTo>
                    <a:pt x="187" y="27"/>
                  </a:lnTo>
                  <a:lnTo>
                    <a:pt x="170" y="30"/>
                  </a:lnTo>
                  <a:lnTo>
                    <a:pt x="153" y="31"/>
                  </a:lnTo>
                  <a:lnTo>
                    <a:pt x="137" y="34"/>
                  </a:lnTo>
                  <a:lnTo>
                    <a:pt x="123" y="36"/>
                  </a:lnTo>
                  <a:lnTo>
                    <a:pt x="108" y="39"/>
                  </a:lnTo>
                  <a:lnTo>
                    <a:pt x="95" y="41"/>
                  </a:lnTo>
                  <a:lnTo>
                    <a:pt x="83" y="44"/>
                  </a:lnTo>
                  <a:lnTo>
                    <a:pt x="72" y="47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3" y="55"/>
                  </a:lnTo>
                  <a:lnTo>
                    <a:pt x="35" y="59"/>
                  </a:lnTo>
                  <a:lnTo>
                    <a:pt x="29" y="61"/>
                  </a:lnTo>
                  <a:lnTo>
                    <a:pt x="22" y="64"/>
                  </a:lnTo>
                  <a:lnTo>
                    <a:pt x="17" y="68"/>
                  </a:lnTo>
                  <a:lnTo>
                    <a:pt x="12" y="71"/>
                  </a:lnTo>
                  <a:lnTo>
                    <a:pt x="8" y="73"/>
                  </a:lnTo>
                  <a:lnTo>
                    <a:pt x="5" y="77"/>
                  </a:lnTo>
                  <a:lnTo>
                    <a:pt x="2" y="80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5" y="104"/>
                  </a:lnTo>
                  <a:lnTo>
                    <a:pt x="8" y="106"/>
                  </a:lnTo>
                  <a:lnTo>
                    <a:pt x="12" y="110"/>
                  </a:lnTo>
                  <a:lnTo>
                    <a:pt x="15" y="113"/>
                  </a:lnTo>
                  <a:lnTo>
                    <a:pt x="21" y="117"/>
                  </a:lnTo>
                  <a:lnTo>
                    <a:pt x="26" y="120"/>
                  </a:lnTo>
                  <a:lnTo>
                    <a:pt x="31" y="124"/>
                  </a:lnTo>
                </a:path>
              </a:pathLst>
            </a:custGeom>
            <a:noFill/>
            <a:ln w="38100" cmpd="sng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4" name="Freeform 154"/>
            <p:cNvSpPr>
              <a:spLocks/>
            </p:cNvSpPr>
            <p:nvPr/>
          </p:nvSpPr>
          <p:spPr bwMode="auto">
            <a:xfrm>
              <a:off x="4140" y="2612"/>
              <a:ext cx="222" cy="44"/>
            </a:xfrm>
            <a:custGeom>
              <a:avLst/>
              <a:gdLst>
                <a:gd name="T0" fmla="*/ 222 w 222"/>
                <a:gd name="T1" fmla="*/ 0 h 44"/>
                <a:gd name="T2" fmla="*/ 219 w 222"/>
                <a:gd name="T3" fmla="*/ 1 h 44"/>
                <a:gd name="T4" fmla="*/ 209 w 222"/>
                <a:gd name="T5" fmla="*/ 5 h 44"/>
                <a:gd name="T6" fmla="*/ 208 w 222"/>
                <a:gd name="T7" fmla="*/ 7 h 44"/>
                <a:gd name="T8" fmla="*/ 196 w 222"/>
                <a:gd name="T9" fmla="*/ 11 h 44"/>
                <a:gd name="T10" fmla="*/ 196 w 222"/>
                <a:gd name="T11" fmla="*/ 11 h 44"/>
                <a:gd name="T12" fmla="*/ 188 w 222"/>
                <a:gd name="T13" fmla="*/ 13 h 44"/>
                <a:gd name="T14" fmla="*/ 182 w 222"/>
                <a:gd name="T15" fmla="*/ 15 h 44"/>
                <a:gd name="T16" fmla="*/ 182 w 222"/>
                <a:gd name="T17" fmla="*/ 15 h 44"/>
                <a:gd name="T18" fmla="*/ 169 w 222"/>
                <a:gd name="T19" fmla="*/ 19 h 44"/>
                <a:gd name="T20" fmla="*/ 168 w 222"/>
                <a:gd name="T21" fmla="*/ 20 h 44"/>
                <a:gd name="T22" fmla="*/ 156 w 222"/>
                <a:gd name="T23" fmla="*/ 22 h 44"/>
                <a:gd name="T24" fmla="*/ 155 w 222"/>
                <a:gd name="T25" fmla="*/ 22 h 44"/>
                <a:gd name="T26" fmla="*/ 144 w 222"/>
                <a:gd name="T27" fmla="*/ 25 h 44"/>
                <a:gd name="T28" fmla="*/ 143 w 222"/>
                <a:gd name="T29" fmla="*/ 26 h 44"/>
                <a:gd name="T30" fmla="*/ 133 w 222"/>
                <a:gd name="T31" fmla="*/ 28 h 44"/>
                <a:gd name="T32" fmla="*/ 131 w 222"/>
                <a:gd name="T33" fmla="*/ 29 h 44"/>
                <a:gd name="T34" fmla="*/ 122 w 222"/>
                <a:gd name="T35" fmla="*/ 30 h 44"/>
                <a:gd name="T36" fmla="*/ 119 w 222"/>
                <a:gd name="T37" fmla="*/ 32 h 44"/>
                <a:gd name="T38" fmla="*/ 111 w 222"/>
                <a:gd name="T39" fmla="*/ 33 h 44"/>
                <a:gd name="T40" fmla="*/ 108 w 222"/>
                <a:gd name="T41" fmla="*/ 33 h 44"/>
                <a:gd name="T42" fmla="*/ 102 w 222"/>
                <a:gd name="T43" fmla="*/ 34 h 44"/>
                <a:gd name="T44" fmla="*/ 96 w 222"/>
                <a:gd name="T45" fmla="*/ 36 h 44"/>
                <a:gd name="T46" fmla="*/ 91 w 222"/>
                <a:gd name="T47" fmla="*/ 36 h 44"/>
                <a:gd name="T48" fmla="*/ 86 w 222"/>
                <a:gd name="T49" fmla="*/ 37 h 44"/>
                <a:gd name="T50" fmla="*/ 82 w 222"/>
                <a:gd name="T51" fmla="*/ 37 h 44"/>
                <a:gd name="T52" fmla="*/ 77 w 222"/>
                <a:gd name="T53" fmla="*/ 38 h 44"/>
                <a:gd name="T54" fmla="*/ 71 w 222"/>
                <a:gd name="T55" fmla="*/ 38 h 44"/>
                <a:gd name="T56" fmla="*/ 66 w 222"/>
                <a:gd name="T57" fmla="*/ 40 h 44"/>
                <a:gd name="T58" fmla="*/ 62 w 222"/>
                <a:gd name="T59" fmla="*/ 40 h 44"/>
                <a:gd name="T60" fmla="*/ 55 w 222"/>
                <a:gd name="T61" fmla="*/ 41 h 44"/>
                <a:gd name="T62" fmla="*/ 53 w 222"/>
                <a:gd name="T63" fmla="*/ 41 h 44"/>
                <a:gd name="T64" fmla="*/ 45 w 222"/>
                <a:gd name="T65" fmla="*/ 42 h 44"/>
                <a:gd name="T66" fmla="*/ 42 w 222"/>
                <a:gd name="T67" fmla="*/ 42 h 44"/>
                <a:gd name="T68" fmla="*/ 34 w 222"/>
                <a:gd name="T69" fmla="*/ 42 h 44"/>
                <a:gd name="T70" fmla="*/ 33 w 222"/>
                <a:gd name="T71" fmla="*/ 42 h 44"/>
                <a:gd name="T72" fmla="*/ 24 w 222"/>
                <a:gd name="T73" fmla="*/ 44 h 44"/>
                <a:gd name="T74" fmla="*/ 22 w 222"/>
                <a:gd name="T75" fmla="*/ 44 h 44"/>
                <a:gd name="T76" fmla="*/ 12 w 222"/>
                <a:gd name="T77" fmla="*/ 44 h 44"/>
                <a:gd name="T78" fmla="*/ 12 w 222"/>
                <a:gd name="T79" fmla="*/ 44 h 44"/>
                <a:gd name="T80" fmla="*/ 0 w 222"/>
                <a:gd name="T81" fmla="*/ 44 h 44"/>
                <a:gd name="T82" fmla="*/ 0 w 222"/>
                <a:gd name="T8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2" h="44">
                  <a:moveTo>
                    <a:pt x="222" y="0"/>
                  </a:moveTo>
                  <a:lnTo>
                    <a:pt x="219" y="1"/>
                  </a:lnTo>
                  <a:lnTo>
                    <a:pt x="209" y="5"/>
                  </a:lnTo>
                  <a:lnTo>
                    <a:pt x="208" y="7"/>
                  </a:lnTo>
                  <a:lnTo>
                    <a:pt x="196" y="11"/>
                  </a:lnTo>
                  <a:lnTo>
                    <a:pt x="196" y="11"/>
                  </a:lnTo>
                  <a:lnTo>
                    <a:pt x="188" y="13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69" y="19"/>
                  </a:lnTo>
                  <a:lnTo>
                    <a:pt x="168" y="20"/>
                  </a:lnTo>
                  <a:lnTo>
                    <a:pt x="156" y="22"/>
                  </a:lnTo>
                  <a:lnTo>
                    <a:pt x="155" y="22"/>
                  </a:lnTo>
                  <a:lnTo>
                    <a:pt x="144" y="25"/>
                  </a:lnTo>
                  <a:lnTo>
                    <a:pt x="143" y="26"/>
                  </a:lnTo>
                  <a:lnTo>
                    <a:pt x="133" y="28"/>
                  </a:lnTo>
                  <a:lnTo>
                    <a:pt x="131" y="29"/>
                  </a:lnTo>
                  <a:lnTo>
                    <a:pt x="122" y="30"/>
                  </a:lnTo>
                  <a:lnTo>
                    <a:pt x="119" y="32"/>
                  </a:lnTo>
                  <a:lnTo>
                    <a:pt x="111" y="33"/>
                  </a:lnTo>
                  <a:lnTo>
                    <a:pt x="108" y="33"/>
                  </a:lnTo>
                  <a:lnTo>
                    <a:pt x="102" y="34"/>
                  </a:lnTo>
                  <a:lnTo>
                    <a:pt x="96" y="36"/>
                  </a:lnTo>
                  <a:lnTo>
                    <a:pt x="91" y="36"/>
                  </a:lnTo>
                  <a:lnTo>
                    <a:pt x="86" y="37"/>
                  </a:lnTo>
                  <a:lnTo>
                    <a:pt x="82" y="37"/>
                  </a:lnTo>
                  <a:lnTo>
                    <a:pt x="77" y="38"/>
                  </a:lnTo>
                  <a:lnTo>
                    <a:pt x="71" y="38"/>
                  </a:lnTo>
                  <a:lnTo>
                    <a:pt x="66" y="40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3" y="41"/>
                  </a:lnTo>
                  <a:lnTo>
                    <a:pt x="45" y="42"/>
                  </a:lnTo>
                  <a:lnTo>
                    <a:pt x="42" y="42"/>
                  </a:lnTo>
                  <a:lnTo>
                    <a:pt x="34" y="42"/>
                  </a:lnTo>
                  <a:lnTo>
                    <a:pt x="33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0" y="44"/>
                  </a:lnTo>
                  <a:lnTo>
                    <a:pt x="0" y="44"/>
                  </a:lnTo>
                </a:path>
              </a:pathLst>
            </a:custGeom>
            <a:noFill/>
            <a:ln w="3810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Line 155"/>
            <p:cNvSpPr>
              <a:spLocks noChangeShapeType="1"/>
            </p:cNvSpPr>
            <p:nvPr/>
          </p:nvSpPr>
          <p:spPr bwMode="auto">
            <a:xfrm flipH="1" flipV="1">
              <a:off x="3795" y="2694"/>
              <a:ext cx="17" cy="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6" name="Line 156"/>
            <p:cNvSpPr>
              <a:spLocks noChangeShapeType="1"/>
            </p:cNvSpPr>
            <p:nvPr/>
          </p:nvSpPr>
          <p:spPr bwMode="auto">
            <a:xfrm flipH="1" flipV="1">
              <a:off x="3792" y="2693"/>
              <a:ext cx="3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7" name="Line 157"/>
            <p:cNvSpPr>
              <a:spLocks noChangeShapeType="1"/>
            </p:cNvSpPr>
            <p:nvPr/>
          </p:nvSpPr>
          <p:spPr bwMode="auto">
            <a:xfrm flipH="1" flipV="1">
              <a:off x="3783" y="2687"/>
              <a:ext cx="9" cy="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8" name="Line 158"/>
            <p:cNvSpPr>
              <a:spLocks noChangeShapeType="1"/>
            </p:cNvSpPr>
            <p:nvPr/>
          </p:nvSpPr>
          <p:spPr bwMode="auto">
            <a:xfrm flipH="1" flipV="1">
              <a:off x="3772" y="2681"/>
              <a:ext cx="11" cy="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9" name="Line 159"/>
            <p:cNvSpPr>
              <a:spLocks noChangeShapeType="1"/>
            </p:cNvSpPr>
            <p:nvPr/>
          </p:nvSpPr>
          <p:spPr bwMode="auto">
            <a:xfrm flipH="1" flipV="1">
              <a:off x="3768" y="2679"/>
              <a:ext cx="4" cy="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0" name="Line 160"/>
            <p:cNvSpPr>
              <a:spLocks noChangeShapeType="1"/>
            </p:cNvSpPr>
            <p:nvPr/>
          </p:nvSpPr>
          <p:spPr bwMode="auto">
            <a:xfrm flipH="1" flipV="1">
              <a:off x="3752" y="2669"/>
              <a:ext cx="16" cy="1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1" name="Line 161"/>
            <p:cNvSpPr>
              <a:spLocks noChangeShapeType="1"/>
            </p:cNvSpPr>
            <p:nvPr/>
          </p:nvSpPr>
          <p:spPr bwMode="auto">
            <a:xfrm flipH="1" flipV="1">
              <a:off x="3742" y="2662"/>
              <a:ext cx="10" cy="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2" name="Line 162"/>
            <p:cNvSpPr>
              <a:spLocks noChangeShapeType="1"/>
            </p:cNvSpPr>
            <p:nvPr/>
          </p:nvSpPr>
          <p:spPr bwMode="auto">
            <a:xfrm flipH="1" flipV="1">
              <a:off x="3732" y="2657"/>
              <a:ext cx="10" cy="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3" name="Line 163"/>
            <p:cNvSpPr>
              <a:spLocks noChangeShapeType="1"/>
            </p:cNvSpPr>
            <p:nvPr/>
          </p:nvSpPr>
          <p:spPr bwMode="auto">
            <a:xfrm flipH="1" flipV="1">
              <a:off x="3717" y="2646"/>
              <a:ext cx="15" cy="1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4" name="Line 164"/>
            <p:cNvSpPr>
              <a:spLocks noChangeShapeType="1"/>
            </p:cNvSpPr>
            <p:nvPr/>
          </p:nvSpPr>
          <p:spPr bwMode="auto">
            <a:xfrm flipH="1" flipV="1">
              <a:off x="3714" y="2645"/>
              <a:ext cx="3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5" name="Line 165"/>
            <p:cNvSpPr>
              <a:spLocks noChangeShapeType="1"/>
            </p:cNvSpPr>
            <p:nvPr/>
          </p:nvSpPr>
          <p:spPr bwMode="auto">
            <a:xfrm flipH="1" flipV="1">
              <a:off x="3710" y="2642"/>
              <a:ext cx="4" cy="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6" name="Line 166"/>
            <p:cNvSpPr>
              <a:spLocks noChangeShapeType="1"/>
            </p:cNvSpPr>
            <p:nvPr/>
          </p:nvSpPr>
          <p:spPr bwMode="auto">
            <a:xfrm flipH="1" flipV="1">
              <a:off x="3694" y="2631"/>
              <a:ext cx="16" cy="1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7" name="Line 167"/>
            <p:cNvSpPr>
              <a:spLocks noChangeShapeType="1"/>
            </p:cNvSpPr>
            <p:nvPr/>
          </p:nvSpPr>
          <p:spPr bwMode="auto">
            <a:xfrm flipH="1" flipV="1">
              <a:off x="3687" y="2627"/>
              <a:ext cx="7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8" name="Line 168"/>
            <p:cNvSpPr>
              <a:spLocks noChangeShapeType="1"/>
            </p:cNvSpPr>
            <p:nvPr/>
          </p:nvSpPr>
          <p:spPr bwMode="auto">
            <a:xfrm flipH="1" flipV="1">
              <a:off x="3676" y="2616"/>
              <a:ext cx="11" cy="1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9" name="Line 169"/>
            <p:cNvSpPr>
              <a:spLocks noChangeShapeType="1"/>
            </p:cNvSpPr>
            <p:nvPr/>
          </p:nvSpPr>
          <p:spPr bwMode="auto">
            <a:xfrm flipH="1" flipV="1">
              <a:off x="3661" y="2605"/>
              <a:ext cx="15" cy="1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0" name="Line 170"/>
            <p:cNvSpPr>
              <a:spLocks noChangeShapeType="1"/>
            </p:cNvSpPr>
            <p:nvPr/>
          </p:nvSpPr>
          <p:spPr bwMode="auto">
            <a:xfrm flipH="1" flipV="1">
              <a:off x="3657" y="2603"/>
              <a:ext cx="4" cy="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1" name="Line 171"/>
            <p:cNvSpPr>
              <a:spLocks noChangeShapeType="1"/>
            </p:cNvSpPr>
            <p:nvPr/>
          </p:nvSpPr>
          <p:spPr bwMode="auto">
            <a:xfrm flipH="1" flipV="1">
              <a:off x="3649" y="2596"/>
              <a:ext cx="8" cy="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2" name="Line 172"/>
            <p:cNvSpPr>
              <a:spLocks noChangeShapeType="1"/>
            </p:cNvSpPr>
            <p:nvPr/>
          </p:nvSpPr>
          <p:spPr bwMode="auto">
            <a:xfrm flipH="1" flipV="1">
              <a:off x="3637" y="2587"/>
              <a:ext cx="12" cy="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3" name="Line 173"/>
            <p:cNvSpPr>
              <a:spLocks noChangeShapeType="1"/>
            </p:cNvSpPr>
            <p:nvPr/>
          </p:nvSpPr>
          <p:spPr bwMode="auto">
            <a:xfrm flipH="1" flipV="1">
              <a:off x="3632" y="2582"/>
              <a:ext cx="5" cy="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4" name="Line 174"/>
            <p:cNvSpPr>
              <a:spLocks noChangeShapeType="1"/>
            </p:cNvSpPr>
            <p:nvPr/>
          </p:nvSpPr>
          <p:spPr bwMode="auto">
            <a:xfrm flipH="1" flipV="1">
              <a:off x="3619" y="2570"/>
              <a:ext cx="13" cy="1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5" name="Line 175"/>
            <p:cNvSpPr>
              <a:spLocks noChangeShapeType="1"/>
            </p:cNvSpPr>
            <p:nvPr/>
          </p:nvSpPr>
          <p:spPr bwMode="auto">
            <a:xfrm flipH="1" flipV="1">
              <a:off x="3603" y="2556"/>
              <a:ext cx="16" cy="1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6" name="Line 176"/>
            <p:cNvSpPr>
              <a:spLocks noChangeShapeType="1"/>
            </p:cNvSpPr>
            <p:nvPr/>
          </p:nvSpPr>
          <p:spPr bwMode="auto">
            <a:xfrm flipH="1" flipV="1">
              <a:off x="3601" y="2555"/>
              <a:ext cx="2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7" name="Line 177"/>
            <p:cNvSpPr>
              <a:spLocks noChangeShapeType="1"/>
            </p:cNvSpPr>
            <p:nvPr/>
          </p:nvSpPr>
          <p:spPr bwMode="auto">
            <a:xfrm flipH="1" flipV="1">
              <a:off x="3600" y="2552"/>
              <a:ext cx="1" cy="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8" name="Line 178"/>
            <p:cNvSpPr>
              <a:spLocks noChangeShapeType="1"/>
            </p:cNvSpPr>
            <p:nvPr/>
          </p:nvSpPr>
          <p:spPr bwMode="auto">
            <a:xfrm flipH="1" flipV="1">
              <a:off x="3582" y="2535"/>
              <a:ext cx="18" cy="1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9" name="Line 179"/>
            <p:cNvSpPr>
              <a:spLocks noChangeShapeType="1"/>
            </p:cNvSpPr>
            <p:nvPr/>
          </p:nvSpPr>
          <p:spPr bwMode="auto">
            <a:xfrm flipH="1" flipV="1">
              <a:off x="3567" y="2519"/>
              <a:ext cx="15" cy="1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0" name="Line 180"/>
            <p:cNvSpPr>
              <a:spLocks noChangeShapeType="1"/>
            </p:cNvSpPr>
            <p:nvPr/>
          </p:nvSpPr>
          <p:spPr bwMode="auto">
            <a:xfrm flipH="1">
              <a:off x="3566" y="2519"/>
              <a:ext cx="1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1" name="Line 181"/>
            <p:cNvSpPr>
              <a:spLocks noChangeShapeType="1"/>
            </p:cNvSpPr>
            <p:nvPr/>
          </p:nvSpPr>
          <p:spPr bwMode="auto">
            <a:xfrm flipV="1">
              <a:off x="3566" y="2518"/>
              <a:ext cx="1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2" name="Line 182"/>
            <p:cNvSpPr>
              <a:spLocks noChangeShapeType="1"/>
            </p:cNvSpPr>
            <p:nvPr/>
          </p:nvSpPr>
          <p:spPr bwMode="auto">
            <a:xfrm flipH="1" flipV="1">
              <a:off x="3556" y="2507"/>
              <a:ext cx="10" cy="1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3" name="Line 183"/>
            <p:cNvSpPr>
              <a:spLocks noChangeShapeType="1"/>
            </p:cNvSpPr>
            <p:nvPr/>
          </p:nvSpPr>
          <p:spPr bwMode="auto">
            <a:xfrm flipH="1" flipV="1">
              <a:off x="3551" y="2502"/>
              <a:ext cx="5" cy="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4" name="Line 184"/>
            <p:cNvSpPr>
              <a:spLocks noChangeShapeType="1"/>
            </p:cNvSpPr>
            <p:nvPr/>
          </p:nvSpPr>
          <p:spPr bwMode="auto">
            <a:xfrm>
              <a:off x="3551" y="2502"/>
              <a:ext cx="3" cy="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5" name="Line 185"/>
            <p:cNvSpPr>
              <a:spLocks noChangeShapeType="1"/>
            </p:cNvSpPr>
            <p:nvPr/>
          </p:nvSpPr>
          <p:spPr bwMode="auto">
            <a:xfrm>
              <a:off x="3554" y="2505"/>
              <a:ext cx="21" cy="3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6" name="Line 186"/>
            <p:cNvSpPr>
              <a:spLocks noChangeShapeType="1"/>
            </p:cNvSpPr>
            <p:nvPr/>
          </p:nvSpPr>
          <p:spPr bwMode="auto">
            <a:xfrm>
              <a:off x="3575" y="2535"/>
              <a:ext cx="8" cy="1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7" name="Line 187"/>
            <p:cNvSpPr>
              <a:spLocks noChangeShapeType="1"/>
            </p:cNvSpPr>
            <p:nvPr/>
          </p:nvSpPr>
          <p:spPr bwMode="auto">
            <a:xfrm>
              <a:off x="3583" y="2545"/>
              <a:ext cx="5" cy="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8" name="Line 188"/>
            <p:cNvSpPr>
              <a:spLocks noChangeShapeType="1"/>
            </p:cNvSpPr>
            <p:nvPr/>
          </p:nvSpPr>
          <p:spPr bwMode="auto">
            <a:xfrm>
              <a:off x="3588" y="2554"/>
              <a:ext cx="6" cy="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9" name="Line 189"/>
            <p:cNvSpPr>
              <a:spLocks noChangeShapeType="1"/>
            </p:cNvSpPr>
            <p:nvPr/>
          </p:nvSpPr>
          <p:spPr bwMode="auto">
            <a:xfrm>
              <a:off x="3594" y="2560"/>
              <a:ext cx="9" cy="1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10" name="Line 190"/>
            <p:cNvSpPr>
              <a:spLocks noChangeShapeType="1"/>
            </p:cNvSpPr>
            <p:nvPr/>
          </p:nvSpPr>
          <p:spPr bwMode="auto">
            <a:xfrm>
              <a:off x="3603" y="2575"/>
              <a:ext cx="10" cy="1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11" name="Line 191"/>
            <p:cNvSpPr>
              <a:spLocks noChangeShapeType="1"/>
            </p:cNvSpPr>
            <p:nvPr/>
          </p:nvSpPr>
          <p:spPr bwMode="auto">
            <a:xfrm>
              <a:off x="3613" y="2589"/>
              <a:ext cx="15" cy="2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12" name="Line 192"/>
            <p:cNvSpPr>
              <a:spLocks noChangeShapeType="1"/>
            </p:cNvSpPr>
            <p:nvPr/>
          </p:nvSpPr>
          <p:spPr bwMode="auto">
            <a:xfrm>
              <a:off x="3628" y="2613"/>
              <a:ext cx="9" cy="1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13" name="Line 193"/>
            <p:cNvSpPr>
              <a:spLocks noChangeShapeType="1"/>
            </p:cNvSpPr>
            <p:nvPr/>
          </p:nvSpPr>
          <p:spPr bwMode="auto">
            <a:xfrm>
              <a:off x="3637" y="2628"/>
              <a:ext cx="25" cy="4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14" name="Line 194"/>
            <p:cNvSpPr>
              <a:spLocks noChangeShapeType="1"/>
            </p:cNvSpPr>
            <p:nvPr/>
          </p:nvSpPr>
          <p:spPr bwMode="auto">
            <a:xfrm>
              <a:off x="3662" y="2670"/>
              <a:ext cx="7" cy="1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15" name="Line 195"/>
            <p:cNvSpPr>
              <a:spLocks noChangeShapeType="1"/>
            </p:cNvSpPr>
            <p:nvPr/>
          </p:nvSpPr>
          <p:spPr bwMode="auto">
            <a:xfrm>
              <a:off x="3669" y="2682"/>
              <a:ext cx="5" cy="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16" name="Line 196"/>
            <p:cNvSpPr>
              <a:spLocks noChangeShapeType="1"/>
            </p:cNvSpPr>
            <p:nvPr/>
          </p:nvSpPr>
          <p:spPr bwMode="auto">
            <a:xfrm>
              <a:off x="3674" y="2691"/>
              <a:ext cx="6" cy="1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17" name="Line 197"/>
            <p:cNvSpPr>
              <a:spLocks noChangeShapeType="1"/>
            </p:cNvSpPr>
            <p:nvPr/>
          </p:nvSpPr>
          <p:spPr bwMode="auto">
            <a:xfrm>
              <a:off x="3680" y="2702"/>
              <a:ext cx="6" cy="1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18" name="Line 198"/>
            <p:cNvSpPr>
              <a:spLocks noChangeShapeType="1"/>
            </p:cNvSpPr>
            <p:nvPr/>
          </p:nvSpPr>
          <p:spPr bwMode="auto">
            <a:xfrm>
              <a:off x="3686" y="2714"/>
              <a:ext cx="5" cy="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19" name="Line 199"/>
            <p:cNvSpPr>
              <a:spLocks noChangeShapeType="1"/>
            </p:cNvSpPr>
            <p:nvPr/>
          </p:nvSpPr>
          <p:spPr bwMode="auto">
            <a:xfrm>
              <a:off x="3691" y="2722"/>
              <a:ext cx="8" cy="1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20" name="Line 200"/>
            <p:cNvSpPr>
              <a:spLocks noChangeShapeType="1"/>
            </p:cNvSpPr>
            <p:nvPr/>
          </p:nvSpPr>
          <p:spPr bwMode="auto">
            <a:xfrm>
              <a:off x="3699" y="2736"/>
              <a:ext cx="3" cy="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21" name="Line 201"/>
            <p:cNvSpPr>
              <a:spLocks noChangeShapeType="1"/>
            </p:cNvSpPr>
            <p:nvPr/>
          </p:nvSpPr>
          <p:spPr bwMode="auto">
            <a:xfrm>
              <a:off x="3702" y="2743"/>
              <a:ext cx="9" cy="1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22" name="Line 202"/>
            <p:cNvSpPr>
              <a:spLocks noChangeShapeType="1"/>
            </p:cNvSpPr>
            <p:nvPr/>
          </p:nvSpPr>
          <p:spPr bwMode="auto">
            <a:xfrm>
              <a:off x="3711" y="2761"/>
              <a:ext cx="3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23" name="Line 203"/>
            <p:cNvSpPr>
              <a:spLocks noChangeShapeType="1"/>
            </p:cNvSpPr>
            <p:nvPr/>
          </p:nvSpPr>
          <p:spPr bwMode="auto">
            <a:xfrm>
              <a:off x="3714" y="2765"/>
              <a:ext cx="12" cy="2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24" name="Line 204"/>
            <p:cNvSpPr>
              <a:spLocks noChangeShapeType="1"/>
            </p:cNvSpPr>
            <p:nvPr/>
          </p:nvSpPr>
          <p:spPr bwMode="auto">
            <a:xfrm>
              <a:off x="3726" y="2787"/>
              <a:ext cx="1" cy="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25" name="Line 205"/>
            <p:cNvSpPr>
              <a:spLocks noChangeShapeType="1"/>
            </p:cNvSpPr>
            <p:nvPr/>
          </p:nvSpPr>
          <p:spPr bwMode="auto">
            <a:xfrm>
              <a:off x="3727" y="2789"/>
              <a:ext cx="12" cy="2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26" name="Line 206"/>
            <p:cNvSpPr>
              <a:spLocks noChangeShapeType="1"/>
            </p:cNvSpPr>
            <p:nvPr/>
          </p:nvSpPr>
          <p:spPr bwMode="auto">
            <a:xfrm>
              <a:off x="3739" y="2814"/>
              <a:ext cx="1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27" name="Line 207"/>
            <p:cNvSpPr>
              <a:spLocks noChangeShapeType="1"/>
            </p:cNvSpPr>
            <p:nvPr/>
          </p:nvSpPr>
          <p:spPr bwMode="auto">
            <a:xfrm>
              <a:off x="3739" y="2814"/>
              <a:ext cx="12" cy="2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28" name="Line 208"/>
            <p:cNvSpPr>
              <a:spLocks noChangeShapeType="1"/>
            </p:cNvSpPr>
            <p:nvPr/>
          </p:nvSpPr>
          <p:spPr bwMode="auto">
            <a:xfrm>
              <a:off x="3751" y="2839"/>
              <a:ext cx="1" cy="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29" name="Line 209"/>
            <p:cNvSpPr>
              <a:spLocks noChangeShapeType="1"/>
            </p:cNvSpPr>
            <p:nvPr/>
          </p:nvSpPr>
          <p:spPr bwMode="auto">
            <a:xfrm>
              <a:off x="3752" y="2841"/>
              <a:ext cx="12" cy="2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30" name="Line 210"/>
            <p:cNvSpPr>
              <a:spLocks noChangeShapeType="1"/>
            </p:cNvSpPr>
            <p:nvPr/>
          </p:nvSpPr>
          <p:spPr bwMode="auto">
            <a:xfrm>
              <a:off x="3764" y="2866"/>
              <a:ext cx="1" cy="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31" name="Line 211"/>
            <p:cNvSpPr>
              <a:spLocks noChangeShapeType="1"/>
            </p:cNvSpPr>
            <p:nvPr/>
          </p:nvSpPr>
          <p:spPr bwMode="auto">
            <a:xfrm>
              <a:off x="3765" y="2869"/>
              <a:ext cx="11" cy="2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32" name="Line 212"/>
            <p:cNvSpPr>
              <a:spLocks noChangeShapeType="1"/>
            </p:cNvSpPr>
            <p:nvPr/>
          </p:nvSpPr>
          <p:spPr bwMode="auto">
            <a:xfrm>
              <a:off x="3776" y="2892"/>
              <a:ext cx="3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33" name="Line 213"/>
            <p:cNvSpPr>
              <a:spLocks noChangeShapeType="1"/>
            </p:cNvSpPr>
            <p:nvPr/>
          </p:nvSpPr>
          <p:spPr bwMode="auto">
            <a:xfrm>
              <a:off x="3779" y="2896"/>
              <a:ext cx="10" cy="2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34" name="Line 214"/>
            <p:cNvSpPr>
              <a:spLocks noChangeShapeType="1"/>
            </p:cNvSpPr>
            <p:nvPr/>
          </p:nvSpPr>
          <p:spPr bwMode="auto">
            <a:xfrm>
              <a:off x="3789" y="2920"/>
              <a:ext cx="3" cy="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35" name="Line 215"/>
            <p:cNvSpPr>
              <a:spLocks noChangeShapeType="1"/>
            </p:cNvSpPr>
            <p:nvPr/>
          </p:nvSpPr>
          <p:spPr bwMode="auto">
            <a:xfrm>
              <a:off x="3792" y="2927"/>
              <a:ext cx="11" cy="2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36" name="Line 216"/>
            <p:cNvSpPr>
              <a:spLocks noChangeShapeType="1"/>
            </p:cNvSpPr>
            <p:nvPr/>
          </p:nvSpPr>
          <p:spPr bwMode="auto">
            <a:xfrm>
              <a:off x="3803" y="2949"/>
              <a:ext cx="2" cy="1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37" name="Line 217"/>
            <p:cNvSpPr>
              <a:spLocks noChangeShapeType="1"/>
            </p:cNvSpPr>
            <p:nvPr/>
          </p:nvSpPr>
          <p:spPr bwMode="auto">
            <a:xfrm>
              <a:off x="3805" y="2959"/>
              <a:ext cx="11" cy="2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38" name="Line 218"/>
            <p:cNvSpPr>
              <a:spLocks noChangeShapeType="1"/>
            </p:cNvSpPr>
            <p:nvPr/>
          </p:nvSpPr>
          <p:spPr bwMode="auto">
            <a:xfrm>
              <a:off x="3816" y="2980"/>
              <a:ext cx="4" cy="1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39" name="Line 219"/>
            <p:cNvSpPr>
              <a:spLocks noChangeShapeType="1"/>
            </p:cNvSpPr>
            <p:nvPr/>
          </p:nvSpPr>
          <p:spPr bwMode="auto">
            <a:xfrm>
              <a:off x="3820" y="2992"/>
              <a:ext cx="9" cy="2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40" name="Line 220"/>
            <p:cNvSpPr>
              <a:spLocks noChangeShapeType="1"/>
            </p:cNvSpPr>
            <p:nvPr/>
          </p:nvSpPr>
          <p:spPr bwMode="auto">
            <a:xfrm>
              <a:off x="3829" y="3013"/>
              <a:ext cx="7" cy="1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41" name="Line 221"/>
            <p:cNvSpPr>
              <a:spLocks noChangeShapeType="1"/>
            </p:cNvSpPr>
            <p:nvPr/>
          </p:nvSpPr>
          <p:spPr bwMode="auto">
            <a:xfrm>
              <a:off x="3836" y="3026"/>
              <a:ext cx="8" cy="2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42" name="Line 222"/>
            <p:cNvSpPr>
              <a:spLocks noChangeShapeType="1"/>
            </p:cNvSpPr>
            <p:nvPr/>
          </p:nvSpPr>
          <p:spPr bwMode="auto">
            <a:xfrm>
              <a:off x="3844" y="3047"/>
              <a:ext cx="7" cy="1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43" name="Line 223"/>
            <p:cNvSpPr>
              <a:spLocks noChangeShapeType="1"/>
            </p:cNvSpPr>
            <p:nvPr/>
          </p:nvSpPr>
          <p:spPr bwMode="auto">
            <a:xfrm>
              <a:off x="3851" y="3064"/>
              <a:ext cx="8" cy="1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44" name="Line 224"/>
            <p:cNvSpPr>
              <a:spLocks noChangeShapeType="1"/>
            </p:cNvSpPr>
            <p:nvPr/>
          </p:nvSpPr>
          <p:spPr bwMode="auto">
            <a:xfrm>
              <a:off x="3859" y="3083"/>
              <a:ext cx="8" cy="2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45" name="Line 225"/>
            <p:cNvSpPr>
              <a:spLocks noChangeShapeType="1"/>
            </p:cNvSpPr>
            <p:nvPr/>
          </p:nvSpPr>
          <p:spPr bwMode="auto">
            <a:xfrm>
              <a:off x="3867" y="3105"/>
              <a:ext cx="8" cy="1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46" name="Line 226"/>
            <p:cNvSpPr>
              <a:spLocks noChangeShapeType="1"/>
            </p:cNvSpPr>
            <p:nvPr/>
          </p:nvSpPr>
          <p:spPr bwMode="auto">
            <a:xfrm>
              <a:off x="3875" y="3123"/>
              <a:ext cx="11" cy="2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47" name="Line 227"/>
            <p:cNvSpPr>
              <a:spLocks noChangeShapeType="1"/>
            </p:cNvSpPr>
            <p:nvPr/>
          </p:nvSpPr>
          <p:spPr bwMode="auto">
            <a:xfrm>
              <a:off x="3886" y="3149"/>
              <a:ext cx="18" cy="4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48" name="Line 228"/>
            <p:cNvSpPr>
              <a:spLocks noChangeShapeType="1"/>
            </p:cNvSpPr>
            <p:nvPr/>
          </p:nvSpPr>
          <p:spPr bwMode="auto">
            <a:xfrm>
              <a:off x="3904" y="3198"/>
              <a:ext cx="22" cy="5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49" name="Line 229"/>
            <p:cNvSpPr>
              <a:spLocks noChangeShapeType="1"/>
            </p:cNvSpPr>
            <p:nvPr/>
          </p:nvSpPr>
          <p:spPr bwMode="auto">
            <a:xfrm>
              <a:off x="3926" y="3251"/>
              <a:ext cx="22" cy="5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50" name="Line 230"/>
            <p:cNvSpPr>
              <a:spLocks noChangeShapeType="1"/>
            </p:cNvSpPr>
            <p:nvPr/>
          </p:nvSpPr>
          <p:spPr bwMode="auto">
            <a:xfrm>
              <a:off x="3948" y="3310"/>
              <a:ext cx="24" cy="6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51" name="Line 231"/>
            <p:cNvSpPr>
              <a:spLocks noChangeShapeType="1"/>
            </p:cNvSpPr>
            <p:nvPr/>
          </p:nvSpPr>
          <p:spPr bwMode="auto">
            <a:xfrm>
              <a:off x="3972" y="3377"/>
              <a:ext cx="28" cy="7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52" name="Line 232"/>
            <p:cNvSpPr>
              <a:spLocks noChangeShapeType="1"/>
            </p:cNvSpPr>
            <p:nvPr/>
          </p:nvSpPr>
          <p:spPr bwMode="auto">
            <a:xfrm>
              <a:off x="4000" y="3453"/>
              <a:ext cx="1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53" name="Line 233"/>
            <p:cNvSpPr>
              <a:spLocks noChangeShapeType="1"/>
            </p:cNvSpPr>
            <p:nvPr/>
          </p:nvSpPr>
          <p:spPr bwMode="auto">
            <a:xfrm>
              <a:off x="4001" y="3457"/>
              <a:ext cx="28" cy="7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54" name="Line 234"/>
            <p:cNvSpPr>
              <a:spLocks noChangeShapeType="1"/>
            </p:cNvSpPr>
            <p:nvPr/>
          </p:nvSpPr>
          <p:spPr bwMode="auto">
            <a:xfrm>
              <a:off x="4029" y="3531"/>
              <a:ext cx="2" cy="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55" name="Line 235"/>
            <p:cNvSpPr>
              <a:spLocks noChangeShapeType="1"/>
            </p:cNvSpPr>
            <p:nvPr/>
          </p:nvSpPr>
          <p:spPr bwMode="auto">
            <a:xfrm>
              <a:off x="4031" y="3539"/>
              <a:ext cx="1" cy="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56" name="Line 236"/>
            <p:cNvSpPr>
              <a:spLocks noChangeShapeType="1"/>
            </p:cNvSpPr>
            <p:nvPr/>
          </p:nvSpPr>
          <p:spPr bwMode="auto">
            <a:xfrm>
              <a:off x="4031" y="3541"/>
              <a:ext cx="33" cy="9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57" name="Line 237"/>
            <p:cNvSpPr>
              <a:spLocks noChangeShapeType="1"/>
            </p:cNvSpPr>
            <p:nvPr/>
          </p:nvSpPr>
          <p:spPr bwMode="auto">
            <a:xfrm>
              <a:off x="4064" y="3633"/>
              <a:ext cx="30" cy="8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58" name="Line 238"/>
            <p:cNvSpPr>
              <a:spLocks noChangeShapeType="1"/>
            </p:cNvSpPr>
            <p:nvPr/>
          </p:nvSpPr>
          <p:spPr bwMode="auto">
            <a:xfrm flipH="1" flipV="1">
              <a:off x="3287" y="1047"/>
              <a:ext cx="818" cy="266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59" name="Line 239"/>
            <p:cNvSpPr>
              <a:spLocks noChangeShapeType="1"/>
            </p:cNvSpPr>
            <p:nvPr/>
          </p:nvSpPr>
          <p:spPr bwMode="auto">
            <a:xfrm>
              <a:off x="3299" y="1047"/>
              <a:ext cx="55" cy="15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60" name="Line 240"/>
            <p:cNvSpPr>
              <a:spLocks noChangeShapeType="1"/>
            </p:cNvSpPr>
            <p:nvPr/>
          </p:nvSpPr>
          <p:spPr bwMode="auto">
            <a:xfrm>
              <a:off x="3354" y="1202"/>
              <a:ext cx="13" cy="3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61" name="Line 241"/>
            <p:cNvSpPr>
              <a:spLocks noChangeShapeType="1"/>
            </p:cNvSpPr>
            <p:nvPr/>
          </p:nvSpPr>
          <p:spPr bwMode="auto">
            <a:xfrm>
              <a:off x="3367" y="1238"/>
              <a:ext cx="31" cy="8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62" name="Line 242"/>
            <p:cNvSpPr>
              <a:spLocks noChangeShapeType="1"/>
            </p:cNvSpPr>
            <p:nvPr/>
          </p:nvSpPr>
          <p:spPr bwMode="auto">
            <a:xfrm>
              <a:off x="3398" y="1318"/>
              <a:ext cx="33" cy="8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63" name="Line 243"/>
            <p:cNvSpPr>
              <a:spLocks noChangeShapeType="1"/>
            </p:cNvSpPr>
            <p:nvPr/>
          </p:nvSpPr>
          <p:spPr bwMode="auto">
            <a:xfrm>
              <a:off x="3431" y="1406"/>
              <a:ext cx="9" cy="2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64" name="Line 244"/>
            <p:cNvSpPr>
              <a:spLocks noChangeShapeType="1"/>
            </p:cNvSpPr>
            <p:nvPr/>
          </p:nvSpPr>
          <p:spPr bwMode="auto">
            <a:xfrm>
              <a:off x="3440" y="1431"/>
              <a:ext cx="44" cy="11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65" name="Line 245"/>
            <p:cNvSpPr>
              <a:spLocks noChangeShapeType="1"/>
            </p:cNvSpPr>
            <p:nvPr/>
          </p:nvSpPr>
          <p:spPr bwMode="auto">
            <a:xfrm>
              <a:off x="3484" y="1542"/>
              <a:ext cx="24" cy="6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66" name="Line 246"/>
            <p:cNvSpPr>
              <a:spLocks noChangeShapeType="1"/>
            </p:cNvSpPr>
            <p:nvPr/>
          </p:nvSpPr>
          <p:spPr bwMode="auto">
            <a:xfrm>
              <a:off x="3508" y="1603"/>
              <a:ext cx="23" cy="5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67" name="Line 247"/>
            <p:cNvSpPr>
              <a:spLocks noChangeShapeType="1"/>
            </p:cNvSpPr>
            <p:nvPr/>
          </p:nvSpPr>
          <p:spPr bwMode="auto">
            <a:xfrm>
              <a:off x="3531" y="1660"/>
              <a:ext cx="37" cy="8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68" name="Line 248"/>
            <p:cNvSpPr>
              <a:spLocks noChangeShapeType="1"/>
            </p:cNvSpPr>
            <p:nvPr/>
          </p:nvSpPr>
          <p:spPr bwMode="auto">
            <a:xfrm>
              <a:off x="3568" y="1748"/>
              <a:ext cx="7" cy="1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69" name="Line 249"/>
            <p:cNvSpPr>
              <a:spLocks noChangeShapeType="1"/>
            </p:cNvSpPr>
            <p:nvPr/>
          </p:nvSpPr>
          <p:spPr bwMode="auto">
            <a:xfrm>
              <a:off x="3575" y="1764"/>
              <a:ext cx="20" cy="4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70" name="Line 250"/>
            <p:cNvSpPr>
              <a:spLocks noChangeShapeType="1"/>
            </p:cNvSpPr>
            <p:nvPr/>
          </p:nvSpPr>
          <p:spPr bwMode="auto">
            <a:xfrm>
              <a:off x="3595" y="1809"/>
              <a:ext cx="21" cy="4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71" name="Line 251"/>
            <p:cNvSpPr>
              <a:spLocks noChangeShapeType="1"/>
            </p:cNvSpPr>
            <p:nvPr/>
          </p:nvSpPr>
          <p:spPr bwMode="auto">
            <a:xfrm>
              <a:off x="3616" y="1855"/>
              <a:ext cx="3" cy="1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72" name="Freeform 252"/>
            <p:cNvSpPr>
              <a:spLocks/>
            </p:cNvSpPr>
            <p:nvPr/>
          </p:nvSpPr>
          <p:spPr bwMode="auto">
            <a:xfrm>
              <a:off x="3812" y="2702"/>
              <a:ext cx="666" cy="83"/>
            </a:xfrm>
            <a:custGeom>
              <a:avLst/>
              <a:gdLst>
                <a:gd name="T0" fmla="*/ 645 w 666"/>
                <a:gd name="T1" fmla="*/ 33 h 83"/>
                <a:gd name="T2" fmla="*/ 643 w 666"/>
                <a:gd name="T3" fmla="*/ 33 h 83"/>
                <a:gd name="T4" fmla="*/ 618 w 666"/>
                <a:gd name="T5" fmla="*/ 42 h 83"/>
                <a:gd name="T6" fmla="*/ 591 w 666"/>
                <a:gd name="T7" fmla="*/ 50 h 83"/>
                <a:gd name="T8" fmla="*/ 567 w 666"/>
                <a:gd name="T9" fmla="*/ 57 h 83"/>
                <a:gd name="T10" fmla="*/ 543 w 666"/>
                <a:gd name="T11" fmla="*/ 62 h 83"/>
                <a:gd name="T12" fmla="*/ 539 w 666"/>
                <a:gd name="T13" fmla="*/ 63 h 83"/>
                <a:gd name="T14" fmla="*/ 521 w 666"/>
                <a:gd name="T15" fmla="*/ 67 h 83"/>
                <a:gd name="T16" fmla="*/ 498 w 666"/>
                <a:gd name="T17" fmla="*/ 71 h 83"/>
                <a:gd name="T18" fmla="*/ 479 w 666"/>
                <a:gd name="T19" fmla="*/ 75 h 83"/>
                <a:gd name="T20" fmla="*/ 459 w 666"/>
                <a:gd name="T21" fmla="*/ 78 h 83"/>
                <a:gd name="T22" fmla="*/ 439 w 666"/>
                <a:gd name="T23" fmla="*/ 79 h 83"/>
                <a:gd name="T24" fmla="*/ 436 w 666"/>
                <a:gd name="T25" fmla="*/ 81 h 83"/>
                <a:gd name="T26" fmla="*/ 420 w 666"/>
                <a:gd name="T27" fmla="*/ 82 h 83"/>
                <a:gd name="T28" fmla="*/ 401 w 666"/>
                <a:gd name="T29" fmla="*/ 83 h 83"/>
                <a:gd name="T30" fmla="*/ 382 w 666"/>
                <a:gd name="T31" fmla="*/ 83 h 83"/>
                <a:gd name="T32" fmla="*/ 364 w 666"/>
                <a:gd name="T33" fmla="*/ 83 h 83"/>
                <a:gd name="T34" fmla="*/ 346 w 666"/>
                <a:gd name="T35" fmla="*/ 83 h 83"/>
                <a:gd name="T36" fmla="*/ 334 w 666"/>
                <a:gd name="T37" fmla="*/ 83 h 83"/>
                <a:gd name="T38" fmla="*/ 329 w 666"/>
                <a:gd name="T39" fmla="*/ 83 h 83"/>
                <a:gd name="T40" fmla="*/ 311 w 666"/>
                <a:gd name="T41" fmla="*/ 82 h 83"/>
                <a:gd name="T42" fmla="*/ 292 w 666"/>
                <a:gd name="T43" fmla="*/ 82 h 83"/>
                <a:gd name="T44" fmla="*/ 268 w 666"/>
                <a:gd name="T45" fmla="*/ 79 h 83"/>
                <a:gd name="T46" fmla="*/ 254 w 666"/>
                <a:gd name="T47" fmla="*/ 77 h 83"/>
                <a:gd name="T48" fmla="*/ 239 w 666"/>
                <a:gd name="T49" fmla="*/ 75 h 83"/>
                <a:gd name="T50" fmla="*/ 223 w 666"/>
                <a:gd name="T51" fmla="*/ 73 h 83"/>
                <a:gd name="T52" fmla="*/ 207 w 666"/>
                <a:gd name="T53" fmla="*/ 70 h 83"/>
                <a:gd name="T54" fmla="*/ 192 w 666"/>
                <a:gd name="T55" fmla="*/ 67 h 83"/>
                <a:gd name="T56" fmla="*/ 176 w 666"/>
                <a:gd name="T57" fmla="*/ 63 h 83"/>
                <a:gd name="T58" fmla="*/ 160 w 666"/>
                <a:gd name="T59" fmla="*/ 59 h 83"/>
                <a:gd name="T60" fmla="*/ 144 w 666"/>
                <a:gd name="T61" fmla="*/ 55 h 83"/>
                <a:gd name="T62" fmla="*/ 127 w 666"/>
                <a:gd name="T63" fmla="*/ 52 h 83"/>
                <a:gd name="T64" fmla="*/ 110 w 666"/>
                <a:gd name="T65" fmla="*/ 46 h 83"/>
                <a:gd name="T66" fmla="*/ 92 w 666"/>
                <a:gd name="T67" fmla="*/ 40 h 83"/>
                <a:gd name="T68" fmla="*/ 75 w 666"/>
                <a:gd name="T69" fmla="*/ 33 h 83"/>
                <a:gd name="T70" fmla="*/ 58 w 666"/>
                <a:gd name="T71" fmla="*/ 26 h 83"/>
                <a:gd name="T72" fmla="*/ 38 w 666"/>
                <a:gd name="T73" fmla="*/ 18 h 83"/>
                <a:gd name="T74" fmla="*/ 20 w 666"/>
                <a:gd name="T75" fmla="*/ 9 h 83"/>
                <a:gd name="T76" fmla="*/ 0 w 666"/>
                <a:gd name="T7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6" h="83">
                  <a:moveTo>
                    <a:pt x="666" y="25"/>
                  </a:moveTo>
                  <a:lnTo>
                    <a:pt x="645" y="33"/>
                  </a:lnTo>
                  <a:lnTo>
                    <a:pt x="645" y="33"/>
                  </a:lnTo>
                  <a:lnTo>
                    <a:pt x="643" y="33"/>
                  </a:lnTo>
                  <a:lnTo>
                    <a:pt x="623" y="41"/>
                  </a:lnTo>
                  <a:lnTo>
                    <a:pt x="618" y="42"/>
                  </a:lnTo>
                  <a:lnTo>
                    <a:pt x="600" y="48"/>
                  </a:lnTo>
                  <a:lnTo>
                    <a:pt x="591" y="50"/>
                  </a:lnTo>
                  <a:lnTo>
                    <a:pt x="580" y="53"/>
                  </a:lnTo>
                  <a:lnTo>
                    <a:pt x="567" y="57"/>
                  </a:lnTo>
                  <a:lnTo>
                    <a:pt x="562" y="58"/>
                  </a:lnTo>
                  <a:lnTo>
                    <a:pt x="543" y="62"/>
                  </a:lnTo>
                  <a:lnTo>
                    <a:pt x="543" y="63"/>
                  </a:lnTo>
                  <a:lnTo>
                    <a:pt x="539" y="63"/>
                  </a:lnTo>
                  <a:lnTo>
                    <a:pt x="524" y="67"/>
                  </a:lnTo>
                  <a:lnTo>
                    <a:pt x="521" y="67"/>
                  </a:lnTo>
                  <a:lnTo>
                    <a:pt x="505" y="70"/>
                  </a:lnTo>
                  <a:lnTo>
                    <a:pt x="498" y="71"/>
                  </a:lnTo>
                  <a:lnTo>
                    <a:pt x="488" y="74"/>
                  </a:lnTo>
                  <a:lnTo>
                    <a:pt x="479" y="75"/>
                  </a:lnTo>
                  <a:lnTo>
                    <a:pt x="471" y="75"/>
                  </a:lnTo>
                  <a:lnTo>
                    <a:pt x="459" y="78"/>
                  </a:lnTo>
                  <a:lnTo>
                    <a:pt x="455" y="78"/>
                  </a:lnTo>
                  <a:lnTo>
                    <a:pt x="439" y="79"/>
                  </a:lnTo>
                  <a:lnTo>
                    <a:pt x="439" y="79"/>
                  </a:lnTo>
                  <a:lnTo>
                    <a:pt x="436" y="81"/>
                  </a:lnTo>
                  <a:lnTo>
                    <a:pt x="423" y="81"/>
                  </a:lnTo>
                  <a:lnTo>
                    <a:pt x="420" y="82"/>
                  </a:lnTo>
                  <a:lnTo>
                    <a:pt x="406" y="82"/>
                  </a:lnTo>
                  <a:lnTo>
                    <a:pt x="401" y="83"/>
                  </a:lnTo>
                  <a:lnTo>
                    <a:pt x="390" y="83"/>
                  </a:lnTo>
                  <a:lnTo>
                    <a:pt x="382" y="83"/>
                  </a:lnTo>
                  <a:lnTo>
                    <a:pt x="375" y="83"/>
                  </a:lnTo>
                  <a:lnTo>
                    <a:pt x="364" y="83"/>
                  </a:lnTo>
                  <a:lnTo>
                    <a:pt x="360" y="83"/>
                  </a:lnTo>
                  <a:lnTo>
                    <a:pt x="346" y="83"/>
                  </a:lnTo>
                  <a:lnTo>
                    <a:pt x="345" y="83"/>
                  </a:lnTo>
                  <a:lnTo>
                    <a:pt x="334" y="83"/>
                  </a:lnTo>
                  <a:lnTo>
                    <a:pt x="329" y="83"/>
                  </a:lnTo>
                  <a:lnTo>
                    <a:pt x="329" y="83"/>
                  </a:lnTo>
                  <a:lnTo>
                    <a:pt x="315" y="83"/>
                  </a:lnTo>
                  <a:lnTo>
                    <a:pt x="311" y="82"/>
                  </a:lnTo>
                  <a:lnTo>
                    <a:pt x="299" y="82"/>
                  </a:lnTo>
                  <a:lnTo>
                    <a:pt x="292" y="82"/>
                  </a:lnTo>
                  <a:lnTo>
                    <a:pt x="275" y="79"/>
                  </a:lnTo>
                  <a:lnTo>
                    <a:pt x="268" y="79"/>
                  </a:lnTo>
                  <a:lnTo>
                    <a:pt x="256" y="78"/>
                  </a:lnTo>
                  <a:lnTo>
                    <a:pt x="254" y="77"/>
                  </a:lnTo>
                  <a:lnTo>
                    <a:pt x="239" y="75"/>
                  </a:lnTo>
                  <a:lnTo>
                    <a:pt x="239" y="75"/>
                  </a:lnTo>
                  <a:lnTo>
                    <a:pt x="235" y="75"/>
                  </a:lnTo>
                  <a:lnTo>
                    <a:pt x="223" y="73"/>
                  </a:lnTo>
                  <a:lnTo>
                    <a:pt x="221" y="73"/>
                  </a:lnTo>
                  <a:lnTo>
                    <a:pt x="207" y="70"/>
                  </a:lnTo>
                  <a:lnTo>
                    <a:pt x="202" y="69"/>
                  </a:lnTo>
                  <a:lnTo>
                    <a:pt x="192" y="67"/>
                  </a:lnTo>
                  <a:lnTo>
                    <a:pt x="182" y="65"/>
                  </a:lnTo>
                  <a:lnTo>
                    <a:pt x="176" y="63"/>
                  </a:lnTo>
                  <a:lnTo>
                    <a:pt x="164" y="61"/>
                  </a:lnTo>
                  <a:lnTo>
                    <a:pt x="160" y="59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1" y="55"/>
                  </a:lnTo>
                  <a:lnTo>
                    <a:pt x="127" y="52"/>
                  </a:lnTo>
                  <a:lnTo>
                    <a:pt x="124" y="50"/>
                  </a:lnTo>
                  <a:lnTo>
                    <a:pt x="110" y="46"/>
                  </a:lnTo>
                  <a:lnTo>
                    <a:pt x="103" y="44"/>
                  </a:lnTo>
                  <a:lnTo>
                    <a:pt x="92" y="40"/>
                  </a:lnTo>
                  <a:lnTo>
                    <a:pt x="80" y="36"/>
                  </a:lnTo>
                  <a:lnTo>
                    <a:pt x="75" y="33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1" y="24"/>
                  </a:lnTo>
                  <a:lnTo>
                    <a:pt x="38" y="18"/>
                  </a:lnTo>
                  <a:lnTo>
                    <a:pt x="34" y="17"/>
                  </a:lnTo>
                  <a:lnTo>
                    <a:pt x="20" y="9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73" name="Freeform 253"/>
            <p:cNvSpPr>
              <a:spLocks/>
            </p:cNvSpPr>
            <p:nvPr/>
          </p:nvSpPr>
          <p:spPr bwMode="auto">
            <a:xfrm>
              <a:off x="4136" y="2215"/>
              <a:ext cx="331" cy="267"/>
            </a:xfrm>
            <a:custGeom>
              <a:avLst/>
              <a:gdLst>
                <a:gd name="T0" fmla="*/ 316 w 331"/>
                <a:gd name="T1" fmla="*/ 23 h 267"/>
                <a:gd name="T2" fmla="*/ 301 w 331"/>
                <a:gd name="T3" fmla="*/ 45 h 267"/>
                <a:gd name="T4" fmla="*/ 288 w 331"/>
                <a:gd name="T5" fmla="*/ 64 h 267"/>
                <a:gd name="T6" fmla="*/ 276 w 331"/>
                <a:gd name="T7" fmla="*/ 80 h 267"/>
                <a:gd name="T8" fmla="*/ 267 w 331"/>
                <a:gd name="T9" fmla="*/ 93 h 267"/>
                <a:gd name="T10" fmla="*/ 258 w 331"/>
                <a:gd name="T11" fmla="*/ 105 h 267"/>
                <a:gd name="T12" fmla="*/ 249 w 331"/>
                <a:gd name="T13" fmla="*/ 115 h 267"/>
                <a:gd name="T14" fmla="*/ 242 w 331"/>
                <a:gd name="T15" fmla="*/ 124 h 267"/>
                <a:gd name="T16" fmla="*/ 234 w 331"/>
                <a:gd name="T17" fmla="*/ 132 h 267"/>
                <a:gd name="T18" fmla="*/ 227 w 331"/>
                <a:gd name="T19" fmla="*/ 140 h 267"/>
                <a:gd name="T20" fmla="*/ 210 w 331"/>
                <a:gd name="T21" fmla="*/ 159 h 267"/>
                <a:gd name="T22" fmla="*/ 206 w 331"/>
                <a:gd name="T23" fmla="*/ 164 h 267"/>
                <a:gd name="T24" fmla="*/ 201 w 331"/>
                <a:gd name="T25" fmla="*/ 169 h 267"/>
                <a:gd name="T26" fmla="*/ 189 w 331"/>
                <a:gd name="T27" fmla="*/ 180 h 267"/>
                <a:gd name="T28" fmla="*/ 184 w 331"/>
                <a:gd name="T29" fmla="*/ 185 h 267"/>
                <a:gd name="T30" fmla="*/ 177 w 331"/>
                <a:gd name="T31" fmla="*/ 189 h 267"/>
                <a:gd name="T32" fmla="*/ 165 w 331"/>
                <a:gd name="T33" fmla="*/ 199 h 267"/>
                <a:gd name="T34" fmla="*/ 160 w 331"/>
                <a:gd name="T35" fmla="*/ 204 h 267"/>
                <a:gd name="T36" fmla="*/ 155 w 331"/>
                <a:gd name="T37" fmla="*/ 208 h 267"/>
                <a:gd name="T38" fmla="*/ 148 w 331"/>
                <a:gd name="T39" fmla="*/ 212 h 267"/>
                <a:gd name="T40" fmla="*/ 143 w 331"/>
                <a:gd name="T41" fmla="*/ 216 h 267"/>
                <a:gd name="T42" fmla="*/ 137 w 331"/>
                <a:gd name="T43" fmla="*/ 220 h 267"/>
                <a:gd name="T44" fmla="*/ 131 w 331"/>
                <a:gd name="T45" fmla="*/ 222 h 267"/>
                <a:gd name="T46" fmla="*/ 124 w 331"/>
                <a:gd name="T47" fmla="*/ 226 h 267"/>
                <a:gd name="T48" fmla="*/ 119 w 331"/>
                <a:gd name="T49" fmla="*/ 230 h 267"/>
                <a:gd name="T50" fmla="*/ 112 w 331"/>
                <a:gd name="T51" fmla="*/ 234 h 267"/>
                <a:gd name="T52" fmla="*/ 106 w 331"/>
                <a:gd name="T53" fmla="*/ 237 h 267"/>
                <a:gd name="T54" fmla="*/ 98 w 331"/>
                <a:gd name="T55" fmla="*/ 241 h 267"/>
                <a:gd name="T56" fmla="*/ 91 w 331"/>
                <a:gd name="T57" fmla="*/ 244 h 267"/>
                <a:gd name="T58" fmla="*/ 85 w 331"/>
                <a:gd name="T59" fmla="*/ 248 h 267"/>
                <a:gd name="T60" fmla="*/ 77 w 331"/>
                <a:gd name="T61" fmla="*/ 250 h 267"/>
                <a:gd name="T62" fmla="*/ 70 w 331"/>
                <a:gd name="T63" fmla="*/ 253 h 267"/>
                <a:gd name="T64" fmla="*/ 63 w 331"/>
                <a:gd name="T65" fmla="*/ 255 h 267"/>
                <a:gd name="T66" fmla="*/ 57 w 331"/>
                <a:gd name="T67" fmla="*/ 257 h 267"/>
                <a:gd name="T68" fmla="*/ 51 w 331"/>
                <a:gd name="T69" fmla="*/ 259 h 267"/>
                <a:gd name="T70" fmla="*/ 46 w 331"/>
                <a:gd name="T71" fmla="*/ 261 h 267"/>
                <a:gd name="T72" fmla="*/ 41 w 331"/>
                <a:gd name="T73" fmla="*/ 262 h 267"/>
                <a:gd name="T74" fmla="*/ 36 w 331"/>
                <a:gd name="T75" fmla="*/ 263 h 267"/>
                <a:gd name="T76" fmla="*/ 32 w 331"/>
                <a:gd name="T77" fmla="*/ 263 h 267"/>
                <a:gd name="T78" fmla="*/ 28 w 331"/>
                <a:gd name="T79" fmla="*/ 265 h 267"/>
                <a:gd name="T80" fmla="*/ 24 w 331"/>
                <a:gd name="T81" fmla="*/ 265 h 267"/>
                <a:gd name="T82" fmla="*/ 21 w 331"/>
                <a:gd name="T83" fmla="*/ 266 h 267"/>
                <a:gd name="T84" fmla="*/ 17 w 331"/>
                <a:gd name="T85" fmla="*/ 266 h 267"/>
                <a:gd name="T86" fmla="*/ 14 w 331"/>
                <a:gd name="T87" fmla="*/ 267 h 267"/>
                <a:gd name="T88" fmla="*/ 12 w 331"/>
                <a:gd name="T89" fmla="*/ 267 h 267"/>
                <a:gd name="T90" fmla="*/ 9 w 331"/>
                <a:gd name="T91" fmla="*/ 267 h 267"/>
                <a:gd name="T92" fmla="*/ 6 w 331"/>
                <a:gd name="T93" fmla="*/ 267 h 267"/>
                <a:gd name="T94" fmla="*/ 1 w 331"/>
                <a:gd name="T9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1" h="267">
                  <a:moveTo>
                    <a:pt x="331" y="0"/>
                  </a:moveTo>
                  <a:lnTo>
                    <a:pt x="316" y="23"/>
                  </a:lnTo>
                  <a:lnTo>
                    <a:pt x="313" y="28"/>
                  </a:lnTo>
                  <a:lnTo>
                    <a:pt x="301" y="45"/>
                  </a:lnTo>
                  <a:lnTo>
                    <a:pt x="297" y="50"/>
                  </a:lnTo>
                  <a:lnTo>
                    <a:pt x="288" y="64"/>
                  </a:lnTo>
                  <a:lnTo>
                    <a:pt x="284" y="69"/>
                  </a:lnTo>
                  <a:lnTo>
                    <a:pt x="276" y="80"/>
                  </a:lnTo>
                  <a:lnTo>
                    <a:pt x="272" y="85"/>
                  </a:lnTo>
                  <a:lnTo>
                    <a:pt x="267" y="93"/>
                  </a:lnTo>
                  <a:lnTo>
                    <a:pt x="263" y="98"/>
                  </a:lnTo>
                  <a:lnTo>
                    <a:pt x="258" y="105"/>
                  </a:lnTo>
                  <a:lnTo>
                    <a:pt x="254" y="110"/>
                  </a:lnTo>
                  <a:lnTo>
                    <a:pt x="249" y="115"/>
                  </a:lnTo>
                  <a:lnTo>
                    <a:pt x="245" y="121"/>
                  </a:lnTo>
                  <a:lnTo>
                    <a:pt x="242" y="124"/>
                  </a:lnTo>
                  <a:lnTo>
                    <a:pt x="237" y="130"/>
                  </a:lnTo>
                  <a:lnTo>
                    <a:pt x="234" y="132"/>
                  </a:lnTo>
                  <a:lnTo>
                    <a:pt x="230" y="138"/>
                  </a:lnTo>
                  <a:lnTo>
                    <a:pt x="227" y="140"/>
                  </a:lnTo>
                  <a:lnTo>
                    <a:pt x="212" y="158"/>
                  </a:lnTo>
                  <a:lnTo>
                    <a:pt x="210" y="159"/>
                  </a:lnTo>
                  <a:lnTo>
                    <a:pt x="206" y="163"/>
                  </a:lnTo>
                  <a:lnTo>
                    <a:pt x="206" y="164"/>
                  </a:lnTo>
                  <a:lnTo>
                    <a:pt x="201" y="168"/>
                  </a:lnTo>
                  <a:lnTo>
                    <a:pt x="201" y="169"/>
                  </a:lnTo>
                  <a:lnTo>
                    <a:pt x="196" y="173"/>
                  </a:lnTo>
                  <a:lnTo>
                    <a:pt x="189" y="180"/>
                  </a:lnTo>
                  <a:lnTo>
                    <a:pt x="184" y="185"/>
                  </a:lnTo>
                  <a:lnTo>
                    <a:pt x="184" y="185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2" y="195"/>
                  </a:lnTo>
                  <a:lnTo>
                    <a:pt x="165" y="199"/>
                  </a:lnTo>
                  <a:lnTo>
                    <a:pt x="165" y="200"/>
                  </a:lnTo>
                  <a:lnTo>
                    <a:pt x="160" y="204"/>
                  </a:lnTo>
                  <a:lnTo>
                    <a:pt x="160" y="204"/>
                  </a:lnTo>
                  <a:lnTo>
                    <a:pt x="155" y="208"/>
                  </a:lnTo>
                  <a:lnTo>
                    <a:pt x="155" y="208"/>
                  </a:lnTo>
                  <a:lnTo>
                    <a:pt x="148" y="212"/>
                  </a:lnTo>
                  <a:lnTo>
                    <a:pt x="148" y="212"/>
                  </a:lnTo>
                  <a:lnTo>
                    <a:pt x="143" y="216"/>
                  </a:lnTo>
                  <a:lnTo>
                    <a:pt x="143" y="216"/>
                  </a:lnTo>
                  <a:lnTo>
                    <a:pt x="137" y="220"/>
                  </a:lnTo>
                  <a:lnTo>
                    <a:pt x="136" y="220"/>
                  </a:lnTo>
                  <a:lnTo>
                    <a:pt x="131" y="222"/>
                  </a:lnTo>
                  <a:lnTo>
                    <a:pt x="129" y="224"/>
                  </a:lnTo>
                  <a:lnTo>
                    <a:pt x="124" y="226"/>
                  </a:lnTo>
                  <a:lnTo>
                    <a:pt x="123" y="228"/>
                  </a:lnTo>
                  <a:lnTo>
                    <a:pt x="119" y="230"/>
                  </a:lnTo>
                  <a:lnTo>
                    <a:pt x="116" y="232"/>
                  </a:lnTo>
                  <a:lnTo>
                    <a:pt x="112" y="234"/>
                  </a:lnTo>
                  <a:lnTo>
                    <a:pt x="110" y="234"/>
                  </a:lnTo>
                  <a:lnTo>
                    <a:pt x="106" y="237"/>
                  </a:lnTo>
                  <a:lnTo>
                    <a:pt x="103" y="238"/>
                  </a:lnTo>
                  <a:lnTo>
                    <a:pt x="98" y="241"/>
                  </a:lnTo>
                  <a:lnTo>
                    <a:pt x="95" y="242"/>
                  </a:lnTo>
                  <a:lnTo>
                    <a:pt x="91" y="244"/>
                  </a:lnTo>
                  <a:lnTo>
                    <a:pt x="88" y="245"/>
                  </a:lnTo>
                  <a:lnTo>
                    <a:pt x="85" y="248"/>
                  </a:lnTo>
                  <a:lnTo>
                    <a:pt x="81" y="249"/>
                  </a:lnTo>
                  <a:lnTo>
                    <a:pt x="77" y="250"/>
                  </a:lnTo>
                  <a:lnTo>
                    <a:pt x="73" y="251"/>
                  </a:lnTo>
                  <a:lnTo>
                    <a:pt x="70" y="253"/>
                  </a:lnTo>
                  <a:lnTo>
                    <a:pt x="66" y="254"/>
                  </a:lnTo>
                  <a:lnTo>
                    <a:pt x="63" y="255"/>
                  </a:lnTo>
                  <a:lnTo>
                    <a:pt x="59" y="257"/>
                  </a:lnTo>
                  <a:lnTo>
                    <a:pt x="57" y="257"/>
                  </a:lnTo>
                  <a:lnTo>
                    <a:pt x="53" y="258"/>
                  </a:lnTo>
                  <a:lnTo>
                    <a:pt x="51" y="259"/>
                  </a:lnTo>
                  <a:lnTo>
                    <a:pt x="47" y="259"/>
                  </a:lnTo>
                  <a:lnTo>
                    <a:pt x="46" y="261"/>
                  </a:lnTo>
                  <a:lnTo>
                    <a:pt x="42" y="261"/>
                  </a:lnTo>
                  <a:lnTo>
                    <a:pt x="41" y="262"/>
                  </a:lnTo>
                  <a:lnTo>
                    <a:pt x="37" y="262"/>
                  </a:lnTo>
                  <a:lnTo>
                    <a:pt x="36" y="263"/>
                  </a:lnTo>
                  <a:lnTo>
                    <a:pt x="33" y="263"/>
                  </a:lnTo>
                  <a:lnTo>
                    <a:pt x="32" y="263"/>
                  </a:lnTo>
                  <a:lnTo>
                    <a:pt x="29" y="265"/>
                  </a:lnTo>
                  <a:lnTo>
                    <a:pt x="28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1" y="266"/>
                  </a:lnTo>
                  <a:lnTo>
                    <a:pt x="21" y="266"/>
                  </a:lnTo>
                  <a:lnTo>
                    <a:pt x="18" y="266"/>
                  </a:lnTo>
                  <a:lnTo>
                    <a:pt x="17" y="266"/>
                  </a:lnTo>
                  <a:lnTo>
                    <a:pt x="14" y="266"/>
                  </a:lnTo>
                  <a:lnTo>
                    <a:pt x="14" y="267"/>
                  </a:lnTo>
                  <a:lnTo>
                    <a:pt x="12" y="267"/>
                  </a:lnTo>
                  <a:lnTo>
                    <a:pt x="12" y="267"/>
                  </a:lnTo>
                  <a:lnTo>
                    <a:pt x="9" y="267"/>
                  </a:lnTo>
                  <a:lnTo>
                    <a:pt x="9" y="267"/>
                  </a:lnTo>
                  <a:lnTo>
                    <a:pt x="6" y="267"/>
                  </a:lnTo>
                  <a:lnTo>
                    <a:pt x="6" y="267"/>
                  </a:lnTo>
                  <a:lnTo>
                    <a:pt x="4" y="267"/>
                  </a:lnTo>
                  <a:lnTo>
                    <a:pt x="1" y="267"/>
                  </a:lnTo>
                  <a:lnTo>
                    <a:pt x="0" y="267"/>
                  </a:lnTo>
                </a:path>
              </a:pathLst>
            </a:custGeom>
            <a:noFill/>
            <a:ln w="3810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74" name="Line 254"/>
            <p:cNvSpPr>
              <a:spLocks noChangeShapeType="1"/>
            </p:cNvSpPr>
            <p:nvPr/>
          </p:nvSpPr>
          <p:spPr bwMode="auto">
            <a:xfrm flipH="1">
              <a:off x="4687" y="2998"/>
              <a:ext cx="65" cy="19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75" name="Line 255"/>
            <p:cNvSpPr>
              <a:spLocks noChangeShapeType="1"/>
            </p:cNvSpPr>
            <p:nvPr/>
          </p:nvSpPr>
          <p:spPr bwMode="auto">
            <a:xfrm flipH="1">
              <a:off x="4669" y="3190"/>
              <a:ext cx="18" cy="5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76" name="Line 256"/>
            <p:cNvSpPr>
              <a:spLocks noChangeShapeType="1"/>
            </p:cNvSpPr>
            <p:nvPr/>
          </p:nvSpPr>
          <p:spPr bwMode="auto">
            <a:xfrm flipH="1">
              <a:off x="4652" y="3246"/>
              <a:ext cx="17" cy="5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77" name="Line 257"/>
            <p:cNvSpPr>
              <a:spLocks noChangeShapeType="1"/>
            </p:cNvSpPr>
            <p:nvPr/>
          </p:nvSpPr>
          <p:spPr bwMode="auto">
            <a:xfrm flipH="1">
              <a:off x="4632" y="3302"/>
              <a:ext cx="20" cy="6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78" name="Line 258"/>
            <p:cNvSpPr>
              <a:spLocks noChangeShapeType="1"/>
            </p:cNvSpPr>
            <p:nvPr/>
          </p:nvSpPr>
          <p:spPr bwMode="auto">
            <a:xfrm flipH="1">
              <a:off x="4631" y="3365"/>
              <a:ext cx="1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79" name="Line 259"/>
            <p:cNvSpPr>
              <a:spLocks noChangeShapeType="1"/>
            </p:cNvSpPr>
            <p:nvPr/>
          </p:nvSpPr>
          <p:spPr bwMode="auto">
            <a:xfrm flipH="1">
              <a:off x="4612" y="3369"/>
              <a:ext cx="19" cy="6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80" name="Line 260"/>
            <p:cNvSpPr>
              <a:spLocks noChangeShapeType="1"/>
            </p:cNvSpPr>
            <p:nvPr/>
          </p:nvSpPr>
          <p:spPr bwMode="auto">
            <a:xfrm flipH="1">
              <a:off x="4611" y="3429"/>
              <a:ext cx="1" cy="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81" name="Line 261"/>
            <p:cNvSpPr>
              <a:spLocks noChangeShapeType="1"/>
            </p:cNvSpPr>
            <p:nvPr/>
          </p:nvSpPr>
          <p:spPr bwMode="auto">
            <a:xfrm flipH="1">
              <a:off x="4609" y="3431"/>
              <a:ext cx="2" cy="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82" name="Line 262"/>
            <p:cNvSpPr>
              <a:spLocks noChangeShapeType="1"/>
            </p:cNvSpPr>
            <p:nvPr/>
          </p:nvSpPr>
          <p:spPr bwMode="auto">
            <a:xfrm flipH="1">
              <a:off x="4592" y="3437"/>
              <a:ext cx="17" cy="5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83" name="Line 263"/>
            <p:cNvSpPr>
              <a:spLocks noChangeShapeType="1"/>
            </p:cNvSpPr>
            <p:nvPr/>
          </p:nvSpPr>
          <p:spPr bwMode="auto">
            <a:xfrm flipH="1">
              <a:off x="4590" y="3496"/>
              <a:ext cx="2" cy="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84" name="Line 264"/>
            <p:cNvSpPr>
              <a:spLocks noChangeShapeType="1"/>
            </p:cNvSpPr>
            <p:nvPr/>
          </p:nvSpPr>
          <p:spPr bwMode="auto">
            <a:xfrm flipH="1">
              <a:off x="4571" y="3502"/>
              <a:ext cx="19" cy="6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85" name="Line 265"/>
            <p:cNvSpPr>
              <a:spLocks noChangeShapeType="1"/>
            </p:cNvSpPr>
            <p:nvPr/>
          </p:nvSpPr>
          <p:spPr bwMode="auto">
            <a:xfrm flipH="1">
              <a:off x="4566" y="3564"/>
              <a:ext cx="5" cy="1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86" name="Line 266"/>
            <p:cNvSpPr>
              <a:spLocks noChangeShapeType="1"/>
            </p:cNvSpPr>
            <p:nvPr/>
          </p:nvSpPr>
          <p:spPr bwMode="auto">
            <a:xfrm flipH="1">
              <a:off x="4549" y="3580"/>
              <a:ext cx="17" cy="6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87" name="Line 267"/>
            <p:cNvSpPr>
              <a:spLocks noChangeShapeType="1"/>
            </p:cNvSpPr>
            <p:nvPr/>
          </p:nvSpPr>
          <p:spPr bwMode="auto">
            <a:xfrm flipH="1">
              <a:off x="4541" y="3640"/>
              <a:ext cx="8" cy="2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88" name="Line 268"/>
            <p:cNvSpPr>
              <a:spLocks noChangeShapeType="1"/>
            </p:cNvSpPr>
            <p:nvPr/>
          </p:nvSpPr>
          <p:spPr bwMode="auto">
            <a:xfrm flipH="1">
              <a:off x="4527" y="3666"/>
              <a:ext cx="14" cy="4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89" name="Line 269"/>
            <p:cNvSpPr>
              <a:spLocks noChangeShapeType="1"/>
            </p:cNvSpPr>
            <p:nvPr/>
          </p:nvSpPr>
          <p:spPr bwMode="auto">
            <a:xfrm flipV="1">
              <a:off x="4488" y="1047"/>
              <a:ext cx="506" cy="266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90" name="Line 270"/>
            <p:cNvSpPr>
              <a:spLocks noChangeShapeType="1"/>
            </p:cNvSpPr>
            <p:nvPr/>
          </p:nvSpPr>
          <p:spPr bwMode="auto">
            <a:xfrm flipH="1">
              <a:off x="4928" y="1047"/>
              <a:ext cx="19" cy="5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91" name="Line 271"/>
            <p:cNvSpPr>
              <a:spLocks noChangeShapeType="1"/>
            </p:cNvSpPr>
            <p:nvPr/>
          </p:nvSpPr>
          <p:spPr bwMode="auto">
            <a:xfrm flipH="1">
              <a:off x="4740" y="1104"/>
              <a:ext cx="188" cy="52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92" name="Line 272"/>
            <p:cNvSpPr>
              <a:spLocks noChangeShapeType="1"/>
            </p:cNvSpPr>
            <p:nvPr/>
          </p:nvSpPr>
          <p:spPr bwMode="auto">
            <a:xfrm flipH="1">
              <a:off x="4718" y="1633"/>
              <a:ext cx="22" cy="5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93" name="Line 273"/>
            <p:cNvSpPr>
              <a:spLocks noChangeShapeType="1"/>
            </p:cNvSpPr>
            <p:nvPr/>
          </p:nvSpPr>
          <p:spPr bwMode="auto">
            <a:xfrm flipH="1">
              <a:off x="4648" y="1691"/>
              <a:ext cx="70" cy="16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94" name="Line 274"/>
            <p:cNvSpPr>
              <a:spLocks noChangeShapeType="1"/>
            </p:cNvSpPr>
            <p:nvPr/>
          </p:nvSpPr>
          <p:spPr bwMode="auto">
            <a:xfrm flipH="1">
              <a:off x="4612" y="1858"/>
              <a:ext cx="36" cy="7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95" name="Line 275"/>
            <p:cNvSpPr>
              <a:spLocks noChangeShapeType="1"/>
            </p:cNvSpPr>
            <p:nvPr/>
          </p:nvSpPr>
          <p:spPr bwMode="auto">
            <a:xfrm flipH="1">
              <a:off x="4583" y="1937"/>
              <a:ext cx="29" cy="6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96" name="Line 276"/>
            <p:cNvSpPr>
              <a:spLocks noChangeShapeType="1"/>
            </p:cNvSpPr>
            <p:nvPr/>
          </p:nvSpPr>
          <p:spPr bwMode="auto">
            <a:xfrm flipH="1">
              <a:off x="4556" y="2001"/>
              <a:ext cx="27" cy="5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97" name="Line 277"/>
            <p:cNvSpPr>
              <a:spLocks noChangeShapeType="1"/>
            </p:cNvSpPr>
            <p:nvPr/>
          </p:nvSpPr>
          <p:spPr bwMode="auto">
            <a:xfrm flipH="1">
              <a:off x="4522" y="2052"/>
              <a:ext cx="34" cy="6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98" name="Line 278"/>
            <p:cNvSpPr>
              <a:spLocks noChangeShapeType="1"/>
            </p:cNvSpPr>
            <p:nvPr/>
          </p:nvSpPr>
          <p:spPr bwMode="auto">
            <a:xfrm flipH="1">
              <a:off x="4489" y="2117"/>
              <a:ext cx="33" cy="6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99" name="Line 279"/>
            <p:cNvSpPr>
              <a:spLocks noChangeShapeType="1"/>
            </p:cNvSpPr>
            <p:nvPr/>
          </p:nvSpPr>
          <p:spPr bwMode="auto">
            <a:xfrm flipH="1">
              <a:off x="4486" y="2178"/>
              <a:ext cx="3" cy="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00" name="Line 280"/>
            <p:cNvSpPr>
              <a:spLocks noChangeShapeType="1"/>
            </p:cNvSpPr>
            <p:nvPr/>
          </p:nvSpPr>
          <p:spPr bwMode="auto">
            <a:xfrm flipH="1">
              <a:off x="4469" y="2181"/>
              <a:ext cx="17" cy="3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01" name="Line 281"/>
            <p:cNvSpPr>
              <a:spLocks noChangeShapeType="1"/>
            </p:cNvSpPr>
            <p:nvPr/>
          </p:nvSpPr>
          <p:spPr bwMode="auto">
            <a:xfrm flipH="1">
              <a:off x="4467" y="2211"/>
              <a:ext cx="2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02" name="Freeform 282"/>
            <p:cNvSpPr>
              <a:spLocks/>
            </p:cNvSpPr>
            <p:nvPr/>
          </p:nvSpPr>
          <p:spPr bwMode="auto">
            <a:xfrm>
              <a:off x="3620" y="1866"/>
              <a:ext cx="511" cy="616"/>
            </a:xfrm>
            <a:custGeom>
              <a:avLst/>
              <a:gdLst>
                <a:gd name="T0" fmla="*/ 508 w 511"/>
                <a:gd name="T1" fmla="*/ 616 h 616"/>
                <a:gd name="T2" fmla="*/ 505 w 511"/>
                <a:gd name="T3" fmla="*/ 616 h 616"/>
                <a:gd name="T4" fmla="*/ 501 w 511"/>
                <a:gd name="T5" fmla="*/ 616 h 616"/>
                <a:gd name="T6" fmla="*/ 499 w 511"/>
                <a:gd name="T7" fmla="*/ 616 h 616"/>
                <a:gd name="T8" fmla="*/ 455 w 511"/>
                <a:gd name="T9" fmla="*/ 606 h 616"/>
                <a:gd name="T10" fmla="*/ 448 w 511"/>
                <a:gd name="T11" fmla="*/ 604 h 616"/>
                <a:gd name="T12" fmla="*/ 442 w 511"/>
                <a:gd name="T13" fmla="*/ 602 h 616"/>
                <a:gd name="T14" fmla="*/ 435 w 511"/>
                <a:gd name="T15" fmla="*/ 599 h 616"/>
                <a:gd name="T16" fmla="*/ 423 w 511"/>
                <a:gd name="T17" fmla="*/ 594 h 616"/>
                <a:gd name="T18" fmla="*/ 411 w 511"/>
                <a:gd name="T19" fmla="*/ 589 h 616"/>
                <a:gd name="T20" fmla="*/ 405 w 511"/>
                <a:gd name="T21" fmla="*/ 585 h 616"/>
                <a:gd name="T22" fmla="*/ 397 w 511"/>
                <a:gd name="T23" fmla="*/ 581 h 616"/>
                <a:gd name="T24" fmla="*/ 390 w 511"/>
                <a:gd name="T25" fmla="*/ 578 h 616"/>
                <a:gd name="T26" fmla="*/ 384 w 511"/>
                <a:gd name="T27" fmla="*/ 574 h 616"/>
                <a:gd name="T28" fmla="*/ 372 w 511"/>
                <a:gd name="T29" fmla="*/ 566 h 616"/>
                <a:gd name="T30" fmla="*/ 354 w 511"/>
                <a:gd name="T31" fmla="*/ 554 h 616"/>
                <a:gd name="T32" fmla="*/ 328 w 511"/>
                <a:gd name="T33" fmla="*/ 533 h 616"/>
                <a:gd name="T34" fmla="*/ 321 w 511"/>
                <a:gd name="T35" fmla="*/ 528 h 616"/>
                <a:gd name="T36" fmla="*/ 316 w 511"/>
                <a:gd name="T37" fmla="*/ 522 h 616"/>
                <a:gd name="T38" fmla="*/ 311 w 511"/>
                <a:gd name="T39" fmla="*/ 517 h 616"/>
                <a:gd name="T40" fmla="*/ 299 w 511"/>
                <a:gd name="T41" fmla="*/ 507 h 616"/>
                <a:gd name="T42" fmla="*/ 294 w 511"/>
                <a:gd name="T43" fmla="*/ 500 h 616"/>
                <a:gd name="T44" fmla="*/ 287 w 511"/>
                <a:gd name="T45" fmla="*/ 493 h 616"/>
                <a:gd name="T46" fmla="*/ 280 w 511"/>
                <a:gd name="T47" fmla="*/ 485 h 616"/>
                <a:gd name="T48" fmla="*/ 274 w 511"/>
                <a:gd name="T49" fmla="*/ 477 h 616"/>
                <a:gd name="T50" fmla="*/ 266 w 511"/>
                <a:gd name="T51" fmla="*/ 468 h 616"/>
                <a:gd name="T52" fmla="*/ 258 w 511"/>
                <a:gd name="T53" fmla="*/ 459 h 616"/>
                <a:gd name="T54" fmla="*/ 250 w 511"/>
                <a:gd name="T55" fmla="*/ 447 h 616"/>
                <a:gd name="T56" fmla="*/ 233 w 511"/>
                <a:gd name="T57" fmla="*/ 426 h 616"/>
                <a:gd name="T58" fmla="*/ 221 w 511"/>
                <a:gd name="T59" fmla="*/ 409 h 616"/>
                <a:gd name="T60" fmla="*/ 208 w 511"/>
                <a:gd name="T61" fmla="*/ 389 h 616"/>
                <a:gd name="T62" fmla="*/ 192 w 511"/>
                <a:gd name="T63" fmla="*/ 366 h 616"/>
                <a:gd name="T64" fmla="*/ 175 w 511"/>
                <a:gd name="T65" fmla="*/ 339 h 616"/>
                <a:gd name="T66" fmla="*/ 155 w 511"/>
                <a:gd name="T67" fmla="*/ 306 h 616"/>
                <a:gd name="T68" fmla="*/ 148 w 511"/>
                <a:gd name="T69" fmla="*/ 292 h 616"/>
                <a:gd name="T70" fmla="*/ 132 w 511"/>
                <a:gd name="T71" fmla="*/ 266 h 616"/>
                <a:gd name="T72" fmla="*/ 104 w 511"/>
                <a:gd name="T73" fmla="*/ 217 h 616"/>
                <a:gd name="T74" fmla="*/ 75 w 511"/>
                <a:gd name="T75" fmla="*/ 157 h 616"/>
                <a:gd name="T76" fmla="*/ 40 w 511"/>
                <a:gd name="T77" fmla="*/ 87 h 616"/>
                <a:gd name="T78" fmla="*/ 0 w 511"/>
                <a:gd name="T79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616">
                  <a:moveTo>
                    <a:pt x="511" y="616"/>
                  </a:moveTo>
                  <a:lnTo>
                    <a:pt x="508" y="616"/>
                  </a:lnTo>
                  <a:lnTo>
                    <a:pt x="505" y="616"/>
                  </a:lnTo>
                  <a:lnTo>
                    <a:pt x="505" y="616"/>
                  </a:lnTo>
                  <a:lnTo>
                    <a:pt x="503" y="616"/>
                  </a:lnTo>
                  <a:lnTo>
                    <a:pt x="501" y="616"/>
                  </a:lnTo>
                  <a:lnTo>
                    <a:pt x="499" y="616"/>
                  </a:lnTo>
                  <a:lnTo>
                    <a:pt x="499" y="616"/>
                  </a:lnTo>
                  <a:lnTo>
                    <a:pt x="458" y="607"/>
                  </a:lnTo>
                  <a:lnTo>
                    <a:pt x="455" y="606"/>
                  </a:lnTo>
                  <a:lnTo>
                    <a:pt x="451" y="604"/>
                  </a:lnTo>
                  <a:lnTo>
                    <a:pt x="448" y="604"/>
                  </a:lnTo>
                  <a:lnTo>
                    <a:pt x="444" y="602"/>
                  </a:lnTo>
                  <a:lnTo>
                    <a:pt x="442" y="602"/>
                  </a:lnTo>
                  <a:lnTo>
                    <a:pt x="438" y="600"/>
                  </a:lnTo>
                  <a:lnTo>
                    <a:pt x="435" y="599"/>
                  </a:lnTo>
                  <a:lnTo>
                    <a:pt x="431" y="597"/>
                  </a:lnTo>
                  <a:lnTo>
                    <a:pt x="423" y="594"/>
                  </a:lnTo>
                  <a:lnTo>
                    <a:pt x="417" y="590"/>
                  </a:lnTo>
                  <a:lnTo>
                    <a:pt x="411" y="589"/>
                  </a:lnTo>
                  <a:lnTo>
                    <a:pt x="409" y="587"/>
                  </a:lnTo>
                  <a:lnTo>
                    <a:pt x="405" y="585"/>
                  </a:lnTo>
                  <a:lnTo>
                    <a:pt x="402" y="583"/>
                  </a:lnTo>
                  <a:lnTo>
                    <a:pt x="397" y="581"/>
                  </a:lnTo>
                  <a:lnTo>
                    <a:pt x="395" y="581"/>
                  </a:lnTo>
                  <a:lnTo>
                    <a:pt x="390" y="578"/>
                  </a:lnTo>
                  <a:lnTo>
                    <a:pt x="389" y="577"/>
                  </a:lnTo>
                  <a:lnTo>
                    <a:pt x="384" y="574"/>
                  </a:lnTo>
                  <a:lnTo>
                    <a:pt x="378" y="570"/>
                  </a:lnTo>
                  <a:lnTo>
                    <a:pt x="372" y="566"/>
                  </a:lnTo>
                  <a:lnTo>
                    <a:pt x="372" y="566"/>
                  </a:lnTo>
                  <a:lnTo>
                    <a:pt x="354" y="554"/>
                  </a:lnTo>
                  <a:lnTo>
                    <a:pt x="349" y="550"/>
                  </a:lnTo>
                  <a:lnTo>
                    <a:pt x="328" y="533"/>
                  </a:lnTo>
                  <a:lnTo>
                    <a:pt x="323" y="528"/>
                  </a:lnTo>
                  <a:lnTo>
                    <a:pt x="321" y="528"/>
                  </a:lnTo>
                  <a:lnTo>
                    <a:pt x="321" y="528"/>
                  </a:lnTo>
                  <a:lnTo>
                    <a:pt x="316" y="522"/>
                  </a:lnTo>
                  <a:lnTo>
                    <a:pt x="316" y="522"/>
                  </a:lnTo>
                  <a:lnTo>
                    <a:pt x="311" y="517"/>
                  </a:lnTo>
                  <a:lnTo>
                    <a:pt x="306" y="512"/>
                  </a:lnTo>
                  <a:lnTo>
                    <a:pt x="299" y="507"/>
                  </a:lnTo>
                  <a:lnTo>
                    <a:pt x="298" y="505"/>
                  </a:lnTo>
                  <a:lnTo>
                    <a:pt x="294" y="500"/>
                  </a:lnTo>
                  <a:lnTo>
                    <a:pt x="292" y="497"/>
                  </a:lnTo>
                  <a:lnTo>
                    <a:pt x="287" y="493"/>
                  </a:lnTo>
                  <a:lnTo>
                    <a:pt x="286" y="491"/>
                  </a:lnTo>
                  <a:lnTo>
                    <a:pt x="280" y="485"/>
                  </a:lnTo>
                  <a:lnTo>
                    <a:pt x="278" y="483"/>
                  </a:lnTo>
                  <a:lnTo>
                    <a:pt x="274" y="477"/>
                  </a:lnTo>
                  <a:lnTo>
                    <a:pt x="270" y="473"/>
                  </a:lnTo>
                  <a:lnTo>
                    <a:pt x="266" y="468"/>
                  </a:lnTo>
                  <a:lnTo>
                    <a:pt x="262" y="464"/>
                  </a:lnTo>
                  <a:lnTo>
                    <a:pt x="258" y="459"/>
                  </a:lnTo>
                  <a:lnTo>
                    <a:pt x="253" y="452"/>
                  </a:lnTo>
                  <a:lnTo>
                    <a:pt x="250" y="447"/>
                  </a:lnTo>
                  <a:lnTo>
                    <a:pt x="239" y="435"/>
                  </a:lnTo>
                  <a:lnTo>
                    <a:pt x="233" y="426"/>
                  </a:lnTo>
                  <a:lnTo>
                    <a:pt x="229" y="421"/>
                  </a:lnTo>
                  <a:lnTo>
                    <a:pt x="221" y="409"/>
                  </a:lnTo>
                  <a:lnTo>
                    <a:pt x="218" y="405"/>
                  </a:lnTo>
                  <a:lnTo>
                    <a:pt x="208" y="389"/>
                  </a:lnTo>
                  <a:lnTo>
                    <a:pt x="205" y="386"/>
                  </a:lnTo>
                  <a:lnTo>
                    <a:pt x="192" y="366"/>
                  </a:lnTo>
                  <a:lnTo>
                    <a:pt x="190" y="364"/>
                  </a:lnTo>
                  <a:lnTo>
                    <a:pt x="175" y="339"/>
                  </a:lnTo>
                  <a:lnTo>
                    <a:pt x="173" y="337"/>
                  </a:lnTo>
                  <a:lnTo>
                    <a:pt x="155" y="306"/>
                  </a:lnTo>
                  <a:lnTo>
                    <a:pt x="155" y="306"/>
                  </a:lnTo>
                  <a:lnTo>
                    <a:pt x="148" y="292"/>
                  </a:lnTo>
                  <a:lnTo>
                    <a:pt x="135" y="270"/>
                  </a:lnTo>
                  <a:lnTo>
                    <a:pt x="132" y="266"/>
                  </a:lnTo>
                  <a:lnTo>
                    <a:pt x="112" y="230"/>
                  </a:lnTo>
                  <a:lnTo>
                    <a:pt x="104" y="217"/>
                  </a:lnTo>
                  <a:lnTo>
                    <a:pt x="89" y="184"/>
                  </a:lnTo>
                  <a:lnTo>
                    <a:pt x="75" y="157"/>
                  </a:lnTo>
                  <a:lnTo>
                    <a:pt x="61" y="130"/>
                  </a:lnTo>
                  <a:lnTo>
                    <a:pt x="40" y="87"/>
                  </a:lnTo>
                  <a:lnTo>
                    <a:pt x="30" y="66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03" name="Line 283"/>
            <p:cNvSpPr>
              <a:spLocks noChangeShapeType="1"/>
            </p:cNvSpPr>
            <p:nvPr/>
          </p:nvSpPr>
          <p:spPr bwMode="auto">
            <a:xfrm flipH="1">
              <a:off x="4787" y="2429"/>
              <a:ext cx="1" cy="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04" name="Line 284"/>
            <p:cNvSpPr>
              <a:spLocks noChangeShapeType="1"/>
            </p:cNvSpPr>
            <p:nvPr/>
          </p:nvSpPr>
          <p:spPr bwMode="auto">
            <a:xfrm flipH="1">
              <a:off x="4780" y="2432"/>
              <a:ext cx="7" cy="1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05" name="Line 285"/>
            <p:cNvSpPr>
              <a:spLocks noChangeShapeType="1"/>
            </p:cNvSpPr>
            <p:nvPr/>
          </p:nvSpPr>
          <p:spPr bwMode="auto">
            <a:xfrm flipH="1">
              <a:off x="4779" y="2449"/>
              <a:ext cx="1" cy="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06" name="Line 286"/>
            <p:cNvSpPr>
              <a:spLocks noChangeShapeType="1"/>
            </p:cNvSpPr>
            <p:nvPr/>
          </p:nvSpPr>
          <p:spPr bwMode="auto">
            <a:xfrm flipH="1">
              <a:off x="4772" y="2452"/>
              <a:ext cx="7" cy="1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07" name="Line 287"/>
            <p:cNvSpPr>
              <a:spLocks noChangeShapeType="1"/>
            </p:cNvSpPr>
            <p:nvPr/>
          </p:nvSpPr>
          <p:spPr bwMode="auto">
            <a:xfrm flipH="1">
              <a:off x="4771" y="2468"/>
              <a:ext cx="1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08" name="Line 288"/>
            <p:cNvSpPr>
              <a:spLocks noChangeShapeType="1"/>
            </p:cNvSpPr>
            <p:nvPr/>
          </p:nvSpPr>
          <p:spPr bwMode="auto">
            <a:xfrm flipH="1">
              <a:off x="4764" y="2472"/>
              <a:ext cx="7" cy="1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09" name="Line 289"/>
            <p:cNvSpPr>
              <a:spLocks noChangeShapeType="1"/>
            </p:cNvSpPr>
            <p:nvPr/>
          </p:nvSpPr>
          <p:spPr bwMode="auto">
            <a:xfrm flipH="1">
              <a:off x="4763" y="2488"/>
              <a:ext cx="1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10" name="Line 290"/>
            <p:cNvSpPr>
              <a:spLocks noChangeShapeType="1"/>
            </p:cNvSpPr>
            <p:nvPr/>
          </p:nvSpPr>
          <p:spPr bwMode="auto">
            <a:xfrm flipH="1">
              <a:off x="4756" y="2492"/>
              <a:ext cx="7" cy="1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11" name="Line 291"/>
            <p:cNvSpPr>
              <a:spLocks noChangeShapeType="1"/>
            </p:cNvSpPr>
            <p:nvPr/>
          </p:nvSpPr>
          <p:spPr bwMode="auto">
            <a:xfrm flipH="1">
              <a:off x="4755" y="2507"/>
              <a:ext cx="1" cy="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12" name="Line 292"/>
            <p:cNvSpPr>
              <a:spLocks noChangeShapeType="1"/>
            </p:cNvSpPr>
            <p:nvPr/>
          </p:nvSpPr>
          <p:spPr bwMode="auto">
            <a:xfrm flipH="1">
              <a:off x="4748" y="2513"/>
              <a:ext cx="7" cy="1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13" name="Line 293"/>
            <p:cNvSpPr>
              <a:spLocks noChangeShapeType="1"/>
            </p:cNvSpPr>
            <p:nvPr/>
          </p:nvSpPr>
          <p:spPr bwMode="auto">
            <a:xfrm flipH="1">
              <a:off x="4746" y="2526"/>
              <a:ext cx="2" cy="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14" name="Line 294"/>
            <p:cNvSpPr>
              <a:spLocks noChangeShapeType="1"/>
            </p:cNvSpPr>
            <p:nvPr/>
          </p:nvSpPr>
          <p:spPr bwMode="auto">
            <a:xfrm flipH="1">
              <a:off x="4740" y="2533"/>
              <a:ext cx="6" cy="1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15" name="Line 295"/>
            <p:cNvSpPr>
              <a:spLocks noChangeShapeType="1"/>
            </p:cNvSpPr>
            <p:nvPr/>
          </p:nvSpPr>
          <p:spPr bwMode="auto">
            <a:xfrm flipH="1">
              <a:off x="4738" y="2546"/>
              <a:ext cx="2" cy="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16" name="Line 296"/>
            <p:cNvSpPr>
              <a:spLocks noChangeShapeType="1"/>
            </p:cNvSpPr>
            <p:nvPr/>
          </p:nvSpPr>
          <p:spPr bwMode="auto">
            <a:xfrm flipH="1">
              <a:off x="4732" y="2554"/>
              <a:ext cx="6" cy="1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17" name="Line 297"/>
            <p:cNvSpPr>
              <a:spLocks noChangeShapeType="1"/>
            </p:cNvSpPr>
            <p:nvPr/>
          </p:nvSpPr>
          <p:spPr bwMode="auto">
            <a:xfrm flipH="1">
              <a:off x="4728" y="2567"/>
              <a:ext cx="4" cy="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18" name="Line 298"/>
            <p:cNvSpPr>
              <a:spLocks noChangeShapeType="1"/>
            </p:cNvSpPr>
            <p:nvPr/>
          </p:nvSpPr>
          <p:spPr bwMode="auto">
            <a:xfrm flipH="1">
              <a:off x="4723" y="2576"/>
              <a:ext cx="5" cy="1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19" name="Line 299"/>
            <p:cNvSpPr>
              <a:spLocks noChangeShapeType="1"/>
            </p:cNvSpPr>
            <p:nvPr/>
          </p:nvSpPr>
          <p:spPr bwMode="auto">
            <a:xfrm flipH="1">
              <a:off x="4719" y="2588"/>
              <a:ext cx="4" cy="1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20" name="Line 300"/>
            <p:cNvSpPr>
              <a:spLocks noChangeShapeType="1"/>
            </p:cNvSpPr>
            <p:nvPr/>
          </p:nvSpPr>
          <p:spPr bwMode="auto">
            <a:xfrm flipH="1">
              <a:off x="4714" y="2599"/>
              <a:ext cx="5" cy="1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21" name="Line 301"/>
            <p:cNvSpPr>
              <a:spLocks noChangeShapeType="1"/>
            </p:cNvSpPr>
            <p:nvPr/>
          </p:nvSpPr>
          <p:spPr bwMode="auto">
            <a:xfrm flipH="1">
              <a:off x="4683" y="2609"/>
              <a:ext cx="31" cy="6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22" name="Line 302"/>
            <p:cNvSpPr>
              <a:spLocks noChangeShapeType="1"/>
            </p:cNvSpPr>
            <p:nvPr/>
          </p:nvSpPr>
          <p:spPr bwMode="auto">
            <a:xfrm flipH="1">
              <a:off x="4676" y="2678"/>
              <a:ext cx="7" cy="1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23" name="Line 303"/>
            <p:cNvSpPr>
              <a:spLocks noChangeShapeType="1"/>
            </p:cNvSpPr>
            <p:nvPr/>
          </p:nvSpPr>
          <p:spPr bwMode="auto">
            <a:xfrm flipH="1">
              <a:off x="4673" y="2697"/>
              <a:ext cx="3" cy="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24" name="Line 304"/>
            <p:cNvSpPr>
              <a:spLocks noChangeShapeType="1"/>
            </p:cNvSpPr>
            <p:nvPr/>
          </p:nvSpPr>
          <p:spPr bwMode="auto">
            <a:xfrm flipH="1">
              <a:off x="4613" y="2703"/>
              <a:ext cx="60" cy="13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25" name="Line 305"/>
            <p:cNvSpPr>
              <a:spLocks noChangeShapeType="1"/>
            </p:cNvSpPr>
            <p:nvPr/>
          </p:nvSpPr>
          <p:spPr bwMode="auto">
            <a:xfrm flipH="1">
              <a:off x="4605" y="2833"/>
              <a:ext cx="8" cy="1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26" name="Line 306"/>
            <p:cNvSpPr>
              <a:spLocks noChangeShapeType="1"/>
            </p:cNvSpPr>
            <p:nvPr/>
          </p:nvSpPr>
          <p:spPr bwMode="auto">
            <a:xfrm>
              <a:off x="4605" y="2850"/>
              <a:ext cx="1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27" name="Line 307"/>
            <p:cNvSpPr>
              <a:spLocks noChangeShapeType="1"/>
            </p:cNvSpPr>
            <p:nvPr/>
          </p:nvSpPr>
          <p:spPr bwMode="auto">
            <a:xfrm flipH="1">
              <a:off x="4353" y="2851"/>
              <a:ext cx="252" cy="50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28" name="Line 308"/>
            <p:cNvSpPr>
              <a:spLocks noChangeShapeType="1"/>
            </p:cNvSpPr>
            <p:nvPr/>
          </p:nvSpPr>
          <p:spPr bwMode="auto">
            <a:xfrm flipH="1">
              <a:off x="4328" y="3358"/>
              <a:ext cx="25" cy="5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29" name="Line 309"/>
            <p:cNvSpPr>
              <a:spLocks noChangeShapeType="1"/>
            </p:cNvSpPr>
            <p:nvPr/>
          </p:nvSpPr>
          <p:spPr bwMode="auto">
            <a:xfrm flipH="1">
              <a:off x="4299" y="3408"/>
              <a:ext cx="29" cy="5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30" name="Line 310"/>
            <p:cNvSpPr>
              <a:spLocks noChangeShapeType="1"/>
            </p:cNvSpPr>
            <p:nvPr/>
          </p:nvSpPr>
          <p:spPr bwMode="auto">
            <a:xfrm flipH="1">
              <a:off x="4295" y="3463"/>
              <a:ext cx="4" cy="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31" name="Line 311"/>
            <p:cNvSpPr>
              <a:spLocks noChangeShapeType="1"/>
            </p:cNvSpPr>
            <p:nvPr/>
          </p:nvSpPr>
          <p:spPr bwMode="auto">
            <a:xfrm flipH="1">
              <a:off x="4268" y="3469"/>
              <a:ext cx="27" cy="5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32" name="Line 312"/>
            <p:cNvSpPr>
              <a:spLocks noChangeShapeType="1"/>
            </p:cNvSpPr>
            <p:nvPr/>
          </p:nvSpPr>
          <p:spPr bwMode="auto">
            <a:xfrm flipH="1">
              <a:off x="4265" y="3519"/>
              <a:ext cx="3" cy="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33" name="Line 313"/>
            <p:cNvSpPr>
              <a:spLocks noChangeShapeType="1"/>
            </p:cNvSpPr>
            <p:nvPr/>
          </p:nvSpPr>
          <p:spPr bwMode="auto">
            <a:xfrm flipH="1">
              <a:off x="4235" y="3526"/>
              <a:ext cx="30" cy="5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34" name="Line 314"/>
            <p:cNvSpPr>
              <a:spLocks noChangeShapeType="1"/>
            </p:cNvSpPr>
            <p:nvPr/>
          </p:nvSpPr>
          <p:spPr bwMode="auto">
            <a:xfrm flipH="1">
              <a:off x="4232" y="3583"/>
              <a:ext cx="3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35" name="Line 315"/>
            <p:cNvSpPr>
              <a:spLocks noChangeShapeType="1"/>
            </p:cNvSpPr>
            <p:nvPr/>
          </p:nvSpPr>
          <p:spPr bwMode="auto">
            <a:xfrm flipH="1">
              <a:off x="4198" y="3587"/>
              <a:ext cx="34" cy="6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36" name="Line 316"/>
            <p:cNvSpPr>
              <a:spLocks noChangeShapeType="1"/>
            </p:cNvSpPr>
            <p:nvPr/>
          </p:nvSpPr>
          <p:spPr bwMode="auto">
            <a:xfrm flipH="1">
              <a:off x="4197" y="3652"/>
              <a:ext cx="1" cy="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37" name="Line 317"/>
            <p:cNvSpPr>
              <a:spLocks noChangeShapeType="1"/>
            </p:cNvSpPr>
            <p:nvPr/>
          </p:nvSpPr>
          <p:spPr bwMode="auto">
            <a:xfrm flipH="1">
              <a:off x="4165" y="3654"/>
              <a:ext cx="32" cy="6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38" name="Line 318"/>
            <p:cNvSpPr>
              <a:spLocks noChangeShapeType="1"/>
            </p:cNvSpPr>
            <p:nvPr/>
          </p:nvSpPr>
          <p:spPr bwMode="auto">
            <a:xfrm flipV="1">
              <a:off x="4170" y="1047"/>
              <a:ext cx="1474" cy="266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39" name="Line 319"/>
            <p:cNvSpPr>
              <a:spLocks noChangeShapeType="1"/>
            </p:cNvSpPr>
            <p:nvPr/>
          </p:nvSpPr>
          <p:spPr bwMode="auto">
            <a:xfrm flipH="1">
              <a:off x="5556" y="1047"/>
              <a:ext cx="77" cy="13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40" name="Line 320"/>
            <p:cNvSpPr>
              <a:spLocks noChangeShapeType="1"/>
            </p:cNvSpPr>
            <p:nvPr/>
          </p:nvSpPr>
          <p:spPr bwMode="auto">
            <a:xfrm flipH="1">
              <a:off x="5348" y="1181"/>
              <a:ext cx="208" cy="34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41" name="Line 321"/>
            <p:cNvSpPr>
              <a:spLocks noChangeShapeType="1"/>
            </p:cNvSpPr>
            <p:nvPr/>
          </p:nvSpPr>
          <p:spPr bwMode="auto">
            <a:xfrm flipH="1">
              <a:off x="5172" y="1525"/>
              <a:ext cx="176" cy="27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42" name="Line 322"/>
            <p:cNvSpPr>
              <a:spLocks noChangeShapeType="1"/>
            </p:cNvSpPr>
            <p:nvPr/>
          </p:nvSpPr>
          <p:spPr bwMode="auto">
            <a:xfrm flipH="1">
              <a:off x="5169" y="1797"/>
              <a:ext cx="3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43" name="Line 323"/>
            <p:cNvSpPr>
              <a:spLocks noChangeShapeType="1"/>
            </p:cNvSpPr>
            <p:nvPr/>
          </p:nvSpPr>
          <p:spPr bwMode="auto">
            <a:xfrm flipH="1">
              <a:off x="5168" y="1801"/>
              <a:ext cx="1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44" name="Line 324"/>
            <p:cNvSpPr>
              <a:spLocks noChangeShapeType="1"/>
            </p:cNvSpPr>
            <p:nvPr/>
          </p:nvSpPr>
          <p:spPr bwMode="auto">
            <a:xfrm flipH="1">
              <a:off x="5013" y="1802"/>
              <a:ext cx="155" cy="21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45" name="Line 325"/>
            <p:cNvSpPr>
              <a:spLocks noChangeShapeType="1"/>
            </p:cNvSpPr>
            <p:nvPr/>
          </p:nvSpPr>
          <p:spPr bwMode="auto">
            <a:xfrm flipH="1">
              <a:off x="5012" y="2021"/>
              <a:ext cx="1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46" name="Line 326"/>
            <p:cNvSpPr>
              <a:spLocks noChangeShapeType="1"/>
            </p:cNvSpPr>
            <p:nvPr/>
          </p:nvSpPr>
          <p:spPr bwMode="auto">
            <a:xfrm flipH="1">
              <a:off x="5006" y="2022"/>
              <a:ext cx="6" cy="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47" name="Line 327"/>
            <p:cNvSpPr>
              <a:spLocks noChangeShapeType="1"/>
            </p:cNvSpPr>
            <p:nvPr/>
          </p:nvSpPr>
          <p:spPr bwMode="auto">
            <a:xfrm flipH="1">
              <a:off x="4977" y="2029"/>
              <a:ext cx="29" cy="3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48" name="Line 328"/>
            <p:cNvSpPr>
              <a:spLocks noChangeShapeType="1"/>
            </p:cNvSpPr>
            <p:nvPr/>
          </p:nvSpPr>
          <p:spPr bwMode="auto">
            <a:xfrm flipH="1">
              <a:off x="4971" y="2067"/>
              <a:ext cx="6" cy="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49" name="Line 329"/>
            <p:cNvSpPr>
              <a:spLocks noChangeShapeType="1"/>
            </p:cNvSpPr>
            <p:nvPr/>
          </p:nvSpPr>
          <p:spPr bwMode="auto">
            <a:xfrm flipH="1">
              <a:off x="4945" y="2075"/>
              <a:ext cx="26" cy="3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50" name="Line 330"/>
            <p:cNvSpPr>
              <a:spLocks noChangeShapeType="1"/>
            </p:cNvSpPr>
            <p:nvPr/>
          </p:nvSpPr>
          <p:spPr bwMode="auto">
            <a:xfrm flipH="1">
              <a:off x="4933" y="2107"/>
              <a:ext cx="12" cy="1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51" name="Line 331"/>
            <p:cNvSpPr>
              <a:spLocks noChangeShapeType="1"/>
            </p:cNvSpPr>
            <p:nvPr/>
          </p:nvSpPr>
          <p:spPr bwMode="auto">
            <a:xfrm flipH="1">
              <a:off x="4916" y="2123"/>
              <a:ext cx="17" cy="1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52" name="Line 332"/>
            <p:cNvSpPr>
              <a:spLocks noChangeShapeType="1"/>
            </p:cNvSpPr>
            <p:nvPr/>
          </p:nvSpPr>
          <p:spPr bwMode="auto">
            <a:xfrm flipH="1">
              <a:off x="4899" y="2142"/>
              <a:ext cx="17" cy="2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53" name="Line 333"/>
            <p:cNvSpPr>
              <a:spLocks noChangeShapeType="1"/>
            </p:cNvSpPr>
            <p:nvPr/>
          </p:nvSpPr>
          <p:spPr bwMode="auto">
            <a:xfrm flipH="1">
              <a:off x="4889" y="2165"/>
              <a:ext cx="10" cy="1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54" name="Line 334"/>
            <p:cNvSpPr>
              <a:spLocks noChangeShapeType="1"/>
            </p:cNvSpPr>
            <p:nvPr/>
          </p:nvSpPr>
          <p:spPr bwMode="auto">
            <a:xfrm flipH="1">
              <a:off x="4866" y="2177"/>
              <a:ext cx="23" cy="2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55" name="Line 335"/>
            <p:cNvSpPr>
              <a:spLocks noChangeShapeType="1"/>
            </p:cNvSpPr>
            <p:nvPr/>
          </p:nvSpPr>
          <p:spPr bwMode="auto">
            <a:xfrm flipH="1">
              <a:off x="4862" y="2203"/>
              <a:ext cx="4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56" name="Line 336"/>
            <p:cNvSpPr>
              <a:spLocks noChangeShapeType="1"/>
            </p:cNvSpPr>
            <p:nvPr/>
          </p:nvSpPr>
          <p:spPr bwMode="auto">
            <a:xfrm flipH="1">
              <a:off x="4845" y="2207"/>
              <a:ext cx="17" cy="2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57" name="Line 337"/>
            <p:cNvSpPr>
              <a:spLocks noChangeShapeType="1"/>
            </p:cNvSpPr>
            <p:nvPr/>
          </p:nvSpPr>
          <p:spPr bwMode="auto">
            <a:xfrm flipH="1">
              <a:off x="4837" y="2228"/>
              <a:ext cx="8" cy="1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58" name="Line 338"/>
            <p:cNvSpPr>
              <a:spLocks noChangeShapeType="1"/>
            </p:cNvSpPr>
            <p:nvPr/>
          </p:nvSpPr>
          <p:spPr bwMode="auto">
            <a:xfrm flipH="1">
              <a:off x="4836" y="2238"/>
              <a:ext cx="1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59" name="Line 339"/>
            <p:cNvSpPr>
              <a:spLocks noChangeShapeType="1"/>
            </p:cNvSpPr>
            <p:nvPr/>
          </p:nvSpPr>
          <p:spPr bwMode="auto">
            <a:xfrm flipH="1">
              <a:off x="4709" y="2239"/>
              <a:ext cx="127" cy="13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60" name="Line 340"/>
            <p:cNvSpPr>
              <a:spLocks noChangeShapeType="1"/>
            </p:cNvSpPr>
            <p:nvPr/>
          </p:nvSpPr>
          <p:spPr bwMode="auto">
            <a:xfrm flipH="1">
              <a:off x="4687" y="2371"/>
              <a:ext cx="22" cy="2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61" name="Line 341"/>
            <p:cNvSpPr>
              <a:spLocks noChangeShapeType="1"/>
            </p:cNvSpPr>
            <p:nvPr/>
          </p:nvSpPr>
          <p:spPr bwMode="auto">
            <a:xfrm flipH="1">
              <a:off x="4686" y="2391"/>
              <a:ext cx="1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62" name="Line 342"/>
            <p:cNvSpPr>
              <a:spLocks noChangeShapeType="1"/>
            </p:cNvSpPr>
            <p:nvPr/>
          </p:nvSpPr>
          <p:spPr bwMode="auto">
            <a:xfrm flipH="1">
              <a:off x="4680" y="2391"/>
              <a:ext cx="6" cy="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63" name="Line 343"/>
            <p:cNvSpPr>
              <a:spLocks noChangeShapeType="1"/>
            </p:cNvSpPr>
            <p:nvPr/>
          </p:nvSpPr>
          <p:spPr bwMode="auto">
            <a:xfrm flipH="1">
              <a:off x="4568" y="2398"/>
              <a:ext cx="112" cy="9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64" name="Line 344"/>
            <p:cNvSpPr>
              <a:spLocks noChangeShapeType="1"/>
            </p:cNvSpPr>
            <p:nvPr/>
          </p:nvSpPr>
          <p:spPr bwMode="auto">
            <a:xfrm flipH="1">
              <a:off x="4562" y="2492"/>
              <a:ext cx="6" cy="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65" name="Line 345"/>
            <p:cNvSpPr>
              <a:spLocks noChangeShapeType="1"/>
            </p:cNvSpPr>
            <p:nvPr/>
          </p:nvSpPr>
          <p:spPr bwMode="auto">
            <a:xfrm flipH="1">
              <a:off x="4551" y="2497"/>
              <a:ext cx="11" cy="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66" name="Line 346"/>
            <p:cNvSpPr>
              <a:spLocks noChangeShapeType="1"/>
            </p:cNvSpPr>
            <p:nvPr/>
          </p:nvSpPr>
          <p:spPr bwMode="auto">
            <a:xfrm flipH="1">
              <a:off x="4547" y="2505"/>
              <a:ext cx="4" cy="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68" name="Line 348"/>
            <p:cNvSpPr>
              <a:spLocks noChangeShapeType="1"/>
            </p:cNvSpPr>
            <p:nvPr/>
          </p:nvSpPr>
          <p:spPr bwMode="auto">
            <a:xfrm flipH="1">
              <a:off x="4535" y="2507"/>
              <a:ext cx="12" cy="1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69" name="Line 349"/>
            <p:cNvSpPr>
              <a:spLocks noChangeShapeType="1"/>
            </p:cNvSpPr>
            <p:nvPr/>
          </p:nvSpPr>
          <p:spPr bwMode="auto">
            <a:xfrm flipH="1">
              <a:off x="4533" y="2517"/>
              <a:ext cx="2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70" name="Line 350"/>
            <p:cNvSpPr>
              <a:spLocks noChangeShapeType="1"/>
            </p:cNvSpPr>
            <p:nvPr/>
          </p:nvSpPr>
          <p:spPr bwMode="auto">
            <a:xfrm flipH="1">
              <a:off x="4519" y="2518"/>
              <a:ext cx="14" cy="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71" name="Line 351"/>
            <p:cNvSpPr>
              <a:spLocks noChangeShapeType="1"/>
            </p:cNvSpPr>
            <p:nvPr/>
          </p:nvSpPr>
          <p:spPr bwMode="auto">
            <a:xfrm flipH="1">
              <a:off x="4518" y="2527"/>
              <a:ext cx="1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72" name="Line 352"/>
            <p:cNvSpPr>
              <a:spLocks noChangeShapeType="1"/>
            </p:cNvSpPr>
            <p:nvPr/>
          </p:nvSpPr>
          <p:spPr bwMode="auto">
            <a:xfrm flipH="1">
              <a:off x="4509" y="2527"/>
              <a:ext cx="9" cy="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73" name="Line 353"/>
            <p:cNvSpPr>
              <a:spLocks noChangeShapeType="1"/>
            </p:cNvSpPr>
            <p:nvPr/>
          </p:nvSpPr>
          <p:spPr bwMode="auto">
            <a:xfrm flipH="1">
              <a:off x="4502" y="2534"/>
              <a:ext cx="7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74" name="Line 354"/>
            <p:cNvSpPr>
              <a:spLocks noChangeShapeType="1"/>
            </p:cNvSpPr>
            <p:nvPr/>
          </p:nvSpPr>
          <p:spPr bwMode="auto">
            <a:xfrm>
              <a:off x="4502" y="2538"/>
              <a:ext cx="1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75" name="Line 355"/>
            <p:cNvSpPr>
              <a:spLocks noChangeShapeType="1"/>
            </p:cNvSpPr>
            <p:nvPr/>
          </p:nvSpPr>
          <p:spPr bwMode="auto">
            <a:xfrm flipH="1">
              <a:off x="4485" y="2538"/>
              <a:ext cx="17" cy="1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76" name="Line 356"/>
            <p:cNvSpPr>
              <a:spLocks noChangeShapeType="1"/>
            </p:cNvSpPr>
            <p:nvPr/>
          </p:nvSpPr>
          <p:spPr bwMode="auto">
            <a:xfrm flipH="1">
              <a:off x="4484" y="2550"/>
              <a:ext cx="1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77" name="Line 357"/>
            <p:cNvSpPr>
              <a:spLocks noChangeShapeType="1"/>
            </p:cNvSpPr>
            <p:nvPr/>
          </p:nvSpPr>
          <p:spPr bwMode="auto">
            <a:xfrm flipH="1">
              <a:off x="4469" y="2550"/>
              <a:ext cx="15" cy="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78" name="Line 358"/>
            <p:cNvSpPr>
              <a:spLocks noChangeShapeType="1"/>
            </p:cNvSpPr>
            <p:nvPr/>
          </p:nvSpPr>
          <p:spPr bwMode="auto">
            <a:xfrm flipH="1">
              <a:off x="4467" y="2559"/>
              <a:ext cx="2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79" name="Line 359"/>
            <p:cNvSpPr>
              <a:spLocks noChangeShapeType="1"/>
            </p:cNvSpPr>
            <p:nvPr/>
          </p:nvSpPr>
          <p:spPr bwMode="auto">
            <a:xfrm flipH="1">
              <a:off x="4453" y="2560"/>
              <a:ext cx="14" cy="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80" name="Line 360"/>
            <p:cNvSpPr>
              <a:spLocks noChangeShapeType="1"/>
            </p:cNvSpPr>
            <p:nvPr/>
          </p:nvSpPr>
          <p:spPr bwMode="auto">
            <a:xfrm flipH="1">
              <a:off x="4449" y="2568"/>
              <a:ext cx="4" cy="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81" name="Line 361"/>
            <p:cNvSpPr>
              <a:spLocks noChangeShapeType="1"/>
            </p:cNvSpPr>
            <p:nvPr/>
          </p:nvSpPr>
          <p:spPr bwMode="auto">
            <a:xfrm flipH="1">
              <a:off x="4439" y="2571"/>
              <a:ext cx="10" cy="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82" name="Line 362"/>
            <p:cNvSpPr>
              <a:spLocks noChangeShapeType="1"/>
            </p:cNvSpPr>
            <p:nvPr/>
          </p:nvSpPr>
          <p:spPr bwMode="auto">
            <a:xfrm flipH="1">
              <a:off x="4433" y="2576"/>
              <a:ext cx="6" cy="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83" name="Line 363"/>
            <p:cNvSpPr>
              <a:spLocks noChangeShapeType="1"/>
            </p:cNvSpPr>
            <p:nvPr/>
          </p:nvSpPr>
          <p:spPr bwMode="auto">
            <a:xfrm flipH="1">
              <a:off x="4424" y="2579"/>
              <a:ext cx="9" cy="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84" name="Line 364"/>
            <p:cNvSpPr>
              <a:spLocks noChangeShapeType="1"/>
            </p:cNvSpPr>
            <p:nvPr/>
          </p:nvSpPr>
          <p:spPr bwMode="auto">
            <a:xfrm flipH="1">
              <a:off x="4418" y="2584"/>
              <a:ext cx="6" cy="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85" name="Line 365"/>
            <p:cNvSpPr>
              <a:spLocks noChangeShapeType="1"/>
            </p:cNvSpPr>
            <p:nvPr/>
          </p:nvSpPr>
          <p:spPr bwMode="auto">
            <a:xfrm flipH="1">
              <a:off x="4411" y="2587"/>
              <a:ext cx="7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86" name="Line 366"/>
            <p:cNvSpPr>
              <a:spLocks noChangeShapeType="1"/>
            </p:cNvSpPr>
            <p:nvPr/>
          </p:nvSpPr>
          <p:spPr bwMode="auto">
            <a:xfrm flipH="1">
              <a:off x="4403" y="2591"/>
              <a:ext cx="8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87" name="Line 367"/>
            <p:cNvSpPr>
              <a:spLocks noChangeShapeType="1"/>
            </p:cNvSpPr>
            <p:nvPr/>
          </p:nvSpPr>
          <p:spPr bwMode="auto">
            <a:xfrm flipH="1">
              <a:off x="4398" y="2595"/>
              <a:ext cx="5" cy="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88" name="Line 368"/>
            <p:cNvSpPr>
              <a:spLocks noChangeShapeType="1"/>
            </p:cNvSpPr>
            <p:nvPr/>
          </p:nvSpPr>
          <p:spPr bwMode="auto">
            <a:xfrm flipH="1">
              <a:off x="4390" y="2597"/>
              <a:ext cx="8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89" name="Line 369"/>
            <p:cNvSpPr>
              <a:spLocks noChangeShapeType="1"/>
            </p:cNvSpPr>
            <p:nvPr/>
          </p:nvSpPr>
          <p:spPr bwMode="auto">
            <a:xfrm flipH="1">
              <a:off x="4385" y="2601"/>
              <a:ext cx="5" cy="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90" name="Line 370"/>
            <p:cNvSpPr>
              <a:spLocks noChangeShapeType="1"/>
            </p:cNvSpPr>
            <p:nvPr/>
          </p:nvSpPr>
          <p:spPr bwMode="auto">
            <a:xfrm flipH="1">
              <a:off x="4375" y="2603"/>
              <a:ext cx="10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91" name="Line 371"/>
            <p:cNvSpPr>
              <a:spLocks noChangeShapeType="1"/>
            </p:cNvSpPr>
            <p:nvPr/>
          </p:nvSpPr>
          <p:spPr bwMode="auto">
            <a:xfrm flipH="1">
              <a:off x="4373" y="2607"/>
              <a:ext cx="2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92" name="Line 372"/>
            <p:cNvSpPr>
              <a:spLocks noChangeShapeType="1"/>
            </p:cNvSpPr>
            <p:nvPr/>
          </p:nvSpPr>
          <p:spPr bwMode="auto">
            <a:xfrm flipH="1">
              <a:off x="4365" y="2608"/>
              <a:ext cx="8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93" name="Freeform 373"/>
            <p:cNvSpPr>
              <a:spLocks/>
            </p:cNvSpPr>
            <p:nvPr/>
          </p:nvSpPr>
          <p:spPr bwMode="auto">
            <a:xfrm>
              <a:off x="4378" y="1732"/>
              <a:ext cx="661" cy="823"/>
            </a:xfrm>
            <a:custGeom>
              <a:avLst/>
              <a:gdLst>
                <a:gd name="T0" fmla="*/ 4 w 661"/>
                <a:gd name="T1" fmla="*/ 822 h 823"/>
                <a:gd name="T2" fmla="*/ 21 w 661"/>
                <a:gd name="T3" fmla="*/ 813 h 823"/>
                <a:gd name="T4" fmla="*/ 40 w 661"/>
                <a:gd name="T5" fmla="*/ 803 h 823"/>
                <a:gd name="T6" fmla="*/ 58 w 661"/>
                <a:gd name="T7" fmla="*/ 793 h 823"/>
                <a:gd name="T8" fmla="*/ 75 w 661"/>
                <a:gd name="T9" fmla="*/ 782 h 823"/>
                <a:gd name="T10" fmla="*/ 85 w 661"/>
                <a:gd name="T11" fmla="*/ 775 h 823"/>
                <a:gd name="T12" fmla="*/ 93 w 661"/>
                <a:gd name="T13" fmla="*/ 772 h 823"/>
                <a:gd name="T14" fmla="*/ 110 w 661"/>
                <a:gd name="T15" fmla="*/ 760 h 823"/>
                <a:gd name="T16" fmla="*/ 126 w 661"/>
                <a:gd name="T17" fmla="*/ 748 h 823"/>
                <a:gd name="T18" fmla="*/ 141 w 661"/>
                <a:gd name="T19" fmla="*/ 736 h 823"/>
                <a:gd name="T20" fmla="*/ 159 w 661"/>
                <a:gd name="T21" fmla="*/ 724 h 823"/>
                <a:gd name="T22" fmla="*/ 176 w 661"/>
                <a:gd name="T23" fmla="*/ 709 h 823"/>
                <a:gd name="T24" fmla="*/ 184 w 661"/>
                <a:gd name="T25" fmla="*/ 703 h 823"/>
                <a:gd name="T26" fmla="*/ 192 w 661"/>
                <a:gd name="T27" fmla="*/ 695 h 823"/>
                <a:gd name="T28" fmla="*/ 209 w 661"/>
                <a:gd name="T29" fmla="*/ 680 h 823"/>
                <a:gd name="T30" fmla="*/ 226 w 661"/>
                <a:gd name="T31" fmla="*/ 664 h 823"/>
                <a:gd name="T32" fmla="*/ 245 w 661"/>
                <a:gd name="T33" fmla="*/ 646 h 823"/>
                <a:gd name="T34" fmla="*/ 264 w 661"/>
                <a:gd name="T35" fmla="*/ 627 h 823"/>
                <a:gd name="T36" fmla="*/ 278 w 661"/>
                <a:gd name="T37" fmla="*/ 613 h 823"/>
                <a:gd name="T38" fmla="*/ 284 w 661"/>
                <a:gd name="T39" fmla="*/ 605 h 823"/>
                <a:gd name="T40" fmla="*/ 307 w 661"/>
                <a:gd name="T41" fmla="*/ 580 h 823"/>
                <a:gd name="T42" fmla="*/ 331 w 661"/>
                <a:gd name="T43" fmla="*/ 552 h 823"/>
                <a:gd name="T44" fmla="*/ 358 w 661"/>
                <a:gd name="T45" fmla="*/ 519 h 823"/>
                <a:gd name="T46" fmla="*/ 365 w 661"/>
                <a:gd name="T47" fmla="*/ 511 h 823"/>
                <a:gd name="T48" fmla="*/ 389 w 661"/>
                <a:gd name="T49" fmla="*/ 478 h 823"/>
                <a:gd name="T50" fmla="*/ 425 w 661"/>
                <a:gd name="T51" fmla="*/ 429 h 823"/>
                <a:gd name="T52" fmla="*/ 444 w 661"/>
                <a:gd name="T53" fmla="*/ 401 h 823"/>
                <a:gd name="T54" fmla="*/ 470 w 661"/>
                <a:gd name="T55" fmla="*/ 363 h 823"/>
                <a:gd name="T56" fmla="*/ 513 w 661"/>
                <a:gd name="T57" fmla="*/ 291 h 823"/>
                <a:gd name="T58" fmla="*/ 530 w 661"/>
                <a:gd name="T59" fmla="*/ 262 h 823"/>
                <a:gd name="T60" fmla="*/ 571 w 661"/>
                <a:gd name="T61" fmla="*/ 190 h 823"/>
                <a:gd name="T62" fmla="*/ 615 w 661"/>
                <a:gd name="T63" fmla="*/ 101 h 823"/>
                <a:gd name="T64" fmla="*/ 647 w 661"/>
                <a:gd name="T65" fmla="*/ 35 h 823"/>
                <a:gd name="T66" fmla="*/ 661 w 661"/>
                <a:gd name="T67" fmla="*/ 0 h 823"/>
                <a:gd name="T68" fmla="*/ 640 w 661"/>
                <a:gd name="T69" fmla="*/ 59 h 823"/>
                <a:gd name="T70" fmla="*/ 637 w 661"/>
                <a:gd name="T71" fmla="*/ 64 h 823"/>
                <a:gd name="T72" fmla="*/ 591 w 661"/>
                <a:gd name="T73" fmla="*/ 192 h 823"/>
                <a:gd name="T74" fmla="*/ 532 w 661"/>
                <a:gd name="T75" fmla="*/ 364 h 823"/>
                <a:gd name="T76" fmla="*/ 524 w 661"/>
                <a:gd name="T77" fmla="*/ 387 h 823"/>
                <a:gd name="T78" fmla="*/ 512 w 661"/>
                <a:gd name="T79" fmla="*/ 420 h 823"/>
                <a:gd name="T80" fmla="*/ 500 w 661"/>
                <a:gd name="T81" fmla="*/ 453 h 823"/>
                <a:gd name="T82" fmla="*/ 489 w 661"/>
                <a:gd name="T83" fmla="*/ 482 h 823"/>
                <a:gd name="T84" fmla="*/ 480 w 661"/>
                <a:gd name="T85" fmla="*/ 511 h 823"/>
                <a:gd name="T86" fmla="*/ 470 w 661"/>
                <a:gd name="T87" fmla="*/ 537 h 823"/>
                <a:gd name="T88" fmla="*/ 460 w 661"/>
                <a:gd name="T89" fmla="*/ 564 h 823"/>
                <a:gd name="T90" fmla="*/ 451 w 661"/>
                <a:gd name="T91" fmla="*/ 589 h 823"/>
                <a:gd name="T92" fmla="*/ 442 w 661"/>
                <a:gd name="T93" fmla="*/ 613 h 823"/>
                <a:gd name="T94" fmla="*/ 432 w 661"/>
                <a:gd name="T95" fmla="*/ 637 h 823"/>
                <a:gd name="T96" fmla="*/ 425 w 661"/>
                <a:gd name="T97" fmla="*/ 659 h 823"/>
                <a:gd name="T98" fmla="*/ 417 w 661"/>
                <a:gd name="T99" fmla="*/ 679 h 823"/>
                <a:gd name="T100" fmla="*/ 410 w 661"/>
                <a:gd name="T101" fmla="*/ 697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1" h="823">
                  <a:moveTo>
                    <a:pt x="0" y="823"/>
                  </a:moveTo>
                  <a:lnTo>
                    <a:pt x="4" y="822"/>
                  </a:lnTo>
                  <a:lnTo>
                    <a:pt x="16" y="815"/>
                  </a:lnTo>
                  <a:lnTo>
                    <a:pt x="21" y="813"/>
                  </a:lnTo>
                  <a:lnTo>
                    <a:pt x="30" y="807"/>
                  </a:lnTo>
                  <a:lnTo>
                    <a:pt x="40" y="803"/>
                  </a:lnTo>
                  <a:lnTo>
                    <a:pt x="46" y="799"/>
                  </a:lnTo>
                  <a:lnTo>
                    <a:pt x="58" y="793"/>
                  </a:lnTo>
                  <a:lnTo>
                    <a:pt x="62" y="790"/>
                  </a:lnTo>
                  <a:lnTo>
                    <a:pt x="75" y="782"/>
                  </a:lnTo>
                  <a:lnTo>
                    <a:pt x="77" y="781"/>
                  </a:lnTo>
                  <a:lnTo>
                    <a:pt x="85" y="775"/>
                  </a:lnTo>
                  <a:lnTo>
                    <a:pt x="91" y="772"/>
                  </a:lnTo>
                  <a:lnTo>
                    <a:pt x="93" y="772"/>
                  </a:lnTo>
                  <a:lnTo>
                    <a:pt x="106" y="762"/>
                  </a:lnTo>
                  <a:lnTo>
                    <a:pt x="110" y="760"/>
                  </a:lnTo>
                  <a:lnTo>
                    <a:pt x="119" y="753"/>
                  </a:lnTo>
                  <a:lnTo>
                    <a:pt x="126" y="748"/>
                  </a:lnTo>
                  <a:lnTo>
                    <a:pt x="134" y="742"/>
                  </a:lnTo>
                  <a:lnTo>
                    <a:pt x="141" y="736"/>
                  </a:lnTo>
                  <a:lnTo>
                    <a:pt x="147" y="732"/>
                  </a:lnTo>
                  <a:lnTo>
                    <a:pt x="159" y="724"/>
                  </a:lnTo>
                  <a:lnTo>
                    <a:pt x="161" y="721"/>
                  </a:lnTo>
                  <a:lnTo>
                    <a:pt x="176" y="709"/>
                  </a:lnTo>
                  <a:lnTo>
                    <a:pt x="176" y="709"/>
                  </a:lnTo>
                  <a:lnTo>
                    <a:pt x="184" y="703"/>
                  </a:lnTo>
                  <a:lnTo>
                    <a:pt x="190" y="696"/>
                  </a:lnTo>
                  <a:lnTo>
                    <a:pt x="192" y="695"/>
                  </a:lnTo>
                  <a:lnTo>
                    <a:pt x="205" y="684"/>
                  </a:lnTo>
                  <a:lnTo>
                    <a:pt x="209" y="680"/>
                  </a:lnTo>
                  <a:lnTo>
                    <a:pt x="220" y="671"/>
                  </a:lnTo>
                  <a:lnTo>
                    <a:pt x="226" y="664"/>
                  </a:lnTo>
                  <a:lnTo>
                    <a:pt x="234" y="656"/>
                  </a:lnTo>
                  <a:lnTo>
                    <a:pt x="245" y="646"/>
                  </a:lnTo>
                  <a:lnTo>
                    <a:pt x="250" y="642"/>
                  </a:lnTo>
                  <a:lnTo>
                    <a:pt x="264" y="627"/>
                  </a:lnTo>
                  <a:lnTo>
                    <a:pt x="266" y="625"/>
                  </a:lnTo>
                  <a:lnTo>
                    <a:pt x="278" y="613"/>
                  </a:lnTo>
                  <a:lnTo>
                    <a:pt x="283" y="606"/>
                  </a:lnTo>
                  <a:lnTo>
                    <a:pt x="284" y="605"/>
                  </a:lnTo>
                  <a:lnTo>
                    <a:pt x="300" y="588"/>
                  </a:lnTo>
                  <a:lnTo>
                    <a:pt x="307" y="580"/>
                  </a:lnTo>
                  <a:lnTo>
                    <a:pt x="319" y="566"/>
                  </a:lnTo>
                  <a:lnTo>
                    <a:pt x="331" y="552"/>
                  </a:lnTo>
                  <a:lnTo>
                    <a:pt x="339" y="543"/>
                  </a:lnTo>
                  <a:lnTo>
                    <a:pt x="358" y="519"/>
                  </a:lnTo>
                  <a:lnTo>
                    <a:pt x="360" y="518"/>
                  </a:lnTo>
                  <a:lnTo>
                    <a:pt x="365" y="511"/>
                  </a:lnTo>
                  <a:lnTo>
                    <a:pt x="381" y="488"/>
                  </a:lnTo>
                  <a:lnTo>
                    <a:pt x="389" y="478"/>
                  </a:lnTo>
                  <a:lnTo>
                    <a:pt x="405" y="457"/>
                  </a:lnTo>
                  <a:lnTo>
                    <a:pt x="425" y="429"/>
                  </a:lnTo>
                  <a:lnTo>
                    <a:pt x="430" y="421"/>
                  </a:lnTo>
                  <a:lnTo>
                    <a:pt x="444" y="401"/>
                  </a:lnTo>
                  <a:lnTo>
                    <a:pt x="458" y="380"/>
                  </a:lnTo>
                  <a:lnTo>
                    <a:pt x="470" y="363"/>
                  </a:lnTo>
                  <a:lnTo>
                    <a:pt x="488" y="332"/>
                  </a:lnTo>
                  <a:lnTo>
                    <a:pt x="513" y="291"/>
                  </a:lnTo>
                  <a:lnTo>
                    <a:pt x="520" y="279"/>
                  </a:lnTo>
                  <a:lnTo>
                    <a:pt x="530" y="262"/>
                  </a:lnTo>
                  <a:lnTo>
                    <a:pt x="554" y="219"/>
                  </a:lnTo>
                  <a:lnTo>
                    <a:pt x="571" y="190"/>
                  </a:lnTo>
                  <a:lnTo>
                    <a:pt x="593" y="147"/>
                  </a:lnTo>
                  <a:lnTo>
                    <a:pt x="615" y="101"/>
                  </a:lnTo>
                  <a:lnTo>
                    <a:pt x="632" y="65"/>
                  </a:lnTo>
                  <a:lnTo>
                    <a:pt x="647" y="35"/>
                  </a:lnTo>
                  <a:lnTo>
                    <a:pt x="657" y="10"/>
                  </a:lnTo>
                  <a:lnTo>
                    <a:pt x="661" y="0"/>
                  </a:lnTo>
                  <a:lnTo>
                    <a:pt x="660" y="4"/>
                  </a:lnTo>
                  <a:lnTo>
                    <a:pt x="640" y="59"/>
                  </a:lnTo>
                  <a:lnTo>
                    <a:pt x="639" y="61"/>
                  </a:lnTo>
                  <a:lnTo>
                    <a:pt x="637" y="64"/>
                  </a:lnTo>
                  <a:lnTo>
                    <a:pt x="598" y="174"/>
                  </a:lnTo>
                  <a:lnTo>
                    <a:pt x="591" y="192"/>
                  </a:lnTo>
                  <a:lnTo>
                    <a:pt x="537" y="351"/>
                  </a:lnTo>
                  <a:lnTo>
                    <a:pt x="532" y="364"/>
                  </a:lnTo>
                  <a:lnTo>
                    <a:pt x="525" y="384"/>
                  </a:lnTo>
                  <a:lnTo>
                    <a:pt x="524" y="387"/>
                  </a:lnTo>
                  <a:lnTo>
                    <a:pt x="513" y="416"/>
                  </a:lnTo>
                  <a:lnTo>
                    <a:pt x="512" y="420"/>
                  </a:lnTo>
                  <a:lnTo>
                    <a:pt x="503" y="445"/>
                  </a:lnTo>
                  <a:lnTo>
                    <a:pt x="500" y="453"/>
                  </a:lnTo>
                  <a:lnTo>
                    <a:pt x="493" y="473"/>
                  </a:lnTo>
                  <a:lnTo>
                    <a:pt x="489" y="482"/>
                  </a:lnTo>
                  <a:lnTo>
                    <a:pt x="484" y="499"/>
                  </a:lnTo>
                  <a:lnTo>
                    <a:pt x="480" y="511"/>
                  </a:lnTo>
                  <a:lnTo>
                    <a:pt x="475" y="524"/>
                  </a:lnTo>
                  <a:lnTo>
                    <a:pt x="470" y="537"/>
                  </a:lnTo>
                  <a:lnTo>
                    <a:pt x="466" y="549"/>
                  </a:lnTo>
                  <a:lnTo>
                    <a:pt x="460" y="564"/>
                  </a:lnTo>
                  <a:lnTo>
                    <a:pt x="458" y="572"/>
                  </a:lnTo>
                  <a:lnTo>
                    <a:pt x="451" y="589"/>
                  </a:lnTo>
                  <a:lnTo>
                    <a:pt x="448" y="594"/>
                  </a:lnTo>
                  <a:lnTo>
                    <a:pt x="442" y="613"/>
                  </a:lnTo>
                  <a:lnTo>
                    <a:pt x="440" y="617"/>
                  </a:lnTo>
                  <a:lnTo>
                    <a:pt x="432" y="637"/>
                  </a:lnTo>
                  <a:lnTo>
                    <a:pt x="432" y="638"/>
                  </a:lnTo>
                  <a:lnTo>
                    <a:pt x="425" y="659"/>
                  </a:lnTo>
                  <a:lnTo>
                    <a:pt x="425" y="659"/>
                  </a:lnTo>
                  <a:lnTo>
                    <a:pt x="417" y="679"/>
                  </a:lnTo>
                  <a:lnTo>
                    <a:pt x="417" y="679"/>
                  </a:lnTo>
                  <a:lnTo>
                    <a:pt x="410" y="697"/>
                  </a:lnTo>
                </a:path>
              </a:pathLst>
            </a:custGeom>
            <a:noFill/>
            <a:ln w="3810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94" name="Freeform 374"/>
            <p:cNvSpPr>
              <a:spLocks/>
            </p:cNvSpPr>
            <p:nvPr/>
          </p:nvSpPr>
          <p:spPr bwMode="auto">
            <a:xfrm>
              <a:off x="3834" y="2488"/>
              <a:ext cx="544" cy="124"/>
            </a:xfrm>
            <a:custGeom>
              <a:avLst/>
              <a:gdLst>
                <a:gd name="T0" fmla="*/ 4 w 544"/>
                <a:gd name="T1" fmla="*/ 4 h 124"/>
                <a:gd name="T2" fmla="*/ 17 w 544"/>
                <a:gd name="T3" fmla="*/ 13 h 124"/>
                <a:gd name="T4" fmla="*/ 32 w 544"/>
                <a:gd name="T5" fmla="*/ 23 h 124"/>
                <a:gd name="T6" fmla="*/ 48 w 544"/>
                <a:gd name="T7" fmla="*/ 34 h 124"/>
                <a:gd name="T8" fmla="*/ 56 w 544"/>
                <a:gd name="T9" fmla="*/ 39 h 124"/>
                <a:gd name="T10" fmla="*/ 64 w 544"/>
                <a:gd name="T11" fmla="*/ 45 h 124"/>
                <a:gd name="T12" fmla="*/ 80 w 544"/>
                <a:gd name="T13" fmla="*/ 54 h 124"/>
                <a:gd name="T14" fmla="*/ 96 w 544"/>
                <a:gd name="T15" fmla="*/ 63 h 124"/>
                <a:gd name="T16" fmla="*/ 113 w 544"/>
                <a:gd name="T17" fmla="*/ 72 h 124"/>
                <a:gd name="T18" fmla="*/ 131 w 544"/>
                <a:gd name="T19" fmla="*/ 80 h 124"/>
                <a:gd name="T20" fmla="*/ 139 w 544"/>
                <a:gd name="T21" fmla="*/ 84 h 124"/>
                <a:gd name="T22" fmla="*/ 147 w 544"/>
                <a:gd name="T23" fmla="*/ 87 h 124"/>
                <a:gd name="T24" fmla="*/ 162 w 544"/>
                <a:gd name="T25" fmla="*/ 94 h 124"/>
                <a:gd name="T26" fmla="*/ 175 w 544"/>
                <a:gd name="T27" fmla="*/ 99 h 124"/>
                <a:gd name="T28" fmla="*/ 188 w 544"/>
                <a:gd name="T29" fmla="*/ 103 h 124"/>
                <a:gd name="T30" fmla="*/ 200 w 544"/>
                <a:gd name="T31" fmla="*/ 107 h 124"/>
                <a:gd name="T32" fmla="*/ 212 w 544"/>
                <a:gd name="T33" fmla="*/ 109 h 124"/>
                <a:gd name="T34" fmla="*/ 222 w 544"/>
                <a:gd name="T35" fmla="*/ 112 h 124"/>
                <a:gd name="T36" fmla="*/ 230 w 544"/>
                <a:gd name="T37" fmla="*/ 115 h 124"/>
                <a:gd name="T38" fmla="*/ 232 w 544"/>
                <a:gd name="T39" fmla="*/ 115 h 124"/>
                <a:gd name="T40" fmla="*/ 241 w 544"/>
                <a:gd name="T41" fmla="*/ 116 h 124"/>
                <a:gd name="T42" fmla="*/ 249 w 544"/>
                <a:gd name="T43" fmla="*/ 119 h 124"/>
                <a:gd name="T44" fmla="*/ 257 w 544"/>
                <a:gd name="T45" fmla="*/ 120 h 124"/>
                <a:gd name="T46" fmla="*/ 265 w 544"/>
                <a:gd name="T47" fmla="*/ 120 h 124"/>
                <a:gd name="T48" fmla="*/ 273 w 544"/>
                <a:gd name="T49" fmla="*/ 121 h 124"/>
                <a:gd name="T50" fmla="*/ 279 w 544"/>
                <a:gd name="T51" fmla="*/ 123 h 124"/>
                <a:gd name="T52" fmla="*/ 290 w 544"/>
                <a:gd name="T53" fmla="*/ 123 h 124"/>
                <a:gd name="T54" fmla="*/ 297 w 544"/>
                <a:gd name="T55" fmla="*/ 124 h 124"/>
                <a:gd name="T56" fmla="*/ 303 w 544"/>
                <a:gd name="T57" fmla="*/ 124 h 124"/>
                <a:gd name="T58" fmla="*/ 310 w 544"/>
                <a:gd name="T59" fmla="*/ 124 h 124"/>
                <a:gd name="T60" fmla="*/ 316 w 544"/>
                <a:gd name="T61" fmla="*/ 124 h 124"/>
                <a:gd name="T62" fmla="*/ 323 w 544"/>
                <a:gd name="T63" fmla="*/ 124 h 124"/>
                <a:gd name="T64" fmla="*/ 331 w 544"/>
                <a:gd name="T65" fmla="*/ 124 h 124"/>
                <a:gd name="T66" fmla="*/ 338 w 544"/>
                <a:gd name="T67" fmla="*/ 124 h 124"/>
                <a:gd name="T68" fmla="*/ 344 w 544"/>
                <a:gd name="T69" fmla="*/ 123 h 124"/>
                <a:gd name="T70" fmla="*/ 352 w 544"/>
                <a:gd name="T71" fmla="*/ 123 h 124"/>
                <a:gd name="T72" fmla="*/ 360 w 544"/>
                <a:gd name="T73" fmla="*/ 121 h 124"/>
                <a:gd name="T74" fmla="*/ 369 w 544"/>
                <a:gd name="T75" fmla="*/ 120 h 124"/>
                <a:gd name="T76" fmla="*/ 379 w 544"/>
                <a:gd name="T77" fmla="*/ 119 h 124"/>
                <a:gd name="T78" fmla="*/ 388 w 544"/>
                <a:gd name="T79" fmla="*/ 117 h 124"/>
                <a:gd name="T80" fmla="*/ 398 w 544"/>
                <a:gd name="T81" fmla="*/ 116 h 124"/>
                <a:gd name="T82" fmla="*/ 410 w 544"/>
                <a:gd name="T83" fmla="*/ 113 h 124"/>
                <a:gd name="T84" fmla="*/ 422 w 544"/>
                <a:gd name="T85" fmla="*/ 111 h 124"/>
                <a:gd name="T86" fmla="*/ 435 w 544"/>
                <a:gd name="T87" fmla="*/ 107 h 124"/>
                <a:gd name="T88" fmla="*/ 449 w 544"/>
                <a:gd name="T89" fmla="*/ 104 h 124"/>
                <a:gd name="T90" fmla="*/ 462 w 544"/>
                <a:gd name="T91" fmla="*/ 99 h 124"/>
                <a:gd name="T92" fmla="*/ 478 w 544"/>
                <a:gd name="T93" fmla="*/ 95 h 124"/>
                <a:gd name="T94" fmla="*/ 494 w 544"/>
                <a:gd name="T95" fmla="*/ 88 h 124"/>
                <a:gd name="T96" fmla="*/ 511 w 544"/>
                <a:gd name="T97" fmla="*/ 82 h 124"/>
                <a:gd name="T98" fmla="*/ 528 w 544"/>
                <a:gd name="T99" fmla="*/ 7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4" h="124">
                  <a:moveTo>
                    <a:pt x="0" y="0"/>
                  </a:moveTo>
                  <a:lnTo>
                    <a:pt x="4" y="4"/>
                  </a:lnTo>
                  <a:lnTo>
                    <a:pt x="12" y="9"/>
                  </a:lnTo>
                  <a:lnTo>
                    <a:pt x="17" y="13"/>
                  </a:lnTo>
                  <a:lnTo>
                    <a:pt x="24" y="18"/>
                  </a:lnTo>
                  <a:lnTo>
                    <a:pt x="32" y="23"/>
                  </a:lnTo>
                  <a:lnTo>
                    <a:pt x="36" y="26"/>
                  </a:lnTo>
                  <a:lnTo>
                    <a:pt x="48" y="34"/>
                  </a:lnTo>
                  <a:lnTo>
                    <a:pt x="49" y="35"/>
                  </a:lnTo>
                  <a:lnTo>
                    <a:pt x="56" y="39"/>
                  </a:lnTo>
                  <a:lnTo>
                    <a:pt x="62" y="43"/>
                  </a:lnTo>
                  <a:lnTo>
                    <a:pt x="64" y="45"/>
                  </a:lnTo>
                  <a:lnTo>
                    <a:pt x="76" y="51"/>
                  </a:lnTo>
                  <a:lnTo>
                    <a:pt x="80" y="54"/>
                  </a:lnTo>
                  <a:lnTo>
                    <a:pt x="89" y="59"/>
                  </a:lnTo>
                  <a:lnTo>
                    <a:pt x="96" y="63"/>
                  </a:lnTo>
                  <a:lnTo>
                    <a:pt x="103" y="67"/>
                  </a:lnTo>
                  <a:lnTo>
                    <a:pt x="113" y="72"/>
                  </a:lnTo>
                  <a:lnTo>
                    <a:pt x="118" y="74"/>
                  </a:lnTo>
                  <a:lnTo>
                    <a:pt x="131" y="80"/>
                  </a:lnTo>
                  <a:lnTo>
                    <a:pt x="133" y="82"/>
                  </a:lnTo>
                  <a:lnTo>
                    <a:pt x="139" y="84"/>
                  </a:lnTo>
                  <a:lnTo>
                    <a:pt x="146" y="87"/>
                  </a:lnTo>
                  <a:lnTo>
                    <a:pt x="147" y="87"/>
                  </a:lnTo>
                  <a:lnTo>
                    <a:pt x="159" y="92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75" y="99"/>
                  </a:lnTo>
                  <a:lnTo>
                    <a:pt x="183" y="100"/>
                  </a:lnTo>
                  <a:lnTo>
                    <a:pt x="188" y="103"/>
                  </a:lnTo>
                  <a:lnTo>
                    <a:pt x="193" y="104"/>
                  </a:lnTo>
                  <a:lnTo>
                    <a:pt x="200" y="107"/>
                  </a:lnTo>
                  <a:lnTo>
                    <a:pt x="204" y="107"/>
                  </a:lnTo>
                  <a:lnTo>
                    <a:pt x="212" y="109"/>
                  </a:lnTo>
                  <a:lnTo>
                    <a:pt x="213" y="111"/>
                  </a:lnTo>
                  <a:lnTo>
                    <a:pt x="222" y="112"/>
                  </a:lnTo>
                  <a:lnTo>
                    <a:pt x="222" y="112"/>
                  </a:lnTo>
                  <a:lnTo>
                    <a:pt x="230" y="115"/>
                  </a:lnTo>
                  <a:lnTo>
                    <a:pt x="232" y="115"/>
                  </a:lnTo>
                  <a:lnTo>
                    <a:pt x="232" y="115"/>
                  </a:lnTo>
                  <a:lnTo>
                    <a:pt x="240" y="116"/>
                  </a:lnTo>
                  <a:lnTo>
                    <a:pt x="241" y="116"/>
                  </a:lnTo>
                  <a:lnTo>
                    <a:pt x="248" y="117"/>
                  </a:lnTo>
                  <a:lnTo>
                    <a:pt x="249" y="119"/>
                  </a:lnTo>
                  <a:lnTo>
                    <a:pt x="256" y="119"/>
                  </a:lnTo>
                  <a:lnTo>
                    <a:pt x="257" y="120"/>
                  </a:lnTo>
                  <a:lnTo>
                    <a:pt x="262" y="120"/>
                  </a:lnTo>
                  <a:lnTo>
                    <a:pt x="265" y="120"/>
                  </a:lnTo>
                  <a:lnTo>
                    <a:pt x="269" y="121"/>
                  </a:lnTo>
                  <a:lnTo>
                    <a:pt x="273" y="121"/>
                  </a:lnTo>
                  <a:lnTo>
                    <a:pt x="277" y="121"/>
                  </a:lnTo>
                  <a:lnTo>
                    <a:pt x="279" y="123"/>
                  </a:lnTo>
                  <a:lnTo>
                    <a:pt x="287" y="123"/>
                  </a:lnTo>
                  <a:lnTo>
                    <a:pt x="290" y="123"/>
                  </a:lnTo>
                  <a:lnTo>
                    <a:pt x="294" y="124"/>
                  </a:lnTo>
                  <a:lnTo>
                    <a:pt x="297" y="124"/>
                  </a:lnTo>
                  <a:lnTo>
                    <a:pt x="301" y="124"/>
                  </a:lnTo>
                  <a:lnTo>
                    <a:pt x="303" y="124"/>
                  </a:lnTo>
                  <a:lnTo>
                    <a:pt x="308" y="124"/>
                  </a:lnTo>
                  <a:lnTo>
                    <a:pt x="310" y="124"/>
                  </a:lnTo>
                  <a:lnTo>
                    <a:pt x="315" y="124"/>
                  </a:lnTo>
                  <a:lnTo>
                    <a:pt x="316" y="124"/>
                  </a:lnTo>
                  <a:lnTo>
                    <a:pt x="323" y="124"/>
                  </a:lnTo>
                  <a:lnTo>
                    <a:pt x="323" y="124"/>
                  </a:lnTo>
                  <a:lnTo>
                    <a:pt x="327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8" y="124"/>
                  </a:lnTo>
                  <a:lnTo>
                    <a:pt x="339" y="124"/>
                  </a:lnTo>
                  <a:lnTo>
                    <a:pt x="344" y="123"/>
                  </a:lnTo>
                  <a:lnTo>
                    <a:pt x="347" y="123"/>
                  </a:lnTo>
                  <a:lnTo>
                    <a:pt x="352" y="123"/>
                  </a:lnTo>
                  <a:lnTo>
                    <a:pt x="355" y="123"/>
                  </a:lnTo>
                  <a:lnTo>
                    <a:pt x="360" y="121"/>
                  </a:lnTo>
                  <a:lnTo>
                    <a:pt x="364" y="121"/>
                  </a:lnTo>
                  <a:lnTo>
                    <a:pt x="369" y="120"/>
                  </a:lnTo>
                  <a:lnTo>
                    <a:pt x="375" y="120"/>
                  </a:lnTo>
                  <a:lnTo>
                    <a:pt x="379" y="119"/>
                  </a:lnTo>
                  <a:lnTo>
                    <a:pt x="385" y="119"/>
                  </a:lnTo>
                  <a:lnTo>
                    <a:pt x="388" y="117"/>
                  </a:lnTo>
                  <a:lnTo>
                    <a:pt x="396" y="116"/>
                  </a:lnTo>
                  <a:lnTo>
                    <a:pt x="398" y="116"/>
                  </a:lnTo>
                  <a:lnTo>
                    <a:pt x="409" y="113"/>
                  </a:lnTo>
                  <a:lnTo>
                    <a:pt x="410" y="113"/>
                  </a:lnTo>
                  <a:lnTo>
                    <a:pt x="422" y="111"/>
                  </a:lnTo>
                  <a:lnTo>
                    <a:pt x="422" y="111"/>
                  </a:lnTo>
                  <a:lnTo>
                    <a:pt x="428" y="109"/>
                  </a:lnTo>
                  <a:lnTo>
                    <a:pt x="435" y="107"/>
                  </a:lnTo>
                  <a:lnTo>
                    <a:pt x="437" y="107"/>
                  </a:lnTo>
                  <a:lnTo>
                    <a:pt x="449" y="104"/>
                  </a:lnTo>
                  <a:lnTo>
                    <a:pt x="453" y="103"/>
                  </a:lnTo>
                  <a:lnTo>
                    <a:pt x="462" y="99"/>
                  </a:lnTo>
                  <a:lnTo>
                    <a:pt x="470" y="98"/>
                  </a:lnTo>
                  <a:lnTo>
                    <a:pt x="478" y="95"/>
                  </a:lnTo>
                  <a:lnTo>
                    <a:pt x="488" y="91"/>
                  </a:lnTo>
                  <a:lnTo>
                    <a:pt x="494" y="88"/>
                  </a:lnTo>
                  <a:lnTo>
                    <a:pt x="508" y="83"/>
                  </a:lnTo>
                  <a:lnTo>
                    <a:pt x="511" y="82"/>
                  </a:lnTo>
                  <a:lnTo>
                    <a:pt x="528" y="74"/>
                  </a:lnTo>
                  <a:lnTo>
                    <a:pt x="528" y="74"/>
                  </a:lnTo>
                  <a:lnTo>
                    <a:pt x="544" y="67"/>
                  </a:lnTo>
                </a:path>
              </a:pathLst>
            </a:custGeom>
            <a:noFill/>
            <a:ln w="3810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95" name="Freeform 375"/>
            <p:cNvSpPr>
              <a:spLocks/>
            </p:cNvSpPr>
            <p:nvPr/>
          </p:nvSpPr>
          <p:spPr bwMode="auto">
            <a:xfrm>
              <a:off x="3640" y="2257"/>
              <a:ext cx="383" cy="631"/>
            </a:xfrm>
            <a:custGeom>
              <a:avLst/>
              <a:gdLst>
                <a:gd name="T0" fmla="*/ 381 w 383"/>
                <a:gd name="T1" fmla="*/ 629 h 631"/>
                <a:gd name="T2" fmla="*/ 368 w 383"/>
                <a:gd name="T3" fmla="*/ 612 h 631"/>
                <a:gd name="T4" fmla="*/ 356 w 383"/>
                <a:gd name="T5" fmla="*/ 593 h 631"/>
                <a:gd name="T6" fmla="*/ 342 w 383"/>
                <a:gd name="T7" fmla="*/ 576 h 631"/>
                <a:gd name="T8" fmla="*/ 331 w 383"/>
                <a:gd name="T9" fmla="*/ 560 h 631"/>
                <a:gd name="T10" fmla="*/ 319 w 383"/>
                <a:gd name="T11" fmla="*/ 543 h 631"/>
                <a:gd name="T12" fmla="*/ 305 w 383"/>
                <a:gd name="T13" fmla="*/ 524 h 631"/>
                <a:gd name="T14" fmla="*/ 293 w 383"/>
                <a:gd name="T15" fmla="*/ 506 h 631"/>
                <a:gd name="T16" fmla="*/ 282 w 383"/>
                <a:gd name="T17" fmla="*/ 489 h 631"/>
                <a:gd name="T18" fmla="*/ 270 w 383"/>
                <a:gd name="T19" fmla="*/ 471 h 631"/>
                <a:gd name="T20" fmla="*/ 258 w 383"/>
                <a:gd name="T21" fmla="*/ 453 h 631"/>
                <a:gd name="T22" fmla="*/ 246 w 383"/>
                <a:gd name="T23" fmla="*/ 434 h 631"/>
                <a:gd name="T24" fmla="*/ 234 w 383"/>
                <a:gd name="T25" fmla="*/ 417 h 631"/>
                <a:gd name="T26" fmla="*/ 222 w 383"/>
                <a:gd name="T27" fmla="*/ 399 h 631"/>
                <a:gd name="T28" fmla="*/ 210 w 383"/>
                <a:gd name="T29" fmla="*/ 381 h 631"/>
                <a:gd name="T30" fmla="*/ 200 w 383"/>
                <a:gd name="T31" fmla="*/ 364 h 631"/>
                <a:gd name="T32" fmla="*/ 189 w 383"/>
                <a:gd name="T33" fmla="*/ 347 h 631"/>
                <a:gd name="T34" fmla="*/ 180 w 383"/>
                <a:gd name="T35" fmla="*/ 331 h 631"/>
                <a:gd name="T36" fmla="*/ 156 w 383"/>
                <a:gd name="T37" fmla="*/ 293 h 631"/>
                <a:gd name="T38" fmla="*/ 125 w 383"/>
                <a:gd name="T39" fmla="*/ 240 h 631"/>
                <a:gd name="T40" fmla="*/ 119 w 383"/>
                <a:gd name="T41" fmla="*/ 228 h 631"/>
                <a:gd name="T42" fmla="*/ 104 w 383"/>
                <a:gd name="T43" fmla="*/ 202 h 631"/>
                <a:gd name="T44" fmla="*/ 91 w 383"/>
                <a:gd name="T45" fmla="*/ 178 h 631"/>
                <a:gd name="T46" fmla="*/ 83 w 383"/>
                <a:gd name="T47" fmla="*/ 165 h 631"/>
                <a:gd name="T48" fmla="*/ 77 w 383"/>
                <a:gd name="T49" fmla="*/ 151 h 631"/>
                <a:gd name="T50" fmla="*/ 70 w 383"/>
                <a:gd name="T51" fmla="*/ 137 h 631"/>
                <a:gd name="T52" fmla="*/ 62 w 383"/>
                <a:gd name="T53" fmla="*/ 124 h 631"/>
                <a:gd name="T54" fmla="*/ 55 w 383"/>
                <a:gd name="T55" fmla="*/ 110 h 631"/>
                <a:gd name="T56" fmla="*/ 49 w 383"/>
                <a:gd name="T57" fmla="*/ 97 h 631"/>
                <a:gd name="T58" fmla="*/ 42 w 383"/>
                <a:gd name="T59" fmla="*/ 84 h 631"/>
                <a:gd name="T60" fmla="*/ 13 w 383"/>
                <a:gd name="T61" fmla="*/ 24 h 631"/>
                <a:gd name="T62" fmla="*/ 6 w 383"/>
                <a:gd name="T63" fmla="*/ 11 h 631"/>
                <a:gd name="T64" fmla="*/ 0 w 383"/>
                <a:gd name="T65" fmla="*/ 0 h 631"/>
                <a:gd name="T66" fmla="*/ 9 w 383"/>
                <a:gd name="T67" fmla="*/ 16 h 631"/>
                <a:gd name="T68" fmla="*/ 24 w 383"/>
                <a:gd name="T69" fmla="*/ 39 h 631"/>
                <a:gd name="T70" fmla="*/ 34 w 383"/>
                <a:gd name="T71" fmla="*/ 55 h 631"/>
                <a:gd name="T72" fmla="*/ 46 w 383"/>
                <a:gd name="T73" fmla="*/ 72 h 631"/>
                <a:gd name="T74" fmla="*/ 58 w 383"/>
                <a:gd name="T75" fmla="*/ 89 h 631"/>
                <a:gd name="T76" fmla="*/ 69 w 383"/>
                <a:gd name="T77" fmla="*/ 102 h 631"/>
                <a:gd name="T78" fmla="*/ 79 w 383"/>
                <a:gd name="T79" fmla="*/ 116 h 631"/>
                <a:gd name="T80" fmla="*/ 88 w 383"/>
                <a:gd name="T81" fmla="*/ 127 h 631"/>
                <a:gd name="T82" fmla="*/ 100 w 383"/>
                <a:gd name="T83" fmla="*/ 141 h 631"/>
                <a:gd name="T84" fmla="*/ 111 w 383"/>
                <a:gd name="T85" fmla="*/ 153 h 631"/>
                <a:gd name="T86" fmla="*/ 123 w 383"/>
                <a:gd name="T87" fmla="*/ 166 h 631"/>
                <a:gd name="T88" fmla="*/ 135 w 383"/>
                <a:gd name="T89" fmla="*/ 178 h 631"/>
                <a:gd name="T90" fmla="*/ 147 w 383"/>
                <a:gd name="T91" fmla="*/ 190 h 631"/>
                <a:gd name="T92" fmla="*/ 160 w 383"/>
                <a:gd name="T93" fmla="*/ 202 h 631"/>
                <a:gd name="T94" fmla="*/ 173 w 383"/>
                <a:gd name="T95" fmla="*/ 213 h 631"/>
                <a:gd name="T96" fmla="*/ 174 w 383"/>
                <a:gd name="T97" fmla="*/ 215 h 631"/>
                <a:gd name="T98" fmla="*/ 185 w 383"/>
                <a:gd name="T99" fmla="*/ 22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3" h="631">
                  <a:moveTo>
                    <a:pt x="383" y="631"/>
                  </a:moveTo>
                  <a:lnTo>
                    <a:pt x="381" y="629"/>
                  </a:lnTo>
                  <a:lnTo>
                    <a:pt x="370" y="613"/>
                  </a:lnTo>
                  <a:lnTo>
                    <a:pt x="368" y="612"/>
                  </a:lnTo>
                  <a:lnTo>
                    <a:pt x="357" y="594"/>
                  </a:lnTo>
                  <a:lnTo>
                    <a:pt x="356" y="593"/>
                  </a:lnTo>
                  <a:lnTo>
                    <a:pt x="344" y="577"/>
                  </a:lnTo>
                  <a:lnTo>
                    <a:pt x="342" y="576"/>
                  </a:lnTo>
                  <a:lnTo>
                    <a:pt x="331" y="560"/>
                  </a:lnTo>
                  <a:lnTo>
                    <a:pt x="331" y="560"/>
                  </a:lnTo>
                  <a:lnTo>
                    <a:pt x="323" y="548"/>
                  </a:lnTo>
                  <a:lnTo>
                    <a:pt x="319" y="543"/>
                  </a:lnTo>
                  <a:lnTo>
                    <a:pt x="319" y="543"/>
                  </a:lnTo>
                  <a:lnTo>
                    <a:pt x="305" y="524"/>
                  </a:lnTo>
                  <a:lnTo>
                    <a:pt x="305" y="523"/>
                  </a:lnTo>
                  <a:lnTo>
                    <a:pt x="293" y="506"/>
                  </a:lnTo>
                  <a:lnTo>
                    <a:pt x="292" y="504"/>
                  </a:lnTo>
                  <a:lnTo>
                    <a:pt x="282" y="489"/>
                  </a:lnTo>
                  <a:lnTo>
                    <a:pt x="280" y="486"/>
                  </a:lnTo>
                  <a:lnTo>
                    <a:pt x="270" y="471"/>
                  </a:lnTo>
                  <a:lnTo>
                    <a:pt x="267" y="467"/>
                  </a:lnTo>
                  <a:lnTo>
                    <a:pt x="258" y="453"/>
                  </a:lnTo>
                  <a:lnTo>
                    <a:pt x="255" y="449"/>
                  </a:lnTo>
                  <a:lnTo>
                    <a:pt x="246" y="434"/>
                  </a:lnTo>
                  <a:lnTo>
                    <a:pt x="242" y="430"/>
                  </a:lnTo>
                  <a:lnTo>
                    <a:pt x="234" y="417"/>
                  </a:lnTo>
                  <a:lnTo>
                    <a:pt x="230" y="411"/>
                  </a:lnTo>
                  <a:lnTo>
                    <a:pt x="222" y="399"/>
                  </a:lnTo>
                  <a:lnTo>
                    <a:pt x="217" y="392"/>
                  </a:lnTo>
                  <a:lnTo>
                    <a:pt x="210" y="381"/>
                  </a:lnTo>
                  <a:lnTo>
                    <a:pt x="205" y="374"/>
                  </a:lnTo>
                  <a:lnTo>
                    <a:pt x="200" y="364"/>
                  </a:lnTo>
                  <a:lnTo>
                    <a:pt x="194" y="355"/>
                  </a:lnTo>
                  <a:lnTo>
                    <a:pt x="189" y="347"/>
                  </a:lnTo>
                  <a:lnTo>
                    <a:pt x="184" y="338"/>
                  </a:lnTo>
                  <a:lnTo>
                    <a:pt x="180" y="331"/>
                  </a:lnTo>
                  <a:lnTo>
                    <a:pt x="173" y="322"/>
                  </a:lnTo>
                  <a:lnTo>
                    <a:pt x="156" y="293"/>
                  </a:lnTo>
                  <a:lnTo>
                    <a:pt x="131" y="250"/>
                  </a:lnTo>
                  <a:lnTo>
                    <a:pt x="125" y="240"/>
                  </a:lnTo>
                  <a:lnTo>
                    <a:pt x="124" y="239"/>
                  </a:lnTo>
                  <a:lnTo>
                    <a:pt x="119" y="228"/>
                  </a:lnTo>
                  <a:lnTo>
                    <a:pt x="118" y="227"/>
                  </a:lnTo>
                  <a:lnTo>
                    <a:pt x="104" y="202"/>
                  </a:lnTo>
                  <a:lnTo>
                    <a:pt x="92" y="180"/>
                  </a:lnTo>
                  <a:lnTo>
                    <a:pt x="91" y="178"/>
                  </a:lnTo>
                  <a:lnTo>
                    <a:pt x="86" y="167"/>
                  </a:lnTo>
                  <a:lnTo>
                    <a:pt x="83" y="165"/>
                  </a:lnTo>
                  <a:lnTo>
                    <a:pt x="79" y="155"/>
                  </a:lnTo>
                  <a:lnTo>
                    <a:pt x="77" y="151"/>
                  </a:lnTo>
                  <a:lnTo>
                    <a:pt x="73" y="143"/>
                  </a:lnTo>
                  <a:lnTo>
                    <a:pt x="70" y="137"/>
                  </a:lnTo>
                  <a:lnTo>
                    <a:pt x="66" y="130"/>
                  </a:lnTo>
                  <a:lnTo>
                    <a:pt x="62" y="124"/>
                  </a:lnTo>
                  <a:lnTo>
                    <a:pt x="59" y="118"/>
                  </a:lnTo>
                  <a:lnTo>
                    <a:pt x="55" y="110"/>
                  </a:lnTo>
                  <a:lnTo>
                    <a:pt x="54" y="106"/>
                  </a:lnTo>
                  <a:lnTo>
                    <a:pt x="49" y="97"/>
                  </a:lnTo>
                  <a:lnTo>
                    <a:pt x="47" y="94"/>
                  </a:lnTo>
                  <a:lnTo>
                    <a:pt x="42" y="84"/>
                  </a:lnTo>
                  <a:lnTo>
                    <a:pt x="29" y="56"/>
                  </a:lnTo>
                  <a:lnTo>
                    <a:pt x="13" y="24"/>
                  </a:lnTo>
                  <a:lnTo>
                    <a:pt x="8" y="15"/>
                  </a:lnTo>
                  <a:lnTo>
                    <a:pt x="6" y="11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3"/>
                  </a:lnTo>
                  <a:lnTo>
                    <a:pt x="9" y="16"/>
                  </a:lnTo>
                  <a:lnTo>
                    <a:pt x="22" y="36"/>
                  </a:lnTo>
                  <a:lnTo>
                    <a:pt x="24" y="39"/>
                  </a:lnTo>
                  <a:lnTo>
                    <a:pt x="25" y="40"/>
                  </a:lnTo>
                  <a:lnTo>
                    <a:pt x="34" y="55"/>
                  </a:lnTo>
                  <a:lnTo>
                    <a:pt x="40" y="63"/>
                  </a:lnTo>
                  <a:lnTo>
                    <a:pt x="46" y="72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9" y="90"/>
                  </a:lnTo>
                  <a:lnTo>
                    <a:pt x="69" y="102"/>
                  </a:lnTo>
                  <a:lnTo>
                    <a:pt x="71" y="105"/>
                  </a:lnTo>
                  <a:lnTo>
                    <a:pt x="79" y="116"/>
                  </a:lnTo>
                  <a:lnTo>
                    <a:pt x="83" y="121"/>
                  </a:lnTo>
                  <a:lnTo>
                    <a:pt x="88" y="127"/>
                  </a:lnTo>
                  <a:lnTo>
                    <a:pt x="98" y="137"/>
                  </a:lnTo>
                  <a:lnTo>
                    <a:pt x="100" y="141"/>
                  </a:lnTo>
                  <a:lnTo>
                    <a:pt x="111" y="153"/>
                  </a:lnTo>
                  <a:lnTo>
                    <a:pt x="111" y="153"/>
                  </a:lnTo>
                  <a:lnTo>
                    <a:pt x="120" y="163"/>
                  </a:lnTo>
                  <a:lnTo>
                    <a:pt x="123" y="166"/>
                  </a:lnTo>
                  <a:lnTo>
                    <a:pt x="131" y="174"/>
                  </a:lnTo>
                  <a:lnTo>
                    <a:pt x="135" y="178"/>
                  </a:lnTo>
                  <a:lnTo>
                    <a:pt x="140" y="183"/>
                  </a:lnTo>
                  <a:lnTo>
                    <a:pt x="147" y="190"/>
                  </a:lnTo>
                  <a:lnTo>
                    <a:pt x="151" y="194"/>
                  </a:lnTo>
                  <a:lnTo>
                    <a:pt x="160" y="202"/>
                  </a:lnTo>
                  <a:lnTo>
                    <a:pt x="163" y="203"/>
                  </a:lnTo>
                  <a:lnTo>
                    <a:pt x="173" y="213"/>
                  </a:lnTo>
                  <a:lnTo>
                    <a:pt x="173" y="213"/>
                  </a:lnTo>
                  <a:lnTo>
                    <a:pt x="174" y="215"/>
                  </a:lnTo>
                  <a:lnTo>
                    <a:pt x="184" y="223"/>
                  </a:lnTo>
                  <a:lnTo>
                    <a:pt x="185" y="224"/>
                  </a:lnTo>
                  <a:lnTo>
                    <a:pt x="194" y="231"/>
                  </a:lnTo>
                </a:path>
              </a:pathLst>
            </a:custGeom>
            <a:noFill/>
            <a:ln w="3810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96" name="Line 376"/>
            <p:cNvSpPr>
              <a:spLocks noChangeShapeType="1"/>
            </p:cNvSpPr>
            <p:nvPr/>
          </p:nvSpPr>
          <p:spPr bwMode="auto">
            <a:xfrm flipH="1">
              <a:off x="4115" y="2656"/>
              <a:ext cx="1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97" name="Line 377"/>
            <p:cNvSpPr>
              <a:spLocks noChangeShapeType="1"/>
            </p:cNvSpPr>
            <p:nvPr/>
          </p:nvSpPr>
          <p:spPr bwMode="auto">
            <a:xfrm flipH="1" flipV="1">
              <a:off x="4104" y="2654"/>
              <a:ext cx="11" cy="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98" name="Line 378"/>
            <p:cNvSpPr>
              <a:spLocks noChangeShapeType="1"/>
            </p:cNvSpPr>
            <p:nvPr/>
          </p:nvSpPr>
          <p:spPr bwMode="auto">
            <a:xfrm flipH="1">
              <a:off x="4094" y="2654"/>
              <a:ext cx="10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99" name="Line 379"/>
            <p:cNvSpPr>
              <a:spLocks noChangeShapeType="1"/>
            </p:cNvSpPr>
            <p:nvPr/>
          </p:nvSpPr>
          <p:spPr bwMode="auto">
            <a:xfrm flipH="1" flipV="1">
              <a:off x="4022" y="2645"/>
              <a:ext cx="72" cy="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00" name="Line 380"/>
            <p:cNvSpPr>
              <a:spLocks noChangeShapeType="1"/>
            </p:cNvSpPr>
            <p:nvPr/>
          </p:nvSpPr>
          <p:spPr bwMode="auto">
            <a:xfrm flipH="1">
              <a:off x="4015" y="2645"/>
              <a:ext cx="7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01" name="Line 381"/>
            <p:cNvSpPr>
              <a:spLocks noChangeShapeType="1"/>
            </p:cNvSpPr>
            <p:nvPr/>
          </p:nvSpPr>
          <p:spPr bwMode="auto">
            <a:xfrm flipH="1" flipV="1">
              <a:off x="4013" y="2644"/>
              <a:ext cx="2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02" name="Line 382"/>
            <p:cNvSpPr>
              <a:spLocks noChangeShapeType="1"/>
            </p:cNvSpPr>
            <p:nvPr/>
          </p:nvSpPr>
          <p:spPr bwMode="auto">
            <a:xfrm flipH="1" flipV="1">
              <a:off x="4005" y="2642"/>
              <a:ext cx="8" cy="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03" name="Line 383"/>
            <p:cNvSpPr>
              <a:spLocks noChangeShapeType="1"/>
            </p:cNvSpPr>
            <p:nvPr/>
          </p:nvSpPr>
          <p:spPr bwMode="auto">
            <a:xfrm flipH="1" flipV="1">
              <a:off x="3971" y="2634"/>
              <a:ext cx="34" cy="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04" name="Line 384"/>
            <p:cNvSpPr>
              <a:spLocks noChangeShapeType="1"/>
            </p:cNvSpPr>
            <p:nvPr/>
          </p:nvSpPr>
          <p:spPr bwMode="auto">
            <a:xfrm flipH="1" flipV="1">
              <a:off x="3947" y="2627"/>
              <a:ext cx="24" cy="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05" name="Line 385"/>
            <p:cNvSpPr>
              <a:spLocks noChangeShapeType="1"/>
            </p:cNvSpPr>
            <p:nvPr/>
          </p:nvSpPr>
          <p:spPr bwMode="auto">
            <a:xfrm flipH="1">
              <a:off x="3945" y="2627"/>
              <a:ext cx="2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06" name="Line 386"/>
            <p:cNvSpPr>
              <a:spLocks noChangeShapeType="1"/>
            </p:cNvSpPr>
            <p:nvPr/>
          </p:nvSpPr>
          <p:spPr bwMode="auto">
            <a:xfrm>
              <a:off x="3945" y="2627"/>
              <a:ext cx="1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07" name="Line 387"/>
            <p:cNvSpPr>
              <a:spLocks noChangeShapeType="1"/>
            </p:cNvSpPr>
            <p:nvPr/>
          </p:nvSpPr>
          <p:spPr bwMode="auto">
            <a:xfrm flipH="1" flipV="1">
              <a:off x="3866" y="2595"/>
              <a:ext cx="79" cy="3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08" name="Line 388"/>
            <p:cNvSpPr>
              <a:spLocks noChangeShapeType="1"/>
            </p:cNvSpPr>
            <p:nvPr/>
          </p:nvSpPr>
          <p:spPr bwMode="auto">
            <a:xfrm flipH="1" flipV="1">
              <a:off x="3858" y="2592"/>
              <a:ext cx="8" cy="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09" name="Line 389"/>
            <p:cNvSpPr>
              <a:spLocks noChangeShapeType="1"/>
            </p:cNvSpPr>
            <p:nvPr/>
          </p:nvSpPr>
          <p:spPr bwMode="auto">
            <a:xfrm flipH="1" flipV="1">
              <a:off x="3853" y="2588"/>
              <a:ext cx="5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0" name="Line 390"/>
            <p:cNvSpPr>
              <a:spLocks noChangeShapeType="1"/>
            </p:cNvSpPr>
            <p:nvPr/>
          </p:nvSpPr>
          <p:spPr bwMode="auto">
            <a:xfrm flipH="1" flipV="1">
              <a:off x="3844" y="2584"/>
              <a:ext cx="9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1" name="Line 391"/>
            <p:cNvSpPr>
              <a:spLocks noChangeShapeType="1"/>
            </p:cNvSpPr>
            <p:nvPr/>
          </p:nvSpPr>
          <p:spPr bwMode="auto">
            <a:xfrm flipH="1" flipV="1">
              <a:off x="3797" y="2558"/>
              <a:ext cx="47" cy="2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2" name="Line 392"/>
            <p:cNvSpPr>
              <a:spLocks noChangeShapeType="1"/>
            </p:cNvSpPr>
            <p:nvPr/>
          </p:nvSpPr>
          <p:spPr bwMode="auto">
            <a:xfrm flipH="1" flipV="1">
              <a:off x="3781" y="2548"/>
              <a:ext cx="16" cy="1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3" name="Line 393"/>
            <p:cNvSpPr>
              <a:spLocks noChangeShapeType="1"/>
            </p:cNvSpPr>
            <p:nvPr/>
          </p:nvSpPr>
          <p:spPr bwMode="auto">
            <a:xfrm flipH="1">
              <a:off x="3780" y="2548"/>
              <a:ext cx="1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4" name="Line 394"/>
            <p:cNvSpPr>
              <a:spLocks noChangeShapeType="1"/>
            </p:cNvSpPr>
            <p:nvPr/>
          </p:nvSpPr>
          <p:spPr bwMode="auto">
            <a:xfrm flipH="1" flipV="1">
              <a:off x="3693" y="2488"/>
              <a:ext cx="87" cy="6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5" name="Line 395"/>
            <p:cNvSpPr>
              <a:spLocks noChangeShapeType="1"/>
            </p:cNvSpPr>
            <p:nvPr/>
          </p:nvSpPr>
          <p:spPr bwMode="auto">
            <a:xfrm flipH="1" flipV="1">
              <a:off x="3687" y="2484"/>
              <a:ext cx="6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6" name="Line 396"/>
            <p:cNvSpPr>
              <a:spLocks noChangeShapeType="1"/>
            </p:cNvSpPr>
            <p:nvPr/>
          </p:nvSpPr>
          <p:spPr bwMode="auto">
            <a:xfrm flipH="1" flipV="1">
              <a:off x="3676" y="2474"/>
              <a:ext cx="11" cy="1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7" name="Line 397"/>
            <p:cNvSpPr>
              <a:spLocks noChangeShapeType="1"/>
            </p:cNvSpPr>
            <p:nvPr/>
          </p:nvSpPr>
          <p:spPr bwMode="auto">
            <a:xfrm flipH="1" flipV="1">
              <a:off x="3672" y="2470"/>
              <a:ext cx="4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8" name="Line 398"/>
            <p:cNvSpPr>
              <a:spLocks noChangeShapeType="1"/>
            </p:cNvSpPr>
            <p:nvPr/>
          </p:nvSpPr>
          <p:spPr bwMode="auto">
            <a:xfrm flipH="1" flipV="1">
              <a:off x="3657" y="2460"/>
              <a:ext cx="15" cy="1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9" name="Line 399"/>
            <p:cNvSpPr>
              <a:spLocks noChangeShapeType="1"/>
            </p:cNvSpPr>
            <p:nvPr/>
          </p:nvSpPr>
          <p:spPr bwMode="auto">
            <a:xfrm flipH="1" flipV="1">
              <a:off x="3656" y="2459"/>
              <a:ext cx="1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20" name="Line 400"/>
            <p:cNvSpPr>
              <a:spLocks noChangeShapeType="1"/>
            </p:cNvSpPr>
            <p:nvPr/>
          </p:nvSpPr>
          <p:spPr bwMode="auto">
            <a:xfrm flipH="1" flipV="1">
              <a:off x="3639" y="2445"/>
              <a:ext cx="17" cy="1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21" name="Line 401"/>
            <p:cNvSpPr>
              <a:spLocks noChangeShapeType="1"/>
            </p:cNvSpPr>
            <p:nvPr/>
          </p:nvSpPr>
          <p:spPr bwMode="auto">
            <a:xfrm>
              <a:off x="3639" y="2445"/>
              <a:ext cx="1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22" name="Line 402"/>
            <p:cNvSpPr>
              <a:spLocks noChangeShapeType="1"/>
            </p:cNvSpPr>
            <p:nvPr/>
          </p:nvSpPr>
          <p:spPr bwMode="auto">
            <a:xfrm flipH="1" flipV="1">
              <a:off x="3619" y="2428"/>
              <a:ext cx="20" cy="1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23" name="Line 403"/>
            <p:cNvSpPr>
              <a:spLocks noChangeShapeType="1"/>
            </p:cNvSpPr>
            <p:nvPr/>
          </p:nvSpPr>
          <p:spPr bwMode="auto">
            <a:xfrm flipH="1" flipV="1">
              <a:off x="3616" y="2425"/>
              <a:ext cx="3" cy="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24" name="Line 404"/>
            <p:cNvSpPr>
              <a:spLocks noChangeShapeType="1"/>
            </p:cNvSpPr>
            <p:nvPr/>
          </p:nvSpPr>
          <p:spPr bwMode="auto">
            <a:xfrm flipH="1" flipV="1">
              <a:off x="3600" y="2411"/>
              <a:ext cx="16" cy="1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25" name="Line 405"/>
            <p:cNvSpPr>
              <a:spLocks noChangeShapeType="1"/>
            </p:cNvSpPr>
            <p:nvPr/>
          </p:nvSpPr>
          <p:spPr bwMode="auto">
            <a:xfrm flipH="1" flipV="1">
              <a:off x="3594" y="2407"/>
              <a:ext cx="6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26" name="Line 406"/>
            <p:cNvSpPr>
              <a:spLocks noChangeShapeType="1"/>
            </p:cNvSpPr>
            <p:nvPr/>
          </p:nvSpPr>
          <p:spPr bwMode="auto">
            <a:xfrm flipH="1" flipV="1">
              <a:off x="3580" y="2395"/>
              <a:ext cx="14" cy="1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27" name="Line 407"/>
            <p:cNvSpPr>
              <a:spLocks noChangeShapeType="1"/>
            </p:cNvSpPr>
            <p:nvPr/>
          </p:nvSpPr>
          <p:spPr bwMode="auto">
            <a:xfrm flipH="1" flipV="1">
              <a:off x="3571" y="2386"/>
              <a:ext cx="9" cy="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28" name="Line 408"/>
            <p:cNvSpPr>
              <a:spLocks noChangeShapeType="1"/>
            </p:cNvSpPr>
            <p:nvPr/>
          </p:nvSpPr>
          <p:spPr bwMode="auto">
            <a:xfrm flipH="1" flipV="1">
              <a:off x="3562" y="2377"/>
              <a:ext cx="9" cy="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29" name="Line 409"/>
            <p:cNvSpPr>
              <a:spLocks noChangeShapeType="1"/>
            </p:cNvSpPr>
            <p:nvPr/>
          </p:nvSpPr>
          <p:spPr bwMode="auto">
            <a:xfrm flipH="1" flipV="1">
              <a:off x="3550" y="2366"/>
              <a:ext cx="12" cy="1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30" name="Line 410"/>
            <p:cNvSpPr>
              <a:spLocks noChangeShapeType="1"/>
            </p:cNvSpPr>
            <p:nvPr/>
          </p:nvSpPr>
          <p:spPr bwMode="auto">
            <a:xfrm flipH="1" flipV="1">
              <a:off x="3543" y="2359"/>
              <a:ext cx="7" cy="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31" name="Line 411"/>
            <p:cNvSpPr>
              <a:spLocks noChangeShapeType="1"/>
            </p:cNvSpPr>
            <p:nvPr/>
          </p:nvSpPr>
          <p:spPr bwMode="auto">
            <a:xfrm flipH="1" flipV="1">
              <a:off x="3527" y="2345"/>
              <a:ext cx="16" cy="1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32" name="Line 412"/>
            <p:cNvSpPr>
              <a:spLocks noChangeShapeType="1"/>
            </p:cNvSpPr>
            <p:nvPr/>
          </p:nvSpPr>
          <p:spPr bwMode="auto">
            <a:xfrm flipH="1" flipV="1">
              <a:off x="3523" y="2342"/>
              <a:ext cx="4" cy="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33" name="Line 413"/>
            <p:cNvSpPr>
              <a:spLocks noChangeShapeType="1"/>
            </p:cNvSpPr>
            <p:nvPr/>
          </p:nvSpPr>
          <p:spPr bwMode="auto">
            <a:xfrm flipH="1" flipV="1">
              <a:off x="3505" y="2324"/>
              <a:ext cx="18" cy="1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34" name="Line 414"/>
            <p:cNvSpPr>
              <a:spLocks noChangeShapeType="1"/>
            </p:cNvSpPr>
            <p:nvPr/>
          </p:nvSpPr>
          <p:spPr bwMode="auto">
            <a:xfrm flipV="1">
              <a:off x="3505" y="2322"/>
              <a:ext cx="1" cy="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35" name="Line 415"/>
            <p:cNvSpPr>
              <a:spLocks noChangeShapeType="1"/>
            </p:cNvSpPr>
            <p:nvPr/>
          </p:nvSpPr>
          <p:spPr bwMode="auto">
            <a:xfrm flipH="1" flipV="1">
              <a:off x="3478" y="2297"/>
              <a:ext cx="27" cy="2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36" name="Line 416"/>
            <p:cNvSpPr>
              <a:spLocks noChangeShapeType="1"/>
            </p:cNvSpPr>
            <p:nvPr/>
          </p:nvSpPr>
          <p:spPr bwMode="auto">
            <a:xfrm flipH="1" flipV="1">
              <a:off x="3473" y="2292"/>
              <a:ext cx="5" cy="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37" name="Line 417"/>
            <p:cNvSpPr>
              <a:spLocks noChangeShapeType="1"/>
            </p:cNvSpPr>
            <p:nvPr/>
          </p:nvSpPr>
          <p:spPr bwMode="auto">
            <a:xfrm flipH="1" flipV="1">
              <a:off x="3453" y="2272"/>
              <a:ext cx="20" cy="2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38" name="Line 418"/>
            <p:cNvSpPr>
              <a:spLocks noChangeShapeType="1"/>
            </p:cNvSpPr>
            <p:nvPr/>
          </p:nvSpPr>
          <p:spPr bwMode="auto">
            <a:xfrm flipH="1" flipV="1">
              <a:off x="3443" y="2261"/>
              <a:ext cx="10" cy="1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39" name="Line 419"/>
            <p:cNvSpPr>
              <a:spLocks noChangeShapeType="1"/>
            </p:cNvSpPr>
            <p:nvPr/>
          </p:nvSpPr>
          <p:spPr bwMode="auto">
            <a:xfrm flipH="1" flipV="1">
              <a:off x="3430" y="2247"/>
              <a:ext cx="13" cy="1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40" name="Line 420"/>
            <p:cNvSpPr>
              <a:spLocks noChangeShapeType="1"/>
            </p:cNvSpPr>
            <p:nvPr/>
          </p:nvSpPr>
          <p:spPr bwMode="auto">
            <a:xfrm flipH="1" flipV="1">
              <a:off x="3414" y="2230"/>
              <a:ext cx="16" cy="1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41" name="Line 421"/>
            <p:cNvSpPr>
              <a:spLocks noChangeShapeType="1"/>
            </p:cNvSpPr>
            <p:nvPr/>
          </p:nvSpPr>
          <p:spPr bwMode="auto">
            <a:xfrm flipH="1" flipV="1">
              <a:off x="3404" y="2220"/>
              <a:ext cx="10" cy="1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42" name="Line 422"/>
            <p:cNvSpPr>
              <a:spLocks noChangeShapeType="1"/>
            </p:cNvSpPr>
            <p:nvPr/>
          </p:nvSpPr>
          <p:spPr bwMode="auto">
            <a:xfrm flipH="1" flipV="1">
              <a:off x="3383" y="2198"/>
              <a:ext cx="21" cy="2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43" name="Line 423"/>
            <p:cNvSpPr>
              <a:spLocks noChangeShapeType="1"/>
            </p:cNvSpPr>
            <p:nvPr/>
          </p:nvSpPr>
          <p:spPr bwMode="auto">
            <a:xfrm flipH="1" flipV="1">
              <a:off x="3381" y="2194"/>
              <a:ext cx="2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44" name="Line 424"/>
            <p:cNvSpPr>
              <a:spLocks noChangeShapeType="1"/>
            </p:cNvSpPr>
            <p:nvPr/>
          </p:nvSpPr>
          <p:spPr bwMode="auto">
            <a:xfrm flipH="1" flipV="1">
              <a:off x="3370" y="2183"/>
              <a:ext cx="11" cy="1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45" name="Line 425"/>
            <p:cNvSpPr>
              <a:spLocks noChangeShapeType="1"/>
            </p:cNvSpPr>
            <p:nvPr/>
          </p:nvSpPr>
          <p:spPr bwMode="auto">
            <a:xfrm flipH="1" flipV="1">
              <a:off x="3350" y="2161"/>
              <a:ext cx="20" cy="2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46" name="Line 426"/>
            <p:cNvSpPr>
              <a:spLocks noChangeShapeType="1"/>
            </p:cNvSpPr>
            <p:nvPr/>
          </p:nvSpPr>
          <p:spPr bwMode="auto">
            <a:xfrm flipH="1" flipV="1">
              <a:off x="3344" y="2156"/>
              <a:ext cx="6" cy="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47" name="Line 427"/>
            <p:cNvSpPr>
              <a:spLocks noChangeShapeType="1"/>
            </p:cNvSpPr>
            <p:nvPr/>
          </p:nvSpPr>
          <p:spPr bwMode="auto">
            <a:xfrm flipH="1" flipV="1">
              <a:off x="3314" y="2123"/>
              <a:ext cx="30" cy="3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48" name="Line 428"/>
            <p:cNvSpPr>
              <a:spLocks noChangeShapeType="1"/>
            </p:cNvSpPr>
            <p:nvPr/>
          </p:nvSpPr>
          <p:spPr bwMode="auto">
            <a:xfrm flipH="1" flipV="1">
              <a:off x="3300" y="2105"/>
              <a:ext cx="14" cy="1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49" name="Line 429"/>
            <p:cNvSpPr>
              <a:spLocks noChangeShapeType="1"/>
            </p:cNvSpPr>
            <p:nvPr/>
          </p:nvSpPr>
          <p:spPr bwMode="auto">
            <a:xfrm flipH="1" flipV="1">
              <a:off x="3279" y="2083"/>
              <a:ext cx="21" cy="2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50" name="Line 430"/>
            <p:cNvSpPr>
              <a:spLocks noChangeShapeType="1"/>
            </p:cNvSpPr>
            <p:nvPr/>
          </p:nvSpPr>
          <p:spPr bwMode="auto">
            <a:xfrm flipH="1" flipV="1">
              <a:off x="3255" y="2055"/>
              <a:ext cx="24" cy="2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51" name="Line 431"/>
            <p:cNvSpPr>
              <a:spLocks noChangeShapeType="1"/>
            </p:cNvSpPr>
            <p:nvPr/>
          </p:nvSpPr>
          <p:spPr bwMode="auto">
            <a:xfrm flipH="1" flipV="1">
              <a:off x="3243" y="2042"/>
              <a:ext cx="12" cy="1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52" name="Line 432"/>
            <p:cNvSpPr>
              <a:spLocks noChangeShapeType="1"/>
            </p:cNvSpPr>
            <p:nvPr/>
          </p:nvSpPr>
          <p:spPr bwMode="auto">
            <a:xfrm flipH="1" flipV="1">
              <a:off x="3207" y="2001"/>
              <a:ext cx="36" cy="4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53" name="Line 433"/>
            <p:cNvSpPr>
              <a:spLocks noChangeShapeType="1"/>
            </p:cNvSpPr>
            <p:nvPr/>
          </p:nvSpPr>
          <p:spPr bwMode="auto">
            <a:xfrm flipH="1" flipV="1">
              <a:off x="3206" y="2000"/>
              <a:ext cx="1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54" name="Line 434"/>
            <p:cNvSpPr>
              <a:spLocks noChangeShapeType="1"/>
            </p:cNvSpPr>
            <p:nvPr/>
          </p:nvSpPr>
          <p:spPr bwMode="auto">
            <a:xfrm flipH="1" flipV="1">
              <a:off x="3202" y="1994"/>
              <a:ext cx="4" cy="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55" name="Line 435"/>
            <p:cNvSpPr>
              <a:spLocks noChangeShapeType="1"/>
            </p:cNvSpPr>
            <p:nvPr/>
          </p:nvSpPr>
          <p:spPr bwMode="auto">
            <a:xfrm flipH="1" flipV="1">
              <a:off x="3150" y="1936"/>
              <a:ext cx="52" cy="5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56" name="Line 436"/>
            <p:cNvSpPr>
              <a:spLocks noChangeShapeType="1"/>
            </p:cNvSpPr>
            <p:nvPr/>
          </p:nvSpPr>
          <p:spPr bwMode="auto">
            <a:xfrm flipH="1" flipV="1">
              <a:off x="3139" y="1923"/>
              <a:ext cx="11" cy="1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57" name="Line 437"/>
            <p:cNvSpPr>
              <a:spLocks noChangeShapeType="1"/>
            </p:cNvSpPr>
            <p:nvPr/>
          </p:nvSpPr>
          <p:spPr bwMode="auto">
            <a:xfrm flipH="1" flipV="1">
              <a:off x="3090" y="1865"/>
              <a:ext cx="49" cy="5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58" name="Line 438"/>
            <p:cNvSpPr>
              <a:spLocks noChangeShapeType="1"/>
            </p:cNvSpPr>
            <p:nvPr/>
          </p:nvSpPr>
          <p:spPr bwMode="auto">
            <a:xfrm flipH="1" flipV="1">
              <a:off x="3060" y="1832"/>
              <a:ext cx="30" cy="3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59" name="Line 439"/>
            <p:cNvSpPr>
              <a:spLocks noChangeShapeType="1"/>
            </p:cNvSpPr>
            <p:nvPr/>
          </p:nvSpPr>
          <p:spPr bwMode="auto">
            <a:xfrm flipH="1" flipV="1">
              <a:off x="3021" y="1784"/>
              <a:ext cx="39" cy="4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60" name="Line 440"/>
            <p:cNvSpPr>
              <a:spLocks noChangeShapeType="1"/>
            </p:cNvSpPr>
            <p:nvPr/>
          </p:nvSpPr>
          <p:spPr bwMode="auto">
            <a:xfrm flipH="1" flipV="1">
              <a:off x="3014" y="1777"/>
              <a:ext cx="7" cy="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61" name="Line 441"/>
            <p:cNvSpPr>
              <a:spLocks noChangeShapeType="1"/>
            </p:cNvSpPr>
            <p:nvPr/>
          </p:nvSpPr>
          <p:spPr bwMode="auto">
            <a:xfrm>
              <a:off x="3014" y="1772"/>
              <a:ext cx="1681" cy="194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62" name="Line 442"/>
            <p:cNvSpPr>
              <a:spLocks noChangeShapeType="1"/>
            </p:cNvSpPr>
            <p:nvPr/>
          </p:nvSpPr>
          <p:spPr bwMode="auto">
            <a:xfrm flipH="1" flipV="1">
              <a:off x="4620" y="3617"/>
              <a:ext cx="81" cy="9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63" name="Line 443"/>
            <p:cNvSpPr>
              <a:spLocks noChangeShapeType="1"/>
            </p:cNvSpPr>
            <p:nvPr/>
          </p:nvSpPr>
          <p:spPr bwMode="auto">
            <a:xfrm flipH="1" flipV="1">
              <a:off x="4526" y="3507"/>
              <a:ext cx="94" cy="11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64" name="Line 444"/>
            <p:cNvSpPr>
              <a:spLocks noChangeShapeType="1"/>
            </p:cNvSpPr>
            <p:nvPr/>
          </p:nvSpPr>
          <p:spPr bwMode="auto">
            <a:xfrm flipH="1" flipV="1">
              <a:off x="4452" y="3419"/>
              <a:ext cx="74" cy="8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65" name="Line 445"/>
            <p:cNvSpPr>
              <a:spLocks noChangeShapeType="1"/>
            </p:cNvSpPr>
            <p:nvPr/>
          </p:nvSpPr>
          <p:spPr bwMode="auto">
            <a:xfrm flipH="1" flipV="1">
              <a:off x="4391" y="3347"/>
              <a:ext cx="61" cy="7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66" name="Line 446"/>
            <p:cNvSpPr>
              <a:spLocks noChangeShapeType="1"/>
            </p:cNvSpPr>
            <p:nvPr/>
          </p:nvSpPr>
          <p:spPr bwMode="auto">
            <a:xfrm flipH="1" flipV="1">
              <a:off x="4341" y="3287"/>
              <a:ext cx="50" cy="6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67" name="Line 447"/>
            <p:cNvSpPr>
              <a:spLocks noChangeShapeType="1"/>
            </p:cNvSpPr>
            <p:nvPr/>
          </p:nvSpPr>
          <p:spPr bwMode="auto">
            <a:xfrm flipH="1" flipV="1">
              <a:off x="4299" y="3235"/>
              <a:ext cx="42" cy="5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68" name="Line 448"/>
            <p:cNvSpPr>
              <a:spLocks noChangeShapeType="1"/>
            </p:cNvSpPr>
            <p:nvPr/>
          </p:nvSpPr>
          <p:spPr bwMode="auto">
            <a:xfrm flipH="1" flipV="1">
              <a:off x="4262" y="3190"/>
              <a:ext cx="37" cy="4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69" name="Line 449"/>
            <p:cNvSpPr>
              <a:spLocks noChangeShapeType="1"/>
            </p:cNvSpPr>
            <p:nvPr/>
          </p:nvSpPr>
          <p:spPr bwMode="auto">
            <a:xfrm flipH="1" flipV="1">
              <a:off x="4230" y="3152"/>
              <a:ext cx="32" cy="3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70" name="Line 450"/>
            <p:cNvSpPr>
              <a:spLocks noChangeShapeType="1"/>
            </p:cNvSpPr>
            <p:nvPr/>
          </p:nvSpPr>
          <p:spPr bwMode="auto">
            <a:xfrm flipH="1" flipV="1">
              <a:off x="4202" y="3117"/>
              <a:ext cx="28" cy="3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71" name="Line 451"/>
            <p:cNvSpPr>
              <a:spLocks noChangeShapeType="1"/>
            </p:cNvSpPr>
            <p:nvPr/>
          </p:nvSpPr>
          <p:spPr bwMode="auto">
            <a:xfrm flipH="1" flipV="1">
              <a:off x="4121" y="3015"/>
              <a:ext cx="81" cy="102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72" name="Line 452"/>
            <p:cNvSpPr>
              <a:spLocks noChangeShapeType="1"/>
            </p:cNvSpPr>
            <p:nvPr/>
          </p:nvSpPr>
          <p:spPr bwMode="auto">
            <a:xfrm flipH="1" flipV="1">
              <a:off x="4113" y="3006"/>
              <a:ext cx="8" cy="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73" name="Line 453"/>
            <p:cNvSpPr>
              <a:spLocks noChangeShapeType="1"/>
            </p:cNvSpPr>
            <p:nvPr/>
          </p:nvSpPr>
          <p:spPr bwMode="auto">
            <a:xfrm flipH="1" flipV="1">
              <a:off x="4101" y="2992"/>
              <a:ext cx="12" cy="1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74" name="Line 454"/>
            <p:cNvSpPr>
              <a:spLocks noChangeShapeType="1"/>
            </p:cNvSpPr>
            <p:nvPr/>
          </p:nvSpPr>
          <p:spPr bwMode="auto">
            <a:xfrm flipH="1" flipV="1">
              <a:off x="4096" y="2984"/>
              <a:ext cx="5" cy="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75" name="Line 455"/>
            <p:cNvSpPr>
              <a:spLocks noChangeShapeType="1"/>
            </p:cNvSpPr>
            <p:nvPr/>
          </p:nvSpPr>
          <p:spPr bwMode="auto">
            <a:xfrm flipH="1" flipV="1">
              <a:off x="4084" y="2969"/>
              <a:ext cx="12" cy="1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76" name="Line 456"/>
            <p:cNvSpPr>
              <a:spLocks noChangeShapeType="1"/>
            </p:cNvSpPr>
            <p:nvPr/>
          </p:nvSpPr>
          <p:spPr bwMode="auto">
            <a:xfrm flipH="1" flipV="1">
              <a:off x="4079" y="2963"/>
              <a:ext cx="5" cy="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77" name="Line 457"/>
            <p:cNvSpPr>
              <a:spLocks noChangeShapeType="1"/>
            </p:cNvSpPr>
            <p:nvPr/>
          </p:nvSpPr>
          <p:spPr bwMode="auto">
            <a:xfrm flipH="1" flipV="1">
              <a:off x="4068" y="2948"/>
              <a:ext cx="11" cy="1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78" name="Line 458"/>
            <p:cNvSpPr>
              <a:spLocks noChangeShapeType="1"/>
            </p:cNvSpPr>
            <p:nvPr/>
          </p:nvSpPr>
          <p:spPr bwMode="auto">
            <a:xfrm flipH="1" flipV="1">
              <a:off x="4063" y="2941"/>
              <a:ext cx="5" cy="7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79" name="Line 459"/>
            <p:cNvSpPr>
              <a:spLocks noChangeShapeType="1"/>
            </p:cNvSpPr>
            <p:nvPr/>
          </p:nvSpPr>
          <p:spPr bwMode="auto">
            <a:xfrm flipH="1" flipV="1">
              <a:off x="4053" y="2927"/>
              <a:ext cx="10" cy="1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80" name="Line 460"/>
            <p:cNvSpPr>
              <a:spLocks noChangeShapeType="1"/>
            </p:cNvSpPr>
            <p:nvPr/>
          </p:nvSpPr>
          <p:spPr bwMode="auto">
            <a:xfrm flipH="1" flipV="1">
              <a:off x="4049" y="2923"/>
              <a:ext cx="4" cy="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81" name="Line 461"/>
            <p:cNvSpPr>
              <a:spLocks noChangeShapeType="1"/>
            </p:cNvSpPr>
            <p:nvPr/>
          </p:nvSpPr>
          <p:spPr bwMode="auto">
            <a:xfrm flipH="1" flipV="1">
              <a:off x="4038" y="2907"/>
              <a:ext cx="11" cy="1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82" name="Line 462"/>
            <p:cNvSpPr>
              <a:spLocks noChangeShapeType="1"/>
            </p:cNvSpPr>
            <p:nvPr/>
          </p:nvSpPr>
          <p:spPr bwMode="auto">
            <a:xfrm flipH="1" flipV="1">
              <a:off x="4035" y="2904"/>
              <a:ext cx="3" cy="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83" name="Line 463"/>
            <p:cNvSpPr>
              <a:spLocks noChangeShapeType="1"/>
            </p:cNvSpPr>
            <p:nvPr/>
          </p:nvSpPr>
          <p:spPr bwMode="auto">
            <a:xfrm flipH="1" flipV="1">
              <a:off x="4023" y="2888"/>
              <a:ext cx="12" cy="1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84" name="Freeform 464"/>
            <p:cNvSpPr>
              <a:spLocks/>
            </p:cNvSpPr>
            <p:nvPr/>
          </p:nvSpPr>
          <p:spPr bwMode="auto">
            <a:xfrm>
              <a:off x="4486" y="2170"/>
              <a:ext cx="643" cy="828"/>
            </a:xfrm>
            <a:custGeom>
              <a:avLst/>
              <a:gdLst>
                <a:gd name="T0" fmla="*/ 15 w 643"/>
                <a:gd name="T1" fmla="*/ 548 h 828"/>
                <a:gd name="T2" fmla="*/ 39 w 643"/>
                <a:gd name="T3" fmla="*/ 537 h 828"/>
                <a:gd name="T4" fmla="*/ 63 w 643"/>
                <a:gd name="T5" fmla="*/ 525 h 828"/>
                <a:gd name="T6" fmla="*/ 86 w 643"/>
                <a:gd name="T7" fmla="*/ 513 h 828"/>
                <a:gd name="T8" fmla="*/ 109 w 643"/>
                <a:gd name="T9" fmla="*/ 502 h 828"/>
                <a:gd name="T10" fmla="*/ 133 w 643"/>
                <a:gd name="T11" fmla="*/ 488 h 828"/>
                <a:gd name="T12" fmla="*/ 156 w 643"/>
                <a:gd name="T13" fmla="*/ 474 h 828"/>
                <a:gd name="T14" fmla="*/ 182 w 643"/>
                <a:gd name="T15" fmla="*/ 458 h 828"/>
                <a:gd name="T16" fmla="*/ 204 w 643"/>
                <a:gd name="T17" fmla="*/ 443 h 828"/>
                <a:gd name="T18" fmla="*/ 229 w 643"/>
                <a:gd name="T19" fmla="*/ 426 h 828"/>
                <a:gd name="T20" fmla="*/ 253 w 643"/>
                <a:gd name="T21" fmla="*/ 408 h 828"/>
                <a:gd name="T22" fmla="*/ 278 w 643"/>
                <a:gd name="T23" fmla="*/ 389 h 828"/>
                <a:gd name="T24" fmla="*/ 303 w 643"/>
                <a:gd name="T25" fmla="*/ 369 h 828"/>
                <a:gd name="T26" fmla="*/ 328 w 643"/>
                <a:gd name="T27" fmla="*/ 349 h 828"/>
                <a:gd name="T28" fmla="*/ 354 w 643"/>
                <a:gd name="T29" fmla="*/ 327 h 828"/>
                <a:gd name="T30" fmla="*/ 380 w 643"/>
                <a:gd name="T31" fmla="*/ 303 h 828"/>
                <a:gd name="T32" fmla="*/ 406 w 643"/>
                <a:gd name="T33" fmla="*/ 279 h 828"/>
                <a:gd name="T34" fmla="*/ 433 w 643"/>
                <a:gd name="T35" fmla="*/ 253 h 828"/>
                <a:gd name="T36" fmla="*/ 461 w 643"/>
                <a:gd name="T37" fmla="*/ 224 h 828"/>
                <a:gd name="T38" fmla="*/ 488 w 643"/>
                <a:gd name="T39" fmla="*/ 196 h 828"/>
                <a:gd name="T40" fmla="*/ 518 w 643"/>
                <a:gd name="T41" fmla="*/ 163 h 828"/>
                <a:gd name="T42" fmla="*/ 545 w 643"/>
                <a:gd name="T43" fmla="*/ 130 h 828"/>
                <a:gd name="T44" fmla="*/ 577 w 643"/>
                <a:gd name="T45" fmla="*/ 91 h 828"/>
                <a:gd name="T46" fmla="*/ 606 w 643"/>
                <a:gd name="T47" fmla="*/ 52 h 828"/>
                <a:gd name="T48" fmla="*/ 638 w 643"/>
                <a:gd name="T49" fmla="*/ 9 h 828"/>
                <a:gd name="T50" fmla="*/ 643 w 643"/>
                <a:gd name="T51" fmla="*/ 0 h 828"/>
                <a:gd name="T52" fmla="*/ 638 w 643"/>
                <a:gd name="T53" fmla="*/ 9 h 828"/>
                <a:gd name="T54" fmla="*/ 612 w 643"/>
                <a:gd name="T55" fmla="*/ 53 h 828"/>
                <a:gd name="T56" fmla="*/ 598 w 643"/>
                <a:gd name="T57" fmla="*/ 78 h 828"/>
                <a:gd name="T58" fmla="*/ 584 w 643"/>
                <a:gd name="T59" fmla="*/ 105 h 828"/>
                <a:gd name="T60" fmla="*/ 568 w 643"/>
                <a:gd name="T61" fmla="*/ 132 h 828"/>
                <a:gd name="T62" fmla="*/ 553 w 643"/>
                <a:gd name="T63" fmla="*/ 160 h 828"/>
                <a:gd name="T64" fmla="*/ 540 w 643"/>
                <a:gd name="T65" fmla="*/ 187 h 828"/>
                <a:gd name="T66" fmla="*/ 526 w 643"/>
                <a:gd name="T67" fmla="*/ 213 h 828"/>
                <a:gd name="T68" fmla="*/ 512 w 643"/>
                <a:gd name="T69" fmla="*/ 238 h 828"/>
                <a:gd name="T70" fmla="*/ 500 w 643"/>
                <a:gd name="T71" fmla="*/ 265 h 828"/>
                <a:gd name="T72" fmla="*/ 487 w 643"/>
                <a:gd name="T73" fmla="*/ 291 h 828"/>
                <a:gd name="T74" fmla="*/ 474 w 643"/>
                <a:gd name="T75" fmla="*/ 318 h 828"/>
                <a:gd name="T76" fmla="*/ 450 w 643"/>
                <a:gd name="T77" fmla="*/ 369 h 828"/>
                <a:gd name="T78" fmla="*/ 438 w 643"/>
                <a:gd name="T79" fmla="*/ 394 h 828"/>
                <a:gd name="T80" fmla="*/ 428 w 643"/>
                <a:gd name="T81" fmla="*/ 419 h 828"/>
                <a:gd name="T82" fmla="*/ 416 w 643"/>
                <a:gd name="T83" fmla="*/ 445 h 828"/>
                <a:gd name="T84" fmla="*/ 405 w 643"/>
                <a:gd name="T85" fmla="*/ 471 h 828"/>
                <a:gd name="T86" fmla="*/ 393 w 643"/>
                <a:gd name="T87" fmla="*/ 498 h 828"/>
                <a:gd name="T88" fmla="*/ 371 w 643"/>
                <a:gd name="T89" fmla="*/ 552 h 828"/>
                <a:gd name="T90" fmla="*/ 319 w 643"/>
                <a:gd name="T91" fmla="*/ 685 h 828"/>
                <a:gd name="T92" fmla="*/ 266 w 643"/>
                <a:gd name="T93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3" h="828">
                  <a:moveTo>
                    <a:pt x="0" y="553"/>
                  </a:moveTo>
                  <a:lnTo>
                    <a:pt x="15" y="548"/>
                  </a:lnTo>
                  <a:lnTo>
                    <a:pt x="29" y="541"/>
                  </a:lnTo>
                  <a:lnTo>
                    <a:pt x="39" y="537"/>
                  </a:lnTo>
                  <a:lnTo>
                    <a:pt x="61" y="527"/>
                  </a:lnTo>
                  <a:lnTo>
                    <a:pt x="63" y="525"/>
                  </a:lnTo>
                  <a:lnTo>
                    <a:pt x="69" y="523"/>
                  </a:lnTo>
                  <a:lnTo>
                    <a:pt x="86" y="513"/>
                  </a:lnTo>
                  <a:lnTo>
                    <a:pt x="92" y="511"/>
                  </a:lnTo>
                  <a:lnTo>
                    <a:pt x="109" y="502"/>
                  </a:lnTo>
                  <a:lnTo>
                    <a:pt x="122" y="495"/>
                  </a:lnTo>
                  <a:lnTo>
                    <a:pt x="133" y="488"/>
                  </a:lnTo>
                  <a:lnTo>
                    <a:pt x="154" y="475"/>
                  </a:lnTo>
                  <a:lnTo>
                    <a:pt x="156" y="474"/>
                  </a:lnTo>
                  <a:lnTo>
                    <a:pt x="167" y="467"/>
                  </a:lnTo>
                  <a:lnTo>
                    <a:pt x="182" y="458"/>
                  </a:lnTo>
                  <a:lnTo>
                    <a:pt x="186" y="455"/>
                  </a:lnTo>
                  <a:lnTo>
                    <a:pt x="204" y="443"/>
                  </a:lnTo>
                  <a:lnTo>
                    <a:pt x="219" y="434"/>
                  </a:lnTo>
                  <a:lnTo>
                    <a:pt x="229" y="426"/>
                  </a:lnTo>
                  <a:lnTo>
                    <a:pt x="252" y="409"/>
                  </a:lnTo>
                  <a:lnTo>
                    <a:pt x="253" y="408"/>
                  </a:lnTo>
                  <a:lnTo>
                    <a:pt x="260" y="404"/>
                  </a:lnTo>
                  <a:lnTo>
                    <a:pt x="278" y="389"/>
                  </a:lnTo>
                  <a:lnTo>
                    <a:pt x="286" y="384"/>
                  </a:lnTo>
                  <a:lnTo>
                    <a:pt x="303" y="369"/>
                  </a:lnTo>
                  <a:lnTo>
                    <a:pt x="320" y="355"/>
                  </a:lnTo>
                  <a:lnTo>
                    <a:pt x="328" y="349"/>
                  </a:lnTo>
                  <a:lnTo>
                    <a:pt x="346" y="334"/>
                  </a:lnTo>
                  <a:lnTo>
                    <a:pt x="354" y="327"/>
                  </a:lnTo>
                  <a:lnTo>
                    <a:pt x="358" y="323"/>
                  </a:lnTo>
                  <a:lnTo>
                    <a:pt x="380" y="303"/>
                  </a:lnTo>
                  <a:lnTo>
                    <a:pt x="397" y="287"/>
                  </a:lnTo>
                  <a:lnTo>
                    <a:pt x="406" y="279"/>
                  </a:lnTo>
                  <a:lnTo>
                    <a:pt x="424" y="262"/>
                  </a:lnTo>
                  <a:lnTo>
                    <a:pt x="433" y="253"/>
                  </a:lnTo>
                  <a:lnTo>
                    <a:pt x="440" y="246"/>
                  </a:lnTo>
                  <a:lnTo>
                    <a:pt x="461" y="224"/>
                  </a:lnTo>
                  <a:lnTo>
                    <a:pt x="485" y="199"/>
                  </a:lnTo>
                  <a:lnTo>
                    <a:pt x="488" y="196"/>
                  </a:lnTo>
                  <a:lnTo>
                    <a:pt x="492" y="191"/>
                  </a:lnTo>
                  <a:lnTo>
                    <a:pt x="518" y="163"/>
                  </a:lnTo>
                  <a:lnTo>
                    <a:pt x="541" y="135"/>
                  </a:lnTo>
                  <a:lnTo>
                    <a:pt x="545" y="130"/>
                  </a:lnTo>
                  <a:lnTo>
                    <a:pt x="551" y="125"/>
                  </a:lnTo>
                  <a:lnTo>
                    <a:pt x="577" y="91"/>
                  </a:lnTo>
                  <a:lnTo>
                    <a:pt x="596" y="68"/>
                  </a:lnTo>
                  <a:lnTo>
                    <a:pt x="606" y="52"/>
                  </a:lnTo>
                  <a:lnTo>
                    <a:pt x="627" y="24"/>
                  </a:lnTo>
                  <a:lnTo>
                    <a:pt x="638" y="9"/>
                  </a:lnTo>
                  <a:lnTo>
                    <a:pt x="642" y="2"/>
                  </a:lnTo>
                  <a:lnTo>
                    <a:pt x="643" y="0"/>
                  </a:lnTo>
                  <a:lnTo>
                    <a:pt x="639" y="8"/>
                  </a:lnTo>
                  <a:lnTo>
                    <a:pt x="638" y="9"/>
                  </a:lnTo>
                  <a:lnTo>
                    <a:pt x="613" y="52"/>
                  </a:lnTo>
                  <a:lnTo>
                    <a:pt x="612" y="53"/>
                  </a:lnTo>
                  <a:lnTo>
                    <a:pt x="612" y="53"/>
                  </a:lnTo>
                  <a:lnTo>
                    <a:pt x="598" y="78"/>
                  </a:lnTo>
                  <a:lnTo>
                    <a:pt x="593" y="87"/>
                  </a:lnTo>
                  <a:lnTo>
                    <a:pt x="584" y="105"/>
                  </a:lnTo>
                  <a:lnTo>
                    <a:pt x="572" y="125"/>
                  </a:lnTo>
                  <a:lnTo>
                    <a:pt x="568" y="132"/>
                  </a:lnTo>
                  <a:lnTo>
                    <a:pt x="557" y="154"/>
                  </a:lnTo>
                  <a:lnTo>
                    <a:pt x="553" y="160"/>
                  </a:lnTo>
                  <a:lnTo>
                    <a:pt x="553" y="162"/>
                  </a:lnTo>
                  <a:lnTo>
                    <a:pt x="540" y="187"/>
                  </a:lnTo>
                  <a:lnTo>
                    <a:pt x="536" y="192"/>
                  </a:lnTo>
                  <a:lnTo>
                    <a:pt x="526" y="213"/>
                  </a:lnTo>
                  <a:lnTo>
                    <a:pt x="522" y="222"/>
                  </a:lnTo>
                  <a:lnTo>
                    <a:pt x="512" y="238"/>
                  </a:lnTo>
                  <a:lnTo>
                    <a:pt x="506" y="253"/>
                  </a:lnTo>
                  <a:lnTo>
                    <a:pt x="500" y="265"/>
                  </a:lnTo>
                  <a:lnTo>
                    <a:pt x="491" y="283"/>
                  </a:lnTo>
                  <a:lnTo>
                    <a:pt x="487" y="291"/>
                  </a:lnTo>
                  <a:lnTo>
                    <a:pt x="477" y="314"/>
                  </a:lnTo>
                  <a:lnTo>
                    <a:pt x="474" y="318"/>
                  </a:lnTo>
                  <a:lnTo>
                    <a:pt x="462" y="344"/>
                  </a:lnTo>
                  <a:lnTo>
                    <a:pt x="450" y="369"/>
                  </a:lnTo>
                  <a:lnTo>
                    <a:pt x="449" y="371"/>
                  </a:lnTo>
                  <a:lnTo>
                    <a:pt x="438" y="394"/>
                  </a:lnTo>
                  <a:lnTo>
                    <a:pt x="437" y="398"/>
                  </a:lnTo>
                  <a:lnTo>
                    <a:pt x="428" y="419"/>
                  </a:lnTo>
                  <a:lnTo>
                    <a:pt x="425" y="426"/>
                  </a:lnTo>
                  <a:lnTo>
                    <a:pt x="416" y="445"/>
                  </a:lnTo>
                  <a:lnTo>
                    <a:pt x="412" y="454"/>
                  </a:lnTo>
                  <a:lnTo>
                    <a:pt x="405" y="471"/>
                  </a:lnTo>
                  <a:lnTo>
                    <a:pt x="400" y="482"/>
                  </a:lnTo>
                  <a:lnTo>
                    <a:pt x="393" y="498"/>
                  </a:lnTo>
                  <a:lnTo>
                    <a:pt x="388" y="511"/>
                  </a:lnTo>
                  <a:lnTo>
                    <a:pt x="371" y="552"/>
                  </a:lnTo>
                  <a:lnTo>
                    <a:pt x="363" y="572"/>
                  </a:lnTo>
                  <a:lnTo>
                    <a:pt x="319" y="685"/>
                  </a:lnTo>
                  <a:lnTo>
                    <a:pt x="310" y="707"/>
                  </a:lnTo>
                  <a:lnTo>
                    <a:pt x="266" y="828"/>
                  </a:lnTo>
                </a:path>
              </a:pathLst>
            </a:custGeom>
            <a:noFill/>
            <a:ln w="3810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86" name="Rectangle 466"/>
            <p:cNvSpPr>
              <a:spLocks noChangeArrowheads="1"/>
            </p:cNvSpPr>
            <p:nvPr/>
          </p:nvSpPr>
          <p:spPr bwMode="auto">
            <a:xfrm>
              <a:off x="3846" y="1846"/>
              <a:ext cx="5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FFFF"/>
                  </a:solidFill>
                  <a:effectLst/>
                  <a:latin typeface="Times New Roman" charset="0"/>
                </a:rPr>
                <a:t>C</a:t>
              </a:r>
              <a:r>
                <a:rPr lang="en-US" baseline="-25000">
                  <a:solidFill>
                    <a:srgbClr val="00FFFF"/>
                  </a:solidFill>
                  <a:effectLst/>
                  <a:latin typeface="Times New Roman" charset="0"/>
                </a:rPr>
                <a:t>0</a:t>
              </a:r>
              <a:r>
                <a:rPr lang="en-US">
                  <a:solidFill>
                    <a:srgbClr val="00FFFF"/>
                  </a:solidFill>
                  <a:effectLst/>
                  <a:latin typeface="Times New Roman" charset="0"/>
                </a:rPr>
                <a:t>(</a:t>
              </a:r>
              <a:r>
                <a:rPr lang="en-US" i="1">
                  <a:solidFill>
                    <a:srgbClr val="00FFFF"/>
                  </a:solidFill>
                  <a:effectLst/>
                  <a:latin typeface="Times New Roman" charset="0"/>
                </a:rPr>
                <a:t>t</a:t>
              </a:r>
              <a:r>
                <a:rPr lang="en-US">
                  <a:solidFill>
                    <a:srgbClr val="00FFFF"/>
                  </a:solidFill>
                  <a:effectLst/>
                  <a:latin typeface="Times New Roman" charset="0"/>
                </a:rPr>
                <a:t>)</a:t>
              </a:r>
            </a:p>
          </p:txBody>
        </p:sp>
        <p:sp>
          <p:nvSpPr>
            <p:cNvPr id="56788" name="Rectangle 468"/>
            <p:cNvSpPr>
              <a:spLocks noChangeArrowheads="1"/>
            </p:cNvSpPr>
            <p:nvPr/>
          </p:nvSpPr>
          <p:spPr bwMode="auto">
            <a:xfrm>
              <a:off x="4823" y="3014"/>
              <a:ext cx="6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baseline="-25000">
                  <a:solidFill>
                    <a:srgbClr val="00FF00"/>
                  </a:solidFill>
                  <a:effectLst/>
                  <a:latin typeface="Times New Roman" charset="0"/>
                </a:rPr>
                <a:t>1</a:t>
              </a:r>
              <a:r>
                <a:rPr lang="en-US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i="1">
                  <a:solidFill>
                    <a:srgbClr val="00FF00"/>
                  </a:solidFill>
                  <a:effectLst/>
                  <a:latin typeface="Times New Roman" charset="0"/>
                </a:rPr>
                <a:t>r</a:t>
              </a:r>
              <a:r>
                <a:rPr lang="en-US" baseline="-25000">
                  <a:solidFill>
                    <a:srgbClr val="00FF00"/>
                  </a:solidFill>
                  <a:effectLst/>
                  <a:latin typeface="Times New Roman" charset="0"/>
                </a:rPr>
                <a:t>1</a:t>
              </a:r>
              <a:r>
                <a:rPr lang="en-US">
                  <a:solidFill>
                    <a:srgbClr val="00FF00"/>
                  </a:solidFill>
                  <a:effectLst/>
                  <a:latin typeface="Times New Roman" charset="0"/>
                </a:rPr>
                <a:t>)</a:t>
              </a:r>
            </a:p>
          </p:txBody>
        </p:sp>
        <p:sp>
          <p:nvSpPr>
            <p:cNvPr id="56824" name="Line 504"/>
            <p:cNvSpPr>
              <a:spLocks noChangeShapeType="1"/>
            </p:cNvSpPr>
            <p:nvPr/>
          </p:nvSpPr>
          <p:spPr bwMode="auto">
            <a:xfrm>
              <a:off x="5118" y="943"/>
              <a:ext cx="2" cy="4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54" name="Line 1158"/>
            <p:cNvSpPr>
              <a:spLocks noChangeShapeType="1"/>
            </p:cNvSpPr>
            <p:nvPr/>
          </p:nvSpPr>
          <p:spPr bwMode="auto">
            <a:xfrm>
              <a:off x="5231" y="1056"/>
              <a:ext cx="2" cy="4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8859" name="Group 1163"/>
          <p:cNvGrpSpPr>
            <a:grpSpLocks/>
          </p:cNvGrpSpPr>
          <p:nvPr/>
        </p:nvGrpSpPr>
        <p:grpSpPr bwMode="auto">
          <a:xfrm>
            <a:off x="4700588" y="1584325"/>
            <a:ext cx="4264025" cy="4314825"/>
            <a:chOff x="2977" y="1005"/>
            <a:chExt cx="2686" cy="2718"/>
          </a:xfrm>
        </p:grpSpPr>
        <p:sp>
          <p:nvSpPr>
            <p:cNvPr id="56836" name="Rectangle 516"/>
            <p:cNvSpPr>
              <a:spLocks noChangeArrowheads="1"/>
            </p:cNvSpPr>
            <p:nvPr/>
          </p:nvSpPr>
          <p:spPr bwMode="auto">
            <a:xfrm>
              <a:off x="2977" y="1005"/>
              <a:ext cx="2686" cy="2718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93" name="Line 473"/>
            <p:cNvSpPr>
              <a:spLocks noChangeShapeType="1"/>
            </p:cNvSpPr>
            <p:nvPr/>
          </p:nvSpPr>
          <p:spPr bwMode="auto">
            <a:xfrm flipH="1">
              <a:off x="5191" y="1086"/>
              <a:ext cx="415" cy="67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94" name="Line 474"/>
            <p:cNvSpPr>
              <a:spLocks noChangeShapeType="1"/>
            </p:cNvSpPr>
            <p:nvPr/>
          </p:nvSpPr>
          <p:spPr bwMode="auto">
            <a:xfrm flipH="1">
              <a:off x="4970" y="1759"/>
              <a:ext cx="221" cy="30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95" name="Line 475"/>
            <p:cNvSpPr>
              <a:spLocks noChangeShapeType="1"/>
            </p:cNvSpPr>
            <p:nvPr/>
          </p:nvSpPr>
          <p:spPr bwMode="auto">
            <a:xfrm flipH="1">
              <a:off x="4834" y="2062"/>
              <a:ext cx="136" cy="17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96" name="Line 476"/>
            <p:cNvSpPr>
              <a:spLocks noChangeShapeType="1"/>
            </p:cNvSpPr>
            <p:nvPr/>
          </p:nvSpPr>
          <p:spPr bwMode="auto">
            <a:xfrm flipH="1">
              <a:off x="4722" y="2237"/>
              <a:ext cx="112" cy="10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97" name="Line 477"/>
            <p:cNvSpPr>
              <a:spLocks noChangeShapeType="1"/>
            </p:cNvSpPr>
            <p:nvPr/>
          </p:nvSpPr>
          <p:spPr bwMode="auto">
            <a:xfrm flipH="1">
              <a:off x="4633" y="2346"/>
              <a:ext cx="89" cy="8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98" name="Line 478"/>
            <p:cNvSpPr>
              <a:spLocks noChangeShapeType="1"/>
            </p:cNvSpPr>
            <p:nvPr/>
          </p:nvSpPr>
          <p:spPr bwMode="auto">
            <a:xfrm flipH="1">
              <a:off x="4561" y="2429"/>
              <a:ext cx="72" cy="6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99" name="Line 479"/>
            <p:cNvSpPr>
              <a:spLocks noChangeShapeType="1"/>
            </p:cNvSpPr>
            <p:nvPr/>
          </p:nvSpPr>
          <p:spPr bwMode="auto">
            <a:xfrm flipH="1">
              <a:off x="4483" y="2495"/>
              <a:ext cx="78" cy="45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00" name="Line 480"/>
            <p:cNvSpPr>
              <a:spLocks noChangeShapeType="1"/>
            </p:cNvSpPr>
            <p:nvPr/>
          </p:nvSpPr>
          <p:spPr bwMode="auto">
            <a:xfrm flipH="1">
              <a:off x="4425" y="2540"/>
              <a:ext cx="58" cy="3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01" name="Line 481"/>
            <p:cNvSpPr>
              <a:spLocks noChangeShapeType="1"/>
            </p:cNvSpPr>
            <p:nvPr/>
          </p:nvSpPr>
          <p:spPr bwMode="auto">
            <a:xfrm flipH="1">
              <a:off x="4359" y="2578"/>
              <a:ext cx="66" cy="33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02" name="Freeform 482"/>
            <p:cNvSpPr>
              <a:spLocks/>
            </p:cNvSpPr>
            <p:nvPr/>
          </p:nvSpPr>
          <p:spPr bwMode="auto">
            <a:xfrm>
              <a:off x="4132" y="2611"/>
              <a:ext cx="227" cy="38"/>
            </a:xfrm>
            <a:custGeom>
              <a:avLst/>
              <a:gdLst>
                <a:gd name="T0" fmla="*/ 95 w 95"/>
                <a:gd name="T1" fmla="*/ 0 h 17"/>
                <a:gd name="T2" fmla="*/ 84 w 95"/>
                <a:gd name="T3" fmla="*/ 4 h 17"/>
                <a:gd name="T4" fmla="*/ 73 w 95"/>
                <a:gd name="T5" fmla="*/ 6 h 17"/>
                <a:gd name="T6" fmla="*/ 63 w 95"/>
                <a:gd name="T7" fmla="*/ 10 h 17"/>
                <a:gd name="T8" fmla="*/ 54 w 95"/>
                <a:gd name="T9" fmla="*/ 12 h 17"/>
                <a:gd name="T10" fmla="*/ 43 w 95"/>
                <a:gd name="T11" fmla="*/ 14 h 17"/>
                <a:gd name="T12" fmla="*/ 34 w 95"/>
                <a:gd name="T13" fmla="*/ 16 h 17"/>
                <a:gd name="T14" fmla="*/ 26 w 95"/>
                <a:gd name="T15" fmla="*/ 16 h 17"/>
                <a:gd name="T16" fmla="*/ 17 w 95"/>
                <a:gd name="T17" fmla="*/ 17 h 17"/>
                <a:gd name="T18" fmla="*/ 8 w 95"/>
                <a:gd name="T19" fmla="*/ 17 h 17"/>
                <a:gd name="T20" fmla="*/ 0 w 95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7">
                  <a:moveTo>
                    <a:pt x="95" y="0"/>
                  </a:moveTo>
                  <a:lnTo>
                    <a:pt x="84" y="4"/>
                  </a:lnTo>
                  <a:lnTo>
                    <a:pt x="73" y="6"/>
                  </a:lnTo>
                  <a:lnTo>
                    <a:pt x="63" y="10"/>
                  </a:lnTo>
                  <a:lnTo>
                    <a:pt x="54" y="12"/>
                  </a:lnTo>
                  <a:lnTo>
                    <a:pt x="43" y="14"/>
                  </a:lnTo>
                  <a:lnTo>
                    <a:pt x="34" y="16"/>
                  </a:lnTo>
                  <a:lnTo>
                    <a:pt x="26" y="16"/>
                  </a:lnTo>
                  <a:lnTo>
                    <a:pt x="17" y="17"/>
                  </a:lnTo>
                  <a:lnTo>
                    <a:pt x="8" y="17"/>
                  </a:lnTo>
                  <a:lnTo>
                    <a:pt x="0" y="17"/>
                  </a:lnTo>
                </a:path>
              </a:pathLst>
            </a:custGeom>
            <a:noFill/>
            <a:ln w="3810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03" name="Freeform 483"/>
            <p:cNvSpPr>
              <a:spLocks/>
            </p:cNvSpPr>
            <p:nvPr/>
          </p:nvSpPr>
          <p:spPr bwMode="auto">
            <a:xfrm>
              <a:off x="3944" y="2624"/>
              <a:ext cx="188" cy="25"/>
            </a:xfrm>
            <a:custGeom>
              <a:avLst/>
              <a:gdLst>
                <a:gd name="T0" fmla="*/ 79 w 79"/>
                <a:gd name="T1" fmla="*/ 12 h 12"/>
                <a:gd name="T2" fmla="*/ 71 w 79"/>
                <a:gd name="T3" fmla="*/ 12 h 12"/>
                <a:gd name="T4" fmla="*/ 63 w 79"/>
                <a:gd name="T5" fmla="*/ 12 h 12"/>
                <a:gd name="T6" fmla="*/ 56 w 79"/>
                <a:gd name="T7" fmla="*/ 12 h 12"/>
                <a:gd name="T8" fmla="*/ 48 w 79"/>
                <a:gd name="T9" fmla="*/ 11 h 12"/>
                <a:gd name="T10" fmla="*/ 40 w 79"/>
                <a:gd name="T11" fmla="*/ 9 h 12"/>
                <a:gd name="T12" fmla="*/ 33 w 79"/>
                <a:gd name="T13" fmla="*/ 8 h 12"/>
                <a:gd name="T14" fmla="*/ 25 w 79"/>
                <a:gd name="T15" fmla="*/ 7 h 12"/>
                <a:gd name="T16" fmla="*/ 17 w 79"/>
                <a:gd name="T17" fmla="*/ 5 h 12"/>
                <a:gd name="T18" fmla="*/ 7 w 79"/>
                <a:gd name="T19" fmla="*/ 3 h 12"/>
                <a:gd name="T20" fmla="*/ 0 w 79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2">
                  <a:moveTo>
                    <a:pt x="79" y="12"/>
                  </a:moveTo>
                  <a:lnTo>
                    <a:pt x="71" y="12"/>
                  </a:lnTo>
                  <a:lnTo>
                    <a:pt x="63" y="12"/>
                  </a:lnTo>
                  <a:lnTo>
                    <a:pt x="56" y="12"/>
                  </a:lnTo>
                  <a:lnTo>
                    <a:pt x="48" y="11"/>
                  </a:lnTo>
                  <a:lnTo>
                    <a:pt x="40" y="9"/>
                  </a:lnTo>
                  <a:lnTo>
                    <a:pt x="33" y="8"/>
                  </a:lnTo>
                  <a:lnTo>
                    <a:pt x="25" y="7"/>
                  </a:lnTo>
                  <a:lnTo>
                    <a:pt x="17" y="5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04" name="Freeform 484"/>
            <p:cNvSpPr>
              <a:spLocks/>
            </p:cNvSpPr>
            <p:nvPr/>
          </p:nvSpPr>
          <p:spPr bwMode="auto">
            <a:xfrm>
              <a:off x="3400" y="2217"/>
              <a:ext cx="544" cy="407"/>
            </a:xfrm>
            <a:custGeom>
              <a:avLst/>
              <a:gdLst>
                <a:gd name="T0" fmla="*/ 226 w 226"/>
                <a:gd name="T1" fmla="*/ 170 h 170"/>
                <a:gd name="T2" fmla="*/ 208 w 226"/>
                <a:gd name="T3" fmla="*/ 164 h 170"/>
                <a:gd name="T4" fmla="*/ 191 w 226"/>
                <a:gd name="T5" fmla="*/ 157 h 170"/>
                <a:gd name="T6" fmla="*/ 173 w 226"/>
                <a:gd name="T7" fmla="*/ 146 h 170"/>
                <a:gd name="T8" fmla="*/ 154 w 226"/>
                <a:gd name="T9" fmla="*/ 136 h 170"/>
                <a:gd name="T10" fmla="*/ 135 w 226"/>
                <a:gd name="T11" fmla="*/ 123 h 170"/>
                <a:gd name="T12" fmla="*/ 114 w 226"/>
                <a:gd name="T13" fmla="*/ 107 h 170"/>
                <a:gd name="T14" fmla="*/ 90 w 226"/>
                <a:gd name="T15" fmla="*/ 87 h 170"/>
                <a:gd name="T16" fmla="*/ 65 w 226"/>
                <a:gd name="T17" fmla="*/ 65 h 170"/>
                <a:gd name="T18" fmla="*/ 36 w 226"/>
                <a:gd name="T19" fmla="*/ 37 h 170"/>
                <a:gd name="T20" fmla="*/ 0 w 226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170">
                  <a:moveTo>
                    <a:pt x="226" y="170"/>
                  </a:moveTo>
                  <a:lnTo>
                    <a:pt x="208" y="164"/>
                  </a:lnTo>
                  <a:lnTo>
                    <a:pt x="191" y="157"/>
                  </a:lnTo>
                  <a:lnTo>
                    <a:pt x="173" y="146"/>
                  </a:lnTo>
                  <a:lnTo>
                    <a:pt x="154" y="136"/>
                  </a:lnTo>
                  <a:lnTo>
                    <a:pt x="135" y="123"/>
                  </a:lnTo>
                  <a:lnTo>
                    <a:pt x="114" y="107"/>
                  </a:lnTo>
                  <a:lnTo>
                    <a:pt x="90" y="87"/>
                  </a:lnTo>
                  <a:lnTo>
                    <a:pt x="65" y="65"/>
                  </a:lnTo>
                  <a:lnTo>
                    <a:pt x="36" y="37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05" name="Line 485"/>
            <p:cNvSpPr>
              <a:spLocks noChangeShapeType="1"/>
            </p:cNvSpPr>
            <p:nvPr/>
          </p:nvSpPr>
          <p:spPr bwMode="auto">
            <a:xfrm flipH="1" flipV="1">
              <a:off x="3348" y="2158"/>
              <a:ext cx="52" cy="5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06" name="Line 486"/>
            <p:cNvSpPr>
              <a:spLocks noChangeShapeType="1"/>
            </p:cNvSpPr>
            <p:nvPr/>
          </p:nvSpPr>
          <p:spPr bwMode="auto">
            <a:xfrm flipH="1" flipV="1">
              <a:off x="3282" y="2088"/>
              <a:ext cx="66" cy="7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07" name="Line 487"/>
            <p:cNvSpPr>
              <a:spLocks noChangeShapeType="1"/>
            </p:cNvSpPr>
            <p:nvPr/>
          </p:nvSpPr>
          <p:spPr bwMode="auto">
            <a:xfrm flipH="1" flipV="1">
              <a:off x="3210" y="2004"/>
              <a:ext cx="72" cy="8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08" name="Line 488"/>
            <p:cNvSpPr>
              <a:spLocks noChangeShapeType="1"/>
            </p:cNvSpPr>
            <p:nvPr/>
          </p:nvSpPr>
          <p:spPr bwMode="auto">
            <a:xfrm flipH="1" flipV="1">
              <a:off x="3107" y="1888"/>
              <a:ext cx="103" cy="11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09" name="Line 489"/>
            <p:cNvSpPr>
              <a:spLocks noChangeShapeType="1"/>
            </p:cNvSpPr>
            <p:nvPr/>
          </p:nvSpPr>
          <p:spPr bwMode="auto">
            <a:xfrm flipH="1" flipV="1">
              <a:off x="3023" y="1789"/>
              <a:ext cx="84" cy="99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10" name="Freeform 490"/>
            <p:cNvSpPr>
              <a:spLocks/>
            </p:cNvSpPr>
            <p:nvPr/>
          </p:nvSpPr>
          <p:spPr bwMode="auto">
            <a:xfrm>
              <a:off x="3956" y="2255"/>
              <a:ext cx="299" cy="298"/>
            </a:xfrm>
            <a:custGeom>
              <a:avLst/>
              <a:gdLst>
                <a:gd name="T0" fmla="*/ 20 w 123"/>
                <a:gd name="T1" fmla="*/ 0 h 124"/>
                <a:gd name="T2" fmla="*/ 18 w 123"/>
                <a:gd name="T3" fmla="*/ 3 h 124"/>
                <a:gd name="T4" fmla="*/ 15 w 123"/>
                <a:gd name="T5" fmla="*/ 7 h 124"/>
                <a:gd name="T6" fmla="*/ 12 w 123"/>
                <a:gd name="T7" fmla="*/ 9 h 124"/>
                <a:gd name="T8" fmla="*/ 10 w 123"/>
                <a:gd name="T9" fmla="*/ 13 h 124"/>
                <a:gd name="T10" fmla="*/ 7 w 123"/>
                <a:gd name="T11" fmla="*/ 17 h 124"/>
                <a:gd name="T12" fmla="*/ 6 w 123"/>
                <a:gd name="T13" fmla="*/ 22 h 124"/>
                <a:gd name="T14" fmla="*/ 4 w 123"/>
                <a:gd name="T15" fmla="*/ 26 h 124"/>
                <a:gd name="T16" fmla="*/ 3 w 123"/>
                <a:gd name="T17" fmla="*/ 32 h 124"/>
                <a:gd name="T18" fmla="*/ 2 w 123"/>
                <a:gd name="T19" fmla="*/ 36 h 124"/>
                <a:gd name="T20" fmla="*/ 0 w 123"/>
                <a:gd name="T21" fmla="*/ 41 h 124"/>
                <a:gd name="T22" fmla="*/ 0 w 123"/>
                <a:gd name="T23" fmla="*/ 45 h 124"/>
                <a:gd name="T24" fmla="*/ 0 w 123"/>
                <a:gd name="T25" fmla="*/ 50 h 124"/>
                <a:gd name="T26" fmla="*/ 0 w 123"/>
                <a:gd name="T27" fmla="*/ 55 h 124"/>
                <a:gd name="T28" fmla="*/ 0 w 123"/>
                <a:gd name="T29" fmla="*/ 59 h 124"/>
                <a:gd name="T30" fmla="*/ 0 w 123"/>
                <a:gd name="T31" fmla="*/ 65 h 124"/>
                <a:gd name="T32" fmla="*/ 2 w 123"/>
                <a:gd name="T33" fmla="*/ 69 h 124"/>
                <a:gd name="T34" fmla="*/ 3 w 123"/>
                <a:gd name="T35" fmla="*/ 74 h 124"/>
                <a:gd name="T36" fmla="*/ 3 w 123"/>
                <a:gd name="T37" fmla="*/ 78 h 124"/>
                <a:gd name="T38" fmla="*/ 6 w 123"/>
                <a:gd name="T39" fmla="*/ 83 h 124"/>
                <a:gd name="T40" fmla="*/ 7 w 123"/>
                <a:gd name="T41" fmla="*/ 87 h 124"/>
                <a:gd name="T42" fmla="*/ 10 w 123"/>
                <a:gd name="T43" fmla="*/ 91 h 124"/>
                <a:gd name="T44" fmla="*/ 11 w 123"/>
                <a:gd name="T45" fmla="*/ 95 h 124"/>
                <a:gd name="T46" fmla="*/ 14 w 123"/>
                <a:gd name="T47" fmla="*/ 99 h 124"/>
                <a:gd name="T48" fmla="*/ 18 w 123"/>
                <a:gd name="T49" fmla="*/ 103 h 124"/>
                <a:gd name="T50" fmla="*/ 19 w 123"/>
                <a:gd name="T51" fmla="*/ 105 h 124"/>
                <a:gd name="T52" fmla="*/ 22 w 123"/>
                <a:gd name="T53" fmla="*/ 107 h 124"/>
                <a:gd name="T54" fmla="*/ 26 w 123"/>
                <a:gd name="T55" fmla="*/ 111 h 124"/>
                <a:gd name="T56" fmla="*/ 29 w 123"/>
                <a:gd name="T57" fmla="*/ 113 h 124"/>
                <a:gd name="T58" fmla="*/ 33 w 123"/>
                <a:gd name="T59" fmla="*/ 115 h 124"/>
                <a:gd name="T60" fmla="*/ 37 w 123"/>
                <a:gd name="T61" fmla="*/ 117 h 124"/>
                <a:gd name="T62" fmla="*/ 41 w 123"/>
                <a:gd name="T63" fmla="*/ 119 h 124"/>
                <a:gd name="T64" fmla="*/ 47 w 123"/>
                <a:gd name="T65" fmla="*/ 120 h 124"/>
                <a:gd name="T66" fmla="*/ 51 w 123"/>
                <a:gd name="T67" fmla="*/ 121 h 124"/>
                <a:gd name="T68" fmla="*/ 56 w 123"/>
                <a:gd name="T69" fmla="*/ 123 h 124"/>
                <a:gd name="T70" fmla="*/ 60 w 123"/>
                <a:gd name="T71" fmla="*/ 124 h 124"/>
                <a:gd name="T72" fmla="*/ 65 w 123"/>
                <a:gd name="T73" fmla="*/ 124 h 124"/>
                <a:gd name="T74" fmla="*/ 69 w 123"/>
                <a:gd name="T75" fmla="*/ 124 h 124"/>
                <a:gd name="T76" fmla="*/ 74 w 123"/>
                <a:gd name="T77" fmla="*/ 124 h 124"/>
                <a:gd name="T78" fmla="*/ 80 w 123"/>
                <a:gd name="T79" fmla="*/ 124 h 124"/>
                <a:gd name="T80" fmla="*/ 84 w 123"/>
                <a:gd name="T81" fmla="*/ 124 h 124"/>
                <a:gd name="T82" fmla="*/ 89 w 123"/>
                <a:gd name="T83" fmla="*/ 123 h 124"/>
                <a:gd name="T84" fmla="*/ 94 w 123"/>
                <a:gd name="T85" fmla="*/ 121 h 124"/>
                <a:gd name="T86" fmla="*/ 98 w 123"/>
                <a:gd name="T87" fmla="*/ 120 h 124"/>
                <a:gd name="T88" fmla="*/ 102 w 123"/>
                <a:gd name="T89" fmla="*/ 119 h 124"/>
                <a:gd name="T90" fmla="*/ 106 w 123"/>
                <a:gd name="T91" fmla="*/ 117 h 124"/>
                <a:gd name="T92" fmla="*/ 111 w 123"/>
                <a:gd name="T93" fmla="*/ 115 h 124"/>
                <a:gd name="T94" fmla="*/ 115 w 123"/>
                <a:gd name="T95" fmla="*/ 112 h 124"/>
                <a:gd name="T96" fmla="*/ 118 w 123"/>
                <a:gd name="T97" fmla="*/ 109 h 124"/>
                <a:gd name="T98" fmla="*/ 122 w 123"/>
                <a:gd name="T99" fmla="*/ 107 h 124"/>
                <a:gd name="T100" fmla="*/ 123 w 123"/>
                <a:gd name="T101" fmla="*/ 10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24">
                  <a:moveTo>
                    <a:pt x="22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3" y="32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3" y="74"/>
                  </a:lnTo>
                  <a:lnTo>
                    <a:pt x="3" y="76"/>
                  </a:lnTo>
                  <a:lnTo>
                    <a:pt x="3" y="78"/>
                  </a:lnTo>
                  <a:lnTo>
                    <a:pt x="4" y="80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7" y="87"/>
                  </a:lnTo>
                  <a:lnTo>
                    <a:pt x="8" y="90"/>
                  </a:lnTo>
                  <a:lnTo>
                    <a:pt x="10" y="91"/>
                  </a:lnTo>
                  <a:lnTo>
                    <a:pt x="11" y="94"/>
                  </a:lnTo>
                  <a:lnTo>
                    <a:pt x="11" y="95"/>
                  </a:lnTo>
                  <a:lnTo>
                    <a:pt x="12" y="98"/>
                  </a:lnTo>
                  <a:lnTo>
                    <a:pt x="14" y="99"/>
                  </a:lnTo>
                  <a:lnTo>
                    <a:pt x="15" y="100"/>
                  </a:lnTo>
                  <a:lnTo>
                    <a:pt x="18" y="103"/>
                  </a:lnTo>
                  <a:lnTo>
                    <a:pt x="19" y="104"/>
                  </a:lnTo>
                  <a:lnTo>
                    <a:pt x="19" y="105"/>
                  </a:lnTo>
                  <a:lnTo>
                    <a:pt x="20" y="105"/>
                  </a:lnTo>
                  <a:lnTo>
                    <a:pt x="22" y="107"/>
                  </a:lnTo>
                  <a:lnTo>
                    <a:pt x="24" y="109"/>
                  </a:lnTo>
                  <a:lnTo>
                    <a:pt x="26" y="111"/>
                  </a:lnTo>
                  <a:lnTo>
                    <a:pt x="27" y="112"/>
                  </a:lnTo>
                  <a:lnTo>
                    <a:pt x="29" y="113"/>
                  </a:lnTo>
                  <a:lnTo>
                    <a:pt x="31" y="113"/>
                  </a:lnTo>
                  <a:lnTo>
                    <a:pt x="33" y="115"/>
                  </a:lnTo>
                  <a:lnTo>
                    <a:pt x="35" y="116"/>
                  </a:lnTo>
                  <a:lnTo>
                    <a:pt x="37" y="117"/>
                  </a:lnTo>
                  <a:lnTo>
                    <a:pt x="40" y="119"/>
                  </a:lnTo>
                  <a:lnTo>
                    <a:pt x="41" y="119"/>
                  </a:lnTo>
                  <a:lnTo>
                    <a:pt x="44" y="120"/>
                  </a:lnTo>
                  <a:lnTo>
                    <a:pt x="47" y="120"/>
                  </a:lnTo>
                  <a:lnTo>
                    <a:pt x="48" y="121"/>
                  </a:lnTo>
                  <a:lnTo>
                    <a:pt x="51" y="121"/>
                  </a:lnTo>
                  <a:lnTo>
                    <a:pt x="53" y="123"/>
                  </a:lnTo>
                  <a:lnTo>
                    <a:pt x="56" y="123"/>
                  </a:lnTo>
                  <a:lnTo>
                    <a:pt x="57" y="124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5" y="124"/>
                  </a:lnTo>
                  <a:lnTo>
                    <a:pt x="68" y="124"/>
                  </a:lnTo>
                  <a:lnTo>
                    <a:pt x="69" y="124"/>
                  </a:lnTo>
                  <a:lnTo>
                    <a:pt x="72" y="124"/>
                  </a:lnTo>
                  <a:lnTo>
                    <a:pt x="74" y="124"/>
                  </a:lnTo>
                  <a:lnTo>
                    <a:pt x="77" y="124"/>
                  </a:lnTo>
                  <a:lnTo>
                    <a:pt x="80" y="124"/>
                  </a:lnTo>
                  <a:lnTo>
                    <a:pt x="82" y="124"/>
                  </a:lnTo>
                  <a:lnTo>
                    <a:pt x="84" y="124"/>
                  </a:lnTo>
                  <a:lnTo>
                    <a:pt x="86" y="123"/>
                  </a:lnTo>
                  <a:lnTo>
                    <a:pt x="89" y="123"/>
                  </a:lnTo>
                  <a:lnTo>
                    <a:pt x="91" y="123"/>
                  </a:lnTo>
                  <a:lnTo>
                    <a:pt x="94" y="121"/>
                  </a:lnTo>
                  <a:lnTo>
                    <a:pt x="95" y="121"/>
                  </a:lnTo>
                  <a:lnTo>
                    <a:pt x="98" y="120"/>
                  </a:lnTo>
                  <a:lnTo>
                    <a:pt x="101" y="120"/>
                  </a:lnTo>
                  <a:lnTo>
                    <a:pt x="102" y="119"/>
                  </a:lnTo>
                  <a:lnTo>
                    <a:pt x="105" y="117"/>
                  </a:lnTo>
                  <a:lnTo>
                    <a:pt x="106" y="117"/>
                  </a:lnTo>
                  <a:lnTo>
                    <a:pt x="109" y="116"/>
                  </a:lnTo>
                  <a:lnTo>
                    <a:pt x="111" y="115"/>
                  </a:lnTo>
                  <a:lnTo>
                    <a:pt x="113" y="113"/>
                  </a:lnTo>
                  <a:lnTo>
                    <a:pt x="115" y="112"/>
                  </a:lnTo>
                  <a:lnTo>
                    <a:pt x="116" y="111"/>
                  </a:lnTo>
                  <a:lnTo>
                    <a:pt x="118" y="109"/>
                  </a:lnTo>
                  <a:lnTo>
                    <a:pt x="120" y="108"/>
                  </a:lnTo>
                  <a:lnTo>
                    <a:pt x="122" y="107"/>
                  </a:lnTo>
                  <a:lnTo>
                    <a:pt x="123" y="105"/>
                  </a:lnTo>
                  <a:lnTo>
                    <a:pt x="123" y="105"/>
                  </a:lnTo>
                </a:path>
              </a:pathLst>
            </a:custGeom>
            <a:noFill/>
            <a:ln w="38100" cmpd="sng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11" name="Freeform 491"/>
            <p:cNvSpPr>
              <a:spLocks/>
            </p:cNvSpPr>
            <p:nvPr/>
          </p:nvSpPr>
          <p:spPr bwMode="auto">
            <a:xfrm>
              <a:off x="4008" y="2209"/>
              <a:ext cx="294" cy="291"/>
            </a:xfrm>
            <a:custGeom>
              <a:avLst/>
              <a:gdLst>
                <a:gd name="T0" fmla="*/ 102 w 121"/>
                <a:gd name="T1" fmla="*/ 122 h 123"/>
                <a:gd name="T2" fmla="*/ 105 w 121"/>
                <a:gd name="T3" fmla="*/ 119 h 123"/>
                <a:gd name="T4" fmla="*/ 108 w 121"/>
                <a:gd name="T5" fmla="*/ 116 h 123"/>
                <a:gd name="T6" fmla="*/ 110 w 121"/>
                <a:gd name="T7" fmla="*/ 112 h 123"/>
                <a:gd name="T8" fmla="*/ 112 w 121"/>
                <a:gd name="T9" fmla="*/ 108 h 123"/>
                <a:gd name="T10" fmla="*/ 114 w 121"/>
                <a:gd name="T11" fmla="*/ 104 h 123"/>
                <a:gd name="T12" fmla="*/ 116 w 121"/>
                <a:gd name="T13" fmla="*/ 100 h 123"/>
                <a:gd name="T14" fmla="*/ 117 w 121"/>
                <a:gd name="T15" fmla="*/ 96 h 123"/>
                <a:gd name="T16" fmla="*/ 118 w 121"/>
                <a:gd name="T17" fmla="*/ 90 h 123"/>
                <a:gd name="T18" fmla="*/ 120 w 121"/>
                <a:gd name="T19" fmla="*/ 87 h 123"/>
                <a:gd name="T20" fmla="*/ 121 w 121"/>
                <a:gd name="T21" fmla="*/ 81 h 123"/>
                <a:gd name="T22" fmla="*/ 121 w 121"/>
                <a:gd name="T23" fmla="*/ 76 h 123"/>
                <a:gd name="T24" fmla="*/ 121 w 121"/>
                <a:gd name="T25" fmla="*/ 72 h 123"/>
                <a:gd name="T26" fmla="*/ 121 w 121"/>
                <a:gd name="T27" fmla="*/ 67 h 123"/>
                <a:gd name="T28" fmla="*/ 121 w 121"/>
                <a:gd name="T29" fmla="*/ 61 h 123"/>
                <a:gd name="T30" fmla="*/ 120 w 121"/>
                <a:gd name="T31" fmla="*/ 58 h 123"/>
                <a:gd name="T32" fmla="*/ 120 w 121"/>
                <a:gd name="T33" fmla="*/ 52 h 123"/>
                <a:gd name="T34" fmla="*/ 118 w 121"/>
                <a:gd name="T35" fmla="*/ 48 h 123"/>
                <a:gd name="T36" fmla="*/ 117 w 121"/>
                <a:gd name="T37" fmla="*/ 43 h 123"/>
                <a:gd name="T38" fmla="*/ 114 w 121"/>
                <a:gd name="T39" fmla="*/ 39 h 123"/>
                <a:gd name="T40" fmla="*/ 113 w 121"/>
                <a:gd name="T41" fmla="*/ 35 h 123"/>
                <a:gd name="T42" fmla="*/ 110 w 121"/>
                <a:gd name="T43" fmla="*/ 31 h 123"/>
                <a:gd name="T44" fmla="*/ 108 w 121"/>
                <a:gd name="T45" fmla="*/ 27 h 123"/>
                <a:gd name="T46" fmla="*/ 105 w 121"/>
                <a:gd name="T47" fmla="*/ 23 h 123"/>
                <a:gd name="T48" fmla="*/ 102 w 121"/>
                <a:gd name="T49" fmla="*/ 21 h 123"/>
                <a:gd name="T50" fmla="*/ 100 w 121"/>
                <a:gd name="T51" fmla="*/ 18 h 123"/>
                <a:gd name="T52" fmla="*/ 97 w 121"/>
                <a:gd name="T53" fmla="*/ 15 h 123"/>
                <a:gd name="T54" fmla="*/ 93 w 121"/>
                <a:gd name="T55" fmla="*/ 13 h 123"/>
                <a:gd name="T56" fmla="*/ 89 w 121"/>
                <a:gd name="T57" fmla="*/ 10 h 123"/>
                <a:gd name="T58" fmla="*/ 85 w 121"/>
                <a:gd name="T59" fmla="*/ 7 h 123"/>
                <a:gd name="T60" fmla="*/ 81 w 121"/>
                <a:gd name="T61" fmla="*/ 6 h 123"/>
                <a:gd name="T62" fmla="*/ 77 w 121"/>
                <a:gd name="T63" fmla="*/ 3 h 123"/>
                <a:gd name="T64" fmla="*/ 72 w 121"/>
                <a:gd name="T65" fmla="*/ 2 h 123"/>
                <a:gd name="T66" fmla="*/ 68 w 121"/>
                <a:gd name="T67" fmla="*/ 1 h 123"/>
                <a:gd name="T68" fmla="*/ 63 w 121"/>
                <a:gd name="T69" fmla="*/ 1 h 123"/>
                <a:gd name="T70" fmla="*/ 59 w 121"/>
                <a:gd name="T71" fmla="*/ 0 h 123"/>
                <a:gd name="T72" fmla="*/ 54 w 121"/>
                <a:gd name="T73" fmla="*/ 0 h 123"/>
                <a:gd name="T74" fmla="*/ 48 w 121"/>
                <a:gd name="T75" fmla="*/ 0 h 123"/>
                <a:gd name="T76" fmla="*/ 44 w 121"/>
                <a:gd name="T77" fmla="*/ 0 h 123"/>
                <a:gd name="T78" fmla="*/ 39 w 121"/>
                <a:gd name="T79" fmla="*/ 0 h 123"/>
                <a:gd name="T80" fmla="*/ 34 w 121"/>
                <a:gd name="T81" fmla="*/ 1 h 123"/>
                <a:gd name="T82" fmla="*/ 30 w 121"/>
                <a:gd name="T83" fmla="*/ 2 h 123"/>
                <a:gd name="T84" fmla="*/ 25 w 121"/>
                <a:gd name="T85" fmla="*/ 3 h 123"/>
                <a:gd name="T86" fmla="*/ 21 w 121"/>
                <a:gd name="T87" fmla="*/ 5 h 123"/>
                <a:gd name="T88" fmla="*/ 17 w 121"/>
                <a:gd name="T89" fmla="*/ 6 h 123"/>
                <a:gd name="T90" fmla="*/ 13 w 121"/>
                <a:gd name="T91" fmla="*/ 9 h 123"/>
                <a:gd name="T92" fmla="*/ 9 w 121"/>
                <a:gd name="T93" fmla="*/ 10 h 123"/>
                <a:gd name="T94" fmla="*/ 5 w 121"/>
                <a:gd name="T95" fmla="*/ 13 h 123"/>
                <a:gd name="T96" fmla="*/ 1 w 121"/>
                <a:gd name="T97" fmla="*/ 1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1" h="123">
                  <a:moveTo>
                    <a:pt x="101" y="123"/>
                  </a:moveTo>
                  <a:lnTo>
                    <a:pt x="102" y="122"/>
                  </a:lnTo>
                  <a:lnTo>
                    <a:pt x="104" y="121"/>
                  </a:lnTo>
                  <a:lnTo>
                    <a:pt x="105" y="119"/>
                  </a:lnTo>
                  <a:lnTo>
                    <a:pt x="106" y="118"/>
                  </a:lnTo>
                  <a:lnTo>
                    <a:pt x="108" y="116"/>
                  </a:lnTo>
                  <a:lnTo>
                    <a:pt x="109" y="114"/>
                  </a:lnTo>
                  <a:lnTo>
                    <a:pt x="110" y="112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3" y="106"/>
                  </a:lnTo>
                  <a:lnTo>
                    <a:pt x="114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7" y="97"/>
                  </a:lnTo>
                  <a:lnTo>
                    <a:pt x="117" y="96"/>
                  </a:lnTo>
                  <a:lnTo>
                    <a:pt x="118" y="93"/>
                  </a:lnTo>
                  <a:lnTo>
                    <a:pt x="118" y="90"/>
                  </a:lnTo>
                  <a:lnTo>
                    <a:pt x="120" y="88"/>
                  </a:lnTo>
                  <a:lnTo>
                    <a:pt x="120" y="87"/>
                  </a:lnTo>
                  <a:lnTo>
                    <a:pt x="120" y="84"/>
                  </a:lnTo>
                  <a:lnTo>
                    <a:pt x="121" y="81"/>
                  </a:lnTo>
                  <a:lnTo>
                    <a:pt x="121" y="79"/>
                  </a:lnTo>
                  <a:lnTo>
                    <a:pt x="121" y="76"/>
                  </a:lnTo>
                  <a:lnTo>
                    <a:pt x="121" y="73"/>
                  </a:lnTo>
                  <a:lnTo>
                    <a:pt x="121" y="72"/>
                  </a:lnTo>
                  <a:lnTo>
                    <a:pt x="121" y="69"/>
                  </a:lnTo>
                  <a:lnTo>
                    <a:pt x="121" y="67"/>
                  </a:lnTo>
                  <a:lnTo>
                    <a:pt x="121" y="64"/>
                  </a:lnTo>
                  <a:lnTo>
                    <a:pt x="121" y="61"/>
                  </a:lnTo>
                  <a:lnTo>
                    <a:pt x="121" y="60"/>
                  </a:lnTo>
                  <a:lnTo>
                    <a:pt x="120" y="58"/>
                  </a:lnTo>
                  <a:lnTo>
                    <a:pt x="120" y="55"/>
                  </a:lnTo>
                  <a:lnTo>
                    <a:pt x="120" y="52"/>
                  </a:lnTo>
                  <a:lnTo>
                    <a:pt x="118" y="50"/>
                  </a:lnTo>
                  <a:lnTo>
                    <a:pt x="118" y="48"/>
                  </a:lnTo>
                  <a:lnTo>
                    <a:pt x="117" y="46"/>
                  </a:lnTo>
                  <a:lnTo>
                    <a:pt x="117" y="43"/>
                  </a:lnTo>
                  <a:lnTo>
                    <a:pt x="116" y="42"/>
                  </a:lnTo>
                  <a:lnTo>
                    <a:pt x="114" y="39"/>
                  </a:lnTo>
                  <a:lnTo>
                    <a:pt x="114" y="36"/>
                  </a:lnTo>
                  <a:lnTo>
                    <a:pt x="113" y="35"/>
                  </a:lnTo>
                  <a:lnTo>
                    <a:pt x="112" y="32"/>
                  </a:lnTo>
                  <a:lnTo>
                    <a:pt x="110" y="31"/>
                  </a:lnTo>
                  <a:lnTo>
                    <a:pt x="109" y="29"/>
                  </a:lnTo>
                  <a:lnTo>
                    <a:pt x="108" y="27"/>
                  </a:lnTo>
                  <a:lnTo>
                    <a:pt x="106" y="25"/>
                  </a:lnTo>
                  <a:lnTo>
                    <a:pt x="105" y="23"/>
                  </a:lnTo>
                  <a:lnTo>
                    <a:pt x="104" y="22"/>
                  </a:lnTo>
                  <a:lnTo>
                    <a:pt x="102" y="21"/>
                  </a:lnTo>
                  <a:lnTo>
                    <a:pt x="101" y="19"/>
                  </a:lnTo>
                  <a:lnTo>
                    <a:pt x="100" y="18"/>
                  </a:lnTo>
                  <a:lnTo>
                    <a:pt x="98" y="17"/>
                  </a:lnTo>
                  <a:lnTo>
                    <a:pt x="97" y="15"/>
                  </a:lnTo>
                  <a:lnTo>
                    <a:pt x="96" y="14"/>
                  </a:lnTo>
                  <a:lnTo>
                    <a:pt x="93" y="13"/>
                  </a:lnTo>
                  <a:lnTo>
                    <a:pt x="92" y="11"/>
                  </a:lnTo>
                  <a:lnTo>
                    <a:pt x="89" y="10"/>
                  </a:lnTo>
                  <a:lnTo>
                    <a:pt x="88" y="9"/>
                  </a:lnTo>
                  <a:lnTo>
                    <a:pt x="85" y="7"/>
                  </a:lnTo>
                  <a:lnTo>
                    <a:pt x="84" y="6"/>
                  </a:lnTo>
                  <a:lnTo>
                    <a:pt x="81" y="6"/>
                  </a:lnTo>
                  <a:lnTo>
                    <a:pt x="79" y="5"/>
                  </a:lnTo>
                  <a:lnTo>
                    <a:pt x="77" y="3"/>
                  </a:lnTo>
                  <a:lnTo>
                    <a:pt x="75" y="3"/>
                  </a:lnTo>
                  <a:lnTo>
                    <a:pt x="72" y="2"/>
                  </a:lnTo>
                  <a:lnTo>
                    <a:pt x="71" y="2"/>
                  </a:lnTo>
                  <a:lnTo>
                    <a:pt x="68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0" y="18"/>
                  </a:lnTo>
                </a:path>
              </a:pathLst>
            </a:custGeom>
            <a:noFill/>
            <a:ln w="38100" cmpd="sng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12" name="Freeform 492"/>
            <p:cNvSpPr>
              <a:spLocks/>
            </p:cNvSpPr>
            <p:nvPr/>
          </p:nvSpPr>
          <p:spPr bwMode="auto">
            <a:xfrm>
              <a:off x="4132" y="2753"/>
              <a:ext cx="1298" cy="278"/>
            </a:xfrm>
            <a:custGeom>
              <a:avLst/>
              <a:gdLst>
                <a:gd name="T0" fmla="*/ 228 w 541"/>
                <a:gd name="T1" fmla="*/ 116 h 116"/>
                <a:gd name="T2" fmla="*/ 250 w 541"/>
                <a:gd name="T3" fmla="*/ 116 h 116"/>
                <a:gd name="T4" fmla="*/ 271 w 541"/>
                <a:gd name="T5" fmla="*/ 116 h 116"/>
                <a:gd name="T6" fmla="*/ 292 w 541"/>
                <a:gd name="T7" fmla="*/ 116 h 116"/>
                <a:gd name="T8" fmla="*/ 312 w 541"/>
                <a:gd name="T9" fmla="*/ 114 h 116"/>
                <a:gd name="T10" fmla="*/ 332 w 541"/>
                <a:gd name="T11" fmla="*/ 114 h 116"/>
                <a:gd name="T12" fmla="*/ 352 w 541"/>
                <a:gd name="T13" fmla="*/ 113 h 116"/>
                <a:gd name="T14" fmla="*/ 370 w 541"/>
                <a:gd name="T15" fmla="*/ 112 h 116"/>
                <a:gd name="T16" fmla="*/ 388 w 541"/>
                <a:gd name="T17" fmla="*/ 110 h 116"/>
                <a:gd name="T18" fmla="*/ 406 w 541"/>
                <a:gd name="T19" fmla="*/ 109 h 116"/>
                <a:gd name="T20" fmla="*/ 421 w 541"/>
                <a:gd name="T21" fmla="*/ 108 h 116"/>
                <a:gd name="T22" fmla="*/ 437 w 541"/>
                <a:gd name="T23" fmla="*/ 105 h 116"/>
                <a:gd name="T24" fmla="*/ 452 w 541"/>
                <a:gd name="T25" fmla="*/ 104 h 116"/>
                <a:gd name="T26" fmla="*/ 465 w 541"/>
                <a:gd name="T27" fmla="*/ 101 h 116"/>
                <a:gd name="T28" fmla="*/ 478 w 541"/>
                <a:gd name="T29" fmla="*/ 98 h 116"/>
                <a:gd name="T30" fmla="*/ 489 w 541"/>
                <a:gd name="T31" fmla="*/ 96 h 116"/>
                <a:gd name="T32" fmla="*/ 499 w 541"/>
                <a:gd name="T33" fmla="*/ 93 h 116"/>
                <a:gd name="T34" fmla="*/ 510 w 541"/>
                <a:gd name="T35" fmla="*/ 90 h 116"/>
                <a:gd name="T36" fmla="*/ 518 w 541"/>
                <a:gd name="T37" fmla="*/ 88 h 116"/>
                <a:gd name="T38" fmla="*/ 524 w 541"/>
                <a:gd name="T39" fmla="*/ 85 h 116"/>
                <a:gd name="T40" fmla="*/ 531 w 541"/>
                <a:gd name="T41" fmla="*/ 81 h 116"/>
                <a:gd name="T42" fmla="*/ 535 w 541"/>
                <a:gd name="T43" fmla="*/ 79 h 116"/>
                <a:gd name="T44" fmla="*/ 539 w 541"/>
                <a:gd name="T45" fmla="*/ 76 h 116"/>
                <a:gd name="T46" fmla="*/ 540 w 541"/>
                <a:gd name="T47" fmla="*/ 72 h 116"/>
                <a:gd name="T48" fmla="*/ 541 w 541"/>
                <a:gd name="T49" fmla="*/ 68 h 116"/>
                <a:gd name="T50" fmla="*/ 540 w 541"/>
                <a:gd name="T51" fmla="*/ 65 h 116"/>
                <a:gd name="T52" fmla="*/ 539 w 541"/>
                <a:gd name="T53" fmla="*/ 61 h 116"/>
                <a:gd name="T54" fmla="*/ 535 w 541"/>
                <a:gd name="T55" fmla="*/ 58 h 116"/>
                <a:gd name="T56" fmla="*/ 529 w 541"/>
                <a:gd name="T57" fmla="*/ 55 h 116"/>
                <a:gd name="T58" fmla="*/ 523 w 541"/>
                <a:gd name="T59" fmla="*/ 51 h 116"/>
                <a:gd name="T60" fmla="*/ 515 w 541"/>
                <a:gd name="T61" fmla="*/ 47 h 116"/>
                <a:gd name="T62" fmla="*/ 506 w 541"/>
                <a:gd name="T63" fmla="*/ 43 h 116"/>
                <a:gd name="T64" fmla="*/ 494 w 541"/>
                <a:gd name="T65" fmla="*/ 40 h 116"/>
                <a:gd name="T66" fmla="*/ 482 w 541"/>
                <a:gd name="T67" fmla="*/ 36 h 116"/>
                <a:gd name="T68" fmla="*/ 468 w 541"/>
                <a:gd name="T69" fmla="*/ 32 h 116"/>
                <a:gd name="T70" fmla="*/ 452 w 541"/>
                <a:gd name="T71" fmla="*/ 30 h 116"/>
                <a:gd name="T72" fmla="*/ 433 w 541"/>
                <a:gd name="T73" fmla="*/ 26 h 116"/>
                <a:gd name="T74" fmla="*/ 413 w 541"/>
                <a:gd name="T75" fmla="*/ 23 h 116"/>
                <a:gd name="T76" fmla="*/ 392 w 541"/>
                <a:gd name="T77" fmla="*/ 19 h 116"/>
                <a:gd name="T78" fmla="*/ 370 w 541"/>
                <a:gd name="T79" fmla="*/ 17 h 116"/>
                <a:gd name="T80" fmla="*/ 345 w 541"/>
                <a:gd name="T81" fmla="*/ 14 h 116"/>
                <a:gd name="T82" fmla="*/ 319 w 541"/>
                <a:gd name="T83" fmla="*/ 11 h 116"/>
                <a:gd name="T84" fmla="*/ 291 w 541"/>
                <a:gd name="T85" fmla="*/ 9 h 116"/>
                <a:gd name="T86" fmla="*/ 261 w 541"/>
                <a:gd name="T87" fmla="*/ 7 h 116"/>
                <a:gd name="T88" fmla="*/ 229 w 541"/>
                <a:gd name="T89" fmla="*/ 5 h 116"/>
                <a:gd name="T90" fmla="*/ 195 w 541"/>
                <a:gd name="T91" fmla="*/ 3 h 116"/>
                <a:gd name="T92" fmla="*/ 160 w 541"/>
                <a:gd name="T93" fmla="*/ 2 h 116"/>
                <a:gd name="T94" fmla="*/ 122 w 541"/>
                <a:gd name="T95" fmla="*/ 1 h 116"/>
                <a:gd name="T96" fmla="*/ 84 w 541"/>
                <a:gd name="T97" fmla="*/ 0 h 116"/>
                <a:gd name="T98" fmla="*/ 42 w 541"/>
                <a:gd name="T99" fmla="*/ 0 h 116"/>
                <a:gd name="T100" fmla="*/ 0 w 541"/>
                <a:gd name="T10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1" h="116">
                  <a:moveTo>
                    <a:pt x="217" y="116"/>
                  </a:moveTo>
                  <a:lnTo>
                    <a:pt x="228" y="116"/>
                  </a:lnTo>
                  <a:lnTo>
                    <a:pt x="238" y="116"/>
                  </a:lnTo>
                  <a:lnTo>
                    <a:pt x="250" y="116"/>
                  </a:lnTo>
                  <a:lnTo>
                    <a:pt x="261" y="116"/>
                  </a:lnTo>
                  <a:lnTo>
                    <a:pt x="271" y="116"/>
                  </a:lnTo>
                  <a:lnTo>
                    <a:pt x="282" y="116"/>
                  </a:lnTo>
                  <a:lnTo>
                    <a:pt x="292" y="116"/>
                  </a:lnTo>
                  <a:lnTo>
                    <a:pt x="303" y="114"/>
                  </a:lnTo>
                  <a:lnTo>
                    <a:pt x="312" y="114"/>
                  </a:lnTo>
                  <a:lnTo>
                    <a:pt x="323" y="114"/>
                  </a:lnTo>
                  <a:lnTo>
                    <a:pt x="332" y="114"/>
                  </a:lnTo>
                  <a:lnTo>
                    <a:pt x="342" y="113"/>
                  </a:lnTo>
                  <a:lnTo>
                    <a:pt x="352" y="113"/>
                  </a:lnTo>
                  <a:lnTo>
                    <a:pt x="361" y="112"/>
                  </a:lnTo>
                  <a:lnTo>
                    <a:pt x="370" y="112"/>
                  </a:lnTo>
                  <a:lnTo>
                    <a:pt x="379" y="110"/>
                  </a:lnTo>
                  <a:lnTo>
                    <a:pt x="388" y="110"/>
                  </a:lnTo>
                  <a:lnTo>
                    <a:pt x="396" y="109"/>
                  </a:lnTo>
                  <a:lnTo>
                    <a:pt x="406" y="109"/>
                  </a:lnTo>
                  <a:lnTo>
                    <a:pt x="413" y="108"/>
                  </a:lnTo>
                  <a:lnTo>
                    <a:pt x="421" y="108"/>
                  </a:lnTo>
                  <a:lnTo>
                    <a:pt x="429" y="106"/>
                  </a:lnTo>
                  <a:lnTo>
                    <a:pt x="437" y="105"/>
                  </a:lnTo>
                  <a:lnTo>
                    <a:pt x="444" y="104"/>
                  </a:lnTo>
                  <a:lnTo>
                    <a:pt x="452" y="104"/>
                  </a:lnTo>
                  <a:lnTo>
                    <a:pt x="458" y="102"/>
                  </a:lnTo>
                  <a:lnTo>
                    <a:pt x="465" y="101"/>
                  </a:lnTo>
                  <a:lnTo>
                    <a:pt x="471" y="100"/>
                  </a:lnTo>
                  <a:lnTo>
                    <a:pt x="478" y="98"/>
                  </a:lnTo>
                  <a:lnTo>
                    <a:pt x="483" y="97"/>
                  </a:lnTo>
                  <a:lnTo>
                    <a:pt x="489" y="96"/>
                  </a:lnTo>
                  <a:lnTo>
                    <a:pt x="494" y="94"/>
                  </a:lnTo>
                  <a:lnTo>
                    <a:pt x="499" y="93"/>
                  </a:lnTo>
                  <a:lnTo>
                    <a:pt x="504" y="92"/>
                  </a:lnTo>
                  <a:lnTo>
                    <a:pt x="510" y="90"/>
                  </a:lnTo>
                  <a:lnTo>
                    <a:pt x="514" y="89"/>
                  </a:lnTo>
                  <a:lnTo>
                    <a:pt x="518" y="88"/>
                  </a:lnTo>
                  <a:lnTo>
                    <a:pt x="522" y="87"/>
                  </a:lnTo>
                  <a:lnTo>
                    <a:pt x="524" y="85"/>
                  </a:lnTo>
                  <a:lnTo>
                    <a:pt x="528" y="84"/>
                  </a:lnTo>
                  <a:lnTo>
                    <a:pt x="531" y="81"/>
                  </a:lnTo>
                  <a:lnTo>
                    <a:pt x="533" y="80"/>
                  </a:lnTo>
                  <a:lnTo>
                    <a:pt x="535" y="79"/>
                  </a:lnTo>
                  <a:lnTo>
                    <a:pt x="537" y="77"/>
                  </a:lnTo>
                  <a:lnTo>
                    <a:pt x="539" y="76"/>
                  </a:lnTo>
                  <a:lnTo>
                    <a:pt x="540" y="73"/>
                  </a:lnTo>
                  <a:lnTo>
                    <a:pt x="540" y="72"/>
                  </a:lnTo>
                  <a:lnTo>
                    <a:pt x="541" y="71"/>
                  </a:lnTo>
                  <a:lnTo>
                    <a:pt x="541" y="68"/>
                  </a:lnTo>
                  <a:lnTo>
                    <a:pt x="541" y="67"/>
                  </a:lnTo>
                  <a:lnTo>
                    <a:pt x="540" y="65"/>
                  </a:lnTo>
                  <a:lnTo>
                    <a:pt x="540" y="63"/>
                  </a:lnTo>
                  <a:lnTo>
                    <a:pt x="539" y="61"/>
                  </a:lnTo>
                  <a:lnTo>
                    <a:pt x="537" y="60"/>
                  </a:lnTo>
                  <a:lnTo>
                    <a:pt x="535" y="58"/>
                  </a:lnTo>
                  <a:lnTo>
                    <a:pt x="532" y="56"/>
                  </a:lnTo>
                  <a:lnTo>
                    <a:pt x="529" y="55"/>
                  </a:lnTo>
                  <a:lnTo>
                    <a:pt x="527" y="52"/>
                  </a:lnTo>
                  <a:lnTo>
                    <a:pt x="523" y="51"/>
                  </a:lnTo>
                  <a:lnTo>
                    <a:pt x="519" y="48"/>
                  </a:lnTo>
                  <a:lnTo>
                    <a:pt x="515" y="47"/>
                  </a:lnTo>
                  <a:lnTo>
                    <a:pt x="511" y="46"/>
                  </a:lnTo>
                  <a:lnTo>
                    <a:pt x="506" y="43"/>
                  </a:lnTo>
                  <a:lnTo>
                    <a:pt x="500" y="42"/>
                  </a:lnTo>
                  <a:lnTo>
                    <a:pt x="494" y="40"/>
                  </a:lnTo>
                  <a:lnTo>
                    <a:pt x="489" y="38"/>
                  </a:lnTo>
                  <a:lnTo>
                    <a:pt x="482" y="36"/>
                  </a:lnTo>
                  <a:lnTo>
                    <a:pt x="474" y="35"/>
                  </a:lnTo>
                  <a:lnTo>
                    <a:pt x="468" y="32"/>
                  </a:lnTo>
                  <a:lnTo>
                    <a:pt x="460" y="31"/>
                  </a:lnTo>
                  <a:lnTo>
                    <a:pt x="452" y="30"/>
                  </a:lnTo>
                  <a:lnTo>
                    <a:pt x="442" y="27"/>
                  </a:lnTo>
                  <a:lnTo>
                    <a:pt x="433" y="26"/>
                  </a:lnTo>
                  <a:lnTo>
                    <a:pt x="424" y="25"/>
                  </a:lnTo>
                  <a:lnTo>
                    <a:pt x="413" y="23"/>
                  </a:lnTo>
                  <a:lnTo>
                    <a:pt x="404" y="22"/>
                  </a:lnTo>
                  <a:lnTo>
                    <a:pt x="392" y="19"/>
                  </a:lnTo>
                  <a:lnTo>
                    <a:pt x="382" y="18"/>
                  </a:lnTo>
                  <a:lnTo>
                    <a:pt x="370" y="17"/>
                  </a:lnTo>
                  <a:lnTo>
                    <a:pt x="358" y="15"/>
                  </a:lnTo>
                  <a:lnTo>
                    <a:pt x="345" y="14"/>
                  </a:lnTo>
                  <a:lnTo>
                    <a:pt x="332" y="13"/>
                  </a:lnTo>
                  <a:lnTo>
                    <a:pt x="319" y="11"/>
                  </a:lnTo>
                  <a:lnTo>
                    <a:pt x="305" y="10"/>
                  </a:lnTo>
                  <a:lnTo>
                    <a:pt x="291" y="9"/>
                  </a:lnTo>
                  <a:lnTo>
                    <a:pt x="276" y="7"/>
                  </a:lnTo>
                  <a:lnTo>
                    <a:pt x="261" y="7"/>
                  </a:lnTo>
                  <a:lnTo>
                    <a:pt x="245" y="6"/>
                  </a:lnTo>
                  <a:lnTo>
                    <a:pt x="229" y="5"/>
                  </a:lnTo>
                  <a:lnTo>
                    <a:pt x="212" y="3"/>
                  </a:lnTo>
                  <a:lnTo>
                    <a:pt x="195" y="3"/>
                  </a:lnTo>
                  <a:lnTo>
                    <a:pt x="178" y="2"/>
                  </a:lnTo>
                  <a:lnTo>
                    <a:pt x="160" y="2"/>
                  </a:lnTo>
                  <a:lnTo>
                    <a:pt x="142" y="1"/>
                  </a:lnTo>
                  <a:lnTo>
                    <a:pt x="122" y="1"/>
                  </a:lnTo>
                  <a:lnTo>
                    <a:pt x="104" y="0"/>
                  </a:lnTo>
                  <a:lnTo>
                    <a:pt x="84" y="0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13" name="Freeform 493"/>
            <p:cNvSpPr>
              <a:spLocks/>
            </p:cNvSpPr>
            <p:nvPr/>
          </p:nvSpPr>
          <p:spPr bwMode="auto">
            <a:xfrm>
              <a:off x="3334" y="2753"/>
              <a:ext cx="1319" cy="278"/>
            </a:xfrm>
            <a:custGeom>
              <a:avLst/>
              <a:gdLst>
                <a:gd name="T0" fmla="*/ 311 w 549"/>
                <a:gd name="T1" fmla="*/ 0 h 116"/>
                <a:gd name="T2" fmla="*/ 270 w 549"/>
                <a:gd name="T3" fmla="*/ 0 h 116"/>
                <a:gd name="T4" fmla="*/ 232 w 549"/>
                <a:gd name="T5" fmla="*/ 0 h 116"/>
                <a:gd name="T6" fmla="*/ 199 w 549"/>
                <a:gd name="T7" fmla="*/ 1 h 116"/>
                <a:gd name="T8" fmla="*/ 167 w 549"/>
                <a:gd name="T9" fmla="*/ 2 h 116"/>
                <a:gd name="T10" fmla="*/ 139 w 549"/>
                <a:gd name="T11" fmla="*/ 3 h 116"/>
                <a:gd name="T12" fmla="*/ 114 w 549"/>
                <a:gd name="T13" fmla="*/ 6 h 116"/>
                <a:gd name="T14" fmla="*/ 92 w 549"/>
                <a:gd name="T15" fmla="*/ 7 h 116"/>
                <a:gd name="T16" fmla="*/ 72 w 549"/>
                <a:gd name="T17" fmla="*/ 10 h 116"/>
                <a:gd name="T18" fmla="*/ 55 w 549"/>
                <a:gd name="T19" fmla="*/ 13 h 116"/>
                <a:gd name="T20" fmla="*/ 39 w 549"/>
                <a:gd name="T21" fmla="*/ 15 h 116"/>
                <a:gd name="T22" fmla="*/ 27 w 549"/>
                <a:gd name="T23" fmla="*/ 18 h 116"/>
                <a:gd name="T24" fmla="*/ 18 w 549"/>
                <a:gd name="T25" fmla="*/ 22 h 116"/>
                <a:gd name="T26" fmla="*/ 10 w 549"/>
                <a:gd name="T27" fmla="*/ 25 h 116"/>
                <a:gd name="T28" fmla="*/ 5 w 549"/>
                <a:gd name="T29" fmla="*/ 27 h 116"/>
                <a:gd name="T30" fmla="*/ 1 w 549"/>
                <a:gd name="T31" fmla="*/ 31 h 116"/>
                <a:gd name="T32" fmla="*/ 0 w 549"/>
                <a:gd name="T33" fmla="*/ 35 h 116"/>
                <a:gd name="T34" fmla="*/ 0 w 549"/>
                <a:gd name="T35" fmla="*/ 38 h 116"/>
                <a:gd name="T36" fmla="*/ 2 w 549"/>
                <a:gd name="T37" fmla="*/ 42 h 116"/>
                <a:gd name="T38" fmla="*/ 6 w 549"/>
                <a:gd name="T39" fmla="*/ 46 h 116"/>
                <a:gd name="T40" fmla="*/ 11 w 549"/>
                <a:gd name="T41" fmla="*/ 48 h 116"/>
                <a:gd name="T42" fmla="*/ 19 w 549"/>
                <a:gd name="T43" fmla="*/ 52 h 116"/>
                <a:gd name="T44" fmla="*/ 27 w 549"/>
                <a:gd name="T45" fmla="*/ 56 h 116"/>
                <a:gd name="T46" fmla="*/ 38 w 549"/>
                <a:gd name="T47" fmla="*/ 60 h 116"/>
                <a:gd name="T48" fmla="*/ 50 w 549"/>
                <a:gd name="T49" fmla="*/ 63 h 116"/>
                <a:gd name="T50" fmla="*/ 61 w 549"/>
                <a:gd name="T51" fmla="*/ 67 h 116"/>
                <a:gd name="T52" fmla="*/ 76 w 549"/>
                <a:gd name="T53" fmla="*/ 71 h 116"/>
                <a:gd name="T54" fmla="*/ 90 w 549"/>
                <a:gd name="T55" fmla="*/ 73 h 116"/>
                <a:gd name="T56" fmla="*/ 106 w 549"/>
                <a:gd name="T57" fmla="*/ 77 h 116"/>
                <a:gd name="T58" fmla="*/ 123 w 549"/>
                <a:gd name="T59" fmla="*/ 80 h 116"/>
                <a:gd name="T60" fmla="*/ 142 w 549"/>
                <a:gd name="T61" fmla="*/ 84 h 116"/>
                <a:gd name="T62" fmla="*/ 160 w 549"/>
                <a:gd name="T63" fmla="*/ 87 h 116"/>
                <a:gd name="T64" fmla="*/ 180 w 549"/>
                <a:gd name="T65" fmla="*/ 89 h 116"/>
                <a:gd name="T66" fmla="*/ 200 w 549"/>
                <a:gd name="T67" fmla="*/ 92 h 116"/>
                <a:gd name="T68" fmla="*/ 221 w 549"/>
                <a:gd name="T69" fmla="*/ 94 h 116"/>
                <a:gd name="T70" fmla="*/ 242 w 549"/>
                <a:gd name="T71" fmla="*/ 97 h 116"/>
                <a:gd name="T72" fmla="*/ 263 w 549"/>
                <a:gd name="T73" fmla="*/ 100 h 116"/>
                <a:gd name="T74" fmla="*/ 286 w 549"/>
                <a:gd name="T75" fmla="*/ 102 h 116"/>
                <a:gd name="T76" fmla="*/ 308 w 549"/>
                <a:gd name="T77" fmla="*/ 104 h 116"/>
                <a:gd name="T78" fmla="*/ 330 w 549"/>
                <a:gd name="T79" fmla="*/ 106 h 116"/>
                <a:gd name="T80" fmla="*/ 354 w 549"/>
                <a:gd name="T81" fmla="*/ 108 h 116"/>
                <a:gd name="T82" fmla="*/ 376 w 549"/>
                <a:gd name="T83" fmla="*/ 109 h 116"/>
                <a:gd name="T84" fmla="*/ 400 w 549"/>
                <a:gd name="T85" fmla="*/ 110 h 116"/>
                <a:gd name="T86" fmla="*/ 423 w 549"/>
                <a:gd name="T87" fmla="*/ 112 h 116"/>
                <a:gd name="T88" fmla="*/ 446 w 549"/>
                <a:gd name="T89" fmla="*/ 113 h 116"/>
                <a:gd name="T90" fmla="*/ 470 w 549"/>
                <a:gd name="T91" fmla="*/ 114 h 116"/>
                <a:gd name="T92" fmla="*/ 492 w 549"/>
                <a:gd name="T93" fmla="*/ 114 h 116"/>
                <a:gd name="T94" fmla="*/ 515 w 549"/>
                <a:gd name="T95" fmla="*/ 116 h 116"/>
                <a:gd name="T96" fmla="*/ 537 w 549"/>
                <a:gd name="T9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9" h="116">
                  <a:moveTo>
                    <a:pt x="332" y="0"/>
                  </a:moveTo>
                  <a:lnTo>
                    <a:pt x="311" y="0"/>
                  </a:lnTo>
                  <a:lnTo>
                    <a:pt x="289" y="0"/>
                  </a:lnTo>
                  <a:lnTo>
                    <a:pt x="270" y="0"/>
                  </a:lnTo>
                  <a:lnTo>
                    <a:pt x="250" y="0"/>
                  </a:lnTo>
                  <a:lnTo>
                    <a:pt x="232" y="0"/>
                  </a:lnTo>
                  <a:lnTo>
                    <a:pt x="214" y="1"/>
                  </a:lnTo>
                  <a:lnTo>
                    <a:pt x="199" y="1"/>
                  </a:lnTo>
                  <a:lnTo>
                    <a:pt x="181" y="2"/>
                  </a:lnTo>
                  <a:lnTo>
                    <a:pt x="167" y="2"/>
                  </a:lnTo>
                  <a:lnTo>
                    <a:pt x="152" y="3"/>
                  </a:lnTo>
                  <a:lnTo>
                    <a:pt x="139" y="3"/>
                  </a:lnTo>
                  <a:lnTo>
                    <a:pt x="126" y="5"/>
                  </a:lnTo>
                  <a:lnTo>
                    <a:pt x="114" y="6"/>
                  </a:lnTo>
                  <a:lnTo>
                    <a:pt x="102" y="7"/>
                  </a:lnTo>
                  <a:lnTo>
                    <a:pt x="92" y="7"/>
                  </a:lnTo>
                  <a:lnTo>
                    <a:pt x="81" y="9"/>
                  </a:lnTo>
                  <a:lnTo>
                    <a:pt x="72" y="10"/>
                  </a:lnTo>
                  <a:lnTo>
                    <a:pt x="63" y="11"/>
                  </a:lnTo>
                  <a:lnTo>
                    <a:pt x="55" y="13"/>
                  </a:lnTo>
                  <a:lnTo>
                    <a:pt x="47" y="14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27" y="18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10" y="25"/>
                  </a:lnTo>
                  <a:lnTo>
                    <a:pt x="7" y="26"/>
                  </a:lnTo>
                  <a:lnTo>
                    <a:pt x="5" y="27"/>
                  </a:lnTo>
                  <a:lnTo>
                    <a:pt x="2" y="30"/>
                  </a:lnTo>
                  <a:lnTo>
                    <a:pt x="1" y="31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6" y="46"/>
                  </a:lnTo>
                  <a:lnTo>
                    <a:pt x="9" y="47"/>
                  </a:lnTo>
                  <a:lnTo>
                    <a:pt x="11" y="48"/>
                  </a:lnTo>
                  <a:lnTo>
                    <a:pt x="15" y="51"/>
                  </a:lnTo>
                  <a:lnTo>
                    <a:pt x="19" y="52"/>
                  </a:lnTo>
                  <a:lnTo>
                    <a:pt x="23" y="55"/>
                  </a:lnTo>
                  <a:lnTo>
                    <a:pt x="27" y="56"/>
                  </a:lnTo>
                  <a:lnTo>
                    <a:pt x="33" y="58"/>
                  </a:lnTo>
                  <a:lnTo>
                    <a:pt x="38" y="60"/>
                  </a:lnTo>
                  <a:lnTo>
                    <a:pt x="43" y="61"/>
                  </a:lnTo>
                  <a:lnTo>
                    <a:pt x="50" y="63"/>
                  </a:lnTo>
                  <a:lnTo>
                    <a:pt x="55" y="65"/>
                  </a:lnTo>
                  <a:lnTo>
                    <a:pt x="61" y="67"/>
                  </a:lnTo>
                  <a:lnTo>
                    <a:pt x="68" y="68"/>
                  </a:lnTo>
                  <a:lnTo>
                    <a:pt x="76" y="71"/>
                  </a:lnTo>
                  <a:lnTo>
                    <a:pt x="83" y="72"/>
                  </a:lnTo>
                  <a:lnTo>
                    <a:pt x="90" y="73"/>
                  </a:lnTo>
                  <a:lnTo>
                    <a:pt x="98" y="76"/>
                  </a:lnTo>
                  <a:lnTo>
                    <a:pt x="106" y="77"/>
                  </a:lnTo>
                  <a:lnTo>
                    <a:pt x="116" y="79"/>
                  </a:lnTo>
                  <a:lnTo>
                    <a:pt x="123" y="80"/>
                  </a:lnTo>
                  <a:lnTo>
                    <a:pt x="133" y="81"/>
                  </a:lnTo>
                  <a:lnTo>
                    <a:pt x="142" y="84"/>
                  </a:lnTo>
                  <a:lnTo>
                    <a:pt x="151" y="85"/>
                  </a:lnTo>
                  <a:lnTo>
                    <a:pt x="160" y="87"/>
                  </a:lnTo>
                  <a:lnTo>
                    <a:pt x="170" y="88"/>
                  </a:lnTo>
                  <a:lnTo>
                    <a:pt x="180" y="89"/>
                  </a:lnTo>
                  <a:lnTo>
                    <a:pt x="189" y="90"/>
                  </a:lnTo>
                  <a:lnTo>
                    <a:pt x="200" y="92"/>
                  </a:lnTo>
                  <a:lnTo>
                    <a:pt x="210" y="93"/>
                  </a:lnTo>
                  <a:lnTo>
                    <a:pt x="221" y="94"/>
                  </a:lnTo>
                  <a:lnTo>
                    <a:pt x="230" y="96"/>
                  </a:lnTo>
                  <a:lnTo>
                    <a:pt x="242" y="97"/>
                  </a:lnTo>
                  <a:lnTo>
                    <a:pt x="253" y="98"/>
                  </a:lnTo>
                  <a:lnTo>
                    <a:pt x="263" y="100"/>
                  </a:lnTo>
                  <a:lnTo>
                    <a:pt x="274" y="101"/>
                  </a:lnTo>
                  <a:lnTo>
                    <a:pt x="286" y="102"/>
                  </a:lnTo>
                  <a:lnTo>
                    <a:pt x="296" y="104"/>
                  </a:lnTo>
                  <a:lnTo>
                    <a:pt x="308" y="104"/>
                  </a:lnTo>
                  <a:lnTo>
                    <a:pt x="320" y="105"/>
                  </a:lnTo>
                  <a:lnTo>
                    <a:pt x="330" y="106"/>
                  </a:lnTo>
                  <a:lnTo>
                    <a:pt x="342" y="108"/>
                  </a:lnTo>
                  <a:lnTo>
                    <a:pt x="354" y="108"/>
                  </a:lnTo>
                  <a:lnTo>
                    <a:pt x="365" y="109"/>
                  </a:lnTo>
                  <a:lnTo>
                    <a:pt x="376" y="109"/>
                  </a:lnTo>
                  <a:lnTo>
                    <a:pt x="388" y="110"/>
                  </a:lnTo>
                  <a:lnTo>
                    <a:pt x="400" y="110"/>
                  </a:lnTo>
                  <a:lnTo>
                    <a:pt x="412" y="112"/>
                  </a:lnTo>
                  <a:lnTo>
                    <a:pt x="423" y="112"/>
                  </a:lnTo>
                  <a:lnTo>
                    <a:pt x="434" y="113"/>
                  </a:lnTo>
                  <a:lnTo>
                    <a:pt x="446" y="113"/>
                  </a:lnTo>
                  <a:lnTo>
                    <a:pt x="458" y="114"/>
                  </a:lnTo>
                  <a:lnTo>
                    <a:pt x="470" y="114"/>
                  </a:lnTo>
                  <a:lnTo>
                    <a:pt x="481" y="114"/>
                  </a:lnTo>
                  <a:lnTo>
                    <a:pt x="492" y="114"/>
                  </a:lnTo>
                  <a:lnTo>
                    <a:pt x="504" y="116"/>
                  </a:lnTo>
                  <a:lnTo>
                    <a:pt x="515" y="116"/>
                  </a:lnTo>
                  <a:lnTo>
                    <a:pt x="527" y="116"/>
                  </a:lnTo>
                  <a:lnTo>
                    <a:pt x="537" y="116"/>
                  </a:lnTo>
                  <a:lnTo>
                    <a:pt x="549" y="116"/>
                  </a:lnTo>
                </a:path>
              </a:pathLst>
            </a:custGeom>
            <a:noFill/>
            <a:ln w="38100" cmpd="sng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52" name="Rectangle 1156"/>
            <p:cNvSpPr>
              <a:spLocks noChangeArrowheads="1"/>
            </p:cNvSpPr>
            <p:nvPr/>
          </p:nvSpPr>
          <p:spPr bwMode="auto">
            <a:xfrm>
              <a:off x="3846" y="1841"/>
              <a:ext cx="5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FFFF"/>
                  </a:solidFill>
                  <a:effectLst/>
                  <a:latin typeface="Times New Roman" charset="0"/>
                </a:rPr>
                <a:t>C</a:t>
              </a:r>
              <a:r>
                <a:rPr lang="en-US" baseline="-25000">
                  <a:solidFill>
                    <a:srgbClr val="00FFFF"/>
                  </a:solidFill>
                  <a:effectLst/>
                  <a:latin typeface="Times New Roman" charset="0"/>
                </a:rPr>
                <a:t>0</a:t>
              </a:r>
              <a:r>
                <a:rPr lang="en-US">
                  <a:solidFill>
                    <a:srgbClr val="00FFFF"/>
                  </a:solidFill>
                  <a:effectLst/>
                  <a:latin typeface="Times New Roman" charset="0"/>
                </a:rPr>
                <a:t>(</a:t>
              </a:r>
              <a:r>
                <a:rPr lang="en-US" i="1">
                  <a:solidFill>
                    <a:srgbClr val="00FFFF"/>
                  </a:solidFill>
                  <a:effectLst/>
                  <a:latin typeface="Times New Roman" charset="0"/>
                </a:rPr>
                <a:t>t</a:t>
              </a:r>
              <a:r>
                <a:rPr lang="en-US">
                  <a:solidFill>
                    <a:srgbClr val="00FFFF"/>
                  </a:solidFill>
                  <a:effectLst/>
                  <a:latin typeface="Times New Roman" charset="0"/>
                </a:rPr>
                <a:t>)</a:t>
              </a:r>
            </a:p>
          </p:txBody>
        </p:sp>
        <p:sp>
          <p:nvSpPr>
            <p:cNvPr id="158853" name="Rectangle 1157"/>
            <p:cNvSpPr>
              <a:spLocks noChangeArrowheads="1"/>
            </p:cNvSpPr>
            <p:nvPr/>
          </p:nvSpPr>
          <p:spPr bwMode="auto">
            <a:xfrm>
              <a:off x="4822" y="3001"/>
              <a:ext cx="6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baseline="-25000">
                  <a:solidFill>
                    <a:srgbClr val="00FF00"/>
                  </a:solidFill>
                  <a:effectLst/>
                  <a:latin typeface="Times New Roman" charset="0"/>
                </a:rPr>
                <a:t>1</a:t>
              </a:r>
              <a:r>
                <a:rPr lang="en-US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i="1">
                  <a:solidFill>
                    <a:srgbClr val="00FF00"/>
                  </a:solidFill>
                  <a:effectLst/>
                  <a:latin typeface="Times New Roman" charset="0"/>
                </a:rPr>
                <a:t>r</a:t>
              </a:r>
              <a:r>
                <a:rPr lang="en-US" baseline="-25000">
                  <a:solidFill>
                    <a:srgbClr val="00FF00"/>
                  </a:solidFill>
                  <a:effectLst/>
                  <a:latin typeface="Times New Roman" charset="0"/>
                </a:rPr>
                <a:t>1</a:t>
              </a:r>
              <a:r>
                <a:rPr lang="en-US">
                  <a:solidFill>
                    <a:srgbClr val="00FF00"/>
                  </a:solidFill>
                  <a:effectLst/>
                  <a:latin typeface="Times New Roman" charset="0"/>
                </a:rPr>
                <a:t>)</a:t>
              </a:r>
            </a:p>
          </p:txBody>
        </p:sp>
      </p:grp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3810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Key Issues </a:t>
            </a:r>
            <a:endParaRPr lang="en-US" dirty="0"/>
          </a:p>
        </p:txBody>
      </p:sp>
      <p:grpSp>
        <p:nvGrpSpPr>
          <p:cNvPr id="56833" name="Group 513"/>
          <p:cNvGrpSpPr>
            <a:grpSpLocks/>
          </p:cNvGrpSpPr>
          <p:nvPr/>
        </p:nvGrpSpPr>
        <p:grpSpPr bwMode="auto">
          <a:xfrm>
            <a:off x="479425" y="3630613"/>
            <a:ext cx="3952875" cy="1598612"/>
            <a:chOff x="302" y="2287"/>
            <a:chExt cx="2490" cy="1007"/>
          </a:xfrm>
        </p:grpSpPr>
        <p:sp>
          <p:nvSpPr>
            <p:cNvPr id="56454" name="Freeform 134"/>
            <p:cNvSpPr>
              <a:spLocks/>
            </p:cNvSpPr>
            <p:nvPr/>
          </p:nvSpPr>
          <p:spPr bwMode="auto">
            <a:xfrm>
              <a:off x="626" y="2864"/>
              <a:ext cx="527" cy="106"/>
            </a:xfrm>
            <a:custGeom>
              <a:avLst/>
              <a:gdLst>
                <a:gd name="T0" fmla="*/ 426 w 527"/>
                <a:gd name="T1" fmla="*/ 105 h 106"/>
                <a:gd name="T2" fmla="*/ 436 w 527"/>
                <a:gd name="T3" fmla="*/ 103 h 106"/>
                <a:gd name="T4" fmla="*/ 447 w 527"/>
                <a:gd name="T5" fmla="*/ 102 h 106"/>
                <a:gd name="T6" fmla="*/ 457 w 527"/>
                <a:gd name="T7" fmla="*/ 99 h 106"/>
                <a:gd name="T8" fmla="*/ 466 w 527"/>
                <a:gd name="T9" fmla="*/ 98 h 106"/>
                <a:gd name="T10" fmla="*/ 476 w 527"/>
                <a:gd name="T11" fmla="*/ 97 h 106"/>
                <a:gd name="T12" fmla="*/ 484 w 527"/>
                <a:gd name="T13" fmla="*/ 94 h 106"/>
                <a:gd name="T14" fmla="*/ 491 w 527"/>
                <a:gd name="T15" fmla="*/ 91 h 106"/>
                <a:gd name="T16" fmla="*/ 498 w 527"/>
                <a:gd name="T17" fmla="*/ 90 h 106"/>
                <a:gd name="T18" fmla="*/ 505 w 527"/>
                <a:gd name="T19" fmla="*/ 87 h 106"/>
                <a:gd name="T20" fmla="*/ 510 w 527"/>
                <a:gd name="T21" fmla="*/ 86 h 106"/>
                <a:gd name="T22" fmla="*/ 514 w 527"/>
                <a:gd name="T23" fmla="*/ 83 h 106"/>
                <a:gd name="T24" fmla="*/ 519 w 527"/>
                <a:gd name="T25" fmla="*/ 81 h 106"/>
                <a:gd name="T26" fmla="*/ 522 w 527"/>
                <a:gd name="T27" fmla="*/ 78 h 106"/>
                <a:gd name="T28" fmla="*/ 524 w 527"/>
                <a:gd name="T29" fmla="*/ 76 h 106"/>
                <a:gd name="T30" fmla="*/ 526 w 527"/>
                <a:gd name="T31" fmla="*/ 73 h 106"/>
                <a:gd name="T32" fmla="*/ 527 w 527"/>
                <a:gd name="T33" fmla="*/ 70 h 106"/>
                <a:gd name="T34" fmla="*/ 527 w 527"/>
                <a:gd name="T35" fmla="*/ 68 h 106"/>
                <a:gd name="T36" fmla="*/ 527 w 527"/>
                <a:gd name="T37" fmla="*/ 65 h 106"/>
                <a:gd name="T38" fmla="*/ 524 w 527"/>
                <a:gd name="T39" fmla="*/ 62 h 106"/>
                <a:gd name="T40" fmla="*/ 523 w 527"/>
                <a:gd name="T41" fmla="*/ 60 h 106"/>
                <a:gd name="T42" fmla="*/ 519 w 527"/>
                <a:gd name="T43" fmla="*/ 57 h 106"/>
                <a:gd name="T44" fmla="*/ 515 w 527"/>
                <a:gd name="T45" fmla="*/ 54 h 106"/>
                <a:gd name="T46" fmla="*/ 510 w 527"/>
                <a:gd name="T47" fmla="*/ 52 h 106"/>
                <a:gd name="T48" fmla="*/ 505 w 527"/>
                <a:gd name="T49" fmla="*/ 49 h 106"/>
                <a:gd name="T50" fmla="*/ 498 w 527"/>
                <a:gd name="T51" fmla="*/ 47 h 106"/>
                <a:gd name="T52" fmla="*/ 490 w 527"/>
                <a:gd name="T53" fmla="*/ 44 h 106"/>
                <a:gd name="T54" fmla="*/ 481 w 527"/>
                <a:gd name="T55" fmla="*/ 41 h 106"/>
                <a:gd name="T56" fmla="*/ 472 w 527"/>
                <a:gd name="T57" fmla="*/ 39 h 106"/>
                <a:gd name="T58" fmla="*/ 461 w 527"/>
                <a:gd name="T59" fmla="*/ 36 h 106"/>
                <a:gd name="T60" fmla="*/ 449 w 527"/>
                <a:gd name="T61" fmla="*/ 33 h 106"/>
                <a:gd name="T62" fmla="*/ 436 w 527"/>
                <a:gd name="T63" fmla="*/ 31 h 106"/>
                <a:gd name="T64" fmla="*/ 423 w 527"/>
                <a:gd name="T65" fmla="*/ 28 h 106"/>
                <a:gd name="T66" fmla="*/ 408 w 527"/>
                <a:gd name="T67" fmla="*/ 25 h 106"/>
                <a:gd name="T68" fmla="*/ 393 w 527"/>
                <a:gd name="T69" fmla="*/ 23 h 106"/>
                <a:gd name="T70" fmla="*/ 377 w 527"/>
                <a:gd name="T71" fmla="*/ 20 h 106"/>
                <a:gd name="T72" fmla="*/ 358 w 527"/>
                <a:gd name="T73" fmla="*/ 19 h 106"/>
                <a:gd name="T74" fmla="*/ 340 w 527"/>
                <a:gd name="T75" fmla="*/ 16 h 106"/>
                <a:gd name="T76" fmla="*/ 320 w 527"/>
                <a:gd name="T77" fmla="*/ 15 h 106"/>
                <a:gd name="T78" fmla="*/ 299 w 527"/>
                <a:gd name="T79" fmla="*/ 12 h 106"/>
                <a:gd name="T80" fmla="*/ 278 w 527"/>
                <a:gd name="T81" fmla="*/ 11 h 106"/>
                <a:gd name="T82" fmla="*/ 254 w 527"/>
                <a:gd name="T83" fmla="*/ 8 h 106"/>
                <a:gd name="T84" fmla="*/ 230 w 527"/>
                <a:gd name="T85" fmla="*/ 7 h 106"/>
                <a:gd name="T86" fmla="*/ 205 w 527"/>
                <a:gd name="T87" fmla="*/ 6 h 106"/>
                <a:gd name="T88" fmla="*/ 179 w 527"/>
                <a:gd name="T89" fmla="*/ 4 h 106"/>
                <a:gd name="T90" fmla="*/ 153 w 527"/>
                <a:gd name="T91" fmla="*/ 3 h 106"/>
                <a:gd name="T92" fmla="*/ 124 w 527"/>
                <a:gd name="T93" fmla="*/ 3 h 106"/>
                <a:gd name="T94" fmla="*/ 95 w 527"/>
                <a:gd name="T95" fmla="*/ 2 h 106"/>
                <a:gd name="T96" fmla="*/ 63 w 527"/>
                <a:gd name="T97" fmla="*/ 2 h 106"/>
                <a:gd name="T98" fmla="*/ 31 w 527"/>
                <a:gd name="T99" fmla="*/ 2 h 106"/>
                <a:gd name="T100" fmla="*/ 0 w 527"/>
                <a:gd name="T10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7" h="106">
                  <a:moveTo>
                    <a:pt x="419" y="106"/>
                  </a:moveTo>
                  <a:lnTo>
                    <a:pt x="426" y="105"/>
                  </a:lnTo>
                  <a:lnTo>
                    <a:pt x="431" y="103"/>
                  </a:lnTo>
                  <a:lnTo>
                    <a:pt x="436" y="103"/>
                  </a:lnTo>
                  <a:lnTo>
                    <a:pt x="441" y="102"/>
                  </a:lnTo>
                  <a:lnTo>
                    <a:pt x="447" y="102"/>
                  </a:lnTo>
                  <a:lnTo>
                    <a:pt x="452" y="101"/>
                  </a:lnTo>
                  <a:lnTo>
                    <a:pt x="457" y="99"/>
                  </a:lnTo>
                  <a:lnTo>
                    <a:pt x="461" y="99"/>
                  </a:lnTo>
                  <a:lnTo>
                    <a:pt x="466" y="98"/>
                  </a:lnTo>
                  <a:lnTo>
                    <a:pt x="470" y="97"/>
                  </a:lnTo>
                  <a:lnTo>
                    <a:pt x="476" y="97"/>
                  </a:lnTo>
                  <a:lnTo>
                    <a:pt x="480" y="95"/>
                  </a:lnTo>
                  <a:lnTo>
                    <a:pt x="484" y="94"/>
                  </a:lnTo>
                  <a:lnTo>
                    <a:pt x="487" y="93"/>
                  </a:lnTo>
                  <a:lnTo>
                    <a:pt x="491" y="91"/>
                  </a:lnTo>
                  <a:lnTo>
                    <a:pt x="494" y="91"/>
                  </a:lnTo>
                  <a:lnTo>
                    <a:pt x="498" y="90"/>
                  </a:lnTo>
                  <a:lnTo>
                    <a:pt x="501" y="89"/>
                  </a:lnTo>
                  <a:lnTo>
                    <a:pt x="505" y="87"/>
                  </a:lnTo>
                  <a:lnTo>
                    <a:pt x="507" y="86"/>
                  </a:lnTo>
                  <a:lnTo>
                    <a:pt x="510" y="86"/>
                  </a:lnTo>
                  <a:lnTo>
                    <a:pt x="512" y="85"/>
                  </a:lnTo>
                  <a:lnTo>
                    <a:pt x="514" y="83"/>
                  </a:lnTo>
                  <a:lnTo>
                    <a:pt x="516" y="82"/>
                  </a:lnTo>
                  <a:lnTo>
                    <a:pt x="519" y="81"/>
                  </a:lnTo>
                  <a:lnTo>
                    <a:pt x="520" y="80"/>
                  </a:lnTo>
                  <a:lnTo>
                    <a:pt x="522" y="78"/>
                  </a:lnTo>
                  <a:lnTo>
                    <a:pt x="523" y="77"/>
                  </a:lnTo>
                  <a:lnTo>
                    <a:pt x="524" y="76"/>
                  </a:lnTo>
                  <a:lnTo>
                    <a:pt x="526" y="74"/>
                  </a:lnTo>
                  <a:lnTo>
                    <a:pt x="526" y="73"/>
                  </a:lnTo>
                  <a:lnTo>
                    <a:pt x="527" y="72"/>
                  </a:lnTo>
                  <a:lnTo>
                    <a:pt x="527" y="70"/>
                  </a:lnTo>
                  <a:lnTo>
                    <a:pt x="527" y="69"/>
                  </a:lnTo>
                  <a:lnTo>
                    <a:pt x="527" y="68"/>
                  </a:lnTo>
                  <a:lnTo>
                    <a:pt x="527" y="66"/>
                  </a:lnTo>
                  <a:lnTo>
                    <a:pt x="527" y="65"/>
                  </a:lnTo>
                  <a:lnTo>
                    <a:pt x="526" y="64"/>
                  </a:lnTo>
                  <a:lnTo>
                    <a:pt x="524" y="62"/>
                  </a:lnTo>
                  <a:lnTo>
                    <a:pt x="524" y="61"/>
                  </a:lnTo>
                  <a:lnTo>
                    <a:pt x="523" y="60"/>
                  </a:lnTo>
                  <a:lnTo>
                    <a:pt x="522" y="58"/>
                  </a:lnTo>
                  <a:lnTo>
                    <a:pt x="519" y="57"/>
                  </a:lnTo>
                  <a:lnTo>
                    <a:pt x="518" y="56"/>
                  </a:lnTo>
                  <a:lnTo>
                    <a:pt x="515" y="54"/>
                  </a:lnTo>
                  <a:lnTo>
                    <a:pt x="512" y="53"/>
                  </a:lnTo>
                  <a:lnTo>
                    <a:pt x="510" y="52"/>
                  </a:lnTo>
                  <a:lnTo>
                    <a:pt x="507" y="51"/>
                  </a:lnTo>
                  <a:lnTo>
                    <a:pt x="505" y="49"/>
                  </a:lnTo>
                  <a:lnTo>
                    <a:pt x="501" y="48"/>
                  </a:lnTo>
                  <a:lnTo>
                    <a:pt x="498" y="47"/>
                  </a:lnTo>
                  <a:lnTo>
                    <a:pt x="494" y="45"/>
                  </a:lnTo>
                  <a:lnTo>
                    <a:pt x="490" y="44"/>
                  </a:lnTo>
                  <a:lnTo>
                    <a:pt x="486" y="43"/>
                  </a:lnTo>
                  <a:lnTo>
                    <a:pt x="481" y="41"/>
                  </a:lnTo>
                  <a:lnTo>
                    <a:pt x="477" y="40"/>
                  </a:lnTo>
                  <a:lnTo>
                    <a:pt x="472" y="39"/>
                  </a:lnTo>
                  <a:lnTo>
                    <a:pt x="466" y="37"/>
                  </a:lnTo>
                  <a:lnTo>
                    <a:pt x="461" y="36"/>
                  </a:lnTo>
                  <a:lnTo>
                    <a:pt x="455" y="35"/>
                  </a:lnTo>
                  <a:lnTo>
                    <a:pt x="449" y="33"/>
                  </a:lnTo>
                  <a:lnTo>
                    <a:pt x="443" y="32"/>
                  </a:lnTo>
                  <a:lnTo>
                    <a:pt x="436" y="31"/>
                  </a:lnTo>
                  <a:lnTo>
                    <a:pt x="429" y="29"/>
                  </a:lnTo>
                  <a:lnTo>
                    <a:pt x="423" y="28"/>
                  </a:lnTo>
                  <a:lnTo>
                    <a:pt x="416" y="27"/>
                  </a:lnTo>
                  <a:lnTo>
                    <a:pt x="408" y="25"/>
                  </a:lnTo>
                  <a:lnTo>
                    <a:pt x="400" y="24"/>
                  </a:lnTo>
                  <a:lnTo>
                    <a:pt x="393" y="23"/>
                  </a:lnTo>
                  <a:lnTo>
                    <a:pt x="385" y="22"/>
                  </a:lnTo>
                  <a:lnTo>
                    <a:pt x="377" y="20"/>
                  </a:lnTo>
                  <a:lnTo>
                    <a:pt x="368" y="19"/>
                  </a:lnTo>
                  <a:lnTo>
                    <a:pt x="358" y="19"/>
                  </a:lnTo>
                  <a:lnTo>
                    <a:pt x="349" y="18"/>
                  </a:lnTo>
                  <a:lnTo>
                    <a:pt x="340" y="16"/>
                  </a:lnTo>
                  <a:lnTo>
                    <a:pt x="331" y="15"/>
                  </a:lnTo>
                  <a:lnTo>
                    <a:pt x="320" y="15"/>
                  </a:lnTo>
                  <a:lnTo>
                    <a:pt x="310" y="14"/>
                  </a:lnTo>
                  <a:lnTo>
                    <a:pt x="299" y="12"/>
                  </a:lnTo>
                  <a:lnTo>
                    <a:pt x="288" y="11"/>
                  </a:lnTo>
                  <a:lnTo>
                    <a:pt x="278" y="11"/>
                  </a:lnTo>
                  <a:lnTo>
                    <a:pt x="266" y="10"/>
                  </a:lnTo>
                  <a:lnTo>
                    <a:pt x="254" y="8"/>
                  </a:lnTo>
                  <a:lnTo>
                    <a:pt x="242" y="8"/>
                  </a:lnTo>
                  <a:lnTo>
                    <a:pt x="230" y="7"/>
                  </a:lnTo>
                  <a:lnTo>
                    <a:pt x="219" y="7"/>
                  </a:lnTo>
                  <a:lnTo>
                    <a:pt x="205" y="6"/>
                  </a:lnTo>
                  <a:lnTo>
                    <a:pt x="192" y="6"/>
                  </a:lnTo>
                  <a:lnTo>
                    <a:pt x="179" y="4"/>
                  </a:lnTo>
                  <a:lnTo>
                    <a:pt x="166" y="4"/>
                  </a:lnTo>
                  <a:lnTo>
                    <a:pt x="153" y="3"/>
                  </a:lnTo>
                  <a:lnTo>
                    <a:pt x="138" y="3"/>
                  </a:lnTo>
                  <a:lnTo>
                    <a:pt x="124" y="3"/>
                  </a:lnTo>
                  <a:lnTo>
                    <a:pt x="109" y="2"/>
                  </a:lnTo>
                  <a:lnTo>
                    <a:pt x="95" y="2"/>
                  </a:lnTo>
                  <a:lnTo>
                    <a:pt x="79" y="2"/>
                  </a:lnTo>
                  <a:lnTo>
                    <a:pt x="63" y="2"/>
                  </a:lnTo>
                  <a:lnTo>
                    <a:pt x="49" y="2"/>
                  </a:lnTo>
                  <a:lnTo>
                    <a:pt x="31" y="2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5" name="Freeform 135"/>
            <p:cNvSpPr>
              <a:spLocks/>
            </p:cNvSpPr>
            <p:nvPr/>
          </p:nvSpPr>
          <p:spPr bwMode="auto">
            <a:xfrm>
              <a:off x="315" y="2915"/>
              <a:ext cx="730" cy="64"/>
            </a:xfrm>
            <a:custGeom>
              <a:avLst/>
              <a:gdLst>
                <a:gd name="T0" fmla="*/ 2 w 730"/>
                <a:gd name="T1" fmla="*/ 1 h 64"/>
                <a:gd name="T2" fmla="*/ 9 w 730"/>
                <a:gd name="T3" fmla="*/ 3 h 64"/>
                <a:gd name="T4" fmla="*/ 16 w 730"/>
                <a:gd name="T5" fmla="*/ 6 h 64"/>
                <a:gd name="T6" fmla="*/ 24 w 730"/>
                <a:gd name="T7" fmla="*/ 9 h 64"/>
                <a:gd name="T8" fmla="*/ 31 w 730"/>
                <a:gd name="T9" fmla="*/ 11 h 64"/>
                <a:gd name="T10" fmla="*/ 41 w 730"/>
                <a:gd name="T11" fmla="*/ 14 h 64"/>
                <a:gd name="T12" fmla="*/ 51 w 730"/>
                <a:gd name="T13" fmla="*/ 17 h 64"/>
                <a:gd name="T14" fmla="*/ 62 w 730"/>
                <a:gd name="T15" fmla="*/ 19 h 64"/>
                <a:gd name="T16" fmla="*/ 72 w 730"/>
                <a:gd name="T17" fmla="*/ 22 h 64"/>
                <a:gd name="T18" fmla="*/ 84 w 730"/>
                <a:gd name="T19" fmla="*/ 25 h 64"/>
                <a:gd name="T20" fmla="*/ 97 w 730"/>
                <a:gd name="T21" fmla="*/ 27 h 64"/>
                <a:gd name="T22" fmla="*/ 111 w 730"/>
                <a:gd name="T23" fmla="*/ 30 h 64"/>
                <a:gd name="T24" fmla="*/ 124 w 730"/>
                <a:gd name="T25" fmla="*/ 32 h 64"/>
                <a:gd name="T26" fmla="*/ 138 w 730"/>
                <a:gd name="T27" fmla="*/ 35 h 64"/>
                <a:gd name="T28" fmla="*/ 153 w 730"/>
                <a:gd name="T29" fmla="*/ 36 h 64"/>
                <a:gd name="T30" fmla="*/ 167 w 730"/>
                <a:gd name="T31" fmla="*/ 39 h 64"/>
                <a:gd name="T32" fmla="*/ 183 w 730"/>
                <a:gd name="T33" fmla="*/ 40 h 64"/>
                <a:gd name="T34" fmla="*/ 199 w 730"/>
                <a:gd name="T35" fmla="*/ 43 h 64"/>
                <a:gd name="T36" fmla="*/ 215 w 730"/>
                <a:gd name="T37" fmla="*/ 46 h 64"/>
                <a:gd name="T38" fmla="*/ 230 w 730"/>
                <a:gd name="T39" fmla="*/ 47 h 64"/>
                <a:gd name="T40" fmla="*/ 248 w 730"/>
                <a:gd name="T41" fmla="*/ 48 h 64"/>
                <a:gd name="T42" fmla="*/ 265 w 730"/>
                <a:gd name="T43" fmla="*/ 51 h 64"/>
                <a:gd name="T44" fmla="*/ 282 w 730"/>
                <a:gd name="T45" fmla="*/ 52 h 64"/>
                <a:gd name="T46" fmla="*/ 299 w 730"/>
                <a:gd name="T47" fmla="*/ 54 h 64"/>
                <a:gd name="T48" fmla="*/ 316 w 730"/>
                <a:gd name="T49" fmla="*/ 55 h 64"/>
                <a:gd name="T50" fmla="*/ 333 w 730"/>
                <a:gd name="T51" fmla="*/ 56 h 64"/>
                <a:gd name="T52" fmla="*/ 352 w 730"/>
                <a:gd name="T53" fmla="*/ 57 h 64"/>
                <a:gd name="T54" fmla="*/ 369 w 730"/>
                <a:gd name="T55" fmla="*/ 59 h 64"/>
                <a:gd name="T56" fmla="*/ 386 w 730"/>
                <a:gd name="T57" fmla="*/ 60 h 64"/>
                <a:gd name="T58" fmla="*/ 404 w 730"/>
                <a:gd name="T59" fmla="*/ 60 h 64"/>
                <a:gd name="T60" fmla="*/ 422 w 730"/>
                <a:gd name="T61" fmla="*/ 61 h 64"/>
                <a:gd name="T62" fmla="*/ 439 w 730"/>
                <a:gd name="T63" fmla="*/ 63 h 64"/>
                <a:gd name="T64" fmla="*/ 457 w 730"/>
                <a:gd name="T65" fmla="*/ 63 h 64"/>
                <a:gd name="T66" fmla="*/ 474 w 730"/>
                <a:gd name="T67" fmla="*/ 63 h 64"/>
                <a:gd name="T68" fmla="*/ 491 w 730"/>
                <a:gd name="T69" fmla="*/ 64 h 64"/>
                <a:gd name="T70" fmla="*/ 509 w 730"/>
                <a:gd name="T71" fmla="*/ 64 h 64"/>
                <a:gd name="T72" fmla="*/ 526 w 730"/>
                <a:gd name="T73" fmla="*/ 64 h 64"/>
                <a:gd name="T74" fmla="*/ 543 w 730"/>
                <a:gd name="T75" fmla="*/ 64 h 64"/>
                <a:gd name="T76" fmla="*/ 559 w 730"/>
                <a:gd name="T77" fmla="*/ 64 h 64"/>
                <a:gd name="T78" fmla="*/ 574 w 730"/>
                <a:gd name="T79" fmla="*/ 64 h 64"/>
                <a:gd name="T80" fmla="*/ 592 w 730"/>
                <a:gd name="T81" fmla="*/ 63 h 64"/>
                <a:gd name="T82" fmla="*/ 607 w 730"/>
                <a:gd name="T83" fmla="*/ 63 h 64"/>
                <a:gd name="T84" fmla="*/ 622 w 730"/>
                <a:gd name="T85" fmla="*/ 63 h 64"/>
                <a:gd name="T86" fmla="*/ 638 w 730"/>
                <a:gd name="T87" fmla="*/ 61 h 64"/>
                <a:gd name="T88" fmla="*/ 652 w 730"/>
                <a:gd name="T89" fmla="*/ 61 h 64"/>
                <a:gd name="T90" fmla="*/ 665 w 730"/>
                <a:gd name="T91" fmla="*/ 60 h 64"/>
                <a:gd name="T92" fmla="*/ 680 w 730"/>
                <a:gd name="T93" fmla="*/ 59 h 64"/>
                <a:gd name="T94" fmla="*/ 693 w 730"/>
                <a:gd name="T95" fmla="*/ 57 h 64"/>
                <a:gd name="T96" fmla="*/ 706 w 730"/>
                <a:gd name="T97" fmla="*/ 57 h 64"/>
                <a:gd name="T98" fmla="*/ 718 w 730"/>
                <a:gd name="T99" fmla="*/ 56 h 64"/>
                <a:gd name="T100" fmla="*/ 730 w 730"/>
                <a:gd name="T101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0" h="64">
                  <a:moveTo>
                    <a:pt x="0" y="0"/>
                  </a:moveTo>
                  <a:lnTo>
                    <a:pt x="2" y="1"/>
                  </a:lnTo>
                  <a:lnTo>
                    <a:pt x="5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6" y="6"/>
                  </a:lnTo>
                  <a:lnTo>
                    <a:pt x="20" y="7"/>
                  </a:lnTo>
                  <a:lnTo>
                    <a:pt x="24" y="9"/>
                  </a:lnTo>
                  <a:lnTo>
                    <a:pt x="28" y="10"/>
                  </a:lnTo>
                  <a:lnTo>
                    <a:pt x="31" y="11"/>
                  </a:lnTo>
                  <a:lnTo>
                    <a:pt x="37" y="13"/>
                  </a:lnTo>
                  <a:lnTo>
                    <a:pt x="41" y="14"/>
                  </a:lnTo>
                  <a:lnTo>
                    <a:pt x="46" y="15"/>
                  </a:lnTo>
                  <a:lnTo>
                    <a:pt x="51" y="17"/>
                  </a:lnTo>
                  <a:lnTo>
                    <a:pt x="56" y="18"/>
                  </a:lnTo>
                  <a:lnTo>
                    <a:pt x="62" y="19"/>
                  </a:lnTo>
                  <a:lnTo>
                    <a:pt x="67" y="21"/>
                  </a:lnTo>
                  <a:lnTo>
                    <a:pt x="72" y="22"/>
                  </a:lnTo>
                  <a:lnTo>
                    <a:pt x="79" y="23"/>
                  </a:lnTo>
                  <a:lnTo>
                    <a:pt x="84" y="25"/>
                  </a:lnTo>
                  <a:lnTo>
                    <a:pt x="91" y="26"/>
                  </a:lnTo>
                  <a:lnTo>
                    <a:pt x="97" y="27"/>
                  </a:lnTo>
                  <a:lnTo>
                    <a:pt x="104" y="29"/>
                  </a:lnTo>
                  <a:lnTo>
                    <a:pt x="111" y="30"/>
                  </a:lnTo>
                  <a:lnTo>
                    <a:pt x="117" y="31"/>
                  </a:lnTo>
                  <a:lnTo>
                    <a:pt x="124" y="32"/>
                  </a:lnTo>
                  <a:lnTo>
                    <a:pt x="132" y="34"/>
                  </a:lnTo>
                  <a:lnTo>
                    <a:pt x="138" y="35"/>
                  </a:lnTo>
                  <a:lnTo>
                    <a:pt x="145" y="35"/>
                  </a:lnTo>
                  <a:lnTo>
                    <a:pt x="153" y="36"/>
                  </a:lnTo>
                  <a:lnTo>
                    <a:pt x="161" y="38"/>
                  </a:lnTo>
                  <a:lnTo>
                    <a:pt x="167" y="39"/>
                  </a:lnTo>
                  <a:lnTo>
                    <a:pt x="175" y="40"/>
                  </a:lnTo>
                  <a:lnTo>
                    <a:pt x="183" y="40"/>
                  </a:lnTo>
                  <a:lnTo>
                    <a:pt x="191" y="42"/>
                  </a:lnTo>
                  <a:lnTo>
                    <a:pt x="199" y="43"/>
                  </a:lnTo>
                  <a:lnTo>
                    <a:pt x="207" y="44"/>
                  </a:lnTo>
                  <a:lnTo>
                    <a:pt x="215" y="46"/>
                  </a:lnTo>
                  <a:lnTo>
                    <a:pt x="223" y="46"/>
                  </a:lnTo>
                  <a:lnTo>
                    <a:pt x="230" y="47"/>
                  </a:lnTo>
                  <a:lnTo>
                    <a:pt x="240" y="48"/>
                  </a:lnTo>
                  <a:lnTo>
                    <a:pt x="248" y="48"/>
                  </a:lnTo>
                  <a:lnTo>
                    <a:pt x="255" y="50"/>
                  </a:lnTo>
                  <a:lnTo>
                    <a:pt x="265" y="51"/>
                  </a:lnTo>
                  <a:lnTo>
                    <a:pt x="273" y="51"/>
                  </a:lnTo>
                  <a:lnTo>
                    <a:pt x="282" y="52"/>
                  </a:lnTo>
                  <a:lnTo>
                    <a:pt x="290" y="52"/>
                  </a:lnTo>
                  <a:lnTo>
                    <a:pt x="299" y="54"/>
                  </a:lnTo>
                  <a:lnTo>
                    <a:pt x="307" y="55"/>
                  </a:lnTo>
                  <a:lnTo>
                    <a:pt x="316" y="55"/>
                  </a:lnTo>
                  <a:lnTo>
                    <a:pt x="325" y="56"/>
                  </a:lnTo>
                  <a:lnTo>
                    <a:pt x="333" y="56"/>
                  </a:lnTo>
                  <a:lnTo>
                    <a:pt x="342" y="57"/>
                  </a:lnTo>
                  <a:lnTo>
                    <a:pt x="352" y="57"/>
                  </a:lnTo>
                  <a:lnTo>
                    <a:pt x="360" y="57"/>
                  </a:lnTo>
                  <a:lnTo>
                    <a:pt x="369" y="59"/>
                  </a:lnTo>
                  <a:lnTo>
                    <a:pt x="378" y="59"/>
                  </a:lnTo>
                  <a:lnTo>
                    <a:pt x="386" y="60"/>
                  </a:lnTo>
                  <a:lnTo>
                    <a:pt x="395" y="60"/>
                  </a:lnTo>
                  <a:lnTo>
                    <a:pt x="404" y="60"/>
                  </a:lnTo>
                  <a:lnTo>
                    <a:pt x="414" y="61"/>
                  </a:lnTo>
                  <a:lnTo>
                    <a:pt x="422" y="61"/>
                  </a:lnTo>
                  <a:lnTo>
                    <a:pt x="431" y="61"/>
                  </a:lnTo>
                  <a:lnTo>
                    <a:pt x="439" y="63"/>
                  </a:lnTo>
                  <a:lnTo>
                    <a:pt x="448" y="63"/>
                  </a:lnTo>
                  <a:lnTo>
                    <a:pt x="457" y="63"/>
                  </a:lnTo>
                  <a:lnTo>
                    <a:pt x="465" y="63"/>
                  </a:lnTo>
                  <a:lnTo>
                    <a:pt x="474" y="63"/>
                  </a:lnTo>
                  <a:lnTo>
                    <a:pt x="483" y="63"/>
                  </a:lnTo>
                  <a:lnTo>
                    <a:pt x="491" y="64"/>
                  </a:lnTo>
                  <a:lnTo>
                    <a:pt x="501" y="64"/>
                  </a:lnTo>
                  <a:lnTo>
                    <a:pt x="509" y="64"/>
                  </a:lnTo>
                  <a:lnTo>
                    <a:pt x="518" y="64"/>
                  </a:lnTo>
                  <a:lnTo>
                    <a:pt x="526" y="64"/>
                  </a:lnTo>
                  <a:lnTo>
                    <a:pt x="534" y="64"/>
                  </a:lnTo>
                  <a:lnTo>
                    <a:pt x="543" y="64"/>
                  </a:lnTo>
                  <a:lnTo>
                    <a:pt x="551" y="64"/>
                  </a:lnTo>
                  <a:lnTo>
                    <a:pt x="559" y="64"/>
                  </a:lnTo>
                  <a:lnTo>
                    <a:pt x="567" y="64"/>
                  </a:lnTo>
                  <a:lnTo>
                    <a:pt x="574" y="64"/>
                  </a:lnTo>
                  <a:lnTo>
                    <a:pt x="584" y="64"/>
                  </a:lnTo>
                  <a:lnTo>
                    <a:pt x="592" y="63"/>
                  </a:lnTo>
                  <a:lnTo>
                    <a:pt x="599" y="63"/>
                  </a:lnTo>
                  <a:lnTo>
                    <a:pt x="607" y="63"/>
                  </a:lnTo>
                  <a:lnTo>
                    <a:pt x="614" y="63"/>
                  </a:lnTo>
                  <a:lnTo>
                    <a:pt x="622" y="63"/>
                  </a:lnTo>
                  <a:lnTo>
                    <a:pt x="630" y="63"/>
                  </a:lnTo>
                  <a:lnTo>
                    <a:pt x="638" y="61"/>
                  </a:lnTo>
                  <a:lnTo>
                    <a:pt x="644" y="61"/>
                  </a:lnTo>
                  <a:lnTo>
                    <a:pt x="652" y="61"/>
                  </a:lnTo>
                  <a:lnTo>
                    <a:pt x="659" y="60"/>
                  </a:lnTo>
                  <a:lnTo>
                    <a:pt x="665" y="60"/>
                  </a:lnTo>
                  <a:lnTo>
                    <a:pt x="673" y="60"/>
                  </a:lnTo>
                  <a:lnTo>
                    <a:pt x="680" y="59"/>
                  </a:lnTo>
                  <a:lnTo>
                    <a:pt x="686" y="59"/>
                  </a:lnTo>
                  <a:lnTo>
                    <a:pt x="693" y="57"/>
                  </a:lnTo>
                  <a:lnTo>
                    <a:pt x="700" y="57"/>
                  </a:lnTo>
                  <a:lnTo>
                    <a:pt x="706" y="57"/>
                  </a:lnTo>
                  <a:lnTo>
                    <a:pt x="713" y="56"/>
                  </a:lnTo>
                  <a:lnTo>
                    <a:pt x="718" y="56"/>
                  </a:lnTo>
                  <a:lnTo>
                    <a:pt x="725" y="55"/>
                  </a:lnTo>
                  <a:lnTo>
                    <a:pt x="730" y="55"/>
                  </a:lnTo>
                </a:path>
              </a:pathLst>
            </a:custGeom>
            <a:noFill/>
            <a:ln w="38100" cmpd="sng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6" name="Freeform 136"/>
            <p:cNvSpPr>
              <a:spLocks/>
            </p:cNvSpPr>
            <p:nvPr/>
          </p:nvSpPr>
          <p:spPr bwMode="auto">
            <a:xfrm>
              <a:off x="302" y="2864"/>
              <a:ext cx="324" cy="51"/>
            </a:xfrm>
            <a:custGeom>
              <a:avLst/>
              <a:gdLst>
                <a:gd name="T0" fmla="*/ 324 w 324"/>
                <a:gd name="T1" fmla="*/ 0 h 51"/>
                <a:gd name="T2" fmla="*/ 307 w 324"/>
                <a:gd name="T3" fmla="*/ 0 h 51"/>
                <a:gd name="T4" fmla="*/ 291 w 324"/>
                <a:gd name="T5" fmla="*/ 2 h 51"/>
                <a:gd name="T6" fmla="*/ 275 w 324"/>
                <a:gd name="T7" fmla="*/ 2 h 51"/>
                <a:gd name="T8" fmla="*/ 261 w 324"/>
                <a:gd name="T9" fmla="*/ 2 h 51"/>
                <a:gd name="T10" fmla="*/ 246 w 324"/>
                <a:gd name="T11" fmla="*/ 2 h 51"/>
                <a:gd name="T12" fmla="*/ 232 w 324"/>
                <a:gd name="T13" fmla="*/ 2 h 51"/>
                <a:gd name="T14" fmla="*/ 218 w 324"/>
                <a:gd name="T15" fmla="*/ 2 h 51"/>
                <a:gd name="T16" fmla="*/ 205 w 324"/>
                <a:gd name="T17" fmla="*/ 3 h 51"/>
                <a:gd name="T18" fmla="*/ 193 w 324"/>
                <a:gd name="T19" fmla="*/ 3 h 51"/>
                <a:gd name="T20" fmla="*/ 180 w 324"/>
                <a:gd name="T21" fmla="*/ 3 h 51"/>
                <a:gd name="T22" fmla="*/ 170 w 324"/>
                <a:gd name="T23" fmla="*/ 4 h 51"/>
                <a:gd name="T24" fmla="*/ 158 w 324"/>
                <a:gd name="T25" fmla="*/ 4 h 51"/>
                <a:gd name="T26" fmla="*/ 147 w 324"/>
                <a:gd name="T27" fmla="*/ 6 h 51"/>
                <a:gd name="T28" fmla="*/ 137 w 324"/>
                <a:gd name="T29" fmla="*/ 6 h 51"/>
                <a:gd name="T30" fmla="*/ 126 w 324"/>
                <a:gd name="T31" fmla="*/ 7 h 51"/>
                <a:gd name="T32" fmla="*/ 117 w 324"/>
                <a:gd name="T33" fmla="*/ 7 h 51"/>
                <a:gd name="T34" fmla="*/ 108 w 324"/>
                <a:gd name="T35" fmla="*/ 8 h 51"/>
                <a:gd name="T36" fmla="*/ 100 w 324"/>
                <a:gd name="T37" fmla="*/ 8 h 51"/>
                <a:gd name="T38" fmla="*/ 91 w 324"/>
                <a:gd name="T39" fmla="*/ 10 h 51"/>
                <a:gd name="T40" fmla="*/ 83 w 324"/>
                <a:gd name="T41" fmla="*/ 11 h 51"/>
                <a:gd name="T42" fmla="*/ 76 w 324"/>
                <a:gd name="T43" fmla="*/ 11 h 51"/>
                <a:gd name="T44" fmla="*/ 68 w 324"/>
                <a:gd name="T45" fmla="*/ 12 h 51"/>
                <a:gd name="T46" fmla="*/ 62 w 324"/>
                <a:gd name="T47" fmla="*/ 14 h 51"/>
                <a:gd name="T48" fmla="*/ 55 w 324"/>
                <a:gd name="T49" fmla="*/ 15 h 51"/>
                <a:gd name="T50" fmla="*/ 50 w 324"/>
                <a:gd name="T51" fmla="*/ 15 h 51"/>
                <a:gd name="T52" fmla="*/ 43 w 324"/>
                <a:gd name="T53" fmla="*/ 16 h 51"/>
                <a:gd name="T54" fmla="*/ 38 w 324"/>
                <a:gd name="T55" fmla="*/ 18 h 51"/>
                <a:gd name="T56" fmla="*/ 34 w 324"/>
                <a:gd name="T57" fmla="*/ 19 h 51"/>
                <a:gd name="T58" fmla="*/ 29 w 324"/>
                <a:gd name="T59" fmla="*/ 19 h 51"/>
                <a:gd name="T60" fmla="*/ 25 w 324"/>
                <a:gd name="T61" fmla="*/ 20 h 51"/>
                <a:gd name="T62" fmla="*/ 21 w 324"/>
                <a:gd name="T63" fmla="*/ 22 h 51"/>
                <a:gd name="T64" fmla="*/ 18 w 324"/>
                <a:gd name="T65" fmla="*/ 23 h 51"/>
                <a:gd name="T66" fmla="*/ 14 w 324"/>
                <a:gd name="T67" fmla="*/ 24 h 51"/>
                <a:gd name="T68" fmla="*/ 12 w 324"/>
                <a:gd name="T69" fmla="*/ 25 h 51"/>
                <a:gd name="T70" fmla="*/ 9 w 324"/>
                <a:gd name="T71" fmla="*/ 27 h 51"/>
                <a:gd name="T72" fmla="*/ 6 w 324"/>
                <a:gd name="T73" fmla="*/ 28 h 51"/>
                <a:gd name="T74" fmla="*/ 5 w 324"/>
                <a:gd name="T75" fmla="*/ 29 h 51"/>
                <a:gd name="T76" fmla="*/ 4 w 324"/>
                <a:gd name="T77" fmla="*/ 31 h 51"/>
                <a:gd name="T78" fmla="*/ 2 w 324"/>
                <a:gd name="T79" fmla="*/ 32 h 51"/>
                <a:gd name="T80" fmla="*/ 1 w 324"/>
                <a:gd name="T81" fmla="*/ 33 h 51"/>
                <a:gd name="T82" fmla="*/ 0 w 324"/>
                <a:gd name="T83" fmla="*/ 35 h 51"/>
                <a:gd name="T84" fmla="*/ 0 w 324"/>
                <a:gd name="T85" fmla="*/ 36 h 51"/>
                <a:gd name="T86" fmla="*/ 0 w 324"/>
                <a:gd name="T87" fmla="*/ 37 h 51"/>
                <a:gd name="T88" fmla="*/ 0 w 324"/>
                <a:gd name="T89" fmla="*/ 39 h 51"/>
                <a:gd name="T90" fmla="*/ 0 w 324"/>
                <a:gd name="T91" fmla="*/ 40 h 51"/>
                <a:gd name="T92" fmla="*/ 1 w 324"/>
                <a:gd name="T93" fmla="*/ 41 h 51"/>
                <a:gd name="T94" fmla="*/ 2 w 324"/>
                <a:gd name="T95" fmla="*/ 43 h 51"/>
                <a:gd name="T96" fmla="*/ 4 w 324"/>
                <a:gd name="T97" fmla="*/ 44 h 51"/>
                <a:gd name="T98" fmla="*/ 5 w 324"/>
                <a:gd name="T99" fmla="*/ 45 h 51"/>
                <a:gd name="T100" fmla="*/ 6 w 324"/>
                <a:gd name="T101" fmla="*/ 47 h 51"/>
                <a:gd name="T102" fmla="*/ 8 w 324"/>
                <a:gd name="T103" fmla="*/ 48 h 51"/>
                <a:gd name="T104" fmla="*/ 10 w 324"/>
                <a:gd name="T105" fmla="*/ 49 h 51"/>
                <a:gd name="T106" fmla="*/ 13 w 324"/>
                <a:gd name="T10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51">
                  <a:moveTo>
                    <a:pt x="324" y="0"/>
                  </a:moveTo>
                  <a:lnTo>
                    <a:pt x="307" y="0"/>
                  </a:lnTo>
                  <a:lnTo>
                    <a:pt x="291" y="2"/>
                  </a:lnTo>
                  <a:lnTo>
                    <a:pt x="275" y="2"/>
                  </a:lnTo>
                  <a:lnTo>
                    <a:pt x="261" y="2"/>
                  </a:lnTo>
                  <a:lnTo>
                    <a:pt x="246" y="2"/>
                  </a:lnTo>
                  <a:lnTo>
                    <a:pt x="232" y="2"/>
                  </a:lnTo>
                  <a:lnTo>
                    <a:pt x="218" y="2"/>
                  </a:lnTo>
                  <a:lnTo>
                    <a:pt x="205" y="3"/>
                  </a:lnTo>
                  <a:lnTo>
                    <a:pt x="193" y="3"/>
                  </a:lnTo>
                  <a:lnTo>
                    <a:pt x="180" y="3"/>
                  </a:lnTo>
                  <a:lnTo>
                    <a:pt x="170" y="4"/>
                  </a:lnTo>
                  <a:lnTo>
                    <a:pt x="158" y="4"/>
                  </a:lnTo>
                  <a:lnTo>
                    <a:pt x="147" y="6"/>
                  </a:lnTo>
                  <a:lnTo>
                    <a:pt x="137" y="6"/>
                  </a:lnTo>
                  <a:lnTo>
                    <a:pt x="126" y="7"/>
                  </a:lnTo>
                  <a:lnTo>
                    <a:pt x="117" y="7"/>
                  </a:lnTo>
                  <a:lnTo>
                    <a:pt x="108" y="8"/>
                  </a:lnTo>
                  <a:lnTo>
                    <a:pt x="100" y="8"/>
                  </a:lnTo>
                  <a:lnTo>
                    <a:pt x="91" y="10"/>
                  </a:lnTo>
                  <a:lnTo>
                    <a:pt x="83" y="11"/>
                  </a:lnTo>
                  <a:lnTo>
                    <a:pt x="76" y="11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3" y="16"/>
                  </a:lnTo>
                  <a:lnTo>
                    <a:pt x="38" y="18"/>
                  </a:lnTo>
                  <a:lnTo>
                    <a:pt x="34" y="19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21" y="22"/>
                  </a:lnTo>
                  <a:lnTo>
                    <a:pt x="18" y="23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9" y="27"/>
                  </a:lnTo>
                  <a:lnTo>
                    <a:pt x="6" y="28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2" y="32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1"/>
                  </a:lnTo>
                  <a:lnTo>
                    <a:pt x="2" y="43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10" y="49"/>
                  </a:lnTo>
                  <a:lnTo>
                    <a:pt x="13" y="51"/>
                  </a:lnTo>
                </a:path>
              </a:pathLst>
            </a:custGeom>
            <a:noFill/>
            <a:ln w="38100" cmpd="sng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7" name="Freeform 137"/>
            <p:cNvSpPr>
              <a:spLocks/>
            </p:cNvSpPr>
            <p:nvPr/>
          </p:nvSpPr>
          <p:spPr bwMode="auto">
            <a:xfrm>
              <a:off x="2215" y="2556"/>
              <a:ext cx="233" cy="157"/>
            </a:xfrm>
            <a:custGeom>
              <a:avLst/>
              <a:gdLst>
                <a:gd name="T0" fmla="*/ 108 w 233"/>
                <a:gd name="T1" fmla="*/ 1 h 157"/>
                <a:gd name="T2" fmla="*/ 100 w 233"/>
                <a:gd name="T3" fmla="*/ 4 h 157"/>
                <a:gd name="T4" fmla="*/ 92 w 233"/>
                <a:gd name="T5" fmla="*/ 7 h 157"/>
                <a:gd name="T6" fmla="*/ 85 w 233"/>
                <a:gd name="T7" fmla="*/ 9 h 157"/>
                <a:gd name="T8" fmla="*/ 78 w 233"/>
                <a:gd name="T9" fmla="*/ 12 h 157"/>
                <a:gd name="T10" fmla="*/ 70 w 233"/>
                <a:gd name="T11" fmla="*/ 15 h 157"/>
                <a:gd name="T12" fmla="*/ 63 w 233"/>
                <a:gd name="T13" fmla="*/ 17 h 157"/>
                <a:gd name="T14" fmla="*/ 57 w 233"/>
                <a:gd name="T15" fmla="*/ 20 h 157"/>
                <a:gd name="T16" fmla="*/ 50 w 233"/>
                <a:gd name="T17" fmla="*/ 24 h 157"/>
                <a:gd name="T18" fmla="*/ 45 w 233"/>
                <a:gd name="T19" fmla="*/ 26 h 157"/>
                <a:gd name="T20" fmla="*/ 38 w 233"/>
                <a:gd name="T21" fmla="*/ 30 h 157"/>
                <a:gd name="T22" fmla="*/ 33 w 233"/>
                <a:gd name="T23" fmla="*/ 34 h 157"/>
                <a:gd name="T24" fmla="*/ 28 w 233"/>
                <a:gd name="T25" fmla="*/ 37 h 157"/>
                <a:gd name="T26" fmla="*/ 24 w 233"/>
                <a:gd name="T27" fmla="*/ 41 h 157"/>
                <a:gd name="T28" fmla="*/ 19 w 233"/>
                <a:gd name="T29" fmla="*/ 45 h 157"/>
                <a:gd name="T30" fmla="*/ 15 w 233"/>
                <a:gd name="T31" fmla="*/ 49 h 157"/>
                <a:gd name="T32" fmla="*/ 12 w 233"/>
                <a:gd name="T33" fmla="*/ 53 h 157"/>
                <a:gd name="T34" fmla="*/ 8 w 233"/>
                <a:gd name="T35" fmla="*/ 57 h 157"/>
                <a:gd name="T36" fmla="*/ 5 w 233"/>
                <a:gd name="T37" fmla="*/ 61 h 157"/>
                <a:gd name="T38" fmla="*/ 4 w 233"/>
                <a:gd name="T39" fmla="*/ 65 h 157"/>
                <a:gd name="T40" fmla="*/ 2 w 233"/>
                <a:gd name="T41" fmla="*/ 69 h 157"/>
                <a:gd name="T42" fmla="*/ 0 w 233"/>
                <a:gd name="T43" fmla="*/ 73 h 157"/>
                <a:gd name="T44" fmla="*/ 0 w 233"/>
                <a:gd name="T45" fmla="*/ 76 h 157"/>
                <a:gd name="T46" fmla="*/ 0 w 233"/>
                <a:gd name="T47" fmla="*/ 80 h 157"/>
                <a:gd name="T48" fmla="*/ 0 w 233"/>
                <a:gd name="T49" fmla="*/ 84 h 157"/>
                <a:gd name="T50" fmla="*/ 0 w 233"/>
                <a:gd name="T51" fmla="*/ 90 h 157"/>
                <a:gd name="T52" fmla="*/ 2 w 233"/>
                <a:gd name="T53" fmla="*/ 94 h 157"/>
                <a:gd name="T54" fmla="*/ 4 w 233"/>
                <a:gd name="T55" fmla="*/ 98 h 157"/>
                <a:gd name="T56" fmla="*/ 7 w 233"/>
                <a:gd name="T57" fmla="*/ 102 h 157"/>
                <a:gd name="T58" fmla="*/ 9 w 233"/>
                <a:gd name="T59" fmla="*/ 105 h 157"/>
                <a:gd name="T60" fmla="*/ 13 w 233"/>
                <a:gd name="T61" fmla="*/ 109 h 157"/>
                <a:gd name="T62" fmla="*/ 17 w 233"/>
                <a:gd name="T63" fmla="*/ 113 h 157"/>
                <a:gd name="T64" fmla="*/ 23 w 233"/>
                <a:gd name="T65" fmla="*/ 117 h 157"/>
                <a:gd name="T66" fmla="*/ 28 w 233"/>
                <a:gd name="T67" fmla="*/ 120 h 157"/>
                <a:gd name="T68" fmla="*/ 33 w 233"/>
                <a:gd name="T69" fmla="*/ 124 h 157"/>
                <a:gd name="T70" fmla="*/ 41 w 233"/>
                <a:gd name="T71" fmla="*/ 128 h 157"/>
                <a:gd name="T72" fmla="*/ 48 w 233"/>
                <a:gd name="T73" fmla="*/ 131 h 157"/>
                <a:gd name="T74" fmla="*/ 57 w 233"/>
                <a:gd name="T75" fmla="*/ 134 h 157"/>
                <a:gd name="T76" fmla="*/ 65 w 233"/>
                <a:gd name="T77" fmla="*/ 137 h 157"/>
                <a:gd name="T78" fmla="*/ 75 w 233"/>
                <a:gd name="T79" fmla="*/ 140 h 157"/>
                <a:gd name="T80" fmla="*/ 86 w 233"/>
                <a:gd name="T81" fmla="*/ 142 h 157"/>
                <a:gd name="T82" fmla="*/ 96 w 233"/>
                <a:gd name="T83" fmla="*/ 145 h 157"/>
                <a:gd name="T84" fmla="*/ 108 w 233"/>
                <a:gd name="T85" fmla="*/ 148 h 157"/>
                <a:gd name="T86" fmla="*/ 121 w 233"/>
                <a:gd name="T87" fmla="*/ 149 h 157"/>
                <a:gd name="T88" fmla="*/ 135 w 233"/>
                <a:gd name="T89" fmla="*/ 152 h 157"/>
                <a:gd name="T90" fmla="*/ 149 w 233"/>
                <a:gd name="T91" fmla="*/ 153 h 157"/>
                <a:gd name="T92" fmla="*/ 165 w 233"/>
                <a:gd name="T93" fmla="*/ 154 h 157"/>
                <a:gd name="T94" fmla="*/ 181 w 233"/>
                <a:gd name="T95" fmla="*/ 156 h 157"/>
                <a:gd name="T96" fmla="*/ 198 w 233"/>
                <a:gd name="T97" fmla="*/ 157 h 157"/>
                <a:gd name="T98" fmla="*/ 215 w 233"/>
                <a:gd name="T99" fmla="*/ 157 h 157"/>
                <a:gd name="T100" fmla="*/ 233 w 233"/>
                <a:gd name="T10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3" h="157">
                  <a:moveTo>
                    <a:pt x="112" y="0"/>
                  </a:moveTo>
                  <a:lnTo>
                    <a:pt x="108" y="1"/>
                  </a:lnTo>
                  <a:lnTo>
                    <a:pt x="104" y="3"/>
                  </a:lnTo>
                  <a:lnTo>
                    <a:pt x="100" y="4"/>
                  </a:lnTo>
                  <a:lnTo>
                    <a:pt x="96" y="5"/>
                  </a:lnTo>
                  <a:lnTo>
                    <a:pt x="92" y="7"/>
                  </a:lnTo>
                  <a:lnTo>
                    <a:pt x="88" y="8"/>
                  </a:lnTo>
                  <a:lnTo>
                    <a:pt x="85" y="9"/>
                  </a:lnTo>
                  <a:lnTo>
                    <a:pt x="81" y="11"/>
                  </a:lnTo>
                  <a:lnTo>
                    <a:pt x="78" y="12"/>
                  </a:lnTo>
                  <a:lnTo>
                    <a:pt x="74" y="13"/>
                  </a:lnTo>
                  <a:lnTo>
                    <a:pt x="70" y="15"/>
                  </a:lnTo>
                  <a:lnTo>
                    <a:pt x="67" y="16"/>
                  </a:lnTo>
                  <a:lnTo>
                    <a:pt x="63" y="17"/>
                  </a:lnTo>
                  <a:lnTo>
                    <a:pt x="60" y="18"/>
                  </a:lnTo>
                  <a:lnTo>
                    <a:pt x="57" y="20"/>
                  </a:lnTo>
                  <a:lnTo>
                    <a:pt x="53" y="22"/>
                  </a:lnTo>
                  <a:lnTo>
                    <a:pt x="50" y="24"/>
                  </a:lnTo>
                  <a:lnTo>
                    <a:pt x="48" y="25"/>
                  </a:lnTo>
                  <a:lnTo>
                    <a:pt x="45" y="26"/>
                  </a:lnTo>
                  <a:lnTo>
                    <a:pt x="41" y="29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3" y="34"/>
                  </a:lnTo>
                  <a:lnTo>
                    <a:pt x="31" y="36"/>
                  </a:lnTo>
                  <a:lnTo>
                    <a:pt x="28" y="37"/>
                  </a:lnTo>
                  <a:lnTo>
                    <a:pt x="25" y="40"/>
                  </a:lnTo>
                  <a:lnTo>
                    <a:pt x="24" y="41"/>
                  </a:lnTo>
                  <a:lnTo>
                    <a:pt x="21" y="42"/>
                  </a:lnTo>
                  <a:lnTo>
                    <a:pt x="19" y="45"/>
                  </a:lnTo>
                  <a:lnTo>
                    <a:pt x="17" y="46"/>
                  </a:lnTo>
                  <a:lnTo>
                    <a:pt x="15" y="49"/>
                  </a:lnTo>
                  <a:lnTo>
                    <a:pt x="13" y="50"/>
                  </a:lnTo>
                  <a:lnTo>
                    <a:pt x="12" y="53"/>
                  </a:lnTo>
                  <a:lnTo>
                    <a:pt x="11" y="54"/>
                  </a:lnTo>
                  <a:lnTo>
                    <a:pt x="8" y="57"/>
                  </a:lnTo>
                  <a:lnTo>
                    <a:pt x="7" y="58"/>
                  </a:lnTo>
                  <a:lnTo>
                    <a:pt x="5" y="61"/>
                  </a:lnTo>
                  <a:lnTo>
                    <a:pt x="4" y="62"/>
                  </a:lnTo>
                  <a:lnTo>
                    <a:pt x="4" y="65"/>
                  </a:lnTo>
                  <a:lnTo>
                    <a:pt x="3" y="66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2" y="91"/>
                  </a:lnTo>
                  <a:lnTo>
                    <a:pt x="2" y="94"/>
                  </a:lnTo>
                  <a:lnTo>
                    <a:pt x="3" y="95"/>
                  </a:lnTo>
                  <a:lnTo>
                    <a:pt x="4" y="98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8" y="103"/>
                  </a:lnTo>
                  <a:lnTo>
                    <a:pt x="9" y="105"/>
                  </a:lnTo>
                  <a:lnTo>
                    <a:pt x="11" y="107"/>
                  </a:lnTo>
                  <a:lnTo>
                    <a:pt x="13" y="109"/>
                  </a:lnTo>
                  <a:lnTo>
                    <a:pt x="15" y="111"/>
                  </a:lnTo>
                  <a:lnTo>
                    <a:pt x="17" y="113"/>
                  </a:lnTo>
                  <a:lnTo>
                    <a:pt x="20" y="115"/>
                  </a:lnTo>
                  <a:lnTo>
                    <a:pt x="23" y="117"/>
                  </a:lnTo>
                  <a:lnTo>
                    <a:pt x="25" y="119"/>
                  </a:lnTo>
                  <a:lnTo>
                    <a:pt x="28" y="120"/>
                  </a:lnTo>
                  <a:lnTo>
                    <a:pt x="31" y="123"/>
                  </a:lnTo>
                  <a:lnTo>
                    <a:pt x="33" y="124"/>
                  </a:lnTo>
                  <a:lnTo>
                    <a:pt x="37" y="125"/>
                  </a:lnTo>
                  <a:lnTo>
                    <a:pt x="41" y="128"/>
                  </a:lnTo>
                  <a:lnTo>
                    <a:pt x="44" y="129"/>
                  </a:lnTo>
                  <a:lnTo>
                    <a:pt x="48" y="131"/>
                  </a:lnTo>
                  <a:lnTo>
                    <a:pt x="52" y="132"/>
                  </a:lnTo>
                  <a:lnTo>
                    <a:pt x="57" y="134"/>
                  </a:lnTo>
                  <a:lnTo>
                    <a:pt x="61" y="136"/>
                  </a:lnTo>
                  <a:lnTo>
                    <a:pt x="65" y="137"/>
                  </a:lnTo>
                  <a:lnTo>
                    <a:pt x="70" y="138"/>
                  </a:lnTo>
                  <a:lnTo>
                    <a:pt x="75" y="140"/>
                  </a:lnTo>
                  <a:lnTo>
                    <a:pt x="81" y="141"/>
                  </a:lnTo>
                  <a:lnTo>
                    <a:pt x="86" y="142"/>
                  </a:lnTo>
                  <a:lnTo>
                    <a:pt x="91" y="144"/>
                  </a:lnTo>
                  <a:lnTo>
                    <a:pt x="96" y="145"/>
                  </a:lnTo>
                  <a:lnTo>
                    <a:pt x="103" y="146"/>
                  </a:lnTo>
                  <a:lnTo>
                    <a:pt x="108" y="148"/>
                  </a:lnTo>
                  <a:lnTo>
                    <a:pt x="115" y="149"/>
                  </a:lnTo>
                  <a:lnTo>
                    <a:pt x="121" y="149"/>
                  </a:lnTo>
                  <a:lnTo>
                    <a:pt x="128" y="150"/>
                  </a:lnTo>
                  <a:lnTo>
                    <a:pt x="135" y="152"/>
                  </a:lnTo>
                  <a:lnTo>
                    <a:pt x="143" y="153"/>
                  </a:lnTo>
                  <a:lnTo>
                    <a:pt x="149" y="153"/>
                  </a:lnTo>
                  <a:lnTo>
                    <a:pt x="157" y="154"/>
                  </a:lnTo>
                  <a:lnTo>
                    <a:pt x="165" y="154"/>
                  </a:lnTo>
                  <a:lnTo>
                    <a:pt x="173" y="156"/>
                  </a:lnTo>
                  <a:lnTo>
                    <a:pt x="181" y="156"/>
                  </a:lnTo>
                  <a:lnTo>
                    <a:pt x="189" y="156"/>
                  </a:lnTo>
                  <a:lnTo>
                    <a:pt x="198" y="157"/>
                  </a:lnTo>
                  <a:lnTo>
                    <a:pt x="206" y="157"/>
                  </a:lnTo>
                  <a:lnTo>
                    <a:pt x="215" y="157"/>
                  </a:lnTo>
                  <a:lnTo>
                    <a:pt x="224" y="157"/>
                  </a:lnTo>
                  <a:lnTo>
                    <a:pt x="233" y="157"/>
                  </a:lnTo>
                </a:path>
              </a:pathLst>
            </a:custGeom>
            <a:noFill/>
            <a:ln w="38100" cmpd="sng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8" name="Freeform 138"/>
            <p:cNvSpPr>
              <a:spLocks/>
            </p:cNvSpPr>
            <p:nvPr/>
          </p:nvSpPr>
          <p:spPr bwMode="auto">
            <a:xfrm>
              <a:off x="2327" y="2542"/>
              <a:ext cx="356" cy="97"/>
            </a:xfrm>
            <a:custGeom>
              <a:avLst/>
              <a:gdLst>
                <a:gd name="T0" fmla="*/ 356 w 356"/>
                <a:gd name="T1" fmla="*/ 94 h 97"/>
                <a:gd name="T2" fmla="*/ 355 w 356"/>
                <a:gd name="T3" fmla="*/ 90 h 97"/>
                <a:gd name="T4" fmla="*/ 355 w 356"/>
                <a:gd name="T5" fmla="*/ 87 h 97"/>
                <a:gd name="T6" fmla="*/ 353 w 356"/>
                <a:gd name="T7" fmla="*/ 83 h 97"/>
                <a:gd name="T8" fmla="*/ 352 w 356"/>
                <a:gd name="T9" fmla="*/ 79 h 97"/>
                <a:gd name="T10" fmla="*/ 349 w 356"/>
                <a:gd name="T11" fmla="*/ 75 h 97"/>
                <a:gd name="T12" fmla="*/ 347 w 356"/>
                <a:gd name="T13" fmla="*/ 71 h 97"/>
                <a:gd name="T14" fmla="*/ 344 w 356"/>
                <a:gd name="T15" fmla="*/ 67 h 97"/>
                <a:gd name="T16" fmla="*/ 340 w 356"/>
                <a:gd name="T17" fmla="*/ 63 h 97"/>
                <a:gd name="T18" fmla="*/ 336 w 356"/>
                <a:gd name="T19" fmla="*/ 59 h 97"/>
                <a:gd name="T20" fmla="*/ 332 w 356"/>
                <a:gd name="T21" fmla="*/ 55 h 97"/>
                <a:gd name="T22" fmla="*/ 327 w 356"/>
                <a:gd name="T23" fmla="*/ 51 h 97"/>
                <a:gd name="T24" fmla="*/ 322 w 356"/>
                <a:gd name="T25" fmla="*/ 48 h 97"/>
                <a:gd name="T26" fmla="*/ 317 w 356"/>
                <a:gd name="T27" fmla="*/ 44 h 97"/>
                <a:gd name="T28" fmla="*/ 311 w 356"/>
                <a:gd name="T29" fmla="*/ 40 h 97"/>
                <a:gd name="T30" fmla="*/ 305 w 356"/>
                <a:gd name="T31" fmla="*/ 38 h 97"/>
                <a:gd name="T32" fmla="*/ 298 w 356"/>
                <a:gd name="T33" fmla="*/ 34 h 97"/>
                <a:gd name="T34" fmla="*/ 291 w 356"/>
                <a:gd name="T35" fmla="*/ 31 h 97"/>
                <a:gd name="T36" fmla="*/ 285 w 356"/>
                <a:gd name="T37" fmla="*/ 29 h 97"/>
                <a:gd name="T38" fmla="*/ 278 w 356"/>
                <a:gd name="T39" fmla="*/ 26 h 97"/>
                <a:gd name="T40" fmla="*/ 270 w 356"/>
                <a:gd name="T41" fmla="*/ 23 h 97"/>
                <a:gd name="T42" fmla="*/ 262 w 356"/>
                <a:gd name="T43" fmla="*/ 21 h 97"/>
                <a:gd name="T44" fmla="*/ 255 w 356"/>
                <a:gd name="T45" fmla="*/ 18 h 97"/>
                <a:gd name="T46" fmla="*/ 247 w 356"/>
                <a:gd name="T47" fmla="*/ 15 h 97"/>
                <a:gd name="T48" fmla="*/ 239 w 356"/>
                <a:gd name="T49" fmla="*/ 14 h 97"/>
                <a:gd name="T50" fmla="*/ 230 w 356"/>
                <a:gd name="T51" fmla="*/ 11 h 97"/>
                <a:gd name="T52" fmla="*/ 222 w 356"/>
                <a:gd name="T53" fmla="*/ 10 h 97"/>
                <a:gd name="T54" fmla="*/ 212 w 356"/>
                <a:gd name="T55" fmla="*/ 7 h 97"/>
                <a:gd name="T56" fmla="*/ 203 w 356"/>
                <a:gd name="T57" fmla="*/ 6 h 97"/>
                <a:gd name="T58" fmla="*/ 194 w 356"/>
                <a:gd name="T59" fmla="*/ 5 h 97"/>
                <a:gd name="T60" fmla="*/ 185 w 356"/>
                <a:gd name="T61" fmla="*/ 4 h 97"/>
                <a:gd name="T62" fmla="*/ 175 w 356"/>
                <a:gd name="T63" fmla="*/ 4 h 97"/>
                <a:gd name="T64" fmla="*/ 166 w 356"/>
                <a:gd name="T65" fmla="*/ 2 h 97"/>
                <a:gd name="T66" fmla="*/ 157 w 356"/>
                <a:gd name="T67" fmla="*/ 1 h 97"/>
                <a:gd name="T68" fmla="*/ 148 w 356"/>
                <a:gd name="T69" fmla="*/ 1 h 97"/>
                <a:gd name="T70" fmla="*/ 139 w 356"/>
                <a:gd name="T71" fmla="*/ 1 h 97"/>
                <a:gd name="T72" fmla="*/ 129 w 356"/>
                <a:gd name="T73" fmla="*/ 0 h 97"/>
                <a:gd name="T74" fmla="*/ 119 w 356"/>
                <a:gd name="T75" fmla="*/ 0 h 97"/>
                <a:gd name="T76" fmla="*/ 110 w 356"/>
                <a:gd name="T77" fmla="*/ 1 h 97"/>
                <a:gd name="T78" fmla="*/ 100 w 356"/>
                <a:gd name="T79" fmla="*/ 1 h 97"/>
                <a:gd name="T80" fmla="*/ 91 w 356"/>
                <a:gd name="T81" fmla="*/ 1 h 97"/>
                <a:gd name="T82" fmla="*/ 82 w 356"/>
                <a:gd name="T83" fmla="*/ 2 h 97"/>
                <a:gd name="T84" fmla="*/ 71 w 356"/>
                <a:gd name="T85" fmla="*/ 2 h 97"/>
                <a:gd name="T86" fmla="*/ 62 w 356"/>
                <a:gd name="T87" fmla="*/ 4 h 97"/>
                <a:gd name="T88" fmla="*/ 53 w 356"/>
                <a:gd name="T89" fmla="*/ 5 h 97"/>
                <a:gd name="T90" fmla="*/ 44 w 356"/>
                <a:gd name="T91" fmla="*/ 6 h 97"/>
                <a:gd name="T92" fmla="*/ 36 w 356"/>
                <a:gd name="T93" fmla="*/ 7 h 97"/>
                <a:gd name="T94" fmla="*/ 27 w 356"/>
                <a:gd name="T95" fmla="*/ 9 h 97"/>
                <a:gd name="T96" fmla="*/ 17 w 356"/>
                <a:gd name="T97" fmla="*/ 10 h 97"/>
                <a:gd name="T98" fmla="*/ 9 w 356"/>
                <a:gd name="T99" fmla="*/ 13 h 97"/>
                <a:gd name="T100" fmla="*/ 0 w 356"/>
                <a:gd name="T101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6" h="97">
                  <a:moveTo>
                    <a:pt x="356" y="97"/>
                  </a:moveTo>
                  <a:lnTo>
                    <a:pt x="356" y="94"/>
                  </a:lnTo>
                  <a:lnTo>
                    <a:pt x="356" y="93"/>
                  </a:lnTo>
                  <a:lnTo>
                    <a:pt x="355" y="90"/>
                  </a:lnTo>
                  <a:lnTo>
                    <a:pt x="355" y="89"/>
                  </a:lnTo>
                  <a:lnTo>
                    <a:pt x="355" y="87"/>
                  </a:lnTo>
                  <a:lnTo>
                    <a:pt x="353" y="85"/>
                  </a:lnTo>
                  <a:lnTo>
                    <a:pt x="353" y="83"/>
                  </a:lnTo>
                  <a:lnTo>
                    <a:pt x="352" y="80"/>
                  </a:lnTo>
                  <a:lnTo>
                    <a:pt x="352" y="79"/>
                  </a:lnTo>
                  <a:lnTo>
                    <a:pt x="351" y="76"/>
                  </a:lnTo>
                  <a:lnTo>
                    <a:pt x="349" y="75"/>
                  </a:lnTo>
                  <a:lnTo>
                    <a:pt x="348" y="72"/>
                  </a:lnTo>
                  <a:lnTo>
                    <a:pt x="347" y="71"/>
                  </a:lnTo>
                  <a:lnTo>
                    <a:pt x="345" y="68"/>
                  </a:lnTo>
                  <a:lnTo>
                    <a:pt x="344" y="67"/>
                  </a:lnTo>
                  <a:lnTo>
                    <a:pt x="342" y="64"/>
                  </a:lnTo>
                  <a:lnTo>
                    <a:pt x="340" y="63"/>
                  </a:lnTo>
                  <a:lnTo>
                    <a:pt x="338" y="60"/>
                  </a:lnTo>
                  <a:lnTo>
                    <a:pt x="336" y="59"/>
                  </a:lnTo>
                  <a:lnTo>
                    <a:pt x="334" y="56"/>
                  </a:lnTo>
                  <a:lnTo>
                    <a:pt x="332" y="55"/>
                  </a:lnTo>
                  <a:lnTo>
                    <a:pt x="330" y="54"/>
                  </a:lnTo>
                  <a:lnTo>
                    <a:pt x="327" y="51"/>
                  </a:lnTo>
                  <a:lnTo>
                    <a:pt x="324" y="50"/>
                  </a:lnTo>
                  <a:lnTo>
                    <a:pt x="322" y="48"/>
                  </a:lnTo>
                  <a:lnTo>
                    <a:pt x="319" y="46"/>
                  </a:lnTo>
                  <a:lnTo>
                    <a:pt x="317" y="44"/>
                  </a:lnTo>
                  <a:lnTo>
                    <a:pt x="314" y="43"/>
                  </a:lnTo>
                  <a:lnTo>
                    <a:pt x="311" y="40"/>
                  </a:lnTo>
                  <a:lnTo>
                    <a:pt x="307" y="39"/>
                  </a:lnTo>
                  <a:lnTo>
                    <a:pt x="305" y="38"/>
                  </a:lnTo>
                  <a:lnTo>
                    <a:pt x="302" y="36"/>
                  </a:lnTo>
                  <a:lnTo>
                    <a:pt x="298" y="34"/>
                  </a:lnTo>
                  <a:lnTo>
                    <a:pt x="295" y="32"/>
                  </a:lnTo>
                  <a:lnTo>
                    <a:pt x="291" y="31"/>
                  </a:lnTo>
                  <a:lnTo>
                    <a:pt x="289" y="30"/>
                  </a:lnTo>
                  <a:lnTo>
                    <a:pt x="285" y="29"/>
                  </a:lnTo>
                  <a:lnTo>
                    <a:pt x="281" y="27"/>
                  </a:lnTo>
                  <a:lnTo>
                    <a:pt x="278" y="26"/>
                  </a:lnTo>
                  <a:lnTo>
                    <a:pt x="274" y="25"/>
                  </a:lnTo>
                  <a:lnTo>
                    <a:pt x="270" y="23"/>
                  </a:lnTo>
                  <a:lnTo>
                    <a:pt x="266" y="22"/>
                  </a:lnTo>
                  <a:lnTo>
                    <a:pt x="262" y="21"/>
                  </a:lnTo>
                  <a:lnTo>
                    <a:pt x="259" y="19"/>
                  </a:lnTo>
                  <a:lnTo>
                    <a:pt x="255" y="18"/>
                  </a:lnTo>
                  <a:lnTo>
                    <a:pt x="251" y="17"/>
                  </a:lnTo>
                  <a:lnTo>
                    <a:pt x="247" y="15"/>
                  </a:lnTo>
                  <a:lnTo>
                    <a:pt x="243" y="14"/>
                  </a:lnTo>
                  <a:lnTo>
                    <a:pt x="239" y="14"/>
                  </a:lnTo>
                  <a:lnTo>
                    <a:pt x="233" y="13"/>
                  </a:lnTo>
                  <a:lnTo>
                    <a:pt x="230" y="11"/>
                  </a:lnTo>
                  <a:lnTo>
                    <a:pt x="226" y="10"/>
                  </a:lnTo>
                  <a:lnTo>
                    <a:pt x="222" y="10"/>
                  </a:lnTo>
                  <a:lnTo>
                    <a:pt x="216" y="9"/>
                  </a:lnTo>
                  <a:lnTo>
                    <a:pt x="212" y="7"/>
                  </a:lnTo>
                  <a:lnTo>
                    <a:pt x="208" y="7"/>
                  </a:lnTo>
                  <a:lnTo>
                    <a:pt x="203" y="6"/>
                  </a:lnTo>
                  <a:lnTo>
                    <a:pt x="199" y="6"/>
                  </a:lnTo>
                  <a:lnTo>
                    <a:pt x="194" y="5"/>
                  </a:lnTo>
                  <a:lnTo>
                    <a:pt x="190" y="5"/>
                  </a:lnTo>
                  <a:lnTo>
                    <a:pt x="185" y="4"/>
                  </a:lnTo>
                  <a:lnTo>
                    <a:pt x="181" y="4"/>
                  </a:lnTo>
                  <a:lnTo>
                    <a:pt x="175" y="4"/>
                  </a:lnTo>
                  <a:lnTo>
                    <a:pt x="172" y="2"/>
                  </a:lnTo>
                  <a:lnTo>
                    <a:pt x="166" y="2"/>
                  </a:lnTo>
                  <a:lnTo>
                    <a:pt x="162" y="2"/>
                  </a:lnTo>
                  <a:lnTo>
                    <a:pt x="157" y="1"/>
                  </a:lnTo>
                  <a:lnTo>
                    <a:pt x="153" y="1"/>
                  </a:lnTo>
                  <a:lnTo>
                    <a:pt x="148" y="1"/>
                  </a:lnTo>
                  <a:lnTo>
                    <a:pt x="143" y="1"/>
                  </a:lnTo>
                  <a:lnTo>
                    <a:pt x="139" y="1"/>
                  </a:lnTo>
                  <a:lnTo>
                    <a:pt x="133" y="1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1"/>
                  </a:lnTo>
                  <a:lnTo>
                    <a:pt x="100" y="1"/>
                  </a:lnTo>
                  <a:lnTo>
                    <a:pt x="95" y="1"/>
                  </a:lnTo>
                  <a:lnTo>
                    <a:pt x="91" y="1"/>
                  </a:lnTo>
                  <a:lnTo>
                    <a:pt x="86" y="1"/>
                  </a:lnTo>
                  <a:lnTo>
                    <a:pt x="82" y="2"/>
                  </a:lnTo>
                  <a:lnTo>
                    <a:pt x="77" y="2"/>
                  </a:lnTo>
                  <a:lnTo>
                    <a:pt x="71" y="2"/>
                  </a:lnTo>
                  <a:lnTo>
                    <a:pt x="67" y="4"/>
                  </a:lnTo>
                  <a:lnTo>
                    <a:pt x="62" y="4"/>
                  </a:lnTo>
                  <a:lnTo>
                    <a:pt x="58" y="4"/>
                  </a:lnTo>
                  <a:lnTo>
                    <a:pt x="53" y="5"/>
                  </a:lnTo>
                  <a:lnTo>
                    <a:pt x="49" y="5"/>
                  </a:lnTo>
                  <a:lnTo>
                    <a:pt x="44" y="6"/>
                  </a:lnTo>
                  <a:lnTo>
                    <a:pt x="40" y="6"/>
                  </a:lnTo>
                  <a:lnTo>
                    <a:pt x="36" y="7"/>
                  </a:lnTo>
                  <a:lnTo>
                    <a:pt x="31" y="7"/>
                  </a:lnTo>
                  <a:lnTo>
                    <a:pt x="27" y="9"/>
                  </a:lnTo>
                  <a:lnTo>
                    <a:pt x="23" y="10"/>
                  </a:lnTo>
                  <a:lnTo>
                    <a:pt x="17" y="10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5" y="14"/>
                  </a:lnTo>
                  <a:lnTo>
                    <a:pt x="0" y="14"/>
                  </a:lnTo>
                </a:path>
              </a:pathLst>
            </a:custGeom>
            <a:noFill/>
            <a:ln w="38100" cmpd="sng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9" name="Freeform 139"/>
            <p:cNvSpPr>
              <a:spLocks/>
            </p:cNvSpPr>
            <p:nvPr/>
          </p:nvSpPr>
          <p:spPr bwMode="auto">
            <a:xfrm>
              <a:off x="2448" y="2639"/>
              <a:ext cx="235" cy="74"/>
            </a:xfrm>
            <a:custGeom>
              <a:avLst/>
              <a:gdLst>
                <a:gd name="T0" fmla="*/ 0 w 235"/>
                <a:gd name="T1" fmla="*/ 74 h 74"/>
                <a:gd name="T2" fmla="*/ 10 w 235"/>
                <a:gd name="T3" fmla="*/ 74 h 74"/>
                <a:gd name="T4" fmla="*/ 19 w 235"/>
                <a:gd name="T5" fmla="*/ 74 h 74"/>
                <a:gd name="T6" fmla="*/ 28 w 235"/>
                <a:gd name="T7" fmla="*/ 74 h 74"/>
                <a:gd name="T8" fmla="*/ 37 w 235"/>
                <a:gd name="T9" fmla="*/ 74 h 74"/>
                <a:gd name="T10" fmla="*/ 45 w 235"/>
                <a:gd name="T11" fmla="*/ 73 h 74"/>
                <a:gd name="T12" fmla="*/ 53 w 235"/>
                <a:gd name="T13" fmla="*/ 73 h 74"/>
                <a:gd name="T14" fmla="*/ 62 w 235"/>
                <a:gd name="T15" fmla="*/ 73 h 74"/>
                <a:gd name="T16" fmla="*/ 70 w 235"/>
                <a:gd name="T17" fmla="*/ 71 h 74"/>
                <a:gd name="T18" fmla="*/ 78 w 235"/>
                <a:gd name="T19" fmla="*/ 71 h 74"/>
                <a:gd name="T20" fmla="*/ 85 w 235"/>
                <a:gd name="T21" fmla="*/ 70 h 74"/>
                <a:gd name="T22" fmla="*/ 93 w 235"/>
                <a:gd name="T23" fmla="*/ 70 h 74"/>
                <a:gd name="T24" fmla="*/ 99 w 235"/>
                <a:gd name="T25" fmla="*/ 69 h 74"/>
                <a:gd name="T26" fmla="*/ 106 w 235"/>
                <a:gd name="T27" fmla="*/ 67 h 74"/>
                <a:gd name="T28" fmla="*/ 112 w 235"/>
                <a:gd name="T29" fmla="*/ 66 h 74"/>
                <a:gd name="T30" fmla="*/ 119 w 235"/>
                <a:gd name="T31" fmla="*/ 66 h 74"/>
                <a:gd name="T32" fmla="*/ 126 w 235"/>
                <a:gd name="T33" fmla="*/ 65 h 74"/>
                <a:gd name="T34" fmla="*/ 132 w 235"/>
                <a:gd name="T35" fmla="*/ 63 h 74"/>
                <a:gd name="T36" fmla="*/ 138 w 235"/>
                <a:gd name="T37" fmla="*/ 62 h 74"/>
                <a:gd name="T38" fmla="*/ 143 w 235"/>
                <a:gd name="T39" fmla="*/ 61 h 74"/>
                <a:gd name="T40" fmla="*/ 149 w 235"/>
                <a:gd name="T41" fmla="*/ 59 h 74"/>
                <a:gd name="T42" fmla="*/ 155 w 235"/>
                <a:gd name="T43" fmla="*/ 58 h 74"/>
                <a:gd name="T44" fmla="*/ 159 w 235"/>
                <a:gd name="T45" fmla="*/ 57 h 74"/>
                <a:gd name="T46" fmla="*/ 164 w 235"/>
                <a:gd name="T47" fmla="*/ 55 h 74"/>
                <a:gd name="T48" fmla="*/ 169 w 235"/>
                <a:gd name="T49" fmla="*/ 54 h 74"/>
                <a:gd name="T50" fmla="*/ 173 w 235"/>
                <a:gd name="T51" fmla="*/ 53 h 74"/>
                <a:gd name="T52" fmla="*/ 178 w 235"/>
                <a:gd name="T53" fmla="*/ 51 h 74"/>
                <a:gd name="T54" fmla="*/ 182 w 235"/>
                <a:gd name="T55" fmla="*/ 49 h 74"/>
                <a:gd name="T56" fmla="*/ 186 w 235"/>
                <a:gd name="T57" fmla="*/ 48 h 74"/>
                <a:gd name="T58" fmla="*/ 190 w 235"/>
                <a:gd name="T59" fmla="*/ 46 h 74"/>
                <a:gd name="T60" fmla="*/ 194 w 235"/>
                <a:gd name="T61" fmla="*/ 45 h 74"/>
                <a:gd name="T62" fmla="*/ 197 w 235"/>
                <a:gd name="T63" fmla="*/ 42 h 74"/>
                <a:gd name="T64" fmla="*/ 201 w 235"/>
                <a:gd name="T65" fmla="*/ 41 h 74"/>
                <a:gd name="T66" fmla="*/ 203 w 235"/>
                <a:gd name="T67" fmla="*/ 40 h 74"/>
                <a:gd name="T68" fmla="*/ 206 w 235"/>
                <a:gd name="T69" fmla="*/ 37 h 74"/>
                <a:gd name="T70" fmla="*/ 210 w 235"/>
                <a:gd name="T71" fmla="*/ 36 h 74"/>
                <a:gd name="T72" fmla="*/ 213 w 235"/>
                <a:gd name="T73" fmla="*/ 34 h 74"/>
                <a:gd name="T74" fmla="*/ 215 w 235"/>
                <a:gd name="T75" fmla="*/ 32 h 74"/>
                <a:gd name="T76" fmla="*/ 217 w 235"/>
                <a:gd name="T77" fmla="*/ 30 h 74"/>
                <a:gd name="T78" fmla="*/ 219 w 235"/>
                <a:gd name="T79" fmla="*/ 28 h 74"/>
                <a:gd name="T80" fmla="*/ 222 w 235"/>
                <a:gd name="T81" fmla="*/ 26 h 74"/>
                <a:gd name="T82" fmla="*/ 223 w 235"/>
                <a:gd name="T83" fmla="*/ 24 h 74"/>
                <a:gd name="T84" fmla="*/ 224 w 235"/>
                <a:gd name="T85" fmla="*/ 22 h 74"/>
                <a:gd name="T86" fmla="*/ 227 w 235"/>
                <a:gd name="T87" fmla="*/ 20 h 74"/>
                <a:gd name="T88" fmla="*/ 228 w 235"/>
                <a:gd name="T89" fmla="*/ 19 h 74"/>
                <a:gd name="T90" fmla="*/ 230 w 235"/>
                <a:gd name="T91" fmla="*/ 16 h 74"/>
                <a:gd name="T92" fmla="*/ 230 w 235"/>
                <a:gd name="T93" fmla="*/ 15 h 74"/>
                <a:gd name="T94" fmla="*/ 231 w 235"/>
                <a:gd name="T95" fmla="*/ 12 h 74"/>
                <a:gd name="T96" fmla="*/ 232 w 235"/>
                <a:gd name="T97" fmla="*/ 11 h 74"/>
                <a:gd name="T98" fmla="*/ 232 w 235"/>
                <a:gd name="T99" fmla="*/ 8 h 74"/>
                <a:gd name="T100" fmla="*/ 234 w 235"/>
                <a:gd name="T101" fmla="*/ 7 h 74"/>
                <a:gd name="T102" fmla="*/ 234 w 235"/>
                <a:gd name="T103" fmla="*/ 4 h 74"/>
                <a:gd name="T104" fmla="*/ 234 w 235"/>
                <a:gd name="T105" fmla="*/ 1 h 74"/>
                <a:gd name="T106" fmla="*/ 235 w 235"/>
                <a:gd name="T10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5" h="74">
                  <a:moveTo>
                    <a:pt x="0" y="74"/>
                  </a:moveTo>
                  <a:lnTo>
                    <a:pt x="1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37" y="74"/>
                  </a:lnTo>
                  <a:lnTo>
                    <a:pt x="45" y="73"/>
                  </a:lnTo>
                  <a:lnTo>
                    <a:pt x="53" y="73"/>
                  </a:lnTo>
                  <a:lnTo>
                    <a:pt x="62" y="73"/>
                  </a:lnTo>
                  <a:lnTo>
                    <a:pt x="70" y="71"/>
                  </a:lnTo>
                  <a:lnTo>
                    <a:pt x="78" y="71"/>
                  </a:lnTo>
                  <a:lnTo>
                    <a:pt x="85" y="70"/>
                  </a:lnTo>
                  <a:lnTo>
                    <a:pt x="93" y="70"/>
                  </a:lnTo>
                  <a:lnTo>
                    <a:pt x="99" y="69"/>
                  </a:lnTo>
                  <a:lnTo>
                    <a:pt x="106" y="67"/>
                  </a:lnTo>
                  <a:lnTo>
                    <a:pt x="112" y="66"/>
                  </a:lnTo>
                  <a:lnTo>
                    <a:pt x="119" y="66"/>
                  </a:lnTo>
                  <a:lnTo>
                    <a:pt x="126" y="65"/>
                  </a:lnTo>
                  <a:lnTo>
                    <a:pt x="132" y="63"/>
                  </a:lnTo>
                  <a:lnTo>
                    <a:pt x="138" y="62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55" y="58"/>
                  </a:lnTo>
                  <a:lnTo>
                    <a:pt x="159" y="57"/>
                  </a:lnTo>
                  <a:lnTo>
                    <a:pt x="164" y="55"/>
                  </a:lnTo>
                  <a:lnTo>
                    <a:pt x="169" y="54"/>
                  </a:lnTo>
                  <a:lnTo>
                    <a:pt x="173" y="53"/>
                  </a:lnTo>
                  <a:lnTo>
                    <a:pt x="178" y="51"/>
                  </a:lnTo>
                  <a:lnTo>
                    <a:pt x="182" y="49"/>
                  </a:lnTo>
                  <a:lnTo>
                    <a:pt x="186" y="48"/>
                  </a:lnTo>
                  <a:lnTo>
                    <a:pt x="190" y="46"/>
                  </a:lnTo>
                  <a:lnTo>
                    <a:pt x="194" y="45"/>
                  </a:lnTo>
                  <a:lnTo>
                    <a:pt x="197" y="42"/>
                  </a:lnTo>
                  <a:lnTo>
                    <a:pt x="201" y="41"/>
                  </a:lnTo>
                  <a:lnTo>
                    <a:pt x="203" y="40"/>
                  </a:lnTo>
                  <a:lnTo>
                    <a:pt x="206" y="37"/>
                  </a:lnTo>
                  <a:lnTo>
                    <a:pt x="210" y="36"/>
                  </a:lnTo>
                  <a:lnTo>
                    <a:pt x="213" y="34"/>
                  </a:lnTo>
                  <a:lnTo>
                    <a:pt x="215" y="32"/>
                  </a:lnTo>
                  <a:lnTo>
                    <a:pt x="217" y="30"/>
                  </a:lnTo>
                  <a:lnTo>
                    <a:pt x="219" y="28"/>
                  </a:lnTo>
                  <a:lnTo>
                    <a:pt x="222" y="26"/>
                  </a:lnTo>
                  <a:lnTo>
                    <a:pt x="223" y="24"/>
                  </a:lnTo>
                  <a:lnTo>
                    <a:pt x="224" y="22"/>
                  </a:lnTo>
                  <a:lnTo>
                    <a:pt x="227" y="20"/>
                  </a:lnTo>
                  <a:lnTo>
                    <a:pt x="228" y="19"/>
                  </a:lnTo>
                  <a:lnTo>
                    <a:pt x="230" y="16"/>
                  </a:lnTo>
                  <a:lnTo>
                    <a:pt x="230" y="15"/>
                  </a:lnTo>
                  <a:lnTo>
                    <a:pt x="231" y="12"/>
                  </a:lnTo>
                  <a:lnTo>
                    <a:pt x="232" y="11"/>
                  </a:lnTo>
                  <a:lnTo>
                    <a:pt x="232" y="8"/>
                  </a:lnTo>
                  <a:lnTo>
                    <a:pt x="234" y="7"/>
                  </a:lnTo>
                  <a:lnTo>
                    <a:pt x="234" y="4"/>
                  </a:lnTo>
                  <a:lnTo>
                    <a:pt x="234" y="1"/>
                  </a:lnTo>
                  <a:lnTo>
                    <a:pt x="235" y="0"/>
                  </a:lnTo>
                </a:path>
              </a:pathLst>
            </a:custGeom>
            <a:noFill/>
            <a:ln w="38100" cmpd="sng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0" name="Freeform 140"/>
            <p:cNvSpPr>
              <a:spLocks/>
            </p:cNvSpPr>
            <p:nvPr/>
          </p:nvSpPr>
          <p:spPr bwMode="auto">
            <a:xfrm>
              <a:off x="556" y="2704"/>
              <a:ext cx="120" cy="79"/>
            </a:xfrm>
            <a:custGeom>
              <a:avLst/>
              <a:gdLst>
                <a:gd name="T0" fmla="*/ 0 w 120"/>
                <a:gd name="T1" fmla="*/ 1 h 79"/>
                <a:gd name="T2" fmla="*/ 0 w 120"/>
                <a:gd name="T3" fmla="*/ 5 h 79"/>
                <a:gd name="T4" fmla="*/ 0 w 120"/>
                <a:gd name="T5" fmla="*/ 9 h 79"/>
                <a:gd name="T6" fmla="*/ 0 w 120"/>
                <a:gd name="T7" fmla="*/ 13 h 79"/>
                <a:gd name="T8" fmla="*/ 0 w 120"/>
                <a:gd name="T9" fmla="*/ 15 h 79"/>
                <a:gd name="T10" fmla="*/ 0 w 120"/>
                <a:gd name="T11" fmla="*/ 19 h 79"/>
                <a:gd name="T12" fmla="*/ 1 w 120"/>
                <a:gd name="T13" fmla="*/ 23 h 79"/>
                <a:gd name="T14" fmla="*/ 1 w 120"/>
                <a:gd name="T15" fmla="*/ 26 h 79"/>
                <a:gd name="T16" fmla="*/ 3 w 120"/>
                <a:gd name="T17" fmla="*/ 30 h 79"/>
                <a:gd name="T18" fmla="*/ 3 w 120"/>
                <a:gd name="T19" fmla="*/ 34 h 79"/>
                <a:gd name="T20" fmla="*/ 4 w 120"/>
                <a:gd name="T21" fmla="*/ 37 h 79"/>
                <a:gd name="T22" fmla="*/ 5 w 120"/>
                <a:gd name="T23" fmla="*/ 41 h 79"/>
                <a:gd name="T24" fmla="*/ 8 w 120"/>
                <a:gd name="T25" fmla="*/ 43 h 79"/>
                <a:gd name="T26" fmla="*/ 9 w 120"/>
                <a:gd name="T27" fmla="*/ 47 h 79"/>
                <a:gd name="T28" fmla="*/ 11 w 120"/>
                <a:gd name="T29" fmla="*/ 50 h 79"/>
                <a:gd name="T30" fmla="*/ 13 w 120"/>
                <a:gd name="T31" fmla="*/ 52 h 79"/>
                <a:gd name="T32" fmla="*/ 14 w 120"/>
                <a:gd name="T33" fmla="*/ 55 h 79"/>
                <a:gd name="T34" fmla="*/ 17 w 120"/>
                <a:gd name="T35" fmla="*/ 58 h 79"/>
                <a:gd name="T36" fmla="*/ 18 w 120"/>
                <a:gd name="T37" fmla="*/ 60 h 79"/>
                <a:gd name="T38" fmla="*/ 20 w 120"/>
                <a:gd name="T39" fmla="*/ 62 h 79"/>
                <a:gd name="T40" fmla="*/ 24 w 120"/>
                <a:gd name="T41" fmla="*/ 64 h 79"/>
                <a:gd name="T42" fmla="*/ 26 w 120"/>
                <a:gd name="T43" fmla="*/ 66 h 79"/>
                <a:gd name="T44" fmla="*/ 29 w 120"/>
                <a:gd name="T45" fmla="*/ 68 h 79"/>
                <a:gd name="T46" fmla="*/ 32 w 120"/>
                <a:gd name="T47" fmla="*/ 69 h 79"/>
                <a:gd name="T48" fmla="*/ 34 w 120"/>
                <a:gd name="T49" fmla="*/ 71 h 79"/>
                <a:gd name="T50" fmla="*/ 38 w 120"/>
                <a:gd name="T51" fmla="*/ 72 h 79"/>
                <a:gd name="T52" fmla="*/ 41 w 120"/>
                <a:gd name="T53" fmla="*/ 73 h 79"/>
                <a:gd name="T54" fmla="*/ 45 w 120"/>
                <a:gd name="T55" fmla="*/ 75 h 79"/>
                <a:gd name="T56" fmla="*/ 49 w 120"/>
                <a:gd name="T57" fmla="*/ 76 h 79"/>
                <a:gd name="T58" fmla="*/ 51 w 120"/>
                <a:gd name="T59" fmla="*/ 77 h 79"/>
                <a:gd name="T60" fmla="*/ 55 w 120"/>
                <a:gd name="T61" fmla="*/ 77 h 79"/>
                <a:gd name="T62" fmla="*/ 59 w 120"/>
                <a:gd name="T63" fmla="*/ 77 h 79"/>
                <a:gd name="T64" fmla="*/ 62 w 120"/>
                <a:gd name="T65" fmla="*/ 79 h 79"/>
                <a:gd name="T66" fmla="*/ 66 w 120"/>
                <a:gd name="T67" fmla="*/ 79 h 79"/>
                <a:gd name="T68" fmla="*/ 70 w 120"/>
                <a:gd name="T69" fmla="*/ 79 h 79"/>
                <a:gd name="T70" fmla="*/ 74 w 120"/>
                <a:gd name="T71" fmla="*/ 79 h 79"/>
                <a:gd name="T72" fmla="*/ 76 w 120"/>
                <a:gd name="T73" fmla="*/ 79 h 79"/>
                <a:gd name="T74" fmla="*/ 80 w 120"/>
                <a:gd name="T75" fmla="*/ 77 h 79"/>
                <a:gd name="T76" fmla="*/ 84 w 120"/>
                <a:gd name="T77" fmla="*/ 77 h 79"/>
                <a:gd name="T78" fmla="*/ 88 w 120"/>
                <a:gd name="T79" fmla="*/ 76 h 79"/>
                <a:gd name="T80" fmla="*/ 91 w 120"/>
                <a:gd name="T81" fmla="*/ 76 h 79"/>
                <a:gd name="T82" fmla="*/ 95 w 120"/>
                <a:gd name="T83" fmla="*/ 75 h 79"/>
                <a:gd name="T84" fmla="*/ 98 w 120"/>
                <a:gd name="T85" fmla="*/ 73 h 79"/>
                <a:gd name="T86" fmla="*/ 101 w 120"/>
                <a:gd name="T87" fmla="*/ 72 h 79"/>
                <a:gd name="T88" fmla="*/ 104 w 120"/>
                <a:gd name="T89" fmla="*/ 71 h 79"/>
                <a:gd name="T90" fmla="*/ 108 w 120"/>
                <a:gd name="T91" fmla="*/ 69 h 79"/>
                <a:gd name="T92" fmla="*/ 111 w 120"/>
                <a:gd name="T93" fmla="*/ 67 h 79"/>
                <a:gd name="T94" fmla="*/ 113 w 120"/>
                <a:gd name="T95" fmla="*/ 66 h 79"/>
                <a:gd name="T96" fmla="*/ 116 w 120"/>
                <a:gd name="T97" fmla="*/ 63 h 79"/>
                <a:gd name="T98" fmla="*/ 119 w 120"/>
                <a:gd name="T99" fmla="*/ 60 h 79"/>
                <a:gd name="T100" fmla="*/ 120 w 120"/>
                <a:gd name="T101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79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5" y="41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6" y="56"/>
                  </a:lnTo>
                  <a:lnTo>
                    <a:pt x="17" y="58"/>
                  </a:lnTo>
                  <a:lnTo>
                    <a:pt x="17" y="59"/>
                  </a:lnTo>
                  <a:lnTo>
                    <a:pt x="18" y="60"/>
                  </a:lnTo>
                  <a:lnTo>
                    <a:pt x="20" y="60"/>
                  </a:lnTo>
                  <a:lnTo>
                    <a:pt x="20" y="62"/>
                  </a:lnTo>
                  <a:lnTo>
                    <a:pt x="22" y="63"/>
                  </a:lnTo>
                  <a:lnTo>
                    <a:pt x="24" y="64"/>
                  </a:lnTo>
                  <a:lnTo>
                    <a:pt x="25" y="64"/>
                  </a:lnTo>
                  <a:lnTo>
                    <a:pt x="26" y="66"/>
                  </a:lnTo>
                  <a:lnTo>
                    <a:pt x="28" y="67"/>
                  </a:lnTo>
                  <a:lnTo>
                    <a:pt x="29" y="68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7" y="72"/>
                  </a:lnTo>
                  <a:lnTo>
                    <a:pt x="38" y="72"/>
                  </a:lnTo>
                  <a:lnTo>
                    <a:pt x="40" y="73"/>
                  </a:lnTo>
                  <a:lnTo>
                    <a:pt x="41" y="73"/>
                  </a:lnTo>
                  <a:lnTo>
                    <a:pt x="43" y="75"/>
                  </a:lnTo>
                  <a:lnTo>
                    <a:pt x="45" y="75"/>
                  </a:lnTo>
                  <a:lnTo>
                    <a:pt x="46" y="76"/>
                  </a:lnTo>
                  <a:lnTo>
                    <a:pt x="49" y="76"/>
                  </a:lnTo>
                  <a:lnTo>
                    <a:pt x="50" y="76"/>
                  </a:lnTo>
                  <a:lnTo>
                    <a:pt x="51" y="77"/>
                  </a:lnTo>
                  <a:lnTo>
                    <a:pt x="54" y="77"/>
                  </a:lnTo>
                  <a:lnTo>
                    <a:pt x="55" y="77"/>
                  </a:lnTo>
                  <a:lnTo>
                    <a:pt x="57" y="77"/>
                  </a:lnTo>
                  <a:lnTo>
                    <a:pt x="59" y="77"/>
                  </a:lnTo>
                  <a:lnTo>
                    <a:pt x="61" y="79"/>
                  </a:lnTo>
                  <a:lnTo>
                    <a:pt x="62" y="79"/>
                  </a:lnTo>
                  <a:lnTo>
                    <a:pt x="65" y="79"/>
                  </a:lnTo>
                  <a:lnTo>
                    <a:pt x="66" y="79"/>
                  </a:lnTo>
                  <a:lnTo>
                    <a:pt x="67" y="79"/>
                  </a:lnTo>
                  <a:lnTo>
                    <a:pt x="70" y="79"/>
                  </a:lnTo>
                  <a:lnTo>
                    <a:pt x="71" y="79"/>
                  </a:lnTo>
                  <a:lnTo>
                    <a:pt x="74" y="79"/>
                  </a:lnTo>
                  <a:lnTo>
                    <a:pt x="75" y="79"/>
                  </a:lnTo>
                  <a:lnTo>
                    <a:pt x="76" y="79"/>
                  </a:lnTo>
                  <a:lnTo>
                    <a:pt x="79" y="79"/>
                  </a:lnTo>
                  <a:lnTo>
                    <a:pt x="80" y="77"/>
                  </a:lnTo>
                  <a:lnTo>
                    <a:pt x="83" y="77"/>
                  </a:lnTo>
                  <a:lnTo>
                    <a:pt x="84" y="77"/>
                  </a:lnTo>
                  <a:lnTo>
                    <a:pt x="86" y="77"/>
                  </a:lnTo>
                  <a:lnTo>
                    <a:pt x="88" y="76"/>
                  </a:lnTo>
                  <a:lnTo>
                    <a:pt x="90" y="76"/>
                  </a:lnTo>
                  <a:lnTo>
                    <a:pt x="91" y="76"/>
                  </a:lnTo>
                  <a:lnTo>
                    <a:pt x="94" y="75"/>
                  </a:lnTo>
                  <a:lnTo>
                    <a:pt x="95" y="75"/>
                  </a:lnTo>
                  <a:lnTo>
                    <a:pt x="96" y="75"/>
                  </a:lnTo>
                  <a:lnTo>
                    <a:pt x="98" y="73"/>
                  </a:lnTo>
                  <a:lnTo>
                    <a:pt x="100" y="73"/>
                  </a:lnTo>
                  <a:lnTo>
                    <a:pt x="101" y="72"/>
                  </a:lnTo>
                  <a:lnTo>
                    <a:pt x="103" y="72"/>
                  </a:lnTo>
                  <a:lnTo>
                    <a:pt x="104" y="71"/>
                  </a:lnTo>
                  <a:lnTo>
                    <a:pt x="105" y="69"/>
                  </a:lnTo>
                  <a:lnTo>
                    <a:pt x="108" y="69"/>
                  </a:lnTo>
                  <a:lnTo>
                    <a:pt x="109" y="68"/>
                  </a:lnTo>
                  <a:lnTo>
                    <a:pt x="111" y="67"/>
                  </a:lnTo>
                  <a:lnTo>
                    <a:pt x="112" y="67"/>
                  </a:lnTo>
                  <a:lnTo>
                    <a:pt x="113" y="66"/>
                  </a:lnTo>
                  <a:lnTo>
                    <a:pt x="115" y="64"/>
                  </a:lnTo>
                  <a:lnTo>
                    <a:pt x="116" y="63"/>
                  </a:lnTo>
                  <a:lnTo>
                    <a:pt x="117" y="62"/>
                  </a:lnTo>
                  <a:lnTo>
                    <a:pt x="119" y="60"/>
                  </a:lnTo>
                  <a:lnTo>
                    <a:pt x="120" y="60"/>
                  </a:lnTo>
                  <a:lnTo>
                    <a:pt x="120" y="60"/>
                  </a:lnTo>
                </a:path>
              </a:pathLst>
            </a:custGeom>
            <a:noFill/>
            <a:ln w="38100" cmpd="sng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1" name="Freeform 141"/>
            <p:cNvSpPr>
              <a:spLocks/>
            </p:cNvSpPr>
            <p:nvPr/>
          </p:nvSpPr>
          <p:spPr bwMode="auto">
            <a:xfrm>
              <a:off x="556" y="2643"/>
              <a:ext cx="130" cy="61"/>
            </a:xfrm>
            <a:custGeom>
              <a:avLst/>
              <a:gdLst>
                <a:gd name="T0" fmla="*/ 129 w 130"/>
                <a:gd name="T1" fmla="*/ 33 h 61"/>
                <a:gd name="T2" fmla="*/ 128 w 130"/>
                <a:gd name="T3" fmla="*/ 29 h 61"/>
                <a:gd name="T4" fmla="*/ 127 w 130"/>
                <a:gd name="T5" fmla="*/ 26 h 61"/>
                <a:gd name="T6" fmla="*/ 124 w 130"/>
                <a:gd name="T7" fmla="*/ 24 h 61"/>
                <a:gd name="T8" fmla="*/ 121 w 130"/>
                <a:gd name="T9" fmla="*/ 21 h 61"/>
                <a:gd name="T10" fmla="*/ 120 w 130"/>
                <a:gd name="T11" fmla="*/ 20 h 61"/>
                <a:gd name="T12" fmla="*/ 119 w 130"/>
                <a:gd name="T13" fmla="*/ 17 h 61"/>
                <a:gd name="T14" fmla="*/ 116 w 130"/>
                <a:gd name="T15" fmla="*/ 16 h 61"/>
                <a:gd name="T16" fmla="*/ 113 w 130"/>
                <a:gd name="T17" fmla="*/ 13 h 61"/>
                <a:gd name="T18" fmla="*/ 109 w 130"/>
                <a:gd name="T19" fmla="*/ 12 h 61"/>
                <a:gd name="T20" fmla="*/ 107 w 130"/>
                <a:gd name="T21" fmla="*/ 9 h 61"/>
                <a:gd name="T22" fmla="*/ 104 w 130"/>
                <a:gd name="T23" fmla="*/ 8 h 61"/>
                <a:gd name="T24" fmla="*/ 100 w 130"/>
                <a:gd name="T25" fmla="*/ 7 h 61"/>
                <a:gd name="T26" fmla="*/ 98 w 130"/>
                <a:gd name="T27" fmla="*/ 5 h 61"/>
                <a:gd name="T28" fmla="*/ 94 w 130"/>
                <a:gd name="T29" fmla="*/ 4 h 61"/>
                <a:gd name="T30" fmla="*/ 91 w 130"/>
                <a:gd name="T31" fmla="*/ 3 h 61"/>
                <a:gd name="T32" fmla="*/ 87 w 130"/>
                <a:gd name="T33" fmla="*/ 3 h 61"/>
                <a:gd name="T34" fmla="*/ 83 w 130"/>
                <a:gd name="T35" fmla="*/ 1 h 61"/>
                <a:gd name="T36" fmla="*/ 79 w 130"/>
                <a:gd name="T37" fmla="*/ 1 h 61"/>
                <a:gd name="T38" fmla="*/ 76 w 130"/>
                <a:gd name="T39" fmla="*/ 1 h 61"/>
                <a:gd name="T40" fmla="*/ 72 w 130"/>
                <a:gd name="T41" fmla="*/ 0 h 61"/>
                <a:gd name="T42" fmla="*/ 69 w 130"/>
                <a:gd name="T43" fmla="*/ 0 h 61"/>
                <a:gd name="T44" fmla="*/ 65 w 130"/>
                <a:gd name="T45" fmla="*/ 0 h 61"/>
                <a:gd name="T46" fmla="*/ 62 w 130"/>
                <a:gd name="T47" fmla="*/ 1 h 61"/>
                <a:gd name="T48" fmla="*/ 58 w 130"/>
                <a:gd name="T49" fmla="*/ 1 h 61"/>
                <a:gd name="T50" fmla="*/ 54 w 130"/>
                <a:gd name="T51" fmla="*/ 1 h 61"/>
                <a:gd name="T52" fmla="*/ 51 w 130"/>
                <a:gd name="T53" fmla="*/ 3 h 61"/>
                <a:gd name="T54" fmla="*/ 47 w 130"/>
                <a:gd name="T55" fmla="*/ 4 h 61"/>
                <a:gd name="T56" fmla="*/ 43 w 130"/>
                <a:gd name="T57" fmla="*/ 4 h 61"/>
                <a:gd name="T58" fmla="*/ 41 w 130"/>
                <a:gd name="T59" fmla="*/ 5 h 61"/>
                <a:gd name="T60" fmla="*/ 37 w 130"/>
                <a:gd name="T61" fmla="*/ 7 h 61"/>
                <a:gd name="T62" fmla="*/ 34 w 130"/>
                <a:gd name="T63" fmla="*/ 8 h 61"/>
                <a:gd name="T64" fmla="*/ 32 w 130"/>
                <a:gd name="T65" fmla="*/ 11 h 61"/>
                <a:gd name="T66" fmla="*/ 28 w 130"/>
                <a:gd name="T67" fmla="*/ 12 h 61"/>
                <a:gd name="T68" fmla="*/ 25 w 130"/>
                <a:gd name="T69" fmla="*/ 13 h 61"/>
                <a:gd name="T70" fmla="*/ 22 w 130"/>
                <a:gd name="T71" fmla="*/ 16 h 61"/>
                <a:gd name="T72" fmla="*/ 20 w 130"/>
                <a:gd name="T73" fmla="*/ 18 h 61"/>
                <a:gd name="T74" fmla="*/ 18 w 130"/>
                <a:gd name="T75" fmla="*/ 20 h 61"/>
                <a:gd name="T76" fmla="*/ 16 w 130"/>
                <a:gd name="T77" fmla="*/ 22 h 61"/>
                <a:gd name="T78" fmla="*/ 14 w 130"/>
                <a:gd name="T79" fmla="*/ 25 h 61"/>
                <a:gd name="T80" fmla="*/ 12 w 130"/>
                <a:gd name="T81" fmla="*/ 28 h 61"/>
                <a:gd name="T82" fmla="*/ 11 w 130"/>
                <a:gd name="T83" fmla="*/ 30 h 61"/>
                <a:gd name="T84" fmla="*/ 8 w 130"/>
                <a:gd name="T85" fmla="*/ 33 h 61"/>
                <a:gd name="T86" fmla="*/ 7 w 130"/>
                <a:gd name="T87" fmla="*/ 37 h 61"/>
                <a:gd name="T88" fmla="*/ 5 w 130"/>
                <a:gd name="T89" fmla="*/ 40 h 61"/>
                <a:gd name="T90" fmla="*/ 4 w 130"/>
                <a:gd name="T91" fmla="*/ 44 h 61"/>
                <a:gd name="T92" fmla="*/ 3 w 130"/>
                <a:gd name="T93" fmla="*/ 46 h 61"/>
                <a:gd name="T94" fmla="*/ 3 w 130"/>
                <a:gd name="T95" fmla="*/ 50 h 61"/>
                <a:gd name="T96" fmla="*/ 1 w 130"/>
                <a:gd name="T97" fmla="*/ 53 h 61"/>
                <a:gd name="T98" fmla="*/ 0 w 130"/>
                <a:gd name="T99" fmla="*/ 57 h 61"/>
                <a:gd name="T100" fmla="*/ 0 w 130"/>
                <a:gd name="T10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" h="61">
                  <a:moveTo>
                    <a:pt x="130" y="34"/>
                  </a:moveTo>
                  <a:lnTo>
                    <a:pt x="129" y="33"/>
                  </a:lnTo>
                  <a:lnTo>
                    <a:pt x="129" y="30"/>
                  </a:lnTo>
                  <a:lnTo>
                    <a:pt x="128" y="29"/>
                  </a:lnTo>
                  <a:lnTo>
                    <a:pt x="127" y="28"/>
                  </a:lnTo>
                  <a:lnTo>
                    <a:pt x="127" y="26"/>
                  </a:lnTo>
                  <a:lnTo>
                    <a:pt x="125" y="25"/>
                  </a:lnTo>
                  <a:lnTo>
                    <a:pt x="124" y="24"/>
                  </a:lnTo>
                  <a:lnTo>
                    <a:pt x="123" y="22"/>
                  </a:lnTo>
                  <a:lnTo>
                    <a:pt x="121" y="21"/>
                  </a:lnTo>
                  <a:lnTo>
                    <a:pt x="121" y="20"/>
                  </a:lnTo>
                  <a:lnTo>
                    <a:pt x="120" y="20"/>
                  </a:lnTo>
                  <a:lnTo>
                    <a:pt x="119" y="18"/>
                  </a:lnTo>
                  <a:lnTo>
                    <a:pt x="119" y="17"/>
                  </a:lnTo>
                  <a:lnTo>
                    <a:pt x="117" y="17"/>
                  </a:lnTo>
                  <a:lnTo>
                    <a:pt x="116" y="16"/>
                  </a:lnTo>
                  <a:lnTo>
                    <a:pt x="115" y="15"/>
                  </a:lnTo>
                  <a:lnTo>
                    <a:pt x="113" y="13"/>
                  </a:lnTo>
                  <a:lnTo>
                    <a:pt x="111" y="12"/>
                  </a:lnTo>
                  <a:lnTo>
                    <a:pt x="109" y="12"/>
                  </a:lnTo>
                  <a:lnTo>
                    <a:pt x="108" y="11"/>
                  </a:lnTo>
                  <a:lnTo>
                    <a:pt x="107" y="9"/>
                  </a:lnTo>
                  <a:lnTo>
                    <a:pt x="105" y="9"/>
                  </a:lnTo>
                  <a:lnTo>
                    <a:pt x="104" y="8"/>
                  </a:lnTo>
                  <a:lnTo>
                    <a:pt x="101" y="7"/>
                  </a:lnTo>
                  <a:lnTo>
                    <a:pt x="100" y="7"/>
                  </a:lnTo>
                  <a:lnTo>
                    <a:pt x="99" y="5"/>
                  </a:lnTo>
                  <a:lnTo>
                    <a:pt x="98" y="5"/>
                  </a:lnTo>
                  <a:lnTo>
                    <a:pt x="95" y="4"/>
                  </a:lnTo>
                  <a:lnTo>
                    <a:pt x="94" y="4"/>
                  </a:lnTo>
                  <a:lnTo>
                    <a:pt x="92" y="4"/>
                  </a:lnTo>
                  <a:lnTo>
                    <a:pt x="91" y="3"/>
                  </a:lnTo>
                  <a:lnTo>
                    <a:pt x="88" y="3"/>
                  </a:lnTo>
                  <a:lnTo>
                    <a:pt x="87" y="3"/>
                  </a:lnTo>
                  <a:lnTo>
                    <a:pt x="86" y="1"/>
                  </a:lnTo>
                  <a:lnTo>
                    <a:pt x="83" y="1"/>
                  </a:lnTo>
                  <a:lnTo>
                    <a:pt x="82" y="1"/>
                  </a:lnTo>
                  <a:lnTo>
                    <a:pt x="79" y="1"/>
                  </a:lnTo>
                  <a:lnTo>
                    <a:pt x="78" y="1"/>
                  </a:lnTo>
                  <a:lnTo>
                    <a:pt x="76" y="1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59" y="1"/>
                  </a:lnTo>
                  <a:lnTo>
                    <a:pt x="58" y="1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3" y="4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3" y="9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8" y="12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4" y="15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7" y="21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3" y="26"/>
                  </a:lnTo>
                  <a:lnTo>
                    <a:pt x="12" y="28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7" y="37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1" y="55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1"/>
                  </a:lnTo>
                </a:path>
              </a:pathLst>
            </a:custGeom>
            <a:noFill/>
            <a:ln w="38100" cmpd="sng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2" name="Freeform 142"/>
            <p:cNvSpPr>
              <a:spLocks/>
            </p:cNvSpPr>
            <p:nvPr/>
          </p:nvSpPr>
          <p:spPr bwMode="auto">
            <a:xfrm>
              <a:off x="676" y="2677"/>
              <a:ext cx="18" cy="87"/>
            </a:xfrm>
            <a:custGeom>
              <a:avLst/>
              <a:gdLst>
                <a:gd name="T0" fmla="*/ 0 w 18"/>
                <a:gd name="T1" fmla="*/ 87 h 87"/>
                <a:gd name="T2" fmla="*/ 0 w 18"/>
                <a:gd name="T3" fmla="*/ 86 h 87"/>
                <a:gd name="T4" fmla="*/ 1 w 18"/>
                <a:gd name="T5" fmla="*/ 86 h 87"/>
                <a:gd name="T6" fmla="*/ 3 w 18"/>
                <a:gd name="T7" fmla="*/ 85 h 87"/>
                <a:gd name="T8" fmla="*/ 4 w 18"/>
                <a:gd name="T9" fmla="*/ 83 h 87"/>
                <a:gd name="T10" fmla="*/ 4 w 18"/>
                <a:gd name="T11" fmla="*/ 82 h 87"/>
                <a:gd name="T12" fmla="*/ 5 w 18"/>
                <a:gd name="T13" fmla="*/ 81 h 87"/>
                <a:gd name="T14" fmla="*/ 7 w 18"/>
                <a:gd name="T15" fmla="*/ 78 h 87"/>
                <a:gd name="T16" fmla="*/ 8 w 18"/>
                <a:gd name="T17" fmla="*/ 77 h 87"/>
                <a:gd name="T18" fmla="*/ 8 w 18"/>
                <a:gd name="T19" fmla="*/ 75 h 87"/>
                <a:gd name="T20" fmla="*/ 9 w 18"/>
                <a:gd name="T21" fmla="*/ 74 h 87"/>
                <a:gd name="T22" fmla="*/ 10 w 18"/>
                <a:gd name="T23" fmla="*/ 73 h 87"/>
                <a:gd name="T24" fmla="*/ 10 w 18"/>
                <a:gd name="T25" fmla="*/ 71 h 87"/>
                <a:gd name="T26" fmla="*/ 12 w 18"/>
                <a:gd name="T27" fmla="*/ 70 h 87"/>
                <a:gd name="T28" fmla="*/ 12 w 18"/>
                <a:gd name="T29" fmla="*/ 68 h 87"/>
                <a:gd name="T30" fmla="*/ 13 w 18"/>
                <a:gd name="T31" fmla="*/ 66 h 87"/>
                <a:gd name="T32" fmla="*/ 13 w 18"/>
                <a:gd name="T33" fmla="*/ 65 h 87"/>
                <a:gd name="T34" fmla="*/ 14 w 18"/>
                <a:gd name="T35" fmla="*/ 64 h 87"/>
                <a:gd name="T36" fmla="*/ 14 w 18"/>
                <a:gd name="T37" fmla="*/ 61 h 87"/>
                <a:gd name="T38" fmla="*/ 16 w 18"/>
                <a:gd name="T39" fmla="*/ 60 h 87"/>
                <a:gd name="T40" fmla="*/ 16 w 18"/>
                <a:gd name="T41" fmla="*/ 58 h 87"/>
                <a:gd name="T42" fmla="*/ 17 w 18"/>
                <a:gd name="T43" fmla="*/ 56 h 87"/>
                <a:gd name="T44" fmla="*/ 17 w 18"/>
                <a:gd name="T45" fmla="*/ 54 h 87"/>
                <a:gd name="T46" fmla="*/ 17 w 18"/>
                <a:gd name="T47" fmla="*/ 53 h 87"/>
                <a:gd name="T48" fmla="*/ 17 w 18"/>
                <a:gd name="T49" fmla="*/ 50 h 87"/>
                <a:gd name="T50" fmla="*/ 18 w 18"/>
                <a:gd name="T51" fmla="*/ 49 h 87"/>
                <a:gd name="T52" fmla="*/ 18 w 18"/>
                <a:gd name="T53" fmla="*/ 48 h 87"/>
                <a:gd name="T54" fmla="*/ 18 w 18"/>
                <a:gd name="T55" fmla="*/ 45 h 87"/>
                <a:gd name="T56" fmla="*/ 18 w 18"/>
                <a:gd name="T57" fmla="*/ 44 h 87"/>
                <a:gd name="T58" fmla="*/ 18 w 18"/>
                <a:gd name="T59" fmla="*/ 42 h 87"/>
                <a:gd name="T60" fmla="*/ 18 w 18"/>
                <a:gd name="T61" fmla="*/ 40 h 87"/>
                <a:gd name="T62" fmla="*/ 18 w 18"/>
                <a:gd name="T63" fmla="*/ 39 h 87"/>
                <a:gd name="T64" fmla="*/ 18 w 18"/>
                <a:gd name="T65" fmla="*/ 36 h 87"/>
                <a:gd name="T66" fmla="*/ 18 w 18"/>
                <a:gd name="T67" fmla="*/ 35 h 87"/>
                <a:gd name="T68" fmla="*/ 18 w 18"/>
                <a:gd name="T69" fmla="*/ 33 h 87"/>
                <a:gd name="T70" fmla="*/ 18 w 18"/>
                <a:gd name="T71" fmla="*/ 31 h 87"/>
                <a:gd name="T72" fmla="*/ 18 w 18"/>
                <a:gd name="T73" fmla="*/ 29 h 87"/>
                <a:gd name="T74" fmla="*/ 18 w 18"/>
                <a:gd name="T75" fmla="*/ 28 h 87"/>
                <a:gd name="T76" fmla="*/ 18 w 18"/>
                <a:gd name="T77" fmla="*/ 25 h 87"/>
                <a:gd name="T78" fmla="*/ 18 w 18"/>
                <a:gd name="T79" fmla="*/ 24 h 87"/>
                <a:gd name="T80" fmla="*/ 17 w 18"/>
                <a:gd name="T81" fmla="*/ 21 h 87"/>
                <a:gd name="T82" fmla="*/ 17 w 18"/>
                <a:gd name="T83" fmla="*/ 20 h 87"/>
                <a:gd name="T84" fmla="*/ 17 w 18"/>
                <a:gd name="T85" fmla="*/ 19 h 87"/>
                <a:gd name="T86" fmla="*/ 17 w 18"/>
                <a:gd name="T87" fmla="*/ 16 h 87"/>
                <a:gd name="T88" fmla="*/ 16 w 18"/>
                <a:gd name="T89" fmla="*/ 15 h 87"/>
                <a:gd name="T90" fmla="*/ 16 w 18"/>
                <a:gd name="T91" fmla="*/ 13 h 87"/>
                <a:gd name="T92" fmla="*/ 16 w 18"/>
                <a:gd name="T93" fmla="*/ 11 h 87"/>
                <a:gd name="T94" fmla="*/ 14 w 18"/>
                <a:gd name="T95" fmla="*/ 10 h 87"/>
                <a:gd name="T96" fmla="*/ 14 w 18"/>
                <a:gd name="T97" fmla="*/ 8 h 87"/>
                <a:gd name="T98" fmla="*/ 13 w 18"/>
                <a:gd name="T99" fmla="*/ 7 h 87"/>
                <a:gd name="T100" fmla="*/ 13 w 18"/>
                <a:gd name="T101" fmla="*/ 4 h 87"/>
                <a:gd name="T102" fmla="*/ 12 w 18"/>
                <a:gd name="T103" fmla="*/ 3 h 87"/>
                <a:gd name="T104" fmla="*/ 12 w 18"/>
                <a:gd name="T105" fmla="*/ 2 h 87"/>
                <a:gd name="T106" fmla="*/ 10 w 18"/>
                <a:gd name="T10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" h="87">
                  <a:moveTo>
                    <a:pt x="0" y="87"/>
                  </a:moveTo>
                  <a:lnTo>
                    <a:pt x="0" y="86"/>
                  </a:lnTo>
                  <a:lnTo>
                    <a:pt x="1" y="86"/>
                  </a:lnTo>
                  <a:lnTo>
                    <a:pt x="3" y="85"/>
                  </a:lnTo>
                  <a:lnTo>
                    <a:pt x="4" y="83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78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3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4" y="61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3"/>
                  </a:lnTo>
                  <a:lnTo>
                    <a:pt x="17" y="50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18" y="39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noFill/>
            <a:ln w="38100" cmpd="sng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85" name="Rectangle 465"/>
            <p:cNvSpPr>
              <a:spLocks noChangeArrowheads="1"/>
            </p:cNvSpPr>
            <p:nvPr/>
          </p:nvSpPr>
          <p:spPr bwMode="auto">
            <a:xfrm>
              <a:off x="557" y="2287"/>
              <a:ext cx="5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FFFF"/>
                  </a:solidFill>
                  <a:effectLst/>
                  <a:latin typeface="Times New Roman" charset="0"/>
                </a:rPr>
                <a:t>C</a:t>
              </a:r>
              <a:r>
                <a:rPr lang="en-US" baseline="-25000">
                  <a:solidFill>
                    <a:srgbClr val="00FFFF"/>
                  </a:solidFill>
                  <a:effectLst/>
                  <a:latin typeface="Times New Roman" charset="0"/>
                </a:rPr>
                <a:t>0</a:t>
              </a:r>
              <a:r>
                <a:rPr lang="en-US">
                  <a:solidFill>
                    <a:srgbClr val="00FFFF"/>
                  </a:solidFill>
                  <a:effectLst/>
                  <a:latin typeface="Times New Roman" charset="0"/>
                </a:rPr>
                <a:t>(</a:t>
              </a:r>
              <a:r>
                <a:rPr lang="en-US" i="1">
                  <a:solidFill>
                    <a:srgbClr val="00FFFF"/>
                  </a:solidFill>
                  <a:effectLst/>
                  <a:latin typeface="Times New Roman" charset="0"/>
                </a:rPr>
                <a:t>t</a:t>
              </a:r>
              <a:r>
                <a:rPr lang="en-US">
                  <a:solidFill>
                    <a:srgbClr val="00FFFF"/>
                  </a:solidFill>
                  <a:effectLst/>
                  <a:latin typeface="Times New Roman" charset="0"/>
                </a:rPr>
                <a:t>)</a:t>
              </a:r>
            </a:p>
          </p:txBody>
        </p:sp>
        <p:sp>
          <p:nvSpPr>
            <p:cNvPr id="56787" name="Rectangle 467"/>
            <p:cNvSpPr>
              <a:spLocks noChangeArrowheads="1"/>
            </p:cNvSpPr>
            <p:nvPr/>
          </p:nvSpPr>
          <p:spPr bwMode="auto">
            <a:xfrm>
              <a:off x="618" y="2967"/>
              <a:ext cx="6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baseline="-25000">
                  <a:solidFill>
                    <a:srgbClr val="00FF00"/>
                  </a:solidFill>
                  <a:effectLst/>
                  <a:latin typeface="Times New Roman" charset="0"/>
                </a:rPr>
                <a:t>1</a:t>
              </a:r>
              <a:r>
                <a:rPr lang="en-US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i="1">
                  <a:solidFill>
                    <a:srgbClr val="00FF00"/>
                  </a:solidFill>
                  <a:effectLst/>
                  <a:latin typeface="Times New Roman" charset="0"/>
                </a:rPr>
                <a:t>r</a:t>
              </a:r>
              <a:r>
                <a:rPr lang="en-US" baseline="-25000">
                  <a:solidFill>
                    <a:srgbClr val="00FF00"/>
                  </a:solidFill>
                  <a:effectLst/>
                  <a:latin typeface="Times New Roman" charset="0"/>
                </a:rPr>
                <a:t>1</a:t>
              </a:r>
              <a:r>
                <a:rPr lang="en-US">
                  <a:solidFill>
                    <a:srgbClr val="00FF00"/>
                  </a:solidFill>
                  <a:effectLst/>
                  <a:latin typeface="Times New Roman" charset="0"/>
                </a:rPr>
                <a:t>)</a:t>
              </a:r>
            </a:p>
          </p:txBody>
        </p:sp>
        <p:sp>
          <p:nvSpPr>
            <p:cNvPr id="56831" name="Rectangle 511"/>
            <p:cNvSpPr>
              <a:spLocks noChangeArrowheads="1"/>
            </p:cNvSpPr>
            <p:nvPr/>
          </p:nvSpPr>
          <p:spPr bwMode="auto">
            <a:xfrm>
              <a:off x="2138" y="2672"/>
              <a:ext cx="6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FF00"/>
                  </a:solidFill>
                  <a:effectLst/>
                  <a:latin typeface="Times New Roman" charset="0"/>
                </a:rPr>
                <a:t>C</a:t>
              </a:r>
              <a:r>
                <a:rPr lang="en-US" baseline="-25000">
                  <a:solidFill>
                    <a:srgbClr val="00FF00"/>
                  </a:solidFill>
                  <a:effectLst/>
                  <a:latin typeface="Times New Roman" charset="0"/>
                </a:rPr>
                <a:t>2</a:t>
              </a:r>
              <a:r>
                <a:rPr lang="en-US">
                  <a:solidFill>
                    <a:srgbClr val="00FF00"/>
                  </a:solidFill>
                  <a:effectLst/>
                  <a:latin typeface="Times New Roman" charset="0"/>
                </a:rPr>
                <a:t>(</a:t>
              </a:r>
              <a:r>
                <a:rPr lang="en-US" i="1">
                  <a:solidFill>
                    <a:srgbClr val="00FF00"/>
                  </a:solidFill>
                  <a:effectLst/>
                  <a:latin typeface="Times New Roman" charset="0"/>
                </a:rPr>
                <a:t>r</a:t>
              </a:r>
              <a:r>
                <a:rPr lang="en-US" i="1" baseline="-25000">
                  <a:solidFill>
                    <a:srgbClr val="00FF00"/>
                  </a:solidFill>
                  <a:effectLst/>
                  <a:latin typeface="Times New Roman" charset="0"/>
                </a:rPr>
                <a:t>2</a:t>
              </a:r>
              <a:r>
                <a:rPr lang="en-US">
                  <a:solidFill>
                    <a:srgbClr val="00FF00"/>
                  </a:solidFill>
                  <a:effectLst/>
                  <a:latin typeface="Times New Roman" charset="0"/>
                </a:rPr>
                <a:t>)</a:t>
              </a:r>
            </a:p>
          </p:txBody>
        </p:sp>
      </p:grpSp>
      <p:grpSp>
        <p:nvGrpSpPr>
          <p:cNvPr id="158864" name="Group 1168"/>
          <p:cNvGrpSpPr>
            <a:grpSpLocks/>
          </p:cNvGrpSpPr>
          <p:nvPr/>
        </p:nvGrpSpPr>
        <p:grpSpPr bwMode="auto">
          <a:xfrm>
            <a:off x="153988" y="1506538"/>
            <a:ext cx="8836025" cy="4443412"/>
            <a:chOff x="97" y="949"/>
            <a:chExt cx="5566" cy="2799"/>
          </a:xfrm>
        </p:grpSpPr>
        <p:sp>
          <p:nvSpPr>
            <p:cNvPr id="56830" name="Freeform 510"/>
            <p:cNvSpPr>
              <a:spLocks/>
            </p:cNvSpPr>
            <p:nvPr/>
          </p:nvSpPr>
          <p:spPr bwMode="auto">
            <a:xfrm>
              <a:off x="1503" y="949"/>
              <a:ext cx="1409" cy="1209"/>
            </a:xfrm>
            <a:custGeom>
              <a:avLst/>
              <a:gdLst>
                <a:gd name="T0" fmla="*/ 0 w 1409"/>
                <a:gd name="T1" fmla="*/ 1209 h 1209"/>
                <a:gd name="T2" fmla="*/ 1409 w 1409"/>
                <a:gd name="T3" fmla="*/ 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9" h="1209">
                  <a:moveTo>
                    <a:pt x="0" y="1209"/>
                  </a:moveTo>
                  <a:cubicBezTo>
                    <a:pt x="235" y="1008"/>
                    <a:pt x="1116" y="252"/>
                    <a:pt x="1409" y="0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ysDot"/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61" name="Rectangle 1165"/>
            <p:cNvSpPr>
              <a:spLocks noChangeArrowheads="1"/>
            </p:cNvSpPr>
            <p:nvPr/>
          </p:nvSpPr>
          <p:spPr bwMode="auto">
            <a:xfrm>
              <a:off x="2921" y="949"/>
              <a:ext cx="2742" cy="2799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62" name="Rectangle 1166"/>
            <p:cNvSpPr>
              <a:spLocks noChangeArrowheads="1"/>
            </p:cNvSpPr>
            <p:nvPr/>
          </p:nvSpPr>
          <p:spPr bwMode="auto">
            <a:xfrm>
              <a:off x="97" y="2173"/>
              <a:ext cx="1387" cy="1420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63" name="Freeform 1167"/>
            <p:cNvSpPr>
              <a:spLocks/>
            </p:cNvSpPr>
            <p:nvPr/>
          </p:nvSpPr>
          <p:spPr bwMode="auto">
            <a:xfrm>
              <a:off x="1489" y="3593"/>
              <a:ext cx="1438" cy="151"/>
            </a:xfrm>
            <a:custGeom>
              <a:avLst/>
              <a:gdLst>
                <a:gd name="T0" fmla="*/ 0 w 1444"/>
                <a:gd name="T1" fmla="*/ 0 h 154"/>
                <a:gd name="T2" fmla="*/ 1444 w 1444"/>
                <a:gd name="T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4" h="154">
                  <a:moveTo>
                    <a:pt x="0" y="0"/>
                  </a:moveTo>
                  <a:cubicBezTo>
                    <a:pt x="241" y="26"/>
                    <a:pt x="1143" y="122"/>
                    <a:pt x="1444" y="154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ysDot"/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16312" y="5986350"/>
            <a:ext cx="5627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the branch or junction points be identified without computing the bisectors or even portion of bisectors?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17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47" y="4221088"/>
            <a:ext cx="3659181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005064"/>
            <a:ext cx="3152486" cy="1512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274086"/>
            <a:ext cx="1080120" cy="1878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2424886"/>
            <a:ext cx="1967570" cy="1470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102741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Voronoi</a:t>
            </a:r>
            <a:r>
              <a:rPr lang="en-US" dirty="0" smtClean="0"/>
              <a:t> neighborhood between two curves is created/changed at minimum distance point/branch point.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Hence these special points are solved for directly.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544522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 distance as antipodal or two touch disc.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551723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Branch disc (BD) as three touch disc (TTD)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Our methodology</a:t>
            </a:r>
            <a:endParaRPr lang="zh-CN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1295400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Initially all pairs of minimum antipodal discs (MADs) are solved and store in a list.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MADs are </a:t>
            </a:r>
            <a:r>
              <a:rPr lang="en-US" dirty="0"/>
              <a:t>processed in increasing order of </a:t>
            </a:r>
            <a:r>
              <a:rPr lang="en-US" dirty="0" smtClean="0"/>
              <a:t>radius in the list.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Whenever discs are added connectivity information is maintained.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Three touch discs (TTDs) is solved for only when relevant neighborhood is formed and inserted into the list 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940152" y="548680"/>
            <a:ext cx="2520280" cy="2139336"/>
            <a:chOff x="1837753" y="1420093"/>
            <a:chExt cx="2952328" cy="23215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754" y="1420093"/>
              <a:ext cx="2614781" cy="195350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37753" y="3407630"/>
              <a:ext cx="2952328" cy="333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All consistent antipodal lines </a:t>
              </a:r>
              <a:endParaRPr lang="en-US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96136" y="2636912"/>
            <a:ext cx="2521366" cy="2107977"/>
            <a:chOff x="7740352" y="4293096"/>
            <a:chExt cx="2521366" cy="21079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4293096"/>
              <a:ext cx="2521366" cy="187057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28384" y="6093296"/>
              <a:ext cx="2160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Minimum radius antipodal</a:t>
              </a:r>
              <a:endParaRPr lang="en-US" sz="1400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8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150019"/>
            <a:ext cx="6915151" cy="1119102"/>
          </a:xfrm>
        </p:spPr>
        <p:txBody>
          <a:bodyPr/>
          <a:lstStyle/>
          <a:p>
            <a:r>
              <a:rPr lang="en-US" dirty="0" smtClean="0"/>
              <a:t>Illustration of the basic idea </a:t>
            </a:r>
            <a:endParaRPr lang="en-US" dirty="0"/>
          </a:p>
        </p:txBody>
      </p:sp>
      <p:pic>
        <p:nvPicPr>
          <p:cNvPr id="3" name="Picture 2" descr="Untitled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992"/>
            <a:ext cx="7086600" cy="34280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520297" y="4634797"/>
            <a:ext cx="1971675" cy="1504950"/>
            <a:chOff x="4267200" y="4953000"/>
            <a:chExt cx="1971675" cy="15049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67200" y="4953000"/>
              <a:ext cx="197167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43400" y="5410200"/>
              <a:ext cx="8001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43400" y="5715000"/>
              <a:ext cx="12192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43400" y="6096000"/>
              <a:ext cx="65722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3201559" y="471230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Radius list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51488" y="509395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processing </a:t>
            </a:r>
            <a:r>
              <a:rPr lang="en-US" dirty="0" err="1" smtClean="0"/>
              <a:t>R</a:t>
            </a:r>
            <a:r>
              <a:rPr lang="en-US" sz="1400" dirty="0" err="1" smtClean="0"/>
              <a:t>ab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sz="1200" dirty="0" err="1" smtClean="0"/>
              <a:t>bc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15221" y="5460360"/>
            <a:ext cx="2560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TTD of (Ca, </a:t>
            </a:r>
            <a:r>
              <a:rPr lang="en-US" dirty="0" err="1" smtClean="0"/>
              <a:t>Cb</a:t>
            </a:r>
            <a:r>
              <a:rPr lang="en-US" dirty="0" smtClean="0"/>
              <a:t>, Cc) added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711" y="5792127"/>
            <a:ext cx="552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TTD is processed to decide if it is a branch disc</a:t>
            </a:r>
            <a:endParaRPr lang="en-US" dirty="0"/>
          </a:p>
        </p:txBody>
      </p:sp>
      <p:pic>
        <p:nvPicPr>
          <p:cNvPr id="15" name="Picture 14" descr="voronoi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33400"/>
            <a:ext cx="1371600" cy="102197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3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Emptiness check of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7383322" cy="24384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0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 steps</a:t>
            </a:r>
            <a:endParaRPr lang="zh-CN" altLang="en-US" dirty="0"/>
          </a:p>
        </p:txBody>
      </p:sp>
      <p:pic>
        <p:nvPicPr>
          <p:cNvPr id="5" name="Picture 4" descr="Untitled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37693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5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 continued</a:t>
            </a:r>
            <a:endParaRPr lang="zh-CN" altLang="en-US" dirty="0"/>
          </a:p>
        </p:txBody>
      </p:sp>
      <p:pic>
        <p:nvPicPr>
          <p:cNvPr id="3" name="Picture 2" descr="Untitled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912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59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676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251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1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664"/>
            <a:ext cx="9144000" cy="2460678"/>
          </a:xfrm>
          <a:prstGeom prst="rect">
            <a:avLst/>
          </a:prstGeom>
        </p:spPr>
      </p:pic>
      <p:pic>
        <p:nvPicPr>
          <p:cNvPr id="5" name="Picture 4" descr="Untitle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3204"/>
            <a:ext cx="9144000" cy="324479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6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532"/>
            <a:ext cx="8229600" cy="5032467"/>
          </a:xfrm>
        </p:spPr>
        <p:txBody>
          <a:bodyPr>
            <a:normAutofit/>
          </a:bodyPr>
          <a:lstStyle/>
          <a:p>
            <a:r>
              <a:rPr lang="en-US" dirty="0" smtClean="0"/>
              <a:t>Given a curve of degree m, the degree of the bisector is 4m − 2. Computing TTD or AD has a degree of m+(m−1).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Instead of step sizes or intersection of bisectors, a simple directed edge existence is used.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1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 for non-convex curves and medial axis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21" y="1444532"/>
            <a:ext cx="2405038" cy="2477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252" y="1444533"/>
            <a:ext cx="2519527" cy="24776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773" y="1444532"/>
            <a:ext cx="2218232" cy="2477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702" y="4002301"/>
            <a:ext cx="2494077" cy="2543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969" y="4002301"/>
            <a:ext cx="3091449" cy="25432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3024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Medial Axis (MA) locus </a:t>
            </a:r>
            <a:r>
              <a:rPr lang="en-US" dirty="0"/>
              <a:t>of points which lie at the centers of all closed balls (or disks in 2-D) which are </a:t>
            </a:r>
            <a:r>
              <a:rPr lang="en-US" dirty="0" smtClean="0"/>
              <a:t>maximal.</a:t>
            </a:r>
          </a:p>
          <a:p>
            <a:r>
              <a:rPr lang="en-US" dirty="0" smtClean="0"/>
              <a:t>MAT = MA + Radius function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62" y="3050861"/>
            <a:ext cx="4108525" cy="3351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006" y="3050860"/>
            <a:ext cx="3948733" cy="33510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8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1548"/>
          </a:xfrm>
        </p:spPr>
        <p:txBody>
          <a:bodyPr/>
          <a:lstStyle/>
          <a:p>
            <a:r>
              <a:rPr lang="en-US" dirty="0" smtClean="0"/>
              <a:t>Approach vs.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87" y="1129417"/>
            <a:ext cx="6802228" cy="55113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1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for different inputs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3663"/>
            <a:ext cx="9144000" cy="50343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5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bisector-less approach for 3D freeform surfaces to compute Junction points</a:t>
            </a:r>
          </a:p>
          <a:p>
            <a:r>
              <a:rPr lang="en-US" dirty="0" smtClean="0"/>
              <a:t>Focus will be on reducing computational complexity. </a:t>
            </a:r>
          </a:p>
          <a:p>
            <a:r>
              <a:rPr lang="en-US" dirty="0" smtClean="0"/>
              <a:t>Speeding up of computation using utilities such as GPU.</a:t>
            </a:r>
          </a:p>
          <a:p>
            <a:r>
              <a:rPr lang="en-US" dirty="0" smtClean="0"/>
              <a:t>Relation between the elements in the MA to that of </a:t>
            </a:r>
            <a:r>
              <a:rPr lang="en-US" smtClean="0"/>
              <a:t>the object.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9275" y="1444532"/>
            <a:ext cx="8410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Ramanathan M., and B. </a:t>
            </a:r>
            <a:r>
              <a:rPr lang="en-US" dirty="0" err="1"/>
              <a:t>Gurumoorthy</a:t>
            </a:r>
            <a:r>
              <a:rPr lang="en-US" dirty="0"/>
              <a:t> " Constructing Medial Axis Transform of Planar domains with curved boundaries,", Computer-Aided Design, Volume 35, June 2003, </a:t>
            </a:r>
            <a:r>
              <a:rPr lang="en-US" dirty="0" err="1"/>
              <a:t>pp</a:t>
            </a:r>
            <a:r>
              <a:rPr lang="en-US" dirty="0"/>
              <a:t> 619-632.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275" y="2367862"/>
            <a:ext cx="8410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Ramanathan M. and B. </a:t>
            </a:r>
            <a:r>
              <a:rPr lang="en-US" dirty="0" err="1"/>
              <a:t>Gurumoorthy</a:t>
            </a:r>
            <a:r>
              <a:rPr lang="en-US" dirty="0"/>
              <a:t> " Constructing Medial Axis Transform of extruded/</a:t>
            </a:r>
            <a:r>
              <a:rPr lang="en-US" dirty="0" err="1"/>
              <a:t>revoloved</a:t>
            </a:r>
            <a:r>
              <a:rPr lang="en-US" dirty="0"/>
              <a:t> 3D objects with free-form boundaries ", Computer-Aided Design, Volume 37, Number 13, November 2005, </a:t>
            </a:r>
            <a:r>
              <a:rPr lang="en-US" dirty="0" err="1"/>
              <a:t>pp</a:t>
            </a:r>
            <a:r>
              <a:rPr lang="en-US" dirty="0"/>
              <a:t> 1370-1387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275" y="3320678"/>
            <a:ext cx="8410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Ramanathan M., and </a:t>
            </a:r>
            <a:r>
              <a:rPr lang="en-US" dirty="0" err="1"/>
              <a:t>Gurumoorthy</a:t>
            </a:r>
            <a:r>
              <a:rPr lang="en-US" dirty="0"/>
              <a:t> B., "Interior medial axis computation of 3D objects bound by free-form surfaces" , Computer-Aided Design, 42(12), 2010, 1217-1231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275" y="4244008"/>
            <a:ext cx="8410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Iddo</a:t>
            </a:r>
            <a:r>
              <a:rPr lang="en-US" dirty="0"/>
              <a:t> </a:t>
            </a:r>
            <a:r>
              <a:rPr lang="en-US" dirty="0" err="1"/>
              <a:t>Hanniel</a:t>
            </a:r>
            <a:r>
              <a:rPr lang="en-US" dirty="0"/>
              <a:t>, Ramanathan Muthuganapathy, </a:t>
            </a:r>
            <a:r>
              <a:rPr lang="en-US" dirty="0" err="1"/>
              <a:t>Gershon</a:t>
            </a:r>
            <a:r>
              <a:rPr lang="en-US" dirty="0"/>
              <a:t> </a:t>
            </a:r>
            <a:r>
              <a:rPr lang="en-US" dirty="0" err="1"/>
              <a:t>Elber</a:t>
            </a:r>
            <a:r>
              <a:rPr lang="en-US" dirty="0"/>
              <a:t> and </a:t>
            </a:r>
            <a:r>
              <a:rPr lang="en-US" dirty="0" err="1"/>
              <a:t>Myugn-Soo</a:t>
            </a:r>
            <a:r>
              <a:rPr lang="en-US" dirty="0"/>
              <a:t> Kim "Precise </a:t>
            </a:r>
            <a:r>
              <a:rPr lang="en-US" dirty="0" err="1"/>
              <a:t>Voronoi</a:t>
            </a:r>
            <a:r>
              <a:rPr lang="en-US" dirty="0"/>
              <a:t> Cell Extraction of Free-form Rational Planar Closed Curves ", Solid and Physical Modeling (SPM), 2005, MIT, USA, </a:t>
            </a:r>
            <a:r>
              <a:rPr lang="en-US" dirty="0" err="1"/>
              <a:t>pp</a:t>
            </a:r>
            <a:r>
              <a:rPr lang="en-US" dirty="0"/>
              <a:t> 51-59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275" y="5168289"/>
            <a:ext cx="8410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Bharath</a:t>
            </a:r>
            <a:r>
              <a:rPr lang="en-US" dirty="0"/>
              <a:t> Ram </a:t>
            </a:r>
            <a:r>
              <a:rPr lang="en-US" dirty="0" err="1"/>
              <a:t>Sundar</a:t>
            </a:r>
            <a:r>
              <a:rPr lang="en-US" dirty="0"/>
              <a:t> and Ramanathan Muthuganapathy, " Computation of </a:t>
            </a:r>
            <a:r>
              <a:rPr lang="en-US" dirty="0" err="1"/>
              <a:t>Voronoi</a:t>
            </a:r>
            <a:r>
              <a:rPr lang="en-US" dirty="0"/>
              <a:t> diagram of planar freeform closed curves using touching discs " , Proceedings of CAD/Graphics </a:t>
            </a:r>
            <a:r>
              <a:rPr lang="en-US" dirty="0" smtClean="0"/>
              <a:t>2013, Hong Kong.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4440112"/>
          </a:xfrm>
        </p:spPr>
        <p:txBody>
          <a:bodyPr/>
          <a:lstStyle/>
          <a:p>
            <a:r>
              <a:rPr lang="en-US" dirty="0" smtClean="0"/>
              <a:t>Discussions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9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/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Exact representation – Curve/surface equations</a:t>
            </a:r>
          </a:p>
          <a:p>
            <a:r>
              <a:rPr lang="en-US" dirty="0" smtClean="0"/>
              <a:t>Discrete representation – Point-set, voxels, tessellated, polylines, bi-arcs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Output</a:t>
            </a:r>
          </a:p>
          <a:p>
            <a:r>
              <a:rPr lang="en-US" dirty="0" smtClean="0"/>
              <a:t>Continuous-Approximate</a:t>
            </a:r>
          </a:p>
          <a:p>
            <a:r>
              <a:rPr lang="en-US" dirty="0" smtClean="0"/>
              <a:t>Continuous-Exact</a:t>
            </a:r>
          </a:p>
          <a:p>
            <a:r>
              <a:rPr lang="en-US" dirty="0" smtClean="0"/>
              <a:t>Discrete-Approximate</a:t>
            </a:r>
          </a:p>
          <a:p>
            <a:r>
              <a:rPr lang="en-US" dirty="0" smtClean="0"/>
              <a:t>Discrete-Exact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106" y="2857479"/>
            <a:ext cx="3486152" cy="29205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4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Wavefront</a:t>
            </a:r>
            <a:r>
              <a:rPr lang="en-US" dirty="0" smtClean="0"/>
              <a:t> propagation</a:t>
            </a:r>
          </a:p>
          <a:p>
            <a:r>
              <a:rPr lang="en-US" dirty="0" smtClean="0"/>
              <a:t>Divide and conquer</a:t>
            </a:r>
          </a:p>
          <a:p>
            <a:r>
              <a:rPr lang="en-US" dirty="0" smtClean="0"/>
              <a:t>Delaunay triangulation / </a:t>
            </a:r>
            <a:r>
              <a:rPr lang="en-US" dirty="0" err="1" smtClean="0"/>
              <a:t>Voronoi</a:t>
            </a:r>
            <a:endParaRPr lang="en-US" dirty="0" smtClean="0"/>
          </a:p>
          <a:p>
            <a:r>
              <a:rPr lang="en-US" dirty="0" smtClean="0"/>
              <a:t>Numerical tracing</a:t>
            </a:r>
          </a:p>
          <a:p>
            <a:r>
              <a:rPr lang="en-US" dirty="0" smtClean="0"/>
              <a:t>Thinning</a:t>
            </a:r>
          </a:p>
          <a:p>
            <a:r>
              <a:rPr lang="en-US" dirty="0" smtClean="0"/>
              <a:t>Distance transform</a:t>
            </a:r>
          </a:p>
          <a:p>
            <a:r>
              <a:rPr lang="en-US" dirty="0" smtClean="0"/>
              <a:t>Bisector</a:t>
            </a:r>
            <a:r>
              <a:rPr lang="en-US" smtClean="0"/>
              <a:t>-based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2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and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and conquer – Polygons, </a:t>
            </a:r>
            <a:r>
              <a:rPr lang="en-US" dirty="0" err="1" smtClean="0"/>
              <a:t>Polyhedra</a:t>
            </a:r>
            <a:endParaRPr lang="en-US" dirty="0"/>
          </a:p>
          <a:p>
            <a:r>
              <a:rPr lang="en-US" dirty="0" err="1" smtClean="0"/>
              <a:t>Wavefront</a:t>
            </a:r>
            <a:r>
              <a:rPr lang="en-US" dirty="0" smtClean="0"/>
              <a:t> – </a:t>
            </a:r>
            <a:r>
              <a:rPr lang="en-US" dirty="0" smtClean="0"/>
              <a:t>Polygons (Curvilinear)</a:t>
            </a:r>
            <a:endParaRPr lang="en-US" dirty="0" smtClean="0"/>
          </a:p>
          <a:p>
            <a:r>
              <a:rPr lang="en-US" dirty="0" smtClean="0"/>
              <a:t>Delaunay/</a:t>
            </a:r>
            <a:r>
              <a:rPr lang="en-US" dirty="0" err="1" smtClean="0"/>
              <a:t>Voronoi</a:t>
            </a:r>
            <a:r>
              <a:rPr lang="en-US" dirty="0" smtClean="0"/>
              <a:t> – Point-set </a:t>
            </a:r>
          </a:p>
          <a:p>
            <a:r>
              <a:rPr lang="en-US" dirty="0" smtClean="0"/>
              <a:t>Thinning and distance transform - Images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6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exact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Bisectors in closed form - </a:t>
            </a:r>
            <a:r>
              <a:rPr lang="en-US" dirty="0"/>
              <a:t>point, lines, conic </a:t>
            </a:r>
            <a:r>
              <a:rPr lang="en-US" dirty="0" smtClean="0"/>
              <a:t>curves.</a:t>
            </a:r>
          </a:p>
          <a:p>
            <a:r>
              <a:rPr lang="en-US" dirty="0" smtClean="0"/>
              <a:t>Rational only for point-freeform curve, between two rational space curves.</a:t>
            </a:r>
          </a:p>
          <a:p>
            <a:r>
              <a:rPr lang="en-US" dirty="0" smtClean="0"/>
              <a:t>In general, bisector between two rational curves is non-rational. </a:t>
            </a:r>
          </a:p>
          <a:p>
            <a:r>
              <a:rPr lang="en-US" dirty="0" smtClean="0"/>
              <a:t>Bisectors, even between two simple geometries, need not be simple.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Bisector examples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972" y="1905831"/>
            <a:ext cx="2196278" cy="2372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930400"/>
            <a:ext cx="6958790" cy="23631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3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Bisectors vs. 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Medial object workshop, Cambridge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8" y="2290192"/>
            <a:ext cx="4840941" cy="3223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602" y="2114549"/>
            <a:ext cx="3428249" cy="1634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405" y="4205743"/>
            <a:ext cx="3276446" cy="16542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7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5.|2.1|3.8|5.9|11.4|3.1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|7.8|1.7|10.2|44.2|8.6|4.6|10.8|3.9|5.8|6.7|4.3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9|2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753</TotalTime>
  <Words>1310</Words>
  <Application>Microsoft Macintosh PowerPoint</Application>
  <PresentationFormat>On-screen Show (4:3)</PresentationFormat>
  <Paragraphs>229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Breeze</vt:lpstr>
      <vt:lpstr>Medial axis computation of exact curves and surfaces</vt:lpstr>
      <vt:lpstr>Various skeletons</vt:lpstr>
      <vt:lpstr>Definition</vt:lpstr>
      <vt:lpstr>Input / Output</vt:lpstr>
      <vt:lpstr>Approaches</vt:lpstr>
      <vt:lpstr>Approach and input</vt:lpstr>
      <vt:lpstr>For exact representation</vt:lpstr>
      <vt:lpstr>Bisector examples</vt:lpstr>
      <vt:lpstr>Bisectors vs. MA</vt:lpstr>
      <vt:lpstr>PowerPoint Presentation</vt:lpstr>
      <vt:lpstr>Tracing Algorithm</vt:lpstr>
      <vt:lpstr>Tracing Algorithm (Contd.)</vt:lpstr>
      <vt:lpstr>Curvature constraint</vt:lpstr>
      <vt:lpstr>2D, 2.5D and 3D Objects</vt:lpstr>
      <vt:lpstr>Definition (Voronoi cell)</vt:lpstr>
      <vt:lpstr>Definition (Voronoi cell (Contd.))</vt:lpstr>
      <vt:lpstr>Definition (Voronoi cell (Contd.))</vt:lpstr>
      <vt:lpstr>Definition (Voronoi Diagram)</vt:lpstr>
      <vt:lpstr>Outline of the algorithm</vt:lpstr>
      <vt:lpstr>Key Issues </vt:lpstr>
      <vt:lpstr>Our methodology</vt:lpstr>
      <vt:lpstr>PowerPoint Presentation</vt:lpstr>
      <vt:lpstr>Illustration of the basic idea </vt:lpstr>
      <vt:lpstr>Emptiness check of ADs</vt:lpstr>
      <vt:lpstr>Algorithm steps</vt:lpstr>
      <vt:lpstr>Algorithm continued</vt:lpstr>
      <vt:lpstr>Results</vt:lpstr>
      <vt:lpstr>Salient features</vt:lpstr>
      <vt:lpstr>VD for non-convex curves and medial axis</vt:lpstr>
      <vt:lpstr>Approach vs. Input</vt:lpstr>
      <vt:lpstr>Comparison for different inputs</vt:lpstr>
      <vt:lpstr>What’s next</vt:lpstr>
      <vt:lpstr>References</vt:lpstr>
      <vt:lpstr>Discussions  Q &amp; A</vt:lpstr>
    </vt:vector>
  </TitlesOfParts>
  <Company>IIT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Medial axis computation of exact curves and surfaces</dc:title>
  <dc:creator>Ramanathan Muthuganapathy</dc:creator>
  <cp:lastModifiedBy>Ramanathan Muthuganapathy</cp:lastModifiedBy>
  <cp:revision>31</cp:revision>
  <dcterms:created xsi:type="dcterms:W3CDTF">2014-10-08T05:59:52Z</dcterms:created>
  <dcterms:modified xsi:type="dcterms:W3CDTF">2014-10-09T17:04:17Z</dcterms:modified>
</cp:coreProperties>
</file>