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4"/>
  </p:notesMasterIdLst>
  <p:handoutMasterIdLst>
    <p:handoutMasterId r:id="rId45"/>
  </p:handoutMasterIdLst>
  <p:sldIdLst>
    <p:sldId id="371" r:id="rId2"/>
    <p:sldId id="440" r:id="rId3"/>
    <p:sldId id="527" r:id="rId4"/>
    <p:sldId id="530" r:id="rId5"/>
    <p:sldId id="522" r:id="rId6"/>
    <p:sldId id="528" r:id="rId7"/>
    <p:sldId id="487" r:id="rId8"/>
    <p:sldId id="488" r:id="rId9"/>
    <p:sldId id="489" r:id="rId10"/>
    <p:sldId id="490" r:id="rId11"/>
    <p:sldId id="519" r:id="rId12"/>
    <p:sldId id="480" r:id="rId13"/>
    <p:sldId id="493" r:id="rId14"/>
    <p:sldId id="473" r:id="rId15"/>
    <p:sldId id="475" r:id="rId16"/>
    <p:sldId id="494" r:id="rId17"/>
    <p:sldId id="491" r:id="rId18"/>
    <p:sldId id="481" r:id="rId19"/>
    <p:sldId id="529" r:id="rId20"/>
    <p:sldId id="482" r:id="rId21"/>
    <p:sldId id="524" r:id="rId22"/>
    <p:sldId id="520" r:id="rId23"/>
    <p:sldId id="483" r:id="rId24"/>
    <p:sldId id="469" r:id="rId25"/>
    <p:sldId id="523" r:id="rId26"/>
    <p:sldId id="504" r:id="rId27"/>
    <p:sldId id="521" r:id="rId28"/>
    <p:sldId id="391" r:id="rId29"/>
    <p:sldId id="502" r:id="rId30"/>
    <p:sldId id="507" r:id="rId31"/>
    <p:sldId id="464" r:id="rId32"/>
    <p:sldId id="511" r:id="rId33"/>
    <p:sldId id="512" r:id="rId34"/>
    <p:sldId id="513" r:id="rId35"/>
    <p:sldId id="514" r:id="rId36"/>
    <p:sldId id="515" r:id="rId37"/>
    <p:sldId id="516" r:id="rId38"/>
    <p:sldId id="465" r:id="rId39"/>
    <p:sldId id="510" r:id="rId40"/>
    <p:sldId id="518" r:id="rId41"/>
    <p:sldId id="533" r:id="rId42"/>
    <p:sldId id="534" r:id="rId43"/>
  </p:sldIdLst>
  <p:sldSz cx="9144000" cy="5143500" type="screen16x9"/>
  <p:notesSz cx="7112000" cy="12141200"/>
  <p:defaultTextStyle>
    <a:defPPr>
      <a:defRPr lang="en-US"/>
    </a:defPPr>
    <a:lvl1pPr algn="l" defTabSz="456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1pPr>
    <a:lvl2pPr marL="456908" algn="l" defTabSz="456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2pPr>
    <a:lvl3pPr marL="913817" algn="l" defTabSz="456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3pPr>
    <a:lvl4pPr marL="1370728" algn="l" defTabSz="456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4pPr>
    <a:lvl5pPr marL="1827636" algn="l" defTabSz="456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5pPr>
    <a:lvl6pPr marL="2284545" algn="l" defTabSz="913817" rtl="0" eaLnBrk="1" latinLnBrk="0" hangingPunct="1"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6pPr>
    <a:lvl7pPr marL="2741456" algn="l" defTabSz="913817" rtl="0" eaLnBrk="1" latinLnBrk="0" hangingPunct="1"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7pPr>
    <a:lvl8pPr marL="3198363" algn="l" defTabSz="913817" rtl="0" eaLnBrk="1" latinLnBrk="0" hangingPunct="1"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8pPr>
    <a:lvl9pPr marL="3655271" algn="l" defTabSz="913817" rtl="0" eaLnBrk="1" latinLnBrk="0" hangingPunct="1">
      <a:defRPr kern="1200">
        <a:solidFill>
          <a:schemeClr val="tx1"/>
        </a:solidFill>
        <a:latin typeface="Arial" charset="0"/>
        <a:ea typeface="ＭＳ Ｐゴシック" pitchFamily="3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3D80BB"/>
    <a:srgbClr val="FFA03D"/>
    <a:srgbClr val="D98834"/>
    <a:srgbClr val="653C22"/>
    <a:srgbClr val="814D2C"/>
    <a:srgbClr val="A66239"/>
    <a:srgbClr val="1B1414"/>
    <a:srgbClr val="4680BE"/>
    <a:srgbClr val="3569B2"/>
    <a:srgbClr val="35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aximized">
    <p:restoredLeft sz="19776" autoAdjust="0"/>
    <p:restoredTop sz="94636" autoAdjust="0"/>
  </p:normalViewPr>
  <p:slideViewPr>
    <p:cSldViewPr snapToGrid="0" snapToObjects="1">
      <p:cViewPr varScale="1">
        <p:scale>
          <a:sx n="147" d="100"/>
          <a:sy n="147" d="100"/>
        </p:scale>
        <p:origin x="-120" y="-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8BD5E-3AB3-F247-B393-8ED7948FAE49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531600"/>
            <a:ext cx="3081338" cy="608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11531600"/>
            <a:ext cx="3081338" cy="608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57C8-3014-614A-8E12-DC8BCAD1A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607060"/>
          </a:xfrm>
          <a:prstGeom prst="rect">
            <a:avLst/>
          </a:prstGeom>
        </p:spPr>
        <p:txBody>
          <a:bodyPr vert="horz" lIns="110011" tIns="55006" rIns="110011" bIns="550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7" y="0"/>
            <a:ext cx="3081867" cy="607060"/>
          </a:xfrm>
          <a:prstGeom prst="rect">
            <a:avLst/>
          </a:prstGeom>
        </p:spPr>
        <p:txBody>
          <a:bodyPr vert="horz" wrap="square" lIns="110011" tIns="55006" rIns="110011" bIns="550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0" charset="0"/>
              </a:defRPr>
            </a:lvl1pPr>
          </a:lstStyle>
          <a:p>
            <a:pPr>
              <a:defRPr/>
            </a:pPr>
            <a:fld id="{EF6B881C-CDC2-47B0-9562-238731675F96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90538" y="911225"/>
            <a:ext cx="8093076" cy="4552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011" tIns="55006" rIns="110011" bIns="550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5767070"/>
            <a:ext cx="5689600" cy="5463540"/>
          </a:xfrm>
          <a:prstGeom prst="rect">
            <a:avLst/>
          </a:prstGeom>
        </p:spPr>
        <p:txBody>
          <a:bodyPr vert="horz" lIns="110011" tIns="55006" rIns="110011" bIns="5500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32033"/>
            <a:ext cx="3081867" cy="607060"/>
          </a:xfrm>
          <a:prstGeom prst="rect">
            <a:avLst/>
          </a:prstGeom>
        </p:spPr>
        <p:txBody>
          <a:bodyPr vert="horz" lIns="110011" tIns="55006" rIns="110011" bIns="550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7" y="11532033"/>
            <a:ext cx="3081867" cy="607060"/>
          </a:xfrm>
          <a:prstGeom prst="rect">
            <a:avLst/>
          </a:prstGeom>
        </p:spPr>
        <p:txBody>
          <a:bodyPr vert="horz" wrap="square" lIns="110011" tIns="55006" rIns="110011" bIns="55006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0" charset="0"/>
              </a:defRPr>
            </a:lvl1pPr>
          </a:lstStyle>
          <a:p>
            <a:pPr>
              <a:defRPr/>
            </a:pPr>
            <a:fld id="{541797B7-78C0-4093-9921-D3A18CB6E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690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6908" algn="l" defTabSz="45690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3817" algn="l" defTabSz="45690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0728" algn="l" defTabSz="45690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7636" algn="l" defTabSz="45690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4545" algn="l" defTabSz="456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56" algn="l" defTabSz="456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63" algn="l" defTabSz="456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71" algn="l" defTabSz="456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0538" y="911225"/>
            <a:ext cx="8093076" cy="4552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0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1F35F5-956D-40E5-A87B-327E37715FFB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0538" y="911225"/>
            <a:ext cx="8093076" cy="4552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0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1F35F5-956D-40E5-A87B-327E37715FFB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  <a:prstGeom prst="rect">
            <a:avLst/>
          </a:prstGeom>
        </p:spPr>
        <p:txBody>
          <a:bodyPr lIns="91380" tIns="45691" rIns="91380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80" tIns="45691" rIns="91380" bIns="4569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2058F979-F313-4E2C-8C3C-A57D700DABC6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099A4C59-C997-4D53-976A-A7052B4C0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1" rIns="91380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80" tIns="45691" rIns="91380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0EB8FB34-819E-480B-AF7F-57995250D4A4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A0D7E69A-B3F1-4401-BC17-365EB08B0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 lIns="91380" tIns="45691" rIns="91380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 lIns="91380" tIns="45691" rIns="91380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B41601F1-858D-4383-BA16-0CFE903C99AB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94BE10EC-9F3C-4975-98E3-A024ADA80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1" rIns="91380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380" tIns="45691" rIns="91380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48E468AE-7D73-4858-9256-AEB7C1EDC3B1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2449C32F-8320-46E9-9529-9285963A9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380" tIns="45691" rIns="91380" bIns="4569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380" tIns="45691" rIns="91380" bIns="4569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5F1B84E0-77BB-4660-9887-3CC0F9F123F9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40CC373E-F75F-4FF4-ACBD-3A8A9C184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1" rIns="91380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400A4640-C84C-4413-AC7B-A5F3545B0E81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8D051180-92BE-40E9-B8C5-CD20BCDE4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380" tIns="45691" rIns="91380" bIns="45691"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8" indent="0">
              <a:buNone/>
              <a:defRPr sz="1600" b="1"/>
            </a:lvl4pPr>
            <a:lvl5pPr marL="1827636" indent="0">
              <a:buNone/>
              <a:defRPr sz="1600" b="1"/>
            </a:lvl5pPr>
            <a:lvl6pPr marL="2284545" indent="0">
              <a:buNone/>
              <a:defRPr sz="1600" b="1"/>
            </a:lvl6pPr>
            <a:lvl7pPr marL="2741456" indent="0">
              <a:buNone/>
              <a:defRPr sz="1600" b="1"/>
            </a:lvl7pPr>
            <a:lvl8pPr marL="3198363" indent="0">
              <a:buNone/>
              <a:defRPr sz="1600" b="1"/>
            </a:lvl8pPr>
            <a:lvl9pPr marL="36552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  <a:prstGeom prst="rect">
            <a:avLst/>
          </a:prstGeom>
        </p:spPr>
        <p:txBody>
          <a:bodyPr lIns="91380" tIns="45691" rIns="91380" bIns="45691"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8" indent="0">
              <a:buNone/>
              <a:defRPr sz="1600" b="1"/>
            </a:lvl4pPr>
            <a:lvl5pPr marL="1827636" indent="0">
              <a:buNone/>
              <a:defRPr sz="1600" b="1"/>
            </a:lvl5pPr>
            <a:lvl6pPr marL="2284545" indent="0">
              <a:buNone/>
              <a:defRPr sz="1600" b="1"/>
            </a:lvl6pPr>
            <a:lvl7pPr marL="2741456" indent="0">
              <a:buNone/>
              <a:defRPr sz="1600" b="1"/>
            </a:lvl7pPr>
            <a:lvl8pPr marL="3198363" indent="0">
              <a:buNone/>
              <a:defRPr sz="1600" b="1"/>
            </a:lvl8pPr>
            <a:lvl9pPr marL="36552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18C71763-CE93-4D5F-8F38-5AE4DFA9504A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6CBCB776-5170-48A2-AF79-733F892D3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1" rIns="91380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B66FD5C6-FFF9-445E-982A-EDFBA9370803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06904B58-3C3B-4431-807D-0B621BF06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5D1DCDE7-D132-49CD-B4C1-B1DFA73E077A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DC7CF29B-A953-45EA-BBB9-3E41471DC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  <a:prstGeom prst="rect">
            <a:avLst/>
          </a:prstGeom>
        </p:spPr>
        <p:txBody>
          <a:bodyPr lIns="91380" tIns="45691" rIns="91380" bIns="45691"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7" indent="0">
              <a:buNone/>
              <a:defRPr sz="1000"/>
            </a:lvl3pPr>
            <a:lvl4pPr marL="1370728" indent="0">
              <a:buNone/>
              <a:defRPr sz="900"/>
            </a:lvl4pPr>
            <a:lvl5pPr marL="1827636" indent="0">
              <a:buNone/>
              <a:defRPr sz="900"/>
            </a:lvl5pPr>
            <a:lvl6pPr marL="2284545" indent="0">
              <a:buNone/>
              <a:defRPr sz="900"/>
            </a:lvl6pPr>
            <a:lvl7pPr marL="2741456" indent="0">
              <a:buNone/>
              <a:defRPr sz="900"/>
            </a:lvl7pPr>
            <a:lvl8pPr marL="3198363" indent="0">
              <a:buNone/>
              <a:defRPr sz="900"/>
            </a:lvl8pPr>
            <a:lvl9pPr marL="36552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F664DD04-B8B6-4273-95DC-1B96B006637C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5524DAAC-4DC5-491C-AB39-C25B2AB21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80" tIns="45691" rIns="91380" bIns="45691"/>
          <a:lstStyle>
            <a:lvl1pPr marL="0" indent="0">
              <a:buNone/>
              <a:defRPr sz="3200"/>
            </a:lvl1pPr>
            <a:lvl2pPr marL="456908" indent="0">
              <a:buNone/>
              <a:defRPr sz="2800"/>
            </a:lvl2pPr>
            <a:lvl3pPr marL="913817" indent="0">
              <a:buNone/>
              <a:defRPr sz="2400"/>
            </a:lvl3pPr>
            <a:lvl4pPr marL="1370728" indent="0">
              <a:buNone/>
              <a:defRPr sz="2000"/>
            </a:lvl4pPr>
            <a:lvl5pPr marL="1827636" indent="0">
              <a:buNone/>
              <a:defRPr sz="2000"/>
            </a:lvl5pPr>
            <a:lvl6pPr marL="2284545" indent="0">
              <a:buNone/>
              <a:defRPr sz="2000"/>
            </a:lvl6pPr>
            <a:lvl7pPr marL="2741456" indent="0">
              <a:buNone/>
              <a:defRPr sz="2000"/>
            </a:lvl7pPr>
            <a:lvl8pPr marL="3198363" indent="0">
              <a:buNone/>
              <a:defRPr sz="2000"/>
            </a:lvl8pPr>
            <a:lvl9pPr marL="3655271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91380" tIns="45691" rIns="91380" bIns="45691"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7" indent="0">
              <a:buNone/>
              <a:defRPr sz="1000"/>
            </a:lvl3pPr>
            <a:lvl4pPr marL="1370728" indent="0">
              <a:buNone/>
              <a:defRPr sz="900"/>
            </a:lvl4pPr>
            <a:lvl5pPr marL="1827636" indent="0">
              <a:buNone/>
              <a:defRPr sz="900"/>
            </a:lvl5pPr>
            <a:lvl6pPr marL="2284545" indent="0">
              <a:buNone/>
              <a:defRPr sz="900"/>
            </a:lvl6pPr>
            <a:lvl7pPr marL="2741456" indent="0">
              <a:buNone/>
              <a:defRPr sz="900"/>
            </a:lvl7pPr>
            <a:lvl8pPr marL="3198363" indent="0">
              <a:buNone/>
              <a:defRPr sz="900"/>
            </a:lvl8pPr>
            <a:lvl9pPr marL="36552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4368C22C-344F-47C2-9708-1F5FB9CB2F5F}" type="datetime1">
              <a:rPr lang="en-US"/>
              <a:pPr>
                <a:defRPr/>
              </a:pPr>
              <a:t>3/14/11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380" tIns="45691" rIns="91380" bIns="456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0" charset="0"/>
              </a:defRPr>
            </a:lvl1pPr>
          </a:lstStyle>
          <a:p>
            <a:pPr>
              <a:defRPr/>
            </a:pPr>
            <a:fld id="{AFCC983F-4BEB-41B4-84B6-708C934CE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690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69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69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69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69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6908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3817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0728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7636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681" indent="-342681" algn="l" defTabSz="4569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475" indent="-285569" algn="l" defTabSz="4569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2273" indent="-228454" algn="l" defTabSz="4569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599182" indent="-228454" algn="l" defTabSz="4569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6089" indent="-228454" algn="l" defTabSz="45690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2998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9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17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7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6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5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6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3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1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d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118" y="-4049"/>
            <a:ext cx="9159118" cy="5173466"/>
          </a:xfrm>
          <a:prstGeom prst="rect">
            <a:avLst/>
          </a:prstGeom>
          <a:gradFill flip="none" rotWithShape="1">
            <a:gsLst>
              <a:gs pos="0">
                <a:srgbClr val="12214C"/>
              </a:gs>
              <a:gs pos="100000">
                <a:srgbClr val="1D61A0"/>
              </a:gs>
            </a:gsLst>
            <a:path path="circle">
              <a:fillToRect l="100000" t="100000"/>
            </a:path>
            <a:tileRect r="-100000" b="-10000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0" tIns="45691" rIns="91380" bIns="45691" anchor="ctr"/>
          <a:lstStyle/>
          <a:p>
            <a:pPr algn="ctr" defTabSz="9138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  <a:ea typeface="+mn-ea"/>
            </a:endParaRPr>
          </a:p>
        </p:txBody>
      </p:sp>
      <p:pic>
        <p:nvPicPr>
          <p:cNvPr id="13317" name="Picture 9" descr="HNIcorner_cu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-6350"/>
            <a:ext cx="31496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NI_RGB_REV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270" y="1984375"/>
            <a:ext cx="2997528" cy="11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7000" y="3312680"/>
            <a:ext cx="8890000" cy="857250"/>
          </a:xfrm>
          <a:prstGeom prst="rect">
            <a:avLst/>
          </a:prstGeom>
        </p:spPr>
        <p:txBody>
          <a:bodyPr lIns="91380" tIns="45691" rIns="91380" bIns="45691">
            <a:normAutofit/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/>
                <a:ea typeface="ＭＳ Ｐゴシック" pitchFamily="-112" charset="-128"/>
                <a:cs typeface="ＭＳ Ｐゴシック" pitchFamily="-112" charset="-128"/>
              </a:rPr>
              <a:t>CSA   </a:t>
            </a:r>
            <a:r>
              <a:rPr lang="en-US" sz="2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Lucida Sans"/>
                <a:ea typeface="ＭＳ Ｐゴシック" pitchFamily="-112" charset="-128"/>
                <a:cs typeface="ＭＳ Ｐゴシック" pitchFamily="-112" charset="-128"/>
              </a:rPr>
              <a:t>RISK MANAGEMENT IN A NEW ERA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latin typeface="Lucida Sans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715648" y="3607823"/>
            <a:ext cx="591875" cy="1589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345536" y="4306795"/>
            <a:ext cx="552127" cy="5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44399" y="368300"/>
            <a:ext cx="5448000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569B2"/>
                </a:solidFill>
                <a:latin typeface="Lucida Sans Unicode" pitchFamily="30" charset="0"/>
              </a:rPr>
              <a:t>The Wicked Problems</a:t>
            </a:r>
            <a:endParaRPr lang="en-US" sz="3200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58561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952281"/>
            <a:ext cx="4423506" cy="1588"/>
          </a:xfrm>
          <a:prstGeom prst="line">
            <a:avLst/>
          </a:prstGeom>
          <a:ln w="12700" cap="flat" cmpd="sng" algn="ctr">
            <a:solidFill>
              <a:srgbClr val="E993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8963" y="2052842"/>
            <a:ext cx="67622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Identifying and </a:t>
            </a:r>
            <a:r>
              <a:rPr lang="en-US" sz="5400" dirty="0" smtClean="0">
                <a:latin typeface="Gill Sans"/>
                <a:cs typeface="Gill Sans"/>
              </a:rPr>
              <a:t>predicting</a:t>
            </a:r>
            <a:r>
              <a:rPr lang="en-US" sz="3600" dirty="0" smtClean="0">
                <a:latin typeface="Gill Sans"/>
                <a:cs typeface="Gill Sans"/>
              </a:rPr>
              <a:t> </a:t>
            </a:r>
          </a:p>
          <a:p>
            <a:r>
              <a:rPr lang="en-US" sz="3600" dirty="0" smtClean="0">
                <a:latin typeface="Gill Sans"/>
                <a:cs typeface="Gill Sans"/>
              </a:rPr>
              <a:t>accidents and </a:t>
            </a:r>
            <a:r>
              <a:rPr lang="en-US" sz="5400" dirty="0" smtClean="0">
                <a:latin typeface="Gill Sans"/>
                <a:cs typeface="Gill Sans"/>
              </a:rPr>
              <a:t>high risk </a:t>
            </a:r>
            <a:r>
              <a:rPr lang="en-US" sz="3600" dirty="0" smtClean="0">
                <a:latin typeface="Gill Sans"/>
                <a:cs typeface="Gill Sans"/>
              </a:rPr>
              <a:t>profiles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450" y="1727819"/>
            <a:ext cx="13523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dirty="0" smtClean="0">
                <a:solidFill>
                  <a:srgbClr val="E99339"/>
                </a:solidFill>
                <a:latin typeface="Lucida Sans"/>
                <a:cs typeface="Lucida Sans"/>
              </a:rPr>
              <a:t>3</a:t>
            </a:r>
            <a:endParaRPr lang="en-US" sz="14400" dirty="0">
              <a:solidFill>
                <a:srgbClr val="E99339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6" y="1302883"/>
            <a:ext cx="8229600" cy="857250"/>
          </a:xfrm>
        </p:spPr>
        <p:txBody>
          <a:bodyPr/>
          <a:lstStyle/>
          <a:p>
            <a:r>
              <a:rPr lang="en-US" sz="6800" dirty="0" smtClean="0">
                <a:latin typeface="Gill Sans"/>
                <a:cs typeface="Gill Sans"/>
              </a:rPr>
              <a:t>THE </a:t>
            </a:r>
            <a:r>
              <a:rPr lang="en-US" sz="6800" u="sng" dirty="0" smtClean="0">
                <a:solidFill>
                  <a:srgbClr val="E99339"/>
                </a:solidFill>
                <a:latin typeface="Gill Sans"/>
                <a:cs typeface="Gill Sans"/>
              </a:rPr>
              <a:t>PRE-CSA</a:t>
            </a:r>
            <a:r>
              <a:rPr lang="en-US" sz="6800" dirty="0" smtClean="0">
                <a:latin typeface="Gill Sans"/>
                <a:cs typeface="Gill Sans"/>
              </a:rPr>
              <a:t> ERA?</a:t>
            </a:r>
            <a:endParaRPr lang="en-US" sz="6800" dirty="0">
              <a:latin typeface="Gill Sans"/>
              <a:cs typeface="Gill Sans"/>
            </a:endParaRPr>
          </a:p>
        </p:txBody>
      </p:sp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7087" y="986467"/>
            <a:ext cx="4762328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Lucida Sans"/>
                <a:cs typeface="Lucida Sans"/>
              </a:rPr>
              <a:t>How have we managed </a:t>
            </a:r>
            <a:r>
              <a:rPr lang="en-US" sz="3900" cap="small" dirty="0" smtClean="0">
                <a:latin typeface="Lucida Sans"/>
                <a:cs typeface="Lucida Sans"/>
              </a:rPr>
              <a:t>risk</a:t>
            </a:r>
            <a:r>
              <a:rPr lang="en-US" sz="2300" dirty="0" smtClean="0">
                <a:latin typeface="Lucida Sans"/>
                <a:cs typeface="Lucida Sans"/>
              </a:rPr>
              <a:t> in</a:t>
            </a:r>
            <a:endParaRPr lang="en-US" sz="23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lou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25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25000"/>
              </a:blip>
              <a:stretch>
                <a:fillRect/>
              </a:stretch>
            </p:blipFill>
          </mc:Fallback>
        </mc:AlternateContent>
        <p:spPr>
          <a:xfrm rot="5400000">
            <a:off x="308108" y="2375950"/>
            <a:ext cx="1220653" cy="2111401"/>
          </a:xfrm>
          <a:prstGeom prst="rect">
            <a:avLst/>
          </a:prstGeom>
        </p:spPr>
      </p:pic>
      <p:pic>
        <p:nvPicPr>
          <p:cNvPr id="3" name="Picture 2" descr="lagg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33330" y="684420"/>
            <a:ext cx="5619021" cy="3863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964" y="3292036"/>
            <a:ext cx="12806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C0BEBE"/>
                </a:solidFill>
                <a:latin typeface="Lucida Sans"/>
                <a:cs typeface="Lucida Sans"/>
              </a:rPr>
              <a:t>Insurance Renewals</a:t>
            </a:r>
            <a:endParaRPr lang="en-US" sz="900" dirty="0">
              <a:solidFill>
                <a:srgbClr val="C0BEBE"/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313" y="3107078"/>
            <a:ext cx="780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C0BEBE"/>
                </a:solidFill>
                <a:latin typeface="Lucida Sans"/>
                <a:cs typeface="Lucida Sans"/>
              </a:rPr>
              <a:t>Large Loss</a:t>
            </a:r>
            <a:endParaRPr lang="en-US" sz="900" dirty="0">
              <a:solidFill>
                <a:srgbClr val="C0BEBE"/>
              </a:solidFill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153" y="2898926"/>
            <a:ext cx="6660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C0BEBE"/>
                </a:solidFill>
                <a:latin typeface="Lucida Sans"/>
                <a:cs typeface="Lucida Sans"/>
              </a:rPr>
              <a:t>Safe Stat</a:t>
            </a:r>
            <a:endParaRPr lang="en-US" sz="900" dirty="0">
              <a:solidFill>
                <a:srgbClr val="C0BEBE"/>
              </a:solidFill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85" y="3522868"/>
            <a:ext cx="1178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C0BEBE"/>
                </a:solidFill>
                <a:latin typeface="Lucida Sans"/>
                <a:cs typeface="Lucida Sans"/>
              </a:rPr>
              <a:t>Compliance</a:t>
            </a:r>
            <a:r>
              <a:rPr lang="en-US" sz="900" dirty="0" smtClean="0">
                <a:latin typeface="Lucida Sans"/>
                <a:cs typeface="Lucida Sans"/>
              </a:rPr>
              <a:t> </a:t>
            </a:r>
            <a:r>
              <a:rPr lang="en-US" sz="900" dirty="0" smtClean="0">
                <a:solidFill>
                  <a:srgbClr val="C0BEBE"/>
                </a:solidFill>
                <a:latin typeface="Lucida Sans"/>
                <a:cs typeface="Lucida Sans"/>
              </a:rPr>
              <a:t>Audit</a:t>
            </a:r>
            <a:endParaRPr lang="en-US" sz="900" dirty="0">
              <a:solidFill>
                <a:srgbClr val="C0BEBE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58561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t="7527"/>
          <a:stretch>
            <a:fillRect/>
          </a:stretch>
        </p:blipFill>
        <p:spPr bwMode="auto">
          <a:xfrm>
            <a:off x="0" y="8639"/>
            <a:ext cx="10116049" cy="72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640" y="2185690"/>
            <a:ext cx="7779190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3600"/>
              </a:spcAft>
            </a:pPr>
            <a:r>
              <a:rPr lang="en-US" sz="2400" dirty="0" smtClean="0">
                <a:latin typeface="Gill Sans"/>
                <a:cs typeface="Gill Sans"/>
              </a:rPr>
              <a:t>Safety and Ops are not collaborating</a:t>
            </a:r>
          </a:p>
          <a:p>
            <a:pPr algn="r">
              <a:spcAft>
                <a:spcPts val="3600"/>
              </a:spcAft>
            </a:pPr>
            <a:r>
              <a:rPr lang="en-US" sz="2400" dirty="0" smtClean="0">
                <a:latin typeface="Gill Sans"/>
                <a:cs typeface="Gill Sans"/>
              </a:rPr>
              <a:t>Conflicting goals create challenges drivers can’t decipher</a:t>
            </a:r>
          </a:p>
          <a:p>
            <a:pPr algn="r">
              <a:spcAft>
                <a:spcPts val="3600"/>
              </a:spcAft>
            </a:pPr>
            <a:r>
              <a:rPr lang="en-US" sz="2400" dirty="0" smtClean="0">
                <a:latin typeface="Gill Sans"/>
                <a:cs typeface="Gill Sans"/>
              </a:rPr>
              <a:t>Driver managers and trainers don’t have time to mentor</a:t>
            </a:r>
          </a:p>
          <a:p>
            <a:pPr algn="r">
              <a:spcAft>
                <a:spcPts val="3600"/>
              </a:spcAft>
            </a:pPr>
            <a:endParaRPr lang="en-US" sz="2400" dirty="0" smtClean="0">
              <a:latin typeface="Gill Sans"/>
              <a:cs typeface="Gill Sans"/>
            </a:endParaRPr>
          </a:p>
          <a:p>
            <a:pPr algn="r">
              <a:spcAft>
                <a:spcPts val="3600"/>
              </a:spcAft>
            </a:pPr>
            <a:endParaRPr lang="en-US" sz="2400" dirty="0" smtClean="0">
              <a:latin typeface="Gill Sans"/>
              <a:cs typeface="Gill Sans"/>
            </a:endParaRPr>
          </a:p>
          <a:p>
            <a:pPr algn="r">
              <a:spcAft>
                <a:spcPts val="3600"/>
              </a:spcAft>
            </a:pPr>
            <a:endParaRPr lang="en-US" sz="2400" dirty="0" smtClean="0">
              <a:latin typeface="Gill Sans"/>
              <a:cs typeface="Gill Sans"/>
            </a:endParaRPr>
          </a:p>
          <a:p>
            <a:pPr algn="r">
              <a:spcAft>
                <a:spcPts val="3600"/>
              </a:spcAft>
            </a:pP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043676" y="210370"/>
            <a:ext cx="6561440" cy="9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4000" dirty="0" smtClean="0">
                <a:solidFill>
                  <a:srgbClr val="3569B2"/>
                </a:solidFill>
                <a:latin typeface="Lucida Sans Unicode" pitchFamily="30" charset="0"/>
              </a:rPr>
              <a:t>Below the </a:t>
            </a:r>
            <a:r>
              <a:rPr lang="en-US" sz="5400" b="1" dirty="0" smtClean="0">
                <a:solidFill>
                  <a:srgbClr val="3569B2"/>
                </a:solidFill>
                <a:latin typeface="Lucida Sans Unicode" pitchFamily="30" charset="0"/>
              </a:rPr>
              <a:t>waterline</a:t>
            </a:r>
            <a:endParaRPr lang="en-US" sz="5400" b="1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9939" y="1053969"/>
            <a:ext cx="26229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“I have the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numbers</a:t>
            </a:r>
          </a:p>
          <a:p>
            <a:r>
              <a:rPr lang="en-US" sz="3600" dirty="0" smtClean="0">
                <a:latin typeface="Gill Sans"/>
                <a:cs typeface="Gill Sans"/>
              </a:rPr>
              <a:t>I need to do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my job</a:t>
            </a:r>
            <a:r>
              <a:rPr lang="en-US" sz="3600" dirty="0" smtClean="0">
                <a:latin typeface="Gill Sans"/>
                <a:cs typeface="Gill Sans"/>
              </a:rPr>
              <a:t>”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7" name="Picture 6" descr="numb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9698">
            <a:off x="4371633" y="765803"/>
            <a:ext cx="4044784" cy="404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.jpg"/>
          <p:cNvPicPr>
            <a:picLocks noChangeAspect="1"/>
          </p:cNvPicPr>
          <p:nvPr/>
        </p:nvPicPr>
        <p:blipFill>
          <a:blip r:embed="rId2">
            <a:alphaModFix/>
            <a:lum contrast="29000"/>
          </a:blip>
          <a:srcRect l="2702"/>
          <a:stretch>
            <a:fillRect/>
          </a:stretch>
        </p:blipFill>
        <p:spPr>
          <a:xfrm>
            <a:off x="-17280" y="1538329"/>
            <a:ext cx="4044843" cy="3605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3986" y="2747232"/>
            <a:ext cx="5712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“IT spends their time building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custom reports </a:t>
            </a:r>
            <a:r>
              <a:rPr lang="en-US" sz="3600" dirty="0" smtClean="0">
                <a:latin typeface="Gill Sans"/>
                <a:cs typeface="Gill Sans"/>
              </a:rPr>
              <a:t>that </a:t>
            </a:r>
          </a:p>
          <a:p>
            <a:r>
              <a:rPr lang="en-US" sz="3600" dirty="0" smtClean="0">
                <a:latin typeface="Gill Sans"/>
                <a:cs typeface="Gill Sans"/>
              </a:rPr>
              <a:t>              nobody uses”</a:t>
            </a:r>
            <a:endParaRPr lang="en-US" sz="3600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4768" y="1632789"/>
            <a:ext cx="49960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“My people have all the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Reports</a:t>
            </a:r>
            <a:r>
              <a:rPr lang="en-US" sz="3600" dirty="0" smtClean="0">
                <a:latin typeface="Gill Sans"/>
                <a:cs typeface="Gill Sans"/>
              </a:rPr>
              <a:t> they need to</a:t>
            </a:r>
          </a:p>
          <a:p>
            <a:r>
              <a:rPr lang="en-US" sz="3600" dirty="0" smtClean="0">
                <a:latin typeface="Gill Sans"/>
                <a:cs typeface="Gill Sans"/>
              </a:rPr>
              <a:t> manage their </a:t>
            </a:r>
            <a:r>
              <a:rPr lang="en-US" sz="5400" dirty="0" smtClean="0">
                <a:latin typeface="Gill Sans"/>
                <a:cs typeface="Gill Sans"/>
              </a:rPr>
              <a:t>drivers</a:t>
            </a:r>
            <a:r>
              <a:rPr lang="en-US" sz="3600" dirty="0" smtClean="0">
                <a:latin typeface="Gill Sans"/>
                <a:cs typeface="Gill Sans"/>
              </a:rPr>
              <a:t>”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3" name="Picture 2" descr="ist2_8810855-bundle-of-docu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870284"/>
            <a:ext cx="3474720" cy="23134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4134653" y="2989125"/>
            <a:ext cx="2980487" cy="864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phoned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098"/>
            <a:ext cx="9144000" cy="576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11" y="4146764"/>
            <a:ext cx="9184525" cy="101566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“We </a:t>
            </a:r>
            <a:r>
              <a:rPr lang="en-US" sz="6000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ill Sans"/>
                <a:cs typeface="Gill Sans"/>
              </a:rPr>
              <a:t>communicate</a:t>
            </a:r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 with our drivers”</a:t>
            </a:r>
            <a:endParaRPr lang="en-US" sz="4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nataliz\Desktop\file folder.jpg"/>
          <p:cNvPicPr>
            <a:picLocks noChangeAspect="1" noChangeArrowheads="1"/>
          </p:cNvPicPr>
          <p:nvPr/>
        </p:nvPicPr>
        <p:blipFill>
          <a:blip r:embed="rId2"/>
          <a:srcRect l="7984" t="10731" r="4330" b="12419"/>
          <a:stretch>
            <a:fillRect/>
          </a:stretch>
        </p:blipFill>
        <p:spPr bwMode="auto">
          <a:xfrm rot="16200000">
            <a:off x="1109999" y="-1279672"/>
            <a:ext cx="6858001" cy="929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104" y="1572310"/>
            <a:ext cx="643821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latin typeface="Gill Sans"/>
                <a:cs typeface="Gill Sans"/>
              </a:rPr>
              <a:t>“Annual Performance </a:t>
            </a:r>
            <a:r>
              <a:rPr lang="en-US" sz="5400" dirty="0" smtClean="0">
                <a:latin typeface="Gill Sans"/>
                <a:cs typeface="Gill Sans"/>
              </a:rPr>
              <a:t>reviews</a:t>
            </a:r>
          </a:p>
          <a:p>
            <a:pPr algn="r"/>
            <a:r>
              <a:rPr lang="en-US" sz="3600" dirty="0" smtClean="0">
                <a:latin typeface="Gill Sans"/>
                <a:cs typeface="Gill Sans"/>
              </a:rPr>
              <a:t> are done for</a:t>
            </a:r>
            <a:r>
              <a:rPr lang="en-US" sz="5400" dirty="0" smtClean="0">
                <a:latin typeface="Gill Sans"/>
                <a:cs typeface="Gill Sans"/>
              </a:rPr>
              <a:t> the file”</a:t>
            </a:r>
            <a:endParaRPr lang="en-US" sz="5400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lo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06041" y="1023471"/>
            <a:ext cx="5189327" cy="3719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858" y="302392"/>
            <a:ext cx="4430219" cy="584776"/>
          </a:xfrm>
          <a:prstGeom prst="rect">
            <a:avLst/>
          </a:prstGeom>
          <a:solidFill>
            <a:srgbClr val="DFDFDE"/>
          </a:solidFill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Lucida Sans"/>
                <a:cs typeface="Lucida Sans"/>
              </a:rPr>
              <a:t>Information Overload</a:t>
            </a:r>
            <a:endParaRPr lang="en-US" sz="3100" dirty="0">
              <a:latin typeface="Lucida Sans"/>
              <a:cs typeface="Lucida San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04989" y="2797663"/>
            <a:ext cx="195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Amount of Information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9489121">
            <a:off x="1506614" y="4756056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1960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9489121">
            <a:off x="5511692" y="4756056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7094734">
            <a:off x="4124552" y="2199898"/>
            <a:ext cx="232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Information Available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219644">
            <a:off x="3147725" y="4001139"/>
            <a:ext cx="298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Information you can absorb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 rot="21373047">
            <a:off x="594833" y="1642555"/>
            <a:ext cx="6821759" cy="1938934"/>
          </a:xfrm>
          <a:prstGeom prst="rect">
            <a:avLst/>
          </a:prstGeom>
          <a:solidFill>
            <a:srgbClr val="3569B2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380" tIns="45691" rIns="91380" bIns="45691" anchor="t">
            <a:spAutoFit/>
          </a:bodyPr>
          <a:lstStyle/>
          <a:p>
            <a:pPr algn="r"/>
            <a:r>
              <a:rPr lang="en-US" sz="4000" dirty="0" smtClean="0"/>
              <a:t>The biggest  </a:t>
            </a:r>
            <a:r>
              <a:rPr lang="en-US" sz="4000" dirty="0" smtClean="0">
                <a:solidFill>
                  <a:schemeClr val="accent1"/>
                </a:solidFill>
              </a:rPr>
              <a:t>CHANGE </a:t>
            </a:r>
            <a:r>
              <a:rPr lang="en-US" sz="4000" dirty="0" smtClean="0"/>
              <a:t> facing the </a:t>
            </a:r>
          </a:p>
          <a:p>
            <a:pPr algn="r"/>
            <a:r>
              <a:rPr lang="en-US" sz="4000" dirty="0" smtClean="0"/>
              <a:t>trucking industry since deregulation</a:t>
            </a:r>
            <a:endParaRPr lang="en-US" sz="4000" dirty="0"/>
          </a:p>
        </p:txBody>
      </p:sp>
      <p:pic>
        <p:nvPicPr>
          <p:cNvPr id="4" name="Picture 3" descr="HNI_RG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765" y="3567411"/>
            <a:ext cx="600874" cy="2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25000" endPos="44000" dist="12700" dir="5400000" sy="-100000" algn="bl" rotWithShape="0"/>
          </a:effectLst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88885" y="198699"/>
            <a:ext cx="5448000" cy="14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8800" dirty="0" smtClean="0">
                <a:solidFill>
                  <a:schemeClr val="accent1"/>
                </a:solidFill>
                <a:latin typeface="Lucida Sans Unicode" pitchFamily="30" charset="0"/>
              </a:rPr>
              <a:t>CSA</a:t>
            </a:r>
            <a:endParaRPr lang="en-US" sz="8800" dirty="0">
              <a:solidFill>
                <a:schemeClr val="accent1"/>
              </a:solidFill>
              <a:latin typeface="Lucida Sans Unicode" pitchFamily="3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056">
            <a:off x="1265246" y="539841"/>
            <a:ext cx="5620015" cy="374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58881">
            <a:off x="1206889" y="3711079"/>
            <a:ext cx="6064882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ill Sans"/>
                <a:cs typeface="Gill Sans"/>
              </a:rPr>
              <a:t>Ops “LOVES me”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ill Sans"/>
                <a:cs typeface="Gill Sans"/>
              </a:rPr>
              <a:t>                 </a:t>
            </a:r>
            <a:r>
              <a:rPr lang="en-US" sz="3200" dirty="0" smtClean="0">
                <a:solidFill>
                  <a:srgbClr val="653C22"/>
                </a:solidFill>
                <a:latin typeface="Gill Sans"/>
                <a:cs typeface="Gill Sans"/>
              </a:rPr>
              <a:t>Safety “Loves Me NOT”</a:t>
            </a:r>
            <a:endParaRPr lang="en-US" sz="3200" dirty="0">
              <a:solidFill>
                <a:srgbClr val="653C22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 rot="158881">
            <a:off x="1363942" y="574431"/>
            <a:ext cx="3202119" cy="1077218"/>
          </a:xfrm>
          <a:prstGeom prst="rect">
            <a:avLst/>
          </a:prstGeom>
          <a:noFill/>
          <a:effectLst>
            <a:outerShdw blurRad="381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Driver Dyslexia…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           </a:t>
            </a:r>
            <a:endParaRPr lang="en-US" sz="3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7" name="Picture 6" descr="squeez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41348" y="-145965"/>
            <a:ext cx="3615951" cy="502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7481" y="656571"/>
            <a:ext cx="23005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latin typeface="Lucida Sans"/>
                <a:cs typeface="Lucida Sans"/>
              </a:rPr>
              <a:t>Compliance</a:t>
            </a:r>
            <a:endParaRPr lang="en-US" sz="29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7481" y="3721242"/>
            <a:ext cx="226968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latin typeface="Lucida Sans"/>
                <a:cs typeface="Lucida Sans"/>
              </a:rPr>
              <a:t>Technology</a:t>
            </a:r>
            <a:endParaRPr lang="en-US" sz="29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442" y="2942685"/>
            <a:ext cx="9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9239" y="1876832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Customers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883"/>
            <a:ext cx="9143999" cy="857250"/>
          </a:xfrm>
        </p:spPr>
        <p:txBody>
          <a:bodyPr/>
          <a:lstStyle/>
          <a:p>
            <a:r>
              <a:rPr lang="en-US" sz="5800" dirty="0" smtClean="0">
                <a:latin typeface="Gill Sans"/>
                <a:cs typeface="Gill Sans"/>
              </a:rPr>
              <a:t>THE </a:t>
            </a:r>
            <a:r>
              <a:rPr lang="en-US" sz="5800" u="sng" dirty="0" smtClean="0">
                <a:solidFill>
                  <a:srgbClr val="E99339"/>
                </a:solidFill>
                <a:latin typeface="Gill Sans"/>
                <a:cs typeface="Gill Sans"/>
              </a:rPr>
              <a:t>CSA</a:t>
            </a:r>
            <a:r>
              <a:rPr lang="en-US" sz="5800" dirty="0" smtClean="0">
                <a:latin typeface="Gill Sans"/>
                <a:cs typeface="Gill Sans"/>
              </a:rPr>
              <a:t> GAME CHANGER</a:t>
            </a:r>
            <a:endParaRPr lang="en-US" sz="5800" dirty="0">
              <a:latin typeface="Gill Sans"/>
              <a:cs typeface="Gill Sans"/>
            </a:endParaRPr>
          </a:p>
        </p:txBody>
      </p:sp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46499" y="2597858"/>
            <a:ext cx="535346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Lucida Sans"/>
                <a:cs typeface="Lucida Sans"/>
              </a:rPr>
              <a:t>More </a:t>
            </a:r>
            <a:r>
              <a:rPr lang="en-US" sz="3200" dirty="0" smtClean="0">
                <a:latin typeface="Lucida Sans"/>
                <a:cs typeface="Lucida Sans"/>
              </a:rPr>
              <a:t>Complexity</a:t>
            </a:r>
            <a:r>
              <a:rPr lang="en-US" dirty="0" smtClean="0">
                <a:latin typeface="Lucida Sans"/>
                <a:cs typeface="Lucida Sans"/>
              </a:rPr>
              <a:t> </a:t>
            </a:r>
          </a:p>
          <a:p>
            <a:r>
              <a:rPr lang="en-US" dirty="0" smtClean="0">
                <a:latin typeface="Lucida Sans"/>
                <a:cs typeface="Lucida Sans"/>
              </a:rPr>
              <a:t>New </a:t>
            </a:r>
            <a:r>
              <a:rPr lang="en-US" sz="3200" dirty="0" smtClean="0">
                <a:latin typeface="Lucida Sans"/>
                <a:cs typeface="Lucida Sans"/>
              </a:rPr>
              <a:t>Measurements</a:t>
            </a:r>
            <a:r>
              <a:rPr lang="en-US" dirty="0" smtClean="0">
                <a:latin typeface="Lucida Sans"/>
                <a:cs typeface="Lucida Sans"/>
              </a:rPr>
              <a:t> to worry about</a:t>
            </a:r>
            <a:endParaRPr lang="en-US" dirty="0" smtClean="0">
              <a:latin typeface="Lucida Sans"/>
              <a:cs typeface="Lucida Sans"/>
            </a:endParaRPr>
          </a:p>
          <a:p>
            <a:r>
              <a:rPr lang="en-US" dirty="0" smtClean="0">
                <a:latin typeface="Lucida Sans"/>
                <a:cs typeface="Lucida Sans"/>
              </a:rPr>
              <a:t>Yet a</a:t>
            </a:r>
            <a:r>
              <a:rPr lang="en-US" dirty="0" smtClean="0">
                <a:latin typeface="Lucida Sans"/>
                <a:cs typeface="Lucida Sans"/>
              </a:rPr>
              <a:t>nother </a:t>
            </a:r>
            <a:r>
              <a:rPr lang="en-US" dirty="0" smtClean="0">
                <a:latin typeface="Lucida Sans"/>
                <a:cs typeface="Lucida Sans"/>
              </a:rPr>
              <a:t>“thing</a:t>
            </a:r>
            <a:r>
              <a:rPr lang="en-US" dirty="0" smtClean="0">
                <a:latin typeface="Lucida Sans"/>
                <a:cs typeface="Lucida Sans"/>
              </a:rPr>
              <a:t>”</a:t>
            </a:r>
            <a:r>
              <a:rPr lang="en-US" dirty="0" smtClean="0">
                <a:latin typeface="Lucida Sans"/>
                <a:cs typeface="Lucida Sans"/>
              </a:rPr>
              <a:t> </a:t>
            </a:r>
            <a:r>
              <a:rPr lang="en-US" dirty="0" smtClean="0">
                <a:latin typeface="Lucida Sans"/>
                <a:cs typeface="Lucida Sans"/>
              </a:rPr>
              <a:t>to </a:t>
            </a:r>
            <a:r>
              <a:rPr lang="en-US" sz="3300" dirty="0" smtClean="0">
                <a:latin typeface="Lucida Sans"/>
                <a:cs typeface="Lucida Sans"/>
              </a:rPr>
              <a:t>Manage</a:t>
            </a:r>
          </a:p>
          <a:p>
            <a:endParaRPr lang="en-US" dirty="0"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4101" y="1624151"/>
            <a:ext cx="551252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“This will </a:t>
            </a:r>
            <a:r>
              <a:rPr lang="en-US" sz="5400" dirty="0" smtClean="0">
                <a:latin typeface="Gill Sans"/>
                <a:cs typeface="Gill Sans"/>
              </a:rPr>
              <a:t>weed out </a:t>
            </a:r>
            <a:r>
              <a:rPr lang="en-US" sz="3600" dirty="0" smtClean="0">
                <a:latin typeface="Gill Sans"/>
                <a:cs typeface="Gill Sans"/>
              </a:rPr>
              <a:t>the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weak </a:t>
            </a:r>
            <a:r>
              <a:rPr lang="en-US" sz="3600" dirty="0" smtClean="0">
                <a:latin typeface="Gill Sans"/>
                <a:cs typeface="Gill Sans"/>
              </a:rPr>
              <a:t>Carriers”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3" name="Picture 2" descr="fmcsa.jpg"/>
          <p:cNvPicPr>
            <a:picLocks noChangeAspect="1"/>
          </p:cNvPicPr>
          <p:nvPr/>
        </p:nvPicPr>
        <p:blipFill>
          <a:blip r:embed="rId2"/>
          <a:srcRect b="13659"/>
          <a:stretch>
            <a:fillRect/>
          </a:stretch>
        </p:blipFill>
        <p:spPr>
          <a:xfrm>
            <a:off x="611440" y="2336469"/>
            <a:ext cx="1466334" cy="70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 rot="5400000">
            <a:off x="1188025" y="2950251"/>
            <a:ext cx="2401672" cy="8641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44399" y="368300"/>
            <a:ext cx="5448000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569B2"/>
                </a:solidFill>
                <a:latin typeface="Lucida Sans Unicode" pitchFamily="30" charset="0"/>
              </a:rPr>
              <a:t>CSA </a:t>
            </a:r>
            <a:endParaRPr lang="en-US" sz="3200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58561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953075"/>
            <a:ext cx="1434073" cy="1588"/>
          </a:xfrm>
          <a:prstGeom prst="line">
            <a:avLst/>
          </a:prstGeom>
          <a:ln w="12700" cap="flat" cmpd="sng" algn="ctr">
            <a:solidFill>
              <a:srgbClr val="E993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51840" y="782662"/>
            <a:ext cx="8408486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200" dirty="0" smtClean="0">
                <a:latin typeface="Gill Sans"/>
                <a:cs typeface="Gill Sans"/>
              </a:rPr>
              <a:t> </a:t>
            </a:r>
            <a:r>
              <a:rPr lang="en-US" sz="30000" baseline="-25000" dirty="0" smtClean="0">
                <a:solidFill>
                  <a:schemeClr val="accent1"/>
                </a:solidFill>
                <a:latin typeface="Gill Sans"/>
                <a:cs typeface="Gill Sans"/>
              </a:rPr>
              <a:t>52</a:t>
            </a:r>
            <a:r>
              <a:rPr lang="en-US" sz="12000" baseline="-25000" dirty="0" smtClean="0">
                <a:solidFill>
                  <a:schemeClr val="accent1"/>
                </a:solidFill>
                <a:latin typeface="Gill Sans"/>
                <a:cs typeface="Gill Sans"/>
              </a:rPr>
              <a:t>%</a:t>
            </a:r>
            <a:r>
              <a:rPr lang="en-US" sz="9600" baseline="30000" dirty="0" smtClean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of large fleets</a:t>
            </a:r>
            <a:r>
              <a:rPr lang="en-US" sz="2400" dirty="0" smtClean="0">
                <a:solidFill>
                  <a:schemeClr val="tx2"/>
                </a:solidFill>
                <a:latin typeface="Gill Sans"/>
                <a:cs typeface="Gill Sans"/>
              </a:rPr>
              <a:t> </a:t>
            </a:r>
            <a:endParaRPr lang="en-US" sz="24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8594" y="3321887"/>
            <a:ext cx="3223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are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sz="9600" dirty="0" smtClean="0">
                <a:solidFill>
                  <a:schemeClr val="accent1"/>
                </a:solidFill>
                <a:latin typeface="Gill Sans"/>
                <a:cs typeface="Gill Sans"/>
              </a:rPr>
              <a:t>Unfit</a:t>
            </a:r>
            <a:r>
              <a:rPr lang="en-US" dirty="0" smtClean="0">
                <a:solidFill>
                  <a:schemeClr val="tx2"/>
                </a:solidFill>
                <a:latin typeface="Gill Sans"/>
                <a:cs typeface="Gill Sans"/>
              </a:rPr>
              <a:t> </a:t>
            </a:r>
            <a:endParaRPr lang="en-US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13398" y="1141530"/>
            <a:ext cx="6484730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Lucida Sans"/>
                <a:cs typeface="Lucida Sans"/>
              </a:rPr>
              <a:t>The Dirty Secret: </a:t>
            </a:r>
            <a:endParaRPr lang="en-US" sz="3200" dirty="0" smtClean="0">
              <a:latin typeface="Lucida Sans"/>
              <a:cs typeface="Lucida Sans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Lucida Sans"/>
                <a:cs typeface="Lucida Sans"/>
              </a:rPr>
              <a:t>CSA is </a:t>
            </a:r>
            <a:r>
              <a:rPr lang="en-US" sz="2400" dirty="0" smtClean="0">
                <a:latin typeface="Lucida Sans"/>
                <a:cs typeface="Lucida Sans"/>
              </a:rPr>
              <a:t>[</a:t>
            </a:r>
            <a:r>
              <a:rPr lang="en-US" sz="2900" dirty="0" smtClean="0">
                <a:latin typeface="Lucida Sans"/>
                <a:cs typeface="Lucida Sans"/>
              </a:rPr>
              <a:t>-</a:t>
            </a:r>
            <a:r>
              <a:rPr lang="en-US" sz="2400" dirty="0" smtClean="0">
                <a:latin typeface="Lucida Sans"/>
                <a:cs typeface="Lucida Sans"/>
              </a:rPr>
              <a:t>] about </a:t>
            </a:r>
            <a:r>
              <a:rPr lang="en-US" sz="2400" u="sng" dirty="0" smtClean="0">
                <a:latin typeface="Lucida Sans"/>
                <a:cs typeface="Lucida Sans"/>
              </a:rPr>
              <a:t>compliance</a:t>
            </a:r>
            <a:r>
              <a:rPr lang="en-US" sz="2400" dirty="0" smtClean="0">
                <a:latin typeface="Lucida Sans"/>
                <a:cs typeface="Lucida Sans"/>
              </a:rPr>
              <a:t> and [+] about:</a:t>
            </a:r>
          </a:p>
          <a:p>
            <a:pPr algn="ctr"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1D61A0"/>
                </a:solidFill>
                <a:latin typeface="Lucida Sans"/>
                <a:cs typeface="Lucida Sans"/>
              </a:rPr>
              <a:t> Transparency </a:t>
            </a:r>
          </a:p>
          <a:p>
            <a:pPr algn="ctr"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1D61A0"/>
                </a:solidFill>
                <a:latin typeface="Lucida Sans"/>
                <a:cs typeface="Lucida Sans"/>
              </a:rPr>
              <a:t> Accountability</a:t>
            </a:r>
          </a:p>
          <a:p>
            <a:pPr algn="ctr"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1D61A0"/>
                </a:solidFill>
                <a:latin typeface="Lucida Sans"/>
                <a:cs typeface="Lucida Sans"/>
              </a:rPr>
              <a:t> Speed of information</a:t>
            </a:r>
            <a:endParaRPr lang="en-US" sz="2400" dirty="0">
              <a:solidFill>
                <a:srgbClr val="1D61A0"/>
              </a:solidFill>
              <a:latin typeface="Lucida Sans"/>
              <a:cs typeface="Lucid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007" y="748420"/>
            <a:ext cx="7532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 smtClean="0">
                <a:solidFill>
                  <a:schemeClr val="accent1"/>
                </a:solidFill>
                <a:latin typeface="Lucida Sans"/>
                <a:cs typeface="Lucida Sans"/>
              </a:rPr>
              <a:t>*</a:t>
            </a:r>
            <a:endParaRPr lang="en-US" sz="9200" dirty="0">
              <a:solidFill>
                <a:schemeClr val="accent1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2151276" y="1285054"/>
            <a:ext cx="3956964" cy="2963209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1795" y="4235827"/>
            <a:ext cx="1881047" cy="830997"/>
          </a:xfrm>
          <a:prstGeom prst="rect">
            <a:avLst/>
          </a:prstGeom>
          <a:noFill/>
          <a:ln w="6350" cap="flat" cmpd="sng" algn="ctr">
            <a:solidFill>
              <a:srgbClr val="605E5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Gill Sans"/>
                <a:cs typeface="Gill Sans"/>
              </a:rPr>
              <a:t>The Driver View</a:t>
            </a:r>
            <a:endParaRPr lang="en-US" sz="2400" cap="all" dirty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5744" y="233253"/>
            <a:ext cx="2090799" cy="1046440"/>
          </a:xfrm>
          <a:prstGeom prst="rect">
            <a:avLst/>
          </a:prstGeom>
          <a:solidFill>
            <a:srgbClr val="DFDF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100" dirty="0" smtClean="0">
                <a:solidFill>
                  <a:schemeClr val="tx2"/>
                </a:solidFill>
                <a:latin typeface="Gill Sans"/>
                <a:cs typeface="Gill Sans"/>
              </a:rPr>
              <a:t>CSA</a:t>
            </a:r>
            <a:r>
              <a:rPr lang="en-US" dirty="0" smtClean="0">
                <a:latin typeface="Gill Sans"/>
                <a:cs typeface="Gill Sans"/>
              </a:rPr>
              <a:t> 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10" name="Picture 9" descr="mirror.png"/>
          <p:cNvPicPr>
            <a:picLocks noChangeAspect="1"/>
          </p:cNvPicPr>
          <p:nvPr/>
        </p:nvPicPr>
        <p:blipFill>
          <a:blip r:embed="rId2"/>
          <a:srcRect r="19616"/>
          <a:stretch>
            <a:fillRect/>
          </a:stretch>
        </p:blipFill>
        <p:spPr>
          <a:xfrm>
            <a:off x="1492520" y="1164108"/>
            <a:ext cx="1628561" cy="151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9315" y="2140622"/>
            <a:ext cx="130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Safety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12" name="Picture 11" descr="mirror.png"/>
          <p:cNvPicPr>
            <a:picLocks noChangeAspect="1"/>
          </p:cNvPicPr>
          <p:nvPr/>
        </p:nvPicPr>
        <p:blipFill>
          <a:blip r:embed="rId2"/>
          <a:srcRect r="19616"/>
          <a:stretch>
            <a:fillRect/>
          </a:stretch>
        </p:blipFill>
        <p:spPr>
          <a:xfrm>
            <a:off x="5140602" y="1169031"/>
            <a:ext cx="1628561" cy="151284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5359711" y="2194620"/>
            <a:ext cx="2082155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Operations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313558" y="2929372"/>
            <a:ext cx="1489764" cy="984921"/>
          </a:xfrm>
          <a:prstGeom prst="straightConnector1">
            <a:avLst/>
          </a:prstGeom>
          <a:ln w="12700" cap="flat" cmpd="sng" algn="ctr">
            <a:solidFill>
              <a:srgbClr val="605E5D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521461" y="2815362"/>
            <a:ext cx="1564429" cy="1138280"/>
          </a:xfrm>
          <a:prstGeom prst="straightConnector1">
            <a:avLst/>
          </a:prstGeom>
          <a:ln w="12700" cap="flat" cmpd="sng" algn="ctr">
            <a:solidFill>
              <a:srgbClr val="605E5D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751401" y="2779719"/>
            <a:ext cx="2772402" cy="1589"/>
          </a:xfrm>
          <a:prstGeom prst="straightConnector1">
            <a:avLst/>
          </a:prstGeom>
          <a:ln w="12700" cap="flat" cmpd="sng" algn="ctr">
            <a:solidFill>
              <a:srgbClr val="605E5D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0173" y="1017276"/>
            <a:ext cx="167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Sans"/>
                <a:cs typeface="Lucida Sans"/>
              </a:rPr>
              <a:t>The Third Master</a:t>
            </a:r>
            <a:endParaRPr lang="en-US" sz="14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315" y="1302883"/>
            <a:ext cx="8229600" cy="857250"/>
          </a:xfrm>
        </p:spPr>
        <p:txBody>
          <a:bodyPr/>
          <a:lstStyle/>
          <a:p>
            <a:r>
              <a:rPr lang="en-US" sz="6800" dirty="0" smtClean="0">
                <a:latin typeface="Gill Sans"/>
                <a:cs typeface="Gill Sans"/>
              </a:rPr>
              <a:t>THE </a:t>
            </a:r>
            <a:r>
              <a:rPr lang="en-US" sz="6800" u="sng" dirty="0" smtClean="0">
                <a:solidFill>
                  <a:srgbClr val="E99339"/>
                </a:solidFill>
                <a:latin typeface="Gill Sans"/>
                <a:cs typeface="Gill Sans"/>
              </a:rPr>
              <a:t>FUTURE</a:t>
            </a:r>
            <a:r>
              <a:rPr lang="en-US" sz="6800" dirty="0" smtClean="0">
                <a:latin typeface="Gill Sans"/>
                <a:cs typeface="Gill Sans"/>
              </a:rPr>
              <a:t> ?</a:t>
            </a:r>
            <a:endParaRPr lang="en-US" sz="6800" dirty="0">
              <a:latin typeface="Gill Sans"/>
              <a:cs typeface="Gill Sans"/>
            </a:endParaRPr>
          </a:p>
        </p:txBody>
      </p:sp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28131" y="1055579"/>
            <a:ext cx="4396806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Lucida Sans"/>
                <a:cs typeface="Lucida Sans"/>
              </a:rPr>
              <a:t>How will we manage </a:t>
            </a:r>
            <a:r>
              <a:rPr lang="en-US" sz="3900" cap="small" dirty="0" smtClean="0">
                <a:latin typeface="Lucida Sans"/>
                <a:cs typeface="Lucida Sans"/>
              </a:rPr>
              <a:t>risk</a:t>
            </a:r>
            <a:r>
              <a:rPr lang="en-US" sz="2300" dirty="0" smtClean="0">
                <a:latin typeface="Lucida Sans"/>
                <a:cs typeface="Lucida Sans"/>
              </a:rPr>
              <a:t> in</a:t>
            </a:r>
            <a:endParaRPr lang="en-US" sz="23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6333" y="179672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ead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35634" y="430909"/>
            <a:ext cx="6235977" cy="42872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know?2"/>
          <p:cNvPicPr>
            <a:picLocks noChangeAspect="1" noChangeArrowheads="1"/>
          </p:cNvPicPr>
          <p:nvPr/>
        </p:nvPicPr>
        <p:blipFill>
          <a:blip r:embed="rId2"/>
          <a:srcRect l="63294" t="19103" r="3428"/>
          <a:stretch>
            <a:fillRect/>
          </a:stretch>
        </p:blipFill>
        <p:spPr bwMode="auto">
          <a:xfrm>
            <a:off x="4496552" y="967578"/>
            <a:ext cx="2222078" cy="40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56291" y="2280717"/>
            <a:ext cx="30315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spc="300" dirty="0" smtClean="0">
                <a:latin typeface="Gill Sans"/>
                <a:cs typeface="Gill Sans"/>
              </a:rPr>
              <a:t>What </a:t>
            </a:r>
            <a:r>
              <a:rPr lang="en-US" sz="9600" spc="300" dirty="0" smtClean="0">
                <a:latin typeface="Gill Sans"/>
                <a:cs typeface="Gill Sans"/>
              </a:rPr>
              <a:t>if</a:t>
            </a:r>
            <a:r>
              <a:rPr lang="en-US" sz="6000" spc="300" dirty="0" smtClean="0">
                <a:latin typeface="Gill Sans"/>
                <a:cs typeface="Gill San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3082" y="4278848"/>
            <a:ext cx="216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Integrate and solve 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wicked problems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70" y="691127"/>
            <a:ext cx="6455700" cy="85725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DISCUSSION TOPICS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142" y="1796931"/>
            <a:ext cx="5006499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r>
              <a:rPr lang="en-US" dirty="0" smtClean="0"/>
              <a:t> The Insurance Question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r>
              <a:rPr lang="en-US" dirty="0" smtClean="0"/>
              <a:t> How have we managed Risk before CSA?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r>
              <a:rPr lang="en-US" dirty="0" smtClean="0"/>
              <a:t> How does CSA Change the Game?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r>
              <a:rPr lang="en-US" dirty="0" smtClean="0"/>
              <a:t> How we manage risk going forward?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241000"/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 rot="20907381">
            <a:off x="573028" y="236676"/>
            <a:ext cx="5448000" cy="3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1900" dirty="0" smtClean="0">
                <a:solidFill>
                  <a:schemeClr val="accent1"/>
                </a:solidFill>
                <a:latin typeface="Lucida Sans Unicode" pitchFamily="30" charset="0"/>
              </a:rPr>
              <a:t>CSA</a:t>
            </a:r>
            <a:endParaRPr lang="en-US" sz="1900" dirty="0">
              <a:solidFill>
                <a:schemeClr val="accent1"/>
              </a:solidFill>
              <a:latin typeface="Lucida Sans Unicode" pitchFamily="3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5127" y="4134881"/>
            <a:ext cx="1573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Lucida Sans"/>
                <a:cs typeface="Lucida Sans"/>
              </a:rPr>
              <a:t>Charles </a:t>
            </a:r>
            <a:r>
              <a:rPr lang="en-US" sz="14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Lucida Sans"/>
                <a:cs typeface="Lucida Sans"/>
              </a:rPr>
              <a:t>Mangus</a:t>
            </a: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8821" y="1241781"/>
            <a:ext cx="92628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500" dirty="0" smtClean="0">
                <a:latin typeface="Lucida Sans"/>
                <a:cs typeface="Lucida Sans"/>
              </a:rPr>
              <a:t>     </a:t>
            </a:r>
            <a:r>
              <a:rPr lang="en-US" sz="2500" dirty="0" smtClean="0">
                <a:latin typeface="Lucida Sans"/>
                <a:cs typeface="Lucida Sans"/>
              </a:rPr>
              <a:t> Making </a:t>
            </a:r>
            <a:r>
              <a:rPr lang="en-US" sz="2500" dirty="0" smtClean="0">
                <a:latin typeface="Lucida Sans"/>
                <a:cs typeface="Lucida Sans"/>
              </a:rPr>
              <a:t>the simple </a:t>
            </a:r>
            <a:r>
              <a:rPr lang="en-US" sz="3400" dirty="0" smtClean="0">
                <a:latin typeface="Lucida Sans"/>
                <a:cs typeface="Lucida Sans"/>
              </a:rPr>
              <a:t>complicated </a:t>
            </a:r>
            <a:r>
              <a:rPr lang="en-US" sz="2500" dirty="0" smtClean="0">
                <a:latin typeface="Lucida Sans"/>
                <a:cs typeface="Lucida Sans"/>
              </a:rPr>
              <a:t>is commonplace</a:t>
            </a:r>
            <a:r>
              <a:rPr lang="en-US" sz="2500" dirty="0" smtClean="0">
                <a:latin typeface="Lucida Sans"/>
                <a:cs typeface="Lucida Sans"/>
              </a:rPr>
              <a:t>;</a:t>
            </a:r>
          </a:p>
          <a:p>
            <a:pPr algn="ctr">
              <a:spcAft>
                <a:spcPts val="2400"/>
              </a:spcAft>
            </a:pPr>
            <a:endParaRPr lang="en-US" sz="2500" dirty="0" smtClean="0">
              <a:latin typeface="Lucida Sans"/>
              <a:cs typeface="Lucida Sans"/>
            </a:endParaRPr>
          </a:p>
          <a:p>
            <a:pPr algn="ctr">
              <a:spcAft>
                <a:spcPts val="2400"/>
              </a:spcAft>
            </a:pPr>
            <a:r>
              <a:rPr lang="en-US" sz="2500" dirty="0" smtClean="0">
                <a:latin typeface="Lucida Sans"/>
                <a:cs typeface="Lucida Sans"/>
              </a:rPr>
              <a:t>      </a:t>
            </a:r>
            <a:r>
              <a:rPr lang="en-US" sz="2500" dirty="0" smtClean="0">
                <a:latin typeface="Lucida Sans"/>
                <a:cs typeface="Lucida Sans"/>
              </a:rPr>
              <a:t> Making </a:t>
            </a:r>
            <a:r>
              <a:rPr lang="en-US" sz="2500" dirty="0" smtClean="0">
                <a:latin typeface="Lucida Sans"/>
                <a:cs typeface="Lucida Sans"/>
              </a:rPr>
              <a:t>the complicated </a:t>
            </a:r>
            <a:r>
              <a:rPr lang="en-US" sz="4300" dirty="0" smtClean="0">
                <a:solidFill>
                  <a:schemeClr val="accent1"/>
                </a:solidFill>
                <a:latin typeface="Lucida Sans"/>
                <a:cs typeface="Lucida Sans"/>
              </a:rPr>
              <a:t>simple </a:t>
            </a:r>
            <a:r>
              <a:rPr lang="en-US" sz="2500" dirty="0" smtClean="0">
                <a:latin typeface="Lucida Sans"/>
                <a:cs typeface="Lucida Sans"/>
              </a:rPr>
              <a:t>that's </a:t>
            </a:r>
            <a:r>
              <a:rPr lang="en-US" sz="4000" dirty="0" smtClean="0">
                <a:solidFill>
                  <a:srgbClr val="E99339"/>
                </a:solidFill>
                <a:latin typeface="Lucida Sans"/>
                <a:cs typeface="Lucida Sans"/>
              </a:rPr>
              <a:t>creativity</a:t>
            </a:r>
            <a:r>
              <a:rPr lang="en-US" sz="2500" dirty="0" smtClean="0">
                <a:latin typeface="Lucida Sans"/>
                <a:cs typeface="Lucida Sans"/>
              </a:rPr>
              <a:t>	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554038" y="421963"/>
            <a:ext cx="8023684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2800" cap="all" dirty="0" smtClean="0">
                <a:solidFill>
                  <a:srgbClr val="3569B2"/>
                </a:solidFill>
                <a:latin typeface="Lucida Sans Unicode" pitchFamily="30" charset="0"/>
              </a:rPr>
              <a:t>the Performance scorecard</a:t>
            </a:r>
            <a:endParaRPr lang="en-US" sz="2800" cap="all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0120"/>
            <a:ext cx="6367429" cy="1588"/>
          </a:xfrm>
          <a:prstGeom prst="line">
            <a:avLst/>
          </a:prstGeom>
          <a:ln w="12700" cap="flat" cmpd="sng" algn="ctr">
            <a:solidFill>
              <a:srgbClr val="E993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62089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screen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75" t="2769" r="1440" b="2480"/>
          <a:stretch>
            <a:fillRect/>
          </a:stretch>
        </p:blipFill>
        <p:spPr>
          <a:xfrm rot="312816">
            <a:off x="4943345" y="2821707"/>
            <a:ext cx="2454713" cy="146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6989" y="1667345"/>
            <a:ext cx="800073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“a </a:t>
            </a:r>
            <a:r>
              <a:rPr lang="en-US" sz="5400" dirty="0" smtClean="0">
                <a:latin typeface="Gill Sans"/>
                <a:cs typeface="Gill Sans"/>
              </a:rPr>
              <a:t>customized</a:t>
            </a:r>
            <a:r>
              <a:rPr lang="en-US" sz="3600" dirty="0" smtClean="0">
                <a:latin typeface="Gill Sans"/>
                <a:cs typeface="Gill Sans"/>
              </a:rPr>
              <a:t> view of performance</a:t>
            </a:r>
          </a:p>
          <a:p>
            <a:r>
              <a:rPr lang="en-US" sz="3600" dirty="0" smtClean="0">
                <a:latin typeface="Gill Sans"/>
                <a:cs typeface="Gill Sans"/>
              </a:rPr>
              <a:t>that </a:t>
            </a:r>
            <a:r>
              <a:rPr lang="en-US" sz="5400" dirty="0" smtClean="0">
                <a:latin typeface="Gill Sans"/>
                <a:cs typeface="Gill Sans"/>
              </a:rPr>
              <a:t>matters</a:t>
            </a:r>
            <a:r>
              <a:rPr lang="en-US" sz="3600" dirty="0" smtClean="0">
                <a:latin typeface="Gill Sans"/>
                <a:cs typeface="Gill Sans"/>
              </a:rPr>
              <a:t>”</a:t>
            </a:r>
            <a:endParaRPr lang="en-US" sz="3600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670" y="332604"/>
            <a:ext cx="52060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The </a:t>
            </a:r>
            <a:r>
              <a:rPr lang="en-US" sz="4800" dirty="0" smtClean="0">
                <a:latin typeface="Gill Sans"/>
                <a:cs typeface="Gill Sans"/>
              </a:rPr>
              <a:t>Process </a:t>
            </a:r>
            <a:r>
              <a:rPr lang="en-US" sz="3200" dirty="0" smtClean="0">
                <a:latin typeface="Gill Sans"/>
                <a:cs typeface="Gill Sans"/>
              </a:rPr>
              <a:t>and </a:t>
            </a:r>
          </a:p>
          <a:p>
            <a:r>
              <a:rPr lang="en-US" sz="4800" dirty="0" smtClean="0">
                <a:latin typeface="Gill Sans"/>
                <a:cs typeface="Gill Sans"/>
              </a:rPr>
              <a:t>Implementation</a:t>
            </a:r>
            <a:r>
              <a:rPr lang="en-US" sz="3200" dirty="0" smtClean="0">
                <a:latin typeface="Gill Sans"/>
                <a:cs typeface="Gill Sans"/>
              </a:rPr>
              <a:t> Steps </a:t>
            </a:r>
            <a:endParaRPr lang="en-US" sz="4800" dirty="0">
              <a:latin typeface="Gill Sans"/>
              <a:cs typeface="Gill Sans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350341" y="2017989"/>
            <a:ext cx="824803" cy="2288027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3072056" y="2474135"/>
            <a:ext cx="708899" cy="1831881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4736261" y="2773366"/>
            <a:ext cx="672403" cy="153265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368426" y="2690708"/>
            <a:ext cx="269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Determine 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Metrics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046800" y="2705468"/>
            <a:ext cx="269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Determine 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Weights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702128" y="2730870"/>
            <a:ext cx="269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Start 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scoring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79966" y="3513178"/>
            <a:ext cx="653541" cy="267387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25112" y="3524457"/>
            <a:ext cx="653541" cy="256108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619877">
            <a:off x="6257958" y="2764783"/>
            <a:ext cx="1827708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“It takes ALL </a:t>
            </a:r>
            <a:r>
              <a:rPr lang="en-US" sz="6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3”</a:t>
            </a:r>
            <a:endParaRPr lang="en-US" sz="3200" dirty="0">
              <a:solidFill>
                <a:schemeClr val="tx1">
                  <a:lumMod val="60000"/>
                  <a:lumOff val="40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530" y="-52610"/>
            <a:ext cx="4639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Risk </a:t>
            </a:r>
            <a:r>
              <a:rPr lang="en-US" sz="5400" dirty="0" smtClean="0">
                <a:latin typeface="Gill Sans"/>
                <a:cs typeface="Gill Sans"/>
              </a:rPr>
              <a:t>Management</a:t>
            </a:r>
          </a:p>
        </p:txBody>
      </p:sp>
      <p:pic>
        <p:nvPicPr>
          <p:cNvPr id="3" name="Picture 2" descr="O&amp;S RM Scorec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041" r="5107" b="5254"/>
              <a:stretch>
                <a:fillRect/>
              </a:stretch>
            </p:blipFill>
          </mc:Choice>
          <mc:Fallback>
            <p:blipFill>
              <a:blip r:embed="rId3"/>
              <a:srcRect l="14041" r="5107" b="5254"/>
              <a:stretch>
                <a:fillRect/>
              </a:stretch>
            </p:blipFill>
          </mc:Fallback>
        </mc:AlternateContent>
        <p:spPr>
          <a:xfrm rot="5400000">
            <a:off x="1778662" y="-158761"/>
            <a:ext cx="4073574" cy="6177575"/>
          </a:xfrm>
          <a:prstGeom prst="rect">
            <a:avLst/>
          </a:prstGeom>
          <a:ln>
            <a:noFill/>
          </a:ln>
          <a:effectLst>
            <a:outerShdw blurRad="127000" dist="50800" dir="2700000" algn="tl" rotWithShape="0">
              <a:schemeClr val="tx1">
                <a:alpha val="43000"/>
              </a:schemeClr>
            </a:outerShdw>
          </a:effectLst>
        </p:spPr>
      </p:pic>
      <p:sp>
        <p:nvSpPr>
          <p:cNvPr id="5" name="Donut 4"/>
          <p:cNvSpPr/>
          <p:nvPr/>
        </p:nvSpPr>
        <p:spPr>
          <a:xfrm>
            <a:off x="1490132" y="1540930"/>
            <a:ext cx="1151467" cy="4064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490132" y="3615267"/>
            <a:ext cx="1151467" cy="347134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490132" y="2336797"/>
            <a:ext cx="1151467" cy="4064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43596" y="177800"/>
            <a:ext cx="45719" cy="667519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5306854" y="190506"/>
            <a:ext cx="45719" cy="654813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2930" y="845319"/>
            <a:ext cx="16837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315" y="177800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Safety/CSA</a:t>
            </a:r>
            <a:endParaRPr lang="en-US" sz="5400" dirty="0" smtClean="0">
              <a:latin typeface="Gill Sans"/>
              <a:cs typeface="Gill San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549401" y="1684869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20736" y="190506"/>
            <a:ext cx="45719" cy="667519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3018578" y="203212"/>
            <a:ext cx="45719" cy="654813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4704" y="1794997"/>
            <a:ext cx="148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Hard braking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3973" y="2768658"/>
            <a:ext cx="1416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High Speeds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4704" y="3649192"/>
            <a:ext cx="1802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Hours of Service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490132" y="2641597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549401" y="3522130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315" y="177800"/>
            <a:ext cx="23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Operations</a:t>
            </a:r>
            <a:endParaRPr lang="en-US" sz="5400" dirty="0" smtClean="0">
              <a:latin typeface="Gill Sans"/>
              <a:cs typeface="Gill San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549401" y="1684869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20736" y="190506"/>
            <a:ext cx="45719" cy="667519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3103996" y="190506"/>
            <a:ext cx="45719" cy="654813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05435" y="1794997"/>
            <a:ext cx="1872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Miles or Revenue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4704" y="2794059"/>
            <a:ext cx="145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Out of Route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4704" y="3649192"/>
            <a:ext cx="1632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Late Deliveries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490132" y="2641597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549401" y="3522130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315" y="177800"/>
            <a:ext cx="296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Administration</a:t>
            </a:r>
            <a:endParaRPr lang="en-US" sz="5400" dirty="0" smtClean="0">
              <a:latin typeface="Gill Sans"/>
              <a:cs typeface="Gill San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549401" y="1684869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20736" y="190506"/>
            <a:ext cx="45719" cy="667519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3722087" y="190506"/>
            <a:ext cx="45719" cy="654813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4769" y="1794997"/>
            <a:ext cx="1226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Paperwork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239" y="279405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Accuracy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490132" y="2641597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549401" y="3742264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1005" y="3903246"/>
            <a:ext cx="19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Sans"/>
                <a:cs typeface="Lucida Sans"/>
              </a:rPr>
              <a:t>Attend Safety Meetings</a:t>
            </a:r>
            <a:endParaRPr lang="en-US" sz="12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315" y="177800"/>
            <a:ext cx="25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Maintenance</a:t>
            </a:r>
            <a:endParaRPr lang="en-US" sz="5400" dirty="0" smtClean="0">
              <a:latin typeface="Gill Sans"/>
              <a:cs typeface="Gill San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549401" y="1684869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20736" y="190506"/>
            <a:ext cx="45719" cy="667519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3290270" y="190506"/>
            <a:ext cx="45719" cy="654813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5719" y="1820398"/>
            <a:ext cx="623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MPG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8785" y="2794059"/>
            <a:ext cx="765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Sans"/>
                <a:cs typeface="Lucida Sans"/>
              </a:rPr>
              <a:t>DVIRs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490132" y="2641597"/>
            <a:ext cx="2087630" cy="609603"/>
          </a:xfrm>
          <a:prstGeom prst="donut">
            <a:avLst>
              <a:gd name="adj" fmla="val 24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554038" y="421963"/>
            <a:ext cx="6374969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569B2"/>
                </a:solidFill>
                <a:latin typeface="Lucida Sans Unicode" pitchFamily="30" charset="0"/>
              </a:rPr>
              <a:t>LEADING INDICATOR </a:t>
            </a:r>
            <a:r>
              <a:rPr lang="en-US" sz="2800" dirty="0" smtClean="0">
                <a:solidFill>
                  <a:srgbClr val="3569B2"/>
                </a:solidFill>
                <a:latin typeface="Lucida Sans Unicode" pitchFamily="30" charset="0"/>
              </a:rPr>
              <a:t>DASHBOARD</a:t>
            </a:r>
            <a:endParaRPr lang="en-US" sz="2800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2842"/>
            <a:ext cx="6522943" cy="1588"/>
          </a:xfrm>
          <a:prstGeom prst="line">
            <a:avLst/>
          </a:prstGeom>
          <a:ln w="12700" cap="flat" cmpd="sng" algn="ctr">
            <a:solidFill>
              <a:srgbClr val="E993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62089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5" descr="screen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75384">
            <a:off x="5441571" y="2754558"/>
            <a:ext cx="2380047" cy="148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8011" y="1546398"/>
            <a:ext cx="59249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“The </a:t>
            </a:r>
            <a:r>
              <a:rPr lang="en-US" sz="5400" dirty="0" smtClean="0">
                <a:latin typeface="Gill Sans"/>
                <a:cs typeface="Gill Sans"/>
              </a:rPr>
              <a:t>tool</a:t>
            </a:r>
            <a:r>
              <a:rPr lang="en-US" sz="3600" dirty="0" smtClean="0">
                <a:latin typeface="Gill Sans"/>
                <a:cs typeface="Gill Sans"/>
              </a:rPr>
              <a:t> you can rely on to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manage </a:t>
            </a:r>
            <a:r>
              <a:rPr lang="en-US" sz="3600" dirty="0" smtClean="0">
                <a:latin typeface="Gill Sans"/>
                <a:cs typeface="Gill Sans"/>
              </a:rPr>
              <a:t>your fleet”</a:t>
            </a:r>
            <a:endParaRPr lang="en-US" sz="3600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91" y="1362141"/>
            <a:ext cx="75807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Creating sustainability and performance 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beyond </a:t>
            </a:r>
            <a:r>
              <a:rPr lang="en-US" sz="7900" dirty="0" smtClean="0">
                <a:latin typeface="Gill Sans"/>
                <a:cs typeface="Gill Sans"/>
              </a:rPr>
              <a:t>CSA</a:t>
            </a:r>
            <a:endParaRPr lang="en-US" sz="7900" dirty="0">
              <a:latin typeface="Gill Sans"/>
              <a:cs typeface="Gill Sans"/>
            </a:endParaRPr>
          </a:p>
        </p:txBody>
      </p:sp>
      <p:pic>
        <p:nvPicPr>
          <p:cNvPr id="3" name="Picture 2" descr="tirepro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2025">
            <a:off x="5223003" y="2365685"/>
            <a:ext cx="2987939" cy="224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76438" y="4368467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BEBE"/>
                </a:solidFill>
              </a:rPr>
              <a:t>The 3 keys </a:t>
            </a:r>
            <a:endParaRPr lang="en-US" dirty="0">
              <a:solidFill>
                <a:srgbClr val="C0BEB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883"/>
            <a:ext cx="9144000" cy="857250"/>
          </a:xfrm>
        </p:spPr>
        <p:txBody>
          <a:bodyPr/>
          <a:lstStyle/>
          <a:p>
            <a:r>
              <a:rPr lang="en-US" sz="5200" dirty="0" smtClean="0">
                <a:latin typeface="Gill Sans"/>
                <a:cs typeface="Gill Sans"/>
              </a:rPr>
              <a:t>THE </a:t>
            </a:r>
            <a:r>
              <a:rPr lang="en-US" sz="5200" u="sng" dirty="0" smtClean="0">
                <a:solidFill>
                  <a:srgbClr val="E99339"/>
                </a:solidFill>
                <a:latin typeface="Gill Sans"/>
                <a:cs typeface="Gill Sans"/>
              </a:rPr>
              <a:t>INSURANCE</a:t>
            </a:r>
            <a:r>
              <a:rPr lang="en-US" sz="5200" dirty="0" smtClean="0">
                <a:latin typeface="Gill Sans"/>
                <a:cs typeface="Gill Sans"/>
              </a:rPr>
              <a:t> QUESTION</a:t>
            </a:r>
            <a:endParaRPr lang="en-US" sz="5200" dirty="0">
              <a:latin typeface="Gill Sans"/>
              <a:cs typeface="Gill Sans"/>
            </a:endParaRPr>
          </a:p>
        </p:txBody>
      </p:sp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920" y="257033"/>
            <a:ext cx="9144000" cy="857250"/>
          </a:xfrm>
        </p:spPr>
        <p:txBody>
          <a:bodyPr/>
          <a:lstStyle/>
          <a:p>
            <a:r>
              <a:rPr lang="en-US" sz="5200" dirty="0" smtClean="0">
                <a:latin typeface="Gill Sans"/>
                <a:cs typeface="Gill Sans"/>
              </a:rPr>
              <a:t>MY </a:t>
            </a:r>
            <a:r>
              <a:rPr lang="en-US" sz="5200" u="sng" dirty="0" smtClean="0">
                <a:solidFill>
                  <a:srgbClr val="E99339"/>
                </a:solidFill>
                <a:latin typeface="Gill Sans"/>
                <a:cs typeface="Gill Sans"/>
              </a:rPr>
              <a:t>FINAL </a:t>
            </a:r>
            <a:r>
              <a:rPr lang="en-US" sz="5200" dirty="0" smtClean="0">
                <a:latin typeface="Gill Sans"/>
                <a:cs typeface="Gill Sans"/>
              </a:rPr>
              <a:t>THOUGHTS</a:t>
            </a:r>
            <a:endParaRPr lang="en-US" sz="5200" dirty="0">
              <a:latin typeface="Gill Sans"/>
              <a:cs typeface="Gill Sans"/>
            </a:endParaRPr>
          </a:p>
        </p:txBody>
      </p:sp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42943" y="1848766"/>
            <a:ext cx="628955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Lucida Sans"/>
                <a:cs typeface="Lucida Sans"/>
              </a:rPr>
              <a:t>Use CSA as a catalyst to</a:t>
            </a:r>
            <a:r>
              <a:rPr lang="en-US" sz="2800" dirty="0" smtClean="0">
                <a:latin typeface="Lucida Sans"/>
                <a:cs typeface="Lucida Sans"/>
              </a:rPr>
              <a:t> </a:t>
            </a:r>
            <a:r>
              <a:rPr lang="en-US" sz="2800" dirty="0" smtClean="0">
                <a:latin typeface="Lucida Sans"/>
                <a:cs typeface="Lucida Sans"/>
              </a:rPr>
              <a:t>create:</a:t>
            </a:r>
            <a:r>
              <a:rPr lang="en-US" sz="2800" dirty="0" smtClean="0">
                <a:latin typeface="Lucida Sans"/>
                <a:cs typeface="Lucida Sans"/>
              </a:rPr>
              <a:t> </a:t>
            </a:r>
            <a:endParaRPr lang="en-US" sz="2800" dirty="0" smtClean="0">
              <a:latin typeface="Lucida Sans"/>
              <a:cs typeface="Lucida Sans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latin typeface="Lucida Sans"/>
                <a:cs typeface="Lucida Sans"/>
              </a:rPr>
              <a:t>Transparency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latin typeface="Lucida Sans"/>
                <a:cs typeface="Lucida Sans"/>
              </a:rPr>
              <a:t>Accountability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latin typeface="Lucida Sans"/>
                <a:cs typeface="Lucida Sans"/>
              </a:rPr>
              <a:t>And Speed of </a:t>
            </a:r>
            <a:r>
              <a:rPr lang="en-US" sz="2800" dirty="0" smtClean="0">
                <a:latin typeface="Lucida Sans"/>
                <a:cs typeface="Lucida Sans"/>
              </a:rPr>
              <a:t>information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54159" y="1356335"/>
            <a:ext cx="6825211" cy="2354491"/>
          </a:xfrm>
          <a:prstGeom prst="rect">
            <a:avLst/>
          </a:prstGeom>
          <a:solidFill>
            <a:srgbClr val="DFDFDE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chemeClr val="accent1"/>
                </a:solidFill>
                <a:latin typeface="Lucida Sans"/>
                <a:cs typeface="Lucida Sans"/>
              </a:rPr>
              <a:t>CHANGE</a:t>
            </a:r>
            <a:r>
              <a:rPr lang="en-US" sz="3600" dirty="0" smtClean="0">
                <a:solidFill>
                  <a:schemeClr val="tx2"/>
                </a:solidFill>
                <a:latin typeface="Lucida Sans"/>
                <a:cs typeface="Lucida Sans"/>
              </a:rPr>
              <a:t> </a:t>
            </a:r>
            <a:r>
              <a:rPr lang="en-US" sz="3600" dirty="0" smtClean="0">
                <a:latin typeface="Lucida Sans"/>
                <a:cs typeface="Lucida Sans"/>
              </a:rPr>
              <a:t>THE GAME</a:t>
            </a:r>
          </a:p>
          <a:p>
            <a:pPr>
              <a:spcAft>
                <a:spcPts val="1200"/>
              </a:spcAft>
            </a:pP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     Address 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the 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3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 Wicked 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P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roblems</a:t>
            </a:r>
          </a:p>
          <a:p>
            <a:pPr>
              <a:spcAft>
                <a:spcPts val="1200"/>
              </a:spcAft>
            </a:pP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     Drive performance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 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and get </a:t>
            </a: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RESULTS </a:t>
            </a:r>
          </a:p>
          <a:p>
            <a:pPr>
              <a:spcAft>
                <a:spcPts val="1200"/>
              </a:spcAft>
            </a:pPr>
            <a:r>
              <a:rPr lang="en-US" sz="2700" dirty="0" smtClean="0">
                <a:solidFill>
                  <a:schemeClr val="tx2"/>
                </a:solidFill>
                <a:latin typeface="Lucida Sans"/>
                <a:cs typeface="Lucida Sans"/>
              </a:rPr>
              <a:t> </a:t>
            </a:r>
            <a:endParaRPr lang="en-US" sz="2700" cap="all" dirty="0">
              <a:solidFill>
                <a:schemeClr val="tx2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118" y="-4049"/>
            <a:ext cx="9159118" cy="5173466"/>
          </a:xfrm>
          <a:prstGeom prst="rect">
            <a:avLst/>
          </a:prstGeom>
          <a:gradFill flip="none" rotWithShape="1">
            <a:gsLst>
              <a:gs pos="0">
                <a:srgbClr val="12214C"/>
              </a:gs>
              <a:gs pos="100000">
                <a:srgbClr val="1D61A0"/>
              </a:gs>
            </a:gsLst>
            <a:path path="circle">
              <a:fillToRect l="100000" t="100000"/>
            </a:path>
            <a:tileRect r="-100000" b="-10000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0" tIns="45691" rIns="91380" bIns="45691" anchor="ctr"/>
          <a:lstStyle/>
          <a:p>
            <a:pPr algn="ctr" defTabSz="9138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  <a:ea typeface="+mn-ea"/>
            </a:endParaRPr>
          </a:p>
        </p:txBody>
      </p:sp>
      <p:pic>
        <p:nvPicPr>
          <p:cNvPr id="13317" name="Picture 9" descr="HNIcorner_cu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-6350"/>
            <a:ext cx="31496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NI_RGB_REV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8504" y="1984375"/>
            <a:ext cx="2997528" cy="11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7000" y="3312680"/>
            <a:ext cx="8890000" cy="857250"/>
          </a:xfrm>
          <a:prstGeom prst="rect">
            <a:avLst/>
          </a:prstGeom>
        </p:spPr>
        <p:txBody>
          <a:bodyPr lIns="91380" tIns="45691" rIns="91380" bIns="45691">
            <a:normAutofit/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/>
                <a:ea typeface="ＭＳ Ｐゴシック" pitchFamily="-112" charset="-128"/>
                <a:cs typeface="ＭＳ Ｐゴシック" pitchFamily="-112" charset="-128"/>
              </a:rPr>
              <a:t>CSA   </a:t>
            </a:r>
            <a:r>
              <a:rPr lang="en-US" sz="2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Lucida Sans"/>
                <a:ea typeface="ＭＳ Ｐゴシック" pitchFamily="-112" charset="-128"/>
                <a:cs typeface="ＭＳ Ｐゴシック" pitchFamily="-112" charset="-128"/>
              </a:rPr>
              <a:t>RISK MANAGEMENT IN A NEW ERA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latin typeface="Lucida Sans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715648" y="3607823"/>
            <a:ext cx="591875" cy="1589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345536" y="4306795"/>
            <a:ext cx="552127" cy="5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105876" y="3906685"/>
            <a:ext cx="683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alpha val="88000"/>
                  </a:schemeClr>
                </a:solidFill>
                <a:latin typeface="Lucida Sans"/>
                <a:cs typeface="Lucida Sans"/>
              </a:rPr>
              <a:t>MIKE NATALIZIO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Lucida Sans"/>
                <a:cs typeface="Lucida Sans"/>
              </a:rPr>
              <a:t>CEO/PRESIDENT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76" y="874258"/>
            <a:ext cx="7563353" cy="857250"/>
          </a:xfrm>
        </p:spPr>
        <p:txBody>
          <a:bodyPr/>
          <a:lstStyle/>
          <a:p>
            <a:r>
              <a:rPr lang="en-US" sz="3600" dirty="0" smtClean="0">
                <a:latin typeface="Gill Sans"/>
                <a:cs typeface="Gill Sans"/>
              </a:rPr>
              <a:t>HOW WILL </a:t>
            </a:r>
            <a:r>
              <a:rPr lang="en-US" sz="3600" u="sng" dirty="0" smtClean="0">
                <a:solidFill>
                  <a:srgbClr val="E99339"/>
                </a:solidFill>
                <a:latin typeface="Gill Sans"/>
                <a:cs typeface="Gill Sans"/>
              </a:rPr>
              <a:t>CSA</a:t>
            </a:r>
            <a:r>
              <a:rPr lang="en-US" sz="3600" dirty="0" smtClean="0">
                <a:latin typeface="Gill Sans"/>
                <a:cs typeface="Gill Sans"/>
              </a:rPr>
              <a:t> IMPACT </a:t>
            </a:r>
            <a:br>
              <a:rPr lang="en-US" sz="3600" dirty="0" smtClean="0">
                <a:latin typeface="Gill Sans"/>
                <a:cs typeface="Gill Sans"/>
              </a:rPr>
            </a:br>
            <a:r>
              <a:rPr lang="en-US" sz="3600" dirty="0" smtClean="0">
                <a:latin typeface="Gill Sans"/>
                <a:cs typeface="Gill Sans"/>
              </a:rPr>
              <a:t>INSURANCE AND UNDERWRITERS ?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46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6000"/>
              </a:blip>
              <a:stretch>
                <a:fillRect/>
              </a:stretch>
            </p:blipFill>
          </mc:Fallback>
        </mc:AlternateContent>
        <p:spPr>
          <a:xfrm rot="5214498">
            <a:off x="2098656" y="-1342419"/>
            <a:ext cx="4627590" cy="8004480"/>
          </a:xfrm>
          <a:prstGeom prst="rect">
            <a:avLst/>
          </a:prstGeom>
        </p:spPr>
      </p:pic>
      <p:pic>
        <p:nvPicPr>
          <p:cNvPr id="3" name="Picture 2" descr="TCA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5844" y="4259851"/>
            <a:ext cx="621236" cy="62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30038" y="1648034"/>
            <a:ext cx="6356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Sans"/>
                <a:cs typeface="Lucida Sans"/>
              </a:rPr>
              <a:t>How Underwriters think:</a:t>
            </a:r>
          </a:p>
          <a:p>
            <a:endParaRPr lang="en-US" sz="2600" dirty="0" smtClean="0">
              <a:latin typeface="Lucida Sans"/>
              <a:cs typeface="Lucida Sans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600" dirty="0" smtClean="0">
                <a:latin typeface="Lucida Sans"/>
                <a:cs typeface="Lucida Sans"/>
              </a:rPr>
              <a:t>  </a:t>
            </a:r>
            <a:r>
              <a:rPr lang="en-US" sz="2600" dirty="0" smtClean="0">
                <a:solidFill>
                  <a:schemeClr val="tx2"/>
                </a:solidFill>
                <a:latin typeface="Lucida Sans"/>
                <a:cs typeface="Lucida Sans"/>
              </a:rPr>
              <a:t>How are you managing your RISK?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600" dirty="0" smtClean="0">
                <a:latin typeface="Lucida Sans"/>
                <a:cs typeface="Lucida Sans"/>
              </a:rPr>
              <a:t>  </a:t>
            </a:r>
            <a:r>
              <a:rPr lang="en-US" sz="2600" dirty="0" smtClean="0">
                <a:solidFill>
                  <a:schemeClr val="tx2"/>
                </a:solidFill>
                <a:latin typeface="Lucida Sans"/>
                <a:cs typeface="Lucida Sans"/>
              </a:rPr>
              <a:t>What are your results?</a:t>
            </a:r>
            <a:endParaRPr lang="en-US" sz="2600" dirty="0">
              <a:solidFill>
                <a:schemeClr val="tx2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58561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mnataliz\Desktop\binocs.JPG"/>
          <p:cNvPicPr>
            <a:picLocks noChangeAspect="1" noChangeArrowheads="1"/>
          </p:cNvPicPr>
          <p:nvPr/>
        </p:nvPicPr>
        <p:blipFill>
          <a:blip r:embed="rId3">
            <a:lum bright="-7000"/>
          </a:blip>
          <a:srcRect t="21833"/>
          <a:stretch>
            <a:fillRect/>
          </a:stretch>
        </p:blipFill>
        <p:spPr bwMode="auto">
          <a:xfrm>
            <a:off x="-615454" y="-145895"/>
            <a:ext cx="10247471" cy="5655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089" y="36666"/>
            <a:ext cx="87299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Motor carriers are </a:t>
            </a:r>
            <a:r>
              <a:rPr lang="en-US" sz="54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struggling</a:t>
            </a:r>
            <a:r>
              <a:rPr lang="en-US" sz="54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w</a:t>
            </a:r>
            <a:r>
              <a:rPr lang="en-US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ith</a:t>
            </a:r>
          </a:p>
          <a:p>
            <a:pPr algn="ctr">
              <a:spcAft>
                <a:spcPts val="600"/>
              </a:spcAft>
            </a:pPr>
            <a:r>
              <a:rPr lang="en-US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sz="6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3 Wicked Risk Problems</a:t>
            </a:r>
          </a:p>
          <a:p>
            <a:pPr>
              <a:spcAft>
                <a:spcPts val="600"/>
              </a:spcAft>
            </a:pPr>
            <a:endParaRPr lang="en-US" sz="3600" dirty="0" smtClean="0">
              <a:solidFill>
                <a:schemeClr val="tx1">
                  <a:lumMod val="40000"/>
                  <a:lumOff val="60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44399" y="368300"/>
            <a:ext cx="5448000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569B2"/>
                </a:solidFill>
                <a:latin typeface="Lucida Sans Unicode" pitchFamily="30" charset="0"/>
              </a:rPr>
              <a:t>The Wicked Problems</a:t>
            </a:r>
            <a:endParaRPr lang="en-US" sz="3200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58561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952281"/>
            <a:ext cx="4275667" cy="1588"/>
          </a:xfrm>
          <a:prstGeom prst="line">
            <a:avLst/>
          </a:prstGeom>
          <a:ln w="12700" cap="flat" cmpd="sng" algn="ctr">
            <a:solidFill>
              <a:srgbClr val="E993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5076" y="1854145"/>
            <a:ext cx="7822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Dealing with </a:t>
            </a:r>
            <a:r>
              <a:rPr lang="en-US" sz="5400" dirty="0" smtClean="0">
                <a:latin typeface="Gill Sans"/>
                <a:cs typeface="Gill Sans"/>
              </a:rPr>
              <a:t>Compliance</a:t>
            </a:r>
            <a:r>
              <a:rPr lang="en-US" sz="5400" dirty="0" smtClean="0">
                <a:solidFill>
                  <a:srgbClr val="E99339"/>
                </a:solidFill>
                <a:latin typeface="Lucida Sans"/>
                <a:cs typeface="Lucida Sans"/>
              </a:rPr>
              <a:t> </a:t>
            </a:r>
            <a:r>
              <a:rPr lang="en-US" sz="5400" dirty="0" smtClean="0">
                <a:latin typeface="Gill Sans"/>
                <a:cs typeface="Gill Sans"/>
              </a:rPr>
              <a:t>Risk</a:t>
            </a:r>
            <a:r>
              <a:rPr lang="en-US" sz="5400" dirty="0" smtClean="0">
                <a:solidFill>
                  <a:srgbClr val="E99339"/>
                </a:solidFill>
                <a:latin typeface="Lucida Sans"/>
                <a:cs typeface="Lucida Sans"/>
              </a:rPr>
              <a:t>*</a:t>
            </a:r>
            <a:endParaRPr lang="en-US" sz="5400" dirty="0" smtClean="0">
              <a:latin typeface="Gill Sans"/>
              <a:cs typeface="Gill Sans"/>
            </a:endParaRPr>
          </a:p>
          <a:p>
            <a:r>
              <a:rPr lang="en-US" sz="3600" dirty="0" smtClean="0">
                <a:latin typeface="Gill Sans"/>
                <a:cs typeface="Gill Sans"/>
              </a:rPr>
              <a:t>                                  </a:t>
            </a:r>
            <a:r>
              <a:rPr lang="en-US" sz="3600" spc="300" dirty="0" smtClean="0">
                <a:latin typeface="Gill Sans"/>
                <a:cs typeface="Gill Sans"/>
              </a:rPr>
              <a:t>driven by CSA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314" y="1572315"/>
            <a:ext cx="13523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dirty="0" smtClean="0">
                <a:solidFill>
                  <a:schemeClr val="accent1"/>
                </a:solidFill>
                <a:latin typeface="Lucida Sans"/>
                <a:cs typeface="Lucida Sans"/>
              </a:rPr>
              <a:t>1</a:t>
            </a:r>
            <a:endParaRPr lang="en-US" sz="14400" dirty="0">
              <a:solidFill>
                <a:schemeClr val="accent1"/>
              </a:solidFill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419" y="4194890"/>
            <a:ext cx="435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</a:t>
            </a:r>
            <a:r>
              <a:rPr lang="en-US" b="1" dirty="0" smtClean="0"/>
              <a:t>Dirty Secret</a:t>
            </a:r>
            <a:r>
              <a:rPr lang="en-US" dirty="0" smtClean="0"/>
              <a:t>: It’s not about compliance]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8293" y="3889278"/>
            <a:ext cx="56784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dirty="0" smtClean="0">
                <a:solidFill>
                  <a:schemeClr val="accent1"/>
                </a:solidFill>
                <a:latin typeface="Lucida Sans"/>
                <a:cs typeface="Lucida Sans"/>
              </a:rPr>
              <a:t>*</a:t>
            </a:r>
            <a:endParaRPr lang="en-US" sz="6200" dirty="0">
              <a:solidFill>
                <a:schemeClr val="accent1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44399" y="368300"/>
            <a:ext cx="5448000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1" rIns="91380" bIns="45691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569B2"/>
                </a:solidFill>
                <a:latin typeface="Lucida Sans Unicode" pitchFamily="30" charset="0"/>
              </a:rPr>
              <a:t>The Wicked Problems</a:t>
            </a:r>
            <a:endParaRPr lang="en-US" sz="3200" dirty="0">
              <a:solidFill>
                <a:srgbClr val="3569B2"/>
              </a:solidFill>
              <a:latin typeface="Lucida Sans Unicode" pitchFamily="30" charset="0"/>
            </a:endParaRPr>
          </a:p>
        </p:txBody>
      </p:sp>
      <p:pic>
        <p:nvPicPr>
          <p:cNvPr id="7" name="Content Placeholder 5" descr="HNI_CMYK_DOT.png"/>
          <p:cNvPicPr>
            <a:picLocks noChangeAspect="1"/>
          </p:cNvPicPr>
          <p:nvPr/>
        </p:nvPicPr>
        <p:blipFill>
          <a:blip r:embed="rId2"/>
          <a:srcRect l="-20459" r="-20459"/>
          <a:stretch>
            <a:fillRect/>
          </a:stretch>
        </p:blipFill>
        <p:spPr bwMode="auto">
          <a:xfrm>
            <a:off x="298450" y="585616"/>
            <a:ext cx="255588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280" y="952281"/>
            <a:ext cx="4275667" cy="1588"/>
          </a:xfrm>
          <a:prstGeom prst="line">
            <a:avLst/>
          </a:prstGeom>
          <a:ln w="12700" cap="flat" cmpd="sng" algn="ctr">
            <a:solidFill>
              <a:srgbClr val="E993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2673" y="1966452"/>
            <a:ext cx="776798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Better </a:t>
            </a:r>
            <a:r>
              <a:rPr lang="en-US" sz="5400" dirty="0" smtClean="0">
                <a:latin typeface="Gill Sans"/>
                <a:cs typeface="Gill Sans"/>
              </a:rPr>
              <a:t>managing</a:t>
            </a:r>
            <a:r>
              <a:rPr lang="en-US" sz="3600" dirty="0" smtClean="0">
                <a:latin typeface="Gill Sans"/>
                <a:cs typeface="Gill Sans"/>
              </a:rPr>
              <a:t> and </a:t>
            </a:r>
            <a:r>
              <a:rPr lang="en-US" sz="5400" dirty="0" smtClean="0">
                <a:latin typeface="Gill Sans"/>
                <a:cs typeface="Gill Sans"/>
              </a:rPr>
              <a:t>improving</a:t>
            </a:r>
          </a:p>
          <a:p>
            <a:r>
              <a:rPr lang="en-US" sz="5400" dirty="0" smtClean="0">
                <a:latin typeface="Gill Sans"/>
                <a:cs typeface="Gill Sans"/>
              </a:rPr>
              <a:t>Driver Performance</a:t>
            </a:r>
            <a:endParaRPr lang="en-US" sz="3600" dirty="0" smtClean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15" y="1653935"/>
            <a:ext cx="13523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dirty="0" smtClean="0">
                <a:solidFill>
                  <a:srgbClr val="E99339"/>
                </a:solidFill>
                <a:latin typeface="Lucida Sans"/>
                <a:cs typeface="Lucida Sans"/>
              </a:rPr>
              <a:t>2</a:t>
            </a:r>
            <a:endParaRPr lang="en-US" sz="14400" dirty="0">
              <a:solidFill>
                <a:srgbClr val="E99339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NI THEME">
      <a:dk1>
        <a:srgbClr val="605E5D"/>
      </a:dk1>
      <a:lt1>
        <a:sysClr val="window" lastClr="FFFFFF"/>
      </a:lt1>
      <a:dk2>
        <a:srgbClr val="1D61A0"/>
      </a:dk2>
      <a:lt2>
        <a:srgbClr val="EEECE1"/>
      </a:lt2>
      <a:accent1>
        <a:srgbClr val="E99339"/>
      </a:accent1>
      <a:accent2>
        <a:srgbClr val="1D61A0"/>
      </a:accent2>
      <a:accent3>
        <a:srgbClr val="51A542"/>
      </a:accent3>
      <a:accent4>
        <a:srgbClr val="5D78A2"/>
      </a:accent4>
      <a:accent5>
        <a:srgbClr val="499BC9"/>
      </a:accent5>
      <a:accent6>
        <a:srgbClr val="0093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512</Words>
  <Application>Microsoft Macintosh PowerPoint</Application>
  <PresentationFormat>On-screen Show (16:9)</PresentationFormat>
  <Paragraphs>149</Paragraphs>
  <Slides>42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DISCUSSION TOPICS</vt:lpstr>
      <vt:lpstr>THE INSURANCE QUESTION</vt:lpstr>
      <vt:lpstr>HOW WILL CSA IMPACT  INSURANCE AND UNDERWRITERS ?</vt:lpstr>
      <vt:lpstr>Slide 6</vt:lpstr>
      <vt:lpstr>Slide 7</vt:lpstr>
      <vt:lpstr>Slide 8</vt:lpstr>
      <vt:lpstr>Slide 9</vt:lpstr>
      <vt:lpstr>Slide 10</vt:lpstr>
      <vt:lpstr>THE PRE-CSA ERA?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CSA GAME CHANGER</vt:lpstr>
      <vt:lpstr>Slide 23</vt:lpstr>
      <vt:lpstr>Slide 24</vt:lpstr>
      <vt:lpstr>Slide 25</vt:lpstr>
      <vt:lpstr>Slide 26</vt:lpstr>
      <vt:lpstr>THE FUTURE ?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MY FINAL THOUGHTS</vt:lpstr>
      <vt:lpstr>Slide 41</vt:lpstr>
      <vt:lpstr>Slide 42</vt:lpstr>
    </vt:vector>
  </TitlesOfParts>
  <Manager/>
  <Company>HNI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Mike Natalizio</dc:creator>
  <cp:keywords/>
  <dc:description/>
  <cp:lastModifiedBy>Michael Natalizio</cp:lastModifiedBy>
  <cp:revision>369</cp:revision>
  <cp:lastPrinted>2010-07-20T20:03:31Z</cp:lastPrinted>
  <dcterms:created xsi:type="dcterms:W3CDTF">2011-03-14T10:11:59Z</dcterms:created>
  <dcterms:modified xsi:type="dcterms:W3CDTF">2011-03-14T11:17:04Z</dcterms:modified>
  <cp:category/>
</cp:coreProperties>
</file>