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8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74" r:id="rId11"/>
    <p:sldId id="275" r:id="rId12"/>
    <p:sldId id="276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1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A11C"/>
    <a:srgbClr val="3569B2"/>
    <a:srgbClr val="7B726B"/>
    <a:srgbClr val="350F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F8C79-1358-48B2-BAFC-F7BA69F8FF02}" type="datetimeFigureOut">
              <a:rPr lang="en-US" smtClean="0"/>
              <a:pPr/>
              <a:t>09/13/2011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C09F3-6BE1-4589-8214-5D54D85045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pPr algn="r"/>
            <a:r>
              <a:rPr lang="en-US" sz="1000" i="1" dirty="0">
                <a:latin typeface="Arial" charset="0"/>
              </a:rPr>
              <a:t>07/16/96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Arial" charset="0"/>
              </a:rPr>
              <a:t>2##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81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8199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pPr algn="r"/>
            <a:r>
              <a:rPr lang="en-US" sz="1000" i="1" dirty="0">
                <a:latin typeface="Arial" charset="0"/>
              </a:rPr>
              <a:t>07/16/96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Arial" charset="0"/>
              </a:rPr>
              <a:t>14##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3687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6871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pPr algn="r"/>
            <a:r>
              <a:rPr lang="en-US" sz="1000" i="1" dirty="0">
                <a:latin typeface="Arial" charset="0"/>
              </a:rPr>
              <a:t>07/16/96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Arial" charset="0"/>
              </a:rPr>
              <a:t>15##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3891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8919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pPr algn="r"/>
            <a:r>
              <a:rPr lang="en-US" sz="1000" i="1" dirty="0">
                <a:latin typeface="Arial" charset="0"/>
              </a:rPr>
              <a:t>07/16/96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Arial" charset="0"/>
              </a:rPr>
              <a:t>18##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4711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7111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pPr algn="r"/>
            <a:r>
              <a:rPr lang="en-US" sz="1000" i="1" dirty="0">
                <a:latin typeface="Arial" charset="0"/>
              </a:rPr>
              <a:t>07/16/96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Arial" charset="0"/>
              </a:rPr>
              <a:t>19##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5120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1207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pPr algn="r"/>
            <a:r>
              <a:rPr lang="en-US" sz="1000" i="1" dirty="0">
                <a:latin typeface="Arial" charset="0"/>
              </a:rPr>
              <a:t>07/16/96</a:t>
            </a: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Arial" charset="0"/>
              </a:rPr>
              <a:t>20##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5325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3255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pPr algn="r"/>
            <a:r>
              <a:rPr lang="en-US" sz="1000" i="1" dirty="0">
                <a:latin typeface="Arial" charset="0"/>
              </a:rPr>
              <a:t>07/16/96</a:t>
            </a: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Arial" charset="0"/>
              </a:rPr>
              <a:t>21##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553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5303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pPr algn="r"/>
            <a:r>
              <a:rPr lang="en-US" sz="1000" i="1" dirty="0">
                <a:latin typeface="Arial" charset="0"/>
              </a:rPr>
              <a:t>07/16/96</a:t>
            </a: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Arial" charset="0"/>
              </a:rPr>
              <a:t>22##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573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7351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pPr algn="r"/>
            <a:r>
              <a:rPr lang="en-US" sz="1000" i="1" dirty="0">
                <a:latin typeface="Arial" charset="0"/>
              </a:rPr>
              <a:t>07/16/96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Arial" charset="0"/>
              </a:rPr>
              <a:t>23##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593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9399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pPr algn="r"/>
            <a:r>
              <a:rPr lang="en-US" sz="1000" i="1" dirty="0">
                <a:latin typeface="Arial" charset="0"/>
              </a:rPr>
              <a:t>07/16/96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Arial" charset="0"/>
              </a:rPr>
              <a:t>3##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102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0247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pPr algn="r"/>
            <a:r>
              <a:rPr lang="en-US" sz="1000" i="1" dirty="0">
                <a:latin typeface="Arial" charset="0"/>
              </a:rPr>
              <a:t>07/16/96</a:t>
            </a: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Arial" charset="0"/>
              </a:rPr>
              <a:t>24##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614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1447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pPr algn="r"/>
            <a:r>
              <a:rPr lang="en-US" sz="1000" i="1" dirty="0">
                <a:latin typeface="Arial" charset="0"/>
              </a:rPr>
              <a:t>07/16/96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Arial" charset="0"/>
              </a:rPr>
              <a:t>25##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6349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3495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pPr algn="r"/>
            <a:r>
              <a:rPr lang="en-US" sz="1000" i="1" dirty="0">
                <a:latin typeface="Arial" charset="0"/>
              </a:rPr>
              <a:t>07/16/96</a:t>
            </a: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Arial" charset="0"/>
              </a:rPr>
              <a:t>26##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655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5543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pPr algn="r"/>
            <a:r>
              <a:rPr lang="en-US" sz="1000" i="1" dirty="0">
                <a:latin typeface="Arial" charset="0"/>
              </a:rPr>
              <a:t>07/16/96</a:t>
            </a:r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Arial" charset="0"/>
              </a:rPr>
              <a:t>28##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696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9639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pPr algn="r"/>
            <a:r>
              <a:rPr lang="en-US" sz="1000" i="1" dirty="0">
                <a:latin typeface="Arial" charset="0"/>
              </a:rPr>
              <a:t>07/16/96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Arial" charset="0"/>
              </a:rPr>
              <a:t>4##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1229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2295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pPr algn="r"/>
            <a:r>
              <a:rPr lang="en-US" sz="1000" i="1" dirty="0">
                <a:latin typeface="Arial" charset="0"/>
              </a:rPr>
              <a:t>07/16/96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Arial" charset="0"/>
              </a:rPr>
              <a:t>5##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143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4343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pPr algn="r"/>
            <a:r>
              <a:rPr lang="en-US" sz="1000" i="1" dirty="0">
                <a:latin typeface="Arial" charset="0"/>
              </a:rPr>
              <a:t>07/16/96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Arial" charset="0"/>
              </a:rPr>
              <a:t>6##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163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6391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pPr algn="r"/>
            <a:r>
              <a:rPr lang="en-US" sz="1000" i="1" dirty="0">
                <a:latin typeface="Arial" charset="0"/>
              </a:rPr>
              <a:t>07/16/96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Arial" charset="0"/>
              </a:rPr>
              <a:t>7##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204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0487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pPr algn="r"/>
            <a:r>
              <a:rPr lang="en-US" sz="1000" i="1" dirty="0">
                <a:latin typeface="Arial" charset="0"/>
              </a:rPr>
              <a:t>07/16/96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Arial" charset="0"/>
              </a:rPr>
              <a:t>8##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/>
          <a:lstStyle/>
          <a:p>
            <a:r>
              <a:rPr lang="en-US" sz="1000" i="1" dirty="0">
                <a:latin typeface="Arial" charset="0"/>
              </a:rPr>
              <a:t>*</a:t>
            </a:r>
          </a:p>
        </p:txBody>
      </p:sp>
      <p:sp>
        <p:nvSpPr>
          <p:cNvPr id="2253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2535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cap="all" baseline="0">
                <a:solidFill>
                  <a:srgbClr val="3569B2"/>
                </a:solidFill>
                <a:latin typeface="Lucida Sans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72278" y="662609"/>
            <a:ext cx="34455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4EE32E-154B-7245-85F5-3E96C5773896}" type="datetimeFigureOut">
              <a:rPr lang="en-US" smtClean="0"/>
              <a:pPr/>
              <a:t>09/13/2011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FE940A-B68B-1149-83CF-351CD40EB9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4EE32E-154B-7245-85F5-3E96C5773896}" type="datetimeFigureOut">
              <a:rPr lang="en-US" smtClean="0"/>
              <a:pPr/>
              <a:t>09/13/2011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FE940A-B68B-1149-83CF-351CD40EB9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4EE32E-154B-7245-85F5-3E96C5773896}" type="datetimeFigureOut">
              <a:rPr lang="en-US" smtClean="0"/>
              <a:pPr/>
              <a:t>09/13/2011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FE940A-B68B-1149-83CF-351CD40EB9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4EE32E-154B-7245-85F5-3E96C5773896}" type="datetimeFigureOut">
              <a:rPr lang="en-US" smtClean="0"/>
              <a:pPr/>
              <a:t>09/13/2011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FE940A-B68B-1149-83CF-351CD40EB9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4EE32E-154B-7245-85F5-3E96C5773896}" type="datetimeFigureOut">
              <a:rPr lang="en-US" smtClean="0"/>
              <a:pPr/>
              <a:t>09/13/2011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FE940A-B68B-1149-83CF-351CD40EB9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4EE32E-154B-7245-85F5-3E96C5773896}" type="datetimeFigureOut">
              <a:rPr lang="en-US" smtClean="0"/>
              <a:pPr/>
              <a:t>09/13/2011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FE940A-B68B-1149-83CF-351CD40EB9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4EE32E-154B-7245-85F5-3E96C5773896}" type="datetimeFigureOut">
              <a:rPr lang="en-US" smtClean="0"/>
              <a:pPr/>
              <a:t>09/13/2011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FE940A-B68B-1149-83CF-351CD40EB9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4EE32E-154B-7245-85F5-3E96C5773896}" type="datetimeFigureOut">
              <a:rPr lang="en-US" smtClean="0"/>
              <a:pPr/>
              <a:t>09/13/2011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FE940A-B68B-1149-83CF-351CD40EB9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4EE32E-154B-7245-85F5-3E96C5773896}" type="datetimeFigureOut">
              <a:rPr lang="en-US" smtClean="0"/>
              <a:pPr/>
              <a:t>09/13/2011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FE940A-B68B-1149-83CF-351CD40EB9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4EE32E-154B-7245-85F5-3E96C5773896}" type="datetimeFigureOut">
              <a:rPr lang="en-US" smtClean="0"/>
              <a:pPr/>
              <a:t>09/13/2011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FE940A-B68B-1149-83CF-351CD40EB9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6956" y="168622"/>
            <a:ext cx="83259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6956" y="1600200"/>
            <a:ext cx="8229600" cy="39259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0" y="579434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6A11C"/>
              </a:buClr>
              <a:buFont typeface="Wingdings" pitchFamily="2" charset="2"/>
              <a:buChar char="q"/>
            </a:pPr>
            <a:endParaRPr lang="en-US" sz="2400" dirty="0">
              <a:latin typeface="Lucida Sans" pitchFamily="34" charset="0"/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5578982" y="6075553"/>
            <a:ext cx="3621013" cy="650559"/>
            <a:chOff x="2925072" y="484059"/>
            <a:chExt cx="3621013" cy="867412"/>
          </a:xfrm>
        </p:grpSpPr>
        <p:sp>
          <p:nvSpPr>
            <p:cNvPr id="14" name="Subtitle 2"/>
            <p:cNvSpPr txBox="1">
              <a:spLocks/>
            </p:cNvSpPr>
            <p:nvPr/>
          </p:nvSpPr>
          <p:spPr>
            <a:xfrm>
              <a:off x="2925072" y="792328"/>
              <a:ext cx="3621013" cy="515507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62500" lnSpcReduction="200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r>
                <a:rPr kumimoji="0" lang="en-US" sz="3600" b="1" i="0" u="none" strike="noStrike" kern="1200" cap="none" spc="-150" normalizeH="0" baseline="0" noProof="0" dirty="0" smtClean="0">
                  <a:ln>
                    <a:noFill/>
                  </a:ln>
                  <a:solidFill>
                    <a:srgbClr val="3569B2"/>
                  </a:solidFill>
                  <a:effectLst/>
                  <a:uLnTx/>
                  <a:uFillTx/>
                  <a:latin typeface="BlairMdITC TT-Medium"/>
                  <a:ea typeface="+mn-ea"/>
                  <a:cs typeface="BlairMdITC TT-Medium"/>
                </a:rPr>
                <a:t>Safety</a:t>
              </a:r>
              <a:r>
                <a:rPr kumimoji="0" lang="en-US" sz="2400" b="1" i="0" u="none" strike="noStrike" kern="1200" cap="none" spc="-150" normalizeH="0" baseline="0" noProof="0" dirty="0" smtClean="0">
                  <a:ln>
                    <a:noFill/>
                  </a:ln>
                  <a:solidFill>
                    <a:srgbClr val="3569B2"/>
                  </a:solidFill>
                  <a:effectLst/>
                  <a:uLnTx/>
                  <a:uFillTx/>
                  <a:latin typeface="BlairMdITC TT-Medium"/>
                  <a:ea typeface="+mn-ea"/>
                  <a:cs typeface="BlairMdITC TT-Medium"/>
                </a:rPr>
                <a:t>on</a:t>
              </a:r>
              <a:r>
                <a:rPr kumimoji="0" lang="en-US" sz="3600" b="1" i="0" u="none" strike="noStrike" kern="1200" cap="none" spc="-150" normalizeH="0" baseline="0" noProof="0" dirty="0" smtClean="0">
                  <a:ln>
                    <a:noFill/>
                  </a:ln>
                  <a:solidFill>
                    <a:srgbClr val="3569B2"/>
                  </a:solidFill>
                  <a:effectLst/>
                  <a:uLnTx/>
                  <a:uFillTx/>
                  <a:latin typeface="BlairMdITC TT-Medium"/>
                  <a:ea typeface="+mn-ea"/>
                  <a:cs typeface="BlairMdITC TT-Medium"/>
                </a:rPr>
                <a:t>Call</a:t>
              </a:r>
              <a:endParaRPr kumimoji="0" lang="en-US" sz="3600" b="1" i="0" u="none" strike="noStrike" kern="1200" cap="none" spc="-150" normalizeH="0" baseline="0" noProof="0" dirty="0">
                <a:ln>
                  <a:noFill/>
                </a:ln>
                <a:solidFill>
                  <a:srgbClr val="3569B2"/>
                </a:solidFill>
                <a:effectLst/>
                <a:uLnTx/>
                <a:uFillTx/>
                <a:latin typeface="BlairMdITC TT-Medium"/>
                <a:ea typeface="+mn-ea"/>
                <a:cs typeface="BlairMdITC TT-Medium"/>
              </a:endParaRPr>
            </a:p>
          </p:txBody>
        </p:sp>
        <p:sp>
          <p:nvSpPr>
            <p:cNvPr id="15" name="Right Triangle 14"/>
            <p:cNvSpPr/>
            <p:nvPr/>
          </p:nvSpPr>
          <p:spPr>
            <a:xfrm rot="16200000">
              <a:off x="5489586" y="539239"/>
              <a:ext cx="867412" cy="757052"/>
            </a:xfrm>
            <a:prstGeom prst="rtTriangle">
              <a:avLst/>
            </a:prstGeom>
            <a:solidFill>
              <a:srgbClr val="F6A11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6" name="Content Placeholder 5" descr="HNI_CMYK_DOT.png"/>
          <p:cNvPicPr>
            <a:picLocks noChangeAspect="1"/>
          </p:cNvPicPr>
          <p:nvPr userDrawn="1"/>
        </p:nvPicPr>
        <p:blipFill>
          <a:blip r:embed="rId13"/>
          <a:srcRect l="-20459" r="-20459"/>
          <a:stretch>
            <a:fillRect/>
          </a:stretch>
        </p:blipFill>
        <p:spPr bwMode="auto">
          <a:xfrm>
            <a:off x="190500" y="677863"/>
            <a:ext cx="31273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Font typeface="Wingdings" pitchFamily="2" charset="2"/>
        <a:buNone/>
        <a:defRPr sz="2400" b="1" kern="1200" cap="all" baseline="0">
          <a:solidFill>
            <a:srgbClr val="3569B2"/>
          </a:solidFill>
          <a:latin typeface="Lucida Sans" pitchFamily="34" charset="0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50000"/>
        </a:lnSpc>
        <a:spcBef>
          <a:spcPts val="0"/>
        </a:spcBef>
        <a:buFont typeface="Arial"/>
        <a:buChar char="•"/>
        <a:defRPr sz="2000" kern="1200">
          <a:solidFill>
            <a:srgbClr val="7B726B"/>
          </a:solidFill>
          <a:latin typeface="Lucida Sans Unicode" pitchFamily="34" charset="0"/>
          <a:ea typeface="+mn-ea"/>
          <a:cs typeface="Lucida Sans Unicode" pitchFamily="34" charset="0"/>
        </a:defRPr>
      </a:lvl1pPr>
      <a:lvl2pPr marL="742950" indent="-285750" algn="l" defTabSz="457200" rtl="0" eaLnBrk="1" latinLnBrk="0" hangingPunct="1">
        <a:lnSpc>
          <a:spcPct val="150000"/>
        </a:lnSpc>
        <a:spcBef>
          <a:spcPts val="0"/>
        </a:spcBef>
        <a:buFont typeface="Arial"/>
        <a:buChar char="–"/>
        <a:defRPr sz="2000" kern="1200">
          <a:solidFill>
            <a:srgbClr val="7B726B"/>
          </a:solidFill>
          <a:latin typeface="Lucida Sans Unicode" pitchFamily="34" charset="0"/>
          <a:ea typeface="+mn-ea"/>
          <a:cs typeface="Lucida Sans Unicode" pitchFamily="34" charset="0"/>
        </a:defRPr>
      </a:lvl2pPr>
      <a:lvl3pPr marL="1143000" indent="-228600" algn="l" defTabSz="457200" rtl="0" eaLnBrk="1" latinLnBrk="0" hangingPunct="1">
        <a:lnSpc>
          <a:spcPct val="150000"/>
        </a:lnSpc>
        <a:spcBef>
          <a:spcPts val="0"/>
        </a:spcBef>
        <a:buFont typeface="Arial"/>
        <a:buChar char="•"/>
        <a:defRPr sz="2000" kern="1200">
          <a:solidFill>
            <a:srgbClr val="7B726B"/>
          </a:solidFill>
          <a:latin typeface="Lucida Sans Unicode" pitchFamily="34" charset="0"/>
          <a:ea typeface="+mn-ea"/>
          <a:cs typeface="Lucida Sans Unicode" pitchFamily="34" charset="0"/>
        </a:defRPr>
      </a:lvl3pPr>
      <a:lvl4pPr marL="1600200" indent="-228600" algn="l" defTabSz="457200" rtl="0" eaLnBrk="1" latinLnBrk="0" hangingPunct="1">
        <a:lnSpc>
          <a:spcPct val="150000"/>
        </a:lnSpc>
        <a:spcBef>
          <a:spcPts val="0"/>
        </a:spcBef>
        <a:buFont typeface="Arial"/>
        <a:buChar char="–"/>
        <a:defRPr sz="2000" kern="1200">
          <a:solidFill>
            <a:srgbClr val="7B726B"/>
          </a:solidFill>
          <a:latin typeface="Lucida Sans Unicode" pitchFamily="34" charset="0"/>
          <a:ea typeface="+mn-ea"/>
          <a:cs typeface="Lucida Sans Unicode" pitchFamily="34" charset="0"/>
        </a:defRPr>
      </a:lvl4pPr>
      <a:lvl5pPr marL="2057400" indent="-228600" algn="l" defTabSz="457200" rtl="0" eaLnBrk="1" latinLnBrk="0" hangingPunct="1">
        <a:lnSpc>
          <a:spcPct val="150000"/>
        </a:lnSpc>
        <a:spcBef>
          <a:spcPts val="0"/>
        </a:spcBef>
        <a:buFont typeface="Arial"/>
        <a:buChar char="»"/>
        <a:defRPr sz="2000" kern="1200">
          <a:solidFill>
            <a:srgbClr val="7B726B"/>
          </a:solidFill>
          <a:latin typeface="Lucida Sans Unicode" pitchFamily="34" charset="0"/>
          <a:ea typeface="+mn-ea"/>
          <a:cs typeface="Lucida Sans Unicode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Lucida Sans" pitchFamily="34" charset="0"/>
              </a:rPr>
              <a:t>Back safety &amp; lifting</a:t>
            </a:r>
            <a:endParaRPr lang="en-US" b="1" dirty="0">
              <a:latin typeface="Lucida Sans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prevention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 Back Injuries</a:t>
            </a: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Avoid lifting and bending whenever you can.</a:t>
            </a:r>
          </a:p>
          <a:p>
            <a:r>
              <a:rPr lang="en-US" dirty="0" smtClean="0"/>
              <a:t>Place objects up off the floor.</a:t>
            </a:r>
          </a:p>
          <a:p>
            <a:r>
              <a:rPr lang="en-US" dirty="0" smtClean="0"/>
              <a:t>Raise/lower shelves.</a:t>
            </a:r>
          </a:p>
          <a:p>
            <a:r>
              <a:rPr lang="en-US" dirty="0" smtClean="0"/>
              <a:t>Use carts and </a:t>
            </a:r>
            <a:r>
              <a:rPr lang="en-US" dirty="0" smtClean="0"/>
              <a:t>dollies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Use cranes, hoists, lift tables, and other lift-assist devices whenever you can.</a:t>
            </a:r>
          </a:p>
          <a:p>
            <a:r>
              <a:rPr lang="en-US" dirty="0" smtClean="0"/>
              <a:t>Test the weight of an object before lifting by picking up a corner.</a:t>
            </a:r>
          </a:p>
          <a:p>
            <a:r>
              <a:rPr lang="en-US" dirty="0" smtClean="0"/>
              <a:t>Get help if it’s too heavy for you to lift it alone.</a:t>
            </a:r>
            <a:endParaRPr lang="en-US" dirty="0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066800" y="6338888"/>
            <a:ext cx="812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 Back Injuries</a:t>
            </a: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6956" y="1542144"/>
            <a:ext cx="8229600" cy="3925957"/>
          </a:xfrm>
        </p:spPr>
        <p:txBody>
          <a:bodyPr>
            <a:noAutofit/>
          </a:bodyPr>
          <a:lstStyle/>
          <a:p>
            <a:r>
              <a:rPr lang="en-US" dirty="0" smtClean="0"/>
              <a:t>Use proper lift procedures. Follow these steps when lifting:</a:t>
            </a:r>
          </a:p>
          <a:p>
            <a:pPr lvl="1"/>
            <a:r>
              <a:rPr lang="en-US" dirty="0" smtClean="0"/>
              <a:t>Take a balanced stance, feet shoulder-width apart.</a:t>
            </a:r>
          </a:p>
          <a:p>
            <a:pPr lvl="1"/>
            <a:r>
              <a:rPr lang="en-US" dirty="0" smtClean="0"/>
              <a:t>Squat down to lift, get as close as you can.</a:t>
            </a:r>
          </a:p>
          <a:p>
            <a:r>
              <a:rPr lang="en-US" dirty="0" smtClean="0"/>
              <a:t>Get a secure grip,  hug the load.</a:t>
            </a:r>
          </a:p>
          <a:p>
            <a:r>
              <a:rPr lang="en-US" dirty="0" smtClean="0"/>
              <a:t>Lift gradually using your legs, keep load close to you, keep back and neck straight.</a:t>
            </a:r>
          </a:p>
          <a:p>
            <a:r>
              <a:rPr lang="en-US" dirty="0" smtClean="0"/>
              <a:t>Once standing, change directions by pointing your feet and turn your whole body.  Avoid twisting at your waist.</a:t>
            </a:r>
          </a:p>
          <a:p>
            <a:r>
              <a:rPr lang="en-US" dirty="0" smtClean="0"/>
              <a:t>To put load down, use these guidelines in reverse.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762000" y="5715000"/>
            <a:ext cx="81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Help your back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You Can Do</a:t>
            </a:r>
            <a:endParaRPr 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Minimize problems with your back by exercises that tone the muscles in your back, hips and thighs.</a:t>
            </a:r>
          </a:p>
          <a:p>
            <a:r>
              <a:rPr lang="en-US" dirty="0" smtClean="0"/>
              <a:t>Before beginning any exercise program, you should check with your doctor. 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Exercise!</a:t>
            </a:r>
            <a:endParaRPr 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Exercise regularly, every other day.</a:t>
            </a:r>
          </a:p>
          <a:p>
            <a:pPr lvl="1"/>
            <a:r>
              <a:rPr lang="en-US" dirty="0" smtClean="0"/>
              <a:t>Warm up slowly . . . a brisk walk is a good way to warm up.</a:t>
            </a:r>
          </a:p>
          <a:p>
            <a:pPr lvl="1"/>
            <a:r>
              <a:rPr lang="en-US" dirty="0" smtClean="0"/>
              <a:t>Inhale deeply before each repetition of an exercise and exhale when performing each repetition.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 To Help Your Back</a:t>
            </a:r>
            <a:endParaRPr lang="en-US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Wall slides to strengthen your muscles</a:t>
            </a:r>
          </a:p>
          <a:p>
            <a:pPr lvl="1"/>
            <a:r>
              <a:rPr lang="en-US" dirty="0" smtClean="0"/>
              <a:t>Stand with your back against a wall, feet shoulder-width apart.</a:t>
            </a:r>
          </a:p>
          <a:p>
            <a:pPr lvl="1"/>
            <a:r>
              <a:rPr lang="en-US" dirty="0" smtClean="0"/>
              <a:t> Slide down into a crouch with knees bent to 90 degrees.</a:t>
            </a:r>
          </a:p>
          <a:p>
            <a:pPr lvl="1"/>
            <a:r>
              <a:rPr lang="en-US" dirty="0" smtClean="0"/>
              <a:t> Count to 5 and slide back up the wall.  </a:t>
            </a:r>
          </a:p>
          <a:p>
            <a:pPr lvl="1"/>
            <a:r>
              <a:rPr lang="en-US" dirty="0" smtClean="0"/>
              <a:t>Repeat 5 times.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 To Help Your Back</a:t>
            </a:r>
            <a:endParaRPr 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Leg raises to strengthen back and hip muscles:</a:t>
            </a:r>
          </a:p>
          <a:p>
            <a:pPr lvl="1"/>
            <a:r>
              <a:rPr lang="en-US" dirty="0" smtClean="0"/>
              <a:t>Lie on your stomach.</a:t>
            </a:r>
          </a:p>
          <a:p>
            <a:pPr lvl="1"/>
            <a:r>
              <a:rPr lang="en-US" dirty="0" smtClean="0"/>
              <a:t>Tighten muscles in one leg and raise leg from floor.</a:t>
            </a:r>
          </a:p>
          <a:p>
            <a:pPr lvl="1"/>
            <a:r>
              <a:rPr lang="en-US" dirty="0" smtClean="0"/>
              <a:t>Hold for count of 10, and return leg to floor.</a:t>
            </a:r>
          </a:p>
          <a:p>
            <a:pPr lvl="1"/>
            <a:r>
              <a:rPr lang="en-US" dirty="0" smtClean="0"/>
              <a:t>Do the same with your other leg.</a:t>
            </a:r>
          </a:p>
          <a:p>
            <a:pPr lvl="1"/>
            <a:r>
              <a:rPr lang="en-US" dirty="0" smtClean="0"/>
              <a:t>Repeat five times with each leg.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 To Help Your Back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Leg raises to strengthen back and hip muscles:</a:t>
            </a:r>
          </a:p>
          <a:p>
            <a:pPr lvl="1"/>
            <a:r>
              <a:rPr lang="en-US" dirty="0" smtClean="0"/>
              <a:t>Lie on back, arms at your sides.  </a:t>
            </a:r>
          </a:p>
          <a:p>
            <a:pPr lvl="1"/>
            <a:r>
              <a:rPr lang="en-US" dirty="0" smtClean="0"/>
              <a:t>Lift one leg off floor and hold for count of ten.  Do the same with the other leg.  </a:t>
            </a:r>
          </a:p>
          <a:p>
            <a:pPr lvl="1"/>
            <a:r>
              <a:rPr lang="en-US" dirty="0" smtClean="0"/>
              <a:t>Repeat 5 times with each leg.  </a:t>
            </a:r>
          </a:p>
          <a:p>
            <a:pPr lvl="1"/>
            <a:r>
              <a:rPr lang="en-US" dirty="0" smtClean="0"/>
              <a:t>If this is too difficult…keep one knee bent and the foot flat on the floor while raising the other leg.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 To Help Your Back</a:t>
            </a:r>
            <a:endParaRPr lang="en-US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Leg raises while seated:</a:t>
            </a:r>
          </a:p>
          <a:p>
            <a:pPr lvl="1"/>
            <a:r>
              <a:rPr lang="en-US" dirty="0" smtClean="0"/>
              <a:t>Sit upright, legs straight and extended at an angle to floor.</a:t>
            </a:r>
          </a:p>
          <a:p>
            <a:pPr lvl="1"/>
            <a:r>
              <a:rPr lang="en-US" dirty="0" smtClean="0"/>
              <a:t>Lift one leg waist high.  Slowly return to floor. Do the same with the other leg.</a:t>
            </a:r>
          </a:p>
          <a:p>
            <a:pPr lvl="1"/>
            <a:r>
              <a:rPr lang="en-US" dirty="0" smtClean="0"/>
              <a:t>Repeat 5 times with each leg.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66314" cy="1470025"/>
          </a:xfrm>
        </p:spPr>
        <p:txBody>
          <a:bodyPr/>
          <a:lstStyle/>
          <a:p>
            <a:r>
              <a:rPr lang="en-US" dirty="0" smtClean="0"/>
              <a:t>The force is against you…</a:t>
            </a:r>
            <a:endParaRPr lang="en-US" dirty="0"/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 To Help Your Back</a:t>
            </a: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Partial sit-up to strengthen stomach muscles:</a:t>
            </a:r>
          </a:p>
          <a:p>
            <a:pPr lvl="1"/>
            <a:r>
              <a:rPr lang="en-US" dirty="0" smtClean="0"/>
              <a:t>Lie on back, knees bent and feet flat on floor.  </a:t>
            </a:r>
          </a:p>
          <a:p>
            <a:pPr lvl="1"/>
            <a:r>
              <a:rPr lang="en-US" dirty="0" smtClean="0"/>
              <a:t>Slowly raise head and shoulders off floor and reach both hands toward your knees.  Count to 10.  </a:t>
            </a:r>
          </a:p>
          <a:p>
            <a:pPr lvl="1"/>
            <a:r>
              <a:rPr lang="en-US" dirty="0" smtClean="0"/>
              <a:t>Repeat 5 times.</a:t>
            </a:r>
            <a:endParaRPr lang="en-US" dirty="0"/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1143000" y="6338888"/>
            <a:ext cx="628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 To Help Your Back</a:t>
            </a:r>
            <a:endParaRPr lang="en-US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 leg swing to strengthen hip and back muscles:</a:t>
            </a:r>
          </a:p>
          <a:p>
            <a:pPr lvl="1"/>
            <a:r>
              <a:rPr lang="en-US" dirty="0" smtClean="0"/>
              <a:t>Stand behind chair, hands on chair.  </a:t>
            </a:r>
          </a:p>
          <a:p>
            <a:pPr lvl="1"/>
            <a:r>
              <a:rPr lang="en-US" dirty="0" smtClean="0"/>
              <a:t>Lift one leg back and up, keeping the knee straight.  Return slowly.  Raise other leg and return.   </a:t>
            </a:r>
          </a:p>
          <a:p>
            <a:pPr lvl="1"/>
            <a:r>
              <a:rPr lang="en-US" dirty="0" smtClean="0"/>
              <a:t>Repeat 5 time with each leg.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Exercises To Decrease the Strain on Your Back</a:t>
            </a:r>
            <a:endParaRPr lang="en-US" sz="2200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 Stretches:</a:t>
            </a:r>
          </a:p>
          <a:p>
            <a:pPr lvl="1"/>
            <a:r>
              <a:rPr lang="en-US" dirty="0" smtClean="0"/>
              <a:t>Lie on back, knees bent, feet flat on floor</a:t>
            </a:r>
          </a:p>
          <a:p>
            <a:pPr lvl="1"/>
            <a:r>
              <a:rPr lang="en-US" dirty="0" smtClean="0"/>
              <a:t>Raise knees toward chest.</a:t>
            </a:r>
          </a:p>
          <a:p>
            <a:pPr lvl="1"/>
            <a:r>
              <a:rPr lang="en-US" dirty="0" smtClean="0"/>
              <a:t>Place hands under knees &amp; pull knees to chest. </a:t>
            </a:r>
          </a:p>
          <a:p>
            <a:pPr lvl="1"/>
            <a:r>
              <a:rPr lang="en-US" dirty="0" smtClean="0"/>
              <a:t>Do not raise head.</a:t>
            </a:r>
          </a:p>
          <a:p>
            <a:pPr lvl="1"/>
            <a:r>
              <a:rPr lang="en-US" dirty="0" smtClean="0"/>
              <a:t>Do not straighten legs as you lower them.</a:t>
            </a:r>
          </a:p>
          <a:p>
            <a:pPr lvl="1"/>
            <a:r>
              <a:rPr lang="en-US" dirty="0" smtClean="0"/>
              <a:t>Start with 5 repetitions, several time a day.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Exercises To Decrease the Strain on Your Back</a:t>
            </a:r>
            <a:endParaRPr lang="en-US" sz="2200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6956" y="1484088"/>
            <a:ext cx="8229600" cy="3925957"/>
          </a:xfrm>
        </p:spPr>
        <p:txBody>
          <a:bodyPr>
            <a:noAutofit/>
          </a:bodyPr>
          <a:lstStyle/>
          <a:p>
            <a:r>
              <a:rPr lang="en-US" dirty="0" smtClean="0"/>
              <a:t>Lie on stomach, hands under shoulders, elbows bent and push up.  </a:t>
            </a:r>
          </a:p>
          <a:p>
            <a:pPr lvl="1"/>
            <a:r>
              <a:rPr lang="en-US" dirty="0" smtClean="0"/>
              <a:t>Raise top half of body as high as possible. </a:t>
            </a:r>
          </a:p>
          <a:p>
            <a:pPr lvl="1"/>
            <a:r>
              <a:rPr lang="en-US" dirty="0" smtClean="0"/>
              <a:t>Keep hips and legs on floor.  Hold for one or two seconds.</a:t>
            </a:r>
          </a:p>
          <a:p>
            <a:pPr lvl="1"/>
            <a:r>
              <a:rPr lang="en-US" dirty="0" smtClean="0"/>
              <a:t>Repeat 10 times, several times a day.</a:t>
            </a:r>
          </a:p>
          <a:p>
            <a:r>
              <a:rPr lang="en-US" dirty="0" smtClean="0"/>
              <a:t>Stand with feet apart.  Place hands in small of back.  Keep knees straight.</a:t>
            </a:r>
          </a:p>
          <a:p>
            <a:pPr lvl="1"/>
            <a:r>
              <a:rPr lang="en-US" dirty="0" smtClean="0"/>
              <a:t>Bend backwards at waist as far as possible and hold for one or two seconds.</a:t>
            </a:r>
          </a:p>
          <a:p>
            <a:pPr lvl="1"/>
            <a:r>
              <a:rPr lang="en-US" dirty="0" smtClean="0"/>
              <a:t>Repeat as needed.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care of your back…</a:t>
            </a:r>
            <a:endParaRPr lang="en-US" dirty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 it will take care of you:</a:t>
            </a:r>
          </a:p>
          <a:p>
            <a:pPr lvl="1"/>
            <a:r>
              <a:rPr lang="en-US" dirty="0" smtClean="0"/>
              <a:t>Exercise daily.</a:t>
            </a:r>
          </a:p>
          <a:p>
            <a:pPr lvl="1"/>
            <a:r>
              <a:rPr lang="en-US" dirty="0" smtClean="0"/>
              <a:t>Avoid Heavy Lifting.</a:t>
            </a:r>
          </a:p>
          <a:p>
            <a:pPr lvl="1"/>
            <a:r>
              <a:rPr lang="en-US" dirty="0" smtClean="0"/>
              <a:t>Get Help with heavy or bulky objects.</a:t>
            </a:r>
          </a:p>
          <a:p>
            <a:pPr lvl="1"/>
            <a:r>
              <a:rPr lang="en-US" dirty="0" smtClean="0"/>
              <a:t>If you must bend over, do it properly.</a:t>
            </a:r>
          </a:p>
          <a:p>
            <a:pPr lvl="1"/>
            <a:r>
              <a:rPr lang="en-US" dirty="0" smtClean="0"/>
              <a:t>Avoid twisting at the waist when carrying objects.</a:t>
            </a:r>
          </a:p>
          <a:p>
            <a:pPr lvl="1"/>
            <a:r>
              <a:rPr lang="en-US" dirty="0" smtClean="0"/>
              <a:t>Always watch where you’re going.</a:t>
            </a:r>
            <a:endParaRPr lang="en-US" dirty="0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Forces Involved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amount of force you place on your back in lifting may surprise you!</a:t>
            </a:r>
          </a:p>
          <a:p>
            <a:r>
              <a:rPr lang="en-US" dirty="0" smtClean="0"/>
              <a:t>Think of your back as a lever…in the center, it only with the fulcrum takes ten pounds of pressure to lift a ten pound object. </a:t>
            </a:r>
            <a:endParaRPr lang="en-US" dirty="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85800" y="5791200"/>
            <a:ext cx="50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9221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9571" y="3725863"/>
            <a:ext cx="4089400" cy="258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Forces Involved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you shift the fulcrum to one side, it takes much more force to lift the same object.  Your waist acts like the fulcrum in a lever system, on a 10:1 ratio. </a:t>
            </a:r>
          </a:p>
          <a:p>
            <a:r>
              <a:rPr lang="en-US" dirty="0" smtClean="0"/>
              <a:t>Lifting a ten pound object puts 100 pounds of pressure on your lower back. </a:t>
            </a:r>
            <a:endParaRPr lang="en-US" dirty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133475" y="6338888"/>
            <a:ext cx="203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1269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14286" y="3976757"/>
            <a:ext cx="4648234" cy="2362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Forces Involved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you add in the 105 pounds of the average human upper torso, you see that lifting a ten pound object actually puts 1,150 pounds of pressure on the lower back.    </a:t>
            </a:r>
            <a:endParaRPr lang="en-US" dirty="0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676275" y="5791200"/>
            <a:ext cx="20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3317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12582" y="3062533"/>
            <a:ext cx="3454400" cy="36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Forces Involved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you were 25 pounds overweight, it would add an additional 250 pounds of pressure on your back every time you bend over.    </a:t>
            </a:r>
            <a:endParaRPr lang="en-US" dirty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763588" y="5716588"/>
            <a:ext cx="48577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endParaRPr lang="en-US" dirty="0">
              <a:latin typeface="Times New Roman" charset="0"/>
            </a:endParaRPr>
          </a:p>
          <a:p>
            <a:endParaRPr lang="en-US" dirty="0">
              <a:latin typeface="Times New Roman" charset="0"/>
            </a:endParaRPr>
          </a:p>
        </p:txBody>
      </p:sp>
      <p:pic>
        <p:nvPicPr>
          <p:cNvPr id="15365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64555" y="2757733"/>
            <a:ext cx="3305629" cy="3764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Causes of back injuries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Causes of Back Injuries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Anytime you find yourself doing one of these things, you should think: </a:t>
            </a:r>
          </a:p>
          <a:p>
            <a:pPr lvl="1"/>
            <a:r>
              <a:rPr lang="en-US" dirty="0" smtClean="0"/>
              <a:t> DANGER! My back is at risk!</a:t>
            </a:r>
          </a:p>
          <a:p>
            <a:r>
              <a:rPr lang="en-US" dirty="0" smtClean="0"/>
              <a:t>Try to avoid heavy lifting.  Especially repetitive lifting over a long period of time.</a:t>
            </a:r>
            <a:endParaRPr lang="en-US" dirty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752475" y="5730875"/>
            <a:ext cx="20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9461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66462" y="3657600"/>
            <a:ext cx="2444069" cy="314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Causes of Back Injuries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6956" y="1527630"/>
            <a:ext cx="8229600" cy="3925957"/>
          </a:xfrm>
        </p:spPr>
        <p:txBody>
          <a:bodyPr>
            <a:noAutofit/>
          </a:bodyPr>
          <a:lstStyle/>
          <a:p>
            <a:r>
              <a:rPr lang="en-US" dirty="0" smtClean="0"/>
              <a:t>Twisting at the waist while lifting or holding a heavy load . . . this frequently happens when using a shovel.</a:t>
            </a:r>
          </a:p>
          <a:p>
            <a:r>
              <a:rPr lang="en-US" dirty="0" smtClean="0"/>
              <a:t>Reaching and lifting over your head, across a table, or out the back of a truck. </a:t>
            </a:r>
          </a:p>
          <a:p>
            <a:r>
              <a:rPr lang="en-US" dirty="0" smtClean="0"/>
              <a:t>Lifting or carrying objects with awkward or odd shapes.</a:t>
            </a:r>
          </a:p>
          <a:p>
            <a:r>
              <a:rPr lang="en-US" dirty="0" smtClean="0"/>
              <a:t>Working in awkward, uncomfortable positions. </a:t>
            </a:r>
          </a:p>
          <a:p>
            <a:r>
              <a:rPr lang="en-US" dirty="0" smtClean="0"/>
              <a:t>Sitting or standing too long in one position.  Sitting can be very hard on the lower back.</a:t>
            </a:r>
          </a:p>
          <a:p>
            <a:r>
              <a:rPr lang="en-US" dirty="0" smtClean="0"/>
              <a:t>It is also possible to injure your back slipping on a wet floor or ice.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752475" y="5654675"/>
            <a:ext cx="20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1190</Words>
  <Application>Microsoft Macintosh PowerPoint</Application>
  <PresentationFormat>On-screen Show (4:3)</PresentationFormat>
  <Paragraphs>186</Paragraphs>
  <Slides>24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Back safety &amp; lifting</vt:lpstr>
      <vt:lpstr>The force is against you…</vt:lpstr>
      <vt:lpstr>The Forces Involved</vt:lpstr>
      <vt:lpstr>The Forces Involved</vt:lpstr>
      <vt:lpstr>The Forces Involved</vt:lpstr>
      <vt:lpstr>The Forces Involved</vt:lpstr>
      <vt:lpstr>Causes of back injuries</vt:lpstr>
      <vt:lpstr>Common Causes of Back Injuries</vt:lpstr>
      <vt:lpstr>Common Causes of Back Injuries</vt:lpstr>
      <vt:lpstr>prevention</vt:lpstr>
      <vt:lpstr>Prevent Back Injuries</vt:lpstr>
      <vt:lpstr>Prevent Back Injuries</vt:lpstr>
      <vt:lpstr>Help your back</vt:lpstr>
      <vt:lpstr>Things You Can Do</vt:lpstr>
      <vt:lpstr>Exercise!</vt:lpstr>
      <vt:lpstr>Exercises To Help Your Back</vt:lpstr>
      <vt:lpstr>Exercises To Help Your Back</vt:lpstr>
      <vt:lpstr>Exercises To Help Your Back</vt:lpstr>
      <vt:lpstr>Exercises To Help Your Back</vt:lpstr>
      <vt:lpstr>Exercises To Help Your Back</vt:lpstr>
      <vt:lpstr>Exercises To Help Your Back</vt:lpstr>
      <vt:lpstr>Exercises To Decrease the Strain on Your Back</vt:lpstr>
      <vt:lpstr>Exercises To Decrease the Strain on Your Back</vt:lpstr>
      <vt:lpstr>Take care of your back…</vt:lpstr>
    </vt:vector>
  </TitlesOfParts>
  <Company>University of Miami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Natalizio</dc:creator>
  <cp:lastModifiedBy>Terry Darga</cp:lastModifiedBy>
  <cp:revision>24</cp:revision>
  <dcterms:created xsi:type="dcterms:W3CDTF">2011-07-26T19:15:39Z</dcterms:created>
  <dcterms:modified xsi:type="dcterms:W3CDTF">2011-09-13T20:39:03Z</dcterms:modified>
</cp:coreProperties>
</file>