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83" r:id="rId2"/>
    <p:sldId id="258" r:id="rId3"/>
    <p:sldId id="261" r:id="rId4"/>
    <p:sldId id="264" r:id="rId5"/>
    <p:sldId id="265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2" r:id="rId14"/>
    <p:sldId id="285" r:id="rId15"/>
    <p:sldId id="286" r:id="rId16"/>
    <p:sldId id="287" r:id="rId17"/>
    <p:sldId id="29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63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4" r:id="rId39"/>
    <p:sldId id="311" r:id="rId40"/>
    <p:sldId id="312" r:id="rId4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E4A"/>
    <a:srgbClr val="347CA0"/>
    <a:srgbClr val="AF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55" autoAdjust="0"/>
  </p:normalViewPr>
  <p:slideViewPr>
    <p:cSldViewPr snapToGrid="0" snapToObjects="1">
      <p:cViewPr varScale="1">
        <p:scale>
          <a:sx n="68" d="100"/>
          <a:sy n="68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95647-004A-424C-86A7-1A93A299C2A7}" type="doc">
      <dgm:prSet loTypeId="urn:microsoft.com/office/officeart/2005/8/layout/pyramid4" loCatId="relationship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338797D-FD23-4D8F-9086-4D5966E99FEA}">
      <dgm:prSet phldrT="[Text]"/>
      <dgm:spPr/>
      <dgm:t>
        <a:bodyPr/>
        <a:lstStyle/>
        <a:p>
          <a:r>
            <a:rPr lang="en-US" dirty="0" smtClean="0">
              <a:latin typeface="Memphis Medium" panose="02060604040205020404" pitchFamily="18" charset="0"/>
            </a:rPr>
            <a:t>Evidence</a:t>
          </a:r>
          <a:endParaRPr lang="en-US" dirty="0">
            <a:latin typeface="Memphis Medium" panose="02060604040205020404" pitchFamily="18" charset="0"/>
          </a:endParaRPr>
        </a:p>
      </dgm:t>
    </dgm:pt>
    <dgm:pt modelId="{A29ED835-DC08-4ECE-90A8-7AC343AEAAA9}" type="parTrans" cxnId="{AAED1B6B-C1DB-4779-92A4-FB4D12CC6408}">
      <dgm:prSet/>
      <dgm:spPr/>
      <dgm:t>
        <a:bodyPr/>
        <a:lstStyle/>
        <a:p>
          <a:endParaRPr lang="en-US"/>
        </a:p>
      </dgm:t>
    </dgm:pt>
    <dgm:pt modelId="{4A54DDA3-9FBA-4AAF-9AB6-DB91ED040B67}" type="sibTrans" cxnId="{AAED1B6B-C1DB-4779-92A4-FB4D12CC6408}">
      <dgm:prSet/>
      <dgm:spPr/>
      <dgm:t>
        <a:bodyPr/>
        <a:lstStyle/>
        <a:p>
          <a:endParaRPr lang="en-US"/>
        </a:p>
      </dgm:t>
    </dgm:pt>
    <dgm:pt modelId="{11420D65-400A-4639-904E-E5F31CD126A4}">
      <dgm:prSet phldrT="[Text]"/>
      <dgm:spPr/>
      <dgm:t>
        <a:bodyPr/>
        <a:lstStyle/>
        <a:p>
          <a:r>
            <a:rPr lang="en-US" dirty="0" smtClean="0">
              <a:latin typeface="Memphis Medium" panose="02060604040205020404" pitchFamily="18" charset="0"/>
            </a:rPr>
            <a:t>Premium Tolerance</a:t>
          </a:r>
          <a:endParaRPr lang="en-US" dirty="0">
            <a:latin typeface="Memphis Medium" panose="02060604040205020404" pitchFamily="18" charset="0"/>
          </a:endParaRPr>
        </a:p>
      </dgm:t>
    </dgm:pt>
    <dgm:pt modelId="{1293CF50-0F7F-4EB5-B809-F36C6E6A010B}" type="parTrans" cxnId="{64D5AA41-8660-47EE-88A8-5BF73A545779}">
      <dgm:prSet/>
      <dgm:spPr/>
      <dgm:t>
        <a:bodyPr/>
        <a:lstStyle/>
        <a:p>
          <a:endParaRPr lang="en-US"/>
        </a:p>
      </dgm:t>
    </dgm:pt>
    <dgm:pt modelId="{046096F6-FCF4-46EE-803C-FAAA61109268}" type="sibTrans" cxnId="{64D5AA41-8660-47EE-88A8-5BF73A545779}">
      <dgm:prSet/>
      <dgm:spPr/>
      <dgm:t>
        <a:bodyPr/>
        <a:lstStyle/>
        <a:p>
          <a:endParaRPr lang="en-US"/>
        </a:p>
      </dgm:t>
    </dgm:pt>
    <dgm:pt modelId="{72DAF952-E3F5-4818-ABD5-1680FC55CBA6}">
      <dgm:prSet phldrT="[Text]"/>
      <dgm:spPr/>
      <dgm:t>
        <a:bodyPr/>
        <a:lstStyle/>
        <a:p>
          <a:r>
            <a:rPr lang="en-US" dirty="0" smtClean="0">
              <a:latin typeface="Memphis Medium" panose="02060604040205020404" pitchFamily="18" charset="0"/>
            </a:rPr>
            <a:t>RDU</a:t>
          </a:r>
          <a:endParaRPr lang="en-US" dirty="0">
            <a:latin typeface="Memphis Medium" panose="02060604040205020404" pitchFamily="18" charset="0"/>
          </a:endParaRPr>
        </a:p>
      </dgm:t>
    </dgm:pt>
    <dgm:pt modelId="{E21438A1-AF1B-4C0D-AC86-552CC748F39D}" type="parTrans" cxnId="{3A81CF8B-01F2-487F-BD42-E0040DF03E1B}">
      <dgm:prSet/>
      <dgm:spPr/>
      <dgm:t>
        <a:bodyPr/>
        <a:lstStyle/>
        <a:p>
          <a:endParaRPr lang="en-US"/>
        </a:p>
      </dgm:t>
    </dgm:pt>
    <dgm:pt modelId="{C7C367EE-9EFD-4F8B-9943-0EBD279DD187}" type="sibTrans" cxnId="{3A81CF8B-01F2-487F-BD42-E0040DF03E1B}">
      <dgm:prSet/>
      <dgm:spPr/>
      <dgm:t>
        <a:bodyPr/>
        <a:lstStyle/>
        <a:p>
          <a:endParaRPr lang="en-US"/>
        </a:p>
      </dgm:t>
    </dgm:pt>
    <dgm:pt modelId="{4A106F4E-26F6-4F65-8EBB-2ABBD7932926}">
      <dgm:prSet phldrT="[Text]"/>
      <dgm:spPr/>
      <dgm:t>
        <a:bodyPr/>
        <a:lstStyle/>
        <a:p>
          <a:r>
            <a:rPr lang="en-US" dirty="0" smtClean="0">
              <a:latin typeface="Memphis Medium" panose="02060604040205020404" pitchFamily="18" charset="0"/>
            </a:rPr>
            <a:t>Timing</a:t>
          </a:r>
          <a:endParaRPr lang="en-US" dirty="0">
            <a:latin typeface="Memphis Medium" panose="02060604040205020404" pitchFamily="18" charset="0"/>
          </a:endParaRPr>
        </a:p>
      </dgm:t>
    </dgm:pt>
    <dgm:pt modelId="{F13A035B-DFE5-44FA-9B09-3DF17A1759F0}" type="parTrans" cxnId="{99E438FB-C120-4251-AB04-5952CD6872AA}">
      <dgm:prSet/>
      <dgm:spPr/>
      <dgm:t>
        <a:bodyPr/>
        <a:lstStyle/>
        <a:p>
          <a:endParaRPr lang="en-US"/>
        </a:p>
      </dgm:t>
    </dgm:pt>
    <dgm:pt modelId="{E85FDA25-0B75-49F3-9A58-A95CB3C9173B}" type="sibTrans" cxnId="{99E438FB-C120-4251-AB04-5952CD6872AA}">
      <dgm:prSet/>
      <dgm:spPr/>
      <dgm:t>
        <a:bodyPr/>
        <a:lstStyle/>
        <a:p>
          <a:endParaRPr lang="en-US"/>
        </a:p>
      </dgm:t>
    </dgm:pt>
    <dgm:pt modelId="{4492EC01-2419-4F15-A3B2-0F0AFEAB94D7}" type="pres">
      <dgm:prSet presAssocID="{A8395647-004A-424C-86A7-1A93A299C2A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9316ED-CD84-4B7C-BA87-F220B03C5847}" type="pres">
      <dgm:prSet presAssocID="{A8395647-004A-424C-86A7-1A93A299C2A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73D10-9F69-47F2-9B53-2D44E437B4FB}" type="pres">
      <dgm:prSet presAssocID="{A8395647-004A-424C-86A7-1A93A299C2A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DFB60-3AB5-48BA-9FAD-7FB4C08F4DE0}" type="pres">
      <dgm:prSet presAssocID="{A8395647-004A-424C-86A7-1A93A299C2A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28F9A-E91E-4D9E-911A-8B68A6E316EB}" type="pres">
      <dgm:prSet presAssocID="{A8395647-004A-424C-86A7-1A93A299C2A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E438FB-C120-4251-AB04-5952CD6872AA}" srcId="{A8395647-004A-424C-86A7-1A93A299C2A7}" destId="{4A106F4E-26F6-4F65-8EBB-2ABBD7932926}" srcOrd="3" destOrd="0" parTransId="{F13A035B-DFE5-44FA-9B09-3DF17A1759F0}" sibTransId="{E85FDA25-0B75-49F3-9A58-A95CB3C9173B}"/>
    <dgm:cxn modelId="{B06DAA5C-504E-4C40-95F6-A690E23F7E32}" type="presOf" srcId="{7338797D-FD23-4D8F-9086-4D5966E99FEA}" destId="{E89316ED-CD84-4B7C-BA87-F220B03C5847}" srcOrd="0" destOrd="0" presId="urn:microsoft.com/office/officeart/2005/8/layout/pyramid4"/>
    <dgm:cxn modelId="{B0F27D51-684D-4729-A19C-03B7CF001042}" type="presOf" srcId="{A8395647-004A-424C-86A7-1A93A299C2A7}" destId="{4492EC01-2419-4F15-A3B2-0F0AFEAB94D7}" srcOrd="0" destOrd="0" presId="urn:microsoft.com/office/officeart/2005/8/layout/pyramid4"/>
    <dgm:cxn modelId="{3A81CF8B-01F2-487F-BD42-E0040DF03E1B}" srcId="{A8395647-004A-424C-86A7-1A93A299C2A7}" destId="{72DAF952-E3F5-4818-ABD5-1680FC55CBA6}" srcOrd="2" destOrd="0" parTransId="{E21438A1-AF1B-4C0D-AC86-552CC748F39D}" sibTransId="{C7C367EE-9EFD-4F8B-9943-0EBD279DD187}"/>
    <dgm:cxn modelId="{64D5AA41-8660-47EE-88A8-5BF73A545779}" srcId="{A8395647-004A-424C-86A7-1A93A299C2A7}" destId="{11420D65-400A-4639-904E-E5F31CD126A4}" srcOrd="1" destOrd="0" parTransId="{1293CF50-0F7F-4EB5-B809-F36C6E6A010B}" sibTransId="{046096F6-FCF4-46EE-803C-FAAA61109268}"/>
    <dgm:cxn modelId="{AAED1B6B-C1DB-4779-92A4-FB4D12CC6408}" srcId="{A8395647-004A-424C-86A7-1A93A299C2A7}" destId="{7338797D-FD23-4D8F-9086-4D5966E99FEA}" srcOrd="0" destOrd="0" parTransId="{A29ED835-DC08-4ECE-90A8-7AC343AEAAA9}" sibTransId="{4A54DDA3-9FBA-4AAF-9AB6-DB91ED040B67}"/>
    <dgm:cxn modelId="{FFD6B325-B865-4688-A2AF-4829228C8382}" type="presOf" srcId="{11420D65-400A-4639-904E-E5F31CD126A4}" destId="{B1973D10-9F69-47F2-9B53-2D44E437B4FB}" srcOrd="0" destOrd="0" presId="urn:microsoft.com/office/officeart/2005/8/layout/pyramid4"/>
    <dgm:cxn modelId="{C3D73698-6D62-4E4C-B274-A95E32D84DC0}" type="presOf" srcId="{4A106F4E-26F6-4F65-8EBB-2ABBD7932926}" destId="{B2F28F9A-E91E-4D9E-911A-8B68A6E316EB}" srcOrd="0" destOrd="0" presId="urn:microsoft.com/office/officeart/2005/8/layout/pyramid4"/>
    <dgm:cxn modelId="{22027F88-9F7C-4600-9C05-251D6DE3437E}" type="presOf" srcId="{72DAF952-E3F5-4818-ABD5-1680FC55CBA6}" destId="{7B0DFB60-3AB5-48BA-9FAD-7FB4C08F4DE0}" srcOrd="0" destOrd="0" presId="urn:microsoft.com/office/officeart/2005/8/layout/pyramid4"/>
    <dgm:cxn modelId="{EFC61AAB-2E43-49DE-8DAA-A94ED94874AB}" type="presParOf" srcId="{4492EC01-2419-4F15-A3B2-0F0AFEAB94D7}" destId="{E89316ED-CD84-4B7C-BA87-F220B03C5847}" srcOrd="0" destOrd="0" presId="urn:microsoft.com/office/officeart/2005/8/layout/pyramid4"/>
    <dgm:cxn modelId="{C4D7DD37-503E-4952-B4BD-CAA9541506B6}" type="presParOf" srcId="{4492EC01-2419-4F15-A3B2-0F0AFEAB94D7}" destId="{B1973D10-9F69-47F2-9B53-2D44E437B4FB}" srcOrd="1" destOrd="0" presId="urn:microsoft.com/office/officeart/2005/8/layout/pyramid4"/>
    <dgm:cxn modelId="{A801E826-33C7-4CCB-B8A4-18E4EF291775}" type="presParOf" srcId="{4492EC01-2419-4F15-A3B2-0F0AFEAB94D7}" destId="{7B0DFB60-3AB5-48BA-9FAD-7FB4C08F4DE0}" srcOrd="2" destOrd="0" presId="urn:microsoft.com/office/officeart/2005/8/layout/pyramid4"/>
    <dgm:cxn modelId="{7BBF1FD7-E1F8-4B80-A4DF-E9429D177CB3}" type="presParOf" srcId="{4492EC01-2419-4F15-A3B2-0F0AFEAB94D7}" destId="{B2F28F9A-E91E-4D9E-911A-8B68A6E316E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D601F-4DD6-4600-B87E-41719A5BDC61}" type="doc">
      <dgm:prSet loTypeId="urn:microsoft.com/office/officeart/2005/8/layout/venn1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E6E606-6D4F-4239-85D6-622B730CB7E1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The Advisor </a:t>
          </a:r>
        </a:p>
        <a:p>
          <a:pPr rtl="0"/>
          <a:r>
            <a:rPr lang="en-US" dirty="0" smtClean="0">
              <a:latin typeface="Memphis Medium" panose="02060604040205020404" pitchFamily="18" charset="0"/>
            </a:rPr>
            <a:t>as an underwriting advocate for the customer</a:t>
          </a:r>
          <a:endParaRPr lang="en-US" dirty="0">
            <a:latin typeface="Memphis Medium" panose="02060604040205020404" pitchFamily="18" charset="0"/>
          </a:endParaRPr>
        </a:p>
      </dgm:t>
    </dgm:pt>
    <dgm:pt modelId="{3717BEFB-7418-444F-974B-B29CCB1DDC71}" type="parTrans" cxnId="{54BE7810-4E69-4CCC-A9B8-B227C7963622}">
      <dgm:prSet/>
      <dgm:spPr/>
      <dgm:t>
        <a:bodyPr/>
        <a:lstStyle/>
        <a:p>
          <a:endParaRPr lang="en-US"/>
        </a:p>
      </dgm:t>
    </dgm:pt>
    <dgm:pt modelId="{851B6ED3-ED55-4DC9-A016-97BD4DFDEB9C}" type="sibTrans" cxnId="{54BE7810-4E69-4CCC-A9B8-B227C7963622}">
      <dgm:prSet/>
      <dgm:spPr/>
      <dgm:t>
        <a:bodyPr/>
        <a:lstStyle/>
        <a:p>
          <a:endParaRPr lang="en-US"/>
        </a:p>
      </dgm:t>
    </dgm:pt>
    <dgm:pt modelId="{6A4C1C7B-310F-4D19-A17C-138409D59797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The Educated Client </a:t>
          </a:r>
          <a:endParaRPr lang="en-US" dirty="0">
            <a:latin typeface="Memphis Medium" panose="02060604040205020404" pitchFamily="18" charset="0"/>
          </a:endParaRPr>
        </a:p>
      </dgm:t>
    </dgm:pt>
    <dgm:pt modelId="{EBC297BD-3840-4B59-A19E-AAF7EE113B5B}" type="parTrans" cxnId="{9CA9425D-81D4-4AEA-A1D5-E3867FEBC0FF}">
      <dgm:prSet/>
      <dgm:spPr/>
      <dgm:t>
        <a:bodyPr/>
        <a:lstStyle/>
        <a:p>
          <a:endParaRPr lang="en-US"/>
        </a:p>
      </dgm:t>
    </dgm:pt>
    <dgm:pt modelId="{D1DBDAE7-4066-4DF3-9223-D15DAC329F06}" type="sibTrans" cxnId="{9CA9425D-81D4-4AEA-A1D5-E3867FEBC0FF}">
      <dgm:prSet/>
      <dgm:spPr/>
      <dgm:t>
        <a:bodyPr/>
        <a:lstStyle/>
        <a:p>
          <a:endParaRPr lang="en-US"/>
        </a:p>
      </dgm:t>
    </dgm:pt>
    <dgm:pt modelId="{95E538B3-7398-4A81-85F0-D7CA3449F7D0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The Carrier Beneficiary </a:t>
          </a:r>
          <a:endParaRPr lang="en-US" dirty="0">
            <a:latin typeface="Memphis Medium" panose="02060604040205020404" pitchFamily="18" charset="0"/>
          </a:endParaRPr>
        </a:p>
      </dgm:t>
    </dgm:pt>
    <dgm:pt modelId="{D0E1D835-8FE3-44FE-9A91-7474E2B7E958}" type="parTrans" cxnId="{EBD8C393-639D-4EEB-BAF6-5B3C66A1E613}">
      <dgm:prSet/>
      <dgm:spPr/>
      <dgm:t>
        <a:bodyPr/>
        <a:lstStyle/>
        <a:p>
          <a:endParaRPr lang="en-US"/>
        </a:p>
      </dgm:t>
    </dgm:pt>
    <dgm:pt modelId="{5CE4E5D1-C6FC-48FE-B97C-715EA0C57401}" type="sibTrans" cxnId="{EBD8C393-639D-4EEB-BAF6-5B3C66A1E613}">
      <dgm:prSet/>
      <dgm:spPr/>
      <dgm:t>
        <a:bodyPr/>
        <a:lstStyle/>
        <a:p>
          <a:endParaRPr lang="en-US"/>
        </a:p>
      </dgm:t>
    </dgm:pt>
    <dgm:pt modelId="{9454FB03-2431-4B61-9886-85FAAC7C649D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The Physician Participant</a:t>
          </a:r>
          <a:endParaRPr lang="en-US" dirty="0">
            <a:latin typeface="Memphis Medium" panose="02060604040205020404" pitchFamily="18" charset="0"/>
          </a:endParaRPr>
        </a:p>
      </dgm:t>
    </dgm:pt>
    <dgm:pt modelId="{7550596E-FB62-4B98-9DC6-B96177813C02}" type="parTrans" cxnId="{2F2DA9BD-AB3A-4D2D-8D93-3B56C1EEF88C}">
      <dgm:prSet/>
      <dgm:spPr/>
      <dgm:t>
        <a:bodyPr/>
        <a:lstStyle/>
        <a:p>
          <a:endParaRPr lang="en-US"/>
        </a:p>
      </dgm:t>
    </dgm:pt>
    <dgm:pt modelId="{D37992EF-36C9-48ED-8B08-BEE5E9553480}" type="sibTrans" cxnId="{2F2DA9BD-AB3A-4D2D-8D93-3B56C1EEF88C}">
      <dgm:prSet/>
      <dgm:spPr/>
      <dgm:t>
        <a:bodyPr/>
        <a:lstStyle/>
        <a:p>
          <a:endParaRPr lang="en-US"/>
        </a:p>
      </dgm:t>
    </dgm:pt>
    <dgm:pt modelId="{90F0FCC2-2147-4E04-ACB0-755FA6BDB089}" type="pres">
      <dgm:prSet presAssocID="{D9ED601F-4DD6-4600-B87E-41719A5BDC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29060A-74AE-41D9-81AE-DD8D711FFE62}" type="pres">
      <dgm:prSet presAssocID="{BDE6E606-6D4F-4239-85D6-622B730CB7E1}" presName="circ1" presStyleLbl="vennNode1" presStyleIdx="0" presStyleCnt="4" custScaleX="104565" custScaleY="104565" custLinFactNeighborX="0" custLinFactNeighborY="2337"/>
      <dgm:spPr/>
      <dgm:t>
        <a:bodyPr/>
        <a:lstStyle/>
        <a:p>
          <a:endParaRPr lang="en-US"/>
        </a:p>
      </dgm:t>
    </dgm:pt>
    <dgm:pt modelId="{2C9FA1A1-035C-46B6-8F37-D86105A77288}" type="pres">
      <dgm:prSet presAssocID="{BDE6E606-6D4F-4239-85D6-622B730CB7E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E8F89-B671-41DB-A14C-E201C48D97A5}" type="pres">
      <dgm:prSet presAssocID="{6A4C1C7B-310F-4D19-A17C-138409D59797}" presName="circ2" presStyleLbl="vennNode1" presStyleIdx="1" presStyleCnt="4"/>
      <dgm:spPr/>
      <dgm:t>
        <a:bodyPr/>
        <a:lstStyle/>
        <a:p>
          <a:endParaRPr lang="en-US"/>
        </a:p>
      </dgm:t>
    </dgm:pt>
    <dgm:pt modelId="{041E8F2E-D7DC-4302-AE0B-3DC0459FC34A}" type="pres">
      <dgm:prSet presAssocID="{6A4C1C7B-310F-4D19-A17C-138409D597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98569-B2B5-4A9D-8538-209680FE6E8F}" type="pres">
      <dgm:prSet presAssocID="{9454FB03-2431-4B61-9886-85FAAC7C649D}" presName="circ3" presStyleLbl="vennNode1" presStyleIdx="2" presStyleCnt="4"/>
      <dgm:spPr/>
      <dgm:t>
        <a:bodyPr/>
        <a:lstStyle/>
        <a:p>
          <a:endParaRPr lang="en-US"/>
        </a:p>
      </dgm:t>
    </dgm:pt>
    <dgm:pt modelId="{E10234E8-E2E2-4EDD-A09D-63F48F5E1619}" type="pres">
      <dgm:prSet presAssocID="{9454FB03-2431-4B61-9886-85FAAC7C649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04AD4-66C8-487F-9F2D-2F630EC0F1A9}" type="pres">
      <dgm:prSet presAssocID="{95E538B3-7398-4A81-85F0-D7CA3449F7D0}" presName="circ4" presStyleLbl="vennNode1" presStyleIdx="3" presStyleCnt="4"/>
      <dgm:spPr/>
      <dgm:t>
        <a:bodyPr/>
        <a:lstStyle/>
        <a:p>
          <a:endParaRPr lang="en-US"/>
        </a:p>
      </dgm:t>
    </dgm:pt>
    <dgm:pt modelId="{D9514E7A-D19B-488F-9E8B-CB2C1A169425}" type="pres">
      <dgm:prSet presAssocID="{95E538B3-7398-4A81-85F0-D7CA3449F7D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7ADA6F-B7D7-431C-9BB8-4A5924913D51}" type="presOf" srcId="{D9ED601F-4DD6-4600-B87E-41719A5BDC61}" destId="{90F0FCC2-2147-4E04-ACB0-755FA6BDB089}" srcOrd="0" destOrd="0" presId="urn:microsoft.com/office/officeart/2005/8/layout/venn1"/>
    <dgm:cxn modelId="{EF4DF904-B078-4D3F-864E-A3A4F32FD440}" type="presOf" srcId="{6A4C1C7B-310F-4D19-A17C-138409D59797}" destId="{E84E8F89-B671-41DB-A14C-E201C48D97A5}" srcOrd="0" destOrd="0" presId="urn:microsoft.com/office/officeart/2005/8/layout/venn1"/>
    <dgm:cxn modelId="{F9D722B8-7850-4311-9D64-E36A85EED27F}" type="presOf" srcId="{95E538B3-7398-4A81-85F0-D7CA3449F7D0}" destId="{B0D04AD4-66C8-487F-9F2D-2F630EC0F1A9}" srcOrd="0" destOrd="0" presId="urn:microsoft.com/office/officeart/2005/8/layout/venn1"/>
    <dgm:cxn modelId="{D3662A86-E3DA-4B88-A264-1661F7EF7E0E}" type="presOf" srcId="{9454FB03-2431-4B61-9886-85FAAC7C649D}" destId="{E10234E8-E2E2-4EDD-A09D-63F48F5E1619}" srcOrd="1" destOrd="0" presId="urn:microsoft.com/office/officeart/2005/8/layout/venn1"/>
    <dgm:cxn modelId="{3217FB8C-5CD0-4618-8068-3A607F23011B}" type="presOf" srcId="{95E538B3-7398-4A81-85F0-D7CA3449F7D0}" destId="{D9514E7A-D19B-488F-9E8B-CB2C1A169425}" srcOrd="1" destOrd="0" presId="urn:microsoft.com/office/officeart/2005/8/layout/venn1"/>
    <dgm:cxn modelId="{5EBBE810-3A57-46B7-8BF8-25A7FF6DD75E}" type="presOf" srcId="{6A4C1C7B-310F-4D19-A17C-138409D59797}" destId="{041E8F2E-D7DC-4302-AE0B-3DC0459FC34A}" srcOrd="1" destOrd="0" presId="urn:microsoft.com/office/officeart/2005/8/layout/venn1"/>
    <dgm:cxn modelId="{CE650BDB-F5C3-4AAE-A3D9-7916B5BAD2E2}" type="presOf" srcId="{9454FB03-2431-4B61-9886-85FAAC7C649D}" destId="{74C98569-B2B5-4A9D-8538-209680FE6E8F}" srcOrd="0" destOrd="0" presId="urn:microsoft.com/office/officeart/2005/8/layout/venn1"/>
    <dgm:cxn modelId="{EBD8C393-639D-4EEB-BAF6-5B3C66A1E613}" srcId="{D9ED601F-4DD6-4600-B87E-41719A5BDC61}" destId="{95E538B3-7398-4A81-85F0-D7CA3449F7D0}" srcOrd="3" destOrd="0" parTransId="{D0E1D835-8FE3-44FE-9A91-7474E2B7E958}" sibTransId="{5CE4E5D1-C6FC-48FE-B97C-715EA0C57401}"/>
    <dgm:cxn modelId="{D11D27F6-D29F-4E40-BE28-1D0B4C66CA03}" type="presOf" srcId="{BDE6E606-6D4F-4239-85D6-622B730CB7E1}" destId="{2C9FA1A1-035C-46B6-8F37-D86105A77288}" srcOrd="1" destOrd="0" presId="urn:microsoft.com/office/officeart/2005/8/layout/venn1"/>
    <dgm:cxn modelId="{9CA9425D-81D4-4AEA-A1D5-E3867FEBC0FF}" srcId="{D9ED601F-4DD6-4600-B87E-41719A5BDC61}" destId="{6A4C1C7B-310F-4D19-A17C-138409D59797}" srcOrd="1" destOrd="0" parTransId="{EBC297BD-3840-4B59-A19E-AAF7EE113B5B}" sibTransId="{D1DBDAE7-4066-4DF3-9223-D15DAC329F06}"/>
    <dgm:cxn modelId="{503D9680-A7A0-444C-8C7D-A570C1FCB46E}" type="presOf" srcId="{BDE6E606-6D4F-4239-85D6-622B730CB7E1}" destId="{9E29060A-74AE-41D9-81AE-DD8D711FFE62}" srcOrd="0" destOrd="0" presId="urn:microsoft.com/office/officeart/2005/8/layout/venn1"/>
    <dgm:cxn modelId="{54BE7810-4E69-4CCC-A9B8-B227C7963622}" srcId="{D9ED601F-4DD6-4600-B87E-41719A5BDC61}" destId="{BDE6E606-6D4F-4239-85D6-622B730CB7E1}" srcOrd="0" destOrd="0" parTransId="{3717BEFB-7418-444F-974B-B29CCB1DDC71}" sibTransId="{851B6ED3-ED55-4DC9-A016-97BD4DFDEB9C}"/>
    <dgm:cxn modelId="{2F2DA9BD-AB3A-4D2D-8D93-3B56C1EEF88C}" srcId="{D9ED601F-4DD6-4600-B87E-41719A5BDC61}" destId="{9454FB03-2431-4B61-9886-85FAAC7C649D}" srcOrd="2" destOrd="0" parTransId="{7550596E-FB62-4B98-9DC6-B96177813C02}" sibTransId="{D37992EF-36C9-48ED-8B08-BEE5E9553480}"/>
    <dgm:cxn modelId="{2D1E9817-8B34-4DD3-9FA6-42F8DAA4DB6A}" type="presParOf" srcId="{90F0FCC2-2147-4E04-ACB0-755FA6BDB089}" destId="{9E29060A-74AE-41D9-81AE-DD8D711FFE62}" srcOrd="0" destOrd="0" presId="urn:microsoft.com/office/officeart/2005/8/layout/venn1"/>
    <dgm:cxn modelId="{0AF52181-CDC3-4D08-A05C-56AE38AFD68D}" type="presParOf" srcId="{90F0FCC2-2147-4E04-ACB0-755FA6BDB089}" destId="{2C9FA1A1-035C-46B6-8F37-D86105A77288}" srcOrd="1" destOrd="0" presId="urn:microsoft.com/office/officeart/2005/8/layout/venn1"/>
    <dgm:cxn modelId="{552C3B3C-11EF-4927-AB63-A97E0D15F045}" type="presParOf" srcId="{90F0FCC2-2147-4E04-ACB0-755FA6BDB089}" destId="{E84E8F89-B671-41DB-A14C-E201C48D97A5}" srcOrd="2" destOrd="0" presId="urn:microsoft.com/office/officeart/2005/8/layout/venn1"/>
    <dgm:cxn modelId="{81F16D3D-7410-4914-8774-5B6741470378}" type="presParOf" srcId="{90F0FCC2-2147-4E04-ACB0-755FA6BDB089}" destId="{041E8F2E-D7DC-4302-AE0B-3DC0459FC34A}" srcOrd="3" destOrd="0" presId="urn:microsoft.com/office/officeart/2005/8/layout/venn1"/>
    <dgm:cxn modelId="{7BA0B5CF-2BA7-42A8-9B98-6584C47A9D2B}" type="presParOf" srcId="{90F0FCC2-2147-4E04-ACB0-755FA6BDB089}" destId="{74C98569-B2B5-4A9D-8538-209680FE6E8F}" srcOrd="4" destOrd="0" presId="urn:microsoft.com/office/officeart/2005/8/layout/venn1"/>
    <dgm:cxn modelId="{BD6B6367-BAF4-4386-9A8F-CD3C905E6567}" type="presParOf" srcId="{90F0FCC2-2147-4E04-ACB0-755FA6BDB089}" destId="{E10234E8-E2E2-4EDD-A09D-63F48F5E1619}" srcOrd="5" destOrd="0" presId="urn:microsoft.com/office/officeart/2005/8/layout/venn1"/>
    <dgm:cxn modelId="{18E177F0-B4E9-4E4A-BEEA-B1057BEAB76A}" type="presParOf" srcId="{90F0FCC2-2147-4E04-ACB0-755FA6BDB089}" destId="{B0D04AD4-66C8-487F-9F2D-2F630EC0F1A9}" srcOrd="6" destOrd="0" presId="urn:microsoft.com/office/officeart/2005/8/layout/venn1"/>
    <dgm:cxn modelId="{7A221FBF-D3B6-4C9E-A31A-650F7CD0627E}" type="presParOf" srcId="{90F0FCC2-2147-4E04-ACB0-755FA6BDB089}" destId="{D9514E7A-D19B-488F-9E8B-CB2C1A16942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D1361-5F0D-4820-9CFC-2EA7D96DC7AF}" type="doc">
      <dgm:prSet loTypeId="urn:microsoft.com/office/officeart/2005/8/layout/vList2" loCatId="list" qsTypeId="urn:microsoft.com/office/officeart/2009/2/quickstyle/3d8" qsCatId="3D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E0B4938F-21F0-4C42-8211-6E8A3295B519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Preconceived levels of comfort in the Home Office</a:t>
          </a:r>
          <a:endParaRPr lang="en-US" dirty="0">
            <a:latin typeface="Memphis Medium" panose="02060604040205020404" pitchFamily="18" charset="0"/>
          </a:endParaRPr>
        </a:p>
      </dgm:t>
    </dgm:pt>
    <dgm:pt modelId="{827B0E83-7D4E-4C75-BDF5-A644D23AC359}" type="parTrans" cxnId="{BB14B00F-ADA0-42F7-879E-5E188D7DFCCF}">
      <dgm:prSet/>
      <dgm:spPr/>
      <dgm:t>
        <a:bodyPr/>
        <a:lstStyle/>
        <a:p>
          <a:endParaRPr lang="en-US"/>
        </a:p>
      </dgm:t>
    </dgm:pt>
    <dgm:pt modelId="{A229B1C3-79C1-47D5-92D7-AE2B22FE150D}" type="sibTrans" cxnId="{BB14B00F-ADA0-42F7-879E-5E188D7DFCCF}">
      <dgm:prSet/>
      <dgm:spPr/>
      <dgm:t>
        <a:bodyPr/>
        <a:lstStyle/>
        <a:p>
          <a:endParaRPr lang="en-US"/>
        </a:p>
      </dgm:t>
    </dgm:pt>
    <dgm:pt modelId="{E56DBC21-7906-4DC7-93BD-448D036B816B}">
      <dgm:prSet/>
      <dgm:spPr/>
      <dgm:t>
        <a:bodyPr/>
        <a:lstStyle/>
        <a:p>
          <a:pPr rtl="0"/>
          <a:r>
            <a:rPr lang="en-US" dirty="0" smtClean="0">
              <a:latin typeface="Memphis Medium" panose="02060604040205020404" pitchFamily="18" charset="0"/>
            </a:rPr>
            <a:t>The Underwriter and Medical Director</a:t>
          </a:r>
          <a:endParaRPr lang="en-US" dirty="0">
            <a:latin typeface="Memphis Medium" panose="02060604040205020404" pitchFamily="18" charset="0"/>
          </a:endParaRPr>
        </a:p>
      </dgm:t>
    </dgm:pt>
    <dgm:pt modelId="{8E7A271A-4EBD-4EBF-9C7A-4481EBE0FF69}" type="parTrans" cxnId="{B9E7087F-B9F3-45FB-BDFF-E17C42D40788}">
      <dgm:prSet/>
      <dgm:spPr/>
      <dgm:t>
        <a:bodyPr/>
        <a:lstStyle/>
        <a:p>
          <a:endParaRPr lang="en-US"/>
        </a:p>
      </dgm:t>
    </dgm:pt>
    <dgm:pt modelId="{61B0B2C3-006B-43D2-9912-6FBA5C78F5FB}" type="sibTrans" cxnId="{B9E7087F-B9F3-45FB-BDFF-E17C42D40788}">
      <dgm:prSet/>
      <dgm:spPr/>
      <dgm:t>
        <a:bodyPr/>
        <a:lstStyle/>
        <a:p>
          <a:endParaRPr lang="en-US"/>
        </a:p>
      </dgm:t>
    </dgm:pt>
    <dgm:pt modelId="{7D6D5652-823E-4652-8867-5B56993D50E2}" type="pres">
      <dgm:prSet presAssocID="{CD0D1361-5F0D-4820-9CFC-2EA7D96DC7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9468AE-86B8-484F-A426-70CAB8FB1CBC}" type="pres">
      <dgm:prSet presAssocID="{E0B4938F-21F0-4C42-8211-6E8A3295B5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D3D4E-7FE1-48B8-913F-4188A6DE1C5C}" type="pres">
      <dgm:prSet presAssocID="{A229B1C3-79C1-47D5-92D7-AE2B22FE150D}" presName="spacer" presStyleCnt="0"/>
      <dgm:spPr/>
      <dgm:t>
        <a:bodyPr/>
        <a:lstStyle/>
        <a:p>
          <a:endParaRPr lang="en-US"/>
        </a:p>
      </dgm:t>
    </dgm:pt>
    <dgm:pt modelId="{5C1FABE7-D780-4C73-858A-D5124FD551F6}" type="pres">
      <dgm:prSet presAssocID="{E56DBC21-7906-4DC7-93BD-448D036B816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14B00F-ADA0-42F7-879E-5E188D7DFCCF}" srcId="{CD0D1361-5F0D-4820-9CFC-2EA7D96DC7AF}" destId="{E0B4938F-21F0-4C42-8211-6E8A3295B519}" srcOrd="0" destOrd="0" parTransId="{827B0E83-7D4E-4C75-BDF5-A644D23AC359}" sibTransId="{A229B1C3-79C1-47D5-92D7-AE2B22FE150D}"/>
    <dgm:cxn modelId="{B9E7087F-B9F3-45FB-BDFF-E17C42D40788}" srcId="{CD0D1361-5F0D-4820-9CFC-2EA7D96DC7AF}" destId="{E56DBC21-7906-4DC7-93BD-448D036B816B}" srcOrd="1" destOrd="0" parTransId="{8E7A271A-4EBD-4EBF-9C7A-4481EBE0FF69}" sibTransId="{61B0B2C3-006B-43D2-9912-6FBA5C78F5FB}"/>
    <dgm:cxn modelId="{E25E9E8C-B5EB-40CA-B5B0-BDCED5E06CD4}" type="presOf" srcId="{E56DBC21-7906-4DC7-93BD-448D036B816B}" destId="{5C1FABE7-D780-4C73-858A-D5124FD551F6}" srcOrd="0" destOrd="0" presId="urn:microsoft.com/office/officeart/2005/8/layout/vList2"/>
    <dgm:cxn modelId="{84DFAA6E-9325-47F6-8086-7B3672C38EB7}" type="presOf" srcId="{CD0D1361-5F0D-4820-9CFC-2EA7D96DC7AF}" destId="{7D6D5652-823E-4652-8867-5B56993D50E2}" srcOrd="0" destOrd="0" presId="urn:microsoft.com/office/officeart/2005/8/layout/vList2"/>
    <dgm:cxn modelId="{DD64D060-B6FA-4D8A-83B8-1FCE5BEAF065}" type="presOf" srcId="{E0B4938F-21F0-4C42-8211-6E8A3295B519}" destId="{459468AE-86B8-484F-A426-70CAB8FB1CBC}" srcOrd="0" destOrd="0" presId="urn:microsoft.com/office/officeart/2005/8/layout/vList2"/>
    <dgm:cxn modelId="{B01FA67E-2559-4232-B958-2D6405D65193}" type="presParOf" srcId="{7D6D5652-823E-4652-8867-5B56993D50E2}" destId="{459468AE-86B8-484F-A426-70CAB8FB1CBC}" srcOrd="0" destOrd="0" presId="urn:microsoft.com/office/officeart/2005/8/layout/vList2"/>
    <dgm:cxn modelId="{E8A77781-FD55-487C-8748-07831A871C1B}" type="presParOf" srcId="{7D6D5652-823E-4652-8867-5B56993D50E2}" destId="{F61D3D4E-7FE1-48B8-913F-4188A6DE1C5C}" srcOrd="1" destOrd="0" presId="urn:microsoft.com/office/officeart/2005/8/layout/vList2"/>
    <dgm:cxn modelId="{593BF0F9-391F-4064-AE7C-456A8C6A11E8}" type="presParOf" srcId="{7D6D5652-823E-4652-8867-5B56993D50E2}" destId="{5C1FABE7-D780-4C73-858A-D5124FD551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874403-BD60-42A8-BBF8-A060EC1C7CA5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2D9BE3-0522-4FE8-AFC5-A90B5DBB92A8}">
      <dgm:prSet custT="1"/>
      <dgm:spPr/>
      <dgm:t>
        <a:bodyPr/>
        <a:lstStyle/>
        <a:p>
          <a:pPr rtl="0"/>
          <a:r>
            <a:rPr lang="en-US" sz="3600" dirty="0" smtClean="0">
              <a:latin typeface="Memphis Medium" panose="02060604040205020404" pitchFamily="18" charset="0"/>
            </a:rPr>
            <a:t>The Client</a:t>
          </a:r>
          <a:endParaRPr lang="en-US" sz="3600" dirty="0">
            <a:latin typeface="Memphis Medium" panose="02060604040205020404" pitchFamily="18" charset="0"/>
          </a:endParaRPr>
        </a:p>
      </dgm:t>
    </dgm:pt>
    <dgm:pt modelId="{9EAE5832-A7C6-4E3E-8958-BBA19C7E6E08}" type="parTrans" cxnId="{33BC550B-3C25-4B79-B2D6-ABAAD2F1718F}">
      <dgm:prSet/>
      <dgm:spPr/>
      <dgm:t>
        <a:bodyPr/>
        <a:lstStyle/>
        <a:p>
          <a:endParaRPr lang="en-US"/>
        </a:p>
      </dgm:t>
    </dgm:pt>
    <dgm:pt modelId="{1B354F44-FF17-4B7F-822A-EBCC37B4B81D}" type="sibTrans" cxnId="{33BC550B-3C25-4B79-B2D6-ABAAD2F1718F}">
      <dgm:prSet/>
      <dgm:spPr/>
      <dgm:t>
        <a:bodyPr/>
        <a:lstStyle/>
        <a:p>
          <a:endParaRPr lang="en-US"/>
        </a:p>
      </dgm:t>
    </dgm:pt>
    <dgm:pt modelId="{47FB4EC7-9A96-4B90-A2C0-0549983389D5}">
      <dgm:prSet custT="1"/>
      <dgm:spPr/>
      <dgm:t>
        <a:bodyPr/>
        <a:lstStyle/>
        <a:p>
          <a:pPr rtl="0"/>
          <a:r>
            <a:rPr lang="en-US" sz="3600" dirty="0" smtClean="0">
              <a:latin typeface="Memphis Medium" panose="02060604040205020404" pitchFamily="18" charset="0"/>
            </a:rPr>
            <a:t>The Carrier</a:t>
          </a:r>
          <a:endParaRPr lang="en-US" sz="3600" dirty="0">
            <a:latin typeface="Memphis Medium" panose="02060604040205020404" pitchFamily="18" charset="0"/>
          </a:endParaRPr>
        </a:p>
      </dgm:t>
    </dgm:pt>
    <dgm:pt modelId="{788753BC-B5F6-49ED-9BAB-23F88A62075C}" type="parTrans" cxnId="{3AF8B6AE-10C7-45E1-BE62-9B1F2CDADEBF}">
      <dgm:prSet/>
      <dgm:spPr/>
      <dgm:t>
        <a:bodyPr/>
        <a:lstStyle/>
        <a:p>
          <a:endParaRPr lang="en-US"/>
        </a:p>
      </dgm:t>
    </dgm:pt>
    <dgm:pt modelId="{4DBD69F9-41CE-46F3-B66D-7C786A9E53D9}" type="sibTrans" cxnId="{3AF8B6AE-10C7-45E1-BE62-9B1F2CDADEBF}">
      <dgm:prSet/>
      <dgm:spPr/>
      <dgm:t>
        <a:bodyPr/>
        <a:lstStyle/>
        <a:p>
          <a:endParaRPr lang="en-US"/>
        </a:p>
      </dgm:t>
    </dgm:pt>
    <dgm:pt modelId="{907EB148-982E-42CD-A70F-78929F56C3B9}">
      <dgm:prSet custT="1"/>
      <dgm:spPr/>
      <dgm:t>
        <a:bodyPr/>
        <a:lstStyle/>
        <a:p>
          <a:pPr rtl="0"/>
          <a:r>
            <a:rPr lang="en-US" sz="3600" dirty="0" smtClean="0">
              <a:latin typeface="Memphis Medium" panose="02060604040205020404" pitchFamily="18" charset="0"/>
            </a:rPr>
            <a:t>The Advisor</a:t>
          </a:r>
          <a:endParaRPr lang="en-US" sz="3600" dirty="0">
            <a:latin typeface="Memphis Medium" panose="02060604040205020404" pitchFamily="18" charset="0"/>
          </a:endParaRPr>
        </a:p>
      </dgm:t>
    </dgm:pt>
    <dgm:pt modelId="{6E8E72B7-37C2-4AA4-AA8E-26B8974CA215}" type="parTrans" cxnId="{86D1F7C5-5F5F-4064-9A46-C26F8B8948D0}">
      <dgm:prSet/>
      <dgm:spPr/>
      <dgm:t>
        <a:bodyPr/>
        <a:lstStyle/>
        <a:p>
          <a:endParaRPr lang="en-US"/>
        </a:p>
      </dgm:t>
    </dgm:pt>
    <dgm:pt modelId="{DE6129D5-996D-4EE0-B1DB-8E54FEC536F7}" type="sibTrans" cxnId="{86D1F7C5-5F5F-4064-9A46-C26F8B8948D0}">
      <dgm:prSet/>
      <dgm:spPr/>
      <dgm:t>
        <a:bodyPr/>
        <a:lstStyle/>
        <a:p>
          <a:endParaRPr lang="en-US"/>
        </a:p>
      </dgm:t>
    </dgm:pt>
    <dgm:pt modelId="{26A68974-B28B-480D-B2EC-84BF22F90132}" type="pres">
      <dgm:prSet presAssocID="{FA874403-BD60-42A8-BBF8-A060EC1C7C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E3FD3AF-1F81-4F78-85B1-577B2053C9E4}" type="pres">
      <dgm:prSet presAssocID="{FA874403-BD60-42A8-BBF8-A060EC1C7CA5}" presName="Name1" presStyleCnt="0"/>
      <dgm:spPr/>
      <dgm:t>
        <a:bodyPr/>
        <a:lstStyle/>
        <a:p>
          <a:endParaRPr lang="en-US"/>
        </a:p>
      </dgm:t>
    </dgm:pt>
    <dgm:pt modelId="{F5E2B4FD-3E62-4EBF-94B1-F716332D50FB}" type="pres">
      <dgm:prSet presAssocID="{FA874403-BD60-42A8-BBF8-A060EC1C7CA5}" presName="cycle" presStyleCnt="0"/>
      <dgm:spPr/>
      <dgm:t>
        <a:bodyPr/>
        <a:lstStyle/>
        <a:p>
          <a:endParaRPr lang="en-US"/>
        </a:p>
      </dgm:t>
    </dgm:pt>
    <dgm:pt modelId="{E1448D68-75F3-43D0-AE8F-0C59E5A2C4B6}" type="pres">
      <dgm:prSet presAssocID="{FA874403-BD60-42A8-BBF8-A060EC1C7CA5}" presName="srcNode" presStyleLbl="node1" presStyleIdx="0" presStyleCnt="3"/>
      <dgm:spPr/>
      <dgm:t>
        <a:bodyPr/>
        <a:lstStyle/>
        <a:p>
          <a:endParaRPr lang="en-US"/>
        </a:p>
      </dgm:t>
    </dgm:pt>
    <dgm:pt modelId="{B7FD01BC-5A34-497F-9447-C96796461A8B}" type="pres">
      <dgm:prSet presAssocID="{FA874403-BD60-42A8-BBF8-A060EC1C7CA5}" presName="conn" presStyleLbl="parChTrans1D2" presStyleIdx="0" presStyleCnt="1"/>
      <dgm:spPr/>
      <dgm:t>
        <a:bodyPr/>
        <a:lstStyle/>
        <a:p>
          <a:endParaRPr lang="en-US"/>
        </a:p>
      </dgm:t>
    </dgm:pt>
    <dgm:pt modelId="{A5D32AAA-3CBE-4307-98BB-746CC2703A26}" type="pres">
      <dgm:prSet presAssocID="{FA874403-BD60-42A8-BBF8-A060EC1C7CA5}" presName="extraNode" presStyleLbl="node1" presStyleIdx="0" presStyleCnt="3"/>
      <dgm:spPr/>
      <dgm:t>
        <a:bodyPr/>
        <a:lstStyle/>
        <a:p>
          <a:endParaRPr lang="en-US"/>
        </a:p>
      </dgm:t>
    </dgm:pt>
    <dgm:pt modelId="{4E140D65-3484-49FB-8356-1F599FEC8EAD}" type="pres">
      <dgm:prSet presAssocID="{FA874403-BD60-42A8-BBF8-A060EC1C7CA5}" presName="dstNode" presStyleLbl="node1" presStyleIdx="0" presStyleCnt="3"/>
      <dgm:spPr/>
      <dgm:t>
        <a:bodyPr/>
        <a:lstStyle/>
        <a:p>
          <a:endParaRPr lang="en-US"/>
        </a:p>
      </dgm:t>
    </dgm:pt>
    <dgm:pt modelId="{03821590-8C42-4FD5-A65D-CBFD04AA866F}" type="pres">
      <dgm:prSet presAssocID="{0C2D9BE3-0522-4FE8-AFC5-A90B5DBB92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D4F93-0D6E-4F50-83AA-91A25B66B08B}" type="pres">
      <dgm:prSet presAssocID="{0C2D9BE3-0522-4FE8-AFC5-A90B5DBB92A8}" presName="accent_1" presStyleCnt="0"/>
      <dgm:spPr/>
      <dgm:t>
        <a:bodyPr/>
        <a:lstStyle/>
        <a:p>
          <a:endParaRPr lang="en-US"/>
        </a:p>
      </dgm:t>
    </dgm:pt>
    <dgm:pt modelId="{ADB5C7EE-6996-41EC-8943-21E742A6DBAB}" type="pres">
      <dgm:prSet presAssocID="{0C2D9BE3-0522-4FE8-AFC5-A90B5DBB92A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308B006-C959-4D56-A67D-000D7857737E}" type="pres">
      <dgm:prSet presAssocID="{47FB4EC7-9A96-4B90-A2C0-0549983389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B7DC-E38D-4CD8-BDCC-9CCA3DBD773F}" type="pres">
      <dgm:prSet presAssocID="{47FB4EC7-9A96-4B90-A2C0-0549983389D5}" presName="accent_2" presStyleCnt="0"/>
      <dgm:spPr/>
      <dgm:t>
        <a:bodyPr/>
        <a:lstStyle/>
        <a:p>
          <a:endParaRPr lang="en-US"/>
        </a:p>
      </dgm:t>
    </dgm:pt>
    <dgm:pt modelId="{288E49E5-0742-425A-A230-33F279AC783B}" type="pres">
      <dgm:prSet presAssocID="{47FB4EC7-9A96-4B90-A2C0-0549983389D5}" presName="accentRepeatNode" presStyleLbl="solidFgAcc1" presStyleIdx="1" presStyleCnt="3" custLinFactNeighborX="-5306" custLinFactNeighborY="54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DC784D-D4C6-43D8-9E81-454427B8B087}" type="pres">
      <dgm:prSet presAssocID="{907EB148-982E-42CD-A70F-78929F56C3B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1EFAE-1C5A-4454-ADFC-D5D48300C5CC}" type="pres">
      <dgm:prSet presAssocID="{907EB148-982E-42CD-A70F-78929F56C3B9}" presName="accent_3" presStyleCnt="0"/>
      <dgm:spPr/>
      <dgm:t>
        <a:bodyPr/>
        <a:lstStyle/>
        <a:p>
          <a:endParaRPr lang="en-US"/>
        </a:p>
      </dgm:t>
    </dgm:pt>
    <dgm:pt modelId="{5959EDCE-6F67-442C-A9CF-86ED38BC74B5}" type="pres">
      <dgm:prSet presAssocID="{907EB148-982E-42CD-A70F-78929F56C3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A5E047-C973-4427-968B-CF26ABB94F9C}" type="presOf" srcId="{0C2D9BE3-0522-4FE8-AFC5-A90B5DBB92A8}" destId="{03821590-8C42-4FD5-A65D-CBFD04AA866F}" srcOrd="0" destOrd="0" presId="urn:microsoft.com/office/officeart/2008/layout/VerticalCurvedList"/>
    <dgm:cxn modelId="{57C6B650-3827-46C5-82C2-FE00E8ABC550}" type="presOf" srcId="{1B354F44-FF17-4B7F-822A-EBCC37B4B81D}" destId="{B7FD01BC-5A34-497F-9447-C96796461A8B}" srcOrd="0" destOrd="0" presId="urn:microsoft.com/office/officeart/2008/layout/VerticalCurvedList"/>
    <dgm:cxn modelId="{922F8D0B-D869-466E-83D1-4114CF4F9123}" type="presOf" srcId="{FA874403-BD60-42A8-BBF8-A060EC1C7CA5}" destId="{26A68974-B28B-480D-B2EC-84BF22F90132}" srcOrd="0" destOrd="0" presId="urn:microsoft.com/office/officeart/2008/layout/VerticalCurvedList"/>
    <dgm:cxn modelId="{3AF8B6AE-10C7-45E1-BE62-9B1F2CDADEBF}" srcId="{FA874403-BD60-42A8-BBF8-A060EC1C7CA5}" destId="{47FB4EC7-9A96-4B90-A2C0-0549983389D5}" srcOrd="1" destOrd="0" parTransId="{788753BC-B5F6-49ED-9BAB-23F88A62075C}" sibTransId="{4DBD69F9-41CE-46F3-B66D-7C786A9E53D9}"/>
    <dgm:cxn modelId="{1F511C9B-7188-48A8-8508-96C95C6130EA}" type="presOf" srcId="{47FB4EC7-9A96-4B90-A2C0-0549983389D5}" destId="{6308B006-C959-4D56-A67D-000D7857737E}" srcOrd="0" destOrd="0" presId="urn:microsoft.com/office/officeart/2008/layout/VerticalCurvedList"/>
    <dgm:cxn modelId="{712B7FFC-C46A-4DA7-9134-7D9B077197B7}" type="presOf" srcId="{907EB148-982E-42CD-A70F-78929F56C3B9}" destId="{B5DC784D-D4C6-43D8-9E81-454427B8B087}" srcOrd="0" destOrd="0" presId="urn:microsoft.com/office/officeart/2008/layout/VerticalCurvedList"/>
    <dgm:cxn modelId="{86D1F7C5-5F5F-4064-9A46-C26F8B8948D0}" srcId="{FA874403-BD60-42A8-BBF8-A060EC1C7CA5}" destId="{907EB148-982E-42CD-A70F-78929F56C3B9}" srcOrd="2" destOrd="0" parTransId="{6E8E72B7-37C2-4AA4-AA8E-26B8974CA215}" sibTransId="{DE6129D5-996D-4EE0-B1DB-8E54FEC536F7}"/>
    <dgm:cxn modelId="{33BC550B-3C25-4B79-B2D6-ABAAD2F1718F}" srcId="{FA874403-BD60-42A8-BBF8-A060EC1C7CA5}" destId="{0C2D9BE3-0522-4FE8-AFC5-A90B5DBB92A8}" srcOrd="0" destOrd="0" parTransId="{9EAE5832-A7C6-4E3E-8958-BBA19C7E6E08}" sibTransId="{1B354F44-FF17-4B7F-822A-EBCC37B4B81D}"/>
    <dgm:cxn modelId="{9FC34409-8FC2-470A-B1BB-02B5975F799D}" type="presParOf" srcId="{26A68974-B28B-480D-B2EC-84BF22F90132}" destId="{4E3FD3AF-1F81-4F78-85B1-577B2053C9E4}" srcOrd="0" destOrd="0" presId="urn:microsoft.com/office/officeart/2008/layout/VerticalCurvedList"/>
    <dgm:cxn modelId="{E4314B05-F162-482C-A87B-A5F93B294440}" type="presParOf" srcId="{4E3FD3AF-1F81-4F78-85B1-577B2053C9E4}" destId="{F5E2B4FD-3E62-4EBF-94B1-F716332D50FB}" srcOrd="0" destOrd="0" presId="urn:microsoft.com/office/officeart/2008/layout/VerticalCurvedList"/>
    <dgm:cxn modelId="{52D2E1F8-996D-4215-87B7-9FB1A835B206}" type="presParOf" srcId="{F5E2B4FD-3E62-4EBF-94B1-F716332D50FB}" destId="{E1448D68-75F3-43D0-AE8F-0C59E5A2C4B6}" srcOrd="0" destOrd="0" presId="urn:microsoft.com/office/officeart/2008/layout/VerticalCurvedList"/>
    <dgm:cxn modelId="{4226A825-4C19-4AEB-888A-783913B46F8B}" type="presParOf" srcId="{F5E2B4FD-3E62-4EBF-94B1-F716332D50FB}" destId="{B7FD01BC-5A34-497F-9447-C96796461A8B}" srcOrd="1" destOrd="0" presId="urn:microsoft.com/office/officeart/2008/layout/VerticalCurvedList"/>
    <dgm:cxn modelId="{2B9F803E-1C9F-479F-83E1-EF63DFC02FDB}" type="presParOf" srcId="{F5E2B4FD-3E62-4EBF-94B1-F716332D50FB}" destId="{A5D32AAA-3CBE-4307-98BB-746CC2703A26}" srcOrd="2" destOrd="0" presId="urn:microsoft.com/office/officeart/2008/layout/VerticalCurvedList"/>
    <dgm:cxn modelId="{51C86CB2-B974-4DFC-8F84-FF1C780FB7CD}" type="presParOf" srcId="{F5E2B4FD-3E62-4EBF-94B1-F716332D50FB}" destId="{4E140D65-3484-49FB-8356-1F599FEC8EAD}" srcOrd="3" destOrd="0" presId="urn:microsoft.com/office/officeart/2008/layout/VerticalCurvedList"/>
    <dgm:cxn modelId="{F1A8570A-B4E6-4C2F-988E-A3CB425A714E}" type="presParOf" srcId="{4E3FD3AF-1F81-4F78-85B1-577B2053C9E4}" destId="{03821590-8C42-4FD5-A65D-CBFD04AA866F}" srcOrd="1" destOrd="0" presId="urn:microsoft.com/office/officeart/2008/layout/VerticalCurvedList"/>
    <dgm:cxn modelId="{D7306B6E-DCD4-4735-ADB7-0256288279FD}" type="presParOf" srcId="{4E3FD3AF-1F81-4F78-85B1-577B2053C9E4}" destId="{D04D4F93-0D6E-4F50-83AA-91A25B66B08B}" srcOrd="2" destOrd="0" presId="urn:microsoft.com/office/officeart/2008/layout/VerticalCurvedList"/>
    <dgm:cxn modelId="{144B9D3D-2C9D-4195-A093-B69C8989978B}" type="presParOf" srcId="{D04D4F93-0D6E-4F50-83AA-91A25B66B08B}" destId="{ADB5C7EE-6996-41EC-8943-21E742A6DBAB}" srcOrd="0" destOrd="0" presId="urn:microsoft.com/office/officeart/2008/layout/VerticalCurvedList"/>
    <dgm:cxn modelId="{C3CC2E11-0E54-4B01-B9B0-D81B334D4620}" type="presParOf" srcId="{4E3FD3AF-1F81-4F78-85B1-577B2053C9E4}" destId="{6308B006-C959-4D56-A67D-000D7857737E}" srcOrd="3" destOrd="0" presId="urn:microsoft.com/office/officeart/2008/layout/VerticalCurvedList"/>
    <dgm:cxn modelId="{25152DFF-E754-41AC-A04F-DC7C4D57E8EB}" type="presParOf" srcId="{4E3FD3AF-1F81-4F78-85B1-577B2053C9E4}" destId="{B2EAB7DC-E38D-4CD8-BDCC-9CCA3DBD773F}" srcOrd="4" destOrd="0" presId="urn:microsoft.com/office/officeart/2008/layout/VerticalCurvedList"/>
    <dgm:cxn modelId="{4DD70862-7F29-4A55-AA93-3310B5603AF8}" type="presParOf" srcId="{B2EAB7DC-E38D-4CD8-BDCC-9CCA3DBD773F}" destId="{288E49E5-0742-425A-A230-33F279AC783B}" srcOrd="0" destOrd="0" presId="urn:microsoft.com/office/officeart/2008/layout/VerticalCurvedList"/>
    <dgm:cxn modelId="{C3FC2297-EC4C-4251-8D6D-29D386B4C478}" type="presParOf" srcId="{4E3FD3AF-1F81-4F78-85B1-577B2053C9E4}" destId="{B5DC784D-D4C6-43D8-9E81-454427B8B087}" srcOrd="5" destOrd="0" presId="urn:microsoft.com/office/officeart/2008/layout/VerticalCurvedList"/>
    <dgm:cxn modelId="{82394BE1-B226-485B-A0F7-678BCB52F01B}" type="presParOf" srcId="{4E3FD3AF-1F81-4F78-85B1-577B2053C9E4}" destId="{66B1EFAE-1C5A-4454-ADFC-D5D48300C5CC}" srcOrd="6" destOrd="0" presId="urn:microsoft.com/office/officeart/2008/layout/VerticalCurvedList"/>
    <dgm:cxn modelId="{253FCA88-C1CA-4F22-91F7-73F62301ECDF}" type="presParOf" srcId="{66B1EFAE-1C5A-4454-ADFC-D5D48300C5CC}" destId="{5959EDCE-6F67-442C-A9CF-86ED38BC74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86D959-AF5B-FE47-A519-FB3170937B7A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B87BEE2-F44E-D94B-93FE-AAF5ABEF8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2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6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1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8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9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4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0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4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0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193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64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00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1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9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70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To make the advisor a hero in front of his/her</a:t>
            </a:r>
            <a:r>
              <a:rPr lang="en-US" baseline="0" dirty="0" smtClean="0"/>
              <a:t> client</a:t>
            </a:r>
          </a:p>
          <a:p>
            <a:r>
              <a:rPr lang="en-US" baseline="0" dirty="0" smtClean="0"/>
              <a:t>- Underwriting &amp; underwriters as gatekeepers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6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2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7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4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To differentiate</a:t>
            </a:r>
            <a:r>
              <a:rPr lang="en-US" baseline="0" dirty="0" smtClean="0"/>
              <a:t> an individual risk from the statistical groups of home office actuaries</a:t>
            </a:r>
          </a:p>
          <a:p>
            <a:pPr marL="181224" indent="-181224">
              <a:buFontTx/>
              <a:buChar char="-"/>
            </a:pPr>
            <a:r>
              <a:rPr lang="en-US" dirty="0" smtClean="0"/>
              <a:t>More time, intellectual inquiry and</a:t>
            </a:r>
            <a:r>
              <a:rPr lang="en-US" baseline="0" dirty="0" smtClean="0"/>
              <a:t> expense</a:t>
            </a:r>
          </a:p>
          <a:p>
            <a:pPr marL="181224" indent="-181224">
              <a:buFontTx/>
              <a:buChar char="-"/>
            </a:pPr>
            <a:r>
              <a:rPr lang="en-US" dirty="0" smtClean="0"/>
              <a:t>The ability to separate “one” client from the “law of large numbers”</a:t>
            </a:r>
          </a:p>
          <a:p>
            <a:pPr marL="181224" indent="-181224">
              <a:buFontTx/>
              <a:buChar char="-"/>
            </a:pPr>
            <a:r>
              <a:rPr lang="en-US" dirty="0" smtClean="0"/>
              <a:t>The ability to recognize</a:t>
            </a:r>
            <a:r>
              <a:rPr lang="en-US" baseline="0" dirty="0" smtClean="0"/>
              <a:t> when a clinical impairment merits RDU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The ability to add subjectivity into an otherwise objective process (home office underwriting &amp; mortality assessment)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37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dirty="0" smtClean="0"/>
              <a:t>The ability to touch the client is the most intimate areas of their lives – their health and</a:t>
            </a:r>
            <a:r>
              <a:rPr lang="en-US" baseline="0" dirty="0" smtClean="0"/>
              <a:t> their mortality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Insurance medicine vs clinical medicine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The advisor underwriting advocate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Congratulating the client on test results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Engaging the client corps of physician care in ___ unique idiosyncrasies (subjectivity)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Doctor welcomes the opportunity on behalf of his or her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6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dirty="0" smtClean="0"/>
              <a:t>The ability to touch the client is the most intimate areas of their lives – their health and</a:t>
            </a:r>
            <a:r>
              <a:rPr lang="en-US" baseline="0" dirty="0" smtClean="0"/>
              <a:t> their mortality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Insurance medicine vs clinical medicine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The advisor underwriting advocate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Congratulating the client on test results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Engaging the client corps of physician care in ___ unique idiosyncrasies (subjectivity)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Doctor welcomes the opportunity on behalf of his or her patient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6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dirty="0" smtClean="0"/>
              <a:t>Going beyond</a:t>
            </a:r>
            <a:r>
              <a:rPr lang="en-US" baseline="0" dirty="0" smtClean="0"/>
              <a:t> the APS takes perseverance and tenacity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It takes intellectual inquiry and more exploration to employ RDU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class of Law school story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RDU as a key point-of-sale marketplace differentiation for the advisor…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rather than introducing it at the point of underwriting, results in disappointment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New study group – RDU &amp; underwriting consistency </a:t>
            </a:r>
          </a:p>
          <a:p>
            <a:pPr marL="181224" indent="-181224">
              <a:buFontTx/>
              <a:buChar char="-"/>
            </a:pPr>
            <a:endParaRPr lang="en-US" baseline="0" dirty="0" smtClean="0"/>
          </a:p>
          <a:p>
            <a:pPr marL="181224" indent="-181224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4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dirty="0" smtClean="0"/>
              <a:t>The facts/amplify</a:t>
            </a:r>
          </a:p>
          <a:p>
            <a:pPr marL="181224" indent="-181224">
              <a:buFontTx/>
              <a:buChar char="-"/>
            </a:pPr>
            <a:r>
              <a:rPr lang="en-US" dirty="0" smtClean="0"/>
              <a:t>Underwriting</a:t>
            </a:r>
            <a:r>
              <a:rPr lang="en-US" baseline="0" dirty="0" smtClean="0"/>
              <a:t> is the home office are trained to  ? To </a:t>
            </a:r>
            <a:r>
              <a:rPr lang="en-US" baseline="0" dirty="0" err="1" smtClean="0"/>
              <a:t>preconvceieved</a:t>
            </a:r>
            <a:r>
              <a:rPr lang="en-US" baseline="0" dirty="0" smtClean="0"/>
              <a:t> levels of comfort…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 was one for CIGNA for my first 10 years of the business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Expand the comfort zone of underwriter and medical directors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Medical directors are General Practitioners  &amp; Family Physicians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RDU physician consultants/specialists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Always do the good and right thing…and the client always comes first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530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dirty="0" smtClean="0"/>
              <a:t>The client boardroom</a:t>
            </a:r>
            <a:r>
              <a:rPr lang="en-US" baseline="0" dirty="0" smtClean="0"/>
              <a:t> story and RDU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The resulting deepened relationship with the advisor and client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Based upon a value added that differentiates the advisor from the competition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71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8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4" indent="-181224">
              <a:buFontTx/>
              <a:buChar char="-"/>
            </a:pPr>
            <a:r>
              <a:rPr lang="en-US" baseline="0" dirty="0" smtClean="0"/>
              <a:t>Officially educated client who experiences the benefits of partnering in their own mortality assessment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Insurance medicine is clinical medicine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Compete and more amplified (?) case evidence in order to expand their assessment comfort zone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Place business that otherwise wouldn’t be…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A unique client relationship 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A point-of-sale value added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Underwriting advocate</a:t>
            </a:r>
          </a:p>
          <a:p>
            <a:pPr marL="181224" indent="-181224">
              <a:buFontTx/>
              <a:buChar char="-"/>
            </a:pPr>
            <a:r>
              <a:rPr lang="en-US" baseline="0" dirty="0" smtClean="0"/>
              <a:t>Independent and interdependent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3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3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BEE2-F44E-D94B-93FE-AAF5ABEF82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4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3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7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2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8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8E7F-6609-E743-944E-01D6BA536321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3CCF-C884-284D-BE8C-7148C33C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628"/>
            <a:ext cx="7772400" cy="4439369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RDU And 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A BREAKTHROUGH 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VIEW ON POLICY REVIEW</a:t>
            </a: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THURSDAY, OCTOBER 9, 2014</a:t>
            </a:r>
            <a:endParaRPr lang="en-US" sz="3600" cap="all" dirty="0">
              <a:solidFill>
                <a:schemeClr val="bg1"/>
              </a:solidFill>
              <a:latin typeface="Memphis-Light"/>
              <a:cs typeface="Memphis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ILIT Summary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16" y="1200726"/>
            <a:ext cx="8151442" cy="34821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Unique property (life insurance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Legal ownership by third party (trust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Asset management by trustee over an extended period of time beyond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death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Superior financial results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High after-tax IRR at life expectancy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Statutory “fiduciary” protection in most states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Uniform Prudent Investors Act) 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786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IRR for 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Guaranteed No-Lapse </a:t>
            </a:r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UL and SUL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14" y="1200726"/>
            <a:ext cx="8151442" cy="34821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No-lapse UL or SUL provides superior financial leverage at low PV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cost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IRR as an after-tax value because death benefit is income tax free (IRC Section 101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Assume 30% blended income tax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rate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Run insurance illustration with IRR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page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Determine IRR at LE or joint LE and convert to pre-tax equivalent IRR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using     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blended income tax bracket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61" y="3528116"/>
            <a:ext cx="3982340" cy="26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720901"/>
            <a:ext cx="7772400" cy="4439369"/>
          </a:xfrm>
        </p:spPr>
        <p:txBody>
          <a:bodyPr wrap="none" lIns="0" tIns="0" rIns="0" bIns="0" anchor="t">
            <a:normAutofit fontScale="90000"/>
          </a:bodyPr>
          <a:lstStyle/>
          <a:p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UPIA, Policy Review, </a:t>
            </a: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&amp; </a:t>
            </a: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IRC Section </a:t>
            </a: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1035 </a:t>
            </a: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Exchanges</a:t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Guidelines for Review </a:t>
            </a: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and </a:t>
            </a: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Exchange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Uniform Prudent Investors Act (UPIA)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279" y="1681017"/>
            <a:ext cx="8151442" cy="28817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Assess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risk tolerance by reviewing purpose of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trust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Take into account current economic conditions and tax consequences of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      investment decisions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Diversifying financial assets of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trust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Consider the special value of the asset in relation to the purpose of the trust to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       one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or more of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beneficiaries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Trustee must mange trust assets by considering purpose, terms, and distribution requirements of trust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potential effect of inflation or deflation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expected total return on trust assets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Need for liquidity, income, and preservation and appreciation of capital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Make a reasonable effort to verify facts relevant to managing trust assets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14" y="969640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UPIA Standards for Trustee to Follow … 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A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 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duty to beneficiaries to prudently manage assets</a:t>
            </a:r>
          </a:p>
        </p:txBody>
      </p:sp>
    </p:spTree>
    <p:extLst>
      <p:ext uri="{BB962C8B-B14F-4D97-AF65-F5344CB8AC3E}">
        <p14:creationId xmlns:p14="http://schemas.microsoft.com/office/powerpoint/2010/main" val="40016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611831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UPIA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–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Due Diligence Life </a:t>
            </a:r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Insurance Policy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279" y="1681021"/>
            <a:ext cx="8151442" cy="42949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Maintain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life insurance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policy…pay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premiums on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time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Policy performance as originally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illustrated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Explore more cost efficient policy offering better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guarantees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Continuing premiums far beyond what was originally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illustrated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Taking steps to prevent a policy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lapse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What are carrier’s rating for financial strength – Comdex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Is death benefit guaranteed and for how long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Is the face amount adequate to meet current needs?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Too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much?  Not enough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What is policy status? When is it projected to lapse if premiums are stopped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How much guaranteed coverage can be provided at little or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no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additional premium cost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Does policy allow COI charges to increase?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96279" y="980120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Trustee Fiduciary Responsibility to Trust Beneficiaries …  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A 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Continuing Responsibility to Conduct “Due Diligence”</a:t>
            </a:r>
          </a:p>
        </p:txBody>
      </p:sp>
    </p:spTree>
    <p:extLst>
      <p:ext uri="{BB962C8B-B14F-4D97-AF65-F5344CB8AC3E}">
        <p14:creationId xmlns:p14="http://schemas.microsoft.com/office/powerpoint/2010/main" val="1158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611831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Life Insurance Policy Review 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Fact-Finding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279" y="1893449"/>
            <a:ext cx="8151442" cy="36853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Insured(s) and date(s) of birth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Policy owner and date issued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Total death benefit (base DB + DB of PUA)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Total cash value (guaranteed CV + CV of PUA)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Total loans (principal + accrued interest)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Net policy value (total cash value – total loans)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Adjusted “carryover” cost basis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Annual premium and  remaining years to pay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In force policy illustration to analyze projected status of the policy.                         Continuing premiums  vs. not continuing premiums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15" y="10165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Need the Following Policy Information to do a 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“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Life Insurance Review Analysis”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3" y="2364508"/>
            <a:ext cx="3565587" cy="20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IRC Section 1035 Exchanges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16" y="1126835"/>
            <a:ext cx="8151442" cy="34821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Can income tax free and estate tax free life insurance be acquired at reduced or zero future premium cost by a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Section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1035 exchange of existing cash values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?…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“refinancing”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of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your life insurance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portfolio</a:t>
            </a:r>
            <a:endParaRPr lang="en-US" sz="1400" b="1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Can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important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contractual guarantees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(no-lapse protection) be acquired as a result of the exchange?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endParaRPr lang="en-US" sz="1400" kern="1400" spc="50" dirty="0" smtClean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Life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insurance for life insurance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Life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insurance for an annuity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Annuity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for an annuity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Annuity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CANNOT be exchanged for life insurance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93625" y="2991811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Possible tax free exchanges </a:t>
            </a:r>
          </a:p>
        </p:txBody>
      </p:sp>
    </p:spTree>
    <p:extLst>
      <p:ext uri="{BB962C8B-B14F-4D97-AF65-F5344CB8AC3E}">
        <p14:creationId xmlns:p14="http://schemas.microsoft.com/office/powerpoint/2010/main" val="3439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155847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What Types of Policies Can be Exchanged?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IRC Section 1035 Exchanges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16" y="1585741"/>
            <a:ext cx="8151442" cy="13360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old policy must cease to exist after the exchange. 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No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“partial exchanges” for life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insurance.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18" y="2204297"/>
            <a:ext cx="7772400" cy="29710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347CA0"/>
                </a:solidFill>
                <a:latin typeface="Memphis-Medium"/>
                <a:cs typeface="Memphis-Medium"/>
              </a:rPr>
              <a:t>Single life for single life</a:t>
            </a:r>
          </a:p>
        </p:txBody>
      </p:sp>
      <p:pic>
        <p:nvPicPr>
          <p:cNvPr id="16" name="Picture 15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6281" y="3169169"/>
            <a:ext cx="8151442" cy="26508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Survivor life (one insured already deceased)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for 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single life  is permitted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CANNOT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exchange one single life for survivor life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CANNOT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exchange two single lives for survivor life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7516" y="2790806"/>
            <a:ext cx="7772400" cy="29710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347CA0"/>
                </a:solidFill>
                <a:latin typeface="Memphis-Medium"/>
                <a:cs typeface="Memphis-Medium"/>
              </a:rPr>
              <a:t>Survivor life for survivor life</a:t>
            </a:r>
          </a:p>
        </p:txBody>
      </p:sp>
    </p:spTree>
    <p:extLst>
      <p:ext uri="{BB962C8B-B14F-4D97-AF65-F5344CB8AC3E}">
        <p14:creationId xmlns:p14="http://schemas.microsoft.com/office/powerpoint/2010/main" val="25586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43" y="1007300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Taxable Surrender vs. Tax Free Exchange 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IRC Section 1035 Exchanges</a:t>
            </a:r>
          </a:p>
        </p:txBody>
      </p:sp>
      <p:pic>
        <p:nvPicPr>
          <p:cNvPr id="16" name="Picture 15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07" y="1836469"/>
            <a:ext cx="8151442" cy="2263562"/>
            <a:chOff x="477807" y="1836469"/>
            <a:chExt cx="8151442" cy="2263562"/>
          </a:xfrm>
        </p:grpSpPr>
        <p:grpSp>
          <p:nvGrpSpPr>
            <p:cNvPr id="9" name="Group 8"/>
            <p:cNvGrpSpPr/>
            <p:nvPr/>
          </p:nvGrpSpPr>
          <p:grpSpPr>
            <a:xfrm>
              <a:off x="477807" y="1836469"/>
              <a:ext cx="8151442" cy="1138334"/>
              <a:chOff x="477807" y="1836469"/>
              <a:chExt cx="8151442" cy="113833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77807" y="2161280"/>
                <a:ext cx="8151442" cy="813523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This </a:t>
                </a:r>
                <a:r>
                  <a:rPr lang="en-US" sz="1400" kern="1400" spc="50" dirty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will be considered to be a taxable surrender to the extent of the policy 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gain. This </a:t>
                </a:r>
                <a:r>
                  <a:rPr lang="en-US" sz="1400" kern="1400" spc="50" dirty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is true even if the policy owner then places the funds into a second previously purchased 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policy.</a:t>
                </a:r>
                <a:endPara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477809" y="1836469"/>
                <a:ext cx="7772400" cy="29710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600" b="1" dirty="0">
                    <a:solidFill>
                      <a:srgbClr val="695E4A"/>
                    </a:solidFill>
                    <a:latin typeface="Memphis-Medium"/>
                    <a:cs typeface="Memphis-Medium"/>
                  </a:rPr>
                  <a:t>If old carrier pays the surrender check to the policy owner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77807" y="2952461"/>
              <a:ext cx="8151442" cy="1147570"/>
              <a:chOff x="477807" y="2952461"/>
              <a:chExt cx="8151442" cy="114757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77807" y="3286508"/>
                <a:ext cx="8151442" cy="813523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kern="1400" spc="50" dirty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T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his </a:t>
                </a:r>
                <a:r>
                  <a:rPr lang="en-US" sz="1400" kern="1400" spc="50" dirty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will be a tax free Section 1035 exchange with “carryover” of cost basis</a:t>
                </a:r>
              </a:p>
            </p:txBody>
          </p:sp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477810" y="2952461"/>
                <a:ext cx="7772400" cy="29710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600" b="1" dirty="0">
                    <a:solidFill>
                      <a:srgbClr val="695E4A"/>
                    </a:solidFill>
                    <a:latin typeface="Memphis-Medium"/>
                    <a:cs typeface="Memphis-Medium"/>
                  </a:rPr>
                  <a:t>If the old carrier pays the surrender check directly to the new carrier</a:t>
                </a: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449044" y="1457879"/>
            <a:ext cx="7772400" cy="29710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>
                <a:solidFill>
                  <a:srgbClr val="347CA0"/>
                </a:solidFill>
                <a:latin typeface="Memphis-Medium"/>
                <a:cs typeface="Memphis-Medium"/>
              </a:rPr>
              <a:t>What’s the Difference?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7514" y="3730216"/>
            <a:ext cx="8180207" cy="2179092"/>
            <a:chOff x="467514" y="3843019"/>
            <a:chExt cx="8180207" cy="2179092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467514" y="3843019"/>
              <a:ext cx="7772400" cy="2971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b="1" dirty="0">
                  <a:solidFill>
                    <a:srgbClr val="347CA0"/>
                  </a:solidFill>
                  <a:latin typeface="Memphis-Medium"/>
                  <a:cs typeface="Memphis-Medium"/>
                </a:rPr>
                <a:t>Exchange of Policies with Loans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96279" y="4210062"/>
              <a:ext cx="8151442" cy="1812049"/>
              <a:chOff x="467514" y="2131956"/>
              <a:chExt cx="8151442" cy="88841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67514" y="2280508"/>
                <a:ext cx="8151442" cy="739860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400" kern="1400" spc="50" dirty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New carrier will determine its own acceptable loan carryover ratio and issue the new policy with an outstanding 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loan.</a:t>
                </a:r>
              </a:p>
              <a:p>
                <a:pPr>
                  <a:lnSpc>
                    <a:spcPct val="120000"/>
                  </a:lnSpc>
                </a:pPr>
                <a:endPara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Otherwise, if loan is simply </a:t>
                </a:r>
                <a:r>
                  <a:rPr lang="en-US" sz="1400" b="1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discharged (eliminated) 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upon the exchange, the </a:t>
                </a:r>
                <a:r>
                  <a:rPr lang="en-US" sz="1400" b="1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LESSER</a:t>
                </a:r>
                <a:r>
                  <a:rPr lang="en-US" sz="1400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 of the loan or the policy gain will be taxable income as </a:t>
                </a:r>
                <a:r>
                  <a:rPr lang="en-US" sz="1400" b="1" kern="1400" spc="50" dirty="0" smtClean="0">
                    <a:solidFill>
                      <a:srgbClr val="695E4A"/>
                    </a:solidFill>
                    <a:latin typeface="HelveticaNeueLT Std"/>
                    <a:cs typeface="HelveticaNeueLT Std"/>
                  </a:rPr>
                  <a:t>discharge of debt “boot” income and generate a Form 1099-R</a:t>
                </a:r>
              </a:p>
              <a:p>
                <a:pPr>
                  <a:lnSpc>
                    <a:spcPct val="120000"/>
                  </a:lnSpc>
                </a:pPr>
                <a:endPara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endParaRPr>
              </a:p>
            </p:txBody>
          </p:sp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467516" y="2131956"/>
                <a:ext cx="7772400" cy="14855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no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1600" b="1" dirty="0">
                    <a:solidFill>
                      <a:srgbClr val="695E4A"/>
                    </a:solidFill>
                    <a:latin typeface="Memphis-Medium"/>
                    <a:cs typeface="Memphis-Medium"/>
                  </a:rPr>
                  <a:t>Loans can be carried over from the old policy to the new policy tax free</a:t>
                </a:r>
                <a:r>
                  <a:rPr lang="en-US" sz="1600" dirty="0">
                    <a:solidFill>
                      <a:srgbClr val="695E4A"/>
                    </a:solidFill>
                    <a:latin typeface="Memphis-Medium"/>
                    <a:cs typeface="Memphis-Medium"/>
                  </a:rPr>
                  <a:t>. 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64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611831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IRC Section 1035 Exchanges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279" y="1607122"/>
            <a:ext cx="8151442" cy="36853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Must have the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same insured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before and after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exchange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Must have the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same contract owner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before and after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exchange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If a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change of ownership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is desired, change is done with the old carrier before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exchange …or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with the new carrier after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exchange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Multiple policies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can be exchanged for one policy as long as the insured and owner are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same…2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for 1; 3 for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1…1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for 2; 1 for 3 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adjusted cost basis of the old contract(s)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“carries over”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and becomes the cost basis of the new contract(s)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15" y="11181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Administrative Issues</a:t>
            </a:r>
          </a:p>
        </p:txBody>
      </p:sp>
    </p:spTree>
    <p:extLst>
      <p:ext uri="{BB962C8B-B14F-4D97-AF65-F5344CB8AC3E}">
        <p14:creationId xmlns:p14="http://schemas.microsoft.com/office/powerpoint/2010/main" val="29108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905628"/>
            <a:ext cx="7772400" cy="4439369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Estate Planning </a:t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in 2014</a:t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AMERICAN TAXPAYER </a:t>
            </a: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RELIEF ACT </a:t>
            </a: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OF </a:t>
            </a: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2012</a:t>
            </a:r>
            <a:endParaRPr lang="en-US" sz="3600" cap="all" dirty="0">
              <a:solidFill>
                <a:schemeClr val="bg1"/>
              </a:solidFill>
              <a:latin typeface="Memphis-Light"/>
              <a:cs typeface="Memphis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1181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Current estate LESS than $5.34 million (</a:t>
            </a: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single) </a:t>
            </a:r>
            <a:b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$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10.68 million (married) estate tax exemption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Policy Review Case Study #1 </a:t>
            </a:r>
          </a:p>
        </p:txBody>
      </p:sp>
      <p:pic>
        <p:nvPicPr>
          <p:cNvPr id="16" name="Picture 15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6279" y="2132779"/>
            <a:ext cx="8151442" cy="1175281"/>
            <a:chOff x="467514" y="1938151"/>
            <a:chExt cx="8151442" cy="1175281"/>
          </a:xfrm>
        </p:grpSpPr>
        <p:sp>
          <p:nvSpPr>
            <p:cNvPr id="11" name="Rectangle 10"/>
            <p:cNvSpPr/>
            <p:nvPr/>
          </p:nvSpPr>
          <p:spPr>
            <a:xfrm>
              <a:off x="467514" y="2299909"/>
              <a:ext cx="8151442" cy="81352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Clients (63/60) purchased a $2 million no-lapse SUL policy in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2003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 owned by ILIT with annual premium of $29,000 (Preferred) to cover estate taxes. Estate of </a:t>
              </a:r>
              <a:r>
                <a:rPr lang="en-US" sz="1400" b="1" kern="1400" spc="50" dirty="0" smtClean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$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6 million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.  Estate tax exemption in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2003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 </a:t>
              </a:r>
              <a:r>
                <a:rPr lang="en-US" sz="1400" kern="1400" spc="50" dirty="0" smtClean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was 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$2 million for married </a:t>
              </a:r>
              <a:r>
                <a:rPr lang="en-US" sz="1400" kern="1400" spc="50" dirty="0" smtClean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couple…$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1 million each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467516" y="1938151"/>
              <a:ext cx="7772400" cy="2971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rgbClr val="347CA0"/>
                  </a:solidFill>
                  <a:latin typeface="Memphis-Medium"/>
                  <a:cs typeface="Memphis-Medium"/>
                </a:rPr>
                <a:t>Facts: </a:t>
              </a:r>
              <a:endParaRPr lang="en-US" sz="1800" dirty="0">
                <a:solidFill>
                  <a:srgbClr val="347CA0"/>
                </a:solidFill>
                <a:latin typeface="Memphis-Medium"/>
                <a:cs typeface="Memphis-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6279" y="3953574"/>
            <a:ext cx="8151442" cy="851255"/>
            <a:chOff x="467514" y="4544955"/>
            <a:chExt cx="8151442" cy="851255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467514" y="4544955"/>
              <a:ext cx="7772400" cy="2971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rgbClr val="347CA0"/>
                  </a:solidFill>
                  <a:latin typeface="Memphis-Medium"/>
                  <a:cs typeface="Memphis-Medium"/>
                </a:rPr>
                <a:t>2014:</a:t>
              </a:r>
              <a:endParaRPr lang="en-US" sz="1800" dirty="0">
                <a:solidFill>
                  <a:srgbClr val="347CA0"/>
                </a:solidFill>
                <a:latin typeface="Memphis-Medium"/>
                <a:cs typeface="Memphis-Medium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514" y="4856974"/>
              <a:ext cx="8151442" cy="53923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Clients (74/71) now have estate of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$7.5 million.  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Estate tax exemption $10.68 million married.  Clients now have $0 federal taxes and $705,000 of state death taxes. </a:t>
              </a:r>
              <a:endPara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2225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Case Study #1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16" y="1113935"/>
            <a:ext cx="8151442" cy="12566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Clients would like to stop annual premiums of $29,000 on $2 million SUL policy and reduce coverage because they are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no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longer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concerned about federal estate taxes.  They are concerned about LTC expenses and state death taxes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15" y="2072866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Considerations: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16" y="2502760"/>
            <a:ext cx="8151442" cy="19181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Stop paying $29,000 annual premium into SUL policy and reduce the death benefit to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$738,000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to provide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no-lapse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protection until age 92 of younger insured (net cash value of $116,000 in 2014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Redirect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$29,000 into annual premium for two new single life UL policies with LTC riders that will be personally owned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.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14,500 into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$257,000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UL policy with LTC rider on male age 74 (Standard) and $14,500 into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$364,000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 UL policy with LTC rider on female age 71 (Standard)  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16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Case Study #1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1334" y="1147779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 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Result of re-direction of $29,000 premium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5557" y="1782615"/>
            <a:ext cx="4659335" cy="36893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The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reduced death benefit of SUL policy owned by ILIT will cover current estimated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state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death taxes of $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705,000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pool of potential tax free LTC rider benefits has been created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257,000 for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male…$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168 per day and $364,000 for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female…$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239 per day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IRR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on tax free death benefit at life expectancy for male is 4.34% (6.21% pre-tax equivalent) and 6.20%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8.86% pre-tax equivalent) at life expectancy for female if no LTC benefit claims are ever made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97" y="1888619"/>
            <a:ext cx="3500403" cy="228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1181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Current estate in EXCESS of $5.34 million (single) </a:t>
            </a: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             $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10.68 million (married) estate tax exemption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Policy Review Case Study 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#2 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6" name="Picture 15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6279" y="2132779"/>
            <a:ext cx="8151442" cy="1175281"/>
            <a:chOff x="467514" y="1938151"/>
            <a:chExt cx="8151442" cy="1175281"/>
          </a:xfrm>
        </p:grpSpPr>
        <p:sp>
          <p:nvSpPr>
            <p:cNvPr id="11" name="Rectangle 10"/>
            <p:cNvSpPr/>
            <p:nvPr/>
          </p:nvSpPr>
          <p:spPr>
            <a:xfrm>
              <a:off x="467514" y="2299909"/>
              <a:ext cx="8151442" cy="81352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Clients (58/58) purchased a $3 million Survivorship Whole Life policy in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1998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 owned by an ILIT with annual premium of $45,000 (Preferred) to cover about $2.9 million of estate taxes. </a:t>
              </a:r>
              <a:r>
                <a:rPr lang="en-US" sz="1400" kern="1400" spc="50" dirty="0" smtClean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    Estate 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of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$7 million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.  Estate tax exemption in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1998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 was $1.25 million for a married couple </a:t>
              </a:r>
              <a:r>
                <a:rPr lang="en-US" sz="1400" kern="1400" spc="50" dirty="0" smtClean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…    $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625,000 each</a:t>
              </a: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467516" y="1938151"/>
              <a:ext cx="7772400" cy="2971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rgbClr val="347CA0"/>
                  </a:solidFill>
                  <a:latin typeface="Memphis-Medium"/>
                  <a:cs typeface="Memphis-Medium"/>
                </a:rPr>
                <a:t>Facts: </a:t>
              </a:r>
              <a:endParaRPr lang="en-US" sz="1800" dirty="0">
                <a:solidFill>
                  <a:srgbClr val="347CA0"/>
                </a:solidFill>
                <a:latin typeface="Memphis-Medium"/>
                <a:cs typeface="Memphis-Medium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6279" y="3953574"/>
            <a:ext cx="8151442" cy="851255"/>
            <a:chOff x="467514" y="4544955"/>
            <a:chExt cx="8151442" cy="851255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467514" y="4544955"/>
              <a:ext cx="7772400" cy="29710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800" dirty="0" smtClean="0">
                  <a:solidFill>
                    <a:srgbClr val="347CA0"/>
                  </a:solidFill>
                  <a:latin typeface="Memphis-Medium"/>
                  <a:cs typeface="Memphis-Medium"/>
                </a:rPr>
                <a:t>2014:</a:t>
              </a:r>
              <a:endParaRPr lang="en-US" sz="1800" dirty="0">
                <a:solidFill>
                  <a:srgbClr val="347CA0"/>
                </a:solidFill>
                <a:latin typeface="Memphis-Medium"/>
                <a:cs typeface="Memphis-Medium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514" y="4856974"/>
              <a:ext cx="8151442" cy="53923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Clients (74/74) now have estate of </a:t>
              </a:r>
              <a:r>
                <a:rPr lang="en-US" sz="1400" b="1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$14 million</a:t>
              </a:r>
              <a:r>
                <a:rPr lang="en-US" sz="1400" kern="1400" spc="50" dirty="0">
                  <a:solidFill>
                    <a:srgbClr val="695E4A"/>
                  </a:solidFill>
                  <a:latin typeface="HelveticaNeueLT Std"/>
                  <a:cs typeface="HelveticaNeueLT Std"/>
                </a:rPr>
                <a:t>.  Estate tax exemption is $10.68 million married.  Even with an estate that doubled in value, clients now have only about $1.9 million of combined federal and state death taxes due to the much larger federal estate tax exemption </a:t>
              </a:r>
              <a:endPara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35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611831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Case Study #2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279" y="1607122"/>
            <a:ext cx="8151442" cy="160741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3,000,000 base + $400,000 DB of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PUAs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45,000 annual premium x 16 years =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720,000 cumulative premium (cost basis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                              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1,020,000 total cash value ($890,000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guaranteed 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CV + $130,000 CV of PUAs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Reduced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paid-up DB of $1,750,000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515" y="11181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Facts about existing Survivorship policy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58" y="3522358"/>
            <a:ext cx="3983942" cy="265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Case Study #2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278" y="1052636"/>
            <a:ext cx="8151442" cy="12566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Clients would like to consider stopping annual premiums of $45,000 on existing $3 million survivorship policy. Want to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reduce the coverage while maintaining enough death benefit to offset current estate taxes of about $1.9 million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.  They ask for alternative uses of the $45,000 of freed up cash flow.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7515" y="2190029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Considerations &amp; Results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: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16" y="2562073"/>
            <a:ext cx="8151442" cy="7761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Execute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 tax free Section 1035 exchange of $1,020,000 to a no-lapse SUL policy with death benefit of $2,052,530 (standard) or $2,514,701 (preferred) to offset $1.9 million of combined federal and state estate taxes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6279" y="3504851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Alternative Considerations: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280" y="3934745"/>
            <a:ext cx="8151442" cy="7761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Re-direct $45,000 each year into paying for grandchildren’s education tuition (unlimited gift exclusion under IRC 2503(e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Re-direct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$45,000 each year ($22,500 each) into 10 pay “combo” LTC products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      (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i.e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. </a:t>
            </a:r>
            <a:r>
              <a:rPr lang="en-US" sz="1400" kern="1400" spc="50" dirty="0" err="1" smtClean="0">
                <a:solidFill>
                  <a:srgbClr val="695E4A"/>
                </a:solidFill>
                <a:latin typeface="HelveticaNeueLT Std"/>
                <a:cs typeface="HelveticaNeueLT Std"/>
              </a:rPr>
              <a:t>MoneyGuard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Flex-Pay for each spouse) to purchase a pool of tax free LTC benefits         ($230,507 over 3 years-male and $533,482 over 7 years-female)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+mj-lt"/>
              <a:buAutoNum type="arabicPeriod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Re-direct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$45,000 each year into tax deductible charitable gifts … maybe annual premium for life insurance with a favorite charity as the owner and beneficiary of UL or SUL policy </a:t>
            </a:r>
          </a:p>
        </p:txBody>
      </p:sp>
    </p:spTree>
    <p:extLst>
      <p:ext uri="{BB962C8B-B14F-4D97-AF65-F5344CB8AC3E}">
        <p14:creationId xmlns:p14="http://schemas.microsoft.com/office/powerpoint/2010/main" val="7348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1765567"/>
            <a:ext cx="7772400" cy="867165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Memphis-Light"/>
                <a:cs typeface="Memphis-Light"/>
              </a:rPr>
              <a:t>THANK YOU</a:t>
            </a:r>
            <a:endParaRPr lang="en-US" sz="4800" dirty="0">
              <a:solidFill>
                <a:schemeClr val="bg1"/>
              </a:solidFill>
              <a:latin typeface="Memphis-Light"/>
              <a:cs typeface="Memphis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905628"/>
            <a:ext cx="7772400" cy="4439369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RDU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A BREAKTHROUGH VIEW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ON POLICY REVIEW</a:t>
            </a: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THURSDAY, OCTOBER 9, 2014</a:t>
            </a:r>
            <a:endParaRPr lang="en-US" sz="3600" cap="all" dirty="0">
              <a:solidFill>
                <a:schemeClr val="bg1"/>
              </a:solidFill>
              <a:latin typeface="Memphis-Light"/>
              <a:cs typeface="Memphis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905628"/>
            <a:ext cx="7772400" cy="4439369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Risk Differentiation 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Underwriting (RDU)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2800" cap="all" dirty="0">
                <a:solidFill>
                  <a:schemeClr val="bg1"/>
                </a:solidFill>
                <a:latin typeface="Memphis-Light"/>
                <a:cs typeface="Memphis-Light"/>
              </a:rPr>
              <a:t>“Always do the good and right thing … </a:t>
            </a:r>
            <a:r>
              <a:rPr lang="en-US" sz="28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28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28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and </a:t>
            </a:r>
            <a:r>
              <a:rPr lang="en-US" sz="2800" cap="all" dirty="0">
                <a:solidFill>
                  <a:schemeClr val="bg1"/>
                </a:solidFill>
                <a:latin typeface="Memphis-Light"/>
                <a:cs typeface="Memphis-Light"/>
              </a:rPr>
              <a:t>the client always comes first.”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171981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The policy review landscape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Policy Review with RDU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7513" y="1934729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Why now? 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515" y="2689173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The power of risk assessment strength today…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99634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American Taxpayer Relief  Act of 2012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819" y="1177110"/>
            <a:ext cx="7475756" cy="45661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Bipartisan  legislation was signed into law in January 2013.  The legislation essentially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extends many of the 2001 and 2003 tax cuts permanently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.</a:t>
            </a: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ATRA 2012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increased the top federal estate tax rate up to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40%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with a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$5,000,000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estate and gift tax exemption (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indexed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).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26383" y="2632364"/>
            <a:ext cx="4691233" cy="3425989"/>
            <a:chOff x="5382951" y="2703021"/>
            <a:chExt cx="3144059" cy="2296094"/>
          </a:xfrm>
        </p:grpSpPr>
        <p:sp>
          <p:nvSpPr>
            <p:cNvPr id="6" name="TextBox 5"/>
            <p:cNvSpPr txBox="1"/>
            <p:nvPr/>
          </p:nvSpPr>
          <p:spPr>
            <a:xfrm>
              <a:off x="7272711" y="4799060"/>
              <a:ext cx="125429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Image courtesy of </a:t>
              </a:r>
              <a:r>
                <a:rPr lang="en-US" sz="700" dirty="0" err="1" smtClean="0"/>
                <a:t>FineMark</a:t>
              </a:r>
              <a:r>
                <a:rPr lang="en-US" sz="700" dirty="0" smtClean="0"/>
                <a:t> </a:t>
              </a:r>
              <a:endParaRPr lang="en-US" sz="7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951" y="2703021"/>
              <a:ext cx="3144059" cy="2096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81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393645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The marketing power of underwriting talent…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Policy Review with RDU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7513" y="2193337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And the emergence of risk differentiation underwriting 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04" y="3330344"/>
            <a:ext cx="42672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The RDU Rules of Recognition (R</a:t>
            </a:r>
            <a:r>
              <a:rPr lang="en-US" sz="2800" baseline="30000" dirty="0" smtClean="0">
                <a:solidFill>
                  <a:schemeClr val="bg1"/>
                </a:solidFill>
                <a:latin typeface="Memphis-Medium"/>
                <a:cs typeface="Memphis-Medium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)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2807908"/>
              </p:ext>
            </p:extLst>
          </p:nvPr>
        </p:nvGraphicFramePr>
        <p:xfrm>
          <a:off x="1199259" y="1157717"/>
          <a:ext cx="6560321" cy="478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22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5" y="1393645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The unique qualities of the “individual” risk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The RDU Challenge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7513" y="2193337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The embedded idiosyncrasies of the clinical impairment</a:t>
            </a:r>
          </a:p>
          <a:p>
            <a:pPr algn="l"/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48" y="3072021"/>
            <a:ext cx="2935731" cy="29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How We Do RDU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76747"/>
              </p:ext>
            </p:extLst>
          </p:nvPr>
        </p:nvGraphicFramePr>
        <p:xfrm>
          <a:off x="-158874" y="884266"/>
          <a:ext cx="9233051" cy="524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857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29060A-74AE-41D9-81AE-DD8D711F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9E29060A-74AE-41D9-81AE-DD8D711F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9E29060A-74AE-41D9-81AE-DD8D711F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9E29060A-74AE-41D9-81AE-DD8D711FF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4E8F89-B671-41DB-A14C-E201C48D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E84E8F89-B671-41DB-A14C-E201C48D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E84E8F89-B671-41DB-A14C-E201C48D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E84E8F89-B671-41DB-A14C-E201C48D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C98569-B2B5-4A9D-8538-209680FE6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graphicEl>
                                              <a:dgm id="{74C98569-B2B5-4A9D-8538-209680FE6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graphicEl>
                                              <a:dgm id="{74C98569-B2B5-4A9D-8538-209680FE6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4C98569-B2B5-4A9D-8538-209680FE6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D04AD4-66C8-487F-9F2D-2F630EC0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B0D04AD4-66C8-487F-9F2D-2F630EC0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graphicEl>
                                              <a:dgm id="{B0D04AD4-66C8-487F-9F2D-2F630EC0F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graphicEl>
                                              <a:dgm id="{B0D04AD4-66C8-487F-9F2D-2F630EC0F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RDU In Action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2" b="60280"/>
          <a:stretch/>
        </p:blipFill>
        <p:spPr>
          <a:xfrm>
            <a:off x="2156816" y="1546394"/>
            <a:ext cx="4394127" cy="377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45833" b="30497"/>
          <a:stretch/>
        </p:blipFill>
        <p:spPr>
          <a:xfrm>
            <a:off x="1199032" y="1991235"/>
            <a:ext cx="6688401" cy="2076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91" y="1923556"/>
            <a:ext cx="6517839" cy="2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50000"/>
          <a:stretch/>
        </p:blipFill>
        <p:spPr>
          <a:xfrm>
            <a:off x="906791" y="1923556"/>
            <a:ext cx="7092221" cy="31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3231"/>
          <a:stretch/>
        </p:blipFill>
        <p:spPr>
          <a:xfrm>
            <a:off x="1087455" y="1991235"/>
            <a:ext cx="6911557" cy="197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 t="79272" r="5526" b="1"/>
          <a:stretch/>
        </p:blipFill>
        <p:spPr>
          <a:xfrm>
            <a:off x="978098" y="1991234"/>
            <a:ext cx="7187804" cy="178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0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4" y="1215256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The Point-of-Sale 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Differentiator </a:t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Going </a:t>
            </a: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“Beyond the APS” 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The Importance of RDU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332" y="2742755"/>
            <a:ext cx="4229100" cy="30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The RDU </a:t>
            </a:r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Advantage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387499"/>
              </p:ext>
            </p:extLst>
          </p:nvPr>
        </p:nvGraphicFramePr>
        <p:xfrm>
          <a:off x="819683" y="1134216"/>
          <a:ext cx="7628357" cy="433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748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59468AE-86B8-484F-A426-70CAB8FB1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459468AE-86B8-484F-A426-70CAB8FB1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1FABE7-D780-4C73-858A-D5124FD55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5C1FABE7-D780-4C73-858A-D5124FD551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RDU &amp; The Customer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317805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Impairment 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intimacy</a:t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The Advisor/Client relationship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86" y="2720592"/>
            <a:ext cx="4450814" cy="29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9564" y="-9938"/>
            <a:ext cx="4346454" cy="6732503"/>
          </a:xfrm>
          <a:prstGeom prst="rect">
            <a:avLst/>
          </a:prstGeom>
          <a:solidFill>
            <a:srgbClr val="AF1E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64" y="0"/>
            <a:ext cx="4346454" cy="672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0"/>
          <a:stretch/>
        </p:blipFill>
        <p:spPr bwMode="auto">
          <a:xfrm>
            <a:off x="2629564" y="0"/>
            <a:ext cx="4346454" cy="555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52"/>
          <a:stretch/>
        </p:blipFill>
        <p:spPr bwMode="auto">
          <a:xfrm>
            <a:off x="2629564" y="-9938"/>
            <a:ext cx="4346454" cy="481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9"/>
          <a:stretch/>
        </p:blipFill>
        <p:spPr bwMode="auto">
          <a:xfrm>
            <a:off x="2629564" y="-9938"/>
            <a:ext cx="4346454" cy="410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9564" y="0"/>
            <a:ext cx="4346454" cy="336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59"/>
          <a:stretch/>
        </p:blipFill>
        <p:spPr bwMode="auto">
          <a:xfrm>
            <a:off x="2629564" y="0"/>
            <a:ext cx="4346454" cy="265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01"/>
          <a:stretch/>
        </p:blipFill>
        <p:spPr bwMode="auto">
          <a:xfrm>
            <a:off x="2629564" y="-9938"/>
            <a:ext cx="4346454" cy="19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0"/>
          <a:stretch/>
        </p:blipFill>
        <p:spPr bwMode="auto">
          <a:xfrm>
            <a:off x="2629564" y="0"/>
            <a:ext cx="4346454" cy="12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9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The RDU Win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59507"/>
              </p:ext>
            </p:extLst>
          </p:nvPr>
        </p:nvGraphicFramePr>
        <p:xfrm>
          <a:off x="992080" y="1243760"/>
          <a:ext cx="715984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7250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675" y="1207021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 </a:t>
            </a:r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ESTATE TAXES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Memphis-Medium"/>
                <a:cs typeface="Memphis-Medium"/>
              </a:rPr>
              <a:t>ATRA of 2012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16" y="1810977"/>
            <a:ext cx="7429575" cy="12566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new law provides for a permanent estate tax rate of 40% and a permanent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5 million estate tax exemption for individuals ($10 million married) 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 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indexed to $5.34 M / $10.68 M in 2014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7517" y="2862401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GIFT TAXES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18" y="3292295"/>
            <a:ext cx="8151442" cy="18261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new law maintains “unification”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of the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5 million estate tax exemption with a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  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5 million lifetime gift tax exemption per individual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($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10 million married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                    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indexed to $5.34 M / $10.68 M in 2014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b="1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This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“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unification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” allows a married couple to gift assets worth about $10.68 million during lifetime with $0 out of pocket gift tax.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22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2469472"/>
            <a:ext cx="7772400" cy="867165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Memphis-Light"/>
                <a:cs typeface="Memphis-Light"/>
              </a:rPr>
              <a:t>THANK YOU</a:t>
            </a:r>
            <a:endParaRPr lang="en-US" sz="4800" dirty="0">
              <a:solidFill>
                <a:schemeClr val="bg1"/>
              </a:solidFill>
              <a:latin typeface="Memphis-Light"/>
              <a:cs typeface="Memphis-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16" y="1118132"/>
            <a:ext cx="7772400" cy="356777"/>
          </a:xfrm>
        </p:spPr>
        <p:txBody>
          <a:bodyPr wrap="square" lIns="0" tIns="0" rIns="0" bIns="0" anchor="t">
            <a:noAutofit/>
          </a:bodyPr>
          <a:lstStyle/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ESTATE TAX </a:t>
            </a:r>
            <a:r>
              <a:rPr lang="en-US" sz="2100" b="1" dirty="0" smtClean="0">
                <a:solidFill>
                  <a:srgbClr val="347CA0"/>
                </a:solidFill>
                <a:latin typeface="Memphis-Medium"/>
                <a:cs typeface="Memphis-Medium"/>
              </a:rPr>
              <a:t>PLANNING</a:t>
            </a: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 smtClean="0">
                <a:solidFill>
                  <a:srgbClr val="347CA0"/>
                </a:solidFill>
                <a:latin typeface="Memphis-Medium"/>
                <a:cs typeface="Memphis-Medium"/>
              </a:rPr>
              <a:t>(Martial/Credit Shelter Portions)</a:t>
            </a:r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ATRA of 2012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16" y="1899009"/>
            <a:ext cx="5483149" cy="1887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The law permanently provides for an election of “portability”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of the indexed $5 million estate tax exemption from the first death to the second death of a married couple via the 100% estate tax marital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deduction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This could mean that the surviving spouse could have an indexed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$10 million estate tax exemption at the second death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without the need for splitting the estate into  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“marital” (A)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and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“credit shelter” (B)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portions at first death.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67514" y="4425255"/>
            <a:ext cx="7772400" cy="35677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347CA0"/>
                </a:solidFill>
                <a:latin typeface="Memphis-Medium"/>
                <a:cs typeface="Memphis-Medium"/>
              </a:rPr>
              <a:t>ESTATE TAX PLANNING</a:t>
            </a: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/>
            </a:r>
            <a:b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</a:br>
            <a:r>
              <a:rPr lang="en-US" sz="2100" dirty="0">
                <a:solidFill>
                  <a:srgbClr val="347CA0"/>
                </a:solidFill>
                <a:latin typeface="Memphis-Medium"/>
                <a:cs typeface="Memphis-Medium"/>
              </a:rPr>
              <a:t>(Martial/Credit Shelter Portions) (A-B Trust Plans)</a:t>
            </a:r>
          </a:p>
          <a:p>
            <a:pPr algn="l"/>
            <a:endParaRPr lang="en-US" sz="21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7515" y="5206132"/>
            <a:ext cx="8263890" cy="12566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However, planning on a case by case basis may still involve a marital-credit shelter split at the first death (A-B)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so that future asset appreciation on the credit shelter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portion 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(B) will NOT be included in the estate of the surviving spouse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.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65" y="1218535"/>
            <a:ext cx="3193335" cy="2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8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Other Estate-Gift Tax Rules 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14" y="1117599"/>
            <a:ext cx="7762083" cy="43595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“Stepped-up cost basis”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to date of death value for capital assets included in the gross estate was permanently back in place already in 2011 after one year of “carryover cost basis” in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2010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Federal estate tax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deduction for any state death taxes paid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is permanent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       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ATRA 2012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b="1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Lifetime exemption gifts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($5.34 M) are added back into taxable estate at death on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 Line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4 of Form 706. Only future appreciation above date of gift value is removed from taxable estate … TRA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1976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2014 </a:t>
            </a: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Annual gift tax exclusions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($14,000 per </a:t>
            </a:r>
            <a:r>
              <a:rPr lang="en-US" sz="1400" kern="1400" spc="50" dirty="0" err="1">
                <a:solidFill>
                  <a:srgbClr val="695E4A"/>
                </a:solidFill>
                <a:latin typeface="HelveticaNeueLT Std"/>
                <a:cs typeface="HelveticaNeueLT Std"/>
              </a:rPr>
              <a:t>donee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each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year) plus appreciation are totally removed from the taxable estate … 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13" y="4064477"/>
            <a:ext cx="3168287" cy="21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State Death Taxes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625" y="1131454"/>
            <a:ext cx="8151442" cy="34821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About 20 States Levy State Death 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Taxes</a:t>
            </a:r>
            <a:endParaRPr lang="en-US" sz="1400" b="1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2014 … RI-$921,655; MA-$</a:t>
            </a:r>
            <a:r>
              <a:rPr lang="en-US" sz="1400" b="1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1,000,000;  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CT-$2,000,000; NY-$2,062,500; NJ-$675,000      Marginal rates range from about 6% to 16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%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b="1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State death taxes 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alone (RI and MA) could range from $99,000 ($2 million taxable estate) to $1,067,000 ($10 million taxable estate plus 16% of excess over $10 million)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87" y="2915407"/>
            <a:ext cx="4251513" cy="3234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7676" y="4159341"/>
            <a:ext cx="94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Memphis Medium" panose="02060604040205020404" pitchFamily="18" charset="0"/>
              </a:rPr>
              <a:t>$2,062,500</a:t>
            </a:r>
            <a:endParaRPr lang="en-US" sz="1050" dirty="0">
              <a:solidFill>
                <a:schemeClr val="bg1"/>
              </a:solidFill>
              <a:latin typeface="Memphis Medium" panose="020606040402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1421" y="4159341"/>
            <a:ext cx="132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Memphis Medium" panose="02060604040205020404" pitchFamily="18" charset="0"/>
              </a:rPr>
              <a:t>$1,000,000</a:t>
            </a:r>
            <a:endParaRPr lang="en-US" sz="1050" dirty="0">
              <a:solidFill>
                <a:schemeClr val="bg1"/>
              </a:solidFill>
              <a:latin typeface="Memphis Medium" panose="020606040402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4525815"/>
            <a:ext cx="132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Memphis Medium" panose="02060604040205020404" pitchFamily="18" charset="0"/>
              </a:rPr>
              <a:t>$2,000,000</a:t>
            </a:r>
            <a:endParaRPr lang="en-US" sz="1050" dirty="0">
              <a:solidFill>
                <a:schemeClr val="bg1"/>
              </a:solidFill>
              <a:latin typeface="Memphis Medium" panose="020606040402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5748" y="4787425"/>
            <a:ext cx="132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695E4A"/>
                </a:solidFill>
                <a:latin typeface="Memphis Medium" panose="02060604040205020404" pitchFamily="18" charset="0"/>
              </a:rPr>
              <a:t>$921,655</a:t>
            </a:r>
            <a:endParaRPr lang="en-US" sz="1050" dirty="0">
              <a:solidFill>
                <a:srgbClr val="695E4A"/>
              </a:solidFill>
              <a:latin typeface="Memphis Medium" panose="02060604040205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4328" y="5190569"/>
            <a:ext cx="7215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695E4A"/>
                </a:solidFill>
                <a:latin typeface="Memphis Medium" panose="02060604040205020404" pitchFamily="18" charset="0"/>
              </a:rPr>
              <a:t>$675,000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953164" y="5246760"/>
            <a:ext cx="297874" cy="707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6" idx="1"/>
          </p:cNvCxnSpPr>
          <p:nvPr/>
        </p:nvCxnSpPr>
        <p:spPr>
          <a:xfrm>
            <a:off x="5526811" y="4785663"/>
            <a:ext cx="148937" cy="1325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5870448"/>
            <a:ext cx="9144000" cy="987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608" y="905628"/>
            <a:ext cx="7772400" cy="4439369"/>
          </a:xfrm>
        </p:spPr>
        <p:txBody>
          <a:bodyPr wrap="none" lIns="0" tIns="0" rIns="0" bIns="0" anchor="t">
            <a:normAutofit/>
          </a:bodyPr>
          <a:lstStyle/>
          <a:p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>Irrevocable </a:t>
            </a: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Life Insurance </a:t>
            </a:r>
            <a:b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Trusts-ILITs</a:t>
            </a: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5400" cap="all" dirty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The Cornerstone of </a:t>
            </a: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/>
            </a:r>
            <a:b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</a:br>
            <a:r>
              <a:rPr lang="en-US" sz="3600" cap="all" dirty="0" smtClean="0">
                <a:solidFill>
                  <a:schemeClr val="bg1"/>
                </a:solidFill>
                <a:latin typeface="Memphis-Light"/>
                <a:cs typeface="Memphis-Light"/>
              </a:rPr>
              <a:t>Estate </a:t>
            </a:r>
            <a:r>
              <a:rPr lang="en-US" sz="3600" cap="all" dirty="0">
                <a:solidFill>
                  <a:schemeClr val="bg1"/>
                </a:solidFill>
                <a:latin typeface="Memphis-Light"/>
                <a:cs typeface="Memphis-Light"/>
              </a:rPr>
              <a:t>Planning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33" y="6158927"/>
            <a:ext cx="3162294" cy="4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67"/>
          <a:stretch/>
        </p:blipFill>
        <p:spPr>
          <a:xfrm>
            <a:off x="0" y="6178319"/>
            <a:ext cx="9144000" cy="679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178319"/>
            <a:ext cx="9144000" cy="67968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66552"/>
          </a:xfrm>
          <a:prstGeom prst="rect">
            <a:avLst/>
          </a:prstGeom>
          <a:solidFill>
            <a:srgbClr val="AF1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14" y="112879"/>
            <a:ext cx="8151443" cy="6279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Memphis-Medium"/>
                <a:cs typeface="Memphis-Medium"/>
              </a:rPr>
              <a:t>Advantages of Life Insurance</a:t>
            </a:r>
            <a:endParaRPr lang="en-US" sz="2800" dirty="0">
              <a:solidFill>
                <a:schemeClr val="bg1"/>
              </a:solidFill>
              <a:latin typeface="Memphis-Medium"/>
              <a:cs typeface="Memphis-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14" y="1173018"/>
            <a:ext cx="8151442" cy="34821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Excellent financial leverage (premiums paid vs. death benefit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Income tax free death benefit (IRC Section 101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Estate tax free (ILIT is owner/beneficiary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Gift tax free (annual gift exclusions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Guaranteed death benefit insurance products 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(</a:t>
            </a: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no-lapse UL or SUL</a:t>
            </a:r>
            <a:r>
              <a:rPr lang="en-US" sz="1400" kern="1400" spc="50" dirty="0" smtClean="0">
                <a:solidFill>
                  <a:srgbClr val="695E4A"/>
                </a:solidFill>
                <a:latin typeface="HelveticaNeueLT Std"/>
                <a:cs typeface="HelveticaNeueLT Std"/>
              </a:rPr>
              <a:t>)</a:t>
            </a:r>
            <a:endParaRPr lang="en-US" sz="1400" kern="1400" spc="50" dirty="0">
              <a:solidFill>
                <a:srgbClr val="695E4A"/>
              </a:solidFill>
              <a:latin typeface="HelveticaNeueLT Std"/>
              <a:cs typeface="HelveticaNeueLT Std"/>
            </a:endParaRPr>
          </a:p>
          <a:p>
            <a:pPr marL="283464" indent="-283464">
              <a:lnSpc>
                <a:spcPct val="120000"/>
              </a:lnSpc>
              <a:spcAft>
                <a:spcPts val="1200"/>
              </a:spcAft>
              <a:buClr>
                <a:srgbClr val="AF1E26"/>
              </a:buClr>
              <a:buFont typeface="Wingdings" charset="2"/>
              <a:buChar char="§"/>
            </a:pPr>
            <a:r>
              <a:rPr lang="en-US" sz="1400" kern="1400" spc="50" dirty="0">
                <a:solidFill>
                  <a:srgbClr val="695E4A"/>
                </a:solidFill>
                <a:latin typeface="HelveticaNeueLT Std"/>
                <a:cs typeface="HelveticaNeueLT Std"/>
              </a:rPr>
              <a:t>Estate conserved for heirs at lowest “present value cost”</a:t>
            </a:r>
          </a:p>
        </p:txBody>
      </p:sp>
      <p:pic>
        <p:nvPicPr>
          <p:cNvPr id="13" name="Picture 12" descr="logo-fu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5" y="6389760"/>
            <a:ext cx="1977797" cy="25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8332" y="6387354"/>
            <a:ext cx="6228650" cy="26161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en-US" sz="1000" cap="small" spc="600" dirty="0" smtClean="0">
                <a:solidFill>
                  <a:srgbClr val="347CA0"/>
                </a:solidFill>
                <a:latin typeface="Memphis-Medium"/>
                <a:cs typeface="Memphis-Medium"/>
              </a:rPr>
              <a:t>RDU &amp; a Breakthrough View on Policy Review</a:t>
            </a:r>
            <a:endParaRPr lang="en-US" sz="1000" cap="small" spc="600" dirty="0">
              <a:solidFill>
                <a:srgbClr val="347CA0"/>
              </a:solidFill>
              <a:latin typeface="Memphis-Medium"/>
              <a:cs typeface="Memphis-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3886199"/>
            <a:ext cx="40290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F1E26"/>
      </a:accent1>
      <a:accent2>
        <a:srgbClr val="695E4A"/>
      </a:accent2>
      <a:accent3>
        <a:srgbClr val="347CA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3085</Words>
  <Application>Microsoft Office PowerPoint</Application>
  <PresentationFormat>On-screen Show (4:3)</PresentationFormat>
  <Paragraphs>313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RDU And  A BREAKTHROUGH  VIEW ON POLICY REVIEW  THURSDAY, OCTOBER 9, 2014</vt:lpstr>
      <vt:lpstr>Estate Planning  in 2014  AMERICAN TAXPAYER  RELIEF ACT OF 2012</vt:lpstr>
      <vt:lpstr>PowerPoint Presentation</vt:lpstr>
      <vt:lpstr> ESTATE TAXES</vt:lpstr>
      <vt:lpstr>ESTATE TAX PLANNING (Martial/Credit Shelter Portions)</vt:lpstr>
      <vt:lpstr>PowerPoint Presentation</vt:lpstr>
      <vt:lpstr>PowerPoint Presentation</vt:lpstr>
      <vt:lpstr>Irrevocable  Life Insurance  Trusts-ILITs  The Cornerstone of  Estate Planning</vt:lpstr>
      <vt:lpstr>PowerPoint Presentation</vt:lpstr>
      <vt:lpstr>PowerPoint Presentation</vt:lpstr>
      <vt:lpstr>PowerPoint Presentation</vt:lpstr>
      <vt:lpstr>UPIA, Policy Review,  &amp; IRC Section  1035 Exchanges   Guidelines for Review  and Exchange</vt:lpstr>
      <vt:lpstr>UPIA Standards for Trustee to Follow …  A duty to beneficiaries to prudently manage assets</vt:lpstr>
      <vt:lpstr>Trustee Fiduciary Responsibility to Trust Beneficiaries …   A Continuing Responsibility to Conduct “Due Diligence”</vt:lpstr>
      <vt:lpstr>Need the Following Policy Information to do a  “Life Insurance Review Analysis”</vt:lpstr>
      <vt:lpstr>Possible tax free exchanges </vt:lpstr>
      <vt:lpstr>What Types of Policies Can be Exchanged?</vt:lpstr>
      <vt:lpstr>Taxable Surrender vs. Tax Free Exchange …</vt:lpstr>
      <vt:lpstr>Administrative Issues</vt:lpstr>
      <vt:lpstr>Current estate LESS than $5.34 million (single)  $10.68 million (married) estate tax exemption</vt:lpstr>
      <vt:lpstr>PowerPoint Presentation</vt:lpstr>
      <vt:lpstr>PowerPoint Presentation</vt:lpstr>
      <vt:lpstr>Current estate in EXCESS of $5.34 million (single)              $10.68 million (married) estate tax exemption</vt:lpstr>
      <vt:lpstr>Facts about existing Survivorship policy</vt:lpstr>
      <vt:lpstr>PowerPoint Presentation</vt:lpstr>
      <vt:lpstr>THANK YOU</vt:lpstr>
      <vt:lpstr>RDU A BREAKTHROUGH VIEW ON POLICY REVIEW  THURSDAY, OCTOBER 9, 2014</vt:lpstr>
      <vt:lpstr>Risk Differentiation  Underwriting (RDU)   “Always do the good and right thing …  and the client always comes first.”</vt:lpstr>
      <vt:lpstr>The policy review landscape</vt:lpstr>
      <vt:lpstr>The marketing power of underwriting talent…</vt:lpstr>
      <vt:lpstr>PowerPoint Presentation</vt:lpstr>
      <vt:lpstr>The unique qualities of the “individual” risk</vt:lpstr>
      <vt:lpstr>PowerPoint Presentation</vt:lpstr>
      <vt:lpstr>PowerPoint Presentation</vt:lpstr>
      <vt:lpstr>The Point-of-Sale Differentiator   Going “Beyond the APS” …</vt:lpstr>
      <vt:lpstr>PowerPoint Presentation</vt:lpstr>
      <vt:lpstr>Impairment intimacy  The Advisor/Client relationship</vt:lpstr>
      <vt:lpstr>PowerPoint Presentation</vt:lpstr>
      <vt:lpstr>PowerPoint Presentation</vt:lpstr>
      <vt:lpstr>THANK YOU</vt:lpstr>
    </vt:vector>
  </TitlesOfParts>
  <Company>Figmints Delicious Design,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James Kwon</dc:creator>
  <cp:lastModifiedBy>Corrie Freudenstein</cp:lastModifiedBy>
  <cp:revision>50</cp:revision>
  <cp:lastPrinted>2014-10-06T18:26:37Z</cp:lastPrinted>
  <dcterms:created xsi:type="dcterms:W3CDTF">2014-09-08T18:54:17Z</dcterms:created>
  <dcterms:modified xsi:type="dcterms:W3CDTF">2014-11-03T14:36:53Z</dcterms:modified>
</cp:coreProperties>
</file>