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9" r:id="rId4"/>
    <p:sldId id="258" r:id="rId5"/>
    <p:sldId id="262" r:id="rId6"/>
    <p:sldId id="263" r:id="rId7"/>
    <p:sldId id="268" r:id="rId8"/>
    <p:sldId id="271" r:id="rId9"/>
    <p:sldId id="270" r:id="rId10"/>
    <p:sldId id="269" r:id="rId11"/>
    <p:sldId id="264" r:id="rId12"/>
    <p:sldId id="273" r:id="rId13"/>
    <p:sldId id="272" r:id="rId14"/>
    <p:sldId id="274" r:id="rId15"/>
    <p:sldId id="261" r:id="rId16"/>
    <p:sldId id="265" r:id="rId17"/>
    <p:sldId id="266" r:id="rId18"/>
    <p:sldId id="267" r:id="rId19"/>
    <p:sldId id="275" r:id="rId20"/>
    <p:sldId id="276" r:id="rId21"/>
    <p:sldId id="278" r:id="rId22"/>
    <p:sldId id="277" r:id="rId23"/>
    <p:sldId id="260" r:id="rId24"/>
  </p:sldIdLst>
  <p:sldSz cx="13004800" cy="9753600"/>
  <p:notesSz cx="6858000" cy="9144000"/>
  <p:defaultTextStyle>
    <a:lvl1pPr algn="ctr" defTabSz="584200">
      <a:defRPr sz="4000">
        <a:latin typeface="Gill Sans"/>
        <a:ea typeface="Gill Sans"/>
        <a:cs typeface="Gill Sans"/>
        <a:sym typeface="Gill Sans"/>
      </a:defRPr>
    </a:lvl1pPr>
    <a:lvl2pPr indent="342900" algn="ctr" defTabSz="584200">
      <a:defRPr sz="4000">
        <a:latin typeface="Gill Sans"/>
        <a:ea typeface="Gill Sans"/>
        <a:cs typeface="Gill Sans"/>
        <a:sym typeface="Gill Sans"/>
      </a:defRPr>
    </a:lvl2pPr>
    <a:lvl3pPr indent="685800" algn="ctr" defTabSz="584200">
      <a:defRPr sz="4000">
        <a:latin typeface="Gill Sans"/>
        <a:ea typeface="Gill Sans"/>
        <a:cs typeface="Gill Sans"/>
        <a:sym typeface="Gill Sans"/>
      </a:defRPr>
    </a:lvl3pPr>
    <a:lvl4pPr indent="1028700" algn="ctr" defTabSz="584200">
      <a:defRPr sz="4000">
        <a:latin typeface="Gill Sans"/>
        <a:ea typeface="Gill Sans"/>
        <a:cs typeface="Gill Sans"/>
        <a:sym typeface="Gill Sans"/>
      </a:defRPr>
    </a:lvl4pPr>
    <a:lvl5pPr indent="1371600" algn="ctr" defTabSz="584200">
      <a:defRPr sz="4000">
        <a:latin typeface="Gill Sans"/>
        <a:ea typeface="Gill Sans"/>
        <a:cs typeface="Gill Sans"/>
        <a:sym typeface="Gill Sans"/>
      </a:defRPr>
    </a:lvl5pPr>
    <a:lvl6pPr indent="1714500" algn="ctr" defTabSz="584200">
      <a:defRPr sz="4000">
        <a:latin typeface="Gill Sans"/>
        <a:ea typeface="Gill Sans"/>
        <a:cs typeface="Gill Sans"/>
        <a:sym typeface="Gill Sans"/>
      </a:defRPr>
    </a:lvl6pPr>
    <a:lvl7pPr indent="2057400" algn="ctr" defTabSz="584200">
      <a:defRPr sz="4000">
        <a:latin typeface="Gill Sans"/>
        <a:ea typeface="Gill Sans"/>
        <a:cs typeface="Gill Sans"/>
        <a:sym typeface="Gill Sans"/>
      </a:defRPr>
    </a:lvl7pPr>
    <a:lvl8pPr indent="2400300" algn="ctr" defTabSz="584200">
      <a:defRPr sz="4000">
        <a:latin typeface="Gill Sans"/>
        <a:ea typeface="Gill Sans"/>
        <a:cs typeface="Gill Sans"/>
        <a:sym typeface="Gill Sans"/>
      </a:defRPr>
    </a:lvl8pPr>
    <a:lvl9pPr indent="2743200" algn="ctr" defTabSz="584200">
      <a:defRPr sz="4000">
        <a:latin typeface="Gill Sans"/>
        <a:ea typeface="Gill Sans"/>
        <a:cs typeface="Gill Sans"/>
        <a:sym typeface="Gill San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Col>
    <a:la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96" y="-102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279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Engineering</c:v>
                </c:pt>
              </c:strCache>
            </c:strRef>
          </c:tx>
          <c:invertIfNegative val="0"/>
          <c:cat>
            <c:strRef>
              <c:f>Sheet1!$B$1:$F$1</c:f>
              <c:strCache>
                <c:ptCount val="5"/>
                <c:pt idx="0">
                  <c:v>4Q14</c:v>
                </c:pt>
                <c:pt idx="1">
                  <c:v>1Q15</c:v>
                </c:pt>
                <c:pt idx="2">
                  <c:v>2Q15</c:v>
                </c:pt>
                <c:pt idx="3">
                  <c:v>3Q15</c:v>
                </c:pt>
                <c:pt idx="4">
                  <c:v>4Q15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10</c:v>
                </c:pt>
                <c:pt idx="1">
                  <c:v>12</c:v>
                </c:pt>
                <c:pt idx="2">
                  <c:v>16</c:v>
                </c:pt>
                <c:pt idx="3">
                  <c:v>18</c:v>
                </c:pt>
                <c:pt idx="4">
                  <c:v>20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Sales</c:v>
                </c:pt>
              </c:strCache>
            </c:strRef>
          </c:tx>
          <c:invertIfNegative val="0"/>
          <c:cat>
            <c:strRef>
              <c:f>Sheet1!$B$1:$F$1</c:f>
              <c:strCache>
                <c:ptCount val="5"/>
                <c:pt idx="0">
                  <c:v>4Q14</c:v>
                </c:pt>
                <c:pt idx="1">
                  <c:v>1Q15</c:v>
                </c:pt>
                <c:pt idx="2">
                  <c:v>2Q15</c:v>
                </c:pt>
                <c:pt idx="3">
                  <c:v>3Q15</c:v>
                </c:pt>
                <c:pt idx="4">
                  <c:v>4Q15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8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Marketing</c:v>
                </c:pt>
              </c:strCache>
            </c:strRef>
          </c:tx>
          <c:invertIfNegative val="0"/>
          <c:cat>
            <c:strRef>
              <c:f>Sheet1!$B$1:$F$1</c:f>
              <c:strCache>
                <c:ptCount val="5"/>
                <c:pt idx="0">
                  <c:v>4Q14</c:v>
                </c:pt>
                <c:pt idx="1">
                  <c:v>1Q15</c:v>
                </c:pt>
                <c:pt idx="2">
                  <c:v>2Q15</c:v>
                </c:pt>
                <c:pt idx="3">
                  <c:v>3Q15</c:v>
                </c:pt>
                <c:pt idx="4">
                  <c:v>4Q15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Product</c:v>
                </c:pt>
              </c:strCache>
            </c:strRef>
          </c:tx>
          <c:invertIfNegative val="0"/>
          <c:cat>
            <c:strRef>
              <c:f>Sheet1!$B$1:$F$1</c:f>
              <c:strCache>
                <c:ptCount val="5"/>
                <c:pt idx="0">
                  <c:v>4Q14</c:v>
                </c:pt>
                <c:pt idx="1">
                  <c:v>1Q15</c:v>
                </c:pt>
                <c:pt idx="2">
                  <c:v>2Q15</c:v>
                </c:pt>
                <c:pt idx="3">
                  <c:v>3Q15</c:v>
                </c:pt>
                <c:pt idx="4">
                  <c:v>4Q15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Support</c:v>
                </c:pt>
              </c:strCache>
            </c:strRef>
          </c:tx>
          <c:invertIfNegative val="0"/>
          <c:cat>
            <c:strRef>
              <c:f>Sheet1!$B$1:$F$1</c:f>
              <c:strCache>
                <c:ptCount val="5"/>
                <c:pt idx="0">
                  <c:v>4Q14</c:v>
                </c:pt>
                <c:pt idx="1">
                  <c:v>1Q15</c:v>
                </c:pt>
                <c:pt idx="2">
                  <c:v>2Q15</c:v>
                </c:pt>
                <c:pt idx="3">
                  <c:v>3Q15</c:v>
                </c:pt>
                <c:pt idx="4">
                  <c:v>4Q15</c:v>
                </c:pt>
              </c:strCache>
            </c:strRef>
          </c:cat>
          <c:val>
            <c:numRef>
              <c:f>Sheet1!$B$6:$F$6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3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Finance/Admin</c:v>
                </c:pt>
              </c:strCache>
            </c:strRef>
          </c:tx>
          <c:invertIfNegative val="0"/>
          <c:cat>
            <c:strRef>
              <c:f>Sheet1!$B$1:$F$1</c:f>
              <c:strCache>
                <c:ptCount val="5"/>
                <c:pt idx="0">
                  <c:v>4Q14</c:v>
                </c:pt>
                <c:pt idx="1">
                  <c:v>1Q15</c:v>
                </c:pt>
                <c:pt idx="2">
                  <c:v>2Q15</c:v>
                </c:pt>
                <c:pt idx="3">
                  <c:v>3Q15</c:v>
                </c:pt>
                <c:pt idx="4">
                  <c:v>4Q15</c:v>
                </c:pt>
              </c:strCache>
            </c:strRef>
          </c:cat>
          <c:val>
            <c:numRef>
              <c:f>Sheet1!$B$7:$F$7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0121728"/>
        <c:axId val="110123264"/>
      </c:barChart>
      <c:lineChart>
        <c:grouping val="standard"/>
        <c:varyColors val="0"/>
        <c:ser>
          <c:idx val="6"/>
          <c:order val="6"/>
          <c:tx>
            <c:strRef>
              <c:f>Sheet1!$A$8</c:f>
              <c:strCache>
                <c:ptCount val="1"/>
                <c:pt idx="0">
                  <c:v> 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4Q14</c:v>
                </c:pt>
                <c:pt idx="1">
                  <c:v>1Q15</c:v>
                </c:pt>
                <c:pt idx="2">
                  <c:v>2Q15</c:v>
                </c:pt>
                <c:pt idx="3">
                  <c:v>3Q15</c:v>
                </c:pt>
                <c:pt idx="4">
                  <c:v>4Q15</c:v>
                </c:pt>
              </c:strCache>
            </c:strRef>
          </c:cat>
          <c:val>
            <c:numRef>
              <c:f>Sheet1!$B$8:$F$8</c:f>
              <c:numCache>
                <c:formatCode>General</c:formatCode>
                <c:ptCount val="5"/>
                <c:pt idx="0">
                  <c:v>19</c:v>
                </c:pt>
                <c:pt idx="1">
                  <c:v>24</c:v>
                </c:pt>
                <c:pt idx="2">
                  <c:v>32</c:v>
                </c:pt>
                <c:pt idx="3">
                  <c:v>36</c:v>
                </c:pt>
                <c:pt idx="4">
                  <c:v>44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121728"/>
        <c:axId val="110123264"/>
      </c:lineChart>
      <c:catAx>
        <c:axId val="110121728"/>
        <c:scaling>
          <c:orientation val="minMax"/>
        </c:scaling>
        <c:delete val="0"/>
        <c:axPos val="b"/>
        <c:majorTickMark val="out"/>
        <c:minorTickMark val="none"/>
        <c:tickLblPos val="nextTo"/>
        <c:crossAx val="110123264"/>
        <c:crosses val="autoZero"/>
        <c:auto val="1"/>
        <c:lblAlgn val="ctr"/>
        <c:lblOffset val="100"/>
        <c:noMultiLvlLbl val="0"/>
      </c:catAx>
      <c:valAx>
        <c:axId val="1101232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101217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15AF2-3A46-4C77-9870-C58E8907C488}" type="datetimeFigureOut">
              <a:rPr lang="en-US" smtClean="0"/>
              <a:t>12/20/2014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34F6A-5816-4B85-B7AC-28BDCFE97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536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23" name="Shape 2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408976515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PG_logo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483100" y="7896527"/>
            <a:ext cx="4038600" cy="1336375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270000" y="1638301"/>
            <a:ext cx="10464800" cy="3302000"/>
          </a:xfrm>
          <a:prstGeom prst="rect">
            <a:avLst/>
          </a:prstGeom>
        </p:spPr>
        <p:txBody>
          <a:bodyPr lIns="0" tIns="0" rIns="0" bIns="0" anchor="b"/>
          <a:lstStyle>
            <a:lvl1pPr algn="ctr">
              <a:defRPr sz="8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8200" smtClean="0">
                <a:solidFill>
                  <a:srgbClr val="58524D"/>
                </a:solidFill>
              </a:rPr>
              <a:t>Click to edit Master title style</a:t>
            </a:r>
            <a:endParaRPr sz="8200">
              <a:solidFill>
                <a:srgbClr val="58524D"/>
              </a:solidFill>
            </a:endParaRP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270000" y="5029201"/>
            <a:ext cx="10464800" cy="1130300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0" algn="ctr">
              <a:spcBef>
                <a:spcPts val="0"/>
              </a:spcBef>
              <a:buSzTx/>
              <a:buNone/>
            </a:lvl2pPr>
            <a:lvl3pPr marL="0" indent="0" algn="ctr">
              <a:spcBef>
                <a:spcPts val="0"/>
              </a:spcBef>
              <a:buSzTx/>
              <a:buNone/>
            </a:lvl3pPr>
            <a:lvl4pPr marL="0" indent="0" algn="ctr">
              <a:spcBef>
                <a:spcPts val="0"/>
              </a:spcBef>
              <a:buSzTx/>
              <a:buNone/>
            </a:lvl4pPr>
            <a:lvl5pPr marL="0" indent="0" algn="ctr">
              <a:spcBef>
                <a:spcPts val="0"/>
              </a:spcBef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400" smtClean="0">
                <a:solidFill>
                  <a:srgbClr val="58524D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400" smtClean="0">
                <a:solidFill>
                  <a:srgbClr val="58524D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3400" smtClean="0">
                <a:solidFill>
                  <a:srgbClr val="58524D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3400" smtClean="0">
                <a:solidFill>
                  <a:srgbClr val="58524D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en-US" sz="3400" smtClean="0">
                <a:solidFill>
                  <a:srgbClr val="58524D"/>
                </a:solidFill>
              </a:rPr>
              <a:t>Fifth level</a:t>
            </a:r>
            <a:endParaRPr sz="3400">
              <a:solidFill>
                <a:srgbClr val="58524D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600" smtClean="0">
                <a:solidFill>
                  <a:srgbClr val="58524D"/>
                </a:solidFill>
              </a:rPr>
              <a:t>Click to edit Master title style</a:t>
            </a:r>
            <a:endParaRPr sz="4600">
              <a:solidFill>
                <a:srgbClr val="58524D"/>
              </a:solidFill>
            </a:endParaRPr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>
              <a:buChar char="-"/>
            </a:lvl2pPr>
            <a:lvl3pPr>
              <a:buChar char="‣"/>
            </a:lvl3pPr>
            <a:lvl4pPr>
              <a:buChar char="✴"/>
            </a:lvl4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400" dirty="0" smtClean="0">
                <a:solidFill>
                  <a:srgbClr val="58524D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400" dirty="0" smtClean="0">
                <a:solidFill>
                  <a:srgbClr val="58524D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3400" dirty="0" smtClean="0">
                <a:solidFill>
                  <a:srgbClr val="58524D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3400" dirty="0" smtClean="0">
                <a:solidFill>
                  <a:srgbClr val="58524D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en-US" sz="3400" dirty="0" smtClean="0">
                <a:solidFill>
                  <a:srgbClr val="58524D"/>
                </a:solidFill>
              </a:rPr>
              <a:t>Fifth level</a:t>
            </a:r>
            <a:endParaRPr sz="3400" dirty="0">
              <a:solidFill>
                <a:srgbClr val="58524D"/>
              </a:solidFill>
            </a:endParaRP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/>
          </p:cNvSpPr>
          <p:nvPr>
            <p:ph type="title"/>
          </p:nvPr>
        </p:nvSpPr>
        <p:spPr>
          <a:xfrm>
            <a:off x="1270000" y="203200"/>
            <a:ext cx="10464800" cy="91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600" smtClean="0">
                <a:solidFill>
                  <a:srgbClr val="58524D"/>
                </a:solidFill>
              </a:rPr>
              <a:t>Click to edit Master title style</a:t>
            </a:r>
            <a:endParaRPr sz="4600">
              <a:solidFill>
                <a:srgbClr val="58524D"/>
              </a:solidFill>
            </a:endParaRPr>
          </a:p>
        </p:txBody>
      </p:sp>
      <p:sp>
        <p:nvSpPr>
          <p:cNvPr id="18" name="Shape 1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xfrm>
            <a:off x="1117600" y="4686300"/>
            <a:ext cx="10464800" cy="91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600" smtClean="0">
                <a:solidFill>
                  <a:srgbClr val="58524D"/>
                </a:solidFill>
              </a:rPr>
              <a:t>Click to edit Master title style</a:t>
            </a:r>
            <a:endParaRPr sz="4600">
              <a:solidFill>
                <a:srgbClr val="58524D"/>
              </a:solidFill>
            </a:endParaRPr>
          </a:p>
        </p:txBody>
      </p:sp>
      <p:sp>
        <p:nvSpPr>
          <p:cNvPr id="21" name="Shape 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6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PG_logo_lg.jpeg.png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90453" y="8991600"/>
            <a:ext cx="1428751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0464800" cy="927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8524D"/>
                </a:solidFill>
              </a:rPr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1270000" y="1803401"/>
            <a:ext cx="10464800" cy="6680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2pPr>
              <a:buChar char="-"/>
            </a:lvl2pPr>
            <a:lvl3pPr>
              <a:buChar char="‣"/>
            </a:lvl3pPr>
            <a:lvl4pPr>
              <a:buChar char="✴"/>
            </a:lvl4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58524D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58524D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58524D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58524D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58524D"/>
                </a:solidFill>
              </a:rPr>
              <a:t>Body Level Five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6376566" y="9283701"/>
            <a:ext cx="251671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rgbClr val="58524D"/>
                </a:solidFill>
              </a:defRPr>
            </a:lvl1pPr>
          </a:lstStyle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med"/>
  <p:hf hdr="0" ftr="0" dt="0"/>
  <p:txStyles>
    <p:titleStyle>
      <a:lvl1pPr defTabSz="584200" eaLnBrk="1" hangingPunct="1">
        <a:defRPr sz="4600">
          <a:solidFill>
            <a:srgbClr val="58524D"/>
          </a:solidFill>
          <a:latin typeface="+mn-lt"/>
          <a:ea typeface="+mn-ea"/>
          <a:cs typeface="+mn-cs"/>
          <a:sym typeface="Segoe UI Semibold"/>
        </a:defRPr>
      </a:lvl1pPr>
      <a:lvl2pPr indent="228600" defTabSz="584200" eaLnBrk="1" hangingPunct="1">
        <a:defRPr sz="4600">
          <a:solidFill>
            <a:srgbClr val="58524D"/>
          </a:solidFill>
          <a:latin typeface="+mn-lt"/>
          <a:ea typeface="+mn-ea"/>
          <a:cs typeface="+mn-cs"/>
          <a:sym typeface="Segoe UI Semibold"/>
        </a:defRPr>
      </a:lvl2pPr>
      <a:lvl3pPr indent="457200" defTabSz="584200" eaLnBrk="1" hangingPunct="1">
        <a:defRPr sz="4600">
          <a:solidFill>
            <a:srgbClr val="58524D"/>
          </a:solidFill>
          <a:latin typeface="+mn-lt"/>
          <a:ea typeface="+mn-ea"/>
          <a:cs typeface="+mn-cs"/>
          <a:sym typeface="Segoe UI Semibold"/>
        </a:defRPr>
      </a:lvl3pPr>
      <a:lvl4pPr indent="685800" defTabSz="584200" eaLnBrk="1" hangingPunct="1">
        <a:defRPr sz="4600">
          <a:solidFill>
            <a:srgbClr val="58524D"/>
          </a:solidFill>
          <a:latin typeface="+mn-lt"/>
          <a:ea typeface="+mn-ea"/>
          <a:cs typeface="+mn-cs"/>
          <a:sym typeface="Segoe UI Semibold"/>
        </a:defRPr>
      </a:lvl4pPr>
      <a:lvl5pPr indent="914400" defTabSz="584200" eaLnBrk="1" hangingPunct="1">
        <a:defRPr sz="4600">
          <a:solidFill>
            <a:srgbClr val="58524D"/>
          </a:solidFill>
          <a:latin typeface="+mn-lt"/>
          <a:ea typeface="+mn-ea"/>
          <a:cs typeface="+mn-cs"/>
          <a:sym typeface="Segoe UI Semibold"/>
        </a:defRPr>
      </a:lvl5pPr>
      <a:lvl6pPr indent="1143000" defTabSz="584200" eaLnBrk="1" hangingPunct="1">
        <a:defRPr sz="4600">
          <a:solidFill>
            <a:srgbClr val="58524D"/>
          </a:solidFill>
          <a:latin typeface="+mn-lt"/>
          <a:ea typeface="+mn-ea"/>
          <a:cs typeface="+mn-cs"/>
          <a:sym typeface="Segoe UI Semibold"/>
        </a:defRPr>
      </a:lvl6pPr>
      <a:lvl7pPr indent="1371600" defTabSz="584200" eaLnBrk="1" hangingPunct="1">
        <a:defRPr sz="4600">
          <a:solidFill>
            <a:srgbClr val="58524D"/>
          </a:solidFill>
          <a:latin typeface="+mn-lt"/>
          <a:ea typeface="+mn-ea"/>
          <a:cs typeface="+mn-cs"/>
          <a:sym typeface="Segoe UI Semibold"/>
        </a:defRPr>
      </a:lvl7pPr>
      <a:lvl8pPr indent="1600200" defTabSz="584200" eaLnBrk="1" hangingPunct="1">
        <a:defRPr sz="4600">
          <a:solidFill>
            <a:srgbClr val="58524D"/>
          </a:solidFill>
          <a:latin typeface="+mn-lt"/>
          <a:ea typeface="+mn-ea"/>
          <a:cs typeface="+mn-cs"/>
          <a:sym typeface="Segoe UI Semibold"/>
        </a:defRPr>
      </a:lvl8pPr>
      <a:lvl9pPr indent="1828800" defTabSz="584200" eaLnBrk="1" hangingPunct="1">
        <a:defRPr sz="4600">
          <a:solidFill>
            <a:srgbClr val="58524D"/>
          </a:solidFill>
          <a:latin typeface="+mn-lt"/>
          <a:ea typeface="+mn-ea"/>
          <a:cs typeface="+mn-cs"/>
          <a:sym typeface="Segoe UI Semibold"/>
        </a:defRPr>
      </a:lvl9pPr>
    </p:titleStyle>
    <p:bodyStyle>
      <a:lvl1pPr marL="889000" indent="-571500" defTabSz="584200" eaLnBrk="1" hangingPunct="1">
        <a:spcBef>
          <a:spcPts val="2500"/>
        </a:spcBef>
        <a:buSzPct val="100000"/>
        <a:buChar char="•"/>
        <a:defRPr sz="3400">
          <a:solidFill>
            <a:srgbClr val="58524D"/>
          </a:solidFill>
          <a:latin typeface="Segoe UI"/>
          <a:ea typeface="Segoe UI"/>
          <a:cs typeface="Segoe UI"/>
          <a:sym typeface="Segoe UI"/>
        </a:defRPr>
      </a:lvl1pPr>
      <a:lvl2pPr marL="1333500" indent="-571500" defTabSz="584200" eaLnBrk="1" hangingPunct="1">
        <a:spcBef>
          <a:spcPts val="2500"/>
        </a:spcBef>
        <a:buSzPct val="100000"/>
        <a:buChar char="•"/>
        <a:defRPr sz="3400">
          <a:solidFill>
            <a:srgbClr val="58524D"/>
          </a:solidFill>
          <a:latin typeface="Segoe UI"/>
          <a:ea typeface="Segoe UI"/>
          <a:cs typeface="Segoe UI"/>
          <a:sym typeface="Segoe UI"/>
        </a:defRPr>
      </a:lvl2pPr>
      <a:lvl3pPr marL="1778000" indent="-571500" defTabSz="584200" eaLnBrk="1" hangingPunct="1">
        <a:spcBef>
          <a:spcPts val="2500"/>
        </a:spcBef>
        <a:buSzPct val="50000"/>
        <a:buChar char="•"/>
        <a:defRPr sz="3400">
          <a:solidFill>
            <a:srgbClr val="58524D"/>
          </a:solidFill>
          <a:latin typeface="Segoe UI"/>
          <a:ea typeface="Segoe UI"/>
          <a:cs typeface="Segoe UI"/>
          <a:sym typeface="Segoe UI"/>
        </a:defRPr>
      </a:lvl3pPr>
      <a:lvl4pPr marL="2222500" indent="-571500" defTabSz="584200" eaLnBrk="1" hangingPunct="1">
        <a:spcBef>
          <a:spcPts val="2500"/>
        </a:spcBef>
        <a:buSzPct val="50000"/>
        <a:buChar char="•"/>
        <a:defRPr sz="3400">
          <a:solidFill>
            <a:srgbClr val="58524D"/>
          </a:solidFill>
          <a:latin typeface="Segoe UI"/>
          <a:ea typeface="Segoe UI"/>
          <a:cs typeface="Segoe UI"/>
          <a:sym typeface="Segoe UI"/>
        </a:defRPr>
      </a:lvl4pPr>
      <a:lvl5pPr marL="2667000" indent="-571500" defTabSz="584200" eaLnBrk="1" hangingPunct="1">
        <a:spcBef>
          <a:spcPts val="2500"/>
        </a:spcBef>
        <a:buSzPct val="50000"/>
        <a:buChar char="•"/>
        <a:defRPr sz="3400">
          <a:solidFill>
            <a:srgbClr val="58524D"/>
          </a:solidFill>
          <a:latin typeface="Segoe UI"/>
          <a:ea typeface="Segoe UI"/>
          <a:cs typeface="Segoe UI"/>
          <a:sym typeface="Segoe UI"/>
        </a:defRPr>
      </a:lvl5pPr>
      <a:lvl6pPr marL="3022600" indent="-571500" defTabSz="584200" eaLnBrk="1" hangingPunct="1">
        <a:spcBef>
          <a:spcPts val="2500"/>
        </a:spcBef>
        <a:buSzPct val="50000"/>
        <a:buChar char="•"/>
        <a:defRPr sz="3400">
          <a:solidFill>
            <a:srgbClr val="58524D"/>
          </a:solidFill>
          <a:latin typeface="Segoe UI"/>
          <a:ea typeface="Segoe UI"/>
          <a:cs typeface="Segoe UI"/>
          <a:sym typeface="Segoe UI"/>
        </a:defRPr>
      </a:lvl6pPr>
      <a:lvl7pPr marL="3378200" indent="-571500" defTabSz="584200" eaLnBrk="1" hangingPunct="1">
        <a:spcBef>
          <a:spcPts val="2500"/>
        </a:spcBef>
        <a:buSzPct val="50000"/>
        <a:buChar char="•"/>
        <a:defRPr sz="3400">
          <a:solidFill>
            <a:srgbClr val="58524D"/>
          </a:solidFill>
          <a:latin typeface="Segoe UI"/>
          <a:ea typeface="Segoe UI"/>
          <a:cs typeface="Segoe UI"/>
          <a:sym typeface="Segoe UI"/>
        </a:defRPr>
      </a:lvl7pPr>
      <a:lvl8pPr marL="3733800" indent="-571500" defTabSz="584200" eaLnBrk="1" hangingPunct="1">
        <a:spcBef>
          <a:spcPts val="2500"/>
        </a:spcBef>
        <a:buSzPct val="50000"/>
        <a:buChar char="•"/>
        <a:defRPr sz="3400">
          <a:solidFill>
            <a:srgbClr val="58524D"/>
          </a:solidFill>
          <a:latin typeface="Segoe UI"/>
          <a:ea typeface="Segoe UI"/>
          <a:cs typeface="Segoe UI"/>
          <a:sym typeface="Segoe UI"/>
        </a:defRPr>
      </a:lvl8pPr>
      <a:lvl9pPr marL="4089400" indent="-571500" defTabSz="584200" eaLnBrk="1" hangingPunct="1">
        <a:spcBef>
          <a:spcPts val="2500"/>
        </a:spcBef>
        <a:buSzPct val="50000"/>
        <a:buChar char="•"/>
        <a:defRPr sz="3400">
          <a:solidFill>
            <a:srgbClr val="58524D"/>
          </a:solidFill>
          <a:latin typeface="Segoe UI"/>
          <a:ea typeface="Segoe UI"/>
          <a:cs typeface="Segoe UI"/>
          <a:sym typeface="Segoe UI"/>
        </a:defRPr>
      </a:lvl9pPr>
    </p:bodyStyle>
    <p:otherStyle>
      <a:lvl1pPr algn="ctr" defTabSz="584200" eaLnBrk="1" hangingPunct="1">
        <a:defRPr sz="16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228600" algn="ctr" defTabSz="584200" eaLnBrk="1" hangingPunct="1">
        <a:defRPr sz="16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457200" algn="ctr" defTabSz="584200" eaLnBrk="1" hangingPunct="1">
        <a:defRPr sz="16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685800" algn="ctr" defTabSz="584200" eaLnBrk="1" hangingPunct="1">
        <a:defRPr sz="16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914400" algn="ctr" defTabSz="584200" eaLnBrk="1" hangingPunct="1">
        <a:defRPr sz="16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1143000" algn="ctr" defTabSz="584200" eaLnBrk="1" hangingPunct="1">
        <a:defRPr sz="1600"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1371600" algn="ctr" defTabSz="584200" eaLnBrk="1" hangingPunct="1">
        <a:defRPr sz="1600"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600200" algn="ctr" defTabSz="584200" eaLnBrk="1" hangingPunct="1">
        <a:defRPr sz="1600"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828800" algn="ctr" defTabSz="584200" eaLnBrk="1" hangingPunct="1">
        <a:defRPr sz="1600"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nnerpeakgroup.com/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2015 </a:t>
            </a:r>
            <a:r>
              <a:rPr lang="en-US" dirty="0" smtClean="0"/>
              <a:t>Operational Plan Template</a:t>
            </a:r>
            <a:endParaRPr dirty="0"/>
          </a:p>
        </p:txBody>
      </p:sp>
      <p:sp>
        <p:nvSpPr>
          <p:cNvPr id="26" name="Shape 26"/>
          <p:cNvSpPr>
            <a:spLocks noGrp="1"/>
          </p:cNvSpPr>
          <p:nvPr>
            <p:ph type="body" idx="1"/>
          </p:nvPr>
        </p:nvSpPr>
        <p:spPr>
          <a:xfrm>
            <a:off x="1244600" y="5867400"/>
            <a:ext cx="10464800" cy="11303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z="3600" i="1" dirty="0" smtClean="0"/>
              <a:t>A presentation template for your company’s </a:t>
            </a:r>
          </a:p>
          <a:p>
            <a:pPr lvl="0"/>
            <a:r>
              <a:rPr lang="en-US" sz="3600" i="1" dirty="0" smtClean="0"/>
              <a:t>2015 operating plan</a:t>
            </a:r>
            <a:endParaRPr sz="3600" i="1"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Detail Slide 1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Potential topics:</a:t>
            </a:r>
          </a:p>
          <a:p>
            <a:pPr lvl="1"/>
            <a:r>
              <a:rPr lang="en-US" dirty="0" smtClean="0"/>
              <a:t>New customer acquisition costs, customer lifetime value, payback period</a:t>
            </a:r>
          </a:p>
          <a:p>
            <a:pPr lvl="1"/>
            <a:r>
              <a:rPr lang="en-US" dirty="0" smtClean="0"/>
              <a:t>Customer repeat rates</a:t>
            </a:r>
          </a:p>
          <a:p>
            <a:pPr lvl="1"/>
            <a:r>
              <a:rPr lang="en-US" dirty="0" smtClean="0"/>
              <a:t>Revenue growth year-over-year</a:t>
            </a:r>
          </a:p>
          <a:p>
            <a:pPr lvl="1"/>
            <a:r>
              <a:rPr lang="en-US" dirty="0" smtClean="0"/>
              <a:t>Gross margin improvement</a:t>
            </a:r>
          </a:p>
          <a:p>
            <a:pPr lvl="1"/>
            <a:r>
              <a:rPr lang="en-US" dirty="0" smtClean="0"/>
              <a:t>Operating cost changes</a:t>
            </a:r>
          </a:p>
          <a:p>
            <a:pPr lvl="1"/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10</a:t>
            </a:fld>
            <a:endParaRPr lang="en-US"/>
          </a:p>
        </p:txBody>
      </p:sp>
      <p:sp>
        <p:nvSpPr>
          <p:cNvPr id="4" name="Rectangular Callout 3"/>
          <p:cNvSpPr/>
          <p:nvPr/>
        </p:nvSpPr>
        <p:spPr>
          <a:xfrm>
            <a:off x="8712200" y="457200"/>
            <a:ext cx="4025900" cy="2209799"/>
          </a:xfrm>
          <a:prstGeom prst="wedgeRectCallout">
            <a:avLst>
              <a:gd name="adj1" fmla="val -81838"/>
              <a:gd name="adj2" fmla="val -21024"/>
            </a:avLst>
          </a:prstGeom>
          <a:solidFill>
            <a:schemeClr val="bg1">
              <a:lumMod val="90000"/>
            </a:schemeClr>
          </a:solidFill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rtl="0" hangingPunct="0"/>
            <a:r>
              <a:rPr lang="en-US" sz="2400" dirty="0" smtClean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You will likely want to go into more detail on 2 or 3 major components of the financial plan. Describe those points in 2 or 3 Financial Detail slides.</a:t>
            </a:r>
            <a:endParaRPr lang="en-US" sz="2400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10032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Hiring Plan: Positions by Quarter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11</a:t>
            </a:fld>
            <a:endParaRPr lang="en-US"/>
          </a:p>
        </p:txBody>
      </p:sp>
      <p:sp>
        <p:nvSpPr>
          <p:cNvPr id="7" name="Rectangular Callout 6"/>
          <p:cNvSpPr/>
          <p:nvPr/>
        </p:nvSpPr>
        <p:spPr>
          <a:xfrm>
            <a:off x="9163050" y="6477000"/>
            <a:ext cx="3581400" cy="2362201"/>
          </a:xfrm>
          <a:prstGeom prst="wedgeRectCallout">
            <a:avLst>
              <a:gd name="adj1" fmla="val -65881"/>
              <a:gd name="adj2" fmla="val -41992"/>
            </a:avLst>
          </a:prstGeom>
          <a:solidFill>
            <a:schemeClr val="bg1">
              <a:lumMod val="90000"/>
            </a:schemeClr>
          </a:solidFill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rtl="0" hangingPunct="0"/>
            <a:r>
              <a:rPr lang="en-US" sz="2400" dirty="0" smtClean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Most growth companies have a significant amount of hiring planned for the next 12 months. Summarize the hiring plan here.</a:t>
            </a:r>
            <a:endParaRPr lang="en-US" sz="2400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881775514"/>
              </p:ext>
            </p:extLst>
          </p:nvPr>
        </p:nvGraphicFramePr>
        <p:xfrm>
          <a:off x="1701800" y="2057400"/>
          <a:ext cx="8669867" cy="5779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8073663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Goals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585946"/>
              </p:ext>
            </p:extLst>
          </p:nvPr>
        </p:nvGraphicFramePr>
        <p:xfrm>
          <a:off x="1320800" y="1447800"/>
          <a:ext cx="10744200" cy="7467600"/>
        </p:xfrm>
        <a:graphic>
          <a:graphicData uri="http://schemas.openxmlformats.org/drawingml/2006/table">
            <a:tbl>
              <a:tblPr firstRow="1" bandRow="1">
                <a:tableStyleId>{EEE7283C-3CF3-47DC-8721-378D4A62B228}</a:tableStyleId>
              </a:tblPr>
              <a:tblGrid>
                <a:gridCol w="2686050"/>
                <a:gridCol w="2686050"/>
                <a:gridCol w="2686050"/>
                <a:gridCol w="2686050"/>
              </a:tblGrid>
              <a:tr h="10668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j-lt"/>
                        </a:rPr>
                        <a:t>Team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j-lt"/>
                        </a:rPr>
                        <a:t>1Q15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j-lt"/>
                        </a:rPr>
                        <a:t>2Q15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j-lt"/>
                        </a:rPr>
                        <a:t>2H15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j-lt"/>
                        </a:rPr>
                        <a:t>Engineering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j-lt"/>
                        </a:rPr>
                        <a:t>Product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j-lt"/>
                        </a:rPr>
                        <a:t>Marketing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j-lt"/>
                        </a:rPr>
                        <a:t>Sales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j-lt"/>
                        </a:rPr>
                        <a:t>Support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j-lt"/>
                        </a:rPr>
                        <a:t>Finance/Admin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ular Callout 6"/>
          <p:cNvSpPr/>
          <p:nvPr/>
        </p:nvSpPr>
        <p:spPr>
          <a:xfrm>
            <a:off x="6426200" y="3333750"/>
            <a:ext cx="2984500" cy="1905000"/>
          </a:xfrm>
          <a:prstGeom prst="wedgeRectCallout">
            <a:avLst>
              <a:gd name="adj1" fmla="val -112477"/>
              <a:gd name="adj2" fmla="val -48024"/>
            </a:avLst>
          </a:prstGeom>
          <a:solidFill>
            <a:schemeClr val="bg1">
              <a:lumMod val="90000"/>
            </a:schemeClr>
          </a:solidFill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rtl="0" hangingPunct="0"/>
            <a:r>
              <a:rPr lang="en-US" sz="2400" dirty="0" smtClean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What are the proposed primary objectives and key results for each team?</a:t>
            </a:r>
            <a:endParaRPr lang="en-US" sz="2400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148234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 &amp; Mitigating Strategies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Risk 1</a:t>
            </a:r>
          </a:p>
          <a:p>
            <a:pPr lvl="1"/>
            <a:r>
              <a:rPr lang="en-US" dirty="0" smtClean="0"/>
              <a:t>Mitigation 1</a:t>
            </a:r>
          </a:p>
          <a:p>
            <a:r>
              <a:rPr lang="en-US" dirty="0" smtClean="0"/>
              <a:t>Risk 2</a:t>
            </a:r>
          </a:p>
          <a:p>
            <a:pPr lvl="1"/>
            <a:r>
              <a:rPr lang="en-US" dirty="0" smtClean="0"/>
              <a:t>Mitigation 2</a:t>
            </a:r>
          </a:p>
          <a:p>
            <a:r>
              <a:rPr lang="en-US" dirty="0" smtClean="0"/>
              <a:t>Risk 3</a:t>
            </a:r>
          </a:p>
          <a:p>
            <a:pPr lvl="1"/>
            <a:r>
              <a:rPr lang="en-US" dirty="0" smtClean="0"/>
              <a:t>Mitigation 3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13</a:t>
            </a:fld>
            <a:endParaRPr lang="en-US"/>
          </a:p>
        </p:txBody>
      </p:sp>
      <p:sp>
        <p:nvSpPr>
          <p:cNvPr id="7" name="Rectangular Callout 6"/>
          <p:cNvSpPr/>
          <p:nvPr/>
        </p:nvSpPr>
        <p:spPr>
          <a:xfrm>
            <a:off x="9156700" y="1752600"/>
            <a:ext cx="3581400" cy="3009901"/>
          </a:xfrm>
          <a:prstGeom prst="wedgeRectCallout">
            <a:avLst>
              <a:gd name="adj1" fmla="val -81838"/>
              <a:gd name="adj2" fmla="val -21024"/>
            </a:avLst>
          </a:prstGeom>
          <a:solidFill>
            <a:schemeClr val="bg1">
              <a:lumMod val="90000"/>
            </a:schemeClr>
          </a:solidFill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rtl="0" hangingPunct="0"/>
            <a:r>
              <a:rPr lang="en-US" sz="2400" dirty="0" smtClean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What </a:t>
            </a:r>
            <a:r>
              <a:rPr lang="en-US" sz="2400" dirty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could go wrong? </a:t>
            </a:r>
            <a:r>
              <a:rPr lang="en-US" sz="2400" dirty="0" smtClean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How will you mitigate those risks?</a:t>
            </a:r>
            <a:endParaRPr lang="en-US" sz="2400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373349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oard </a:t>
            </a:r>
            <a:r>
              <a:rPr lang="en-US" dirty="0"/>
              <a:t>approval of operating plan and budgets</a:t>
            </a:r>
          </a:p>
          <a:p>
            <a:r>
              <a:rPr lang="en-US" dirty="0" smtClean="0"/>
              <a:t>Reporting </a:t>
            </a:r>
            <a:r>
              <a:rPr lang="en-US" dirty="0"/>
              <a:t>format and cadence (monthly, quarterly)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14</a:t>
            </a:fld>
            <a:endParaRPr lang="en-US"/>
          </a:p>
        </p:txBody>
      </p:sp>
      <p:sp>
        <p:nvSpPr>
          <p:cNvPr id="7" name="Rectangular Callout 6"/>
          <p:cNvSpPr/>
          <p:nvPr/>
        </p:nvSpPr>
        <p:spPr>
          <a:xfrm>
            <a:off x="8331200" y="4495801"/>
            <a:ext cx="3276600" cy="2209800"/>
          </a:xfrm>
          <a:prstGeom prst="wedgeRectCallout">
            <a:avLst>
              <a:gd name="adj1" fmla="val -88981"/>
              <a:gd name="adj2" fmla="val -65852"/>
            </a:avLst>
          </a:prstGeom>
          <a:solidFill>
            <a:schemeClr val="bg1">
              <a:lumMod val="90000"/>
            </a:schemeClr>
          </a:solidFill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rtl="0" hangingPunct="0"/>
            <a:r>
              <a:rPr lang="en-US" sz="2400" dirty="0" smtClean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What are the proposed next steps? Summarize those here.</a:t>
            </a:r>
            <a:endParaRPr lang="en-US" sz="2400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641135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>
          <a:xfrm>
            <a:off x="6445494" y="9283701"/>
            <a:ext cx="113814" cy="246221"/>
          </a:xfrm>
        </p:spPr>
        <p:txBody>
          <a:bodyPr/>
          <a:lstStyle/>
          <a:p>
            <a:pPr lvl="0"/>
            <a:fld id="{86CB4B4D-7CA3-9044-876B-883B54F8677D}" type="slidenum">
              <a:rPr lang="en-US" smtClean="0"/>
              <a:t>15</a:t>
            </a:fld>
            <a:endParaRPr lang="en-US"/>
          </a:p>
        </p:txBody>
      </p:sp>
      <p:sp>
        <p:nvSpPr>
          <p:cNvPr id="6" name="Rectangular Callout 5"/>
          <p:cNvSpPr/>
          <p:nvPr/>
        </p:nvSpPr>
        <p:spPr>
          <a:xfrm>
            <a:off x="5327650" y="4191000"/>
            <a:ext cx="3886200" cy="2573180"/>
          </a:xfrm>
          <a:prstGeom prst="wedgeRectCallout">
            <a:avLst>
              <a:gd name="adj1" fmla="val -84248"/>
              <a:gd name="adj2" fmla="val -14769"/>
            </a:avLst>
          </a:prstGeom>
          <a:solidFill>
            <a:schemeClr val="bg1">
              <a:lumMod val="90000"/>
            </a:schemeClr>
          </a:solidFill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rtl="0" hangingPunct="0"/>
            <a:r>
              <a:rPr lang="en-US" sz="2400" dirty="0" smtClean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Any useful information that may not be required for the for the main story line? Put those slides in this section.</a:t>
            </a:r>
            <a:endParaRPr lang="en-US" sz="2400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604249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 by Business Line by Quarter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795342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Operating Expenses by Category by Quarter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529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Cash Position by Quarter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Chart of cash balance, burn rate, and months of cash by quarter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096817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Product Roadmap by Quarter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Major product launch deliverables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57102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600" dirty="0" smtClean="0">
                <a:solidFill>
                  <a:srgbClr val="58524D"/>
                </a:solidFill>
              </a:rPr>
              <a:t>Table of Contents</a:t>
            </a:r>
            <a:endParaRPr sz="4600" dirty="0">
              <a:solidFill>
                <a:srgbClr val="58524D"/>
              </a:solidFill>
            </a:endParaRPr>
          </a:p>
        </p:txBody>
      </p:sp>
      <p:sp>
        <p:nvSpPr>
          <p:cNvPr id="29" name="Shape 2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spcBef>
                <a:spcPts val="1200"/>
              </a:spcBef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58524D"/>
                </a:solidFill>
              </a:rPr>
              <a:t>Executive Summary</a:t>
            </a:r>
          </a:p>
          <a:p>
            <a:pPr lvl="0">
              <a:spcBef>
                <a:spcPts val="1200"/>
              </a:spcBef>
              <a:defRPr sz="1800">
                <a:solidFill>
                  <a:srgbClr val="000000"/>
                </a:solidFill>
              </a:defRPr>
            </a:pPr>
            <a:r>
              <a:rPr lang="en-US" sz="3600" dirty="0" smtClean="0"/>
              <a:t>Strategic Context</a:t>
            </a:r>
            <a:endParaRPr lang="en-US" sz="3600" dirty="0" smtClean="0">
              <a:solidFill>
                <a:srgbClr val="58524D"/>
              </a:solidFill>
            </a:endParaRPr>
          </a:p>
          <a:p>
            <a:pPr lvl="0">
              <a:spcBef>
                <a:spcPts val="1200"/>
              </a:spcBef>
              <a:defRPr sz="1800">
                <a:solidFill>
                  <a:srgbClr val="000000"/>
                </a:solidFill>
              </a:defRPr>
            </a:pPr>
            <a:r>
              <a:rPr lang="en-US" sz="3600" dirty="0" smtClean="0"/>
              <a:t>Company Objectives</a:t>
            </a:r>
          </a:p>
          <a:p>
            <a:pPr lvl="0">
              <a:spcBef>
                <a:spcPts val="1200"/>
              </a:spcBef>
              <a:defRPr sz="1800">
                <a:solidFill>
                  <a:srgbClr val="000000"/>
                </a:solidFill>
              </a:defRPr>
            </a:pPr>
            <a:r>
              <a:rPr lang="en-US" sz="3600" dirty="0" smtClean="0"/>
              <a:t>Key Performance Indicators</a:t>
            </a:r>
          </a:p>
          <a:p>
            <a:pPr lvl="0">
              <a:spcBef>
                <a:spcPts val="1200"/>
              </a:spcBef>
              <a:defRPr sz="1800">
                <a:solidFill>
                  <a:srgbClr val="000000"/>
                </a:solidFill>
              </a:defRPr>
            </a:pPr>
            <a:r>
              <a:rPr lang="en-US" sz="3600" dirty="0" smtClean="0"/>
              <a:t>Financial Summary</a:t>
            </a:r>
          </a:p>
          <a:p>
            <a:pPr lvl="0">
              <a:spcBef>
                <a:spcPts val="1200"/>
              </a:spcBef>
              <a:defRPr sz="1800">
                <a:solidFill>
                  <a:srgbClr val="000000"/>
                </a:solidFill>
              </a:defRPr>
            </a:pPr>
            <a:r>
              <a:rPr lang="en-US" sz="3600" dirty="0" smtClean="0"/>
              <a:t>Hiring Plan</a:t>
            </a:r>
          </a:p>
          <a:p>
            <a:pPr>
              <a:spcBef>
                <a:spcPts val="1200"/>
              </a:spcBef>
              <a:defRPr sz="1800">
                <a:solidFill>
                  <a:srgbClr val="000000"/>
                </a:solidFill>
              </a:defRPr>
            </a:pPr>
            <a:r>
              <a:rPr lang="en-US" sz="3600" dirty="0"/>
              <a:t>Key Assumptions and </a:t>
            </a:r>
            <a:r>
              <a:rPr lang="en-US" sz="3600" dirty="0" smtClean="0"/>
              <a:t>Risks</a:t>
            </a:r>
          </a:p>
          <a:p>
            <a:pPr lvl="0">
              <a:spcBef>
                <a:spcPts val="1200"/>
              </a:spcBef>
              <a:defRPr sz="1800">
                <a:solidFill>
                  <a:srgbClr val="000000"/>
                </a:solidFill>
              </a:defRPr>
            </a:pPr>
            <a:r>
              <a:rPr lang="en-US" sz="3600" dirty="0" smtClean="0"/>
              <a:t>Goals by Team</a:t>
            </a:r>
          </a:p>
          <a:p>
            <a:pPr lvl="0">
              <a:spcBef>
                <a:spcPts val="1200"/>
              </a:spcBef>
              <a:defRPr sz="1800">
                <a:solidFill>
                  <a:srgbClr val="000000"/>
                </a:solidFill>
              </a:defRPr>
            </a:pPr>
            <a:r>
              <a:rPr lang="en-US" sz="3600" dirty="0" smtClean="0"/>
              <a:t>Next Steps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>
          <a:xfrm>
            <a:off x="6445494" y="9283701"/>
            <a:ext cx="113814" cy="246221"/>
          </a:xfrm>
        </p:spPr>
        <p:txBody>
          <a:bodyPr/>
          <a:lstStyle/>
          <a:p>
            <a:pPr lvl="0"/>
            <a:fld id="{86CB4B4D-7CA3-9044-876B-883B54F8677D}" type="slidenum">
              <a:rPr lang="en-US" smtClean="0"/>
              <a:t>2</a:t>
            </a:fld>
            <a:endParaRPr lang="en-US"/>
          </a:p>
        </p:txBody>
      </p:sp>
      <p:sp>
        <p:nvSpPr>
          <p:cNvPr id="3" name="Rectangular Callout 2"/>
          <p:cNvSpPr/>
          <p:nvPr/>
        </p:nvSpPr>
        <p:spPr>
          <a:xfrm>
            <a:off x="7797800" y="635915"/>
            <a:ext cx="4876800" cy="2687915"/>
          </a:xfrm>
          <a:prstGeom prst="wedgeRectCallout">
            <a:avLst>
              <a:gd name="adj1" fmla="val -61790"/>
              <a:gd name="adj2" fmla="val 18157"/>
            </a:avLst>
          </a:prstGeom>
          <a:solidFill>
            <a:schemeClr val="bg1">
              <a:lumMod val="90000"/>
            </a:schemeClr>
          </a:solidFill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 smtClean="0">
                <a:ln>
                  <a:noFill/>
                </a:ln>
                <a:solidFill>
                  <a:schemeClr val="accent4"/>
                </a:solidFill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Gill Sans"/>
              </a:rPr>
              <a:t>To change the</a:t>
            </a:r>
            <a:r>
              <a:rPr kumimoji="0" lang="en-US" sz="2400" b="0" i="0" u="none" strike="noStrike" cap="none" spc="0" normalizeH="0" dirty="0" smtClean="0">
                <a:ln>
                  <a:noFill/>
                </a:ln>
                <a:solidFill>
                  <a:schemeClr val="accent4"/>
                </a:solidFill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Gill Sans"/>
              </a:rPr>
              <a:t> fonts and colors in this presentation, choose a different template from the PowerPoint “Design” menu or just paste these slides into your company’s standard PowerPoint presentation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chemeClr val="accent4"/>
              </a:solidFill>
              <a:uFillTx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  <a:sym typeface="Gill Sans"/>
            </a:endParaRP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Team Goals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920661"/>
              </p:ext>
            </p:extLst>
          </p:nvPr>
        </p:nvGraphicFramePr>
        <p:xfrm>
          <a:off x="1320800" y="1447800"/>
          <a:ext cx="10744200" cy="6941820"/>
        </p:xfrm>
        <a:graphic>
          <a:graphicData uri="http://schemas.openxmlformats.org/drawingml/2006/table">
            <a:tbl>
              <a:tblPr firstRow="1" bandRow="1">
                <a:tableStyleId>{EEE7283C-3CF3-47DC-8721-378D4A62B228}</a:tableStyleId>
              </a:tblPr>
              <a:tblGrid>
                <a:gridCol w="2686050"/>
                <a:gridCol w="2686050"/>
                <a:gridCol w="2686050"/>
                <a:gridCol w="2686050"/>
              </a:tblGrid>
              <a:tr h="1714500"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latin typeface="+mj-lt"/>
                        </a:rPr>
                        <a:t>Areas of Focus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j-lt"/>
                        </a:rPr>
                        <a:t>1Q15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j-lt"/>
                        </a:rPr>
                        <a:t>2Q15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j-lt"/>
                        </a:rPr>
                        <a:t>2H15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</a:tr>
              <a:tr h="17145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j-lt"/>
                        </a:rPr>
                        <a:t>Area 1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Results</a:t>
                      </a:r>
                      <a:r>
                        <a:rPr lang="en-US" sz="1600" baseline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 1</a:t>
                      </a:r>
                    </a:p>
                    <a:p>
                      <a:r>
                        <a:rPr lang="en-US" sz="1600" baseline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Result 2</a:t>
                      </a:r>
                    </a:p>
                    <a:p>
                      <a:endParaRPr lang="en-US" sz="1600" baseline="0" dirty="0" smtClean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r>
                        <a:rPr lang="en-US" sz="1600" baseline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Metric 1</a:t>
                      </a:r>
                    </a:p>
                    <a:p>
                      <a:r>
                        <a:rPr lang="en-US" sz="1600" baseline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Metric 2</a:t>
                      </a:r>
                    </a:p>
                    <a:p>
                      <a:endParaRPr lang="en-US" sz="1600" baseline="0" dirty="0" smtClean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</a:tr>
              <a:tr h="17145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Helvetica Light"/>
                          <a:ea typeface="Helvetica Light"/>
                          <a:cs typeface="Helvetica Light"/>
                          <a:sym typeface="Gill Sans"/>
                        </a:rPr>
                        <a:t>Area 2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</a:tr>
              <a:tr h="17145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Helvetica Light"/>
                          <a:ea typeface="Helvetica Light"/>
                          <a:cs typeface="Helvetica Light"/>
                          <a:sym typeface="Gill Sans"/>
                        </a:rPr>
                        <a:t>Area 3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ular Callout 6"/>
          <p:cNvSpPr/>
          <p:nvPr/>
        </p:nvSpPr>
        <p:spPr>
          <a:xfrm>
            <a:off x="7721600" y="4724400"/>
            <a:ext cx="3505200" cy="2667000"/>
          </a:xfrm>
          <a:prstGeom prst="wedgeRectCallout">
            <a:avLst>
              <a:gd name="adj1" fmla="val -112477"/>
              <a:gd name="adj2" fmla="val -48024"/>
            </a:avLst>
          </a:prstGeom>
          <a:solidFill>
            <a:schemeClr val="bg1">
              <a:lumMod val="90000"/>
            </a:schemeClr>
          </a:solidFill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rtl="0" hangingPunct="0"/>
            <a:r>
              <a:rPr lang="en-US" sz="2400" dirty="0" smtClean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What are the primary areas of focus, expected results, and key metrics for this team?</a:t>
            </a:r>
          </a:p>
          <a:p>
            <a:pPr rtl="0" hangingPunct="0"/>
            <a:endParaRPr lang="en-US" sz="2400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rtl="0" hangingPunct="0"/>
            <a:r>
              <a:rPr lang="en-US" sz="2400" dirty="0" smtClean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Copy this slide to have 1 slide for each team</a:t>
            </a:r>
            <a:endParaRPr lang="en-US" sz="2400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66180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Engineering Team Goals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21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390990"/>
              </p:ext>
            </p:extLst>
          </p:nvPr>
        </p:nvGraphicFramePr>
        <p:xfrm>
          <a:off x="1320800" y="1447800"/>
          <a:ext cx="10744200" cy="6941820"/>
        </p:xfrm>
        <a:graphic>
          <a:graphicData uri="http://schemas.openxmlformats.org/drawingml/2006/table">
            <a:tbl>
              <a:tblPr firstRow="1" bandRow="1">
                <a:tableStyleId>{EEE7283C-3CF3-47DC-8721-378D4A62B228}</a:tableStyleId>
              </a:tblPr>
              <a:tblGrid>
                <a:gridCol w="2686050"/>
                <a:gridCol w="2686050"/>
                <a:gridCol w="2686050"/>
                <a:gridCol w="2686050"/>
              </a:tblGrid>
              <a:tr h="1714500"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latin typeface="+mj-lt"/>
                        </a:rPr>
                        <a:t>Areas of Focus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j-lt"/>
                        </a:rPr>
                        <a:t>1Q15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j-lt"/>
                        </a:rPr>
                        <a:t>2Q15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j-lt"/>
                        </a:rPr>
                        <a:t>2H15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</a:tr>
              <a:tr h="17145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j-lt"/>
                        </a:rPr>
                        <a:t>Area 1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Results</a:t>
                      </a:r>
                      <a:r>
                        <a:rPr lang="en-US" sz="1600" baseline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 1</a:t>
                      </a:r>
                    </a:p>
                    <a:p>
                      <a:r>
                        <a:rPr lang="en-US" sz="1600" baseline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Result 2</a:t>
                      </a:r>
                    </a:p>
                    <a:p>
                      <a:endParaRPr lang="en-US" sz="1600" baseline="0" dirty="0" smtClean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r>
                        <a:rPr lang="en-US" sz="1600" baseline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Metric 1</a:t>
                      </a:r>
                    </a:p>
                    <a:p>
                      <a:r>
                        <a:rPr lang="en-US" sz="1600" baseline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Metric 2</a:t>
                      </a:r>
                    </a:p>
                    <a:p>
                      <a:endParaRPr lang="en-US" sz="1600" baseline="0" dirty="0" smtClean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</a:tr>
              <a:tr h="17145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Helvetica Light"/>
                          <a:ea typeface="Helvetica Light"/>
                          <a:cs typeface="Helvetica Light"/>
                          <a:sym typeface="Gill Sans"/>
                        </a:rPr>
                        <a:t>Area 2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</a:tr>
              <a:tr h="17145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Helvetica Light"/>
                          <a:ea typeface="Helvetica Light"/>
                          <a:cs typeface="Helvetica Light"/>
                          <a:sym typeface="Gill Sans"/>
                        </a:rPr>
                        <a:t>Area 3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ular Callout 6"/>
          <p:cNvSpPr/>
          <p:nvPr/>
        </p:nvSpPr>
        <p:spPr>
          <a:xfrm>
            <a:off x="7721600" y="4724400"/>
            <a:ext cx="3505200" cy="2667000"/>
          </a:xfrm>
          <a:prstGeom prst="wedgeRectCallout">
            <a:avLst>
              <a:gd name="adj1" fmla="val -112477"/>
              <a:gd name="adj2" fmla="val -48024"/>
            </a:avLst>
          </a:prstGeom>
          <a:solidFill>
            <a:schemeClr val="bg1">
              <a:lumMod val="90000"/>
            </a:schemeClr>
          </a:solidFill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rtl="0" hangingPunct="0"/>
            <a:r>
              <a:rPr lang="en-US" sz="2400" dirty="0" smtClean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What are the primary areas of focus, expected results, and key metrics for this team?</a:t>
            </a:r>
          </a:p>
          <a:p>
            <a:pPr rtl="0" hangingPunct="0"/>
            <a:endParaRPr lang="en-US" sz="2400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rtl="0" hangingPunct="0"/>
            <a:r>
              <a:rPr lang="en-US" sz="2400" dirty="0" smtClean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Copy this slide to have 1 slide for each team</a:t>
            </a:r>
            <a:endParaRPr lang="en-US" sz="2400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181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Product Roadmap by Quarter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Major product launch deliverables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32027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117600" y="2590800"/>
            <a:ext cx="104648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For More Information: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Trey Pruitt</a:t>
            </a:r>
            <a:br>
              <a:rPr lang="en-US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@</a:t>
            </a:r>
            <a:r>
              <a:rPr lang="en-US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treypruitt</a:t>
            </a:r>
            <a:r>
              <a:rPr lang="en-US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en-US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Banner Peak Group</a:t>
            </a:r>
            <a:br>
              <a:rPr lang="en-US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 smtClean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hlinkClick r:id="rId2"/>
              </a:rPr>
              <a:t>http://www.bannerpeakgroup.com</a:t>
            </a:r>
            <a:r>
              <a:rPr lang="en-US" dirty="0" smtClean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hlinkClick r:id="rId2"/>
              </a:rPr>
              <a:t>/</a:t>
            </a:r>
            <a:endParaRPr lang="en-US" sz="1600" i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>
          <a:xfrm>
            <a:off x="6445494" y="9283701"/>
            <a:ext cx="113814" cy="246221"/>
          </a:xfrm>
        </p:spPr>
        <p:txBody>
          <a:bodyPr/>
          <a:lstStyle/>
          <a:p>
            <a:pPr lvl="0"/>
            <a:fld id="{86CB4B4D-7CA3-9044-876B-883B54F8677D}" type="slidenum">
              <a:rPr lang="en-US" smtClean="0"/>
              <a:t>23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9474200" y="9144000"/>
            <a:ext cx="3251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Template version  </a:t>
            </a:r>
            <a:r>
              <a:rPr lang="en-US" sz="1400" i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2014-12-20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7314421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600" dirty="0" smtClean="0">
                <a:solidFill>
                  <a:srgbClr val="58524D"/>
                </a:solidFill>
              </a:rPr>
              <a:t>Executive Summary</a:t>
            </a:r>
            <a:endParaRPr sz="4600" dirty="0">
              <a:solidFill>
                <a:srgbClr val="58524D"/>
              </a:solidFill>
            </a:endParaRPr>
          </a:p>
        </p:txBody>
      </p:sp>
      <p:sp>
        <p:nvSpPr>
          <p:cNvPr id="29" name="Shape 2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400" dirty="0" smtClean="0">
                <a:solidFill>
                  <a:srgbClr val="58524D"/>
                </a:solidFill>
              </a:rPr>
              <a:t>Major point 1</a:t>
            </a:r>
            <a:endParaRPr lang="en-US" dirty="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400" dirty="0" smtClean="0">
                <a:solidFill>
                  <a:srgbClr val="58524D"/>
                </a:solidFill>
              </a:rPr>
              <a:t>Major point 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400" dirty="0" smtClean="0">
                <a:solidFill>
                  <a:srgbClr val="58524D"/>
                </a:solidFill>
              </a:rPr>
              <a:t>Major point 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lang="en-US" sz="3400" dirty="0" smtClean="0">
              <a:solidFill>
                <a:srgbClr val="58524D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>
          <a:xfrm>
            <a:off x="6445494" y="9283701"/>
            <a:ext cx="113814" cy="246221"/>
          </a:xfrm>
        </p:spPr>
        <p:txBody>
          <a:bodyPr/>
          <a:lstStyle/>
          <a:p>
            <a:pPr lvl="0"/>
            <a:fld id="{86CB4B4D-7CA3-9044-876B-883B54F8677D}" type="slidenum">
              <a:rPr lang="en-US" smtClean="0"/>
              <a:t>3</a:t>
            </a:fld>
            <a:endParaRPr lang="en-US"/>
          </a:p>
        </p:txBody>
      </p:sp>
      <p:sp>
        <p:nvSpPr>
          <p:cNvPr id="3" name="Rectangular Callout 2"/>
          <p:cNvSpPr/>
          <p:nvPr/>
        </p:nvSpPr>
        <p:spPr>
          <a:xfrm>
            <a:off x="6045200" y="1981200"/>
            <a:ext cx="4876800" cy="2133599"/>
          </a:xfrm>
          <a:prstGeom prst="wedgeRectCallout">
            <a:avLst>
              <a:gd name="adj1" fmla="val -61790"/>
              <a:gd name="adj2" fmla="val 18157"/>
            </a:avLst>
          </a:prstGeom>
          <a:solidFill>
            <a:schemeClr val="bg1">
              <a:lumMod val="90000"/>
            </a:schemeClr>
          </a:solidFill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rtl="0" hangingPunct="0"/>
            <a:r>
              <a:rPr lang="en-US" sz="2400" dirty="0" smtClean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Tell the story in </a:t>
            </a:r>
            <a:r>
              <a:rPr lang="en-US" sz="2400" dirty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1-2 slides. </a:t>
            </a:r>
            <a:r>
              <a:rPr lang="en-US" sz="2400" dirty="0" smtClean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Just the major </a:t>
            </a:r>
            <a:r>
              <a:rPr lang="en-US" sz="2400" dirty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points. </a:t>
            </a:r>
            <a:r>
              <a:rPr lang="en-US" sz="2400" dirty="0" smtClean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If you had 60 seconds to say it, how would you describe the plan for the next year?</a:t>
            </a:r>
            <a:endParaRPr lang="en-US" sz="2400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79249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Context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Restatement of company mission, vision, and/or strategy </a:t>
            </a:r>
          </a:p>
          <a:p>
            <a:r>
              <a:rPr lang="en-US" dirty="0" smtClean="0"/>
              <a:t>Any changes in competitive environment?</a:t>
            </a:r>
          </a:p>
          <a:p>
            <a:r>
              <a:rPr lang="en-US" dirty="0"/>
              <a:t>Just raised round of capital </a:t>
            </a:r>
            <a:r>
              <a:rPr lang="en-US" dirty="0" smtClean="0"/>
              <a:t>that you’re going deploy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>
          <a:xfrm>
            <a:off x="6445494" y="9283701"/>
            <a:ext cx="113814" cy="246221"/>
          </a:xfrm>
        </p:spPr>
        <p:txBody>
          <a:bodyPr/>
          <a:lstStyle/>
          <a:p>
            <a:pPr lvl="0"/>
            <a:fld id="{86CB4B4D-7CA3-9044-876B-883B54F8677D}" type="slidenum">
              <a:rPr lang="en-US" smtClean="0"/>
              <a:t>4</a:t>
            </a:fld>
            <a:endParaRPr lang="en-US"/>
          </a:p>
        </p:txBody>
      </p:sp>
      <p:sp>
        <p:nvSpPr>
          <p:cNvPr id="5" name="Rectangular Callout 4"/>
          <p:cNvSpPr/>
          <p:nvPr/>
        </p:nvSpPr>
        <p:spPr>
          <a:xfrm>
            <a:off x="6959600" y="5410201"/>
            <a:ext cx="2895600" cy="1793558"/>
          </a:xfrm>
          <a:prstGeom prst="wedgeRectCallout">
            <a:avLst>
              <a:gd name="adj1" fmla="val -60228"/>
              <a:gd name="adj2" fmla="val -44509"/>
            </a:avLst>
          </a:prstGeom>
          <a:solidFill>
            <a:schemeClr val="bg1">
              <a:lumMod val="90000"/>
            </a:schemeClr>
          </a:solidFill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rtl="0" hangingPunct="0"/>
            <a:r>
              <a:rPr lang="en-US" sz="2400" dirty="0" smtClean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Remind </a:t>
            </a:r>
            <a:r>
              <a:rPr lang="en-US" sz="2400" dirty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audience of the big </a:t>
            </a:r>
            <a:r>
              <a:rPr lang="en-US" sz="2400" dirty="0" smtClean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picture.</a:t>
            </a:r>
            <a:endParaRPr lang="en-US" sz="2400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rtl="0" hangingPunct="0"/>
            <a:endParaRPr lang="en-US" sz="2400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3476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Company Objectives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/>
              <a:t>is company trying to accomplish in next 12 months? </a:t>
            </a: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are major company goals and milestones?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earlier stage company, which business model hypotheses are </a:t>
            </a:r>
            <a:r>
              <a:rPr lang="en-US" dirty="0" smtClean="0"/>
              <a:t>being validated?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>
          <a:xfrm>
            <a:off x="6445494" y="9283701"/>
            <a:ext cx="113814" cy="246221"/>
          </a:xfrm>
        </p:spPr>
        <p:txBody>
          <a:bodyPr/>
          <a:lstStyle/>
          <a:p>
            <a:pPr lvl="0"/>
            <a:fld id="{86CB4B4D-7CA3-9044-876B-883B54F8677D}" type="slidenum">
              <a:rPr lang="en-US" smtClean="0"/>
              <a:t>5</a:t>
            </a:fld>
            <a:endParaRPr lang="en-US"/>
          </a:p>
        </p:txBody>
      </p:sp>
      <p:sp>
        <p:nvSpPr>
          <p:cNvPr id="5" name="Rectangular Callout 4"/>
          <p:cNvSpPr/>
          <p:nvPr/>
        </p:nvSpPr>
        <p:spPr>
          <a:xfrm>
            <a:off x="6959600" y="5410200"/>
            <a:ext cx="4495800" cy="2514599"/>
          </a:xfrm>
          <a:prstGeom prst="wedgeRectCallout">
            <a:avLst>
              <a:gd name="adj1" fmla="val -60228"/>
              <a:gd name="adj2" fmla="val -44509"/>
            </a:avLst>
          </a:prstGeom>
          <a:solidFill>
            <a:schemeClr val="bg1">
              <a:lumMod val="90000"/>
            </a:schemeClr>
          </a:solidFill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rtl="0" hangingPunct="0"/>
            <a:r>
              <a:rPr lang="en-US" sz="2400" dirty="0" smtClean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At the highest level, what are you trying to accomplish this year? List 2-4 of your most important objectives.</a:t>
            </a:r>
            <a:endParaRPr lang="en-US" sz="2400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rtl="0" hangingPunct="0"/>
            <a:endParaRPr lang="en-US" sz="2400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71063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Performance Indicators (KPIs)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KPI 1 by X date</a:t>
            </a:r>
          </a:p>
          <a:p>
            <a:r>
              <a:rPr lang="en-US" dirty="0" smtClean="0"/>
              <a:t>KPI2 by Y date</a:t>
            </a:r>
          </a:p>
          <a:p>
            <a:r>
              <a:rPr lang="en-US" dirty="0" smtClean="0"/>
              <a:t>KPI3 by Z 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>
          <a:xfrm>
            <a:off x="6445494" y="9283701"/>
            <a:ext cx="113814" cy="246221"/>
          </a:xfrm>
        </p:spPr>
        <p:txBody>
          <a:bodyPr/>
          <a:lstStyle/>
          <a:p>
            <a:pPr lvl="0"/>
            <a:fld id="{86CB4B4D-7CA3-9044-876B-883B54F8677D}" type="slidenum">
              <a:rPr lang="en-US" smtClean="0"/>
              <a:t>6</a:t>
            </a:fld>
            <a:endParaRPr lang="en-US"/>
          </a:p>
        </p:txBody>
      </p:sp>
      <p:sp>
        <p:nvSpPr>
          <p:cNvPr id="5" name="Rectangular Callout 4"/>
          <p:cNvSpPr/>
          <p:nvPr/>
        </p:nvSpPr>
        <p:spPr>
          <a:xfrm>
            <a:off x="7264400" y="1905000"/>
            <a:ext cx="4495800" cy="2514599"/>
          </a:xfrm>
          <a:prstGeom prst="wedgeRectCallout">
            <a:avLst>
              <a:gd name="adj1" fmla="val -81838"/>
              <a:gd name="adj2" fmla="val -21024"/>
            </a:avLst>
          </a:prstGeom>
          <a:solidFill>
            <a:schemeClr val="bg1">
              <a:lumMod val="90000"/>
            </a:schemeClr>
          </a:solidFill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rtl="0" hangingPunct="0"/>
            <a:r>
              <a:rPr lang="en-US" sz="2400" dirty="0" smtClean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How will you know </a:t>
            </a:r>
            <a:r>
              <a:rPr lang="en-US" sz="2400" dirty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if </a:t>
            </a:r>
            <a:r>
              <a:rPr lang="en-US" sz="2400" dirty="0" smtClean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your are successful in achieving your plan? List </a:t>
            </a:r>
            <a:r>
              <a:rPr lang="en-US" sz="2400" dirty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3-5 most important measures of </a:t>
            </a:r>
            <a:r>
              <a:rPr lang="en-US" sz="2400" dirty="0" smtClean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success. </a:t>
            </a:r>
            <a:endParaRPr lang="en-US" sz="2400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87169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ular Callout 4"/>
          <p:cNvSpPr/>
          <p:nvPr/>
        </p:nvSpPr>
        <p:spPr>
          <a:xfrm>
            <a:off x="9144000" y="971542"/>
            <a:ext cx="3581400" cy="1257299"/>
          </a:xfrm>
          <a:prstGeom prst="wedgeRectCallout">
            <a:avLst>
              <a:gd name="adj1" fmla="val -81838"/>
              <a:gd name="adj2" fmla="val -21024"/>
            </a:avLst>
          </a:prstGeom>
          <a:solidFill>
            <a:schemeClr val="bg1">
              <a:lumMod val="90000"/>
            </a:schemeClr>
          </a:solidFill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rtl="0" hangingPunct="0"/>
            <a:r>
              <a:rPr lang="en-US" sz="2400" dirty="0" smtClean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Financial summary comparison of base plan vs. stretch plan</a:t>
            </a:r>
            <a:endParaRPr lang="en-US" sz="2400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Financials Summary: Base vs. Stretch 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709100"/>
              </p:ext>
            </p:extLst>
          </p:nvPr>
        </p:nvGraphicFramePr>
        <p:xfrm>
          <a:off x="1244600" y="2276326"/>
          <a:ext cx="10058400" cy="5562600"/>
        </p:xfrm>
        <a:graphic>
          <a:graphicData uri="http://schemas.openxmlformats.org/drawingml/2006/table">
            <a:tbl>
              <a:tblPr firstRow="1" bandRow="1">
                <a:tableStyleId>{33BA23B1-9221-436E-865A-0063620EA4FD}</a:tableStyleId>
              </a:tblPr>
              <a:tblGrid>
                <a:gridCol w="2667000"/>
                <a:gridCol w="1524000"/>
                <a:gridCol w="1676400"/>
                <a:gridCol w="4191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 Plan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Stretch Plan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KPI1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KPI1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KPI3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Cost of Sales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Gross Profit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Customer Acquisition 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Other Operating Expense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Operating Profit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Change in Cash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584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Ending</a:t>
                      </a:r>
                      <a:r>
                        <a:rPr lang="en-US" baseline="0" dirty="0" smtClean="0"/>
                        <a:t> Cash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584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Employees</a:t>
                      </a:r>
                      <a:r>
                        <a:rPr lang="en-US" baseline="0" dirty="0" smtClean="0"/>
                        <a:t> (FTEs)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346694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Financials by Quarter: Base 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97200" y="7867650"/>
            <a:ext cx="76835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Note: if you are pasting in output of your financial model from Excel, remember to “paste as image” (otherwise you may end up embedding your entire model in your PowerPoint presentation)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177741"/>
              </p:ext>
            </p:extLst>
          </p:nvPr>
        </p:nvGraphicFramePr>
        <p:xfrm>
          <a:off x="1244600" y="2276326"/>
          <a:ext cx="10498668" cy="5562600"/>
        </p:xfrm>
        <a:graphic>
          <a:graphicData uri="http://schemas.openxmlformats.org/drawingml/2006/table">
            <a:tbl>
              <a:tblPr firstRow="1" bandRow="1">
                <a:tableStyleId>{33BA23B1-9221-436E-865A-0063620EA4FD}</a:tableStyleId>
              </a:tblPr>
              <a:tblGrid>
                <a:gridCol w="2667000"/>
                <a:gridCol w="1524000"/>
                <a:gridCol w="1676400"/>
                <a:gridCol w="1524000"/>
                <a:gridCol w="1357490"/>
                <a:gridCol w="174977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1Q15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2Q15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3Q15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4Q15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KPI1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KPI1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KPI3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Cost of Sales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Gross Profit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Customer Acquisition 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Other Operating Expense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Operating Profit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Change in Cash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584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Ending</a:t>
                      </a:r>
                      <a:r>
                        <a:rPr lang="en-US" baseline="0" dirty="0" smtClean="0"/>
                        <a:t> Cash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584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Employees</a:t>
                      </a:r>
                      <a:r>
                        <a:rPr lang="en-US" baseline="0" dirty="0" smtClean="0"/>
                        <a:t> (FTEs)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ular Callout 8"/>
          <p:cNvSpPr/>
          <p:nvPr/>
        </p:nvSpPr>
        <p:spPr>
          <a:xfrm>
            <a:off x="9093200" y="1066800"/>
            <a:ext cx="3657600" cy="990598"/>
          </a:xfrm>
          <a:prstGeom prst="wedgeRectCallout">
            <a:avLst>
              <a:gd name="adj1" fmla="val -81317"/>
              <a:gd name="adj2" fmla="val 44361"/>
            </a:avLst>
          </a:prstGeom>
          <a:solidFill>
            <a:schemeClr val="bg1">
              <a:lumMod val="90000"/>
            </a:schemeClr>
          </a:solidFill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rtl="0" hangingPunct="0"/>
            <a:r>
              <a:rPr lang="en-US" sz="2400" dirty="0" smtClean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Major financial line items of plan by quarter. </a:t>
            </a:r>
            <a:endParaRPr lang="en-US" sz="2400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16347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Financials by </a:t>
            </a:r>
            <a:r>
              <a:rPr lang="en-US" dirty="0" smtClean="0"/>
              <a:t>Quarter: Stretch 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9</a:t>
            </a:fld>
            <a:endParaRPr lang="en-US"/>
          </a:p>
        </p:txBody>
      </p:sp>
      <p:sp>
        <p:nvSpPr>
          <p:cNvPr id="5" name="Rectangular Callout 4"/>
          <p:cNvSpPr/>
          <p:nvPr/>
        </p:nvSpPr>
        <p:spPr>
          <a:xfrm>
            <a:off x="9093200" y="1143002"/>
            <a:ext cx="3657600" cy="990598"/>
          </a:xfrm>
          <a:prstGeom prst="wedgeRectCallout">
            <a:avLst>
              <a:gd name="adj1" fmla="val -81317"/>
              <a:gd name="adj2" fmla="val 44361"/>
            </a:avLst>
          </a:prstGeom>
          <a:solidFill>
            <a:schemeClr val="bg1">
              <a:lumMod val="90000"/>
            </a:schemeClr>
          </a:solidFill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rtl="0" hangingPunct="0"/>
            <a:r>
              <a:rPr lang="en-US" sz="2400" dirty="0" smtClean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Major financial line items of plan by quarter. </a:t>
            </a:r>
            <a:endParaRPr lang="en-US" sz="2400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97200" y="7867650"/>
            <a:ext cx="76835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Note: if you are pasting in output of your financial model from Excel, remember to “paste as image” (otherwise you may end up embedding your entire model in your PowerPoint presentation)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472156"/>
              </p:ext>
            </p:extLst>
          </p:nvPr>
        </p:nvGraphicFramePr>
        <p:xfrm>
          <a:off x="1244600" y="2276326"/>
          <a:ext cx="10498668" cy="5562600"/>
        </p:xfrm>
        <a:graphic>
          <a:graphicData uri="http://schemas.openxmlformats.org/drawingml/2006/table">
            <a:tbl>
              <a:tblPr firstRow="1" bandRow="1">
                <a:tableStyleId>{33BA23B1-9221-436E-865A-0063620EA4FD}</a:tableStyleId>
              </a:tblPr>
              <a:tblGrid>
                <a:gridCol w="2667000"/>
                <a:gridCol w="1524000"/>
                <a:gridCol w="1676400"/>
                <a:gridCol w="1524000"/>
                <a:gridCol w="1357490"/>
                <a:gridCol w="174977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1Q15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2Q15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3Q15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4Q15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KPI1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KPI1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KPI3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Cost of Sales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Gross Profit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Customer Acquisition 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Other Operating Expense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Operating Profit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Change in Cash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584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Ending</a:t>
                      </a:r>
                      <a:r>
                        <a:rPr lang="en-US" baseline="0" dirty="0" smtClean="0"/>
                        <a:t> Cash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584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Employees</a:t>
                      </a:r>
                      <a:r>
                        <a:rPr lang="en-US" baseline="0" dirty="0" smtClean="0"/>
                        <a:t> (FTEs)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523132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pg_powerpoint">
  <a:themeElements>
    <a:clrScheme name="White">
      <a:dk1>
        <a:srgbClr val="000000"/>
      </a:dk1>
      <a:lt1>
        <a:srgbClr val="F8F6F1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egoe UI Semibold"/>
        <a:ea typeface="Segoe UI Semibold"/>
        <a:cs typeface="Segoe UI Semibold"/>
      </a:majorFont>
      <a:minorFont>
        <a:latin typeface="Segoe UI Semibold"/>
        <a:ea typeface="Segoe UI Semibold"/>
        <a:cs typeface="Segoe UI Semibold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egoe UI Semibold"/>
        <a:ea typeface="Segoe UI Semibold"/>
        <a:cs typeface="Segoe UI Semibold"/>
      </a:majorFont>
      <a:minorFont>
        <a:latin typeface="Segoe UI Semibold"/>
        <a:ea typeface="Segoe UI Semibold"/>
        <a:cs typeface="Segoe UI Semibold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bpg_powerpoint</Template>
  <TotalTime>119</TotalTime>
  <Words>832</Words>
  <Application>Microsoft Office PowerPoint</Application>
  <PresentationFormat>Custom</PresentationFormat>
  <Paragraphs>192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bpg_powerpoint</vt:lpstr>
      <vt:lpstr>2015 Operational Plan Template</vt:lpstr>
      <vt:lpstr>Table of Contents</vt:lpstr>
      <vt:lpstr>Executive Summary</vt:lpstr>
      <vt:lpstr>Strategic Context</vt:lpstr>
      <vt:lpstr>Company Objectives</vt:lpstr>
      <vt:lpstr>Key Performance Indicators (KPIs)</vt:lpstr>
      <vt:lpstr>Financials Summary: Base vs. Stretch Plan</vt:lpstr>
      <vt:lpstr>Financials by Quarter: Base Plan</vt:lpstr>
      <vt:lpstr>Financials by Quarter: Stretch Plan</vt:lpstr>
      <vt:lpstr>Financial Detail Slide 1</vt:lpstr>
      <vt:lpstr>Hiring Plan: Positions by Quarter</vt:lpstr>
      <vt:lpstr>Team Goals</vt:lpstr>
      <vt:lpstr>Risks &amp; Mitigating Strategies</vt:lpstr>
      <vt:lpstr>Next Steps</vt:lpstr>
      <vt:lpstr>Appendix</vt:lpstr>
      <vt:lpstr>Revenue by Business Line by Quarter</vt:lpstr>
      <vt:lpstr>Operating Expenses by Category by Quarter</vt:lpstr>
      <vt:lpstr>Cash Position by Quarter</vt:lpstr>
      <vt:lpstr>Product Roadmap by Quarter</vt:lpstr>
      <vt:lpstr>Marketing Team Goals</vt:lpstr>
      <vt:lpstr>Engineering Team Goals</vt:lpstr>
      <vt:lpstr>Product Roadmap by Quarter</vt:lpstr>
      <vt:lpstr>For More Information:  Trey Pruitt @treypruitt Banner Peak Group http://www.bannerpeakgroup.com/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Operational Plan Template</dc:title>
  <dc:creator>Trey Pruitt</dc:creator>
  <cp:lastModifiedBy>Trey Pruitt</cp:lastModifiedBy>
  <cp:revision>74</cp:revision>
  <dcterms:modified xsi:type="dcterms:W3CDTF">2014-12-20T17:26:09Z</dcterms:modified>
</cp:coreProperties>
</file>