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3.xml" ContentType="application/vnd.openxmlformats-officedocument.drawingml.chart+xml"/>
  <Override PartName="/ppt/notesSlides/notesSlide21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2"/>
  </p:notesMasterIdLst>
  <p:handoutMasterIdLst>
    <p:handoutMasterId r:id="rId43"/>
  </p:handoutMasterIdLst>
  <p:sldIdLst>
    <p:sldId id="256" r:id="rId2"/>
    <p:sldId id="302" r:id="rId3"/>
    <p:sldId id="345" r:id="rId4"/>
    <p:sldId id="346" r:id="rId5"/>
    <p:sldId id="341" r:id="rId6"/>
    <p:sldId id="342" r:id="rId7"/>
    <p:sldId id="347" r:id="rId8"/>
    <p:sldId id="352" r:id="rId9"/>
    <p:sldId id="350" r:id="rId10"/>
    <p:sldId id="267" r:id="rId11"/>
    <p:sldId id="260" r:id="rId12"/>
    <p:sldId id="324" r:id="rId13"/>
    <p:sldId id="288" r:id="rId14"/>
    <p:sldId id="308" r:id="rId15"/>
    <p:sldId id="329" r:id="rId16"/>
    <p:sldId id="310" r:id="rId17"/>
    <p:sldId id="338" r:id="rId18"/>
    <p:sldId id="332" r:id="rId19"/>
    <p:sldId id="336" r:id="rId20"/>
    <p:sldId id="340" r:id="rId21"/>
    <p:sldId id="353" r:id="rId22"/>
    <p:sldId id="313" r:id="rId23"/>
    <p:sldId id="314" r:id="rId24"/>
    <p:sldId id="315" r:id="rId25"/>
    <p:sldId id="316" r:id="rId26"/>
    <p:sldId id="317" r:id="rId27"/>
    <p:sldId id="318" r:id="rId28"/>
    <p:sldId id="319" r:id="rId29"/>
    <p:sldId id="320" r:id="rId30"/>
    <p:sldId id="321" r:id="rId31"/>
    <p:sldId id="322" r:id="rId32"/>
    <p:sldId id="323" r:id="rId33"/>
    <p:sldId id="264" r:id="rId34"/>
    <p:sldId id="351" r:id="rId35"/>
    <p:sldId id="268" r:id="rId36"/>
    <p:sldId id="349" r:id="rId37"/>
    <p:sldId id="331" r:id="rId38"/>
    <p:sldId id="330" r:id="rId39"/>
    <p:sldId id="325" r:id="rId40"/>
    <p:sldId id="326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F8"/>
    <a:srgbClr val="FFFEFC"/>
    <a:srgbClr val="FFFFFF"/>
    <a:srgbClr val="766790"/>
    <a:srgbClr val="443D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0" autoAdjust="0"/>
    <p:restoredTop sz="68795" autoAdjust="0"/>
  </p:normalViewPr>
  <p:slideViewPr>
    <p:cSldViewPr snapToGrid="0" snapToObjects="1">
      <p:cViewPr varScale="1">
        <p:scale>
          <a:sx n="63" d="100"/>
          <a:sy n="63" d="100"/>
        </p:scale>
        <p:origin x="179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TD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B&amp;W line</c:v>
                </c:pt>
                <c:pt idx="1">
                  <c:v>Greyscale photo</c:v>
                </c:pt>
                <c:pt idx="2">
                  <c:v>Color line</c:v>
                </c:pt>
                <c:pt idx="3">
                  <c:v>Color photo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85</c:v>
                </c:pt>
                <c:pt idx="1">
                  <c:v>80</c:v>
                </c:pt>
                <c:pt idx="2">
                  <c:v>85</c:v>
                </c:pt>
                <c:pt idx="3">
                  <c:v>95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ASD</c:v>
                </c:pt>
              </c:strCache>
            </c:strRef>
          </c:tx>
          <c:spPr>
            <a:solidFill>
              <a:srgbClr val="00009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B&amp;W line</c:v>
                </c:pt>
                <c:pt idx="1">
                  <c:v>Greyscale photo</c:v>
                </c:pt>
                <c:pt idx="2">
                  <c:v>Color line</c:v>
                </c:pt>
                <c:pt idx="3">
                  <c:v>Color photo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20</c:v>
                </c:pt>
                <c:pt idx="1">
                  <c:v>37</c:v>
                </c:pt>
                <c:pt idx="2">
                  <c:v>45</c:v>
                </c:pt>
                <c:pt idx="3">
                  <c:v>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0689104"/>
        <c:axId val="190692632"/>
      </c:barChart>
      <c:catAx>
        <c:axId val="1906891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>
                    <a:solidFill>
                      <a:schemeClr val="bg2"/>
                    </a:solidFill>
                  </a:rPr>
                  <a:t>Condition</a:t>
                </a:r>
                <a:endParaRPr lang="en-US" dirty="0">
                  <a:solidFill>
                    <a:schemeClr val="bg2"/>
                  </a:solidFill>
                </a:endParaRP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2"/>
                </a:solidFill>
              </a:defRPr>
            </a:pPr>
            <a:endParaRPr lang="en-US"/>
          </a:p>
        </c:txPr>
        <c:crossAx val="190692632"/>
        <c:crosses val="autoZero"/>
        <c:auto val="1"/>
        <c:lblAlgn val="ctr"/>
        <c:lblOffset val="100"/>
        <c:noMultiLvlLbl val="0"/>
      </c:catAx>
      <c:valAx>
        <c:axId val="1906926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>
                    <a:solidFill>
                      <a:schemeClr val="bg2"/>
                    </a:solidFill>
                  </a:rPr>
                  <a:t>% of Symbolic Responses</a:t>
                </a:r>
                <a:endParaRPr lang="en-US" dirty="0">
                  <a:solidFill>
                    <a:schemeClr val="bg2"/>
                  </a:solidFill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2"/>
                </a:solidFill>
              </a:defRPr>
            </a:pPr>
            <a:endParaRPr lang="en-US"/>
          </a:p>
        </c:txPr>
        <c:crossAx val="19068910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TD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B&amp;W line</c:v>
                </c:pt>
                <c:pt idx="1">
                  <c:v>Greyscale photo</c:v>
                </c:pt>
                <c:pt idx="2">
                  <c:v>Color line</c:v>
                </c:pt>
                <c:pt idx="3">
                  <c:v>Color photo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85</c:v>
                </c:pt>
                <c:pt idx="1">
                  <c:v>80</c:v>
                </c:pt>
                <c:pt idx="2">
                  <c:v>85</c:v>
                </c:pt>
                <c:pt idx="3">
                  <c:v>90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ASD</c:v>
                </c:pt>
              </c:strCache>
            </c:strRef>
          </c:tx>
          <c:spPr>
            <a:solidFill>
              <a:srgbClr val="00009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B&amp;W line</c:v>
                </c:pt>
                <c:pt idx="1">
                  <c:v>Greyscale photo</c:v>
                </c:pt>
                <c:pt idx="2">
                  <c:v>Color line</c:v>
                </c:pt>
                <c:pt idx="3">
                  <c:v>Color photo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30</c:v>
                </c:pt>
                <c:pt idx="1">
                  <c:v>21</c:v>
                </c:pt>
                <c:pt idx="2">
                  <c:v>40</c:v>
                </c:pt>
                <c:pt idx="3">
                  <c:v>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1971256"/>
        <c:axId val="191971648"/>
      </c:barChart>
      <c:catAx>
        <c:axId val="1919712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>
                    <a:solidFill>
                      <a:schemeClr val="bg2"/>
                    </a:solidFill>
                  </a:rPr>
                  <a:t>Condition</a:t>
                </a:r>
                <a:endParaRPr lang="en-US" dirty="0">
                  <a:solidFill>
                    <a:schemeClr val="bg2"/>
                  </a:solidFill>
                </a:endParaRP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2"/>
                </a:solidFill>
              </a:defRPr>
            </a:pPr>
            <a:endParaRPr lang="en-US"/>
          </a:p>
        </c:txPr>
        <c:crossAx val="191971648"/>
        <c:crosses val="autoZero"/>
        <c:auto val="1"/>
        <c:lblAlgn val="ctr"/>
        <c:lblOffset val="100"/>
        <c:noMultiLvlLbl val="0"/>
      </c:catAx>
      <c:valAx>
        <c:axId val="1919716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>
                    <a:solidFill>
                      <a:schemeClr val="bg2"/>
                    </a:solidFill>
                  </a:rPr>
                  <a:t>% of Symbolic Responses</a:t>
                </a:r>
                <a:endParaRPr lang="en-US" dirty="0">
                  <a:solidFill>
                    <a:schemeClr val="bg2"/>
                  </a:solidFill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2"/>
                </a:solidFill>
              </a:defRPr>
            </a:pPr>
            <a:endParaRPr lang="en-US"/>
          </a:p>
        </c:txPr>
        <c:crossAx val="19197125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TD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Abstract Condition</c:v>
                </c:pt>
                <c:pt idx="1">
                  <c:v>Realistic Condition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95</c:v>
                </c:pt>
                <c:pt idx="1">
                  <c:v>100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ASD</c:v>
                </c:pt>
              </c:strCache>
            </c:strRef>
          </c:tx>
          <c:spPr>
            <a:solidFill>
              <a:srgbClr val="000090"/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Abstract Condition</c:v>
                </c:pt>
                <c:pt idx="1">
                  <c:v>Realistic Condition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75</c:v>
                </c:pt>
                <c:pt idx="1">
                  <c:v>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1972432"/>
        <c:axId val="191972824"/>
      </c:barChart>
      <c:catAx>
        <c:axId val="191972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1972824"/>
        <c:crosses val="autoZero"/>
        <c:auto val="1"/>
        <c:lblAlgn val="ctr"/>
        <c:lblOffset val="100"/>
        <c:noMultiLvlLbl val="0"/>
      </c:catAx>
      <c:valAx>
        <c:axId val="191972824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chemeClr val="tx1">
                  <a:lumMod val="6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% Correct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919724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solidFill>
            <a:schemeClr val="bg2"/>
          </a:solidFill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189001176887"/>
          <c:y val="0.13149881122283799"/>
          <c:w val="0.76174686961679094"/>
          <c:h val="0.702277838622483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TD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Abstract Condition</c:v>
                </c:pt>
                <c:pt idx="1">
                  <c:v>Realistic Condition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79</c:v>
                </c:pt>
                <c:pt idx="1">
                  <c:v>95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ASD</c:v>
                </c:pt>
              </c:strCache>
            </c:strRef>
          </c:tx>
          <c:spPr>
            <a:solidFill>
              <a:srgbClr val="000090"/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Abstract Condition</c:v>
                </c:pt>
                <c:pt idx="1">
                  <c:v>Realistic Condition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30</c:v>
                </c:pt>
                <c:pt idx="1">
                  <c:v>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1973608"/>
        <c:axId val="191974000"/>
      </c:barChart>
      <c:catAx>
        <c:axId val="1919736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>
                    <a:solidFill>
                      <a:srgbClr val="333333"/>
                    </a:solidFill>
                  </a:defRPr>
                </a:pPr>
                <a:r>
                  <a:rPr lang="en-US" sz="2000" dirty="0" smtClean="0">
                    <a:solidFill>
                      <a:srgbClr val="333333"/>
                    </a:solidFill>
                  </a:rPr>
                  <a:t>Figure Type</a:t>
                </a:r>
                <a:endParaRPr lang="en-US" sz="2000" dirty="0">
                  <a:solidFill>
                    <a:srgbClr val="333333"/>
                  </a:solidFill>
                </a:endParaRP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333333"/>
                </a:solidFill>
              </a:defRPr>
            </a:pPr>
            <a:endParaRPr lang="en-US"/>
          </a:p>
        </c:txPr>
        <c:crossAx val="191974000"/>
        <c:crosses val="autoZero"/>
        <c:auto val="1"/>
        <c:lblAlgn val="ctr"/>
        <c:lblOffset val="100"/>
        <c:noMultiLvlLbl val="0"/>
      </c:catAx>
      <c:valAx>
        <c:axId val="191974000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chemeClr val="tx1">
                  <a:lumMod val="7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000">
                    <a:solidFill>
                      <a:srgbClr val="333333"/>
                    </a:solidFill>
                  </a:defRPr>
                </a:pPr>
                <a:r>
                  <a:rPr lang="en-US" sz="2000" dirty="0" smtClean="0">
                    <a:solidFill>
                      <a:srgbClr val="333333"/>
                    </a:solidFill>
                  </a:rPr>
                  <a:t>%</a:t>
                </a:r>
                <a:r>
                  <a:rPr lang="en-US" sz="2000" baseline="0" dirty="0" smtClean="0">
                    <a:solidFill>
                      <a:srgbClr val="333333"/>
                    </a:solidFill>
                  </a:rPr>
                  <a:t> Intended Referent</a:t>
                </a:r>
                <a:endParaRPr lang="en-US" sz="2000" dirty="0">
                  <a:solidFill>
                    <a:srgbClr val="333333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bg2"/>
                </a:solidFill>
              </a:defRPr>
            </a:pPr>
            <a:endParaRPr lang="en-US"/>
          </a:p>
        </c:txPr>
        <c:crossAx val="19197360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>
              <a:solidFill>
                <a:srgbClr val="333333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Picture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B&amp;W line </c:v>
                </c:pt>
                <c:pt idx="1">
                  <c:v>Greyscale photo</c:v>
                </c:pt>
                <c:pt idx="2">
                  <c:v>Color line</c:v>
                </c:pt>
                <c:pt idx="3">
                  <c:v>Color photo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15</c:v>
                </c:pt>
                <c:pt idx="1">
                  <c:v>20</c:v>
                </c:pt>
                <c:pt idx="2">
                  <c:v>15</c:v>
                </c:pt>
                <c:pt idx="3">
                  <c:v>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Object</c:v>
                </c:pt>
              </c:strCache>
            </c:strRef>
          </c:tx>
          <c:spPr>
            <a:solidFill>
              <a:srgbClr val="00009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B&amp;W line </c:v>
                </c:pt>
                <c:pt idx="1">
                  <c:v>Greyscale photo</c:v>
                </c:pt>
                <c:pt idx="2">
                  <c:v>Color line</c:v>
                </c:pt>
                <c:pt idx="3">
                  <c:v>Color photo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65</c:v>
                </c:pt>
                <c:pt idx="1">
                  <c:v>60</c:v>
                </c:pt>
                <c:pt idx="2">
                  <c:v>65</c:v>
                </c:pt>
                <c:pt idx="3">
                  <c:v>90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Both</c:v>
                </c:pt>
              </c:strCache>
            </c:strRef>
          </c:tx>
          <c:spPr>
            <a:solidFill>
              <a:schemeClr val="bg1">
                <a:lumMod val="40000"/>
                <a:lumOff val="60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B&amp;W line </c:v>
                </c:pt>
                <c:pt idx="1">
                  <c:v>Greyscale photo</c:v>
                </c:pt>
                <c:pt idx="2">
                  <c:v>Color line</c:v>
                </c:pt>
                <c:pt idx="3">
                  <c:v>Color photo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4626080"/>
        <c:axId val="194626472"/>
      </c:barChart>
      <c:catAx>
        <c:axId val="1946260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>
                    <a:solidFill>
                      <a:schemeClr val="bg2"/>
                    </a:solidFill>
                  </a:rPr>
                  <a:t>Condition</a:t>
                </a:r>
                <a:endParaRPr lang="en-US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39628880487300899"/>
              <c:y val="0.92729960210482598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2"/>
                </a:solidFill>
              </a:defRPr>
            </a:pPr>
            <a:endParaRPr lang="en-US"/>
          </a:p>
        </c:txPr>
        <c:crossAx val="194626472"/>
        <c:crosses val="autoZero"/>
        <c:auto val="1"/>
        <c:lblAlgn val="ctr"/>
        <c:lblOffset val="100"/>
        <c:noMultiLvlLbl val="0"/>
      </c:catAx>
      <c:valAx>
        <c:axId val="1946264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>
                    <a:solidFill>
                      <a:schemeClr val="bg2"/>
                    </a:solidFill>
                  </a:rPr>
                  <a:t>Percent Selected</a:t>
                </a:r>
                <a:endParaRPr lang="en-US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6.6987653568866103E-3"/>
              <c:y val="0.1998085802851659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>
                <a:solidFill>
                  <a:schemeClr val="bg2"/>
                </a:solidFill>
              </a:defRPr>
            </a:pPr>
            <a:endParaRPr lang="en-US"/>
          </a:p>
        </c:txPr>
        <c:crossAx val="19462608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Picture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B&amp;W line </c:v>
                </c:pt>
                <c:pt idx="1">
                  <c:v>Greyscale photo</c:v>
                </c:pt>
                <c:pt idx="2">
                  <c:v>Color line</c:v>
                </c:pt>
                <c:pt idx="3">
                  <c:v>Color photo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80</c:v>
                </c:pt>
                <c:pt idx="1">
                  <c:v>63.2</c:v>
                </c:pt>
                <c:pt idx="2">
                  <c:v>55</c:v>
                </c:pt>
                <c:pt idx="3">
                  <c:v>47.4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Object</c:v>
                </c:pt>
              </c:strCache>
            </c:strRef>
          </c:tx>
          <c:spPr>
            <a:solidFill>
              <a:srgbClr val="00009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B&amp;W line </c:v>
                </c:pt>
                <c:pt idx="1">
                  <c:v>Greyscale photo</c:v>
                </c:pt>
                <c:pt idx="2">
                  <c:v>Color line</c:v>
                </c:pt>
                <c:pt idx="3">
                  <c:v>Color photo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15</c:v>
                </c:pt>
                <c:pt idx="1">
                  <c:v>26.3</c:v>
                </c:pt>
                <c:pt idx="2">
                  <c:v>25</c:v>
                </c:pt>
                <c:pt idx="3">
                  <c:v>26.3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Both</c:v>
                </c:pt>
              </c:strCache>
            </c:strRef>
          </c:tx>
          <c:spPr>
            <a:solidFill>
              <a:schemeClr val="bg1">
                <a:lumMod val="40000"/>
                <a:lumOff val="60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B&amp;W line </c:v>
                </c:pt>
                <c:pt idx="1">
                  <c:v>Greyscale photo</c:v>
                </c:pt>
                <c:pt idx="2">
                  <c:v>Color line</c:v>
                </c:pt>
                <c:pt idx="3">
                  <c:v>Color photo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5</c:v>
                </c:pt>
                <c:pt idx="1">
                  <c:v>10.5</c:v>
                </c:pt>
                <c:pt idx="2">
                  <c:v>20</c:v>
                </c:pt>
                <c:pt idx="3">
                  <c:v>26.3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1334120"/>
        <c:axId val="141334512"/>
      </c:barChart>
      <c:catAx>
        <c:axId val="1413341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>
                    <a:solidFill>
                      <a:schemeClr val="bg2"/>
                    </a:solidFill>
                  </a:rPr>
                  <a:t>Condition</a:t>
                </a:r>
                <a:endParaRPr lang="en-US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39628880487300899"/>
              <c:y val="0.92729960210482598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2"/>
                </a:solidFill>
              </a:defRPr>
            </a:pPr>
            <a:endParaRPr lang="en-US"/>
          </a:p>
        </c:txPr>
        <c:crossAx val="141334512"/>
        <c:crosses val="autoZero"/>
        <c:auto val="1"/>
        <c:lblAlgn val="ctr"/>
        <c:lblOffset val="100"/>
        <c:noMultiLvlLbl val="0"/>
      </c:catAx>
      <c:valAx>
        <c:axId val="141334512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>
                    <a:solidFill>
                      <a:schemeClr val="bg2"/>
                    </a:solidFill>
                  </a:rPr>
                  <a:t>Percent Selected</a:t>
                </a:r>
                <a:endParaRPr lang="en-US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6.6987653568866103E-3"/>
              <c:y val="0.1998085802851659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>
                <a:solidFill>
                  <a:schemeClr val="bg2"/>
                </a:solidFill>
              </a:defRPr>
            </a:pPr>
            <a:endParaRPr lang="en-US"/>
          </a:p>
        </c:txPr>
        <c:crossAx val="14133412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0.12342</cdr:x>
      <cdr:y>0.59447</cdr:y>
    </cdr:from>
    <cdr:to>
      <cdr:x>0.87845</cdr:x>
      <cdr:y>0.59604</cdr:y>
    </cdr:to>
    <cdr:cxnSp macro="">
      <cdr:nvCxnSpPr>
        <cdr:cNvPr id="2" name="Straight Connector 1"/>
        <cdr:cNvCxnSpPr/>
      </cdr:nvCxnSpPr>
      <cdr:spPr>
        <a:xfrm xmlns:a="http://schemas.openxmlformats.org/drawingml/2006/main" flipV="1">
          <a:off x="1101458" y="2825020"/>
          <a:ext cx="6738001" cy="7441"/>
        </a:xfrm>
        <a:prstGeom xmlns:a="http://schemas.openxmlformats.org/drawingml/2006/main" prst="line">
          <a:avLst/>
        </a:prstGeom>
        <a:ln xmlns:a="http://schemas.openxmlformats.org/drawingml/2006/main">
          <a:prstDash val="dash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2CC06-A008-6040-92D9-57AEEB9440EB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CD2E81-A55A-7942-B6C0-2817696B72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342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2E54A-99F5-E94A-9E51-67180DE4DFE0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23F221-E851-0A43-ACE1-D3F1151F6A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125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3F221-E851-0A43-ACE1-D3F1151F6AC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057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Overall this will inform</a:t>
            </a:r>
            <a:r>
              <a:rPr lang="en-US" baseline="0" dirty="0" smtClean="0"/>
              <a:t> us whether children with ASD have a symbolic understanding of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3F221-E851-0A43-ACE1-D3F1151F6AC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589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CFCBAAA-360F-A94F-AEDA-07D8DF1063EC}" type="slidenum">
              <a:rPr lang="en-GB" sz="1200">
                <a:latin typeface="Calibri" charset="0"/>
              </a:rPr>
              <a:pPr eaLnBrk="1" hangingPunct="1"/>
              <a:t>12</a:t>
            </a:fld>
            <a:endParaRPr lang="en-GB" sz="1200">
              <a:latin typeface="Calibri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4988"/>
            <a:ext cx="5486400" cy="411321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Treachery of </a:t>
            </a:r>
            <a:r>
              <a:rPr lang="en-GB" dirty="0" smtClean="0">
                <a:latin typeface="Calibri" charset="0"/>
                <a:ea typeface="ＭＳ Ｐゴシック" charset="0"/>
                <a:cs typeface="ＭＳ Ｐゴシック" charset="0"/>
              </a:rPr>
              <a:t>images- dual representation;</a:t>
            </a:r>
          </a:p>
          <a:p>
            <a:r>
              <a:rPr lang="en-GB" dirty="0" smtClean="0">
                <a:latin typeface="Calibri" charset="0"/>
                <a:ea typeface="ＭＳ Ｐゴシック" charset="0"/>
                <a:cs typeface="ＭＳ Ｐゴシック" charset="0"/>
              </a:rPr>
              <a:t>TD</a:t>
            </a:r>
            <a:r>
              <a:rPr lang="en-GB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ch</a:t>
            </a:r>
            <a:r>
              <a:rPr lang="en-GB" dirty="0" smtClean="0">
                <a:latin typeface="Calibri" charset="0"/>
                <a:ea typeface="ＭＳ Ｐゴシック" charset="0"/>
                <a:cs typeface="ＭＳ Ｐゴシック" charset="0"/>
              </a:rPr>
              <a:t>ildren begin to appreciate this symbolic</a:t>
            </a:r>
            <a:r>
              <a:rPr lang="en-GB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capacity by 18-24 months, and by 30 months they can use pictures as a source of information</a:t>
            </a:r>
            <a:endParaRPr lang="en-GB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5042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3F221-E851-0A43-ACE1-D3F1151F6AC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2071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3F221-E851-0A43-ACE1-D3F1151F6AC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2071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>
                <a:solidFill>
                  <a:srgbClr val="333333"/>
                </a:solidFill>
              </a:rPr>
              <a:t>Same participants as Study 1</a:t>
            </a:r>
          </a:p>
          <a:p>
            <a:r>
              <a:rPr lang="en-US" sz="1200" dirty="0" smtClean="0">
                <a:solidFill>
                  <a:srgbClr val="333333"/>
                </a:solidFill>
              </a:rPr>
              <a:t>Group (ASD vs. TD)</a:t>
            </a:r>
          </a:p>
          <a:p>
            <a:r>
              <a:rPr lang="en-US" sz="1200" dirty="0" smtClean="0">
                <a:solidFill>
                  <a:srgbClr val="333333"/>
                </a:solidFill>
              </a:rPr>
              <a:t>Condition (</a:t>
            </a:r>
            <a:r>
              <a:rPr lang="en-US" sz="1200" dirty="0" err="1" smtClean="0">
                <a:solidFill>
                  <a:srgbClr val="333333"/>
                </a:solidFill>
              </a:rPr>
              <a:t>Labelled</a:t>
            </a:r>
            <a:r>
              <a:rPr lang="en-US" sz="1200" dirty="0" smtClean="0">
                <a:solidFill>
                  <a:srgbClr val="333333"/>
                </a:solidFill>
              </a:rPr>
              <a:t> or Unlabelled)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3F221-E851-0A43-ACE1-D3F1151F6AC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4803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TD children view the picture as a symbol</a:t>
            </a:r>
            <a:r>
              <a:rPr lang="en-US" baseline="0" dirty="0" smtClean="0"/>
              <a:t> when it is </a:t>
            </a:r>
            <a:r>
              <a:rPr lang="en-US" baseline="0" dirty="0" err="1" smtClean="0"/>
              <a:t>labelled</a:t>
            </a:r>
            <a:r>
              <a:rPr lang="en-US" baseline="0" dirty="0" smtClean="0"/>
              <a:t>, and as an object in its own right when it is not </a:t>
            </a:r>
            <a:r>
              <a:rPr lang="en-US" baseline="0" dirty="0" err="1" smtClean="0"/>
              <a:t>labelled</a:t>
            </a:r>
            <a:r>
              <a:rPr lang="en-US" baseline="0" dirty="0" smtClean="0"/>
              <a:t> (dual representation)</a:t>
            </a:r>
          </a:p>
          <a:p>
            <a:r>
              <a:rPr lang="en-US" baseline="0" dirty="0" smtClean="0"/>
              <a:t>However, children with ASD tend to categorize the picture with its referent (no ‘flip’ of responses), which does not differ between conditions.  Thus, not using labels in the same way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3F221-E851-0A43-ACE1-D3F1151F6AC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0648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Labels</a:t>
            </a:r>
            <a:r>
              <a:rPr lang="en-US" baseline="0" dirty="0" smtClean="0"/>
              <a:t> are used to categorize pictures on a conceptual level  </a:t>
            </a:r>
          </a:p>
          <a:p>
            <a:r>
              <a:rPr lang="en-US" baseline="0" dirty="0" smtClean="0"/>
              <a:t>;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3F221-E851-0A43-ACE1-D3F1151F6AC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9739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FFB0AE3-8D36-E749-8F06-6000C99F646D}" type="slidenum">
              <a:rPr lang="en-US" sz="1200"/>
              <a:pPr eaLnBrk="1" hangingPunct="1"/>
              <a:t>21</a:t>
            </a:fld>
            <a:endParaRPr lang="en-US" sz="12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4520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3F221-E851-0A43-ACE1-D3F1151F6AC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0479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4 trials, request 2 large</a:t>
            </a:r>
            <a:r>
              <a:rPr lang="en-GB" baseline="0" dirty="0" smtClean="0"/>
              <a:t> referents and 2 small referents.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2A602-3EA7-4A0C-89C9-6893B295A567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243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CFCBAAA-360F-A94F-AEDA-07D8DF1063EC}" type="slidenum">
              <a:rPr lang="en-GB" sz="1200">
                <a:latin typeface="Calibri" charset="0"/>
              </a:rPr>
              <a:pPr eaLnBrk="1" hangingPunct="1"/>
              <a:t>2</a:t>
            </a:fld>
            <a:endParaRPr lang="en-GB" sz="1200">
              <a:latin typeface="Calibri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4988"/>
            <a:ext cx="5486400" cy="411321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dirty="0" smtClean="0">
                <a:latin typeface="Calibri" charset="0"/>
                <a:ea typeface="ＭＳ Ｐゴシック" charset="0"/>
                <a:cs typeface="ＭＳ Ｐゴシック" charset="0"/>
              </a:rPr>
              <a:t>Pictures are symbolic,</a:t>
            </a:r>
            <a:r>
              <a:rPr lang="en-GB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in that they refer to objects in the environment.  Magritte’s classic painting ‘treachery of images’ pokes fun at what </a:t>
            </a:r>
            <a:r>
              <a:rPr lang="en-GB" baseline="0" dirty="0" err="1" smtClean="0">
                <a:latin typeface="Calibri" charset="0"/>
                <a:ea typeface="ＭＳ Ｐゴシック" charset="0"/>
                <a:cs typeface="ＭＳ Ｐゴシック" charset="0"/>
              </a:rPr>
              <a:t>DeLoache</a:t>
            </a:r>
            <a:r>
              <a:rPr lang="en-GB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and others would term the dual representation of pictures.  The translated text reads ‘this is not a pipe’, suggesting that this image is instead a representation of one.  Symbolic understanding requires that we look beyond the picture in and of itself to what it refers to.</a:t>
            </a:r>
            <a:endParaRPr lang="en-GB" dirty="0" smtClean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5038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Both</a:t>
            </a:r>
            <a:r>
              <a:rPr lang="en-US" baseline="0" dirty="0" smtClean="0"/>
              <a:t> groups were able to use relative size to discern the appropriate label for an ambiguous picture, although a group difference was obtained.  When the picture was realistic, as expected, both groups performed at ceiling.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3F221-E851-0A43-ACE1-D3F1151F6AC7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3436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MacNemar</a:t>
            </a:r>
            <a:r>
              <a:rPr lang="en-US" baseline="0" dirty="0" smtClean="0"/>
              <a:t> shows difference between trial types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3F221-E851-0A43-ACE1-D3F1151F6AC7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09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In typical development, very young children often explore pictures, sometimes trying to pick them up off the page or put a picture of a shoe on their foot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3F221-E851-0A43-ACE1-D3F1151F6AC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96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There is abundant evidence suggesting that children begin to reason about pictures very early on in TD.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3F221-E851-0A43-ACE1-D3F1151F6AC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96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There is abundant evidence suggesting that children begin to reason about pictures very early on in TD.  Describe </a:t>
            </a:r>
            <a:r>
              <a:rPr lang="en-US" baseline="0" dirty="0" err="1" smtClean="0"/>
              <a:t>DeLoache’s</a:t>
            </a:r>
            <a:r>
              <a:rPr lang="en-US" baseline="0" dirty="0" smtClean="0"/>
              <a:t> classic search task.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3F221-E851-0A43-ACE1-D3F1151F6AC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96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baseline="0" dirty="0" smtClean="0"/>
              <a:t> Bloom &amp; </a:t>
            </a:r>
            <a:r>
              <a:rPr lang="en-US" baseline="0" dirty="0" err="1" smtClean="0"/>
              <a:t>Markson’s</a:t>
            </a:r>
            <a:r>
              <a:rPr lang="en-US" baseline="0" dirty="0" smtClean="0"/>
              <a:t> classic study, they showed 3 and 4 year old children scribbles like the following, and told children, for example that one was a spider and one was a tree.  The astute among you will notice that these don’t actually resemble real spiders or trees.  If I ask you to please point to the spider (demo) – you’ve done exactly what the 3 &amp; 4 year olds did and used relative size as a cue to artist intentions.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Given the link between intentions and pictorial understanding, we might predict a deficit or difference in picture understanding by individuals who have impairment in this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3F221-E851-0A43-ACE1-D3F1151F6AC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9650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of the defining factors of ASD is socio-communicative impairment.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333333"/>
                </a:solidFill>
              </a:rPr>
              <a:t>(Flexible and spontaneous conversation)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Indeed children with ASD have difficulties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language and social understanding, including intentions and ‘theory of mind’ – understanding that others have thoughts, desires and beliefs ( and that these might be different from one’s own). </a:t>
            </a:r>
          </a:p>
          <a:p>
            <a:endParaRPr lang="en-GB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Reciprocity – flexible and spontaneous conversation, turn-taking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NV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Behaviors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gaze and pointing and the integration of these skills for communicative purposes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Relationships – wanting to be alone, difficulty maintaining friends or understanding the roles in society</a:t>
            </a:r>
          </a:p>
          <a:p>
            <a:endParaRPr lang="en-GB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of the most fundamental cognitive abilities is symbolic appreciation, and difficulties in this area may help explain some of these key deficits in communication. 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Emphasize SPECTRUM, and how the studies I will describe involve children with sig cog and language abilities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3F221-E851-0A43-ACE1-D3F1151F6AC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056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Surprising</a:t>
            </a:r>
            <a:r>
              <a:rPr lang="en-US" baseline="0" dirty="0" smtClean="0"/>
              <a:t>ly little work on picture understanding in ASD, particularly given how many individuals (particularly on the ‘lower’ functioning end of the spectrum) use pictures as a primary mode of communication.  Give example of non-verbal and PECS here, and characteristics of children used in subsequent studies.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3F221-E851-0A43-ACE1-D3F1151F6AC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392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Describe original</a:t>
            </a:r>
            <a:r>
              <a:rPr lang="en-US" baseline="0" dirty="0" smtClean="0"/>
              <a:t> task.  </a:t>
            </a:r>
          </a:p>
          <a:p>
            <a:r>
              <a:rPr lang="en-US" baseline="0" dirty="0" smtClean="0"/>
              <a:t>Only a single study that bears further exploration, as well as examining possible mediating factors.</a:t>
            </a:r>
          </a:p>
          <a:p>
            <a:r>
              <a:rPr lang="en-US" baseline="0" dirty="0" smtClean="0"/>
              <a:t>Limitations: black and white pictures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3F221-E851-0A43-ACE1-D3F1151F6AC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96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43D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>
            <a:biLevel thresh="50000"/>
          </a:blip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918447"/>
            <a:ext cx="7583488" cy="1470025"/>
          </a:xfrm>
        </p:spPr>
        <p:txBody>
          <a:bodyPr anchor="b" anchorCtr="0"/>
          <a:lstStyle/>
          <a:p>
            <a:r>
              <a:rPr lang="en-GB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478306"/>
            <a:ext cx="7583487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DC8C6-CCA8-C145-ADC0-9A1BE0EC3FE2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CA26-8AC7-934A-9B6C-8D37FD34EFA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4320"/>
            <a:ext cx="3959352" cy="1691640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64608" y="264907"/>
            <a:ext cx="3959352" cy="6328186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0801"/>
            <a:ext cx="3959352" cy="3200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Font typeface="Calisto MT" pitchFamily="18" charset="0"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70048" y="6356350"/>
            <a:ext cx="162763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4C7DC8C6-CCA8-C145-ADC0-9A1BE0EC3FE2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2808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38129"/>
            <a:ext cx="758952" cy="57607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9961CA26-8AC7-934A-9B6C-8D37FD34EF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38600"/>
            <a:ext cx="7620000" cy="990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sz="36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Calisto MT" pitchFamily="18" charset="0"/>
              <a:buNone/>
            </a:pPr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2900" y="265176"/>
            <a:ext cx="8458200" cy="3697224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Font typeface="Calisto MT" pitchFamily="18" charset="0"/>
              <a:buNone/>
              <a:defRPr sz="2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5042647"/>
            <a:ext cx="7620000" cy="1129553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DC8C6-CCA8-C145-ADC0-9A1BE0EC3FE2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CA26-8AC7-934A-9B6C-8D37FD34EF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4C7DC8C6-CCA8-C145-ADC0-9A1BE0EC3FE2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9961CA26-8AC7-934A-9B6C-8D37FD34EF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DC8C6-CCA8-C145-ADC0-9A1BE0EC3FE2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CA26-8AC7-934A-9B6C-8D37FD34EF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2"/>
          <a:srcRect r="14719"/>
          <a:stretch>
            <a:fillRect/>
          </a:stretch>
        </p:blipFill>
        <p:spPr>
          <a:xfrm>
            <a:off x="0" y="4482"/>
            <a:ext cx="77981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457200"/>
            <a:ext cx="1219200" cy="5668963"/>
          </a:xfrm>
        </p:spPr>
        <p:txBody>
          <a:bodyPr vert="eaVert">
            <a:norm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457200"/>
            <a:ext cx="6383337" cy="56689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24800" y="6356350"/>
            <a:ext cx="1066800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4C7DC8C6-CCA8-C145-ADC0-9A1BE0EC3FE2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CA26-8AC7-934A-9B6C-8D37FD34EFA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5400000" flipH="1">
            <a:off x="4421262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>
            <a:biLevel thresh="50000"/>
          </a:blip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DC8C6-CCA8-C145-ADC0-9A1BE0EC3FE2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CA26-8AC7-934A-9B6C-8D37FD34EF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>
            <a:biLevel thresh="50000"/>
          </a:blip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789081"/>
            <a:ext cx="7583488" cy="1470025"/>
          </a:xfrm>
        </p:spPr>
        <p:txBody>
          <a:bodyPr anchor="ctr" anchorCtr="0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4724400"/>
            <a:ext cx="7583487" cy="1385047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DC8C6-CCA8-C145-ADC0-9A1BE0EC3FE2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CA26-8AC7-934A-9B6C-8D37FD34EFA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677371" y="2564085"/>
            <a:ext cx="1789259" cy="1729830"/>
          </a:xfrm>
          <a:prstGeom prst="ellipse">
            <a:avLst/>
          </a:prstGeom>
          <a:noFill/>
          <a:ln w="127000">
            <a:solidFill>
              <a:schemeClr val="tx2"/>
            </a:solidFill>
          </a:ln>
          <a:effectLst>
            <a:innerShdw blurRad="101600" dist="76200" dir="13500000">
              <a:prstClr val="black">
                <a:alpha val="57000"/>
              </a:prstClr>
            </a:innerShdw>
          </a:effectLst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6984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>
            <a:biLevel thresh="50000"/>
          </a:blip>
          <a:srcRect t="66667"/>
          <a:stretch>
            <a:fillRect/>
          </a:stretch>
        </p:blipFill>
        <p:spPr>
          <a:xfrm>
            <a:off x="0" y="4572000"/>
            <a:ext cx="914400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71800"/>
            <a:ext cx="7583487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4724400"/>
            <a:ext cx="7583487" cy="13984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 typeface="Calisto MT" pitchFamily="18" charset="0"/>
              <a:buNone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DC8C6-CCA8-C145-ADC0-9A1BE0EC3FE2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CA26-8AC7-934A-9B6C-8D37FD34EF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1" name="Picture 10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6791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DC8C6-CCA8-C145-ADC0-9A1BE0EC3FE2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CA26-8AC7-934A-9B6C-8D37FD34EF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3" name="Picture 12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6791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6791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DC8C6-CCA8-C145-ADC0-9A1BE0EC3FE2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CA26-8AC7-934A-9B6C-8D37FD34EF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DC8C6-CCA8-C145-ADC0-9A1BE0EC3FE2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CA26-8AC7-934A-9B6C-8D37FD34EFA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Overlay-FullBackground.jpg"/>
          <p:cNvPicPr>
            <a:picLocks noChangeAspect="1"/>
          </p:cNvPicPr>
          <p:nvPr/>
        </p:nvPicPr>
        <p:blipFill>
          <a:blip r:embed="rId3"/>
          <a:srcRect t="21046"/>
          <a:stretch>
            <a:fillRect/>
          </a:stretch>
        </p:blipFill>
        <p:spPr>
          <a:xfrm>
            <a:off x="0" y="1447800"/>
            <a:ext cx="9144000" cy="5414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FullBackground.jpg"/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DC8C6-CCA8-C145-ADC0-9A1BE0EC3FE2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CA26-8AC7-934A-9B6C-8D37FD34EF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3049"/>
            <a:ext cx="3962400" cy="1690221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401" y="273050"/>
            <a:ext cx="3959352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5104"/>
            <a:ext cx="3962400" cy="32004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67000" y="6356350"/>
            <a:ext cx="162261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4C7DC8C6-CCA8-C145-ADC0-9A1BE0EC3FE2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1553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48338"/>
            <a:ext cx="762000" cy="57626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9961CA26-8AC7-934A-9B6C-8D37FD34EFA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3D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8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249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4C7DC8C6-CCA8-C145-ADC0-9A1BE0EC3FE2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047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9961CA26-8AC7-934A-9B6C-8D37FD34EF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12700" dir="2700000" sx="100500" sy="100500" algn="tl" rotWithShape="0">
              <a:prstClr val="black">
                <a:alpha val="6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Calisto MT" pitchFamily="18" charset="0"/>
        <a:buChar char="•"/>
        <a:defRPr sz="24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22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20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1711325" indent="-280988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6pPr>
      <a:lvl7pPr marL="2000250" indent="-2809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7pPr>
      <a:lvl8pPr marL="2290763" indent="-280988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8pPr>
      <a:lvl9pPr marL="2571750" indent="-2809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0.png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jpeg"/><Relationship Id="rId5" Type="http://schemas.openxmlformats.org/officeDocument/2006/relationships/hyperlink" Target="http://images.google.com/imgres?imgurl=http://www.atpm.com/6.09/montgomery/images/cayman-sun.jpg&amp;imgrefurl=http://www.atpm.com/6.09/montgomery/cayman-sun.shtml&amp;h=720&amp;w=1008&amp;sz=95&amp;tbnid=C2IIDErJedEzdM:&amp;tbnh=106&amp;tbnw=149&amp;hl=en&amp;start=9&amp;prev=/images?q=sun&amp;svnum=10&amp;hl=en&amp;lr=&amp;sa=N" TargetMode="Externa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tiff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598" y="1183434"/>
            <a:ext cx="9051402" cy="1470025"/>
          </a:xfrm>
        </p:spPr>
        <p:txBody>
          <a:bodyPr/>
          <a:lstStyle/>
          <a:p>
            <a:r>
              <a:rPr lang="en-US" sz="4000" dirty="0" smtClean="0"/>
              <a:t>Symbolic understanding of pictures in typical development and autism:  divergent pathways?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0224" y="4433791"/>
            <a:ext cx="6746386" cy="1752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Melissa L. Allen</a:t>
            </a:r>
            <a:endParaRPr lang="en-US" dirty="0" smtClean="0"/>
          </a:p>
          <a:p>
            <a:r>
              <a:rPr lang="en-US" dirty="0" smtClean="0"/>
              <a:t>National College of Ireland</a:t>
            </a:r>
          </a:p>
          <a:p>
            <a:r>
              <a:rPr lang="en-US" dirty="0" smtClean="0"/>
              <a:t>March 26, 2015</a:t>
            </a:r>
            <a:endParaRPr lang="en-US" dirty="0"/>
          </a:p>
        </p:txBody>
      </p:sp>
      <p:pic>
        <p:nvPicPr>
          <p:cNvPr id="4" name="Picture 6" descr="University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8" y="5974544"/>
            <a:ext cx="1455104" cy="883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703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symbolic understanding of pictures in ASD affected by iconicity?</a:t>
            </a:r>
          </a:p>
          <a:p>
            <a:r>
              <a:rPr lang="en-US" dirty="0" smtClean="0"/>
              <a:t>Is symbolic understanding of pictures in ASD directed by naming?</a:t>
            </a:r>
          </a:p>
          <a:p>
            <a:r>
              <a:rPr lang="en-US" dirty="0" smtClean="0"/>
              <a:t>Are children with ASD  naïve realists when interpreting pictures?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32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1: Method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7535064"/>
              </p:ext>
            </p:extLst>
          </p:nvPr>
        </p:nvGraphicFramePr>
        <p:xfrm>
          <a:off x="1031801" y="4435209"/>
          <a:ext cx="665336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7638"/>
                <a:gridCol w="678261"/>
                <a:gridCol w="1476283"/>
                <a:gridCol w="1685119"/>
                <a:gridCol w="133605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Group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 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 (BPVS)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CARS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ASD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20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9.7 (5.3-14)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3.7 (2.4-5.7)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43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TD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20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3.3 (2.5-5.3)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3.5 (2.6-5.7)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--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31801" y="1715757"/>
            <a:ext cx="7331150" cy="2308324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33333"/>
                </a:solidFill>
              </a:rPr>
              <a:t>Within-subjects component (Iconicity):</a:t>
            </a:r>
          </a:p>
          <a:p>
            <a:endParaRPr lang="en-US" sz="2400" dirty="0" smtClean="0">
              <a:solidFill>
                <a:srgbClr val="333333"/>
              </a:solidFill>
            </a:endParaRPr>
          </a:p>
          <a:p>
            <a:r>
              <a:rPr lang="en-US" sz="2400" dirty="0" smtClean="0">
                <a:solidFill>
                  <a:srgbClr val="333333"/>
                </a:solidFill>
              </a:rPr>
              <a:t>Color photograph</a:t>
            </a:r>
          </a:p>
          <a:p>
            <a:r>
              <a:rPr lang="en-US" sz="2400" dirty="0" err="1" smtClean="0">
                <a:solidFill>
                  <a:srgbClr val="333333"/>
                </a:solidFill>
              </a:rPr>
              <a:t>Greyscale</a:t>
            </a:r>
            <a:r>
              <a:rPr lang="en-US" sz="2400" dirty="0" smtClean="0">
                <a:solidFill>
                  <a:srgbClr val="333333"/>
                </a:solidFill>
              </a:rPr>
              <a:t> photograph</a:t>
            </a:r>
          </a:p>
          <a:p>
            <a:r>
              <a:rPr lang="en-US" sz="2400" dirty="0" smtClean="0">
                <a:solidFill>
                  <a:srgbClr val="333333"/>
                </a:solidFill>
              </a:rPr>
              <a:t>Color line drawing</a:t>
            </a:r>
          </a:p>
          <a:p>
            <a:r>
              <a:rPr lang="en-US" sz="2400" dirty="0" smtClean="0">
                <a:solidFill>
                  <a:srgbClr val="333333"/>
                </a:solidFill>
              </a:rPr>
              <a:t>Black and white line drawing</a:t>
            </a:r>
            <a:endParaRPr lang="en-US" sz="2400" dirty="0">
              <a:solidFill>
                <a:srgbClr val="33333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32400" y="6273800"/>
            <a:ext cx="375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Hartley &amp; Allen, 2015, </a:t>
            </a:r>
            <a:r>
              <a:rPr lang="en-US" i="1" dirty="0" smtClean="0">
                <a:solidFill>
                  <a:schemeClr val="bg2"/>
                </a:solidFill>
              </a:rPr>
              <a:t>JADD</a:t>
            </a:r>
            <a:endParaRPr lang="en-US" i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56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07100" y="835620"/>
            <a:ext cx="2781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333333"/>
                </a:solidFill>
              </a:rPr>
              <a:t>Training Phase</a:t>
            </a:r>
          </a:p>
          <a:p>
            <a:pPr algn="ctr"/>
            <a:endParaRPr lang="en-US" dirty="0" smtClean="0">
              <a:solidFill>
                <a:srgbClr val="333333"/>
              </a:solidFill>
            </a:endParaRPr>
          </a:p>
          <a:p>
            <a:pPr algn="ctr"/>
            <a:r>
              <a:rPr lang="en-US" dirty="0" smtClean="0">
                <a:solidFill>
                  <a:srgbClr val="333333"/>
                </a:solidFill>
              </a:rPr>
              <a:t>“this is a </a:t>
            </a:r>
            <a:r>
              <a:rPr lang="en-US" dirty="0" err="1" smtClean="0">
                <a:solidFill>
                  <a:srgbClr val="333333"/>
                </a:solidFill>
              </a:rPr>
              <a:t>zepper</a:t>
            </a:r>
            <a:r>
              <a:rPr lang="en-US" dirty="0" smtClean="0">
                <a:solidFill>
                  <a:srgbClr val="333333"/>
                </a:solidFill>
              </a:rPr>
              <a:t>”</a:t>
            </a:r>
            <a:endParaRPr lang="en-US" dirty="0">
              <a:solidFill>
                <a:srgbClr val="333333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2643227"/>
            <a:ext cx="1206500" cy="1536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1300" y="2643227"/>
            <a:ext cx="1358900" cy="1536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45200" y="2949912"/>
            <a:ext cx="2781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33333"/>
                </a:solidFill>
              </a:rPr>
              <a:t>Mapping </a:t>
            </a:r>
            <a:r>
              <a:rPr lang="en-US" b="1" dirty="0" smtClean="0">
                <a:solidFill>
                  <a:srgbClr val="333333"/>
                </a:solidFill>
              </a:rPr>
              <a:t>Trial</a:t>
            </a:r>
          </a:p>
          <a:p>
            <a:pPr algn="ctr"/>
            <a:endParaRPr lang="en-US" b="1" dirty="0">
              <a:solidFill>
                <a:srgbClr val="333333"/>
              </a:solidFill>
            </a:endParaRPr>
          </a:p>
          <a:p>
            <a:pPr algn="ctr"/>
            <a:r>
              <a:rPr lang="en-US" dirty="0" smtClean="0">
                <a:solidFill>
                  <a:srgbClr val="333333"/>
                </a:solidFill>
              </a:rPr>
              <a:t>“show me a </a:t>
            </a:r>
            <a:r>
              <a:rPr lang="en-US" dirty="0" err="1" smtClean="0">
                <a:solidFill>
                  <a:srgbClr val="333333"/>
                </a:solidFill>
              </a:rPr>
              <a:t>zepper</a:t>
            </a:r>
            <a:r>
              <a:rPr lang="en-US" dirty="0" smtClean="0">
                <a:solidFill>
                  <a:srgbClr val="333333"/>
                </a:solidFill>
              </a:rPr>
              <a:t>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86200" y="1987550"/>
            <a:ext cx="124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3333"/>
                </a:solidFill>
              </a:rPr>
              <a:t>(picture)</a:t>
            </a:r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3050" y="4186198"/>
            <a:ext cx="124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3333"/>
                </a:solidFill>
              </a:rPr>
              <a:t> (picture)</a:t>
            </a:r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0600" y="4186198"/>
            <a:ext cx="124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3333"/>
                </a:solidFill>
              </a:rPr>
              <a:t>(object)</a:t>
            </a:r>
            <a:endParaRPr lang="en-US" dirty="0">
              <a:solidFill>
                <a:srgbClr val="333333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717800" y="4862731"/>
            <a:ext cx="3530600" cy="1973818"/>
            <a:chOff x="100013" y="2337832"/>
            <a:chExt cx="3530600" cy="197381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59013" y="2337832"/>
              <a:ext cx="1168400" cy="15494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013" y="2350532"/>
              <a:ext cx="1358900" cy="15367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63513" y="3942318"/>
              <a:ext cx="1244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333333"/>
                  </a:solidFill>
                </a:rPr>
                <a:t> (picture)</a:t>
              </a:r>
              <a:endParaRPr lang="en-US" dirty="0">
                <a:solidFill>
                  <a:srgbClr val="333333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386013" y="3942318"/>
              <a:ext cx="1244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333333"/>
                  </a:solidFill>
                </a:rPr>
                <a:t>(object)</a:t>
              </a:r>
              <a:endParaRPr lang="en-US" dirty="0">
                <a:solidFill>
                  <a:srgbClr val="333333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248400" y="5185112"/>
            <a:ext cx="2781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33333"/>
                </a:solidFill>
              </a:rPr>
              <a:t>Generalization </a:t>
            </a:r>
            <a:r>
              <a:rPr lang="en-US" b="1" dirty="0" smtClean="0">
                <a:solidFill>
                  <a:srgbClr val="333333"/>
                </a:solidFill>
              </a:rPr>
              <a:t>Trial</a:t>
            </a:r>
          </a:p>
          <a:p>
            <a:pPr algn="ctr"/>
            <a:endParaRPr lang="en-US" b="1" dirty="0">
              <a:solidFill>
                <a:srgbClr val="333333"/>
              </a:solidFill>
            </a:endParaRPr>
          </a:p>
          <a:p>
            <a:pPr algn="ctr"/>
            <a:r>
              <a:rPr lang="en-US" dirty="0" smtClean="0">
                <a:solidFill>
                  <a:srgbClr val="333333"/>
                </a:solidFill>
              </a:rPr>
              <a:t>“show me a </a:t>
            </a:r>
            <a:r>
              <a:rPr lang="en-US" dirty="0" err="1" smtClean="0">
                <a:solidFill>
                  <a:srgbClr val="333333"/>
                </a:solidFill>
              </a:rPr>
              <a:t>zepper</a:t>
            </a:r>
            <a:r>
              <a:rPr lang="en-US" dirty="0" smtClean="0">
                <a:solidFill>
                  <a:srgbClr val="333333"/>
                </a:solidFill>
              </a:rPr>
              <a:t>”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1900" y="450850"/>
            <a:ext cx="1358900" cy="153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33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Stimuli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2311400"/>
            <a:ext cx="1524000" cy="2260600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5500" y="2508250"/>
            <a:ext cx="1460500" cy="1766332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3350" y="2534682"/>
            <a:ext cx="1270000" cy="17399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508000" y="2508250"/>
            <a:ext cx="1701800" cy="1917700"/>
            <a:chOff x="1346200" y="2705100"/>
            <a:chExt cx="1701800" cy="191770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5"/>
            <a:srcRect l="-10744" r="1" b="48701"/>
            <a:stretch/>
          </p:blipFill>
          <p:spPr>
            <a:xfrm>
              <a:off x="1346200" y="2705100"/>
              <a:ext cx="1701800" cy="1003300"/>
            </a:xfrm>
            <a:prstGeom prst="rect">
              <a:avLst/>
            </a:prstGeom>
            <a:effectLst/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6"/>
            <a:srcRect t="52632" r="17267"/>
            <a:stretch/>
          </p:blipFill>
          <p:spPr>
            <a:xfrm>
              <a:off x="1541463" y="3708400"/>
              <a:ext cx="1239837" cy="914400"/>
            </a:xfrm>
            <a:prstGeom prst="rect">
              <a:avLst/>
            </a:prstGeom>
            <a:ln>
              <a:solidFill>
                <a:srgbClr val="FFFFFF"/>
              </a:solidFill>
            </a:ln>
          </p:spPr>
        </p:pic>
      </p:grpSp>
      <p:sp>
        <p:nvSpPr>
          <p:cNvPr id="21" name="TextBox 20"/>
          <p:cNvSpPr txBox="1"/>
          <p:nvPr/>
        </p:nvSpPr>
        <p:spPr>
          <a:xfrm>
            <a:off x="190500" y="4787900"/>
            <a:ext cx="886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3333"/>
                </a:solidFill>
              </a:rPr>
              <a:t>B&amp;W line drawing       </a:t>
            </a:r>
            <a:r>
              <a:rPr lang="en-US" dirty="0" err="1" smtClean="0">
                <a:solidFill>
                  <a:srgbClr val="333333"/>
                </a:solidFill>
              </a:rPr>
              <a:t>Greyscale</a:t>
            </a:r>
            <a:r>
              <a:rPr lang="en-US" dirty="0" smtClean="0">
                <a:solidFill>
                  <a:srgbClr val="333333"/>
                </a:solidFill>
              </a:rPr>
              <a:t> photo	  Color line drawing	    Color photo</a:t>
            </a:r>
            <a:endParaRPr lang="en-US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17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trials:</a:t>
            </a:r>
            <a:br>
              <a:rPr lang="en-US" dirty="0" smtClean="0"/>
            </a:br>
            <a:r>
              <a:rPr lang="en-US" dirty="0" smtClean="0"/>
              <a:t>Symbolic Responses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8325947"/>
              </p:ext>
            </p:extLst>
          </p:nvPr>
        </p:nvGraphicFramePr>
        <p:xfrm>
          <a:off x="457200" y="1828800"/>
          <a:ext cx="8597899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00300" y="4426466"/>
            <a:ext cx="40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3333"/>
                </a:solidFill>
              </a:rPr>
              <a:t>*</a:t>
            </a:r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25900" y="3860800"/>
            <a:ext cx="39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3333"/>
                </a:solidFill>
              </a:rPr>
              <a:t>*</a:t>
            </a:r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00700" y="3491468"/>
            <a:ext cx="39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3333"/>
                </a:solidFill>
              </a:rPr>
              <a:t>*</a:t>
            </a:r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00900" y="3306802"/>
            <a:ext cx="39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3333"/>
                </a:solidFill>
              </a:rPr>
              <a:t>*</a:t>
            </a:r>
            <a:endParaRPr lang="en-US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73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 animBg="0"/>
        </p:bldSub>
      </p:bldGraphic>
      <p:bldP spid="6" grpId="0"/>
      <p:bldP spid="9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Generalization trials:</a:t>
            </a:r>
            <a:br>
              <a:rPr lang="en-US" dirty="0" smtClean="0"/>
            </a:br>
            <a:r>
              <a:rPr lang="en-US" dirty="0" smtClean="0"/>
              <a:t>Symbolic Responses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5618398"/>
              </p:ext>
            </p:extLst>
          </p:nvPr>
        </p:nvGraphicFramePr>
        <p:xfrm>
          <a:off x="457200" y="1828800"/>
          <a:ext cx="8597899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00300" y="4045466"/>
            <a:ext cx="40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3333"/>
                </a:solidFill>
              </a:rPr>
              <a:t>*</a:t>
            </a:r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25900" y="4414798"/>
            <a:ext cx="39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3333"/>
                </a:solidFill>
              </a:rPr>
              <a:t>*</a:t>
            </a:r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76900" y="3676134"/>
            <a:ext cx="39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3333"/>
                </a:solidFill>
              </a:rPr>
              <a:t>*</a:t>
            </a:r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13600" y="4045466"/>
            <a:ext cx="39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3333"/>
                </a:solidFill>
              </a:rPr>
              <a:t>*</a:t>
            </a:r>
            <a:endParaRPr lang="en-US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08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 animBg="0"/>
        </p:bldSub>
      </p:bldGraphic>
      <p:bldP spid="6" grpId="0"/>
      <p:bldP spid="9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1: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Typically developing children generalize labels learned via pictures to real referents, regardless of iconicity</a:t>
            </a:r>
          </a:p>
          <a:p>
            <a:r>
              <a:rPr lang="en-US" dirty="0" smtClean="0"/>
              <a:t>Children with ASD are more likely to form associative relations</a:t>
            </a:r>
          </a:p>
          <a:p>
            <a:r>
              <a:rPr lang="en-US" dirty="0" smtClean="0"/>
              <a:t>However, they are more likely to map words to objects when the pictures are colored (50% </a:t>
            </a:r>
            <a:r>
              <a:rPr lang="en-US" dirty="0" err="1" smtClean="0"/>
              <a:t>vs</a:t>
            </a:r>
            <a:r>
              <a:rPr lang="en-US" dirty="0" smtClean="0"/>
              <a:t> 25%)</a:t>
            </a:r>
          </a:p>
          <a:p>
            <a:r>
              <a:rPr lang="en-US" dirty="0" smtClean="0"/>
              <a:t>Importance of perceptual similarity between picture and referent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59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2:  Naming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31801" y="1715757"/>
            <a:ext cx="7331150" cy="1200328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33333"/>
                </a:solidFill>
              </a:rPr>
              <a:t>Do children with ASD use labels as a cue for a symbolic interpretation of pictures?</a:t>
            </a:r>
          </a:p>
          <a:p>
            <a:endParaRPr lang="en-US" sz="2400" dirty="0" smtClean="0">
              <a:solidFill>
                <a:srgbClr val="33333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21201" y="5905882"/>
            <a:ext cx="462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333333"/>
                </a:solidFill>
              </a:rPr>
              <a:t>Preissler</a:t>
            </a:r>
            <a:r>
              <a:rPr lang="en-US" dirty="0" smtClean="0">
                <a:solidFill>
                  <a:srgbClr val="333333"/>
                </a:solidFill>
              </a:rPr>
              <a:t> &amp; Bloom (2007), </a:t>
            </a:r>
            <a:r>
              <a:rPr lang="en-US" i="1" dirty="0" smtClean="0">
                <a:solidFill>
                  <a:srgbClr val="333333"/>
                </a:solidFill>
              </a:rPr>
              <a:t>Psych Science</a:t>
            </a:r>
          </a:p>
          <a:p>
            <a:r>
              <a:rPr lang="en-US" dirty="0" smtClean="0">
                <a:solidFill>
                  <a:srgbClr val="333333"/>
                </a:solidFill>
              </a:rPr>
              <a:t>Hartley &amp; Allen (2015), </a:t>
            </a:r>
            <a:r>
              <a:rPr lang="en-US" i="1" dirty="0" smtClean="0">
                <a:solidFill>
                  <a:srgbClr val="333333"/>
                </a:solidFill>
              </a:rPr>
              <a:t>JADD</a:t>
            </a:r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46500" y="4463369"/>
            <a:ext cx="148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Monkey?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6201" y="2916085"/>
            <a:ext cx="3810000" cy="2133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48101" y="5049685"/>
            <a:ext cx="134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Car?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39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3733800" y="152400"/>
          <a:ext cx="1525588" cy="162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" name="Bitmap Image" r:id="rId3" imgW="2026667" imgH="2156190" progId="">
                  <p:embed/>
                </p:oleObj>
              </mc:Choice>
              <mc:Fallback>
                <p:oleObj name="Bitmap Image" r:id="rId3" imgW="2026667" imgH="2156190" progId="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52400"/>
                        <a:ext cx="1525588" cy="1622425"/>
                      </a:xfrm>
                      <a:prstGeom prst="rect">
                        <a:avLst/>
                      </a:prstGeom>
                      <a:noFill/>
                      <a:ln w="158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2" name="Text Box 3"/>
          <p:cNvSpPr txBox="1">
            <a:spLocks noChangeArrowheads="1"/>
          </p:cNvSpPr>
          <p:nvPr/>
        </p:nvSpPr>
        <p:spPr bwMode="auto">
          <a:xfrm>
            <a:off x="533400" y="1828800"/>
            <a:ext cx="83058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u="sng" dirty="0">
                <a:solidFill>
                  <a:srgbClr val="333333"/>
                </a:solidFill>
                <a:latin typeface="Tahoma" charset="0"/>
              </a:rPr>
              <a:t>Label Condition</a:t>
            </a:r>
            <a:r>
              <a:rPr lang="en-US" sz="2800" dirty="0">
                <a:solidFill>
                  <a:srgbClr val="333333"/>
                </a:solidFill>
                <a:latin typeface="Tahoma" charset="0"/>
              </a:rPr>
              <a:t>:  	This is a </a:t>
            </a:r>
            <a:r>
              <a:rPr lang="en-US" sz="2800" dirty="0" err="1">
                <a:solidFill>
                  <a:srgbClr val="333333"/>
                </a:solidFill>
                <a:latin typeface="Tahoma" charset="0"/>
              </a:rPr>
              <a:t>wug</a:t>
            </a:r>
            <a:r>
              <a:rPr lang="en-US" sz="2800" dirty="0">
                <a:solidFill>
                  <a:srgbClr val="333333"/>
                </a:solidFill>
                <a:latin typeface="Tahoma" charset="0"/>
              </a:rPr>
              <a:t>!</a:t>
            </a:r>
          </a:p>
          <a:p>
            <a:pPr>
              <a:spcBef>
                <a:spcPct val="50000"/>
              </a:spcBef>
            </a:pPr>
            <a:r>
              <a:rPr lang="en-US" sz="2800" u="sng" dirty="0">
                <a:solidFill>
                  <a:srgbClr val="333333"/>
                </a:solidFill>
                <a:latin typeface="Tahoma" charset="0"/>
              </a:rPr>
              <a:t>Non-Label Condition</a:t>
            </a:r>
            <a:r>
              <a:rPr lang="en-US" sz="2800" dirty="0">
                <a:solidFill>
                  <a:srgbClr val="333333"/>
                </a:solidFill>
                <a:latin typeface="Tahoma" charset="0"/>
              </a:rPr>
              <a:t>:  	Look at this!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457200" y="6096000"/>
            <a:ext cx="8305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dirty="0">
                <a:latin typeface="Tahoma" charset="0"/>
              </a:rPr>
              <a:t> </a:t>
            </a:r>
            <a:r>
              <a:rPr lang="en-US" sz="3200" dirty="0">
                <a:solidFill>
                  <a:srgbClr val="333333"/>
                </a:solidFill>
                <a:latin typeface="Tahoma" charset="0"/>
              </a:rPr>
              <a:t>TEST Q:  Can you show me another one?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514600" y="3149600"/>
            <a:ext cx="4267200" cy="2952750"/>
            <a:chOff x="1584" y="1984"/>
            <a:chExt cx="2688" cy="1860"/>
          </a:xfrm>
        </p:grpSpPr>
        <p:graphicFrame>
          <p:nvGraphicFramePr>
            <p:cNvPr id="32771" name="Object 3"/>
            <p:cNvGraphicFramePr>
              <a:graphicFrameLocks noChangeAspect="1"/>
            </p:cNvGraphicFramePr>
            <p:nvPr/>
          </p:nvGraphicFramePr>
          <p:xfrm>
            <a:off x="1584" y="1984"/>
            <a:ext cx="2688" cy="18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3" name="Bitmap Image" r:id="rId5" imgW="2697714" imgH="1867062" progId="">
                    <p:embed/>
                  </p:oleObj>
                </mc:Choice>
                <mc:Fallback>
                  <p:oleObj name="Bitmap Image" r:id="rId5" imgW="2697714" imgH="1867062" progId="">
                    <p:embed/>
                    <p:pic>
                      <p:nvPicPr>
                        <p:cNvPr id="0" name="Picture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4" y="1984"/>
                          <a:ext cx="2688" cy="18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776" name="Text Box 7"/>
            <p:cNvSpPr txBox="1">
              <a:spLocks noChangeArrowheads="1"/>
            </p:cNvSpPr>
            <p:nvPr/>
          </p:nvSpPr>
          <p:spPr bwMode="auto">
            <a:xfrm>
              <a:off x="1584" y="3552"/>
              <a:ext cx="26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dirty="0">
                  <a:latin typeface="Tahoma" charset="0"/>
                </a:rPr>
                <a:t>Target Object      Picture      Dist Object</a:t>
              </a:r>
            </a:p>
          </p:txBody>
        </p:sp>
      </p:grpSp>
      <p:sp>
        <p:nvSpPr>
          <p:cNvPr id="32775" name="Text Box 8"/>
          <p:cNvSpPr txBox="1">
            <a:spLocks noChangeArrowheads="1"/>
          </p:cNvSpPr>
          <p:nvPr/>
        </p:nvSpPr>
        <p:spPr bwMode="auto">
          <a:xfrm>
            <a:off x="5334000" y="685800"/>
            <a:ext cx="198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Tahoma" charset="0"/>
              </a:rPr>
              <a:t>Target Picture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362200" y="3149600"/>
            <a:ext cx="1524000" cy="26924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4191000" y="3149600"/>
            <a:ext cx="1524000" cy="2489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32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133251"/>
              </p:ext>
            </p:extLst>
          </p:nvPr>
        </p:nvGraphicFramePr>
        <p:xfrm>
          <a:off x="76200" y="152400"/>
          <a:ext cx="1525588" cy="162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6" name="Bitmap Image" r:id="rId4" imgW="2026667" imgH="2156190" progId="">
                  <p:embed/>
                </p:oleObj>
              </mc:Choice>
              <mc:Fallback>
                <p:oleObj name="Bitmap Image" r:id="rId4" imgW="2026667" imgH="2156190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52400"/>
                        <a:ext cx="1525588" cy="1622425"/>
                      </a:xfrm>
                      <a:prstGeom prst="rect">
                        <a:avLst/>
                      </a:prstGeom>
                      <a:noFill/>
                      <a:ln w="158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0" name="Text Box 3"/>
          <p:cNvSpPr txBox="1">
            <a:spLocks noChangeArrowheads="1"/>
          </p:cNvSpPr>
          <p:nvPr/>
        </p:nvSpPr>
        <p:spPr bwMode="auto">
          <a:xfrm>
            <a:off x="533400" y="1828800"/>
            <a:ext cx="830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800">
              <a:latin typeface="Tahoma" charset="0"/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457200" y="6096000"/>
            <a:ext cx="830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Tahoma" charset="0"/>
              </a:rPr>
              <a:t> </a:t>
            </a:r>
            <a:endParaRPr lang="en-US" sz="3200">
              <a:latin typeface="Tahoma" charset="0"/>
            </a:endParaRPr>
          </a:p>
        </p:txBody>
      </p:sp>
      <p:grpSp>
        <p:nvGrpSpPr>
          <p:cNvPr id="34822" name="Group 5"/>
          <p:cNvGrpSpPr>
            <a:grpSpLocks/>
          </p:cNvGrpSpPr>
          <p:nvPr/>
        </p:nvGrpSpPr>
        <p:grpSpPr bwMode="auto">
          <a:xfrm>
            <a:off x="4115140" y="609600"/>
            <a:ext cx="4724287" cy="3816350"/>
            <a:chOff x="1452" y="1984"/>
            <a:chExt cx="2732" cy="1860"/>
          </a:xfrm>
        </p:grpSpPr>
        <p:graphicFrame>
          <p:nvGraphicFramePr>
            <p:cNvPr id="34819" name="Object 3"/>
            <p:cNvGraphicFramePr>
              <a:graphicFrameLocks noChangeAspect="1"/>
            </p:cNvGraphicFramePr>
            <p:nvPr/>
          </p:nvGraphicFramePr>
          <p:xfrm>
            <a:off x="1452" y="1984"/>
            <a:ext cx="2688" cy="18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47" name="Bitmap Image" r:id="rId6" imgW="2697714" imgH="1867062" progId="">
                    <p:embed/>
                  </p:oleObj>
                </mc:Choice>
                <mc:Fallback>
                  <p:oleObj name="Bitmap Image" r:id="rId6" imgW="2697714" imgH="1867062" progId="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52" y="1984"/>
                          <a:ext cx="2688" cy="18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824" name="Text Box 7"/>
            <p:cNvSpPr txBox="1">
              <a:spLocks noChangeArrowheads="1"/>
            </p:cNvSpPr>
            <p:nvPr/>
          </p:nvSpPr>
          <p:spPr bwMode="auto">
            <a:xfrm>
              <a:off x="1496" y="3552"/>
              <a:ext cx="2688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dirty="0">
                  <a:latin typeface="Tahoma" charset="0"/>
                </a:rPr>
                <a:t>Target Object      Picture      </a:t>
              </a:r>
              <a:r>
                <a:rPr lang="en-US" sz="1800" dirty="0" err="1">
                  <a:latin typeface="Tahoma" charset="0"/>
                </a:rPr>
                <a:t>Dist</a:t>
              </a:r>
              <a:r>
                <a:rPr lang="en-US" sz="1800" dirty="0">
                  <a:latin typeface="Tahoma" charset="0"/>
                </a:rPr>
                <a:t> Object</a:t>
              </a:r>
            </a:p>
          </p:txBody>
        </p:sp>
      </p:grpSp>
      <p:sp>
        <p:nvSpPr>
          <p:cNvPr id="34823" name="Text Box 8"/>
          <p:cNvSpPr txBox="1">
            <a:spLocks noChangeArrowheads="1"/>
          </p:cNvSpPr>
          <p:nvPr/>
        </p:nvSpPr>
        <p:spPr bwMode="auto">
          <a:xfrm>
            <a:off x="76200" y="4648200"/>
            <a:ext cx="88392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333333"/>
                </a:solidFill>
                <a:latin typeface="Tahoma" charset="0"/>
              </a:rPr>
              <a:t>TD 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333333"/>
                </a:solidFill>
                <a:latin typeface="Tahoma" charset="0"/>
              </a:rPr>
              <a:t>	</a:t>
            </a:r>
            <a:r>
              <a:rPr lang="en-US" dirty="0" smtClean="0">
                <a:solidFill>
                  <a:srgbClr val="333333"/>
                </a:solidFill>
                <a:latin typeface="Tahoma" charset="0"/>
              </a:rPr>
              <a:t>Label 							92.5 </a:t>
            </a:r>
            <a:r>
              <a:rPr lang="en-US" dirty="0">
                <a:solidFill>
                  <a:srgbClr val="FF0000"/>
                </a:solidFill>
                <a:latin typeface="Tahoma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ahoma" charset="0"/>
              </a:rPr>
              <a:t>       </a:t>
            </a:r>
            <a:r>
              <a:rPr lang="en-US" dirty="0">
                <a:solidFill>
                  <a:srgbClr val="333333"/>
                </a:solidFill>
                <a:latin typeface="Tahoma" charset="0"/>
              </a:rPr>
              <a:t>		2.5	</a:t>
            </a:r>
            <a:endParaRPr lang="en-US" dirty="0" smtClean="0">
              <a:solidFill>
                <a:srgbClr val="333333"/>
              </a:solidFill>
              <a:latin typeface="Tahoma" charset="0"/>
            </a:endParaRPr>
          </a:p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  <a:latin typeface="Tahoma" charset="0"/>
              </a:rPr>
              <a:t>	</a:t>
            </a:r>
            <a:r>
              <a:rPr lang="en-US" dirty="0" smtClean="0">
                <a:solidFill>
                  <a:srgbClr val="333333"/>
                </a:solidFill>
                <a:latin typeface="Tahoma" charset="0"/>
              </a:rPr>
              <a:t>		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333333"/>
                </a:solidFill>
                <a:latin typeface="Tahoma" charset="0"/>
              </a:rPr>
              <a:t>	Non-label						22.5          </a:t>
            </a:r>
            <a:r>
              <a:rPr lang="en-US" dirty="0">
                <a:solidFill>
                  <a:srgbClr val="333333"/>
                </a:solidFill>
                <a:latin typeface="Tahoma" charset="0"/>
              </a:rPr>
              <a:t>		</a:t>
            </a:r>
            <a:r>
              <a:rPr lang="en-US" dirty="0" smtClean="0">
                <a:solidFill>
                  <a:srgbClr val="333333"/>
                </a:solidFill>
                <a:latin typeface="Tahoma" charset="0"/>
              </a:rPr>
              <a:t>77.5 </a:t>
            </a:r>
            <a:r>
              <a:rPr lang="en-US" dirty="0">
                <a:solidFill>
                  <a:srgbClr val="333333"/>
                </a:solidFill>
                <a:latin typeface="Tahoma" charset="0"/>
              </a:rPr>
              <a:t>	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333333"/>
                </a:solidFill>
                <a:latin typeface="Tahoma" charset="0"/>
              </a:rPr>
              <a:t>				</a:t>
            </a:r>
            <a:endParaRPr lang="en-US" dirty="0">
              <a:solidFill>
                <a:srgbClr val="333333"/>
              </a:solidFill>
              <a:latin typeface="Tahoma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6200" y="4648200"/>
            <a:ext cx="88392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333333"/>
                </a:solidFill>
                <a:latin typeface="Tahoma" charset="0"/>
              </a:rPr>
              <a:t>TD </a:t>
            </a:r>
            <a:r>
              <a:rPr lang="en-US" dirty="0" smtClean="0">
                <a:solidFill>
                  <a:srgbClr val="FF0000"/>
                </a:solidFill>
                <a:latin typeface="Tahoma" charset="0"/>
              </a:rPr>
              <a:t>(ASD)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333333"/>
                </a:solidFill>
                <a:latin typeface="Tahoma" charset="0"/>
              </a:rPr>
              <a:t>	</a:t>
            </a:r>
            <a:r>
              <a:rPr lang="en-US" dirty="0" smtClean="0">
                <a:solidFill>
                  <a:srgbClr val="333333"/>
                </a:solidFill>
                <a:latin typeface="Tahoma" charset="0"/>
              </a:rPr>
              <a:t>Label 							92.5 </a:t>
            </a:r>
            <a:r>
              <a:rPr lang="en-US" dirty="0" smtClean="0">
                <a:solidFill>
                  <a:srgbClr val="FF0000"/>
                </a:solidFill>
                <a:latin typeface="Tahoma" charset="0"/>
              </a:rPr>
              <a:t>(82.5)</a:t>
            </a:r>
            <a:r>
              <a:rPr lang="en-US" dirty="0">
                <a:solidFill>
                  <a:srgbClr val="333333"/>
                </a:solidFill>
                <a:latin typeface="Tahoma" charset="0"/>
              </a:rPr>
              <a:t>		2.5	</a:t>
            </a:r>
            <a:r>
              <a:rPr lang="en-US" dirty="0" smtClean="0">
                <a:solidFill>
                  <a:srgbClr val="333333"/>
                </a:solidFill>
                <a:latin typeface="Tahoma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ahoma" charset="0"/>
              </a:rPr>
              <a:t>(15)</a:t>
            </a:r>
            <a:endParaRPr lang="en-US" dirty="0">
              <a:solidFill>
                <a:srgbClr val="FF0000"/>
              </a:solidFill>
              <a:latin typeface="Tahoma" charset="0"/>
            </a:endParaRPr>
          </a:p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333333"/>
                </a:solidFill>
                <a:latin typeface="Tahoma" charset="0"/>
              </a:rPr>
              <a:t>	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333333"/>
                </a:solidFill>
                <a:latin typeface="Tahoma" charset="0"/>
              </a:rPr>
              <a:t>	</a:t>
            </a:r>
            <a:r>
              <a:rPr lang="en-US" dirty="0" smtClean="0">
                <a:solidFill>
                  <a:srgbClr val="333333"/>
                </a:solidFill>
                <a:latin typeface="Tahoma" charset="0"/>
              </a:rPr>
              <a:t>Non-label						22.5 </a:t>
            </a:r>
            <a:r>
              <a:rPr lang="en-US" dirty="0" smtClean="0">
                <a:solidFill>
                  <a:srgbClr val="FF0000"/>
                </a:solidFill>
                <a:latin typeface="Tahoma" charset="0"/>
              </a:rPr>
              <a:t>(57.5)</a:t>
            </a:r>
            <a:r>
              <a:rPr lang="en-US" dirty="0">
                <a:solidFill>
                  <a:srgbClr val="333333"/>
                </a:solidFill>
                <a:latin typeface="Tahoma" charset="0"/>
              </a:rPr>
              <a:t>		</a:t>
            </a:r>
            <a:r>
              <a:rPr lang="en-US" dirty="0" smtClean="0">
                <a:solidFill>
                  <a:srgbClr val="333333"/>
                </a:solidFill>
                <a:latin typeface="Tahoma" charset="0"/>
              </a:rPr>
              <a:t>77.5 </a:t>
            </a:r>
            <a:r>
              <a:rPr lang="en-US" dirty="0" smtClean="0">
                <a:solidFill>
                  <a:srgbClr val="FF0000"/>
                </a:solidFill>
                <a:latin typeface="Tahoma" charset="0"/>
              </a:rPr>
              <a:t>(37.5)</a:t>
            </a:r>
            <a:r>
              <a:rPr lang="en-US" dirty="0">
                <a:solidFill>
                  <a:srgbClr val="333333"/>
                </a:solidFill>
                <a:latin typeface="Tahoma" charset="0"/>
              </a:rPr>
              <a:t>	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333333"/>
                </a:solidFill>
                <a:latin typeface="Tahoma" charset="0"/>
              </a:rPr>
              <a:t>				</a:t>
            </a:r>
            <a:endParaRPr lang="en-US" dirty="0">
              <a:solidFill>
                <a:srgbClr val="333333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5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né-Magritte-The-Treachery-of-Images-1929-MoM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519218"/>
            <a:ext cx="7809931" cy="580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97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2: 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Typically developing children use names as a cue to interpret pictures symbolically</a:t>
            </a:r>
          </a:p>
          <a:p>
            <a:r>
              <a:rPr lang="en-US" dirty="0" smtClean="0"/>
              <a:t>Children with ASD are not using labels in the same way</a:t>
            </a:r>
          </a:p>
          <a:p>
            <a:r>
              <a:rPr lang="en-US" dirty="0" smtClean="0"/>
              <a:t>Reliance on perceptual information?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5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Oval 2"/>
          <p:cNvSpPr>
            <a:spLocks noChangeArrowheads="1"/>
          </p:cNvSpPr>
          <p:nvPr/>
        </p:nvSpPr>
        <p:spPr bwMode="auto">
          <a:xfrm>
            <a:off x="3059113" y="260350"/>
            <a:ext cx="3313112" cy="316865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315" name="Picture 3" descr="MPj0422565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292600"/>
            <a:ext cx="2417763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christmas_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310063"/>
            <a:ext cx="2305050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cayman-sun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168775"/>
            <a:ext cx="2738437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Line 6"/>
          <p:cNvSpPr>
            <a:spLocks noChangeShapeType="1"/>
          </p:cNvSpPr>
          <p:nvPr/>
        </p:nvSpPr>
        <p:spPr bwMode="auto">
          <a:xfrm>
            <a:off x="0" y="3789363"/>
            <a:ext cx="93964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42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3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9231"/>
              </p:ext>
            </p:extLst>
          </p:nvPr>
        </p:nvGraphicFramePr>
        <p:xfrm>
          <a:off x="1285801" y="4533113"/>
          <a:ext cx="665336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7913"/>
                <a:gridCol w="713619"/>
                <a:gridCol w="1700650"/>
                <a:gridCol w="1685119"/>
                <a:gridCol w="133605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Group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 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 (BPVS)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SCQ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ASD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15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9.7 </a:t>
                      </a:r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yrs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3.7 </a:t>
                      </a:r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yrs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42.7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TD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15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3.3 </a:t>
                      </a:r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yrs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3.7 </a:t>
                      </a:r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yrs</a:t>
                      </a:r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31801" y="1715757"/>
            <a:ext cx="7331150" cy="2308324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2"/>
                </a:solidFill>
              </a:rPr>
              <a:t>Do young children follow an intentional </a:t>
            </a:r>
            <a:r>
              <a:rPr lang="en-US" sz="2400" dirty="0" smtClean="0">
                <a:solidFill>
                  <a:schemeClr val="bg2"/>
                </a:solidFill>
              </a:rPr>
              <a:t>or realism route </a:t>
            </a:r>
            <a:r>
              <a:rPr lang="en-US" sz="2400" dirty="0">
                <a:solidFill>
                  <a:schemeClr val="bg2"/>
                </a:solidFill>
              </a:rPr>
              <a:t>to picture interpretation</a:t>
            </a:r>
            <a:r>
              <a:rPr lang="en-US" sz="2400" dirty="0" smtClean="0">
                <a:solidFill>
                  <a:schemeClr val="bg2"/>
                </a:solidFill>
              </a:rPr>
              <a:t>?</a:t>
            </a:r>
          </a:p>
          <a:p>
            <a:endParaRPr lang="en-US" sz="2400" dirty="0">
              <a:solidFill>
                <a:schemeClr val="bg2"/>
              </a:solidFill>
            </a:endParaRPr>
          </a:p>
          <a:p>
            <a:endParaRPr lang="en-US" sz="2400" dirty="0" smtClean="0">
              <a:solidFill>
                <a:srgbClr val="333333"/>
              </a:solidFill>
            </a:endParaRPr>
          </a:p>
          <a:p>
            <a:r>
              <a:rPr lang="en-US" sz="2400" dirty="0" smtClean="0">
                <a:solidFill>
                  <a:srgbClr val="333333"/>
                </a:solidFill>
              </a:rPr>
              <a:t>Group (ASD vs. TD)</a:t>
            </a:r>
          </a:p>
          <a:p>
            <a:r>
              <a:rPr lang="en-US" sz="2400" dirty="0" smtClean="0">
                <a:solidFill>
                  <a:srgbClr val="333333"/>
                </a:solidFill>
              </a:rPr>
              <a:t>Picture Type (Abstract &amp; Realistic Conditions)</a:t>
            </a:r>
            <a:endParaRPr lang="en-US" sz="2400" dirty="0">
              <a:solidFill>
                <a:srgbClr val="33333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59300" y="6229048"/>
            <a:ext cx="4584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3333"/>
                </a:solidFill>
              </a:rPr>
              <a:t>Bloom &amp; </a:t>
            </a:r>
            <a:r>
              <a:rPr lang="en-US" dirty="0" err="1" smtClean="0">
                <a:solidFill>
                  <a:srgbClr val="333333"/>
                </a:solidFill>
              </a:rPr>
              <a:t>Markson</a:t>
            </a:r>
            <a:r>
              <a:rPr lang="en-US" dirty="0" smtClean="0">
                <a:solidFill>
                  <a:srgbClr val="333333"/>
                </a:solidFill>
              </a:rPr>
              <a:t> (1997)</a:t>
            </a:r>
            <a:r>
              <a:rPr lang="en-US" i="1" dirty="0" smtClean="0">
                <a:solidFill>
                  <a:srgbClr val="333333"/>
                </a:solidFill>
              </a:rPr>
              <a:t>, Psych Science</a:t>
            </a:r>
          </a:p>
          <a:p>
            <a:r>
              <a:rPr lang="en-US" dirty="0" smtClean="0">
                <a:solidFill>
                  <a:srgbClr val="333333"/>
                </a:solidFill>
              </a:rPr>
              <a:t>Hartley &amp; Allen (2014), </a:t>
            </a:r>
            <a:r>
              <a:rPr lang="en-US" i="1" dirty="0" smtClean="0">
                <a:solidFill>
                  <a:srgbClr val="333333"/>
                </a:solidFill>
              </a:rPr>
              <a:t>Cognition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endParaRPr lang="en-US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77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 Condition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953" y="1828800"/>
            <a:ext cx="7858558" cy="46538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effectLst/>
              </a:rPr>
              <a:t>“I’m going to show you some pictures now.  These pictures have been drawn by a little boy called Joe. Sadly, Joe has a broken arm and can not draw very well.  Because of his broken arm, Joe’s pictures did not always look how he wanted them to look.”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81695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 Condition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953" y="1828800"/>
            <a:ext cx="7858558" cy="46538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effectLst/>
              </a:rPr>
              <a:t>“Joe has drawn pictures of an elephant and a mouse.  I’m going to show you his pictures of a mouse and an elephant.  Remember, Joe has a broken arm so his pictures might not look quite right.”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99543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 Condition </a:t>
            </a:r>
            <a:br>
              <a:rPr lang="en-US" dirty="0" smtClean="0"/>
            </a:br>
            <a:r>
              <a:rPr lang="en-US" sz="3600" dirty="0" smtClean="0"/>
              <a:t>Picture Selection</a:t>
            </a:r>
            <a:endParaRPr lang="en-US" sz="3600" dirty="0"/>
          </a:p>
        </p:txBody>
      </p:sp>
      <p:pic>
        <p:nvPicPr>
          <p:cNvPr id="4" name="Picture 3" descr="F:\Size as a cue to intentions\Small Abstract\small square.jpg"/>
          <p:cNvPicPr>
            <a:picLocks noChangeAspect="1" noChangeArrowheads="1"/>
          </p:cNvPicPr>
          <p:nvPr/>
        </p:nvPicPr>
        <p:blipFill>
          <a:blip r:embed="rId2" cstate="print"/>
          <a:srcRect l="27564" t="24006" r="26589" b="17508"/>
          <a:stretch>
            <a:fillRect/>
          </a:stretch>
        </p:blipFill>
        <p:spPr bwMode="auto">
          <a:xfrm flipH="1">
            <a:off x="2483768" y="2204864"/>
            <a:ext cx="1583860" cy="2447784"/>
          </a:xfrm>
          <a:prstGeom prst="rect">
            <a:avLst/>
          </a:prstGeom>
          <a:noFill/>
        </p:spPr>
      </p:pic>
      <p:pic>
        <p:nvPicPr>
          <p:cNvPr id="5" name="Picture 4" descr="F:\Size as a cue to intentions\Small Abstract\small square.jpg"/>
          <p:cNvPicPr>
            <a:picLocks noChangeAspect="1" noChangeArrowheads="1"/>
          </p:cNvPicPr>
          <p:nvPr/>
        </p:nvPicPr>
        <p:blipFill>
          <a:blip r:embed="rId3" cstate="print"/>
          <a:srcRect l="27564" t="24006" r="26589" b="17508"/>
          <a:stretch>
            <a:fillRect/>
          </a:stretch>
        </p:blipFill>
        <p:spPr bwMode="auto">
          <a:xfrm flipH="1">
            <a:off x="5436096" y="2996952"/>
            <a:ext cx="729040" cy="1126697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16857" y="4773600"/>
            <a:ext cx="82731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333333"/>
                </a:solidFill>
              </a:rPr>
              <a:t>“Look! Joe has drawn an elephant and a mouse. These are drawings of a mouse and an elephant.”</a:t>
            </a:r>
          </a:p>
          <a:p>
            <a:endParaRPr lang="en-GB" sz="2400" dirty="0">
              <a:solidFill>
                <a:srgbClr val="333333"/>
              </a:solidFill>
            </a:endParaRPr>
          </a:p>
          <a:p>
            <a:r>
              <a:rPr lang="en-GB" sz="2400" dirty="0">
                <a:solidFill>
                  <a:srgbClr val="333333"/>
                </a:solidFill>
              </a:rPr>
              <a:t>“</a:t>
            </a:r>
            <a:r>
              <a:rPr lang="en-GB" sz="2400" i="1" dirty="0">
                <a:solidFill>
                  <a:srgbClr val="333333"/>
                </a:solidFill>
              </a:rPr>
              <a:t>Can you show me the elephant?</a:t>
            </a:r>
            <a:r>
              <a:rPr lang="en-GB" sz="2400" dirty="0">
                <a:solidFill>
                  <a:srgbClr val="333333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006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640913"/>
            <a:ext cx="7488832" cy="9510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>
              <a:solidFill>
                <a:srgbClr val="333333"/>
              </a:solidFill>
            </a:endParaRPr>
          </a:p>
          <a:p>
            <a:endParaRPr lang="en-GB" sz="2400" dirty="0" smtClean="0">
              <a:solidFill>
                <a:srgbClr val="333333"/>
              </a:solidFill>
            </a:endParaRPr>
          </a:p>
          <a:p>
            <a:endParaRPr lang="en-GB" sz="2400" dirty="0" smtClean="0">
              <a:solidFill>
                <a:srgbClr val="333333"/>
              </a:solidFill>
            </a:endParaRPr>
          </a:p>
          <a:p>
            <a:endParaRPr lang="en-GB" sz="2400" dirty="0" smtClean="0">
              <a:solidFill>
                <a:srgbClr val="333333"/>
              </a:solidFill>
            </a:endParaRPr>
          </a:p>
          <a:p>
            <a:endParaRPr lang="en-GB" sz="2400" dirty="0" smtClean="0">
              <a:solidFill>
                <a:srgbClr val="333333"/>
              </a:solidFill>
            </a:endParaRPr>
          </a:p>
          <a:p>
            <a:endParaRPr lang="en-GB" sz="2400" dirty="0" smtClean="0">
              <a:solidFill>
                <a:srgbClr val="333333"/>
              </a:solidFill>
            </a:endParaRPr>
          </a:p>
          <a:p>
            <a:endParaRPr lang="en-GB" sz="2400" dirty="0" smtClean="0">
              <a:solidFill>
                <a:srgbClr val="333333"/>
              </a:solidFill>
            </a:endParaRPr>
          </a:p>
          <a:p>
            <a:endParaRPr lang="en-GB" sz="2400" dirty="0" smtClean="0">
              <a:solidFill>
                <a:srgbClr val="333333"/>
              </a:solidFill>
            </a:endParaRPr>
          </a:p>
          <a:p>
            <a:endParaRPr lang="en-GB" dirty="0" smtClean="0">
              <a:solidFill>
                <a:srgbClr val="333333"/>
              </a:solidFill>
            </a:endParaRPr>
          </a:p>
          <a:p>
            <a:endParaRPr lang="en-GB" sz="2800" dirty="0" smtClean="0">
              <a:solidFill>
                <a:srgbClr val="333333"/>
              </a:solidFill>
            </a:endParaRPr>
          </a:p>
          <a:p>
            <a:endParaRPr lang="en-GB" sz="2800" dirty="0">
              <a:solidFill>
                <a:srgbClr val="333333"/>
              </a:solidFill>
            </a:endParaRPr>
          </a:p>
          <a:p>
            <a:endParaRPr lang="en-GB" sz="2800" dirty="0" smtClean="0">
              <a:solidFill>
                <a:srgbClr val="333333"/>
              </a:solidFill>
            </a:endParaRPr>
          </a:p>
          <a:p>
            <a:r>
              <a:rPr lang="en-GB" sz="2800" dirty="0">
                <a:solidFill>
                  <a:srgbClr val="333333"/>
                </a:solidFill>
              </a:rPr>
              <a:t>	</a:t>
            </a:r>
            <a:r>
              <a:rPr lang="en-GB" sz="2800" dirty="0" smtClean="0">
                <a:solidFill>
                  <a:srgbClr val="333333"/>
                </a:solidFill>
              </a:rPr>
              <a:t>	</a:t>
            </a:r>
            <a:endParaRPr lang="en-GB" sz="2400" dirty="0" smtClean="0">
              <a:solidFill>
                <a:srgbClr val="333333"/>
              </a:solidFill>
            </a:endParaRPr>
          </a:p>
          <a:p>
            <a:r>
              <a:rPr lang="en-GB" sz="2400" dirty="0" smtClean="0">
                <a:solidFill>
                  <a:srgbClr val="333333"/>
                </a:solidFill>
              </a:rPr>
              <a:t> </a:t>
            </a:r>
          </a:p>
          <a:p>
            <a:endParaRPr lang="en-GB" sz="2400" dirty="0" smtClean="0">
              <a:solidFill>
                <a:srgbClr val="333333"/>
              </a:solidFill>
            </a:endParaRPr>
          </a:p>
          <a:p>
            <a:endParaRPr lang="en-GB" sz="2800" b="1" i="1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800" b="1" i="1" dirty="0" smtClean="0"/>
          </a:p>
          <a:p>
            <a:endParaRPr lang="en-GB" sz="2400" dirty="0" smtClean="0"/>
          </a:p>
          <a:p>
            <a:endParaRPr lang="en-GB" dirty="0"/>
          </a:p>
        </p:txBody>
      </p:sp>
      <p:pic>
        <p:nvPicPr>
          <p:cNvPr id="5" name="Picture 4" descr="C:\Users\Calum\Documents\University\Psychology\PhD\Annual Review\First Year\100_04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861048"/>
            <a:ext cx="888053" cy="1370484"/>
          </a:xfrm>
          <a:prstGeom prst="rect">
            <a:avLst/>
          </a:prstGeom>
          <a:noFill/>
        </p:spPr>
      </p:pic>
      <p:pic>
        <p:nvPicPr>
          <p:cNvPr id="6" name="Picture 2" descr="C:\Users\Calum\Documents\University\Psychology\PhD\Annual Review\First Year\100_04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933056"/>
            <a:ext cx="1870578" cy="1264241"/>
          </a:xfrm>
          <a:prstGeom prst="rect">
            <a:avLst/>
          </a:prstGeom>
          <a:noFill/>
        </p:spPr>
      </p:pic>
      <p:pic>
        <p:nvPicPr>
          <p:cNvPr id="7" name="Picture 2" descr="C:\Users\Calum\Documents\University\Psychology\PhD\Tasks\Iconicity\Edited pictures\app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3789040"/>
            <a:ext cx="1125781" cy="1368152"/>
          </a:xfrm>
          <a:prstGeom prst="rect">
            <a:avLst/>
          </a:prstGeom>
          <a:noFill/>
        </p:spPr>
      </p:pic>
      <p:pic>
        <p:nvPicPr>
          <p:cNvPr id="11" name="Picture 10" descr="F:\Size as a cue to intentions\Small Abstract\small square.jpg"/>
          <p:cNvPicPr>
            <a:picLocks noChangeAspect="1" noChangeArrowheads="1"/>
          </p:cNvPicPr>
          <p:nvPr/>
        </p:nvPicPr>
        <p:blipFill>
          <a:blip r:embed="rId6" cstate="print"/>
          <a:srcRect l="27564" t="24006" r="26589" b="17508"/>
          <a:stretch>
            <a:fillRect/>
          </a:stretch>
        </p:blipFill>
        <p:spPr bwMode="auto">
          <a:xfrm flipH="1">
            <a:off x="4355976" y="1556792"/>
            <a:ext cx="1071648" cy="1656184"/>
          </a:xfrm>
          <a:prstGeom prst="rect">
            <a:avLst/>
          </a:prstGeom>
          <a:noFill/>
        </p:spPr>
      </p:pic>
      <p:cxnSp>
        <p:nvCxnSpPr>
          <p:cNvPr id="12" name="Straight Arrow Connector 11"/>
          <p:cNvCxnSpPr/>
          <p:nvPr/>
        </p:nvCxnSpPr>
        <p:spPr>
          <a:xfrm rot="5400000">
            <a:off x="4608004" y="3537012"/>
            <a:ext cx="505644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508104" y="3284984"/>
            <a:ext cx="1296144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771800" y="3284984"/>
            <a:ext cx="1296144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755576" y="3789040"/>
            <a:ext cx="2304256" cy="15841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4067944" y="3717032"/>
            <a:ext cx="1512168" cy="16561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/>
          <a:p>
            <a:r>
              <a:rPr lang="en-US" dirty="0" smtClean="0"/>
              <a:t>Abstract Condition</a:t>
            </a:r>
            <a:br>
              <a:rPr lang="en-US" dirty="0" smtClean="0"/>
            </a:br>
            <a:r>
              <a:rPr lang="en-US" sz="3600" dirty="0" smtClean="0"/>
              <a:t>Object Selection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971600" y="5370099"/>
            <a:ext cx="1941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333333"/>
                </a:solidFill>
              </a:rPr>
              <a:t>Intended referent</a:t>
            </a:r>
            <a:endParaRPr lang="en-US" sz="1600" dirty="0">
              <a:solidFill>
                <a:srgbClr val="333333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81849" y="5370099"/>
            <a:ext cx="21210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333333"/>
                </a:solidFill>
              </a:rPr>
              <a:t>Perceptual referent</a:t>
            </a:r>
            <a:endParaRPr lang="en-US" sz="1600" dirty="0">
              <a:solidFill>
                <a:srgbClr val="333333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20272" y="5370099"/>
            <a:ext cx="1133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333333"/>
                </a:solidFill>
              </a:rPr>
              <a:t>Distractor</a:t>
            </a:r>
            <a:endParaRPr lang="en-US" sz="1600" dirty="0">
              <a:solidFill>
                <a:srgbClr val="33333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8333" y="5875867"/>
            <a:ext cx="7493000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100" dirty="0" smtClean="0">
              <a:solidFill>
                <a:srgbClr val="333333"/>
              </a:solidFill>
            </a:endParaRPr>
          </a:p>
          <a:p>
            <a:pPr algn="ctr"/>
            <a:r>
              <a:rPr lang="en-GB" sz="2800" dirty="0" smtClean="0">
                <a:solidFill>
                  <a:srgbClr val="333333"/>
                </a:solidFill>
              </a:rPr>
              <a:t>“</a:t>
            </a:r>
            <a:r>
              <a:rPr lang="en-GB" sz="2800" i="1" dirty="0">
                <a:solidFill>
                  <a:srgbClr val="333333"/>
                </a:solidFill>
              </a:rPr>
              <a:t>What was Joe trying to draw?</a:t>
            </a:r>
            <a:r>
              <a:rPr lang="en-GB" sz="2800" dirty="0">
                <a:solidFill>
                  <a:srgbClr val="333333"/>
                </a:solidFill>
              </a:rPr>
              <a:t>”</a:t>
            </a:r>
          </a:p>
          <a:p>
            <a:endParaRPr lang="en-GB" sz="1600" dirty="0">
              <a:solidFill>
                <a:srgbClr val="333333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55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mp:transition xmlns:mp="http://schemas.microsoft.com/office/mac/powerpoint/2008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2" grpId="0"/>
      <p:bldP spid="21" grpId="0"/>
      <p:bldP spid="22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F:\Size as a cue to intentions\Large Realistic\elepha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889287" y="2295289"/>
            <a:ext cx="2037351" cy="2864613"/>
          </a:xfrm>
          <a:prstGeom prst="rect">
            <a:avLst/>
          </a:prstGeom>
          <a:noFill/>
        </p:spPr>
      </p:pic>
      <p:pic>
        <p:nvPicPr>
          <p:cNvPr id="6" name="Picture 4" descr="F:\Size as a cue to intentions\Small Realistic\Mouse (small)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404238" y="3244834"/>
            <a:ext cx="927813" cy="115212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43608" y="4509120"/>
            <a:ext cx="7560840" cy="2554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b="1" i="1" dirty="0" smtClean="0">
              <a:solidFill>
                <a:srgbClr val="333333"/>
              </a:solidFill>
            </a:endParaRPr>
          </a:p>
          <a:p>
            <a:r>
              <a:rPr lang="en-GB" sz="2400" dirty="0" smtClean="0">
                <a:solidFill>
                  <a:srgbClr val="333333"/>
                </a:solidFill>
              </a:rPr>
              <a:t>“Look! Ben has drawn an elephant and a mouse. These are drawings of a mouse and an elephant.”</a:t>
            </a:r>
          </a:p>
          <a:p>
            <a:endParaRPr lang="en-GB" dirty="0" smtClean="0">
              <a:solidFill>
                <a:srgbClr val="333333"/>
              </a:solidFill>
            </a:endParaRPr>
          </a:p>
          <a:p>
            <a:r>
              <a:rPr lang="en-GB" sz="2400" dirty="0" smtClean="0">
                <a:solidFill>
                  <a:srgbClr val="333333"/>
                </a:solidFill>
              </a:rPr>
              <a:t>“</a:t>
            </a:r>
            <a:r>
              <a:rPr lang="en-GB" sz="2400" i="1" dirty="0" smtClean="0">
                <a:solidFill>
                  <a:srgbClr val="333333"/>
                </a:solidFill>
              </a:rPr>
              <a:t>Can you show me the mouse?</a:t>
            </a:r>
            <a:r>
              <a:rPr lang="en-GB" sz="2400" dirty="0" smtClean="0">
                <a:solidFill>
                  <a:srgbClr val="333333"/>
                </a:solidFill>
              </a:rPr>
              <a:t>”</a:t>
            </a:r>
          </a:p>
          <a:p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971600" y="1700808"/>
            <a:ext cx="7632848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333333"/>
                </a:solidFill>
              </a:rPr>
              <a:t>“Ben has drawn pictures of an elephant and a mouse. I’m going to show you his pictures of a mouse and an elephant. </a:t>
            </a:r>
            <a:endParaRPr lang="en-GB" sz="2400" dirty="0">
              <a:solidFill>
                <a:srgbClr val="333333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292080" y="3356992"/>
            <a:ext cx="1080120" cy="10081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/>
          <a:p>
            <a:r>
              <a:rPr lang="en-US" dirty="0" smtClean="0"/>
              <a:t>Realistic Condition</a:t>
            </a:r>
            <a:br>
              <a:rPr lang="en-US" dirty="0" smtClean="0"/>
            </a:br>
            <a:r>
              <a:rPr lang="en-US" sz="3600" dirty="0" smtClean="0"/>
              <a:t>Picture Selection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5345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mp:transition xmlns:mp="http://schemas.microsoft.com/office/mac/powerpoint/2008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640913"/>
            <a:ext cx="7272808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b="1" i="1" dirty="0" smtClean="0"/>
          </a:p>
          <a:p>
            <a:endParaRPr lang="en-GB" sz="2800" b="1" i="1" dirty="0" smtClean="0"/>
          </a:p>
          <a:p>
            <a:r>
              <a:rPr lang="en-GB" sz="2800" dirty="0" smtClean="0"/>
              <a:t>“Now look at these!”</a:t>
            </a:r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pPr algn="ctr"/>
            <a:endParaRPr lang="en-GB" sz="2800" dirty="0" smtClean="0">
              <a:solidFill>
                <a:srgbClr val="333333"/>
              </a:solidFill>
            </a:endParaRPr>
          </a:p>
          <a:p>
            <a:pPr algn="ctr"/>
            <a:r>
              <a:rPr lang="en-GB" sz="2800" dirty="0" smtClean="0">
                <a:solidFill>
                  <a:srgbClr val="333333"/>
                </a:solidFill>
              </a:rPr>
              <a:t>“</a:t>
            </a:r>
            <a:r>
              <a:rPr lang="en-GB" sz="2800" i="1" dirty="0" smtClean="0">
                <a:solidFill>
                  <a:srgbClr val="333333"/>
                </a:solidFill>
              </a:rPr>
              <a:t>What was Ben trying to draw?</a:t>
            </a:r>
            <a:r>
              <a:rPr lang="en-GB" sz="2800" dirty="0" smtClean="0">
                <a:solidFill>
                  <a:srgbClr val="333333"/>
                </a:solidFill>
              </a:rPr>
              <a:t>”</a:t>
            </a:r>
          </a:p>
          <a:p>
            <a:endParaRPr lang="en-GB" dirty="0"/>
          </a:p>
        </p:txBody>
      </p:sp>
      <p:pic>
        <p:nvPicPr>
          <p:cNvPr id="8" name="Picture 5" descr="C:\Users\Calum\Documents\University\Psychology\PhD\Annual Review\First Year\100_04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4221088"/>
            <a:ext cx="576064" cy="755079"/>
          </a:xfrm>
          <a:prstGeom prst="rect">
            <a:avLst/>
          </a:prstGeom>
          <a:noFill/>
        </p:spPr>
      </p:pic>
      <p:pic>
        <p:nvPicPr>
          <p:cNvPr id="9" name="Picture 3" descr="C:\Users\Calum\Documents\University\Psychology\PhD\Annual Review\First Year\100_04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933056"/>
            <a:ext cx="864096" cy="732915"/>
          </a:xfrm>
          <a:prstGeom prst="rect">
            <a:avLst/>
          </a:prstGeom>
          <a:noFill/>
        </p:spPr>
      </p:pic>
      <p:pic>
        <p:nvPicPr>
          <p:cNvPr id="10" name="Picture 2" descr="C:\Users\Calum\Documents\University\Psychology\PhD\Tasks\Iconicity\Edited pictures\spo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471124" y="3978148"/>
            <a:ext cx="1602352" cy="360040"/>
          </a:xfrm>
          <a:prstGeom prst="rect">
            <a:avLst/>
          </a:prstGeom>
          <a:noFill/>
        </p:spPr>
      </p:pic>
      <p:sp>
        <p:nvSpPr>
          <p:cNvPr id="13" name="Oval 12"/>
          <p:cNvSpPr/>
          <p:nvPr/>
        </p:nvSpPr>
        <p:spPr>
          <a:xfrm>
            <a:off x="1403648" y="3789040"/>
            <a:ext cx="1080120" cy="10801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4" descr="F:\Size as a cue to intentions\Small Realistic\Mouse (small)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4252109" y="2308730"/>
            <a:ext cx="927813" cy="1152128"/>
          </a:xfrm>
          <a:prstGeom prst="rect">
            <a:avLst/>
          </a:prstGeom>
          <a:noFill/>
        </p:spPr>
      </p:pic>
      <p:cxnSp>
        <p:nvCxnSpPr>
          <p:cNvPr id="15" name="Straight Arrow Connector 14"/>
          <p:cNvCxnSpPr/>
          <p:nvPr/>
        </p:nvCxnSpPr>
        <p:spPr>
          <a:xfrm rot="5400000">
            <a:off x="4463988" y="3753036"/>
            <a:ext cx="505644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508104" y="3429000"/>
            <a:ext cx="1296144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627784" y="3429000"/>
            <a:ext cx="1296144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/>
          <a:p>
            <a:r>
              <a:rPr lang="en-US" dirty="0" smtClean="0"/>
              <a:t>Realistic Condition</a:t>
            </a:r>
            <a:br>
              <a:rPr lang="en-US" dirty="0" smtClean="0"/>
            </a:br>
            <a:r>
              <a:rPr lang="en-US" sz="3600" dirty="0" smtClean="0"/>
              <a:t>Object Selection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7658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mp:transition xmlns:mp="http://schemas.microsoft.com/office/mac/powerpoint/2008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br>
              <a:rPr lang="en-US" dirty="0" smtClean="0"/>
            </a:br>
            <a:r>
              <a:rPr lang="en-US" dirty="0" smtClean="0"/>
              <a:t>Picture Selection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0503888"/>
              </p:ext>
            </p:extLst>
          </p:nvPr>
        </p:nvGraphicFramePr>
        <p:xfrm>
          <a:off x="779463" y="1828800"/>
          <a:ext cx="7583487" cy="4297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264564" y="6126163"/>
            <a:ext cx="871739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333333"/>
                </a:solidFill>
              </a:rPr>
              <a:t>A significant </a:t>
            </a:r>
            <a:r>
              <a:rPr lang="en-US" sz="1600" dirty="0">
                <a:solidFill>
                  <a:srgbClr val="333333"/>
                </a:solidFill>
              </a:rPr>
              <a:t>group </a:t>
            </a:r>
            <a:r>
              <a:rPr lang="en-US" sz="1600" dirty="0" smtClean="0">
                <a:solidFill>
                  <a:srgbClr val="333333"/>
                </a:solidFill>
              </a:rPr>
              <a:t>difference was obtained in Abstract Condition (</a:t>
            </a:r>
            <a:r>
              <a:rPr lang="en-US" sz="1600" i="1" dirty="0" smtClean="0">
                <a:solidFill>
                  <a:srgbClr val="333333"/>
                </a:solidFill>
              </a:rPr>
              <a:t>t</a:t>
            </a:r>
            <a:r>
              <a:rPr lang="en-US" sz="1600" dirty="0">
                <a:solidFill>
                  <a:srgbClr val="333333"/>
                </a:solidFill>
              </a:rPr>
              <a:t>(26) = 2.24, </a:t>
            </a:r>
            <a:r>
              <a:rPr lang="en-US" sz="1600" i="1" dirty="0">
                <a:solidFill>
                  <a:srgbClr val="333333"/>
                </a:solidFill>
              </a:rPr>
              <a:t>p</a:t>
            </a:r>
            <a:r>
              <a:rPr lang="en-US" sz="1600" dirty="0">
                <a:solidFill>
                  <a:srgbClr val="333333"/>
                </a:solidFill>
              </a:rPr>
              <a:t> &lt; .</a:t>
            </a:r>
            <a:r>
              <a:rPr lang="en-US" sz="1600" dirty="0" smtClean="0">
                <a:solidFill>
                  <a:srgbClr val="333333"/>
                </a:solidFill>
              </a:rPr>
              <a:t>05)</a:t>
            </a:r>
            <a:endParaRPr lang="en-US" sz="1600" dirty="0">
              <a:solidFill>
                <a:srgbClr val="333333"/>
              </a:solidFill>
            </a:endParaRPr>
          </a:p>
          <a:p>
            <a:pPr algn="ctr"/>
            <a:r>
              <a:rPr lang="en-GB" sz="1600" dirty="0" smtClean="0">
                <a:solidFill>
                  <a:schemeClr val="bg2"/>
                </a:solidFill>
              </a:rPr>
              <a:t>Both groups performed above chance.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45116" y="2476500"/>
            <a:ext cx="52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3333"/>
                </a:solidFill>
              </a:rPr>
              <a:t>*</a:t>
            </a:r>
            <a:endParaRPr lang="en-US" dirty="0">
              <a:solidFill>
                <a:srgbClr val="333333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839790" y="3810113"/>
            <a:ext cx="5475410" cy="16283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753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62753"/>
            <a:ext cx="8331200" cy="1283167"/>
          </a:xfrm>
        </p:spPr>
        <p:txBody>
          <a:bodyPr/>
          <a:lstStyle/>
          <a:p>
            <a:r>
              <a:rPr lang="en-US" sz="4400" dirty="0" smtClean="0"/>
              <a:t>Early Actions on Pictures</a:t>
            </a:r>
            <a:endParaRPr lang="en-US" sz="4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85344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990600" y="5562600"/>
            <a:ext cx="662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dirty="0" err="1">
                <a:solidFill>
                  <a:schemeClr val="bg2"/>
                </a:solidFill>
                <a:latin typeface="+mn-lt"/>
              </a:rPr>
              <a:t>DeLoache</a:t>
            </a:r>
            <a:r>
              <a:rPr lang="en-GB" dirty="0">
                <a:solidFill>
                  <a:schemeClr val="bg2"/>
                </a:solidFill>
                <a:latin typeface="+mn-lt"/>
              </a:rPr>
              <a:t>, et al. (1998),</a:t>
            </a:r>
            <a:r>
              <a:rPr lang="en-GB" i="1" dirty="0">
                <a:solidFill>
                  <a:schemeClr val="bg2"/>
                </a:solidFill>
                <a:latin typeface="+mn-lt"/>
              </a:rPr>
              <a:t> Psych </a:t>
            </a:r>
            <a:r>
              <a:rPr lang="en-GB" i="1" dirty="0" err="1">
                <a:solidFill>
                  <a:schemeClr val="bg2"/>
                </a:solidFill>
                <a:latin typeface="+mn-lt"/>
              </a:rPr>
              <a:t>Sci</a:t>
            </a:r>
            <a:endParaRPr lang="en-GB" i="1" dirty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687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2486966"/>
              </p:ext>
            </p:extLst>
          </p:nvPr>
        </p:nvGraphicFramePr>
        <p:xfrm>
          <a:off x="195376" y="1213046"/>
          <a:ext cx="8850936" cy="4630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5589" y="5940895"/>
            <a:ext cx="9008411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333333"/>
                </a:solidFill>
              </a:rPr>
              <a:t>Significant group difference in Abstract Condition:</a:t>
            </a:r>
          </a:p>
          <a:p>
            <a:pPr algn="ctr"/>
            <a:r>
              <a:rPr lang="en-US" dirty="0" smtClean="0">
                <a:solidFill>
                  <a:srgbClr val="333333"/>
                </a:solidFill>
              </a:rPr>
              <a:t>Group </a:t>
            </a:r>
            <a:r>
              <a:rPr lang="en-US" dirty="0">
                <a:solidFill>
                  <a:srgbClr val="333333"/>
                </a:solidFill>
              </a:rPr>
              <a:t>x Response Type interaction, </a:t>
            </a:r>
            <a:r>
              <a:rPr lang="en-US" i="1" dirty="0">
                <a:solidFill>
                  <a:srgbClr val="333333"/>
                </a:solidFill>
              </a:rPr>
              <a:t>F</a:t>
            </a:r>
            <a:r>
              <a:rPr lang="en-US" dirty="0">
                <a:solidFill>
                  <a:srgbClr val="333333"/>
                </a:solidFill>
              </a:rPr>
              <a:t>(1, 26) = 23.33, </a:t>
            </a:r>
            <a:r>
              <a:rPr lang="en-US" i="1" dirty="0">
                <a:solidFill>
                  <a:srgbClr val="333333"/>
                </a:solidFill>
              </a:rPr>
              <a:t>MSE</a:t>
            </a:r>
            <a:r>
              <a:rPr lang="en-US" dirty="0">
                <a:solidFill>
                  <a:srgbClr val="333333"/>
                </a:solidFill>
              </a:rPr>
              <a:t> = 2.15, </a:t>
            </a:r>
            <a:r>
              <a:rPr lang="en-US" i="1" dirty="0">
                <a:solidFill>
                  <a:srgbClr val="333333"/>
                </a:solidFill>
              </a:rPr>
              <a:t>p</a:t>
            </a:r>
            <a:r>
              <a:rPr lang="en-US" dirty="0">
                <a:solidFill>
                  <a:srgbClr val="333333"/>
                </a:solidFill>
              </a:rPr>
              <a:t> &lt; .001, </a:t>
            </a:r>
            <a:r>
              <a:rPr lang="en-US" i="1" dirty="0" smtClean="0">
                <a:solidFill>
                  <a:srgbClr val="333333"/>
                </a:solidFill>
              </a:rPr>
              <a:t>p</a:t>
            </a:r>
            <a:r>
              <a:rPr lang="en-GB" i="1" baseline="30000" dirty="0" smtClean="0">
                <a:solidFill>
                  <a:srgbClr val="333333"/>
                </a:solidFill>
              </a:rPr>
              <a:t>2</a:t>
            </a:r>
            <a:r>
              <a:rPr lang="en-GB" dirty="0" smtClean="0">
                <a:solidFill>
                  <a:srgbClr val="333333"/>
                </a:solidFill>
              </a:rPr>
              <a:t>=.</a:t>
            </a:r>
            <a:r>
              <a:rPr lang="en-GB" dirty="0">
                <a:solidFill>
                  <a:srgbClr val="333333"/>
                </a:solidFill>
              </a:rPr>
              <a:t>47.</a:t>
            </a:r>
          </a:p>
          <a:p>
            <a:pPr algn="ctr"/>
            <a:r>
              <a:rPr lang="en-US" dirty="0" smtClean="0">
                <a:solidFill>
                  <a:schemeClr val="bg2"/>
                </a:solidFill>
              </a:rPr>
              <a:t>Only TD above chance, but both groups at ceiling in Realistic Condition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82041" y="62753"/>
            <a:ext cx="8161806" cy="1283167"/>
          </a:xfrm>
        </p:spPr>
        <p:txBody>
          <a:bodyPr/>
          <a:lstStyle/>
          <a:p>
            <a:r>
              <a:rPr lang="en-US" dirty="0" smtClean="0"/>
              <a:t>Results</a:t>
            </a:r>
            <a:br>
              <a:rPr lang="en-US" dirty="0" smtClean="0"/>
            </a:br>
            <a:r>
              <a:rPr lang="en-US" dirty="0" smtClean="0"/>
              <a:t>Object Selection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86751" y="3447173"/>
            <a:ext cx="529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3333"/>
                </a:solidFill>
              </a:rPr>
              <a:t>*</a:t>
            </a:r>
            <a:endParaRPr lang="en-US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5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3: 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the Abstract condition, children with ASD used relative size to infer picture-referent relations in the absence of perceptual resemblance</a:t>
            </a:r>
          </a:p>
          <a:p>
            <a:pPr marL="0" indent="0">
              <a:buNone/>
            </a:pPr>
            <a:r>
              <a:rPr lang="en-US" dirty="0" smtClean="0"/>
              <a:t>				“elephant”</a:t>
            </a:r>
          </a:p>
          <a:p>
            <a:endParaRPr lang="en-US" dirty="0" smtClean="0"/>
          </a:p>
          <a:p>
            <a:r>
              <a:rPr lang="en-US" dirty="0" smtClean="0"/>
              <a:t>However, they linked the abstract picture to a perceptually related distractor rather than intended referent</a:t>
            </a:r>
          </a:p>
        </p:txBody>
      </p:sp>
      <p:pic>
        <p:nvPicPr>
          <p:cNvPr id="4" name="Picture 3" descr="F:\Size as a cue to intentions\Small Abstract\small square.jpg"/>
          <p:cNvPicPr>
            <a:picLocks noChangeAspect="1" noChangeArrowheads="1"/>
          </p:cNvPicPr>
          <p:nvPr/>
        </p:nvPicPr>
        <p:blipFill>
          <a:blip r:embed="rId2" cstate="print"/>
          <a:srcRect l="27564" t="24006" r="26589" b="17508"/>
          <a:stretch>
            <a:fillRect/>
          </a:stretch>
        </p:blipFill>
        <p:spPr bwMode="auto">
          <a:xfrm>
            <a:off x="3331712" y="3451032"/>
            <a:ext cx="591886" cy="914734"/>
          </a:xfrm>
          <a:prstGeom prst="rect">
            <a:avLst/>
          </a:prstGeom>
          <a:noFill/>
        </p:spPr>
      </p:pic>
      <p:pic>
        <p:nvPicPr>
          <p:cNvPr id="10" name="Picture 9" descr="F:\Size as a cue to intentions\Small Abstract\small square.jpg"/>
          <p:cNvPicPr>
            <a:picLocks noChangeAspect="1" noChangeArrowheads="1"/>
          </p:cNvPicPr>
          <p:nvPr/>
        </p:nvPicPr>
        <p:blipFill>
          <a:blip r:embed="rId2" cstate="print"/>
          <a:srcRect l="27564" t="24006" r="26589" b="17508"/>
          <a:stretch>
            <a:fillRect/>
          </a:stretch>
        </p:blipFill>
        <p:spPr bwMode="auto">
          <a:xfrm>
            <a:off x="3627655" y="5864032"/>
            <a:ext cx="591886" cy="914734"/>
          </a:xfrm>
          <a:prstGeom prst="rect">
            <a:avLst/>
          </a:prstGeom>
          <a:noFill/>
        </p:spPr>
      </p:pic>
      <p:sp>
        <p:nvSpPr>
          <p:cNvPr id="11" name="Right Arrow 10"/>
          <p:cNvSpPr/>
          <p:nvPr/>
        </p:nvSpPr>
        <p:spPr>
          <a:xfrm>
            <a:off x="4021667" y="3776133"/>
            <a:ext cx="350274" cy="16086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383549" y="6256867"/>
            <a:ext cx="350274" cy="16086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C:\Users\Calum\Documents\University\Psychology\PhD\Annual Review\First Year\100_04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3066" y="5864031"/>
            <a:ext cx="630704" cy="9733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114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11" grpId="0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3: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contrast, typically developing children can use relative size to infer representational status, </a:t>
            </a:r>
            <a:r>
              <a:rPr lang="en-US" b="1" i="1" dirty="0" smtClean="0"/>
              <a:t>and</a:t>
            </a:r>
            <a:r>
              <a:rPr lang="en-US" dirty="0" smtClean="0"/>
              <a:t> link this to the correct real world referent</a:t>
            </a:r>
          </a:p>
          <a:p>
            <a:r>
              <a:rPr lang="en-US" dirty="0" smtClean="0"/>
              <a:t>One piece of evidence that children with ASD follow a realist route while typically developing children follow an intentional 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79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Typically developing children understand the symbolic relation between pictures, words and the objects they refer to</a:t>
            </a:r>
          </a:p>
          <a:p>
            <a:r>
              <a:rPr lang="en-US" dirty="0" smtClean="0"/>
              <a:t>Use naming and intentional information to help form these links</a:t>
            </a:r>
          </a:p>
          <a:p>
            <a:r>
              <a:rPr lang="en-US" dirty="0" smtClean="0"/>
              <a:t>Children with ASD instead form associative relations between pictures, words and objects</a:t>
            </a:r>
          </a:p>
          <a:p>
            <a:r>
              <a:rPr lang="en-US" dirty="0" smtClean="0"/>
              <a:t>They focus on perceptual resemblance (color, shape) when interpreting pictures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56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realists?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Geneva" charset="0"/>
              </a:rPr>
              <a:t>Children with ASD are failing to use intent to reason about depictions</a:t>
            </a:r>
          </a:p>
          <a:p>
            <a:r>
              <a:rPr lang="en-US" dirty="0">
                <a:cs typeface="Geneva" charset="0"/>
              </a:rPr>
              <a:t>They may be ‘naïve realists</a:t>
            </a:r>
            <a:r>
              <a:rPr lang="en-GB" dirty="0">
                <a:cs typeface="Geneva" charset="0"/>
              </a:rPr>
              <a:t>’</a:t>
            </a:r>
            <a:r>
              <a:rPr lang="en-US" dirty="0">
                <a:cs typeface="Geneva" charset="0"/>
              </a:rPr>
              <a:t> – evaluating pictures at face value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A viewer analyzes the world as it stands before him, making sense of his environment through perceptual analysis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Literal interpretation</a:t>
            </a:r>
          </a:p>
          <a:p>
            <a:endParaRPr lang="en-US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8251286"/>
              </p:ext>
            </p:extLst>
          </p:nvPr>
        </p:nvGraphicFramePr>
        <p:xfrm>
          <a:off x="5574001" y="4686300"/>
          <a:ext cx="3114386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Document" r:id="rId3" imgW="5270500" imgH="3352800" progId="Word.Document.12">
                  <p:link updateAutomatic="1"/>
                </p:oleObj>
              </mc:Choice>
              <mc:Fallback>
                <p:oleObj name="Document" r:id="rId3" imgW="5270500" imgH="33528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4001" y="4686300"/>
                        <a:ext cx="3114386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/>
          <p:cNvSpPr/>
          <p:nvPr/>
        </p:nvSpPr>
        <p:spPr>
          <a:xfrm>
            <a:off x="6757700" y="4822745"/>
            <a:ext cx="600737" cy="1303418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223000" y="4686300"/>
            <a:ext cx="1293537" cy="1904714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74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Medium of learning (traditional picture books vs. </a:t>
            </a:r>
            <a:r>
              <a:rPr lang="en-US" dirty="0" err="1" smtClean="0"/>
              <a:t>iPads</a:t>
            </a:r>
            <a:r>
              <a:rPr lang="en-US" dirty="0" smtClean="0"/>
              <a:t>) for symbolic understanding, word learning, and engagement </a:t>
            </a:r>
          </a:p>
          <a:p>
            <a:r>
              <a:rPr lang="en-US" dirty="0" smtClean="0"/>
              <a:t>What dimensions children with ASD use to generalize words (shape, color, size)?</a:t>
            </a:r>
          </a:p>
          <a:p>
            <a:r>
              <a:rPr lang="en-US" dirty="0"/>
              <a:t>Creation of pictures – artistic style, meaning, intent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5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Parents and children</a:t>
            </a:r>
          </a:p>
          <a:p>
            <a:r>
              <a:rPr lang="en-US" dirty="0" smtClean="0"/>
              <a:t>Susan Carey</a:t>
            </a:r>
          </a:p>
          <a:p>
            <a:r>
              <a:rPr lang="en-US" dirty="0" smtClean="0"/>
              <a:t>Paul Bloom</a:t>
            </a:r>
          </a:p>
          <a:p>
            <a:r>
              <a:rPr lang="en-US" dirty="0" smtClean="0"/>
              <a:t>Patricia </a:t>
            </a:r>
            <a:r>
              <a:rPr lang="en-US" dirty="0" err="1" smtClean="0"/>
              <a:t>Ganea</a:t>
            </a:r>
            <a:endParaRPr lang="en-US" dirty="0" smtClean="0"/>
          </a:p>
          <a:p>
            <a:r>
              <a:rPr lang="en-US" dirty="0" err="1" smtClean="0"/>
              <a:t>Calum</a:t>
            </a:r>
            <a:r>
              <a:rPr lang="en-US" dirty="0" smtClean="0"/>
              <a:t> Hartley</a:t>
            </a:r>
          </a:p>
          <a:p>
            <a:r>
              <a:rPr lang="en-US" dirty="0" smtClean="0"/>
              <a:t>Charlotte Field</a:t>
            </a:r>
          </a:p>
          <a:p>
            <a:r>
              <a:rPr lang="en-US" dirty="0" smtClean="0"/>
              <a:t>British Academy, Autism Speaks, </a:t>
            </a:r>
            <a:r>
              <a:rPr lang="en-US" dirty="0"/>
              <a:t>Friends </a:t>
            </a:r>
            <a:r>
              <a:rPr lang="en-US" dirty="0" smtClean="0"/>
              <a:t>Funding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3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Categories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Also analyzed responses across trials (Mapping, Generalization, Novelty Bias)</a:t>
            </a:r>
          </a:p>
          <a:p>
            <a:pPr lvl="1"/>
            <a:r>
              <a:rPr lang="en-US" dirty="0"/>
              <a:t>Robust symbolic (map word from picture to object, and successfully generalize to new category member)</a:t>
            </a:r>
          </a:p>
          <a:p>
            <a:pPr lvl="1"/>
            <a:r>
              <a:rPr lang="en-US" dirty="0"/>
              <a:t>Fragile symbolic (map word from picture to object, but fail to generalize)</a:t>
            </a:r>
          </a:p>
          <a:p>
            <a:pPr lvl="1"/>
            <a:r>
              <a:rPr lang="en-US" dirty="0"/>
              <a:t>Associative (map word to picture only)</a:t>
            </a:r>
          </a:p>
          <a:p>
            <a:pPr lvl="1"/>
            <a:r>
              <a:rPr lang="en-US" dirty="0"/>
              <a:t>Other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55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Category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2273749"/>
              </p:ext>
            </p:extLst>
          </p:nvPr>
        </p:nvGraphicFramePr>
        <p:xfrm>
          <a:off x="779463" y="1689100"/>
          <a:ext cx="7583485" cy="505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6697"/>
                <a:gridCol w="1516697"/>
                <a:gridCol w="1516697"/>
                <a:gridCol w="1516697"/>
                <a:gridCol w="1516697"/>
              </a:tblGrid>
              <a:tr h="370840">
                <a:tc gridSpan="5"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Iconicity of picture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B&amp;W 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Greyscale</a:t>
                      </a:r>
                      <a:r>
                        <a:rPr lang="en-US" dirty="0" smtClean="0"/>
                        <a:t> photo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Color 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Color photo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ASD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Symbolic</a:t>
                      </a:r>
                      <a:r>
                        <a:rPr lang="en-US" baseline="0" dirty="0" smtClean="0"/>
                        <a:t> (Robust)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Symbolic</a:t>
                      </a:r>
                    </a:p>
                    <a:p>
                      <a:r>
                        <a:rPr lang="en-US" dirty="0" smtClean="0"/>
                        <a:t>(Fragile)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Associative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Symbolic</a:t>
                      </a:r>
                      <a:r>
                        <a:rPr lang="en-US" baseline="0" dirty="0" smtClean="0"/>
                        <a:t> (Robust)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Symbolic</a:t>
                      </a:r>
                    </a:p>
                    <a:p>
                      <a:r>
                        <a:rPr lang="en-US" dirty="0" smtClean="0"/>
                        <a:t>(Fragile)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Associative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008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Mapping: TD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8859608"/>
              </p:ext>
            </p:extLst>
          </p:nvPr>
        </p:nvGraphicFramePr>
        <p:xfrm>
          <a:off x="127000" y="1524000"/>
          <a:ext cx="8864599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4709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62753"/>
            <a:ext cx="8331200" cy="1283167"/>
          </a:xfrm>
        </p:spPr>
        <p:txBody>
          <a:bodyPr/>
          <a:lstStyle/>
          <a:p>
            <a:r>
              <a:rPr lang="en-US" sz="4400" dirty="0" smtClean="0"/>
              <a:t>Developmental Trajectory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133600"/>
            <a:ext cx="8358188" cy="379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87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Mapping: ASD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5138918"/>
              </p:ext>
            </p:extLst>
          </p:nvPr>
        </p:nvGraphicFramePr>
        <p:xfrm>
          <a:off x="203200" y="1600200"/>
          <a:ext cx="87122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5023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62753"/>
            <a:ext cx="8331200" cy="1283167"/>
          </a:xfrm>
        </p:spPr>
        <p:txBody>
          <a:bodyPr/>
          <a:lstStyle/>
          <a:p>
            <a:r>
              <a:rPr lang="en-US" sz="4400" dirty="0" smtClean="0"/>
              <a:t>Picture Understanding in TD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Children begin to appreciate the symbolic capacity of pictures by 18-24 months (</a:t>
            </a:r>
            <a:r>
              <a:rPr lang="en-US" dirty="0" err="1" smtClean="0"/>
              <a:t>Preissler</a:t>
            </a:r>
            <a:r>
              <a:rPr lang="en-US" dirty="0" smtClean="0"/>
              <a:t> &amp; Carey, 2004; </a:t>
            </a:r>
            <a:r>
              <a:rPr lang="en-US" dirty="0" err="1" smtClean="0"/>
              <a:t>Ganea</a:t>
            </a:r>
            <a:r>
              <a:rPr lang="en-US" dirty="0" smtClean="0"/>
              <a:t>, et al., 2009)</a:t>
            </a:r>
          </a:p>
          <a:p>
            <a:r>
              <a:rPr lang="en-US" dirty="0" smtClean="0"/>
              <a:t>By 30 months, they can use pictures as a source of information about the world (</a:t>
            </a:r>
            <a:r>
              <a:rPr lang="en-US" dirty="0" err="1" smtClean="0"/>
              <a:t>DeLoache</a:t>
            </a:r>
            <a:r>
              <a:rPr lang="en-US" dirty="0" smtClean="0"/>
              <a:t> &amp; Burns, 1994; Allen, Bloom, &amp; Hodgson, 2010 )</a:t>
            </a:r>
          </a:p>
          <a:p>
            <a:r>
              <a:rPr lang="en-US" dirty="0" smtClean="0"/>
              <a:t>Use intentional information and naming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01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Bloom &amp; </a:t>
            </a:r>
            <a:r>
              <a:rPr lang="en-US" dirty="0" err="1" smtClean="0"/>
              <a:t>Markson</a:t>
            </a:r>
            <a:r>
              <a:rPr lang="en-US" dirty="0" smtClean="0"/>
              <a:t> (1998)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2518852" y="3471887"/>
            <a:ext cx="523173" cy="542802"/>
          </a:xfrm>
          <a:custGeom>
            <a:avLst/>
            <a:gdLst>
              <a:gd name="connsiteX0" fmla="*/ 103230 w 523173"/>
              <a:gd name="connsiteY0" fmla="*/ 133140 h 542802"/>
              <a:gd name="connsiteX1" fmla="*/ 297838 w 523173"/>
              <a:gd name="connsiteY1" fmla="*/ 184347 h 542802"/>
              <a:gd name="connsiteX2" fmla="*/ 318323 w 523173"/>
              <a:gd name="connsiteY2" fmla="*/ 235555 h 542802"/>
              <a:gd name="connsiteX3" fmla="*/ 297838 w 523173"/>
              <a:gd name="connsiteY3" fmla="*/ 378937 h 542802"/>
              <a:gd name="connsiteX4" fmla="*/ 287595 w 523173"/>
              <a:gd name="connsiteY4" fmla="*/ 409662 h 542802"/>
              <a:gd name="connsiteX5" fmla="*/ 215898 w 523173"/>
              <a:gd name="connsiteY5" fmla="*/ 481352 h 542802"/>
              <a:gd name="connsiteX6" fmla="*/ 185170 w 523173"/>
              <a:gd name="connsiteY6" fmla="*/ 491594 h 542802"/>
              <a:gd name="connsiteX7" fmla="*/ 113473 w 523173"/>
              <a:gd name="connsiteY7" fmla="*/ 471111 h 542802"/>
              <a:gd name="connsiteX8" fmla="*/ 72503 w 523173"/>
              <a:gd name="connsiteY8" fmla="*/ 378937 h 542802"/>
              <a:gd name="connsiteX9" fmla="*/ 52018 w 523173"/>
              <a:gd name="connsiteY9" fmla="*/ 327729 h 542802"/>
              <a:gd name="connsiteX10" fmla="*/ 62260 w 523173"/>
              <a:gd name="connsiteY10" fmla="*/ 276521 h 542802"/>
              <a:gd name="connsiteX11" fmla="*/ 103230 w 523173"/>
              <a:gd name="connsiteY11" fmla="*/ 153623 h 542802"/>
              <a:gd name="connsiteX12" fmla="*/ 174928 w 523173"/>
              <a:gd name="connsiteY12" fmla="*/ 102415 h 542802"/>
              <a:gd name="connsiteX13" fmla="*/ 226140 w 523173"/>
              <a:gd name="connsiteY13" fmla="*/ 81932 h 542802"/>
              <a:gd name="connsiteX14" fmla="*/ 390021 w 523173"/>
              <a:gd name="connsiteY14" fmla="*/ 92173 h 542802"/>
              <a:gd name="connsiteX15" fmla="*/ 410506 w 523173"/>
              <a:gd name="connsiteY15" fmla="*/ 133140 h 542802"/>
              <a:gd name="connsiteX16" fmla="*/ 390021 w 523173"/>
              <a:gd name="connsiteY16" fmla="*/ 286763 h 542802"/>
              <a:gd name="connsiteX17" fmla="*/ 369536 w 523173"/>
              <a:gd name="connsiteY17" fmla="*/ 348212 h 542802"/>
              <a:gd name="connsiteX18" fmla="*/ 308081 w 523173"/>
              <a:gd name="connsiteY18" fmla="*/ 450628 h 542802"/>
              <a:gd name="connsiteX19" fmla="*/ 195413 w 523173"/>
              <a:gd name="connsiteY19" fmla="*/ 542802 h 542802"/>
              <a:gd name="connsiteX20" fmla="*/ 92988 w 523173"/>
              <a:gd name="connsiteY20" fmla="*/ 532560 h 542802"/>
              <a:gd name="connsiteX21" fmla="*/ 62260 w 523173"/>
              <a:gd name="connsiteY21" fmla="*/ 481352 h 542802"/>
              <a:gd name="connsiteX22" fmla="*/ 31533 w 523173"/>
              <a:gd name="connsiteY22" fmla="*/ 440386 h 542802"/>
              <a:gd name="connsiteX23" fmla="*/ 21290 w 523173"/>
              <a:gd name="connsiteY23" fmla="*/ 378937 h 542802"/>
              <a:gd name="connsiteX24" fmla="*/ 11048 w 523173"/>
              <a:gd name="connsiteY24" fmla="*/ 327729 h 542802"/>
              <a:gd name="connsiteX25" fmla="*/ 31533 w 523173"/>
              <a:gd name="connsiteY25" fmla="*/ 215072 h 542802"/>
              <a:gd name="connsiteX26" fmla="*/ 62260 w 523173"/>
              <a:gd name="connsiteY26" fmla="*/ 174106 h 542802"/>
              <a:gd name="connsiteX27" fmla="*/ 256868 w 523173"/>
              <a:gd name="connsiteY27" fmla="*/ 61449 h 542802"/>
              <a:gd name="connsiteX28" fmla="*/ 430991 w 523173"/>
              <a:gd name="connsiteY28" fmla="*/ 81932 h 542802"/>
              <a:gd name="connsiteX29" fmla="*/ 451476 w 523173"/>
              <a:gd name="connsiteY29" fmla="*/ 112657 h 542802"/>
              <a:gd name="connsiteX30" fmla="*/ 471961 w 523173"/>
              <a:gd name="connsiteY30" fmla="*/ 184347 h 542802"/>
              <a:gd name="connsiteX31" fmla="*/ 430991 w 523173"/>
              <a:gd name="connsiteY31" fmla="*/ 358454 h 542802"/>
              <a:gd name="connsiteX32" fmla="*/ 369536 w 523173"/>
              <a:gd name="connsiteY32" fmla="*/ 440386 h 542802"/>
              <a:gd name="connsiteX33" fmla="*/ 308081 w 523173"/>
              <a:gd name="connsiteY33" fmla="*/ 481352 h 542802"/>
              <a:gd name="connsiteX34" fmla="*/ 185170 w 523173"/>
              <a:gd name="connsiteY34" fmla="*/ 471111 h 542802"/>
              <a:gd name="connsiteX35" fmla="*/ 103230 w 523173"/>
              <a:gd name="connsiteY35" fmla="*/ 409662 h 542802"/>
              <a:gd name="connsiteX36" fmla="*/ 72503 w 523173"/>
              <a:gd name="connsiteY36" fmla="*/ 358454 h 542802"/>
              <a:gd name="connsiteX37" fmla="*/ 41775 w 523173"/>
              <a:gd name="connsiteY37" fmla="*/ 317488 h 542802"/>
              <a:gd name="connsiteX38" fmla="*/ 31533 w 523173"/>
              <a:gd name="connsiteY38" fmla="*/ 266280 h 542802"/>
              <a:gd name="connsiteX39" fmla="*/ 52018 w 523173"/>
              <a:gd name="connsiteY39" fmla="*/ 184347 h 542802"/>
              <a:gd name="connsiteX40" fmla="*/ 62260 w 523173"/>
              <a:gd name="connsiteY40" fmla="*/ 153623 h 542802"/>
              <a:gd name="connsiteX41" fmla="*/ 113473 w 523173"/>
              <a:gd name="connsiteY41" fmla="*/ 112657 h 542802"/>
              <a:gd name="connsiteX42" fmla="*/ 174928 w 523173"/>
              <a:gd name="connsiteY42" fmla="*/ 81932 h 542802"/>
              <a:gd name="connsiteX43" fmla="*/ 226140 w 523173"/>
              <a:gd name="connsiteY43" fmla="*/ 51207 h 542802"/>
              <a:gd name="connsiteX44" fmla="*/ 256868 w 523173"/>
              <a:gd name="connsiteY44" fmla="*/ 20483 h 542802"/>
              <a:gd name="connsiteX45" fmla="*/ 318323 w 523173"/>
              <a:gd name="connsiteY45" fmla="*/ 0 h 542802"/>
              <a:gd name="connsiteX46" fmla="*/ 441233 w 523173"/>
              <a:gd name="connsiteY46" fmla="*/ 30724 h 542802"/>
              <a:gd name="connsiteX47" fmla="*/ 492446 w 523173"/>
              <a:gd name="connsiteY47" fmla="*/ 122898 h 542802"/>
              <a:gd name="connsiteX48" fmla="*/ 441233 w 523173"/>
              <a:gd name="connsiteY48" fmla="*/ 389179 h 542802"/>
              <a:gd name="connsiteX49" fmla="*/ 400263 w 523173"/>
              <a:gd name="connsiteY49" fmla="*/ 440386 h 542802"/>
              <a:gd name="connsiteX50" fmla="*/ 256868 w 523173"/>
              <a:gd name="connsiteY50" fmla="*/ 532560 h 542802"/>
              <a:gd name="connsiteX51" fmla="*/ 215898 w 523173"/>
              <a:gd name="connsiteY51" fmla="*/ 542802 h 542802"/>
              <a:gd name="connsiteX52" fmla="*/ 72503 w 523173"/>
              <a:gd name="connsiteY52" fmla="*/ 481352 h 542802"/>
              <a:gd name="connsiteX53" fmla="*/ 11048 w 523173"/>
              <a:gd name="connsiteY53" fmla="*/ 358454 h 542802"/>
              <a:gd name="connsiteX54" fmla="*/ 805 w 523173"/>
              <a:gd name="connsiteY54" fmla="*/ 256038 h 542802"/>
              <a:gd name="connsiteX55" fmla="*/ 31533 w 523173"/>
              <a:gd name="connsiteY55" fmla="*/ 174106 h 542802"/>
              <a:gd name="connsiteX56" fmla="*/ 72503 w 523173"/>
              <a:gd name="connsiteY56" fmla="*/ 122898 h 542802"/>
              <a:gd name="connsiteX57" fmla="*/ 144200 w 523173"/>
              <a:gd name="connsiteY57" fmla="*/ 61449 h 542802"/>
              <a:gd name="connsiteX58" fmla="*/ 195413 w 523173"/>
              <a:gd name="connsiteY58" fmla="*/ 30724 h 542802"/>
              <a:gd name="connsiteX59" fmla="*/ 226140 w 523173"/>
              <a:gd name="connsiteY59" fmla="*/ 20483 h 542802"/>
              <a:gd name="connsiteX60" fmla="*/ 256868 w 523173"/>
              <a:gd name="connsiteY60" fmla="*/ 0 h 542802"/>
              <a:gd name="connsiteX61" fmla="*/ 420748 w 523173"/>
              <a:gd name="connsiteY61" fmla="*/ 51207 h 542802"/>
              <a:gd name="connsiteX62" fmla="*/ 492446 w 523173"/>
              <a:gd name="connsiteY62" fmla="*/ 122898 h 542802"/>
              <a:gd name="connsiteX63" fmla="*/ 523173 w 523173"/>
              <a:gd name="connsiteY63" fmla="*/ 153623 h 542802"/>
              <a:gd name="connsiteX64" fmla="*/ 492446 w 523173"/>
              <a:gd name="connsiteY64" fmla="*/ 378937 h 542802"/>
              <a:gd name="connsiteX65" fmla="*/ 482203 w 523173"/>
              <a:gd name="connsiteY65" fmla="*/ 419903 h 542802"/>
              <a:gd name="connsiteX66" fmla="*/ 410506 w 523173"/>
              <a:gd name="connsiteY66" fmla="*/ 491594 h 542802"/>
              <a:gd name="connsiteX67" fmla="*/ 318323 w 523173"/>
              <a:gd name="connsiteY67" fmla="*/ 512077 h 542802"/>
              <a:gd name="connsiteX68" fmla="*/ 174928 w 523173"/>
              <a:gd name="connsiteY68" fmla="*/ 481352 h 542802"/>
              <a:gd name="connsiteX69" fmla="*/ 82745 w 523173"/>
              <a:gd name="connsiteY69" fmla="*/ 378937 h 542802"/>
              <a:gd name="connsiteX70" fmla="*/ 72503 w 523173"/>
              <a:gd name="connsiteY70" fmla="*/ 327729 h 542802"/>
              <a:gd name="connsiteX71" fmla="*/ 82745 w 523173"/>
              <a:gd name="connsiteY71" fmla="*/ 215072 h 542802"/>
              <a:gd name="connsiteX72" fmla="*/ 246625 w 523173"/>
              <a:gd name="connsiteY72" fmla="*/ 122898 h 542802"/>
              <a:gd name="connsiteX73" fmla="*/ 287595 w 523173"/>
              <a:gd name="connsiteY73" fmla="*/ 112657 h 542802"/>
              <a:gd name="connsiteX74" fmla="*/ 359293 w 523173"/>
              <a:gd name="connsiteY74" fmla="*/ 122898 h 542802"/>
              <a:gd name="connsiteX75" fmla="*/ 328566 w 523173"/>
              <a:gd name="connsiteY75" fmla="*/ 307246 h 542802"/>
              <a:gd name="connsiteX76" fmla="*/ 297838 w 523173"/>
              <a:gd name="connsiteY76" fmla="*/ 337971 h 542802"/>
              <a:gd name="connsiteX77" fmla="*/ 215898 w 523173"/>
              <a:gd name="connsiteY77" fmla="*/ 358454 h 542802"/>
              <a:gd name="connsiteX78" fmla="*/ 164685 w 523173"/>
              <a:gd name="connsiteY78" fmla="*/ 337971 h 542802"/>
              <a:gd name="connsiteX79" fmla="*/ 133958 w 523173"/>
              <a:gd name="connsiteY79" fmla="*/ 327729 h 542802"/>
              <a:gd name="connsiteX80" fmla="*/ 123715 w 523173"/>
              <a:gd name="connsiteY80" fmla="*/ 276521 h 542802"/>
              <a:gd name="connsiteX81" fmla="*/ 133958 w 523173"/>
              <a:gd name="connsiteY81" fmla="*/ 204831 h 542802"/>
              <a:gd name="connsiteX82" fmla="*/ 164685 w 523173"/>
              <a:gd name="connsiteY82" fmla="*/ 174106 h 542802"/>
              <a:gd name="connsiteX83" fmla="*/ 205655 w 523173"/>
              <a:gd name="connsiteY83" fmla="*/ 153623 h 542802"/>
              <a:gd name="connsiteX84" fmla="*/ 267110 w 523173"/>
              <a:gd name="connsiteY84" fmla="*/ 122898 h 542802"/>
              <a:gd name="connsiteX85" fmla="*/ 349051 w 523173"/>
              <a:gd name="connsiteY85" fmla="*/ 133140 h 542802"/>
              <a:gd name="connsiteX86" fmla="*/ 379778 w 523173"/>
              <a:gd name="connsiteY86" fmla="*/ 143381 h 542802"/>
              <a:gd name="connsiteX87" fmla="*/ 390021 w 523173"/>
              <a:gd name="connsiteY87" fmla="*/ 184347 h 542802"/>
              <a:gd name="connsiteX88" fmla="*/ 349051 w 523173"/>
              <a:gd name="connsiteY88" fmla="*/ 337971 h 542802"/>
              <a:gd name="connsiteX89" fmla="*/ 308081 w 523173"/>
              <a:gd name="connsiteY89" fmla="*/ 368695 h 542802"/>
              <a:gd name="connsiteX90" fmla="*/ 267110 w 523173"/>
              <a:gd name="connsiteY90" fmla="*/ 389179 h 542802"/>
              <a:gd name="connsiteX91" fmla="*/ 154443 w 523173"/>
              <a:gd name="connsiteY91" fmla="*/ 378937 h 542802"/>
              <a:gd name="connsiteX92" fmla="*/ 164685 w 523173"/>
              <a:gd name="connsiteY92" fmla="*/ 266280 h 542802"/>
              <a:gd name="connsiteX93" fmla="*/ 236383 w 523173"/>
              <a:gd name="connsiteY93" fmla="*/ 194589 h 542802"/>
              <a:gd name="connsiteX94" fmla="*/ 267110 w 523173"/>
              <a:gd name="connsiteY94" fmla="*/ 163864 h 542802"/>
              <a:gd name="connsiteX95" fmla="*/ 369536 w 523173"/>
              <a:gd name="connsiteY95" fmla="*/ 133140 h 542802"/>
              <a:gd name="connsiteX96" fmla="*/ 471961 w 523173"/>
              <a:gd name="connsiteY96" fmla="*/ 163864 h 542802"/>
              <a:gd name="connsiteX97" fmla="*/ 390021 w 523173"/>
              <a:gd name="connsiteY97" fmla="*/ 419903 h 542802"/>
              <a:gd name="connsiteX98" fmla="*/ 359293 w 523173"/>
              <a:gd name="connsiteY98" fmla="*/ 430145 h 542802"/>
              <a:gd name="connsiteX99" fmla="*/ 236383 w 523173"/>
              <a:gd name="connsiteY99" fmla="*/ 419903 h 542802"/>
              <a:gd name="connsiteX100" fmla="*/ 205655 w 523173"/>
              <a:gd name="connsiteY100" fmla="*/ 389179 h 542802"/>
              <a:gd name="connsiteX101" fmla="*/ 144200 w 523173"/>
              <a:gd name="connsiteY101" fmla="*/ 337971 h 542802"/>
              <a:gd name="connsiteX102" fmla="*/ 133958 w 523173"/>
              <a:gd name="connsiteY102" fmla="*/ 297005 h 54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523173" h="542802">
                <a:moveTo>
                  <a:pt x="103230" y="133140"/>
                </a:moveTo>
                <a:cubicBezTo>
                  <a:pt x="229398" y="141024"/>
                  <a:pt x="251342" y="100663"/>
                  <a:pt x="297838" y="184347"/>
                </a:cubicBezTo>
                <a:cubicBezTo>
                  <a:pt x="306767" y="200418"/>
                  <a:pt x="311495" y="218486"/>
                  <a:pt x="318323" y="235555"/>
                </a:cubicBezTo>
                <a:cubicBezTo>
                  <a:pt x="311495" y="283349"/>
                  <a:pt x="306229" y="331392"/>
                  <a:pt x="297838" y="378937"/>
                </a:cubicBezTo>
                <a:cubicBezTo>
                  <a:pt x="295962" y="389568"/>
                  <a:pt x="294339" y="401232"/>
                  <a:pt x="287595" y="409662"/>
                </a:cubicBezTo>
                <a:cubicBezTo>
                  <a:pt x="266481" y="436052"/>
                  <a:pt x="247961" y="470665"/>
                  <a:pt x="215898" y="481352"/>
                </a:cubicBezTo>
                <a:lnTo>
                  <a:pt x="185170" y="491594"/>
                </a:lnTo>
                <a:cubicBezTo>
                  <a:pt x="161271" y="484766"/>
                  <a:pt x="133836" y="485364"/>
                  <a:pt x="113473" y="471111"/>
                </a:cubicBezTo>
                <a:cubicBezTo>
                  <a:pt x="82193" y="449217"/>
                  <a:pt x="82843" y="409954"/>
                  <a:pt x="72503" y="378937"/>
                </a:cubicBezTo>
                <a:cubicBezTo>
                  <a:pt x="66689" y="361496"/>
                  <a:pt x="58846" y="344798"/>
                  <a:pt x="52018" y="327729"/>
                </a:cubicBezTo>
                <a:cubicBezTo>
                  <a:pt x="55432" y="310660"/>
                  <a:pt x="58612" y="293542"/>
                  <a:pt x="62260" y="276521"/>
                </a:cubicBezTo>
                <a:cubicBezTo>
                  <a:pt x="68699" y="246475"/>
                  <a:pt x="71822" y="181538"/>
                  <a:pt x="103230" y="153623"/>
                </a:cubicBezTo>
                <a:cubicBezTo>
                  <a:pt x="125182" y="134112"/>
                  <a:pt x="149559" y="117212"/>
                  <a:pt x="174928" y="102415"/>
                </a:cubicBezTo>
                <a:cubicBezTo>
                  <a:pt x="190809" y="93152"/>
                  <a:pt x="209069" y="88760"/>
                  <a:pt x="226140" y="81932"/>
                </a:cubicBezTo>
                <a:cubicBezTo>
                  <a:pt x="280767" y="85346"/>
                  <a:pt x="337284" y="77525"/>
                  <a:pt x="390021" y="92173"/>
                </a:cubicBezTo>
                <a:cubicBezTo>
                  <a:pt x="404732" y="96259"/>
                  <a:pt x="410506" y="117872"/>
                  <a:pt x="410506" y="133140"/>
                </a:cubicBezTo>
                <a:cubicBezTo>
                  <a:pt x="410506" y="184801"/>
                  <a:pt x="399688" y="236015"/>
                  <a:pt x="390021" y="286763"/>
                </a:cubicBezTo>
                <a:cubicBezTo>
                  <a:pt x="385981" y="307973"/>
                  <a:pt x="377841" y="328282"/>
                  <a:pt x="369536" y="348212"/>
                </a:cubicBezTo>
                <a:cubicBezTo>
                  <a:pt x="353945" y="385627"/>
                  <a:pt x="335577" y="420635"/>
                  <a:pt x="308081" y="450628"/>
                </a:cubicBezTo>
                <a:cubicBezTo>
                  <a:pt x="229256" y="536610"/>
                  <a:pt x="259778" y="521348"/>
                  <a:pt x="195413" y="542802"/>
                </a:cubicBezTo>
                <a:cubicBezTo>
                  <a:pt x="161271" y="539388"/>
                  <a:pt x="124142" y="546938"/>
                  <a:pt x="92988" y="532560"/>
                </a:cubicBezTo>
                <a:cubicBezTo>
                  <a:pt x="74913" y="524219"/>
                  <a:pt x="73303" y="497915"/>
                  <a:pt x="62260" y="481352"/>
                </a:cubicBezTo>
                <a:cubicBezTo>
                  <a:pt x="52791" y="467150"/>
                  <a:pt x="41775" y="454041"/>
                  <a:pt x="31533" y="440386"/>
                </a:cubicBezTo>
                <a:cubicBezTo>
                  <a:pt x="28119" y="419903"/>
                  <a:pt x="25005" y="399368"/>
                  <a:pt x="21290" y="378937"/>
                </a:cubicBezTo>
                <a:cubicBezTo>
                  <a:pt x="18176" y="361810"/>
                  <a:pt x="9962" y="345102"/>
                  <a:pt x="11048" y="327729"/>
                </a:cubicBezTo>
                <a:cubicBezTo>
                  <a:pt x="13429" y="289635"/>
                  <a:pt x="19462" y="251281"/>
                  <a:pt x="31533" y="215072"/>
                </a:cubicBezTo>
                <a:cubicBezTo>
                  <a:pt x="36931" y="198878"/>
                  <a:pt x="49676" y="185640"/>
                  <a:pt x="62260" y="174106"/>
                </a:cubicBezTo>
                <a:cubicBezTo>
                  <a:pt x="150886" y="92873"/>
                  <a:pt x="149080" y="104560"/>
                  <a:pt x="256868" y="61449"/>
                </a:cubicBezTo>
                <a:cubicBezTo>
                  <a:pt x="314909" y="68277"/>
                  <a:pt x="374474" y="67060"/>
                  <a:pt x="430991" y="81932"/>
                </a:cubicBezTo>
                <a:cubicBezTo>
                  <a:pt x="442895" y="85064"/>
                  <a:pt x="445971" y="101647"/>
                  <a:pt x="451476" y="112657"/>
                </a:cubicBezTo>
                <a:cubicBezTo>
                  <a:pt x="458821" y="127347"/>
                  <a:pt x="468680" y="171226"/>
                  <a:pt x="471961" y="184347"/>
                </a:cubicBezTo>
                <a:cubicBezTo>
                  <a:pt x="462320" y="300017"/>
                  <a:pt x="481777" y="285103"/>
                  <a:pt x="430991" y="358454"/>
                </a:cubicBezTo>
                <a:cubicBezTo>
                  <a:pt x="411557" y="386522"/>
                  <a:pt x="397943" y="421450"/>
                  <a:pt x="369536" y="440386"/>
                </a:cubicBezTo>
                <a:lnTo>
                  <a:pt x="308081" y="481352"/>
                </a:lnTo>
                <a:cubicBezTo>
                  <a:pt x="267111" y="477938"/>
                  <a:pt x="223975" y="484691"/>
                  <a:pt x="185170" y="471111"/>
                </a:cubicBezTo>
                <a:cubicBezTo>
                  <a:pt x="152946" y="459834"/>
                  <a:pt x="103230" y="409662"/>
                  <a:pt x="103230" y="409662"/>
                </a:cubicBezTo>
                <a:cubicBezTo>
                  <a:pt x="92988" y="392593"/>
                  <a:pt x="83546" y="375017"/>
                  <a:pt x="72503" y="358454"/>
                </a:cubicBezTo>
                <a:cubicBezTo>
                  <a:pt x="63034" y="344251"/>
                  <a:pt x="48708" y="333086"/>
                  <a:pt x="41775" y="317488"/>
                </a:cubicBezTo>
                <a:cubicBezTo>
                  <a:pt x="34705" y="301581"/>
                  <a:pt x="34947" y="283349"/>
                  <a:pt x="31533" y="266280"/>
                </a:cubicBezTo>
                <a:cubicBezTo>
                  <a:pt x="38361" y="238969"/>
                  <a:pt x="44610" y="211507"/>
                  <a:pt x="52018" y="184347"/>
                </a:cubicBezTo>
                <a:cubicBezTo>
                  <a:pt x="54859" y="173932"/>
                  <a:pt x="55234" y="161819"/>
                  <a:pt x="62260" y="153623"/>
                </a:cubicBezTo>
                <a:cubicBezTo>
                  <a:pt x="76488" y="137026"/>
                  <a:pt x="95030" y="124393"/>
                  <a:pt x="113473" y="112657"/>
                </a:cubicBezTo>
                <a:cubicBezTo>
                  <a:pt x="132796" y="100362"/>
                  <a:pt x="154822" y="92898"/>
                  <a:pt x="174928" y="81932"/>
                </a:cubicBezTo>
                <a:cubicBezTo>
                  <a:pt x="192405" y="72400"/>
                  <a:pt x="210214" y="63151"/>
                  <a:pt x="226140" y="51207"/>
                </a:cubicBezTo>
                <a:cubicBezTo>
                  <a:pt x="237728" y="42517"/>
                  <a:pt x="244206" y="27517"/>
                  <a:pt x="256868" y="20483"/>
                </a:cubicBezTo>
                <a:cubicBezTo>
                  <a:pt x="275744" y="9997"/>
                  <a:pt x="318323" y="0"/>
                  <a:pt x="318323" y="0"/>
                </a:cubicBezTo>
                <a:cubicBezTo>
                  <a:pt x="345498" y="3882"/>
                  <a:pt x="415373" y="8098"/>
                  <a:pt x="441233" y="30724"/>
                </a:cubicBezTo>
                <a:cubicBezTo>
                  <a:pt x="452666" y="40727"/>
                  <a:pt x="483881" y="105770"/>
                  <a:pt x="492446" y="122898"/>
                </a:cubicBezTo>
                <a:cubicBezTo>
                  <a:pt x="491180" y="131337"/>
                  <a:pt x="473337" y="330328"/>
                  <a:pt x="441233" y="389179"/>
                </a:cubicBezTo>
                <a:cubicBezTo>
                  <a:pt x="430765" y="408369"/>
                  <a:pt x="416378" y="425615"/>
                  <a:pt x="400263" y="440386"/>
                </a:cubicBezTo>
                <a:cubicBezTo>
                  <a:pt x="358881" y="478316"/>
                  <a:pt x="309362" y="511565"/>
                  <a:pt x="256868" y="532560"/>
                </a:cubicBezTo>
                <a:cubicBezTo>
                  <a:pt x="243798" y="537788"/>
                  <a:pt x="229555" y="539388"/>
                  <a:pt x="215898" y="542802"/>
                </a:cubicBezTo>
                <a:cubicBezTo>
                  <a:pt x="164130" y="528685"/>
                  <a:pt x="102897" y="532005"/>
                  <a:pt x="72503" y="481352"/>
                </a:cubicBezTo>
                <a:cubicBezTo>
                  <a:pt x="48936" y="442078"/>
                  <a:pt x="11048" y="358454"/>
                  <a:pt x="11048" y="358454"/>
                </a:cubicBezTo>
                <a:cubicBezTo>
                  <a:pt x="7634" y="324315"/>
                  <a:pt x="-2984" y="290137"/>
                  <a:pt x="805" y="256038"/>
                </a:cubicBezTo>
                <a:cubicBezTo>
                  <a:pt x="4026" y="227048"/>
                  <a:pt x="17703" y="199787"/>
                  <a:pt x="31533" y="174106"/>
                </a:cubicBezTo>
                <a:cubicBezTo>
                  <a:pt x="41898" y="154859"/>
                  <a:pt x="58107" y="139349"/>
                  <a:pt x="72503" y="122898"/>
                </a:cubicBezTo>
                <a:cubicBezTo>
                  <a:pt x="94660" y="97578"/>
                  <a:pt x="115968" y="80269"/>
                  <a:pt x="144200" y="61449"/>
                </a:cubicBezTo>
                <a:cubicBezTo>
                  <a:pt x="160765" y="50407"/>
                  <a:pt x="177607" y="39626"/>
                  <a:pt x="195413" y="30724"/>
                </a:cubicBezTo>
                <a:cubicBezTo>
                  <a:pt x="205070" y="25896"/>
                  <a:pt x="215898" y="23897"/>
                  <a:pt x="226140" y="20483"/>
                </a:cubicBezTo>
                <a:cubicBezTo>
                  <a:pt x="236383" y="13655"/>
                  <a:pt x="244558" y="0"/>
                  <a:pt x="256868" y="0"/>
                </a:cubicBezTo>
                <a:cubicBezTo>
                  <a:pt x="339399" y="0"/>
                  <a:pt x="370064" y="5135"/>
                  <a:pt x="420748" y="51207"/>
                </a:cubicBezTo>
                <a:cubicBezTo>
                  <a:pt x="445757" y="73940"/>
                  <a:pt x="468547" y="99001"/>
                  <a:pt x="492446" y="122898"/>
                </a:cubicBezTo>
                <a:lnTo>
                  <a:pt x="523173" y="153623"/>
                </a:lnTo>
                <a:cubicBezTo>
                  <a:pt x="507100" y="426849"/>
                  <a:pt x="536026" y="248211"/>
                  <a:pt x="492446" y="378937"/>
                </a:cubicBezTo>
                <a:cubicBezTo>
                  <a:pt x="487994" y="392290"/>
                  <a:pt x="490482" y="408520"/>
                  <a:pt x="482203" y="419903"/>
                </a:cubicBezTo>
                <a:cubicBezTo>
                  <a:pt x="462323" y="447235"/>
                  <a:pt x="443647" y="484966"/>
                  <a:pt x="410506" y="491594"/>
                </a:cubicBezTo>
                <a:cubicBezTo>
                  <a:pt x="345489" y="504597"/>
                  <a:pt x="376182" y="497614"/>
                  <a:pt x="318323" y="512077"/>
                </a:cubicBezTo>
                <a:cubicBezTo>
                  <a:pt x="270525" y="501835"/>
                  <a:pt x="220488" y="499068"/>
                  <a:pt x="174928" y="481352"/>
                </a:cubicBezTo>
                <a:cubicBezTo>
                  <a:pt x="160177" y="475616"/>
                  <a:pt x="84090" y="380550"/>
                  <a:pt x="82745" y="378937"/>
                </a:cubicBezTo>
                <a:cubicBezTo>
                  <a:pt x="79331" y="361868"/>
                  <a:pt x="76280" y="344722"/>
                  <a:pt x="72503" y="327729"/>
                </a:cubicBezTo>
                <a:cubicBezTo>
                  <a:pt x="63659" y="287934"/>
                  <a:pt x="45278" y="255657"/>
                  <a:pt x="82745" y="215072"/>
                </a:cubicBezTo>
                <a:cubicBezTo>
                  <a:pt x="93775" y="203124"/>
                  <a:pt x="213428" y="136175"/>
                  <a:pt x="246625" y="122898"/>
                </a:cubicBezTo>
                <a:cubicBezTo>
                  <a:pt x="259695" y="117670"/>
                  <a:pt x="273938" y="116071"/>
                  <a:pt x="287595" y="112657"/>
                </a:cubicBezTo>
                <a:cubicBezTo>
                  <a:pt x="311494" y="116071"/>
                  <a:pt x="350326" y="100483"/>
                  <a:pt x="359293" y="122898"/>
                </a:cubicBezTo>
                <a:cubicBezTo>
                  <a:pt x="375661" y="163814"/>
                  <a:pt x="361656" y="260925"/>
                  <a:pt x="328566" y="307246"/>
                </a:cubicBezTo>
                <a:cubicBezTo>
                  <a:pt x="320146" y="319032"/>
                  <a:pt x="309890" y="329937"/>
                  <a:pt x="297838" y="337971"/>
                </a:cubicBezTo>
                <a:cubicBezTo>
                  <a:pt x="284343" y="346967"/>
                  <a:pt x="223280" y="356978"/>
                  <a:pt x="215898" y="358454"/>
                </a:cubicBezTo>
                <a:cubicBezTo>
                  <a:pt x="198827" y="351626"/>
                  <a:pt x="181900" y="344426"/>
                  <a:pt x="164685" y="337971"/>
                </a:cubicBezTo>
                <a:cubicBezTo>
                  <a:pt x="154576" y="334180"/>
                  <a:pt x="139947" y="336712"/>
                  <a:pt x="133958" y="327729"/>
                </a:cubicBezTo>
                <a:cubicBezTo>
                  <a:pt x="124302" y="313245"/>
                  <a:pt x="127129" y="293590"/>
                  <a:pt x="123715" y="276521"/>
                </a:cubicBezTo>
                <a:cubicBezTo>
                  <a:pt x="127129" y="252624"/>
                  <a:pt x="124992" y="227244"/>
                  <a:pt x="133958" y="204831"/>
                </a:cubicBezTo>
                <a:cubicBezTo>
                  <a:pt x="139338" y="191383"/>
                  <a:pt x="152898" y="182524"/>
                  <a:pt x="164685" y="174106"/>
                </a:cubicBezTo>
                <a:cubicBezTo>
                  <a:pt x="177110" y="165232"/>
                  <a:pt x="192398" y="161198"/>
                  <a:pt x="205655" y="153623"/>
                </a:cubicBezTo>
                <a:cubicBezTo>
                  <a:pt x="261252" y="121857"/>
                  <a:pt x="210773" y="141676"/>
                  <a:pt x="267110" y="122898"/>
                </a:cubicBezTo>
                <a:cubicBezTo>
                  <a:pt x="294424" y="126312"/>
                  <a:pt x="321969" y="128216"/>
                  <a:pt x="349051" y="133140"/>
                </a:cubicBezTo>
                <a:cubicBezTo>
                  <a:pt x="359673" y="135071"/>
                  <a:pt x="373033" y="134951"/>
                  <a:pt x="379778" y="143381"/>
                </a:cubicBezTo>
                <a:cubicBezTo>
                  <a:pt x="388572" y="154372"/>
                  <a:pt x="386607" y="170692"/>
                  <a:pt x="390021" y="184347"/>
                </a:cubicBezTo>
                <a:cubicBezTo>
                  <a:pt x="382198" y="231282"/>
                  <a:pt x="388222" y="298804"/>
                  <a:pt x="349051" y="337971"/>
                </a:cubicBezTo>
                <a:cubicBezTo>
                  <a:pt x="336980" y="350041"/>
                  <a:pt x="322557" y="359648"/>
                  <a:pt x="308081" y="368695"/>
                </a:cubicBezTo>
                <a:cubicBezTo>
                  <a:pt x="295133" y="376787"/>
                  <a:pt x="280767" y="382351"/>
                  <a:pt x="267110" y="389179"/>
                </a:cubicBezTo>
                <a:cubicBezTo>
                  <a:pt x="229554" y="385765"/>
                  <a:pt x="178586" y="407906"/>
                  <a:pt x="154443" y="378937"/>
                </a:cubicBezTo>
                <a:cubicBezTo>
                  <a:pt x="130302" y="349971"/>
                  <a:pt x="157289" y="303255"/>
                  <a:pt x="164685" y="266280"/>
                </a:cubicBezTo>
                <a:cubicBezTo>
                  <a:pt x="175069" y="214364"/>
                  <a:pt x="196858" y="224230"/>
                  <a:pt x="236383" y="194589"/>
                </a:cubicBezTo>
                <a:cubicBezTo>
                  <a:pt x="247971" y="185899"/>
                  <a:pt x="254448" y="170898"/>
                  <a:pt x="267110" y="163864"/>
                </a:cubicBezTo>
                <a:cubicBezTo>
                  <a:pt x="287514" y="152530"/>
                  <a:pt x="343086" y="139752"/>
                  <a:pt x="369536" y="133140"/>
                </a:cubicBezTo>
                <a:cubicBezTo>
                  <a:pt x="403678" y="143381"/>
                  <a:pt x="460250" y="130198"/>
                  <a:pt x="471961" y="163864"/>
                </a:cubicBezTo>
                <a:cubicBezTo>
                  <a:pt x="519112" y="299409"/>
                  <a:pt x="476877" y="362004"/>
                  <a:pt x="390021" y="419903"/>
                </a:cubicBezTo>
                <a:cubicBezTo>
                  <a:pt x="381037" y="425892"/>
                  <a:pt x="369536" y="426731"/>
                  <a:pt x="359293" y="430145"/>
                </a:cubicBezTo>
                <a:cubicBezTo>
                  <a:pt x="318323" y="426731"/>
                  <a:pt x="276107" y="430495"/>
                  <a:pt x="236383" y="419903"/>
                </a:cubicBezTo>
                <a:cubicBezTo>
                  <a:pt x="222388" y="416171"/>
                  <a:pt x="216783" y="398451"/>
                  <a:pt x="205655" y="389179"/>
                </a:cubicBezTo>
                <a:cubicBezTo>
                  <a:pt x="120096" y="317886"/>
                  <a:pt x="233971" y="427730"/>
                  <a:pt x="144200" y="337971"/>
                </a:cubicBezTo>
                <a:lnTo>
                  <a:pt x="133958" y="297005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792721" y="2324833"/>
            <a:ext cx="1496180" cy="1771789"/>
          </a:xfrm>
          <a:custGeom>
            <a:avLst/>
            <a:gdLst>
              <a:gd name="connsiteX0" fmla="*/ 103198 w 1496180"/>
              <a:gd name="connsiteY0" fmla="*/ 1597682 h 1771789"/>
              <a:gd name="connsiteX1" fmla="*/ 133926 w 1496180"/>
              <a:gd name="connsiteY1" fmla="*/ 1505508 h 1771789"/>
              <a:gd name="connsiteX2" fmla="*/ 154411 w 1496180"/>
              <a:gd name="connsiteY2" fmla="*/ 1413334 h 1771789"/>
              <a:gd name="connsiteX3" fmla="*/ 236351 w 1496180"/>
              <a:gd name="connsiteY3" fmla="*/ 1269953 h 1771789"/>
              <a:gd name="connsiteX4" fmla="*/ 256836 w 1496180"/>
              <a:gd name="connsiteY4" fmla="*/ 1228986 h 1771789"/>
              <a:gd name="connsiteX5" fmla="*/ 318291 w 1496180"/>
              <a:gd name="connsiteY5" fmla="*/ 1126571 h 1771789"/>
              <a:gd name="connsiteX6" fmla="*/ 338776 w 1496180"/>
              <a:gd name="connsiteY6" fmla="*/ 1095846 h 1771789"/>
              <a:gd name="connsiteX7" fmla="*/ 369504 w 1496180"/>
              <a:gd name="connsiteY7" fmla="*/ 1034397 h 1771789"/>
              <a:gd name="connsiteX8" fmla="*/ 379746 w 1496180"/>
              <a:gd name="connsiteY8" fmla="*/ 1003672 h 1771789"/>
              <a:gd name="connsiteX9" fmla="*/ 410474 w 1496180"/>
              <a:gd name="connsiteY9" fmla="*/ 931981 h 1771789"/>
              <a:gd name="connsiteX10" fmla="*/ 430959 w 1496180"/>
              <a:gd name="connsiteY10" fmla="*/ 850049 h 1771789"/>
              <a:gd name="connsiteX11" fmla="*/ 451444 w 1496180"/>
              <a:gd name="connsiteY11" fmla="*/ 809083 h 1771789"/>
              <a:gd name="connsiteX12" fmla="*/ 471929 w 1496180"/>
              <a:gd name="connsiteY12" fmla="*/ 737392 h 1771789"/>
              <a:gd name="connsiteX13" fmla="*/ 492414 w 1496180"/>
              <a:gd name="connsiteY13" fmla="*/ 696426 h 1771789"/>
              <a:gd name="connsiteX14" fmla="*/ 523141 w 1496180"/>
              <a:gd name="connsiteY14" fmla="*/ 614493 h 1771789"/>
              <a:gd name="connsiteX15" fmla="*/ 533384 w 1496180"/>
              <a:gd name="connsiteY15" fmla="*/ 583768 h 1771789"/>
              <a:gd name="connsiteX16" fmla="*/ 574354 w 1496180"/>
              <a:gd name="connsiteY16" fmla="*/ 563285 h 1771789"/>
              <a:gd name="connsiteX17" fmla="*/ 666536 w 1496180"/>
              <a:gd name="connsiteY17" fmla="*/ 532561 h 1771789"/>
              <a:gd name="connsiteX18" fmla="*/ 738234 w 1496180"/>
              <a:gd name="connsiteY18" fmla="*/ 522319 h 1771789"/>
              <a:gd name="connsiteX19" fmla="*/ 820174 w 1496180"/>
              <a:gd name="connsiteY19" fmla="*/ 501836 h 1771789"/>
              <a:gd name="connsiteX20" fmla="*/ 1209389 w 1496180"/>
              <a:gd name="connsiteY20" fmla="*/ 532561 h 1771789"/>
              <a:gd name="connsiteX21" fmla="*/ 1240117 w 1496180"/>
              <a:gd name="connsiteY21" fmla="*/ 563285 h 1771789"/>
              <a:gd name="connsiteX22" fmla="*/ 1270844 w 1496180"/>
              <a:gd name="connsiteY22" fmla="*/ 645218 h 1771789"/>
              <a:gd name="connsiteX23" fmla="*/ 1209389 w 1496180"/>
              <a:gd name="connsiteY23" fmla="*/ 1065121 h 1771789"/>
              <a:gd name="connsiteX24" fmla="*/ 1147934 w 1496180"/>
              <a:gd name="connsiteY24" fmla="*/ 1167537 h 1771789"/>
              <a:gd name="connsiteX25" fmla="*/ 1106964 w 1496180"/>
              <a:gd name="connsiteY25" fmla="*/ 1269953 h 1771789"/>
              <a:gd name="connsiteX26" fmla="*/ 932842 w 1496180"/>
              <a:gd name="connsiteY26" fmla="*/ 1464542 h 1771789"/>
              <a:gd name="connsiteX27" fmla="*/ 840659 w 1496180"/>
              <a:gd name="connsiteY27" fmla="*/ 1556716 h 1771789"/>
              <a:gd name="connsiteX28" fmla="*/ 768961 w 1496180"/>
              <a:gd name="connsiteY28" fmla="*/ 1597682 h 1771789"/>
              <a:gd name="connsiteX29" fmla="*/ 697264 w 1496180"/>
              <a:gd name="connsiteY29" fmla="*/ 1648890 h 1771789"/>
              <a:gd name="connsiteX30" fmla="*/ 635809 w 1496180"/>
              <a:gd name="connsiteY30" fmla="*/ 1679615 h 1771789"/>
              <a:gd name="connsiteX31" fmla="*/ 594839 w 1496180"/>
              <a:gd name="connsiteY31" fmla="*/ 1710339 h 1771789"/>
              <a:gd name="connsiteX32" fmla="*/ 533384 w 1496180"/>
              <a:gd name="connsiteY32" fmla="*/ 1720581 h 1771789"/>
              <a:gd name="connsiteX33" fmla="*/ 267078 w 1496180"/>
              <a:gd name="connsiteY33" fmla="*/ 1689856 h 1771789"/>
              <a:gd name="connsiteX34" fmla="*/ 215866 w 1496180"/>
              <a:gd name="connsiteY34" fmla="*/ 1638648 h 1771789"/>
              <a:gd name="connsiteX35" fmla="*/ 164653 w 1496180"/>
              <a:gd name="connsiteY35" fmla="*/ 1597682 h 1771789"/>
              <a:gd name="connsiteX36" fmla="*/ 133926 w 1496180"/>
              <a:gd name="connsiteY36" fmla="*/ 1536233 h 1771789"/>
              <a:gd name="connsiteX37" fmla="*/ 113441 w 1496180"/>
              <a:gd name="connsiteY37" fmla="*/ 1362127 h 1771789"/>
              <a:gd name="connsiteX38" fmla="*/ 133926 w 1496180"/>
              <a:gd name="connsiteY38" fmla="*/ 1167537 h 1771789"/>
              <a:gd name="connsiteX39" fmla="*/ 195381 w 1496180"/>
              <a:gd name="connsiteY39" fmla="*/ 972947 h 1771789"/>
              <a:gd name="connsiteX40" fmla="*/ 236351 w 1496180"/>
              <a:gd name="connsiteY40" fmla="*/ 901257 h 1771789"/>
              <a:gd name="connsiteX41" fmla="*/ 256836 w 1496180"/>
              <a:gd name="connsiteY41" fmla="*/ 839807 h 1771789"/>
              <a:gd name="connsiteX42" fmla="*/ 287564 w 1496180"/>
              <a:gd name="connsiteY42" fmla="*/ 788600 h 1771789"/>
              <a:gd name="connsiteX43" fmla="*/ 400231 w 1496180"/>
              <a:gd name="connsiteY43" fmla="*/ 665701 h 1771789"/>
              <a:gd name="connsiteX44" fmla="*/ 430959 w 1496180"/>
              <a:gd name="connsiteY44" fmla="*/ 634976 h 1771789"/>
              <a:gd name="connsiteX45" fmla="*/ 461686 w 1496180"/>
              <a:gd name="connsiteY45" fmla="*/ 614493 h 1771789"/>
              <a:gd name="connsiteX46" fmla="*/ 656294 w 1496180"/>
              <a:gd name="connsiteY46" fmla="*/ 532561 h 1771789"/>
              <a:gd name="connsiteX47" fmla="*/ 717749 w 1496180"/>
              <a:gd name="connsiteY47" fmla="*/ 512078 h 1771789"/>
              <a:gd name="connsiteX48" fmla="*/ 779204 w 1496180"/>
              <a:gd name="connsiteY48" fmla="*/ 501836 h 1771789"/>
              <a:gd name="connsiteX49" fmla="*/ 820174 w 1496180"/>
              <a:gd name="connsiteY49" fmla="*/ 481353 h 1771789"/>
              <a:gd name="connsiteX50" fmla="*/ 871387 w 1496180"/>
              <a:gd name="connsiteY50" fmla="*/ 471111 h 1771789"/>
              <a:gd name="connsiteX51" fmla="*/ 902114 w 1496180"/>
              <a:gd name="connsiteY51" fmla="*/ 460870 h 1771789"/>
              <a:gd name="connsiteX52" fmla="*/ 1188904 w 1496180"/>
              <a:gd name="connsiteY52" fmla="*/ 491594 h 1771789"/>
              <a:gd name="connsiteX53" fmla="*/ 1219632 w 1496180"/>
              <a:gd name="connsiteY53" fmla="*/ 512078 h 1771789"/>
              <a:gd name="connsiteX54" fmla="*/ 1250359 w 1496180"/>
              <a:gd name="connsiteY54" fmla="*/ 563285 h 1771789"/>
              <a:gd name="connsiteX55" fmla="*/ 1291329 w 1496180"/>
              <a:gd name="connsiteY55" fmla="*/ 696426 h 1771789"/>
              <a:gd name="connsiteX56" fmla="*/ 1281087 w 1496180"/>
              <a:gd name="connsiteY56" fmla="*/ 1065121 h 1771789"/>
              <a:gd name="connsiteX57" fmla="*/ 1250359 w 1496180"/>
              <a:gd name="connsiteY57" fmla="*/ 1157295 h 1771789"/>
              <a:gd name="connsiteX58" fmla="*/ 1168419 w 1496180"/>
              <a:gd name="connsiteY58" fmla="*/ 1331402 h 1771789"/>
              <a:gd name="connsiteX59" fmla="*/ 1117207 w 1496180"/>
              <a:gd name="connsiteY59" fmla="*/ 1382610 h 1771789"/>
              <a:gd name="connsiteX60" fmla="*/ 1076237 w 1496180"/>
              <a:gd name="connsiteY60" fmla="*/ 1444059 h 1771789"/>
              <a:gd name="connsiteX61" fmla="*/ 932842 w 1496180"/>
              <a:gd name="connsiteY61" fmla="*/ 1566958 h 1771789"/>
              <a:gd name="connsiteX62" fmla="*/ 707506 w 1496180"/>
              <a:gd name="connsiteY62" fmla="*/ 1710339 h 1771789"/>
              <a:gd name="connsiteX63" fmla="*/ 635809 w 1496180"/>
              <a:gd name="connsiteY63" fmla="*/ 1741064 h 1771789"/>
              <a:gd name="connsiteX64" fmla="*/ 553869 w 1496180"/>
              <a:gd name="connsiteY64" fmla="*/ 1751306 h 1771789"/>
              <a:gd name="connsiteX65" fmla="*/ 451444 w 1496180"/>
              <a:gd name="connsiteY65" fmla="*/ 1771789 h 1771789"/>
              <a:gd name="connsiteX66" fmla="*/ 144168 w 1496180"/>
              <a:gd name="connsiteY66" fmla="*/ 1689856 h 1771789"/>
              <a:gd name="connsiteX67" fmla="*/ 103198 w 1496180"/>
              <a:gd name="connsiteY67" fmla="*/ 1618165 h 1771789"/>
              <a:gd name="connsiteX68" fmla="*/ 92956 w 1496180"/>
              <a:gd name="connsiteY68" fmla="*/ 1525991 h 1771789"/>
              <a:gd name="connsiteX69" fmla="*/ 41743 w 1496180"/>
              <a:gd name="connsiteY69" fmla="*/ 1300677 h 1771789"/>
              <a:gd name="connsiteX70" fmla="*/ 41743 w 1496180"/>
              <a:gd name="connsiteY70" fmla="*/ 1013914 h 1771789"/>
              <a:gd name="connsiteX71" fmla="*/ 51986 w 1496180"/>
              <a:gd name="connsiteY71" fmla="*/ 942223 h 1771789"/>
              <a:gd name="connsiteX72" fmla="*/ 133926 w 1496180"/>
              <a:gd name="connsiteY72" fmla="*/ 809083 h 1771789"/>
              <a:gd name="connsiteX73" fmla="*/ 297806 w 1496180"/>
              <a:gd name="connsiteY73" fmla="*/ 716909 h 1771789"/>
              <a:gd name="connsiteX74" fmla="*/ 656294 w 1496180"/>
              <a:gd name="connsiteY74" fmla="*/ 532561 h 1771789"/>
              <a:gd name="connsiteX75" fmla="*/ 994297 w 1496180"/>
              <a:gd name="connsiteY75" fmla="*/ 440387 h 1771789"/>
              <a:gd name="connsiteX76" fmla="*/ 1229874 w 1496180"/>
              <a:gd name="connsiteY76" fmla="*/ 378937 h 1771789"/>
              <a:gd name="connsiteX77" fmla="*/ 1383512 w 1496180"/>
              <a:gd name="connsiteY77" fmla="*/ 358454 h 1771789"/>
              <a:gd name="connsiteX78" fmla="*/ 1455210 w 1496180"/>
              <a:gd name="connsiteY78" fmla="*/ 378937 h 1771789"/>
              <a:gd name="connsiteX79" fmla="*/ 1496180 w 1496180"/>
              <a:gd name="connsiteY79" fmla="*/ 522319 h 1771789"/>
              <a:gd name="connsiteX80" fmla="*/ 1475695 w 1496180"/>
              <a:gd name="connsiteY80" fmla="*/ 778358 h 1771789"/>
              <a:gd name="connsiteX81" fmla="*/ 1332299 w 1496180"/>
              <a:gd name="connsiteY81" fmla="*/ 1259711 h 1771789"/>
              <a:gd name="connsiteX82" fmla="*/ 1250359 w 1496180"/>
              <a:gd name="connsiteY82" fmla="*/ 1382610 h 1771789"/>
              <a:gd name="connsiteX83" fmla="*/ 943084 w 1496180"/>
              <a:gd name="connsiteY83" fmla="*/ 1679615 h 1771789"/>
              <a:gd name="connsiteX84" fmla="*/ 861144 w 1496180"/>
              <a:gd name="connsiteY84" fmla="*/ 1730822 h 1771789"/>
              <a:gd name="connsiteX85" fmla="*/ 789446 w 1496180"/>
              <a:gd name="connsiteY85" fmla="*/ 1751306 h 1771789"/>
              <a:gd name="connsiteX86" fmla="*/ 707506 w 1496180"/>
              <a:gd name="connsiteY86" fmla="*/ 1761547 h 1771789"/>
              <a:gd name="connsiteX87" fmla="*/ 646051 w 1496180"/>
              <a:gd name="connsiteY87" fmla="*/ 1771789 h 1771789"/>
              <a:gd name="connsiteX88" fmla="*/ 338776 w 1496180"/>
              <a:gd name="connsiteY88" fmla="*/ 1741064 h 1771789"/>
              <a:gd name="connsiteX89" fmla="*/ 246593 w 1496180"/>
              <a:gd name="connsiteY89" fmla="*/ 1700098 h 1771789"/>
              <a:gd name="connsiteX90" fmla="*/ 144168 w 1496180"/>
              <a:gd name="connsiteY90" fmla="*/ 1638648 h 1771789"/>
              <a:gd name="connsiteX91" fmla="*/ 11016 w 1496180"/>
              <a:gd name="connsiteY91" fmla="*/ 1372368 h 1771789"/>
              <a:gd name="connsiteX92" fmla="*/ 773 w 1496180"/>
              <a:gd name="connsiteY92" fmla="*/ 1269953 h 1771789"/>
              <a:gd name="connsiteX93" fmla="*/ 92956 w 1496180"/>
              <a:gd name="connsiteY93" fmla="*/ 911498 h 1771789"/>
              <a:gd name="connsiteX94" fmla="*/ 154411 w 1496180"/>
              <a:gd name="connsiteY94" fmla="*/ 839807 h 1771789"/>
              <a:gd name="connsiteX95" fmla="*/ 338776 w 1496180"/>
              <a:gd name="connsiteY95" fmla="*/ 686184 h 1771789"/>
              <a:gd name="connsiteX96" fmla="*/ 502656 w 1496180"/>
              <a:gd name="connsiteY96" fmla="*/ 614493 h 1771789"/>
              <a:gd name="connsiteX97" fmla="*/ 635809 w 1496180"/>
              <a:gd name="connsiteY97" fmla="*/ 553044 h 1771789"/>
              <a:gd name="connsiteX98" fmla="*/ 799689 w 1496180"/>
              <a:gd name="connsiteY98" fmla="*/ 491594 h 1771789"/>
              <a:gd name="connsiteX99" fmla="*/ 840659 w 1496180"/>
              <a:gd name="connsiteY99" fmla="*/ 460870 h 1771789"/>
              <a:gd name="connsiteX100" fmla="*/ 953327 w 1496180"/>
              <a:gd name="connsiteY100" fmla="*/ 440387 h 1771789"/>
              <a:gd name="connsiteX101" fmla="*/ 1076237 w 1496180"/>
              <a:gd name="connsiteY101" fmla="*/ 450628 h 1771789"/>
              <a:gd name="connsiteX102" fmla="*/ 1106964 w 1496180"/>
              <a:gd name="connsiteY102" fmla="*/ 460870 h 1771789"/>
              <a:gd name="connsiteX103" fmla="*/ 1147934 w 1496180"/>
              <a:gd name="connsiteY103" fmla="*/ 522319 h 1771789"/>
              <a:gd name="connsiteX104" fmla="*/ 1158177 w 1496180"/>
              <a:gd name="connsiteY104" fmla="*/ 604252 h 1771789"/>
              <a:gd name="connsiteX105" fmla="*/ 1178662 w 1496180"/>
              <a:gd name="connsiteY105" fmla="*/ 696426 h 1771789"/>
              <a:gd name="connsiteX106" fmla="*/ 1188904 w 1496180"/>
              <a:gd name="connsiteY106" fmla="*/ 798841 h 1771789"/>
              <a:gd name="connsiteX107" fmla="*/ 1147934 w 1496180"/>
              <a:gd name="connsiteY107" fmla="*/ 1136812 h 1771789"/>
              <a:gd name="connsiteX108" fmla="*/ 1004539 w 1496180"/>
              <a:gd name="connsiteY108" fmla="*/ 1392851 h 1771789"/>
              <a:gd name="connsiteX109" fmla="*/ 881629 w 1496180"/>
              <a:gd name="connsiteY109" fmla="*/ 1495267 h 1771789"/>
              <a:gd name="connsiteX110" fmla="*/ 799689 w 1496180"/>
              <a:gd name="connsiteY110" fmla="*/ 1525991 h 1771789"/>
              <a:gd name="connsiteX111" fmla="*/ 646051 w 1496180"/>
              <a:gd name="connsiteY111" fmla="*/ 1587441 h 1771789"/>
              <a:gd name="connsiteX112" fmla="*/ 584596 w 1496180"/>
              <a:gd name="connsiteY112" fmla="*/ 1618165 h 1771789"/>
              <a:gd name="connsiteX113" fmla="*/ 267078 w 1496180"/>
              <a:gd name="connsiteY113" fmla="*/ 1577199 h 1771789"/>
              <a:gd name="connsiteX114" fmla="*/ 195381 w 1496180"/>
              <a:gd name="connsiteY114" fmla="*/ 1525991 h 1771789"/>
              <a:gd name="connsiteX115" fmla="*/ 144168 w 1496180"/>
              <a:gd name="connsiteY115" fmla="*/ 1474784 h 1771789"/>
              <a:gd name="connsiteX116" fmla="*/ 113441 w 1496180"/>
              <a:gd name="connsiteY116" fmla="*/ 1403093 h 1771789"/>
              <a:gd name="connsiteX117" fmla="*/ 113441 w 1496180"/>
              <a:gd name="connsiteY117" fmla="*/ 972947 h 1771789"/>
              <a:gd name="connsiteX118" fmla="*/ 144168 w 1496180"/>
              <a:gd name="connsiteY118" fmla="*/ 911498 h 1771789"/>
              <a:gd name="connsiteX119" fmla="*/ 267078 w 1496180"/>
              <a:gd name="connsiteY119" fmla="*/ 768116 h 1771789"/>
              <a:gd name="connsiteX120" fmla="*/ 400231 w 1496180"/>
              <a:gd name="connsiteY120" fmla="*/ 655459 h 1771789"/>
              <a:gd name="connsiteX121" fmla="*/ 533384 w 1496180"/>
              <a:gd name="connsiteY121" fmla="*/ 553044 h 1771789"/>
              <a:gd name="connsiteX122" fmla="*/ 635809 w 1496180"/>
              <a:gd name="connsiteY122" fmla="*/ 512078 h 1771789"/>
              <a:gd name="connsiteX123" fmla="*/ 666536 w 1496180"/>
              <a:gd name="connsiteY123" fmla="*/ 491594 h 1771789"/>
              <a:gd name="connsiteX124" fmla="*/ 922599 w 1496180"/>
              <a:gd name="connsiteY124" fmla="*/ 491594 h 1771789"/>
              <a:gd name="connsiteX125" fmla="*/ 963569 w 1496180"/>
              <a:gd name="connsiteY125" fmla="*/ 532561 h 1771789"/>
              <a:gd name="connsiteX126" fmla="*/ 1014782 w 1496180"/>
              <a:gd name="connsiteY126" fmla="*/ 634976 h 1771789"/>
              <a:gd name="connsiteX127" fmla="*/ 1045509 w 1496180"/>
              <a:gd name="connsiteY127" fmla="*/ 686184 h 1771789"/>
              <a:gd name="connsiteX128" fmla="*/ 1045509 w 1496180"/>
              <a:gd name="connsiteY128" fmla="*/ 1024155 h 1771789"/>
              <a:gd name="connsiteX129" fmla="*/ 1025024 w 1496180"/>
              <a:gd name="connsiteY129" fmla="*/ 1095846 h 1771789"/>
              <a:gd name="connsiteX130" fmla="*/ 953327 w 1496180"/>
              <a:gd name="connsiteY130" fmla="*/ 1259711 h 1771789"/>
              <a:gd name="connsiteX131" fmla="*/ 912357 w 1496180"/>
              <a:gd name="connsiteY131" fmla="*/ 1310919 h 1771789"/>
              <a:gd name="connsiteX132" fmla="*/ 871387 w 1496180"/>
              <a:gd name="connsiteY132" fmla="*/ 1351885 h 1771789"/>
              <a:gd name="connsiteX133" fmla="*/ 820174 w 1496180"/>
              <a:gd name="connsiteY133" fmla="*/ 1382610 h 1771789"/>
              <a:gd name="connsiteX134" fmla="*/ 758719 w 1496180"/>
              <a:gd name="connsiteY134" fmla="*/ 1413334 h 1771789"/>
              <a:gd name="connsiteX135" fmla="*/ 727991 w 1496180"/>
              <a:gd name="connsiteY135" fmla="*/ 1433817 h 1771789"/>
              <a:gd name="connsiteX136" fmla="*/ 451444 w 1496180"/>
              <a:gd name="connsiteY136" fmla="*/ 1413334 h 1771789"/>
              <a:gd name="connsiteX137" fmla="*/ 400231 w 1496180"/>
              <a:gd name="connsiteY137" fmla="*/ 1372368 h 1771789"/>
              <a:gd name="connsiteX138" fmla="*/ 308049 w 1496180"/>
              <a:gd name="connsiteY138" fmla="*/ 1228986 h 1771789"/>
              <a:gd name="connsiteX139" fmla="*/ 277321 w 1496180"/>
              <a:gd name="connsiteY139" fmla="*/ 1024155 h 1771789"/>
              <a:gd name="connsiteX140" fmla="*/ 287564 w 1496180"/>
              <a:gd name="connsiteY140" fmla="*/ 860290 h 1771789"/>
              <a:gd name="connsiteX141" fmla="*/ 359261 w 1496180"/>
              <a:gd name="connsiteY141" fmla="*/ 727150 h 1771789"/>
              <a:gd name="connsiteX142" fmla="*/ 461686 w 1496180"/>
              <a:gd name="connsiteY142" fmla="*/ 634976 h 1771789"/>
              <a:gd name="connsiteX143" fmla="*/ 512899 w 1496180"/>
              <a:gd name="connsiteY143" fmla="*/ 604252 h 1771789"/>
              <a:gd name="connsiteX144" fmla="*/ 666536 w 1496180"/>
              <a:gd name="connsiteY144" fmla="*/ 583768 h 1771789"/>
              <a:gd name="connsiteX145" fmla="*/ 891872 w 1496180"/>
              <a:gd name="connsiteY145" fmla="*/ 573527 h 1771789"/>
              <a:gd name="connsiteX146" fmla="*/ 1025024 w 1496180"/>
              <a:gd name="connsiteY146" fmla="*/ 604252 h 1771789"/>
              <a:gd name="connsiteX147" fmla="*/ 932842 w 1496180"/>
              <a:gd name="connsiteY147" fmla="*/ 1065121 h 1771789"/>
              <a:gd name="connsiteX148" fmla="*/ 594839 w 1496180"/>
              <a:gd name="connsiteY148" fmla="*/ 1485025 h 1771789"/>
              <a:gd name="connsiteX149" fmla="*/ 471929 w 1496180"/>
              <a:gd name="connsiteY149" fmla="*/ 1577199 h 1771789"/>
              <a:gd name="connsiteX150" fmla="*/ 195381 w 1496180"/>
              <a:gd name="connsiteY150" fmla="*/ 1710339 h 1771789"/>
              <a:gd name="connsiteX151" fmla="*/ 154411 w 1496180"/>
              <a:gd name="connsiteY151" fmla="*/ 1679615 h 1771789"/>
              <a:gd name="connsiteX152" fmla="*/ 133926 w 1496180"/>
              <a:gd name="connsiteY152" fmla="*/ 1587441 h 1771789"/>
              <a:gd name="connsiteX153" fmla="*/ 103198 w 1496180"/>
              <a:gd name="connsiteY153" fmla="*/ 1433817 h 1771789"/>
              <a:gd name="connsiteX154" fmla="*/ 185138 w 1496180"/>
              <a:gd name="connsiteY154" fmla="*/ 993431 h 1771789"/>
              <a:gd name="connsiteX155" fmla="*/ 256836 w 1496180"/>
              <a:gd name="connsiteY155" fmla="*/ 931981 h 1771789"/>
              <a:gd name="connsiteX156" fmla="*/ 318291 w 1496180"/>
              <a:gd name="connsiteY156" fmla="*/ 891015 h 1771789"/>
              <a:gd name="connsiteX157" fmla="*/ 349019 w 1496180"/>
              <a:gd name="connsiteY157" fmla="*/ 880774 h 1771789"/>
              <a:gd name="connsiteX158" fmla="*/ 400231 w 1496180"/>
              <a:gd name="connsiteY158" fmla="*/ 829566 h 1771789"/>
              <a:gd name="connsiteX159" fmla="*/ 451444 w 1496180"/>
              <a:gd name="connsiteY159" fmla="*/ 788600 h 1771789"/>
              <a:gd name="connsiteX160" fmla="*/ 492414 w 1496180"/>
              <a:gd name="connsiteY160" fmla="*/ 737392 h 1771789"/>
              <a:gd name="connsiteX161" fmla="*/ 553869 w 1496180"/>
              <a:gd name="connsiteY161" fmla="*/ 686184 h 1771789"/>
              <a:gd name="connsiteX162" fmla="*/ 594839 w 1496180"/>
              <a:gd name="connsiteY162" fmla="*/ 624735 h 1771789"/>
              <a:gd name="connsiteX163" fmla="*/ 625566 w 1496180"/>
              <a:gd name="connsiteY163" fmla="*/ 583768 h 1771789"/>
              <a:gd name="connsiteX164" fmla="*/ 635809 w 1496180"/>
              <a:gd name="connsiteY164" fmla="*/ 553044 h 1771789"/>
              <a:gd name="connsiteX165" fmla="*/ 789446 w 1496180"/>
              <a:gd name="connsiteY165" fmla="*/ 501836 h 1771789"/>
              <a:gd name="connsiteX166" fmla="*/ 943084 w 1496180"/>
              <a:gd name="connsiteY166" fmla="*/ 522319 h 1771789"/>
              <a:gd name="connsiteX167" fmla="*/ 1055752 w 1496180"/>
              <a:gd name="connsiteY167" fmla="*/ 614493 h 1771789"/>
              <a:gd name="connsiteX168" fmla="*/ 1086479 w 1496180"/>
              <a:gd name="connsiteY168" fmla="*/ 716909 h 1771789"/>
              <a:gd name="connsiteX169" fmla="*/ 1076237 w 1496180"/>
              <a:gd name="connsiteY169" fmla="*/ 1054880 h 1771789"/>
              <a:gd name="connsiteX170" fmla="*/ 1055752 w 1496180"/>
              <a:gd name="connsiteY170" fmla="*/ 1116329 h 1771789"/>
              <a:gd name="connsiteX171" fmla="*/ 963569 w 1496180"/>
              <a:gd name="connsiteY171" fmla="*/ 1249469 h 1771789"/>
              <a:gd name="connsiteX172" fmla="*/ 799689 w 1496180"/>
              <a:gd name="connsiteY172" fmla="*/ 1403093 h 1771789"/>
              <a:gd name="connsiteX173" fmla="*/ 717749 w 1496180"/>
              <a:gd name="connsiteY173" fmla="*/ 1485025 h 1771789"/>
              <a:gd name="connsiteX174" fmla="*/ 502656 w 1496180"/>
              <a:gd name="connsiteY174" fmla="*/ 1587441 h 1771789"/>
              <a:gd name="connsiteX175" fmla="*/ 389989 w 1496180"/>
              <a:gd name="connsiteY175" fmla="*/ 1566958 h 1771789"/>
              <a:gd name="connsiteX176" fmla="*/ 328534 w 1496180"/>
              <a:gd name="connsiteY176" fmla="*/ 1413334 h 1771789"/>
              <a:gd name="connsiteX177" fmla="*/ 318291 w 1496180"/>
              <a:gd name="connsiteY177" fmla="*/ 1249469 h 1771789"/>
              <a:gd name="connsiteX178" fmla="*/ 297806 w 1496180"/>
              <a:gd name="connsiteY178" fmla="*/ 1024155 h 1771789"/>
              <a:gd name="connsiteX179" fmla="*/ 318291 w 1496180"/>
              <a:gd name="connsiteY179" fmla="*/ 829566 h 1771789"/>
              <a:gd name="connsiteX180" fmla="*/ 430959 w 1496180"/>
              <a:gd name="connsiteY180" fmla="*/ 522319 h 1771789"/>
              <a:gd name="connsiteX181" fmla="*/ 564111 w 1496180"/>
              <a:gd name="connsiteY181" fmla="*/ 327730 h 1771789"/>
              <a:gd name="connsiteX182" fmla="*/ 676779 w 1496180"/>
              <a:gd name="connsiteY182" fmla="*/ 286763 h 1771789"/>
              <a:gd name="connsiteX183" fmla="*/ 727991 w 1496180"/>
              <a:gd name="connsiteY183" fmla="*/ 266280 h 1771789"/>
              <a:gd name="connsiteX184" fmla="*/ 758719 w 1496180"/>
              <a:gd name="connsiteY184" fmla="*/ 256039 h 1771789"/>
              <a:gd name="connsiteX185" fmla="*/ 943084 w 1496180"/>
              <a:gd name="connsiteY185" fmla="*/ 297005 h 1771789"/>
              <a:gd name="connsiteX186" fmla="*/ 973812 w 1496180"/>
              <a:gd name="connsiteY186" fmla="*/ 327730 h 1771789"/>
              <a:gd name="connsiteX187" fmla="*/ 1004539 w 1496180"/>
              <a:gd name="connsiteY187" fmla="*/ 378937 h 1771789"/>
              <a:gd name="connsiteX188" fmla="*/ 1025024 w 1496180"/>
              <a:gd name="connsiteY188" fmla="*/ 460870 h 1771789"/>
              <a:gd name="connsiteX189" fmla="*/ 963569 w 1496180"/>
              <a:gd name="connsiteY189" fmla="*/ 993431 h 1771789"/>
              <a:gd name="connsiteX190" fmla="*/ 850902 w 1496180"/>
              <a:gd name="connsiteY190" fmla="*/ 1198262 h 1771789"/>
              <a:gd name="connsiteX191" fmla="*/ 748476 w 1496180"/>
              <a:gd name="connsiteY191" fmla="*/ 1290436 h 1771789"/>
              <a:gd name="connsiteX192" fmla="*/ 543626 w 1496180"/>
              <a:gd name="connsiteY192" fmla="*/ 1372368 h 1771789"/>
              <a:gd name="connsiteX193" fmla="*/ 430959 w 1496180"/>
              <a:gd name="connsiteY193" fmla="*/ 1382610 h 1771789"/>
              <a:gd name="connsiteX194" fmla="*/ 349019 w 1496180"/>
              <a:gd name="connsiteY194" fmla="*/ 1392851 h 1771789"/>
              <a:gd name="connsiteX195" fmla="*/ 185138 w 1496180"/>
              <a:gd name="connsiteY195" fmla="*/ 1382610 h 1771789"/>
              <a:gd name="connsiteX196" fmla="*/ 133926 w 1496180"/>
              <a:gd name="connsiteY196" fmla="*/ 1351885 h 1771789"/>
              <a:gd name="connsiteX197" fmla="*/ 123683 w 1496180"/>
              <a:gd name="connsiteY197" fmla="*/ 1269953 h 1771789"/>
              <a:gd name="connsiteX198" fmla="*/ 164653 w 1496180"/>
              <a:gd name="connsiteY198" fmla="*/ 850049 h 1771789"/>
              <a:gd name="connsiteX199" fmla="*/ 256836 w 1496180"/>
              <a:gd name="connsiteY199" fmla="*/ 665701 h 1771789"/>
              <a:gd name="connsiteX200" fmla="*/ 584596 w 1496180"/>
              <a:gd name="connsiteY200" fmla="*/ 327730 h 1771789"/>
              <a:gd name="connsiteX201" fmla="*/ 768961 w 1496180"/>
              <a:gd name="connsiteY201" fmla="*/ 256039 h 1771789"/>
              <a:gd name="connsiteX202" fmla="*/ 953327 w 1496180"/>
              <a:gd name="connsiteY202" fmla="*/ 266280 h 1771789"/>
              <a:gd name="connsiteX203" fmla="*/ 1004539 w 1496180"/>
              <a:gd name="connsiteY203" fmla="*/ 297005 h 1771789"/>
              <a:gd name="connsiteX204" fmla="*/ 1117207 w 1496180"/>
              <a:gd name="connsiteY204" fmla="*/ 409662 h 1771789"/>
              <a:gd name="connsiteX205" fmla="*/ 1158177 w 1496180"/>
              <a:gd name="connsiteY205" fmla="*/ 491594 h 1771789"/>
              <a:gd name="connsiteX206" fmla="*/ 1137692 w 1496180"/>
              <a:gd name="connsiteY206" fmla="*/ 993431 h 1771789"/>
              <a:gd name="connsiteX207" fmla="*/ 963569 w 1496180"/>
              <a:gd name="connsiteY207" fmla="*/ 1259711 h 1771789"/>
              <a:gd name="connsiteX208" fmla="*/ 850902 w 1496180"/>
              <a:gd name="connsiteY208" fmla="*/ 1372368 h 1771789"/>
              <a:gd name="connsiteX209" fmla="*/ 584596 w 1496180"/>
              <a:gd name="connsiteY209" fmla="*/ 1515750 h 1771789"/>
              <a:gd name="connsiteX210" fmla="*/ 482171 w 1496180"/>
              <a:gd name="connsiteY210" fmla="*/ 1546474 h 1771789"/>
              <a:gd name="connsiteX211" fmla="*/ 400231 w 1496180"/>
              <a:gd name="connsiteY211" fmla="*/ 1556716 h 1771789"/>
              <a:gd name="connsiteX212" fmla="*/ 318291 w 1496180"/>
              <a:gd name="connsiteY212" fmla="*/ 1495267 h 1771789"/>
              <a:gd name="connsiteX213" fmla="*/ 256836 w 1496180"/>
              <a:gd name="connsiteY213" fmla="*/ 1249469 h 1771789"/>
              <a:gd name="connsiteX214" fmla="*/ 277321 w 1496180"/>
              <a:gd name="connsiteY214" fmla="*/ 952464 h 1771789"/>
              <a:gd name="connsiteX215" fmla="*/ 338776 w 1496180"/>
              <a:gd name="connsiteY215" fmla="*/ 757875 h 1771789"/>
              <a:gd name="connsiteX216" fmla="*/ 533384 w 1496180"/>
              <a:gd name="connsiteY216" fmla="*/ 491594 h 1771789"/>
              <a:gd name="connsiteX217" fmla="*/ 625566 w 1496180"/>
              <a:gd name="connsiteY217" fmla="*/ 430145 h 1771789"/>
              <a:gd name="connsiteX218" fmla="*/ 758719 w 1496180"/>
              <a:gd name="connsiteY218" fmla="*/ 378937 h 1771789"/>
              <a:gd name="connsiteX219" fmla="*/ 871387 w 1496180"/>
              <a:gd name="connsiteY219" fmla="*/ 368696 h 1771789"/>
              <a:gd name="connsiteX220" fmla="*/ 1229874 w 1496180"/>
              <a:gd name="connsiteY220" fmla="*/ 450628 h 1771789"/>
              <a:gd name="connsiteX221" fmla="*/ 1291329 w 1496180"/>
              <a:gd name="connsiteY221" fmla="*/ 481353 h 1771789"/>
              <a:gd name="connsiteX222" fmla="*/ 1352784 w 1496180"/>
              <a:gd name="connsiteY222" fmla="*/ 542802 h 1771789"/>
              <a:gd name="connsiteX223" fmla="*/ 1352784 w 1496180"/>
              <a:gd name="connsiteY223" fmla="*/ 757875 h 1771789"/>
              <a:gd name="connsiteX224" fmla="*/ 1291329 w 1496180"/>
              <a:gd name="connsiteY224" fmla="*/ 860290 h 1771789"/>
              <a:gd name="connsiteX225" fmla="*/ 1127449 w 1496180"/>
              <a:gd name="connsiteY225" fmla="*/ 1024155 h 1771789"/>
              <a:gd name="connsiteX226" fmla="*/ 1014782 w 1496180"/>
              <a:gd name="connsiteY226" fmla="*/ 1106088 h 1771789"/>
              <a:gd name="connsiteX227" fmla="*/ 830416 w 1496180"/>
              <a:gd name="connsiteY227" fmla="*/ 1177779 h 1771789"/>
              <a:gd name="connsiteX228" fmla="*/ 430959 w 1496180"/>
              <a:gd name="connsiteY228" fmla="*/ 1331402 h 1771789"/>
              <a:gd name="connsiteX229" fmla="*/ 185138 w 1496180"/>
              <a:gd name="connsiteY229" fmla="*/ 1269953 h 1771789"/>
              <a:gd name="connsiteX230" fmla="*/ 144168 w 1496180"/>
              <a:gd name="connsiteY230" fmla="*/ 1198262 h 1771789"/>
              <a:gd name="connsiteX231" fmla="*/ 113441 w 1496180"/>
              <a:gd name="connsiteY231" fmla="*/ 1085605 h 1771789"/>
              <a:gd name="connsiteX232" fmla="*/ 164653 w 1496180"/>
              <a:gd name="connsiteY232" fmla="*/ 573527 h 1771789"/>
              <a:gd name="connsiteX233" fmla="*/ 256836 w 1496180"/>
              <a:gd name="connsiteY233" fmla="*/ 358454 h 1771789"/>
              <a:gd name="connsiteX234" fmla="*/ 533384 w 1496180"/>
              <a:gd name="connsiteY234" fmla="*/ 122899 h 1771789"/>
              <a:gd name="connsiteX235" fmla="*/ 646051 w 1496180"/>
              <a:gd name="connsiteY235" fmla="*/ 81932 h 1771789"/>
              <a:gd name="connsiteX236" fmla="*/ 1086479 w 1496180"/>
              <a:gd name="connsiteY236" fmla="*/ 133140 h 1771789"/>
              <a:gd name="connsiteX237" fmla="*/ 1127449 w 1496180"/>
              <a:gd name="connsiteY237" fmla="*/ 184348 h 1771789"/>
              <a:gd name="connsiteX238" fmla="*/ 1147934 w 1496180"/>
              <a:gd name="connsiteY238" fmla="*/ 286763 h 1771789"/>
              <a:gd name="connsiteX239" fmla="*/ 1137692 w 1496180"/>
              <a:gd name="connsiteY239" fmla="*/ 450628 h 1771789"/>
              <a:gd name="connsiteX240" fmla="*/ 1096722 w 1496180"/>
              <a:gd name="connsiteY240" fmla="*/ 573527 h 1771789"/>
              <a:gd name="connsiteX241" fmla="*/ 1045509 w 1496180"/>
              <a:gd name="connsiteY241" fmla="*/ 686184 h 1771789"/>
              <a:gd name="connsiteX242" fmla="*/ 963569 w 1496180"/>
              <a:gd name="connsiteY242" fmla="*/ 788600 h 1771789"/>
              <a:gd name="connsiteX243" fmla="*/ 799689 w 1496180"/>
              <a:gd name="connsiteY243" fmla="*/ 1024155 h 1771789"/>
              <a:gd name="connsiteX244" fmla="*/ 594839 w 1496180"/>
              <a:gd name="connsiteY244" fmla="*/ 1177779 h 1771789"/>
              <a:gd name="connsiteX245" fmla="*/ 430959 w 1496180"/>
              <a:gd name="connsiteY245" fmla="*/ 1280194 h 1771789"/>
              <a:gd name="connsiteX246" fmla="*/ 349019 w 1496180"/>
              <a:gd name="connsiteY246" fmla="*/ 1290436 h 1771789"/>
              <a:gd name="connsiteX247" fmla="*/ 195381 w 1496180"/>
              <a:gd name="connsiteY247" fmla="*/ 1259711 h 1771789"/>
              <a:gd name="connsiteX248" fmla="*/ 144168 w 1496180"/>
              <a:gd name="connsiteY248" fmla="*/ 1085605 h 1771789"/>
              <a:gd name="connsiteX249" fmla="*/ 164653 w 1496180"/>
              <a:gd name="connsiteY249" fmla="*/ 634976 h 1771789"/>
              <a:gd name="connsiteX250" fmla="*/ 318291 w 1496180"/>
              <a:gd name="connsiteY250" fmla="*/ 327730 h 1771789"/>
              <a:gd name="connsiteX251" fmla="*/ 441201 w 1496180"/>
              <a:gd name="connsiteY251" fmla="*/ 194589 h 1771789"/>
              <a:gd name="connsiteX252" fmla="*/ 605081 w 1496180"/>
              <a:gd name="connsiteY252" fmla="*/ 92174 h 1771789"/>
              <a:gd name="connsiteX253" fmla="*/ 871387 w 1496180"/>
              <a:gd name="connsiteY253" fmla="*/ 0 h 1771789"/>
              <a:gd name="connsiteX254" fmla="*/ 1311814 w 1496180"/>
              <a:gd name="connsiteY254" fmla="*/ 40966 h 1771789"/>
              <a:gd name="connsiteX255" fmla="*/ 1383512 w 1496180"/>
              <a:gd name="connsiteY255" fmla="*/ 81932 h 1771789"/>
              <a:gd name="connsiteX256" fmla="*/ 1455210 w 1496180"/>
              <a:gd name="connsiteY256" fmla="*/ 174106 h 1771789"/>
              <a:gd name="connsiteX257" fmla="*/ 1444967 w 1496180"/>
              <a:gd name="connsiteY257" fmla="*/ 634976 h 1771789"/>
              <a:gd name="connsiteX258" fmla="*/ 1363027 w 1496180"/>
              <a:gd name="connsiteY258" fmla="*/ 870532 h 1771789"/>
              <a:gd name="connsiteX259" fmla="*/ 1199147 w 1496180"/>
              <a:gd name="connsiteY259" fmla="*/ 1085605 h 1771789"/>
              <a:gd name="connsiteX260" fmla="*/ 1117207 w 1496180"/>
              <a:gd name="connsiteY260" fmla="*/ 1198262 h 1771789"/>
              <a:gd name="connsiteX261" fmla="*/ 850902 w 1496180"/>
              <a:gd name="connsiteY261" fmla="*/ 1433817 h 1771789"/>
              <a:gd name="connsiteX262" fmla="*/ 738234 w 1496180"/>
              <a:gd name="connsiteY262" fmla="*/ 1464542 h 1771789"/>
              <a:gd name="connsiteX263" fmla="*/ 687021 w 1496180"/>
              <a:gd name="connsiteY263" fmla="*/ 1403093 h 1771789"/>
              <a:gd name="connsiteX264" fmla="*/ 605081 w 1496180"/>
              <a:gd name="connsiteY264" fmla="*/ 1259711 h 1771789"/>
              <a:gd name="connsiteX265" fmla="*/ 574354 w 1496180"/>
              <a:gd name="connsiteY265" fmla="*/ 1188020 h 1771789"/>
              <a:gd name="connsiteX266" fmla="*/ 553869 w 1496180"/>
              <a:gd name="connsiteY266" fmla="*/ 1116329 h 1771789"/>
              <a:gd name="connsiteX267" fmla="*/ 594839 w 1496180"/>
              <a:gd name="connsiteY267" fmla="*/ 850049 h 1771789"/>
              <a:gd name="connsiteX268" fmla="*/ 768961 w 1496180"/>
              <a:gd name="connsiteY268" fmla="*/ 624735 h 1771789"/>
              <a:gd name="connsiteX269" fmla="*/ 1117207 w 1496180"/>
              <a:gd name="connsiteY269" fmla="*/ 430145 h 1771789"/>
              <a:gd name="connsiteX270" fmla="*/ 1199147 w 1496180"/>
              <a:gd name="connsiteY270" fmla="*/ 409662 h 1771789"/>
              <a:gd name="connsiteX271" fmla="*/ 1311814 w 1496180"/>
              <a:gd name="connsiteY271" fmla="*/ 460870 h 1771789"/>
              <a:gd name="connsiteX272" fmla="*/ 1332299 w 1496180"/>
              <a:gd name="connsiteY272" fmla="*/ 532561 h 1771789"/>
              <a:gd name="connsiteX273" fmla="*/ 1352784 w 1496180"/>
              <a:gd name="connsiteY273" fmla="*/ 624735 h 1771789"/>
              <a:gd name="connsiteX274" fmla="*/ 1322057 w 1496180"/>
              <a:gd name="connsiteY274" fmla="*/ 942223 h 1771789"/>
              <a:gd name="connsiteX275" fmla="*/ 1188904 w 1496180"/>
              <a:gd name="connsiteY275" fmla="*/ 1167537 h 1771789"/>
              <a:gd name="connsiteX276" fmla="*/ 1086479 w 1496180"/>
              <a:gd name="connsiteY276" fmla="*/ 1249469 h 1771789"/>
              <a:gd name="connsiteX277" fmla="*/ 850902 w 1496180"/>
              <a:gd name="connsiteY277" fmla="*/ 1392851 h 1771789"/>
              <a:gd name="connsiteX278" fmla="*/ 615324 w 1496180"/>
              <a:gd name="connsiteY278" fmla="*/ 1444059 h 1771789"/>
              <a:gd name="connsiteX279" fmla="*/ 359261 w 1496180"/>
              <a:gd name="connsiteY279" fmla="*/ 1382610 h 1771789"/>
              <a:gd name="connsiteX280" fmla="*/ 328534 w 1496180"/>
              <a:gd name="connsiteY280" fmla="*/ 1310919 h 1771789"/>
              <a:gd name="connsiteX281" fmla="*/ 308049 w 1496180"/>
              <a:gd name="connsiteY281" fmla="*/ 1198262 h 1771789"/>
              <a:gd name="connsiteX282" fmla="*/ 379746 w 1496180"/>
              <a:gd name="connsiteY282" fmla="*/ 788600 h 1771789"/>
              <a:gd name="connsiteX283" fmla="*/ 779204 w 1496180"/>
              <a:gd name="connsiteY283" fmla="*/ 348213 h 1771789"/>
              <a:gd name="connsiteX284" fmla="*/ 871387 w 1496180"/>
              <a:gd name="connsiteY284" fmla="*/ 297005 h 1771789"/>
              <a:gd name="connsiteX285" fmla="*/ 1055752 w 1496180"/>
              <a:gd name="connsiteY285" fmla="*/ 256039 h 1771789"/>
              <a:gd name="connsiteX286" fmla="*/ 1168419 w 1496180"/>
              <a:gd name="connsiteY286" fmla="*/ 276522 h 1771789"/>
              <a:gd name="connsiteX287" fmla="*/ 1188904 w 1496180"/>
              <a:gd name="connsiteY287" fmla="*/ 307247 h 1771789"/>
              <a:gd name="connsiteX288" fmla="*/ 1229874 w 1496180"/>
              <a:gd name="connsiteY288" fmla="*/ 460870 h 1771789"/>
              <a:gd name="connsiteX289" fmla="*/ 1209389 w 1496180"/>
              <a:gd name="connsiteY289" fmla="*/ 716909 h 1771789"/>
              <a:gd name="connsiteX290" fmla="*/ 1086479 w 1496180"/>
              <a:gd name="connsiteY290" fmla="*/ 891015 h 1771789"/>
              <a:gd name="connsiteX291" fmla="*/ 830416 w 1496180"/>
              <a:gd name="connsiteY291" fmla="*/ 1136812 h 1771789"/>
              <a:gd name="connsiteX292" fmla="*/ 738234 w 1496180"/>
              <a:gd name="connsiteY292" fmla="*/ 1188020 h 1771789"/>
              <a:gd name="connsiteX293" fmla="*/ 676779 w 1496180"/>
              <a:gd name="connsiteY293" fmla="*/ 1198262 h 1771789"/>
              <a:gd name="connsiteX294" fmla="*/ 553869 w 1496180"/>
              <a:gd name="connsiteY294" fmla="*/ 1177779 h 1771789"/>
              <a:gd name="connsiteX295" fmla="*/ 533384 w 1496180"/>
              <a:gd name="connsiteY295" fmla="*/ 1147054 h 1771789"/>
              <a:gd name="connsiteX296" fmla="*/ 523141 w 1496180"/>
              <a:gd name="connsiteY296" fmla="*/ 1075363 h 1771789"/>
              <a:gd name="connsiteX297" fmla="*/ 502656 w 1496180"/>
              <a:gd name="connsiteY297" fmla="*/ 972947 h 1771789"/>
              <a:gd name="connsiteX298" fmla="*/ 533384 w 1496180"/>
              <a:gd name="connsiteY298" fmla="*/ 634976 h 1771789"/>
              <a:gd name="connsiteX299" fmla="*/ 584596 w 1496180"/>
              <a:gd name="connsiteY299" fmla="*/ 553044 h 1771789"/>
              <a:gd name="connsiteX300" fmla="*/ 727991 w 1496180"/>
              <a:gd name="connsiteY300" fmla="*/ 419904 h 1771789"/>
              <a:gd name="connsiteX301" fmla="*/ 820174 w 1496180"/>
              <a:gd name="connsiteY301" fmla="*/ 368696 h 1771789"/>
              <a:gd name="connsiteX302" fmla="*/ 902114 w 1496180"/>
              <a:gd name="connsiteY302" fmla="*/ 358454 h 1771789"/>
              <a:gd name="connsiteX303" fmla="*/ 1025024 w 1496180"/>
              <a:gd name="connsiteY303" fmla="*/ 389179 h 1771789"/>
              <a:gd name="connsiteX304" fmla="*/ 1055752 w 1496180"/>
              <a:gd name="connsiteY304" fmla="*/ 430145 h 1771789"/>
              <a:gd name="connsiteX305" fmla="*/ 1106964 w 1496180"/>
              <a:gd name="connsiteY305" fmla="*/ 573527 h 1771789"/>
              <a:gd name="connsiteX306" fmla="*/ 1117207 w 1496180"/>
              <a:gd name="connsiteY306" fmla="*/ 665701 h 1771789"/>
              <a:gd name="connsiteX307" fmla="*/ 1055752 w 1496180"/>
              <a:gd name="connsiteY307" fmla="*/ 931981 h 1771789"/>
              <a:gd name="connsiteX308" fmla="*/ 912357 w 1496180"/>
              <a:gd name="connsiteY308" fmla="*/ 1116329 h 1771789"/>
              <a:gd name="connsiteX309" fmla="*/ 758719 w 1496180"/>
              <a:gd name="connsiteY309" fmla="*/ 1259711 h 1771789"/>
              <a:gd name="connsiteX310" fmla="*/ 676779 w 1496180"/>
              <a:gd name="connsiteY310" fmla="*/ 1290436 h 1771789"/>
              <a:gd name="connsiteX311" fmla="*/ 635809 w 1496180"/>
              <a:gd name="connsiteY311" fmla="*/ 1310919 h 1771789"/>
              <a:gd name="connsiteX312" fmla="*/ 553869 w 1496180"/>
              <a:gd name="connsiteY312" fmla="*/ 1290436 h 1771789"/>
              <a:gd name="connsiteX313" fmla="*/ 523141 w 1496180"/>
              <a:gd name="connsiteY313" fmla="*/ 1249469 h 1771789"/>
              <a:gd name="connsiteX314" fmla="*/ 451444 w 1496180"/>
              <a:gd name="connsiteY314" fmla="*/ 1075363 h 1771789"/>
              <a:gd name="connsiteX315" fmla="*/ 430959 w 1496180"/>
              <a:gd name="connsiteY315" fmla="*/ 983189 h 1771789"/>
              <a:gd name="connsiteX316" fmla="*/ 461686 w 1496180"/>
              <a:gd name="connsiteY316" fmla="*/ 737392 h 1771789"/>
              <a:gd name="connsiteX317" fmla="*/ 615324 w 1496180"/>
              <a:gd name="connsiteY317" fmla="*/ 553044 h 1771789"/>
              <a:gd name="connsiteX318" fmla="*/ 820174 w 1496180"/>
              <a:gd name="connsiteY318" fmla="*/ 450628 h 1771789"/>
              <a:gd name="connsiteX319" fmla="*/ 932842 w 1496180"/>
              <a:gd name="connsiteY319" fmla="*/ 430145 h 1771789"/>
              <a:gd name="connsiteX320" fmla="*/ 1209389 w 1496180"/>
              <a:gd name="connsiteY320" fmla="*/ 481353 h 1771789"/>
              <a:gd name="connsiteX321" fmla="*/ 1229874 w 1496180"/>
              <a:gd name="connsiteY321" fmla="*/ 532561 h 1771789"/>
              <a:gd name="connsiteX322" fmla="*/ 1209389 w 1496180"/>
              <a:gd name="connsiteY322" fmla="*/ 880774 h 1771789"/>
              <a:gd name="connsiteX323" fmla="*/ 1137692 w 1496180"/>
              <a:gd name="connsiteY323" fmla="*/ 1075363 h 1771789"/>
              <a:gd name="connsiteX324" fmla="*/ 1055752 w 1496180"/>
              <a:gd name="connsiteY324" fmla="*/ 1167537 h 1771789"/>
              <a:gd name="connsiteX325" fmla="*/ 984054 w 1496180"/>
              <a:gd name="connsiteY325" fmla="*/ 1228986 h 1771789"/>
              <a:gd name="connsiteX326" fmla="*/ 902114 w 1496180"/>
              <a:gd name="connsiteY326" fmla="*/ 1269953 h 1771789"/>
              <a:gd name="connsiteX327" fmla="*/ 799689 w 1496180"/>
              <a:gd name="connsiteY327" fmla="*/ 1321160 h 1771789"/>
              <a:gd name="connsiteX328" fmla="*/ 748476 w 1496180"/>
              <a:gd name="connsiteY328" fmla="*/ 1310919 h 1771789"/>
              <a:gd name="connsiteX329" fmla="*/ 727991 w 1496180"/>
              <a:gd name="connsiteY329" fmla="*/ 1259711 h 1771789"/>
              <a:gd name="connsiteX330" fmla="*/ 748476 w 1496180"/>
              <a:gd name="connsiteY330" fmla="*/ 911498 h 1771789"/>
              <a:gd name="connsiteX331" fmla="*/ 799689 w 1496180"/>
              <a:gd name="connsiteY331" fmla="*/ 778358 h 1771789"/>
              <a:gd name="connsiteX332" fmla="*/ 932842 w 1496180"/>
              <a:gd name="connsiteY332" fmla="*/ 583768 h 1771789"/>
              <a:gd name="connsiteX333" fmla="*/ 1086479 w 1496180"/>
              <a:gd name="connsiteY333" fmla="*/ 491594 h 1771789"/>
              <a:gd name="connsiteX334" fmla="*/ 1209389 w 1496180"/>
              <a:gd name="connsiteY334" fmla="*/ 522319 h 1771789"/>
              <a:gd name="connsiteX335" fmla="*/ 1219632 w 1496180"/>
              <a:gd name="connsiteY335" fmla="*/ 594010 h 1771789"/>
              <a:gd name="connsiteX336" fmla="*/ 1199147 w 1496180"/>
              <a:gd name="connsiteY336" fmla="*/ 931981 h 1771789"/>
              <a:gd name="connsiteX337" fmla="*/ 1168419 w 1496180"/>
              <a:gd name="connsiteY337" fmla="*/ 1024155 h 1771789"/>
              <a:gd name="connsiteX338" fmla="*/ 1117207 w 1496180"/>
              <a:gd name="connsiteY338" fmla="*/ 1136812 h 1771789"/>
              <a:gd name="connsiteX339" fmla="*/ 1025024 w 1496180"/>
              <a:gd name="connsiteY339" fmla="*/ 1228986 h 1771789"/>
              <a:gd name="connsiteX340" fmla="*/ 830416 w 1496180"/>
              <a:gd name="connsiteY340" fmla="*/ 1351885 h 1771789"/>
              <a:gd name="connsiteX341" fmla="*/ 523141 w 1496180"/>
              <a:gd name="connsiteY341" fmla="*/ 1392851 h 1771789"/>
              <a:gd name="connsiteX342" fmla="*/ 113441 w 1496180"/>
              <a:gd name="connsiteY342" fmla="*/ 1290436 h 1771789"/>
              <a:gd name="connsiteX343" fmla="*/ 82713 w 1496180"/>
              <a:gd name="connsiteY343" fmla="*/ 1208503 h 1771789"/>
              <a:gd name="connsiteX344" fmla="*/ 103198 w 1496180"/>
              <a:gd name="connsiteY344" fmla="*/ 993431 h 1771789"/>
              <a:gd name="connsiteX345" fmla="*/ 226108 w 1496180"/>
              <a:gd name="connsiteY345" fmla="*/ 880774 h 1771789"/>
              <a:gd name="connsiteX346" fmla="*/ 564111 w 1496180"/>
              <a:gd name="connsiteY346" fmla="*/ 727150 h 1771789"/>
              <a:gd name="connsiteX347" fmla="*/ 656294 w 1496180"/>
              <a:gd name="connsiteY347" fmla="*/ 716909 h 1771789"/>
              <a:gd name="connsiteX348" fmla="*/ 717749 w 1496180"/>
              <a:gd name="connsiteY348" fmla="*/ 696426 h 1771789"/>
              <a:gd name="connsiteX349" fmla="*/ 809931 w 1496180"/>
              <a:gd name="connsiteY349" fmla="*/ 727150 h 1771789"/>
              <a:gd name="connsiteX350" fmla="*/ 830416 w 1496180"/>
              <a:gd name="connsiteY350" fmla="*/ 850049 h 1771789"/>
              <a:gd name="connsiteX351" fmla="*/ 850902 w 1496180"/>
              <a:gd name="connsiteY351" fmla="*/ 942223 h 1771789"/>
              <a:gd name="connsiteX352" fmla="*/ 820174 w 1496180"/>
              <a:gd name="connsiteY352" fmla="*/ 1228986 h 1771789"/>
              <a:gd name="connsiteX353" fmla="*/ 758719 w 1496180"/>
              <a:gd name="connsiteY353" fmla="*/ 1300677 h 1771789"/>
              <a:gd name="connsiteX354" fmla="*/ 635809 w 1496180"/>
              <a:gd name="connsiteY354" fmla="*/ 1403093 h 1771789"/>
              <a:gd name="connsiteX355" fmla="*/ 553869 w 1496180"/>
              <a:gd name="connsiteY355" fmla="*/ 1433817 h 1771789"/>
              <a:gd name="connsiteX356" fmla="*/ 461686 w 1496180"/>
              <a:gd name="connsiteY356" fmla="*/ 1290436 h 1771789"/>
              <a:gd name="connsiteX357" fmla="*/ 430959 w 1496180"/>
              <a:gd name="connsiteY357" fmla="*/ 1167537 h 1771789"/>
              <a:gd name="connsiteX358" fmla="*/ 441201 w 1496180"/>
              <a:gd name="connsiteY358" fmla="*/ 891015 h 1771789"/>
              <a:gd name="connsiteX359" fmla="*/ 553869 w 1496180"/>
              <a:gd name="connsiteY359" fmla="*/ 675942 h 1771789"/>
              <a:gd name="connsiteX360" fmla="*/ 758719 w 1496180"/>
              <a:gd name="connsiteY360" fmla="*/ 532561 h 1771789"/>
              <a:gd name="connsiteX361" fmla="*/ 963569 w 1496180"/>
              <a:gd name="connsiteY361" fmla="*/ 460870 h 1771789"/>
              <a:gd name="connsiteX362" fmla="*/ 1188904 w 1496180"/>
              <a:gd name="connsiteY362" fmla="*/ 450628 h 1771789"/>
              <a:gd name="connsiteX363" fmla="*/ 1291329 w 1496180"/>
              <a:gd name="connsiteY363" fmla="*/ 471111 h 1771789"/>
              <a:gd name="connsiteX364" fmla="*/ 1311814 w 1496180"/>
              <a:gd name="connsiteY364" fmla="*/ 512078 h 1771789"/>
              <a:gd name="connsiteX365" fmla="*/ 1281087 w 1496180"/>
              <a:gd name="connsiteY365" fmla="*/ 798841 h 1771789"/>
              <a:gd name="connsiteX366" fmla="*/ 1147934 w 1496180"/>
              <a:gd name="connsiteY366" fmla="*/ 962706 h 1771789"/>
              <a:gd name="connsiteX367" fmla="*/ 871387 w 1496180"/>
              <a:gd name="connsiteY367" fmla="*/ 1147054 h 1771789"/>
              <a:gd name="connsiteX368" fmla="*/ 666536 w 1496180"/>
              <a:gd name="connsiteY368" fmla="*/ 1188020 h 1771789"/>
              <a:gd name="connsiteX369" fmla="*/ 656294 w 1496180"/>
              <a:gd name="connsiteY369" fmla="*/ 983189 h 1771789"/>
              <a:gd name="connsiteX370" fmla="*/ 697264 w 1496180"/>
              <a:gd name="connsiteY370" fmla="*/ 819324 h 1771789"/>
              <a:gd name="connsiteX371" fmla="*/ 820174 w 1496180"/>
              <a:gd name="connsiteY371" fmla="*/ 655459 h 1771789"/>
              <a:gd name="connsiteX372" fmla="*/ 963569 w 1496180"/>
              <a:gd name="connsiteY372" fmla="*/ 532561 h 1771789"/>
              <a:gd name="connsiteX373" fmla="*/ 1096722 w 1496180"/>
              <a:gd name="connsiteY373" fmla="*/ 501836 h 1771789"/>
              <a:gd name="connsiteX374" fmla="*/ 1178662 w 1496180"/>
              <a:gd name="connsiteY374" fmla="*/ 553044 h 1771789"/>
              <a:gd name="connsiteX375" fmla="*/ 1199147 w 1496180"/>
              <a:gd name="connsiteY375" fmla="*/ 634976 h 1771789"/>
              <a:gd name="connsiteX376" fmla="*/ 1209389 w 1496180"/>
              <a:gd name="connsiteY376" fmla="*/ 850049 h 1771789"/>
              <a:gd name="connsiteX377" fmla="*/ 1178662 w 1496180"/>
              <a:gd name="connsiteY377" fmla="*/ 1075363 h 1771789"/>
              <a:gd name="connsiteX378" fmla="*/ 1137692 w 1496180"/>
              <a:gd name="connsiteY378" fmla="*/ 1147054 h 1771789"/>
              <a:gd name="connsiteX379" fmla="*/ 1096722 w 1496180"/>
              <a:gd name="connsiteY379" fmla="*/ 1239228 h 1771789"/>
              <a:gd name="connsiteX380" fmla="*/ 902114 w 1496180"/>
              <a:gd name="connsiteY380" fmla="*/ 1382610 h 1771789"/>
              <a:gd name="connsiteX381" fmla="*/ 850902 w 1496180"/>
              <a:gd name="connsiteY381" fmla="*/ 1392851 h 1771789"/>
              <a:gd name="connsiteX382" fmla="*/ 635809 w 1496180"/>
              <a:gd name="connsiteY382" fmla="*/ 1362127 h 1771789"/>
              <a:gd name="connsiteX383" fmla="*/ 523141 w 1496180"/>
              <a:gd name="connsiteY383" fmla="*/ 1259711 h 1771789"/>
              <a:gd name="connsiteX384" fmla="*/ 492414 w 1496180"/>
              <a:gd name="connsiteY384" fmla="*/ 1198262 h 1771789"/>
              <a:gd name="connsiteX385" fmla="*/ 461686 w 1496180"/>
              <a:gd name="connsiteY385" fmla="*/ 1054880 h 1771789"/>
              <a:gd name="connsiteX386" fmla="*/ 492414 w 1496180"/>
              <a:gd name="connsiteY386" fmla="*/ 931981 h 1771789"/>
              <a:gd name="connsiteX387" fmla="*/ 564111 w 1496180"/>
              <a:gd name="connsiteY387" fmla="*/ 819324 h 1771789"/>
              <a:gd name="connsiteX388" fmla="*/ 625566 w 1496180"/>
              <a:gd name="connsiteY388" fmla="*/ 778358 h 1771789"/>
              <a:gd name="connsiteX389" fmla="*/ 707506 w 1496180"/>
              <a:gd name="connsiteY389" fmla="*/ 737392 h 1771789"/>
              <a:gd name="connsiteX390" fmla="*/ 789446 w 1496180"/>
              <a:gd name="connsiteY390" fmla="*/ 727150 h 1771789"/>
              <a:gd name="connsiteX391" fmla="*/ 850902 w 1496180"/>
              <a:gd name="connsiteY391" fmla="*/ 716909 h 1771789"/>
              <a:gd name="connsiteX392" fmla="*/ 953327 w 1496180"/>
              <a:gd name="connsiteY392" fmla="*/ 727150 h 1771789"/>
              <a:gd name="connsiteX393" fmla="*/ 963569 w 1496180"/>
              <a:gd name="connsiteY393" fmla="*/ 757875 h 1771789"/>
              <a:gd name="connsiteX394" fmla="*/ 984054 w 1496180"/>
              <a:gd name="connsiteY394" fmla="*/ 798841 h 1771789"/>
              <a:gd name="connsiteX395" fmla="*/ 943084 w 1496180"/>
              <a:gd name="connsiteY395" fmla="*/ 1188020 h 1771789"/>
              <a:gd name="connsiteX396" fmla="*/ 902114 w 1496180"/>
              <a:gd name="connsiteY396" fmla="*/ 1259711 h 1771789"/>
              <a:gd name="connsiteX397" fmla="*/ 717749 w 1496180"/>
              <a:gd name="connsiteY397" fmla="*/ 1423576 h 1771789"/>
              <a:gd name="connsiteX398" fmla="*/ 635809 w 1496180"/>
              <a:gd name="connsiteY398" fmla="*/ 1464542 h 1771789"/>
              <a:gd name="connsiteX399" fmla="*/ 625566 w 1496180"/>
              <a:gd name="connsiteY399" fmla="*/ 1423576 h 1771789"/>
              <a:gd name="connsiteX400" fmla="*/ 605081 w 1496180"/>
              <a:gd name="connsiteY400" fmla="*/ 1362127 h 1771789"/>
              <a:gd name="connsiteX401" fmla="*/ 625566 w 1496180"/>
              <a:gd name="connsiteY401" fmla="*/ 1024155 h 1771789"/>
              <a:gd name="connsiteX402" fmla="*/ 656294 w 1496180"/>
              <a:gd name="connsiteY402" fmla="*/ 952464 h 1771789"/>
              <a:gd name="connsiteX403" fmla="*/ 687021 w 1496180"/>
              <a:gd name="connsiteY403" fmla="*/ 901257 h 1771789"/>
              <a:gd name="connsiteX404" fmla="*/ 789446 w 1496180"/>
              <a:gd name="connsiteY404" fmla="*/ 798841 h 1771789"/>
              <a:gd name="connsiteX405" fmla="*/ 850902 w 1496180"/>
              <a:gd name="connsiteY405" fmla="*/ 768116 h 1771789"/>
              <a:gd name="connsiteX406" fmla="*/ 953327 w 1496180"/>
              <a:gd name="connsiteY406" fmla="*/ 706667 h 1771789"/>
              <a:gd name="connsiteX407" fmla="*/ 994297 w 1496180"/>
              <a:gd name="connsiteY407" fmla="*/ 696426 h 1771789"/>
              <a:gd name="connsiteX408" fmla="*/ 1045509 w 1496180"/>
              <a:gd name="connsiteY408" fmla="*/ 675942 h 1771789"/>
              <a:gd name="connsiteX409" fmla="*/ 1127449 w 1496180"/>
              <a:gd name="connsiteY409" fmla="*/ 655459 h 1771789"/>
              <a:gd name="connsiteX410" fmla="*/ 1219632 w 1496180"/>
              <a:gd name="connsiteY410" fmla="*/ 624735 h 1771789"/>
              <a:gd name="connsiteX411" fmla="*/ 1281087 w 1496180"/>
              <a:gd name="connsiteY411" fmla="*/ 604252 h 1771789"/>
              <a:gd name="connsiteX412" fmla="*/ 1311814 w 1496180"/>
              <a:gd name="connsiteY412" fmla="*/ 594010 h 1771789"/>
              <a:gd name="connsiteX413" fmla="*/ 1342542 w 1496180"/>
              <a:gd name="connsiteY413" fmla="*/ 563285 h 1771789"/>
              <a:gd name="connsiteX414" fmla="*/ 1373269 w 1496180"/>
              <a:gd name="connsiteY414" fmla="*/ 553044 h 1771789"/>
              <a:gd name="connsiteX415" fmla="*/ 1393754 w 1496180"/>
              <a:gd name="connsiteY415" fmla="*/ 399421 h 1771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</a:cxnLst>
            <a:rect l="l" t="t" r="r" b="b"/>
            <a:pathLst>
              <a:path w="1496180" h="1771789">
                <a:moveTo>
                  <a:pt x="103198" y="1597682"/>
                </a:moveTo>
                <a:cubicBezTo>
                  <a:pt x="139462" y="1416386"/>
                  <a:pt x="85460" y="1663008"/>
                  <a:pt x="133926" y="1505508"/>
                </a:cubicBezTo>
                <a:cubicBezTo>
                  <a:pt x="143183" y="1475426"/>
                  <a:pt x="143529" y="1442867"/>
                  <a:pt x="154411" y="1413334"/>
                </a:cubicBezTo>
                <a:cubicBezTo>
                  <a:pt x="204237" y="1278105"/>
                  <a:pt x="186755" y="1349300"/>
                  <a:pt x="236351" y="1269953"/>
                </a:cubicBezTo>
                <a:cubicBezTo>
                  <a:pt x="244443" y="1257006"/>
                  <a:pt x="249261" y="1242242"/>
                  <a:pt x="256836" y="1228986"/>
                </a:cubicBezTo>
                <a:cubicBezTo>
                  <a:pt x="276590" y="1194420"/>
                  <a:pt x="296206" y="1159696"/>
                  <a:pt x="318291" y="1126571"/>
                </a:cubicBezTo>
                <a:cubicBezTo>
                  <a:pt x="325119" y="1116329"/>
                  <a:pt x="333271" y="1106856"/>
                  <a:pt x="338776" y="1095846"/>
                </a:cubicBezTo>
                <a:cubicBezTo>
                  <a:pt x="381180" y="1011047"/>
                  <a:pt x="310800" y="1122442"/>
                  <a:pt x="369504" y="1034397"/>
                </a:cubicBezTo>
                <a:cubicBezTo>
                  <a:pt x="372918" y="1024155"/>
                  <a:pt x="375493" y="1013595"/>
                  <a:pt x="379746" y="1003672"/>
                </a:cubicBezTo>
                <a:cubicBezTo>
                  <a:pt x="397333" y="962639"/>
                  <a:pt x="400866" y="970409"/>
                  <a:pt x="410474" y="931981"/>
                </a:cubicBezTo>
                <a:cubicBezTo>
                  <a:pt x="420095" y="893502"/>
                  <a:pt x="416909" y="882828"/>
                  <a:pt x="430959" y="850049"/>
                </a:cubicBezTo>
                <a:cubicBezTo>
                  <a:pt x="436974" y="836016"/>
                  <a:pt x="445429" y="823116"/>
                  <a:pt x="451444" y="809083"/>
                </a:cubicBezTo>
                <a:cubicBezTo>
                  <a:pt x="476201" y="751320"/>
                  <a:pt x="445946" y="806673"/>
                  <a:pt x="471929" y="737392"/>
                </a:cubicBezTo>
                <a:cubicBezTo>
                  <a:pt x="477290" y="723097"/>
                  <a:pt x="485586" y="710081"/>
                  <a:pt x="492414" y="696426"/>
                </a:cubicBezTo>
                <a:cubicBezTo>
                  <a:pt x="512173" y="597633"/>
                  <a:pt x="487977" y="684815"/>
                  <a:pt x="523141" y="614493"/>
                </a:cubicBezTo>
                <a:cubicBezTo>
                  <a:pt x="527969" y="604837"/>
                  <a:pt x="525750" y="591401"/>
                  <a:pt x="533384" y="583768"/>
                </a:cubicBezTo>
                <a:cubicBezTo>
                  <a:pt x="544181" y="572972"/>
                  <a:pt x="560401" y="569486"/>
                  <a:pt x="574354" y="563285"/>
                </a:cubicBezTo>
                <a:cubicBezTo>
                  <a:pt x="607822" y="548412"/>
                  <a:pt x="631322" y="538963"/>
                  <a:pt x="666536" y="532561"/>
                </a:cubicBezTo>
                <a:cubicBezTo>
                  <a:pt x="690289" y="528243"/>
                  <a:pt x="714561" y="527053"/>
                  <a:pt x="738234" y="522319"/>
                </a:cubicBezTo>
                <a:cubicBezTo>
                  <a:pt x="765841" y="516798"/>
                  <a:pt x="792861" y="508664"/>
                  <a:pt x="820174" y="501836"/>
                </a:cubicBezTo>
                <a:cubicBezTo>
                  <a:pt x="929131" y="504949"/>
                  <a:pt x="1106153" y="446541"/>
                  <a:pt x="1209389" y="532561"/>
                </a:cubicBezTo>
                <a:cubicBezTo>
                  <a:pt x="1220517" y="541833"/>
                  <a:pt x="1229874" y="553044"/>
                  <a:pt x="1240117" y="563285"/>
                </a:cubicBezTo>
                <a:cubicBezTo>
                  <a:pt x="1250359" y="590596"/>
                  <a:pt x="1270844" y="616050"/>
                  <a:pt x="1270844" y="645218"/>
                </a:cubicBezTo>
                <a:cubicBezTo>
                  <a:pt x="1270844" y="719179"/>
                  <a:pt x="1259221" y="954394"/>
                  <a:pt x="1209389" y="1065121"/>
                </a:cubicBezTo>
                <a:cubicBezTo>
                  <a:pt x="1193050" y="1101427"/>
                  <a:pt x="1165740" y="1131928"/>
                  <a:pt x="1147934" y="1167537"/>
                </a:cubicBezTo>
                <a:cubicBezTo>
                  <a:pt x="1131489" y="1200424"/>
                  <a:pt x="1124169" y="1237458"/>
                  <a:pt x="1106964" y="1269953"/>
                </a:cubicBezTo>
                <a:cubicBezTo>
                  <a:pt x="1053084" y="1371716"/>
                  <a:pt x="1015341" y="1354556"/>
                  <a:pt x="932842" y="1464542"/>
                </a:cubicBezTo>
                <a:cubicBezTo>
                  <a:pt x="896617" y="1512836"/>
                  <a:pt x="898821" y="1516454"/>
                  <a:pt x="840659" y="1556716"/>
                </a:cubicBezTo>
                <a:cubicBezTo>
                  <a:pt x="818027" y="1572383"/>
                  <a:pt x="792115" y="1582798"/>
                  <a:pt x="768961" y="1597682"/>
                </a:cubicBezTo>
                <a:cubicBezTo>
                  <a:pt x="744256" y="1613562"/>
                  <a:pt x="722277" y="1633499"/>
                  <a:pt x="697264" y="1648890"/>
                </a:cubicBezTo>
                <a:cubicBezTo>
                  <a:pt x="677758" y="1660892"/>
                  <a:pt x="655448" y="1667833"/>
                  <a:pt x="635809" y="1679615"/>
                </a:cubicBezTo>
                <a:cubicBezTo>
                  <a:pt x="621171" y="1688397"/>
                  <a:pt x="610688" y="1704000"/>
                  <a:pt x="594839" y="1710339"/>
                </a:cubicBezTo>
                <a:cubicBezTo>
                  <a:pt x="575557" y="1718051"/>
                  <a:pt x="553869" y="1717167"/>
                  <a:pt x="533384" y="1720581"/>
                </a:cubicBezTo>
                <a:cubicBezTo>
                  <a:pt x="513663" y="1719595"/>
                  <a:pt x="328113" y="1728693"/>
                  <a:pt x="267078" y="1689856"/>
                </a:cubicBezTo>
                <a:cubicBezTo>
                  <a:pt x="246711" y="1676896"/>
                  <a:pt x="233810" y="1654796"/>
                  <a:pt x="215866" y="1638648"/>
                </a:cubicBezTo>
                <a:cubicBezTo>
                  <a:pt x="199616" y="1624025"/>
                  <a:pt x="181724" y="1611337"/>
                  <a:pt x="164653" y="1597682"/>
                </a:cubicBezTo>
                <a:cubicBezTo>
                  <a:pt x="154411" y="1577199"/>
                  <a:pt x="140661" y="1558121"/>
                  <a:pt x="133926" y="1536233"/>
                </a:cubicBezTo>
                <a:cubicBezTo>
                  <a:pt x="127216" y="1514426"/>
                  <a:pt x="114168" y="1369393"/>
                  <a:pt x="113441" y="1362127"/>
                </a:cubicBezTo>
                <a:cubicBezTo>
                  <a:pt x="120269" y="1297264"/>
                  <a:pt x="122844" y="1231810"/>
                  <a:pt x="133926" y="1167537"/>
                </a:cubicBezTo>
                <a:cubicBezTo>
                  <a:pt x="136467" y="1152801"/>
                  <a:pt x="187450" y="991074"/>
                  <a:pt x="195381" y="972947"/>
                </a:cubicBezTo>
                <a:cubicBezTo>
                  <a:pt x="206414" y="947731"/>
                  <a:pt x="224816" y="926247"/>
                  <a:pt x="236351" y="901257"/>
                </a:cubicBezTo>
                <a:cubicBezTo>
                  <a:pt x="245400" y="881653"/>
                  <a:pt x="247901" y="859463"/>
                  <a:pt x="256836" y="839807"/>
                </a:cubicBezTo>
                <a:cubicBezTo>
                  <a:pt x="265074" y="821685"/>
                  <a:pt x="276148" y="804907"/>
                  <a:pt x="287564" y="788600"/>
                </a:cubicBezTo>
                <a:cubicBezTo>
                  <a:pt x="323781" y="736867"/>
                  <a:pt x="353067" y="712861"/>
                  <a:pt x="400231" y="665701"/>
                </a:cubicBezTo>
                <a:cubicBezTo>
                  <a:pt x="410474" y="655459"/>
                  <a:pt x="418907" y="643010"/>
                  <a:pt x="430959" y="634976"/>
                </a:cubicBezTo>
                <a:cubicBezTo>
                  <a:pt x="441201" y="628148"/>
                  <a:pt x="450925" y="620471"/>
                  <a:pt x="461686" y="614493"/>
                </a:cubicBezTo>
                <a:cubicBezTo>
                  <a:pt x="522506" y="580707"/>
                  <a:pt x="591397" y="554191"/>
                  <a:pt x="656294" y="532561"/>
                </a:cubicBezTo>
                <a:cubicBezTo>
                  <a:pt x="676779" y="525733"/>
                  <a:pt x="696801" y="517315"/>
                  <a:pt x="717749" y="512078"/>
                </a:cubicBezTo>
                <a:cubicBezTo>
                  <a:pt x="737897" y="507042"/>
                  <a:pt x="758719" y="505250"/>
                  <a:pt x="779204" y="501836"/>
                </a:cubicBezTo>
                <a:cubicBezTo>
                  <a:pt x="792861" y="495008"/>
                  <a:pt x="805689" y="486181"/>
                  <a:pt x="820174" y="481353"/>
                </a:cubicBezTo>
                <a:cubicBezTo>
                  <a:pt x="836690" y="475848"/>
                  <a:pt x="854498" y="475333"/>
                  <a:pt x="871387" y="471111"/>
                </a:cubicBezTo>
                <a:cubicBezTo>
                  <a:pt x="881861" y="468493"/>
                  <a:pt x="891872" y="464284"/>
                  <a:pt x="902114" y="460870"/>
                </a:cubicBezTo>
                <a:cubicBezTo>
                  <a:pt x="1039754" y="466853"/>
                  <a:pt x="1091918" y="443105"/>
                  <a:pt x="1188904" y="491594"/>
                </a:cubicBezTo>
                <a:cubicBezTo>
                  <a:pt x="1199914" y="497099"/>
                  <a:pt x="1209389" y="505250"/>
                  <a:pt x="1219632" y="512078"/>
                </a:cubicBezTo>
                <a:cubicBezTo>
                  <a:pt x="1229874" y="529147"/>
                  <a:pt x="1241456" y="545481"/>
                  <a:pt x="1250359" y="563285"/>
                </a:cubicBezTo>
                <a:cubicBezTo>
                  <a:pt x="1273565" y="609693"/>
                  <a:pt x="1278230" y="644033"/>
                  <a:pt x="1291329" y="696426"/>
                </a:cubicBezTo>
                <a:cubicBezTo>
                  <a:pt x="1287915" y="819324"/>
                  <a:pt x="1291974" y="942658"/>
                  <a:pt x="1281087" y="1065121"/>
                </a:cubicBezTo>
                <a:cubicBezTo>
                  <a:pt x="1278219" y="1097381"/>
                  <a:pt x="1262099" y="1127111"/>
                  <a:pt x="1250359" y="1157295"/>
                </a:cubicBezTo>
                <a:cubicBezTo>
                  <a:pt x="1242611" y="1177217"/>
                  <a:pt x="1182993" y="1310353"/>
                  <a:pt x="1168419" y="1331402"/>
                </a:cubicBezTo>
                <a:cubicBezTo>
                  <a:pt x="1154677" y="1351250"/>
                  <a:pt x="1132495" y="1363927"/>
                  <a:pt x="1117207" y="1382610"/>
                </a:cubicBezTo>
                <a:cubicBezTo>
                  <a:pt x="1101617" y="1401663"/>
                  <a:pt x="1093646" y="1426652"/>
                  <a:pt x="1076237" y="1444059"/>
                </a:cubicBezTo>
                <a:cubicBezTo>
                  <a:pt x="1031721" y="1488571"/>
                  <a:pt x="984070" y="1530371"/>
                  <a:pt x="932842" y="1566958"/>
                </a:cubicBezTo>
                <a:cubicBezTo>
                  <a:pt x="799414" y="1662254"/>
                  <a:pt x="823883" y="1656035"/>
                  <a:pt x="707506" y="1710339"/>
                </a:cubicBezTo>
                <a:cubicBezTo>
                  <a:pt x="683944" y="1721334"/>
                  <a:pt x="660932" y="1734365"/>
                  <a:pt x="635809" y="1741064"/>
                </a:cubicBezTo>
                <a:cubicBezTo>
                  <a:pt x="609212" y="1748156"/>
                  <a:pt x="581020" y="1746781"/>
                  <a:pt x="553869" y="1751306"/>
                </a:cubicBezTo>
                <a:cubicBezTo>
                  <a:pt x="519525" y="1757030"/>
                  <a:pt x="485586" y="1764961"/>
                  <a:pt x="451444" y="1771789"/>
                </a:cubicBezTo>
                <a:cubicBezTo>
                  <a:pt x="280987" y="1751336"/>
                  <a:pt x="225401" y="1798156"/>
                  <a:pt x="144168" y="1689856"/>
                </a:cubicBezTo>
                <a:cubicBezTo>
                  <a:pt x="127653" y="1667838"/>
                  <a:pt x="116855" y="1642062"/>
                  <a:pt x="103198" y="1618165"/>
                </a:cubicBezTo>
                <a:cubicBezTo>
                  <a:pt x="99784" y="1587440"/>
                  <a:pt x="97778" y="1556526"/>
                  <a:pt x="92956" y="1525991"/>
                </a:cubicBezTo>
                <a:cubicBezTo>
                  <a:pt x="80628" y="1447917"/>
                  <a:pt x="60977" y="1377603"/>
                  <a:pt x="41743" y="1300677"/>
                </a:cubicBezTo>
                <a:cubicBezTo>
                  <a:pt x="27032" y="1153575"/>
                  <a:pt x="26629" y="1202827"/>
                  <a:pt x="41743" y="1013914"/>
                </a:cubicBezTo>
                <a:cubicBezTo>
                  <a:pt x="43668" y="989851"/>
                  <a:pt x="43866" y="964956"/>
                  <a:pt x="51986" y="942223"/>
                </a:cubicBezTo>
                <a:cubicBezTo>
                  <a:pt x="54927" y="933990"/>
                  <a:pt x="122627" y="817556"/>
                  <a:pt x="133926" y="809083"/>
                </a:cubicBezTo>
                <a:cubicBezTo>
                  <a:pt x="184067" y="771481"/>
                  <a:pt x="243517" y="748227"/>
                  <a:pt x="297806" y="716909"/>
                </a:cubicBezTo>
                <a:cubicBezTo>
                  <a:pt x="424892" y="643597"/>
                  <a:pt x="498748" y="585072"/>
                  <a:pt x="656294" y="532561"/>
                </a:cubicBezTo>
                <a:cubicBezTo>
                  <a:pt x="937411" y="438863"/>
                  <a:pt x="678217" y="519399"/>
                  <a:pt x="994297" y="440387"/>
                </a:cubicBezTo>
                <a:cubicBezTo>
                  <a:pt x="1094214" y="415410"/>
                  <a:pt x="1135860" y="394605"/>
                  <a:pt x="1229874" y="378937"/>
                </a:cubicBezTo>
                <a:cubicBezTo>
                  <a:pt x="1280837" y="370444"/>
                  <a:pt x="1332299" y="365282"/>
                  <a:pt x="1383512" y="358454"/>
                </a:cubicBezTo>
                <a:cubicBezTo>
                  <a:pt x="1407411" y="365282"/>
                  <a:pt x="1434847" y="364684"/>
                  <a:pt x="1455210" y="378937"/>
                </a:cubicBezTo>
                <a:cubicBezTo>
                  <a:pt x="1496411" y="407775"/>
                  <a:pt x="1492173" y="486265"/>
                  <a:pt x="1496180" y="522319"/>
                </a:cubicBezTo>
                <a:cubicBezTo>
                  <a:pt x="1489352" y="607665"/>
                  <a:pt x="1486061" y="693369"/>
                  <a:pt x="1475695" y="778358"/>
                </a:cubicBezTo>
                <a:cubicBezTo>
                  <a:pt x="1459053" y="914811"/>
                  <a:pt x="1393269" y="1168264"/>
                  <a:pt x="1332299" y="1259711"/>
                </a:cubicBezTo>
                <a:cubicBezTo>
                  <a:pt x="1304986" y="1300677"/>
                  <a:pt x="1279903" y="1343222"/>
                  <a:pt x="1250359" y="1382610"/>
                </a:cubicBezTo>
                <a:cubicBezTo>
                  <a:pt x="1077932" y="1612492"/>
                  <a:pt x="1142520" y="1552713"/>
                  <a:pt x="943084" y="1679615"/>
                </a:cubicBezTo>
                <a:cubicBezTo>
                  <a:pt x="915910" y="1696906"/>
                  <a:pt x="892113" y="1721974"/>
                  <a:pt x="861144" y="1730822"/>
                </a:cubicBezTo>
                <a:cubicBezTo>
                  <a:pt x="837245" y="1737650"/>
                  <a:pt x="813819" y="1746432"/>
                  <a:pt x="789446" y="1751306"/>
                </a:cubicBezTo>
                <a:cubicBezTo>
                  <a:pt x="762455" y="1756704"/>
                  <a:pt x="734755" y="1757655"/>
                  <a:pt x="707506" y="1761547"/>
                </a:cubicBezTo>
                <a:cubicBezTo>
                  <a:pt x="686947" y="1764484"/>
                  <a:pt x="666536" y="1768375"/>
                  <a:pt x="646051" y="1771789"/>
                </a:cubicBezTo>
                <a:cubicBezTo>
                  <a:pt x="543626" y="1761547"/>
                  <a:pt x="440093" y="1759247"/>
                  <a:pt x="338776" y="1741064"/>
                </a:cubicBezTo>
                <a:cubicBezTo>
                  <a:pt x="305680" y="1735124"/>
                  <a:pt x="276349" y="1715758"/>
                  <a:pt x="246593" y="1700098"/>
                </a:cubicBezTo>
                <a:cubicBezTo>
                  <a:pt x="211359" y="1681556"/>
                  <a:pt x="175070" y="1663754"/>
                  <a:pt x="144168" y="1638648"/>
                </a:cubicBezTo>
                <a:cubicBezTo>
                  <a:pt x="62370" y="1572193"/>
                  <a:pt x="39572" y="1467547"/>
                  <a:pt x="11016" y="1372368"/>
                </a:cubicBezTo>
                <a:cubicBezTo>
                  <a:pt x="7602" y="1338230"/>
                  <a:pt x="-2915" y="1304063"/>
                  <a:pt x="773" y="1269953"/>
                </a:cubicBezTo>
                <a:cubicBezTo>
                  <a:pt x="12924" y="1157567"/>
                  <a:pt x="24596" y="1014029"/>
                  <a:pt x="92956" y="911498"/>
                </a:cubicBezTo>
                <a:cubicBezTo>
                  <a:pt x="110416" y="885310"/>
                  <a:pt x="133141" y="863008"/>
                  <a:pt x="154411" y="839807"/>
                </a:cubicBezTo>
                <a:cubicBezTo>
                  <a:pt x="199252" y="790894"/>
                  <a:pt x="293111" y="706161"/>
                  <a:pt x="338776" y="686184"/>
                </a:cubicBezTo>
                <a:cubicBezTo>
                  <a:pt x="393403" y="662287"/>
                  <a:pt x="450886" y="644073"/>
                  <a:pt x="502656" y="614493"/>
                </a:cubicBezTo>
                <a:cubicBezTo>
                  <a:pt x="609384" y="553512"/>
                  <a:pt x="535468" y="589528"/>
                  <a:pt x="635809" y="553044"/>
                </a:cubicBezTo>
                <a:cubicBezTo>
                  <a:pt x="690638" y="533108"/>
                  <a:pt x="753015" y="526596"/>
                  <a:pt x="799689" y="491594"/>
                </a:cubicBezTo>
                <a:cubicBezTo>
                  <a:pt x="813346" y="481353"/>
                  <a:pt x="825060" y="467802"/>
                  <a:pt x="840659" y="460870"/>
                </a:cubicBezTo>
                <a:cubicBezTo>
                  <a:pt x="849252" y="457051"/>
                  <a:pt x="949834" y="440969"/>
                  <a:pt x="953327" y="440387"/>
                </a:cubicBezTo>
                <a:cubicBezTo>
                  <a:pt x="994297" y="443801"/>
                  <a:pt x="1035486" y="445195"/>
                  <a:pt x="1076237" y="450628"/>
                </a:cubicBezTo>
                <a:cubicBezTo>
                  <a:pt x="1086939" y="452055"/>
                  <a:pt x="1099330" y="453236"/>
                  <a:pt x="1106964" y="460870"/>
                </a:cubicBezTo>
                <a:cubicBezTo>
                  <a:pt x="1124372" y="478277"/>
                  <a:pt x="1134277" y="501836"/>
                  <a:pt x="1147934" y="522319"/>
                </a:cubicBezTo>
                <a:cubicBezTo>
                  <a:pt x="1151348" y="549630"/>
                  <a:pt x="1153393" y="577147"/>
                  <a:pt x="1158177" y="604252"/>
                </a:cubicBezTo>
                <a:cubicBezTo>
                  <a:pt x="1163647" y="635247"/>
                  <a:pt x="1173753" y="665337"/>
                  <a:pt x="1178662" y="696426"/>
                </a:cubicBezTo>
                <a:cubicBezTo>
                  <a:pt x="1184013" y="730315"/>
                  <a:pt x="1185490" y="764703"/>
                  <a:pt x="1188904" y="798841"/>
                </a:cubicBezTo>
                <a:cubicBezTo>
                  <a:pt x="1175247" y="911498"/>
                  <a:pt x="1173928" y="1026347"/>
                  <a:pt x="1147934" y="1136812"/>
                </a:cubicBezTo>
                <a:cubicBezTo>
                  <a:pt x="1118952" y="1259976"/>
                  <a:pt x="1078988" y="1312205"/>
                  <a:pt x="1004539" y="1392851"/>
                </a:cubicBezTo>
                <a:cubicBezTo>
                  <a:pt x="965708" y="1434914"/>
                  <a:pt x="933165" y="1469501"/>
                  <a:pt x="881629" y="1495267"/>
                </a:cubicBezTo>
                <a:cubicBezTo>
                  <a:pt x="855538" y="1508311"/>
                  <a:pt x="825428" y="1512265"/>
                  <a:pt x="799689" y="1525991"/>
                </a:cubicBezTo>
                <a:cubicBezTo>
                  <a:pt x="663891" y="1598409"/>
                  <a:pt x="796217" y="1568671"/>
                  <a:pt x="646051" y="1587441"/>
                </a:cubicBezTo>
                <a:cubicBezTo>
                  <a:pt x="625566" y="1597682"/>
                  <a:pt x="607487" y="1617450"/>
                  <a:pt x="584596" y="1618165"/>
                </a:cubicBezTo>
                <a:cubicBezTo>
                  <a:pt x="543451" y="1619451"/>
                  <a:pt x="350671" y="1625957"/>
                  <a:pt x="267078" y="1577199"/>
                </a:cubicBezTo>
                <a:cubicBezTo>
                  <a:pt x="241709" y="1562402"/>
                  <a:pt x="217944" y="1544791"/>
                  <a:pt x="195381" y="1525991"/>
                </a:cubicBezTo>
                <a:cubicBezTo>
                  <a:pt x="176835" y="1510537"/>
                  <a:pt x="161239" y="1491853"/>
                  <a:pt x="144168" y="1474784"/>
                </a:cubicBezTo>
                <a:cubicBezTo>
                  <a:pt x="133926" y="1450887"/>
                  <a:pt x="122775" y="1427359"/>
                  <a:pt x="113441" y="1403093"/>
                </a:cubicBezTo>
                <a:cubicBezTo>
                  <a:pt x="55188" y="1251647"/>
                  <a:pt x="85151" y="1210562"/>
                  <a:pt x="113441" y="972947"/>
                </a:cubicBezTo>
                <a:cubicBezTo>
                  <a:pt x="116148" y="950207"/>
                  <a:pt x="130427" y="929818"/>
                  <a:pt x="144168" y="911498"/>
                </a:cubicBezTo>
                <a:cubicBezTo>
                  <a:pt x="181941" y="861139"/>
                  <a:pt x="222563" y="812626"/>
                  <a:pt x="267078" y="768116"/>
                </a:cubicBezTo>
                <a:cubicBezTo>
                  <a:pt x="380626" y="654581"/>
                  <a:pt x="273204" y="755256"/>
                  <a:pt x="400231" y="655459"/>
                </a:cubicBezTo>
                <a:cubicBezTo>
                  <a:pt x="458631" y="609578"/>
                  <a:pt x="470761" y="586761"/>
                  <a:pt x="533384" y="553044"/>
                </a:cubicBezTo>
                <a:cubicBezTo>
                  <a:pt x="571287" y="532637"/>
                  <a:pt x="598567" y="524490"/>
                  <a:pt x="635809" y="512078"/>
                </a:cubicBezTo>
                <a:cubicBezTo>
                  <a:pt x="646051" y="505250"/>
                  <a:pt x="654745" y="495131"/>
                  <a:pt x="666536" y="491594"/>
                </a:cubicBezTo>
                <a:cubicBezTo>
                  <a:pt x="740543" y="469394"/>
                  <a:pt x="863586" y="488316"/>
                  <a:pt x="922599" y="491594"/>
                </a:cubicBezTo>
                <a:cubicBezTo>
                  <a:pt x="936256" y="505250"/>
                  <a:pt x="951711" y="517317"/>
                  <a:pt x="963569" y="532561"/>
                </a:cubicBezTo>
                <a:cubicBezTo>
                  <a:pt x="1003455" y="583838"/>
                  <a:pt x="987182" y="579779"/>
                  <a:pt x="1014782" y="634976"/>
                </a:cubicBezTo>
                <a:cubicBezTo>
                  <a:pt x="1023685" y="652781"/>
                  <a:pt x="1035267" y="669115"/>
                  <a:pt x="1045509" y="686184"/>
                </a:cubicBezTo>
                <a:cubicBezTo>
                  <a:pt x="1078161" y="816775"/>
                  <a:pt x="1067635" y="758668"/>
                  <a:pt x="1045509" y="1024155"/>
                </a:cubicBezTo>
                <a:cubicBezTo>
                  <a:pt x="1043445" y="1048923"/>
                  <a:pt x="1032334" y="1072092"/>
                  <a:pt x="1025024" y="1095846"/>
                </a:cubicBezTo>
                <a:cubicBezTo>
                  <a:pt x="1009450" y="1146457"/>
                  <a:pt x="984175" y="1221155"/>
                  <a:pt x="953327" y="1259711"/>
                </a:cubicBezTo>
                <a:cubicBezTo>
                  <a:pt x="939670" y="1276780"/>
                  <a:pt x="926881" y="1294581"/>
                  <a:pt x="912357" y="1310919"/>
                </a:cubicBezTo>
                <a:cubicBezTo>
                  <a:pt x="899526" y="1325353"/>
                  <a:pt x="886632" y="1340029"/>
                  <a:pt x="871387" y="1351885"/>
                </a:cubicBezTo>
                <a:cubicBezTo>
                  <a:pt x="855672" y="1364106"/>
                  <a:pt x="837056" y="1372060"/>
                  <a:pt x="820174" y="1382610"/>
                </a:cubicBezTo>
                <a:cubicBezTo>
                  <a:pt x="774791" y="1410971"/>
                  <a:pt x="806098" y="1397543"/>
                  <a:pt x="758719" y="1413334"/>
                </a:cubicBezTo>
                <a:cubicBezTo>
                  <a:pt x="748476" y="1420162"/>
                  <a:pt x="740301" y="1433817"/>
                  <a:pt x="727991" y="1433817"/>
                </a:cubicBezTo>
                <a:cubicBezTo>
                  <a:pt x="635556" y="1433817"/>
                  <a:pt x="542296" y="1430367"/>
                  <a:pt x="451444" y="1413334"/>
                </a:cubicBezTo>
                <a:cubicBezTo>
                  <a:pt x="429958" y="1409306"/>
                  <a:pt x="415690" y="1387825"/>
                  <a:pt x="400231" y="1372368"/>
                </a:cubicBezTo>
                <a:cubicBezTo>
                  <a:pt x="356968" y="1329109"/>
                  <a:pt x="338258" y="1283358"/>
                  <a:pt x="308049" y="1228986"/>
                </a:cubicBezTo>
                <a:cubicBezTo>
                  <a:pt x="299885" y="1184088"/>
                  <a:pt x="277321" y="1074749"/>
                  <a:pt x="277321" y="1024155"/>
                </a:cubicBezTo>
                <a:cubicBezTo>
                  <a:pt x="277321" y="969427"/>
                  <a:pt x="278186" y="914209"/>
                  <a:pt x="287564" y="860290"/>
                </a:cubicBezTo>
                <a:cubicBezTo>
                  <a:pt x="293776" y="824573"/>
                  <a:pt x="336265" y="754743"/>
                  <a:pt x="359261" y="727150"/>
                </a:cubicBezTo>
                <a:cubicBezTo>
                  <a:pt x="388203" y="692423"/>
                  <a:pt x="423813" y="660222"/>
                  <a:pt x="461686" y="634976"/>
                </a:cubicBezTo>
                <a:cubicBezTo>
                  <a:pt x="478250" y="623934"/>
                  <a:pt x="495093" y="613154"/>
                  <a:pt x="512899" y="604252"/>
                </a:cubicBezTo>
                <a:cubicBezTo>
                  <a:pt x="554339" y="583534"/>
                  <a:pt x="640591" y="585294"/>
                  <a:pt x="666536" y="583768"/>
                </a:cubicBezTo>
                <a:cubicBezTo>
                  <a:pt x="741596" y="579353"/>
                  <a:pt x="816760" y="576941"/>
                  <a:pt x="891872" y="573527"/>
                </a:cubicBezTo>
                <a:cubicBezTo>
                  <a:pt x="936256" y="583769"/>
                  <a:pt x="1011436" y="560775"/>
                  <a:pt x="1025024" y="604252"/>
                </a:cubicBezTo>
                <a:cubicBezTo>
                  <a:pt x="1051606" y="689308"/>
                  <a:pt x="992139" y="966303"/>
                  <a:pt x="932842" y="1065121"/>
                </a:cubicBezTo>
                <a:cubicBezTo>
                  <a:pt x="843396" y="1214184"/>
                  <a:pt x="728528" y="1368059"/>
                  <a:pt x="594839" y="1485025"/>
                </a:cubicBezTo>
                <a:cubicBezTo>
                  <a:pt x="556297" y="1518746"/>
                  <a:pt x="515135" y="1549707"/>
                  <a:pt x="471929" y="1577199"/>
                </a:cubicBezTo>
                <a:cubicBezTo>
                  <a:pt x="271033" y="1705030"/>
                  <a:pt x="330183" y="1687875"/>
                  <a:pt x="195381" y="1710339"/>
                </a:cubicBezTo>
                <a:cubicBezTo>
                  <a:pt x="181724" y="1700098"/>
                  <a:pt x="162046" y="1694883"/>
                  <a:pt x="154411" y="1679615"/>
                </a:cubicBezTo>
                <a:cubicBezTo>
                  <a:pt x="140334" y="1651464"/>
                  <a:pt x="140346" y="1618254"/>
                  <a:pt x="133926" y="1587441"/>
                </a:cubicBezTo>
                <a:cubicBezTo>
                  <a:pt x="123274" y="1536317"/>
                  <a:pt x="113441" y="1485025"/>
                  <a:pt x="103198" y="1433817"/>
                </a:cubicBezTo>
                <a:cubicBezTo>
                  <a:pt x="104790" y="1418955"/>
                  <a:pt x="123111" y="1055452"/>
                  <a:pt x="185138" y="993431"/>
                </a:cubicBezTo>
                <a:cubicBezTo>
                  <a:pt x="220503" y="958069"/>
                  <a:pt x="213039" y="962636"/>
                  <a:pt x="256836" y="931981"/>
                </a:cubicBezTo>
                <a:cubicBezTo>
                  <a:pt x="277005" y="917864"/>
                  <a:pt x="294935" y="898799"/>
                  <a:pt x="318291" y="891015"/>
                </a:cubicBezTo>
                <a:lnTo>
                  <a:pt x="349019" y="880774"/>
                </a:lnTo>
                <a:cubicBezTo>
                  <a:pt x="430967" y="826144"/>
                  <a:pt x="331941" y="897849"/>
                  <a:pt x="400231" y="829566"/>
                </a:cubicBezTo>
                <a:cubicBezTo>
                  <a:pt x="415690" y="814109"/>
                  <a:pt x="435985" y="804057"/>
                  <a:pt x="451444" y="788600"/>
                </a:cubicBezTo>
                <a:cubicBezTo>
                  <a:pt x="466902" y="773143"/>
                  <a:pt x="476956" y="752849"/>
                  <a:pt x="492414" y="737392"/>
                </a:cubicBezTo>
                <a:cubicBezTo>
                  <a:pt x="511270" y="718538"/>
                  <a:pt x="535932" y="705913"/>
                  <a:pt x="553869" y="686184"/>
                </a:cubicBezTo>
                <a:cubicBezTo>
                  <a:pt x="570430" y="667969"/>
                  <a:pt x="580721" y="644903"/>
                  <a:pt x="594839" y="624735"/>
                </a:cubicBezTo>
                <a:cubicBezTo>
                  <a:pt x="604628" y="610751"/>
                  <a:pt x="615324" y="597424"/>
                  <a:pt x="625566" y="583768"/>
                </a:cubicBezTo>
                <a:cubicBezTo>
                  <a:pt x="628980" y="573527"/>
                  <a:pt x="628175" y="560677"/>
                  <a:pt x="635809" y="553044"/>
                </a:cubicBezTo>
                <a:cubicBezTo>
                  <a:pt x="690297" y="498562"/>
                  <a:pt x="713849" y="510235"/>
                  <a:pt x="789446" y="501836"/>
                </a:cubicBezTo>
                <a:cubicBezTo>
                  <a:pt x="840659" y="508664"/>
                  <a:pt x="894285" y="505347"/>
                  <a:pt x="943084" y="522319"/>
                </a:cubicBezTo>
                <a:cubicBezTo>
                  <a:pt x="978936" y="534788"/>
                  <a:pt x="1025352" y="584096"/>
                  <a:pt x="1055752" y="614493"/>
                </a:cubicBezTo>
                <a:cubicBezTo>
                  <a:pt x="1068078" y="645304"/>
                  <a:pt x="1086479" y="682290"/>
                  <a:pt x="1086479" y="716909"/>
                </a:cubicBezTo>
                <a:cubicBezTo>
                  <a:pt x="1086479" y="829618"/>
                  <a:pt x="1084882" y="942503"/>
                  <a:pt x="1076237" y="1054880"/>
                </a:cubicBezTo>
                <a:cubicBezTo>
                  <a:pt x="1074581" y="1076408"/>
                  <a:pt x="1064687" y="1096673"/>
                  <a:pt x="1055752" y="1116329"/>
                </a:cubicBezTo>
                <a:cubicBezTo>
                  <a:pt x="1038562" y="1154144"/>
                  <a:pt x="983627" y="1224785"/>
                  <a:pt x="963569" y="1249469"/>
                </a:cubicBezTo>
                <a:cubicBezTo>
                  <a:pt x="856983" y="1380641"/>
                  <a:pt x="930447" y="1287730"/>
                  <a:pt x="799689" y="1403093"/>
                </a:cubicBezTo>
                <a:cubicBezTo>
                  <a:pt x="770725" y="1428647"/>
                  <a:pt x="749393" y="1462876"/>
                  <a:pt x="717749" y="1485025"/>
                </a:cubicBezTo>
                <a:cubicBezTo>
                  <a:pt x="684495" y="1508300"/>
                  <a:pt x="548801" y="1566934"/>
                  <a:pt x="502656" y="1587441"/>
                </a:cubicBezTo>
                <a:cubicBezTo>
                  <a:pt x="465100" y="1580613"/>
                  <a:pt x="422099" y="1587598"/>
                  <a:pt x="389989" y="1566958"/>
                </a:cubicBezTo>
                <a:cubicBezTo>
                  <a:pt x="383033" y="1562487"/>
                  <a:pt x="328829" y="1414121"/>
                  <a:pt x="328534" y="1413334"/>
                </a:cubicBezTo>
                <a:cubicBezTo>
                  <a:pt x="325120" y="1358712"/>
                  <a:pt x="322599" y="1304027"/>
                  <a:pt x="318291" y="1249469"/>
                </a:cubicBezTo>
                <a:cubicBezTo>
                  <a:pt x="312355" y="1174289"/>
                  <a:pt x="297806" y="1099569"/>
                  <a:pt x="297806" y="1024155"/>
                </a:cubicBezTo>
                <a:cubicBezTo>
                  <a:pt x="297806" y="958934"/>
                  <a:pt x="306166" y="893650"/>
                  <a:pt x="318291" y="829566"/>
                </a:cubicBezTo>
                <a:cubicBezTo>
                  <a:pt x="339850" y="715621"/>
                  <a:pt x="371081" y="620005"/>
                  <a:pt x="430959" y="522319"/>
                </a:cubicBezTo>
                <a:cubicBezTo>
                  <a:pt x="472032" y="455311"/>
                  <a:pt x="493812" y="362876"/>
                  <a:pt x="564111" y="327730"/>
                </a:cubicBezTo>
                <a:cubicBezTo>
                  <a:pt x="689594" y="264993"/>
                  <a:pt x="566274" y="319912"/>
                  <a:pt x="676779" y="286763"/>
                </a:cubicBezTo>
                <a:cubicBezTo>
                  <a:pt x="694389" y="281480"/>
                  <a:pt x="710776" y="272735"/>
                  <a:pt x="727991" y="266280"/>
                </a:cubicBezTo>
                <a:cubicBezTo>
                  <a:pt x="738100" y="262489"/>
                  <a:pt x="748476" y="259453"/>
                  <a:pt x="758719" y="256039"/>
                </a:cubicBezTo>
                <a:cubicBezTo>
                  <a:pt x="817429" y="264425"/>
                  <a:pt x="890486" y="259439"/>
                  <a:pt x="943084" y="297005"/>
                </a:cubicBezTo>
                <a:cubicBezTo>
                  <a:pt x="954871" y="305423"/>
                  <a:pt x="965121" y="316143"/>
                  <a:pt x="973812" y="327730"/>
                </a:cubicBezTo>
                <a:cubicBezTo>
                  <a:pt x="985756" y="343654"/>
                  <a:pt x="994297" y="361868"/>
                  <a:pt x="1004539" y="378937"/>
                </a:cubicBezTo>
                <a:cubicBezTo>
                  <a:pt x="1011367" y="406248"/>
                  <a:pt x="1025598" y="432724"/>
                  <a:pt x="1025024" y="460870"/>
                </a:cubicBezTo>
                <a:cubicBezTo>
                  <a:pt x="1021357" y="640547"/>
                  <a:pt x="1022934" y="822772"/>
                  <a:pt x="963569" y="993431"/>
                </a:cubicBezTo>
                <a:cubicBezTo>
                  <a:pt x="933198" y="1080739"/>
                  <a:pt x="912853" y="1132445"/>
                  <a:pt x="850902" y="1198262"/>
                </a:cubicBezTo>
                <a:cubicBezTo>
                  <a:pt x="819421" y="1231708"/>
                  <a:pt x="786694" y="1264960"/>
                  <a:pt x="748476" y="1290436"/>
                </a:cubicBezTo>
                <a:cubicBezTo>
                  <a:pt x="718726" y="1310268"/>
                  <a:pt x="586691" y="1363756"/>
                  <a:pt x="543626" y="1372368"/>
                </a:cubicBezTo>
                <a:cubicBezTo>
                  <a:pt x="506648" y="1379763"/>
                  <a:pt x="468462" y="1378663"/>
                  <a:pt x="430959" y="1382610"/>
                </a:cubicBezTo>
                <a:cubicBezTo>
                  <a:pt x="403584" y="1385491"/>
                  <a:pt x="376332" y="1389437"/>
                  <a:pt x="349019" y="1392851"/>
                </a:cubicBezTo>
                <a:cubicBezTo>
                  <a:pt x="294392" y="1389437"/>
                  <a:pt x="238905" y="1392850"/>
                  <a:pt x="185138" y="1382610"/>
                </a:cubicBezTo>
                <a:cubicBezTo>
                  <a:pt x="165582" y="1378885"/>
                  <a:pt x="143459" y="1369361"/>
                  <a:pt x="133926" y="1351885"/>
                </a:cubicBezTo>
                <a:cubicBezTo>
                  <a:pt x="120745" y="1327723"/>
                  <a:pt x="127097" y="1297264"/>
                  <a:pt x="123683" y="1269953"/>
                </a:cubicBezTo>
                <a:cubicBezTo>
                  <a:pt x="127998" y="1149143"/>
                  <a:pt x="116014" y="975689"/>
                  <a:pt x="164653" y="850049"/>
                </a:cubicBezTo>
                <a:cubicBezTo>
                  <a:pt x="189457" y="785979"/>
                  <a:pt x="222962" y="725473"/>
                  <a:pt x="256836" y="665701"/>
                </a:cubicBezTo>
                <a:cubicBezTo>
                  <a:pt x="334987" y="527800"/>
                  <a:pt x="446323" y="406736"/>
                  <a:pt x="584596" y="327730"/>
                </a:cubicBezTo>
                <a:cubicBezTo>
                  <a:pt x="701115" y="261154"/>
                  <a:pt x="673643" y="271923"/>
                  <a:pt x="768961" y="256039"/>
                </a:cubicBezTo>
                <a:cubicBezTo>
                  <a:pt x="830416" y="259453"/>
                  <a:pt x="892687" y="255735"/>
                  <a:pt x="953327" y="266280"/>
                </a:cubicBezTo>
                <a:cubicBezTo>
                  <a:pt x="972940" y="269691"/>
                  <a:pt x="988439" y="285297"/>
                  <a:pt x="1004539" y="297005"/>
                </a:cubicBezTo>
                <a:cubicBezTo>
                  <a:pt x="1046673" y="327645"/>
                  <a:pt x="1088728" y="365366"/>
                  <a:pt x="1117207" y="409662"/>
                </a:cubicBezTo>
                <a:cubicBezTo>
                  <a:pt x="1133720" y="435346"/>
                  <a:pt x="1144520" y="464283"/>
                  <a:pt x="1158177" y="491594"/>
                </a:cubicBezTo>
                <a:cubicBezTo>
                  <a:pt x="1179813" y="686306"/>
                  <a:pt x="1187251" y="701610"/>
                  <a:pt x="1137692" y="993431"/>
                </a:cubicBezTo>
                <a:cubicBezTo>
                  <a:pt x="1120748" y="1093203"/>
                  <a:pt x="1025890" y="1191731"/>
                  <a:pt x="963569" y="1259711"/>
                </a:cubicBezTo>
                <a:cubicBezTo>
                  <a:pt x="927680" y="1298859"/>
                  <a:pt x="892375" y="1339193"/>
                  <a:pt x="850902" y="1372368"/>
                </a:cubicBezTo>
                <a:cubicBezTo>
                  <a:pt x="762542" y="1443049"/>
                  <a:pt x="687806" y="1478223"/>
                  <a:pt x="584596" y="1515750"/>
                </a:cubicBezTo>
                <a:cubicBezTo>
                  <a:pt x="551097" y="1527930"/>
                  <a:pt x="516967" y="1538742"/>
                  <a:pt x="482171" y="1546474"/>
                </a:cubicBezTo>
                <a:cubicBezTo>
                  <a:pt x="455300" y="1552445"/>
                  <a:pt x="427544" y="1553302"/>
                  <a:pt x="400231" y="1556716"/>
                </a:cubicBezTo>
                <a:cubicBezTo>
                  <a:pt x="372918" y="1536233"/>
                  <a:pt x="337230" y="1523673"/>
                  <a:pt x="318291" y="1495267"/>
                </a:cubicBezTo>
                <a:cubicBezTo>
                  <a:pt x="282221" y="1441168"/>
                  <a:pt x="267076" y="1310901"/>
                  <a:pt x="256836" y="1249469"/>
                </a:cubicBezTo>
                <a:cubicBezTo>
                  <a:pt x="263664" y="1150467"/>
                  <a:pt x="261005" y="1050350"/>
                  <a:pt x="277321" y="952464"/>
                </a:cubicBezTo>
                <a:cubicBezTo>
                  <a:pt x="288505" y="885369"/>
                  <a:pt x="313172" y="820893"/>
                  <a:pt x="338776" y="757875"/>
                </a:cubicBezTo>
                <a:cubicBezTo>
                  <a:pt x="385118" y="643813"/>
                  <a:pt x="440982" y="575189"/>
                  <a:pt x="533384" y="491594"/>
                </a:cubicBezTo>
                <a:cubicBezTo>
                  <a:pt x="560769" y="466819"/>
                  <a:pt x="592535" y="446659"/>
                  <a:pt x="625566" y="430145"/>
                </a:cubicBezTo>
                <a:cubicBezTo>
                  <a:pt x="668100" y="408880"/>
                  <a:pt x="712585" y="390469"/>
                  <a:pt x="758719" y="378937"/>
                </a:cubicBezTo>
                <a:cubicBezTo>
                  <a:pt x="795304" y="369792"/>
                  <a:pt x="833831" y="372110"/>
                  <a:pt x="871387" y="368696"/>
                </a:cubicBezTo>
                <a:cubicBezTo>
                  <a:pt x="1120032" y="401125"/>
                  <a:pt x="1051206" y="371228"/>
                  <a:pt x="1229874" y="450628"/>
                </a:cubicBezTo>
                <a:cubicBezTo>
                  <a:pt x="1250803" y="459929"/>
                  <a:pt x="1273006" y="467612"/>
                  <a:pt x="1291329" y="481353"/>
                </a:cubicBezTo>
                <a:cubicBezTo>
                  <a:pt x="1314505" y="498733"/>
                  <a:pt x="1332299" y="522319"/>
                  <a:pt x="1352784" y="542802"/>
                </a:cubicBezTo>
                <a:cubicBezTo>
                  <a:pt x="1365849" y="621183"/>
                  <a:pt x="1378288" y="666798"/>
                  <a:pt x="1352784" y="757875"/>
                </a:cubicBezTo>
                <a:cubicBezTo>
                  <a:pt x="1342048" y="796213"/>
                  <a:pt x="1314290" y="827765"/>
                  <a:pt x="1291329" y="860290"/>
                </a:cubicBezTo>
                <a:cubicBezTo>
                  <a:pt x="1250443" y="918207"/>
                  <a:pt x="1179633" y="981914"/>
                  <a:pt x="1127449" y="1024155"/>
                </a:cubicBezTo>
                <a:cubicBezTo>
                  <a:pt x="1091355" y="1053371"/>
                  <a:pt x="1056028" y="1084756"/>
                  <a:pt x="1014782" y="1106088"/>
                </a:cubicBezTo>
                <a:cubicBezTo>
                  <a:pt x="956214" y="1136379"/>
                  <a:pt x="890887" y="1151490"/>
                  <a:pt x="830416" y="1177779"/>
                </a:cubicBezTo>
                <a:cubicBezTo>
                  <a:pt x="471517" y="1333807"/>
                  <a:pt x="660899" y="1289599"/>
                  <a:pt x="430959" y="1331402"/>
                </a:cubicBezTo>
                <a:cubicBezTo>
                  <a:pt x="313496" y="1324493"/>
                  <a:pt x="260719" y="1352397"/>
                  <a:pt x="185138" y="1269953"/>
                </a:cubicBezTo>
                <a:cubicBezTo>
                  <a:pt x="166538" y="1249665"/>
                  <a:pt x="157825" y="1222159"/>
                  <a:pt x="144168" y="1198262"/>
                </a:cubicBezTo>
                <a:cubicBezTo>
                  <a:pt x="133926" y="1160710"/>
                  <a:pt x="119591" y="1124040"/>
                  <a:pt x="113441" y="1085605"/>
                </a:cubicBezTo>
                <a:cubicBezTo>
                  <a:pt x="85413" y="910444"/>
                  <a:pt x="118481" y="748965"/>
                  <a:pt x="164653" y="573527"/>
                </a:cubicBezTo>
                <a:cubicBezTo>
                  <a:pt x="184505" y="498097"/>
                  <a:pt x="215845" y="424813"/>
                  <a:pt x="256836" y="358454"/>
                </a:cubicBezTo>
                <a:cubicBezTo>
                  <a:pt x="316125" y="262472"/>
                  <a:pt x="436862" y="174867"/>
                  <a:pt x="533384" y="122899"/>
                </a:cubicBezTo>
                <a:cubicBezTo>
                  <a:pt x="568569" y="103955"/>
                  <a:pt x="608495" y="95588"/>
                  <a:pt x="646051" y="81932"/>
                </a:cubicBezTo>
                <a:cubicBezTo>
                  <a:pt x="912995" y="95278"/>
                  <a:pt x="975715" y="6563"/>
                  <a:pt x="1086479" y="133140"/>
                </a:cubicBezTo>
                <a:cubicBezTo>
                  <a:pt x="1100875" y="149591"/>
                  <a:pt x="1113792" y="167279"/>
                  <a:pt x="1127449" y="184348"/>
                </a:cubicBezTo>
                <a:cubicBezTo>
                  <a:pt x="1134218" y="211420"/>
                  <a:pt x="1147934" y="261647"/>
                  <a:pt x="1147934" y="286763"/>
                </a:cubicBezTo>
                <a:cubicBezTo>
                  <a:pt x="1147934" y="341491"/>
                  <a:pt x="1147313" y="396752"/>
                  <a:pt x="1137692" y="450628"/>
                </a:cubicBezTo>
                <a:cubicBezTo>
                  <a:pt x="1130100" y="493138"/>
                  <a:pt x="1112459" y="533314"/>
                  <a:pt x="1096722" y="573527"/>
                </a:cubicBezTo>
                <a:cubicBezTo>
                  <a:pt x="1081689" y="611941"/>
                  <a:pt x="1067223" y="651111"/>
                  <a:pt x="1045509" y="686184"/>
                </a:cubicBezTo>
                <a:cubicBezTo>
                  <a:pt x="1022495" y="723357"/>
                  <a:pt x="988982" y="753024"/>
                  <a:pt x="963569" y="788600"/>
                </a:cubicBezTo>
                <a:cubicBezTo>
                  <a:pt x="886647" y="896281"/>
                  <a:pt x="892960" y="921076"/>
                  <a:pt x="799689" y="1024155"/>
                </a:cubicBezTo>
                <a:cubicBezTo>
                  <a:pt x="713972" y="1118885"/>
                  <a:pt x="696513" y="1113570"/>
                  <a:pt x="594839" y="1177779"/>
                </a:cubicBezTo>
                <a:cubicBezTo>
                  <a:pt x="577351" y="1188823"/>
                  <a:pt x="461975" y="1269856"/>
                  <a:pt x="430959" y="1280194"/>
                </a:cubicBezTo>
                <a:cubicBezTo>
                  <a:pt x="404845" y="1288898"/>
                  <a:pt x="376332" y="1287022"/>
                  <a:pt x="349019" y="1290436"/>
                </a:cubicBezTo>
                <a:cubicBezTo>
                  <a:pt x="297806" y="1280194"/>
                  <a:pt x="241036" y="1285073"/>
                  <a:pt x="195381" y="1259711"/>
                </a:cubicBezTo>
                <a:cubicBezTo>
                  <a:pt x="168715" y="1244898"/>
                  <a:pt x="145948" y="1094505"/>
                  <a:pt x="144168" y="1085605"/>
                </a:cubicBezTo>
                <a:cubicBezTo>
                  <a:pt x="131928" y="889775"/>
                  <a:pt x="121070" y="863764"/>
                  <a:pt x="164653" y="634976"/>
                </a:cubicBezTo>
                <a:cubicBezTo>
                  <a:pt x="184816" y="529129"/>
                  <a:pt x="255874" y="409999"/>
                  <a:pt x="318291" y="327730"/>
                </a:cubicBezTo>
                <a:cubicBezTo>
                  <a:pt x="354798" y="279612"/>
                  <a:pt x="394527" y="232925"/>
                  <a:pt x="441201" y="194589"/>
                </a:cubicBezTo>
                <a:cubicBezTo>
                  <a:pt x="490979" y="153703"/>
                  <a:pt x="547838" y="121716"/>
                  <a:pt x="605081" y="92174"/>
                </a:cubicBezTo>
                <a:cubicBezTo>
                  <a:pt x="704314" y="40962"/>
                  <a:pt x="769410" y="27809"/>
                  <a:pt x="871387" y="0"/>
                </a:cubicBezTo>
                <a:cubicBezTo>
                  <a:pt x="889606" y="1041"/>
                  <a:pt x="1200406" y="-3593"/>
                  <a:pt x="1311814" y="40966"/>
                </a:cubicBezTo>
                <a:cubicBezTo>
                  <a:pt x="1337371" y="51188"/>
                  <a:pt x="1361251" y="65743"/>
                  <a:pt x="1383512" y="81932"/>
                </a:cubicBezTo>
                <a:cubicBezTo>
                  <a:pt x="1422575" y="110339"/>
                  <a:pt x="1431019" y="133793"/>
                  <a:pt x="1455210" y="174106"/>
                </a:cubicBezTo>
                <a:cubicBezTo>
                  <a:pt x="1481684" y="359418"/>
                  <a:pt x="1478237" y="302302"/>
                  <a:pt x="1444967" y="634976"/>
                </a:cubicBezTo>
                <a:cubicBezTo>
                  <a:pt x="1438677" y="697875"/>
                  <a:pt x="1398070" y="817138"/>
                  <a:pt x="1363027" y="870532"/>
                </a:cubicBezTo>
                <a:cubicBezTo>
                  <a:pt x="1313573" y="945884"/>
                  <a:pt x="1253229" y="1013502"/>
                  <a:pt x="1199147" y="1085605"/>
                </a:cubicBezTo>
                <a:cubicBezTo>
                  <a:pt x="1171284" y="1122752"/>
                  <a:pt x="1150043" y="1165429"/>
                  <a:pt x="1117207" y="1198262"/>
                </a:cubicBezTo>
                <a:cubicBezTo>
                  <a:pt x="1015053" y="1300406"/>
                  <a:pt x="967632" y="1375459"/>
                  <a:pt x="850902" y="1433817"/>
                </a:cubicBezTo>
                <a:cubicBezTo>
                  <a:pt x="816250" y="1451141"/>
                  <a:pt x="775695" y="1457050"/>
                  <a:pt x="738234" y="1464542"/>
                </a:cubicBezTo>
                <a:cubicBezTo>
                  <a:pt x="721163" y="1444059"/>
                  <a:pt x="702520" y="1424790"/>
                  <a:pt x="687021" y="1403093"/>
                </a:cubicBezTo>
                <a:cubicBezTo>
                  <a:pt x="654001" y="1356869"/>
                  <a:pt x="628647" y="1310766"/>
                  <a:pt x="605081" y="1259711"/>
                </a:cubicBezTo>
                <a:cubicBezTo>
                  <a:pt x="594185" y="1236105"/>
                  <a:pt x="583099" y="1212505"/>
                  <a:pt x="574354" y="1188020"/>
                </a:cubicBezTo>
                <a:cubicBezTo>
                  <a:pt x="565994" y="1164615"/>
                  <a:pt x="560697" y="1140226"/>
                  <a:pt x="553869" y="1116329"/>
                </a:cubicBezTo>
                <a:cubicBezTo>
                  <a:pt x="567526" y="1027569"/>
                  <a:pt x="569866" y="936311"/>
                  <a:pt x="594839" y="850049"/>
                </a:cubicBezTo>
                <a:cubicBezTo>
                  <a:pt x="618451" y="768486"/>
                  <a:pt x="706714" y="676151"/>
                  <a:pt x="768961" y="624735"/>
                </a:cubicBezTo>
                <a:cubicBezTo>
                  <a:pt x="850906" y="557048"/>
                  <a:pt x="1024757" y="453255"/>
                  <a:pt x="1117207" y="430145"/>
                </a:cubicBezTo>
                <a:lnTo>
                  <a:pt x="1199147" y="409662"/>
                </a:lnTo>
                <a:cubicBezTo>
                  <a:pt x="1236703" y="426731"/>
                  <a:pt x="1281500" y="432890"/>
                  <a:pt x="1311814" y="460870"/>
                </a:cubicBezTo>
                <a:cubicBezTo>
                  <a:pt x="1330077" y="477727"/>
                  <a:pt x="1326271" y="508450"/>
                  <a:pt x="1332299" y="532561"/>
                </a:cubicBezTo>
                <a:cubicBezTo>
                  <a:pt x="1339933" y="563095"/>
                  <a:pt x="1345956" y="594010"/>
                  <a:pt x="1352784" y="624735"/>
                </a:cubicBezTo>
                <a:cubicBezTo>
                  <a:pt x="1342542" y="730564"/>
                  <a:pt x="1342911" y="837964"/>
                  <a:pt x="1322057" y="942223"/>
                </a:cubicBezTo>
                <a:cubicBezTo>
                  <a:pt x="1303617" y="1034416"/>
                  <a:pt x="1254847" y="1105480"/>
                  <a:pt x="1188904" y="1167537"/>
                </a:cubicBezTo>
                <a:cubicBezTo>
                  <a:pt x="1157065" y="1197500"/>
                  <a:pt x="1121839" y="1223755"/>
                  <a:pt x="1086479" y="1249469"/>
                </a:cubicBezTo>
                <a:cubicBezTo>
                  <a:pt x="1035065" y="1286858"/>
                  <a:pt x="913756" y="1367140"/>
                  <a:pt x="850902" y="1392851"/>
                </a:cubicBezTo>
                <a:cubicBezTo>
                  <a:pt x="784077" y="1420186"/>
                  <a:pt x="684962" y="1432454"/>
                  <a:pt x="615324" y="1444059"/>
                </a:cubicBezTo>
                <a:cubicBezTo>
                  <a:pt x="567933" y="1437597"/>
                  <a:pt x="406854" y="1461924"/>
                  <a:pt x="359261" y="1382610"/>
                </a:cubicBezTo>
                <a:cubicBezTo>
                  <a:pt x="345883" y="1360316"/>
                  <a:pt x="338776" y="1334816"/>
                  <a:pt x="328534" y="1310919"/>
                </a:cubicBezTo>
                <a:cubicBezTo>
                  <a:pt x="321706" y="1273367"/>
                  <a:pt x="307018" y="1236416"/>
                  <a:pt x="308049" y="1198262"/>
                </a:cubicBezTo>
                <a:cubicBezTo>
                  <a:pt x="309714" y="1136660"/>
                  <a:pt x="333565" y="876555"/>
                  <a:pt x="379746" y="788600"/>
                </a:cubicBezTo>
                <a:cubicBezTo>
                  <a:pt x="487308" y="583739"/>
                  <a:pt x="576018" y="461084"/>
                  <a:pt x="779204" y="348213"/>
                </a:cubicBezTo>
                <a:cubicBezTo>
                  <a:pt x="809932" y="331144"/>
                  <a:pt x="838539" y="309517"/>
                  <a:pt x="871387" y="297005"/>
                </a:cubicBezTo>
                <a:cubicBezTo>
                  <a:pt x="927026" y="275811"/>
                  <a:pt x="995630" y="266058"/>
                  <a:pt x="1055752" y="256039"/>
                </a:cubicBezTo>
                <a:cubicBezTo>
                  <a:pt x="1093308" y="262867"/>
                  <a:pt x="1132792" y="262820"/>
                  <a:pt x="1168419" y="276522"/>
                </a:cubicBezTo>
                <a:cubicBezTo>
                  <a:pt x="1179908" y="280940"/>
                  <a:pt x="1184332" y="295818"/>
                  <a:pt x="1188904" y="307247"/>
                </a:cubicBezTo>
                <a:cubicBezTo>
                  <a:pt x="1198312" y="330764"/>
                  <a:pt x="1224670" y="440054"/>
                  <a:pt x="1229874" y="460870"/>
                </a:cubicBezTo>
                <a:cubicBezTo>
                  <a:pt x="1223046" y="546216"/>
                  <a:pt x="1225169" y="632757"/>
                  <a:pt x="1209389" y="716909"/>
                </a:cubicBezTo>
                <a:cubicBezTo>
                  <a:pt x="1202018" y="756219"/>
                  <a:pt x="1097788" y="878838"/>
                  <a:pt x="1086479" y="891015"/>
                </a:cubicBezTo>
                <a:cubicBezTo>
                  <a:pt x="1086266" y="891244"/>
                  <a:pt x="893343" y="1093553"/>
                  <a:pt x="830416" y="1136812"/>
                </a:cubicBezTo>
                <a:cubicBezTo>
                  <a:pt x="801450" y="1156724"/>
                  <a:pt x="770870" y="1174966"/>
                  <a:pt x="738234" y="1188020"/>
                </a:cubicBezTo>
                <a:cubicBezTo>
                  <a:pt x="718952" y="1195732"/>
                  <a:pt x="697264" y="1194848"/>
                  <a:pt x="676779" y="1198262"/>
                </a:cubicBezTo>
                <a:cubicBezTo>
                  <a:pt x="635809" y="1191434"/>
                  <a:pt x="592985" y="1191748"/>
                  <a:pt x="553869" y="1177779"/>
                </a:cubicBezTo>
                <a:cubicBezTo>
                  <a:pt x="542277" y="1173639"/>
                  <a:pt x="536921" y="1158844"/>
                  <a:pt x="533384" y="1147054"/>
                </a:cubicBezTo>
                <a:cubicBezTo>
                  <a:pt x="526447" y="1123933"/>
                  <a:pt x="527337" y="1099135"/>
                  <a:pt x="523141" y="1075363"/>
                </a:cubicBezTo>
                <a:cubicBezTo>
                  <a:pt x="517090" y="1041078"/>
                  <a:pt x="509484" y="1007086"/>
                  <a:pt x="502656" y="972947"/>
                </a:cubicBezTo>
                <a:cubicBezTo>
                  <a:pt x="512899" y="860290"/>
                  <a:pt x="511718" y="746003"/>
                  <a:pt x="533384" y="634976"/>
                </a:cubicBezTo>
                <a:cubicBezTo>
                  <a:pt x="539553" y="603365"/>
                  <a:pt x="565271" y="578809"/>
                  <a:pt x="584596" y="553044"/>
                </a:cubicBezTo>
                <a:cubicBezTo>
                  <a:pt x="635386" y="485330"/>
                  <a:pt x="659332" y="462812"/>
                  <a:pt x="727991" y="419904"/>
                </a:cubicBezTo>
                <a:cubicBezTo>
                  <a:pt x="757799" y="401276"/>
                  <a:pt x="787027" y="380394"/>
                  <a:pt x="820174" y="368696"/>
                </a:cubicBezTo>
                <a:cubicBezTo>
                  <a:pt x="846131" y="359536"/>
                  <a:pt x="874801" y="361868"/>
                  <a:pt x="902114" y="358454"/>
                </a:cubicBezTo>
                <a:cubicBezTo>
                  <a:pt x="943084" y="368696"/>
                  <a:pt x="986755" y="371322"/>
                  <a:pt x="1025024" y="389179"/>
                </a:cubicBezTo>
                <a:cubicBezTo>
                  <a:pt x="1040493" y="396397"/>
                  <a:pt x="1048118" y="414878"/>
                  <a:pt x="1055752" y="430145"/>
                </a:cubicBezTo>
                <a:cubicBezTo>
                  <a:pt x="1068519" y="455676"/>
                  <a:pt x="1096161" y="541121"/>
                  <a:pt x="1106964" y="573527"/>
                </a:cubicBezTo>
                <a:cubicBezTo>
                  <a:pt x="1110378" y="604252"/>
                  <a:pt x="1119491" y="634872"/>
                  <a:pt x="1117207" y="665701"/>
                </a:cubicBezTo>
                <a:cubicBezTo>
                  <a:pt x="1113280" y="718717"/>
                  <a:pt x="1093561" y="866681"/>
                  <a:pt x="1055752" y="931981"/>
                </a:cubicBezTo>
                <a:cubicBezTo>
                  <a:pt x="1029340" y="977598"/>
                  <a:pt x="953844" y="1072080"/>
                  <a:pt x="912357" y="1116329"/>
                </a:cubicBezTo>
                <a:cubicBezTo>
                  <a:pt x="898001" y="1131640"/>
                  <a:pt x="794229" y="1239421"/>
                  <a:pt x="758719" y="1259711"/>
                </a:cubicBezTo>
                <a:cubicBezTo>
                  <a:pt x="733392" y="1274183"/>
                  <a:pt x="703706" y="1279217"/>
                  <a:pt x="676779" y="1290436"/>
                </a:cubicBezTo>
                <a:cubicBezTo>
                  <a:pt x="662685" y="1296308"/>
                  <a:pt x="649466" y="1304091"/>
                  <a:pt x="635809" y="1310919"/>
                </a:cubicBezTo>
                <a:cubicBezTo>
                  <a:pt x="608496" y="1304091"/>
                  <a:pt x="578586" y="1303917"/>
                  <a:pt x="553869" y="1290436"/>
                </a:cubicBezTo>
                <a:cubicBezTo>
                  <a:pt x="538883" y="1282262"/>
                  <a:pt x="531235" y="1264498"/>
                  <a:pt x="523141" y="1249469"/>
                </a:cubicBezTo>
                <a:cubicBezTo>
                  <a:pt x="507076" y="1219637"/>
                  <a:pt x="462095" y="1111573"/>
                  <a:pt x="451444" y="1075363"/>
                </a:cubicBezTo>
                <a:cubicBezTo>
                  <a:pt x="442562" y="1045168"/>
                  <a:pt x="437787" y="1013914"/>
                  <a:pt x="430959" y="983189"/>
                </a:cubicBezTo>
                <a:cubicBezTo>
                  <a:pt x="441201" y="901257"/>
                  <a:pt x="442231" y="817637"/>
                  <a:pt x="461686" y="737392"/>
                </a:cubicBezTo>
                <a:cubicBezTo>
                  <a:pt x="480187" y="661084"/>
                  <a:pt x="558671" y="595530"/>
                  <a:pt x="615324" y="553044"/>
                </a:cubicBezTo>
                <a:cubicBezTo>
                  <a:pt x="668852" y="512901"/>
                  <a:pt x="755062" y="469230"/>
                  <a:pt x="820174" y="450628"/>
                </a:cubicBezTo>
                <a:cubicBezTo>
                  <a:pt x="856877" y="440142"/>
                  <a:pt x="895286" y="436973"/>
                  <a:pt x="932842" y="430145"/>
                </a:cubicBezTo>
                <a:cubicBezTo>
                  <a:pt x="1025024" y="447214"/>
                  <a:pt x="1120760" y="450794"/>
                  <a:pt x="1209389" y="481353"/>
                </a:cubicBezTo>
                <a:cubicBezTo>
                  <a:pt x="1226769" y="487346"/>
                  <a:pt x="1229874" y="514177"/>
                  <a:pt x="1229874" y="532561"/>
                </a:cubicBezTo>
                <a:cubicBezTo>
                  <a:pt x="1229874" y="648833"/>
                  <a:pt x="1222230" y="765214"/>
                  <a:pt x="1209389" y="880774"/>
                </a:cubicBezTo>
                <a:cubicBezTo>
                  <a:pt x="1203612" y="932759"/>
                  <a:pt x="1170195" y="1029322"/>
                  <a:pt x="1137692" y="1075363"/>
                </a:cubicBezTo>
                <a:cubicBezTo>
                  <a:pt x="1113983" y="1108947"/>
                  <a:pt x="1084823" y="1138469"/>
                  <a:pt x="1055752" y="1167537"/>
                </a:cubicBezTo>
                <a:cubicBezTo>
                  <a:pt x="1033494" y="1189793"/>
                  <a:pt x="1010244" y="1211527"/>
                  <a:pt x="984054" y="1228986"/>
                </a:cubicBezTo>
                <a:cubicBezTo>
                  <a:pt x="958645" y="1245924"/>
                  <a:pt x="929059" y="1255584"/>
                  <a:pt x="902114" y="1269953"/>
                </a:cubicBezTo>
                <a:cubicBezTo>
                  <a:pt x="805604" y="1321420"/>
                  <a:pt x="862584" y="1300198"/>
                  <a:pt x="799689" y="1321160"/>
                </a:cubicBezTo>
                <a:cubicBezTo>
                  <a:pt x="782618" y="1317746"/>
                  <a:pt x="761694" y="1322248"/>
                  <a:pt x="748476" y="1310919"/>
                </a:cubicBezTo>
                <a:cubicBezTo>
                  <a:pt x="734517" y="1298955"/>
                  <a:pt x="727991" y="1278095"/>
                  <a:pt x="727991" y="1259711"/>
                </a:cubicBezTo>
                <a:cubicBezTo>
                  <a:pt x="727991" y="1143439"/>
                  <a:pt x="731346" y="1026501"/>
                  <a:pt x="748476" y="911498"/>
                </a:cubicBezTo>
                <a:cubicBezTo>
                  <a:pt x="755481" y="864467"/>
                  <a:pt x="780011" y="821645"/>
                  <a:pt x="799689" y="778358"/>
                </a:cubicBezTo>
                <a:cubicBezTo>
                  <a:pt x="830585" y="710395"/>
                  <a:pt x="880628" y="635977"/>
                  <a:pt x="932842" y="583768"/>
                </a:cubicBezTo>
                <a:cubicBezTo>
                  <a:pt x="955516" y="561096"/>
                  <a:pt x="1069904" y="500802"/>
                  <a:pt x="1086479" y="491594"/>
                </a:cubicBezTo>
                <a:cubicBezTo>
                  <a:pt x="1127449" y="501836"/>
                  <a:pt x="1175915" y="496572"/>
                  <a:pt x="1209389" y="522319"/>
                </a:cubicBezTo>
                <a:cubicBezTo>
                  <a:pt x="1228523" y="537036"/>
                  <a:pt x="1220235" y="569878"/>
                  <a:pt x="1219632" y="594010"/>
                </a:cubicBezTo>
                <a:cubicBezTo>
                  <a:pt x="1216811" y="706838"/>
                  <a:pt x="1212490" y="819909"/>
                  <a:pt x="1199147" y="931981"/>
                </a:cubicBezTo>
                <a:cubicBezTo>
                  <a:pt x="1195318" y="964141"/>
                  <a:pt x="1180448" y="994085"/>
                  <a:pt x="1168419" y="1024155"/>
                </a:cubicBezTo>
                <a:cubicBezTo>
                  <a:pt x="1153098" y="1062454"/>
                  <a:pt x="1140864" y="1103019"/>
                  <a:pt x="1117207" y="1136812"/>
                </a:cubicBezTo>
                <a:cubicBezTo>
                  <a:pt x="1092287" y="1172409"/>
                  <a:pt x="1057503" y="1200119"/>
                  <a:pt x="1025024" y="1228986"/>
                </a:cubicBezTo>
                <a:cubicBezTo>
                  <a:pt x="970881" y="1277108"/>
                  <a:pt x="900810" y="1329361"/>
                  <a:pt x="830416" y="1351885"/>
                </a:cubicBezTo>
                <a:cubicBezTo>
                  <a:pt x="723062" y="1386235"/>
                  <a:pt x="633942" y="1385465"/>
                  <a:pt x="523141" y="1392851"/>
                </a:cubicBezTo>
                <a:cubicBezTo>
                  <a:pt x="421010" y="1379674"/>
                  <a:pt x="207212" y="1399826"/>
                  <a:pt x="113441" y="1290436"/>
                </a:cubicBezTo>
                <a:cubicBezTo>
                  <a:pt x="94457" y="1268290"/>
                  <a:pt x="92956" y="1235814"/>
                  <a:pt x="82713" y="1208503"/>
                </a:cubicBezTo>
                <a:cubicBezTo>
                  <a:pt x="72161" y="1113536"/>
                  <a:pt x="59027" y="1092807"/>
                  <a:pt x="103198" y="993431"/>
                </a:cubicBezTo>
                <a:cubicBezTo>
                  <a:pt x="123018" y="948840"/>
                  <a:pt x="187998" y="904061"/>
                  <a:pt x="226108" y="880774"/>
                </a:cubicBezTo>
                <a:cubicBezTo>
                  <a:pt x="302643" y="834007"/>
                  <a:pt x="502881" y="733952"/>
                  <a:pt x="564111" y="727150"/>
                </a:cubicBezTo>
                <a:lnTo>
                  <a:pt x="656294" y="716909"/>
                </a:lnTo>
                <a:cubicBezTo>
                  <a:pt x="676779" y="710081"/>
                  <a:pt x="696204" y="694990"/>
                  <a:pt x="717749" y="696426"/>
                </a:cubicBezTo>
                <a:cubicBezTo>
                  <a:pt x="750066" y="698580"/>
                  <a:pt x="790776" y="701032"/>
                  <a:pt x="809931" y="727150"/>
                </a:cubicBezTo>
                <a:cubicBezTo>
                  <a:pt x="834493" y="760640"/>
                  <a:pt x="821405" y="809507"/>
                  <a:pt x="830416" y="850049"/>
                </a:cubicBezTo>
                <a:lnTo>
                  <a:pt x="850902" y="942223"/>
                </a:lnTo>
                <a:cubicBezTo>
                  <a:pt x="840659" y="1037811"/>
                  <a:pt x="844118" y="1135881"/>
                  <a:pt x="820174" y="1228986"/>
                </a:cubicBezTo>
                <a:cubicBezTo>
                  <a:pt x="812335" y="1259470"/>
                  <a:pt x="780069" y="1277550"/>
                  <a:pt x="758719" y="1300677"/>
                </a:cubicBezTo>
                <a:cubicBezTo>
                  <a:pt x="719885" y="1342744"/>
                  <a:pt x="687349" y="1377326"/>
                  <a:pt x="635809" y="1403093"/>
                </a:cubicBezTo>
                <a:cubicBezTo>
                  <a:pt x="609718" y="1416137"/>
                  <a:pt x="581182" y="1423576"/>
                  <a:pt x="553869" y="1433817"/>
                </a:cubicBezTo>
                <a:cubicBezTo>
                  <a:pt x="514013" y="1384002"/>
                  <a:pt x="486418" y="1355351"/>
                  <a:pt x="461686" y="1290436"/>
                </a:cubicBezTo>
                <a:cubicBezTo>
                  <a:pt x="446652" y="1250976"/>
                  <a:pt x="441201" y="1208503"/>
                  <a:pt x="430959" y="1167537"/>
                </a:cubicBezTo>
                <a:cubicBezTo>
                  <a:pt x="424445" y="1076359"/>
                  <a:pt x="406936" y="980622"/>
                  <a:pt x="441201" y="891015"/>
                </a:cubicBezTo>
                <a:cubicBezTo>
                  <a:pt x="470107" y="815421"/>
                  <a:pt x="489982" y="725627"/>
                  <a:pt x="553869" y="675942"/>
                </a:cubicBezTo>
                <a:cubicBezTo>
                  <a:pt x="609115" y="632977"/>
                  <a:pt x="695632" y="561049"/>
                  <a:pt x="758719" y="532561"/>
                </a:cubicBezTo>
                <a:cubicBezTo>
                  <a:pt x="824652" y="502787"/>
                  <a:pt x="892502" y="474405"/>
                  <a:pt x="963569" y="460870"/>
                </a:cubicBezTo>
                <a:cubicBezTo>
                  <a:pt x="1037430" y="446802"/>
                  <a:pt x="1113792" y="454042"/>
                  <a:pt x="1188904" y="450628"/>
                </a:cubicBezTo>
                <a:cubicBezTo>
                  <a:pt x="1223046" y="457456"/>
                  <a:pt x="1260187" y="455541"/>
                  <a:pt x="1291329" y="471111"/>
                </a:cubicBezTo>
                <a:cubicBezTo>
                  <a:pt x="1304985" y="477938"/>
                  <a:pt x="1312291" y="496818"/>
                  <a:pt x="1311814" y="512078"/>
                </a:cubicBezTo>
                <a:cubicBezTo>
                  <a:pt x="1308811" y="608166"/>
                  <a:pt x="1303811" y="705430"/>
                  <a:pt x="1281087" y="798841"/>
                </a:cubicBezTo>
                <a:cubicBezTo>
                  <a:pt x="1270320" y="843100"/>
                  <a:pt x="1182194" y="934494"/>
                  <a:pt x="1147934" y="962706"/>
                </a:cubicBezTo>
                <a:cubicBezTo>
                  <a:pt x="1110406" y="993609"/>
                  <a:pt x="878899" y="1145176"/>
                  <a:pt x="871387" y="1147054"/>
                </a:cubicBezTo>
                <a:cubicBezTo>
                  <a:pt x="749151" y="1177610"/>
                  <a:pt x="817217" y="1162909"/>
                  <a:pt x="666536" y="1188020"/>
                </a:cubicBezTo>
                <a:cubicBezTo>
                  <a:pt x="625143" y="1105242"/>
                  <a:pt x="632305" y="1136706"/>
                  <a:pt x="656294" y="983189"/>
                </a:cubicBezTo>
                <a:cubicBezTo>
                  <a:pt x="664987" y="927561"/>
                  <a:pt x="676352" y="871599"/>
                  <a:pt x="697264" y="819324"/>
                </a:cubicBezTo>
                <a:cubicBezTo>
                  <a:pt x="714574" y="776052"/>
                  <a:pt x="787195" y="691183"/>
                  <a:pt x="820174" y="655459"/>
                </a:cubicBezTo>
                <a:cubicBezTo>
                  <a:pt x="851091" y="621968"/>
                  <a:pt x="922895" y="549991"/>
                  <a:pt x="963569" y="532561"/>
                </a:cubicBezTo>
                <a:cubicBezTo>
                  <a:pt x="1005437" y="514619"/>
                  <a:pt x="1052338" y="512078"/>
                  <a:pt x="1096722" y="501836"/>
                </a:cubicBezTo>
                <a:cubicBezTo>
                  <a:pt x="1124035" y="518905"/>
                  <a:pt x="1159023" y="527516"/>
                  <a:pt x="1178662" y="553044"/>
                </a:cubicBezTo>
                <a:cubicBezTo>
                  <a:pt x="1195827" y="575357"/>
                  <a:pt x="1196250" y="606974"/>
                  <a:pt x="1199147" y="634976"/>
                </a:cubicBezTo>
                <a:cubicBezTo>
                  <a:pt x="1206533" y="706367"/>
                  <a:pt x="1205975" y="778358"/>
                  <a:pt x="1209389" y="850049"/>
                </a:cubicBezTo>
                <a:cubicBezTo>
                  <a:pt x="1199147" y="925154"/>
                  <a:pt x="1196449" y="1001680"/>
                  <a:pt x="1178662" y="1075363"/>
                </a:cubicBezTo>
                <a:cubicBezTo>
                  <a:pt x="1172203" y="1102118"/>
                  <a:pt x="1150002" y="1122436"/>
                  <a:pt x="1137692" y="1147054"/>
                </a:cubicBezTo>
                <a:cubicBezTo>
                  <a:pt x="1122654" y="1177127"/>
                  <a:pt x="1118499" y="1213610"/>
                  <a:pt x="1096722" y="1239228"/>
                </a:cubicBezTo>
                <a:cubicBezTo>
                  <a:pt x="1055621" y="1287577"/>
                  <a:pt x="972422" y="1357046"/>
                  <a:pt x="902114" y="1382610"/>
                </a:cubicBezTo>
                <a:cubicBezTo>
                  <a:pt x="885753" y="1388559"/>
                  <a:pt x="867973" y="1389437"/>
                  <a:pt x="850902" y="1392851"/>
                </a:cubicBezTo>
                <a:cubicBezTo>
                  <a:pt x="779204" y="1382610"/>
                  <a:pt x="705745" y="1380954"/>
                  <a:pt x="635809" y="1362127"/>
                </a:cubicBezTo>
                <a:cubicBezTo>
                  <a:pt x="615603" y="1356687"/>
                  <a:pt x="528989" y="1265559"/>
                  <a:pt x="523141" y="1259711"/>
                </a:cubicBezTo>
                <a:cubicBezTo>
                  <a:pt x="512899" y="1239228"/>
                  <a:pt x="500117" y="1219829"/>
                  <a:pt x="492414" y="1198262"/>
                </a:cubicBezTo>
                <a:cubicBezTo>
                  <a:pt x="476464" y="1153605"/>
                  <a:pt x="469497" y="1101741"/>
                  <a:pt x="461686" y="1054880"/>
                </a:cubicBezTo>
                <a:cubicBezTo>
                  <a:pt x="471929" y="1013914"/>
                  <a:pt x="479059" y="972041"/>
                  <a:pt x="492414" y="931981"/>
                </a:cubicBezTo>
                <a:cubicBezTo>
                  <a:pt x="503979" y="897289"/>
                  <a:pt x="536457" y="844210"/>
                  <a:pt x="564111" y="819324"/>
                </a:cubicBezTo>
                <a:cubicBezTo>
                  <a:pt x="582411" y="802855"/>
                  <a:pt x="604190" y="790572"/>
                  <a:pt x="625566" y="778358"/>
                </a:cubicBezTo>
                <a:cubicBezTo>
                  <a:pt x="652080" y="763209"/>
                  <a:pt x="678359" y="746500"/>
                  <a:pt x="707506" y="737392"/>
                </a:cubicBezTo>
                <a:cubicBezTo>
                  <a:pt x="733779" y="729182"/>
                  <a:pt x="762197" y="731042"/>
                  <a:pt x="789446" y="727150"/>
                </a:cubicBezTo>
                <a:cubicBezTo>
                  <a:pt x="810005" y="724213"/>
                  <a:pt x="830417" y="720323"/>
                  <a:pt x="850902" y="716909"/>
                </a:cubicBezTo>
                <a:cubicBezTo>
                  <a:pt x="885044" y="720323"/>
                  <a:pt x="921081" y="715425"/>
                  <a:pt x="953327" y="727150"/>
                </a:cubicBezTo>
                <a:cubicBezTo>
                  <a:pt x="963473" y="730839"/>
                  <a:pt x="959316" y="747952"/>
                  <a:pt x="963569" y="757875"/>
                </a:cubicBezTo>
                <a:cubicBezTo>
                  <a:pt x="969584" y="771908"/>
                  <a:pt x="977226" y="785186"/>
                  <a:pt x="984054" y="798841"/>
                </a:cubicBezTo>
                <a:cubicBezTo>
                  <a:pt x="970397" y="928567"/>
                  <a:pt x="965918" y="1059591"/>
                  <a:pt x="943084" y="1188020"/>
                </a:cubicBezTo>
                <a:cubicBezTo>
                  <a:pt x="938266" y="1215119"/>
                  <a:pt x="919844" y="1238658"/>
                  <a:pt x="902114" y="1259711"/>
                </a:cubicBezTo>
                <a:cubicBezTo>
                  <a:pt x="823724" y="1352791"/>
                  <a:pt x="801097" y="1370542"/>
                  <a:pt x="717749" y="1423576"/>
                </a:cubicBezTo>
                <a:cubicBezTo>
                  <a:pt x="664537" y="1457435"/>
                  <a:pt x="681485" y="1449317"/>
                  <a:pt x="635809" y="1464542"/>
                </a:cubicBezTo>
                <a:cubicBezTo>
                  <a:pt x="632395" y="1450887"/>
                  <a:pt x="629611" y="1437058"/>
                  <a:pt x="625566" y="1423576"/>
                </a:cubicBezTo>
                <a:cubicBezTo>
                  <a:pt x="619361" y="1402896"/>
                  <a:pt x="605081" y="1383718"/>
                  <a:pt x="605081" y="1362127"/>
                </a:cubicBezTo>
                <a:cubicBezTo>
                  <a:pt x="605081" y="1249263"/>
                  <a:pt x="611566" y="1136147"/>
                  <a:pt x="625566" y="1024155"/>
                </a:cubicBezTo>
                <a:cubicBezTo>
                  <a:pt x="628791" y="998356"/>
                  <a:pt x="644666" y="975718"/>
                  <a:pt x="656294" y="952464"/>
                </a:cubicBezTo>
                <a:cubicBezTo>
                  <a:pt x="665197" y="934660"/>
                  <a:pt x="675605" y="917564"/>
                  <a:pt x="687021" y="901257"/>
                </a:cubicBezTo>
                <a:cubicBezTo>
                  <a:pt x="717110" y="858277"/>
                  <a:pt x="744789" y="828610"/>
                  <a:pt x="789446" y="798841"/>
                </a:cubicBezTo>
                <a:cubicBezTo>
                  <a:pt x="808503" y="786138"/>
                  <a:pt x="831262" y="779898"/>
                  <a:pt x="850902" y="768116"/>
                </a:cubicBezTo>
                <a:cubicBezTo>
                  <a:pt x="926068" y="723021"/>
                  <a:pt x="855307" y="745871"/>
                  <a:pt x="953327" y="706667"/>
                </a:cubicBezTo>
                <a:cubicBezTo>
                  <a:pt x="966397" y="701439"/>
                  <a:pt x="980942" y="700877"/>
                  <a:pt x="994297" y="696426"/>
                </a:cubicBezTo>
                <a:cubicBezTo>
                  <a:pt x="1011739" y="690612"/>
                  <a:pt x="1027936" y="681349"/>
                  <a:pt x="1045509" y="675942"/>
                </a:cubicBezTo>
                <a:cubicBezTo>
                  <a:pt x="1072418" y="667663"/>
                  <a:pt x="1100740" y="664361"/>
                  <a:pt x="1127449" y="655459"/>
                </a:cubicBezTo>
                <a:lnTo>
                  <a:pt x="1219632" y="624735"/>
                </a:lnTo>
                <a:lnTo>
                  <a:pt x="1281087" y="604252"/>
                </a:lnTo>
                <a:lnTo>
                  <a:pt x="1311814" y="594010"/>
                </a:lnTo>
                <a:cubicBezTo>
                  <a:pt x="1322057" y="583768"/>
                  <a:pt x="1330490" y="571319"/>
                  <a:pt x="1342542" y="563285"/>
                </a:cubicBezTo>
                <a:cubicBezTo>
                  <a:pt x="1351525" y="557297"/>
                  <a:pt x="1366993" y="561829"/>
                  <a:pt x="1373269" y="553044"/>
                </a:cubicBezTo>
                <a:cubicBezTo>
                  <a:pt x="1403471" y="510765"/>
                  <a:pt x="1393754" y="444429"/>
                  <a:pt x="1393754" y="399421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79463" y="5028603"/>
            <a:ext cx="7395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333333"/>
                </a:solidFill>
              </a:rPr>
              <a:t>This is picture of a spider and a tree.</a:t>
            </a:r>
            <a:endParaRPr lang="en-US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81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Autism Spectrum Disorder (ASD)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95300" y="1823661"/>
            <a:ext cx="3911600" cy="3175000"/>
            <a:chOff x="1041400" y="1912561"/>
            <a:chExt cx="3911600" cy="31750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" name="Oval 2"/>
            <p:cNvSpPr/>
            <p:nvPr/>
          </p:nvSpPr>
          <p:spPr>
            <a:xfrm>
              <a:off x="1193800" y="1912561"/>
              <a:ext cx="3492500" cy="3175000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41400" y="3176895"/>
              <a:ext cx="39116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Socio-Communicative Impairment</a:t>
              </a:r>
              <a:endParaRPr lang="en-US" sz="20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28600" y="5145922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3333"/>
                </a:solidFill>
              </a:rPr>
              <a:t>Social-emotional reciprocity</a:t>
            </a:r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5735640"/>
            <a:ext cx="584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3333"/>
                </a:solidFill>
              </a:rPr>
              <a:t>Deficits in non-verbal communicative </a:t>
            </a:r>
            <a:r>
              <a:rPr lang="en-US" dirty="0" err="1" smtClean="0">
                <a:solidFill>
                  <a:srgbClr val="333333"/>
                </a:solidFill>
              </a:rPr>
              <a:t>behaviours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6371988"/>
            <a:ext cx="6610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3333"/>
                </a:solidFill>
              </a:rPr>
              <a:t>Difficulty understanding and maintaining relationships</a:t>
            </a:r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978400" y="1823661"/>
            <a:ext cx="3492500" cy="3175000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711700" y="2999622"/>
            <a:ext cx="39116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Restricted and Repetitive Behaviors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0664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62753"/>
            <a:ext cx="8128000" cy="1283167"/>
          </a:xfrm>
        </p:spPr>
        <p:txBody>
          <a:bodyPr/>
          <a:lstStyle/>
          <a:p>
            <a:r>
              <a:rPr lang="en-US" dirty="0" smtClean="0"/>
              <a:t>Noted Symbolic Difficulties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Symbolic play &amp; pretense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4500" y="2540000"/>
            <a:ext cx="3175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96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62753"/>
            <a:ext cx="8331200" cy="1283167"/>
          </a:xfrm>
        </p:spPr>
        <p:txBody>
          <a:bodyPr/>
          <a:lstStyle/>
          <a:p>
            <a:r>
              <a:rPr lang="en-US" sz="4400" dirty="0" smtClean="0"/>
              <a:t>Picture Understanding in ASD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Children with ASD learn picture-word-object relations </a:t>
            </a:r>
            <a:r>
              <a:rPr lang="en-US" dirty="0"/>
              <a:t>associatively(</a:t>
            </a:r>
            <a:r>
              <a:rPr lang="en-US" dirty="0" err="1"/>
              <a:t>Preissler</a:t>
            </a:r>
            <a:r>
              <a:rPr lang="en-US" dirty="0"/>
              <a:t>, 2008; </a:t>
            </a:r>
            <a:r>
              <a:rPr lang="en-US" dirty="0" err="1"/>
              <a:t>Preissler</a:t>
            </a:r>
            <a:r>
              <a:rPr lang="en-US" dirty="0"/>
              <a:t> &amp; Carey, 2004)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Mediated by use of picture system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048" y="2984500"/>
            <a:ext cx="1423851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264" y="2870200"/>
            <a:ext cx="1167586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4140200" y="3517900"/>
            <a:ext cx="812800" cy="5461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690948" y="4488934"/>
            <a:ext cx="1549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3333"/>
                </a:solidFill>
              </a:rPr>
              <a:t>“whisk”</a:t>
            </a:r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53148" y="4672568"/>
            <a:ext cx="1549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333333"/>
                </a:solidFill>
              </a:rPr>
              <a:t>“whisk”</a:t>
            </a:r>
            <a:endParaRPr lang="en-US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98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8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cedent">
  <a:themeElements>
    <a:clrScheme name="Custom 8">
      <a:dk1>
        <a:srgbClr val="921F07"/>
      </a:dk1>
      <a:lt1>
        <a:sysClr val="window" lastClr="FFFFFF"/>
      </a:lt1>
      <a:dk2>
        <a:srgbClr val="333333"/>
      </a:dk2>
      <a:lt2>
        <a:srgbClr val="E5E5D3"/>
      </a:lt2>
      <a:accent1>
        <a:srgbClr val="993232"/>
      </a:accent1>
      <a:accent2>
        <a:srgbClr val="9B6C34"/>
      </a:accent2>
      <a:accent3>
        <a:srgbClr val="736C5D"/>
      </a:accent3>
      <a:accent4>
        <a:srgbClr val="C9972B"/>
      </a:accent4>
      <a:accent5>
        <a:srgbClr val="C95F2B"/>
      </a:accent5>
      <a:accent6>
        <a:srgbClr val="8F7A05"/>
      </a:accent6>
      <a:hlink>
        <a:srgbClr val="933926"/>
      </a:hlink>
      <a:folHlink>
        <a:srgbClr val="916019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receden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tint val="100000"/>
                <a:shade val="30000"/>
                <a:satMod val="135000"/>
              </a:schemeClr>
            </a:gs>
          </a:gsLst>
          <a:path path="circle">
            <a:fillToRect l="70000" t="10000" b="7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5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25400" dir="4800000" sx="103000" sy="103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3000000"/>
            </a:lightRig>
          </a:scene3d>
          <a:sp3d prstMaterial="softEdge">
            <a:bevelT w="0" h="0"/>
          </a:sp3d>
        </a:effectStyle>
        <a:effectStyle>
          <a:effectLst>
            <a:innerShdw blurRad="127000" dist="38100" dir="13200000">
              <a:srgbClr val="000000">
                <a:alpha val="75000"/>
              </a:srgbClr>
            </a:innerShdw>
            <a:outerShdw blurRad="38100" dist="12700" dir="1800000" sx="101000" sy="101000" rotWithShape="0">
              <a:srgbClr val="000000">
                <a:alpha val="40000"/>
              </a:srgbClr>
            </a:outerShdw>
            <a:reflection blurRad="127000" stA="25000" endPos="30000" dist="127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12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shade val="30000"/>
                <a:satMod val="150000"/>
              </a:schemeClr>
            </a:gs>
          </a:gsLst>
          <a:path path="circle">
            <a:fillToRect t="10000" r="70000" b="7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30000"/>
                <a:lumMod val="80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Precedent.thmx</Template>
  <TotalTime>4998</TotalTime>
  <Words>1967</Words>
  <Application>Microsoft Office PowerPoint</Application>
  <PresentationFormat>On-screen Show (4:3)</PresentationFormat>
  <Paragraphs>353</Paragraphs>
  <Slides>40</Slides>
  <Notes>21</Notes>
  <HiddenSlides>0</HiddenSlides>
  <MMClips>0</MMClips>
  <ScaleCrop>false</ScaleCrop>
  <HeadingPairs>
    <vt:vector size="10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0" baseType="lpstr">
      <vt:lpstr>ＭＳ Ｐゴシック</vt:lpstr>
      <vt:lpstr>Arial</vt:lpstr>
      <vt:lpstr>Calibri</vt:lpstr>
      <vt:lpstr>Calisto MT</vt:lpstr>
      <vt:lpstr>Century Gothic</vt:lpstr>
      <vt:lpstr>Geneva</vt:lpstr>
      <vt:lpstr>Tahoma</vt:lpstr>
      <vt:lpstr>Precedent</vt:lpstr>
      <vt:lpstr>???</vt:lpstr>
      <vt:lpstr>Bitmap Image</vt:lpstr>
      <vt:lpstr>Symbolic understanding of pictures in typical development and autism:  divergent pathways?</vt:lpstr>
      <vt:lpstr>PowerPoint Presentation</vt:lpstr>
      <vt:lpstr>Early Actions on Pictures</vt:lpstr>
      <vt:lpstr>Developmental Trajectory</vt:lpstr>
      <vt:lpstr>Picture Understanding in TD</vt:lpstr>
      <vt:lpstr>Bloom &amp; Markson (1998)</vt:lpstr>
      <vt:lpstr>Autism Spectrum Disorder (ASD)</vt:lpstr>
      <vt:lpstr>Noted Symbolic Difficulties</vt:lpstr>
      <vt:lpstr>Picture Understanding in ASD</vt:lpstr>
      <vt:lpstr>Research Questions</vt:lpstr>
      <vt:lpstr>Study 1: Method</vt:lpstr>
      <vt:lpstr>PowerPoint Presentation</vt:lpstr>
      <vt:lpstr>Stimuli</vt:lpstr>
      <vt:lpstr>Mapping trials: Symbolic Responses</vt:lpstr>
      <vt:lpstr>Generalization trials: Symbolic Responses</vt:lpstr>
      <vt:lpstr>Study 1: Discussion</vt:lpstr>
      <vt:lpstr>Study 2:  Naming</vt:lpstr>
      <vt:lpstr>PowerPoint Presentation</vt:lpstr>
      <vt:lpstr>PowerPoint Presentation</vt:lpstr>
      <vt:lpstr>Study 2:  Discussion</vt:lpstr>
      <vt:lpstr>PowerPoint Presentation</vt:lpstr>
      <vt:lpstr>Study 3</vt:lpstr>
      <vt:lpstr>Abstract Condition</vt:lpstr>
      <vt:lpstr>Abstract Condition</vt:lpstr>
      <vt:lpstr>Abstract Condition  Picture Selection</vt:lpstr>
      <vt:lpstr>Abstract Condition Object Selection</vt:lpstr>
      <vt:lpstr>Realistic Condition Picture Selection</vt:lpstr>
      <vt:lpstr>Realistic Condition Object Selection</vt:lpstr>
      <vt:lpstr>Results Picture Selection</vt:lpstr>
      <vt:lpstr>Results Object Selection</vt:lpstr>
      <vt:lpstr>Study 3:  Discussion</vt:lpstr>
      <vt:lpstr>Study 3: Discussion</vt:lpstr>
      <vt:lpstr>General Discussion</vt:lpstr>
      <vt:lpstr>Naïve realists?</vt:lpstr>
      <vt:lpstr>Future Directions</vt:lpstr>
      <vt:lpstr>Acknowledgements</vt:lpstr>
      <vt:lpstr>Response Categories</vt:lpstr>
      <vt:lpstr>Response Category</vt:lpstr>
      <vt:lpstr>Mapping: TD</vt:lpstr>
      <vt:lpstr>Mapping: ASD</vt:lpstr>
    </vt:vector>
  </TitlesOfParts>
  <Company>Lancaster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Psychology Department</dc:creator>
  <cp:lastModifiedBy>Sinead McNally</cp:lastModifiedBy>
  <cp:revision>192</cp:revision>
  <cp:lastPrinted>2014-09-01T10:15:53Z</cp:lastPrinted>
  <dcterms:created xsi:type="dcterms:W3CDTF">2015-01-02T14:59:43Z</dcterms:created>
  <dcterms:modified xsi:type="dcterms:W3CDTF">2015-03-26T14:43:24Z</dcterms:modified>
</cp:coreProperties>
</file>