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2"/>
  </p:notesMasterIdLst>
  <p:handoutMasterIdLst>
    <p:handoutMasterId r:id="rId83"/>
  </p:handoutMasterIdLst>
  <p:sldIdLst>
    <p:sldId id="257" r:id="rId2"/>
    <p:sldId id="539" r:id="rId3"/>
    <p:sldId id="540" r:id="rId4"/>
    <p:sldId id="541" r:id="rId5"/>
    <p:sldId id="542" r:id="rId6"/>
    <p:sldId id="543" r:id="rId7"/>
    <p:sldId id="508" r:id="rId8"/>
    <p:sldId id="511" r:id="rId9"/>
    <p:sldId id="509" r:id="rId10"/>
    <p:sldId id="510" r:id="rId11"/>
    <p:sldId id="418" r:id="rId12"/>
    <p:sldId id="424" r:id="rId13"/>
    <p:sldId id="484" r:id="rId14"/>
    <p:sldId id="428" r:id="rId15"/>
    <p:sldId id="430" r:id="rId16"/>
    <p:sldId id="434" r:id="rId17"/>
    <p:sldId id="437" r:id="rId18"/>
    <p:sldId id="436" r:id="rId19"/>
    <p:sldId id="439" r:id="rId20"/>
    <p:sldId id="441" r:id="rId21"/>
    <p:sldId id="487" r:id="rId22"/>
    <p:sldId id="443" r:id="rId23"/>
    <p:sldId id="445" r:id="rId24"/>
    <p:sldId id="447" r:id="rId25"/>
    <p:sldId id="488" r:id="rId26"/>
    <p:sldId id="490" r:id="rId27"/>
    <p:sldId id="492" r:id="rId28"/>
    <p:sldId id="495" r:id="rId29"/>
    <p:sldId id="496" r:id="rId30"/>
    <p:sldId id="493" r:id="rId31"/>
    <p:sldId id="498" r:id="rId32"/>
    <p:sldId id="497" r:id="rId33"/>
    <p:sldId id="499" r:id="rId34"/>
    <p:sldId id="453" r:id="rId35"/>
    <p:sldId id="455" r:id="rId36"/>
    <p:sldId id="513" r:id="rId37"/>
    <p:sldId id="457" r:id="rId38"/>
    <p:sldId id="459" r:id="rId39"/>
    <p:sldId id="461" r:id="rId40"/>
    <p:sldId id="463" r:id="rId41"/>
    <p:sldId id="465" r:id="rId42"/>
    <p:sldId id="467" r:id="rId43"/>
    <p:sldId id="469" r:id="rId44"/>
    <p:sldId id="471" r:id="rId45"/>
    <p:sldId id="473" r:id="rId46"/>
    <p:sldId id="475" r:id="rId47"/>
    <p:sldId id="477" r:id="rId48"/>
    <p:sldId id="479" r:id="rId49"/>
    <p:sldId id="538" r:id="rId50"/>
    <p:sldId id="517" r:id="rId51"/>
    <p:sldId id="518" r:id="rId52"/>
    <p:sldId id="519" r:id="rId53"/>
    <p:sldId id="520" r:id="rId54"/>
    <p:sldId id="521" r:id="rId55"/>
    <p:sldId id="522" r:id="rId56"/>
    <p:sldId id="523" r:id="rId57"/>
    <p:sldId id="524" r:id="rId58"/>
    <p:sldId id="525" r:id="rId59"/>
    <p:sldId id="526" r:id="rId60"/>
    <p:sldId id="527" r:id="rId61"/>
    <p:sldId id="528" r:id="rId62"/>
    <p:sldId id="529" r:id="rId63"/>
    <p:sldId id="530" r:id="rId64"/>
    <p:sldId id="531" r:id="rId65"/>
    <p:sldId id="532" r:id="rId66"/>
    <p:sldId id="533" r:id="rId67"/>
    <p:sldId id="534" r:id="rId68"/>
    <p:sldId id="535" r:id="rId69"/>
    <p:sldId id="536" r:id="rId70"/>
    <p:sldId id="537" r:id="rId71"/>
    <p:sldId id="500" r:id="rId72"/>
    <p:sldId id="501" r:id="rId73"/>
    <p:sldId id="481" r:id="rId74"/>
    <p:sldId id="483" r:id="rId75"/>
    <p:sldId id="502" r:id="rId76"/>
    <p:sldId id="504" r:id="rId77"/>
    <p:sldId id="503" r:id="rId78"/>
    <p:sldId id="506" r:id="rId79"/>
    <p:sldId id="416" r:id="rId80"/>
    <p:sldId id="417" r:id="rId8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15" autoAdjust="0"/>
    <p:restoredTop sz="94624" autoAdjust="0"/>
  </p:normalViewPr>
  <p:slideViewPr>
    <p:cSldViewPr>
      <p:cViewPr varScale="1">
        <p:scale>
          <a:sx n="99" d="100"/>
          <a:sy n="99" d="100"/>
        </p:scale>
        <p:origin x="-41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354"/>
    </p:cViewPr>
  </p:sorterViewPr>
  <p:notesViewPr>
    <p:cSldViewPr>
      <p:cViewPr varScale="1">
        <p:scale>
          <a:sx n="78" d="100"/>
          <a:sy n="78" d="100"/>
        </p:scale>
        <p:origin x="-1968" y="-84"/>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6" tIns="48328" rIns="96656" bIns="48328"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4143588" y="1"/>
            <a:ext cx="3169920" cy="480060"/>
          </a:xfrm>
          <a:prstGeom prst="rect">
            <a:avLst/>
          </a:prstGeom>
        </p:spPr>
        <p:txBody>
          <a:bodyPr vert="horz" lIns="96656" tIns="48328" rIns="96656" bIns="48328" rtlCol="0"/>
          <a:lstStyle>
            <a:lvl1pPr algn="r" fontAlgn="auto">
              <a:spcBef>
                <a:spcPts val="0"/>
              </a:spcBef>
              <a:spcAft>
                <a:spcPts val="0"/>
              </a:spcAft>
              <a:defRPr sz="1200">
                <a:latin typeface="+mn-lt"/>
                <a:cs typeface="+mn-cs"/>
              </a:defRPr>
            </a:lvl1pPr>
          </a:lstStyle>
          <a:p>
            <a:pPr>
              <a:defRPr/>
            </a:pPr>
            <a:r>
              <a:rPr lang="en-US"/>
              <a:t>Harmony Healthcare International, Inc.</a:t>
            </a:r>
          </a:p>
        </p:txBody>
      </p:sp>
      <p:sp>
        <p:nvSpPr>
          <p:cNvPr id="4" name="Footer Placeholder 3"/>
          <p:cNvSpPr>
            <a:spLocks noGrp="1"/>
          </p:cNvSpPr>
          <p:nvPr>
            <p:ph type="ftr" sz="quarter" idx="2"/>
          </p:nvPr>
        </p:nvSpPr>
        <p:spPr>
          <a:xfrm>
            <a:off x="0" y="9119474"/>
            <a:ext cx="3169920" cy="480060"/>
          </a:xfrm>
          <a:prstGeom prst="rect">
            <a:avLst/>
          </a:prstGeom>
        </p:spPr>
        <p:txBody>
          <a:bodyPr vert="horz" lIns="96656" tIns="48328" rIns="96656" bIns="48328" rtlCol="0" anchor="b"/>
          <a:lstStyle>
            <a:lvl1pPr algn="l" fontAlgn="auto">
              <a:spcBef>
                <a:spcPts val="0"/>
              </a:spcBef>
              <a:spcAft>
                <a:spcPts val="0"/>
              </a:spcAft>
              <a:defRPr sz="1200">
                <a:latin typeface="+mn-lt"/>
                <a:cs typeface="+mn-cs"/>
              </a:defRPr>
            </a:lvl1pPr>
          </a:lstStyle>
          <a:p>
            <a:pPr>
              <a:defRPr/>
            </a:pPr>
            <a:r>
              <a:rPr lang="en-US" dirty="0"/>
              <a:t>Copyright © </a:t>
            </a:r>
            <a:r>
              <a:rPr lang="en-US" dirty="0" smtClean="0"/>
              <a:t>2013 </a:t>
            </a:r>
            <a:r>
              <a:rPr lang="en-US" dirty="0"/>
              <a:t>All Rights Reserved</a:t>
            </a:r>
          </a:p>
          <a:p>
            <a:pPr>
              <a:defRPr/>
            </a:pPr>
            <a:endParaRPr lang="en-US" dirty="0"/>
          </a:p>
        </p:txBody>
      </p:sp>
      <p:sp>
        <p:nvSpPr>
          <p:cNvPr id="5" name="Slide Number Placeholder 4"/>
          <p:cNvSpPr>
            <a:spLocks noGrp="1"/>
          </p:cNvSpPr>
          <p:nvPr>
            <p:ph type="sldNum" sz="quarter" idx="3"/>
          </p:nvPr>
        </p:nvSpPr>
        <p:spPr>
          <a:xfrm>
            <a:off x="4143588" y="9119474"/>
            <a:ext cx="3169920" cy="480060"/>
          </a:xfrm>
          <a:prstGeom prst="rect">
            <a:avLst/>
          </a:prstGeom>
        </p:spPr>
        <p:txBody>
          <a:bodyPr vert="horz" lIns="96656" tIns="48328" rIns="96656" bIns="48328" rtlCol="0" anchor="b"/>
          <a:lstStyle>
            <a:lvl1pPr algn="r" fontAlgn="auto">
              <a:spcBef>
                <a:spcPts val="0"/>
              </a:spcBef>
              <a:spcAft>
                <a:spcPts val="0"/>
              </a:spcAft>
              <a:defRPr sz="1200">
                <a:latin typeface="+mn-lt"/>
                <a:cs typeface="+mn-cs"/>
              </a:defRPr>
            </a:lvl1pPr>
          </a:lstStyle>
          <a:p>
            <a:pPr>
              <a:defRPr/>
            </a:pPr>
            <a:fld id="{21DDD53F-3523-4573-84A1-419152A44294}" type="slidenum">
              <a:rPr lang="en-US"/>
              <a:pPr>
                <a:defRPr/>
              </a:pPr>
              <a:t>‹#›</a:t>
            </a:fld>
            <a:endParaRPr lang="en-US"/>
          </a:p>
        </p:txBody>
      </p:sp>
    </p:spTree>
    <p:extLst>
      <p:ext uri="{BB962C8B-B14F-4D97-AF65-F5344CB8AC3E}">
        <p14:creationId xmlns="" xmlns:p14="http://schemas.microsoft.com/office/powerpoint/2010/main" val="302478909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6" tIns="48328" rIns="96656" bIns="48328"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143588" y="1"/>
            <a:ext cx="3169920" cy="480060"/>
          </a:xfrm>
          <a:prstGeom prst="rect">
            <a:avLst/>
          </a:prstGeom>
        </p:spPr>
        <p:txBody>
          <a:bodyPr vert="horz" lIns="96656" tIns="48328" rIns="96656" bIns="48328" rtlCol="0"/>
          <a:lstStyle>
            <a:lvl1pPr algn="r" fontAlgn="auto">
              <a:spcBef>
                <a:spcPts val="0"/>
              </a:spcBef>
              <a:spcAft>
                <a:spcPts val="0"/>
              </a:spcAft>
              <a:defRPr sz="1200" dirty="0" smtClean="0">
                <a:latin typeface="+mn-lt"/>
                <a:cs typeface="+mn-cs"/>
              </a:defRPr>
            </a:lvl1pPr>
          </a:lstStyle>
          <a:p>
            <a:pPr>
              <a:defRPr/>
            </a:pPr>
            <a:r>
              <a:rPr lang="en-US"/>
              <a:t>Harmony Healthcare International, Inc.</a:t>
            </a:r>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6" tIns="48328" rIns="96656" bIns="48328" rtlCol="0" anchor="ctr"/>
          <a:lstStyle/>
          <a:p>
            <a:pPr lvl="0"/>
            <a:endParaRPr lang="en-US" noProof="0" smtClean="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6" tIns="48328" rIns="96656" bIns="4832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6" tIns="48328" rIns="96656" bIns="48328" rtlCol="0" anchor="b"/>
          <a:lstStyle>
            <a:lvl1pPr algn="l" fontAlgn="auto">
              <a:spcBef>
                <a:spcPts val="0"/>
              </a:spcBef>
              <a:spcAft>
                <a:spcPts val="0"/>
              </a:spcAft>
              <a:defRPr sz="1200" dirty="0" smtClean="0">
                <a:latin typeface="+mn-lt"/>
                <a:cs typeface="+mn-cs"/>
              </a:defRPr>
            </a:lvl1pPr>
          </a:lstStyle>
          <a:p>
            <a:pPr>
              <a:defRPr/>
            </a:pPr>
            <a:endParaRPr lang="en-US" dirty="0" smtClean="0"/>
          </a:p>
          <a:p>
            <a:pPr>
              <a:defRPr/>
            </a:pPr>
            <a:r>
              <a:rPr lang="en-US" dirty="0" smtClean="0"/>
              <a:t>Copyright © 2013 All Rights Reserved</a:t>
            </a:r>
          </a:p>
          <a:p>
            <a:pPr>
              <a:defRPr/>
            </a:pPr>
            <a:endParaRPr lang="en-US" dirty="0"/>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6656" tIns="48328" rIns="96656" bIns="48328" rtlCol="0" anchor="b"/>
          <a:lstStyle>
            <a:lvl1pPr algn="r" fontAlgn="auto">
              <a:spcBef>
                <a:spcPts val="0"/>
              </a:spcBef>
              <a:spcAft>
                <a:spcPts val="0"/>
              </a:spcAft>
              <a:defRPr sz="1200">
                <a:latin typeface="+mn-lt"/>
                <a:cs typeface="+mn-cs"/>
              </a:defRPr>
            </a:lvl1pPr>
          </a:lstStyle>
          <a:p>
            <a:pPr>
              <a:defRPr/>
            </a:pPr>
            <a:fld id="{9E23AB37-B024-4AF5-A907-4529493AB968}" type="slidenum">
              <a:rPr lang="en-US"/>
              <a:pPr>
                <a:defRPr/>
              </a:pPr>
              <a:t>‹#›</a:t>
            </a:fld>
            <a:endParaRPr lang="en-US"/>
          </a:p>
        </p:txBody>
      </p:sp>
    </p:spTree>
    <p:extLst>
      <p:ext uri="{BB962C8B-B14F-4D97-AF65-F5344CB8AC3E}">
        <p14:creationId xmlns="" xmlns:p14="http://schemas.microsoft.com/office/powerpoint/2010/main" val="47208357"/>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5B7A92-96A4-4FA4-8AD7-48C5BA9A4DED}" type="slidenum">
              <a:rPr lang="en-US"/>
              <a:pPr/>
              <a:t>1</a:t>
            </a:fld>
            <a:endParaRPr lang="en-US" dirty="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Taking liberties with standardized procedures</a:t>
            </a:r>
            <a:r>
              <a:rPr lang="en-US" baseline="0" dirty="0" smtClean="0"/>
              <a:t> will invalidate the test results.</a:t>
            </a:r>
            <a:endParaRPr lang="en-US" dirty="0"/>
          </a:p>
        </p:txBody>
      </p:sp>
      <p:sp>
        <p:nvSpPr>
          <p:cNvPr id="4" name="Date Placeholder 3"/>
          <p:cNvSpPr>
            <a:spLocks noGrp="1"/>
          </p:cNvSpPr>
          <p:nvPr>
            <p:ph type="dt" idx="10"/>
          </p:nvPr>
        </p:nvSpPr>
        <p:spPr/>
        <p:txBody>
          <a:bodyPr/>
          <a:lstStyle/>
          <a:p>
            <a:pPr>
              <a:defRPr/>
            </a:pPr>
            <a:r>
              <a:rPr lang="en-US" dirty="0" smtClean="0"/>
              <a:t>Harmony Healthcare International, Inc.</a:t>
            </a:r>
            <a:endParaRPr lang="en-US" dirty="0"/>
          </a:p>
        </p:txBody>
      </p:sp>
      <p:sp>
        <p:nvSpPr>
          <p:cNvPr id="5" name="Footer Placeholder 4"/>
          <p:cNvSpPr>
            <a:spLocks noGrp="1"/>
          </p:cNvSpPr>
          <p:nvPr>
            <p:ph type="ftr" sz="quarter" idx="11"/>
          </p:nvPr>
        </p:nvSpPr>
        <p:spPr/>
        <p:txBody>
          <a:bodyPr/>
          <a:lstStyle/>
          <a:p>
            <a:pPr>
              <a:defRPr/>
            </a:pPr>
            <a:endParaRPr lang="en-US" dirty="0" smtClean="0"/>
          </a:p>
          <a:p>
            <a:pPr>
              <a:defRPr/>
            </a:pPr>
            <a:r>
              <a:rPr lang="en-US" dirty="0" smtClean="0"/>
              <a:t>Copyright © 2012 All Rights Reserved</a:t>
            </a:r>
          </a:p>
          <a:p>
            <a:pPr>
              <a:defRPr/>
            </a:pPr>
            <a:endParaRPr lang="en-US" dirty="0"/>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12</a:t>
            </a:fld>
            <a:endParaRPr lang="en-US" dirty="0"/>
          </a:p>
        </p:txBody>
      </p:sp>
    </p:spTree>
    <p:extLst>
      <p:ext uri="{BB962C8B-B14F-4D97-AF65-F5344CB8AC3E}">
        <p14:creationId xmlns="" xmlns:p14="http://schemas.microsoft.com/office/powerpoint/2010/main" val="8038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TextEdit="1"/>
          </p:cNvSpPr>
          <p:nvPr>
            <p:ph type="sldImg"/>
          </p:nvPr>
        </p:nvSpPr>
        <p:spPr bwMode="auto">
          <a:noFill/>
          <a:ln>
            <a:solidFill>
              <a:srgbClr val="000000"/>
            </a:solidFill>
            <a:miter lim="800000"/>
            <a:headEnd/>
            <a:tailEnd/>
          </a:ln>
        </p:spPr>
      </p:sp>
      <p:sp>
        <p:nvSpPr>
          <p:cNvPr id="8195"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With the spiraling cost of health care in the United States, we must demonstrate the effectiveness and efficiency of our therapy treatment.  As payers, health care systems and the public question the efficacy and cost effectiveness of rehabilitation, appropriate documentation is becoming more important.  Therapists must have a more scientific basis for their practice.  </a:t>
            </a:r>
          </a:p>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TextEdit="1"/>
          </p:cNvSpPr>
          <p:nvPr>
            <p:ph type="sldImg"/>
          </p:nvPr>
        </p:nvSpPr>
        <p:spPr bwMode="auto">
          <a:noFill/>
          <a:ln>
            <a:solidFill>
              <a:srgbClr val="000000"/>
            </a:solidFill>
            <a:miter lim="800000"/>
            <a:headEnd/>
            <a:tailEnd/>
          </a:ln>
        </p:spPr>
      </p:sp>
      <p:sp>
        <p:nvSpPr>
          <p:cNvPr id="8195"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The need for and the value of standards for tests and measurements is clear.  Evidence based treatment is best practice and referrals are increasingly based on objective, value-based criteria including metric-driven rehabilitation performance, successful return to home rates, re-hospitalization rates and patient experience ratings.</a:t>
            </a:r>
          </a:p>
          <a:p>
            <a:endParaRPr lang="en-US" dirty="0" smtClean="0"/>
          </a:p>
          <a:p>
            <a:r>
              <a:rPr lang="en-US" dirty="0" smtClean="0"/>
              <a:t>Has</a:t>
            </a:r>
            <a:r>
              <a:rPr lang="en-US" baseline="0" dirty="0" smtClean="0"/>
              <a:t> your facility been asked for outcomes by new ACO? By a local hospital concerned about re-hospitalization rates?</a:t>
            </a:r>
            <a:endParaRPr lang="en-US" dirty="0" smtClean="0"/>
          </a:p>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Selecting and administering appropriate tests and measurements to determine a patient’s status on their initial therapy evaluation, objectively assessing their particular strengths and needs, is critical for superior quality and results with therapy. These initial findings, with interpretation of the data, establish the baseline for the patient’s status.  It directs the development of the plan for therapeutic intervention to achieve the goals we set for the patient. </a:t>
            </a:r>
            <a:endParaRPr lang="en-US" dirty="0"/>
          </a:p>
        </p:txBody>
      </p:sp>
      <p:sp>
        <p:nvSpPr>
          <p:cNvPr id="4" name="Date Placeholder 3"/>
          <p:cNvSpPr>
            <a:spLocks noGrp="1"/>
          </p:cNvSpPr>
          <p:nvPr>
            <p:ph type="dt" idx="10"/>
          </p:nvPr>
        </p:nvSpPr>
        <p:spPr/>
        <p:txBody>
          <a:bodyPr/>
          <a:lstStyle/>
          <a:p>
            <a:pPr>
              <a:defRPr/>
            </a:pPr>
            <a:r>
              <a:rPr lang="en-US" dirty="0" smtClean="0"/>
              <a:t>Harmony Healthcare International, Inc.</a:t>
            </a:r>
            <a:endParaRPr lang="en-US" dirty="0"/>
          </a:p>
        </p:txBody>
      </p:sp>
      <p:sp>
        <p:nvSpPr>
          <p:cNvPr id="5" name="Footer Placeholder 4"/>
          <p:cNvSpPr>
            <a:spLocks noGrp="1"/>
          </p:cNvSpPr>
          <p:nvPr>
            <p:ph type="ftr" sz="quarter" idx="11"/>
          </p:nvPr>
        </p:nvSpPr>
        <p:spPr/>
        <p:txBody>
          <a:bodyPr/>
          <a:lstStyle/>
          <a:p>
            <a:pPr>
              <a:defRPr/>
            </a:pPr>
            <a:endParaRPr lang="en-US" dirty="0" smtClean="0"/>
          </a:p>
          <a:p>
            <a:pPr>
              <a:defRPr/>
            </a:pPr>
            <a:r>
              <a:rPr lang="en-US" dirty="0" smtClean="0"/>
              <a:t>Copyright © 2012 All Rights Reserved</a:t>
            </a:r>
          </a:p>
          <a:p>
            <a:pPr>
              <a:defRPr/>
            </a:pPr>
            <a:endParaRPr lang="en-US" dirty="0"/>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activity tolerance is stated to be decreased, how are we going to measure progress or decline? </a:t>
            </a:r>
            <a:endParaRPr lang="en-US" dirty="0"/>
          </a:p>
        </p:txBody>
      </p:sp>
      <p:sp>
        <p:nvSpPr>
          <p:cNvPr id="4" name="Date Placeholder 3"/>
          <p:cNvSpPr>
            <a:spLocks noGrp="1"/>
          </p:cNvSpPr>
          <p:nvPr>
            <p:ph type="dt" idx="10"/>
          </p:nvPr>
        </p:nvSpPr>
        <p:spPr/>
        <p:txBody>
          <a:bodyPr/>
          <a:lstStyle/>
          <a:p>
            <a:pPr>
              <a:defRPr/>
            </a:pPr>
            <a:r>
              <a:rPr lang="en-US" dirty="0" smtClean="0"/>
              <a:t>Harmony Healthcare International, Inc.</a:t>
            </a:r>
            <a:endParaRPr lang="en-US" dirty="0"/>
          </a:p>
        </p:txBody>
      </p:sp>
      <p:sp>
        <p:nvSpPr>
          <p:cNvPr id="5" name="Footer Placeholder 4"/>
          <p:cNvSpPr>
            <a:spLocks noGrp="1"/>
          </p:cNvSpPr>
          <p:nvPr>
            <p:ph type="ftr" sz="quarter" idx="11"/>
          </p:nvPr>
        </p:nvSpPr>
        <p:spPr/>
        <p:txBody>
          <a:bodyPr/>
          <a:lstStyle/>
          <a:p>
            <a:pPr>
              <a:defRPr/>
            </a:pPr>
            <a:endParaRPr lang="en-US" dirty="0" smtClean="0"/>
          </a:p>
          <a:p>
            <a:pPr>
              <a:defRPr/>
            </a:pPr>
            <a:r>
              <a:rPr lang="en-US" dirty="0" smtClean="0"/>
              <a:t>Copyright © 2012 All Rights Reserved</a:t>
            </a:r>
          </a:p>
          <a:p>
            <a:pPr>
              <a:defRPr/>
            </a:pPr>
            <a:endParaRPr lang="en-US" dirty="0"/>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16</a:t>
            </a:fld>
            <a:endParaRPr lang="en-US" dirty="0"/>
          </a:p>
        </p:txBody>
      </p:sp>
    </p:spTree>
    <p:extLst>
      <p:ext uri="{BB962C8B-B14F-4D97-AF65-F5344CB8AC3E}">
        <p14:creationId xmlns="" xmlns:p14="http://schemas.microsoft.com/office/powerpoint/2010/main" val="2153023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your therapists already stressed by productivity expectations, a high caseload, the unexpected admission that needs an evaluation just when they wanted to leave?  Do</a:t>
            </a:r>
            <a:r>
              <a:rPr lang="en-US" baseline="0" dirty="0" smtClean="0"/>
              <a:t> they stay to evaluate a patient, risking their ability to be punctual meeting a school bus or do an errand?  What are the chances that they are going to use a length standardized test or try a test that they don’t know well? Or that they think the patient may not cooperate with?</a:t>
            </a:r>
            <a:endParaRPr lang="en-US" dirty="0"/>
          </a:p>
        </p:txBody>
      </p:sp>
      <p:sp>
        <p:nvSpPr>
          <p:cNvPr id="4" name="Date Placeholder 3"/>
          <p:cNvSpPr>
            <a:spLocks noGrp="1"/>
          </p:cNvSpPr>
          <p:nvPr>
            <p:ph type="dt" idx="10"/>
          </p:nvPr>
        </p:nvSpPr>
        <p:spPr/>
        <p:txBody>
          <a:bodyPr/>
          <a:lstStyle/>
          <a:p>
            <a:pPr>
              <a:defRPr/>
            </a:pPr>
            <a:r>
              <a:rPr lang="en-US" dirty="0" smtClean="0"/>
              <a:t>Harmony Healthcare International, Inc.</a:t>
            </a:r>
            <a:endParaRPr lang="en-US" dirty="0"/>
          </a:p>
        </p:txBody>
      </p:sp>
      <p:sp>
        <p:nvSpPr>
          <p:cNvPr id="5" name="Footer Placeholder 4"/>
          <p:cNvSpPr>
            <a:spLocks noGrp="1"/>
          </p:cNvSpPr>
          <p:nvPr>
            <p:ph type="ftr" sz="quarter" idx="11"/>
          </p:nvPr>
        </p:nvSpPr>
        <p:spPr/>
        <p:txBody>
          <a:bodyPr/>
          <a:lstStyle/>
          <a:p>
            <a:pPr>
              <a:defRPr/>
            </a:pPr>
            <a:endParaRPr lang="en-US" dirty="0" smtClean="0"/>
          </a:p>
          <a:p>
            <a:pPr>
              <a:defRPr/>
            </a:pPr>
            <a:r>
              <a:rPr lang="en-US" dirty="0" smtClean="0"/>
              <a:t>Copyright © 2012 All Rights Reserved</a:t>
            </a:r>
          </a:p>
          <a:p>
            <a:pPr>
              <a:defRPr/>
            </a:pPr>
            <a:endParaRPr lang="en-US" dirty="0"/>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17</a:t>
            </a:fld>
            <a:endParaRPr lang="en-US" dirty="0"/>
          </a:p>
        </p:txBody>
      </p:sp>
    </p:spTree>
    <p:extLst>
      <p:ext uri="{BB962C8B-B14F-4D97-AF65-F5344CB8AC3E}">
        <p14:creationId xmlns="" xmlns:p14="http://schemas.microsoft.com/office/powerpoint/2010/main" val="1914672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quote by</a:t>
            </a:r>
            <a:r>
              <a:rPr lang="en-US" baseline="0" dirty="0" smtClean="0"/>
              <a:t> Martha Grimes really spoke to me.  </a:t>
            </a:r>
            <a:r>
              <a:rPr lang="en-US" dirty="0" smtClean="0"/>
              <a:t>You can become blind by seeing each patient as a similar to the last total hip fracture or stroke patient you had or by treating the “frequent flyer” patient as they were the last time you saw them.  Excellence comes from meticulous attention to the details and in identifying that detailed accurate objective baseline that progress or decline can be measured from. </a:t>
            </a:r>
          </a:p>
          <a:p>
            <a:endParaRPr lang="en-US" dirty="0"/>
          </a:p>
        </p:txBody>
      </p:sp>
      <p:sp>
        <p:nvSpPr>
          <p:cNvPr id="4" name="Date Placeholder 3"/>
          <p:cNvSpPr>
            <a:spLocks noGrp="1"/>
          </p:cNvSpPr>
          <p:nvPr>
            <p:ph type="dt" idx="10"/>
          </p:nvPr>
        </p:nvSpPr>
        <p:spPr/>
        <p:txBody>
          <a:bodyPr/>
          <a:lstStyle/>
          <a:p>
            <a:pPr>
              <a:defRPr/>
            </a:pPr>
            <a:r>
              <a:rPr lang="en-US" dirty="0" smtClean="0"/>
              <a:t>Harmony Healthcare International, Inc.</a:t>
            </a:r>
            <a:endParaRPr lang="en-US" dirty="0"/>
          </a:p>
        </p:txBody>
      </p:sp>
      <p:sp>
        <p:nvSpPr>
          <p:cNvPr id="5" name="Footer Placeholder 4"/>
          <p:cNvSpPr>
            <a:spLocks noGrp="1"/>
          </p:cNvSpPr>
          <p:nvPr>
            <p:ph type="ftr" sz="quarter" idx="11"/>
          </p:nvPr>
        </p:nvSpPr>
        <p:spPr/>
        <p:txBody>
          <a:bodyPr/>
          <a:lstStyle/>
          <a:p>
            <a:pPr>
              <a:defRPr/>
            </a:pPr>
            <a:endParaRPr lang="en-US" dirty="0" smtClean="0"/>
          </a:p>
          <a:p>
            <a:pPr>
              <a:defRPr/>
            </a:pPr>
            <a:r>
              <a:rPr lang="en-US" dirty="0" smtClean="0"/>
              <a:t>Copyright © 2012 All Rights Reserved</a:t>
            </a:r>
          </a:p>
          <a:p>
            <a:pPr>
              <a:defRPr/>
            </a:pPr>
            <a:endParaRPr lang="en-US" dirty="0"/>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 the same tests for each patient is rarely going to provide the individualized best practices that we are striving for.</a:t>
            </a:r>
            <a:endParaRPr lang="en-US" dirty="0"/>
          </a:p>
        </p:txBody>
      </p:sp>
      <p:sp>
        <p:nvSpPr>
          <p:cNvPr id="4" name="Date Placeholder 3"/>
          <p:cNvSpPr>
            <a:spLocks noGrp="1"/>
          </p:cNvSpPr>
          <p:nvPr>
            <p:ph type="dt" idx="10"/>
          </p:nvPr>
        </p:nvSpPr>
        <p:spPr/>
        <p:txBody>
          <a:bodyPr/>
          <a:lstStyle/>
          <a:p>
            <a:pPr>
              <a:defRPr/>
            </a:pPr>
            <a:r>
              <a:rPr lang="en-US" dirty="0" smtClean="0"/>
              <a:t>Harmony Healthcare International, Inc.</a:t>
            </a:r>
            <a:endParaRPr lang="en-US" dirty="0"/>
          </a:p>
        </p:txBody>
      </p:sp>
      <p:sp>
        <p:nvSpPr>
          <p:cNvPr id="5" name="Footer Placeholder 4"/>
          <p:cNvSpPr>
            <a:spLocks noGrp="1"/>
          </p:cNvSpPr>
          <p:nvPr>
            <p:ph type="ftr" sz="quarter" idx="11"/>
          </p:nvPr>
        </p:nvSpPr>
        <p:spPr/>
        <p:txBody>
          <a:bodyPr/>
          <a:lstStyle/>
          <a:p>
            <a:pPr>
              <a:defRPr/>
            </a:pPr>
            <a:endParaRPr lang="en-US" dirty="0" smtClean="0"/>
          </a:p>
          <a:p>
            <a:pPr>
              <a:defRPr/>
            </a:pPr>
            <a:r>
              <a:rPr lang="en-US" dirty="0" smtClean="0"/>
              <a:t>Copyright © 2012 All Rights Reserved</a:t>
            </a:r>
          </a:p>
          <a:p>
            <a:pPr>
              <a:defRPr/>
            </a:pPr>
            <a:endParaRPr lang="en-US" dirty="0"/>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 the same tests for each patient is rarely going to provide the individualized best practices that we are striving for.</a:t>
            </a:r>
            <a:endParaRPr lang="en-US" dirty="0"/>
          </a:p>
        </p:txBody>
      </p:sp>
      <p:sp>
        <p:nvSpPr>
          <p:cNvPr id="4" name="Date Placeholder 3"/>
          <p:cNvSpPr>
            <a:spLocks noGrp="1"/>
          </p:cNvSpPr>
          <p:nvPr>
            <p:ph type="dt" idx="10"/>
          </p:nvPr>
        </p:nvSpPr>
        <p:spPr/>
        <p:txBody>
          <a:bodyPr/>
          <a:lstStyle/>
          <a:p>
            <a:pPr>
              <a:defRPr/>
            </a:pPr>
            <a:r>
              <a:rPr lang="en-US" dirty="0" smtClean="0"/>
              <a:t>Harmony Healthcare International, Inc.</a:t>
            </a:r>
            <a:endParaRPr lang="en-US" dirty="0"/>
          </a:p>
        </p:txBody>
      </p:sp>
      <p:sp>
        <p:nvSpPr>
          <p:cNvPr id="5" name="Footer Placeholder 4"/>
          <p:cNvSpPr>
            <a:spLocks noGrp="1"/>
          </p:cNvSpPr>
          <p:nvPr>
            <p:ph type="ftr" sz="quarter" idx="11"/>
          </p:nvPr>
        </p:nvSpPr>
        <p:spPr/>
        <p:txBody>
          <a:bodyPr/>
          <a:lstStyle/>
          <a:p>
            <a:pPr>
              <a:defRPr/>
            </a:pPr>
            <a:endParaRPr lang="en-US" dirty="0" smtClean="0"/>
          </a:p>
          <a:p>
            <a:pPr>
              <a:defRPr/>
            </a:pPr>
            <a:r>
              <a:rPr lang="en-US" dirty="0" smtClean="0"/>
              <a:t>Copyright © 2012 All Rights Reserved</a:t>
            </a:r>
          </a:p>
          <a:p>
            <a:pPr>
              <a:defRPr/>
            </a:pPr>
            <a:endParaRPr lang="en-US" dirty="0"/>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 the same tests for each patient is rarely going to provide the individualized best practices that we are striving for.</a:t>
            </a:r>
            <a:endParaRPr lang="en-US" dirty="0"/>
          </a:p>
        </p:txBody>
      </p:sp>
      <p:sp>
        <p:nvSpPr>
          <p:cNvPr id="4" name="Date Placeholder 3"/>
          <p:cNvSpPr>
            <a:spLocks noGrp="1"/>
          </p:cNvSpPr>
          <p:nvPr>
            <p:ph type="dt" idx="10"/>
          </p:nvPr>
        </p:nvSpPr>
        <p:spPr/>
        <p:txBody>
          <a:bodyPr/>
          <a:lstStyle/>
          <a:p>
            <a:pPr>
              <a:defRPr/>
            </a:pPr>
            <a:r>
              <a:rPr lang="en-US" dirty="0" smtClean="0"/>
              <a:t>Harmony Healthcare International, Inc.</a:t>
            </a:r>
            <a:endParaRPr lang="en-US" dirty="0"/>
          </a:p>
        </p:txBody>
      </p:sp>
      <p:sp>
        <p:nvSpPr>
          <p:cNvPr id="5" name="Footer Placeholder 4"/>
          <p:cNvSpPr>
            <a:spLocks noGrp="1"/>
          </p:cNvSpPr>
          <p:nvPr>
            <p:ph type="ftr" sz="quarter" idx="11"/>
          </p:nvPr>
        </p:nvSpPr>
        <p:spPr/>
        <p:txBody>
          <a:bodyPr/>
          <a:lstStyle/>
          <a:p>
            <a:pPr>
              <a:defRPr/>
            </a:pPr>
            <a:endParaRPr lang="en-US" dirty="0" smtClean="0"/>
          </a:p>
          <a:p>
            <a:pPr>
              <a:defRPr/>
            </a:pPr>
            <a:r>
              <a:rPr lang="en-US" dirty="0" smtClean="0"/>
              <a:t>Copyright © 2012 All Rights Reserved</a:t>
            </a:r>
          </a:p>
          <a:p>
            <a:pPr>
              <a:defRPr/>
            </a:pPr>
            <a:endParaRPr lang="en-US" dirty="0"/>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570056-8911-4F05-B444-97D46C475E04}" type="slidenum">
              <a:rPr lang="en-US"/>
              <a:pPr/>
              <a:t>2</a:t>
            </a:fld>
            <a:endParaRPr lang="en-US"/>
          </a:p>
        </p:txBody>
      </p:sp>
      <p:sp>
        <p:nvSpPr>
          <p:cNvPr id="590850" name="Rectangle 2"/>
          <p:cNvSpPr>
            <a:spLocks noGrp="1" noRot="1" noChangeAspect="1" noChangeArrowheads="1" noTextEdit="1"/>
          </p:cNvSpPr>
          <p:nvPr>
            <p:ph type="sldImg"/>
          </p:nvPr>
        </p:nvSpPr>
        <p:spPr>
          <a:ln/>
        </p:spPr>
      </p:sp>
      <p:sp>
        <p:nvSpPr>
          <p:cNvPr id="590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Harmony Healthcare International, Inc.</a:t>
            </a:r>
            <a:endParaRPr lang="en-US"/>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Copyright © 2013 All Rights Reserved</a:t>
            </a:r>
          </a:p>
          <a:p>
            <a:pPr>
              <a:defRPr/>
            </a:pPr>
            <a:endParaRPr lang="en-US" dirty="0"/>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33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Thee are assessments that are available at no cost,</a:t>
            </a:r>
            <a:r>
              <a:rPr lang="en-US" baseline="0" dirty="0" smtClean="0"/>
              <a:t> online.</a:t>
            </a:r>
            <a:endParaRPr lang="en-US" dirty="0"/>
          </a:p>
        </p:txBody>
      </p:sp>
      <p:sp>
        <p:nvSpPr>
          <p:cNvPr id="4" name="Date Placeholder 3"/>
          <p:cNvSpPr>
            <a:spLocks noGrp="1"/>
          </p:cNvSpPr>
          <p:nvPr>
            <p:ph type="dt" idx="10"/>
          </p:nvPr>
        </p:nvSpPr>
        <p:spPr/>
        <p:txBody>
          <a:bodyPr/>
          <a:lstStyle/>
          <a:p>
            <a:pPr>
              <a:defRPr/>
            </a:pPr>
            <a:r>
              <a:rPr lang="en-US" dirty="0" smtClean="0"/>
              <a:t>Harmony Healthcare International, Inc.</a:t>
            </a:r>
            <a:endParaRPr lang="en-US" dirty="0"/>
          </a:p>
        </p:txBody>
      </p:sp>
      <p:sp>
        <p:nvSpPr>
          <p:cNvPr id="5" name="Footer Placeholder 4"/>
          <p:cNvSpPr>
            <a:spLocks noGrp="1"/>
          </p:cNvSpPr>
          <p:nvPr>
            <p:ph type="ftr" sz="quarter" idx="11"/>
          </p:nvPr>
        </p:nvSpPr>
        <p:spPr/>
        <p:txBody>
          <a:bodyPr/>
          <a:lstStyle/>
          <a:p>
            <a:pPr>
              <a:defRPr/>
            </a:pPr>
            <a:endParaRPr lang="en-US" dirty="0" smtClean="0"/>
          </a:p>
          <a:p>
            <a:pPr>
              <a:defRPr/>
            </a:pPr>
            <a:r>
              <a:rPr lang="en-US" dirty="0" smtClean="0"/>
              <a:t>Copyright © 2012 All Rights Reserved</a:t>
            </a:r>
          </a:p>
          <a:p>
            <a:pPr>
              <a:defRPr/>
            </a:pPr>
            <a:endParaRPr lang="en-US" dirty="0"/>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34</a:t>
            </a:fld>
            <a:endParaRPr lang="en-US" dirty="0"/>
          </a:p>
        </p:txBody>
      </p:sp>
    </p:spTree>
    <p:extLst>
      <p:ext uri="{BB962C8B-B14F-4D97-AF65-F5344CB8AC3E}">
        <p14:creationId xmlns="" xmlns:p14="http://schemas.microsoft.com/office/powerpoint/2010/main" val="1291768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Harmony Healthcare International, Inc.</a:t>
            </a:r>
            <a:endParaRPr lang="en-US"/>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Copyright © 2013 All Rights Reserved</a:t>
            </a:r>
          </a:p>
          <a:p>
            <a:pPr>
              <a:defRPr/>
            </a:pPr>
            <a:endParaRPr lang="en-US" dirty="0"/>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35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Harmony Healthcare International, Inc.</a:t>
            </a:r>
            <a:endParaRPr lang="en-US"/>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Copyright © 2013 All Rights Reserved</a:t>
            </a:r>
          </a:p>
          <a:p>
            <a:pPr>
              <a:defRPr/>
            </a:pPr>
            <a:endParaRPr lang="en-US" dirty="0"/>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36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predict future health status, predicting falls, fear of falling</a:t>
            </a:r>
            <a:r>
              <a:rPr lang="en-US" baseline="0" dirty="0" smtClean="0"/>
              <a:t>, functional decline, mortality. </a:t>
            </a:r>
            <a:r>
              <a:rPr lang="en-US" dirty="0" smtClean="0"/>
              <a:t>Can help determine outcomes such as discharge</a:t>
            </a:r>
            <a:r>
              <a:rPr lang="en-US" baseline="0" dirty="0" smtClean="0"/>
              <a:t> location, functional status and the need for rehabilitation</a:t>
            </a:r>
            <a:r>
              <a:rPr lang="en-US" dirty="0" smtClean="0"/>
              <a:t>.  The progression of gait speed has been linked to</a:t>
            </a:r>
            <a:r>
              <a:rPr lang="en-US" baseline="0" dirty="0" smtClean="0"/>
              <a:t> meaningful changes in quality of life and in walking behavior at home and in the community.</a:t>
            </a:r>
          </a:p>
          <a:p>
            <a:endParaRPr lang="en-US" baseline="0" dirty="0" smtClean="0"/>
          </a:p>
          <a:p>
            <a:r>
              <a:rPr lang="en-US" baseline="0" dirty="0" smtClean="0"/>
              <a:t>It can be completed in less than 2 minutes, calculated by dividing the distance by time and you just need a stopwatch and markers along a walking path.  Gait velocity data is available as a reference to determine if a patient is a safe community </a:t>
            </a:r>
            <a:r>
              <a:rPr lang="en-US" baseline="0" dirty="0" err="1" smtClean="0"/>
              <a:t>ambulator</a:t>
            </a:r>
            <a:r>
              <a:rPr lang="en-US" baseline="0" dirty="0" smtClean="0"/>
              <a:t>.  Would the patient make it across the street safely before the light turns green?  Gait speed normative data is available by gender and age groups and related to function such as whether a patient will be dependent or independent in ADLs and IADLs.</a:t>
            </a:r>
            <a:endParaRPr lang="en-US" dirty="0"/>
          </a:p>
        </p:txBody>
      </p:sp>
      <p:sp>
        <p:nvSpPr>
          <p:cNvPr id="4" name="Date Placeholder 3"/>
          <p:cNvSpPr>
            <a:spLocks noGrp="1"/>
          </p:cNvSpPr>
          <p:nvPr>
            <p:ph type="dt" idx="10"/>
          </p:nvPr>
        </p:nvSpPr>
        <p:spPr/>
        <p:txBody>
          <a:bodyPr/>
          <a:lstStyle/>
          <a:p>
            <a:pPr>
              <a:defRPr/>
            </a:pPr>
            <a:r>
              <a:rPr lang="en-US" smtClean="0"/>
              <a:t>Harmony Healthcare International, Inc.</a:t>
            </a:r>
            <a:endParaRPr lang="en-US"/>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Copyright © 2012 All Rights Reserved</a:t>
            </a:r>
          </a:p>
          <a:p>
            <a:pPr>
              <a:defRPr/>
            </a:pPr>
            <a:endParaRPr lang="en-US"/>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37</a:t>
            </a:fld>
            <a:endParaRPr lang="en-US"/>
          </a:p>
        </p:txBody>
      </p:sp>
    </p:spTree>
    <p:extLst>
      <p:ext uri="{BB962C8B-B14F-4D97-AF65-F5344CB8AC3E}">
        <p14:creationId xmlns="" xmlns:p14="http://schemas.microsoft.com/office/powerpoint/2010/main" val="4015910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Steps to perform assessment:</a:t>
            </a:r>
          </a:p>
          <a:p>
            <a:r>
              <a:rPr lang="en-US" dirty="0" smtClean="0"/>
              <a:t> </a:t>
            </a:r>
          </a:p>
          <a:p>
            <a:pPr lvl="0"/>
            <a:r>
              <a:rPr lang="en-US" dirty="0" smtClean="0"/>
              <a:t>Ensure there is a straight path that measures 20 feet (5 feet for acceleration; 10 feet for steady walk, 5 feet for deceleration)</a:t>
            </a:r>
          </a:p>
          <a:p>
            <a:pPr lvl="0"/>
            <a:r>
              <a:rPr lang="en-US" dirty="0" smtClean="0"/>
              <a:t>Markers are placed at the 5 feet and 15 feet positions along the path</a:t>
            </a:r>
          </a:p>
          <a:p>
            <a:pPr lvl="0"/>
            <a:r>
              <a:rPr lang="en-US" dirty="0" smtClean="0"/>
              <a:t>Patient starts to walk at the normal pace from one end of the path to the opposite one</a:t>
            </a:r>
          </a:p>
          <a:p>
            <a:pPr lvl="0"/>
            <a:r>
              <a:rPr lang="en-US" dirty="0" smtClean="0"/>
              <a:t>Therapists measures time it takes patient to get from 5 feet marker to 15 feet marker</a:t>
            </a:r>
          </a:p>
          <a:p>
            <a:endParaRPr lang="en-US" dirty="0"/>
          </a:p>
        </p:txBody>
      </p:sp>
      <p:sp>
        <p:nvSpPr>
          <p:cNvPr id="4" name="Date Placeholder 3"/>
          <p:cNvSpPr>
            <a:spLocks noGrp="1"/>
          </p:cNvSpPr>
          <p:nvPr>
            <p:ph type="dt" idx="10"/>
          </p:nvPr>
        </p:nvSpPr>
        <p:spPr/>
        <p:txBody>
          <a:bodyPr/>
          <a:lstStyle/>
          <a:p>
            <a:pPr>
              <a:defRPr/>
            </a:pPr>
            <a:r>
              <a:rPr lang="en-US" smtClean="0"/>
              <a:t>Harmony Healthcare International, Inc.</a:t>
            </a:r>
            <a:endParaRPr lang="en-US"/>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Copyright © 2012 All Rights Reserved</a:t>
            </a:r>
          </a:p>
          <a:p>
            <a:pPr>
              <a:defRPr/>
            </a:pPr>
            <a:endParaRPr lang="en-US"/>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38</a:t>
            </a:fld>
            <a:endParaRPr lang="en-US"/>
          </a:p>
        </p:txBody>
      </p:sp>
    </p:spTree>
    <p:extLst>
      <p:ext uri="{BB962C8B-B14F-4D97-AF65-F5344CB8AC3E}">
        <p14:creationId xmlns="" xmlns:p14="http://schemas.microsoft.com/office/powerpoint/2010/main" val="26439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54">
              <a:defRPr/>
            </a:pPr>
            <a:r>
              <a:rPr lang="en-US" dirty="0" smtClean="0"/>
              <a:t>21 items, 50 point scale.  Assesses</a:t>
            </a:r>
            <a:r>
              <a:rPr lang="en-US" baseline="0" dirty="0" smtClean="0"/>
              <a:t> orientation, verbal recall, visual recognition, visual recall, attention, abstraction, language, executive functions and </a:t>
            </a:r>
            <a:r>
              <a:rPr lang="en-US" baseline="0" dirty="0" err="1" smtClean="0"/>
              <a:t>visuo</a:t>
            </a:r>
            <a:r>
              <a:rPr lang="en-US" baseline="0" dirty="0" smtClean="0"/>
              <a:t>-spatial processing.  It correlates positively with ADL and IADL performance.  It is available for fee on line and you can utilize the free scoring programs online.</a:t>
            </a:r>
            <a:endParaRPr lang="en-US" dirty="0" smtClean="0"/>
          </a:p>
          <a:p>
            <a:pPr defTabSz="966554">
              <a:defRPr/>
            </a:pPr>
            <a:endParaRPr lang="en-US" dirty="0" smtClean="0"/>
          </a:p>
          <a:p>
            <a:pPr defTabSz="966554">
              <a:defRPr/>
            </a:pPr>
            <a:r>
              <a:rPr lang="en-US" dirty="0" smtClean="0"/>
              <a:t>Short form administered in less than 5 minutes is not as comprehensive</a:t>
            </a:r>
          </a:p>
          <a:p>
            <a:endParaRPr lang="en-US" dirty="0"/>
          </a:p>
        </p:txBody>
      </p:sp>
      <p:sp>
        <p:nvSpPr>
          <p:cNvPr id="4" name="Date Placeholder 3"/>
          <p:cNvSpPr>
            <a:spLocks noGrp="1"/>
          </p:cNvSpPr>
          <p:nvPr>
            <p:ph type="dt" idx="10"/>
          </p:nvPr>
        </p:nvSpPr>
        <p:spPr/>
        <p:txBody>
          <a:bodyPr/>
          <a:lstStyle/>
          <a:p>
            <a:pPr>
              <a:defRPr/>
            </a:pPr>
            <a:r>
              <a:rPr lang="en-US" smtClean="0"/>
              <a:t>Harmony Healthcare International, Inc.</a:t>
            </a:r>
            <a:endParaRPr lang="en-US"/>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Copyright © 2012 All Rights Reserved</a:t>
            </a:r>
          </a:p>
          <a:p>
            <a:pPr>
              <a:defRPr/>
            </a:pPr>
            <a:endParaRPr lang="en-US"/>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39</a:t>
            </a:fld>
            <a:endParaRPr lang="en-US"/>
          </a:p>
        </p:txBody>
      </p:sp>
    </p:spTree>
    <p:extLst>
      <p:ext uri="{BB962C8B-B14F-4D97-AF65-F5344CB8AC3E}">
        <p14:creationId xmlns="" xmlns:p14="http://schemas.microsoft.com/office/powerpoint/2010/main" val="1719504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Harmony Healthcare International, Inc.</a:t>
            </a:r>
            <a:endParaRPr lang="en-US"/>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Copyright © 2013 All Rights Reserved</a:t>
            </a:r>
          </a:p>
          <a:p>
            <a:pPr>
              <a:defRPr/>
            </a:pPr>
            <a:endParaRPr lang="en-US" dirty="0"/>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40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Ths</a:t>
            </a:r>
            <a:r>
              <a:rPr lang="en-US" dirty="0" smtClean="0"/>
              <a:t> test looks at expressive language, practical judgment</a:t>
            </a:r>
            <a:r>
              <a:rPr lang="en-US" baseline="0" dirty="0" smtClean="0"/>
              <a:t> and memory.  </a:t>
            </a:r>
            <a:r>
              <a:rPr lang="en-US" dirty="0" smtClean="0"/>
              <a:t>The</a:t>
            </a:r>
            <a:r>
              <a:rPr lang="en-US" baseline="0" dirty="0" smtClean="0"/>
              <a:t> instructions for this test has the patient describe what they see while the examiner rates areas such as fluency, naming, repetition and word substitution.  Then the patient is asked about safety problems and to rate the problem situation with the most important one to deal with first, the second, then third.  Later the patient is asked to recall what these problems were. </a:t>
            </a:r>
            <a:endParaRPr lang="en-US" dirty="0"/>
          </a:p>
        </p:txBody>
      </p:sp>
      <p:sp>
        <p:nvSpPr>
          <p:cNvPr id="4" name="Date Placeholder 3"/>
          <p:cNvSpPr>
            <a:spLocks noGrp="1"/>
          </p:cNvSpPr>
          <p:nvPr>
            <p:ph type="dt" idx="10"/>
          </p:nvPr>
        </p:nvSpPr>
        <p:spPr/>
        <p:txBody>
          <a:bodyPr/>
          <a:lstStyle/>
          <a:p>
            <a:pPr>
              <a:defRPr/>
            </a:pPr>
            <a:r>
              <a:rPr lang="en-US" smtClean="0"/>
              <a:t>Harmony Healthcare International, Inc.</a:t>
            </a:r>
            <a:endParaRPr lang="en-US"/>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Copyright © 2012 All Rights Reserved</a:t>
            </a:r>
          </a:p>
          <a:p>
            <a:pPr>
              <a:defRPr/>
            </a:pPr>
            <a:endParaRPr lang="en-US"/>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41</a:t>
            </a:fld>
            <a:endParaRPr lang="en-US"/>
          </a:p>
        </p:txBody>
      </p:sp>
    </p:spTree>
    <p:extLst>
      <p:ext uri="{BB962C8B-B14F-4D97-AF65-F5344CB8AC3E}">
        <p14:creationId xmlns="" xmlns:p14="http://schemas.microsoft.com/office/powerpoint/2010/main" val="2427154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54">
              <a:defRPr/>
            </a:pPr>
            <a:r>
              <a:rPr lang="en-US" dirty="0" smtClean="0"/>
              <a:t>The </a:t>
            </a:r>
            <a:r>
              <a:rPr lang="en-US" b="1" dirty="0" smtClean="0"/>
              <a:t>Chair Stand Test</a:t>
            </a:r>
            <a:r>
              <a:rPr lang="en-US" dirty="0" smtClean="0"/>
              <a:t> developed by Jones and </a:t>
            </a:r>
            <a:r>
              <a:rPr lang="en-US" dirty="0" err="1" smtClean="0"/>
              <a:t>Rikli</a:t>
            </a:r>
            <a:r>
              <a:rPr lang="en-US" dirty="0" smtClean="0"/>
              <a:t> was designed specifically to test lower body strength in older adults. Traditional strength testing methodology widely used by physical and occupational therapists consists of Manual Muscle Testing. However, a normal muscle grade does not necessarily indicate a patient's ability to return to his or her normal level of activity. More functional strength testing is recommended to paint a more accurate and complete picture of where and how strength deficits may hinder daily activities. There are a variety of functional tests available to therapists. Many include other factors such as balance and mobility in addition to strength. An example is the Timed Up and Go Test, TUG.</a:t>
            </a:r>
          </a:p>
          <a:p>
            <a:r>
              <a:rPr lang="en-US" dirty="0" smtClean="0"/>
              <a:t> </a:t>
            </a:r>
            <a:endParaRPr lang="en-US" dirty="0"/>
          </a:p>
        </p:txBody>
      </p:sp>
      <p:sp>
        <p:nvSpPr>
          <p:cNvPr id="4" name="Date Placeholder 3"/>
          <p:cNvSpPr>
            <a:spLocks noGrp="1"/>
          </p:cNvSpPr>
          <p:nvPr>
            <p:ph type="dt" idx="10"/>
          </p:nvPr>
        </p:nvSpPr>
        <p:spPr/>
        <p:txBody>
          <a:bodyPr/>
          <a:lstStyle/>
          <a:p>
            <a:pPr>
              <a:defRPr/>
            </a:pPr>
            <a:r>
              <a:rPr lang="en-US" smtClean="0"/>
              <a:t>Harmony Healthcare International, Inc.</a:t>
            </a:r>
            <a:endParaRPr lang="en-US"/>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Copyright © 2012 All Rights Reserved</a:t>
            </a:r>
          </a:p>
          <a:p>
            <a:pPr>
              <a:defRPr/>
            </a:pPr>
            <a:endParaRPr lang="en-US"/>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42</a:t>
            </a:fld>
            <a:endParaRPr lang="en-US"/>
          </a:p>
        </p:txBody>
      </p:sp>
    </p:spTree>
    <p:extLst>
      <p:ext uri="{BB962C8B-B14F-4D97-AF65-F5344CB8AC3E}">
        <p14:creationId xmlns="" xmlns:p14="http://schemas.microsoft.com/office/powerpoint/2010/main" val="3645087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570056-8911-4F05-B444-97D46C475E04}" type="slidenum">
              <a:rPr lang="en-US"/>
              <a:pPr/>
              <a:t>3</a:t>
            </a:fld>
            <a:endParaRPr lang="en-US"/>
          </a:p>
        </p:txBody>
      </p:sp>
      <p:sp>
        <p:nvSpPr>
          <p:cNvPr id="590850" name="Rectangle 2"/>
          <p:cNvSpPr>
            <a:spLocks noGrp="1" noRot="1" noChangeAspect="1" noChangeArrowheads="1" noTextEdit="1"/>
          </p:cNvSpPr>
          <p:nvPr>
            <p:ph type="sldImg"/>
          </p:nvPr>
        </p:nvSpPr>
        <p:spPr>
          <a:ln/>
        </p:spPr>
      </p:sp>
      <p:sp>
        <p:nvSpPr>
          <p:cNvPr id="590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54">
              <a:defRPr/>
            </a:pPr>
            <a:r>
              <a:rPr lang="en-US" dirty="0" smtClean="0"/>
              <a:t>Normal values for the number of stands per 30 seconds is listed by gender and by age range.  Arm rests can be used if needed for safety or assistance and this should be documented. Repeated testing will still show if there is progress or a decline from the initial evaluation if arm rests are used. </a:t>
            </a:r>
          </a:p>
          <a:p>
            <a:endParaRPr lang="en-US" dirty="0"/>
          </a:p>
        </p:txBody>
      </p:sp>
      <p:sp>
        <p:nvSpPr>
          <p:cNvPr id="4" name="Date Placeholder 3"/>
          <p:cNvSpPr>
            <a:spLocks noGrp="1"/>
          </p:cNvSpPr>
          <p:nvPr>
            <p:ph type="dt" idx="10"/>
          </p:nvPr>
        </p:nvSpPr>
        <p:spPr/>
        <p:txBody>
          <a:bodyPr/>
          <a:lstStyle/>
          <a:p>
            <a:pPr>
              <a:defRPr/>
            </a:pPr>
            <a:r>
              <a:rPr lang="en-US" smtClean="0"/>
              <a:t>Harmony Healthcare International, Inc.</a:t>
            </a:r>
            <a:endParaRPr lang="en-US"/>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Copyright © 2012 All Rights Reserved</a:t>
            </a:r>
          </a:p>
          <a:p>
            <a:pPr>
              <a:defRPr/>
            </a:pPr>
            <a:endParaRPr lang="en-US"/>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43</a:t>
            </a:fld>
            <a:endParaRPr lang="en-US"/>
          </a:p>
        </p:txBody>
      </p:sp>
    </p:spTree>
    <p:extLst>
      <p:ext uri="{BB962C8B-B14F-4D97-AF65-F5344CB8AC3E}">
        <p14:creationId xmlns="" xmlns:p14="http://schemas.microsoft.com/office/powerpoint/2010/main" val="33863012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Harmony Healthcare International, Inc.</a:t>
            </a:r>
            <a:endParaRPr lang="en-US"/>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Copyright © 2013 All Rights Reserved</a:t>
            </a:r>
          </a:p>
          <a:p>
            <a:pPr>
              <a:defRPr/>
            </a:pPr>
            <a:endParaRPr lang="en-US" dirty="0"/>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44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standing instructions for the functional reach test are to stand next a wall and position the arm that is closer to the wall at 90 degrees of shoulder flexion</a:t>
            </a:r>
            <a:r>
              <a:rPr lang="en-US" baseline="0" dirty="0" smtClean="0"/>
              <a:t> with a closed fist.  The assessor records the starting </a:t>
            </a:r>
            <a:r>
              <a:rPr lang="en-US" baseline="0" dirty="0" err="1" smtClean="0"/>
              <a:t>positon</a:t>
            </a:r>
            <a:r>
              <a:rPr lang="en-US" baseline="0" dirty="0" smtClean="0"/>
              <a:t> at the 3</a:t>
            </a:r>
            <a:r>
              <a:rPr lang="en-US" baseline="30000" dirty="0" smtClean="0"/>
              <a:t>rd</a:t>
            </a:r>
            <a:r>
              <a:rPr lang="en-US" baseline="0" dirty="0" smtClean="0"/>
              <a:t> metacarpal head and instructs the patient to “Reach as far forward as you can without taking a step.  The difference between the start and end position is measured.  Three trials are done and the average of the last 2 trials is used to determine their fall risk and for measuring progress on subsequent trials.</a:t>
            </a:r>
          </a:p>
          <a:p>
            <a:endParaRPr lang="en-US" dirty="0"/>
          </a:p>
        </p:txBody>
      </p:sp>
      <p:sp>
        <p:nvSpPr>
          <p:cNvPr id="4" name="Date Placeholder 3"/>
          <p:cNvSpPr>
            <a:spLocks noGrp="1"/>
          </p:cNvSpPr>
          <p:nvPr>
            <p:ph type="dt" idx="10"/>
          </p:nvPr>
        </p:nvSpPr>
        <p:spPr/>
        <p:txBody>
          <a:bodyPr/>
          <a:lstStyle/>
          <a:p>
            <a:pPr>
              <a:defRPr/>
            </a:pPr>
            <a:r>
              <a:rPr lang="en-US" smtClean="0"/>
              <a:t>Harmony Healthcare International, Inc.</a:t>
            </a:r>
            <a:endParaRPr lang="en-US"/>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Copyright © 2012 All Rights Reserved</a:t>
            </a:r>
          </a:p>
          <a:p>
            <a:pPr>
              <a:defRPr/>
            </a:pPr>
            <a:endParaRPr lang="en-US"/>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45</a:t>
            </a:fld>
            <a:endParaRPr lang="en-US"/>
          </a:p>
        </p:txBody>
      </p:sp>
    </p:spTree>
    <p:extLst>
      <p:ext uri="{BB962C8B-B14F-4D97-AF65-F5344CB8AC3E}">
        <p14:creationId xmlns="" xmlns:p14="http://schemas.microsoft.com/office/powerpoint/2010/main" val="39865936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Harmony Healthcare International, Inc.</a:t>
            </a:r>
            <a:endParaRPr lang="en-US"/>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Copyright © 2013 All Rights Reserved</a:t>
            </a:r>
          </a:p>
          <a:p>
            <a:pPr>
              <a:defRPr/>
            </a:pPr>
            <a:endParaRPr lang="en-US" dirty="0"/>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46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Looks at meaningful tasks like cutting meat, wringing a towel, turning a key to open a door, opening a medicine bottle with a child proof cap, cutting nails with a nail clipper.  This occupation</a:t>
            </a:r>
            <a:r>
              <a:rPr lang="en-US" baseline="0" dirty="0" smtClean="0"/>
              <a:t> based assessment ha</a:t>
            </a:r>
            <a:r>
              <a:rPr lang="en-US" dirty="0" smtClean="0"/>
              <a:t>s scoring for both musculoskeletal conditions and for neurological conditions.  This tool has gone through vigorous research,</a:t>
            </a:r>
            <a:r>
              <a:rPr lang="en-US" baseline="0" dirty="0" smtClean="0"/>
              <a:t> is psychometrically sound and </a:t>
            </a:r>
            <a:r>
              <a:rPr lang="en-US" dirty="0" smtClean="0"/>
              <a:t>lends itself to </a:t>
            </a:r>
            <a:r>
              <a:rPr lang="en-US" dirty="0" smtClean="0"/>
              <a:t>using the list of tasks for setting short-term and long-term goals.</a:t>
            </a:r>
            <a:endParaRPr lang="en-US" dirty="0"/>
          </a:p>
        </p:txBody>
      </p:sp>
      <p:sp>
        <p:nvSpPr>
          <p:cNvPr id="4" name="Date Placeholder 3"/>
          <p:cNvSpPr>
            <a:spLocks noGrp="1"/>
          </p:cNvSpPr>
          <p:nvPr>
            <p:ph type="dt" idx="10"/>
          </p:nvPr>
        </p:nvSpPr>
        <p:spPr/>
        <p:txBody>
          <a:bodyPr/>
          <a:lstStyle/>
          <a:p>
            <a:pPr>
              <a:defRPr/>
            </a:pPr>
            <a:r>
              <a:rPr lang="en-US" smtClean="0"/>
              <a:t>Harmony Healthcare International, Inc.</a:t>
            </a:r>
            <a:endParaRPr lang="en-US"/>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Copyright © 2012 All Rights Reserved</a:t>
            </a:r>
          </a:p>
          <a:p>
            <a:pPr>
              <a:defRPr/>
            </a:pPr>
            <a:endParaRPr lang="en-US"/>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47</a:t>
            </a:fld>
            <a:endParaRPr lang="en-US"/>
          </a:p>
        </p:txBody>
      </p:sp>
    </p:spTree>
    <p:extLst>
      <p:ext uri="{BB962C8B-B14F-4D97-AF65-F5344CB8AC3E}">
        <p14:creationId xmlns="" xmlns:p14="http://schemas.microsoft.com/office/powerpoint/2010/main" val="4871887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Harmony Healthcare International, Inc.</a:t>
            </a:r>
            <a:endParaRPr lang="en-US"/>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Copyright © 2013 All Rights Reserved</a:t>
            </a:r>
          </a:p>
          <a:p>
            <a:pPr>
              <a:defRPr/>
            </a:pPr>
            <a:endParaRPr lang="en-US" dirty="0"/>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48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Harmony Healthcare International, Inc.</a:t>
            </a:r>
            <a:endParaRPr lang="en-US"/>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Copyright © 2013 All Rights Reserved</a:t>
            </a:r>
          </a:p>
          <a:p>
            <a:pPr>
              <a:defRPr/>
            </a:pPr>
            <a:endParaRPr lang="en-US" dirty="0"/>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49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Harmony Healthcare International, Inc.</a:t>
            </a:r>
            <a:endParaRPr lang="en-US"/>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Copyright © 2013 All Rights Reserved</a:t>
            </a:r>
          </a:p>
          <a:p>
            <a:pPr>
              <a:defRPr/>
            </a:pPr>
            <a:endParaRPr lang="en-US" dirty="0"/>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50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Harmony Healthcare International, Inc.</a:t>
            </a:r>
            <a:endParaRPr lang="en-US"/>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Copyright © 2013 All Rights Reserved</a:t>
            </a:r>
          </a:p>
          <a:p>
            <a:pPr>
              <a:defRPr/>
            </a:pPr>
            <a:endParaRPr lang="en-US" dirty="0"/>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51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Harmony Healthcare International, Inc.</a:t>
            </a:r>
            <a:endParaRPr lang="en-US"/>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Copyright © 2013 All Rights Reserved</a:t>
            </a:r>
          </a:p>
          <a:p>
            <a:pPr>
              <a:defRPr/>
            </a:pPr>
            <a:endParaRPr lang="en-US" dirty="0"/>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52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Harmony Healthcare International, Inc.</a:t>
            </a:r>
            <a:endParaRPr lang="en-US"/>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Copyright © 2013 All Rights Reserved</a:t>
            </a:r>
          </a:p>
          <a:p>
            <a:pPr>
              <a:defRPr/>
            </a:pPr>
            <a:endParaRPr lang="en-US" dirty="0"/>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Harmony Healthcare International, Inc.</a:t>
            </a:r>
            <a:endParaRPr lang="en-US"/>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Copyright © 2013 All Rights Reserved</a:t>
            </a:r>
          </a:p>
          <a:p>
            <a:pPr>
              <a:defRPr/>
            </a:pPr>
            <a:endParaRPr lang="en-US" dirty="0"/>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53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Harmony Healthcare International, Inc.</a:t>
            </a:r>
            <a:endParaRPr lang="en-US"/>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Copyright © 2013 All Rights Reserved</a:t>
            </a:r>
          </a:p>
          <a:p>
            <a:pPr>
              <a:defRPr/>
            </a:pPr>
            <a:endParaRPr lang="en-US" dirty="0"/>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54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Harmony Healthcare International, Inc.</a:t>
            </a:r>
            <a:endParaRPr lang="en-US"/>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Copyright © 2013 All Rights Reserved</a:t>
            </a:r>
          </a:p>
          <a:p>
            <a:pPr>
              <a:defRPr/>
            </a:pPr>
            <a:endParaRPr lang="en-US" dirty="0"/>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55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Harmony Healthcare International, Inc.</a:t>
            </a:r>
            <a:endParaRPr lang="en-US"/>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Copyright © 2013 All Rights Reserved</a:t>
            </a:r>
          </a:p>
          <a:p>
            <a:pPr>
              <a:defRPr/>
            </a:pPr>
            <a:endParaRPr lang="en-US" dirty="0"/>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56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Harmony Healthcare International, Inc.</a:t>
            </a:r>
            <a:endParaRPr lang="en-US"/>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Copyright © 2013 All Rights Reserved</a:t>
            </a:r>
          </a:p>
          <a:p>
            <a:pPr>
              <a:defRPr/>
            </a:pPr>
            <a:endParaRPr lang="en-US" dirty="0"/>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57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Harmony Healthcare International, Inc.</a:t>
            </a:r>
            <a:endParaRPr lang="en-US"/>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Copyright © 2013 All Rights Reserved</a:t>
            </a:r>
          </a:p>
          <a:p>
            <a:pPr>
              <a:defRPr/>
            </a:pPr>
            <a:endParaRPr lang="en-US" dirty="0"/>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58</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Harmony Healthcare International, Inc.</a:t>
            </a:r>
            <a:endParaRPr lang="en-US"/>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Copyright © 2013 All Rights Reserved</a:t>
            </a:r>
          </a:p>
          <a:p>
            <a:pPr>
              <a:defRPr/>
            </a:pPr>
            <a:endParaRPr lang="en-US" dirty="0"/>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59</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Harmony Healthcare International, Inc.</a:t>
            </a:r>
            <a:endParaRPr lang="en-US"/>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Copyright © 2013 All Rights Reserved</a:t>
            </a:r>
          </a:p>
          <a:p>
            <a:pPr>
              <a:defRPr/>
            </a:pPr>
            <a:endParaRPr lang="en-US" dirty="0"/>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60</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Harmony Healthcare International, Inc.</a:t>
            </a:r>
            <a:endParaRPr lang="en-US"/>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Copyright © 2013 All Rights Reserved</a:t>
            </a:r>
          </a:p>
          <a:p>
            <a:pPr>
              <a:defRPr/>
            </a:pPr>
            <a:endParaRPr lang="en-US" dirty="0"/>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61</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Harmony Healthcare International, Inc.</a:t>
            </a:r>
            <a:endParaRPr lang="en-US"/>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Copyright © 2013 All Rights Reserved</a:t>
            </a:r>
          </a:p>
          <a:p>
            <a:pPr>
              <a:defRPr/>
            </a:pPr>
            <a:endParaRPr lang="en-US" dirty="0"/>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62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570056-8911-4F05-B444-97D46C475E04}" type="slidenum">
              <a:rPr lang="en-US"/>
              <a:pPr/>
              <a:t>5</a:t>
            </a:fld>
            <a:endParaRPr lang="en-US"/>
          </a:p>
        </p:txBody>
      </p:sp>
      <p:sp>
        <p:nvSpPr>
          <p:cNvPr id="590850" name="Rectangle 2"/>
          <p:cNvSpPr>
            <a:spLocks noGrp="1" noRot="1" noChangeAspect="1" noChangeArrowheads="1" noTextEdit="1"/>
          </p:cNvSpPr>
          <p:nvPr>
            <p:ph type="sldImg"/>
          </p:nvPr>
        </p:nvSpPr>
        <p:spPr>
          <a:ln/>
        </p:spPr>
      </p:sp>
      <p:sp>
        <p:nvSpPr>
          <p:cNvPr id="590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Harmony Healthcare International, Inc.</a:t>
            </a:r>
            <a:endParaRPr lang="en-US"/>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Copyright © 2013 All Rights Reserved</a:t>
            </a:r>
          </a:p>
          <a:p>
            <a:pPr>
              <a:defRPr/>
            </a:pPr>
            <a:endParaRPr lang="en-US" dirty="0"/>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63</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Harmony Healthcare International, Inc.</a:t>
            </a:r>
            <a:endParaRPr lang="en-US"/>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Copyright © 2013 All Rights Reserved</a:t>
            </a:r>
          </a:p>
          <a:p>
            <a:pPr>
              <a:defRPr/>
            </a:pPr>
            <a:endParaRPr lang="en-US" dirty="0"/>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64</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Harmony Healthcare International, Inc.</a:t>
            </a:r>
            <a:endParaRPr lang="en-US"/>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Copyright © 2013 All Rights Reserved</a:t>
            </a:r>
          </a:p>
          <a:p>
            <a:pPr>
              <a:defRPr/>
            </a:pPr>
            <a:endParaRPr lang="en-US" dirty="0"/>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65</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Harmony Healthcare International, Inc.</a:t>
            </a:r>
            <a:endParaRPr lang="en-US"/>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Copyright © 2013 All Rights Reserved</a:t>
            </a:r>
          </a:p>
          <a:p>
            <a:pPr>
              <a:defRPr/>
            </a:pPr>
            <a:endParaRPr lang="en-US" dirty="0"/>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66</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was true more than 2,000 years ago is just as true today. We live in a world where change is constant but feeling apprehensive and uneasy about it is normal.  Overcoming resistance to change is </a:t>
            </a:r>
            <a:endParaRPr lang="en-US" dirty="0"/>
          </a:p>
        </p:txBody>
      </p:sp>
      <p:sp>
        <p:nvSpPr>
          <p:cNvPr id="4" name="Date Placeholder 3"/>
          <p:cNvSpPr>
            <a:spLocks noGrp="1"/>
          </p:cNvSpPr>
          <p:nvPr>
            <p:ph type="dt" idx="10"/>
          </p:nvPr>
        </p:nvSpPr>
        <p:spPr/>
        <p:txBody>
          <a:bodyPr/>
          <a:lstStyle/>
          <a:p>
            <a:pPr>
              <a:defRPr/>
            </a:pPr>
            <a:r>
              <a:rPr lang="en-US" smtClean="0"/>
              <a:t>Harmony Healthcare International, Inc.</a:t>
            </a:r>
            <a:endParaRPr lang="en-US"/>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Copyright © 2012 All Rights Reserved</a:t>
            </a:r>
          </a:p>
          <a:p>
            <a:pPr>
              <a:defRPr/>
            </a:pPr>
            <a:endParaRPr lang="en-US"/>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73</a:t>
            </a:fld>
            <a:endParaRPr lang="en-US"/>
          </a:p>
        </p:txBody>
      </p:sp>
    </p:spTree>
    <p:extLst>
      <p:ext uri="{BB962C8B-B14F-4D97-AF65-F5344CB8AC3E}">
        <p14:creationId xmlns="" xmlns:p14="http://schemas.microsoft.com/office/powerpoint/2010/main" val="26696438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a vision and communicate it effectively, showing how testing can make documentation easier not harder, how it is improving the treatment we offer and how it leads to better results, an improved quality of life</a:t>
            </a:r>
            <a:r>
              <a:rPr lang="en-US" baseline="0" dirty="0" smtClean="0"/>
              <a:t> for our patients.</a:t>
            </a:r>
            <a:endParaRPr lang="en-US" dirty="0"/>
          </a:p>
        </p:txBody>
      </p:sp>
      <p:sp>
        <p:nvSpPr>
          <p:cNvPr id="4" name="Date Placeholder 3"/>
          <p:cNvSpPr>
            <a:spLocks noGrp="1"/>
          </p:cNvSpPr>
          <p:nvPr>
            <p:ph type="dt" idx="10"/>
          </p:nvPr>
        </p:nvSpPr>
        <p:spPr/>
        <p:txBody>
          <a:bodyPr/>
          <a:lstStyle/>
          <a:p>
            <a:pPr>
              <a:defRPr/>
            </a:pPr>
            <a:r>
              <a:rPr lang="en-US" smtClean="0"/>
              <a:t>Harmony Healthcare International, Inc.</a:t>
            </a:r>
            <a:endParaRPr lang="en-US"/>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Copyright © 2012 All Rights Reserved</a:t>
            </a:r>
          </a:p>
          <a:p>
            <a:pPr>
              <a:defRPr/>
            </a:pPr>
            <a:endParaRPr lang="en-US"/>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74</a:t>
            </a:fld>
            <a:endParaRPr lang="en-US"/>
          </a:p>
        </p:txBody>
      </p:sp>
    </p:spTree>
    <p:extLst>
      <p:ext uri="{BB962C8B-B14F-4D97-AF65-F5344CB8AC3E}">
        <p14:creationId xmlns="" xmlns:p14="http://schemas.microsoft.com/office/powerpoint/2010/main" val="18518378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a vision and communicate it effectively, showing how testing can make documentation easier not harder, how it is improving the treatment we offer and how it leads to better results, an improved quality of life</a:t>
            </a:r>
            <a:r>
              <a:rPr lang="en-US" baseline="0" dirty="0" smtClean="0"/>
              <a:t> for our patients.</a:t>
            </a:r>
            <a:endParaRPr lang="en-US" dirty="0"/>
          </a:p>
        </p:txBody>
      </p:sp>
      <p:sp>
        <p:nvSpPr>
          <p:cNvPr id="4" name="Date Placeholder 3"/>
          <p:cNvSpPr>
            <a:spLocks noGrp="1"/>
          </p:cNvSpPr>
          <p:nvPr>
            <p:ph type="dt" idx="10"/>
          </p:nvPr>
        </p:nvSpPr>
        <p:spPr/>
        <p:txBody>
          <a:bodyPr/>
          <a:lstStyle/>
          <a:p>
            <a:pPr>
              <a:defRPr/>
            </a:pPr>
            <a:r>
              <a:rPr lang="en-US" smtClean="0"/>
              <a:t>Harmony Healthcare International, Inc.</a:t>
            </a:r>
            <a:endParaRPr lang="en-US"/>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Copyright © 2012 All Rights Reserved</a:t>
            </a:r>
          </a:p>
          <a:p>
            <a:pPr>
              <a:defRPr/>
            </a:pPr>
            <a:endParaRPr lang="en-US"/>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75</a:t>
            </a:fld>
            <a:endParaRPr lang="en-US"/>
          </a:p>
        </p:txBody>
      </p:sp>
    </p:spTree>
    <p:extLst>
      <p:ext uri="{BB962C8B-B14F-4D97-AF65-F5344CB8AC3E}">
        <p14:creationId xmlns="" xmlns:p14="http://schemas.microsoft.com/office/powerpoint/2010/main" val="18518378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a vision and communicate it effectively, showing how testing can make documentation easier not harder, how it is improving the treatment we offer and how it leads to better results, an improved quality of life</a:t>
            </a:r>
            <a:r>
              <a:rPr lang="en-US" baseline="0" dirty="0" smtClean="0"/>
              <a:t> for our patients.</a:t>
            </a:r>
            <a:endParaRPr lang="en-US" dirty="0"/>
          </a:p>
        </p:txBody>
      </p:sp>
      <p:sp>
        <p:nvSpPr>
          <p:cNvPr id="4" name="Date Placeholder 3"/>
          <p:cNvSpPr>
            <a:spLocks noGrp="1"/>
          </p:cNvSpPr>
          <p:nvPr>
            <p:ph type="dt" idx="10"/>
          </p:nvPr>
        </p:nvSpPr>
        <p:spPr/>
        <p:txBody>
          <a:bodyPr/>
          <a:lstStyle/>
          <a:p>
            <a:pPr>
              <a:defRPr/>
            </a:pPr>
            <a:r>
              <a:rPr lang="en-US" smtClean="0"/>
              <a:t>Harmony Healthcare International, Inc.</a:t>
            </a:r>
            <a:endParaRPr lang="en-US"/>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Copyright © 2012 All Rights Reserved</a:t>
            </a:r>
          </a:p>
          <a:p>
            <a:pPr>
              <a:defRPr/>
            </a:pPr>
            <a:endParaRPr lang="en-US"/>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76</a:t>
            </a:fld>
            <a:endParaRPr lang="en-US"/>
          </a:p>
        </p:txBody>
      </p:sp>
    </p:spTree>
    <p:extLst>
      <p:ext uri="{BB962C8B-B14F-4D97-AF65-F5344CB8AC3E}">
        <p14:creationId xmlns="" xmlns:p14="http://schemas.microsoft.com/office/powerpoint/2010/main" val="18518378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a vision and communicate it effectively, showing how testing can make documentation easier not harder, how it is improving the treatment we offer and how it leads to better results, an improved quality of life</a:t>
            </a:r>
            <a:r>
              <a:rPr lang="en-US" baseline="0" dirty="0" smtClean="0"/>
              <a:t> for our patients.</a:t>
            </a:r>
            <a:endParaRPr lang="en-US" dirty="0"/>
          </a:p>
        </p:txBody>
      </p:sp>
      <p:sp>
        <p:nvSpPr>
          <p:cNvPr id="4" name="Date Placeholder 3"/>
          <p:cNvSpPr>
            <a:spLocks noGrp="1"/>
          </p:cNvSpPr>
          <p:nvPr>
            <p:ph type="dt" idx="10"/>
          </p:nvPr>
        </p:nvSpPr>
        <p:spPr/>
        <p:txBody>
          <a:bodyPr/>
          <a:lstStyle/>
          <a:p>
            <a:pPr>
              <a:defRPr/>
            </a:pPr>
            <a:r>
              <a:rPr lang="en-US" smtClean="0"/>
              <a:t>Harmony Healthcare International, Inc.</a:t>
            </a:r>
            <a:endParaRPr lang="en-US"/>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Copyright © 2012 All Rights Reserved</a:t>
            </a:r>
          </a:p>
          <a:p>
            <a:pPr>
              <a:defRPr/>
            </a:pPr>
            <a:endParaRPr lang="en-US"/>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77</a:t>
            </a:fld>
            <a:endParaRPr lang="en-US"/>
          </a:p>
        </p:txBody>
      </p:sp>
    </p:spTree>
    <p:extLst>
      <p:ext uri="{BB962C8B-B14F-4D97-AF65-F5344CB8AC3E}">
        <p14:creationId xmlns="" xmlns:p14="http://schemas.microsoft.com/office/powerpoint/2010/main" val="18518378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a vision and communicate it effectively, showing how testing can make documentation easier not harder, how it is improving the treatment we offer and how it leads to better results, an improved quality of life</a:t>
            </a:r>
            <a:r>
              <a:rPr lang="en-US" baseline="0" dirty="0" smtClean="0"/>
              <a:t> for our patients.</a:t>
            </a:r>
            <a:endParaRPr lang="en-US" dirty="0"/>
          </a:p>
        </p:txBody>
      </p:sp>
      <p:sp>
        <p:nvSpPr>
          <p:cNvPr id="4" name="Date Placeholder 3"/>
          <p:cNvSpPr>
            <a:spLocks noGrp="1"/>
          </p:cNvSpPr>
          <p:nvPr>
            <p:ph type="dt" idx="10"/>
          </p:nvPr>
        </p:nvSpPr>
        <p:spPr/>
        <p:txBody>
          <a:bodyPr/>
          <a:lstStyle/>
          <a:p>
            <a:pPr>
              <a:defRPr/>
            </a:pPr>
            <a:r>
              <a:rPr lang="en-US" smtClean="0"/>
              <a:t>Harmony Healthcare International, Inc.</a:t>
            </a:r>
            <a:endParaRPr lang="en-US"/>
          </a:p>
        </p:txBody>
      </p:sp>
      <p:sp>
        <p:nvSpPr>
          <p:cNvPr id="5" name="Footer Placeholder 4"/>
          <p:cNvSpPr>
            <a:spLocks noGrp="1"/>
          </p:cNvSpPr>
          <p:nvPr>
            <p:ph type="ftr" sz="quarter" idx="11"/>
          </p:nvPr>
        </p:nvSpPr>
        <p:spPr/>
        <p:txBody>
          <a:bodyPr/>
          <a:lstStyle/>
          <a:p>
            <a:pPr>
              <a:defRPr/>
            </a:pPr>
            <a:endParaRPr lang="en-US" smtClean="0"/>
          </a:p>
          <a:p>
            <a:pPr>
              <a:defRPr/>
            </a:pPr>
            <a:r>
              <a:rPr lang="en-US" smtClean="0"/>
              <a:t>Copyright © 2012 All Rights Reserved</a:t>
            </a:r>
          </a:p>
          <a:p>
            <a:pPr>
              <a:defRPr/>
            </a:pPr>
            <a:endParaRPr lang="en-US"/>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78</a:t>
            </a:fld>
            <a:endParaRPr lang="en-US"/>
          </a:p>
        </p:txBody>
      </p:sp>
    </p:spTree>
    <p:extLst>
      <p:ext uri="{BB962C8B-B14F-4D97-AF65-F5344CB8AC3E}">
        <p14:creationId xmlns="" xmlns:p14="http://schemas.microsoft.com/office/powerpoint/2010/main" val="1851837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570056-8911-4F05-B444-97D46C475E04}" type="slidenum">
              <a:rPr lang="en-US"/>
              <a:pPr/>
              <a:t>6</a:t>
            </a:fld>
            <a:endParaRPr lang="en-US"/>
          </a:p>
        </p:txBody>
      </p:sp>
      <p:sp>
        <p:nvSpPr>
          <p:cNvPr id="590850" name="Rectangle 2"/>
          <p:cNvSpPr>
            <a:spLocks noGrp="1" noRot="1" noChangeAspect="1" noChangeArrowheads="1" noTextEdit="1"/>
          </p:cNvSpPr>
          <p:nvPr>
            <p:ph type="sldImg"/>
          </p:nvPr>
        </p:nvSpPr>
        <p:spPr>
          <a:ln/>
        </p:spPr>
      </p:sp>
      <p:sp>
        <p:nvSpPr>
          <p:cNvPr id="590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Footer Placeholder 5"/>
          <p:cNvSpPr>
            <a:spLocks noGrp="1"/>
          </p:cNvSpPr>
          <p:nvPr>
            <p:ph type="ftr" sz="quarter" idx="4"/>
          </p:nvPr>
        </p:nvSpPr>
        <p:spPr bwMode="auto">
          <a:noFill/>
          <a:ln>
            <a:miter lim="800000"/>
            <a:headEnd/>
            <a:tailEnd/>
          </a:ln>
        </p:spPr>
        <p:txBody>
          <a:bodyPr/>
          <a:lstStyle/>
          <a:p>
            <a:r>
              <a:rPr lang="en-US" smtClean="0"/>
              <a:t>Harmony Healthcare International, Inc.</a:t>
            </a:r>
          </a:p>
        </p:txBody>
      </p:sp>
      <p:sp>
        <p:nvSpPr>
          <p:cNvPr id="281603" name="Slide Number Placeholder 6"/>
          <p:cNvSpPr>
            <a:spLocks noGrp="1"/>
          </p:cNvSpPr>
          <p:nvPr>
            <p:ph type="sldNum" sz="quarter" idx="5"/>
          </p:nvPr>
        </p:nvSpPr>
        <p:spPr bwMode="auto">
          <a:noFill/>
          <a:ln>
            <a:miter lim="800000"/>
            <a:headEnd/>
            <a:tailEnd/>
          </a:ln>
        </p:spPr>
        <p:txBody>
          <a:bodyPr/>
          <a:lstStyle/>
          <a:p>
            <a:fld id="{4FEBFFC9-B65F-4123-A58C-A1A627C3D21A}" type="slidenum">
              <a:rPr lang="en-US" smtClean="0"/>
              <a:pPr/>
              <a:t>79</a:t>
            </a:fld>
            <a:endParaRPr lang="en-US" smtClean="0"/>
          </a:p>
        </p:txBody>
      </p:sp>
      <p:sp>
        <p:nvSpPr>
          <p:cNvPr id="281604" name="Rectangle 2"/>
          <p:cNvSpPr>
            <a:spLocks noGrp="1" noRot="1" noChangeAspect="1" noTextEdit="1"/>
          </p:cNvSpPr>
          <p:nvPr>
            <p:ph type="sldImg"/>
          </p:nvPr>
        </p:nvSpPr>
        <p:spPr bwMode="auto">
          <a:noFill/>
          <a:ln>
            <a:solidFill>
              <a:srgbClr val="000000"/>
            </a:solidFill>
            <a:miter lim="800000"/>
            <a:headEnd/>
            <a:tailEnd/>
          </a:ln>
        </p:spPr>
      </p:sp>
      <p:sp>
        <p:nvSpPr>
          <p:cNvPr id="28160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6"/>
          <p:cNvSpPr>
            <a:spLocks noGrp="1"/>
          </p:cNvSpPr>
          <p:nvPr>
            <p:ph type="sldNum" sz="quarter" idx="5"/>
          </p:nvPr>
        </p:nvSpPr>
        <p:spPr>
          <a:noFill/>
        </p:spPr>
        <p:txBody>
          <a:bodyPr/>
          <a:lstStyle/>
          <a:p>
            <a:fld id="{F5F52487-0A21-49E3-8040-95BEB629219A}" type="slidenum">
              <a:rPr lang="en-US"/>
              <a:pPr/>
              <a:t>80</a:t>
            </a:fld>
            <a:endParaRPr lang="en-US"/>
          </a:p>
        </p:txBody>
      </p:sp>
      <p:sp>
        <p:nvSpPr>
          <p:cNvPr id="57347" name="Slide Image Placeholder 1"/>
          <p:cNvSpPr>
            <a:spLocks noGrp="1" noRot="1" noChangeAspect="1" noTextEdit="1"/>
          </p:cNvSpPr>
          <p:nvPr>
            <p:ph type="sldImg"/>
          </p:nvPr>
        </p:nvSpPr>
        <p:spPr bwMode="auto">
          <a:noFill/>
          <a:ln>
            <a:solidFill>
              <a:srgbClr val="000000"/>
            </a:solidFill>
            <a:miter lim="800000"/>
            <a:headEnd/>
            <a:tailEnd/>
          </a:ln>
        </p:spPr>
      </p:sp>
      <p:sp>
        <p:nvSpPr>
          <p:cNvPr id="57348" name="Notes Placeholder 2"/>
          <p:cNvSpPr>
            <a:spLocks noGrp="1"/>
          </p:cNvSpPr>
          <p:nvPr>
            <p:ph type="body" idx="1"/>
          </p:nvPr>
        </p:nvSpPr>
        <p:spPr>
          <a:noFill/>
          <a:ln/>
        </p:spPr>
        <p:txBody>
          <a:bodyPr/>
          <a:lstStyle/>
          <a:p>
            <a:pPr eaLnBrk="1" hangingPunct="1">
              <a:spcBef>
                <a:spcPct val="0"/>
              </a:spcBef>
            </a:pPr>
            <a:endParaRPr lang="en-US" smtClean="0"/>
          </a:p>
        </p:txBody>
      </p:sp>
      <p:sp>
        <p:nvSpPr>
          <p:cNvPr id="57349" name="Date Placeholder 3"/>
          <p:cNvSpPr>
            <a:spLocks noGrp="1"/>
          </p:cNvSpPr>
          <p:nvPr>
            <p:ph type="dt" sz="quarter" idx="1"/>
          </p:nvPr>
        </p:nvSpPr>
        <p:spPr>
          <a:noFill/>
        </p:spPr>
        <p:txBody>
          <a:bodyPr/>
          <a:lstStyle/>
          <a:p>
            <a:r>
              <a:rPr lang="en-US"/>
              <a:t>Copyright © 2012 All Rights Reserved</a:t>
            </a:r>
          </a:p>
        </p:txBody>
      </p:sp>
      <p:sp>
        <p:nvSpPr>
          <p:cNvPr id="57350" name="Footer Placeholder 4"/>
          <p:cNvSpPr>
            <a:spLocks noGrp="1"/>
          </p:cNvSpPr>
          <p:nvPr>
            <p:ph type="ftr" sz="quarter" idx="4"/>
          </p:nvPr>
        </p:nvSpPr>
        <p:spPr>
          <a:noFill/>
        </p:spPr>
        <p:txBody>
          <a:bodyPr/>
          <a:lstStyle/>
          <a:p>
            <a:r>
              <a:rPr lang="en-US"/>
              <a:t>Harmony Healthcare International, Inc.</a:t>
            </a:r>
          </a:p>
        </p:txBody>
      </p:sp>
      <p:sp>
        <p:nvSpPr>
          <p:cNvPr id="57351" name="Slide Number Placeholder 5"/>
          <p:cNvSpPr txBox="1">
            <a:spLocks noGrp="1"/>
          </p:cNvSpPr>
          <p:nvPr/>
        </p:nvSpPr>
        <p:spPr bwMode="auto">
          <a:xfrm>
            <a:off x="4143376" y="9120190"/>
            <a:ext cx="3170238" cy="479425"/>
          </a:xfrm>
          <a:prstGeom prst="rect">
            <a:avLst/>
          </a:prstGeom>
          <a:noFill/>
          <a:ln w="9525">
            <a:noFill/>
            <a:miter lim="800000"/>
            <a:headEnd/>
            <a:tailEnd/>
          </a:ln>
        </p:spPr>
        <p:txBody>
          <a:bodyPr lIns="96637" tIns="48320" rIns="96637" bIns="48320" anchor="b"/>
          <a:lstStyle/>
          <a:p>
            <a:pPr algn="r" defTabSz="966542"/>
            <a:fld id="{170AB2D7-AF25-4645-A9D0-8FE903B087A8}" type="slidenum">
              <a:rPr lang="en-US" sz="1300">
                <a:latin typeface="Calibri" pitchFamily="34" charset="0"/>
              </a:rPr>
              <a:pPr algn="r" defTabSz="966542"/>
              <a:t>80</a:t>
            </a:fld>
            <a:endParaRPr lang="en-US" sz="1300" dirty="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TextEdit="1"/>
          </p:cNvSpPr>
          <p:nvPr>
            <p:ph type="sldImg"/>
          </p:nvPr>
        </p:nvSpPr>
        <p:spPr bwMode="auto">
          <a:noFill/>
          <a:ln>
            <a:solidFill>
              <a:srgbClr val="000000"/>
            </a:solidFill>
            <a:miter lim="800000"/>
            <a:headEnd/>
            <a:tailEnd/>
          </a:ln>
        </p:spPr>
      </p:sp>
      <p:sp>
        <p:nvSpPr>
          <p:cNvPr id="8195"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With the spiraling cost of health care in the United States, we must demonstrate the effectiveness and efficiency of our therapy treatment.  As payers, health care systems and the public question the efficacy and cost effectiveness of rehabilitation, appropriate documentation is becoming more important.  Therapists must have a more scientific basis for their practice.  </a:t>
            </a:r>
          </a:p>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TextEdit="1"/>
          </p:cNvSpPr>
          <p:nvPr>
            <p:ph type="sldImg"/>
          </p:nvPr>
        </p:nvSpPr>
        <p:spPr bwMode="auto">
          <a:noFill/>
          <a:ln>
            <a:solidFill>
              <a:srgbClr val="000000"/>
            </a:solidFill>
            <a:miter lim="800000"/>
            <a:headEnd/>
            <a:tailEnd/>
          </a:ln>
        </p:spPr>
      </p:sp>
      <p:sp>
        <p:nvSpPr>
          <p:cNvPr id="8195"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With the spiraling cost of health care in the United States, we must demonstrate the effectiveness and efficiency of our therapy treatment.  As payers, health care systems and the public question the efficacy and cost effectiveness of rehabilitation, appropriate documentation is becoming more important.  Therapists must have a more scientific basis for their practice.  </a:t>
            </a:r>
          </a:p>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does it differ from objective observations? From non standardized tests?  Can anyone name a standardized test?</a:t>
            </a:r>
            <a:endParaRPr lang="en-US" dirty="0"/>
          </a:p>
        </p:txBody>
      </p:sp>
      <p:sp>
        <p:nvSpPr>
          <p:cNvPr id="4" name="Date Placeholder 3"/>
          <p:cNvSpPr>
            <a:spLocks noGrp="1"/>
          </p:cNvSpPr>
          <p:nvPr>
            <p:ph type="dt" idx="10"/>
          </p:nvPr>
        </p:nvSpPr>
        <p:spPr/>
        <p:txBody>
          <a:bodyPr/>
          <a:lstStyle/>
          <a:p>
            <a:pPr>
              <a:defRPr/>
            </a:pPr>
            <a:r>
              <a:rPr lang="en-US" dirty="0" smtClean="0"/>
              <a:t>Harmony Healthcare International, Inc.</a:t>
            </a:r>
            <a:endParaRPr lang="en-US" dirty="0"/>
          </a:p>
        </p:txBody>
      </p:sp>
      <p:sp>
        <p:nvSpPr>
          <p:cNvPr id="5" name="Footer Placeholder 4"/>
          <p:cNvSpPr>
            <a:spLocks noGrp="1"/>
          </p:cNvSpPr>
          <p:nvPr>
            <p:ph type="ftr" sz="quarter" idx="11"/>
          </p:nvPr>
        </p:nvSpPr>
        <p:spPr/>
        <p:txBody>
          <a:bodyPr/>
          <a:lstStyle/>
          <a:p>
            <a:pPr>
              <a:defRPr/>
            </a:pPr>
            <a:endParaRPr lang="en-US" dirty="0" smtClean="0"/>
          </a:p>
          <a:p>
            <a:pPr>
              <a:defRPr/>
            </a:pPr>
            <a:r>
              <a:rPr lang="en-US" dirty="0" smtClean="0"/>
              <a:t>Copyright © 2012 All Rights Reserved</a:t>
            </a:r>
          </a:p>
          <a:p>
            <a:pPr>
              <a:defRPr/>
            </a:pPr>
            <a:endParaRPr lang="en-US" dirty="0"/>
          </a:p>
        </p:txBody>
      </p:sp>
      <p:sp>
        <p:nvSpPr>
          <p:cNvPr id="6" name="Slide Number Placeholder 5"/>
          <p:cNvSpPr>
            <a:spLocks noGrp="1"/>
          </p:cNvSpPr>
          <p:nvPr>
            <p:ph type="sldNum" sz="quarter" idx="12"/>
          </p:nvPr>
        </p:nvSpPr>
        <p:spPr/>
        <p:txBody>
          <a:bodyPr/>
          <a:lstStyle/>
          <a:p>
            <a:pPr>
              <a:defRPr/>
            </a:pPr>
            <a:fld id="{9E23AB37-B024-4AF5-A907-4529493AB968}" type="slidenum">
              <a:rPr lang="en-US" smtClean="0"/>
              <a:pPr>
                <a:defRPr/>
              </a:pPr>
              <a:t>11</a:t>
            </a:fld>
            <a:endParaRPr lang="en-US" dirty="0"/>
          </a:p>
        </p:txBody>
      </p:sp>
    </p:spTree>
    <p:extLst>
      <p:ext uri="{BB962C8B-B14F-4D97-AF65-F5344CB8AC3E}">
        <p14:creationId xmlns="" xmlns:p14="http://schemas.microsoft.com/office/powerpoint/2010/main" val="3199136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Copyright © 2013 All Rights Reserved</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Harmony Healthcare International, Inc.</a:t>
            </a:r>
          </a:p>
        </p:txBody>
      </p:sp>
      <p:sp>
        <p:nvSpPr>
          <p:cNvPr id="6" name="Slide Number Placeholder 5"/>
          <p:cNvSpPr>
            <a:spLocks noGrp="1"/>
          </p:cNvSpPr>
          <p:nvPr>
            <p:ph type="sldNum" sz="quarter" idx="12"/>
          </p:nvPr>
        </p:nvSpPr>
        <p:spPr/>
        <p:txBody>
          <a:bodyPr/>
          <a:lstStyle>
            <a:lvl1pPr>
              <a:defRPr/>
            </a:lvl1pPr>
          </a:lstStyle>
          <a:p>
            <a:pPr>
              <a:defRPr/>
            </a:pPr>
            <a:fld id="{9FBE8A40-A247-4288-945C-47C573FF967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Copyright © 2013 All Rights Reserved</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Harmony Healthcare International, Inc.</a:t>
            </a:r>
          </a:p>
        </p:txBody>
      </p:sp>
      <p:sp>
        <p:nvSpPr>
          <p:cNvPr id="6" name="Slide Number Placeholder 5"/>
          <p:cNvSpPr>
            <a:spLocks noGrp="1"/>
          </p:cNvSpPr>
          <p:nvPr>
            <p:ph type="sldNum" sz="quarter" idx="12"/>
          </p:nvPr>
        </p:nvSpPr>
        <p:spPr/>
        <p:txBody>
          <a:bodyPr/>
          <a:lstStyle>
            <a:lvl1pPr>
              <a:defRPr/>
            </a:lvl1pPr>
          </a:lstStyle>
          <a:p>
            <a:pPr>
              <a:defRPr/>
            </a:pPr>
            <a:fld id="{0C6E166C-7FAC-41E6-A1E7-EE8A6A2A513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Copyright © 2013 All Rights Reserved</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Harmony Healthcare International, Inc.</a:t>
            </a:r>
          </a:p>
        </p:txBody>
      </p:sp>
      <p:sp>
        <p:nvSpPr>
          <p:cNvPr id="6" name="Slide Number Placeholder 5"/>
          <p:cNvSpPr>
            <a:spLocks noGrp="1"/>
          </p:cNvSpPr>
          <p:nvPr>
            <p:ph type="sldNum" sz="quarter" idx="12"/>
          </p:nvPr>
        </p:nvSpPr>
        <p:spPr/>
        <p:txBody>
          <a:bodyPr/>
          <a:lstStyle>
            <a:lvl1pPr>
              <a:defRPr/>
            </a:lvl1pPr>
          </a:lstStyle>
          <a:p>
            <a:pPr>
              <a:defRPr/>
            </a:pPr>
            <a:fld id="{846E31EF-7EAA-458A-84C7-242F2B9E3FE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Copyright © 2013 All Rights Reserved</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Harmony Healthcare International, Inc.</a:t>
            </a:r>
          </a:p>
        </p:txBody>
      </p:sp>
      <p:sp>
        <p:nvSpPr>
          <p:cNvPr id="6" name="Slide Number Placeholder 5"/>
          <p:cNvSpPr>
            <a:spLocks noGrp="1"/>
          </p:cNvSpPr>
          <p:nvPr>
            <p:ph type="sldNum" sz="quarter" idx="12"/>
          </p:nvPr>
        </p:nvSpPr>
        <p:spPr/>
        <p:txBody>
          <a:bodyPr/>
          <a:lstStyle>
            <a:lvl1pPr>
              <a:defRPr/>
            </a:lvl1pPr>
          </a:lstStyle>
          <a:p>
            <a:pPr>
              <a:defRPr/>
            </a:pPr>
            <a:fld id="{D7E9FFA1-5CAC-4ABC-8D3F-1B8D62DE26A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Copyright © 2013 All Rights Reserved</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Harmony Healthcare International, Inc.</a:t>
            </a:r>
          </a:p>
        </p:txBody>
      </p:sp>
      <p:sp>
        <p:nvSpPr>
          <p:cNvPr id="6" name="Slide Number Placeholder 5"/>
          <p:cNvSpPr>
            <a:spLocks noGrp="1"/>
          </p:cNvSpPr>
          <p:nvPr>
            <p:ph type="sldNum" sz="quarter" idx="12"/>
          </p:nvPr>
        </p:nvSpPr>
        <p:spPr/>
        <p:txBody>
          <a:bodyPr/>
          <a:lstStyle>
            <a:lvl1pPr>
              <a:defRPr/>
            </a:lvl1pPr>
          </a:lstStyle>
          <a:p>
            <a:pPr>
              <a:defRPr/>
            </a:pPr>
            <a:fld id="{916BFE9A-6210-480E-B558-4C282A67621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Copyright © 2013 All Rights Reserved</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Harmony Healthcare International, Inc.</a:t>
            </a:r>
          </a:p>
        </p:txBody>
      </p:sp>
      <p:sp>
        <p:nvSpPr>
          <p:cNvPr id="7" name="Slide Number Placeholder 5"/>
          <p:cNvSpPr>
            <a:spLocks noGrp="1"/>
          </p:cNvSpPr>
          <p:nvPr>
            <p:ph type="sldNum" sz="quarter" idx="12"/>
          </p:nvPr>
        </p:nvSpPr>
        <p:spPr/>
        <p:txBody>
          <a:bodyPr/>
          <a:lstStyle>
            <a:lvl1pPr>
              <a:defRPr/>
            </a:lvl1pPr>
          </a:lstStyle>
          <a:p>
            <a:pPr>
              <a:defRPr/>
            </a:pPr>
            <a:fld id="{0EE8A90A-4B15-45F7-8E7C-DCF1E2D6A11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Copyright © 2013 All Rights Reserved</a:t>
            </a:r>
            <a:endParaRPr lang="en-US"/>
          </a:p>
        </p:txBody>
      </p:sp>
      <p:sp>
        <p:nvSpPr>
          <p:cNvPr id="8" name="Footer Placeholder 4"/>
          <p:cNvSpPr>
            <a:spLocks noGrp="1"/>
          </p:cNvSpPr>
          <p:nvPr>
            <p:ph type="ftr" sz="quarter" idx="11"/>
          </p:nvPr>
        </p:nvSpPr>
        <p:spPr/>
        <p:txBody>
          <a:bodyPr/>
          <a:lstStyle>
            <a:lvl1pPr>
              <a:defRPr/>
            </a:lvl1pPr>
          </a:lstStyle>
          <a:p>
            <a:pPr>
              <a:defRPr/>
            </a:pPr>
            <a:r>
              <a:rPr lang="en-US"/>
              <a:t>Harmony Healthcare International, Inc.</a:t>
            </a:r>
          </a:p>
        </p:txBody>
      </p:sp>
      <p:sp>
        <p:nvSpPr>
          <p:cNvPr id="9" name="Slide Number Placeholder 5"/>
          <p:cNvSpPr>
            <a:spLocks noGrp="1"/>
          </p:cNvSpPr>
          <p:nvPr>
            <p:ph type="sldNum" sz="quarter" idx="12"/>
          </p:nvPr>
        </p:nvSpPr>
        <p:spPr/>
        <p:txBody>
          <a:bodyPr/>
          <a:lstStyle>
            <a:lvl1pPr>
              <a:defRPr/>
            </a:lvl1pPr>
          </a:lstStyle>
          <a:p>
            <a:pPr>
              <a:defRPr/>
            </a:pPr>
            <a:fld id="{9292C5F0-8602-49E4-80C3-4458AF69604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Copyright © 2013 All Rights Reserved</a:t>
            </a:r>
            <a:endParaRPr lang="en-US"/>
          </a:p>
        </p:txBody>
      </p:sp>
      <p:sp>
        <p:nvSpPr>
          <p:cNvPr id="4" name="Footer Placeholder 4"/>
          <p:cNvSpPr>
            <a:spLocks noGrp="1"/>
          </p:cNvSpPr>
          <p:nvPr>
            <p:ph type="ftr" sz="quarter" idx="11"/>
          </p:nvPr>
        </p:nvSpPr>
        <p:spPr/>
        <p:txBody>
          <a:bodyPr/>
          <a:lstStyle>
            <a:lvl1pPr>
              <a:defRPr/>
            </a:lvl1pPr>
          </a:lstStyle>
          <a:p>
            <a:pPr>
              <a:defRPr/>
            </a:pPr>
            <a:r>
              <a:rPr lang="en-US"/>
              <a:t>Harmony Healthcare International, Inc.</a:t>
            </a:r>
          </a:p>
        </p:txBody>
      </p:sp>
      <p:sp>
        <p:nvSpPr>
          <p:cNvPr id="5" name="Slide Number Placeholder 5"/>
          <p:cNvSpPr>
            <a:spLocks noGrp="1"/>
          </p:cNvSpPr>
          <p:nvPr>
            <p:ph type="sldNum" sz="quarter" idx="12"/>
          </p:nvPr>
        </p:nvSpPr>
        <p:spPr/>
        <p:txBody>
          <a:bodyPr/>
          <a:lstStyle>
            <a:lvl1pPr>
              <a:defRPr/>
            </a:lvl1pPr>
          </a:lstStyle>
          <a:p>
            <a:pPr>
              <a:defRPr/>
            </a:pPr>
            <a:fld id="{E04C2992-592B-459A-B981-D9BD5E527DD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Copyright © 2013 All Rights Reserved</a:t>
            </a:r>
            <a:endParaRPr lang="en-US"/>
          </a:p>
        </p:txBody>
      </p:sp>
      <p:sp>
        <p:nvSpPr>
          <p:cNvPr id="3" name="Footer Placeholder 4"/>
          <p:cNvSpPr>
            <a:spLocks noGrp="1"/>
          </p:cNvSpPr>
          <p:nvPr>
            <p:ph type="ftr" sz="quarter" idx="11"/>
          </p:nvPr>
        </p:nvSpPr>
        <p:spPr/>
        <p:txBody>
          <a:bodyPr/>
          <a:lstStyle>
            <a:lvl1pPr>
              <a:defRPr/>
            </a:lvl1pPr>
          </a:lstStyle>
          <a:p>
            <a:pPr>
              <a:defRPr/>
            </a:pPr>
            <a:r>
              <a:rPr lang="en-US"/>
              <a:t>Harmony Healthcare International, Inc.</a:t>
            </a:r>
          </a:p>
        </p:txBody>
      </p:sp>
      <p:sp>
        <p:nvSpPr>
          <p:cNvPr id="4" name="Slide Number Placeholder 5"/>
          <p:cNvSpPr>
            <a:spLocks noGrp="1"/>
          </p:cNvSpPr>
          <p:nvPr>
            <p:ph type="sldNum" sz="quarter" idx="12"/>
          </p:nvPr>
        </p:nvSpPr>
        <p:spPr/>
        <p:txBody>
          <a:bodyPr/>
          <a:lstStyle>
            <a:lvl1pPr>
              <a:defRPr/>
            </a:lvl1pPr>
          </a:lstStyle>
          <a:p>
            <a:pPr>
              <a:defRPr/>
            </a:pPr>
            <a:fld id="{997B00AD-31A6-4B73-B5D8-DE7888598BD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Copyright © 2013 All Rights Reserved</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Harmony Healthcare International, Inc.</a:t>
            </a:r>
          </a:p>
        </p:txBody>
      </p:sp>
      <p:sp>
        <p:nvSpPr>
          <p:cNvPr id="7" name="Slide Number Placeholder 5"/>
          <p:cNvSpPr>
            <a:spLocks noGrp="1"/>
          </p:cNvSpPr>
          <p:nvPr>
            <p:ph type="sldNum" sz="quarter" idx="12"/>
          </p:nvPr>
        </p:nvSpPr>
        <p:spPr/>
        <p:txBody>
          <a:bodyPr/>
          <a:lstStyle>
            <a:lvl1pPr>
              <a:defRPr/>
            </a:lvl1pPr>
          </a:lstStyle>
          <a:p>
            <a:pPr>
              <a:defRPr/>
            </a:pPr>
            <a:fld id="{04491E52-C2BE-4356-B406-F2C3EEF991F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Copyright © 2013 All Rights Reserved</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Harmony Healthcare International, Inc.</a:t>
            </a:r>
          </a:p>
        </p:txBody>
      </p:sp>
      <p:sp>
        <p:nvSpPr>
          <p:cNvPr id="7" name="Slide Number Placeholder 5"/>
          <p:cNvSpPr>
            <a:spLocks noGrp="1"/>
          </p:cNvSpPr>
          <p:nvPr>
            <p:ph type="sldNum" sz="quarter" idx="12"/>
          </p:nvPr>
        </p:nvSpPr>
        <p:spPr/>
        <p:txBody>
          <a:bodyPr/>
          <a:lstStyle>
            <a:lvl1pPr>
              <a:defRPr/>
            </a:lvl1pPr>
          </a:lstStyle>
          <a:p>
            <a:pPr>
              <a:defRPr/>
            </a:pPr>
            <a:fld id="{924DBA7A-21E2-47C6-B4BC-A57E1411491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04800" y="1524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762000" y="1524000"/>
            <a:ext cx="7772400" cy="4068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700" i="1">
                <a:solidFill>
                  <a:schemeClr val="tx1"/>
                </a:solidFill>
                <a:latin typeface="+mn-lt"/>
                <a:cs typeface="+mn-cs"/>
              </a:defRPr>
            </a:lvl1pPr>
          </a:lstStyle>
          <a:p>
            <a:pPr>
              <a:defRPr/>
            </a:pPr>
            <a:r>
              <a:rPr lang="en-US" smtClean="0"/>
              <a:t>Copyright © 2013 All Rights Reserved</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900" i="1">
                <a:solidFill>
                  <a:schemeClr val="tx1"/>
                </a:solidFill>
                <a:latin typeface="+mn-lt"/>
                <a:cs typeface="+mn-cs"/>
              </a:defRPr>
            </a:lvl1pPr>
          </a:lstStyle>
          <a:p>
            <a:pPr>
              <a:defRPr/>
            </a:pPr>
            <a:r>
              <a:rPr lang="en-US"/>
              <a:t>Harmony Healthcare International, Inc.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fld id="{BB0D723C-B82F-46B8-9516-7A1B5B942C23}" type="slidenum">
              <a:rPr lang="en-US"/>
              <a:pPr>
                <a:defRPr/>
              </a:pPr>
              <a:t>‹#›</a:t>
            </a:fld>
            <a:endParaRPr lang="en-US" dirty="0"/>
          </a:p>
        </p:txBody>
      </p:sp>
      <p:pic>
        <p:nvPicPr>
          <p:cNvPr id="1031" name="Picture 2"/>
          <p:cNvPicPr>
            <a:picLocks noChangeAspect="1" noChangeArrowheads="1"/>
          </p:cNvPicPr>
          <p:nvPr/>
        </p:nvPicPr>
        <p:blipFill>
          <a:blip r:embed="rId13" cstate="print"/>
          <a:srcRect/>
          <a:stretch>
            <a:fillRect/>
          </a:stretch>
        </p:blipFill>
        <p:spPr bwMode="auto">
          <a:xfrm>
            <a:off x="304800" y="1219200"/>
            <a:ext cx="8458200" cy="195263"/>
          </a:xfrm>
          <a:prstGeom prst="rect">
            <a:avLst/>
          </a:prstGeom>
          <a:noFill/>
          <a:ln w="9525">
            <a:noFill/>
            <a:miter lim="800000"/>
            <a:headEnd/>
            <a:tailEnd/>
          </a:ln>
        </p:spPr>
      </p:pic>
      <p:pic>
        <p:nvPicPr>
          <p:cNvPr id="1032" name="Picture 2"/>
          <p:cNvPicPr>
            <a:picLocks noChangeAspect="1" noChangeArrowheads="1"/>
          </p:cNvPicPr>
          <p:nvPr/>
        </p:nvPicPr>
        <p:blipFill>
          <a:blip r:embed="rId13" cstate="print"/>
          <a:srcRect/>
          <a:stretch>
            <a:fillRect/>
          </a:stretch>
        </p:blipFill>
        <p:spPr bwMode="auto">
          <a:xfrm>
            <a:off x="381000" y="6172200"/>
            <a:ext cx="8458200" cy="122238"/>
          </a:xfrm>
          <a:prstGeom prst="rect">
            <a:avLst/>
          </a:prstGeom>
          <a:noFill/>
          <a:ln w="9525">
            <a:noFill/>
            <a:miter lim="800000"/>
            <a:headEnd/>
            <a:tailEnd/>
          </a:ln>
        </p:spPr>
      </p:pic>
      <p:pic>
        <p:nvPicPr>
          <p:cNvPr id="1033" name="Picture 10" descr="HHI_Logoblack.bmp"/>
          <p:cNvPicPr>
            <a:picLocks noChangeAspect="1"/>
          </p:cNvPicPr>
          <p:nvPr/>
        </p:nvPicPr>
        <p:blipFill>
          <a:blip r:embed="rId14" cstate="print"/>
          <a:srcRect/>
          <a:stretch>
            <a:fillRect/>
          </a:stretch>
        </p:blipFill>
        <p:spPr bwMode="auto">
          <a:xfrm>
            <a:off x="8382000" y="152400"/>
            <a:ext cx="457200" cy="7064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rtl="0" eaLnBrk="1" fontAlgn="base" hangingPunct="1">
        <a:spcBef>
          <a:spcPct val="0"/>
        </a:spcBef>
        <a:spcAft>
          <a:spcPct val="0"/>
        </a:spcAft>
        <a:defRPr sz="4000" kern="1200">
          <a:solidFill>
            <a:schemeClr val="tx1"/>
          </a:solidFill>
          <a:latin typeface="+mj-lt"/>
          <a:ea typeface="+mj-ea"/>
          <a:cs typeface="+mj-cs"/>
        </a:defRPr>
      </a:lvl1pPr>
      <a:lvl2pPr algn="l" rtl="0" eaLnBrk="1" fontAlgn="base" hangingPunct="1">
        <a:spcBef>
          <a:spcPct val="0"/>
        </a:spcBef>
        <a:spcAft>
          <a:spcPct val="0"/>
        </a:spcAft>
        <a:defRPr sz="4000">
          <a:solidFill>
            <a:schemeClr val="tx1"/>
          </a:solidFill>
          <a:latin typeface="Palatino Linotype" pitchFamily="18" charset="0"/>
        </a:defRPr>
      </a:lvl2pPr>
      <a:lvl3pPr algn="l" rtl="0" eaLnBrk="1" fontAlgn="base" hangingPunct="1">
        <a:spcBef>
          <a:spcPct val="0"/>
        </a:spcBef>
        <a:spcAft>
          <a:spcPct val="0"/>
        </a:spcAft>
        <a:defRPr sz="4000">
          <a:solidFill>
            <a:schemeClr val="tx1"/>
          </a:solidFill>
          <a:latin typeface="Palatino Linotype" pitchFamily="18" charset="0"/>
        </a:defRPr>
      </a:lvl3pPr>
      <a:lvl4pPr algn="l" rtl="0" eaLnBrk="1" fontAlgn="base" hangingPunct="1">
        <a:spcBef>
          <a:spcPct val="0"/>
        </a:spcBef>
        <a:spcAft>
          <a:spcPct val="0"/>
        </a:spcAft>
        <a:defRPr sz="4000">
          <a:solidFill>
            <a:schemeClr val="tx1"/>
          </a:solidFill>
          <a:latin typeface="Palatino Linotype" pitchFamily="18" charset="0"/>
        </a:defRPr>
      </a:lvl4pPr>
      <a:lvl5pPr algn="l" rtl="0" eaLnBrk="1" fontAlgn="base" hangingPunct="1">
        <a:spcBef>
          <a:spcPct val="0"/>
        </a:spcBef>
        <a:spcAft>
          <a:spcPct val="0"/>
        </a:spcAft>
        <a:defRPr sz="4000">
          <a:solidFill>
            <a:schemeClr val="tx1"/>
          </a:solidFill>
          <a:latin typeface="Palatino Linotype"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Blip>
          <a:blip r:embed="rId15"/>
        </a:buBlip>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6"/>
        </a:buBlip>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Blip>
          <a:blip r:embed="rId17"/>
        </a:buBlip>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Blip>
          <a:blip r:embed="rId18"/>
        </a:buBlip>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Blip>
          <a:blip r:embed="rId16"/>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www.rehabmeasures.org/"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http://thebcat.com/" TargetMode="External"/><Relationship Id="rId4" Type="http://schemas.openxmlformats.org/officeDocument/2006/relationships/hyperlink" Target="http://web.missouri.edu/~proste/tool"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www.rehabmeasures.org/"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hyperlink" Target="http://thebcat.com/" TargetMode="External"/><Relationship Id="rId4" Type="http://schemas.openxmlformats.org/officeDocument/2006/relationships/hyperlink" Target="http://web.missouri.edu/~proste/tool"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mailto:Jsadewicz@harmony-healthcare.com"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mailto:RUGS@harmony-healthcare.com"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ChangeArrowheads="1"/>
          </p:cNvSpPr>
          <p:nvPr>
            <p:ph type="ctrTitle"/>
          </p:nvPr>
        </p:nvSpPr>
        <p:spPr>
          <a:xfrm>
            <a:off x="685800" y="1524000"/>
            <a:ext cx="7772400" cy="1470025"/>
          </a:xfrm>
        </p:spPr>
        <p:txBody>
          <a:bodyPr/>
          <a:lstStyle/>
          <a:p>
            <a:pPr algn="ctr"/>
            <a:r>
              <a:rPr lang="en-US" dirty="0" smtClean="0"/>
              <a:t>Measure Up with Standardized Assessments</a:t>
            </a:r>
            <a:endParaRPr lang="en-US" dirty="0"/>
          </a:p>
        </p:txBody>
      </p:sp>
      <p:sp>
        <p:nvSpPr>
          <p:cNvPr id="2057" name="Rectangle 9"/>
          <p:cNvSpPr>
            <a:spLocks noGrp="1" noChangeArrowheads="1"/>
          </p:cNvSpPr>
          <p:nvPr>
            <p:ph type="subTitle" idx="1"/>
          </p:nvPr>
        </p:nvSpPr>
        <p:spPr>
          <a:xfrm>
            <a:off x="914400" y="3124200"/>
            <a:ext cx="7543800" cy="2971800"/>
          </a:xfrm>
          <a:noFill/>
          <a:ln/>
        </p:spPr>
        <p:txBody>
          <a:bodyPr/>
          <a:lstStyle/>
          <a:p>
            <a:pPr fontAlgn="auto">
              <a:spcAft>
                <a:spcPts val="0"/>
              </a:spcAft>
              <a:defRPr/>
            </a:pPr>
            <a:r>
              <a:rPr lang="en-US" sz="2400" b="1" dirty="0" smtClean="0">
                <a:solidFill>
                  <a:schemeClr val="tx1"/>
                </a:solidFill>
                <a:ea typeface="Batang" pitchFamily="18" charset="-127"/>
              </a:rPr>
              <a:t>HARMONY UNIVERSITY</a:t>
            </a:r>
          </a:p>
          <a:p>
            <a:pPr fontAlgn="auto">
              <a:spcAft>
                <a:spcPts val="0"/>
              </a:spcAft>
              <a:defRPr/>
            </a:pPr>
            <a:r>
              <a:rPr lang="en-US" sz="2000" b="1" dirty="0" smtClean="0">
                <a:solidFill>
                  <a:schemeClr val="tx1"/>
                </a:solidFill>
                <a:ea typeface="Batang" pitchFamily="18" charset="-127"/>
              </a:rPr>
              <a:t>The Provider Unit of </a:t>
            </a:r>
          </a:p>
          <a:p>
            <a:pPr fontAlgn="auto">
              <a:spcAft>
                <a:spcPts val="0"/>
              </a:spcAft>
              <a:defRPr/>
            </a:pPr>
            <a:r>
              <a:rPr lang="en-US" sz="2000" b="1" dirty="0" smtClean="0">
                <a:solidFill>
                  <a:schemeClr val="tx1"/>
                </a:solidFill>
                <a:ea typeface="Batang" pitchFamily="18" charset="-127"/>
              </a:rPr>
              <a:t>Harmony Healthcare International, Inc. (HHI)</a:t>
            </a:r>
          </a:p>
          <a:p>
            <a:pPr fontAlgn="auto">
              <a:spcAft>
                <a:spcPts val="0"/>
              </a:spcAft>
              <a:defRPr/>
            </a:pPr>
            <a:r>
              <a:rPr lang="en-US" sz="1800" i="1" dirty="0" smtClean="0">
                <a:solidFill>
                  <a:schemeClr val="tx1"/>
                </a:solidFill>
                <a:ea typeface="Batang" pitchFamily="18" charset="-127"/>
              </a:rPr>
              <a:t>Presented by:</a:t>
            </a:r>
          </a:p>
          <a:p>
            <a:pPr fontAlgn="auto">
              <a:spcAft>
                <a:spcPts val="0"/>
              </a:spcAft>
              <a:defRPr/>
            </a:pPr>
            <a:r>
              <a:rPr lang="en-US" sz="2400" b="1" dirty="0" smtClean="0">
                <a:solidFill>
                  <a:schemeClr val="tx1"/>
                </a:solidFill>
                <a:ea typeface="Batang" pitchFamily="18" charset="-127"/>
              </a:rPr>
              <a:t>Deb Lee, OTR/L</a:t>
            </a:r>
          </a:p>
          <a:p>
            <a:pPr fontAlgn="auto">
              <a:spcAft>
                <a:spcPts val="0"/>
              </a:spcAft>
              <a:defRPr/>
            </a:pPr>
            <a:r>
              <a:rPr lang="en-US" sz="2000" b="1" dirty="0" smtClean="0">
                <a:solidFill>
                  <a:schemeClr val="tx1"/>
                </a:solidFill>
                <a:ea typeface="Batang" pitchFamily="18" charset="-127"/>
              </a:rPr>
              <a:t>Harmony Regional Consultant</a:t>
            </a:r>
          </a:p>
          <a:p>
            <a:pPr fontAlgn="auto">
              <a:spcAft>
                <a:spcPts val="0"/>
              </a:spcAft>
              <a:defRPr/>
            </a:pPr>
            <a:r>
              <a:rPr lang="en-US" sz="2400" b="1" dirty="0" smtClean="0">
                <a:solidFill>
                  <a:schemeClr val="tx1"/>
                </a:solidFill>
                <a:ea typeface="Batang" pitchFamily="18" charset="-127"/>
              </a:rPr>
              <a:t>Joyce Sadewicz, PT, RAC-CT</a:t>
            </a:r>
          </a:p>
          <a:p>
            <a:pPr fontAlgn="auto">
              <a:spcAft>
                <a:spcPts val="0"/>
              </a:spcAft>
              <a:defRPr/>
            </a:pPr>
            <a:r>
              <a:rPr lang="en-US" sz="2000" b="1" dirty="0" smtClean="0">
                <a:solidFill>
                  <a:schemeClr val="tx1"/>
                </a:solidFill>
                <a:ea typeface="Batang" pitchFamily="18" charset="-127"/>
              </a:rPr>
              <a:t>Field Operations</a:t>
            </a:r>
            <a:endParaRPr lang="en-US" sz="2000" b="1" dirty="0" smtClean="0">
              <a:solidFill>
                <a:schemeClr val="tx1"/>
              </a:solidFill>
              <a:ea typeface="Batang" pitchFamily="18" charset="-127"/>
            </a:endParaRPr>
          </a:p>
          <a:p>
            <a:pPr fontAlgn="auto">
              <a:spcAft>
                <a:spcPts val="0"/>
              </a:spcAft>
              <a:defRPr/>
            </a:pPr>
            <a:endParaRPr lang="en-US" sz="2000" b="1" dirty="0" smtClean="0">
              <a:solidFill>
                <a:schemeClr val="tx1"/>
              </a:solidFill>
              <a:ea typeface="Batang" pitchFamily="18" charset="-127"/>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52400" y="304800"/>
            <a:ext cx="8229600" cy="1143000"/>
          </a:xfrm>
        </p:spPr>
        <p:txBody>
          <a:bodyPr/>
          <a:lstStyle/>
          <a:p>
            <a:r>
              <a:rPr lang="en-US" dirty="0" smtClean="0"/>
              <a:t>Scientific Basis</a:t>
            </a:r>
          </a:p>
        </p:txBody>
      </p:sp>
      <p:sp>
        <p:nvSpPr>
          <p:cNvPr id="3075" name="Content Placeholder 2"/>
          <p:cNvSpPr>
            <a:spLocks noGrp="1"/>
          </p:cNvSpPr>
          <p:nvPr>
            <p:ph idx="1"/>
          </p:nvPr>
        </p:nvSpPr>
        <p:spPr>
          <a:xfrm>
            <a:off x="685800" y="1828800"/>
            <a:ext cx="7391400" cy="3992563"/>
          </a:xfrm>
        </p:spPr>
        <p:txBody>
          <a:bodyPr/>
          <a:lstStyle/>
          <a:p>
            <a:pPr>
              <a:defRPr/>
            </a:pPr>
            <a:r>
              <a:rPr lang="en-US" sz="4400" dirty="0" smtClean="0">
                <a:latin typeface="+mj-lt"/>
              </a:rPr>
              <a:t>Scientific Basis for Practice </a:t>
            </a:r>
          </a:p>
          <a:p>
            <a:pPr lvl="1">
              <a:defRPr/>
            </a:pPr>
            <a:r>
              <a:rPr lang="en-US" sz="4000" dirty="0" smtClean="0">
                <a:latin typeface="+mj-lt"/>
              </a:rPr>
              <a:t>Evidenced based</a:t>
            </a:r>
          </a:p>
          <a:p>
            <a:pPr lvl="1">
              <a:defRPr/>
            </a:pPr>
            <a:r>
              <a:rPr lang="en-US" sz="4000" dirty="0" smtClean="0">
                <a:latin typeface="+mj-lt"/>
              </a:rPr>
              <a:t>Supports medical necessity</a:t>
            </a:r>
          </a:p>
          <a:p>
            <a:pPr lvl="1">
              <a:defRPr/>
            </a:pPr>
            <a:r>
              <a:rPr lang="en-US" sz="4000" dirty="0" smtClean="0">
                <a:latin typeface="+mj-lt"/>
              </a:rPr>
              <a:t>Starting point for measurable goals</a:t>
            </a:r>
          </a:p>
          <a:p>
            <a:pPr>
              <a:defRPr/>
            </a:pPr>
            <a:endParaRPr lang="en-US" dirty="0" smtClean="0">
              <a:latin typeface="+mj-lt"/>
            </a:endParaRPr>
          </a:p>
          <a:p>
            <a:pPr>
              <a:defRPr/>
            </a:pPr>
            <a:endParaRPr lang="en-US" dirty="0" smtClean="0">
              <a:latin typeface="+mj-lt"/>
            </a:endParaRPr>
          </a:p>
          <a:p>
            <a:pPr>
              <a:defRPr/>
            </a:pPr>
            <a:endParaRPr lang="en-US" dirty="0" smtClean="0">
              <a:latin typeface="+mj-lt"/>
            </a:endParaRPr>
          </a:p>
        </p:txBody>
      </p:sp>
      <p:sp>
        <p:nvSpPr>
          <p:cNvPr id="6" name="Date Placeholder 5"/>
          <p:cNvSpPr>
            <a:spLocks noGrp="1"/>
          </p:cNvSpPr>
          <p:nvPr>
            <p:ph type="dt" sz="quarter" idx="10"/>
          </p:nvPr>
        </p:nvSpPr>
        <p:spPr/>
        <p:txBody>
          <a:bodyPr/>
          <a:lstStyle/>
          <a:p>
            <a:pPr>
              <a:defRPr/>
            </a:pPr>
            <a:r>
              <a:rPr lang="en-US" dirty="0"/>
              <a:t>Copyright © 2012 All Rights Reserved</a:t>
            </a:r>
          </a:p>
        </p:txBody>
      </p:sp>
      <p:sp>
        <p:nvSpPr>
          <p:cNvPr id="7" name="Footer Placeholder 6"/>
          <p:cNvSpPr>
            <a:spLocks noGrp="1"/>
          </p:cNvSpPr>
          <p:nvPr>
            <p:ph type="ftr" sz="quarter" idx="11"/>
          </p:nvPr>
        </p:nvSpPr>
        <p:spPr/>
        <p:txBody>
          <a:bodyPr/>
          <a:lstStyle/>
          <a:p>
            <a:pPr>
              <a:defRPr/>
            </a:pPr>
            <a:r>
              <a:rPr lang="en-US" dirty="0"/>
              <a:t>Harmony Healthcare International, Inc.</a:t>
            </a:r>
          </a:p>
        </p:txBody>
      </p:sp>
      <p:sp>
        <p:nvSpPr>
          <p:cNvPr id="8" name="Slide Number Placeholder 7"/>
          <p:cNvSpPr>
            <a:spLocks noGrp="1"/>
          </p:cNvSpPr>
          <p:nvPr>
            <p:ph type="sldNum" sz="quarter" idx="12"/>
          </p:nvPr>
        </p:nvSpPr>
        <p:spPr/>
        <p:txBody>
          <a:bodyPr/>
          <a:lstStyle/>
          <a:p>
            <a:pPr>
              <a:defRPr/>
            </a:pPr>
            <a:fld id="{FD120D7D-4E39-4217-AAB3-4985EAE5DCEA}" type="slidenum">
              <a:rPr lang="en-US" sz="1000"/>
              <a:pPr>
                <a:defRPr/>
              </a:pPr>
              <a:t>10</a:t>
            </a:fld>
            <a:endParaRPr lang="en-US" sz="1000" dirty="0"/>
          </a:p>
        </p:txBody>
      </p:sp>
    </p:spTree>
    <p:extLst>
      <p:ext uri="{BB962C8B-B14F-4D97-AF65-F5344CB8AC3E}">
        <p14:creationId xmlns="" xmlns:p14="http://schemas.microsoft.com/office/powerpoint/2010/main" val="2400214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Standardized Testing</a:t>
            </a:r>
            <a:endParaRPr lang="en-US" dirty="0"/>
          </a:p>
        </p:txBody>
      </p:sp>
      <p:sp>
        <p:nvSpPr>
          <p:cNvPr id="3" name="Content Placeholder 2"/>
          <p:cNvSpPr>
            <a:spLocks noGrp="1"/>
          </p:cNvSpPr>
          <p:nvPr>
            <p:ph idx="1"/>
          </p:nvPr>
        </p:nvSpPr>
        <p:spPr/>
        <p:txBody>
          <a:bodyPr/>
          <a:lstStyle/>
          <a:p>
            <a:r>
              <a:rPr lang="en-US" dirty="0" smtClean="0"/>
              <a:t>What is a standardized test?</a:t>
            </a:r>
          </a:p>
          <a:p>
            <a:pPr marL="0" indent="0">
              <a:buNone/>
            </a:pPr>
            <a:endParaRPr lang="en-US" sz="2400" dirty="0" smtClean="0"/>
          </a:p>
          <a:p>
            <a:pPr lvl="1"/>
            <a:r>
              <a:rPr lang="en-US" dirty="0" smtClean="0"/>
              <a:t>The procedure, apparatus and scoring are fixed</a:t>
            </a:r>
          </a:p>
          <a:p>
            <a:pPr lvl="1"/>
            <a:r>
              <a:rPr lang="en-US" dirty="0" smtClean="0"/>
              <a:t>Uniformity each time it is administered</a:t>
            </a:r>
          </a:p>
          <a:p>
            <a:pPr lvl="1"/>
            <a:r>
              <a:rPr lang="en-US" dirty="0" smtClean="0"/>
              <a:t>Instructions are clear, detailed and complete</a:t>
            </a:r>
          </a:p>
          <a:p>
            <a:pPr lvl="1"/>
            <a:endParaRPr lang="en-US" dirty="0" smtClean="0"/>
          </a:p>
          <a:p>
            <a:pPr marL="0" indent="0">
              <a:buNone/>
            </a:pPr>
            <a:endParaRPr lang="en-US" dirty="0" smtClean="0"/>
          </a:p>
          <a:p>
            <a:pPr marL="0" indent="0">
              <a:buNone/>
            </a:pPr>
            <a:endParaRPr lang="en-US" dirty="0" smtClean="0"/>
          </a:p>
          <a:p>
            <a:pPr>
              <a:buFont typeface="Arial"/>
              <a:buChar char="•"/>
            </a:pPr>
            <a:endParaRPr lang="en-US" dirty="0"/>
          </a:p>
        </p:txBody>
      </p:sp>
      <p:sp>
        <p:nvSpPr>
          <p:cNvPr id="4" name="Date Placeholder 3"/>
          <p:cNvSpPr>
            <a:spLocks noGrp="1"/>
          </p:cNvSpPr>
          <p:nvPr>
            <p:ph type="dt" sz="half" idx="10"/>
          </p:nvPr>
        </p:nvSpPr>
        <p:spPr/>
        <p:txBody>
          <a:bodyPr/>
          <a:lstStyle/>
          <a:p>
            <a:pPr>
              <a:defRPr/>
            </a:pPr>
            <a:r>
              <a:rPr lang="en-US" dirty="0" smtClean="0"/>
              <a:t>Copyright © 2012 All Rights Reserved</a:t>
            </a:r>
            <a:endParaRPr lang="en-US" dirty="0"/>
          </a:p>
        </p:txBody>
      </p:sp>
      <p:sp>
        <p:nvSpPr>
          <p:cNvPr id="5" name="Footer Placeholder 4"/>
          <p:cNvSpPr>
            <a:spLocks noGrp="1"/>
          </p:cNvSpPr>
          <p:nvPr>
            <p:ph type="ftr" sz="quarter" idx="11"/>
          </p:nvPr>
        </p:nvSpPr>
        <p:spPr/>
        <p:txBody>
          <a:bodyPr/>
          <a:lstStyle/>
          <a:p>
            <a:pPr>
              <a:defRPr/>
            </a:pPr>
            <a:r>
              <a:rPr lang="en-US" dirty="0" smtClean="0"/>
              <a:t>Harmony Healthcare International, Inc.</a:t>
            </a:r>
            <a:endParaRPr lang="en-US" dirty="0"/>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11</a:t>
            </a:fld>
            <a:endParaRPr lang="en-US" dirty="0"/>
          </a:p>
        </p:txBody>
      </p:sp>
    </p:spTree>
    <p:extLst>
      <p:ext uri="{BB962C8B-B14F-4D97-AF65-F5344CB8AC3E}">
        <p14:creationId xmlns="" xmlns:p14="http://schemas.microsoft.com/office/powerpoint/2010/main" val="4035864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Selection</a:t>
            </a:r>
            <a:endParaRPr lang="en-US" dirty="0"/>
          </a:p>
        </p:txBody>
      </p:sp>
      <p:sp>
        <p:nvSpPr>
          <p:cNvPr id="3" name="Content Placeholder 2"/>
          <p:cNvSpPr>
            <a:spLocks noGrp="1"/>
          </p:cNvSpPr>
          <p:nvPr>
            <p:ph idx="1"/>
          </p:nvPr>
        </p:nvSpPr>
        <p:spPr/>
        <p:txBody>
          <a:bodyPr/>
          <a:lstStyle/>
          <a:p>
            <a:r>
              <a:rPr lang="en-US" dirty="0" smtClean="0"/>
              <a:t>Test Selection</a:t>
            </a:r>
          </a:p>
          <a:p>
            <a:pPr lvl="1"/>
            <a:r>
              <a:rPr lang="en-US" dirty="0" smtClean="0"/>
              <a:t>A test must be valid for the situation.</a:t>
            </a:r>
          </a:p>
          <a:p>
            <a:pPr lvl="1"/>
            <a:r>
              <a:rPr lang="en-US" dirty="0" smtClean="0"/>
              <a:t>Can it be interpreted soundly?</a:t>
            </a:r>
          </a:p>
          <a:p>
            <a:pPr lvl="1"/>
            <a:r>
              <a:rPr lang="en-US" dirty="0" smtClean="0"/>
              <a:t>Does the information serve the purpose?</a:t>
            </a:r>
          </a:p>
          <a:p>
            <a:pPr lvl="1"/>
            <a:r>
              <a:rPr lang="en-US" dirty="0" smtClean="0"/>
              <a:t>Know the test and consider the patient.</a:t>
            </a:r>
            <a:endParaRPr lang="en-US" dirty="0"/>
          </a:p>
        </p:txBody>
      </p:sp>
      <p:sp>
        <p:nvSpPr>
          <p:cNvPr id="4" name="Date Placeholder 3"/>
          <p:cNvSpPr>
            <a:spLocks noGrp="1"/>
          </p:cNvSpPr>
          <p:nvPr>
            <p:ph type="dt" sz="half" idx="10"/>
          </p:nvPr>
        </p:nvSpPr>
        <p:spPr/>
        <p:txBody>
          <a:bodyPr/>
          <a:lstStyle/>
          <a:p>
            <a:pPr>
              <a:defRPr/>
            </a:pPr>
            <a:r>
              <a:rPr lang="en-US" dirty="0" smtClean="0"/>
              <a:t>Copyright © 2012 All Rights Reserved</a:t>
            </a:r>
            <a:endParaRPr lang="en-US" dirty="0"/>
          </a:p>
        </p:txBody>
      </p:sp>
      <p:sp>
        <p:nvSpPr>
          <p:cNvPr id="5" name="Footer Placeholder 4"/>
          <p:cNvSpPr>
            <a:spLocks noGrp="1"/>
          </p:cNvSpPr>
          <p:nvPr>
            <p:ph type="ftr" sz="quarter" idx="11"/>
          </p:nvPr>
        </p:nvSpPr>
        <p:spPr/>
        <p:txBody>
          <a:bodyPr/>
          <a:lstStyle/>
          <a:p>
            <a:pPr>
              <a:defRPr/>
            </a:pPr>
            <a:r>
              <a:rPr lang="en-US" dirty="0" smtClean="0"/>
              <a:t>Harmony Healthcare International, Inc.</a:t>
            </a:r>
            <a:endParaRPr lang="en-US" dirty="0"/>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12</a:t>
            </a:fld>
            <a:endParaRPr lang="en-US" dirty="0"/>
          </a:p>
        </p:txBody>
      </p:sp>
    </p:spTree>
    <p:extLst>
      <p:ext uri="{BB962C8B-B14F-4D97-AF65-F5344CB8AC3E}">
        <p14:creationId xmlns="" xmlns:p14="http://schemas.microsoft.com/office/powerpoint/2010/main" val="2180722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52400" y="304800"/>
            <a:ext cx="8229600" cy="1143000"/>
          </a:xfrm>
        </p:spPr>
        <p:txBody>
          <a:bodyPr/>
          <a:lstStyle/>
          <a:p>
            <a:r>
              <a:rPr lang="en-US" dirty="0" smtClean="0"/>
              <a:t>Effectiveness and Efficiency</a:t>
            </a:r>
          </a:p>
        </p:txBody>
      </p:sp>
      <p:sp>
        <p:nvSpPr>
          <p:cNvPr id="3075" name="Content Placeholder 2"/>
          <p:cNvSpPr>
            <a:spLocks noGrp="1"/>
          </p:cNvSpPr>
          <p:nvPr>
            <p:ph idx="1"/>
          </p:nvPr>
        </p:nvSpPr>
        <p:spPr>
          <a:xfrm>
            <a:off x="685800" y="1828800"/>
            <a:ext cx="7391400" cy="3992563"/>
          </a:xfrm>
        </p:spPr>
        <p:txBody>
          <a:bodyPr/>
          <a:lstStyle/>
          <a:p>
            <a:pPr>
              <a:defRPr/>
            </a:pPr>
            <a:r>
              <a:rPr lang="en-US" sz="4000" dirty="0" smtClean="0">
                <a:latin typeface="+mj-lt"/>
              </a:rPr>
              <a:t>Effectiveness and Efficiency</a:t>
            </a:r>
          </a:p>
          <a:p>
            <a:pPr lvl="1">
              <a:defRPr/>
            </a:pPr>
            <a:r>
              <a:rPr lang="en-US" sz="3600" dirty="0" smtClean="0">
                <a:latin typeface="+mj-lt"/>
              </a:rPr>
              <a:t>Are you testing what you think you are?</a:t>
            </a:r>
          </a:p>
          <a:p>
            <a:pPr lvl="1">
              <a:defRPr/>
            </a:pPr>
            <a:r>
              <a:rPr lang="en-US" sz="3600" dirty="0" smtClean="0">
                <a:latin typeface="+mj-lt"/>
              </a:rPr>
              <a:t>Time is short, can you administer the test efficiently?</a:t>
            </a:r>
          </a:p>
          <a:p>
            <a:pPr lvl="1">
              <a:defRPr/>
            </a:pPr>
            <a:r>
              <a:rPr lang="en-US" sz="3600" dirty="0" smtClean="0">
                <a:latin typeface="+mj-lt"/>
              </a:rPr>
              <a:t>How do you make it efficient? </a:t>
            </a:r>
          </a:p>
          <a:p>
            <a:pPr>
              <a:buNone/>
              <a:defRPr/>
            </a:pPr>
            <a:endParaRPr lang="en-US" dirty="0" smtClean="0">
              <a:latin typeface="+mj-lt"/>
            </a:endParaRPr>
          </a:p>
          <a:p>
            <a:pPr>
              <a:defRPr/>
            </a:pPr>
            <a:endParaRPr lang="en-US" dirty="0" smtClean="0">
              <a:latin typeface="+mj-lt"/>
            </a:endParaRPr>
          </a:p>
        </p:txBody>
      </p:sp>
      <p:sp>
        <p:nvSpPr>
          <p:cNvPr id="6" name="Date Placeholder 5"/>
          <p:cNvSpPr>
            <a:spLocks noGrp="1"/>
          </p:cNvSpPr>
          <p:nvPr>
            <p:ph type="dt" sz="quarter" idx="10"/>
          </p:nvPr>
        </p:nvSpPr>
        <p:spPr/>
        <p:txBody>
          <a:bodyPr/>
          <a:lstStyle/>
          <a:p>
            <a:pPr>
              <a:defRPr/>
            </a:pPr>
            <a:r>
              <a:rPr lang="en-US" dirty="0"/>
              <a:t>Copyright © 2012 All Rights Reserved</a:t>
            </a:r>
          </a:p>
        </p:txBody>
      </p:sp>
      <p:sp>
        <p:nvSpPr>
          <p:cNvPr id="7" name="Footer Placeholder 6"/>
          <p:cNvSpPr>
            <a:spLocks noGrp="1"/>
          </p:cNvSpPr>
          <p:nvPr>
            <p:ph type="ftr" sz="quarter" idx="11"/>
          </p:nvPr>
        </p:nvSpPr>
        <p:spPr/>
        <p:txBody>
          <a:bodyPr/>
          <a:lstStyle/>
          <a:p>
            <a:pPr>
              <a:defRPr/>
            </a:pPr>
            <a:r>
              <a:rPr lang="en-US" dirty="0"/>
              <a:t>Harmony Healthcare International, Inc.</a:t>
            </a:r>
          </a:p>
        </p:txBody>
      </p:sp>
      <p:sp>
        <p:nvSpPr>
          <p:cNvPr id="8" name="Slide Number Placeholder 7"/>
          <p:cNvSpPr>
            <a:spLocks noGrp="1"/>
          </p:cNvSpPr>
          <p:nvPr>
            <p:ph type="sldNum" sz="quarter" idx="12"/>
          </p:nvPr>
        </p:nvSpPr>
        <p:spPr/>
        <p:txBody>
          <a:bodyPr/>
          <a:lstStyle/>
          <a:p>
            <a:pPr>
              <a:defRPr/>
            </a:pPr>
            <a:fld id="{FD120D7D-4E39-4217-AAB3-4985EAE5DCEA}" type="slidenum">
              <a:rPr lang="en-US" sz="1000"/>
              <a:pPr>
                <a:defRPr/>
              </a:pPr>
              <a:t>13</a:t>
            </a:fld>
            <a:endParaRPr lang="en-US" sz="1000" dirty="0"/>
          </a:p>
        </p:txBody>
      </p:sp>
    </p:spTree>
    <p:extLst>
      <p:ext uri="{BB962C8B-B14F-4D97-AF65-F5344CB8AC3E}">
        <p14:creationId xmlns="" xmlns:p14="http://schemas.microsoft.com/office/powerpoint/2010/main" val="2400214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04800" y="304800"/>
            <a:ext cx="8229600" cy="1143000"/>
          </a:xfrm>
        </p:spPr>
        <p:txBody>
          <a:bodyPr/>
          <a:lstStyle/>
          <a:p>
            <a:r>
              <a:rPr lang="en-US" dirty="0" smtClean="0"/>
              <a:t>Relevance of Standardized Tests</a:t>
            </a:r>
          </a:p>
        </p:txBody>
      </p:sp>
      <p:sp>
        <p:nvSpPr>
          <p:cNvPr id="3075" name="Content Placeholder 2"/>
          <p:cNvSpPr>
            <a:spLocks noGrp="1"/>
          </p:cNvSpPr>
          <p:nvPr>
            <p:ph idx="1"/>
          </p:nvPr>
        </p:nvSpPr>
        <p:spPr>
          <a:xfrm>
            <a:off x="533400" y="1981200"/>
            <a:ext cx="8077200" cy="3810000"/>
          </a:xfrm>
        </p:spPr>
        <p:txBody>
          <a:bodyPr/>
          <a:lstStyle/>
          <a:p>
            <a:pPr>
              <a:buNone/>
              <a:defRPr/>
            </a:pPr>
            <a:r>
              <a:rPr lang="en-US" i="1" dirty="0" smtClean="0"/>
              <a:t>	Evidence based treatment is best practice and referrals are increasingly based on objective, value-based criteria including metric-driven rehabilitation performance, successful return to home rates, re-hospitalization rates and patient experience ratings.</a:t>
            </a:r>
          </a:p>
          <a:p>
            <a:pPr>
              <a:buNone/>
              <a:defRPr/>
            </a:pPr>
            <a:endParaRPr lang="en-US" dirty="0" smtClean="0">
              <a:latin typeface="+mj-lt"/>
            </a:endParaRPr>
          </a:p>
        </p:txBody>
      </p:sp>
      <p:sp>
        <p:nvSpPr>
          <p:cNvPr id="6" name="Date Placeholder 5"/>
          <p:cNvSpPr>
            <a:spLocks noGrp="1"/>
          </p:cNvSpPr>
          <p:nvPr>
            <p:ph type="dt" sz="quarter" idx="10"/>
          </p:nvPr>
        </p:nvSpPr>
        <p:spPr/>
        <p:txBody>
          <a:bodyPr/>
          <a:lstStyle/>
          <a:p>
            <a:pPr>
              <a:defRPr/>
            </a:pPr>
            <a:r>
              <a:rPr lang="en-US" dirty="0"/>
              <a:t>Copyright © 2012 All Rights Reserved</a:t>
            </a:r>
          </a:p>
        </p:txBody>
      </p:sp>
      <p:sp>
        <p:nvSpPr>
          <p:cNvPr id="7" name="Footer Placeholder 6"/>
          <p:cNvSpPr>
            <a:spLocks noGrp="1"/>
          </p:cNvSpPr>
          <p:nvPr>
            <p:ph type="ftr" sz="quarter" idx="11"/>
          </p:nvPr>
        </p:nvSpPr>
        <p:spPr/>
        <p:txBody>
          <a:bodyPr/>
          <a:lstStyle/>
          <a:p>
            <a:pPr>
              <a:defRPr/>
            </a:pPr>
            <a:r>
              <a:rPr lang="en-US" dirty="0"/>
              <a:t>Harmony Healthcare International, Inc.</a:t>
            </a:r>
          </a:p>
        </p:txBody>
      </p:sp>
      <p:sp>
        <p:nvSpPr>
          <p:cNvPr id="8" name="Slide Number Placeholder 7"/>
          <p:cNvSpPr>
            <a:spLocks noGrp="1"/>
          </p:cNvSpPr>
          <p:nvPr>
            <p:ph type="sldNum" sz="quarter" idx="12"/>
          </p:nvPr>
        </p:nvSpPr>
        <p:spPr/>
        <p:txBody>
          <a:bodyPr/>
          <a:lstStyle/>
          <a:p>
            <a:pPr>
              <a:defRPr/>
            </a:pPr>
            <a:fld id="{FD120D7D-4E39-4217-AAB3-4985EAE5DCEA}" type="slidenum">
              <a:rPr lang="en-US" sz="1000"/>
              <a:pPr>
                <a:defRPr/>
              </a:pPr>
              <a:t>14</a:t>
            </a:fld>
            <a:endParaRPr lang="en-US" sz="1000" dirty="0"/>
          </a:p>
        </p:txBody>
      </p:sp>
    </p:spTree>
    <p:extLst>
      <p:ext uri="{BB962C8B-B14F-4D97-AF65-F5344CB8AC3E}">
        <p14:creationId xmlns="" xmlns:p14="http://schemas.microsoft.com/office/powerpoint/2010/main" val="3689944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7848600" cy="4114800"/>
          </a:xfrm>
        </p:spPr>
        <p:txBody>
          <a:bodyPr/>
          <a:lstStyle/>
          <a:p>
            <a:r>
              <a:rPr lang="en-US" sz="2800" dirty="0" smtClean="0"/>
              <a:t>Selecting appropriate tests and measurements can determine:</a:t>
            </a:r>
          </a:p>
          <a:p>
            <a:pPr lvl="1"/>
            <a:r>
              <a:rPr lang="en-US" sz="2400" dirty="0" smtClean="0"/>
              <a:t>A patient’s status on their initial therapy evaluation</a:t>
            </a:r>
          </a:p>
          <a:p>
            <a:pPr lvl="1"/>
            <a:r>
              <a:rPr lang="en-US" sz="2400" dirty="0" smtClean="0"/>
              <a:t>An objective assessment of their particular strengths and needs </a:t>
            </a:r>
          </a:p>
          <a:p>
            <a:pPr lvl="1">
              <a:defRPr/>
            </a:pPr>
            <a:r>
              <a:rPr lang="en-US" sz="2400" dirty="0" smtClean="0"/>
              <a:t>Along with interpretation of the data establish the baseline for the patient’s status</a:t>
            </a:r>
          </a:p>
          <a:p>
            <a:pPr lvl="1">
              <a:defRPr/>
            </a:pPr>
            <a:r>
              <a:rPr lang="en-US" sz="2400" dirty="0" smtClean="0"/>
              <a:t>Directs the development of the plan for therapeutic intervention to achieve the goals you set for the patient</a:t>
            </a:r>
          </a:p>
          <a:p>
            <a:pPr lvl="1">
              <a:defRPr/>
            </a:pPr>
            <a:r>
              <a:rPr lang="en-US" sz="2400" dirty="0" smtClean="0"/>
              <a:t>Is critical for superior quality and results</a:t>
            </a:r>
          </a:p>
          <a:p>
            <a:pPr lvl="1"/>
            <a:endParaRPr lang="en-US" sz="3200" dirty="0" smtClean="0"/>
          </a:p>
          <a:p>
            <a:pPr marL="457200" lvl="1" indent="0">
              <a:buNone/>
            </a:pPr>
            <a:endParaRPr lang="en-US" dirty="0" smtClean="0"/>
          </a:p>
        </p:txBody>
      </p:sp>
      <p:sp>
        <p:nvSpPr>
          <p:cNvPr id="4" name="Date Placeholder 3"/>
          <p:cNvSpPr>
            <a:spLocks noGrp="1"/>
          </p:cNvSpPr>
          <p:nvPr>
            <p:ph type="dt" sz="half" idx="10"/>
          </p:nvPr>
        </p:nvSpPr>
        <p:spPr/>
        <p:txBody>
          <a:bodyPr/>
          <a:lstStyle/>
          <a:p>
            <a:pPr>
              <a:defRPr/>
            </a:pPr>
            <a:r>
              <a:rPr lang="en-US" dirty="0" smtClean="0"/>
              <a:t>Copyright © 2012 All Rights Reserved</a:t>
            </a:r>
            <a:endParaRPr lang="en-US" dirty="0"/>
          </a:p>
        </p:txBody>
      </p:sp>
      <p:sp>
        <p:nvSpPr>
          <p:cNvPr id="5" name="Footer Placeholder 4"/>
          <p:cNvSpPr>
            <a:spLocks noGrp="1"/>
          </p:cNvSpPr>
          <p:nvPr>
            <p:ph type="ftr" sz="quarter" idx="11"/>
          </p:nvPr>
        </p:nvSpPr>
        <p:spPr/>
        <p:txBody>
          <a:bodyPr/>
          <a:lstStyle/>
          <a:p>
            <a:pPr>
              <a:defRPr/>
            </a:pPr>
            <a:r>
              <a:rPr lang="en-US" dirty="0" smtClean="0"/>
              <a:t>Harmony Healthcare International, Inc.</a:t>
            </a:r>
            <a:endParaRPr lang="en-US" dirty="0"/>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15</a:t>
            </a:fld>
            <a:endParaRPr lang="en-US" dirty="0"/>
          </a:p>
        </p:txBody>
      </p:sp>
      <p:sp>
        <p:nvSpPr>
          <p:cNvPr id="7" name="Title 1"/>
          <p:cNvSpPr>
            <a:spLocks noGrp="1"/>
          </p:cNvSpPr>
          <p:nvPr>
            <p:ph type="title"/>
          </p:nvPr>
        </p:nvSpPr>
        <p:spPr/>
        <p:txBody>
          <a:bodyPr/>
          <a:lstStyle/>
          <a:p>
            <a:r>
              <a:rPr lang="en-US" dirty="0" smtClean="0"/>
              <a:t>Selecting Standardized Tests</a:t>
            </a:r>
          </a:p>
        </p:txBody>
      </p:sp>
    </p:spTree>
    <p:extLst>
      <p:ext uri="{BB962C8B-B14F-4D97-AF65-F5344CB8AC3E}">
        <p14:creationId xmlns="" xmlns:p14="http://schemas.microsoft.com/office/powerpoint/2010/main" val="893250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7772400" cy="3992563"/>
          </a:xfrm>
        </p:spPr>
        <p:txBody>
          <a:bodyPr/>
          <a:lstStyle/>
          <a:p>
            <a:r>
              <a:rPr lang="en-US" sz="2800" dirty="0" smtClean="0"/>
              <a:t>Essential to evaluate the effectiveness of your </a:t>
            </a:r>
            <a:r>
              <a:rPr lang="en-US" sz="2800" b="1" dirty="0" smtClean="0"/>
              <a:t>treatment interventions  </a:t>
            </a:r>
          </a:p>
          <a:p>
            <a:pPr lvl="1"/>
            <a:r>
              <a:rPr lang="en-US" sz="2500" dirty="0" smtClean="0"/>
              <a:t>How objective and accurate are your findings?  </a:t>
            </a:r>
          </a:p>
          <a:p>
            <a:pPr lvl="1"/>
            <a:r>
              <a:rPr lang="en-US" sz="2500" dirty="0" smtClean="0"/>
              <a:t>How reliable? </a:t>
            </a:r>
          </a:p>
          <a:p>
            <a:pPr lvl="1"/>
            <a:r>
              <a:rPr lang="en-US" sz="2500" dirty="0" smtClean="0"/>
              <a:t>How valid?  </a:t>
            </a:r>
          </a:p>
          <a:p>
            <a:pPr lvl="1"/>
            <a:r>
              <a:rPr lang="en-US" sz="2500" dirty="0" smtClean="0"/>
              <a:t>How can you select the appropriate interventions for patients if assessments are vague?</a:t>
            </a:r>
          </a:p>
          <a:p>
            <a:endParaRPr lang="en-US" dirty="0"/>
          </a:p>
        </p:txBody>
      </p:sp>
      <p:sp>
        <p:nvSpPr>
          <p:cNvPr id="4" name="Date Placeholder 3"/>
          <p:cNvSpPr>
            <a:spLocks noGrp="1"/>
          </p:cNvSpPr>
          <p:nvPr>
            <p:ph type="dt" sz="half" idx="10"/>
          </p:nvPr>
        </p:nvSpPr>
        <p:spPr/>
        <p:txBody>
          <a:bodyPr/>
          <a:lstStyle/>
          <a:p>
            <a:pPr>
              <a:defRPr/>
            </a:pPr>
            <a:r>
              <a:rPr lang="en-US" dirty="0" smtClean="0"/>
              <a:t>Copyright © 2012 All Rights Reserved</a:t>
            </a:r>
            <a:endParaRPr lang="en-US" dirty="0"/>
          </a:p>
        </p:txBody>
      </p:sp>
      <p:sp>
        <p:nvSpPr>
          <p:cNvPr id="5" name="Footer Placeholder 4"/>
          <p:cNvSpPr>
            <a:spLocks noGrp="1"/>
          </p:cNvSpPr>
          <p:nvPr>
            <p:ph type="ftr" sz="quarter" idx="11"/>
          </p:nvPr>
        </p:nvSpPr>
        <p:spPr/>
        <p:txBody>
          <a:bodyPr/>
          <a:lstStyle/>
          <a:p>
            <a:pPr>
              <a:defRPr/>
            </a:pPr>
            <a:r>
              <a:rPr lang="en-US" dirty="0" smtClean="0"/>
              <a:t>Harmony Healthcare International, Inc.</a:t>
            </a:r>
            <a:endParaRPr lang="en-US" dirty="0"/>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16</a:t>
            </a:fld>
            <a:endParaRPr lang="en-US" dirty="0"/>
          </a:p>
        </p:txBody>
      </p:sp>
      <p:sp>
        <p:nvSpPr>
          <p:cNvPr id="7" name="Title 1"/>
          <p:cNvSpPr>
            <a:spLocks noGrp="1"/>
          </p:cNvSpPr>
          <p:nvPr>
            <p:ph type="title"/>
          </p:nvPr>
        </p:nvSpPr>
        <p:spPr>
          <a:xfrm>
            <a:off x="152400" y="152400"/>
            <a:ext cx="8534400" cy="1143000"/>
          </a:xfrm>
        </p:spPr>
        <p:txBody>
          <a:bodyPr/>
          <a:lstStyle/>
          <a:p>
            <a:r>
              <a:rPr lang="en-US" dirty="0" smtClean="0"/>
              <a:t>Selecting Standardized Tests</a:t>
            </a:r>
          </a:p>
        </p:txBody>
      </p:sp>
    </p:spTree>
    <p:extLst>
      <p:ext uri="{BB962C8B-B14F-4D97-AF65-F5344CB8AC3E}">
        <p14:creationId xmlns="" xmlns:p14="http://schemas.microsoft.com/office/powerpoint/2010/main" val="1669923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 A Standardized Test?</a:t>
            </a:r>
            <a:endParaRPr lang="en-US" dirty="0"/>
          </a:p>
        </p:txBody>
      </p:sp>
      <p:sp>
        <p:nvSpPr>
          <p:cNvPr id="3" name="Content Placeholder 2"/>
          <p:cNvSpPr>
            <a:spLocks noGrp="1"/>
          </p:cNvSpPr>
          <p:nvPr>
            <p:ph idx="1"/>
          </p:nvPr>
        </p:nvSpPr>
        <p:spPr>
          <a:xfrm>
            <a:off x="609600" y="1676400"/>
            <a:ext cx="8001000" cy="4068763"/>
          </a:xfrm>
        </p:spPr>
        <p:txBody>
          <a:bodyPr/>
          <a:lstStyle/>
          <a:p>
            <a:r>
              <a:rPr lang="en-US" sz="3000" dirty="0" smtClean="0"/>
              <a:t>Reported reasons for not using standardized outcome measures: </a:t>
            </a:r>
          </a:p>
          <a:p>
            <a:pPr lvl="1"/>
            <a:r>
              <a:rPr lang="en-US" sz="2600" dirty="0"/>
              <a:t>L</a:t>
            </a:r>
            <a:r>
              <a:rPr lang="en-US" sz="2600" dirty="0" smtClean="0"/>
              <a:t>ength of time for patients to complete them</a:t>
            </a:r>
          </a:p>
          <a:p>
            <a:pPr lvl="1"/>
            <a:r>
              <a:rPr lang="en-US" sz="2600" dirty="0" smtClean="0"/>
              <a:t>Length of time for clinicians to analyze the data</a:t>
            </a:r>
          </a:p>
          <a:p>
            <a:pPr lvl="1"/>
            <a:r>
              <a:rPr lang="en-US" sz="2600" dirty="0" smtClean="0"/>
              <a:t>Difficulty for patients in completing them</a:t>
            </a:r>
          </a:p>
          <a:p>
            <a:pPr lvl="1"/>
            <a:r>
              <a:rPr lang="en-US" sz="2600" dirty="0" smtClean="0"/>
              <a:t>Performance based measures relevant for your patients in a skilled nursing center may not be part of a therapist’s repertoire or easy to find</a:t>
            </a:r>
          </a:p>
          <a:p>
            <a:pPr>
              <a:buNone/>
            </a:pPr>
            <a:r>
              <a:rPr lang="en-US" dirty="0" smtClean="0"/>
              <a:t>	</a:t>
            </a:r>
            <a:endParaRPr lang="en-US" dirty="0"/>
          </a:p>
        </p:txBody>
      </p:sp>
      <p:sp>
        <p:nvSpPr>
          <p:cNvPr id="4" name="Date Placeholder 3"/>
          <p:cNvSpPr>
            <a:spLocks noGrp="1"/>
          </p:cNvSpPr>
          <p:nvPr>
            <p:ph type="dt" sz="half" idx="10"/>
          </p:nvPr>
        </p:nvSpPr>
        <p:spPr/>
        <p:txBody>
          <a:bodyPr/>
          <a:lstStyle/>
          <a:p>
            <a:pPr>
              <a:defRPr/>
            </a:pPr>
            <a:r>
              <a:rPr lang="en-US" dirty="0" smtClean="0"/>
              <a:t>Copyright © 2012 All Rights Reserved</a:t>
            </a:r>
            <a:endParaRPr lang="en-US" dirty="0"/>
          </a:p>
        </p:txBody>
      </p:sp>
      <p:sp>
        <p:nvSpPr>
          <p:cNvPr id="5" name="Footer Placeholder 4"/>
          <p:cNvSpPr>
            <a:spLocks noGrp="1"/>
          </p:cNvSpPr>
          <p:nvPr>
            <p:ph type="ftr" sz="quarter" idx="11"/>
          </p:nvPr>
        </p:nvSpPr>
        <p:spPr/>
        <p:txBody>
          <a:bodyPr/>
          <a:lstStyle/>
          <a:p>
            <a:pPr>
              <a:defRPr/>
            </a:pPr>
            <a:r>
              <a:rPr lang="en-US" dirty="0" smtClean="0"/>
              <a:t>Harmony Healthcare International, Inc.</a:t>
            </a:r>
            <a:endParaRPr lang="en-US" dirty="0"/>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17</a:t>
            </a:fld>
            <a:endParaRPr lang="en-US" dirty="0"/>
          </a:p>
        </p:txBody>
      </p:sp>
    </p:spTree>
    <p:extLst>
      <p:ext uri="{BB962C8B-B14F-4D97-AF65-F5344CB8AC3E}">
        <p14:creationId xmlns="" xmlns:p14="http://schemas.microsoft.com/office/powerpoint/2010/main" val="1981721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981200"/>
            <a:ext cx="7010400" cy="3230563"/>
          </a:xfrm>
        </p:spPr>
        <p:txBody>
          <a:bodyPr/>
          <a:lstStyle/>
          <a:p>
            <a:pPr>
              <a:buNone/>
            </a:pPr>
            <a:r>
              <a:rPr lang="en-US" sz="4500" i="1" dirty="0" smtClean="0"/>
              <a:t>“Most people see  what they want to, or at least what they expect </a:t>
            </a:r>
            <a:r>
              <a:rPr lang="en-US" sz="4500" i="1" dirty="0" smtClean="0"/>
              <a:t>to”</a:t>
            </a:r>
            <a:endParaRPr lang="en-US" sz="4500" i="1" dirty="0" smtClean="0"/>
          </a:p>
          <a:p>
            <a:pPr>
              <a:buNone/>
            </a:pPr>
            <a:r>
              <a:rPr lang="en-US" sz="4500" i="1" dirty="0" smtClean="0"/>
              <a:t>   </a:t>
            </a:r>
            <a:r>
              <a:rPr lang="en-US" sz="4000" i="1" dirty="0" smtClean="0"/>
              <a:t>                </a:t>
            </a:r>
            <a:r>
              <a:rPr lang="en-US" sz="4000" dirty="0" smtClean="0"/>
              <a:t>-Martha Grimes</a:t>
            </a:r>
            <a:endParaRPr lang="en-US" sz="4000" i="1" dirty="0"/>
          </a:p>
        </p:txBody>
      </p:sp>
      <p:sp>
        <p:nvSpPr>
          <p:cNvPr id="4" name="Date Placeholder 3"/>
          <p:cNvSpPr>
            <a:spLocks noGrp="1"/>
          </p:cNvSpPr>
          <p:nvPr>
            <p:ph type="dt" sz="half" idx="10"/>
          </p:nvPr>
        </p:nvSpPr>
        <p:spPr/>
        <p:txBody>
          <a:bodyPr/>
          <a:lstStyle/>
          <a:p>
            <a:pPr>
              <a:defRPr/>
            </a:pPr>
            <a:r>
              <a:rPr lang="en-US" dirty="0" smtClean="0"/>
              <a:t>Copyright © 2012 All Rights Reserved</a:t>
            </a:r>
            <a:endParaRPr lang="en-US" dirty="0"/>
          </a:p>
        </p:txBody>
      </p:sp>
      <p:sp>
        <p:nvSpPr>
          <p:cNvPr id="5" name="Footer Placeholder 4"/>
          <p:cNvSpPr>
            <a:spLocks noGrp="1"/>
          </p:cNvSpPr>
          <p:nvPr>
            <p:ph type="ftr" sz="quarter" idx="11"/>
          </p:nvPr>
        </p:nvSpPr>
        <p:spPr/>
        <p:txBody>
          <a:bodyPr/>
          <a:lstStyle/>
          <a:p>
            <a:pPr>
              <a:defRPr/>
            </a:pPr>
            <a:r>
              <a:rPr lang="en-US" dirty="0" smtClean="0"/>
              <a:t>Harmony Healthcare International, Inc.</a:t>
            </a:r>
            <a:endParaRPr lang="en-US" dirty="0"/>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18</a:t>
            </a:fld>
            <a:endParaRPr lang="en-US" dirty="0"/>
          </a:p>
        </p:txBody>
      </p:sp>
    </p:spTree>
    <p:extLst>
      <p:ext uri="{BB962C8B-B14F-4D97-AF65-F5344CB8AC3E}">
        <p14:creationId xmlns="" xmlns:p14="http://schemas.microsoft.com/office/powerpoint/2010/main" val="1018259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Factors	</a:t>
            </a:r>
            <a:endParaRPr lang="en-US" dirty="0"/>
          </a:p>
        </p:txBody>
      </p:sp>
      <p:sp>
        <p:nvSpPr>
          <p:cNvPr id="3" name="Content Placeholder 2"/>
          <p:cNvSpPr>
            <a:spLocks noGrp="1"/>
          </p:cNvSpPr>
          <p:nvPr>
            <p:ph idx="1"/>
          </p:nvPr>
        </p:nvSpPr>
        <p:spPr>
          <a:xfrm>
            <a:off x="762000" y="1524000"/>
            <a:ext cx="7772400" cy="4068763"/>
          </a:xfrm>
        </p:spPr>
        <p:txBody>
          <a:bodyPr/>
          <a:lstStyle/>
          <a:p>
            <a:r>
              <a:rPr lang="en-US" dirty="0" smtClean="0"/>
              <a:t>Tests used most often:</a:t>
            </a:r>
          </a:p>
          <a:p>
            <a:pPr lvl="1"/>
            <a:r>
              <a:rPr lang="en-US" dirty="0" smtClean="0"/>
              <a:t>Assessments that are familiar</a:t>
            </a:r>
          </a:p>
          <a:p>
            <a:pPr lvl="1"/>
            <a:r>
              <a:rPr lang="en-US" dirty="0" smtClean="0"/>
              <a:t>Easily administered </a:t>
            </a:r>
          </a:p>
          <a:p>
            <a:pPr lvl="1"/>
            <a:r>
              <a:rPr lang="en-US" dirty="0" smtClean="0"/>
              <a:t>Readily available in the clinic</a:t>
            </a:r>
          </a:p>
          <a:p>
            <a:pPr lvl="1"/>
            <a:r>
              <a:rPr lang="en-US" dirty="0" smtClean="0"/>
              <a:t>Easily scored </a:t>
            </a:r>
          </a:p>
          <a:p>
            <a:pPr lvl="1"/>
            <a:r>
              <a:rPr lang="en-US" dirty="0" smtClean="0"/>
              <a:t>Time efficient</a:t>
            </a:r>
          </a:p>
          <a:p>
            <a:pPr lvl="1"/>
            <a:r>
              <a:rPr lang="en-US" dirty="0" smtClean="0"/>
              <a:t>Used to support Medicare Part B G-Codes</a:t>
            </a:r>
          </a:p>
        </p:txBody>
      </p:sp>
      <p:sp>
        <p:nvSpPr>
          <p:cNvPr id="4" name="Date Placeholder 3"/>
          <p:cNvSpPr>
            <a:spLocks noGrp="1"/>
          </p:cNvSpPr>
          <p:nvPr>
            <p:ph type="dt" sz="half" idx="10"/>
          </p:nvPr>
        </p:nvSpPr>
        <p:spPr/>
        <p:txBody>
          <a:bodyPr/>
          <a:lstStyle/>
          <a:p>
            <a:pPr>
              <a:defRPr/>
            </a:pPr>
            <a:r>
              <a:rPr lang="en-US" dirty="0" smtClean="0"/>
              <a:t>Copyright © 2012 All Rights Reserved</a:t>
            </a:r>
            <a:endParaRPr lang="en-US" dirty="0"/>
          </a:p>
        </p:txBody>
      </p:sp>
      <p:sp>
        <p:nvSpPr>
          <p:cNvPr id="5" name="Footer Placeholder 4"/>
          <p:cNvSpPr>
            <a:spLocks noGrp="1"/>
          </p:cNvSpPr>
          <p:nvPr>
            <p:ph type="ftr" sz="quarter" idx="11"/>
          </p:nvPr>
        </p:nvSpPr>
        <p:spPr/>
        <p:txBody>
          <a:bodyPr/>
          <a:lstStyle/>
          <a:p>
            <a:pPr>
              <a:defRPr/>
            </a:pPr>
            <a:r>
              <a:rPr lang="en-US" dirty="0" smtClean="0"/>
              <a:t>Harmony Healthcare International, Inc.</a:t>
            </a:r>
            <a:endParaRPr lang="en-US" dirty="0"/>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19</a:t>
            </a:fld>
            <a:endParaRPr lang="en-US" dirty="0"/>
          </a:p>
        </p:txBody>
      </p:sp>
    </p:spTree>
    <p:extLst>
      <p:ext uri="{BB962C8B-B14F-4D97-AF65-F5344CB8AC3E}">
        <p14:creationId xmlns="" xmlns:p14="http://schemas.microsoft.com/office/powerpoint/2010/main" val="297505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p:txBody>
          <a:bodyPr/>
          <a:lstStyle/>
          <a:p>
            <a:r>
              <a:rPr lang="en-US" dirty="0" smtClean="0"/>
              <a:t>Speaker Bio (Debbie Lee)</a:t>
            </a:r>
            <a:endParaRPr lang="en-US" dirty="0"/>
          </a:p>
        </p:txBody>
      </p:sp>
      <p:sp>
        <p:nvSpPr>
          <p:cNvPr id="12" name="Content Placeholder 11"/>
          <p:cNvSpPr>
            <a:spLocks noGrp="1"/>
          </p:cNvSpPr>
          <p:nvPr>
            <p:ph idx="1"/>
          </p:nvPr>
        </p:nvSpPr>
        <p:spPr>
          <a:xfrm>
            <a:off x="762000" y="1447800"/>
            <a:ext cx="7772400" cy="4724400"/>
          </a:xfrm>
        </p:spPr>
        <p:txBody>
          <a:bodyPr/>
          <a:lstStyle/>
          <a:p>
            <a:r>
              <a:rPr lang="en-US" sz="2400" dirty="0" smtClean="0"/>
              <a:t>Regional Consultant  for Harmony Healthcare International, Inc.</a:t>
            </a:r>
          </a:p>
          <a:p>
            <a:r>
              <a:rPr lang="en-US" sz="2400" dirty="0" smtClean="0"/>
              <a:t>Over 20 years of experience in the Long-Term Care</a:t>
            </a:r>
          </a:p>
          <a:p>
            <a:pPr lvl="1"/>
            <a:r>
              <a:rPr lang="en-US" sz="2400" dirty="0" smtClean="0"/>
              <a:t>Specialty in training SNF to identify the unique and subtle barriers to overcoming independence.</a:t>
            </a:r>
          </a:p>
          <a:p>
            <a:pPr lvl="1"/>
            <a:r>
              <a:rPr lang="en-US" sz="2400" dirty="0" smtClean="0"/>
              <a:t>OTR/L</a:t>
            </a:r>
          </a:p>
          <a:p>
            <a:pPr lvl="1"/>
            <a:r>
              <a:rPr lang="en-US" sz="2400" dirty="0" smtClean="0"/>
              <a:t>OT/ Standardization</a:t>
            </a:r>
          </a:p>
          <a:p>
            <a:pPr lvl="1"/>
            <a:r>
              <a:rPr lang="en-US" sz="2400" dirty="0" smtClean="0"/>
              <a:t>Advanced Treatment planning. </a:t>
            </a:r>
          </a:p>
          <a:p>
            <a:pPr lvl="1"/>
            <a:r>
              <a:rPr lang="en-US" sz="2400" dirty="0" smtClean="0"/>
              <a:t>Standardized testing</a:t>
            </a:r>
          </a:p>
          <a:p>
            <a:pPr lvl="1"/>
            <a:r>
              <a:rPr lang="en-US" sz="2400" dirty="0" smtClean="0"/>
              <a:t>Therapy Documentation/Rx</a:t>
            </a:r>
          </a:p>
          <a:p>
            <a:pPr lvl="1"/>
            <a:r>
              <a:rPr lang="en-US" sz="2400" dirty="0" smtClean="0"/>
              <a:t>Case Mix (Specialty in State of Maine)</a:t>
            </a:r>
          </a:p>
          <a:p>
            <a:endParaRPr lang="en-US" sz="1800" dirty="0" smtClean="0"/>
          </a:p>
          <a:p>
            <a:endParaRPr lang="en-US" sz="1800" dirty="0" smtClean="0"/>
          </a:p>
          <a:p>
            <a:endParaRPr lang="en-US" sz="1800" dirty="0" smtClean="0"/>
          </a:p>
          <a:p>
            <a:endParaRPr lang="en-US" sz="1800" dirty="0" smtClean="0"/>
          </a:p>
          <a:p>
            <a:endParaRPr lang="en-US" dirty="0" smtClean="0"/>
          </a:p>
          <a:p>
            <a:endParaRPr lang="en-US" dirty="0" smtClean="0"/>
          </a:p>
          <a:p>
            <a:endParaRPr lang="en-US" dirty="0"/>
          </a:p>
        </p:txBody>
      </p:sp>
      <p:sp>
        <p:nvSpPr>
          <p:cNvPr id="7" name="Date Placeholder 6"/>
          <p:cNvSpPr>
            <a:spLocks noGrp="1"/>
          </p:cNvSpPr>
          <p:nvPr>
            <p:ph type="dt" sz="half" idx="10"/>
          </p:nvPr>
        </p:nvSpPr>
        <p:spPr/>
        <p:txBody>
          <a:bodyPr/>
          <a:lstStyle/>
          <a:p>
            <a:r>
              <a:rPr lang="en-US" smtClean="0"/>
              <a:t>Copyright © 2013 All Rights Reserved</a:t>
            </a:r>
            <a:endParaRPr lang="en-US" dirty="0"/>
          </a:p>
        </p:txBody>
      </p:sp>
      <p:sp>
        <p:nvSpPr>
          <p:cNvPr id="5" name="Footer Placeholder 4"/>
          <p:cNvSpPr>
            <a:spLocks noGrp="1"/>
          </p:cNvSpPr>
          <p:nvPr>
            <p:ph type="ftr" sz="quarter" idx="11"/>
          </p:nvPr>
        </p:nvSpPr>
        <p:spPr/>
        <p:txBody>
          <a:bodyPr/>
          <a:lstStyle/>
          <a:p>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fld id="{8AC7B6BA-5C61-48AE-85E8-45E732FE565A}" type="slidenum">
              <a:rPr lang="en-US" smtClean="0"/>
              <a:pPr/>
              <a:t>2</a:t>
            </a:fld>
            <a:endParaRPr 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Factors	</a:t>
            </a:r>
            <a:endParaRPr lang="en-US" dirty="0"/>
          </a:p>
        </p:txBody>
      </p:sp>
      <p:sp>
        <p:nvSpPr>
          <p:cNvPr id="3" name="Content Placeholder 2"/>
          <p:cNvSpPr>
            <a:spLocks noGrp="1"/>
          </p:cNvSpPr>
          <p:nvPr>
            <p:ph idx="1"/>
          </p:nvPr>
        </p:nvSpPr>
        <p:spPr>
          <a:xfrm>
            <a:off x="762000" y="1524000"/>
            <a:ext cx="7772400" cy="4068763"/>
          </a:xfrm>
        </p:spPr>
        <p:txBody>
          <a:bodyPr/>
          <a:lstStyle/>
          <a:p>
            <a:r>
              <a:rPr lang="en-US" dirty="0" smtClean="0"/>
              <a:t>Is the selection of a standardized test based on:</a:t>
            </a:r>
          </a:p>
          <a:p>
            <a:pPr lvl="1"/>
            <a:r>
              <a:rPr lang="en-US" dirty="0" smtClean="0"/>
              <a:t>Availability</a:t>
            </a:r>
          </a:p>
          <a:p>
            <a:pPr lvl="1"/>
            <a:r>
              <a:rPr lang="en-US" dirty="0" smtClean="0"/>
              <a:t>Ease to administer </a:t>
            </a:r>
          </a:p>
          <a:p>
            <a:pPr lvl="1"/>
            <a:r>
              <a:rPr lang="en-US" dirty="0" smtClean="0"/>
              <a:t>To satisfy a manager requiring a set number of standardized tests ?</a:t>
            </a:r>
          </a:p>
        </p:txBody>
      </p:sp>
      <p:sp>
        <p:nvSpPr>
          <p:cNvPr id="4" name="Date Placeholder 3"/>
          <p:cNvSpPr>
            <a:spLocks noGrp="1"/>
          </p:cNvSpPr>
          <p:nvPr>
            <p:ph type="dt" sz="half" idx="10"/>
          </p:nvPr>
        </p:nvSpPr>
        <p:spPr/>
        <p:txBody>
          <a:bodyPr/>
          <a:lstStyle/>
          <a:p>
            <a:pPr>
              <a:defRPr/>
            </a:pPr>
            <a:r>
              <a:rPr lang="en-US" dirty="0" smtClean="0"/>
              <a:t>Copyright © 2012 All Rights Reserved</a:t>
            </a:r>
            <a:endParaRPr lang="en-US" dirty="0"/>
          </a:p>
        </p:txBody>
      </p:sp>
      <p:sp>
        <p:nvSpPr>
          <p:cNvPr id="5" name="Footer Placeholder 4"/>
          <p:cNvSpPr>
            <a:spLocks noGrp="1"/>
          </p:cNvSpPr>
          <p:nvPr>
            <p:ph type="ftr" sz="quarter" idx="11"/>
          </p:nvPr>
        </p:nvSpPr>
        <p:spPr/>
        <p:txBody>
          <a:bodyPr/>
          <a:lstStyle/>
          <a:p>
            <a:pPr>
              <a:defRPr/>
            </a:pPr>
            <a:r>
              <a:rPr lang="en-US" dirty="0" smtClean="0"/>
              <a:t>Harmony Healthcare International, Inc.</a:t>
            </a:r>
            <a:endParaRPr lang="en-US" dirty="0"/>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20</a:t>
            </a:fld>
            <a:endParaRPr lang="en-US" dirty="0"/>
          </a:p>
        </p:txBody>
      </p:sp>
    </p:spTree>
    <p:extLst>
      <p:ext uri="{BB962C8B-B14F-4D97-AF65-F5344CB8AC3E}">
        <p14:creationId xmlns="" xmlns:p14="http://schemas.microsoft.com/office/powerpoint/2010/main" val="559564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Factors	</a:t>
            </a:r>
            <a:endParaRPr lang="en-US" dirty="0"/>
          </a:p>
        </p:txBody>
      </p:sp>
      <p:sp>
        <p:nvSpPr>
          <p:cNvPr id="3" name="Content Placeholder 2"/>
          <p:cNvSpPr>
            <a:spLocks noGrp="1"/>
          </p:cNvSpPr>
          <p:nvPr>
            <p:ph idx="1"/>
          </p:nvPr>
        </p:nvSpPr>
        <p:spPr>
          <a:xfrm>
            <a:off x="762000" y="1524000"/>
            <a:ext cx="7772400" cy="4068763"/>
          </a:xfrm>
        </p:spPr>
        <p:txBody>
          <a:bodyPr/>
          <a:lstStyle/>
          <a:p>
            <a:r>
              <a:rPr lang="en-US" sz="4000" dirty="0" smtClean="0"/>
              <a:t>Tests </a:t>
            </a:r>
            <a:r>
              <a:rPr lang="en-US" sz="4000" dirty="0" smtClean="0"/>
              <a:t>should be used based on appropriateness, or the quality of the services provided diminishes</a:t>
            </a:r>
            <a:endParaRPr lang="en-US" sz="4000" dirty="0"/>
          </a:p>
        </p:txBody>
      </p:sp>
      <p:sp>
        <p:nvSpPr>
          <p:cNvPr id="4" name="Date Placeholder 3"/>
          <p:cNvSpPr>
            <a:spLocks noGrp="1"/>
          </p:cNvSpPr>
          <p:nvPr>
            <p:ph type="dt" sz="half" idx="10"/>
          </p:nvPr>
        </p:nvSpPr>
        <p:spPr/>
        <p:txBody>
          <a:bodyPr/>
          <a:lstStyle/>
          <a:p>
            <a:pPr>
              <a:defRPr/>
            </a:pPr>
            <a:r>
              <a:rPr lang="en-US" dirty="0" smtClean="0"/>
              <a:t>Copyright © 2012 All Rights Reserved</a:t>
            </a:r>
            <a:endParaRPr lang="en-US" dirty="0"/>
          </a:p>
        </p:txBody>
      </p:sp>
      <p:sp>
        <p:nvSpPr>
          <p:cNvPr id="5" name="Footer Placeholder 4"/>
          <p:cNvSpPr>
            <a:spLocks noGrp="1"/>
          </p:cNvSpPr>
          <p:nvPr>
            <p:ph type="ftr" sz="quarter" idx="11"/>
          </p:nvPr>
        </p:nvSpPr>
        <p:spPr/>
        <p:txBody>
          <a:bodyPr/>
          <a:lstStyle/>
          <a:p>
            <a:pPr>
              <a:defRPr/>
            </a:pPr>
            <a:r>
              <a:rPr lang="en-US" dirty="0" smtClean="0"/>
              <a:t>Harmony Healthcare International, Inc.</a:t>
            </a:r>
            <a:endParaRPr lang="en-US" dirty="0"/>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21</a:t>
            </a:fld>
            <a:endParaRPr lang="en-US" dirty="0"/>
          </a:p>
        </p:txBody>
      </p:sp>
    </p:spTree>
    <p:extLst>
      <p:ext uri="{BB962C8B-B14F-4D97-AF65-F5344CB8AC3E}">
        <p14:creationId xmlns="" xmlns:p14="http://schemas.microsoft.com/office/powerpoint/2010/main" val="559564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Benefits</a:t>
            </a:r>
            <a:endParaRPr lang="en-US" dirty="0"/>
          </a:p>
        </p:txBody>
      </p:sp>
      <p:sp>
        <p:nvSpPr>
          <p:cNvPr id="3" name="Content Placeholder 2"/>
          <p:cNvSpPr>
            <a:spLocks noGrp="1"/>
          </p:cNvSpPr>
          <p:nvPr>
            <p:ph idx="1"/>
          </p:nvPr>
        </p:nvSpPr>
        <p:spPr/>
        <p:txBody>
          <a:bodyPr/>
          <a:lstStyle/>
          <a:p>
            <a:r>
              <a:rPr lang="en-US" dirty="0" smtClean="0"/>
              <a:t>Those who do use appropriate standardized tests report:</a:t>
            </a:r>
          </a:p>
          <a:p>
            <a:pPr lvl="1"/>
            <a:r>
              <a:rPr lang="en-US" dirty="0" smtClean="0"/>
              <a:t> Enhanced communication with patients and families</a:t>
            </a:r>
          </a:p>
          <a:p>
            <a:pPr lvl="1"/>
            <a:r>
              <a:rPr lang="en-US" dirty="0" smtClean="0"/>
              <a:t>These tests helped direct the plan of care  </a:t>
            </a:r>
          </a:p>
          <a:p>
            <a:pPr lvl="1"/>
            <a:r>
              <a:rPr lang="en-US" dirty="0" smtClean="0"/>
              <a:t>Establishing incremental measureable, functional goals was easier </a:t>
            </a:r>
          </a:p>
          <a:p>
            <a:pPr lvl="1"/>
            <a:r>
              <a:rPr lang="en-US" dirty="0" smtClean="0"/>
              <a:t>Documenting progress was facilitated by standardized testing</a:t>
            </a:r>
          </a:p>
          <a:p>
            <a:pPr>
              <a:buNone/>
            </a:pPr>
            <a:endParaRPr lang="en-US" dirty="0"/>
          </a:p>
        </p:txBody>
      </p:sp>
      <p:sp>
        <p:nvSpPr>
          <p:cNvPr id="4" name="Date Placeholder 3"/>
          <p:cNvSpPr>
            <a:spLocks noGrp="1"/>
          </p:cNvSpPr>
          <p:nvPr>
            <p:ph type="dt" sz="half" idx="10"/>
          </p:nvPr>
        </p:nvSpPr>
        <p:spPr/>
        <p:txBody>
          <a:bodyPr/>
          <a:lstStyle/>
          <a:p>
            <a:pPr>
              <a:defRPr/>
            </a:pPr>
            <a:r>
              <a:rPr lang="en-US" dirty="0" smtClean="0"/>
              <a:t>Copyright © 2012 All Rights Reserved</a:t>
            </a:r>
            <a:endParaRPr lang="en-US" dirty="0"/>
          </a:p>
        </p:txBody>
      </p:sp>
      <p:sp>
        <p:nvSpPr>
          <p:cNvPr id="5" name="Footer Placeholder 4"/>
          <p:cNvSpPr>
            <a:spLocks noGrp="1"/>
          </p:cNvSpPr>
          <p:nvPr>
            <p:ph type="ftr" sz="quarter" idx="11"/>
          </p:nvPr>
        </p:nvSpPr>
        <p:spPr/>
        <p:txBody>
          <a:bodyPr/>
          <a:lstStyle/>
          <a:p>
            <a:pPr>
              <a:defRPr/>
            </a:pPr>
            <a:r>
              <a:rPr lang="en-US" dirty="0" smtClean="0"/>
              <a:t>Harmony Healthcare International, Inc.</a:t>
            </a:r>
            <a:endParaRPr lang="en-US" dirty="0"/>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22</a:t>
            </a:fld>
            <a:endParaRPr lang="en-US" dirty="0"/>
          </a:p>
        </p:txBody>
      </p:sp>
    </p:spTree>
    <p:extLst>
      <p:ext uri="{BB962C8B-B14F-4D97-AF65-F5344CB8AC3E}">
        <p14:creationId xmlns="" xmlns:p14="http://schemas.microsoft.com/office/powerpoint/2010/main" val="1420965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1295400"/>
          </a:xfrm>
        </p:spPr>
        <p:txBody>
          <a:bodyPr/>
          <a:lstStyle/>
          <a:p>
            <a:r>
              <a:rPr lang="en-US" dirty="0" smtClean="0"/>
              <a:t>Implementing Effective </a:t>
            </a:r>
            <a:br>
              <a:rPr lang="en-US" dirty="0" smtClean="0"/>
            </a:br>
            <a:r>
              <a:rPr lang="en-US" dirty="0" smtClean="0"/>
              <a:t>Standardized Testing</a:t>
            </a:r>
            <a:endParaRPr lang="en-US" dirty="0"/>
          </a:p>
        </p:txBody>
      </p:sp>
      <p:sp>
        <p:nvSpPr>
          <p:cNvPr id="3" name="Content Placeholder 2"/>
          <p:cNvSpPr>
            <a:spLocks noGrp="1"/>
          </p:cNvSpPr>
          <p:nvPr>
            <p:ph idx="1"/>
          </p:nvPr>
        </p:nvSpPr>
        <p:spPr>
          <a:xfrm>
            <a:off x="762000" y="1524000"/>
            <a:ext cx="7772400" cy="4068763"/>
          </a:xfrm>
        </p:spPr>
        <p:txBody>
          <a:bodyPr/>
          <a:lstStyle/>
          <a:p>
            <a:r>
              <a:rPr lang="en-US" dirty="0" smtClean="0"/>
              <a:t>Testing Routinely and Effectively </a:t>
            </a:r>
          </a:p>
          <a:p>
            <a:pPr lvl="1"/>
            <a:r>
              <a:rPr lang="en-US" dirty="0" smtClean="0"/>
              <a:t>Is your therapy department using standardized tests beyond the occasional Berg or Tinetti balance test?  </a:t>
            </a:r>
          </a:p>
        </p:txBody>
      </p:sp>
      <p:sp>
        <p:nvSpPr>
          <p:cNvPr id="4" name="Date Placeholder 3"/>
          <p:cNvSpPr>
            <a:spLocks noGrp="1"/>
          </p:cNvSpPr>
          <p:nvPr>
            <p:ph type="dt" sz="half" idx="10"/>
          </p:nvPr>
        </p:nvSpPr>
        <p:spPr/>
        <p:txBody>
          <a:bodyPr/>
          <a:lstStyle/>
          <a:p>
            <a:pPr>
              <a:defRPr/>
            </a:pPr>
            <a:r>
              <a:rPr lang="en-US" dirty="0" smtClean="0"/>
              <a:t>Copyright © 2012 All Rights Reserved</a:t>
            </a:r>
            <a:endParaRPr lang="en-US" dirty="0"/>
          </a:p>
        </p:txBody>
      </p:sp>
      <p:sp>
        <p:nvSpPr>
          <p:cNvPr id="5" name="Footer Placeholder 4"/>
          <p:cNvSpPr>
            <a:spLocks noGrp="1"/>
          </p:cNvSpPr>
          <p:nvPr>
            <p:ph type="ftr" sz="quarter" idx="11"/>
          </p:nvPr>
        </p:nvSpPr>
        <p:spPr/>
        <p:txBody>
          <a:bodyPr/>
          <a:lstStyle/>
          <a:p>
            <a:pPr>
              <a:defRPr/>
            </a:pPr>
            <a:r>
              <a:rPr lang="en-US" dirty="0" smtClean="0"/>
              <a:t>Harmony Healthcare International, Inc.</a:t>
            </a:r>
            <a:endParaRPr lang="en-US" dirty="0"/>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23</a:t>
            </a:fld>
            <a:endParaRPr lang="en-US" dirty="0"/>
          </a:p>
        </p:txBody>
      </p:sp>
    </p:spTree>
    <p:extLst>
      <p:ext uri="{BB962C8B-B14F-4D97-AF65-F5344CB8AC3E}">
        <p14:creationId xmlns="" xmlns:p14="http://schemas.microsoft.com/office/powerpoint/2010/main" val="3448465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 is the Key to Life</a:t>
            </a:r>
            <a:endParaRPr lang="en-US" dirty="0"/>
          </a:p>
        </p:txBody>
      </p:sp>
      <p:sp>
        <p:nvSpPr>
          <p:cNvPr id="4" name="Date Placeholder 3"/>
          <p:cNvSpPr>
            <a:spLocks noGrp="1"/>
          </p:cNvSpPr>
          <p:nvPr>
            <p:ph type="dt" sz="half" idx="10"/>
          </p:nvPr>
        </p:nvSpPr>
        <p:spPr/>
        <p:txBody>
          <a:bodyPr/>
          <a:lstStyle/>
          <a:p>
            <a:pPr>
              <a:defRPr/>
            </a:pPr>
            <a:r>
              <a:rPr lang="en-US" dirty="0" smtClean="0"/>
              <a:t>Copyright © 2012 All Rights Reserved</a:t>
            </a:r>
            <a:endParaRPr lang="en-US" dirty="0"/>
          </a:p>
        </p:txBody>
      </p:sp>
      <p:sp>
        <p:nvSpPr>
          <p:cNvPr id="5" name="Footer Placeholder 4"/>
          <p:cNvSpPr>
            <a:spLocks noGrp="1"/>
          </p:cNvSpPr>
          <p:nvPr>
            <p:ph type="ftr" sz="quarter" idx="11"/>
          </p:nvPr>
        </p:nvSpPr>
        <p:spPr/>
        <p:txBody>
          <a:bodyPr/>
          <a:lstStyle/>
          <a:p>
            <a:pPr>
              <a:defRPr/>
            </a:pPr>
            <a:r>
              <a:rPr lang="en-US" dirty="0" smtClean="0"/>
              <a:t>Harmony Healthcare International, Inc.</a:t>
            </a:r>
            <a:endParaRPr lang="en-US" dirty="0"/>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24</a:t>
            </a:fld>
            <a:endParaRPr lang="en-US" dirty="0"/>
          </a:p>
        </p:txBody>
      </p:sp>
      <p:pic>
        <p:nvPicPr>
          <p:cNvPr id="9" name="Content Placeholder 8"/>
          <p:cNvPicPr>
            <a:picLocks noGrp="1" noChangeAspect="1"/>
          </p:cNvPicPr>
          <p:nvPr>
            <p:ph idx="1"/>
          </p:nvPr>
        </p:nvPicPr>
        <p:blipFill>
          <a:blip r:embed="rId2" cstate="print">
            <a:extLst>
              <a:ext uri="{28A0092B-C50C-407E-A947-70E740481C1C}">
                <a14:useLocalDpi xmlns="" xmlns:a14="http://schemas.microsoft.com/office/drawing/2010/main" val="0"/>
              </a:ext>
            </a:extLst>
          </a:blip>
          <a:srcRect t="23826" b="17067"/>
          <a:stretch>
            <a:fillRect/>
          </a:stretch>
        </p:blipFill>
        <p:spPr bwMode="auto">
          <a:xfrm>
            <a:off x="762000" y="1676400"/>
            <a:ext cx="6636085" cy="4403050"/>
          </a:xfrm>
          <a:prstGeom prst="rect">
            <a:avLst/>
          </a:prstGeom>
          <a:noFill/>
          <a:ln>
            <a:noFill/>
          </a:ln>
        </p:spPr>
      </p:pic>
    </p:spTree>
    <p:extLst>
      <p:ext uri="{BB962C8B-B14F-4D97-AF65-F5344CB8AC3E}">
        <p14:creationId xmlns="" xmlns:p14="http://schemas.microsoft.com/office/powerpoint/2010/main" val="2690885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1295400"/>
          </a:xfrm>
        </p:spPr>
        <p:txBody>
          <a:bodyPr/>
          <a:lstStyle/>
          <a:p>
            <a:r>
              <a:rPr lang="en-US" dirty="0" smtClean="0"/>
              <a:t>How Do You Get It Done?</a:t>
            </a:r>
            <a:endParaRPr lang="en-US" dirty="0"/>
          </a:p>
        </p:txBody>
      </p:sp>
      <p:sp>
        <p:nvSpPr>
          <p:cNvPr id="3" name="Content Placeholder 2"/>
          <p:cNvSpPr>
            <a:spLocks noGrp="1"/>
          </p:cNvSpPr>
          <p:nvPr>
            <p:ph idx="1"/>
          </p:nvPr>
        </p:nvSpPr>
        <p:spPr>
          <a:xfrm>
            <a:off x="762000" y="1524000"/>
            <a:ext cx="7772400" cy="4068763"/>
          </a:xfrm>
        </p:spPr>
        <p:txBody>
          <a:bodyPr/>
          <a:lstStyle/>
          <a:p>
            <a:r>
              <a:rPr lang="en-US" sz="3600" dirty="0" smtClean="0"/>
              <a:t>Set a goal to learn a new test each month</a:t>
            </a:r>
          </a:p>
          <a:p>
            <a:pPr lvl="1"/>
            <a:r>
              <a:rPr lang="en-US" sz="3200" dirty="0" smtClean="0"/>
              <a:t>PT, OT and SLP to pick a new test to learn </a:t>
            </a:r>
          </a:p>
          <a:p>
            <a:pPr lvl="1"/>
            <a:r>
              <a:rPr lang="en-US" sz="3200" dirty="0" smtClean="0"/>
              <a:t>Trial administration to a specified number of appropriate patients</a:t>
            </a:r>
          </a:p>
          <a:p>
            <a:pPr lvl="1"/>
            <a:r>
              <a:rPr lang="en-US" sz="3200" dirty="0" smtClean="0"/>
              <a:t>Review the results</a:t>
            </a:r>
          </a:p>
        </p:txBody>
      </p:sp>
      <p:sp>
        <p:nvSpPr>
          <p:cNvPr id="4" name="Date Placeholder 3"/>
          <p:cNvSpPr>
            <a:spLocks noGrp="1"/>
          </p:cNvSpPr>
          <p:nvPr>
            <p:ph type="dt" sz="half" idx="10"/>
          </p:nvPr>
        </p:nvSpPr>
        <p:spPr/>
        <p:txBody>
          <a:bodyPr/>
          <a:lstStyle/>
          <a:p>
            <a:pPr>
              <a:defRPr/>
            </a:pPr>
            <a:r>
              <a:rPr lang="en-US" dirty="0" smtClean="0"/>
              <a:t>Copyright © 2012 All Rights Reserved</a:t>
            </a:r>
            <a:endParaRPr lang="en-US" dirty="0"/>
          </a:p>
        </p:txBody>
      </p:sp>
      <p:sp>
        <p:nvSpPr>
          <p:cNvPr id="5" name="Footer Placeholder 4"/>
          <p:cNvSpPr>
            <a:spLocks noGrp="1"/>
          </p:cNvSpPr>
          <p:nvPr>
            <p:ph type="ftr" sz="quarter" idx="11"/>
          </p:nvPr>
        </p:nvSpPr>
        <p:spPr/>
        <p:txBody>
          <a:bodyPr/>
          <a:lstStyle/>
          <a:p>
            <a:pPr>
              <a:defRPr/>
            </a:pPr>
            <a:r>
              <a:rPr lang="en-US" dirty="0" smtClean="0"/>
              <a:t>Harmony Healthcare International, Inc.</a:t>
            </a:r>
            <a:endParaRPr lang="en-US" dirty="0"/>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25</a:t>
            </a:fld>
            <a:endParaRPr lang="en-US" dirty="0"/>
          </a:p>
        </p:txBody>
      </p:sp>
    </p:spTree>
    <p:extLst>
      <p:ext uri="{BB962C8B-B14F-4D97-AF65-F5344CB8AC3E}">
        <p14:creationId xmlns="" xmlns:p14="http://schemas.microsoft.com/office/powerpoint/2010/main" val="3448465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Get It Done?</a:t>
            </a:r>
            <a:endParaRPr lang="en-US" dirty="0"/>
          </a:p>
        </p:txBody>
      </p:sp>
      <p:sp>
        <p:nvSpPr>
          <p:cNvPr id="3" name="Content Placeholder 2"/>
          <p:cNvSpPr>
            <a:spLocks noGrp="1"/>
          </p:cNvSpPr>
          <p:nvPr>
            <p:ph idx="1"/>
          </p:nvPr>
        </p:nvSpPr>
        <p:spPr/>
        <p:txBody>
          <a:bodyPr/>
          <a:lstStyle/>
          <a:p>
            <a:r>
              <a:rPr lang="en-US" sz="4000" dirty="0" smtClean="0"/>
              <a:t>Make the test readily available for use</a:t>
            </a:r>
          </a:p>
          <a:p>
            <a:pPr lvl="1"/>
            <a:r>
              <a:rPr lang="en-US" sz="3200" dirty="0" smtClean="0"/>
              <a:t>Wall pockets to make it easy to “grab and go”</a:t>
            </a:r>
          </a:p>
          <a:p>
            <a:pPr lvl="1"/>
            <a:r>
              <a:rPr lang="en-US" sz="3200" dirty="0" smtClean="0"/>
              <a:t>Hanging files</a:t>
            </a:r>
          </a:p>
          <a:p>
            <a:pPr lvl="1"/>
            <a:r>
              <a:rPr lang="en-US" sz="3200" dirty="0" smtClean="0"/>
              <a:t>Plenty of copies</a:t>
            </a:r>
          </a:p>
          <a:p>
            <a:endParaRPr lang="en-US" dirty="0"/>
          </a:p>
        </p:txBody>
      </p:sp>
      <p:sp>
        <p:nvSpPr>
          <p:cNvPr id="4" name="Date Placeholder 3"/>
          <p:cNvSpPr>
            <a:spLocks noGrp="1"/>
          </p:cNvSpPr>
          <p:nvPr>
            <p:ph type="dt" sz="half" idx="10"/>
          </p:nvPr>
        </p:nvSpPr>
        <p:spPr/>
        <p:txBody>
          <a:bodyPr/>
          <a:lstStyle/>
          <a:p>
            <a:pPr>
              <a:defRPr/>
            </a:pPr>
            <a:r>
              <a:rPr lang="en-US" smtClean="0"/>
              <a:t>Copyright © 2013 All Rights Reserved</a:t>
            </a:r>
            <a:endParaRPr lang="en-US"/>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Get It Done?</a:t>
            </a:r>
            <a:endParaRPr lang="en-US" dirty="0"/>
          </a:p>
        </p:txBody>
      </p:sp>
      <p:sp>
        <p:nvSpPr>
          <p:cNvPr id="3" name="Content Placeholder 2"/>
          <p:cNvSpPr>
            <a:spLocks noGrp="1"/>
          </p:cNvSpPr>
          <p:nvPr>
            <p:ph idx="1"/>
          </p:nvPr>
        </p:nvSpPr>
        <p:spPr/>
        <p:txBody>
          <a:bodyPr/>
          <a:lstStyle/>
          <a:p>
            <a:r>
              <a:rPr lang="en-US" sz="3600" dirty="0" smtClean="0"/>
              <a:t>Set up the environment</a:t>
            </a:r>
          </a:p>
          <a:p>
            <a:pPr lvl="1"/>
            <a:r>
              <a:rPr lang="en-US" sz="3200" dirty="0" smtClean="0"/>
              <a:t>Supplies for tests available</a:t>
            </a:r>
          </a:p>
          <a:p>
            <a:pPr lvl="1"/>
            <a:r>
              <a:rPr lang="en-US" sz="3200" dirty="0" smtClean="0"/>
              <a:t>Measure out distances and mark walls or floor</a:t>
            </a:r>
          </a:p>
          <a:p>
            <a:pPr lvl="1"/>
            <a:r>
              <a:rPr lang="en-US" sz="3200" dirty="0" smtClean="0"/>
              <a:t>Have the right equipment (Kettle test)</a:t>
            </a:r>
          </a:p>
          <a:p>
            <a:endParaRPr lang="en-US" sz="3600" dirty="0" smtClean="0"/>
          </a:p>
          <a:p>
            <a:endParaRPr lang="en-US" dirty="0"/>
          </a:p>
        </p:txBody>
      </p:sp>
      <p:sp>
        <p:nvSpPr>
          <p:cNvPr id="4" name="Date Placeholder 3"/>
          <p:cNvSpPr>
            <a:spLocks noGrp="1"/>
          </p:cNvSpPr>
          <p:nvPr>
            <p:ph type="dt" sz="half" idx="10"/>
          </p:nvPr>
        </p:nvSpPr>
        <p:spPr/>
        <p:txBody>
          <a:bodyPr/>
          <a:lstStyle/>
          <a:p>
            <a:pPr>
              <a:defRPr/>
            </a:pPr>
            <a:r>
              <a:rPr lang="en-US" smtClean="0"/>
              <a:t>Copyright © 2013 All Rights Reserved</a:t>
            </a:r>
            <a:endParaRPr lang="en-US"/>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Document the Results?</a:t>
            </a:r>
            <a:endParaRPr lang="en-US" dirty="0"/>
          </a:p>
        </p:txBody>
      </p:sp>
      <p:sp>
        <p:nvSpPr>
          <p:cNvPr id="3" name="Content Placeholder 2"/>
          <p:cNvSpPr>
            <a:spLocks noGrp="1"/>
          </p:cNvSpPr>
          <p:nvPr>
            <p:ph idx="1"/>
          </p:nvPr>
        </p:nvSpPr>
        <p:spPr/>
        <p:txBody>
          <a:bodyPr/>
          <a:lstStyle/>
          <a:p>
            <a:r>
              <a:rPr lang="en-US" sz="3600" dirty="0" smtClean="0"/>
              <a:t>Who does the Standardized Test?</a:t>
            </a:r>
          </a:p>
          <a:p>
            <a:pPr lvl="1"/>
            <a:r>
              <a:rPr lang="en-US" dirty="0" smtClean="0"/>
              <a:t>Registered Therapist versus Assistant?</a:t>
            </a:r>
          </a:p>
          <a:p>
            <a:pPr lvl="1"/>
            <a:r>
              <a:rPr lang="en-US" dirty="0" smtClean="0"/>
              <a:t>State Practice Acts</a:t>
            </a:r>
          </a:p>
          <a:p>
            <a:pPr lvl="1"/>
            <a:r>
              <a:rPr lang="en-US" dirty="0" smtClean="0"/>
              <a:t>Scope of Practice</a:t>
            </a:r>
          </a:p>
          <a:p>
            <a:pPr lvl="1"/>
            <a:r>
              <a:rPr lang="en-US" dirty="0" smtClean="0"/>
              <a:t>Medicare Regulations</a:t>
            </a:r>
          </a:p>
          <a:p>
            <a:pPr lvl="1"/>
            <a:r>
              <a:rPr lang="en-US" dirty="0" smtClean="0"/>
              <a:t>Payer Source</a:t>
            </a:r>
          </a:p>
          <a:p>
            <a:pPr lvl="1"/>
            <a:endParaRPr lang="en-US" dirty="0" smtClean="0"/>
          </a:p>
          <a:p>
            <a:pPr lvl="1"/>
            <a:endParaRPr lang="en-US" dirty="0" smtClean="0"/>
          </a:p>
          <a:p>
            <a:pPr lvl="1">
              <a:buNone/>
            </a:pPr>
            <a:endParaRPr lang="en-US" dirty="0" smtClean="0"/>
          </a:p>
          <a:p>
            <a:endParaRPr lang="en-US" sz="3600" dirty="0" smtClean="0"/>
          </a:p>
        </p:txBody>
      </p:sp>
      <p:sp>
        <p:nvSpPr>
          <p:cNvPr id="4" name="Date Placeholder 3"/>
          <p:cNvSpPr>
            <a:spLocks noGrp="1"/>
          </p:cNvSpPr>
          <p:nvPr>
            <p:ph type="dt" sz="half" idx="10"/>
          </p:nvPr>
        </p:nvSpPr>
        <p:spPr/>
        <p:txBody>
          <a:bodyPr/>
          <a:lstStyle/>
          <a:p>
            <a:pPr>
              <a:defRPr/>
            </a:pPr>
            <a:r>
              <a:rPr lang="en-US" smtClean="0"/>
              <a:t>Copyright © 2013 All Rights Reserved</a:t>
            </a:r>
            <a:endParaRPr lang="en-US"/>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Document the Results?</a:t>
            </a:r>
            <a:endParaRPr lang="en-US" dirty="0"/>
          </a:p>
        </p:txBody>
      </p:sp>
      <p:sp>
        <p:nvSpPr>
          <p:cNvPr id="3" name="Content Placeholder 2"/>
          <p:cNvSpPr>
            <a:spLocks noGrp="1"/>
          </p:cNvSpPr>
          <p:nvPr>
            <p:ph idx="1"/>
          </p:nvPr>
        </p:nvSpPr>
        <p:spPr/>
        <p:txBody>
          <a:bodyPr/>
          <a:lstStyle/>
          <a:p>
            <a:r>
              <a:rPr lang="en-US" sz="3600" dirty="0" smtClean="0"/>
              <a:t>When do you do the test?</a:t>
            </a:r>
          </a:p>
          <a:p>
            <a:pPr lvl="1"/>
            <a:r>
              <a:rPr lang="en-US" dirty="0" smtClean="0"/>
              <a:t>Initial Evaluation?</a:t>
            </a:r>
          </a:p>
          <a:p>
            <a:pPr lvl="1"/>
            <a:r>
              <a:rPr lang="en-US" dirty="0" smtClean="0"/>
              <a:t>The following treatment?</a:t>
            </a:r>
          </a:p>
          <a:p>
            <a:pPr lvl="1"/>
            <a:r>
              <a:rPr lang="en-US" dirty="0" smtClean="0"/>
              <a:t>When you need to identify an new deficit?</a:t>
            </a:r>
          </a:p>
          <a:p>
            <a:pPr lvl="1"/>
            <a:r>
              <a:rPr lang="en-US" dirty="0" smtClean="0"/>
              <a:t>When you need to highlight a deficit to support continued therapy?</a:t>
            </a:r>
          </a:p>
          <a:p>
            <a:pPr lvl="1">
              <a:buNone/>
            </a:pPr>
            <a:endParaRPr lang="en-US" dirty="0" smtClean="0"/>
          </a:p>
          <a:p>
            <a:endParaRPr lang="en-US" sz="3600" dirty="0" smtClean="0"/>
          </a:p>
        </p:txBody>
      </p:sp>
      <p:sp>
        <p:nvSpPr>
          <p:cNvPr id="4" name="Date Placeholder 3"/>
          <p:cNvSpPr>
            <a:spLocks noGrp="1"/>
          </p:cNvSpPr>
          <p:nvPr>
            <p:ph type="dt" sz="half" idx="10"/>
          </p:nvPr>
        </p:nvSpPr>
        <p:spPr/>
        <p:txBody>
          <a:bodyPr/>
          <a:lstStyle/>
          <a:p>
            <a:pPr>
              <a:defRPr/>
            </a:pPr>
            <a:r>
              <a:rPr lang="en-US" smtClean="0"/>
              <a:t>Copyright © 2013 All Rights Reserved</a:t>
            </a:r>
            <a:endParaRPr lang="en-US"/>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p:txBody>
          <a:bodyPr/>
          <a:lstStyle/>
          <a:p>
            <a:r>
              <a:rPr lang="en-US" smtClean="0"/>
              <a:t>Speaker Bio (Joyce Sadewicz)</a:t>
            </a:r>
            <a:endParaRPr lang="en-US" dirty="0"/>
          </a:p>
        </p:txBody>
      </p:sp>
      <p:sp>
        <p:nvSpPr>
          <p:cNvPr id="423939" name="Rectangle 3"/>
          <p:cNvSpPr>
            <a:spLocks noGrp="1" noChangeArrowheads="1"/>
          </p:cNvSpPr>
          <p:nvPr>
            <p:ph type="body" idx="1"/>
          </p:nvPr>
        </p:nvSpPr>
        <p:spPr>
          <a:xfrm>
            <a:off x="762000" y="1447800"/>
            <a:ext cx="7772400" cy="4419600"/>
          </a:xfrm>
        </p:spPr>
        <p:txBody>
          <a:bodyPr/>
          <a:lstStyle/>
          <a:p>
            <a:r>
              <a:rPr lang="en-US" sz="1400" dirty="0" smtClean="0"/>
              <a:t>Field Operations and Regional Consultant for Harmony Healthcare International (HHI)</a:t>
            </a:r>
          </a:p>
          <a:p>
            <a:r>
              <a:rPr lang="en-US" sz="1400" dirty="0" smtClean="0"/>
              <a:t>Education</a:t>
            </a:r>
          </a:p>
          <a:p>
            <a:pPr lvl="1"/>
            <a:r>
              <a:rPr lang="en-US" sz="1400" dirty="0" smtClean="0"/>
              <a:t>Bachelor of Science in Physical Therapy from Russell Sage College and Albany Medical School</a:t>
            </a:r>
          </a:p>
          <a:p>
            <a:r>
              <a:rPr lang="en-US" sz="1400" dirty="0" smtClean="0"/>
              <a:t>Extensive knowledge in reimbursement and management of patient care</a:t>
            </a:r>
          </a:p>
          <a:p>
            <a:r>
              <a:rPr lang="en-US" sz="1400" dirty="0" smtClean="0"/>
              <a:t>Clinical Case Manager</a:t>
            </a:r>
          </a:p>
          <a:p>
            <a:r>
              <a:rPr lang="en-US" sz="1400" dirty="0" smtClean="0"/>
              <a:t>MDS and reimbursement in a PPS environment </a:t>
            </a:r>
          </a:p>
          <a:p>
            <a:r>
              <a:rPr lang="en-US" sz="1400" dirty="0" smtClean="0"/>
              <a:t>Knowledge of the RAI process in the Medicare PPS setting as well as the Case Mix setting</a:t>
            </a:r>
          </a:p>
          <a:p>
            <a:r>
              <a:rPr lang="en-US" sz="1400" dirty="0" smtClean="0"/>
              <a:t>Experience</a:t>
            </a:r>
          </a:p>
          <a:p>
            <a:pPr lvl="1"/>
            <a:r>
              <a:rPr lang="en-US" sz="1400" dirty="0" smtClean="0"/>
              <a:t>Over 15 years of experience in Physical Therapy, working with neurologically impaired children and adolescents</a:t>
            </a:r>
          </a:p>
          <a:p>
            <a:pPr lvl="1"/>
            <a:r>
              <a:rPr lang="en-US" sz="1400" dirty="0" smtClean="0"/>
              <a:t>Invaluable Physical Therapy experience working in acute care a city hospital with an active inpatient and outpatient program as well as a regional burn center and trauma unit  </a:t>
            </a:r>
          </a:p>
          <a:p>
            <a:pPr lvl="1"/>
            <a:r>
              <a:rPr lang="en-US" sz="1400" dirty="0" smtClean="0"/>
              <a:t>Manager of the Physical and Occupational Therapy Departments</a:t>
            </a:r>
          </a:p>
          <a:p>
            <a:pPr lvl="1"/>
            <a:r>
              <a:rPr lang="en-US" sz="1400" dirty="0" smtClean="0"/>
              <a:t>Manager of the Work Tolerance Center, an outpatient work-hardening program  </a:t>
            </a:r>
          </a:p>
          <a:p>
            <a:pPr lvl="1"/>
            <a:r>
              <a:rPr lang="en-US" sz="1400" dirty="0" smtClean="0"/>
              <a:t>Manager of 40 rehab personnel with a combined budget of $1.5 million in a 440 bed acute care setting with multiple outpatient sites</a:t>
            </a:r>
          </a:p>
          <a:p>
            <a:pPr lvl="1"/>
            <a:r>
              <a:rPr lang="en-US" sz="1400" dirty="0" smtClean="0"/>
              <a:t>Rehabilitation Manager in a long-term care facility  </a:t>
            </a:r>
          </a:p>
          <a:p>
            <a:endParaRPr lang="en-US" sz="1400" dirty="0"/>
          </a:p>
        </p:txBody>
      </p:sp>
      <p:sp>
        <p:nvSpPr>
          <p:cNvPr id="7" name="Date Placeholder 6"/>
          <p:cNvSpPr>
            <a:spLocks noGrp="1"/>
          </p:cNvSpPr>
          <p:nvPr>
            <p:ph type="dt" sz="half" idx="10"/>
          </p:nvPr>
        </p:nvSpPr>
        <p:spPr/>
        <p:txBody>
          <a:bodyPr/>
          <a:lstStyle/>
          <a:p>
            <a:r>
              <a:rPr lang="en-US" smtClean="0"/>
              <a:t>Copyright © 2013 All Rights Reserved</a:t>
            </a:r>
            <a:endParaRPr lang="en-US" dirty="0"/>
          </a:p>
        </p:txBody>
      </p:sp>
      <p:sp>
        <p:nvSpPr>
          <p:cNvPr id="5" name="Footer Placeholder 4"/>
          <p:cNvSpPr>
            <a:spLocks noGrp="1"/>
          </p:cNvSpPr>
          <p:nvPr>
            <p:ph type="ftr" sz="quarter" idx="11"/>
          </p:nvPr>
        </p:nvSpPr>
        <p:spPr/>
        <p:txBody>
          <a:bodyPr/>
          <a:lstStyle/>
          <a:p>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fld id="{8AC7B6BA-5C61-48AE-85E8-45E732FE565A}" type="slidenum">
              <a:rPr lang="en-US" smtClean="0"/>
              <a:pPr/>
              <a:t>3</a:t>
            </a:fld>
            <a:endParaRPr lang="en-US"/>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Document the Results?</a:t>
            </a:r>
            <a:endParaRPr lang="en-US" dirty="0"/>
          </a:p>
        </p:txBody>
      </p:sp>
      <p:sp>
        <p:nvSpPr>
          <p:cNvPr id="3" name="Content Placeholder 2"/>
          <p:cNvSpPr>
            <a:spLocks noGrp="1"/>
          </p:cNvSpPr>
          <p:nvPr>
            <p:ph idx="1"/>
          </p:nvPr>
        </p:nvSpPr>
        <p:spPr/>
        <p:txBody>
          <a:bodyPr/>
          <a:lstStyle/>
          <a:p>
            <a:r>
              <a:rPr lang="en-US" sz="3600" dirty="0" smtClean="0"/>
              <a:t>Where do the results actually go?</a:t>
            </a:r>
          </a:p>
          <a:p>
            <a:pPr lvl="1"/>
            <a:r>
              <a:rPr lang="en-US" dirty="0" smtClean="0"/>
              <a:t>Do you have space on the evaluation form or in the EMR for the information?</a:t>
            </a:r>
          </a:p>
          <a:p>
            <a:pPr lvl="1"/>
            <a:r>
              <a:rPr lang="en-US" dirty="0" smtClean="0"/>
              <a:t>Refer the reader to the location of the information</a:t>
            </a:r>
          </a:p>
          <a:p>
            <a:pPr lvl="1"/>
            <a:r>
              <a:rPr lang="en-US" dirty="0" smtClean="0"/>
              <a:t>Do your forms have room for further testing or re-testing?</a:t>
            </a:r>
          </a:p>
          <a:p>
            <a:pPr lvl="1">
              <a:buNone/>
            </a:pPr>
            <a:endParaRPr lang="en-US" dirty="0" smtClean="0"/>
          </a:p>
          <a:p>
            <a:endParaRPr lang="en-US" sz="3600" dirty="0" smtClean="0"/>
          </a:p>
        </p:txBody>
      </p:sp>
      <p:sp>
        <p:nvSpPr>
          <p:cNvPr id="4" name="Date Placeholder 3"/>
          <p:cNvSpPr>
            <a:spLocks noGrp="1"/>
          </p:cNvSpPr>
          <p:nvPr>
            <p:ph type="dt" sz="half" idx="10"/>
          </p:nvPr>
        </p:nvSpPr>
        <p:spPr/>
        <p:txBody>
          <a:bodyPr/>
          <a:lstStyle/>
          <a:p>
            <a:pPr>
              <a:defRPr/>
            </a:pPr>
            <a:r>
              <a:rPr lang="en-US" smtClean="0"/>
              <a:t>Copyright © 2013 All Rights Reserved</a:t>
            </a:r>
            <a:endParaRPr lang="en-US"/>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Document the Results?</a:t>
            </a:r>
            <a:endParaRPr lang="en-US" dirty="0"/>
          </a:p>
        </p:txBody>
      </p:sp>
      <p:sp>
        <p:nvSpPr>
          <p:cNvPr id="3" name="Content Placeholder 2"/>
          <p:cNvSpPr>
            <a:spLocks noGrp="1"/>
          </p:cNvSpPr>
          <p:nvPr>
            <p:ph idx="1"/>
          </p:nvPr>
        </p:nvSpPr>
        <p:spPr/>
        <p:txBody>
          <a:bodyPr/>
          <a:lstStyle/>
          <a:p>
            <a:r>
              <a:rPr lang="en-US" sz="4000" dirty="0" smtClean="0"/>
              <a:t>Interpretation of the results</a:t>
            </a:r>
          </a:p>
          <a:p>
            <a:pPr lvl="1"/>
            <a:r>
              <a:rPr lang="en-US" sz="3600" dirty="0" smtClean="0"/>
              <a:t>Validity for population</a:t>
            </a:r>
          </a:p>
          <a:p>
            <a:pPr lvl="1"/>
            <a:r>
              <a:rPr lang="en-US" sz="3600" dirty="0" smtClean="0"/>
              <a:t>Demonstrating progress or decline</a:t>
            </a:r>
          </a:p>
          <a:p>
            <a:pPr lvl="1"/>
            <a:r>
              <a:rPr lang="en-US" sz="3600" dirty="0" smtClean="0"/>
              <a:t>Practical application</a:t>
            </a:r>
          </a:p>
          <a:p>
            <a:pPr lvl="2"/>
            <a:r>
              <a:rPr lang="en-US" sz="2800" dirty="0" smtClean="0"/>
              <a:t>Writing the goals</a:t>
            </a:r>
          </a:p>
          <a:p>
            <a:pPr lvl="1">
              <a:buNone/>
            </a:pPr>
            <a:endParaRPr lang="en-US" dirty="0" smtClean="0"/>
          </a:p>
          <a:p>
            <a:endParaRPr lang="en-US" sz="3600" dirty="0" smtClean="0"/>
          </a:p>
        </p:txBody>
      </p:sp>
      <p:sp>
        <p:nvSpPr>
          <p:cNvPr id="4" name="Date Placeholder 3"/>
          <p:cNvSpPr>
            <a:spLocks noGrp="1"/>
          </p:cNvSpPr>
          <p:nvPr>
            <p:ph type="dt" sz="half" idx="10"/>
          </p:nvPr>
        </p:nvSpPr>
        <p:spPr/>
        <p:txBody>
          <a:bodyPr/>
          <a:lstStyle/>
          <a:p>
            <a:pPr>
              <a:defRPr/>
            </a:pPr>
            <a:r>
              <a:rPr lang="en-US" smtClean="0"/>
              <a:t>Copyright © 2013 All Rights Reserved</a:t>
            </a:r>
            <a:endParaRPr lang="en-US"/>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Document the Results?</a:t>
            </a:r>
            <a:endParaRPr lang="en-US" dirty="0"/>
          </a:p>
        </p:txBody>
      </p:sp>
      <p:sp>
        <p:nvSpPr>
          <p:cNvPr id="3" name="Content Placeholder 2"/>
          <p:cNvSpPr>
            <a:spLocks noGrp="1"/>
          </p:cNvSpPr>
          <p:nvPr>
            <p:ph idx="1"/>
          </p:nvPr>
        </p:nvSpPr>
        <p:spPr/>
        <p:txBody>
          <a:bodyPr/>
          <a:lstStyle/>
          <a:p>
            <a:r>
              <a:rPr lang="en-US" sz="4000" dirty="0" smtClean="0"/>
              <a:t>Writing the goals</a:t>
            </a:r>
          </a:p>
          <a:p>
            <a:pPr lvl="1"/>
            <a:r>
              <a:rPr lang="en-US" sz="3600" dirty="0" smtClean="0"/>
              <a:t>Functional</a:t>
            </a:r>
          </a:p>
          <a:p>
            <a:pPr lvl="1"/>
            <a:r>
              <a:rPr lang="en-US" sz="3600" dirty="0" smtClean="0"/>
              <a:t>As evidenced by …</a:t>
            </a:r>
          </a:p>
          <a:p>
            <a:pPr lvl="1"/>
            <a:r>
              <a:rPr lang="en-US" sz="3600" dirty="0" smtClean="0"/>
              <a:t>Measureable</a:t>
            </a:r>
          </a:p>
          <a:p>
            <a:pPr lvl="1"/>
            <a:r>
              <a:rPr lang="en-US" sz="3600" dirty="0" smtClean="0"/>
              <a:t>Reproducible</a:t>
            </a:r>
          </a:p>
          <a:p>
            <a:pPr lvl="1"/>
            <a:endParaRPr lang="en-US" sz="3600" dirty="0" smtClean="0"/>
          </a:p>
          <a:p>
            <a:pPr lvl="1">
              <a:buNone/>
            </a:pPr>
            <a:endParaRPr lang="en-US" dirty="0" smtClean="0"/>
          </a:p>
          <a:p>
            <a:endParaRPr lang="en-US" sz="3600" dirty="0" smtClean="0"/>
          </a:p>
        </p:txBody>
      </p:sp>
      <p:sp>
        <p:nvSpPr>
          <p:cNvPr id="4" name="Date Placeholder 3"/>
          <p:cNvSpPr>
            <a:spLocks noGrp="1"/>
          </p:cNvSpPr>
          <p:nvPr>
            <p:ph type="dt" sz="half" idx="10"/>
          </p:nvPr>
        </p:nvSpPr>
        <p:spPr/>
        <p:txBody>
          <a:bodyPr/>
          <a:lstStyle/>
          <a:p>
            <a:pPr>
              <a:defRPr/>
            </a:pPr>
            <a:r>
              <a:rPr lang="en-US" smtClean="0"/>
              <a:t>Copyright © 2013 All Rights Reserved</a:t>
            </a:r>
            <a:endParaRPr lang="en-US"/>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Document the Results?</a:t>
            </a:r>
            <a:endParaRPr lang="en-US" dirty="0"/>
          </a:p>
        </p:txBody>
      </p:sp>
      <p:sp>
        <p:nvSpPr>
          <p:cNvPr id="3" name="Content Placeholder 2"/>
          <p:cNvSpPr>
            <a:spLocks noGrp="1"/>
          </p:cNvSpPr>
          <p:nvPr>
            <p:ph idx="1"/>
          </p:nvPr>
        </p:nvSpPr>
        <p:spPr/>
        <p:txBody>
          <a:bodyPr/>
          <a:lstStyle/>
          <a:p>
            <a:r>
              <a:rPr lang="en-US" sz="4000" dirty="0" smtClean="0"/>
              <a:t>When do you re-test?</a:t>
            </a:r>
          </a:p>
          <a:p>
            <a:pPr lvl="1"/>
            <a:r>
              <a:rPr lang="en-US" sz="3600" dirty="0" smtClean="0"/>
              <a:t>When therapist available</a:t>
            </a:r>
          </a:p>
          <a:p>
            <a:pPr lvl="1"/>
            <a:r>
              <a:rPr lang="en-US" sz="3600" dirty="0" smtClean="0"/>
              <a:t>Progress note</a:t>
            </a:r>
          </a:p>
          <a:p>
            <a:pPr lvl="1"/>
            <a:r>
              <a:rPr lang="en-US" sz="3600" dirty="0" smtClean="0"/>
              <a:t>Recertification</a:t>
            </a:r>
          </a:p>
          <a:p>
            <a:pPr lvl="1"/>
            <a:r>
              <a:rPr lang="en-US" sz="3600" dirty="0" smtClean="0"/>
              <a:t>Depending on patient’s progress</a:t>
            </a:r>
          </a:p>
          <a:p>
            <a:pPr lvl="1"/>
            <a:r>
              <a:rPr lang="en-US" sz="3600" dirty="0" smtClean="0"/>
              <a:t>At discharge</a:t>
            </a:r>
          </a:p>
          <a:p>
            <a:pPr lvl="1"/>
            <a:endParaRPr lang="en-US" sz="3600" dirty="0" smtClean="0"/>
          </a:p>
          <a:p>
            <a:pPr lvl="1">
              <a:buNone/>
            </a:pPr>
            <a:endParaRPr lang="en-US" dirty="0" smtClean="0"/>
          </a:p>
          <a:p>
            <a:endParaRPr lang="en-US" sz="3600" dirty="0" smtClean="0"/>
          </a:p>
        </p:txBody>
      </p:sp>
      <p:sp>
        <p:nvSpPr>
          <p:cNvPr id="4" name="Date Placeholder 3"/>
          <p:cNvSpPr>
            <a:spLocks noGrp="1"/>
          </p:cNvSpPr>
          <p:nvPr>
            <p:ph type="dt" sz="half" idx="10"/>
          </p:nvPr>
        </p:nvSpPr>
        <p:spPr/>
        <p:txBody>
          <a:bodyPr/>
          <a:lstStyle/>
          <a:p>
            <a:pPr>
              <a:defRPr/>
            </a:pPr>
            <a:r>
              <a:rPr lang="en-US" smtClean="0"/>
              <a:t>Copyright © 2013 All Rights Reserved</a:t>
            </a:r>
            <a:endParaRPr lang="en-US"/>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Standardized Testing</a:t>
            </a:r>
            <a:endParaRPr lang="en-US" dirty="0"/>
          </a:p>
        </p:txBody>
      </p:sp>
      <p:sp>
        <p:nvSpPr>
          <p:cNvPr id="3" name="Content Placeholder 2"/>
          <p:cNvSpPr>
            <a:spLocks noGrp="1"/>
          </p:cNvSpPr>
          <p:nvPr>
            <p:ph idx="1"/>
          </p:nvPr>
        </p:nvSpPr>
        <p:spPr>
          <a:xfrm>
            <a:off x="685800" y="1524000"/>
            <a:ext cx="7772400" cy="4221163"/>
          </a:xfrm>
        </p:spPr>
        <p:txBody>
          <a:bodyPr/>
          <a:lstStyle/>
          <a:p>
            <a:r>
              <a:rPr lang="en-US" dirty="0" smtClean="0"/>
              <a:t>Gait Speed</a:t>
            </a:r>
          </a:p>
          <a:p>
            <a:r>
              <a:rPr lang="en-US" dirty="0" smtClean="0"/>
              <a:t>Timed Up and Go</a:t>
            </a:r>
          </a:p>
          <a:p>
            <a:r>
              <a:rPr lang="en-US" dirty="0" smtClean="0"/>
              <a:t>Brief Cognitive Assessment Tool</a:t>
            </a:r>
          </a:p>
          <a:p>
            <a:r>
              <a:rPr lang="en-US" dirty="0" smtClean="0"/>
              <a:t>Kitchen Picture Test</a:t>
            </a:r>
          </a:p>
          <a:p>
            <a:r>
              <a:rPr lang="en-US" dirty="0" smtClean="0"/>
              <a:t>Chair Stand Test</a:t>
            </a:r>
          </a:p>
          <a:p>
            <a:r>
              <a:rPr lang="en-US" dirty="0" smtClean="0"/>
              <a:t>Dynamic Gait Index</a:t>
            </a:r>
          </a:p>
          <a:p>
            <a:endParaRPr lang="en-US" dirty="0"/>
          </a:p>
        </p:txBody>
      </p:sp>
      <p:sp>
        <p:nvSpPr>
          <p:cNvPr id="4" name="Date Placeholder 3"/>
          <p:cNvSpPr>
            <a:spLocks noGrp="1"/>
          </p:cNvSpPr>
          <p:nvPr>
            <p:ph type="dt" sz="half" idx="10"/>
          </p:nvPr>
        </p:nvSpPr>
        <p:spPr/>
        <p:txBody>
          <a:bodyPr/>
          <a:lstStyle/>
          <a:p>
            <a:pPr>
              <a:defRPr/>
            </a:pPr>
            <a:r>
              <a:rPr lang="en-US" dirty="0" smtClean="0"/>
              <a:t>Copyright © 2012 All Rights Reserved</a:t>
            </a:r>
            <a:endParaRPr lang="en-US" dirty="0"/>
          </a:p>
        </p:txBody>
      </p:sp>
      <p:sp>
        <p:nvSpPr>
          <p:cNvPr id="5" name="Footer Placeholder 4"/>
          <p:cNvSpPr>
            <a:spLocks noGrp="1"/>
          </p:cNvSpPr>
          <p:nvPr>
            <p:ph type="ftr" sz="quarter" idx="11"/>
          </p:nvPr>
        </p:nvSpPr>
        <p:spPr/>
        <p:txBody>
          <a:bodyPr/>
          <a:lstStyle/>
          <a:p>
            <a:pPr>
              <a:defRPr/>
            </a:pPr>
            <a:r>
              <a:rPr lang="en-US" dirty="0" smtClean="0"/>
              <a:t>Harmony Healthcare International, Inc.</a:t>
            </a:r>
            <a:endParaRPr lang="en-US" dirty="0"/>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34</a:t>
            </a:fld>
            <a:endParaRPr lang="en-US" dirty="0"/>
          </a:p>
        </p:txBody>
      </p:sp>
    </p:spTree>
    <p:extLst>
      <p:ext uri="{BB962C8B-B14F-4D97-AF65-F5344CB8AC3E}">
        <p14:creationId xmlns="" xmlns:p14="http://schemas.microsoft.com/office/powerpoint/2010/main" val="4019849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Standardized Testing</a:t>
            </a:r>
            <a:endParaRPr lang="en-US" dirty="0"/>
          </a:p>
        </p:txBody>
      </p:sp>
      <p:sp>
        <p:nvSpPr>
          <p:cNvPr id="3" name="Content Placeholder 2"/>
          <p:cNvSpPr>
            <a:spLocks noGrp="1"/>
          </p:cNvSpPr>
          <p:nvPr>
            <p:ph idx="1"/>
          </p:nvPr>
        </p:nvSpPr>
        <p:spPr>
          <a:xfrm>
            <a:off x="838200" y="1524000"/>
            <a:ext cx="7772400" cy="4221163"/>
          </a:xfrm>
        </p:spPr>
        <p:txBody>
          <a:bodyPr/>
          <a:lstStyle/>
          <a:p>
            <a:r>
              <a:rPr lang="en-US" dirty="0" smtClean="0"/>
              <a:t>Functional Reach Test/Modified Functional Reach Test</a:t>
            </a:r>
          </a:p>
          <a:p>
            <a:r>
              <a:rPr lang="en-US" dirty="0" smtClean="0"/>
              <a:t>Balance Tests – Tinetti, Berg, Brunel</a:t>
            </a:r>
          </a:p>
          <a:p>
            <a:r>
              <a:rPr lang="en-US" dirty="0" smtClean="0"/>
              <a:t>Borg Rating of Perceived Exertion Scale</a:t>
            </a:r>
          </a:p>
          <a:p>
            <a:r>
              <a:rPr lang="en-US" dirty="0"/>
              <a:t>Modified Borg Scale of Perceived </a:t>
            </a:r>
            <a:r>
              <a:rPr lang="en-US" dirty="0" smtClean="0"/>
              <a:t>Dyspnea</a:t>
            </a:r>
          </a:p>
          <a:p>
            <a:r>
              <a:rPr lang="en-US" dirty="0" smtClean="0"/>
              <a:t>Manual Ability Measure</a:t>
            </a:r>
          </a:p>
          <a:p>
            <a:endParaRPr lang="en-US" dirty="0"/>
          </a:p>
        </p:txBody>
      </p:sp>
      <p:sp>
        <p:nvSpPr>
          <p:cNvPr id="4" name="Date Placeholder 3"/>
          <p:cNvSpPr>
            <a:spLocks noGrp="1"/>
          </p:cNvSpPr>
          <p:nvPr>
            <p:ph type="dt" sz="half" idx="10"/>
          </p:nvPr>
        </p:nvSpPr>
        <p:spPr/>
        <p:txBody>
          <a:bodyPr/>
          <a:lstStyle/>
          <a:p>
            <a:pPr>
              <a:defRPr/>
            </a:pPr>
            <a:r>
              <a:rPr lang="en-US" dirty="0" smtClean="0"/>
              <a:t>Copyright © 2012 All Rights Reserved</a:t>
            </a:r>
            <a:endParaRPr lang="en-US" dirty="0"/>
          </a:p>
        </p:txBody>
      </p:sp>
      <p:sp>
        <p:nvSpPr>
          <p:cNvPr id="5" name="Footer Placeholder 4"/>
          <p:cNvSpPr>
            <a:spLocks noGrp="1"/>
          </p:cNvSpPr>
          <p:nvPr>
            <p:ph type="ftr" sz="quarter" idx="11"/>
          </p:nvPr>
        </p:nvSpPr>
        <p:spPr/>
        <p:txBody>
          <a:bodyPr/>
          <a:lstStyle/>
          <a:p>
            <a:pPr>
              <a:defRPr/>
            </a:pPr>
            <a:r>
              <a:rPr lang="en-US" dirty="0" smtClean="0"/>
              <a:t>Harmony Healthcare International, Inc.</a:t>
            </a:r>
            <a:endParaRPr lang="en-US" dirty="0"/>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35</a:t>
            </a:fld>
            <a:endParaRPr lang="en-US" dirty="0"/>
          </a:p>
        </p:txBody>
      </p:sp>
    </p:spTree>
    <p:extLst>
      <p:ext uri="{BB962C8B-B14F-4D97-AF65-F5344CB8AC3E}">
        <p14:creationId xmlns="" xmlns:p14="http://schemas.microsoft.com/office/powerpoint/2010/main" val="8841707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US" dirty="0">
                <a:latin typeface="Palatino Linotype" charset="0"/>
              </a:rPr>
              <a:t>Types of Standardized Testing</a:t>
            </a:r>
          </a:p>
        </p:txBody>
      </p:sp>
      <p:sp>
        <p:nvSpPr>
          <p:cNvPr id="61442" name="Content Placeholder 2"/>
          <p:cNvSpPr>
            <a:spLocks noGrp="1"/>
          </p:cNvSpPr>
          <p:nvPr>
            <p:ph idx="1"/>
          </p:nvPr>
        </p:nvSpPr>
        <p:spPr/>
        <p:txBody>
          <a:bodyPr/>
          <a:lstStyle/>
          <a:p>
            <a:pPr eaLnBrk="1" hangingPunct="1"/>
            <a:r>
              <a:rPr lang="en-US" dirty="0">
                <a:latin typeface="Palatino Linotype" charset="0"/>
              </a:rPr>
              <a:t>Kettle Test</a:t>
            </a:r>
          </a:p>
          <a:p>
            <a:pPr eaLnBrk="1" hangingPunct="1"/>
            <a:r>
              <a:rPr lang="en-US" dirty="0">
                <a:latin typeface="Palatino Linotype" charset="0"/>
              </a:rPr>
              <a:t>Elderly Mobility Scale</a:t>
            </a:r>
          </a:p>
          <a:p>
            <a:pPr eaLnBrk="1" hangingPunct="1"/>
            <a:r>
              <a:rPr lang="en-US" dirty="0">
                <a:latin typeface="Palatino Linotype" charset="0"/>
              </a:rPr>
              <a:t>The </a:t>
            </a:r>
            <a:r>
              <a:rPr lang="en-US" dirty="0" err="1">
                <a:latin typeface="Palatino Linotype" charset="0"/>
              </a:rPr>
              <a:t>ManageMed</a:t>
            </a:r>
            <a:r>
              <a:rPr lang="en-US" dirty="0">
                <a:latin typeface="Palatino Linotype" charset="0"/>
              </a:rPr>
              <a:t> Screening</a:t>
            </a:r>
          </a:p>
          <a:p>
            <a:pPr eaLnBrk="1" hangingPunct="1"/>
            <a:r>
              <a:rPr lang="en-US" dirty="0">
                <a:latin typeface="Palatino Linotype" charset="0"/>
              </a:rPr>
              <a:t>Kitchen Task Assessment</a:t>
            </a:r>
          </a:p>
          <a:p>
            <a:pPr eaLnBrk="1" hangingPunct="1"/>
            <a:r>
              <a:rPr lang="en-US" dirty="0">
                <a:latin typeface="Palatino Linotype" charset="0"/>
              </a:rPr>
              <a:t>Executive Function Performance Test</a:t>
            </a:r>
          </a:p>
          <a:p>
            <a:pPr eaLnBrk="1" hangingPunct="1"/>
            <a:r>
              <a:rPr lang="en-US" dirty="0" err="1">
                <a:latin typeface="Palatino Linotype" charset="0"/>
              </a:rPr>
              <a:t>Barthel</a:t>
            </a:r>
            <a:r>
              <a:rPr lang="en-US" dirty="0">
                <a:latin typeface="Palatino Linotype" charset="0"/>
              </a:rPr>
              <a:t> ADL </a:t>
            </a:r>
            <a:r>
              <a:rPr lang="en-US" dirty="0" smtClean="0">
                <a:latin typeface="Palatino Linotype" charset="0"/>
              </a:rPr>
              <a:t>Index</a:t>
            </a:r>
          </a:p>
          <a:p>
            <a:pPr eaLnBrk="1" hangingPunct="1"/>
            <a:r>
              <a:rPr lang="en-US" dirty="0" smtClean="0">
                <a:latin typeface="Palatino Linotype" charset="0"/>
              </a:rPr>
              <a:t>Sitting Balance Scale</a:t>
            </a:r>
            <a:endParaRPr lang="en-US" dirty="0">
              <a:latin typeface="Palatino Linotype" charset="0"/>
            </a:endParaRPr>
          </a:p>
          <a:p>
            <a:pPr eaLnBrk="1" hangingPunct="1"/>
            <a:endParaRPr lang="en-US" dirty="0">
              <a:latin typeface="Palatino Linotype" charset="0"/>
            </a:endParaRPr>
          </a:p>
          <a:p>
            <a:pPr eaLnBrk="1" hangingPunct="1"/>
            <a:endParaRPr lang="en-US" dirty="0">
              <a:latin typeface="Palatino Linotype" charset="0"/>
            </a:endParaRPr>
          </a:p>
          <a:p>
            <a:pPr eaLnBrk="1" hangingPunct="1"/>
            <a:endParaRPr lang="en-US" dirty="0">
              <a:latin typeface="Palatino Linotype" charset="0"/>
            </a:endParaRPr>
          </a:p>
        </p:txBody>
      </p:sp>
      <p:sp>
        <p:nvSpPr>
          <p:cNvPr id="4" name="Date Placeholder 3"/>
          <p:cNvSpPr>
            <a:spLocks noGrp="1"/>
          </p:cNvSpPr>
          <p:nvPr>
            <p:ph type="dt" sz="quarter" idx="10"/>
          </p:nvPr>
        </p:nvSpPr>
        <p:spPr/>
        <p:txBody>
          <a:bodyPr/>
          <a:lstStyle/>
          <a:p>
            <a:pPr>
              <a:defRPr/>
            </a:pPr>
            <a:r>
              <a:rPr lang="en-US"/>
              <a:t>Copyright © 2013 All Rights Reserved</a:t>
            </a:r>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51E6F4F3-ACCA-E244-9DEF-791723FAC281}" type="slidenum">
              <a:rPr lang="en-US" smtClean="0"/>
              <a:pPr>
                <a:defRPr/>
              </a:pPr>
              <a:t>36</a:t>
            </a:fld>
            <a:endParaRPr lang="en-US" dirty="0"/>
          </a:p>
        </p:txBody>
      </p:sp>
    </p:spTree>
    <p:extLst>
      <p:ext uri="{BB962C8B-B14F-4D97-AF65-F5344CB8AC3E}">
        <p14:creationId xmlns="" xmlns:p14="http://schemas.microsoft.com/office/powerpoint/2010/main" val="2097128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Gait Speed</a:t>
            </a:r>
            <a:endParaRPr lang="en-US" dirty="0"/>
          </a:p>
        </p:txBody>
      </p:sp>
      <p:sp>
        <p:nvSpPr>
          <p:cNvPr id="3" name="Content Placeholder 2"/>
          <p:cNvSpPr>
            <a:spLocks noGrp="1"/>
          </p:cNvSpPr>
          <p:nvPr>
            <p:ph idx="1"/>
          </p:nvPr>
        </p:nvSpPr>
        <p:spPr/>
        <p:txBody>
          <a:bodyPr/>
          <a:lstStyle/>
          <a:p>
            <a:r>
              <a:rPr lang="en-US" dirty="0" smtClean="0"/>
              <a:t>Gait Speed</a:t>
            </a:r>
          </a:p>
          <a:p>
            <a:pPr lvl="1"/>
            <a:r>
              <a:rPr lang="en-US" dirty="0" smtClean="0"/>
              <a:t>Walking Speed or Gait Velocity</a:t>
            </a:r>
          </a:p>
          <a:p>
            <a:pPr lvl="1"/>
            <a:r>
              <a:rPr lang="en-US" dirty="0" smtClean="0"/>
              <a:t>Called the Sixth Vital Sign</a:t>
            </a:r>
          </a:p>
          <a:p>
            <a:pPr lvl="1"/>
            <a:r>
              <a:rPr lang="en-US" dirty="0" smtClean="0"/>
              <a:t>Is a Predictor and Outcome measure across multiple diagnoses</a:t>
            </a:r>
          </a:p>
          <a:p>
            <a:pPr lvl="1"/>
            <a:r>
              <a:rPr lang="en-US" dirty="0" smtClean="0"/>
              <a:t>Predicts post hospital discharge location 78% of the time</a:t>
            </a:r>
          </a:p>
          <a:p>
            <a:pPr lvl="1"/>
            <a:r>
              <a:rPr lang="en-US" dirty="0" smtClean="0"/>
              <a:t>Is easy to administer, easy to interpret</a:t>
            </a:r>
          </a:p>
          <a:p>
            <a:pPr marL="0" indent="0">
              <a:buNone/>
            </a:pPr>
            <a:r>
              <a:rPr lang="en-US" dirty="0"/>
              <a:t>	</a:t>
            </a:r>
          </a:p>
        </p:txBody>
      </p:sp>
      <p:sp>
        <p:nvSpPr>
          <p:cNvPr id="4" name="Date Placeholder 3"/>
          <p:cNvSpPr>
            <a:spLocks noGrp="1"/>
          </p:cNvSpPr>
          <p:nvPr>
            <p:ph type="dt" sz="half" idx="10"/>
          </p:nvPr>
        </p:nvSpPr>
        <p:spPr/>
        <p:txBody>
          <a:bodyPr/>
          <a:lstStyle/>
          <a:p>
            <a:pPr>
              <a:defRPr/>
            </a:pPr>
            <a:r>
              <a:rPr lang="en-US" dirty="0" smtClean="0"/>
              <a:t>Copyright © 2012 All Rights Reserved</a:t>
            </a:r>
            <a:endParaRPr lang="en-US" dirty="0"/>
          </a:p>
        </p:txBody>
      </p:sp>
      <p:sp>
        <p:nvSpPr>
          <p:cNvPr id="5" name="Footer Placeholder 4"/>
          <p:cNvSpPr>
            <a:spLocks noGrp="1"/>
          </p:cNvSpPr>
          <p:nvPr>
            <p:ph type="ftr" sz="quarter" idx="11"/>
          </p:nvPr>
        </p:nvSpPr>
        <p:spPr/>
        <p:txBody>
          <a:bodyPr/>
          <a:lstStyle/>
          <a:p>
            <a:pPr>
              <a:defRPr/>
            </a:pPr>
            <a:r>
              <a:rPr lang="en-US" dirty="0" smtClean="0"/>
              <a:t>Harmony Healthcare International, Inc.</a:t>
            </a:r>
            <a:endParaRPr lang="en-US" dirty="0"/>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37</a:t>
            </a:fld>
            <a:endParaRPr lang="en-US" dirty="0"/>
          </a:p>
        </p:txBody>
      </p:sp>
    </p:spTree>
    <p:extLst>
      <p:ext uri="{BB962C8B-B14F-4D97-AF65-F5344CB8AC3E}">
        <p14:creationId xmlns="" xmlns:p14="http://schemas.microsoft.com/office/powerpoint/2010/main" val="30794249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Copyright © 2012 All Rights Reserved</a:t>
            </a:r>
            <a:endParaRPr lang="en-US"/>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38</a:t>
            </a:fld>
            <a:endParaRPr lang="en-US" dirty="0"/>
          </a:p>
        </p:txBody>
      </p:sp>
      <p:pic>
        <p:nvPicPr>
          <p:cNvPr id="7" name="Content Placeholder 6"/>
          <p:cNvPicPr>
            <a:picLocks noGrp="1"/>
          </p:cNvPicPr>
          <p:nvPr>
            <p:ph idx="1"/>
          </p:nvPr>
        </p:nvPicPr>
        <p:blipFill>
          <a:blip r:embed="rId3" cstate="print">
            <a:extLst>
              <a:ext uri="{28A0092B-C50C-407E-A947-70E740481C1C}">
                <a14:useLocalDpi xmlns="" xmlns:a14="http://schemas.microsoft.com/office/drawing/2010/main" val="0"/>
              </a:ext>
            </a:extLst>
          </a:blip>
          <a:srcRect t="7855" b="7855"/>
          <a:stretch>
            <a:fillRect/>
          </a:stretch>
        </p:blipFill>
        <p:spPr bwMode="auto">
          <a:prstGeom prst="rect">
            <a:avLst/>
          </a:prstGeom>
          <a:noFill/>
          <a:ln>
            <a:noFill/>
          </a:ln>
        </p:spPr>
      </p:pic>
    </p:spTree>
    <p:extLst>
      <p:ext uri="{BB962C8B-B14F-4D97-AF65-F5344CB8AC3E}">
        <p14:creationId xmlns="" xmlns:p14="http://schemas.microsoft.com/office/powerpoint/2010/main" val="12008586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Standardized Testing</a:t>
            </a:r>
            <a:endParaRPr lang="en-US" dirty="0"/>
          </a:p>
        </p:txBody>
      </p:sp>
      <p:sp>
        <p:nvSpPr>
          <p:cNvPr id="3" name="Content Placeholder 2"/>
          <p:cNvSpPr>
            <a:spLocks noGrp="1"/>
          </p:cNvSpPr>
          <p:nvPr>
            <p:ph idx="1"/>
          </p:nvPr>
        </p:nvSpPr>
        <p:spPr/>
        <p:txBody>
          <a:bodyPr/>
          <a:lstStyle/>
          <a:p>
            <a:r>
              <a:rPr lang="en-US" dirty="0" smtClean="0"/>
              <a:t>Brief Cognitive Assessment Tool</a:t>
            </a:r>
          </a:p>
          <a:p>
            <a:pPr lvl="1"/>
            <a:r>
              <a:rPr lang="en-US" dirty="0" smtClean="0"/>
              <a:t>Administered in 10 -15 minutes</a:t>
            </a:r>
          </a:p>
          <a:p>
            <a:pPr lvl="1"/>
            <a:r>
              <a:rPr lang="en-US" dirty="0" smtClean="0"/>
              <a:t>Has a “cut” score separating dementia from mild cognitive impairment (MCI)</a:t>
            </a:r>
          </a:p>
          <a:p>
            <a:pPr lvl="1"/>
            <a:r>
              <a:rPr lang="en-US" dirty="0" smtClean="0"/>
              <a:t>Has score ranges for MCI, mild dementia and moderate dementia</a:t>
            </a:r>
          </a:p>
          <a:p>
            <a:pPr lvl="1"/>
            <a:r>
              <a:rPr lang="en-US" dirty="0" smtClean="0"/>
              <a:t>Predicts diagnosis, functional status and Instrumental Activities of Daily Living (IADL)</a:t>
            </a:r>
          </a:p>
          <a:p>
            <a:pPr marL="914400" lvl="2" indent="0">
              <a:buNone/>
            </a:pPr>
            <a:endParaRPr lang="en-US"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t>Copyright © 2012 All Rights Reserved</a:t>
            </a:r>
            <a:endParaRPr lang="en-US"/>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39</a:t>
            </a:fld>
            <a:endParaRPr lang="en-US" dirty="0"/>
          </a:p>
        </p:txBody>
      </p:sp>
    </p:spTree>
    <p:extLst>
      <p:ext uri="{BB962C8B-B14F-4D97-AF65-F5344CB8AC3E}">
        <p14:creationId xmlns="" xmlns:p14="http://schemas.microsoft.com/office/powerpoint/2010/main" val="3465808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1143000"/>
          </a:xfrm>
        </p:spPr>
        <p:txBody>
          <a:bodyPr/>
          <a:lstStyle/>
          <a:p>
            <a:r>
              <a:rPr lang="en-US" sz="3200" dirty="0" smtClean="0"/>
              <a:t>Measure Up with Standardized Assessments</a:t>
            </a:r>
            <a:endParaRPr lang="en-US" b="1" dirty="0"/>
          </a:p>
        </p:txBody>
      </p:sp>
      <p:sp>
        <p:nvSpPr>
          <p:cNvPr id="3" name="Content Placeholder 2"/>
          <p:cNvSpPr>
            <a:spLocks noGrp="1"/>
          </p:cNvSpPr>
          <p:nvPr>
            <p:ph idx="1"/>
          </p:nvPr>
        </p:nvSpPr>
        <p:spPr>
          <a:xfrm>
            <a:off x="304800" y="1447800"/>
            <a:ext cx="8305800" cy="4648200"/>
          </a:xfrm>
        </p:spPr>
        <p:txBody>
          <a:bodyPr/>
          <a:lstStyle/>
          <a:p>
            <a:r>
              <a:rPr lang="en-US" sz="2000" b="1" dirty="0" smtClean="0"/>
              <a:t>Disclosures</a:t>
            </a:r>
            <a:r>
              <a:rPr lang="en-US" sz="2000" dirty="0" smtClean="0"/>
              <a:t>: The planners and presenters of this educational activity have no relationship with commercial entities or conflicts of interest to disclose</a:t>
            </a:r>
          </a:p>
          <a:p>
            <a:r>
              <a:rPr lang="en-US" sz="2000" b="1" dirty="0" smtClean="0"/>
              <a:t>Planners:</a:t>
            </a:r>
          </a:p>
          <a:p>
            <a:pPr lvl="1"/>
            <a:r>
              <a:rPr lang="en-US" sz="2000" dirty="0" smtClean="0"/>
              <a:t>Elisa Bovee, MS, OTR/L</a:t>
            </a:r>
          </a:p>
          <a:p>
            <a:pPr lvl="1"/>
            <a:r>
              <a:rPr lang="en-US" sz="2000" dirty="0" smtClean="0"/>
              <a:t>Diane Buckley, BSN, RN, RAC-CT</a:t>
            </a:r>
          </a:p>
          <a:p>
            <a:pPr lvl="1"/>
            <a:r>
              <a:rPr lang="en-US" sz="2000" dirty="0" smtClean="0"/>
              <a:t>Beckie Dow, RN, RAC-MT</a:t>
            </a:r>
          </a:p>
          <a:p>
            <a:pPr lvl="1"/>
            <a:r>
              <a:rPr lang="en-US" sz="2000" dirty="0" smtClean="0"/>
              <a:t>Keri Hart, MS CCC, SLP, RAC-CT</a:t>
            </a:r>
          </a:p>
          <a:p>
            <a:pPr lvl="1"/>
            <a:r>
              <a:rPr lang="en-US" sz="2000" dirty="0" smtClean="0"/>
              <a:t>Kristen Mastrangelo, OTR/L, MBA, NHA</a:t>
            </a:r>
          </a:p>
          <a:p>
            <a:pPr lvl="1"/>
            <a:r>
              <a:rPr lang="en-US" sz="2000" dirty="0" smtClean="0"/>
              <a:t>Christine Twombly, RNC, RAC-MT, LHRM</a:t>
            </a:r>
          </a:p>
          <a:p>
            <a:r>
              <a:rPr lang="en-US" sz="2000" b="1" dirty="0" smtClean="0"/>
              <a:t>Presenter:</a:t>
            </a:r>
          </a:p>
          <a:p>
            <a:pPr lvl="1" fontAlgn="auto">
              <a:spcAft>
                <a:spcPts val="0"/>
              </a:spcAft>
              <a:defRPr/>
            </a:pPr>
            <a:r>
              <a:rPr lang="en-US" sz="2000" dirty="0" smtClean="0">
                <a:ea typeface="Batang" pitchFamily="18" charset="-127"/>
              </a:rPr>
              <a:t>Deb Lee, OTR/L</a:t>
            </a:r>
          </a:p>
          <a:p>
            <a:pPr lvl="1" fontAlgn="auto">
              <a:spcAft>
                <a:spcPts val="0"/>
              </a:spcAft>
              <a:defRPr/>
            </a:pPr>
            <a:r>
              <a:rPr lang="en-US" sz="2000" dirty="0" smtClean="0">
                <a:ea typeface="Batang" pitchFamily="18" charset="-127"/>
              </a:rPr>
              <a:t>Joyce Sadewicz, PT, RAC-CT</a:t>
            </a:r>
          </a:p>
          <a:p>
            <a:pPr fontAlgn="auto">
              <a:spcAft>
                <a:spcPts val="0"/>
              </a:spcAft>
              <a:defRPr/>
            </a:pPr>
            <a:endParaRPr lang="en-US" sz="2400" b="1" dirty="0" smtClean="0">
              <a:ea typeface="Batang" pitchFamily="18" charset="-127"/>
            </a:endParaRPr>
          </a:p>
          <a:p>
            <a:pPr fontAlgn="auto">
              <a:spcAft>
                <a:spcPts val="0"/>
              </a:spcAft>
              <a:defRPr/>
            </a:pPr>
            <a:endParaRPr lang="en-US" sz="2400" b="1" dirty="0" smtClean="0">
              <a:ea typeface="Batang" pitchFamily="18" charset="-127"/>
            </a:endParaRPr>
          </a:p>
        </p:txBody>
      </p:sp>
      <p:sp>
        <p:nvSpPr>
          <p:cNvPr id="4" name="Date Placeholder 3"/>
          <p:cNvSpPr>
            <a:spLocks noGrp="1"/>
          </p:cNvSpPr>
          <p:nvPr>
            <p:ph type="dt" sz="half" idx="10"/>
          </p:nvPr>
        </p:nvSpPr>
        <p:spPr/>
        <p:txBody>
          <a:bodyPr/>
          <a:lstStyle/>
          <a:p>
            <a:pPr>
              <a:defRPr/>
            </a:pPr>
            <a:r>
              <a:rPr lang="en-US" smtClean="0"/>
              <a:t>Copyright © 2013 All Rights Reserved</a:t>
            </a:r>
            <a:endParaRPr lang="en-US" dirty="0"/>
          </a:p>
        </p:txBody>
      </p:sp>
      <p:sp>
        <p:nvSpPr>
          <p:cNvPr id="5" name="Footer Placeholder 4"/>
          <p:cNvSpPr>
            <a:spLocks noGrp="1"/>
          </p:cNvSpPr>
          <p:nvPr>
            <p:ph type="ftr" sz="quarter" idx="11"/>
          </p:nvPr>
        </p:nvSpPr>
        <p:spPr/>
        <p:txBody>
          <a:bodyPr/>
          <a:lstStyle/>
          <a:p>
            <a:pPr>
              <a:defRPr/>
            </a:pPr>
            <a:r>
              <a:rPr lang="en-US" dirty="0" smtClean="0"/>
              <a:t>Harmony Healthcare International, Inc.</a:t>
            </a:r>
            <a:endParaRPr lang="en-US" dirty="0"/>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4</a:t>
            </a:fld>
            <a:endParaRPr lang="en-US" dirty="0"/>
          </a:p>
        </p:txBody>
      </p:sp>
    </p:spTree>
    <p:extLst>
      <p:ext uri="{BB962C8B-B14F-4D97-AF65-F5344CB8AC3E}">
        <p14:creationId xmlns:p14="http://schemas.microsoft.com/office/powerpoint/2010/main" xmlns="" val="4254916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Kitchen Picture Test</a:t>
            </a:r>
            <a:endParaRPr lang="en-US" dirty="0"/>
          </a:p>
        </p:txBody>
      </p:sp>
      <p:sp>
        <p:nvSpPr>
          <p:cNvPr id="3" name="Content Placeholder 2"/>
          <p:cNvSpPr>
            <a:spLocks noGrp="1"/>
          </p:cNvSpPr>
          <p:nvPr>
            <p:ph idx="1"/>
          </p:nvPr>
        </p:nvSpPr>
        <p:spPr/>
        <p:txBody>
          <a:bodyPr/>
          <a:lstStyle/>
          <a:p>
            <a:r>
              <a:rPr lang="en-US" dirty="0" smtClean="0"/>
              <a:t>Kitchen Picture Test</a:t>
            </a:r>
          </a:p>
          <a:p>
            <a:pPr lvl="1"/>
            <a:r>
              <a:rPr lang="en-US" dirty="0" smtClean="0"/>
              <a:t>Visually presented test of practical judgment.</a:t>
            </a:r>
          </a:p>
          <a:p>
            <a:pPr lvl="1"/>
            <a:r>
              <a:rPr lang="en-US" dirty="0" smtClean="0"/>
              <a:t>Illustrates a kitchen scene with 3 dangerous situations unfolding. </a:t>
            </a:r>
          </a:p>
          <a:p>
            <a:pPr marL="457200" lvl="1" indent="0">
              <a:buNone/>
            </a:pPr>
            <a:endParaRPr lang="en-US" dirty="0"/>
          </a:p>
        </p:txBody>
      </p:sp>
      <p:sp>
        <p:nvSpPr>
          <p:cNvPr id="4" name="Date Placeholder 3"/>
          <p:cNvSpPr>
            <a:spLocks noGrp="1"/>
          </p:cNvSpPr>
          <p:nvPr>
            <p:ph type="dt" sz="half" idx="10"/>
          </p:nvPr>
        </p:nvSpPr>
        <p:spPr/>
        <p:txBody>
          <a:bodyPr/>
          <a:lstStyle/>
          <a:p>
            <a:pPr>
              <a:defRPr/>
            </a:pPr>
            <a:r>
              <a:rPr lang="en-US" smtClean="0"/>
              <a:t>Copyright © 2012 All Rights Reserved</a:t>
            </a:r>
            <a:endParaRPr lang="en-US"/>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40</a:t>
            </a:fld>
            <a:endParaRPr lang="en-US" dirty="0"/>
          </a:p>
        </p:txBody>
      </p:sp>
    </p:spTree>
    <p:extLst>
      <p:ext uri="{BB962C8B-B14F-4D97-AF65-F5344CB8AC3E}">
        <p14:creationId xmlns="" xmlns:p14="http://schemas.microsoft.com/office/powerpoint/2010/main" val="36416594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Kitchen Picture Test</a:t>
            </a:r>
            <a:endParaRPr lang="en-US" dirty="0"/>
          </a:p>
        </p:txBody>
      </p:sp>
      <p:sp>
        <p:nvSpPr>
          <p:cNvPr id="4" name="Date Placeholder 3"/>
          <p:cNvSpPr>
            <a:spLocks noGrp="1"/>
          </p:cNvSpPr>
          <p:nvPr>
            <p:ph type="dt" sz="half" idx="10"/>
          </p:nvPr>
        </p:nvSpPr>
        <p:spPr/>
        <p:txBody>
          <a:bodyPr/>
          <a:lstStyle/>
          <a:p>
            <a:pPr>
              <a:defRPr/>
            </a:pPr>
            <a:r>
              <a:rPr lang="en-US" smtClean="0"/>
              <a:t>Copyright © 2012 All Rights Reserved</a:t>
            </a:r>
            <a:endParaRPr lang="en-US"/>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41</a:t>
            </a:fld>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2252024" y="1524000"/>
            <a:ext cx="4792351" cy="4068763"/>
          </a:xfrm>
          <a:prstGeom prst="rect">
            <a:avLst/>
          </a:prstGeom>
          <a:noFill/>
          <a:ln w="9525">
            <a:noFill/>
            <a:miter lim="800000"/>
            <a:headEnd/>
            <a:tailEnd/>
          </a:ln>
        </p:spPr>
      </p:pic>
    </p:spTree>
    <p:extLst>
      <p:ext uri="{BB962C8B-B14F-4D97-AF65-F5344CB8AC3E}">
        <p14:creationId xmlns="" xmlns:p14="http://schemas.microsoft.com/office/powerpoint/2010/main" val="1378086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Chair Stand Test</a:t>
            </a:r>
            <a:endParaRPr lang="en-US" dirty="0"/>
          </a:p>
        </p:txBody>
      </p:sp>
      <p:sp>
        <p:nvSpPr>
          <p:cNvPr id="3" name="Content Placeholder 2"/>
          <p:cNvSpPr>
            <a:spLocks noGrp="1"/>
          </p:cNvSpPr>
          <p:nvPr>
            <p:ph idx="1"/>
          </p:nvPr>
        </p:nvSpPr>
        <p:spPr/>
        <p:txBody>
          <a:bodyPr/>
          <a:lstStyle/>
          <a:p>
            <a:r>
              <a:rPr lang="en-US" dirty="0" smtClean="0"/>
              <a:t>Assesses leg strength and endurance</a:t>
            </a:r>
          </a:p>
          <a:p>
            <a:r>
              <a:rPr lang="en-US" dirty="0" smtClean="0"/>
              <a:t>Requires a straight back chair 17 inches high and a stopwatch</a:t>
            </a:r>
          </a:p>
          <a:p>
            <a:r>
              <a:rPr lang="en-US" dirty="0" smtClean="0"/>
              <a:t>The number of complete chair stands (up and down is one chair stand) without using arm rests completed in 30 seconds is counted</a:t>
            </a:r>
          </a:p>
          <a:p>
            <a:pPr marL="0" indent="0">
              <a:buNone/>
            </a:pPr>
            <a:r>
              <a:rPr lang="en-US" dirty="0" smtClean="0"/>
              <a:t> </a:t>
            </a:r>
            <a:endParaRPr lang="en-US" dirty="0"/>
          </a:p>
        </p:txBody>
      </p:sp>
      <p:sp>
        <p:nvSpPr>
          <p:cNvPr id="4" name="Date Placeholder 3"/>
          <p:cNvSpPr>
            <a:spLocks noGrp="1"/>
          </p:cNvSpPr>
          <p:nvPr>
            <p:ph type="dt" sz="half" idx="10"/>
          </p:nvPr>
        </p:nvSpPr>
        <p:spPr/>
        <p:txBody>
          <a:bodyPr/>
          <a:lstStyle/>
          <a:p>
            <a:pPr>
              <a:defRPr/>
            </a:pPr>
            <a:r>
              <a:rPr lang="en-US" smtClean="0"/>
              <a:t>Copyright © 2012 All Rights Reserved</a:t>
            </a:r>
            <a:endParaRPr lang="en-US"/>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42</a:t>
            </a:fld>
            <a:endParaRPr lang="en-US" dirty="0"/>
          </a:p>
        </p:txBody>
      </p:sp>
    </p:spTree>
    <p:extLst>
      <p:ext uri="{BB962C8B-B14F-4D97-AF65-F5344CB8AC3E}">
        <p14:creationId xmlns="" xmlns:p14="http://schemas.microsoft.com/office/powerpoint/2010/main" val="14365695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Chair Stand Test</a:t>
            </a:r>
            <a:endParaRPr lang="en-US" dirty="0"/>
          </a:p>
        </p:txBody>
      </p:sp>
      <p:sp>
        <p:nvSpPr>
          <p:cNvPr id="3" name="Content Placeholder 2"/>
          <p:cNvSpPr>
            <a:spLocks noGrp="1"/>
          </p:cNvSpPr>
          <p:nvPr>
            <p:ph idx="1"/>
          </p:nvPr>
        </p:nvSpPr>
        <p:spPr/>
        <p:txBody>
          <a:bodyPr/>
          <a:lstStyle/>
          <a:p>
            <a:r>
              <a:rPr lang="en-US" dirty="0" smtClean="0"/>
              <a:t>Tables show </a:t>
            </a:r>
            <a:r>
              <a:rPr lang="en-US" dirty="0"/>
              <a:t>average, above and below average </a:t>
            </a:r>
            <a:r>
              <a:rPr lang="en-US" dirty="0" smtClean="0"/>
              <a:t>ranges for male and female age </a:t>
            </a:r>
            <a:r>
              <a:rPr lang="en-US" dirty="0" smtClean="0"/>
              <a:t>groups</a:t>
            </a:r>
            <a:endParaRPr lang="en-US" dirty="0" smtClean="0"/>
          </a:p>
          <a:p>
            <a:r>
              <a:rPr lang="en-US" dirty="0" smtClean="0"/>
              <a:t>Repeated testing can show small incremental gains not evident with manual muscle testing</a:t>
            </a:r>
          </a:p>
        </p:txBody>
      </p:sp>
      <p:sp>
        <p:nvSpPr>
          <p:cNvPr id="4" name="Date Placeholder 3"/>
          <p:cNvSpPr>
            <a:spLocks noGrp="1"/>
          </p:cNvSpPr>
          <p:nvPr>
            <p:ph type="dt" sz="half" idx="10"/>
          </p:nvPr>
        </p:nvSpPr>
        <p:spPr/>
        <p:txBody>
          <a:bodyPr/>
          <a:lstStyle/>
          <a:p>
            <a:pPr>
              <a:defRPr/>
            </a:pPr>
            <a:r>
              <a:rPr lang="en-US" smtClean="0"/>
              <a:t>Copyright © 2012 All Rights Reserved</a:t>
            </a:r>
            <a:endParaRPr lang="en-US"/>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43</a:t>
            </a:fld>
            <a:endParaRPr lang="en-US" dirty="0"/>
          </a:p>
        </p:txBody>
      </p:sp>
    </p:spTree>
    <p:extLst>
      <p:ext uri="{BB962C8B-B14F-4D97-AF65-F5344CB8AC3E}">
        <p14:creationId xmlns="" xmlns:p14="http://schemas.microsoft.com/office/powerpoint/2010/main" val="2468342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Copyright © 2012 All Rights Reserved</a:t>
            </a:r>
            <a:endParaRPr lang="en-US"/>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44</a:t>
            </a:fld>
            <a:endParaRPr lang="en-US" dirty="0"/>
          </a:p>
        </p:txBody>
      </p:sp>
      <p:pic>
        <p:nvPicPr>
          <p:cNvPr id="1026" name="Picture 1"/>
          <p:cNvPicPr>
            <a:picLocks noChangeAspect="1" noChangeArrowheads="1"/>
          </p:cNvPicPr>
          <p:nvPr/>
        </p:nvPicPr>
        <p:blipFill>
          <a:blip r:embed="rId3" cstate="print"/>
          <a:srcRect/>
          <a:stretch>
            <a:fillRect/>
          </a:stretch>
        </p:blipFill>
        <p:spPr bwMode="auto">
          <a:xfrm>
            <a:off x="1295400" y="1600200"/>
            <a:ext cx="5791200" cy="4325243"/>
          </a:xfrm>
          <a:prstGeom prst="rect">
            <a:avLst/>
          </a:prstGeom>
          <a:noFill/>
          <a:ln w="9525">
            <a:noFill/>
            <a:miter lim="800000"/>
            <a:headEnd/>
            <a:tailEnd/>
          </a:ln>
        </p:spPr>
      </p:pic>
      <p:sp>
        <p:nvSpPr>
          <p:cNvPr id="8" name="Title 1"/>
          <p:cNvSpPr>
            <a:spLocks noGrp="1"/>
          </p:cNvSpPr>
          <p:nvPr>
            <p:ph type="title"/>
          </p:nvPr>
        </p:nvSpPr>
        <p:spPr>
          <a:xfrm>
            <a:off x="304800" y="381000"/>
            <a:ext cx="8382000" cy="990600"/>
          </a:xfrm>
        </p:spPr>
        <p:txBody>
          <a:bodyPr/>
          <a:lstStyle/>
          <a:p>
            <a:r>
              <a:rPr lang="en-US" dirty="0" smtClean="0"/>
              <a:t>Chair Stand Test</a:t>
            </a:r>
            <a:endParaRPr lang="en-US" dirty="0"/>
          </a:p>
        </p:txBody>
      </p:sp>
    </p:spTree>
    <p:extLst>
      <p:ext uri="{BB962C8B-B14F-4D97-AF65-F5344CB8AC3E}">
        <p14:creationId xmlns="" xmlns:p14="http://schemas.microsoft.com/office/powerpoint/2010/main" val="30298144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Reach Test</a:t>
            </a:r>
            <a:endParaRPr lang="en-US" dirty="0"/>
          </a:p>
        </p:txBody>
      </p:sp>
      <p:sp>
        <p:nvSpPr>
          <p:cNvPr id="3" name="Content Placeholder 2"/>
          <p:cNvSpPr>
            <a:spLocks noGrp="1"/>
          </p:cNvSpPr>
          <p:nvPr>
            <p:ph idx="1"/>
          </p:nvPr>
        </p:nvSpPr>
        <p:spPr/>
        <p:txBody>
          <a:bodyPr/>
          <a:lstStyle/>
          <a:p>
            <a:r>
              <a:rPr lang="en-US" dirty="0" smtClean="0"/>
              <a:t>Is administered standing</a:t>
            </a:r>
          </a:p>
          <a:p>
            <a:r>
              <a:rPr lang="en-US" dirty="0" smtClean="0"/>
              <a:t>Takes about 5 minutes</a:t>
            </a:r>
          </a:p>
          <a:p>
            <a:r>
              <a:rPr lang="en-US" dirty="0" smtClean="0"/>
              <a:t>The Modified Functional Reach Test adapted for patients unable to stand, is administered sitting</a:t>
            </a:r>
          </a:p>
          <a:p>
            <a:r>
              <a:rPr lang="en-US" dirty="0" smtClean="0"/>
              <a:t>Research data, norms for Frail Elderly, Parkinson’s and Stroke patients </a:t>
            </a:r>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Copyright © 2012 All Rights Reserved</a:t>
            </a:r>
            <a:endParaRPr lang="en-US"/>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45</a:t>
            </a:fld>
            <a:endParaRPr lang="en-US" dirty="0"/>
          </a:p>
        </p:txBody>
      </p:sp>
    </p:spTree>
    <p:extLst>
      <p:ext uri="{BB962C8B-B14F-4D97-AF65-F5344CB8AC3E}">
        <p14:creationId xmlns="" xmlns:p14="http://schemas.microsoft.com/office/powerpoint/2010/main" val="25421005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Copyright © 2012 All Rights Reserved</a:t>
            </a:r>
            <a:endParaRPr lang="en-US"/>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46</a:t>
            </a:fld>
            <a:endParaRPr lang="en-US" dirty="0"/>
          </a:p>
        </p:txBody>
      </p:sp>
      <p:pic>
        <p:nvPicPr>
          <p:cNvPr id="2050" name="Picture 3"/>
          <p:cNvPicPr>
            <a:picLocks noChangeAspect="1" noChangeArrowheads="1"/>
          </p:cNvPicPr>
          <p:nvPr/>
        </p:nvPicPr>
        <p:blipFill>
          <a:blip r:embed="rId3" cstate="print"/>
          <a:srcRect/>
          <a:stretch>
            <a:fillRect/>
          </a:stretch>
        </p:blipFill>
        <p:spPr bwMode="auto">
          <a:xfrm>
            <a:off x="1219200" y="1676400"/>
            <a:ext cx="6776839" cy="4038600"/>
          </a:xfrm>
          <a:prstGeom prst="rect">
            <a:avLst/>
          </a:prstGeom>
          <a:noFill/>
          <a:ln w="9525">
            <a:noFill/>
            <a:miter lim="800000"/>
            <a:headEnd/>
            <a:tailEnd/>
          </a:ln>
        </p:spPr>
      </p:pic>
      <p:sp>
        <p:nvSpPr>
          <p:cNvPr id="8" name="Title 1"/>
          <p:cNvSpPr>
            <a:spLocks noGrp="1"/>
          </p:cNvSpPr>
          <p:nvPr>
            <p:ph type="title"/>
          </p:nvPr>
        </p:nvSpPr>
        <p:spPr>
          <a:xfrm>
            <a:off x="228600" y="304800"/>
            <a:ext cx="8382000" cy="1143000"/>
          </a:xfrm>
        </p:spPr>
        <p:txBody>
          <a:bodyPr/>
          <a:lstStyle/>
          <a:p>
            <a:r>
              <a:rPr lang="en-US" dirty="0" smtClean="0"/>
              <a:t>Functional Reach Test</a:t>
            </a:r>
            <a:endParaRPr lang="en-US" dirty="0"/>
          </a:p>
        </p:txBody>
      </p:sp>
    </p:spTree>
    <p:extLst>
      <p:ext uri="{BB962C8B-B14F-4D97-AF65-F5344CB8AC3E}">
        <p14:creationId xmlns="" xmlns:p14="http://schemas.microsoft.com/office/powerpoint/2010/main" val="26844544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Ability Measure</a:t>
            </a:r>
            <a:endParaRPr lang="en-US" dirty="0"/>
          </a:p>
        </p:txBody>
      </p:sp>
      <p:sp>
        <p:nvSpPr>
          <p:cNvPr id="3" name="Content Placeholder 2"/>
          <p:cNvSpPr>
            <a:spLocks noGrp="1"/>
          </p:cNvSpPr>
          <p:nvPr>
            <p:ph idx="1"/>
          </p:nvPr>
        </p:nvSpPr>
        <p:spPr/>
        <p:txBody>
          <a:bodyPr/>
          <a:lstStyle/>
          <a:p>
            <a:r>
              <a:rPr lang="en-US" dirty="0" smtClean="0"/>
              <a:t>Easy to use and practical rating scale for 20 common hand tasks</a:t>
            </a:r>
          </a:p>
          <a:p>
            <a:r>
              <a:rPr lang="en-US" dirty="0" smtClean="0"/>
              <a:t>Takes 15 minutes to administer</a:t>
            </a:r>
          </a:p>
          <a:p>
            <a:r>
              <a:rPr lang="en-US" dirty="0" smtClean="0"/>
              <a:t>Task oriented</a:t>
            </a:r>
          </a:p>
          <a:p>
            <a:r>
              <a:rPr lang="en-US" dirty="0" smtClean="0"/>
              <a:t>Psychometrically sound</a:t>
            </a:r>
          </a:p>
          <a:p>
            <a:r>
              <a:rPr lang="en-US" dirty="0" smtClean="0"/>
              <a:t>Overall manual ability change can be compared or change at an item level assessed</a:t>
            </a:r>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Copyright © 2012 All Rights Reserved</a:t>
            </a:r>
            <a:endParaRPr lang="en-US"/>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47</a:t>
            </a:fld>
            <a:endParaRPr lang="en-US" dirty="0"/>
          </a:p>
        </p:txBody>
      </p:sp>
    </p:spTree>
    <p:extLst>
      <p:ext uri="{BB962C8B-B14F-4D97-AF65-F5344CB8AC3E}">
        <p14:creationId xmlns="" xmlns:p14="http://schemas.microsoft.com/office/powerpoint/2010/main" val="16546393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Copyright © 2012 All Rights Reserved</a:t>
            </a:r>
            <a:endParaRPr lang="en-US"/>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48</a:t>
            </a:fld>
            <a:endParaRPr lang="en-US" dirty="0"/>
          </a:p>
        </p:txBody>
      </p:sp>
      <p:pic>
        <p:nvPicPr>
          <p:cNvPr id="3074" name="Picture 5"/>
          <p:cNvPicPr>
            <a:picLocks noChangeAspect="1" noChangeArrowheads="1"/>
          </p:cNvPicPr>
          <p:nvPr/>
        </p:nvPicPr>
        <p:blipFill>
          <a:blip r:embed="rId3" cstate="print"/>
          <a:srcRect/>
          <a:stretch>
            <a:fillRect/>
          </a:stretch>
        </p:blipFill>
        <p:spPr bwMode="auto">
          <a:xfrm>
            <a:off x="2438400" y="1447800"/>
            <a:ext cx="4191000" cy="4636108"/>
          </a:xfrm>
          <a:prstGeom prst="rect">
            <a:avLst/>
          </a:prstGeom>
          <a:noFill/>
          <a:ln w="9525">
            <a:noFill/>
            <a:miter lim="800000"/>
            <a:headEnd/>
            <a:tailEnd/>
          </a:ln>
        </p:spPr>
      </p:pic>
      <p:sp>
        <p:nvSpPr>
          <p:cNvPr id="8" name="Title 1"/>
          <p:cNvSpPr>
            <a:spLocks noGrp="1"/>
          </p:cNvSpPr>
          <p:nvPr>
            <p:ph type="title"/>
          </p:nvPr>
        </p:nvSpPr>
        <p:spPr>
          <a:xfrm>
            <a:off x="304800" y="152400"/>
            <a:ext cx="8382000" cy="1143000"/>
          </a:xfrm>
        </p:spPr>
        <p:txBody>
          <a:bodyPr/>
          <a:lstStyle/>
          <a:p>
            <a:r>
              <a:rPr lang="en-US" dirty="0" smtClean="0"/>
              <a:t>Manual Ability Measure</a:t>
            </a:r>
            <a:endParaRPr lang="en-US" dirty="0"/>
          </a:p>
        </p:txBody>
      </p:sp>
    </p:spTree>
    <p:extLst>
      <p:ext uri="{BB962C8B-B14F-4D97-AF65-F5344CB8AC3E}">
        <p14:creationId xmlns="" xmlns:p14="http://schemas.microsoft.com/office/powerpoint/2010/main" val="6960059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r>
              <a:rPr lang="en-US" dirty="0">
                <a:latin typeface="Palatino Linotype" charset="0"/>
              </a:rPr>
              <a:t>Kettle Test</a:t>
            </a:r>
          </a:p>
        </p:txBody>
      </p:sp>
      <p:sp>
        <p:nvSpPr>
          <p:cNvPr id="82946" name="Content Placeholder 2"/>
          <p:cNvSpPr>
            <a:spLocks noGrp="1"/>
          </p:cNvSpPr>
          <p:nvPr>
            <p:ph idx="1"/>
          </p:nvPr>
        </p:nvSpPr>
        <p:spPr/>
        <p:txBody>
          <a:bodyPr/>
          <a:lstStyle/>
          <a:p>
            <a:pPr eaLnBrk="1" hangingPunct="1"/>
            <a:r>
              <a:rPr lang="en-US" dirty="0">
                <a:latin typeface="Palatino Linotype" charset="0"/>
              </a:rPr>
              <a:t>Assesses cognitive functional performance including attention, working memory, executive function</a:t>
            </a:r>
          </a:p>
          <a:p>
            <a:pPr eaLnBrk="1" hangingPunct="1"/>
            <a:r>
              <a:rPr lang="en-US" dirty="0">
                <a:latin typeface="Palatino Linotype" charset="0"/>
              </a:rPr>
              <a:t>Patient prepares two hot drinks.</a:t>
            </a:r>
          </a:p>
          <a:p>
            <a:pPr eaLnBrk="1" hangingPunct="1"/>
            <a:r>
              <a:rPr lang="en-US" dirty="0">
                <a:latin typeface="Palatino Linotype" charset="0"/>
              </a:rPr>
              <a:t>10 – 30 minutes to administer test</a:t>
            </a:r>
          </a:p>
          <a:p>
            <a:pPr eaLnBrk="1" hangingPunct="1"/>
            <a:r>
              <a:rPr lang="en-US" dirty="0">
                <a:latin typeface="Palatino Linotype" charset="0"/>
              </a:rPr>
              <a:t>Need electric kettle, ingredients for beverages on a tray with other ingredients that are “distractors”</a:t>
            </a:r>
          </a:p>
          <a:p>
            <a:pPr marL="0" indent="0" eaLnBrk="1" hangingPunct="1">
              <a:buNone/>
            </a:pPr>
            <a:endParaRPr lang="en-US" dirty="0">
              <a:latin typeface="Palatino Linotype" charset="0"/>
            </a:endParaRPr>
          </a:p>
          <a:p>
            <a:pPr eaLnBrk="1" hangingPunct="1"/>
            <a:endParaRPr lang="en-US" dirty="0">
              <a:latin typeface="Palatino Linotype" charset="0"/>
            </a:endParaRPr>
          </a:p>
        </p:txBody>
      </p:sp>
      <p:sp>
        <p:nvSpPr>
          <p:cNvPr id="4" name="Date Placeholder 3"/>
          <p:cNvSpPr>
            <a:spLocks noGrp="1"/>
          </p:cNvSpPr>
          <p:nvPr>
            <p:ph type="dt" sz="quarter" idx="10"/>
          </p:nvPr>
        </p:nvSpPr>
        <p:spPr/>
        <p:txBody>
          <a:bodyPr/>
          <a:lstStyle/>
          <a:p>
            <a:pPr>
              <a:defRPr/>
            </a:pPr>
            <a:r>
              <a:rPr lang="en-US"/>
              <a:t>Copyright © 2013 All Rights Reserved</a:t>
            </a:r>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EA2EA9E0-F3CA-784D-85A8-F5360E37C682}" type="slidenum">
              <a:rPr lang="en-US" smtClean="0"/>
              <a:pPr>
                <a:defRPr/>
              </a:pPr>
              <a:t>49</a:t>
            </a:fld>
            <a:endParaRPr lang="en-US" dirty="0"/>
          </a:p>
        </p:txBody>
      </p:sp>
    </p:spTree>
    <p:extLst>
      <p:ext uri="{BB962C8B-B14F-4D97-AF65-F5344CB8AC3E}">
        <p14:creationId xmlns="" xmlns:p14="http://schemas.microsoft.com/office/powerpoint/2010/main" val="3975636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Harmony Healthcare International, Inc.</a:t>
            </a:r>
          </a:p>
        </p:txBody>
      </p:sp>
      <p:sp>
        <p:nvSpPr>
          <p:cNvPr id="423938" name="Rectangle 2"/>
          <p:cNvSpPr>
            <a:spLocks noGrp="1" noChangeArrowheads="1"/>
          </p:cNvSpPr>
          <p:nvPr>
            <p:ph type="title"/>
          </p:nvPr>
        </p:nvSpPr>
        <p:spPr>
          <a:xfrm>
            <a:off x="228600" y="76200"/>
            <a:ext cx="8458200" cy="1143000"/>
          </a:xfrm>
        </p:spPr>
        <p:txBody>
          <a:bodyPr/>
          <a:lstStyle/>
          <a:p>
            <a:r>
              <a:rPr lang="en-US" sz="2800" b="1" dirty="0" smtClean="0">
                <a:ea typeface="Batang" pitchFamily="18" charset="-127"/>
              </a:rPr>
              <a:t>Communication &amp; Coaching:  A Nurse’s Guide to Creating a Harmonious Atmosphere</a:t>
            </a:r>
            <a:r>
              <a:rPr lang="en-US" sz="2650" b="1" dirty="0" smtClean="0"/>
              <a:t/>
            </a:r>
            <a:br>
              <a:rPr lang="en-US" sz="2650" b="1" dirty="0" smtClean="0"/>
            </a:br>
            <a:r>
              <a:rPr lang="en-US" sz="2650" dirty="0" smtClean="0"/>
              <a:t>Disclosure </a:t>
            </a:r>
            <a:endParaRPr lang="en-US" sz="2700" dirty="0"/>
          </a:p>
        </p:txBody>
      </p:sp>
      <p:sp>
        <p:nvSpPr>
          <p:cNvPr id="423939" name="Rectangle 3"/>
          <p:cNvSpPr>
            <a:spLocks noGrp="1" noChangeArrowheads="1"/>
          </p:cNvSpPr>
          <p:nvPr>
            <p:ph type="body" idx="1"/>
          </p:nvPr>
        </p:nvSpPr>
        <p:spPr>
          <a:xfrm>
            <a:off x="304800" y="1447800"/>
            <a:ext cx="8382000" cy="4648200"/>
          </a:xfrm>
        </p:spPr>
        <p:txBody>
          <a:bodyPr/>
          <a:lstStyle/>
          <a:p>
            <a:pPr lvl="1" fontAlgn="auto">
              <a:spcAft>
                <a:spcPts val="0"/>
              </a:spcAft>
              <a:buNone/>
              <a:defRPr/>
            </a:pPr>
            <a:r>
              <a:rPr lang="en-US" sz="2400" dirty="0" smtClean="0"/>
              <a:t>Speaker</a:t>
            </a:r>
            <a:r>
              <a:rPr lang="en-US" sz="2400" b="1" dirty="0" smtClean="0"/>
              <a:t>:</a:t>
            </a:r>
          </a:p>
          <a:p>
            <a:pPr lvl="1" fontAlgn="auto">
              <a:spcAft>
                <a:spcPts val="0"/>
              </a:spcAft>
              <a:defRPr/>
            </a:pPr>
            <a:r>
              <a:rPr lang="en-US" sz="2000" b="1" dirty="0" smtClean="0">
                <a:ea typeface="Batang" pitchFamily="18" charset="-127"/>
              </a:rPr>
              <a:t>Deb Lee</a:t>
            </a:r>
            <a:r>
              <a:rPr lang="en-US" sz="2000" dirty="0" smtClean="0">
                <a:ea typeface="Batang" pitchFamily="18" charset="-127"/>
              </a:rPr>
              <a:t>, OTR/L</a:t>
            </a:r>
          </a:p>
          <a:p>
            <a:pPr lvl="1" fontAlgn="auto">
              <a:spcAft>
                <a:spcPts val="0"/>
              </a:spcAft>
              <a:defRPr/>
            </a:pPr>
            <a:r>
              <a:rPr lang="en-US" sz="2000" b="1" dirty="0" smtClean="0">
                <a:ea typeface="Batang" pitchFamily="18" charset="-127"/>
              </a:rPr>
              <a:t>Joyce Sadewicz</a:t>
            </a:r>
            <a:r>
              <a:rPr lang="en-US" sz="2000" dirty="0" smtClean="0">
                <a:ea typeface="Batang" pitchFamily="18" charset="-127"/>
              </a:rPr>
              <a:t>, PT, RAC-CT</a:t>
            </a:r>
            <a:endParaRPr lang="en-US" sz="2400" b="1" dirty="0" smtClean="0"/>
          </a:p>
          <a:p>
            <a:pPr>
              <a:buNone/>
            </a:pPr>
            <a:endParaRPr lang="en-US" sz="1000" dirty="0" smtClean="0"/>
          </a:p>
          <a:p>
            <a:r>
              <a:rPr lang="en-US" dirty="0" smtClean="0"/>
              <a:t>The speaker has no relevant financial relationships to disclose </a:t>
            </a:r>
          </a:p>
          <a:p>
            <a:pPr>
              <a:buNone/>
            </a:pPr>
            <a:endParaRPr lang="en-US" dirty="0" smtClean="0"/>
          </a:p>
          <a:p>
            <a:r>
              <a:rPr lang="en-US" dirty="0" smtClean="0"/>
              <a:t>The speaker has no relevant nonfinancial relationships to disclose </a:t>
            </a:r>
          </a:p>
        </p:txBody>
      </p:sp>
      <p:sp>
        <p:nvSpPr>
          <p:cNvPr id="7" name="Date Placeholder 6"/>
          <p:cNvSpPr>
            <a:spLocks noGrp="1"/>
          </p:cNvSpPr>
          <p:nvPr>
            <p:ph type="dt" sz="half" idx="10"/>
          </p:nvPr>
        </p:nvSpPr>
        <p:spPr/>
        <p:txBody>
          <a:bodyPr/>
          <a:lstStyle/>
          <a:p>
            <a:pPr>
              <a:defRPr/>
            </a:pPr>
            <a:r>
              <a:rPr lang="en-US" smtClean="0"/>
              <a:t>Copyright © 2013 All Rights Reserved</a:t>
            </a:r>
            <a:endParaRPr lang="en-US" dirty="0"/>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5</a:t>
            </a:fld>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pPr eaLnBrk="1" hangingPunct="1"/>
            <a:r>
              <a:rPr lang="en-US" dirty="0">
                <a:latin typeface="Palatino Linotype" charset="0"/>
              </a:rPr>
              <a:t>Kettle Test</a:t>
            </a:r>
          </a:p>
        </p:txBody>
      </p:sp>
      <p:sp>
        <p:nvSpPr>
          <p:cNvPr id="4" name="Date Placeholder 3"/>
          <p:cNvSpPr>
            <a:spLocks noGrp="1"/>
          </p:cNvSpPr>
          <p:nvPr>
            <p:ph type="dt" sz="quarter" idx="10"/>
          </p:nvPr>
        </p:nvSpPr>
        <p:spPr/>
        <p:txBody>
          <a:bodyPr/>
          <a:lstStyle/>
          <a:p>
            <a:pPr>
              <a:defRPr/>
            </a:pPr>
            <a:r>
              <a:rPr lang="en-US"/>
              <a:t>Copyright © 2013 All Rights Reserved</a:t>
            </a:r>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FEDACC2F-948D-A14B-BF5B-392BC36B94F3}" type="slidenum">
              <a:rPr lang="en-US" smtClean="0"/>
              <a:pPr>
                <a:defRPr/>
              </a:pPr>
              <a:t>50</a:t>
            </a:fld>
            <a:endParaRPr lang="en-US" dirty="0"/>
          </a:p>
        </p:txBody>
      </p:sp>
      <p:pic>
        <p:nvPicPr>
          <p:cNvPr id="83973" name="Picture 8"/>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71600" y="1676400"/>
            <a:ext cx="6448425" cy="4291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7435799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pPr eaLnBrk="1" hangingPunct="1"/>
            <a:r>
              <a:rPr lang="en-US" dirty="0">
                <a:latin typeface="Palatino Linotype" charset="0"/>
              </a:rPr>
              <a:t>Elderly</a:t>
            </a:r>
            <a:r>
              <a:rPr lang="en-US" dirty="0">
                <a:solidFill>
                  <a:srgbClr val="FF0000"/>
                </a:solidFill>
                <a:latin typeface="Palatino Linotype" charset="0"/>
              </a:rPr>
              <a:t> </a:t>
            </a:r>
            <a:r>
              <a:rPr lang="en-US" dirty="0">
                <a:latin typeface="Palatino Linotype" charset="0"/>
              </a:rPr>
              <a:t>Mobility Scale</a:t>
            </a:r>
          </a:p>
        </p:txBody>
      </p:sp>
      <p:sp>
        <p:nvSpPr>
          <p:cNvPr id="84994" name="Content Placeholder 2"/>
          <p:cNvSpPr>
            <a:spLocks noGrp="1"/>
          </p:cNvSpPr>
          <p:nvPr>
            <p:ph idx="1"/>
          </p:nvPr>
        </p:nvSpPr>
        <p:spPr/>
        <p:txBody>
          <a:bodyPr/>
          <a:lstStyle/>
          <a:p>
            <a:pPr eaLnBrk="1" hangingPunct="1"/>
            <a:r>
              <a:rPr lang="en-US" dirty="0">
                <a:latin typeface="Palatino Linotype" charset="0"/>
              </a:rPr>
              <a:t>7 item performance based test includes transfer, gait and balance tasks essential for basic ADLs.</a:t>
            </a:r>
          </a:p>
          <a:p>
            <a:pPr eaLnBrk="1" hangingPunct="1"/>
            <a:r>
              <a:rPr lang="en-US" dirty="0">
                <a:latin typeface="Palatino Linotype" charset="0"/>
              </a:rPr>
              <a:t>15 – 20 minutes to administer</a:t>
            </a:r>
          </a:p>
          <a:p>
            <a:pPr eaLnBrk="1" hangingPunct="1"/>
            <a:r>
              <a:rPr lang="en-US" dirty="0">
                <a:latin typeface="Palatino Linotype" charset="0"/>
              </a:rPr>
              <a:t>Can be used for assessment and as an outcome measure</a:t>
            </a:r>
          </a:p>
          <a:p>
            <a:pPr eaLnBrk="1" hangingPunct="1"/>
            <a:r>
              <a:rPr lang="en-US" dirty="0">
                <a:latin typeface="Palatino Linotype" charset="0"/>
              </a:rPr>
              <a:t>Need stop watch, access to a bed and chair, space for a 6 meter walk</a:t>
            </a:r>
          </a:p>
        </p:txBody>
      </p:sp>
      <p:sp>
        <p:nvSpPr>
          <p:cNvPr id="4" name="Date Placeholder 3"/>
          <p:cNvSpPr>
            <a:spLocks noGrp="1"/>
          </p:cNvSpPr>
          <p:nvPr>
            <p:ph type="dt" sz="quarter" idx="10"/>
          </p:nvPr>
        </p:nvSpPr>
        <p:spPr/>
        <p:txBody>
          <a:bodyPr/>
          <a:lstStyle/>
          <a:p>
            <a:pPr>
              <a:defRPr/>
            </a:pPr>
            <a:r>
              <a:rPr lang="en-US"/>
              <a:t>Copyright © 2013 All Rights Reserved</a:t>
            </a:r>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358FDD55-ABBD-3D41-86EA-71FB9AAE0618}" type="slidenum">
              <a:rPr lang="en-US" smtClean="0"/>
              <a:pPr>
                <a:defRPr/>
              </a:pPr>
              <a:t>51</a:t>
            </a:fld>
            <a:endParaRPr lang="en-US" dirty="0"/>
          </a:p>
        </p:txBody>
      </p:sp>
    </p:spTree>
    <p:extLst>
      <p:ext uri="{BB962C8B-B14F-4D97-AF65-F5344CB8AC3E}">
        <p14:creationId xmlns="" xmlns:p14="http://schemas.microsoft.com/office/powerpoint/2010/main" val="33026255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685800" y="0"/>
            <a:ext cx="7848600" cy="1295400"/>
          </a:xfrm>
        </p:spPr>
        <p:txBody>
          <a:bodyPr/>
          <a:lstStyle/>
          <a:p>
            <a:pPr eaLnBrk="1" hangingPunct="1"/>
            <a:r>
              <a:rPr lang="en-US" dirty="0">
                <a:latin typeface="Palatino Linotype" charset="0"/>
              </a:rPr>
              <a:t>Elderly Mobility Scale</a:t>
            </a:r>
          </a:p>
        </p:txBody>
      </p:sp>
      <p:sp>
        <p:nvSpPr>
          <p:cNvPr id="4" name="Date Placeholder 3"/>
          <p:cNvSpPr>
            <a:spLocks noGrp="1"/>
          </p:cNvSpPr>
          <p:nvPr>
            <p:ph type="dt" sz="quarter" idx="10"/>
          </p:nvPr>
        </p:nvSpPr>
        <p:spPr/>
        <p:txBody>
          <a:bodyPr/>
          <a:lstStyle/>
          <a:p>
            <a:pPr>
              <a:defRPr/>
            </a:pPr>
            <a:r>
              <a:rPr lang="en-US"/>
              <a:t>Copyright © 2013 All Rights Reserved</a:t>
            </a:r>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74405A4A-77DF-C246-8F65-2039F1FE5F2D}" type="slidenum">
              <a:rPr lang="en-US" smtClean="0"/>
              <a:pPr>
                <a:defRPr/>
              </a:pPr>
              <a:t>52</a:t>
            </a:fld>
            <a:endParaRPr lang="en-US" dirty="0"/>
          </a:p>
        </p:txBody>
      </p:sp>
      <p:pic>
        <p:nvPicPr>
          <p:cNvPr id="86021" name="Picture 11"/>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81200" y="1524000"/>
            <a:ext cx="5080000" cy="427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9085527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pPr eaLnBrk="1" hangingPunct="1"/>
            <a:r>
              <a:rPr lang="en-US" dirty="0">
                <a:latin typeface="Palatino Linotype" charset="0"/>
              </a:rPr>
              <a:t>Brunel Balance Assessment</a:t>
            </a:r>
          </a:p>
        </p:txBody>
      </p:sp>
      <p:sp>
        <p:nvSpPr>
          <p:cNvPr id="87042" name="Content Placeholder 2"/>
          <p:cNvSpPr>
            <a:spLocks noGrp="1"/>
          </p:cNvSpPr>
          <p:nvPr>
            <p:ph idx="1"/>
          </p:nvPr>
        </p:nvSpPr>
        <p:spPr/>
        <p:txBody>
          <a:bodyPr/>
          <a:lstStyle/>
          <a:p>
            <a:pPr eaLnBrk="1" hangingPunct="1"/>
            <a:r>
              <a:rPr lang="en-US" dirty="0">
                <a:latin typeface="Palatino Linotype" charset="0"/>
              </a:rPr>
              <a:t>Assesses functional balance for patients with a wide range of abilities</a:t>
            </a:r>
          </a:p>
          <a:p>
            <a:pPr eaLnBrk="1" hangingPunct="1"/>
            <a:r>
              <a:rPr lang="en-US" dirty="0">
                <a:latin typeface="Palatino Linotype" charset="0"/>
              </a:rPr>
              <a:t>Hierarchical series of functional performance tests</a:t>
            </a:r>
          </a:p>
          <a:p>
            <a:pPr eaLnBrk="1" hangingPunct="1"/>
            <a:r>
              <a:rPr lang="en-US" dirty="0">
                <a:latin typeface="Palatino Linotype" charset="0"/>
              </a:rPr>
              <a:t>Test has three sections:</a:t>
            </a:r>
          </a:p>
          <a:p>
            <a:pPr lvl="1" eaLnBrk="1" hangingPunct="1"/>
            <a:r>
              <a:rPr lang="en-US" dirty="0">
                <a:latin typeface="Palatino Linotype" charset="0"/>
              </a:rPr>
              <a:t>Sitting</a:t>
            </a:r>
          </a:p>
          <a:p>
            <a:pPr lvl="1" eaLnBrk="1" hangingPunct="1"/>
            <a:r>
              <a:rPr lang="en-US" dirty="0">
                <a:latin typeface="Palatino Linotype" charset="0"/>
              </a:rPr>
              <a:t>Standing</a:t>
            </a:r>
          </a:p>
          <a:p>
            <a:pPr lvl="1" eaLnBrk="1" hangingPunct="1"/>
            <a:r>
              <a:rPr lang="en-US" dirty="0">
                <a:latin typeface="Palatino Linotype" charset="0"/>
              </a:rPr>
              <a:t>Stepping</a:t>
            </a:r>
          </a:p>
          <a:p>
            <a:pPr eaLnBrk="1" hangingPunct="1"/>
            <a:endParaRPr lang="en-US" dirty="0">
              <a:latin typeface="Palatino Linotype" charset="0"/>
            </a:endParaRPr>
          </a:p>
        </p:txBody>
      </p:sp>
      <p:sp>
        <p:nvSpPr>
          <p:cNvPr id="4" name="Date Placeholder 3"/>
          <p:cNvSpPr>
            <a:spLocks noGrp="1"/>
          </p:cNvSpPr>
          <p:nvPr>
            <p:ph type="dt" sz="quarter" idx="10"/>
          </p:nvPr>
        </p:nvSpPr>
        <p:spPr/>
        <p:txBody>
          <a:bodyPr/>
          <a:lstStyle/>
          <a:p>
            <a:pPr>
              <a:defRPr/>
            </a:pPr>
            <a:r>
              <a:rPr lang="en-US" smtClean="0"/>
              <a:t>Copyright © 2013 All Rights Reserved</a:t>
            </a:r>
            <a:endParaRPr lang="en-US"/>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71749C10-F221-1948-8833-42421E08B43D}" type="slidenum">
              <a:rPr lang="en-US" smtClean="0"/>
              <a:pPr>
                <a:defRPr/>
              </a:pPr>
              <a:t>53</a:t>
            </a:fld>
            <a:endParaRPr lang="en-US" dirty="0"/>
          </a:p>
        </p:txBody>
      </p:sp>
    </p:spTree>
    <p:extLst>
      <p:ext uri="{BB962C8B-B14F-4D97-AF65-F5344CB8AC3E}">
        <p14:creationId xmlns="" xmlns:p14="http://schemas.microsoft.com/office/powerpoint/2010/main" val="1697156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pPr eaLnBrk="1" hangingPunct="1"/>
            <a:r>
              <a:rPr lang="en-US" dirty="0">
                <a:latin typeface="Palatino Linotype" charset="0"/>
              </a:rPr>
              <a:t>Brunel Balance Assessment</a:t>
            </a:r>
          </a:p>
        </p:txBody>
      </p:sp>
      <p:sp>
        <p:nvSpPr>
          <p:cNvPr id="88066" name="Content Placeholder 2"/>
          <p:cNvSpPr>
            <a:spLocks noGrp="1"/>
          </p:cNvSpPr>
          <p:nvPr>
            <p:ph idx="1"/>
          </p:nvPr>
        </p:nvSpPr>
        <p:spPr/>
        <p:txBody>
          <a:bodyPr/>
          <a:lstStyle/>
          <a:p>
            <a:pPr eaLnBrk="1" hangingPunct="1"/>
            <a:r>
              <a:rPr lang="en-US" dirty="0">
                <a:latin typeface="Palatino Linotype" charset="0"/>
              </a:rPr>
              <a:t>Sections are divided into several levels</a:t>
            </a:r>
          </a:p>
          <a:p>
            <a:pPr eaLnBrk="1" hangingPunct="1"/>
            <a:r>
              <a:rPr lang="en-US" dirty="0">
                <a:latin typeface="Palatino Linotype" charset="0"/>
              </a:rPr>
              <a:t>Each level has a score, allowing for gains within a level to be identified even if the patient does not progress to the next level</a:t>
            </a:r>
          </a:p>
          <a:p>
            <a:pPr eaLnBrk="1" hangingPunct="1"/>
            <a:r>
              <a:rPr lang="en-US" dirty="0">
                <a:latin typeface="Palatino Linotype" charset="0"/>
              </a:rPr>
              <a:t>Testing can start at a level that is reasonable for that patient</a:t>
            </a:r>
          </a:p>
          <a:p>
            <a:pPr eaLnBrk="1" hangingPunct="1"/>
            <a:r>
              <a:rPr lang="en-US" dirty="0">
                <a:latin typeface="Palatino Linotype" charset="0"/>
              </a:rPr>
              <a:t>Reliable, valid and sensitive to change</a:t>
            </a:r>
          </a:p>
        </p:txBody>
      </p:sp>
      <p:sp>
        <p:nvSpPr>
          <p:cNvPr id="4" name="Date Placeholder 3"/>
          <p:cNvSpPr>
            <a:spLocks noGrp="1"/>
          </p:cNvSpPr>
          <p:nvPr>
            <p:ph type="dt" sz="quarter" idx="10"/>
          </p:nvPr>
        </p:nvSpPr>
        <p:spPr/>
        <p:txBody>
          <a:bodyPr/>
          <a:lstStyle/>
          <a:p>
            <a:pPr>
              <a:defRPr/>
            </a:pPr>
            <a:r>
              <a:rPr lang="en-US" smtClean="0"/>
              <a:t>Copyright © 2013 All Rights Reserved</a:t>
            </a:r>
            <a:endParaRPr lang="en-US"/>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010487F0-2B6A-7C45-96AC-F1218F8CE2D5}" type="slidenum">
              <a:rPr lang="en-US" smtClean="0"/>
              <a:pPr>
                <a:defRPr/>
              </a:pPr>
              <a:t>54</a:t>
            </a:fld>
            <a:endParaRPr lang="en-US" dirty="0"/>
          </a:p>
        </p:txBody>
      </p:sp>
    </p:spTree>
    <p:extLst>
      <p:ext uri="{BB962C8B-B14F-4D97-AF65-F5344CB8AC3E}">
        <p14:creationId xmlns="" xmlns:p14="http://schemas.microsoft.com/office/powerpoint/2010/main" val="22184449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pPr eaLnBrk="1" hangingPunct="1"/>
            <a:r>
              <a:rPr lang="en-US" dirty="0">
                <a:latin typeface="Palatino Linotype" charset="0"/>
              </a:rPr>
              <a:t>Brunel Balance Assessment</a:t>
            </a:r>
          </a:p>
        </p:txBody>
      </p:sp>
      <p:sp>
        <p:nvSpPr>
          <p:cNvPr id="4" name="Date Placeholder 3"/>
          <p:cNvSpPr>
            <a:spLocks noGrp="1"/>
          </p:cNvSpPr>
          <p:nvPr>
            <p:ph type="dt" sz="quarter" idx="10"/>
          </p:nvPr>
        </p:nvSpPr>
        <p:spPr/>
        <p:txBody>
          <a:bodyPr/>
          <a:lstStyle/>
          <a:p>
            <a:pPr>
              <a:defRPr/>
            </a:pPr>
            <a:r>
              <a:rPr lang="en-US" smtClean="0"/>
              <a:t>Copyright © 2013 All Rights Reserved</a:t>
            </a:r>
            <a:endParaRPr lang="en-US"/>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7A00144E-3A8A-D24F-9D97-A895158901C5}" type="slidenum">
              <a:rPr lang="en-US" smtClean="0"/>
              <a:pPr>
                <a:defRPr/>
              </a:pPr>
              <a:t>55</a:t>
            </a:fld>
            <a:endParaRPr lang="en-US" dirty="0"/>
          </a:p>
        </p:txBody>
      </p:sp>
      <p:pic>
        <p:nvPicPr>
          <p:cNvPr id="89093" name="Picture 6"/>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47800" y="1600200"/>
            <a:ext cx="5867400"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3819865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pPr eaLnBrk="1" hangingPunct="1"/>
            <a:r>
              <a:rPr lang="en-US" dirty="0" err="1">
                <a:latin typeface="Palatino Linotype" charset="0"/>
              </a:rPr>
              <a:t>Barthel</a:t>
            </a:r>
            <a:r>
              <a:rPr lang="en-US" dirty="0">
                <a:solidFill>
                  <a:srgbClr val="FF0000"/>
                </a:solidFill>
                <a:latin typeface="Palatino Linotype" charset="0"/>
              </a:rPr>
              <a:t> </a:t>
            </a:r>
            <a:r>
              <a:rPr lang="en-US" dirty="0">
                <a:latin typeface="Palatino Linotype" charset="0"/>
              </a:rPr>
              <a:t>ADL Index</a:t>
            </a:r>
          </a:p>
        </p:txBody>
      </p:sp>
      <p:sp>
        <p:nvSpPr>
          <p:cNvPr id="90114" name="Content Placeholder 2"/>
          <p:cNvSpPr>
            <a:spLocks noGrp="1"/>
          </p:cNvSpPr>
          <p:nvPr>
            <p:ph idx="1"/>
          </p:nvPr>
        </p:nvSpPr>
        <p:spPr/>
        <p:txBody>
          <a:bodyPr/>
          <a:lstStyle/>
          <a:p>
            <a:pPr eaLnBrk="1" hangingPunct="1"/>
            <a:r>
              <a:rPr lang="en-US" dirty="0">
                <a:latin typeface="Palatino Linotype" charset="0"/>
              </a:rPr>
              <a:t>Assesses the ability of a patient to care for themself</a:t>
            </a:r>
          </a:p>
          <a:p>
            <a:pPr eaLnBrk="1" hangingPunct="1"/>
            <a:r>
              <a:rPr lang="en-US" dirty="0">
                <a:latin typeface="Palatino Linotype" charset="0"/>
              </a:rPr>
              <a:t>10 items measure performance in ADL areas</a:t>
            </a:r>
          </a:p>
          <a:p>
            <a:pPr eaLnBrk="1" hangingPunct="1"/>
            <a:r>
              <a:rPr lang="en-US" dirty="0">
                <a:latin typeface="Palatino Linotype" charset="0"/>
              </a:rPr>
              <a:t>5 minutes or less to administer</a:t>
            </a:r>
          </a:p>
          <a:p>
            <a:pPr eaLnBrk="1" hangingPunct="1"/>
            <a:r>
              <a:rPr lang="en-US" dirty="0">
                <a:latin typeface="Palatino Linotype" charset="0"/>
              </a:rPr>
              <a:t>Used in 16 major diagnostic conditions</a:t>
            </a:r>
          </a:p>
          <a:p>
            <a:pPr eaLnBrk="1" hangingPunct="1"/>
            <a:endParaRPr lang="en-US" dirty="0">
              <a:latin typeface="Palatino Linotype" charset="0"/>
            </a:endParaRPr>
          </a:p>
          <a:p>
            <a:pPr eaLnBrk="1" hangingPunct="1"/>
            <a:endParaRPr lang="en-US" dirty="0">
              <a:latin typeface="Palatino Linotype" charset="0"/>
            </a:endParaRPr>
          </a:p>
        </p:txBody>
      </p:sp>
      <p:sp>
        <p:nvSpPr>
          <p:cNvPr id="4" name="Date Placeholder 3"/>
          <p:cNvSpPr>
            <a:spLocks noGrp="1"/>
          </p:cNvSpPr>
          <p:nvPr>
            <p:ph type="dt" sz="quarter" idx="10"/>
          </p:nvPr>
        </p:nvSpPr>
        <p:spPr/>
        <p:txBody>
          <a:bodyPr/>
          <a:lstStyle/>
          <a:p>
            <a:pPr>
              <a:defRPr/>
            </a:pPr>
            <a:r>
              <a:rPr lang="en-US"/>
              <a:t>Copyright © 2013 All Rights Reserved</a:t>
            </a:r>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5DD56196-0F07-EF4F-A1EA-EB899BF09889}" type="slidenum">
              <a:rPr lang="en-US" smtClean="0"/>
              <a:pPr>
                <a:defRPr/>
              </a:pPr>
              <a:t>56</a:t>
            </a:fld>
            <a:endParaRPr lang="en-US" dirty="0"/>
          </a:p>
        </p:txBody>
      </p:sp>
    </p:spTree>
    <p:extLst>
      <p:ext uri="{BB962C8B-B14F-4D97-AF65-F5344CB8AC3E}">
        <p14:creationId xmlns="" xmlns:p14="http://schemas.microsoft.com/office/powerpoint/2010/main" val="36878853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pPr eaLnBrk="1" hangingPunct="1"/>
            <a:r>
              <a:rPr lang="en-US" dirty="0" err="1">
                <a:latin typeface="Palatino Linotype" charset="0"/>
              </a:rPr>
              <a:t>Barthel</a:t>
            </a:r>
            <a:r>
              <a:rPr lang="en-US" dirty="0">
                <a:latin typeface="Palatino Linotype" charset="0"/>
              </a:rPr>
              <a:t> ADL Index</a:t>
            </a:r>
          </a:p>
        </p:txBody>
      </p:sp>
      <p:sp>
        <p:nvSpPr>
          <p:cNvPr id="4" name="Date Placeholder 3"/>
          <p:cNvSpPr>
            <a:spLocks noGrp="1"/>
          </p:cNvSpPr>
          <p:nvPr>
            <p:ph type="dt" sz="quarter" idx="10"/>
          </p:nvPr>
        </p:nvSpPr>
        <p:spPr/>
        <p:txBody>
          <a:bodyPr/>
          <a:lstStyle/>
          <a:p>
            <a:pPr>
              <a:defRPr/>
            </a:pPr>
            <a:r>
              <a:rPr lang="en-US"/>
              <a:t>Copyright © 2013 All Rights Reserved</a:t>
            </a:r>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AF16E33E-0B14-CD4C-A5EE-023E38070297}" type="slidenum">
              <a:rPr lang="en-US" smtClean="0"/>
              <a:pPr>
                <a:defRPr/>
              </a:pPr>
              <a:t>57</a:t>
            </a:fld>
            <a:endParaRPr lang="en-US" dirty="0"/>
          </a:p>
        </p:txBody>
      </p:sp>
      <p:pic>
        <p:nvPicPr>
          <p:cNvPr id="91141" name="Picture 12"/>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0600" y="1447800"/>
            <a:ext cx="64643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0031109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pPr eaLnBrk="1" hangingPunct="1"/>
            <a:r>
              <a:rPr lang="en-US" dirty="0" err="1">
                <a:latin typeface="Palatino Linotype" charset="0"/>
              </a:rPr>
              <a:t>ManageMed</a:t>
            </a:r>
            <a:r>
              <a:rPr lang="en-US" dirty="0">
                <a:latin typeface="Palatino Linotype" charset="0"/>
              </a:rPr>
              <a:t> Screening</a:t>
            </a:r>
          </a:p>
        </p:txBody>
      </p:sp>
      <p:sp>
        <p:nvSpPr>
          <p:cNvPr id="92162" name="Content Placeholder 2"/>
          <p:cNvSpPr>
            <a:spLocks noGrp="1"/>
          </p:cNvSpPr>
          <p:nvPr>
            <p:ph idx="1"/>
          </p:nvPr>
        </p:nvSpPr>
        <p:spPr/>
        <p:txBody>
          <a:bodyPr/>
          <a:lstStyle/>
          <a:p>
            <a:pPr eaLnBrk="1" hangingPunct="1"/>
            <a:r>
              <a:rPr lang="en-US" dirty="0">
                <a:latin typeface="Palatino Linotype" charset="0"/>
              </a:rPr>
              <a:t>Standardized functional screening to determine if a patient can manage a moderately difficult medication </a:t>
            </a:r>
            <a:endParaRPr lang="en-US" dirty="0" smtClean="0">
              <a:latin typeface="Palatino Linotype" charset="0"/>
            </a:endParaRPr>
          </a:p>
          <a:p>
            <a:pPr eaLnBrk="1" hangingPunct="1">
              <a:buNone/>
            </a:pPr>
            <a:r>
              <a:rPr lang="en-US" dirty="0" smtClean="0">
                <a:latin typeface="Palatino Linotype" charset="0"/>
              </a:rPr>
              <a:t>	</a:t>
            </a:r>
            <a:r>
              <a:rPr lang="en-US" dirty="0" smtClean="0">
                <a:latin typeface="Palatino Linotype" charset="0"/>
              </a:rPr>
              <a:t>routine </a:t>
            </a:r>
            <a:r>
              <a:rPr lang="en-US" dirty="0">
                <a:latin typeface="Palatino Linotype" charset="0"/>
              </a:rPr>
              <a:t>- 3 different medications with 3 different schedules and doses.</a:t>
            </a:r>
          </a:p>
          <a:p>
            <a:pPr eaLnBrk="1" hangingPunct="1"/>
            <a:r>
              <a:rPr lang="en-US" dirty="0">
                <a:latin typeface="Palatino Linotype" charset="0"/>
              </a:rPr>
              <a:t>15 – 20 minutes to administer</a:t>
            </a:r>
          </a:p>
          <a:p>
            <a:pPr eaLnBrk="1" hangingPunct="1"/>
            <a:r>
              <a:rPr lang="en-US" dirty="0">
                <a:latin typeface="Palatino Linotype" charset="0"/>
              </a:rPr>
              <a:t>Test group was elders 65 and over</a:t>
            </a:r>
          </a:p>
          <a:p>
            <a:pPr eaLnBrk="1" hangingPunct="1"/>
            <a:endParaRPr lang="en-US" dirty="0">
              <a:latin typeface="Palatino Linotype" charset="0"/>
            </a:endParaRPr>
          </a:p>
          <a:p>
            <a:pPr eaLnBrk="1" hangingPunct="1"/>
            <a:endParaRPr lang="en-US" dirty="0">
              <a:latin typeface="Palatino Linotype" charset="0"/>
            </a:endParaRPr>
          </a:p>
        </p:txBody>
      </p:sp>
      <p:sp>
        <p:nvSpPr>
          <p:cNvPr id="4" name="Date Placeholder 3"/>
          <p:cNvSpPr>
            <a:spLocks noGrp="1"/>
          </p:cNvSpPr>
          <p:nvPr>
            <p:ph type="dt" sz="quarter" idx="10"/>
          </p:nvPr>
        </p:nvSpPr>
        <p:spPr/>
        <p:txBody>
          <a:bodyPr/>
          <a:lstStyle/>
          <a:p>
            <a:pPr>
              <a:defRPr/>
            </a:pPr>
            <a:r>
              <a:rPr lang="en-US"/>
              <a:t>Copyright © 2013 All Rights Reserved</a:t>
            </a:r>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ADC38374-2ACD-BF4D-93CE-740C183535B4}" type="slidenum">
              <a:rPr lang="en-US" smtClean="0"/>
              <a:pPr>
                <a:defRPr/>
              </a:pPr>
              <a:t>58</a:t>
            </a:fld>
            <a:endParaRPr lang="en-US" dirty="0"/>
          </a:p>
        </p:txBody>
      </p:sp>
    </p:spTree>
    <p:extLst>
      <p:ext uri="{BB962C8B-B14F-4D97-AF65-F5344CB8AC3E}">
        <p14:creationId xmlns="" xmlns:p14="http://schemas.microsoft.com/office/powerpoint/2010/main" val="786526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pPr eaLnBrk="1" hangingPunct="1"/>
            <a:r>
              <a:rPr lang="en-US" dirty="0" err="1">
                <a:latin typeface="Palatino Linotype" charset="0"/>
              </a:rPr>
              <a:t>ManageMed</a:t>
            </a:r>
            <a:r>
              <a:rPr lang="en-US" dirty="0">
                <a:latin typeface="Palatino Linotype" charset="0"/>
              </a:rPr>
              <a:t> Screening</a:t>
            </a:r>
          </a:p>
        </p:txBody>
      </p:sp>
      <p:pic>
        <p:nvPicPr>
          <p:cNvPr id="93186" name="Content Placeholder 6"/>
          <p:cNvPicPr>
            <a:picLocks noGrp="1" noChangeAspect="1"/>
          </p:cNvPicPr>
          <p:nvPr>
            <p:ph idx="1"/>
          </p:nvPr>
        </p:nvPicPr>
        <p:blipFill>
          <a:blip r:embed="rId3" cstate="print">
            <a:extLst>
              <a:ext uri="{28A0092B-C50C-407E-A947-70E740481C1C}">
                <a14:useLocalDpi xmlns="" xmlns:a14="http://schemas.microsoft.com/office/drawing/2010/main" val="0"/>
              </a:ext>
            </a:extLst>
          </a:blip>
          <a:srcRect t="10667" b="10667"/>
          <a:stretch>
            <a:fillRect/>
          </a:stretch>
        </p:blipFill>
        <p:spPr/>
      </p:pic>
      <p:sp>
        <p:nvSpPr>
          <p:cNvPr id="4" name="Date Placeholder 3"/>
          <p:cNvSpPr>
            <a:spLocks noGrp="1"/>
          </p:cNvSpPr>
          <p:nvPr>
            <p:ph type="dt" sz="quarter" idx="10"/>
          </p:nvPr>
        </p:nvSpPr>
        <p:spPr/>
        <p:txBody>
          <a:bodyPr/>
          <a:lstStyle/>
          <a:p>
            <a:pPr>
              <a:defRPr/>
            </a:pPr>
            <a:r>
              <a:rPr lang="en-US"/>
              <a:t>Copyright © 2013 All Rights Reserved</a:t>
            </a:r>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0E376B5D-4FA2-4E43-8D55-49AD447C712E}" type="slidenum">
              <a:rPr lang="en-US" smtClean="0"/>
              <a:pPr>
                <a:defRPr/>
              </a:pPr>
              <a:t>59</a:t>
            </a:fld>
            <a:endParaRPr lang="en-US" dirty="0"/>
          </a:p>
        </p:txBody>
      </p:sp>
    </p:spTree>
    <p:extLst>
      <p:ext uri="{BB962C8B-B14F-4D97-AF65-F5344CB8AC3E}">
        <p14:creationId xmlns="" xmlns:p14="http://schemas.microsoft.com/office/powerpoint/2010/main" val="851798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Harmony Healthcare International, Inc.</a:t>
            </a:r>
          </a:p>
        </p:txBody>
      </p:sp>
      <p:sp>
        <p:nvSpPr>
          <p:cNvPr id="423938" name="Rectangle 2"/>
          <p:cNvSpPr>
            <a:spLocks noGrp="1" noChangeArrowheads="1"/>
          </p:cNvSpPr>
          <p:nvPr>
            <p:ph type="title"/>
          </p:nvPr>
        </p:nvSpPr>
        <p:spPr/>
        <p:txBody>
          <a:bodyPr/>
          <a:lstStyle/>
          <a:p>
            <a:r>
              <a:rPr lang="en-US" sz="2000" dirty="0" smtClean="0"/>
              <a:t>Measure Up with Standardized Assessments</a:t>
            </a:r>
            <a:r>
              <a:rPr lang="en-US" sz="1800" dirty="0" smtClean="0"/>
              <a:t/>
            </a:r>
            <a:br>
              <a:rPr lang="en-US" sz="1800" dirty="0" smtClean="0"/>
            </a:br>
            <a:r>
              <a:rPr lang="en-US" dirty="0" smtClean="0"/>
              <a:t>Criteria for Successful Completion</a:t>
            </a:r>
            <a:endParaRPr lang="en-US" sz="2000" dirty="0"/>
          </a:p>
        </p:txBody>
      </p:sp>
      <p:sp>
        <p:nvSpPr>
          <p:cNvPr id="423939" name="Rectangle 3"/>
          <p:cNvSpPr>
            <a:spLocks noGrp="1" noChangeArrowheads="1"/>
          </p:cNvSpPr>
          <p:nvPr>
            <p:ph type="body" idx="1"/>
          </p:nvPr>
        </p:nvSpPr>
        <p:spPr/>
        <p:txBody>
          <a:bodyPr/>
          <a:lstStyle/>
          <a:p>
            <a:r>
              <a:rPr lang="en-US" sz="3600" dirty="0" smtClean="0"/>
              <a:t>Complete Sign-in and Sign-Out on Attendance Form</a:t>
            </a:r>
          </a:p>
          <a:p>
            <a:r>
              <a:rPr lang="en-US" sz="3600" dirty="0" smtClean="0"/>
              <a:t>Attendance for entire session</a:t>
            </a:r>
          </a:p>
          <a:p>
            <a:r>
              <a:rPr lang="en-US" sz="3600" dirty="0" smtClean="0"/>
              <a:t>Completion and submission of speaker evaluation form.</a:t>
            </a:r>
            <a:endParaRPr lang="en-US" sz="3600" dirty="0"/>
          </a:p>
        </p:txBody>
      </p:sp>
      <p:sp>
        <p:nvSpPr>
          <p:cNvPr id="7" name="Date Placeholder 6"/>
          <p:cNvSpPr>
            <a:spLocks noGrp="1"/>
          </p:cNvSpPr>
          <p:nvPr>
            <p:ph type="dt" sz="half" idx="10"/>
          </p:nvPr>
        </p:nvSpPr>
        <p:spPr/>
        <p:txBody>
          <a:bodyPr/>
          <a:lstStyle/>
          <a:p>
            <a:pPr>
              <a:defRPr/>
            </a:pPr>
            <a:r>
              <a:rPr lang="en-US" smtClean="0"/>
              <a:t>Copyright © 2013 All Rights Reserved</a:t>
            </a:r>
            <a:endParaRPr lang="en-US" dirty="0"/>
          </a:p>
        </p:txBody>
      </p:sp>
      <p:sp>
        <p:nvSpPr>
          <p:cNvPr id="8" name="Slide Number Placeholder 7"/>
          <p:cNvSpPr>
            <a:spLocks noGrp="1"/>
          </p:cNvSpPr>
          <p:nvPr>
            <p:ph type="sldNum" sz="quarter" idx="12"/>
          </p:nvPr>
        </p:nvSpPr>
        <p:spPr/>
        <p:txBody>
          <a:bodyPr/>
          <a:lstStyle/>
          <a:p>
            <a:pPr>
              <a:defRPr/>
            </a:pPr>
            <a:fld id="{D7E9FFA1-5CAC-4ABC-8D3F-1B8D62DE26A6}" type="slidenum">
              <a:rPr lang="en-US" smtClean="0"/>
              <a:pPr>
                <a:defRPr/>
              </a:pPr>
              <a:t>6</a:t>
            </a:fld>
            <a:endParaRPr lang="en-US" dirty="0"/>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pPr eaLnBrk="1" hangingPunct="1"/>
            <a:r>
              <a:rPr lang="en-US" dirty="0">
                <a:latin typeface="Palatino Linotype" charset="0"/>
              </a:rPr>
              <a:t>Kitchen Task Assessment</a:t>
            </a:r>
          </a:p>
        </p:txBody>
      </p:sp>
      <p:sp>
        <p:nvSpPr>
          <p:cNvPr id="94210" name="Content Placeholder 2"/>
          <p:cNvSpPr>
            <a:spLocks noGrp="1"/>
          </p:cNvSpPr>
          <p:nvPr>
            <p:ph idx="1"/>
          </p:nvPr>
        </p:nvSpPr>
        <p:spPr/>
        <p:txBody>
          <a:bodyPr/>
          <a:lstStyle/>
          <a:p>
            <a:pPr eaLnBrk="1" hangingPunct="1"/>
            <a:r>
              <a:rPr lang="en-US" dirty="0">
                <a:latin typeface="Palatino Linotype" charset="0"/>
              </a:rPr>
              <a:t>Measures the support needed for the patient to prepare cooked pudding from a commercial package</a:t>
            </a:r>
          </a:p>
          <a:p>
            <a:pPr eaLnBrk="1" hangingPunct="1"/>
            <a:r>
              <a:rPr lang="en-US" dirty="0">
                <a:latin typeface="Palatino Linotype" charset="0"/>
              </a:rPr>
              <a:t>Components such as initiation, organization and safety scored on a scale from 0 – 3</a:t>
            </a:r>
          </a:p>
          <a:p>
            <a:pPr eaLnBrk="1" hangingPunct="1"/>
            <a:r>
              <a:rPr lang="en-US" dirty="0">
                <a:latin typeface="Palatino Linotype" charset="0"/>
              </a:rPr>
              <a:t>Standardized on patient’s with Alzheimer’s disease</a:t>
            </a:r>
          </a:p>
        </p:txBody>
      </p:sp>
      <p:sp>
        <p:nvSpPr>
          <p:cNvPr id="4" name="Date Placeholder 3"/>
          <p:cNvSpPr>
            <a:spLocks noGrp="1"/>
          </p:cNvSpPr>
          <p:nvPr>
            <p:ph type="dt" sz="quarter" idx="10"/>
          </p:nvPr>
        </p:nvSpPr>
        <p:spPr/>
        <p:txBody>
          <a:bodyPr/>
          <a:lstStyle/>
          <a:p>
            <a:pPr>
              <a:defRPr/>
            </a:pPr>
            <a:r>
              <a:rPr lang="en-US"/>
              <a:t>Copyright © 2013 All Rights Reserved</a:t>
            </a:r>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84F5C837-7E4E-AE48-88A9-81DC8662296C}" type="slidenum">
              <a:rPr lang="en-US" smtClean="0"/>
              <a:pPr>
                <a:defRPr/>
              </a:pPr>
              <a:t>60</a:t>
            </a:fld>
            <a:endParaRPr lang="en-US" dirty="0"/>
          </a:p>
        </p:txBody>
      </p:sp>
    </p:spTree>
    <p:extLst>
      <p:ext uri="{BB962C8B-B14F-4D97-AF65-F5344CB8AC3E}">
        <p14:creationId xmlns="" xmlns:p14="http://schemas.microsoft.com/office/powerpoint/2010/main" val="18817709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pPr eaLnBrk="1" hangingPunct="1"/>
            <a:r>
              <a:rPr lang="en-US">
                <a:latin typeface="Palatino Linotype" charset="0"/>
              </a:rPr>
              <a:t>Kitchen Task Assessment</a:t>
            </a:r>
          </a:p>
        </p:txBody>
      </p:sp>
      <p:sp>
        <p:nvSpPr>
          <p:cNvPr id="4" name="Date Placeholder 3"/>
          <p:cNvSpPr>
            <a:spLocks noGrp="1"/>
          </p:cNvSpPr>
          <p:nvPr>
            <p:ph type="dt" sz="quarter" idx="10"/>
          </p:nvPr>
        </p:nvSpPr>
        <p:spPr/>
        <p:txBody>
          <a:bodyPr/>
          <a:lstStyle/>
          <a:p>
            <a:pPr>
              <a:defRPr/>
            </a:pPr>
            <a:r>
              <a:rPr lang="en-US"/>
              <a:t>Copyright © 2013 All Rights Reserved</a:t>
            </a:r>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9246216C-209D-E14C-8DAE-720F2C57A244}" type="slidenum">
              <a:rPr lang="en-US" smtClean="0"/>
              <a:pPr>
                <a:defRPr/>
              </a:pPr>
              <a:t>61</a:t>
            </a:fld>
            <a:endParaRPr lang="en-US" dirty="0"/>
          </a:p>
        </p:txBody>
      </p:sp>
      <p:pic>
        <p:nvPicPr>
          <p:cNvPr id="95237" name="Picture 6"/>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71600" y="1752600"/>
            <a:ext cx="6172200"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7482774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pPr eaLnBrk="1" hangingPunct="1"/>
            <a:r>
              <a:rPr lang="en-US" dirty="0">
                <a:latin typeface="Palatino Linotype" charset="0"/>
              </a:rPr>
              <a:t>Executive </a:t>
            </a:r>
            <a:r>
              <a:rPr lang="en-US" dirty="0" smtClean="0">
                <a:latin typeface="Palatino Linotype" charset="0"/>
              </a:rPr>
              <a:t>Function</a:t>
            </a:r>
            <a:br>
              <a:rPr lang="en-US" dirty="0" smtClean="0">
                <a:latin typeface="Palatino Linotype" charset="0"/>
              </a:rPr>
            </a:br>
            <a:r>
              <a:rPr lang="en-US" dirty="0" smtClean="0">
                <a:latin typeface="Palatino Linotype" charset="0"/>
              </a:rPr>
              <a:t>Performance </a:t>
            </a:r>
            <a:r>
              <a:rPr lang="en-US" dirty="0">
                <a:latin typeface="Palatino Linotype" charset="0"/>
              </a:rPr>
              <a:t>Test</a:t>
            </a:r>
          </a:p>
        </p:txBody>
      </p:sp>
      <p:sp>
        <p:nvSpPr>
          <p:cNvPr id="96258" name="Content Placeholder 2"/>
          <p:cNvSpPr>
            <a:spLocks noGrp="1"/>
          </p:cNvSpPr>
          <p:nvPr>
            <p:ph idx="1"/>
          </p:nvPr>
        </p:nvSpPr>
        <p:spPr/>
        <p:txBody>
          <a:bodyPr/>
          <a:lstStyle/>
          <a:p>
            <a:pPr eaLnBrk="1" hangingPunct="1"/>
            <a:r>
              <a:rPr lang="en-US" dirty="0">
                <a:latin typeface="Palatino Linotype" charset="0"/>
              </a:rPr>
              <a:t>Patients complete these tasks (in order)</a:t>
            </a:r>
          </a:p>
          <a:p>
            <a:pPr lvl="1" eaLnBrk="1" hangingPunct="1"/>
            <a:r>
              <a:rPr lang="en-US" dirty="0">
                <a:latin typeface="Palatino Linotype" charset="0"/>
              </a:rPr>
              <a:t>Hand washing</a:t>
            </a:r>
          </a:p>
          <a:p>
            <a:pPr lvl="1" eaLnBrk="1" hangingPunct="1"/>
            <a:r>
              <a:rPr lang="en-US" dirty="0">
                <a:latin typeface="Palatino Linotype" charset="0"/>
              </a:rPr>
              <a:t>Oatmeal Preparation</a:t>
            </a:r>
          </a:p>
          <a:p>
            <a:pPr lvl="1" eaLnBrk="1" hangingPunct="1"/>
            <a:r>
              <a:rPr lang="en-US" dirty="0">
                <a:latin typeface="Palatino Linotype" charset="0"/>
              </a:rPr>
              <a:t>Telephone</a:t>
            </a:r>
          </a:p>
          <a:p>
            <a:pPr lvl="1" eaLnBrk="1" hangingPunct="1"/>
            <a:r>
              <a:rPr lang="en-US" dirty="0">
                <a:latin typeface="Palatino Linotype" charset="0"/>
              </a:rPr>
              <a:t>Taking Medication</a:t>
            </a:r>
          </a:p>
          <a:p>
            <a:pPr lvl="1" eaLnBrk="1" hangingPunct="1"/>
            <a:r>
              <a:rPr lang="en-US" dirty="0">
                <a:latin typeface="Palatino Linotype" charset="0"/>
              </a:rPr>
              <a:t>Paying Bills</a:t>
            </a:r>
          </a:p>
        </p:txBody>
      </p:sp>
      <p:sp>
        <p:nvSpPr>
          <p:cNvPr id="4" name="Date Placeholder 3"/>
          <p:cNvSpPr>
            <a:spLocks noGrp="1"/>
          </p:cNvSpPr>
          <p:nvPr>
            <p:ph type="dt" sz="quarter" idx="10"/>
          </p:nvPr>
        </p:nvSpPr>
        <p:spPr/>
        <p:txBody>
          <a:bodyPr/>
          <a:lstStyle/>
          <a:p>
            <a:pPr>
              <a:defRPr/>
            </a:pPr>
            <a:r>
              <a:rPr lang="en-US"/>
              <a:t>Copyright © 2013 All Rights Reserved</a:t>
            </a:r>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E9964626-C427-794C-A31A-C0487ED8A7EC}" type="slidenum">
              <a:rPr lang="en-US" smtClean="0"/>
              <a:pPr>
                <a:defRPr/>
              </a:pPr>
              <a:t>62</a:t>
            </a:fld>
            <a:endParaRPr lang="en-US" dirty="0"/>
          </a:p>
        </p:txBody>
      </p:sp>
    </p:spTree>
    <p:extLst>
      <p:ext uri="{BB962C8B-B14F-4D97-AF65-F5344CB8AC3E}">
        <p14:creationId xmlns="" xmlns:p14="http://schemas.microsoft.com/office/powerpoint/2010/main" val="318042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pPr eaLnBrk="1" hangingPunct="1"/>
            <a:r>
              <a:rPr lang="en-US" dirty="0">
                <a:latin typeface="Palatino Linotype" charset="0"/>
              </a:rPr>
              <a:t>Executive Function </a:t>
            </a:r>
            <a:r>
              <a:rPr lang="en-US" dirty="0" smtClean="0">
                <a:latin typeface="Palatino Linotype" charset="0"/>
              </a:rPr>
              <a:t/>
            </a:r>
            <a:br>
              <a:rPr lang="en-US" dirty="0" smtClean="0">
                <a:latin typeface="Palatino Linotype" charset="0"/>
              </a:rPr>
            </a:br>
            <a:r>
              <a:rPr lang="en-US" dirty="0" smtClean="0">
                <a:latin typeface="Palatino Linotype" charset="0"/>
              </a:rPr>
              <a:t>Performance </a:t>
            </a:r>
            <a:r>
              <a:rPr lang="en-US" dirty="0">
                <a:latin typeface="Palatino Linotype" charset="0"/>
              </a:rPr>
              <a:t>Test</a:t>
            </a:r>
          </a:p>
        </p:txBody>
      </p:sp>
      <p:sp>
        <p:nvSpPr>
          <p:cNvPr id="97282" name="Content Placeholder 2"/>
          <p:cNvSpPr>
            <a:spLocks noGrp="1"/>
          </p:cNvSpPr>
          <p:nvPr>
            <p:ph idx="1"/>
          </p:nvPr>
        </p:nvSpPr>
        <p:spPr/>
        <p:txBody>
          <a:bodyPr/>
          <a:lstStyle/>
          <a:p>
            <a:pPr eaLnBrk="1" hangingPunct="1"/>
            <a:r>
              <a:rPr lang="en-US" dirty="0">
                <a:latin typeface="Palatino Linotype" charset="0"/>
              </a:rPr>
              <a:t>30 – 45 minutes to administer</a:t>
            </a:r>
          </a:p>
          <a:p>
            <a:pPr eaLnBrk="1" hangingPunct="1"/>
            <a:r>
              <a:rPr lang="en-US" dirty="0">
                <a:latin typeface="Palatino Linotype" charset="0"/>
              </a:rPr>
              <a:t>For Geriatric, Stroke and Multiple Sclerosis patients</a:t>
            </a:r>
          </a:p>
          <a:p>
            <a:pPr eaLnBrk="1" hangingPunct="1"/>
            <a:r>
              <a:rPr lang="en-US" dirty="0">
                <a:latin typeface="Palatino Linotype" charset="0"/>
              </a:rPr>
              <a:t>Determines capacity for independent functioning, which executive functions are impacting function and the amount of assist needed to complete the task</a:t>
            </a:r>
          </a:p>
          <a:p>
            <a:pPr eaLnBrk="1" hangingPunct="1"/>
            <a:endParaRPr lang="en-US" dirty="0">
              <a:latin typeface="Palatino Linotype" charset="0"/>
            </a:endParaRPr>
          </a:p>
        </p:txBody>
      </p:sp>
      <p:sp>
        <p:nvSpPr>
          <p:cNvPr id="4" name="Date Placeholder 3"/>
          <p:cNvSpPr>
            <a:spLocks noGrp="1"/>
          </p:cNvSpPr>
          <p:nvPr>
            <p:ph type="dt" sz="quarter" idx="10"/>
          </p:nvPr>
        </p:nvSpPr>
        <p:spPr/>
        <p:txBody>
          <a:bodyPr/>
          <a:lstStyle/>
          <a:p>
            <a:pPr>
              <a:defRPr/>
            </a:pPr>
            <a:r>
              <a:rPr lang="en-US"/>
              <a:t>Copyright © 2013 All Rights Reserved</a:t>
            </a:r>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C2A36213-43F8-734D-8921-C9FF67AEB19D}" type="slidenum">
              <a:rPr lang="en-US" smtClean="0"/>
              <a:pPr>
                <a:defRPr/>
              </a:pPr>
              <a:t>63</a:t>
            </a:fld>
            <a:endParaRPr lang="en-US" dirty="0"/>
          </a:p>
        </p:txBody>
      </p:sp>
    </p:spTree>
    <p:extLst>
      <p:ext uri="{BB962C8B-B14F-4D97-AF65-F5344CB8AC3E}">
        <p14:creationId xmlns="" xmlns:p14="http://schemas.microsoft.com/office/powerpoint/2010/main" val="17642660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pPr eaLnBrk="1" hangingPunct="1"/>
            <a:r>
              <a:rPr lang="en-US" dirty="0">
                <a:latin typeface="Palatino Linotype" charset="0"/>
              </a:rPr>
              <a:t>Executive Function </a:t>
            </a:r>
            <a:r>
              <a:rPr lang="en-US" dirty="0" smtClean="0">
                <a:latin typeface="Palatino Linotype" charset="0"/>
              </a:rPr>
              <a:t/>
            </a:r>
            <a:br>
              <a:rPr lang="en-US" dirty="0" smtClean="0">
                <a:latin typeface="Palatino Linotype" charset="0"/>
              </a:rPr>
            </a:br>
            <a:r>
              <a:rPr lang="en-US" dirty="0" smtClean="0">
                <a:latin typeface="Palatino Linotype" charset="0"/>
              </a:rPr>
              <a:t>Performance </a:t>
            </a:r>
            <a:r>
              <a:rPr lang="en-US" dirty="0">
                <a:latin typeface="Palatino Linotype" charset="0"/>
              </a:rPr>
              <a:t>Test</a:t>
            </a:r>
          </a:p>
        </p:txBody>
      </p:sp>
      <p:sp>
        <p:nvSpPr>
          <p:cNvPr id="4" name="Date Placeholder 3"/>
          <p:cNvSpPr>
            <a:spLocks noGrp="1"/>
          </p:cNvSpPr>
          <p:nvPr>
            <p:ph type="dt" sz="quarter" idx="10"/>
          </p:nvPr>
        </p:nvSpPr>
        <p:spPr/>
        <p:txBody>
          <a:bodyPr/>
          <a:lstStyle/>
          <a:p>
            <a:pPr>
              <a:defRPr/>
            </a:pPr>
            <a:r>
              <a:rPr lang="en-US"/>
              <a:t>Copyright © 2013 All Rights Reserved</a:t>
            </a:r>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5A8445C2-8B7C-7B4F-B086-67DE3DC30EB4}" type="slidenum">
              <a:rPr lang="en-US" smtClean="0"/>
              <a:pPr>
                <a:defRPr/>
              </a:pPr>
              <a:t>64</a:t>
            </a:fld>
            <a:endParaRPr lang="en-US" dirty="0"/>
          </a:p>
        </p:txBody>
      </p:sp>
      <p:pic>
        <p:nvPicPr>
          <p:cNvPr id="98309" name="Picture 6"/>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71600" y="1828800"/>
            <a:ext cx="63246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7928258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pPr eaLnBrk="1" hangingPunct="1"/>
            <a:r>
              <a:rPr lang="en-US" dirty="0">
                <a:latin typeface="Palatino Linotype" charset="0"/>
              </a:rPr>
              <a:t>Borg Scale for Rating of </a:t>
            </a:r>
            <a:r>
              <a:rPr lang="en-US" dirty="0" smtClean="0">
                <a:latin typeface="Palatino Linotype" charset="0"/>
              </a:rPr>
              <a:t/>
            </a:r>
            <a:br>
              <a:rPr lang="en-US" dirty="0" smtClean="0">
                <a:latin typeface="Palatino Linotype" charset="0"/>
              </a:rPr>
            </a:br>
            <a:r>
              <a:rPr lang="en-US" dirty="0" smtClean="0">
                <a:latin typeface="Palatino Linotype" charset="0"/>
              </a:rPr>
              <a:t>Perceived </a:t>
            </a:r>
            <a:r>
              <a:rPr lang="en-US" dirty="0">
                <a:latin typeface="Palatino Linotype" charset="0"/>
              </a:rPr>
              <a:t>Exertion</a:t>
            </a:r>
          </a:p>
        </p:txBody>
      </p:sp>
      <p:sp>
        <p:nvSpPr>
          <p:cNvPr id="3" name="Content Placeholder 2"/>
          <p:cNvSpPr>
            <a:spLocks noGrp="1"/>
          </p:cNvSpPr>
          <p:nvPr>
            <p:ph idx="1"/>
          </p:nvPr>
        </p:nvSpPr>
        <p:spPr/>
        <p:txBody>
          <a:bodyPr/>
          <a:lstStyle/>
          <a:p>
            <a:pPr eaLnBrk="1" hangingPunct="1">
              <a:defRPr/>
            </a:pPr>
            <a:r>
              <a:rPr lang="en-US" dirty="0">
                <a:ea typeface="+mn-ea"/>
                <a:cs typeface="+mn-cs"/>
              </a:rPr>
              <a:t>Measures perceived </a:t>
            </a:r>
            <a:r>
              <a:rPr lang="en-US" dirty="0" smtClean="0">
                <a:ea typeface="+mn-ea"/>
                <a:cs typeface="+mn-cs"/>
              </a:rPr>
              <a:t>exertion (how hard you feel your body is working) </a:t>
            </a:r>
            <a:r>
              <a:rPr lang="en-US" dirty="0">
                <a:ea typeface="+mn-ea"/>
                <a:cs typeface="+mn-cs"/>
              </a:rPr>
              <a:t>on a scale of 6 – 20</a:t>
            </a:r>
          </a:p>
          <a:p>
            <a:pPr eaLnBrk="1" hangingPunct="1">
              <a:defRPr/>
            </a:pPr>
            <a:r>
              <a:rPr lang="en-US" dirty="0">
                <a:ea typeface="+mn-ea"/>
                <a:cs typeface="+mn-cs"/>
              </a:rPr>
              <a:t>Multiplying the score by 10 in a healthy adult is expected to coincide with the heart rate so a perceived exertion of 12 would equal a heart rate of roughly 120 beats per </a:t>
            </a:r>
            <a:r>
              <a:rPr lang="en-US" dirty="0" smtClean="0">
                <a:ea typeface="+mn-ea"/>
                <a:cs typeface="+mn-cs"/>
              </a:rPr>
              <a:t>minute</a:t>
            </a:r>
          </a:p>
          <a:p>
            <a:pPr marL="0" indent="0" eaLnBrk="1" hangingPunct="1">
              <a:buFontTx/>
              <a:buNone/>
              <a:defRPr/>
            </a:pPr>
            <a:r>
              <a:rPr lang="en-US" dirty="0" smtClean="0">
                <a:ea typeface="+mn-ea"/>
                <a:cs typeface="+mn-cs"/>
              </a:rPr>
              <a:t> </a:t>
            </a:r>
            <a:endParaRPr lang="en-US" dirty="0">
              <a:ea typeface="+mn-ea"/>
              <a:cs typeface="+mn-cs"/>
            </a:endParaRPr>
          </a:p>
          <a:p>
            <a:pPr eaLnBrk="1" hangingPunct="1">
              <a:defRPr/>
            </a:pPr>
            <a:endParaRPr lang="en-US" dirty="0">
              <a:ea typeface="+mn-ea"/>
              <a:cs typeface="+mn-cs"/>
            </a:endParaRPr>
          </a:p>
        </p:txBody>
      </p:sp>
      <p:sp>
        <p:nvSpPr>
          <p:cNvPr id="4" name="Date Placeholder 3"/>
          <p:cNvSpPr>
            <a:spLocks noGrp="1"/>
          </p:cNvSpPr>
          <p:nvPr>
            <p:ph type="dt" sz="quarter" idx="10"/>
          </p:nvPr>
        </p:nvSpPr>
        <p:spPr/>
        <p:txBody>
          <a:bodyPr/>
          <a:lstStyle/>
          <a:p>
            <a:pPr>
              <a:defRPr/>
            </a:pPr>
            <a:r>
              <a:rPr lang="en-US"/>
              <a:t>Copyright © 2013 All Rights Reserved</a:t>
            </a:r>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DD6053A7-F6D9-FF49-AF97-634D77481965}" type="slidenum">
              <a:rPr lang="en-US" smtClean="0"/>
              <a:pPr>
                <a:defRPr/>
              </a:pPr>
              <a:t>65</a:t>
            </a:fld>
            <a:endParaRPr lang="en-US" dirty="0"/>
          </a:p>
        </p:txBody>
      </p:sp>
    </p:spTree>
    <p:extLst>
      <p:ext uri="{BB962C8B-B14F-4D97-AF65-F5344CB8AC3E}">
        <p14:creationId xmlns="" xmlns:p14="http://schemas.microsoft.com/office/powerpoint/2010/main" val="22823159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pPr eaLnBrk="1" hangingPunct="1"/>
            <a:r>
              <a:rPr lang="en-US">
                <a:latin typeface="Palatino Linotype" charset="0"/>
              </a:rPr>
              <a:t>Borg Scale of Perceived Exertion</a:t>
            </a:r>
          </a:p>
        </p:txBody>
      </p:sp>
      <p:sp>
        <p:nvSpPr>
          <p:cNvPr id="4" name="Date Placeholder 3"/>
          <p:cNvSpPr>
            <a:spLocks noGrp="1"/>
          </p:cNvSpPr>
          <p:nvPr>
            <p:ph type="dt" sz="quarter" idx="10"/>
          </p:nvPr>
        </p:nvSpPr>
        <p:spPr/>
        <p:txBody>
          <a:bodyPr/>
          <a:lstStyle/>
          <a:p>
            <a:pPr>
              <a:defRPr/>
            </a:pPr>
            <a:r>
              <a:rPr lang="en-US"/>
              <a:t>Copyright © 2013 All Rights Reserved</a:t>
            </a:r>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313CEBA9-AE73-2C4F-AFCF-7CFB3EE3F78C}" type="slidenum">
              <a:rPr lang="en-US" smtClean="0"/>
              <a:pPr>
                <a:defRPr/>
              </a:pPr>
              <a:t>66</a:t>
            </a:fld>
            <a:endParaRPr lang="en-US" dirty="0"/>
          </a:p>
        </p:txBody>
      </p:sp>
      <p:pic>
        <p:nvPicPr>
          <p:cNvPr id="100357" name="Picture 6"/>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71600" y="1447800"/>
            <a:ext cx="6324600" cy="4678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659995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381000" y="152400"/>
            <a:ext cx="8382000" cy="1143000"/>
          </a:xfrm>
        </p:spPr>
        <p:txBody>
          <a:bodyPr/>
          <a:lstStyle/>
          <a:p>
            <a:pPr eaLnBrk="1" hangingPunct="1"/>
            <a:r>
              <a:rPr lang="en-US" dirty="0">
                <a:latin typeface="Palatino Linotype" charset="0"/>
              </a:rPr>
              <a:t>Modified Borg Scale for Perceived Dyspnea</a:t>
            </a:r>
          </a:p>
        </p:txBody>
      </p:sp>
      <p:sp>
        <p:nvSpPr>
          <p:cNvPr id="101378" name="Content Placeholder 2"/>
          <p:cNvSpPr>
            <a:spLocks noGrp="1"/>
          </p:cNvSpPr>
          <p:nvPr>
            <p:ph idx="1"/>
          </p:nvPr>
        </p:nvSpPr>
        <p:spPr/>
        <p:txBody>
          <a:bodyPr/>
          <a:lstStyle/>
          <a:p>
            <a:pPr eaLnBrk="1" hangingPunct="1"/>
            <a:r>
              <a:rPr lang="en-US" dirty="0">
                <a:latin typeface="Palatino Linotype" charset="0"/>
              </a:rPr>
              <a:t>Subjective scale that measures how hard you are breathing on scale of 0 to 10</a:t>
            </a:r>
          </a:p>
          <a:p>
            <a:pPr eaLnBrk="1" hangingPunct="1"/>
            <a:r>
              <a:rPr lang="en-US" dirty="0">
                <a:latin typeface="Palatino Linotype" charset="0"/>
              </a:rPr>
              <a:t>As strength and activity tolerance improve with exercise, feelings of breathlessness and patient’s score on this scale decreases</a:t>
            </a:r>
          </a:p>
        </p:txBody>
      </p:sp>
      <p:sp>
        <p:nvSpPr>
          <p:cNvPr id="4" name="Date Placeholder 3"/>
          <p:cNvSpPr>
            <a:spLocks noGrp="1"/>
          </p:cNvSpPr>
          <p:nvPr>
            <p:ph type="dt" sz="quarter" idx="10"/>
          </p:nvPr>
        </p:nvSpPr>
        <p:spPr/>
        <p:txBody>
          <a:bodyPr/>
          <a:lstStyle/>
          <a:p>
            <a:pPr>
              <a:defRPr/>
            </a:pPr>
            <a:r>
              <a:rPr lang="en-US"/>
              <a:t>Copyright © 2013 All Rights Reserved</a:t>
            </a:r>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E60AFA45-9526-EE4B-B467-9CF5AB28F2A2}" type="slidenum">
              <a:rPr lang="en-US" smtClean="0"/>
              <a:pPr>
                <a:defRPr/>
              </a:pPr>
              <a:t>67</a:t>
            </a:fld>
            <a:endParaRPr lang="en-US" dirty="0"/>
          </a:p>
        </p:txBody>
      </p:sp>
    </p:spTree>
    <p:extLst>
      <p:ext uri="{BB962C8B-B14F-4D97-AF65-F5344CB8AC3E}">
        <p14:creationId xmlns="" xmlns:p14="http://schemas.microsoft.com/office/powerpoint/2010/main" val="38252408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pPr eaLnBrk="1" hangingPunct="1"/>
            <a:r>
              <a:rPr lang="en-US" dirty="0">
                <a:latin typeface="Palatino Linotype" charset="0"/>
              </a:rPr>
              <a:t>Modified Borg Scale </a:t>
            </a:r>
            <a:r>
              <a:rPr lang="en-US" dirty="0" smtClean="0">
                <a:latin typeface="Palatino Linotype" charset="0"/>
              </a:rPr>
              <a:t>for</a:t>
            </a:r>
            <a:br>
              <a:rPr lang="en-US" dirty="0" smtClean="0">
                <a:latin typeface="Palatino Linotype" charset="0"/>
              </a:rPr>
            </a:br>
            <a:r>
              <a:rPr lang="en-US" dirty="0" smtClean="0">
                <a:latin typeface="Palatino Linotype" charset="0"/>
              </a:rPr>
              <a:t>Perceived </a:t>
            </a:r>
            <a:r>
              <a:rPr lang="en-US" dirty="0">
                <a:latin typeface="Palatino Linotype" charset="0"/>
              </a:rPr>
              <a:t>Dyspnea</a:t>
            </a:r>
          </a:p>
        </p:txBody>
      </p:sp>
      <p:sp>
        <p:nvSpPr>
          <p:cNvPr id="4" name="Date Placeholder 3"/>
          <p:cNvSpPr>
            <a:spLocks noGrp="1"/>
          </p:cNvSpPr>
          <p:nvPr>
            <p:ph type="dt" sz="quarter" idx="10"/>
          </p:nvPr>
        </p:nvSpPr>
        <p:spPr/>
        <p:txBody>
          <a:bodyPr/>
          <a:lstStyle/>
          <a:p>
            <a:pPr>
              <a:defRPr/>
            </a:pPr>
            <a:r>
              <a:rPr lang="en-US"/>
              <a:t>Copyright © 2013 All Rights Reserved</a:t>
            </a:r>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D2305D0A-EC9E-784C-8507-C729BB813572}" type="slidenum">
              <a:rPr lang="en-US" smtClean="0"/>
              <a:pPr>
                <a:defRPr/>
              </a:pPr>
              <a:t>68</a:t>
            </a:fld>
            <a:endParaRPr lang="en-US" dirty="0"/>
          </a:p>
        </p:txBody>
      </p:sp>
      <p:pic>
        <p:nvPicPr>
          <p:cNvPr id="102405" name="Picture 7"/>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4600" y="1524000"/>
            <a:ext cx="396240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041422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pPr eaLnBrk="1" hangingPunct="1"/>
            <a:r>
              <a:rPr lang="en-US" dirty="0">
                <a:latin typeface="Palatino Linotype" charset="0"/>
              </a:rPr>
              <a:t>Timed Up and Go</a:t>
            </a:r>
          </a:p>
        </p:txBody>
      </p:sp>
      <p:sp>
        <p:nvSpPr>
          <p:cNvPr id="103426" name="Content Placeholder 2"/>
          <p:cNvSpPr>
            <a:spLocks noGrp="1"/>
          </p:cNvSpPr>
          <p:nvPr>
            <p:ph idx="1"/>
          </p:nvPr>
        </p:nvSpPr>
        <p:spPr/>
        <p:txBody>
          <a:bodyPr/>
          <a:lstStyle/>
          <a:p>
            <a:pPr eaLnBrk="1" hangingPunct="1"/>
            <a:r>
              <a:rPr lang="en-US" dirty="0">
                <a:latin typeface="Palatino Linotype" charset="0"/>
              </a:rPr>
              <a:t>Assesses mobility, balance, walking ability, and fall risk in older adults.</a:t>
            </a:r>
          </a:p>
          <a:p>
            <a:pPr eaLnBrk="1" hangingPunct="1"/>
            <a:r>
              <a:rPr lang="en-US" dirty="0">
                <a:latin typeface="Palatino Linotype" charset="0"/>
              </a:rPr>
              <a:t>Takes less than 3 minutes to administer</a:t>
            </a:r>
          </a:p>
          <a:p>
            <a:pPr eaLnBrk="1" hangingPunct="1"/>
            <a:r>
              <a:rPr lang="en-US" dirty="0">
                <a:latin typeface="Palatino Linotype" charset="0"/>
              </a:rPr>
              <a:t>Need a standard armchair and a stopwatch</a:t>
            </a:r>
          </a:p>
          <a:p>
            <a:pPr eaLnBrk="1" hangingPunct="1"/>
            <a:r>
              <a:rPr lang="en-US" dirty="0">
                <a:latin typeface="Palatino Linotype" charset="0"/>
              </a:rPr>
              <a:t>Standardized for many populations including Frail Elderly and Community Dwelling Older Adults</a:t>
            </a:r>
          </a:p>
        </p:txBody>
      </p:sp>
      <p:sp>
        <p:nvSpPr>
          <p:cNvPr id="4" name="Date Placeholder 3"/>
          <p:cNvSpPr>
            <a:spLocks noGrp="1"/>
          </p:cNvSpPr>
          <p:nvPr>
            <p:ph type="dt" sz="quarter" idx="10"/>
          </p:nvPr>
        </p:nvSpPr>
        <p:spPr/>
        <p:txBody>
          <a:bodyPr/>
          <a:lstStyle/>
          <a:p>
            <a:pPr>
              <a:defRPr/>
            </a:pPr>
            <a:r>
              <a:rPr lang="en-US"/>
              <a:t>Copyright © 2013 All Rights Reserved</a:t>
            </a:r>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B67C539A-5F42-3B43-B984-BFBB1B33B6EF}" type="slidenum">
              <a:rPr lang="en-US" smtClean="0"/>
              <a:pPr>
                <a:defRPr/>
              </a:pPr>
              <a:t>69</a:t>
            </a:fld>
            <a:endParaRPr lang="en-US" dirty="0"/>
          </a:p>
        </p:txBody>
      </p:sp>
    </p:spTree>
    <p:extLst>
      <p:ext uri="{BB962C8B-B14F-4D97-AF65-F5344CB8AC3E}">
        <p14:creationId xmlns="" xmlns:p14="http://schemas.microsoft.com/office/powerpoint/2010/main" val="956087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lvl="0"/>
            <a:r>
              <a:rPr lang="en-US" sz="2800" dirty="0" smtClean="0"/>
              <a:t>The learner will be able to identify the Benefits of utilizing Standardized assessments</a:t>
            </a:r>
            <a:endParaRPr lang="en-US" sz="2800" b="1" dirty="0" smtClean="0"/>
          </a:p>
          <a:p>
            <a:pPr lvl="0"/>
            <a:r>
              <a:rPr lang="en-US" sz="2800" dirty="0" smtClean="0"/>
              <a:t>The learner will be able to summarize appropriate use of standardized therapy assessments </a:t>
            </a:r>
            <a:endParaRPr lang="en-US" sz="2800" b="1" dirty="0" smtClean="0"/>
          </a:p>
          <a:p>
            <a:pPr lvl="0"/>
            <a:r>
              <a:rPr lang="en-US" sz="2800" dirty="0" smtClean="0"/>
              <a:t>The learner will be able to detail the reasons standardized assessments can be used to evidence progress and support Medicare Part G-codes</a:t>
            </a:r>
            <a:endParaRPr lang="en-US" sz="2800" b="1" dirty="0" smtClean="0"/>
          </a:p>
          <a:p>
            <a:endParaRPr lang="en-US" dirty="0"/>
          </a:p>
        </p:txBody>
      </p:sp>
      <p:sp>
        <p:nvSpPr>
          <p:cNvPr id="4" name="Date Placeholder 3"/>
          <p:cNvSpPr>
            <a:spLocks noGrp="1"/>
          </p:cNvSpPr>
          <p:nvPr>
            <p:ph type="dt" sz="half" idx="10"/>
          </p:nvPr>
        </p:nvSpPr>
        <p:spPr/>
        <p:txBody>
          <a:bodyPr/>
          <a:lstStyle/>
          <a:p>
            <a:pPr>
              <a:defRPr/>
            </a:pPr>
            <a:r>
              <a:rPr lang="en-US" smtClean="0"/>
              <a:t>Copyright © 2013 All Rights Reserved</a:t>
            </a:r>
            <a:endParaRPr lang="en-US"/>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7</a:t>
            </a:fld>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pPr eaLnBrk="1" hangingPunct="1"/>
            <a:r>
              <a:rPr lang="en-US" dirty="0">
                <a:latin typeface="Palatino Linotype" charset="0"/>
              </a:rPr>
              <a:t>Timed Up and Go Test</a:t>
            </a:r>
          </a:p>
        </p:txBody>
      </p:sp>
      <p:sp>
        <p:nvSpPr>
          <p:cNvPr id="4" name="Date Placeholder 3"/>
          <p:cNvSpPr>
            <a:spLocks noGrp="1"/>
          </p:cNvSpPr>
          <p:nvPr>
            <p:ph type="dt" sz="quarter" idx="10"/>
          </p:nvPr>
        </p:nvSpPr>
        <p:spPr/>
        <p:txBody>
          <a:bodyPr/>
          <a:lstStyle/>
          <a:p>
            <a:pPr>
              <a:defRPr/>
            </a:pPr>
            <a:r>
              <a:rPr lang="en-US"/>
              <a:t>Copyright © 2013 All Rights Reserved</a:t>
            </a:r>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0E7BF90D-36A0-3F47-8739-F3FFDC966CF0}" type="slidenum">
              <a:rPr lang="en-US" smtClean="0"/>
              <a:pPr>
                <a:defRPr/>
              </a:pPr>
              <a:t>70</a:t>
            </a:fld>
            <a:endParaRPr lang="en-US" dirty="0"/>
          </a:p>
        </p:txBody>
      </p:sp>
      <p:pic>
        <p:nvPicPr>
          <p:cNvPr id="104453" name="Picture 7"/>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47800" y="1524000"/>
            <a:ext cx="6096000"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9465012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to Try It Out</a:t>
            </a:r>
            <a:endParaRPr lang="en-US" dirty="0"/>
          </a:p>
        </p:txBody>
      </p:sp>
      <p:sp>
        <p:nvSpPr>
          <p:cNvPr id="3" name="Content Placeholder 2"/>
          <p:cNvSpPr>
            <a:spLocks noGrp="1"/>
          </p:cNvSpPr>
          <p:nvPr>
            <p:ph idx="1"/>
          </p:nvPr>
        </p:nvSpPr>
        <p:spPr/>
        <p:txBody>
          <a:bodyPr/>
          <a:lstStyle/>
          <a:p>
            <a:r>
              <a:rPr lang="en-US" sz="4000" dirty="0" smtClean="0"/>
              <a:t>Look at your playing card now</a:t>
            </a:r>
          </a:p>
          <a:p>
            <a:pPr lvl="1"/>
            <a:r>
              <a:rPr lang="en-US" sz="3200" dirty="0" smtClean="0"/>
              <a:t>Are you a diamond or a heart?</a:t>
            </a:r>
          </a:p>
          <a:p>
            <a:pPr lvl="1"/>
            <a:r>
              <a:rPr lang="en-US" sz="3200" dirty="0" smtClean="0"/>
              <a:t>If you are a diamond, meet Deb on the right side of the </a:t>
            </a:r>
            <a:r>
              <a:rPr lang="en-US" sz="3200" dirty="0" smtClean="0"/>
              <a:t>room</a:t>
            </a:r>
            <a:endParaRPr lang="en-US" sz="3200" dirty="0" smtClean="0"/>
          </a:p>
          <a:p>
            <a:pPr lvl="1"/>
            <a:r>
              <a:rPr lang="en-US" sz="3200" dirty="0" smtClean="0"/>
              <a:t>If you are a heart, meet Joyce on the left side of the </a:t>
            </a:r>
            <a:r>
              <a:rPr lang="en-US" sz="3200" dirty="0" smtClean="0"/>
              <a:t>room</a:t>
            </a:r>
            <a:endParaRPr lang="en-US" sz="3200" dirty="0"/>
          </a:p>
        </p:txBody>
      </p:sp>
      <p:sp>
        <p:nvSpPr>
          <p:cNvPr id="4" name="Date Placeholder 3"/>
          <p:cNvSpPr>
            <a:spLocks noGrp="1"/>
          </p:cNvSpPr>
          <p:nvPr>
            <p:ph type="dt" sz="half" idx="10"/>
          </p:nvPr>
        </p:nvSpPr>
        <p:spPr/>
        <p:txBody>
          <a:bodyPr/>
          <a:lstStyle/>
          <a:p>
            <a:pPr>
              <a:defRPr/>
            </a:pPr>
            <a:r>
              <a:rPr lang="en-US" smtClean="0"/>
              <a:t>Copyright © 2013 All Rights Reserved</a:t>
            </a:r>
            <a:endParaRPr lang="en-US"/>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71</a:t>
            </a:fld>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to Try It Out</a:t>
            </a:r>
            <a:endParaRPr lang="en-US" dirty="0"/>
          </a:p>
        </p:txBody>
      </p:sp>
      <p:sp>
        <p:nvSpPr>
          <p:cNvPr id="3" name="Content Placeholder 2"/>
          <p:cNvSpPr>
            <a:spLocks noGrp="1"/>
          </p:cNvSpPr>
          <p:nvPr>
            <p:ph idx="1"/>
          </p:nvPr>
        </p:nvSpPr>
        <p:spPr/>
        <p:txBody>
          <a:bodyPr/>
          <a:lstStyle/>
          <a:p>
            <a:r>
              <a:rPr lang="en-US" dirty="0" smtClean="0"/>
              <a:t>Deb will take you through the Manual Ability Measure and the Functional Reach Test</a:t>
            </a:r>
          </a:p>
          <a:p>
            <a:r>
              <a:rPr lang="en-US" dirty="0" smtClean="0"/>
              <a:t>Joyce will take you through the Gait Speed Test and the Chair Stand Test</a:t>
            </a:r>
          </a:p>
          <a:p>
            <a:r>
              <a:rPr lang="en-US" dirty="0" smtClean="0"/>
              <a:t>Now is your chance to write the goals related to the results of the </a:t>
            </a:r>
            <a:r>
              <a:rPr lang="en-US" dirty="0" smtClean="0"/>
              <a:t>test</a:t>
            </a:r>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Copyright © 2013 All Rights Reserved</a:t>
            </a:r>
            <a:endParaRPr lang="en-US"/>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72</a:t>
            </a:fld>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Where You’re At</a:t>
            </a:r>
            <a:endParaRPr lang="en-US" dirty="0"/>
          </a:p>
        </p:txBody>
      </p:sp>
      <p:sp>
        <p:nvSpPr>
          <p:cNvPr id="3" name="Content Placeholder 2"/>
          <p:cNvSpPr>
            <a:spLocks noGrp="1"/>
          </p:cNvSpPr>
          <p:nvPr>
            <p:ph idx="1"/>
          </p:nvPr>
        </p:nvSpPr>
        <p:spPr/>
        <p:txBody>
          <a:bodyPr/>
          <a:lstStyle/>
          <a:p>
            <a:r>
              <a:rPr lang="en-US" dirty="0" smtClean="0"/>
              <a:t>"</a:t>
            </a:r>
            <a:r>
              <a:rPr lang="en-US" dirty="0"/>
              <a:t>Change is the only constant." – Heraclitus, Greek </a:t>
            </a:r>
            <a:r>
              <a:rPr lang="en-US" dirty="0" smtClean="0"/>
              <a:t>philosopher</a:t>
            </a:r>
          </a:p>
          <a:p>
            <a:r>
              <a:rPr lang="en-US" dirty="0" smtClean="0"/>
              <a:t>Open </a:t>
            </a:r>
            <a:r>
              <a:rPr lang="en-US" dirty="0"/>
              <a:t>an honest </a:t>
            </a:r>
            <a:r>
              <a:rPr lang="en-US" dirty="0" smtClean="0"/>
              <a:t>dialogue </a:t>
            </a:r>
            <a:r>
              <a:rPr lang="en-US" dirty="0"/>
              <a:t>about what's </a:t>
            </a:r>
            <a:r>
              <a:rPr lang="en-US" dirty="0" smtClean="0"/>
              <a:t>happening in healthcare, why we need objective testing</a:t>
            </a:r>
          </a:p>
          <a:p>
            <a:r>
              <a:rPr lang="en-US" dirty="0"/>
              <a:t>Convince therapists that change is necessary</a:t>
            </a:r>
          </a:p>
          <a:p>
            <a:pPr marL="0" indent="0">
              <a:buNone/>
            </a:pPr>
            <a:endParaRPr lang="en-US" dirty="0" smtClean="0"/>
          </a:p>
          <a:p>
            <a:pPr marL="0" indent="0">
              <a:buNone/>
            </a:pPr>
            <a:endParaRPr lang="en-US" dirty="0" smtClean="0"/>
          </a:p>
          <a:p>
            <a:endParaRPr lang="en-US" dirty="0" smtClean="0"/>
          </a:p>
          <a:p>
            <a:pPr lvl="1">
              <a:buFont typeface="Arial"/>
              <a:buChar char="•"/>
            </a:pPr>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Copyright © 2012 All Rights Reserved</a:t>
            </a:r>
            <a:endParaRPr lang="en-US"/>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73</a:t>
            </a:fld>
            <a:endParaRPr lang="en-US" dirty="0"/>
          </a:p>
        </p:txBody>
      </p:sp>
    </p:spTree>
    <p:extLst>
      <p:ext uri="{BB962C8B-B14F-4D97-AF65-F5344CB8AC3E}">
        <p14:creationId xmlns="" xmlns:p14="http://schemas.microsoft.com/office/powerpoint/2010/main" val="24356569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Where You’re At</a:t>
            </a:r>
            <a:endParaRPr lang="en-US" dirty="0"/>
          </a:p>
        </p:txBody>
      </p:sp>
      <p:sp>
        <p:nvSpPr>
          <p:cNvPr id="3" name="Content Placeholder 2"/>
          <p:cNvSpPr>
            <a:spLocks noGrp="1"/>
          </p:cNvSpPr>
          <p:nvPr>
            <p:ph idx="1"/>
          </p:nvPr>
        </p:nvSpPr>
        <p:spPr/>
        <p:txBody>
          <a:bodyPr/>
          <a:lstStyle/>
          <a:p>
            <a:r>
              <a:rPr lang="en-US" dirty="0"/>
              <a:t>Put in place the structure for </a:t>
            </a:r>
            <a:r>
              <a:rPr lang="en-US" dirty="0" smtClean="0"/>
              <a:t>change </a:t>
            </a:r>
            <a:r>
              <a:rPr lang="en-US" dirty="0"/>
              <a:t>and continually check for </a:t>
            </a:r>
            <a:r>
              <a:rPr lang="en-US" dirty="0" smtClean="0"/>
              <a:t>barriers</a:t>
            </a:r>
          </a:p>
          <a:p>
            <a:r>
              <a:rPr lang="en-US" dirty="0" smtClean="0"/>
              <a:t>Set achievable goals, consider </a:t>
            </a:r>
            <a:r>
              <a:rPr lang="en-US" dirty="0"/>
              <a:t>trying one new test every </a:t>
            </a:r>
            <a:r>
              <a:rPr lang="en-US" dirty="0" smtClean="0"/>
              <a:t>month</a:t>
            </a:r>
          </a:p>
          <a:p>
            <a:r>
              <a:rPr lang="en-US" dirty="0" smtClean="0"/>
              <a:t>Celebrate success!  Share examples of how testing is facilitating better treatment and easier documentation  </a:t>
            </a:r>
          </a:p>
          <a:p>
            <a:endParaRPr lang="en-US" dirty="0"/>
          </a:p>
          <a:p>
            <a:endParaRPr lang="en-US" dirty="0"/>
          </a:p>
        </p:txBody>
      </p:sp>
      <p:sp>
        <p:nvSpPr>
          <p:cNvPr id="4" name="Date Placeholder 3"/>
          <p:cNvSpPr>
            <a:spLocks noGrp="1"/>
          </p:cNvSpPr>
          <p:nvPr>
            <p:ph type="dt" sz="half" idx="10"/>
          </p:nvPr>
        </p:nvSpPr>
        <p:spPr/>
        <p:txBody>
          <a:bodyPr/>
          <a:lstStyle/>
          <a:p>
            <a:pPr>
              <a:defRPr/>
            </a:pPr>
            <a:r>
              <a:rPr lang="en-US" smtClean="0"/>
              <a:t>Copyright © 2012 All Rights Reserved</a:t>
            </a:r>
            <a:endParaRPr lang="en-US"/>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74</a:t>
            </a:fld>
            <a:endParaRPr lang="en-US" dirty="0"/>
          </a:p>
        </p:txBody>
      </p:sp>
    </p:spTree>
    <p:extLst>
      <p:ext uri="{BB962C8B-B14F-4D97-AF65-F5344CB8AC3E}">
        <p14:creationId xmlns="" xmlns:p14="http://schemas.microsoft.com/office/powerpoint/2010/main" val="35841218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lvl="0"/>
            <a:r>
              <a:rPr lang="en-US" dirty="0" smtClean="0"/>
              <a:t>The Rehabilitation Measures Database (</a:t>
            </a:r>
            <a:r>
              <a:rPr lang="en-US" u="sng" dirty="0" smtClean="0">
                <a:hlinkClick r:id="rId3"/>
              </a:rPr>
              <a:t>www.rehabmeasures.org</a:t>
            </a:r>
            <a:r>
              <a:rPr lang="en-US" dirty="0" smtClean="0"/>
              <a:t>) </a:t>
            </a:r>
          </a:p>
          <a:p>
            <a:pPr lvl="0"/>
            <a:r>
              <a:rPr lang="en-US" dirty="0" smtClean="0"/>
              <a:t>The</a:t>
            </a:r>
            <a:r>
              <a:rPr lang="en-US" b="1" dirty="0" smtClean="0"/>
              <a:t> Geriatric Examination Tool Ki</a:t>
            </a:r>
            <a:r>
              <a:rPr lang="en-US" dirty="0" smtClean="0"/>
              <a:t>t (</a:t>
            </a:r>
            <a:r>
              <a:rPr lang="en-US" u="sng" dirty="0" smtClean="0">
                <a:hlinkClick r:id="rId4"/>
              </a:rPr>
              <a:t>http://web.missouri.edu/~proste/tool</a:t>
            </a:r>
            <a:r>
              <a:rPr lang="en-US" u="sng" dirty="0" smtClean="0"/>
              <a:t>)</a:t>
            </a:r>
            <a:endParaRPr lang="en-US" dirty="0" smtClean="0"/>
          </a:p>
          <a:p>
            <a:pPr lvl="0"/>
            <a:r>
              <a:rPr lang="en-US" dirty="0" smtClean="0"/>
              <a:t>The BCAT Test System (</a:t>
            </a:r>
            <a:r>
              <a:rPr lang="en-US" u="sng" dirty="0" err="1" smtClean="0">
                <a:hlinkClick r:id="rId5"/>
              </a:rPr>
              <a:t>http://thebcat.com</a:t>
            </a:r>
            <a:r>
              <a:rPr lang="en-US" u="sng" dirty="0" smtClean="0"/>
              <a:t>)</a:t>
            </a:r>
            <a:endParaRPr lang="en-US" dirty="0" smtClean="0"/>
          </a:p>
          <a:p>
            <a:pPr lvl="0"/>
            <a:r>
              <a:rPr lang="en-US" dirty="0" smtClean="0"/>
              <a:t>Mental Health, Vol 30(4), 2007, 1-23</a:t>
            </a:r>
          </a:p>
          <a:p>
            <a:pPr>
              <a:buNone/>
            </a:pPr>
            <a:endParaRPr lang="en-US" dirty="0"/>
          </a:p>
          <a:p>
            <a:endParaRPr lang="en-US" dirty="0"/>
          </a:p>
        </p:txBody>
      </p:sp>
      <p:sp>
        <p:nvSpPr>
          <p:cNvPr id="4" name="Date Placeholder 3"/>
          <p:cNvSpPr>
            <a:spLocks noGrp="1"/>
          </p:cNvSpPr>
          <p:nvPr>
            <p:ph type="dt" sz="half" idx="10"/>
          </p:nvPr>
        </p:nvSpPr>
        <p:spPr/>
        <p:txBody>
          <a:bodyPr/>
          <a:lstStyle/>
          <a:p>
            <a:pPr>
              <a:defRPr/>
            </a:pPr>
            <a:r>
              <a:rPr lang="en-US" smtClean="0"/>
              <a:t>Copyright © 2012 All Rights Reserved</a:t>
            </a:r>
            <a:endParaRPr lang="en-US"/>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75</a:t>
            </a:fld>
            <a:endParaRPr lang="en-US" dirty="0"/>
          </a:p>
        </p:txBody>
      </p:sp>
    </p:spTree>
    <p:extLst>
      <p:ext uri="{BB962C8B-B14F-4D97-AF65-F5344CB8AC3E}">
        <p14:creationId xmlns="" xmlns:p14="http://schemas.microsoft.com/office/powerpoint/2010/main" val="35841218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lvl="0"/>
            <a:r>
              <a:rPr lang="en-US" dirty="0" smtClean="0"/>
              <a:t>The Rehabilitation Measures Database (</a:t>
            </a:r>
            <a:r>
              <a:rPr lang="en-US" u="sng" dirty="0" smtClean="0">
                <a:hlinkClick r:id="rId3"/>
              </a:rPr>
              <a:t>www.rehabmeasures.org</a:t>
            </a:r>
            <a:r>
              <a:rPr lang="en-US" dirty="0" smtClean="0"/>
              <a:t>) </a:t>
            </a:r>
          </a:p>
          <a:p>
            <a:pPr lvl="0"/>
            <a:r>
              <a:rPr lang="en-US" dirty="0" smtClean="0"/>
              <a:t>The</a:t>
            </a:r>
            <a:r>
              <a:rPr lang="en-US" b="1" dirty="0" smtClean="0"/>
              <a:t> Geriatric Examination Tool Kit</a:t>
            </a:r>
            <a:r>
              <a:rPr lang="en-US" dirty="0" smtClean="0"/>
              <a:t> (</a:t>
            </a:r>
            <a:r>
              <a:rPr lang="en-US" u="sng" dirty="0" smtClean="0">
                <a:hlinkClick r:id="rId4"/>
              </a:rPr>
              <a:t>http://web.missouri.edu/~proste/tool</a:t>
            </a:r>
            <a:r>
              <a:rPr lang="en-US" u="sng" dirty="0" smtClean="0"/>
              <a:t>)</a:t>
            </a:r>
            <a:endParaRPr lang="en-US" dirty="0" smtClean="0"/>
          </a:p>
          <a:p>
            <a:pPr lvl="0"/>
            <a:r>
              <a:rPr lang="en-US" dirty="0" smtClean="0"/>
              <a:t>The BCAT Test System (</a:t>
            </a:r>
            <a:r>
              <a:rPr lang="en-US" u="sng" dirty="0" err="1" smtClean="0">
                <a:hlinkClick r:id="rId5"/>
              </a:rPr>
              <a:t>http://thebcat.com</a:t>
            </a:r>
            <a:r>
              <a:rPr lang="en-US" u="sng" dirty="0" smtClean="0"/>
              <a:t>)</a:t>
            </a:r>
            <a:endParaRPr lang="en-US" dirty="0" smtClean="0"/>
          </a:p>
          <a:p>
            <a:endParaRPr lang="en-US" dirty="0"/>
          </a:p>
          <a:p>
            <a:endParaRPr lang="en-US" dirty="0"/>
          </a:p>
        </p:txBody>
      </p:sp>
      <p:sp>
        <p:nvSpPr>
          <p:cNvPr id="4" name="Date Placeholder 3"/>
          <p:cNvSpPr>
            <a:spLocks noGrp="1"/>
          </p:cNvSpPr>
          <p:nvPr>
            <p:ph type="dt" sz="half" idx="10"/>
          </p:nvPr>
        </p:nvSpPr>
        <p:spPr/>
        <p:txBody>
          <a:bodyPr/>
          <a:lstStyle/>
          <a:p>
            <a:pPr>
              <a:defRPr/>
            </a:pPr>
            <a:r>
              <a:rPr lang="en-US" smtClean="0"/>
              <a:t>Copyright © 2012 All Rights Reserved</a:t>
            </a:r>
            <a:endParaRPr lang="en-US"/>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76</a:t>
            </a:fld>
            <a:endParaRPr lang="en-US" dirty="0"/>
          </a:p>
        </p:txBody>
      </p:sp>
    </p:spTree>
    <p:extLst>
      <p:ext uri="{BB962C8B-B14F-4D97-AF65-F5344CB8AC3E}">
        <p14:creationId xmlns="" xmlns:p14="http://schemas.microsoft.com/office/powerpoint/2010/main" val="35841218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lvl="0"/>
            <a:r>
              <a:rPr lang="en-US" dirty="0" smtClean="0"/>
              <a:t>Chen, C. C., &amp; Bode, R. K. (2010). Psychometric validation of the Manual Ability Measure (</a:t>
            </a:r>
            <a:r>
              <a:rPr lang="en-US" dirty="0" err="1" smtClean="0"/>
              <a:t>MAM</a:t>
            </a:r>
            <a:r>
              <a:rPr lang="en-US" dirty="0" smtClean="0"/>
              <a:t>-36) in patients with neurological and </a:t>
            </a:r>
          </a:p>
          <a:p>
            <a:pPr lvl="0" indent="-4763">
              <a:buNone/>
            </a:pPr>
            <a:r>
              <a:rPr lang="en-US" dirty="0" smtClean="0"/>
              <a:t>Musculoskeletal disorders. </a:t>
            </a:r>
          </a:p>
          <a:p>
            <a:pPr lvl="0" indent="-4763">
              <a:buNone/>
            </a:pPr>
            <a:r>
              <a:rPr lang="en-US" dirty="0" smtClean="0"/>
              <a:t>Archives of Physical Medicine and Rehabilitation, 91(3), 414-20.</a:t>
            </a:r>
          </a:p>
          <a:p>
            <a:endParaRPr lang="en-US" dirty="0"/>
          </a:p>
          <a:p>
            <a:endParaRPr lang="en-US" dirty="0"/>
          </a:p>
        </p:txBody>
      </p:sp>
      <p:sp>
        <p:nvSpPr>
          <p:cNvPr id="4" name="Date Placeholder 3"/>
          <p:cNvSpPr>
            <a:spLocks noGrp="1"/>
          </p:cNvSpPr>
          <p:nvPr>
            <p:ph type="dt" sz="half" idx="10"/>
          </p:nvPr>
        </p:nvSpPr>
        <p:spPr/>
        <p:txBody>
          <a:bodyPr/>
          <a:lstStyle/>
          <a:p>
            <a:pPr>
              <a:defRPr/>
            </a:pPr>
            <a:r>
              <a:rPr lang="en-US" smtClean="0"/>
              <a:t>Copyright © 2012 All Rights Reserved</a:t>
            </a:r>
            <a:endParaRPr lang="en-US"/>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77</a:t>
            </a:fld>
            <a:endParaRPr lang="en-US" dirty="0"/>
          </a:p>
        </p:txBody>
      </p:sp>
    </p:spTree>
    <p:extLst>
      <p:ext uri="{BB962C8B-B14F-4D97-AF65-F5344CB8AC3E}">
        <p14:creationId xmlns="" xmlns:p14="http://schemas.microsoft.com/office/powerpoint/2010/main" val="35841218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lvl="0"/>
            <a:r>
              <a:rPr lang="en-US" dirty="0" smtClean="0"/>
              <a:t>The Manage Med Screening: An interdisciplinary tool for quickly assessing medication management skills. Robnett, Regula H.; Dionne, Chantel; Jacques, Rebecca; LaChance, Allyson; Mailhot, Melissa  Clinical Gerontologist: The Journal of Aging and Mental Health, Vol 30(4), 2007, 1-23</a:t>
            </a:r>
          </a:p>
          <a:p>
            <a:endParaRPr lang="en-US" dirty="0"/>
          </a:p>
          <a:p>
            <a:endParaRPr lang="en-US" dirty="0"/>
          </a:p>
        </p:txBody>
      </p:sp>
      <p:sp>
        <p:nvSpPr>
          <p:cNvPr id="4" name="Date Placeholder 3"/>
          <p:cNvSpPr>
            <a:spLocks noGrp="1"/>
          </p:cNvSpPr>
          <p:nvPr>
            <p:ph type="dt" sz="half" idx="10"/>
          </p:nvPr>
        </p:nvSpPr>
        <p:spPr/>
        <p:txBody>
          <a:bodyPr/>
          <a:lstStyle/>
          <a:p>
            <a:pPr>
              <a:defRPr/>
            </a:pPr>
            <a:r>
              <a:rPr lang="en-US" smtClean="0"/>
              <a:t>Copyright © 2012 All Rights Reserved</a:t>
            </a:r>
            <a:endParaRPr lang="en-US"/>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78</a:t>
            </a:fld>
            <a:endParaRPr lang="en-US" dirty="0"/>
          </a:p>
        </p:txBody>
      </p:sp>
    </p:spTree>
    <p:extLst>
      <p:ext uri="{BB962C8B-B14F-4D97-AF65-F5344CB8AC3E}">
        <p14:creationId xmlns="" xmlns:p14="http://schemas.microsoft.com/office/powerpoint/2010/main" val="35841218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7" name="Title 1"/>
          <p:cNvSpPr>
            <a:spLocks noGrp="1"/>
          </p:cNvSpPr>
          <p:nvPr>
            <p:ph type="title"/>
          </p:nvPr>
        </p:nvSpPr>
        <p:spPr>
          <a:xfrm>
            <a:off x="304800" y="381000"/>
            <a:ext cx="8229600" cy="914400"/>
          </a:xfrm>
        </p:spPr>
        <p:txBody>
          <a:bodyPr/>
          <a:lstStyle/>
          <a:p>
            <a:pPr eaLnBrk="1" hangingPunct="1"/>
            <a:r>
              <a:rPr lang="en-US" sz="4000" b="1" dirty="0" smtClean="0">
                <a:latin typeface="Garamond" charset="0"/>
              </a:rPr>
              <a:t>Questions/Answers</a:t>
            </a:r>
          </a:p>
        </p:txBody>
      </p:sp>
      <p:sp>
        <p:nvSpPr>
          <p:cNvPr id="141318" name="Content Placeholder 2"/>
          <p:cNvSpPr>
            <a:spLocks noGrp="1"/>
          </p:cNvSpPr>
          <p:nvPr>
            <p:ph idx="1"/>
          </p:nvPr>
        </p:nvSpPr>
        <p:spPr>
          <a:xfrm>
            <a:off x="3124200" y="2789238"/>
            <a:ext cx="6400800" cy="4068762"/>
          </a:xfrm>
        </p:spPr>
        <p:txBody>
          <a:bodyPr/>
          <a:lstStyle/>
          <a:p>
            <a:pPr eaLnBrk="1" hangingPunct="1"/>
            <a:r>
              <a:rPr lang="en-US" sz="2800" b="1" dirty="0" smtClean="0">
                <a:latin typeface="Garamond" charset="0"/>
              </a:rPr>
              <a:t>Harmony Healthcare International</a:t>
            </a:r>
          </a:p>
          <a:p>
            <a:pPr eaLnBrk="1" hangingPunct="1"/>
            <a:r>
              <a:rPr lang="en-US" sz="2800" b="1" dirty="0" smtClean="0">
                <a:latin typeface="Garamond" charset="0"/>
              </a:rPr>
              <a:t>1 (800) 530 – 4413</a:t>
            </a:r>
          </a:p>
          <a:p>
            <a:pPr eaLnBrk="1" hangingPunct="1"/>
            <a:r>
              <a:rPr lang="en-US" sz="2800" b="1" dirty="0" smtClean="0">
                <a:latin typeface="Garamond" charset="0"/>
                <a:hlinkClick r:id="rId3"/>
              </a:rPr>
              <a:t>Jsadewicz@harmony-healthcare.com</a:t>
            </a:r>
            <a:endParaRPr lang="en-US" sz="2800" b="1" dirty="0" smtClean="0">
              <a:latin typeface="Garamond" charset="0"/>
            </a:endParaRPr>
          </a:p>
          <a:p>
            <a:pPr eaLnBrk="1" hangingPunct="1"/>
            <a:r>
              <a:rPr lang="en-US" sz="2800" b="1" dirty="0" smtClean="0">
                <a:latin typeface="Garamond" charset="0"/>
              </a:rPr>
              <a:t>Dlee@harmony-healthcare.com</a:t>
            </a:r>
            <a:endParaRPr lang="en-US" sz="2800" b="1" dirty="0" smtClean="0">
              <a:latin typeface="Garamond" charset="0"/>
            </a:endParaRPr>
          </a:p>
          <a:p>
            <a:pPr eaLnBrk="1" hangingPunct="1"/>
            <a:endParaRPr lang="en-US" sz="2800" b="1" dirty="0" smtClean="0">
              <a:latin typeface="Garamond" charset="0"/>
            </a:endParaRPr>
          </a:p>
          <a:p>
            <a:pPr eaLnBrk="1" hangingPunct="1">
              <a:buFontTx/>
              <a:buNone/>
            </a:pPr>
            <a:endParaRPr lang="en-US" sz="2800" b="1" dirty="0" smtClean="0">
              <a:latin typeface="Garamond" charset="0"/>
            </a:endParaRPr>
          </a:p>
        </p:txBody>
      </p:sp>
      <p:pic>
        <p:nvPicPr>
          <p:cNvPr id="141319" name="Picture 4" descr="Clip Board _Stethascope.jpg"/>
          <p:cNvPicPr>
            <a:picLocks noChangeAspect="1"/>
          </p:cNvPicPr>
          <p:nvPr/>
        </p:nvPicPr>
        <p:blipFill>
          <a:blip r:embed="rId4" cstate="print"/>
          <a:srcRect/>
          <a:stretch>
            <a:fillRect/>
          </a:stretch>
        </p:blipFill>
        <p:spPr bwMode="auto">
          <a:xfrm>
            <a:off x="228600" y="1524000"/>
            <a:ext cx="2914650" cy="3276600"/>
          </a:xfrm>
          <a:prstGeom prst="rect">
            <a:avLst/>
          </a:prstGeom>
          <a:noFill/>
          <a:ln w="9525">
            <a:noFill/>
            <a:miter lim="800000"/>
            <a:headEnd/>
            <a:tailEnd/>
          </a:ln>
        </p:spPr>
      </p:pic>
      <p:sp>
        <p:nvSpPr>
          <p:cNvPr id="7" name="Footer Placeholder 6"/>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900" i="1" dirty="0">
                <a:solidFill>
                  <a:schemeClr val="tx1">
                    <a:tint val="75000"/>
                  </a:schemeClr>
                </a:solidFill>
                <a:latin typeface="+mn-lt"/>
                <a:cs typeface="+mn-cs"/>
              </a:rPr>
              <a:t>Harmony Healthcare International, Inc.</a:t>
            </a:r>
          </a:p>
        </p:txBody>
      </p:sp>
      <p:sp>
        <p:nvSpPr>
          <p:cNvPr id="141322" name="Slide Number Placeholder 7"/>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C2281E37-137F-4F7E-B347-59FC75952CB2}" type="slidenum">
              <a:rPr lang="en-US" sz="1000">
                <a:solidFill>
                  <a:srgbClr val="898989"/>
                </a:solidFill>
                <a:latin typeface="Calibri" charset="0"/>
              </a:rPr>
              <a:pPr algn="r"/>
              <a:t>79</a:t>
            </a:fld>
            <a:endParaRPr lang="en-US" sz="1000">
              <a:solidFill>
                <a:srgbClr val="898989"/>
              </a:solidFill>
              <a:latin typeface="Calibri" charset="0"/>
            </a:endParaRPr>
          </a:p>
        </p:txBody>
      </p:sp>
      <p:sp>
        <p:nvSpPr>
          <p:cNvPr id="12" name="Slide Number Placeholder 11"/>
          <p:cNvSpPr>
            <a:spLocks noGrp="1"/>
          </p:cNvSpPr>
          <p:nvPr>
            <p:ph type="sldNum" sz="quarter" idx="12"/>
          </p:nvPr>
        </p:nvSpPr>
        <p:spPr/>
        <p:txBody>
          <a:bodyPr/>
          <a:lstStyle/>
          <a:p>
            <a:pPr>
              <a:defRPr/>
            </a:pPr>
            <a:fld id="{D7E9FFA1-5CAC-4ABC-8D3F-1B8D62DE26A6}" type="slidenum">
              <a:rPr lang="en-US" smtClean="0"/>
              <a:pPr>
                <a:defRPr/>
              </a:pPr>
              <a:t>79</a:t>
            </a:fld>
            <a:endParaRPr lang="en-US" dirty="0"/>
          </a:p>
        </p:txBody>
      </p:sp>
      <p:sp>
        <p:nvSpPr>
          <p:cNvPr id="14" name="Date Placeholder 13"/>
          <p:cNvSpPr>
            <a:spLocks noGrp="1"/>
          </p:cNvSpPr>
          <p:nvPr>
            <p:ph type="dt" sz="half" idx="10"/>
          </p:nvPr>
        </p:nvSpPr>
        <p:spPr>
          <a:xfrm>
            <a:off x="457200" y="6324600"/>
            <a:ext cx="2133600" cy="365125"/>
          </a:xfrm>
        </p:spPr>
        <p:txBody>
          <a:bodyPr/>
          <a:lstStyle/>
          <a:p>
            <a:pPr>
              <a:defRPr/>
            </a:pPr>
            <a:r>
              <a:rPr lang="en-US" dirty="0" smtClean="0"/>
              <a:t>Copyright © 2013 All Rights Reserved</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52400" y="304800"/>
            <a:ext cx="8229600" cy="1143000"/>
          </a:xfrm>
        </p:spPr>
        <p:txBody>
          <a:bodyPr/>
          <a:lstStyle/>
          <a:p>
            <a:r>
              <a:rPr lang="en-US" sz="3600" dirty="0" smtClean="0"/>
              <a:t>Importance of Accurate Documentation</a:t>
            </a:r>
          </a:p>
        </p:txBody>
      </p:sp>
      <p:sp>
        <p:nvSpPr>
          <p:cNvPr id="3075" name="Content Placeholder 2"/>
          <p:cNvSpPr>
            <a:spLocks noGrp="1"/>
          </p:cNvSpPr>
          <p:nvPr>
            <p:ph idx="1"/>
          </p:nvPr>
        </p:nvSpPr>
        <p:spPr>
          <a:xfrm>
            <a:off x="685800" y="1828800"/>
            <a:ext cx="7391400" cy="3992563"/>
          </a:xfrm>
        </p:spPr>
        <p:txBody>
          <a:bodyPr/>
          <a:lstStyle/>
          <a:p>
            <a:pPr>
              <a:defRPr/>
            </a:pPr>
            <a:r>
              <a:rPr lang="en-US" dirty="0" smtClean="0">
                <a:latin typeface="+mj-lt"/>
              </a:rPr>
              <a:t>Importance of Accurate Documentation</a:t>
            </a:r>
          </a:p>
          <a:p>
            <a:pPr lvl="1">
              <a:defRPr/>
            </a:pPr>
            <a:r>
              <a:rPr lang="en-US" sz="3200" dirty="0" smtClean="0">
                <a:latin typeface="+mj-lt"/>
              </a:rPr>
              <a:t>Therapist</a:t>
            </a:r>
          </a:p>
          <a:p>
            <a:pPr lvl="1">
              <a:defRPr/>
            </a:pPr>
            <a:r>
              <a:rPr lang="en-US" sz="3200" dirty="0" smtClean="0">
                <a:latin typeface="+mj-lt"/>
              </a:rPr>
              <a:t>Patient/Family</a:t>
            </a:r>
          </a:p>
          <a:p>
            <a:pPr lvl="1">
              <a:defRPr/>
            </a:pPr>
            <a:r>
              <a:rPr lang="en-US" sz="3200" dirty="0" smtClean="0">
                <a:latin typeface="+mj-lt"/>
              </a:rPr>
              <a:t>Legal</a:t>
            </a:r>
          </a:p>
          <a:p>
            <a:pPr lvl="1">
              <a:defRPr/>
            </a:pPr>
            <a:endParaRPr lang="en-US" dirty="0" smtClean="0">
              <a:latin typeface="+mj-lt"/>
            </a:endParaRPr>
          </a:p>
          <a:p>
            <a:pPr>
              <a:defRPr/>
            </a:pPr>
            <a:endParaRPr lang="en-US" dirty="0" smtClean="0">
              <a:latin typeface="+mj-lt"/>
            </a:endParaRPr>
          </a:p>
        </p:txBody>
      </p:sp>
      <p:sp>
        <p:nvSpPr>
          <p:cNvPr id="6" name="Date Placeholder 5"/>
          <p:cNvSpPr>
            <a:spLocks noGrp="1"/>
          </p:cNvSpPr>
          <p:nvPr>
            <p:ph type="dt" sz="quarter" idx="10"/>
          </p:nvPr>
        </p:nvSpPr>
        <p:spPr/>
        <p:txBody>
          <a:bodyPr/>
          <a:lstStyle/>
          <a:p>
            <a:pPr>
              <a:defRPr/>
            </a:pPr>
            <a:r>
              <a:rPr lang="en-US" dirty="0"/>
              <a:t>Copyright © 2012 All Rights Reserved</a:t>
            </a:r>
          </a:p>
        </p:txBody>
      </p:sp>
      <p:sp>
        <p:nvSpPr>
          <p:cNvPr id="7" name="Footer Placeholder 6"/>
          <p:cNvSpPr>
            <a:spLocks noGrp="1"/>
          </p:cNvSpPr>
          <p:nvPr>
            <p:ph type="ftr" sz="quarter" idx="11"/>
          </p:nvPr>
        </p:nvSpPr>
        <p:spPr/>
        <p:txBody>
          <a:bodyPr/>
          <a:lstStyle/>
          <a:p>
            <a:pPr>
              <a:defRPr/>
            </a:pPr>
            <a:r>
              <a:rPr lang="en-US" dirty="0"/>
              <a:t>Harmony Healthcare International, Inc.</a:t>
            </a:r>
          </a:p>
        </p:txBody>
      </p:sp>
      <p:sp>
        <p:nvSpPr>
          <p:cNvPr id="8" name="Slide Number Placeholder 7"/>
          <p:cNvSpPr>
            <a:spLocks noGrp="1"/>
          </p:cNvSpPr>
          <p:nvPr>
            <p:ph type="sldNum" sz="quarter" idx="12"/>
          </p:nvPr>
        </p:nvSpPr>
        <p:spPr/>
        <p:txBody>
          <a:bodyPr/>
          <a:lstStyle/>
          <a:p>
            <a:pPr>
              <a:defRPr/>
            </a:pPr>
            <a:fld id="{FD120D7D-4E39-4217-AAB3-4985EAE5DCEA}" type="slidenum">
              <a:rPr lang="en-US" sz="1000"/>
              <a:pPr>
                <a:defRPr/>
              </a:pPr>
              <a:t>8</a:t>
            </a:fld>
            <a:endParaRPr lang="en-US" sz="1000" dirty="0"/>
          </a:p>
        </p:txBody>
      </p:sp>
    </p:spTree>
    <p:extLst>
      <p:ext uri="{BB962C8B-B14F-4D97-AF65-F5344CB8AC3E}">
        <p14:creationId xmlns="" xmlns:p14="http://schemas.microsoft.com/office/powerpoint/2010/main" val="24002141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itle 1"/>
          <p:cNvSpPr>
            <a:spLocks noGrp="1"/>
          </p:cNvSpPr>
          <p:nvPr>
            <p:ph type="title"/>
          </p:nvPr>
        </p:nvSpPr>
        <p:spPr>
          <a:xfrm>
            <a:off x="304800" y="381000"/>
            <a:ext cx="8229600" cy="1143000"/>
          </a:xfrm>
        </p:spPr>
        <p:txBody>
          <a:bodyPr/>
          <a:lstStyle/>
          <a:p>
            <a:pPr eaLnBrk="1" hangingPunct="1"/>
            <a:r>
              <a:rPr lang="en-US" sz="4000" b="1" dirty="0" smtClean="0"/>
              <a:t>Harmony Healthcare International</a:t>
            </a:r>
          </a:p>
        </p:txBody>
      </p:sp>
      <p:sp>
        <p:nvSpPr>
          <p:cNvPr id="28678" name="Content Placeholder 2"/>
          <p:cNvSpPr>
            <a:spLocks noGrp="1"/>
          </p:cNvSpPr>
          <p:nvPr>
            <p:ph idx="1"/>
          </p:nvPr>
        </p:nvSpPr>
        <p:spPr>
          <a:xfrm>
            <a:off x="304800" y="1447800"/>
            <a:ext cx="8610600" cy="4068763"/>
          </a:xfrm>
        </p:spPr>
        <p:txBody>
          <a:bodyPr/>
          <a:lstStyle/>
          <a:p>
            <a:pPr algn="ctr">
              <a:buNone/>
            </a:pPr>
            <a:r>
              <a:rPr lang="en-US" sz="2300" b="1" dirty="0" smtClean="0"/>
              <a:t>Have you Considered a Customized Complimentary </a:t>
            </a:r>
            <a:r>
              <a:rPr lang="en-US" sz="2400" b="1" dirty="0" smtClean="0"/>
              <a:t>HARMONY(HHI) MEDICARE PROGRAM EVALUATION</a:t>
            </a:r>
          </a:p>
          <a:p>
            <a:pPr algn="ctr">
              <a:buNone/>
            </a:pPr>
            <a:r>
              <a:rPr lang="en-US" sz="2400" b="1" dirty="0" smtClean="0"/>
              <a:t> or</a:t>
            </a:r>
            <a:endParaRPr lang="en-US" sz="2400" dirty="0" smtClean="0"/>
          </a:p>
          <a:p>
            <a:pPr algn="ctr">
              <a:buNone/>
            </a:pPr>
            <a:r>
              <a:rPr lang="en-US" sz="2400" b="1" dirty="0" smtClean="0"/>
              <a:t> CASE MIX ANALYSIS </a:t>
            </a:r>
          </a:p>
          <a:p>
            <a:pPr algn="ctr">
              <a:buNone/>
            </a:pPr>
            <a:r>
              <a:rPr lang="en-US" sz="2400" b="1" dirty="0" smtClean="0"/>
              <a:t>for your Facility?</a:t>
            </a:r>
            <a:endParaRPr lang="en-US" sz="2400" dirty="0" smtClean="0"/>
          </a:p>
          <a:p>
            <a:pPr algn="ctr">
              <a:buNone/>
            </a:pPr>
            <a:r>
              <a:rPr lang="en-US" sz="2400" b="1" i="1" dirty="0" smtClean="0"/>
              <a:t>Perhaps your facility has potential for additional revenue</a:t>
            </a:r>
            <a:r>
              <a:rPr lang="en-US" sz="2400" dirty="0" smtClean="0"/>
              <a:t> </a:t>
            </a:r>
          </a:p>
          <a:p>
            <a:pPr algn="ctr">
              <a:buNone/>
            </a:pPr>
            <a:r>
              <a:rPr lang="en-US" sz="2200" dirty="0" smtClean="0"/>
              <a:t>Assess your facility against key indicators and national norms </a:t>
            </a:r>
            <a:r>
              <a:rPr lang="en-US" sz="2200" dirty="0" smtClean="0"/>
              <a:t> </a:t>
            </a:r>
          </a:p>
          <a:p>
            <a:pPr algn="ctr">
              <a:buNone/>
            </a:pPr>
            <a:r>
              <a:rPr lang="en-US" sz="2400" dirty="0" smtClean="0"/>
              <a:t>Email us at for more information</a:t>
            </a:r>
          </a:p>
          <a:p>
            <a:pPr algn="ctr">
              <a:buNone/>
            </a:pPr>
            <a:r>
              <a:rPr lang="en-US" sz="2400" b="1" u="sng" dirty="0" smtClean="0">
                <a:hlinkClick r:id="rId3"/>
              </a:rPr>
              <a:t>RUGS@harmony-healthcare.com</a:t>
            </a:r>
            <a:endParaRPr lang="en-US" sz="2400" dirty="0" smtClean="0"/>
          </a:p>
          <a:p>
            <a:pPr algn="ctr">
              <a:buNone/>
            </a:pPr>
            <a:r>
              <a:rPr lang="en-US" sz="2400" i="1" dirty="0" smtClean="0"/>
              <a:t>Analysis is cost &amp; obligation free</a:t>
            </a:r>
            <a:endParaRPr lang="en-US" sz="2400" dirty="0" smtClean="0"/>
          </a:p>
          <a:p>
            <a:endParaRPr lang="en-US" dirty="0" smtClean="0"/>
          </a:p>
          <a:p>
            <a:pPr eaLnBrk="1" hangingPunct="1">
              <a:buFontTx/>
              <a:buNone/>
            </a:pPr>
            <a:endParaRPr lang="en-US" dirty="0" smtClean="0"/>
          </a:p>
        </p:txBody>
      </p:sp>
      <p:sp>
        <p:nvSpPr>
          <p:cNvPr id="5" name="Footer Placeholder 4"/>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900" i="1">
                <a:solidFill>
                  <a:schemeClr val="tx1">
                    <a:tint val="75000"/>
                  </a:schemeClr>
                </a:solidFill>
                <a:latin typeface="+mn-lt"/>
                <a:cs typeface="+mn-cs"/>
              </a:rPr>
              <a:t>Harmony Healthcare International, Inc.</a:t>
            </a: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endParaRPr lang="en-US" sz="1000" dirty="0">
              <a:solidFill>
                <a:schemeClr val="tx1">
                  <a:tint val="75000"/>
                </a:schemeClr>
              </a:solidFill>
              <a:latin typeface="+mn-lt"/>
              <a:cs typeface="+mn-cs"/>
            </a:endParaRPr>
          </a:p>
        </p:txBody>
      </p:sp>
      <p:sp>
        <p:nvSpPr>
          <p:cNvPr id="10" name="Slide Number Placeholder 9"/>
          <p:cNvSpPr>
            <a:spLocks noGrp="1"/>
          </p:cNvSpPr>
          <p:nvPr>
            <p:ph type="sldNum" sz="quarter" idx="12"/>
          </p:nvPr>
        </p:nvSpPr>
        <p:spPr/>
        <p:txBody>
          <a:bodyPr/>
          <a:lstStyle/>
          <a:p>
            <a:pPr>
              <a:defRPr/>
            </a:pPr>
            <a:fld id="{D7E9FFA1-5CAC-4ABC-8D3F-1B8D62DE26A6}" type="slidenum">
              <a:rPr lang="en-US" smtClean="0"/>
              <a:pPr>
                <a:defRPr/>
              </a:pPr>
              <a:t>80</a:t>
            </a:fld>
            <a:endParaRPr lang="en-US" dirty="0"/>
          </a:p>
        </p:txBody>
      </p:sp>
      <p:sp>
        <p:nvSpPr>
          <p:cNvPr id="12" name="Date Placeholder 11"/>
          <p:cNvSpPr>
            <a:spLocks noGrp="1"/>
          </p:cNvSpPr>
          <p:nvPr>
            <p:ph type="dt" sz="half" idx="10"/>
          </p:nvPr>
        </p:nvSpPr>
        <p:spPr/>
        <p:txBody>
          <a:bodyPr/>
          <a:lstStyle/>
          <a:p>
            <a:pPr>
              <a:defRPr/>
            </a:pPr>
            <a:r>
              <a:rPr lang="en-US" dirty="0" smtClean="0"/>
              <a:t>Copyright © 2013 All Rights Reserved</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Accurate Documentation</a:t>
            </a:r>
            <a:endParaRPr lang="en-US" dirty="0"/>
          </a:p>
        </p:txBody>
      </p:sp>
      <p:sp>
        <p:nvSpPr>
          <p:cNvPr id="3" name="Content Placeholder 2"/>
          <p:cNvSpPr>
            <a:spLocks noGrp="1"/>
          </p:cNvSpPr>
          <p:nvPr>
            <p:ph idx="1"/>
          </p:nvPr>
        </p:nvSpPr>
        <p:spPr>
          <a:xfrm>
            <a:off x="533400" y="1524000"/>
            <a:ext cx="8001000" cy="4068763"/>
          </a:xfrm>
        </p:spPr>
        <p:txBody>
          <a:bodyPr/>
          <a:lstStyle/>
          <a:p>
            <a:pPr lvl="1">
              <a:defRPr/>
            </a:pPr>
            <a:r>
              <a:rPr lang="en-US" sz="3200" dirty="0" smtClean="0"/>
              <a:t>Payment Reviews</a:t>
            </a:r>
          </a:p>
          <a:p>
            <a:pPr lvl="2">
              <a:defRPr/>
            </a:pPr>
            <a:r>
              <a:rPr lang="en-US" sz="3200" dirty="0" smtClean="0"/>
              <a:t>Medicare Part A  Reviews are increasing</a:t>
            </a:r>
          </a:p>
          <a:p>
            <a:pPr lvl="3">
              <a:defRPr/>
            </a:pPr>
            <a:r>
              <a:rPr lang="en-US" sz="2800" dirty="0" smtClean="0"/>
              <a:t>Objective data to support gains</a:t>
            </a:r>
          </a:p>
          <a:p>
            <a:pPr lvl="2">
              <a:defRPr/>
            </a:pPr>
            <a:r>
              <a:rPr lang="en-US" sz="3200" dirty="0" smtClean="0"/>
              <a:t>Medicare Part B Reviews</a:t>
            </a:r>
          </a:p>
          <a:p>
            <a:pPr lvl="3">
              <a:defRPr/>
            </a:pPr>
            <a:r>
              <a:rPr lang="en-US" sz="2800" dirty="0" smtClean="0"/>
              <a:t>Objective documentation to support  Functional reporting of G-Codes</a:t>
            </a:r>
          </a:p>
          <a:p>
            <a:pPr lvl="3">
              <a:defRPr/>
            </a:pPr>
            <a:r>
              <a:rPr lang="en-US" sz="2800" dirty="0" smtClean="0"/>
              <a:t>Pre and Post Payment</a:t>
            </a:r>
          </a:p>
          <a:p>
            <a:pPr lvl="1">
              <a:defRPr/>
            </a:pPr>
            <a:r>
              <a:rPr lang="en-US" dirty="0" smtClean="0"/>
              <a:t>Medicaid Audits for Case Mix</a:t>
            </a:r>
          </a:p>
          <a:p>
            <a:pPr lvl="1">
              <a:defRPr/>
            </a:pPr>
            <a:endParaRPr lang="en-US" dirty="0" smtClean="0"/>
          </a:p>
          <a:p>
            <a:pPr lvl="1">
              <a:defRPr/>
            </a:pPr>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Copyright © 2013 All Rights Reserved</a:t>
            </a:r>
            <a:endParaRPr lang="en-US"/>
          </a:p>
        </p:txBody>
      </p:sp>
      <p:sp>
        <p:nvSpPr>
          <p:cNvPr id="5" name="Footer Placeholder 4"/>
          <p:cNvSpPr>
            <a:spLocks noGrp="1"/>
          </p:cNvSpPr>
          <p:nvPr>
            <p:ph type="ftr" sz="quarter" idx="11"/>
          </p:nvPr>
        </p:nvSpPr>
        <p:spPr/>
        <p:txBody>
          <a:bodyPr/>
          <a:lstStyle/>
          <a:p>
            <a:pPr>
              <a:defRPr/>
            </a:pPr>
            <a:r>
              <a:rPr lang="en-US" smtClean="0"/>
              <a:t>Harmony Healthcare International, Inc.</a:t>
            </a:r>
            <a:endParaRPr lang="en-US"/>
          </a:p>
        </p:txBody>
      </p:sp>
      <p:sp>
        <p:nvSpPr>
          <p:cNvPr id="6" name="Slide Number Placeholder 5"/>
          <p:cNvSpPr>
            <a:spLocks noGrp="1"/>
          </p:cNvSpPr>
          <p:nvPr>
            <p:ph type="sldNum" sz="quarter" idx="12"/>
          </p:nvPr>
        </p:nvSpPr>
        <p:spPr/>
        <p:txBody>
          <a:bodyPr/>
          <a:lstStyle/>
          <a:p>
            <a:pPr>
              <a:defRPr/>
            </a:pPr>
            <a:fld id="{D7E9FFA1-5CAC-4ABC-8D3F-1B8D62DE26A6}" type="slidenum">
              <a:rPr lang="en-US" smtClean="0"/>
              <a:pPr>
                <a:defRPr/>
              </a:pPr>
              <a:t>9</a:t>
            </a:fld>
            <a:endParaRPr lang="en-US" dirty="0"/>
          </a:p>
        </p:txBody>
      </p:sp>
    </p:spTree>
  </p:cSld>
  <p:clrMapOvr>
    <a:masterClrMapping/>
  </p:clrMapOvr>
</p:sld>
</file>

<file path=ppt/theme/theme1.xml><?xml version="1.0" encoding="utf-8"?>
<a:theme xmlns:a="http://schemas.openxmlformats.org/drawingml/2006/main" name="Harmony Presentation Template 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4064</TotalTime>
  <Words>5564</Words>
  <Application>Microsoft Office PowerPoint</Application>
  <PresentationFormat>On-screen Show (4:3)</PresentationFormat>
  <Paragraphs>883</Paragraphs>
  <Slides>80</Slides>
  <Notes>61</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Harmony Presentation Template 2012</vt:lpstr>
      <vt:lpstr>Measure Up with Standardized Assessments</vt:lpstr>
      <vt:lpstr>Speaker Bio (Debbie Lee)</vt:lpstr>
      <vt:lpstr>Speaker Bio (Joyce Sadewicz)</vt:lpstr>
      <vt:lpstr>Measure Up with Standardized Assessments</vt:lpstr>
      <vt:lpstr>Communication &amp; Coaching:  A Nurse’s Guide to Creating a Harmonious Atmosphere Disclosure </vt:lpstr>
      <vt:lpstr>Measure Up with Standardized Assessments Criteria for Successful Completion</vt:lpstr>
      <vt:lpstr>Objectives</vt:lpstr>
      <vt:lpstr>Importance of Accurate Documentation</vt:lpstr>
      <vt:lpstr>Importance of Accurate Documentation</vt:lpstr>
      <vt:lpstr>Scientific Basis</vt:lpstr>
      <vt:lpstr>Standardized Testing</vt:lpstr>
      <vt:lpstr>Test Selection</vt:lpstr>
      <vt:lpstr>Effectiveness and Efficiency</vt:lpstr>
      <vt:lpstr>Relevance of Standardized Tests</vt:lpstr>
      <vt:lpstr>Selecting Standardized Tests</vt:lpstr>
      <vt:lpstr>Selecting Standardized Tests</vt:lpstr>
      <vt:lpstr>Why Not A Standardized Test?</vt:lpstr>
      <vt:lpstr>Slide 18</vt:lpstr>
      <vt:lpstr>Key Factors </vt:lpstr>
      <vt:lpstr>Key Factors </vt:lpstr>
      <vt:lpstr>Key Factors </vt:lpstr>
      <vt:lpstr>The Benefits</vt:lpstr>
      <vt:lpstr>Implementing Effective  Standardized Testing</vt:lpstr>
      <vt:lpstr>Balance is the Key to Life</vt:lpstr>
      <vt:lpstr>How Do You Get It Done?</vt:lpstr>
      <vt:lpstr>How Do You Get It Done?</vt:lpstr>
      <vt:lpstr>How Do You Get It Done?</vt:lpstr>
      <vt:lpstr>How Do You Document the Results?</vt:lpstr>
      <vt:lpstr>How Do You Document the Results?</vt:lpstr>
      <vt:lpstr>How Do You Document the Results?</vt:lpstr>
      <vt:lpstr>How Do You Document the Results?</vt:lpstr>
      <vt:lpstr>How Do You Document the Results?</vt:lpstr>
      <vt:lpstr>How Do You Document the Results?</vt:lpstr>
      <vt:lpstr>Types of Standardized Testing</vt:lpstr>
      <vt:lpstr>Types of Standardized Testing</vt:lpstr>
      <vt:lpstr>Types of Standardized Testing</vt:lpstr>
      <vt:lpstr>Gait Speed</vt:lpstr>
      <vt:lpstr>Slide 38</vt:lpstr>
      <vt:lpstr>Types of Standardized Testing</vt:lpstr>
      <vt:lpstr>Kitchen Picture Test</vt:lpstr>
      <vt:lpstr>Kitchen Picture Test</vt:lpstr>
      <vt:lpstr>Chair Stand Test</vt:lpstr>
      <vt:lpstr>Chair Stand Test</vt:lpstr>
      <vt:lpstr>Chair Stand Test</vt:lpstr>
      <vt:lpstr>Functional Reach Test</vt:lpstr>
      <vt:lpstr>Functional Reach Test</vt:lpstr>
      <vt:lpstr>Manual Ability Measure</vt:lpstr>
      <vt:lpstr>Manual Ability Measure</vt:lpstr>
      <vt:lpstr>Kettle Test</vt:lpstr>
      <vt:lpstr>Kettle Test</vt:lpstr>
      <vt:lpstr>Elderly Mobility Scale</vt:lpstr>
      <vt:lpstr>Elderly Mobility Scale</vt:lpstr>
      <vt:lpstr>Brunel Balance Assessment</vt:lpstr>
      <vt:lpstr>Brunel Balance Assessment</vt:lpstr>
      <vt:lpstr>Brunel Balance Assessment</vt:lpstr>
      <vt:lpstr>Barthel ADL Index</vt:lpstr>
      <vt:lpstr>Barthel ADL Index</vt:lpstr>
      <vt:lpstr>ManageMed Screening</vt:lpstr>
      <vt:lpstr>ManageMed Screening</vt:lpstr>
      <vt:lpstr>Kitchen Task Assessment</vt:lpstr>
      <vt:lpstr>Kitchen Task Assessment</vt:lpstr>
      <vt:lpstr>Executive Function Performance Test</vt:lpstr>
      <vt:lpstr>Executive Function  Performance Test</vt:lpstr>
      <vt:lpstr>Executive Function  Performance Test</vt:lpstr>
      <vt:lpstr>Borg Scale for Rating of  Perceived Exertion</vt:lpstr>
      <vt:lpstr>Borg Scale of Perceived Exertion</vt:lpstr>
      <vt:lpstr>Modified Borg Scale for Perceived Dyspnea</vt:lpstr>
      <vt:lpstr>Modified Borg Scale for Perceived Dyspnea</vt:lpstr>
      <vt:lpstr>Timed Up and Go</vt:lpstr>
      <vt:lpstr>Timed Up and Go Test</vt:lpstr>
      <vt:lpstr>Time to Try It Out</vt:lpstr>
      <vt:lpstr>Time to Try It Out</vt:lpstr>
      <vt:lpstr>Evaluate Where You’re At</vt:lpstr>
      <vt:lpstr>Evaluate Where You’re At</vt:lpstr>
      <vt:lpstr>References</vt:lpstr>
      <vt:lpstr>References</vt:lpstr>
      <vt:lpstr>References</vt:lpstr>
      <vt:lpstr>References</vt:lpstr>
      <vt:lpstr>Questions/Answers</vt:lpstr>
      <vt:lpstr>Harmony Healthcare International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MDS 3.0</dc:title>
  <dc:creator>Brooke Taylor</dc:creator>
  <cp:lastModifiedBy>spellegrini</cp:lastModifiedBy>
  <cp:revision>65</cp:revision>
  <dcterms:created xsi:type="dcterms:W3CDTF">2012-09-06T16:29:56Z</dcterms:created>
  <dcterms:modified xsi:type="dcterms:W3CDTF">2013-11-03T15:02:37Z</dcterms:modified>
</cp:coreProperties>
</file>