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p:scale>
          <a:sx n="87" d="100"/>
          <a:sy n="87" d="100"/>
        </p:scale>
        <p:origin x="-378" y="-2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1038220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335786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239139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2383304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44127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2768655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454014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234982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90835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3881399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ED2ABC-9542-4022-9087-70246111563B}" type="datetimeFigureOut">
              <a:rPr lang="en-US" smtClean="0"/>
              <a:t>6/9/2016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C754E09-76B0-4B67-8DA1-12B5F9F0E7F2}" type="slidenum">
              <a:rPr lang="en-US" smtClean="0"/>
              <a:t>‹#›</a:t>
            </a:fld>
            <a:endParaRPr lang="en-US" dirty="0"/>
          </a:p>
        </p:txBody>
      </p:sp>
    </p:spTree>
    <p:extLst>
      <p:ext uri="{BB962C8B-B14F-4D97-AF65-F5344CB8AC3E}">
        <p14:creationId xmlns:p14="http://schemas.microsoft.com/office/powerpoint/2010/main" val="1595630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D2ABC-9542-4022-9087-70246111563B}" type="datetimeFigureOut">
              <a:rPr lang="en-US" smtClean="0"/>
              <a:t>6/9/2016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754E09-76B0-4B67-8DA1-12B5F9F0E7F2}" type="slidenum">
              <a:rPr lang="en-US" smtClean="0"/>
              <a:t>‹#›</a:t>
            </a:fld>
            <a:endParaRPr lang="en-US" dirty="0"/>
          </a:p>
        </p:txBody>
      </p:sp>
    </p:spTree>
    <p:extLst>
      <p:ext uri="{BB962C8B-B14F-4D97-AF65-F5344CB8AC3E}">
        <p14:creationId xmlns:p14="http://schemas.microsoft.com/office/powerpoint/2010/main" val="1533230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kirkdonovanenterprises.com/"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hyperlink" Target="http://www.kirkdonovanenterprises.com/digital-marketing-atlanta-georgia" TargetMode="External"/><Relationship Id="rId7" Type="http://schemas.openxmlformats.org/officeDocument/2006/relationships/image" Target="../media/image2.png"/><Relationship Id="rId2" Type="http://schemas.openxmlformats.org/officeDocument/2006/relationships/hyperlink" Target="http://www.kirkdonovanenterprises.com/blog/why-blogging-is-important-for-your-business-atlanta-georgia/tel:(404)%20317-9662" TargetMode="External"/><Relationship Id="rId1" Type="http://schemas.openxmlformats.org/officeDocument/2006/relationships/slideLayout" Target="../slideLayouts/slideLayout2.xml"/><Relationship Id="rId6" Type="http://schemas.openxmlformats.org/officeDocument/2006/relationships/hyperlink" Target="http://www.kirkdonovanenterprises.com/" TargetMode="External"/><Relationship Id="rId5" Type="http://schemas.openxmlformats.org/officeDocument/2006/relationships/image" Target="../media/image13.jpg"/><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www.donovandigitalsolutions.com/blog/generating-leads-with-social-media" TargetMode="Externa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blog.hubspot.com/insiders/inbound-marketing-stats"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preview.hs-sites.com/_hcms/preview/content/3820978632?portalId=1642881&amp;_preview=true&amp;preview_key=MQ0_fhN9&amp;__hstc=20629287.cdf587dd4114ecbbd0b35a1a7a3276f0.1463337475762.1465486990241.1465494368241.46&amp;__hssc=20629287.4.1465494368241&amp;__hsfp=2204092882"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hyperlink" Target="http://preview.hs-sites.com/_hcms/preview/content/4045011403?portalId=468916&amp;_preview=true&amp;preview_key=wStxSX7y&amp;__hstc=20629287.cdf587dd4114ecbbd0b35a1a7a3276f0.1463337475762.1465486990241.1465494368241.46&amp;__hssc=20629287.9.1465494368241&amp;__hsfp=2204092882" TargetMode="External"/><Relationship Id="rId2" Type="http://schemas.openxmlformats.org/officeDocument/2006/relationships/hyperlink" Target="http://www.kirkdonovanenterprises.com/digital-marketing-atlanta-georgia"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www.kirkdonovanenterprises.com/"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preview.hs-sites.com/_hcms/preview/content/3791283418?portalId=1642881&amp;_preview=true&amp;preview_key=PNfWZKiF&amp;__hstc=20629287.cdf587dd4114ecbbd0b35a1a7a3276f0.1463337475762.1465486990241.1465494368241.46&amp;__hssc=20629287.6.1465494368241&amp;__hsfp=2204092882" TargetMode="External"/><Relationship Id="rId2" Type="http://schemas.openxmlformats.org/officeDocument/2006/relationships/hyperlink" Target="http://preview.hs-sites.com/_hcms/preview/content/4077184783?portalId=1642881&amp;_preview=true&amp;preview_key=WKhQ0hTr&amp;__hstc=20629287.cdf587dd4114ecbbd0b35a1a7a3276f0.1463337475762.1465481829586.1465486990241.45&amp;__hssc=20629287.4.1465486990241&amp;__hsfp=2204092882" TargetMode="Externa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preview.hs-sites.com/_hcms/preview/content/3873993070?portalId=1642881&amp;_preview=true&amp;preview_key=umTr5P7n&amp;__hstc=20629287.cdf587dd4114ecbbd0b35a1a7a3276f0.1463337475762.1465481829586.1465486990241.45&amp;__hssc=20629287.12.1465486990241&amp;__hsfp=2204092882"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5782"/>
            <a:ext cx="9144000" cy="2411558"/>
          </a:xfrm>
        </p:spPr>
        <p:txBody>
          <a:bodyPr/>
          <a:lstStyle/>
          <a:p>
            <a:r>
              <a:rPr lang="en-US" dirty="0"/>
              <a:t>Tips to Grow Your Business with Inbound Marketing </a:t>
            </a:r>
          </a:p>
        </p:txBody>
      </p:sp>
      <p:sp>
        <p:nvSpPr>
          <p:cNvPr id="3" name="Subtitle 2"/>
          <p:cNvSpPr>
            <a:spLocks noGrp="1"/>
          </p:cNvSpPr>
          <p:nvPr>
            <p:ph type="subTitle" idx="1"/>
          </p:nvPr>
        </p:nvSpPr>
        <p:spPr/>
        <p:txBody>
          <a:bodyPr/>
          <a:lstStyle/>
          <a:p>
            <a:r>
              <a:rPr lang="en-US" dirty="0"/>
              <a:t>Attract, Convert, Close, Delight</a:t>
            </a:r>
          </a:p>
          <a:p>
            <a:r>
              <a:rPr lang="en-US" b="1" dirty="0"/>
              <a:t>                                      </a:t>
            </a:r>
            <a:r>
              <a:rPr lang="en-US" dirty="0"/>
              <a:t> </a:t>
            </a:r>
          </a:p>
        </p:txBody>
      </p:sp>
      <p:pic>
        <p:nvPicPr>
          <p:cNvPr id="4" name="Picture 3"/>
          <p:cNvPicPr>
            <a:picLocks noChangeAspect="1"/>
          </p:cNvPicPr>
          <p:nvPr/>
        </p:nvPicPr>
        <p:blipFill>
          <a:blip r:embed="rId2"/>
          <a:stretch>
            <a:fillRect/>
          </a:stretch>
        </p:blipFill>
        <p:spPr>
          <a:xfrm>
            <a:off x="3947797" y="4091399"/>
            <a:ext cx="4147253" cy="1715742"/>
          </a:xfrm>
          <a:prstGeom prst="rect">
            <a:avLst/>
          </a:prstGeom>
        </p:spPr>
      </p:pic>
      <p:pic>
        <p:nvPicPr>
          <p:cNvPr id="2050" name="Picture 2" descr="Kirk Donovan Enterprise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9634" y="970673"/>
            <a:ext cx="2714625" cy="702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943973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Lead Nurturing </a:t>
            </a:r>
          </a:p>
        </p:txBody>
      </p:sp>
      <p:sp>
        <p:nvSpPr>
          <p:cNvPr id="5" name="Content Placeholder 4"/>
          <p:cNvSpPr>
            <a:spLocks noGrp="1"/>
          </p:cNvSpPr>
          <p:nvPr>
            <p:ph idx="1"/>
          </p:nvPr>
        </p:nvSpPr>
        <p:spPr/>
        <p:txBody>
          <a:bodyPr>
            <a:normAutofit fontScale="92500" lnSpcReduction="10000"/>
          </a:bodyPr>
          <a:lstStyle/>
          <a:p>
            <a:pPr marL="0" indent="0">
              <a:buNone/>
            </a:pPr>
            <a:r>
              <a:rPr lang="en-US" dirty="0"/>
              <a:t>Determine your timing </a:t>
            </a:r>
          </a:p>
          <a:p>
            <a:pPr marL="0" indent="0">
              <a:buNone/>
            </a:pPr>
            <a:r>
              <a:rPr lang="en-US" sz="1800" dirty="0"/>
              <a:t>Aline your lead nurturing with your sales cycle. You don’t want to bombard your them with email so quickly that they unsubscribe from all email communication </a:t>
            </a:r>
          </a:p>
          <a:p>
            <a:pPr marL="0" indent="0">
              <a:buNone/>
            </a:pPr>
            <a:endParaRPr lang="en-US" sz="1800" dirty="0"/>
          </a:p>
          <a:p>
            <a:pPr marL="0" indent="0">
              <a:buNone/>
            </a:pPr>
            <a:r>
              <a:rPr lang="en-US" dirty="0"/>
              <a:t>Consistently refine your messaging</a:t>
            </a:r>
          </a:p>
          <a:p>
            <a:pPr marL="0" indent="0">
              <a:buNone/>
            </a:pPr>
            <a:r>
              <a:rPr lang="en-US" sz="1800" dirty="0"/>
              <a:t>Provide them with content they are craving. If they download an offer, then you know the kind of information they are interested in. </a:t>
            </a:r>
          </a:p>
          <a:p>
            <a:pPr marL="0" indent="0">
              <a:buNone/>
            </a:pPr>
            <a:endParaRPr lang="en-US" sz="2400" dirty="0"/>
          </a:p>
          <a:p>
            <a:pPr marL="0" indent="0">
              <a:buNone/>
            </a:pPr>
            <a:r>
              <a:rPr lang="en-US" dirty="0"/>
              <a:t>Decide what to give them </a:t>
            </a:r>
          </a:p>
          <a:p>
            <a:pPr marL="0" indent="0">
              <a:buNone/>
            </a:pPr>
            <a:r>
              <a:rPr lang="en-US" sz="1900" dirty="0"/>
              <a:t>This is where blogging becomes useful, as you can send them blog post in lead nurturing emails. This provides them with more information, and it gets them back to your website where they can interact with your business further. </a:t>
            </a:r>
          </a:p>
        </p:txBody>
      </p:sp>
      <p:sp>
        <p:nvSpPr>
          <p:cNvPr id="6" name="Text Placeholder 5"/>
          <p:cNvSpPr>
            <a:spLocks noGrp="1"/>
          </p:cNvSpPr>
          <p:nvPr>
            <p:ph type="body" sz="half" idx="2"/>
          </p:nvPr>
        </p:nvSpPr>
        <p:spPr/>
        <p:txBody>
          <a:bodyPr>
            <a:normAutofit/>
          </a:bodyPr>
          <a:lstStyle/>
          <a:p>
            <a:r>
              <a:rPr lang="en-US" sz="1800" dirty="0"/>
              <a:t>Making sure your lead is qualified and sales-ready before talking to your sales team </a:t>
            </a:r>
          </a:p>
          <a:p>
            <a:endParaRPr lang="en-US" sz="1800" dirty="0"/>
          </a:p>
        </p:txBody>
      </p:sp>
      <p:pic>
        <p:nvPicPr>
          <p:cNvPr id="7" name="Picture 6" descr="Inbound marketing – Arts Lexiko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8663" y="3164811"/>
            <a:ext cx="3164546" cy="1948446"/>
          </a:xfrm>
          <a:prstGeom prst="rect">
            <a:avLst/>
          </a:prstGeom>
        </p:spPr>
      </p:pic>
    </p:spTree>
    <p:extLst>
      <p:ext uri="{BB962C8B-B14F-4D97-AF65-F5344CB8AC3E}">
        <p14:creationId xmlns:p14="http://schemas.microsoft.com/office/powerpoint/2010/main" val="3033542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Simple Enough, right? </a:t>
            </a:r>
          </a:p>
        </p:txBody>
      </p:sp>
      <p:sp>
        <p:nvSpPr>
          <p:cNvPr id="6" name="Content Placeholder 5"/>
          <p:cNvSpPr>
            <a:spLocks noGrp="1"/>
          </p:cNvSpPr>
          <p:nvPr>
            <p:ph idx="1"/>
          </p:nvPr>
        </p:nvSpPr>
        <p:spPr/>
        <p:txBody>
          <a:bodyPr>
            <a:normAutofit fontScale="92500" lnSpcReduction="20000"/>
          </a:bodyPr>
          <a:lstStyle/>
          <a:p>
            <a:r>
              <a:rPr lang="en-US" dirty="0"/>
              <a:t>I hope these tips have given you a better understanding on how integrating inbound marketing can help grow your business </a:t>
            </a:r>
          </a:p>
          <a:p>
            <a:endParaRPr lang="en-US" dirty="0"/>
          </a:p>
          <a:p>
            <a:endParaRPr lang="en-US" dirty="0">
              <a:solidFill>
                <a:srgbClr val="0070C0"/>
              </a:solidFill>
            </a:endParaRPr>
          </a:p>
          <a:p>
            <a:r>
              <a:rPr lang="en-US" dirty="0">
                <a:solidFill>
                  <a:srgbClr val="FF0000"/>
                </a:solidFill>
              </a:rPr>
              <a:t>Kirk Donovan Enterprises </a:t>
            </a:r>
            <a:r>
              <a:rPr lang="en-US" dirty="0"/>
              <a:t>has the marketing resources for optimizing SEO that will </a:t>
            </a:r>
            <a:r>
              <a:rPr lang="en-US" u="sng" dirty="0"/>
              <a:t>attract the right visitors</a:t>
            </a:r>
            <a:r>
              <a:rPr lang="en-US" dirty="0"/>
              <a:t>, create premium content to </a:t>
            </a:r>
            <a:r>
              <a:rPr lang="en-US" u="sng" dirty="0"/>
              <a:t>nurture and convert your prospects</a:t>
            </a:r>
            <a:r>
              <a:rPr lang="en-US" dirty="0"/>
              <a:t>, set up your nurtured leads for success </a:t>
            </a:r>
            <a:r>
              <a:rPr lang="en-US" u="sng" dirty="0"/>
              <a:t>throughout the sales process</a:t>
            </a:r>
            <a:r>
              <a:rPr lang="en-US" dirty="0"/>
              <a:t>, and help your organization </a:t>
            </a:r>
            <a:r>
              <a:rPr lang="en-US" u="sng" dirty="0"/>
              <a:t>close more business. </a:t>
            </a:r>
            <a:r>
              <a:rPr lang="en-US" dirty="0"/>
              <a:t>Call today </a:t>
            </a:r>
            <a:r>
              <a:rPr lang="en-US" dirty="0">
                <a:hlinkClick r:id="rId2"/>
              </a:rPr>
              <a:t>(404) 317-9662</a:t>
            </a:r>
            <a:endParaRPr lang="en-US" dirty="0"/>
          </a:p>
          <a:p>
            <a:pPr marL="0" indent="0">
              <a:buNone/>
            </a:pPr>
            <a:endParaRPr lang="en-US" u="sng" dirty="0"/>
          </a:p>
          <a:p>
            <a:pPr marL="0" indent="0">
              <a:buNone/>
            </a:pPr>
            <a:r>
              <a:rPr lang="en-US" dirty="0"/>
              <a:t>Check This Out ! </a:t>
            </a:r>
            <a:r>
              <a:rPr lang="en-US" b="1" dirty="0">
                <a:solidFill>
                  <a:srgbClr val="FFFF00"/>
                </a:solidFill>
                <a:hlinkClick r:id="rId3"/>
              </a:rPr>
              <a:t>Click Here </a:t>
            </a:r>
            <a:r>
              <a:rPr lang="en-US" dirty="0"/>
              <a:t>to see what </a:t>
            </a:r>
            <a:r>
              <a:rPr lang="en-US" u="sng" dirty="0"/>
              <a:t>Kirk Donovan Enterprises </a:t>
            </a:r>
            <a:r>
              <a:rPr lang="en-US" dirty="0"/>
              <a:t>has available to grow your business through Inbound Marketing. </a:t>
            </a:r>
          </a:p>
        </p:txBody>
      </p:sp>
      <p:pic>
        <p:nvPicPr>
          <p:cNvPr id="7" name="Picture 6" descr="Happy Sun by pinkpuffball"/>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13484" y="603988"/>
            <a:ext cx="916919" cy="968124"/>
          </a:xfrm>
          <a:prstGeom prst="rect">
            <a:avLst/>
          </a:prstGeom>
        </p:spPr>
      </p:pic>
      <p:pic>
        <p:nvPicPr>
          <p:cNvPr id="8" name="Picture 7" descr="Construye tu plan de Marketing Onlin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01000" y="4484893"/>
            <a:ext cx="2584412" cy="756901"/>
          </a:xfrm>
          <a:prstGeom prst="rect">
            <a:avLst/>
          </a:prstGeom>
        </p:spPr>
      </p:pic>
      <p:pic>
        <p:nvPicPr>
          <p:cNvPr id="9" name="Picture 2" descr="Kirk Donovan Enterprises">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9220" y="602510"/>
            <a:ext cx="2714625" cy="702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03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Research </a:t>
            </a:r>
          </a:p>
        </p:txBody>
      </p:sp>
      <p:pic>
        <p:nvPicPr>
          <p:cNvPr id="5" name="Content Placeholder 4" descr="File:Wikimedia-research.png - Wikipedia, the free encyclopedia"/>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647195" y="987426"/>
            <a:ext cx="3774970" cy="4272838"/>
          </a:xfrm>
        </p:spPr>
      </p:pic>
      <p:sp>
        <p:nvSpPr>
          <p:cNvPr id="4" name="Text Placeholder 3"/>
          <p:cNvSpPr>
            <a:spLocks noGrp="1"/>
          </p:cNvSpPr>
          <p:nvPr>
            <p:ph type="body" sz="half" idx="2"/>
          </p:nvPr>
        </p:nvSpPr>
        <p:spPr/>
        <p:txBody>
          <a:bodyPr/>
          <a:lstStyle/>
          <a:p>
            <a:r>
              <a:rPr lang="en-US" dirty="0"/>
              <a:t>When it comes to inbound marketing, research is really quite simple.   </a:t>
            </a:r>
          </a:p>
          <a:p>
            <a:r>
              <a:rPr lang="en-US" sz="2400" dirty="0"/>
              <a:t>3 components to success </a:t>
            </a:r>
          </a:p>
          <a:p>
            <a:pPr marL="285750" indent="-285750">
              <a:buFont typeface="Arial" panose="020B0604020202020204" pitchFamily="34" charset="0"/>
              <a:buChar char="•"/>
            </a:pPr>
            <a:r>
              <a:rPr lang="en-US" dirty="0"/>
              <a:t>Know your business </a:t>
            </a:r>
          </a:p>
          <a:p>
            <a:pPr marL="285750" indent="-285750">
              <a:buFont typeface="Arial" panose="020B0604020202020204" pitchFamily="34" charset="0"/>
              <a:buChar char="•"/>
            </a:pPr>
            <a:r>
              <a:rPr lang="en-US" dirty="0"/>
              <a:t>Know your industry </a:t>
            </a:r>
          </a:p>
          <a:p>
            <a:pPr marL="285750" indent="-285750">
              <a:buFont typeface="Arial" panose="020B0604020202020204" pitchFamily="34" charset="0"/>
              <a:buChar char="•"/>
            </a:pPr>
            <a:r>
              <a:rPr lang="en-US" dirty="0"/>
              <a:t>Know your customer </a:t>
            </a:r>
          </a:p>
        </p:txBody>
      </p:sp>
    </p:spTree>
    <p:extLst>
      <p:ext uri="{BB962C8B-B14F-4D97-AF65-F5344CB8AC3E}">
        <p14:creationId xmlns:p14="http://schemas.microsoft.com/office/powerpoint/2010/main" val="453025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Define Your Business </a:t>
            </a:r>
          </a:p>
        </p:txBody>
      </p:sp>
      <p:sp>
        <p:nvSpPr>
          <p:cNvPr id="3" name="Content Placeholder 2"/>
          <p:cNvSpPr>
            <a:spLocks noGrp="1"/>
          </p:cNvSpPr>
          <p:nvPr>
            <p:ph idx="1"/>
          </p:nvPr>
        </p:nvSpPr>
        <p:spPr/>
        <p:txBody>
          <a:bodyPr/>
          <a:lstStyle/>
          <a:p>
            <a:pPr marL="0" indent="0">
              <a:buNone/>
            </a:pPr>
            <a:r>
              <a:rPr lang="en-US" dirty="0"/>
              <a:t>At Kirk Donovan Enterprises …….</a:t>
            </a:r>
          </a:p>
          <a:p>
            <a:pPr marL="0" indent="0">
              <a:buNone/>
            </a:pPr>
            <a:r>
              <a:rPr lang="en-US" sz="2000" dirty="0"/>
              <a:t>We can develop a strategy for your company to establish a solid presence in the marketplace.</a:t>
            </a:r>
          </a:p>
          <a:p>
            <a:pPr marL="0" indent="0">
              <a:buNone/>
            </a:pPr>
            <a:endParaRPr lang="en-US" sz="2000" b="1"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endParaRPr lang="en-US" sz="2000" dirty="0"/>
          </a:p>
          <a:p>
            <a:pPr marL="0" indent="0">
              <a:buNone/>
            </a:pPr>
            <a:r>
              <a:rPr lang="en-US" sz="2000" dirty="0"/>
              <a:t>We will develop the </a:t>
            </a:r>
            <a:r>
              <a:rPr lang="en-US" sz="2000" b="1" dirty="0"/>
              <a:t>right business persona </a:t>
            </a:r>
            <a:r>
              <a:rPr lang="en-US" sz="2000" dirty="0"/>
              <a:t>and work with you to define the ethos, culture and principles to enforce customer loyalty.</a:t>
            </a:r>
          </a:p>
          <a:p>
            <a:pPr marL="0" indent="0">
              <a:buNone/>
            </a:pPr>
            <a:endParaRPr lang="en-US" sz="2000" b="1" dirty="0"/>
          </a:p>
        </p:txBody>
      </p:sp>
      <p:sp>
        <p:nvSpPr>
          <p:cNvPr id="4" name="Text Placeholder 3"/>
          <p:cNvSpPr>
            <a:spLocks noGrp="1"/>
          </p:cNvSpPr>
          <p:nvPr>
            <p:ph type="body" sz="half" idx="2"/>
          </p:nvPr>
        </p:nvSpPr>
        <p:spPr/>
        <p:txBody>
          <a:bodyPr/>
          <a:lstStyle/>
          <a:p>
            <a:r>
              <a:rPr lang="en-US" dirty="0"/>
              <a:t> What are your revenue goals ? How much growth do you expect and in what time frame?  </a:t>
            </a:r>
          </a:p>
          <a:p>
            <a:pPr marL="285750" indent="-285750">
              <a:buFont typeface="Arial" panose="020B0604020202020204" pitchFamily="34" charset="0"/>
              <a:buChar char="•"/>
            </a:pPr>
            <a:r>
              <a:rPr lang="en-US" dirty="0"/>
              <a:t>Breakdown your business goals, what are you trying to achieve? </a:t>
            </a:r>
          </a:p>
          <a:p>
            <a:pPr marL="342900" indent="-342900">
              <a:buFont typeface="+mj-lt"/>
              <a:buAutoNum type="arabicPeriod"/>
            </a:pPr>
            <a:r>
              <a:rPr lang="en-US" dirty="0">
                <a:hlinkClick r:id="rId2"/>
              </a:rPr>
              <a:t>Increase amount of leads </a:t>
            </a:r>
            <a:endParaRPr lang="en-US" dirty="0"/>
          </a:p>
          <a:p>
            <a:pPr marL="342900" indent="-342900">
              <a:buFont typeface="+mj-lt"/>
              <a:buAutoNum type="arabicPeriod"/>
            </a:pPr>
            <a:r>
              <a:rPr lang="en-US" dirty="0"/>
              <a:t>Attract more traffic </a:t>
            </a:r>
          </a:p>
          <a:p>
            <a:pPr marL="342900" indent="-342900">
              <a:buFont typeface="+mj-lt"/>
              <a:buAutoNum type="arabicPeriod"/>
            </a:pPr>
            <a:r>
              <a:rPr lang="en-US" dirty="0"/>
              <a:t>Convert more leads </a:t>
            </a:r>
          </a:p>
          <a:p>
            <a:pPr marL="342900" indent="-342900">
              <a:buFont typeface="Arial" panose="020B0604020202020204" pitchFamily="34" charset="0"/>
              <a:buChar char="•"/>
            </a:pPr>
            <a:r>
              <a:rPr lang="en-US" dirty="0"/>
              <a:t>Revenue your sales process </a:t>
            </a:r>
          </a:p>
          <a:p>
            <a:r>
              <a:rPr lang="en-US" dirty="0"/>
              <a:t>How does your company interacts with customers ? What is the content used  to educate prospects ? What message does your brand deliver? </a:t>
            </a:r>
          </a:p>
          <a:p>
            <a:pPr marL="342900" indent="-342900">
              <a:buFont typeface="Arial" panose="020B0604020202020204" pitchFamily="34" charset="0"/>
              <a:buChar char="•"/>
            </a:pPr>
            <a:endParaRPr lang="en-US" dirty="0"/>
          </a:p>
        </p:txBody>
      </p:sp>
      <p:pic>
        <p:nvPicPr>
          <p:cNvPr id="5" name="Picture 4" descr="business growth succes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3383" y="2181452"/>
            <a:ext cx="2901112" cy="2175834"/>
          </a:xfrm>
          <a:prstGeom prst="rect">
            <a:avLst/>
          </a:prstGeom>
        </p:spPr>
      </p:pic>
      <p:pic>
        <p:nvPicPr>
          <p:cNvPr id="6" name="Picture 5" descr="DPD023 – Planung ist alles › PodUnio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56900" y="2366634"/>
            <a:ext cx="1805471" cy="1805471"/>
          </a:xfrm>
          <a:prstGeom prst="rect">
            <a:avLst/>
          </a:prstGeom>
        </p:spPr>
      </p:pic>
    </p:spTree>
    <p:extLst>
      <p:ext uri="{BB962C8B-B14F-4D97-AF65-F5344CB8AC3E}">
        <p14:creationId xmlns:p14="http://schemas.microsoft.com/office/powerpoint/2010/main" val="110120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Study up on Your Industry </a:t>
            </a:r>
          </a:p>
        </p:txBody>
      </p:sp>
      <p:sp>
        <p:nvSpPr>
          <p:cNvPr id="3" name="Content Placeholder 2"/>
          <p:cNvSpPr>
            <a:spLocks noGrp="1"/>
          </p:cNvSpPr>
          <p:nvPr>
            <p:ph idx="1"/>
          </p:nvPr>
        </p:nvSpPr>
        <p:spPr/>
        <p:txBody>
          <a:bodyPr/>
          <a:lstStyle/>
          <a:p>
            <a:pPr marL="0" indent="0" algn="ctr">
              <a:buNone/>
            </a:pPr>
            <a:r>
              <a:rPr lang="en-US" dirty="0"/>
              <a:t>Tips to Stay on the TOP </a:t>
            </a:r>
          </a:p>
          <a:p>
            <a:r>
              <a:rPr lang="en-US" sz="2000" dirty="0"/>
              <a:t>Check out your competitors what does their on-line presence entail? </a:t>
            </a:r>
          </a:p>
          <a:p>
            <a:r>
              <a:rPr lang="en-US" sz="2000" dirty="0"/>
              <a:t>Stay current with news and events. </a:t>
            </a:r>
          </a:p>
          <a:p>
            <a:r>
              <a:rPr lang="en-US" sz="2000" dirty="0"/>
              <a:t>Compare your goals to current industry goals. (this ensures your goals are realistic and attainable) </a:t>
            </a:r>
          </a:p>
          <a:p>
            <a:r>
              <a:rPr lang="en-US" sz="2000" dirty="0"/>
              <a:t>If possible engage in a business to business marketplace, be outgoing, visible network.</a:t>
            </a:r>
          </a:p>
          <a:p>
            <a:pPr marL="0" indent="0">
              <a:buNone/>
            </a:pPr>
            <a:endParaRPr lang="en-US" sz="2000" dirty="0">
              <a:hlinkClick r:id="rId2"/>
            </a:endParaRPr>
          </a:p>
          <a:p>
            <a:pPr marL="0" indent="0">
              <a:buNone/>
            </a:pPr>
            <a:r>
              <a:rPr lang="en-US" sz="2000" dirty="0">
                <a:hlinkClick r:id="rId2"/>
              </a:rPr>
              <a:t>Hubspot found</a:t>
            </a:r>
            <a:r>
              <a:rPr lang="en-US" sz="2000" dirty="0"/>
              <a:t>, inbound leads cost </a:t>
            </a:r>
            <a:r>
              <a:rPr lang="en-US" sz="2000" dirty="0">
                <a:solidFill>
                  <a:srgbClr val="FFC000"/>
                </a:solidFill>
              </a:rPr>
              <a:t>60% less than outbound leads. </a:t>
            </a:r>
            <a:r>
              <a:rPr lang="en-US" sz="2000" dirty="0"/>
              <a:t>Inbound marketing provides a much more focused program that matches today’s buyer behavior.</a:t>
            </a:r>
          </a:p>
          <a:p>
            <a:endParaRPr lang="en-US" sz="2000" dirty="0"/>
          </a:p>
          <a:p>
            <a:endParaRPr lang="en-US" sz="2000" dirty="0"/>
          </a:p>
        </p:txBody>
      </p:sp>
      <p:sp>
        <p:nvSpPr>
          <p:cNvPr id="4" name="Text Placeholder 3"/>
          <p:cNvSpPr>
            <a:spLocks noGrp="1"/>
          </p:cNvSpPr>
          <p:nvPr>
            <p:ph type="body" sz="half" idx="2"/>
          </p:nvPr>
        </p:nvSpPr>
        <p:spPr/>
        <p:txBody>
          <a:bodyPr/>
          <a:lstStyle/>
          <a:p>
            <a:r>
              <a:rPr lang="en-US" dirty="0"/>
              <a:t>You may think you couldn’t possibly learn another thing about your industry, but in fact it is quite the opposite </a:t>
            </a:r>
          </a:p>
          <a:p>
            <a:pPr marL="285750" indent="-285750">
              <a:buFont typeface="Arial" panose="020B0604020202020204" pitchFamily="34" charset="0"/>
              <a:buChar char="•"/>
            </a:pPr>
            <a:r>
              <a:rPr lang="en-US" dirty="0"/>
              <a:t>In order to stay on your A game industry research is </a:t>
            </a:r>
            <a:r>
              <a:rPr lang="en-US" u="sng" dirty="0"/>
              <a:t>A must </a:t>
            </a:r>
          </a:p>
          <a:p>
            <a:pPr marL="285750" indent="-285750">
              <a:buFont typeface="Arial" panose="020B0604020202020204" pitchFamily="34" charset="0"/>
              <a:buChar char="•"/>
            </a:pPr>
            <a:r>
              <a:rPr lang="en-US" dirty="0"/>
              <a:t>There will always be changes, updates, and new innovations around the corner </a:t>
            </a:r>
          </a:p>
          <a:p>
            <a:pPr marL="285750" indent="-285750">
              <a:buFont typeface="Arial" panose="020B0604020202020204" pitchFamily="34" charset="0"/>
              <a:buChar char="•"/>
            </a:pPr>
            <a:endParaRPr lang="en-US" dirty="0"/>
          </a:p>
        </p:txBody>
      </p:sp>
      <p:pic>
        <p:nvPicPr>
          <p:cNvPr id="10" name="Picture 9" descr="Customer Support Like Nobody Is Watch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5829" y="4342307"/>
            <a:ext cx="1463040" cy="1097280"/>
          </a:xfrm>
          <a:prstGeom prst="rect">
            <a:avLst/>
          </a:prstGeom>
        </p:spPr>
      </p:pic>
    </p:spTree>
    <p:extLst>
      <p:ext uri="{BB962C8B-B14F-4D97-AF65-F5344CB8AC3E}">
        <p14:creationId xmlns:p14="http://schemas.microsoft.com/office/powerpoint/2010/main" val="111612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Understand your Customer </a:t>
            </a:r>
          </a:p>
        </p:txBody>
      </p:sp>
      <p:sp>
        <p:nvSpPr>
          <p:cNvPr id="3" name="Content Placeholder 2"/>
          <p:cNvSpPr>
            <a:spLocks noGrp="1"/>
          </p:cNvSpPr>
          <p:nvPr>
            <p:ph idx="1"/>
          </p:nvPr>
        </p:nvSpPr>
        <p:spPr/>
        <p:txBody>
          <a:bodyPr/>
          <a:lstStyle/>
          <a:p>
            <a:pPr marL="0" indent="0">
              <a:buNone/>
            </a:pPr>
            <a:r>
              <a:rPr lang="en-US" dirty="0"/>
              <a:t> Questions to Ask </a:t>
            </a:r>
          </a:p>
          <a:p>
            <a:pPr marL="514350" indent="-514350">
              <a:buFont typeface="+mj-lt"/>
              <a:buAutoNum type="arabicPeriod"/>
            </a:pPr>
            <a:r>
              <a:rPr lang="en-US" sz="2000" dirty="0"/>
              <a:t>What 5 questions does your sales team answer the most?</a:t>
            </a:r>
          </a:p>
          <a:p>
            <a:pPr marL="514350" indent="-514350">
              <a:buFont typeface="+mj-lt"/>
              <a:buAutoNum type="arabicPeriod"/>
            </a:pPr>
            <a:r>
              <a:rPr lang="en-US" sz="2000" dirty="0"/>
              <a:t>What are the biggest problems and discouragements your customers have when they come to you?</a:t>
            </a:r>
          </a:p>
          <a:p>
            <a:pPr marL="514350" indent="-514350">
              <a:buFont typeface="+mj-lt"/>
              <a:buAutoNum type="arabicPeriod"/>
            </a:pPr>
            <a:r>
              <a:rPr lang="en-US" sz="2000" dirty="0"/>
              <a:t>What are your customers demographics?</a:t>
            </a:r>
          </a:p>
          <a:p>
            <a:pPr marL="514350" indent="-514350">
              <a:buFont typeface="+mj-lt"/>
              <a:buAutoNum type="arabicPeriod"/>
            </a:pPr>
            <a:r>
              <a:rPr lang="en-US" sz="2000" dirty="0"/>
              <a:t>What messaging do they respond to most?  </a:t>
            </a:r>
          </a:p>
          <a:p>
            <a:pPr marL="0" indent="0">
              <a:buNone/>
            </a:pPr>
            <a:endParaRPr lang="en-US" sz="2000" dirty="0"/>
          </a:p>
          <a:p>
            <a:pPr marL="0" indent="0">
              <a:buNone/>
            </a:pPr>
            <a:endParaRPr lang="en-US" sz="2000" dirty="0"/>
          </a:p>
          <a:p>
            <a:pPr marL="0" indent="0">
              <a:buNone/>
            </a:pPr>
            <a:endParaRPr lang="en-US" sz="2000" dirty="0"/>
          </a:p>
        </p:txBody>
      </p:sp>
      <p:sp>
        <p:nvSpPr>
          <p:cNvPr id="4" name="Text Placeholder 3"/>
          <p:cNvSpPr>
            <a:spLocks noGrp="1"/>
          </p:cNvSpPr>
          <p:nvPr>
            <p:ph type="body" sz="half" idx="2"/>
          </p:nvPr>
        </p:nvSpPr>
        <p:spPr/>
        <p:txBody>
          <a:bodyPr/>
          <a:lstStyle/>
          <a:p>
            <a:r>
              <a:rPr lang="en-US" dirty="0"/>
              <a:t>Ask yourself …..who within the company has the most insight and direct contact with potential customers? </a:t>
            </a:r>
          </a:p>
          <a:p>
            <a:r>
              <a:rPr lang="en-US" dirty="0"/>
              <a:t>For most companies the answer will be</a:t>
            </a:r>
            <a:r>
              <a:rPr lang="en-US" u="sng" dirty="0"/>
              <a:t> The Sales Team</a:t>
            </a:r>
          </a:p>
          <a:p>
            <a:r>
              <a:rPr lang="en-US" dirty="0"/>
              <a:t>Don’t stop there. Interview various departments within your organization, marketing team, production, HR……you will be surprised how many fresh, new outlooks you may collect to help </a:t>
            </a:r>
            <a:r>
              <a:rPr lang="en-US" dirty="0">
                <a:hlinkClick r:id="rId2"/>
              </a:rPr>
              <a:t>you build your target audience. </a:t>
            </a:r>
            <a:endParaRPr lang="en-US" dirty="0"/>
          </a:p>
        </p:txBody>
      </p:sp>
      <p:pic>
        <p:nvPicPr>
          <p:cNvPr id="5" name="Picture 4" descr="... sole purpose is to serve our customers happy customers should alway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44276" y="3706423"/>
            <a:ext cx="4572000" cy="3048000"/>
          </a:xfrm>
          <a:prstGeom prst="rect">
            <a:avLst/>
          </a:prstGeom>
        </p:spPr>
      </p:pic>
    </p:spTree>
    <p:extLst>
      <p:ext uri="{BB962C8B-B14F-4D97-AF65-F5344CB8AC3E}">
        <p14:creationId xmlns:p14="http://schemas.microsoft.com/office/powerpoint/2010/main" val="4028239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501" y="500062"/>
            <a:ext cx="10515600" cy="1325563"/>
          </a:xfrm>
        </p:spPr>
        <p:txBody>
          <a:bodyPr/>
          <a:lstStyle/>
          <a:p>
            <a:r>
              <a:rPr lang="en-US" dirty="0"/>
              <a:t>Atlanta’s Best Digital Advertising Agency </a:t>
            </a:r>
          </a:p>
        </p:txBody>
      </p:sp>
      <p:sp>
        <p:nvSpPr>
          <p:cNvPr id="3" name="Content Placeholder 2"/>
          <p:cNvSpPr>
            <a:spLocks noGrp="1"/>
          </p:cNvSpPr>
          <p:nvPr>
            <p:ph idx="1"/>
          </p:nvPr>
        </p:nvSpPr>
        <p:spPr/>
        <p:txBody>
          <a:bodyPr>
            <a:normAutofit lnSpcReduction="10000"/>
          </a:bodyPr>
          <a:lstStyle/>
          <a:p>
            <a:pPr marL="0" indent="0">
              <a:buNone/>
            </a:pPr>
            <a:r>
              <a:rPr lang="en-US" sz="1800" dirty="0"/>
              <a:t>Can’t seem to find enough time in your busy schedule to develop successful inbound strategy? </a:t>
            </a:r>
          </a:p>
          <a:p>
            <a:pPr marL="0" indent="0">
              <a:buNone/>
            </a:pPr>
            <a:r>
              <a:rPr lang="en-US" sz="1800" dirty="0"/>
              <a:t>At </a:t>
            </a:r>
            <a:r>
              <a:rPr lang="en-US" sz="1800" dirty="0">
                <a:hlinkClick r:id="rId2"/>
              </a:rPr>
              <a:t>Kirk Donovan Enterprises </a:t>
            </a:r>
            <a:r>
              <a:rPr lang="en-US" sz="1800" dirty="0"/>
              <a:t>our proficient marketing team will target your ideal audience, grow your on-line presence, and expand your companies brand. </a:t>
            </a:r>
          </a:p>
          <a:p>
            <a:pPr marL="0" indent="0">
              <a:buNone/>
            </a:pPr>
            <a:r>
              <a:rPr lang="en-US" sz="1800" dirty="0"/>
              <a:t>Services our </a:t>
            </a:r>
            <a:r>
              <a:rPr lang="en-US" sz="1800" u="sng" dirty="0"/>
              <a:t>Atlanta Digital Marketing </a:t>
            </a:r>
            <a:r>
              <a:rPr lang="en-US" sz="1800" dirty="0"/>
              <a:t>will include to </a:t>
            </a:r>
            <a:r>
              <a:rPr lang="en-US" sz="1800" u="sng" dirty="0"/>
              <a:t>attract your target audience:</a:t>
            </a:r>
          </a:p>
          <a:p>
            <a:r>
              <a:rPr lang="en-US" sz="1800" b="1" dirty="0">
                <a:solidFill>
                  <a:srgbClr val="0070C0"/>
                </a:solidFill>
              </a:rPr>
              <a:t>Blogging</a:t>
            </a:r>
            <a:r>
              <a:rPr lang="en-US" sz="1800" dirty="0">
                <a:solidFill>
                  <a:srgbClr val="0070C0"/>
                </a:solidFill>
              </a:rPr>
              <a:t>-</a:t>
            </a:r>
            <a:r>
              <a:rPr lang="en-US" sz="1800" dirty="0"/>
              <a:t> Blogs help better connect potential or current customers to your brand, our marketing experts can create engaging and educational content to make your audience keep coming back for more. </a:t>
            </a:r>
          </a:p>
          <a:p>
            <a:r>
              <a:rPr lang="en-US" sz="1800" b="1" dirty="0">
                <a:solidFill>
                  <a:srgbClr val="0070C0"/>
                </a:solidFill>
              </a:rPr>
              <a:t>Calls-To-Action-</a:t>
            </a:r>
            <a:r>
              <a:rPr lang="en-US" sz="1800" dirty="0"/>
              <a:t> Once we create that great content we </a:t>
            </a:r>
            <a:r>
              <a:rPr lang="en-US" sz="1800" dirty="0">
                <a:hlinkClick r:id="rId3"/>
              </a:rPr>
              <a:t>will lead your potential customers to that next step. </a:t>
            </a:r>
            <a:r>
              <a:rPr lang="en-US" sz="1800" dirty="0"/>
              <a:t>Including a call-to-action directs your visitor further down the buyers journey making the process simple and helpful. </a:t>
            </a:r>
          </a:p>
          <a:p>
            <a:r>
              <a:rPr lang="en-US" sz="1800" b="1" dirty="0">
                <a:solidFill>
                  <a:srgbClr val="0070C0"/>
                </a:solidFill>
              </a:rPr>
              <a:t>Landing pages- </a:t>
            </a:r>
            <a:r>
              <a:rPr lang="en-US" sz="1800" dirty="0"/>
              <a:t>We will build out your site’s pages to help convert new customers effectively. </a:t>
            </a:r>
          </a:p>
          <a:p>
            <a:r>
              <a:rPr lang="en-US" sz="2000" b="1" dirty="0">
                <a:solidFill>
                  <a:srgbClr val="0070C0"/>
                </a:solidFill>
              </a:rPr>
              <a:t>Social media engagement- </a:t>
            </a:r>
            <a:r>
              <a:rPr lang="en-US" sz="2000" dirty="0"/>
              <a:t>This is an effective tool that almost acts as a free advertising booster for your business. Using social platforms such as, Facebook, Twitter, &amp; LinkedIn shows you what your prospects are looking for and gets you front row seats to popular industry trends and topics. Let us help you with your </a:t>
            </a:r>
            <a:r>
              <a:rPr lang="en-US" sz="2000" i="1" dirty="0"/>
              <a:t>Social Media Digital Marketing Strategy.  </a:t>
            </a:r>
          </a:p>
        </p:txBody>
      </p:sp>
      <p:pic>
        <p:nvPicPr>
          <p:cNvPr id="4" name="Picture 2" descr="Kirk Donovan Enterprise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30188"/>
            <a:ext cx="2714625" cy="695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6185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Search Engine Optimization </a:t>
            </a:r>
          </a:p>
        </p:txBody>
      </p:sp>
      <p:sp>
        <p:nvSpPr>
          <p:cNvPr id="3" name="Content Placeholder 2"/>
          <p:cNvSpPr>
            <a:spLocks noGrp="1"/>
          </p:cNvSpPr>
          <p:nvPr>
            <p:ph idx="1"/>
          </p:nvPr>
        </p:nvSpPr>
        <p:spPr/>
        <p:txBody>
          <a:bodyPr>
            <a:normAutofit fontScale="92500" lnSpcReduction="10000"/>
          </a:bodyPr>
          <a:lstStyle/>
          <a:p>
            <a:pPr marL="0" indent="0">
              <a:buNone/>
            </a:pPr>
            <a:r>
              <a:rPr lang="en-US" sz="2000" dirty="0"/>
              <a:t>If you want your company to get found anywhere in the world by what </a:t>
            </a:r>
            <a:r>
              <a:rPr lang="en-US" sz="2000" u="sng" dirty="0"/>
              <a:t>your customers are searching for </a:t>
            </a:r>
            <a:r>
              <a:rPr lang="en-US" sz="2000" dirty="0"/>
              <a:t>its essential to </a:t>
            </a:r>
            <a:r>
              <a:rPr lang="en-US" sz="2000" dirty="0">
                <a:hlinkClick r:id="rId2"/>
              </a:rPr>
              <a:t>build quality organic SEO. </a:t>
            </a:r>
            <a:endParaRPr lang="en-US" sz="2000" dirty="0"/>
          </a:p>
          <a:p>
            <a:r>
              <a:rPr lang="en-US" sz="2000" dirty="0"/>
              <a:t>In order to get found for keywords your customers are searching for (which is everything “know your customer,” above), it is important to optimize every page on your website. </a:t>
            </a:r>
          </a:p>
          <a:p>
            <a:pPr marL="0" indent="0">
              <a:buNone/>
            </a:pPr>
            <a:r>
              <a:rPr lang="en-US" sz="2000" dirty="0"/>
              <a:t>When it comes to SEO don’t forget to:</a:t>
            </a:r>
          </a:p>
          <a:p>
            <a:pPr marL="914400" lvl="1" indent="-457200">
              <a:buFont typeface="+mj-lt"/>
              <a:buAutoNum type="arabicPeriod"/>
            </a:pPr>
            <a:r>
              <a:rPr lang="en-US" sz="1700" b="1" dirty="0"/>
              <a:t>Include keywords within the page content, in elements such as </a:t>
            </a:r>
          </a:p>
          <a:p>
            <a:r>
              <a:rPr lang="en-US" sz="1500" dirty="0"/>
              <a:t>Header </a:t>
            </a:r>
          </a:p>
          <a:p>
            <a:r>
              <a:rPr lang="en-US" sz="1500" dirty="0"/>
              <a:t>Page Text </a:t>
            </a:r>
            <a:endParaRPr lang="en-US" sz="1700" dirty="0"/>
          </a:p>
          <a:p>
            <a:pPr marL="457200" lvl="1" indent="0">
              <a:buNone/>
            </a:pPr>
            <a:r>
              <a:rPr lang="en-US" sz="1700" b="1" dirty="0"/>
              <a:t>2.     Include keywords within the page properties, such as </a:t>
            </a:r>
          </a:p>
          <a:p>
            <a:r>
              <a:rPr lang="en-US" sz="1500" dirty="0"/>
              <a:t>URL</a:t>
            </a:r>
          </a:p>
          <a:p>
            <a:r>
              <a:rPr lang="en-US" sz="1500" dirty="0"/>
              <a:t>Meta Description </a:t>
            </a:r>
          </a:p>
          <a:p>
            <a:pPr marL="914400" lvl="1" indent="-457200">
              <a:buAutoNum type="arabicPeriod" startAt="3"/>
            </a:pPr>
            <a:r>
              <a:rPr lang="en-US" sz="1700" b="1" dirty="0"/>
              <a:t>Include </a:t>
            </a:r>
            <a:r>
              <a:rPr lang="en-US" sz="1700" b="1" dirty="0">
                <a:hlinkClick r:id="rId3"/>
              </a:rPr>
              <a:t>keywords</a:t>
            </a:r>
            <a:r>
              <a:rPr lang="en-US" sz="1700" b="1" dirty="0"/>
              <a:t> when uploading and inserting your images </a:t>
            </a:r>
          </a:p>
          <a:p>
            <a:r>
              <a:rPr lang="en-US" sz="1500" dirty="0"/>
              <a:t>Putting keywords in the name of the image </a:t>
            </a:r>
          </a:p>
          <a:p>
            <a:r>
              <a:rPr lang="en-US" sz="1500" dirty="0"/>
              <a:t>Using an alt tag with the key word in it  </a:t>
            </a:r>
          </a:p>
          <a:p>
            <a:pPr marL="457200" lvl="1" indent="0">
              <a:buNone/>
            </a:pPr>
            <a:r>
              <a:rPr lang="en-US" sz="1700" b="1" dirty="0"/>
              <a:t>4.     Link keywords in your content to other pages on your site </a:t>
            </a:r>
          </a:p>
        </p:txBody>
      </p:sp>
      <p:pic>
        <p:nvPicPr>
          <p:cNvPr id="4" name="Picture 3" descr="Density of Keywords - How Much Important | OneClickSEO"/>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48252" y="3367401"/>
            <a:ext cx="3783336" cy="2522224"/>
          </a:xfrm>
          <a:prstGeom prst="rect">
            <a:avLst/>
          </a:prstGeom>
        </p:spPr>
      </p:pic>
    </p:spTree>
    <p:extLst>
      <p:ext uri="{BB962C8B-B14F-4D97-AF65-F5344CB8AC3E}">
        <p14:creationId xmlns:p14="http://schemas.microsoft.com/office/powerpoint/2010/main" val="304926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Content </a:t>
            </a:r>
          </a:p>
        </p:txBody>
      </p:sp>
      <p:sp>
        <p:nvSpPr>
          <p:cNvPr id="10" name="Content Placeholder 9"/>
          <p:cNvSpPr>
            <a:spLocks noGrp="1"/>
          </p:cNvSpPr>
          <p:nvPr>
            <p:ph sz="half" idx="1"/>
          </p:nvPr>
        </p:nvSpPr>
        <p:spPr/>
        <p:txBody>
          <a:bodyPr>
            <a:normAutofit lnSpcReduction="10000"/>
          </a:bodyPr>
          <a:lstStyle/>
          <a:p>
            <a:pPr marL="0" indent="0" algn="ctr">
              <a:buNone/>
            </a:pPr>
            <a:r>
              <a:rPr lang="en-US" sz="2400" dirty="0">
                <a:hlinkClick r:id="rId2"/>
              </a:rPr>
              <a:t>Blogging</a:t>
            </a:r>
            <a:r>
              <a:rPr lang="en-US" sz="2400" dirty="0"/>
              <a:t> and premium content is the universal remote of inbound marketing </a:t>
            </a:r>
          </a:p>
          <a:p>
            <a:pPr marL="0" indent="0">
              <a:buNone/>
            </a:pPr>
            <a:endParaRPr lang="en-US" sz="2400" dirty="0"/>
          </a:p>
          <a:p>
            <a:r>
              <a:rPr lang="en-US" sz="2400" dirty="0"/>
              <a:t>Blogging is all about bringing visitors to your site </a:t>
            </a:r>
          </a:p>
          <a:p>
            <a:r>
              <a:rPr lang="en-US" sz="2400" dirty="0"/>
              <a:t>Increases organic traffic </a:t>
            </a:r>
          </a:p>
          <a:p>
            <a:pPr marL="0" indent="0">
              <a:buNone/>
            </a:pPr>
            <a:endParaRPr lang="en-US" sz="2400" dirty="0"/>
          </a:p>
          <a:p>
            <a:pPr marL="0" indent="0">
              <a:buNone/>
            </a:pPr>
            <a:endParaRPr lang="en-US" sz="2400" dirty="0"/>
          </a:p>
          <a:p>
            <a:r>
              <a:rPr lang="en-US" sz="2600" dirty="0"/>
              <a:t>According to </a:t>
            </a:r>
            <a:r>
              <a:rPr lang="en-US" sz="2600" dirty="0">
                <a:solidFill>
                  <a:schemeClr val="accent4"/>
                </a:solidFill>
              </a:rPr>
              <a:t>Hubspot</a:t>
            </a:r>
            <a:r>
              <a:rPr lang="en-US" sz="2600" dirty="0"/>
              <a:t> companies that </a:t>
            </a:r>
            <a:r>
              <a:rPr lang="en-US" sz="2600" u="sng" dirty="0"/>
              <a:t>blog generate 67% more leads per month than those that do not. </a:t>
            </a:r>
          </a:p>
        </p:txBody>
      </p:sp>
      <p:sp>
        <p:nvSpPr>
          <p:cNvPr id="11" name="Content Placeholder 10"/>
          <p:cNvSpPr>
            <a:spLocks noGrp="1"/>
          </p:cNvSpPr>
          <p:nvPr>
            <p:ph sz="half" idx="2"/>
          </p:nvPr>
        </p:nvSpPr>
        <p:spPr/>
        <p:txBody>
          <a:bodyPr>
            <a:normAutofit lnSpcReduction="10000"/>
          </a:bodyPr>
          <a:lstStyle/>
          <a:p>
            <a:pPr marL="0" indent="0" algn="ctr">
              <a:buNone/>
            </a:pPr>
            <a:r>
              <a:rPr lang="en-US" dirty="0"/>
              <a:t>Blogging Best Practices </a:t>
            </a:r>
          </a:p>
          <a:p>
            <a:pPr marL="514350" indent="-514350">
              <a:buFont typeface="+mj-lt"/>
              <a:buAutoNum type="arabicPeriod"/>
            </a:pPr>
            <a:r>
              <a:rPr lang="en-US" sz="1700" dirty="0">
                <a:solidFill>
                  <a:srgbClr val="FF0000"/>
                </a:solidFill>
              </a:rPr>
              <a:t>Publish the right content</a:t>
            </a:r>
            <a:r>
              <a:rPr lang="en-US" sz="1700" dirty="0"/>
              <a:t>-Write content around questions, issues, and challenges your potential customers want answers to.</a:t>
            </a:r>
          </a:p>
          <a:p>
            <a:pPr marL="514350" indent="-514350">
              <a:buFont typeface="+mj-lt"/>
              <a:buAutoNum type="arabicPeriod"/>
            </a:pPr>
            <a:r>
              <a:rPr lang="en-US" sz="1700" dirty="0">
                <a:solidFill>
                  <a:srgbClr val="FF0000"/>
                </a:solidFill>
              </a:rPr>
              <a:t>Publish content consistently-</a:t>
            </a:r>
            <a:r>
              <a:rPr lang="en-US" sz="1700" dirty="0"/>
              <a:t>This all depends on your time and budget. Remember the more premium content you create the more quality leads you attract. </a:t>
            </a:r>
          </a:p>
          <a:p>
            <a:pPr marL="514350" indent="-514350">
              <a:buFont typeface="+mj-lt"/>
              <a:buAutoNum type="arabicPeriod"/>
            </a:pPr>
            <a:r>
              <a:rPr lang="en-US" sz="1700" dirty="0">
                <a:solidFill>
                  <a:srgbClr val="FF0000"/>
                </a:solidFill>
              </a:rPr>
              <a:t>Determine the right angle- </a:t>
            </a:r>
            <a:r>
              <a:rPr lang="en-US" sz="1700" dirty="0"/>
              <a:t>Start blogging on topics you know best of, check out what competitors are blogging about, use outside resources to find your niche.</a:t>
            </a:r>
          </a:p>
          <a:p>
            <a:pPr marL="514350" indent="-514350">
              <a:buFont typeface="+mj-lt"/>
              <a:buAutoNum type="arabicPeriod"/>
            </a:pPr>
            <a:r>
              <a:rPr lang="en-US" sz="1700" dirty="0">
                <a:solidFill>
                  <a:srgbClr val="FF0000"/>
                </a:solidFill>
              </a:rPr>
              <a:t>Use a calls-to-action (CTA)- </a:t>
            </a:r>
            <a:r>
              <a:rPr lang="en-US" sz="1700" dirty="0"/>
              <a:t>Using CTA’s at the end of your blog urges visitors to download premium content and will definitely help grow your leads and sales. </a:t>
            </a:r>
          </a:p>
          <a:p>
            <a:pPr marL="514350" indent="-514350">
              <a:buFont typeface="+mj-lt"/>
              <a:buAutoNum type="arabicPeriod"/>
            </a:pPr>
            <a:endParaRPr lang="en-US" sz="1700" dirty="0"/>
          </a:p>
        </p:txBody>
      </p:sp>
      <p:pic>
        <p:nvPicPr>
          <p:cNvPr id="12" name="Picture 11" descr="Anwendungen und Vertiefung der Prozentrechnung - Serlo.or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6059" y="3468355"/>
            <a:ext cx="1817084" cy="1465024"/>
          </a:xfrm>
          <a:prstGeom prst="rect">
            <a:avLst/>
          </a:prstGeom>
        </p:spPr>
      </p:pic>
    </p:spTree>
    <p:extLst>
      <p:ext uri="{BB962C8B-B14F-4D97-AF65-F5344CB8AC3E}">
        <p14:creationId xmlns:p14="http://schemas.microsoft.com/office/powerpoint/2010/main" val="1404573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Lead Communication </a:t>
            </a:r>
          </a:p>
        </p:txBody>
      </p:sp>
      <p:sp>
        <p:nvSpPr>
          <p:cNvPr id="6" name="Content Placeholder 5"/>
          <p:cNvSpPr>
            <a:spLocks noGrp="1"/>
          </p:cNvSpPr>
          <p:nvPr>
            <p:ph idx="1"/>
          </p:nvPr>
        </p:nvSpPr>
        <p:spPr>
          <a:xfrm>
            <a:off x="838200" y="1825624"/>
            <a:ext cx="10515600" cy="4486275"/>
          </a:xfrm>
        </p:spPr>
        <p:txBody>
          <a:bodyPr>
            <a:normAutofit/>
          </a:bodyPr>
          <a:lstStyle/>
          <a:p>
            <a:pPr marL="0" indent="0">
              <a:buNone/>
            </a:pPr>
            <a:r>
              <a:rPr lang="en-US" sz="2000" dirty="0"/>
              <a:t>Once you start bringing in leads it’s time to figure out how you want to communicate with them </a:t>
            </a:r>
          </a:p>
          <a:p>
            <a:pPr marL="0" indent="0">
              <a:buNone/>
            </a:pPr>
            <a:r>
              <a:rPr lang="en-US" sz="1800" dirty="0"/>
              <a:t>But how do we determine communication? </a:t>
            </a:r>
          </a:p>
          <a:p>
            <a:pPr marL="0" indent="0">
              <a:buNone/>
            </a:pPr>
            <a:r>
              <a:rPr lang="en-US" sz="1800" dirty="0"/>
              <a:t>This is based off of numerous factors: who they are, what specific service or product they want from you, what questions they want answered, and how much communication they have had with you thus far…..</a:t>
            </a:r>
          </a:p>
          <a:p>
            <a:pPr marL="0" indent="0">
              <a:buNone/>
            </a:pPr>
            <a:endParaRPr lang="en-US" sz="1800" dirty="0"/>
          </a:p>
          <a:p>
            <a:pPr marL="0" indent="0">
              <a:buNone/>
            </a:pPr>
            <a:endParaRPr lang="en-US" sz="1800" dirty="0"/>
          </a:p>
        </p:txBody>
      </p:sp>
      <p:pic>
        <p:nvPicPr>
          <p:cNvPr id="8" name="Picture 7"/>
          <p:cNvPicPr>
            <a:picLocks noChangeAspect="1"/>
          </p:cNvPicPr>
          <p:nvPr/>
        </p:nvPicPr>
        <p:blipFill>
          <a:blip r:embed="rId2"/>
          <a:stretch>
            <a:fillRect/>
          </a:stretch>
        </p:blipFill>
        <p:spPr>
          <a:xfrm>
            <a:off x="1729442" y="3340024"/>
            <a:ext cx="4584092" cy="2834497"/>
          </a:xfrm>
          <a:prstGeom prst="rect">
            <a:avLst/>
          </a:prstGeom>
        </p:spPr>
      </p:pic>
      <p:sp>
        <p:nvSpPr>
          <p:cNvPr id="9" name="TextBox 8"/>
          <p:cNvSpPr txBox="1"/>
          <p:nvPr/>
        </p:nvSpPr>
        <p:spPr>
          <a:xfrm>
            <a:off x="6471981" y="3340024"/>
            <a:ext cx="4183243" cy="3385542"/>
          </a:xfrm>
          <a:prstGeom prst="rect">
            <a:avLst/>
          </a:prstGeom>
          <a:noFill/>
        </p:spPr>
        <p:txBody>
          <a:bodyPr wrap="square" rtlCol="0">
            <a:spAutoFit/>
          </a:bodyPr>
          <a:lstStyle/>
          <a:p>
            <a:r>
              <a:rPr lang="en-US" dirty="0"/>
              <a:t>Depending on where your customers lie on the buyers journey will help you determine the best style and content to choose when interacting with prospects. </a:t>
            </a:r>
            <a:br>
              <a:rPr lang="en-US" dirty="0"/>
            </a:br>
            <a:r>
              <a:rPr lang="en-US" dirty="0"/>
              <a:t>E.g., Blogs, eBooks, Info graphs, Webinars, or Product White Papers   </a:t>
            </a:r>
          </a:p>
          <a:p>
            <a:endParaRPr lang="en-US" dirty="0"/>
          </a:p>
          <a:p>
            <a:r>
              <a:rPr lang="en-US" sz="1400" dirty="0"/>
              <a:t>At Kirk Donovan Enterprises we offer exceptional services in </a:t>
            </a:r>
            <a:r>
              <a:rPr lang="en-US" sz="1400" b="1" dirty="0"/>
              <a:t>marketing automation </a:t>
            </a:r>
            <a:r>
              <a:rPr lang="en-US" sz="1400" dirty="0"/>
              <a:t>in order to effectively personalize content for your customers and deliver the content when they need it.</a:t>
            </a:r>
          </a:p>
          <a:p>
            <a:endParaRPr lang="en-US" sz="1400" dirty="0"/>
          </a:p>
          <a:p>
            <a:endParaRPr lang="en-US" dirty="0"/>
          </a:p>
        </p:txBody>
      </p:sp>
      <p:sp>
        <p:nvSpPr>
          <p:cNvPr id="10" name="TextBox 9"/>
          <p:cNvSpPr txBox="1"/>
          <p:nvPr/>
        </p:nvSpPr>
        <p:spPr>
          <a:xfrm rot="16200000" flipH="1">
            <a:off x="-111401" y="4471057"/>
            <a:ext cx="3158465" cy="523220"/>
          </a:xfrm>
          <a:prstGeom prst="rect">
            <a:avLst/>
          </a:prstGeom>
          <a:noFill/>
        </p:spPr>
        <p:txBody>
          <a:bodyPr wrap="square" rtlCol="0">
            <a:spAutoFit/>
          </a:bodyPr>
          <a:lstStyle/>
          <a:p>
            <a:r>
              <a:rPr lang="en-US" sz="2800" dirty="0"/>
              <a:t>The Buyers Journey </a:t>
            </a:r>
          </a:p>
        </p:txBody>
      </p:sp>
    </p:spTree>
    <p:extLst>
      <p:ext uri="{BB962C8B-B14F-4D97-AF65-F5344CB8AC3E}">
        <p14:creationId xmlns:p14="http://schemas.microsoft.com/office/powerpoint/2010/main" val="40671729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330</TotalTime>
  <Words>1204</Words>
  <Application>Microsoft Office PowerPoint</Application>
  <PresentationFormat>Widescreen</PresentationFormat>
  <Paragraphs>107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Tips to Grow Your Business with Inbound Marketing </vt:lpstr>
      <vt:lpstr>Research </vt:lpstr>
      <vt:lpstr>Define Your Business </vt:lpstr>
      <vt:lpstr>Study up on Your Industry </vt:lpstr>
      <vt:lpstr>Understand your Customer </vt:lpstr>
      <vt:lpstr>Atlanta’s Best Digital Advertising Agency </vt:lpstr>
      <vt:lpstr>Search Engine Optimization </vt:lpstr>
      <vt:lpstr>Content </vt:lpstr>
      <vt:lpstr>Lead Communication </vt:lpstr>
      <vt:lpstr>Lead Nurturing </vt:lpstr>
      <vt:lpstr>Simple Enough, right?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to Grow Your Business with Inbound Marketing </dc:title>
  <dc:creator>Justina</dc:creator>
  <cp:lastModifiedBy>Justina</cp:lastModifiedBy>
  <cp:revision>44</cp:revision>
  <dcterms:created xsi:type="dcterms:W3CDTF">2016-06-09T13:13:29Z</dcterms:created>
  <dcterms:modified xsi:type="dcterms:W3CDTF">2016-06-09T18:43:49Z</dcterms:modified>
</cp:coreProperties>
</file>