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jpe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xls" ContentType="application/vnd.ms-exce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embeddings/oleObject9.bin" ContentType="application/vnd.openxmlformats-officedocument.oleObject"/>
  <Override PartName="/ppt/embeddings/oleObject10.bin" ContentType="application/vnd.openxmlformats-officedocument.oleObject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6"/>
  </p:notesMasterIdLst>
  <p:sldIdLst>
    <p:sldId id="256" r:id="rId2"/>
    <p:sldId id="299" r:id="rId3"/>
    <p:sldId id="268" r:id="rId4"/>
    <p:sldId id="270" r:id="rId5"/>
    <p:sldId id="285" r:id="rId6"/>
    <p:sldId id="286" r:id="rId7"/>
    <p:sldId id="287" r:id="rId8"/>
    <p:sldId id="288" r:id="rId9"/>
    <p:sldId id="289" r:id="rId10"/>
    <p:sldId id="272" r:id="rId11"/>
    <p:sldId id="290" r:id="rId12"/>
    <p:sldId id="291" r:id="rId13"/>
    <p:sldId id="292" r:id="rId14"/>
    <p:sldId id="282" r:id="rId15"/>
    <p:sldId id="266" r:id="rId16"/>
    <p:sldId id="273" r:id="rId17"/>
    <p:sldId id="294" r:id="rId18"/>
    <p:sldId id="295" r:id="rId19"/>
    <p:sldId id="296" r:id="rId20"/>
    <p:sldId id="293" r:id="rId21"/>
    <p:sldId id="298" r:id="rId22"/>
    <p:sldId id="312" r:id="rId23"/>
    <p:sldId id="313" r:id="rId24"/>
    <p:sldId id="314" r:id="rId25"/>
    <p:sldId id="315" r:id="rId26"/>
    <p:sldId id="316" r:id="rId27"/>
    <p:sldId id="317" r:id="rId28"/>
    <p:sldId id="301" r:id="rId29"/>
    <p:sldId id="318" r:id="rId30"/>
    <p:sldId id="319" r:id="rId31"/>
    <p:sldId id="320" r:id="rId32"/>
    <p:sldId id="302" r:id="rId33"/>
    <p:sldId id="305" r:id="rId34"/>
    <p:sldId id="321" r:id="rId35"/>
  </p:sldIdLst>
  <p:sldSz cx="9144000" cy="6858000" type="screen4x3"/>
  <p:notesSz cx="7010400" cy="92233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6975" autoAdjust="0"/>
  </p:normalViewPr>
  <p:slideViewPr>
    <p:cSldViewPr snapToGrid="0" snapToObjects="1">
      <p:cViewPr>
        <p:scale>
          <a:sx n="72" d="100"/>
          <a:sy n="72" d="100"/>
        </p:scale>
        <p:origin x="-2032" y="-6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printerSettings" Target="printerSettings/printerSettings1.bin"/><Relationship Id="rId38" Type="http://schemas.openxmlformats.org/officeDocument/2006/relationships/presProps" Target="presProps.xml"/><Relationship Id="rId39" Type="http://schemas.openxmlformats.org/officeDocument/2006/relationships/viewProps" Target="viewProps.xml"/><Relationship Id="rId40" Type="http://schemas.openxmlformats.org/officeDocument/2006/relationships/theme" Target="theme/theme1.xml"/><Relationship Id="rId41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1169"/>
          </a:xfrm>
          <a:prstGeom prst="rect">
            <a:avLst/>
          </a:prstGeom>
        </p:spPr>
        <p:txBody>
          <a:bodyPr vert="horz" lIns="92757" tIns="46378" rIns="92757" bIns="46378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1169"/>
          </a:xfrm>
          <a:prstGeom prst="rect">
            <a:avLst/>
          </a:prstGeom>
        </p:spPr>
        <p:txBody>
          <a:bodyPr vert="horz" lIns="92757" tIns="46378" rIns="92757" bIns="46378" rtlCol="0"/>
          <a:lstStyle>
            <a:lvl1pPr algn="r">
              <a:defRPr sz="1200"/>
            </a:lvl1pPr>
          </a:lstStyle>
          <a:p>
            <a:fld id="{ADDDA86C-90F7-C14A-B303-4D163C37F62C}" type="datetimeFigureOut">
              <a:rPr lang="en-US" smtClean="0"/>
              <a:t>2/20/14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98563" y="692150"/>
            <a:ext cx="4613275" cy="3459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757" tIns="46378" rIns="92757" bIns="46378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381103"/>
            <a:ext cx="5608320" cy="4150519"/>
          </a:xfrm>
          <a:prstGeom prst="rect">
            <a:avLst/>
          </a:prstGeom>
        </p:spPr>
        <p:txBody>
          <a:bodyPr vert="horz" lIns="92757" tIns="46378" rIns="92757" bIns="46378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60605"/>
            <a:ext cx="3037840" cy="461169"/>
          </a:xfrm>
          <a:prstGeom prst="rect">
            <a:avLst/>
          </a:prstGeom>
        </p:spPr>
        <p:txBody>
          <a:bodyPr vert="horz" lIns="92757" tIns="46378" rIns="92757" bIns="46378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760605"/>
            <a:ext cx="3037840" cy="461169"/>
          </a:xfrm>
          <a:prstGeom prst="rect">
            <a:avLst/>
          </a:prstGeom>
        </p:spPr>
        <p:txBody>
          <a:bodyPr vert="horz" lIns="92757" tIns="46378" rIns="92757" bIns="46378" rtlCol="0" anchor="b"/>
          <a:lstStyle>
            <a:lvl1pPr algn="r">
              <a:defRPr sz="1200"/>
            </a:lvl1pPr>
          </a:lstStyle>
          <a:p>
            <a:fld id="{7684D014-FED9-1645-BD28-A6F65B1D487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64603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Your tittle</a:t>
            </a:r>
            <a:r>
              <a:rPr lang="en-US" baseline="0" dirty="0" smtClean="0"/>
              <a:t> slide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84D014-FED9-1645-BD28-A6F65B1D4877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31118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What</a:t>
            </a:r>
            <a:r>
              <a:rPr lang="en-US" baseline="0" dirty="0" smtClean="0"/>
              <a:t> does your current program look like?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55DCB7-933F-3C4E-9005-93311E957159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4027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Maybe get</a:t>
            </a:r>
            <a:r>
              <a:rPr lang="en-US" baseline="0" dirty="0" smtClean="0"/>
              <a:t> rid of this slide? More refresher for what Holganix is.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55DCB7-933F-3C4E-9005-93311E957159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94046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Maybe get</a:t>
            </a:r>
            <a:r>
              <a:rPr lang="en-US" baseline="0" dirty="0" smtClean="0"/>
              <a:t> rid of this slide? More refresher for what Holganix is.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55DCB7-933F-3C4E-9005-93311E957159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9404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Maybe get</a:t>
            </a:r>
            <a:r>
              <a:rPr lang="en-US" baseline="0" dirty="0" smtClean="0"/>
              <a:t> rid of this slide? More refresher for what Holganix is.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55DCB7-933F-3C4E-9005-93311E957159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94046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98563" y="692150"/>
            <a:ext cx="4613275" cy="34591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C2B698-43A6-B944-A959-EAFB53DC7330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245891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Variables</a:t>
            </a:r>
            <a:r>
              <a:rPr lang="en-US" baseline="0" dirty="0" smtClean="0"/>
              <a:t> to consider when designing your fertility program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55DCB7-933F-3C4E-9005-93311E957159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6610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What products are we incorporating with Holganix? Are they compatible? </a:t>
            </a:r>
          </a:p>
          <a:p>
            <a:r>
              <a:rPr lang="en-US" dirty="0" smtClean="0"/>
              <a:t>Compatibility web page: http://www.holganix.com/products/compatibility-list/ 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55DCB7-933F-3C4E-9005-93311E957159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40278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What products are we incorporating with Holganix? Are they compatible? </a:t>
            </a:r>
          </a:p>
          <a:p>
            <a:r>
              <a:rPr lang="en-US" dirty="0" smtClean="0"/>
              <a:t>Compatibility web page: http://www.holganix.com/products/compatibility-list/ 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55DCB7-933F-3C4E-9005-93311E957159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40278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What</a:t>
            </a:r>
            <a:r>
              <a:rPr lang="en-US" baseline="0" dirty="0" smtClean="0"/>
              <a:t> kind of equipment do we look at? Why choose one over the other?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55DCB7-933F-3C4E-9005-93311E957159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778418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What products are we incorporating with Holganix? Are they compatible? </a:t>
            </a:r>
          </a:p>
          <a:p>
            <a:r>
              <a:rPr lang="en-US" dirty="0" smtClean="0"/>
              <a:t>Compatibility web page: http://www.holganix.com/products/compatibility-list/ 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55DCB7-933F-3C4E-9005-93311E957159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4027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98563" y="692150"/>
            <a:ext cx="4613275" cy="34591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C2B698-43A6-B944-A959-EAFB53DC7330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245891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98563" y="692150"/>
            <a:ext cx="4613275" cy="34591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C2B698-43A6-B944-A959-EAFB53DC7330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245891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98563" y="692150"/>
            <a:ext cx="4613275" cy="34591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C2B698-43A6-B944-A959-EAFB53DC7330}" type="slidenum">
              <a:rPr lang="en-US" smtClean="0"/>
              <a:pPr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24589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98563" y="692150"/>
            <a:ext cx="4613275" cy="34591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Let’s figure out how many are prospects vs users?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C2B698-43A6-B944-A959-EAFB53DC7330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24589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Just</a:t>
            </a:r>
            <a:r>
              <a:rPr lang="en-US" baseline="0" dirty="0" smtClean="0"/>
              <a:t> as a refresher for prospects and new-bees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55DCB7-933F-3C4E-9005-93311E957159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91429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98563" y="692150"/>
            <a:ext cx="4613275" cy="34591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Alright,</a:t>
            </a:r>
            <a:r>
              <a:rPr lang="en-US" baseline="0" dirty="0" smtClean="0"/>
              <a:t> enough of the chit chat let’s dig into your presentation!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C2B698-43A6-B944-A959-EAFB53DC7330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24589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Maybe get</a:t>
            </a:r>
            <a:r>
              <a:rPr lang="en-US" baseline="0" dirty="0" smtClean="0"/>
              <a:t> rid of this slide? More refresher for what Holganix is.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55DCB7-933F-3C4E-9005-93311E957159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9404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Maybe get</a:t>
            </a:r>
            <a:r>
              <a:rPr lang="en-US" baseline="0" dirty="0" smtClean="0"/>
              <a:t> rid of this slide? More refresher for what Holganix is.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55DCB7-933F-3C4E-9005-93311E957159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9404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Maybe get</a:t>
            </a:r>
            <a:r>
              <a:rPr lang="en-US" baseline="0" dirty="0" smtClean="0"/>
              <a:t> rid of this slide? More refresher for what Holganix is.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55DCB7-933F-3C4E-9005-93311E957159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9404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Maybe get</a:t>
            </a:r>
            <a:r>
              <a:rPr lang="en-US" baseline="0" dirty="0" smtClean="0"/>
              <a:t> rid of this slide? More refresher for what Holganix is.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55DCB7-933F-3C4E-9005-93311E957159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9404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68D79-C0BD-B545-B03B-D801B8DB81B4}" type="datetimeFigureOut">
              <a:rPr lang="en-US" smtClean="0"/>
              <a:t>2/20/14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BD956-443C-CA4F-B52C-66874DE0B2E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59322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68D79-C0BD-B545-B03B-D801B8DB81B4}" type="datetimeFigureOut">
              <a:rPr lang="en-US" smtClean="0"/>
              <a:t>2/20/14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BD956-443C-CA4F-B52C-66874DE0B2E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55028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68D79-C0BD-B545-B03B-D801B8DB81B4}" type="datetimeFigureOut">
              <a:rPr lang="en-US" smtClean="0"/>
              <a:t>2/20/14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BD956-443C-CA4F-B52C-66874DE0B2E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3324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68D79-C0BD-B545-B03B-D801B8DB81B4}" type="datetimeFigureOut">
              <a:rPr lang="en-US" smtClean="0"/>
              <a:t>2/20/14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BD956-443C-CA4F-B52C-66874DE0B2E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21833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68D79-C0BD-B545-B03B-D801B8DB81B4}" type="datetimeFigureOut">
              <a:rPr lang="en-US" smtClean="0"/>
              <a:t>2/20/14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BD956-443C-CA4F-B52C-66874DE0B2E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35536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68D79-C0BD-B545-B03B-D801B8DB81B4}" type="datetimeFigureOut">
              <a:rPr lang="en-US" smtClean="0"/>
              <a:t>2/20/14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BD956-443C-CA4F-B52C-66874DE0B2E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21293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68D79-C0BD-B545-B03B-D801B8DB81B4}" type="datetimeFigureOut">
              <a:rPr lang="en-US" smtClean="0"/>
              <a:t>2/20/14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BD956-443C-CA4F-B52C-66874DE0B2E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71748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68D79-C0BD-B545-B03B-D801B8DB81B4}" type="datetimeFigureOut">
              <a:rPr lang="en-US" smtClean="0"/>
              <a:t>2/20/14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BD956-443C-CA4F-B52C-66874DE0B2E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75806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68D79-C0BD-B545-B03B-D801B8DB81B4}" type="datetimeFigureOut">
              <a:rPr lang="en-US" smtClean="0"/>
              <a:t>2/20/14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BD956-443C-CA4F-B52C-66874DE0B2E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85989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68D79-C0BD-B545-B03B-D801B8DB81B4}" type="datetimeFigureOut">
              <a:rPr lang="en-US" smtClean="0"/>
              <a:t>2/20/14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BD956-443C-CA4F-B52C-66874DE0B2E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89302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68D79-C0BD-B545-B03B-D801B8DB81B4}" type="datetimeFigureOut">
              <a:rPr lang="en-US" smtClean="0"/>
              <a:t>2/20/14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BD956-443C-CA4F-B52C-66874DE0B2E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78017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D68D79-C0BD-B545-B03B-D801B8DB81B4}" type="datetimeFigureOut">
              <a:rPr lang="en-US" smtClean="0"/>
              <a:t>2/20/14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5BD956-443C-CA4F-B52C-66874DE0B2E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190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4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4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oleObject" Target="../embeddings/Microsoft_Excel_97_-_2004_Worksheet1.xls"/><Relationship Id="rId5" Type="http://schemas.openxmlformats.org/officeDocument/2006/relationships/image" Target="../media/image9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4" Type="http://schemas.openxmlformats.org/officeDocument/2006/relationships/oleObject" Target="../embeddings/Microsoft_Excel_97_-_2004_Worksheet2.xls"/><Relationship Id="rId5" Type="http://schemas.openxmlformats.org/officeDocument/2006/relationships/image" Target="../media/image10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4" Type="http://schemas.openxmlformats.org/officeDocument/2006/relationships/oleObject" Target="../embeddings/Microsoft_Excel_97_-_2004_Worksheet3.xls"/><Relationship Id="rId5" Type="http://schemas.openxmlformats.org/officeDocument/2006/relationships/image" Target="../media/image11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4" Type="http://schemas.openxmlformats.org/officeDocument/2006/relationships/oleObject" Target="../embeddings/Microsoft_Excel_97_-_2004_Worksheet4.xls"/><Relationship Id="rId5" Type="http://schemas.openxmlformats.org/officeDocument/2006/relationships/image" Target="../media/image12.e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4" Type="http://schemas.openxmlformats.org/officeDocument/2006/relationships/oleObject" Target="../embeddings/Microsoft_Excel_97_-_2004_Worksheet5.xls"/><Relationship Id="rId5" Type="http://schemas.openxmlformats.org/officeDocument/2006/relationships/image" Target="../media/image13.emf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4" Type="http://schemas.openxmlformats.org/officeDocument/2006/relationships/oleObject" Target="../embeddings/Microsoft_Excel_97_-_2004_Worksheet6.xls"/><Relationship Id="rId5" Type="http://schemas.openxmlformats.org/officeDocument/2006/relationships/image" Target="../media/image14.emf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4" Type="http://schemas.openxmlformats.org/officeDocument/2006/relationships/oleObject" Target="../embeddings/Microsoft_Excel_97_-_2004_Worksheet7.xls"/><Relationship Id="rId5" Type="http://schemas.openxmlformats.org/officeDocument/2006/relationships/image" Target="../media/image15.emf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4" Type="http://schemas.openxmlformats.org/officeDocument/2006/relationships/oleObject" Target="../embeddings/Microsoft_Excel_97_-_2004_Worksheet8.xls"/><Relationship Id="rId5" Type="http://schemas.openxmlformats.org/officeDocument/2006/relationships/image" Target="../media/image16.emf"/><Relationship Id="rId1" Type="http://schemas.openxmlformats.org/officeDocument/2006/relationships/vmlDrawing" Target="../drawings/vmlDrawing8.vml"/><Relationship Id="rId2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4" Type="http://schemas.openxmlformats.org/officeDocument/2006/relationships/oleObject" Target="../embeddings/Microsoft_Excel_97_-_2004_Worksheet9.xls"/><Relationship Id="rId5" Type="http://schemas.openxmlformats.org/officeDocument/2006/relationships/image" Target="../media/image17.emf"/><Relationship Id="rId1" Type="http://schemas.openxmlformats.org/officeDocument/2006/relationships/vmlDrawing" Target="../drawings/vmlDrawing9.vml"/><Relationship Id="rId2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4" Type="http://schemas.openxmlformats.org/officeDocument/2006/relationships/oleObject" Target="../embeddings/Microsoft_Excel_97_-_2004_Worksheet10.xls"/><Relationship Id="rId5" Type="http://schemas.openxmlformats.org/officeDocument/2006/relationships/image" Target="../media/image18.emf"/><Relationship Id="rId1" Type="http://schemas.openxmlformats.org/officeDocument/2006/relationships/vmlDrawing" Target="../drawings/vmlDrawing10.vml"/><Relationship Id="rId2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8449" t="5743"/>
          <a:stretch/>
        </p:blipFill>
        <p:spPr>
          <a:xfrm>
            <a:off x="0" y="0"/>
            <a:ext cx="9144000" cy="702858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67952" y="2490422"/>
            <a:ext cx="7772400" cy="2714560"/>
          </a:xfrm>
          <a:prstGeom prst="rect">
            <a:avLst/>
          </a:prstGeom>
          <a:solidFill>
            <a:schemeClr val="tx1">
              <a:alpha val="46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3800" dirty="0" smtClean="0">
                <a:solidFill>
                  <a:schemeClr val="bg1"/>
                </a:solidFill>
              </a:rPr>
              <a:t>By Rob Tyndall </a:t>
            </a:r>
            <a:endParaRPr lang="en-US" sz="3800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7952" y="2865437"/>
            <a:ext cx="7772400" cy="1470025"/>
          </a:xfrm>
        </p:spPr>
        <p:txBody>
          <a:bodyPr>
            <a:noAutofit/>
          </a:bodyPr>
          <a:lstStyle/>
          <a:p>
            <a:r>
              <a:rPr lang="en-US" sz="4500" dirty="0" smtClean="0">
                <a:solidFill>
                  <a:srgbClr val="FFFFFF"/>
                </a:solidFill>
              </a:rPr>
              <a:t>Designing your program	</a:t>
            </a:r>
            <a:endParaRPr lang="en-US" sz="45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06333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-146" t="11455" b="9175"/>
          <a:stretch/>
        </p:blipFill>
        <p:spPr>
          <a:xfrm>
            <a:off x="-47723" y="1387437"/>
            <a:ext cx="9203366" cy="547056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73628"/>
            <a:ext cx="9144000" cy="1143000"/>
          </a:xfrm>
        </p:spPr>
        <p:txBody>
          <a:bodyPr>
            <a:normAutofit/>
          </a:bodyPr>
          <a:lstStyle/>
          <a:p>
            <a:r>
              <a:rPr lang="en-US" sz="5000" dirty="0" smtClean="0">
                <a:solidFill>
                  <a:srgbClr val="008000"/>
                </a:solidFill>
              </a:rPr>
              <a:t>New program vs. Current program</a:t>
            </a:r>
            <a:endParaRPr lang="en-US" sz="5000" dirty="0">
              <a:solidFill>
                <a:srgbClr val="008000"/>
              </a:solidFill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13464" y="1387438"/>
            <a:ext cx="9203367" cy="0"/>
          </a:xfrm>
          <a:prstGeom prst="line">
            <a:avLst/>
          </a:prstGeom>
          <a:ln w="57150" cmpd="sng">
            <a:solidFill>
              <a:srgbClr val="0E487D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89664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istock girl on gras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57" y="1285824"/>
            <a:ext cx="9189360" cy="611541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2824"/>
            <a:ext cx="8229600" cy="1143000"/>
          </a:xfrm>
        </p:spPr>
        <p:txBody>
          <a:bodyPr>
            <a:normAutofit/>
          </a:bodyPr>
          <a:lstStyle/>
          <a:p>
            <a:r>
              <a:rPr lang="en-US" sz="6000" dirty="0" smtClean="0">
                <a:solidFill>
                  <a:srgbClr val="008000"/>
                </a:solidFill>
              </a:rPr>
              <a:t>New program</a:t>
            </a:r>
            <a:endParaRPr lang="en-US" sz="6000" dirty="0">
              <a:solidFill>
                <a:srgbClr val="008000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0" y="1287451"/>
            <a:ext cx="9203367" cy="0"/>
          </a:xfrm>
          <a:prstGeom prst="line">
            <a:avLst/>
          </a:prstGeom>
          <a:ln w="57150" cmpd="sng">
            <a:solidFill>
              <a:srgbClr val="0E487D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2" name="Group 11"/>
          <p:cNvGrpSpPr/>
          <p:nvPr/>
        </p:nvGrpSpPr>
        <p:grpSpPr>
          <a:xfrm>
            <a:off x="-303057" y="4630624"/>
            <a:ext cx="4863331" cy="5772120"/>
            <a:chOff x="1689695" y="1971037"/>
            <a:chExt cx="5023718" cy="3292935"/>
          </a:xfrm>
        </p:grpSpPr>
        <p:sp>
          <p:nvSpPr>
            <p:cNvPr id="14" name="TextBox 13"/>
            <p:cNvSpPr txBox="1"/>
            <p:nvPr/>
          </p:nvSpPr>
          <p:spPr>
            <a:xfrm>
              <a:off x="2143303" y="2336121"/>
              <a:ext cx="4570109" cy="6285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71500" indent="-571500">
                <a:buSzPct val="75000"/>
                <a:buFont typeface="Arial"/>
                <a:buChar char="•"/>
              </a:pPr>
              <a:endParaRPr lang="en-US" sz="4400" dirty="0">
                <a:solidFill>
                  <a:schemeClr val="bg1"/>
                </a:solidFill>
              </a:endParaRPr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1689695" y="1971037"/>
              <a:ext cx="5023718" cy="3292935"/>
            </a:xfrm>
            <a:prstGeom prst="roundRect">
              <a:avLst/>
            </a:prstGeom>
            <a:solidFill>
              <a:schemeClr val="tx1">
                <a:alpha val="64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285783" y="5200694"/>
            <a:ext cx="39979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bg1"/>
                </a:solidFill>
              </a:rPr>
              <a:t>W</a:t>
            </a:r>
            <a:r>
              <a:rPr lang="en-US" sz="3000" dirty="0" smtClean="0">
                <a:solidFill>
                  <a:schemeClr val="bg1"/>
                </a:solidFill>
              </a:rPr>
              <a:t>e have templates for Holganix programs</a:t>
            </a:r>
            <a:endParaRPr lang="en-US" sz="3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96737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istock girl on gras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57" y="1285824"/>
            <a:ext cx="9189360" cy="611541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2824"/>
            <a:ext cx="8229600" cy="1143000"/>
          </a:xfrm>
        </p:spPr>
        <p:txBody>
          <a:bodyPr>
            <a:normAutofit/>
          </a:bodyPr>
          <a:lstStyle/>
          <a:p>
            <a:r>
              <a:rPr lang="en-US" sz="6000" dirty="0" smtClean="0">
                <a:solidFill>
                  <a:srgbClr val="008000"/>
                </a:solidFill>
              </a:rPr>
              <a:t>Current program</a:t>
            </a:r>
            <a:endParaRPr lang="en-US" sz="6000" dirty="0">
              <a:solidFill>
                <a:srgbClr val="008000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0" y="1287451"/>
            <a:ext cx="9203367" cy="0"/>
          </a:xfrm>
          <a:prstGeom prst="line">
            <a:avLst/>
          </a:prstGeom>
          <a:ln w="57150" cmpd="sng">
            <a:solidFill>
              <a:srgbClr val="0E487D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2" name="Group 11"/>
          <p:cNvGrpSpPr/>
          <p:nvPr/>
        </p:nvGrpSpPr>
        <p:grpSpPr>
          <a:xfrm>
            <a:off x="-303058" y="3671886"/>
            <a:ext cx="4863331" cy="5772120"/>
            <a:chOff x="1689695" y="1971037"/>
            <a:chExt cx="5023718" cy="3292935"/>
          </a:xfrm>
        </p:grpSpPr>
        <p:sp>
          <p:nvSpPr>
            <p:cNvPr id="14" name="TextBox 13"/>
            <p:cNvSpPr txBox="1"/>
            <p:nvPr/>
          </p:nvSpPr>
          <p:spPr>
            <a:xfrm>
              <a:off x="2143303" y="2336121"/>
              <a:ext cx="4570109" cy="6285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71500" indent="-571500">
                <a:buSzPct val="75000"/>
                <a:buFont typeface="Arial"/>
                <a:buChar char="•"/>
              </a:pPr>
              <a:endParaRPr lang="en-US" sz="4400" dirty="0">
                <a:solidFill>
                  <a:schemeClr val="bg1"/>
                </a:solidFill>
              </a:endParaRPr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1689695" y="1971037"/>
              <a:ext cx="5023718" cy="3292935"/>
            </a:xfrm>
            <a:prstGeom prst="roundRect">
              <a:avLst/>
            </a:prstGeom>
            <a:solidFill>
              <a:schemeClr val="tx1">
                <a:alpha val="64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285782" y="4241956"/>
            <a:ext cx="3997972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500" dirty="0" smtClean="0">
                <a:solidFill>
                  <a:schemeClr val="bg1"/>
                </a:solidFill>
              </a:rPr>
              <a:t># of apps</a:t>
            </a:r>
          </a:p>
          <a:p>
            <a:pPr marL="342900" indent="-342900">
              <a:buFont typeface="Arial"/>
              <a:buChar char="•"/>
            </a:pPr>
            <a:r>
              <a:rPr lang="en-US" sz="2500" dirty="0" smtClean="0">
                <a:solidFill>
                  <a:schemeClr val="bg1"/>
                </a:solidFill>
              </a:rPr>
              <a:t>Single of split app pre –emergent </a:t>
            </a:r>
          </a:p>
          <a:p>
            <a:pPr marL="342900" indent="-342900">
              <a:buFont typeface="Arial"/>
              <a:buChar char="•"/>
            </a:pPr>
            <a:r>
              <a:rPr lang="en-US" sz="2500" dirty="0" smtClean="0">
                <a:solidFill>
                  <a:schemeClr val="bg1"/>
                </a:solidFill>
              </a:rPr>
              <a:t>Compatibility of products</a:t>
            </a:r>
          </a:p>
          <a:p>
            <a:pPr marL="342900" indent="-342900">
              <a:buFont typeface="Arial"/>
              <a:buChar char="•"/>
            </a:pPr>
            <a:r>
              <a:rPr lang="en-US" sz="2500" dirty="0">
                <a:solidFill>
                  <a:schemeClr val="bg1"/>
                </a:solidFill>
              </a:rPr>
              <a:t>R</a:t>
            </a:r>
            <a:r>
              <a:rPr lang="en-US" sz="2500" dirty="0" smtClean="0">
                <a:solidFill>
                  <a:schemeClr val="bg1"/>
                </a:solidFill>
              </a:rPr>
              <a:t>eductions</a:t>
            </a:r>
            <a:endParaRPr lang="en-US" sz="25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03339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istock girl on gras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57" y="1285824"/>
            <a:ext cx="9189360" cy="611541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2824"/>
            <a:ext cx="8229600" cy="1143000"/>
          </a:xfrm>
        </p:spPr>
        <p:txBody>
          <a:bodyPr>
            <a:normAutofit/>
          </a:bodyPr>
          <a:lstStyle/>
          <a:p>
            <a:r>
              <a:rPr lang="en-US" sz="6000" dirty="0" smtClean="0">
                <a:solidFill>
                  <a:srgbClr val="008000"/>
                </a:solidFill>
              </a:rPr>
              <a:t>Reductions</a:t>
            </a:r>
            <a:endParaRPr lang="en-US" sz="6000" dirty="0">
              <a:solidFill>
                <a:srgbClr val="008000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0" y="1287451"/>
            <a:ext cx="9203367" cy="0"/>
          </a:xfrm>
          <a:prstGeom prst="line">
            <a:avLst/>
          </a:prstGeom>
          <a:ln w="57150" cmpd="sng">
            <a:solidFill>
              <a:srgbClr val="0E487D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2" name="Group 11"/>
          <p:cNvGrpSpPr/>
          <p:nvPr/>
        </p:nvGrpSpPr>
        <p:grpSpPr>
          <a:xfrm>
            <a:off x="-303058" y="4130670"/>
            <a:ext cx="4863331" cy="5772120"/>
            <a:chOff x="1689695" y="1971037"/>
            <a:chExt cx="5023718" cy="3292935"/>
          </a:xfrm>
        </p:grpSpPr>
        <p:sp>
          <p:nvSpPr>
            <p:cNvPr id="14" name="TextBox 13"/>
            <p:cNvSpPr txBox="1"/>
            <p:nvPr/>
          </p:nvSpPr>
          <p:spPr>
            <a:xfrm>
              <a:off x="2143303" y="2336121"/>
              <a:ext cx="4570109" cy="6285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71500" indent="-571500">
                <a:buSzPct val="75000"/>
                <a:buFont typeface="Arial"/>
                <a:buChar char="•"/>
              </a:pPr>
              <a:endParaRPr lang="en-US" sz="4400" dirty="0">
                <a:solidFill>
                  <a:schemeClr val="bg1"/>
                </a:solidFill>
              </a:endParaRPr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1689695" y="1971037"/>
              <a:ext cx="5023718" cy="3292935"/>
            </a:xfrm>
            <a:prstGeom prst="roundRect">
              <a:avLst/>
            </a:prstGeom>
            <a:solidFill>
              <a:schemeClr val="tx1">
                <a:alpha val="64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285782" y="4700740"/>
            <a:ext cx="399797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smtClean="0">
                <a:solidFill>
                  <a:schemeClr val="bg1"/>
                </a:solidFill>
              </a:rPr>
              <a:t>Annual Nitrogen   = 50%</a:t>
            </a:r>
          </a:p>
          <a:p>
            <a:r>
              <a:rPr lang="en-US" sz="3000" dirty="0" smtClean="0">
                <a:solidFill>
                  <a:schemeClr val="bg1"/>
                </a:solidFill>
              </a:rPr>
              <a:t>Pre-Emergent		 = 20% </a:t>
            </a:r>
          </a:p>
          <a:p>
            <a:r>
              <a:rPr lang="en-US" sz="3000" dirty="0" smtClean="0">
                <a:solidFill>
                  <a:schemeClr val="bg1"/>
                </a:solidFill>
              </a:rPr>
              <a:t>Herbicide 			 = 30% </a:t>
            </a:r>
            <a:endParaRPr lang="en-US" sz="3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63273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57464" cy="6858000"/>
          </a:xfrm>
          <a:prstGeom prst="rect">
            <a:avLst/>
          </a:prstGeom>
          <a:solidFill>
            <a:srgbClr val="3E953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2785877"/>
            <a:ext cx="9144000" cy="116584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042474" y="2947226"/>
            <a:ext cx="2827554" cy="938719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5500" dirty="0" smtClean="0">
                <a:ln w="18415" cmpd="sng">
                  <a:noFill/>
                  <a:prstDash val="solid"/>
                </a:ln>
                <a:solidFill>
                  <a:srgbClr val="3E9532"/>
                </a:solidFill>
                <a:effectLst>
                  <a:innerShdw blurRad="63500" dist="12700" dir="5400000">
                    <a:prstClr val="black">
                      <a:alpha val="50000"/>
                    </a:prstClr>
                  </a:innerShdw>
                </a:effectLst>
                <a:latin typeface="Calibri"/>
                <a:cs typeface="Calibri"/>
              </a:rPr>
              <a:t>Variables</a:t>
            </a:r>
            <a:endParaRPr lang="en-US" sz="5500" dirty="0">
              <a:ln w="18415" cmpd="sng">
                <a:noFill/>
                <a:prstDash val="solid"/>
              </a:ln>
              <a:solidFill>
                <a:srgbClr val="3E9532"/>
              </a:solidFill>
              <a:effectLst>
                <a:innerShdw blurRad="63500" dist="12700" dir="5400000">
                  <a:prstClr val="black">
                    <a:alpha val="50000"/>
                  </a:prstClr>
                </a:innerShdw>
              </a:effectLst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167939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t="5242"/>
          <a:stretch/>
        </p:blipFill>
        <p:spPr>
          <a:xfrm>
            <a:off x="-13464" y="1503443"/>
            <a:ext cx="9343572" cy="575388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Autofit/>
          </a:bodyPr>
          <a:lstStyle/>
          <a:p>
            <a:r>
              <a:rPr lang="en-US" sz="6000" dirty="0" smtClean="0">
                <a:solidFill>
                  <a:srgbClr val="008000"/>
                </a:solidFill>
              </a:rPr>
              <a:t>Variables</a:t>
            </a:r>
            <a:endParaRPr lang="en-US" sz="6000" dirty="0">
              <a:solidFill>
                <a:srgbClr val="008000"/>
              </a:solidFill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-13464" y="1477366"/>
            <a:ext cx="9203367" cy="0"/>
          </a:xfrm>
          <a:prstGeom prst="line">
            <a:avLst/>
          </a:prstGeom>
          <a:ln w="57150" cmpd="sng">
            <a:solidFill>
              <a:srgbClr val="0E487D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Rounded Rectangle 4"/>
          <p:cNvSpPr/>
          <p:nvPr/>
        </p:nvSpPr>
        <p:spPr>
          <a:xfrm>
            <a:off x="1171840" y="2333993"/>
            <a:ext cx="6649900" cy="3181436"/>
          </a:xfrm>
          <a:prstGeom prst="roundRect">
            <a:avLst/>
          </a:prstGeom>
          <a:solidFill>
            <a:schemeClr val="tx1">
              <a:alpha val="64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171840" y="2657748"/>
            <a:ext cx="6769448" cy="2431435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571500" indent="-571500">
              <a:buFont typeface="Arial"/>
              <a:buChar char="•"/>
            </a:pPr>
            <a:r>
              <a:rPr lang="en-US" sz="3800" dirty="0" smtClean="0">
                <a:solidFill>
                  <a:srgbClr val="FFFFFF"/>
                </a:solidFill>
              </a:rPr>
              <a:t>Grass type</a:t>
            </a:r>
          </a:p>
          <a:p>
            <a:pPr marL="571500" indent="-571500">
              <a:buFont typeface="Arial"/>
              <a:buChar char="•"/>
            </a:pPr>
            <a:r>
              <a:rPr lang="en-US" sz="3800" dirty="0" smtClean="0">
                <a:solidFill>
                  <a:srgbClr val="FFFFFF"/>
                </a:solidFill>
              </a:rPr>
              <a:t>Pre-emergents</a:t>
            </a:r>
          </a:p>
          <a:p>
            <a:pPr marL="571500" indent="-571500">
              <a:buFont typeface="Arial"/>
              <a:buChar char="•"/>
            </a:pPr>
            <a:r>
              <a:rPr lang="en-US" sz="3800" dirty="0" smtClean="0">
                <a:solidFill>
                  <a:srgbClr val="FFFFFF"/>
                </a:solidFill>
              </a:rPr>
              <a:t>State and federal regulations</a:t>
            </a:r>
          </a:p>
          <a:p>
            <a:pPr marL="571500" indent="-571500">
              <a:buFont typeface="Arial"/>
              <a:buChar char="•"/>
            </a:pPr>
            <a:endParaRPr lang="en-US" sz="3800" dirty="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20730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9367" y="1387112"/>
            <a:ext cx="9203367" cy="612944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3628"/>
            <a:ext cx="8229600" cy="1143000"/>
          </a:xfrm>
        </p:spPr>
        <p:txBody>
          <a:bodyPr>
            <a:normAutofit/>
          </a:bodyPr>
          <a:lstStyle/>
          <a:p>
            <a:r>
              <a:rPr lang="en-US" sz="6000" dirty="0" smtClean="0">
                <a:solidFill>
                  <a:srgbClr val="008000"/>
                </a:solidFill>
              </a:rPr>
              <a:t>Grasses</a:t>
            </a:r>
            <a:endParaRPr lang="en-US" sz="6000" dirty="0">
              <a:solidFill>
                <a:srgbClr val="008000"/>
              </a:solidFill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13464" y="1387438"/>
            <a:ext cx="9203367" cy="0"/>
          </a:xfrm>
          <a:prstGeom prst="line">
            <a:avLst/>
          </a:prstGeom>
          <a:ln w="57150" cmpd="sng">
            <a:solidFill>
              <a:srgbClr val="0E487D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Rounded Rectangle 7"/>
          <p:cNvSpPr/>
          <p:nvPr/>
        </p:nvSpPr>
        <p:spPr>
          <a:xfrm>
            <a:off x="-429093" y="1895228"/>
            <a:ext cx="5855244" cy="4742711"/>
          </a:xfrm>
          <a:prstGeom prst="roundRect">
            <a:avLst/>
          </a:prstGeom>
          <a:solidFill>
            <a:schemeClr val="tx1">
              <a:alpha val="64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41771" y="2094190"/>
            <a:ext cx="5284380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FFFF"/>
                </a:solidFill>
              </a:rPr>
              <a:t>Warm Season</a:t>
            </a:r>
          </a:p>
          <a:p>
            <a:pPr marL="914400" lvl="1" indent="-457200">
              <a:buFont typeface="Arial"/>
              <a:buChar char="•"/>
            </a:pPr>
            <a:r>
              <a:rPr lang="en-US" sz="3200" dirty="0" smtClean="0">
                <a:solidFill>
                  <a:srgbClr val="FFFFFF"/>
                </a:solidFill>
              </a:rPr>
              <a:t>35 oz Holganix annually</a:t>
            </a:r>
          </a:p>
          <a:p>
            <a:pPr marL="1371600" lvl="2" indent="-457200">
              <a:buFont typeface="Arial"/>
              <a:buChar char="•"/>
            </a:pPr>
            <a:r>
              <a:rPr lang="en-US" sz="2500" dirty="0" smtClean="0">
                <a:solidFill>
                  <a:srgbClr val="FFFFFF"/>
                </a:solidFill>
              </a:rPr>
              <a:t>usually divided over minimum of 5 applications</a:t>
            </a:r>
          </a:p>
          <a:p>
            <a:r>
              <a:rPr lang="en-US" sz="3200" dirty="0" smtClean="0">
                <a:solidFill>
                  <a:srgbClr val="FFFFFF"/>
                </a:solidFill>
              </a:rPr>
              <a:t>Cool Season</a:t>
            </a:r>
          </a:p>
          <a:p>
            <a:pPr marL="914400" lvl="1" indent="-457200">
              <a:buFont typeface="Arial"/>
              <a:buChar char="•"/>
            </a:pPr>
            <a:r>
              <a:rPr lang="en-US" sz="3200" dirty="0" smtClean="0">
                <a:solidFill>
                  <a:srgbClr val="FFFFFF"/>
                </a:solidFill>
              </a:rPr>
              <a:t>28 </a:t>
            </a:r>
            <a:r>
              <a:rPr lang="en-US" sz="3200" dirty="0" err="1" smtClean="0">
                <a:solidFill>
                  <a:srgbClr val="FFFFFF"/>
                </a:solidFill>
              </a:rPr>
              <a:t>oz</a:t>
            </a:r>
            <a:r>
              <a:rPr lang="en-US" sz="3200" dirty="0" smtClean="0">
                <a:solidFill>
                  <a:srgbClr val="FFFFFF"/>
                </a:solidFill>
              </a:rPr>
              <a:t> Holganix annually</a:t>
            </a:r>
          </a:p>
          <a:p>
            <a:pPr marL="1371600" lvl="2" indent="-457200">
              <a:buFont typeface="Arial"/>
              <a:buChar char="•"/>
            </a:pPr>
            <a:r>
              <a:rPr lang="en-US" sz="2500" dirty="0" smtClean="0">
                <a:solidFill>
                  <a:srgbClr val="FFFFFF"/>
                </a:solidFill>
              </a:rPr>
              <a:t>usually divided over minimum of 4 applications</a:t>
            </a:r>
            <a:endParaRPr lang="en-US" sz="25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52195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465" y="1387112"/>
            <a:ext cx="9203367" cy="612944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3628"/>
            <a:ext cx="8229600" cy="1143000"/>
          </a:xfrm>
        </p:spPr>
        <p:txBody>
          <a:bodyPr>
            <a:normAutofit/>
          </a:bodyPr>
          <a:lstStyle/>
          <a:p>
            <a:r>
              <a:rPr lang="en-US" sz="6000" dirty="0" smtClean="0">
                <a:solidFill>
                  <a:srgbClr val="008000"/>
                </a:solidFill>
              </a:rPr>
              <a:t>Pre-emergent</a:t>
            </a:r>
            <a:endParaRPr lang="en-US" sz="6000" dirty="0">
              <a:solidFill>
                <a:srgbClr val="008000"/>
              </a:solidFill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13464" y="1387438"/>
            <a:ext cx="9203367" cy="0"/>
          </a:xfrm>
          <a:prstGeom prst="line">
            <a:avLst/>
          </a:prstGeom>
          <a:ln w="57150" cmpd="sng">
            <a:solidFill>
              <a:srgbClr val="0E487D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Rounded Rectangle 7"/>
          <p:cNvSpPr/>
          <p:nvPr/>
        </p:nvSpPr>
        <p:spPr>
          <a:xfrm>
            <a:off x="-429093" y="1895228"/>
            <a:ext cx="5855244" cy="2491583"/>
          </a:xfrm>
          <a:prstGeom prst="roundRect">
            <a:avLst/>
          </a:prstGeom>
          <a:solidFill>
            <a:schemeClr val="tx1">
              <a:alpha val="64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41771" y="2094190"/>
            <a:ext cx="5123220" cy="24468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3200" dirty="0" smtClean="0">
                <a:solidFill>
                  <a:srgbClr val="FFFFFF"/>
                </a:solidFill>
              </a:rPr>
              <a:t>Single application or split application</a:t>
            </a:r>
          </a:p>
          <a:p>
            <a:pPr marL="457200" indent="-457200">
              <a:buFont typeface="Arial"/>
              <a:buChar char="•"/>
            </a:pPr>
            <a:r>
              <a:rPr lang="en-US" sz="3200" dirty="0" smtClean="0">
                <a:solidFill>
                  <a:srgbClr val="FFFFFF"/>
                </a:solidFill>
              </a:rPr>
              <a:t>Months of control per label</a:t>
            </a:r>
          </a:p>
          <a:p>
            <a:pPr marL="342900" indent="-342900">
              <a:buFont typeface="Arial"/>
              <a:buChar char="•"/>
            </a:pPr>
            <a:endParaRPr lang="en-US" sz="25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58397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3456"/>
            <a:ext cx="8229600" cy="1143000"/>
          </a:xfrm>
        </p:spPr>
        <p:txBody>
          <a:bodyPr>
            <a:normAutofit/>
          </a:bodyPr>
          <a:lstStyle/>
          <a:p>
            <a:r>
              <a:rPr lang="en-US" sz="6000" dirty="0" smtClean="0">
                <a:solidFill>
                  <a:srgbClr val="008000"/>
                </a:solidFill>
              </a:rPr>
              <a:t>Barricade 4FL </a:t>
            </a:r>
            <a:endParaRPr lang="en-US" sz="6000" dirty="0">
              <a:solidFill>
                <a:srgbClr val="008000"/>
              </a:solidFill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13464" y="1342046"/>
            <a:ext cx="9203367" cy="0"/>
          </a:xfrm>
          <a:prstGeom prst="line">
            <a:avLst/>
          </a:prstGeom>
          <a:ln w="57150" cmpd="sng">
            <a:solidFill>
              <a:srgbClr val="0E487D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Screen Shot 2014-02-13 at 1.44.00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82404"/>
            <a:ext cx="9144000" cy="3745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9746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465" y="1387112"/>
            <a:ext cx="9203367" cy="612944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3628"/>
            <a:ext cx="8229600" cy="1143000"/>
          </a:xfrm>
        </p:spPr>
        <p:txBody>
          <a:bodyPr>
            <a:noAutofit/>
          </a:bodyPr>
          <a:lstStyle/>
          <a:p>
            <a:r>
              <a:rPr lang="en-US" sz="4000" dirty="0" smtClean="0">
                <a:solidFill>
                  <a:srgbClr val="008000"/>
                </a:solidFill>
              </a:rPr>
              <a:t>State &amp; federal regulations/nutrient management</a:t>
            </a:r>
            <a:endParaRPr lang="en-US" sz="4000" dirty="0">
              <a:solidFill>
                <a:srgbClr val="008000"/>
              </a:solidFill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13464" y="1387438"/>
            <a:ext cx="9203367" cy="0"/>
          </a:xfrm>
          <a:prstGeom prst="line">
            <a:avLst/>
          </a:prstGeom>
          <a:ln w="57150" cmpd="sng">
            <a:solidFill>
              <a:srgbClr val="0E487D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Rounded Rectangle 7"/>
          <p:cNvSpPr/>
          <p:nvPr/>
        </p:nvSpPr>
        <p:spPr>
          <a:xfrm>
            <a:off x="-429093" y="1895228"/>
            <a:ext cx="5855244" cy="3804740"/>
          </a:xfrm>
          <a:prstGeom prst="roundRect">
            <a:avLst/>
          </a:prstGeom>
          <a:solidFill>
            <a:schemeClr val="tx1">
              <a:alpha val="64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41771" y="2094190"/>
            <a:ext cx="5284380" cy="326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3200" dirty="0" smtClean="0">
                <a:solidFill>
                  <a:srgbClr val="FFFFFF"/>
                </a:solidFill>
              </a:rPr>
              <a:t>Limits on annual amount of nitrogen</a:t>
            </a:r>
          </a:p>
          <a:p>
            <a:pPr marL="457200" indent="-457200">
              <a:buFont typeface="Arial"/>
              <a:buChar char="•"/>
            </a:pPr>
            <a:r>
              <a:rPr lang="en-US" sz="3200" dirty="0" smtClean="0">
                <a:solidFill>
                  <a:srgbClr val="FFFFFF"/>
                </a:solidFill>
              </a:rPr>
              <a:t>Slow release requirements </a:t>
            </a:r>
          </a:p>
          <a:p>
            <a:pPr lvl="1"/>
            <a:r>
              <a:rPr lang="en-US" sz="2500" dirty="0">
                <a:solidFill>
                  <a:srgbClr val="FFFFFF"/>
                </a:solidFill>
              </a:rPr>
              <a:t>	</a:t>
            </a:r>
            <a:r>
              <a:rPr lang="en-US" sz="2500" dirty="0" smtClean="0">
                <a:solidFill>
                  <a:srgbClr val="FFFFFF"/>
                </a:solidFill>
              </a:rPr>
              <a:t>Parts of NJ require 20% slow</a:t>
            </a:r>
            <a:endParaRPr lang="en-US" sz="2500" dirty="0">
              <a:solidFill>
                <a:srgbClr val="FFFFFF"/>
              </a:solidFill>
            </a:endParaRPr>
          </a:p>
          <a:p>
            <a:pPr marL="457200" indent="-457200">
              <a:buFont typeface="Arial"/>
              <a:buChar char="•"/>
            </a:pPr>
            <a:r>
              <a:rPr lang="en-US" sz="3000" dirty="0" smtClean="0">
                <a:solidFill>
                  <a:srgbClr val="FFFFFF"/>
                </a:solidFill>
              </a:rPr>
              <a:t>Phosphorous bans</a:t>
            </a:r>
          </a:p>
          <a:p>
            <a:pPr marL="457200" indent="-457200">
              <a:buFont typeface="Arial"/>
              <a:buChar char="•"/>
            </a:pPr>
            <a:r>
              <a:rPr lang="en-US" sz="3000" dirty="0" smtClean="0">
                <a:solidFill>
                  <a:srgbClr val="FFFFFF"/>
                </a:solidFill>
              </a:rPr>
              <a:t>Fertilizer black out periods </a:t>
            </a:r>
          </a:p>
          <a:p>
            <a:pPr lvl="1"/>
            <a:r>
              <a:rPr lang="en-US" sz="2500" dirty="0" smtClean="0">
                <a:solidFill>
                  <a:srgbClr val="FFFFFF"/>
                </a:solidFill>
              </a:rPr>
              <a:t>	Holganix can be applied</a:t>
            </a:r>
          </a:p>
        </p:txBody>
      </p:sp>
    </p:spTree>
    <p:extLst>
      <p:ext uri="{BB962C8B-B14F-4D97-AF65-F5344CB8AC3E}">
        <p14:creationId xmlns:p14="http://schemas.microsoft.com/office/powerpoint/2010/main" val="14002811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57464" cy="6858000"/>
          </a:xfrm>
          <a:prstGeom prst="rect">
            <a:avLst/>
          </a:prstGeom>
          <a:solidFill>
            <a:srgbClr val="3E953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5320769" y="892376"/>
            <a:ext cx="3655883" cy="202500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320770" y="1184116"/>
            <a:ext cx="3655882" cy="1400383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500" dirty="0" smtClean="0">
                <a:ln w="18415" cmpd="sng">
                  <a:noFill/>
                  <a:prstDash val="solid"/>
                </a:ln>
                <a:solidFill>
                  <a:srgbClr val="3E9532"/>
                </a:solidFill>
                <a:effectLst>
                  <a:innerShdw blurRad="63500" dist="12700" dir="5400000">
                    <a:prstClr val="black">
                      <a:alpha val="50000"/>
                    </a:prstClr>
                  </a:innerShdw>
                </a:effectLst>
                <a:latin typeface="Calibri"/>
                <a:cs typeface="Calibri"/>
              </a:rPr>
              <a:t>Rob Tyndall</a:t>
            </a:r>
          </a:p>
          <a:p>
            <a:pPr algn="ctr"/>
            <a:r>
              <a:rPr lang="en-US" sz="2500" dirty="0" smtClean="0">
                <a:ln w="18415" cmpd="sng">
                  <a:noFill/>
                  <a:prstDash val="solid"/>
                </a:ln>
                <a:solidFill>
                  <a:srgbClr val="3E9532"/>
                </a:solidFill>
                <a:effectLst>
                  <a:innerShdw blurRad="63500" dist="12700" dir="5400000">
                    <a:prstClr val="black">
                      <a:alpha val="50000"/>
                    </a:prstClr>
                  </a:innerShdw>
                </a:effectLst>
                <a:latin typeface="Calibri"/>
                <a:cs typeface="Calibri"/>
              </a:rPr>
              <a:t>Rtyndall@holganix.com</a:t>
            </a:r>
          </a:p>
          <a:p>
            <a:pPr algn="ctr"/>
            <a:r>
              <a:rPr lang="en-US" sz="2500" dirty="0" smtClean="0">
                <a:ln w="18415" cmpd="sng">
                  <a:noFill/>
                  <a:prstDash val="solid"/>
                </a:ln>
                <a:solidFill>
                  <a:srgbClr val="3E9532"/>
                </a:solidFill>
                <a:effectLst>
                  <a:innerShdw blurRad="63500" dist="12700" dir="5400000">
                    <a:prstClr val="black">
                      <a:alpha val="50000"/>
                    </a:prstClr>
                  </a:innerShdw>
                </a:effectLst>
                <a:latin typeface="Calibri"/>
                <a:cs typeface="Calibri"/>
              </a:rPr>
              <a:t>866-56-EARTH</a:t>
            </a:r>
            <a:endParaRPr lang="en-US" sz="2500" dirty="0">
              <a:ln w="18415" cmpd="sng">
                <a:noFill/>
                <a:prstDash val="solid"/>
              </a:ln>
              <a:solidFill>
                <a:srgbClr val="3E9532"/>
              </a:solidFill>
              <a:effectLst>
                <a:innerShdw blurRad="63500" dist="12700" dir="5400000">
                  <a:prstClr val="black">
                    <a:alpha val="50000"/>
                  </a:prstClr>
                </a:innerShdw>
              </a:effectLst>
              <a:latin typeface="Calibri"/>
              <a:cs typeface="Calibri"/>
            </a:endParaRPr>
          </a:p>
        </p:txBody>
      </p:sp>
      <p:pic>
        <p:nvPicPr>
          <p:cNvPr id="2" name="Picture 1" descr="Rob and Mark 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4378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57464" cy="6858000"/>
          </a:xfrm>
          <a:prstGeom prst="rect">
            <a:avLst/>
          </a:prstGeom>
          <a:solidFill>
            <a:srgbClr val="3E953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2785877"/>
            <a:ext cx="9144000" cy="116584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695026" y="2947226"/>
            <a:ext cx="5522447" cy="938719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5500" dirty="0" smtClean="0">
                <a:ln w="18415" cmpd="sng">
                  <a:noFill/>
                  <a:prstDash val="solid"/>
                </a:ln>
                <a:solidFill>
                  <a:srgbClr val="3E9532"/>
                </a:solidFill>
                <a:effectLst>
                  <a:innerShdw blurRad="63500" dist="12700" dir="5400000">
                    <a:prstClr val="black">
                      <a:alpha val="50000"/>
                    </a:prstClr>
                  </a:innerShdw>
                </a:effectLst>
                <a:latin typeface="Calibri"/>
                <a:cs typeface="Calibri"/>
              </a:rPr>
              <a:t>Program examples</a:t>
            </a:r>
            <a:endParaRPr lang="en-US" sz="5500" dirty="0">
              <a:ln w="18415" cmpd="sng">
                <a:noFill/>
                <a:prstDash val="solid"/>
              </a:ln>
              <a:solidFill>
                <a:srgbClr val="3E9532"/>
              </a:solidFill>
              <a:effectLst>
                <a:innerShdw blurRad="63500" dist="12700" dir="5400000">
                  <a:prstClr val="black">
                    <a:alpha val="50000"/>
                  </a:prstClr>
                </a:innerShdw>
              </a:effectLst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066724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12 </a:t>
            </a:r>
            <a:r>
              <a:rPr lang="en-US" dirty="0" smtClean="0"/>
              <a:t>Holganix Pre-Built Programs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ln>
            <a:solidFill>
              <a:schemeClr val="tx1"/>
            </a:solidFill>
          </a:ln>
        </p:spPr>
        <p:txBody>
          <a:bodyPr anchor="t"/>
          <a:lstStyle/>
          <a:p>
            <a:pPr algn="ctr"/>
            <a:r>
              <a:rPr lang="en-US" u="sng" dirty="0" smtClean="0"/>
              <a:t>Value</a:t>
            </a:r>
            <a:endParaRPr lang="en-US" u="sng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ln>
            <a:solidFill>
              <a:schemeClr val="tx1"/>
            </a:solidFill>
          </a:ln>
        </p:spPr>
        <p:txBody>
          <a:bodyPr/>
          <a:lstStyle/>
          <a:p>
            <a:r>
              <a:rPr lang="en-US" dirty="0" smtClean="0"/>
              <a:t>Granular</a:t>
            </a:r>
          </a:p>
          <a:p>
            <a:pPr lvl="1"/>
            <a:r>
              <a:rPr lang="en-US" dirty="0"/>
              <a:t>Fast Release</a:t>
            </a:r>
          </a:p>
          <a:p>
            <a:pPr lvl="1"/>
            <a:r>
              <a:rPr lang="en-US" dirty="0"/>
              <a:t>20% Slow </a:t>
            </a:r>
            <a:r>
              <a:rPr lang="en-US" dirty="0" smtClean="0"/>
              <a:t>Release</a:t>
            </a:r>
          </a:p>
          <a:p>
            <a:r>
              <a:rPr lang="en-US" dirty="0" smtClean="0"/>
              <a:t>Liquid</a:t>
            </a:r>
          </a:p>
          <a:p>
            <a:pPr lvl="1"/>
            <a:r>
              <a:rPr lang="en-US" dirty="0"/>
              <a:t>Fast Release</a:t>
            </a:r>
          </a:p>
          <a:p>
            <a:pPr lvl="1"/>
            <a:r>
              <a:rPr lang="en-US" dirty="0"/>
              <a:t>20% Slow </a:t>
            </a:r>
            <a:r>
              <a:rPr lang="en-US" dirty="0" smtClean="0"/>
              <a:t>Release</a:t>
            </a:r>
          </a:p>
          <a:p>
            <a:r>
              <a:rPr lang="en-US" dirty="0" smtClean="0"/>
              <a:t>Hybrid</a:t>
            </a:r>
          </a:p>
          <a:p>
            <a:pPr lvl="1"/>
            <a:r>
              <a:rPr lang="en-US" dirty="0" smtClean="0"/>
              <a:t>Fast Release</a:t>
            </a:r>
          </a:p>
          <a:p>
            <a:pPr lvl="1"/>
            <a:r>
              <a:rPr lang="en-US" dirty="0" smtClean="0"/>
              <a:t>20% Slow Release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ln>
            <a:solidFill>
              <a:schemeClr val="tx1"/>
            </a:solidFill>
          </a:ln>
        </p:spPr>
        <p:txBody>
          <a:bodyPr anchor="t"/>
          <a:lstStyle/>
          <a:p>
            <a:pPr algn="ctr"/>
            <a:r>
              <a:rPr lang="en-US" u="sng" dirty="0" smtClean="0"/>
              <a:t>Premium</a:t>
            </a:r>
            <a:endParaRPr lang="en-US" u="sng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ln>
            <a:solidFill>
              <a:schemeClr val="tx1"/>
            </a:solidFill>
          </a:ln>
        </p:spPr>
        <p:txBody>
          <a:bodyPr/>
          <a:lstStyle/>
          <a:p>
            <a:r>
              <a:rPr lang="en-US" dirty="0"/>
              <a:t>Granular</a:t>
            </a:r>
          </a:p>
          <a:p>
            <a:pPr lvl="1"/>
            <a:r>
              <a:rPr lang="en-US" dirty="0"/>
              <a:t>Fast Release</a:t>
            </a:r>
          </a:p>
          <a:p>
            <a:pPr lvl="1"/>
            <a:r>
              <a:rPr lang="en-US" dirty="0"/>
              <a:t>20% Slow Release</a:t>
            </a:r>
          </a:p>
          <a:p>
            <a:r>
              <a:rPr lang="en-US" dirty="0"/>
              <a:t>Liquid</a:t>
            </a:r>
          </a:p>
          <a:p>
            <a:pPr lvl="1"/>
            <a:r>
              <a:rPr lang="en-US" dirty="0"/>
              <a:t>Fast Release</a:t>
            </a:r>
          </a:p>
          <a:p>
            <a:pPr lvl="1"/>
            <a:r>
              <a:rPr lang="en-US" dirty="0"/>
              <a:t>20% Slow Release</a:t>
            </a:r>
          </a:p>
          <a:p>
            <a:r>
              <a:rPr lang="en-US" dirty="0"/>
              <a:t>Hybrid</a:t>
            </a:r>
          </a:p>
          <a:p>
            <a:pPr lvl="1"/>
            <a:r>
              <a:rPr lang="en-US" dirty="0"/>
              <a:t>Fast Release</a:t>
            </a:r>
          </a:p>
          <a:p>
            <a:pPr lvl="1"/>
            <a:r>
              <a:rPr lang="en-US" dirty="0"/>
              <a:t>20% Slow Release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66972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58081033"/>
              </p:ext>
            </p:extLst>
          </p:nvPr>
        </p:nvGraphicFramePr>
        <p:xfrm>
          <a:off x="-108213" y="1244600"/>
          <a:ext cx="9252213" cy="3257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93" name="Worksheet" r:id="rId4" imgW="10172790" imgH="3581310" progId="Excel.Sheet.8">
                  <p:embed/>
                </p:oleObj>
              </mc:Choice>
              <mc:Fallback>
                <p:oleObj name="Worksheet" r:id="rId4" imgW="10172790" imgH="3581310" progId="Excel.Sheet.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-108213" y="1244600"/>
                        <a:ext cx="9252213" cy="32575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764229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31452937"/>
              </p:ext>
            </p:extLst>
          </p:nvPr>
        </p:nvGraphicFramePr>
        <p:xfrm>
          <a:off x="122857" y="1419413"/>
          <a:ext cx="8901614" cy="33728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17" name="Worksheet" r:id="rId4" imgW="10229760" imgH="3876765" progId="Excel.Sheet.8">
                  <p:embed/>
                </p:oleObj>
              </mc:Choice>
              <mc:Fallback>
                <p:oleObj name="Worksheet" r:id="rId4" imgW="10229760" imgH="3876765" progId="Excel.Sheet.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22857" y="1419413"/>
                        <a:ext cx="8901614" cy="337287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0365622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29794315"/>
              </p:ext>
            </p:extLst>
          </p:nvPr>
        </p:nvGraphicFramePr>
        <p:xfrm>
          <a:off x="95060" y="731179"/>
          <a:ext cx="8727702" cy="52593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41" name="Worksheet" r:id="rId4" imgW="10496520" imgH="6324510" progId="Excel.Sheet.8">
                  <p:embed/>
                </p:oleObj>
              </mc:Choice>
              <mc:Fallback>
                <p:oleObj name="Worksheet" r:id="rId4" imgW="10496520" imgH="6324510" progId="Excel.Sheet.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95060" y="731179"/>
                        <a:ext cx="8727702" cy="525934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461742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61210444"/>
              </p:ext>
            </p:extLst>
          </p:nvPr>
        </p:nvGraphicFramePr>
        <p:xfrm>
          <a:off x="195831" y="474623"/>
          <a:ext cx="8835468" cy="59648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65" name="Worksheet" r:id="rId4" imgW="10496520" imgH="7086600" progId="Excel.Sheet.8">
                  <p:embed/>
                </p:oleObj>
              </mc:Choice>
              <mc:Fallback>
                <p:oleObj name="Worksheet" r:id="rId4" imgW="10496520" imgH="7086600" progId="Excel.Sheet.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95831" y="474623"/>
                        <a:ext cx="8835468" cy="596487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174620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21642241"/>
              </p:ext>
            </p:extLst>
          </p:nvPr>
        </p:nvGraphicFramePr>
        <p:xfrm>
          <a:off x="52329" y="1475184"/>
          <a:ext cx="9020796" cy="38996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89" name="Worksheet" r:id="rId4" imgW="11544390" imgH="4991190" progId="Excel.Sheet.8">
                  <p:embed/>
                </p:oleObj>
              </mc:Choice>
              <mc:Fallback>
                <p:oleObj name="Worksheet" r:id="rId4" imgW="11544390" imgH="4991190" progId="Excel.Sheet.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2329" y="1475184"/>
                        <a:ext cx="9020796" cy="389961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173603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60783613"/>
              </p:ext>
            </p:extLst>
          </p:nvPr>
        </p:nvGraphicFramePr>
        <p:xfrm>
          <a:off x="133389" y="1385390"/>
          <a:ext cx="8915529" cy="41048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13" name="Worksheet" r:id="rId4" imgW="11668050" imgH="5372100" progId="Excel.Sheet.8">
                  <p:embed/>
                </p:oleObj>
              </mc:Choice>
              <mc:Fallback>
                <p:oleObj name="Worksheet" r:id="rId4" imgW="11668050" imgH="5372100" progId="Excel.Sheet.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33389" y="1385390"/>
                        <a:ext cx="8915529" cy="410485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028281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457200" y="2060751"/>
          <a:ext cx="8229600" cy="3475678"/>
        </p:xfrm>
        <a:graphic>
          <a:graphicData uri="http://schemas.openxmlformats.org/drawingml/2006/table">
            <a:tbl>
              <a:tblPr/>
              <a:tblGrid>
                <a:gridCol w="1344440"/>
                <a:gridCol w="845367"/>
                <a:gridCol w="1782401"/>
                <a:gridCol w="2749990"/>
                <a:gridCol w="1507402"/>
              </a:tblGrid>
              <a:tr h="236805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39" marR="7639" marT="76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39" marR="7639" marT="76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39" marR="7639" marT="76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Premium Lawn Granular Program</a:t>
                      </a:r>
                    </a:p>
                  </a:txBody>
                  <a:tcPr marL="7639" marR="7639" marT="76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</a:p>
                  </a:txBody>
                  <a:tcPr marL="7639" marR="7639" marT="76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52777"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39" marR="7639" marT="76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39" marR="7639" marT="76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39" marR="7639" marT="76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39" marR="7639" marT="76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39" marR="7639" marT="76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52777"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39" marR="7639" marT="76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39" marR="7639" marT="76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39" marR="7639" marT="76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39" marR="7639" marT="76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39" marR="7639" marT="76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52777"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39" marR="7639" marT="76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39" marR="7639" marT="76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39" marR="7639" marT="76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39" marR="7639" marT="76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39" marR="7639" marT="76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972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Round</a:t>
                      </a:r>
                    </a:p>
                  </a:txBody>
                  <a:tcPr marL="7639" marR="7639" marT="76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General dates</a:t>
                      </a:r>
                    </a:p>
                  </a:txBody>
                  <a:tcPr marL="7639" marR="7639" marT="76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Classification</a:t>
                      </a:r>
                    </a:p>
                  </a:txBody>
                  <a:tcPr marL="7639" marR="7639" marT="76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Product</a:t>
                      </a:r>
                    </a:p>
                  </a:txBody>
                  <a:tcPr marL="7639" marR="7639" marT="76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Rate per Bag</a:t>
                      </a:r>
                    </a:p>
                  </a:txBody>
                  <a:tcPr marL="7639" marR="7639" marT="76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2777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7639" marR="7639" marT="763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3/1 -4/15</a:t>
                      </a:r>
                    </a:p>
                  </a:txBody>
                  <a:tcPr marL="7639" marR="7639" marT="763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39" marR="7639" marT="763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39" marR="7639" marT="763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39" marR="7639" marT="763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52777">
                <a:tc>
                  <a:txBody>
                    <a:bodyPr/>
                    <a:lstStyle/>
                    <a:p>
                      <a:pPr algn="l" fontAlgn="b"/>
                      <a:r>
                        <a:rPr lang="pt-BR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Total N .5 lb per 1,000 sq ft</a:t>
                      </a:r>
                    </a:p>
                  </a:txBody>
                  <a:tcPr marL="7639" marR="7639" marT="763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39" marR="7639" marT="76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Fertilizer &amp; Crabgrass pre-emergent</a:t>
                      </a:r>
                    </a:p>
                  </a:txBody>
                  <a:tcPr marL="7639" marR="7639" marT="76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12-0-2 with .37 prodiamine</a:t>
                      </a:r>
                    </a:p>
                  </a:txBody>
                  <a:tcPr marL="7639" marR="7639" marT="76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12,500 sq ft</a:t>
                      </a:r>
                    </a:p>
                  </a:txBody>
                  <a:tcPr marL="7639" marR="7639" marT="763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2777"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39" marR="7639" marT="763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39" marR="7639" marT="763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39" marR="7639" marT="763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39" marR="7639" marT="763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39" marR="7639" marT="763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2777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7639" marR="7639" marT="763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4/16 - 6/22</a:t>
                      </a:r>
                    </a:p>
                  </a:txBody>
                  <a:tcPr marL="7639" marR="7639" marT="763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39" marR="7639" marT="763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39" marR="7639" marT="763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39" marR="7639" marT="763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45138">
                <a:tc>
                  <a:txBody>
                    <a:bodyPr/>
                    <a:lstStyle/>
                    <a:p>
                      <a:pPr algn="l" fontAlgn="b"/>
                      <a:r>
                        <a:rPr lang="pt-BR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Total N .4 lb per 1,000 sq ft</a:t>
                      </a:r>
                    </a:p>
                  </a:txBody>
                  <a:tcPr marL="7639" marR="7639" marT="763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39" marR="7639" marT="76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Fertilizer</a:t>
                      </a:r>
                    </a:p>
                  </a:txBody>
                  <a:tcPr marL="7639" marR="7639" marT="76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10-1-2</a:t>
                      </a:r>
                    </a:p>
                  </a:txBody>
                  <a:tcPr marL="7639" marR="7639" marT="76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12,500 sq ft</a:t>
                      </a:r>
                    </a:p>
                  </a:txBody>
                  <a:tcPr marL="7639" marR="7639" marT="763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2777"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39" marR="7639" marT="763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39" marR="7639" marT="763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39" marR="7639" marT="763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39" marR="7639" marT="763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39" marR="7639" marT="763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2777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7639" marR="7639" marT="763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6/23 - 8/31</a:t>
                      </a:r>
                    </a:p>
                  </a:txBody>
                  <a:tcPr marL="7639" marR="7639" marT="763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39" marR="7639" marT="763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39" marR="7639" marT="763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39" marR="7639" marT="763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52777">
                <a:tc>
                  <a:txBody>
                    <a:bodyPr/>
                    <a:lstStyle/>
                    <a:p>
                      <a:pPr algn="l" fontAlgn="b"/>
                      <a:r>
                        <a:rPr lang="pt-BR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Total N .44 lb per 1,000 sq ft</a:t>
                      </a:r>
                    </a:p>
                  </a:txBody>
                  <a:tcPr marL="7639" marR="7639" marT="763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39" marR="7639" marT="76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Fertilizer</a:t>
                      </a:r>
                    </a:p>
                  </a:txBody>
                  <a:tcPr marL="7639" marR="7639" marT="76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11-0-0 with .2% Merit</a:t>
                      </a:r>
                    </a:p>
                  </a:txBody>
                  <a:tcPr marL="7639" marR="7639" marT="76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12,500 sq ft</a:t>
                      </a:r>
                    </a:p>
                  </a:txBody>
                  <a:tcPr marL="7639" marR="7639" marT="763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2777"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39" marR="7639" marT="763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39" marR="7639" marT="763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39" marR="7639" marT="763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39" marR="7639" marT="763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39" marR="7639" marT="763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2777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7639" marR="7639" marT="763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9/1 - 10/15</a:t>
                      </a:r>
                    </a:p>
                  </a:txBody>
                  <a:tcPr marL="7639" marR="7639" marT="763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39" marR="7639" marT="763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39" marR="7639" marT="763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39" marR="7639" marT="763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52777">
                <a:tc>
                  <a:txBody>
                    <a:bodyPr/>
                    <a:lstStyle/>
                    <a:p>
                      <a:pPr algn="l" fontAlgn="b"/>
                      <a:r>
                        <a:rPr lang="pt-BR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Total N .4 lb per 1,000 sq ft</a:t>
                      </a:r>
                    </a:p>
                  </a:txBody>
                  <a:tcPr marL="7639" marR="7639" marT="763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39" marR="7639" marT="76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Fertilizer</a:t>
                      </a:r>
                    </a:p>
                  </a:txBody>
                  <a:tcPr marL="7639" marR="7639" marT="76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10-1-2</a:t>
                      </a:r>
                    </a:p>
                  </a:txBody>
                  <a:tcPr marL="7639" marR="7639" marT="76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12,500 sq ft</a:t>
                      </a:r>
                    </a:p>
                  </a:txBody>
                  <a:tcPr marL="7639" marR="7639" marT="763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2777"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39" marR="7639" marT="763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39" marR="7639" marT="763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39" marR="7639" marT="763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39" marR="7639" marT="763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39" marR="7639" marT="763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2777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7639" marR="7639" marT="763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10/16 - 11/30</a:t>
                      </a:r>
                    </a:p>
                  </a:txBody>
                  <a:tcPr marL="7639" marR="7639" marT="763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39" marR="7639" marT="763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39" marR="7639" marT="763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39" marR="7639" marT="763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52777">
                <a:tc>
                  <a:txBody>
                    <a:bodyPr/>
                    <a:lstStyle/>
                    <a:p>
                      <a:pPr algn="l" fontAlgn="b"/>
                      <a:r>
                        <a:rPr lang="pt-BR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Total N .4 lb per 1,000 sq ft</a:t>
                      </a:r>
                    </a:p>
                  </a:txBody>
                  <a:tcPr marL="7639" marR="7639" marT="763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39" marR="7639" marT="76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Fertilizer</a:t>
                      </a:r>
                    </a:p>
                  </a:txBody>
                  <a:tcPr marL="7639" marR="7639" marT="76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10-1-2</a:t>
                      </a:r>
                    </a:p>
                  </a:txBody>
                  <a:tcPr marL="7639" marR="7639" marT="76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12,500 sq ft</a:t>
                      </a:r>
                    </a:p>
                  </a:txBody>
                  <a:tcPr marL="7639" marR="7639" marT="763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2777"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39" marR="7639" marT="763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39" marR="7639" marT="763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39" marR="7639" marT="763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39" marR="7639" marT="763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39" marR="7639" marT="763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52777"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Spot spray weed control where and when necessary.</a:t>
                      </a:r>
                    </a:p>
                  </a:txBody>
                  <a:tcPr marL="7639" marR="7639" marT="76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39" marR="7639" marT="76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39" marR="7639" marT="76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52777"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Note: If Phosphorous is banned, substitute 10-0-0 or 10-0-3 for the 10-1-2.</a:t>
                      </a:r>
                    </a:p>
                  </a:txBody>
                  <a:tcPr marL="7639" marR="7639" marT="76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39" marR="7639" marT="76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39" marR="7639" marT="76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017070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457200" y="1844169"/>
          <a:ext cx="8229600" cy="4038025"/>
        </p:xfrm>
        <a:graphic>
          <a:graphicData uri="http://schemas.openxmlformats.org/drawingml/2006/table">
            <a:tbl>
              <a:tblPr/>
              <a:tblGrid>
                <a:gridCol w="1312336"/>
                <a:gridCol w="849309"/>
                <a:gridCol w="1790712"/>
                <a:gridCol w="2762812"/>
                <a:gridCol w="1514431"/>
              </a:tblGrid>
              <a:tr h="153537"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77" marR="7677" marT="76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77" marR="7677" marT="76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77" marR="7677" marT="76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77" marR="7677" marT="76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77" marR="7677" marT="76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75966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77" marR="7677" marT="76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77" marR="7677" marT="76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77" marR="7677" marT="76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Premium Lawn Granular Program - Slow Release</a:t>
                      </a:r>
                    </a:p>
                  </a:txBody>
                  <a:tcPr marL="7677" marR="7677" marT="76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</a:p>
                  </a:txBody>
                  <a:tcPr marL="7677" marR="7677" marT="76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53537"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77" marR="7677" marT="76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77" marR="7677" marT="76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77" marR="7677" marT="76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77" marR="7677" marT="76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77" marR="7677" marT="76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53537"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77" marR="7677" marT="76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77" marR="7677" marT="76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77" marR="7677" marT="76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77" marR="7677" marT="76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77" marR="7677" marT="76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53537"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77" marR="7677" marT="76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77" marR="7677" marT="76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77" marR="7677" marT="76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77" marR="7677" marT="76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77" marR="7677" marT="76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1922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Round</a:t>
                      </a:r>
                    </a:p>
                  </a:txBody>
                  <a:tcPr marL="7677" marR="7677" marT="76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General dates</a:t>
                      </a:r>
                    </a:p>
                  </a:txBody>
                  <a:tcPr marL="7677" marR="7677" marT="76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Classification</a:t>
                      </a:r>
                    </a:p>
                  </a:txBody>
                  <a:tcPr marL="7677" marR="7677" marT="76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Product</a:t>
                      </a:r>
                    </a:p>
                  </a:txBody>
                  <a:tcPr marL="7677" marR="7677" marT="76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Rate per Bag</a:t>
                      </a:r>
                    </a:p>
                  </a:txBody>
                  <a:tcPr marL="7677" marR="7677" marT="76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3537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7677" marR="7677" marT="76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3/1 -4/15</a:t>
                      </a:r>
                    </a:p>
                  </a:txBody>
                  <a:tcPr marL="7677" marR="7677" marT="76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77" marR="7677" marT="76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77" marR="7677" marT="76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77" marR="7677" marT="7677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53537">
                <a:tc>
                  <a:txBody>
                    <a:bodyPr/>
                    <a:lstStyle/>
                    <a:p>
                      <a:pPr algn="l" fontAlgn="b"/>
                      <a:r>
                        <a:rPr lang="pt-BR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Total N .5 lb per 1,000 sq ft</a:t>
                      </a:r>
                    </a:p>
                  </a:txBody>
                  <a:tcPr marL="7677" marR="7677" marT="76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77" marR="7677" marT="76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Fertilizer &amp; Crabgrass pre-emergent</a:t>
                      </a:r>
                    </a:p>
                  </a:txBody>
                  <a:tcPr marL="7677" marR="7677" marT="76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12-0-2 with .37 prodiamine (20% slow release)</a:t>
                      </a:r>
                    </a:p>
                  </a:txBody>
                  <a:tcPr marL="7677" marR="7677" marT="76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12,500 sq ft</a:t>
                      </a:r>
                    </a:p>
                  </a:txBody>
                  <a:tcPr marL="7677" marR="7677" marT="7677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3537"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77" marR="7677" marT="76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77" marR="7677" marT="76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77" marR="7677" marT="76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77" marR="7677" marT="76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77" marR="7677" marT="76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3537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7677" marR="7677" marT="76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4/16 - 6/22</a:t>
                      </a:r>
                    </a:p>
                  </a:txBody>
                  <a:tcPr marL="7677" marR="7677" marT="76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77" marR="7677" marT="76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77" marR="7677" marT="76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77" marR="7677" marT="7677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45860">
                <a:tc>
                  <a:txBody>
                    <a:bodyPr/>
                    <a:lstStyle/>
                    <a:p>
                      <a:pPr algn="l" fontAlgn="b"/>
                      <a:r>
                        <a:rPr lang="pt-BR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Total N .4 lb per 1,000 sq ft</a:t>
                      </a:r>
                    </a:p>
                  </a:txBody>
                  <a:tcPr marL="7677" marR="7677" marT="76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77" marR="7677" marT="76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Fertilizer</a:t>
                      </a:r>
                    </a:p>
                  </a:txBody>
                  <a:tcPr marL="7677" marR="7677" marT="76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10-0-3 (45% slow release)</a:t>
                      </a:r>
                    </a:p>
                  </a:txBody>
                  <a:tcPr marL="7677" marR="7677" marT="76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12,500 sq ft</a:t>
                      </a:r>
                    </a:p>
                  </a:txBody>
                  <a:tcPr marL="7677" marR="7677" marT="7677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3537"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77" marR="7677" marT="76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77" marR="7677" marT="76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77" marR="7677" marT="76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77" marR="7677" marT="76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77" marR="7677" marT="76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53537">
                <a:tc gridSpan="4"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Preventative grub control is generally best applied in June/July. However, Holganix only makes a fast release fertilizer with grub control. </a:t>
                      </a:r>
                    </a:p>
                  </a:txBody>
                  <a:tcPr marL="7677" marR="7677" marT="76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77" marR="7677" marT="76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53537"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77" marR="7677" marT="76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77" marR="7677" marT="76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77" marR="7677" marT="76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77" marR="7677" marT="76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77" marR="7677" marT="76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3537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7677" marR="7677" marT="76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6/23 - 8/31</a:t>
                      </a:r>
                    </a:p>
                  </a:txBody>
                  <a:tcPr marL="7677" marR="7677" marT="76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77" marR="7677" marT="76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77" marR="7677" marT="76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77" marR="7677" marT="7677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53537">
                <a:tc>
                  <a:txBody>
                    <a:bodyPr/>
                    <a:lstStyle/>
                    <a:p>
                      <a:pPr algn="l" fontAlgn="b"/>
                      <a:r>
                        <a:rPr lang="pt-BR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Total N .4 lb per 1,000 sq ft</a:t>
                      </a:r>
                    </a:p>
                  </a:txBody>
                  <a:tcPr marL="7677" marR="7677" marT="76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77" marR="7677" marT="76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Fertilizer</a:t>
                      </a:r>
                    </a:p>
                  </a:txBody>
                  <a:tcPr marL="7677" marR="7677" marT="76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10-0-3 (45% slow release)</a:t>
                      </a:r>
                    </a:p>
                  </a:txBody>
                  <a:tcPr marL="7677" marR="7677" marT="76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12,500 sq ft</a:t>
                      </a:r>
                    </a:p>
                  </a:txBody>
                  <a:tcPr marL="7677" marR="7677" marT="7677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3537"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77" marR="7677" marT="76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77" marR="7677" marT="76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77" marR="7677" marT="76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77" marR="7677" marT="76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77" marR="7677" marT="76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3537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7677" marR="7677" marT="76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9/1 - 10/15</a:t>
                      </a:r>
                    </a:p>
                  </a:txBody>
                  <a:tcPr marL="7677" marR="7677" marT="76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77" marR="7677" marT="76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77" marR="7677" marT="76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77" marR="7677" marT="7677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53537">
                <a:tc>
                  <a:txBody>
                    <a:bodyPr/>
                    <a:lstStyle/>
                    <a:p>
                      <a:pPr algn="l" fontAlgn="b"/>
                      <a:r>
                        <a:rPr lang="pt-BR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Total N .4 lb per 1,000 sq ft</a:t>
                      </a:r>
                    </a:p>
                  </a:txBody>
                  <a:tcPr marL="7677" marR="7677" marT="76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77" marR="7677" marT="76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Fertilizer</a:t>
                      </a:r>
                    </a:p>
                  </a:txBody>
                  <a:tcPr marL="7677" marR="7677" marT="76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10-0-3 (45% slow release</a:t>
                      </a:r>
                    </a:p>
                  </a:txBody>
                  <a:tcPr marL="7677" marR="7677" marT="76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12,500 sq ft</a:t>
                      </a:r>
                    </a:p>
                  </a:txBody>
                  <a:tcPr marL="7677" marR="7677" marT="7677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3537"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77" marR="7677" marT="76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77" marR="7677" marT="76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77" marR="7677" marT="76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77" marR="7677" marT="76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77" marR="7677" marT="76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3537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7677" marR="7677" marT="76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10/16 - 11/30</a:t>
                      </a:r>
                    </a:p>
                  </a:txBody>
                  <a:tcPr marL="7677" marR="7677" marT="76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77" marR="7677" marT="76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77" marR="7677" marT="76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77" marR="7677" marT="7677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53537">
                <a:tc>
                  <a:txBody>
                    <a:bodyPr/>
                    <a:lstStyle/>
                    <a:p>
                      <a:pPr algn="l" fontAlgn="b"/>
                      <a:r>
                        <a:rPr lang="pt-BR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Total N .4 lb per 1,000 sq ft</a:t>
                      </a:r>
                    </a:p>
                  </a:txBody>
                  <a:tcPr marL="7677" marR="7677" marT="76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77" marR="7677" marT="76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Fertilizer</a:t>
                      </a:r>
                    </a:p>
                  </a:txBody>
                  <a:tcPr marL="7677" marR="7677" marT="76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10-0-3 (45% slow release)</a:t>
                      </a:r>
                    </a:p>
                  </a:txBody>
                  <a:tcPr marL="7677" marR="7677" marT="76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12,500 sq ft</a:t>
                      </a:r>
                    </a:p>
                  </a:txBody>
                  <a:tcPr marL="7677" marR="7677" marT="7677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3537"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77" marR="7677" marT="76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77" marR="7677" marT="76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77" marR="7677" marT="76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77" marR="7677" marT="76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77" marR="7677" marT="76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53537"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Spot spray weed control where and when necessary.</a:t>
                      </a:r>
                    </a:p>
                  </a:txBody>
                  <a:tcPr marL="7677" marR="7677" marT="76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77" marR="7677" marT="76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77" marR="7677" marT="76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093966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57464" cy="6858000"/>
          </a:xfrm>
          <a:prstGeom prst="rect">
            <a:avLst/>
          </a:prstGeom>
          <a:solidFill>
            <a:srgbClr val="3E953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2785877"/>
            <a:ext cx="9144000" cy="116584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-91182" y="2947226"/>
            <a:ext cx="9248646" cy="938719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5500" dirty="0" smtClean="0">
                <a:ln w="18415" cmpd="sng">
                  <a:noFill/>
                  <a:prstDash val="solid"/>
                </a:ln>
                <a:solidFill>
                  <a:srgbClr val="3E9532"/>
                </a:solidFill>
                <a:effectLst>
                  <a:innerShdw blurRad="63500" dist="12700" dir="5400000">
                    <a:prstClr val="black">
                      <a:alpha val="50000"/>
                    </a:prstClr>
                  </a:innerShdw>
                </a:effectLst>
                <a:latin typeface="Calibri"/>
                <a:cs typeface="Calibri"/>
              </a:rPr>
              <a:t>Do you currently use Holganix?</a:t>
            </a:r>
            <a:endParaRPr lang="en-US" sz="5500" dirty="0">
              <a:ln w="18415" cmpd="sng">
                <a:noFill/>
                <a:prstDash val="solid"/>
              </a:ln>
              <a:solidFill>
                <a:srgbClr val="3E9532"/>
              </a:solidFill>
              <a:effectLst>
                <a:innerShdw blurRad="63500" dist="12700" dir="5400000">
                  <a:prstClr val="black">
                    <a:alpha val="50000"/>
                  </a:prstClr>
                </a:innerShdw>
              </a:effectLst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648839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94691214"/>
              </p:ext>
            </p:extLst>
          </p:nvPr>
        </p:nvGraphicFramePr>
        <p:xfrm>
          <a:off x="1817688" y="1397000"/>
          <a:ext cx="5508625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37" name="Worksheet" r:id="rId4" imgW="11153700" imgH="8229600" progId="Excel.Sheet.8">
                  <p:embed/>
                </p:oleObj>
              </mc:Choice>
              <mc:Fallback>
                <p:oleObj name="Worksheet" r:id="rId4" imgW="11153700" imgH="8229600" progId="Excel.Sheet.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817688" y="1397000"/>
                        <a:ext cx="5508625" cy="4064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537588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34943883"/>
              </p:ext>
            </p:extLst>
          </p:nvPr>
        </p:nvGraphicFramePr>
        <p:xfrm>
          <a:off x="372535" y="0"/>
          <a:ext cx="8507302" cy="68400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61" name="Worksheet" r:id="rId4" imgW="11182320" imgH="8991690" progId="Excel.Sheet.8">
                  <p:embed/>
                </p:oleObj>
              </mc:Choice>
              <mc:Fallback>
                <p:oleObj name="Worksheet" r:id="rId4" imgW="11182320" imgH="8991690" progId="Excel.Sheet.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72535" y="0"/>
                        <a:ext cx="8507302" cy="684004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045759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75033260"/>
              </p:ext>
            </p:extLst>
          </p:nvPr>
        </p:nvGraphicFramePr>
        <p:xfrm>
          <a:off x="106503" y="833800"/>
          <a:ext cx="9008240" cy="52336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6" name="Worksheet" r:id="rId4" imgW="11868120" imgH="6896010" progId="Excel.Sheet.8">
                  <p:embed/>
                </p:oleObj>
              </mc:Choice>
              <mc:Fallback>
                <p:oleObj name="Worksheet" r:id="rId4" imgW="11868120" imgH="6896010" progId="Excel.Sheet.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06503" y="833800"/>
                        <a:ext cx="9008240" cy="523369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595026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37638351"/>
              </p:ext>
            </p:extLst>
          </p:nvPr>
        </p:nvGraphicFramePr>
        <p:xfrm>
          <a:off x="143287" y="679868"/>
          <a:ext cx="8950416" cy="55543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7" name="Worksheet" r:id="rId4" imgW="11725290" imgH="7277190" progId="Excel.Sheet.8">
                  <p:embed/>
                </p:oleObj>
              </mc:Choice>
              <mc:Fallback>
                <p:oleObj name="Worksheet" r:id="rId4" imgW="11725290" imgH="7277190" progId="Excel.Sheet.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3287" y="679868"/>
                        <a:ext cx="8950416" cy="555438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366746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57464" cy="6858000"/>
          </a:xfrm>
          <a:prstGeom prst="rect">
            <a:avLst/>
          </a:prstGeom>
          <a:solidFill>
            <a:srgbClr val="3E953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5320769" y="892376"/>
            <a:ext cx="3655883" cy="202500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320770" y="1184116"/>
            <a:ext cx="3655882" cy="1400383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500" dirty="0" smtClean="0">
                <a:ln w="18415" cmpd="sng">
                  <a:noFill/>
                  <a:prstDash val="solid"/>
                </a:ln>
                <a:solidFill>
                  <a:srgbClr val="3E9532"/>
                </a:solidFill>
                <a:effectLst>
                  <a:innerShdw blurRad="63500" dist="12700" dir="5400000">
                    <a:prstClr val="black">
                      <a:alpha val="50000"/>
                    </a:prstClr>
                  </a:innerShdw>
                </a:effectLst>
                <a:latin typeface="Calibri"/>
                <a:cs typeface="Calibri"/>
              </a:rPr>
              <a:t>Rob Tyndall</a:t>
            </a:r>
          </a:p>
          <a:p>
            <a:pPr algn="ctr"/>
            <a:r>
              <a:rPr lang="en-US" sz="2500" dirty="0" smtClean="0">
                <a:ln w="18415" cmpd="sng">
                  <a:noFill/>
                  <a:prstDash val="solid"/>
                </a:ln>
                <a:solidFill>
                  <a:srgbClr val="3E9532"/>
                </a:solidFill>
                <a:effectLst>
                  <a:innerShdw blurRad="63500" dist="12700" dir="5400000">
                    <a:prstClr val="black">
                      <a:alpha val="50000"/>
                    </a:prstClr>
                  </a:innerShdw>
                </a:effectLst>
                <a:latin typeface="Calibri"/>
                <a:cs typeface="Calibri"/>
              </a:rPr>
              <a:t>Rtyndall@holganix.com</a:t>
            </a:r>
          </a:p>
          <a:p>
            <a:pPr algn="ctr"/>
            <a:r>
              <a:rPr lang="en-US" sz="2500" dirty="0" smtClean="0">
                <a:ln w="18415" cmpd="sng">
                  <a:noFill/>
                  <a:prstDash val="solid"/>
                </a:ln>
                <a:solidFill>
                  <a:srgbClr val="3E9532"/>
                </a:solidFill>
                <a:effectLst>
                  <a:innerShdw blurRad="63500" dist="12700" dir="5400000">
                    <a:prstClr val="black">
                      <a:alpha val="50000"/>
                    </a:prstClr>
                  </a:innerShdw>
                </a:effectLst>
                <a:latin typeface="Calibri"/>
                <a:cs typeface="Calibri"/>
              </a:rPr>
              <a:t>866-56-EARTH</a:t>
            </a:r>
            <a:endParaRPr lang="en-US" sz="2500" dirty="0">
              <a:ln w="18415" cmpd="sng">
                <a:noFill/>
                <a:prstDash val="solid"/>
              </a:ln>
              <a:solidFill>
                <a:srgbClr val="3E9532"/>
              </a:solidFill>
              <a:effectLst>
                <a:innerShdw blurRad="63500" dist="12700" dir="5400000">
                  <a:prstClr val="black">
                    <a:alpha val="50000"/>
                  </a:prstClr>
                </a:innerShdw>
              </a:effectLst>
              <a:latin typeface="Calibri"/>
              <a:cs typeface="Calibri"/>
            </a:endParaRPr>
          </a:p>
        </p:txBody>
      </p:sp>
      <p:pic>
        <p:nvPicPr>
          <p:cNvPr id="2" name="Picture 1" descr="Rob and Mark 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102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alphaModFix amt="80000"/>
          </a:blip>
          <a:srcRect t="5888"/>
          <a:stretch/>
        </p:blipFill>
        <p:spPr>
          <a:xfrm>
            <a:off x="1165" y="1326928"/>
            <a:ext cx="9171962" cy="575744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4451"/>
            <a:ext cx="8229600" cy="1143000"/>
          </a:xfrm>
        </p:spPr>
        <p:txBody>
          <a:bodyPr>
            <a:normAutofit/>
          </a:bodyPr>
          <a:lstStyle/>
          <a:p>
            <a:r>
              <a:rPr lang="en-US" sz="6000" dirty="0" smtClean="0">
                <a:solidFill>
                  <a:srgbClr val="008000"/>
                </a:solidFill>
              </a:rPr>
              <a:t>What is Holganix?</a:t>
            </a:r>
            <a:endParaRPr lang="en-US" sz="6000" dirty="0">
              <a:solidFill>
                <a:srgbClr val="008000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330575" y="2014997"/>
            <a:ext cx="6648012" cy="3886768"/>
            <a:chOff x="1689695" y="1971037"/>
            <a:chExt cx="5023718" cy="3292935"/>
          </a:xfrm>
        </p:grpSpPr>
        <p:sp>
          <p:nvSpPr>
            <p:cNvPr id="6" name="Rounded Rectangle 5"/>
            <p:cNvSpPr/>
            <p:nvPr/>
          </p:nvSpPr>
          <p:spPr>
            <a:xfrm>
              <a:off x="1689695" y="1971037"/>
              <a:ext cx="5023718" cy="3292935"/>
            </a:xfrm>
            <a:prstGeom prst="roundRect">
              <a:avLst/>
            </a:prstGeom>
            <a:solidFill>
              <a:schemeClr val="tx1">
                <a:alpha val="64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143303" y="2336121"/>
              <a:ext cx="4570109" cy="6285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71500" indent="-571500">
                <a:buSzPct val="75000"/>
                <a:buFont typeface="Arial"/>
                <a:buChar char="•"/>
              </a:pPr>
              <a:endParaRPr lang="en-US" sz="4400" dirty="0">
                <a:solidFill>
                  <a:schemeClr val="bg1"/>
                </a:solidFill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1269998" y="2170942"/>
            <a:ext cx="6673116" cy="340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chemeClr val="bg1"/>
                </a:solidFill>
              </a:rPr>
              <a:t>100</a:t>
            </a:r>
            <a:r>
              <a:rPr lang="en-US" sz="4000" dirty="0">
                <a:solidFill>
                  <a:schemeClr val="bg1"/>
                </a:solidFill>
              </a:rPr>
              <a:t>% </a:t>
            </a:r>
            <a:r>
              <a:rPr lang="en-US" sz="4000" dirty="0" smtClean="0">
                <a:solidFill>
                  <a:schemeClr val="bg1"/>
                </a:solidFill>
              </a:rPr>
              <a:t>organic, bio nutritional </a:t>
            </a:r>
            <a:r>
              <a:rPr lang="en-US" sz="4000" dirty="0">
                <a:solidFill>
                  <a:schemeClr val="bg1"/>
                </a:solidFill>
              </a:rPr>
              <a:t>product that promotes </a:t>
            </a:r>
            <a:endParaRPr lang="en-US" sz="4000" dirty="0" smtClean="0">
              <a:solidFill>
                <a:schemeClr val="bg1"/>
              </a:solidFill>
            </a:endParaRPr>
          </a:p>
          <a:p>
            <a:pPr algn="ctr"/>
            <a:r>
              <a:rPr lang="en-US" sz="5500" dirty="0" smtClean="0">
                <a:solidFill>
                  <a:schemeClr val="bg1"/>
                </a:solidFill>
              </a:rPr>
              <a:t>strong </a:t>
            </a:r>
            <a:r>
              <a:rPr lang="en-US" sz="5500" dirty="0">
                <a:solidFill>
                  <a:schemeClr val="bg1"/>
                </a:solidFill>
              </a:rPr>
              <a:t>plant </a:t>
            </a:r>
            <a:r>
              <a:rPr lang="en-US" sz="5500" dirty="0" smtClean="0">
                <a:solidFill>
                  <a:schemeClr val="bg1"/>
                </a:solidFill>
              </a:rPr>
              <a:t>health </a:t>
            </a:r>
            <a:r>
              <a:rPr lang="en-US" sz="4000" dirty="0" smtClean="0">
                <a:solidFill>
                  <a:schemeClr val="bg1"/>
                </a:solidFill>
              </a:rPr>
              <a:t>resulting in beautiful, vigorous plants.</a:t>
            </a:r>
            <a:endParaRPr lang="en-US" sz="4000" dirty="0">
              <a:solidFill>
                <a:schemeClr val="bg1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0" y="1287451"/>
            <a:ext cx="9203367" cy="39477"/>
          </a:xfrm>
          <a:prstGeom prst="line">
            <a:avLst/>
          </a:prstGeom>
          <a:ln w="57150" cmpd="sng">
            <a:solidFill>
              <a:srgbClr val="0E487D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038509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57464" cy="6858000"/>
          </a:xfrm>
          <a:prstGeom prst="rect">
            <a:avLst/>
          </a:prstGeom>
          <a:solidFill>
            <a:srgbClr val="3E953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2785877"/>
            <a:ext cx="9144000" cy="116584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-91182" y="2947226"/>
            <a:ext cx="9248646" cy="938719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5500" dirty="0" smtClean="0">
                <a:ln w="18415" cmpd="sng">
                  <a:noFill/>
                  <a:prstDash val="solid"/>
                </a:ln>
                <a:solidFill>
                  <a:srgbClr val="3E9532"/>
                </a:solidFill>
                <a:effectLst>
                  <a:innerShdw blurRad="63500" dist="12700" dir="5400000">
                    <a:prstClr val="black">
                      <a:alpha val="50000"/>
                    </a:prstClr>
                  </a:innerShdw>
                </a:effectLst>
                <a:latin typeface="Calibri"/>
                <a:cs typeface="Calibri"/>
              </a:rPr>
              <a:t>The program</a:t>
            </a:r>
            <a:endParaRPr lang="en-US" sz="5500" dirty="0">
              <a:ln w="18415" cmpd="sng">
                <a:noFill/>
                <a:prstDash val="solid"/>
              </a:ln>
              <a:solidFill>
                <a:srgbClr val="3E9532"/>
              </a:solidFill>
              <a:effectLst>
                <a:innerShdw blurRad="63500" dist="12700" dir="5400000">
                  <a:prstClr val="black">
                    <a:alpha val="50000"/>
                  </a:prstClr>
                </a:innerShdw>
              </a:effectLst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920461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istock girl on gras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57" y="1285824"/>
            <a:ext cx="9189360" cy="611541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2824"/>
            <a:ext cx="8229600" cy="1143000"/>
          </a:xfrm>
        </p:spPr>
        <p:txBody>
          <a:bodyPr>
            <a:normAutofit/>
          </a:bodyPr>
          <a:lstStyle/>
          <a:p>
            <a:r>
              <a:rPr lang="en-US" sz="6000" dirty="0" smtClean="0">
                <a:solidFill>
                  <a:srgbClr val="008000"/>
                </a:solidFill>
              </a:rPr>
              <a:t>Program choices</a:t>
            </a:r>
            <a:endParaRPr lang="en-US" sz="6000" dirty="0">
              <a:solidFill>
                <a:srgbClr val="008000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0" y="1287451"/>
            <a:ext cx="9203367" cy="0"/>
          </a:xfrm>
          <a:prstGeom prst="line">
            <a:avLst/>
          </a:prstGeom>
          <a:ln w="57150" cmpd="sng">
            <a:solidFill>
              <a:srgbClr val="0E487D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2" name="Group 11"/>
          <p:cNvGrpSpPr/>
          <p:nvPr/>
        </p:nvGrpSpPr>
        <p:grpSpPr>
          <a:xfrm>
            <a:off x="-115450" y="4574091"/>
            <a:ext cx="4142601" cy="2511186"/>
            <a:chOff x="1689695" y="1971037"/>
            <a:chExt cx="5023718" cy="3292935"/>
          </a:xfrm>
        </p:grpSpPr>
        <p:sp>
          <p:nvSpPr>
            <p:cNvPr id="14" name="TextBox 13"/>
            <p:cNvSpPr txBox="1"/>
            <p:nvPr/>
          </p:nvSpPr>
          <p:spPr>
            <a:xfrm>
              <a:off x="2143303" y="2336121"/>
              <a:ext cx="4570109" cy="6285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71500" indent="-571500">
                <a:buSzPct val="75000"/>
                <a:buFont typeface="Arial"/>
                <a:buChar char="•"/>
              </a:pPr>
              <a:endParaRPr lang="en-US" sz="4400" dirty="0">
                <a:solidFill>
                  <a:schemeClr val="bg1"/>
                </a:solidFill>
              </a:endParaRPr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1689695" y="1971037"/>
              <a:ext cx="5023718" cy="3292935"/>
            </a:xfrm>
            <a:prstGeom prst="roundRect">
              <a:avLst/>
            </a:prstGeom>
            <a:solidFill>
              <a:schemeClr val="tx1">
                <a:alpha val="64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184765" y="4662608"/>
            <a:ext cx="399797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4000" dirty="0" smtClean="0">
                <a:solidFill>
                  <a:schemeClr val="bg1"/>
                </a:solidFill>
              </a:rPr>
              <a:t>Liquid</a:t>
            </a:r>
          </a:p>
          <a:p>
            <a:pPr marL="457200" indent="-457200">
              <a:buFont typeface="Arial"/>
              <a:buChar char="•"/>
            </a:pPr>
            <a:r>
              <a:rPr lang="en-US" sz="4000" dirty="0" smtClean="0">
                <a:solidFill>
                  <a:schemeClr val="bg1"/>
                </a:solidFill>
              </a:rPr>
              <a:t>Granular</a:t>
            </a:r>
          </a:p>
          <a:p>
            <a:pPr marL="457200" indent="-457200">
              <a:buFont typeface="Arial"/>
              <a:buChar char="•"/>
            </a:pPr>
            <a:r>
              <a:rPr lang="en-US" sz="4000" dirty="0" smtClean="0">
                <a:solidFill>
                  <a:schemeClr val="bg1"/>
                </a:solidFill>
              </a:rPr>
              <a:t>Hybrid</a:t>
            </a:r>
            <a:endParaRPr lang="en-US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0901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istock girl on gras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57" y="1285824"/>
            <a:ext cx="9189360" cy="611541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2824"/>
            <a:ext cx="8229600" cy="1143000"/>
          </a:xfrm>
        </p:spPr>
        <p:txBody>
          <a:bodyPr>
            <a:normAutofit/>
          </a:bodyPr>
          <a:lstStyle/>
          <a:p>
            <a:r>
              <a:rPr lang="en-US" sz="6000" dirty="0" smtClean="0">
                <a:solidFill>
                  <a:srgbClr val="008000"/>
                </a:solidFill>
              </a:rPr>
              <a:t>Liquid</a:t>
            </a:r>
            <a:endParaRPr lang="en-US" sz="6000" dirty="0">
              <a:solidFill>
                <a:srgbClr val="008000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0" y="1287451"/>
            <a:ext cx="9203367" cy="0"/>
          </a:xfrm>
          <a:prstGeom prst="line">
            <a:avLst/>
          </a:prstGeom>
          <a:ln w="57150" cmpd="sng">
            <a:solidFill>
              <a:srgbClr val="0E487D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2" name="Group 11"/>
          <p:cNvGrpSpPr/>
          <p:nvPr/>
        </p:nvGrpSpPr>
        <p:grpSpPr>
          <a:xfrm>
            <a:off x="-447370" y="1900416"/>
            <a:ext cx="4863331" cy="5772120"/>
            <a:chOff x="1689695" y="1971037"/>
            <a:chExt cx="5023718" cy="3292935"/>
          </a:xfrm>
        </p:grpSpPr>
        <p:sp>
          <p:nvSpPr>
            <p:cNvPr id="14" name="TextBox 13"/>
            <p:cNvSpPr txBox="1"/>
            <p:nvPr/>
          </p:nvSpPr>
          <p:spPr>
            <a:xfrm>
              <a:off x="2143303" y="2336121"/>
              <a:ext cx="4570109" cy="6285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71500" indent="-571500">
                <a:buSzPct val="75000"/>
                <a:buFont typeface="Arial"/>
                <a:buChar char="•"/>
              </a:pPr>
              <a:endParaRPr lang="en-US" sz="4400" dirty="0">
                <a:solidFill>
                  <a:schemeClr val="bg1"/>
                </a:solidFill>
              </a:endParaRPr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1689695" y="1971037"/>
              <a:ext cx="5023718" cy="3292935"/>
            </a:xfrm>
            <a:prstGeom prst="roundRect">
              <a:avLst/>
            </a:prstGeom>
            <a:solidFill>
              <a:schemeClr val="tx1">
                <a:alpha val="64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204873" y="2051385"/>
            <a:ext cx="3997972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2500" dirty="0">
                <a:solidFill>
                  <a:schemeClr val="bg1"/>
                </a:solidFill>
              </a:rPr>
              <a:t>Cold weather spraying can be problematic</a:t>
            </a:r>
          </a:p>
          <a:p>
            <a:pPr marL="457200" indent="-457200">
              <a:buFont typeface="Arial"/>
              <a:buChar char="•"/>
            </a:pPr>
            <a:r>
              <a:rPr lang="en-US" sz="2500" dirty="0" smtClean="0">
                <a:solidFill>
                  <a:schemeClr val="bg1"/>
                </a:solidFill>
              </a:rPr>
              <a:t>Equipment</a:t>
            </a:r>
          </a:p>
          <a:p>
            <a:pPr marL="914400" lvl="1" indent="-457200">
              <a:buFont typeface="Arial"/>
              <a:buChar char="•"/>
            </a:pPr>
            <a:r>
              <a:rPr lang="en-US" sz="2500" dirty="0" smtClean="0">
                <a:solidFill>
                  <a:schemeClr val="bg1"/>
                </a:solidFill>
              </a:rPr>
              <a:t>Hose sprayer</a:t>
            </a:r>
          </a:p>
          <a:p>
            <a:pPr marL="914400" lvl="1" indent="-457200">
              <a:buFont typeface="Arial"/>
              <a:buChar char="•"/>
            </a:pPr>
            <a:r>
              <a:rPr lang="en-US" sz="2500" dirty="0" smtClean="0">
                <a:solidFill>
                  <a:schemeClr val="bg1"/>
                </a:solidFill>
              </a:rPr>
              <a:t>Mechanized ride on sprayer</a:t>
            </a:r>
          </a:p>
          <a:p>
            <a:pPr marL="457200" indent="-457200">
              <a:buFont typeface="Arial"/>
              <a:buChar char="•"/>
            </a:pPr>
            <a:r>
              <a:rPr lang="en-US" sz="2500" dirty="0" smtClean="0">
                <a:solidFill>
                  <a:schemeClr val="bg1"/>
                </a:solidFill>
              </a:rPr>
              <a:t>Deliver more living biology</a:t>
            </a:r>
          </a:p>
          <a:p>
            <a:pPr marL="457200" indent="-457200">
              <a:buFont typeface="Arial"/>
              <a:buChar char="•"/>
            </a:pPr>
            <a:r>
              <a:rPr lang="en-US" sz="2500" dirty="0" smtClean="0">
                <a:solidFill>
                  <a:schemeClr val="bg1"/>
                </a:solidFill>
              </a:rPr>
              <a:t>Materials are more cost effective</a:t>
            </a:r>
            <a:endParaRPr lang="en-US" sz="25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34879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istock girl on gras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57" y="1285824"/>
            <a:ext cx="9189360" cy="611541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2824"/>
            <a:ext cx="8229600" cy="1143000"/>
          </a:xfrm>
        </p:spPr>
        <p:txBody>
          <a:bodyPr>
            <a:normAutofit/>
          </a:bodyPr>
          <a:lstStyle/>
          <a:p>
            <a:r>
              <a:rPr lang="en-US" sz="6000" dirty="0" smtClean="0">
                <a:solidFill>
                  <a:srgbClr val="008000"/>
                </a:solidFill>
              </a:rPr>
              <a:t>Granular</a:t>
            </a:r>
            <a:endParaRPr lang="en-US" sz="6000" dirty="0">
              <a:solidFill>
                <a:srgbClr val="008000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0" y="1287451"/>
            <a:ext cx="9203367" cy="0"/>
          </a:xfrm>
          <a:prstGeom prst="line">
            <a:avLst/>
          </a:prstGeom>
          <a:ln w="57150" cmpd="sng">
            <a:solidFill>
              <a:srgbClr val="0E487D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2" name="Group 11"/>
          <p:cNvGrpSpPr/>
          <p:nvPr/>
        </p:nvGrpSpPr>
        <p:grpSpPr>
          <a:xfrm>
            <a:off x="-303057" y="2871630"/>
            <a:ext cx="4863331" cy="5772120"/>
            <a:chOff x="1689695" y="1971037"/>
            <a:chExt cx="5023718" cy="3292935"/>
          </a:xfrm>
        </p:grpSpPr>
        <p:sp>
          <p:nvSpPr>
            <p:cNvPr id="14" name="TextBox 13"/>
            <p:cNvSpPr txBox="1"/>
            <p:nvPr/>
          </p:nvSpPr>
          <p:spPr>
            <a:xfrm>
              <a:off x="2143303" y="2336121"/>
              <a:ext cx="4570109" cy="6285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71500" indent="-571500">
                <a:buSzPct val="75000"/>
                <a:buFont typeface="Arial"/>
                <a:buChar char="•"/>
              </a:pPr>
              <a:endParaRPr lang="en-US" sz="4400" dirty="0">
                <a:solidFill>
                  <a:schemeClr val="bg1"/>
                </a:solidFill>
              </a:endParaRPr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1689695" y="1971037"/>
              <a:ext cx="5023718" cy="3292935"/>
            </a:xfrm>
            <a:prstGeom prst="roundRect">
              <a:avLst/>
            </a:prstGeom>
            <a:solidFill>
              <a:schemeClr val="tx1">
                <a:alpha val="64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285783" y="3441700"/>
            <a:ext cx="3997972" cy="2785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2500" dirty="0" smtClean="0">
                <a:solidFill>
                  <a:schemeClr val="bg1"/>
                </a:solidFill>
              </a:rPr>
              <a:t>Less equipment expense</a:t>
            </a:r>
          </a:p>
          <a:p>
            <a:pPr marL="914400" lvl="1" indent="-457200">
              <a:buFont typeface="Arial"/>
              <a:buChar char="•"/>
            </a:pPr>
            <a:r>
              <a:rPr lang="en-US" sz="2500" dirty="0" smtClean="0">
                <a:solidFill>
                  <a:schemeClr val="bg1"/>
                </a:solidFill>
              </a:rPr>
              <a:t>Push sprayer</a:t>
            </a:r>
          </a:p>
          <a:p>
            <a:pPr marL="914400" lvl="1" indent="-457200">
              <a:buFont typeface="Arial"/>
              <a:buChar char="•"/>
            </a:pPr>
            <a:r>
              <a:rPr lang="en-US" sz="2500" dirty="0" smtClean="0">
                <a:solidFill>
                  <a:schemeClr val="bg1"/>
                </a:solidFill>
              </a:rPr>
              <a:t>Mechanized ride on</a:t>
            </a:r>
          </a:p>
          <a:p>
            <a:pPr marL="457200" indent="-457200">
              <a:buFont typeface="Arial"/>
              <a:buChar char="•"/>
            </a:pPr>
            <a:r>
              <a:rPr lang="en-US" sz="2500" dirty="0" smtClean="0">
                <a:solidFill>
                  <a:schemeClr val="bg1"/>
                </a:solidFill>
              </a:rPr>
              <a:t>Deliver high amounts of carbon</a:t>
            </a:r>
          </a:p>
          <a:p>
            <a:pPr marL="457200" indent="-457200">
              <a:buFont typeface="Arial"/>
              <a:buChar char="•"/>
            </a:pPr>
            <a:r>
              <a:rPr lang="en-US" sz="2500" dirty="0" smtClean="0">
                <a:solidFill>
                  <a:schemeClr val="bg1"/>
                </a:solidFill>
              </a:rPr>
              <a:t>Do not get full spectrum of life as liquid Holganix </a:t>
            </a:r>
            <a:endParaRPr lang="en-US" sz="25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7915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istock girl on gras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57" y="1285824"/>
            <a:ext cx="9189360" cy="611541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2824"/>
            <a:ext cx="8229600" cy="1143000"/>
          </a:xfrm>
        </p:spPr>
        <p:txBody>
          <a:bodyPr>
            <a:normAutofit/>
          </a:bodyPr>
          <a:lstStyle/>
          <a:p>
            <a:r>
              <a:rPr lang="en-US" sz="6000" dirty="0" smtClean="0">
                <a:solidFill>
                  <a:srgbClr val="008000"/>
                </a:solidFill>
              </a:rPr>
              <a:t>Hybrid</a:t>
            </a:r>
            <a:endParaRPr lang="en-US" sz="6000" dirty="0">
              <a:solidFill>
                <a:srgbClr val="008000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0" y="1287451"/>
            <a:ext cx="9203367" cy="0"/>
          </a:xfrm>
          <a:prstGeom prst="line">
            <a:avLst/>
          </a:prstGeom>
          <a:ln w="57150" cmpd="sng">
            <a:solidFill>
              <a:srgbClr val="0E487D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2" name="Group 11"/>
          <p:cNvGrpSpPr/>
          <p:nvPr/>
        </p:nvGrpSpPr>
        <p:grpSpPr>
          <a:xfrm>
            <a:off x="-303057" y="4630624"/>
            <a:ext cx="4863331" cy="5772120"/>
            <a:chOff x="1689695" y="1971037"/>
            <a:chExt cx="5023718" cy="3292935"/>
          </a:xfrm>
        </p:grpSpPr>
        <p:sp>
          <p:nvSpPr>
            <p:cNvPr id="14" name="TextBox 13"/>
            <p:cNvSpPr txBox="1"/>
            <p:nvPr/>
          </p:nvSpPr>
          <p:spPr>
            <a:xfrm>
              <a:off x="2143303" y="2336121"/>
              <a:ext cx="4570109" cy="6285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71500" indent="-571500">
                <a:buSzPct val="75000"/>
                <a:buFont typeface="Arial"/>
                <a:buChar char="•"/>
              </a:pPr>
              <a:endParaRPr lang="en-US" sz="4400" dirty="0">
                <a:solidFill>
                  <a:schemeClr val="bg1"/>
                </a:solidFill>
              </a:endParaRPr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1689695" y="1971037"/>
              <a:ext cx="5023718" cy="3292935"/>
            </a:xfrm>
            <a:prstGeom prst="roundRect">
              <a:avLst/>
            </a:prstGeom>
            <a:solidFill>
              <a:schemeClr val="tx1">
                <a:alpha val="64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285782" y="5200694"/>
            <a:ext cx="4152867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2500" dirty="0" smtClean="0">
                <a:solidFill>
                  <a:schemeClr val="bg1"/>
                </a:solidFill>
              </a:rPr>
              <a:t>Allows flexibility</a:t>
            </a:r>
          </a:p>
          <a:p>
            <a:pPr marL="914400" lvl="1" indent="-457200">
              <a:buFont typeface="Arial"/>
              <a:buChar char="•"/>
            </a:pPr>
            <a:r>
              <a:rPr lang="en-US" sz="2500" dirty="0" smtClean="0">
                <a:solidFill>
                  <a:schemeClr val="bg1"/>
                </a:solidFill>
              </a:rPr>
              <a:t>Cold weather - granular</a:t>
            </a:r>
          </a:p>
          <a:p>
            <a:pPr marL="914400" lvl="1" indent="-457200">
              <a:buFont typeface="Arial"/>
              <a:buChar char="•"/>
            </a:pPr>
            <a:r>
              <a:rPr lang="en-US" sz="2500" dirty="0" smtClean="0">
                <a:solidFill>
                  <a:schemeClr val="bg1"/>
                </a:solidFill>
              </a:rPr>
              <a:t>Rest of year - liquid</a:t>
            </a:r>
            <a:endParaRPr lang="en-US" sz="25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81732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528</TotalTime>
  <Words>963</Words>
  <Application>Microsoft Macintosh PowerPoint</Application>
  <PresentationFormat>On-screen Show (4:3)</PresentationFormat>
  <Paragraphs>254</Paragraphs>
  <Slides>34</Slides>
  <Notes>21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6" baseType="lpstr">
      <vt:lpstr>Office Theme</vt:lpstr>
      <vt:lpstr>Worksheet</vt:lpstr>
      <vt:lpstr>Designing your program </vt:lpstr>
      <vt:lpstr>PowerPoint Presentation</vt:lpstr>
      <vt:lpstr>PowerPoint Presentation</vt:lpstr>
      <vt:lpstr>What is Holganix?</vt:lpstr>
      <vt:lpstr>PowerPoint Presentation</vt:lpstr>
      <vt:lpstr>Program choices</vt:lpstr>
      <vt:lpstr>Liquid</vt:lpstr>
      <vt:lpstr>Granular</vt:lpstr>
      <vt:lpstr>Hybrid</vt:lpstr>
      <vt:lpstr>New program vs. Current program</vt:lpstr>
      <vt:lpstr>New program</vt:lpstr>
      <vt:lpstr>Current program</vt:lpstr>
      <vt:lpstr>Reductions</vt:lpstr>
      <vt:lpstr>PowerPoint Presentation</vt:lpstr>
      <vt:lpstr>Variables</vt:lpstr>
      <vt:lpstr>Grasses</vt:lpstr>
      <vt:lpstr>Pre-emergent</vt:lpstr>
      <vt:lpstr>Barricade 4FL </vt:lpstr>
      <vt:lpstr>State &amp; federal regulations/nutrient management</vt:lpstr>
      <vt:lpstr>PowerPoint Presentation</vt:lpstr>
      <vt:lpstr>12 Holganix Pre-Built Programs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Kaity</dc:creator>
  <cp:lastModifiedBy>Kaity</cp:lastModifiedBy>
  <cp:revision>23</cp:revision>
  <cp:lastPrinted>2014-02-19T19:18:14Z</cp:lastPrinted>
  <dcterms:created xsi:type="dcterms:W3CDTF">2014-02-12T23:37:01Z</dcterms:created>
  <dcterms:modified xsi:type="dcterms:W3CDTF">2014-02-20T20:09:08Z</dcterms:modified>
</cp:coreProperties>
</file>