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7" r:id="rId2"/>
    <p:sldId id="293" r:id="rId3"/>
    <p:sldId id="262" r:id="rId4"/>
    <p:sldId id="263" r:id="rId5"/>
    <p:sldId id="297" r:id="rId6"/>
    <p:sldId id="298" r:id="rId7"/>
    <p:sldId id="282" r:id="rId8"/>
    <p:sldId id="299" r:id="rId9"/>
    <p:sldId id="300" r:id="rId10"/>
    <p:sldId id="301" r:id="rId11"/>
    <p:sldId id="302" r:id="rId12"/>
    <p:sldId id="303" r:id="rId13"/>
    <p:sldId id="304" r:id="rId14"/>
    <p:sldId id="267" r:id="rId15"/>
    <p:sldId id="283" r:id="rId16"/>
    <p:sldId id="284" r:id="rId17"/>
    <p:sldId id="291" r:id="rId18"/>
    <p:sldId id="285" r:id="rId19"/>
    <p:sldId id="294" r:id="rId20"/>
    <p:sldId id="295" r:id="rId21"/>
    <p:sldId id="289" r:id="rId22"/>
    <p:sldId id="290" r:id="rId23"/>
    <p:sldId id="287" r:id="rId24"/>
    <p:sldId id="288" r:id="rId25"/>
    <p:sldId id="281" r:id="rId26"/>
    <p:sldId id="296" r:id="rId27"/>
    <p:sldId id="28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5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B7E4E-E340-1B4B-9D40-B86568861E14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E27C6-79B5-3148-BCFA-8D2ADBF2E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16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Tittle slide is up while waiting for audience to arrive.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4D014-FED9-1645-BD28-A6F65B1D48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11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2B698-43A6-B944-A959-EAFB53DC733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58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DCB7-933F-3C4E-9005-93311E9571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42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Extra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7536B-65BF-2849-B882-59F4F7C163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08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2B698-43A6-B944-A959-EAFB53DC733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58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0261-0F4D-024E-8856-A4D2F858D0B0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B4F81-7B88-CC47-8033-6952647C4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98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0261-0F4D-024E-8856-A4D2F858D0B0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B4F81-7B88-CC47-8033-6952647C4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0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0261-0F4D-024E-8856-A4D2F858D0B0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B4F81-7B88-CC47-8033-6952647C4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0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0261-0F4D-024E-8856-A4D2F858D0B0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B4F81-7B88-CC47-8033-6952647C4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03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0261-0F4D-024E-8856-A4D2F858D0B0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B4F81-7B88-CC47-8033-6952647C4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27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0261-0F4D-024E-8856-A4D2F858D0B0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B4F81-7B88-CC47-8033-6952647C4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0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0261-0F4D-024E-8856-A4D2F858D0B0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B4F81-7B88-CC47-8033-6952647C4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7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0261-0F4D-024E-8856-A4D2F858D0B0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B4F81-7B88-CC47-8033-6952647C4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36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0261-0F4D-024E-8856-A4D2F858D0B0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B4F81-7B88-CC47-8033-6952647C4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3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0261-0F4D-024E-8856-A4D2F858D0B0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B4F81-7B88-CC47-8033-6952647C4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16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0261-0F4D-024E-8856-A4D2F858D0B0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B4F81-7B88-CC47-8033-6952647C4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8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30261-0F4D-024E-8856-A4D2F858D0B0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B4F81-7B88-CC47-8033-6952647C4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7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449" t="5743"/>
          <a:stretch/>
        </p:blipFill>
        <p:spPr>
          <a:xfrm>
            <a:off x="0" y="0"/>
            <a:ext cx="9144000" cy="70285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7952" y="2490422"/>
            <a:ext cx="7772400" cy="271456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7952" y="3022285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Strengths. Weaknesses. Opportunity. Threats. </a:t>
            </a:r>
            <a:r>
              <a:rPr lang="en-US" sz="4500" dirty="0" smtClean="0">
                <a:solidFill>
                  <a:srgbClr val="FFFFFF"/>
                </a:solidFill>
              </a:rPr>
              <a:t/>
            </a:r>
            <a:br>
              <a:rPr lang="en-US" sz="4500" dirty="0" smtClean="0">
                <a:solidFill>
                  <a:srgbClr val="FFFFFF"/>
                </a:solidFill>
              </a:rPr>
            </a:br>
            <a:r>
              <a:rPr lang="en-US" sz="4500" dirty="0" smtClean="0">
                <a:solidFill>
                  <a:srgbClr val="FFFFFF"/>
                </a:solidFill>
              </a:rPr>
              <a:t>Are you ready for 2015?</a:t>
            </a:r>
            <a:endParaRPr lang="en-US" sz="4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26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00033" y="463177"/>
            <a:ext cx="51232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rgbClr val="FFFFFF"/>
                </a:solidFill>
              </a:rPr>
              <a:t>Weaknesses</a:t>
            </a:r>
            <a:endParaRPr lang="en-US" sz="45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6186" y="1729703"/>
            <a:ext cx="87285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500" dirty="0" smtClean="0">
                <a:solidFill>
                  <a:schemeClr val="bg1"/>
                </a:solidFill>
              </a:rPr>
              <a:t>What do you suck at?</a:t>
            </a:r>
          </a:p>
          <a:p>
            <a:pPr marL="457200" indent="-457200">
              <a:buFont typeface="Arial"/>
              <a:buChar char="•"/>
            </a:pPr>
            <a:endParaRPr lang="en-US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843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id_superhero_musc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54037"/>
            <a:ext cx="11952979" cy="796571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80456" y="410778"/>
            <a:ext cx="8025911" cy="1486463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What opportunities </a:t>
            </a:r>
          </a:p>
          <a:p>
            <a:pPr marL="0" indent="0" algn="ctr">
              <a:buNone/>
            </a:pPr>
            <a:r>
              <a:rPr lang="en-US" sz="4000" dirty="0" smtClean="0"/>
              <a:t>are there?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71664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00033" y="463177"/>
            <a:ext cx="51232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rgbClr val="FFFFFF"/>
                </a:solidFill>
              </a:rPr>
              <a:t>Opportunities</a:t>
            </a:r>
            <a:endParaRPr lang="en-US" sz="45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6186" y="1729703"/>
            <a:ext cx="872851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500" dirty="0" smtClean="0">
                <a:solidFill>
                  <a:schemeClr val="bg1"/>
                </a:solidFill>
              </a:rPr>
              <a:t>Are there industry wide opportunities you can take advantage of?</a:t>
            </a:r>
          </a:p>
          <a:p>
            <a:pPr marL="457200" indent="-457200">
              <a:buFont typeface="Arial"/>
              <a:buChar char="•"/>
            </a:pPr>
            <a:endParaRPr lang="en-US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23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80456" y="410778"/>
            <a:ext cx="8025911" cy="1486463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What opportunities </a:t>
            </a:r>
          </a:p>
          <a:p>
            <a:pPr marL="0" indent="0" algn="ctr">
              <a:buNone/>
            </a:pPr>
            <a:r>
              <a:rPr lang="en-US" sz="4000" dirty="0" smtClean="0"/>
              <a:t>are there?</a:t>
            </a:r>
            <a:endParaRPr lang="en-US" sz="4000" dirty="0"/>
          </a:p>
        </p:txBody>
      </p:sp>
      <p:pic>
        <p:nvPicPr>
          <p:cNvPr id="4" name="Picture 3" descr="photo-65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875" y="555625"/>
            <a:ext cx="768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Threats?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707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3999" cy="6858000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500" dirty="0" smtClean="0">
                <a:solidFill>
                  <a:schemeClr val="bg1"/>
                </a:solidFill>
              </a:rPr>
              <a:t>How fast can you </a:t>
            </a:r>
          </a:p>
          <a:p>
            <a:pPr marL="0" indent="0" algn="ctr">
              <a:buNone/>
            </a:pPr>
            <a:r>
              <a:rPr lang="en-US" sz="4500" dirty="0" smtClean="0">
                <a:solidFill>
                  <a:schemeClr val="bg1"/>
                </a:solidFill>
              </a:rPr>
              <a:t>grow your business?</a:t>
            </a:r>
            <a:endParaRPr lang="en-US" sz="45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4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a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3266" y="-1044264"/>
            <a:ext cx="13573803" cy="81404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112" y="299649"/>
            <a:ext cx="6065078" cy="2368641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500" dirty="0" smtClean="0"/>
              <a:t>Key metrics to consider</a:t>
            </a:r>
          </a:p>
        </p:txBody>
      </p:sp>
    </p:spTree>
    <p:extLst>
      <p:ext uri="{BB962C8B-B14F-4D97-AF65-F5344CB8AC3E}">
        <p14:creationId xmlns:p14="http://schemas.microsoft.com/office/powerpoint/2010/main" val="97559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3999" cy="6858000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5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COGS</a:t>
            </a:r>
            <a:r>
              <a:rPr lang="en-US" sz="4500" dirty="0" smtClean="0">
                <a:solidFill>
                  <a:schemeClr val="bg1"/>
                </a:solidFill>
              </a:rPr>
              <a:t>:</a:t>
            </a:r>
          </a:p>
          <a:p>
            <a:pPr marL="0" indent="0" algn="ctr">
              <a:buNone/>
            </a:pPr>
            <a:endParaRPr lang="en-US" sz="45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500" dirty="0" smtClean="0">
                <a:solidFill>
                  <a:schemeClr val="bg1"/>
                </a:solidFill>
              </a:rPr>
              <a:t>Direct costs attributed to the production of services sold.</a:t>
            </a:r>
          </a:p>
        </p:txBody>
      </p:sp>
    </p:spTree>
    <p:extLst>
      <p:ext uri="{BB962C8B-B14F-4D97-AF65-F5344CB8AC3E}">
        <p14:creationId xmlns:p14="http://schemas.microsoft.com/office/powerpoint/2010/main" val="887194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3999" cy="6858000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5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Gross Margin</a:t>
            </a:r>
            <a:r>
              <a:rPr lang="en-US" sz="4500" dirty="0" smtClean="0">
                <a:solidFill>
                  <a:schemeClr val="bg1"/>
                </a:solidFill>
              </a:rPr>
              <a:t>:</a:t>
            </a:r>
          </a:p>
          <a:p>
            <a:pPr marL="0" indent="0" algn="ctr">
              <a:buNone/>
            </a:pPr>
            <a:endParaRPr lang="en-US" sz="45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500" dirty="0" smtClean="0">
                <a:solidFill>
                  <a:schemeClr val="bg1"/>
                </a:solidFill>
              </a:rPr>
              <a:t>Percentage of sales revenue </a:t>
            </a:r>
          </a:p>
          <a:p>
            <a:pPr marL="0" indent="0" algn="ctr">
              <a:buNone/>
            </a:pPr>
            <a:r>
              <a:rPr lang="en-US" sz="4500" dirty="0" smtClean="0">
                <a:solidFill>
                  <a:schemeClr val="bg1"/>
                </a:solidFill>
              </a:rPr>
              <a:t>retained after incurring COGS</a:t>
            </a:r>
          </a:p>
        </p:txBody>
      </p:sp>
    </p:spTree>
    <p:extLst>
      <p:ext uri="{BB962C8B-B14F-4D97-AF65-F5344CB8AC3E}">
        <p14:creationId xmlns:p14="http://schemas.microsoft.com/office/powerpoint/2010/main" val="101394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3999" cy="6858000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Gross Margin Percentage</a:t>
            </a:r>
            <a:r>
              <a:rPr lang="en-US" sz="4500" dirty="0" smtClean="0">
                <a:solidFill>
                  <a:schemeClr val="bg1"/>
                </a:solidFill>
              </a:rPr>
              <a:t>:</a:t>
            </a:r>
          </a:p>
          <a:p>
            <a:pPr marL="0" indent="0" algn="ctr">
              <a:buNone/>
            </a:pPr>
            <a:endParaRPr lang="en-US" sz="45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500" dirty="0" smtClean="0">
                <a:solidFill>
                  <a:schemeClr val="bg1"/>
                </a:solidFill>
              </a:rPr>
              <a:t>Total sales revenue – COGS/</a:t>
            </a:r>
          </a:p>
          <a:p>
            <a:pPr marL="0" indent="0" algn="ctr">
              <a:buNone/>
            </a:pPr>
            <a:r>
              <a:rPr lang="en-US" sz="4500" dirty="0" smtClean="0">
                <a:solidFill>
                  <a:schemeClr val="bg1"/>
                </a:solidFill>
              </a:rPr>
              <a:t>total sales revenue</a:t>
            </a:r>
          </a:p>
        </p:txBody>
      </p:sp>
    </p:spTree>
    <p:extLst>
      <p:ext uri="{BB962C8B-B14F-4D97-AF65-F5344CB8AC3E}">
        <p14:creationId xmlns:p14="http://schemas.microsoft.com/office/powerpoint/2010/main" val="2879680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3999" cy="6858000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500" dirty="0" smtClean="0">
                <a:solidFill>
                  <a:schemeClr val="bg1"/>
                </a:solidFill>
              </a:rPr>
              <a:t>But…</a:t>
            </a:r>
          </a:p>
          <a:p>
            <a:pPr marL="0" indent="0" algn="ctr">
              <a:buNone/>
            </a:pPr>
            <a:r>
              <a:rPr lang="en-US" sz="4500" dirty="0" smtClean="0">
                <a:solidFill>
                  <a:schemeClr val="bg1"/>
                </a:solidFill>
              </a:rPr>
              <a:t>Not all customers are the same</a:t>
            </a:r>
          </a:p>
          <a:p>
            <a:pPr marL="0" indent="0" algn="ctr">
              <a:buNone/>
            </a:pPr>
            <a:endParaRPr lang="en-US" sz="4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47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3999" cy="6858000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500" dirty="0">
                <a:solidFill>
                  <a:schemeClr val="bg1"/>
                </a:solidFill>
              </a:rPr>
              <a:t>V</a:t>
            </a:r>
            <a:r>
              <a:rPr lang="en-US" sz="4500" dirty="0" smtClean="0">
                <a:solidFill>
                  <a:schemeClr val="bg1"/>
                </a:solidFill>
              </a:rPr>
              <a:t>ideo</a:t>
            </a:r>
          </a:p>
          <a:p>
            <a:pPr marL="0" indent="0" algn="ctr">
              <a:buNone/>
            </a:pPr>
            <a:r>
              <a:rPr lang="en-US" sz="2500" dirty="0" smtClean="0">
                <a:solidFill>
                  <a:schemeClr val="bg1"/>
                </a:solidFill>
              </a:rPr>
              <a:t>Kid talks finances:</a:t>
            </a:r>
          </a:p>
          <a:p>
            <a:pPr marL="0" indent="0" algn="ctr">
              <a:buNone/>
            </a:pPr>
            <a:r>
              <a:rPr lang="en-US" sz="2500" i="1" dirty="0">
                <a:solidFill>
                  <a:schemeClr val="bg1"/>
                </a:solidFill>
              </a:rPr>
              <a:t>http://</a:t>
            </a:r>
            <a:r>
              <a:rPr lang="en-US" sz="2500" i="1" dirty="0" err="1">
                <a:solidFill>
                  <a:schemeClr val="bg1"/>
                </a:solidFill>
              </a:rPr>
              <a:t>www.youtube.com</a:t>
            </a:r>
            <a:r>
              <a:rPr lang="en-US" sz="2500" i="1" dirty="0">
                <a:solidFill>
                  <a:schemeClr val="bg1"/>
                </a:solidFill>
              </a:rPr>
              <a:t>/</a:t>
            </a:r>
            <a:r>
              <a:rPr lang="en-US" sz="2500" i="1" dirty="0" err="1">
                <a:solidFill>
                  <a:schemeClr val="bg1"/>
                </a:solidFill>
              </a:rPr>
              <a:t>watch?v</a:t>
            </a:r>
            <a:r>
              <a:rPr lang="en-US" sz="2500" i="1" dirty="0">
                <a:solidFill>
                  <a:schemeClr val="bg1"/>
                </a:solidFill>
              </a:rPr>
              <a:t>=UZq1bHUlftE</a:t>
            </a:r>
          </a:p>
        </p:txBody>
      </p:sp>
    </p:spTree>
    <p:extLst>
      <p:ext uri="{BB962C8B-B14F-4D97-AF65-F5344CB8AC3E}">
        <p14:creationId xmlns:p14="http://schemas.microsoft.com/office/powerpoint/2010/main" val="3341257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11-05 at 9.23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31833" cy="119676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70829" y="356724"/>
            <a:ext cx="4509563" cy="2163524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500" dirty="0" smtClean="0">
                <a:solidFill>
                  <a:schemeClr val="bg1"/>
                </a:solidFill>
              </a:rPr>
              <a:t>Golden </a:t>
            </a:r>
          </a:p>
          <a:p>
            <a:pPr marL="0" indent="0" algn="ctr">
              <a:buNone/>
            </a:pPr>
            <a:r>
              <a:rPr lang="en-US" sz="4500" dirty="0" smtClean="0">
                <a:solidFill>
                  <a:schemeClr val="bg1"/>
                </a:solidFill>
              </a:rPr>
              <a:t>Streets</a:t>
            </a:r>
            <a:endParaRPr lang="en-US" sz="4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62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3999" cy="6858000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500" dirty="0" smtClean="0">
                <a:solidFill>
                  <a:schemeClr val="bg1"/>
                </a:solidFill>
              </a:rPr>
              <a:t>Marketing ROI</a:t>
            </a:r>
          </a:p>
        </p:txBody>
      </p:sp>
    </p:spTree>
    <p:extLst>
      <p:ext uri="{BB962C8B-B14F-4D97-AF65-F5344CB8AC3E}">
        <p14:creationId xmlns:p14="http://schemas.microsoft.com/office/powerpoint/2010/main" val="232748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3999" cy="6858000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5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Marketing ROI:</a:t>
            </a:r>
          </a:p>
          <a:p>
            <a:pPr marL="0" indent="0" algn="ctr">
              <a:buNone/>
            </a:pPr>
            <a:endParaRPr lang="en-US" sz="45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500" dirty="0" smtClean="0">
                <a:solidFill>
                  <a:schemeClr val="bg1"/>
                </a:solidFill>
              </a:rPr>
              <a:t>Gross margin/Cost per Sale = Time it takes to recoup marketing costs</a:t>
            </a:r>
          </a:p>
        </p:txBody>
      </p:sp>
    </p:spTree>
    <p:extLst>
      <p:ext uri="{BB962C8B-B14F-4D97-AF65-F5344CB8AC3E}">
        <p14:creationId xmlns:p14="http://schemas.microsoft.com/office/powerpoint/2010/main" val="3614072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3999" cy="6858000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5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Cost per Sale:</a:t>
            </a:r>
          </a:p>
          <a:p>
            <a:pPr marL="0" indent="0" algn="ctr">
              <a:buNone/>
            </a:pPr>
            <a:endParaRPr lang="en-US" sz="45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500" dirty="0" smtClean="0">
                <a:solidFill>
                  <a:schemeClr val="bg1"/>
                </a:solidFill>
              </a:rPr>
              <a:t>Target example: $100</a:t>
            </a:r>
          </a:p>
        </p:txBody>
      </p:sp>
    </p:spTree>
    <p:extLst>
      <p:ext uri="{BB962C8B-B14F-4D97-AF65-F5344CB8AC3E}">
        <p14:creationId xmlns:p14="http://schemas.microsoft.com/office/powerpoint/2010/main" val="3924070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3999" cy="6858000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Cost per Lead:</a:t>
            </a:r>
          </a:p>
          <a:p>
            <a:pPr marL="0" indent="0" algn="ctr">
              <a:buNone/>
            </a:pPr>
            <a:endParaRPr lang="en-US" sz="45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500" dirty="0" smtClean="0">
                <a:solidFill>
                  <a:schemeClr val="bg1"/>
                </a:solidFill>
              </a:rPr>
              <a:t>Target example: $33</a:t>
            </a:r>
          </a:p>
        </p:txBody>
      </p:sp>
    </p:spTree>
    <p:extLst>
      <p:ext uri="{BB962C8B-B14F-4D97-AF65-F5344CB8AC3E}">
        <p14:creationId xmlns:p14="http://schemas.microsoft.com/office/powerpoint/2010/main" val="1498186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0384" y="0"/>
            <a:ext cx="99526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6656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Get obsessed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00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3999" cy="6858000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500" dirty="0" smtClean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2228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221805" y="1475856"/>
            <a:ext cx="3655883" cy="33608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21806" y="1767596"/>
            <a:ext cx="3655882" cy="24929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Barrett </a:t>
            </a:r>
            <a:r>
              <a:rPr lang="en-US" sz="3500" dirty="0" err="1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Ersek</a:t>
            </a:r>
            <a:endParaRPr lang="en-US" sz="3500" dirty="0" smtClean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  <a:p>
            <a:pPr algn="ctr"/>
            <a:r>
              <a:rPr lang="en-US" sz="2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CEO</a:t>
            </a:r>
          </a:p>
          <a:p>
            <a:pPr algn="ctr"/>
            <a:endParaRPr lang="en-US" sz="2500" dirty="0" smtClean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  <a:p>
            <a:pPr algn="ctr"/>
            <a:r>
              <a:rPr lang="en-US" sz="2300" dirty="0" err="1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Bersek@holganix.com</a:t>
            </a:r>
            <a:endParaRPr lang="en-US" sz="2300" dirty="0" smtClean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  <a:p>
            <a:pPr algn="ctr"/>
            <a:endParaRPr lang="en-US" sz="2300" dirty="0" smtClean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  <a:p>
            <a:pPr algn="ctr"/>
            <a:r>
              <a:rPr lang="en-US" sz="2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866-56-EARTH</a:t>
            </a:r>
            <a:endParaRPr lang="en-US" sz="2500" dirty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</p:txBody>
      </p:sp>
      <p:pic>
        <p:nvPicPr>
          <p:cNvPr id="3" name="Picture 2" descr="17_Holgani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36" y="230937"/>
            <a:ext cx="4263634" cy="639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9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221805" y="1475856"/>
            <a:ext cx="3655883" cy="33608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21806" y="1767596"/>
            <a:ext cx="3655882" cy="24929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Barrett </a:t>
            </a:r>
            <a:r>
              <a:rPr lang="en-US" sz="3500" dirty="0" err="1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Ersek</a:t>
            </a:r>
            <a:endParaRPr lang="en-US" sz="3500" dirty="0" smtClean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  <a:p>
            <a:pPr algn="ctr"/>
            <a:r>
              <a:rPr lang="en-US" sz="2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CEO</a:t>
            </a:r>
          </a:p>
          <a:p>
            <a:pPr algn="ctr"/>
            <a:endParaRPr lang="en-US" sz="2500" dirty="0" smtClean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  <a:p>
            <a:pPr algn="ctr"/>
            <a:r>
              <a:rPr lang="en-US" sz="2300" dirty="0" err="1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Bersek@holganix.com</a:t>
            </a:r>
            <a:endParaRPr lang="en-US" sz="2300" dirty="0" smtClean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  <a:p>
            <a:pPr algn="ctr"/>
            <a:endParaRPr lang="en-US" sz="2300" dirty="0" smtClean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  <a:p>
            <a:pPr algn="ctr"/>
            <a:r>
              <a:rPr lang="en-US" sz="2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866-56-EARTH</a:t>
            </a:r>
            <a:endParaRPr lang="en-US" sz="2500" dirty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</p:txBody>
      </p:sp>
      <p:pic>
        <p:nvPicPr>
          <p:cNvPr id="3" name="Picture 2" descr="17_Holgani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36" y="230937"/>
            <a:ext cx="4263634" cy="639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3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86167" y="1203232"/>
            <a:ext cx="653170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Agenda</a:t>
            </a:r>
          </a:p>
          <a:p>
            <a:endParaRPr lang="en-US" sz="6000" dirty="0" smtClean="0">
              <a:solidFill>
                <a:schemeClr val="bg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P&amp;L 101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Key metrics to growing your business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92571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3999" cy="6858000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500" dirty="0" smtClean="0">
                <a:solidFill>
                  <a:schemeClr val="bg1"/>
                </a:solidFill>
              </a:rPr>
              <a:t>What is a SWOT analysis?</a:t>
            </a:r>
            <a:endParaRPr lang="en-US" sz="45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740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4053"/>
            <a:ext cx="9143999" cy="1486463"/>
          </a:xfrm>
          <a:noFill/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4500" dirty="0" smtClean="0">
                <a:solidFill>
                  <a:schemeClr val="bg1"/>
                </a:solidFill>
              </a:rPr>
              <a:t>What’s your </a:t>
            </a:r>
            <a:r>
              <a:rPr lang="en-US" sz="4500" dirty="0" smtClean="0">
                <a:solidFill>
                  <a:schemeClr val="bg1"/>
                </a:solidFill>
              </a:rPr>
              <a:t>company’s </a:t>
            </a:r>
          </a:p>
          <a:p>
            <a:pPr marL="0" indent="0" algn="ctr">
              <a:buNone/>
            </a:pPr>
            <a:r>
              <a:rPr lang="en-US" sz="4500" dirty="0" smtClean="0">
                <a:solidFill>
                  <a:schemeClr val="bg1"/>
                </a:solidFill>
              </a:rPr>
              <a:t>super hero </a:t>
            </a:r>
            <a:r>
              <a:rPr lang="en-US" sz="4500" i="1" dirty="0">
                <a:solidFill>
                  <a:schemeClr val="bg1"/>
                </a:solidFill>
              </a:rPr>
              <a:t>s</a:t>
            </a:r>
            <a:r>
              <a:rPr lang="en-US" sz="4500" i="1" dirty="0" smtClean="0">
                <a:solidFill>
                  <a:schemeClr val="bg1"/>
                </a:solidFill>
              </a:rPr>
              <a:t>trength</a:t>
            </a:r>
            <a:r>
              <a:rPr lang="en-US" sz="4500" dirty="0" smtClean="0">
                <a:solidFill>
                  <a:schemeClr val="bg1"/>
                </a:solidFill>
              </a:rPr>
              <a:t>?</a:t>
            </a:r>
            <a:endParaRPr lang="en-US" sz="4500" dirty="0">
              <a:solidFill>
                <a:srgbClr val="FFFF00"/>
              </a:solidFill>
            </a:endParaRPr>
          </a:p>
        </p:txBody>
      </p:sp>
      <p:pic>
        <p:nvPicPr>
          <p:cNvPr id="2" name="Picture 1" descr="superhero-strength-kid-pra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40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00033" y="463177"/>
            <a:ext cx="51232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rgbClr val="FFFFFF"/>
                </a:solidFill>
              </a:rPr>
              <a:t>Strengths</a:t>
            </a:r>
            <a:endParaRPr lang="en-US" sz="45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6186" y="1729703"/>
            <a:ext cx="8728517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500" dirty="0" smtClean="0">
                <a:solidFill>
                  <a:schemeClr val="bg1"/>
                </a:solidFill>
              </a:rPr>
              <a:t>What is it that makes your company so special?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>
                <a:solidFill>
                  <a:schemeClr val="bg1"/>
                </a:solidFill>
              </a:rPr>
              <a:t>What do you do better than the competition?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>
                <a:solidFill>
                  <a:schemeClr val="bg1"/>
                </a:solidFill>
              </a:rPr>
              <a:t>What’s you’re purple cow?</a:t>
            </a:r>
            <a:endParaRPr lang="en-US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704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00033" y="463177"/>
            <a:ext cx="51232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rgbClr val="FFFFFF"/>
                </a:solidFill>
              </a:rPr>
              <a:t>Suggestions</a:t>
            </a:r>
            <a:endParaRPr lang="en-US" sz="45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6186" y="1729703"/>
            <a:ext cx="87285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500" dirty="0" smtClean="0">
                <a:solidFill>
                  <a:schemeClr val="bg1"/>
                </a:solidFill>
              </a:rPr>
              <a:t>Do you have more years in the industry than most?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>
                <a:solidFill>
                  <a:schemeClr val="bg1"/>
                </a:solidFill>
              </a:rPr>
              <a:t>Is your sales team the best?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>
                <a:solidFill>
                  <a:schemeClr val="bg1"/>
                </a:solidFill>
              </a:rPr>
              <a:t>Are you awesome at designing marketing campaigns?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>
                <a:solidFill>
                  <a:schemeClr val="bg1"/>
                </a:solidFill>
              </a:rPr>
              <a:t>Are you super efficient?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>
                <a:solidFill>
                  <a:schemeClr val="bg1"/>
                </a:solidFill>
              </a:rPr>
              <a:t>Are your services of better quality than the rest?</a:t>
            </a:r>
            <a:endParaRPr lang="en-US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54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4053"/>
            <a:ext cx="9143999" cy="1486463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500" dirty="0" smtClean="0">
                <a:solidFill>
                  <a:schemeClr val="bg1"/>
                </a:solidFill>
              </a:rPr>
              <a:t>What’s your </a:t>
            </a:r>
            <a:r>
              <a:rPr lang="en-US" sz="4500" i="1" dirty="0" smtClean="0">
                <a:solidFill>
                  <a:schemeClr val="bg1"/>
                </a:solidFill>
              </a:rPr>
              <a:t>kryptonite</a:t>
            </a:r>
            <a:r>
              <a:rPr lang="en-US" sz="4500" dirty="0" smtClean="0">
                <a:solidFill>
                  <a:schemeClr val="bg1"/>
                </a:solidFill>
              </a:rPr>
              <a:t>? Or weaknesses?</a:t>
            </a:r>
            <a:endParaRPr lang="en-US" sz="4500" dirty="0">
              <a:solidFill>
                <a:srgbClr val="FFFF00"/>
              </a:solidFill>
            </a:endParaRPr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29703"/>
            <a:ext cx="9157675" cy="512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47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292</Words>
  <Application>Microsoft Macintosh PowerPoint</Application>
  <PresentationFormat>On-screen Show (4:3)</PresentationFormat>
  <Paragraphs>81</Paragraphs>
  <Slides>27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Strengths. Weaknesses. Opportunity. Threats.  Are you ready for 2015?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 obsessed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Selling through storytelling</dc:title>
  <dc:creator>Kaity</dc:creator>
  <cp:lastModifiedBy>Kaity</cp:lastModifiedBy>
  <cp:revision>17</cp:revision>
  <dcterms:created xsi:type="dcterms:W3CDTF">2014-08-11T20:45:46Z</dcterms:created>
  <dcterms:modified xsi:type="dcterms:W3CDTF">2014-12-15T17:49:52Z</dcterms:modified>
</cp:coreProperties>
</file>