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76" r:id="rId2"/>
    <p:sldId id="301" r:id="rId3"/>
    <p:sldId id="302" r:id="rId4"/>
    <p:sldId id="299" r:id="rId5"/>
    <p:sldId id="297" r:id="rId6"/>
    <p:sldId id="303" r:id="rId7"/>
    <p:sldId id="306" r:id="rId8"/>
    <p:sldId id="300" r:id="rId9"/>
    <p:sldId id="307" r:id="rId10"/>
    <p:sldId id="279" r:id="rId11"/>
    <p:sldId id="280" r:id="rId12"/>
    <p:sldId id="281" r:id="rId13"/>
    <p:sldId id="308" r:id="rId14"/>
    <p:sldId id="283" r:id="rId15"/>
    <p:sldId id="284" r:id="rId16"/>
    <p:sldId id="304" r:id="rId17"/>
    <p:sldId id="311" r:id="rId18"/>
    <p:sldId id="256" r:id="rId19"/>
    <p:sldId id="320" r:id="rId20"/>
    <p:sldId id="321" r:id="rId21"/>
    <p:sldId id="335" r:id="rId22"/>
    <p:sldId id="326" r:id="rId23"/>
    <p:sldId id="327" r:id="rId24"/>
    <p:sldId id="337" r:id="rId25"/>
    <p:sldId id="323" r:id="rId26"/>
    <p:sldId id="336" r:id="rId27"/>
    <p:sldId id="258" r:id="rId28"/>
    <p:sldId id="319" r:id="rId29"/>
    <p:sldId id="295" r:id="rId30"/>
    <p:sldId id="316" r:id="rId31"/>
    <p:sldId id="314" r:id="rId32"/>
    <p:sldId id="288" r:id="rId33"/>
    <p:sldId id="329" r:id="rId34"/>
    <p:sldId id="322" r:id="rId35"/>
    <p:sldId id="296" r:id="rId36"/>
    <p:sldId id="331" r:id="rId37"/>
    <p:sldId id="293" r:id="rId38"/>
    <p:sldId id="332" r:id="rId39"/>
    <p:sldId id="333" r:id="rId40"/>
    <p:sldId id="330" r:id="rId41"/>
    <p:sldId id="262" r:id="rId42"/>
    <p:sldId id="324" r:id="rId43"/>
    <p:sldId id="334" r:id="rId44"/>
    <p:sldId id="312" r:id="rId45"/>
    <p:sldId id="328" r:id="rId46"/>
    <p:sldId id="298" r:id="rId47"/>
    <p:sldId id="264" r:id="rId48"/>
    <p:sldId id="292"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09" d="100"/>
          <a:sy n="109" d="100"/>
        </p:scale>
        <p:origin x="96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AD1F3-5ADD-4970-8923-1BCAD0953EFF}" type="datetimeFigureOut">
              <a:rPr lang="en-US" smtClean="0"/>
              <a:t>9/8/14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B18DD-DA4C-489A-9641-20199518B36F}" type="slidenum">
              <a:rPr lang="en-US" smtClean="0"/>
              <a:t>‹#›</a:t>
            </a:fld>
            <a:endParaRPr lang="en-US"/>
          </a:p>
        </p:txBody>
      </p:sp>
    </p:spTree>
    <p:extLst>
      <p:ext uri="{BB962C8B-B14F-4D97-AF65-F5344CB8AC3E}">
        <p14:creationId xmlns:p14="http://schemas.microsoft.com/office/powerpoint/2010/main" val="1280018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aseline="0">
                <a:solidFill>
                  <a:schemeClr val="accent4">
                    <a:lumMod val="20000"/>
                    <a:lumOff val="80000"/>
                  </a:schemeClr>
                </a:solidFill>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6DC9D5E-58CE-4F37-BD85-EEA25BF663D7}"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1279064420"/>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DC9D5E-58CE-4F37-BD85-EEA25BF663D7}"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254415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DC9D5E-58CE-4F37-BD85-EEA25BF663D7}"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106935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20000"/>
                    <a:lumOff val="8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DC9D5E-58CE-4F37-BD85-EEA25BF663D7}"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173756596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DC9D5E-58CE-4F37-BD85-EEA25BF663D7}"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374337105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6DC9D5E-58CE-4F37-BD85-EEA25BF663D7}" type="datetimeFigureOut">
              <a:rPr lang="en-US" smtClean="0"/>
              <a:t>9/8/14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187235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DC9D5E-58CE-4F37-BD85-EEA25BF663D7}" type="datetimeFigureOut">
              <a:rPr lang="en-US" smtClean="0"/>
              <a:t>9/8/14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129695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20000"/>
                    <a:lumOff val="80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6DC9D5E-58CE-4F37-BD85-EEA25BF663D7}" type="datetimeFigureOut">
              <a:rPr lang="en-US" smtClean="0"/>
              <a:t>9/8/14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1414496834"/>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DC9D5E-58CE-4F37-BD85-EEA25BF663D7}" type="datetimeFigureOut">
              <a:rPr lang="en-US" smtClean="0"/>
              <a:t>9/8/14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99787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DC9D5E-58CE-4F37-BD85-EEA25BF663D7}" type="datetimeFigureOut">
              <a:rPr lang="en-US" smtClean="0"/>
              <a:t>9/8/14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192015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DC9D5E-58CE-4F37-BD85-EEA25BF663D7}" type="datetimeFigureOut">
              <a:rPr lang="en-US" smtClean="0"/>
              <a:t>9/8/14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87A170-0CF2-4A4F-B0A4-AF8C80308830}" type="slidenum">
              <a:rPr lang="en-US" smtClean="0"/>
              <a:t>‹#›</a:t>
            </a:fld>
            <a:endParaRPr lang="en-US"/>
          </a:p>
        </p:txBody>
      </p:sp>
    </p:spTree>
    <p:extLst>
      <p:ext uri="{BB962C8B-B14F-4D97-AF65-F5344CB8AC3E}">
        <p14:creationId xmlns:p14="http://schemas.microsoft.com/office/powerpoint/2010/main" val="34503732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C9D5E-58CE-4F37-BD85-EEA25BF663D7}" type="datetimeFigureOut">
              <a:rPr lang="en-US" smtClean="0"/>
              <a:t>9/8/14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7A170-0CF2-4A4F-B0A4-AF8C80308830}" type="slidenum">
              <a:rPr lang="en-US" smtClean="0"/>
              <a:t>‹#›</a:t>
            </a:fld>
            <a:endParaRPr lang="en-US"/>
          </a:p>
        </p:txBody>
      </p:sp>
    </p:spTree>
    <p:extLst>
      <p:ext uri="{BB962C8B-B14F-4D97-AF65-F5344CB8AC3E}">
        <p14:creationId xmlns:p14="http://schemas.microsoft.com/office/powerpoint/2010/main" val="1051108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 Id="rId3" Type="http://schemas.openxmlformats.org/officeDocument/2006/relationships/image" Target="../media/image5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4.jpeg"/><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 Id="rId3" Type="http://schemas.openxmlformats.org/officeDocument/2006/relationships/hyperlink" Target="mailto:cbigelow@purdue.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35" y="-1"/>
            <a:ext cx="9390658" cy="6869675"/>
          </a:xfrm>
          <a:prstGeom prst="rect">
            <a:avLst/>
          </a:prstGeom>
        </p:spPr>
      </p:pic>
      <p:sp>
        <p:nvSpPr>
          <p:cNvPr id="2" name="Title 1"/>
          <p:cNvSpPr>
            <a:spLocks noGrp="1"/>
          </p:cNvSpPr>
          <p:nvPr>
            <p:ph type="ctrTitle"/>
          </p:nvPr>
        </p:nvSpPr>
        <p:spPr>
          <a:xfrm>
            <a:off x="272561" y="234339"/>
            <a:ext cx="8493372" cy="2387600"/>
          </a:xfrm>
        </p:spPr>
        <p:txBody>
          <a:bodyPr>
            <a:normAutofit/>
          </a:bodyPr>
          <a:lstStyle/>
          <a:p>
            <a:r>
              <a:rPr lang="en-US" sz="4800" dirty="0" smtClean="0"/>
              <a:t>Sustainability in Golf Maintenance and Preparations for Winter 2015</a:t>
            </a:r>
            <a:endParaRPr lang="en-US" sz="4800" dirty="0"/>
          </a:p>
        </p:txBody>
      </p:sp>
      <p:sp>
        <p:nvSpPr>
          <p:cNvPr id="4" name="Rectangle 3"/>
          <p:cNvSpPr txBox="1">
            <a:spLocks noChangeArrowheads="1"/>
          </p:cNvSpPr>
          <p:nvPr/>
        </p:nvSpPr>
        <p:spPr>
          <a:xfrm>
            <a:off x="337038" y="5779477"/>
            <a:ext cx="6400800" cy="4718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pPr>
            <a:r>
              <a:rPr lang="en-US" altLang="en-US" sz="2800" dirty="0" smtClean="0">
                <a:solidFill>
                  <a:schemeClr val="accent4">
                    <a:lumMod val="20000"/>
                    <a:lumOff val="80000"/>
                  </a:schemeClr>
                </a:solidFill>
              </a:rPr>
              <a:t>Cale A. Bigelow – Purdue Turf Science</a:t>
            </a:r>
          </a:p>
        </p:txBody>
      </p:sp>
    </p:spTree>
    <p:extLst>
      <p:ext uri="{BB962C8B-B14F-4D97-AF65-F5344CB8AC3E}">
        <p14:creationId xmlns:p14="http://schemas.microsoft.com/office/powerpoint/2010/main" val="36977460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Stewardship/Environmental Accounting Programs?</a:t>
            </a:r>
            <a:endParaRPr lang="en-US" dirty="0"/>
          </a:p>
        </p:txBody>
      </p:sp>
      <p:pic>
        <p:nvPicPr>
          <p:cNvPr id="3" name="Picture 2"/>
          <p:cNvPicPr>
            <a:picLocks noChangeAspect="1"/>
          </p:cNvPicPr>
          <p:nvPr/>
        </p:nvPicPr>
        <p:blipFill>
          <a:blip r:embed="rId2"/>
          <a:stretch>
            <a:fillRect/>
          </a:stretch>
        </p:blipFill>
        <p:spPr>
          <a:xfrm>
            <a:off x="211300" y="1664313"/>
            <a:ext cx="6580146" cy="5167311"/>
          </a:xfrm>
          <a:prstGeom prst="rect">
            <a:avLst/>
          </a:prstGeom>
        </p:spPr>
      </p:pic>
    </p:spTree>
    <p:extLst>
      <p:ext uri="{BB962C8B-B14F-4D97-AF65-F5344CB8AC3E}">
        <p14:creationId xmlns:p14="http://schemas.microsoft.com/office/powerpoint/2010/main" val="5859320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GEO “</a:t>
            </a:r>
            <a:r>
              <a:rPr lang="en-US" dirty="0" err="1" smtClean="0"/>
              <a:t>OnCourse</a:t>
            </a:r>
            <a:r>
              <a:rPr lang="en-US" dirty="0" smtClean="0"/>
              <a:t>” Program is one example:</a:t>
            </a:r>
            <a:endParaRPr lang="en-US" dirty="0"/>
          </a:p>
        </p:txBody>
      </p:sp>
      <p:pic>
        <p:nvPicPr>
          <p:cNvPr id="3" name="Picture 2"/>
          <p:cNvPicPr>
            <a:picLocks noChangeAspect="1"/>
          </p:cNvPicPr>
          <p:nvPr/>
        </p:nvPicPr>
        <p:blipFill>
          <a:blip r:embed="rId2"/>
          <a:stretch>
            <a:fillRect/>
          </a:stretch>
        </p:blipFill>
        <p:spPr>
          <a:xfrm>
            <a:off x="1071631" y="1690689"/>
            <a:ext cx="6309509" cy="5029507"/>
          </a:xfrm>
          <a:prstGeom prst="rect">
            <a:avLst/>
          </a:prstGeom>
        </p:spPr>
      </p:pic>
    </p:spTree>
    <p:extLst>
      <p:ext uri="{BB962C8B-B14F-4D97-AF65-F5344CB8AC3E}">
        <p14:creationId xmlns:p14="http://schemas.microsoft.com/office/powerpoint/2010/main" val="29723998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1377" y="78581"/>
            <a:ext cx="7108031" cy="6779419"/>
          </a:xfrm>
          <a:prstGeom prst="rect">
            <a:avLst/>
          </a:prstGeom>
        </p:spPr>
      </p:pic>
    </p:spTree>
    <p:extLst>
      <p:ext uri="{BB962C8B-B14F-4D97-AF65-F5344CB8AC3E}">
        <p14:creationId xmlns:p14="http://schemas.microsoft.com/office/powerpoint/2010/main" val="24729221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Think about all of your resource inputs…</a:t>
            </a:r>
            <a:endParaRPr lang="en-US" dirty="0"/>
          </a:p>
        </p:txBody>
      </p:sp>
      <p:sp>
        <p:nvSpPr>
          <p:cNvPr id="4" name="Content Placeholder 3"/>
          <p:cNvSpPr>
            <a:spLocks noGrp="1"/>
          </p:cNvSpPr>
          <p:nvPr>
            <p:ph idx="1"/>
          </p:nvPr>
        </p:nvSpPr>
        <p:spPr/>
        <p:txBody>
          <a:bodyPr/>
          <a:lstStyle/>
          <a:p>
            <a:r>
              <a:rPr lang="en-US" dirty="0" smtClean="0"/>
              <a:t>Are there places you can be more efficient?</a:t>
            </a:r>
          </a:p>
          <a:p>
            <a:r>
              <a:rPr lang="en-US" dirty="0" smtClean="0"/>
              <a:t>What might the benefits actually be from challenging the “Norm”?</a:t>
            </a:r>
            <a:endParaRPr lang="en-US" dirty="0"/>
          </a:p>
        </p:txBody>
      </p:sp>
      <p:pic>
        <p:nvPicPr>
          <p:cNvPr id="5" name="Picture 4"/>
          <p:cNvPicPr>
            <a:picLocks noChangeAspect="1"/>
          </p:cNvPicPr>
          <p:nvPr/>
        </p:nvPicPr>
        <p:blipFill>
          <a:blip r:embed="rId2"/>
          <a:stretch>
            <a:fillRect/>
          </a:stretch>
        </p:blipFill>
        <p:spPr>
          <a:xfrm>
            <a:off x="4727710" y="2763142"/>
            <a:ext cx="3369942" cy="3413821"/>
          </a:xfrm>
          <a:prstGeom prst="rect">
            <a:avLst/>
          </a:prstGeom>
        </p:spPr>
      </p:pic>
      <p:sp>
        <p:nvSpPr>
          <p:cNvPr id="6" name="TextBox 5"/>
          <p:cNvSpPr txBox="1"/>
          <p:nvPr/>
        </p:nvSpPr>
        <p:spPr>
          <a:xfrm>
            <a:off x="4908246" y="6311899"/>
            <a:ext cx="3008870" cy="300082"/>
          </a:xfrm>
          <a:prstGeom prst="rect">
            <a:avLst/>
          </a:prstGeom>
          <a:noFill/>
        </p:spPr>
        <p:txBody>
          <a:bodyPr wrap="square" rtlCol="0">
            <a:spAutoFit/>
          </a:bodyPr>
          <a:lstStyle/>
          <a:p>
            <a:r>
              <a:rPr lang="en-US" sz="1350" dirty="0"/>
              <a:t>John Barton 2008 Golf Digest article</a:t>
            </a:r>
          </a:p>
        </p:txBody>
      </p:sp>
    </p:spTree>
    <p:extLst>
      <p:ext uri="{BB962C8B-B14F-4D97-AF65-F5344CB8AC3E}">
        <p14:creationId xmlns:p14="http://schemas.microsoft.com/office/powerpoint/2010/main" val="35555786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20000"/>
                    <a:lumOff val="80000"/>
                  </a:schemeClr>
                </a:solidFill>
              </a:rPr>
              <a:t>Winter Preparation?</a:t>
            </a:r>
            <a:endParaRPr lang="en-US" dirty="0">
              <a:solidFill>
                <a:schemeClr val="accent4">
                  <a:lumMod val="20000"/>
                  <a:lumOff val="8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8092" y="183798"/>
            <a:ext cx="3080055" cy="22942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53" y="1330932"/>
            <a:ext cx="5500688" cy="36647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0045" y="3030634"/>
            <a:ext cx="6816151" cy="3827366"/>
          </a:xfrm>
          <a:prstGeom prst="rect">
            <a:avLst/>
          </a:prstGeom>
        </p:spPr>
      </p:pic>
    </p:spTree>
    <p:extLst>
      <p:ext uri="{BB962C8B-B14F-4D97-AF65-F5344CB8AC3E}">
        <p14:creationId xmlns:p14="http://schemas.microsoft.com/office/powerpoint/2010/main" val="17086275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ndle Up: Farmers' Almanac Predicts Frigid Winter in the U.S. - Here's How to Prep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193" y="1690689"/>
            <a:ext cx="5834246" cy="388949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solidFill>
                  <a:schemeClr val="accent4">
                    <a:lumMod val="20000"/>
                    <a:lumOff val="80000"/>
                  </a:schemeClr>
                </a:solidFill>
              </a:rPr>
              <a:t>Really??? Not again..</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38446865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media-cache-ec0.pinimg.com/originals/5a/1d/1f/5a1d1f34298815b3e23454fa5aa9895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2596" y="4003011"/>
            <a:ext cx="3991207" cy="2494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accent4">
                    <a:lumMod val="20000"/>
                    <a:lumOff val="80000"/>
                  </a:schemeClr>
                </a:solidFill>
              </a:rPr>
              <a:t>A cautionary tale… </a:t>
            </a:r>
            <a:br>
              <a:rPr lang="en-US" dirty="0" smtClean="0">
                <a:solidFill>
                  <a:schemeClr val="accent4">
                    <a:lumMod val="20000"/>
                    <a:lumOff val="80000"/>
                  </a:schemeClr>
                </a:solidFill>
              </a:rPr>
            </a:br>
            <a:r>
              <a:rPr lang="en-US" dirty="0" smtClean="0">
                <a:solidFill>
                  <a:schemeClr val="accent4">
                    <a:lumMod val="20000"/>
                    <a:lumOff val="80000"/>
                  </a:schemeClr>
                </a:solidFill>
              </a:rPr>
              <a:t>“The Grasshopper and the Ant”</a:t>
            </a:r>
            <a:endParaRPr lang="en-US" dirty="0">
              <a:solidFill>
                <a:schemeClr val="accent4">
                  <a:lumMod val="20000"/>
                  <a:lumOff val="80000"/>
                </a:schemeClr>
              </a:solidFill>
            </a:endParaRPr>
          </a:p>
        </p:txBody>
      </p:sp>
      <p:pic>
        <p:nvPicPr>
          <p:cNvPr id="10242" name="Picture 2" descr="http://cdn7.staztic.com/app/a/855/855357/the-ant-and-the-grasshopper-297099-2-s-307x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67" y="1693126"/>
            <a:ext cx="5363661" cy="335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880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BIG Secrets: The first step in Preparation is to </a:t>
            </a:r>
            <a:r>
              <a:rPr lang="en-US" u="sng" dirty="0" smtClean="0"/>
              <a:t>Have a Plan!</a:t>
            </a:r>
            <a:endParaRPr lang="en-US" u="sng" dirty="0"/>
          </a:p>
        </p:txBody>
      </p:sp>
      <p:sp>
        <p:nvSpPr>
          <p:cNvPr id="3" name="Content Placeholder 2"/>
          <p:cNvSpPr>
            <a:spLocks noGrp="1"/>
          </p:cNvSpPr>
          <p:nvPr>
            <p:ph idx="1"/>
          </p:nvPr>
        </p:nvSpPr>
        <p:spPr>
          <a:xfrm>
            <a:off x="391258" y="1825625"/>
            <a:ext cx="3829050" cy="4351338"/>
          </a:xfrm>
        </p:spPr>
        <p:txBody>
          <a:bodyPr>
            <a:normAutofit fontScale="92500"/>
          </a:bodyPr>
          <a:lstStyle/>
          <a:p>
            <a:r>
              <a:rPr lang="en-US" dirty="0" smtClean="0"/>
              <a:t>Sometimes our memories are very short…</a:t>
            </a:r>
          </a:p>
          <a:p>
            <a:pPr lvl="1"/>
            <a:r>
              <a:rPr lang="en-US" dirty="0" smtClean="0"/>
              <a:t>“What have you done for me lately?”</a:t>
            </a:r>
          </a:p>
          <a:p>
            <a:pPr lvl="1"/>
            <a:r>
              <a:rPr lang="en-US" dirty="0" smtClean="0"/>
              <a:t>Is spring 2014 a distant memory?</a:t>
            </a:r>
          </a:p>
          <a:p>
            <a:pPr lvl="1"/>
            <a:r>
              <a:rPr lang="en-US" dirty="0" smtClean="0"/>
              <a:t>Go back and take a look at some of your photos from this spring…</a:t>
            </a:r>
          </a:p>
          <a:p>
            <a:r>
              <a:rPr lang="en-US" dirty="0" smtClean="0"/>
              <a:t>What did you learn from the “</a:t>
            </a:r>
            <a:r>
              <a:rPr lang="en-US" dirty="0" err="1" smtClean="0"/>
              <a:t>PolarVortex</a:t>
            </a:r>
            <a:r>
              <a:rPr lang="en-US" dirty="0" smtClean="0"/>
              <a:t>”?</a:t>
            </a:r>
            <a:endParaRPr lang="en-US" dirty="0"/>
          </a:p>
        </p:txBody>
      </p:sp>
      <p:pic>
        <p:nvPicPr>
          <p:cNvPr id="4" name="Picture 3"/>
          <p:cNvPicPr>
            <a:picLocks noChangeAspect="1"/>
          </p:cNvPicPr>
          <p:nvPr/>
        </p:nvPicPr>
        <p:blipFill>
          <a:blip r:embed="rId2"/>
          <a:stretch>
            <a:fillRect/>
          </a:stretch>
        </p:blipFill>
        <p:spPr>
          <a:xfrm>
            <a:off x="4457700" y="2384058"/>
            <a:ext cx="4580838" cy="3234471"/>
          </a:xfrm>
          <a:prstGeom prst="rect">
            <a:avLst/>
          </a:prstGeom>
        </p:spPr>
      </p:pic>
    </p:spTree>
    <p:extLst>
      <p:ext uri="{BB962C8B-B14F-4D97-AF65-F5344CB8AC3E}">
        <p14:creationId xmlns:p14="http://schemas.microsoft.com/office/powerpoint/2010/main" val="27695356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9711" y="2255472"/>
            <a:ext cx="2826727" cy="1325563"/>
          </a:xfrm>
        </p:spPr>
        <p:txBody>
          <a:bodyPr>
            <a:normAutofit fontScale="90000"/>
          </a:bodyPr>
          <a:lstStyle/>
          <a:p>
            <a:r>
              <a:rPr lang="en-US" dirty="0" smtClean="0"/>
              <a:t>Many Past and Present Resources from Agronomic Experts to Help you Get Started</a:t>
            </a:r>
            <a:endParaRPr lang="en-US" dirty="0"/>
          </a:p>
        </p:txBody>
      </p:sp>
      <p:pic>
        <p:nvPicPr>
          <p:cNvPr id="5" name="Picture 4"/>
          <p:cNvPicPr>
            <a:picLocks noChangeAspect="1"/>
          </p:cNvPicPr>
          <p:nvPr/>
        </p:nvPicPr>
        <p:blipFill>
          <a:blip r:embed="rId2"/>
          <a:stretch>
            <a:fillRect/>
          </a:stretch>
        </p:blipFill>
        <p:spPr>
          <a:xfrm>
            <a:off x="3783329" y="105974"/>
            <a:ext cx="5290333" cy="6752026"/>
          </a:xfrm>
          <a:prstGeom prst="rect">
            <a:avLst/>
          </a:prstGeom>
        </p:spPr>
      </p:pic>
    </p:spTree>
    <p:extLst>
      <p:ext uri="{BB962C8B-B14F-4D97-AF65-F5344CB8AC3E}">
        <p14:creationId xmlns:p14="http://schemas.microsoft.com/office/powerpoint/2010/main" val="27003190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My colleagues a bit further north had a very long early spring…</a:t>
            </a:r>
            <a:endParaRPr lang="en-US" dirty="0"/>
          </a:p>
        </p:txBody>
      </p:sp>
      <p:pic>
        <p:nvPicPr>
          <p:cNvPr id="8" name="Picture 7"/>
          <p:cNvPicPr>
            <a:picLocks noChangeAspect="1"/>
          </p:cNvPicPr>
          <p:nvPr/>
        </p:nvPicPr>
        <p:blipFill>
          <a:blip r:embed="rId2"/>
          <a:stretch>
            <a:fillRect/>
          </a:stretch>
        </p:blipFill>
        <p:spPr>
          <a:xfrm>
            <a:off x="588536" y="1690689"/>
            <a:ext cx="4114800" cy="2814638"/>
          </a:xfrm>
          <a:prstGeom prst="rect">
            <a:avLst/>
          </a:prstGeom>
        </p:spPr>
      </p:pic>
      <p:pic>
        <p:nvPicPr>
          <p:cNvPr id="9" name="Picture 8"/>
          <p:cNvPicPr>
            <a:picLocks noChangeAspect="1"/>
          </p:cNvPicPr>
          <p:nvPr/>
        </p:nvPicPr>
        <p:blipFill>
          <a:blip r:embed="rId3"/>
          <a:stretch>
            <a:fillRect/>
          </a:stretch>
        </p:blipFill>
        <p:spPr>
          <a:xfrm>
            <a:off x="588536" y="3970002"/>
            <a:ext cx="4093369" cy="3121819"/>
          </a:xfrm>
          <a:prstGeom prst="rect">
            <a:avLst/>
          </a:prstGeom>
        </p:spPr>
      </p:pic>
      <p:pic>
        <p:nvPicPr>
          <p:cNvPr id="10" name="Picture 9"/>
          <p:cNvPicPr>
            <a:picLocks noChangeAspect="1"/>
          </p:cNvPicPr>
          <p:nvPr/>
        </p:nvPicPr>
        <p:blipFill>
          <a:blip r:embed="rId4"/>
          <a:stretch>
            <a:fillRect/>
          </a:stretch>
        </p:blipFill>
        <p:spPr>
          <a:xfrm>
            <a:off x="4897036" y="1834621"/>
            <a:ext cx="3422780" cy="4912970"/>
          </a:xfrm>
          <a:prstGeom prst="rect">
            <a:avLst/>
          </a:prstGeom>
        </p:spPr>
      </p:pic>
    </p:spTree>
    <p:extLst>
      <p:ext uri="{BB962C8B-B14F-4D97-AF65-F5344CB8AC3E}">
        <p14:creationId xmlns:p14="http://schemas.microsoft.com/office/powerpoint/2010/main" val="32833895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in simple terms:</a:t>
            </a:r>
            <a:endParaRPr lang="en-US" dirty="0"/>
          </a:p>
        </p:txBody>
      </p:sp>
      <p:sp>
        <p:nvSpPr>
          <p:cNvPr id="3" name="Content Placeholder 2"/>
          <p:cNvSpPr>
            <a:spLocks noGrp="1"/>
          </p:cNvSpPr>
          <p:nvPr>
            <p:ph idx="1"/>
          </p:nvPr>
        </p:nvSpPr>
        <p:spPr/>
        <p:txBody>
          <a:bodyPr/>
          <a:lstStyle/>
          <a:p>
            <a:r>
              <a:rPr lang="en-US" dirty="0" smtClean="0"/>
              <a:t>We hear a lot about “sustainable energy, sustainable business models, sustainable agriculture, etc.”</a:t>
            </a:r>
          </a:p>
          <a:p>
            <a:r>
              <a:rPr lang="en-US" dirty="0" smtClean="0"/>
              <a:t>What is it really? </a:t>
            </a:r>
          </a:p>
          <a:p>
            <a:r>
              <a:rPr lang="en-US" dirty="0" smtClean="0"/>
              <a:t>In simple terms: Sustainability is defined as “the quality of not being harmful to the environment or depleting natural resources, and thereby supporting long-term ecological balance” (Dictionary.com)</a:t>
            </a:r>
          </a:p>
          <a:p>
            <a:r>
              <a:rPr lang="en-US" dirty="0" smtClean="0"/>
              <a:t>In reality …</a:t>
            </a:r>
            <a:endParaRPr lang="en-US" dirty="0"/>
          </a:p>
        </p:txBody>
      </p:sp>
    </p:spTree>
    <p:extLst>
      <p:ext uri="{BB962C8B-B14F-4D97-AF65-F5344CB8AC3E}">
        <p14:creationId xmlns:p14="http://schemas.microsoft.com/office/powerpoint/2010/main" val="12291716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girlytwitter.com/source/Grim_Reaper_3D_rend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6487" y="3317266"/>
            <a:ext cx="3948113" cy="29610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30968" y="1968347"/>
            <a:ext cx="5050915" cy="3878538"/>
          </a:xfrm>
          <a:prstGeom prst="rect">
            <a:avLst/>
          </a:prstGeom>
        </p:spPr>
      </p:pic>
      <p:sp>
        <p:nvSpPr>
          <p:cNvPr id="6" name="Title 5"/>
          <p:cNvSpPr>
            <a:spLocks noGrp="1"/>
          </p:cNvSpPr>
          <p:nvPr>
            <p:ph type="title"/>
          </p:nvPr>
        </p:nvSpPr>
        <p:spPr/>
        <p:txBody>
          <a:bodyPr/>
          <a:lstStyle/>
          <a:p>
            <a:r>
              <a:rPr lang="en-US" dirty="0" smtClean="0"/>
              <a:t>My colleagues a bit further north had a very long early spring…</a:t>
            </a:r>
            <a:endParaRPr lang="en-US" dirty="0"/>
          </a:p>
        </p:txBody>
      </p:sp>
    </p:spTree>
    <p:extLst>
      <p:ext uri="{BB962C8B-B14F-4D97-AF65-F5344CB8AC3E}">
        <p14:creationId xmlns:p14="http://schemas.microsoft.com/office/powerpoint/2010/main" val="5860571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Major Reasons for Winter-kill</a:t>
            </a:r>
            <a:endParaRPr lang="en-US" dirty="0"/>
          </a:p>
        </p:txBody>
      </p:sp>
      <p:sp>
        <p:nvSpPr>
          <p:cNvPr id="4" name="Content Placeholder 3"/>
          <p:cNvSpPr>
            <a:spLocks noGrp="1"/>
          </p:cNvSpPr>
          <p:nvPr>
            <p:ph idx="1"/>
          </p:nvPr>
        </p:nvSpPr>
        <p:spPr/>
        <p:txBody>
          <a:bodyPr/>
          <a:lstStyle/>
          <a:p>
            <a:r>
              <a:rPr lang="en-US" dirty="0" smtClean="0"/>
              <a:t>Growing a species (or cultivar) prone to winter damage</a:t>
            </a:r>
          </a:p>
          <a:p>
            <a:r>
              <a:rPr lang="en-US" dirty="0" smtClean="0"/>
              <a:t>Extended exposure to low temperatures</a:t>
            </a:r>
          </a:p>
          <a:p>
            <a:r>
              <a:rPr lang="en-US" dirty="0" smtClean="0"/>
              <a:t>Wind desiccation </a:t>
            </a:r>
          </a:p>
          <a:p>
            <a:r>
              <a:rPr lang="en-US" dirty="0" smtClean="0"/>
              <a:t>Snow mold damage</a:t>
            </a:r>
          </a:p>
          <a:p>
            <a:r>
              <a:rPr lang="en-US" dirty="0" smtClean="0"/>
              <a:t>Suffocation under ice</a:t>
            </a:r>
            <a:endParaRPr lang="en-US" dirty="0"/>
          </a:p>
        </p:txBody>
      </p:sp>
    </p:spTree>
    <p:extLst>
      <p:ext uri="{BB962C8B-B14F-4D97-AF65-F5344CB8AC3E}">
        <p14:creationId xmlns:p14="http://schemas.microsoft.com/office/powerpoint/2010/main" val="42477290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49" y="365126"/>
            <a:ext cx="8260373" cy="1325563"/>
          </a:xfrm>
        </p:spPr>
        <p:txBody>
          <a:bodyPr/>
          <a:lstStyle/>
          <a:p>
            <a:r>
              <a:rPr lang="en-US" dirty="0" smtClean="0"/>
              <a:t>How the Plant Prepares for Winter?</a:t>
            </a:r>
            <a:endParaRPr lang="en-US" dirty="0"/>
          </a:p>
        </p:txBody>
      </p:sp>
      <p:sp>
        <p:nvSpPr>
          <p:cNvPr id="4" name="Content Placeholder 3"/>
          <p:cNvSpPr>
            <a:spLocks noGrp="1"/>
          </p:cNvSpPr>
          <p:nvPr>
            <p:ph idx="1"/>
          </p:nvPr>
        </p:nvSpPr>
        <p:spPr>
          <a:xfrm>
            <a:off x="628650" y="1306876"/>
            <a:ext cx="7886700" cy="4351338"/>
          </a:xfrm>
        </p:spPr>
        <p:txBody>
          <a:bodyPr/>
          <a:lstStyle/>
          <a:p>
            <a:r>
              <a:rPr lang="en-US" dirty="0" smtClean="0"/>
              <a:t>Shorter days, Cooler air AND SOIL temps signal the plant to begin acclimation process</a:t>
            </a:r>
          </a:p>
          <a:p>
            <a:r>
              <a:rPr lang="en-US" dirty="0" smtClean="0"/>
              <a:t>Survival?</a:t>
            </a:r>
          </a:p>
          <a:p>
            <a:r>
              <a:rPr lang="en-US" dirty="0" smtClean="0"/>
              <a:t>Its all about the…</a:t>
            </a:r>
          </a:p>
        </p:txBody>
      </p:sp>
      <p:pic>
        <p:nvPicPr>
          <p:cNvPr id="5" name="Picture 4"/>
          <p:cNvPicPr>
            <a:picLocks noChangeAspect="1"/>
          </p:cNvPicPr>
          <p:nvPr/>
        </p:nvPicPr>
        <p:blipFill>
          <a:blip r:embed="rId2"/>
          <a:stretch>
            <a:fillRect/>
          </a:stretch>
        </p:blipFill>
        <p:spPr>
          <a:xfrm>
            <a:off x="3914730" y="2221278"/>
            <a:ext cx="5114925" cy="4500563"/>
          </a:xfrm>
          <a:prstGeom prst="rect">
            <a:avLst/>
          </a:prstGeom>
        </p:spPr>
      </p:pic>
      <p:pic>
        <p:nvPicPr>
          <p:cNvPr id="6" name="Picture 5"/>
          <p:cNvPicPr>
            <a:picLocks noChangeAspect="1"/>
          </p:cNvPicPr>
          <p:nvPr/>
        </p:nvPicPr>
        <p:blipFill>
          <a:blip r:embed="rId3"/>
          <a:stretch>
            <a:fillRect/>
          </a:stretch>
        </p:blipFill>
        <p:spPr>
          <a:xfrm>
            <a:off x="386907" y="3284219"/>
            <a:ext cx="3099161" cy="2752371"/>
          </a:xfrm>
          <a:prstGeom prst="rect">
            <a:avLst/>
          </a:prstGeom>
        </p:spPr>
      </p:pic>
    </p:spTree>
    <p:extLst>
      <p:ext uri="{BB962C8B-B14F-4D97-AF65-F5344CB8AC3E}">
        <p14:creationId xmlns:p14="http://schemas.microsoft.com/office/powerpoint/2010/main" val="33370181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the Plant Prepares?</a:t>
            </a:r>
            <a:endParaRPr lang="en-US" dirty="0"/>
          </a:p>
        </p:txBody>
      </p:sp>
      <p:sp>
        <p:nvSpPr>
          <p:cNvPr id="4" name="Content Placeholder 3"/>
          <p:cNvSpPr>
            <a:spLocks noGrp="1"/>
          </p:cNvSpPr>
          <p:nvPr>
            <p:ph idx="1"/>
          </p:nvPr>
        </p:nvSpPr>
        <p:spPr>
          <a:xfrm>
            <a:off x="628650" y="1298082"/>
            <a:ext cx="7886700" cy="4351338"/>
          </a:xfrm>
        </p:spPr>
        <p:txBody>
          <a:bodyPr/>
          <a:lstStyle/>
          <a:p>
            <a:r>
              <a:rPr lang="en-US" dirty="0" smtClean="0"/>
              <a:t>Shorter days, Cooler air AND SOIL temps signal the plant to begin acclimation process</a:t>
            </a:r>
          </a:p>
          <a:p>
            <a:r>
              <a:rPr lang="en-US" dirty="0" smtClean="0"/>
              <a:t>Its all about the…</a:t>
            </a:r>
          </a:p>
          <a:p>
            <a:r>
              <a:rPr lang="en-US" dirty="0" smtClean="0"/>
              <a:t>In our case as turf managers its all about the CHOS! or carbohydrates</a:t>
            </a:r>
          </a:p>
        </p:txBody>
      </p:sp>
      <p:pic>
        <p:nvPicPr>
          <p:cNvPr id="5" name="Picture 4"/>
          <p:cNvPicPr>
            <a:picLocks noChangeAspect="1"/>
          </p:cNvPicPr>
          <p:nvPr/>
        </p:nvPicPr>
        <p:blipFill>
          <a:blip r:embed="rId2"/>
          <a:stretch>
            <a:fillRect/>
          </a:stretch>
        </p:blipFill>
        <p:spPr>
          <a:xfrm>
            <a:off x="5126970" y="3245573"/>
            <a:ext cx="3792303" cy="3336803"/>
          </a:xfrm>
          <a:prstGeom prst="rect">
            <a:avLst/>
          </a:prstGeom>
        </p:spPr>
      </p:pic>
      <p:pic>
        <p:nvPicPr>
          <p:cNvPr id="7" name="Picture 6" descr="Figure 8"/>
          <p:cNvPicPr/>
          <p:nvPr/>
        </p:nvPicPr>
        <p:blipFill>
          <a:blip r:embed="rId3">
            <a:extLst>
              <a:ext uri="{28A0092B-C50C-407E-A947-70E740481C1C}">
                <a14:useLocalDpi xmlns:a14="http://schemas.microsoft.com/office/drawing/2010/main" val="0"/>
              </a:ext>
            </a:extLst>
          </a:blip>
          <a:srcRect/>
          <a:stretch>
            <a:fillRect/>
          </a:stretch>
        </p:blipFill>
        <p:spPr bwMode="auto">
          <a:xfrm>
            <a:off x="225319" y="3628171"/>
            <a:ext cx="4497728" cy="1871784"/>
          </a:xfrm>
          <a:prstGeom prst="rect">
            <a:avLst/>
          </a:prstGeom>
          <a:noFill/>
        </p:spPr>
      </p:pic>
      <p:pic>
        <p:nvPicPr>
          <p:cNvPr id="8" name="Picture 7" descr="Figure 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8974" y="5116830"/>
            <a:ext cx="2967404" cy="1741170"/>
          </a:xfrm>
          <a:prstGeom prst="rect">
            <a:avLst/>
          </a:prstGeom>
          <a:noFill/>
          <a:ln>
            <a:noFill/>
          </a:ln>
        </p:spPr>
      </p:pic>
    </p:spTree>
    <p:extLst>
      <p:ext uri="{BB962C8B-B14F-4D97-AF65-F5344CB8AC3E}">
        <p14:creationId xmlns:p14="http://schemas.microsoft.com/office/powerpoint/2010/main" val="10231408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the Plant Prepares?</a:t>
            </a:r>
            <a:endParaRPr lang="en-US" dirty="0"/>
          </a:p>
        </p:txBody>
      </p:sp>
      <p:sp>
        <p:nvSpPr>
          <p:cNvPr id="4" name="Content Placeholder 3"/>
          <p:cNvSpPr>
            <a:spLocks noGrp="1"/>
          </p:cNvSpPr>
          <p:nvPr>
            <p:ph idx="1"/>
          </p:nvPr>
        </p:nvSpPr>
        <p:spPr/>
        <p:txBody>
          <a:bodyPr/>
          <a:lstStyle/>
          <a:p>
            <a:r>
              <a:rPr lang="en-US" dirty="0"/>
              <a:t>The shorter days and cooler temperatures trigger the winter acclimation processes in plants</a:t>
            </a:r>
            <a:r>
              <a:rPr lang="en-US" dirty="0" smtClean="0"/>
              <a:t>. </a:t>
            </a:r>
            <a:r>
              <a:rPr lang="en-US" b="1" u="sng" dirty="0" smtClean="0"/>
              <a:t>Its all about the CHOS! or carbohydrates</a:t>
            </a:r>
          </a:p>
          <a:p>
            <a:r>
              <a:rPr lang="en-US" dirty="0" smtClean="0"/>
              <a:t>A </a:t>
            </a:r>
            <a:r>
              <a:rPr lang="en-US" dirty="0"/>
              <a:t>major part of that process involves the accumulation of carbohydrates that are stored in the roots and crown tissues and utilized to protect the cells from the effects of cold temperatures and hydration events. </a:t>
            </a:r>
            <a:r>
              <a:rPr lang="en-US" b="1" dirty="0" smtClean="0"/>
              <a:t>”HEALTHY PLANTS” will survive</a:t>
            </a:r>
            <a:endParaRPr lang="en-US" b="1" dirty="0"/>
          </a:p>
        </p:txBody>
      </p:sp>
      <p:pic>
        <p:nvPicPr>
          <p:cNvPr id="5" name="Picture 4" descr="Figure 8"/>
          <p:cNvPicPr/>
          <p:nvPr/>
        </p:nvPicPr>
        <p:blipFill>
          <a:blip r:embed="rId2">
            <a:extLst>
              <a:ext uri="{28A0092B-C50C-407E-A947-70E740481C1C}">
                <a14:useLocalDpi xmlns:a14="http://schemas.microsoft.com/office/drawing/2010/main" val="0"/>
              </a:ext>
            </a:extLst>
          </a:blip>
          <a:srcRect/>
          <a:stretch>
            <a:fillRect/>
          </a:stretch>
        </p:blipFill>
        <p:spPr bwMode="auto">
          <a:xfrm>
            <a:off x="550634" y="5090453"/>
            <a:ext cx="4497728" cy="1871784"/>
          </a:xfrm>
          <a:prstGeom prst="rect">
            <a:avLst/>
          </a:prstGeom>
          <a:noFill/>
        </p:spPr>
      </p:pic>
      <p:pic>
        <p:nvPicPr>
          <p:cNvPr id="6" name="Picture 5" descr="Fig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713" y="5090453"/>
            <a:ext cx="2967404" cy="1741170"/>
          </a:xfrm>
          <a:prstGeom prst="rect">
            <a:avLst/>
          </a:prstGeom>
          <a:noFill/>
          <a:ln>
            <a:noFill/>
          </a:ln>
        </p:spPr>
      </p:pic>
    </p:spTree>
    <p:extLst>
      <p:ext uri="{BB962C8B-B14F-4D97-AF65-F5344CB8AC3E}">
        <p14:creationId xmlns:p14="http://schemas.microsoft.com/office/powerpoint/2010/main" val="4059069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Plan: It’s all about the Base</a:t>
            </a:r>
            <a:endParaRPr lang="en-US" dirty="0"/>
          </a:p>
        </p:txBody>
      </p:sp>
      <p:sp>
        <p:nvSpPr>
          <p:cNvPr id="3" name="Content Placeholder 2"/>
          <p:cNvSpPr>
            <a:spLocks noGrp="1"/>
          </p:cNvSpPr>
          <p:nvPr>
            <p:ph idx="1"/>
          </p:nvPr>
        </p:nvSpPr>
        <p:spPr>
          <a:xfrm>
            <a:off x="259373" y="1456348"/>
            <a:ext cx="6581042" cy="4351338"/>
          </a:xfrm>
        </p:spPr>
        <p:txBody>
          <a:bodyPr>
            <a:normAutofit lnSpcReduction="10000"/>
          </a:bodyPr>
          <a:lstStyle/>
          <a:p>
            <a:r>
              <a:rPr lang="en-US" dirty="0" smtClean="0"/>
              <a:t>Plants respond to their environment and certainly this time of year prefer to be grown in full sunlight conditions to maximize carbohydrates but…</a:t>
            </a:r>
          </a:p>
          <a:p>
            <a:r>
              <a:rPr lang="en-US" dirty="0" smtClean="0"/>
              <a:t>The soil environment is the foundation of health turf.</a:t>
            </a:r>
          </a:p>
          <a:p>
            <a:pPr lvl="1"/>
            <a:r>
              <a:rPr lang="en-US" dirty="0" smtClean="0"/>
              <a:t>Are there any limitations?</a:t>
            </a:r>
          </a:p>
          <a:p>
            <a:pPr lvl="2"/>
            <a:r>
              <a:rPr lang="en-US" dirty="0" smtClean="0"/>
              <a:t>Chemical? Or Physical? </a:t>
            </a:r>
            <a:endParaRPr lang="en-US" dirty="0"/>
          </a:p>
          <a:p>
            <a:pPr lvl="2"/>
            <a:r>
              <a:rPr lang="en-US" dirty="0" smtClean="0"/>
              <a:t>When is the last time you conducted a soil evaluation? = testing</a:t>
            </a:r>
          </a:p>
          <a:p>
            <a:pPr lvl="1"/>
            <a:r>
              <a:rPr lang="en-US" dirty="0" smtClean="0"/>
              <a:t>Compaction</a:t>
            </a:r>
          </a:p>
          <a:p>
            <a:pPr lvl="1"/>
            <a:r>
              <a:rPr lang="en-US" dirty="0" smtClean="0"/>
              <a:t>Seasonal wetness issues</a:t>
            </a:r>
            <a:endParaRPr lang="en-US" dirty="0"/>
          </a:p>
        </p:txBody>
      </p:sp>
      <p:pic>
        <p:nvPicPr>
          <p:cNvPr id="17410" name="Picture 2" descr="http://imgc.allpostersimages.com/images/P-473-488-90/59/5965/4V1QG00Z/posters/plan-your-work-then-work-your-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1274" y="3378688"/>
            <a:ext cx="2640164" cy="352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272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65126"/>
            <a:ext cx="8401050" cy="1325563"/>
          </a:xfrm>
        </p:spPr>
        <p:txBody>
          <a:bodyPr/>
          <a:lstStyle/>
          <a:p>
            <a:r>
              <a:rPr lang="en-US" dirty="0" smtClean="0">
                <a:solidFill>
                  <a:schemeClr val="accent4">
                    <a:lumMod val="20000"/>
                    <a:lumOff val="80000"/>
                  </a:schemeClr>
                </a:solidFill>
              </a:rPr>
              <a:t>Foundations: Your Bread and Butter</a:t>
            </a:r>
            <a:endParaRPr lang="en-US" dirty="0">
              <a:solidFill>
                <a:schemeClr val="accent4">
                  <a:lumMod val="20000"/>
                  <a:lumOff val="8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27" y="1453297"/>
            <a:ext cx="4579144" cy="30512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27" y="4114801"/>
            <a:ext cx="3551067" cy="2743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944" y="3820808"/>
            <a:ext cx="3907631" cy="3107531"/>
          </a:xfrm>
          <a:prstGeom prst="rect">
            <a:avLst/>
          </a:prstGeom>
        </p:spPr>
      </p:pic>
      <p:sp>
        <p:nvSpPr>
          <p:cNvPr id="6" name="Title 1"/>
          <p:cNvSpPr txBox="1">
            <a:spLocks/>
          </p:cNvSpPr>
          <p:nvPr/>
        </p:nvSpPr>
        <p:spPr>
          <a:xfrm>
            <a:off x="5033598" y="2116078"/>
            <a:ext cx="4210079"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Think</a:t>
            </a:r>
          </a:p>
          <a:p>
            <a:r>
              <a:rPr lang="en-US" dirty="0" smtClean="0"/>
              <a:t>Strong Foundations</a:t>
            </a:r>
            <a:endParaRPr lang="en-US" dirty="0"/>
          </a:p>
        </p:txBody>
      </p:sp>
    </p:spTree>
    <p:extLst>
      <p:ext uri="{BB962C8B-B14F-4D97-AF65-F5344CB8AC3E}">
        <p14:creationId xmlns:p14="http://schemas.microsoft.com/office/powerpoint/2010/main" val="14270468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Promoting Turf Health: HOW?</a:t>
            </a:r>
            <a:endParaRPr lang="en-US" dirty="0"/>
          </a:p>
        </p:txBody>
      </p:sp>
      <p:sp>
        <p:nvSpPr>
          <p:cNvPr id="3" name="Content Placeholder 2"/>
          <p:cNvSpPr>
            <a:spLocks noGrp="1"/>
          </p:cNvSpPr>
          <p:nvPr>
            <p:ph idx="1"/>
          </p:nvPr>
        </p:nvSpPr>
        <p:spPr>
          <a:xfrm>
            <a:off x="628650" y="1403594"/>
            <a:ext cx="7886700" cy="4351338"/>
          </a:xfrm>
        </p:spPr>
        <p:txBody>
          <a:bodyPr>
            <a:noAutofit/>
          </a:bodyPr>
          <a:lstStyle/>
          <a:p>
            <a:r>
              <a:rPr lang="en-US" sz="2400" dirty="0" smtClean="0"/>
              <a:t>Where to start?</a:t>
            </a:r>
          </a:p>
          <a:p>
            <a:r>
              <a:rPr lang="en-US" sz="2400" dirty="0" smtClean="0"/>
              <a:t>Growing environment</a:t>
            </a:r>
          </a:p>
          <a:p>
            <a:pPr lvl="1"/>
            <a:r>
              <a:rPr lang="en-US" sz="2000" dirty="0" smtClean="0"/>
              <a:t>Sunlight!!!</a:t>
            </a:r>
          </a:p>
          <a:p>
            <a:r>
              <a:rPr lang="en-US" sz="2400" dirty="0" smtClean="0"/>
              <a:t>Cultural practices, adjustments?</a:t>
            </a:r>
          </a:p>
          <a:p>
            <a:r>
              <a:rPr lang="en-US" sz="2400" dirty="0" smtClean="0"/>
              <a:t>Fundamentals:</a:t>
            </a:r>
          </a:p>
          <a:p>
            <a:pPr lvl="1"/>
            <a:r>
              <a:rPr lang="en-US" sz="2000" dirty="0" smtClean="0"/>
              <a:t>Mowing practices</a:t>
            </a:r>
          </a:p>
          <a:p>
            <a:pPr lvl="1"/>
            <a:r>
              <a:rPr lang="en-US" sz="2000" dirty="0" smtClean="0"/>
              <a:t>Water management and soil drainage</a:t>
            </a:r>
          </a:p>
          <a:p>
            <a:pPr lvl="1"/>
            <a:r>
              <a:rPr lang="en-US" sz="2000" dirty="0" smtClean="0"/>
              <a:t>Fertility</a:t>
            </a:r>
          </a:p>
          <a:p>
            <a:r>
              <a:rPr lang="en-US" sz="2400" dirty="0" smtClean="0"/>
              <a:t>Other:</a:t>
            </a:r>
          </a:p>
          <a:p>
            <a:pPr lvl="1"/>
            <a:r>
              <a:rPr lang="en-US" sz="2000" dirty="0" smtClean="0"/>
              <a:t>Coring program?</a:t>
            </a:r>
          </a:p>
          <a:p>
            <a:pPr lvl="1"/>
            <a:r>
              <a:rPr lang="en-US" sz="2000" dirty="0" smtClean="0"/>
              <a:t>Sand topdressing?</a:t>
            </a:r>
          </a:p>
          <a:p>
            <a:pPr lvl="1"/>
            <a:r>
              <a:rPr lang="en-US" sz="2000" dirty="0" smtClean="0"/>
              <a:t>Pest protection for snow mold?</a:t>
            </a:r>
          </a:p>
          <a:p>
            <a:pPr lvl="1"/>
            <a:r>
              <a:rPr lang="en-US" sz="2000" dirty="0" smtClean="0"/>
              <a:t>Covers in Northern climates</a:t>
            </a:r>
          </a:p>
          <a:p>
            <a:pPr lvl="1"/>
            <a:r>
              <a:rPr lang="en-US" sz="2000" dirty="0" smtClean="0"/>
              <a:t>AVOID significant mechanical injury issues</a:t>
            </a:r>
            <a:endParaRPr lang="en-US" sz="2000" dirty="0"/>
          </a:p>
        </p:txBody>
      </p:sp>
    </p:spTree>
    <p:extLst>
      <p:ext uri="{BB962C8B-B14F-4D97-AF65-F5344CB8AC3E}">
        <p14:creationId xmlns:p14="http://schemas.microsoft.com/office/powerpoint/2010/main" val="12292828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3355" y="1690689"/>
            <a:ext cx="4839215" cy="3319043"/>
          </a:xfrm>
          <a:prstGeom prst="rect">
            <a:avLst/>
          </a:prstGeom>
        </p:spPr>
      </p:pic>
      <p:sp>
        <p:nvSpPr>
          <p:cNvPr id="4" name="Title 3"/>
          <p:cNvSpPr>
            <a:spLocks noGrp="1"/>
          </p:cNvSpPr>
          <p:nvPr>
            <p:ph type="title"/>
          </p:nvPr>
        </p:nvSpPr>
        <p:spPr/>
        <p:txBody>
          <a:bodyPr/>
          <a:lstStyle/>
          <a:p>
            <a:r>
              <a:rPr lang="en-US" dirty="0" smtClean="0"/>
              <a:t>The Growing Environment Matters!</a:t>
            </a:r>
            <a:endParaRPr lang="en-US" dirty="0"/>
          </a:p>
        </p:txBody>
      </p:sp>
      <p:pic>
        <p:nvPicPr>
          <p:cNvPr id="5" name="Picture 4"/>
          <p:cNvPicPr>
            <a:picLocks noChangeAspect="1"/>
          </p:cNvPicPr>
          <p:nvPr/>
        </p:nvPicPr>
        <p:blipFill>
          <a:blip r:embed="rId3"/>
          <a:stretch>
            <a:fillRect/>
          </a:stretch>
        </p:blipFill>
        <p:spPr>
          <a:xfrm>
            <a:off x="5465492" y="1423560"/>
            <a:ext cx="3422780" cy="4912970"/>
          </a:xfrm>
          <a:prstGeom prst="rect">
            <a:avLst/>
          </a:prstGeom>
        </p:spPr>
      </p:pic>
      <p:pic>
        <p:nvPicPr>
          <p:cNvPr id="6" name="Picture 5"/>
          <p:cNvPicPr>
            <a:picLocks noChangeAspect="1"/>
          </p:cNvPicPr>
          <p:nvPr/>
        </p:nvPicPr>
        <p:blipFill>
          <a:blip r:embed="rId4"/>
          <a:stretch>
            <a:fillRect/>
          </a:stretch>
        </p:blipFill>
        <p:spPr>
          <a:xfrm>
            <a:off x="626277" y="4120295"/>
            <a:ext cx="4093369" cy="3171825"/>
          </a:xfrm>
          <a:prstGeom prst="rect">
            <a:avLst/>
          </a:prstGeom>
        </p:spPr>
      </p:pic>
    </p:spTree>
    <p:extLst>
      <p:ext uri="{BB962C8B-B14F-4D97-AF65-F5344CB8AC3E}">
        <p14:creationId xmlns:p14="http://schemas.microsoft.com/office/powerpoint/2010/main" val="38912161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28575" y="-6350"/>
            <a:ext cx="5410200" cy="6864350"/>
          </a:xfrm>
          <a:prstGeom prst="rect">
            <a:avLst/>
          </a:prstGeom>
          <a:noFill/>
          <a:ln w="9525">
            <a:noFill/>
            <a:miter lim="800000"/>
            <a:headEnd/>
            <a:tailEnd/>
          </a:ln>
        </p:spPr>
      </p:pic>
      <p:sp>
        <p:nvSpPr>
          <p:cNvPr id="19459" name="TextBox 1"/>
          <p:cNvSpPr txBox="1">
            <a:spLocks noChangeArrowheads="1"/>
          </p:cNvSpPr>
          <p:nvPr/>
        </p:nvSpPr>
        <p:spPr bwMode="auto">
          <a:xfrm>
            <a:off x="5562600" y="1905000"/>
            <a:ext cx="3124200" cy="3416320"/>
          </a:xfrm>
          <a:prstGeom prst="rect">
            <a:avLst/>
          </a:prstGeom>
          <a:noFill/>
          <a:ln w="9525">
            <a:noFill/>
            <a:miter lim="800000"/>
            <a:headEnd/>
            <a:tailEnd/>
          </a:ln>
        </p:spPr>
        <p:txBody>
          <a:bodyPr>
            <a:spAutoFit/>
          </a:bodyPr>
          <a:lstStyle/>
          <a:p>
            <a:pPr algn="ctr"/>
            <a:r>
              <a:rPr lang="en-US" sz="3600" dirty="0">
                <a:solidFill>
                  <a:schemeClr val="bg1"/>
                </a:solidFill>
              </a:rPr>
              <a:t>Golf Course Management: Oct. </a:t>
            </a:r>
            <a:r>
              <a:rPr lang="en-US" sz="3600" dirty="0" smtClean="0">
                <a:solidFill>
                  <a:schemeClr val="bg1"/>
                </a:solidFill>
              </a:rPr>
              <a:t>2012</a:t>
            </a:r>
          </a:p>
          <a:p>
            <a:pPr algn="ctr"/>
            <a:r>
              <a:rPr lang="en-US" sz="3600" dirty="0" smtClean="0">
                <a:solidFill>
                  <a:schemeClr val="bg1"/>
                </a:solidFill>
              </a:rPr>
              <a:t>or </a:t>
            </a:r>
          </a:p>
          <a:p>
            <a:pPr algn="ctr"/>
            <a:r>
              <a:rPr lang="en-US" sz="3600" dirty="0" smtClean="0">
                <a:solidFill>
                  <a:schemeClr val="bg1"/>
                </a:solidFill>
              </a:rPr>
              <a:t>“The Species Matters!!!”</a:t>
            </a:r>
            <a:endParaRPr lang="en-US" sz="3600" dirty="0">
              <a:solidFill>
                <a:schemeClr val="bg1"/>
              </a:solidFill>
            </a:endParaRPr>
          </a:p>
        </p:txBody>
      </p:sp>
    </p:spTree>
    <p:extLst>
      <p:ext uri="{BB962C8B-B14F-4D97-AF65-F5344CB8AC3E}">
        <p14:creationId xmlns:p14="http://schemas.microsoft.com/office/powerpoint/2010/main" val="4752597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in simple terms:</a:t>
            </a:r>
            <a:endParaRPr lang="en-US" dirty="0"/>
          </a:p>
        </p:txBody>
      </p:sp>
      <p:sp>
        <p:nvSpPr>
          <p:cNvPr id="3" name="Content Placeholder 2"/>
          <p:cNvSpPr>
            <a:spLocks noGrp="1"/>
          </p:cNvSpPr>
          <p:nvPr>
            <p:ph idx="1"/>
          </p:nvPr>
        </p:nvSpPr>
        <p:spPr>
          <a:xfrm>
            <a:off x="272561" y="1690689"/>
            <a:ext cx="8330712" cy="4351338"/>
          </a:xfrm>
        </p:spPr>
        <p:txBody>
          <a:bodyPr>
            <a:normAutofit/>
          </a:bodyPr>
          <a:lstStyle/>
          <a:p>
            <a:r>
              <a:rPr lang="en-US" sz="3200" dirty="0" smtClean="0"/>
              <a:t>In reality…“Sustainability” more broadly includes three major inter-related components. The 3 “E’s”:</a:t>
            </a:r>
          </a:p>
          <a:p>
            <a:pPr lvl="1"/>
            <a:r>
              <a:rPr lang="en-US" sz="2800" b="1" u="sng" dirty="0" smtClean="0"/>
              <a:t>E</a:t>
            </a:r>
            <a:r>
              <a:rPr lang="en-US" sz="2800" dirty="0" smtClean="0"/>
              <a:t>nvironmental protection/Resource conservation</a:t>
            </a:r>
          </a:p>
          <a:p>
            <a:pPr lvl="1"/>
            <a:r>
              <a:rPr lang="en-US" sz="2800" b="1" u="sng" dirty="0" smtClean="0"/>
              <a:t>E</a:t>
            </a:r>
            <a:r>
              <a:rPr lang="en-US" sz="2800" dirty="0" smtClean="0"/>
              <a:t>conomic prosperity and continuity </a:t>
            </a:r>
          </a:p>
          <a:p>
            <a:pPr lvl="1"/>
            <a:r>
              <a:rPr lang="en-US" sz="2800" b="1" u="sng" dirty="0" smtClean="0"/>
              <a:t>E</a:t>
            </a:r>
            <a:r>
              <a:rPr lang="en-US" sz="2800" dirty="0" smtClean="0"/>
              <a:t>quity or the social well being</a:t>
            </a:r>
            <a:endParaRPr lang="en-US" sz="2800" dirty="0"/>
          </a:p>
        </p:txBody>
      </p:sp>
    </p:spTree>
    <p:extLst>
      <p:ext uri="{BB962C8B-B14F-4D97-AF65-F5344CB8AC3E}">
        <p14:creationId xmlns:p14="http://schemas.microsoft.com/office/powerpoint/2010/main" val="40965328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igital images\Teaching stuff\Putting green stuff\Ice damage 2011 NE USA\crown hyd.5G.richter park.jpg"/>
          <p:cNvPicPr>
            <a:picLocks noChangeAspect="1" noChangeArrowheads="1"/>
          </p:cNvPicPr>
          <p:nvPr/>
        </p:nvPicPr>
        <p:blipFill>
          <a:blip r:embed="rId2" cstate="print"/>
          <a:srcRect/>
          <a:stretch>
            <a:fillRect/>
          </a:stretch>
        </p:blipFill>
        <p:spPr bwMode="auto">
          <a:xfrm>
            <a:off x="-152400" y="0"/>
            <a:ext cx="5221288" cy="3916363"/>
          </a:xfrm>
          <a:prstGeom prst="rect">
            <a:avLst/>
          </a:prstGeom>
          <a:noFill/>
          <a:ln w="9525">
            <a:noFill/>
            <a:miter lim="800000"/>
            <a:headEnd/>
            <a:tailEnd/>
          </a:ln>
        </p:spPr>
      </p:pic>
      <p:pic>
        <p:nvPicPr>
          <p:cNvPr id="26627" name="Picture 2" descr="C:\Digital images\Teaching stuff\Stress Weather Environment\turf loss.2012.plandome (ACM 2012).jpg"/>
          <p:cNvPicPr>
            <a:picLocks noChangeAspect="1" noChangeArrowheads="1"/>
          </p:cNvPicPr>
          <p:nvPr/>
        </p:nvPicPr>
        <p:blipFill>
          <a:blip r:embed="rId3" cstate="print"/>
          <a:srcRect/>
          <a:stretch>
            <a:fillRect/>
          </a:stretch>
        </p:blipFill>
        <p:spPr bwMode="auto">
          <a:xfrm>
            <a:off x="4267200" y="152400"/>
            <a:ext cx="4876800" cy="3657600"/>
          </a:xfrm>
          <a:prstGeom prst="rect">
            <a:avLst/>
          </a:prstGeom>
          <a:noFill/>
          <a:ln w="9525">
            <a:noFill/>
            <a:miter lim="800000"/>
            <a:headEnd/>
            <a:tailEnd/>
          </a:ln>
        </p:spPr>
      </p:pic>
      <p:pic>
        <p:nvPicPr>
          <p:cNvPr id="26628" name="Picture 4" descr="C:\Documents and Settings\cbigelo1\Desktop\Photos for GCM article Poa vs Bent\poa bent summer decline.Dave Oatis.jpg"/>
          <p:cNvPicPr>
            <a:picLocks noChangeAspect="1" noChangeArrowheads="1"/>
          </p:cNvPicPr>
          <p:nvPr/>
        </p:nvPicPr>
        <p:blipFill>
          <a:blip r:embed="rId4" cstate="print"/>
          <a:srcRect/>
          <a:stretch>
            <a:fillRect/>
          </a:stretch>
        </p:blipFill>
        <p:spPr bwMode="auto">
          <a:xfrm>
            <a:off x="0" y="3916363"/>
            <a:ext cx="4405313" cy="2921000"/>
          </a:xfrm>
          <a:prstGeom prst="rect">
            <a:avLst/>
          </a:prstGeom>
          <a:noFill/>
          <a:ln w="9525">
            <a:noFill/>
            <a:miter lim="800000"/>
            <a:headEnd/>
            <a:tailEnd/>
          </a:ln>
        </p:spPr>
      </p:pic>
      <p:pic>
        <p:nvPicPr>
          <p:cNvPr id="26629" name="Picture 5" descr="C:\Documents and Settings\cbigelo1\Desktop\Photos for GCM article Poa vs Bent\syringing.pelham.jpg"/>
          <p:cNvPicPr>
            <a:picLocks noChangeAspect="1" noChangeArrowheads="1"/>
          </p:cNvPicPr>
          <p:nvPr/>
        </p:nvPicPr>
        <p:blipFill>
          <a:blip r:embed="rId5" cstate="print"/>
          <a:srcRect/>
          <a:stretch>
            <a:fillRect/>
          </a:stretch>
        </p:blipFill>
        <p:spPr bwMode="auto">
          <a:xfrm>
            <a:off x="3238500" y="4237038"/>
            <a:ext cx="4105275" cy="3078162"/>
          </a:xfrm>
          <a:prstGeom prst="rect">
            <a:avLst/>
          </a:prstGeom>
          <a:noFill/>
          <a:ln w="9525">
            <a:noFill/>
            <a:miter lim="800000"/>
            <a:headEnd/>
            <a:tailEnd/>
          </a:ln>
        </p:spPr>
      </p:pic>
      <p:pic>
        <p:nvPicPr>
          <p:cNvPr id="26630" name="Picture 3" descr="C:\Documents and Settings\cbigelo1\Desktop\Photos for GCM article Poa vs Bent\summer patch.hominy hill.jpg"/>
          <p:cNvPicPr>
            <a:picLocks noChangeAspect="1" noChangeArrowheads="1"/>
          </p:cNvPicPr>
          <p:nvPr/>
        </p:nvPicPr>
        <p:blipFill>
          <a:blip r:embed="rId6" cstate="print"/>
          <a:srcRect/>
          <a:stretch>
            <a:fillRect/>
          </a:stretch>
        </p:blipFill>
        <p:spPr bwMode="auto">
          <a:xfrm>
            <a:off x="6172200" y="3784600"/>
            <a:ext cx="4114800" cy="3086100"/>
          </a:xfrm>
          <a:prstGeom prst="rect">
            <a:avLst/>
          </a:prstGeom>
          <a:noFill/>
          <a:ln w="9525">
            <a:noFill/>
            <a:miter lim="800000"/>
            <a:headEnd/>
            <a:tailEnd/>
          </a:ln>
        </p:spPr>
      </p:pic>
      <p:pic>
        <p:nvPicPr>
          <p:cNvPr id="26631" name="Picture 8" descr="Poa in velvet"/>
          <p:cNvPicPr>
            <a:picLocks noChangeAspect="1" noChangeArrowheads="1"/>
          </p:cNvPicPr>
          <p:nvPr/>
        </p:nvPicPr>
        <p:blipFill>
          <a:blip r:embed="rId7" cstate="print"/>
          <a:srcRect/>
          <a:stretch>
            <a:fillRect/>
          </a:stretch>
        </p:blipFill>
        <p:spPr bwMode="auto">
          <a:xfrm>
            <a:off x="3200400" y="2057400"/>
            <a:ext cx="2895600" cy="2171700"/>
          </a:xfrm>
          <a:prstGeom prst="rect">
            <a:avLst/>
          </a:prstGeom>
          <a:noFill/>
          <a:ln w="9525">
            <a:noFill/>
            <a:miter lim="800000"/>
            <a:headEnd/>
            <a:tailEnd/>
          </a:ln>
        </p:spPr>
      </p:pic>
      <p:sp>
        <p:nvSpPr>
          <p:cNvPr id="26632" name="Title 3"/>
          <p:cNvSpPr txBox="1">
            <a:spLocks/>
          </p:cNvSpPr>
          <p:nvPr/>
        </p:nvSpPr>
        <p:spPr bwMode="auto">
          <a:xfrm>
            <a:off x="228600" y="274638"/>
            <a:ext cx="8839200" cy="1143000"/>
          </a:xfrm>
          <a:prstGeom prst="rect">
            <a:avLst/>
          </a:prstGeom>
          <a:noFill/>
          <a:ln w="9525">
            <a:noFill/>
            <a:miter lim="800000"/>
            <a:headEnd/>
            <a:tailEnd/>
          </a:ln>
        </p:spPr>
        <p:txBody>
          <a:bodyPr anchor="ctr"/>
          <a:lstStyle/>
          <a:p>
            <a:pPr algn="ctr" eaLnBrk="0" hangingPunct="0"/>
            <a:r>
              <a:rPr lang="en-US" sz="4400">
                <a:solidFill>
                  <a:srgbClr val="FFFF99"/>
                </a:solidFill>
                <a:latin typeface="Times New Roman" pitchFamily="18" charset="0"/>
              </a:rPr>
              <a:t>Why ABG?</a:t>
            </a:r>
          </a:p>
        </p:txBody>
      </p:sp>
      <p:sp>
        <p:nvSpPr>
          <p:cNvPr id="26633" name="Title 3"/>
          <p:cNvSpPr txBox="1">
            <a:spLocks/>
          </p:cNvSpPr>
          <p:nvPr/>
        </p:nvSpPr>
        <p:spPr bwMode="auto">
          <a:xfrm>
            <a:off x="-152400" y="2590800"/>
            <a:ext cx="9829800" cy="1143000"/>
          </a:xfrm>
          <a:prstGeom prst="rect">
            <a:avLst/>
          </a:prstGeom>
          <a:noFill/>
          <a:ln w="9525">
            <a:noFill/>
            <a:miter lim="800000"/>
            <a:headEnd/>
            <a:tailEnd/>
          </a:ln>
        </p:spPr>
        <p:txBody>
          <a:bodyPr anchor="ctr"/>
          <a:lstStyle/>
          <a:p>
            <a:pPr algn="ctr" eaLnBrk="0" hangingPunct="0"/>
            <a:r>
              <a:rPr lang="en-US" sz="4000">
                <a:solidFill>
                  <a:srgbClr val="FFFF99"/>
                </a:solidFill>
                <a:latin typeface="Times New Roman" pitchFamily="18" charset="0"/>
              </a:rPr>
              <a:t>Summer and Winter Reliability Concerns?</a:t>
            </a:r>
          </a:p>
          <a:p>
            <a:pPr algn="ctr" eaLnBrk="0" hangingPunct="0"/>
            <a:r>
              <a:rPr lang="en-US" sz="4000">
                <a:solidFill>
                  <a:srgbClr val="FFFF99"/>
                </a:solidFill>
                <a:latin typeface="Times New Roman" pitchFamily="18" charset="0"/>
              </a:rPr>
              <a:t>Spring Seedheads </a:t>
            </a:r>
          </a:p>
          <a:p>
            <a:pPr algn="ctr" eaLnBrk="0" hangingPunct="0"/>
            <a:r>
              <a:rPr lang="en-US" sz="4000">
                <a:solidFill>
                  <a:srgbClr val="FFFF99"/>
                </a:solidFill>
                <a:latin typeface="Times New Roman" pitchFamily="18" charset="0"/>
              </a:rPr>
              <a:t>Pest Issues?</a:t>
            </a:r>
          </a:p>
          <a:p>
            <a:pPr algn="ctr" eaLnBrk="0" hangingPunct="0"/>
            <a:r>
              <a:rPr lang="en-US" sz="4000">
                <a:solidFill>
                  <a:srgbClr val="FFFF99"/>
                </a:solidFill>
                <a:latin typeface="Times New Roman" pitchFamily="18" charset="0"/>
              </a:rPr>
              <a:t>Increased Maintenance Expenses?</a:t>
            </a:r>
          </a:p>
        </p:txBody>
      </p:sp>
    </p:spTree>
    <p:extLst>
      <p:ext uri="{BB962C8B-B14F-4D97-AF65-F5344CB8AC3E}">
        <p14:creationId xmlns:p14="http://schemas.microsoft.com/office/powerpoint/2010/main" val="349786134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3689456" y="378068"/>
            <a:ext cx="5392998" cy="5591909"/>
          </a:xfrm>
          <a:prstGeom prst="rect">
            <a:avLst/>
          </a:prstGeom>
          <a:noFill/>
          <a:ln w="9525">
            <a:noFill/>
            <a:miter lim="800000"/>
            <a:headEnd/>
            <a:tailEnd/>
          </a:ln>
        </p:spPr>
      </p:pic>
      <p:sp>
        <p:nvSpPr>
          <p:cNvPr id="57347" name="TextBox 1"/>
          <p:cNvSpPr txBox="1">
            <a:spLocks noChangeArrowheads="1"/>
          </p:cNvSpPr>
          <p:nvPr/>
        </p:nvSpPr>
        <p:spPr bwMode="auto">
          <a:xfrm>
            <a:off x="4785946" y="6002216"/>
            <a:ext cx="4038600" cy="369888"/>
          </a:xfrm>
          <a:prstGeom prst="rect">
            <a:avLst/>
          </a:prstGeom>
          <a:noFill/>
          <a:ln w="9525">
            <a:noFill/>
            <a:miter lim="800000"/>
            <a:headEnd/>
            <a:tailEnd/>
          </a:ln>
        </p:spPr>
        <p:txBody>
          <a:bodyPr>
            <a:spAutoFit/>
          </a:bodyPr>
          <a:lstStyle/>
          <a:p>
            <a:r>
              <a:rPr lang="en-US" dirty="0"/>
              <a:t>B. </a:t>
            </a:r>
            <a:r>
              <a:rPr lang="en-US" dirty="0" err="1"/>
              <a:t>Vavrek</a:t>
            </a:r>
            <a:r>
              <a:rPr lang="en-US" dirty="0"/>
              <a:t>, USGA Green Section</a:t>
            </a:r>
          </a:p>
        </p:txBody>
      </p:sp>
      <p:sp>
        <p:nvSpPr>
          <p:cNvPr id="57348" name="Title 2"/>
          <p:cNvSpPr>
            <a:spLocks noGrp="1"/>
          </p:cNvSpPr>
          <p:nvPr>
            <p:ph type="title"/>
          </p:nvPr>
        </p:nvSpPr>
        <p:spPr>
          <a:xfrm>
            <a:off x="491384" y="1208088"/>
            <a:ext cx="2971800" cy="1143000"/>
          </a:xfrm>
        </p:spPr>
        <p:txBody>
          <a:bodyPr>
            <a:noAutofit/>
          </a:bodyPr>
          <a:lstStyle/>
          <a:p>
            <a:r>
              <a:rPr lang="en-US" sz="3200" dirty="0" smtClean="0">
                <a:solidFill>
                  <a:schemeClr val="bg1"/>
                </a:solidFill>
                <a:ea typeface="ＭＳ Ｐゴシック" pitchFamily="34" charset="-128"/>
              </a:rPr>
              <a:t>Not Only is Annual Bluegrass a Weaker Species in Summer, but…</a:t>
            </a:r>
            <a:br>
              <a:rPr lang="en-US" sz="3200" dirty="0" smtClean="0">
                <a:solidFill>
                  <a:schemeClr val="bg1"/>
                </a:solidFill>
                <a:ea typeface="ＭＳ Ｐゴシック" pitchFamily="34" charset="-128"/>
              </a:rPr>
            </a:br>
            <a:r>
              <a:rPr lang="en-US" sz="3200" dirty="0" smtClean="0">
                <a:solidFill>
                  <a:schemeClr val="bg1"/>
                </a:solidFill>
                <a:ea typeface="ＭＳ Ｐゴシック" pitchFamily="34" charset="-128"/>
              </a:rPr>
              <a:t>Winter?</a:t>
            </a:r>
          </a:p>
        </p:txBody>
      </p:sp>
      <p:pic>
        <p:nvPicPr>
          <p:cNvPr id="5" name="Picture 4"/>
          <p:cNvPicPr>
            <a:picLocks noChangeAspect="1"/>
          </p:cNvPicPr>
          <p:nvPr/>
        </p:nvPicPr>
        <p:blipFill>
          <a:blip r:embed="rId3"/>
          <a:stretch>
            <a:fillRect/>
          </a:stretch>
        </p:blipFill>
        <p:spPr>
          <a:xfrm>
            <a:off x="100571" y="3333229"/>
            <a:ext cx="3475749" cy="2668987"/>
          </a:xfrm>
          <a:prstGeom prst="rect">
            <a:avLst/>
          </a:prstGeom>
        </p:spPr>
      </p:pic>
    </p:spTree>
    <p:extLst>
      <p:ext uri="{BB962C8B-B14F-4D97-AF65-F5344CB8AC3E}">
        <p14:creationId xmlns:p14="http://schemas.microsoft.com/office/powerpoint/2010/main" val="4419727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853" y="2422526"/>
            <a:ext cx="3239965" cy="1325563"/>
          </a:xfrm>
        </p:spPr>
        <p:txBody>
          <a:bodyPr>
            <a:normAutofit fontScale="90000"/>
          </a:bodyPr>
          <a:lstStyle/>
          <a:p>
            <a:r>
              <a:rPr lang="en-US" dirty="0" smtClean="0"/>
              <a:t>Do what you can </a:t>
            </a:r>
            <a:r>
              <a:rPr lang="en-US" b="1" u="sng" dirty="0" smtClean="0"/>
              <a:t>NOW</a:t>
            </a:r>
            <a:r>
              <a:rPr lang="en-US" dirty="0" smtClean="0"/>
              <a:t> to take care of the Soil Environment</a:t>
            </a:r>
            <a:endParaRPr lang="en-US" dirty="0"/>
          </a:p>
        </p:txBody>
      </p:sp>
      <p:pic>
        <p:nvPicPr>
          <p:cNvPr id="3" name="Picture 2"/>
          <p:cNvPicPr>
            <a:picLocks noChangeAspect="1"/>
          </p:cNvPicPr>
          <p:nvPr/>
        </p:nvPicPr>
        <p:blipFill>
          <a:blip r:embed="rId2"/>
          <a:stretch>
            <a:fillRect/>
          </a:stretch>
        </p:blipFill>
        <p:spPr>
          <a:xfrm>
            <a:off x="331359" y="638728"/>
            <a:ext cx="4609917" cy="5650103"/>
          </a:xfrm>
          <a:prstGeom prst="rect">
            <a:avLst/>
          </a:prstGeom>
        </p:spPr>
      </p:pic>
    </p:spTree>
    <p:extLst>
      <p:ext uri="{BB962C8B-B14F-4D97-AF65-F5344CB8AC3E}">
        <p14:creationId xmlns:p14="http://schemas.microsoft.com/office/powerpoint/2010/main" val="28995219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igital images\Teaching stuff\Golf Course Maint\Bethpage 09 related\Putting green profile bethp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525" y="61913"/>
            <a:ext cx="11757025" cy="694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71855" y="2574166"/>
            <a:ext cx="7886700" cy="1325563"/>
          </a:xfrm>
        </p:spPr>
        <p:txBody>
          <a:bodyPr>
            <a:normAutofit fontScale="90000"/>
          </a:bodyPr>
          <a:lstStyle/>
          <a:p>
            <a:r>
              <a:rPr lang="en-US" dirty="0" smtClean="0"/>
              <a:t>The </a:t>
            </a:r>
            <a:r>
              <a:rPr lang="en-US" dirty="0" err="1" smtClean="0"/>
              <a:t>Rootzone</a:t>
            </a:r>
            <a:r>
              <a:rPr lang="en-US" dirty="0" smtClean="0"/>
              <a:t> Matters!</a:t>
            </a:r>
            <a:br>
              <a:rPr lang="en-US" dirty="0" smtClean="0"/>
            </a:br>
            <a:r>
              <a:rPr lang="en-US" dirty="0"/>
              <a:t/>
            </a:r>
            <a:br>
              <a:rPr lang="en-US" dirty="0"/>
            </a:br>
            <a:r>
              <a:rPr lang="en-US" dirty="0" smtClean="0"/>
              <a:t/>
            </a:r>
            <a:br>
              <a:rPr lang="en-US" dirty="0" smtClean="0"/>
            </a:br>
            <a:r>
              <a:rPr lang="en-US" dirty="0" smtClean="0">
                <a:solidFill>
                  <a:schemeClr val="tx1"/>
                </a:solidFill>
              </a:rPr>
              <a:t>Plant crowns, or other growing points elevated from the soil/thatch interface are not well buffered from temperature extremes…</a:t>
            </a:r>
            <a:endParaRPr lang="en-US" dirty="0">
              <a:solidFill>
                <a:schemeClr val="tx1"/>
              </a:solidFill>
            </a:endParaRPr>
          </a:p>
        </p:txBody>
      </p:sp>
    </p:spTree>
    <p:extLst>
      <p:ext uri="{BB962C8B-B14F-4D97-AF65-F5344CB8AC3E}">
        <p14:creationId xmlns:p14="http://schemas.microsoft.com/office/powerpoint/2010/main" val="20122742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Other Thatch and Drainage Issues Must be Corrected</a:t>
            </a:r>
            <a:endParaRPr lang="en-US" dirty="0"/>
          </a:p>
        </p:txBody>
      </p:sp>
      <p:sp>
        <p:nvSpPr>
          <p:cNvPr id="5" name="Rectangle 3"/>
          <p:cNvSpPr txBox="1">
            <a:spLocks noChangeArrowheads="1"/>
          </p:cNvSpPr>
          <p:nvPr/>
        </p:nvSpPr>
        <p:spPr>
          <a:xfrm>
            <a:off x="4648200" y="1907822"/>
            <a:ext cx="3810000" cy="3263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89" dirty="0" smtClean="0"/>
              <a:t>Excessive thatch and improper topdressing will contribute to layering.</a:t>
            </a:r>
          </a:p>
          <a:p>
            <a:r>
              <a:rPr lang="en-US" altLang="en-US" sz="2489" dirty="0" smtClean="0"/>
              <a:t>This ultimately will limit the ability of the </a:t>
            </a:r>
            <a:r>
              <a:rPr lang="en-US" altLang="en-US" sz="2489" dirty="0" err="1" smtClean="0"/>
              <a:t>rootzone</a:t>
            </a:r>
            <a:r>
              <a:rPr lang="en-US" altLang="en-US" sz="2489" dirty="0" smtClean="0"/>
              <a:t> to drain/breathe (e.g. in extreme cases make it anoxic).</a:t>
            </a:r>
            <a:endParaRPr lang="en-US" altLang="en-US" sz="2489" dirty="0"/>
          </a:p>
        </p:txBody>
      </p:sp>
      <p:pic>
        <p:nvPicPr>
          <p:cNvPr id="6" name="Picture 4" descr="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37594"/>
            <a:ext cx="4191000" cy="380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7900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C:\Digital images\Teaching stuff\Putting green stuff\Thatch and OM (ACM etc)\thatch.neshanic.2010.jpg"/>
          <p:cNvPicPr>
            <a:picLocks noChangeAspect="1" noChangeArrowheads="1"/>
          </p:cNvPicPr>
          <p:nvPr/>
        </p:nvPicPr>
        <p:blipFill>
          <a:blip r:embed="rId2" cstate="print"/>
          <a:srcRect/>
          <a:stretch>
            <a:fillRect/>
          </a:stretch>
        </p:blipFill>
        <p:spPr bwMode="auto">
          <a:xfrm>
            <a:off x="-2579688" y="-1935163"/>
            <a:ext cx="14304963" cy="10728326"/>
          </a:xfrm>
          <a:prstGeom prst="rect">
            <a:avLst/>
          </a:prstGeom>
          <a:noFill/>
          <a:ln w="9525">
            <a:noFill/>
            <a:miter lim="800000"/>
            <a:headEnd/>
            <a:tailEnd/>
          </a:ln>
        </p:spPr>
      </p:pic>
      <p:sp>
        <p:nvSpPr>
          <p:cNvPr id="38915" name="Title 1"/>
          <p:cNvSpPr>
            <a:spLocks noGrp="1"/>
          </p:cNvSpPr>
          <p:nvPr>
            <p:ph type="title"/>
          </p:nvPr>
        </p:nvSpPr>
        <p:spPr/>
        <p:txBody>
          <a:bodyPr/>
          <a:lstStyle/>
          <a:p>
            <a:r>
              <a:rPr lang="en-US" dirty="0" smtClean="0">
                <a:ea typeface="ＭＳ Ｐゴシック" pitchFamily="34" charset="-128"/>
              </a:rPr>
              <a:t>Take home point: Surface Organic Matter MUST be managed!!!</a:t>
            </a:r>
          </a:p>
        </p:txBody>
      </p:sp>
      <p:pic>
        <p:nvPicPr>
          <p:cNvPr id="38916" name="Picture 2" descr="C:\Digital images\Teaching stuff\Irrigation\Wet Putting Greens ball plug\DSCN1347.JPG"/>
          <p:cNvPicPr>
            <a:picLocks noChangeAspect="1" noChangeArrowheads="1"/>
          </p:cNvPicPr>
          <p:nvPr/>
        </p:nvPicPr>
        <p:blipFill>
          <a:blip r:embed="rId3" cstate="print"/>
          <a:srcRect/>
          <a:stretch>
            <a:fillRect/>
          </a:stretch>
        </p:blipFill>
        <p:spPr bwMode="auto">
          <a:xfrm>
            <a:off x="-914400" y="3867150"/>
            <a:ext cx="4191000" cy="3143250"/>
          </a:xfrm>
          <a:prstGeom prst="rect">
            <a:avLst/>
          </a:prstGeom>
          <a:noFill/>
          <a:ln w="9525">
            <a:noFill/>
            <a:miter lim="800000"/>
            <a:headEnd/>
            <a:tailEnd/>
          </a:ln>
        </p:spPr>
      </p:pic>
      <p:pic>
        <p:nvPicPr>
          <p:cNvPr id="7" name="Picture 3" descr="C:\Digital images\Teaching stuff\Putting green stuff\Putting Green Aerfication Topdressing\DSCN9185.JPG"/>
          <p:cNvPicPr>
            <a:picLocks noChangeAspect="1" noChangeArrowheads="1"/>
          </p:cNvPicPr>
          <p:nvPr/>
        </p:nvPicPr>
        <p:blipFill>
          <a:blip r:embed="rId4" cstate="print"/>
          <a:srcRect/>
          <a:stretch>
            <a:fillRect/>
          </a:stretch>
        </p:blipFill>
        <p:spPr bwMode="auto">
          <a:xfrm>
            <a:off x="4343400" y="2362200"/>
            <a:ext cx="6924675" cy="5194300"/>
          </a:xfrm>
          <a:prstGeom prst="rect">
            <a:avLst/>
          </a:prstGeom>
          <a:noFill/>
          <a:ln w="9525">
            <a:noFill/>
            <a:miter lim="800000"/>
            <a:headEnd/>
            <a:tailEnd/>
          </a:ln>
        </p:spPr>
      </p:pic>
      <p:pic>
        <p:nvPicPr>
          <p:cNvPr id="8" name="Picture 2" descr="C:\Digital images\Teaching stuff\Putting green stuff\Putting Green Aerfication Topdressing\Putting green core holes sand filled OSU 05.jpg"/>
          <p:cNvPicPr>
            <a:picLocks noChangeAspect="1" noChangeArrowheads="1"/>
          </p:cNvPicPr>
          <p:nvPr/>
        </p:nvPicPr>
        <p:blipFill>
          <a:blip r:embed="rId5" cstate="print"/>
          <a:srcRect/>
          <a:stretch>
            <a:fillRect/>
          </a:stretch>
        </p:blipFill>
        <p:spPr bwMode="auto">
          <a:xfrm>
            <a:off x="-914400" y="2332038"/>
            <a:ext cx="6858000" cy="5135562"/>
          </a:xfrm>
          <a:prstGeom prst="rect">
            <a:avLst/>
          </a:prstGeom>
          <a:noFill/>
          <a:ln w="9525">
            <a:noFill/>
            <a:miter lim="800000"/>
            <a:headEnd/>
            <a:tailEnd/>
          </a:ln>
        </p:spPr>
      </p:pic>
      <p:sp>
        <p:nvSpPr>
          <p:cNvPr id="9" name="Title 1"/>
          <p:cNvSpPr txBox="1">
            <a:spLocks/>
          </p:cNvSpPr>
          <p:nvPr/>
        </p:nvSpPr>
        <p:spPr>
          <a:xfrm>
            <a:off x="0" y="5066506"/>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lumMod val="20000"/>
                    <a:lumOff val="80000"/>
                  </a:schemeClr>
                </a:solidFill>
                <a:latin typeface="+mj-lt"/>
                <a:ea typeface="+mj-ea"/>
                <a:cs typeface="+mj-cs"/>
              </a:defRPr>
            </a:lvl1pPr>
          </a:lstStyle>
          <a:p>
            <a:r>
              <a:rPr lang="en-US" sz="2800" dirty="0" smtClean="0"/>
              <a:t/>
            </a:r>
            <a:br>
              <a:rPr lang="en-US" sz="2800" dirty="0" smtClean="0"/>
            </a:br>
            <a:r>
              <a:rPr lang="en-US" sz="2800" dirty="0" smtClean="0"/>
              <a:t>How much? Agronomists suggest targeting about 100-200 pounds of “dry sand”/</a:t>
            </a:r>
            <a:r>
              <a:rPr lang="en-US" sz="2800" dirty="0"/>
              <a:t>1000 ft</a:t>
            </a:r>
            <a:r>
              <a:rPr lang="en-US" sz="2800" baseline="30000" dirty="0"/>
              <a:t>2</a:t>
            </a:r>
          </a:p>
          <a:p>
            <a:r>
              <a:rPr lang="en-US" sz="2800" dirty="0" smtClean="0"/>
              <a:t>***Be aware of application depth and any potential mechanical injury issues (BRUSH/DRAG?)</a:t>
            </a:r>
            <a:endParaRPr lang="en-US" sz="2800" baseline="30000" dirty="0"/>
          </a:p>
        </p:txBody>
      </p:sp>
    </p:spTree>
    <p:extLst>
      <p:ext uri="{BB962C8B-B14F-4D97-AF65-F5344CB8AC3E}">
        <p14:creationId xmlns:p14="http://schemas.microsoft.com/office/powerpoint/2010/main" val="24029051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igital images\Teaching stuff\Putting green stuff\Mowing\DSCN0752.JPG"/>
          <p:cNvPicPr>
            <a:picLocks noChangeAspect="1" noChangeArrowheads="1"/>
          </p:cNvPicPr>
          <p:nvPr/>
        </p:nvPicPr>
        <p:blipFill>
          <a:blip r:embed="rId2" cstate="print"/>
          <a:srcRect/>
          <a:stretch>
            <a:fillRect/>
          </a:stretch>
        </p:blipFill>
        <p:spPr bwMode="auto">
          <a:xfrm>
            <a:off x="-4763" y="0"/>
            <a:ext cx="9148763" cy="6862763"/>
          </a:xfrm>
          <a:prstGeom prst="rect">
            <a:avLst/>
          </a:prstGeom>
          <a:noFill/>
          <a:ln w="9525">
            <a:noFill/>
            <a:miter lim="800000"/>
            <a:headEnd/>
            <a:tailEnd/>
          </a:ln>
        </p:spPr>
      </p:pic>
      <p:sp>
        <p:nvSpPr>
          <p:cNvPr id="29699" name="Title 1"/>
          <p:cNvSpPr>
            <a:spLocks noGrp="1"/>
          </p:cNvSpPr>
          <p:nvPr>
            <p:ph type="title"/>
          </p:nvPr>
        </p:nvSpPr>
        <p:spPr>
          <a:xfrm>
            <a:off x="457200" y="5700713"/>
            <a:ext cx="8229600" cy="1143000"/>
          </a:xfrm>
        </p:spPr>
        <p:txBody>
          <a:bodyPr/>
          <a:lstStyle/>
          <a:p>
            <a:r>
              <a:rPr lang="en-US" sz="3200" dirty="0" smtClean="0">
                <a:ea typeface="ＭＳ Ｐゴシック" pitchFamily="34" charset="-128"/>
              </a:rPr>
              <a:t>The Most Basic of all Maintenance and Conditioning Practices… How much in fall?</a:t>
            </a:r>
          </a:p>
        </p:txBody>
      </p:sp>
      <p:grpSp>
        <p:nvGrpSpPr>
          <p:cNvPr id="2" name="Group 1"/>
          <p:cNvGrpSpPr>
            <a:grpSpLocks/>
          </p:cNvGrpSpPr>
          <p:nvPr/>
        </p:nvGrpSpPr>
        <p:grpSpPr bwMode="auto">
          <a:xfrm>
            <a:off x="4182208" y="987304"/>
            <a:ext cx="4504592" cy="3207238"/>
            <a:chOff x="609600" y="-65088"/>
            <a:chExt cx="8229600" cy="5945188"/>
          </a:xfrm>
        </p:grpSpPr>
        <p:pic>
          <p:nvPicPr>
            <p:cNvPr id="29704" name="Picture 2" descr="C:\Digital images\Teaching stuff\Putting green stuff\Mowing\Double Cut.JPG"/>
            <p:cNvPicPr>
              <a:picLocks noChangeAspect="1" noChangeArrowheads="1"/>
            </p:cNvPicPr>
            <p:nvPr/>
          </p:nvPicPr>
          <p:blipFill>
            <a:blip r:embed="rId3" cstate="print"/>
            <a:srcRect/>
            <a:stretch>
              <a:fillRect/>
            </a:stretch>
          </p:blipFill>
          <p:spPr bwMode="auto">
            <a:xfrm>
              <a:off x="609600" y="-65088"/>
              <a:ext cx="7924800" cy="5945188"/>
            </a:xfrm>
            <a:prstGeom prst="rect">
              <a:avLst/>
            </a:prstGeom>
            <a:noFill/>
            <a:ln w="9525">
              <a:noFill/>
              <a:miter lim="800000"/>
              <a:headEnd/>
              <a:tailEnd/>
            </a:ln>
          </p:spPr>
        </p:pic>
        <p:sp>
          <p:nvSpPr>
            <p:cNvPr id="29705" name="Title 1"/>
            <p:cNvSpPr txBox="1">
              <a:spLocks/>
            </p:cNvSpPr>
            <p:nvPr/>
          </p:nvSpPr>
          <p:spPr bwMode="auto">
            <a:xfrm>
              <a:off x="609600" y="4038600"/>
              <a:ext cx="8229600" cy="1143000"/>
            </a:xfrm>
            <a:prstGeom prst="rect">
              <a:avLst/>
            </a:prstGeom>
            <a:noFill/>
            <a:ln w="9525">
              <a:noFill/>
              <a:miter lim="800000"/>
              <a:headEnd/>
              <a:tailEnd/>
            </a:ln>
          </p:spPr>
          <p:txBody>
            <a:bodyPr anchor="ctr"/>
            <a:lstStyle/>
            <a:p>
              <a:pPr algn="ctr" eaLnBrk="0" hangingPunct="0"/>
              <a:r>
                <a:rPr lang="en-US" sz="3200">
                  <a:solidFill>
                    <a:srgbClr val="FFFF99"/>
                  </a:solidFill>
                  <a:latin typeface="Times New Roman" pitchFamily="18" charset="0"/>
                </a:rPr>
                <a:t>The Double Cut, The Swipe Cut, The Dry Cut and the List goes on….</a:t>
              </a:r>
            </a:p>
          </p:txBody>
        </p:sp>
      </p:grpSp>
    </p:spTree>
    <p:extLst>
      <p:ext uri="{BB962C8B-B14F-4D97-AF65-F5344CB8AC3E}">
        <p14:creationId xmlns:p14="http://schemas.microsoft.com/office/powerpoint/2010/main" val="27914006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Thoughts on Fertility?</a:t>
            </a:r>
            <a:endParaRPr lang="en-US" dirty="0"/>
          </a:p>
        </p:txBody>
      </p:sp>
      <p:sp>
        <p:nvSpPr>
          <p:cNvPr id="6" name="Content Placeholder 5"/>
          <p:cNvSpPr>
            <a:spLocks noGrp="1"/>
          </p:cNvSpPr>
          <p:nvPr>
            <p:ph idx="1"/>
          </p:nvPr>
        </p:nvSpPr>
        <p:spPr/>
        <p:txBody>
          <a:bodyPr/>
          <a:lstStyle/>
          <a:p>
            <a:r>
              <a:rPr lang="en-US" dirty="0" smtClean="0"/>
              <a:t>The first answer is YES!!!</a:t>
            </a:r>
          </a:p>
          <a:p>
            <a:r>
              <a:rPr lang="en-US" dirty="0" smtClean="0"/>
              <a:t>The second answer is a bit more complicated… How?</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9092" y="2911352"/>
            <a:ext cx="5121519" cy="3841139"/>
          </a:xfrm>
          <a:prstGeom prst="rect">
            <a:avLst/>
          </a:prstGeom>
        </p:spPr>
      </p:pic>
    </p:spTree>
    <p:extLst>
      <p:ext uri="{BB962C8B-B14F-4D97-AF65-F5344CB8AC3E}">
        <p14:creationId xmlns:p14="http://schemas.microsoft.com/office/powerpoint/2010/main" val="12006204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Fertility Program?</a:t>
            </a:r>
            <a:endParaRPr lang="en-US" dirty="0"/>
          </a:p>
        </p:txBody>
      </p:sp>
      <p:sp>
        <p:nvSpPr>
          <p:cNvPr id="3" name="Content Placeholder 2"/>
          <p:cNvSpPr>
            <a:spLocks noGrp="1"/>
          </p:cNvSpPr>
          <p:nvPr>
            <p:ph idx="1"/>
          </p:nvPr>
        </p:nvSpPr>
        <p:spPr>
          <a:xfrm>
            <a:off x="628650" y="1236538"/>
            <a:ext cx="7886700" cy="4351338"/>
          </a:xfrm>
        </p:spPr>
        <p:txBody>
          <a:bodyPr>
            <a:normAutofit/>
          </a:bodyPr>
          <a:lstStyle/>
          <a:p>
            <a:r>
              <a:rPr lang="en-US" dirty="0" smtClean="0"/>
              <a:t>Fall Nitrogen = Yes!!! But how…</a:t>
            </a:r>
          </a:p>
          <a:p>
            <a:r>
              <a:rPr lang="en-US" dirty="0" smtClean="0"/>
              <a:t>Many product options… but your fertility program all begins with nitrogen fertility </a:t>
            </a:r>
          </a:p>
          <a:p>
            <a:pPr lvl="1"/>
            <a:r>
              <a:rPr lang="en-US" dirty="0" smtClean="0"/>
              <a:t>This nutrient is the catalyst for uptake of so many other nutrients</a:t>
            </a:r>
          </a:p>
          <a:p>
            <a:r>
              <a:rPr lang="en-US" dirty="0" smtClean="0"/>
              <a:t>Goal: apply nitrogen in a controlled manner to NOT force too much leaf growth and not compromising root growth or carbohydrate storage.</a:t>
            </a:r>
          </a:p>
          <a:p>
            <a:pPr marL="0" indent="0">
              <a:buNone/>
            </a:pPr>
            <a:endParaRPr lang="en-US" dirty="0"/>
          </a:p>
        </p:txBody>
      </p:sp>
      <p:pic>
        <p:nvPicPr>
          <p:cNvPr id="11266" name="Picture 2" descr="http://3.bp.blogspot.com/_nn41-1K-c4Q/TGAs3_M1xII/AAAAAAAAO9c/0yYNQ1al_ww/s1600/torto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334" y="4570321"/>
            <a:ext cx="4549914" cy="256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4866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Fertility Program?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Goal: apply nitrogen in a controlled manner to NOT force too much leaf growth and not compromising root growth or carbohydrate storage.</a:t>
            </a:r>
          </a:p>
          <a:p>
            <a:pPr lvl="1"/>
            <a:r>
              <a:rPr lang="en-US" dirty="0" smtClean="0"/>
              <a:t>Light, frequent applications with soluble sources early in the autumn Sept-Oct. then transitioning to careful controlled applications later in the season.</a:t>
            </a:r>
          </a:p>
          <a:p>
            <a:pPr lvl="2"/>
            <a:r>
              <a:rPr lang="en-US" dirty="0" smtClean="0"/>
              <a:t>Perhaps moving to a bit more controlled release sources later in the season or very low rates of soluble sources</a:t>
            </a:r>
          </a:p>
          <a:p>
            <a:pPr lvl="2"/>
            <a:r>
              <a:rPr lang="en-US" dirty="0" smtClean="0"/>
              <a:t>Application technology???? Granular vs. liquid applications?</a:t>
            </a:r>
          </a:p>
          <a:p>
            <a:pPr lvl="1"/>
            <a:endParaRPr lang="en-US" dirty="0" smtClean="0"/>
          </a:p>
          <a:p>
            <a:pPr lvl="1"/>
            <a:r>
              <a:rPr lang="en-US" dirty="0" smtClean="0"/>
              <a:t>Late fall “dormant” applications with controlled release N-sources should not affect the hardening off process.</a:t>
            </a:r>
          </a:p>
          <a:p>
            <a:pPr marL="457200" lvl="1" indent="0">
              <a:buNone/>
            </a:pPr>
            <a:endParaRPr lang="en-US" b="1" u="sng" dirty="0" smtClean="0"/>
          </a:p>
          <a:p>
            <a:pPr lvl="1"/>
            <a:r>
              <a:rPr lang="en-US" b="1" u="sng" dirty="0" smtClean="0"/>
              <a:t>Ultimately: </a:t>
            </a:r>
            <a:r>
              <a:rPr lang="en-US" dirty="0" smtClean="0"/>
              <a:t>Remember N fertility should be applied to stimulate and support the CHO reserves (It’s all about the BASE/CHO’s)</a:t>
            </a:r>
          </a:p>
          <a:p>
            <a:endParaRPr lang="en-US" dirty="0"/>
          </a:p>
        </p:txBody>
      </p:sp>
    </p:spTree>
    <p:extLst>
      <p:ext uri="{BB962C8B-B14F-4D97-AF65-F5344CB8AC3E}">
        <p14:creationId xmlns:p14="http://schemas.microsoft.com/office/powerpoint/2010/main" val="41699395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Goals?</a:t>
            </a:r>
            <a:endParaRPr lang="en-US" dirty="0"/>
          </a:p>
        </p:txBody>
      </p:sp>
      <p:sp>
        <p:nvSpPr>
          <p:cNvPr id="3" name="Content Placeholder 2"/>
          <p:cNvSpPr>
            <a:spLocks noGrp="1"/>
          </p:cNvSpPr>
          <p:nvPr>
            <p:ph idx="1"/>
          </p:nvPr>
        </p:nvSpPr>
        <p:spPr/>
        <p:txBody>
          <a:bodyPr/>
          <a:lstStyle/>
          <a:p>
            <a:r>
              <a:rPr lang="en-US" dirty="0" smtClean="0"/>
              <a:t>Resource efficiency</a:t>
            </a:r>
          </a:p>
          <a:p>
            <a:r>
              <a:rPr lang="en-US" dirty="0" smtClean="0"/>
              <a:t>Operational efficiency</a:t>
            </a:r>
          </a:p>
          <a:p>
            <a:r>
              <a:rPr lang="en-US" dirty="0" smtClean="0"/>
              <a:t>Increased/more diverse? Habitats</a:t>
            </a:r>
          </a:p>
          <a:p>
            <a:r>
              <a:rPr lang="en-US" dirty="0" smtClean="0"/>
              <a:t>Improved playability</a:t>
            </a:r>
          </a:p>
          <a:p>
            <a:r>
              <a:rPr lang="en-US" dirty="0" smtClean="0"/>
              <a:t>Appropriate Aesthetic Beauty</a:t>
            </a:r>
          </a:p>
          <a:p>
            <a:r>
              <a:rPr lang="en-US" dirty="0" smtClean="0"/>
              <a:t>Reduced liability for the facility</a:t>
            </a:r>
          </a:p>
          <a:p>
            <a:r>
              <a:rPr lang="en-US" dirty="0" smtClean="0"/>
              <a:t>“Better” working environment/morale</a:t>
            </a:r>
            <a:endParaRPr lang="en-US" dirty="0"/>
          </a:p>
        </p:txBody>
      </p:sp>
      <p:pic>
        <p:nvPicPr>
          <p:cNvPr id="4" name="Picture 3"/>
          <p:cNvPicPr>
            <a:picLocks noChangeAspect="1"/>
          </p:cNvPicPr>
          <p:nvPr/>
        </p:nvPicPr>
        <p:blipFill>
          <a:blip r:embed="rId2"/>
          <a:stretch>
            <a:fillRect/>
          </a:stretch>
        </p:blipFill>
        <p:spPr>
          <a:xfrm>
            <a:off x="5928763" y="388328"/>
            <a:ext cx="3136106" cy="4343400"/>
          </a:xfrm>
          <a:prstGeom prst="rect">
            <a:avLst/>
          </a:prstGeom>
        </p:spPr>
      </p:pic>
    </p:spTree>
    <p:extLst>
      <p:ext uri="{BB962C8B-B14F-4D97-AF65-F5344CB8AC3E}">
        <p14:creationId xmlns:p14="http://schemas.microsoft.com/office/powerpoint/2010/main" val="19660399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Fertility Program?</a:t>
            </a:r>
            <a:endParaRPr lang="en-US" dirty="0"/>
          </a:p>
        </p:txBody>
      </p:sp>
      <p:sp>
        <p:nvSpPr>
          <p:cNvPr id="3" name="Content Placeholder 2"/>
          <p:cNvSpPr>
            <a:spLocks noGrp="1"/>
          </p:cNvSpPr>
          <p:nvPr>
            <p:ph idx="1"/>
          </p:nvPr>
        </p:nvSpPr>
        <p:spPr/>
        <p:txBody>
          <a:bodyPr/>
          <a:lstStyle/>
          <a:p>
            <a:r>
              <a:rPr lang="en-US" dirty="0" smtClean="0"/>
              <a:t>In addition to your Nitrogen strategy, what nutrients are already present/absent?</a:t>
            </a:r>
          </a:p>
          <a:p>
            <a:r>
              <a:rPr lang="en-US" dirty="0" smtClean="0"/>
              <a:t>If there are “macro-nutrient” deficiencies (P-K-Ca-Mg-S) these need to be corrected.</a:t>
            </a:r>
          </a:p>
          <a:p>
            <a:r>
              <a:rPr lang="en-US" dirty="0" smtClean="0"/>
              <a:t>Some studies suggest a 1:2 ratio of nitrogen and potassium to improve winter hardiness</a:t>
            </a:r>
          </a:p>
          <a:p>
            <a:pPr lvl="1"/>
            <a:r>
              <a:rPr lang="en-US" dirty="0" smtClean="0"/>
              <a:t>But… if soil is not deficient then there is likely no need for excess potassium</a:t>
            </a:r>
            <a:endParaRPr lang="en-US" dirty="0"/>
          </a:p>
        </p:txBody>
      </p:sp>
    </p:spTree>
    <p:extLst>
      <p:ext uri="{BB962C8B-B14F-4D97-AF65-F5344CB8AC3E}">
        <p14:creationId xmlns:p14="http://schemas.microsoft.com/office/powerpoint/2010/main" val="6108678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Programs?, Supplements?</a:t>
            </a:r>
            <a:endParaRPr lang="en-US" dirty="0"/>
          </a:p>
        </p:txBody>
      </p:sp>
      <p:pic>
        <p:nvPicPr>
          <p:cNvPr id="5" name="Picture 4"/>
          <p:cNvPicPr>
            <a:picLocks noChangeAspect="1"/>
          </p:cNvPicPr>
          <p:nvPr/>
        </p:nvPicPr>
        <p:blipFill>
          <a:blip r:embed="rId2"/>
          <a:stretch>
            <a:fillRect/>
          </a:stretch>
        </p:blipFill>
        <p:spPr>
          <a:xfrm>
            <a:off x="139394" y="1371492"/>
            <a:ext cx="5144784" cy="5460692"/>
          </a:xfrm>
          <a:prstGeom prst="rect">
            <a:avLst/>
          </a:prstGeom>
        </p:spPr>
      </p:pic>
      <p:sp>
        <p:nvSpPr>
          <p:cNvPr id="2" name="TextBox 1"/>
          <p:cNvSpPr txBox="1"/>
          <p:nvPr/>
        </p:nvSpPr>
        <p:spPr>
          <a:xfrm>
            <a:off x="5467349" y="1352948"/>
            <a:ext cx="3471496" cy="2308324"/>
          </a:xfrm>
          <a:prstGeom prst="rect">
            <a:avLst/>
          </a:prstGeom>
          <a:noFill/>
        </p:spPr>
        <p:txBody>
          <a:bodyPr wrap="square" rtlCol="0">
            <a:spAutoFit/>
          </a:bodyPr>
          <a:lstStyle/>
          <a:p>
            <a:r>
              <a:rPr lang="en-US" sz="2400" dirty="0" smtClean="0"/>
              <a:t>It all comes back to ensuring there are no limitations to plant optimum plant health….</a:t>
            </a:r>
          </a:p>
          <a:p>
            <a:r>
              <a:rPr lang="en-US" sz="2400" dirty="0" smtClean="0"/>
              <a:t>Soil testing, the use of soil supplements?</a:t>
            </a:r>
            <a:endParaRPr lang="en-US" sz="2400" dirty="0"/>
          </a:p>
        </p:txBody>
      </p:sp>
      <p:pic>
        <p:nvPicPr>
          <p:cNvPr id="6" name="Picture 3" descr="P92400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4514" y="3650818"/>
            <a:ext cx="3584331" cy="23693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91182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Agronomic Components of Sustainability Equation-Fertility</a:t>
            </a:r>
            <a:endParaRPr lang="en-US" dirty="0"/>
          </a:p>
        </p:txBody>
      </p:sp>
      <p:sp>
        <p:nvSpPr>
          <p:cNvPr id="4" name="Content Placeholder 3"/>
          <p:cNvSpPr>
            <a:spLocks noGrp="1"/>
          </p:cNvSpPr>
          <p:nvPr>
            <p:ph idx="1"/>
          </p:nvPr>
        </p:nvSpPr>
        <p:spPr>
          <a:xfrm>
            <a:off x="3894992" y="1825625"/>
            <a:ext cx="4620358" cy="4351338"/>
          </a:xfrm>
        </p:spPr>
        <p:txBody>
          <a:bodyPr/>
          <a:lstStyle/>
          <a:p>
            <a:r>
              <a:rPr lang="en-US" dirty="0" smtClean="0"/>
              <a:t>Note…. As we go toward lower nutrient application goals, the importance of soil biology will likely plays an even larger role in our programs. </a:t>
            </a:r>
          </a:p>
          <a:p>
            <a:r>
              <a:rPr lang="en-US" dirty="0" smtClean="0"/>
              <a:t>We still have A LOT to learn/understand in this area.</a:t>
            </a:r>
            <a:endParaRPr lang="en-US" dirty="0"/>
          </a:p>
        </p:txBody>
      </p:sp>
      <p:pic>
        <p:nvPicPr>
          <p:cNvPr id="3" name="Picture 2"/>
          <p:cNvPicPr>
            <a:picLocks noChangeAspect="1"/>
          </p:cNvPicPr>
          <p:nvPr/>
        </p:nvPicPr>
        <p:blipFill>
          <a:blip r:embed="rId2"/>
          <a:stretch>
            <a:fillRect/>
          </a:stretch>
        </p:blipFill>
        <p:spPr>
          <a:xfrm>
            <a:off x="152352" y="1690689"/>
            <a:ext cx="3742640" cy="5021422"/>
          </a:xfrm>
          <a:prstGeom prst="rect">
            <a:avLst/>
          </a:prstGeom>
        </p:spPr>
      </p:pic>
    </p:spTree>
    <p:extLst>
      <p:ext uri="{BB962C8B-B14F-4D97-AF65-F5344CB8AC3E}">
        <p14:creationId xmlns:p14="http://schemas.microsoft.com/office/powerpoint/2010/main" val="19437896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a:t>
            </a:r>
            <a:r>
              <a:rPr lang="en-US" dirty="0" err="1" smtClean="0"/>
              <a:t>Mycorrhizae</a:t>
            </a:r>
            <a:r>
              <a:rPr lang="en-US" dirty="0" smtClean="0"/>
              <a:t> and P?</a:t>
            </a:r>
            <a:endParaRPr lang="en-US" dirty="0"/>
          </a:p>
        </p:txBody>
      </p:sp>
      <p:sp>
        <p:nvSpPr>
          <p:cNvPr id="4" name="Content Placeholder 3"/>
          <p:cNvSpPr>
            <a:spLocks noGrp="1"/>
          </p:cNvSpPr>
          <p:nvPr>
            <p:ph idx="1"/>
          </p:nvPr>
        </p:nvSpPr>
        <p:spPr/>
        <p:txBody>
          <a:bodyPr/>
          <a:lstStyle/>
          <a:p>
            <a:r>
              <a:rPr lang="en-US" dirty="0" smtClean="0"/>
              <a:t>MN (an early zero P state!)</a:t>
            </a:r>
            <a:endParaRPr lang="en-US" dirty="0"/>
          </a:p>
        </p:txBody>
      </p:sp>
      <p:pic>
        <p:nvPicPr>
          <p:cNvPr id="3" name="Picture 2"/>
          <p:cNvPicPr>
            <a:picLocks noChangeAspect="1"/>
          </p:cNvPicPr>
          <p:nvPr/>
        </p:nvPicPr>
        <p:blipFill>
          <a:blip r:embed="rId2"/>
          <a:stretch>
            <a:fillRect/>
          </a:stretch>
        </p:blipFill>
        <p:spPr>
          <a:xfrm>
            <a:off x="312128" y="2390273"/>
            <a:ext cx="4503860" cy="4304971"/>
          </a:xfrm>
          <a:prstGeom prst="rect">
            <a:avLst/>
          </a:prstGeom>
        </p:spPr>
      </p:pic>
      <p:pic>
        <p:nvPicPr>
          <p:cNvPr id="7" name="Picture 2" descr="http://omicsonline.org/2155-6202/images/2155-6206-2-104-g00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510" y="2039434"/>
            <a:ext cx="3855148" cy="456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6167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a:t>
            </a:r>
            <a:r>
              <a:rPr lang="en-US" dirty="0" err="1" smtClean="0"/>
              <a:t>Mycorrhizae</a:t>
            </a:r>
            <a:r>
              <a:rPr lang="en-US" dirty="0" smtClean="0"/>
              <a:t> and P?</a:t>
            </a:r>
            <a:endParaRPr lang="en-US" dirty="0"/>
          </a:p>
        </p:txBody>
      </p:sp>
      <p:sp>
        <p:nvSpPr>
          <p:cNvPr id="4" name="Content Placeholder 3"/>
          <p:cNvSpPr>
            <a:spLocks noGrp="1"/>
          </p:cNvSpPr>
          <p:nvPr>
            <p:ph idx="1"/>
          </p:nvPr>
        </p:nvSpPr>
        <p:spPr/>
        <p:txBody>
          <a:bodyPr/>
          <a:lstStyle/>
          <a:p>
            <a:r>
              <a:rPr lang="en-US" dirty="0" smtClean="0"/>
              <a:t>MN (an early zero P state!)</a:t>
            </a:r>
            <a:endParaRPr lang="en-US" dirty="0"/>
          </a:p>
        </p:txBody>
      </p:sp>
      <p:pic>
        <p:nvPicPr>
          <p:cNvPr id="3" name="Picture 2"/>
          <p:cNvPicPr>
            <a:picLocks noChangeAspect="1"/>
          </p:cNvPicPr>
          <p:nvPr/>
        </p:nvPicPr>
        <p:blipFill>
          <a:blip r:embed="rId2"/>
          <a:stretch>
            <a:fillRect/>
          </a:stretch>
        </p:blipFill>
        <p:spPr>
          <a:xfrm>
            <a:off x="312128" y="2390273"/>
            <a:ext cx="4503860" cy="4304971"/>
          </a:xfrm>
          <a:prstGeom prst="rect">
            <a:avLst/>
          </a:prstGeom>
        </p:spPr>
      </p:pic>
      <p:sp>
        <p:nvSpPr>
          <p:cNvPr id="5" name="TextBox 4"/>
          <p:cNvSpPr txBox="1"/>
          <p:nvPr/>
        </p:nvSpPr>
        <p:spPr>
          <a:xfrm>
            <a:off x="4939378" y="3832083"/>
            <a:ext cx="401998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The benefits </a:t>
            </a:r>
            <a:r>
              <a:rPr lang="en-US" dirty="0" smtClean="0"/>
              <a:t>of </a:t>
            </a:r>
            <a:r>
              <a:rPr lang="en-US" dirty="0" err="1" smtClean="0"/>
              <a:t>mycorrhizae</a:t>
            </a:r>
            <a:r>
              <a:rPr lang="en-US" dirty="0" smtClean="0"/>
              <a:t> are </a:t>
            </a:r>
            <a:r>
              <a:rPr lang="en-US" dirty="0"/>
              <a:t>greatest in P-deficient soils and decrease as soil </a:t>
            </a:r>
            <a:r>
              <a:rPr lang="en-US" dirty="0" smtClean="0"/>
              <a:t>phosphate </a:t>
            </a:r>
            <a:r>
              <a:rPr lang="en-US" dirty="0"/>
              <a:t>levels increase (Schubert &amp; Hayman, 1986). </a:t>
            </a:r>
            <a:endParaRPr lang="en-US" dirty="0" smtClean="0"/>
          </a:p>
          <a:p>
            <a:pPr marL="285750" indent="-285750">
              <a:buFont typeface="Arial" panose="020B0604020202020204" pitchFamily="34" charset="0"/>
              <a:buChar char="•"/>
            </a:pPr>
            <a:r>
              <a:rPr lang="en-US" dirty="0"/>
              <a:t>The benefits of </a:t>
            </a:r>
            <a:r>
              <a:rPr lang="en-US" dirty="0" err="1"/>
              <a:t>mycorrhizae</a:t>
            </a:r>
            <a:r>
              <a:rPr lang="en-US" dirty="0"/>
              <a:t> are greatest when soil phosphorus levels are at or </a:t>
            </a:r>
            <a:r>
              <a:rPr lang="en-US" dirty="0" smtClean="0"/>
              <a:t>below </a:t>
            </a:r>
            <a:r>
              <a:rPr lang="en-US" dirty="0"/>
              <a:t>50 ppm (50 mg kg -1). </a:t>
            </a:r>
          </a:p>
        </p:txBody>
      </p:sp>
      <p:pic>
        <p:nvPicPr>
          <p:cNvPr id="7" name="Picture 2" descr="http://omicsonline.org/2155-6202/images/2155-6206-2-104-g00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036" y="1547304"/>
            <a:ext cx="1814213" cy="214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8791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a:xfrm>
            <a:off x="619858" y="1033342"/>
            <a:ext cx="7886700" cy="1325563"/>
          </a:xfrm>
        </p:spPr>
        <p:txBody>
          <a:bodyPr>
            <a:normAutofit fontScale="90000"/>
          </a:bodyPr>
          <a:lstStyle/>
          <a:p>
            <a:r>
              <a:rPr lang="en-US" dirty="0" smtClean="0"/>
              <a:t>Rethinking Species and Fertilization Practices, “Sustainable Systems”?</a:t>
            </a:r>
            <a:endParaRPr lang="en-US" dirty="0"/>
          </a:p>
        </p:txBody>
      </p:sp>
      <p:sp>
        <p:nvSpPr>
          <p:cNvPr id="3" name="TextBox 2"/>
          <p:cNvSpPr txBox="1"/>
          <p:nvPr/>
        </p:nvSpPr>
        <p:spPr>
          <a:xfrm>
            <a:off x="4791808" y="5213838"/>
            <a:ext cx="2699239" cy="923330"/>
          </a:xfrm>
          <a:prstGeom prst="rect">
            <a:avLst/>
          </a:prstGeom>
          <a:noFill/>
        </p:spPr>
        <p:txBody>
          <a:bodyPr wrap="square" rtlCol="0">
            <a:spAutoFit/>
          </a:bodyPr>
          <a:lstStyle/>
          <a:p>
            <a:r>
              <a:rPr lang="en-US" dirty="0" smtClean="0">
                <a:solidFill>
                  <a:schemeClr val="bg1"/>
                </a:solidFill>
              </a:rPr>
              <a:t>Ongoing research with grass and “micro-clover” mixtures???</a:t>
            </a:r>
            <a:endParaRPr lang="en-US" dirty="0">
              <a:solidFill>
                <a:schemeClr val="bg1"/>
              </a:solidFill>
            </a:endParaRPr>
          </a:p>
        </p:txBody>
      </p:sp>
    </p:spTree>
    <p:extLst>
      <p:ext uri="{BB962C8B-B14F-4D97-AF65-F5344CB8AC3E}">
        <p14:creationId xmlns:p14="http://schemas.microsoft.com/office/powerpoint/2010/main" val="20514055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DSC_01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1263313"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3"/>
          <p:cNvSpPr>
            <a:spLocks noGrp="1"/>
          </p:cNvSpPr>
          <p:nvPr>
            <p:ph type="title"/>
          </p:nvPr>
        </p:nvSpPr>
        <p:spPr>
          <a:xfrm>
            <a:off x="457200" y="685800"/>
            <a:ext cx="8229600" cy="1509713"/>
          </a:xfrm>
        </p:spPr>
        <p:txBody>
          <a:bodyPr/>
          <a:lstStyle/>
          <a:p>
            <a:r>
              <a:rPr lang="en-US" altLang="en-US" smtClean="0"/>
              <a:t>Gratuitous Livestock Image:</a:t>
            </a:r>
            <a:br>
              <a:rPr lang="en-US" altLang="en-US" smtClean="0"/>
            </a:br>
            <a:r>
              <a:rPr lang="en-US" altLang="en-US" smtClean="0"/>
              <a:t>Black Angus</a:t>
            </a:r>
          </a:p>
        </p:txBody>
      </p:sp>
      <p:sp>
        <p:nvSpPr>
          <p:cNvPr id="3" name="Slide Number Placeholder 3"/>
          <p:cNvSpPr>
            <a:spLocks noGrp="1"/>
          </p:cNvSpPr>
          <p:nvPr>
            <p:ph type="sldNum" sz="quarter" idx="10"/>
          </p:nvPr>
        </p:nvSpPr>
        <p:spPr/>
        <p:txBody>
          <a:bodyPr/>
          <a:lstStyle>
            <a:lvl1pPr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1pPr>
            <a:lvl2pPr marL="742950" indent="-285750"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2pPr>
            <a:lvl3pPr marL="1143000" indent="-228600"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3pPr>
            <a:lvl4pPr marL="1600200" indent="-228600"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4pPr>
            <a:lvl5pPr marL="2057400" indent="-228600"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itchFamily="-32"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itchFamily="-32"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itchFamily="-32"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itchFamily="-32" charset="-128"/>
                <a:sym typeface="Arial" panose="020B0604020202020204" pitchFamily="34" charset="0"/>
              </a:defRPr>
            </a:lvl9pPr>
          </a:lstStyle>
          <a:p>
            <a:pPr eaLnBrk="1" hangingPunct="1"/>
            <a:fld id="{64BCD2A8-A008-400C-80E8-B89E4C6DC1E3}" type="slidenum">
              <a:rPr lang="en-US" altLang="en-US">
                <a:solidFill>
                  <a:schemeClr val="tx1"/>
                </a:solidFill>
              </a:rPr>
              <a:pPr eaLnBrk="1" hangingPunct="1"/>
              <a:t>46</a:t>
            </a:fld>
            <a:endParaRPr lang="en-US" altLang="en-US">
              <a:solidFill>
                <a:schemeClr val="tx1"/>
              </a:solidFill>
            </a:endParaRPr>
          </a:p>
        </p:txBody>
      </p:sp>
      <p:pic>
        <p:nvPicPr>
          <p:cNvPr id="2150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6288088"/>
            <a:ext cx="12192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Angus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6731"/>
            <a:ext cx="3082925" cy="421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964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igital images\Teaching stuff\Golf Course Maint\Bethpage 09 related\Putting green profile bethp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525" y="61913"/>
            <a:ext cx="11757025" cy="694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It’s all about the BASE!</a:t>
            </a:r>
            <a:endParaRPr lang="en-US" dirty="0"/>
          </a:p>
        </p:txBody>
      </p:sp>
      <p:pic>
        <p:nvPicPr>
          <p:cNvPr id="4" name="Picture 3"/>
          <p:cNvPicPr>
            <a:picLocks noChangeAspect="1"/>
          </p:cNvPicPr>
          <p:nvPr/>
        </p:nvPicPr>
        <p:blipFill>
          <a:blip r:embed="rId3"/>
          <a:stretch>
            <a:fillRect/>
          </a:stretch>
        </p:blipFill>
        <p:spPr>
          <a:xfrm>
            <a:off x="-527538" y="2730150"/>
            <a:ext cx="4538948" cy="3993768"/>
          </a:xfrm>
          <a:prstGeom prst="rect">
            <a:avLst/>
          </a:prstGeom>
        </p:spPr>
      </p:pic>
    </p:spTree>
    <p:extLst>
      <p:ext uri="{BB962C8B-B14F-4D97-AF65-F5344CB8AC3E}">
        <p14:creationId xmlns:p14="http://schemas.microsoft.com/office/powerpoint/2010/main" val="190704429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inted and Ready to go for the first g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876300" y="5143500"/>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t>Thank you….</a:t>
            </a:r>
            <a:endParaRPr lang="en-US" dirty="0"/>
          </a:p>
        </p:txBody>
      </p:sp>
      <p:sp>
        <p:nvSpPr>
          <p:cNvPr id="5" name="Content Placeholder 2"/>
          <p:cNvSpPr txBox="1">
            <a:spLocks/>
          </p:cNvSpPr>
          <p:nvPr/>
        </p:nvSpPr>
        <p:spPr>
          <a:xfrm>
            <a:off x="876300" y="4261094"/>
            <a:ext cx="7886700" cy="14714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t>Should you be interested in contacting me to discuss further. </a:t>
            </a:r>
          </a:p>
          <a:p>
            <a:pPr algn="l"/>
            <a:r>
              <a:rPr lang="en-US" dirty="0" smtClean="0"/>
              <a:t>Email: </a:t>
            </a:r>
            <a:r>
              <a:rPr lang="en-US" dirty="0" smtClean="0">
                <a:hlinkClick r:id="rId3"/>
              </a:rPr>
              <a:t>cbigelow@purdue.edu</a:t>
            </a:r>
            <a:r>
              <a:rPr lang="en-US" dirty="0" smtClean="0"/>
              <a:t> </a:t>
            </a:r>
          </a:p>
          <a:p>
            <a:pPr algn="l"/>
            <a:r>
              <a:rPr lang="en-US" dirty="0" smtClean="0"/>
              <a:t>On “The Twitter”: @</a:t>
            </a:r>
            <a:r>
              <a:rPr lang="en-US" dirty="0" err="1" smtClean="0"/>
              <a:t>BIGTurfTeaching</a:t>
            </a:r>
            <a:r>
              <a:rPr lang="en-US" dirty="0" smtClean="0"/>
              <a:t> </a:t>
            </a:r>
            <a:endParaRPr lang="en-US" dirty="0"/>
          </a:p>
        </p:txBody>
      </p:sp>
    </p:spTree>
    <p:extLst>
      <p:ext uri="{BB962C8B-B14F-4D97-AF65-F5344CB8AC3E}">
        <p14:creationId xmlns:p14="http://schemas.microsoft.com/office/powerpoint/2010/main" val="29160052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SC_02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586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06363"/>
            <a:ext cx="6308726" cy="419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8" y="3403600"/>
            <a:ext cx="6146801"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800" y="-92075"/>
            <a:ext cx="52705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4" name="Text Box 5"/>
          <p:cNvSpPr txBox="1">
            <a:spLocks noChangeArrowheads="1"/>
          </p:cNvSpPr>
          <p:nvPr/>
        </p:nvSpPr>
        <p:spPr bwMode="auto">
          <a:xfrm>
            <a:off x="7462838" y="6245225"/>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1pPr>
            <a:lvl2pPr marL="742950" indent="-285750"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2pPr>
            <a:lvl3pPr marL="1143000" indent="-228600"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3pPr>
            <a:lvl4pPr marL="1600200" indent="-228600"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4pPr>
            <a:lvl5pPr marL="2057400" indent="-228600" eaLnBrk="0" hangingPunct="0">
              <a:defRPr>
                <a:solidFill>
                  <a:srgbClr val="000000"/>
                </a:solidFill>
                <a:latin typeface="Arial" panose="020B0604020202020204" pitchFamily="34" charset="0"/>
                <a:ea typeface="ヒラギノ角ゴ ProN W3" pitchFamily="-32"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itchFamily="-32"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itchFamily="-32"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itchFamily="-32"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itchFamily="-32" charset="-128"/>
                <a:sym typeface="Arial" panose="020B0604020202020204" pitchFamily="34" charset="0"/>
              </a:defRPr>
            </a:lvl9pPr>
          </a:lstStyle>
          <a:p>
            <a:pPr algn="ctr" eaLnBrk="1" hangingPunct="1"/>
            <a:fld id="{C520CA58-22C2-41FE-BB7A-7A0DA0873F26}" type="slidenum">
              <a:rPr lang="en-US" altLang="en-US" sz="1400">
                <a:solidFill>
                  <a:schemeClr val="tx1"/>
                </a:solidFill>
                <a:cs typeface="Arial" panose="020B0604020202020204" pitchFamily="34" charset="0"/>
              </a:rPr>
              <a:pPr algn="ctr" eaLnBrk="1" hangingPunct="1"/>
              <a:t>5</a:t>
            </a:fld>
            <a:endParaRPr lang="en-US" altLang="en-US" sz="1400">
              <a:solidFill>
                <a:schemeClr val="tx1"/>
              </a:solidFill>
              <a:cs typeface="Arial" panose="020B0604020202020204" pitchFamily="34" charset="0"/>
            </a:endParaRPr>
          </a:p>
        </p:txBody>
      </p:sp>
      <p:pic>
        <p:nvPicPr>
          <p:cNvPr id="2055"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6288088"/>
            <a:ext cx="12192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8838" y="2611438"/>
            <a:ext cx="12731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 name="Title 4"/>
          <p:cNvSpPr txBox="1">
            <a:spLocks/>
          </p:cNvSpPr>
          <p:nvPr/>
        </p:nvSpPr>
        <p:spPr bwMode="auto">
          <a:xfrm>
            <a:off x="685800" y="4625975"/>
            <a:ext cx="7772400" cy="1470025"/>
          </a:xfrm>
          <a:prstGeom prst="rect">
            <a:avLst/>
          </a:prstGeom>
          <a:noFill/>
          <a:ln w="12700">
            <a:noFill/>
            <a:miter lim="800000"/>
            <a:headEnd/>
            <a:tailEnd/>
          </a:ln>
          <a:effectLst/>
        </p:spPr>
        <p:txBody>
          <a:bodyPr lIns="50800" tIns="50800" bIns="50800" anchor="ctr"/>
          <a:lstStyle/>
          <a:p>
            <a:pPr marL="39688" indent="-39688" algn="ctr" eaLnBrk="0" hangingPunct="0">
              <a:defRPr/>
            </a:pPr>
            <a:r>
              <a:rPr lang="en-US" sz="4400" kern="0" dirty="0">
                <a:solidFill>
                  <a:srgbClr val="FFFF99"/>
                </a:solidFill>
                <a:latin typeface="+mj-lt"/>
                <a:ea typeface="+mj-ea"/>
                <a:cs typeface="+mj-cs"/>
                <a:sym typeface="Times New Roman" charset="0"/>
              </a:rPr>
              <a:t>European Golf Turf </a:t>
            </a:r>
            <a:r>
              <a:rPr lang="en-US" sz="4400" kern="0" dirty="0" smtClean="0">
                <a:solidFill>
                  <a:srgbClr val="FFFF99"/>
                </a:solidFill>
                <a:latin typeface="+mj-lt"/>
                <a:ea typeface="+mj-ea"/>
                <a:cs typeface="+mj-cs"/>
                <a:sym typeface="Times New Roman" charset="0"/>
              </a:rPr>
              <a:t>Management =</a:t>
            </a:r>
            <a:r>
              <a:rPr lang="en-US" sz="4400" kern="0" dirty="0">
                <a:solidFill>
                  <a:srgbClr val="FFFF99"/>
                </a:solidFill>
                <a:latin typeface="+mj-lt"/>
                <a:ea typeface="+mj-ea"/>
                <a:cs typeface="+mj-cs"/>
                <a:sym typeface="Times New Roman" charset="0"/>
              </a:rPr>
              <a:t/>
            </a:r>
            <a:br>
              <a:rPr lang="en-US" sz="4400" kern="0" dirty="0">
                <a:solidFill>
                  <a:srgbClr val="FFFF99"/>
                </a:solidFill>
                <a:latin typeface="+mj-lt"/>
                <a:ea typeface="+mj-ea"/>
                <a:cs typeface="+mj-cs"/>
                <a:sym typeface="Times New Roman" charset="0"/>
              </a:rPr>
            </a:br>
            <a:r>
              <a:rPr lang="en-US" sz="4400" kern="0" dirty="0">
                <a:solidFill>
                  <a:srgbClr val="FFFF99"/>
                </a:solidFill>
                <a:latin typeface="+mj-lt"/>
                <a:ea typeface="+mj-ea"/>
                <a:cs typeface="+mj-cs"/>
                <a:sym typeface="Times New Roman" charset="0"/>
              </a:rPr>
              <a:t>Reduced </a:t>
            </a:r>
            <a:r>
              <a:rPr lang="en-US" sz="4400" kern="0" dirty="0" smtClean="0">
                <a:solidFill>
                  <a:srgbClr val="FFFF99"/>
                </a:solidFill>
                <a:latin typeface="+mj-lt"/>
                <a:ea typeface="+mj-ea"/>
                <a:cs typeface="+mj-cs"/>
                <a:sym typeface="Times New Roman" charset="0"/>
              </a:rPr>
              <a:t>Inputs…More “Sustainable”?</a:t>
            </a:r>
            <a:endParaRPr lang="en-US" sz="4400" kern="0" dirty="0">
              <a:solidFill>
                <a:srgbClr val="FFFF99"/>
              </a:solidFill>
              <a:latin typeface="+mj-lt"/>
              <a:ea typeface="+mj-ea"/>
              <a:cs typeface="+mj-cs"/>
              <a:sym typeface="Times New Roman" charset="0"/>
            </a:endParaRPr>
          </a:p>
        </p:txBody>
      </p:sp>
    </p:spTree>
    <p:extLst>
      <p:ext uri="{BB962C8B-B14F-4D97-AF65-F5344CB8AC3E}">
        <p14:creationId xmlns:p14="http://schemas.microsoft.com/office/powerpoint/2010/main" val="1140878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4446" y="2749167"/>
            <a:ext cx="2769577" cy="1325563"/>
          </a:xfrm>
        </p:spPr>
        <p:txBody>
          <a:bodyPr>
            <a:normAutofit fontScale="90000"/>
          </a:bodyPr>
          <a:lstStyle/>
          <a:p>
            <a:pPr algn="ctr"/>
            <a:r>
              <a:rPr lang="en-US" dirty="0" smtClean="0">
                <a:solidFill>
                  <a:schemeClr val="accent4">
                    <a:lumMod val="20000"/>
                    <a:lumOff val="80000"/>
                  </a:schemeClr>
                </a:solidFill>
              </a:rPr>
              <a:t>Alternative and/or Sustainable practices are the ONLY option in some places</a:t>
            </a:r>
            <a:endParaRPr lang="en-US" dirty="0">
              <a:solidFill>
                <a:schemeClr val="accent4">
                  <a:lumMod val="20000"/>
                  <a:lumOff val="80000"/>
                </a:schemeClr>
              </a:solidFill>
            </a:endParaRPr>
          </a:p>
        </p:txBody>
      </p:sp>
      <p:pic>
        <p:nvPicPr>
          <p:cNvPr id="5" name="Picture 4"/>
          <p:cNvPicPr>
            <a:picLocks noChangeAspect="1"/>
          </p:cNvPicPr>
          <p:nvPr/>
        </p:nvPicPr>
        <p:blipFill>
          <a:blip r:embed="rId2"/>
          <a:stretch>
            <a:fillRect/>
          </a:stretch>
        </p:blipFill>
        <p:spPr>
          <a:xfrm>
            <a:off x="3837774" y="61544"/>
            <a:ext cx="5306225" cy="6700810"/>
          </a:xfrm>
          <a:prstGeom prst="rect">
            <a:avLst/>
          </a:prstGeom>
        </p:spPr>
      </p:pic>
    </p:spTree>
    <p:extLst>
      <p:ext uri="{BB962C8B-B14F-4D97-AF65-F5344CB8AC3E}">
        <p14:creationId xmlns:p14="http://schemas.microsoft.com/office/powerpoint/2010/main" val="8324300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8057" y="1897785"/>
            <a:ext cx="3960341" cy="4011908"/>
          </a:xfrm>
          <a:prstGeom prst="rect">
            <a:avLst/>
          </a:prstGeom>
        </p:spPr>
      </p:pic>
      <p:sp>
        <p:nvSpPr>
          <p:cNvPr id="5" name="TextBox 4"/>
          <p:cNvSpPr txBox="1"/>
          <p:nvPr/>
        </p:nvSpPr>
        <p:spPr>
          <a:xfrm>
            <a:off x="2665258" y="5909693"/>
            <a:ext cx="3008870" cy="300082"/>
          </a:xfrm>
          <a:prstGeom prst="rect">
            <a:avLst/>
          </a:prstGeom>
          <a:noFill/>
        </p:spPr>
        <p:txBody>
          <a:bodyPr wrap="square" rtlCol="0">
            <a:spAutoFit/>
          </a:bodyPr>
          <a:lstStyle/>
          <a:p>
            <a:r>
              <a:rPr lang="en-US" sz="1350" dirty="0"/>
              <a:t>John Barton 2008 Golf Digest article</a:t>
            </a:r>
          </a:p>
        </p:txBody>
      </p:sp>
      <p:sp>
        <p:nvSpPr>
          <p:cNvPr id="2" name="Title 1"/>
          <p:cNvSpPr>
            <a:spLocks noGrp="1"/>
          </p:cNvSpPr>
          <p:nvPr>
            <p:ph type="title"/>
          </p:nvPr>
        </p:nvSpPr>
        <p:spPr/>
        <p:txBody>
          <a:bodyPr/>
          <a:lstStyle/>
          <a:p>
            <a:pPr algn="ctr"/>
            <a:r>
              <a:rPr lang="en-US" dirty="0" smtClean="0"/>
              <a:t>Take a look in the Mirror…</a:t>
            </a:r>
            <a:br>
              <a:rPr lang="en-US" dirty="0" smtClean="0"/>
            </a:br>
            <a:r>
              <a:rPr lang="en-US" dirty="0" smtClean="0"/>
              <a:t>How “Green” is Golf in the USA?</a:t>
            </a:r>
            <a:endParaRPr lang="en-US" dirty="0"/>
          </a:p>
        </p:txBody>
      </p:sp>
    </p:spTree>
    <p:extLst>
      <p:ext uri="{BB962C8B-B14F-4D97-AF65-F5344CB8AC3E}">
        <p14:creationId xmlns:p14="http://schemas.microsoft.com/office/powerpoint/2010/main" val="26240988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facing golf maintenance?</a:t>
            </a:r>
            <a:endParaRPr lang="en-US" dirty="0"/>
          </a:p>
        </p:txBody>
      </p:sp>
      <p:sp>
        <p:nvSpPr>
          <p:cNvPr id="3" name="Content Placeholder 2"/>
          <p:cNvSpPr>
            <a:spLocks noGrp="1"/>
          </p:cNvSpPr>
          <p:nvPr>
            <p:ph idx="1"/>
          </p:nvPr>
        </p:nvSpPr>
        <p:spPr/>
        <p:txBody>
          <a:bodyPr/>
          <a:lstStyle/>
          <a:p>
            <a:r>
              <a:rPr lang="en-US" dirty="0" smtClean="0"/>
              <a:t>Resources and utilization of the resources</a:t>
            </a:r>
          </a:p>
          <a:p>
            <a:pPr lvl="1"/>
            <a:r>
              <a:rPr lang="en-US" dirty="0" smtClean="0"/>
              <a:t>WATER!!!</a:t>
            </a:r>
          </a:p>
          <a:p>
            <a:pPr lvl="1"/>
            <a:r>
              <a:rPr lang="en-US" dirty="0" smtClean="0"/>
              <a:t>Fertilizers, chemicals, and more…</a:t>
            </a:r>
            <a:endParaRPr lang="en-US" dirty="0"/>
          </a:p>
        </p:txBody>
      </p:sp>
      <p:pic>
        <p:nvPicPr>
          <p:cNvPr id="1026" name="Picture 2" descr="http://golfweek.media.clients.ellingtoncms.com/img/croppedphotos/2014/06/12/Graeme-McDowell-Pinehurst-US-Op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796" y="3045313"/>
            <a:ext cx="6905999" cy="381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177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6987" y="1985708"/>
            <a:ext cx="3960341" cy="4011908"/>
          </a:xfrm>
          <a:prstGeom prst="rect">
            <a:avLst/>
          </a:prstGeom>
        </p:spPr>
      </p:pic>
      <p:sp>
        <p:nvSpPr>
          <p:cNvPr id="5" name="TextBox 4"/>
          <p:cNvSpPr txBox="1"/>
          <p:nvPr/>
        </p:nvSpPr>
        <p:spPr>
          <a:xfrm>
            <a:off x="1144188" y="5997616"/>
            <a:ext cx="3008870" cy="300082"/>
          </a:xfrm>
          <a:prstGeom prst="rect">
            <a:avLst/>
          </a:prstGeom>
          <a:noFill/>
        </p:spPr>
        <p:txBody>
          <a:bodyPr wrap="square" rtlCol="0">
            <a:spAutoFit/>
          </a:bodyPr>
          <a:lstStyle/>
          <a:p>
            <a:r>
              <a:rPr lang="en-US" sz="1350" dirty="0"/>
              <a:t>John Barton 2008 Golf Digest article</a:t>
            </a:r>
          </a:p>
        </p:txBody>
      </p:sp>
      <p:sp>
        <p:nvSpPr>
          <p:cNvPr id="2" name="Title 1"/>
          <p:cNvSpPr>
            <a:spLocks noGrp="1"/>
          </p:cNvSpPr>
          <p:nvPr>
            <p:ph type="title"/>
          </p:nvPr>
        </p:nvSpPr>
        <p:spPr>
          <a:xfrm>
            <a:off x="-892420" y="453049"/>
            <a:ext cx="7886700" cy="1325563"/>
          </a:xfrm>
        </p:spPr>
        <p:txBody>
          <a:bodyPr/>
          <a:lstStyle/>
          <a:p>
            <a:pPr algn="ctr"/>
            <a:r>
              <a:rPr lang="en-US" dirty="0" smtClean="0"/>
              <a:t>Take a look in the Mirror…</a:t>
            </a:r>
            <a:br>
              <a:rPr lang="en-US" dirty="0" smtClean="0"/>
            </a:br>
            <a:r>
              <a:rPr lang="en-US" dirty="0" smtClean="0"/>
              <a:t>How “Green” is Golf?</a:t>
            </a:r>
            <a:endParaRPr lang="en-US" dirty="0"/>
          </a:p>
        </p:txBody>
      </p:sp>
      <p:sp>
        <p:nvSpPr>
          <p:cNvPr id="3" name="TextBox 2"/>
          <p:cNvSpPr txBox="1"/>
          <p:nvPr/>
        </p:nvSpPr>
        <p:spPr>
          <a:xfrm>
            <a:off x="5115209" y="1945100"/>
            <a:ext cx="3277354" cy="4401205"/>
          </a:xfrm>
          <a:prstGeom prst="rect">
            <a:avLst/>
          </a:prstGeom>
          <a:noFill/>
        </p:spPr>
        <p:txBody>
          <a:bodyPr wrap="square" rtlCol="0">
            <a:spAutoFit/>
          </a:bodyPr>
          <a:lstStyle/>
          <a:p>
            <a:r>
              <a:rPr lang="en-US" sz="2800" dirty="0" smtClean="0"/>
              <a:t>Are there things that we can actually do to be better?</a:t>
            </a:r>
            <a:r>
              <a:rPr lang="en-US" sz="2800" dirty="0"/>
              <a:t> </a:t>
            </a:r>
            <a:r>
              <a:rPr lang="en-US" sz="2800" dirty="0" smtClean="0"/>
              <a:t>or more “sustainable” from a </a:t>
            </a:r>
            <a:r>
              <a:rPr lang="en-US" sz="2800" u="sng" dirty="0" smtClean="0"/>
              <a:t>3 “E’s” standpoint</a:t>
            </a:r>
            <a:r>
              <a:rPr lang="en-US" sz="2800" dirty="0" smtClean="0"/>
              <a:t>?</a:t>
            </a:r>
          </a:p>
          <a:p>
            <a:endParaRPr lang="en-US" sz="2800" dirty="0"/>
          </a:p>
          <a:p>
            <a:r>
              <a:rPr lang="en-US" sz="2800" dirty="0" smtClean="0"/>
              <a:t>Are there regulations looming that we need to address or think about today?</a:t>
            </a:r>
          </a:p>
        </p:txBody>
      </p:sp>
    </p:spTree>
    <p:extLst>
      <p:ext uri="{BB962C8B-B14F-4D97-AF65-F5344CB8AC3E}">
        <p14:creationId xmlns:p14="http://schemas.microsoft.com/office/powerpoint/2010/main" val="21934136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TotalTime>
  <Words>1410</Words>
  <Application>Microsoft Macintosh PowerPoint</Application>
  <PresentationFormat>On-screen Show (4:3)</PresentationFormat>
  <Paragraphs>159</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Sustainability in Golf Maintenance and Preparations for Winter 2015</vt:lpstr>
      <vt:lpstr>“Sustainability” in simple terms:</vt:lpstr>
      <vt:lpstr>“Sustainability” in simple terms:</vt:lpstr>
      <vt:lpstr>Sustainability Goals?</vt:lpstr>
      <vt:lpstr>PowerPoint Presentation</vt:lpstr>
      <vt:lpstr>Alternative and/or Sustainable practices are the ONLY option in some places</vt:lpstr>
      <vt:lpstr>Take a look in the Mirror… How “Green” is Golf in the USA?</vt:lpstr>
      <vt:lpstr>Challenges facing golf maintenance?</vt:lpstr>
      <vt:lpstr>Take a look in the Mirror… How “Green” is Golf?</vt:lpstr>
      <vt:lpstr>Stewardship/Environmental Accounting Programs?</vt:lpstr>
      <vt:lpstr>The GEO “OnCourse” Program is one example:</vt:lpstr>
      <vt:lpstr>PowerPoint Presentation</vt:lpstr>
      <vt:lpstr>Think about all of your resource inputs…</vt:lpstr>
      <vt:lpstr>Winter Preparation?</vt:lpstr>
      <vt:lpstr>Really??? Not again..</vt:lpstr>
      <vt:lpstr>A cautionary tale…  “The Grasshopper and the Ant”</vt:lpstr>
      <vt:lpstr>No BIG Secrets: The first step in Preparation is to Have a Plan!</vt:lpstr>
      <vt:lpstr>Many Past and Present Resources from Agronomic Experts to Help you Get Started</vt:lpstr>
      <vt:lpstr>My colleagues a bit further north had a very long early spring…</vt:lpstr>
      <vt:lpstr>My colleagues a bit further north had a very long early spring…</vt:lpstr>
      <vt:lpstr>Major Reasons for Winter-kill</vt:lpstr>
      <vt:lpstr>How the Plant Prepares for Winter?</vt:lpstr>
      <vt:lpstr>How the Plant Prepares?</vt:lpstr>
      <vt:lpstr>How the Plant Prepares?</vt:lpstr>
      <vt:lpstr>Your Plan: It’s all about the Base</vt:lpstr>
      <vt:lpstr>Foundations: Your Bread and Butter</vt:lpstr>
      <vt:lpstr>Promoting Turf Health: HOW?</vt:lpstr>
      <vt:lpstr>The Growing Environment Matters!</vt:lpstr>
      <vt:lpstr>PowerPoint Presentation</vt:lpstr>
      <vt:lpstr>PowerPoint Presentation</vt:lpstr>
      <vt:lpstr>Not Only is Annual Bluegrass a Weaker Species in Summer, but… Winter?</vt:lpstr>
      <vt:lpstr>Do what you can NOW to take care of the Soil Environment</vt:lpstr>
      <vt:lpstr>The Rootzone Matters!   Plant crowns, or other growing points elevated from the soil/thatch interface are not well buffered from temperature extremes…</vt:lpstr>
      <vt:lpstr>Other Thatch and Drainage Issues Must be Corrected</vt:lpstr>
      <vt:lpstr>Take home point: Surface Organic Matter MUST be managed!!!</vt:lpstr>
      <vt:lpstr>The Most Basic of all Maintenance and Conditioning Practices… How much in fall?</vt:lpstr>
      <vt:lpstr>Thoughts on Fertility?</vt:lpstr>
      <vt:lpstr>General Fertility Program?</vt:lpstr>
      <vt:lpstr>General Fertility Program?</vt:lpstr>
      <vt:lpstr>General Fertility Program?</vt:lpstr>
      <vt:lpstr>Programs?, Supplements?</vt:lpstr>
      <vt:lpstr>Agronomic Components of Sustainability Equation-Fertility</vt:lpstr>
      <vt:lpstr>An example: Mycorrhizae and P?</vt:lpstr>
      <vt:lpstr>An example: Mycorrhizae and P?</vt:lpstr>
      <vt:lpstr>Rethinking Species and Fertilization Practices, “Sustainable Systems”?</vt:lpstr>
      <vt:lpstr>Gratuitous Livestock Image: Black Angus</vt:lpstr>
      <vt:lpstr>It’s all about the BASE!</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BigelowFamily</dc:creator>
  <cp:lastModifiedBy>Kaity</cp:lastModifiedBy>
  <cp:revision>36</cp:revision>
  <dcterms:created xsi:type="dcterms:W3CDTF">2014-09-05T09:33:58Z</dcterms:created>
  <dcterms:modified xsi:type="dcterms:W3CDTF">2014-09-08T14:33:07Z</dcterms:modified>
</cp:coreProperties>
</file>