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414" r:id="rId2"/>
    <p:sldId id="415" r:id="rId3"/>
    <p:sldId id="425" r:id="rId4"/>
    <p:sldId id="420" r:id="rId5"/>
    <p:sldId id="363" r:id="rId6"/>
    <p:sldId id="364" r:id="rId7"/>
    <p:sldId id="362" r:id="rId8"/>
    <p:sldId id="404" r:id="rId9"/>
    <p:sldId id="359" r:id="rId10"/>
    <p:sldId id="405" r:id="rId11"/>
    <p:sldId id="379" r:id="rId12"/>
    <p:sldId id="408" r:id="rId13"/>
    <p:sldId id="406" r:id="rId14"/>
    <p:sldId id="409" r:id="rId15"/>
    <p:sldId id="407" r:id="rId16"/>
    <p:sldId id="410" r:id="rId17"/>
    <p:sldId id="421" r:id="rId18"/>
    <p:sldId id="411" r:id="rId19"/>
    <p:sldId id="366" r:id="rId20"/>
    <p:sldId id="412" r:id="rId21"/>
    <p:sldId id="416" r:id="rId22"/>
    <p:sldId id="417" r:id="rId23"/>
    <p:sldId id="422" r:id="rId24"/>
    <p:sldId id="423" r:id="rId25"/>
    <p:sldId id="424" r:id="rId26"/>
    <p:sldId id="344" r:id="rId27"/>
    <p:sldId id="291" r:id="rId28"/>
    <p:sldId id="42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D6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36" autoAdjust="0"/>
  </p:normalViewPr>
  <p:slideViewPr>
    <p:cSldViewPr snapToGrid="0" snapToObjects="1">
      <p:cViewPr varScale="1">
        <p:scale>
          <a:sx n="59" d="100"/>
          <a:sy n="59" d="100"/>
        </p:scale>
        <p:origin x="-122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Pt>
            <c:idx val="1"/>
            <c:bubble3D val="0"/>
            <c:spPr>
              <a:solidFill>
                <a:schemeClr val="accent3"/>
              </a:solidFill>
            </c:spPr>
          </c:dPt>
          <c:cat>
            <c:strRef>
              <c:f>Sheet1!$A$1:$A$2</c:f>
              <c:strCache>
                <c:ptCount val="2"/>
                <c:pt idx="0">
                  <c:v>Tree and Shrub</c:v>
                </c:pt>
                <c:pt idx="1">
                  <c:v>Don't Sign Up </c:v>
                </c:pt>
              </c:strCache>
            </c:strRef>
          </c:cat>
          <c:val>
            <c:numRef>
              <c:f>Sheet1!$B$1:$B$2</c:f>
              <c:numCache>
                <c:formatCode>0%</c:formatCode>
                <c:ptCount val="2"/>
                <c:pt idx="0">
                  <c:v>0.2</c:v>
                </c:pt>
                <c:pt idx="1">
                  <c:v>0.8</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250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8ED117-C6B0-704B-BE39-A5F721CD25D8}" type="datetimeFigureOut">
              <a:rPr lang="en-US" smtClean="0"/>
              <a:t>5/28/15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2205A1-1AB6-6349-8BD9-5111094EA352}" type="slidenum">
              <a:rPr lang="en-US" smtClean="0"/>
              <a:t>‹#›</a:t>
            </a:fld>
            <a:endParaRPr lang="en-US"/>
          </a:p>
        </p:txBody>
      </p:sp>
    </p:spTree>
    <p:extLst>
      <p:ext uri="{BB962C8B-B14F-4D97-AF65-F5344CB8AC3E}">
        <p14:creationId xmlns:p14="http://schemas.microsoft.com/office/powerpoint/2010/main" val="24922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71570-D040-BE49-A7B3-9B2F9FABEAAB}" type="datetimeFigureOut">
              <a:rPr lang="en-US" smtClean="0"/>
              <a:t>5/28/15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74CB26-9692-4C4B-BF47-C72365D7FCE1}" type="slidenum">
              <a:rPr lang="en-US" smtClean="0"/>
              <a:t>‹#›</a:t>
            </a:fld>
            <a:endParaRPr lang="en-US" dirty="0"/>
          </a:p>
        </p:txBody>
      </p:sp>
    </p:spTree>
    <p:extLst>
      <p:ext uri="{BB962C8B-B14F-4D97-AF65-F5344CB8AC3E}">
        <p14:creationId xmlns:p14="http://schemas.microsoft.com/office/powerpoint/2010/main" val="7966462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updated pic</a:t>
            </a:r>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2</a:t>
            </a:fld>
            <a:endParaRPr lang="en-US" dirty="0"/>
          </a:p>
        </p:txBody>
      </p:sp>
    </p:spTree>
    <p:extLst>
      <p:ext uri="{BB962C8B-B14F-4D97-AF65-F5344CB8AC3E}">
        <p14:creationId xmlns:p14="http://schemas.microsoft.com/office/powerpoint/2010/main" val="1080885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11</a:t>
            </a:fld>
            <a:endParaRPr lang="en-US" dirty="0"/>
          </a:p>
        </p:txBody>
      </p:sp>
    </p:spTree>
    <p:extLst>
      <p:ext uri="{BB962C8B-B14F-4D97-AF65-F5344CB8AC3E}">
        <p14:creationId xmlns:p14="http://schemas.microsoft.com/office/powerpoint/2010/main" val="3230714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best marketing campaigns</a:t>
            </a:r>
            <a:r>
              <a:rPr lang="en-US" baseline="0" dirty="0" smtClean="0"/>
              <a:t> include elements of both inbound and outbound marketing campaigns.</a:t>
            </a:r>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12</a:t>
            </a:fld>
            <a:endParaRPr lang="en-US" dirty="0"/>
          </a:p>
        </p:txBody>
      </p:sp>
    </p:spTree>
    <p:extLst>
      <p:ext uri="{BB962C8B-B14F-4D97-AF65-F5344CB8AC3E}">
        <p14:creationId xmlns:p14="http://schemas.microsoft.com/office/powerpoint/2010/main" val="2091929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can take three different avenues when considering a direct mail route. First, you can send out prepay letters for the remainder of services along with tree and shrub applications to current customers. Another option is to send a prepay letter specifically for tree and shrub applications. And yet a third option is to send out a postcard to current customers. </a:t>
            </a:r>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13</a:t>
            </a:fld>
            <a:endParaRPr lang="en-US" dirty="0"/>
          </a:p>
        </p:txBody>
      </p:sp>
    </p:spTree>
    <p:extLst>
      <p:ext uri="{BB962C8B-B14F-4D97-AF65-F5344CB8AC3E}">
        <p14:creationId xmlns:p14="http://schemas.microsoft.com/office/powerpoint/2010/main" val="2091929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 matter the direct mail or telemarketing route you decide to pursue, be sure you include an offer to entice your customers to give a tree and shrub program a try. One of our favorite offers is including a free </a:t>
            </a:r>
            <a:r>
              <a:rPr lang="en-US" sz="1200" kern="1200" dirty="0" err="1" smtClean="0">
                <a:solidFill>
                  <a:schemeClr val="tx1"/>
                </a:solidFill>
                <a:effectLst/>
                <a:latin typeface="+mn-lt"/>
                <a:ea typeface="+mn-ea"/>
                <a:cs typeface="+mn-cs"/>
              </a:rPr>
              <a:t>winterizer</a:t>
            </a:r>
            <a:r>
              <a:rPr lang="en-US" sz="1200" kern="1200" dirty="0" smtClean="0">
                <a:solidFill>
                  <a:schemeClr val="tx1"/>
                </a:solidFill>
                <a:effectLst/>
                <a:latin typeface="+mn-lt"/>
                <a:ea typeface="+mn-ea"/>
                <a:cs typeface="+mn-cs"/>
              </a:rPr>
              <a:t> application.</a:t>
            </a:r>
          </a:p>
          <a:p>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14</a:t>
            </a:fld>
            <a:endParaRPr lang="en-US" dirty="0"/>
          </a:p>
        </p:txBody>
      </p:sp>
    </p:spTree>
    <p:extLst>
      <p:ext uri="{BB962C8B-B14F-4D97-AF65-F5344CB8AC3E}">
        <p14:creationId xmlns:p14="http://schemas.microsoft.com/office/powerpoint/2010/main" val="1673434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ideal marketing campaign for tree and shrub would not just include outbound marketing strategies such as direct mail and telemarketing campaigns, but would contain inbound marketing campaigns as well. Right before mailing your post cards and prepay letters, consider sending an email newsletter or blog post to current customers, highlighting the benefits received from tree and shrub applications. Also consider tweeting and posting two to three times per week, the benefits of tree and shrub applications during your marketing campaign. </a:t>
            </a:r>
          </a:p>
          <a:p>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16</a:t>
            </a:fld>
            <a:endParaRPr lang="en-US" dirty="0"/>
          </a:p>
        </p:txBody>
      </p:sp>
    </p:spTree>
    <p:extLst>
      <p:ext uri="{BB962C8B-B14F-4D97-AF65-F5344CB8AC3E}">
        <p14:creationId xmlns:p14="http://schemas.microsoft.com/office/powerpoint/2010/main" val="2091929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audience poll questions</a:t>
            </a:r>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17</a:t>
            </a:fld>
            <a:endParaRPr lang="en-US" dirty="0"/>
          </a:p>
        </p:txBody>
      </p:sp>
    </p:spTree>
    <p:extLst>
      <p:ext uri="{BB962C8B-B14F-4D97-AF65-F5344CB8AC3E}">
        <p14:creationId xmlns:p14="http://schemas.microsoft.com/office/powerpoint/2010/main" val="444448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Sample marketing campaign timeline</a:t>
            </a:r>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20</a:t>
            </a:fld>
            <a:endParaRPr lang="en-US" dirty="0"/>
          </a:p>
        </p:txBody>
      </p:sp>
    </p:spTree>
    <p:extLst>
      <p:ext uri="{BB962C8B-B14F-4D97-AF65-F5344CB8AC3E}">
        <p14:creationId xmlns:p14="http://schemas.microsoft.com/office/powerpoint/2010/main" val="2091929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21</a:t>
            </a:fld>
            <a:endParaRPr lang="en-US" dirty="0"/>
          </a:p>
        </p:txBody>
      </p:sp>
    </p:spTree>
    <p:extLst>
      <p:ext uri="{BB962C8B-B14F-4D97-AF65-F5344CB8AC3E}">
        <p14:creationId xmlns:p14="http://schemas.microsoft.com/office/powerpoint/2010/main" val="1863950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Marketing tools will be mailed out after webinar</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Never done an email marketing campaign? Click here for tips then check out </a:t>
            </a:r>
            <a:r>
              <a:rPr lang="en-US" sz="1200" kern="1200" dirty="0" err="1" smtClean="0">
                <a:solidFill>
                  <a:schemeClr val="tx1"/>
                </a:solidFill>
                <a:effectLst/>
                <a:latin typeface="+mn-lt"/>
                <a:ea typeface="+mn-ea"/>
                <a:cs typeface="+mn-cs"/>
              </a:rPr>
              <a:t>MyEmma</a:t>
            </a:r>
            <a:r>
              <a:rPr lang="en-US" sz="1200" kern="1200" dirty="0" smtClean="0">
                <a:solidFill>
                  <a:schemeClr val="tx1"/>
                </a:solidFill>
                <a:effectLst/>
                <a:latin typeface="+mn-lt"/>
                <a:ea typeface="+mn-ea"/>
                <a:cs typeface="+mn-cs"/>
              </a:rPr>
              <a:t> – an email marketing platform that includes tons of tracking information to help monitor your ROI. Need some inspiration with which to craft your fabulous email newsletter blog or social media post? Check out these key benefits to tree and shrub programs from the x university.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Automated social media:</a:t>
            </a:r>
            <a:r>
              <a:rPr lang="en-US" baseline="0" dirty="0" smtClean="0"/>
              <a:t> http://www.razorsocial.com/social-media-automation/</a:t>
            </a:r>
          </a:p>
          <a:p>
            <a:endParaRPr lang="en-US" baseline="0" dirty="0" smtClean="0"/>
          </a:p>
          <a:p>
            <a:endParaRPr lang="en-US" baseline="0" dirty="0" smtClean="0"/>
          </a:p>
          <a:p>
            <a:r>
              <a:rPr lang="en-US" baseline="0" dirty="0" smtClean="0"/>
              <a:t>Tree and shrub facts: http://</a:t>
            </a:r>
            <a:r>
              <a:rPr lang="en-US" baseline="0" dirty="0" err="1" smtClean="0"/>
              <a:t>www.bachmans.com</a:t>
            </a:r>
            <a:r>
              <a:rPr lang="en-US" baseline="0" dirty="0" smtClean="0"/>
              <a:t>/Garden-Care/</a:t>
            </a:r>
            <a:r>
              <a:rPr lang="en-US" baseline="0" dirty="0" err="1" smtClean="0"/>
              <a:t>divHomePage.html</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22</a:t>
            </a:fld>
            <a:endParaRPr lang="en-US" dirty="0"/>
          </a:p>
        </p:txBody>
      </p:sp>
    </p:spTree>
    <p:extLst>
      <p:ext uri="{BB962C8B-B14F-4D97-AF65-F5344CB8AC3E}">
        <p14:creationId xmlns:p14="http://schemas.microsoft.com/office/powerpoint/2010/main" val="2091929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Marketing tools will be mailed out </a:t>
            </a:r>
            <a:r>
              <a:rPr lang="en-US" smtClean="0"/>
              <a:t>after webinar</a:t>
            </a:r>
          </a:p>
          <a:p>
            <a:endParaRPr lang="en-US" dirty="0" smtClean="0"/>
          </a:p>
          <a:p>
            <a:endParaRPr lang="en-US" dirty="0" smtClean="0"/>
          </a:p>
          <a:p>
            <a:r>
              <a:rPr lang="en-US" dirty="0" smtClean="0"/>
              <a:t>Automated social media:</a:t>
            </a:r>
            <a:r>
              <a:rPr lang="en-US" baseline="0" dirty="0" smtClean="0"/>
              <a:t> http://</a:t>
            </a:r>
            <a:r>
              <a:rPr lang="en-US" baseline="0" dirty="0" err="1" smtClean="0"/>
              <a:t>www.razorsocial.com</a:t>
            </a:r>
            <a:r>
              <a:rPr lang="en-US" baseline="0" dirty="0" smtClean="0"/>
              <a:t>/social-media-automation/</a:t>
            </a:r>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Never done an email marketing campaign? Click here for tips then check out </a:t>
            </a:r>
            <a:r>
              <a:rPr lang="en-US" sz="1200" kern="1200" dirty="0" err="1" smtClean="0">
                <a:solidFill>
                  <a:schemeClr val="tx1"/>
                </a:solidFill>
                <a:effectLst/>
                <a:latin typeface="+mn-lt"/>
                <a:ea typeface="+mn-ea"/>
                <a:cs typeface="+mn-cs"/>
              </a:rPr>
              <a:t>MyEmma</a:t>
            </a:r>
            <a:r>
              <a:rPr lang="en-US" sz="1200" kern="1200" dirty="0" smtClean="0">
                <a:solidFill>
                  <a:schemeClr val="tx1"/>
                </a:solidFill>
                <a:effectLst/>
                <a:latin typeface="+mn-lt"/>
                <a:ea typeface="+mn-ea"/>
                <a:cs typeface="+mn-cs"/>
              </a:rPr>
              <a:t> – an email marketing platform that includes tons of tracking information to help monitor your ROI. Need some inspiration with which to craft your fabulous email newsletter blog or social media post? Check out these key benefits to tree and shrub programs from the x university. </a:t>
            </a:r>
          </a:p>
          <a:p>
            <a:endParaRPr lang="en-US" baseline="0" dirty="0" smtClean="0"/>
          </a:p>
          <a:p>
            <a:endParaRPr lang="en-US" baseline="0" dirty="0" smtClean="0"/>
          </a:p>
          <a:p>
            <a:r>
              <a:rPr lang="en-US" baseline="0" dirty="0" smtClean="0"/>
              <a:t>Tree and shrub facts: http://</a:t>
            </a:r>
            <a:r>
              <a:rPr lang="en-US" baseline="0" dirty="0" err="1" smtClean="0"/>
              <a:t>www.bachmans.com</a:t>
            </a:r>
            <a:r>
              <a:rPr lang="en-US" baseline="0" dirty="0" smtClean="0"/>
              <a:t>/Garden-Care/</a:t>
            </a:r>
            <a:r>
              <a:rPr lang="en-US" baseline="0" dirty="0" err="1" smtClean="0"/>
              <a:t>divHomePage.html</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23</a:t>
            </a:fld>
            <a:endParaRPr lang="en-US" dirty="0"/>
          </a:p>
        </p:txBody>
      </p:sp>
    </p:spTree>
    <p:extLst>
      <p:ext uri="{BB962C8B-B14F-4D97-AF65-F5344CB8AC3E}">
        <p14:creationId xmlns:p14="http://schemas.microsoft.com/office/powerpoint/2010/main" val="20919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updated pic</a:t>
            </a:r>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3</a:t>
            </a:fld>
            <a:endParaRPr lang="en-US" dirty="0"/>
          </a:p>
        </p:txBody>
      </p:sp>
    </p:spTree>
    <p:extLst>
      <p:ext uri="{BB962C8B-B14F-4D97-AF65-F5344CB8AC3E}">
        <p14:creationId xmlns:p14="http://schemas.microsoft.com/office/powerpoint/2010/main" val="1034158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Marketing tools will be mailed out </a:t>
            </a:r>
            <a:r>
              <a:rPr lang="en-US" smtClean="0"/>
              <a:t>after webinar</a:t>
            </a:r>
          </a:p>
          <a:p>
            <a:endParaRPr lang="en-US" dirty="0" smtClean="0"/>
          </a:p>
          <a:p>
            <a:endParaRPr lang="en-US" dirty="0" smtClean="0"/>
          </a:p>
          <a:p>
            <a:r>
              <a:rPr lang="en-US" dirty="0" smtClean="0"/>
              <a:t>Automated social media:</a:t>
            </a:r>
            <a:r>
              <a:rPr lang="en-US" baseline="0" dirty="0" smtClean="0"/>
              <a:t> http://</a:t>
            </a:r>
            <a:r>
              <a:rPr lang="en-US" baseline="0" dirty="0" err="1" smtClean="0"/>
              <a:t>www.razorsocial.com</a:t>
            </a:r>
            <a:r>
              <a:rPr lang="en-US" baseline="0" dirty="0" smtClean="0"/>
              <a:t>/social-media-automation/</a:t>
            </a:r>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Never done an email marketing campaign? Click here for tips then check out </a:t>
            </a:r>
            <a:r>
              <a:rPr lang="en-US" sz="1200" kern="1200" dirty="0" err="1" smtClean="0">
                <a:solidFill>
                  <a:schemeClr val="tx1"/>
                </a:solidFill>
                <a:effectLst/>
                <a:latin typeface="+mn-lt"/>
                <a:ea typeface="+mn-ea"/>
                <a:cs typeface="+mn-cs"/>
              </a:rPr>
              <a:t>MyEmma</a:t>
            </a:r>
            <a:r>
              <a:rPr lang="en-US" sz="1200" kern="1200" dirty="0" smtClean="0">
                <a:solidFill>
                  <a:schemeClr val="tx1"/>
                </a:solidFill>
                <a:effectLst/>
                <a:latin typeface="+mn-lt"/>
                <a:ea typeface="+mn-ea"/>
                <a:cs typeface="+mn-cs"/>
              </a:rPr>
              <a:t> – an email marketing platform that includes tons of tracking information to help monitor your ROI. Need some inspiration with which to craft your fabulous email newsletter blog or social media post? Check out these key benefits to tree and shrub programs from the x university. </a:t>
            </a:r>
          </a:p>
          <a:p>
            <a:endParaRPr lang="en-US" baseline="0" dirty="0" smtClean="0"/>
          </a:p>
          <a:p>
            <a:endParaRPr lang="en-US" baseline="0" dirty="0" smtClean="0"/>
          </a:p>
          <a:p>
            <a:r>
              <a:rPr lang="en-US" baseline="0" dirty="0" smtClean="0"/>
              <a:t>Tree and shrub facts: http://</a:t>
            </a:r>
            <a:r>
              <a:rPr lang="en-US" baseline="0" dirty="0" err="1" smtClean="0"/>
              <a:t>www.bachmans.com</a:t>
            </a:r>
            <a:r>
              <a:rPr lang="en-US" baseline="0" dirty="0" smtClean="0"/>
              <a:t>/Garden-Care/</a:t>
            </a:r>
            <a:r>
              <a:rPr lang="en-US" baseline="0" dirty="0" err="1" smtClean="0"/>
              <a:t>divHomePage.html</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24</a:t>
            </a:fld>
            <a:endParaRPr lang="en-US" dirty="0"/>
          </a:p>
        </p:txBody>
      </p:sp>
    </p:spTree>
    <p:extLst>
      <p:ext uri="{BB962C8B-B14F-4D97-AF65-F5344CB8AC3E}">
        <p14:creationId xmlns:p14="http://schemas.microsoft.com/office/powerpoint/2010/main" val="2091929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25</a:t>
            </a:fld>
            <a:endParaRPr lang="en-US" dirty="0"/>
          </a:p>
        </p:txBody>
      </p:sp>
    </p:spTree>
    <p:extLst>
      <p:ext uri="{BB962C8B-B14F-4D97-AF65-F5344CB8AC3E}">
        <p14:creationId xmlns:p14="http://schemas.microsoft.com/office/powerpoint/2010/main" val="3670694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updated pic</a:t>
            </a:r>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28</a:t>
            </a:fld>
            <a:endParaRPr lang="en-US" dirty="0"/>
          </a:p>
        </p:txBody>
      </p:sp>
    </p:spTree>
    <p:extLst>
      <p:ext uri="{BB962C8B-B14F-4D97-AF65-F5344CB8AC3E}">
        <p14:creationId xmlns:p14="http://schemas.microsoft.com/office/powerpoint/2010/main" val="1156262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Insert updated pic</a:t>
            </a:r>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4</a:t>
            </a:fld>
            <a:endParaRPr lang="en-US" dirty="0"/>
          </a:p>
        </p:txBody>
      </p:sp>
    </p:spTree>
    <p:extLst>
      <p:ext uri="{BB962C8B-B14F-4D97-AF65-F5344CB8AC3E}">
        <p14:creationId xmlns:p14="http://schemas.microsoft.com/office/powerpoint/2010/main" val="108088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audience poll questions</a:t>
            </a:r>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5</a:t>
            </a:fld>
            <a:endParaRPr lang="en-US" dirty="0"/>
          </a:p>
        </p:txBody>
      </p:sp>
    </p:spTree>
    <p:extLst>
      <p:ext uri="{BB962C8B-B14F-4D97-AF65-F5344CB8AC3E}">
        <p14:creationId xmlns:p14="http://schemas.microsoft.com/office/powerpoint/2010/main" val="444448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These are audience poll questions</a:t>
            </a:r>
          </a:p>
          <a:p>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6</a:t>
            </a:fld>
            <a:endParaRPr lang="en-US" dirty="0"/>
          </a:p>
        </p:txBody>
      </p:sp>
    </p:spTree>
    <p:extLst>
      <p:ext uri="{BB962C8B-B14F-4D97-AF65-F5344CB8AC3E}">
        <p14:creationId xmlns:p14="http://schemas.microsoft.com/office/powerpoint/2010/main" val="3169606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C12B0C-0C07-E641-8F34-10A0521EE122}" type="slidenum">
              <a:rPr lang="en-US" smtClean="0"/>
              <a:t>7</a:t>
            </a:fld>
            <a:endParaRPr lang="en-US"/>
          </a:p>
        </p:txBody>
      </p:sp>
    </p:spTree>
    <p:extLst>
      <p:ext uri="{BB962C8B-B14F-4D97-AF65-F5344CB8AC3E}">
        <p14:creationId xmlns:p14="http://schemas.microsoft.com/office/powerpoint/2010/main" val="151589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Late spring and early summer is the key time for the Northeast area to market tree and shrub because insects and disease will start to attack! In general, you can expect to have 10 – 30% of your current customers sign up for tree and shrub applications. It’s like new found money! </a:t>
            </a:r>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8</a:t>
            </a:fld>
            <a:endParaRPr lang="en-US" dirty="0"/>
          </a:p>
        </p:txBody>
      </p:sp>
    </p:spTree>
    <p:extLst>
      <p:ext uri="{BB962C8B-B14F-4D97-AF65-F5344CB8AC3E}">
        <p14:creationId xmlns:p14="http://schemas.microsoft.com/office/powerpoint/2010/main" val="2214475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the logo in </a:t>
            </a:r>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9</a:t>
            </a:fld>
            <a:endParaRPr lang="en-US" dirty="0"/>
          </a:p>
        </p:txBody>
      </p:sp>
    </p:spTree>
    <p:extLst>
      <p:ext uri="{BB962C8B-B14F-4D97-AF65-F5344CB8AC3E}">
        <p14:creationId xmlns:p14="http://schemas.microsoft.com/office/powerpoint/2010/main" val="1836376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they signed up for other services like aeration your know they especially love their lawn</a:t>
            </a:r>
            <a:endParaRPr lang="en-US" dirty="0"/>
          </a:p>
        </p:txBody>
      </p:sp>
      <p:sp>
        <p:nvSpPr>
          <p:cNvPr id="4" name="Slide Number Placeholder 3"/>
          <p:cNvSpPr>
            <a:spLocks noGrp="1"/>
          </p:cNvSpPr>
          <p:nvPr>
            <p:ph type="sldNum" sz="quarter" idx="10"/>
          </p:nvPr>
        </p:nvSpPr>
        <p:spPr/>
        <p:txBody>
          <a:bodyPr/>
          <a:lstStyle/>
          <a:p>
            <a:fld id="{A474CB26-9692-4C4B-BF47-C72365D7FCE1}" type="slidenum">
              <a:rPr lang="en-US" smtClean="0"/>
              <a:t>10</a:t>
            </a:fld>
            <a:endParaRPr lang="en-US" dirty="0"/>
          </a:p>
        </p:txBody>
      </p:sp>
    </p:spTree>
    <p:extLst>
      <p:ext uri="{BB962C8B-B14F-4D97-AF65-F5344CB8AC3E}">
        <p14:creationId xmlns:p14="http://schemas.microsoft.com/office/powerpoint/2010/main" val="2214475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as Background">
    <p:spTree>
      <p:nvGrpSpPr>
        <p:cNvPr id="1" name=""/>
        <p:cNvGrpSpPr/>
        <p:nvPr/>
      </p:nvGrpSpPr>
      <p:grpSpPr>
        <a:xfrm>
          <a:off x="0" y="0"/>
          <a:ext cx="0" cy="0"/>
          <a:chOff x="0" y="0"/>
          <a:chExt cx="0" cy="0"/>
        </a:xfrm>
      </p:grpSpPr>
      <p:sp>
        <p:nvSpPr>
          <p:cNvPr id="4" name="Rectangle 3"/>
          <p:cNvSpPr/>
          <p:nvPr userDrawn="1"/>
        </p:nvSpPr>
        <p:spPr>
          <a:xfrm>
            <a:off x="1" y="6505104"/>
            <a:ext cx="9144001" cy="371073"/>
          </a:xfrm>
          <a:prstGeom prst="rect">
            <a:avLst/>
          </a:prstGeom>
          <a:solidFill>
            <a:srgbClr val="FFBF35">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hasCustomPrompt="1"/>
          </p:nvPr>
        </p:nvSpPr>
        <p:spPr>
          <a:xfrm>
            <a:off x="0" y="0"/>
            <a:ext cx="9144000" cy="6504517"/>
          </a:xfrm>
        </p:spPr>
        <p:txBody>
          <a:bodyPr>
            <a:normAutofit/>
          </a:bodyPr>
          <a:lstStyle>
            <a:lvl1pPr marL="0" indent="0">
              <a:buNone/>
              <a:defRPr sz="2800" baseline="0"/>
            </a:lvl1pPr>
          </a:lstStyle>
          <a:p>
            <a:r>
              <a:rPr lang="en-US" dirty="0" smtClean="0"/>
              <a:t>Click the icon to add an image as your background. Make sure to use a high-quality photo. </a:t>
            </a:r>
            <a:endParaRPr lang="en-US" dirty="0"/>
          </a:p>
        </p:txBody>
      </p:sp>
    </p:spTree>
    <p:extLst>
      <p:ext uri="{BB962C8B-B14F-4D97-AF65-F5344CB8AC3E}">
        <p14:creationId xmlns:p14="http://schemas.microsoft.com/office/powerpoint/2010/main" val="119966328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pact Statemen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297681" y="1669004"/>
            <a:ext cx="6790591" cy="2939547"/>
          </a:xfrm>
        </p:spPr>
        <p:txBody>
          <a:bodyPr>
            <a:noAutofit/>
          </a:bodyPr>
          <a:lstStyle>
            <a:lvl1pPr marL="0" indent="0">
              <a:buNone/>
              <a:defRPr sz="2800" baseline="0">
                <a:solidFill>
                  <a:schemeClr val="tx1">
                    <a:lumMod val="50000"/>
                  </a:schemeClr>
                </a:solidFill>
                <a:latin typeface="Helvetica"/>
                <a:cs typeface="Helvetica"/>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Add a quote here. For large quotations, copy and paste them from the previous slide, or hit the quotation key in the textboxes to the left and right. </a:t>
            </a:r>
            <a:endParaRPr lang="en-US" dirty="0"/>
          </a:p>
        </p:txBody>
      </p:sp>
      <p:sp>
        <p:nvSpPr>
          <p:cNvPr id="7" name="Text Placeholder 6"/>
          <p:cNvSpPr>
            <a:spLocks noGrp="1"/>
          </p:cNvSpPr>
          <p:nvPr>
            <p:ph type="body" sz="quarter" idx="11" hasCustomPrompt="1"/>
          </p:nvPr>
        </p:nvSpPr>
        <p:spPr>
          <a:xfrm>
            <a:off x="422853" y="257323"/>
            <a:ext cx="776190" cy="1753636"/>
          </a:xfrm>
        </p:spPr>
        <p:txBody>
          <a:bodyPr>
            <a:noAutofit/>
          </a:bodyPr>
          <a:lstStyle>
            <a:lvl1pPr marL="0" indent="0">
              <a:buNone/>
              <a:defRPr sz="18700" b="1">
                <a:solidFill>
                  <a:schemeClr val="bg1"/>
                </a:solidFill>
                <a:latin typeface="Microsoft Sans Serif"/>
                <a:cs typeface="Microsoft Sans Serif"/>
              </a:defRPr>
            </a:lvl1pPr>
          </a:lstStyle>
          <a:p>
            <a:pPr lvl="0"/>
            <a:r>
              <a:rPr lang="en-US" dirty="0" smtClean="0"/>
              <a:t>“</a:t>
            </a:r>
            <a:endParaRPr lang="en-US" dirty="0"/>
          </a:p>
        </p:txBody>
      </p:sp>
      <p:sp>
        <p:nvSpPr>
          <p:cNvPr id="8" name="Text Placeholder 6"/>
          <p:cNvSpPr>
            <a:spLocks noGrp="1"/>
          </p:cNvSpPr>
          <p:nvPr>
            <p:ph type="body" sz="quarter" idx="12" hasCustomPrompt="1"/>
          </p:nvPr>
        </p:nvSpPr>
        <p:spPr>
          <a:xfrm>
            <a:off x="5987983" y="2772709"/>
            <a:ext cx="776190" cy="1753636"/>
          </a:xfrm>
        </p:spPr>
        <p:txBody>
          <a:bodyPr>
            <a:noAutofit/>
          </a:bodyPr>
          <a:lstStyle>
            <a:lvl1pPr marL="0" marR="0" indent="0" algn="l" defTabSz="457200" rtl="0" eaLnBrk="1" fontAlgn="auto" latinLnBrk="0" hangingPunct="1">
              <a:lnSpc>
                <a:spcPct val="100000"/>
              </a:lnSpc>
              <a:spcBef>
                <a:spcPct val="20000"/>
              </a:spcBef>
              <a:spcAft>
                <a:spcPts val="0"/>
              </a:spcAft>
              <a:buClr>
                <a:srgbClr val="FFBF35"/>
              </a:buClr>
              <a:buSzTx/>
              <a:buFont typeface="Arial"/>
              <a:buNone/>
              <a:tabLst/>
              <a:defRPr sz="18700" b="1">
                <a:solidFill>
                  <a:schemeClr val="bg1"/>
                </a:solidFill>
                <a:latin typeface="Microsoft Sans Serif"/>
                <a:cs typeface="Microsoft Sans Serif"/>
              </a:defRPr>
            </a:lvl1pPr>
          </a:lstStyle>
          <a:p>
            <a:pPr marL="0" marR="0" lvl="0" indent="0" algn="l" defTabSz="457200" rtl="0" eaLnBrk="1" fontAlgn="auto" latinLnBrk="0" hangingPunct="1">
              <a:lnSpc>
                <a:spcPct val="100000"/>
              </a:lnSpc>
              <a:spcBef>
                <a:spcPct val="20000"/>
              </a:spcBef>
              <a:spcAft>
                <a:spcPts val="0"/>
              </a:spcAft>
              <a:buClr>
                <a:srgbClr val="FFBF35"/>
              </a:buClr>
              <a:buSzTx/>
              <a:buFont typeface="Arial"/>
              <a:buNone/>
              <a:tabLst/>
              <a:defRPr/>
            </a:pPr>
            <a:r>
              <a:rPr lang="en-US" dirty="0" smtClean="0"/>
              <a:t>”</a:t>
            </a:r>
          </a:p>
        </p:txBody>
      </p:sp>
    </p:spTree>
    <p:extLst>
      <p:ext uri="{BB962C8B-B14F-4D97-AF65-F5344CB8AC3E}">
        <p14:creationId xmlns:p14="http://schemas.microsoft.com/office/powerpoint/2010/main" val="32283563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5/28/15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5/28/15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5/28/15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5/28/15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5/28/15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5/28/15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5/28/15</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7205" y="5483316"/>
            <a:ext cx="8704515" cy="1323439"/>
          </a:xfrm>
          <a:prstGeom prst="rect">
            <a:avLst/>
          </a:prstGeom>
          <a:noFill/>
          <a:ln>
            <a:noFill/>
          </a:ln>
        </p:spPr>
        <p:txBody>
          <a:bodyPr wrap="square" rtlCol="0">
            <a:spAutoFit/>
          </a:bodyPr>
          <a:lstStyle/>
          <a:p>
            <a:pPr algn="ctr"/>
            <a:r>
              <a:rPr lang="en-US" sz="4000" dirty="0" smtClean="0">
                <a:solidFill>
                  <a:srgbClr val="FFFFFF"/>
                </a:solidFill>
              </a:rPr>
              <a:t>Building Your Tree and Shrub </a:t>
            </a:r>
          </a:p>
          <a:p>
            <a:pPr algn="ctr"/>
            <a:r>
              <a:rPr lang="en-US" sz="4000" dirty="0" smtClean="0">
                <a:solidFill>
                  <a:srgbClr val="FFFFFF"/>
                </a:solidFill>
              </a:rPr>
              <a:t>Marketing Campaign</a:t>
            </a:r>
            <a:endParaRPr lang="en-US" sz="4000" dirty="0">
              <a:solidFill>
                <a:srgbClr val="FFFFFF"/>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469428"/>
            <a:ext cx="9144000" cy="5952744"/>
          </a:xfrm>
          <a:prstGeom prst="rect">
            <a:avLst/>
          </a:prstGeom>
        </p:spPr>
      </p:pic>
    </p:spTree>
    <p:extLst>
      <p:ext uri="{BB962C8B-B14F-4D97-AF65-F5344CB8AC3E}">
        <p14:creationId xmlns:p14="http://schemas.microsoft.com/office/powerpoint/2010/main" val="22094934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te blue eyed kid on law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328727" cy="6858000"/>
          </a:xfrm>
          <a:prstGeom prst="rect">
            <a:avLst/>
          </a:prstGeom>
        </p:spPr>
      </p:pic>
      <p:sp>
        <p:nvSpPr>
          <p:cNvPr id="6" name="TextBox 5"/>
          <p:cNvSpPr txBox="1"/>
          <p:nvPr/>
        </p:nvSpPr>
        <p:spPr>
          <a:xfrm>
            <a:off x="-2" y="5362440"/>
            <a:ext cx="9328727" cy="1938992"/>
          </a:xfrm>
          <a:prstGeom prst="rect">
            <a:avLst/>
          </a:prstGeom>
          <a:solidFill>
            <a:schemeClr val="bg1">
              <a:alpha val="50000"/>
            </a:schemeClr>
          </a:solidFill>
        </p:spPr>
        <p:txBody>
          <a:bodyPr wrap="square" rtlCol="0">
            <a:spAutoFit/>
          </a:bodyPr>
          <a:lstStyle/>
          <a:p>
            <a:r>
              <a:rPr lang="en-US" sz="4000" dirty="0" smtClean="0"/>
              <a:t>1. Current customers</a:t>
            </a:r>
          </a:p>
          <a:p>
            <a:r>
              <a:rPr lang="en-US" sz="4000" dirty="0" smtClean="0"/>
              <a:t>2. Have they signed up for other services?</a:t>
            </a:r>
          </a:p>
          <a:p>
            <a:endParaRPr lang="en-US" sz="4000" dirty="0" smtClean="0"/>
          </a:p>
        </p:txBody>
      </p:sp>
    </p:spTree>
    <p:extLst>
      <p:ext uri="{BB962C8B-B14F-4D97-AF65-F5344CB8AC3E}">
        <p14:creationId xmlns:p14="http://schemas.microsoft.com/office/powerpoint/2010/main" val="392895687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lants in cups.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 y="0"/>
            <a:ext cx="9766283" cy="6505104"/>
          </a:xfrm>
          <a:prstGeom prst="rect">
            <a:avLst/>
          </a:prstGeom>
        </p:spPr>
      </p:pic>
      <p:sp>
        <p:nvSpPr>
          <p:cNvPr id="6" name="Oval 5"/>
          <p:cNvSpPr/>
          <p:nvPr/>
        </p:nvSpPr>
        <p:spPr>
          <a:xfrm>
            <a:off x="213043" y="1319381"/>
            <a:ext cx="2962135" cy="3029144"/>
          </a:xfrm>
          <a:prstGeom prst="ellipse">
            <a:avLst/>
          </a:prstGeom>
          <a:solidFill>
            <a:schemeClr val="bg1">
              <a:alpha val="26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8" name="Oval 7"/>
          <p:cNvSpPr/>
          <p:nvPr/>
        </p:nvSpPr>
        <p:spPr>
          <a:xfrm>
            <a:off x="121372" y="1238501"/>
            <a:ext cx="3176715" cy="3218973"/>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cxnSp>
        <p:nvCxnSpPr>
          <p:cNvPr id="9" name="Straight Connector 8"/>
          <p:cNvCxnSpPr/>
          <p:nvPr/>
        </p:nvCxnSpPr>
        <p:spPr>
          <a:xfrm>
            <a:off x="1488263" y="-57390"/>
            <a:ext cx="0" cy="1275403"/>
          </a:xfrm>
          <a:prstGeom prst="line">
            <a:avLst/>
          </a:prstGeom>
          <a:ln>
            <a:solidFill>
              <a:srgbClr val="FFFFFF"/>
            </a:solidFill>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536299" y="4436987"/>
            <a:ext cx="0" cy="1799963"/>
          </a:xfrm>
          <a:prstGeom prst="line">
            <a:avLst/>
          </a:prstGeom>
          <a:ln>
            <a:solidFill>
              <a:srgbClr val="FFFFFF"/>
            </a:solidFill>
            <a:prstDash val="dash"/>
          </a:ln>
        </p:spPr>
        <p:style>
          <a:lnRef idx="2">
            <a:schemeClr val="accent1"/>
          </a:lnRef>
          <a:fillRef idx="0">
            <a:schemeClr val="accent1"/>
          </a:fillRef>
          <a:effectRef idx="1">
            <a:schemeClr val="accent1"/>
          </a:effectRef>
          <a:fontRef idx="minor">
            <a:schemeClr val="tx1"/>
          </a:fontRef>
        </p:style>
      </p:cxnSp>
      <p:sp>
        <p:nvSpPr>
          <p:cNvPr id="11" name="Text Placeholder 1"/>
          <p:cNvSpPr txBox="1">
            <a:spLocks/>
          </p:cNvSpPr>
          <p:nvPr/>
        </p:nvSpPr>
        <p:spPr>
          <a:xfrm>
            <a:off x="417239" y="1960725"/>
            <a:ext cx="2542735" cy="8163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i="1" dirty="0" smtClean="0">
                <a:solidFill>
                  <a:srgbClr val="FFFFFF"/>
                </a:solidFill>
                <a:latin typeface="Baskerville"/>
                <a:cs typeface="Baskerville"/>
              </a:rPr>
              <a:t>Building</a:t>
            </a:r>
            <a:r>
              <a:rPr lang="en-US" sz="3500" i="1" dirty="0" smtClean="0">
                <a:solidFill>
                  <a:srgbClr val="FFFFFF"/>
                </a:solidFill>
                <a:latin typeface="Baskerville"/>
                <a:cs typeface="Baskerville"/>
              </a:rPr>
              <a:t> </a:t>
            </a:r>
            <a:r>
              <a:rPr lang="en-US" sz="3300" dirty="0" smtClean="0">
                <a:solidFill>
                  <a:srgbClr val="FFFFFF"/>
                </a:solidFill>
                <a:latin typeface="Baskerville"/>
                <a:cs typeface="Baskerville"/>
              </a:rPr>
              <a:t>a tree &amp; shrub </a:t>
            </a:r>
            <a:r>
              <a:rPr lang="en-US" sz="3300" dirty="0">
                <a:solidFill>
                  <a:srgbClr val="FFFFFF"/>
                </a:solidFill>
                <a:latin typeface="Baskerville"/>
                <a:cs typeface="Baskerville"/>
              </a:rPr>
              <a:t>c</a:t>
            </a:r>
            <a:r>
              <a:rPr lang="en-US" sz="3300" dirty="0" smtClean="0">
                <a:solidFill>
                  <a:srgbClr val="FFFFFF"/>
                </a:solidFill>
                <a:latin typeface="Baskerville"/>
                <a:cs typeface="Baskerville"/>
              </a:rPr>
              <a:t>ampaign</a:t>
            </a:r>
          </a:p>
        </p:txBody>
      </p:sp>
      <p:sp>
        <p:nvSpPr>
          <p:cNvPr id="12" name="Rectangle 11"/>
          <p:cNvSpPr/>
          <p:nvPr/>
        </p:nvSpPr>
        <p:spPr>
          <a:xfrm>
            <a:off x="-19588" y="6505104"/>
            <a:ext cx="9163589" cy="371073"/>
          </a:xfrm>
          <a:prstGeom prst="rect">
            <a:avLst/>
          </a:prstGeom>
          <a:solidFill>
            <a:schemeClr val="accent3">
              <a:alpha val="8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BBB59"/>
              </a:solidFill>
            </a:endParaRPr>
          </a:p>
        </p:txBody>
      </p:sp>
    </p:spTree>
    <p:extLst>
      <p:ext uri="{BB962C8B-B14F-4D97-AF65-F5344CB8AC3E}">
        <p14:creationId xmlns:p14="http://schemas.microsoft.com/office/powerpoint/2010/main" val="12802139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fference_banner.gif"/>
          <p:cNvPicPr>
            <a:picLocks noChangeAspect="1"/>
          </p:cNvPicPr>
          <p:nvPr/>
        </p:nvPicPr>
        <p:blipFill rotWithShape="1">
          <a:blip r:embed="rId3">
            <a:extLst>
              <a:ext uri="{28A0092B-C50C-407E-A947-70E740481C1C}">
                <a14:useLocalDpi xmlns:a14="http://schemas.microsoft.com/office/drawing/2010/main" val="0"/>
              </a:ext>
            </a:extLst>
          </a:blip>
          <a:srcRect t="18542"/>
          <a:stretch/>
        </p:blipFill>
        <p:spPr>
          <a:xfrm>
            <a:off x="0" y="1592306"/>
            <a:ext cx="9131124" cy="3719018"/>
          </a:xfrm>
          <a:prstGeom prst="rect">
            <a:avLst/>
          </a:prstGeom>
        </p:spPr>
      </p:pic>
    </p:spTree>
    <p:extLst>
      <p:ext uri="{BB962C8B-B14F-4D97-AF65-F5344CB8AC3E}">
        <p14:creationId xmlns:p14="http://schemas.microsoft.com/office/powerpoint/2010/main" val="41944440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3999" cy="4909036"/>
          </a:xfrm>
          <a:prstGeom prst="rect">
            <a:avLst/>
          </a:prstGeom>
          <a:noFill/>
        </p:spPr>
        <p:txBody>
          <a:bodyPr wrap="square">
            <a:spAutoFit/>
          </a:bodyPr>
          <a:lstStyle/>
          <a:p>
            <a:pPr algn="ctr"/>
            <a:endParaRPr lang="en-US" sz="6000" dirty="0" smtClean="0">
              <a:solidFill>
                <a:schemeClr val="accent3">
                  <a:lumMod val="60000"/>
                  <a:lumOff val="40000"/>
                </a:schemeClr>
              </a:solidFill>
              <a:latin typeface="Helvetica"/>
              <a:cs typeface="Helvetica"/>
            </a:endParaRPr>
          </a:p>
          <a:p>
            <a:pPr algn="ctr"/>
            <a:r>
              <a:rPr lang="en-US" sz="6000" dirty="0" smtClean="0">
                <a:solidFill>
                  <a:schemeClr val="accent3">
                    <a:lumMod val="60000"/>
                    <a:lumOff val="40000"/>
                  </a:schemeClr>
                </a:solidFill>
                <a:latin typeface="Helvetica"/>
                <a:cs typeface="Helvetica"/>
              </a:rPr>
              <a:t>Outbound Marketing</a:t>
            </a:r>
          </a:p>
          <a:p>
            <a:pPr algn="ctr"/>
            <a:endParaRPr lang="en-US" sz="3500" dirty="0" smtClean="0">
              <a:latin typeface="Helvetica"/>
              <a:cs typeface="Helvetica"/>
            </a:endParaRPr>
          </a:p>
          <a:p>
            <a:pPr marL="514350" indent="-514350" algn="ctr">
              <a:spcAft>
                <a:spcPts val="1200"/>
              </a:spcAft>
              <a:buAutoNum type="arabicPeriod"/>
            </a:pPr>
            <a:r>
              <a:rPr lang="en-US" sz="3200" dirty="0" smtClean="0">
                <a:latin typeface="Cambria" panose="02040503050406030204" pitchFamily="18" charset="0"/>
                <a:cs typeface="Helvetica"/>
              </a:rPr>
              <a:t>Prepays to all customers for remaining balance</a:t>
            </a:r>
          </a:p>
          <a:p>
            <a:pPr marL="514350" indent="-514350" algn="ctr">
              <a:spcAft>
                <a:spcPts val="1200"/>
              </a:spcAft>
              <a:buAutoNum type="arabicPeriod"/>
            </a:pPr>
            <a:r>
              <a:rPr lang="en-US" sz="3200" dirty="0" smtClean="0">
                <a:latin typeface="Cambria" panose="02040503050406030204" pitchFamily="18" charset="0"/>
                <a:cs typeface="Helvetica"/>
              </a:rPr>
              <a:t>Prepays for tree and shrub applications only</a:t>
            </a:r>
          </a:p>
          <a:p>
            <a:pPr marL="514350" indent="-514350" algn="ctr">
              <a:spcAft>
                <a:spcPts val="1200"/>
              </a:spcAft>
              <a:buAutoNum type="arabicPeriod"/>
            </a:pPr>
            <a:r>
              <a:rPr lang="en-US" sz="3200" dirty="0" smtClean="0">
                <a:latin typeface="Cambria" panose="02040503050406030204" pitchFamily="18" charset="0"/>
                <a:cs typeface="Helvetica"/>
              </a:rPr>
              <a:t>Postcard campaign</a:t>
            </a:r>
          </a:p>
          <a:p>
            <a:pPr marL="514350" indent="-514350" algn="ctr">
              <a:spcAft>
                <a:spcPts val="1200"/>
              </a:spcAft>
              <a:buAutoNum type="arabicPeriod"/>
            </a:pPr>
            <a:r>
              <a:rPr lang="en-US" sz="3200" dirty="0" smtClean="0">
                <a:latin typeface="Cambria" panose="02040503050406030204" pitchFamily="18" charset="0"/>
                <a:cs typeface="Helvetica"/>
              </a:rPr>
              <a:t>Personal notes on invoices</a:t>
            </a:r>
            <a:endParaRPr lang="en-US" sz="3200" dirty="0">
              <a:latin typeface="Cambria" panose="02040503050406030204" pitchFamily="18" charset="0"/>
              <a:cs typeface="Helvetica"/>
            </a:endParaRPr>
          </a:p>
        </p:txBody>
      </p:sp>
    </p:spTree>
    <p:extLst>
      <p:ext uri="{BB962C8B-B14F-4D97-AF65-F5344CB8AC3E}">
        <p14:creationId xmlns:p14="http://schemas.microsoft.com/office/powerpoint/2010/main" val="17951646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and out - tulip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39212"/>
            <a:ext cx="12411395" cy="8284021"/>
          </a:xfrm>
          <a:prstGeom prst="rect">
            <a:avLst/>
          </a:prstGeom>
        </p:spPr>
      </p:pic>
      <p:sp>
        <p:nvSpPr>
          <p:cNvPr id="4" name="TextBox 3"/>
          <p:cNvSpPr txBox="1"/>
          <p:nvPr/>
        </p:nvSpPr>
        <p:spPr>
          <a:xfrm>
            <a:off x="0" y="4744569"/>
            <a:ext cx="9144000" cy="1938992"/>
          </a:xfrm>
          <a:prstGeom prst="rect">
            <a:avLst/>
          </a:prstGeom>
          <a:solidFill>
            <a:schemeClr val="bg1">
              <a:alpha val="50000"/>
            </a:schemeClr>
          </a:solidFill>
        </p:spPr>
        <p:txBody>
          <a:bodyPr wrap="square" rtlCol="0">
            <a:spAutoFit/>
          </a:bodyPr>
          <a:lstStyle/>
          <a:p>
            <a:r>
              <a:rPr lang="en-US" sz="4000" dirty="0" smtClean="0"/>
              <a:t>1. Is your piece remarkable?</a:t>
            </a:r>
          </a:p>
          <a:p>
            <a:r>
              <a:rPr lang="en-US" sz="4000" dirty="0" smtClean="0"/>
              <a:t>2. Keep it simple stupid!</a:t>
            </a:r>
          </a:p>
          <a:p>
            <a:r>
              <a:rPr lang="en-US" sz="4000" dirty="0" smtClean="0"/>
              <a:t>3. Is your offer strong?</a:t>
            </a:r>
            <a:endParaRPr lang="en-US" sz="4000" dirty="0"/>
          </a:p>
        </p:txBody>
      </p:sp>
    </p:spTree>
    <p:extLst>
      <p:ext uri="{BB962C8B-B14F-4D97-AF65-F5344CB8AC3E}">
        <p14:creationId xmlns:p14="http://schemas.microsoft.com/office/powerpoint/2010/main" val="14080445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36934834_e2bf5a8a2c_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23" y="0"/>
            <a:ext cx="10278969" cy="6858000"/>
          </a:xfrm>
          <a:prstGeom prst="rect">
            <a:avLst/>
          </a:prstGeom>
        </p:spPr>
      </p:pic>
      <p:sp>
        <p:nvSpPr>
          <p:cNvPr id="4" name="TextBox 3"/>
          <p:cNvSpPr txBox="1"/>
          <p:nvPr/>
        </p:nvSpPr>
        <p:spPr>
          <a:xfrm>
            <a:off x="0" y="5287774"/>
            <a:ext cx="9144000" cy="1323439"/>
          </a:xfrm>
          <a:prstGeom prst="rect">
            <a:avLst/>
          </a:prstGeom>
          <a:solidFill>
            <a:schemeClr val="bg1">
              <a:alpha val="50000"/>
            </a:schemeClr>
          </a:solidFill>
        </p:spPr>
        <p:txBody>
          <a:bodyPr wrap="square" rtlCol="0">
            <a:spAutoFit/>
          </a:bodyPr>
          <a:lstStyle/>
          <a:p>
            <a:r>
              <a:rPr lang="en-US" sz="4000" dirty="0" smtClean="0"/>
              <a:t>When you follow up with telemarketing, close rates increase.</a:t>
            </a:r>
            <a:endParaRPr lang="en-US" sz="4000" dirty="0"/>
          </a:p>
        </p:txBody>
      </p:sp>
    </p:spTree>
    <p:extLst>
      <p:ext uri="{BB962C8B-B14F-4D97-AF65-F5344CB8AC3E}">
        <p14:creationId xmlns:p14="http://schemas.microsoft.com/office/powerpoint/2010/main" val="378895950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3999" cy="5170646"/>
          </a:xfrm>
          <a:prstGeom prst="rect">
            <a:avLst/>
          </a:prstGeom>
          <a:noFill/>
        </p:spPr>
        <p:txBody>
          <a:bodyPr wrap="square">
            <a:spAutoFit/>
          </a:bodyPr>
          <a:lstStyle/>
          <a:p>
            <a:pPr algn="ctr"/>
            <a:endParaRPr lang="en-US" sz="6000" dirty="0" smtClean="0">
              <a:solidFill>
                <a:schemeClr val="accent3">
                  <a:lumMod val="60000"/>
                  <a:lumOff val="40000"/>
                </a:schemeClr>
              </a:solidFill>
              <a:latin typeface="Helvetica"/>
              <a:cs typeface="Helvetica"/>
            </a:endParaRPr>
          </a:p>
          <a:p>
            <a:pPr algn="ctr"/>
            <a:r>
              <a:rPr lang="en-US" sz="6000" dirty="0" smtClean="0">
                <a:solidFill>
                  <a:schemeClr val="accent3">
                    <a:lumMod val="60000"/>
                    <a:lumOff val="40000"/>
                  </a:schemeClr>
                </a:solidFill>
                <a:latin typeface="Helvetica"/>
                <a:cs typeface="Helvetica"/>
              </a:rPr>
              <a:t>Inbound Marketing</a:t>
            </a:r>
          </a:p>
          <a:p>
            <a:pPr algn="ctr"/>
            <a:endParaRPr lang="en-US" sz="3500" dirty="0" smtClean="0">
              <a:latin typeface="Helvetica"/>
              <a:cs typeface="Helvetica"/>
            </a:endParaRPr>
          </a:p>
          <a:p>
            <a:pPr marL="514350" indent="-514350" algn="ctr">
              <a:buAutoNum type="arabicPeriod"/>
            </a:pPr>
            <a:r>
              <a:rPr lang="en-US" sz="3500" dirty="0" smtClean="0">
                <a:latin typeface="Helvetica"/>
                <a:cs typeface="Helvetica"/>
              </a:rPr>
              <a:t>Email Newsletter</a:t>
            </a:r>
          </a:p>
          <a:p>
            <a:pPr marL="514350" indent="-514350" algn="ctr">
              <a:buAutoNum type="arabicPeriod"/>
            </a:pPr>
            <a:endParaRPr lang="en-US" sz="3500" dirty="0" smtClean="0">
              <a:latin typeface="Helvetica"/>
              <a:cs typeface="Helvetica"/>
            </a:endParaRPr>
          </a:p>
          <a:p>
            <a:pPr marL="514350" indent="-514350" algn="ctr">
              <a:buAutoNum type="arabicPeriod"/>
            </a:pPr>
            <a:r>
              <a:rPr lang="en-US" sz="3500" dirty="0" smtClean="0">
                <a:latin typeface="Helvetica"/>
                <a:cs typeface="Helvetica"/>
              </a:rPr>
              <a:t>Blog it!</a:t>
            </a:r>
          </a:p>
          <a:p>
            <a:pPr marL="514350" indent="-514350" algn="ctr">
              <a:buAutoNum type="arabicPeriod"/>
            </a:pPr>
            <a:endParaRPr lang="en-US" sz="3500" dirty="0" smtClean="0">
              <a:latin typeface="Helvetica"/>
              <a:cs typeface="Helvetica"/>
            </a:endParaRPr>
          </a:p>
          <a:p>
            <a:pPr marL="514350" indent="-514350" algn="ctr">
              <a:buAutoNum type="arabicPeriod"/>
            </a:pPr>
            <a:r>
              <a:rPr lang="en-US" sz="3500" dirty="0" smtClean="0">
                <a:latin typeface="Helvetica"/>
                <a:cs typeface="Helvetica"/>
              </a:rPr>
              <a:t>Social Media</a:t>
            </a:r>
            <a:endParaRPr lang="en-US" sz="3500" dirty="0">
              <a:latin typeface="Helvetica"/>
              <a:cs typeface="Helvetica"/>
            </a:endParaRPr>
          </a:p>
        </p:txBody>
      </p:sp>
    </p:spTree>
    <p:extLst>
      <p:ext uri="{BB962C8B-B14F-4D97-AF65-F5344CB8AC3E}">
        <p14:creationId xmlns:p14="http://schemas.microsoft.com/office/powerpoint/2010/main" val="23491583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45548" y="2029454"/>
            <a:ext cx="6707170" cy="2939547"/>
          </a:xfrm>
        </p:spPr>
        <p:txBody>
          <a:bodyPr/>
          <a:lstStyle/>
          <a:p>
            <a:r>
              <a:rPr lang="en-US" sz="4300" dirty="0" smtClean="0">
                <a:solidFill>
                  <a:schemeClr val="tx1"/>
                </a:solidFill>
                <a:latin typeface="Arial"/>
                <a:cs typeface="Arial"/>
              </a:rPr>
              <a:t>Question three: Do you have a </a:t>
            </a:r>
            <a:r>
              <a:rPr lang="en-US" sz="4300" dirty="0" smtClean="0">
                <a:solidFill>
                  <a:schemeClr val="bg1">
                    <a:lumMod val="65000"/>
                    <a:lumOff val="35000"/>
                  </a:schemeClr>
                </a:solidFill>
                <a:latin typeface="Arial"/>
                <a:cs typeface="Arial"/>
              </a:rPr>
              <a:t>blog or social media</a:t>
            </a:r>
            <a:r>
              <a:rPr lang="en-US" sz="4300" dirty="0" smtClean="0">
                <a:solidFill>
                  <a:schemeClr val="tx1"/>
                </a:solidFill>
                <a:latin typeface="Arial"/>
                <a:cs typeface="Arial"/>
              </a:rPr>
              <a:t> network? </a:t>
            </a:r>
            <a:endParaRPr lang="en-US" sz="4300" dirty="0">
              <a:solidFill>
                <a:schemeClr val="tx1"/>
              </a:solidFill>
              <a:latin typeface="Arial"/>
              <a:cs typeface="Arial"/>
            </a:endParaRPr>
          </a:p>
        </p:txBody>
      </p:sp>
      <p:sp>
        <p:nvSpPr>
          <p:cNvPr id="5" name="Text Placeholder 1"/>
          <p:cNvSpPr txBox="1">
            <a:spLocks/>
          </p:cNvSpPr>
          <p:nvPr/>
        </p:nvSpPr>
        <p:spPr>
          <a:xfrm>
            <a:off x="853871" y="1087287"/>
            <a:ext cx="1014587" cy="3258284"/>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E5425D"/>
              </a:buClr>
              <a:buFont typeface="Arial"/>
              <a:buNone/>
              <a:defRPr sz="6000" b="0" i="0" kern="1200">
                <a:solidFill>
                  <a:schemeClr val="bg1"/>
                </a:solidFill>
                <a:latin typeface="Franklin Gothic Book"/>
                <a:ea typeface="+mn-ea"/>
                <a:cs typeface="Verdana"/>
              </a:defRPr>
            </a:lvl1pPr>
            <a:lvl2pPr marL="457200" indent="0" algn="l" defTabSz="457200" rtl="0" eaLnBrk="1" latinLnBrk="0" hangingPunct="1">
              <a:spcBef>
                <a:spcPct val="20000"/>
              </a:spcBef>
              <a:buClr>
                <a:srgbClr val="E5425D"/>
              </a:buClr>
              <a:buFont typeface="Arial" panose="020B0604020202020204" pitchFamily="34" charset="0"/>
              <a:buNone/>
              <a:defRPr sz="2400" b="0" i="0" kern="1200">
                <a:solidFill>
                  <a:schemeClr val="bg1"/>
                </a:solidFill>
                <a:latin typeface="Baskerville"/>
                <a:ea typeface="+mn-ea"/>
                <a:cs typeface="Verdana"/>
              </a:defRPr>
            </a:lvl2pPr>
            <a:lvl3pPr marL="914400" indent="0" algn="l" defTabSz="457200" rtl="0" eaLnBrk="1" latinLnBrk="0" hangingPunct="1">
              <a:spcBef>
                <a:spcPct val="20000"/>
              </a:spcBef>
              <a:buClr>
                <a:srgbClr val="E5425D"/>
              </a:buClr>
              <a:buFont typeface="Arial"/>
              <a:buNone/>
              <a:defRPr sz="2400" b="0" i="0" kern="1200">
                <a:solidFill>
                  <a:schemeClr val="bg1"/>
                </a:solidFill>
                <a:latin typeface="Baskerville"/>
                <a:ea typeface="+mn-ea"/>
                <a:cs typeface="Verdana"/>
              </a:defRPr>
            </a:lvl3pPr>
            <a:lvl4pPr marL="1371600" indent="0" algn="l" defTabSz="457200" rtl="0" eaLnBrk="1" latinLnBrk="0" hangingPunct="1">
              <a:spcBef>
                <a:spcPct val="20000"/>
              </a:spcBef>
              <a:buClr>
                <a:srgbClr val="E5425D"/>
              </a:buClr>
              <a:buFont typeface="Arial" panose="020B0604020202020204" pitchFamily="34" charset="0"/>
              <a:buNone/>
              <a:defRPr sz="2000" b="0" i="0" kern="1200">
                <a:solidFill>
                  <a:schemeClr val="bg1"/>
                </a:solidFill>
                <a:latin typeface="Baskerville"/>
                <a:ea typeface="+mn-ea"/>
                <a:cs typeface="Verdana"/>
              </a:defRPr>
            </a:lvl4pPr>
            <a:lvl5pPr marL="1828800" indent="0" algn="l" defTabSz="457200" rtl="0" eaLnBrk="1" latinLnBrk="0" hangingPunct="1">
              <a:spcBef>
                <a:spcPct val="20000"/>
              </a:spcBef>
              <a:buClr>
                <a:srgbClr val="E5425D"/>
              </a:buClr>
              <a:buFont typeface="Arial" panose="020B0604020202020204" pitchFamily="34" charset="0"/>
              <a:buNone/>
              <a:defRPr sz="2000" b="0" i="0" kern="1200">
                <a:solidFill>
                  <a:schemeClr val="bg1"/>
                </a:solidFill>
                <a:latin typeface="Baskerville"/>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0" b="1" dirty="0" smtClean="0">
                <a:solidFill>
                  <a:schemeClr val="bg1">
                    <a:lumMod val="65000"/>
                    <a:lumOff val="35000"/>
                  </a:schemeClr>
                </a:solidFill>
                <a:latin typeface="Microsoft Sans Serif"/>
                <a:cs typeface="Microsoft Sans Serif"/>
              </a:rPr>
              <a:t>“</a:t>
            </a:r>
            <a:endParaRPr lang="en-US" sz="18000" b="1" dirty="0">
              <a:solidFill>
                <a:schemeClr val="bg1">
                  <a:lumMod val="65000"/>
                  <a:lumOff val="35000"/>
                </a:schemeClr>
              </a:solidFill>
              <a:latin typeface="Microsoft Sans Serif"/>
              <a:cs typeface="Microsoft Sans Serif"/>
            </a:endParaRPr>
          </a:p>
        </p:txBody>
      </p:sp>
      <p:sp>
        <p:nvSpPr>
          <p:cNvPr id="6" name="Text Placeholder 1"/>
          <p:cNvSpPr txBox="1">
            <a:spLocks/>
          </p:cNvSpPr>
          <p:nvPr/>
        </p:nvSpPr>
        <p:spPr>
          <a:xfrm rot="10800000">
            <a:off x="6720618" y="3389160"/>
            <a:ext cx="1080599" cy="1579841"/>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E5425D"/>
              </a:buClr>
              <a:buFont typeface="Arial"/>
              <a:buNone/>
              <a:defRPr sz="6000" b="0" i="0" kern="1200">
                <a:solidFill>
                  <a:schemeClr val="bg1"/>
                </a:solidFill>
                <a:latin typeface="Franklin Gothic Book"/>
                <a:ea typeface="+mn-ea"/>
                <a:cs typeface="Verdana"/>
              </a:defRPr>
            </a:lvl1pPr>
            <a:lvl2pPr marL="457200" indent="0" algn="l" defTabSz="457200" rtl="0" eaLnBrk="1" latinLnBrk="0" hangingPunct="1">
              <a:spcBef>
                <a:spcPct val="20000"/>
              </a:spcBef>
              <a:buClr>
                <a:srgbClr val="E5425D"/>
              </a:buClr>
              <a:buFont typeface="Arial" panose="020B0604020202020204" pitchFamily="34" charset="0"/>
              <a:buNone/>
              <a:defRPr sz="2400" b="0" i="0" kern="1200">
                <a:solidFill>
                  <a:schemeClr val="bg1"/>
                </a:solidFill>
                <a:latin typeface="Baskerville"/>
                <a:ea typeface="+mn-ea"/>
                <a:cs typeface="Verdana"/>
              </a:defRPr>
            </a:lvl2pPr>
            <a:lvl3pPr marL="914400" indent="0" algn="l" defTabSz="457200" rtl="0" eaLnBrk="1" latinLnBrk="0" hangingPunct="1">
              <a:spcBef>
                <a:spcPct val="20000"/>
              </a:spcBef>
              <a:buClr>
                <a:srgbClr val="E5425D"/>
              </a:buClr>
              <a:buFont typeface="Arial"/>
              <a:buNone/>
              <a:defRPr sz="2400" b="0" i="0" kern="1200">
                <a:solidFill>
                  <a:schemeClr val="bg1"/>
                </a:solidFill>
                <a:latin typeface="Baskerville"/>
                <a:ea typeface="+mn-ea"/>
                <a:cs typeface="Verdana"/>
              </a:defRPr>
            </a:lvl3pPr>
            <a:lvl4pPr marL="1371600" indent="0" algn="l" defTabSz="457200" rtl="0" eaLnBrk="1" latinLnBrk="0" hangingPunct="1">
              <a:spcBef>
                <a:spcPct val="20000"/>
              </a:spcBef>
              <a:buClr>
                <a:srgbClr val="E5425D"/>
              </a:buClr>
              <a:buFont typeface="Arial" panose="020B0604020202020204" pitchFamily="34" charset="0"/>
              <a:buNone/>
              <a:defRPr sz="2000" b="0" i="0" kern="1200">
                <a:solidFill>
                  <a:schemeClr val="bg1"/>
                </a:solidFill>
                <a:latin typeface="Baskerville"/>
                <a:ea typeface="+mn-ea"/>
                <a:cs typeface="Verdana"/>
              </a:defRPr>
            </a:lvl4pPr>
            <a:lvl5pPr marL="1828800" indent="0" algn="l" defTabSz="457200" rtl="0" eaLnBrk="1" latinLnBrk="0" hangingPunct="1">
              <a:spcBef>
                <a:spcPct val="20000"/>
              </a:spcBef>
              <a:buClr>
                <a:srgbClr val="E5425D"/>
              </a:buClr>
              <a:buFont typeface="Arial" panose="020B0604020202020204" pitchFamily="34" charset="0"/>
              <a:buNone/>
              <a:defRPr sz="2000" b="0" i="0" kern="1200">
                <a:solidFill>
                  <a:schemeClr val="bg1"/>
                </a:solidFill>
                <a:latin typeface="Baskerville"/>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0" b="1" dirty="0" smtClean="0">
                <a:solidFill>
                  <a:srgbClr val="595959"/>
                </a:solidFill>
                <a:latin typeface="Microsoft Sans Serif"/>
                <a:cs typeface="Microsoft Sans Serif"/>
              </a:rPr>
              <a:t>“</a:t>
            </a:r>
            <a:endParaRPr lang="en-US" sz="18000" b="1" dirty="0">
              <a:solidFill>
                <a:srgbClr val="595959"/>
              </a:solidFill>
              <a:latin typeface="Microsoft Sans Serif"/>
              <a:cs typeface="Microsoft Sans Serif"/>
            </a:endParaRPr>
          </a:p>
        </p:txBody>
      </p:sp>
    </p:spTree>
    <p:extLst>
      <p:ext uri="{BB962C8B-B14F-4D97-AF65-F5344CB8AC3E}">
        <p14:creationId xmlns:p14="http://schemas.microsoft.com/office/powerpoint/2010/main" val="35262421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cktail.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3318" y="0"/>
            <a:ext cx="10242006" cy="6858000"/>
          </a:xfrm>
          <a:prstGeom prst="rect">
            <a:avLst/>
          </a:prstGeom>
        </p:spPr>
      </p:pic>
      <p:sp>
        <p:nvSpPr>
          <p:cNvPr id="4" name="TextBox 3"/>
          <p:cNvSpPr txBox="1"/>
          <p:nvPr/>
        </p:nvSpPr>
        <p:spPr>
          <a:xfrm>
            <a:off x="0" y="5127528"/>
            <a:ext cx="9144000" cy="1323439"/>
          </a:xfrm>
          <a:prstGeom prst="rect">
            <a:avLst/>
          </a:prstGeom>
          <a:solidFill>
            <a:schemeClr val="bg1">
              <a:alpha val="50000"/>
            </a:schemeClr>
          </a:solidFill>
        </p:spPr>
        <p:txBody>
          <a:bodyPr wrap="square" rtlCol="0">
            <a:spAutoFit/>
          </a:bodyPr>
          <a:lstStyle/>
          <a:p>
            <a:pPr marL="742950" indent="-742950">
              <a:buAutoNum type="arabicPeriod"/>
            </a:pPr>
            <a:r>
              <a:rPr lang="en-US" sz="4000" dirty="0" smtClean="0"/>
              <a:t>Educate don’t sell</a:t>
            </a:r>
          </a:p>
          <a:p>
            <a:pPr marL="742950" indent="-742950">
              <a:buAutoNum type="arabicPeriod"/>
            </a:pPr>
            <a:r>
              <a:rPr lang="en-US" sz="4000" dirty="0" smtClean="0"/>
              <a:t>Act like you’re at a cocktail party</a:t>
            </a:r>
            <a:endParaRPr lang="en-US" sz="4000" dirty="0"/>
          </a:p>
        </p:txBody>
      </p:sp>
    </p:spTree>
    <p:extLst>
      <p:ext uri="{BB962C8B-B14F-4D97-AF65-F5344CB8AC3E}">
        <p14:creationId xmlns:p14="http://schemas.microsoft.com/office/powerpoint/2010/main" val="37614134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uerrilla marketing.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1164" y="-1"/>
            <a:ext cx="9800872" cy="6505105"/>
          </a:xfrm>
          <a:prstGeom prst="rect">
            <a:avLst/>
          </a:prstGeom>
        </p:spPr>
      </p:pic>
      <p:sp>
        <p:nvSpPr>
          <p:cNvPr id="6" name="Oval 5"/>
          <p:cNvSpPr/>
          <p:nvPr/>
        </p:nvSpPr>
        <p:spPr>
          <a:xfrm>
            <a:off x="213043" y="1319381"/>
            <a:ext cx="3063920" cy="3029144"/>
          </a:xfrm>
          <a:prstGeom prst="ellipse">
            <a:avLst/>
          </a:prstGeom>
          <a:solidFill>
            <a:schemeClr val="bg1">
              <a:alpha val="26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8" name="Oval 7"/>
          <p:cNvSpPr/>
          <p:nvPr/>
        </p:nvSpPr>
        <p:spPr>
          <a:xfrm>
            <a:off x="100248" y="1224466"/>
            <a:ext cx="3176715" cy="3218973"/>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cxnSp>
        <p:nvCxnSpPr>
          <p:cNvPr id="9" name="Straight Connector 8"/>
          <p:cNvCxnSpPr/>
          <p:nvPr/>
        </p:nvCxnSpPr>
        <p:spPr>
          <a:xfrm>
            <a:off x="1488263" y="-57390"/>
            <a:ext cx="0" cy="1275403"/>
          </a:xfrm>
          <a:prstGeom prst="line">
            <a:avLst/>
          </a:prstGeom>
          <a:ln>
            <a:solidFill>
              <a:srgbClr val="FFFFFF"/>
            </a:solidFill>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536299" y="4436987"/>
            <a:ext cx="0" cy="1799963"/>
          </a:xfrm>
          <a:prstGeom prst="line">
            <a:avLst/>
          </a:prstGeom>
          <a:ln>
            <a:solidFill>
              <a:srgbClr val="FFFFFF"/>
            </a:solidFill>
            <a:prstDash val="dash"/>
          </a:ln>
        </p:spPr>
        <p:style>
          <a:lnRef idx="2">
            <a:schemeClr val="accent1"/>
          </a:lnRef>
          <a:fillRef idx="0">
            <a:schemeClr val="accent1"/>
          </a:fillRef>
          <a:effectRef idx="1">
            <a:schemeClr val="accent1"/>
          </a:effectRef>
          <a:fontRef idx="minor">
            <a:schemeClr val="tx1"/>
          </a:fontRef>
        </p:style>
      </p:cxnSp>
      <p:sp>
        <p:nvSpPr>
          <p:cNvPr id="11" name="Text Placeholder 1"/>
          <p:cNvSpPr txBox="1">
            <a:spLocks/>
          </p:cNvSpPr>
          <p:nvPr/>
        </p:nvSpPr>
        <p:spPr>
          <a:xfrm>
            <a:off x="417239" y="2134048"/>
            <a:ext cx="2783161" cy="8163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dirty="0" smtClean="0">
                <a:solidFill>
                  <a:srgbClr val="FFFFFF"/>
                </a:solidFill>
                <a:latin typeface="Baskerville"/>
                <a:cs typeface="Baskerville"/>
              </a:rPr>
              <a:t>Campaign</a:t>
            </a:r>
          </a:p>
          <a:p>
            <a:pPr marL="0" indent="0" algn="ctr">
              <a:buFont typeface="Arial" pitchFamily="34" charset="0"/>
              <a:buNone/>
            </a:pPr>
            <a:r>
              <a:rPr lang="en-US" sz="4400" dirty="0" smtClean="0">
                <a:solidFill>
                  <a:srgbClr val="FFFFFF"/>
                </a:solidFill>
                <a:latin typeface="Baskerville"/>
                <a:cs typeface="Baskerville"/>
              </a:rPr>
              <a:t>Timeline</a:t>
            </a:r>
          </a:p>
        </p:txBody>
      </p:sp>
      <p:sp>
        <p:nvSpPr>
          <p:cNvPr id="12" name="Rectangle 11"/>
          <p:cNvSpPr/>
          <p:nvPr/>
        </p:nvSpPr>
        <p:spPr>
          <a:xfrm>
            <a:off x="-19588" y="6505104"/>
            <a:ext cx="9163589" cy="371073"/>
          </a:xfrm>
          <a:prstGeom prst="rect">
            <a:avLst/>
          </a:prstGeom>
          <a:solidFill>
            <a:srgbClr val="9BBB59">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3D69B"/>
              </a:solidFill>
            </a:endParaRPr>
          </a:p>
        </p:txBody>
      </p:sp>
    </p:spTree>
    <p:extLst>
      <p:ext uri="{BB962C8B-B14F-4D97-AF65-F5344CB8AC3E}">
        <p14:creationId xmlns:p14="http://schemas.microsoft.com/office/powerpoint/2010/main" val="16823033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nknown.png"/>
          <p:cNvPicPr>
            <a:picLocks noChangeAspect="1"/>
          </p:cNvPicPr>
          <p:nvPr/>
        </p:nvPicPr>
        <p:blipFill rotWithShape="1">
          <a:blip r:embed="rId3">
            <a:extLst>
              <a:ext uri="{BEBA8EAE-BF5A-486C-A8C5-ECC9F3942E4B}">
                <a14:imgProps xmlns:a14="http://schemas.microsoft.com/office/drawing/2010/main">
                  <a14:imgLayer r:embed="rId4">
                    <a14:imgEffect>
                      <a14:backgroundRemoval t="792" b="95644" l="321" r="100000">
                        <a14:foregroundMark x1="53846" y1="81584" x2="53846" y2="81584"/>
                        <a14:foregroundMark x1="15385" y1="70891" x2="14423" y2="94257"/>
                        <a14:foregroundMark x1="9295" y1="22772" x2="9295" y2="22772"/>
                        <a14:foregroundMark x1="9295" y1="22772" x2="6090" y2="4752"/>
                        <a14:backgroundMark x1="7051" y1="44554" x2="7051" y2="44554"/>
                      </a14:backgroundRemoval>
                    </a14:imgEffect>
                  </a14:imgLayer>
                </a14:imgProps>
              </a:ext>
              <a:ext uri="{28A0092B-C50C-407E-A947-70E740481C1C}">
                <a14:useLocalDpi xmlns:a14="http://schemas.microsoft.com/office/drawing/2010/main" val="0"/>
              </a:ext>
            </a:extLst>
          </a:blip>
          <a:srcRect b="9479"/>
          <a:stretch/>
        </p:blipFill>
        <p:spPr>
          <a:xfrm>
            <a:off x="641370" y="1426490"/>
            <a:ext cx="3644716" cy="5340084"/>
          </a:xfrm>
          <a:prstGeom prst="rect">
            <a:avLst/>
          </a:prstGeom>
        </p:spPr>
      </p:pic>
      <p:cxnSp>
        <p:nvCxnSpPr>
          <p:cNvPr id="9" name="Straight Arrow Connector 8"/>
          <p:cNvCxnSpPr>
            <a:stCxn id="13" idx="1"/>
          </p:cNvCxnSpPr>
          <p:nvPr/>
        </p:nvCxnSpPr>
        <p:spPr>
          <a:xfrm flipH="1">
            <a:off x="3944592" y="4940985"/>
            <a:ext cx="1127350" cy="8332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071942" y="4510098"/>
            <a:ext cx="3394257" cy="861774"/>
          </a:xfrm>
          <a:prstGeom prst="rect">
            <a:avLst/>
          </a:prstGeom>
          <a:noFill/>
        </p:spPr>
        <p:txBody>
          <a:bodyPr wrap="square" rtlCol="0">
            <a:spAutoFit/>
          </a:bodyPr>
          <a:lstStyle/>
          <a:p>
            <a:r>
              <a:rPr lang="en-US" sz="2500" dirty="0" smtClean="0"/>
              <a:t>If you have a question, type it here! </a:t>
            </a:r>
            <a:endParaRPr lang="en-US" sz="2500" dirty="0"/>
          </a:p>
        </p:txBody>
      </p:sp>
      <p:sp>
        <p:nvSpPr>
          <p:cNvPr id="6" name="TextBox 5"/>
          <p:cNvSpPr txBox="1"/>
          <p:nvPr/>
        </p:nvSpPr>
        <p:spPr>
          <a:xfrm>
            <a:off x="40317" y="196988"/>
            <a:ext cx="9143999" cy="1015663"/>
          </a:xfrm>
          <a:prstGeom prst="rect">
            <a:avLst/>
          </a:prstGeom>
          <a:solidFill>
            <a:schemeClr val="bg1">
              <a:lumMod val="75000"/>
              <a:lumOff val="25000"/>
            </a:schemeClr>
          </a:solidFill>
        </p:spPr>
        <p:txBody>
          <a:bodyPr wrap="square" rtlCol="0">
            <a:spAutoFit/>
          </a:bodyPr>
          <a:lstStyle/>
          <a:p>
            <a:pPr algn="ctr"/>
            <a:r>
              <a:rPr lang="en-US" sz="6000" dirty="0" smtClean="0">
                <a:solidFill>
                  <a:schemeClr val="accent3">
                    <a:lumMod val="60000"/>
                    <a:lumOff val="40000"/>
                  </a:schemeClr>
                </a:solidFill>
                <a:latin typeface="Calibri"/>
                <a:cs typeface="Calibri"/>
              </a:rPr>
              <a:t>Webinar Semantics</a:t>
            </a:r>
            <a:endParaRPr lang="en-US" sz="6000" dirty="0">
              <a:solidFill>
                <a:schemeClr val="accent3">
                  <a:lumMod val="60000"/>
                  <a:lumOff val="40000"/>
                </a:schemeClr>
              </a:solidFill>
              <a:latin typeface="Calibri"/>
              <a:cs typeface="Calibri"/>
            </a:endParaRPr>
          </a:p>
        </p:txBody>
      </p:sp>
    </p:spTree>
    <p:extLst>
      <p:ext uri="{BB962C8B-B14F-4D97-AF65-F5344CB8AC3E}">
        <p14:creationId xmlns:p14="http://schemas.microsoft.com/office/powerpoint/2010/main" val="33581256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96077886"/>
              </p:ext>
            </p:extLst>
          </p:nvPr>
        </p:nvGraphicFramePr>
        <p:xfrm>
          <a:off x="40315" y="483739"/>
          <a:ext cx="9144001" cy="5865330"/>
        </p:xfrm>
        <a:graphic>
          <a:graphicData uri="http://schemas.openxmlformats.org/drawingml/2006/table">
            <a:tbl>
              <a:tblPr firstRow="1" bandRow="1">
                <a:tableStyleId>{5C22544A-7EE6-4342-B048-85BDC9FD1C3A}</a:tableStyleId>
              </a:tblPr>
              <a:tblGrid>
                <a:gridCol w="1249773"/>
                <a:gridCol w="1468783"/>
                <a:gridCol w="1743197"/>
                <a:gridCol w="1743197"/>
                <a:gridCol w="1415051"/>
                <a:gridCol w="1524000"/>
              </a:tblGrid>
              <a:tr h="1527871">
                <a:tc>
                  <a:txBody>
                    <a:bodyPr/>
                    <a:lstStyle/>
                    <a:p>
                      <a:pPr algn="ctr"/>
                      <a:endParaRPr lang="en-US" sz="2500" dirty="0"/>
                    </a:p>
                  </a:txBody>
                  <a:tcPr/>
                </a:tc>
                <a:tc>
                  <a:txBody>
                    <a:bodyPr/>
                    <a:lstStyle/>
                    <a:p>
                      <a:pPr algn="ctr"/>
                      <a:r>
                        <a:rPr lang="en-US" sz="2500" dirty="0" smtClean="0"/>
                        <a:t>Direct Mail Piece</a:t>
                      </a:r>
                      <a:endParaRPr lang="en-US" sz="2500" dirty="0"/>
                    </a:p>
                  </a:txBody>
                  <a:tcPr/>
                </a:tc>
                <a:tc>
                  <a:txBody>
                    <a:bodyPr/>
                    <a:lstStyle/>
                    <a:p>
                      <a:pPr algn="ctr"/>
                      <a:r>
                        <a:rPr lang="en-US" sz="2500" dirty="0" err="1" smtClean="0"/>
                        <a:t>Telemarket</a:t>
                      </a:r>
                      <a:endParaRPr lang="en-US" sz="2500" dirty="0"/>
                    </a:p>
                  </a:txBody>
                  <a:tcPr/>
                </a:tc>
                <a:tc>
                  <a:txBody>
                    <a:bodyPr/>
                    <a:lstStyle/>
                    <a:p>
                      <a:pPr algn="ctr"/>
                      <a:r>
                        <a:rPr lang="en-US" sz="2500" dirty="0" smtClean="0"/>
                        <a:t>Email</a:t>
                      </a:r>
                      <a:r>
                        <a:rPr lang="en-US" sz="2500" baseline="0" dirty="0" smtClean="0"/>
                        <a:t> Newsletter</a:t>
                      </a:r>
                      <a:endParaRPr lang="en-US" sz="2500" dirty="0"/>
                    </a:p>
                  </a:txBody>
                  <a:tcPr/>
                </a:tc>
                <a:tc>
                  <a:txBody>
                    <a:bodyPr/>
                    <a:lstStyle/>
                    <a:p>
                      <a:pPr algn="ctr"/>
                      <a:r>
                        <a:rPr lang="en-US" sz="2500" dirty="0" smtClean="0"/>
                        <a:t>Blog</a:t>
                      </a:r>
                      <a:endParaRPr lang="en-US" sz="2500" dirty="0"/>
                    </a:p>
                  </a:txBody>
                  <a:tcPr/>
                </a:tc>
                <a:tc>
                  <a:txBody>
                    <a:bodyPr/>
                    <a:lstStyle/>
                    <a:p>
                      <a:pPr algn="ctr"/>
                      <a:r>
                        <a:rPr lang="en-US" sz="2500" dirty="0" smtClean="0"/>
                        <a:t>Social Media</a:t>
                      </a:r>
                      <a:endParaRPr lang="en-US" sz="2500" dirty="0"/>
                    </a:p>
                  </a:txBody>
                  <a:tcPr/>
                </a:tc>
              </a:tr>
              <a:tr h="619637">
                <a:tc>
                  <a:txBody>
                    <a:bodyPr/>
                    <a:lstStyle/>
                    <a:p>
                      <a:pPr algn="ctr"/>
                      <a:r>
                        <a:rPr lang="en-US" sz="2500" dirty="0" smtClean="0"/>
                        <a:t>Week 1</a:t>
                      </a:r>
                      <a:endParaRPr lang="en-US" sz="2500" dirty="0"/>
                    </a:p>
                  </a:txBody>
                  <a:tcPr/>
                </a:tc>
                <a:tc>
                  <a:txBody>
                    <a:bodyPr/>
                    <a:lstStyle/>
                    <a:p>
                      <a:pPr algn="ctr"/>
                      <a:r>
                        <a:rPr lang="en-US" sz="2500" dirty="0" smtClean="0"/>
                        <a:t>x</a:t>
                      </a:r>
                      <a:endParaRPr lang="en-US" sz="2500" dirty="0"/>
                    </a:p>
                  </a:txBody>
                  <a:tcPr/>
                </a:tc>
                <a:tc>
                  <a:txBody>
                    <a:bodyPr/>
                    <a:lstStyle/>
                    <a:p>
                      <a:pPr algn="ctr"/>
                      <a:endParaRPr lang="en-US" sz="2500"/>
                    </a:p>
                  </a:txBody>
                  <a:tcPr/>
                </a:tc>
                <a:tc>
                  <a:txBody>
                    <a:bodyPr/>
                    <a:lstStyle/>
                    <a:p>
                      <a:pPr algn="ctr"/>
                      <a:endParaRPr lang="en-US" sz="2500"/>
                    </a:p>
                  </a:txBody>
                  <a:tcPr/>
                </a:tc>
                <a:tc>
                  <a:txBody>
                    <a:bodyPr/>
                    <a:lstStyle/>
                    <a:p>
                      <a:pPr algn="ctr"/>
                      <a:endParaRPr lang="en-US" sz="2500"/>
                    </a:p>
                  </a:txBody>
                  <a:tcPr/>
                </a:tc>
                <a:tc>
                  <a:txBody>
                    <a:bodyPr/>
                    <a:lstStyle/>
                    <a:p>
                      <a:pPr algn="ctr"/>
                      <a:r>
                        <a:rPr lang="en-US" sz="2500" dirty="0" smtClean="0"/>
                        <a:t>x</a:t>
                      </a:r>
                      <a:endParaRPr lang="en-US" sz="2500" dirty="0"/>
                    </a:p>
                  </a:txBody>
                  <a:tcPr/>
                </a:tc>
              </a:tr>
              <a:tr h="619637">
                <a:tc>
                  <a:txBody>
                    <a:bodyPr/>
                    <a:lstStyle/>
                    <a:p>
                      <a:pPr algn="ctr"/>
                      <a:r>
                        <a:rPr lang="en-US" sz="2500" dirty="0" smtClean="0"/>
                        <a:t>Week 2</a:t>
                      </a:r>
                      <a:endParaRPr lang="en-US" sz="2500" dirty="0"/>
                    </a:p>
                  </a:txBody>
                  <a:tcPr/>
                </a:tc>
                <a:tc>
                  <a:txBody>
                    <a:bodyPr/>
                    <a:lstStyle/>
                    <a:p>
                      <a:pPr algn="ctr"/>
                      <a:endParaRPr lang="en-US" sz="2500" dirty="0"/>
                    </a:p>
                  </a:txBody>
                  <a:tcPr/>
                </a:tc>
                <a:tc>
                  <a:txBody>
                    <a:bodyPr/>
                    <a:lstStyle/>
                    <a:p>
                      <a:pPr algn="ctr"/>
                      <a:r>
                        <a:rPr lang="en-US" sz="2500" dirty="0" smtClean="0"/>
                        <a:t>x</a:t>
                      </a:r>
                      <a:endParaRPr lang="en-US" sz="2500" dirty="0"/>
                    </a:p>
                  </a:txBody>
                  <a:tcPr/>
                </a:tc>
                <a:tc>
                  <a:txBody>
                    <a:bodyPr/>
                    <a:lstStyle/>
                    <a:p>
                      <a:pPr algn="ctr"/>
                      <a:endParaRPr lang="en-US" sz="2500" dirty="0"/>
                    </a:p>
                  </a:txBody>
                  <a:tcPr/>
                </a:tc>
                <a:tc>
                  <a:txBody>
                    <a:bodyPr/>
                    <a:lstStyle/>
                    <a:p>
                      <a:pPr algn="ctr"/>
                      <a:r>
                        <a:rPr lang="en-US" sz="2500" dirty="0" smtClean="0"/>
                        <a:t>x</a:t>
                      </a:r>
                      <a:endParaRPr lang="en-US" sz="2500" dirty="0"/>
                    </a:p>
                  </a:txBody>
                  <a:tcPr/>
                </a:tc>
                <a:tc>
                  <a:txBody>
                    <a:bodyPr/>
                    <a:lstStyle/>
                    <a:p>
                      <a:pPr algn="ctr"/>
                      <a:r>
                        <a:rPr lang="en-US" sz="2500" dirty="0" smtClean="0"/>
                        <a:t>x</a:t>
                      </a:r>
                      <a:endParaRPr lang="en-US" sz="2500" dirty="0"/>
                    </a:p>
                  </a:txBody>
                  <a:tcPr/>
                </a:tc>
              </a:tr>
              <a:tr h="619637">
                <a:tc>
                  <a:txBody>
                    <a:bodyPr/>
                    <a:lstStyle/>
                    <a:p>
                      <a:pPr algn="ctr"/>
                      <a:r>
                        <a:rPr lang="en-US" sz="2500" dirty="0" smtClean="0"/>
                        <a:t>Week 3</a:t>
                      </a:r>
                      <a:endParaRPr lang="en-US" sz="2500" dirty="0"/>
                    </a:p>
                  </a:txBody>
                  <a:tcPr/>
                </a:tc>
                <a:tc>
                  <a:txBody>
                    <a:bodyPr/>
                    <a:lstStyle/>
                    <a:p>
                      <a:pPr algn="ctr"/>
                      <a:endParaRPr lang="en-US" sz="2500" dirty="0"/>
                    </a:p>
                  </a:txBody>
                  <a:tcPr/>
                </a:tc>
                <a:tc>
                  <a:txBody>
                    <a:bodyPr/>
                    <a:lstStyle/>
                    <a:p>
                      <a:pPr algn="ctr"/>
                      <a:endParaRPr lang="en-US" sz="2500" dirty="0"/>
                    </a:p>
                  </a:txBody>
                  <a:tcPr/>
                </a:tc>
                <a:tc>
                  <a:txBody>
                    <a:bodyPr/>
                    <a:lstStyle/>
                    <a:p>
                      <a:pPr algn="ctr"/>
                      <a:r>
                        <a:rPr lang="en-US" sz="2500" dirty="0" smtClean="0"/>
                        <a:t>x</a:t>
                      </a:r>
                      <a:endParaRPr lang="en-US" sz="2500" dirty="0"/>
                    </a:p>
                  </a:txBody>
                  <a:tcPr/>
                </a:tc>
                <a:tc>
                  <a:txBody>
                    <a:bodyPr/>
                    <a:lstStyle/>
                    <a:p>
                      <a:pPr algn="ctr"/>
                      <a:endParaRPr lang="en-US" sz="2500"/>
                    </a:p>
                  </a:txBody>
                  <a:tcPr/>
                </a:tc>
                <a:tc>
                  <a:txBody>
                    <a:bodyPr/>
                    <a:lstStyle/>
                    <a:p>
                      <a:pPr algn="ctr"/>
                      <a:r>
                        <a:rPr lang="en-US" sz="2500" dirty="0" smtClean="0"/>
                        <a:t>x</a:t>
                      </a:r>
                      <a:endParaRPr lang="en-US" sz="2500" dirty="0"/>
                    </a:p>
                  </a:txBody>
                  <a:tcPr/>
                </a:tc>
              </a:tr>
              <a:tr h="619637">
                <a:tc>
                  <a:txBody>
                    <a:bodyPr/>
                    <a:lstStyle/>
                    <a:p>
                      <a:pPr algn="ctr"/>
                      <a:r>
                        <a:rPr lang="en-US" sz="2500" dirty="0" smtClean="0"/>
                        <a:t>Week 4</a:t>
                      </a:r>
                      <a:endParaRPr lang="en-US" sz="2500" dirty="0"/>
                    </a:p>
                  </a:txBody>
                  <a:tcPr/>
                </a:tc>
                <a:tc>
                  <a:txBody>
                    <a:bodyPr/>
                    <a:lstStyle/>
                    <a:p>
                      <a:pPr algn="ctr"/>
                      <a:r>
                        <a:rPr lang="en-US" sz="2500" dirty="0" smtClean="0"/>
                        <a:t>x</a:t>
                      </a:r>
                      <a:endParaRPr lang="en-US" sz="2500" dirty="0"/>
                    </a:p>
                  </a:txBody>
                  <a:tcPr/>
                </a:tc>
                <a:tc>
                  <a:txBody>
                    <a:bodyPr/>
                    <a:lstStyle/>
                    <a:p>
                      <a:pPr algn="ctr"/>
                      <a:endParaRPr lang="en-US" sz="2500" dirty="0"/>
                    </a:p>
                  </a:txBody>
                  <a:tcPr/>
                </a:tc>
                <a:tc>
                  <a:txBody>
                    <a:bodyPr/>
                    <a:lstStyle/>
                    <a:p>
                      <a:pPr algn="ctr"/>
                      <a:endParaRPr lang="en-US" sz="2500" dirty="0"/>
                    </a:p>
                  </a:txBody>
                  <a:tcPr/>
                </a:tc>
                <a:tc>
                  <a:txBody>
                    <a:bodyPr/>
                    <a:lstStyle/>
                    <a:p>
                      <a:pPr algn="ctr"/>
                      <a:r>
                        <a:rPr lang="en-US" sz="2500" dirty="0" smtClean="0"/>
                        <a:t>x</a:t>
                      </a:r>
                      <a:endParaRPr lang="en-US" sz="2500" dirty="0"/>
                    </a:p>
                  </a:txBody>
                  <a:tcPr/>
                </a:tc>
                <a:tc>
                  <a:txBody>
                    <a:bodyPr/>
                    <a:lstStyle/>
                    <a:p>
                      <a:pPr algn="ctr"/>
                      <a:r>
                        <a:rPr lang="en-US" sz="2500" dirty="0" smtClean="0"/>
                        <a:t>x</a:t>
                      </a:r>
                      <a:endParaRPr lang="en-US" sz="2500" dirty="0"/>
                    </a:p>
                  </a:txBody>
                  <a:tcPr/>
                </a:tc>
              </a:tr>
              <a:tr h="619637">
                <a:tc>
                  <a:txBody>
                    <a:bodyPr/>
                    <a:lstStyle/>
                    <a:p>
                      <a:pPr algn="ctr"/>
                      <a:r>
                        <a:rPr lang="en-US" sz="2500" dirty="0" smtClean="0"/>
                        <a:t>Week 5</a:t>
                      </a:r>
                      <a:endParaRPr lang="en-US" sz="2500" dirty="0"/>
                    </a:p>
                  </a:txBody>
                  <a:tcPr/>
                </a:tc>
                <a:tc>
                  <a:txBody>
                    <a:bodyPr/>
                    <a:lstStyle/>
                    <a:p>
                      <a:pPr algn="ctr"/>
                      <a:endParaRPr lang="en-US" sz="2500" dirty="0"/>
                    </a:p>
                  </a:txBody>
                  <a:tcPr/>
                </a:tc>
                <a:tc>
                  <a:txBody>
                    <a:bodyPr/>
                    <a:lstStyle/>
                    <a:p>
                      <a:pPr algn="ctr"/>
                      <a:r>
                        <a:rPr lang="en-US" sz="2500" dirty="0" smtClean="0"/>
                        <a:t>x</a:t>
                      </a:r>
                      <a:endParaRPr lang="en-US" sz="2500" dirty="0"/>
                    </a:p>
                  </a:txBody>
                  <a:tcPr/>
                </a:tc>
                <a:tc>
                  <a:txBody>
                    <a:bodyPr/>
                    <a:lstStyle/>
                    <a:p>
                      <a:pPr algn="ctr"/>
                      <a:endParaRPr lang="en-US" sz="2500" dirty="0"/>
                    </a:p>
                  </a:txBody>
                  <a:tcPr/>
                </a:tc>
                <a:tc>
                  <a:txBody>
                    <a:bodyPr/>
                    <a:lstStyle/>
                    <a:p>
                      <a:pPr algn="ctr"/>
                      <a:endParaRPr lang="en-US" sz="2500" dirty="0"/>
                    </a:p>
                  </a:txBody>
                  <a:tcPr/>
                </a:tc>
                <a:tc>
                  <a:txBody>
                    <a:bodyPr/>
                    <a:lstStyle/>
                    <a:p>
                      <a:pPr algn="ctr"/>
                      <a:r>
                        <a:rPr lang="en-US" sz="2500" dirty="0" smtClean="0"/>
                        <a:t>x</a:t>
                      </a:r>
                      <a:endParaRPr lang="en-US" sz="2500" dirty="0"/>
                    </a:p>
                  </a:txBody>
                  <a:tcPr/>
                </a:tc>
              </a:tr>
              <a:tr h="619637">
                <a:tc>
                  <a:txBody>
                    <a:bodyPr/>
                    <a:lstStyle/>
                    <a:p>
                      <a:pPr algn="ctr"/>
                      <a:r>
                        <a:rPr lang="en-US" sz="2500" dirty="0" smtClean="0"/>
                        <a:t>Week 6</a:t>
                      </a:r>
                      <a:endParaRPr lang="en-US" sz="2500" dirty="0"/>
                    </a:p>
                  </a:txBody>
                  <a:tcPr/>
                </a:tc>
                <a:tc>
                  <a:txBody>
                    <a:bodyPr/>
                    <a:lstStyle/>
                    <a:p>
                      <a:pPr algn="ctr"/>
                      <a:endParaRPr lang="en-US" sz="2500" dirty="0"/>
                    </a:p>
                  </a:txBody>
                  <a:tcPr/>
                </a:tc>
                <a:tc>
                  <a:txBody>
                    <a:bodyPr/>
                    <a:lstStyle/>
                    <a:p>
                      <a:pPr algn="ctr"/>
                      <a:endParaRPr lang="en-US" sz="2500" dirty="0"/>
                    </a:p>
                  </a:txBody>
                  <a:tcPr/>
                </a:tc>
                <a:tc>
                  <a:txBody>
                    <a:bodyPr/>
                    <a:lstStyle/>
                    <a:p>
                      <a:pPr algn="ctr"/>
                      <a:endParaRPr lang="en-US" sz="2500" dirty="0"/>
                    </a:p>
                  </a:txBody>
                  <a:tcPr/>
                </a:tc>
                <a:tc>
                  <a:txBody>
                    <a:bodyPr/>
                    <a:lstStyle/>
                    <a:p>
                      <a:pPr algn="ctr"/>
                      <a:r>
                        <a:rPr lang="en-US" sz="2500" dirty="0" smtClean="0"/>
                        <a:t>x</a:t>
                      </a:r>
                      <a:endParaRPr lang="en-US" sz="2500" dirty="0"/>
                    </a:p>
                  </a:txBody>
                  <a:tcPr/>
                </a:tc>
                <a:tc>
                  <a:txBody>
                    <a:bodyPr/>
                    <a:lstStyle/>
                    <a:p>
                      <a:pPr algn="ctr"/>
                      <a:r>
                        <a:rPr lang="en-US" sz="2500" dirty="0" smtClean="0"/>
                        <a:t>x</a:t>
                      </a:r>
                      <a:endParaRPr lang="en-US" sz="2500" dirty="0"/>
                    </a:p>
                  </a:txBody>
                  <a:tcPr/>
                </a:tc>
              </a:tr>
              <a:tr h="619637">
                <a:tc>
                  <a:txBody>
                    <a:bodyPr/>
                    <a:lstStyle/>
                    <a:p>
                      <a:pPr algn="ctr"/>
                      <a:r>
                        <a:rPr lang="en-US" sz="2500" dirty="0" smtClean="0"/>
                        <a:t>Week 7</a:t>
                      </a:r>
                      <a:endParaRPr lang="en-US" sz="2500" dirty="0"/>
                    </a:p>
                  </a:txBody>
                  <a:tcPr/>
                </a:tc>
                <a:tc>
                  <a:txBody>
                    <a:bodyPr/>
                    <a:lstStyle/>
                    <a:p>
                      <a:pPr algn="ctr"/>
                      <a:endParaRPr lang="en-US" sz="2500" dirty="0"/>
                    </a:p>
                  </a:txBody>
                  <a:tcPr/>
                </a:tc>
                <a:tc>
                  <a:txBody>
                    <a:bodyPr/>
                    <a:lstStyle/>
                    <a:p>
                      <a:pPr algn="ctr"/>
                      <a:endParaRPr lang="en-US" sz="2500" dirty="0"/>
                    </a:p>
                  </a:txBody>
                  <a:tcPr/>
                </a:tc>
                <a:tc>
                  <a:txBody>
                    <a:bodyPr/>
                    <a:lstStyle/>
                    <a:p>
                      <a:pPr algn="ctr"/>
                      <a:endParaRPr lang="en-US" sz="2500" dirty="0"/>
                    </a:p>
                  </a:txBody>
                  <a:tcPr/>
                </a:tc>
                <a:tc>
                  <a:txBody>
                    <a:bodyPr/>
                    <a:lstStyle/>
                    <a:p>
                      <a:pPr algn="ctr"/>
                      <a:endParaRPr lang="en-US" sz="2500" dirty="0"/>
                    </a:p>
                  </a:txBody>
                  <a:tcPr/>
                </a:tc>
                <a:tc>
                  <a:txBody>
                    <a:bodyPr/>
                    <a:lstStyle/>
                    <a:p>
                      <a:pPr algn="ctr"/>
                      <a:r>
                        <a:rPr lang="en-US" sz="2500" dirty="0" smtClean="0"/>
                        <a:t>x</a:t>
                      </a:r>
                      <a:endParaRPr lang="en-US" sz="2500" dirty="0"/>
                    </a:p>
                  </a:txBody>
                  <a:tcPr/>
                </a:tc>
              </a:tr>
            </a:tbl>
          </a:graphicData>
        </a:graphic>
      </p:graphicFrame>
    </p:spTree>
    <p:extLst>
      <p:ext uri="{BB962C8B-B14F-4D97-AF65-F5344CB8AC3E}">
        <p14:creationId xmlns:p14="http://schemas.microsoft.com/office/powerpoint/2010/main" val="42171917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ols-pano_208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816" y="0"/>
            <a:ext cx="13853462" cy="6505104"/>
          </a:xfrm>
          <a:prstGeom prst="rect">
            <a:avLst/>
          </a:prstGeom>
        </p:spPr>
      </p:pic>
      <p:sp>
        <p:nvSpPr>
          <p:cNvPr id="6" name="Oval 5"/>
          <p:cNvSpPr/>
          <p:nvPr/>
        </p:nvSpPr>
        <p:spPr>
          <a:xfrm>
            <a:off x="213043" y="1342910"/>
            <a:ext cx="2962135" cy="3029144"/>
          </a:xfrm>
          <a:prstGeom prst="ellipse">
            <a:avLst/>
          </a:prstGeom>
          <a:solidFill>
            <a:schemeClr val="bg1">
              <a:alpha val="26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8" name="Oval 7"/>
          <p:cNvSpPr/>
          <p:nvPr/>
        </p:nvSpPr>
        <p:spPr>
          <a:xfrm>
            <a:off x="121372" y="1238501"/>
            <a:ext cx="3176715" cy="3218973"/>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cxnSp>
        <p:nvCxnSpPr>
          <p:cNvPr id="9" name="Straight Connector 8"/>
          <p:cNvCxnSpPr/>
          <p:nvPr/>
        </p:nvCxnSpPr>
        <p:spPr>
          <a:xfrm>
            <a:off x="1488263" y="-57390"/>
            <a:ext cx="0" cy="1275403"/>
          </a:xfrm>
          <a:prstGeom prst="line">
            <a:avLst/>
          </a:prstGeom>
          <a:ln>
            <a:solidFill>
              <a:srgbClr val="FFFFFF"/>
            </a:solidFill>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536299" y="4436987"/>
            <a:ext cx="0" cy="1799963"/>
          </a:xfrm>
          <a:prstGeom prst="line">
            <a:avLst/>
          </a:prstGeom>
          <a:ln>
            <a:solidFill>
              <a:srgbClr val="FFFFFF"/>
            </a:solidFill>
            <a:prstDash val="dash"/>
          </a:ln>
        </p:spPr>
        <p:style>
          <a:lnRef idx="2">
            <a:schemeClr val="accent1"/>
          </a:lnRef>
          <a:fillRef idx="0">
            <a:schemeClr val="accent1"/>
          </a:fillRef>
          <a:effectRef idx="1">
            <a:schemeClr val="accent1"/>
          </a:effectRef>
          <a:fontRef idx="minor">
            <a:schemeClr val="tx1"/>
          </a:fontRef>
        </p:style>
      </p:cxnSp>
      <p:sp>
        <p:nvSpPr>
          <p:cNvPr id="11" name="Text Placeholder 1"/>
          <p:cNvSpPr txBox="1">
            <a:spLocks/>
          </p:cNvSpPr>
          <p:nvPr/>
        </p:nvSpPr>
        <p:spPr>
          <a:xfrm>
            <a:off x="371261" y="2247010"/>
            <a:ext cx="2690920" cy="148501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dirty="0" smtClean="0">
                <a:solidFill>
                  <a:srgbClr val="FFFFFF"/>
                </a:solidFill>
                <a:latin typeface="Baskerville"/>
                <a:cs typeface="Baskerville"/>
              </a:rPr>
              <a:t>Marketing</a:t>
            </a:r>
          </a:p>
          <a:p>
            <a:pPr marL="0" indent="0" algn="ctr">
              <a:buFont typeface="Arial" pitchFamily="34" charset="0"/>
              <a:buNone/>
            </a:pPr>
            <a:r>
              <a:rPr lang="en-US" sz="4400" dirty="0" smtClean="0">
                <a:solidFill>
                  <a:srgbClr val="FFFFFF"/>
                </a:solidFill>
                <a:latin typeface="Baskerville"/>
                <a:cs typeface="Baskerville"/>
              </a:rPr>
              <a:t>Tools</a:t>
            </a:r>
          </a:p>
        </p:txBody>
      </p:sp>
      <p:sp>
        <p:nvSpPr>
          <p:cNvPr id="12" name="Rectangle 11"/>
          <p:cNvSpPr/>
          <p:nvPr/>
        </p:nvSpPr>
        <p:spPr>
          <a:xfrm>
            <a:off x="-19588" y="6505104"/>
            <a:ext cx="9163589" cy="371073"/>
          </a:xfrm>
          <a:prstGeom prst="rect">
            <a:avLst/>
          </a:prstGeom>
          <a:solidFill>
            <a:srgbClr val="9BBB59">
              <a:alpha val="8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C3D69B"/>
              </a:solidFill>
            </a:endParaRPr>
          </a:p>
        </p:txBody>
      </p:sp>
    </p:spTree>
    <p:extLst>
      <p:ext uri="{BB962C8B-B14F-4D97-AF65-F5344CB8AC3E}">
        <p14:creationId xmlns:p14="http://schemas.microsoft.com/office/powerpoint/2010/main" val="16819976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3999" cy="5401479"/>
          </a:xfrm>
          <a:prstGeom prst="rect">
            <a:avLst/>
          </a:prstGeom>
          <a:noFill/>
        </p:spPr>
        <p:txBody>
          <a:bodyPr wrap="square">
            <a:spAutoFit/>
          </a:bodyPr>
          <a:lstStyle/>
          <a:p>
            <a:pPr algn="ctr"/>
            <a:endParaRPr lang="en-US" sz="6000" dirty="0" smtClean="0">
              <a:solidFill>
                <a:schemeClr val="accent3">
                  <a:lumMod val="60000"/>
                  <a:lumOff val="40000"/>
                </a:schemeClr>
              </a:solidFill>
              <a:latin typeface="Helvetica"/>
              <a:cs typeface="Helvetica"/>
            </a:endParaRPr>
          </a:p>
          <a:p>
            <a:pPr algn="ctr"/>
            <a:r>
              <a:rPr lang="en-US" sz="6000" dirty="0" smtClean="0">
                <a:solidFill>
                  <a:schemeClr val="accent3">
                    <a:lumMod val="60000"/>
                    <a:lumOff val="40000"/>
                  </a:schemeClr>
                </a:solidFill>
                <a:latin typeface="Helvetica"/>
                <a:cs typeface="Helvetica"/>
              </a:rPr>
              <a:t>Recommended Tools</a:t>
            </a:r>
          </a:p>
          <a:p>
            <a:pPr algn="ctr"/>
            <a:endParaRPr lang="en-US" sz="2000" dirty="0" smtClean="0">
              <a:latin typeface="Helvetica"/>
              <a:cs typeface="Helvetica"/>
            </a:endParaRPr>
          </a:p>
          <a:p>
            <a:pPr marL="2800350" lvl="5" indent="-514350">
              <a:spcAft>
                <a:spcPts val="1200"/>
              </a:spcAft>
              <a:buFontTx/>
              <a:buAutoNum type="arabicPeriod"/>
            </a:pPr>
            <a:r>
              <a:rPr lang="en-US" sz="3500" dirty="0" smtClean="0">
                <a:latin typeface="Cambria" panose="02040503050406030204" pitchFamily="18" charset="0"/>
                <a:cs typeface="Helvetica"/>
              </a:rPr>
              <a:t>Holganix postcard, video, informational pieces</a:t>
            </a:r>
          </a:p>
          <a:p>
            <a:pPr marL="2800350" lvl="5" indent="-514350">
              <a:spcAft>
                <a:spcPts val="1200"/>
              </a:spcAft>
              <a:buAutoNum type="arabicPeriod"/>
            </a:pPr>
            <a:r>
              <a:rPr lang="en-US" sz="3500" dirty="0" smtClean="0">
                <a:latin typeface="Cambria" panose="02040503050406030204" pitchFamily="18" charset="0"/>
                <a:cs typeface="Helvetica"/>
              </a:rPr>
              <a:t>MyEmma.com</a:t>
            </a:r>
          </a:p>
          <a:p>
            <a:pPr marL="2800350" lvl="5" indent="-514350">
              <a:spcAft>
                <a:spcPts val="1200"/>
              </a:spcAft>
              <a:buAutoNum type="arabicPeriod"/>
            </a:pPr>
            <a:r>
              <a:rPr lang="en-US" sz="3500" dirty="0" smtClean="0">
                <a:latin typeface="Cambria" panose="02040503050406030204" pitchFamily="18" charset="0"/>
                <a:cs typeface="Helvetica"/>
              </a:rPr>
              <a:t>Automated Social Media </a:t>
            </a:r>
            <a:endParaRPr lang="en-US" sz="3500" dirty="0">
              <a:latin typeface="Cambria" panose="02040503050406030204" pitchFamily="18" charset="0"/>
              <a:cs typeface="Helvetica"/>
            </a:endParaRPr>
          </a:p>
          <a:p>
            <a:pPr marL="2800350" lvl="5" indent="-514350">
              <a:spcAft>
                <a:spcPts val="1200"/>
              </a:spcAft>
              <a:buAutoNum type="arabicPeriod"/>
            </a:pPr>
            <a:r>
              <a:rPr lang="en-US" sz="3500" dirty="0" smtClean="0">
                <a:latin typeface="Cambria" panose="02040503050406030204" pitchFamily="18" charset="0"/>
                <a:cs typeface="Helvetica"/>
              </a:rPr>
              <a:t>Tree and Shrub facts</a:t>
            </a:r>
          </a:p>
        </p:txBody>
      </p:sp>
    </p:spTree>
    <p:extLst>
      <p:ext uri="{BB962C8B-B14F-4D97-AF65-F5344CB8AC3E}">
        <p14:creationId xmlns:p14="http://schemas.microsoft.com/office/powerpoint/2010/main" val="28059419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ee and shrub postcard.jpg"/>
          <p:cNvPicPr>
            <a:picLocks noChangeAspect="1"/>
          </p:cNvPicPr>
          <p:nvPr/>
        </p:nvPicPr>
        <p:blipFill rotWithShape="1">
          <a:blip r:embed="rId3">
            <a:extLst>
              <a:ext uri="{28A0092B-C50C-407E-A947-70E740481C1C}">
                <a14:useLocalDpi xmlns:a14="http://schemas.microsoft.com/office/drawing/2010/main" val="0"/>
              </a:ext>
            </a:extLst>
          </a:blip>
          <a:srcRect b="52976"/>
          <a:stretch/>
        </p:blipFill>
        <p:spPr>
          <a:xfrm>
            <a:off x="557835" y="262025"/>
            <a:ext cx="8243487" cy="6399102"/>
          </a:xfrm>
          <a:prstGeom prst="rect">
            <a:avLst/>
          </a:prstGeom>
        </p:spPr>
      </p:pic>
    </p:spTree>
    <p:extLst>
      <p:ext uri="{BB962C8B-B14F-4D97-AF65-F5344CB8AC3E}">
        <p14:creationId xmlns:p14="http://schemas.microsoft.com/office/powerpoint/2010/main" val="37077628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ee and shrub postcard.jpg"/>
          <p:cNvPicPr>
            <a:picLocks noChangeAspect="1"/>
          </p:cNvPicPr>
          <p:nvPr/>
        </p:nvPicPr>
        <p:blipFill rotWithShape="1">
          <a:blip r:embed="rId3">
            <a:extLst>
              <a:ext uri="{28A0092B-C50C-407E-A947-70E740481C1C}">
                <a14:useLocalDpi xmlns:a14="http://schemas.microsoft.com/office/drawing/2010/main" val="0"/>
              </a:ext>
            </a:extLst>
          </a:blip>
          <a:srcRect t="47024"/>
          <a:stretch/>
        </p:blipFill>
        <p:spPr>
          <a:xfrm>
            <a:off x="907093" y="167223"/>
            <a:ext cx="7397381" cy="6469064"/>
          </a:xfrm>
          <a:prstGeom prst="rect">
            <a:avLst/>
          </a:prstGeom>
        </p:spPr>
      </p:pic>
    </p:spTree>
    <p:extLst>
      <p:ext uri="{BB962C8B-B14F-4D97-AF65-F5344CB8AC3E}">
        <p14:creationId xmlns:p14="http://schemas.microsoft.com/office/powerpoint/2010/main" val="36446323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63600" y="512769"/>
            <a:ext cx="6647674" cy="5227631"/>
          </a:xfrm>
          <a:prstGeom prst="rect">
            <a:avLst/>
          </a:prstGeom>
        </p:spPr>
      </p:pic>
      <p:pic>
        <p:nvPicPr>
          <p:cNvPr id="3" name="Picture 2"/>
          <p:cNvPicPr>
            <a:picLocks noChangeAspect="1"/>
          </p:cNvPicPr>
          <p:nvPr/>
        </p:nvPicPr>
        <p:blipFill>
          <a:blip r:embed="rId4">
            <a:duotone>
              <a:schemeClr val="accent1">
                <a:shade val="45000"/>
                <a:satMod val="135000"/>
              </a:schemeClr>
              <a:prstClr val="white"/>
            </a:duotone>
          </a:blip>
          <a:stretch>
            <a:fillRect/>
          </a:stretch>
        </p:blipFill>
        <p:spPr>
          <a:xfrm>
            <a:off x="3402419" y="2440809"/>
            <a:ext cx="1402497" cy="1003175"/>
          </a:xfrm>
          <a:prstGeom prst="rect">
            <a:avLst/>
          </a:prstGeom>
        </p:spPr>
      </p:pic>
    </p:spTree>
    <p:extLst>
      <p:ext uri="{BB962C8B-B14F-4D97-AF65-F5344CB8AC3E}">
        <p14:creationId xmlns:p14="http://schemas.microsoft.com/office/powerpoint/2010/main" val="1299347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71912_First_Question_1725x810-PAN_1890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9887" y="39698"/>
            <a:ext cx="14782802" cy="6858001"/>
          </a:xfrm>
          <a:prstGeom prst="rect">
            <a:avLst/>
          </a:prstGeom>
        </p:spPr>
      </p:pic>
      <p:sp>
        <p:nvSpPr>
          <p:cNvPr id="4" name="TextBox 3"/>
          <p:cNvSpPr txBox="1"/>
          <p:nvPr/>
        </p:nvSpPr>
        <p:spPr>
          <a:xfrm>
            <a:off x="0" y="5287774"/>
            <a:ext cx="9144000" cy="1938992"/>
          </a:xfrm>
          <a:prstGeom prst="rect">
            <a:avLst/>
          </a:prstGeom>
          <a:solidFill>
            <a:schemeClr val="bg1">
              <a:alpha val="50000"/>
            </a:schemeClr>
          </a:solidFill>
        </p:spPr>
        <p:txBody>
          <a:bodyPr wrap="square" rtlCol="0">
            <a:spAutoFit/>
          </a:bodyPr>
          <a:lstStyle/>
          <a:p>
            <a:r>
              <a:rPr lang="en-US" sz="4000" dirty="0" smtClean="0">
                <a:solidFill>
                  <a:srgbClr val="C3D69B"/>
                </a:solidFill>
              </a:rPr>
              <a:t>Audience Questions:</a:t>
            </a:r>
            <a:endParaRPr lang="en-US" sz="4000" dirty="0">
              <a:solidFill>
                <a:srgbClr val="C3D69B"/>
              </a:solidFill>
            </a:endParaRPr>
          </a:p>
          <a:p>
            <a:r>
              <a:rPr lang="en-US" sz="4000" dirty="0" smtClean="0"/>
              <a:t>Type your questions in the Chat </a:t>
            </a:r>
            <a:r>
              <a:rPr lang="en-US" sz="4000" dirty="0"/>
              <a:t>B</a:t>
            </a:r>
            <a:r>
              <a:rPr lang="en-US" sz="4000" dirty="0" smtClean="0"/>
              <a:t>ox!</a:t>
            </a:r>
          </a:p>
          <a:p>
            <a:endParaRPr lang="en-US" sz="4000" dirty="0"/>
          </a:p>
        </p:txBody>
      </p:sp>
    </p:spTree>
    <p:extLst>
      <p:ext uri="{BB962C8B-B14F-4D97-AF65-F5344CB8AC3E}">
        <p14:creationId xmlns:p14="http://schemas.microsoft.com/office/powerpoint/2010/main" val="372573248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 y="0"/>
            <a:ext cx="9143999" cy="1631216"/>
          </a:xfrm>
          <a:prstGeom prst="rect">
            <a:avLst/>
          </a:prstGeom>
          <a:solidFill>
            <a:schemeClr val="bg1">
              <a:lumMod val="75000"/>
              <a:lumOff val="25000"/>
            </a:schemeClr>
          </a:solidFill>
        </p:spPr>
        <p:txBody>
          <a:bodyPr wrap="square" rtlCol="0">
            <a:spAutoFit/>
          </a:bodyPr>
          <a:lstStyle/>
          <a:p>
            <a:pPr algn="ctr"/>
            <a:r>
              <a:rPr lang="en-US" sz="10000" dirty="0" smtClean="0">
                <a:solidFill>
                  <a:srgbClr val="C3D69B"/>
                </a:solidFill>
                <a:latin typeface="DokChampa" panose="020B0604020202020204" pitchFamily="34" charset="-34"/>
                <a:cs typeface="DokChampa" panose="020B0604020202020204" pitchFamily="34" charset="-34"/>
              </a:rPr>
              <a:t>Conclusion</a:t>
            </a:r>
            <a:endParaRPr lang="en-US" sz="10000" dirty="0">
              <a:solidFill>
                <a:srgbClr val="C3D69B"/>
              </a:solidFill>
              <a:latin typeface="DokChampa" panose="020B0604020202020204" pitchFamily="34" charset="-34"/>
              <a:cs typeface="DokChampa" panose="020B0604020202020204" pitchFamily="34" charset="-34"/>
            </a:endParaRPr>
          </a:p>
        </p:txBody>
      </p:sp>
      <p:sp>
        <p:nvSpPr>
          <p:cNvPr id="5" name="Content Placeholder 2"/>
          <p:cNvSpPr txBox="1">
            <a:spLocks/>
          </p:cNvSpPr>
          <p:nvPr/>
        </p:nvSpPr>
        <p:spPr>
          <a:xfrm>
            <a:off x="457200" y="2296171"/>
            <a:ext cx="8229600" cy="287046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Please take our survey! </a:t>
            </a:r>
          </a:p>
          <a:p>
            <a:r>
              <a:rPr lang="en-US" dirty="0" smtClean="0"/>
              <a:t>Look for a follow up email with:</a:t>
            </a:r>
          </a:p>
          <a:p>
            <a:pPr lvl="1"/>
            <a:r>
              <a:rPr lang="en-US" i="1" dirty="0" smtClean="0"/>
              <a:t>A recorded version of this webinar</a:t>
            </a:r>
          </a:p>
          <a:p>
            <a:pPr lvl="1"/>
            <a:r>
              <a:rPr lang="en-US" i="1" dirty="0" smtClean="0"/>
              <a:t>Resources and information mentioned during the webinar</a:t>
            </a:r>
            <a:endParaRPr lang="en-US" i="1" dirty="0"/>
          </a:p>
        </p:txBody>
      </p:sp>
    </p:spTree>
    <p:extLst>
      <p:ext uri="{BB962C8B-B14F-4D97-AF65-F5344CB8AC3E}">
        <p14:creationId xmlns:p14="http://schemas.microsoft.com/office/powerpoint/2010/main" val="320535876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cole head sho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2221" y="503895"/>
            <a:ext cx="4611574" cy="5811612"/>
          </a:xfrm>
          <a:prstGeom prst="rect">
            <a:avLst/>
          </a:prstGeom>
        </p:spPr>
      </p:pic>
      <p:sp>
        <p:nvSpPr>
          <p:cNvPr id="3" name="TextBox 2"/>
          <p:cNvSpPr txBox="1"/>
          <p:nvPr/>
        </p:nvSpPr>
        <p:spPr>
          <a:xfrm>
            <a:off x="4938614" y="527088"/>
            <a:ext cx="4124753" cy="4585871"/>
          </a:xfrm>
          <a:prstGeom prst="rect">
            <a:avLst/>
          </a:prstGeom>
          <a:noFill/>
        </p:spPr>
        <p:txBody>
          <a:bodyPr wrap="square" rtlCol="0">
            <a:spAutoFit/>
          </a:bodyPr>
          <a:lstStyle/>
          <a:p>
            <a:pPr algn="ctr"/>
            <a:r>
              <a:rPr lang="en-US" sz="4000" dirty="0" smtClean="0">
                <a:solidFill>
                  <a:schemeClr val="accent3">
                    <a:lumMod val="60000"/>
                    <a:lumOff val="40000"/>
                  </a:schemeClr>
                </a:solidFill>
              </a:rPr>
              <a:t>Nicole Wise</a:t>
            </a:r>
            <a:endParaRPr lang="en-US" sz="4000" dirty="0">
              <a:solidFill>
                <a:schemeClr val="accent3">
                  <a:lumMod val="60000"/>
                  <a:lumOff val="40000"/>
                </a:schemeClr>
              </a:solidFill>
            </a:endParaRPr>
          </a:p>
          <a:p>
            <a:endParaRPr lang="en-US" dirty="0" smtClean="0"/>
          </a:p>
          <a:p>
            <a:r>
              <a:rPr lang="en-US" sz="2600" dirty="0" smtClean="0"/>
              <a:t>Email: Nwise@holganix.com</a:t>
            </a:r>
          </a:p>
          <a:p>
            <a:r>
              <a:rPr lang="en-US" sz="2600" dirty="0" smtClean="0"/>
              <a:t>Phone: 866-56-EARTH </a:t>
            </a:r>
            <a:r>
              <a:rPr lang="en-US" sz="2200" dirty="0" smtClean="0"/>
              <a:t>ext. 300</a:t>
            </a:r>
          </a:p>
          <a:p>
            <a:endParaRPr lang="en-US" sz="2200" dirty="0" smtClean="0"/>
          </a:p>
          <a:p>
            <a:endParaRPr lang="en-US" sz="2200" dirty="0" smtClean="0"/>
          </a:p>
          <a:p>
            <a:pPr algn="ctr"/>
            <a:r>
              <a:rPr lang="en-US" sz="4000" dirty="0" smtClean="0">
                <a:solidFill>
                  <a:schemeClr val="accent3">
                    <a:lumMod val="60000"/>
                    <a:lumOff val="40000"/>
                  </a:schemeClr>
                </a:solidFill>
              </a:rPr>
              <a:t>Suzanne Longacre</a:t>
            </a:r>
            <a:endParaRPr lang="en-US" sz="4000" dirty="0">
              <a:solidFill>
                <a:schemeClr val="accent3">
                  <a:lumMod val="60000"/>
                  <a:lumOff val="40000"/>
                </a:schemeClr>
              </a:solidFill>
            </a:endParaRPr>
          </a:p>
          <a:p>
            <a:endParaRPr lang="en-US" dirty="0"/>
          </a:p>
          <a:p>
            <a:r>
              <a:rPr lang="en-US" sz="2400" dirty="0"/>
              <a:t>Email: </a:t>
            </a:r>
            <a:r>
              <a:rPr lang="en-US" sz="2400" dirty="0" smtClean="0"/>
              <a:t>Slongacre@holganix.com</a:t>
            </a:r>
            <a:endParaRPr lang="en-US" sz="2400" dirty="0"/>
          </a:p>
          <a:p>
            <a:r>
              <a:rPr lang="en-US" sz="2400" dirty="0"/>
              <a:t>Phone: 866-56-EARTH </a:t>
            </a:r>
            <a:r>
              <a:rPr lang="en-US" sz="2000" dirty="0"/>
              <a:t>ext. </a:t>
            </a:r>
            <a:r>
              <a:rPr lang="en-US" sz="2000" dirty="0" smtClean="0"/>
              <a:t>212</a:t>
            </a:r>
            <a:endParaRPr lang="en-US" sz="2000" dirty="0"/>
          </a:p>
          <a:p>
            <a:endParaRPr lang="en-US" sz="2200" dirty="0"/>
          </a:p>
        </p:txBody>
      </p:sp>
    </p:spTree>
    <p:extLst>
      <p:ext uri="{BB962C8B-B14F-4D97-AF65-F5344CB8AC3E}">
        <p14:creationId xmlns:p14="http://schemas.microsoft.com/office/powerpoint/2010/main" val="56082686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icole head shot.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2221" y="503895"/>
            <a:ext cx="4611574" cy="5811612"/>
          </a:xfrm>
          <a:prstGeom prst="rect">
            <a:avLst/>
          </a:prstGeom>
        </p:spPr>
      </p:pic>
      <p:sp>
        <p:nvSpPr>
          <p:cNvPr id="3" name="TextBox 2"/>
          <p:cNvSpPr txBox="1"/>
          <p:nvPr/>
        </p:nvSpPr>
        <p:spPr>
          <a:xfrm>
            <a:off x="4938614" y="1310126"/>
            <a:ext cx="4124753" cy="3046988"/>
          </a:xfrm>
          <a:prstGeom prst="rect">
            <a:avLst/>
          </a:prstGeom>
          <a:noFill/>
        </p:spPr>
        <p:txBody>
          <a:bodyPr wrap="square" rtlCol="0">
            <a:spAutoFit/>
          </a:bodyPr>
          <a:lstStyle/>
          <a:p>
            <a:pPr algn="ctr"/>
            <a:r>
              <a:rPr lang="en-US" sz="5000" dirty="0" smtClean="0">
                <a:solidFill>
                  <a:schemeClr val="accent3">
                    <a:lumMod val="60000"/>
                    <a:lumOff val="40000"/>
                  </a:schemeClr>
                </a:solidFill>
              </a:rPr>
              <a:t>Nicole Wise</a:t>
            </a:r>
            <a:endParaRPr lang="en-US" sz="5000" dirty="0">
              <a:solidFill>
                <a:schemeClr val="accent3">
                  <a:lumMod val="60000"/>
                  <a:lumOff val="40000"/>
                </a:schemeClr>
              </a:solidFill>
            </a:endParaRPr>
          </a:p>
          <a:p>
            <a:pPr algn="ctr"/>
            <a:r>
              <a:rPr lang="en-US" sz="3000" dirty="0" err="1" smtClean="0"/>
              <a:t>Holganix</a:t>
            </a:r>
            <a:r>
              <a:rPr lang="en-US" sz="3000" dirty="0" smtClean="0"/>
              <a:t> Head of Marketing</a:t>
            </a:r>
          </a:p>
          <a:p>
            <a:endParaRPr lang="en-US" sz="3000" dirty="0" smtClean="0"/>
          </a:p>
          <a:p>
            <a:r>
              <a:rPr lang="en-US" sz="2600" dirty="0" smtClean="0"/>
              <a:t>Email: Nwise@holganix.com</a:t>
            </a:r>
          </a:p>
          <a:p>
            <a:r>
              <a:rPr lang="en-US" sz="2600" dirty="0" smtClean="0"/>
              <a:t>Phone: 866-56-EARTH </a:t>
            </a:r>
            <a:r>
              <a:rPr lang="en-US" sz="2200" dirty="0" smtClean="0"/>
              <a:t>ext. 300</a:t>
            </a:r>
            <a:endParaRPr lang="en-US" sz="2200" dirty="0"/>
          </a:p>
        </p:txBody>
      </p:sp>
    </p:spTree>
    <p:extLst>
      <p:ext uri="{BB962C8B-B14F-4D97-AF65-F5344CB8AC3E}">
        <p14:creationId xmlns:p14="http://schemas.microsoft.com/office/powerpoint/2010/main" val="24187019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317" y="196988"/>
            <a:ext cx="9143999" cy="1015663"/>
          </a:xfrm>
          <a:prstGeom prst="rect">
            <a:avLst/>
          </a:prstGeom>
          <a:solidFill>
            <a:schemeClr val="bg1">
              <a:lumMod val="75000"/>
              <a:lumOff val="25000"/>
            </a:schemeClr>
          </a:solidFill>
        </p:spPr>
        <p:txBody>
          <a:bodyPr wrap="square" rtlCol="0">
            <a:spAutoFit/>
          </a:bodyPr>
          <a:lstStyle/>
          <a:p>
            <a:pPr algn="ctr"/>
            <a:r>
              <a:rPr lang="en-US" sz="6000" dirty="0" smtClean="0">
                <a:solidFill>
                  <a:schemeClr val="accent3">
                    <a:lumMod val="60000"/>
                    <a:lumOff val="40000"/>
                  </a:schemeClr>
                </a:solidFill>
                <a:latin typeface="Calibri"/>
                <a:cs typeface="Calibri"/>
              </a:rPr>
              <a:t>Agenda</a:t>
            </a:r>
            <a:endParaRPr lang="en-US" sz="6000" dirty="0">
              <a:solidFill>
                <a:schemeClr val="accent3">
                  <a:lumMod val="60000"/>
                  <a:lumOff val="40000"/>
                </a:schemeClr>
              </a:solidFill>
              <a:latin typeface="Calibri"/>
              <a:cs typeface="Calibri"/>
            </a:endParaRPr>
          </a:p>
        </p:txBody>
      </p:sp>
      <p:sp>
        <p:nvSpPr>
          <p:cNvPr id="2" name="TextBox 1"/>
          <p:cNvSpPr txBox="1"/>
          <p:nvPr/>
        </p:nvSpPr>
        <p:spPr>
          <a:xfrm>
            <a:off x="745832" y="2015577"/>
            <a:ext cx="7518792" cy="3647153"/>
          </a:xfrm>
          <a:prstGeom prst="rect">
            <a:avLst/>
          </a:prstGeom>
          <a:noFill/>
        </p:spPr>
        <p:txBody>
          <a:bodyPr wrap="square" rtlCol="0">
            <a:spAutoFit/>
          </a:bodyPr>
          <a:lstStyle/>
          <a:p>
            <a:pPr marL="457200" indent="-457200">
              <a:buFont typeface="+mj-lt"/>
              <a:buAutoNum type="arabicPeriod"/>
            </a:pPr>
            <a:r>
              <a:rPr lang="en-US" sz="3300" dirty="0" smtClean="0"/>
              <a:t>Why tree and shrub?</a:t>
            </a:r>
          </a:p>
          <a:p>
            <a:pPr marL="457200" indent="-457200">
              <a:buFont typeface="+mj-lt"/>
              <a:buAutoNum type="arabicPeriod"/>
            </a:pPr>
            <a:r>
              <a:rPr lang="en-US" sz="3300" dirty="0" smtClean="0"/>
              <a:t>Who’s your audience?</a:t>
            </a:r>
          </a:p>
          <a:p>
            <a:pPr marL="457200" indent="-457200">
              <a:buFont typeface="+mj-lt"/>
              <a:buAutoNum type="arabicPeriod"/>
            </a:pPr>
            <a:r>
              <a:rPr lang="en-US" sz="3300" dirty="0" smtClean="0"/>
              <a:t>Building your marketing campaign</a:t>
            </a:r>
          </a:p>
          <a:p>
            <a:pPr marL="457200" indent="-457200">
              <a:buFont typeface="+mj-lt"/>
              <a:buAutoNum type="arabicPeriod"/>
            </a:pPr>
            <a:r>
              <a:rPr lang="en-US" sz="3300" dirty="0" smtClean="0"/>
              <a:t>Marketing campaign timeline</a:t>
            </a:r>
          </a:p>
          <a:p>
            <a:pPr marL="457200" indent="-457200">
              <a:buFont typeface="+mj-lt"/>
              <a:buAutoNum type="arabicPeriod"/>
            </a:pPr>
            <a:r>
              <a:rPr lang="en-US" sz="3300" dirty="0" smtClean="0"/>
              <a:t>Marketing Tools</a:t>
            </a:r>
          </a:p>
          <a:p>
            <a:pPr marL="457200" indent="-457200">
              <a:buFont typeface="+mj-lt"/>
              <a:buAutoNum type="arabicPeriod"/>
            </a:pPr>
            <a:r>
              <a:rPr lang="en-US" sz="3300" dirty="0" smtClean="0"/>
              <a:t>Q&amp;A </a:t>
            </a:r>
          </a:p>
          <a:p>
            <a:pPr marL="457200" indent="-457200">
              <a:buFont typeface="+mj-lt"/>
              <a:buAutoNum type="arabicPeriod"/>
            </a:pPr>
            <a:r>
              <a:rPr lang="en-US" sz="3300" dirty="0" smtClean="0"/>
              <a:t>Audience Polls</a:t>
            </a:r>
            <a:endParaRPr lang="en-US" sz="3300" dirty="0"/>
          </a:p>
        </p:txBody>
      </p:sp>
    </p:spTree>
    <p:extLst>
      <p:ext uri="{BB962C8B-B14F-4D97-AF65-F5344CB8AC3E}">
        <p14:creationId xmlns:p14="http://schemas.microsoft.com/office/powerpoint/2010/main" val="25744854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45548" y="2029454"/>
            <a:ext cx="6707170" cy="2939547"/>
          </a:xfrm>
        </p:spPr>
        <p:txBody>
          <a:bodyPr/>
          <a:lstStyle/>
          <a:p>
            <a:r>
              <a:rPr lang="en-US" sz="4300" dirty="0" smtClean="0">
                <a:solidFill>
                  <a:schemeClr val="tx1"/>
                </a:solidFill>
                <a:latin typeface="Arial"/>
                <a:cs typeface="Arial"/>
              </a:rPr>
              <a:t>Question one: How many of you </a:t>
            </a:r>
            <a:r>
              <a:rPr lang="en-US" sz="4300" dirty="0" smtClean="0">
                <a:solidFill>
                  <a:srgbClr val="595959"/>
                </a:solidFill>
                <a:latin typeface="Arial"/>
                <a:cs typeface="Arial"/>
              </a:rPr>
              <a:t>have attended</a:t>
            </a:r>
            <a:r>
              <a:rPr lang="en-US" sz="4300" dirty="0" smtClean="0">
                <a:solidFill>
                  <a:srgbClr val="FFFFFF"/>
                </a:solidFill>
                <a:latin typeface="Arial"/>
                <a:cs typeface="Arial"/>
              </a:rPr>
              <a:t> a marketing webinar?</a:t>
            </a:r>
            <a:r>
              <a:rPr lang="en-US" sz="4300" dirty="0" smtClean="0">
                <a:solidFill>
                  <a:srgbClr val="595959"/>
                </a:solidFill>
                <a:latin typeface="Arial"/>
                <a:cs typeface="Arial"/>
              </a:rPr>
              <a:t> </a:t>
            </a:r>
            <a:endParaRPr lang="en-US" sz="4300" dirty="0">
              <a:solidFill>
                <a:schemeClr val="tx1"/>
              </a:solidFill>
              <a:latin typeface="Arial"/>
              <a:cs typeface="Arial"/>
            </a:endParaRPr>
          </a:p>
        </p:txBody>
      </p:sp>
      <p:sp>
        <p:nvSpPr>
          <p:cNvPr id="5" name="Text Placeholder 1"/>
          <p:cNvSpPr txBox="1">
            <a:spLocks/>
          </p:cNvSpPr>
          <p:nvPr/>
        </p:nvSpPr>
        <p:spPr>
          <a:xfrm>
            <a:off x="853871" y="1087287"/>
            <a:ext cx="1014587" cy="3258284"/>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E5425D"/>
              </a:buClr>
              <a:buFont typeface="Arial"/>
              <a:buNone/>
              <a:defRPr sz="6000" b="0" i="0" kern="1200">
                <a:solidFill>
                  <a:schemeClr val="bg1"/>
                </a:solidFill>
                <a:latin typeface="Franklin Gothic Book"/>
                <a:ea typeface="+mn-ea"/>
                <a:cs typeface="Verdana"/>
              </a:defRPr>
            </a:lvl1pPr>
            <a:lvl2pPr marL="457200" indent="0" algn="l" defTabSz="457200" rtl="0" eaLnBrk="1" latinLnBrk="0" hangingPunct="1">
              <a:spcBef>
                <a:spcPct val="20000"/>
              </a:spcBef>
              <a:buClr>
                <a:srgbClr val="E5425D"/>
              </a:buClr>
              <a:buFont typeface="Arial" panose="020B0604020202020204" pitchFamily="34" charset="0"/>
              <a:buNone/>
              <a:defRPr sz="2400" b="0" i="0" kern="1200">
                <a:solidFill>
                  <a:schemeClr val="bg1"/>
                </a:solidFill>
                <a:latin typeface="Baskerville"/>
                <a:ea typeface="+mn-ea"/>
                <a:cs typeface="Verdana"/>
              </a:defRPr>
            </a:lvl2pPr>
            <a:lvl3pPr marL="914400" indent="0" algn="l" defTabSz="457200" rtl="0" eaLnBrk="1" latinLnBrk="0" hangingPunct="1">
              <a:spcBef>
                <a:spcPct val="20000"/>
              </a:spcBef>
              <a:buClr>
                <a:srgbClr val="E5425D"/>
              </a:buClr>
              <a:buFont typeface="Arial"/>
              <a:buNone/>
              <a:defRPr sz="2400" b="0" i="0" kern="1200">
                <a:solidFill>
                  <a:schemeClr val="bg1"/>
                </a:solidFill>
                <a:latin typeface="Baskerville"/>
                <a:ea typeface="+mn-ea"/>
                <a:cs typeface="Verdana"/>
              </a:defRPr>
            </a:lvl3pPr>
            <a:lvl4pPr marL="1371600" indent="0" algn="l" defTabSz="457200" rtl="0" eaLnBrk="1" latinLnBrk="0" hangingPunct="1">
              <a:spcBef>
                <a:spcPct val="20000"/>
              </a:spcBef>
              <a:buClr>
                <a:srgbClr val="E5425D"/>
              </a:buClr>
              <a:buFont typeface="Arial" panose="020B0604020202020204" pitchFamily="34" charset="0"/>
              <a:buNone/>
              <a:defRPr sz="2000" b="0" i="0" kern="1200">
                <a:solidFill>
                  <a:schemeClr val="bg1"/>
                </a:solidFill>
                <a:latin typeface="Baskerville"/>
                <a:ea typeface="+mn-ea"/>
                <a:cs typeface="Verdana"/>
              </a:defRPr>
            </a:lvl4pPr>
            <a:lvl5pPr marL="1828800" indent="0" algn="l" defTabSz="457200" rtl="0" eaLnBrk="1" latinLnBrk="0" hangingPunct="1">
              <a:spcBef>
                <a:spcPct val="20000"/>
              </a:spcBef>
              <a:buClr>
                <a:srgbClr val="E5425D"/>
              </a:buClr>
              <a:buFont typeface="Arial" panose="020B0604020202020204" pitchFamily="34" charset="0"/>
              <a:buNone/>
              <a:defRPr sz="2000" b="0" i="0" kern="1200">
                <a:solidFill>
                  <a:schemeClr val="bg1"/>
                </a:solidFill>
                <a:latin typeface="Baskerville"/>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0" b="1" dirty="0" smtClean="0">
                <a:solidFill>
                  <a:schemeClr val="bg1">
                    <a:lumMod val="65000"/>
                    <a:lumOff val="35000"/>
                  </a:schemeClr>
                </a:solidFill>
                <a:latin typeface="Microsoft Sans Serif"/>
                <a:cs typeface="Microsoft Sans Serif"/>
              </a:rPr>
              <a:t>“</a:t>
            </a:r>
            <a:endParaRPr lang="en-US" sz="18000" b="1" dirty="0">
              <a:solidFill>
                <a:schemeClr val="bg1">
                  <a:lumMod val="65000"/>
                  <a:lumOff val="35000"/>
                </a:schemeClr>
              </a:solidFill>
              <a:latin typeface="Microsoft Sans Serif"/>
              <a:cs typeface="Microsoft Sans Serif"/>
            </a:endParaRPr>
          </a:p>
        </p:txBody>
      </p:sp>
      <p:sp>
        <p:nvSpPr>
          <p:cNvPr id="6" name="Text Placeholder 1"/>
          <p:cNvSpPr txBox="1">
            <a:spLocks/>
          </p:cNvSpPr>
          <p:nvPr/>
        </p:nvSpPr>
        <p:spPr>
          <a:xfrm rot="10800000">
            <a:off x="6720618" y="3389160"/>
            <a:ext cx="1080599" cy="1579841"/>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E5425D"/>
              </a:buClr>
              <a:buFont typeface="Arial"/>
              <a:buNone/>
              <a:defRPr sz="6000" b="0" i="0" kern="1200">
                <a:solidFill>
                  <a:schemeClr val="bg1"/>
                </a:solidFill>
                <a:latin typeface="Franklin Gothic Book"/>
                <a:ea typeface="+mn-ea"/>
                <a:cs typeface="Verdana"/>
              </a:defRPr>
            </a:lvl1pPr>
            <a:lvl2pPr marL="457200" indent="0" algn="l" defTabSz="457200" rtl="0" eaLnBrk="1" latinLnBrk="0" hangingPunct="1">
              <a:spcBef>
                <a:spcPct val="20000"/>
              </a:spcBef>
              <a:buClr>
                <a:srgbClr val="E5425D"/>
              </a:buClr>
              <a:buFont typeface="Arial" panose="020B0604020202020204" pitchFamily="34" charset="0"/>
              <a:buNone/>
              <a:defRPr sz="2400" b="0" i="0" kern="1200">
                <a:solidFill>
                  <a:schemeClr val="bg1"/>
                </a:solidFill>
                <a:latin typeface="Baskerville"/>
                <a:ea typeface="+mn-ea"/>
                <a:cs typeface="Verdana"/>
              </a:defRPr>
            </a:lvl2pPr>
            <a:lvl3pPr marL="914400" indent="0" algn="l" defTabSz="457200" rtl="0" eaLnBrk="1" latinLnBrk="0" hangingPunct="1">
              <a:spcBef>
                <a:spcPct val="20000"/>
              </a:spcBef>
              <a:buClr>
                <a:srgbClr val="E5425D"/>
              </a:buClr>
              <a:buFont typeface="Arial"/>
              <a:buNone/>
              <a:defRPr sz="2400" b="0" i="0" kern="1200">
                <a:solidFill>
                  <a:schemeClr val="bg1"/>
                </a:solidFill>
                <a:latin typeface="Baskerville"/>
                <a:ea typeface="+mn-ea"/>
                <a:cs typeface="Verdana"/>
              </a:defRPr>
            </a:lvl3pPr>
            <a:lvl4pPr marL="1371600" indent="0" algn="l" defTabSz="457200" rtl="0" eaLnBrk="1" latinLnBrk="0" hangingPunct="1">
              <a:spcBef>
                <a:spcPct val="20000"/>
              </a:spcBef>
              <a:buClr>
                <a:srgbClr val="E5425D"/>
              </a:buClr>
              <a:buFont typeface="Arial" panose="020B0604020202020204" pitchFamily="34" charset="0"/>
              <a:buNone/>
              <a:defRPr sz="2000" b="0" i="0" kern="1200">
                <a:solidFill>
                  <a:schemeClr val="bg1"/>
                </a:solidFill>
                <a:latin typeface="Baskerville"/>
                <a:ea typeface="+mn-ea"/>
                <a:cs typeface="Verdana"/>
              </a:defRPr>
            </a:lvl4pPr>
            <a:lvl5pPr marL="1828800" indent="0" algn="l" defTabSz="457200" rtl="0" eaLnBrk="1" latinLnBrk="0" hangingPunct="1">
              <a:spcBef>
                <a:spcPct val="20000"/>
              </a:spcBef>
              <a:buClr>
                <a:srgbClr val="E5425D"/>
              </a:buClr>
              <a:buFont typeface="Arial" panose="020B0604020202020204" pitchFamily="34" charset="0"/>
              <a:buNone/>
              <a:defRPr sz="2000" b="0" i="0" kern="1200">
                <a:solidFill>
                  <a:schemeClr val="bg1"/>
                </a:solidFill>
                <a:latin typeface="Baskerville"/>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0" b="1" dirty="0" smtClean="0">
                <a:solidFill>
                  <a:srgbClr val="595959"/>
                </a:solidFill>
                <a:latin typeface="Microsoft Sans Serif"/>
                <a:cs typeface="Microsoft Sans Serif"/>
              </a:rPr>
              <a:t>“</a:t>
            </a:r>
            <a:endParaRPr lang="en-US" sz="18000" b="1" dirty="0">
              <a:solidFill>
                <a:srgbClr val="595959"/>
              </a:solidFill>
              <a:latin typeface="Microsoft Sans Serif"/>
              <a:cs typeface="Microsoft Sans Serif"/>
            </a:endParaRPr>
          </a:p>
        </p:txBody>
      </p:sp>
    </p:spTree>
    <p:extLst>
      <p:ext uri="{BB962C8B-B14F-4D97-AF65-F5344CB8AC3E}">
        <p14:creationId xmlns:p14="http://schemas.microsoft.com/office/powerpoint/2010/main" val="22641300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45548" y="2029454"/>
            <a:ext cx="6707170" cy="2939547"/>
          </a:xfrm>
        </p:spPr>
        <p:txBody>
          <a:bodyPr/>
          <a:lstStyle/>
          <a:p>
            <a:r>
              <a:rPr lang="en-US" sz="4300" dirty="0" smtClean="0">
                <a:solidFill>
                  <a:schemeClr val="tx1"/>
                </a:solidFill>
                <a:latin typeface="Arial"/>
                <a:cs typeface="Arial"/>
              </a:rPr>
              <a:t>Question two: How many of you </a:t>
            </a:r>
            <a:r>
              <a:rPr lang="en-US" sz="4300" dirty="0" smtClean="0">
                <a:solidFill>
                  <a:srgbClr val="C3D69B"/>
                </a:solidFill>
                <a:latin typeface="Arial"/>
                <a:cs typeface="Arial"/>
              </a:rPr>
              <a:t>currently offer</a:t>
            </a:r>
            <a:r>
              <a:rPr lang="en-US" sz="4300" dirty="0" smtClean="0">
                <a:solidFill>
                  <a:srgbClr val="FFD628"/>
                </a:solidFill>
                <a:latin typeface="Arial"/>
                <a:cs typeface="Arial"/>
              </a:rPr>
              <a:t> </a:t>
            </a:r>
            <a:r>
              <a:rPr lang="en-US" sz="4300" dirty="0" smtClean="0">
                <a:solidFill>
                  <a:schemeClr val="tx1"/>
                </a:solidFill>
                <a:latin typeface="Arial"/>
                <a:cs typeface="Arial"/>
              </a:rPr>
              <a:t>tree &amp; shrub apps?</a:t>
            </a:r>
            <a:endParaRPr lang="en-US" sz="4300" dirty="0">
              <a:solidFill>
                <a:schemeClr val="tx1"/>
              </a:solidFill>
              <a:latin typeface="Arial"/>
              <a:cs typeface="Arial"/>
            </a:endParaRPr>
          </a:p>
        </p:txBody>
      </p:sp>
      <p:sp>
        <p:nvSpPr>
          <p:cNvPr id="5" name="Text Placeholder 1"/>
          <p:cNvSpPr txBox="1">
            <a:spLocks/>
          </p:cNvSpPr>
          <p:nvPr/>
        </p:nvSpPr>
        <p:spPr>
          <a:xfrm>
            <a:off x="853871" y="1087287"/>
            <a:ext cx="1014587" cy="3258284"/>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E5425D"/>
              </a:buClr>
              <a:buFont typeface="Arial"/>
              <a:buNone/>
              <a:defRPr sz="6000" b="0" i="0" kern="1200">
                <a:solidFill>
                  <a:schemeClr val="bg1"/>
                </a:solidFill>
                <a:latin typeface="Franklin Gothic Book"/>
                <a:ea typeface="+mn-ea"/>
                <a:cs typeface="Verdana"/>
              </a:defRPr>
            </a:lvl1pPr>
            <a:lvl2pPr marL="457200" indent="0" algn="l" defTabSz="457200" rtl="0" eaLnBrk="1" latinLnBrk="0" hangingPunct="1">
              <a:spcBef>
                <a:spcPct val="20000"/>
              </a:spcBef>
              <a:buClr>
                <a:srgbClr val="E5425D"/>
              </a:buClr>
              <a:buFont typeface="Arial" panose="020B0604020202020204" pitchFamily="34" charset="0"/>
              <a:buNone/>
              <a:defRPr sz="2400" b="0" i="0" kern="1200">
                <a:solidFill>
                  <a:schemeClr val="bg1"/>
                </a:solidFill>
                <a:latin typeface="Baskerville"/>
                <a:ea typeface="+mn-ea"/>
                <a:cs typeface="Verdana"/>
              </a:defRPr>
            </a:lvl2pPr>
            <a:lvl3pPr marL="914400" indent="0" algn="l" defTabSz="457200" rtl="0" eaLnBrk="1" latinLnBrk="0" hangingPunct="1">
              <a:spcBef>
                <a:spcPct val="20000"/>
              </a:spcBef>
              <a:buClr>
                <a:srgbClr val="E5425D"/>
              </a:buClr>
              <a:buFont typeface="Arial"/>
              <a:buNone/>
              <a:defRPr sz="2400" b="0" i="0" kern="1200">
                <a:solidFill>
                  <a:schemeClr val="bg1"/>
                </a:solidFill>
                <a:latin typeface="Baskerville"/>
                <a:ea typeface="+mn-ea"/>
                <a:cs typeface="Verdana"/>
              </a:defRPr>
            </a:lvl3pPr>
            <a:lvl4pPr marL="1371600" indent="0" algn="l" defTabSz="457200" rtl="0" eaLnBrk="1" latinLnBrk="0" hangingPunct="1">
              <a:spcBef>
                <a:spcPct val="20000"/>
              </a:spcBef>
              <a:buClr>
                <a:srgbClr val="E5425D"/>
              </a:buClr>
              <a:buFont typeface="Arial" panose="020B0604020202020204" pitchFamily="34" charset="0"/>
              <a:buNone/>
              <a:defRPr sz="2000" b="0" i="0" kern="1200">
                <a:solidFill>
                  <a:schemeClr val="bg1"/>
                </a:solidFill>
                <a:latin typeface="Baskerville"/>
                <a:ea typeface="+mn-ea"/>
                <a:cs typeface="Verdana"/>
              </a:defRPr>
            </a:lvl4pPr>
            <a:lvl5pPr marL="1828800" indent="0" algn="l" defTabSz="457200" rtl="0" eaLnBrk="1" latinLnBrk="0" hangingPunct="1">
              <a:spcBef>
                <a:spcPct val="20000"/>
              </a:spcBef>
              <a:buClr>
                <a:srgbClr val="E5425D"/>
              </a:buClr>
              <a:buFont typeface="Arial" panose="020B0604020202020204" pitchFamily="34" charset="0"/>
              <a:buNone/>
              <a:defRPr sz="2000" b="0" i="0" kern="1200">
                <a:solidFill>
                  <a:schemeClr val="bg1"/>
                </a:solidFill>
                <a:latin typeface="Baskerville"/>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0" b="1" dirty="0" smtClean="0">
                <a:solidFill>
                  <a:schemeClr val="accent3">
                    <a:lumMod val="60000"/>
                    <a:lumOff val="40000"/>
                  </a:schemeClr>
                </a:solidFill>
                <a:latin typeface="Microsoft Sans Serif"/>
                <a:cs typeface="Microsoft Sans Serif"/>
              </a:rPr>
              <a:t>“</a:t>
            </a:r>
            <a:endParaRPr lang="en-US" sz="18000" b="1" dirty="0">
              <a:solidFill>
                <a:schemeClr val="accent3">
                  <a:lumMod val="60000"/>
                  <a:lumOff val="40000"/>
                </a:schemeClr>
              </a:solidFill>
              <a:latin typeface="Microsoft Sans Serif"/>
              <a:cs typeface="Microsoft Sans Serif"/>
            </a:endParaRPr>
          </a:p>
        </p:txBody>
      </p:sp>
      <p:sp>
        <p:nvSpPr>
          <p:cNvPr id="6" name="Text Placeholder 1"/>
          <p:cNvSpPr txBox="1">
            <a:spLocks/>
          </p:cNvSpPr>
          <p:nvPr/>
        </p:nvSpPr>
        <p:spPr>
          <a:xfrm rot="10800000">
            <a:off x="6349878" y="3628028"/>
            <a:ext cx="1080599" cy="1579841"/>
          </a:xfrm>
          <a:prstGeom prst="rect">
            <a:avLst/>
          </a:prstGeom>
        </p:spPr>
        <p:txBody>
          <a:bodyPr vert="horz" lIns="91440" tIns="45720" rIns="91440" bIns="45720" rtlCol="0">
            <a:noAutofit/>
          </a:bodyPr>
          <a:lstStyle>
            <a:lvl1pPr marL="0" indent="0" algn="l" defTabSz="457200" rtl="0" eaLnBrk="1" latinLnBrk="0" hangingPunct="1">
              <a:spcBef>
                <a:spcPct val="20000"/>
              </a:spcBef>
              <a:buClr>
                <a:srgbClr val="E5425D"/>
              </a:buClr>
              <a:buFont typeface="Arial"/>
              <a:buNone/>
              <a:defRPr sz="6000" b="0" i="0" kern="1200">
                <a:solidFill>
                  <a:schemeClr val="bg1"/>
                </a:solidFill>
                <a:latin typeface="Franklin Gothic Book"/>
                <a:ea typeface="+mn-ea"/>
                <a:cs typeface="Verdana"/>
              </a:defRPr>
            </a:lvl1pPr>
            <a:lvl2pPr marL="457200" indent="0" algn="l" defTabSz="457200" rtl="0" eaLnBrk="1" latinLnBrk="0" hangingPunct="1">
              <a:spcBef>
                <a:spcPct val="20000"/>
              </a:spcBef>
              <a:buClr>
                <a:srgbClr val="E5425D"/>
              </a:buClr>
              <a:buFont typeface="Arial" panose="020B0604020202020204" pitchFamily="34" charset="0"/>
              <a:buNone/>
              <a:defRPr sz="2400" b="0" i="0" kern="1200">
                <a:solidFill>
                  <a:schemeClr val="bg1"/>
                </a:solidFill>
                <a:latin typeface="Baskerville"/>
                <a:ea typeface="+mn-ea"/>
                <a:cs typeface="Verdana"/>
              </a:defRPr>
            </a:lvl2pPr>
            <a:lvl3pPr marL="914400" indent="0" algn="l" defTabSz="457200" rtl="0" eaLnBrk="1" latinLnBrk="0" hangingPunct="1">
              <a:spcBef>
                <a:spcPct val="20000"/>
              </a:spcBef>
              <a:buClr>
                <a:srgbClr val="E5425D"/>
              </a:buClr>
              <a:buFont typeface="Arial"/>
              <a:buNone/>
              <a:defRPr sz="2400" b="0" i="0" kern="1200">
                <a:solidFill>
                  <a:schemeClr val="bg1"/>
                </a:solidFill>
                <a:latin typeface="Baskerville"/>
                <a:ea typeface="+mn-ea"/>
                <a:cs typeface="Verdana"/>
              </a:defRPr>
            </a:lvl3pPr>
            <a:lvl4pPr marL="1371600" indent="0" algn="l" defTabSz="457200" rtl="0" eaLnBrk="1" latinLnBrk="0" hangingPunct="1">
              <a:spcBef>
                <a:spcPct val="20000"/>
              </a:spcBef>
              <a:buClr>
                <a:srgbClr val="E5425D"/>
              </a:buClr>
              <a:buFont typeface="Arial" panose="020B0604020202020204" pitchFamily="34" charset="0"/>
              <a:buNone/>
              <a:defRPr sz="2000" b="0" i="0" kern="1200">
                <a:solidFill>
                  <a:schemeClr val="bg1"/>
                </a:solidFill>
                <a:latin typeface="Baskerville"/>
                <a:ea typeface="+mn-ea"/>
                <a:cs typeface="Verdana"/>
              </a:defRPr>
            </a:lvl4pPr>
            <a:lvl5pPr marL="1828800" indent="0" algn="l" defTabSz="457200" rtl="0" eaLnBrk="1" latinLnBrk="0" hangingPunct="1">
              <a:spcBef>
                <a:spcPct val="20000"/>
              </a:spcBef>
              <a:buClr>
                <a:srgbClr val="E5425D"/>
              </a:buClr>
              <a:buFont typeface="Arial" panose="020B0604020202020204" pitchFamily="34" charset="0"/>
              <a:buNone/>
              <a:defRPr sz="2000" b="0" i="0" kern="1200">
                <a:solidFill>
                  <a:schemeClr val="bg1"/>
                </a:solidFill>
                <a:latin typeface="Baskerville"/>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0" b="1" dirty="0" smtClean="0">
                <a:solidFill>
                  <a:srgbClr val="C3D69B"/>
                </a:solidFill>
                <a:latin typeface="Microsoft Sans Serif"/>
                <a:cs typeface="Microsoft Sans Serif"/>
              </a:rPr>
              <a:t>“</a:t>
            </a:r>
            <a:endParaRPr lang="en-US" sz="18000" b="1" dirty="0">
              <a:solidFill>
                <a:srgbClr val="C3D69B"/>
              </a:solidFill>
              <a:latin typeface="Microsoft Sans Serif"/>
              <a:cs typeface="Microsoft Sans Serif"/>
            </a:endParaRPr>
          </a:p>
        </p:txBody>
      </p:sp>
    </p:spTree>
    <p:extLst>
      <p:ext uri="{BB962C8B-B14F-4D97-AF65-F5344CB8AC3E}">
        <p14:creationId xmlns:p14="http://schemas.microsoft.com/office/powerpoint/2010/main" val="10441041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ands earth.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14995" y="-57390"/>
            <a:ext cx="11822834" cy="7087577"/>
          </a:xfrm>
          <a:prstGeom prst="rect">
            <a:avLst/>
          </a:prstGeom>
        </p:spPr>
      </p:pic>
      <p:sp>
        <p:nvSpPr>
          <p:cNvPr id="5" name="Oval 4"/>
          <p:cNvSpPr/>
          <p:nvPr/>
        </p:nvSpPr>
        <p:spPr>
          <a:xfrm>
            <a:off x="213043" y="1319381"/>
            <a:ext cx="2962135" cy="3029144"/>
          </a:xfrm>
          <a:prstGeom prst="ellipse">
            <a:avLst/>
          </a:prstGeom>
          <a:solidFill>
            <a:srgbClr val="000000">
              <a:alpha val="26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1"/>
          <p:cNvSpPr>
            <a:spLocks noGrp="1"/>
          </p:cNvSpPr>
          <p:nvPr>
            <p:ph type="body" sz="quarter" idx="4294967295"/>
          </p:nvPr>
        </p:nvSpPr>
        <p:spPr>
          <a:xfrm>
            <a:off x="-494406" y="2781761"/>
            <a:ext cx="4332760" cy="816323"/>
          </a:xfrm>
        </p:spPr>
        <p:txBody>
          <a:bodyPr>
            <a:normAutofit/>
          </a:bodyPr>
          <a:lstStyle/>
          <a:p>
            <a:pPr marL="0" indent="0" algn="ctr">
              <a:buNone/>
            </a:pPr>
            <a:r>
              <a:rPr lang="en-US" sz="3300" dirty="0" smtClean="0">
                <a:solidFill>
                  <a:srgbClr val="FFFFFF"/>
                </a:solidFill>
                <a:latin typeface="Arial"/>
                <a:cs typeface="Arial"/>
              </a:rPr>
              <a:t>Tree &amp; Shrub?</a:t>
            </a:r>
            <a:endParaRPr lang="en-US" sz="3300" dirty="0">
              <a:solidFill>
                <a:srgbClr val="FFFFFF"/>
              </a:solidFill>
              <a:latin typeface="Arial"/>
              <a:cs typeface="Arial"/>
            </a:endParaRPr>
          </a:p>
        </p:txBody>
      </p:sp>
      <p:sp>
        <p:nvSpPr>
          <p:cNvPr id="7" name="Oval 6"/>
          <p:cNvSpPr/>
          <p:nvPr/>
        </p:nvSpPr>
        <p:spPr>
          <a:xfrm>
            <a:off x="121372" y="1238501"/>
            <a:ext cx="3176715" cy="3218973"/>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611173" y="-57390"/>
            <a:ext cx="0" cy="1275403"/>
          </a:xfrm>
          <a:prstGeom prst="line">
            <a:avLst/>
          </a:prstGeom>
          <a:ln>
            <a:solidFill>
              <a:srgbClr val="FFFFFF"/>
            </a:solidFill>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536299" y="4436987"/>
            <a:ext cx="0" cy="1799963"/>
          </a:xfrm>
          <a:prstGeom prst="line">
            <a:avLst/>
          </a:prstGeom>
          <a:ln>
            <a:solidFill>
              <a:srgbClr val="FFFFFF"/>
            </a:solidFill>
            <a:prstDash val="dash"/>
          </a:ln>
        </p:spPr>
        <p:style>
          <a:lnRef idx="2">
            <a:schemeClr val="accent1"/>
          </a:lnRef>
          <a:fillRef idx="0">
            <a:schemeClr val="accent1"/>
          </a:fillRef>
          <a:effectRef idx="1">
            <a:schemeClr val="accent1"/>
          </a:effectRef>
          <a:fontRef idx="minor">
            <a:schemeClr val="tx1"/>
          </a:fontRef>
        </p:style>
      </p:cxnSp>
      <p:sp>
        <p:nvSpPr>
          <p:cNvPr id="11" name="Text Placeholder 1"/>
          <p:cNvSpPr>
            <a:spLocks noGrp="1"/>
          </p:cNvSpPr>
          <p:nvPr>
            <p:ph type="body" sz="quarter" idx="4294967295"/>
          </p:nvPr>
        </p:nvSpPr>
        <p:spPr>
          <a:xfrm>
            <a:off x="315468" y="1965438"/>
            <a:ext cx="2542735" cy="816323"/>
          </a:xfrm>
        </p:spPr>
        <p:txBody>
          <a:bodyPr>
            <a:noAutofit/>
          </a:bodyPr>
          <a:lstStyle/>
          <a:p>
            <a:pPr marL="0" indent="0" algn="ctr">
              <a:buNone/>
            </a:pPr>
            <a:r>
              <a:rPr lang="en-US" sz="4400" i="1" dirty="0" smtClean="0">
                <a:solidFill>
                  <a:srgbClr val="FFFFFF"/>
                </a:solidFill>
                <a:latin typeface="Baskerville"/>
                <a:cs typeface="Baskerville"/>
              </a:rPr>
              <a:t>Why</a:t>
            </a:r>
            <a:endParaRPr lang="en-US" sz="4400" b="0" i="1" dirty="0">
              <a:solidFill>
                <a:srgbClr val="FFFFFF"/>
              </a:solidFill>
              <a:latin typeface="Baskerville"/>
              <a:cs typeface="Baskerville"/>
            </a:endParaRPr>
          </a:p>
        </p:txBody>
      </p:sp>
      <p:sp>
        <p:nvSpPr>
          <p:cNvPr id="12" name="Rectangle 11"/>
          <p:cNvSpPr/>
          <p:nvPr/>
        </p:nvSpPr>
        <p:spPr>
          <a:xfrm>
            <a:off x="-19588" y="6505104"/>
            <a:ext cx="9163589" cy="371073"/>
          </a:xfrm>
          <a:prstGeom prst="rect">
            <a:avLst/>
          </a:prstGeom>
          <a:solidFill>
            <a:schemeClr val="accent3">
              <a:alpha val="8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709045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1359" y="5622732"/>
            <a:ext cx="9577679" cy="1068762"/>
          </a:xfrm>
          <a:prstGeom prst="rect">
            <a:avLst/>
          </a:prstGeom>
          <a:solidFill>
            <a:srgbClr val="0D0D0D">
              <a:alpha val="42000"/>
            </a:srgbClr>
          </a:solidFill>
          <a:ln>
            <a:no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5" name="TextBox 4"/>
          <p:cNvSpPr txBox="1"/>
          <p:nvPr/>
        </p:nvSpPr>
        <p:spPr>
          <a:xfrm>
            <a:off x="387205" y="5762136"/>
            <a:ext cx="8704515" cy="707886"/>
          </a:xfrm>
          <a:prstGeom prst="rect">
            <a:avLst/>
          </a:prstGeom>
          <a:noFill/>
          <a:ln>
            <a:noFill/>
          </a:ln>
        </p:spPr>
        <p:txBody>
          <a:bodyPr wrap="square" rtlCol="0">
            <a:spAutoFit/>
          </a:bodyPr>
          <a:lstStyle/>
          <a:p>
            <a:r>
              <a:rPr lang="en-US" sz="4000" dirty="0" smtClean="0">
                <a:solidFill>
                  <a:srgbClr val="FFFFFF"/>
                </a:solidFill>
              </a:rPr>
              <a:t>Average 10 – 30% sign up rate</a:t>
            </a:r>
            <a:endParaRPr lang="en-US" sz="4000" dirty="0">
              <a:solidFill>
                <a:srgbClr val="FFFFFF"/>
              </a:solidFill>
            </a:endParaRPr>
          </a:p>
        </p:txBody>
      </p:sp>
      <p:graphicFrame>
        <p:nvGraphicFramePr>
          <p:cNvPr id="7" name="Chart 6"/>
          <p:cNvGraphicFramePr>
            <a:graphicFrameLocks/>
          </p:cNvGraphicFramePr>
          <p:nvPr>
            <p:extLst>
              <p:ext uri="{D42A27DB-BD31-4B8C-83A1-F6EECF244321}">
                <p14:modId xmlns:p14="http://schemas.microsoft.com/office/powerpoint/2010/main" val="3942024401"/>
              </p:ext>
            </p:extLst>
          </p:nvPr>
        </p:nvGraphicFramePr>
        <p:xfrm>
          <a:off x="846621" y="483739"/>
          <a:ext cx="7659894" cy="48971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19299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udien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8" y="0"/>
            <a:ext cx="13232829" cy="6517069"/>
          </a:xfrm>
          <a:prstGeom prst="rect">
            <a:avLst/>
          </a:prstGeom>
        </p:spPr>
      </p:pic>
      <p:sp>
        <p:nvSpPr>
          <p:cNvPr id="6" name="Oval 5"/>
          <p:cNvSpPr/>
          <p:nvPr/>
        </p:nvSpPr>
        <p:spPr>
          <a:xfrm>
            <a:off x="213043" y="1319381"/>
            <a:ext cx="2962135" cy="3029144"/>
          </a:xfrm>
          <a:prstGeom prst="ellipse">
            <a:avLst/>
          </a:prstGeom>
          <a:solidFill>
            <a:srgbClr val="000000">
              <a:alpha val="26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7" name="Text Placeholder 1"/>
          <p:cNvSpPr txBox="1">
            <a:spLocks/>
          </p:cNvSpPr>
          <p:nvPr/>
        </p:nvSpPr>
        <p:spPr>
          <a:xfrm>
            <a:off x="315468" y="2660825"/>
            <a:ext cx="2859710" cy="8163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500" dirty="0" smtClean="0">
                <a:solidFill>
                  <a:srgbClr val="FFFFFF"/>
                </a:solidFill>
                <a:latin typeface="Arial"/>
                <a:cs typeface="Arial"/>
              </a:rPr>
              <a:t>Is your Audience?</a:t>
            </a:r>
            <a:endParaRPr lang="en-US" sz="3500" dirty="0">
              <a:solidFill>
                <a:srgbClr val="FFFFFF"/>
              </a:solidFill>
              <a:latin typeface="Arial"/>
              <a:cs typeface="Arial"/>
            </a:endParaRPr>
          </a:p>
        </p:txBody>
      </p:sp>
      <p:sp>
        <p:nvSpPr>
          <p:cNvPr id="8" name="Oval 7"/>
          <p:cNvSpPr/>
          <p:nvPr/>
        </p:nvSpPr>
        <p:spPr>
          <a:xfrm>
            <a:off x="121372" y="1238501"/>
            <a:ext cx="3176715" cy="3218973"/>
          </a:xfrm>
          <a:prstGeom prst="ellipse">
            <a:avLst/>
          </a:prstGeom>
          <a:no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cxnSp>
        <p:nvCxnSpPr>
          <p:cNvPr id="9" name="Straight Connector 8"/>
          <p:cNvCxnSpPr/>
          <p:nvPr/>
        </p:nvCxnSpPr>
        <p:spPr>
          <a:xfrm>
            <a:off x="1488263" y="-57390"/>
            <a:ext cx="0" cy="1275403"/>
          </a:xfrm>
          <a:prstGeom prst="line">
            <a:avLst/>
          </a:prstGeom>
          <a:ln>
            <a:solidFill>
              <a:srgbClr val="FFFFFF"/>
            </a:solidFill>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536299" y="4436987"/>
            <a:ext cx="0" cy="1799963"/>
          </a:xfrm>
          <a:prstGeom prst="line">
            <a:avLst/>
          </a:prstGeom>
          <a:ln>
            <a:solidFill>
              <a:srgbClr val="FFFFFF"/>
            </a:solidFill>
            <a:prstDash val="dash"/>
          </a:ln>
        </p:spPr>
        <p:style>
          <a:lnRef idx="2">
            <a:schemeClr val="accent1"/>
          </a:lnRef>
          <a:fillRef idx="0">
            <a:schemeClr val="accent1"/>
          </a:fillRef>
          <a:effectRef idx="1">
            <a:schemeClr val="accent1"/>
          </a:effectRef>
          <a:fontRef idx="minor">
            <a:schemeClr val="tx1"/>
          </a:fontRef>
        </p:style>
      </p:cxnSp>
      <p:sp>
        <p:nvSpPr>
          <p:cNvPr id="11" name="Text Placeholder 1"/>
          <p:cNvSpPr txBox="1">
            <a:spLocks/>
          </p:cNvSpPr>
          <p:nvPr/>
        </p:nvSpPr>
        <p:spPr>
          <a:xfrm>
            <a:off x="315468" y="2010761"/>
            <a:ext cx="2542735" cy="8163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i="1" dirty="0" smtClean="0">
                <a:solidFill>
                  <a:srgbClr val="FFFFFF"/>
                </a:solidFill>
                <a:latin typeface="Baskerville"/>
                <a:cs typeface="Baskerville"/>
              </a:rPr>
              <a:t>Who</a:t>
            </a:r>
            <a:endParaRPr lang="en-US" sz="4400" i="1" dirty="0">
              <a:solidFill>
                <a:srgbClr val="FFFFFF"/>
              </a:solidFill>
              <a:latin typeface="Baskerville"/>
              <a:cs typeface="Baskerville"/>
            </a:endParaRPr>
          </a:p>
        </p:txBody>
      </p:sp>
      <p:sp>
        <p:nvSpPr>
          <p:cNvPr id="12" name="Rectangle 11"/>
          <p:cNvSpPr/>
          <p:nvPr/>
        </p:nvSpPr>
        <p:spPr>
          <a:xfrm>
            <a:off x="-19588" y="6505104"/>
            <a:ext cx="9163589" cy="371073"/>
          </a:xfrm>
          <a:prstGeom prst="rect">
            <a:avLst/>
          </a:prstGeom>
          <a:solidFill>
            <a:schemeClr val="accent3">
              <a:alpha val="8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solidFill>
                <a:schemeClr val="accent3"/>
              </a:solidFill>
            </a:endParaRPr>
          </a:p>
        </p:txBody>
      </p:sp>
    </p:spTree>
    <p:extLst>
      <p:ext uri="{BB962C8B-B14F-4D97-AF65-F5344CB8AC3E}">
        <p14:creationId xmlns:p14="http://schemas.microsoft.com/office/powerpoint/2010/main" val="26896604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10619</TotalTime>
  <Words>1007</Words>
  <Application>Microsoft Macintosh PowerPoint</Application>
  <PresentationFormat>On-screen Show (4:3)</PresentationFormat>
  <Paragraphs>176</Paragraphs>
  <Slides>28</Slides>
  <Notes>22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 Black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Kaity</dc:creator>
  <cp:lastModifiedBy>Kaity</cp:lastModifiedBy>
  <cp:revision>143</cp:revision>
  <cp:lastPrinted>2015-04-21T13:23:45Z</cp:lastPrinted>
  <dcterms:created xsi:type="dcterms:W3CDTF">2015-03-19T19:52:59Z</dcterms:created>
  <dcterms:modified xsi:type="dcterms:W3CDTF">2015-05-28T16:07:53Z</dcterms:modified>
</cp:coreProperties>
</file>