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 id="2147483850" r:id="rId2"/>
    <p:sldMasterId id="2147483873" r:id="rId3"/>
    <p:sldMasterId id="2147483886" r:id="rId4"/>
  </p:sldMasterIdLst>
  <p:notesMasterIdLst>
    <p:notesMasterId r:id="rId33"/>
  </p:notesMasterIdLst>
  <p:sldIdLst>
    <p:sldId id="605" r:id="rId5"/>
    <p:sldId id="606" r:id="rId6"/>
    <p:sldId id="575" r:id="rId7"/>
    <p:sldId id="576" r:id="rId8"/>
    <p:sldId id="579" r:id="rId9"/>
    <p:sldId id="580" r:id="rId10"/>
    <p:sldId id="581" r:id="rId11"/>
    <p:sldId id="582" r:id="rId12"/>
    <p:sldId id="586" r:id="rId13"/>
    <p:sldId id="587" r:id="rId14"/>
    <p:sldId id="591" r:id="rId15"/>
    <p:sldId id="588" r:id="rId16"/>
    <p:sldId id="589" r:id="rId17"/>
    <p:sldId id="617" r:id="rId18"/>
    <p:sldId id="619" r:id="rId19"/>
    <p:sldId id="618" r:id="rId20"/>
    <p:sldId id="596" r:id="rId21"/>
    <p:sldId id="595" r:id="rId22"/>
    <p:sldId id="611" r:id="rId23"/>
    <p:sldId id="608" r:id="rId24"/>
    <p:sldId id="620" r:id="rId25"/>
    <p:sldId id="598" r:id="rId26"/>
    <p:sldId id="621" r:id="rId27"/>
    <p:sldId id="622" r:id="rId28"/>
    <p:sldId id="613" r:id="rId29"/>
    <p:sldId id="616" r:id="rId30"/>
    <p:sldId id="623" r:id="rId31"/>
    <p:sldId id="577" r:id="rId32"/>
  </p:sldIdLst>
  <p:sldSz cx="13004800" cy="9753600"/>
  <p:notesSz cx="9601200" cy="7315200"/>
  <p:defaultTextStyle>
    <a:defPPr>
      <a:defRPr lang="zh-CN"/>
    </a:defPPr>
    <a:lvl1pPr algn="l" defTabSz="584200" rtl="0" eaLnBrk="0" fontAlgn="base" hangingPunct="0">
      <a:spcBef>
        <a:spcPct val="0"/>
      </a:spcBef>
      <a:spcAft>
        <a:spcPct val="0"/>
      </a:spcAft>
      <a:buFont typeface="Arial" pitchFamily="34" charset="0"/>
      <a:defRPr sz="4200" kern="1200">
        <a:solidFill>
          <a:srgbClr val="000000"/>
        </a:solidFill>
        <a:latin typeface="Gill Sans" charset="0"/>
        <a:ea typeface="SimSun" pitchFamily="2" charset="-122"/>
        <a:cs typeface="+mn-cs"/>
      </a:defRPr>
    </a:lvl1pPr>
    <a:lvl2pPr marL="342900" indent="114300" algn="l" defTabSz="584200" rtl="0" eaLnBrk="0" fontAlgn="base" hangingPunct="0">
      <a:spcBef>
        <a:spcPct val="0"/>
      </a:spcBef>
      <a:spcAft>
        <a:spcPct val="0"/>
      </a:spcAft>
      <a:buFont typeface="Arial" pitchFamily="34" charset="0"/>
      <a:defRPr sz="4200" kern="1200">
        <a:solidFill>
          <a:srgbClr val="000000"/>
        </a:solidFill>
        <a:latin typeface="Gill Sans" charset="0"/>
        <a:ea typeface="SimSun" pitchFamily="2" charset="-122"/>
        <a:cs typeface="+mn-cs"/>
      </a:defRPr>
    </a:lvl2pPr>
    <a:lvl3pPr marL="685800" indent="228600" algn="l" defTabSz="584200" rtl="0" eaLnBrk="0" fontAlgn="base" hangingPunct="0">
      <a:spcBef>
        <a:spcPct val="0"/>
      </a:spcBef>
      <a:spcAft>
        <a:spcPct val="0"/>
      </a:spcAft>
      <a:buFont typeface="Arial" pitchFamily="34" charset="0"/>
      <a:defRPr sz="4200" kern="1200">
        <a:solidFill>
          <a:srgbClr val="000000"/>
        </a:solidFill>
        <a:latin typeface="Gill Sans" charset="0"/>
        <a:ea typeface="SimSun" pitchFamily="2" charset="-122"/>
        <a:cs typeface="+mn-cs"/>
      </a:defRPr>
    </a:lvl3pPr>
    <a:lvl4pPr marL="1028700" indent="342900" algn="l" defTabSz="584200" rtl="0" eaLnBrk="0" fontAlgn="base" hangingPunct="0">
      <a:spcBef>
        <a:spcPct val="0"/>
      </a:spcBef>
      <a:spcAft>
        <a:spcPct val="0"/>
      </a:spcAft>
      <a:buFont typeface="Arial" pitchFamily="34" charset="0"/>
      <a:defRPr sz="4200" kern="1200">
        <a:solidFill>
          <a:srgbClr val="000000"/>
        </a:solidFill>
        <a:latin typeface="Gill Sans" charset="0"/>
        <a:ea typeface="SimSun" pitchFamily="2" charset="-122"/>
        <a:cs typeface="+mn-cs"/>
      </a:defRPr>
    </a:lvl4pPr>
    <a:lvl5pPr marL="1371600" indent="457200" algn="l" defTabSz="584200" rtl="0" eaLnBrk="0" fontAlgn="base" hangingPunct="0">
      <a:spcBef>
        <a:spcPct val="0"/>
      </a:spcBef>
      <a:spcAft>
        <a:spcPct val="0"/>
      </a:spcAft>
      <a:buFont typeface="Arial" pitchFamily="34" charset="0"/>
      <a:defRPr sz="4200" kern="1200">
        <a:solidFill>
          <a:srgbClr val="000000"/>
        </a:solidFill>
        <a:latin typeface="Gill Sans" charset="0"/>
        <a:ea typeface="SimSun" pitchFamily="2" charset="-122"/>
        <a:cs typeface="+mn-cs"/>
      </a:defRPr>
    </a:lvl5pPr>
    <a:lvl6pPr marL="2286000" algn="l" defTabSz="914400" rtl="0" eaLnBrk="1" latinLnBrk="0" hangingPunct="1">
      <a:defRPr sz="4200" kern="1200">
        <a:solidFill>
          <a:srgbClr val="000000"/>
        </a:solidFill>
        <a:latin typeface="Gill Sans" charset="0"/>
        <a:ea typeface="SimSun" pitchFamily="2" charset="-122"/>
        <a:cs typeface="+mn-cs"/>
      </a:defRPr>
    </a:lvl6pPr>
    <a:lvl7pPr marL="2743200" algn="l" defTabSz="914400" rtl="0" eaLnBrk="1" latinLnBrk="0" hangingPunct="1">
      <a:defRPr sz="4200" kern="1200">
        <a:solidFill>
          <a:srgbClr val="000000"/>
        </a:solidFill>
        <a:latin typeface="Gill Sans" charset="0"/>
        <a:ea typeface="SimSun" pitchFamily="2" charset="-122"/>
        <a:cs typeface="+mn-cs"/>
      </a:defRPr>
    </a:lvl7pPr>
    <a:lvl8pPr marL="3200400" algn="l" defTabSz="914400" rtl="0" eaLnBrk="1" latinLnBrk="0" hangingPunct="1">
      <a:defRPr sz="4200" kern="1200">
        <a:solidFill>
          <a:srgbClr val="000000"/>
        </a:solidFill>
        <a:latin typeface="Gill Sans" charset="0"/>
        <a:ea typeface="SimSun" pitchFamily="2" charset="-122"/>
        <a:cs typeface="+mn-cs"/>
      </a:defRPr>
    </a:lvl8pPr>
    <a:lvl9pPr marL="3657600" algn="l" defTabSz="914400" rtl="0" eaLnBrk="1" latinLnBrk="0" hangingPunct="1">
      <a:defRPr sz="4200" kern="1200">
        <a:solidFill>
          <a:srgbClr val="000000"/>
        </a:solidFill>
        <a:latin typeface="Gill Sans" charset="0"/>
        <a:ea typeface="SimSun" pitchFamily="2" charset="-122"/>
        <a:cs typeface="+mn-cs"/>
      </a:defRPr>
    </a:lvl9pPr>
  </p:defaultTextStyle>
  <p:extLst>
    <p:ext uri="{EFAFB233-063F-42B5-8137-9DF3F51BA10A}">
      <p15:sldGuideLst xmlns:p15="http://schemas.microsoft.com/office/powerpoint/2012/main">
        <p15:guide id="1" orient="horz" pos="3067">
          <p15:clr>
            <a:srgbClr val="A4A3A4"/>
          </p15:clr>
        </p15:guide>
        <p15:guide id="2" pos="4096">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tin Thakor" initials="NT" lastIdx="50" clrIdx="0"/>
  <p:cmAuthor id="1" name="David" initials="DF" lastIdx="33" clrIdx="1"/>
  <p:cmAuthor id="2" name="Ryan Kelly" initials="RK" lastIdx="1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E9DD2"/>
    <a:srgbClr val="26388D"/>
    <a:srgbClr val="1E9494"/>
    <a:srgbClr val="2F80B7"/>
    <a:srgbClr val="348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963" autoAdjust="0"/>
  </p:normalViewPr>
  <p:slideViewPr>
    <p:cSldViewPr>
      <p:cViewPr varScale="1">
        <p:scale>
          <a:sx n="55" d="100"/>
          <a:sy n="55" d="100"/>
        </p:scale>
        <p:origin x="1498" y="34"/>
      </p:cViewPr>
      <p:guideLst>
        <p:guide orient="horz" pos="3067"/>
        <p:guide pos="4096"/>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12" d="100"/>
          <a:sy n="112" d="100"/>
        </p:scale>
        <p:origin x="-2226" y="-84"/>
      </p:cViewPr>
      <p:guideLst>
        <p:guide orient="horz" pos="2304"/>
        <p:guide pos="3024"/>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p:cNvSpPr>
          <p:nvPr>
            <p:ph type="sldImg" idx="2"/>
          </p:nvPr>
        </p:nvSpPr>
        <p:spPr bwMode="auto">
          <a:xfrm>
            <a:off x="2973388" y="549275"/>
            <a:ext cx="36544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2929760505"/>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4851" tIns="47425" rIns="94851" bIns="47425"/>
          <a:lstStyle/>
          <a:p>
            <a:r>
              <a:rPr lang="en-US" altLang="en-US" dirty="0"/>
              <a:t>What makes GeBBS Healthcare Solutions uniquely positioned to help your organization in the face of these pain points?</a:t>
            </a:r>
          </a:p>
          <a:p>
            <a:endParaRPr lang="en-US" altLang="en-US" dirty="0"/>
          </a:p>
          <a:p>
            <a:pPr eaLnBrk="1" hangingPunct="1">
              <a:spcBef>
                <a:spcPct val="0"/>
              </a:spcBef>
            </a:pPr>
            <a:r>
              <a:rPr lang="en-US" altLang="en-US" dirty="0"/>
              <a:t>Here are several of the </a:t>
            </a:r>
            <a:r>
              <a:rPr lang="en-US" altLang="en-US" dirty="0" err="1"/>
              <a:t>GeBBS</a:t>
            </a:r>
            <a:r>
              <a:rPr lang="en-US" altLang="en-US" dirty="0"/>
              <a:t> differentiators in overview, which we will elaborate on during this presentation:</a:t>
            </a:r>
          </a:p>
          <a:p>
            <a:pPr eaLnBrk="1" hangingPunct="1">
              <a:spcBef>
                <a:spcPct val="0"/>
              </a:spcBef>
            </a:pPr>
            <a:endParaRPr lang="en-US" altLang="en-US" dirty="0"/>
          </a:p>
          <a:p>
            <a:pPr eaLnBrk="1" hangingPunct="1">
              <a:spcBef>
                <a:spcPct val="0"/>
              </a:spcBef>
              <a:buClr>
                <a:schemeClr val="accent2"/>
              </a:buClr>
              <a:buFont typeface="Courier New" pitchFamily="49" charset="0"/>
              <a:buChar char="o"/>
            </a:pPr>
            <a:r>
              <a:rPr lang="en-US" altLang="en-US" dirty="0" err="1"/>
              <a:t>GeBBS</a:t>
            </a:r>
            <a:r>
              <a:rPr lang="en-US" altLang="en-US" dirty="0"/>
              <a:t> delivers a comprehensive solution portfolio with end-to-end customizable Revenue Cycle Management solutions. </a:t>
            </a:r>
          </a:p>
          <a:p>
            <a:pPr eaLnBrk="1" hangingPunct="1">
              <a:spcBef>
                <a:spcPct val="0"/>
              </a:spcBef>
              <a:buClr>
                <a:schemeClr val="accent2"/>
              </a:buClr>
              <a:buFont typeface="Courier New" pitchFamily="49" charset="0"/>
              <a:buChar char="o"/>
            </a:pPr>
            <a:endParaRPr lang="en-US" altLang="en-US" dirty="0"/>
          </a:p>
          <a:p>
            <a:pPr eaLnBrk="1" hangingPunct="1">
              <a:spcBef>
                <a:spcPct val="0"/>
              </a:spcBef>
              <a:buClr>
                <a:schemeClr val="accent2"/>
              </a:buClr>
              <a:buFont typeface="Courier New" pitchFamily="49" charset="0"/>
              <a:buChar char="o"/>
            </a:pPr>
            <a:r>
              <a:rPr lang="en-US" altLang="en-US" dirty="0"/>
              <a:t>Our proprietary workflow and analytic technology solutions are built to industry standards so that we have unique advantages for our </a:t>
            </a:r>
          </a:p>
          <a:p>
            <a:pPr eaLnBrk="1" hangingPunct="1">
              <a:spcBef>
                <a:spcPct val="0"/>
              </a:spcBef>
              <a:buClr>
                <a:schemeClr val="accent2"/>
              </a:buClr>
              <a:buFont typeface="Courier New" pitchFamily="49" charset="0"/>
              <a:buChar char="o"/>
            </a:pPr>
            <a:r>
              <a:rPr lang="en-US" altLang="en-US" dirty="0"/>
              <a:t>clients.</a:t>
            </a:r>
          </a:p>
          <a:p>
            <a:pPr eaLnBrk="1" hangingPunct="1">
              <a:spcBef>
                <a:spcPct val="0"/>
              </a:spcBef>
              <a:buClr>
                <a:schemeClr val="accent2"/>
              </a:buClr>
              <a:buFont typeface="Courier New" pitchFamily="49" charset="0"/>
              <a:buChar char="o"/>
            </a:pPr>
            <a:endParaRPr lang="en-US" altLang="en-US" dirty="0"/>
          </a:p>
          <a:p>
            <a:pPr eaLnBrk="1" hangingPunct="1">
              <a:spcBef>
                <a:spcPct val="0"/>
              </a:spcBef>
              <a:buClr>
                <a:schemeClr val="accent2"/>
              </a:buClr>
              <a:buFont typeface="Courier New" pitchFamily="49" charset="0"/>
              <a:buChar char="o"/>
            </a:pPr>
            <a:r>
              <a:rPr lang="en-US" altLang="en-US" dirty="0"/>
              <a:t>The global footprint extends not just from our Los Angeles-area headquarters, but also with flexibility from US and global delivery centers </a:t>
            </a:r>
          </a:p>
          <a:p>
            <a:pPr eaLnBrk="1" hangingPunct="1">
              <a:spcBef>
                <a:spcPct val="0"/>
              </a:spcBef>
              <a:buClr>
                <a:schemeClr val="accent2"/>
              </a:buClr>
              <a:buFont typeface="Courier New" pitchFamily="49" charset="0"/>
              <a:buChar char="o"/>
            </a:pPr>
            <a:r>
              <a:rPr lang="en-US" altLang="en-US" dirty="0"/>
              <a:t>employing over 4,000 professionals.</a:t>
            </a:r>
          </a:p>
          <a:p>
            <a:pPr eaLnBrk="1" hangingPunct="1">
              <a:spcBef>
                <a:spcPct val="0"/>
              </a:spcBef>
              <a:buClr>
                <a:schemeClr val="accent2"/>
              </a:buClr>
              <a:buFont typeface="Courier New" pitchFamily="49" charset="0"/>
              <a:buChar char="o"/>
            </a:pPr>
            <a:endParaRPr lang="en-US" altLang="en-US" dirty="0"/>
          </a:p>
          <a:p>
            <a:pPr eaLnBrk="1" hangingPunct="1">
              <a:spcBef>
                <a:spcPct val="0"/>
              </a:spcBef>
              <a:buClr>
                <a:schemeClr val="accent2"/>
              </a:buClr>
              <a:buFont typeface="Courier New" pitchFamily="49" charset="0"/>
              <a:buChar char="o"/>
            </a:pPr>
            <a:r>
              <a:rPr lang="en-US" altLang="en-US" dirty="0"/>
              <a:t>Our staff has deep domain expertise</a:t>
            </a:r>
            <a:r>
              <a:rPr lang="en-US" altLang="en-US" baseline="0" dirty="0"/>
              <a:t> and service delivery leadership </a:t>
            </a:r>
            <a:r>
              <a:rPr lang="en-US" altLang="en-US" dirty="0"/>
              <a:t>coming from diverse healthcare organizations and specialties.  This </a:t>
            </a:r>
          </a:p>
          <a:p>
            <a:pPr eaLnBrk="1" hangingPunct="1">
              <a:spcBef>
                <a:spcPct val="0"/>
              </a:spcBef>
              <a:buClr>
                <a:schemeClr val="accent2"/>
              </a:buClr>
              <a:buFont typeface="Courier New" pitchFamily="49" charset="0"/>
              <a:buChar char="o"/>
            </a:pPr>
            <a:r>
              <a:rPr lang="en-US" altLang="en-US" dirty="0"/>
              <a:t>includes for example GeBBS investing tens to hundreds of thousands of dollars making sure our coders are and maintain their AAPC </a:t>
            </a:r>
          </a:p>
          <a:p>
            <a:pPr eaLnBrk="1" hangingPunct="1">
              <a:spcBef>
                <a:spcPct val="0"/>
              </a:spcBef>
              <a:buClr>
                <a:schemeClr val="accent2"/>
              </a:buClr>
              <a:buFont typeface="Courier New" pitchFamily="49" charset="0"/>
              <a:buChar char="o"/>
            </a:pPr>
            <a:r>
              <a:rPr lang="en-US" altLang="en-US" dirty="0"/>
              <a:t>and AHIMA certifications.</a:t>
            </a:r>
          </a:p>
          <a:p>
            <a:pPr eaLnBrk="1" hangingPunct="1">
              <a:spcBef>
                <a:spcPct val="0"/>
              </a:spcBef>
              <a:buClr>
                <a:schemeClr val="accent2"/>
              </a:buClr>
              <a:buFont typeface="Courier New" pitchFamily="49" charset="0"/>
              <a:buChar char="o"/>
            </a:pPr>
            <a:endParaRPr lang="en-US" altLang="en-US" dirty="0"/>
          </a:p>
          <a:p>
            <a:pPr eaLnBrk="1" hangingPunct="1">
              <a:spcBef>
                <a:spcPct val="0"/>
              </a:spcBef>
              <a:buClr>
                <a:schemeClr val="accent2"/>
              </a:buClr>
              <a:buFont typeface="Courier New" pitchFamily="49" charset="0"/>
              <a:buChar char="o"/>
            </a:pPr>
            <a:r>
              <a:rPr lang="en-US" altLang="en-US" dirty="0"/>
              <a:t>We have rigorous compliance and security in place. This includes HIPAA compliance with SSAE 16 Type II security of PHI, data, </a:t>
            </a:r>
          </a:p>
          <a:p>
            <a:pPr eaLnBrk="1" hangingPunct="1">
              <a:spcBef>
                <a:spcPct val="0"/>
              </a:spcBef>
              <a:buClr>
                <a:schemeClr val="accent2"/>
              </a:buClr>
              <a:buFont typeface="Courier New" pitchFamily="49" charset="0"/>
              <a:buChar char="o"/>
            </a:pPr>
            <a:r>
              <a:rPr lang="en-US" altLang="en-US" dirty="0"/>
              <a:t>network, hardware/software, and physical infrastructure. </a:t>
            </a:r>
          </a:p>
          <a:p>
            <a:pPr eaLnBrk="1" hangingPunct="1">
              <a:spcBef>
                <a:spcPct val="0"/>
              </a:spcBef>
              <a:buClr>
                <a:schemeClr val="accent2"/>
              </a:buClr>
              <a:buFont typeface="Courier New" pitchFamily="49" charset="0"/>
              <a:buChar char="o"/>
            </a:pPr>
            <a:endParaRPr lang="en-US" altLang="en-US" dirty="0"/>
          </a:p>
          <a:p>
            <a:endParaRPr lang="en-US" altLang="en-US" dirty="0"/>
          </a:p>
          <a:p>
            <a:endParaRPr lang="en-US" dirty="0"/>
          </a:p>
        </p:txBody>
      </p:sp>
    </p:spTree>
    <p:extLst>
      <p:ext uri="{BB962C8B-B14F-4D97-AF65-F5344CB8AC3E}">
        <p14:creationId xmlns:p14="http://schemas.microsoft.com/office/powerpoint/2010/main" val="62847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162569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272238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102608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89461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75427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68364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2748267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310255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650704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263102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304" y="3419067"/>
            <a:ext cx="8420504" cy="3291591"/>
          </a:xfrm>
          <a:prstGeom prst="rect">
            <a:avLst/>
          </a:prstGeom>
        </p:spPr>
        <p:txBody>
          <a:bodyPr lIns="94851" tIns="47425" rIns="94851" bIns="47425"/>
          <a:lstStyle/>
          <a:p>
            <a:r>
              <a:rPr lang="en-US" altLang="en-US" dirty="0" err="1"/>
              <a:t>GeBBS</a:t>
            </a:r>
            <a:r>
              <a:rPr lang="en-US" altLang="en-US" dirty="0"/>
              <a:t> has a broad portfolio of capabilities, technology and engagement models.  This portfolio spans across the spectrum of hospitals, physicians and specialties delivering an end-to-end portfolio of solutions that offer a breadth of options that provide you a single destination for your RCM needs. </a:t>
            </a:r>
          </a:p>
          <a:p>
            <a:endParaRPr lang="en-US" altLang="en-US" dirty="0"/>
          </a:p>
          <a:p>
            <a:r>
              <a:rPr lang="en-US" altLang="en-US" dirty="0"/>
              <a:t>It serves all aspects of HIM, RCM and patient access.  Our clients can use all of our solutions or a la carte, which are supported by our proprietary technology and highly-skilled staff of over 4,000 professionals globally.</a:t>
            </a:r>
          </a:p>
          <a:p>
            <a:endParaRPr lang="en-US" altLang="en-US" dirty="0"/>
          </a:p>
          <a:p>
            <a:r>
              <a:rPr lang="en-US" altLang="en-US" dirty="0"/>
              <a:t>HIM solutions include coding and coding audit across facility and pro fee settings, along with CDI services.</a:t>
            </a:r>
          </a:p>
          <a:p>
            <a:r>
              <a:rPr lang="en-US" altLang="en-US" dirty="0"/>
              <a:t>RCM solutions include medical billing for charge entry, payment posting, accounts receivable, and denial management.  We also offer credit balance resolution solutions.</a:t>
            </a:r>
          </a:p>
          <a:p>
            <a:r>
              <a:rPr lang="en-US" altLang="en-US" dirty="0"/>
              <a:t>Patient access solutions support our clients’ patients with the ability to increase customer satisfaction and collections simultaneously. The services provided include inbound and outbound call center support and insurance eligibility verification.</a:t>
            </a:r>
          </a:p>
          <a:p>
            <a:endParaRPr lang="en-US" altLang="en-US" dirty="0"/>
          </a:p>
          <a:p>
            <a:r>
              <a:rPr lang="en-US" altLang="en-US" dirty="0"/>
              <a:t>With every client engagement, we will assess what the client needs are to our portfolio of solutions, including what tools, technology and human capital deployment model are in place to best support the client needs and budgets.  The objective is to curate the best solution for our customers.</a:t>
            </a:r>
          </a:p>
          <a:p>
            <a:endParaRPr lang="en-US" dirty="0"/>
          </a:p>
        </p:txBody>
      </p:sp>
    </p:spTree>
    <p:extLst>
      <p:ext uri="{BB962C8B-B14F-4D97-AF65-F5344CB8AC3E}">
        <p14:creationId xmlns:p14="http://schemas.microsoft.com/office/powerpoint/2010/main" val="524846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863730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186164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2537002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420694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4851" tIns="47425" rIns="94851" bIns="47425"/>
          <a:lstStyle/>
          <a:p>
            <a:pPr>
              <a:spcBef>
                <a:spcPct val="0"/>
              </a:spcBef>
            </a:pPr>
            <a:r>
              <a:rPr lang="en-US" altLang="en-US" dirty="0"/>
              <a:t>We have received numerous accolades including being an eight-time Inc. 5000 fastest growing private company,</a:t>
            </a:r>
            <a:r>
              <a:rPr lang="en-US" altLang="en-US" baseline="0" dirty="0"/>
              <a:t> customer rankings in the </a:t>
            </a:r>
          </a:p>
          <a:p>
            <a:pPr>
              <a:spcBef>
                <a:spcPct val="0"/>
              </a:spcBef>
            </a:pPr>
            <a:r>
              <a:rPr lang="en-US" altLang="en-US" baseline="0" dirty="0"/>
              <a:t>top 20 for outsourced RCM in Black Book, and one of 2016’s most respected global outsourcing companies. </a:t>
            </a:r>
            <a:endParaRPr lang="en-US" altLang="en-US" dirty="0"/>
          </a:p>
          <a:p>
            <a:pPr>
              <a:spcBef>
                <a:spcPct val="0"/>
              </a:spcBef>
            </a:pPr>
            <a:endParaRPr lang="en-US" altLang="en-US" dirty="0"/>
          </a:p>
          <a:p>
            <a:pPr>
              <a:spcBef>
                <a:spcPct val="0"/>
              </a:spcBef>
            </a:pPr>
            <a:r>
              <a:rPr lang="en-US" altLang="en-US" dirty="0"/>
              <a:t>We have invested in and are active participants in numerous healthcare organizations, including AHIMA where we are a cornerstone </a:t>
            </a:r>
          </a:p>
          <a:p>
            <a:pPr>
              <a:spcBef>
                <a:spcPct val="0"/>
              </a:spcBef>
            </a:pPr>
            <a:r>
              <a:rPr lang="en-US" altLang="en-US" dirty="0"/>
              <a:t>signature partner – the second highest level partnership possible.  We are deeply involved at leadership meetings, CDI activities, billing </a:t>
            </a:r>
          </a:p>
          <a:p>
            <a:pPr>
              <a:spcBef>
                <a:spcPct val="0"/>
              </a:spcBef>
            </a:pPr>
            <a:r>
              <a:rPr lang="en-US" altLang="en-US" dirty="0"/>
              <a:t>and coding meetings, along with over 25 trade shows annually.</a:t>
            </a:r>
          </a:p>
          <a:p>
            <a:pPr>
              <a:spcBef>
                <a:spcPct val="0"/>
              </a:spcBef>
            </a:pPr>
            <a:endParaRPr lang="en-US" altLang="en-US" dirty="0"/>
          </a:p>
          <a:p>
            <a:endParaRPr lang="en-US" dirty="0"/>
          </a:p>
        </p:txBody>
      </p:sp>
    </p:spTree>
    <p:extLst>
      <p:ext uri="{BB962C8B-B14F-4D97-AF65-F5344CB8AC3E}">
        <p14:creationId xmlns:p14="http://schemas.microsoft.com/office/powerpoint/2010/main" val="13566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indent="0" algn="l" defTabSz="584200" rtl="0" eaLnBrk="0" fontAlgn="base" latinLnBrk="0" hangingPunct="0">
              <a:lnSpc>
                <a:spcPct val="100000"/>
              </a:lnSpc>
              <a:spcBef>
                <a:spcPct val="0"/>
              </a:spcBef>
              <a:spcAft>
                <a:spcPct val="0"/>
              </a:spcAft>
              <a:buClrTx/>
              <a:buSzTx/>
              <a:buFontTx/>
              <a:buNone/>
              <a:tabLst/>
              <a:defRPr/>
            </a:pPr>
            <a:r>
              <a:rPr lang="en-US" sz="2400" dirty="0">
                <a:latin typeface="Calibri Light" panose="020F0302020204030204" pitchFamily="34" charset="0"/>
              </a:rPr>
              <a:t>Comprehensive SaaS solution for medical code auditing. With in-built workflow, management dashboard, scorecards, and robust reporting, it optimizes and accelerates the coding audit process. For hospitals and providers, it improves overall coding quality and compliance while providing the ability to access audited and scored records for education, review and process improvements. Based on OIG audit methodology and AHIMA’s best practices standards, it supports accurate and compliant coding.</a:t>
            </a:r>
          </a:p>
          <a:p>
            <a:endParaRPr lang="en-US" dirty="0"/>
          </a:p>
        </p:txBody>
      </p:sp>
    </p:spTree>
    <p:extLst>
      <p:ext uri="{BB962C8B-B14F-4D97-AF65-F5344CB8AC3E}">
        <p14:creationId xmlns:p14="http://schemas.microsoft.com/office/powerpoint/2010/main" val="308160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Compliance Program</a:t>
            </a:r>
            <a:r>
              <a:rPr lang="en-US" baseline="0" dirty="0"/>
              <a:t> Management</a:t>
            </a:r>
          </a:p>
          <a:p>
            <a:endParaRPr lang="en-US" baseline="0" dirty="0"/>
          </a:p>
          <a:p>
            <a:r>
              <a:rPr lang="en-US" baseline="0" dirty="0"/>
              <a:t>Fully customizable to meet your needs</a:t>
            </a:r>
          </a:p>
          <a:p>
            <a:endParaRPr lang="en-US" baseline="0" dirty="0"/>
          </a:p>
          <a:p>
            <a:r>
              <a:rPr lang="en-US" baseline="0" dirty="0"/>
              <a:t>Secure, cloud-based solution</a:t>
            </a:r>
          </a:p>
          <a:p>
            <a:endParaRPr lang="en-US" baseline="0" dirty="0"/>
          </a:p>
          <a:p>
            <a:r>
              <a:rPr lang="en-US" sz="2276" u="sng" dirty="0">
                <a:latin typeface="Calibri Light" panose="020F0302020204030204" pitchFamily="34" charset="0"/>
              </a:rPr>
              <a:t>Audit Review Options</a:t>
            </a:r>
          </a:p>
          <a:p>
            <a:endParaRPr lang="en-US" sz="2276" u="sng" dirty="0">
              <a:latin typeface="Calibri Light" panose="020F0302020204030204" pitchFamily="34" charset="0"/>
            </a:endParaRPr>
          </a:p>
          <a:p>
            <a:pPr marL="514324" lvl="1" indent="-257162" algn="just">
              <a:buFont typeface="Arial" panose="020B0604020202020204" pitchFamily="34" charset="0"/>
              <a:buChar char="•"/>
            </a:pPr>
            <a:r>
              <a:rPr lang="en-US" sz="2276" b="1" dirty="0">
                <a:latin typeface="Calibri Light" panose="020F0302020204030204" pitchFamily="34" charset="0"/>
              </a:rPr>
              <a:t>Customized Audit: </a:t>
            </a:r>
            <a:r>
              <a:rPr lang="en-US" sz="2276" dirty="0">
                <a:latin typeface="Calibri Light" panose="020F0302020204030204" pitchFamily="34" charset="0"/>
              </a:rPr>
              <a:t>Selects any records associated with user-defined criteria for a customized review</a:t>
            </a:r>
          </a:p>
          <a:p>
            <a:pPr marL="514324" lvl="1" indent="-257162" algn="just">
              <a:buFont typeface="Arial" panose="020B0604020202020204" pitchFamily="34" charset="0"/>
              <a:buChar char="•"/>
            </a:pPr>
            <a:endParaRPr lang="en-US" sz="2276" b="1" dirty="0">
              <a:latin typeface="Calibri Light" panose="020F0302020204030204" pitchFamily="34" charset="0"/>
            </a:endParaRPr>
          </a:p>
          <a:p>
            <a:pPr marL="514324" lvl="1" indent="-257162" algn="just">
              <a:buFont typeface="Arial" panose="020B0604020202020204" pitchFamily="34" charset="0"/>
              <a:buChar char="•"/>
            </a:pPr>
            <a:r>
              <a:rPr lang="en-US" sz="2276" b="1" dirty="0">
                <a:latin typeface="Calibri Light" panose="020F0302020204030204" pitchFamily="34" charset="0"/>
              </a:rPr>
              <a:t>Focused Audit: </a:t>
            </a:r>
            <a:r>
              <a:rPr lang="en-US" sz="2276" dirty="0">
                <a:latin typeface="Calibri Light" panose="020F0302020204030204" pitchFamily="34" charset="0"/>
              </a:rPr>
              <a:t>Designed to flag and select specific charts that are higher risk for immediate review</a:t>
            </a:r>
          </a:p>
          <a:p>
            <a:pPr marL="514324" lvl="1" indent="-257162" algn="just">
              <a:buFont typeface="Arial" panose="020B0604020202020204" pitchFamily="34" charset="0"/>
              <a:buChar char="•"/>
            </a:pPr>
            <a:endParaRPr lang="en-US" sz="2276" b="1" dirty="0">
              <a:latin typeface="Calibri Light" panose="020F0302020204030204" pitchFamily="34" charset="0"/>
            </a:endParaRPr>
          </a:p>
          <a:p>
            <a:pPr marL="514324" lvl="1" indent="-257162" algn="just">
              <a:buFont typeface="Arial" panose="020B0604020202020204" pitchFamily="34" charset="0"/>
              <a:buChar char="•"/>
            </a:pPr>
            <a:r>
              <a:rPr lang="en-US" sz="2276" b="1" dirty="0">
                <a:latin typeface="Calibri Light" panose="020F0302020204030204" pitchFamily="34" charset="0"/>
              </a:rPr>
              <a:t>Statistically Valid Audit: </a:t>
            </a:r>
            <a:r>
              <a:rPr lang="en-US" sz="2276" dirty="0">
                <a:latin typeface="Calibri Light" panose="020F0302020204030204" pitchFamily="34" charset="0"/>
              </a:rPr>
              <a:t>GeBBS proprietary algorithm provides the optimal method for compliance audits</a:t>
            </a:r>
          </a:p>
          <a:p>
            <a:pPr marL="514324" lvl="1" indent="-257162" algn="just">
              <a:buFont typeface="Arial" panose="020B0604020202020204" pitchFamily="34" charset="0"/>
              <a:buChar char="•"/>
            </a:pPr>
            <a:endParaRPr lang="en-US" sz="2276" b="1" dirty="0">
              <a:latin typeface="Calibri Light" panose="020F0302020204030204" pitchFamily="34" charset="0"/>
            </a:endParaRPr>
          </a:p>
          <a:p>
            <a:pPr marL="514324" lvl="1" indent="-257162" algn="just">
              <a:buFont typeface="Arial" panose="020B0604020202020204" pitchFamily="34" charset="0"/>
              <a:buChar char="•"/>
            </a:pPr>
            <a:r>
              <a:rPr lang="en-US" sz="2276" b="1" dirty="0">
                <a:latin typeface="Calibri Light" panose="020F0302020204030204" pitchFamily="34" charset="0"/>
              </a:rPr>
              <a:t>Comprehensive Audit: </a:t>
            </a:r>
            <a:r>
              <a:rPr lang="en-US" sz="2276" dirty="0">
                <a:latin typeface="Calibri Light" panose="020F0302020204030204" pitchFamily="34" charset="0"/>
              </a:rPr>
              <a:t>Pulls a percentage of charts coded over a selected period of time by chart type, and by coder to get an on-going overview for areas of concern using a more extensive data set.</a:t>
            </a:r>
          </a:p>
          <a:p>
            <a:endParaRPr lang="en-US" dirty="0"/>
          </a:p>
        </p:txBody>
      </p:sp>
    </p:spTree>
    <p:extLst>
      <p:ext uri="{BB962C8B-B14F-4D97-AF65-F5344CB8AC3E}">
        <p14:creationId xmlns:p14="http://schemas.microsoft.com/office/powerpoint/2010/main" val="122838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Audit Workflow</a:t>
            </a:r>
          </a:p>
        </p:txBody>
      </p:sp>
    </p:spTree>
    <p:extLst>
      <p:ext uri="{BB962C8B-B14F-4D97-AF65-F5344CB8AC3E}">
        <p14:creationId xmlns:p14="http://schemas.microsoft.com/office/powerpoint/2010/main" val="329537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Audit Workflow</a:t>
            </a:r>
          </a:p>
        </p:txBody>
      </p:sp>
    </p:spTree>
    <p:extLst>
      <p:ext uri="{BB962C8B-B14F-4D97-AF65-F5344CB8AC3E}">
        <p14:creationId xmlns:p14="http://schemas.microsoft.com/office/powerpoint/2010/main" val="201229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24803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Operations</a:t>
            </a:r>
            <a:r>
              <a:rPr lang="en-US" baseline="0" dirty="0"/>
              <a:t> Management/Production</a:t>
            </a:r>
            <a:endParaRPr lang="en-US" dirty="0"/>
          </a:p>
        </p:txBody>
      </p:sp>
    </p:spTree>
    <p:extLst>
      <p:ext uri="{BB962C8B-B14F-4D97-AF65-F5344CB8AC3E}">
        <p14:creationId xmlns:p14="http://schemas.microsoft.com/office/powerpoint/2010/main" val="60158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5"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97D8A66D-AB2A-4955-BEA2-2BD6FF609C44}"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393970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5"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60D0FEB6-38F7-494E-8E8C-DE48E8B0469A}"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71932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5"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38438A22-8764-44D4-90E1-FE5A1298CE1C}"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415156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sz="half" idx="10"/>
          </p:nvPr>
        </p:nvSpPr>
        <p:spPr>
          <a:ln/>
        </p:spPr>
        <p:txBody>
          <a:bodyPr/>
          <a:lstStyle>
            <a:lvl1pPr>
              <a:defRPr/>
            </a:lvl1pPr>
          </a:lstStyle>
          <a:p>
            <a:pPr>
              <a:defRPr/>
            </a:pPr>
            <a:fld id="{0502ECDD-1E00-4579-AF26-9074F4E83C7F}" type="datetime1">
              <a:rPr lang="en-US" altLang="en-US"/>
              <a:pPr>
                <a:defRPr/>
              </a:pPr>
              <a:t>10/16/2016</a:t>
            </a:fld>
            <a:endParaRPr lang="en-US" sz="1800">
              <a:solidFill>
                <a:srgbClr val="000000"/>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11806E1-5B58-4D93-BAE8-ECFBAA8531CE}"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3610552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D66DFBB3-A7D1-4C7D-A6B0-D761B894ACF6}" type="datetime1">
              <a:rPr lang="en-US" altLang="en-US"/>
              <a:pPr>
                <a:defRPr/>
              </a:pPr>
              <a:t>10/16/2016</a:t>
            </a:fld>
            <a:endParaRPr lang="en-US" sz="1800">
              <a:solidFill>
                <a:srgbClr val="000000"/>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70C7BAC-C5ED-4B3A-9EC7-4BA1CEF8A48D}"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543925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fld id="{21273850-D29D-4556-A772-52CCB71E1EED}" type="datetime1">
              <a:rPr lang="en-US" altLang="en-US"/>
              <a:pPr>
                <a:defRPr/>
              </a:pPr>
              <a:t>10/16/2016</a:t>
            </a:fld>
            <a:endParaRPr lang="en-US" sz="1800">
              <a:solidFill>
                <a:srgbClr val="000000"/>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97B649D-18F1-43B2-BF80-0537E832CF03}"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275716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noChangeArrowheads="1"/>
          </p:cNvSpPr>
          <p:nvPr>
            <p:ph type="dt" sz="half" idx="10"/>
          </p:nvPr>
        </p:nvSpPr>
        <p:spPr>
          <a:ln/>
        </p:spPr>
        <p:txBody>
          <a:bodyPr/>
          <a:lstStyle>
            <a:lvl1pPr>
              <a:defRPr/>
            </a:lvl1pPr>
          </a:lstStyle>
          <a:p>
            <a:pPr>
              <a:defRPr/>
            </a:pPr>
            <a:fld id="{39DF6DBB-ACF7-43B8-A658-C4DE9A1510A8}" type="datetime1">
              <a:rPr lang="en-US" altLang="en-US"/>
              <a:pPr>
                <a:defRPr/>
              </a:pPr>
              <a:t>10/16/2016</a:t>
            </a:fld>
            <a:endParaRPr lang="en-US" sz="1800">
              <a:solidFill>
                <a:srgbClr val="000000"/>
              </a:solidFill>
            </a:endParaRPr>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43D5CD8-95AE-40A4-A46C-A540CD74CFE3}"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49758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noChangeArrowheads="1"/>
          </p:cNvSpPr>
          <p:nvPr>
            <p:ph type="dt" sz="half" idx="10"/>
          </p:nvPr>
        </p:nvSpPr>
        <p:spPr>
          <a:ln/>
        </p:spPr>
        <p:txBody>
          <a:bodyPr/>
          <a:lstStyle>
            <a:lvl1pPr>
              <a:defRPr/>
            </a:lvl1pPr>
          </a:lstStyle>
          <a:p>
            <a:pPr>
              <a:defRPr/>
            </a:pPr>
            <a:fld id="{6660E574-CB96-480D-B4C8-9785B861BC75}" type="datetime1">
              <a:rPr lang="en-US" altLang="en-US"/>
              <a:pPr>
                <a:defRPr/>
              </a:pPr>
              <a:t>10/16/2016</a:t>
            </a:fld>
            <a:endParaRPr lang="en-US" sz="1800">
              <a:solidFill>
                <a:srgbClr val="000000"/>
              </a:solidFill>
            </a:endParaRPr>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9715706D-267B-4ABA-BFA8-96C601294FBE}"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238944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noChangeArrowheads="1"/>
          </p:cNvSpPr>
          <p:nvPr>
            <p:ph type="dt" sz="half" idx="10"/>
          </p:nvPr>
        </p:nvSpPr>
        <p:spPr>
          <a:ln/>
        </p:spPr>
        <p:txBody>
          <a:bodyPr/>
          <a:lstStyle>
            <a:lvl1pPr>
              <a:defRPr/>
            </a:lvl1pPr>
          </a:lstStyle>
          <a:p>
            <a:pPr>
              <a:defRPr/>
            </a:pPr>
            <a:fld id="{FEF46ABA-15E9-44BE-A72E-03878566CF88}" type="datetime1">
              <a:rPr lang="en-US" altLang="en-US"/>
              <a:pPr>
                <a:defRPr/>
              </a:pPr>
              <a:t>10/16/2016</a:t>
            </a:fld>
            <a:endParaRPr lang="en-US" sz="1800">
              <a:solidFill>
                <a:srgbClr val="000000"/>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CAEE157A-8892-4532-B446-57CE796FC08E}"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2763520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3D97ED80-DF0A-4DBE-BD23-37AE0F15AEB3}" type="datetime1">
              <a:rPr lang="en-US" altLang="en-US"/>
              <a:pPr>
                <a:defRPr/>
              </a:pPr>
              <a:t>10/16/2016</a:t>
            </a:fld>
            <a:endParaRPr lang="en-US" sz="1800">
              <a:solidFill>
                <a:srgbClr val="000000"/>
              </a:solidFill>
            </a:endParaRPr>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8E4AA258-E608-4B25-964F-47B963D4DE0C}"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55567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8D5F965B-EA67-4C5F-AAD3-8CFC6811BB37}" type="datetime1">
              <a:rPr lang="en-US" altLang="en-US"/>
              <a:pPr>
                <a:defRPr/>
              </a:pPr>
              <a:t>10/16/2016</a:t>
            </a:fld>
            <a:endParaRPr lang="en-US" sz="1800">
              <a:solidFill>
                <a:srgbClr val="000000"/>
              </a:solidFill>
            </a:endParaRPr>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9DBA12D0-CB9F-454D-A3BA-8EFD7A15E73D}"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140461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5"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F9F636D3-4218-4355-B046-F09EE3DDC87D}"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369583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alibri" pitchFamily="3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38270264-2532-4306-ACFD-8A9FA9A49716}" type="datetime1">
              <a:rPr lang="en-US" altLang="en-US"/>
              <a:pPr>
                <a:defRPr/>
              </a:pPr>
              <a:t>10/16/2016</a:t>
            </a:fld>
            <a:endParaRPr lang="en-US" sz="1800">
              <a:solidFill>
                <a:srgbClr val="000000"/>
              </a:solidFill>
            </a:endParaRPr>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DC42534-5CF5-4246-ABDC-C13B27CCCCF6}"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2242336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98B412C0-A75F-4E5A-905E-D0F83F10ABCF}" type="datetime1">
              <a:rPr lang="en-US" altLang="en-US"/>
              <a:pPr>
                <a:defRPr/>
              </a:pPr>
              <a:t>10/16/2016</a:t>
            </a:fld>
            <a:endParaRPr lang="en-US" sz="1800">
              <a:solidFill>
                <a:srgbClr val="000000"/>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AD3C14C-244A-43C4-8647-3AB1277DFD8E}"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4272718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4D3F2AAD-C538-41B6-B230-64055832BC5B}" type="datetime1">
              <a:rPr lang="en-US" altLang="en-US"/>
              <a:pPr>
                <a:defRPr/>
              </a:pPr>
              <a:t>10/16/2016</a:t>
            </a:fld>
            <a:endParaRPr lang="en-US" sz="1800">
              <a:solidFill>
                <a:srgbClr val="000000"/>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66C4CFE-EFB0-4E7F-B730-CD237E10947A}"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1315133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08976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9200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55308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5780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832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964701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txBox="1">
            <a:spLocks/>
          </p:cNvSpPr>
          <p:nvPr userDrawn="1"/>
        </p:nvSpPr>
        <p:spPr>
          <a:xfrm>
            <a:off x="9855200" y="9226550"/>
            <a:ext cx="3033712" cy="519113"/>
          </a:xfrm>
          <a:prstGeom prst="rect">
            <a:avLst/>
          </a:prstGeom>
        </p:spPr>
        <p:txBody>
          <a:bodyPr anchor="ctr"/>
          <a:lstStyle>
            <a:lvl1pPr>
              <a:defRPr sz="4200">
                <a:solidFill>
                  <a:srgbClr val="000000"/>
                </a:solidFill>
                <a:latin typeface="Gill Sans" charset="0"/>
                <a:ea typeface="MS PGothic" panose="020B0600070205080204" pitchFamily="34" charset="-128"/>
                <a:sym typeface="Gill Sans" charset="0"/>
              </a:defRPr>
            </a:lvl1pPr>
            <a:lvl2pPr marL="742950" indent="-285750">
              <a:defRPr sz="4200">
                <a:solidFill>
                  <a:srgbClr val="000000"/>
                </a:solidFill>
                <a:latin typeface="Gill Sans" charset="0"/>
                <a:ea typeface="MS PGothic" panose="020B0600070205080204" pitchFamily="34" charset="-128"/>
                <a:sym typeface="Gill Sans" charset="0"/>
              </a:defRPr>
            </a:lvl2pPr>
            <a:lvl3pPr marL="1143000" indent="-228600">
              <a:defRPr sz="4200">
                <a:solidFill>
                  <a:srgbClr val="000000"/>
                </a:solidFill>
                <a:latin typeface="Gill Sans" charset="0"/>
                <a:ea typeface="MS PGothic" panose="020B0600070205080204" pitchFamily="34" charset="-128"/>
                <a:sym typeface="Gill Sans" charset="0"/>
              </a:defRPr>
            </a:lvl3pPr>
            <a:lvl4pPr marL="1600200" indent="-228600">
              <a:defRPr sz="4200">
                <a:solidFill>
                  <a:srgbClr val="000000"/>
                </a:solidFill>
                <a:latin typeface="Gill Sans" charset="0"/>
                <a:ea typeface="MS PGothic" panose="020B0600070205080204" pitchFamily="34" charset="-128"/>
                <a:sym typeface="Gill Sans" charset="0"/>
              </a:defRPr>
            </a:lvl4pPr>
            <a:lvl5pPr marL="2057400" indent="-228600">
              <a:defRPr sz="4200">
                <a:solidFill>
                  <a:srgbClr val="000000"/>
                </a:solidFill>
                <a:latin typeface="Gill Sans" charset="0"/>
                <a:ea typeface="MS PGothic" panose="020B0600070205080204" pitchFamily="34" charset="-128"/>
                <a:sym typeface="Gill Sans" charset="0"/>
              </a:defRPr>
            </a:lvl5pPr>
            <a:lvl6pPr marL="2514600" indent="-228600" defTabSz="584200" eaLnBrk="0" fontAlgn="base" hangingPunct="0">
              <a:spcBef>
                <a:spcPct val="0"/>
              </a:spcBef>
              <a:spcAft>
                <a:spcPct val="0"/>
              </a:spcAft>
              <a:defRPr sz="4200">
                <a:solidFill>
                  <a:srgbClr val="000000"/>
                </a:solidFill>
                <a:latin typeface="Gill Sans" charset="0"/>
                <a:ea typeface="MS PGothic" panose="020B0600070205080204" pitchFamily="34" charset="-128"/>
                <a:sym typeface="Gill Sans" charset="0"/>
              </a:defRPr>
            </a:lvl6pPr>
            <a:lvl7pPr marL="2971800" indent="-228600" defTabSz="584200" eaLnBrk="0" fontAlgn="base" hangingPunct="0">
              <a:spcBef>
                <a:spcPct val="0"/>
              </a:spcBef>
              <a:spcAft>
                <a:spcPct val="0"/>
              </a:spcAft>
              <a:defRPr sz="4200">
                <a:solidFill>
                  <a:srgbClr val="000000"/>
                </a:solidFill>
                <a:latin typeface="Gill Sans" charset="0"/>
                <a:ea typeface="MS PGothic" panose="020B0600070205080204" pitchFamily="34" charset="-128"/>
                <a:sym typeface="Gill Sans" charset="0"/>
              </a:defRPr>
            </a:lvl7pPr>
            <a:lvl8pPr marL="3429000" indent="-228600" defTabSz="584200" eaLnBrk="0" fontAlgn="base" hangingPunct="0">
              <a:spcBef>
                <a:spcPct val="0"/>
              </a:spcBef>
              <a:spcAft>
                <a:spcPct val="0"/>
              </a:spcAft>
              <a:defRPr sz="4200">
                <a:solidFill>
                  <a:srgbClr val="000000"/>
                </a:solidFill>
                <a:latin typeface="Gill Sans" charset="0"/>
                <a:ea typeface="MS PGothic" panose="020B0600070205080204" pitchFamily="34" charset="-128"/>
                <a:sym typeface="Gill Sans" charset="0"/>
              </a:defRPr>
            </a:lvl8pPr>
            <a:lvl9pPr marL="3886200" indent="-228600" defTabSz="584200" eaLnBrk="0" fontAlgn="base" hangingPunct="0">
              <a:spcBef>
                <a:spcPct val="0"/>
              </a:spcBef>
              <a:spcAft>
                <a:spcPct val="0"/>
              </a:spcAft>
              <a:defRPr sz="4200">
                <a:solidFill>
                  <a:srgbClr val="000000"/>
                </a:solidFill>
                <a:latin typeface="Gill Sans" charset="0"/>
                <a:ea typeface="MS PGothic" panose="020B0600070205080204" pitchFamily="34" charset="-128"/>
                <a:sym typeface="Gill Sans" charset="0"/>
              </a:defRPr>
            </a:lvl9pPr>
          </a:lstStyle>
          <a:p>
            <a:pPr algn="r" eaLnBrk="1"/>
            <a:r>
              <a:rPr lang="en-US" sz="1200" dirty="0">
                <a:solidFill>
                  <a:srgbClr val="898989"/>
                </a:solidFill>
              </a:rPr>
              <a:t> Slide </a:t>
            </a:r>
            <a:fld id="{EFB8E184-8CBB-4590-A96C-3629436997C9}" type="slidenum">
              <a:rPr lang="en-US" sz="1200">
                <a:solidFill>
                  <a:srgbClr val="898989"/>
                </a:solidFill>
              </a:rPr>
              <a:pPr algn="r" eaLnBrk="1"/>
              <a:t>‹#›</a:t>
            </a:fld>
            <a:endParaRPr lang="en-US" sz="1200" dirty="0">
              <a:solidFill>
                <a:srgbClr val="898989"/>
              </a:solidFill>
            </a:endParaRPr>
          </a:p>
        </p:txBody>
      </p:sp>
    </p:spTree>
    <p:extLst>
      <p:ext uri="{BB962C8B-B14F-4D97-AF65-F5344CB8AC3E}">
        <p14:creationId xmlns:p14="http://schemas.microsoft.com/office/powerpoint/2010/main" val="219020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5"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4C2FA52E-F9B3-4B9C-8D69-A8D55B2A7893}"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423588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2704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5072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707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321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2D8147-9E56-421D-B58A-A5C03AE531DC}"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3456393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2D8147-9E56-421D-B58A-A5C03AE531DC}"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3169076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2D8147-9E56-421D-B58A-A5C03AE531DC}"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3268780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2D8147-9E56-421D-B58A-A5C03AE531DC}"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226514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2D8147-9E56-421D-B58A-A5C03AE531DC}"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920021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C2D8147-9E56-421D-B58A-A5C03AE531DC}"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366455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6"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EBAF3B1E-DF1B-472A-A843-ECE058680015}"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1363372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D8147-9E56-421D-B58A-A5C03AE531DC}"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3209024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2D8147-9E56-421D-B58A-A5C03AE531DC}"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1295562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2D8147-9E56-421D-B58A-A5C03AE531DC}"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3653514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2D8147-9E56-421D-B58A-A5C03AE531DC}"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1598140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2D8147-9E56-421D-B58A-A5C03AE531DC}"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7AB0A-4C45-4096-AB6A-BB9872C01E3A}" type="slidenum">
              <a:rPr lang="en-US" smtClean="0"/>
              <a:t>‹#›</a:t>
            </a:fld>
            <a:endParaRPr lang="en-US"/>
          </a:p>
        </p:txBody>
      </p:sp>
    </p:spTree>
    <p:extLst>
      <p:ext uri="{BB962C8B-B14F-4D97-AF65-F5344CB8AC3E}">
        <p14:creationId xmlns:p14="http://schemas.microsoft.com/office/powerpoint/2010/main" val="380924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8"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9" name="Slide Number Placeholder 3"/>
          <p:cNvSpPr>
            <a:spLocks noGrp="1" noChangeArrowheads="1"/>
          </p:cNvSpPr>
          <p:nvPr>
            <p:ph type="sldNum" sz="quarter" idx="12"/>
          </p:nvPr>
        </p:nvSpPr>
        <p:spPr>
          <a:ln/>
        </p:spPr>
        <p:txBody>
          <a:bodyPr/>
          <a:lstStyle>
            <a:lvl1pPr>
              <a:defRPr/>
            </a:lvl1pPr>
          </a:lstStyle>
          <a:p>
            <a:pPr>
              <a:defRPr/>
            </a:pPr>
            <a:fld id="{6C03C3EA-52EA-44C1-919B-D564C6684C9A}"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147427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4"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5" name="Slide Number Placeholder 3"/>
          <p:cNvSpPr>
            <a:spLocks noGrp="1" noChangeArrowheads="1"/>
          </p:cNvSpPr>
          <p:nvPr>
            <p:ph type="sldNum" sz="quarter" idx="12"/>
          </p:nvPr>
        </p:nvSpPr>
        <p:spPr>
          <a:ln/>
        </p:spPr>
        <p:txBody>
          <a:bodyPr/>
          <a:lstStyle>
            <a:lvl1pPr>
              <a:defRPr/>
            </a:lvl1pPr>
          </a:lstStyle>
          <a:p>
            <a:pPr>
              <a:defRPr/>
            </a:pPr>
            <a:fld id="{944C43FD-C6F0-4AF6-89A8-D48E7EC3086C}"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239821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3"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4" name="Slide Number Placeholder 3"/>
          <p:cNvSpPr>
            <a:spLocks noGrp="1" noChangeArrowheads="1"/>
          </p:cNvSpPr>
          <p:nvPr>
            <p:ph type="sldNum" sz="quarter" idx="12"/>
          </p:nvPr>
        </p:nvSpPr>
        <p:spPr>
          <a:ln/>
        </p:spPr>
        <p:txBody>
          <a:bodyPr/>
          <a:lstStyle>
            <a:lvl1pPr>
              <a:defRPr/>
            </a:lvl1pPr>
          </a:lstStyle>
          <a:p>
            <a:pPr>
              <a:defRPr/>
            </a:pPr>
            <a:fld id="{B5C3DC7D-5A11-4FB3-ADFA-EE2328BBBDCF}"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350733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6"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A784956C-31CE-4906-8FF6-80B503B62919}"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245741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p:cNvSpPr>
            <a:spLocks noGrp="1" noChangeArrowheads="1"/>
          </p:cNvSpPr>
          <p:nvPr>
            <p:ph type="ftr" sz="quarter" idx="10"/>
          </p:nvPr>
        </p:nvSpPr>
        <p:spPr>
          <a:ln/>
        </p:spPr>
        <p:txBody>
          <a:bodyPr/>
          <a:lstStyle>
            <a:lvl1pPr>
              <a:defRPr/>
            </a:lvl1pPr>
          </a:lstStyle>
          <a:p>
            <a:pPr>
              <a:defRPr/>
            </a:pPr>
            <a:endParaRPr lang="en-US"/>
          </a:p>
        </p:txBody>
      </p:sp>
      <p:sp>
        <p:nvSpPr>
          <p:cNvPr id="6" name="Date Placeholder 2"/>
          <p:cNvSpPr>
            <a:spLocks noGrp="1" noChangeArrowheads="1"/>
          </p:cNvSpPr>
          <p:nvPr>
            <p:ph type="dt" sz="half" idx="11"/>
          </p:nvPr>
        </p:nvSpPr>
        <p:spPr>
          <a:ln/>
        </p:spPr>
        <p:txBody>
          <a:bodyPr/>
          <a:lstStyle>
            <a:lvl1pPr>
              <a:defRPr/>
            </a:lvl1pPr>
          </a:lstStyle>
          <a:p>
            <a:pPr>
              <a:defRPr/>
            </a:pPr>
            <a:r>
              <a:rPr lang="en-US" altLang="zh-CN"/>
              <a:t>7/14/15</a:t>
            </a:r>
            <a:endParaRPr lang="en-US" altLang="zh-CN" sz="4200">
              <a:solidFill>
                <a:srgbClr val="000000"/>
              </a:solidFill>
            </a:endParaRPr>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2B9241B8-BB11-4B4D-A924-EB6249ADC7F9}" type="slidenum">
              <a:rPr lang="en-US" altLang="en-US"/>
              <a:pPr>
                <a:defRPr/>
              </a:pPr>
              <a:t>‹#›</a:t>
            </a:fld>
            <a:endParaRPr lang="en-US" sz="1800">
              <a:solidFill>
                <a:srgbClr val="000000"/>
              </a:solidFill>
            </a:endParaRPr>
          </a:p>
        </p:txBody>
      </p:sp>
    </p:spTree>
    <p:extLst>
      <p:ext uri="{BB962C8B-B14F-4D97-AF65-F5344CB8AC3E}">
        <p14:creationId xmlns:p14="http://schemas.microsoft.com/office/powerpoint/2010/main" val="304947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Footer Placeholder 1"/>
          <p:cNvSpPr>
            <a:spLocks noGrp="1" noChangeArrowheads="1"/>
          </p:cNvSpPr>
          <p:nvPr>
            <p:ph type="ftr" sz="quarter" idx="3"/>
          </p:nvPr>
        </p:nvSpPr>
        <p:spPr bwMode="auto">
          <a:xfrm>
            <a:off x="4443413" y="9040813"/>
            <a:ext cx="4117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ctr" eaLnBrk="1">
              <a:defRPr sz="1100" smtClean="0">
                <a:solidFill>
                  <a:srgbClr val="898989"/>
                </a:solidFill>
                <a:ea typeface="+mn-ea"/>
                <a:sym typeface="MS PGothic" pitchFamily="34" charset="-128"/>
              </a:defRPr>
            </a:lvl1pPr>
          </a:lstStyle>
          <a:p>
            <a:pPr>
              <a:defRPr/>
            </a:pPr>
            <a:endParaRPr lang="en-US"/>
          </a:p>
        </p:txBody>
      </p:sp>
      <p:sp>
        <p:nvSpPr>
          <p:cNvPr id="1027" name="Date Placeholder 2"/>
          <p:cNvSpPr>
            <a:spLocks noGrp="1" noChangeArrowheads="1"/>
          </p:cNvSpPr>
          <p:nvPr>
            <p:ph type="dt" sz="half" idx="2"/>
          </p:nvPr>
        </p:nvSpPr>
        <p:spPr bwMode="auto">
          <a:xfrm>
            <a:off x="650875" y="9040813"/>
            <a:ext cx="3033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eaLnBrk="1">
              <a:defRPr sz="1100" smtClean="0">
                <a:solidFill>
                  <a:srgbClr val="898989"/>
                </a:solidFill>
                <a:ea typeface="+mn-ea"/>
              </a:defRPr>
            </a:lvl1pPr>
          </a:lstStyle>
          <a:p>
            <a:pPr>
              <a:defRPr/>
            </a:pPr>
            <a:r>
              <a:rPr lang="en-US" altLang="zh-CN"/>
              <a:t>7/14/15</a:t>
            </a:r>
            <a:endParaRPr lang="en-US" altLang="zh-CN" sz="4200">
              <a:solidFill>
                <a:srgbClr val="000000"/>
              </a:solidFill>
            </a:endParaRPr>
          </a:p>
        </p:txBody>
      </p:sp>
      <p:sp>
        <p:nvSpPr>
          <p:cNvPr id="1028" name="Slide Number Placeholder 3"/>
          <p:cNvSpPr>
            <a:spLocks noGrp="1" noChangeArrowheads="1"/>
          </p:cNvSpPr>
          <p:nvPr>
            <p:ph type="sldNum" sz="quarter" idx="4"/>
          </p:nvPr>
        </p:nvSpPr>
        <p:spPr bwMode="auto">
          <a:xfrm>
            <a:off x="9320213" y="9040813"/>
            <a:ext cx="3033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r" eaLnBrk="1">
              <a:defRPr sz="1100" smtClean="0">
                <a:solidFill>
                  <a:srgbClr val="898989"/>
                </a:solidFill>
                <a:ea typeface="+mn-ea"/>
              </a:defRPr>
            </a:lvl1pPr>
          </a:lstStyle>
          <a:p>
            <a:pPr>
              <a:defRPr/>
            </a:pPr>
            <a:fld id="{92C5300E-2AA3-4A7E-8D32-2A73830498E5}" type="slidenum">
              <a:rPr lang="en-US" altLang="en-US"/>
              <a:pPr>
                <a:defRPr/>
              </a:pPr>
              <a:t>‹#›</a:t>
            </a:fld>
            <a:endParaRPr 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ftr="0"/>
  <p:txStyles>
    <p:titleStyle>
      <a:lvl1pPr marL="584200" indent="-584200" algn="ctr" rtl="0" eaLnBrk="0" fontAlgn="base" hangingPunct="0">
        <a:spcBef>
          <a:spcPct val="0"/>
        </a:spcBef>
        <a:spcAft>
          <a:spcPct val="0"/>
        </a:spcAft>
        <a:defRPr sz="4800">
          <a:solidFill>
            <a:srgbClr val="000000"/>
          </a:solidFill>
          <a:latin typeface="+mj-lt"/>
          <a:ea typeface="+mj-ea"/>
          <a:cs typeface="+mj-cs"/>
          <a:sym typeface="Avenir" charset="0"/>
        </a:defRPr>
      </a:lvl1pPr>
      <a:lvl2pPr marL="584200" indent="-584200" algn="ctr" rtl="0" eaLnBrk="0" fontAlgn="base" hangingPunct="0">
        <a:spcBef>
          <a:spcPct val="0"/>
        </a:spcBef>
        <a:spcAft>
          <a:spcPct val="0"/>
        </a:spcAft>
        <a:defRPr sz="4800">
          <a:solidFill>
            <a:srgbClr val="000000"/>
          </a:solidFill>
          <a:latin typeface="Avenir" charset="0"/>
          <a:ea typeface="MS PGothic" pitchFamily="34" charset="-128"/>
          <a:sym typeface="Avenir" charset="0"/>
        </a:defRPr>
      </a:lvl2pPr>
      <a:lvl3pPr marL="584200" indent="-584200" algn="ctr" rtl="0" eaLnBrk="0" fontAlgn="base" hangingPunct="0">
        <a:spcBef>
          <a:spcPct val="0"/>
        </a:spcBef>
        <a:spcAft>
          <a:spcPct val="0"/>
        </a:spcAft>
        <a:defRPr sz="4800">
          <a:solidFill>
            <a:srgbClr val="000000"/>
          </a:solidFill>
          <a:latin typeface="Avenir" charset="0"/>
          <a:ea typeface="MS PGothic" pitchFamily="34" charset="-128"/>
          <a:sym typeface="Avenir" charset="0"/>
        </a:defRPr>
      </a:lvl3pPr>
      <a:lvl4pPr marL="584200" indent="-584200" algn="ctr" rtl="0" eaLnBrk="0" fontAlgn="base" hangingPunct="0">
        <a:spcBef>
          <a:spcPct val="0"/>
        </a:spcBef>
        <a:spcAft>
          <a:spcPct val="0"/>
        </a:spcAft>
        <a:defRPr sz="4800">
          <a:solidFill>
            <a:srgbClr val="000000"/>
          </a:solidFill>
          <a:latin typeface="Avenir" charset="0"/>
          <a:ea typeface="MS PGothic" pitchFamily="34" charset="-128"/>
          <a:sym typeface="Avenir" charset="0"/>
        </a:defRPr>
      </a:lvl4pPr>
      <a:lvl5pPr marL="584200" indent="-584200" algn="ctr" rtl="0" eaLnBrk="0" fontAlgn="base" hangingPunct="0">
        <a:spcBef>
          <a:spcPct val="0"/>
        </a:spcBef>
        <a:spcAft>
          <a:spcPct val="0"/>
        </a:spcAft>
        <a:defRPr sz="4800">
          <a:solidFill>
            <a:srgbClr val="000000"/>
          </a:solidFill>
          <a:latin typeface="Avenir" charset="0"/>
          <a:ea typeface="MS PGothic" pitchFamily="34" charset="-128"/>
          <a:sym typeface="Avenir" charset="0"/>
        </a:defRPr>
      </a:lvl5pPr>
      <a:lvl6pPr marL="1041400" indent="-584200" algn="ctr" rtl="0" eaLnBrk="0" fontAlgn="base" hangingPunct="0">
        <a:spcBef>
          <a:spcPct val="0"/>
        </a:spcBef>
        <a:spcAft>
          <a:spcPct val="0"/>
        </a:spcAft>
        <a:defRPr sz="4800">
          <a:solidFill>
            <a:srgbClr val="000000"/>
          </a:solidFill>
          <a:latin typeface="Avenir" charset="0"/>
          <a:ea typeface="MS PGothic" pitchFamily="34" charset="-128"/>
          <a:sym typeface="Avenir" charset="0"/>
        </a:defRPr>
      </a:lvl6pPr>
      <a:lvl7pPr marL="1498600" indent="-584200" algn="ctr" rtl="0" eaLnBrk="0" fontAlgn="base" hangingPunct="0">
        <a:spcBef>
          <a:spcPct val="0"/>
        </a:spcBef>
        <a:spcAft>
          <a:spcPct val="0"/>
        </a:spcAft>
        <a:defRPr sz="4800">
          <a:solidFill>
            <a:srgbClr val="000000"/>
          </a:solidFill>
          <a:latin typeface="Avenir" charset="0"/>
          <a:ea typeface="MS PGothic" pitchFamily="34" charset="-128"/>
          <a:sym typeface="Avenir" charset="0"/>
        </a:defRPr>
      </a:lvl7pPr>
      <a:lvl8pPr marL="1955800" indent="-584200" algn="ctr" rtl="0" eaLnBrk="0" fontAlgn="base" hangingPunct="0">
        <a:spcBef>
          <a:spcPct val="0"/>
        </a:spcBef>
        <a:spcAft>
          <a:spcPct val="0"/>
        </a:spcAft>
        <a:defRPr sz="4800">
          <a:solidFill>
            <a:srgbClr val="000000"/>
          </a:solidFill>
          <a:latin typeface="Avenir" charset="0"/>
          <a:ea typeface="MS PGothic" pitchFamily="34" charset="-128"/>
          <a:sym typeface="Avenir" charset="0"/>
        </a:defRPr>
      </a:lvl8pPr>
      <a:lvl9pPr marL="2413000" indent="-584200" algn="ctr" rtl="0" eaLnBrk="0" fontAlgn="base" hangingPunct="0">
        <a:spcBef>
          <a:spcPct val="0"/>
        </a:spcBef>
        <a:spcAft>
          <a:spcPct val="0"/>
        </a:spcAft>
        <a:defRPr sz="4800">
          <a:solidFill>
            <a:srgbClr val="000000"/>
          </a:solidFill>
          <a:latin typeface="Avenir" charset="0"/>
          <a:ea typeface="MS PGothic" pitchFamily="34" charset="-128"/>
          <a:sym typeface="Avenir" charset="0"/>
        </a:defRPr>
      </a:lvl9pPr>
    </p:titleStyle>
    <p:bodyStyle>
      <a:lvl1pPr marL="342900" indent="-342900" algn="l" defTabSz="457200" rtl="0" eaLnBrk="0" fontAlgn="base" hangingPunct="0">
        <a:spcBef>
          <a:spcPct val="0"/>
        </a:spcBef>
        <a:spcAft>
          <a:spcPct val="0"/>
        </a:spcAft>
        <a:buChar char="•"/>
        <a:defRPr sz="11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buChar char="•"/>
        <a:defRPr sz="1100">
          <a:solidFill>
            <a:srgbClr val="000000"/>
          </a:solidFill>
          <a:latin typeface="+mn-lt"/>
          <a:ea typeface="+mn-ea"/>
          <a:sym typeface="Helvetica" charset="0"/>
        </a:defRPr>
      </a:lvl2pPr>
      <a:lvl3pPr marL="457200" indent="457200" algn="l" defTabSz="457200" rtl="0" eaLnBrk="0" fontAlgn="base" hangingPunct="0">
        <a:spcBef>
          <a:spcPct val="0"/>
        </a:spcBef>
        <a:spcAft>
          <a:spcPct val="0"/>
        </a:spcAft>
        <a:buChar char="•"/>
        <a:defRPr sz="1100">
          <a:solidFill>
            <a:srgbClr val="000000"/>
          </a:solidFill>
          <a:latin typeface="+mn-lt"/>
          <a:ea typeface="+mn-ea"/>
          <a:sym typeface="Helvetica" charset="0"/>
        </a:defRPr>
      </a:lvl3pPr>
      <a:lvl4pPr marL="685800" indent="685800" algn="l" defTabSz="457200" rtl="0" eaLnBrk="0" fontAlgn="base" hangingPunct="0">
        <a:spcBef>
          <a:spcPct val="0"/>
        </a:spcBef>
        <a:spcAft>
          <a:spcPct val="0"/>
        </a:spcAft>
        <a:buChar char="•"/>
        <a:defRPr sz="1100">
          <a:solidFill>
            <a:srgbClr val="000000"/>
          </a:solidFill>
          <a:latin typeface="+mn-lt"/>
          <a:ea typeface="+mn-ea"/>
          <a:sym typeface="Helvetica" charset="0"/>
        </a:defRPr>
      </a:lvl4pPr>
      <a:lvl5pPr marL="914400" indent="914400" algn="l" defTabSz="457200" rtl="0" eaLnBrk="0" fontAlgn="base" hangingPunct="0">
        <a:spcBef>
          <a:spcPct val="0"/>
        </a:spcBef>
        <a:spcAft>
          <a:spcPct val="0"/>
        </a:spcAft>
        <a:buChar char="•"/>
        <a:defRPr sz="1100">
          <a:solidFill>
            <a:srgbClr val="000000"/>
          </a:solidFill>
          <a:latin typeface="+mn-lt"/>
          <a:ea typeface="+mn-ea"/>
          <a:sym typeface="Helvetica" charset="0"/>
        </a:defRPr>
      </a:lvl5pPr>
      <a:lvl6pPr marL="1371600" indent="914400" algn="l" defTabSz="457200" rtl="0" eaLnBrk="0" fontAlgn="base" hangingPunct="0">
        <a:spcBef>
          <a:spcPct val="0"/>
        </a:spcBef>
        <a:spcAft>
          <a:spcPct val="0"/>
        </a:spcAft>
        <a:buChar char="•"/>
        <a:defRPr sz="1100">
          <a:solidFill>
            <a:srgbClr val="000000"/>
          </a:solidFill>
          <a:latin typeface="+mn-lt"/>
          <a:ea typeface="+mn-ea"/>
          <a:sym typeface="Helvetica" charset="0"/>
        </a:defRPr>
      </a:lvl6pPr>
      <a:lvl7pPr marL="1828800" indent="914400" algn="l" defTabSz="457200" rtl="0" eaLnBrk="0" fontAlgn="base" hangingPunct="0">
        <a:spcBef>
          <a:spcPct val="0"/>
        </a:spcBef>
        <a:spcAft>
          <a:spcPct val="0"/>
        </a:spcAft>
        <a:buChar char="•"/>
        <a:defRPr sz="1100">
          <a:solidFill>
            <a:srgbClr val="000000"/>
          </a:solidFill>
          <a:latin typeface="+mn-lt"/>
          <a:ea typeface="+mn-ea"/>
          <a:sym typeface="Helvetica" charset="0"/>
        </a:defRPr>
      </a:lvl7pPr>
      <a:lvl8pPr marL="2286000" indent="914400" algn="l" defTabSz="457200" rtl="0" eaLnBrk="0" fontAlgn="base" hangingPunct="0">
        <a:spcBef>
          <a:spcPct val="0"/>
        </a:spcBef>
        <a:spcAft>
          <a:spcPct val="0"/>
        </a:spcAft>
        <a:buChar char="•"/>
        <a:defRPr sz="1100">
          <a:solidFill>
            <a:srgbClr val="000000"/>
          </a:solidFill>
          <a:latin typeface="+mn-lt"/>
          <a:ea typeface="+mn-ea"/>
          <a:sym typeface="Helvetica" charset="0"/>
        </a:defRPr>
      </a:lvl8pPr>
      <a:lvl9pPr marL="2743200" indent="914400" algn="l" defTabSz="457200" rtl="0" eaLnBrk="0" fontAlgn="base" hangingPunct="0">
        <a:spcBef>
          <a:spcPct val="0"/>
        </a:spcBef>
        <a:spcAft>
          <a:spcPct val="0"/>
        </a:spcAft>
        <a:buChar char="•"/>
        <a:defRPr sz="1100">
          <a:solidFill>
            <a:srgbClr val="000000"/>
          </a:solidFill>
          <a:latin typeface="+mn-lt"/>
          <a:ea typeface="+mn-ea"/>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650875" y="390525"/>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sym typeface="Calibri" pitchFamily="34" charset="0"/>
              </a:rPr>
              <a:t>Click to edit Master title style</a:t>
            </a:r>
          </a:p>
        </p:txBody>
      </p:sp>
      <p:sp>
        <p:nvSpPr>
          <p:cNvPr id="2051" name="Text Placeholder 2"/>
          <p:cNvSpPr>
            <a:spLocks noGrp="1" noChangeArrowheads="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sym typeface="Calibri" pitchFamily="34" charset="0"/>
              </a:rPr>
              <a:t>Click to edit Master text styles</a:t>
            </a:r>
          </a:p>
          <a:p>
            <a:pPr lvl="1"/>
            <a:r>
              <a:rPr lang="en-US" altLang="zh-CN">
                <a:sym typeface="Calibri" pitchFamily="34" charset="0"/>
              </a:rPr>
              <a:t>Second level</a:t>
            </a:r>
          </a:p>
          <a:p>
            <a:pPr lvl="2"/>
            <a:r>
              <a:rPr lang="en-US" altLang="zh-CN">
                <a:sym typeface="Calibri" pitchFamily="34" charset="0"/>
              </a:rPr>
              <a:t>Third level</a:t>
            </a:r>
          </a:p>
          <a:p>
            <a:pPr lvl="3"/>
            <a:r>
              <a:rPr lang="en-US" altLang="zh-CN">
                <a:sym typeface="Calibri" pitchFamily="34" charset="0"/>
              </a:rPr>
              <a:t>Fourth level</a:t>
            </a:r>
          </a:p>
          <a:p>
            <a:pPr lvl="4"/>
            <a:r>
              <a:rPr lang="en-US" altLang="zh-CN">
                <a:sym typeface="Calibri" pitchFamily="34" charset="0"/>
              </a:rPr>
              <a:t>Fifth level</a:t>
            </a:r>
          </a:p>
        </p:txBody>
      </p:sp>
      <p:sp>
        <p:nvSpPr>
          <p:cNvPr id="2052" name="Date Placeholder 3"/>
          <p:cNvSpPr>
            <a:spLocks noGrp="1" noChangeArrowheads="1"/>
          </p:cNvSpPr>
          <p:nvPr>
            <p:ph type="dt" sz="half" idx="2"/>
          </p:nvPr>
        </p:nvSpPr>
        <p:spPr bwMode="auto">
          <a:xfrm>
            <a:off x="650875" y="9040813"/>
            <a:ext cx="3033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ea typeface="MS PGothic" pitchFamily="34" charset="-128"/>
              </a:defRPr>
            </a:lvl1pPr>
          </a:lstStyle>
          <a:p>
            <a:pPr>
              <a:defRPr/>
            </a:pPr>
            <a:fld id="{0BB90E0A-EC56-463B-926B-5BCE7414465F}" type="datetime1">
              <a:rPr lang="en-US" altLang="en-US"/>
              <a:pPr>
                <a:defRPr/>
              </a:pPr>
              <a:t>10/16/2016</a:t>
            </a:fld>
            <a:endParaRPr lang="en-US" sz="1800">
              <a:solidFill>
                <a:srgbClr val="000000"/>
              </a:solidFill>
            </a:endParaRPr>
          </a:p>
        </p:txBody>
      </p:sp>
      <p:sp>
        <p:nvSpPr>
          <p:cNvPr id="2053" name="Footer Placeholder 4"/>
          <p:cNvSpPr>
            <a:spLocks noGrp="1" noChangeArrowheads="1"/>
          </p:cNvSpPr>
          <p:nvPr>
            <p:ph type="ftr" sz="quarter" idx="3"/>
          </p:nvPr>
        </p:nvSpPr>
        <p:spPr bwMode="auto">
          <a:xfrm>
            <a:off x="4443413" y="9040813"/>
            <a:ext cx="4117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ea typeface="MS PGothic" pitchFamily="34" charset="-128"/>
              </a:defRPr>
            </a:lvl1pPr>
          </a:lstStyle>
          <a:p>
            <a:pPr>
              <a:defRPr/>
            </a:pPr>
            <a:endParaRPr lang="en-US"/>
          </a:p>
        </p:txBody>
      </p:sp>
      <p:sp>
        <p:nvSpPr>
          <p:cNvPr id="2054" name="Slide Number Placeholder 5"/>
          <p:cNvSpPr>
            <a:spLocks noGrp="1" noChangeArrowheads="1"/>
          </p:cNvSpPr>
          <p:nvPr>
            <p:ph type="sldNum" sz="quarter" idx="4"/>
          </p:nvPr>
        </p:nvSpPr>
        <p:spPr bwMode="auto">
          <a:xfrm>
            <a:off x="9320213" y="9040813"/>
            <a:ext cx="3033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ea typeface="MS PGothic" pitchFamily="34" charset="-128"/>
              </a:defRPr>
            </a:lvl1pPr>
          </a:lstStyle>
          <a:p>
            <a:pPr>
              <a:defRPr/>
            </a:pPr>
            <a:fld id="{B55682B7-3247-484C-87EF-F5FD7ED8A4A9}" type="slidenum">
              <a:rPr lang="en-US" altLang="en-US"/>
              <a:pPr>
                <a:defRPr/>
              </a:pPr>
              <a:t>‹#›</a:t>
            </a:fld>
            <a:endParaRPr lang="en-US" sz="1800">
              <a:solidFill>
                <a:srgbClr val="000000"/>
              </a:solidFill>
            </a:endParaRPr>
          </a:p>
        </p:txBody>
      </p:sp>
      <p:pic>
        <p:nvPicPr>
          <p:cNvPr id="2055" name="Picture 1" descr="Home Page Gradient v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3213"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 descr="ICD-10 Codes Whit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1775" y="0"/>
            <a:ext cx="80962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3" descr="ICD-10 Codes Whit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6200" y="0"/>
            <a:ext cx="6096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21600" y="5562600"/>
            <a:ext cx="48387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eaLnBrk="1">
              <a:defRPr sz="1200">
                <a:solidFill>
                  <a:schemeClr val="tx1">
                    <a:tint val="75000"/>
                  </a:schemeClr>
                </a:solidFill>
                <a:latin typeface="Gill Sans" charset="0"/>
                <a:ea typeface="ＭＳ Ｐゴシック" charset="0"/>
                <a:cs typeface="ＭＳ Ｐゴシック" charset="0"/>
                <a:sym typeface="Gill Sans" charset="0"/>
              </a:defRPr>
            </a:lvl1pPr>
          </a:lstStyle>
          <a:p>
            <a:pPr>
              <a:defRPr/>
            </a:pPr>
            <a:r>
              <a:rPr lang="en-US" dirty="0"/>
              <a:t>GeBBS Presentation Name</a:t>
            </a:r>
          </a:p>
        </p:txBody>
      </p:sp>
      <p:sp>
        <p:nvSpPr>
          <p:cNvPr id="3" name="Date Placeholder 2"/>
          <p:cNvSpPr>
            <a:spLocks noGrp="1"/>
          </p:cNvSpPr>
          <p:nvPr>
            <p:ph type="dt" sz="half" idx="2"/>
          </p:nvPr>
        </p:nvSpPr>
        <p:spPr>
          <a:xfrm>
            <a:off x="650875" y="9040813"/>
            <a:ext cx="3033713" cy="519112"/>
          </a:xfrm>
          <a:prstGeom prst="rect">
            <a:avLst/>
          </a:prstGeom>
        </p:spPr>
        <p:txBody>
          <a:bodyPr vert="horz" wrap="square" lIns="91440" tIns="45720" rIns="91440" bIns="45720" numCol="1" anchor="ctr" anchorCtr="0" compatLnSpc="1">
            <a:prstTxWarp prst="textNoShape">
              <a:avLst/>
            </a:prstTxWarp>
          </a:bodyPr>
          <a:lstStyle>
            <a:lvl1pPr eaLnBrk="1">
              <a:defRPr sz="1200">
                <a:solidFill>
                  <a:srgbClr val="898989"/>
                </a:solidFill>
              </a:defRPr>
            </a:lvl1pPr>
          </a:lstStyle>
          <a:p>
            <a:r>
              <a:rPr lang="en-US"/>
              <a:t>Presentation Date: </a:t>
            </a:r>
            <a:fld id="{EDF1AABC-E0CE-4E4B-B475-E30FBEAF3F8B}" type="datetimeFigureOut">
              <a:rPr lang="en-US"/>
              <a:pPr/>
              <a:t>10/16/2016</a:t>
            </a:fld>
            <a:endParaRPr lang="en-US"/>
          </a:p>
        </p:txBody>
      </p:sp>
      <p:sp>
        <p:nvSpPr>
          <p:cNvPr id="4" name="Slide Number Placeholder 3"/>
          <p:cNvSpPr>
            <a:spLocks noGrp="1"/>
          </p:cNvSpPr>
          <p:nvPr>
            <p:ph type="sldNum" sz="quarter" idx="4"/>
          </p:nvPr>
        </p:nvSpPr>
        <p:spPr>
          <a:xfrm>
            <a:off x="9320213" y="9040813"/>
            <a:ext cx="3033712" cy="519112"/>
          </a:xfrm>
          <a:prstGeom prst="rect">
            <a:avLst/>
          </a:prstGeom>
        </p:spPr>
        <p:txBody>
          <a:bodyPr vert="horz" wrap="square" lIns="91440" tIns="45720" rIns="91440" bIns="45720" numCol="1" anchor="ctr" anchorCtr="0" compatLnSpc="1">
            <a:prstTxWarp prst="textNoShape">
              <a:avLst/>
            </a:prstTxWarp>
          </a:bodyPr>
          <a:lstStyle>
            <a:lvl1pPr algn="r" eaLnBrk="1">
              <a:defRPr sz="1200">
                <a:solidFill>
                  <a:srgbClr val="898989"/>
                </a:solidFill>
              </a:defRPr>
            </a:lvl1pPr>
          </a:lstStyle>
          <a:p>
            <a:fld id="{213BEB18-2E44-40C0-BCDC-6B1219BA6D3C}" type="slidenum">
              <a:rPr lang="en-US"/>
              <a:pPr/>
              <a:t>‹#›</a:t>
            </a:fld>
            <a:endParaRPr lang="en-US"/>
          </a:p>
        </p:txBody>
      </p:sp>
    </p:spTree>
    <p:extLst>
      <p:ext uri="{BB962C8B-B14F-4D97-AF65-F5344CB8AC3E}">
        <p14:creationId xmlns:p14="http://schemas.microsoft.com/office/powerpoint/2010/main" val="285162158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584200" rtl="0" eaLnBrk="0" fontAlgn="base" hangingPunct="0">
        <a:spcBef>
          <a:spcPct val="0"/>
        </a:spcBef>
        <a:spcAft>
          <a:spcPct val="0"/>
        </a:spcAft>
        <a:defRPr sz="4800">
          <a:solidFill>
            <a:srgbClr val="000000"/>
          </a:solidFill>
          <a:latin typeface="+mj-lt"/>
          <a:ea typeface="MS PGothic" panose="020B0600070205080204" pitchFamily="34" charset="-128"/>
          <a:cs typeface="+mj-cs"/>
          <a:sym typeface="Avenir" charset="0"/>
        </a:defRPr>
      </a:lvl1pPr>
      <a:lvl2pPr algn="ctr" defTabSz="584200" rtl="0" eaLnBrk="0" fontAlgn="base" hangingPunct="0">
        <a:spcBef>
          <a:spcPct val="0"/>
        </a:spcBef>
        <a:spcAft>
          <a:spcPct val="0"/>
        </a:spcAft>
        <a:defRPr sz="4800">
          <a:solidFill>
            <a:srgbClr val="000000"/>
          </a:solidFill>
          <a:latin typeface="Avenir" charset="0"/>
          <a:ea typeface="MS PGothic" panose="020B0600070205080204" pitchFamily="34" charset="-128"/>
          <a:cs typeface="Avenir" charset="0"/>
          <a:sym typeface="Avenir" charset="0"/>
        </a:defRPr>
      </a:lvl2pPr>
      <a:lvl3pPr algn="ctr" defTabSz="584200" rtl="0" eaLnBrk="0" fontAlgn="base" hangingPunct="0">
        <a:spcBef>
          <a:spcPct val="0"/>
        </a:spcBef>
        <a:spcAft>
          <a:spcPct val="0"/>
        </a:spcAft>
        <a:defRPr sz="4800">
          <a:solidFill>
            <a:srgbClr val="000000"/>
          </a:solidFill>
          <a:latin typeface="Avenir" charset="0"/>
          <a:ea typeface="MS PGothic" panose="020B0600070205080204" pitchFamily="34" charset="-128"/>
          <a:cs typeface="Avenir" charset="0"/>
          <a:sym typeface="Avenir" charset="0"/>
        </a:defRPr>
      </a:lvl3pPr>
      <a:lvl4pPr algn="ctr" defTabSz="584200" rtl="0" eaLnBrk="0" fontAlgn="base" hangingPunct="0">
        <a:spcBef>
          <a:spcPct val="0"/>
        </a:spcBef>
        <a:spcAft>
          <a:spcPct val="0"/>
        </a:spcAft>
        <a:defRPr sz="4800">
          <a:solidFill>
            <a:srgbClr val="000000"/>
          </a:solidFill>
          <a:latin typeface="Avenir" charset="0"/>
          <a:ea typeface="MS PGothic" panose="020B0600070205080204" pitchFamily="34" charset="-128"/>
          <a:cs typeface="Avenir" charset="0"/>
          <a:sym typeface="Avenir" charset="0"/>
        </a:defRPr>
      </a:lvl4pPr>
      <a:lvl5pPr algn="ctr" defTabSz="584200" rtl="0" eaLnBrk="0" fontAlgn="base" hangingPunct="0">
        <a:spcBef>
          <a:spcPct val="0"/>
        </a:spcBef>
        <a:spcAft>
          <a:spcPct val="0"/>
        </a:spcAft>
        <a:defRPr sz="4800">
          <a:solidFill>
            <a:srgbClr val="000000"/>
          </a:solidFill>
          <a:latin typeface="Avenir" charset="0"/>
          <a:ea typeface="MS PGothic" panose="020B0600070205080204" pitchFamily="34" charset="-128"/>
          <a:cs typeface="Avenir" charset="0"/>
          <a:sym typeface="Avenir" charset="0"/>
        </a:defRPr>
      </a:lvl5pPr>
      <a:lvl6pPr marL="457200" algn="ctr" defTabSz="584200" rtl="0" fontAlgn="base" hangingPunct="0">
        <a:spcBef>
          <a:spcPct val="0"/>
        </a:spcBef>
        <a:spcAft>
          <a:spcPct val="0"/>
        </a:spcAft>
        <a:defRPr sz="4800">
          <a:solidFill>
            <a:srgbClr val="000000"/>
          </a:solidFill>
          <a:latin typeface="Avenir" charset="0"/>
          <a:ea typeface="ＭＳ Ｐゴシック" charset="0"/>
          <a:cs typeface="Avenir" charset="0"/>
          <a:sym typeface="Avenir" charset="0"/>
        </a:defRPr>
      </a:lvl6pPr>
      <a:lvl7pPr marL="914400" algn="ctr" defTabSz="584200" rtl="0" fontAlgn="base" hangingPunct="0">
        <a:spcBef>
          <a:spcPct val="0"/>
        </a:spcBef>
        <a:spcAft>
          <a:spcPct val="0"/>
        </a:spcAft>
        <a:defRPr sz="4800">
          <a:solidFill>
            <a:srgbClr val="000000"/>
          </a:solidFill>
          <a:latin typeface="Avenir" charset="0"/>
          <a:ea typeface="ＭＳ Ｐゴシック" charset="0"/>
          <a:cs typeface="Avenir" charset="0"/>
          <a:sym typeface="Avenir" charset="0"/>
        </a:defRPr>
      </a:lvl7pPr>
      <a:lvl8pPr marL="1371600" algn="ctr" defTabSz="584200" rtl="0" fontAlgn="base" hangingPunct="0">
        <a:spcBef>
          <a:spcPct val="0"/>
        </a:spcBef>
        <a:spcAft>
          <a:spcPct val="0"/>
        </a:spcAft>
        <a:defRPr sz="4800">
          <a:solidFill>
            <a:srgbClr val="000000"/>
          </a:solidFill>
          <a:latin typeface="Avenir" charset="0"/>
          <a:ea typeface="ＭＳ Ｐゴシック" charset="0"/>
          <a:cs typeface="Avenir" charset="0"/>
          <a:sym typeface="Avenir" charset="0"/>
        </a:defRPr>
      </a:lvl8pPr>
      <a:lvl9pPr marL="1828800" algn="ctr" defTabSz="584200" rtl="0" fontAlgn="base" hangingPunct="0">
        <a:spcBef>
          <a:spcPct val="0"/>
        </a:spcBef>
        <a:spcAft>
          <a:spcPct val="0"/>
        </a:spcAft>
        <a:defRPr sz="4800">
          <a:solidFill>
            <a:srgbClr val="000000"/>
          </a:solidFill>
          <a:latin typeface="Avenir" charset="0"/>
          <a:ea typeface="ＭＳ Ｐゴシック" charset="0"/>
          <a:cs typeface="Avenir" charset="0"/>
          <a:sym typeface="Avenir"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anose="020B0600070205080204" pitchFamily="34" charset="-128"/>
          <a:cs typeface="+mn-cs"/>
          <a:sym typeface="Helvetica" panose="020B0604020202020204" pitchFamily="34"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anose="020B0604020202020204" pitchFamily="34"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anose="020B0604020202020204" pitchFamily="34"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anose="020B0604020202020204" pitchFamily="34"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anose="020B0604020202020204" pitchFamily="34"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93763" y="9040813"/>
            <a:ext cx="2925762"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7C2D8147-9E56-421D-B58A-A5C03AE531DC}" type="datetimeFigureOut">
              <a:rPr lang="en-US" smtClean="0"/>
              <a:t>10/16/2016</a:t>
            </a:fld>
            <a:endParaRPr lang="en-US"/>
          </a:p>
        </p:txBody>
      </p:sp>
      <p:sp>
        <p:nvSpPr>
          <p:cNvPr id="5" name="Footer Placeholder 4"/>
          <p:cNvSpPr>
            <a:spLocks noGrp="1"/>
          </p:cNvSpPr>
          <p:nvPr>
            <p:ph type="ftr" sz="quarter" idx="3"/>
          </p:nvPr>
        </p:nvSpPr>
        <p:spPr>
          <a:xfrm>
            <a:off x="4308475" y="9040813"/>
            <a:ext cx="4387850"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44C7AB0A-4C45-4096-AB6A-BB9872C01E3A}" type="slidenum">
              <a:rPr lang="en-US" smtClean="0"/>
              <a:t>‹#›</a:t>
            </a:fld>
            <a:endParaRPr lang="en-US"/>
          </a:p>
        </p:txBody>
      </p:sp>
    </p:spTree>
    <p:extLst>
      <p:ext uri="{BB962C8B-B14F-4D97-AF65-F5344CB8AC3E}">
        <p14:creationId xmlns:p14="http://schemas.microsoft.com/office/powerpoint/2010/main" val="207230176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3004800" cy="9753600"/>
          </a:xfrm>
          <a:prstGeom prst="rect">
            <a:avLst/>
          </a:prstGeom>
          <a:gradFill flip="none" rotWithShape="1">
            <a:gsLst>
              <a:gs pos="0">
                <a:srgbClr val="4F81BD">
                  <a:lumMod val="0"/>
                  <a:lumOff val="100000"/>
                </a:srgbClr>
              </a:gs>
              <a:gs pos="40000">
                <a:srgbClr val="4F81BD">
                  <a:lumMod val="0"/>
                  <a:lumOff val="100000"/>
                </a:srgbClr>
              </a:gs>
              <a:gs pos="100000">
                <a:srgbClr val="4F81BD">
                  <a:lumMod val="100000"/>
                </a:srgbClr>
              </a:gs>
            </a:gsLst>
            <a:path path="circle">
              <a:fillToRect l="50000" t="-80000" r="50000" b="180000"/>
            </a:path>
            <a:tileRect/>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SimSun"/>
              <a:cs typeface="+mn-cs"/>
            </a:endParaRPr>
          </a:p>
        </p:txBody>
      </p:sp>
      <p:sp>
        <p:nvSpPr>
          <p:cNvPr id="6" name="TextBox 5"/>
          <p:cNvSpPr txBox="1"/>
          <p:nvPr/>
        </p:nvSpPr>
        <p:spPr>
          <a:xfrm>
            <a:off x="0" y="8534304"/>
            <a:ext cx="13004800"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GeBBS Healthcare Solutions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1203" y="2040584"/>
            <a:ext cx="8342393" cy="4453137"/>
          </a:xfrm>
          <a:prstGeom prst="rect">
            <a:avLst/>
          </a:prstGeom>
        </p:spPr>
      </p:pic>
    </p:spTree>
    <p:extLst>
      <p:ext uri="{BB962C8B-B14F-4D97-AF65-F5344CB8AC3E}">
        <p14:creationId xmlns:p14="http://schemas.microsoft.com/office/powerpoint/2010/main" val="1535194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98462" y="2895652"/>
            <a:ext cx="5569837" cy="2789674"/>
          </a:xfrm>
          <a:prstGeom prst="rect">
            <a:avLst/>
          </a:prstGeom>
          <a:noFill/>
        </p:spPr>
        <p:txBody>
          <a:bodyPr wrap="square" rtlCol="0">
            <a:spAutoFit/>
          </a:bodyPr>
          <a:lstStyle/>
          <a:p>
            <a:pPr marL="0" marR="0">
              <a:lnSpc>
                <a:spcPct val="107000"/>
              </a:lnSpc>
              <a:spcBef>
                <a:spcPts val="0"/>
              </a:spcBef>
              <a:spcAft>
                <a:spcPts val="0"/>
              </a:spcAft>
            </a:pPr>
            <a:r>
              <a:rPr lang="en-US" sz="3200" b="1" u="sng" dirty="0">
                <a:solidFill>
                  <a:srgbClr val="4E9DD2"/>
                </a:solidFill>
                <a:latin typeface="Calibri" panose="020F0502020204030204" pitchFamily="34" charset="0"/>
                <a:ea typeface="Calibri" panose="020F0502020204030204" pitchFamily="34" charset="0"/>
                <a:cs typeface="Times New Roman" panose="02020603050405020304" pitchFamily="18" charset="0"/>
              </a:rPr>
              <a:t>System Overview</a:t>
            </a:r>
            <a:endParaRPr lang="en-US" sz="3200" dirty="0">
              <a:solidFill>
                <a:srgbClr val="4E9DD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5 hospitals</a:t>
            </a:r>
          </a:p>
          <a:p>
            <a:pPr marL="342900" marR="0" lvl="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75 coders</a:t>
            </a:r>
          </a:p>
          <a:p>
            <a:pPr marL="342900" marR="0" lvl="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300 providers</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3200" b="1" i="0" u="none" strike="noStrike" kern="0" cap="none" spc="0" normalizeH="0" baseline="0" noProof="0" dirty="0">
                <a:ln>
                  <a:noFill/>
                </a:ln>
                <a:solidFill>
                  <a:srgbClr val="348ECA"/>
                </a:solidFill>
                <a:effectLst/>
                <a:uLnTx/>
                <a:uFillTx/>
                <a:latin typeface="Calibri" panose="020F0502020204030204" pitchFamily="34" charset="0"/>
              </a:rPr>
            </a:br>
            <a:endParaRPr kumimoji="0" lang="en-US" sz="32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5" name="TextBox 4"/>
          <p:cNvSpPr txBox="1"/>
          <p:nvPr/>
        </p:nvSpPr>
        <p:spPr>
          <a:xfrm>
            <a:off x="3098462" y="5029196"/>
            <a:ext cx="9753344" cy="3416320"/>
          </a:xfrm>
          <a:prstGeom prst="rect">
            <a:avLst/>
          </a:prstGeom>
          <a:noFill/>
        </p:spPr>
        <p:txBody>
          <a:bodyPr wrap="square" rtlCol="0">
            <a:spAutoFit/>
          </a:bodyPr>
          <a:lstStyle/>
          <a:p>
            <a:r>
              <a:rPr lang="en-US" sz="3200" b="1" u="sng" dirty="0">
                <a:solidFill>
                  <a:srgbClr val="4E9DD2"/>
                </a:solidFill>
                <a:latin typeface="Calibri" panose="020F0502020204030204" pitchFamily="34" charset="0"/>
                <a:cs typeface="Calibri" panose="020F0502020204030204" pitchFamily="34" charset="0"/>
              </a:rPr>
              <a:t>Coding &amp; Documentation Quality Review Program</a:t>
            </a:r>
            <a:endParaRPr lang="en-US" sz="3200" dirty="0">
              <a:solidFill>
                <a:srgbClr val="4E9DD2"/>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Coder Quality Reviews</a:t>
            </a:r>
          </a:p>
          <a:p>
            <a:pPr marL="628650" lvl="1"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GeBBS</a:t>
            </a:r>
            <a:r>
              <a:rPr lang="en-US" sz="2400" dirty="0">
                <a:latin typeface="Calibri" panose="020F0502020204030204" pitchFamily="34" charset="0"/>
                <a:cs typeface="Calibri" panose="020F0502020204030204" pitchFamily="34" charset="0"/>
              </a:rPr>
              <a:t> conducts monthly coding audits of NHS coders</a:t>
            </a:r>
          </a:p>
          <a:p>
            <a:pPr marL="628650" lvl="1"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GeBBS</a:t>
            </a:r>
            <a:r>
              <a:rPr lang="en-US" sz="2400" dirty="0">
                <a:latin typeface="Calibri" panose="020F0502020204030204" pitchFamily="34" charset="0"/>
                <a:cs typeface="Calibri" panose="020F0502020204030204" pitchFamily="34" charset="0"/>
              </a:rPr>
              <a:t> conducts monthly QA on global coding support </a:t>
            </a:r>
          </a:p>
          <a:p>
            <a:pPr marL="285750" lvl="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Annual Provider Compliance Quality Reviews</a:t>
            </a:r>
          </a:p>
          <a:p>
            <a:pPr marL="628650" lvl="1"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GeBBS</a:t>
            </a:r>
            <a:r>
              <a:rPr lang="en-US" sz="2400" dirty="0">
                <a:latin typeface="Calibri" panose="020F0502020204030204" pitchFamily="34" charset="0"/>
                <a:cs typeface="Calibri" panose="020F0502020204030204" pitchFamily="34" charset="0"/>
              </a:rPr>
              <a:t> conducts annual provider audits</a:t>
            </a:r>
          </a:p>
          <a:p>
            <a:pPr marL="285750" lvl="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Quarterly Focused Audits</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2000" b="1" i="0" u="none" strike="noStrike" kern="0" cap="none" spc="0" normalizeH="0" baseline="0" noProof="0" dirty="0">
                <a:ln>
                  <a:noFill/>
                </a:ln>
                <a:solidFill>
                  <a:srgbClr val="348ECA"/>
                </a:solidFill>
                <a:effectLst/>
                <a:uLnTx/>
                <a:uFillTx/>
                <a:latin typeface="Calibri" panose="020F0502020204030204" pitchFamily="34" charset="0"/>
              </a:rPr>
            </a:b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2" name="TextBox 1"/>
          <p:cNvSpPr txBox="1"/>
          <p:nvPr/>
        </p:nvSpPr>
        <p:spPr>
          <a:xfrm>
            <a:off x="2768698" y="1612016"/>
            <a:ext cx="8457978" cy="1415772"/>
          </a:xfrm>
          <a:prstGeom prst="rect">
            <a:avLst/>
          </a:prstGeom>
          <a:noFill/>
        </p:spPr>
        <p:txBody>
          <a:bodyPr wrap="square" rtlCol="0">
            <a:spAutoFit/>
          </a:bodyPr>
          <a:lstStyle/>
          <a:p>
            <a:r>
              <a:rPr lang="en-US" sz="4400" b="1" u="sng" dirty="0">
                <a:solidFill>
                  <a:srgbClr val="4E9DD2"/>
                </a:solidFill>
                <a:latin typeface="Calibri" panose="020F0502020204030204" pitchFamily="34" charset="0"/>
                <a:ea typeface="Calibri" panose="020F0502020204030204" pitchFamily="34" charset="0"/>
                <a:cs typeface="Times New Roman" panose="02020603050405020304" pitchFamily="18" charset="0"/>
              </a:rPr>
              <a:t>National Healthcare System</a:t>
            </a:r>
          </a:p>
          <a:p>
            <a:endParaRPr lang="en-US" dirty="0"/>
          </a:p>
        </p:txBody>
      </p:sp>
    </p:spTree>
    <p:extLst>
      <p:ext uri="{BB962C8B-B14F-4D97-AF65-F5344CB8AC3E}">
        <p14:creationId xmlns:p14="http://schemas.microsoft.com/office/powerpoint/2010/main" val="352100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68839"/>
            <a:ext cx="1300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Customizable set-up</a:t>
            </a:r>
            <a:endPar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99294" y="2438464"/>
            <a:ext cx="12803738" cy="2535483"/>
          </a:xfrm>
          <a:prstGeom prst="rect">
            <a:avLst/>
          </a:prstGeom>
          <a:ln w="38100" cap="sq">
            <a:solidFill>
              <a:srgbClr val="4E9DD2"/>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99294" y="5943572"/>
            <a:ext cx="12803738" cy="3412460"/>
          </a:xfrm>
          <a:prstGeom prst="rect">
            <a:avLst/>
          </a:prstGeom>
          <a:ln w="38100" cap="sq">
            <a:solidFill>
              <a:srgbClr val="4E9DD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431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371692"/>
            <a:ext cx="13004800" cy="584775"/>
          </a:xfrm>
          <a:prstGeom prst="rect">
            <a:avLst/>
          </a:prstGeom>
          <a:noFill/>
        </p:spPr>
        <p:txBody>
          <a:bodyPr wrap="square" rtlCol="0">
            <a:spAutoFit/>
          </a:bodyPr>
          <a:lstStyle/>
          <a:p>
            <a:pPr algn="ctr" defTabSz="914400" eaLnBrk="1" fontAlgn="auto" hangingPunct="1">
              <a:spcBef>
                <a:spcPts val="0"/>
              </a:spcBef>
              <a:spcAft>
                <a:spcPts val="0"/>
              </a:spcAft>
              <a:defRPr/>
            </a:pPr>
            <a:r>
              <a:rPr lang="en-US" sz="3200" b="1" kern="0" cap="small" dirty="0">
                <a:solidFill>
                  <a:srgbClr val="4E9DD2"/>
                </a:solidFill>
                <a:latin typeface="Calibri" panose="020F0502020204030204" pitchFamily="34" charset="0"/>
                <a:cs typeface="Calibri" panose="020F0502020204030204" pitchFamily="34" charset="0"/>
              </a:rPr>
              <a:t>Sample Selection &amp; Audit </a:t>
            </a:r>
            <a:r>
              <a:rPr kumimoji="0" lang="en-US" sz="32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Batch Creation</a:t>
            </a:r>
          </a:p>
        </p:txBody>
      </p:sp>
      <p:pic>
        <p:nvPicPr>
          <p:cNvPr id="3" name="Picture 2"/>
          <p:cNvPicPr>
            <a:picLocks noChangeAspect="1"/>
          </p:cNvPicPr>
          <p:nvPr/>
        </p:nvPicPr>
        <p:blipFill>
          <a:blip r:embed="rId3"/>
          <a:stretch>
            <a:fillRect/>
          </a:stretch>
        </p:blipFill>
        <p:spPr>
          <a:xfrm>
            <a:off x="177966" y="2057474"/>
            <a:ext cx="12648868" cy="4242356"/>
          </a:xfrm>
          <a:prstGeom prst="rect">
            <a:avLst/>
          </a:prstGeom>
          <a:ln w="38100" cap="sq">
            <a:solidFill>
              <a:srgbClr val="4E9DD2"/>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177966" y="6629354"/>
            <a:ext cx="12648868" cy="2948966"/>
          </a:xfrm>
          <a:prstGeom prst="rect">
            <a:avLst/>
          </a:prstGeom>
          <a:ln w="38100" cap="sq">
            <a:solidFill>
              <a:srgbClr val="4E9DD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597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88"/>
            <a:ext cx="1300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Audit</a:t>
            </a:r>
            <a:r>
              <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rPr>
              <a:t> Workflow Management</a:t>
            </a:r>
          </a:p>
        </p:txBody>
      </p:sp>
      <p:pic>
        <p:nvPicPr>
          <p:cNvPr id="3" name="Picture 2"/>
          <p:cNvPicPr>
            <a:picLocks noChangeAspect="1"/>
          </p:cNvPicPr>
          <p:nvPr/>
        </p:nvPicPr>
        <p:blipFill>
          <a:blip r:embed="rId3"/>
          <a:stretch>
            <a:fillRect/>
          </a:stretch>
        </p:blipFill>
        <p:spPr>
          <a:xfrm>
            <a:off x="101768" y="2590860"/>
            <a:ext cx="12801264" cy="3196514"/>
          </a:xfrm>
          <a:prstGeom prst="rect">
            <a:avLst/>
          </a:prstGeom>
          <a:ln w="38100" cap="sq">
            <a:solidFill>
              <a:srgbClr val="4E9DD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535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768" y="152524"/>
            <a:ext cx="12598240" cy="9448680"/>
          </a:xfrm>
          <a:prstGeom prst="rect">
            <a:avLst/>
          </a:prstGeom>
          <a:ln w="38100">
            <a:solidFill>
              <a:srgbClr val="4E9DD2"/>
            </a:solidFill>
          </a:ln>
        </p:spPr>
      </p:pic>
    </p:spTree>
    <p:extLst>
      <p:ext uri="{BB962C8B-B14F-4D97-AF65-F5344CB8AC3E}">
        <p14:creationId xmlns:p14="http://schemas.microsoft.com/office/powerpoint/2010/main" val="245215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672" y="762108"/>
            <a:ext cx="12716582" cy="7772196"/>
          </a:xfrm>
          <a:prstGeom prst="rect">
            <a:avLst/>
          </a:prstGeom>
          <a:ln w="38100">
            <a:solidFill>
              <a:srgbClr val="4E9DD2"/>
            </a:solidFill>
          </a:ln>
        </p:spPr>
      </p:pic>
    </p:spTree>
    <p:extLst>
      <p:ext uri="{BB962C8B-B14F-4D97-AF65-F5344CB8AC3E}">
        <p14:creationId xmlns:p14="http://schemas.microsoft.com/office/powerpoint/2010/main" val="397080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90702"/>
            <a:ext cx="13004800" cy="6891248"/>
          </a:xfrm>
          <a:prstGeom prst="rect">
            <a:avLst/>
          </a:prstGeom>
          <a:ln w="38100">
            <a:solidFill>
              <a:srgbClr val="4E9DD2"/>
            </a:solidFill>
          </a:ln>
        </p:spPr>
      </p:pic>
    </p:spTree>
    <p:extLst>
      <p:ext uri="{BB962C8B-B14F-4D97-AF65-F5344CB8AC3E}">
        <p14:creationId xmlns:p14="http://schemas.microsoft.com/office/powerpoint/2010/main" val="287202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9615"/>
            <a:ext cx="1300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Audit</a:t>
            </a:r>
            <a:r>
              <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rPr>
              <a:t> Workflow Management – Professional E/M Calculator </a:t>
            </a:r>
          </a:p>
        </p:txBody>
      </p:sp>
      <p:pic>
        <p:nvPicPr>
          <p:cNvPr id="3" name="Picture 2"/>
          <p:cNvPicPr>
            <a:picLocks noChangeAspect="1"/>
          </p:cNvPicPr>
          <p:nvPr/>
        </p:nvPicPr>
        <p:blipFill>
          <a:blip r:embed="rId3"/>
          <a:stretch>
            <a:fillRect/>
          </a:stretch>
        </p:blipFill>
        <p:spPr>
          <a:xfrm>
            <a:off x="3225885" y="1905078"/>
            <a:ext cx="6857821" cy="7753401"/>
          </a:xfrm>
          <a:prstGeom prst="rect">
            <a:avLst/>
          </a:prstGeom>
          <a:ln w="38100" cap="sq">
            <a:solidFill>
              <a:srgbClr val="4E9DD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0590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92"/>
            <a:ext cx="13004799"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Audit</a:t>
            </a:r>
            <a:r>
              <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rPr>
              <a:t> Workflow Management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cap="small" dirty="0">
                <a:solidFill>
                  <a:srgbClr val="4E9DD2"/>
                </a:solidFill>
                <a:latin typeface="Calibri" panose="020F0502020204030204" pitchFamily="34" charset="0"/>
                <a:cs typeface="Calibri" panose="020F0502020204030204" pitchFamily="34" charset="0"/>
              </a:rPr>
              <a:t>Standardized Reason Codes</a:t>
            </a:r>
            <a:r>
              <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rPr>
              <a:t> </a:t>
            </a:r>
          </a:p>
        </p:txBody>
      </p:sp>
      <p:pic>
        <p:nvPicPr>
          <p:cNvPr id="4" name="Picture 3"/>
          <p:cNvPicPr>
            <a:picLocks noChangeAspect="1"/>
          </p:cNvPicPr>
          <p:nvPr/>
        </p:nvPicPr>
        <p:blipFill>
          <a:blip r:embed="rId3"/>
          <a:stretch>
            <a:fillRect/>
          </a:stretch>
        </p:blipFill>
        <p:spPr>
          <a:xfrm>
            <a:off x="101768" y="2667058"/>
            <a:ext cx="12725066" cy="6449478"/>
          </a:xfrm>
          <a:prstGeom prst="rect">
            <a:avLst/>
          </a:prstGeom>
          <a:ln w="38100" cap="sq">
            <a:solidFill>
              <a:srgbClr val="4E9DD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358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303"/>
            <a:ext cx="1300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Audit</a:t>
            </a:r>
            <a:r>
              <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rPr>
              <a:t> Workflow Management – Customizable Reason Codes</a:t>
            </a:r>
          </a:p>
        </p:txBody>
      </p:sp>
      <p:pic>
        <p:nvPicPr>
          <p:cNvPr id="3" name="Picture 2"/>
          <p:cNvPicPr>
            <a:picLocks noChangeAspect="1"/>
          </p:cNvPicPr>
          <p:nvPr/>
        </p:nvPicPr>
        <p:blipFill>
          <a:blip r:embed="rId3"/>
          <a:stretch>
            <a:fillRect/>
          </a:stretch>
        </p:blipFill>
        <p:spPr>
          <a:xfrm>
            <a:off x="-9216" y="3429038"/>
            <a:ext cx="13004800" cy="2846334"/>
          </a:xfrm>
          <a:prstGeom prst="rect">
            <a:avLst/>
          </a:prstGeom>
          <a:ln w="38100">
            <a:solidFill>
              <a:srgbClr val="4E9DD2"/>
            </a:solidFill>
          </a:ln>
        </p:spPr>
      </p:pic>
    </p:spTree>
    <p:extLst>
      <p:ext uri="{BB962C8B-B14F-4D97-AF65-F5344CB8AC3E}">
        <p14:creationId xmlns:p14="http://schemas.microsoft.com/office/powerpoint/2010/main" val="337195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Untitled-22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2" y="2114186"/>
            <a:ext cx="97504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0"/>
          <p:cNvSpPr>
            <a:spLocks noChangeArrowheads="1"/>
          </p:cNvSpPr>
          <p:nvPr/>
        </p:nvSpPr>
        <p:spPr bwMode="auto">
          <a:xfrm>
            <a:off x="3984625" y="1477963"/>
            <a:ext cx="5022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4000" b="1" cap="small" dirty="0">
                <a:solidFill>
                  <a:srgbClr val="348ECA"/>
                </a:solidFill>
                <a:latin typeface="Calibri" pitchFamily="34" charset="0"/>
                <a:ea typeface="MS PGothic" pitchFamily="34" charset="-128"/>
                <a:sym typeface="Calibri" pitchFamily="34" charset="0"/>
              </a:rPr>
              <a:t>Why is </a:t>
            </a:r>
            <a:r>
              <a:rPr lang="en-US" altLang="en-US" sz="4000" b="1" dirty="0" err="1">
                <a:solidFill>
                  <a:srgbClr val="348ECA"/>
                </a:solidFill>
                <a:latin typeface="Calibri" pitchFamily="34" charset="0"/>
                <a:ea typeface="MS PGothic" pitchFamily="34" charset="-128"/>
                <a:sym typeface="Calibri" pitchFamily="34" charset="0"/>
              </a:rPr>
              <a:t>GeBBS</a:t>
            </a:r>
            <a:r>
              <a:rPr lang="en-US" altLang="en-US" sz="4000" b="1" dirty="0">
                <a:solidFill>
                  <a:srgbClr val="348ECA"/>
                </a:solidFill>
                <a:latin typeface="Calibri" pitchFamily="34" charset="0"/>
                <a:ea typeface="MS PGothic" pitchFamily="34" charset="-128"/>
                <a:sym typeface="Calibri" pitchFamily="34" charset="0"/>
              </a:rPr>
              <a:t> </a:t>
            </a:r>
            <a:r>
              <a:rPr lang="en-US" altLang="en-US" sz="4000" b="1" cap="small" dirty="0">
                <a:solidFill>
                  <a:srgbClr val="348ECA"/>
                </a:solidFill>
                <a:latin typeface="Calibri" pitchFamily="34" charset="0"/>
                <a:ea typeface="MS PGothic" pitchFamily="34" charset="-128"/>
                <a:sym typeface="Calibri" pitchFamily="34" charset="0"/>
              </a:rPr>
              <a:t>Unique?</a:t>
            </a:r>
            <a:endParaRPr lang="en-US" altLang="en-US" cap="small" dirty="0">
              <a:ea typeface="MS PGothic" pitchFamily="34" charset="-128"/>
            </a:endParaRPr>
          </a:p>
        </p:txBody>
      </p:sp>
      <p:sp>
        <p:nvSpPr>
          <p:cNvPr id="21" name="Text Box 6"/>
          <p:cNvSpPr txBox="1">
            <a:spLocks noChangeArrowheads="1"/>
          </p:cNvSpPr>
          <p:nvPr/>
        </p:nvSpPr>
        <p:spPr bwMode="auto">
          <a:xfrm>
            <a:off x="5248275" y="2743256"/>
            <a:ext cx="2324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1800" b="1" dirty="0">
                <a:solidFill>
                  <a:schemeClr val="bg1"/>
                </a:solidFill>
                <a:latin typeface="Calibri" pitchFamily="34" charset="0"/>
                <a:ea typeface="MS PGothic" pitchFamily="34" charset="-128"/>
                <a:sym typeface="Calibri" pitchFamily="34" charset="0"/>
              </a:rPr>
              <a:t>Comprehensive</a:t>
            </a:r>
          </a:p>
          <a:p>
            <a:pPr algn="ctr"/>
            <a:r>
              <a:rPr lang="en-US" altLang="en-US" sz="1800" b="1" dirty="0">
                <a:solidFill>
                  <a:schemeClr val="bg1"/>
                </a:solidFill>
                <a:latin typeface="Calibri" pitchFamily="34" charset="0"/>
                <a:ea typeface="MS PGothic" pitchFamily="34" charset="-128"/>
                <a:sym typeface="Calibri" pitchFamily="34" charset="0"/>
              </a:rPr>
              <a:t>Solution</a:t>
            </a:r>
          </a:p>
          <a:p>
            <a:pPr algn="ctr"/>
            <a:r>
              <a:rPr lang="en-US" altLang="en-US" sz="1800" b="1" dirty="0">
                <a:solidFill>
                  <a:schemeClr val="bg1"/>
                </a:solidFill>
                <a:latin typeface="Calibri" pitchFamily="34" charset="0"/>
                <a:ea typeface="MS PGothic" pitchFamily="34" charset="-128"/>
                <a:sym typeface="Calibri" pitchFamily="34" charset="0"/>
              </a:rPr>
              <a:t>Portfolio</a:t>
            </a:r>
            <a:endParaRPr lang="en-US" altLang="en-US" sz="1800" b="1" dirty="0"/>
          </a:p>
        </p:txBody>
      </p:sp>
      <p:sp>
        <p:nvSpPr>
          <p:cNvPr id="22" name="Text Box 7"/>
          <p:cNvSpPr txBox="1">
            <a:spLocks noChangeArrowheads="1"/>
          </p:cNvSpPr>
          <p:nvPr/>
        </p:nvSpPr>
        <p:spPr bwMode="auto">
          <a:xfrm>
            <a:off x="3149600" y="4038622"/>
            <a:ext cx="2324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1800" b="1">
                <a:solidFill>
                  <a:schemeClr val="bg1"/>
                </a:solidFill>
                <a:latin typeface="Calibri" pitchFamily="34" charset="0"/>
                <a:ea typeface="MS PGothic" pitchFamily="34" charset="-128"/>
                <a:sym typeface="Calibri" pitchFamily="34" charset="0"/>
              </a:rPr>
              <a:t>Rigorous</a:t>
            </a:r>
          </a:p>
          <a:p>
            <a:pPr algn="ctr"/>
            <a:r>
              <a:rPr lang="en-US" altLang="en-US" sz="1800" b="1">
                <a:solidFill>
                  <a:schemeClr val="bg1"/>
                </a:solidFill>
                <a:latin typeface="Calibri" pitchFamily="34" charset="0"/>
                <a:ea typeface="MS PGothic" pitchFamily="34" charset="-128"/>
                <a:sym typeface="Calibri" pitchFamily="34" charset="0"/>
              </a:rPr>
              <a:t>Compliance &amp;</a:t>
            </a:r>
          </a:p>
          <a:p>
            <a:pPr algn="ctr"/>
            <a:r>
              <a:rPr lang="en-US" altLang="en-US" sz="1800" b="1">
                <a:solidFill>
                  <a:schemeClr val="bg1"/>
                </a:solidFill>
                <a:latin typeface="Calibri" pitchFamily="34" charset="0"/>
                <a:ea typeface="MS PGothic" pitchFamily="34" charset="-128"/>
                <a:sym typeface="Calibri" pitchFamily="34" charset="0"/>
              </a:rPr>
              <a:t>Security</a:t>
            </a:r>
          </a:p>
        </p:txBody>
      </p:sp>
      <p:sp>
        <p:nvSpPr>
          <p:cNvPr id="23" name="Text Box 8"/>
          <p:cNvSpPr txBox="1">
            <a:spLocks noChangeArrowheads="1"/>
          </p:cNvSpPr>
          <p:nvPr/>
        </p:nvSpPr>
        <p:spPr bwMode="auto">
          <a:xfrm>
            <a:off x="3149600" y="6629354"/>
            <a:ext cx="23241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1800" b="1" dirty="0">
                <a:solidFill>
                  <a:schemeClr val="bg1"/>
                </a:solidFill>
                <a:latin typeface="Calibri" pitchFamily="34" charset="0"/>
                <a:ea typeface="MS PGothic" pitchFamily="34" charset="-128"/>
                <a:sym typeface="Calibri" pitchFamily="34" charset="0"/>
              </a:rPr>
              <a:t>Service Delivery Leadership</a:t>
            </a:r>
          </a:p>
        </p:txBody>
      </p:sp>
      <p:sp>
        <p:nvSpPr>
          <p:cNvPr id="24" name="Text Box 9"/>
          <p:cNvSpPr txBox="1">
            <a:spLocks noChangeArrowheads="1"/>
          </p:cNvSpPr>
          <p:nvPr/>
        </p:nvSpPr>
        <p:spPr bwMode="auto">
          <a:xfrm>
            <a:off x="5283200" y="7924720"/>
            <a:ext cx="23241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1800" b="1" dirty="0">
                <a:solidFill>
                  <a:schemeClr val="bg1"/>
                </a:solidFill>
                <a:latin typeface="Calibri" pitchFamily="34" charset="0"/>
                <a:ea typeface="MS PGothic" pitchFamily="34" charset="-128"/>
                <a:sym typeface="Calibri" pitchFamily="34" charset="0"/>
              </a:rPr>
              <a:t>Deep </a:t>
            </a:r>
            <a:r>
              <a:rPr lang="en-US" altLang="en-US" sz="1800" b="1" dirty="0" err="1">
                <a:solidFill>
                  <a:schemeClr val="bg1"/>
                </a:solidFill>
                <a:latin typeface="Calibri" pitchFamily="34" charset="0"/>
                <a:ea typeface="MS PGothic" pitchFamily="34" charset="-128"/>
                <a:sym typeface="Calibri" pitchFamily="34" charset="0"/>
              </a:rPr>
              <a:t>Doma</a:t>
            </a:r>
            <a:r>
              <a:rPr lang="en-IN" altLang="en-US" sz="1800" b="1" dirty="0">
                <a:solidFill>
                  <a:schemeClr val="bg1"/>
                </a:solidFill>
                <a:latin typeface="Calibri" pitchFamily="34" charset="0"/>
                <a:ea typeface="MS PGothic" pitchFamily="34" charset="-128"/>
                <a:sym typeface="Calibri" pitchFamily="34" charset="0"/>
              </a:rPr>
              <a:t>in</a:t>
            </a:r>
            <a:endParaRPr lang="en-US" altLang="en-US" sz="1800" b="1" dirty="0">
              <a:solidFill>
                <a:schemeClr val="bg1"/>
              </a:solidFill>
              <a:latin typeface="Calibri" pitchFamily="34" charset="0"/>
              <a:ea typeface="MS PGothic" pitchFamily="34" charset="-128"/>
              <a:sym typeface="Calibri" pitchFamily="34" charset="0"/>
            </a:endParaRPr>
          </a:p>
          <a:p>
            <a:pPr algn="ctr"/>
            <a:r>
              <a:rPr lang="en-US" altLang="en-US" sz="1800" b="1" dirty="0">
                <a:solidFill>
                  <a:schemeClr val="bg1"/>
                </a:solidFill>
                <a:latin typeface="Calibri" pitchFamily="34" charset="0"/>
                <a:ea typeface="MS PGothic" pitchFamily="34" charset="-128"/>
                <a:sym typeface="Calibri" pitchFamily="34" charset="0"/>
              </a:rPr>
              <a:t>Expertise</a:t>
            </a:r>
          </a:p>
        </p:txBody>
      </p:sp>
      <p:sp>
        <p:nvSpPr>
          <p:cNvPr id="25" name="Text Box 10"/>
          <p:cNvSpPr txBox="1">
            <a:spLocks noChangeArrowheads="1"/>
          </p:cNvSpPr>
          <p:nvPr/>
        </p:nvSpPr>
        <p:spPr bwMode="auto">
          <a:xfrm>
            <a:off x="7416800" y="6629354"/>
            <a:ext cx="23241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1800" b="1" dirty="0">
                <a:solidFill>
                  <a:schemeClr val="bg1"/>
                </a:solidFill>
                <a:latin typeface="Calibri" pitchFamily="34" charset="0"/>
                <a:ea typeface="MS PGothic" pitchFamily="34" charset="-128"/>
                <a:sym typeface="Calibri" pitchFamily="34" charset="0"/>
              </a:rPr>
              <a:t>Global</a:t>
            </a:r>
          </a:p>
          <a:p>
            <a:pPr algn="ctr"/>
            <a:r>
              <a:rPr lang="en-US" altLang="en-US" sz="1800" b="1" dirty="0">
                <a:solidFill>
                  <a:schemeClr val="bg1"/>
                </a:solidFill>
                <a:latin typeface="Calibri" pitchFamily="34" charset="0"/>
                <a:ea typeface="MS PGothic" pitchFamily="34" charset="-128"/>
                <a:sym typeface="Calibri" pitchFamily="34" charset="0"/>
              </a:rPr>
              <a:t>Footprint</a:t>
            </a:r>
          </a:p>
        </p:txBody>
      </p:sp>
      <p:sp>
        <p:nvSpPr>
          <p:cNvPr id="26" name="Text Box 11"/>
          <p:cNvSpPr txBox="1">
            <a:spLocks noChangeArrowheads="1"/>
          </p:cNvSpPr>
          <p:nvPr/>
        </p:nvSpPr>
        <p:spPr bwMode="auto">
          <a:xfrm>
            <a:off x="7416800" y="4038622"/>
            <a:ext cx="2324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1800" b="1" dirty="0">
                <a:solidFill>
                  <a:schemeClr val="bg1"/>
                </a:solidFill>
                <a:latin typeface="Calibri" pitchFamily="34" charset="0"/>
                <a:ea typeface="MS PGothic" pitchFamily="34" charset="-128"/>
                <a:sym typeface="Calibri" pitchFamily="34" charset="0"/>
              </a:rPr>
              <a:t>Proprietary</a:t>
            </a:r>
          </a:p>
          <a:p>
            <a:pPr algn="ctr"/>
            <a:r>
              <a:rPr lang="en-US" altLang="en-US" sz="1800" b="1" dirty="0">
                <a:solidFill>
                  <a:schemeClr val="bg1"/>
                </a:solidFill>
                <a:latin typeface="Calibri" pitchFamily="34" charset="0"/>
                <a:ea typeface="MS PGothic" pitchFamily="34" charset="-128"/>
                <a:sym typeface="Calibri" pitchFamily="34" charset="0"/>
              </a:rPr>
              <a:t>Technology &amp; </a:t>
            </a:r>
            <a:br>
              <a:rPr lang="en-US" altLang="en-US" sz="1800" b="1" dirty="0">
                <a:solidFill>
                  <a:schemeClr val="bg1"/>
                </a:solidFill>
                <a:latin typeface="Calibri" pitchFamily="34" charset="0"/>
                <a:ea typeface="MS PGothic" pitchFamily="34" charset="-128"/>
                <a:sym typeface="Calibri" pitchFamily="34" charset="0"/>
              </a:rPr>
            </a:br>
            <a:r>
              <a:rPr lang="en-US" altLang="en-US" sz="1800" b="1" dirty="0">
                <a:solidFill>
                  <a:schemeClr val="bg1"/>
                </a:solidFill>
                <a:latin typeface="Calibri" pitchFamily="34" charset="0"/>
                <a:ea typeface="MS PGothic" pitchFamily="34" charset="-128"/>
                <a:sym typeface="Calibri" pitchFamily="34" charset="0"/>
              </a:rPr>
              <a:t>Analytics</a:t>
            </a:r>
          </a:p>
        </p:txBody>
      </p:sp>
      <p:pic>
        <p:nvPicPr>
          <p:cNvPr id="10" name="Picture 2" descr="http://caverntechnologies.com/safeandsecure/wp-content/uploads/2013/12/ssae-typ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91" y="4148531"/>
            <a:ext cx="2097088"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5134" y="4953022"/>
            <a:ext cx="2220806" cy="1185457"/>
          </a:xfrm>
          <a:prstGeom prst="rect">
            <a:avLst/>
          </a:prstGeom>
        </p:spPr>
      </p:pic>
      <p:sp>
        <p:nvSpPr>
          <p:cNvPr id="12" name="TextBox 2"/>
          <p:cNvSpPr>
            <a:spLocks noChangeArrowheads="1"/>
          </p:cNvSpPr>
          <p:nvPr/>
        </p:nvSpPr>
        <p:spPr bwMode="auto">
          <a:xfrm>
            <a:off x="7823174" y="8350313"/>
            <a:ext cx="51816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buFont typeface="Arial" pitchFamily="34" charset="0"/>
              <a:buBlip>
                <a:blip r:embed="rId6"/>
              </a:buBlip>
            </a:pPr>
            <a:r>
              <a:rPr lang="en-US" altLang="en-US" sz="2000" dirty="0">
                <a:latin typeface="Calibri" pitchFamily="34" charset="0"/>
                <a:ea typeface="MS PGothic" pitchFamily="34" charset="-128"/>
                <a:sym typeface="Calibri" pitchFamily="34" charset="0"/>
              </a:rPr>
              <a:t>HQ in Los Angeles, CA</a:t>
            </a:r>
          </a:p>
          <a:p>
            <a:pPr>
              <a:buFont typeface="Arial" pitchFamily="34" charset="0"/>
              <a:buBlip>
                <a:blip r:embed="rId6"/>
              </a:buBlip>
            </a:pPr>
            <a:r>
              <a:rPr lang="en-US" altLang="en-US" sz="2000" dirty="0">
                <a:latin typeface="Calibri" pitchFamily="34" charset="0"/>
                <a:ea typeface="MS PGothic" pitchFamily="34" charset="-128"/>
                <a:sym typeface="Calibri" pitchFamily="34" charset="0"/>
              </a:rPr>
              <a:t>Global footprint – 6 locations in 3 countries</a:t>
            </a:r>
          </a:p>
          <a:p>
            <a:pPr>
              <a:buFont typeface="Arial" pitchFamily="34" charset="0"/>
              <a:buBlip>
                <a:blip r:embed="rId6"/>
              </a:buBlip>
            </a:pPr>
            <a:r>
              <a:rPr lang="en-US" altLang="en-US" sz="2000" dirty="0">
                <a:latin typeface="Calibri" pitchFamily="34" charset="0"/>
                <a:ea typeface="MS PGothic" pitchFamily="34" charset="-128"/>
                <a:sym typeface="Calibri" pitchFamily="34" charset="0"/>
              </a:rPr>
              <a:t>4,000+ employees</a:t>
            </a:r>
            <a:endParaRPr lang="en-US" altLang="en-US" sz="2000" dirty="0">
              <a:ea typeface="MS PGothic" pitchFamily="34" charset="-128"/>
            </a:endParaRPr>
          </a:p>
        </p:txBody>
      </p:sp>
      <p:sp>
        <p:nvSpPr>
          <p:cNvPr id="13" name="Text Box 4"/>
          <p:cNvSpPr txBox="1">
            <a:spLocks noChangeArrowheads="1"/>
          </p:cNvSpPr>
          <p:nvPr/>
        </p:nvSpPr>
        <p:spPr bwMode="auto">
          <a:xfrm>
            <a:off x="-2215" y="8398019"/>
            <a:ext cx="701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marL="342900" indent="-342900">
              <a:lnSpc>
                <a:spcPct val="150000"/>
              </a:lnSpc>
              <a:buSzPct val="100000"/>
              <a:buBlip>
                <a:blip r:embed="rId6"/>
              </a:buBlip>
            </a:pPr>
            <a:r>
              <a:rPr lang="en-US" altLang="en-US" sz="2000" dirty="0">
                <a:latin typeface="Calibri" pitchFamily="34" charset="0"/>
                <a:ea typeface="MS PGothic" pitchFamily="34" charset="-128"/>
              </a:rPr>
              <a:t>Code/audit over 5 million charts monthly </a:t>
            </a:r>
          </a:p>
          <a:p>
            <a:pPr marL="342900" indent="-342900">
              <a:lnSpc>
                <a:spcPct val="150000"/>
              </a:lnSpc>
              <a:buSzPct val="100000"/>
              <a:buBlip>
                <a:blip r:embed="rId6"/>
              </a:buBlip>
            </a:pPr>
            <a:r>
              <a:rPr lang="en-US" altLang="en-US" sz="2000" dirty="0">
                <a:latin typeface="Calibri" pitchFamily="34" charset="0"/>
                <a:ea typeface="MS PGothic" pitchFamily="34" charset="-128"/>
              </a:rPr>
              <a:t>Largest pool of AAPC and AHIMA certified coders </a:t>
            </a:r>
            <a:r>
              <a:rPr lang="en-IN" altLang="en-US" sz="2000" dirty="0">
                <a:latin typeface="Calibri" pitchFamily="34" charset="0"/>
                <a:ea typeface="MS PGothic" pitchFamily="34" charset="-128"/>
              </a:rPr>
              <a:t> </a:t>
            </a:r>
            <a:endParaRPr lang="en-US" altLang="en-US" sz="2000" dirty="0">
              <a:latin typeface="Calibri" pitchFamily="34" charset="0"/>
              <a:ea typeface="MS PGothic" pitchFamily="34" charset="-128"/>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5134" y="3322929"/>
            <a:ext cx="2220806" cy="1172893"/>
          </a:xfrm>
          <a:prstGeom prst="rect">
            <a:avLst/>
          </a:prstGeom>
        </p:spPr>
      </p:pic>
    </p:spTree>
    <p:extLst>
      <p:ext uri="{BB962C8B-B14F-4D97-AF65-F5344CB8AC3E}">
        <p14:creationId xmlns:p14="http://schemas.microsoft.com/office/powerpoint/2010/main" val="273246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303"/>
            <a:ext cx="1300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Customizable Dashboards</a:t>
            </a:r>
            <a:endPar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0" y="2187757"/>
            <a:ext cx="13004800" cy="5378086"/>
          </a:xfrm>
          <a:prstGeom prst="rect">
            <a:avLst/>
          </a:prstGeom>
          <a:ln w="38100">
            <a:solidFill>
              <a:srgbClr val="4E9DD2"/>
            </a:solidFill>
          </a:ln>
        </p:spPr>
      </p:pic>
    </p:spTree>
    <p:extLst>
      <p:ext uri="{BB962C8B-B14F-4D97-AF65-F5344CB8AC3E}">
        <p14:creationId xmlns:p14="http://schemas.microsoft.com/office/powerpoint/2010/main" val="3269922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303"/>
            <a:ext cx="1300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Customizable Dashboards</a:t>
            </a:r>
            <a:endPar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0" y="2570424"/>
            <a:ext cx="13004800" cy="4612752"/>
          </a:xfrm>
          <a:prstGeom prst="rect">
            <a:avLst/>
          </a:prstGeom>
          <a:ln w="38100">
            <a:solidFill>
              <a:srgbClr val="4E9DD2"/>
            </a:solidFill>
          </a:ln>
        </p:spPr>
      </p:pic>
    </p:spTree>
    <p:extLst>
      <p:ext uri="{BB962C8B-B14F-4D97-AF65-F5344CB8AC3E}">
        <p14:creationId xmlns:p14="http://schemas.microsoft.com/office/powerpoint/2010/main" val="47280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303"/>
            <a:ext cx="1300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cap="small" noProof="0" dirty="0">
                <a:solidFill>
                  <a:srgbClr val="4E9DD2"/>
                </a:solidFill>
                <a:latin typeface="Calibri" panose="020F0502020204030204" pitchFamily="34" charset="0"/>
                <a:cs typeface="Calibri" panose="020F0502020204030204" pitchFamily="34" charset="0"/>
              </a:rPr>
              <a:t>Customizable Reporting</a:t>
            </a:r>
            <a:endPar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0" y="3039983"/>
            <a:ext cx="13004800" cy="3673634"/>
          </a:xfrm>
          <a:prstGeom prst="rect">
            <a:avLst/>
          </a:prstGeom>
          <a:ln w="38100">
            <a:solidFill>
              <a:srgbClr val="4E9DD2"/>
            </a:solidFill>
          </a:ln>
        </p:spPr>
      </p:pic>
    </p:spTree>
    <p:extLst>
      <p:ext uri="{BB962C8B-B14F-4D97-AF65-F5344CB8AC3E}">
        <p14:creationId xmlns:p14="http://schemas.microsoft.com/office/powerpoint/2010/main" val="2790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303"/>
            <a:ext cx="1300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cap="small" noProof="0" dirty="0">
                <a:solidFill>
                  <a:srgbClr val="4E9DD2"/>
                </a:solidFill>
                <a:latin typeface="Calibri" panose="020F0502020204030204" pitchFamily="34" charset="0"/>
                <a:cs typeface="Calibri" panose="020F0502020204030204" pitchFamily="34" charset="0"/>
              </a:rPr>
              <a:t>Customizable Reporting</a:t>
            </a:r>
            <a:endPar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49855" y="2119312"/>
            <a:ext cx="12672900" cy="5653012"/>
          </a:xfrm>
          <a:prstGeom prst="rect">
            <a:avLst/>
          </a:prstGeom>
          <a:ln w="38100">
            <a:solidFill>
              <a:srgbClr val="4E9DD2"/>
            </a:solidFill>
          </a:ln>
        </p:spPr>
      </p:pic>
    </p:spTree>
    <p:extLst>
      <p:ext uri="{BB962C8B-B14F-4D97-AF65-F5344CB8AC3E}">
        <p14:creationId xmlns:p14="http://schemas.microsoft.com/office/powerpoint/2010/main" val="270345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303"/>
            <a:ext cx="1300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cap="small" noProof="0" dirty="0">
                <a:solidFill>
                  <a:srgbClr val="4E9DD2"/>
                </a:solidFill>
                <a:latin typeface="Calibri" panose="020F0502020204030204" pitchFamily="34" charset="0"/>
                <a:cs typeface="Calibri" panose="020F0502020204030204" pitchFamily="34" charset="0"/>
              </a:rPr>
              <a:t>Customizable Reporting</a:t>
            </a:r>
            <a:endPar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0" y="3039983"/>
            <a:ext cx="13004800" cy="3673634"/>
          </a:xfrm>
          <a:prstGeom prst="rect">
            <a:avLst/>
          </a:prstGeom>
          <a:ln w="38100">
            <a:solidFill>
              <a:srgbClr val="4E9DD2"/>
            </a:solidFill>
          </a:ln>
        </p:spPr>
      </p:pic>
    </p:spTree>
    <p:extLst>
      <p:ext uri="{BB962C8B-B14F-4D97-AF65-F5344CB8AC3E}">
        <p14:creationId xmlns:p14="http://schemas.microsoft.com/office/powerpoint/2010/main" val="3520871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303"/>
            <a:ext cx="13004800" cy="584775"/>
          </a:xfrm>
          <a:prstGeom prst="rect">
            <a:avLst/>
          </a:prstGeom>
          <a:noFill/>
        </p:spPr>
        <p:txBody>
          <a:bodyPr wrap="square" rtlCol="0">
            <a:spAutoFit/>
          </a:bodyPr>
          <a:lstStyle/>
          <a:p>
            <a:pPr algn="ctr" defTabSz="914400" eaLnBrk="1" fontAlgn="auto" hangingPunct="1">
              <a:spcBef>
                <a:spcPts val="0"/>
              </a:spcBef>
              <a:spcAft>
                <a:spcPts val="0"/>
              </a:spcAft>
              <a:defRPr/>
            </a:pPr>
            <a:r>
              <a:rPr lang="en-US" sz="3200" b="1" kern="0" cap="small" dirty="0">
                <a:solidFill>
                  <a:srgbClr val="4E9DD2"/>
                </a:solidFill>
                <a:latin typeface="Calibri" panose="020F0502020204030204" pitchFamily="34" charset="0"/>
                <a:cs typeface="Calibri" panose="020F0502020204030204" pitchFamily="34" charset="0"/>
              </a:rPr>
              <a:t>Customizable Reporting </a:t>
            </a:r>
            <a:endParaRPr kumimoji="0" lang="en-US" sz="3200" b="1" i="0" u="none" strike="noStrike" kern="0" cap="small" spc="0" normalizeH="0" noProof="0" dirty="0">
              <a:ln>
                <a:noFill/>
              </a:ln>
              <a:solidFill>
                <a:srgbClr val="4E9DD2"/>
              </a:solidFill>
              <a:effectLst/>
              <a:uLnTx/>
              <a:uFillTx/>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254209" y="1905078"/>
            <a:ext cx="10496382" cy="7127776"/>
          </a:xfrm>
          <a:prstGeom prst="rect">
            <a:avLst/>
          </a:prstGeom>
          <a:ln w="38100">
            <a:solidFill>
              <a:srgbClr val="4E9DD2"/>
            </a:solidFill>
          </a:ln>
        </p:spPr>
      </p:pic>
    </p:spTree>
    <p:extLst>
      <p:ext uri="{BB962C8B-B14F-4D97-AF65-F5344CB8AC3E}">
        <p14:creationId xmlns:p14="http://schemas.microsoft.com/office/powerpoint/2010/main" val="1916528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303"/>
            <a:ext cx="13004800" cy="584775"/>
          </a:xfrm>
          <a:prstGeom prst="rect">
            <a:avLst/>
          </a:prstGeom>
          <a:noFill/>
        </p:spPr>
        <p:txBody>
          <a:bodyPr wrap="square" rtlCol="0">
            <a:spAutoFit/>
          </a:bodyPr>
          <a:lstStyle/>
          <a:p>
            <a:pPr algn="ctr" defTabSz="914400" eaLnBrk="1" fontAlgn="auto" hangingPunct="1">
              <a:spcBef>
                <a:spcPts val="0"/>
              </a:spcBef>
              <a:spcAft>
                <a:spcPts val="0"/>
              </a:spcAft>
              <a:defRPr/>
            </a:pPr>
            <a:r>
              <a:rPr lang="en-US" sz="3200" b="1" kern="0" cap="small" dirty="0">
                <a:solidFill>
                  <a:srgbClr val="4E9DD2"/>
                </a:solidFill>
                <a:latin typeface="Calibri" panose="020F0502020204030204" pitchFamily="34" charset="0"/>
                <a:cs typeface="Calibri" panose="020F0502020204030204" pitchFamily="34" charset="0"/>
              </a:rPr>
              <a:t>Customizable Reporting</a:t>
            </a:r>
          </a:p>
        </p:txBody>
      </p:sp>
      <p:pic>
        <p:nvPicPr>
          <p:cNvPr id="3" name="Picture 2"/>
          <p:cNvPicPr>
            <a:picLocks noChangeAspect="1"/>
          </p:cNvPicPr>
          <p:nvPr/>
        </p:nvPicPr>
        <p:blipFill>
          <a:blip r:embed="rId3"/>
          <a:stretch>
            <a:fillRect/>
          </a:stretch>
        </p:blipFill>
        <p:spPr>
          <a:xfrm>
            <a:off x="305245" y="2286068"/>
            <a:ext cx="12394310" cy="6441701"/>
          </a:xfrm>
          <a:prstGeom prst="rect">
            <a:avLst/>
          </a:prstGeom>
          <a:ln w="38100">
            <a:solidFill>
              <a:srgbClr val="4E9DD2"/>
            </a:solidFill>
          </a:ln>
        </p:spPr>
      </p:pic>
    </p:spTree>
    <p:extLst>
      <p:ext uri="{BB962C8B-B14F-4D97-AF65-F5344CB8AC3E}">
        <p14:creationId xmlns:p14="http://schemas.microsoft.com/office/powerpoint/2010/main" val="265846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0303"/>
            <a:ext cx="13004800" cy="584775"/>
          </a:xfrm>
          <a:prstGeom prst="rect">
            <a:avLst/>
          </a:prstGeom>
          <a:noFill/>
        </p:spPr>
        <p:txBody>
          <a:bodyPr wrap="square" rtlCol="0">
            <a:spAutoFit/>
          </a:bodyPr>
          <a:lstStyle/>
          <a:p>
            <a:pPr algn="ctr" defTabSz="914400" eaLnBrk="1" fontAlgn="auto" hangingPunct="1">
              <a:spcBef>
                <a:spcPts val="0"/>
              </a:spcBef>
              <a:spcAft>
                <a:spcPts val="0"/>
              </a:spcAft>
              <a:defRPr/>
            </a:pPr>
            <a:r>
              <a:rPr lang="en-US" sz="3200" b="1" kern="0" cap="small" dirty="0">
                <a:solidFill>
                  <a:srgbClr val="4E9DD2"/>
                </a:solidFill>
                <a:latin typeface="Calibri" panose="020F0502020204030204" pitchFamily="34" charset="0"/>
                <a:cs typeface="Calibri" panose="020F0502020204030204" pitchFamily="34" charset="0"/>
              </a:rPr>
              <a:t>Customizable Reporting</a:t>
            </a:r>
          </a:p>
        </p:txBody>
      </p:sp>
      <p:pic>
        <p:nvPicPr>
          <p:cNvPr id="4" name="Picture 3"/>
          <p:cNvPicPr>
            <a:picLocks noChangeAspect="1"/>
          </p:cNvPicPr>
          <p:nvPr/>
        </p:nvPicPr>
        <p:blipFill>
          <a:blip r:embed="rId3"/>
          <a:stretch>
            <a:fillRect/>
          </a:stretch>
        </p:blipFill>
        <p:spPr>
          <a:xfrm>
            <a:off x="0" y="2535800"/>
            <a:ext cx="13004800" cy="4682000"/>
          </a:xfrm>
          <a:prstGeom prst="rect">
            <a:avLst/>
          </a:prstGeom>
          <a:ln w="38100">
            <a:solidFill>
              <a:srgbClr val="4E9DD2"/>
            </a:solidFill>
          </a:ln>
        </p:spPr>
      </p:pic>
    </p:spTree>
    <p:extLst>
      <p:ext uri="{BB962C8B-B14F-4D97-AF65-F5344CB8AC3E}">
        <p14:creationId xmlns:p14="http://schemas.microsoft.com/office/powerpoint/2010/main" val="189802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ChangeArrowheads="1"/>
          </p:cNvSpPr>
          <p:nvPr/>
        </p:nvSpPr>
        <p:spPr bwMode="auto">
          <a:xfrm>
            <a:off x="0" y="2895652"/>
            <a:ext cx="130048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eaLnBrk="1" hangingPunct="1"/>
            <a:r>
              <a:rPr lang="en-US" altLang="en-US" sz="9600" b="1" i="1" dirty="0">
                <a:solidFill>
                  <a:srgbClr val="2D7CB1"/>
                </a:solidFill>
                <a:latin typeface="Calibri Light" pitchFamily="34" charset="0"/>
                <a:sym typeface="Calibri" pitchFamily="34" charset="0"/>
              </a:rPr>
              <a:t>Thank You!</a:t>
            </a:r>
            <a:endParaRPr lang="en-US" altLang="en-US" sz="9600" b="1" dirty="0">
              <a:ea typeface="MS PGothic" pitchFamily="34" charset="-128"/>
            </a:endParaRPr>
          </a:p>
        </p:txBody>
      </p:sp>
      <p:sp>
        <p:nvSpPr>
          <p:cNvPr id="2" name="TextBox 1"/>
          <p:cNvSpPr txBox="1"/>
          <p:nvPr/>
        </p:nvSpPr>
        <p:spPr>
          <a:xfrm>
            <a:off x="635000" y="8832111"/>
            <a:ext cx="4800474" cy="584775"/>
          </a:xfrm>
          <a:prstGeom prst="rect">
            <a:avLst/>
          </a:prstGeom>
          <a:noFill/>
        </p:spPr>
        <p:txBody>
          <a:bodyPr wrap="square" rtlCol="0">
            <a:spAutoFit/>
          </a:bodyPr>
          <a:lstStyle/>
          <a:p>
            <a:r>
              <a:rPr lang="en-US" sz="3200" dirty="0">
                <a:solidFill>
                  <a:srgbClr val="2F80B7"/>
                </a:solidFill>
                <a:latin typeface="Calibri" panose="020F0502020204030204" pitchFamily="34" charset="0"/>
                <a:cs typeface="Calibri" panose="020F0502020204030204" pitchFamily="34" charset="0"/>
              </a:rPr>
              <a:t>sales@gebbs.com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558" y="6254387"/>
            <a:ext cx="4023368" cy="2584709"/>
          </a:xfrm>
          <a:prstGeom prst="rect">
            <a:avLst/>
          </a:prstGeom>
        </p:spPr>
      </p:pic>
    </p:spTree>
    <p:extLst>
      <p:ext uri="{BB962C8B-B14F-4D97-AF65-F5344CB8AC3E}">
        <p14:creationId xmlns:p14="http://schemas.microsoft.com/office/powerpoint/2010/main" val="300683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945" y="76326"/>
            <a:ext cx="8834939" cy="11433450"/>
          </a:xfrm>
          <a:prstGeom prst="rect">
            <a:avLst/>
          </a:prstGeom>
        </p:spPr>
      </p:pic>
      <p:sp>
        <p:nvSpPr>
          <p:cNvPr id="18" name="Slide Number Placeholder 3"/>
          <p:cNvSpPr>
            <a:spLocks noChangeArrowheads="1"/>
          </p:cNvSpPr>
          <p:nvPr/>
        </p:nvSpPr>
        <p:spPr bwMode="auto">
          <a:xfrm>
            <a:off x="9871106" y="9290143"/>
            <a:ext cx="3033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rgbClr val="898989"/>
              </a:solidFill>
              <a:effectLst/>
              <a:uLnTx/>
              <a:uFillTx/>
              <a:latin typeface="Gill Sans" charset="0"/>
              <a:ea typeface="MS PGothic" pitchFamily="34" charset="-128"/>
            </a:endParaRPr>
          </a:p>
        </p:txBody>
      </p:sp>
      <p:sp>
        <p:nvSpPr>
          <p:cNvPr id="12" name="AutoShape 5"/>
          <p:cNvSpPr>
            <a:spLocks noChangeArrowheads="1"/>
          </p:cNvSpPr>
          <p:nvPr/>
        </p:nvSpPr>
        <p:spPr bwMode="auto">
          <a:xfrm>
            <a:off x="450850" y="2222500"/>
            <a:ext cx="12039600" cy="1757363"/>
          </a:xfrm>
          <a:custGeom>
            <a:avLst/>
            <a:gdLst>
              <a:gd name="T0" fmla="*/ 6019800 w 21600"/>
              <a:gd name="T1" fmla="*/ 878682 h 21600"/>
              <a:gd name="T2" fmla="*/ 6019800 w 21600"/>
              <a:gd name="T3" fmla="*/ 878682 h 21600"/>
              <a:gd name="T4" fmla="*/ 6019800 w 21600"/>
              <a:gd name="T5" fmla="*/ 878682 h 21600"/>
              <a:gd name="T6" fmla="*/ 6019800 w 21600"/>
              <a:gd name="T7" fmla="*/ 8786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Box 15"/>
          <p:cNvSpPr>
            <a:spLocks noChangeArrowheads="1"/>
          </p:cNvSpPr>
          <p:nvPr/>
        </p:nvSpPr>
        <p:spPr bwMode="auto">
          <a:xfrm>
            <a:off x="2654300" y="1308100"/>
            <a:ext cx="8480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4000" b="1" cap="small" dirty="0">
                <a:solidFill>
                  <a:srgbClr val="348ECA"/>
                </a:solidFill>
                <a:latin typeface="Calibri" pitchFamily="34" charset="0"/>
                <a:ea typeface="MS PGothic" pitchFamily="34" charset="-128"/>
                <a:sym typeface="Calibri" pitchFamily="34" charset="0"/>
              </a:rPr>
              <a:t>Comprehensive RCM Solution Portfolio</a:t>
            </a:r>
            <a:endParaRPr lang="en-US" altLang="en-US" cap="small" dirty="0">
              <a:ea typeface="MS PGothic" pitchFamily="34" charset="-128"/>
            </a:endParaRPr>
          </a:p>
        </p:txBody>
      </p:sp>
      <p:sp>
        <p:nvSpPr>
          <p:cNvPr id="21" name="TextBox 6"/>
          <p:cNvSpPr>
            <a:spLocks noChangeArrowheads="1"/>
          </p:cNvSpPr>
          <p:nvPr/>
        </p:nvSpPr>
        <p:spPr bwMode="auto">
          <a:xfrm>
            <a:off x="3200400" y="4731020"/>
            <a:ext cx="6540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3200" b="1" dirty="0">
                <a:solidFill>
                  <a:schemeClr val="tx1"/>
                </a:solidFill>
                <a:latin typeface="Calibri" pitchFamily="34" charset="0"/>
                <a:ea typeface="MS PGothic" pitchFamily="34" charset="-128"/>
                <a:sym typeface="Calibri" pitchFamily="34" charset="0"/>
              </a:rPr>
              <a:t>Technology </a:t>
            </a:r>
          </a:p>
          <a:p>
            <a:pPr algn="ctr"/>
            <a:r>
              <a:rPr lang="en-US" altLang="en-US" sz="3200" b="1" dirty="0">
                <a:solidFill>
                  <a:schemeClr val="tx1"/>
                </a:solidFill>
                <a:latin typeface="Calibri" pitchFamily="34" charset="0"/>
                <a:ea typeface="MS PGothic" pitchFamily="34" charset="-128"/>
                <a:sym typeface="Calibri" pitchFamily="34" charset="0"/>
              </a:rPr>
              <a:t>&amp; </a:t>
            </a:r>
          </a:p>
          <a:p>
            <a:pPr algn="ctr"/>
            <a:r>
              <a:rPr lang="en-US" altLang="en-US" sz="3200" b="1" dirty="0">
                <a:solidFill>
                  <a:schemeClr val="tx1"/>
                </a:solidFill>
                <a:latin typeface="Calibri" pitchFamily="34" charset="0"/>
                <a:ea typeface="MS PGothic" pitchFamily="34" charset="-128"/>
                <a:sym typeface="Calibri" pitchFamily="34" charset="0"/>
              </a:rPr>
              <a:t>People</a:t>
            </a:r>
            <a:endParaRPr lang="en-US" altLang="en-US" dirty="0">
              <a:ea typeface="MS PGothic" pitchFamily="34" charset="-128"/>
            </a:endParaRPr>
          </a:p>
        </p:txBody>
      </p:sp>
      <p:sp>
        <p:nvSpPr>
          <p:cNvPr id="23" name="TextBox 22"/>
          <p:cNvSpPr>
            <a:spLocks noChangeArrowheads="1"/>
          </p:cNvSpPr>
          <p:nvPr/>
        </p:nvSpPr>
        <p:spPr bwMode="auto">
          <a:xfrm>
            <a:off x="3835470" y="7010344"/>
            <a:ext cx="25907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3000" b="1" dirty="0">
                <a:solidFill>
                  <a:schemeClr val="bg1"/>
                </a:solidFill>
                <a:latin typeface="Calibri" pitchFamily="34" charset="0"/>
                <a:ea typeface="MS PGothic" pitchFamily="34" charset="-128"/>
                <a:sym typeface="Calibri" pitchFamily="34" charset="0"/>
              </a:rPr>
              <a:t>Revenue Cycle </a:t>
            </a:r>
          </a:p>
          <a:p>
            <a:pPr algn="ctr"/>
            <a:r>
              <a:rPr lang="en-US" altLang="en-US" sz="3000" b="1" dirty="0">
                <a:solidFill>
                  <a:schemeClr val="bg1"/>
                </a:solidFill>
                <a:latin typeface="Calibri" pitchFamily="34" charset="0"/>
                <a:ea typeface="MS PGothic" pitchFamily="34" charset="-128"/>
                <a:sym typeface="Calibri" pitchFamily="34" charset="0"/>
              </a:rPr>
              <a:t>Management</a:t>
            </a:r>
            <a:endParaRPr lang="en-US" altLang="en-US" sz="3000" dirty="0">
              <a:ea typeface="MS PGothic" pitchFamily="34" charset="-128"/>
            </a:endParaRPr>
          </a:p>
        </p:txBody>
      </p:sp>
      <p:sp>
        <p:nvSpPr>
          <p:cNvPr id="24" name="TextBox 16"/>
          <p:cNvSpPr>
            <a:spLocks noChangeArrowheads="1"/>
          </p:cNvSpPr>
          <p:nvPr/>
        </p:nvSpPr>
        <p:spPr bwMode="auto">
          <a:xfrm>
            <a:off x="3825776" y="2349270"/>
            <a:ext cx="26766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3000" b="1" dirty="0">
                <a:solidFill>
                  <a:schemeClr val="bg1"/>
                </a:solidFill>
                <a:latin typeface="Calibri" pitchFamily="34" charset="0"/>
                <a:ea typeface="MS PGothic" pitchFamily="34" charset="-128"/>
                <a:sym typeface="Calibri" pitchFamily="34" charset="0"/>
              </a:rPr>
              <a:t>Patient Contact </a:t>
            </a:r>
          </a:p>
          <a:p>
            <a:pPr algn="ctr"/>
            <a:r>
              <a:rPr lang="en-US" altLang="en-US" sz="3000" b="1" dirty="0">
                <a:solidFill>
                  <a:schemeClr val="bg1"/>
                </a:solidFill>
                <a:latin typeface="Calibri" pitchFamily="34" charset="0"/>
                <a:ea typeface="MS PGothic" pitchFamily="34" charset="-128"/>
                <a:sym typeface="Calibri" pitchFamily="34" charset="0"/>
              </a:rPr>
              <a:t>Services</a:t>
            </a:r>
            <a:endParaRPr lang="en-US" altLang="en-US" sz="3000" dirty="0">
              <a:ea typeface="MS PGothic" pitchFamily="34" charset="-128"/>
            </a:endParaRPr>
          </a:p>
        </p:txBody>
      </p:sp>
      <p:sp>
        <p:nvSpPr>
          <p:cNvPr id="25" name="TextBox 20"/>
          <p:cNvSpPr>
            <a:spLocks noChangeArrowheads="1"/>
          </p:cNvSpPr>
          <p:nvPr/>
        </p:nvSpPr>
        <p:spPr bwMode="auto">
          <a:xfrm>
            <a:off x="3380402" y="3414116"/>
            <a:ext cx="27410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marL="0" indent="0"/>
            <a:r>
              <a:rPr lang="en-US" altLang="en-US" sz="1600" dirty="0">
                <a:solidFill>
                  <a:schemeClr val="bg1"/>
                </a:solidFill>
                <a:latin typeface="Calibri" pitchFamily="34" charset="0"/>
                <a:ea typeface="MS PGothic" pitchFamily="34" charset="-128"/>
                <a:sym typeface="Calibri" pitchFamily="34" charset="0"/>
              </a:rPr>
              <a:t>Patient Accounting Services and Call Center Support</a:t>
            </a:r>
            <a:endParaRPr lang="en-US" altLang="en-US" sz="1600" dirty="0">
              <a:ea typeface="MS PGothic" pitchFamily="34" charset="-128"/>
            </a:endParaRPr>
          </a:p>
        </p:txBody>
      </p:sp>
      <p:sp>
        <p:nvSpPr>
          <p:cNvPr id="26" name="TextBox 25"/>
          <p:cNvSpPr>
            <a:spLocks noChangeArrowheads="1"/>
          </p:cNvSpPr>
          <p:nvPr/>
        </p:nvSpPr>
        <p:spPr bwMode="auto">
          <a:xfrm>
            <a:off x="2910857" y="4215203"/>
            <a:ext cx="23813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marL="0" indent="0"/>
            <a:r>
              <a:rPr lang="en-US" altLang="en-US" sz="1600" dirty="0">
                <a:solidFill>
                  <a:schemeClr val="bg1"/>
                </a:solidFill>
                <a:latin typeface="Calibri" pitchFamily="34" charset="0"/>
                <a:ea typeface="MS PGothic" pitchFamily="34" charset="-128"/>
                <a:sym typeface="Calibri" pitchFamily="34" charset="0"/>
              </a:rPr>
              <a:t>Self-Pay Soft Collections</a:t>
            </a:r>
            <a:endParaRPr lang="en-US" altLang="en-US" sz="1600" dirty="0">
              <a:ea typeface="MS PGothic" pitchFamily="34" charset="-128"/>
            </a:endParaRPr>
          </a:p>
        </p:txBody>
      </p:sp>
      <p:sp>
        <p:nvSpPr>
          <p:cNvPr id="29" name="TextBox 26"/>
          <p:cNvSpPr>
            <a:spLocks noChangeArrowheads="1"/>
          </p:cNvSpPr>
          <p:nvPr/>
        </p:nvSpPr>
        <p:spPr bwMode="auto">
          <a:xfrm>
            <a:off x="2596113" y="4825411"/>
            <a:ext cx="1751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marL="0" indent="0"/>
            <a:r>
              <a:rPr lang="en-US" altLang="en-US" sz="1600" dirty="0">
                <a:solidFill>
                  <a:schemeClr val="bg1"/>
                </a:solidFill>
                <a:latin typeface="Calibri" pitchFamily="34" charset="0"/>
                <a:ea typeface="MS PGothic" pitchFamily="34" charset="-128"/>
                <a:sym typeface="Calibri" pitchFamily="34" charset="0"/>
              </a:rPr>
              <a:t>Insurance &amp; Benefits Eligibility</a:t>
            </a:r>
            <a:endParaRPr lang="en-US" altLang="en-US" sz="1600" dirty="0">
              <a:ea typeface="MS PGothic" pitchFamily="34" charset="-128"/>
            </a:endParaRPr>
          </a:p>
        </p:txBody>
      </p:sp>
      <p:sp>
        <p:nvSpPr>
          <p:cNvPr id="30" name="TextBox 27"/>
          <p:cNvSpPr>
            <a:spLocks noChangeArrowheads="1"/>
          </p:cNvSpPr>
          <p:nvPr/>
        </p:nvSpPr>
        <p:spPr bwMode="auto">
          <a:xfrm>
            <a:off x="7927574" y="3789645"/>
            <a:ext cx="227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1600" dirty="0" err="1">
                <a:solidFill>
                  <a:schemeClr val="bg1"/>
                </a:solidFill>
                <a:latin typeface="Calibri" pitchFamily="34" charset="0"/>
                <a:ea typeface="MS PGothic" pitchFamily="34" charset="-128"/>
                <a:sym typeface="Calibri" pitchFamily="34" charset="0"/>
              </a:rPr>
              <a:t>FlexCode</a:t>
            </a:r>
            <a:r>
              <a:rPr lang="en-US" altLang="en-US" sz="1600" dirty="0">
                <a:solidFill>
                  <a:schemeClr val="bg1"/>
                </a:solidFill>
                <a:latin typeface="Calibri" pitchFamily="34" charset="0"/>
                <a:ea typeface="MS PGothic" pitchFamily="34" charset="-128"/>
                <a:sym typeface="Calibri" pitchFamily="34" charset="0"/>
              </a:rPr>
              <a:t> </a:t>
            </a:r>
          </a:p>
          <a:p>
            <a:pPr algn="ctr"/>
            <a:r>
              <a:rPr lang="en-US" altLang="en-US" sz="1600" dirty="0">
                <a:solidFill>
                  <a:schemeClr val="bg1"/>
                </a:solidFill>
                <a:latin typeface="Calibri" pitchFamily="34" charset="0"/>
                <a:ea typeface="MS PGothic" pitchFamily="34" charset="-128"/>
                <a:sym typeface="Calibri" pitchFamily="34" charset="0"/>
              </a:rPr>
              <a:t> Flexible Medical Coding</a:t>
            </a:r>
            <a:endParaRPr lang="en-US" altLang="en-US" sz="1600" dirty="0">
              <a:ea typeface="MS PGothic" pitchFamily="34" charset="-128"/>
            </a:endParaRPr>
          </a:p>
        </p:txBody>
      </p:sp>
      <p:sp>
        <p:nvSpPr>
          <p:cNvPr id="31" name="TextBox 28"/>
          <p:cNvSpPr>
            <a:spLocks noChangeArrowheads="1"/>
          </p:cNvSpPr>
          <p:nvPr/>
        </p:nvSpPr>
        <p:spPr bwMode="auto">
          <a:xfrm>
            <a:off x="8034892" y="5765885"/>
            <a:ext cx="17936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r>
              <a:rPr lang="en-US" altLang="en-US" sz="1600" dirty="0">
                <a:solidFill>
                  <a:schemeClr val="bg1"/>
                </a:solidFill>
                <a:latin typeface="Calibri" pitchFamily="34" charset="0"/>
                <a:ea typeface="MS PGothic" pitchFamily="34" charset="-128"/>
                <a:sym typeface="Calibri" pitchFamily="34" charset="0"/>
              </a:rPr>
              <a:t>Clinical Documentation Improvement</a:t>
            </a:r>
            <a:endParaRPr lang="en-US" altLang="en-US" sz="1600" dirty="0">
              <a:ea typeface="MS PGothic" pitchFamily="34" charset="-128"/>
            </a:endParaRPr>
          </a:p>
        </p:txBody>
      </p:sp>
      <p:sp>
        <p:nvSpPr>
          <p:cNvPr id="32" name="TextBox 29"/>
          <p:cNvSpPr>
            <a:spLocks noChangeArrowheads="1"/>
          </p:cNvSpPr>
          <p:nvPr/>
        </p:nvSpPr>
        <p:spPr bwMode="auto">
          <a:xfrm>
            <a:off x="8037247" y="4750191"/>
            <a:ext cx="230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r>
              <a:rPr lang="en-US" altLang="en-US" sz="1600" dirty="0">
                <a:solidFill>
                  <a:schemeClr val="bg1"/>
                </a:solidFill>
                <a:latin typeface="Calibri" pitchFamily="34" charset="0"/>
                <a:ea typeface="MS PGothic" pitchFamily="34" charset="-128"/>
                <a:sym typeface="Calibri" pitchFamily="34" charset="0"/>
              </a:rPr>
              <a:t>Coding and Documentation Auditing</a:t>
            </a:r>
          </a:p>
        </p:txBody>
      </p:sp>
      <p:sp>
        <p:nvSpPr>
          <p:cNvPr id="33" name="TextBox 30"/>
          <p:cNvSpPr>
            <a:spLocks noChangeArrowheads="1"/>
          </p:cNvSpPr>
          <p:nvPr/>
        </p:nvSpPr>
        <p:spPr bwMode="auto">
          <a:xfrm>
            <a:off x="4768908" y="8028714"/>
            <a:ext cx="2517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r>
              <a:rPr lang="en-US" altLang="en-US" sz="1600" dirty="0">
                <a:solidFill>
                  <a:schemeClr val="bg1"/>
                </a:solidFill>
                <a:latin typeface="Calibri" pitchFamily="34" charset="0"/>
                <a:ea typeface="MS PGothic" pitchFamily="34" charset="-128"/>
                <a:sym typeface="Calibri" pitchFamily="34" charset="0"/>
              </a:rPr>
              <a:t>Extended Business Office</a:t>
            </a:r>
            <a:endParaRPr lang="en-US" altLang="en-US" sz="1600" dirty="0">
              <a:ea typeface="MS PGothic" pitchFamily="34" charset="-128"/>
            </a:endParaRPr>
          </a:p>
        </p:txBody>
      </p:sp>
      <p:sp>
        <p:nvSpPr>
          <p:cNvPr id="34" name="TextBox 31"/>
          <p:cNvSpPr>
            <a:spLocks noChangeArrowheads="1"/>
          </p:cNvSpPr>
          <p:nvPr/>
        </p:nvSpPr>
        <p:spPr bwMode="auto">
          <a:xfrm>
            <a:off x="5045604" y="8336060"/>
            <a:ext cx="2517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r>
              <a:rPr lang="en-US" altLang="en-US" sz="1600" dirty="0">
                <a:solidFill>
                  <a:schemeClr val="bg1"/>
                </a:solidFill>
                <a:latin typeface="Calibri" pitchFamily="34" charset="0"/>
                <a:ea typeface="MS PGothic" pitchFamily="34" charset="-128"/>
                <a:sym typeface="Calibri" pitchFamily="34" charset="0"/>
              </a:rPr>
              <a:t>Accounts Receivable</a:t>
            </a:r>
            <a:endParaRPr lang="en-US" altLang="en-US" sz="1600" dirty="0">
              <a:ea typeface="MS PGothic" pitchFamily="34" charset="-128"/>
            </a:endParaRPr>
          </a:p>
        </p:txBody>
      </p:sp>
      <p:sp>
        <p:nvSpPr>
          <p:cNvPr id="35" name="TextBox 32"/>
          <p:cNvSpPr>
            <a:spLocks noChangeArrowheads="1"/>
          </p:cNvSpPr>
          <p:nvPr/>
        </p:nvSpPr>
        <p:spPr bwMode="auto">
          <a:xfrm>
            <a:off x="5377540" y="8609296"/>
            <a:ext cx="2517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r>
              <a:rPr lang="en-US" altLang="en-US" sz="1600" dirty="0">
                <a:solidFill>
                  <a:schemeClr val="bg1"/>
                </a:solidFill>
                <a:latin typeface="Calibri" pitchFamily="34" charset="0"/>
                <a:ea typeface="MS PGothic" pitchFamily="34" charset="-128"/>
                <a:sym typeface="Calibri" pitchFamily="34" charset="0"/>
              </a:rPr>
              <a:t>Denial Management</a:t>
            </a:r>
            <a:endParaRPr lang="en-US" altLang="en-US" sz="1600" dirty="0">
              <a:ea typeface="MS PGothic" pitchFamily="34" charset="-128"/>
            </a:endParaRPr>
          </a:p>
        </p:txBody>
      </p:sp>
      <p:sp>
        <p:nvSpPr>
          <p:cNvPr id="27" name="TextBox 30"/>
          <p:cNvSpPr>
            <a:spLocks noChangeArrowheads="1"/>
          </p:cNvSpPr>
          <p:nvPr/>
        </p:nvSpPr>
        <p:spPr bwMode="auto">
          <a:xfrm>
            <a:off x="5635624" y="8932062"/>
            <a:ext cx="2517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r>
              <a:rPr lang="en-US" altLang="en-US" sz="1600" dirty="0">
                <a:solidFill>
                  <a:schemeClr val="bg1"/>
                </a:solidFill>
                <a:latin typeface="Calibri" pitchFamily="34" charset="0"/>
                <a:ea typeface="MS PGothic" pitchFamily="34" charset="-128"/>
                <a:sym typeface="Calibri" pitchFamily="34" charset="0"/>
              </a:rPr>
              <a:t>Credit Balance Resolution</a:t>
            </a:r>
            <a:endParaRPr lang="en-US" altLang="en-US" sz="1600" dirty="0">
              <a:ea typeface="MS PGothic" pitchFamily="34" charset="-128"/>
            </a:endParaRPr>
          </a:p>
        </p:txBody>
      </p:sp>
      <p:sp>
        <p:nvSpPr>
          <p:cNvPr id="28" name="TextBox 21"/>
          <p:cNvSpPr>
            <a:spLocks noChangeArrowheads="1"/>
          </p:cNvSpPr>
          <p:nvPr/>
        </p:nvSpPr>
        <p:spPr bwMode="auto">
          <a:xfrm>
            <a:off x="7264380" y="2182667"/>
            <a:ext cx="23161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3000" b="1" dirty="0">
                <a:solidFill>
                  <a:schemeClr val="bg1"/>
                </a:solidFill>
                <a:latin typeface="Calibri" pitchFamily="34" charset="0"/>
                <a:ea typeface="MS PGothic" pitchFamily="34" charset="-128"/>
                <a:sym typeface="Calibri" pitchFamily="34" charset="0"/>
              </a:rPr>
              <a:t>Health</a:t>
            </a:r>
            <a:endParaRPr lang="en-US" altLang="en-US" sz="3000" dirty="0">
              <a:ea typeface="MS PGothic" pitchFamily="34" charset="-128"/>
            </a:endParaRPr>
          </a:p>
        </p:txBody>
      </p:sp>
      <p:sp>
        <p:nvSpPr>
          <p:cNvPr id="36" name="TextBox 21"/>
          <p:cNvSpPr>
            <a:spLocks noChangeArrowheads="1"/>
          </p:cNvSpPr>
          <p:nvPr/>
        </p:nvSpPr>
        <p:spPr bwMode="auto">
          <a:xfrm>
            <a:off x="7436884" y="2562673"/>
            <a:ext cx="23161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3000" b="1" dirty="0">
                <a:solidFill>
                  <a:schemeClr val="bg1"/>
                </a:solidFill>
                <a:latin typeface="Calibri" pitchFamily="34" charset="0"/>
                <a:ea typeface="MS PGothic" pitchFamily="34" charset="-128"/>
                <a:sym typeface="Calibri" pitchFamily="34" charset="0"/>
              </a:rPr>
              <a:t>Information</a:t>
            </a:r>
            <a:endParaRPr lang="en-US" altLang="en-US" sz="3000" dirty="0">
              <a:ea typeface="MS PGothic" pitchFamily="34" charset="-128"/>
            </a:endParaRPr>
          </a:p>
        </p:txBody>
      </p:sp>
      <p:sp>
        <p:nvSpPr>
          <p:cNvPr id="37" name="TextBox 21"/>
          <p:cNvSpPr>
            <a:spLocks noChangeArrowheads="1"/>
          </p:cNvSpPr>
          <p:nvPr/>
        </p:nvSpPr>
        <p:spPr bwMode="auto">
          <a:xfrm>
            <a:off x="7436885" y="2951238"/>
            <a:ext cx="23161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3000" b="1" dirty="0">
                <a:solidFill>
                  <a:schemeClr val="bg1"/>
                </a:solidFill>
                <a:latin typeface="Calibri" pitchFamily="34" charset="0"/>
                <a:ea typeface="MS PGothic" pitchFamily="34" charset="-128"/>
                <a:sym typeface="Calibri" pitchFamily="34" charset="0"/>
              </a:rPr>
              <a:t>Management</a:t>
            </a:r>
            <a:endParaRPr lang="en-US" altLang="en-US" sz="3000" dirty="0">
              <a:ea typeface="MS PGothic" pitchFamily="34" charset="-128"/>
            </a:endParaRPr>
          </a:p>
        </p:txBody>
      </p:sp>
    </p:spTree>
    <p:extLst>
      <p:ext uri="{BB962C8B-B14F-4D97-AF65-F5344CB8AC3E}">
        <p14:creationId xmlns:p14="http://schemas.microsoft.com/office/powerpoint/2010/main" val="422039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
          <p:cNvSpPr>
            <a:spLocks/>
          </p:cNvSpPr>
          <p:nvPr/>
        </p:nvSpPr>
        <p:spPr bwMode="auto">
          <a:xfrm>
            <a:off x="1092200" y="7529513"/>
            <a:ext cx="10820400" cy="1462087"/>
          </a:xfrm>
          <a:prstGeom prst="roundRect">
            <a:avLst>
              <a:gd name="adj" fmla="val 16667"/>
            </a:avLst>
          </a:prstGeom>
          <a:noFill/>
          <a:ln w="127000">
            <a:solidFill>
              <a:srgbClr val="2D7CB1"/>
            </a:solidFill>
            <a:round/>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lvl1pPr marL="342900">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eaLnBrk="1"/>
            <a:endParaRPr lang="en-US" altLang="en-US" b="1">
              <a:ea typeface="MS PGothic" pitchFamily="34" charset="-128"/>
              <a:sym typeface="Gill Sans"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t="11392" b="20064"/>
          <a:stretch>
            <a:fillRect/>
          </a:stretch>
        </p:blipFill>
        <p:spPr bwMode="auto">
          <a:xfrm>
            <a:off x="5511826" y="7729538"/>
            <a:ext cx="18494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1063" y="8023225"/>
            <a:ext cx="18383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7"/>
          <p:cNvSpPr>
            <a:spLocks noChangeArrowheads="1"/>
          </p:cNvSpPr>
          <p:nvPr/>
        </p:nvSpPr>
        <p:spPr bwMode="auto">
          <a:xfrm>
            <a:off x="5106988" y="7524670"/>
            <a:ext cx="2668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r>
              <a:rPr lang="en-US" altLang="en-US" sz="2000" b="1" dirty="0">
                <a:latin typeface="Calibri" pitchFamily="34" charset="0"/>
                <a:ea typeface="MS PGothic" pitchFamily="34" charset="-128"/>
                <a:sym typeface="Calibri" pitchFamily="34" charset="0"/>
              </a:rPr>
              <a:t>Corporate Membership</a:t>
            </a:r>
            <a:endParaRPr lang="en-US" altLang="en-US" dirty="0">
              <a:ea typeface="MS PGothic" pitchFamily="34" charset="-128"/>
            </a:endParaRPr>
          </a:p>
        </p:txBody>
      </p:sp>
      <p:sp>
        <p:nvSpPr>
          <p:cNvPr id="20" name="Text Box 21"/>
          <p:cNvSpPr txBox="1">
            <a:spLocks noChangeArrowheads="1"/>
          </p:cNvSpPr>
          <p:nvPr/>
        </p:nvSpPr>
        <p:spPr bwMode="auto">
          <a:xfrm>
            <a:off x="3836988" y="5029485"/>
            <a:ext cx="33734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r>
              <a:rPr lang="en-US" altLang="en-US" sz="1400" b="1">
                <a:solidFill>
                  <a:schemeClr val="bg1"/>
                </a:solidFill>
                <a:latin typeface="Calibri Light" pitchFamily="34" charset="0"/>
                <a:ea typeface="MS PGothic" pitchFamily="34" charset="-128"/>
                <a:sym typeface="Calibri Light" pitchFamily="34" charset="0"/>
              </a:rPr>
              <a:t>Ranked in top 20 for outsourced </a:t>
            </a:r>
            <a:r>
              <a:rPr lang="en-IN" altLang="en-US" sz="1400" b="1">
                <a:solidFill>
                  <a:schemeClr val="bg1"/>
                </a:solidFill>
                <a:latin typeface="Calibri Light" pitchFamily="34" charset="0"/>
                <a:ea typeface="MS PGothic" pitchFamily="34" charset="-128"/>
                <a:sym typeface="Calibri Light" pitchFamily="34" charset="0"/>
              </a:rPr>
              <a:t>                   </a:t>
            </a:r>
            <a:r>
              <a:rPr lang="en-US" altLang="en-US" sz="1400" b="1">
                <a:solidFill>
                  <a:schemeClr val="bg1"/>
                </a:solidFill>
                <a:latin typeface="Calibri Light" pitchFamily="34" charset="0"/>
                <a:ea typeface="MS PGothic" pitchFamily="34" charset="-128"/>
                <a:sym typeface="Calibri Light" pitchFamily="34" charset="0"/>
              </a:rPr>
              <a:t>RCM in three categories</a:t>
            </a:r>
            <a:r>
              <a:rPr lang="en-US" altLang="en-US" sz="1400">
                <a:solidFill>
                  <a:schemeClr val="bg1"/>
                </a:solidFill>
                <a:latin typeface="Calibri Light" pitchFamily="34" charset="0"/>
                <a:ea typeface="MS PGothic" pitchFamily="34" charset="-128"/>
                <a:sym typeface="Calibri Light" pitchFamily="34" charset="0"/>
              </a:rPr>
              <a:t> by Black Book Market Research 2015</a:t>
            </a:r>
          </a:p>
        </p:txBody>
      </p:sp>
      <p:sp>
        <p:nvSpPr>
          <p:cNvPr id="21" name="Round Diagonal Corner Rectangle 20"/>
          <p:cNvSpPr/>
          <p:nvPr/>
        </p:nvSpPr>
        <p:spPr bwMode="auto">
          <a:xfrm>
            <a:off x="7566188" y="4889017"/>
            <a:ext cx="3355812" cy="1939556"/>
          </a:xfrm>
          <a:prstGeom prst="round2DiagRect">
            <a:avLst>
              <a:gd name="adj1" fmla="val 0"/>
              <a:gd name="adj2" fmla="val 27501"/>
            </a:avLst>
          </a:prstGeom>
          <a:solidFill>
            <a:srgbClr val="348ECA"/>
          </a:solidFill>
          <a:ln w="25400" cap="flat" cmpd="sng" algn="ctr">
            <a:noFill/>
            <a:prstDash val="solid"/>
            <a:miter lim="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50800" tIns="50800" rIns="50800" bIns="50800" anchor="ctr"/>
          <a:lstStyle/>
          <a:p>
            <a:pPr marL="342900" algn="ctr" eaLnBrk="1">
              <a:buFontTx/>
              <a:buNone/>
              <a:defRPr/>
            </a:pPr>
            <a:endParaRPr lang="en-US" dirty="0">
              <a:ea typeface="ＭＳ Ｐゴシック" charset="0"/>
              <a:cs typeface="Gill Sans" charset="0"/>
              <a:sym typeface="Gill Sans" charset="0"/>
            </a:endParaRPr>
          </a:p>
        </p:txBody>
      </p:sp>
      <p:sp>
        <p:nvSpPr>
          <p:cNvPr id="22" name="Round Diagonal Corner Rectangle 21"/>
          <p:cNvSpPr/>
          <p:nvPr/>
        </p:nvSpPr>
        <p:spPr bwMode="auto">
          <a:xfrm>
            <a:off x="2006600" y="4907186"/>
            <a:ext cx="5391958" cy="1950762"/>
          </a:xfrm>
          <a:prstGeom prst="round2DiagRect">
            <a:avLst>
              <a:gd name="adj1" fmla="val 22148"/>
              <a:gd name="adj2" fmla="val 0"/>
            </a:avLst>
          </a:prstGeom>
          <a:solidFill>
            <a:srgbClr val="2D7CB1"/>
          </a:solidFill>
          <a:ln w="25400" cap="flat" cmpd="sng" algn="ctr">
            <a:noFill/>
            <a:prstDash val="solid"/>
            <a:miter lim="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50800" tIns="50800" rIns="50800" bIns="50800" anchor="ctr"/>
          <a:lstStyle/>
          <a:p>
            <a:pPr marL="342900" algn="ctr" eaLnBrk="1">
              <a:buFontTx/>
              <a:buNone/>
              <a:defRPr/>
            </a:pPr>
            <a:endParaRPr lang="en-US" dirty="0">
              <a:ea typeface="ＭＳ Ｐゴシック" charset="0"/>
              <a:cs typeface="Gill Sans" charset="0"/>
              <a:sym typeface="Gill Sans" charset="0"/>
            </a:endParaRPr>
          </a:p>
        </p:txBody>
      </p:sp>
      <p:sp>
        <p:nvSpPr>
          <p:cNvPr id="23" name="Round Diagonal Corner Rectangle 22"/>
          <p:cNvSpPr/>
          <p:nvPr/>
        </p:nvSpPr>
        <p:spPr bwMode="auto">
          <a:xfrm>
            <a:off x="3225800" y="2729526"/>
            <a:ext cx="6481063" cy="2064554"/>
          </a:xfrm>
          <a:prstGeom prst="round2DiagRect">
            <a:avLst>
              <a:gd name="adj1" fmla="val 0"/>
              <a:gd name="adj2" fmla="val 28604"/>
            </a:avLst>
          </a:prstGeom>
          <a:solidFill>
            <a:srgbClr val="348ECA"/>
          </a:solidFill>
          <a:ln w="25400" cap="flat" cmpd="sng" algn="ctr">
            <a:noFill/>
            <a:prstDash val="solid"/>
            <a:miter lim="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50800" tIns="50800" rIns="50800" bIns="50800" anchor="ctr"/>
          <a:lstStyle/>
          <a:p>
            <a:pPr marL="342900" algn="ctr" eaLnBrk="1">
              <a:buFontTx/>
              <a:buNone/>
              <a:defRPr/>
            </a:pPr>
            <a:endParaRPr lang="en-US" dirty="0">
              <a:ea typeface="ＭＳ Ｐゴシック" charset="0"/>
              <a:cs typeface="Gill Sans" charset="0"/>
              <a:sym typeface="Gill Sans" charset="0"/>
            </a:endParaRPr>
          </a:p>
        </p:txBody>
      </p:sp>
      <p:sp>
        <p:nvSpPr>
          <p:cNvPr id="24" name="TextBox 21"/>
          <p:cNvSpPr txBox="1">
            <a:spLocks noChangeArrowheads="1"/>
          </p:cNvSpPr>
          <p:nvPr/>
        </p:nvSpPr>
        <p:spPr bwMode="auto">
          <a:xfrm>
            <a:off x="3525838" y="5689889"/>
            <a:ext cx="3873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200">
                <a:solidFill>
                  <a:srgbClr val="000000"/>
                </a:solidFill>
                <a:latin typeface="Gill Sans" charset="0"/>
                <a:ea typeface="SimSun" pitchFamily="2" charset="-122"/>
              </a:defRPr>
            </a:lvl1pPr>
            <a:lvl2pPr marL="6286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lvl="1">
              <a:buFont typeface="Arial" pitchFamily="34" charset="0"/>
              <a:buChar char="•"/>
            </a:pPr>
            <a:r>
              <a:rPr lang="en-US" altLang="en-US" sz="2000" dirty="0">
                <a:solidFill>
                  <a:schemeClr val="bg1"/>
                </a:solidFill>
                <a:latin typeface="Calibri Light" pitchFamily="34" charset="0"/>
              </a:rPr>
              <a:t>Hospital Managed Systems</a:t>
            </a:r>
          </a:p>
          <a:p>
            <a:pPr lvl="1">
              <a:buFont typeface="Arial" pitchFamily="34" charset="0"/>
              <a:buChar char="•"/>
            </a:pPr>
            <a:r>
              <a:rPr lang="en-US" altLang="en-US" sz="2000" dirty="0">
                <a:solidFill>
                  <a:schemeClr val="bg1"/>
                </a:solidFill>
                <a:latin typeface="Calibri Light" pitchFamily="34" charset="0"/>
              </a:rPr>
              <a:t>Hospitals Over 150 Beds</a:t>
            </a:r>
          </a:p>
          <a:p>
            <a:pPr lvl="1">
              <a:buFont typeface="Arial" pitchFamily="34" charset="0"/>
              <a:buChar char="•"/>
            </a:pPr>
            <a:r>
              <a:rPr lang="en-US" altLang="en-US" sz="2000" dirty="0">
                <a:solidFill>
                  <a:schemeClr val="bg1"/>
                </a:solidFill>
                <a:latin typeface="Calibri Light" pitchFamily="34" charset="0"/>
              </a:rPr>
              <a:t>Hospitals Under 150 Beds</a:t>
            </a:r>
          </a:p>
        </p:txBody>
      </p:sp>
      <p:pic>
        <p:nvPicPr>
          <p:cNvPr id="25" name="Picture 2" descr="http://blackbookmarketresearch.newswire.com/files/6d/0b/d6837e9a26bdf84d29491ea9ff4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5080285"/>
            <a:ext cx="161448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41705" y="5102904"/>
            <a:ext cx="3144415" cy="1405660"/>
          </a:xfrm>
          <a:prstGeom prst="rect">
            <a:avLst/>
          </a:prstGeom>
        </p:spPr>
      </p:pic>
      <p:sp>
        <p:nvSpPr>
          <p:cNvPr id="38" name="TextBox 24"/>
          <p:cNvSpPr txBox="1">
            <a:spLocks noChangeArrowheads="1"/>
          </p:cNvSpPr>
          <p:nvPr/>
        </p:nvSpPr>
        <p:spPr bwMode="auto">
          <a:xfrm>
            <a:off x="3411538" y="4037298"/>
            <a:ext cx="610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2000" b="1" dirty="0">
                <a:solidFill>
                  <a:schemeClr val="bg1"/>
                </a:solidFill>
                <a:latin typeface="Calibri Light" pitchFamily="34" charset="0"/>
              </a:rPr>
              <a:t>America’s Fastest Growing Private Companies</a:t>
            </a:r>
          </a:p>
          <a:p>
            <a:pPr algn="ctr"/>
            <a:r>
              <a:rPr lang="en-US" altLang="en-US" sz="1600" dirty="0">
                <a:solidFill>
                  <a:schemeClr val="bg1"/>
                </a:solidFill>
                <a:latin typeface="Calibri Light" pitchFamily="34" charset="0"/>
              </a:rPr>
              <a:t>2009 – 2010 – 2011 – 2012 – 2013 – 2014 – 2015 -- </a:t>
            </a:r>
            <a:r>
              <a:rPr lang="en-US" altLang="en-US" sz="1600" b="1" dirty="0">
                <a:solidFill>
                  <a:schemeClr val="bg1"/>
                </a:solidFill>
                <a:latin typeface="Calibri Light" pitchFamily="34" charset="0"/>
              </a:rPr>
              <a:t>2016</a:t>
            </a:r>
          </a:p>
        </p:txBody>
      </p:sp>
      <p:pic>
        <p:nvPicPr>
          <p:cNvPr id="39"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40400" y="2913348"/>
            <a:ext cx="15652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1"/>
          <p:cNvSpPr txBox="1">
            <a:spLocks noChangeArrowheads="1"/>
          </p:cNvSpPr>
          <p:nvPr/>
        </p:nvSpPr>
        <p:spPr bwMode="auto">
          <a:xfrm>
            <a:off x="3773488" y="5080285"/>
            <a:ext cx="3568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r>
              <a:rPr lang="en-US" altLang="en-US" sz="2000" b="1" dirty="0">
                <a:solidFill>
                  <a:schemeClr val="bg1"/>
                </a:solidFill>
                <a:latin typeface="Calibri" pitchFamily="34" charset="0"/>
              </a:rPr>
              <a:t>Ranked in top 20 for outsourced RCM in three categories</a:t>
            </a:r>
            <a:endParaRPr lang="en-US" altLang="en-US" sz="2000" dirty="0">
              <a:solidFill>
                <a:schemeClr val="bg1"/>
              </a:solidFill>
              <a:latin typeface="Calibri" pitchFamily="34" charset="0"/>
            </a:endParaRPr>
          </a:p>
        </p:txBody>
      </p:sp>
      <p:sp>
        <p:nvSpPr>
          <p:cNvPr id="41" name="TextBox 20"/>
          <p:cNvSpPr>
            <a:spLocks noChangeArrowheads="1"/>
          </p:cNvSpPr>
          <p:nvPr/>
        </p:nvSpPr>
        <p:spPr bwMode="auto">
          <a:xfrm>
            <a:off x="0" y="1477963"/>
            <a:ext cx="130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SimSun" pitchFamily="2" charset="-122"/>
              </a:defRPr>
            </a:lvl1pPr>
            <a:lvl2pPr marL="742950" indent="-285750">
              <a:defRPr sz="4200">
                <a:solidFill>
                  <a:srgbClr val="000000"/>
                </a:solidFill>
                <a:latin typeface="Gill Sans" charset="0"/>
                <a:ea typeface="SimSun" pitchFamily="2" charset="-122"/>
              </a:defRPr>
            </a:lvl2pPr>
            <a:lvl3pPr marL="1143000" indent="-228600">
              <a:defRPr sz="4200">
                <a:solidFill>
                  <a:srgbClr val="000000"/>
                </a:solidFill>
                <a:latin typeface="Gill Sans" charset="0"/>
                <a:ea typeface="SimSun" pitchFamily="2" charset="-122"/>
              </a:defRPr>
            </a:lvl3pPr>
            <a:lvl4pPr marL="1600200" indent="-228600">
              <a:defRPr sz="4200">
                <a:solidFill>
                  <a:srgbClr val="000000"/>
                </a:solidFill>
                <a:latin typeface="Gill Sans" charset="0"/>
                <a:ea typeface="SimSun" pitchFamily="2" charset="-122"/>
              </a:defRPr>
            </a:lvl4pPr>
            <a:lvl5pPr marL="2057400" indent="-228600">
              <a:defRPr sz="4200">
                <a:solidFill>
                  <a:srgbClr val="000000"/>
                </a:solidFill>
                <a:latin typeface="Gill Sans" charset="0"/>
                <a:ea typeface="SimSun" pitchFamily="2" charset="-122"/>
              </a:defRPr>
            </a:lvl5pPr>
            <a:lvl6pPr marL="25146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6pPr>
            <a:lvl7pPr marL="29718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7pPr>
            <a:lvl8pPr marL="34290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8pPr>
            <a:lvl9pPr marL="3886200" indent="-228600" defTabSz="584200" eaLnBrk="0" fontAlgn="base" hangingPunct="0">
              <a:spcBef>
                <a:spcPct val="0"/>
              </a:spcBef>
              <a:spcAft>
                <a:spcPct val="0"/>
              </a:spcAft>
              <a:buFont typeface="Arial" pitchFamily="34" charset="0"/>
              <a:defRPr sz="4200">
                <a:solidFill>
                  <a:srgbClr val="000000"/>
                </a:solidFill>
                <a:latin typeface="Gill Sans" charset="0"/>
                <a:ea typeface="SimSun" pitchFamily="2" charset="-122"/>
              </a:defRPr>
            </a:lvl9pPr>
          </a:lstStyle>
          <a:p>
            <a:pPr algn="ctr"/>
            <a:r>
              <a:rPr lang="en-US" altLang="en-US" sz="4000" b="1" cap="small" dirty="0">
                <a:solidFill>
                  <a:srgbClr val="348ECA"/>
                </a:solidFill>
                <a:latin typeface="Calibri" pitchFamily="34" charset="0"/>
                <a:ea typeface="MS PGothic" pitchFamily="34" charset="-128"/>
                <a:sym typeface="Calibri" pitchFamily="34" charset="0"/>
              </a:rPr>
              <a:t>Awards &amp; Memberships</a:t>
            </a:r>
            <a:endParaRPr lang="en-US" altLang="en-US" cap="small" dirty="0">
              <a:ea typeface="MS PGothic" pitchFamily="34" charset="-128"/>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1861" y="8124273"/>
            <a:ext cx="1905000" cy="485775"/>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6030" y="8059738"/>
            <a:ext cx="1926054" cy="744635"/>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82781" y="7915482"/>
            <a:ext cx="1606941" cy="966581"/>
          </a:xfrm>
          <a:prstGeom prst="rect">
            <a:avLst/>
          </a:prstGeom>
        </p:spPr>
      </p:pic>
    </p:spTree>
    <p:extLst>
      <p:ext uri="{BB962C8B-B14F-4D97-AF65-F5344CB8AC3E}">
        <p14:creationId xmlns:p14="http://schemas.microsoft.com/office/powerpoint/2010/main" val="33398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8652" y="2133672"/>
            <a:ext cx="7336148"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small" spc="0" normalizeH="0" baseline="0" noProof="0" dirty="0">
                <a:ln>
                  <a:noFill/>
                </a:ln>
                <a:solidFill>
                  <a:srgbClr val="2F80B7"/>
                </a:solidFill>
                <a:effectLst/>
                <a:uLnTx/>
                <a:uFillTx/>
                <a:latin typeface="Calibri" panose="020F0502020204030204" pitchFamily="34" charset="0"/>
              </a:rPr>
              <a:t>Customizable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small" spc="0" normalizeH="0" baseline="0" noProof="0" dirty="0">
                <a:ln>
                  <a:noFill/>
                </a:ln>
                <a:solidFill>
                  <a:srgbClr val="2F80B7"/>
                </a:solidFill>
                <a:effectLst/>
                <a:uLnTx/>
                <a:uFillTx/>
                <a:latin typeface="Calibri" panose="020F0502020204030204" pitchFamily="34" charset="0"/>
              </a:rPr>
              <a:t>Coding Audit Software</a:t>
            </a:r>
          </a:p>
        </p:txBody>
      </p:sp>
      <p:sp>
        <p:nvSpPr>
          <p:cNvPr id="5" name="TextBox 4"/>
          <p:cNvSpPr txBox="1"/>
          <p:nvPr/>
        </p:nvSpPr>
        <p:spPr>
          <a:xfrm>
            <a:off x="2540104" y="4430994"/>
            <a:ext cx="10134334" cy="461665"/>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Compliance Program Management</a:t>
            </a:r>
          </a:p>
        </p:txBody>
      </p:sp>
      <p:sp>
        <p:nvSpPr>
          <p:cNvPr id="24" name="TextBox 23"/>
          <p:cNvSpPr txBox="1"/>
          <p:nvPr/>
        </p:nvSpPr>
        <p:spPr>
          <a:xfrm>
            <a:off x="2542319" y="5645466"/>
            <a:ext cx="10134334" cy="461665"/>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Claims Data Aggregation</a:t>
            </a:r>
          </a:p>
        </p:txBody>
      </p:sp>
      <p:sp>
        <p:nvSpPr>
          <p:cNvPr id="26" name="TextBox 25"/>
          <p:cNvSpPr txBox="1"/>
          <p:nvPr/>
        </p:nvSpPr>
        <p:spPr>
          <a:xfrm>
            <a:off x="2540104" y="6858462"/>
            <a:ext cx="10134334" cy="461665"/>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Audit Workflow and Operations Management</a:t>
            </a:r>
          </a:p>
        </p:txBody>
      </p:sp>
      <p:sp>
        <p:nvSpPr>
          <p:cNvPr id="30" name="TextBox 29"/>
          <p:cNvSpPr txBox="1"/>
          <p:nvPr/>
        </p:nvSpPr>
        <p:spPr>
          <a:xfrm>
            <a:off x="2540104" y="8012191"/>
            <a:ext cx="10134334" cy="461665"/>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Dashboards and Business Analytics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903" y="4191018"/>
            <a:ext cx="1188720" cy="1188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936" y="5486384"/>
            <a:ext cx="1060388" cy="10603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63" y="6705552"/>
            <a:ext cx="1044485" cy="104448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666" y="7884884"/>
            <a:ext cx="1060704" cy="106070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5120" y="1829200"/>
            <a:ext cx="3284394" cy="1753196"/>
          </a:xfrm>
          <a:prstGeom prst="rect">
            <a:avLst/>
          </a:prstGeom>
        </p:spPr>
      </p:pic>
    </p:spTree>
    <p:extLst>
      <p:ext uri="{BB962C8B-B14F-4D97-AF65-F5344CB8AC3E}">
        <p14:creationId xmlns:p14="http://schemas.microsoft.com/office/powerpoint/2010/main" val="31024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342" y="1676484"/>
            <a:ext cx="1112490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Compliance Program Management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58" y="3276642"/>
            <a:ext cx="7359688" cy="282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26093" y="2895652"/>
            <a:ext cx="4586645" cy="32316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348ECA"/>
                </a:solidFill>
                <a:effectLst/>
                <a:uLnTx/>
                <a:uFillTx/>
                <a:latin typeface="Calibri" panose="020F0502020204030204" pitchFamily="34" charset="0"/>
              </a:rPr>
              <a:t>Benefits</a:t>
            </a:r>
            <a:br>
              <a:rPr kumimoji="0" lang="en-US" sz="1800" b="1" i="0" u="none" strike="noStrike" kern="0" cap="none" spc="0" normalizeH="0" baseline="0" noProof="0" dirty="0">
                <a:ln>
                  <a:noFill/>
                </a:ln>
                <a:solidFill>
                  <a:srgbClr val="348ECA"/>
                </a:solidFill>
                <a:effectLst/>
                <a:uLnTx/>
                <a:uFillTx/>
                <a:latin typeface="Calibri" panose="020F0502020204030204" pitchFamily="34" charset="0"/>
              </a:rPr>
            </a:b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Fully customizable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Secure, cloud-based solution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Auto sample selection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Workflow management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Dashboards and reporting</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Trend &amp; variance analysis</a:t>
            </a:r>
          </a:p>
        </p:txBody>
      </p:sp>
    </p:spTree>
    <p:extLst>
      <p:ext uri="{BB962C8B-B14F-4D97-AF65-F5344CB8AC3E}">
        <p14:creationId xmlns:p14="http://schemas.microsoft.com/office/powerpoint/2010/main" val="355187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freeiconspng.com/uploads/hospital-icon-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283" y="7914907"/>
            <a:ext cx="1586320" cy="15863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4"/>
          <a:stretch>
            <a:fillRect/>
          </a:stretch>
        </p:blipFill>
        <p:spPr>
          <a:xfrm>
            <a:off x="4389359" y="3854190"/>
            <a:ext cx="4349785" cy="2995011"/>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7882" y="4581928"/>
            <a:ext cx="888982" cy="116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6"/>
          <a:stretch>
            <a:fillRect/>
          </a:stretch>
        </p:blipFill>
        <p:spPr>
          <a:xfrm>
            <a:off x="5006997" y="3776803"/>
            <a:ext cx="2972394" cy="2296849"/>
          </a:xfrm>
          <a:prstGeom prst="rect">
            <a:avLst/>
          </a:prstGeom>
        </p:spPr>
      </p:pic>
      <p:sp>
        <p:nvSpPr>
          <p:cNvPr id="40" name="TextBox 39"/>
          <p:cNvSpPr txBox="1"/>
          <p:nvPr/>
        </p:nvSpPr>
        <p:spPr>
          <a:xfrm>
            <a:off x="1132421" y="1442495"/>
            <a:ext cx="1112490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Claims Data Aggregation</a:t>
            </a:r>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9846" y="2441054"/>
            <a:ext cx="1117713" cy="111771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7924" y="6668226"/>
            <a:ext cx="1416869" cy="1416869"/>
          </a:xfrm>
          <a:prstGeom prst="rect">
            <a:avLst/>
          </a:prstGeom>
        </p:spPr>
      </p:pic>
      <p:pic>
        <p:nvPicPr>
          <p:cNvPr id="19" name="Picture 4" descr="http://icons.iconarchive.com/icons/custom-icon-design/pretty-office-6/256/doctor-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8454" y="6472244"/>
            <a:ext cx="1754784" cy="1754784"/>
          </a:xfrm>
          <a:prstGeom prst="rect">
            <a:avLst/>
          </a:prstGeom>
          <a:noFill/>
          <a:extLst>
            <a:ext uri="{909E8E84-426E-40DD-AFC4-6F175D3DCCD1}">
              <a14:hiddenFill xmlns:a14="http://schemas.microsoft.com/office/drawing/2010/main">
                <a:solidFill>
                  <a:srgbClr val="FFFFFF"/>
                </a:solidFill>
              </a14:hiddenFill>
            </a:ext>
          </a:extLst>
        </p:spPr>
      </p:pic>
      <p:sp>
        <p:nvSpPr>
          <p:cNvPr id="23" name="Arrow: Left 22"/>
          <p:cNvSpPr/>
          <p:nvPr/>
        </p:nvSpPr>
        <p:spPr bwMode="auto">
          <a:xfrm rot="19513941">
            <a:off x="8730445" y="3665038"/>
            <a:ext cx="864452" cy="390564"/>
          </a:xfrm>
          <a:prstGeom prst="leftArrow">
            <a:avLst/>
          </a:prstGeom>
          <a:solidFill>
            <a:srgbClr val="4E9DD2"/>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35" name="Arrow: Left 34"/>
          <p:cNvSpPr/>
          <p:nvPr/>
        </p:nvSpPr>
        <p:spPr bwMode="auto">
          <a:xfrm>
            <a:off x="9016934" y="5218053"/>
            <a:ext cx="864452" cy="390564"/>
          </a:xfrm>
          <a:prstGeom prst="leftArrow">
            <a:avLst/>
          </a:prstGeom>
          <a:solidFill>
            <a:srgbClr val="4E9DD2"/>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36" name="Arrow: Left 35"/>
          <p:cNvSpPr/>
          <p:nvPr/>
        </p:nvSpPr>
        <p:spPr bwMode="auto">
          <a:xfrm rot="452837">
            <a:off x="9602556" y="6761708"/>
            <a:ext cx="864452" cy="390564"/>
          </a:xfrm>
          <a:prstGeom prst="leftArrow">
            <a:avLst/>
          </a:prstGeom>
          <a:solidFill>
            <a:srgbClr val="4E9DD2"/>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37" name="Arrow: Left 36"/>
          <p:cNvSpPr/>
          <p:nvPr/>
        </p:nvSpPr>
        <p:spPr bwMode="auto">
          <a:xfrm rot="4154657">
            <a:off x="7639341" y="7408454"/>
            <a:ext cx="864452" cy="390564"/>
          </a:xfrm>
          <a:prstGeom prst="leftArrow">
            <a:avLst/>
          </a:prstGeom>
          <a:solidFill>
            <a:srgbClr val="4E9DD2"/>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42" name="Arrow: Left 41"/>
          <p:cNvSpPr/>
          <p:nvPr/>
        </p:nvSpPr>
        <p:spPr bwMode="auto">
          <a:xfrm rot="5400000">
            <a:off x="4637917" y="7449607"/>
            <a:ext cx="864452" cy="390564"/>
          </a:xfrm>
          <a:prstGeom prst="leftArrow">
            <a:avLst/>
          </a:prstGeom>
          <a:solidFill>
            <a:srgbClr val="4E9DD2"/>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31749" y="7858202"/>
            <a:ext cx="1912572" cy="1912572"/>
          </a:xfrm>
          <a:prstGeom prst="rect">
            <a:avLst/>
          </a:prstGeom>
        </p:spPr>
      </p:pic>
      <p:sp>
        <p:nvSpPr>
          <p:cNvPr id="43" name="Arrow: Left 42"/>
          <p:cNvSpPr/>
          <p:nvPr/>
        </p:nvSpPr>
        <p:spPr bwMode="auto">
          <a:xfrm rot="10523661">
            <a:off x="2991031" y="6599029"/>
            <a:ext cx="864452" cy="390564"/>
          </a:xfrm>
          <a:prstGeom prst="leftArrow">
            <a:avLst/>
          </a:prstGeom>
          <a:solidFill>
            <a:srgbClr val="4E9DD2"/>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pic>
        <p:nvPicPr>
          <p:cNvPr id="25" name="Picture 6" descr="https://dev.icinga.org/attachments/download/768/oasis-spreadshee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9177" y="3301682"/>
            <a:ext cx="1344546" cy="1344546"/>
          </a:xfrm>
          <a:prstGeom prst="rect">
            <a:avLst/>
          </a:prstGeom>
          <a:noFill/>
          <a:extLst>
            <a:ext uri="{909E8E84-426E-40DD-AFC4-6F175D3DCCD1}">
              <a14:hiddenFill xmlns:a14="http://schemas.microsoft.com/office/drawing/2010/main">
                <a:solidFill>
                  <a:srgbClr val="FFFFFF"/>
                </a:solidFill>
              </a14:hiddenFill>
            </a:ext>
          </a:extLst>
        </p:spPr>
      </p:pic>
      <p:sp>
        <p:nvSpPr>
          <p:cNvPr id="44" name="Arrow: Left 43"/>
          <p:cNvSpPr/>
          <p:nvPr/>
        </p:nvSpPr>
        <p:spPr bwMode="auto">
          <a:xfrm rot="12169044">
            <a:off x="3364460" y="3948147"/>
            <a:ext cx="864452" cy="390564"/>
          </a:xfrm>
          <a:prstGeom prst="leftArrow">
            <a:avLst/>
          </a:prstGeom>
          <a:solidFill>
            <a:srgbClr val="4E9DD2"/>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26" name="TextBox 25"/>
          <p:cNvSpPr txBox="1"/>
          <p:nvPr/>
        </p:nvSpPr>
        <p:spPr>
          <a:xfrm>
            <a:off x="10054421" y="4737916"/>
            <a:ext cx="357180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Calibri" panose="020F0502020204030204" pitchFamily="34" charset="0"/>
                <a:cs typeface="Calibri" panose="020F0502020204030204" pitchFamily="34" charset="0"/>
              </a:rPr>
              <a:t>NextGen</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Calibri" panose="020F0502020204030204" pitchFamily="34" charset="0"/>
                <a:cs typeface="Calibri" panose="020F0502020204030204" pitchFamily="34" charset="0"/>
              </a:rPr>
              <a:t>Allscripts</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Greenway</a:t>
            </a:r>
          </a:p>
        </p:txBody>
      </p:sp>
      <p:sp>
        <p:nvSpPr>
          <p:cNvPr id="45" name="TextBox 44"/>
          <p:cNvSpPr txBox="1"/>
          <p:nvPr/>
        </p:nvSpPr>
        <p:spPr>
          <a:xfrm>
            <a:off x="9382409" y="8100844"/>
            <a:ext cx="357180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Cerner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Epic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MEDITECH</a:t>
            </a:r>
          </a:p>
        </p:txBody>
      </p:sp>
      <p:sp>
        <p:nvSpPr>
          <p:cNvPr id="47" name="TextBox 46"/>
          <p:cNvSpPr txBox="1"/>
          <p:nvPr/>
        </p:nvSpPr>
        <p:spPr>
          <a:xfrm>
            <a:off x="2020396" y="9331952"/>
            <a:ext cx="357180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Hospital</a:t>
            </a:r>
          </a:p>
        </p:txBody>
      </p:sp>
      <p:sp>
        <p:nvSpPr>
          <p:cNvPr id="48" name="TextBox 47"/>
          <p:cNvSpPr txBox="1"/>
          <p:nvPr/>
        </p:nvSpPr>
        <p:spPr>
          <a:xfrm>
            <a:off x="7541479" y="9347701"/>
            <a:ext cx="357180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Clinic</a:t>
            </a:r>
          </a:p>
        </p:txBody>
      </p:sp>
      <p:sp>
        <p:nvSpPr>
          <p:cNvPr id="49" name="TextBox 48"/>
          <p:cNvSpPr txBox="1"/>
          <p:nvPr/>
        </p:nvSpPr>
        <p:spPr>
          <a:xfrm>
            <a:off x="559943" y="8085095"/>
            <a:ext cx="357180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Physician</a:t>
            </a:r>
          </a:p>
        </p:txBody>
      </p:sp>
      <p:sp>
        <p:nvSpPr>
          <p:cNvPr id="50" name="TextBox 49"/>
          <p:cNvSpPr txBox="1"/>
          <p:nvPr/>
        </p:nvSpPr>
        <p:spPr>
          <a:xfrm>
            <a:off x="643619" y="4861724"/>
            <a:ext cx="357180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Spreadsheets</a:t>
            </a:r>
          </a:p>
        </p:txBody>
      </p:sp>
      <p:sp>
        <p:nvSpPr>
          <p:cNvPr id="51" name="TextBox 50"/>
          <p:cNvSpPr txBox="1"/>
          <p:nvPr/>
        </p:nvSpPr>
        <p:spPr>
          <a:xfrm>
            <a:off x="8340652" y="3626453"/>
            <a:ext cx="357180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Charts</a:t>
            </a:r>
          </a:p>
        </p:txBody>
      </p:sp>
    </p:spTree>
    <p:extLst>
      <p:ext uri="{BB962C8B-B14F-4D97-AF65-F5344CB8AC3E}">
        <p14:creationId xmlns:p14="http://schemas.microsoft.com/office/powerpoint/2010/main" val="340041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bwMode="auto">
          <a:xfrm>
            <a:off x="7233347" y="5255787"/>
            <a:ext cx="1874914" cy="1874914"/>
          </a:xfrm>
          <a:prstGeom prst="ellipse">
            <a:avLst/>
          </a:prstGeom>
          <a:solidFill>
            <a:srgbClr val="4E9DD2"/>
          </a:solidFill>
          <a:ln w="25400" cap="flat" cmpd="sng" algn="ctr">
            <a:noFill/>
            <a:prstDash val="solid"/>
            <a:miter lim="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44" name="Oval 43"/>
          <p:cNvSpPr/>
          <p:nvPr/>
        </p:nvSpPr>
        <p:spPr bwMode="auto">
          <a:xfrm>
            <a:off x="3656432" y="5159098"/>
            <a:ext cx="1874914" cy="1874914"/>
          </a:xfrm>
          <a:prstGeom prst="ellipse">
            <a:avLst/>
          </a:prstGeom>
          <a:solidFill>
            <a:srgbClr val="4E9DD2"/>
          </a:solidFill>
          <a:ln w="25400" cap="flat" cmpd="sng" algn="ctr">
            <a:noFill/>
            <a:prstDash val="solid"/>
            <a:miter lim="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2" name="TextBox 1"/>
          <p:cNvSpPr txBox="1"/>
          <p:nvPr/>
        </p:nvSpPr>
        <p:spPr>
          <a:xfrm>
            <a:off x="1054243" y="1424838"/>
            <a:ext cx="1112490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Audit Workflow &amp; Operations Management</a:t>
            </a:r>
          </a:p>
        </p:txBody>
      </p:sp>
      <p:sp>
        <p:nvSpPr>
          <p:cNvPr id="17" name="Oval 16"/>
          <p:cNvSpPr/>
          <p:nvPr/>
        </p:nvSpPr>
        <p:spPr bwMode="auto">
          <a:xfrm>
            <a:off x="229912" y="5087506"/>
            <a:ext cx="1874914" cy="1874914"/>
          </a:xfrm>
          <a:prstGeom prst="ellipse">
            <a:avLst/>
          </a:prstGeom>
          <a:solidFill>
            <a:srgbClr val="4E9DD2"/>
          </a:solidFill>
          <a:ln w="25400" cap="flat" cmpd="sng" algn="ctr">
            <a:noFill/>
            <a:prstDash val="solid"/>
            <a:miter lim="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31" name="TextBox 30"/>
          <p:cNvSpPr txBox="1"/>
          <p:nvPr/>
        </p:nvSpPr>
        <p:spPr>
          <a:xfrm>
            <a:off x="272424" y="5626334"/>
            <a:ext cx="1747795"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Sample Selection</a:t>
            </a:r>
          </a:p>
        </p:txBody>
      </p:sp>
      <p:cxnSp>
        <p:nvCxnSpPr>
          <p:cNvPr id="32" name="Straight Arrow Connector 31"/>
          <p:cNvCxnSpPr/>
          <p:nvPr/>
        </p:nvCxnSpPr>
        <p:spPr bwMode="auto">
          <a:xfrm flipV="1">
            <a:off x="2444082" y="6018934"/>
            <a:ext cx="969933" cy="1"/>
          </a:xfrm>
          <a:prstGeom prst="straightConnector1">
            <a:avLst/>
          </a:prstGeom>
          <a:blipFill dpi="0" rotWithShape="0">
            <a:blip r:embed="rId3"/>
            <a:srcRect/>
            <a:tile tx="0" ty="0" sx="100000" sy="100000" flip="none" algn="tl"/>
          </a:blipFill>
          <a:ln w="76200" cap="flat" cmpd="sng" algn="ctr">
            <a:solidFill>
              <a:schemeClr val="accent2">
                <a:lumMod val="60000"/>
                <a:lumOff val="40000"/>
              </a:schemeClr>
            </a:solidFill>
            <a:prstDash val="solid"/>
            <a:miter lim="0"/>
            <a:headEnd type="none" w="med" len="med"/>
            <a:tailEnd type="triangle"/>
          </a:ln>
          <a:effectLst>
            <a:outerShdw blurRad="38100" dist="25400" dir="5400000" algn="ctr" rotWithShape="0">
              <a:srgbClr val="000000">
                <a:alpha val="50000"/>
              </a:srgbClr>
            </a:outerShdw>
          </a:effectLst>
        </p:spPr>
      </p:cxnSp>
      <p:sp>
        <p:nvSpPr>
          <p:cNvPr id="34" name="TextBox 33"/>
          <p:cNvSpPr txBox="1"/>
          <p:nvPr/>
        </p:nvSpPr>
        <p:spPr>
          <a:xfrm>
            <a:off x="3743462" y="5688945"/>
            <a:ext cx="1747795"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Batch Allocation</a:t>
            </a:r>
          </a:p>
        </p:txBody>
      </p:sp>
      <p:cxnSp>
        <p:nvCxnSpPr>
          <p:cNvPr id="35" name="Straight Arrow Connector 34"/>
          <p:cNvCxnSpPr/>
          <p:nvPr/>
        </p:nvCxnSpPr>
        <p:spPr bwMode="auto">
          <a:xfrm flipV="1">
            <a:off x="5866174" y="6203582"/>
            <a:ext cx="1142970" cy="1"/>
          </a:xfrm>
          <a:prstGeom prst="straightConnector1">
            <a:avLst/>
          </a:prstGeom>
          <a:blipFill dpi="0" rotWithShape="0">
            <a:blip r:embed="rId3"/>
            <a:srcRect/>
            <a:tile tx="0" ty="0" sx="100000" sy="100000" flip="none" algn="tl"/>
          </a:blipFill>
          <a:ln w="76200" cap="flat" cmpd="sng" algn="ctr">
            <a:solidFill>
              <a:schemeClr val="accent2">
                <a:lumMod val="60000"/>
                <a:lumOff val="40000"/>
              </a:schemeClr>
            </a:solidFill>
            <a:prstDash val="solid"/>
            <a:miter lim="0"/>
            <a:headEnd type="none" w="med" len="med"/>
            <a:tailEnd type="triangle"/>
          </a:ln>
          <a:effectLst>
            <a:outerShdw blurRad="38100" dist="25400" dir="5400000" algn="ctr" rotWithShape="0">
              <a:srgbClr val="000000">
                <a:alpha val="50000"/>
              </a:srgbClr>
            </a:outerShdw>
          </a:effectLst>
        </p:spPr>
      </p:cxnSp>
      <p:sp>
        <p:nvSpPr>
          <p:cNvPr id="41" name="TextBox 40"/>
          <p:cNvSpPr txBox="1"/>
          <p:nvPr/>
        </p:nvSpPr>
        <p:spPr>
          <a:xfrm>
            <a:off x="7339022" y="5982079"/>
            <a:ext cx="17477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Auditing</a:t>
            </a:r>
          </a:p>
        </p:txBody>
      </p:sp>
      <p:cxnSp>
        <p:nvCxnSpPr>
          <p:cNvPr id="49" name="Straight Arrow Connector 48"/>
          <p:cNvCxnSpPr/>
          <p:nvPr/>
        </p:nvCxnSpPr>
        <p:spPr bwMode="auto">
          <a:xfrm flipV="1">
            <a:off x="9447480" y="6200441"/>
            <a:ext cx="1078573" cy="1"/>
          </a:xfrm>
          <a:prstGeom prst="straightConnector1">
            <a:avLst/>
          </a:prstGeom>
          <a:blipFill dpi="0" rotWithShape="0">
            <a:blip r:embed="rId3"/>
            <a:srcRect/>
            <a:tile tx="0" ty="0" sx="100000" sy="100000" flip="none" algn="tl"/>
          </a:blipFill>
          <a:ln w="76200" cap="flat" cmpd="sng" algn="ctr">
            <a:solidFill>
              <a:schemeClr val="accent2">
                <a:lumMod val="60000"/>
                <a:lumOff val="40000"/>
              </a:schemeClr>
            </a:solidFill>
            <a:prstDash val="solid"/>
            <a:miter lim="0"/>
            <a:headEnd type="none" w="med" len="med"/>
            <a:tailEnd type="triangle"/>
          </a:ln>
          <a:effectLst>
            <a:outerShdw blurRad="38100" dist="25400" dir="5400000" algn="ctr" rotWithShape="0">
              <a:srgbClr val="000000">
                <a:alpha val="50000"/>
              </a:srgbClr>
            </a:outerShdw>
          </a:effectLst>
        </p:spPr>
      </p:cxnSp>
      <p:sp>
        <p:nvSpPr>
          <p:cNvPr id="56" name="Oval 55"/>
          <p:cNvSpPr/>
          <p:nvPr/>
        </p:nvSpPr>
        <p:spPr bwMode="auto">
          <a:xfrm>
            <a:off x="10540894" y="5865371"/>
            <a:ext cx="1874914" cy="1874914"/>
          </a:xfrm>
          <a:prstGeom prst="ellipse">
            <a:avLst/>
          </a:prstGeom>
          <a:solidFill>
            <a:srgbClr val="4E9DD2"/>
          </a:solidFill>
          <a:ln w="25400" cap="flat" cmpd="sng" algn="ctr">
            <a:noFill/>
            <a:prstDash val="solid"/>
            <a:miter lim="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57" name="TextBox 56"/>
          <p:cNvSpPr txBox="1"/>
          <p:nvPr/>
        </p:nvSpPr>
        <p:spPr>
          <a:xfrm>
            <a:off x="10500311" y="6403893"/>
            <a:ext cx="199097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Dashboards &amp; Reporting</a:t>
            </a:r>
          </a:p>
        </p:txBody>
      </p:sp>
      <p:sp>
        <p:nvSpPr>
          <p:cNvPr id="64" name="TextBox 63"/>
          <p:cNvSpPr txBox="1"/>
          <p:nvPr/>
        </p:nvSpPr>
        <p:spPr>
          <a:xfrm>
            <a:off x="3300484" y="8146597"/>
            <a:ext cx="663242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rPr>
              <a:t>Production Monitoring</a:t>
            </a:r>
          </a:p>
        </p:txBody>
      </p:sp>
      <p:cxnSp>
        <p:nvCxnSpPr>
          <p:cNvPr id="40" name="Straight Arrow Connector 39"/>
          <p:cNvCxnSpPr/>
          <p:nvPr/>
        </p:nvCxnSpPr>
        <p:spPr bwMode="auto">
          <a:xfrm flipV="1">
            <a:off x="9562950" y="8469763"/>
            <a:ext cx="2463805" cy="7946"/>
          </a:xfrm>
          <a:prstGeom prst="straightConnector1">
            <a:avLst/>
          </a:prstGeom>
          <a:blipFill dpi="0" rotWithShape="0">
            <a:blip r:embed="rId3"/>
            <a:srcRect/>
            <a:tile tx="0" ty="0" sx="100000" sy="100000" flip="none" algn="tl"/>
          </a:blipFill>
          <a:ln w="76200" cap="flat" cmpd="sng" algn="ctr">
            <a:solidFill>
              <a:schemeClr val="accent2">
                <a:lumMod val="60000"/>
                <a:lumOff val="40000"/>
              </a:schemeClr>
            </a:solidFill>
            <a:prstDash val="solid"/>
            <a:miter lim="0"/>
            <a:headEnd type="none" w="med" len="med"/>
            <a:tailEnd type="triangle"/>
          </a:ln>
          <a:effectLst>
            <a:outerShdw blurRad="38100" dist="25400" dir="5400000" algn="ctr" rotWithShape="0">
              <a:srgbClr val="000000">
                <a:alpha val="50000"/>
              </a:srgbClr>
            </a:outerShdw>
          </a:effectLst>
        </p:spPr>
      </p:cxnSp>
      <p:cxnSp>
        <p:nvCxnSpPr>
          <p:cNvPr id="42" name="Straight Arrow Connector 41"/>
          <p:cNvCxnSpPr/>
          <p:nvPr/>
        </p:nvCxnSpPr>
        <p:spPr bwMode="auto">
          <a:xfrm>
            <a:off x="635154" y="8469763"/>
            <a:ext cx="2602189" cy="7945"/>
          </a:xfrm>
          <a:prstGeom prst="straightConnector1">
            <a:avLst/>
          </a:prstGeom>
          <a:blipFill dpi="0" rotWithShape="0">
            <a:blip r:embed="rId3"/>
            <a:srcRect/>
            <a:tile tx="0" ty="0" sx="100000" sy="100000" flip="none" algn="tl"/>
          </a:blipFill>
          <a:ln w="76200" cap="flat" cmpd="sng" algn="ctr">
            <a:solidFill>
              <a:schemeClr val="accent2">
                <a:lumMod val="60000"/>
                <a:lumOff val="40000"/>
              </a:schemeClr>
            </a:solidFill>
            <a:prstDash val="solid"/>
            <a:miter lim="0"/>
            <a:headEnd type="none" w="med" len="med"/>
            <a:tailEnd type="triangle"/>
          </a:ln>
          <a:effectLst>
            <a:outerShdw blurRad="38100" dist="25400" dir="5400000" algn="ctr" rotWithShape="0">
              <a:srgbClr val="000000">
                <a:alpha val="50000"/>
              </a:srgbClr>
            </a:outerShdw>
          </a:effectLst>
        </p:spPr>
      </p:cxnSp>
      <p:sp>
        <p:nvSpPr>
          <p:cNvPr id="45" name="Oval 44"/>
          <p:cNvSpPr/>
          <p:nvPr/>
        </p:nvSpPr>
        <p:spPr bwMode="auto">
          <a:xfrm>
            <a:off x="10538406" y="3654454"/>
            <a:ext cx="1874914" cy="1874914"/>
          </a:xfrm>
          <a:prstGeom prst="ellipse">
            <a:avLst/>
          </a:prstGeom>
          <a:solidFill>
            <a:srgbClr val="4E9DD2"/>
          </a:solidFill>
          <a:ln w="25400" cap="flat" cmpd="sng" algn="ctr">
            <a:noFill/>
            <a:prstDash val="solid"/>
            <a:miter lim="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50" name="TextBox 49"/>
          <p:cNvSpPr txBox="1"/>
          <p:nvPr/>
        </p:nvSpPr>
        <p:spPr>
          <a:xfrm>
            <a:off x="10494702" y="4227721"/>
            <a:ext cx="199097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Feedback &amp; Education</a:t>
            </a:r>
          </a:p>
        </p:txBody>
      </p:sp>
      <p:sp>
        <p:nvSpPr>
          <p:cNvPr id="52" name="Oval 51"/>
          <p:cNvSpPr/>
          <p:nvPr/>
        </p:nvSpPr>
        <p:spPr bwMode="auto">
          <a:xfrm>
            <a:off x="177966" y="2101633"/>
            <a:ext cx="1874914" cy="1874914"/>
          </a:xfrm>
          <a:prstGeom prst="ellipse">
            <a:avLst/>
          </a:prstGeom>
          <a:solidFill>
            <a:srgbClr val="4E9DD2"/>
          </a:solidFill>
          <a:ln w="25400" cap="flat" cmpd="sng" algn="ctr">
            <a:noFill/>
            <a:prstDash val="solid"/>
            <a:miter lim="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0800" tIns="50800" rIns="50800" bIns="50800" numCol="1" rtlCol="0" anchor="ctr" anchorCtr="0" compatLnSpc="1">
            <a:prstTxWarp prst="textNoShape">
              <a:avLst/>
            </a:prstTxWarp>
          </a:bodyPr>
          <a:lstStyle/>
          <a:p>
            <a:pPr marL="342900" marR="0" lvl="0" indent="0" algn="ctr" defTabSz="584200" rtl="0" eaLnBrk="1"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a:ln>
                <a:noFill/>
              </a:ln>
              <a:solidFill>
                <a:srgbClr val="000000"/>
              </a:solidFill>
              <a:effectLst/>
              <a:uLnTx/>
              <a:uFillTx/>
              <a:latin typeface="Gill Sans" charset="0"/>
              <a:ea typeface="ＭＳ Ｐゴシック" charset="0"/>
              <a:cs typeface="Gill Sans" charset="0"/>
              <a:sym typeface="Gill Sans" charset="0"/>
            </a:endParaRPr>
          </a:p>
        </p:txBody>
      </p:sp>
      <p:sp>
        <p:nvSpPr>
          <p:cNvPr id="53" name="TextBox 52"/>
          <p:cNvSpPr txBox="1"/>
          <p:nvPr/>
        </p:nvSpPr>
        <p:spPr>
          <a:xfrm>
            <a:off x="254164" y="2635019"/>
            <a:ext cx="1747795"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Compliance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Program</a:t>
            </a:r>
          </a:p>
        </p:txBody>
      </p:sp>
      <p:cxnSp>
        <p:nvCxnSpPr>
          <p:cNvPr id="36" name="Straight Arrow Connector 35"/>
          <p:cNvCxnSpPr/>
          <p:nvPr/>
        </p:nvCxnSpPr>
        <p:spPr bwMode="auto">
          <a:xfrm flipV="1">
            <a:off x="9275830" y="5095176"/>
            <a:ext cx="1088160" cy="595578"/>
          </a:xfrm>
          <a:prstGeom prst="straightConnector1">
            <a:avLst/>
          </a:prstGeom>
          <a:blipFill dpi="0" rotWithShape="0">
            <a:blip r:embed="rId3"/>
            <a:srcRect/>
            <a:tile tx="0" ty="0" sx="100000" sy="100000" flip="none" algn="tl"/>
          </a:blipFill>
          <a:ln w="76200" cap="flat" cmpd="sng" algn="ctr">
            <a:solidFill>
              <a:schemeClr val="accent2">
                <a:lumMod val="60000"/>
                <a:lumOff val="40000"/>
              </a:schemeClr>
            </a:solidFill>
            <a:prstDash val="solid"/>
            <a:miter lim="0"/>
            <a:headEnd type="none" w="med" len="med"/>
            <a:tailEnd type="triangle"/>
          </a:ln>
          <a:effectLst>
            <a:outerShdw blurRad="38100" dist="25400" dir="5400000" algn="ctr" rotWithShape="0">
              <a:srgbClr val="000000">
                <a:alpha val="50000"/>
              </a:srgbClr>
            </a:outerShdw>
          </a:effectLst>
        </p:spPr>
      </p:cxnSp>
      <p:cxnSp>
        <p:nvCxnSpPr>
          <p:cNvPr id="37" name="Straight Arrow Connector 36"/>
          <p:cNvCxnSpPr/>
          <p:nvPr/>
        </p:nvCxnSpPr>
        <p:spPr bwMode="auto">
          <a:xfrm rot="5400000" flipV="1">
            <a:off x="632529" y="4570113"/>
            <a:ext cx="969933" cy="1"/>
          </a:xfrm>
          <a:prstGeom prst="straightConnector1">
            <a:avLst/>
          </a:prstGeom>
          <a:blipFill dpi="0" rotWithShape="0">
            <a:blip r:embed="rId3"/>
            <a:srcRect/>
            <a:tile tx="0" ty="0" sx="100000" sy="100000" flip="none" algn="tl"/>
          </a:blipFill>
          <a:ln w="76200" cap="flat" cmpd="sng" algn="ctr">
            <a:solidFill>
              <a:schemeClr val="accent2">
                <a:lumMod val="60000"/>
                <a:lumOff val="40000"/>
              </a:schemeClr>
            </a:solidFill>
            <a:prstDash val="solid"/>
            <a:miter lim="0"/>
            <a:headEnd type="none" w="med" len="med"/>
            <a:tailEnd type="triangle"/>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31169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67962"/>
            <a:ext cx="130048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Operations Management/Production</a:t>
            </a:r>
          </a:p>
        </p:txBody>
      </p:sp>
      <p:sp>
        <p:nvSpPr>
          <p:cNvPr id="11" name="TextBox 10"/>
          <p:cNvSpPr txBox="1"/>
          <p:nvPr/>
        </p:nvSpPr>
        <p:spPr>
          <a:xfrm>
            <a:off x="1292208" y="2114293"/>
            <a:ext cx="10743919" cy="243143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srgbClr val="348ECA"/>
                </a:solidFill>
                <a:effectLst/>
                <a:uLnTx/>
                <a:uFillTx/>
                <a:latin typeface="Calibri" panose="020F0502020204030204" pitchFamily="34" charset="0"/>
              </a:rPr>
              <a:t>Benefits</a:t>
            </a:r>
            <a:endParaRPr kumimoji="0" lang="en-US" sz="3200" b="0" i="0" u="sng" strike="noStrike" kern="0" cap="none" spc="0" normalizeH="0" baseline="0" noProof="0" dirty="0">
              <a:ln>
                <a:noFill/>
              </a:ln>
              <a:solidFill>
                <a:sysClr val="windowText" lastClr="000000"/>
              </a:solidFill>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Manage all of your audits in a single location</a:t>
            </a:r>
          </a:p>
          <a:p>
            <a:pPr marL="6858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Facility Inpatient</a:t>
            </a:r>
          </a:p>
          <a:p>
            <a:pPr marL="6858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Facility Outpatient</a:t>
            </a:r>
          </a:p>
          <a:p>
            <a:pPr marL="6858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Professional Fee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Works with existing EHR and coding platforms</a:t>
            </a:r>
          </a:p>
        </p:txBody>
      </p:sp>
      <p:sp>
        <p:nvSpPr>
          <p:cNvPr id="12" name="TextBox 11"/>
          <p:cNvSpPr txBox="1"/>
          <p:nvPr/>
        </p:nvSpPr>
        <p:spPr>
          <a:xfrm>
            <a:off x="0" y="5303648"/>
            <a:ext cx="130048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small" spc="0" normalizeH="0" baseline="0" noProof="0" dirty="0">
                <a:ln>
                  <a:noFill/>
                </a:ln>
                <a:solidFill>
                  <a:srgbClr val="4E9DD2"/>
                </a:solidFill>
                <a:effectLst/>
                <a:uLnTx/>
                <a:uFillTx/>
                <a:latin typeface="Calibri" panose="020F0502020204030204" pitchFamily="34" charset="0"/>
                <a:cs typeface="Calibri" panose="020F0502020204030204" pitchFamily="34" charset="0"/>
              </a:rPr>
              <a:t>Dashboards and Business Analytics</a:t>
            </a:r>
          </a:p>
        </p:txBody>
      </p:sp>
      <p:sp>
        <p:nvSpPr>
          <p:cNvPr id="13" name="TextBox 12"/>
          <p:cNvSpPr txBox="1"/>
          <p:nvPr/>
        </p:nvSpPr>
        <p:spPr>
          <a:xfrm>
            <a:off x="1292208" y="6366082"/>
            <a:ext cx="4586645" cy="25237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srgbClr val="348ECA"/>
                </a:solidFill>
                <a:effectLst/>
                <a:uLnTx/>
                <a:uFillTx/>
                <a:latin typeface="Calibri" panose="020F0502020204030204" pitchFamily="34" charset="0"/>
              </a:rPr>
              <a:t>Benefits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0" noProof="0" dirty="0">
                <a:solidFill>
                  <a:schemeClr val="tx1"/>
                </a:solidFill>
                <a:latin typeface="Calibri" panose="020F0502020204030204" pitchFamily="34" charset="0"/>
              </a:rPr>
              <a:t>Interactive audit dashboards</a:t>
            </a:r>
          </a:p>
          <a:p>
            <a:pPr marL="285750" indent="-285750" defTabSz="914400" eaLnBrk="1" fontAlgn="auto" hangingPunct="1">
              <a:spcBef>
                <a:spcPts val="0"/>
              </a:spcBef>
              <a:spcAft>
                <a:spcPts val="0"/>
              </a:spcAft>
              <a:buFont typeface="Arial" panose="020B0604020202020204" pitchFamily="34" charset="0"/>
              <a:buChar char="•"/>
              <a:defRPr/>
            </a:pPr>
            <a:r>
              <a:rPr lang="en-US" sz="2400" kern="0" dirty="0">
                <a:solidFill>
                  <a:sysClr val="windowText" lastClr="000000"/>
                </a:solidFill>
                <a:latin typeface="Calibri" panose="020F0502020204030204" pitchFamily="34" charset="0"/>
              </a:rPr>
              <a:t>Easy-to-view performance reports</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Provides revenue impact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Enables benchmarking</a:t>
            </a:r>
          </a:p>
        </p:txBody>
      </p:sp>
      <p:sp>
        <p:nvSpPr>
          <p:cNvPr id="14" name="TextBox 13"/>
          <p:cNvSpPr txBox="1"/>
          <p:nvPr/>
        </p:nvSpPr>
        <p:spPr>
          <a:xfrm>
            <a:off x="7264380" y="6366082"/>
            <a:ext cx="4586645" cy="28007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srgbClr val="348ECA"/>
                </a:solidFill>
                <a:effectLst/>
                <a:uLnTx/>
                <a:uFillTx/>
                <a:latin typeface="Calibri" panose="020F0502020204030204" pitchFamily="34" charset="0"/>
              </a:rPr>
              <a:t>Report Options</a:t>
            </a:r>
            <a:endParaRPr kumimoji="0" lang="en-US" sz="22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Provider accuracy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Coder accuracy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Facility accuracy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Revenue variance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Documentation improvement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Tree>
    <p:extLst>
      <p:ext uri="{BB962C8B-B14F-4D97-AF65-F5344CB8AC3E}">
        <p14:creationId xmlns:p14="http://schemas.microsoft.com/office/powerpoint/2010/main" val="30824691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3_Office Theme">
  <a:themeElements>
    <a:clrScheme name="">
      <a:dk1>
        <a:srgbClr val="000000"/>
      </a:dk1>
      <a:lt1>
        <a:srgbClr val="FFFFFF"/>
      </a:lt1>
      <a:dk2>
        <a:srgbClr val="53585F"/>
      </a:dk2>
      <a:lt2>
        <a:srgbClr val="DCDEE0"/>
      </a:lt2>
      <a:accent1>
        <a:srgbClr val="7371B0"/>
      </a:accent1>
      <a:accent2>
        <a:srgbClr val="2E7BBD"/>
      </a:accent2>
      <a:accent3>
        <a:srgbClr val="FFFFFF"/>
      </a:accent3>
      <a:accent4>
        <a:srgbClr val="000000"/>
      </a:accent4>
      <a:accent5>
        <a:srgbClr val="BCBBD4"/>
      </a:accent5>
      <a:accent6>
        <a:srgbClr val="296FAB"/>
      </a:accent6>
      <a:hlink>
        <a:srgbClr val="0000FF"/>
      </a:hlink>
      <a:folHlink>
        <a:srgbClr val="FF00FF"/>
      </a:folHlink>
    </a:clrScheme>
    <a:fontScheme name="3_Office Theme">
      <a:majorFont>
        <a:latin typeface="Avenir"/>
        <a:ea typeface="MS PGothic"/>
        <a:cs typeface=""/>
      </a:majorFont>
      <a:minorFont>
        <a:latin typeface="Helvetic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84200" rtl="0" eaLnBrk="0" fontAlgn="base" latinLnBrk="0" hangingPunct="0">
          <a:lnSpc>
            <a:spcPct val="100000"/>
          </a:lnSpc>
          <a:spcBef>
            <a:spcPct val="0"/>
          </a:spcBef>
          <a:spcAft>
            <a:spcPct val="0"/>
          </a:spcAft>
          <a:buClrTx/>
          <a:buSzTx/>
          <a:buFont typeface="Arial" pitchFamily="34" charset="0"/>
          <a:buNone/>
          <a:tabLst/>
          <a:defRPr kumimoji="0" lang="zh-CN" sz="4200" b="0" i="0" u="none" strike="noStrike" cap="none" normalizeH="0" baseline="0" smtClean="0">
            <a:ln>
              <a:noFill/>
            </a:ln>
            <a:solidFill>
              <a:srgbClr val="000000"/>
            </a:solidFill>
            <a:effectLst/>
            <a:latin typeface="Gill Sans"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84200" rtl="0" eaLnBrk="0" fontAlgn="base" latinLnBrk="0" hangingPunct="0">
          <a:lnSpc>
            <a:spcPct val="100000"/>
          </a:lnSpc>
          <a:spcBef>
            <a:spcPct val="0"/>
          </a:spcBef>
          <a:spcAft>
            <a:spcPct val="0"/>
          </a:spcAft>
          <a:buClrTx/>
          <a:buSzTx/>
          <a:buFont typeface="Arial" pitchFamily="34" charset="0"/>
          <a:buNone/>
          <a:tabLst/>
          <a:defRPr kumimoji="0" lang="zh-CN" sz="4200" b="0" i="0" u="none" strike="noStrike" cap="none" normalizeH="0" baseline="0" smtClean="0">
            <a:ln>
              <a:noFill/>
            </a:ln>
            <a:solidFill>
              <a:srgbClr val="000000"/>
            </a:solidFill>
            <a:effectLst/>
            <a:latin typeface="Gill Sans" charset="0"/>
            <a:ea typeface="SimSun" pitchFamily="2" charset="-122"/>
          </a:defRPr>
        </a:defPPr>
      </a:lstStyle>
    </a:lnDef>
  </a:objectDefaults>
  <a:extraClrSchemeLst/>
</a:theme>
</file>

<file path=ppt/theme/theme2.xml><?xml version="1.0" encoding="utf-8"?>
<a:theme xmlns:a="http://schemas.openxmlformats.org/drawingml/2006/main" name="Custom 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84200" rtl="0" eaLnBrk="0" fontAlgn="base" latinLnBrk="0" hangingPunct="0">
          <a:lnSpc>
            <a:spcPct val="100000"/>
          </a:lnSpc>
          <a:spcBef>
            <a:spcPct val="0"/>
          </a:spcBef>
          <a:spcAft>
            <a:spcPct val="0"/>
          </a:spcAft>
          <a:buClrTx/>
          <a:buSzTx/>
          <a:buFont typeface="Arial" pitchFamily="34" charset="0"/>
          <a:buNone/>
          <a:tabLst/>
          <a:defRPr kumimoji="0" lang="zh-CN" sz="4200" b="0" i="0" u="none" strike="noStrike" cap="none" normalizeH="0" baseline="0" smtClean="0">
            <a:ln>
              <a:noFill/>
            </a:ln>
            <a:solidFill>
              <a:srgbClr val="000000"/>
            </a:solidFill>
            <a:effectLst/>
            <a:latin typeface="Gill Sans"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84200" rtl="0" eaLnBrk="0" fontAlgn="base" latinLnBrk="0" hangingPunct="0">
          <a:lnSpc>
            <a:spcPct val="100000"/>
          </a:lnSpc>
          <a:spcBef>
            <a:spcPct val="0"/>
          </a:spcBef>
          <a:spcAft>
            <a:spcPct val="0"/>
          </a:spcAft>
          <a:buClrTx/>
          <a:buSzTx/>
          <a:buFont typeface="Arial" pitchFamily="34" charset="0"/>
          <a:buNone/>
          <a:tabLst/>
          <a:defRPr kumimoji="0" lang="zh-CN" sz="4200" b="0" i="0" u="none" strike="noStrike" cap="none" normalizeH="0" baseline="0" smtClean="0">
            <a:ln>
              <a:noFill/>
            </a:ln>
            <a:solidFill>
              <a:srgbClr val="000000"/>
            </a:solidFill>
            <a:effectLst/>
            <a:latin typeface="Gill Sans" charset="0"/>
            <a:ea typeface="SimSun" pitchFamily="2" charset="-122"/>
          </a:defRPr>
        </a:defPPr>
      </a:lstStyle>
    </a:lnDef>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53585F"/>
      </a:dk2>
      <a:lt2>
        <a:srgbClr val="DCDEE0"/>
      </a:lt2>
      <a:accent1>
        <a:srgbClr val="7371B0"/>
      </a:accent1>
      <a:accent2>
        <a:srgbClr val="2E7BBD"/>
      </a:accent2>
      <a:accent3>
        <a:srgbClr val="707173"/>
      </a:accent3>
      <a:accent4>
        <a:srgbClr val="000000"/>
      </a:accent4>
      <a:accent5>
        <a:srgbClr val="AAB8DC"/>
      </a:accent5>
      <a:accent6>
        <a:srgbClr val="007B26"/>
      </a:accent6>
      <a:hlink>
        <a:srgbClr val="0000FF"/>
      </a:hlink>
      <a:folHlink>
        <a:srgbClr val="FF00FF"/>
      </a:folHlink>
    </a:clrScheme>
    <a:fontScheme name="Office Theme">
      <a:majorFont>
        <a:latin typeface="Avenir"/>
        <a:ea typeface="ＭＳ Ｐゴシック"/>
        <a:cs typeface="Avenir"/>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53585F"/>
      </a:dk2>
      <a:lt2>
        <a:srgbClr val="DCDEE0"/>
      </a:lt2>
      <a:accent1>
        <a:srgbClr val="7371B0"/>
      </a:accent1>
      <a:accent2>
        <a:srgbClr val="2E7BBD"/>
      </a:accent2>
      <a:accent3>
        <a:srgbClr val="FFFFFF"/>
      </a:accent3>
      <a:accent4>
        <a:srgbClr val="000000"/>
      </a:accent4>
      <a:accent5>
        <a:srgbClr val="BCBBD4"/>
      </a:accent5>
      <a:accent6>
        <a:srgbClr val="296FAB"/>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3042</TotalTime>
  <Pages>0</Pages>
  <Words>1088</Words>
  <Characters>0</Characters>
  <Application>Microsoft Office PowerPoint</Application>
  <DocSecurity>0</DocSecurity>
  <PresentationFormat>Custom</PresentationFormat>
  <Lines>0</Lines>
  <Paragraphs>204</Paragraphs>
  <Slides>28</Slides>
  <Notes>23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MS PGothic</vt:lpstr>
      <vt:lpstr>MS PGothic</vt:lpstr>
      <vt:lpstr>SimSun</vt:lpstr>
      <vt:lpstr>Arial</vt:lpstr>
      <vt:lpstr>Avenir</vt:lpstr>
      <vt:lpstr>Calibri</vt:lpstr>
      <vt:lpstr>Calibri Light</vt:lpstr>
      <vt:lpstr>Courier New</vt:lpstr>
      <vt:lpstr>Gill Sans</vt:lpstr>
      <vt:lpstr>Helvetica</vt:lpstr>
      <vt:lpstr>Times New Roman</vt:lpstr>
      <vt:lpstr>3_Office Theme</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Nitin Thakor</dc:creator>
  <cp:lastModifiedBy>Ryan Kelly</cp:lastModifiedBy>
  <cp:revision>610</cp:revision>
  <cp:lastPrinted>2016-08-10T01:25:31Z</cp:lastPrinted>
  <dcterms:created xsi:type="dcterms:W3CDTF">2016-07-15T06:57:28Z</dcterms:created>
  <dcterms:modified xsi:type="dcterms:W3CDTF">2016-10-16T18:51:51Z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0x010100FFD906F901F6F94A8FEC53AE7FBE24A7</vt:lpwstr>
  </property>
  <property fmtid="{D5CDD505-2E9C-101B-9397-08002B2CF9AE}" pid="3" name="KSOProductBuildVer">
    <vt:lpwstr>1033-9.1.0.4550</vt:lpwstr>
  </property>
</Properties>
</file>