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A369-0478-427F-AB4B-3468EBE4E6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0D61C-EEFF-49F4-833A-8BBAC619E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D61C-EEFF-49F4-833A-8BBAC619E9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C5E8-C17E-4813-819C-6242C2C05EF6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770F-04A9-4242-BE44-E749A7255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friar@hjbfinancia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2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5926">
            <a:off x="627625" y="1290137"/>
            <a:ext cx="7644908" cy="3322320"/>
          </a:xfrm>
          <a:prstGeom prst="rect">
            <a:avLst/>
          </a:prstGeom>
          <a:effectLst>
            <a:outerShdw blurRad="24765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449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Presented By</a:t>
            </a:r>
            <a:r>
              <a:rPr lang="en-US" dirty="0" smtClean="0">
                <a:solidFill>
                  <a:schemeClr val="bg1"/>
                </a:solidFill>
              </a:rPr>
              <a:t>: John Friar, Financial Consultant/Director of Corporate Retirement Plans for </a:t>
            </a:r>
            <a:r>
              <a:rPr lang="en-US" dirty="0" smtClean="0">
                <a:solidFill>
                  <a:srgbClr val="FF0000"/>
                </a:solidFill>
              </a:rPr>
              <a:t>Hausmann-Johnson Bauch Financial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8674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457200" y="10015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BOOST PARTICIPATION</a:t>
            </a:r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640172" y="1581458"/>
            <a:ext cx="77799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96200"/>
                </a:solidFill>
                <a:cs typeface="Calibri" charset="0"/>
              </a:rPr>
              <a:t>How could the inclusion of automatic features impact the average employee?</a:t>
            </a:r>
            <a:endParaRPr lang="en-US" b="1" dirty="0">
              <a:solidFill>
                <a:srgbClr val="C96200"/>
              </a:solidFill>
              <a:cs typeface="Calibri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3" t="15816" r="52756" b="2394"/>
          <a:stretch/>
        </p:blipFill>
        <p:spPr bwMode="auto">
          <a:xfrm>
            <a:off x="990600" y="2362200"/>
            <a:ext cx="3898901" cy="1654204"/>
          </a:xfrm>
          <a:prstGeom prst="roundRect">
            <a:avLst>
              <a:gd name="adj" fmla="val 177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3495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2" t="15816" r="6016" b="9079"/>
          <a:stretch/>
        </p:blipFill>
        <p:spPr bwMode="auto">
          <a:xfrm>
            <a:off x="4495800" y="2362200"/>
            <a:ext cx="3778915" cy="1654204"/>
          </a:xfrm>
          <a:prstGeom prst="roundRect">
            <a:avLst>
              <a:gd name="adj" fmla="val 177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3495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39799" y="4245299"/>
            <a:ext cx="736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F396A"/>
                </a:solidFill>
              </a:rPr>
              <a:t>76% of plan sponsors say they are open to consulting with a financial professional on plan design to improve participant outcomes.</a:t>
            </a:r>
            <a:r>
              <a:rPr lang="en-US" b="1" baseline="30000" dirty="0" smtClean="0">
                <a:solidFill>
                  <a:srgbClr val="0F396A"/>
                </a:solidFill>
              </a:rPr>
              <a:t>*</a:t>
            </a:r>
            <a:endParaRPr lang="en-US" b="1" baseline="30000" dirty="0">
              <a:solidFill>
                <a:srgbClr val="0F396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589726"/>
            <a:ext cx="7404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</a:t>
            </a: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Brightwork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Partners’ Supporting Retirement Savings Survey, September 2013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ADEQUATE SAVINGS LEVELS:</a:t>
            </a:r>
          </a:p>
          <a:p>
            <a:pPr lvl="0"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1F497D"/>
                </a:solidFill>
                <a:latin typeface="Calibri"/>
                <a:ea typeface="+mn-ea"/>
                <a:cs typeface="Calibri" charset="0"/>
              </a:rPr>
              <a:t>STRETCH THE POWER OF THE MATCH 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953964" y="1999832"/>
            <a:ext cx="2779835" cy="503854"/>
          </a:xfrm>
          <a:prstGeom prst="round2SameRect">
            <a:avLst>
              <a:gd name="adj1" fmla="val 36388"/>
              <a:gd name="adj2" fmla="val 0"/>
            </a:avLst>
          </a:prstGeom>
          <a:solidFill>
            <a:srgbClr val="D05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3768709" y="1999832"/>
            <a:ext cx="1461514" cy="503854"/>
          </a:xfrm>
          <a:prstGeom prst="round2SameRect">
            <a:avLst>
              <a:gd name="adj1" fmla="val 36388"/>
              <a:gd name="adj2" fmla="val 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5249370" y="1999832"/>
            <a:ext cx="1461514" cy="503854"/>
          </a:xfrm>
          <a:prstGeom prst="round2SameRect">
            <a:avLst>
              <a:gd name="adj1" fmla="val 36388"/>
              <a:gd name="adj2" fmla="val 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735520" y="1999832"/>
            <a:ext cx="1461514" cy="503854"/>
          </a:xfrm>
          <a:prstGeom prst="round2SameRect">
            <a:avLst>
              <a:gd name="adj1" fmla="val 36388"/>
              <a:gd name="adj2" fmla="val 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3963" y="2114207"/>
            <a:ext cx="27798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Match Formula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68709" y="2035171"/>
            <a:ext cx="1461513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Max. Employer Contribution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4480" y="2035171"/>
            <a:ext cx="146640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Avg. Participant Contribution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35520" y="2035171"/>
            <a:ext cx="1461513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Total Contribution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3820" y="2625435"/>
            <a:ext cx="3349971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F396A"/>
                </a:solidFill>
              </a:rPr>
              <a:t>100% UP TO 2% OF PAY</a:t>
            </a:r>
          </a:p>
          <a:p>
            <a:pPr>
              <a:lnSpc>
                <a:spcPct val="140000"/>
              </a:lnSpc>
            </a:pPr>
            <a:endParaRPr lang="en-US" sz="1400" dirty="0" smtClean="0">
              <a:solidFill>
                <a:srgbClr val="0F396A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F396A"/>
                </a:solidFill>
              </a:rPr>
              <a:t>50% UP TO 4% OF PAY</a:t>
            </a:r>
          </a:p>
          <a:p>
            <a:pPr>
              <a:lnSpc>
                <a:spcPct val="140000"/>
              </a:lnSpc>
            </a:pPr>
            <a:endParaRPr lang="en-US" sz="1400" dirty="0" smtClean="0">
              <a:solidFill>
                <a:srgbClr val="0F396A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F396A"/>
                </a:solidFill>
              </a:rPr>
              <a:t>25% UP TO 8% OF PAY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1682" y="2625435"/>
            <a:ext cx="985283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2%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2%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2%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2027" y="2623181"/>
            <a:ext cx="985283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5.3%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5.9%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7.2%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69428" y="2625435"/>
            <a:ext cx="985283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7.3%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7.9%</a:t>
            </a: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rgbClr val="0F39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9.0%</a:t>
            </a:r>
            <a:r>
              <a:rPr lang="en-US" b="1" baseline="30000" dirty="0" smtClean="0">
                <a:solidFill>
                  <a:srgbClr val="0F396A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7327" y="4460747"/>
            <a:ext cx="7416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Principal Financial Group. Analysis based on 172 contracts that showed a stated match formula. Total contribution percentage includes participant contribution and employer match (as of 12/31/2012)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contribution adds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 to 9%, instead of 9.2%, because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participants aren’t contributing on average enough to get the full match. 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14300" y="914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000" b="1" cap="all" dirty="0" smtClean="0">
                <a:solidFill>
                  <a:schemeClr val="tx2"/>
                </a:solidFill>
                <a:cs typeface="Calibri" charset="0"/>
              </a:rPr>
              <a:t>Automatic enrollment at 6%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D0510F"/>
                </a:solidFill>
              </a:rPr>
              <a:t>Positively impacts savings rates </a:t>
            </a:r>
            <a:endParaRPr lang="en-US" cap="all" dirty="0">
              <a:solidFill>
                <a:srgbClr val="D0510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626134"/>
              </p:ext>
            </p:extLst>
          </p:nvPr>
        </p:nvGraphicFramePr>
        <p:xfrm>
          <a:off x="685800" y="2253153"/>
          <a:ext cx="777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0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Participant Savings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Rate</a:t>
                      </a:r>
                      <a:r>
                        <a:rPr lang="en-US" sz="1600" b="1" baseline="300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*</a:t>
                      </a:r>
                      <a:endParaRPr lang="en-US" sz="1600" baseline="30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3% Default Rate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6% Default Rate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11% +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6-10%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Participant Opt-Out Rate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396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  <a:endParaRPr lang="en-US" sz="1600" dirty="0">
                        <a:solidFill>
                          <a:srgbClr val="0F396A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4102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1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The Principal®. Data based on 1735 plans with automatic enrollment with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% and 6% default deferral amounts. Sept. 30, 2013.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21792"/>
          </a:xfrm>
          <a:prstGeom prst="rect">
            <a:avLst/>
          </a:prstGeom>
          <a:solidFill>
            <a:srgbClr val="02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0" y="107793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Calibri" charset="0"/>
              </a:rPr>
              <a:t>CHANGING THE GAME</a:t>
            </a:r>
            <a:endParaRPr lang="en-US" sz="4000" b="1" dirty="0">
              <a:solidFill>
                <a:schemeClr val="bg1"/>
              </a:solidFill>
              <a:cs typeface="Calibri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6334" y="1865497"/>
            <a:ext cx="8230466" cy="443425"/>
          </a:xfrm>
          <a:prstGeom prst="roundRect">
            <a:avLst>
              <a:gd name="adj" fmla="val 35164"/>
            </a:avLst>
          </a:prstGeom>
          <a:solidFill>
            <a:srgbClr val="024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15834" y="1860960"/>
            <a:ext cx="531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Outcomes-based investing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1586" y="2584454"/>
            <a:ext cx="1411492" cy="192992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173908" y="2584454"/>
            <a:ext cx="1411492" cy="192992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68495" y="2584454"/>
            <a:ext cx="1411492" cy="192992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598025" y="2584454"/>
            <a:ext cx="1411492" cy="192992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275308" y="2584454"/>
            <a:ext cx="1411492" cy="192992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7" name="&quot;No&quot; Symbol 16"/>
          <p:cNvSpPr/>
          <p:nvPr/>
        </p:nvSpPr>
        <p:spPr>
          <a:xfrm rot="16200000">
            <a:off x="860482" y="2815727"/>
            <a:ext cx="545898" cy="545898"/>
          </a:xfrm>
          <a:prstGeom prst="noSmoking">
            <a:avLst>
              <a:gd name="adj" fmla="val 17352"/>
            </a:avLst>
          </a:prstGeom>
          <a:solidFill>
            <a:srgbClr val="D05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884" y="2892245"/>
            <a:ext cx="561309" cy="318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8579" y="2815727"/>
            <a:ext cx="567806" cy="529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181" y="2793447"/>
            <a:ext cx="505744" cy="4590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8055" y="2766666"/>
            <a:ext cx="320790" cy="5530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4584" y="3412741"/>
            <a:ext cx="141849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Avoid Emotional Decisions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66906" y="3412741"/>
            <a:ext cx="141849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Preserve Purchasing Power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1493" y="3414831"/>
            <a:ext cx="141849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Improve Return Consistency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91023" y="3537391"/>
            <a:ext cx="141849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Manage Volatility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68306" y="3537391"/>
            <a:ext cx="141849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Generate Income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333860" y="4697123"/>
            <a:ext cx="467923" cy="338112"/>
          </a:xfrm>
          <a:prstGeom prst="downArrow">
            <a:avLst>
              <a:gd name="adj1" fmla="val 64286"/>
              <a:gd name="adj2" fmla="val 67505"/>
            </a:avLst>
          </a:prstGeom>
          <a:solidFill>
            <a:srgbClr val="4F8D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4584" y="499942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solidFill>
                  <a:srgbClr val="4F8D97"/>
                </a:solidFill>
              </a:rPr>
              <a:t>GOAL OF RETIREMENT READINESS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21792"/>
          </a:xfrm>
          <a:prstGeom prst="rect">
            <a:avLst/>
          </a:prstGeom>
          <a:solidFill>
            <a:srgbClr val="02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107793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Calibri" charset="0"/>
              </a:rPr>
              <a:t>CHANGING THE GAME</a:t>
            </a:r>
            <a:endParaRPr lang="en-US" sz="4000" b="1" dirty="0">
              <a:solidFill>
                <a:schemeClr val="bg1"/>
              </a:solidFill>
              <a:cs typeface="Calibri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334" y="1865497"/>
            <a:ext cx="8230466" cy="443425"/>
          </a:xfrm>
          <a:prstGeom prst="roundRect">
            <a:avLst>
              <a:gd name="adj" fmla="val 35164"/>
            </a:avLst>
          </a:prstGeom>
          <a:solidFill>
            <a:srgbClr val="024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15834" y="1860960"/>
            <a:ext cx="531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Potential Benefits of Target Date Funds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1586" y="2428240"/>
            <a:ext cx="8225214" cy="3149600"/>
          </a:xfrm>
          <a:prstGeom prst="roundRect">
            <a:avLst>
              <a:gd name="adj" fmla="val 8098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2438400"/>
            <a:ext cx="5415580" cy="3149600"/>
          </a:xfrm>
          <a:prstGeom prst="roundRect">
            <a:avLst>
              <a:gd name="adj" fmla="val 9293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1561" y="2543905"/>
            <a:ext cx="192276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24A87"/>
                </a:solidFill>
              </a:rPr>
              <a:t>Investing Styles Defined as:</a:t>
            </a:r>
            <a:endParaRPr lang="en-US" b="1" dirty="0">
              <a:solidFill>
                <a:srgbClr val="024A8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561" y="3078510"/>
            <a:ext cx="2553702" cy="45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C96200"/>
                </a:solidFill>
              </a:rPr>
              <a:t>1. DIM = Do-It-Myself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7F7F7F"/>
                </a:solidFill>
              </a:rPr>
              <a:t>(no money in target date funds) and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561" y="3487877"/>
            <a:ext cx="2553702" cy="45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003366"/>
                </a:solidFill>
              </a:rPr>
              <a:t>2. DIFM = Do-It-For-Me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7F7F7F"/>
                </a:solidFill>
              </a:rPr>
              <a:t>(100% target date funds)</a:t>
            </a:r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17" name="Picture 16" descr="Screen shot 2014-02-28 at 3.38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60" y="3994859"/>
            <a:ext cx="2061267" cy="14305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86201" y="2543905"/>
            <a:ext cx="192276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24A87"/>
                </a:solidFill>
              </a:rPr>
              <a:t>Investors Age 25 or Younger</a:t>
            </a:r>
            <a:endParaRPr lang="en-US" b="1" dirty="0">
              <a:solidFill>
                <a:srgbClr val="024A87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84314" y="3169920"/>
            <a:ext cx="1076960" cy="1076960"/>
          </a:xfrm>
          <a:prstGeom prst="ellipse">
            <a:avLst/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e 19"/>
          <p:cNvSpPr/>
          <p:nvPr/>
        </p:nvSpPr>
        <p:spPr bwMode="auto">
          <a:xfrm>
            <a:off x="3486201" y="3169920"/>
            <a:ext cx="1076959" cy="1076960"/>
          </a:xfrm>
          <a:prstGeom prst="pie">
            <a:avLst>
              <a:gd name="adj1" fmla="val 7995149"/>
              <a:gd name="adj2" fmla="val 16187172"/>
            </a:avLst>
          </a:prstGeom>
          <a:solidFill>
            <a:srgbClr val="C962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6680" y="3441864"/>
            <a:ext cx="5066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38%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3360" y="3605283"/>
            <a:ext cx="5066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62%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3160" y="3411384"/>
            <a:ext cx="1308754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003366"/>
                </a:solidFill>
              </a:rPr>
              <a:t>DIM % Equity Allocation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43120" y="3994859"/>
            <a:ext cx="1026160" cy="5263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54880" y="4110940"/>
            <a:ext cx="243840" cy="132080"/>
          </a:xfrm>
          <a:prstGeom prst="rect">
            <a:avLst/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54880" y="4282440"/>
            <a:ext cx="243840" cy="132080"/>
          </a:xfrm>
          <a:prstGeom prst="rect">
            <a:avLst/>
          </a:prstGeom>
          <a:solidFill>
            <a:srgbClr val="C96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68240" y="4025339"/>
            <a:ext cx="59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Equity 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84314" y="4338320"/>
            <a:ext cx="1076960" cy="1076960"/>
          </a:xfrm>
          <a:prstGeom prst="ellipse">
            <a:avLst/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 bwMode="auto">
          <a:xfrm>
            <a:off x="3486201" y="4338320"/>
            <a:ext cx="1076959" cy="1076960"/>
          </a:xfrm>
          <a:prstGeom prst="pie">
            <a:avLst>
              <a:gd name="adj1" fmla="val 12960776"/>
              <a:gd name="adj2" fmla="val 16187172"/>
            </a:avLst>
          </a:prstGeom>
          <a:solidFill>
            <a:srgbClr val="C962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6800" y="4430980"/>
            <a:ext cx="6590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16.1%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69360" y="4890194"/>
            <a:ext cx="6590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84.0%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63160" y="4636852"/>
            <a:ext cx="1308754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003366"/>
                </a:solidFill>
              </a:rPr>
              <a:t>DIFM % Equity Allocation</a:t>
            </a:r>
            <a:endParaRPr lang="en-US" sz="1400" b="1" dirty="0">
              <a:solidFill>
                <a:srgbClr val="003366"/>
              </a:solidFill>
            </a:endParaRPr>
          </a:p>
        </p:txBody>
      </p:sp>
      <p:pic>
        <p:nvPicPr>
          <p:cNvPr id="34" name="Picture 33" descr="Screen shot 2014-02-28 at 3.25.4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1" y="2534854"/>
            <a:ext cx="2529840" cy="2972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752600" y="1078089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SO HOW DOES THIS HELP 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82898" y="1934328"/>
            <a:ext cx="2104969" cy="3258917"/>
          </a:xfrm>
          <a:prstGeom prst="roundRect">
            <a:avLst>
              <a:gd name="adj" fmla="val 8230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8502" y="2173714"/>
            <a:ext cx="432944" cy="5916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4553" y="2249643"/>
            <a:ext cx="925449" cy="42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3366"/>
                </a:solidFill>
              </a:rPr>
              <a:t>Plan Evaluation</a:t>
            </a:r>
            <a:endParaRPr lang="en-US" sz="1200" b="1" dirty="0">
              <a:solidFill>
                <a:srgbClr val="0033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6731" y="3252968"/>
            <a:ext cx="562828" cy="526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543" y="4352354"/>
            <a:ext cx="693187" cy="5973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4553" y="3151096"/>
            <a:ext cx="108763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3366"/>
                </a:solidFill>
              </a:rPr>
              <a:t>High Participation &amp; Savings Levels </a:t>
            </a:r>
            <a:endParaRPr lang="en-US" sz="1200" b="1" dirty="0">
              <a:solidFill>
                <a:srgbClr val="0033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729" y="4269575"/>
            <a:ext cx="1180137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003366"/>
                </a:solidFill>
              </a:rPr>
              <a:t>An </a:t>
            </a:r>
            <a:r>
              <a:rPr lang="en-US" sz="1200" b="1" dirty="0" smtClean="0">
                <a:solidFill>
                  <a:srgbClr val="003366"/>
                </a:solidFill>
              </a:rPr>
              <a:t>Outcomes-Based Investment Strategy</a:t>
            </a:r>
            <a:endParaRPr lang="en-US" sz="1200" b="1" dirty="0">
              <a:solidFill>
                <a:srgbClr val="003366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096567" y="2097790"/>
            <a:ext cx="530591" cy="2931994"/>
          </a:xfrm>
          <a:prstGeom prst="leftBrace">
            <a:avLst>
              <a:gd name="adj1" fmla="val 47589"/>
              <a:gd name="adj2" fmla="val 50000"/>
            </a:avLst>
          </a:prstGeom>
          <a:ln w="57150" cmpd="sng">
            <a:solidFill>
              <a:srgbClr val="D051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498885" y="2212695"/>
            <a:ext cx="4616551" cy="586538"/>
          </a:xfrm>
          <a:prstGeom prst="roundRect">
            <a:avLst>
              <a:gd name="adj" fmla="val 2330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498885" y="2863520"/>
            <a:ext cx="4616551" cy="586538"/>
          </a:xfrm>
          <a:prstGeom prst="roundRect">
            <a:avLst>
              <a:gd name="adj" fmla="val 2330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98885" y="3512545"/>
            <a:ext cx="4616551" cy="586538"/>
          </a:xfrm>
          <a:prstGeom prst="roundRect">
            <a:avLst>
              <a:gd name="adj" fmla="val 2330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498885" y="4166165"/>
            <a:ext cx="4616551" cy="722620"/>
          </a:xfrm>
          <a:prstGeom prst="roundRect">
            <a:avLst>
              <a:gd name="adj" fmla="val 23300"/>
            </a:avLst>
          </a:prstGeom>
          <a:solidFill>
            <a:srgbClr val="4F8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92205" y="4335963"/>
            <a:ext cx="480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Help employees achieve retirement goals.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8885" y="3579662"/>
            <a:ext cx="461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Opportunity for orderly exit.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8885" y="2928162"/>
            <a:ext cx="461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engaged, productive employees.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98885" y="2277364"/>
            <a:ext cx="461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Decreased health and benefit expenses.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0" y="107793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OVERCOMING COMMON CONCERNS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5597" y="2075825"/>
            <a:ext cx="3068147" cy="1609554"/>
            <a:chOff x="1635963" y="1985686"/>
            <a:chExt cx="2690203" cy="1411286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635963" y="1985686"/>
              <a:ext cx="2690202" cy="1134679"/>
            </a:xfrm>
            <a:prstGeom prst="roundRect">
              <a:avLst>
                <a:gd name="adj" fmla="val 15565"/>
              </a:avLst>
            </a:prstGeom>
            <a:solidFill>
              <a:srgbClr val="4F8D97"/>
            </a:solidFill>
            <a:ln>
              <a:noFill/>
            </a:ln>
            <a:extLst/>
          </p:spPr>
          <p:txBody>
            <a:bodyPr wrap="none" lIns="51444" tIns="25722" rIns="51444" bIns="25722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601019" y="3014123"/>
              <a:ext cx="351858" cy="382849"/>
            </a:xfrm>
            <a:custGeom>
              <a:avLst/>
              <a:gdLst>
                <a:gd name="T0" fmla="*/ 0 w 384"/>
                <a:gd name="T1" fmla="*/ 2147483647 h 664"/>
                <a:gd name="T2" fmla="*/ 0 w 384"/>
                <a:gd name="T3" fmla="*/ 2147483647 h 664"/>
                <a:gd name="T4" fmla="*/ 2147483647 w 384"/>
                <a:gd name="T5" fmla="*/ 0 h 664"/>
                <a:gd name="T6" fmla="*/ 0 w 384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64"/>
                <a:gd name="T14" fmla="*/ 384 w 384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64">
                  <a:moveTo>
                    <a:pt x="0" y="8"/>
                  </a:moveTo>
                  <a:lnTo>
                    <a:pt x="0" y="664"/>
                  </a:lnTo>
                  <a:lnTo>
                    <a:pt x="38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D97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21"/>
            <p:cNvSpPr txBox="1">
              <a:spLocks noChangeArrowheads="1"/>
            </p:cNvSpPr>
            <p:nvPr/>
          </p:nvSpPr>
          <p:spPr bwMode="auto">
            <a:xfrm>
              <a:off x="1635964" y="2296822"/>
              <a:ext cx="2690202" cy="52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lvl="0" algn="ctr" eaLnBrk="1" hangingPunct="1"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“Are my employees prepared to make smart decisions?”</a:t>
              </a:r>
              <a:endParaRPr lang="en-US" sz="20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96" y="3225861"/>
            <a:ext cx="1522831" cy="17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782223" y="2370884"/>
            <a:ext cx="326060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66"/>
                </a:solidFill>
              </a:rPr>
              <a:t>Did you as their employer make education opportunities available? </a:t>
            </a:r>
            <a:r>
              <a:rPr lang="en-US" dirty="0">
                <a:solidFill>
                  <a:srgbClr val="003366"/>
                </a:solidFill>
              </a:rPr>
              <a:t>Wouldn’t </a:t>
            </a:r>
            <a:r>
              <a:rPr lang="en-US" dirty="0" smtClean="0">
                <a:solidFill>
                  <a:srgbClr val="003366"/>
                </a:solidFill>
              </a:rPr>
              <a:t>you </a:t>
            </a:r>
            <a:r>
              <a:rPr lang="en-US" dirty="0">
                <a:solidFill>
                  <a:srgbClr val="003366"/>
                </a:solidFill>
              </a:rPr>
              <a:t>rather know that you did everything to help set them </a:t>
            </a:r>
            <a:r>
              <a:rPr lang="en-US" dirty="0" smtClean="0">
                <a:solidFill>
                  <a:srgbClr val="003366"/>
                </a:solidFill>
              </a:rPr>
              <a:t>up </a:t>
            </a:r>
            <a:r>
              <a:rPr lang="en-US" dirty="0">
                <a:solidFill>
                  <a:srgbClr val="003366"/>
                </a:solidFill>
              </a:rPr>
              <a:t>for success?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21792"/>
          </a:xfrm>
          <a:prstGeom prst="rect">
            <a:avLst/>
          </a:prstGeom>
          <a:solidFill>
            <a:srgbClr val="02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0" y="10405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Calibri" charset="0"/>
              </a:rPr>
              <a:t>EDUCATION: </a:t>
            </a:r>
            <a:r>
              <a:rPr lang="en-US" sz="3000" b="1" dirty="0" smtClean="0">
                <a:solidFill>
                  <a:schemeClr val="tx2"/>
                </a:solidFill>
                <a:cs typeface="Calibri" charset="0"/>
              </a:rPr>
              <a:t/>
            </a:r>
            <a:br>
              <a:rPr lang="en-US" sz="3000" b="1" dirty="0" smtClean="0">
                <a:solidFill>
                  <a:schemeClr val="tx2"/>
                </a:solidFill>
                <a:cs typeface="Calibri" charset="0"/>
              </a:rPr>
            </a:br>
            <a:r>
              <a:rPr lang="en-US" sz="3200" b="1" dirty="0" smtClean="0">
                <a:solidFill>
                  <a:srgbClr val="C96200"/>
                </a:solidFill>
                <a:cs typeface="Calibri" charset="0"/>
              </a:rPr>
              <a:t>THE FOUNDATION OF YOUR RESULTS</a:t>
            </a:r>
            <a:endParaRPr lang="en-US" sz="3200" b="1" dirty="0">
              <a:solidFill>
                <a:srgbClr val="C96200"/>
              </a:solidFill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998" y="2265502"/>
            <a:ext cx="291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cap="all" dirty="0" smtClean="0">
                <a:solidFill>
                  <a:srgbClr val="4F8D97"/>
                </a:solidFill>
              </a:rPr>
              <a:t>Plan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4998" y="3524113"/>
            <a:ext cx="291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cap="all" dirty="0" smtClean="0">
                <a:solidFill>
                  <a:srgbClr val="4F8D97"/>
                </a:solidFill>
              </a:rPr>
              <a:t>IMPLEMENT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998" y="4702631"/>
            <a:ext cx="291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cap="all" dirty="0" smtClean="0">
                <a:solidFill>
                  <a:srgbClr val="4F8D97"/>
                </a:solidFill>
              </a:rPr>
              <a:t>MEASURE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4324" y="2154558"/>
            <a:ext cx="753486" cy="774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1443" y="3272363"/>
            <a:ext cx="799250" cy="941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2788" y="4576768"/>
            <a:ext cx="668656" cy="792834"/>
          </a:xfrm>
          <a:prstGeom prst="rect">
            <a:avLst/>
          </a:prstGeom>
        </p:spPr>
      </p:pic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4932333" y="2265502"/>
            <a:ext cx="292744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Create and work from a 12-month plan for best 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4932333" y="3248152"/>
            <a:ext cx="4074375" cy="109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Group education and 1:1 meetings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employees, new hire orientations, segmented education (by age, gender, tenure, retiree status)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4932333" y="4674116"/>
            <a:ext cx="3625328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Reporting and reality checks, annual plan reviews/wellness reports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57200" y="10015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PARTICIPANT EDUCATION</a:t>
            </a:r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457200" y="13698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96200"/>
                </a:solidFill>
                <a:cs typeface="Calibri" charset="0"/>
              </a:rPr>
              <a:t>RESULTS GENERATED BY 1:1 MEETINGS</a:t>
            </a:r>
            <a:endParaRPr lang="en-US" b="1" dirty="0">
              <a:solidFill>
                <a:srgbClr val="C96200"/>
              </a:solidFill>
              <a:cs typeface="Calibri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42209" y="2145262"/>
            <a:ext cx="7841460" cy="889899"/>
          </a:xfrm>
          <a:prstGeom prst="roundRect">
            <a:avLst>
              <a:gd name="adj" fmla="val 15565"/>
            </a:avLst>
          </a:prstGeom>
          <a:solidFill>
            <a:srgbClr val="C96200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878861" y="2145399"/>
            <a:ext cx="4604808" cy="889762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43292" y="2336659"/>
            <a:ext cx="972175" cy="571668"/>
            <a:chOff x="4127500" y="2921000"/>
            <a:chExt cx="1803408" cy="10604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7500" y="2921000"/>
              <a:ext cx="889000" cy="101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/>
            <a:srcRect b="-4375"/>
            <a:stretch/>
          </p:blipFill>
          <p:spPr>
            <a:xfrm>
              <a:off x="4870450" y="2921000"/>
              <a:ext cx="1060458" cy="106045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843654" y="2349445"/>
            <a:ext cx="1968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Among </a:t>
            </a:r>
            <a:r>
              <a:rPr lang="en-US" b="1" dirty="0" smtClean="0">
                <a:solidFill>
                  <a:schemeClr val="bg1"/>
                </a:solidFill>
              </a:rPr>
              <a:t>plan </a:t>
            </a:r>
            <a:r>
              <a:rPr lang="en-US" b="1" dirty="0">
                <a:solidFill>
                  <a:schemeClr val="bg1"/>
                </a:solidFill>
              </a:rPr>
              <a:t>sponsors: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48" y="2336659"/>
            <a:ext cx="471766" cy="5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4457736" y="2332789"/>
            <a:ext cx="569653" cy="5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37972" y="2394034"/>
            <a:ext cx="344569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Among employees: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32709" y="3149603"/>
            <a:ext cx="2829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 fontAlgn="base">
              <a:spcBef>
                <a:spcPct val="0"/>
              </a:spcBef>
              <a:spcAft>
                <a:spcPts val="600"/>
              </a:spcAft>
              <a:buClr>
                <a:srgbClr val="CF7600"/>
              </a:buClr>
              <a:buFontTx/>
              <a:buChar char="•"/>
              <a:defRPr/>
            </a:pPr>
            <a:r>
              <a:rPr lang="en-US" sz="1600" b="1" dirty="0" smtClean="0">
                <a:solidFill>
                  <a:srgbClr val="003366"/>
                </a:solidFill>
              </a:rPr>
              <a:t>98%</a:t>
            </a:r>
            <a:r>
              <a:rPr lang="en-US" sz="1600" dirty="0" smtClean="0">
                <a:solidFill>
                  <a:srgbClr val="003366"/>
                </a:solidFill>
              </a:rPr>
              <a:t> agree it increased employee understanding of their benefits</a:t>
            </a:r>
            <a:r>
              <a:rPr lang="en-US" sz="1600" baseline="60000" dirty="0" smtClean="0">
                <a:solidFill>
                  <a:srgbClr val="003366"/>
                </a:solidFill>
              </a:rPr>
              <a:t>1</a:t>
            </a:r>
            <a:endParaRPr lang="en-US" sz="1600" baseline="30000" dirty="0">
              <a:solidFill>
                <a:srgbClr val="003366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65535" y="4234555"/>
            <a:ext cx="28185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1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Based on data from Retirement and Investor Finance, the Principal Financial Group, December 2013</a:t>
            </a:r>
            <a:endParaRPr lang="en-US" sz="1000" baseline="30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2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Individual Investor Reporting, the Principal Financial Group,  January-December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3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Results of the Principal Financial Group Retire Secure Participant Survey , December 2013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878861" y="3157867"/>
            <a:ext cx="460480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 fontAlgn="base">
              <a:spcBef>
                <a:spcPct val="0"/>
              </a:spcBef>
              <a:spcAft>
                <a:spcPts val="600"/>
              </a:spcAft>
              <a:buClr>
                <a:srgbClr val="CF7600"/>
              </a:buClr>
              <a:buFont typeface="Times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Over 58,500 </a:t>
            </a:r>
            <a:r>
              <a:rPr lang="en-US" sz="1600" dirty="0">
                <a:solidFill>
                  <a:srgbClr val="003366"/>
                </a:solidFill>
                <a:cs typeface="Times New Roman" pitchFamily="18" charset="0"/>
              </a:rPr>
              <a:t>1:1 meetings held; </a:t>
            </a: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and 40,800 </a:t>
            </a:r>
            <a:r>
              <a:rPr lang="en-US" sz="1600" dirty="0">
                <a:solidFill>
                  <a:srgbClr val="003366"/>
                </a:solidFill>
                <a:cs typeface="Times New Roman" pitchFamily="18" charset="0"/>
              </a:rPr>
              <a:t>actions taken (new participation, increased deferral, automatic increase election</a:t>
            </a: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) in 2013</a:t>
            </a:r>
            <a:r>
              <a:rPr lang="en-US" sz="1600" baseline="30000" dirty="0" smtClean="0">
                <a:solidFill>
                  <a:srgbClr val="003366"/>
                </a:solidFill>
                <a:cs typeface="Times New Roman" pitchFamily="18" charset="0"/>
              </a:rPr>
              <a:t>2</a:t>
            </a:r>
            <a:endParaRPr lang="en-US" sz="1600" baseline="30000" dirty="0">
              <a:solidFill>
                <a:srgbClr val="003366"/>
              </a:solidFill>
              <a:cs typeface="Times New Roman" pitchFamily="18" charset="0"/>
            </a:endParaRPr>
          </a:p>
          <a:p>
            <a:pPr marL="228600" indent="-228600" defTabSz="914400" fontAlgn="base">
              <a:spcBef>
                <a:spcPct val="0"/>
              </a:spcBef>
              <a:spcAft>
                <a:spcPts val="600"/>
              </a:spcAft>
              <a:buClr>
                <a:srgbClr val="CF7600"/>
              </a:buClr>
              <a:buFont typeface="Times"/>
              <a:buChar char="•"/>
              <a:defRPr/>
            </a:pPr>
            <a:r>
              <a:rPr lang="en-US" sz="1600" dirty="0">
                <a:solidFill>
                  <a:srgbClr val="003366"/>
                </a:solidFill>
              </a:rPr>
              <a:t>Participation is </a:t>
            </a:r>
            <a:r>
              <a:rPr lang="en-US" sz="1600" b="1" dirty="0" smtClean="0">
                <a:solidFill>
                  <a:srgbClr val="003366"/>
                </a:solidFill>
              </a:rPr>
              <a:t>23%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600" b="1" dirty="0">
                <a:solidFill>
                  <a:srgbClr val="003366"/>
                </a:solidFill>
              </a:rPr>
              <a:t>higher</a:t>
            </a:r>
            <a:r>
              <a:rPr lang="en-US" sz="1600" dirty="0">
                <a:solidFill>
                  <a:srgbClr val="003366"/>
                </a:solidFill>
              </a:rPr>
              <a:t> and Average Deferral </a:t>
            </a:r>
            <a:r>
              <a:rPr lang="en-US" sz="1600" dirty="0" smtClean="0">
                <a:solidFill>
                  <a:srgbClr val="003366"/>
                </a:solidFill>
              </a:rPr>
              <a:t/>
            </a:r>
            <a:br>
              <a:rPr lang="en-US" sz="1600" dirty="0" smtClean="0">
                <a:solidFill>
                  <a:srgbClr val="003366"/>
                </a:solidFill>
              </a:rPr>
            </a:br>
            <a:r>
              <a:rPr lang="en-US" sz="1600" dirty="0" smtClean="0">
                <a:solidFill>
                  <a:srgbClr val="003366"/>
                </a:solidFill>
              </a:rPr>
              <a:t>is </a:t>
            </a:r>
            <a:r>
              <a:rPr lang="en-US" sz="1600" b="1" dirty="0" smtClean="0">
                <a:solidFill>
                  <a:srgbClr val="003366"/>
                </a:solidFill>
              </a:rPr>
              <a:t>15% </a:t>
            </a:r>
            <a:r>
              <a:rPr lang="en-US" sz="1600" b="1" dirty="0">
                <a:solidFill>
                  <a:srgbClr val="003366"/>
                </a:solidFill>
              </a:rPr>
              <a:t>higher </a:t>
            </a:r>
            <a:r>
              <a:rPr lang="en-US" sz="1600" dirty="0">
                <a:solidFill>
                  <a:srgbClr val="003366"/>
                </a:solidFill>
              </a:rPr>
              <a:t>when 1:1 meetings are </a:t>
            </a:r>
            <a:r>
              <a:rPr lang="en-US" sz="1600" dirty="0" smtClean="0">
                <a:solidFill>
                  <a:srgbClr val="003366"/>
                </a:solidFill>
              </a:rPr>
              <a:t>offered</a:t>
            </a:r>
            <a:r>
              <a:rPr lang="en-US" sz="1600" baseline="60000" dirty="0" smtClean="0">
                <a:solidFill>
                  <a:srgbClr val="003366"/>
                </a:solidFill>
              </a:rPr>
              <a:t>2</a:t>
            </a:r>
            <a:endParaRPr lang="en-US" sz="1600" baseline="60000" dirty="0">
              <a:solidFill>
                <a:srgbClr val="003366"/>
              </a:solidFill>
            </a:endParaRPr>
          </a:p>
          <a:p>
            <a:pPr marL="228600" indent="-228600" defTabSz="914400" fontAlgn="base">
              <a:spcBef>
                <a:spcPct val="0"/>
              </a:spcBef>
              <a:spcAft>
                <a:spcPts val="600"/>
              </a:spcAft>
              <a:buClr>
                <a:srgbClr val="CF7600"/>
              </a:buClr>
              <a:buFont typeface="Times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More than 96</a:t>
            </a:r>
            <a:r>
              <a:rPr lang="en-US" sz="1600" dirty="0">
                <a:solidFill>
                  <a:srgbClr val="003366"/>
                </a:solidFill>
                <a:cs typeface="Times New Roman" pitchFamily="18" charset="0"/>
              </a:rPr>
              <a:t>% of </a:t>
            </a: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participants </a:t>
            </a:r>
            <a:r>
              <a:rPr lang="en-US" sz="1600" dirty="0">
                <a:solidFill>
                  <a:srgbClr val="003366"/>
                </a:solidFill>
                <a:cs typeface="Times New Roman" pitchFamily="18" charset="0"/>
              </a:rPr>
              <a:t>responded </a:t>
            </a:r>
            <a:r>
              <a:rPr lang="en-US" sz="1600" dirty="0" smtClean="0">
                <a:solidFill>
                  <a:srgbClr val="003366"/>
                </a:solidFill>
                <a:cs typeface="Times New Roman" pitchFamily="18" charset="0"/>
              </a:rPr>
              <a:t>that they were satisfied with the 1:1 meetings in 2013</a:t>
            </a:r>
            <a:r>
              <a:rPr lang="en-US" sz="1600" baseline="30000" dirty="0" smtClean="0">
                <a:solidFill>
                  <a:srgbClr val="003366"/>
                </a:solidFill>
                <a:cs typeface="Times New Roman" pitchFamily="18" charset="0"/>
              </a:rPr>
              <a:t>3</a:t>
            </a:r>
            <a:endParaRPr lang="en-US" sz="1600" baseline="30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0" y="107793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OVERCOMING COMMON CONCERNS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5597" y="2075825"/>
            <a:ext cx="3068147" cy="1609554"/>
            <a:chOff x="1635963" y="1985686"/>
            <a:chExt cx="2690203" cy="1411286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635963" y="1985686"/>
              <a:ext cx="2690202" cy="1134679"/>
            </a:xfrm>
            <a:prstGeom prst="roundRect">
              <a:avLst>
                <a:gd name="adj" fmla="val 15565"/>
              </a:avLst>
            </a:prstGeom>
            <a:solidFill>
              <a:srgbClr val="4F8D97"/>
            </a:solidFill>
            <a:ln>
              <a:noFill/>
            </a:ln>
            <a:extLst/>
          </p:spPr>
          <p:txBody>
            <a:bodyPr wrap="none" lIns="51444" tIns="25722" rIns="51444" bIns="25722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601019" y="3014123"/>
              <a:ext cx="351858" cy="382849"/>
            </a:xfrm>
            <a:custGeom>
              <a:avLst/>
              <a:gdLst>
                <a:gd name="T0" fmla="*/ 0 w 384"/>
                <a:gd name="T1" fmla="*/ 2147483647 h 664"/>
                <a:gd name="T2" fmla="*/ 0 w 384"/>
                <a:gd name="T3" fmla="*/ 2147483647 h 664"/>
                <a:gd name="T4" fmla="*/ 2147483647 w 384"/>
                <a:gd name="T5" fmla="*/ 0 h 664"/>
                <a:gd name="T6" fmla="*/ 0 w 384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64"/>
                <a:gd name="T14" fmla="*/ 384 w 384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64">
                  <a:moveTo>
                    <a:pt x="0" y="8"/>
                  </a:moveTo>
                  <a:lnTo>
                    <a:pt x="0" y="664"/>
                  </a:lnTo>
                  <a:lnTo>
                    <a:pt x="38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D97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21"/>
            <p:cNvSpPr txBox="1">
              <a:spLocks noChangeArrowheads="1"/>
            </p:cNvSpPr>
            <p:nvPr/>
          </p:nvSpPr>
          <p:spPr bwMode="auto">
            <a:xfrm>
              <a:off x="1635964" y="2296822"/>
              <a:ext cx="2690202" cy="52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lvl="0" algn="ctr" eaLnBrk="1" hangingPunct="1"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“My highly compensated employees are concerned their 401(k) won’t meet their needs.”</a:t>
              </a:r>
              <a:endParaRPr lang="en-US" sz="20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1885245" y="3252695"/>
            <a:ext cx="1797178" cy="17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782223" y="2378438"/>
            <a:ext cx="3260607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66"/>
                </a:solidFill>
              </a:rPr>
              <a:t>Are you providing additional tax-deferred savings vehicles? </a:t>
            </a:r>
            <a:br>
              <a:rPr lang="en-US" b="1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>Have you considered the retention benefits associated with offering additional savings vehicles for this key employee group?</a:t>
            </a:r>
            <a:endParaRPr lang="en-US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55636" y="1010283"/>
            <a:ext cx="3106256" cy="3100338"/>
            <a:chOff x="3055636" y="1010283"/>
            <a:chExt cx="3106256" cy="3100338"/>
          </a:xfrm>
        </p:grpSpPr>
        <p:sp>
          <p:nvSpPr>
            <p:cNvPr id="7" name="Oval 6"/>
            <p:cNvSpPr/>
            <p:nvPr/>
          </p:nvSpPr>
          <p:spPr>
            <a:xfrm>
              <a:off x="3055636" y="1010283"/>
              <a:ext cx="3106256" cy="310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160193" y="1116178"/>
              <a:ext cx="2897142" cy="2891622"/>
            </a:xfrm>
            <a:prstGeom prst="ellipse">
              <a:avLst/>
            </a:prstGeom>
            <a:solidFill>
              <a:srgbClr val="CD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588474" y="1543683"/>
              <a:ext cx="2040580" cy="20366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715963" y="1670901"/>
              <a:ext cx="1785602" cy="1782200"/>
            </a:xfrm>
            <a:prstGeom prst="ellipse">
              <a:avLst/>
            </a:prstGeom>
            <a:solidFill>
              <a:srgbClr val="CD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Pie 10"/>
            <p:cNvSpPr/>
            <p:nvPr/>
          </p:nvSpPr>
          <p:spPr>
            <a:xfrm>
              <a:off x="4258623" y="2172076"/>
              <a:ext cx="744440" cy="744440"/>
            </a:xfrm>
            <a:prstGeom prst="pie">
              <a:avLst>
                <a:gd name="adj1" fmla="val 16224172"/>
                <a:gd name="adj2" fmla="val 16187172"/>
              </a:avLst>
            </a:prstGeom>
            <a:solidFill>
              <a:schemeClr val="bg1"/>
            </a:solidFill>
            <a:ln w="952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023">
            <a:off x="1181605" y="896091"/>
            <a:ext cx="3536083" cy="1663410"/>
          </a:xfrm>
          <a:prstGeom prst="rect">
            <a:avLst/>
          </a:prstGeom>
          <a:effectLst>
            <a:outerShdw blurRad="165100" dir="6300000" sy="-23000" kx="8004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 bwMode="auto">
          <a:xfrm flipH="1">
            <a:off x="1337125" y="4325468"/>
            <a:ext cx="6467013" cy="0"/>
          </a:xfrm>
          <a:prstGeom prst="line">
            <a:avLst/>
          </a:prstGeom>
          <a:ln w="28575" cmpd="sng">
            <a:solidFill>
              <a:srgbClr val="CF511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15834" y="4434955"/>
            <a:ext cx="5312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F396A"/>
                </a:solidFill>
              </a:rPr>
              <a:t>Retirement readiness is the degree to which a participant is on target for meeting and maintaining income goals throughout retirement.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57200" y="10015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RETIREMENT INCOME GAP</a:t>
            </a:r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457200" y="13698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96200"/>
                </a:solidFill>
                <a:cs typeface="Calibri" charset="0"/>
              </a:rPr>
              <a:t>NONQUALIFIED PLAN SOLUTIONS BRIDGE THE INCOME GAP</a:t>
            </a:r>
            <a:endParaRPr lang="en-US" b="1" dirty="0">
              <a:solidFill>
                <a:srgbClr val="C96200"/>
              </a:solidFill>
              <a:cs typeface="Calibri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16" r="6916"/>
          <a:stretch/>
        </p:blipFill>
        <p:spPr bwMode="auto">
          <a:xfrm>
            <a:off x="708021" y="2141462"/>
            <a:ext cx="4456642" cy="2972857"/>
          </a:xfrm>
          <a:prstGeom prst="roundRect">
            <a:avLst>
              <a:gd name="adj" fmla="val 50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04558" y="2200730"/>
            <a:ext cx="2941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96200"/>
              </a:buClr>
            </a:pPr>
            <a:r>
              <a:rPr lang="en-US" b="1" dirty="0" smtClean="0">
                <a:solidFill>
                  <a:srgbClr val="4F8D97"/>
                </a:solidFill>
              </a:rPr>
              <a:t>An employer-sponsored </a:t>
            </a:r>
            <a:br>
              <a:rPr lang="en-US" b="1" dirty="0" smtClean="0">
                <a:solidFill>
                  <a:srgbClr val="4F8D97"/>
                </a:solidFill>
              </a:rPr>
            </a:br>
            <a:r>
              <a:rPr lang="en-US" b="1" dirty="0" smtClean="0">
                <a:solidFill>
                  <a:srgbClr val="4F8D97"/>
                </a:solidFill>
              </a:rPr>
              <a:t>plan that:</a:t>
            </a:r>
            <a:endParaRPr lang="en-US" dirty="0" smtClean="0">
              <a:solidFill>
                <a:srgbClr val="4F8D97"/>
              </a:solidFill>
            </a:endParaRPr>
          </a:p>
          <a:p>
            <a:pPr marL="285750" indent="-285750">
              <a:buClr>
                <a:srgbClr val="C96200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</a:rPr>
              <a:t>Offers </a:t>
            </a:r>
            <a:r>
              <a:rPr lang="en-US" sz="1600" b="1" dirty="0">
                <a:solidFill>
                  <a:srgbClr val="003366"/>
                </a:solidFill>
              </a:rPr>
              <a:t>pre-tax</a:t>
            </a:r>
            <a:r>
              <a:rPr lang="en-US" sz="1600" dirty="0">
                <a:solidFill>
                  <a:srgbClr val="003366"/>
                </a:solidFill>
              </a:rPr>
              <a:t> deferral of compensation</a:t>
            </a:r>
          </a:p>
          <a:p>
            <a:pPr marL="285750" indent="-285750">
              <a:buClr>
                <a:srgbClr val="C96200"/>
              </a:buClr>
              <a:buFont typeface="Arial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Is designed for </a:t>
            </a:r>
            <a:r>
              <a:rPr lang="en-US" sz="1600" b="1" dirty="0">
                <a:solidFill>
                  <a:srgbClr val="003366"/>
                </a:solidFill>
              </a:rPr>
              <a:t>selected </a:t>
            </a:r>
            <a:r>
              <a:rPr lang="en-US" sz="1600" b="1" dirty="0" smtClean="0">
                <a:solidFill>
                  <a:srgbClr val="003366"/>
                </a:solidFill>
              </a:rPr>
              <a:t/>
            </a:r>
            <a:br>
              <a:rPr lang="en-US" sz="1600" b="1" dirty="0" smtClean="0">
                <a:solidFill>
                  <a:srgbClr val="003366"/>
                </a:solidFill>
              </a:rPr>
            </a:br>
            <a:r>
              <a:rPr lang="en-US" sz="1600" b="1" dirty="0" smtClean="0">
                <a:solidFill>
                  <a:srgbClr val="003366"/>
                </a:solidFill>
              </a:rPr>
              <a:t>highly </a:t>
            </a:r>
            <a:r>
              <a:rPr lang="en-US" sz="1600" b="1" dirty="0">
                <a:solidFill>
                  <a:srgbClr val="003366"/>
                </a:solidFill>
              </a:rPr>
              <a:t>compensated employees (HCEs</a:t>
            </a:r>
            <a:r>
              <a:rPr lang="en-US" sz="1600" b="1" dirty="0" smtClean="0">
                <a:solidFill>
                  <a:srgbClr val="003366"/>
                </a:solidFill>
              </a:rPr>
              <a:t>)</a:t>
            </a:r>
            <a:endParaRPr lang="en-US" sz="1600" dirty="0" smtClean="0">
              <a:solidFill>
                <a:srgbClr val="003366"/>
              </a:solidFill>
            </a:endParaRPr>
          </a:p>
          <a:p>
            <a:pPr marL="285750" indent="-285750">
              <a:buClr>
                <a:srgbClr val="C96200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</a:rPr>
              <a:t>Allows </a:t>
            </a:r>
            <a:r>
              <a:rPr lang="en-US" sz="1600" dirty="0">
                <a:solidFill>
                  <a:srgbClr val="003366"/>
                </a:solidFill>
              </a:rPr>
              <a:t>saving for </a:t>
            </a:r>
            <a:r>
              <a:rPr lang="en-US" sz="1600" b="1" dirty="0">
                <a:solidFill>
                  <a:srgbClr val="003366"/>
                </a:solidFill>
              </a:rPr>
              <a:t>retirement and other </a:t>
            </a:r>
            <a:r>
              <a:rPr lang="en-US" sz="1600" b="1" dirty="0" smtClean="0">
                <a:solidFill>
                  <a:srgbClr val="003366"/>
                </a:solidFill>
              </a:rPr>
              <a:t>needs</a:t>
            </a:r>
            <a:endParaRPr lang="en-US" sz="1600" dirty="0" smtClean="0">
              <a:solidFill>
                <a:srgbClr val="003366"/>
              </a:solidFill>
            </a:endParaRPr>
          </a:p>
          <a:p>
            <a:pPr marL="285750" indent="-285750">
              <a:buClr>
                <a:srgbClr val="C96200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</a:rPr>
              <a:t>Allows </a:t>
            </a:r>
            <a:r>
              <a:rPr lang="en-US" sz="1600" dirty="0">
                <a:solidFill>
                  <a:srgbClr val="003366"/>
                </a:solidFill>
              </a:rPr>
              <a:t>contributions in </a:t>
            </a:r>
            <a:r>
              <a:rPr lang="en-US" sz="1600" b="1" dirty="0">
                <a:solidFill>
                  <a:srgbClr val="003366"/>
                </a:solidFill>
              </a:rPr>
              <a:t>excess of qualified plan limits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21792"/>
          </a:xfrm>
          <a:prstGeom prst="rect">
            <a:avLst/>
          </a:prstGeom>
          <a:solidFill>
            <a:srgbClr val="02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82880" y="926242"/>
            <a:ext cx="8961120" cy="97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en-US" sz="3200" b="1" cap="all" dirty="0" smtClean="0">
                <a:solidFill>
                  <a:srgbClr val="C96200"/>
                </a:solidFill>
                <a:latin typeface="Calibri"/>
                <a:ea typeface="+mn-ea"/>
                <a:cs typeface="+mn-cs"/>
              </a:rPr>
              <a:t>SUCCESSFUL RETIREMENT PLAN</a:t>
            </a:r>
            <a:endParaRPr lang="en-US" sz="3200" b="1" cap="all" dirty="0">
              <a:solidFill>
                <a:srgbClr val="C96200"/>
              </a:solidFill>
              <a:latin typeface="Calibri"/>
              <a:ea typeface="+mn-ea"/>
              <a:cs typeface="+mn-cs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 smtClean="0">
                <a:solidFill>
                  <a:srgbClr val="FFFFFF"/>
                </a:solidFill>
                <a:cs typeface="Calibri" charset="0"/>
              </a:rPr>
              <a:t>Three items to do in the next three days</a:t>
            </a:r>
            <a:endParaRPr lang="en-US" sz="4000" b="1" dirty="0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9680" y="2468123"/>
            <a:ext cx="6781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Consider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“success” as it relates to your plan participants and the role you play in impacting the plan’s success.</a:t>
            </a:r>
            <a:endParaRPr lang="en-US" sz="2000" dirty="0" smtClean="0">
              <a:solidFill>
                <a:srgbClr val="BCD7DE"/>
              </a:solidFill>
            </a:endParaRPr>
          </a:p>
          <a:p>
            <a:pPr algn="ctr"/>
            <a:endParaRPr lang="en-US" sz="2000" dirty="0" smtClean="0">
              <a:solidFill>
                <a:srgbClr val="BCD7DE"/>
              </a:solidFill>
            </a:endParaRPr>
          </a:p>
          <a:p>
            <a:pPr algn="ctr"/>
            <a:endParaRPr lang="en-US" sz="6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Work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your financial professional to evaluate your plan and create a 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</a:t>
            </a:r>
          </a:p>
          <a:p>
            <a:pPr algn="ctr"/>
            <a:endParaRPr lang="en-US" sz="2000" dirty="0" smtClean="0">
              <a:solidFill>
                <a:srgbClr val="BCD7DE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Encourage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to meet with a financial professional to keep on track.</a:t>
            </a:r>
            <a:endParaRPr lang="en-US" sz="2000" dirty="0" smtClean="0">
              <a:solidFill>
                <a:srgbClr val="BCD7D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 Contact: </a:t>
            </a:r>
          </a:p>
          <a:p>
            <a:r>
              <a:rPr lang="en-US" dirty="0" smtClean="0"/>
              <a:t>			   </a:t>
            </a:r>
          </a:p>
          <a:p>
            <a:r>
              <a:rPr lang="en-US" dirty="0" smtClean="0"/>
              <a:t>			    John Friar</a:t>
            </a:r>
          </a:p>
          <a:p>
            <a:r>
              <a:rPr lang="en-US" dirty="0" smtClean="0"/>
              <a:t>			    Financial Consultant/ Director of Corporate Retirement Plans</a:t>
            </a:r>
          </a:p>
          <a:p>
            <a:r>
              <a:rPr lang="en-US" dirty="0" smtClean="0"/>
              <a:t>			    </a:t>
            </a:r>
            <a:r>
              <a:rPr lang="en-US" dirty="0" smtClean="0">
                <a:hlinkClick r:id="rId3"/>
              </a:rPr>
              <a:t>Jfriar@hjbfinancial.com</a:t>
            </a:r>
            <a:r>
              <a:rPr lang="en-US" dirty="0" smtClean="0"/>
              <a:t>	</a:t>
            </a:r>
          </a:p>
          <a:p>
            <a:r>
              <a:rPr lang="en-US" dirty="0" smtClean="0"/>
              <a:t>			    Direct: 608-252-9634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457200"/>
            <a:ext cx="8229600" cy="5410200"/>
          </a:xfrm>
          <a:prstGeom prst="roundRect">
            <a:avLst>
              <a:gd name="adj" fmla="val 3568"/>
            </a:avLst>
          </a:prstGeom>
          <a:solidFill>
            <a:srgbClr val="C4DFE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457200" y="1047096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96200"/>
                </a:solidFill>
                <a:cs typeface="Calibri" charset="0"/>
              </a:rPr>
              <a:t>WORKERS’ SAVINGS ARE FALLING SHORT.</a:t>
            </a:r>
            <a:endParaRPr lang="en-US" b="1" dirty="0">
              <a:solidFill>
                <a:srgbClr val="C96200"/>
              </a:solidFill>
              <a:cs typeface="Calibri" charset="0"/>
            </a:endParaRPr>
          </a:p>
        </p:txBody>
      </p:sp>
      <p:sp>
        <p:nvSpPr>
          <p:cNvPr id="10" name="Rectangle 21"/>
          <p:cNvSpPr txBox="1">
            <a:spLocks noChangeArrowheads="1"/>
          </p:cNvSpPr>
          <p:nvPr/>
        </p:nvSpPr>
        <p:spPr bwMode="auto">
          <a:xfrm>
            <a:off x="609600" y="65532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chemeClr val="tx2"/>
                </a:solidFill>
                <a:cs typeface="Calibri" charset="0"/>
              </a:rPr>
              <a:t>WHY SHOULD YOU CARE?</a:t>
            </a:r>
            <a:endParaRPr lang="en-US" sz="30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1808163"/>
            <a:ext cx="1154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53874"/>
                </a:solidFill>
                <a:cs typeface="Calibri" charset="0"/>
              </a:rPr>
              <a:t>5-7%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2514600" y="1803400"/>
            <a:ext cx="536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Average </a:t>
            </a:r>
            <a:r>
              <a:rPr lang="en-US" b="1" dirty="0">
                <a:solidFill>
                  <a:srgbClr val="003366"/>
                </a:solidFill>
              </a:rPr>
              <a:t>deferral rates are 5-7%</a:t>
            </a:r>
            <a:r>
              <a:rPr lang="en-US" b="1" baseline="30000" dirty="0">
                <a:solidFill>
                  <a:srgbClr val="003366"/>
                </a:solidFill>
              </a:rPr>
              <a:t>1</a:t>
            </a:r>
            <a:endParaRPr lang="en-US" dirty="0">
              <a:solidFill>
                <a:srgbClr val="003366"/>
              </a:solidFill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066800" y="2667000"/>
            <a:ext cx="7086600" cy="1219200"/>
            <a:chOff x="990600" y="2667000"/>
            <a:chExt cx="7162800" cy="1219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90600" y="3886200"/>
              <a:ext cx="7162800" cy="0"/>
            </a:xfrm>
            <a:prstGeom prst="line">
              <a:avLst/>
            </a:prstGeom>
            <a:ln w="28575" cmpd="sng">
              <a:solidFill>
                <a:srgbClr val="CF511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90600" y="2667000"/>
              <a:ext cx="7162800" cy="0"/>
            </a:xfrm>
            <a:prstGeom prst="line">
              <a:avLst/>
            </a:prstGeom>
            <a:ln w="28575" cmpd="sng">
              <a:solidFill>
                <a:srgbClr val="CF511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44625" y="3078163"/>
            <a:ext cx="100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53874"/>
                </a:solidFill>
                <a:cs typeface="Calibri" charset="0"/>
              </a:rPr>
              <a:t>70%</a:t>
            </a: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2522538" y="3109913"/>
            <a:ext cx="535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b="1" dirty="0">
                <a:solidFill>
                  <a:srgbClr val="003366"/>
                </a:solidFill>
              </a:rPr>
              <a:t>are behind schedule</a:t>
            </a:r>
            <a:r>
              <a:rPr lang="en-US" dirty="0">
                <a:solidFill>
                  <a:srgbClr val="003366"/>
                </a:solidFill>
              </a:rPr>
              <a:t> in saving for retirement</a:t>
            </a:r>
            <a:r>
              <a:rPr lang="en-US" baseline="30000" dirty="0">
                <a:solidFill>
                  <a:srgbClr val="003366"/>
                </a:solidFill>
              </a:rPr>
              <a:t>2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44625" y="4270375"/>
            <a:ext cx="100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53874"/>
                </a:solidFill>
                <a:cs typeface="Calibri" charset="0"/>
              </a:rPr>
              <a:t>50%</a:t>
            </a: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2522538" y="4343400"/>
            <a:ext cx="574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b="1" dirty="0">
                <a:solidFill>
                  <a:srgbClr val="003366"/>
                </a:solidFill>
              </a:rPr>
              <a:t>About 50% have less than $10,000 saved </a:t>
            </a:r>
            <a:r>
              <a:rPr lang="en-US" dirty="0">
                <a:solidFill>
                  <a:srgbClr val="003366"/>
                </a:solidFill>
              </a:rPr>
              <a:t>for retirement</a:t>
            </a:r>
            <a:r>
              <a:rPr lang="en-US" baseline="30000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81000" y="5130800"/>
            <a:ext cx="8229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charset="0"/>
              </a:rPr>
              <a:t>1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charset="0"/>
              </a:rPr>
              <a:t>The average 401(k) participant saved 6.8% of their salary pre-tax in their 401(k) plan. (PSCA’s 55th Annual Survey of Profit Sharing and 401(k) plans, Oct. 2013.) The average 403(b) participant saved 5.7% of their salary pre-tax in their 403(b) plan. (PSCA’s 5th Benchmarking Survey of 403(b) Plans, 2013.)</a:t>
            </a:r>
          </a:p>
          <a:p>
            <a:pPr algn="ctr">
              <a:spcBef>
                <a:spcPct val="50000"/>
              </a:spcBef>
            </a:pP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charset="0"/>
              </a:rPr>
              <a:t>2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charset="0"/>
              </a:rPr>
              <a:t> EBRI Retirement Confidence Survey, 2013.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752600" y="1075983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IS YOUR FINANCIAL PROFESSIONAL HAVING THIS CONVERSATION?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74955" y="1795073"/>
            <a:ext cx="5993224" cy="443425"/>
          </a:xfrm>
          <a:prstGeom prst="roundRect">
            <a:avLst>
              <a:gd name="adj" fmla="val 35164"/>
            </a:avLst>
          </a:prstGeom>
          <a:solidFill>
            <a:srgbClr val="024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15834" y="1790536"/>
            <a:ext cx="531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2/3 of plan sponsors </a:t>
            </a:r>
          </a:p>
        </p:txBody>
      </p:sp>
      <p:pic>
        <p:nvPicPr>
          <p:cNvPr id="10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955" y="2585630"/>
            <a:ext cx="1917189" cy="19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77320" y="2585630"/>
            <a:ext cx="4290859" cy="1569943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89757" y="2913432"/>
            <a:ext cx="4278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F396A"/>
                </a:solidFill>
              </a:rPr>
              <a:t>“I expect my financial professional to be aggressive in promoting outcomes-focused retirement income planning.”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1752600" y="1082963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FORMULA FOR SUCCESS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5434" y="2083277"/>
            <a:ext cx="762000" cy="1041400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3230500" y="2340488"/>
            <a:ext cx="406647" cy="406647"/>
          </a:xfrm>
          <a:prstGeom prst="mathPlus">
            <a:avLst/>
          </a:prstGeom>
          <a:solidFill>
            <a:srgbClr val="D05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9860" y="2083277"/>
            <a:ext cx="990600" cy="927100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5389348" y="2340488"/>
            <a:ext cx="406647" cy="406647"/>
          </a:xfrm>
          <a:prstGeom prst="mathPlus">
            <a:avLst/>
          </a:prstGeom>
          <a:solidFill>
            <a:srgbClr val="D05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2056" y="2083277"/>
            <a:ext cx="1355921" cy="1168400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399951" y="3428998"/>
            <a:ext cx="1908536" cy="1408438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562460" y="3428998"/>
            <a:ext cx="1908536" cy="1408438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737630" y="3428998"/>
            <a:ext cx="1908536" cy="1408438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36304" y="3802661"/>
            <a:ext cx="16288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Plan Evaluation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6970" y="3678011"/>
            <a:ext cx="162882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High Participation &amp; Savings Levels 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3983" y="3562677"/>
            <a:ext cx="1628828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3366"/>
                </a:solidFill>
              </a:rPr>
              <a:t>An </a:t>
            </a:r>
            <a:r>
              <a:rPr lang="en-US" b="1" dirty="0" smtClean="0">
                <a:solidFill>
                  <a:srgbClr val="003366"/>
                </a:solidFill>
              </a:rPr>
              <a:t>Outcomes-Based Investment Strategy</a:t>
            </a:r>
            <a:endParaRPr lang="en-US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57200" y="1001549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EVALUATE YOUR PLAN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0679" y="2140573"/>
            <a:ext cx="3197477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b="1" dirty="0" smtClean="0">
                <a:solidFill>
                  <a:srgbClr val="C96200"/>
                </a:solidFill>
              </a:rPr>
              <a:t>INCOME REPLACEMENT RATIO: </a:t>
            </a:r>
            <a:r>
              <a:rPr lang="en-US" b="1" dirty="0" smtClean="0">
                <a:solidFill>
                  <a:srgbClr val="0F396A"/>
                </a:solidFill>
              </a:rPr>
              <a:t>Percentage </a:t>
            </a:r>
            <a:r>
              <a:rPr lang="en-US" b="1" dirty="0">
                <a:solidFill>
                  <a:srgbClr val="0F396A"/>
                </a:solidFill>
              </a:rPr>
              <a:t>of income </a:t>
            </a:r>
            <a:r>
              <a:rPr lang="en-US" b="1" dirty="0" smtClean="0">
                <a:solidFill>
                  <a:srgbClr val="0F396A"/>
                </a:solidFill>
              </a:rPr>
              <a:t>required </a:t>
            </a:r>
            <a:r>
              <a:rPr lang="en-US" b="1" dirty="0">
                <a:solidFill>
                  <a:srgbClr val="0F396A"/>
                </a:solidFill>
              </a:rPr>
              <a:t>by a retiree to maintain a desired standard </a:t>
            </a:r>
            <a:r>
              <a:rPr lang="en-US" b="1" dirty="0" smtClean="0">
                <a:solidFill>
                  <a:srgbClr val="0F396A"/>
                </a:solidFill>
              </a:rPr>
              <a:t>of </a:t>
            </a:r>
            <a:r>
              <a:rPr lang="en-US" b="1" dirty="0">
                <a:solidFill>
                  <a:srgbClr val="0F396A"/>
                </a:solidFill>
              </a:rPr>
              <a:t>living during the retirement years; can be calculated </a:t>
            </a:r>
            <a:r>
              <a:rPr lang="en-US" b="1" dirty="0" smtClean="0">
                <a:solidFill>
                  <a:srgbClr val="0F396A"/>
                </a:solidFill>
              </a:rPr>
              <a:t>at </a:t>
            </a:r>
            <a:r>
              <a:rPr lang="en-US" b="1" dirty="0">
                <a:solidFill>
                  <a:srgbClr val="0F396A"/>
                </a:solidFill>
              </a:rPr>
              <a:t>the plan and/or </a:t>
            </a:r>
            <a:r>
              <a:rPr lang="en-US" b="1" dirty="0" smtClean="0">
                <a:solidFill>
                  <a:srgbClr val="0F396A"/>
                </a:solidFill>
              </a:rPr>
              <a:t>participant </a:t>
            </a:r>
            <a:r>
              <a:rPr lang="en-US" b="1" dirty="0">
                <a:solidFill>
                  <a:srgbClr val="0F396A"/>
                </a:solidFill>
              </a:rPr>
              <a:t>level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54948" y="1921036"/>
            <a:ext cx="2843773" cy="443425"/>
          </a:xfrm>
          <a:prstGeom prst="roundRect">
            <a:avLst>
              <a:gd name="adj" fmla="val 30139"/>
            </a:avLst>
          </a:prstGeom>
          <a:solidFill>
            <a:srgbClr val="024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88371" y="1916499"/>
            <a:ext cx="2738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Who can help me?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957759" y="2488896"/>
            <a:ext cx="2840962" cy="655416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936327" y="4107006"/>
            <a:ext cx="2840962" cy="655416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957759" y="3296501"/>
            <a:ext cx="2840962" cy="655416"/>
          </a:xfrm>
          <a:prstGeom prst="roundRect">
            <a:avLst>
              <a:gd name="adj" fmla="val 15565"/>
            </a:avLst>
          </a:prstGeom>
          <a:solidFill>
            <a:srgbClr val="FFFFFF"/>
          </a:solidFill>
          <a:ln>
            <a:noFill/>
          </a:ln>
          <a:effectLst>
            <a:outerShdw blurRad="222250" dist="38100" dir="33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51444" tIns="25722" rIns="51444" bIns="25722" anchor="ctr"/>
          <a:lstStyle/>
          <a:p>
            <a:pPr algn="ctr"/>
            <a:endParaRPr lang="en-US" dirty="0"/>
          </a:p>
        </p:txBody>
      </p:sp>
      <p:pic>
        <p:nvPicPr>
          <p:cNvPr id="13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93" y="2539678"/>
            <a:ext cx="553854" cy="5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726" y="3350319"/>
            <a:ext cx="471766" cy="5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461" y="4157788"/>
            <a:ext cx="553854" cy="5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82113" y="2539108"/>
            <a:ext cx="20166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Financial professional</a:t>
            </a:r>
            <a:endParaRPr lang="en-US" sz="1400" i="1" dirty="0">
              <a:solidFill>
                <a:srgbClr val="0033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2114" y="3338970"/>
            <a:ext cx="1916338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Third party </a:t>
            </a:r>
            <a:r>
              <a:rPr lang="en-US" b="1" dirty="0">
                <a:solidFill>
                  <a:srgbClr val="003366"/>
                </a:solidFill>
              </a:rPr>
              <a:t>administrator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60682" y="4279708"/>
            <a:ext cx="201660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3366"/>
                </a:solidFill>
              </a:rPr>
              <a:t>Service provider</a:t>
            </a:r>
            <a:endParaRPr lang="en-US" sz="1400" i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5334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469900" y="807547"/>
            <a:ext cx="821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EVALUATE YOUR PLAN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457200" y="1199496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96200"/>
                </a:solidFill>
                <a:cs typeface="Calibri" charset="0"/>
              </a:rPr>
              <a:t>RESULTS AREN’T ALWAYS WHAT THEY MAY APPEAR</a:t>
            </a:r>
            <a:endParaRPr lang="en-US" b="1" dirty="0">
              <a:solidFill>
                <a:srgbClr val="C96200"/>
              </a:solidFill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354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Are your employees retirement ready?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" t="11636" r="2469" b="16337"/>
          <a:stretch/>
        </p:blipFill>
        <p:spPr bwMode="auto">
          <a:xfrm>
            <a:off x="444500" y="2228203"/>
            <a:ext cx="8242300" cy="2597797"/>
          </a:xfrm>
          <a:prstGeom prst="roundRect">
            <a:avLst>
              <a:gd name="adj" fmla="val 66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" t="11636" r="2469"/>
          <a:stretch/>
        </p:blipFill>
        <p:spPr bwMode="auto">
          <a:xfrm>
            <a:off x="444500" y="2418703"/>
            <a:ext cx="8242300" cy="3187038"/>
          </a:xfrm>
          <a:prstGeom prst="roundRect">
            <a:avLst>
              <a:gd name="adj" fmla="val 66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27" t="75212" r="9321" b="16338"/>
          <a:stretch/>
        </p:blipFill>
        <p:spPr bwMode="auto">
          <a:xfrm>
            <a:off x="7162800" y="4724400"/>
            <a:ext cx="1168400" cy="425980"/>
          </a:xfrm>
          <a:prstGeom prst="roundRect">
            <a:avLst>
              <a:gd name="adj" fmla="val 261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C962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989744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DELAYED RETIREMENT HURTS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THE BOTTOM LINE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8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D0510F"/>
                </a:solidFill>
              </a:rPr>
              <a:t>The impact of employees who can’t retire </a:t>
            </a:r>
            <a:r>
              <a:rPr lang="en-US" b="1" cap="all" dirty="0" smtClean="0">
                <a:solidFill>
                  <a:srgbClr val="D0510F"/>
                </a:solidFill>
              </a:rPr>
              <a:t/>
            </a:r>
            <a:br>
              <a:rPr lang="en-US" b="1" cap="all" dirty="0" smtClean="0">
                <a:solidFill>
                  <a:srgbClr val="D0510F"/>
                </a:solidFill>
              </a:rPr>
            </a:br>
            <a:r>
              <a:rPr lang="en-US" b="1" cap="all" dirty="0" smtClean="0">
                <a:solidFill>
                  <a:srgbClr val="D0510F"/>
                </a:solidFill>
              </a:rPr>
              <a:t>due </a:t>
            </a:r>
            <a:r>
              <a:rPr lang="en-US" b="1" cap="all" dirty="0">
                <a:solidFill>
                  <a:srgbClr val="D0510F"/>
                </a:solidFill>
              </a:rPr>
              <a:t>to inadequate savings: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503" y="2882342"/>
            <a:ext cx="683394" cy="56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371" y="4357618"/>
            <a:ext cx="728786" cy="5121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78671" y="2745188"/>
            <a:ext cx="266223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D0510F"/>
                </a:solidFill>
              </a:rPr>
              <a:t>HEALTHCARE/BENEFITS </a:t>
            </a:r>
            <a:br>
              <a:rPr lang="en-US" b="1" dirty="0" smtClean="0">
                <a:solidFill>
                  <a:srgbClr val="D0510F"/>
                </a:solidFill>
              </a:rPr>
            </a:br>
            <a:r>
              <a:rPr lang="en-US" b="1" dirty="0" smtClean="0">
                <a:solidFill>
                  <a:srgbClr val="D0510F"/>
                </a:solidFill>
              </a:rPr>
              <a:t>COST TO RISE: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F396A"/>
                </a:solidFill>
              </a:rPr>
              <a:t>60% of employers </a:t>
            </a:r>
            <a:r>
              <a:rPr lang="en-US" b="1" dirty="0" smtClean="0">
                <a:solidFill>
                  <a:srgbClr val="0F396A"/>
                </a:solidFill>
              </a:rPr>
              <a:t/>
            </a:r>
            <a:br>
              <a:rPr lang="en-US" b="1" dirty="0" smtClean="0">
                <a:solidFill>
                  <a:srgbClr val="0F396A"/>
                </a:solidFill>
              </a:rPr>
            </a:br>
            <a:r>
              <a:rPr lang="en-US" b="1" dirty="0" smtClean="0">
                <a:solidFill>
                  <a:srgbClr val="0F396A"/>
                </a:solidFill>
              </a:rPr>
              <a:t>expect </a:t>
            </a:r>
            <a:r>
              <a:rPr lang="en-US" b="1" dirty="0">
                <a:solidFill>
                  <a:srgbClr val="0F396A"/>
                </a:solidFill>
              </a:rPr>
              <a:t>costs to </a:t>
            </a:r>
            <a:r>
              <a:rPr lang="en-US" b="1" dirty="0" smtClean="0">
                <a:solidFill>
                  <a:srgbClr val="0F396A"/>
                </a:solidFill>
              </a:rPr>
              <a:t>rise.</a:t>
            </a:r>
            <a:r>
              <a:rPr lang="en-US" b="1" baseline="30000" dirty="0" smtClean="0">
                <a:solidFill>
                  <a:srgbClr val="0F396A"/>
                </a:solidFill>
              </a:rPr>
              <a:t>*</a:t>
            </a:r>
            <a:endParaRPr lang="en-US" b="1" baseline="30000" dirty="0">
              <a:solidFill>
                <a:srgbClr val="0F396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6113" y="4178099"/>
            <a:ext cx="263421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0510F"/>
                </a:solidFill>
              </a:rPr>
              <a:t>ON PRODUCTIVITY</a:t>
            </a:r>
            <a:r>
              <a:rPr lang="en-US" b="1" dirty="0" smtClean="0">
                <a:solidFill>
                  <a:srgbClr val="D0510F"/>
                </a:solidFill>
              </a:rPr>
              <a:t>:</a:t>
            </a:r>
            <a:endParaRPr lang="en-US" b="1" dirty="0" smtClean="0">
              <a:solidFill>
                <a:srgbClr val="0F396A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F396A"/>
                </a:solidFill>
              </a:rPr>
              <a:t>? Potentially </a:t>
            </a:r>
            <a:r>
              <a:rPr lang="en-US" b="1" i="1" dirty="0" smtClean="0">
                <a:solidFill>
                  <a:srgbClr val="0F396A"/>
                </a:solidFill>
              </a:rPr>
              <a:t>significant</a:t>
            </a:r>
            <a:r>
              <a:rPr lang="en-US" b="1" dirty="0" smtClean="0">
                <a:solidFill>
                  <a:srgbClr val="0F396A"/>
                </a:solidFill>
              </a:rPr>
              <a:t> employer costs.</a:t>
            </a:r>
            <a:endParaRPr lang="en-US" b="1" dirty="0">
              <a:solidFill>
                <a:srgbClr val="0F39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002247" y="3913404"/>
            <a:ext cx="6572250" cy="0"/>
          </a:xfrm>
          <a:prstGeom prst="line">
            <a:avLst/>
          </a:prstGeom>
          <a:ln w="28575" cmpd="sng">
            <a:solidFill>
              <a:srgbClr val="CF511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031401" y="2562181"/>
            <a:ext cx="3227918" cy="2860552"/>
            <a:chOff x="297472" y="5303805"/>
            <a:chExt cx="3227918" cy="3687876"/>
          </a:xfrm>
        </p:grpSpPr>
        <p:sp>
          <p:nvSpPr>
            <p:cNvPr id="16" name="Rounded Rectangle 15"/>
            <p:cNvSpPr/>
            <p:nvPr/>
          </p:nvSpPr>
          <p:spPr>
            <a:xfrm>
              <a:off x="297472" y="5303805"/>
              <a:ext cx="3227918" cy="3687876"/>
            </a:xfrm>
            <a:prstGeom prst="roundRect">
              <a:avLst>
                <a:gd name="adj" fmla="val 5919"/>
              </a:avLst>
            </a:prstGeom>
            <a:solidFill>
              <a:srgbClr val="4F8D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43431" y="5580124"/>
              <a:ext cx="2981959" cy="273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FOR EACH 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EMPLOYEE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OVER AGE 65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 PLAN SPONSOR COULD 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PAY $5,000 MORE PER YEAR FOR HEALTHCARE.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Source: </a:t>
              </a:r>
              <a:r>
                <a:rPr lang="en-US" sz="1200" dirty="0" smtClean="0">
                  <a:solidFill>
                    <a:schemeClr val="bg1"/>
                  </a:solidFill>
                </a:rPr>
                <a:t>EBRI Estimates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033" y="5718473"/>
              <a:ext cx="845397" cy="7134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96000"/>
            <a:ext cx="9144000" cy="76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6143c067-83c9-4c3c-977c-1929bc6bcf3e" descr="cid:371A758D-64FD-4CAF-A0C3-AB808105D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609600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229600" cy="5148541"/>
          </a:xfrm>
          <a:prstGeom prst="roundRect">
            <a:avLst>
              <a:gd name="adj" fmla="val 3568"/>
            </a:avLst>
          </a:prstGeom>
          <a:solidFill>
            <a:srgbClr val="BCD7D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752600" y="99060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ADEQUATE SAVINGS LEVELS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  <a:cs typeface="Calibri" charset="0"/>
              </a:rPr>
              <a:t>PUT IT ON AUTO</a:t>
            </a:r>
            <a:endParaRPr lang="en-US" sz="3200" b="1" dirty="0">
              <a:solidFill>
                <a:schemeClr val="tx2"/>
              </a:solidFill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230" y="1951552"/>
            <a:ext cx="240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D0510F"/>
                </a:solidFill>
              </a:rPr>
              <a:t>AUTOMATIC ENROLLMENT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43797" y="3505701"/>
            <a:ext cx="165523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5400" b="1" dirty="0" smtClean="0">
                <a:solidFill>
                  <a:srgbClr val="053874"/>
                </a:solidFill>
                <a:cs typeface="Calibri" charset="0"/>
              </a:rPr>
              <a:t>91%</a:t>
            </a:r>
            <a:endParaRPr lang="en-US" sz="5400" b="1" dirty="0">
              <a:solidFill>
                <a:srgbClr val="053874"/>
              </a:solidFill>
              <a:cs typeface="Calibri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148152" y="4107807"/>
            <a:ext cx="1834545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cap="all" dirty="0" smtClean="0">
                <a:solidFill>
                  <a:srgbClr val="0F396A"/>
                </a:solidFill>
                <a:ea typeface="ＭＳ Ｐゴシック" charset="0"/>
                <a:cs typeface="ＭＳ Ｐゴシック" charset="0"/>
              </a:rPr>
              <a:t>PARTICIPANTS stayed </a:t>
            </a:r>
            <a:r>
              <a:rPr lang="en-US" sz="1600" b="1" cap="all" dirty="0" smtClean="0">
                <a:solidFill>
                  <a:srgbClr val="D0510F"/>
                </a:solidFill>
                <a:ea typeface="ＭＳ Ｐゴシック" charset="0"/>
                <a:cs typeface="ＭＳ Ｐゴシック" charset="0"/>
              </a:rPr>
              <a:t>in</a:t>
            </a:r>
            <a:endParaRPr lang="en-US" sz="1600" b="1" cap="all" baseline="30000" dirty="0">
              <a:solidFill>
                <a:srgbClr val="D0510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6944" y="1960661"/>
            <a:ext cx="240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D0510F"/>
                </a:solidFill>
              </a:rPr>
              <a:t>AUTOMATIC ESCALATION</a:t>
            </a:r>
          </a:p>
          <a:p>
            <a:pPr algn="ctr"/>
            <a:r>
              <a:rPr lang="en-US" sz="1200" b="1" cap="all" dirty="0" smtClean="0">
                <a:solidFill>
                  <a:srgbClr val="003366"/>
                </a:solidFill>
              </a:rPr>
              <a:t>(default FEATURE)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9818" y="1951552"/>
            <a:ext cx="240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D0510F"/>
                </a:solidFill>
              </a:rPr>
              <a:t>AUTOMATIC ESCALATION</a:t>
            </a:r>
            <a:endParaRPr lang="en-US" b="1" cap="all" dirty="0" smtClean="0">
              <a:solidFill>
                <a:srgbClr val="D0510F"/>
              </a:solidFill>
            </a:endParaRPr>
          </a:p>
          <a:p>
            <a:pPr lvl="0" algn="ctr"/>
            <a:r>
              <a:rPr lang="en-US" sz="1200" b="1" cap="all" dirty="0" smtClean="0">
                <a:solidFill>
                  <a:srgbClr val="003366"/>
                </a:solidFill>
              </a:rPr>
              <a:t>(VOLUNTARY CHOICE)</a:t>
            </a:r>
            <a:endParaRPr lang="en-US" sz="1200" b="1" cap="all" dirty="0">
              <a:solidFill>
                <a:srgbClr val="003366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6438" y="3505701"/>
            <a:ext cx="165523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5400" b="1" dirty="0" smtClean="0">
                <a:solidFill>
                  <a:srgbClr val="053874"/>
                </a:solidFill>
                <a:cs typeface="Calibri" charset="0"/>
              </a:rPr>
              <a:t>88%</a:t>
            </a:r>
            <a:endParaRPr lang="en-US" sz="5400" b="1" dirty="0">
              <a:solidFill>
                <a:srgbClr val="053874"/>
              </a:solidFill>
              <a:cs typeface="Calibri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720793" y="4107807"/>
            <a:ext cx="1834545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cap="all" dirty="0" smtClean="0">
                <a:solidFill>
                  <a:srgbClr val="0F396A"/>
                </a:solidFill>
                <a:ea typeface="ＭＳ Ｐゴシック" charset="0"/>
                <a:cs typeface="ＭＳ Ｐゴシック" charset="0"/>
              </a:rPr>
              <a:t>PARTICIPANTS stayed </a:t>
            </a:r>
            <a:r>
              <a:rPr lang="en-US" sz="1600" b="1" cap="all" dirty="0" smtClean="0">
                <a:solidFill>
                  <a:srgbClr val="D0510F"/>
                </a:solidFill>
                <a:ea typeface="ＭＳ Ｐゴシック" charset="0"/>
                <a:cs typeface="ＭＳ Ｐゴシック" charset="0"/>
              </a:rPr>
              <a:t>in</a:t>
            </a:r>
            <a:endParaRPr lang="en-US" sz="1600" b="1" cap="all" baseline="30000" dirty="0">
              <a:solidFill>
                <a:srgbClr val="D0510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90952" y="3505701"/>
            <a:ext cx="165523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5400" b="1" dirty="0" smtClean="0">
                <a:solidFill>
                  <a:srgbClr val="053874"/>
                </a:solidFill>
                <a:cs typeface="Calibri" charset="0"/>
              </a:rPr>
              <a:t>6%</a:t>
            </a:r>
            <a:endParaRPr lang="en-US" sz="5400" b="1" dirty="0">
              <a:solidFill>
                <a:srgbClr val="053874"/>
              </a:solidFill>
              <a:cs typeface="Calibri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295307" y="4107807"/>
            <a:ext cx="1834545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cap="all" dirty="0" smtClean="0">
                <a:solidFill>
                  <a:srgbClr val="0F396A"/>
                </a:solidFill>
                <a:ea typeface="ＭＳ Ｐゴシック" charset="0"/>
                <a:cs typeface="ＭＳ Ｐゴシック" charset="0"/>
              </a:rPr>
              <a:t>PARTICIPANTS OPTED </a:t>
            </a:r>
            <a:r>
              <a:rPr lang="en-US" sz="1600" b="1" cap="all" dirty="0" smtClean="0">
                <a:solidFill>
                  <a:srgbClr val="D0510F"/>
                </a:solidFill>
                <a:ea typeface="ＭＳ Ｐゴシック" charset="0"/>
                <a:cs typeface="ＭＳ Ｐゴシック" charset="0"/>
              </a:rPr>
              <a:t>IN</a:t>
            </a:r>
            <a:endParaRPr lang="en-US" sz="1600" b="1" cap="all" baseline="30000" dirty="0">
              <a:solidFill>
                <a:srgbClr val="D0510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6000" y="5589726"/>
            <a:ext cx="7404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</a:t>
            </a: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Financial Group. Data based on a combination of 42,806 participants opting out of Automatic Enrollment or Automatic Increase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April 25, 2013, and 65,662 opting in to Principal Step Ahead Retirement Option</a:t>
            </a:r>
            <a:r>
              <a:rPr lang="en-US" sz="1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of April 31, 2013.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1013</Words>
  <Application>Microsoft Office PowerPoint</Application>
  <PresentationFormat>On-screen Show (4:3)</PresentationFormat>
  <Paragraphs>183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jfriar</dc:creator>
  <cp:lastModifiedBy>aklein</cp:lastModifiedBy>
  <cp:revision>17</cp:revision>
  <dcterms:created xsi:type="dcterms:W3CDTF">2014-09-16T00:13:41Z</dcterms:created>
  <dcterms:modified xsi:type="dcterms:W3CDTF">2014-09-18T18:39:37Z</dcterms:modified>
</cp:coreProperties>
</file>