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 id="2147483816" r:id="rId10"/>
    <p:sldMasterId id="2147483828" r:id="rId11"/>
    <p:sldMasterId id="2147483840" r:id="rId12"/>
    <p:sldMasterId id="2147483852" r:id="rId13"/>
    <p:sldMasterId id="2147483864" r:id="rId14"/>
    <p:sldMasterId id="2147483876" r:id="rId15"/>
    <p:sldMasterId id="2147483888" r:id="rId16"/>
    <p:sldMasterId id="2147483900" r:id="rId17"/>
  </p:sldMasterIdLst>
  <p:notesMasterIdLst>
    <p:notesMasterId r:id="rId83"/>
  </p:notesMasterIdLst>
  <p:sldIdLst>
    <p:sldId id="256" r:id="rId18"/>
    <p:sldId id="257" r:id="rId19"/>
    <p:sldId id="258" r:id="rId20"/>
    <p:sldId id="259" r:id="rId21"/>
    <p:sldId id="260" r:id="rId22"/>
    <p:sldId id="261" r:id="rId23"/>
    <p:sldId id="333" r:id="rId24"/>
    <p:sldId id="262" r:id="rId25"/>
    <p:sldId id="263" r:id="rId26"/>
    <p:sldId id="264" r:id="rId27"/>
    <p:sldId id="265" r:id="rId28"/>
    <p:sldId id="281" r:id="rId29"/>
    <p:sldId id="282" r:id="rId30"/>
    <p:sldId id="272" r:id="rId31"/>
    <p:sldId id="338" r:id="rId32"/>
    <p:sldId id="339" r:id="rId33"/>
    <p:sldId id="337" r:id="rId34"/>
    <p:sldId id="340" r:id="rId35"/>
    <p:sldId id="342" r:id="rId36"/>
    <p:sldId id="346" r:id="rId37"/>
    <p:sldId id="343" r:id="rId38"/>
    <p:sldId id="345" r:id="rId39"/>
    <p:sldId id="347" r:id="rId40"/>
    <p:sldId id="348" r:id="rId41"/>
    <p:sldId id="350" r:id="rId42"/>
    <p:sldId id="351" r:id="rId43"/>
    <p:sldId id="353" r:id="rId44"/>
    <p:sldId id="354" r:id="rId45"/>
    <p:sldId id="355" r:id="rId46"/>
    <p:sldId id="356" r:id="rId47"/>
    <p:sldId id="359" r:id="rId48"/>
    <p:sldId id="360" r:id="rId49"/>
    <p:sldId id="362" r:id="rId50"/>
    <p:sldId id="363" r:id="rId51"/>
    <p:sldId id="366" r:id="rId52"/>
    <p:sldId id="367" r:id="rId53"/>
    <p:sldId id="368" r:id="rId54"/>
    <p:sldId id="370" r:id="rId55"/>
    <p:sldId id="371" r:id="rId56"/>
    <p:sldId id="374" r:id="rId57"/>
    <p:sldId id="375" r:id="rId58"/>
    <p:sldId id="377" r:id="rId59"/>
    <p:sldId id="378" r:id="rId60"/>
    <p:sldId id="380" r:id="rId61"/>
    <p:sldId id="381" r:id="rId62"/>
    <p:sldId id="384" r:id="rId63"/>
    <p:sldId id="385" r:id="rId64"/>
    <p:sldId id="387" r:id="rId65"/>
    <p:sldId id="273" r:id="rId66"/>
    <p:sldId id="274" r:id="rId67"/>
    <p:sldId id="275" r:id="rId68"/>
    <p:sldId id="276" r:id="rId69"/>
    <p:sldId id="323" r:id="rId70"/>
    <p:sldId id="277" r:id="rId71"/>
    <p:sldId id="278" r:id="rId72"/>
    <p:sldId id="279" r:id="rId73"/>
    <p:sldId id="325" r:id="rId74"/>
    <p:sldId id="326" r:id="rId75"/>
    <p:sldId id="327" r:id="rId76"/>
    <p:sldId id="328" r:id="rId77"/>
    <p:sldId id="329" r:id="rId78"/>
    <p:sldId id="330" r:id="rId79"/>
    <p:sldId id="331" r:id="rId80"/>
    <p:sldId id="332" r:id="rId81"/>
    <p:sldId id="32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EFE3"/>
    <a:srgbClr val="E2E0CC"/>
    <a:srgbClr val="F7F3E7"/>
    <a:srgbClr val="CCC9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74" y="162"/>
      </p:cViewPr>
      <p:guideLst>
        <p:guide orient="horz" pos="2160"/>
        <p:guide pos="2880"/>
      </p:guideLst>
    </p:cSldViewPr>
  </p:slideViewPr>
  <p:notesTextViewPr>
    <p:cViewPr>
      <p:scale>
        <a:sx n="1" d="1"/>
        <a:sy n="1" d="1"/>
      </p:scale>
      <p:origin x="0" y="0"/>
    </p:cViewPr>
  </p:notesTextViewPr>
  <p:sorterViewPr>
    <p:cViewPr>
      <p:scale>
        <a:sx n="100" d="100"/>
        <a:sy n="100" d="100"/>
      </p:scale>
      <p:origin x="0" y="7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D7198-4C5B-4E67-ABBD-B2B31A78CB5B}" type="datetimeFigureOut">
              <a:rPr lang="en-US" smtClean="0"/>
              <a:t>9/14/2015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29D6F-0235-4349-B481-759226C47382}" type="slidenum">
              <a:rPr lang="en-US" smtClean="0"/>
              <a:t>‹#›</a:t>
            </a:fld>
            <a:endParaRPr lang="en-US" dirty="0"/>
          </a:p>
        </p:txBody>
      </p:sp>
    </p:spTree>
    <p:extLst>
      <p:ext uri="{BB962C8B-B14F-4D97-AF65-F5344CB8AC3E}">
        <p14:creationId xmlns:p14="http://schemas.microsoft.com/office/powerpoint/2010/main" val="207199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good feature for staff needing the ICD-10 codes for tests, orders, referrals, prior </a:t>
            </a:r>
            <a:r>
              <a:rPr lang="en-US" baseline="0" dirty="0" err="1" smtClean="0"/>
              <a:t>auths</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B4529D6F-0235-4349-B481-759226C47382}" type="slidenum">
              <a:rPr lang="en-US" smtClean="0"/>
              <a:t>13</a:t>
            </a:fld>
            <a:endParaRPr lang="en-US" dirty="0"/>
          </a:p>
        </p:txBody>
      </p:sp>
    </p:spTree>
    <p:extLst>
      <p:ext uri="{BB962C8B-B14F-4D97-AF65-F5344CB8AC3E}">
        <p14:creationId xmlns:p14="http://schemas.microsoft.com/office/powerpoint/2010/main" val="227277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IMO is turned on for all clients.  If you are unable to see need to contact G1 support.  This cost has been absorbed by </a:t>
            </a:r>
            <a:r>
              <a:rPr lang="en-US" dirty="0" err="1" smtClean="0"/>
              <a:t>GroupOne</a:t>
            </a:r>
            <a:r>
              <a:rPr lang="en-US" dirty="0" smtClean="0"/>
              <a:t> for most clients.</a:t>
            </a:r>
            <a:endParaRPr lang="en-US" dirty="0"/>
          </a:p>
        </p:txBody>
      </p:sp>
      <p:sp>
        <p:nvSpPr>
          <p:cNvPr id="4" name="Slide Number Placeholder 3"/>
          <p:cNvSpPr>
            <a:spLocks noGrp="1"/>
          </p:cNvSpPr>
          <p:nvPr>
            <p:ph type="sldNum" sz="quarter" idx="10"/>
          </p:nvPr>
        </p:nvSpPr>
        <p:spPr/>
        <p:txBody>
          <a:bodyPr/>
          <a:lstStyle/>
          <a:p>
            <a:fld id="{B4529D6F-0235-4349-B481-759226C47382}" type="slidenum">
              <a:rPr lang="en-US" smtClean="0"/>
              <a:t>14</a:t>
            </a:fld>
            <a:endParaRPr lang="en-US" dirty="0"/>
          </a:p>
        </p:txBody>
      </p:sp>
    </p:spTree>
    <p:extLst>
      <p:ext uri="{BB962C8B-B14F-4D97-AF65-F5344CB8AC3E}">
        <p14:creationId xmlns:p14="http://schemas.microsoft.com/office/powerpoint/2010/main" val="246065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C29AE-EF50-41DE-BAAE-5BA500EB904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7924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191831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371896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886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3868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9641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8396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4159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050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5009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565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7562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69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22928753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95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2645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5372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7308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31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0144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931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3656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2539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05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670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873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7755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7337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2958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3809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9016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5028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407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785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78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300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2701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371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690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699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519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188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306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7737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3586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83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7153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9798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848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8035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1486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9532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190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0267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0240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17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0772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6631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4350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8529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609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64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3046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2247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2812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3972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4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2678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7691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8658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9217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8479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9820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2769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500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465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2911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7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8432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788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023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85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896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9992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6346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595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5784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1014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2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0843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695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429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2138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8186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8036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0763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2857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43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71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4188535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182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776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55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74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359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578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0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91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841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7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1720652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150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29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032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15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599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2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837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888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236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05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3313474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487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702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011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01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451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624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388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58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756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57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1991842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90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231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377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56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6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211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563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4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103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09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40548737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0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376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099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100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57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2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415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910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84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09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7392735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993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6408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12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201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545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700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2754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489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884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04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3144777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402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016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40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069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932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147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379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2025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137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40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9EE2C-75C6-4BE3-965A-1FA1017E513B}"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929BD-6C3D-411F-88E9-C9877B9143DB}" type="slidenum">
              <a:rPr lang="en-US" smtClean="0"/>
              <a:t>‹#›</a:t>
            </a:fld>
            <a:endParaRPr lang="en-US" dirty="0"/>
          </a:p>
        </p:txBody>
      </p:sp>
    </p:spTree>
    <p:extLst>
      <p:ext uri="{BB962C8B-B14F-4D97-AF65-F5344CB8AC3E}">
        <p14:creationId xmlns:p14="http://schemas.microsoft.com/office/powerpoint/2010/main" val="38185552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9993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3878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15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032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3963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476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62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475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3607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57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rgbClr val="FFFFFF"/>
            </a:gs>
            <a:gs pos="16000">
              <a:srgbClr val="F1EFE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9EE2C-75C6-4BE3-965A-1FA1017E513B}" type="datetimeFigureOut">
              <a:rPr lang="en-US" smtClean="0"/>
              <a:t>9/14/2015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929BD-6C3D-411F-88E9-C9877B9143DB}" type="slidenum">
              <a:rPr lang="en-US" smtClean="0"/>
              <a:t>‹#›</a:t>
            </a:fld>
            <a:endParaRPr lang="en-US" dirty="0"/>
          </a:p>
        </p:txBody>
      </p:sp>
    </p:spTree>
    <p:extLst>
      <p:ext uri="{BB962C8B-B14F-4D97-AF65-F5344CB8AC3E}">
        <p14:creationId xmlns:p14="http://schemas.microsoft.com/office/powerpoint/2010/main" val="17467001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4964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19710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694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606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98689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11646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4016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422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581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2684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00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165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3636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391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8665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21FEB-0EF5-4683-9C8B-BD6216321A1C}"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3862-ACE9-48A1-9F10-9D55E2AF1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4936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8.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y.eclinicalworks.com/eCRM/jsp/index.jsp"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274" r="2810"/>
          <a:stretch/>
        </p:blipFill>
        <p:spPr>
          <a:xfrm>
            <a:off x="1" y="0"/>
            <a:ext cx="9144000" cy="6858000"/>
          </a:xfrm>
          <a:prstGeom prst="rect">
            <a:avLst/>
          </a:prstGeom>
        </p:spPr>
      </p:pic>
      <p:sp>
        <p:nvSpPr>
          <p:cNvPr id="7" name="Rectangle 6"/>
          <p:cNvSpPr/>
          <p:nvPr/>
        </p:nvSpPr>
        <p:spPr>
          <a:xfrm>
            <a:off x="-2819400" y="-5179"/>
            <a:ext cx="9143999"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276600" y="3276600"/>
            <a:ext cx="4660900" cy="990600"/>
          </a:xfrm>
        </p:spPr>
        <p:txBody>
          <a:bodyPr>
            <a:normAutofit/>
          </a:bodyPr>
          <a:lstStyle/>
          <a:p>
            <a:r>
              <a:rPr lang="en-US" dirty="0" smtClean="0">
                <a:solidFill>
                  <a:schemeClr val="tx1">
                    <a:lumMod val="85000"/>
                    <a:lumOff val="15000"/>
                  </a:schemeClr>
                </a:solidFill>
              </a:rPr>
              <a:t>Obstetrics and Gynecology</a:t>
            </a:r>
            <a:endParaRPr lang="en-US" dirty="0">
              <a:solidFill>
                <a:schemeClr val="tx1">
                  <a:lumMod val="85000"/>
                  <a:lumOff val="15000"/>
                </a:schemeClr>
              </a:solidFill>
            </a:endParaRPr>
          </a:p>
        </p:txBody>
      </p:sp>
      <p:sp>
        <p:nvSpPr>
          <p:cNvPr id="9" name="Rectangle 8"/>
          <p:cNvSpPr/>
          <p:nvPr/>
        </p:nvSpPr>
        <p:spPr>
          <a:xfrm>
            <a:off x="1" y="1682750"/>
            <a:ext cx="7188198" cy="14478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290" y="4419600"/>
            <a:ext cx="4391025" cy="1790700"/>
          </a:xfrm>
          <a:prstGeom prst="rect">
            <a:avLst/>
          </a:prstGeom>
        </p:spPr>
      </p:pic>
      <p:sp>
        <p:nvSpPr>
          <p:cNvPr id="2" name="Title 1"/>
          <p:cNvSpPr>
            <a:spLocks noGrp="1"/>
          </p:cNvSpPr>
          <p:nvPr>
            <p:ph type="ctrTitle"/>
          </p:nvPr>
        </p:nvSpPr>
        <p:spPr>
          <a:xfrm>
            <a:off x="152400" y="1671637"/>
            <a:ext cx="7772400" cy="1470025"/>
          </a:xfrm>
        </p:spPr>
        <p:txBody>
          <a:bodyPr>
            <a:normAutofit/>
          </a:bodyPr>
          <a:lstStyle/>
          <a:p>
            <a:pPr algn="l"/>
            <a:r>
              <a:rPr lang="en-US" sz="6600" dirty="0" smtClean="0">
                <a:solidFill>
                  <a:schemeClr val="bg1"/>
                </a:solidFill>
                <a:effectLst>
                  <a:outerShdw blurRad="38100" dist="38100" dir="2700000" algn="tl">
                    <a:srgbClr val="000000">
                      <a:alpha val="43137"/>
                    </a:srgbClr>
                  </a:outerShdw>
                </a:effectLst>
                <a:latin typeface="+mn-lt"/>
              </a:rPr>
              <a:t>ICD-10 CM Training</a:t>
            </a:r>
            <a:endParaRPr lang="en-US" sz="66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43586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4648200"/>
          </a:xfrm>
        </p:spPr>
        <p:txBody>
          <a:bodyPr>
            <a:normAutofit fontScale="92500" lnSpcReduction="10000"/>
          </a:bodyPr>
          <a:lstStyle/>
          <a:p>
            <a:r>
              <a:rPr lang="en-US" sz="2800" b="1" dirty="0" smtClean="0">
                <a:solidFill>
                  <a:srgbClr val="C00000"/>
                </a:solidFill>
              </a:rPr>
              <a:t>Excludes Notes</a:t>
            </a:r>
          </a:p>
          <a:p>
            <a:pPr lvl="1"/>
            <a:r>
              <a:rPr lang="en-US" sz="2400" b="1" dirty="0" smtClean="0">
                <a:solidFill>
                  <a:srgbClr val="C00000"/>
                </a:solidFill>
              </a:rPr>
              <a:t>Excludes1</a:t>
            </a:r>
          </a:p>
          <a:p>
            <a:pPr lvl="2"/>
            <a:r>
              <a:rPr lang="en-US" sz="2200" dirty="0" smtClean="0"/>
              <a:t>A type 1 Excludes note is a pure excludes note</a:t>
            </a:r>
          </a:p>
          <a:p>
            <a:pPr lvl="2"/>
            <a:r>
              <a:rPr lang="en-US" sz="2200" dirty="0" smtClean="0"/>
              <a:t>It means “NOT CODED HERE”</a:t>
            </a:r>
          </a:p>
          <a:p>
            <a:pPr lvl="2"/>
            <a:r>
              <a:rPr lang="en-US" sz="2200" dirty="0" smtClean="0"/>
              <a:t>The code excluded should never be used at the same time</a:t>
            </a:r>
          </a:p>
          <a:p>
            <a:pPr lvl="2"/>
            <a:r>
              <a:rPr lang="en-US" sz="2200" dirty="0" smtClean="0"/>
              <a:t>When two conditions cannot occur togethe</a:t>
            </a:r>
            <a:r>
              <a:rPr lang="en-US" sz="2000" dirty="0" smtClean="0"/>
              <a:t>r</a:t>
            </a:r>
          </a:p>
          <a:p>
            <a:pPr lvl="1"/>
            <a:r>
              <a:rPr lang="en-US" sz="2400" b="1" dirty="0" smtClean="0">
                <a:solidFill>
                  <a:srgbClr val="C00000"/>
                </a:solidFill>
              </a:rPr>
              <a:t>Excludes2</a:t>
            </a:r>
          </a:p>
          <a:p>
            <a:pPr lvl="2"/>
            <a:r>
              <a:rPr lang="en-US" sz="2200" dirty="0" smtClean="0"/>
              <a:t>Represents “Not included here”</a:t>
            </a:r>
          </a:p>
          <a:p>
            <a:pPr lvl="2"/>
            <a:r>
              <a:rPr lang="en-US" sz="2200" dirty="0" smtClean="0"/>
              <a:t>The condition excluded is not part of the condition represented by the code</a:t>
            </a:r>
          </a:p>
          <a:p>
            <a:pPr lvl="2"/>
            <a:r>
              <a:rPr lang="en-US" sz="2200" dirty="0" smtClean="0"/>
              <a:t>It is acceptable to use both the code and the excluded code together, when appropriate</a:t>
            </a:r>
          </a:p>
          <a:p>
            <a:pPr marL="0" indent="0">
              <a:buNone/>
            </a:pPr>
            <a:r>
              <a:rPr lang="en-US" sz="1900" dirty="0" smtClean="0"/>
              <a:t>OGCR section 1.A.12.a.b</a:t>
            </a:r>
          </a:p>
          <a:p>
            <a:pPr lvl="2"/>
            <a:endParaRPr lang="en-US" sz="2000" dirty="0" smtClean="0"/>
          </a:p>
          <a:p>
            <a:pPr lvl="2"/>
            <a:endParaRPr lang="en-US" sz="2000" dirty="0"/>
          </a:p>
          <a:p>
            <a:pPr marL="914400" lvl="2" indent="0">
              <a:buNone/>
            </a:pPr>
            <a:endParaRPr lang="en-US" sz="20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4572000"/>
          </a:xfrm>
        </p:spPr>
        <p:txBody>
          <a:bodyPr>
            <a:normAutofit/>
          </a:bodyPr>
          <a:lstStyle/>
          <a:p>
            <a:r>
              <a:rPr lang="en-US" sz="2800" b="1" dirty="0" smtClean="0">
                <a:solidFill>
                  <a:srgbClr val="C00000"/>
                </a:solidFill>
              </a:rPr>
              <a:t>“Code First” and “Use Additional Code”</a:t>
            </a:r>
          </a:p>
          <a:p>
            <a:pPr lvl="1"/>
            <a:r>
              <a:rPr lang="en-US" dirty="0" smtClean="0"/>
              <a:t>ICD-10 has a coding convention that requires the underlying condition be sequenced first followed by the manifestation.</a:t>
            </a:r>
          </a:p>
          <a:p>
            <a:pPr lvl="1"/>
            <a:r>
              <a:rPr lang="en-US" dirty="0" smtClean="0"/>
              <a:t>These instructional notes indicate the proper sequencing order of the codes.</a:t>
            </a:r>
          </a:p>
          <a:p>
            <a:pPr marL="0" indent="0">
              <a:buNone/>
            </a:pPr>
            <a:r>
              <a:rPr lang="en-US" sz="1800" dirty="0" smtClean="0"/>
              <a:t>OGCR section 1.A.13</a:t>
            </a:r>
          </a:p>
          <a:p>
            <a:pPr marL="0" indent="0">
              <a:buNone/>
            </a:pPr>
            <a:endParaRPr lang="en-US" sz="1800" dirty="0" smtClean="0"/>
          </a:p>
          <a:p>
            <a:r>
              <a:rPr lang="en-US" altLang="en-US" sz="2800" b="1" dirty="0">
                <a:solidFill>
                  <a:srgbClr val="C00000"/>
                </a:solidFill>
              </a:rPr>
              <a:t>The “-” indicates there are additional reporting options</a:t>
            </a:r>
          </a:p>
          <a:p>
            <a:pPr marL="0" indent="0">
              <a:buNone/>
            </a:pPr>
            <a:endParaRPr lang="en-US" sz="1800" dirty="0" smtClean="0"/>
          </a:p>
          <a:p>
            <a:pPr marL="457200" lvl="1" indent="0">
              <a:buNone/>
            </a:pPr>
            <a:endParaRPr lang="en-US" dirty="0" smtClean="0"/>
          </a:p>
          <a:p>
            <a:pPr lvl="1"/>
            <a:endParaRPr lang="en-US"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pPr marL="0" indent="0">
              <a:buNone/>
            </a:pPr>
            <a:r>
              <a:rPr lang="en-US" sz="2800" dirty="0" smtClean="0"/>
              <a:t>From top tool bar</a:t>
            </a:r>
          </a:p>
          <a:p>
            <a:r>
              <a:rPr lang="en-US" sz="2800" dirty="0" smtClean="0"/>
              <a:t>Billing</a:t>
            </a:r>
          </a:p>
          <a:p>
            <a:r>
              <a:rPr lang="en-US" sz="2800" dirty="0" smtClean="0"/>
              <a:t>ICD</a:t>
            </a:r>
          </a:p>
          <a:p>
            <a:r>
              <a:rPr lang="en-US" sz="2800" dirty="0" smtClean="0"/>
              <a:t>ICD-9-CM to ICD-10-CM</a:t>
            </a:r>
          </a:p>
          <a:p>
            <a:pPr marL="0" indent="0">
              <a:buNone/>
            </a:pPr>
            <a:r>
              <a:rPr lang="en-US" sz="2800" dirty="0" smtClean="0"/>
              <a:t>     Conversion Utility (GEMs)</a:t>
            </a:r>
            <a:endParaRPr lang="en-US" sz="2800" dirty="0"/>
          </a:p>
        </p:txBody>
      </p:sp>
      <p:sp>
        <p:nvSpPr>
          <p:cNvPr id="5" name="Rectangle 4"/>
          <p:cNvSpPr/>
          <p:nvPr/>
        </p:nvSpPr>
        <p:spPr>
          <a:xfrm>
            <a:off x="-4439"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normAutofit/>
          </a:bodyPr>
          <a:lstStyle/>
          <a:p>
            <a:pPr algn="l"/>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ICD-9-CM to ICD-10-CM Conversion Utility (GEMs) in </a:t>
            </a:r>
            <a:r>
              <a:rPr lang="en-US" sz="240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eCW</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561" y="2133600"/>
            <a:ext cx="442415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4038600"/>
          </a:xfrm>
        </p:spPr>
        <p:txBody>
          <a:bodyPr>
            <a:normAutofit fontScale="92500" lnSpcReduction="10000"/>
          </a:bodyPr>
          <a:lstStyle/>
          <a:p>
            <a:r>
              <a:rPr lang="en-US" sz="2800" dirty="0" smtClean="0"/>
              <a:t>Type in ICD-9-CM Code</a:t>
            </a:r>
          </a:p>
          <a:p>
            <a:r>
              <a:rPr lang="en-US" sz="2800" dirty="0" smtClean="0"/>
              <a:t>Select- Map to ICD-10-CM</a:t>
            </a:r>
          </a:p>
          <a:p>
            <a:endParaRPr lang="en-US" sz="2800" dirty="0"/>
          </a:p>
          <a:p>
            <a:endParaRPr lang="en-US" sz="2800" dirty="0" smtClean="0"/>
          </a:p>
          <a:p>
            <a:endParaRPr lang="en-US" sz="2800" dirty="0"/>
          </a:p>
          <a:p>
            <a:r>
              <a:rPr lang="en-US" sz="2800" dirty="0" smtClean="0"/>
              <a:t>ICD-10-CM Code will appear</a:t>
            </a:r>
          </a:p>
          <a:p>
            <a:pPr lvl="1"/>
            <a:r>
              <a:rPr lang="en-US" sz="2400" dirty="0" smtClean="0"/>
              <a:t>IF code is not a one-to-to</a:t>
            </a:r>
          </a:p>
          <a:p>
            <a:pPr marL="457200" lvl="1" indent="0">
              <a:buNone/>
            </a:pPr>
            <a:r>
              <a:rPr lang="en-US" sz="2400" dirty="0"/>
              <a:t> </a:t>
            </a:r>
            <a:r>
              <a:rPr lang="en-US" sz="2400" dirty="0" smtClean="0"/>
              <a:t>   conversion, modifier selections</a:t>
            </a:r>
          </a:p>
          <a:p>
            <a:pPr marL="457200" lvl="1" indent="0">
              <a:buNone/>
            </a:pPr>
            <a:r>
              <a:rPr lang="en-US" sz="2400" dirty="0"/>
              <a:t> </a:t>
            </a:r>
            <a:r>
              <a:rPr lang="en-US" sz="2400" dirty="0" smtClean="0"/>
              <a:t>   will appear to narrow search.</a:t>
            </a:r>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normAutofit/>
          </a:bodyPr>
          <a:lstStyle/>
          <a:p>
            <a:pPr algn="l"/>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ICD-9-CM to ICD-10-CM Conversion Utility (GEMs) in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eCW</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955" y="1752600"/>
            <a:ext cx="3457575" cy="205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7955" y="3815550"/>
            <a:ext cx="3422064" cy="231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4876800"/>
          </a:xfrm>
        </p:spPr>
        <p:txBody>
          <a:bodyPr>
            <a:normAutofit lnSpcReduction="10000"/>
          </a:bodyPr>
          <a:lstStyle/>
          <a:p>
            <a:pPr marL="0" indent="0">
              <a:buNone/>
            </a:pPr>
            <a:r>
              <a:rPr lang="en-US" sz="2800" dirty="0"/>
              <a:t>IMO is a registered trademark for Intelligent Medical Objects. </a:t>
            </a:r>
          </a:p>
          <a:p>
            <a:pPr lvl="1">
              <a:buFont typeface="Arial" panose="020B0604020202020204" pitchFamily="34" charset="0"/>
              <a:buChar char="•"/>
            </a:pPr>
            <a:r>
              <a:rPr lang="en-US" sz="2400" dirty="0"/>
              <a:t>Integrates software in the practice management systems to allow for a quick search of medical terms and codes.</a:t>
            </a:r>
          </a:p>
          <a:p>
            <a:pPr lvl="1">
              <a:buFont typeface="Arial" panose="020B0604020202020204" pitchFamily="34" charset="0"/>
              <a:buChar char="•"/>
            </a:pPr>
            <a:r>
              <a:rPr lang="en-US" sz="2400" dirty="0"/>
              <a:t>Allows for a search using physician verbiage, partial terms or ICD codes. </a:t>
            </a:r>
          </a:p>
          <a:p>
            <a:pPr lvl="1">
              <a:buFont typeface="Arial" panose="020B0604020202020204" pitchFamily="34" charset="0"/>
              <a:buChar char="•"/>
            </a:pPr>
            <a:r>
              <a:rPr lang="en-US" sz="2400" dirty="0"/>
              <a:t>System integrates with eCW</a:t>
            </a:r>
          </a:p>
          <a:p>
            <a:pPr marL="0" indent="0">
              <a:buNone/>
            </a:pPr>
            <a:r>
              <a:rPr lang="en-US" sz="2800" dirty="0"/>
              <a:t>Smart Search is the result of IMO functionality within a practice management system. </a:t>
            </a:r>
          </a:p>
          <a:p>
            <a:pPr lvl="1">
              <a:buFont typeface="Arial" panose="020B0604020202020204" pitchFamily="34" charset="0"/>
              <a:buChar char="•"/>
            </a:pPr>
            <a:r>
              <a:rPr lang="en-US" sz="2400" dirty="0"/>
              <a:t>Is available at </a:t>
            </a:r>
            <a:r>
              <a:rPr lang="en-US" sz="2400" dirty="0" smtClean="0"/>
              <a:t>no cost</a:t>
            </a:r>
            <a:endParaRPr lang="en-US" sz="2400" dirty="0"/>
          </a:p>
          <a:p>
            <a:pPr lvl="1">
              <a:buFont typeface="Arial" panose="020B0604020202020204" pitchFamily="34" charset="0"/>
              <a:buChar char="•"/>
            </a:pPr>
            <a:r>
              <a:rPr lang="en-US" sz="2400" dirty="0"/>
              <a:t>Is found in the assessment section of the progress note</a:t>
            </a:r>
          </a:p>
          <a:p>
            <a:pPr lvl="1">
              <a:buFont typeface="Arial" panose="020B0604020202020204" pitchFamily="34" charset="0"/>
              <a:buChar char="•"/>
            </a:pPr>
            <a:r>
              <a:rPr lang="en-US" sz="2400" dirty="0"/>
              <a:t>Allows easier search </a:t>
            </a:r>
            <a:r>
              <a:rPr lang="en-US" sz="2400" dirty="0" smtClean="0"/>
              <a:t>of codes (ICD-9 to ICD-10)</a:t>
            </a:r>
            <a:endParaRPr lang="en-US" sz="2400" dirty="0"/>
          </a:p>
          <a:p>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IMO/Smart Search</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Diagnosis Codes </a:t>
            </a:r>
            <a:endParaRPr lang="en-US" dirty="0"/>
          </a:p>
        </p:txBody>
      </p:sp>
      <p:pic>
        <p:nvPicPr>
          <p:cNvPr id="6" name="Picture 3" descr="C:\Users\tgriffin\AppData\Local\Microsoft\Windows\Temporary Internet Files\Content.IE5\9W0O7KW1\MP90044873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367" y="1600200"/>
            <a:ext cx="6095266"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9155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1740682681"/>
              </p:ext>
            </p:extLst>
          </p:nvPr>
        </p:nvGraphicFramePr>
        <p:xfrm>
          <a:off x="4800600" y="152401"/>
          <a:ext cx="4267200" cy="5557520"/>
        </p:xfrm>
        <a:graphic>
          <a:graphicData uri="http://schemas.openxmlformats.org/drawingml/2006/table">
            <a:tbl>
              <a:tblPr firstRow="1" bandRow="1">
                <a:tableStyleId>{5C22544A-7EE6-4342-B048-85BDC9FD1C3A}</a:tableStyleId>
              </a:tblPr>
              <a:tblGrid>
                <a:gridCol w="1422400"/>
                <a:gridCol w="2844800"/>
              </a:tblGrid>
              <a:tr h="365760">
                <a:tc gridSpan="2">
                  <a:txBody>
                    <a:bodyPr/>
                    <a:lstStyle/>
                    <a:p>
                      <a:r>
                        <a:rPr lang="en-US" dirty="0" smtClean="0"/>
                        <a:t>Weeks of Gestation – 2nd Trimester</a:t>
                      </a:r>
                      <a:endParaRPr lang="en-US" dirty="0"/>
                    </a:p>
                  </a:txBody>
                  <a:tcPr/>
                </a:tc>
                <a:tc hMerge="1">
                  <a:txBody>
                    <a:bodyPr/>
                    <a:lstStyle/>
                    <a:p>
                      <a:endParaRPr lang="en-US" dirty="0"/>
                    </a:p>
                  </a:txBody>
                  <a:tcPr/>
                </a:tc>
              </a:tr>
              <a:tr h="370840">
                <a:tc>
                  <a:txBody>
                    <a:bodyPr/>
                    <a:lstStyle/>
                    <a:p>
                      <a:r>
                        <a:rPr lang="en-US" dirty="0" smtClean="0"/>
                        <a:t>Z3A.14</a:t>
                      </a:r>
                      <a:endParaRPr lang="en-US" dirty="0"/>
                    </a:p>
                  </a:txBody>
                  <a:tcPr/>
                </a:tc>
                <a:tc>
                  <a:txBody>
                    <a:bodyPr/>
                    <a:lstStyle/>
                    <a:p>
                      <a:r>
                        <a:rPr lang="en-US" dirty="0" smtClean="0"/>
                        <a:t>14 weeks gestation</a:t>
                      </a:r>
                      <a:endParaRPr lang="en-US" dirty="0"/>
                    </a:p>
                  </a:txBody>
                  <a:tcPr/>
                </a:tc>
              </a:tr>
              <a:tr h="370840">
                <a:tc>
                  <a:txBody>
                    <a:bodyPr/>
                    <a:lstStyle/>
                    <a:p>
                      <a:r>
                        <a:rPr lang="en-US" dirty="0" smtClean="0"/>
                        <a:t>Z3A.15</a:t>
                      </a:r>
                      <a:endParaRPr lang="en-US" dirty="0"/>
                    </a:p>
                  </a:txBody>
                  <a:tcPr/>
                </a:tc>
                <a:tc>
                  <a:txBody>
                    <a:bodyPr/>
                    <a:lstStyle/>
                    <a:p>
                      <a:r>
                        <a:rPr lang="en-US" dirty="0" smtClean="0"/>
                        <a:t>15 weeks gestation</a:t>
                      </a:r>
                      <a:endParaRPr lang="en-US" dirty="0"/>
                    </a:p>
                  </a:txBody>
                  <a:tcPr/>
                </a:tc>
              </a:tr>
              <a:tr h="370840">
                <a:tc>
                  <a:txBody>
                    <a:bodyPr/>
                    <a:lstStyle/>
                    <a:p>
                      <a:r>
                        <a:rPr lang="en-US" dirty="0" smtClean="0"/>
                        <a:t>Z3A.16</a:t>
                      </a:r>
                    </a:p>
                  </a:txBody>
                  <a:tcPr/>
                </a:tc>
                <a:tc>
                  <a:txBody>
                    <a:bodyPr/>
                    <a:lstStyle/>
                    <a:p>
                      <a:r>
                        <a:rPr lang="en-US" dirty="0" smtClean="0"/>
                        <a:t>16 weeks gestation</a:t>
                      </a:r>
                      <a:endParaRPr lang="en-US" dirty="0"/>
                    </a:p>
                  </a:txBody>
                  <a:tcPr/>
                </a:tc>
              </a:tr>
              <a:tr h="370840">
                <a:tc>
                  <a:txBody>
                    <a:bodyPr/>
                    <a:lstStyle/>
                    <a:p>
                      <a:r>
                        <a:rPr lang="en-US" dirty="0" smtClean="0"/>
                        <a:t>Z3A.17</a:t>
                      </a:r>
                      <a:endParaRPr lang="en-US" dirty="0"/>
                    </a:p>
                  </a:txBody>
                  <a:tcPr/>
                </a:tc>
                <a:tc>
                  <a:txBody>
                    <a:bodyPr/>
                    <a:lstStyle/>
                    <a:p>
                      <a:r>
                        <a:rPr lang="en-US" dirty="0" smtClean="0"/>
                        <a:t>17 weeks gestation</a:t>
                      </a:r>
                      <a:endParaRPr lang="en-US" dirty="0"/>
                    </a:p>
                  </a:txBody>
                  <a:tcPr/>
                </a:tc>
              </a:tr>
              <a:tr h="370840">
                <a:tc>
                  <a:txBody>
                    <a:bodyPr/>
                    <a:lstStyle/>
                    <a:p>
                      <a:r>
                        <a:rPr lang="en-US" dirty="0" smtClean="0"/>
                        <a:t>Z3A.18</a:t>
                      </a:r>
                      <a:endParaRPr lang="en-US" dirty="0"/>
                    </a:p>
                  </a:txBody>
                  <a:tcPr/>
                </a:tc>
                <a:tc>
                  <a:txBody>
                    <a:bodyPr/>
                    <a:lstStyle/>
                    <a:p>
                      <a:r>
                        <a:rPr lang="en-US" dirty="0" smtClean="0"/>
                        <a:t>18 weeks gestation</a:t>
                      </a:r>
                      <a:endParaRPr lang="en-US" dirty="0"/>
                    </a:p>
                  </a:txBody>
                  <a:tcPr/>
                </a:tc>
              </a:tr>
              <a:tr h="370840">
                <a:tc>
                  <a:txBody>
                    <a:bodyPr/>
                    <a:lstStyle/>
                    <a:p>
                      <a:r>
                        <a:rPr lang="en-US" dirty="0" smtClean="0"/>
                        <a:t>Z3A.19</a:t>
                      </a:r>
                    </a:p>
                  </a:txBody>
                  <a:tcPr/>
                </a:tc>
                <a:tc>
                  <a:txBody>
                    <a:bodyPr/>
                    <a:lstStyle/>
                    <a:p>
                      <a:r>
                        <a:rPr lang="en-US" dirty="0" smtClean="0"/>
                        <a:t>19 weeks gestation </a:t>
                      </a:r>
                    </a:p>
                  </a:txBody>
                  <a:tcPr/>
                </a:tc>
              </a:tr>
              <a:tr h="370840">
                <a:tc>
                  <a:txBody>
                    <a:bodyPr/>
                    <a:lstStyle/>
                    <a:p>
                      <a:r>
                        <a:rPr lang="en-US" dirty="0" smtClean="0"/>
                        <a:t>Z3A.20</a:t>
                      </a:r>
                    </a:p>
                  </a:txBody>
                  <a:tcPr/>
                </a:tc>
                <a:tc>
                  <a:txBody>
                    <a:bodyPr/>
                    <a:lstStyle/>
                    <a:p>
                      <a:r>
                        <a:rPr lang="en-US" dirty="0" smtClean="0"/>
                        <a:t>20 weeks gestation</a:t>
                      </a:r>
                    </a:p>
                  </a:txBody>
                  <a:tcPr/>
                </a:tc>
              </a:tr>
              <a:tr h="370840">
                <a:tc>
                  <a:txBody>
                    <a:bodyPr/>
                    <a:lstStyle/>
                    <a:p>
                      <a:r>
                        <a:rPr lang="en-US" dirty="0" smtClean="0"/>
                        <a:t>Z3A.21</a:t>
                      </a:r>
                    </a:p>
                  </a:txBody>
                  <a:tcPr/>
                </a:tc>
                <a:tc>
                  <a:txBody>
                    <a:bodyPr/>
                    <a:lstStyle/>
                    <a:p>
                      <a:r>
                        <a:rPr lang="en-US" dirty="0" smtClean="0"/>
                        <a:t>21 weeks gestation</a:t>
                      </a:r>
                      <a:endParaRPr lang="en-US" dirty="0"/>
                    </a:p>
                  </a:txBody>
                  <a:tcPr/>
                </a:tc>
              </a:tr>
              <a:tr h="370840">
                <a:tc>
                  <a:txBody>
                    <a:bodyPr/>
                    <a:lstStyle/>
                    <a:p>
                      <a:r>
                        <a:rPr lang="en-US" dirty="0" smtClean="0"/>
                        <a:t>Z3A.22</a:t>
                      </a:r>
                      <a:endParaRPr lang="en-US" dirty="0"/>
                    </a:p>
                  </a:txBody>
                  <a:tcPr/>
                </a:tc>
                <a:tc>
                  <a:txBody>
                    <a:bodyPr/>
                    <a:lstStyle/>
                    <a:p>
                      <a:r>
                        <a:rPr lang="en-US" dirty="0" smtClean="0"/>
                        <a:t>22 weeks gestation</a:t>
                      </a:r>
                    </a:p>
                  </a:txBody>
                  <a:tcPr/>
                </a:tc>
              </a:tr>
              <a:tr h="370840">
                <a:tc>
                  <a:txBody>
                    <a:bodyPr/>
                    <a:lstStyle/>
                    <a:p>
                      <a:r>
                        <a:rPr lang="en-US" dirty="0" smtClean="0"/>
                        <a:t>Z3A.23</a:t>
                      </a:r>
                      <a:endParaRPr lang="en-US" dirty="0"/>
                    </a:p>
                  </a:txBody>
                  <a:tcPr/>
                </a:tc>
                <a:tc>
                  <a:txBody>
                    <a:bodyPr/>
                    <a:lstStyle/>
                    <a:p>
                      <a:r>
                        <a:rPr lang="en-US" dirty="0" smtClean="0"/>
                        <a:t>23 weeks gestation</a:t>
                      </a:r>
                      <a:endParaRPr lang="en-US" dirty="0"/>
                    </a:p>
                  </a:txBody>
                  <a:tcPr/>
                </a:tc>
              </a:tr>
              <a:tr h="370840">
                <a:tc>
                  <a:txBody>
                    <a:bodyPr/>
                    <a:lstStyle/>
                    <a:p>
                      <a:r>
                        <a:rPr lang="en-US" dirty="0" smtClean="0"/>
                        <a:t>Z3A.24</a:t>
                      </a:r>
                    </a:p>
                  </a:txBody>
                  <a:tcPr/>
                </a:tc>
                <a:tc>
                  <a:txBody>
                    <a:bodyPr/>
                    <a:lstStyle/>
                    <a:p>
                      <a:r>
                        <a:rPr lang="en-US" dirty="0" smtClean="0"/>
                        <a:t>24 weeks gestation</a:t>
                      </a:r>
                      <a:endParaRPr lang="en-US" dirty="0"/>
                    </a:p>
                  </a:txBody>
                  <a:tcPr/>
                </a:tc>
              </a:tr>
              <a:tr h="370840">
                <a:tc>
                  <a:txBody>
                    <a:bodyPr/>
                    <a:lstStyle/>
                    <a:p>
                      <a:r>
                        <a:rPr lang="en-US" dirty="0" smtClean="0"/>
                        <a:t>Z3A.25</a:t>
                      </a:r>
                      <a:endParaRPr lang="en-US" dirty="0"/>
                    </a:p>
                  </a:txBody>
                  <a:tcPr/>
                </a:tc>
                <a:tc>
                  <a:txBody>
                    <a:bodyPr/>
                    <a:lstStyle/>
                    <a:p>
                      <a:r>
                        <a:rPr lang="en-US" dirty="0" smtClean="0"/>
                        <a:t>25 weeks gestation</a:t>
                      </a:r>
                      <a:endParaRPr lang="en-US" dirty="0"/>
                    </a:p>
                  </a:txBody>
                  <a:tcPr/>
                </a:tc>
              </a:tr>
              <a:tr h="370840">
                <a:tc>
                  <a:txBody>
                    <a:bodyPr/>
                    <a:lstStyle/>
                    <a:p>
                      <a:r>
                        <a:rPr lang="en-US" dirty="0" smtClean="0"/>
                        <a:t>Z3A.26</a:t>
                      </a:r>
                      <a:endParaRPr lang="en-US" dirty="0"/>
                    </a:p>
                  </a:txBody>
                  <a:tcPr/>
                </a:tc>
                <a:tc>
                  <a:txBody>
                    <a:bodyPr/>
                    <a:lstStyle/>
                    <a:p>
                      <a:r>
                        <a:rPr lang="en-US" dirty="0" smtClean="0"/>
                        <a:t>26 weeks gestation</a:t>
                      </a:r>
                    </a:p>
                  </a:txBody>
                  <a:tcPr/>
                </a:tc>
              </a:tr>
              <a:tr h="370840">
                <a:tc>
                  <a:txBody>
                    <a:bodyPr/>
                    <a:lstStyle/>
                    <a:p>
                      <a:r>
                        <a:rPr lang="en-US" dirty="0" smtClean="0"/>
                        <a:t>Z3A.27</a:t>
                      </a:r>
                    </a:p>
                  </a:txBody>
                  <a:tcPr/>
                </a:tc>
                <a:tc>
                  <a:txBody>
                    <a:bodyPr/>
                    <a:lstStyle/>
                    <a:p>
                      <a:r>
                        <a:rPr lang="en-US" dirty="0" smtClean="0"/>
                        <a:t>27 weeks gestation</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1719907"/>
              </p:ext>
            </p:extLst>
          </p:nvPr>
        </p:nvGraphicFramePr>
        <p:xfrm>
          <a:off x="228600" y="2362200"/>
          <a:ext cx="4495800" cy="3337560"/>
        </p:xfrm>
        <a:graphic>
          <a:graphicData uri="http://schemas.openxmlformats.org/drawingml/2006/table">
            <a:tbl>
              <a:tblPr firstRow="1" bandRow="1">
                <a:tableStyleId>{5C22544A-7EE6-4342-B048-85BDC9FD1C3A}</a:tableStyleId>
              </a:tblPr>
              <a:tblGrid>
                <a:gridCol w="990600"/>
                <a:gridCol w="3505200"/>
              </a:tblGrid>
              <a:tr h="370840">
                <a:tc gridSpan="2">
                  <a:txBody>
                    <a:bodyPr/>
                    <a:lstStyle/>
                    <a:p>
                      <a:r>
                        <a:rPr lang="en-US" dirty="0" smtClean="0"/>
                        <a:t>Weeks of Gestation – 1</a:t>
                      </a:r>
                      <a:r>
                        <a:rPr lang="en-US" baseline="30000" dirty="0" smtClean="0"/>
                        <a:t>st</a:t>
                      </a:r>
                      <a:r>
                        <a:rPr lang="en-US" dirty="0" smtClean="0"/>
                        <a:t> Trimester</a:t>
                      </a:r>
                      <a:endParaRPr lang="en-US" dirty="0"/>
                    </a:p>
                  </a:txBody>
                  <a:tcPr/>
                </a:tc>
                <a:tc hMerge="1">
                  <a:txBody>
                    <a:bodyPr/>
                    <a:lstStyle/>
                    <a:p>
                      <a:endParaRPr lang="en-US" dirty="0"/>
                    </a:p>
                  </a:txBody>
                  <a:tcPr/>
                </a:tc>
              </a:tr>
              <a:tr h="370840">
                <a:tc>
                  <a:txBody>
                    <a:bodyPr/>
                    <a:lstStyle/>
                    <a:p>
                      <a:r>
                        <a:rPr lang="en-US" dirty="0" smtClean="0"/>
                        <a:t>Z3A.00</a:t>
                      </a:r>
                      <a:endParaRPr lang="en-US" dirty="0"/>
                    </a:p>
                  </a:txBody>
                  <a:tcPr/>
                </a:tc>
                <a:tc>
                  <a:txBody>
                    <a:bodyPr/>
                    <a:lstStyle/>
                    <a:p>
                      <a:r>
                        <a:rPr lang="en-US" dirty="0" smtClean="0"/>
                        <a:t>Weeks of gestation</a:t>
                      </a:r>
                      <a:r>
                        <a:rPr lang="en-US" baseline="0" dirty="0" smtClean="0"/>
                        <a:t>, not specified</a:t>
                      </a:r>
                      <a:endParaRPr lang="en-US" dirty="0"/>
                    </a:p>
                  </a:txBody>
                  <a:tcPr/>
                </a:tc>
              </a:tr>
              <a:tr h="370840">
                <a:tc>
                  <a:txBody>
                    <a:bodyPr/>
                    <a:lstStyle/>
                    <a:p>
                      <a:r>
                        <a:rPr lang="en-US" dirty="0" smtClean="0"/>
                        <a:t>Z3A.01</a:t>
                      </a:r>
                      <a:endParaRPr lang="en-US" dirty="0"/>
                    </a:p>
                  </a:txBody>
                  <a:tcPr/>
                </a:tc>
                <a:tc>
                  <a:txBody>
                    <a:bodyPr/>
                    <a:lstStyle/>
                    <a:p>
                      <a:r>
                        <a:rPr lang="en-US" dirty="0" smtClean="0"/>
                        <a:t>Less than 8 weeks</a:t>
                      </a:r>
                      <a:r>
                        <a:rPr lang="en-US" baseline="0" dirty="0" smtClean="0"/>
                        <a:t> gestation </a:t>
                      </a:r>
                      <a:endParaRPr lang="en-US" dirty="0"/>
                    </a:p>
                  </a:txBody>
                  <a:tcPr/>
                </a:tc>
              </a:tr>
              <a:tr h="370840">
                <a:tc>
                  <a:txBody>
                    <a:bodyPr/>
                    <a:lstStyle/>
                    <a:p>
                      <a:r>
                        <a:rPr lang="en-US" dirty="0" smtClean="0"/>
                        <a:t>Z3A.08</a:t>
                      </a:r>
                      <a:endParaRPr lang="en-US" dirty="0"/>
                    </a:p>
                  </a:txBody>
                  <a:tcPr/>
                </a:tc>
                <a:tc>
                  <a:txBody>
                    <a:bodyPr/>
                    <a:lstStyle/>
                    <a:p>
                      <a:r>
                        <a:rPr lang="en-US" dirty="0" smtClean="0"/>
                        <a:t>8 weeks gestation</a:t>
                      </a:r>
                      <a:endParaRPr lang="en-US" dirty="0"/>
                    </a:p>
                  </a:txBody>
                  <a:tcPr/>
                </a:tc>
              </a:tr>
              <a:tr h="370840">
                <a:tc>
                  <a:txBody>
                    <a:bodyPr/>
                    <a:lstStyle/>
                    <a:p>
                      <a:r>
                        <a:rPr lang="en-US" dirty="0" smtClean="0"/>
                        <a:t>Z3A.09</a:t>
                      </a:r>
                      <a:endParaRPr lang="en-US" dirty="0"/>
                    </a:p>
                  </a:txBody>
                  <a:tcPr/>
                </a:tc>
                <a:tc>
                  <a:txBody>
                    <a:bodyPr/>
                    <a:lstStyle/>
                    <a:p>
                      <a:r>
                        <a:rPr lang="en-US" dirty="0" smtClean="0"/>
                        <a:t>9 weeks gestation</a:t>
                      </a:r>
                      <a:endParaRPr lang="en-US" dirty="0"/>
                    </a:p>
                  </a:txBody>
                  <a:tcPr/>
                </a:tc>
              </a:tr>
              <a:tr h="370840">
                <a:tc>
                  <a:txBody>
                    <a:bodyPr/>
                    <a:lstStyle/>
                    <a:p>
                      <a:r>
                        <a:rPr lang="en-US" dirty="0" smtClean="0"/>
                        <a:t>Z3A.10</a:t>
                      </a:r>
                      <a:endParaRPr lang="en-US" dirty="0"/>
                    </a:p>
                  </a:txBody>
                  <a:tcPr/>
                </a:tc>
                <a:tc>
                  <a:txBody>
                    <a:bodyPr/>
                    <a:lstStyle/>
                    <a:p>
                      <a:r>
                        <a:rPr lang="en-US" dirty="0" smtClean="0"/>
                        <a:t>10 weeks gestation</a:t>
                      </a:r>
                    </a:p>
                  </a:txBody>
                  <a:tcPr/>
                </a:tc>
              </a:tr>
              <a:tr h="370840">
                <a:tc>
                  <a:txBody>
                    <a:bodyPr/>
                    <a:lstStyle/>
                    <a:p>
                      <a:r>
                        <a:rPr lang="en-US" dirty="0" smtClean="0"/>
                        <a:t>Z3A.11</a:t>
                      </a:r>
                      <a:endParaRPr lang="en-US" dirty="0"/>
                    </a:p>
                  </a:txBody>
                  <a:tcPr/>
                </a:tc>
                <a:tc>
                  <a:txBody>
                    <a:bodyPr/>
                    <a:lstStyle/>
                    <a:p>
                      <a:r>
                        <a:rPr lang="en-US" dirty="0" smtClean="0"/>
                        <a:t>11</a:t>
                      </a:r>
                      <a:r>
                        <a:rPr lang="en-US" baseline="0" dirty="0" smtClean="0"/>
                        <a:t> </a:t>
                      </a:r>
                      <a:r>
                        <a:rPr lang="en-US" dirty="0" smtClean="0"/>
                        <a:t>weeks gestation </a:t>
                      </a:r>
                      <a:endParaRPr lang="en-US" dirty="0"/>
                    </a:p>
                  </a:txBody>
                  <a:tcPr/>
                </a:tc>
              </a:tr>
              <a:tr h="370840">
                <a:tc>
                  <a:txBody>
                    <a:bodyPr/>
                    <a:lstStyle/>
                    <a:p>
                      <a:r>
                        <a:rPr lang="en-US" dirty="0" smtClean="0"/>
                        <a:t>Z3A.12</a:t>
                      </a:r>
                    </a:p>
                  </a:txBody>
                  <a:tcPr/>
                </a:tc>
                <a:tc>
                  <a:txBody>
                    <a:bodyPr/>
                    <a:lstStyle/>
                    <a:p>
                      <a:r>
                        <a:rPr lang="en-US" dirty="0" smtClean="0"/>
                        <a:t>12 weeks gestation</a:t>
                      </a:r>
                      <a:endParaRPr lang="en-US" dirty="0"/>
                    </a:p>
                  </a:txBody>
                  <a:tcPr/>
                </a:tc>
              </a:tr>
              <a:tr h="370840">
                <a:tc>
                  <a:txBody>
                    <a:bodyPr/>
                    <a:lstStyle/>
                    <a:p>
                      <a:r>
                        <a:rPr lang="en-US" dirty="0" smtClean="0"/>
                        <a:t>Z3A.13</a:t>
                      </a:r>
                    </a:p>
                  </a:txBody>
                  <a:tcPr/>
                </a:tc>
                <a:tc>
                  <a:txBody>
                    <a:bodyPr/>
                    <a:lstStyle/>
                    <a:p>
                      <a:r>
                        <a:rPr lang="en-US" dirty="0" smtClean="0"/>
                        <a:t>13 weeks gestation</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16313267"/>
              </p:ext>
            </p:extLst>
          </p:nvPr>
        </p:nvGraphicFramePr>
        <p:xfrm>
          <a:off x="228600" y="152400"/>
          <a:ext cx="4495800" cy="1925320"/>
        </p:xfrm>
        <a:graphic>
          <a:graphicData uri="http://schemas.openxmlformats.org/drawingml/2006/table">
            <a:tbl>
              <a:tblPr firstRow="1" bandRow="1">
                <a:tableStyleId>{5C22544A-7EE6-4342-B048-85BDC9FD1C3A}</a:tableStyleId>
              </a:tblPr>
              <a:tblGrid>
                <a:gridCol w="4495800"/>
              </a:tblGrid>
              <a:tr h="370840">
                <a:tc>
                  <a:txBody>
                    <a:bodyPr/>
                    <a:lstStyle/>
                    <a:p>
                      <a:r>
                        <a:rPr lang="en-US" dirty="0" smtClean="0"/>
                        <a:t>Weeks of Gestation </a:t>
                      </a:r>
                      <a:endParaRPr lang="en-US" dirty="0"/>
                    </a:p>
                  </a:txBody>
                  <a:tcPr/>
                </a:tc>
              </a:tr>
              <a:tr h="370840">
                <a:tc>
                  <a:txBody>
                    <a:bodyPr/>
                    <a:lstStyle/>
                    <a:p>
                      <a:r>
                        <a:rPr lang="en-US" dirty="0" smtClean="0"/>
                        <a:t>Codes from category Z3A are for use, only on the maternal record, to indicate the weeks of gestation of the pregnancy.</a:t>
                      </a:r>
                      <a:endParaRPr lang="en-US" dirty="0"/>
                    </a:p>
                  </a:txBody>
                  <a:tcPr/>
                </a:tc>
              </a:tr>
              <a:tr h="370840">
                <a:tc>
                  <a:txBody>
                    <a:bodyPr/>
                    <a:lstStyle/>
                    <a:p>
                      <a:r>
                        <a:rPr lang="en-US" dirty="0" smtClean="0"/>
                        <a:t>Code first</a:t>
                      </a:r>
                      <a:r>
                        <a:rPr lang="en-US" baseline="0" dirty="0" smtClean="0"/>
                        <a:t> </a:t>
                      </a:r>
                      <a:r>
                        <a:rPr lang="en-US" dirty="0" smtClean="0"/>
                        <a:t>complications of pregnancy, childbirth and the puerperium (O00-O9A)</a:t>
                      </a:r>
                      <a:endParaRPr lang="en-US" dirty="0"/>
                    </a:p>
                  </a:txBody>
                  <a:tcPr/>
                </a:tc>
              </a:tr>
            </a:tbl>
          </a:graphicData>
        </a:graphic>
      </p:graphicFrame>
    </p:spTree>
    <p:extLst>
      <p:ext uri="{BB962C8B-B14F-4D97-AF65-F5344CB8AC3E}">
        <p14:creationId xmlns:p14="http://schemas.microsoft.com/office/powerpoint/2010/main" val="232153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1640672923"/>
              </p:ext>
            </p:extLst>
          </p:nvPr>
        </p:nvGraphicFramePr>
        <p:xfrm>
          <a:off x="1981200" y="381000"/>
          <a:ext cx="4267200" cy="6299200"/>
        </p:xfrm>
        <a:graphic>
          <a:graphicData uri="http://schemas.openxmlformats.org/drawingml/2006/table">
            <a:tbl>
              <a:tblPr firstRow="1" bandRow="1">
                <a:tableStyleId>{5C22544A-7EE6-4342-B048-85BDC9FD1C3A}</a:tableStyleId>
              </a:tblPr>
              <a:tblGrid>
                <a:gridCol w="1422400"/>
                <a:gridCol w="2844800"/>
              </a:tblGrid>
              <a:tr h="365760">
                <a:tc gridSpan="2">
                  <a:txBody>
                    <a:bodyPr/>
                    <a:lstStyle/>
                    <a:p>
                      <a:r>
                        <a:rPr lang="en-US" dirty="0" smtClean="0"/>
                        <a:t>Weeks of Gestation – 3rd Trimester</a:t>
                      </a:r>
                      <a:endParaRPr lang="en-US" dirty="0"/>
                    </a:p>
                  </a:txBody>
                  <a:tcPr/>
                </a:tc>
                <a:tc hMerge="1">
                  <a:txBody>
                    <a:bodyPr/>
                    <a:lstStyle/>
                    <a:p>
                      <a:endParaRPr lang="en-US" dirty="0"/>
                    </a:p>
                  </a:txBody>
                  <a:tcPr/>
                </a:tc>
              </a:tr>
              <a:tr h="370840">
                <a:tc>
                  <a:txBody>
                    <a:bodyPr/>
                    <a:lstStyle/>
                    <a:p>
                      <a:r>
                        <a:rPr lang="en-US" dirty="0" smtClean="0"/>
                        <a:t>Z3A.28</a:t>
                      </a:r>
                      <a:endParaRPr lang="en-US" dirty="0"/>
                    </a:p>
                  </a:txBody>
                  <a:tcPr/>
                </a:tc>
                <a:tc>
                  <a:txBody>
                    <a:bodyPr/>
                    <a:lstStyle/>
                    <a:p>
                      <a:r>
                        <a:rPr lang="en-US" dirty="0" smtClean="0"/>
                        <a:t>28 weeks gestation</a:t>
                      </a:r>
                      <a:endParaRPr lang="en-US" dirty="0"/>
                    </a:p>
                  </a:txBody>
                  <a:tcPr/>
                </a:tc>
              </a:tr>
              <a:tr h="370840">
                <a:tc>
                  <a:txBody>
                    <a:bodyPr/>
                    <a:lstStyle/>
                    <a:p>
                      <a:r>
                        <a:rPr lang="en-US" dirty="0" smtClean="0"/>
                        <a:t>Z3A.29</a:t>
                      </a:r>
                      <a:endParaRPr lang="en-US" dirty="0"/>
                    </a:p>
                  </a:txBody>
                  <a:tcPr/>
                </a:tc>
                <a:tc>
                  <a:txBody>
                    <a:bodyPr/>
                    <a:lstStyle/>
                    <a:p>
                      <a:r>
                        <a:rPr lang="en-US" dirty="0" smtClean="0"/>
                        <a:t>29 weeks gestation</a:t>
                      </a:r>
                      <a:endParaRPr lang="en-US" dirty="0"/>
                    </a:p>
                  </a:txBody>
                  <a:tcPr/>
                </a:tc>
              </a:tr>
              <a:tr h="370840">
                <a:tc>
                  <a:txBody>
                    <a:bodyPr/>
                    <a:lstStyle/>
                    <a:p>
                      <a:r>
                        <a:rPr lang="en-US" dirty="0" smtClean="0"/>
                        <a:t>Z3A.30</a:t>
                      </a:r>
                    </a:p>
                  </a:txBody>
                  <a:tcPr/>
                </a:tc>
                <a:tc>
                  <a:txBody>
                    <a:bodyPr/>
                    <a:lstStyle/>
                    <a:p>
                      <a:r>
                        <a:rPr lang="en-US" dirty="0" smtClean="0"/>
                        <a:t>30 weeks gestation</a:t>
                      </a:r>
                      <a:endParaRPr lang="en-US" dirty="0"/>
                    </a:p>
                  </a:txBody>
                  <a:tcPr/>
                </a:tc>
              </a:tr>
              <a:tr h="370840">
                <a:tc>
                  <a:txBody>
                    <a:bodyPr/>
                    <a:lstStyle/>
                    <a:p>
                      <a:r>
                        <a:rPr lang="en-US" dirty="0" smtClean="0"/>
                        <a:t>Z3A.31</a:t>
                      </a:r>
                      <a:endParaRPr lang="en-US" dirty="0"/>
                    </a:p>
                  </a:txBody>
                  <a:tcPr/>
                </a:tc>
                <a:tc>
                  <a:txBody>
                    <a:bodyPr/>
                    <a:lstStyle/>
                    <a:p>
                      <a:r>
                        <a:rPr lang="en-US" dirty="0" smtClean="0"/>
                        <a:t>31 weeks gestation</a:t>
                      </a:r>
                      <a:endParaRPr lang="en-US" dirty="0"/>
                    </a:p>
                  </a:txBody>
                  <a:tcPr/>
                </a:tc>
              </a:tr>
              <a:tr h="370840">
                <a:tc>
                  <a:txBody>
                    <a:bodyPr/>
                    <a:lstStyle/>
                    <a:p>
                      <a:r>
                        <a:rPr lang="en-US" dirty="0" smtClean="0"/>
                        <a:t>Z3A.32</a:t>
                      </a:r>
                      <a:endParaRPr lang="en-US" dirty="0"/>
                    </a:p>
                  </a:txBody>
                  <a:tcPr/>
                </a:tc>
                <a:tc>
                  <a:txBody>
                    <a:bodyPr/>
                    <a:lstStyle/>
                    <a:p>
                      <a:r>
                        <a:rPr lang="en-US" dirty="0" smtClean="0"/>
                        <a:t>32 weeks gestation</a:t>
                      </a:r>
                      <a:endParaRPr lang="en-US" dirty="0"/>
                    </a:p>
                  </a:txBody>
                  <a:tcPr/>
                </a:tc>
              </a:tr>
              <a:tr h="370840">
                <a:tc>
                  <a:txBody>
                    <a:bodyPr/>
                    <a:lstStyle/>
                    <a:p>
                      <a:r>
                        <a:rPr lang="en-US" dirty="0" smtClean="0"/>
                        <a:t>Z3A.33</a:t>
                      </a:r>
                    </a:p>
                  </a:txBody>
                  <a:tcPr/>
                </a:tc>
                <a:tc>
                  <a:txBody>
                    <a:bodyPr/>
                    <a:lstStyle/>
                    <a:p>
                      <a:r>
                        <a:rPr lang="en-US" dirty="0" smtClean="0"/>
                        <a:t>33 weeks gestation </a:t>
                      </a:r>
                    </a:p>
                  </a:txBody>
                  <a:tcPr/>
                </a:tc>
              </a:tr>
              <a:tr h="370840">
                <a:tc>
                  <a:txBody>
                    <a:bodyPr/>
                    <a:lstStyle/>
                    <a:p>
                      <a:r>
                        <a:rPr lang="en-US" dirty="0" smtClean="0"/>
                        <a:t>Z3A.34</a:t>
                      </a:r>
                    </a:p>
                  </a:txBody>
                  <a:tcPr/>
                </a:tc>
                <a:tc>
                  <a:txBody>
                    <a:bodyPr/>
                    <a:lstStyle/>
                    <a:p>
                      <a:r>
                        <a:rPr lang="en-US" dirty="0" smtClean="0"/>
                        <a:t>34 weeks gestation</a:t>
                      </a:r>
                    </a:p>
                  </a:txBody>
                  <a:tcPr/>
                </a:tc>
              </a:tr>
              <a:tr h="370840">
                <a:tc>
                  <a:txBody>
                    <a:bodyPr/>
                    <a:lstStyle/>
                    <a:p>
                      <a:r>
                        <a:rPr lang="en-US" dirty="0" smtClean="0"/>
                        <a:t>Z3A.35</a:t>
                      </a:r>
                    </a:p>
                  </a:txBody>
                  <a:tcPr/>
                </a:tc>
                <a:tc>
                  <a:txBody>
                    <a:bodyPr/>
                    <a:lstStyle/>
                    <a:p>
                      <a:r>
                        <a:rPr lang="en-US" dirty="0" smtClean="0"/>
                        <a:t>35 weeks gestation</a:t>
                      </a:r>
                      <a:endParaRPr lang="en-US" dirty="0"/>
                    </a:p>
                  </a:txBody>
                  <a:tcPr/>
                </a:tc>
              </a:tr>
              <a:tr h="370840">
                <a:tc>
                  <a:txBody>
                    <a:bodyPr/>
                    <a:lstStyle/>
                    <a:p>
                      <a:r>
                        <a:rPr lang="en-US" dirty="0" smtClean="0"/>
                        <a:t>Z3A.36</a:t>
                      </a:r>
                      <a:endParaRPr lang="en-US" dirty="0"/>
                    </a:p>
                  </a:txBody>
                  <a:tcPr/>
                </a:tc>
                <a:tc>
                  <a:txBody>
                    <a:bodyPr/>
                    <a:lstStyle/>
                    <a:p>
                      <a:r>
                        <a:rPr lang="en-US" dirty="0" smtClean="0"/>
                        <a:t>36 weeks gestation</a:t>
                      </a:r>
                    </a:p>
                  </a:txBody>
                  <a:tcPr/>
                </a:tc>
              </a:tr>
              <a:tr h="370840">
                <a:tc>
                  <a:txBody>
                    <a:bodyPr/>
                    <a:lstStyle/>
                    <a:p>
                      <a:r>
                        <a:rPr lang="en-US" dirty="0" smtClean="0"/>
                        <a:t>Z3A.37</a:t>
                      </a:r>
                      <a:endParaRPr lang="en-US" dirty="0"/>
                    </a:p>
                  </a:txBody>
                  <a:tcPr/>
                </a:tc>
                <a:tc>
                  <a:txBody>
                    <a:bodyPr/>
                    <a:lstStyle/>
                    <a:p>
                      <a:r>
                        <a:rPr lang="en-US" dirty="0" smtClean="0"/>
                        <a:t>37 weeks gestation</a:t>
                      </a:r>
                      <a:endParaRPr lang="en-US" dirty="0"/>
                    </a:p>
                  </a:txBody>
                  <a:tcPr/>
                </a:tc>
              </a:tr>
              <a:tr h="370840">
                <a:tc>
                  <a:txBody>
                    <a:bodyPr/>
                    <a:lstStyle/>
                    <a:p>
                      <a:r>
                        <a:rPr lang="en-US" dirty="0" smtClean="0"/>
                        <a:t>Z3A.38</a:t>
                      </a:r>
                    </a:p>
                  </a:txBody>
                  <a:tcPr/>
                </a:tc>
                <a:tc>
                  <a:txBody>
                    <a:bodyPr/>
                    <a:lstStyle/>
                    <a:p>
                      <a:r>
                        <a:rPr lang="en-US" dirty="0" smtClean="0"/>
                        <a:t>38 weeks gestation</a:t>
                      </a:r>
                      <a:endParaRPr lang="en-US" dirty="0"/>
                    </a:p>
                  </a:txBody>
                  <a:tcPr/>
                </a:tc>
              </a:tr>
              <a:tr h="370840">
                <a:tc>
                  <a:txBody>
                    <a:bodyPr/>
                    <a:lstStyle/>
                    <a:p>
                      <a:r>
                        <a:rPr lang="en-US" dirty="0" smtClean="0"/>
                        <a:t>Z3A.39</a:t>
                      </a:r>
                      <a:endParaRPr lang="en-US" dirty="0"/>
                    </a:p>
                  </a:txBody>
                  <a:tcPr/>
                </a:tc>
                <a:tc>
                  <a:txBody>
                    <a:bodyPr/>
                    <a:lstStyle/>
                    <a:p>
                      <a:r>
                        <a:rPr lang="en-US" dirty="0" smtClean="0"/>
                        <a:t>39 weeks gestation</a:t>
                      </a:r>
                      <a:endParaRPr lang="en-US" dirty="0"/>
                    </a:p>
                  </a:txBody>
                  <a:tcPr/>
                </a:tc>
              </a:tr>
              <a:tr h="370840">
                <a:tc>
                  <a:txBody>
                    <a:bodyPr/>
                    <a:lstStyle/>
                    <a:p>
                      <a:r>
                        <a:rPr lang="en-US" dirty="0" smtClean="0"/>
                        <a:t>Z3A.40</a:t>
                      </a:r>
                      <a:endParaRPr lang="en-US" dirty="0"/>
                    </a:p>
                  </a:txBody>
                  <a:tcPr/>
                </a:tc>
                <a:tc>
                  <a:txBody>
                    <a:bodyPr/>
                    <a:lstStyle/>
                    <a:p>
                      <a:r>
                        <a:rPr lang="en-US" dirty="0" smtClean="0"/>
                        <a:t>40 weeks gestation</a:t>
                      </a:r>
                    </a:p>
                  </a:txBody>
                  <a:tcPr/>
                </a:tc>
              </a:tr>
              <a:tr h="370840">
                <a:tc>
                  <a:txBody>
                    <a:bodyPr/>
                    <a:lstStyle/>
                    <a:p>
                      <a:r>
                        <a:rPr lang="en-US" dirty="0" smtClean="0"/>
                        <a:t>Z3A.41</a:t>
                      </a:r>
                    </a:p>
                  </a:txBody>
                  <a:tcPr/>
                </a:tc>
                <a:tc>
                  <a:txBody>
                    <a:bodyPr/>
                    <a:lstStyle/>
                    <a:p>
                      <a:r>
                        <a:rPr lang="en-US" dirty="0" smtClean="0"/>
                        <a:t>41 weeks gestation</a:t>
                      </a:r>
                      <a:endParaRPr lang="en-US" dirty="0"/>
                    </a:p>
                  </a:txBody>
                  <a:tcPr/>
                </a:tc>
              </a:tr>
              <a:tr h="370840">
                <a:tc>
                  <a:txBody>
                    <a:bodyPr/>
                    <a:lstStyle/>
                    <a:p>
                      <a:r>
                        <a:rPr lang="en-US" dirty="0" smtClean="0"/>
                        <a:t>Z3A.42</a:t>
                      </a:r>
                    </a:p>
                  </a:txBody>
                  <a:tcPr/>
                </a:tc>
                <a:tc>
                  <a:txBody>
                    <a:bodyPr/>
                    <a:lstStyle/>
                    <a:p>
                      <a:r>
                        <a:rPr lang="en-US" dirty="0" smtClean="0"/>
                        <a:t>42 weeks gestation</a:t>
                      </a:r>
                      <a:endParaRPr lang="en-US" dirty="0"/>
                    </a:p>
                  </a:txBody>
                  <a:tcPr/>
                </a:tc>
              </a:tr>
              <a:tr h="370840">
                <a:tc>
                  <a:txBody>
                    <a:bodyPr/>
                    <a:lstStyle/>
                    <a:p>
                      <a:r>
                        <a:rPr lang="en-US" dirty="0" smtClean="0"/>
                        <a:t>Z3A.49</a:t>
                      </a:r>
                    </a:p>
                  </a:txBody>
                  <a:tcPr/>
                </a:tc>
                <a:tc>
                  <a:txBody>
                    <a:bodyPr/>
                    <a:lstStyle/>
                    <a:p>
                      <a:r>
                        <a:rPr lang="en-US" dirty="0" smtClean="0"/>
                        <a:t>Greater than 42 weeks</a:t>
                      </a:r>
                      <a:endParaRPr lang="en-US" dirty="0"/>
                    </a:p>
                  </a:txBody>
                  <a:tcPr/>
                </a:tc>
              </a:tr>
            </a:tbl>
          </a:graphicData>
        </a:graphic>
      </p:graphicFrame>
    </p:spTree>
    <p:extLst>
      <p:ext uri="{BB962C8B-B14F-4D97-AF65-F5344CB8AC3E}">
        <p14:creationId xmlns:p14="http://schemas.microsoft.com/office/powerpoint/2010/main" val="1676759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7644346"/>
              </p:ext>
            </p:extLst>
          </p:nvPr>
        </p:nvGraphicFramePr>
        <p:xfrm>
          <a:off x="457200" y="228600"/>
          <a:ext cx="8229600" cy="5740400"/>
        </p:xfrm>
        <a:graphic>
          <a:graphicData uri="http://schemas.openxmlformats.org/drawingml/2006/table">
            <a:tbl>
              <a:tblPr firstRow="1" bandRow="1">
                <a:tableStyleId>{37CE84F3-28C3-443E-9E96-99CF82512B78}</a:tableStyleId>
              </a:tblPr>
              <a:tblGrid>
                <a:gridCol w="1645920"/>
                <a:gridCol w="1173480"/>
                <a:gridCol w="1600200"/>
                <a:gridCol w="2164080"/>
                <a:gridCol w="1645920"/>
              </a:tblGrid>
              <a:tr h="370840">
                <a:tc gridSpan="5">
                  <a:txBody>
                    <a:bodyPr/>
                    <a:lstStyle/>
                    <a:p>
                      <a:r>
                        <a:rPr lang="en-US" dirty="0" smtClean="0"/>
                        <a:t>Encounter for gynecological examination </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a:txBody>
                    <a:bodyPr/>
                    <a:lstStyle/>
                    <a:p>
                      <a:r>
                        <a:rPr lang="en-US" sz="1200" b="1" dirty="0" smtClean="0"/>
                        <a:t>ICD-10 Code</a:t>
                      </a:r>
                      <a:endParaRPr lang="en-US" sz="1200" b="1" dirty="0">
                        <a:solidFill>
                          <a:schemeClr val="tx1"/>
                        </a:solidFill>
                      </a:endParaRPr>
                    </a:p>
                  </a:txBody>
                  <a:tcPr/>
                </a:tc>
                <a:tc>
                  <a:txBody>
                    <a:bodyPr/>
                    <a:lstStyle/>
                    <a:p>
                      <a:r>
                        <a:rPr lang="en-US" sz="1200" b="1" dirty="0" smtClean="0"/>
                        <a:t>Description</a:t>
                      </a:r>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V72.31</a:t>
                      </a:r>
                      <a:endParaRPr lang="en-US" sz="1400" dirty="0"/>
                    </a:p>
                  </a:txBody>
                  <a:tcPr/>
                </a:tc>
                <a:tc>
                  <a:txBody>
                    <a:bodyPr/>
                    <a:lstStyle/>
                    <a:p>
                      <a:r>
                        <a:rPr lang="en-US" sz="1400" dirty="0" smtClean="0"/>
                        <a:t>Z01.411</a:t>
                      </a:r>
                      <a:endParaRPr lang="en-US" sz="1400" dirty="0"/>
                    </a:p>
                  </a:txBody>
                  <a:tcPr/>
                </a:tc>
                <a:tc>
                  <a:txBody>
                    <a:bodyPr/>
                    <a:lstStyle/>
                    <a:p>
                      <a:r>
                        <a:rPr lang="en-US" sz="1400" dirty="0" smtClean="0"/>
                        <a:t>Encounter for gynecological examination (general) (routine) </a:t>
                      </a:r>
                      <a:r>
                        <a:rPr lang="en-US" sz="1400" b="1" dirty="0" smtClean="0">
                          <a:solidFill>
                            <a:srgbClr val="FFFF00"/>
                          </a:solidFill>
                        </a:rPr>
                        <a:t>with</a:t>
                      </a:r>
                      <a:r>
                        <a:rPr lang="en-US" sz="1400" dirty="0" smtClean="0"/>
                        <a:t> abnormal findings</a:t>
                      </a:r>
                      <a:endParaRPr lang="en-US" sz="1400" dirty="0"/>
                    </a:p>
                  </a:txBody>
                  <a:tcPr/>
                </a:tc>
                <a:tc rowSpan="2">
                  <a:txBody>
                    <a:bodyPr/>
                    <a:lstStyle/>
                    <a:p>
                      <a:pPr marL="285750" indent="-285750">
                        <a:buFont typeface="Arial" panose="020B0604020202020204" pitchFamily="34" charset="0"/>
                        <a:buChar char="•"/>
                      </a:pPr>
                      <a:r>
                        <a:rPr lang="en-US" sz="1400" dirty="0" smtClean="0"/>
                        <a:t>encounter for examination for administrative purposes (Z02.-)</a:t>
                      </a:r>
                    </a:p>
                    <a:p>
                      <a:pPr marL="285750" indent="-285750">
                        <a:buFont typeface="Arial" panose="020B0604020202020204" pitchFamily="34" charset="0"/>
                        <a:buChar char="•"/>
                      </a:pPr>
                      <a:r>
                        <a:rPr lang="en-US" sz="1400" dirty="0" smtClean="0"/>
                        <a:t>encounter for examination for suspected conditions, proven not to exist (Z03.-)</a:t>
                      </a:r>
                    </a:p>
                    <a:p>
                      <a:pPr marL="285750" indent="-285750">
                        <a:buFont typeface="Arial" panose="020B0604020202020204" pitchFamily="34" charset="0"/>
                        <a:buChar char="•"/>
                      </a:pPr>
                      <a:r>
                        <a:rPr lang="en-US" sz="1400" dirty="0" smtClean="0"/>
                        <a:t>encounter for laboratory and radiologic examinations as a component of general medical examinations(Z00.0-)</a:t>
                      </a:r>
                    </a:p>
                    <a:p>
                      <a:pPr marL="285750" indent="-285750">
                        <a:buFont typeface="Arial" panose="020B0604020202020204" pitchFamily="34" charset="0"/>
                        <a:buChar char="•"/>
                      </a:pPr>
                      <a:r>
                        <a:rPr lang="en-US" sz="1400" dirty="0" smtClean="0"/>
                        <a:t>encounter for laboratory, radiologic and imaging examinations for sign(s) and symptom(s) - code </a:t>
                      </a:r>
                      <a:r>
                        <a:rPr lang="en-US" sz="1400" smtClean="0"/>
                        <a:t>to the sign(s</a:t>
                      </a:r>
                      <a:r>
                        <a:rPr lang="en-US" sz="1400" dirty="0" smtClean="0"/>
                        <a:t>) or symptom(s)</a:t>
                      </a:r>
                      <a:endParaRPr lang="en-US" sz="1400" dirty="0"/>
                    </a:p>
                  </a:txBody>
                  <a:tcPr/>
                </a:tc>
                <a:tc rowSpan="2">
                  <a:txBody>
                    <a:bodyPr/>
                    <a:lstStyle/>
                    <a:p>
                      <a:pPr marL="285750" indent="-285750">
                        <a:buFont typeface="Arial" panose="020B0604020202020204" pitchFamily="34" charset="0"/>
                        <a:buChar char="•"/>
                      </a:pPr>
                      <a:r>
                        <a:rPr lang="en-US" sz="1400" dirty="0" smtClean="0"/>
                        <a:t>screening examinations (Z11-Z13)</a:t>
                      </a:r>
                    </a:p>
                    <a:p>
                      <a:pPr marL="285750" indent="-285750">
                        <a:buFont typeface="Arial" panose="020B0604020202020204" pitchFamily="34" charset="0"/>
                        <a:buChar char="•"/>
                      </a:pPr>
                      <a:r>
                        <a:rPr lang="en-US" sz="1400" dirty="0" smtClean="0"/>
                        <a:t>pregnancy examination or test (Z32.0-)</a:t>
                      </a:r>
                    </a:p>
                    <a:p>
                      <a:pPr marL="285750" indent="-285750">
                        <a:buFont typeface="Arial" panose="020B0604020202020204" pitchFamily="34" charset="0"/>
                        <a:buChar char="•"/>
                      </a:pPr>
                      <a:r>
                        <a:rPr lang="en-US" sz="1400" dirty="0" smtClean="0"/>
                        <a:t>routine examination for contraceptive maintenance (Z30.4-)</a:t>
                      </a:r>
                      <a:endParaRPr lang="en-US" sz="1400" dirty="0"/>
                    </a:p>
                  </a:txBody>
                  <a:tcPr/>
                </a:tc>
              </a:tr>
              <a:tr h="370840">
                <a:tc>
                  <a:txBody>
                    <a:bodyPr/>
                    <a:lstStyle/>
                    <a:p>
                      <a:r>
                        <a:rPr lang="en-US" sz="1400" dirty="0" smtClean="0"/>
                        <a:t>V72.31</a:t>
                      </a:r>
                    </a:p>
                    <a:p>
                      <a:endParaRPr lang="en-US" sz="1400" dirty="0"/>
                    </a:p>
                  </a:txBody>
                  <a:tcPr/>
                </a:tc>
                <a:tc>
                  <a:txBody>
                    <a:bodyPr/>
                    <a:lstStyle/>
                    <a:p>
                      <a:r>
                        <a:rPr lang="en-US" sz="1400" dirty="0" smtClean="0"/>
                        <a:t>Z01.419</a:t>
                      </a:r>
                    </a:p>
                    <a:p>
                      <a:endParaRPr lang="en-US" sz="1400" dirty="0"/>
                    </a:p>
                  </a:txBody>
                  <a:tcPr/>
                </a:tc>
                <a:tc>
                  <a:txBody>
                    <a:bodyPr/>
                    <a:lstStyle/>
                    <a:p>
                      <a:r>
                        <a:rPr lang="en-US" sz="1400" dirty="0" smtClean="0"/>
                        <a:t>Encounter for gynecological examination (general) (routine) </a:t>
                      </a:r>
                      <a:r>
                        <a:rPr lang="en-US" sz="1400" b="1" dirty="0" smtClean="0">
                          <a:solidFill>
                            <a:srgbClr val="FFFF00"/>
                          </a:solidFill>
                        </a:rPr>
                        <a:t>without</a:t>
                      </a:r>
                      <a:r>
                        <a:rPr lang="en-US" sz="1400" dirty="0" smtClean="0"/>
                        <a:t> abnormal findings</a:t>
                      </a:r>
                      <a:endParaRPr lang="en-US" sz="1400" dirty="0"/>
                    </a:p>
                  </a:txBody>
                  <a:tcPr/>
                </a:tc>
                <a:tc vMerge="1">
                  <a:txBody>
                    <a:bodyPr/>
                    <a:lstStyle/>
                    <a:p>
                      <a:pPr marL="285750" indent="-285750">
                        <a:buFont typeface="Arial" panose="020B0604020202020204" pitchFamily="34" charset="0"/>
                        <a:buChar char="•"/>
                      </a:pPr>
                      <a:endParaRPr lang="en-US" sz="1400" dirty="0"/>
                    </a:p>
                  </a:txBody>
                  <a:tcPr/>
                </a:tc>
                <a:tc vMerge="1">
                  <a:txBody>
                    <a:bodyPr/>
                    <a:lstStyle/>
                    <a:p>
                      <a:endParaRPr lang="en-US" sz="1400"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837667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pPr marL="0" indent="0">
              <a:buNone/>
            </a:pPr>
            <a:r>
              <a:rPr lang="en-US" sz="2400" dirty="0"/>
              <a:t>Use additional code:</a:t>
            </a:r>
          </a:p>
          <a:p>
            <a:r>
              <a:rPr lang="en-US" sz="2400" dirty="0"/>
              <a:t>for screening for human papillomavirus, if applicable, (Z11.51)</a:t>
            </a:r>
          </a:p>
          <a:p>
            <a:r>
              <a:rPr lang="en-US" sz="2400" dirty="0"/>
              <a:t>for screening vaginal pap smear, if applicable (Z12.72)</a:t>
            </a:r>
          </a:p>
          <a:p>
            <a:r>
              <a:rPr lang="en-US" sz="2400" dirty="0"/>
              <a:t>to identify acquired absence of uterus, if applicable (Z90.71-)</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19672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dirty="0" smtClean="0"/>
              <a:t>ICD-10-CM will be valid for dates of service </a:t>
            </a:r>
            <a:r>
              <a:rPr lang="en-US" sz="2800" b="1" u="sng" dirty="0" smtClean="0"/>
              <a:t>on or after</a:t>
            </a:r>
            <a:r>
              <a:rPr lang="en-US" sz="2800" dirty="0" smtClean="0"/>
              <a:t> </a:t>
            </a:r>
            <a:r>
              <a:rPr lang="en-US" sz="2800" b="1" dirty="0" smtClean="0">
                <a:solidFill>
                  <a:srgbClr val="C00000"/>
                </a:solidFill>
              </a:rPr>
              <a:t>October 1, 2015</a:t>
            </a:r>
          </a:p>
          <a:p>
            <a:pPr lvl="1"/>
            <a:r>
              <a:rPr lang="en-US" sz="2400" dirty="0"/>
              <a:t>O</a:t>
            </a:r>
            <a:r>
              <a:rPr lang="en-US" sz="2400" dirty="0" smtClean="0"/>
              <a:t>utpatient </a:t>
            </a:r>
            <a:r>
              <a:rPr lang="en-US" sz="2400" dirty="0"/>
              <a:t>dates of service of October 1, 2015 and beyond.  </a:t>
            </a:r>
          </a:p>
          <a:p>
            <a:pPr lvl="1"/>
            <a:r>
              <a:rPr lang="en-US" sz="2400" dirty="0"/>
              <a:t>I</a:t>
            </a:r>
            <a:r>
              <a:rPr lang="en-US" sz="2400" dirty="0" smtClean="0"/>
              <a:t>npatient </a:t>
            </a:r>
            <a:r>
              <a:rPr lang="en-US" sz="2400" dirty="0"/>
              <a:t>hospital service claims, </a:t>
            </a:r>
            <a:r>
              <a:rPr lang="en-US" sz="2400" dirty="0" smtClean="0"/>
              <a:t>is </a:t>
            </a:r>
            <a:r>
              <a:rPr lang="en-US" sz="2400" dirty="0"/>
              <a:t>effective for dates of discharge after September 30, 2015</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ICD-10-CM Compliance Dates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301427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6156209"/>
              </p:ext>
            </p:extLst>
          </p:nvPr>
        </p:nvGraphicFramePr>
        <p:xfrm>
          <a:off x="457200" y="228600"/>
          <a:ext cx="8229600" cy="455168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Circumscribed scleroderma</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701.1</a:t>
                      </a:r>
                    </a:p>
                    <a:p>
                      <a:endParaRPr lang="en-US" sz="1400" dirty="0"/>
                    </a:p>
                  </a:txBody>
                  <a:tcPr/>
                </a:tc>
                <a:tc gridSpan="2">
                  <a:txBody>
                    <a:bodyPr/>
                    <a:lstStyle/>
                    <a:p>
                      <a:r>
                        <a:rPr lang="en-US" sz="1400" dirty="0" smtClean="0"/>
                        <a:t>L94.0</a:t>
                      </a:r>
                      <a:endParaRPr lang="en-US" sz="1400" dirty="0"/>
                    </a:p>
                  </a:txBody>
                  <a:tcPr/>
                </a:tc>
                <a:tc hMerge="1">
                  <a:txBody>
                    <a:bodyPr/>
                    <a:lstStyle/>
                    <a:p>
                      <a:endParaRPr lang="en-US" sz="1400" dirty="0"/>
                    </a:p>
                  </a:txBody>
                  <a:tcPr/>
                </a:tc>
                <a:tc gridSpan="2">
                  <a:txBody>
                    <a:bodyPr/>
                    <a:lstStyle/>
                    <a:p>
                      <a:r>
                        <a:rPr lang="en-US" sz="1400" dirty="0" smtClean="0"/>
                        <a:t>Localized scleroderma [</a:t>
                      </a:r>
                      <a:r>
                        <a:rPr lang="en-US" sz="1400" dirty="0" err="1" smtClean="0"/>
                        <a:t>morphea</a:t>
                      </a:r>
                      <a:r>
                        <a:rPr lang="en-US" sz="1400" dirty="0" smtClean="0"/>
                        <a:t>]</a:t>
                      </a:r>
                    </a:p>
                    <a:p>
                      <a:endParaRPr lang="en-US" sz="1400" dirty="0" smtClean="0"/>
                    </a:p>
                    <a:p>
                      <a:endParaRPr lang="en-US" sz="1400" dirty="0" smtClean="0"/>
                    </a:p>
                    <a:p>
                      <a:r>
                        <a:rPr lang="en-US" sz="1400" dirty="0" smtClean="0"/>
                        <a:t>Applicable To:</a:t>
                      </a:r>
                    </a:p>
                    <a:p>
                      <a:pPr marL="285750" indent="-285750">
                        <a:buFont typeface="Arial" panose="020B0604020202020204" pitchFamily="34" charset="0"/>
                        <a:buChar char="•"/>
                      </a:pPr>
                      <a:r>
                        <a:rPr lang="en-US" sz="1400" dirty="0" smtClean="0"/>
                        <a:t>Circumscribed</a:t>
                      </a:r>
                      <a:r>
                        <a:rPr lang="en-US" sz="1400" baseline="0" dirty="0" smtClean="0"/>
                        <a:t> scleroderma</a:t>
                      </a:r>
                      <a:endParaRPr lang="en-US" sz="1400" dirty="0" smtClean="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en-US" sz="1400" dirty="0" smtClean="0"/>
                        <a:t>systemic connective tissue disorders (M30-M36)</a:t>
                      </a:r>
                      <a:endParaRPr lang="pt-BR" sz="1400" dirty="0" smtClean="0"/>
                    </a:p>
                  </a:txBody>
                  <a:tcPr/>
                </a:tc>
                <a:tc>
                  <a:txBody>
                    <a:bodyPr/>
                    <a:lstStyle/>
                    <a:p>
                      <a:pPr marL="285750" indent="-285750">
                        <a:buFont typeface="Arial" panose="020B0604020202020204" pitchFamily="34" charset="0"/>
                        <a:buChar char="•"/>
                      </a:pPr>
                      <a:r>
                        <a:rPr lang="en-US" sz="1400" dirty="0" smtClean="0"/>
                        <a:t>lichen </a:t>
                      </a:r>
                      <a:r>
                        <a:rPr lang="en-US" sz="1400" dirty="0" err="1" smtClean="0"/>
                        <a:t>sclerosus</a:t>
                      </a:r>
                      <a:r>
                        <a:rPr lang="en-US" sz="1400" dirty="0" smtClean="0"/>
                        <a:t> of external female genital organs (N90.4)</a:t>
                      </a:r>
                    </a:p>
                    <a:p>
                      <a:pPr marL="285750" indent="-285750">
                        <a:buFont typeface="Arial" panose="020B0604020202020204" pitchFamily="34" charset="0"/>
                        <a:buChar char="•"/>
                      </a:pPr>
                      <a:r>
                        <a:rPr lang="en-US" sz="1400" dirty="0" smtClean="0"/>
                        <a:t>lichen </a:t>
                      </a:r>
                      <a:r>
                        <a:rPr lang="en-US" sz="1400" dirty="0" err="1" smtClean="0"/>
                        <a:t>sclerosus</a:t>
                      </a:r>
                      <a:r>
                        <a:rPr lang="en-US" sz="1400" dirty="0" smtClean="0"/>
                        <a:t> of external male genital organs (N48.0)</a:t>
                      </a:r>
                      <a:endParaRPr lang="en-US" sz="1400" dirty="0"/>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L90.0</a:t>
                      </a:r>
                      <a:endParaRPr lang="en-US" sz="1400" dirty="0"/>
                    </a:p>
                  </a:txBody>
                  <a:tcPr/>
                </a:tc>
                <a:tc hMerge="1">
                  <a:txBody>
                    <a:bodyPr/>
                    <a:lstStyle/>
                    <a:p>
                      <a:endParaRPr lang="en-US"/>
                    </a:p>
                  </a:txBody>
                  <a:tcPr/>
                </a:tc>
                <a:tc gridSpan="3">
                  <a:txBody>
                    <a:bodyPr/>
                    <a:lstStyle/>
                    <a:p>
                      <a:r>
                        <a:rPr lang="en-US" sz="1400" dirty="0" smtClean="0"/>
                        <a:t>Lichen </a:t>
                      </a:r>
                      <a:r>
                        <a:rPr lang="en-US" sz="1400" dirty="0" err="1" smtClean="0"/>
                        <a:t>sclerosus</a:t>
                      </a:r>
                      <a:r>
                        <a:rPr lang="en-US" sz="1400" dirty="0" smtClean="0"/>
                        <a:t> et </a:t>
                      </a:r>
                      <a:r>
                        <a:rPr lang="en-US" sz="1400" dirty="0" err="1" smtClean="0"/>
                        <a:t>atrophicus</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L94.1</a:t>
                      </a:r>
                      <a:endParaRPr lang="en-US" sz="1400" dirty="0"/>
                    </a:p>
                  </a:txBody>
                  <a:tcPr/>
                </a:tc>
                <a:tc hMerge="1">
                  <a:txBody>
                    <a:bodyPr/>
                    <a:lstStyle/>
                    <a:p>
                      <a:endParaRPr lang="en-US"/>
                    </a:p>
                  </a:txBody>
                  <a:tcPr/>
                </a:tc>
                <a:tc gridSpan="3">
                  <a:txBody>
                    <a:bodyPr/>
                    <a:lstStyle/>
                    <a:p>
                      <a:r>
                        <a:rPr lang="en-US" sz="1400" dirty="0" smtClean="0"/>
                        <a:t>Linear scleroderma</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L94.3</a:t>
                      </a:r>
                      <a:endParaRPr lang="en-US" sz="1400" dirty="0"/>
                    </a:p>
                  </a:txBody>
                  <a:tcPr/>
                </a:tc>
                <a:tc hMerge="1">
                  <a:txBody>
                    <a:bodyPr/>
                    <a:lstStyle/>
                    <a:p>
                      <a:endParaRPr lang="en-US"/>
                    </a:p>
                  </a:txBody>
                  <a:tcPr/>
                </a:tc>
                <a:tc gridSpan="3">
                  <a:txBody>
                    <a:bodyPr/>
                    <a:lstStyle/>
                    <a:p>
                      <a:r>
                        <a:rPr lang="en-US" sz="1400" dirty="0" err="1" smtClean="0"/>
                        <a:t>Sclerodactyly</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1035622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0563493"/>
              </p:ext>
            </p:extLst>
          </p:nvPr>
        </p:nvGraphicFramePr>
        <p:xfrm>
          <a:off x="457200" y="228600"/>
          <a:ext cx="8229600" cy="546100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2667000"/>
                <a:gridCol w="1295400"/>
              </a:tblGrid>
              <a:tr h="370840">
                <a:tc gridSpan="7">
                  <a:txBody>
                    <a:bodyPr/>
                    <a:lstStyle/>
                    <a:p>
                      <a:r>
                        <a:rPr lang="en-US" dirty="0" err="1" smtClean="0"/>
                        <a:t>Noninflammatory</a:t>
                      </a:r>
                      <a:r>
                        <a:rPr lang="en-US" dirty="0" smtClean="0"/>
                        <a:t> disorder of vulva and perineum, unspecified </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624.9</a:t>
                      </a:r>
                    </a:p>
                    <a:p>
                      <a:endParaRPr lang="en-US" sz="1400" dirty="0"/>
                    </a:p>
                  </a:txBody>
                  <a:tcPr/>
                </a:tc>
                <a:tc gridSpan="2">
                  <a:txBody>
                    <a:bodyPr/>
                    <a:lstStyle/>
                    <a:p>
                      <a:r>
                        <a:rPr lang="en-US" sz="1400" dirty="0" smtClean="0"/>
                        <a:t>N90.9</a:t>
                      </a:r>
                      <a:endParaRPr lang="en-US" sz="1400" dirty="0"/>
                    </a:p>
                  </a:txBody>
                  <a:tcPr/>
                </a:tc>
                <a:tc hMerge="1">
                  <a:txBody>
                    <a:bodyPr/>
                    <a:lstStyle/>
                    <a:p>
                      <a:endParaRPr lang="en-US" sz="1400" dirty="0"/>
                    </a:p>
                  </a:txBody>
                  <a:tcPr/>
                </a:tc>
                <a:tc gridSpan="2">
                  <a:txBody>
                    <a:bodyPr/>
                    <a:lstStyle/>
                    <a:p>
                      <a:r>
                        <a:rPr lang="en-US" sz="1400" dirty="0" err="1" smtClean="0"/>
                        <a:t>Noninflammatory</a:t>
                      </a:r>
                      <a:r>
                        <a:rPr lang="en-US" sz="1400" dirty="0" smtClean="0"/>
                        <a:t> disorder of vulva and perineum, unspecified</a:t>
                      </a:r>
                    </a:p>
                    <a:p>
                      <a:endParaRPr lang="en-US" sz="1400" dirty="0" smtClean="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400" dirty="0" smtClean="0"/>
                        <a:t>anogenital (venereal) warts (A63.0)</a:t>
                      </a:r>
                    </a:p>
                    <a:p>
                      <a:pPr marL="285750" indent="-285750">
                        <a:buFont typeface="Arial" panose="020B0604020202020204" pitchFamily="34" charset="0"/>
                        <a:buChar char="•"/>
                      </a:pPr>
                      <a:r>
                        <a:rPr lang="pt-BR" sz="1400" dirty="0" smtClean="0"/>
                        <a:t>carcinoma in situ of vulva (D07.1)</a:t>
                      </a:r>
                    </a:p>
                    <a:p>
                      <a:pPr marL="285750" indent="-285750">
                        <a:buFont typeface="Arial" panose="020B0604020202020204" pitchFamily="34" charset="0"/>
                        <a:buChar char="•"/>
                      </a:pPr>
                      <a:r>
                        <a:rPr lang="pt-BR" sz="1400" dirty="0" smtClean="0"/>
                        <a:t>condyloma acuminatum (A63.0)</a:t>
                      </a:r>
                    </a:p>
                    <a:p>
                      <a:pPr marL="285750" indent="-285750">
                        <a:buFont typeface="Arial" panose="020B0604020202020204" pitchFamily="34" charset="0"/>
                        <a:buChar char="•"/>
                      </a:pPr>
                      <a:r>
                        <a:rPr lang="pt-BR" sz="1400" dirty="0" smtClean="0"/>
                        <a:t>current obstetric trauma (O70.-, O71.7-O71.8)</a:t>
                      </a:r>
                    </a:p>
                    <a:p>
                      <a:pPr marL="285750" indent="-285750">
                        <a:buFont typeface="Arial" panose="020B0604020202020204" pitchFamily="34" charset="0"/>
                        <a:buChar char="•"/>
                      </a:pPr>
                      <a:r>
                        <a:rPr lang="pt-BR" sz="1400" dirty="0" smtClean="0"/>
                        <a:t>inflammation of vulva (N76.-)</a:t>
                      </a:r>
                    </a:p>
                    <a:p>
                      <a:pPr marL="285750" indent="-285750">
                        <a:buFont typeface="Arial" panose="020B0604020202020204" pitchFamily="34" charset="0"/>
                        <a:buChar char="•"/>
                      </a:pPr>
                      <a:r>
                        <a:rPr lang="pt-BR" sz="1400" dirty="0" smtClean="0"/>
                        <a:t>severe dysplasia of vulva (D07.1)</a:t>
                      </a:r>
                    </a:p>
                    <a:p>
                      <a:pPr marL="285750" indent="-285750">
                        <a:buFont typeface="Arial" panose="020B0604020202020204" pitchFamily="34" charset="0"/>
                        <a:buChar char="•"/>
                      </a:pPr>
                      <a:r>
                        <a:rPr lang="pt-BR" sz="1400" dirty="0" smtClean="0"/>
                        <a:t>vulvar intraepithelial neoplasm III [VIN III] (D07.1)</a:t>
                      </a:r>
                    </a:p>
                  </a:txBody>
                  <a:tcPr/>
                </a:tc>
                <a:tc>
                  <a:txBody>
                    <a:bodyPr/>
                    <a:lstStyle/>
                    <a:p>
                      <a:pPr marL="0" indent="0">
                        <a:buFont typeface="Arial" panose="020B0604020202020204" pitchFamily="34" charset="0"/>
                        <a:buNone/>
                      </a:pPr>
                      <a:r>
                        <a:rPr lang="en-US" sz="1400" dirty="0" smtClean="0"/>
                        <a:t>N/A</a:t>
                      </a:r>
                      <a:endParaRPr lang="en-US" sz="1400" dirty="0"/>
                    </a:p>
                  </a:txBody>
                  <a:tcPr/>
                </a:tc>
              </a:tr>
              <a:tr h="370840">
                <a:tc gridSpan="7">
                  <a:txBody>
                    <a:bodyPr/>
                    <a:lstStyle/>
                    <a:p>
                      <a:endParaRPr lang="en-US" sz="1400" dirty="0" smtClean="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200" dirty="0"/>
                    </a:p>
                  </a:txBody>
                  <a:tcPr/>
                </a:tc>
                <a:tc hMerge="1">
                  <a:txBody>
                    <a:bodyPr/>
                    <a:lstStyle/>
                    <a:p>
                      <a:endParaRPr lang="en-US"/>
                    </a:p>
                  </a:txBody>
                  <a:tcPr/>
                </a:tc>
                <a:tc gridSpan="2">
                  <a:txBody>
                    <a:bodyPr/>
                    <a:lstStyle/>
                    <a:p>
                      <a:endParaRPr lang="en-US" sz="1200" dirty="0"/>
                    </a:p>
                  </a:txBody>
                  <a:tcPr/>
                </a:tc>
                <a:tc hMerge="1">
                  <a:txBody>
                    <a:bodyPr/>
                    <a:lstStyle/>
                    <a:p>
                      <a:endParaRPr lang="en-US"/>
                    </a:p>
                  </a:txBody>
                  <a:tcPr/>
                </a:tc>
                <a:tc gridSpan="3">
                  <a:txBody>
                    <a:bodyPr/>
                    <a:lstStyle/>
                    <a:p>
                      <a:endParaRPr lang="en-US" sz="12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200" dirty="0"/>
                    </a:p>
                  </a:txBody>
                  <a:tcPr/>
                </a:tc>
                <a:tc hMerge="1">
                  <a:txBody>
                    <a:bodyPr/>
                    <a:lstStyle/>
                    <a:p>
                      <a:endParaRPr lang="en-US"/>
                    </a:p>
                  </a:txBody>
                  <a:tcPr/>
                </a:tc>
                <a:tc gridSpan="2">
                  <a:txBody>
                    <a:bodyPr/>
                    <a:lstStyle/>
                    <a:p>
                      <a:endParaRPr lang="en-US" sz="1200" dirty="0"/>
                    </a:p>
                  </a:txBody>
                  <a:tcPr/>
                </a:tc>
                <a:tc hMerge="1">
                  <a:txBody>
                    <a:bodyPr/>
                    <a:lstStyle/>
                    <a:p>
                      <a:endParaRPr lang="en-US"/>
                    </a:p>
                  </a:txBody>
                  <a:tcPr/>
                </a:tc>
                <a:tc gridSpan="3">
                  <a:txBody>
                    <a:bodyPr/>
                    <a:lstStyle/>
                    <a:p>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endParaRPr lang="en-US" sz="1200" dirty="0"/>
                    </a:p>
                  </a:txBody>
                  <a:tcPr/>
                </a:tc>
                <a:tc hMerge="1">
                  <a:txBody>
                    <a:bodyPr/>
                    <a:lstStyle/>
                    <a:p>
                      <a:endParaRPr lang="en-US"/>
                    </a:p>
                  </a:txBody>
                  <a:tcPr/>
                </a:tc>
                <a:tc gridSpan="3">
                  <a:txBody>
                    <a:bodyPr/>
                    <a:lstStyle/>
                    <a:p>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endParaRPr lang="en-US" sz="1200" dirty="0"/>
                    </a:p>
                  </a:txBody>
                  <a:tcPr/>
                </a:tc>
                <a:tc hMerge="1">
                  <a:txBody>
                    <a:bodyPr/>
                    <a:lstStyle/>
                    <a:p>
                      <a:endParaRPr lang="en-US"/>
                    </a:p>
                  </a:txBody>
                  <a:tcPr/>
                </a:tc>
                <a:tc gridSpan="3">
                  <a:txBody>
                    <a:bodyPr/>
                    <a:lstStyle/>
                    <a:p>
                      <a:endParaRPr lang="en-US" sz="12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1552483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r>
              <a:rPr lang="en-US" sz="2800" dirty="0" smtClean="0"/>
              <a:t>Atrophies</a:t>
            </a:r>
          </a:p>
          <a:p>
            <a:r>
              <a:rPr lang="en-US" sz="2800" dirty="0" smtClean="0"/>
              <a:t>Dysplasia</a:t>
            </a:r>
          </a:p>
          <a:p>
            <a:r>
              <a:rPr lang="en-US" sz="2800" dirty="0" smtClean="0"/>
              <a:t>Hypertrophy</a:t>
            </a:r>
          </a:p>
          <a:p>
            <a:r>
              <a:rPr lang="en-US" sz="2800" dirty="0" smtClean="0"/>
              <a:t>Mutilations</a:t>
            </a:r>
          </a:p>
          <a:p>
            <a:pPr lvl="1"/>
            <a:r>
              <a:rPr lang="en-US" sz="2400" dirty="0" smtClean="0"/>
              <a:t>Status</a:t>
            </a:r>
          </a:p>
          <a:p>
            <a:r>
              <a:rPr lang="en-US" sz="2800" dirty="0" smtClean="0"/>
              <a:t>Cyst</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617222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3708527"/>
              </p:ext>
            </p:extLst>
          </p:nvPr>
        </p:nvGraphicFramePr>
        <p:xfrm>
          <a:off x="457200" y="228600"/>
          <a:ext cx="8229600" cy="5405120"/>
        </p:xfrm>
        <a:graphic>
          <a:graphicData uri="http://schemas.openxmlformats.org/drawingml/2006/table">
            <a:tbl>
              <a:tblPr firstRow="1" bandRow="1">
                <a:tableStyleId>{37CE84F3-28C3-443E-9E96-99CF82512B78}</a:tableStyleId>
              </a:tblPr>
              <a:tblGrid>
                <a:gridCol w="990600"/>
                <a:gridCol w="655320"/>
                <a:gridCol w="411480"/>
                <a:gridCol w="1234440"/>
                <a:gridCol w="594360"/>
                <a:gridCol w="2133600"/>
                <a:gridCol w="2209800"/>
              </a:tblGrid>
              <a:tr h="370840">
                <a:tc gridSpan="7">
                  <a:txBody>
                    <a:bodyPr/>
                    <a:lstStyle/>
                    <a:p>
                      <a:r>
                        <a:rPr lang="en-US" dirty="0" smtClean="0"/>
                        <a:t>Postmenopausal bleeding</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627.1</a:t>
                      </a:r>
                    </a:p>
                    <a:p>
                      <a:endParaRPr lang="en-US" sz="1400" dirty="0"/>
                    </a:p>
                  </a:txBody>
                  <a:tcPr/>
                </a:tc>
                <a:tc gridSpan="2">
                  <a:txBody>
                    <a:bodyPr/>
                    <a:lstStyle/>
                    <a:p>
                      <a:r>
                        <a:rPr lang="en-US" sz="1400" dirty="0" smtClean="0"/>
                        <a:t>N95.0</a:t>
                      </a:r>
                      <a:endParaRPr lang="en-US" sz="1400" dirty="0"/>
                    </a:p>
                  </a:txBody>
                  <a:tcPr/>
                </a:tc>
                <a:tc hMerge="1">
                  <a:txBody>
                    <a:bodyPr/>
                    <a:lstStyle/>
                    <a:p>
                      <a:endParaRPr lang="en-US" sz="1400" dirty="0"/>
                    </a:p>
                  </a:txBody>
                  <a:tcPr/>
                </a:tc>
                <a:tc gridSpan="2">
                  <a:txBody>
                    <a:bodyPr/>
                    <a:lstStyle/>
                    <a:p>
                      <a:r>
                        <a:rPr lang="en-US" sz="1400" dirty="0" smtClean="0"/>
                        <a:t>Postmenopausal bleeding</a:t>
                      </a:r>
                      <a:endParaRPr lang="en-US" sz="1400" dirty="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400" dirty="0" smtClean="0"/>
                        <a:t>excessive bleeding in the premenopausal period (N92.4)</a:t>
                      </a:r>
                    </a:p>
                    <a:p>
                      <a:pPr marL="285750" indent="-285750">
                        <a:buFont typeface="Arial" panose="020B0604020202020204" pitchFamily="34" charset="0"/>
                        <a:buChar char="•"/>
                      </a:pPr>
                      <a:r>
                        <a:rPr lang="pt-BR" sz="1400" dirty="0" smtClean="0"/>
                        <a:t>menopausal and perimenopausal disorders due to artificial or premature menopause (E89.4-, E28.31-)</a:t>
                      </a:r>
                    </a:p>
                    <a:p>
                      <a:pPr marL="285750" indent="-285750">
                        <a:buFont typeface="Arial" panose="020B0604020202020204" pitchFamily="34" charset="0"/>
                        <a:buChar char="•"/>
                      </a:pPr>
                      <a:r>
                        <a:rPr lang="pt-BR" sz="1400" dirty="0" smtClean="0"/>
                        <a:t>premature menopause (E28.31-)</a:t>
                      </a:r>
                    </a:p>
                  </a:txBody>
                  <a:tcPr/>
                </a:tc>
                <a:tc>
                  <a:txBody>
                    <a:bodyPr/>
                    <a:lstStyle/>
                    <a:p>
                      <a:pPr marL="285750" indent="-285750">
                        <a:buFont typeface="Arial" panose="020B0604020202020204" pitchFamily="34" charset="0"/>
                        <a:buChar char="•"/>
                      </a:pPr>
                      <a:r>
                        <a:rPr lang="en-US" sz="1400" dirty="0" smtClean="0"/>
                        <a:t>postmenopausal osteoporosis (M81.0-)</a:t>
                      </a:r>
                    </a:p>
                    <a:p>
                      <a:pPr marL="285750" indent="-285750">
                        <a:buFont typeface="Arial" panose="020B0604020202020204" pitchFamily="34" charset="0"/>
                        <a:buChar char="•"/>
                      </a:pPr>
                      <a:r>
                        <a:rPr lang="en-US" sz="1400" dirty="0" smtClean="0"/>
                        <a:t>postmenopausal osteoporosis with current pathological fracture (M80.0-)</a:t>
                      </a:r>
                    </a:p>
                    <a:p>
                      <a:pPr marL="285750" indent="-285750">
                        <a:buFont typeface="Arial" panose="020B0604020202020204" pitchFamily="34" charset="0"/>
                        <a:buChar char="•"/>
                      </a:pPr>
                      <a:r>
                        <a:rPr lang="en-US" sz="1400" dirty="0" smtClean="0"/>
                        <a:t>postmenopausal urethritis (N34.2)</a:t>
                      </a:r>
                      <a:endParaRPr lang="en-US" sz="1400" dirty="0"/>
                    </a:p>
                  </a:txBody>
                  <a:tcPr/>
                </a:tc>
              </a:tr>
              <a:tr h="370840">
                <a:tc gridSpan="7">
                  <a:txBody>
                    <a:bodyPr/>
                    <a:lstStyle/>
                    <a:p>
                      <a:endParaRPr lang="en-US" sz="1400" dirty="0" smtClean="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1168108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4232089"/>
              </p:ext>
            </p:extLst>
          </p:nvPr>
        </p:nvGraphicFramePr>
        <p:xfrm>
          <a:off x="457200" y="228600"/>
          <a:ext cx="8229600" cy="4272280"/>
        </p:xfrm>
        <a:graphic>
          <a:graphicData uri="http://schemas.openxmlformats.org/drawingml/2006/table">
            <a:tbl>
              <a:tblPr firstRow="1" bandRow="1">
                <a:tableStyleId>{37CE84F3-28C3-443E-9E96-99CF82512B78}</a:tableStyleId>
              </a:tblPr>
              <a:tblGrid>
                <a:gridCol w="990600"/>
                <a:gridCol w="1066800"/>
                <a:gridCol w="1752600"/>
                <a:gridCol w="1371600"/>
                <a:gridCol w="3048000"/>
              </a:tblGrid>
              <a:tr h="370840">
                <a:tc gridSpan="5">
                  <a:txBody>
                    <a:bodyPr/>
                    <a:lstStyle/>
                    <a:p>
                      <a:r>
                        <a:rPr lang="en-US" dirty="0" smtClean="0"/>
                        <a:t>Other specified conditions associated with female genital organs and menstrual cycle</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a:txBody>
                    <a:bodyPr/>
                    <a:lstStyle/>
                    <a:p>
                      <a:r>
                        <a:rPr lang="en-US" sz="1200" b="1" dirty="0" smtClean="0"/>
                        <a:t>ICD-10 Code</a:t>
                      </a:r>
                      <a:endParaRPr lang="en-US" sz="1200" b="1" dirty="0">
                        <a:solidFill>
                          <a:schemeClr val="tx1"/>
                        </a:solidFill>
                      </a:endParaRPr>
                    </a:p>
                  </a:txBody>
                  <a:tcPr/>
                </a:tc>
                <a:tc>
                  <a:txBody>
                    <a:bodyPr/>
                    <a:lstStyle/>
                    <a:p>
                      <a:r>
                        <a:rPr lang="en-US" sz="1200" b="1" dirty="0" smtClean="0"/>
                        <a:t>Description</a:t>
                      </a:r>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625.9</a:t>
                      </a:r>
                    </a:p>
                    <a:p>
                      <a:endParaRPr lang="en-US" sz="1400" dirty="0"/>
                    </a:p>
                  </a:txBody>
                  <a:tcPr/>
                </a:tc>
                <a:tc>
                  <a:txBody>
                    <a:bodyPr/>
                    <a:lstStyle/>
                    <a:p>
                      <a:r>
                        <a:rPr lang="en-US" sz="1400" dirty="0" smtClean="0"/>
                        <a:t>N94.89 </a:t>
                      </a:r>
                      <a:endParaRPr lang="en-US" sz="1400" dirty="0"/>
                    </a:p>
                  </a:txBody>
                  <a:tcPr/>
                </a:tc>
                <a:tc>
                  <a:txBody>
                    <a:bodyPr/>
                    <a:lstStyle/>
                    <a:p>
                      <a:r>
                        <a:rPr lang="en-US" sz="1400" dirty="0" smtClean="0"/>
                        <a:t>Other specified conditions associated with female genital organs and menstrual cycle</a:t>
                      </a:r>
                      <a:endParaRPr lang="en-US" sz="1400" dirty="0"/>
                    </a:p>
                  </a:txBody>
                  <a:tcPr/>
                </a:tc>
                <a:tc>
                  <a:txBody>
                    <a:bodyPr/>
                    <a:lstStyle/>
                    <a:p>
                      <a:pPr marL="0" indent="0">
                        <a:buFont typeface="Arial" panose="020B0604020202020204" pitchFamily="34" charset="0"/>
                        <a:buNone/>
                      </a:pPr>
                      <a:r>
                        <a:rPr lang="pt-BR" sz="1400" dirty="0" smtClean="0"/>
                        <a:t>N/A</a:t>
                      </a:r>
                    </a:p>
                  </a:txBody>
                  <a:tcPr/>
                </a:tc>
                <a:tc>
                  <a:txBody>
                    <a:bodyPr/>
                    <a:lstStyle/>
                    <a:p>
                      <a:pPr marL="0" indent="0">
                        <a:buFont typeface="Arial" panose="020B0604020202020204" pitchFamily="34" charset="0"/>
                        <a:buNone/>
                      </a:pPr>
                      <a:r>
                        <a:rPr lang="en-US" sz="1400" dirty="0" smtClean="0"/>
                        <a:t>N/A</a:t>
                      </a:r>
                    </a:p>
                  </a:txBody>
                  <a:tcPr/>
                </a:tc>
              </a:tr>
              <a:tr h="370840">
                <a:tc>
                  <a:txBody>
                    <a:bodyPr/>
                    <a:lstStyle/>
                    <a:p>
                      <a:r>
                        <a:rPr lang="en-US" sz="1400" dirty="0" smtClean="0"/>
                        <a:t>625.9</a:t>
                      </a:r>
                      <a:endParaRPr lang="en-US" sz="1400" dirty="0"/>
                    </a:p>
                  </a:txBody>
                  <a:tcPr/>
                </a:tc>
                <a:tc>
                  <a:txBody>
                    <a:bodyPr/>
                    <a:lstStyle/>
                    <a:p>
                      <a:r>
                        <a:rPr lang="en-US" sz="1400" dirty="0" smtClean="0"/>
                        <a:t>R10.2</a:t>
                      </a:r>
                      <a:endParaRPr lang="en-US" sz="1400" dirty="0"/>
                    </a:p>
                  </a:txBody>
                  <a:tcPr/>
                </a:tc>
                <a:tc>
                  <a:txBody>
                    <a:bodyPr/>
                    <a:lstStyle/>
                    <a:p>
                      <a:pPr marL="285750" indent="-285750">
                        <a:buFont typeface="Arial" panose="020B0604020202020204" pitchFamily="34" charset="0"/>
                        <a:buChar char="•"/>
                      </a:pPr>
                      <a:r>
                        <a:rPr lang="en-US" sz="1400" dirty="0" smtClean="0"/>
                        <a:t>Pelvic and perineal pain</a:t>
                      </a:r>
                      <a:endParaRPr lang="en-US" sz="1400" dirty="0"/>
                    </a:p>
                  </a:txBody>
                  <a:tcPr/>
                </a:tc>
                <a:tc>
                  <a:txBody>
                    <a:bodyPr/>
                    <a:lstStyle/>
                    <a:p>
                      <a:pPr marL="285750" indent="-285750">
                        <a:buFont typeface="Arial" panose="020B0604020202020204" pitchFamily="34" charset="0"/>
                        <a:buChar char="•"/>
                      </a:pPr>
                      <a:r>
                        <a:rPr lang="pt-BR" sz="1400" dirty="0" smtClean="0"/>
                        <a:t>Vulvodynia (N94.81)</a:t>
                      </a:r>
                    </a:p>
                  </a:txBody>
                  <a:tcPr/>
                </a:tc>
                <a:tc>
                  <a:txBody>
                    <a:bodyPr/>
                    <a:lstStyle/>
                    <a:p>
                      <a:pPr marL="285750" indent="-285750">
                        <a:buFont typeface="Arial" panose="020B0604020202020204" pitchFamily="34" charset="0"/>
                        <a:buChar char="•"/>
                      </a:pPr>
                      <a:endParaRPr lang="en-US" sz="1400" dirty="0"/>
                    </a:p>
                  </a:txBody>
                  <a:tcPr/>
                </a:tc>
              </a:tr>
              <a:tr h="370840">
                <a:tc gridSpan="5">
                  <a:txBody>
                    <a:bodyPr/>
                    <a:lstStyle/>
                    <a:p>
                      <a:r>
                        <a:rPr lang="en-US" sz="1400" dirty="0" smtClean="0"/>
                        <a:t>There are more specific code choice selections below:</a:t>
                      </a:r>
                    </a:p>
                  </a:txBody>
                  <a:tcPr/>
                </a:tc>
                <a:tc hMerge="1">
                  <a:txBody>
                    <a:bodyPr/>
                    <a:lstStyle/>
                    <a:p>
                      <a:endParaRPr lang="en-US" sz="1400" dirty="0"/>
                    </a:p>
                  </a:txBody>
                  <a:tcPr/>
                </a:tc>
                <a:tc hMerge="1">
                  <a:txBody>
                    <a:bodyPr/>
                    <a:lstStyle/>
                    <a:p>
                      <a:pPr marL="285750" indent="-285750">
                        <a:buFont typeface="Arial" panose="020B0604020202020204" pitchFamily="34" charset="0"/>
                        <a:buChar char="•"/>
                      </a:pPr>
                      <a:endParaRPr lang="en-US" sz="1400" dirty="0"/>
                    </a:p>
                  </a:txBody>
                  <a:tcPr/>
                </a:tc>
                <a:tc hMerge="1">
                  <a:txBody>
                    <a:bodyPr/>
                    <a:lstStyle/>
                    <a:p>
                      <a:pPr marL="285750" indent="-285750">
                        <a:buFont typeface="Arial" panose="020B0604020202020204" pitchFamily="34" charset="0"/>
                        <a:buChar char="•"/>
                      </a:pPr>
                      <a:endParaRPr lang="pt-BR" sz="1400" dirty="0" smtClean="0"/>
                    </a:p>
                  </a:txBody>
                  <a:tcPr/>
                </a:tc>
                <a:tc hMerge="1">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r>
                        <a:rPr lang="en-US" sz="1400" dirty="0" smtClean="0"/>
                        <a:t>N94.9</a:t>
                      </a:r>
                      <a:endParaRPr lang="en-US" sz="1400" dirty="0"/>
                    </a:p>
                  </a:txBody>
                  <a:tcPr/>
                </a:tc>
                <a:tc gridSpan="3">
                  <a:txBody>
                    <a:bodyPr/>
                    <a:lstStyle/>
                    <a:p>
                      <a:pPr marL="0" indent="0">
                        <a:buFont typeface="Arial" panose="020B0604020202020204" pitchFamily="34" charset="0"/>
                        <a:buNone/>
                      </a:pPr>
                      <a:r>
                        <a:rPr lang="en-US" sz="1400" dirty="0" smtClean="0"/>
                        <a:t>Unspecified condition associated with female genital organs and menstrual cycle</a:t>
                      </a:r>
                      <a:endParaRPr lang="en-US" sz="1400" dirty="0"/>
                    </a:p>
                  </a:txBody>
                  <a:tcPr/>
                </a:tc>
                <a:tc hMerge="1">
                  <a:txBody>
                    <a:bodyPr/>
                    <a:lstStyle/>
                    <a:p>
                      <a:pPr marL="285750" indent="-285750">
                        <a:buFont typeface="Arial" panose="020B0604020202020204" pitchFamily="34" charset="0"/>
                        <a:buChar char="•"/>
                      </a:pPr>
                      <a:endParaRPr lang="pt-BR" sz="1400" dirty="0" smtClean="0"/>
                    </a:p>
                  </a:txBody>
                  <a:tcPr/>
                </a:tc>
                <a:tc hMerge="1">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r>
                        <a:rPr lang="en-US" sz="1400" dirty="0" smtClean="0"/>
                        <a:t>R19.8</a:t>
                      </a:r>
                      <a:endParaRPr lang="en-US" sz="1400" dirty="0"/>
                    </a:p>
                  </a:txBody>
                  <a:tcPr/>
                </a:tc>
                <a:tc gridSpan="3">
                  <a:txBody>
                    <a:bodyPr/>
                    <a:lstStyle/>
                    <a:p>
                      <a:pPr marL="0" indent="0">
                        <a:buFont typeface="Arial" panose="020B0604020202020204" pitchFamily="34" charset="0"/>
                        <a:buNone/>
                      </a:pPr>
                      <a:r>
                        <a:rPr lang="en-US" sz="1400" dirty="0" smtClean="0"/>
                        <a:t>Other specified symptoms and signs involving the digestive system and abdomen</a:t>
                      </a:r>
                      <a:endParaRPr lang="en-US" sz="1400" dirty="0"/>
                    </a:p>
                  </a:txBody>
                  <a:tcPr/>
                </a:tc>
                <a:tc hMerge="1">
                  <a:txBody>
                    <a:bodyPr/>
                    <a:lstStyle/>
                    <a:p>
                      <a:pPr marL="285750" indent="-285750">
                        <a:buFont typeface="Arial" panose="020B0604020202020204" pitchFamily="34" charset="0"/>
                        <a:buChar char="•"/>
                      </a:pPr>
                      <a:endParaRPr lang="pt-BR" sz="1400" dirty="0" smtClean="0"/>
                    </a:p>
                  </a:txBody>
                  <a:tcPr/>
                </a:tc>
                <a:tc hMerge="1">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r>
                        <a:rPr lang="en-US" sz="1400" dirty="0" smtClean="0"/>
                        <a:t>R39.9</a:t>
                      </a:r>
                      <a:endParaRPr lang="en-US" sz="1400" dirty="0"/>
                    </a:p>
                  </a:txBody>
                  <a:tcPr/>
                </a:tc>
                <a:tc gridSpan="3">
                  <a:txBody>
                    <a:bodyPr/>
                    <a:lstStyle/>
                    <a:p>
                      <a:pPr marL="0" indent="0">
                        <a:buFont typeface="Arial" panose="020B0604020202020204" pitchFamily="34" charset="0"/>
                        <a:buNone/>
                      </a:pPr>
                      <a:r>
                        <a:rPr lang="en-US" sz="1400" dirty="0" smtClean="0"/>
                        <a:t>Unspecified symptoms and signs involving the genitourinary system</a:t>
                      </a:r>
                      <a:endParaRPr lang="en-US" sz="1400" dirty="0"/>
                    </a:p>
                  </a:txBody>
                  <a:tcPr/>
                </a:tc>
                <a:tc hMerge="1">
                  <a:txBody>
                    <a:bodyPr/>
                    <a:lstStyle/>
                    <a:p>
                      <a:endParaRPr lang="en-US"/>
                    </a:p>
                  </a:txBody>
                  <a:tcPr/>
                </a:tc>
                <a:tc hMerge="1">
                  <a:txBody>
                    <a:bodyPr/>
                    <a:lstStyle/>
                    <a:p>
                      <a:endParaRPr lang="en-US"/>
                    </a:p>
                  </a:txBody>
                  <a:tcPr/>
                </a:tc>
              </a:tr>
              <a:tr h="370840">
                <a:tc gridSpan="5">
                  <a:txBody>
                    <a:bodyPr/>
                    <a:lstStyle/>
                    <a:p>
                      <a:endParaRPr lang="en-US" sz="1400" dirty="0" smtClean="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1341187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000" b="1" dirty="0" smtClean="0"/>
              <a:t>Use of symptom codes</a:t>
            </a:r>
          </a:p>
          <a:p>
            <a:r>
              <a:rPr lang="en-US" sz="2000" dirty="0" smtClean="0"/>
              <a:t>R00-R99 codes </a:t>
            </a:r>
            <a:r>
              <a:rPr lang="en-US" sz="2000" dirty="0"/>
              <a:t>that describe symptoms and signs are acceptable for reporting purposes when a related definitive diagnosis has not been established (confirmed) by the provider.</a:t>
            </a:r>
          </a:p>
          <a:p>
            <a:pPr marL="0" indent="0">
              <a:buNone/>
            </a:pPr>
            <a:r>
              <a:rPr lang="en-US" sz="2000" b="1" dirty="0" smtClean="0"/>
              <a:t>Use </a:t>
            </a:r>
            <a:r>
              <a:rPr lang="en-US" sz="2000" b="1" dirty="0"/>
              <a:t>of a symptom code with a definitive diagnosis code</a:t>
            </a:r>
          </a:p>
          <a:p>
            <a:r>
              <a:rPr lang="en-US" sz="2000" dirty="0"/>
              <a:t>R00-R99 </a:t>
            </a:r>
            <a:r>
              <a:rPr lang="en-US" sz="2000" dirty="0" smtClean="0"/>
              <a:t>codes </a:t>
            </a:r>
            <a:r>
              <a:rPr lang="en-US" sz="2000" dirty="0"/>
              <a:t>for signs and symptoms may be reported in addition to a related definitive diagnosis when the sign or symptom is not routinely associated with that diagnosis, such as the various signs and symptoms associated with complex syndromes. The definitive diagnosis code should be sequenced before the symptom code..</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215028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3686022"/>
              </p:ext>
            </p:extLst>
          </p:nvPr>
        </p:nvGraphicFramePr>
        <p:xfrm>
          <a:off x="457200" y="228600"/>
          <a:ext cx="8229600" cy="4353560"/>
        </p:xfrm>
        <a:graphic>
          <a:graphicData uri="http://schemas.openxmlformats.org/drawingml/2006/table">
            <a:tbl>
              <a:tblPr firstRow="1" bandRow="1">
                <a:tableStyleId>{37CE84F3-28C3-443E-9E96-99CF82512B78}</a:tableStyleId>
              </a:tblPr>
              <a:tblGrid>
                <a:gridCol w="990600"/>
                <a:gridCol w="1066800"/>
                <a:gridCol w="2743200"/>
                <a:gridCol w="1828800"/>
                <a:gridCol w="1600200"/>
              </a:tblGrid>
              <a:tr h="370840">
                <a:tc gridSpan="5">
                  <a:txBody>
                    <a:bodyPr/>
                    <a:lstStyle/>
                    <a:p>
                      <a:r>
                        <a:rPr lang="en-US" dirty="0" err="1" smtClean="0"/>
                        <a:t>Threatedned</a:t>
                      </a:r>
                      <a:r>
                        <a:rPr lang="en-US" dirty="0" smtClean="0"/>
                        <a:t> preterm labor without delivery</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a:txBody>
                    <a:bodyPr/>
                    <a:lstStyle/>
                    <a:p>
                      <a:r>
                        <a:rPr lang="en-US" sz="1200" b="1" dirty="0" smtClean="0"/>
                        <a:t>ICD-10 Code</a:t>
                      </a:r>
                      <a:endParaRPr lang="en-US" sz="1200" b="1" dirty="0">
                        <a:solidFill>
                          <a:schemeClr val="tx1"/>
                        </a:solidFill>
                      </a:endParaRPr>
                    </a:p>
                  </a:txBody>
                  <a:tcPr/>
                </a:tc>
                <a:tc>
                  <a:txBody>
                    <a:bodyPr/>
                    <a:lstStyle/>
                    <a:p>
                      <a:r>
                        <a:rPr lang="en-US" sz="1200" b="1" dirty="0" smtClean="0"/>
                        <a:t>Description</a:t>
                      </a:r>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644.03</a:t>
                      </a:r>
                    </a:p>
                    <a:p>
                      <a:endParaRPr lang="en-US" sz="1400" dirty="0"/>
                    </a:p>
                  </a:txBody>
                  <a:tcPr/>
                </a:tc>
                <a:tc>
                  <a:txBody>
                    <a:bodyPr/>
                    <a:lstStyle/>
                    <a:p>
                      <a:r>
                        <a:rPr lang="en-US" sz="1400" dirty="0" smtClean="0"/>
                        <a:t>O47.00</a:t>
                      </a:r>
                      <a:endParaRPr lang="en-US" sz="1400" dirty="0"/>
                    </a:p>
                  </a:txBody>
                  <a:tcPr/>
                </a:tc>
                <a:tc>
                  <a:txBody>
                    <a:bodyPr/>
                    <a:lstStyle/>
                    <a:p>
                      <a:r>
                        <a:rPr lang="en-US" sz="1400" dirty="0" smtClean="0"/>
                        <a:t>False labor before 37 completed weeks of gestation, unspecified trimester</a:t>
                      </a:r>
                      <a:endParaRPr lang="en-US" sz="1400" dirty="0"/>
                    </a:p>
                  </a:txBody>
                  <a:tcPr/>
                </a:tc>
                <a:tc>
                  <a:txBody>
                    <a:bodyPr/>
                    <a:lstStyle/>
                    <a:p>
                      <a:pPr marL="285750" indent="-285750">
                        <a:buFont typeface="Arial" panose="020B0604020202020204" pitchFamily="34" charset="0"/>
                        <a:buChar char="•"/>
                      </a:pPr>
                      <a:r>
                        <a:rPr lang="en-US" sz="1400" dirty="0" smtClean="0"/>
                        <a:t>preterm labor (O60.-)</a:t>
                      </a:r>
                      <a:endParaRPr lang="pt-BR" sz="1400" dirty="0" smtClean="0"/>
                    </a:p>
                  </a:txBody>
                  <a:tcPr/>
                </a:tc>
                <a:tc>
                  <a:txBody>
                    <a:bodyPr/>
                    <a:lstStyle/>
                    <a:p>
                      <a:pPr marL="0" indent="0">
                        <a:buFont typeface="Arial" panose="020B0604020202020204" pitchFamily="34" charset="0"/>
                        <a:buNone/>
                      </a:pPr>
                      <a:r>
                        <a:rPr lang="en-US" sz="1400" dirty="0" smtClean="0"/>
                        <a:t>N/A</a:t>
                      </a:r>
                      <a:endParaRPr lang="en-US" sz="1400" dirty="0"/>
                    </a:p>
                  </a:txBody>
                  <a:tcPr/>
                </a:tc>
              </a:tr>
              <a:tr h="370840">
                <a:tc>
                  <a:txBody>
                    <a:bodyPr/>
                    <a:lstStyle/>
                    <a:p>
                      <a:endParaRPr lang="en-US" sz="1400" dirty="0"/>
                    </a:p>
                  </a:txBody>
                  <a:tcPr/>
                </a:tc>
                <a:tc>
                  <a:txBody>
                    <a:bodyPr/>
                    <a:lstStyle/>
                    <a:p>
                      <a:r>
                        <a:rPr lang="en-US" sz="1400" dirty="0" smtClean="0"/>
                        <a:t>O47.02</a:t>
                      </a:r>
                      <a:endParaRPr lang="en-US" sz="1400" dirty="0"/>
                    </a:p>
                  </a:txBody>
                  <a:tcPr/>
                </a:tc>
                <a:tc>
                  <a:txBody>
                    <a:bodyPr/>
                    <a:lstStyle/>
                    <a:p>
                      <a:r>
                        <a:rPr lang="en-US" sz="1400" dirty="0" smtClean="0"/>
                        <a:t>False labor before 37 completed weeks of gestation, second trimester</a:t>
                      </a:r>
                      <a:endParaRPr lang="en-US" sz="1400" dirty="0"/>
                    </a:p>
                  </a:txBody>
                  <a:tcPr/>
                </a:tc>
                <a:tc>
                  <a:txBody>
                    <a:bodyPr/>
                    <a:lstStyle/>
                    <a:p>
                      <a:pPr marL="285750" indent="-285750">
                        <a:buFont typeface="Arial" panose="020B0604020202020204" pitchFamily="34" charset="0"/>
                        <a:buChar char="•"/>
                      </a:pPr>
                      <a:endParaRPr lang="pt-BR" sz="1400" dirty="0" smtClean="0"/>
                    </a:p>
                  </a:txBody>
                  <a:tcPr/>
                </a:tc>
                <a:tc>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r>
                        <a:rPr lang="en-US" sz="1400" dirty="0" smtClean="0"/>
                        <a:t>O47.03</a:t>
                      </a:r>
                      <a:endParaRPr lang="en-US" sz="1400" dirty="0"/>
                    </a:p>
                  </a:txBody>
                  <a:tcPr/>
                </a:tc>
                <a:tc>
                  <a:txBody>
                    <a:bodyPr/>
                    <a:lstStyle/>
                    <a:p>
                      <a:r>
                        <a:rPr lang="en-US" sz="1400" dirty="0" smtClean="0"/>
                        <a:t>False labor before 37 completed weeks of gestation, third trimester</a:t>
                      </a:r>
                      <a:endParaRPr lang="en-US" sz="1400" dirty="0"/>
                    </a:p>
                  </a:txBody>
                  <a:tcPr/>
                </a:tc>
                <a:tc>
                  <a:txBody>
                    <a:bodyPr/>
                    <a:lstStyle/>
                    <a:p>
                      <a:pPr marL="285750" indent="-285750">
                        <a:buFont typeface="Arial" panose="020B0604020202020204" pitchFamily="34" charset="0"/>
                        <a:buChar char="•"/>
                      </a:pPr>
                      <a:endParaRPr lang="pt-BR" sz="1400" dirty="0" smtClean="0"/>
                    </a:p>
                  </a:txBody>
                  <a:tcPr/>
                </a:tc>
                <a:tc>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r>
                        <a:rPr lang="en-US" sz="1400" dirty="0" smtClean="0"/>
                        <a:t>O47.1</a:t>
                      </a:r>
                      <a:endParaRPr lang="en-US" sz="1400" dirty="0"/>
                    </a:p>
                  </a:txBody>
                  <a:tcPr/>
                </a:tc>
                <a:tc>
                  <a:txBody>
                    <a:bodyPr/>
                    <a:lstStyle/>
                    <a:p>
                      <a:r>
                        <a:rPr lang="en-US" sz="1400" dirty="0" smtClean="0"/>
                        <a:t>False labor at or after 37 completed weeks of gestation</a:t>
                      </a:r>
                      <a:endParaRPr lang="en-US" sz="1400" dirty="0"/>
                    </a:p>
                  </a:txBody>
                  <a:tcPr/>
                </a:tc>
                <a:tc>
                  <a:txBody>
                    <a:bodyPr/>
                    <a:lstStyle/>
                    <a:p>
                      <a:pPr marL="285750" indent="-285750">
                        <a:buFont typeface="Arial" panose="020B0604020202020204" pitchFamily="34" charset="0"/>
                        <a:buChar char="•"/>
                      </a:pPr>
                      <a:endParaRPr lang="pt-BR" sz="1400" dirty="0" smtClean="0"/>
                    </a:p>
                  </a:txBody>
                  <a:tcPr/>
                </a:tc>
                <a:tc>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r>
                        <a:rPr lang="en-US" sz="1400" dirty="0" smtClean="0"/>
                        <a:t>O47.9</a:t>
                      </a:r>
                      <a:endParaRPr lang="en-US" sz="1400" dirty="0"/>
                    </a:p>
                  </a:txBody>
                  <a:tcPr/>
                </a:tc>
                <a:tc>
                  <a:txBody>
                    <a:bodyPr/>
                    <a:lstStyle/>
                    <a:p>
                      <a:r>
                        <a:rPr lang="en-US" sz="1400" dirty="0" smtClean="0"/>
                        <a:t>False labor, unspecified</a:t>
                      </a:r>
                      <a:endParaRPr lang="en-US" sz="1400" dirty="0"/>
                    </a:p>
                  </a:txBody>
                  <a:tcPr/>
                </a:tc>
                <a:tc>
                  <a:txBody>
                    <a:bodyPr/>
                    <a:lstStyle/>
                    <a:p>
                      <a:pPr marL="285750" indent="-285750">
                        <a:buFont typeface="Arial" panose="020B0604020202020204" pitchFamily="34" charset="0"/>
                        <a:buChar char="•"/>
                      </a:pPr>
                      <a:endParaRPr lang="pt-BR" sz="1400" dirty="0" smtClean="0"/>
                    </a:p>
                  </a:txBody>
                  <a:tcPr/>
                </a:tc>
                <a:tc>
                  <a:txBody>
                    <a:bodyPr/>
                    <a:lstStyle/>
                    <a:p>
                      <a:pPr marL="285750" indent="-285750">
                        <a:buFont typeface="Arial" panose="020B0604020202020204" pitchFamily="34" charset="0"/>
                        <a:buChar char="•"/>
                      </a:pPr>
                      <a:endParaRPr lang="en-US" sz="1400" dirty="0"/>
                    </a:p>
                  </a:txBody>
                  <a:tcPr/>
                </a:tc>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pPr marL="285750" indent="-285750">
                        <a:buFont typeface="Arial" panose="020B0604020202020204" pitchFamily="34" charset="0"/>
                        <a:buChar char="•"/>
                      </a:pPr>
                      <a:endParaRPr lang="pt-BR" sz="1400" dirty="0" smtClean="0"/>
                    </a:p>
                  </a:txBody>
                  <a:tcPr/>
                </a:tc>
                <a:tc>
                  <a:txBody>
                    <a:bodyPr/>
                    <a:lstStyle/>
                    <a:p>
                      <a:pPr marL="285750" indent="-285750">
                        <a:buFont typeface="Arial" panose="020B0604020202020204" pitchFamily="34" charset="0"/>
                        <a:buChar char="•"/>
                      </a:pPr>
                      <a:endParaRPr lang="en-US" sz="1400" dirty="0"/>
                    </a:p>
                  </a:txBody>
                  <a:tcPr/>
                </a:tc>
              </a:tr>
              <a:tr h="370840">
                <a:tc gridSpan="5">
                  <a:txBody>
                    <a:bodyPr/>
                    <a:lstStyle/>
                    <a:p>
                      <a:endParaRPr lang="en-US" sz="1400" dirty="0" smtClean="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3104755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r>
              <a:rPr lang="en-US" sz="2000" dirty="0" smtClean="0"/>
              <a:t>Identify:</a:t>
            </a:r>
          </a:p>
          <a:p>
            <a:pPr lvl="1"/>
            <a:r>
              <a:rPr lang="en-US" sz="1600" dirty="0" smtClean="0"/>
              <a:t>Gestation week</a:t>
            </a:r>
          </a:p>
          <a:p>
            <a:pPr lvl="1"/>
            <a:r>
              <a:rPr lang="en-US" sz="1600" dirty="0" smtClean="0"/>
              <a:t>Trimester</a:t>
            </a:r>
          </a:p>
          <a:p>
            <a:pPr lvl="1"/>
            <a:endParaRPr lang="en-US" sz="1600" dirty="0" smtClean="0"/>
          </a:p>
          <a:p>
            <a:pPr lvl="1"/>
            <a:endParaRPr lang="en-US" sz="1600" dirty="0" smtClean="0"/>
          </a:p>
          <a:p>
            <a:pPr lvl="1"/>
            <a:endParaRPr lang="en-US" sz="16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1655730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r>
              <a:rPr lang="en-US" sz="2000" dirty="0" smtClean="0"/>
              <a:t>O60 codes are for onset </a:t>
            </a:r>
            <a:r>
              <a:rPr lang="en-US" sz="2000" dirty="0"/>
              <a:t>(spontaneous) of labor before 37 completed weeks of </a:t>
            </a:r>
            <a:r>
              <a:rPr lang="en-US" sz="2000" dirty="0" smtClean="0"/>
              <a:t>gestation</a:t>
            </a:r>
          </a:p>
          <a:p>
            <a:r>
              <a:rPr lang="en-US" sz="2000" dirty="0"/>
              <a:t>In instances when a patient is admitted to a hospital for complications of pregnancy during one trimester and remains in the hospital into a subsequent trimester, the trimester character for the antepartum complication code should be assigned on the basis of the trimester when the complication developed, not the trimester of the discharge. If the condition developed prior to the current admission/encounter or represents a pre-existing condition, the trimester character for the trimester at the time of the admission/encounter should be assigned.</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3664549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r>
              <a:rPr lang="en-US" sz="2000" dirty="0"/>
              <a:t>In episodes when no delivery occurs, the principal diagnosis should correspond to the principal complication of the pregnancy which necessitated the encounter. Should more than one complication exist, all of which are treated or monitored, any of the complications codes may be sequenced first</a:t>
            </a:r>
            <a:r>
              <a:rPr lang="en-US" sz="2000" dirty="0" smtClean="0"/>
              <a:t>.</a:t>
            </a:r>
          </a:p>
          <a:p>
            <a:r>
              <a:rPr lang="en-US" sz="2000" dirty="0"/>
              <a:t>For suspected or confirmed cases of abuse of a pregnant patient, a code(s) from subcategories O9A.3, Physical abuse complicating pregnancy, childbirth, and the puerperium, O9A.4, Sexual abuse complicating pregnancy, childbirth, and the puerperium, and O9A.5, Psychological abuse complicating pregnancy, childbirth, and the puerperium, should be sequenced first, followed by the appropriate codes (if applicable) to identify any associated current injury due to physical abuse, sexual abuse, and the perpetrator of abuse.</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72140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b="1" dirty="0" smtClean="0">
                <a:solidFill>
                  <a:srgbClr val="C00000"/>
                </a:solidFill>
              </a:rPr>
              <a:t>Covered Entities</a:t>
            </a:r>
          </a:p>
          <a:p>
            <a:pPr lvl="1"/>
            <a:r>
              <a:rPr lang="en-US" sz="2400" dirty="0" smtClean="0"/>
              <a:t>Everyone covered by the </a:t>
            </a:r>
            <a:r>
              <a:rPr lang="en-US" sz="2400" u="sng" dirty="0" smtClean="0"/>
              <a:t>Health Insurance Portability Accountability Act </a:t>
            </a:r>
            <a:r>
              <a:rPr lang="en-US" sz="2400" u="sng" smtClean="0"/>
              <a:t>(HIPAA</a:t>
            </a:r>
            <a:r>
              <a:rPr lang="en-US" sz="2400" u="sng" dirty="0" smtClean="0"/>
              <a:t>)</a:t>
            </a:r>
          </a:p>
          <a:p>
            <a:r>
              <a:rPr lang="en-US" sz="2800" b="1" dirty="0" smtClean="0">
                <a:solidFill>
                  <a:srgbClr val="C00000"/>
                </a:solidFill>
              </a:rPr>
              <a:t>Non-Covered Entities</a:t>
            </a:r>
          </a:p>
          <a:p>
            <a:pPr lvl="1"/>
            <a:r>
              <a:rPr lang="en-US" sz="2400" dirty="0" smtClean="0"/>
              <a:t>Worker’s Compensation</a:t>
            </a:r>
          </a:p>
          <a:p>
            <a:pPr lvl="1"/>
            <a:r>
              <a:rPr lang="en-US" sz="2400" dirty="0" smtClean="0"/>
              <a:t>Auto Insurance</a:t>
            </a:r>
          </a:p>
          <a:p>
            <a:pPr lvl="1"/>
            <a:r>
              <a:rPr lang="en-US" sz="2400" dirty="0"/>
              <a:t>Non covered HIPAA entities are exempt but are encouraged to adapt the new code set</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normAutofit fontScale="90000"/>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Covered and Non-Covered Entities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6670583"/>
              </p:ext>
            </p:extLst>
          </p:nvPr>
        </p:nvGraphicFramePr>
        <p:xfrm>
          <a:off x="457200" y="228600"/>
          <a:ext cx="8229600" cy="655320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Cystocele, midline</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618.01</a:t>
                      </a:r>
                    </a:p>
                    <a:p>
                      <a:endParaRPr lang="en-US" sz="1400" dirty="0" smtClean="0"/>
                    </a:p>
                    <a:p>
                      <a:endParaRPr lang="en-US" sz="1400" dirty="0"/>
                    </a:p>
                  </a:txBody>
                  <a:tcPr/>
                </a:tc>
                <a:tc gridSpan="2">
                  <a:txBody>
                    <a:bodyPr/>
                    <a:lstStyle/>
                    <a:p>
                      <a:r>
                        <a:rPr lang="en-US" sz="1400" dirty="0" smtClean="0"/>
                        <a:t>N81.11</a:t>
                      </a:r>
                      <a:endParaRPr lang="en-US" sz="1400" dirty="0"/>
                    </a:p>
                  </a:txBody>
                  <a:tcPr/>
                </a:tc>
                <a:tc hMerge="1">
                  <a:txBody>
                    <a:bodyPr/>
                    <a:lstStyle/>
                    <a:p>
                      <a:endParaRPr lang="en-US" sz="1400" dirty="0"/>
                    </a:p>
                  </a:txBody>
                  <a:tcPr/>
                </a:tc>
                <a:tc gridSpan="2">
                  <a:txBody>
                    <a:bodyPr/>
                    <a:lstStyle/>
                    <a:p>
                      <a:r>
                        <a:rPr lang="en-US" sz="1400" dirty="0" smtClean="0"/>
                        <a:t>Cystocele, midline</a:t>
                      </a:r>
                      <a:endParaRPr lang="en-US" sz="1400" dirty="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400" dirty="0" smtClean="0"/>
                        <a:t>genital prolapse complicating pregnancy, labor or delivery (O34.5-)</a:t>
                      </a:r>
                    </a:p>
                    <a:p>
                      <a:pPr marL="285750" indent="-285750">
                        <a:buFont typeface="Arial" panose="020B0604020202020204" pitchFamily="34" charset="0"/>
                        <a:buChar char="•"/>
                      </a:pPr>
                      <a:r>
                        <a:rPr lang="pt-BR" sz="1400" dirty="0" smtClean="0"/>
                        <a:t>prolapse and hernia of ovary and fallopian tube (N83.4)</a:t>
                      </a:r>
                    </a:p>
                    <a:p>
                      <a:pPr marL="285750" indent="-285750">
                        <a:buFont typeface="Arial" panose="020B0604020202020204" pitchFamily="34" charset="0"/>
                        <a:buChar char="•"/>
                      </a:pPr>
                      <a:r>
                        <a:rPr lang="pt-BR" sz="1400" dirty="0" smtClean="0"/>
                        <a:t>prolapse of vaginal vault after hysterectomy (N99.3)</a:t>
                      </a:r>
                    </a:p>
                    <a:p>
                      <a:pPr marL="285750" indent="-285750">
                        <a:buFont typeface="Arial" panose="020B0604020202020204" pitchFamily="34" charset="0"/>
                        <a:buChar char="•"/>
                      </a:pPr>
                      <a:r>
                        <a:rPr lang="en-US" sz="1400" dirty="0" smtClean="0"/>
                        <a:t>cystocele with prolapse of uterus (N81.2-N81.4)</a:t>
                      </a:r>
                      <a:endParaRPr lang="pt-BR" sz="1400" dirty="0" smtClean="0"/>
                    </a:p>
                  </a:txBody>
                  <a:tcPr/>
                </a:tc>
                <a:tc>
                  <a:txBody>
                    <a:bodyPr/>
                    <a:lstStyle/>
                    <a:p>
                      <a:pPr marL="285750" indent="-285750">
                        <a:buFont typeface="Arial" panose="020B0604020202020204" pitchFamily="34" charset="0"/>
                        <a:buChar char="•"/>
                      </a:pPr>
                      <a:r>
                        <a:rPr lang="en-US" sz="1400" dirty="0" smtClean="0"/>
                        <a:t>abnormal findings on antenatal screening of mother (O28.-)</a:t>
                      </a:r>
                    </a:p>
                    <a:p>
                      <a:pPr marL="285750" indent="-285750">
                        <a:buFont typeface="Arial" panose="020B0604020202020204" pitchFamily="34" charset="0"/>
                        <a:buChar char="•"/>
                      </a:pPr>
                      <a:r>
                        <a:rPr lang="en-US" sz="1400" dirty="0" smtClean="0"/>
                        <a:t>certain conditions originating in the perinatal period (P04-P96)</a:t>
                      </a:r>
                    </a:p>
                    <a:p>
                      <a:pPr marL="285750" indent="-285750">
                        <a:buFont typeface="Arial" panose="020B0604020202020204" pitchFamily="34" charset="0"/>
                        <a:buChar char="•"/>
                      </a:pPr>
                      <a:r>
                        <a:rPr lang="en-US" sz="1400" dirty="0" smtClean="0"/>
                        <a:t>signs and symptoms classified in the body system chapters</a:t>
                      </a:r>
                    </a:p>
                    <a:p>
                      <a:pPr marL="285750" indent="-285750">
                        <a:buFont typeface="Arial" panose="020B0604020202020204" pitchFamily="34" charset="0"/>
                        <a:buChar char="•"/>
                      </a:pPr>
                      <a:r>
                        <a:rPr lang="en-US" sz="1400" dirty="0" smtClean="0"/>
                        <a:t>signs and symptoms of breast (N63, N64.5)</a:t>
                      </a:r>
                      <a:endParaRPr lang="en-US" sz="1400" dirty="0"/>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N81.10</a:t>
                      </a:r>
                      <a:endParaRPr lang="en-US" sz="1400" dirty="0"/>
                    </a:p>
                  </a:txBody>
                  <a:tcPr/>
                </a:tc>
                <a:tc hMerge="1">
                  <a:txBody>
                    <a:bodyPr/>
                    <a:lstStyle/>
                    <a:p>
                      <a:endParaRPr lang="en-US"/>
                    </a:p>
                  </a:txBody>
                  <a:tcPr/>
                </a:tc>
                <a:tc gridSpan="3">
                  <a:txBody>
                    <a:bodyPr/>
                    <a:lstStyle/>
                    <a:p>
                      <a:r>
                        <a:rPr lang="en-US" sz="1400" dirty="0" smtClean="0"/>
                        <a:t>Cystocele, unspecified</a:t>
                      </a:r>
                    </a:p>
                    <a:p>
                      <a:r>
                        <a:rPr lang="en-US" sz="1400" dirty="0" smtClean="0"/>
                        <a:t>Prolapse of (anterior) vaginal wall NOS</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N81.12</a:t>
                      </a:r>
                    </a:p>
                    <a:p>
                      <a:endParaRPr lang="en-US" sz="1400" dirty="0"/>
                    </a:p>
                  </a:txBody>
                  <a:tcPr/>
                </a:tc>
                <a:tc hMerge="1">
                  <a:txBody>
                    <a:bodyPr/>
                    <a:lstStyle/>
                    <a:p>
                      <a:endParaRPr lang="en-US"/>
                    </a:p>
                  </a:txBody>
                  <a:tcPr/>
                </a:tc>
                <a:tc gridSpan="3">
                  <a:txBody>
                    <a:bodyPr/>
                    <a:lstStyle/>
                    <a:p>
                      <a:r>
                        <a:rPr lang="en-US" sz="1400" dirty="0" smtClean="0"/>
                        <a:t>Cystocele, lateral</a:t>
                      </a:r>
                    </a:p>
                    <a:p>
                      <a:r>
                        <a:rPr lang="en-US" sz="1400" dirty="0" smtClean="0"/>
                        <a:t>Paravaginal cystocele</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2420992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r>
              <a:rPr lang="en-US" sz="2800" dirty="0" smtClean="0"/>
              <a:t>location</a:t>
            </a: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585947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0980807"/>
              </p:ext>
            </p:extLst>
          </p:nvPr>
        </p:nvGraphicFramePr>
        <p:xfrm>
          <a:off x="457200" y="228600"/>
          <a:ext cx="8229600" cy="449580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Excessive and frequent menstruation with regular cycle</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626.2</a:t>
                      </a:r>
                    </a:p>
                    <a:p>
                      <a:endParaRPr lang="en-US" sz="1400" dirty="0"/>
                    </a:p>
                  </a:txBody>
                  <a:tcPr/>
                </a:tc>
                <a:tc gridSpan="2">
                  <a:txBody>
                    <a:bodyPr/>
                    <a:lstStyle/>
                    <a:p>
                      <a:r>
                        <a:rPr lang="en-US" sz="1400" dirty="0" smtClean="0"/>
                        <a:t>N92.0</a:t>
                      </a:r>
                      <a:endParaRPr lang="en-US" sz="1400" dirty="0"/>
                    </a:p>
                  </a:txBody>
                  <a:tcPr/>
                </a:tc>
                <a:tc hMerge="1">
                  <a:txBody>
                    <a:bodyPr/>
                    <a:lstStyle/>
                    <a:p>
                      <a:endParaRPr lang="en-US" sz="1400" dirty="0"/>
                    </a:p>
                  </a:txBody>
                  <a:tcPr/>
                </a:tc>
                <a:tc gridSpan="2">
                  <a:txBody>
                    <a:bodyPr/>
                    <a:lstStyle/>
                    <a:p>
                      <a:r>
                        <a:rPr lang="en-US" sz="1400" dirty="0" smtClean="0"/>
                        <a:t>Excessive and frequent menstruation with regular cycle</a:t>
                      </a:r>
                      <a:endParaRPr lang="en-US" sz="1400" dirty="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400" dirty="0" smtClean="0"/>
                        <a:t>postmenopausal bleeding (N95.0)</a:t>
                      </a:r>
                    </a:p>
                    <a:p>
                      <a:pPr marL="285750" indent="-285750">
                        <a:buFont typeface="Arial" panose="020B0604020202020204" pitchFamily="34" charset="0"/>
                        <a:buChar char="•"/>
                      </a:pPr>
                      <a:r>
                        <a:rPr lang="pt-BR" sz="1400" dirty="0" smtClean="0"/>
                        <a:t>precocious puberty (menstruation) (E30.1)</a:t>
                      </a:r>
                    </a:p>
                  </a:txBody>
                  <a:tcPr/>
                </a:tc>
                <a:tc>
                  <a:txBody>
                    <a:bodyPr/>
                    <a:lstStyle/>
                    <a:p>
                      <a:pPr marL="0" indent="0">
                        <a:buFont typeface="Arial" panose="020B0604020202020204" pitchFamily="34" charset="0"/>
                        <a:buNone/>
                      </a:pPr>
                      <a:r>
                        <a:rPr lang="en-US" sz="1400" dirty="0" smtClean="0"/>
                        <a:t>N/A</a:t>
                      </a:r>
                      <a:endParaRPr lang="en-US" sz="1400" dirty="0"/>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N92.1</a:t>
                      </a:r>
                    </a:p>
                  </a:txBody>
                  <a:tcPr/>
                </a:tc>
                <a:tc hMerge="1">
                  <a:txBody>
                    <a:bodyPr/>
                    <a:lstStyle/>
                    <a:p>
                      <a:endParaRPr lang="en-US"/>
                    </a:p>
                  </a:txBody>
                  <a:tcPr/>
                </a:tc>
                <a:tc gridSpan="3">
                  <a:txBody>
                    <a:bodyPr/>
                    <a:lstStyle/>
                    <a:p>
                      <a:r>
                        <a:rPr lang="en-US" sz="1400" dirty="0" smtClean="0"/>
                        <a:t>Excessive and frequent menstruation with irregular cycle</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N92.2</a:t>
                      </a:r>
                    </a:p>
                  </a:txBody>
                  <a:tcPr/>
                </a:tc>
                <a:tc hMerge="1">
                  <a:txBody>
                    <a:bodyPr/>
                    <a:lstStyle/>
                    <a:p>
                      <a:endParaRPr lang="en-US"/>
                    </a:p>
                  </a:txBody>
                  <a:tcPr/>
                </a:tc>
                <a:tc gridSpan="3">
                  <a:txBody>
                    <a:bodyPr/>
                    <a:lstStyle/>
                    <a:p>
                      <a:r>
                        <a:rPr lang="en-US" sz="1400" dirty="0" smtClean="0"/>
                        <a:t>Excessive menstruation at puberty</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N92.3</a:t>
                      </a:r>
                    </a:p>
                  </a:txBody>
                  <a:tcPr/>
                </a:tc>
                <a:tc hMerge="1">
                  <a:txBody>
                    <a:bodyPr/>
                    <a:lstStyle/>
                    <a:p>
                      <a:endParaRPr lang="en-US"/>
                    </a:p>
                  </a:txBody>
                  <a:tcPr/>
                </a:tc>
                <a:tc gridSpan="3">
                  <a:txBody>
                    <a:bodyPr/>
                    <a:lstStyle/>
                    <a:p>
                      <a:r>
                        <a:rPr lang="en-US" sz="1400" dirty="0" smtClean="0"/>
                        <a:t>Ovulation bleeding</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N92.4</a:t>
                      </a:r>
                    </a:p>
                  </a:txBody>
                  <a:tcPr/>
                </a:tc>
                <a:tc hMerge="1">
                  <a:txBody>
                    <a:bodyPr/>
                    <a:lstStyle/>
                    <a:p>
                      <a:endParaRPr lang="en-US"/>
                    </a:p>
                  </a:txBody>
                  <a:tcPr/>
                </a:tc>
                <a:tc gridSpan="3">
                  <a:txBody>
                    <a:bodyPr/>
                    <a:lstStyle/>
                    <a:p>
                      <a:r>
                        <a:rPr lang="en-US" sz="1400" dirty="0" smtClean="0"/>
                        <a:t>Excessive bleeding in the premenopausal period</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N92.5</a:t>
                      </a:r>
                      <a:endParaRPr lang="en-US" sz="1400" dirty="0"/>
                    </a:p>
                  </a:txBody>
                  <a:tcPr/>
                </a:tc>
                <a:tc hMerge="1">
                  <a:txBody>
                    <a:bodyPr/>
                    <a:lstStyle/>
                    <a:p>
                      <a:endParaRPr lang="en-US"/>
                    </a:p>
                  </a:txBody>
                  <a:tcPr/>
                </a:tc>
                <a:tc gridSpan="3">
                  <a:txBody>
                    <a:bodyPr/>
                    <a:lstStyle/>
                    <a:p>
                      <a:r>
                        <a:rPr lang="en-US" sz="1400" dirty="0" smtClean="0"/>
                        <a:t>Other specified irregular menstruation</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N92.6</a:t>
                      </a:r>
                    </a:p>
                  </a:txBody>
                  <a:tcPr/>
                </a:tc>
                <a:tc hMerge="1">
                  <a:txBody>
                    <a:bodyPr/>
                    <a:lstStyle/>
                    <a:p>
                      <a:endParaRPr lang="en-US"/>
                    </a:p>
                  </a:txBody>
                  <a:tcPr/>
                </a:tc>
                <a:tc gridSpan="3">
                  <a:txBody>
                    <a:bodyPr/>
                    <a:lstStyle/>
                    <a:p>
                      <a:r>
                        <a:rPr lang="en-US" sz="1400" dirty="0" smtClean="0"/>
                        <a:t>Irregular menstruation, unspecified</a:t>
                      </a:r>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2009950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r>
              <a:rPr lang="en-US" sz="2800" dirty="0" smtClean="0"/>
              <a:t>Type of bleeding </a:t>
            </a:r>
          </a:p>
          <a:p>
            <a:pPr lvl="1"/>
            <a:r>
              <a:rPr lang="en-US" sz="2400" dirty="0" smtClean="0"/>
              <a:t>Menstruation</a:t>
            </a:r>
          </a:p>
          <a:p>
            <a:pPr lvl="1"/>
            <a:r>
              <a:rPr lang="en-US" sz="2400" dirty="0" smtClean="0"/>
              <a:t>Ovulation</a:t>
            </a:r>
          </a:p>
          <a:p>
            <a:pPr lvl="1"/>
            <a:r>
              <a:rPr lang="en-US" sz="2400" dirty="0" smtClean="0"/>
              <a:t>Puberty</a:t>
            </a:r>
          </a:p>
          <a:p>
            <a:pPr marL="457200" lvl="1" indent="0">
              <a:buNone/>
            </a:pPr>
            <a:endParaRPr lang="en-US" sz="2400" dirty="0" smtClean="0"/>
          </a:p>
          <a:p>
            <a:endParaRPr lang="en-US" sz="2800" dirty="0" smtClean="0"/>
          </a:p>
          <a:p>
            <a:pPr marL="0" indent="0">
              <a:buNone/>
            </a:pP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2605194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79456309"/>
              </p:ext>
            </p:extLst>
          </p:nvPr>
        </p:nvGraphicFramePr>
        <p:xfrm>
          <a:off x="457200" y="228600"/>
          <a:ext cx="8229600" cy="506984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Drug use complicating pregnancy, childbirth, and the puerperium</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648.33</a:t>
                      </a:r>
                    </a:p>
                    <a:p>
                      <a:endParaRPr lang="en-US" sz="1400" dirty="0"/>
                    </a:p>
                  </a:txBody>
                  <a:tcPr/>
                </a:tc>
                <a:tc gridSpan="2">
                  <a:txBody>
                    <a:bodyPr/>
                    <a:lstStyle/>
                    <a:p>
                      <a:r>
                        <a:rPr lang="en-US" sz="1400" dirty="0" smtClean="0"/>
                        <a:t>O99.320</a:t>
                      </a:r>
                      <a:endParaRPr lang="en-US" sz="1400" dirty="0"/>
                    </a:p>
                  </a:txBody>
                  <a:tcPr/>
                </a:tc>
                <a:tc hMerge="1">
                  <a:txBody>
                    <a:bodyPr/>
                    <a:lstStyle/>
                    <a:p>
                      <a:endParaRPr lang="en-US" sz="1400" dirty="0"/>
                    </a:p>
                  </a:txBody>
                  <a:tcPr/>
                </a:tc>
                <a:tc gridSpan="2">
                  <a:txBody>
                    <a:bodyPr/>
                    <a:lstStyle/>
                    <a:p>
                      <a:r>
                        <a:rPr lang="en-US" sz="1400" dirty="0" smtClean="0"/>
                        <a:t>Drug use complicating pregnancy, unspecified trimester</a:t>
                      </a:r>
                      <a:endParaRPr lang="en-US" sz="1400" dirty="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en-US" sz="1400" dirty="0" smtClean="0"/>
                        <a:t>when the reason for maternal care is that the condition is known or suspected to have affected the fetus(O35-O36)</a:t>
                      </a:r>
                      <a:endParaRPr lang="pt-BR" sz="1400" dirty="0" smtClean="0"/>
                    </a:p>
                  </a:txBody>
                  <a:tcPr/>
                </a:tc>
                <a:tc>
                  <a:txBody>
                    <a:bodyPr/>
                    <a:lstStyle/>
                    <a:p>
                      <a:pPr marL="0" indent="0">
                        <a:buFont typeface="Arial" panose="020B0604020202020204" pitchFamily="34" charset="0"/>
                        <a:buNone/>
                      </a:pPr>
                      <a:r>
                        <a:rPr lang="en-US" sz="1400" dirty="0" smtClean="0"/>
                        <a:t>N/A</a:t>
                      </a:r>
                      <a:endParaRPr lang="en-US" sz="1400" dirty="0"/>
                    </a:p>
                  </a:txBody>
                  <a:tcPr/>
                </a:tc>
              </a:tr>
              <a:tr h="370840">
                <a:tc gridSpan="7">
                  <a:txBody>
                    <a:bodyPr/>
                    <a:lstStyle/>
                    <a:p>
                      <a:r>
                        <a:rPr lang="en-US" sz="1400" dirty="0" smtClean="0"/>
                        <a:t>Use additional code to identify specific condition</a:t>
                      </a:r>
                    </a:p>
                    <a:p>
                      <a:r>
                        <a:rPr lang="en-US" sz="1400" dirty="0" smtClean="0"/>
                        <a:t>Use additional code(s) from F11-F16 and F18-F19 to identify manifestations of the drug use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O99.321</a:t>
                      </a:r>
                      <a:endParaRPr lang="en-US" sz="1400" dirty="0"/>
                    </a:p>
                  </a:txBody>
                  <a:tcPr/>
                </a:tc>
                <a:tc hMerge="1">
                  <a:txBody>
                    <a:bodyPr/>
                    <a:lstStyle/>
                    <a:p>
                      <a:endParaRPr lang="en-US"/>
                    </a:p>
                  </a:txBody>
                  <a:tcPr/>
                </a:tc>
                <a:tc gridSpan="3">
                  <a:txBody>
                    <a:bodyPr/>
                    <a:lstStyle/>
                    <a:p>
                      <a:r>
                        <a:rPr lang="en-US" sz="1400" dirty="0" smtClean="0"/>
                        <a:t>Drug use complicating pregnancy, first trimester</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O99.322</a:t>
                      </a:r>
                      <a:endParaRPr lang="en-US" sz="1400" dirty="0"/>
                    </a:p>
                  </a:txBody>
                  <a:tcPr/>
                </a:tc>
                <a:tc hMerge="1">
                  <a:txBody>
                    <a:bodyPr/>
                    <a:lstStyle/>
                    <a:p>
                      <a:endParaRPr lang="en-US"/>
                    </a:p>
                  </a:txBody>
                  <a:tcPr/>
                </a:tc>
                <a:tc gridSpan="3">
                  <a:txBody>
                    <a:bodyPr/>
                    <a:lstStyle/>
                    <a:p>
                      <a:r>
                        <a:rPr lang="en-US" sz="1400" dirty="0" smtClean="0"/>
                        <a:t>Drug use complicating pregnancy, second trimester</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O99.323</a:t>
                      </a:r>
                      <a:endParaRPr lang="en-US" sz="1400" dirty="0"/>
                    </a:p>
                  </a:txBody>
                  <a:tcPr/>
                </a:tc>
                <a:tc hMerge="1">
                  <a:txBody>
                    <a:bodyPr/>
                    <a:lstStyle/>
                    <a:p>
                      <a:endParaRPr lang="en-US"/>
                    </a:p>
                  </a:txBody>
                  <a:tcPr/>
                </a:tc>
                <a:tc gridSpan="3">
                  <a:txBody>
                    <a:bodyPr/>
                    <a:lstStyle/>
                    <a:p>
                      <a:r>
                        <a:rPr lang="en-US" sz="1400" dirty="0" smtClean="0"/>
                        <a:t>Drug use complicating pregnancy, third trimester</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O99.324</a:t>
                      </a:r>
                      <a:endParaRPr lang="en-US" sz="1400" dirty="0"/>
                    </a:p>
                  </a:txBody>
                  <a:tcPr/>
                </a:tc>
                <a:tc hMerge="1">
                  <a:txBody>
                    <a:bodyPr/>
                    <a:lstStyle/>
                    <a:p>
                      <a:endParaRPr lang="en-US"/>
                    </a:p>
                  </a:txBody>
                  <a:tcPr/>
                </a:tc>
                <a:tc gridSpan="3">
                  <a:txBody>
                    <a:bodyPr/>
                    <a:lstStyle/>
                    <a:p>
                      <a:r>
                        <a:rPr lang="en-US" sz="1400" dirty="0" smtClean="0"/>
                        <a:t>Drug use complicating childbirth</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O99.325</a:t>
                      </a:r>
                      <a:endParaRPr lang="en-US" sz="1400" dirty="0"/>
                    </a:p>
                  </a:txBody>
                  <a:tcPr/>
                </a:tc>
                <a:tc hMerge="1">
                  <a:txBody>
                    <a:bodyPr/>
                    <a:lstStyle/>
                    <a:p>
                      <a:endParaRPr lang="en-US"/>
                    </a:p>
                  </a:txBody>
                  <a:tcPr/>
                </a:tc>
                <a:tc gridSpan="3">
                  <a:txBody>
                    <a:bodyPr/>
                    <a:lstStyle/>
                    <a:p>
                      <a:r>
                        <a:rPr lang="en-US" sz="1400" dirty="0" smtClean="0"/>
                        <a:t>Drug use complicating the puerperium</a:t>
                      </a:r>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3859547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r>
              <a:rPr lang="en-US" sz="2800" dirty="0" smtClean="0"/>
              <a:t>Identify:</a:t>
            </a:r>
          </a:p>
          <a:p>
            <a:pPr lvl="1"/>
            <a:r>
              <a:rPr lang="en-US" sz="2400" dirty="0" smtClean="0"/>
              <a:t>Gestation week</a:t>
            </a:r>
          </a:p>
          <a:p>
            <a:pPr lvl="1"/>
            <a:r>
              <a:rPr lang="en-US" sz="2400" dirty="0" smtClean="0"/>
              <a:t>Trimester</a:t>
            </a:r>
          </a:p>
          <a:p>
            <a:pPr lvl="1"/>
            <a:r>
              <a:rPr lang="en-US" sz="2400" dirty="0" smtClean="0"/>
              <a:t>Manifestations of alcohol use</a:t>
            </a:r>
          </a:p>
          <a:p>
            <a:pPr lvl="1"/>
            <a:endParaRPr lang="en-US" sz="2400" dirty="0" smtClean="0"/>
          </a:p>
          <a:p>
            <a:r>
              <a:rPr lang="en-US" sz="2800" dirty="0"/>
              <a:t>C</a:t>
            </a:r>
            <a:r>
              <a:rPr lang="en-US" sz="2800" dirty="0" smtClean="0"/>
              <a:t>onditions </a:t>
            </a:r>
            <a:r>
              <a:rPr lang="en-US" sz="2800" dirty="0"/>
              <a:t>which complicate the pregnant state, are aggravated by the pregnancy or are a main reason </a:t>
            </a:r>
            <a:r>
              <a:rPr lang="en-US" sz="2800" dirty="0" smtClean="0"/>
              <a:t>for obstetric </a:t>
            </a:r>
            <a:r>
              <a:rPr lang="en-US" sz="2800" dirty="0"/>
              <a:t>care</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2722802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b="1" dirty="0"/>
              <a:t>Alcohol use during pregnancy, childbirth and the puerperium</a:t>
            </a:r>
          </a:p>
          <a:p>
            <a:r>
              <a:rPr lang="en-US" sz="2800" dirty="0"/>
              <a:t>Codes under subcategory O99.31, Alcohol use complicating pregnancy, childbirth, and the puerperium, should be assigned for any pregnancy case when a mother uses alcohol during the pregnancy or postpartum. A secondary code from category F10, Alcohol related disorders, should also be assigned to identify manifestations of the alcohol use.</a:t>
            </a:r>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285105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2828791"/>
              </p:ext>
            </p:extLst>
          </p:nvPr>
        </p:nvGraphicFramePr>
        <p:xfrm>
          <a:off x="457200" y="228600"/>
          <a:ext cx="8229600" cy="5405120"/>
        </p:xfrm>
        <a:graphic>
          <a:graphicData uri="http://schemas.openxmlformats.org/drawingml/2006/table">
            <a:tbl>
              <a:tblPr firstRow="1" bandRow="1">
                <a:tableStyleId>{37CE84F3-28C3-443E-9E96-99CF82512B78}</a:tableStyleId>
              </a:tblPr>
              <a:tblGrid>
                <a:gridCol w="990600"/>
                <a:gridCol w="655320"/>
                <a:gridCol w="411480"/>
                <a:gridCol w="1234440"/>
                <a:gridCol w="594360"/>
                <a:gridCol w="2133600"/>
                <a:gridCol w="2209800"/>
              </a:tblGrid>
              <a:tr h="370840">
                <a:tc gridSpan="7">
                  <a:txBody>
                    <a:bodyPr/>
                    <a:lstStyle/>
                    <a:p>
                      <a:r>
                        <a:rPr lang="en-US" dirty="0" smtClean="0"/>
                        <a:t>Postmenopausal atrophic</a:t>
                      </a:r>
                      <a:r>
                        <a:rPr lang="en-US" baseline="0" dirty="0" smtClean="0"/>
                        <a:t> vaginitis</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627.1</a:t>
                      </a:r>
                    </a:p>
                    <a:p>
                      <a:endParaRPr lang="en-US" sz="1400" dirty="0"/>
                    </a:p>
                  </a:txBody>
                  <a:tcPr/>
                </a:tc>
                <a:tc gridSpan="2">
                  <a:txBody>
                    <a:bodyPr/>
                    <a:lstStyle/>
                    <a:p>
                      <a:r>
                        <a:rPr lang="en-US" sz="1400" dirty="0" smtClean="0"/>
                        <a:t>N95.2</a:t>
                      </a:r>
                      <a:endParaRPr lang="en-US" sz="1400" dirty="0"/>
                    </a:p>
                  </a:txBody>
                  <a:tcPr/>
                </a:tc>
                <a:tc hMerge="1">
                  <a:txBody>
                    <a:bodyPr/>
                    <a:lstStyle/>
                    <a:p>
                      <a:endParaRPr lang="en-US" sz="1400" dirty="0"/>
                    </a:p>
                  </a:txBody>
                  <a:tcPr/>
                </a:tc>
                <a:tc gridSpan="2">
                  <a:txBody>
                    <a:bodyPr/>
                    <a:lstStyle/>
                    <a:p>
                      <a:r>
                        <a:rPr lang="en-US" sz="1400" dirty="0" smtClean="0"/>
                        <a:t>Postmenopausal atrophic vaginitis</a:t>
                      </a:r>
                    </a:p>
                    <a:p>
                      <a:endParaRPr lang="en-US" sz="1400" dirty="0" smtClean="0"/>
                    </a:p>
                    <a:p>
                      <a:r>
                        <a:rPr lang="en-US" sz="1400" dirty="0" smtClean="0"/>
                        <a:t>Applicable</a:t>
                      </a:r>
                      <a:r>
                        <a:rPr lang="en-US" sz="1400" baseline="0" dirty="0" smtClean="0"/>
                        <a:t> to:</a:t>
                      </a:r>
                    </a:p>
                    <a:p>
                      <a:r>
                        <a:rPr lang="en-US" sz="1400" dirty="0" smtClean="0"/>
                        <a:t>Senile (atrophic) vaginitis</a:t>
                      </a:r>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400" dirty="0" smtClean="0"/>
                        <a:t>excessive bleeding in the premenopausal period (N92.4)</a:t>
                      </a:r>
                    </a:p>
                    <a:p>
                      <a:pPr marL="285750" indent="-285750">
                        <a:buFont typeface="Arial" panose="020B0604020202020204" pitchFamily="34" charset="0"/>
                        <a:buChar char="•"/>
                      </a:pPr>
                      <a:r>
                        <a:rPr lang="pt-BR" sz="1400" dirty="0" smtClean="0"/>
                        <a:t>menopausal and perimenopausal disorders due to artificial or premature menopause (E89.4-, E28.31-)</a:t>
                      </a:r>
                    </a:p>
                    <a:p>
                      <a:pPr marL="285750" indent="-285750">
                        <a:buFont typeface="Arial" panose="020B0604020202020204" pitchFamily="34" charset="0"/>
                        <a:buChar char="•"/>
                      </a:pPr>
                      <a:r>
                        <a:rPr lang="pt-BR" sz="1400" dirty="0" smtClean="0"/>
                        <a:t>premature menopause (E28.31-)</a:t>
                      </a:r>
                    </a:p>
                  </a:txBody>
                  <a:tcPr/>
                </a:tc>
                <a:tc>
                  <a:txBody>
                    <a:bodyPr/>
                    <a:lstStyle/>
                    <a:p>
                      <a:pPr marL="285750" indent="-285750">
                        <a:buFont typeface="Arial" panose="020B0604020202020204" pitchFamily="34" charset="0"/>
                        <a:buChar char="•"/>
                      </a:pPr>
                      <a:r>
                        <a:rPr lang="en-US" sz="1400" dirty="0" smtClean="0"/>
                        <a:t>postmenopausal osteoporosis (M81.0-)</a:t>
                      </a:r>
                    </a:p>
                    <a:p>
                      <a:pPr marL="285750" indent="-285750">
                        <a:buFont typeface="Arial" panose="020B0604020202020204" pitchFamily="34" charset="0"/>
                        <a:buChar char="•"/>
                      </a:pPr>
                      <a:r>
                        <a:rPr lang="en-US" sz="1400" dirty="0" smtClean="0"/>
                        <a:t>postmenopausal osteoporosis with current pathological fracture (M80.0-)</a:t>
                      </a:r>
                    </a:p>
                    <a:p>
                      <a:pPr marL="285750" indent="-285750">
                        <a:buFont typeface="Arial" panose="020B0604020202020204" pitchFamily="34" charset="0"/>
                        <a:buChar char="•"/>
                      </a:pPr>
                      <a:r>
                        <a:rPr lang="en-US" sz="1400" dirty="0" smtClean="0"/>
                        <a:t>postmenopausal urethritis (N34.2)</a:t>
                      </a:r>
                      <a:endParaRPr lang="en-US" sz="1400" dirty="0"/>
                    </a:p>
                  </a:txBody>
                  <a:tcPr/>
                </a:tc>
              </a:tr>
              <a:tr h="370840">
                <a:tc gridSpan="7">
                  <a:txBody>
                    <a:bodyPr/>
                    <a:lstStyle/>
                    <a:p>
                      <a:endParaRPr lang="en-US" sz="1400" dirty="0" smtClean="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2924872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pPr lvl="1"/>
            <a:r>
              <a:rPr lang="en-US" sz="2400" dirty="0" smtClean="0"/>
              <a:t>Current</a:t>
            </a:r>
          </a:p>
          <a:p>
            <a:pPr lvl="1"/>
            <a:r>
              <a:rPr lang="en-US" sz="2400" dirty="0" smtClean="0"/>
              <a:t>History of</a:t>
            </a:r>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838449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5491748"/>
              </p:ext>
            </p:extLst>
          </p:nvPr>
        </p:nvGraphicFramePr>
        <p:xfrm>
          <a:off x="457200" y="228600"/>
          <a:ext cx="8229600" cy="369824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Other specified pregnancy related conditions</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646.83</a:t>
                      </a:r>
                    </a:p>
                    <a:p>
                      <a:endParaRPr lang="en-US" sz="1400" dirty="0"/>
                    </a:p>
                  </a:txBody>
                  <a:tcPr/>
                </a:tc>
                <a:tc gridSpan="2">
                  <a:txBody>
                    <a:bodyPr/>
                    <a:lstStyle/>
                    <a:p>
                      <a:r>
                        <a:rPr lang="en-US" sz="1400" dirty="0" smtClean="0"/>
                        <a:t>O26.899</a:t>
                      </a:r>
                      <a:endParaRPr lang="en-US" sz="1400" dirty="0"/>
                    </a:p>
                  </a:txBody>
                  <a:tcPr/>
                </a:tc>
                <a:tc hMerge="1">
                  <a:txBody>
                    <a:bodyPr/>
                    <a:lstStyle/>
                    <a:p>
                      <a:endParaRPr lang="en-US" sz="1400" dirty="0"/>
                    </a:p>
                  </a:txBody>
                  <a:tcPr/>
                </a:tc>
                <a:tc gridSpan="2">
                  <a:txBody>
                    <a:bodyPr/>
                    <a:lstStyle/>
                    <a:p>
                      <a:r>
                        <a:rPr lang="en-US" sz="1400" dirty="0" smtClean="0"/>
                        <a:t>Other specified pregnancy related conditions, unspecified trimester</a:t>
                      </a:r>
                      <a:endParaRPr lang="en-US" sz="1400" dirty="0"/>
                    </a:p>
                  </a:txBody>
                  <a:tcPr/>
                </a:tc>
                <a:tc hMerge="1">
                  <a:txBody>
                    <a:bodyPr/>
                    <a:lstStyle/>
                    <a:p>
                      <a:endParaRPr lang="en-US" sz="1400" dirty="0"/>
                    </a:p>
                  </a:txBody>
                  <a:tcPr/>
                </a:tc>
                <a:tc>
                  <a:txBody>
                    <a:bodyPr/>
                    <a:lstStyle/>
                    <a:p>
                      <a:pPr marL="0" indent="0">
                        <a:buFont typeface="Arial" panose="020B0604020202020204" pitchFamily="34" charset="0"/>
                        <a:buNone/>
                      </a:pPr>
                      <a:r>
                        <a:rPr lang="pt-BR" sz="1400" dirty="0" smtClean="0"/>
                        <a:t>N/A</a:t>
                      </a:r>
                    </a:p>
                  </a:txBody>
                  <a:tcPr/>
                </a:tc>
                <a:tc>
                  <a:txBody>
                    <a:bodyPr/>
                    <a:lstStyle/>
                    <a:p>
                      <a:pPr marL="0" indent="0">
                        <a:buFont typeface="Arial" panose="020B0604020202020204" pitchFamily="34" charset="0"/>
                        <a:buNone/>
                      </a:pPr>
                      <a:r>
                        <a:rPr lang="en-US" sz="1400" dirty="0" smtClean="0"/>
                        <a:t>N/A</a:t>
                      </a:r>
                    </a:p>
                    <a:p>
                      <a:pPr marL="0" indent="0">
                        <a:buFont typeface="Arial" panose="020B0604020202020204" pitchFamily="34" charset="0"/>
                        <a:buNone/>
                      </a:pPr>
                      <a:endParaRPr lang="en-US" sz="1400" dirty="0"/>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O26.891</a:t>
                      </a:r>
                      <a:endParaRPr lang="en-US" sz="1400" dirty="0"/>
                    </a:p>
                  </a:txBody>
                  <a:tcPr/>
                </a:tc>
                <a:tc hMerge="1">
                  <a:txBody>
                    <a:bodyPr/>
                    <a:lstStyle/>
                    <a:p>
                      <a:endParaRPr lang="en-US"/>
                    </a:p>
                  </a:txBody>
                  <a:tcPr/>
                </a:tc>
                <a:tc gridSpan="3">
                  <a:txBody>
                    <a:bodyPr/>
                    <a:lstStyle/>
                    <a:p>
                      <a:r>
                        <a:rPr lang="en-US" sz="1400" dirty="0" smtClean="0"/>
                        <a:t>Other specified pregnancy related conditions, first trimester</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O26.892</a:t>
                      </a:r>
                    </a:p>
                  </a:txBody>
                  <a:tcPr/>
                </a:tc>
                <a:tc hMerge="1">
                  <a:txBody>
                    <a:bodyPr/>
                    <a:lstStyle/>
                    <a:p>
                      <a:endParaRPr lang="en-US"/>
                    </a:p>
                  </a:txBody>
                  <a:tcPr/>
                </a:tc>
                <a:tc gridSpan="3">
                  <a:txBody>
                    <a:bodyPr/>
                    <a:lstStyle/>
                    <a:p>
                      <a:r>
                        <a:rPr lang="en-US" sz="1400" dirty="0" smtClean="0"/>
                        <a:t>Other specified pregnancy related conditions, second trimester</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O26.893</a:t>
                      </a:r>
                    </a:p>
                  </a:txBody>
                  <a:tcPr/>
                </a:tc>
                <a:tc hMerge="1">
                  <a:txBody>
                    <a:bodyPr/>
                    <a:lstStyle/>
                    <a:p>
                      <a:endParaRPr lang="en-US"/>
                    </a:p>
                  </a:txBody>
                  <a:tcPr/>
                </a:tc>
                <a:tc gridSpan="3">
                  <a:txBody>
                    <a:bodyPr/>
                    <a:lstStyle/>
                    <a:p>
                      <a:r>
                        <a:rPr lang="en-US" sz="1400" dirty="0" smtClean="0"/>
                        <a:t>Other specified pregnancy related conditions, third trimester</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385941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fontScale="92500" lnSpcReduction="10000"/>
          </a:bodyPr>
          <a:lstStyle/>
          <a:p>
            <a:r>
              <a:rPr lang="en-US" sz="2800" b="1" dirty="0" smtClean="0">
                <a:solidFill>
                  <a:srgbClr val="C00000"/>
                </a:solidFill>
              </a:rPr>
              <a:t>21 Chapters</a:t>
            </a:r>
          </a:p>
          <a:p>
            <a:r>
              <a:rPr lang="en-US" sz="2800" b="1" dirty="0" smtClean="0">
                <a:solidFill>
                  <a:srgbClr val="C00000"/>
                </a:solidFill>
              </a:rPr>
              <a:t>Alpha-numeric codes; not case-sensitive</a:t>
            </a:r>
          </a:p>
          <a:p>
            <a:pPr lvl="1"/>
            <a:r>
              <a:rPr lang="en-US" sz="2400" dirty="0" smtClean="0"/>
              <a:t>Codes begin with Alpha letter, A-Z, excluding U</a:t>
            </a:r>
          </a:p>
          <a:p>
            <a:pPr lvl="1"/>
            <a:r>
              <a:rPr lang="en-US" sz="2400" dirty="0" smtClean="0"/>
              <a:t>Common errors</a:t>
            </a:r>
          </a:p>
          <a:p>
            <a:pPr lvl="2"/>
            <a:r>
              <a:rPr lang="en-US" sz="2000" dirty="0" smtClean="0"/>
              <a:t>I verses 1</a:t>
            </a:r>
          </a:p>
          <a:p>
            <a:pPr lvl="2"/>
            <a:r>
              <a:rPr lang="en-US" sz="2000" dirty="0" smtClean="0"/>
              <a:t>O verses 0</a:t>
            </a:r>
          </a:p>
          <a:p>
            <a:r>
              <a:rPr lang="en-US" sz="2800" b="1" dirty="0" smtClean="0">
                <a:solidFill>
                  <a:srgbClr val="C00000"/>
                </a:solidFill>
              </a:rPr>
              <a:t>“x” Placeholder</a:t>
            </a:r>
          </a:p>
          <a:p>
            <a:r>
              <a:rPr lang="en-US" sz="2800" b="1" dirty="0" smtClean="0">
                <a:solidFill>
                  <a:srgbClr val="C00000"/>
                </a:solidFill>
              </a:rPr>
              <a:t>3 to 7 characters</a:t>
            </a:r>
            <a:r>
              <a:rPr lang="en-US" sz="2800" dirty="0" smtClean="0"/>
              <a:t> </a:t>
            </a:r>
          </a:p>
          <a:p>
            <a:pPr lvl="1"/>
            <a:r>
              <a:rPr lang="en-US" sz="2400" dirty="0"/>
              <a:t>D</a:t>
            </a:r>
            <a:r>
              <a:rPr lang="en-US" sz="2400" dirty="0" smtClean="0"/>
              <a:t>ecimal following 3</a:t>
            </a:r>
            <a:r>
              <a:rPr lang="en-US" sz="2400" baseline="30000" dirty="0" smtClean="0"/>
              <a:t>rd</a:t>
            </a:r>
            <a:r>
              <a:rPr lang="en-US" sz="2400" dirty="0" smtClean="0"/>
              <a:t> character</a:t>
            </a:r>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pPr lvl="1"/>
            <a:r>
              <a:rPr lang="en-US" sz="2400" dirty="0" smtClean="0"/>
              <a:t>Gestation week</a:t>
            </a:r>
          </a:p>
          <a:p>
            <a:pPr lvl="1"/>
            <a:r>
              <a:rPr lang="en-US" sz="2400" dirty="0" smtClean="0"/>
              <a:t>Trimester</a:t>
            </a:r>
          </a:p>
          <a:p>
            <a:pPr lvl="1"/>
            <a:r>
              <a:rPr lang="en-US" sz="2400" dirty="0" smtClean="0"/>
              <a:t>Complication</a:t>
            </a:r>
          </a:p>
          <a:p>
            <a:endParaRPr lang="en-US" sz="2800" dirty="0" smtClean="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266564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5479192"/>
              </p:ext>
            </p:extLst>
          </p:nvPr>
        </p:nvGraphicFramePr>
        <p:xfrm>
          <a:off x="457200" y="228600"/>
          <a:ext cx="8229600" cy="5201920"/>
        </p:xfrm>
        <a:graphic>
          <a:graphicData uri="http://schemas.openxmlformats.org/drawingml/2006/table">
            <a:tbl>
              <a:tblPr firstRow="1" bandRow="1">
                <a:tableStyleId>{37CE84F3-28C3-443E-9E96-99CF82512B78}</a:tableStyleId>
              </a:tblPr>
              <a:tblGrid>
                <a:gridCol w="990600"/>
                <a:gridCol w="1066800"/>
                <a:gridCol w="2209800"/>
                <a:gridCol w="2362200"/>
                <a:gridCol w="1600200"/>
              </a:tblGrid>
              <a:tr h="370840">
                <a:tc gridSpan="5">
                  <a:txBody>
                    <a:bodyPr/>
                    <a:lstStyle/>
                    <a:p>
                      <a:r>
                        <a:rPr lang="en-US" dirty="0" smtClean="0"/>
                        <a:t>Missed abortion</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a:txBody>
                    <a:bodyPr/>
                    <a:lstStyle/>
                    <a:p>
                      <a:r>
                        <a:rPr lang="en-US" sz="1200" b="1" dirty="0" smtClean="0"/>
                        <a:t>ICD-10 Code</a:t>
                      </a:r>
                      <a:endParaRPr lang="en-US" sz="1200" b="1" dirty="0">
                        <a:solidFill>
                          <a:schemeClr val="tx1"/>
                        </a:solidFill>
                      </a:endParaRPr>
                    </a:p>
                  </a:txBody>
                  <a:tcPr/>
                </a:tc>
                <a:tc>
                  <a:txBody>
                    <a:bodyPr/>
                    <a:lstStyle/>
                    <a:p>
                      <a:r>
                        <a:rPr lang="en-US" sz="1200" b="1" dirty="0" smtClean="0"/>
                        <a:t>Description</a:t>
                      </a:r>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632</a:t>
                      </a:r>
                    </a:p>
                    <a:p>
                      <a:endParaRPr lang="en-US" sz="1400" dirty="0"/>
                    </a:p>
                  </a:txBody>
                  <a:tcPr/>
                </a:tc>
                <a:tc>
                  <a:txBody>
                    <a:bodyPr/>
                    <a:lstStyle/>
                    <a:p>
                      <a:r>
                        <a:rPr lang="en-US" sz="1400" dirty="0" smtClean="0"/>
                        <a:t>O02.1</a:t>
                      </a:r>
                      <a:endParaRPr lang="en-US" sz="1400" dirty="0"/>
                    </a:p>
                  </a:txBody>
                  <a:tcPr/>
                </a:tc>
                <a:tc>
                  <a:txBody>
                    <a:bodyPr/>
                    <a:lstStyle/>
                    <a:p>
                      <a:r>
                        <a:rPr lang="en-US" sz="1400" dirty="0" smtClean="0"/>
                        <a:t>Missed abortion</a:t>
                      </a:r>
                      <a:endParaRPr lang="en-US" sz="1400" dirty="0"/>
                    </a:p>
                  </a:txBody>
                  <a:tcPr/>
                </a:tc>
                <a:tc>
                  <a:txBody>
                    <a:bodyPr/>
                    <a:lstStyle/>
                    <a:p>
                      <a:pPr marL="285750" indent="-285750">
                        <a:buFont typeface="Arial" panose="020B0604020202020204" pitchFamily="34" charset="0"/>
                        <a:buChar char="•"/>
                      </a:pPr>
                      <a:r>
                        <a:rPr lang="pt-BR" sz="1400" dirty="0" smtClean="0"/>
                        <a:t>papyraceous fetus (O31.0-)</a:t>
                      </a:r>
                    </a:p>
                    <a:p>
                      <a:pPr marL="285750" indent="-285750">
                        <a:buFont typeface="Arial" panose="020B0604020202020204" pitchFamily="34" charset="0"/>
                        <a:buChar char="•"/>
                      </a:pPr>
                      <a:r>
                        <a:rPr lang="pt-BR" sz="1400" dirty="0" smtClean="0"/>
                        <a:t>failed induced abortion (O07.-)</a:t>
                      </a:r>
                    </a:p>
                    <a:p>
                      <a:pPr marL="285750" indent="-285750">
                        <a:buFont typeface="Arial" panose="020B0604020202020204" pitchFamily="34" charset="0"/>
                        <a:buChar char="•"/>
                      </a:pPr>
                      <a:r>
                        <a:rPr lang="pt-BR" sz="1400" dirty="0" smtClean="0"/>
                        <a:t>fetal death (intrauterine) (late) (O36.4)</a:t>
                      </a:r>
                    </a:p>
                    <a:p>
                      <a:pPr marL="285750" indent="-285750">
                        <a:buFont typeface="Arial" panose="020B0604020202020204" pitchFamily="34" charset="0"/>
                        <a:buChar char="•"/>
                      </a:pPr>
                      <a:r>
                        <a:rPr lang="pt-BR" sz="1400" dirty="0" smtClean="0"/>
                        <a:t>missed abortion with blighted ovum (O02.0)</a:t>
                      </a:r>
                    </a:p>
                    <a:p>
                      <a:pPr marL="285750" indent="-285750">
                        <a:buFont typeface="Arial" panose="020B0604020202020204" pitchFamily="34" charset="0"/>
                        <a:buChar char="•"/>
                      </a:pPr>
                      <a:r>
                        <a:rPr lang="pt-BR" sz="1400" dirty="0" smtClean="0"/>
                        <a:t>missed abortion with hydatidiform mole (O01.-)</a:t>
                      </a:r>
                    </a:p>
                    <a:p>
                      <a:pPr marL="285750" indent="-285750">
                        <a:buFont typeface="Arial" panose="020B0604020202020204" pitchFamily="34" charset="0"/>
                        <a:buChar char="•"/>
                      </a:pPr>
                      <a:r>
                        <a:rPr lang="pt-BR" sz="1400" dirty="0" smtClean="0"/>
                        <a:t>missed abortion with nonhydatidiform (O02.0)</a:t>
                      </a:r>
                    </a:p>
                    <a:p>
                      <a:pPr marL="285750" indent="-285750">
                        <a:buFont typeface="Arial" panose="020B0604020202020204" pitchFamily="34" charset="0"/>
                        <a:buChar char="•"/>
                      </a:pPr>
                      <a:r>
                        <a:rPr lang="pt-BR" sz="1400" dirty="0" smtClean="0"/>
                        <a:t>missed abortion with other abnormal products of conception (O02.8-)</a:t>
                      </a:r>
                    </a:p>
                    <a:p>
                      <a:pPr marL="285750" indent="-285750">
                        <a:buFont typeface="Arial" panose="020B0604020202020204" pitchFamily="34" charset="0"/>
                        <a:buChar char="•"/>
                      </a:pPr>
                      <a:r>
                        <a:rPr lang="pt-BR" sz="1400" dirty="0" smtClean="0"/>
                        <a:t>missed delivery (O36.4)</a:t>
                      </a:r>
                    </a:p>
                    <a:p>
                      <a:pPr marL="285750" indent="-285750">
                        <a:buFont typeface="Arial" panose="020B0604020202020204" pitchFamily="34" charset="0"/>
                        <a:buChar char="•"/>
                      </a:pPr>
                      <a:r>
                        <a:rPr lang="pt-BR" sz="1400" dirty="0" smtClean="0"/>
                        <a:t>stillbirth (P95)</a:t>
                      </a:r>
                    </a:p>
                  </a:txBody>
                  <a:tcPr/>
                </a:tc>
                <a:tc>
                  <a:txBody>
                    <a:bodyPr/>
                    <a:lstStyle/>
                    <a:p>
                      <a:pPr marL="0" indent="0">
                        <a:buFont typeface="Arial" panose="020B0604020202020204" pitchFamily="34" charset="0"/>
                        <a:buNone/>
                      </a:pPr>
                      <a:r>
                        <a:rPr lang="en-US" sz="1400" dirty="0" smtClean="0"/>
                        <a:t>N/A</a:t>
                      </a:r>
                      <a:endParaRPr lang="en-US" sz="1400" dirty="0"/>
                    </a:p>
                  </a:txBody>
                  <a:tcPr/>
                </a:tc>
              </a:tr>
              <a:tr h="370840">
                <a:tc gridSpan="5">
                  <a:txBody>
                    <a:bodyPr/>
                    <a:lstStyle/>
                    <a:p>
                      <a:r>
                        <a:rPr lang="en-US" sz="1400" dirty="0" smtClean="0"/>
                        <a:t>Use additional code from category O08 to identify any associated complication.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5">
                  <a:txBody>
                    <a:bodyPr/>
                    <a:lstStyle/>
                    <a:p>
                      <a:endParaRPr lang="en-US" sz="1400" dirty="0" smtClean="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1567677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a:t>Early fetal death, before completion of 20 weeks of gestation, with retention of dead </a:t>
            </a:r>
            <a:r>
              <a:rPr lang="en-US" sz="2800" dirty="0" smtClean="0"/>
              <a:t>fetus</a:t>
            </a:r>
          </a:p>
          <a:p>
            <a:pPr marL="0" indent="0">
              <a:buNone/>
            </a:pPr>
            <a:endParaRPr lang="en-US" sz="2800" dirty="0"/>
          </a:p>
          <a:p>
            <a:pPr marL="0" indent="0">
              <a:buNone/>
            </a:pPr>
            <a:r>
              <a:rPr lang="en-US" sz="2800" dirty="0" smtClean="0"/>
              <a:t>Identify:</a:t>
            </a:r>
          </a:p>
          <a:p>
            <a:r>
              <a:rPr lang="en-US" sz="2800" dirty="0" smtClean="0"/>
              <a:t>Week of gestation</a:t>
            </a:r>
          </a:p>
          <a:p>
            <a:r>
              <a:rPr lang="en-US" sz="2800" dirty="0" smtClean="0"/>
              <a:t>Associated complications</a:t>
            </a:r>
          </a:p>
          <a:p>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221430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8390084"/>
              </p:ext>
            </p:extLst>
          </p:nvPr>
        </p:nvGraphicFramePr>
        <p:xfrm>
          <a:off x="457200" y="228600"/>
          <a:ext cx="8229600" cy="539496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Vaginitis and </a:t>
                      </a:r>
                      <a:r>
                        <a:rPr lang="en-US" dirty="0" err="1" smtClean="0"/>
                        <a:t>Vulvitis</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626.10</a:t>
                      </a:r>
                    </a:p>
                    <a:p>
                      <a:endParaRPr lang="en-US" sz="1400" dirty="0"/>
                    </a:p>
                  </a:txBody>
                  <a:tcPr/>
                </a:tc>
                <a:tc gridSpan="2">
                  <a:txBody>
                    <a:bodyPr/>
                    <a:lstStyle/>
                    <a:p>
                      <a:r>
                        <a:rPr lang="en-US" sz="1400" dirty="0" smtClean="0"/>
                        <a:t>N76.0</a:t>
                      </a:r>
                      <a:endParaRPr lang="en-US" sz="1400" dirty="0"/>
                    </a:p>
                  </a:txBody>
                  <a:tcPr/>
                </a:tc>
                <a:tc hMerge="1">
                  <a:txBody>
                    <a:bodyPr/>
                    <a:lstStyle/>
                    <a:p>
                      <a:endParaRPr lang="en-US" sz="1400" dirty="0"/>
                    </a:p>
                  </a:txBody>
                  <a:tcPr/>
                </a:tc>
                <a:tc gridSpan="2">
                  <a:txBody>
                    <a:bodyPr/>
                    <a:lstStyle/>
                    <a:p>
                      <a:r>
                        <a:rPr lang="en-US" sz="1400" dirty="0" smtClean="0"/>
                        <a:t>Acute vaginitis</a:t>
                      </a:r>
                      <a:endParaRPr lang="en-US" sz="1400" dirty="0"/>
                    </a:p>
                  </a:txBody>
                  <a:tcPr/>
                </a:tc>
                <a:tc hMerge="1">
                  <a:txBody>
                    <a:bodyPr/>
                    <a:lstStyle/>
                    <a:p>
                      <a:endParaRPr lang="en-US" sz="1400" dirty="0"/>
                    </a:p>
                  </a:txBody>
                  <a:tcPr/>
                </a:tc>
                <a:tc>
                  <a:txBody>
                    <a:bodyPr/>
                    <a:lstStyle/>
                    <a:p>
                      <a:pPr marL="0" indent="0">
                        <a:buFont typeface="Arial" panose="020B0604020202020204" pitchFamily="34" charset="0"/>
                        <a:buNone/>
                      </a:pPr>
                      <a:r>
                        <a:rPr lang="pt-BR" sz="1400" baseline="0" dirty="0" smtClean="0"/>
                        <a:t>N/A</a:t>
                      </a:r>
                      <a:endParaRPr lang="pt-BR" sz="1400" dirty="0" smtClean="0"/>
                    </a:p>
                  </a:txBody>
                  <a:tcPr/>
                </a:tc>
                <a:tc>
                  <a:txBody>
                    <a:bodyPr/>
                    <a:lstStyle/>
                    <a:p>
                      <a:pPr marL="285750" indent="-285750">
                        <a:buFont typeface="Arial" panose="020B0604020202020204" pitchFamily="34" charset="0"/>
                        <a:buChar char="•"/>
                      </a:pPr>
                      <a:r>
                        <a:rPr lang="pt-BR" sz="1400" dirty="0" smtClean="0"/>
                        <a:t>senile (atrophic) vaginitis (N95.2)</a:t>
                      </a:r>
                    </a:p>
                    <a:p>
                      <a:pPr marL="285750" indent="-285750">
                        <a:buFont typeface="Arial" panose="020B0604020202020204" pitchFamily="34" charset="0"/>
                        <a:buChar char="•"/>
                      </a:pPr>
                      <a:r>
                        <a:rPr lang="pt-BR" sz="1400" dirty="0" smtClean="0"/>
                        <a:t>vulvar vestibulitis (N94.810)</a:t>
                      </a:r>
                      <a:endParaRPr lang="en-US" sz="1400" dirty="0"/>
                    </a:p>
                  </a:txBody>
                  <a:tcPr/>
                </a:tc>
              </a:tr>
              <a:tr h="370840">
                <a:tc gridSpan="7">
                  <a:txBody>
                    <a:bodyPr/>
                    <a:lstStyle/>
                    <a:p>
                      <a:r>
                        <a:rPr lang="en-US" sz="1400" dirty="0" smtClean="0"/>
                        <a:t>Use additional code (B95-B97), to identify infectious agent</a:t>
                      </a:r>
                      <a:endParaRPr lang="en-US" sz="1400" dirty="0"/>
                    </a:p>
                  </a:txBody>
                  <a:tcPr/>
                </a:tc>
                <a:tc hMerge="1">
                  <a:txBody>
                    <a:bodyPr/>
                    <a:lstStyle/>
                    <a:p>
                      <a:endParaRPr lang="en-US" sz="1400" dirty="0"/>
                    </a:p>
                  </a:txBody>
                  <a:tcPr/>
                </a:tc>
                <a:tc hMerge="1">
                  <a:txBody>
                    <a:bodyPr/>
                    <a:lstStyle/>
                    <a:p>
                      <a:endParaRPr lang="en-US"/>
                    </a:p>
                  </a:txBody>
                  <a:tcPr/>
                </a:tc>
                <a:tc hMerge="1">
                  <a:txBody>
                    <a:bodyPr/>
                    <a:lstStyle/>
                    <a:p>
                      <a:endParaRPr lang="en-US" sz="1400" dirty="0"/>
                    </a:p>
                  </a:txBody>
                  <a:tcPr/>
                </a:tc>
                <a:tc hMerge="1">
                  <a:txBody>
                    <a:bodyPr/>
                    <a:lstStyle/>
                    <a:p>
                      <a:endParaRPr lang="en-US"/>
                    </a:p>
                  </a:txBody>
                  <a:tcPr/>
                </a:tc>
                <a:tc hMerge="1">
                  <a:txBody>
                    <a:bodyPr/>
                    <a:lstStyle/>
                    <a:p>
                      <a:pPr marL="0" indent="0">
                        <a:buFont typeface="Arial" panose="020B0604020202020204" pitchFamily="34" charset="0"/>
                        <a:buNone/>
                      </a:pPr>
                      <a:endParaRPr lang="pt-BR" sz="1400" dirty="0" smtClean="0"/>
                    </a:p>
                  </a:txBody>
                  <a:tcPr/>
                </a:tc>
                <a:tc hMerge="1">
                  <a:txBody>
                    <a:bodyPr/>
                    <a:lstStyle/>
                    <a:p>
                      <a:pPr marL="285750" indent="-285750">
                        <a:buFont typeface="Arial" panose="020B0604020202020204" pitchFamily="34" charset="0"/>
                        <a:buChar char="•"/>
                      </a:pPr>
                      <a:endParaRPr lang="en-US" sz="1400" dirty="0"/>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N76.1</a:t>
                      </a:r>
                    </a:p>
                  </a:txBody>
                  <a:tcPr/>
                </a:tc>
                <a:tc hMerge="1">
                  <a:txBody>
                    <a:bodyPr/>
                    <a:lstStyle/>
                    <a:p>
                      <a:endParaRPr lang="en-US"/>
                    </a:p>
                  </a:txBody>
                  <a:tcPr/>
                </a:tc>
                <a:tc gridSpan="3">
                  <a:txBody>
                    <a:bodyPr/>
                    <a:lstStyle/>
                    <a:p>
                      <a:r>
                        <a:rPr lang="en-US" sz="1400" dirty="0" smtClean="0"/>
                        <a:t>Subacute and chronic vaginitis</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N76.2</a:t>
                      </a:r>
                      <a:endParaRPr lang="en-US" sz="1400" dirty="0"/>
                    </a:p>
                  </a:txBody>
                  <a:tcPr/>
                </a:tc>
                <a:tc hMerge="1">
                  <a:txBody>
                    <a:bodyPr/>
                    <a:lstStyle/>
                    <a:p>
                      <a:endParaRPr lang="en-US"/>
                    </a:p>
                  </a:txBody>
                  <a:tcPr/>
                </a:tc>
                <a:tc gridSpan="3">
                  <a:txBody>
                    <a:bodyPr/>
                    <a:lstStyle/>
                    <a:p>
                      <a:r>
                        <a:rPr lang="en-US" sz="1400" dirty="0" smtClean="0"/>
                        <a:t>Acute </a:t>
                      </a:r>
                      <a:r>
                        <a:rPr lang="en-US" sz="1400" dirty="0" err="1" smtClean="0"/>
                        <a:t>vulvitis</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N76.3</a:t>
                      </a:r>
                      <a:endParaRPr lang="en-US" sz="1400" dirty="0"/>
                    </a:p>
                  </a:txBody>
                  <a:tcPr/>
                </a:tc>
                <a:tc hMerge="1">
                  <a:txBody>
                    <a:bodyPr/>
                    <a:lstStyle/>
                    <a:p>
                      <a:endParaRPr lang="en-US"/>
                    </a:p>
                  </a:txBody>
                  <a:tcPr/>
                </a:tc>
                <a:tc gridSpan="3">
                  <a:txBody>
                    <a:bodyPr/>
                    <a:lstStyle/>
                    <a:p>
                      <a:r>
                        <a:rPr lang="en-US" sz="1400" dirty="0" smtClean="0"/>
                        <a:t>Subacute and chronic </a:t>
                      </a:r>
                      <a:r>
                        <a:rPr lang="en-US" sz="1400" dirty="0" err="1" smtClean="0"/>
                        <a:t>vulvitis</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N76.4</a:t>
                      </a:r>
                    </a:p>
                  </a:txBody>
                  <a:tcPr/>
                </a:tc>
                <a:tc hMerge="1">
                  <a:txBody>
                    <a:bodyPr/>
                    <a:lstStyle/>
                    <a:p>
                      <a:endParaRPr lang="en-US"/>
                    </a:p>
                  </a:txBody>
                  <a:tcPr/>
                </a:tc>
                <a:tc gridSpan="3">
                  <a:txBody>
                    <a:bodyPr/>
                    <a:lstStyle/>
                    <a:p>
                      <a:r>
                        <a:rPr lang="en-US" sz="1400" dirty="0" smtClean="0"/>
                        <a:t>Abscess of vulva</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N76.5</a:t>
                      </a:r>
                    </a:p>
                  </a:txBody>
                  <a:tcPr/>
                </a:tc>
                <a:tc hMerge="1">
                  <a:txBody>
                    <a:bodyPr/>
                    <a:lstStyle/>
                    <a:p>
                      <a:endParaRPr lang="en-US"/>
                    </a:p>
                  </a:txBody>
                  <a:tcPr/>
                </a:tc>
                <a:tc gridSpan="3">
                  <a:txBody>
                    <a:bodyPr/>
                    <a:lstStyle/>
                    <a:p>
                      <a:r>
                        <a:rPr lang="en-US" sz="1400" dirty="0" smtClean="0"/>
                        <a:t>Ulceration of vagina</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N76.6</a:t>
                      </a:r>
                    </a:p>
                  </a:txBody>
                  <a:tcPr/>
                </a:tc>
                <a:tc hMerge="1">
                  <a:txBody>
                    <a:bodyPr/>
                    <a:lstStyle/>
                    <a:p>
                      <a:endParaRPr lang="en-US"/>
                    </a:p>
                  </a:txBody>
                  <a:tcPr/>
                </a:tc>
                <a:tc gridSpan="3">
                  <a:txBody>
                    <a:bodyPr/>
                    <a:lstStyle/>
                    <a:p>
                      <a:r>
                        <a:rPr lang="en-US" sz="1400" dirty="0" smtClean="0"/>
                        <a:t>Ulceration of vulva</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N76.81</a:t>
                      </a:r>
                    </a:p>
                  </a:txBody>
                  <a:tcPr/>
                </a:tc>
                <a:tc hMerge="1">
                  <a:txBody>
                    <a:bodyPr/>
                    <a:lstStyle/>
                    <a:p>
                      <a:endParaRPr lang="en-US"/>
                    </a:p>
                  </a:txBody>
                  <a:tcPr/>
                </a:tc>
                <a:tc gridSpan="3">
                  <a:txBody>
                    <a:bodyPr/>
                    <a:lstStyle/>
                    <a:p>
                      <a:r>
                        <a:rPr lang="en-US" sz="1400" dirty="0" err="1" smtClean="0"/>
                        <a:t>Mucositis</a:t>
                      </a:r>
                      <a:r>
                        <a:rPr lang="en-US" sz="1400" dirty="0" smtClean="0"/>
                        <a:t> (ulcerative) of vagina and vulva</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N76.89</a:t>
                      </a:r>
                    </a:p>
                  </a:txBody>
                  <a:tcPr/>
                </a:tc>
                <a:tc hMerge="1">
                  <a:txBody>
                    <a:bodyPr/>
                    <a:lstStyle/>
                    <a:p>
                      <a:endParaRPr lang="en-US"/>
                    </a:p>
                  </a:txBody>
                  <a:tcPr/>
                </a:tc>
                <a:tc gridSpan="3">
                  <a:txBody>
                    <a:bodyPr/>
                    <a:lstStyle/>
                    <a:p>
                      <a:r>
                        <a:rPr lang="en-US" sz="1400" dirty="0" smtClean="0"/>
                        <a:t>Other specified inflammation of vagina and vulva</a:t>
                      </a:r>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727681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pPr lvl="1"/>
            <a:r>
              <a:rPr lang="en-US" sz="2400" dirty="0" smtClean="0"/>
              <a:t>Acute or subacute</a:t>
            </a:r>
          </a:p>
          <a:p>
            <a:pPr lvl="1"/>
            <a:r>
              <a:rPr lang="en-US" sz="2400" dirty="0" smtClean="0"/>
              <a:t>Abscess or ulceration</a:t>
            </a:r>
          </a:p>
          <a:p>
            <a:pPr lvl="1"/>
            <a:r>
              <a:rPr lang="en-US" sz="2400" dirty="0" smtClean="0"/>
              <a:t>Infectious agent</a:t>
            </a:r>
          </a:p>
          <a:p>
            <a:pPr lvl="1"/>
            <a:endParaRPr lang="en-US" sz="2400" dirty="0" smtClean="0"/>
          </a:p>
          <a:p>
            <a:endParaRPr lang="en-US" sz="2800" dirty="0" smtClean="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772866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9863854"/>
              </p:ext>
            </p:extLst>
          </p:nvPr>
        </p:nvGraphicFramePr>
        <p:xfrm>
          <a:off x="457200" y="228600"/>
          <a:ext cx="8229600" cy="6177280"/>
        </p:xfrm>
        <a:graphic>
          <a:graphicData uri="http://schemas.openxmlformats.org/drawingml/2006/table">
            <a:tbl>
              <a:tblPr firstRow="1" bandRow="1">
                <a:tableStyleId>{37CE84F3-28C3-443E-9E96-99CF82512B78}</a:tableStyleId>
              </a:tblPr>
              <a:tblGrid>
                <a:gridCol w="990600"/>
                <a:gridCol w="655320"/>
                <a:gridCol w="411480"/>
                <a:gridCol w="1234440"/>
                <a:gridCol w="365760"/>
                <a:gridCol w="3048000"/>
                <a:gridCol w="1524000"/>
              </a:tblGrid>
              <a:tr h="370840">
                <a:tc gridSpan="7">
                  <a:txBody>
                    <a:bodyPr/>
                    <a:lstStyle/>
                    <a:p>
                      <a:r>
                        <a:rPr lang="en-US" dirty="0" smtClean="0"/>
                        <a:t>Prolapse of vaginal walls</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200" dirty="0" smtClean="0"/>
                        <a:t>618.01</a:t>
                      </a:r>
                    </a:p>
                    <a:p>
                      <a:endParaRPr lang="en-US" sz="1200" dirty="0" smtClean="0"/>
                    </a:p>
                    <a:p>
                      <a:endParaRPr lang="en-US" sz="1200" dirty="0"/>
                    </a:p>
                  </a:txBody>
                  <a:tcPr/>
                </a:tc>
                <a:tc gridSpan="2">
                  <a:txBody>
                    <a:bodyPr/>
                    <a:lstStyle/>
                    <a:p>
                      <a:r>
                        <a:rPr lang="en-US" sz="1200" dirty="0" smtClean="0"/>
                        <a:t>N81.11</a:t>
                      </a:r>
                      <a:endParaRPr lang="en-US" sz="1200" dirty="0"/>
                    </a:p>
                  </a:txBody>
                  <a:tcPr/>
                </a:tc>
                <a:tc hMerge="1">
                  <a:txBody>
                    <a:bodyPr/>
                    <a:lstStyle/>
                    <a:p>
                      <a:endParaRPr lang="en-US" sz="1400" dirty="0"/>
                    </a:p>
                  </a:txBody>
                  <a:tcPr/>
                </a:tc>
                <a:tc gridSpan="2">
                  <a:txBody>
                    <a:bodyPr/>
                    <a:lstStyle/>
                    <a:p>
                      <a:r>
                        <a:rPr lang="en-US" sz="1200" dirty="0" smtClean="0"/>
                        <a:t>Cystocele, midline</a:t>
                      </a:r>
                      <a:endParaRPr lang="en-US" sz="1200" dirty="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200" dirty="0" smtClean="0"/>
                        <a:t>genital prolapse complicating pregnancy, labor or delivery (O34.5-)</a:t>
                      </a:r>
                    </a:p>
                    <a:p>
                      <a:pPr marL="285750" indent="-285750">
                        <a:buFont typeface="Arial" panose="020B0604020202020204" pitchFamily="34" charset="0"/>
                        <a:buChar char="•"/>
                      </a:pPr>
                      <a:r>
                        <a:rPr lang="pt-BR" sz="1200" dirty="0" smtClean="0"/>
                        <a:t>prolapse and hernia of ovary and fallopian tube (N83.4)</a:t>
                      </a:r>
                    </a:p>
                    <a:p>
                      <a:pPr marL="285750" indent="-285750">
                        <a:buFont typeface="Arial" panose="020B0604020202020204" pitchFamily="34" charset="0"/>
                        <a:buChar char="•"/>
                      </a:pPr>
                      <a:r>
                        <a:rPr lang="pt-BR" sz="1200" dirty="0" smtClean="0"/>
                        <a:t>prolapse of vaginal vault after hysterectomy (N99.3)</a:t>
                      </a:r>
                    </a:p>
                    <a:p>
                      <a:pPr marL="285750" indent="-285750">
                        <a:buFont typeface="Arial" panose="020B0604020202020204" pitchFamily="34" charset="0"/>
                        <a:buChar char="•"/>
                      </a:pPr>
                      <a:r>
                        <a:rPr lang="en-US" sz="1200" dirty="0" smtClean="0"/>
                        <a:t>cystocele with prolapse of uterus (N81.2-N81.4)</a:t>
                      </a:r>
                      <a:endParaRPr lang="pt-BR" sz="1200" dirty="0" smtClean="0"/>
                    </a:p>
                  </a:txBody>
                  <a:tcPr/>
                </a:tc>
                <a:tc>
                  <a:txBody>
                    <a:bodyPr/>
                    <a:lstStyle/>
                    <a:p>
                      <a:pPr marL="0" indent="0">
                        <a:buFont typeface="Arial" panose="020B0604020202020204" pitchFamily="34" charset="0"/>
                        <a:buNone/>
                      </a:pPr>
                      <a:r>
                        <a:rPr lang="en-US" sz="1400" dirty="0" smtClean="0"/>
                        <a:t>N/A</a:t>
                      </a:r>
                      <a:endParaRPr lang="en-US" sz="1400" dirty="0"/>
                    </a:p>
                  </a:txBody>
                  <a:tcPr/>
                </a:tc>
              </a:tr>
              <a:tr h="370840">
                <a:tc>
                  <a:txBody>
                    <a:bodyPr/>
                    <a:lstStyle/>
                    <a:p>
                      <a:r>
                        <a:rPr lang="en-US" sz="1200" dirty="0" smtClean="0"/>
                        <a:t>618.00</a:t>
                      </a:r>
                      <a:endParaRPr lang="en-US" sz="1200" dirty="0"/>
                    </a:p>
                  </a:txBody>
                  <a:tcPr/>
                </a:tc>
                <a:tc gridSpan="2">
                  <a:txBody>
                    <a:bodyPr/>
                    <a:lstStyle/>
                    <a:p>
                      <a:r>
                        <a:rPr lang="en-US" sz="1200" dirty="0" smtClean="0"/>
                        <a:t>N81.9</a:t>
                      </a:r>
                      <a:endParaRPr lang="en-US" sz="1200" dirty="0"/>
                    </a:p>
                  </a:txBody>
                  <a:tcPr/>
                </a:tc>
                <a:tc hMerge="1">
                  <a:txBody>
                    <a:bodyPr/>
                    <a:lstStyle/>
                    <a:p>
                      <a:endParaRPr lang="en-US"/>
                    </a:p>
                  </a:txBody>
                  <a:tcPr/>
                </a:tc>
                <a:tc gridSpan="2">
                  <a:txBody>
                    <a:bodyPr/>
                    <a:lstStyle/>
                    <a:p>
                      <a:r>
                        <a:rPr lang="en-US" sz="1200" dirty="0" smtClean="0"/>
                        <a:t>Female genital prolapse, unspecified</a:t>
                      </a:r>
                      <a:endParaRPr lang="en-US" sz="1200" dirty="0"/>
                    </a:p>
                  </a:txBody>
                  <a:tcPr/>
                </a:tc>
                <a:tc hMerge="1">
                  <a:txBody>
                    <a:bodyPr/>
                    <a:lstStyle/>
                    <a:p>
                      <a:endParaRPr lang="en-US"/>
                    </a:p>
                  </a:txBody>
                  <a:tcPr/>
                </a:tc>
                <a:tc>
                  <a:txBody>
                    <a:bodyPr/>
                    <a:lstStyle/>
                    <a:p>
                      <a:pPr marL="285750" indent="-285750">
                        <a:buFont typeface="Arial" panose="020B0604020202020204" pitchFamily="34" charset="0"/>
                        <a:buChar char="•"/>
                      </a:pPr>
                      <a:endParaRPr lang="pt-BR" sz="1200" dirty="0" smtClean="0"/>
                    </a:p>
                  </a:txBody>
                  <a:tcPr/>
                </a:tc>
                <a:tc>
                  <a:txBody>
                    <a:bodyPr/>
                    <a:lstStyle/>
                    <a:p>
                      <a:pPr marL="285750" indent="-285750">
                        <a:buFont typeface="Arial" panose="020B0604020202020204" pitchFamily="34" charset="0"/>
                        <a:buChar char="•"/>
                      </a:pPr>
                      <a:endParaRPr lang="en-US" sz="1400" dirty="0"/>
                    </a:p>
                  </a:txBody>
                  <a:tcPr/>
                </a:tc>
              </a:tr>
              <a:tr h="370840">
                <a:tc gridSpan="7">
                  <a:txBody>
                    <a:bodyPr/>
                    <a:lstStyle/>
                    <a:p>
                      <a:r>
                        <a:rPr lang="en-US" sz="12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N81.0</a:t>
                      </a:r>
                      <a:endParaRPr lang="en-US" sz="1200" dirty="0"/>
                    </a:p>
                  </a:txBody>
                  <a:tcPr/>
                </a:tc>
                <a:tc hMerge="1">
                  <a:txBody>
                    <a:bodyPr/>
                    <a:lstStyle/>
                    <a:p>
                      <a:endParaRPr lang="en-US"/>
                    </a:p>
                  </a:txBody>
                  <a:tcPr/>
                </a:tc>
                <a:tc gridSpan="3">
                  <a:txBody>
                    <a:bodyPr/>
                    <a:lstStyle/>
                    <a:p>
                      <a:r>
                        <a:rPr lang="en-US" sz="1200" dirty="0" smtClean="0"/>
                        <a:t>Cystocele, unspecified</a:t>
                      </a:r>
                    </a:p>
                    <a:p>
                      <a:r>
                        <a:rPr lang="en-US" sz="1200" dirty="0" smtClean="0"/>
                        <a:t>Prolapse of (anterior) vaginal wall NOS</a:t>
                      </a:r>
                      <a:endParaRPr lang="en-US" sz="12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N81.1-</a:t>
                      </a:r>
                    </a:p>
                  </a:txBody>
                  <a:tcPr/>
                </a:tc>
                <a:tc hMerge="1">
                  <a:txBody>
                    <a:bodyPr/>
                    <a:lstStyle/>
                    <a:p>
                      <a:endParaRPr lang="en-US"/>
                    </a:p>
                  </a:txBody>
                  <a:tcPr/>
                </a:tc>
                <a:tc gridSpan="3">
                  <a:txBody>
                    <a:bodyPr/>
                    <a:lstStyle/>
                    <a:p>
                      <a:r>
                        <a:rPr lang="en-US" sz="1200" dirty="0" smtClean="0"/>
                        <a:t>Cystocele</a:t>
                      </a:r>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N81.2</a:t>
                      </a:r>
                    </a:p>
                  </a:txBody>
                  <a:tcPr/>
                </a:tc>
                <a:tc hMerge="1">
                  <a:txBody>
                    <a:bodyPr/>
                    <a:lstStyle/>
                    <a:p>
                      <a:endParaRPr lang="en-US"/>
                    </a:p>
                  </a:txBody>
                  <a:tcPr/>
                </a:tc>
                <a:tc gridSpan="3">
                  <a:txBody>
                    <a:bodyPr/>
                    <a:lstStyle/>
                    <a:p>
                      <a:r>
                        <a:rPr lang="en-US" sz="1200" dirty="0" smtClean="0"/>
                        <a:t>Incomplete </a:t>
                      </a:r>
                      <a:r>
                        <a:rPr lang="en-US" sz="1200" dirty="0" err="1" smtClean="0"/>
                        <a:t>uterovaginal</a:t>
                      </a:r>
                      <a:r>
                        <a:rPr lang="en-US" sz="1200" dirty="0" smtClean="0"/>
                        <a:t> prolapse</a:t>
                      </a:r>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N81.3</a:t>
                      </a:r>
                    </a:p>
                  </a:txBody>
                  <a:tcPr/>
                </a:tc>
                <a:tc hMerge="1">
                  <a:txBody>
                    <a:bodyPr/>
                    <a:lstStyle/>
                    <a:p>
                      <a:endParaRPr lang="en-US"/>
                    </a:p>
                  </a:txBody>
                  <a:tcPr/>
                </a:tc>
                <a:tc gridSpan="3">
                  <a:txBody>
                    <a:bodyPr/>
                    <a:lstStyle/>
                    <a:p>
                      <a:r>
                        <a:rPr lang="en-US" sz="1200" dirty="0" smtClean="0"/>
                        <a:t>Complete </a:t>
                      </a:r>
                      <a:r>
                        <a:rPr lang="en-US" sz="1200" dirty="0" err="1" smtClean="0"/>
                        <a:t>uterovaginal</a:t>
                      </a:r>
                      <a:r>
                        <a:rPr lang="en-US" sz="1200" dirty="0" smtClean="0"/>
                        <a:t> prolapse</a:t>
                      </a:r>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N81.4</a:t>
                      </a:r>
                    </a:p>
                  </a:txBody>
                  <a:tcPr/>
                </a:tc>
                <a:tc hMerge="1">
                  <a:txBody>
                    <a:bodyPr/>
                    <a:lstStyle/>
                    <a:p>
                      <a:endParaRPr lang="en-US"/>
                    </a:p>
                  </a:txBody>
                  <a:tcPr/>
                </a:tc>
                <a:tc gridSpan="3">
                  <a:txBody>
                    <a:bodyPr/>
                    <a:lstStyle/>
                    <a:p>
                      <a:r>
                        <a:rPr lang="en-US" sz="1200" dirty="0" err="1" smtClean="0"/>
                        <a:t>Uterovaginal</a:t>
                      </a:r>
                      <a:r>
                        <a:rPr lang="en-US" sz="1200" dirty="0" smtClean="0"/>
                        <a:t> prolapse, unspecified</a:t>
                      </a:r>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N81.5</a:t>
                      </a:r>
                    </a:p>
                  </a:txBody>
                  <a:tcPr/>
                </a:tc>
                <a:tc hMerge="1">
                  <a:txBody>
                    <a:bodyPr/>
                    <a:lstStyle/>
                    <a:p>
                      <a:endParaRPr lang="en-US"/>
                    </a:p>
                  </a:txBody>
                  <a:tcPr/>
                </a:tc>
                <a:tc gridSpan="3">
                  <a:txBody>
                    <a:bodyPr/>
                    <a:lstStyle/>
                    <a:p>
                      <a:r>
                        <a:rPr lang="en-US" sz="1200" dirty="0" smtClean="0"/>
                        <a:t>Vaginal </a:t>
                      </a:r>
                      <a:r>
                        <a:rPr lang="en-US" sz="1200" dirty="0" err="1" smtClean="0"/>
                        <a:t>enterocele</a:t>
                      </a:r>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N81.6</a:t>
                      </a:r>
                    </a:p>
                  </a:txBody>
                  <a:tcPr/>
                </a:tc>
                <a:tc hMerge="1">
                  <a:txBody>
                    <a:bodyPr/>
                    <a:lstStyle/>
                    <a:p>
                      <a:endParaRPr lang="en-US"/>
                    </a:p>
                  </a:txBody>
                  <a:tcPr/>
                </a:tc>
                <a:tc gridSpan="3">
                  <a:txBody>
                    <a:bodyPr/>
                    <a:lstStyle/>
                    <a:p>
                      <a:r>
                        <a:rPr lang="en-US" sz="1200" dirty="0" smtClean="0"/>
                        <a:t>Rectocele</a:t>
                      </a:r>
                      <a:endParaRPr lang="en-US" sz="12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200" dirty="0"/>
                    </a:p>
                  </a:txBody>
                  <a:tcPr/>
                </a:tc>
                <a:tc hMerge="1">
                  <a:txBody>
                    <a:bodyPr/>
                    <a:lstStyle/>
                    <a:p>
                      <a:endParaRPr lang="en-US"/>
                    </a:p>
                  </a:txBody>
                  <a:tcPr/>
                </a:tc>
                <a:tc gridSpan="2">
                  <a:txBody>
                    <a:bodyPr/>
                    <a:lstStyle/>
                    <a:p>
                      <a:r>
                        <a:rPr lang="en-US" sz="1200" dirty="0" smtClean="0"/>
                        <a:t>N81.8-</a:t>
                      </a:r>
                    </a:p>
                  </a:txBody>
                  <a:tcPr/>
                </a:tc>
                <a:tc hMerge="1">
                  <a:txBody>
                    <a:bodyPr/>
                    <a:lstStyle/>
                    <a:p>
                      <a:endParaRPr lang="en-US"/>
                    </a:p>
                  </a:txBody>
                  <a:tcPr/>
                </a:tc>
                <a:tc gridSpan="3">
                  <a:txBody>
                    <a:bodyPr/>
                    <a:lstStyle/>
                    <a:p>
                      <a:r>
                        <a:rPr lang="en-US" sz="1200" dirty="0" smtClean="0"/>
                        <a:t>Other female genital prolapse</a:t>
                      </a:r>
                      <a:endParaRPr lang="en-US" sz="12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2463542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r>
              <a:rPr lang="en-US" sz="2800" dirty="0" smtClean="0"/>
              <a:t>Location</a:t>
            </a:r>
          </a:p>
          <a:p>
            <a:r>
              <a:rPr lang="en-US" sz="2800" dirty="0" smtClean="0"/>
              <a:t>Complete or incomplete</a:t>
            </a:r>
          </a:p>
          <a:p>
            <a:r>
              <a:rPr lang="en-US" sz="2800" dirty="0" smtClean="0"/>
              <a:t>Incompetent or weakening</a:t>
            </a: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3274718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5277639"/>
              </p:ext>
            </p:extLst>
          </p:nvPr>
        </p:nvGraphicFramePr>
        <p:xfrm>
          <a:off x="457200" y="228600"/>
          <a:ext cx="8229600" cy="5476240"/>
        </p:xfrm>
        <a:graphic>
          <a:graphicData uri="http://schemas.openxmlformats.org/drawingml/2006/table">
            <a:tbl>
              <a:tblPr firstRow="1" bandRow="1">
                <a:tableStyleId>{37CE84F3-28C3-443E-9E96-99CF82512B78}</a:tableStyleId>
              </a:tblPr>
              <a:tblGrid>
                <a:gridCol w="990600"/>
                <a:gridCol w="655320"/>
                <a:gridCol w="411480"/>
                <a:gridCol w="1234440"/>
                <a:gridCol w="975360"/>
                <a:gridCol w="1905000"/>
                <a:gridCol w="2057400"/>
              </a:tblGrid>
              <a:tr h="370840">
                <a:tc gridSpan="7">
                  <a:txBody>
                    <a:bodyPr/>
                    <a:lstStyle/>
                    <a:p>
                      <a:r>
                        <a:rPr lang="en-US" dirty="0" smtClean="0"/>
                        <a:t>Ovarian</a:t>
                      </a:r>
                      <a:r>
                        <a:rPr lang="en-US" baseline="0" dirty="0" smtClean="0"/>
                        <a:t> cyst </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b="1" dirty="0" smtClean="0"/>
                        <a:t>ICD-9 Code</a:t>
                      </a:r>
                      <a:endParaRPr lang="en-US" sz="1200" b="1" dirty="0">
                        <a:solidFill>
                          <a:schemeClr val="tx1"/>
                        </a:solidFill>
                      </a:endParaRPr>
                    </a:p>
                  </a:txBody>
                  <a:tcPr/>
                </a:tc>
                <a:tc gridSpan="2">
                  <a:txBody>
                    <a:bodyPr/>
                    <a:lstStyle/>
                    <a:p>
                      <a:r>
                        <a:rPr lang="en-US" sz="1200" b="1" dirty="0" smtClean="0"/>
                        <a:t>ICD-10 Code</a:t>
                      </a:r>
                      <a:endParaRPr lang="en-US" sz="1200" b="1" dirty="0">
                        <a:solidFill>
                          <a:schemeClr val="tx1"/>
                        </a:solidFill>
                      </a:endParaRPr>
                    </a:p>
                  </a:txBody>
                  <a:tcPr/>
                </a:tc>
                <a:tc hMerge="1">
                  <a:txBody>
                    <a:bodyPr/>
                    <a:lstStyle/>
                    <a:p>
                      <a:endParaRPr lang="en-US" sz="1200" b="1" dirty="0">
                        <a:solidFill>
                          <a:schemeClr val="tx1"/>
                        </a:solidFill>
                      </a:endParaRPr>
                    </a:p>
                  </a:txBody>
                  <a:tcPr/>
                </a:tc>
                <a:tc gridSpan="2">
                  <a:txBody>
                    <a:bodyPr/>
                    <a:lstStyle/>
                    <a:p>
                      <a:r>
                        <a:rPr lang="en-US" sz="1200" b="1" dirty="0" smtClean="0"/>
                        <a:t>Description</a:t>
                      </a:r>
                      <a:endParaRPr lang="en-US" sz="1200" b="1" dirty="0">
                        <a:solidFill>
                          <a:schemeClr val="tx1"/>
                        </a:solidFill>
                      </a:endParaRPr>
                    </a:p>
                  </a:txBody>
                  <a:tcPr/>
                </a:tc>
                <a:tc hMerge="1">
                  <a:txBody>
                    <a:bodyPr/>
                    <a:lstStyle/>
                    <a:p>
                      <a:endParaRPr lang="en-US" sz="1200" b="1" dirty="0">
                        <a:solidFill>
                          <a:schemeClr val="tx1"/>
                        </a:solidFill>
                      </a:endParaRPr>
                    </a:p>
                  </a:txBody>
                  <a:tcPr/>
                </a:tc>
                <a:tc>
                  <a:txBody>
                    <a:bodyPr/>
                    <a:lstStyle/>
                    <a:p>
                      <a:r>
                        <a:rPr lang="en-US" sz="1200" b="1" dirty="0" smtClean="0"/>
                        <a:t>Excludes1</a:t>
                      </a:r>
                      <a:endParaRPr lang="en-US" sz="1200" b="1" dirty="0">
                        <a:solidFill>
                          <a:schemeClr val="tx1"/>
                        </a:solidFill>
                      </a:endParaRPr>
                    </a:p>
                  </a:txBody>
                  <a:tcPr/>
                </a:tc>
                <a:tc>
                  <a:txBody>
                    <a:bodyPr/>
                    <a:lstStyle/>
                    <a:p>
                      <a:r>
                        <a:rPr lang="en-US" sz="1200" b="1" dirty="0" smtClean="0"/>
                        <a:t>Excludes2</a:t>
                      </a:r>
                      <a:endParaRPr lang="en-US" sz="1200" b="1" dirty="0">
                        <a:solidFill>
                          <a:schemeClr val="tx1"/>
                        </a:solidFill>
                      </a:endParaRPr>
                    </a:p>
                  </a:txBody>
                  <a:tcPr/>
                </a:tc>
              </a:tr>
              <a:tr h="370840">
                <a:tc>
                  <a:txBody>
                    <a:bodyPr/>
                    <a:lstStyle/>
                    <a:p>
                      <a:r>
                        <a:rPr lang="en-US" sz="1400" dirty="0" smtClean="0"/>
                        <a:t>620.2</a:t>
                      </a:r>
                    </a:p>
                    <a:p>
                      <a:endParaRPr lang="en-US" sz="1400" dirty="0"/>
                    </a:p>
                  </a:txBody>
                  <a:tcPr/>
                </a:tc>
                <a:tc gridSpan="2">
                  <a:txBody>
                    <a:bodyPr/>
                    <a:lstStyle/>
                    <a:p>
                      <a:r>
                        <a:rPr lang="en-US" sz="1400" dirty="0" smtClean="0"/>
                        <a:t>N83.20</a:t>
                      </a:r>
                      <a:endParaRPr lang="en-US" sz="1400" dirty="0"/>
                    </a:p>
                  </a:txBody>
                  <a:tcPr/>
                </a:tc>
                <a:tc hMerge="1">
                  <a:txBody>
                    <a:bodyPr/>
                    <a:lstStyle/>
                    <a:p>
                      <a:endParaRPr lang="en-US" sz="1400" dirty="0"/>
                    </a:p>
                  </a:txBody>
                  <a:tcPr/>
                </a:tc>
                <a:tc gridSpan="2">
                  <a:txBody>
                    <a:bodyPr/>
                    <a:lstStyle/>
                    <a:p>
                      <a:r>
                        <a:rPr lang="en-US" sz="1400" dirty="0" smtClean="0"/>
                        <a:t>Other and unspecified ovarian cysts</a:t>
                      </a:r>
                      <a:endParaRPr lang="en-US" sz="1400" dirty="0"/>
                    </a:p>
                  </a:txBody>
                  <a:tcPr/>
                </a:tc>
                <a:tc hMerge="1">
                  <a:txBody>
                    <a:bodyPr/>
                    <a:lstStyle/>
                    <a:p>
                      <a:endParaRPr lang="en-US" sz="1400" dirty="0"/>
                    </a:p>
                  </a:txBody>
                  <a:tcPr/>
                </a:tc>
                <a:tc>
                  <a:txBody>
                    <a:bodyPr/>
                    <a:lstStyle/>
                    <a:p>
                      <a:pPr marL="285750" indent="-285750">
                        <a:buFont typeface="Arial" panose="020B0604020202020204" pitchFamily="34" charset="0"/>
                        <a:buChar char="•"/>
                      </a:pPr>
                      <a:r>
                        <a:rPr lang="pt-BR" sz="1400" dirty="0" smtClean="0"/>
                        <a:t>developmental ovarian cyst (Q50.1)</a:t>
                      </a:r>
                    </a:p>
                    <a:p>
                      <a:pPr marL="285750" indent="-285750">
                        <a:buFont typeface="Arial" panose="020B0604020202020204" pitchFamily="34" charset="0"/>
                        <a:buChar char="•"/>
                      </a:pPr>
                      <a:r>
                        <a:rPr lang="pt-BR" sz="1400" dirty="0" smtClean="0"/>
                        <a:t>neoplastic ovarian cyst (D27.-)</a:t>
                      </a:r>
                    </a:p>
                    <a:p>
                      <a:pPr marL="285750" indent="-285750">
                        <a:buFont typeface="Arial" panose="020B0604020202020204" pitchFamily="34" charset="0"/>
                        <a:buChar char="•"/>
                      </a:pPr>
                      <a:r>
                        <a:rPr lang="pt-BR" sz="1400" dirty="0" smtClean="0"/>
                        <a:t>polycystic ovarian syndrome (E28.2)</a:t>
                      </a:r>
                    </a:p>
                    <a:p>
                      <a:pPr marL="285750" indent="-285750">
                        <a:buFont typeface="Arial" panose="020B0604020202020204" pitchFamily="34" charset="0"/>
                        <a:buChar char="•"/>
                      </a:pPr>
                      <a:r>
                        <a:rPr lang="pt-BR" sz="1400" dirty="0" smtClean="0"/>
                        <a:t>Stein-Leventhal syndrome (E28.2)</a:t>
                      </a:r>
                    </a:p>
                  </a:txBody>
                  <a:tcPr/>
                </a:tc>
                <a:tc rowSpan="2">
                  <a:txBody>
                    <a:bodyPr/>
                    <a:lstStyle/>
                    <a:p>
                      <a:pPr marL="285750" indent="-285750">
                        <a:buFont typeface="Arial" panose="020B0604020202020204" pitchFamily="34" charset="0"/>
                        <a:buChar char="•"/>
                      </a:pPr>
                      <a:r>
                        <a:rPr lang="en-US" sz="1400" dirty="0" err="1" smtClean="0"/>
                        <a:t>hydrosalpinx</a:t>
                      </a:r>
                      <a:r>
                        <a:rPr lang="en-US" sz="1400" dirty="0" smtClean="0"/>
                        <a:t> (N70.1-)</a:t>
                      </a:r>
                      <a:endParaRPr lang="en-US" sz="1400" dirty="0"/>
                    </a:p>
                  </a:txBody>
                  <a:tcPr/>
                </a:tc>
              </a:tr>
              <a:tr h="370840">
                <a:tc>
                  <a:txBody>
                    <a:bodyPr/>
                    <a:lstStyle/>
                    <a:p>
                      <a:endParaRPr lang="en-US" sz="1400" dirty="0"/>
                    </a:p>
                  </a:txBody>
                  <a:tcPr/>
                </a:tc>
                <a:tc gridSpan="2">
                  <a:txBody>
                    <a:bodyPr/>
                    <a:lstStyle/>
                    <a:p>
                      <a:r>
                        <a:rPr lang="en-US" sz="1400" dirty="0" smtClean="0"/>
                        <a:t>N83.29</a:t>
                      </a:r>
                      <a:endParaRPr lang="en-US" sz="1400" dirty="0"/>
                    </a:p>
                  </a:txBody>
                  <a:tcPr/>
                </a:tc>
                <a:tc hMerge="1">
                  <a:txBody>
                    <a:bodyPr/>
                    <a:lstStyle/>
                    <a:p>
                      <a:endParaRPr lang="en-US"/>
                    </a:p>
                  </a:txBody>
                  <a:tcPr/>
                </a:tc>
                <a:tc gridSpan="2">
                  <a:txBody>
                    <a:bodyPr/>
                    <a:lstStyle/>
                    <a:p>
                      <a:r>
                        <a:rPr lang="en-US" sz="1400" dirty="0" smtClean="0"/>
                        <a:t>Other ovarian cysts</a:t>
                      </a:r>
                    </a:p>
                    <a:p>
                      <a:r>
                        <a:rPr lang="en-US" sz="1400" dirty="0" smtClean="0"/>
                        <a:t>Retention cyst of ovary</a:t>
                      </a:r>
                    </a:p>
                    <a:p>
                      <a:r>
                        <a:rPr lang="en-US" sz="1400" dirty="0" smtClean="0"/>
                        <a:t>Simple cyst of ovary</a:t>
                      </a:r>
                      <a:endParaRPr lang="en-US" sz="1400" dirty="0"/>
                    </a:p>
                  </a:txBody>
                  <a:tcPr/>
                </a:tc>
                <a:tc hMerge="1">
                  <a:txBody>
                    <a:bodyPr/>
                    <a:lstStyle/>
                    <a:p>
                      <a:endParaRPr lang="en-US"/>
                    </a:p>
                  </a:txBody>
                  <a:tcPr/>
                </a:tc>
                <a:tc>
                  <a:txBody>
                    <a:bodyPr/>
                    <a:lstStyle/>
                    <a:p>
                      <a:pPr marL="285750" indent="-285750">
                        <a:buFont typeface="Arial" panose="020B0604020202020204" pitchFamily="34" charset="0"/>
                        <a:buChar char="•"/>
                      </a:pPr>
                      <a:endParaRPr lang="pt-BR" sz="1400" dirty="0" smtClean="0"/>
                    </a:p>
                  </a:txBody>
                  <a:tcPr/>
                </a:tc>
                <a:tc vMerge="1">
                  <a:txBody>
                    <a:bodyPr/>
                    <a:lstStyle/>
                    <a:p>
                      <a:pPr marL="285750" indent="-285750">
                        <a:buFont typeface="Arial" panose="020B0604020202020204" pitchFamily="34" charset="0"/>
                        <a:buChar char="•"/>
                      </a:pPr>
                      <a:endParaRPr lang="en-US" sz="1400" dirty="0"/>
                    </a:p>
                  </a:txBody>
                  <a:tcPr/>
                </a:tc>
              </a:tr>
              <a:tr h="370840">
                <a:tc gridSpan="7">
                  <a:txBody>
                    <a:bodyPr/>
                    <a:lstStyle/>
                    <a:p>
                      <a:r>
                        <a:rPr lang="en-US" sz="1400" dirty="0" smtClean="0"/>
                        <a:t>There are more specific code choice selections below:</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N83.1</a:t>
                      </a:r>
                      <a:endParaRPr lang="en-US" sz="1400" dirty="0"/>
                    </a:p>
                  </a:txBody>
                  <a:tcPr/>
                </a:tc>
                <a:tc hMerge="1">
                  <a:txBody>
                    <a:bodyPr/>
                    <a:lstStyle/>
                    <a:p>
                      <a:endParaRPr lang="en-US"/>
                    </a:p>
                  </a:txBody>
                  <a:tcPr/>
                </a:tc>
                <a:tc gridSpan="3">
                  <a:txBody>
                    <a:bodyPr/>
                    <a:lstStyle/>
                    <a:p>
                      <a:r>
                        <a:rPr lang="en-US" sz="1400" dirty="0" smtClean="0"/>
                        <a:t>Corpus luteum cyst</a:t>
                      </a:r>
                    </a:p>
                    <a:p>
                      <a:r>
                        <a:rPr lang="en-US" sz="1400" dirty="0" smtClean="0"/>
                        <a:t>Hemorrhagic corpus luteum cyst</a:t>
                      </a:r>
                      <a:endParaRPr lang="en-US" sz="1400"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sz="1400" dirty="0"/>
                    </a:p>
                  </a:txBody>
                  <a:tcPr/>
                </a:tc>
                <a:tc hMerge="1">
                  <a:txBody>
                    <a:bodyPr/>
                    <a:lstStyle/>
                    <a:p>
                      <a:endParaRPr lang="en-US"/>
                    </a:p>
                  </a:txBody>
                  <a:tcPr/>
                </a:tc>
                <a:tc gridSpan="2">
                  <a:txBody>
                    <a:bodyPr/>
                    <a:lstStyle/>
                    <a:p>
                      <a:r>
                        <a:rPr lang="en-US" sz="1400" dirty="0" smtClean="0"/>
                        <a:t>N83.0</a:t>
                      </a:r>
                      <a:endParaRPr lang="en-US" sz="1400" dirty="0"/>
                    </a:p>
                  </a:txBody>
                  <a:tcPr/>
                </a:tc>
                <a:tc hMerge="1">
                  <a:txBody>
                    <a:bodyPr/>
                    <a:lstStyle/>
                    <a:p>
                      <a:endParaRPr lang="en-US"/>
                    </a:p>
                  </a:txBody>
                  <a:tcPr/>
                </a:tc>
                <a:tc gridSpan="3">
                  <a:txBody>
                    <a:bodyPr/>
                    <a:lstStyle/>
                    <a:p>
                      <a:r>
                        <a:rPr lang="en-US" sz="1400" dirty="0" smtClean="0"/>
                        <a:t>Follicular cyst of ovary</a:t>
                      </a:r>
                    </a:p>
                    <a:p>
                      <a:r>
                        <a:rPr lang="en-US" sz="1400" dirty="0" smtClean="0"/>
                        <a:t>Cyst of </a:t>
                      </a:r>
                      <a:r>
                        <a:rPr lang="en-US" sz="1400" dirty="0" err="1" smtClean="0"/>
                        <a:t>graafian</a:t>
                      </a:r>
                      <a:r>
                        <a:rPr lang="en-US" sz="1400" dirty="0" smtClean="0"/>
                        <a:t> follicle</a:t>
                      </a:r>
                    </a:p>
                    <a:p>
                      <a:r>
                        <a:rPr lang="en-US" sz="1400" dirty="0" smtClean="0"/>
                        <a:t>Hemorrhagic follicular cyst (of ovary)</a:t>
                      </a:r>
                      <a:endParaRPr lang="en-US" sz="1400" dirty="0"/>
                    </a:p>
                  </a:txBody>
                  <a:tcPr/>
                </a:tc>
                <a:tc hMerge="1">
                  <a:txBody>
                    <a:bodyPr/>
                    <a:lstStyle/>
                    <a:p>
                      <a:endParaRPr lang="en-US"/>
                    </a:p>
                  </a:txBody>
                  <a:tcPr/>
                </a:tc>
                <a:tc hMerge="1">
                  <a:txBody>
                    <a:bodyPr/>
                    <a:lstStyle/>
                    <a:p>
                      <a:endParaRPr lang="en-US"/>
                    </a:p>
                  </a:txBody>
                  <a:tcPr/>
                </a:tc>
              </a:tr>
              <a:tr h="370840">
                <a:tc gridSpan="2">
                  <a:txBody>
                    <a:bodyPr/>
                    <a:lstStyle/>
                    <a:p>
                      <a:endParaRPr lang="en-US" sz="1400" dirty="0"/>
                    </a:p>
                  </a:txBody>
                  <a:tcPr/>
                </a:tc>
                <a:tc hMerge="1">
                  <a:txBody>
                    <a:bodyPr/>
                    <a:lstStyle/>
                    <a:p>
                      <a:endParaRPr lang="en-US"/>
                    </a:p>
                  </a:txBody>
                  <a:tcPr/>
                </a:tc>
                <a:tc gridSpan="2">
                  <a:txBody>
                    <a:bodyPr/>
                    <a:lstStyle/>
                    <a:p>
                      <a:endParaRPr lang="en-US" sz="1400" dirty="0"/>
                    </a:p>
                  </a:txBody>
                  <a:tcPr/>
                </a:tc>
                <a:tc hMerge="1">
                  <a:txBody>
                    <a:bodyPr/>
                    <a:lstStyle/>
                    <a:p>
                      <a:endParaRPr lang="en-US"/>
                    </a:p>
                  </a:txBody>
                  <a:tcPr/>
                </a:tc>
                <a:tc gridSpan="3">
                  <a:txBody>
                    <a:bodyPr/>
                    <a:lstStyle/>
                    <a:p>
                      <a:endParaRPr lang="en-US" sz="1400" dirty="0"/>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609" y="6122729"/>
            <a:ext cx="1784839" cy="727873"/>
          </a:xfrm>
          <a:prstGeom prst="rect">
            <a:avLst/>
          </a:prstGeom>
        </p:spPr>
      </p:pic>
    </p:spTree>
    <p:extLst>
      <p:ext uri="{BB962C8B-B14F-4D97-AF65-F5344CB8AC3E}">
        <p14:creationId xmlns:p14="http://schemas.microsoft.com/office/powerpoint/2010/main" val="752639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Autofit/>
          </a:bodyPr>
          <a:lstStyle/>
          <a:p>
            <a:pPr marL="0" indent="0">
              <a:buNone/>
            </a:pPr>
            <a:r>
              <a:rPr lang="en-US" sz="2800" dirty="0" smtClean="0"/>
              <a:t>Identify:</a:t>
            </a:r>
          </a:p>
          <a:p>
            <a:pPr lvl="1"/>
            <a:r>
              <a:rPr lang="en-US" sz="2400" dirty="0" smtClean="0"/>
              <a:t>Cyst type</a:t>
            </a:r>
          </a:p>
          <a:p>
            <a:pPr lvl="1"/>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Tips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334021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dirty="0" err="1" smtClean="0"/>
              <a:t>GroupOne</a:t>
            </a:r>
            <a:r>
              <a:rPr lang="en-US" sz="2800" dirty="0" smtClean="0"/>
              <a:t> will submit ICD-10 CM test batch to Clearinghouse prior to October 1, 2015</a:t>
            </a:r>
          </a:p>
          <a:p>
            <a:pPr marL="0" indent="0">
              <a:buNone/>
            </a:pPr>
            <a:endParaRPr lang="en-US" sz="2800" dirty="0" smtClean="0"/>
          </a:p>
          <a:p>
            <a:r>
              <a:rPr lang="en-US" sz="2800" dirty="0" smtClean="0"/>
              <a:t>Update all </a:t>
            </a:r>
            <a:r>
              <a:rPr lang="en-US" sz="2800" dirty="0" err="1" smtClean="0"/>
              <a:t>eCW</a:t>
            </a:r>
            <a:r>
              <a:rPr lang="en-US" sz="2800" dirty="0" smtClean="0"/>
              <a:t> ICD-10 settings to be effective on October 1, 2015</a:t>
            </a: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Clearinghouse Testing</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12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b="1" dirty="0" smtClean="0">
                <a:solidFill>
                  <a:srgbClr val="C00000"/>
                </a:solidFill>
              </a:rPr>
              <a:t>Placeholder “x”</a:t>
            </a:r>
          </a:p>
          <a:p>
            <a:pPr lvl="1"/>
            <a:r>
              <a:rPr lang="en-US" sz="2400" dirty="0" smtClean="0"/>
              <a:t>Used for future expansion of a code</a:t>
            </a:r>
          </a:p>
          <a:p>
            <a:pPr lvl="1"/>
            <a:r>
              <a:rPr lang="en-US" sz="2400" dirty="0" smtClean="0"/>
              <a:t>Fills in empty characters when a 6</a:t>
            </a:r>
            <a:r>
              <a:rPr lang="en-US" sz="2400" baseline="30000" dirty="0" smtClean="0"/>
              <a:t>th</a:t>
            </a:r>
            <a:r>
              <a:rPr lang="en-US" sz="2400" dirty="0" smtClean="0"/>
              <a:t> and/or 7</a:t>
            </a:r>
            <a:r>
              <a:rPr lang="en-US" sz="2400" baseline="30000" dirty="0" smtClean="0"/>
              <a:t>th</a:t>
            </a:r>
            <a:r>
              <a:rPr lang="en-US" sz="2400" dirty="0" smtClean="0"/>
              <a:t> character apply</a:t>
            </a:r>
          </a:p>
          <a:p>
            <a:pPr lvl="1" indent="-342900"/>
            <a:r>
              <a:rPr lang="en-US" sz="2400" dirty="0"/>
              <a:t>The placeholder may be used in different scenarios but should never serve as the final character</a:t>
            </a:r>
            <a:r>
              <a:rPr lang="en-US" sz="2400" dirty="0" smtClean="0"/>
              <a:t>.</a:t>
            </a:r>
          </a:p>
          <a:p>
            <a:pPr lvl="1" indent="-342900"/>
            <a:endParaRPr lang="en-US" sz="2400" dirty="0"/>
          </a:p>
          <a:p>
            <a:pPr marL="400050" lvl="1" indent="0">
              <a:buNone/>
            </a:pPr>
            <a:r>
              <a:rPr lang="en-US" sz="2400" dirty="0" smtClean="0"/>
              <a:t>Example: W19.XXXA Unspecified fall, </a:t>
            </a:r>
            <a:r>
              <a:rPr lang="en-US" sz="2400" smtClean="0"/>
              <a:t>Initial Encounter</a:t>
            </a:r>
            <a:endParaRPr lang="en-US" sz="2400" dirty="0"/>
          </a:p>
          <a:p>
            <a:pPr marL="0" indent="0">
              <a:buNone/>
            </a:pP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4572000"/>
          </a:xfrm>
        </p:spPr>
        <p:txBody>
          <a:bodyPr>
            <a:normAutofit/>
          </a:bodyPr>
          <a:lstStyle/>
          <a:p>
            <a:pPr marL="0" indent="0">
              <a:buNone/>
            </a:pPr>
            <a:r>
              <a:rPr lang="en-US" sz="2800" dirty="0" smtClean="0"/>
              <a:t>On </a:t>
            </a:r>
            <a:r>
              <a:rPr lang="en-US" sz="2800" dirty="0"/>
              <a:t>October 01, 2015 we will monitor claims for date of service rules</a:t>
            </a:r>
          </a:p>
          <a:p>
            <a:pPr lvl="1">
              <a:buFont typeface="Arial" panose="020B0604020202020204" pitchFamily="34" charset="0"/>
              <a:buChar char="•"/>
            </a:pPr>
            <a:r>
              <a:rPr lang="en-US" sz="2400" dirty="0"/>
              <a:t>Outpatient claims cannot have crossover dates </a:t>
            </a:r>
          </a:p>
          <a:p>
            <a:pPr lvl="1">
              <a:buFont typeface="Arial" panose="020B0604020202020204" pitchFamily="34" charset="0"/>
              <a:buChar char="•"/>
            </a:pPr>
            <a:r>
              <a:rPr lang="en-US" sz="2400" dirty="0"/>
              <a:t>Outpatient claims will be coded according to date of service</a:t>
            </a:r>
          </a:p>
          <a:p>
            <a:pPr lvl="1">
              <a:buFont typeface="Arial" panose="020B0604020202020204" pitchFamily="34" charset="0"/>
              <a:buChar char="•"/>
            </a:pPr>
            <a:r>
              <a:rPr lang="en-US" sz="2400" dirty="0"/>
              <a:t>Inpatient facility claims will be coded per date of discharge</a:t>
            </a:r>
          </a:p>
          <a:p>
            <a:pPr marL="0" indent="0">
              <a:buNone/>
            </a:pPr>
            <a:r>
              <a:rPr lang="en-US" sz="2800" dirty="0"/>
              <a:t>We will monitor claims to resolve any unanticipated problems with the submission </a:t>
            </a:r>
            <a:r>
              <a:rPr lang="en-US" sz="2800" dirty="0" smtClean="0"/>
              <a:t>process</a:t>
            </a:r>
          </a:p>
          <a:p>
            <a:pPr marL="457200" lvl="1" indent="0">
              <a:buNone/>
            </a:pPr>
            <a:endParaRPr lang="en-US" sz="2400" dirty="0" smtClean="0"/>
          </a:p>
          <a:p>
            <a:pPr marL="457200" lvl="1" indent="0">
              <a:buNone/>
            </a:pPr>
            <a:endParaRPr lang="en-US" sz="2400" dirty="0"/>
          </a:p>
          <a:p>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normAutofit/>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Monitor Claims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dirty="0"/>
              <a:t>We will monitor for claim denials</a:t>
            </a:r>
          </a:p>
          <a:p>
            <a:r>
              <a:rPr lang="en-US" sz="2800" dirty="0"/>
              <a:t>We will monitor editing trends for ICD-10 Coding guidelines</a:t>
            </a:r>
          </a:p>
          <a:p>
            <a:r>
              <a:rPr lang="en-US" sz="2800" dirty="0"/>
              <a:t>We will provide feedback to the physicians regarding supporting documentation requirements </a:t>
            </a:r>
          </a:p>
          <a:p>
            <a:r>
              <a:rPr lang="en-US" sz="2800" dirty="0"/>
              <a:t>We will monitor WC or Liability carriers for published rules on use of ICD-9 or ICD-10 code sets</a:t>
            </a:r>
          </a:p>
          <a:p>
            <a:pPr marL="0" indent="0">
              <a:buNone/>
            </a:pP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Claim Denial and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dirty="0" smtClean="0"/>
              <a:t>Client will need to update in </a:t>
            </a:r>
            <a:r>
              <a:rPr lang="en-US" sz="2800" dirty="0" err="1" smtClean="0"/>
              <a:t>eCW</a:t>
            </a:r>
            <a:endParaRPr lang="en-US" sz="2800" dirty="0" smtClean="0"/>
          </a:p>
          <a:p>
            <a:pPr lvl="1"/>
            <a:r>
              <a:rPr lang="en-US" sz="2400" dirty="0" smtClean="0"/>
              <a:t>Templates</a:t>
            </a:r>
          </a:p>
          <a:p>
            <a:pPr lvl="1"/>
            <a:r>
              <a:rPr lang="en-US" sz="2400" dirty="0" smtClean="0"/>
              <a:t>Order Sets</a:t>
            </a:r>
          </a:p>
          <a:p>
            <a:pPr lvl="1"/>
            <a:r>
              <a:rPr lang="en-US" sz="2400" dirty="0" err="1" smtClean="0"/>
              <a:t>Superbills</a:t>
            </a:r>
            <a:endParaRPr lang="en-US" sz="2400" dirty="0" smtClean="0"/>
          </a:p>
          <a:p>
            <a:pPr lvl="1"/>
            <a:r>
              <a:rPr lang="en-US" sz="2400" dirty="0" smtClean="0"/>
              <a:t>Favorites</a:t>
            </a:r>
          </a:p>
          <a:p>
            <a:r>
              <a:rPr lang="en-US" sz="2800" dirty="0" smtClean="0"/>
              <a:t>Future Orders in </a:t>
            </a:r>
            <a:r>
              <a:rPr lang="en-US" sz="2800" dirty="0" err="1" smtClean="0"/>
              <a:t>eCW</a:t>
            </a:r>
            <a:endParaRPr lang="en-US" sz="2800" dirty="0" smtClean="0"/>
          </a:p>
          <a:p>
            <a:pPr lvl="1"/>
            <a:r>
              <a:rPr lang="en-US" sz="2400" dirty="0" smtClean="0"/>
              <a:t>Remove ICD-9 code add ICD-10 code</a:t>
            </a:r>
          </a:p>
          <a:p>
            <a:endParaRPr lang="en-US" dirty="0" smtClean="0"/>
          </a:p>
          <a:p>
            <a:endParaRPr lang="en-US" dirty="0" smtClean="0"/>
          </a:p>
          <a:p>
            <a:pPr marL="457200" lvl="1" indent="0">
              <a:buNone/>
            </a:pPr>
            <a:endParaRPr lang="en-US"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Client Responsibilities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5" name="Content Placeholder 4"/>
          <p:cNvSpPr>
            <a:spLocks noGrp="1"/>
          </p:cNvSpPr>
          <p:nvPr>
            <p:ph sz="half" idx="1"/>
          </p:nvPr>
        </p:nvSpPr>
        <p:spPr>
          <a:xfrm>
            <a:off x="457200" y="1600200"/>
            <a:ext cx="4038600" cy="4953000"/>
          </a:xfrm>
        </p:spPr>
        <p:txBody>
          <a:bodyPr>
            <a:normAutofit fontScale="85000" lnSpcReduction="10000"/>
          </a:bodyPr>
          <a:lstStyle/>
          <a:p>
            <a:r>
              <a:rPr lang="en-US" dirty="0" smtClean="0"/>
              <a:t>Knowledge</a:t>
            </a:r>
          </a:p>
          <a:p>
            <a:r>
              <a:rPr lang="en-US" dirty="0" smtClean="0"/>
              <a:t>Documents &amp; Videos</a:t>
            </a:r>
          </a:p>
          <a:p>
            <a:r>
              <a:rPr lang="en-US" dirty="0" smtClean="0"/>
              <a:t>ICD-10 Information</a:t>
            </a:r>
          </a:p>
          <a:p>
            <a:r>
              <a:rPr lang="en-US" dirty="0" smtClean="0"/>
              <a:t>ICD-10 Videos</a:t>
            </a:r>
          </a:p>
          <a:p>
            <a:pPr lvl="1"/>
            <a:r>
              <a:rPr lang="en-US" dirty="0" smtClean="0"/>
              <a:t>View videos </a:t>
            </a:r>
          </a:p>
          <a:p>
            <a:pPr lvl="2"/>
            <a:r>
              <a:rPr lang="en-US" dirty="0" smtClean="0"/>
              <a:t>ICD-10-01 Overview and Setup</a:t>
            </a:r>
          </a:p>
          <a:p>
            <a:pPr lvl="2"/>
            <a:r>
              <a:rPr lang="en-US" dirty="0" smtClean="0"/>
              <a:t>ICD-10 -02 Assessment Search</a:t>
            </a:r>
          </a:p>
          <a:p>
            <a:pPr lvl="2"/>
            <a:r>
              <a:rPr lang="en-US" dirty="0" smtClean="0"/>
              <a:t>ICD-10-03 Order Sets and Templates</a:t>
            </a:r>
          </a:p>
          <a:p>
            <a:pPr lvl="2"/>
            <a:r>
              <a:rPr lang="en-US" dirty="0" smtClean="0"/>
              <a:t>ICD-10-04 ICD and CPT Associations and ICD Groups</a:t>
            </a:r>
          </a:p>
          <a:p>
            <a:pPr lvl="2"/>
            <a:r>
              <a:rPr lang="en-US" dirty="0" smtClean="0"/>
              <a:t>ICD-10-05 Lab </a:t>
            </a:r>
            <a:r>
              <a:rPr lang="en-US" dirty="0" err="1" smtClean="0"/>
              <a:t>Req</a:t>
            </a:r>
            <a:r>
              <a:rPr lang="en-US" dirty="0" smtClean="0"/>
              <a:t> Forms and </a:t>
            </a:r>
            <a:r>
              <a:rPr lang="en-US" dirty="0" err="1" smtClean="0"/>
              <a:t>Superbills</a:t>
            </a:r>
            <a:endParaRPr lang="en-US" dirty="0" smtClean="0"/>
          </a:p>
          <a:p>
            <a:pPr lvl="2"/>
            <a:r>
              <a:rPr lang="en-US" dirty="0" smtClean="0"/>
              <a:t>ICD-10-06 Future Labs and Standing Orders</a:t>
            </a:r>
            <a:endParaRPr lang="en-US" dirty="0"/>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038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05000" y="609600"/>
            <a:ext cx="5105400" cy="369332"/>
          </a:xfrm>
          <a:prstGeom prst="rect">
            <a:avLst/>
          </a:prstGeom>
        </p:spPr>
        <p:txBody>
          <a:bodyPr wrap="square">
            <a:spAutoFit/>
          </a:bodyPr>
          <a:lstStyle/>
          <a:p>
            <a:r>
              <a:rPr lang="en-US" smtClean="0">
                <a:hlinkClick r:id="rId3" tooltip="https://my.eclinicalworks.com/eCRM/jsp/index.jsp"/>
              </a:rPr>
              <a:t>https://my.eclinicalworks.com/eCRM/jsp/index.jsp</a:t>
            </a:r>
            <a:endParaRPr lang="en-US">
              <a:hlinkClick r:id="rId3" tooltip="https://my.eclinicalworks.com/eCRM/jsp/index.jsp"/>
            </a:endParaRPr>
          </a:p>
        </p:txBody>
      </p:sp>
    </p:spTree>
    <p:extLst>
      <p:ext uri="{BB962C8B-B14F-4D97-AF65-F5344CB8AC3E}">
        <p14:creationId xmlns:p14="http://schemas.microsoft.com/office/powerpoint/2010/main" val="1677513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447800"/>
            <a:ext cx="8589918" cy="5410200"/>
          </a:xfrm>
        </p:spPr>
        <p:txBody>
          <a:bodyPr>
            <a:normAutofit fontScale="55000" lnSpcReduction="20000"/>
          </a:bodyPr>
          <a:lstStyle/>
          <a:p>
            <a:pPr marL="0" indent="0">
              <a:buNone/>
            </a:pPr>
            <a:r>
              <a:rPr lang="en-US" sz="3800" b="1" dirty="0" smtClean="0"/>
              <a:t>All Conditions treated or assessed must be documented in the medical record. In addition to the documentation tips reviewed, below are more areas to document that will ensure proper ICD-10-CM code selection.</a:t>
            </a:r>
          </a:p>
          <a:p>
            <a:pPr marL="0" indent="0">
              <a:buNone/>
            </a:pPr>
            <a:endParaRPr lang="en-US" sz="3800" b="1" dirty="0" smtClean="0"/>
          </a:p>
          <a:p>
            <a:r>
              <a:rPr lang="en-US" sz="3300" b="1" dirty="0">
                <a:solidFill>
                  <a:srgbClr val="C00000"/>
                </a:solidFill>
              </a:rPr>
              <a:t>S</a:t>
            </a:r>
            <a:r>
              <a:rPr lang="en-US" sz="3300" b="1" dirty="0" smtClean="0">
                <a:solidFill>
                  <a:srgbClr val="C00000"/>
                </a:solidFill>
              </a:rPr>
              <a:t>ite specificity</a:t>
            </a:r>
          </a:p>
          <a:p>
            <a:r>
              <a:rPr lang="en-US" sz="3300" b="1" dirty="0" smtClean="0">
                <a:solidFill>
                  <a:srgbClr val="C00000"/>
                </a:solidFill>
              </a:rPr>
              <a:t>Document notation of qualifiers</a:t>
            </a:r>
          </a:p>
          <a:p>
            <a:pPr lvl="1"/>
            <a:r>
              <a:rPr lang="en-US" sz="2400" dirty="0" smtClean="0"/>
              <a:t>Exacerbation</a:t>
            </a:r>
          </a:p>
          <a:p>
            <a:pPr lvl="1"/>
            <a:r>
              <a:rPr lang="en-US" sz="2400" dirty="0" smtClean="0"/>
              <a:t>Manifestations</a:t>
            </a:r>
          </a:p>
          <a:p>
            <a:pPr lvl="1"/>
            <a:r>
              <a:rPr lang="en-US" sz="2400" dirty="0" smtClean="0"/>
              <a:t>Relapse</a:t>
            </a:r>
          </a:p>
          <a:p>
            <a:pPr lvl="1"/>
            <a:r>
              <a:rPr lang="en-US" sz="2400" dirty="0" smtClean="0"/>
              <a:t>Status</a:t>
            </a:r>
          </a:p>
          <a:p>
            <a:pPr lvl="1"/>
            <a:r>
              <a:rPr lang="en-US" sz="2400" dirty="0" smtClean="0"/>
              <a:t>Stages</a:t>
            </a:r>
          </a:p>
          <a:p>
            <a:r>
              <a:rPr lang="en-US" b="1" dirty="0" smtClean="0">
                <a:solidFill>
                  <a:srgbClr val="C00000"/>
                </a:solidFill>
              </a:rPr>
              <a:t>Indicate acute or chronic</a:t>
            </a:r>
          </a:p>
          <a:p>
            <a:r>
              <a:rPr lang="en-US" b="1" dirty="0" smtClean="0">
                <a:solidFill>
                  <a:srgbClr val="C00000"/>
                </a:solidFill>
              </a:rPr>
              <a:t>Indicate underlying or external cause factors</a:t>
            </a:r>
          </a:p>
          <a:p>
            <a:pPr lvl="1"/>
            <a:r>
              <a:rPr lang="en-US" sz="2400" dirty="0" smtClean="0"/>
              <a:t>Medication</a:t>
            </a:r>
          </a:p>
          <a:p>
            <a:pPr lvl="1"/>
            <a:r>
              <a:rPr lang="en-US" sz="2400" dirty="0" smtClean="0"/>
              <a:t>Smoke</a:t>
            </a:r>
          </a:p>
          <a:p>
            <a:pPr lvl="1"/>
            <a:r>
              <a:rPr lang="en-US" sz="2400" dirty="0" smtClean="0"/>
              <a:t>Accidents</a:t>
            </a:r>
          </a:p>
          <a:p>
            <a:pPr lvl="1"/>
            <a:r>
              <a:rPr lang="en-US" sz="2400" dirty="0" smtClean="0"/>
              <a:t>Mechanical failure</a:t>
            </a:r>
          </a:p>
          <a:p>
            <a:r>
              <a:rPr lang="en-US" b="1" dirty="0">
                <a:solidFill>
                  <a:srgbClr val="C00000"/>
                </a:solidFill>
              </a:rPr>
              <a:t>L</a:t>
            </a:r>
            <a:r>
              <a:rPr lang="en-US" b="1" dirty="0" smtClean="0">
                <a:solidFill>
                  <a:srgbClr val="C00000"/>
                </a:solidFill>
              </a:rPr>
              <a:t>aterality</a:t>
            </a:r>
          </a:p>
          <a:p>
            <a:pPr lvl="1"/>
            <a:r>
              <a:rPr lang="en-US" dirty="0" smtClean="0"/>
              <a:t>Bilateral</a:t>
            </a:r>
          </a:p>
          <a:p>
            <a:pPr lvl="1"/>
            <a:r>
              <a:rPr lang="en-US" dirty="0" smtClean="0"/>
              <a:t>Right </a:t>
            </a:r>
          </a:p>
          <a:p>
            <a:pPr lvl="1"/>
            <a:r>
              <a:rPr lang="en-US" dirty="0" smtClean="0"/>
              <a:t>Left</a:t>
            </a:r>
          </a:p>
          <a:p>
            <a:pPr marL="57150" indent="0">
              <a:buNone/>
            </a:pPr>
            <a:endParaRPr lang="en-US" dirty="0" smtClean="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 Start Now</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4876800"/>
          </a:xfrm>
        </p:spPr>
        <p:txBody>
          <a:bodyPr>
            <a:normAutofit fontScale="92500" lnSpcReduction="10000"/>
          </a:bodyPr>
          <a:lstStyle/>
          <a:p>
            <a:r>
              <a:rPr lang="en-US" sz="3000" b="1" dirty="0" smtClean="0">
                <a:solidFill>
                  <a:srgbClr val="C00000"/>
                </a:solidFill>
              </a:rPr>
              <a:t>Episode of Care for injuries, poisoning, external causes and other conditions</a:t>
            </a:r>
            <a:endParaRPr lang="en-US" sz="3000" b="1" dirty="0">
              <a:solidFill>
                <a:srgbClr val="C00000"/>
              </a:solidFill>
            </a:endParaRPr>
          </a:p>
          <a:p>
            <a:pPr lvl="1"/>
            <a:r>
              <a:rPr lang="en-US" b="1" dirty="0">
                <a:solidFill>
                  <a:srgbClr val="C00000"/>
                </a:solidFill>
              </a:rPr>
              <a:t>Initial Encounter</a:t>
            </a:r>
          </a:p>
          <a:p>
            <a:pPr lvl="2"/>
            <a:r>
              <a:rPr lang="en-US" sz="2200" dirty="0"/>
              <a:t>Use while the patient is receiving active treatment of the condition</a:t>
            </a:r>
          </a:p>
          <a:p>
            <a:pPr lvl="3"/>
            <a:r>
              <a:rPr lang="en-US" sz="1900" dirty="0"/>
              <a:t>Active treatment includes surgical treatment, an emergency encounter, and evaluation and treatment by a new </a:t>
            </a:r>
            <a:r>
              <a:rPr lang="en-US" sz="1900" dirty="0" smtClean="0"/>
              <a:t>physician</a:t>
            </a:r>
            <a:endParaRPr lang="en-US" sz="1900" dirty="0"/>
          </a:p>
          <a:p>
            <a:pPr lvl="1"/>
            <a:r>
              <a:rPr lang="en-US" b="1" dirty="0">
                <a:solidFill>
                  <a:srgbClr val="C00000"/>
                </a:solidFill>
              </a:rPr>
              <a:t>Subsequent </a:t>
            </a:r>
            <a:r>
              <a:rPr lang="en-US" b="1" dirty="0" smtClean="0">
                <a:solidFill>
                  <a:srgbClr val="C00000"/>
                </a:solidFill>
              </a:rPr>
              <a:t>Encounter</a:t>
            </a:r>
          </a:p>
          <a:p>
            <a:pPr lvl="2"/>
            <a:r>
              <a:rPr lang="en-US" sz="2200" dirty="0" smtClean="0"/>
              <a:t>Used on encounter after the patient has received active treatment of the condition and is receiving routine care for the condition during the healing or recovery phase.</a:t>
            </a:r>
          </a:p>
          <a:p>
            <a:pPr lvl="3"/>
            <a:r>
              <a:rPr lang="en-US" sz="1900" dirty="0"/>
              <a:t>Medication adjustments, aftercare, device adjustments, cast change</a:t>
            </a:r>
          </a:p>
          <a:p>
            <a:pPr lvl="1"/>
            <a:r>
              <a:rPr lang="en-US" b="1" dirty="0" err="1" smtClean="0">
                <a:solidFill>
                  <a:srgbClr val="C00000"/>
                </a:solidFill>
              </a:rPr>
              <a:t>Sequela</a:t>
            </a:r>
            <a:endParaRPr lang="en-US" b="1" dirty="0" smtClean="0">
              <a:solidFill>
                <a:srgbClr val="C00000"/>
              </a:solidFill>
            </a:endParaRPr>
          </a:p>
          <a:p>
            <a:pPr lvl="2"/>
            <a:r>
              <a:rPr lang="en-US" sz="2200" dirty="0"/>
              <a:t>Used for complications or conditions that arise as a direct result of a condition, </a:t>
            </a:r>
            <a:r>
              <a:rPr lang="en-US" sz="2200" dirty="0" smtClean="0"/>
              <a:t>late effect</a:t>
            </a:r>
            <a:endParaRPr lang="en-US" sz="2200" dirty="0"/>
          </a:p>
          <a:p>
            <a:endParaRPr lang="en-US" sz="2800" dirty="0"/>
          </a:p>
        </p:txBody>
      </p:sp>
      <p:sp>
        <p:nvSpPr>
          <p:cNvPr id="5" name="Rectangle 4"/>
          <p:cNvSpPr/>
          <p:nvPr/>
        </p:nvSpPr>
        <p:spPr>
          <a:xfrm>
            <a:off x="2219" y="247095"/>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 Start Now</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b="1" dirty="0" smtClean="0">
                <a:solidFill>
                  <a:srgbClr val="C00000"/>
                </a:solidFill>
              </a:rPr>
              <a:t>Combination codes that capture</a:t>
            </a:r>
          </a:p>
          <a:p>
            <a:pPr lvl="1"/>
            <a:r>
              <a:rPr lang="en-US" sz="2400" dirty="0" smtClean="0"/>
              <a:t>Etiology and manifestation</a:t>
            </a:r>
          </a:p>
          <a:p>
            <a:pPr lvl="1"/>
            <a:r>
              <a:rPr lang="en-US" sz="2400" dirty="0" smtClean="0"/>
              <a:t>Related conditions</a:t>
            </a:r>
          </a:p>
          <a:p>
            <a:pPr lvl="1"/>
            <a:r>
              <a:rPr lang="en-US" sz="2400" dirty="0" smtClean="0"/>
              <a:t>Disease, injury or other medical condition and complications</a:t>
            </a:r>
          </a:p>
          <a:p>
            <a:pPr lvl="1"/>
            <a:r>
              <a:rPr lang="en-US" sz="2400" dirty="0" smtClean="0"/>
              <a:t>Disease or other medical conditions and common signs or symptoms</a:t>
            </a:r>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 Start Now</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981200"/>
            <a:ext cx="8305800" cy="4602163"/>
          </a:xfrm>
        </p:spPr>
        <p:txBody>
          <a:bodyPr>
            <a:normAutofit fontScale="32500" lnSpcReduction="20000"/>
          </a:bodyPr>
          <a:lstStyle/>
          <a:p>
            <a:pPr marL="0" indent="0" algn="ctr">
              <a:buNone/>
            </a:pPr>
            <a:r>
              <a:rPr lang="en-US" sz="9800" b="1" dirty="0" smtClean="0">
                <a:solidFill>
                  <a:srgbClr val="C00000"/>
                </a:solidFill>
              </a:rPr>
              <a:t>Underdosing</a:t>
            </a:r>
          </a:p>
          <a:p>
            <a:pPr marL="0" indent="0" algn="ctr">
              <a:buNone/>
            </a:pPr>
            <a:endParaRPr lang="en-US" sz="3600" b="1" dirty="0">
              <a:solidFill>
                <a:srgbClr val="C00000"/>
              </a:solidFill>
            </a:endParaRPr>
          </a:p>
          <a:p>
            <a:pPr marL="0" indent="0">
              <a:buNone/>
            </a:pPr>
            <a:r>
              <a:rPr lang="en-US" sz="5500" dirty="0"/>
              <a:t>Underdosing refers to taking less of a medication </a:t>
            </a:r>
            <a:r>
              <a:rPr lang="en-US" sz="5500" dirty="0" smtClean="0"/>
              <a:t>than is </a:t>
            </a:r>
            <a:r>
              <a:rPr lang="en-US" sz="5500" dirty="0"/>
              <a:t>prescribed by a provider or a </a:t>
            </a:r>
            <a:r>
              <a:rPr lang="en-US" sz="5500" dirty="0" smtClean="0"/>
              <a:t>manufacturer’s instruction</a:t>
            </a:r>
            <a:r>
              <a:rPr lang="en-US" sz="5500" dirty="0"/>
              <a:t>. For underdosing, assign the code </a:t>
            </a:r>
            <a:r>
              <a:rPr lang="en-US" sz="5500" dirty="0" smtClean="0"/>
              <a:t>from categories </a:t>
            </a:r>
            <a:r>
              <a:rPr lang="en-US" sz="5500" dirty="0"/>
              <a:t>T36-T50 (fifth or sixth character “6</a:t>
            </a:r>
            <a:r>
              <a:rPr lang="en-US" sz="5500" dirty="0" smtClean="0"/>
              <a:t>”).</a:t>
            </a:r>
          </a:p>
          <a:p>
            <a:pPr marL="0" indent="0">
              <a:buNone/>
            </a:pPr>
            <a:endParaRPr lang="en-US" sz="5500" dirty="0"/>
          </a:p>
          <a:p>
            <a:pPr marL="0" indent="0">
              <a:buNone/>
            </a:pPr>
            <a:r>
              <a:rPr lang="en-US" sz="5500" dirty="0"/>
              <a:t>Codes for underdosing should never be assigned </a:t>
            </a:r>
            <a:r>
              <a:rPr lang="en-US" sz="5500" dirty="0" smtClean="0"/>
              <a:t>as principal </a:t>
            </a:r>
            <a:r>
              <a:rPr lang="en-US" sz="5500" dirty="0"/>
              <a:t>or first-listed codes. If a patient has a </a:t>
            </a:r>
            <a:r>
              <a:rPr lang="en-US" sz="5500" dirty="0" smtClean="0"/>
              <a:t>relapse or </a:t>
            </a:r>
            <a:r>
              <a:rPr lang="en-US" sz="5500" dirty="0"/>
              <a:t>exacerbation of the medical condition for which </a:t>
            </a:r>
            <a:r>
              <a:rPr lang="en-US" sz="5500" dirty="0" smtClean="0"/>
              <a:t>the drug </a:t>
            </a:r>
            <a:r>
              <a:rPr lang="en-US" sz="5500" dirty="0"/>
              <a:t>is prescribed because of the reduction in dose, </a:t>
            </a:r>
            <a:r>
              <a:rPr lang="en-US" sz="5500" dirty="0" smtClean="0"/>
              <a:t>then the </a:t>
            </a:r>
            <a:r>
              <a:rPr lang="en-US" sz="5500" dirty="0"/>
              <a:t>medical condition itself should be coded</a:t>
            </a:r>
            <a:r>
              <a:rPr lang="en-US" sz="5500" dirty="0" smtClean="0"/>
              <a:t>.</a:t>
            </a:r>
          </a:p>
          <a:p>
            <a:pPr marL="0" indent="0">
              <a:buNone/>
            </a:pPr>
            <a:endParaRPr lang="en-US" sz="5500" dirty="0"/>
          </a:p>
          <a:p>
            <a:pPr marL="0" indent="0">
              <a:buNone/>
            </a:pPr>
            <a:r>
              <a:rPr lang="en-US" sz="5500" dirty="0"/>
              <a:t>Noncompliance (Z91.12-, Z91.13-) or complication </a:t>
            </a:r>
            <a:r>
              <a:rPr lang="en-US" sz="5500" dirty="0" smtClean="0"/>
              <a:t>of care </a:t>
            </a:r>
            <a:r>
              <a:rPr lang="en-US" sz="5500" dirty="0"/>
              <a:t>(Y63.6-Y63.9) codes are to be used with </a:t>
            </a:r>
            <a:r>
              <a:rPr lang="en-US" sz="5500" dirty="0" smtClean="0"/>
              <a:t>an underdosing </a:t>
            </a:r>
            <a:r>
              <a:rPr lang="en-US" sz="5500" dirty="0"/>
              <a:t>code to indicate intent, if known</a:t>
            </a:r>
            <a:r>
              <a:rPr lang="en-US" sz="5500" dirty="0" smtClean="0"/>
              <a:t>.</a:t>
            </a:r>
          </a:p>
          <a:p>
            <a:pPr marL="0" indent="0">
              <a:buNone/>
            </a:pPr>
            <a:endParaRPr lang="en-US" sz="5500" dirty="0" smtClean="0"/>
          </a:p>
          <a:p>
            <a:pPr marL="0" indent="0">
              <a:buNone/>
            </a:pPr>
            <a:r>
              <a:rPr lang="en-US" sz="5500" dirty="0" smtClean="0"/>
              <a:t>OGCR Section 1.C.19.e.5.c</a:t>
            </a:r>
          </a:p>
        </p:txBody>
      </p:sp>
      <p:sp>
        <p:nvSpPr>
          <p:cNvPr id="5" name="Rectangle 4"/>
          <p:cNvSpPr/>
          <p:nvPr/>
        </p:nvSpPr>
        <p:spPr>
          <a:xfrm>
            <a:off x="0" y="228600"/>
            <a:ext cx="9144000" cy="14478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lstStyle/>
          <a:p>
            <a:r>
              <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Official Guidelines for Coding and Reporting</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3030996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dirty="0" smtClean="0"/>
              <a:t>V00- Z99 </a:t>
            </a:r>
            <a:r>
              <a:rPr lang="en-US" dirty="0"/>
              <a:t>C</a:t>
            </a:r>
            <a:r>
              <a:rPr lang="en-US" dirty="0" smtClean="0"/>
              <a:t>odes </a:t>
            </a:r>
            <a:br>
              <a:rPr lang="en-US" dirty="0" smtClean="0"/>
            </a:br>
            <a:r>
              <a:rPr lang="en-US" dirty="0" smtClean="0"/>
              <a:t>External Causes of Morbidity</a:t>
            </a:r>
            <a:endParaRPr lang="en-US" dirty="0"/>
          </a:p>
        </p:txBody>
      </p:sp>
      <p:sp>
        <p:nvSpPr>
          <p:cNvPr id="3" name="Content Placeholder 2"/>
          <p:cNvSpPr>
            <a:spLocks noGrp="1"/>
          </p:cNvSpPr>
          <p:nvPr>
            <p:ph idx="1"/>
          </p:nvPr>
        </p:nvSpPr>
        <p:spPr/>
        <p:txBody>
          <a:bodyPr>
            <a:normAutofit fontScale="92500" lnSpcReduction="10000"/>
          </a:bodyPr>
          <a:lstStyle/>
          <a:p>
            <a:r>
              <a:rPr lang="en-US" dirty="0"/>
              <a:t>V-codes</a:t>
            </a:r>
          </a:p>
          <a:p>
            <a:pPr lvl="1"/>
            <a:r>
              <a:rPr lang="en-US" dirty="0"/>
              <a:t>Transport Accidents</a:t>
            </a:r>
          </a:p>
          <a:p>
            <a:r>
              <a:rPr lang="en-US" dirty="0"/>
              <a:t>W00-X58 codes</a:t>
            </a:r>
          </a:p>
          <a:p>
            <a:pPr lvl="1"/>
            <a:r>
              <a:rPr lang="en-US" dirty="0"/>
              <a:t>Other External Causes of Accidental Injury </a:t>
            </a:r>
          </a:p>
          <a:p>
            <a:r>
              <a:rPr lang="en-US" dirty="0"/>
              <a:t>X71-X99.9 codes</a:t>
            </a:r>
          </a:p>
          <a:p>
            <a:pPr lvl="1"/>
            <a:r>
              <a:rPr lang="en-US" dirty="0"/>
              <a:t>Intentional Self-Harm</a:t>
            </a:r>
          </a:p>
          <a:p>
            <a:r>
              <a:rPr lang="en-US" dirty="0"/>
              <a:t>Y00-Y99.9 Other External Causes of Morbidity</a:t>
            </a:r>
          </a:p>
          <a:p>
            <a:r>
              <a:rPr lang="en-US" dirty="0"/>
              <a:t>Z00-Z99 Factors influencing health status and contact with health services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59436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862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Autofit/>
          </a:bodyPr>
          <a:lstStyle/>
          <a:p>
            <a:r>
              <a:rPr lang="en-US" sz="3600" dirty="0" smtClean="0"/>
              <a:t>V00-V99 Codes</a:t>
            </a:r>
            <a:br>
              <a:rPr lang="en-US" sz="3600" dirty="0" smtClean="0"/>
            </a:br>
            <a:r>
              <a:rPr lang="en-US" sz="3600" dirty="0" smtClean="0"/>
              <a:t>Other External Causes of Accidental Injury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374102"/>
              </p:ext>
            </p:extLst>
          </p:nvPr>
        </p:nvGraphicFramePr>
        <p:xfrm>
          <a:off x="457200" y="1600200"/>
          <a:ext cx="8229600" cy="519176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Code Range</a:t>
                      </a:r>
                      <a:endParaRPr lang="en-US" dirty="0"/>
                    </a:p>
                  </a:txBody>
                  <a:tcPr/>
                </a:tc>
                <a:tc>
                  <a:txBody>
                    <a:bodyPr/>
                    <a:lstStyle/>
                    <a:p>
                      <a:r>
                        <a:rPr lang="en-US" dirty="0" smtClean="0"/>
                        <a:t>Description</a:t>
                      </a:r>
                      <a:endParaRPr lang="en-US" dirty="0"/>
                    </a:p>
                  </a:txBody>
                  <a:tcPr/>
                </a:tc>
              </a:tr>
              <a:tr h="370840">
                <a:tc>
                  <a:txBody>
                    <a:bodyPr/>
                    <a:lstStyle/>
                    <a:p>
                      <a:r>
                        <a:rPr lang="en-US" sz="1600" dirty="0" smtClean="0"/>
                        <a:t>V00-V09</a:t>
                      </a:r>
                      <a:endParaRPr lang="en-US" sz="1600" dirty="0"/>
                    </a:p>
                  </a:txBody>
                  <a:tcPr/>
                </a:tc>
                <a:tc>
                  <a:txBody>
                    <a:bodyPr/>
                    <a:lstStyle/>
                    <a:p>
                      <a:r>
                        <a:rPr lang="en-US" sz="1600" dirty="0" smtClean="0"/>
                        <a:t>Pedestrian</a:t>
                      </a:r>
                      <a:r>
                        <a:rPr lang="en-US" sz="1600" baseline="0" dirty="0" smtClean="0"/>
                        <a:t> injured</a:t>
                      </a:r>
                      <a:endParaRPr lang="en-US" sz="1600" dirty="0" smtClean="0"/>
                    </a:p>
                  </a:txBody>
                  <a:tcPr/>
                </a:tc>
              </a:tr>
              <a:tr h="370840">
                <a:tc>
                  <a:txBody>
                    <a:bodyPr/>
                    <a:lstStyle/>
                    <a:p>
                      <a:r>
                        <a:rPr lang="en-US" sz="1600" dirty="0" smtClean="0"/>
                        <a:t>V10-V19</a:t>
                      </a:r>
                      <a:endParaRPr lang="en-US" sz="1600" dirty="0"/>
                    </a:p>
                  </a:txBody>
                  <a:tcPr/>
                </a:tc>
                <a:tc>
                  <a:txBody>
                    <a:bodyPr/>
                    <a:lstStyle/>
                    <a:p>
                      <a:pPr marL="0" indent="0">
                        <a:buFont typeface="Arial" panose="020B0604020202020204" pitchFamily="34" charset="0"/>
                        <a:buNone/>
                      </a:pPr>
                      <a:r>
                        <a:rPr lang="en-US" sz="1600" dirty="0" smtClean="0"/>
                        <a:t>Pedal cycle</a:t>
                      </a:r>
                      <a:r>
                        <a:rPr lang="en-US" sz="1600" baseline="0" dirty="0" smtClean="0"/>
                        <a:t> injured in transport accident</a:t>
                      </a:r>
                      <a:endParaRPr lang="en-US" sz="1600" dirty="0" smtClean="0"/>
                    </a:p>
                  </a:txBody>
                  <a:tcPr/>
                </a:tc>
              </a:tr>
              <a:tr h="370840">
                <a:tc>
                  <a:txBody>
                    <a:bodyPr/>
                    <a:lstStyle/>
                    <a:p>
                      <a:r>
                        <a:rPr lang="en-US" sz="1600" dirty="0" smtClean="0"/>
                        <a:t>V20-V29</a:t>
                      </a:r>
                      <a:endParaRPr lang="en-US" sz="1600" dirty="0"/>
                    </a:p>
                  </a:txBody>
                  <a:tcPr/>
                </a:tc>
                <a:tc>
                  <a:txBody>
                    <a:bodyPr/>
                    <a:lstStyle/>
                    <a:p>
                      <a:r>
                        <a:rPr lang="en-US" sz="1600" dirty="0" smtClean="0"/>
                        <a:t>Motorcycle rider injured in</a:t>
                      </a:r>
                    </a:p>
                  </a:txBody>
                  <a:tcPr/>
                </a:tc>
              </a:tr>
              <a:tr h="370840">
                <a:tc>
                  <a:txBody>
                    <a:bodyPr/>
                    <a:lstStyle/>
                    <a:p>
                      <a:r>
                        <a:rPr lang="en-US" sz="1600" dirty="0" smtClean="0"/>
                        <a:t>V30-V39</a:t>
                      </a:r>
                      <a:endParaRPr lang="en-US" sz="1600" dirty="0"/>
                    </a:p>
                  </a:txBody>
                  <a:tcPr/>
                </a:tc>
                <a:tc>
                  <a:txBody>
                    <a:bodyPr/>
                    <a:lstStyle/>
                    <a:p>
                      <a:r>
                        <a:rPr lang="en-US" sz="1600" dirty="0" smtClean="0"/>
                        <a:t>Occupant of three-wheeled motor</a:t>
                      </a:r>
                      <a:r>
                        <a:rPr lang="en-US" sz="1600" baseline="0" dirty="0" smtClean="0"/>
                        <a:t> vehicle injured in transport accident</a:t>
                      </a:r>
                      <a:endParaRPr lang="en-US" sz="1600" dirty="0"/>
                    </a:p>
                  </a:txBody>
                  <a:tcPr/>
                </a:tc>
              </a:tr>
              <a:tr h="370840">
                <a:tc>
                  <a:txBody>
                    <a:bodyPr/>
                    <a:lstStyle/>
                    <a:p>
                      <a:r>
                        <a:rPr lang="en-US" sz="1600" dirty="0" smtClean="0"/>
                        <a:t>V40-V49</a:t>
                      </a:r>
                      <a:endParaRPr lang="en-US" sz="1600" dirty="0"/>
                    </a:p>
                  </a:txBody>
                  <a:tcPr/>
                </a:tc>
                <a:tc>
                  <a:txBody>
                    <a:bodyPr/>
                    <a:lstStyle/>
                    <a:p>
                      <a:r>
                        <a:rPr lang="en-US" sz="1600" dirty="0" smtClean="0"/>
                        <a:t>Car occupant</a:t>
                      </a:r>
                      <a:r>
                        <a:rPr lang="en-US" sz="1600" baseline="0" dirty="0" smtClean="0"/>
                        <a:t> injured in transport accident</a:t>
                      </a:r>
                      <a:endParaRPr lang="en-US" sz="1600" dirty="0" smtClean="0"/>
                    </a:p>
                  </a:txBody>
                  <a:tcPr/>
                </a:tc>
              </a:tr>
              <a:tr h="370840">
                <a:tc>
                  <a:txBody>
                    <a:bodyPr/>
                    <a:lstStyle/>
                    <a:p>
                      <a:r>
                        <a:rPr lang="en-US" sz="1600" dirty="0" smtClean="0"/>
                        <a:t>V50-V59</a:t>
                      </a:r>
                      <a:endParaRPr lang="en-US" sz="1600" dirty="0"/>
                    </a:p>
                  </a:txBody>
                  <a:tcPr/>
                </a:tc>
                <a:tc>
                  <a:txBody>
                    <a:bodyPr/>
                    <a:lstStyle/>
                    <a:p>
                      <a:r>
                        <a:rPr lang="en-US" sz="1600" dirty="0" smtClean="0"/>
                        <a:t>Occupant</a:t>
                      </a:r>
                      <a:r>
                        <a:rPr lang="en-US" sz="1600" baseline="0" dirty="0" smtClean="0"/>
                        <a:t> of pick-up truck or van injured in transport accident</a:t>
                      </a:r>
                      <a:endParaRPr lang="en-US" sz="1600" dirty="0" smtClean="0"/>
                    </a:p>
                  </a:txBody>
                  <a:tcPr/>
                </a:tc>
              </a:tr>
              <a:tr h="370840">
                <a:tc>
                  <a:txBody>
                    <a:bodyPr/>
                    <a:lstStyle/>
                    <a:p>
                      <a:r>
                        <a:rPr lang="en-US" sz="1600" dirty="0" smtClean="0"/>
                        <a:t>V60-V69</a:t>
                      </a:r>
                      <a:endParaRPr lang="en-US" sz="1600" dirty="0"/>
                    </a:p>
                  </a:txBody>
                  <a:tcPr/>
                </a:tc>
                <a:tc>
                  <a:txBody>
                    <a:bodyPr/>
                    <a:lstStyle/>
                    <a:p>
                      <a:r>
                        <a:rPr lang="en-US" sz="1600" dirty="0" smtClean="0"/>
                        <a:t>Occupant of heavy</a:t>
                      </a:r>
                      <a:r>
                        <a:rPr lang="en-US" sz="1600" baseline="0" dirty="0" smtClean="0"/>
                        <a:t> transport vehicle </a:t>
                      </a:r>
                      <a:r>
                        <a:rPr lang="en-US" sz="1600" dirty="0" smtClean="0"/>
                        <a:t>injured in transport accident</a:t>
                      </a:r>
                    </a:p>
                  </a:txBody>
                  <a:tcPr/>
                </a:tc>
              </a:tr>
              <a:tr h="370840">
                <a:tc>
                  <a:txBody>
                    <a:bodyPr/>
                    <a:lstStyle/>
                    <a:p>
                      <a:r>
                        <a:rPr lang="en-US" sz="1600" dirty="0" smtClean="0"/>
                        <a:t>V70-V79</a:t>
                      </a:r>
                      <a:endParaRPr lang="en-US" sz="1600" dirty="0"/>
                    </a:p>
                  </a:txBody>
                  <a:tcPr/>
                </a:tc>
                <a:tc>
                  <a:txBody>
                    <a:bodyPr/>
                    <a:lstStyle/>
                    <a:p>
                      <a:r>
                        <a:rPr lang="en-US" sz="1600" dirty="0" smtClean="0"/>
                        <a:t>Bus occupant injured in transport accident</a:t>
                      </a:r>
                    </a:p>
                  </a:txBody>
                  <a:tcPr/>
                </a:tc>
              </a:tr>
              <a:tr h="370840">
                <a:tc>
                  <a:txBody>
                    <a:bodyPr/>
                    <a:lstStyle/>
                    <a:p>
                      <a:r>
                        <a:rPr lang="en-US" sz="1600" dirty="0" smtClean="0"/>
                        <a:t>V80-V89</a:t>
                      </a:r>
                      <a:endParaRPr lang="en-US" sz="1600" dirty="0"/>
                    </a:p>
                  </a:txBody>
                  <a:tcPr/>
                </a:tc>
                <a:tc>
                  <a:txBody>
                    <a:bodyPr/>
                    <a:lstStyle/>
                    <a:p>
                      <a:r>
                        <a:rPr lang="en-US" sz="1600" dirty="0" smtClean="0"/>
                        <a:t>Other land transport</a:t>
                      </a:r>
                      <a:r>
                        <a:rPr lang="en-US" sz="1600" baseline="0" dirty="0" smtClean="0"/>
                        <a:t> accidents</a:t>
                      </a:r>
                      <a:endParaRPr lang="en-US" sz="1600" dirty="0" smtClean="0"/>
                    </a:p>
                  </a:txBody>
                  <a:tcPr/>
                </a:tc>
              </a:tr>
              <a:tr h="370840">
                <a:tc>
                  <a:txBody>
                    <a:bodyPr/>
                    <a:lstStyle/>
                    <a:p>
                      <a:r>
                        <a:rPr lang="en-US" sz="1600" dirty="0" smtClean="0"/>
                        <a:t>V90-V94</a:t>
                      </a:r>
                      <a:endParaRPr lang="en-US" sz="1600" dirty="0"/>
                    </a:p>
                  </a:txBody>
                  <a:tcPr/>
                </a:tc>
                <a:tc>
                  <a:txBody>
                    <a:bodyPr/>
                    <a:lstStyle/>
                    <a:p>
                      <a:r>
                        <a:rPr lang="en-US" sz="1600" dirty="0" smtClean="0"/>
                        <a:t>Water transport</a:t>
                      </a:r>
                      <a:r>
                        <a:rPr lang="en-US" sz="1600" baseline="0" dirty="0" smtClean="0"/>
                        <a:t> accidents</a:t>
                      </a:r>
                      <a:endParaRPr lang="en-US" sz="1600" dirty="0" smtClean="0"/>
                    </a:p>
                  </a:txBody>
                  <a:tcPr/>
                </a:tc>
              </a:tr>
              <a:tr h="370840">
                <a:tc>
                  <a:txBody>
                    <a:bodyPr/>
                    <a:lstStyle/>
                    <a:p>
                      <a:r>
                        <a:rPr lang="en-US" sz="1600" dirty="0" smtClean="0"/>
                        <a:t>V95-V97</a:t>
                      </a:r>
                      <a:endParaRPr lang="en-US" sz="1600" dirty="0"/>
                    </a:p>
                  </a:txBody>
                  <a:tcPr/>
                </a:tc>
                <a:tc>
                  <a:txBody>
                    <a:bodyPr/>
                    <a:lstStyle/>
                    <a:p>
                      <a:r>
                        <a:rPr lang="en-US" sz="1600" dirty="0" smtClean="0"/>
                        <a:t>Air and space transport accidents</a:t>
                      </a:r>
                    </a:p>
                  </a:txBody>
                  <a:tcPr/>
                </a:tc>
              </a:tr>
              <a:tr h="370840">
                <a:tc>
                  <a:txBody>
                    <a:bodyPr/>
                    <a:lstStyle/>
                    <a:p>
                      <a:r>
                        <a:rPr lang="en-US" sz="1600" dirty="0" smtClean="0"/>
                        <a:t>V98</a:t>
                      </a:r>
                      <a:endParaRPr lang="en-US" sz="1600" dirty="0"/>
                    </a:p>
                  </a:txBody>
                  <a:tcPr/>
                </a:tc>
                <a:tc>
                  <a:txBody>
                    <a:bodyPr/>
                    <a:lstStyle/>
                    <a:p>
                      <a:r>
                        <a:rPr lang="en-US" sz="1600" dirty="0" smtClean="0"/>
                        <a:t>Other and unspecified transport accidents</a:t>
                      </a:r>
                    </a:p>
                  </a:txBody>
                  <a:tcPr/>
                </a:tc>
              </a:tr>
              <a:tr h="370840">
                <a:tc>
                  <a:txBody>
                    <a:bodyPr/>
                    <a:lstStyle/>
                    <a:p>
                      <a:r>
                        <a:rPr lang="en-US" sz="1600" dirty="0" smtClean="0"/>
                        <a:t>V99</a:t>
                      </a:r>
                      <a:endParaRPr lang="en-US" sz="1600" dirty="0"/>
                    </a:p>
                  </a:txBody>
                  <a:tcPr/>
                </a:tc>
                <a:tc>
                  <a:txBody>
                    <a:bodyPr/>
                    <a:lstStyle/>
                    <a:p>
                      <a:r>
                        <a:rPr lang="en-US" sz="1600" dirty="0" smtClean="0"/>
                        <a:t>Unspecified transport accidents</a:t>
                      </a:r>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59436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63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b="1" dirty="0" smtClean="0">
                <a:solidFill>
                  <a:srgbClr val="C00000"/>
                </a:solidFill>
              </a:rPr>
              <a:t>7</a:t>
            </a:r>
            <a:r>
              <a:rPr lang="en-US" sz="2800" b="1" baseline="30000" dirty="0" smtClean="0">
                <a:solidFill>
                  <a:srgbClr val="C00000"/>
                </a:solidFill>
              </a:rPr>
              <a:t>th</a:t>
            </a:r>
            <a:r>
              <a:rPr lang="en-US" sz="2800" b="1" dirty="0" smtClean="0">
                <a:solidFill>
                  <a:srgbClr val="C00000"/>
                </a:solidFill>
              </a:rPr>
              <a:t> Character</a:t>
            </a:r>
          </a:p>
          <a:p>
            <a:pPr lvl="1"/>
            <a:r>
              <a:rPr lang="en-US" sz="2400" dirty="0"/>
              <a:t>Provides specified information regarding the clinical visit</a:t>
            </a:r>
          </a:p>
          <a:p>
            <a:pPr lvl="1"/>
            <a:r>
              <a:rPr lang="en-US" sz="2400" dirty="0"/>
              <a:t>Is required for certain categories and must be reported in the seventh </a:t>
            </a:r>
            <a:r>
              <a:rPr lang="en-US" sz="2400" dirty="0" smtClean="0"/>
              <a:t>position</a:t>
            </a:r>
          </a:p>
          <a:p>
            <a:pPr lvl="1"/>
            <a:r>
              <a:rPr lang="en-US" sz="2400" dirty="0"/>
              <a:t>May be alpha or numeric</a:t>
            </a:r>
          </a:p>
          <a:p>
            <a:pPr lvl="1"/>
            <a:r>
              <a:rPr lang="en-US" sz="2400" dirty="0"/>
              <a:t>H</a:t>
            </a:r>
            <a:r>
              <a:rPr lang="en-US" sz="2400" dirty="0" smtClean="0"/>
              <a:t>as </a:t>
            </a:r>
            <a:r>
              <a:rPr lang="en-US" sz="2400" dirty="0"/>
              <a:t>different meanings depending on the coding </a:t>
            </a:r>
            <a:r>
              <a:rPr lang="en-US" sz="2400" dirty="0" smtClean="0"/>
              <a:t>category</a:t>
            </a:r>
            <a:endParaRPr lang="en-US" sz="2000" dirty="0"/>
          </a:p>
          <a:p>
            <a:pPr lvl="1"/>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Autofit/>
          </a:bodyPr>
          <a:lstStyle/>
          <a:p>
            <a:r>
              <a:rPr lang="en-US" sz="3600" dirty="0" smtClean="0"/>
              <a:t>W00-W99 Codes</a:t>
            </a:r>
            <a:br>
              <a:rPr lang="en-US" sz="3600" dirty="0" smtClean="0"/>
            </a:br>
            <a:r>
              <a:rPr lang="en-US" sz="3600" dirty="0" smtClean="0"/>
              <a:t>Other External Causes of Accidental Injury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074519"/>
              </p:ext>
            </p:extLst>
          </p:nvPr>
        </p:nvGraphicFramePr>
        <p:xfrm>
          <a:off x="457200" y="1600200"/>
          <a:ext cx="8229600" cy="330708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Code Range</a:t>
                      </a:r>
                      <a:endParaRPr lang="en-US" dirty="0"/>
                    </a:p>
                  </a:txBody>
                  <a:tcPr/>
                </a:tc>
                <a:tc>
                  <a:txBody>
                    <a:bodyPr/>
                    <a:lstStyle/>
                    <a:p>
                      <a:r>
                        <a:rPr lang="en-US" dirty="0" smtClean="0"/>
                        <a:t>Description</a:t>
                      </a:r>
                      <a:endParaRPr lang="en-US" dirty="0"/>
                    </a:p>
                  </a:txBody>
                  <a:tcPr/>
                </a:tc>
              </a:tr>
              <a:tr h="370840">
                <a:tc>
                  <a:txBody>
                    <a:bodyPr/>
                    <a:lstStyle/>
                    <a:p>
                      <a:r>
                        <a:rPr lang="en-US" dirty="0" smtClean="0"/>
                        <a:t>W00-W19</a:t>
                      </a:r>
                      <a:endParaRPr lang="en-US" dirty="0"/>
                    </a:p>
                  </a:txBody>
                  <a:tcPr/>
                </a:tc>
                <a:tc>
                  <a:txBody>
                    <a:bodyPr/>
                    <a:lstStyle/>
                    <a:p>
                      <a:r>
                        <a:rPr lang="en-US" dirty="0" smtClean="0"/>
                        <a:t>Slipping, Tripping, Stumbling, and Falls</a:t>
                      </a:r>
                    </a:p>
                  </a:txBody>
                  <a:tcPr/>
                </a:tc>
              </a:tr>
              <a:tr h="370840">
                <a:tc>
                  <a:txBody>
                    <a:bodyPr/>
                    <a:lstStyle/>
                    <a:p>
                      <a:r>
                        <a:rPr lang="en-US" dirty="0" smtClean="0"/>
                        <a:t>W20-W49</a:t>
                      </a:r>
                      <a:endParaRPr lang="en-US" dirty="0"/>
                    </a:p>
                  </a:txBody>
                  <a:tcPr/>
                </a:tc>
                <a:tc>
                  <a:txBody>
                    <a:bodyPr/>
                    <a:lstStyle/>
                    <a:p>
                      <a:pPr marL="0" indent="0">
                        <a:buFont typeface="Arial" panose="020B0604020202020204" pitchFamily="34" charset="0"/>
                        <a:buNone/>
                      </a:pPr>
                      <a:r>
                        <a:rPr lang="en-US" dirty="0" smtClean="0"/>
                        <a:t>Exposure to Inanimate Mechanical Forces</a:t>
                      </a:r>
                    </a:p>
                    <a:p>
                      <a:pPr marL="285750" indent="-285750">
                        <a:buFont typeface="Arial" panose="020B0604020202020204" pitchFamily="34" charset="0"/>
                        <a:buChar char="•"/>
                      </a:pPr>
                      <a:r>
                        <a:rPr lang="en-US" dirty="0" smtClean="0"/>
                        <a:t>Struck by object due to collapse of building</a:t>
                      </a:r>
                    </a:p>
                  </a:txBody>
                  <a:tcPr/>
                </a:tc>
              </a:tr>
              <a:tr h="370840">
                <a:tc>
                  <a:txBody>
                    <a:bodyPr/>
                    <a:lstStyle/>
                    <a:p>
                      <a:r>
                        <a:rPr lang="en-US" dirty="0" smtClean="0"/>
                        <a:t>W50-W64</a:t>
                      </a:r>
                      <a:endParaRPr lang="en-US" dirty="0"/>
                    </a:p>
                  </a:txBody>
                  <a:tcPr/>
                </a:tc>
                <a:tc>
                  <a:txBody>
                    <a:bodyPr/>
                    <a:lstStyle/>
                    <a:p>
                      <a:r>
                        <a:rPr lang="en-US" dirty="0" smtClean="0"/>
                        <a:t>Exposure to Animate Mechanical Forces</a:t>
                      </a:r>
                    </a:p>
                    <a:p>
                      <a:pPr marL="285750" indent="-285750">
                        <a:buFont typeface="Arial" panose="020B0604020202020204" pitchFamily="34" charset="0"/>
                        <a:buChar char="•"/>
                      </a:pPr>
                      <a:r>
                        <a:rPr lang="en-US" dirty="0" smtClean="0"/>
                        <a:t>Struck by another person</a:t>
                      </a:r>
                    </a:p>
                  </a:txBody>
                  <a:tcPr/>
                </a:tc>
              </a:tr>
              <a:tr h="370840">
                <a:tc>
                  <a:txBody>
                    <a:bodyPr/>
                    <a:lstStyle/>
                    <a:p>
                      <a:r>
                        <a:rPr lang="en-US" dirty="0" smtClean="0"/>
                        <a:t>W65-W74</a:t>
                      </a:r>
                      <a:endParaRPr lang="en-US" dirty="0"/>
                    </a:p>
                  </a:txBody>
                  <a:tcPr/>
                </a:tc>
                <a:tc>
                  <a:txBody>
                    <a:bodyPr/>
                    <a:lstStyle/>
                    <a:p>
                      <a:r>
                        <a:rPr lang="en-US" dirty="0" smtClean="0"/>
                        <a:t>Accidental non-transport drowning and submersion</a:t>
                      </a:r>
                      <a:endParaRPr lang="en-US" dirty="0"/>
                    </a:p>
                  </a:txBody>
                  <a:tcPr/>
                </a:tc>
              </a:tr>
              <a:tr h="370840">
                <a:tc>
                  <a:txBody>
                    <a:bodyPr/>
                    <a:lstStyle/>
                    <a:p>
                      <a:r>
                        <a:rPr lang="en-US" dirty="0" smtClean="0"/>
                        <a:t>W85-W99</a:t>
                      </a:r>
                      <a:endParaRPr lang="en-US" dirty="0"/>
                    </a:p>
                  </a:txBody>
                  <a:tcPr/>
                </a:tc>
                <a:tc>
                  <a:txBody>
                    <a:bodyPr/>
                    <a:lstStyle/>
                    <a:p>
                      <a:r>
                        <a:rPr lang="en-US" dirty="0" smtClean="0"/>
                        <a:t>Exposure to Electric Current, Radiation and Extreme Ambient Air Temperature and Pressure</a:t>
                      </a:r>
                    </a:p>
                    <a:p>
                      <a:endParaRPr lang="en-US"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886" y="59436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385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Autofit/>
          </a:bodyPr>
          <a:lstStyle/>
          <a:p>
            <a:r>
              <a:rPr lang="en-US" sz="3600" dirty="0" smtClean="0"/>
              <a:t>X00-X99 Codes</a:t>
            </a:r>
            <a:br>
              <a:rPr lang="en-US" sz="3600" dirty="0" smtClean="0"/>
            </a:br>
            <a:r>
              <a:rPr lang="en-US" sz="3600" dirty="0" smtClean="0"/>
              <a:t>Other External Causes of Accidental Injury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3863296"/>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Code Range</a:t>
                      </a:r>
                      <a:endParaRPr lang="en-US" dirty="0"/>
                    </a:p>
                  </a:txBody>
                  <a:tcPr/>
                </a:tc>
                <a:tc>
                  <a:txBody>
                    <a:bodyPr/>
                    <a:lstStyle/>
                    <a:p>
                      <a:r>
                        <a:rPr lang="en-US" dirty="0" smtClean="0"/>
                        <a:t>Description</a:t>
                      </a:r>
                      <a:endParaRPr lang="en-US" dirty="0"/>
                    </a:p>
                  </a:txBody>
                  <a:tcPr/>
                </a:tc>
              </a:tr>
              <a:tr h="370840">
                <a:tc>
                  <a:txBody>
                    <a:bodyPr/>
                    <a:lstStyle/>
                    <a:p>
                      <a:r>
                        <a:rPr lang="en-US" dirty="0" smtClean="0"/>
                        <a:t>X00-X08</a:t>
                      </a:r>
                      <a:endParaRPr lang="en-US" dirty="0"/>
                    </a:p>
                  </a:txBody>
                  <a:tcPr/>
                </a:tc>
                <a:tc>
                  <a:txBody>
                    <a:bodyPr/>
                    <a:lstStyle/>
                    <a:p>
                      <a:r>
                        <a:rPr lang="en-US" dirty="0" smtClean="0"/>
                        <a:t>Exposure to Smoke, Fire and Flames</a:t>
                      </a:r>
                    </a:p>
                  </a:txBody>
                  <a:tcPr/>
                </a:tc>
              </a:tr>
              <a:tr h="370840">
                <a:tc>
                  <a:txBody>
                    <a:bodyPr/>
                    <a:lstStyle/>
                    <a:p>
                      <a:r>
                        <a:rPr lang="en-US" dirty="0" smtClean="0"/>
                        <a:t>X10-X19</a:t>
                      </a:r>
                      <a:endParaRPr lang="en-US" dirty="0"/>
                    </a:p>
                  </a:txBody>
                  <a:tcPr/>
                </a:tc>
                <a:tc>
                  <a:txBody>
                    <a:bodyPr/>
                    <a:lstStyle/>
                    <a:p>
                      <a:pPr marL="0" indent="0">
                        <a:buFont typeface="Arial" panose="020B0604020202020204" pitchFamily="34" charset="0"/>
                        <a:buNone/>
                      </a:pPr>
                      <a:r>
                        <a:rPr lang="en-US" dirty="0" smtClean="0"/>
                        <a:t>Contact with Heat and Hot Substances</a:t>
                      </a:r>
                    </a:p>
                  </a:txBody>
                  <a:tcPr/>
                </a:tc>
              </a:tr>
              <a:tr h="370840">
                <a:tc>
                  <a:txBody>
                    <a:bodyPr/>
                    <a:lstStyle/>
                    <a:p>
                      <a:r>
                        <a:rPr lang="en-US" dirty="0" smtClean="0"/>
                        <a:t>X30-X39</a:t>
                      </a:r>
                      <a:endParaRPr lang="en-US" dirty="0"/>
                    </a:p>
                  </a:txBody>
                  <a:tcPr/>
                </a:tc>
                <a:tc>
                  <a:txBody>
                    <a:bodyPr/>
                    <a:lstStyle/>
                    <a:p>
                      <a:r>
                        <a:rPr lang="en-US" dirty="0" smtClean="0"/>
                        <a:t>Exposure to Forces of Nature</a:t>
                      </a:r>
                    </a:p>
                  </a:txBody>
                  <a:tcPr/>
                </a:tc>
              </a:tr>
              <a:tr h="370840">
                <a:tc>
                  <a:txBody>
                    <a:bodyPr/>
                    <a:lstStyle/>
                    <a:p>
                      <a:r>
                        <a:rPr lang="en-US" dirty="0" smtClean="0"/>
                        <a:t>X52, X59</a:t>
                      </a:r>
                      <a:endParaRPr lang="en-US" dirty="0"/>
                    </a:p>
                  </a:txBody>
                  <a:tcPr/>
                </a:tc>
                <a:tc>
                  <a:txBody>
                    <a:bodyPr/>
                    <a:lstStyle/>
                    <a:p>
                      <a:r>
                        <a:rPr lang="en-US" dirty="0" smtClean="0"/>
                        <a:t>Accidental Exposure to Other Specified Factors</a:t>
                      </a:r>
                    </a:p>
                  </a:txBody>
                  <a:tcPr/>
                </a:tc>
              </a:tr>
              <a:tr h="370840">
                <a:tc>
                  <a:txBody>
                    <a:bodyPr/>
                    <a:lstStyle/>
                    <a:p>
                      <a:r>
                        <a:rPr lang="en-US" dirty="0" smtClean="0"/>
                        <a:t>X71-X83</a:t>
                      </a:r>
                      <a:endParaRPr lang="en-US" dirty="0"/>
                    </a:p>
                  </a:txBody>
                  <a:tcPr/>
                </a:tc>
                <a:tc>
                  <a:txBody>
                    <a:bodyPr/>
                    <a:lstStyle/>
                    <a:p>
                      <a:r>
                        <a:rPr lang="en-US" dirty="0" smtClean="0"/>
                        <a:t>Intentional</a:t>
                      </a:r>
                      <a:r>
                        <a:rPr lang="en-US" baseline="0" dirty="0" smtClean="0"/>
                        <a:t> Self-Harm</a:t>
                      </a:r>
                      <a:endParaRPr lang="en-US" dirty="0" smtClean="0"/>
                    </a:p>
                  </a:txBody>
                  <a:tcPr/>
                </a:tc>
              </a:tr>
              <a:tr h="370840">
                <a:tc>
                  <a:txBody>
                    <a:bodyPr/>
                    <a:lstStyle/>
                    <a:p>
                      <a:r>
                        <a:rPr lang="en-US" dirty="0" smtClean="0"/>
                        <a:t>X92-Y09</a:t>
                      </a:r>
                      <a:endParaRPr lang="en-US" dirty="0"/>
                    </a:p>
                  </a:txBody>
                  <a:tcPr/>
                </a:tc>
                <a:tc>
                  <a:txBody>
                    <a:bodyPr/>
                    <a:lstStyle/>
                    <a:p>
                      <a:r>
                        <a:rPr lang="en-US" dirty="0" smtClean="0"/>
                        <a:t>Assault</a:t>
                      </a:r>
                    </a:p>
                  </a:txBody>
                  <a:tcPr/>
                </a:tc>
              </a:tr>
              <a:tr h="370840">
                <a:tc>
                  <a:txBody>
                    <a:bodyPr/>
                    <a:lstStyle/>
                    <a:p>
                      <a:endParaRPr lang="en-US" dirty="0"/>
                    </a:p>
                  </a:txBody>
                  <a:tcPr/>
                </a:tc>
                <a:tc>
                  <a:txBody>
                    <a:bodyPr/>
                    <a:lstStyle/>
                    <a:p>
                      <a:endParaRPr lang="en-US" dirty="0" smtClean="0"/>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519" y="60198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132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dirty="0" smtClean="0"/>
              <a:t>Y00-Y99.9 Codes</a:t>
            </a:r>
            <a:br>
              <a:rPr lang="en-US" dirty="0" smtClean="0"/>
            </a:br>
            <a:r>
              <a:rPr lang="en-US" dirty="0" smtClean="0"/>
              <a:t>Other External Causes of Morbidity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757007"/>
              </p:ext>
            </p:extLst>
          </p:nvPr>
        </p:nvGraphicFramePr>
        <p:xfrm>
          <a:off x="457200" y="1600200"/>
          <a:ext cx="8229600" cy="473964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Code Range</a:t>
                      </a:r>
                      <a:endParaRPr lang="en-US" dirty="0"/>
                    </a:p>
                  </a:txBody>
                  <a:tcPr/>
                </a:tc>
                <a:tc>
                  <a:txBody>
                    <a:bodyPr/>
                    <a:lstStyle/>
                    <a:p>
                      <a:r>
                        <a:rPr lang="en-US" dirty="0" smtClean="0"/>
                        <a:t>Description</a:t>
                      </a:r>
                      <a:endParaRPr lang="en-US" dirty="0"/>
                    </a:p>
                  </a:txBody>
                  <a:tcPr/>
                </a:tc>
              </a:tr>
              <a:tr h="370840">
                <a:tc>
                  <a:txBody>
                    <a:bodyPr/>
                    <a:lstStyle/>
                    <a:p>
                      <a:r>
                        <a:rPr lang="en-US" sz="1600" dirty="0" smtClean="0"/>
                        <a:t>Y00-Y09</a:t>
                      </a:r>
                      <a:endParaRPr lang="en-US" sz="1600" dirty="0"/>
                    </a:p>
                  </a:txBody>
                  <a:tcPr/>
                </a:tc>
                <a:tc>
                  <a:txBody>
                    <a:bodyPr/>
                    <a:lstStyle/>
                    <a:p>
                      <a:r>
                        <a:rPr lang="en-US" sz="1600" dirty="0" smtClean="0"/>
                        <a:t>Assault</a:t>
                      </a:r>
                    </a:p>
                    <a:p>
                      <a:pPr marL="285750" indent="-285750">
                        <a:buFont typeface="Arial" panose="020B0604020202020204" pitchFamily="34" charset="0"/>
                        <a:buChar char="•"/>
                      </a:pPr>
                      <a:r>
                        <a:rPr lang="en-US" sz="1600" dirty="0" smtClean="0"/>
                        <a:t>Maltreatment and neglect</a:t>
                      </a:r>
                    </a:p>
                  </a:txBody>
                  <a:tcPr/>
                </a:tc>
              </a:tr>
              <a:tr h="370840">
                <a:tc>
                  <a:txBody>
                    <a:bodyPr/>
                    <a:lstStyle/>
                    <a:p>
                      <a:r>
                        <a:rPr lang="en-US" sz="1600" dirty="0" smtClean="0"/>
                        <a:t>Y21-Y33</a:t>
                      </a:r>
                      <a:endParaRPr lang="en-US" sz="1600" dirty="0"/>
                    </a:p>
                  </a:txBody>
                  <a:tcPr/>
                </a:tc>
                <a:tc>
                  <a:txBody>
                    <a:bodyPr/>
                    <a:lstStyle/>
                    <a:p>
                      <a:r>
                        <a:rPr lang="en-US" sz="1600" dirty="0" smtClean="0"/>
                        <a:t>Event of undetermined intent</a:t>
                      </a:r>
                      <a:endParaRPr lang="en-US" sz="1600" dirty="0"/>
                    </a:p>
                  </a:txBody>
                  <a:tcPr/>
                </a:tc>
              </a:tr>
              <a:tr h="370840">
                <a:tc>
                  <a:txBody>
                    <a:bodyPr/>
                    <a:lstStyle/>
                    <a:p>
                      <a:r>
                        <a:rPr lang="en-US" sz="1600" dirty="0" smtClean="0"/>
                        <a:t>Y35-Y38</a:t>
                      </a:r>
                      <a:endParaRPr lang="en-US" sz="1600" dirty="0"/>
                    </a:p>
                  </a:txBody>
                  <a:tcPr/>
                </a:tc>
                <a:tc>
                  <a:txBody>
                    <a:bodyPr/>
                    <a:lstStyle/>
                    <a:p>
                      <a:r>
                        <a:rPr lang="en-US" sz="1600" dirty="0" smtClean="0"/>
                        <a:t>Legal Intervention, Operations of War, Military Operations, and Terrorism</a:t>
                      </a:r>
                      <a:endParaRPr lang="en-US" sz="1600" dirty="0"/>
                    </a:p>
                  </a:txBody>
                  <a:tcPr/>
                </a:tc>
              </a:tr>
              <a:tr h="370840">
                <a:tc>
                  <a:txBody>
                    <a:bodyPr/>
                    <a:lstStyle/>
                    <a:p>
                      <a:r>
                        <a:rPr lang="en-US" sz="1600" dirty="0" smtClean="0"/>
                        <a:t>Y62-Y69</a:t>
                      </a:r>
                      <a:endParaRPr lang="en-US" sz="1600" dirty="0"/>
                    </a:p>
                  </a:txBody>
                  <a:tcPr/>
                </a:tc>
                <a:tc>
                  <a:txBody>
                    <a:bodyPr/>
                    <a:lstStyle/>
                    <a:p>
                      <a:r>
                        <a:rPr lang="en-US" sz="1600" dirty="0" smtClean="0"/>
                        <a:t>Misadventures to Patients During Surgical and Medical Care</a:t>
                      </a:r>
                      <a:endParaRPr lang="en-US" sz="1600" dirty="0"/>
                    </a:p>
                  </a:txBody>
                  <a:tcPr/>
                </a:tc>
              </a:tr>
              <a:tr h="370840">
                <a:tc>
                  <a:txBody>
                    <a:bodyPr/>
                    <a:lstStyle/>
                    <a:p>
                      <a:r>
                        <a:rPr lang="en-US" sz="1600" dirty="0" smtClean="0"/>
                        <a:t>Y70-Y82</a:t>
                      </a:r>
                      <a:endParaRPr lang="en-US" sz="1600" dirty="0"/>
                    </a:p>
                  </a:txBody>
                  <a:tcPr/>
                </a:tc>
                <a:tc>
                  <a:txBody>
                    <a:bodyPr/>
                    <a:lstStyle/>
                    <a:p>
                      <a:r>
                        <a:rPr lang="en-US" sz="1600" dirty="0" smtClean="0"/>
                        <a:t>Medical Devices Associated with Adverse Incidents in Diagnostic and Therapeutic Use</a:t>
                      </a:r>
                    </a:p>
                    <a:p>
                      <a:endParaRPr lang="en-US" sz="1600" dirty="0"/>
                    </a:p>
                  </a:txBody>
                  <a:tcPr/>
                </a:tc>
              </a:tr>
              <a:tr h="370840">
                <a:tc>
                  <a:txBody>
                    <a:bodyPr/>
                    <a:lstStyle/>
                    <a:p>
                      <a:r>
                        <a:rPr lang="en-US" sz="1600" dirty="0" smtClean="0"/>
                        <a:t>Y83-Y84</a:t>
                      </a:r>
                      <a:endParaRPr lang="en-US" sz="1600" dirty="0"/>
                    </a:p>
                  </a:txBody>
                  <a:tcPr/>
                </a:tc>
                <a:tc>
                  <a:txBody>
                    <a:bodyPr/>
                    <a:lstStyle/>
                    <a:p>
                      <a:r>
                        <a:rPr lang="en-US" sz="1600" dirty="0" smtClean="0"/>
                        <a:t>Surgical and other Medical Procedures as the Cause of Abnormal Reaction</a:t>
                      </a:r>
                      <a:endParaRPr lang="en-US" sz="1600" dirty="0"/>
                    </a:p>
                  </a:txBody>
                  <a:tcPr/>
                </a:tc>
              </a:tr>
              <a:tr h="370840">
                <a:tc>
                  <a:txBody>
                    <a:bodyPr/>
                    <a:lstStyle/>
                    <a:p>
                      <a:r>
                        <a:rPr lang="en-US" sz="1600" dirty="0" smtClean="0"/>
                        <a:t>Y92</a:t>
                      </a:r>
                      <a:endParaRPr lang="en-US" sz="1600" dirty="0"/>
                    </a:p>
                  </a:txBody>
                  <a:tcPr/>
                </a:tc>
                <a:tc>
                  <a:txBody>
                    <a:bodyPr/>
                    <a:lstStyle/>
                    <a:p>
                      <a:r>
                        <a:rPr lang="en-US" sz="1600" dirty="0" smtClean="0"/>
                        <a:t>Place of occurrence of the external cause</a:t>
                      </a:r>
                      <a:endParaRPr lang="en-US" sz="1600" dirty="0"/>
                    </a:p>
                  </a:txBody>
                  <a:tcPr/>
                </a:tc>
              </a:tr>
              <a:tr h="370840">
                <a:tc>
                  <a:txBody>
                    <a:bodyPr/>
                    <a:lstStyle/>
                    <a:p>
                      <a:r>
                        <a:rPr lang="en-US" sz="1600" dirty="0" smtClean="0"/>
                        <a:t>Y93</a:t>
                      </a:r>
                      <a:endParaRPr lang="en-US" sz="1600" dirty="0"/>
                    </a:p>
                  </a:txBody>
                  <a:tcPr/>
                </a:tc>
                <a:tc>
                  <a:txBody>
                    <a:bodyPr/>
                    <a:lstStyle/>
                    <a:p>
                      <a:r>
                        <a:rPr lang="en-US" sz="1600" dirty="0" smtClean="0"/>
                        <a:t>Activity codes</a:t>
                      </a:r>
                      <a:endParaRPr lang="en-US" sz="1600" dirty="0"/>
                    </a:p>
                  </a:txBody>
                  <a:tcPr/>
                </a:tc>
              </a:tr>
              <a:tr h="370840">
                <a:tc>
                  <a:txBody>
                    <a:bodyPr/>
                    <a:lstStyle/>
                    <a:p>
                      <a:r>
                        <a:rPr lang="en-US" sz="1600" dirty="0" smtClean="0"/>
                        <a:t>Y95</a:t>
                      </a:r>
                      <a:endParaRPr lang="en-US" sz="1600" dirty="0"/>
                    </a:p>
                  </a:txBody>
                  <a:tcPr/>
                </a:tc>
                <a:tc>
                  <a:txBody>
                    <a:bodyPr/>
                    <a:lstStyle/>
                    <a:p>
                      <a:r>
                        <a:rPr lang="en-US" sz="1600" dirty="0" smtClean="0"/>
                        <a:t>Nosocomial condition</a:t>
                      </a:r>
                    </a:p>
                  </a:txBody>
                  <a:tcPr/>
                </a:tc>
              </a:tr>
              <a:tr h="370840">
                <a:tc>
                  <a:txBody>
                    <a:bodyPr/>
                    <a:lstStyle/>
                    <a:p>
                      <a:r>
                        <a:rPr lang="en-US" sz="1600" dirty="0" smtClean="0"/>
                        <a:t>Y99</a:t>
                      </a:r>
                      <a:endParaRPr lang="en-US" sz="1600" dirty="0"/>
                    </a:p>
                  </a:txBody>
                  <a:tcPr/>
                </a:tc>
                <a:tc>
                  <a:txBody>
                    <a:bodyPr/>
                    <a:lstStyle/>
                    <a:p>
                      <a:r>
                        <a:rPr lang="en-US" sz="1600" dirty="0" smtClean="0"/>
                        <a:t>External cause status</a:t>
                      </a:r>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60198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933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dirty="0"/>
              <a:t>Z00-Z99 Factors influencing health status and contact with health services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14582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Code Range</a:t>
                      </a:r>
                      <a:endParaRPr lang="en-US" dirty="0"/>
                    </a:p>
                  </a:txBody>
                  <a:tcPr/>
                </a:tc>
                <a:tc>
                  <a:txBody>
                    <a:bodyPr/>
                    <a:lstStyle/>
                    <a:p>
                      <a:r>
                        <a:rPr lang="en-US" dirty="0" smtClean="0"/>
                        <a:t>Description</a:t>
                      </a:r>
                      <a:endParaRPr lang="en-US" dirty="0"/>
                    </a:p>
                  </a:txBody>
                  <a:tcPr/>
                </a:tc>
              </a:tr>
              <a:tr h="370840">
                <a:tc>
                  <a:txBody>
                    <a:bodyPr/>
                    <a:lstStyle/>
                    <a:p>
                      <a:r>
                        <a:rPr lang="en-US" sz="1600" dirty="0" smtClean="0"/>
                        <a:t>Z00-Z13</a:t>
                      </a:r>
                      <a:endParaRPr lang="en-US" sz="1600" dirty="0"/>
                    </a:p>
                  </a:txBody>
                  <a:tcPr/>
                </a:tc>
                <a:tc>
                  <a:txBody>
                    <a:bodyPr/>
                    <a:lstStyle/>
                    <a:p>
                      <a:r>
                        <a:rPr lang="en-US" sz="1600" dirty="0" smtClean="0"/>
                        <a:t>Persons encountering health services for examination and investigation</a:t>
                      </a:r>
                    </a:p>
                  </a:txBody>
                  <a:tcPr/>
                </a:tc>
              </a:tr>
              <a:tr h="370840">
                <a:tc>
                  <a:txBody>
                    <a:bodyPr/>
                    <a:lstStyle/>
                    <a:p>
                      <a:r>
                        <a:rPr lang="en-US" sz="1600" dirty="0" smtClean="0"/>
                        <a:t>Z14-Z15</a:t>
                      </a:r>
                      <a:endParaRPr lang="en-US" sz="1600" dirty="0"/>
                    </a:p>
                  </a:txBody>
                  <a:tcPr/>
                </a:tc>
                <a:tc>
                  <a:txBody>
                    <a:bodyPr/>
                    <a:lstStyle/>
                    <a:p>
                      <a:r>
                        <a:rPr lang="en-US" sz="1600" dirty="0" smtClean="0"/>
                        <a:t>Genetic carrier and genetic susceptibility to disease</a:t>
                      </a:r>
                    </a:p>
                  </a:txBody>
                  <a:tcPr/>
                </a:tc>
              </a:tr>
              <a:tr h="370840">
                <a:tc>
                  <a:txBody>
                    <a:bodyPr/>
                    <a:lstStyle/>
                    <a:p>
                      <a:r>
                        <a:rPr lang="en-US" sz="1600" dirty="0" smtClean="0"/>
                        <a:t>Z16</a:t>
                      </a:r>
                      <a:endParaRPr lang="en-US" sz="1600" dirty="0"/>
                    </a:p>
                  </a:txBody>
                  <a:tcPr/>
                </a:tc>
                <a:tc>
                  <a:txBody>
                    <a:bodyPr/>
                    <a:lstStyle/>
                    <a:p>
                      <a:r>
                        <a:rPr lang="en-US" sz="1600" dirty="0" smtClean="0"/>
                        <a:t>Infection with drug-resistant microorganisms</a:t>
                      </a:r>
                    </a:p>
                  </a:txBody>
                  <a:tcPr/>
                </a:tc>
              </a:tr>
              <a:tr h="370840">
                <a:tc>
                  <a:txBody>
                    <a:bodyPr/>
                    <a:lstStyle/>
                    <a:p>
                      <a:r>
                        <a:rPr lang="en-US" sz="1600" dirty="0" smtClean="0"/>
                        <a:t>Z17</a:t>
                      </a:r>
                      <a:endParaRPr lang="en-US" sz="1600" dirty="0"/>
                    </a:p>
                  </a:txBody>
                  <a:tcPr/>
                </a:tc>
                <a:tc>
                  <a:txBody>
                    <a:bodyPr/>
                    <a:lstStyle/>
                    <a:p>
                      <a:r>
                        <a:rPr lang="en-US" sz="1600" dirty="0" smtClean="0"/>
                        <a:t>Estrogen receptor status</a:t>
                      </a:r>
                    </a:p>
                  </a:txBody>
                  <a:tcPr/>
                </a:tc>
              </a:tr>
              <a:tr h="370840">
                <a:tc>
                  <a:txBody>
                    <a:bodyPr/>
                    <a:lstStyle/>
                    <a:p>
                      <a:r>
                        <a:rPr lang="en-US" sz="1600" dirty="0" smtClean="0"/>
                        <a:t>Z18</a:t>
                      </a:r>
                      <a:endParaRPr lang="en-US" sz="1600" dirty="0"/>
                    </a:p>
                  </a:txBody>
                  <a:tcPr/>
                </a:tc>
                <a:tc>
                  <a:txBody>
                    <a:bodyPr/>
                    <a:lstStyle/>
                    <a:p>
                      <a:r>
                        <a:rPr lang="en-US" sz="1600" dirty="0" smtClean="0"/>
                        <a:t>Retained foreign body fragments</a:t>
                      </a:r>
                    </a:p>
                  </a:txBody>
                  <a:tcPr/>
                </a:tc>
              </a:tr>
              <a:tr h="370840">
                <a:tc>
                  <a:txBody>
                    <a:bodyPr/>
                    <a:lstStyle/>
                    <a:p>
                      <a:r>
                        <a:rPr lang="en-US" sz="1600" dirty="0" smtClean="0"/>
                        <a:t>Z20-Z28</a:t>
                      </a:r>
                      <a:endParaRPr lang="en-US" sz="1600" dirty="0"/>
                    </a:p>
                  </a:txBody>
                  <a:tcPr/>
                </a:tc>
                <a:tc>
                  <a:txBody>
                    <a:bodyPr/>
                    <a:lstStyle/>
                    <a:p>
                      <a:r>
                        <a:rPr lang="en-US" sz="1600" dirty="0" smtClean="0"/>
                        <a:t>Persons with potential health hazards related to communicable disease</a:t>
                      </a:r>
                    </a:p>
                  </a:txBody>
                  <a:tcPr/>
                </a:tc>
              </a:tr>
              <a:tr h="370840">
                <a:tc>
                  <a:txBody>
                    <a:bodyPr/>
                    <a:lstStyle/>
                    <a:p>
                      <a:r>
                        <a:rPr lang="en-US" sz="1600" dirty="0" smtClean="0"/>
                        <a:t>Z30-Z39</a:t>
                      </a:r>
                      <a:endParaRPr lang="en-US" sz="1600" dirty="0"/>
                    </a:p>
                  </a:txBody>
                  <a:tcPr/>
                </a:tc>
                <a:tc>
                  <a:txBody>
                    <a:bodyPr/>
                    <a:lstStyle/>
                    <a:p>
                      <a:r>
                        <a:rPr lang="en-US" sz="1600" dirty="0" smtClean="0"/>
                        <a:t>Persons encountering health services in circumstances related to reproduction</a:t>
                      </a:r>
                    </a:p>
                  </a:txBody>
                  <a:tcPr/>
                </a:tc>
              </a:tr>
              <a:tr h="370840">
                <a:tc>
                  <a:txBody>
                    <a:bodyPr/>
                    <a:lstStyle/>
                    <a:p>
                      <a:r>
                        <a:rPr lang="en-US" sz="1600" dirty="0" smtClean="0"/>
                        <a:t>Z40-Z53</a:t>
                      </a:r>
                      <a:endParaRPr lang="en-US" sz="1600" dirty="0"/>
                    </a:p>
                  </a:txBody>
                  <a:tcPr/>
                </a:tc>
                <a:tc>
                  <a:txBody>
                    <a:bodyPr/>
                    <a:lstStyle/>
                    <a:p>
                      <a:r>
                        <a:rPr lang="en-US" sz="1600" dirty="0" smtClean="0"/>
                        <a:t>Persons encountering health services for specific procedures and health care</a:t>
                      </a:r>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60198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384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dirty="0"/>
              <a:t>Z00-Z99 </a:t>
            </a:r>
            <a:r>
              <a:rPr lang="en-US" dirty="0" smtClean="0"/>
              <a:t>(Continue)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7858984"/>
              </p:ext>
            </p:extLst>
          </p:nvPr>
        </p:nvGraphicFramePr>
        <p:xfrm>
          <a:off x="457200" y="1600200"/>
          <a:ext cx="8229600" cy="359156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Code Range</a:t>
                      </a:r>
                      <a:endParaRPr lang="en-US" dirty="0"/>
                    </a:p>
                  </a:txBody>
                  <a:tcPr/>
                </a:tc>
                <a:tc>
                  <a:txBody>
                    <a:bodyPr/>
                    <a:lstStyle/>
                    <a:p>
                      <a:r>
                        <a:rPr lang="en-US" dirty="0" smtClean="0"/>
                        <a:t>Description</a:t>
                      </a:r>
                      <a:endParaRPr lang="en-US" dirty="0"/>
                    </a:p>
                  </a:txBody>
                  <a:tcPr/>
                </a:tc>
              </a:tr>
              <a:tr h="370840">
                <a:tc>
                  <a:txBody>
                    <a:bodyPr/>
                    <a:lstStyle/>
                    <a:p>
                      <a:r>
                        <a:rPr lang="en-US" sz="1600" dirty="0" smtClean="0"/>
                        <a:t>Z40-Z53</a:t>
                      </a:r>
                      <a:endParaRPr lang="en-US" sz="1600" dirty="0"/>
                    </a:p>
                  </a:txBody>
                  <a:tcPr/>
                </a:tc>
                <a:tc>
                  <a:txBody>
                    <a:bodyPr/>
                    <a:lstStyle/>
                    <a:p>
                      <a:r>
                        <a:rPr lang="en-US" sz="1600" dirty="0" smtClean="0"/>
                        <a:t>Persons encountering health services for specific procedures and health care</a:t>
                      </a:r>
                    </a:p>
                  </a:txBody>
                  <a:tcPr/>
                </a:tc>
              </a:tr>
              <a:tr h="370840">
                <a:tc>
                  <a:txBody>
                    <a:bodyPr/>
                    <a:lstStyle/>
                    <a:p>
                      <a:r>
                        <a:rPr lang="en-US" sz="1600" dirty="0" smtClean="0"/>
                        <a:t>Z55-Z65</a:t>
                      </a:r>
                      <a:endParaRPr lang="en-US" sz="1600" dirty="0"/>
                    </a:p>
                  </a:txBody>
                  <a:tcPr/>
                </a:tc>
                <a:tc>
                  <a:txBody>
                    <a:bodyPr/>
                    <a:lstStyle/>
                    <a:p>
                      <a:r>
                        <a:rPr lang="en-US" sz="1600" dirty="0" smtClean="0"/>
                        <a:t>Persons with potential health hazards related to socioeconomic and psychosocial circumstance</a:t>
                      </a:r>
                    </a:p>
                  </a:txBody>
                  <a:tcPr/>
                </a:tc>
              </a:tr>
              <a:tr h="370840">
                <a:tc>
                  <a:txBody>
                    <a:bodyPr/>
                    <a:lstStyle/>
                    <a:p>
                      <a:r>
                        <a:rPr lang="en-US" sz="1600" dirty="0" smtClean="0"/>
                        <a:t>Z66</a:t>
                      </a:r>
                      <a:endParaRPr lang="en-US" sz="1600" dirty="0"/>
                    </a:p>
                  </a:txBody>
                  <a:tcPr/>
                </a:tc>
                <a:tc>
                  <a:txBody>
                    <a:bodyPr/>
                    <a:lstStyle/>
                    <a:p>
                      <a:r>
                        <a:rPr lang="en-US" sz="1600" dirty="0" smtClean="0"/>
                        <a:t>Do Not Resuscitate (DNR) status</a:t>
                      </a:r>
                    </a:p>
                  </a:txBody>
                  <a:tcPr/>
                </a:tc>
              </a:tr>
              <a:tr h="370840">
                <a:tc>
                  <a:txBody>
                    <a:bodyPr/>
                    <a:lstStyle/>
                    <a:p>
                      <a:r>
                        <a:rPr lang="en-US" sz="1600" dirty="0" smtClean="0"/>
                        <a:t>Z67</a:t>
                      </a:r>
                      <a:endParaRPr lang="en-US" sz="1600" dirty="0"/>
                    </a:p>
                  </a:txBody>
                  <a:tcPr/>
                </a:tc>
                <a:tc>
                  <a:txBody>
                    <a:bodyPr/>
                    <a:lstStyle/>
                    <a:p>
                      <a:r>
                        <a:rPr lang="en-US" sz="1600" dirty="0" smtClean="0"/>
                        <a:t>Blood type</a:t>
                      </a:r>
                    </a:p>
                  </a:txBody>
                  <a:tcPr/>
                </a:tc>
              </a:tr>
              <a:tr h="370840">
                <a:tc>
                  <a:txBody>
                    <a:bodyPr/>
                    <a:lstStyle/>
                    <a:p>
                      <a:r>
                        <a:rPr lang="en-US" sz="1600" dirty="0" smtClean="0"/>
                        <a:t>Z68</a:t>
                      </a:r>
                      <a:endParaRPr lang="en-US" sz="1600" dirty="0"/>
                    </a:p>
                  </a:txBody>
                  <a:tcPr/>
                </a:tc>
                <a:tc>
                  <a:txBody>
                    <a:bodyPr/>
                    <a:lstStyle/>
                    <a:p>
                      <a:r>
                        <a:rPr lang="en-US" sz="1600" dirty="0" smtClean="0"/>
                        <a:t>Body mass index (BMI)</a:t>
                      </a:r>
                    </a:p>
                  </a:txBody>
                  <a:tcPr/>
                </a:tc>
              </a:tr>
              <a:tr h="370840">
                <a:tc>
                  <a:txBody>
                    <a:bodyPr/>
                    <a:lstStyle/>
                    <a:p>
                      <a:r>
                        <a:rPr lang="en-US" sz="1600" dirty="0" smtClean="0"/>
                        <a:t>Z69-Z76</a:t>
                      </a:r>
                      <a:endParaRPr lang="en-US" sz="1600" dirty="0"/>
                    </a:p>
                  </a:txBody>
                  <a:tcPr/>
                </a:tc>
                <a:tc>
                  <a:txBody>
                    <a:bodyPr/>
                    <a:lstStyle/>
                    <a:p>
                      <a:r>
                        <a:rPr lang="en-US" sz="1600" dirty="0" smtClean="0"/>
                        <a:t>Persons encountering health services in other circumstances</a:t>
                      </a:r>
                    </a:p>
                  </a:txBody>
                  <a:tcPr/>
                </a:tc>
              </a:tr>
              <a:tr h="370840">
                <a:tc>
                  <a:txBody>
                    <a:bodyPr/>
                    <a:lstStyle/>
                    <a:p>
                      <a:r>
                        <a:rPr lang="en-US" sz="1600" dirty="0" smtClean="0"/>
                        <a:t>Z79-Z99</a:t>
                      </a:r>
                      <a:endParaRPr lang="en-US" sz="1600" dirty="0"/>
                    </a:p>
                  </a:txBody>
                  <a:tcPr/>
                </a:tc>
                <a:tc>
                  <a:txBody>
                    <a:bodyPr/>
                    <a:lstStyle/>
                    <a:p>
                      <a:r>
                        <a:rPr lang="en-US" sz="1600" dirty="0" smtClean="0"/>
                        <a:t>Persons with potential health hazards related to family and personal history and certain conditions influencing health status</a:t>
                      </a:r>
                    </a:p>
                  </a:txBody>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5943600"/>
            <a:ext cx="17859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16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pPr marL="0" indent="0" algn="ctr">
              <a:buNone/>
            </a:pPr>
            <a:r>
              <a:rPr lang="en-US" sz="2800"/>
              <a:t> </a:t>
            </a:r>
            <a:r>
              <a:rPr lang="en-US" sz="2800" smtClean="0"/>
              <a:t>codingresource@g1hs.com</a:t>
            </a:r>
            <a:endParaRPr lang="en-US" sz="28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402" y="3352800"/>
            <a:ext cx="4110750" cy="1676400"/>
          </a:xfrm>
          <a:prstGeom prst="rect">
            <a:avLst/>
          </a:prstGeom>
        </p:spPr>
      </p:pic>
    </p:spTree>
    <p:extLst>
      <p:ext uri="{BB962C8B-B14F-4D97-AF65-F5344CB8AC3E}">
        <p14:creationId xmlns:p14="http://schemas.microsoft.com/office/powerpoint/2010/main" val="510308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17481618"/>
              </p:ext>
            </p:extLst>
          </p:nvPr>
        </p:nvGraphicFramePr>
        <p:xfrm>
          <a:off x="381000" y="1447800"/>
          <a:ext cx="8229600" cy="4759960"/>
        </p:xfrm>
        <a:graphic>
          <a:graphicData uri="http://schemas.openxmlformats.org/drawingml/2006/table">
            <a:tbl>
              <a:tblPr firstRow="1" bandRow="1">
                <a:tableStyleId>{5C22544A-7EE6-4342-B048-85BDC9FD1C3A}</a:tableStyleId>
              </a:tblPr>
              <a:tblGrid>
                <a:gridCol w="1350962"/>
                <a:gridCol w="6878638"/>
              </a:tblGrid>
              <a:tr h="370840">
                <a:tc>
                  <a:txBody>
                    <a:bodyPr/>
                    <a:lstStyle/>
                    <a:p>
                      <a:endParaRPr lang="en-US" dirty="0"/>
                    </a:p>
                  </a:txBody>
                  <a:tcPr>
                    <a:solidFill>
                      <a:srgbClr val="C00000"/>
                    </a:solidFill>
                  </a:tcPr>
                </a:tc>
                <a:tc>
                  <a:txBody>
                    <a:bodyPr/>
                    <a:lstStyle/>
                    <a:p>
                      <a:r>
                        <a:rPr lang="en-US" sz="1600" dirty="0" smtClean="0"/>
                        <a:t>7</a:t>
                      </a:r>
                      <a:r>
                        <a:rPr lang="en-US" sz="1600" baseline="30000" dirty="0" smtClean="0"/>
                        <a:t>th</a:t>
                      </a:r>
                      <a:r>
                        <a:rPr lang="en-US" sz="1600" dirty="0" smtClean="0"/>
                        <a:t> Character</a:t>
                      </a:r>
                      <a:endParaRPr lang="en-US" sz="1600" dirty="0"/>
                    </a:p>
                  </a:txBody>
                  <a:tcPr>
                    <a:solidFill>
                      <a:srgbClr val="C00000"/>
                    </a:solidFill>
                  </a:tcPr>
                </a:tc>
              </a:tr>
              <a:tr h="274320">
                <a:tc>
                  <a:txBody>
                    <a:bodyPr/>
                    <a:lstStyle/>
                    <a:p>
                      <a:pPr algn="ctr"/>
                      <a:r>
                        <a:rPr lang="en-US" sz="1200" b="1" dirty="0" smtClean="0"/>
                        <a:t>1</a:t>
                      </a:r>
                      <a:endParaRPr lang="en-US" sz="1200" b="1" dirty="0"/>
                    </a:p>
                  </a:txBody>
                  <a:tcPr/>
                </a:tc>
                <a:tc>
                  <a:txBody>
                    <a:bodyPr/>
                    <a:lstStyle/>
                    <a:p>
                      <a:r>
                        <a:rPr lang="en-US" sz="1200" b="1" dirty="0" smtClean="0"/>
                        <a:t>Fetus 1</a:t>
                      </a:r>
                      <a:endParaRPr lang="en-US" sz="1200" b="1" dirty="0"/>
                    </a:p>
                  </a:txBody>
                  <a:tcPr/>
                </a:tc>
              </a:tr>
              <a:tr h="274320">
                <a:tc>
                  <a:txBody>
                    <a:bodyPr/>
                    <a:lstStyle/>
                    <a:p>
                      <a:pPr algn="ctr"/>
                      <a:r>
                        <a:rPr lang="en-US" sz="1200" b="1" dirty="0" smtClean="0"/>
                        <a:t>2</a:t>
                      </a:r>
                      <a:endParaRPr lang="en-US" sz="1200" b="1" dirty="0"/>
                    </a:p>
                  </a:txBody>
                  <a:tcPr/>
                </a:tc>
                <a:tc>
                  <a:txBody>
                    <a:bodyPr/>
                    <a:lstStyle/>
                    <a:p>
                      <a:r>
                        <a:rPr lang="en-US" sz="1200" b="1" dirty="0" smtClean="0"/>
                        <a:t>Fetus 2</a:t>
                      </a:r>
                    </a:p>
                  </a:txBody>
                  <a:tcPr/>
                </a:tc>
              </a:tr>
              <a:tr h="274320">
                <a:tc>
                  <a:txBody>
                    <a:bodyPr/>
                    <a:lstStyle/>
                    <a:p>
                      <a:pPr algn="ctr"/>
                      <a:r>
                        <a:rPr lang="en-US" sz="1200" b="1" dirty="0" smtClean="0"/>
                        <a:t>3</a:t>
                      </a:r>
                      <a:endParaRPr lang="en-US" sz="1200" b="1" dirty="0"/>
                    </a:p>
                  </a:txBody>
                  <a:tcPr/>
                </a:tc>
                <a:tc>
                  <a:txBody>
                    <a:bodyPr/>
                    <a:lstStyle/>
                    <a:p>
                      <a:r>
                        <a:rPr lang="en-US" sz="1200" b="1" dirty="0" smtClean="0"/>
                        <a:t>Fetus 3</a:t>
                      </a:r>
                    </a:p>
                  </a:txBody>
                  <a:tcPr/>
                </a:tc>
              </a:tr>
              <a:tr h="274320">
                <a:tc>
                  <a:txBody>
                    <a:bodyPr/>
                    <a:lstStyle/>
                    <a:p>
                      <a:pPr algn="ctr"/>
                      <a:r>
                        <a:rPr lang="en-US" sz="1200" b="1" dirty="0" smtClean="0"/>
                        <a:t>4</a:t>
                      </a:r>
                      <a:endParaRPr lang="en-US" sz="1200" b="1" dirty="0"/>
                    </a:p>
                  </a:txBody>
                  <a:tcPr/>
                </a:tc>
                <a:tc>
                  <a:txBody>
                    <a:bodyPr/>
                    <a:lstStyle/>
                    <a:p>
                      <a:r>
                        <a:rPr lang="en-US" sz="1200" b="1" dirty="0" smtClean="0"/>
                        <a:t>Fetus 4</a:t>
                      </a:r>
                    </a:p>
                  </a:txBody>
                  <a:tcPr/>
                </a:tc>
              </a:tr>
              <a:tr h="274320">
                <a:tc>
                  <a:txBody>
                    <a:bodyPr/>
                    <a:lstStyle/>
                    <a:p>
                      <a:pPr algn="ctr"/>
                      <a:r>
                        <a:rPr lang="en-US" sz="1200" b="1" dirty="0" smtClean="0"/>
                        <a:t>5</a:t>
                      </a:r>
                      <a:endParaRPr lang="en-US" sz="1200" b="1" dirty="0"/>
                    </a:p>
                  </a:txBody>
                  <a:tcPr/>
                </a:tc>
                <a:tc>
                  <a:txBody>
                    <a:bodyPr/>
                    <a:lstStyle/>
                    <a:p>
                      <a:r>
                        <a:rPr lang="en-US" sz="1200" b="1" dirty="0" smtClean="0"/>
                        <a:t>Fetus 5</a:t>
                      </a:r>
                    </a:p>
                  </a:txBody>
                  <a:tcPr/>
                </a:tc>
              </a:tr>
              <a:tr h="274320">
                <a:tc>
                  <a:txBody>
                    <a:bodyPr/>
                    <a:lstStyle/>
                    <a:p>
                      <a:pPr algn="ctr"/>
                      <a:r>
                        <a:rPr lang="en-US" sz="1200" b="1" dirty="0" smtClean="0"/>
                        <a:t>9</a:t>
                      </a:r>
                      <a:endParaRPr lang="en-US" sz="1200" b="1" dirty="0"/>
                    </a:p>
                  </a:txBody>
                  <a:tcPr/>
                </a:tc>
                <a:tc>
                  <a:txBody>
                    <a:bodyPr/>
                    <a:lstStyle/>
                    <a:p>
                      <a:r>
                        <a:rPr lang="en-US" sz="1200" b="1" dirty="0" smtClean="0"/>
                        <a:t>Other</a:t>
                      </a:r>
                      <a:r>
                        <a:rPr lang="en-US" sz="1200" b="1" baseline="0" dirty="0" smtClean="0"/>
                        <a:t> fetus</a:t>
                      </a:r>
                      <a:endParaRPr lang="en-US" sz="1200" b="1" dirty="0" smtClean="0"/>
                    </a:p>
                  </a:txBody>
                  <a:tcPr/>
                </a:tc>
              </a:tr>
              <a:tr h="274320">
                <a:tc>
                  <a:txBody>
                    <a:bodyPr/>
                    <a:lstStyle/>
                    <a:p>
                      <a:pPr algn="ctr"/>
                      <a:endParaRPr lang="en-US" sz="1200" b="1" dirty="0"/>
                    </a:p>
                  </a:txBody>
                  <a:tcPr/>
                </a:tc>
                <a:tc>
                  <a:txBody>
                    <a:bodyPr/>
                    <a:lstStyle/>
                    <a:p>
                      <a:endParaRPr lang="en-US" sz="1200" b="1" dirty="0"/>
                    </a:p>
                  </a:txBody>
                  <a:tcPr/>
                </a:tc>
              </a:tr>
              <a:tr h="274320">
                <a:tc>
                  <a:txBody>
                    <a:bodyPr/>
                    <a:lstStyle/>
                    <a:p>
                      <a:pPr algn="ctr"/>
                      <a:endParaRPr lang="en-US" sz="1200" b="1" dirty="0"/>
                    </a:p>
                  </a:txBody>
                  <a:tcPr/>
                </a:tc>
                <a:tc>
                  <a:txBody>
                    <a:bodyPr/>
                    <a:lstStyle/>
                    <a:p>
                      <a:endParaRPr lang="en-US" sz="1200" b="1" dirty="0" smtClean="0"/>
                    </a:p>
                  </a:txBody>
                  <a:tcPr/>
                </a:tc>
              </a:tr>
              <a:tr h="274320">
                <a:tc>
                  <a:txBody>
                    <a:bodyPr/>
                    <a:lstStyle/>
                    <a:p>
                      <a:pPr algn="ctr"/>
                      <a:endParaRPr lang="en-US" sz="1200" b="1" dirty="0"/>
                    </a:p>
                  </a:txBody>
                  <a:tcPr/>
                </a:tc>
                <a:tc>
                  <a:txBody>
                    <a:bodyPr/>
                    <a:lstStyle/>
                    <a:p>
                      <a:endParaRPr lang="en-US" sz="1200" b="1" dirty="0" smtClean="0"/>
                    </a:p>
                  </a:txBody>
                  <a:tcPr/>
                </a:tc>
              </a:tr>
              <a:tr h="274320">
                <a:tc>
                  <a:txBody>
                    <a:bodyPr/>
                    <a:lstStyle/>
                    <a:p>
                      <a:pPr algn="ctr"/>
                      <a:endParaRPr lang="en-US" sz="1200" b="1" dirty="0"/>
                    </a:p>
                  </a:txBody>
                  <a:tcPr/>
                </a:tc>
                <a:tc>
                  <a:txBody>
                    <a:bodyPr/>
                    <a:lstStyle/>
                    <a:p>
                      <a:endParaRPr lang="en-US" sz="1200" b="1" dirty="0"/>
                    </a:p>
                  </a:txBody>
                  <a:tcPr/>
                </a:tc>
              </a:tr>
              <a:tr h="274320">
                <a:tc>
                  <a:txBody>
                    <a:bodyPr/>
                    <a:lstStyle/>
                    <a:p>
                      <a:pPr algn="ctr"/>
                      <a:endParaRPr lang="en-US" sz="1200" b="1" dirty="0"/>
                    </a:p>
                  </a:txBody>
                  <a:tcPr/>
                </a:tc>
                <a:tc>
                  <a:txBody>
                    <a:bodyPr/>
                    <a:lstStyle/>
                    <a:p>
                      <a:endParaRPr lang="en-US" sz="1200" b="1" dirty="0" smtClean="0"/>
                    </a:p>
                  </a:txBody>
                  <a:tcPr/>
                </a:tc>
              </a:tr>
              <a:tr h="274320">
                <a:tc>
                  <a:txBody>
                    <a:bodyPr/>
                    <a:lstStyle/>
                    <a:p>
                      <a:pPr algn="ctr"/>
                      <a:endParaRPr lang="en-US" sz="1200" b="1" dirty="0"/>
                    </a:p>
                  </a:txBody>
                  <a:tcPr/>
                </a:tc>
                <a:tc>
                  <a:txBody>
                    <a:bodyPr/>
                    <a:lstStyle/>
                    <a:p>
                      <a:endParaRPr lang="en-US" sz="1200" b="1" dirty="0" smtClean="0"/>
                    </a:p>
                  </a:txBody>
                  <a:tcPr/>
                </a:tc>
              </a:tr>
              <a:tr h="274320">
                <a:tc>
                  <a:txBody>
                    <a:bodyPr/>
                    <a:lstStyle/>
                    <a:p>
                      <a:pPr algn="ctr"/>
                      <a:endParaRPr lang="en-US" sz="1200" b="1" dirty="0"/>
                    </a:p>
                  </a:txBody>
                  <a:tcPr/>
                </a:tc>
                <a:tc>
                  <a:txBody>
                    <a:bodyPr/>
                    <a:lstStyle/>
                    <a:p>
                      <a:endParaRPr lang="en-US" sz="1200" b="1" dirty="0"/>
                    </a:p>
                  </a:txBody>
                  <a:tcPr/>
                </a:tc>
              </a:tr>
              <a:tr h="274320">
                <a:tc>
                  <a:txBody>
                    <a:bodyPr/>
                    <a:lstStyle/>
                    <a:p>
                      <a:pPr algn="ctr"/>
                      <a:endParaRPr lang="en-US" sz="1200" b="1" dirty="0"/>
                    </a:p>
                  </a:txBody>
                  <a:tcPr/>
                </a:tc>
                <a:tc>
                  <a:txBody>
                    <a:bodyPr/>
                    <a:lstStyle/>
                    <a:p>
                      <a:endParaRPr lang="en-US" sz="1200" b="1" dirty="0" smtClean="0"/>
                    </a:p>
                  </a:txBody>
                  <a:tcPr/>
                </a:tc>
              </a:tr>
              <a:tr h="274320">
                <a:tc>
                  <a:txBody>
                    <a:bodyPr/>
                    <a:lstStyle/>
                    <a:p>
                      <a:pPr algn="ctr"/>
                      <a:endParaRPr lang="en-US" sz="1200" b="1" dirty="0"/>
                    </a:p>
                  </a:txBody>
                  <a:tcPr/>
                </a:tc>
                <a:tc>
                  <a:txBody>
                    <a:bodyPr/>
                    <a:lstStyle/>
                    <a:p>
                      <a:endParaRPr lang="en-US" sz="1200" b="1" dirty="0" smtClean="0"/>
                    </a:p>
                  </a:txBody>
                  <a:tcPr/>
                </a:tc>
              </a:tr>
              <a:tr h="274320">
                <a:tc>
                  <a:txBody>
                    <a:bodyPr/>
                    <a:lstStyle/>
                    <a:p>
                      <a:pPr algn="ctr"/>
                      <a:endParaRPr lang="en-US" sz="1200" b="1" dirty="0"/>
                    </a:p>
                  </a:txBody>
                  <a:tcPr/>
                </a:tc>
                <a:tc>
                  <a:txBody>
                    <a:bodyPr/>
                    <a:lstStyle/>
                    <a:p>
                      <a:endParaRPr lang="en-US" sz="1200" b="1" dirty="0"/>
                    </a:p>
                  </a:txBody>
                  <a:tcPr/>
                </a:tc>
              </a:tr>
            </a:tbl>
          </a:graphicData>
        </a:graphic>
      </p:graphicFrame>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301233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763963"/>
          </a:xfrm>
        </p:spPr>
        <p:txBody>
          <a:bodyPr>
            <a:normAutofit/>
          </a:bodyPr>
          <a:lstStyle/>
          <a:p>
            <a:r>
              <a:rPr lang="en-US" sz="2800" b="1" dirty="0" smtClean="0">
                <a:solidFill>
                  <a:srgbClr val="C00000"/>
                </a:solidFill>
              </a:rPr>
              <a:t>Laterality</a:t>
            </a:r>
          </a:p>
          <a:p>
            <a:pPr lvl="1">
              <a:lnSpc>
                <a:spcPct val="90000"/>
              </a:lnSpc>
            </a:pPr>
            <a:r>
              <a:rPr lang="en-US" altLang="en-US" sz="2400" dirty="0"/>
              <a:t>Some </a:t>
            </a:r>
            <a:r>
              <a:rPr lang="en-US" altLang="en-US" sz="2400" dirty="0">
                <a:latin typeface="Times New Roman" pitchFamily="18" charset="0"/>
              </a:rPr>
              <a:t>I</a:t>
            </a:r>
            <a:r>
              <a:rPr lang="en-US" altLang="en-US" sz="2400" dirty="0"/>
              <a:t>CD-10-CM codes indicate laterality, specifying whether the condition occurs on the </a:t>
            </a:r>
            <a:r>
              <a:rPr lang="en-US" altLang="en-US" sz="2400" dirty="0">
                <a:solidFill>
                  <a:srgbClr val="C00000"/>
                </a:solidFill>
              </a:rPr>
              <a:t>left, right or is bilateral</a:t>
            </a:r>
            <a:r>
              <a:rPr lang="en-US" altLang="en-US" sz="2400" dirty="0"/>
              <a:t>. </a:t>
            </a:r>
            <a:endParaRPr lang="en-US" altLang="en-US" sz="2400" dirty="0" smtClean="0"/>
          </a:p>
          <a:p>
            <a:pPr lvl="1">
              <a:lnSpc>
                <a:spcPct val="90000"/>
              </a:lnSpc>
            </a:pPr>
            <a:r>
              <a:rPr lang="en-US" altLang="en-US" sz="2400" dirty="0" smtClean="0"/>
              <a:t>If </a:t>
            </a:r>
            <a:r>
              <a:rPr lang="en-US" altLang="en-US" sz="2400" dirty="0"/>
              <a:t>no bilateral code is provided and the condition is bilateral, assign separate codes for both the left and right side. </a:t>
            </a:r>
            <a:endParaRPr lang="en-US" altLang="en-US" sz="2400" dirty="0" smtClean="0"/>
          </a:p>
          <a:p>
            <a:pPr lvl="1">
              <a:lnSpc>
                <a:spcPct val="90000"/>
              </a:lnSpc>
            </a:pPr>
            <a:r>
              <a:rPr lang="en-US" altLang="en-US" sz="2400" dirty="0" smtClean="0"/>
              <a:t>If </a:t>
            </a:r>
            <a:r>
              <a:rPr lang="en-US" altLang="en-US" sz="2400" dirty="0"/>
              <a:t>the side is not identified in the medical record, assign the code for the unspecified side</a:t>
            </a:r>
            <a:r>
              <a:rPr lang="en-US" altLang="en-US" dirty="0"/>
              <a:t>. </a:t>
            </a:r>
          </a:p>
          <a:p>
            <a:pPr>
              <a:lnSpc>
                <a:spcPct val="90000"/>
              </a:lnSpc>
              <a:buFont typeface="Wingdings" pitchFamily="2" charset="2"/>
              <a:buNone/>
            </a:pPr>
            <a:r>
              <a:rPr lang="en-US" altLang="en-US" sz="1800" dirty="0"/>
              <a:t>OGCR section 1.B.13</a:t>
            </a:r>
          </a:p>
          <a:p>
            <a:pPr lvl="1"/>
            <a:endParaRPr lang="en-US" sz="2400" dirty="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 y="1752600"/>
            <a:ext cx="8229600" cy="3886200"/>
          </a:xfrm>
        </p:spPr>
        <p:txBody>
          <a:bodyPr>
            <a:normAutofit/>
          </a:bodyPr>
          <a:lstStyle/>
          <a:p>
            <a:r>
              <a:rPr lang="en-US" sz="2800" b="1" dirty="0" smtClean="0">
                <a:solidFill>
                  <a:srgbClr val="C00000"/>
                </a:solidFill>
              </a:rPr>
              <a:t>“Other” Codes</a:t>
            </a:r>
          </a:p>
          <a:p>
            <a:pPr lvl="1"/>
            <a:r>
              <a:rPr lang="en-US" sz="2400" dirty="0" smtClean="0"/>
              <a:t>Codes titled “other” or “other specified” are for use when the information in the medical record provides detail for which a specific code does not exist.</a:t>
            </a:r>
          </a:p>
          <a:p>
            <a:r>
              <a:rPr lang="en-US" sz="2800" b="1" dirty="0" smtClean="0">
                <a:solidFill>
                  <a:srgbClr val="C00000"/>
                </a:solidFill>
              </a:rPr>
              <a:t>“Unspecified” Codes</a:t>
            </a:r>
          </a:p>
          <a:p>
            <a:pPr lvl="1"/>
            <a:r>
              <a:rPr lang="en-US" sz="2400" dirty="0" smtClean="0"/>
              <a:t>Codes titled “unspecified” are for use when the information in the medical record is insufficient to assign a more specific code</a:t>
            </a:r>
            <a:r>
              <a:rPr lang="en-US" dirty="0" smtClean="0"/>
              <a:t>.</a:t>
            </a:r>
          </a:p>
          <a:p>
            <a:pPr marL="0" indent="0">
              <a:buNone/>
            </a:pPr>
            <a:r>
              <a:rPr lang="en-US" altLang="en-US" sz="1800" dirty="0"/>
              <a:t>OGCR </a:t>
            </a:r>
            <a:r>
              <a:rPr lang="en-US" altLang="en-US" sz="1800" dirty="0" smtClean="0"/>
              <a:t>section 1.A.9.a.b</a:t>
            </a:r>
            <a:endParaRPr lang="en-US" sz="1800" dirty="0" smtClean="0"/>
          </a:p>
          <a:p>
            <a:pPr marL="0" indent="0">
              <a:buNone/>
            </a:pPr>
            <a:endParaRPr lang="en-US" dirty="0" smtClean="0"/>
          </a:p>
        </p:txBody>
      </p:sp>
      <p:sp>
        <p:nvSpPr>
          <p:cNvPr id="5" name="Rectangle 4"/>
          <p:cNvSpPr/>
          <p:nvPr/>
        </p:nvSpPr>
        <p:spPr>
          <a:xfrm>
            <a:off x="0" y="228600"/>
            <a:ext cx="9144000" cy="1143000"/>
          </a:xfrm>
          <a:prstGeom prst="rect">
            <a:avLst/>
          </a:prstGeom>
          <a:solidFill>
            <a:srgbClr val="000000">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610600" cy="1020762"/>
          </a:xfrm>
        </p:spPr>
        <p:txBody>
          <a:bodyPr/>
          <a:lstStyle/>
          <a:p>
            <a:pPr algn="l"/>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ICD-10 Code Structure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130127"/>
            <a:ext cx="1784839" cy="727873"/>
          </a:xfrm>
          <a:prstGeom prst="rect">
            <a:avLst/>
          </a:prstGeom>
        </p:spPr>
      </p:pic>
    </p:spTree>
    <p:extLst>
      <p:ext uri="{BB962C8B-B14F-4D97-AF65-F5344CB8AC3E}">
        <p14:creationId xmlns:p14="http://schemas.microsoft.com/office/powerpoint/2010/main" val="4182601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5">
      <a:dk1>
        <a:srgbClr val="1D1B1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2950</TotalTime>
  <Words>3817</Words>
  <Application>Microsoft Office PowerPoint</Application>
  <PresentationFormat>On-screen Show (4:3)</PresentationFormat>
  <Paragraphs>822</Paragraphs>
  <Slides>65</Slides>
  <Notes>3</Notes>
  <HiddenSlides>0</HiddenSlides>
  <MMClips>0</MMClips>
  <ScaleCrop>false</ScaleCrop>
  <HeadingPairs>
    <vt:vector size="4" baseType="variant">
      <vt:variant>
        <vt:lpstr>Theme</vt:lpstr>
      </vt:variant>
      <vt:variant>
        <vt:i4>17</vt:i4>
      </vt:variant>
      <vt:variant>
        <vt:lpstr>Slide Titles</vt:lpstr>
      </vt:variant>
      <vt:variant>
        <vt:i4>65</vt:i4>
      </vt:variant>
    </vt:vector>
  </HeadingPairs>
  <TitlesOfParts>
    <vt:vector size="82" baseType="lpstr">
      <vt:lpstr>Office Theme</vt:lpstr>
      <vt:lpstr>2_Office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ICD-10 CM Training</vt:lpstr>
      <vt:lpstr>ICD-10-CM Compliance Dates</vt:lpstr>
      <vt:lpstr>Covered and Non-Covered Entities</vt:lpstr>
      <vt:lpstr>ICD-10 Code Structure</vt:lpstr>
      <vt:lpstr>ICD-10 Code Structure</vt:lpstr>
      <vt:lpstr>ICD-10 Code Structure</vt:lpstr>
      <vt:lpstr>ICD-10 Code Structure</vt:lpstr>
      <vt:lpstr>ICD-10 Code Structure</vt:lpstr>
      <vt:lpstr>ICD-10 Code Structure</vt:lpstr>
      <vt:lpstr>ICD-10 Structure</vt:lpstr>
      <vt:lpstr>ICD-10 Code Structure</vt:lpstr>
      <vt:lpstr>ICD-9-CM to ICD-10-CM Conversion Utility (GEMs) in eCW</vt:lpstr>
      <vt:lpstr>ICD-9-CM to ICD-10-CM Conversion Utility (GEMs) in eCW</vt:lpstr>
      <vt:lpstr>IMO/Smart Search</vt:lpstr>
      <vt:lpstr>Most Common Diagnosis Codes </vt:lpstr>
      <vt:lpstr>PowerPoint Presentation</vt:lpstr>
      <vt:lpstr>PowerPoint Presentation</vt:lpstr>
      <vt:lpstr>PowerPoint Presentation</vt:lpstr>
      <vt:lpstr>Documentation Tips</vt:lpstr>
      <vt:lpstr>PowerPoint Presentation</vt:lpstr>
      <vt:lpstr>PowerPoint Presentation</vt:lpstr>
      <vt:lpstr>Documentation Tips</vt:lpstr>
      <vt:lpstr>PowerPoint Presentation</vt:lpstr>
      <vt:lpstr>PowerPoint Presentation</vt:lpstr>
      <vt:lpstr>Documentation Tips</vt:lpstr>
      <vt:lpstr>PowerPoint Presentation</vt:lpstr>
      <vt:lpstr>Documentation Tips</vt:lpstr>
      <vt:lpstr>Documentation Tips</vt:lpstr>
      <vt:lpstr>Documentation Tips</vt:lpstr>
      <vt:lpstr>PowerPoint Presentation</vt:lpstr>
      <vt:lpstr>Documentation Tips</vt:lpstr>
      <vt:lpstr>PowerPoint Presentation</vt:lpstr>
      <vt:lpstr>Documentation Tips</vt:lpstr>
      <vt:lpstr>PowerPoint Presentation</vt:lpstr>
      <vt:lpstr>Documentation Tips</vt:lpstr>
      <vt:lpstr>Documentation Tips</vt:lpstr>
      <vt:lpstr>PowerPoint Presentation</vt:lpstr>
      <vt:lpstr>Documentation Tips</vt:lpstr>
      <vt:lpstr>PowerPoint Presentation</vt:lpstr>
      <vt:lpstr>Documentation Tips</vt:lpstr>
      <vt:lpstr>PowerPoint Presentation</vt:lpstr>
      <vt:lpstr>Documentation Tips</vt:lpstr>
      <vt:lpstr>PowerPoint Presentation</vt:lpstr>
      <vt:lpstr>Documentation Tips</vt:lpstr>
      <vt:lpstr>PowerPoint Presentation</vt:lpstr>
      <vt:lpstr>Documentation Tips</vt:lpstr>
      <vt:lpstr>PowerPoint Presentation</vt:lpstr>
      <vt:lpstr>Documentation Tips</vt:lpstr>
      <vt:lpstr>Clearinghouse Testing</vt:lpstr>
      <vt:lpstr>Monitor Claims</vt:lpstr>
      <vt:lpstr>Claim Denial and Management</vt:lpstr>
      <vt:lpstr>Client Responsibilities</vt:lpstr>
      <vt:lpstr>     </vt:lpstr>
      <vt:lpstr>Documentation – Start Now</vt:lpstr>
      <vt:lpstr>Documentation – Start Now</vt:lpstr>
      <vt:lpstr>Documentation – Start Now</vt:lpstr>
      <vt:lpstr>Official Guidelines for Coding and Reporting</vt:lpstr>
      <vt:lpstr>V00- Z99 Codes  External Causes of Morbidity</vt:lpstr>
      <vt:lpstr>V00-V99 Codes Other External Causes of Accidental Injury</vt:lpstr>
      <vt:lpstr>W00-W99 Codes Other External Causes of Accidental Injury</vt:lpstr>
      <vt:lpstr>X00-X99 Codes Other External Causes of Accidental Injury</vt:lpstr>
      <vt:lpstr>Y00-Y99.9 Codes Other External Causes of Morbidity</vt:lpstr>
      <vt:lpstr>Z00-Z99 Factors influencing health status and contact with health services </vt:lpstr>
      <vt:lpstr>Z00-Z99 (Continue)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 CM Training</dc:title>
  <dc:creator>Kaitlyn Houseman</dc:creator>
  <cp:lastModifiedBy>Liz Wallace</cp:lastModifiedBy>
  <cp:revision>115</cp:revision>
  <dcterms:created xsi:type="dcterms:W3CDTF">2015-04-14T20:07:46Z</dcterms:created>
  <dcterms:modified xsi:type="dcterms:W3CDTF">2015-09-15T00:25:04Z</dcterms:modified>
</cp:coreProperties>
</file>