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07" r:id="rId2"/>
    <p:sldId id="326" r:id="rId3"/>
    <p:sldId id="309" r:id="rId4"/>
    <p:sldId id="310" r:id="rId5"/>
    <p:sldId id="311" r:id="rId6"/>
    <p:sldId id="312" r:id="rId7"/>
    <p:sldId id="315" r:id="rId8"/>
    <p:sldId id="318" r:id="rId9"/>
    <p:sldId id="319" r:id="rId10"/>
    <p:sldId id="320" r:id="rId11"/>
    <p:sldId id="321" r:id="rId12"/>
    <p:sldId id="322" r:id="rId13"/>
    <p:sldId id="328" r:id="rId14"/>
    <p:sldId id="324" r:id="rId15"/>
    <p:sldId id="258" r:id="rId16"/>
    <p:sldId id="259" r:id="rId17"/>
    <p:sldId id="260" r:id="rId18"/>
    <p:sldId id="261" r:id="rId19"/>
    <p:sldId id="262" r:id="rId20"/>
    <p:sldId id="293"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329"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27" r:id="rId65"/>
    <p:sldId id="330" r:id="rId66"/>
    <p:sldId id="331"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0B90D-AFF4-445A-89AF-4E718948FD27}" type="datetimeFigureOut">
              <a:rPr lang="en-US" smtClean="0"/>
              <a:t>6/30/2011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FA07CB-DBC3-4E1D-8119-590D5B70AFEC}" type="slidenum">
              <a:rPr lang="en-US" smtClean="0"/>
              <a:t>‹#›</a:t>
            </a:fld>
            <a:endParaRPr lang="en-US"/>
          </a:p>
        </p:txBody>
      </p:sp>
    </p:spTree>
    <p:extLst>
      <p:ext uri="{BB962C8B-B14F-4D97-AF65-F5344CB8AC3E}">
        <p14:creationId xmlns:p14="http://schemas.microsoft.com/office/powerpoint/2010/main" val="2229185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A82B3-7146-413B-BD1A-EEC0BD21AB40}" type="datetimeFigureOut">
              <a:rPr lang="en-US" smtClean="0"/>
              <a:t>6/30/2011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0495F-BE94-472F-85C2-5A443D1A2D04}" type="slidenum">
              <a:rPr lang="en-US" smtClean="0"/>
              <a:t>‹#›</a:t>
            </a:fld>
            <a:endParaRPr lang="en-US"/>
          </a:p>
        </p:txBody>
      </p:sp>
    </p:spTree>
    <p:extLst>
      <p:ext uri="{BB962C8B-B14F-4D97-AF65-F5344CB8AC3E}">
        <p14:creationId xmlns:p14="http://schemas.microsoft.com/office/powerpoint/2010/main" val="31368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a:lnSpc>
                <a:spcPct val="90000"/>
              </a:lnSpc>
            </a:pPr>
            <a:endParaRPr lang="en-US" sz="9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a:lnSpc>
                <a:spcPct val="90000"/>
              </a:lnSpc>
            </a:pPr>
            <a:endParaRPr lang="en-US" sz="9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4213"/>
            <a:ext cx="4573588" cy="3432175"/>
          </a:xfrm>
          <a:ln/>
        </p:spPr>
      </p:sp>
      <p:sp>
        <p:nvSpPr>
          <p:cNvPr id="26627" name="Rectangle 3"/>
          <p:cNvSpPr>
            <a:spLocks noGrp="1" noChangeArrowheads="1"/>
          </p:cNvSpPr>
          <p:nvPr>
            <p:ph type="body" idx="1"/>
          </p:nvPr>
        </p:nvSpPr>
        <p:spPr>
          <a:xfrm>
            <a:off x="913805" y="4343703"/>
            <a:ext cx="5030391" cy="4115405"/>
          </a:xfrm>
          <a:noFill/>
        </p:spPr>
        <p:txBody>
          <a:bodyP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80207" y="686405"/>
            <a:ext cx="4500563" cy="3429000"/>
          </a:xfrm>
          <a:ln/>
        </p:spPr>
      </p:sp>
      <p:sp>
        <p:nvSpPr>
          <p:cNvPr id="28675" name="Rectangle 3"/>
          <p:cNvSpPr>
            <a:spLocks noGrp="1" noChangeArrowheads="1"/>
          </p:cNvSpPr>
          <p:nvPr>
            <p:ph type="body" idx="1"/>
          </p:nvPr>
        </p:nvSpPr>
        <p:spPr>
          <a:noFill/>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smtClean="0">
                <a:latin typeface="Arial" pitchFamily="34" charset="0"/>
                <a:cs typeface="Arial" pitchFamily="34" charset="0"/>
              </a:rPr>
              <a:t>* Shoul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9504B3-7AA0-4E5E-931C-032977D3224A}" type="datetimeFigureOut">
              <a:rPr lang="en-US"/>
              <a:pPr>
                <a:defRPr/>
              </a:pPr>
              <a:t>6/30/2011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FA790-D077-432E-8361-60871C266A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29C42F-53CA-4B90-8F70-916F3EF0028F}" type="datetimeFigureOut">
              <a:rPr lang="en-US"/>
              <a:pPr>
                <a:defRPr/>
              </a:pPr>
              <a:t>6/30/2011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D1BD1-4A95-4002-9777-00C8470F8E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118" name="Rectangle 46"/>
          <p:cNvSpPr>
            <a:spLocks noGrp="1" noChangeArrowheads="1"/>
          </p:cNvSpPr>
          <p:nvPr>
            <p:ph type="ctrTitle"/>
          </p:nvPr>
        </p:nvSpPr>
        <p:spPr>
          <a:xfrm>
            <a:off x="560388" y="4962525"/>
            <a:ext cx="7315200" cy="685800"/>
          </a:xfrm>
        </p:spPr>
        <p:txBody>
          <a:bodyPr/>
          <a:lstStyle>
            <a:lvl1pPr>
              <a:defRPr sz="3800">
                <a:solidFill>
                  <a:schemeClr val="bg1"/>
                </a:solidFill>
              </a:defRPr>
            </a:lvl1pPr>
          </a:lstStyle>
          <a:p>
            <a:r>
              <a:rPr lang="en-US"/>
              <a:t>Click to edit Master title style</a:t>
            </a:r>
          </a:p>
        </p:txBody>
      </p:sp>
      <p:sp>
        <p:nvSpPr>
          <p:cNvPr id="3119" name="Rectangle 47"/>
          <p:cNvSpPr>
            <a:spLocks noGrp="1" noChangeArrowheads="1"/>
          </p:cNvSpPr>
          <p:nvPr>
            <p:ph type="subTitle" idx="1"/>
          </p:nvPr>
        </p:nvSpPr>
        <p:spPr>
          <a:xfrm>
            <a:off x="560388" y="5657850"/>
            <a:ext cx="6400800" cy="457200"/>
          </a:xfrm>
        </p:spPr>
        <p:txBody>
          <a:bodyPr/>
          <a:lstStyle>
            <a:lvl1pPr marL="0" indent="0">
              <a:buFont typeface="Times" pitchFamily="-65" charset="0"/>
              <a:buNone/>
              <a:defRPr sz="1800" i="1">
                <a:solidFill>
                  <a:srgbClr val="FF0000"/>
                </a:solidFill>
              </a:defRPr>
            </a:lvl1pPr>
          </a:lstStyle>
          <a:p>
            <a:r>
              <a:rPr lang="en-US"/>
              <a:t>Click to edit Master subtitle style</a:t>
            </a:r>
          </a:p>
        </p:txBody>
      </p:sp>
    </p:spTree>
    <p:extLst>
      <p:ext uri="{BB962C8B-B14F-4D97-AF65-F5344CB8AC3E}">
        <p14:creationId xmlns:p14="http://schemas.microsoft.com/office/powerpoint/2010/main" val="210357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030A5D-36C1-4B45-A6E9-FB4575540B93}" type="datetimeFigureOut">
              <a:rPr lang="en-US"/>
              <a:pPr>
                <a:defRPr/>
              </a:pPr>
              <a:t>6/30/2011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35DCE-2D36-46C7-AFE5-0E488F7C22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F07ECF-09BC-409F-9889-5314A06606DC}" type="datetimeFigureOut">
              <a:rPr lang="en-US"/>
              <a:pPr>
                <a:defRPr/>
              </a:pPr>
              <a:t>6/30/2011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19D65-C646-4B01-834B-0990D9C6CF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38B68F-5314-499E-BB66-32436764F54F}" type="datetimeFigureOut">
              <a:rPr lang="en-US"/>
              <a:pPr>
                <a:defRPr/>
              </a:pPr>
              <a:t>6/30/2011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75428-F8A3-432D-8B70-3EF48D4BBC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4602E9-4749-484C-987B-C57ED6DA33C5}" type="datetimeFigureOut">
              <a:rPr lang="en-US"/>
              <a:pPr>
                <a:defRPr/>
              </a:pPr>
              <a:t>6/30/2011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D68F2B-DAEE-4EE7-86BB-989B0469F6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67466-24F5-45C9-8D3E-9FAC92F42AA9}" type="datetimeFigureOut">
              <a:rPr lang="en-US"/>
              <a:pPr>
                <a:defRPr/>
              </a:pPr>
              <a:t>6/30/2011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06F502-DAEE-4763-8C7D-9F89632599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0920C3-E34C-42BE-A2C3-D76458D4ABDA}" type="datetimeFigureOut">
              <a:rPr lang="en-US"/>
              <a:pPr>
                <a:defRPr/>
              </a:pPr>
              <a:t>6/30/2011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BC3925-B9F0-4B2E-BFA1-6432C386F1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9CF3F-9F5B-4F70-996C-125EBDA8EBE0}" type="datetimeFigureOut">
              <a:rPr lang="en-US"/>
              <a:pPr>
                <a:defRPr/>
              </a:pPr>
              <a:t>6/30/2011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857E96-5726-494A-969C-12AED3D47F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BD7E02-79E6-447C-B3A2-ABFCF85DC3E7}" type="datetimeFigureOut">
              <a:rPr lang="en-US"/>
              <a:pPr>
                <a:defRPr/>
              </a:pPr>
              <a:t>6/30/2011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E9ABD2-BA1C-4FA0-8BBC-2EA354CBB7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32F637C-8048-4EFA-8D10-FF88CE62B930}" type="datetimeFigureOut">
              <a:rPr lang="en-US"/>
              <a:pPr>
                <a:defRPr/>
              </a:pPr>
              <a:t>6/30/2011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C99630-2376-4DE1-80C2-C6ADD97C39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www.cohesivesolutions.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71500" y="3200400"/>
            <a:ext cx="7924800" cy="1709737"/>
          </a:xfrm>
          <a:noFill/>
        </p:spPr>
        <p:txBody>
          <a:bodyPr anchor="b"/>
          <a:lstStyle/>
          <a:p>
            <a:r>
              <a:rPr lang="en-US" b="0" dirty="0" smtClean="0">
                <a:solidFill>
                  <a:srgbClr val="D9182D"/>
                </a:solidFill>
              </a:rPr>
              <a:t/>
            </a:r>
            <a:br>
              <a:rPr lang="en-US" b="0" dirty="0" smtClean="0">
                <a:solidFill>
                  <a:srgbClr val="D9182D"/>
                </a:solidFill>
              </a:rPr>
            </a:br>
            <a:r>
              <a:rPr lang="en-US" b="0" dirty="0" smtClean="0">
                <a:solidFill>
                  <a:srgbClr val="000099"/>
                </a:solidFill>
              </a:rPr>
              <a:t/>
            </a:r>
            <a:br>
              <a:rPr lang="en-US" b="0" dirty="0" smtClean="0">
                <a:solidFill>
                  <a:srgbClr val="000099"/>
                </a:solidFill>
              </a:rPr>
            </a:br>
            <a:r>
              <a:rPr lang="en-US" b="0" dirty="0" smtClean="0">
                <a:solidFill>
                  <a:srgbClr val="000099"/>
                </a:solidFill>
              </a:rPr>
              <a:t/>
            </a:r>
            <a:br>
              <a:rPr lang="en-US" b="0" dirty="0" smtClean="0">
                <a:solidFill>
                  <a:srgbClr val="000099"/>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Maximo 7.5 </a:t>
            </a:r>
            <a:br>
              <a:rPr lang="en-US" sz="3200" dirty="0">
                <a:solidFill>
                  <a:schemeClr val="tx1"/>
                </a:solidFill>
              </a:rPr>
            </a:br>
            <a:r>
              <a:rPr lang="en-US" sz="3200" dirty="0">
                <a:solidFill>
                  <a:schemeClr val="tx1"/>
                </a:solidFill>
              </a:rPr>
              <a:t>Product </a:t>
            </a:r>
            <a:r>
              <a:rPr lang="en-US" sz="3200" dirty="0" smtClean="0">
                <a:solidFill>
                  <a:schemeClr val="tx1"/>
                </a:solidFill>
              </a:rPr>
              <a:t>Update</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July 8</a:t>
            </a:r>
            <a:r>
              <a:rPr lang="en-US" sz="3200" dirty="0" smtClean="0">
                <a:solidFill>
                  <a:schemeClr val="tx1"/>
                </a:solidFill>
              </a:rPr>
              <a:t>, </a:t>
            </a:r>
            <a:r>
              <a:rPr lang="en-US" sz="3200" dirty="0">
                <a:solidFill>
                  <a:schemeClr val="tx1"/>
                </a:solidFill>
              </a:rPr>
              <a:t>2011</a:t>
            </a:r>
          </a:p>
        </p:txBody>
      </p:sp>
      <p:pic>
        <p:nvPicPr>
          <p:cNvPr id="409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
            <a:ext cx="5638800" cy="23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MATTLO~1\AppData\Local\Temp\Tivoli Certification Log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88519"/>
            <a:ext cx="15049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BM_Premier_Business_Partner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388519"/>
            <a:ext cx="1333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884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7675" y="96270"/>
            <a:ext cx="8229600" cy="1143000"/>
          </a:xfrm>
        </p:spPr>
        <p:txBody>
          <a:bodyPr/>
          <a:lstStyle/>
          <a:p>
            <a:pPr algn="l"/>
            <a:r>
              <a:rPr lang="en-US" sz="3600" b="1" dirty="0" smtClean="0"/>
              <a:t>Rich Text Formatting</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665288"/>
            <a:ext cx="810418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447675" y="1219200"/>
            <a:ext cx="7972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FontTx/>
              <a:buChar char="•"/>
            </a:pPr>
            <a:r>
              <a:rPr lang="en-US"/>
              <a:t> Long Descriptions, Communication Templates and Displays in BIRT reports</a:t>
            </a:r>
          </a:p>
        </p:txBody>
      </p:sp>
      <p:grpSp>
        <p:nvGrpSpPr>
          <p:cNvPr id="109575" name="Group 7"/>
          <p:cNvGrpSpPr>
            <a:grpSpLocks/>
          </p:cNvGrpSpPr>
          <p:nvPr/>
        </p:nvGrpSpPr>
        <p:grpSpPr bwMode="auto">
          <a:xfrm>
            <a:off x="673100" y="2476500"/>
            <a:ext cx="7632700" cy="2552700"/>
            <a:chOff x="424" y="1560"/>
            <a:chExt cx="4808" cy="1608"/>
          </a:xfrm>
        </p:grpSpPr>
        <p:sp>
          <p:nvSpPr>
            <p:cNvPr id="17414" name="AutoShape 5"/>
            <p:cNvSpPr>
              <a:spLocks noChangeArrowheads="1"/>
            </p:cNvSpPr>
            <p:nvPr/>
          </p:nvSpPr>
          <p:spPr bwMode="auto">
            <a:xfrm>
              <a:off x="3248" y="2096"/>
              <a:ext cx="1968" cy="1072"/>
            </a:xfrm>
            <a:prstGeom prst="wedgeRoundRectCallout">
              <a:avLst>
                <a:gd name="adj1" fmla="val -73731"/>
                <a:gd name="adj2" fmla="val -78079"/>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Char char="•"/>
              </a:pPr>
              <a:r>
                <a:rPr lang="en-US"/>
                <a:t> </a:t>
              </a:r>
              <a:r>
                <a:rPr lang="en-US" sz="1200"/>
                <a:t>Flexible Fonts</a:t>
              </a:r>
            </a:p>
            <a:p>
              <a:pPr>
                <a:buFontTx/>
                <a:buChar char="•"/>
              </a:pPr>
              <a:r>
                <a:rPr lang="en-US" sz="1200"/>
                <a:t> </a:t>
              </a:r>
              <a:r>
                <a:rPr lang="en-US" sz="1200" b="1"/>
                <a:t>Bold</a:t>
              </a:r>
              <a:r>
                <a:rPr lang="en-US" sz="1200"/>
                <a:t>, </a:t>
              </a:r>
              <a:r>
                <a:rPr lang="en-US" sz="1200" i="1"/>
                <a:t>Italics</a:t>
              </a:r>
              <a:r>
                <a:rPr lang="en-US" sz="1200"/>
                <a:t>, </a:t>
              </a:r>
              <a:r>
                <a:rPr lang="en-US" sz="1200" u="sng"/>
                <a:t>Underline</a:t>
              </a:r>
              <a:r>
                <a:rPr lang="en-US" sz="1200"/>
                <a:t>, etc.</a:t>
              </a:r>
            </a:p>
            <a:p>
              <a:pPr>
                <a:buFontTx/>
                <a:buChar char="•"/>
              </a:pPr>
              <a:r>
                <a:rPr lang="en-US" sz="1200"/>
                <a:t> Character Sizes</a:t>
              </a:r>
            </a:p>
            <a:p>
              <a:pPr>
                <a:buFontTx/>
                <a:buChar char="•"/>
              </a:pPr>
              <a:r>
                <a:rPr lang="en-US" sz="1200"/>
                <a:t> Bullets</a:t>
              </a:r>
            </a:p>
            <a:p>
              <a:pPr>
                <a:buFontTx/>
                <a:buChar char="•"/>
              </a:pPr>
              <a:r>
                <a:rPr lang="en-US" sz="1200"/>
                <a:t> Colors and Highlighting</a:t>
              </a:r>
            </a:p>
            <a:p>
              <a:pPr>
                <a:buFontTx/>
                <a:buChar char="•"/>
              </a:pPr>
              <a:r>
                <a:rPr lang="en-US" sz="1200"/>
                <a:t> URL links</a:t>
              </a:r>
            </a:p>
            <a:p>
              <a:pPr>
                <a:buFontTx/>
                <a:buChar char="•"/>
              </a:pPr>
              <a:r>
                <a:rPr lang="en-US" sz="1200"/>
                <a:t> Supports copy/paste from Word, etc.</a:t>
              </a:r>
            </a:p>
          </p:txBody>
        </p:sp>
        <p:sp>
          <p:nvSpPr>
            <p:cNvPr id="17415" name="Rectangle 6"/>
            <p:cNvSpPr>
              <a:spLocks noChangeArrowheads="1"/>
            </p:cNvSpPr>
            <p:nvPr/>
          </p:nvSpPr>
          <p:spPr bwMode="auto">
            <a:xfrm>
              <a:off x="424" y="1560"/>
              <a:ext cx="4808" cy="240"/>
            </a:xfrm>
            <a:prstGeom prst="rect">
              <a:avLst/>
            </a:prstGeom>
            <a:noFill/>
            <a:ln w="28575">
              <a:solidFill>
                <a:srgbClr val="D9182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6129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
            <a:ext cx="9144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4"/>
          <p:cNvSpPr>
            <a:spLocks noChangeArrowheads="1"/>
          </p:cNvSpPr>
          <p:nvPr/>
        </p:nvSpPr>
        <p:spPr bwMode="auto">
          <a:xfrm>
            <a:off x="0" y="1447800"/>
            <a:ext cx="5486400" cy="22098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AutoShape 6"/>
          <p:cNvSpPr>
            <a:spLocks noChangeArrowheads="1"/>
          </p:cNvSpPr>
          <p:nvPr/>
        </p:nvSpPr>
        <p:spPr bwMode="auto">
          <a:xfrm>
            <a:off x="5956300" y="1155700"/>
            <a:ext cx="2971800" cy="1003300"/>
          </a:xfrm>
          <a:prstGeom prst="wedgeRoundRectCallout">
            <a:avLst>
              <a:gd name="adj1" fmla="val -68111"/>
              <a:gd name="adj2" fmla="val 98417"/>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Enabled Rich Text Formats to display in BIRT Reports</a:t>
            </a:r>
          </a:p>
        </p:txBody>
      </p:sp>
      <p:sp>
        <p:nvSpPr>
          <p:cNvPr id="18437" name="Rectangle 8"/>
          <p:cNvSpPr>
            <a:spLocks noChangeArrowheads="1"/>
          </p:cNvSpPr>
          <p:nvPr/>
        </p:nvSpPr>
        <p:spPr bwMode="auto">
          <a:xfrm>
            <a:off x="101600" y="95704"/>
            <a:ext cx="844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pPr>
            <a:r>
              <a:rPr lang="en-US" sz="3600" b="1" dirty="0">
                <a:latin typeface="+mj-lt"/>
                <a:ea typeface="+mj-ea"/>
                <a:cs typeface="+mj-cs"/>
              </a:rPr>
              <a:t>Displays in reports</a:t>
            </a:r>
          </a:p>
        </p:txBody>
      </p:sp>
    </p:spTree>
    <p:extLst>
      <p:ext uri="{BB962C8B-B14F-4D97-AF65-F5344CB8AC3E}">
        <p14:creationId xmlns:p14="http://schemas.microsoft.com/office/powerpoint/2010/main" val="2428375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839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AutoShape 3"/>
          <p:cNvSpPr>
            <a:spLocks noChangeArrowheads="1"/>
          </p:cNvSpPr>
          <p:nvPr/>
        </p:nvSpPr>
        <p:spPr bwMode="auto">
          <a:xfrm>
            <a:off x="889000" y="1524000"/>
            <a:ext cx="2768600" cy="2057400"/>
          </a:xfrm>
          <a:prstGeom prst="wedgeRoundRectCallout">
            <a:avLst>
              <a:gd name="adj1" fmla="val 177639"/>
              <a:gd name="adj2" fmla="val -208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cs typeface="Arial" charset="0"/>
              </a:rPr>
              <a:t>Export/Import toolbar buttons</a:t>
            </a:r>
          </a:p>
          <a:p>
            <a:endParaRPr lang="en-US" sz="900">
              <a:cs typeface="Arial" charset="0"/>
            </a:endParaRPr>
          </a:p>
          <a:p>
            <a:pPr>
              <a:buFontTx/>
              <a:buChar char="•"/>
            </a:pPr>
            <a:r>
              <a:rPr lang="en-US" sz="1200">
                <a:cs typeface="Arial" charset="0"/>
              </a:rPr>
              <a:t>Added through Object structures</a:t>
            </a:r>
          </a:p>
          <a:p>
            <a:pPr>
              <a:buFontTx/>
              <a:buChar char="•"/>
            </a:pPr>
            <a:endParaRPr lang="en-US" sz="900">
              <a:cs typeface="Arial" charset="0"/>
            </a:endParaRPr>
          </a:p>
          <a:p>
            <a:pPr>
              <a:buFontTx/>
              <a:buChar char="•"/>
            </a:pPr>
            <a:r>
              <a:rPr lang="en-US" sz="1200">
                <a:cs typeface="Arial" charset="0"/>
              </a:rPr>
              <a:t>Controlled through Security</a:t>
            </a:r>
          </a:p>
          <a:p>
            <a:pPr>
              <a:buFontTx/>
              <a:buChar char="•"/>
            </a:pPr>
            <a:endParaRPr lang="en-US" sz="900">
              <a:cs typeface="Arial" charset="0"/>
            </a:endParaRPr>
          </a:p>
          <a:p>
            <a:pPr>
              <a:buFontTx/>
              <a:buChar char="•"/>
            </a:pPr>
            <a:r>
              <a:rPr lang="en-US" sz="1200">
                <a:cs typeface="Arial" charset="0"/>
              </a:rPr>
              <a:t>Imported data is validated through business logic</a:t>
            </a:r>
          </a:p>
          <a:p>
            <a:pPr>
              <a:buFontTx/>
              <a:buChar char="•"/>
            </a:pPr>
            <a:endParaRPr lang="en-US" sz="900">
              <a:cs typeface="Arial" charset="0"/>
            </a:endParaRPr>
          </a:p>
          <a:p>
            <a:pPr>
              <a:buFontTx/>
              <a:buChar char="•"/>
            </a:pPr>
            <a:r>
              <a:rPr lang="en-US" sz="1200">
                <a:cs typeface="Arial" charset="0"/>
              </a:rPr>
              <a:t>Able to run in Preview mode</a:t>
            </a:r>
          </a:p>
        </p:txBody>
      </p:sp>
      <p:grpSp>
        <p:nvGrpSpPr>
          <p:cNvPr id="19460" name="Group 5"/>
          <p:cNvGrpSpPr>
            <a:grpSpLocks/>
          </p:cNvGrpSpPr>
          <p:nvPr/>
        </p:nvGrpSpPr>
        <p:grpSpPr bwMode="auto">
          <a:xfrm>
            <a:off x="4343400" y="2590800"/>
            <a:ext cx="4114800" cy="3276600"/>
            <a:chOff x="2736" y="1632"/>
            <a:chExt cx="2592" cy="2064"/>
          </a:xfrm>
        </p:grpSpPr>
        <p:pic>
          <p:nvPicPr>
            <p:cNvPr id="194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1968"/>
              <a:ext cx="2592"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AutoShape 7"/>
            <p:cNvSpPr>
              <a:spLocks noChangeArrowheads="1"/>
            </p:cNvSpPr>
            <p:nvPr/>
          </p:nvSpPr>
          <p:spPr bwMode="auto">
            <a:xfrm rot="-2405532">
              <a:off x="3600" y="1632"/>
              <a:ext cx="1104" cy="240"/>
            </a:xfrm>
            <a:prstGeom prst="leftArrow">
              <a:avLst>
                <a:gd name="adj1" fmla="val 50000"/>
                <a:gd name="adj2" fmla="val 11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cs typeface="Arial" charset="0"/>
                </a:rPr>
                <a:t>Export .csv</a:t>
              </a:r>
            </a:p>
          </p:txBody>
        </p:sp>
      </p:grpSp>
      <p:sp>
        <p:nvSpPr>
          <p:cNvPr id="19461" name="AutoShape 8"/>
          <p:cNvSpPr>
            <a:spLocks noChangeArrowheads="1"/>
          </p:cNvSpPr>
          <p:nvPr/>
        </p:nvSpPr>
        <p:spPr bwMode="auto">
          <a:xfrm rot="-2474487">
            <a:off x="6362700" y="2654300"/>
            <a:ext cx="1524000" cy="381000"/>
          </a:xfrm>
          <a:prstGeom prst="rightArrow">
            <a:avLst>
              <a:gd name="adj1" fmla="val 50000"/>
              <a:gd name="adj2" fmla="val 100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cs typeface="Arial" charset="0"/>
              </a:rPr>
              <a:t>Import </a:t>
            </a:r>
          </a:p>
        </p:txBody>
      </p:sp>
      <p:sp>
        <p:nvSpPr>
          <p:cNvPr id="19462" name="Rectangle 9"/>
          <p:cNvSpPr>
            <a:spLocks noChangeArrowheads="1"/>
          </p:cNvSpPr>
          <p:nvPr/>
        </p:nvSpPr>
        <p:spPr bwMode="auto">
          <a:xfrm>
            <a:off x="342900" y="60325"/>
            <a:ext cx="844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pPr>
            <a:r>
              <a:rPr lang="en-US" sz="2800" b="1" dirty="0"/>
              <a:t>Application Export/Import</a:t>
            </a:r>
          </a:p>
        </p:txBody>
      </p:sp>
    </p:spTree>
    <p:extLst>
      <p:ext uri="{BB962C8B-B14F-4D97-AF65-F5344CB8AC3E}">
        <p14:creationId xmlns:p14="http://schemas.microsoft.com/office/powerpoint/2010/main" val="5572840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l"/>
            <a:r>
              <a:rPr lang="en-US" dirty="0"/>
              <a:t>Enhancements to Help </a:t>
            </a:r>
          </a:p>
        </p:txBody>
      </p:sp>
      <p:sp>
        <p:nvSpPr>
          <p:cNvPr id="220163" name="Rectangle 3"/>
          <p:cNvSpPr>
            <a:spLocks noGrp="1" noChangeArrowheads="1"/>
          </p:cNvSpPr>
          <p:nvPr>
            <p:ph type="body" idx="1"/>
          </p:nvPr>
        </p:nvSpPr>
        <p:spPr>
          <a:xfrm>
            <a:off x="171450" y="1506538"/>
            <a:ext cx="8793163" cy="50228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t>The overall objective toward the enhancements to Help is to allow the user to accomplish their work while staying in the product</a:t>
            </a:r>
          </a:p>
          <a:p>
            <a:pPr>
              <a:buFont typeface="Wingdings" pitchFamily="2" charset="2"/>
              <a:buNone/>
            </a:pPr>
            <a:endParaRPr lang="en-US" sz="2000"/>
          </a:p>
        </p:txBody>
      </p:sp>
      <p:graphicFrame>
        <p:nvGraphicFramePr>
          <p:cNvPr id="220164" name="Group 4"/>
          <p:cNvGraphicFramePr>
            <a:graphicFrameLocks noGrp="1"/>
          </p:cNvGraphicFramePr>
          <p:nvPr>
            <p:extLst>
              <p:ext uri="{D42A27DB-BD31-4B8C-83A1-F6EECF244321}">
                <p14:modId xmlns:p14="http://schemas.microsoft.com/office/powerpoint/2010/main" val="3369098202"/>
              </p:ext>
            </p:extLst>
          </p:nvPr>
        </p:nvGraphicFramePr>
        <p:xfrm>
          <a:off x="473075" y="2671127"/>
          <a:ext cx="7954963" cy="1900873"/>
        </p:xfrm>
        <a:graphic>
          <a:graphicData uri="http://schemas.openxmlformats.org/drawingml/2006/table">
            <a:tbl>
              <a:tblPr/>
              <a:tblGrid>
                <a:gridCol w="3017838"/>
                <a:gridCol w="4937125"/>
              </a:tblGrid>
              <a:tr h="1809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Feature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MS PGothic" pitchFamily="34" charset="-128"/>
                        </a:rPr>
                        <a:t>Benefit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8445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MS PGothic" pitchFamily="34" charset="-128"/>
                        </a:rPr>
                        <a:t>Technical content of the product is now in one information center and installed on the customer network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MS PGothic" pitchFamily="34" charset="-128"/>
                        </a:rPr>
                        <a:t>Permits better access to a more complete library of information.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MS PGothic" pitchFamily="34" charset="-128"/>
                        </a:rPr>
                        <a:t>A single search for all products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MS PGothic" pitchFamily="34" charset="-128"/>
                        </a:rPr>
                        <a:t>All help for all Service Management products available in one place!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0931879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000" smtClean="0"/>
              <a:t>Search with highlighting</a:t>
            </a:r>
          </a:p>
        </p:txBody>
      </p:sp>
      <p:pic>
        <p:nvPicPr>
          <p:cNvPr id="21507" name="Picture 3" descr="info_center_sear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16000"/>
            <a:ext cx="812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p:cNvSpPr>
            <a:spLocks noChangeShapeType="1"/>
          </p:cNvSpPr>
          <p:nvPr/>
        </p:nvSpPr>
        <p:spPr bwMode="auto">
          <a:xfrm flipH="1">
            <a:off x="6781800" y="1600200"/>
            <a:ext cx="1295400" cy="312420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Oval 5"/>
          <p:cNvSpPr>
            <a:spLocks noChangeArrowheads="1"/>
          </p:cNvSpPr>
          <p:nvPr/>
        </p:nvSpPr>
        <p:spPr bwMode="auto">
          <a:xfrm>
            <a:off x="7924800" y="1371600"/>
            <a:ext cx="533400" cy="228600"/>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6"/>
          <p:cNvSpPr>
            <a:spLocks noChangeArrowheads="1"/>
          </p:cNvSpPr>
          <p:nvPr/>
        </p:nvSpPr>
        <p:spPr bwMode="auto">
          <a:xfrm>
            <a:off x="508000" y="1257300"/>
            <a:ext cx="2527300" cy="279400"/>
          </a:xfrm>
          <a:prstGeom prst="rect">
            <a:avLst/>
          </a:prstGeom>
          <a:noFill/>
          <a:ln w="28575">
            <a:solidFill>
              <a:srgbClr val="E6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438224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lstStyle/>
          <a:p>
            <a:pPr algn="ctr">
              <a:buNone/>
            </a:pPr>
            <a:r>
              <a:rPr lang="en-US" sz="4800" b="1" dirty="0"/>
              <a:t>Maximo 7. 5</a:t>
            </a:r>
          </a:p>
          <a:p>
            <a:pPr algn="ctr">
              <a:buNone/>
            </a:pPr>
            <a:endParaRPr lang="en-US" sz="4800" dirty="0"/>
          </a:p>
          <a:p>
            <a:pPr algn="ctr">
              <a:buNone/>
            </a:pPr>
            <a:r>
              <a:rPr lang="en-US" sz="4800" b="1" dirty="0" smtClean="0"/>
              <a:t>Supply Chain Enhancements</a:t>
            </a:r>
          </a:p>
          <a:p>
            <a:pPr algn="ctr">
              <a:buNone/>
            </a:pPr>
            <a:endParaRPr lang="en-US" sz="4800" b="1" dirty="0"/>
          </a:p>
          <a:p>
            <a:pPr algn="ctr">
              <a:buNone/>
            </a:pPr>
            <a:r>
              <a:rPr lang="en-US" sz="4800" b="1" dirty="0" smtClean="0"/>
              <a:t>Arden Juby</a:t>
            </a:r>
            <a:endParaRPr lang="en-US" sz="4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Item Master</a:t>
            </a:r>
            <a:endParaRPr lang="en-US" b="1" dirty="0">
              <a:solidFill>
                <a:srgbClr val="0070C0"/>
              </a:solidFill>
            </a:endParaRPr>
          </a:p>
        </p:txBody>
      </p:sp>
      <p:pic>
        <p:nvPicPr>
          <p:cNvPr id="2054" name="Picture 6"/>
          <p:cNvPicPr>
            <a:picLocks noGrp="1" noChangeAspect="1" noChangeArrowheads="1"/>
          </p:cNvPicPr>
          <p:nvPr>
            <p:ph idx="1"/>
          </p:nvPr>
        </p:nvPicPr>
        <p:blipFill>
          <a:blip r:embed="rId2" cstate="print"/>
          <a:srcRect/>
          <a:stretch>
            <a:fillRect/>
          </a:stretch>
        </p:blipFill>
        <p:spPr bwMode="auto">
          <a:xfrm>
            <a:off x="828674" y="1961889"/>
            <a:ext cx="7629525" cy="3378490"/>
          </a:xfrm>
          <a:prstGeom prst="rect">
            <a:avLst/>
          </a:prstGeom>
          <a:noFill/>
          <a:ln w="9525">
            <a:noFill/>
            <a:miter lim="800000"/>
            <a:headEnd/>
            <a:tailEnd/>
          </a:ln>
        </p:spPr>
      </p:pic>
      <p:sp>
        <p:nvSpPr>
          <p:cNvPr id="9" name="Rectangle 8"/>
          <p:cNvSpPr/>
          <p:nvPr/>
        </p:nvSpPr>
        <p:spPr>
          <a:xfrm>
            <a:off x="828675" y="1091595"/>
            <a:ext cx="7705725" cy="584775"/>
          </a:xfrm>
          <a:prstGeom prst="rect">
            <a:avLst/>
          </a:prstGeom>
        </p:spPr>
        <p:txBody>
          <a:bodyPr wrap="square">
            <a:spAutoFit/>
          </a:bodyPr>
          <a:lstStyle/>
          <a:p>
            <a:r>
              <a:rPr lang="en-US" sz="2000" dirty="0" smtClean="0"/>
              <a:t>Receipt Tolerance percent can now be set at Item Master</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Item Master</a:t>
            </a:r>
            <a:endParaRPr lang="en-US" b="1" dirty="0">
              <a:solidFill>
                <a:srgbClr val="0070C0"/>
              </a:solidFill>
            </a:endParaRPr>
          </a:p>
        </p:txBody>
      </p:sp>
      <p:sp>
        <p:nvSpPr>
          <p:cNvPr id="9" name="Rectangle 8"/>
          <p:cNvSpPr/>
          <p:nvPr/>
        </p:nvSpPr>
        <p:spPr>
          <a:xfrm>
            <a:off x="876300" y="1586895"/>
            <a:ext cx="7705725" cy="400110"/>
          </a:xfrm>
          <a:prstGeom prst="rect">
            <a:avLst/>
          </a:prstGeom>
        </p:spPr>
        <p:txBody>
          <a:bodyPr wrap="square">
            <a:spAutoFit/>
          </a:bodyPr>
          <a:lstStyle/>
          <a:p>
            <a:r>
              <a:rPr lang="en-US" sz="2000" dirty="0" smtClean="0"/>
              <a:t>STK or NS is now set at the organizational level.</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800100" y="2267075"/>
            <a:ext cx="7629525" cy="1758699"/>
          </a:xfrm>
          <a:prstGeom prst="rect">
            <a:avLst/>
          </a:prstGeom>
          <a:noFill/>
          <a:ln w="9525">
            <a:noFill/>
            <a:miter lim="800000"/>
            <a:headEnd/>
            <a:tailEnd/>
          </a:ln>
        </p:spPr>
      </p:pic>
      <p:sp>
        <p:nvSpPr>
          <p:cNvPr id="6" name="Rectangle 5"/>
          <p:cNvSpPr/>
          <p:nvPr/>
        </p:nvSpPr>
        <p:spPr>
          <a:xfrm>
            <a:off x="800100" y="4314825"/>
            <a:ext cx="6057900" cy="707886"/>
          </a:xfrm>
          <a:prstGeom prst="rect">
            <a:avLst/>
          </a:prstGeom>
        </p:spPr>
        <p:txBody>
          <a:bodyPr wrap="square">
            <a:spAutoFit/>
          </a:bodyPr>
          <a:lstStyle/>
          <a:p>
            <a:r>
              <a:rPr lang="en-US" sz="2000" dirty="0" smtClean="0"/>
              <a:t>Consignment is now set at the inventory record (Outside? Checkbox has been removed).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Item Master</a:t>
            </a:r>
            <a:endParaRPr lang="en-US" b="1" dirty="0">
              <a:solidFill>
                <a:srgbClr val="0070C0"/>
              </a:solidFill>
            </a:endParaRPr>
          </a:p>
        </p:txBody>
      </p:sp>
      <p:sp>
        <p:nvSpPr>
          <p:cNvPr id="9" name="Rectangle 8"/>
          <p:cNvSpPr/>
          <p:nvPr/>
        </p:nvSpPr>
        <p:spPr>
          <a:xfrm>
            <a:off x="828675" y="1091595"/>
            <a:ext cx="7705725" cy="707886"/>
          </a:xfrm>
          <a:prstGeom prst="rect">
            <a:avLst/>
          </a:prstGeom>
        </p:spPr>
        <p:txBody>
          <a:bodyPr wrap="square">
            <a:spAutoFit/>
          </a:bodyPr>
          <a:lstStyle/>
          <a:p>
            <a:r>
              <a:rPr lang="en-US" sz="2000" dirty="0" smtClean="0"/>
              <a:t>Adding items to a Stockroom allows for selection of Cost Type (Average, FIFO,LIFO).</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828675" y="2034649"/>
            <a:ext cx="7629525" cy="3233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a:t>
            </a:r>
            <a:endParaRPr lang="en-US" b="1" dirty="0">
              <a:solidFill>
                <a:srgbClr val="0070C0"/>
              </a:solidFill>
            </a:endParaRPr>
          </a:p>
        </p:txBody>
      </p:sp>
      <p:sp>
        <p:nvSpPr>
          <p:cNvPr id="3" name="Content Placeholder 2"/>
          <p:cNvSpPr>
            <a:spLocks noGrp="1"/>
          </p:cNvSpPr>
          <p:nvPr>
            <p:ph idx="1"/>
          </p:nvPr>
        </p:nvSpPr>
        <p:spPr>
          <a:xfrm>
            <a:off x="381000" y="1219200"/>
            <a:ext cx="8229600" cy="4525963"/>
          </a:xfrm>
        </p:spPr>
        <p:txBody>
          <a:bodyPr/>
          <a:lstStyle/>
          <a:p>
            <a:r>
              <a:rPr lang="en-US" sz="2000" dirty="0" smtClean="0"/>
              <a:t>Create hard reservations or soft reservations of inventory items and tools, based on the availability of the inventory requirement. </a:t>
            </a:r>
          </a:p>
          <a:p>
            <a:endParaRPr lang="en-US" sz="1200" dirty="0" smtClean="0"/>
          </a:p>
          <a:p>
            <a:r>
              <a:rPr lang="en-US" sz="1400" dirty="0" smtClean="0"/>
              <a:t>You can create reservations for inventory items and tools to ensure that they are replenished in the inventory stock on time. You can create hard reservations or soft reservations, based on the importance of the inventory requirement.</a:t>
            </a:r>
          </a:p>
          <a:p>
            <a:r>
              <a:rPr lang="en-US" sz="1400" dirty="0" smtClean="0"/>
              <a:t>A </a:t>
            </a:r>
            <a:r>
              <a:rPr lang="en-US" sz="1400" i="1" dirty="0" smtClean="0"/>
              <a:t>hard reservation</a:t>
            </a:r>
            <a:r>
              <a:rPr lang="en-US" sz="1400" dirty="0" smtClean="0"/>
              <a:t> is a request for materials that is defined by the need for an item within a specific timeframe. You can specify that the reorder process includes only hard reservations. You can also specify that inventory items can be issued from a storeroom only when they are associated with a hard reservation. Hard reservations of inventory items are prioritized so that they cannot be superseded by other requests.</a:t>
            </a:r>
          </a:p>
          <a:p>
            <a:r>
              <a:rPr lang="en-US" sz="1400" dirty="0" smtClean="0"/>
              <a:t>A </a:t>
            </a:r>
            <a:r>
              <a:rPr lang="en-US" sz="1400" i="1" dirty="0" smtClean="0"/>
              <a:t>soft reservation</a:t>
            </a:r>
            <a:r>
              <a:rPr lang="en-US" sz="1400" dirty="0" smtClean="0"/>
              <a:t> is a request for materials that is not subject to a timeframe. You can create a soft reservation to ensure that the item or tool is available for issue at any time that it is needed.</a:t>
            </a:r>
          </a:p>
          <a:p>
            <a:r>
              <a:rPr lang="en-US" sz="1400" dirty="0" smtClean="0"/>
              <a:t>Hard and soft reservation types can be set automatically. You can apply automatic processing to determine hard or soft reservations, based on the date that the materials are required. You select automatic processing for reservation types in the Purchase Orders, Purchase Requisitions, and Desktop Requisitions applications.</a:t>
            </a:r>
          </a:p>
          <a:p>
            <a:r>
              <a:rPr lang="en-US" sz="1400" dirty="0" smtClean="0"/>
              <a:t>The </a:t>
            </a:r>
            <a:r>
              <a:rPr lang="en-US" sz="1400" i="1" dirty="0" smtClean="0"/>
              <a:t>backorder</a:t>
            </a:r>
            <a:r>
              <a:rPr lang="en-US" sz="1400" dirty="0" smtClean="0"/>
              <a:t> reservation type can also be applied using automatic processing. Backorder indicates that an inventory item or tool can have only hard reservations, and that the reservation quantity must be satisfied by the available balance on the inventory record. An organization must disallow negative availability to use the Backorder reservation type.</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60400" y="76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nchor="b"/>
          <a:lstStyle/>
          <a:p>
            <a:pPr eaLnBrk="0" hangingPunct="0">
              <a:lnSpc>
                <a:spcPct val="90000"/>
              </a:lnSpc>
            </a:pPr>
            <a:endParaRPr lang="en-US" sz="2800" b="1">
              <a:solidFill>
                <a:srgbClr val="D9182D"/>
              </a:solidFill>
            </a:endParaRPr>
          </a:p>
        </p:txBody>
      </p:sp>
      <p:sp>
        <p:nvSpPr>
          <p:cNvPr id="6151" name="Rectangle 7"/>
          <p:cNvSpPr>
            <a:spLocks noGrp="1" noChangeArrowheads="1"/>
          </p:cNvSpPr>
          <p:nvPr>
            <p:ph type="title"/>
          </p:nvPr>
        </p:nvSpPr>
        <p:spPr>
          <a:xfrm>
            <a:off x="76200" y="96838"/>
            <a:ext cx="8877300" cy="498475"/>
          </a:xfrm>
        </p:spPr>
        <p:txBody>
          <a:bodyPr/>
          <a:lstStyle/>
          <a:p>
            <a:r>
              <a:rPr lang="en-US" dirty="0" smtClean="0"/>
              <a:t>Presenting today</a:t>
            </a:r>
          </a:p>
        </p:txBody>
      </p:sp>
      <p:sp>
        <p:nvSpPr>
          <p:cNvPr id="13" name="Rectangle 2"/>
          <p:cNvSpPr txBox="1">
            <a:spLocks noChangeArrowheads="1"/>
          </p:cNvSpPr>
          <p:nvPr/>
        </p:nvSpPr>
        <p:spPr bwMode="auto">
          <a:xfrm>
            <a:off x="152400" y="2057400"/>
            <a:ext cx="8915400" cy="35385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solidFill>
                  <a:srgbClr val="D9182D"/>
                </a:solidFill>
              </a:rPr>
              <a:t/>
            </a:r>
            <a:br>
              <a:rPr lang="en-US" dirty="0" smtClean="0">
                <a:solidFill>
                  <a:srgbClr val="D9182D"/>
                </a:solidFill>
              </a:rPr>
            </a:br>
            <a:r>
              <a:rPr lang="en-US" sz="4000" dirty="0" smtClean="0">
                <a:solidFill>
                  <a:srgbClr val="000099"/>
                </a:solidFill>
              </a:rPr>
              <a:t/>
            </a:r>
            <a:br>
              <a:rPr lang="en-US" sz="4000" dirty="0" smtClean="0">
                <a:solidFill>
                  <a:srgbClr val="000099"/>
                </a:solidFill>
              </a:rPr>
            </a:br>
            <a:r>
              <a:rPr lang="en-US" sz="3200" dirty="0" smtClean="0"/>
              <a:t>Matt Logsdon </a:t>
            </a:r>
            <a:r>
              <a:rPr lang="en-US" sz="3200" dirty="0"/>
              <a:t> </a:t>
            </a:r>
            <a:r>
              <a:rPr lang="en-US" sz="3200" dirty="0" smtClean="0"/>
              <a:t>  General Maximo 7.5 Enhancements</a:t>
            </a:r>
            <a:endParaRPr lang="en-US" sz="3200" dirty="0" smtClean="0"/>
          </a:p>
          <a:p>
            <a:pPr algn="l"/>
            <a:endParaRPr lang="en-US" sz="3200" dirty="0" smtClean="0"/>
          </a:p>
          <a:p>
            <a:pPr algn="l"/>
            <a:r>
              <a:rPr lang="en-US" sz="3200" dirty="0" smtClean="0"/>
              <a:t>Arden Juby </a:t>
            </a:r>
            <a:r>
              <a:rPr lang="en-US" sz="3200" dirty="0"/>
              <a:t> </a:t>
            </a:r>
            <a:r>
              <a:rPr lang="en-US" sz="3200" dirty="0" smtClean="0"/>
              <a:t>       </a:t>
            </a:r>
            <a:r>
              <a:rPr lang="en-US" sz="3200" dirty="0" smtClean="0"/>
              <a:t>Supply </a:t>
            </a:r>
            <a:r>
              <a:rPr lang="en-US" sz="3200" dirty="0" smtClean="0"/>
              <a:t>Chain Management</a:t>
            </a:r>
          </a:p>
          <a:p>
            <a:pPr algn="l"/>
            <a:endParaRPr lang="en-US" sz="3200" dirty="0" smtClean="0"/>
          </a:p>
          <a:p>
            <a:pPr algn="l"/>
            <a:r>
              <a:rPr lang="en-US" sz="3200" dirty="0" smtClean="0"/>
              <a:t>Lance Morris </a:t>
            </a:r>
            <a:r>
              <a:rPr lang="en-US" sz="3200" dirty="0"/>
              <a:t>	</a:t>
            </a:r>
            <a:r>
              <a:rPr lang="en-US" sz="3200" dirty="0" smtClean="0"/>
              <a:t>Work </a:t>
            </a:r>
            <a:r>
              <a:rPr lang="en-US" sz="3200" dirty="0" smtClean="0"/>
              <a:t>&amp; Asset Management</a:t>
            </a:r>
            <a:endParaRPr lang="en-US" sz="3200" dirty="0"/>
          </a:p>
          <a:p>
            <a:pPr algn="l"/>
            <a:endParaRPr lang="en-US" dirty="0"/>
          </a:p>
        </p:txBody>
      </p:sp>
    </p:spTree>
    <p:extLst>
      <p:ext uri="{BB962C8B-B14F-4D97-AF65-F5344CB8AC3E}">
        <p14:creationId xmlns:p14="http://schemas.microsoft.com/office/powerpoint/2010/main" val="9719676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a:t>
            </a:r>
            <a:endParaRPr lang="en-US" b="1" dirty="0">
              <a:solidFill>
                <a:srgbClr val="0070C0"/>
              </a:solidFill>
            </a:endParaRPr>
          </a:p>
        </p:txBody>
      </p:sp>
      <p:sp>
        <p:nvSpPr>
          <p:cNvPr id="3" name="Content Placeholder 2"/>
          <p:cNvSpPr>
            <a:spLocks noGrp="1"/>
          </p:cNvSpPr>
          <p:nvPr>
            <p:ph idx="1"/>
          </p:nvPr>
        </p:nvSpPr>
        <p:spPr>
          <a:xfrm>
            <a:off x="381000" y="1219201"/>
            <a:ext cx="8229600" cy="990600"/>
          </a:xfrm>
        </p:spPr>
        <p:txBody>
          <a:bodyPr/>
          <a:lstStyle/>
          <a:p>
            <a:r>
              <a:rPr lang="en-US" sz="2000" dirty="0" smtClean="0"/>
              <a:t>Reservations can be set as Automatic, Hard or Soft on the Work Order Plans Tab.</a:t>
            </a:r>
          </a:p>
          <a:p>
            <a:r>
              <a:rPr lang="en-US" sz="2000" dirty="0" smtClean="0"/>
              <a:t>They can also be changed from the Inventory Record, Add/Modify Reservations.</a:t>
            </a:r>
          </a:p>
          <a:p>
            <a:endParaRPr lang="en-US" sz="2000" dirty="0" smtClean="0"/>
          </a:p>
          <a:p>
            <a:endParaRPr lang="en-US" sz="1200" dirty="0" smtClean="0"/>
          </a:p>
        </p:txBody>
      </p:sp>
      <p:pic>
        <p:nvPicPr>
          <p:cNvPr id="1027" name="Picture 3"/>
          <p:cNvPicPr>
            <a:picLocks noChangeAspect="1" noChangeArrowheads="1"/>
          </p:cNvPicPr>
          <p:nvPr/>
        </p:nvPicPr>
        <p:blipFill>
          <a:blip r:embed="rId2" cstate="print"/>
          <a:srcRect/>
          <a:stretch>
            <a:fillRect/>
          </a:stretch>
        </p:blipFill>
        <p:spPr bwMode="auto">
          <a:xfrm>
            <a:off x="609600" y="2667000"/>
            <a:ext cx="7696200" cy="20574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04800" y="4953000"/>
            <a:ext cx="5472113"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a:t>
            </a:r>
            <a:endParaRPr lang="en-US" b="1" dirty="0">
              <a:solidFill>
                <a:srgbClr val="0070C0"/>
              </a:solidFill>
            </a:endParaRPr>
          </a:p>
        </p:txBody>
      </p:sp>
      <p:sp>
        <p:nvSpPr>
          <p:cNvPr id="3" name="Content Placeholder 2"/>
          <p:cNvSpPr>
            <a:spLocks noGrp="1"/>
          </p:cNvSpPr>
          <p:nvPr>
            <p:ph idx="1"/>
          </p:nvPr>
        </p:nvSpPr>
        <p:spPr>
          <a:xfrm>
            <a:off x="485775" y="1190625"/>
            <a:ext cx="7772400" cy="819150"/>
          </a:xfrm>
        </p:spPr>
        <p:txBody>
          <a:bodyPr/>
          <a:lstStyle/>
          <a:p>
            <a:r>
              <a:rPr lang="en-US" sz="2400" dirty="0" smtClean="0"/>
              <a:t>Consignment items can now be identified from the ‘Select Action’ on the inventory record. </a:t>
            </a:r>
          </a:p>
          <a:p>
            <a:r>
              <a:rPr lang="en-US" sz="2400" dirty="0" smtClean="0"/>
              <a:t>You will also set the invoice method at this item level.</a:t>
            </a:r>
            <a:endParaRPr lang="en-US" sz="2400" dirty="0"/>
          </a:p>
        </p:txBody>
      </p:sp>
      <p:pic>
        <p:nvPicPr>
          <p:cNvPr id="7170" name="Picture 2"/>
          <p:cNvPicPr>
            <a:picLocks noChangeAspect="1" noChangeArrowheads="1"/>
          </p:cNvPicPr>
          <p:nvPr/>
        </p:nvPicPr>
        <p:blipFill>
          <a:blip r:embed="rId2" cstate="print"/>
          <a:srcRect/>
          <a:stretch>
            <a:fillRect/>
          </a:stretch>
        </p:blipFill>
        <p:spPr bwMode="auto">
          <a:xfrm>
            <a:off x="352425" y="2657475"/>
            <a:ext cx="81724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a:t>
            </a:r>
            <a:endParaRPr lang="en-US" b="1" dirty="0">
              <a:solidFill>
                <a:srgbClr val="0070C0"/>
              </a:solidFill>
            </a:endParaRPr>
          </a:p>
        </p:txBody>
      </p:sp>
      <p:sp>
        <p:nvSpPr>
          <p:cNvPr id="3" name="Content Placeholder 2"/>
          <p:cNvSpPr>
            <a:spLocks noGrp="1"/>
          </p:cNvSpPr>
          <p:nvPr>
            <p:ph idx="1"/>
          </p:nvPr>
        </p:nvSpPr>
        <p:spPr>
          <a:xfrm>
            <a:off x="485774" y="1209676"/>
            <a:ext cx="6829425" cy="647700"/>
          </a:xfrm>
        </p:spPr>
        <p:txBody>
          <a:bodyPr/>
          <a:lstStyle/>
          <a:p>
            <a:r>
              <a:rPr lang="en-US" sz="2800" dirty="0" smtClean="0"/>
              <a:t>Receipt tolerances</a:t>
            </a:r>
          </a:p>
        </p:txBody>
      </p:sp>
      <p:pic>
        <p:nvPicPr>
          <p:cNvPr id="6147" name="Picture 3"/>
          <p:cNvPicPr>
            <a:picLocks noChangeAspect="1" noChangeArrowheads="1"/>
          </p:cNvPicPr>
          <p:nvPr/>
        </p:nvPicPr>
        <p:blipFill>
          <a:blip r:embed="rId2" cstate="print"/>
          <a:srcRect/>
          <a:stretch>
            <a:fillRect/>
          </a:stretch>
        </p:blipFill>
        <p:spPr bwMode="auto">
          <a:xfrm>
            <a:off x="1404938" y="1795463"/>
            <a:ext cx="5057775" cy="2905125"/>
          </a:xfrm>
          <a:prstGeom prst="rect">
            <a:avLst/>
          </a:prstGeom>
          <a:noFill/>
          <a:ln w="9525">
            <a:noFill/>
            <a:miter lim="800000"/>
            <a:headEnd/>
            <a:tailEnd/>
          </a:ln>
        </p:spPr>
      </p:pic>
      <p:sp>
        <p:nvSpPr>
          <p:cNvPr id="6" name="Rectangle 5"/>
          <p:cNvSpPr/>
          <p:nvPr/>
        </p:nvSpPr>
        <p:spPr>
          <a:xfrm>
            <a:off x="609600" y="4795897"/>
            <a:ext cx="6800850" cy="1384995"/>
          </a:xfrm>
          <a:prstGeom prst="rect">
            <a:avLst/>
          </a:prstGeom>
        </p:spPr>
        <p:txBody>
          <a:bodyPr wrap="square">
            <a:spAutoFit/>
          </a:bodyPr>
          <a:lstStyle/>
          <a:p>
            <a:pPr>
              <a:buFont typeface="Wingdings" pitchFamily="2" charset="2"/>
              <a:buChar char="v"/>
            </a:pPr>
            <a:r>
              <a:rPr lang="en-US" sz="2800" dirty="0" smtClean="0"/>
              <a:t>   Inventory records will only contain STK items. NS and SP are no longer inventory types.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  Usage</a:t>
            </a:r>
            <a:endParaRPr lang="en-US" b="1" dirty="0">
              <a:solidFill>
                <a:srgbClr val="0070C0"/>
              </a:solidFill>
            </a:endParaRPr>
          </a:p>
        </p:txBody>
      </p:sp>
      <p:sp>
        <p:nvSpPr>
          <p:cNvPr id="3" name="Content Placeholder 2"/>
          <p:cNvSpPr>
            <a:spLocks noGrp="1"/>
          </p:cNvSpPr>
          <p:nvPr>
            <p:ph idx="1"/>
          </p:nvPr>
        </p:nvSpPr>
        <p:spPr>
          <a:xfrm>
            <a:off x="628649" y="1209675"/>
            <a:ext cx="7362825" cy="438150"/>
          </a:xfrm>
        </p:spPr>
        <p:txBody>
          <a:bodyPr/>
          <a:lstStyle/>
          <a:p>
            <a:endParaRPr lang="en-US" sz="2800" dirty="0"/>
          </a:p>
        </p:txBody>
      </p:sp>
      <p:sp>
        <p:nvSpPr>
          <p:cNvPr id="5" name="Rectangle 4"/>
          <p:cNvSpPr/>
          <p:nvPr/>
        </p:nvSpPr>
        <p:spPr>
          <a:xfrm>
            <a:off x="523875" y="1799874"/>
            <a:ext cx="8343900" cy="3477875"/>
          </a:xfrm>
          <a:prstGeom prst="rect">
            <a:avLst/>
          </a:prstGeom>
        </p:spPr>
        <p:txBody>
          <a:bodyPr wrap="square">
            <a:spAutoFit/>
          </a:bodyPr>
          <a:lstStyle/>
          <a:p>
            <a:r>
              <a:rPr lang="en-US" sz="2000" dirty="0" smtClean="0"/>
              <a:t>The new Inventory Usage application replaces the Issues and Transfers application. Create inventory usage records to track the issue, transfer, and return of inventory items within and across organizations. </a:t>
            </a:r>
          </a:p>
          <a:p>
            <a:pPr>
              <a:buNone/>
            </a:pPr>
            <a:endParaRPr lang="en-US" sz="2000" dirty="0" smtClean="0"/>
          </a:p>
          <a:p>
            <a:r>
              <a:rPr lang="en-US" sz="2000" dirty="0" smtClean="0"/>
              <a:t>Issues and Transfers application </a:t>
            </a:r>
            <a:r>
              <a:rPr lang="en-US" sz="2000" b="1" i="1" dirty="0" smtClean="0"/>
              <a:t>can still be used </a:t>
            </a:r>
            <a:r>
              <a:rPr lang="en-US" sz="2000" dirty="0" smtClean="0"/>
              <a:t>if desired.</a:t>
            </a:r>
          </a:p>
          <a:p>
            <a:pPr>
              <a:buNone/>
            </a:pPr>
            <a:endParaRPr lang="en-US" sz="2000" dirty="0" smtClean="0"/>
          </a:p>
          <a:p>
            <a:r>
              <a:rPr lang="en-US" sz="2000" dirty="0" smtClean="0"/>
              <a:t>Monitor the balances of inventory items and tools in storerooms and bins. </a:t>
            </a:r>
          </a:p>
          <a:p>
            <a:pPr>
              <a:buNone/>
            </a:pPr>
            <a:endParaRPr lang="en-US" sz="2000" dirty="0" smtClean="0"/>
          </a:p>
          <a:p>
            <a:r>
              <a:rPr lang="en-US" sz="2000" dirty="0" smtClean="0"/>
              <a:t>Transfer inventory items or tools between storerooms within an organization by creating shipment records. </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  Usage</a:t>
            </a:r>
            <a:endParaRPr lang="en-US" b="1" dirty="0">
              <a:solidFill>
                <a:srgbClr val="0070C0"/>
              </a:solidFill>
            </a:endParaRPr>
          </a:p>
        </p:txBody>
      </p:sp>
      <p:sp>
        <p:nvSpPr>
          <p:cNvPr id="3" name="Content Placeholder 2"/>
          <p:cNvSpPr>
            <a:spLocks noGrp="1"/>
          </p:cNvSpPr>
          <p:nvPr>
            <p:ph idx="1"/>
          </p:nvPr>
        </p:nvSpPr>
        <p:spPr>
          <a:xfrm>
            <a:off x="219075" y="1209675"/>
            <a:ext cx="7772400" cy="971550"/>
          </a:xfrm>
        </p:spPr>
        <p:txBody>
          <a:bodyPr/>
          <a:lstStyle/>
          <a:p>
            <a:r>
              <a:rPr lang="en-US" sz="2800" dirty="0" smtClean="0"/>
              <a:t>Staged Bins. Items will be identified from the Inventory Usage, Reserved items.</a:t>
            </a:r>
            <a:endParaRPr lang="en-US" sz="2800" dirty="0"/>
          </a:p>
        </p:txBody>
      </p:sp>
      <p:pic>
        <p:nvPicPr>
          <p:cNvPr id="8194" name="Picture 2"/>
          <p:cNvPicPr>
            <a:picLocks noChangeAspect="1" noChangeArrowheads="1"/>
          </p:cNvPicPr>
          <p:nvPr/>
        </p:nvPicPr>
        <p:blipFill>
          <a:blip r:embed="rId2" cstate="print"/>
          <a:srcRect/>
          <a:stretch>
            <a:fillRect/>
          </a:stretch>
        </p:blipFill>
        <p:spPr bwMode="auto">
          <a:xfrm>
            <a:off x="257174" y="2257424"/>
            <a:ext cx="8696325" cy="3314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  Usage</a:t>
            </a:r>
            <a:endParaRPr lang="en-US" b="1" dirty="0">
              <a:solidFill>
                <a:srgbClr val="0070C0"/>
              </a:solidFill>
            </a:endParaRPr>
          </a:p>
        </p:txBody>
      </p:sp>
      <p:sp>
        <p:nvSpPr>
          <p:cNvPr id="3" name="Content Placeholder 2"/>
          <p:cNvSpPr>
            <a:spLocks noGrp="1"/>
          </p:cNvSpPr>
          <p:nvPr>
            <p:ph idx="1"/>
          </p:nvPr>
        </p:nvSpPr>
        <p:spPr>
          <a:xfrm>
            <a:off x="219075" y="1209675"/>
            <a:ext cx="7772400" cy="971550"/>
          </a:xfrm>
        </p:spPr>
        <p:txBody>
          <a:bodyPr/>
          <a:lstStyle/>
          <a:p>
            <a:r>
              <a:rPr lang="en-US" sz="2800" dirty="0" smtClean="0"/>
              <a:t>Identify the Staging Bin.</a:t>
            </a:r>
            <a:endParaRPr lang="en-US" sz="2800" dirty="0"/>
          </a:p>
        </p:txBody>
      </p:sp>
      <p:pic>
        <p:nvPicPr>
          <p:cNvPr id="9218" name="Picture 2"/>
          <p:cNvPicPr>
            <a:picLocks noChangeAspect="1" noChangeArrowheads="1"/>
          </p:cNvPicPr>
          <p:nvPr/>
        </p:nvPicPr>
        <p:blipFill>
          <a:blip r:embed="rId2" cstate="print"/>
          <a:srcRect/>
          <a:stretch>
            <a:fillRect/>
          </a:stretch>
        </p:blipFill>
        <p:spPr bwMode="auto">
          <a:xfrm>
            <a:off x="828675" y="2271713"/>
            <a:ext cx="518160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  Usage</a:t>
            </a:r>
            <a:endParaRPr lang="en-US" b="1" dirty="0">
              <a:solidFill>
                <a:srgbClr val="0070C0"/>
              </a:solidFill>
            </a:endParaRPr>
          </a:p>
        </p:txBody>
      </p:sp>
      <p:sp>
        <p:nvSpPr>
          <p:cNvPr id="3" name="Content Placeholder 2"/>
          <p:cNvSpPr>
            <a:spLocks noGrp="1"/>
          </p:cNvSpPr>
          <p:nvPr>
            <p:ph idx="1"/>
          </p:nvPr>
        </p:nvSpPr>
        <p:spPr>
          <a:xfrm>
            <a:off x="219075" y="1209675"/>
            <a:ext cx="7772400" cy="971550"/>
          </a:xfrm>
        </p:spPr>
        <p:txBody>
          <a:bodyPr/>
          <a:lstStyle/>
          <a:p>
            <a:r>
              <a:rPr lang="en-US" sz="2800" dirty="0" smtClean="0"/>
              <a:t>Staged Bins. Will be reflected on the inventory record.</a:t>
            </a:r>
            <a:endParaRPr lang="en-US" sz="2800" dirty="0"/>
          </a:p>
        </p:txBody>
      </p:sp>
      <p:pic>
        <p:nvPicPr>
          <p:cNvPr id="10242" name="Picture 2"/>
          <p:cNvPicPr>
            <a:picLocks noChangeAspect="1" noChangeArrowheads="1"/>
          </p:cNvPicPr>
          <p:nvPr/>
        </p:nvPicPr>
        <p:blipFill>
          <a:blip r:embed="rId2" cstate="print"/>
          <a:srcRect/>
          <a:stretch>
            <a:fillRect/>
          </a:stretch>
        </p:blipFill>
        <p:spPr bwMode="auto">
          <a:xfrm>
            <a:off x="628651" y="2381250"/>
            <a:ext cx="66675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Inventory  Usage</a:t>
            </a:r>
            <a:endParaRPr lang="en-US" b="1" dirty="0">
              <a:solidFill>
                <a:srgbClr val="0070C0"/>
              </a:solidFill>
            </a:endParaRPr>
          </a:p>
        </p:txBody>
      </p:sp>
      <p:sp>
        <p:nvSpPr>
          <p:cNvPr id="3" name="Content Placeholder 2"/>
          <p:cNvSpPr>
            <a:spLocks noGrp="1"/>
          </p:cNvSpPr>
          <p:nvPr>
            <p:ph idx="1"/>
          </p:nvPr>
        </p:nvSpPr>
        <p:spPr>
          <a:xfrm>
            <a:off x="190500" y="1104900"/>
            <a:ext cx="7772400" cy="857250"/>
          </a:xfrm>
        </p:spPr>
        <p:txBody>
          <a:bodyPr/>
          <a:lstStyle/>
          <a:p>
            <a:r>
              <a:rPr lang="en-US" sz="2800" dirty="0" smtClean="0"/>
              <a:t>Staged Materials will be issued by selecting “Complete”  against the Usage record.</a:t>
            </a:r>
            <a:endParaRPr lang="en-US" sz="2800" dirty="0"/>
          </a:p>
        </p:txBody>
      </p:sp>
      <p:pic>
        <p:nvPicPr>
          <p:cNvPr id="11266" name="Picture 2"/>
          <p:cNvPicPr>
            <a:picLocks noChangeAspect="1" noChangeArrowheads="1"/>
          </p:cNvPicPr>
          <p:nvPr/>
        </p:nvPicPr>
        <p:blipFill>
          <a:blip r:embed="rId2" cstate="print"/>
          <a:srcRect/>
          <a:stretch>
            <a:fillRect/>
          </a:stretch>
        </p:blipFill>
        <p:spPr bwMode="auto">
          <a:xfrm>
            <a:off x="152399" y="1990726"/>
            <a:ext cx="8534401" cy="12192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390525" y="3228976"/>
            <a:ext cx="823912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Shipment Receiving</a:t>
            </a:r>
            <a:endParaRPr lang="en-US" b="1" dirty="0">
              <a:solidFill>
                <a:srgbClr val="0070C0"/>
              </a:solidFill>
            </a:endParaRPr>
          </a:p>
        </p:txBody>
      </p:sp>
      <p:sp>
        <p:nvSpPr>
          <p:cNvPr id="5" name="Rectangle 4"/>
          <p:cNvSpPr/>
          <p:nvPr/>
        </p:nvSpPr>
        <p:spPr>
          <a:xfrm>
            <a:off x="342900" y="1538699"/>
            <a:ext cx="8229600" cy="4462760"/>
          </a:xfrm>
          <a:prstGeom prst="rect">
            <a:avLst/>
          </a:prstGeom>
        </p:spPr>
        <p:txBody>
          <a:bodyPr wrap="square">
            <a:spAutoFit/>
          </a:bodyPr>
          <a:lstStyle/>
          <a:p>
            <a:r>
              <a:rPr lang="en-US" sz="2000" dirty="0" smtClean="0"/>
              <a:t>The new Shipment Receiving application is in the Inventory module and the Purchasing module. Create shipment receipt records to log the receipt of transferred inventory items at the destination storeroom. </a:t>
            </a:r>
          </a:p>
          <a:p>
            <a:endParaRPr lang="en-US" sz="2000" dirty="0" smtClean="0"/>
          </a:p>
          <a:p>
            <a:r>
              <a:rPr lang="en-US" sz="2000" dirty="0" smtClean="0"/>
              <a:t>Monitor the balance of items received and adjust the totals and status in inventory usage records. </a:t>
            </a:r>
          </a:p>
          <a:p>
            <a:endParaRPr lang="en-US" sz="2000" dirty="0" smtClean="0"/>
          </a:p>
          <a:p>
            <a:r>
              <a:rPr lang="en-US" sz="2000" dirty="0" smtClean="0"/>
              <a:t>Specify that an inspection is required when inventory items are received. You can specify an inspection status for shipment receipt records. </a:t>
            </a:r>
          </a:p>
          <a:p>
            <a:endParaRPr lang="en-US" sz="2000" dirty="0" smtClean="0"/>
          </a:p>
          <a:p>
            <a:r>
              <a:rPr lang="en-US" sz="2000" dirty="0" smtClean="0"/>
              <a:t>Void shipment receipt records.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Shipment Receiving</a:t>
            </a:r>
            <a:endParaRPr lang="en-US" b="1" dirty="0">
              <a:solidFill>
                <a:srgbClr val="0070C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224381" y="2033792"/>
            <a:ext cx="4695238" cy="328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60400" y="76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nchor="b"/>
          <a:lstStyle/>
          <a:p>
            <a:pPr eaLnBrk="0" hangingPunct="0">
              <a:lnSpc>
                <a:spcPct val="90000"/>
              </a:lnSpc>
            </a:pPr>
            <a:endParaRPr lang="en-US" sz="2800" b="1">
              <a:solidFill>
                <a:srgbClr val="D9182D"/>
              </a:solidFill>
            </a:endParaRPr>
          </a:p>
        </p:txBody>
      </p:sp>
      <p:sp>
        <p:nvSpPr>
          <p:cNvPr id="6147" name="Rectangle 3"/>
          <p:cNvSpPr>
            <a:spLocks noChangeArrowheads="1"/>
          </p:cNvSpPr>
          <p:nvPr/>
        </p:nvSpPr>
        <p:spPr bwMode="black">
          <a:xfrm>
            <a:off x="297089" y="870857"/>
            <a:ext cx="3349625" cy="1066800"/>
          </a:xfrm>
          <a:prstGeom prst="rect">
            <a:avLst/>
          </a:prstGeom>
          <a:solidFill>
            <a:srgbClr val="009999"/>
          </a:solidFill>
          <a:ln w="19050" algn="ctr">
            <a:solidFill>
              <a:srgbClr val="0099CC"/>
            </a:solidFill>
            <a:miter lim="800000"/>
            <a:headEnd/>
            <a:tailEnd/>
          </a:ln>
          <a:effectLst/>
          <a:extLst>
            <a:ext uri="{AF507438-7753-43E0-B8FC-AC1667EBCBE1}">
              <a14:hiddenEffects xmlns:a14="http://schemas.microsoft.com/office/drawing/2010/main">
                <a:effectLst>
                  <a:outerShdw dist="89803" dir="2700000" algn="ctr" rotWithShape="0">
                    <a:schemeClr val="bg1"/>
                  </a:outerShdw>
                </a:effectLst>
              </a14:hiddenEffects>
            </a:ext>
          </a:extLst>
        </p:spPr>
        <p:txBody>
          <a:bodyPr lIns="91412" tIns="45707" rIns="91412" bIns="45707" anchor="ctr"/>
          <a:lstStyle/>
          <a:p>
            <a:pPr marL="457200" indent="-457200">
              <a:spcAft>
                <a:spcPct val="40000"/>
              </a:spcAft>
              <a:buFont typeface="+mj-lt"/>
              <a:buAutoNum type="arabicPeriod"/>
            </a:pPr>
            <a:r>
              <a:rPr lang="en-US" sz="1900" dirty="0">
                <a:solidFill>
                  <a:schemeClr val="bg1"/>
                </a:solidFill>
                <a:cs typeface="Arial" charset="0"/>
              </a:rPr>
              <a:t>Usability &amp; </a:t>
            </a:r>
            <a:r>
              <a:rPr lang="en-US" sz="1900" dirty="0" smtClean="0">
                <a:solidFill>
                  <a:schemeClr val="bg1"/>
                </a:solidFill>
                <a:cs typeface="Arial" charset="0"/>
              </a:rPr>
              <a:t>Performance</a:t>
            </a:r>
            <a:endParaRPr lang="en-US" sz="1900" dirty="0">
              <a:solidFill>
                <a:schemeClr val="bg1"/>
              </a:solidFill>
              <a:cs typeface="Arial" charset="0"/>
            </a:endParaRPr>
          </a:p>
        </p:txBody>
      </p:sp>
      <p:sp>
        <p:nvSpPr>
          <p:cNvPr id="6149" name="Rectangle 5"/>
          <p:cNvSpPr>
            <a:spLocks noChangeArrowheads="1"/>
          </p:cNvSpPr>
          <p:nvPr/>
        </p:nvSpPr>
        <p:spPr bwMode="black">
          <a:xfrm>
            <a:off x="4822371" y="4267200"/>
            <a:ext cx="3660775" cy="1295400"/>
          </a:xfrm>
          <a:prstGeom prst="rect">
            <a:avLst/>
          </a:prstGeom>
          <a:solidFill>
            <a:srgbClr val="009999"/>
          </a:solidFill>
          <a:ln w="19050" algn="ctr">
            <a:solidFill>
              <a:srgbClr val="0099CC"/>
            </a:solidFill>
            <a:miter lim="800000"/>
            <a:headEnd/>
            <a:tailEnd/>
          </a:ln>
          <a:effectLst/>
          <a:extLst>
            <a:ext uri="{AF507438-7753-43E0-B8FC-AC1667EBCBE1}">
              <a14:hiddenEffects xmlns:a14="http://schemas.microsoft.com/office/drawing/2010/main">
                <a:effectLst>
                  <a:outerShdw dist="89803" dir="2700000" algn="ctr" rotWithShape="0">
                    <a:schemeClr val="bg1"/>
                  </a:outerShdw>
                </a:effectLst>
              </a14:hiddenEffects>
            </a:ext>
          </a:extLst>
        </p:spPr>
        <p:txBody>
          <a:bodyPr lIns="91412" tIns="45707" rIns="91412" bIns="45707" anchor="ctr"/>
          <a:lstStyle/>
          <a:p>
            <a:pPr marL="457200" indent="-457200">
              <a:spcAft>
                <a:spcPct val="40000"/>
              </a:spcAft>
              <a:buFont typeface="+mj-lt"/>
              <a:buAutoNum type="arabicPeriod" startAt="3"/>
            </a:pPr>
            <a:r>
              <a:rPr lang="en-US" sz="1900" dirty="0" smtClean="0">
                <a:solidFill>
                  <a:schemeClr val="bg1"/>
                </a:solidFill>
                <a:cs typeface="Arial" charset="0"/>
              </a:rPr>
              <a:t>New &amp; Enhanced Work &amp; Asset Management Features</a:t>
            </a:r>
            <a:endParaRPr lang="en-US" sz="1900" dirty="0">
              <a:solidFill>
                <a:schemeClr val="bg1"/>
              </a:solidFill>
              <a:cs typeface="Arial" charset="0"/>
            </a:endParaRPr>
          </a:p>
        </p:txBody>
      </p:sp>
      <p:sp>
        <p:nvSpPr>
          <p:cNvPr id="6151" name="Rectangle 7"/>
          <p:cNvSpPr>
            <a:spLocks noGrp="1" noChangeArrowheads="1"/>
          </p:cNvSpPr>
          <p:nvPr>
            <p:ph type="title"/>
          </p:nvPr>
        </p:nvSpPr>
        <p:spPr>
          <a:xfrm>
            <a:off x="76200" y="96838"/>
            <a:ext cx="8877300" cy="498475"/>
          </a:xfrm>
        </p:spPr>
        <p:txBody>
          <a:bodyPr/>
          <a:lstStyle/>
          <a:p>
            <a:r>
              <a:rPr lang="en-US" smtClean="0"/>
              <a:t>Maximo 7.5 – 3 Major Areas of Focus</a:t>
            </a:r>
          </a:p>
        </p:txBody>
      </p:sp>
      <p:sp>
        <p:nvSpPr>
          <p:cNvPr id="6154" name="Rectangle 10"/>
          <p:cNvSpPr>
            <a:spLocks noChangeArrowheads="1"/>
          </p:cNvSpPr>
          <p:nvPr/>
        </p:nvSpPr>
        <p:spPr bwMode="black">
          <a:xfrm>
            <a:off x="2209800" y="2362200"/>
            <a:ext cx="3962400" cy="1392011"/>
          </a:xfrm>
          <a:prstGeom prst="rect">
            <a:avLst/>
          </a:prstGeom>
          <a:solidFill>
            <a:srgbClr val="009999"/>
          </a:solidFill>
          <a:ln w="19050" algn="ctr">
            <a:solidFill>
              <a:srgbClr val="0099CC"/>
            </a:solidFill>
            <a:miter lim="800000"/>
            <a:headEnd/>
            <a:tailEnd/>
          </a:ln>
          <a:effectLst/>
          <a:extLst>
            <a:ext uri="{AF507438-7753-43E0-B8FC-AC1667EBCBE1}">
              <a14:hiddenEffects xmlns:a14="http://schemas.microsoft.com/office/drawing/2010/main">
                <a:effectLst>
                  <a:outerShdw dist="89803" dir="2700000" algn="ctr" rotWithShape="0">
                    <a:schemeClr val="bg1"/>
                  </a:outerShdw>
                </a:effectLst>
              </a14:hiddenEffects>
            </a:ext>
          </a:extLst>
        </p:spPr>
        <p:txBody>
          <a:bodyPr lIns="91412" tIns="45707" rIns="91412" bIns="45707" anchor="ctr"/>
          <a:lstStyle/>
          <a:p>
            <a:pPr marL="457200" indent="-457200">
              <a:spcAft>
                <a:spcPct val="40000"/>
              </a:spcAft>
              <a:buFont typeface="+mj-lt"/>
              <a:buAutoNum type="arabicPeriod" startAt="2"/>
            </a:pPr>
            <a:r>
              <a:rPr lang="en-US" sz="1900" dirty="0" smtClean="0">
                <a:solidFill>
                  <a:schemeClr val="bg1"/>
                </a:solidFill>
                <a:cs typeface="Arial" charset="0"/>
              </a:rPr>
              <a:t>New </a:t>
            </a:r>
            <a:r>
              <a:rPr lang="en-US" sz="1900" dirty="0">
                <a:solidFill>
                  <a:schemeClr val="bg1"/>
                </a:solidFill>
                <a:cs typeface="Arial" charset="0"/>
              </a:rPr>
              <a:t>&amp; Enhanced Supply </a:t>
            </a:r>
            <a:r>
              <a:rPr lang="en-US" sz="1900" dirty="0" smtClean="0">
                <a:solidFill>
                  <a:schemeClr val="bg1"/>
                </a:solidFill>
                <a:cs typeface="Arial" charset="0"/>
              </a:rPr>
              <a:t>   Chain </a:t>
            </a:r>
            <a:r>
              <a:rPr lang="en-US" sz="1900" dirty="0">
                <a:solidFill>
                  <a:schemeClr val="bg1"/>
                </a:solidFill>
                <a:cs typeface="Arial" charset="0"/>
              </a:rPr>
              <a:t>Management </a:t>
            </a:r>
            <a:r>
              <a:rPr lang="en-US" sz="1900" dirty="0" smtClean="0">
                <a:solidFill>
                  <a:schemeClr val="bg1"/>
                </a:solidFill>
                <a:cs typeface="Arial" charset="0"/>
              </a:rPr>
              <a:t>Features</a:t>
            </a:r>
            <a:endParaRPr lang="en-US" sz="1900" dirty="0">
              <a:solidFill>
                <a:schemeClr val="bg1"/>
              </a:solidFill>
              <a:cs typeface="Arial" charset="0"/>
            </a:endParaRPr>
          </a:p>
        </p:txBody>
      </p:sp>
      <p:sp>
        <p:nvSpPr>
          <p:cNvPr id="2" name="Rectangle 1"/>
          <p:cNvSpPr/>
          <p:nvPr/>
        </p:nvSpPr>
        <p:spPr>
          <a:xfrm>
            <a:off x="142643" y="5943600"/>
            <a:ext cx="6170535" cy="461665"/>
          </a:xfrm>
          <a:prstGeom prst="rect">
            <a:avLst/>
          </a:prstGeom>
        </p:spPr>
        <p:txBody>
          <a:bodyPr wrap="none">
            <a:spAutoFit/>
          </a:bodyPr>
          <a:lstStyle/>
          <a:p>
            <a:r>
              <a:rPr lang="en-US" sz="2400" dirty="0" smtClean="0"/>
              <a:t>IBM Released Maximo 7.5 on April 29, 2011</a:t>
            </a:r>
            <a:endParaRPr lang="en-US" sz="2400" dirty="0"/>
          </a:p>
        </p:txBody>
      </p:sp>
    </p:spTree>
    <p:extLst>
      <p:ext uri="{BB962C8B-B14F-4D97-AF65-F5344CB8AC3E}">
        <p14:creationId xmlns:p14="http://schemas.microsoft.com/office/powerpoint/2010/main" val="40709957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Purchase Requisitions</a:t>
            </a:r>
            <a:endParaRPr lang="en-US" b="1" dirty="0">
              <a:solidFill>
                <a:srgbClr val="0070C0"/>
              </a:solidFill>
            </a:endParaRPr>
          </a:p>
        </p:txBody>
      </p:sp>
      <p:sp>
        <p:nvSpPr>
          <p:cNvPr id="3" name="Content Placeholder 2"/>
          <p:cNvSpPr>
            <a:spLocks noGrp="1"/>
          </p:cNvSpPr>
          <p:nvPr>
            <p:ph idx="1"/>
          </p:nvPr>
        </p:nvSpPr>
        <p:spPr>
          <a:xfrm>
            <a:off x="685800" y="1619250"/>
            <a:ext cx="7772400" cy="714375"/>
          </a:xfrm>
        </p:spPr>
        <p:txBody>
          <a:bodyPr/>
          <a:lstStyle/>
          <a:p>
            <a:r>
              <a:rPr lang="en-US" dirty="0" smtClean="0"/>
              <a:t>Ability to View Related Records.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00113" y="2719388"/>
            <a:ext cx="6884987"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Request for Quotation</a:t>
            </a:r>
            <a:endParaRPr lang="en-US" b="1" dirty="0">
              <a:solidFill>
                <a:srgbClr val="0070C0"/>
              </a:solidFill>
            </a:endParaRPr>
          </a:p>
        </p:txBody>
      </p:sp>
      <p:sp>
        <p:nvSpPr>
          <p:cNvPr id="3" name="Content Placeholder 2"/>
          <p:cNvSpPr>
            <a:spLocks noGrp="1"/>
          </p:cNvSpPr>
          <p:nvPr>
            <p:ph idx="1"/>
          </p:nvPr>
        </p:nvSpPr>
        <p:spPr>
          <a:xfrm>
            <a:off x="523875" y="1276351"/>
            <a:ext cx="7772400" cy="990599"/>
          </a:xfrm>
        </p:spPr>
        <p:txBody>
          <a:bodyPr/>
          <a:lstStyle/>
          <a:p>
            <a:r>
              <a:rPr lang="en-US" sz="2400" dirty="0" smtClean="0"/>
              <a:t>Quotation lines will be entered in Vendors currency and converted to Base currency.</a:t>
            </a:r>
          </a:p>
          <a:p>
            <a:r>
              <a:rPr lang="en-US" sz="2400" dirty="0" smtClean="0"/>
              <a:t>You can then compare the cost of the item in the base currency from all vendors from whom you received quotations. </a:t>
            </a:r>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380999" y="3543300"/>
            <a:ext cx="8324851"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Receiving</a:t>
            </a:r>
            <a:endParaRPr lang="en-US" b="1" dirty="0">
              <a:solidFill>
                <a:srgbClr val="0070C0"/>
              </a:solidFill>
            </a:endParaRPr>
          </a:p>
        </p:txBody>
      </p:sp>
      <p:sp>
        <p:nvSpPr>
          <p:cNvPr id="3" name="Content Placeholder 2"/>
          <p:cNvSpPr>
            <a:spLocks noGrp="1"/>
          </p:cNvSpPr>
          <p:nvPr>
            <p:ph idx="1"/>
          </p:nvPr>
        </p:nvSpPr>
        <p:spPr>
          <a:xfrm>
            <a:off x="685800" y="1619250"/>
            <a:ext cx="7772400" cy="1038225"/>
          </a:xfrm>
        </p:spPr>
        <p:txBody>
          <a:bodyPr/>
          <a:lstStyle/>
          <a:p>
            <a:r>
              <a:rPr lang="en-US" dirty="0" smtClean="0"/>
              <a:t>You now can VOID receipts transactions entered in error.</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200025" y="2971800"/>
            <a:ext cx="88296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228600" y="1181100"/>
            <a:ext cx="7772400" cy="1209675"/>
          </a:xfrm>
        </p:spPr>
        <p:txBody>
          <a:bodyPr/>
          <a:lstStyle/>
          <a:p>
            <a:r>
              <a:rPr lang="en-US" dirty="0" smtClean="0"/>
              <a:t>Invoicing now allows for reversing invoices approved in error.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38188" y="2619375"/>
            <a:ext cx="6656387"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228600" y="1181101"/>
            <a:ext cx="7772400" cy="1104900"/>
          </a:xfrm>
        </p:spPr>
        <p:txBody>
          <a:bodyPr/>
          <a:lstStyle/>
          <a:p>
            <a:r>
              <a:rPr lang="en-US" dirty="0" smtClean="0"/>
              <a:t>Invoicing now creates negative entry referencing the original invoice.</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314325" y="2381250"/>
            <a:ext cx="775335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228600" y="1095376"/>
            <a:ext cx="7772400" cy="1323974"/>
          </a:xfrm>
        </p:spPr>
        <p:txBody>
          <a:bodyPr/>
          <a:lstStyle/>
          <a:p>
            <a:r>
              <a:rPr lang="en-US" sz="2800" dirty="0" smtClean="0"/>
              <a:t>Invoicing now reflects a </a:t>
            </a:r>
            <a:r>
              <a:rPr lang="en-US" sz="2800" b="1" dirty="0" smtClean="0"/>
              <a:t>new</a:t>
            </a:r>
            <a:r>
              <a:rPr lang="en-US" sz="2800" dirty="0" smtClean="0"/>
              <a:t> Status for the original invoice, with a reference to the reversed invoice</a:t>
            </a:r>
            <a:r>
              <a:rPr lang="en-US" dirty="0" smtClean="0"/>
              <a: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00026" y="2524125"/>
            <a:ext cx="8677274"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352425" y="1219200"/>
            <a:ext cx="7772400" cy="1657350"/>
          </a:xfrm>
        </p:spPr>
        <p:txBody>
          <a:bodyPr/>
          <a:lstStyle/>
          <a:p>
            <a:r>
              <a:rPr lang="en-US" sz="2800" b="1" dirty="0" smtClean="0"/>
              <a:t>Invoicing now supports central AP entries by allowing invoicing against any site in the organization.</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9164" y="2752724"/>
            <a:ext cx="6367462"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685800" y="1619250"/>
            <a:ext cx="7772400" cy="1181100"/>
          </a:xfrm>
        </p:spPr>
        <p:txBody>
          <a:bodyPr/>
          <a:lstStyle/>
          <a:p>
            <a:r>
              <a:rPr lang="en-US" dirty="0" smtClean="0"/>
              <a:t>Determine the financial period by using the new G/L Posting date.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76350" y="2862263"/>
            <a:ext cx="57531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Invoices</a:t>
            </a:r>
            <a:endParaRPr lang="en-US" b="1" dirty="0">
              <a:solidFill>
                <a:srgbClr val="0070C0"/>
              </a:solidFill>
            </a:endParaRPr>
          </a:p>
        </p:txBody>
      </p:sp>
      <p:sp>
        <p:nvSpPr>
          <p:cNvPr id="3" name="Content Placeholder 2"/>
          <p:cNvSpPr>
            <a:spLocks noGrp="1"/>
          </p:cNvSpPr>
          <p:nvPr>
            <p:ph idx="1"/>
          </p:nvPr>
        </p:nvSpPr>
        <p:spPr>
          <a:xfrm>
            <a:off x="457200" y="1600201"/>
            <a:ext cx="8229600" cy="1828800"/>
          </a:xfrm>
        </p:spPr>
        <p:txBody>
          <a:bodyPr/>
          <a:lstStyle/>
          <a:p>
            <a:r>
              <a:rPr lang="en-US" dirty="0" smtClean="0"/>
              <a:t>Consignment invoices can be generated Automatically or Manually based on predetermined frequency of usage.</a:t>
            </a:r>
          </a:p>
          <a:p>
            <a:r>
              <a:rPr lang="en-US" dirty="0" smtClean="0"/>
              <a:t>Set at the Inventory Record.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Tax Application</a:t>
            </a:r>
            <a:endParaRPr lang="en-US" b="1" dirty="0">
              <a:solidFill>
                <a:srgbClr val="0070C0"/>
              </a:solidFill>
            </a:endParaRPr>
          </a:p>
        </p:txBody>
      </p:sp>
      <p:sp>
        <p:nvSpPr>
          <p:cNvPr id="3" name="Content Placeholder 2"/>
          <p:cNvSpPr>
            <a:spLocks noGrp="1"/>
          </p:cNvSpPr>
          <p:nvPr>
            <p:ph idx="1"/>
          </p:nvPr>
        </p:nvSpPr>
        <p:spPr>
          <a:xfrm>
            <a:off x="590550" y="1343025"/>
            <a:ext cx="7772400" cy="1171575"/>
          </a:xfrm>
        </p:spPr>
        <p:txBody>
          <a:bodyPr/>
          <a:lstStyle/>
          <a:p>
            <a:r>
              <a:rPr lang="en-US" sz="2800" dirty="0" smtClean="0"/>
              <a:t>Taxes can now be applied based on various criteria.</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823913" y="2643188"/>
            <a:ext cx="6846887"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9863" y="206375"/>
            <a:ext cx="8731250" cy="476250"/>
          </a:xfrm>
        </p:spPr>
        <p:txBody>
          <a:bodyPr/>
          <a:lstStyle/>
          <a:p>
            <a:r>
              <a:rPr lang="en-US" dirty="0" smtClean="0"/>
              <a:t>Maximo 7.5– Expanded Footprint</a:t>
            </a:r>
          </a:p>
        </p:txBody>
      </p:sp>
      <p:sp>
        <p:nvSpPr>
          <p:cNvPr id="7171" name="Rectangle 3"/>
          <p:cNvSpPr>
            <a:spLocks noChangeArrowheads="1"/>
          </p:cNvSpPr>
          <p:nvPr/>
        </p:nvSpPr>
        <p:spPr bwMode="auto">
          <a:xfrm>
            <a:off x="12700" y="823913"/>
            <a:ext cx="9144000" cy="5500687"/>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p:nvSpPr>
        <p:spPr bwMode="auto">
          <a:xfrm>
            <a:off x="139700" y="892175"/>
            <a:ext cx="1422400" cy="51752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r>
              <a:rPr lang="en-US" sz="1200" b="1">
                <a:cs typeface="Arial" charset="0"/>
              </a:rPr>
              <a:t>Asset </a:t>
            </a:r>
          </a:p>
          <a:p>
            <a:r>
              <a:rPr lang="en-US" sz="1200" b="1">
                <a:cs typeface="Arial" charset="0"/>
              </a:rPr>
              <a:t>Management</a:t>
            </a:r>
          </a:p>
        </p:txBody>
      </p:sp>
      <p:sp>
        <p:nvSpPr>
          <p:cNvPr id="7173" name="Rectangle 5"/>
          <p:cNvSpPr>
            <a:spLocks noChangeArrowheads="1"/>
          </p:cNvSpPr>
          <p:nvPr/>
        </p:nvSpPr>
        <p:spPr bwMode="auto">
          <a:xfrm>
            <a:off x="457200" y="5202238"/>
            <a:ext cx="7848600" cy="241300"/>
          </a:xfrm>
          <a:prstGeom prst="rect">
            <a:avLst/>
          </a:prstGeom>
          <a:solidFill>
            <a:schemeClr val="accent6">
              <a:lumMod val="75000"/>
            </a:schemeClr>
          </a:solidFill>
          <a:ln w="9525" algn="ctr">
            <a:solidFill>
              <a:schemeClr val="tx1"/>
            </a:solidFill>
            <a:miter lim="800000"/>
            <a:headEnd/>
            <a:tailEnd/>
          </a:ln>
          <a:effectLst/>
        </p:spPr>
        <p:txBody>
          <a:bodyPr wrap="none" anchor="ctr"/>
          <a:lstStyle/>
          <a:p>
            <a:pPr algn="ctr"/>
            <a:r>
              <a:rPr lang="en-US" sz="1400" b="1">
                <a:cs typeface="Arial" charset="0"/>
              </a:rPr>
              <a:t>KPIs / Reporting/ </a:t>
            </a:r>
            <a:r>
              <a:rPr lang="en-US" sz="1400" b="1">
                <a:solidFill>
                  <a:schemeClr val="bg1"/>
                </a:solidFill>
                <a:cs typeface="Arial" charset="0"/>
              </a:rPr>
              <a:t>Ad-hoc Reporting</a:t>
            </a:r>
            <a:r>
              <a:rPr lang="en-US" sz="1400" b="1">
                <a:cs typeface="Arial" charset="0"/>
              </a:rPr>
              <a:t> </a:t>
            </a:r>
            <a:r>
              <a:rPr lang="en-US" sz="1400" b="1">
                <a:solidFill>
                  <a:schemeClr val="bg1"/>
                </a:solidFill>
                <a:cs typeface="Arial" charset="0"/>
              </a:rPr>
              <a:t>/ Cognos Integration</a:t>
            </a:r>
          </a:p>
        </p:txBody>
      </p:sp>
      <p:sp>
        <p:nvSpPr>
          <p:cNvPr id="7174" name="Rectangle 6"/>
          <p:cNvSpPr>
            <a:spLocks noChangeArrowheads="1"/>
          </p:cNvSpPr>
          <p:nvPr/>
        </p:nvSpPr>
        <p:spPr bwMode="auto">
          <a:xfrm>
            <a:off x="1625600" y="892175"/>
            <a:ext cx="1473200" cy="51752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r>
              <a:rPr lang="en-US" sz="1200" b="1">
                <a:cs typeface="Arial" charset="0"/>
              </a:rPr>
              <a:t>Work </a:t>
            </a:r>
          </a:p>
          <a:p>
            <a:r>
              <a:rPr lang="en-US" sz="1200" b="1">
                <a:cs typeface="Arial" charset="0"/>
              </a:rPr>
              <a:t>Management</a:t>
            </a:r>
          </a:p>
        </p:txBody>
      </p:sp>
      <p:sp>
        <p:nvSpPr>
          <p:cNvPr id="7175" name="Rectangle 7"/>
          <p:cNvSpPr>
            <a:spLocks noChangeArrowheads="1"/>
          </p:cNvSpPr>
          <p:nvPr/>
        </p:nvSpPr>
        <p:spPr bwMode="auto">
          <a:xfrm>
            <a:off x="3187700" y="892175"/>
            <a:ext cx="1358900" cy="51752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r>
              <a:rPr lang="en-US" sz="1200" b="1">
                <a:cs typeface="Arial" charset="0"/>
              </a:rPr>
              <a:t>Materials </a:t>
            </a:r>
          </a:p>
          <a:p>
            <a:r>
              <a:rPr lang="en-US" sz="1200" b="1">
                <a:cs typeface="Arial" charset="0"/>
              </a:rPr>
              <a:t>Management</a:t>
            </a:r>
          </a:p>
        </p:txBody>
      </p:sp>
      <p:sp>
        <p:nvSpPr>
          <p:cNvPr id="7176" name="Rectangle 8"/>
          <p:cNvSpPr>
            <a:spLocks noChangeArrowheads="1"/>
          </p:cNvSpPr>
          <p:nvPr/>
        </p:nvSpPr>
        <p:spPr bwMode="auto">
          <a:xfrm>
            <a:off x="4648200" y="892175"/>
            <a:ext cx="1422400" cy="51752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r>
              <a:rPr lang="en-US" sz="1200" b="1">
                <a:cs typeface="Arial" charset="0"/>
              </a:rPr>
              <a:t>Purchasing</a:t>
            </a:r>
            <a:r>
              <a:rPr lang="en-US" sz="1200" b="1">
                <a:solidFill>
                  <a:srgbClr val="333399"/>
                </a:solidFill>
                <a:cs typeface="Arial" charset="0"/>
              </a:rPr>
              <a:t>      </a:t>
            </a:r>
          </a:p>
        </p:txBody>
      </p:sp>
      <p:sp>
        <p:nvSpPr>
          <p:cNvPr id="7177" name="Rectangle 9"/>
          <p:cNvSpPr>
            <a:spLocks noChangeArrowheads="1"/>
          </p:cNvSpPr>
          <p:nvPr/>
        </p:nvSpPr>
        <p:spPr bwMode="auto">
          <a:xfrm>
            <a:off x="165100" y="1476375"/>
            <a:ext cx="1425575" cy="2105025"/>
          </a:xfrm>
          <a:prstGeom prst="rect">
            <a:avLst/>
          </a:prstGeom>
          <a:solidFill>
            <a:schemeClr val="tx2">
              <a:lumMod val="40000"/>
              <a:lumOff val="60000"/>
            </a:schemeClr>
          </a:solidFill>
          <a:ln w="9525">
            <a:solidFill>
              <a:schemeClr val="tx1"/>
            </a:solidFill>
            <a:miter lim="800000"/>
            <a:headEnd/>
            <a:tailEnd/>
          </a:ln>
          <a:effectLst/>
        </p:spPr>
        <p:txBody>
          <a:bodyPr wrap="none"/>
          <a:lstStyle/>
          <a:p>
            <a:pPr defTabSz="225425">
              <a:lnSpc>
                <a:spcPct val="130000"/>
              </a:lnSpc>
            </a:pPr>
            <a:r>
              <a:rPr lang="en-US" sz="1000" dirty="0">
                <a:cs typeface="Arial" charset="0"/>
              </a:rPr>
              <a:t>Locations</a:t>
            </a:r>
          </a:p>
          <a:p>
            <a:pPr defTabSz="225425">
              <a:lnSpc>
                <a:spcPct val="130000"/>
              </a:lnSpc>
              <a:buFontTx/>
              <a:buChar char="•"/>
            </a:pPr>
            <a:r>
              <a:rPr lang="en-US" sz="1000" b="1" dirty="0">
                <a:solidFill>
                  <a:schemeClr val="bg1"/>
                </a:solidFill>
                <a:cs typeface="Arial" charset="0"/>
              </a:rPr>
              <a:t> Repair Facilities</a:t>
            </a:r>
          </a:p>
          <a:p>
            <a:pPr defTabSz="225425">
              <a:lnSpc>
                <a:spcPct val="130000"/>
              </a:lnSpc>
            </a:pPr>
            <a:r>
              <a:rPr lang="en-US" sz="1000" dirty="0">
                <a:cs typeface="Arial" charset="0"/>
              </a:rPr>
              <a:t>Asset </a:t>
            </a:r>
          </a:p>
          <a:p>
            <a:pPr defTabSz="225425">
              <a:lnSpc>
                <a:spcPct val="130000"/>
              </a:lnSpc>
            </a:pPr>
            <a:r>
              <a:rPr lang="en-US" sz="1000" b="1" dirty="0">
                <a:solidFill>
                  <a:schemeClr val="bg1"/>
                </a:solidFill>
                <a:cs typeface="Arial" charset="0"/>
              </a:rPr>
              <a:t>Asset Templates</a:t>
            </a:r>
            <a:r>
              <a:rPr lang="en-US" sz="1000" dirty="0">
                <a:solidFill>
                  <a:srgbClr val="009999"/>
                </a:solidFill>
                <a:cs typeface="Arial" charset="0"/>
              </a:rPr>
              <a:t>	</a:t>
            </a:r>
            <a:r>
              <a:rPr lang="en-US" sz="1000" dirty="0">
                <a:solidFill>
                  <a:srgbClr val="333399"/>
                </a:solidFill>
                <a:cs typeface="Arial" charset="0"/>
              </a:rPr>
              <a:t>	</a:t>
            </a:r>
          </a:p>
          <a:p>
            <a:pPr defTabSz="225425">
              <a:lnSpc>
                <a:spcPct val="130000"/>
              </a:lnSpc>
            </a:pPr>
            <a:r>
              <a:rPr lang="en-US" sz="1000" dirty="0">
                <a:cs typeface="Arial" charset="0"/>
              </a:rPr>
              <a:t>Failure Codes 	</a:t>
            </a:r>
          </a:p>
          <a:p>
            <a:pPr defTabSz="225425">
              <a:lnSpc>
                <a:spcPct val="130000"/>
              </a:lnSpc>
            </a:pPr>
            <a:r>
              <a:rPr lang="en-US" sz="1000" dirty="0">
                <a:cs typeface="Arial" charset="0"/>
              </a:rPr>
              <a:t>Linear Assets</a:t>
            </a:r>
          </a:p>
          <a:p>
            <a:pPr defTabSz="225425">
              <a:lnSpc>
                <a:spcPct val="130000"/>
              </a:lnSpc>
              <a:buFontTx/>
              <a:buChar char="•"/>
            </a:pPr>
            <a:r>
              <a:rPr lang="en-US" sz="1000" b="1" dirty="0">
                <a:solidFill>
                  <a:schemeClr val="bg1"/>
                </a:solidFill>
                <a:cs typeface="Arial" charset="0"/>
              </a:rPr>
              <a:t> Visual Control</a:t>
            </a:r>
            <a:r>
              <a:rPr lang="en-US" sz="1000" b="1" dirty="0">
                <a:cs typeface="Arial" charset="0"/>
              </a:rPr>
              <a:t>	</a:t>
            </a:r>
          </a:p>
          <a:p>
            <a:pPr defTabSz="225425">
              <a:lnSpc>
                <a:spcPct val="130000"/>
              </a:lnSpc>
            </a:pPr>
            <a:r>
              <a:rPr lang="en-US" sz="1000" dirty="0">
                <a:cs typeface="Arial" charset="0"/>
              </a:rPr>
              <a:t>Condition Monitoring</a:t>
            </a:r>
          </a:p>
          <a:p>
            <a:pPr defTabSz="225425">
              <a:lnSpc>
                <a:spcPct val="130000"/>
              </a:lnSpc>
            </a:pPr>
            <a:r>
              <a:rPr lang="en-US" sz="1000" dirty="0">
                <a:cs typeface="Arial" charset="0"/>
              </a:rPr>
              <a:t>Meters</a:t>
            </a:r>
          </a:p>
          <a:p>
            <a:pPr defTabSz="225425">
              <a:lnSpc>
                <a:spcPct val="130000"/>
              </a:lnSpc>
            </a:pPr>
            <a:r>
              <a:rPr lang="en-US" sz="1000" dirty="0">
                <a:cs typeface="Arial" charset="0"/>
              </a:rPr>
              <a:t>Meter Groups</a:t>
            </a:r>
          </a:p>
        </p:txBody>
      </p:sp>
      <p:sp>
        <p:nvSpPr>
          <p:cNvPr id="7178" name="Rectangle 10"/>
          <p:cNvSpPr>
            <a:spLocks noChangeArrowheads="1"/>
          </p:cNvSpPr>
          <p:nvPr/>
        </p:nvSpPr>
        <p:spPr bwMode="auto">
          <a:xfrm>
            <a:off x="4648200" y="1501775"/>
            <a:ext cx="1422400" cy="2308225"/>
          </a:xfrm>
          <a:prstGeom prst="rect">
            <a:avLst/>
          </a:prstGeom>
          <a:solidFill>
            <a:schemeClr val="tx2">
              <a:lumMod val="40000"/>
              <a:lumOff val="60000"/>
            </a:schemeClr>
          </a:solidFill>
          <a:ln w="9525" algn="ctr">
            <a:solidFill>
              <a:schemeClr val="tx1"/>
            </a:solidFill>
            <a:miter lim="800000"/>
            <a:headEnd/>
            <a:tailEnd/>
          </a:ln>
          <a:effectLst/>
        </p:spPr>
        <p:txBody>
          <a:bodyPr wrap="none"/>
          <a:lstStyle/>
          <a:p>
            <a:pPr defTabSz="225425">
              <a:lnSpc>
                <a:spcPct val="130000"/>
              </a:lnSpc>
            </a:pPr>
            <a:r>
              <a:rPr lang="en-US" sz="1000">
                <a:cs typeface="Arial" charset="0"/>
              </a:rPr>
              <a:t>Request for Quotation</a:t>
            </a:r>
          </a:p>
          <a:p>
            <a:pPr defTabSz="225425">
              <a:lnSpc>
                <a:spcPct val="130000"/>
              </a:lnSpc>
            </a:pPr>
            <a:r>
              <a:rPr lang="en-US" sz="1000">
                <a:cs typeface="Arial" charset="0"/>
              </a:rPr>
              <a:t>Receiving</a:t>
            </a:r>
          </a:p>
          <a:p>
            <a:pPr defTabSz="225425">
              <a:lnSpc>
                <a:spcPct val="130000"/>
              </a:lnSpc>
            </a:pPr>
            <a:r>
              <a:rPr lang="en-US" sz="1000">
                <a:cs typeface="Arial" charset="0"/>
              </a:rPr>
              <a:t>Receiving Inspections</a:t>
            </a:r>
          </a:p>
          <a:p>
            <a:pPr defTabSz="225425">
              <a:lnSpc>
                <a:spcPct val="130000"/>
              </a:lnSpc>
            </a:pPr>
            <a:r>
              <a:rPr lang="en-US" sz="1000" b="1">
                <a:solidFill>
                  <a:schemeClr val="bg1"/>
                </a:solidFill>
                <a:cs typeface="Arial" charset="0"/>
              </a:rPr>
              <a:t>Shipment Receiving</a:t>
            </a:r>
          </a:p>
          <a:p>
            <a:pPr defTabSz="225425">
              <a:lnSpc>
                <a:spcPct val="130000"/>
              </a:lnSpc>
            </a:pPr>
            <a:r>
              <a:rPr lang="en-US" sz="1000">
                <a:cs typeface="Arial" charset="0"/>
              </a:rPr>
              <a:t>Purchase Requisitions</a:t>
            </a:r>
          </a:p>
          <a:p>
            <a:pPr defTabSz="225425">
              <a:lnSpc>
                <a:spcPct val="130000"/>
              </a:lnSpc>
              <a:buFontTx/>
              <a:buChar char="•"/>
            </a:pPr>
            <a:r>
              <a:rPr lang="en-US" sz="1000">
                <a:cs typeface="Arial" charset="0"/>
              </a:rPr>
              <a:t>Invoices</a:t>
            </a:r>
            <a:endParaRPr lang="en-US" sz="1000">
              <a:solidFill>
                <a:schemeClr val="bg1"/>
              </a:solidFill>
              <a:cs typeface="Arial" charset="0"/>
            </a:endParaRPr>
          </a:p>
          <a:p>
            <a:pPr defTabSz="225425">
              <a:lnSpc>
                <a:spcPct val="130000"/>
              </a:lnSpc>
              <a:buFontTx/>
              <a:buChar char="•"/>
            </a:pPr>
            <a:r>
              <a:rPr lang="en-US" sz="1000">
                <a:solidFill>
                  <a:schemeClr val="bg1"/>
                </a:solidFill>
                <a:cs typeface="Arial" charset="0"/>
              </a:rPr>
              <a:t> </a:t>
            </a:r>
            <a:r>
              <a:rPr lang="en-US" sz="1000" b="1">
                <a:solidFill>
                  <a:schemeClr val="bg1"/>
                </a:solidFill>
                <a:cs typeface="Arial" charset="0"/>
              </a:rPr>
              <a:t>Invoice Reversals</a:t>
            </a:r>
          </a:p>
          <a:p>
            <a:pPr defTabSz="225425">
              <a:lnSpc>
                <a:spcPct val="130000"/>
              </a:lnSpc>
            </a:pPr>
            <a:r>
              <a:rPr lang="en-US" sz="1000">
                <a:cs typeface="Arial" charset="0"/>
              </a:rPr>
              <a:t>Purchase Orders</a:t>
            </a:r>
          </a:p>
          <a:p>
            <a:pPr defTabSz="225425">
              <a:lnSpc>
                <a:spcPct val="130000"/>
              </a:lnSpc>
              <a:buFontTx/>
              <a:buChar char="•"/>
            </a:pPr>
            <a:r>
              <a:rPr lang="en-US" sz="1000">
                <a:solidFill>
                  <a:schemeClr val="bg1"/>
                </a:solidFill>
                <a:cs typeface="Arial" charset="0"/>
              </a:rPr>
              <a:t> </a:t>
            </a:r>
            <a:r>
              <a:rPr lang="en-US" sz="1000" b="1">
                <a:solidFill>
                  <a:schemeClr val="bg1"/>
                </a:solidFill>
                <a:cs typeface="Arial" charset="0"/>
              </a:rPr>
              <a:t>Revisioning</a:t>
            </a:r>
          </a:p>
          <a:p>
            <a:pPr defTabSz="225425">
              <a:lnSpc>
                <a:spcPct val="130000"/>
              </a:lnSpc>
              <a:buFontTx/>
              <a:buChar char="•"/>
            </a:pPr>
            <a:r>
              <a:rPr lang="en-US" sz="1000" b="1">
                <a:solidFill>
                  <a:schemeClr val="bg1"/>
                </a:solidFill>
                <a:cs typeface="Arial" charset="0"/>
              </a:rPr>
              <a:t> Receipt Tolerance</a:t>
            </a:r>
          </a:p>
          <a:p>
            <a:pPr defTabSz="225425">
              <a:lnSpc>
                <a:spcPct val="130000"/>
              </a:lnSpc>
            </a:pPr>
            <a:r>
              <a:rPr lang="en-US" sz="1000">
                <a:cs typeface="Arial" charset="0"/>
              </a:rPr>
              <a:t>Desktop Requisitions</a:t>
            </a:r>
          </a:p>
        </p:txBody>
      </p:sp>
      <p:sp>
        <p:nvSpPr>
          <p:cNvPr id="7179" name="Rectangle 11"/>
          <p:cNvSpPr>
            <a:spLocks noChangeArrowheads="1"/>
          </p:cNvSpPr>
          <p:nvPr/>
        </p:nvSpPr>
        <p:spPr bwMode="auto">
          <a:xfrm>
            <a:off x="3187700" y="1489075"/>
            <a:ext cx="1358900" cy="2524125"/>
          </a:xfrm>
          <a:prstGeom prst="rect">
            <a:avLst/>
          </a:prstGeom>
          <a:solidFill>
            <a:schemeClr val="tx2">
              <a:lumMod val="40000"/>
              <a:lumOff val="60000"/>
            </a:schemeClr>
          </a:solidFill>
          <a:ln w="9525" algn="ctr">
            <a:solidFill>
              <a:schemeClr val="tx1"/>
            </a:solidFill>
            <a:miter lim="800000"/>
            <a:headEnd/>
            <a:tailEnd/>
          </a:ln>
          <a:effectLst/>
        </p:spPr>
        <p:txBody>
          <a:bodyPr wrap="none"/>
          <a:lstStyle/>
          <a:p>
            <a:pPr defTabSz="225425">
              <a:lnSpc>
                <a:spcPct val="130000"/>
              </a:lnSpc>
            </a:pPr>
            <a:r>
              <a:rPr lang="en-US" sz="1000">
                <a:cs typeface="Arial" charset="0"/>
              </a:rPr>
              <a:t>Item Master	</a:t>
            </a:r>
          </a:p>
          <a:p>
            <a:pPr defTabSz="225425">
              <a:lnSpc>
                <a:spcPct val="130000"/>
              </a:lnSpc>
            </a:pPr>
            <a:r>
              <a:rPr lang="en-US" sz="1000">
                <a:cs typeface="Arial" charset="0"/>
              </a:rPr>
              <a:t>Storerooms</a:t>
            </a:r>
          </a:p>
          <a:p>
            <a:pPr defTabSz="225425">
              <a:lnSpc>
                <a:spcPct val="130000"/>
              </a:lnSpc>
            </a:pPr>
            <a:r>
              <a:rPr lang="en-US" sz="1000">
                <a:cs typeface="Arial" charset="0"/>
              </a:rPr>
              <a:t>Inventory </a:t>
            </a:r>
            <a:endParaRPr lang="en-US" sz="1000">
              <a:solidFill>
                <a:schemeClr val="bg1"/>
              </a:solidFill>
              <a:cs typeface="Arial" charset="0"/>
            </a:endParaRPr>
          </a:p>
          <a:p>
            <a:pPr defTabSz="225425">
              <a:lnSpc>
                <a:spcPct val="130000"/>
              </a:lnSpc>
              <a:buFontTx/>
              <a:buChar char="•"/>
            </a:pPr>
            <a:r>
              <a:rPr lang="en-US" sz="1000" b="1">
                <a:solidFill>
                  <a:schemeClr val="bg1"/>
                </a:solidFill>
                <a:cs typeface="Arial" charset="0"/>
              </a:rPr>
              <a:t>Inventory Usage</a:t>
            </a:r>
          </a:p>
          <a:p>
            <a:pPr defTabSz="225425">
              <a:lnSpc>
                <a:spcPct val="130000"/>
              </a:lnSpc>
              <a:buFontTx/>
              <a:buChar char="•"/>
            </a:pPr>
            <a:r>
              <a:rPr lang="en-US" sz="1000" b="1">
                <a:solidFill>
                  <a:schemeClr val="bg1"/>
                </a:solidFill>
                <a:cs typeface="Arial" charset="0"/>
              </a:rPr>
              <a:t>LIFO/FIFO Costing</a:t>
            </a:r>
          </a:p>
          <a:p>
            <a:pPr defTabSz="225425">
              <a:lnSpc>
                <a:spcPct val="130000"/>
              </a:lnSpc>
              <a:buFontTx/>
              <a:buChar char="•"/>
            </a:pPr>
            <a:r>
              <a:rPr lang="en-US" sz="1000" b="1">
                <a:solidFill>
                  <a:schemeClr val="bg1"/>
                </a:solidFill>
                <a:cs typeface="Arial" charset="0"/>
              </a:rPr>
              <a:t> Consigment</a:t>
            </a:r>
          </a:p>
          <a:p>
            <a:pPr defTabSz="225425">
              <a:lnSpc>
                <a:spcPct val="130000"/>
              </a:lnSpc>
              <a:buFontTx/>
              <a:buChar char="•"/>
            </a:pPr>
            <a:r>
              <a:rPr lang="en-US" sz="1000" b="1">
                <a:solidFill>
                  <a:schemeClr val="bg1"/>
                </a:solidFill>
                <a:cs typeface="Arial" charset="0"/>
              </a:rPr>
              <a:t> Transfer via </a:t>
            </a:r>
            <a:br>
              <a:rPr lang="en-US" sz="1000" b="1">
                <a:solidFill>
                  <a:schemeClr val="bg1"/>
                </a:solidFill>
                <a:cs typeface="Arial" charset="0"/>
              </a:rPr>
            </a:br>
            <a:r>
              <a:rPr lang="en-US" sz="1000" b="1">
                <a:solidFill>
                  <a:schemeClr val="bg1"/>
                </a:solidFill>
                <a:cs typeface="Arial" charset="0"/>
              </a:rPr>
              <a:t>Shipment</a:t>
            </a:r>
          </a:p>
          <a:p>
            <a:pPr defTabSz="225425">
              <a:lnSpc>
                <a:spcPct val="130000"/>
              </a:lnSpc>
              <a:buFontTx/>
              <a:buChar char="•"/>
            </a:pPr>
            <a:r>
              <a:rPr lang="en-US" sz="1000" b="1">
                <a:solidFill>
                  <a:schemeClr val="bg1"/>
                </a:solidFill>
                <a:cs typeface="Arial" charset="0"/>
              </a:rPr>
              <a:t> Default Costing</a:t>
            </a:r>
          </a:p>
          <a:p>
            <a:pPr defTabSz="225425">
              <a:lnSpc>
                <a:spcPct val="130000"/>
              </a:lnSpc>
            </a:pPr>
            <a:r>
              <a:rPr lang="en-US" sz="1000">
                <a:cs typeface="Arial" charset="0"/>
              </a:rPr>
              <a:t>Condition Codes</a:t>
            </a:r>
          </a:p>
          <a:p>
            <a:pPr defTabSz="225425">
              <a:lnSpc>
                <a:spcPct val="130000"/>
              </a:lnSpc>
            </a:pPr>
            <a:r>
              <a:rPr lang="en-US" sz="1000">
                <a:cs typeface="Arial" charset="0"/>
              </a:rPr>
              <a:t>Stocked Tools</a:t>
            </a:r>
          </a:p>
          <a:p>
            <a:pPr defTabSz="225425">
              <a:lnSpc>
                <a:spcPct val="130000"/>
              </a:lnSpc>
            </a:pPr>
            <a:r>
              <a:rPr lang="en-US" sz="1000">
                <a:cs typeface="Arial" charset="0"/>
              </a:rPr>
              <a:t>Service Items</a:t>
            </a:r>
          </a:p>
        </p:txBody>
      </p:sp>
      <p:sp>
        <p:nvSpPr>
          <p:cNvPr id="7180" name="Text Box 12"/>
          <p:cNvSpPr txBox="1">
            <a:spLocks noChangeArrowheads="1"/>
          </p:cNvSpPr>
          <p:nvPr/>
        </p:nvSpPr>
        <p:spPr bwMode="auto">
          <a:xfrm>
            <a:off x="1628775" y="1482725"/>
            <a:ext cx="1474788" cy="3241675"/>
          </a:xfrm>
          <a:prstGeom prst="rect">
            <a:avLst/>
          </a:prstGeom>
          <a:solidFill>
            <a:schemeClr val="tx2">
              <a:lumMod val="40000"/>
              <a:lumOff val="60000"/>
            </a:schemeClr>
          </a:solidFill>
          <a:ln w="9525" algn="ctr">
            <a:solidFill>
              <a:schemeClr val="tx1"/>
            </a:solidFill>
            <a:miter lim="800000"/>
            <a:headEnd/>
            <a:tailEnd/>
          </a:ln>
          <a:effectLst/>
        </p:spPr>
        <p:txBody>
          <a:bodyPr wrap="none"/>
          <a:lstStyle>
            <a:lvl1pPr defTabSz="225425" eaLnBrk="0" hangingPunct="0">
              <a:defRPr>
                <a:solidFill>
                  <a:schemeClr val="tx1"/>
                </a:solidFill>
                <a:latin typeface="Arial" charset="0"/>
                <a:ea typeface="MS PGothic" pitchFamily="34" charset="-128"/>
              </a:defRPr>
            </a:lvl1pPr>
            <a:lvl2pPr marL="742950" indent="-285750" defTabSz="225425" eaLnBrk="0" hangingPunct="0">
              <a:defRPr>
                <a:solidFill>
                  <a:schemeClr val="tx1"/>
                </a:solidFill>
                <a:latin typeface="Arial" charset="0"/>
                <a:ea typeface="MS PGothic" pitchFamily="34" charset="-128"/>
              </a:defRPr>
            </a:lvl2pPr>
            <a:lvl3pPr marL="1143000" indent="-228600" defTabSz="225425" eaLnBrk="0" hangingPunct="0">
              <a:defRPr>
                <a:solidFill>
                  <a:schemeClr val="tx1"/>
                </a:solidFill>
                <a:latin typeface="Arial" charset="0"/>
                <a:ea typeface="MS PGothic" pitchFamily="34" charset="-128"/>
              </a:defRPr>
            </a:lvl3pPr>
            <a:lvl4pPr marL="1600200" indent="-228600" defTabSz="225425" eaLnBrk="0" hangingPunct="0">
              <a:defRPr>
                <a:solidFill>
                  <a:schemeClr val="tx1"/>
                </a:solidFill>
                <a:latin typeface="Arial" charset="0"/>
                <a:ea typeface="MS PGothic" pitchFamily="34" charset="-128"/>
              </a:defRPr>
            </a:lvl4pPr>
            <a:lvl5pPr marL="2057400" indent="-228600" defTabSz="225425" eaLnBrk="0" hangingPunct="0">
              <a:defRPr>
                <a:solidFill>
                  <a:schemeClr val="tx1"/>
                </a:solidFill>
                <a:latin typeface="Arial" charset="0"/>
                <a:ea typeface="MS PGothic" pitchFamily="34" charset="-128"/>
              </a:defRPr>
            </a:lvl5pPr>
            <a:lvl6pPr marL="2514600" indent="-228600" defTabSz="2254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2254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2254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2254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30000"/>
              </a:lnSpc>
            </a:pPr>
            <a:r>
              <a:rPr lang="en-US" sz="1000">
                <a:cs typeface="Arial" charset="0"/>
              </a:rPr>
              <a:t>Job Plans</a:t>
            </a:r>
          </a:p>
          <a:p>
            <a:pPr eaLnBrk="1" hangingPunct="1">
              <a:lnSpc>
                <a:spcPct val="130000"/>
              </a:lnSpc>
              <a:buFontTx/>
              <a:buChar char="•"/>
            </a:pPr>
            <a:r>
              <a:rPr lang="en-US" sz="1000" b="1">
                <a:solidFill>
                  <a:schemeClr val="bg1"/>
                </a:solidFill>
                <a:cs typeface="Arial" charset="0"/>
              </a:rPr>
              <a:t> Revisioning	</a:t>
            </a:r>
          </a:p>
          <a:p>
            <a:pPr eaLnBrk="1" hangingPunct="1">
              <a:lnSpc>
                <a:spcPct val="130000"/>
              </a:lnSpc>
            </a:pPr>
            <a:r>
              <a:rPr lang="en-US" sz="1000">
                <a:cs typeface="Arial" charset="0"/>
              </a:rPr>
              <a:t>Routes</a:t>
            </a:r>
          </a:p>
          <a:p>
            <a:pPr eaLnBrk="1" hangingPunct="1">
              <a:lnSpc>
                <a:spcPct val="130000"/>
              </a:lnSpc>
            </a:pPr>
            <a:r>
              <a:rPr lang="en-US" sz="1000">
                <a:cs typeface="Arial" charset="0"/>
              </a:rPr>
              <a:t>Service Requests</a:t>
            </a:r>
          </a:p>
          <a:p>
            <a:pPr eaLnBrk="1" hangingPunct="1">
              <a:lnSpc>
                <a:spcPct val="130000"/>
              </a:lnSpc>
            </a:pPr>
            <a:r>
              <a:rPr lang="en-US" sz="1000">
                <a:cs typeface="Arial" charset="0"/>
              </a:rPr>
              <a:t>Work Order Tracking</a:t>
            </a:r>
          </a:p>
          <a:p>
            <a:pPr eaLnBrk="1" hangingPunct="1">
              <a:lnSpc>
                <a:spcPct val="130000"/>
              </a:lnSpc>
              <a:buFontTx/>
              <a:buChar char="•"/>
            </a:pPr>
            <a:r>
              <a:rPr lang="en-US" sz="1000" b="1">
                <a:solidFill>
                  <a:schemeClr val="bg1"/>
                </a:solidFill>
                <a:cs typeface="Arial" charset="0"/>
              </a:rPr>
              <a:t>Assignment Tab</a:t>
            </a:r>
          </a:p>
          <a:p>
            <a:pPr eaLnBrk="1" hangingPunct="1">
              <a:lnSpc>
                <a:spcPct val="130000"/>
              </a:lnSpc>
              <a:buFontTx/>
              <a:buChar char="•"/>
            </a:pPr>
            <a:r>
              <a:rPr lang="en-US" sz="1000" b="1">
                <a:solidFill>
                  <a:schemeClr val="bg1"/>
                </a:solidFill>
                <a:cs typeface="Arial" charset="0"/>
              </a:rPr>
              <a:t>Hard/Soft Reservations</a:t>
            </a:r>
          </a:p>
          <a:p>
            <a:pPr eaLnBrk="1" hangingPunct="1">
              <a:lnSpc>
                <a:spcPct val="130000"/>
              </a:lnSpc>
              <a:buFontTx/>
              <a:buChar char="•"/>
            </a:pPr>
            <a:r>
              <a:rPr lang="en-US" sz="1000" b="1">
                <a:solidFill>
                  <a:schemeClr val="bg1"/>
                </a:solidFill>
                <a:cs typeface="Arial" charset="0"/>
              </a:rPr>
              <a:t>Repair Facilities</a:t>
            </a:r>
          </a:p>
          <a:p>
            <a:pPr eaLnBrk="1" hangingPunct="1">
              <a:lnSpc>
                <a:spcPct val="130000"/>
              </a:lnSpc>
            </a:pPr>
            <a:r>
              <a:rPr lang="en-US" sz="1000">
                <a:cs typeface="Arial" charset="0"/>
              </a:rPr>
              <a:t>Safety	</a:t>
            </a:r>
          </a:p>
          <a:p>
            <a:pPr eaLnBrk="1" hangingPunct="1">
              <a:lnSpc>
                <a:spcPct val="130000"/>
              </a:lnSpc>
            </a:pPr>
            <a:r>
              <a:rPr lang="en-US" sz="1000">
                <a:cs typeface="Arial" charset="0"/>
              </a:rPr>
              <a:t>Quick Reporting</a:t>
            </a:r>
          </a:p>
          <a:p>
            <a:pPr eaLnBrk="1" hangingPunct="1">
              <a:lnSpc>
                <a:spcPct val="130000"/>
              </a:lnSpc>
            </a:pPr>
            <a:r>
              <a:rPr lang="en-US" sz="1000">
                <a:cs typeface="Arial" charset="0"/>
              </a:rPr>
              <a:t>Labor/Crafts</a:t>
            </a:r>
          </a:p>
          <a:p>
            <a:pPr eaLnBrk="1" hangingPunct="1">
              <a:lnSpc>
                <a:spcPct val="130000"/>
              </a:lnSpc>
            </a:pPr>
            <a:r>
              <a:rPr lang="en-US" sz="1000">
                <a:cs typeface="Arial" charset="0"/>
              </a:rPr>
              <a:t>Tools </a:t>
            </a:r>
          </a:p>
          <a:p>
            <a:pPr eaLnBrk="1" hangingPunct="1">
              <a:lnSpc>
                <a:spcPct val="130000"/>
              </a:lnSpc>
            </a:pPr>
            <a:r>
              <a:rPr lang="en-US" sz="1000">
                <a:cs typeface="Arial" charset="0"/>
              </a:rPr>
              <a:t>Preventive Maintenance</a:t>
            </a:r>
          </a:p>
          <a:p>
            <a:pPr eaLnBrk="1" hangingPunct="1">
              <a:lnSpc>
                <a:spcPct val="130000"/>
              </a:lnSpc>
              <a:buFontTx/>
              <a:buChar char="•"/>
            </a:pPr>
            <a:r>
              <a:rPr lang="en-US" sz="1000">
                <a:solidFill>
                  <a:schemeClr val="bg1"/>
                </a:solidFill>
                <a:cs typeface="Arial" charset="0"/>
              </a:rPr>
              <a:t> </a:t>
            </a:r>
            <a:r>
              <a:rPr lang="en-US" sz="1000" b="1">
                <a:solidFill>
                  <a:schemeClr val="bg1"/>
                </a:solidFill>
                <a:cs typeface="Arial" charset="0"/>
              </a:rPr>
              <a:t>PM Forecasting</a:t>
            </a:r>
          </a:p>
          <a:p>
            <a:pPr eaLnBrk="1" hangingPunct="1">
              <a:lnSpc>
                <a:spcPct val="130000"/>
              </a:lnSpc>
            </a:pPr>
            <a:r>
              <a:rPr lang="en-US" sz="1000">
                <a:cs typeface="Arial" charset="0"/>
              </a:rPr>
              <a:t>Master PM</a:t>
            </a:r>
          </a:p>
          <a:p>
            <a:pPr eaLnBrk="1" hangingPunct="1">
              <a:lnSpc>
                <a:spcPct val="130000"/>
              </a:lnSpc>
            </a:pPr>
            <a:r>
              <a:rPr lang="en-US" sz="1000">
                <a:cs typeface="Arial" charset="0"/>
              </a:rPr>
              <a:t>Assignment Manager</a:t>
            </a:r>
          </a:p>
        </p:txBody>
      </p:sp>
      <p:sp>
        <p:nvSpPr>
          <p:cNvPr id="7181" name="Rectangle 13"/>
          <p:cNvSpPr>
            <a:spLocks noChangeArrowheads="1"/>
          </p:cNvSpPr>
          <p:nvPr/>
        </p:nvSpPr>
        <p:spPr bwMode="auto">
          <a:xfrm>
            <a:off x="457200" y="4851400"/>
            <a:ext cx="7848600" cy="266700"/>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r>
              <a:rPr lang="en-US" sz="1400" b="1">
                <a:cs typeface="Arial" charset="0"/>
              </a:rPr>
              <a:t>Enhanced Workflow – Event Driven, Context-based / Escalation Manager</a:t>
            </a:r>
          </a:p>
        </p:txBody>
      </p:sp>
      <p:sp>
        <p:nvSpPr>
          <p:cNvPr id="7182" name="Rectangle 14"/>
          <p:cNvSpPr>
            <a:spLocks noChangeArrowheads="1"/>
          </p:cNvSpPr>
          <p:nvPr/>
        </p:nvSpPr>
        <p:spPr bwMode="auto">
          <a:xfrm>
            <a:off x="6172200" y="892175"/>
            <a:ext cx="1408113" cy="533400"/>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p>
            <a:r>
              <a:rPr lang="en-US" sz="1200" b="1">
                <a:cs typeface="Arial" charset="0"/>
              </a:rPr>
              <a:t>Contract </a:t>
            </a:r>
          </a:p>
          <a:p>
            <a:r>
              <a:rPr lang="en-US" sz="1200" b="1">
                <a:cs typeface="Arial" charset="0"/>
              </a:rPr>
              <a:t>Management</a:t>
            </a:r>
          </a:p>
        </p:txBody>
      </p:sp>
      <p:sp>
        <p:nvSpPr>
          <p:cNvPr id="7183" name="Rectangle 15"/>
          <p:cNvSpPr>
            <a:spLocks noChangeArrowheads="1"/>
          </p:cNvSpPr>
          <p:nvPr/>
        </p:nvSpPr>
        <p:spPr bwMode="auto">
          <a:xfrm>
            <a:off x="6172200" y="1501775"/>
            <a:ext cx="1408113" cy="169862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pPr defTabSz="225425">
              <a:lnSpc>
                <a:spcPct val="130000"/>
              </a:lnSpc>
            </a:pPr>
            <a:r>
              <a:rPr lang="en-US" sz="1000">
                <a:cs typeface="Arial" charset="0"/>
              </a:rPr>
              <a:t>Purchase Contracts</a:t>
            </a:r>
          </a:p>
          <a:p>
            <a:pPr defTabSz="225425">
              <a:lnSpc>
                <a:spcPct val="130000"/>
              </a:lnSpc>
            </a:pPr>
            <a:r>
              <a:rPr lang="en-US" sz="1000">
                <a:cs typeface="Arial" charset="0"/>
              </a:rPr>
              <a:t>Master Contracts</a:t>
            </a:r>
          </a:p>
          <a:p>
            <a:pPr defTabSz="225425">
              <a:lnSpc>
                <a:spcPct val="130000"/>
              </a:lnSpc>
            </a:pPr>
            <a:r>
              <a:rPr lang="en-US" sz="1000">
                <a:cs typeface="Arial" charset="0"/>
              </a:rPr>
              <a:t>Warranty Contracts</a:t>
            </a:r>
          </a:p>
          <a:p>
            <a:pPr defTabSz="225425">
              <a:lnSpc>
                <a:spcPct val="130000"/>
              </a:lnSpc>
            </a:pPr>
            <a:r>
              <a:rPr lang="en-US" sz="1000">
                <a:cs typeface="Arial" charset="0"/>
              </a:rPr>
              <a:t>Lease/Rental Contracts</a:t>
            </a:r>
          </a:p>
          <a:p>
            <a:pPr defTabSz="225425">
              <a:lnSpc>
                <a:spcPct val="130000"/>
              </a:lnSpc>
            </a:pPr>
            <a:r>
              <a:rPr lang="en-US" sz="1000">
                <a:cs typeface="Arial" charset="0"/>
              </a:rPr>
              <a:t>Labor Rate Contracts</a:t>
            </a:r>
            <a:endParaRPr lang="en-US" sz="1000" b="1">
              <a:solidFill>
                <a:schemeClr val="bg1"/>
              </a:solidFill>
              <a:cs typeface="Arial" charset="0"/>
            </a:endParaRPr>
          </a:p>
          <a:p>
            <a:pPr defTabSz="225425">
              <a:lnSpc>
                <a:spcPct val="130000"/>
              </a:lnSpc>
              <a:buFontTx/>
              <a:buChar char="•"/>
            </a:pPr>
            <a:r>
              <a:rPr lang="en-US" sz="1000" b="1">
                <a:solidFill>
                  <a:schemeClr val="bg1"/>
                </a:solidFill>
                <a:cs typeface="Arial" charset="0"/>
              </a:rPr>
              <a:t>Premium Pay Rates</a:t>
            </a:r>
          </a:p>
          <a:p>
            <a:pPr defTabSz="225425">
              <a:lnSpc>
                <a:spcPct val="130000"/>
              </a:lnSpc>
            </a:pPr>
            <a:r>
              <a:rPr lang="en-US" sz="1000">
                <a:cs typeface="Arial" charset="0"/>
              </a:rPr>
              <a:t>Payment Schedules</a:t>
            </a:r>
          </a:p>
        </p:txBody>
      </p:sp>
      <p:sp>
        <p:nvSpPr>
          <p:cNvPr id="7184" name="Rectangle 16"/>
          <p:cNvSpPr>
            <a:spLocks noChangeArrowheads="1"/>
          </p:cNvSpPr>
          <p:nvPr/>
        </p:nvSpPr>
        <p:spPr bwMode="auto">
          <a:xfrm>
            <a:off x="7670800" y="895350"/>
            <a:ext cx="1344613" cy="533400"/>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r>
              <a:rPr lang="en-US" sz="1200" b="1">
                <a:cs typeface="Arial" charset="0"/>
              </a:rPr>
              <a:t>Service </a:t>
            </a:r>
          </a:p>
          <a:p>
            <a:r>
              <a:rPr lang="en-US" sz="1200" b="1">
                <a:cs typeface="Arial" charset="0"/>
              </a:rPr>
              <a:t>Management</a:t>
            </a:r>
          </a:p>
        </p:txBody>
      </p:sp>
      <p:sp>
        <p:nvSpPr>
          <p:cNvPr id="7185" name="Rectangle 17"/>
          <p:cNvSpPr>
            <a:spLocks noChangeArrowheads="1"/>
          </p:cNvSpPr>
          <p:nvPr/>
        </p:nvSpPr>
        <p:spPr bwMode="auto">
          <a:xfrm>
            <a:off x="7670800" y="1508125"/>
            <a:ext cx="1358900" cy="1692275"/>
          </a:xfrm>
          <a:prstGeom prst="rect">
            <a:avLst/>
          </a:prstGeom>
          <a:solidFill>
            <a:schemeClr val="tx2">
              <a:lumMod val="40000"/>
              <a:lumOff val="60000"/>
            </a:schemeClr>
          </a:solidFill>
          <a:ln w="9525" algn="ctr">
            <a:solidFill>
              <a:schemeClr val="tx1"/>
            </a:solidFill>
            <a:miter lim="800000"/>
            <a:headEnd/>
            <a:tailEnd/>
          </a:ln>
          <a:effectLst/>
        </p:spPr>
        <p:txBody>
          <a:bodyPr wrap="none" anchor="ctr"/>
          <a:lstStyle/>
          <a:p>
            <a:pPr defTabSz="225425">
              <a:lnSpc>
                <a:spcPct val="130000"/>
              </a:lnSpc>
            </a:pPr>
            <a:r>
              <a:rPr lang="en-US" sz="1000" b="1">
                <a:solidFill>
                  <a:schemeClr val="bg1"/>
                </a:solidFill>
                <a:cs typeface="Arial" charset="0"/>
              </a:rPr>
              <a:t>Service Groups</a:t>
            </a:r>
          </a:p>
          <a:p>
            <a:pPr defTabSz="225425">
              <a:lnSpc>
                <a:spcPct val="130000"/>
              </a:lnSpc>
            </a:pPr>
            <a:r>
              <a:rPr lang="en-US" sz="1000" b="1">
                <a:solidFill>
                  <a:schemeClr val="bg1"/>
                </a:solidFill>
                <a:cs typeface="Arial" charset="0"/>
              </a:rPr>
              <a:t>SLA Management</a:t>
            </a:r>
          </a:p>
          <a:p>
            <a:pPr defTabSz="225425">
              <a:lnSpc>
                <a:spcPct val="130000"/>
              </a:lnSpc>
            </a:pPr>
            <a:r>
              <a:rPr lang="en-US" sz="1000">
                <a:cs typeface="Arial" charset="0"/>
              </a:rPr>
              <a:t>Change Management</a:t>
            </a:r>
          </a:p>
          <a:p>
            <a:pPr defTabSz="225425">
              <a:lnSpc>
                <a:spcPct val="130000"/>
              </a:lnSpc>
              <a:buFontTx/>
              <a:buChar char="•"/>
            </a:pPr>
            <a:r>
              <a:rPr lang="en-US" sz="1000">
                <a:cs typeface="Arial" charset="0"/>
              </a:rPr>
              <a:t>Incidents</a:t>
            </a:r>
          </a:p>
          <a:p>
            <a:pPr defTabSz="225425">
              <a:lnSpc>
                <a:spcPct val="130000"/>
              </a:lnSpc>
              <a:buFontTx/>
              <a:buChar char="•"/>
            </a:pPr>
            <a:r>
              <a:rPr lang="en-US" sz="1000">
                <a:cs typeface="Arial" charset="0"/>
              </a:rPr>
              <a:t>Problems</a:t>
            </a:r>
          </a:p>
          <a:p>
            <a:pPr defTabSz="225425">
              <a:lnSpc>
                <a:spcPct val="130000"/>
              </a:lnSpc>
              <a:buFontTx/>
              <a:buChar char="•"/>
            </a:pPr>
            <a:r>
              <a:rPr lang="en-US" sz="1000">
                <a:cs typeface="Arial" charset="0"/>
              </a:rPr>
              <a:t>Changes</a:t>
            </a:r>
          </a:p>
          <a:p>
            <a:pPr defTabSz="225425">
              <a:lnSpc>
                <a:spcPct val="130000"/>
              </a:lnSpc>
              <a:buFontTx/>
              <a:buChar char="•"/>
            </a:pPr>
            <a:r>
              <a:rPr lang="en-US" sz="1000">
                <a:cs typeface="Arial" charset="0"/>
              </a:rPr>
              <a:t>Releases</a:t>
            </a:r>
          </a:p>
          <a:p>
            <a:pPr defTabSz="225425">
              <a:lnSpc>
                <a:spcPct val="130000"/>
              </a:lnSpc>
              <a:buFontTx/>
              <a:buChar char="•"/>
            </a:pPr>
            <a:r>
              <a:rPr lang="en-US" sz="1000">
                <a:cs typeface="Arial" charset="0"/>
              </a:rPr>
              <a:t>Solutions</a:t>
            </a:r>
          </a:p>
        </p:txBody>
      </p:sp>
      <p:sp>
        <p:nvSpPr>
          <p:cNvPr id="7186" name="Rectangle 18"/>
          <p:cNvSpPr>
            <a:spLocks noChangeArrowheads="1"/>
          </p:cNvSpPr>
          <p:nvPr/>
        </p:nvSpPr>
        <p:spPr bwMode="auto">
          <a:xfrm>
            <a:off x="457200" y="5527675"/>
            <a:ext cx="7848600" cy="241300"/>
          </a:xfrm>
          <a:prstGeom prst="rect">
            <a:avLst/>
          </a:prstGeom>
          <a:solidFill>
            <a:schemeClr val="accent6">
              <a:lumMod val="75000"/>
            </a:schemeClr>
          </a:solidFill>
          <a:ln w="9525" algn="ctr">
            <a:solidFill>
              <a:schemeClr val="tx1"/>
            </a:solidFill>
            <a:miter lim="800000"/>
            <a:headEnd/>
            <a:tailEnd/>
          </a:ln>
          <a:effectLst/>
        </p:spPr>
        <p:txBody>
          <a:bodyPr wrap="none" anchor="ctr"/>
          <a:lstStyle/>
          <a:p>
            <a:pPr algn="ctr"/>
            <a:r>
              <a:rPr lang="en-US" sz="1400" b="1">
                <a:cs typeface="Arial" charset="0"/>
              </a:rPr>
              <a:t>Security/Administration/Configuration </a:t>
            </a:r>
            <a:r>
              <a:rPr lang="en-US" sz="1400" b="1">
                <a:solidFill>
                  <a:schemeClr val="bg1"/>
                </a:solidFill>
                <a:cs typeface="Arial" charset="0"/>
              </a:rPr>
              <a:t>– Automation Scripts, Migration Manager</a:t>
            </a:r>
          </a:p>
        </p:txBody>
      </p:sp>
      <p:sp>
        <p:nvSpPr>
          <p:cNvPr id="7187" name="Rectangle 19"/>
          <p:cNvSpPr>
            <a:spLocks noChangeArrowheads="1"/>
          </p:cNvSpPr>
          <p:nvPr/>
        </p:nvSpPr>
        <p:spPr bwMode="auto">
          <a:xfrm>
            <a:off x="457200" y="5854700"/>
            <a:ext cx="7848600" cy="241300"/>
          </a:xfrm>
          <a:prstGeom prst="rect">
            <a:avLst/>
          </a:prstGeom>
          <a:solidFill>
            <a:schemeClr val="accent6">
              <a:lumMod val="75000"/>
            </a:schemeClr>
          </a:solidFill>
          <a:ln w="9525" algn="ctr">
            <a:solidFill>
              <a:schemeClr val="tx1"/>
            </a:solidFill>
            <a:miter lim="800000"/>
            <a:headEnd/>
            <a:tailEnd/>
          </a:ln>
          <a:effectLst/>
        </p:spPr>
        <p:txBody>
          <a:bodyPr wrap="none" anchor="ctr"/>
          <a:lstStyle/>
          <a:p>
            <a:pPr algn="ctr"/>
            <a:r>
              <a:rPr lang="en-US" sz="1400" b="1">
                <a:cs typeface="Arial" charset="0"/>
              </a:rPr>
              <a:t>Integration/Web Services </a:t>
            </a:r>
            <a:r>
              <a:rPr lang="en-US" sz="1400" b="1">
                <a:solidFill>
                  <a:schemeClr val="bg1"/>
                </a:solidFill>
                <a:cs typeface="Arial" charset="0"/>
              </a:rPr>
              <a:t>– Import &amp; Export direct from applications</a:t>
            </a:r>
          </a:p>
        </p:txBody>
      </p:sp>
    </p:spTree>
    <p:extLst>
      <p:ext uri="{BB962C8B-B14F-4D97-AF65-F5344CB8AC3E}">
        <p14:creationId xmlns:p14="http://schemas.microsoft.com/office/powerpoint/2010/main" val="93546389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Tax Application</a:t>
            </a:r>
            <a:endParaRPr lang="en-US" b="1" dirty="0">
              <a:solidFill>
                <a:srgbClr val="0070C0"/>
              </a:solidFill>
            </a:endParaRPr>
          </a:p>
        </p:txBody>
      </p:sp>
      <p:sp>
        <p:nvSpPr>
          <p:cNvPr id="3" name="Content Placeholder 2"/>
          <p:cNvSpPr>
            <a:spLocks noGrp="1"/>
          </p:cNvSpPr>
          <p:nvPr>
            <p:ph idx="1"/>
          </p:nvPr>
        </p:nvSpPr>
        <p:spPr>
          <a:xfrm>
            <a:off x="685800" y="1619250"/>
            <a:ext cx="7772400" cy="676275"/>
          </a:xfrm>
        </p:spPr>
        <p:txBody>
          <a:bodyPr/>
          <a:lstStyle/>
          <a:p>
            <a:r>
              <a:rPr lang="en-US" dirty="0" smtClean="0"/>
              <a:t>Tax to Item/Vendor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Tax Application</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Tax to Item/Organization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Tax Application</a:t>
            </a:r>
            <a:endParaRPr lang="en-US" b="1" dirty="0">
              <a:solidFill>
                <a:srgbClr val="0070C0"/>
              </a:solidFill>
            </a:endParaRPr>
          </a:p>
        </p:txBody>
      </p:sp>
      <p:sp>
        <p:nvSpPr>
          <p:cNvPr id="3" name="Content Placeholder 2"/>
          <p:cNvSpPr>
            <a:spLocks noGrp="1"/>
          </p:cNvSpPr>
          <p:nvPr>
            <p:ph idx="1"/>
          </p:nvPr>
        </p:nvSpPr>
        <p:spPr>
          <a:xfrm>
            <a:off x="495300" y="1381125"/>
            <a:ext cx="7772400" cy="2152650"/>
          </a:xfrm>
        </p:spPr>
        <p:txBody>
          <a:bodyPr/>
          <a:lstStyle/>
          <a:p>
            <a:r>
              <a:rPr lang="en-US" sz="2800" dirty="0" smtClean="0"/>
              <a:t>Tax codes can be assigned to Addresses. </a:t>
            </a:r>
          </a:p>
          <a:p>
            <a:r>
              <a:rPr lang="en-US" sz="2800" dirty="0" smtClean="0"/>
              <a:t>Tax can be applied to purchases based on the Delivery address.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00150" y="2995613"/>
            <a:ext cx="53721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Export/ Import </a:t>
            </a:r>
            <a:endParaRPr lang="en-US" b="1" dirty="0">
              <a:solidFill>
                <a:srgbClr val="0070C0"/>
              </a:solidFill>
            </a:endParaRPr>
          </a:p>
        </p:txBody>
      </p:sp>
      <p:sp>
        <p:nvSpPr>
          <p:cNvPr id="4" name="Content Placeholder 3"/>
          <p:cNvSpPr>
            <a:spLocks noGrp="1"/>
          </p:cNvSpPr>
          <p:nvPr>
            <p:ph idx="1"/>
          </p:nvPr>
        </p:nvSpPr>
        <p:spPr/>
        <p:txBody>
          <a:bodyPr/>
          <a:lstStyle/>
          <a:p>
            <a:r>
              <a:rPr lang="en-US" sz="2400" dirty="0" smtClean="0"/>
              <a:t>Using the Export/Import Functions</a:t>
            </a:r>
          </a:p>
          <a:p>
            <a:pPr lvl="1"/>
            <a:r>
              <a:rPr lang="en-US" sz="2400" dirty="0" smtClean="0"/>
              <a:t>Update records</a:t>
            </a:r>
          </a:p>
          <a:p>
            <a:pPr lvl="1"/>
            <a:r>
              <a:rPr lang="en-US" sz="2400" dirty="0" smtClean="0"/>
              <a:t>Add records through the front end</a:t>
            </a:r>
          </a:p>
          <a:p>
            <a:pPr lvl="1"/>
            <a:r>
              <a:rPr lang="en-US" sz="2400" dirty="0" smtClean="0"/>
              <a:t>Create Excel files to evaluate data and return results.</a:t>
            </a:r>
          </a:p>
          <a:p>
            <a:pPr lvl="1"/>
            <a:r>
              <a:rPr lang="en-US" sz="2400" dirty="0" smtClean="0"/>
              <a:t>Create Excel files for Vendors to update delivery dates.</a:t>
            </a:r>
          </a:p>
          <a:p>
            <a:pPr lvl="1"/>
            <a:r>
              <a:rPr lang="en-US" sz="2400" dirty="0" smtClean="0"/>
              <a:t>Make mass changes to objects such as personnel department or supervisor changes.</a:t>
            </a:r>
          </a:p>
          <a:p>
            <a:pPr lvl="1"/>
            <a:r>
              <a:rPr lang="en-US" sz="2400" dirty="0" smtClean="0"/>
              <a:t>Can be configured for any Object</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Export/ Import </a:t>
            </a:r>
            <a:endParaRPr lang="en-US" b="1" dirty="0">
              <a:solidFill>
                <a:srgbClr val="0070C0"/>
              </a:solidFill>
            </a:endParaRPr>
          </a:p>
        </p:txBody>
      </p:sp>
      <p:sp>
        <p:nvSpPr>
          <p:cNvPr id="4" name="Content Placeholder 3"/>
          <p:cNvSpPr>
            <a:spLocks noGrp="1"/>
          </p:cNvSpPr>
          <p:nvPr>
            <p:ph idx="1"/>
          </p:nvPr>
        </p:nvSpPr>
        <p:spPr>
          <a:xfrm>
            <a:off x="428625" y="1171575"/>
            <a:ext cx="7772400" cy="3124200"/>
          </a:xfrm>
        </p:spPr>
        <p:txBody>
          <a:bodyPr/>
          <a:lstStyle/>
          <a:p>
            <a:r>
              <a:rPr lang="en-US" sz="1800" dirty="0" smtClean="0"/>
              <a:t>EXAMPLE OF - Using the Export/Import Functions for Expediting</a:t>
            </a:r>
          </a:p>
          <a:p>
            <a:pPr lvl="1"/>
            <a:r>
              <a:rPr lang="en-US" sz="1800" dirty="0" smtClean="0"/>
              <a:t>Select a list of Approved Vendor POs which are past due.</a:t>
            </a:r>
          </a:p>
          <a:p>
            <a:pPr lvl="1"/>
            <a:r>
              <a:rPr lang="en-US" sz="1800" dirty="0" smtClean="0"/>
              <a:t>Set status to Expediting.</a:t>
            </a:r>
          </a:p>
          <a:p>
            <a:pPr lvl="1"/>
            <a:r>
              <a:rPr lang="en-US" sz="1800" dirty="0" smtClean="0"/>
              <a:t>Export the data to an Excel file.</a:t>
            </a:r>
          </a:p>
          <a:p>
            <a:pPr lvl="1"/>
            <a:r>
              <a:rPr lang="en-US" sz="1800" dirty="0" smtClean="0"/>
              <a:t>Vendor updates header and/or item details on the Excel file.</a:t>
            </a:r>
          </a:p>
          <a:p>
            <a:pPr lvl="1"/>
            <a:r>
              <a:rPr lang="en-US" sz="1800" dirty="0" smtClean="0"/>
              <a:t>Import file back to </a:t>
            </a:r>
            <a:r>
              <a:rPr lang="en-US" sz="1800" dirty="0" err="1" smtClean="0"/>
              <a:t>Maximo</a:t>
            </a:r>
            <a:r>
              <a:rPr lang="en-US" sz="1800" dirty="0" smtClean="0"/>
              <a:t> PO.</a:t>
            </a:r>
          </a:p>
          <a:p>
            <a:pPr lvl="1"/>
            <a:r>
              <a:rPr lang="en-US" sz="1800" dirty="0" smtClean="0"/>
              <a:t> Records updated with Vendor information</a:t>
            </a:r>
          </a:p>
          <a:p>
            <a:pPr lvl="1"/>
            <a:r>
              <a:rPr lang="en-US" sz="1800" dirty="0" smtClean="0"/>
              <a:t>From list, reapprove </a:t>
            </a:r>
            <a:r>
              <a:rPr lang="en-US" sz="1800" dirty="0" err="1" smtClean="0"/>
              <a:t>POs.</a:t>
            </a:r>
            <a:endParaRPr lang="en-US" sz="1800" dirty="0" smtClean="0"/>
          </a:p>
          <a:p>
            <a:pPr lvl="1"/>
            <a:endParaRPr lang="en-US" sz="2000" dirty="0" smtClean="0"/>
          </a:p>
          <a:p>
            <a:pPr lvl="1"/>
            <a:endParaRPr lang="en-US" sz="2400" dirty="0"/>
          </a:p>
        </p:txBody>
      </p:sp>
      <p:pic>
        <p:nvPicPr>
          <p:cNvPr id="1027" name="Picture 3"/>
          <p:cNvPicPr>
            <a:picLocks noChangeAspect="1" noChangeArrowheads="1"/>
          </p:cNvPicPr>
          <p:nvPr/>
        </p:nvPicPr>
        <p:blipFill>
          <a:blip r:embed="rId2" cstate="print"/>
          <a:srcRect/>
          <a:stretch>
            <a:fillRect/>
          </a:stretch>
        </p:blipFill>
        <p:spPr bwMode="auto">
          <a:xfrm>
            <a:off x="292575" y="3838575"/>
            <a:ext cx="7365526"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Labor Contracts</a:t>
            </a:r>
            <a:endParaRPr lang="en-US" b="1" dirty="0">
              <a:solidFill>
                <a:srgbClr val="0070C0"/>
              </a:solidFill>
            </a:endParaRPr>
          </a:p>
        </p:txBody>
      </p:sp>
      <p:sp>
        <p:nvSpPr>
          <p:cNvPr id="3" name="Content Placeholder 2"/>
          <p:cNvSpPr>
            <a:spLocks noGrp="1"/>
          </p:cNvSpPr>
          <p:nvPr>
            <p:ph idx="1"/>
          </p:nvPr>
        </p:nvSpPr>
        <p:spPr>
          <a:xfrm>
            <a:off x="438150" y="1304925"/>
            <a:ext cx="8020050" cy="4429125"/>
          </a:xfrm>
        </p:spPr>
        <p:txBody>
          <a:bodyPr/>
          <a:lstStyle/>
          <a:p>
            <a:r>
              <a:rPr lang="en-US" b="1" dirty="0" smtClean="0"/>
              <a:t>Ability to specify premium pay rate codes by LABOR.</a:t>
            </a:r>
          </a:p>
          <a:p>
            <a:endParaRPr lang="en-US" dirty="0" smtClean="0"/>
          </a:p>
          <a:p>
            <a:endParaRPr lang="en-US" dirty="0" smtClean="0"/>
          </a:p>
          <a:p>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285750" y="2477593"/>
            <a:ext cx="8324850" cy="2865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Work Order Tracking</a:t>
            </a:r>
            <a:endParaRPr lang="en-US" b="1" dirty="0">
              <a:solidFill>
                <a:srgbClr val="0070C0"/>
              </a:solidFill>
            </a:endParaRPr>
          </a:p>
        </p:txBody>
      </p:sp>
      <p:sp>
        <p:nvSpPr>
          <p:cNvPr id="3" name="Content Placeholder 2"/>
          <p:cNvSpPr>
            <a:spLocks noGrp="1"/>
          </p:cNvSpPr>
          <p:nvPr>
            <p:ph idx="1"/>
          </p:nvPr>
        </p:nvSpPr>
        <p:spPr>
          <a:xfrm>
            <a:off x="685800" y="1619250"/>
            <a:ext cx="7772400" cy="1543050"/>
          </a:xfrm>
        </p:spPr>
        <p:txBody>
          <a:bodyPr/>
          <a:lstStyle/>
          <a:p>
            <a:r>
              <a:rPr lang="en-US" dirty="0" smtClean="0"/>
              <a:t>Now Work Order cost view shows External and Internal Labor hours and costs.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42950" y="3219451"/>
            <a:ext cx="7572375" cy="2190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Work Order Tracking</a:t>
            </a:r>
            <a:endParaRPr lang="en-US" b="1" dirty="0">
              <a:solidFill>
                <a:srgbClr val="0070C0"/>
              </a:solidFill>
            </a:endParaRPr>
          </a:p>
        </p:txBody>
      </p:sp>
      <p:sp>
        <p:nvSpPr>
          <p:cNvPr id="3" name="Content Placeholder 2"/>
          <p:cNvSpPr>
            <a:spLocks noGrp="1"/>
          </p:cNvSpPr>
          <p:nvPr>
            <p:ph idx="1"/>
          </p:nvPr>
        </p:nvSpPr>
        <p:spPr>
          <a:xfrm>
            <a:off x="409575" y="1219200"/>
            <a:ext cx="7772400" cy="1152525"/>
          </a:xfrm>
        </p:spPr>
        <p:txBody>
          <a:bodyPr/>
          <a:lstStyle/>
          <a:p>
            <a:r>
              <a:rPr lang="en-US" dirty="0" smtClean="0"/>
              <a:t>Work order shows Direct and Stock Material availability Status.</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09575" y="2314575"/>
            <a:ext cx="7942263" cy="23241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909638" y="4648200"/>
            <a:ext cx="6503987"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Related Records</a:t>
            </a:r>
            <a:endParaRPr lang="en-US" b="1" dirty="0">
              <a:solidFill>
                <a:srgbClr val="0070C0"/>
              </a:solidFill>
            </a:endParaRPr>
          </a:p>
        </p:txBody>
      </p:sp>
      <p:sp>
        <p:nvSpPr>
          <p:cNvPr id="3" name="Content Placeholder 2"/>
          <p:cNvSpPr>
            <a:spLocks noGrp="1"/>
          </p:cNvSpPr>
          <p:nvPr>
            <p:ph idx="1"/>
          </p:nvPr>
        </p:nvSpPr>
        <p:spPr>
          <a:xfrm>
            <a:off x="419100" y="1209675"/>
            <a:ext cx="7772400" cy="1057275"/>
          </a:xfrm>
        </p:spPr>
        <p:txBody>
          <a:bodyPr/>
          <a:lstStyle/>
          <a:p>
            <a:r>
              <a:rPr lang="en-US" sz="2400" b="1" dirty="0" smtClean="0"/>
              <a:t>PR, PO, Receiving, Invoice,  all have ability to “View Related Records”</a:t>
            </a:r>
            <a:endParaRPr lang="en-US" sz="2400" b="1" dirty="0"/>
          </a:p>
        </p:txBody>
      </p:sp>
      <p:pic>
        <p:nvPicPr>
          <p:cNvPr id="4098" name="Picture 2"/>
          <p:cNvPicPr>
            <a:picLocks noChangeAspect="1" noChangeArrowheads="1"/>
          </p:cNvPicPr>
          <p:nvPr/>
        </p:nvPicPr>
        <p:blipFill>
          <a:blip r:embed="rId2" cstate="print"/>
          <a:srcRect/>
          <a:stretch>
            <a:fillRect/>
          </a:stretch>
        </p:blipFill>
        <p:spPr bwMode="auto">
          <a:xfrm>
            <a:off x="428625" y="2057400"/>
            <a:ext cx="7199313" cy="15525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828675" y="3595688"/>
            <a:ext cx="6818313" cy="12287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14325" y="4814888"/>
            <a:ext cx="6799263"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Related Records</a:t>
            </a:r>
            <a:endParaRPr lang="en-US" b="1" dirty="0">
              <a:solidFill>
                <a:srgbClr val="0070C0"/>
              </a:solidFill>
            </a:endParaRPr>
          </a:p>
        </p:txBody>
      </p:sp>
      <p:sp>
        <p:nvSpPr>
          <p:cNvPr id="3" name="Content Placeholder 2"/>
          <p:cNvSpPr>
            <a:spLocks noGrp="1"/>
          </p:cNvSpPr>
          <p:nvPr>
            <p:ph idx="1"/>
          </p:nvPr>
        </p:nvSpPr>
        <p:spPr>
          <a:xfrm>
            <a:off x="685800" y="1619250"/>
            <a:ext cx="7772400" cy="419100"/>
          </a:xfrm>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15887" y="1404938"/>
            <a:ext cx="9028113" cy="12858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80988" y="2838450"/>
            <a:ext cx="6827837" cy="12763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57200" y="4405313"/>
            <a:ext cx="6761163"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Maximo 7.5 Highlights</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2425"/>
            <a:ext cx="9144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7"/>
          <p:cNvSpPr>
            <a:spLocks noChangeArrowheads="1"/>
          </p:cNvSpPr>
          <p:nvPr/>
        </p:nvSpPr>
        <p:spPr bwMode="auto">
          <a:xfrm>
            <a:off x="6946900" y="3454400"/>
            <a:ext cx="2070100" cy="838200"/>
          </a:xfrm>
          <a:prstGeom prst="wedgeRoundRectCallout">
            <a:avLst>
              <a:gd name="adj1" fmla="val -65181"/>
              <a:gd name="adj2" fmla="val 77653"/>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Mobile User</a:t>
            </a:r>
          </a:p>
          <a:p>
            <a:pPr algn="ctr"/>
            <a:r>
              <a:rPr lang="en-US"/>
              <a:t>Login Option</a:t>
            </a:r>
          </a:p>
        </p:txBody>
      </p:sp>
    </p:spTree>
    <p:extLst>
      <p:ext uri="{BB962C8B-B14F-4D97-AF65-F5344CB8AC3E}">
        <p14:creationId xmlns:p14="http://schemas.microsoft.com/office/powerpoint/2010/main" val="338495624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lstStyle/>
          <a:p>
            <a:pPr algn="ctr">
              <a:buNone/>
            </a:pPr>
            <a:r>
              <a:rPr lang="en-US" sz="4800" b="1" dirty="0"/>
              <a:t>Maximo 7. 5</a:t>
            </a:r>
          </a:p>
          <a:p>
            <a:pPr algn="ctr">
              <a:buNone/>
            </a:pPr>
            <a:endParaRPr lang="en-US" sz="4800" dirty="0"/>
          </a:p>
          <a:p>
            <a:pPr algn="ctr">
              <a:buNone/>
            </a:pPr>
            <a:r>
              <a:rPr lang="en-US" sz="4800" b="1" dirty="0" smtClean="0"/>
              <a:t>Work &amp; Asset </a:t>
            </a:r>
            <a:r>
              <a:rPr lang="en-US" sz="4800" b="1" dirty="0" smtClean="0"/>
              <a:t>Management </a:t>
            </a:r>
            <a:r>
              <a:rPr lang="en-US" sz="4800" b="1" dirty="0" smtClean="0"/>
              <a:t>Enhancements</a:t>
            </a:r>
          </a:p>
          <a:p>
            <a:pPr algn="ctr">
              <a:buNone/>
            </a:pPr>
            <a:endParaRPr lang="en-US" sz="4800" b="1" dirty="0"/>
          </a:p>
          <a:p>
            <a:pPr algn="ctr">
              <a:buNone/>
            </a:pPr>
            <a:r>
              <a:rPr lang="en-US" sz="4800" b="1" dirty="0" smtClean="0"/>
              <a:t>Lance Morris</a:t>
            </a:r>
            <a:endParaRPr lang="en-US" sz="4800" b="1" dirty="0"/>
          </a:p>
        </p:txBody>
      </p:sp>
    </p:spTree>
    <p:extLst>
      <p:ext uri="{BB962C8B-B14F-4D97-AF65-F5344CB8AC3E}">
        <p14:creationId xmlns:p14="http://schemas.microsoft.com/office/powerpoint/2010/main" val="729633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Asset Templates</a:t>
            </a:r>
            <a:endParaRPr lang="en-US" sz="3200" dirty="0"/>
          </a:p>
        </p:txBody>
      </p:sp>
      <p:sp>
        <p:nvSpPr>
          <p:cNvPr id="3" name="Content Placeholder 2"/>
          <p:cNvSpPr>
            <a:spLocks noGrp="1"/>
          </p:cNvSpPr>
          <p:nvPr>
            <p:ph idx="1"/>
          </p:nvPr>
        </p:nvSpPr>
        <p:spPr>
          <a:xfrm>
            <a:off x="457200" y="990600"/>
            <a:ext cx="8229600" cy="5135563"/>
          </a:xfrm>
        </p:spPr>
        <p:txBody>
          <a:bodyPr/>
          <a:lstStyle/>
          <a:p>
            <a:r>
              <a:rPr lang="en-US" sz="2400" dirty="0" smtClean="0"/>
              <a:t>Standard Template for maintaining like equipment</a:t>
            </a:r>
          </a:p>
          <a:p>
            <a:endParaRPr lang="en-US" dirty="0"/>
          </a:p>
        </p:txBody>
      </p:sp>
      <p:pic>
        <p:nvPicPr>
          <p:cNvPr id="4" name="Picture 3"/>
          <p:cNvPicPr>
            <a:picLocks noChangeAspect="1"/>
          </p:cNvPicPr>
          <p:nvPr/>
        </p:nvPicPr>
        <p:blipFill>
          <a:blip r:embed="rId2"/>
          <a:stretch>
            <a:fillRect/>
          </a:stretch>
        </p:blipFill>
        <p:spPr>
          <a:xfrm>
            <a:off x="533400" y="1524000"/>
            <a:ext cx="7225350" cy="4419600"/>
          </a:xfrm>
          <a:prstGeom prst="rect">
            <a:avLst/>
          </a:prstGeom>
        </p:spPr>
      </p:pic>
    </p:spTree>
    <p:extLst>
      <p:ext uri="{BB962C8B-B14F-4D97-AF65-F5344CB8AC3E}">
        <p14:creationId xmlns:p14="http://schemas.microsoft.com/office/powerpoint/2010/main" val="2492231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Asset Template</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Details including Calibration/Data Sheets</a:t>
            </a:r>
          </a:p>
          <a:p>
            <a:r>
              <a:rPr lang="en-US" sz="2400" dirty="0" smtClean="0"/>
              <a:t>Spare Parts</a:t>
            </a:r>
          </a:p>
          <a:p>
            <a:r>
              <a:rPr lang="en-US" sz="2400" dirty="0" smtClean="0"/>
              <a:t>PM’s managed from Master PM’s</a:t>
            </a:r>
          </a:p>
          <a:p>
            <a:r>
              <a:rPr lang="en-US" sz="2400" dirty="0" smtClean="0"/>
              <a:t>Meters </a:t>
            </a:r>
          </a:p>
          <a:p>
            <a:r>
              <a:rPr lang="en-US" sz="2400" dirty="0" smtClean="0"/>
              <a:t>Specifications</a:t>
            </a:r>
            <a:endParaRPr lang="en-US" sz="2400" dirty="0"/>
          </a:p>
        </p:txBody>
      </p:sp>
      <p:pic>
        <p:nvPicPr>
          <p:cNvPr id="4" name="Picture 3"/>
          <p:cNvPicPr>
            <a:picLocks noChangeAspect="1"/>
          </p:cNvPicPr>
          <p:nvPr/>
        </p:nvPicPr>
        <p:blipFill>
          <a:blip r:embed="rId2"/>
          <a:stretch>
            <a:fillRect/>
          </a:stretch>
        </p:blipFill>
        <p:spPr>
          <a:xfrm>
            <a:off x="685800" y="3581400"/>
            <a:ext cx="7594600" cy="1587500"/>
          </a:xfrm>
          <a:prstGeom prst="rect">
            <a:avLst/>
          </a:prstGeom>
        </p:spPr>
      </p:pic>
    </p:spTree>
    <p:extLst>
      <p:ext uri="{BB962C8B-B14F-4D97-AF65-F5344CB8AC3E}">
        <p14:creationId xmlns:p14="http://schemas.microsoft.com/office/powerpoint/2010/main" val="2494581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Asset Template</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Status Controlled</a:t>
            </a:r>
          </a:p>
          <a:p>
            <a:r>
              <a:rPr lang="en-US" sz="2400" dirty="0" smtClean="0"/>
              <a:t>Generate New Assets</a:t>
            </a:r>
          </a:p>
          <a:p>
            <a:r>
              <a:rPr lang="en-US" sz="2400" dirty="0" smtClean="0"/>
              <a:t>Apply to Update Existing Assets</a:t>
            </a:r>
          </a:p>
          <a:p>
            <a:r>
              <a:rPr lang="en-US" sz="2400" dirty="0" smtClean="0"/>
              <a:t>View Assets linked to template</a:t>
            </a:r>
          </a:p>
        </p:txBody>
      </p:sp>
      <p:pic>
        <p:nvPicPr>
          <p:cNvPr id="5" name="Picture 4"/>
          <p:cNvPicPr>
            <a:picLocks noChangeAspect="1"/>
          </p:cNvPicPr>
          <p:nvPr/>
        </p:nvPicPr>
        <p:blipFill>
          <a:blip r:embed="rId2"/>
          <a:stretch>
            <a:fillRect/>
          </a:stretch>
        </p:blipFill>
        <p:spPr>
          <a:xfrm>
            <a:off x="6248400" y="2362200"/>
            <a:ext cx="2463800" cy="2413000"/>
          </a:xfrm>
          <a:prstGeom prst="rect">
            <a:avLst/>
          </a:prstGeom>
        </p:spPr>
      </p:pic>
    </p:spTree>
    <p:extLst>
      <p:ext uri="{BB962C8B-B14F-4D97-AF65-F5344CB8AC3E}">
        <p14:creationId xmlns:p14="http://schemas.microsoft.com/office/powerpoint/2010/main" val="896156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Asset Template</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Default Table Date</a:t>
            </a:r>
          </a:p>
          <a:p>
            <a:r>
              <a:rPr lang="en-US" sz="2400" dirty="0" smtClean="0"/>
              <a:t>Generate series of Numbers or manually number</a:t>
            </a:r>
          </a:p>
          <a:p>
            <a:r>
              <a:rPr lang="en-US" sz="2400" dirty="0" smtClean="0"/>
              <a:t>Set PM Start Date and Storeroom</a:t>
            </a:r>
          </a:p>
        </p:txBody>
      </p:sp>
      <p:pic>
        <p:nvPicPr>
          <p:cNvPr id="4" name="Picture 3"/>
          <p:cNvPicPr>
            <a:picLocks noChangeAspect="1"/>
          </p:cNvPicPr>
          <p:nvPr/>
        </p:nvPicPr>
        <p:blipFill>
          <a:blip r:embed="rId2"/>
          <a:stretch>
            <a:fillRect/>
          </a:stretch>
        </p:blipFill>
        <p:spPr>
          <a:xfrm>
            <a:off x="533400" y="2286000"/>
            <a:ext cx="5410200" cy="4277833"/>
          </a:xfrm>
          <a:prstGeom prst="rect">
            <a:avLst/>
          </a:prstGeom>
        </p:spPr>
      </p:pic>
    </p:spTree>
    <p:extLst>
      <p:ext uri="{BB962C8B-B14F-4D97-AF65-F5344CB8AC3E}">
        <p14:creationId xmlns:p14="http://schemas.microsoft.com/office/powerpoint/2010/main" val="3111165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Asset Template</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Selectively Update</a:t>
            </a:r>
          </a:p>
          <a:p>
            <a:r>
              <a:rPr lang="en-US" sz="2400" dirty="0" smtClean="0"/>
              <a:t>Could update assets already tied to the template</a:t>
            </a:r>
          </a:p>
          <a:p>
            <a:r>
              <a:rPr lang="en-US" sz="2400" dirty="0" smtClean="0"/>
              <a:t>Also tie other existing assets to the template </a:t>
            </a:r>
          </a:p>
        </p:txBody>
      </p:sp>
      <p:pic>
        <p:nvPicPr>
          <p:cNvPr id="5" name="Picture 4"/>
          <p:cNvPicPr>
            <a:picLocks noChangeAspect="1"/>
          </p:cNvPicPr>
          <p:nvPr/>
        </p:nvPicPr>
        <p:blipFill>
          <a:blip r:embed="rId2"/>
          <a:stretch>
            <a:fillRect/>
          </a:stretch>
        </p:blipFill>
        <p:spPr>
          <a:xfrm>
            <a:off x="457200" y="2286000"/>
            <a:ext cx="5943600" cy="4161999"/>
          </a:xfrm>
          <a:prstGeom prst="rect">
            <a:avLst/>
          </a:prstGeom>
        </p:spPr>
      </p:pic>
    </p:spTree>
    <p:extLst>
      <p:ext uri="{BB962C8B-B14F-4D97-AF65-F5344CB8AC3E}">
        <p14:creationId xmlns:p14="http://schemas.microsoft.com/office/powerpoint/2010/main" val="3480061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Asset Template</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Usage Tracks application, creation and updates</a:t>
            </a:r>
          </a:p>
        </p:txBody>
      </p:sp>
      <p:pic>
        <p:nvPicPr>
          <p:cNvPr id="5" name="Picture 4"/>
          <p:cNvPicPr>
            <a:picLocks noChangeAspect="1"/>
          </p:cNvPicPr>
          <p:nvPr/>
        </p:nvPicPr>
        <p:blipFill>
          <a:blip r:embed="rId2"/>
          <a:stretch>
            <a:fillRect/>
          </a:stretch>
        </p:blipFill>
        <p:spPr>
          <a:xfrm>
            <a:off x="1676400" y="1828800"/>
            <a:ext cx="5473700" cy="3759200"/>
          </a:xfrm>
          <a:prstGeom prst="rect">
            <a:avLst/>
          </a:prstGeom>
        </p:spPr>
      </p:pic>
    </p:spTree>
    <p:extLst>
      <p:ext uri="{BB962C8B-B14F-4D97-AF65-F5344CB8AC3E}">
        <p14:creationId xmlns:p14="http://schemas.microsoft.com/office/powerpoint/2010/main" val="917557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Linear Asset Visual Control</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Specifications with hover help</a:t>
            </a:r>
          </a:p>
          <a:p>
            <a:r>
              <a:rPr lang="en-US" sz="2400" dirty="0" smtClean="0"/>
              <a:t>Control Resolution with Slider Bar at Bottom</a:t>
            </a:r>
          </a:p>
        </p:txBody>
      </p:sp>
      <p:pic>
        <p:nvPicPr>
          <p:cNvPr id="4" name="Picture 3"/>
          <p:cNvPicPr>
            <a:picLocks noChangeAspect="1"/>
          </p:cNvPicPr>
          <p:nvPr/>
        </p:nvPicPr>
        <p:blipFill>
          <a:blip r:embed="rId2"/>
          <a:stretch>
            <a:fillRect/>
          </a:stretch>
        </p:blipFill>
        <p:spPr>
          <a:xfrm>
            <a:off x="533400" y="1981200"/>
            <a:ext cx="6952971" cy="4114800"/>
          </a:xfrm>
          <a:prstGeom prst="rect">
            <a:avLst/>
          </a:prstGeom>
        </p:spPr>
      </p:pic>
    </p:spTree>
    <p:extLst>
      <p:ext uri="{BB962C8B-B14F-4D97-AF65-F5344CB8AC3E}">
        <p14:creationId xmlns:p14="http://schemas.microsoft.com/office/powerpoint/2010/main" val="798051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Linear Asset Visual Control</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Visual representation of Work Orders and Tickets</a:t>
            </a:r>
          </a:p>
          <a:p>
            <a:r>
              <a:rPr lang="en-US" sz="2400" dirty="0" smtClean="0"/>
              <a:t>Visual Representation of Relationships and Features</a:t>
            </a:r>
          </a:p>
        </p:txBody>
      </p:sp>
      <p:pic>
        <p:nvPicPr>
          <p:cNvPr id="5" name="Picture 4"/>
          <p:cNvPicPr>
            <a:picLocks noChangeAspect="1"/>
          </p:cNvPicPr>
          <p:nvPr/>
        </p:nvPicPr>
        <p:blipFill>
          <a:blip r:embed="rId2"/>
          <a:stretch>
            <a:fillRect/>
          </a:stretch>
        </p:blipFill>
        <p:spPr>
          <a:xfrm>
            <a:off x="762000" y="1905000"/>
            <a:ext cx="7162800" cy="3887095"/>
          </a:xfrm>
          <a:prstGeom prst="rect">
            <a:avLst/>
          </a:prstGeom>
        </p:spPr>
      </p:pic>
    </p:spTree>
    <p:extLst>
      <p:ext uri="{BB962C8B-B14F-4D97-AF65-F5344CB8AC3E}">
        <p14:creationId xmlns:p14="http://schemas.microsoft.com/office/powerpoint/2010/main" val="1798602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Work Order Repair Facility</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Repair Facility where work is performed</a:t>
            </a:r>
          </a:p>
          <a:p>
            <a:r>
              <a:rPr lang="en-US" sz="2400" dirty="0" smtClean="0"/>
              <a:t>Can be a different site than Work Order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646837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7182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571500"/>
            <a:ext cx="821690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AutoShape 7"/>
          <p:cNvSpPr>
            <a:spLocks noChangeArrowheads="1"/>
          </p:cNvSpPr>
          <p:nvPr/>
        </p:nvSpPr>
        <p:spPr bwMode="auto">
          <a:xfrm>
            <a:off x="6692900" y="1282700"/>
            <a:ext cx="2070100" cy="838200"/>
          </a:xfrm>
          <a:prstGeom prst="wedgeRoundRectCallout">
            <a:avLst>
              <a:gd name="adj1" fmla="val -67634"/>
              <a:gd name="adj2" fmla="val -31440"/>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View Size</a:t>
            </a:r>
          </a:p>
          <a:p>
            <a:pPr algn="ctr"/>
            <a:r>
              <a:rPr lang="en-US"/>
              <a:t>Example: iPhone</a:t>
            </a:r>
          </a:p>
        </p:txBody>
      </p:sp>
      <p:sp>
        <p:nvSpPr>
          <p:cNvPr id="9220" name="AutoShape 7"/>
          <p:cNvSpPr>
            <a:spLocks noChangeArrowheads="1"/>
          </p:cNvSpPr>
          <p:nvPr/>
        </p:nvSpPr>
        <p:spPr bwMode="auto">
          <a:xfrm>
            <a:off x="2832100" y="2171700"/>
            <a:ext cx="2070100" cy="1155700"/>
          </a:xfrm>
          <a:prstGeom prst="wedgeRoundRectCallout">
            <a:avLst>
              <a:gd name="adj1" fmla="val -67634"/>
              <a:gd name="adj2" fmla="val -31440"/>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Red Border shows screen size</a:t>
            </a:r>
          </a:p>
        </p:txBody>
      </p:sp>
      <p:sp>
        <p:nvSpPr>
          <p:cNvPr id="9221" name="AutoShape 7"/>
          <p:cNvSpPr>
            <a:spLocks noChangeArrowheads="1"/>
          </p:cNvSpPr>
          <p:nvPr/>
        </p:nvSpPr>
        <p:spPr bwMode="auto">
          <a:xfrm>
            <a:off x="2419350" y="0"/>
            <a:ext cx="2235200" cy="838200"/>
          </a:xfrm>
          <a:prstGeom prst="wedgeRoundRectCallout">
            <a:avLst>
              <a:gd name="adj1" fmla="val -98315"/>
              <a:gd name="adj2" fmla="val 24625"/>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Application Designer</a:t>
            </a:r>
          </a:p>
        </p:txBody>
      </p:sp>
    </p:spTree>
    <p:extLst>
      <p:ext uri="{BB962C8B-B14F-4D97-AF65-F5344CB8AC3E}">
        <p14:creationId xmlns:p14="http://schemas.microsoft.com/office/powerpoint/2010/main" val="101104656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Job Plan Revisions</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Standard Calibration Functionality becomes base</a:t>
            </a:r>
          </a:p>
        </p:txBody>
      </p:sp>
      <p:pic>
        <p:nvPicPr>
          <p:cNvPr id="4" name="Picture 3"/>
          <p:cNvPicPr>
            <a:picLocks noChangeAspect="1"/>
          </p:cNvPicPr>
          <p:nvPr/>
        </p:nvPicPr>
        <p:blipFill>
          <a:blip r:embed="rId2"/>
          <a:stretch>
            <a:fillRect/>
          </a:stretch>
        </p:blipFill>
        <p:spPr>
          <a:xfrm>
            <a:off x="1219200" y="2895600"/>
            <a:ext cx="3125552" cy="3733800"/>
          </a:xfrm>
          <a:prstGeom prst="rect">
            <a:avLst/>
          </a:prstGeom>
        </p:spPr>
      </p:pic>
      <p:pic>
        <p:nvPicPr>
          <p:cNvPr id="7" name="Picture 6"/>
          <p:cNvPicPr>
            <a:picLocks noChangeAspect="1"/>
          </p:cNvPicPr>
          <p:nvPr/>
        </p:nvPicPr>
        <p:blipFill>
          <a:blip r:embed="rId3"/>
          <a:stretch>
            <a:fillRect/>
          </a:stretch>
        </p:blipFill>
        <p:spPr>
          <a:xfrm>
            <a:off x="476642" y="1447800"/>
            <a:ext cx="7905358" cy="1385954"/>
          </a:xfrm>
          <a:prstGeom prst="rect">
            <a:avLst/>
          </a:prstGeom>
        </p:spPr>
      </p:pic>
    </p:spTree>
    <p:extLst>
      <p:ext uri="{BB962C8B-B14F-4D97-AF65-F5344CB8AC3E}">
        <p14:creationId xmlns:p14="http://schemas.microsoft.com/office/powerpoint/2010/main" val="2008889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Work Order Assignments</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Assignment Manager Assignments made directly from the Work Order</a:t>
            </a:r>
          </a:p>
        </p:txBody>
      </p:sp>
      <p:pic>
        <p:nvPicPr>
          <p:cNvPr id="5" name="Picture 4"/>
          <p:cNvPicPr>
            <a:picLocks noChangeAspect="1"/>
          </p:cNvPicPr>
          <p:nvPr/>
        </p:nvPicPr>
        <p:blipFill>
          <a:blip r:embed="rId2"/>
          <a:stretch>
            <a:fillRect/>
          </a:stretch>
        </p:blipFill>
        <p:spPr>
          <a:xfrm>
            <a:off x="457200" y="2362200"/>
            <a:ext cx="8092993" cy="2819400"/>
          </a:xfrm>
          <a:prstGeom prst="rect">
            <a:avLst/>
          </a:prstGeom>
        </p:spPr>
      </p:pic>
    </p:spTree>
    <p:extLst>
      <p:ext uri="{BB962C8B-B14F-4D97-AF65-F5344CB8AC3E}">
        <p14:creationId xmlns:p14="http://schemas.microsoft.com/office/powerpoint/2010/main" val="3070546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PM Forecasting</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Generation of Forecast similar to generating Work Orders</a:t>
            </a:r>
          </a:p>
          <a:p>
            <a:r>
              <a:rPr lang="en-US" sz="2400" dirty="0" smtClean="0"/>
              <a:t>Select Action to lock, unlock or delete forecast</a:t>
            </a:r>
          </a:p>
          <a:p>
            <a:endParaRPr lang="en-US" sz="2400" dirty="0" smtClean="0"/>
          </a:p>
        </p:txBody>
      </p:sp>
      <p:pic>
        <p:nvPicPr>
          <p:cNvPr id="4" name="Picture 3"/>
          <p:cNvPicPr>
            <a:picLocks noChangeAspect="1"/>
          </p:cNvPicPr>
          <p:nvPr/>
        </p:nvPicPr>
        <p:blipFill>
          <a:blip r:embed="rId2"/>
          <a:stretch>
            <a:fillRect/>
          </a:stretch>
        </p:blipFill>
        <p:spPr>
          <a:xfrm>
            <a:off x="3200400" y="2667000"/>
            <a:ext cx="5388352" cy="2413000"/>
          </a:xfrm>
          <a:prstGeom prst="rect">
            <a:avLst/>
          </a:prstGeom>
        </p:spPr>
      </p:pic>
      <p:pic>
        <p:nvPicPr>
          <p:cNvPr id="6" name="Picture 5"/>
          <p:cNvPicPr>
            <a:picLocks noChangeAspect="1"/>
          </p:cNvPicPr>
          <p:nvPr/>
        </p:nvPicPr>
        <p:blipFill>
          <a:blip r:embed="rId3"/>
          <a:stretch>
            <a:fillRect/>
          </a:stretch>
        </p:blipFill>
        <p:spPr>
          <a:xfrm>
            <a:off x="609600" y="2590800"/>
            <a:ext cx="2349500" cy="2362200"/>
          </a:xfrm>
          <a:prstGeom prst="rect">
            <a:avLst/>
          </a:prstGeom>
        </p:spPr>
      </p:pic>
    </p:spTree>
    <p:extLst>
      <p:ext uri="{BB962C8B-B14F-4D97-AF65-F5344CB8AC3E}">
        <p14:creationId xmlns:p14="http://schemas.microsoft.com/office/powerpoint/2010/main" val="2307522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PM Forecasting</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sz="2400" dirty="0" smtClean="0"/>
              <a:t>Make Adjustments to Dates</a:t>
            </a:r>
          </a:p>
          <a:p>
            <a:r>
              <a:rPr lang="en-US" sz="2400" dirty="0" smtClean="0"/>
              <a:t>View Forecast in Scheduling Tool for Manpower review</a:t>
            </a:r>
          </a:p>
          <a:p>
            <a:endParaRPr lang="en-US" sz="2400" dirty="0" smtClean="0"/>
          </a:p>
        </p:txBody>
      </p:sp>
      <p:pic>
        <p:nvPicPr>
          <p:cNvPr id="5" name="Picture 4"/>
          <p:cNvPicPr>
            <a:picLocks noChangeAspect="1"/>
          </p:cNvPicPr>
          <p:nvPr/>
        </p:nvPicPr>
        <p:blipFill>
          <a:blip r:embed="rId2"/>
          <a:stretch>
            <a:fillRect/>
          </a:stretch>
        </p:blipFill>
        <p:spPr>
          <a:xfrm>
            <a:off x="457200" y="2362200"/>
            <a:ext cx="8201888" cy="2755900"/>
          </a:xfrm>
          <a:prstGeom prst="rect">
            <a:avLst/>
          </a:prstGeom>
        </p:spPr>
      </p:pic>
    </p:spTree>
    <p:extLst>
      <p:ext uri="{BB962C8B-B14F-4D97-AF65-F5344CB8AC3E}">
        <p14:creationId xmlns:p14="http://schemas.microsoft.com/office/powerpoint/2010/main" val="277884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 y="228600"/>
            <a:ext cx="8796338" cy="541338"/>
          </a:xfrm>
        </p:spPr>
        <p:txBody>
          <a:bodyPr/>
          <a:lstStyle/>
          <a:p>
            <a:r>
              <a:rPr lang="en-US" sz="3200" dirty="0" smtClean="0"/>
              <a:t>IBM’s 2011 </a:t>
            </a:r>
            <a:r>
              <a:rPr lang="en-US" sz="3200" dirty="0"/>
              <a:t>Asset Management Product Roadmap</a:t>
            </a:r>
          </a:p>
        </p:txBody>
      </p:sp>
      <p:sp>
        <p:nvSpPr>
          <p:cNvPr id="64515" name="AutoShape 3"/>
          <p:cNvSpPr>
            <a:spLocks noChangeArrowheads="1"/>
          </p:cNvSpPr>
          <p:nvPr/>
        </p:nvSpPr>
        <p:spPr bwMode="auto">
          <a:xfrm>
            <a:off x="101600" y="3105150"/>
            <a:ext cx="8901113" cy="492125"/>
          </a:xfrm>
          <a:prstGeom prst="rightArrow">
            <a:avLst>
              <a:gd name="adj1" fmla="val 56130"/>
              <a:gd name="adj2" fmla="val 89431"/>
            </a:avLst>
          </a:prstGeom>
          <a:gradFill rotWithShape="1">
            <a:gsLst>
              <a:gs pos="0">
                <a:srgbClr val="009999"/>
              </a:gs>
              <a:gs pos="100000">
                <a:srgbClr val="0099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6" name="Line 4"/>
          <p:cNvSpPr>
            <a:spLocks noChangeShapeType="1"/>
          </p:cNvSpPr>
          <p:nvPr/>
        </p:nvSpPr>
        <p:spPr bwMode="auto">
          <a:xfrm>
            <a:off x="7162800" y="685800"/>
            <a:ext cx="1588" cy="5321300"/>
          </a:xfrm>
          <a:prstGeom prst="line">
            <a:avLst/>
          </a:prstGeom>
          <a:noFill/>
          <a:ln w="19050">
            <a:solidFill>
              <a:srgbClr val="FF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17" name="AutoShape 5"/>
          <p:cNvSpPr>
            <a:spLocks noChangeArrowheads="1"/>
          </p:cNvSpPr>
          <p:nvPr/>
        </p:nvSpPr>
        <p:spPr bwMode="auto">
          <a:xfrm>
            <a:off x="1736725" y="3244850"/>
            <a:ext cx="647700" cy="219075"/>
          </a:xfrm>
          <a:prstGeom prst="roundRect">
            <a:avLst>
              <a:gd name="adj" fmla="val 722"/>
            </a:avLst>
          </a:prstGeom>
          <a:noFill/>
          <a:ln>
            <a:noFill/>
          </a:ln>
          <a:extLst>
            <a:ext uri="{909E8E84-426E-40DD-AFC4-6F175D3DCCD1}">
              <a14:hiddenFill xmlns:a14="http://schemas.microsoft.com/office/drawing/2010/main">
                <a:solidFill>
                  <a:srgbClr val="FFE013"/>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p>
            <a:pPr algn="ctr" defTabSz="457200">
              <a:lnSpc>
                <a:spcPct val="90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chemeClr val="bg1"/>
                </a:solidFill>
                <a:cs typeface="Arial" pitchFamily="34" charset="0"/>
              </a:rPr>
              <a:t>Q2 2011</a:t>
            </a:r>
          </a:p>
        </p:txBody>
      </p:sp>
      <p:sp>
        <p:nvSpPr>
          <p:cNvPr id="64518" name="AutoShape 6"/>
          <p:cNvSpPr>
            <a:spLocks noChangeArrowheads="1"/>
          </p:cNvSpPr>
          <p:nvPr/>
        </p:nvSpPr>
        <p:spPr bwMode="auto">
          <a:xfrm>
            <a:off x="204788" y="866775"/>
            <a:ext cx="1096962"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Maximo Asset Management 7.5.0.0</a:t>
            </a:r>
          </a:p>
        </p:txBody>
      </p:sp>
      <p:sp>
        <p:nvSpPr>
          <p:cNvPr id="64519" name="Line 7"/>
          <p:cNvSpPr>
            <a:spLocks noChangeShapeType="1"/>
          </p:cNvSpPr>
          <p:nvPr/>
        </p:nvSpPr>
        <p:spPr bwMode="auto">
          <a:xfrm flipH="1">
            <a:off x="4095750" y="725488"/>
            <a:ext cx="19050" cy="5322887"/>
          </a:xfrm>
          <a:prstGeom prst="line">
            <a:avLst/>
          </a:prstGeom>
          <a:noFill/>
          <a:ln w="936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21" name="AutoShape 9"/>
          <p:cNvSpPr>
            <a:spLocks noChangeArrowheads="1"/>
          </p:cNvSpPr>
          <p:nvPr/>
        </p:nvSpPr>
        <p:spPr bwMode="auto">
          <a:xfrm>
            <a:off x="4549775" y="3244850"/>
            <a:ext cx="647700" cy="219075"/>
          </a:xfrm>
          <a:prstGeom prst="roundRect">
            <a:avLst>
              <a:gd name="adj" fmla="val 722"/>
            </a:avLst>
          </a:prstGeom>
          <a:noFill/>
          <a:ln>
            <a:noFill/>
          </a:ln>
          <a:extLst>
            <a:ext uri="{909E8E84-426E-40DD-AFC4-6F175D3DCCD1}">
              <a14:hiddenFill xmlns:a14="http://schemas.microsoft.com/office/drawing/2010/main">
                <a:solidFill>
                  <a:srgbClr val="FFE013"/>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p>
            <a:pPr algn="ctr" defTabSz="457200">
              <a:lnSpc>
                <a:spcPct val="90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chemeClr val="bg1"/>
                </a:solidFill>
                <a:cs typeface="Arial" pitchFamily="34" charset="0"/>
              </a:rPr>
              <a:t>Q3 2011</a:t>
            </a:r>
          </a:p>
        </p:txBody>
      </p:sp>
      <p:sp>
        <p:nvSpPr>
          <p:cNvPr id="64522" name="AutoShape 10"/>
          <p:cNvSpPr>
            <a:spLocks noChangeArrowheads="1"/>
          </p:cNvSpPr>
          <p:nvPr/>
        </p:nvSpPr>
        <p:spPr bwMode="auto">
          <a:xfrm>
            <a:off x="5997575" y="3244850"/>
            <a:ext cx="647700" cy="219075"/>
          </a:xfrm>
          <a:prstGeom prst="roundRect">
            <a:avLst>
              <a:gd name="adj" fmla="val 722"/>
            </a:avLst>
          </a:prstGeom>
          <a:noFill/>
          <a:ln>
            <a:noFill/>
          </a:ln>
          <a:extLst>
            <a:ext uri="{909E8E84-426E-40DD-AFC4-6F175D3DCCD1}">
              <a14:hiddenFill xmlns:a14="http://schemas.microsoft.com/office/drawing/2010/main">
                <a:solidFill>
                  <a:srgbClr val="FFE013"/>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p>
            <a:pPr algn="ctr" defTabSz="457200">
              <a:lnSpc>
                <a:spcPct val="90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chemeClr val="bg1"/>
                </a:solidFill>
                <a:cs typeface="Arial" pitchFamily="34" charset="0"/>
              </a:rPr>
              <a:t>Q4 2011</a:t>
            </a:r>
          </a:p>
        </p:txBody>
      </p:sp>
      <p:sp>
        <p:nvSpPr>
          <p:cNvPr id="64523" name="Line 11"/>
          <p:cNvSpPr>
            <a:spLocks noChangeShapeType="1"/>
          </p:cNvSpPr>
          <p:nvPr/>
        </p:nvSpPr>
        <p:spPr bwMode="auto">
          <a:xfrm flipH="1">
            <a:off x="5638800" y="696913"/>
            <a:ext cx="19050" cy="5322887"/>
          </a:xfrm>
          <a:prstGeom prst="line">
            <a:avLst/>
          </a:prstGeom>
          <a:noFill/>
          <a:ln w="936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24" name="AutoShape 12"/>
          <p:cNvSpPr>
            <a:spLocks noChangeArrowheads="1"/>
          </p:cNvSpPr>
          <p:nvPr/>
        </p:nvSpPr>
        <p:spPr bwMode="auto">
          <a:xfrm>
            <a:off x="2865438" y="868363"/>
            <a:ext cx="1096962" cy="123507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Maximo Industry Solutions 7.5.0.0</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Oil &amp; Gas</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Transportation</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Utilities</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Life Sciences</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Nuclear Power</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Government</a:t>
            </a:r>
          </a:p>
        </p:txBody>
      </p:sp>
      <p:sp>
        <p:nvSpPr>
          <p:cNvPr id="64525" name="AutoShape 13"/>
          <p:cNvSpPr>
            <a:spLocks noChangeArrowheads="1"/>
          </p:cNvSpPr>
          <p:nvPr/>
        </p:nvSpPr>
        <p:spPr bwMode="auto">
          <a:xfrm>
            <a:off x="204788" y="3683000"/>
            <a:ext cx="1096962" cy="541338"/>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for Data Center Infrastructure Mgmt 7.5.0.0</a:t>
            </a:r>
          </a:p>
        </p:txBody>
      </p:sp>
      <p:sp>
        <p:nvSpPr>
          <p:cNvPr id="64526" name="AutoShape 14"/>
          <p:cNvSpPr>
            <a:spLocks noChangeArrowheads="1"/>
          </p:cNvSpPr>
          <p:nvPr/>
        </p:nvSpPr>
        <p:spPr bwMode="auto">
          <a:xfrm>
            <a:off x="204788" y="1858963"/>
            <a:ext cx="1096962" cy="469900"/>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Asset Mgmt. Essentials 7.5.0.0</a:t>
            </a:r>
          </a:p>
        </p:txBody>
      </p:sp>
      <p:sp>
        <p:nvSpPr>
          <p:cNvPr id="64527" name="AutoShape 15"/>
          <p:cNvSpPr>
            <a:spLocks noChangeArrowheads="1"/>
          </p:cNvSpPr>
          <p:nvPr/>
        </p:nvSpPr>
        <p:spPr bwMode="auto">
          <a:xfrm>
            <a:off x="204788" y="2809875"/>
            <a:ext cx="1096962"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Everyplace 7.5.0.0</a:t>
            </a:r>
          </a:p>
        </p:txBody>
      </p:sp>
      <p:sp>
        <p:nvSpPr>
          <p:cNvPr id="64528" name="AutoShape 16"/>
          <p:cNvSpPr>
            <a:spLocks noChangeArrowheads="1"/>
          </p:cNvSpPr>
          <p:nvPr/>
        </p:nvSpPr>
        <p:spPr bwMode="auto">
          <a:xfrm>
            <a:off x="204788" y="4284663"/>
            <a:ext cx="1096962" cy="503237"/>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for Energy Optimization 7.5.0.0</a:t>
            </a:r>
          </a:p>
        </p:txBody>
      </p:sp>
      <p:sp>
        <p:nvSpPr>
          <p:cNvPr id="64529" name="AutoShape 17"/>
          <p:cNvSpPr>
            <a:spLocks noChangeArrowheads="1"/>
          </p:cNvSpPr>
          <p:nvPr/>
        </p:nvSpPr>
        <p:spPr bwMode="auto">
          <a:xfrm>
            <a:off x="204788" y="2379663"/>
            <a:ext cx="1096962"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Mobile Suite 7.5.0.0</a:t>
            </a:r>
          </a:p>
        </p:txBody>
      </p:sp>
      <p:sp>
        <p:nvSpPr>
          <p:cNvPr id="64530" name="AutoShape 18"/>
          <p:cNvSpPr>
            <a:spLocks noChangeArrowheads="1"/>
          </p:cNvSpPr>
          <p:nvPr/>
        </p:nvSpPr>
        <p:spPr bwMode="auto">
          <a:xfrm>
            <a:off x="4343400" y="2670175"/>
            <a:ext cx="1096963"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Adapter for SAP 7.5.0.0</a:t>
            </a:r>
          </a:p>
        </p:txBody>
      </p:sp>
      <p:sp>
        <p:nvSpPr>
          <p:cNvPr id="64531" name="AutoShape 19"/>
          <p:cNvSpPr>
            <a:spLocks noChangeArrowheads="1"/>
          </p:cNvSpPr>
          <p:nvPr/>
        </p:nvSpPr>
        <p:spPr bwMode="auto">
          <a:xfrm>
            <a:off x="4343400" y="2227263"/>
            <a:ext cx="1096963"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Adapter for Oracle 7.5.0.0</a:t>
            </a:r>
          </a:p>
        </p:txBody>
      </p:sp>
      <p:sp>
        <p:nvSpPr>
          <p:cNvPr id="64532" name="AutoShape 20"/>
          <p:cNvSpPr>
            <a:spLocks noChangeArrowheads="1"/>
          </p:cNvSpPr>
          <p:nvPr/>
        </p:nvSpPr>
        <p:spPr bwMode="auto">
          <a:xfrm>
            <a:off x="4343400" y="1795463"/>
            <a:ext cx="1096963" cy="3778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IBM Real Time Asset Locator 7.5.0.0</a:t>
            </a:r>
          </a:p>
        </p:txBody>
      </p:sp>
      <p:sp>
        <p:nvSpPr>
          <p:cNvPr id="64533" name="AutoShape 21"/>
          <p:cNvSpPr>
            <a:spLocks noChangeArrowheads="1"/>
          </p:cNvSpPr>
          <p:nvPr/>
        </p:nvSpPr>
        <p:spPr bwMode="auto">
          <a:xfrm>
            <a:off x="4370388" y="3673475"/>
            <a:ext cx="1096962" cy="377825"/>
          </a:xfrm>
          <a:prstGeom prst="roundRect">
            <a:avLst>
              <a:gd name="adj" fmla="val 16667"/>
            </a:avLst>
          </a:prstGeom>
          <a:solidFill>
            <a:srgbClr val="E6EBA3"/>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Fix-pack 7.1.1.9</a:t>
            </a:r>
          </a:p>
        </p:txBody>
      </p:sp>
      <p:sp>
        <p:nvSpPr>
          <p:cNvPr id="64534" name="AutoShape 22"/>
          <p:cNvSpPr>
            <a:spLocks noChangeArrowheads="1"/>
          </p:cNvSpPr>
          <p:nvPr/>
        </p:nvSpPr>
        <p:spPr bwMode="auto">
          <a:xfrm>
            <a:off x="5867400" y="3671888"/>
            <a:ext cx="1096963" cy="377825"/>
          </a:xfrm>
          <a:prstGeom prst="roundRect">
            <a:avLst>
              <a:gd name="adj" fmla="val 16667"/>
            </a:avLst>
          </a:prstGeom>
          <a:solidFill>
            <a:srgbClr val="E6EBA3"/>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Fix-pack 7.5.0.1</a:t>
            </a:r>
          </a:p>
        </p:txBody>
      </p:sp>
      <p:sp>
        <p:nvSpPr>
          <p:cNvPr id="64535" name="AutoShape 23"/>
          <p:cNvSpPr>
            <a:spLocks noChangeArrowheads="1"/>
          </p:cNvSpPr>
          <p:nvPr/>
        </p:nvSpPr>
        <p:spPr bwMode="auto">
          <a:xfrm>
            <a:off x="5867400" y="4133850"/>
            <a:ext cx="1096963" cy="377825"/>
          </a:xfrm>
          <a:prstGeom prst="roundRect">
            <a:avLst>
              <a:gd name="adj" fmla="val 16667"/>
            </a:avLst>
          </a:prstGeom>
          <a:solidFill>
            <a:srgbClr val="E6EBA3"/>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Fix-pack 7.1.1.10</a:t>
            </a:r>
          </a:p>
        </p:txBody>
      </p:sp>
      <p:sp>
        <p:nvSpPr>
          <p:cNvPr id="64536" name="AutoShape 24"/>
          <p:cNvSpPr>
            <a:spLocks noChangeArrowheads="1"/>
          </p:cNvSpPr>
          <p:nvPr/>
        </p:nvSpPr>
        <p:spPr bwMode="auto">
          <a:xfrm>
            <a:off x="2857500" y="4152900"/>
            <a:ext cx="1096963" cy="482600"/>
          </a:xfrm>
          <a:prstGeom prst="roundRect">
            <a:avLst>
              <a:gd name="adj" fmla="val 16667"/>
            </a:avLst>
          </a:prstGeom>
          <a:solidFill>
            <a:srgbClr val="CCFFFF"/>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Intelligent Building Management Solution 1.x.0.0</a:t>
            </a:r>
          </a:p>
        </p:txBody>
      </p:sp>
      <p:sp>
        <p:nvSpPr>
          <p:cNvPr id="64537" name="AutoShape 25"/>
          <p:cNvSpPr>
            <a:spLocks noChangeArrowheads="1"/>
          </p:cNvSpPr>
          <p:nvPr/>
        </p:nvSpPr>
        <p:spPr bwMode="auto">
          <a:xfrm>
            <a:off x="1570038" y="4876800"/>
            <a:ext cx="1096962" cy="4794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adapter for ITM 7.5.0.0</a:t>
            </a:r>
            <a:endParaRPr lang="en-GB" sz="2000">
              <a:cs typeface="Arial" pitchFamily="34" charset="0"/>
            </a:endParaRPr>
          </a:p>
        </p:txBody>
      </p:sp>
      <p:sp>
        <p:nvSpPr>
          <p:cNvPr id="64538" name="AutoShape 26"/>
          <p:cNvSpPr>
            <a:spLocks noChangeArrowheads="1"/>
          </p:cNvSpPr>
          <p:nvPr/>
        </p:nvSpPr>
        <p:spPr bwMode="auto">
          <a:xfrm>
            <a:off x="5873750" y="4919663"/>
            <a:ext cx="1096963" cy="258762"/>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98425" indent="-98425" defTabSz="457200">
              <a:lnSpc>
                <a:spcPct val="90000"/>
              </a:lnSpc>
              <a:spcAft>
                <a:spcPts val="300"/>
              </a:spcAft>
              <a:buClr>
                <a:srgbClr val="000000"/>
              </a:buClr>
              <a:buSzPct val="100000"/>
              <a:buFont typeface="Arial" pitchFamily="34" charset="0"/>
              <a:buNone/>
              <a:tabLst>
                <a:tab pos="98425" algn="l"/>
                <a:tab pos="555625" algn="l"/>
                <a:tab pos="1012825" algn="l"/>
                <a:tab pos="1470025" algn="l"/>
                <a:tab pos="1927225" algn="l"/>
                <a:tab pos="2384425" algn="l"/>
                <a:tab pos="2841625" algn="l"/>
                <a:tab pos="3298825" algn="l"/>
                <a:tab pos="3756025" algn="l"/>
                <a:tab pos="4213225" algn="l"/>
                <a:tab pos="4670425" algn="l"/>
                <a:tab pos="5127625" algn="l"/>
                <a:tab pos="5584825" algn="l"/>
                <a:tab pos="6042025" algn="l"/>
                <a:tab pos="6499225" algn="l"/>
                <a:tab pos="6956425" algn="l"/>
                <a:tab pos="7413625" algn="l"/>
                <a:tab pos="7870825" algn="l"/>
                <a:tab pos="8328025" algn="l"/>
                <a:tab pos="8785225" algn="l"/>
                <a:tab pos="9242425" algn="l"/>
              </a:tabLst>
            </a:pPr>
            <a:r>
              <a:rPr lang="en-GB" sz="800" b="1">
                <a:solidFill>
                  <a:srgbClr val="000000"/>
                </a:solidFill>
                <a:cs typeface="Arial" pitchFamily="34" charset="0"/>
              </a:rPr>
              <a:t>TSRM 7.5.0.0</a:t>
            </a:r>
          </a:p>
        </p:txBody>
      </p:sp>
      <p:sp>
        <p:nvSpPr>
          <p:cNvPr id="64539" name="AutoShape 27"/>
          <p:cNvSpPr>
            <a:spLocks noChangeArrowheads="1"/>
          </p:cNvSpPr>
          <p:nvPr/>
        </p:nvSpPr>
        <p:spPr bwMode="auto">
          <a:xfrm>
            <a:off x="5873750" y="4611688"/>
            <a:ext cx="1096963" cy="258762"/>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98425" indent="-98425" defTabSz="457200">
              <a:lnSpc>
                <a:spcPct val="90000"/>
              </a:lnSpc>
              <a:spcAft>
                <a:spcPts val="300"/>
              </a:spcAft>
              <a:buClr>
                <a:srgbClr val="000000"/>
              </a:buClr>
              <a:buSzPct val="100000"/>
              <a:buFont typeface="Arial" pitchFamily="34" charset="0"/>
              <a:buNone/>
              <a:tabLst>
                <a:tab pos="98425" algn="l"/>
                <a:tab pos="555625" algn="l"/>
                <a:tab pos="1012825" algn="l"/>
                <a:tab pos="1470025" algn="l"/>
                <a:tab pos="1927225" algn="l"/>
                <a:tab pos="2384425" algn="l"/>
                <a:tab pos="2841625" algn="l"/>
                <a:tab pos="3298825" algn="l"/>
                <a:tab pos="3756025" algn="l"/>
                <a:tab pos="4213225" algn="l"/>
                <a:tab pos="4670425" algn="l"/>
                <a:tab pos="5127625" algn="l"/>
                <a:tab pos="5584825" algn="l"/>
                <a:tab pos="6042025" algn="l"/>
                <a:tab pos="6499225" algn="l"/>
                <a:tab pos="6956425" algn="l"/>
                <a:tab pos="7413625" algn="l"/>
                <a:tab pos="7870825" algn="l"/>
                <a:tab pos="8328025" algn="l"/>
                <a:tab pos="8785225" algn="l"/>
                <a:tab pos="9242425" algn="l"/>
              </a:tabLst>
            </a:pPr>
            <a:r>
              <a:rPr lang="en-GB" sz="800" b="1">
                <a:solidFill>
                  <a:srgbClr val="000000"/>
                </a:solidFill>
                <a:cs typeface="Arial" pitchFamily="34" charset="0"/>
              </a:rPr>
              <a:t>TAMIT 7.5.0.0</a:t>
            </a:r>
          </a:p>
        </p:txBody>
      </p:sp>
      <p:sp>
        <p:nvSpPr>
          <p:cNvPr id="64540" name="AutoShape 28"/>
          <p:cNvSpPr>
            <a:spLocks noChangeArrowheads="1"/>
          </p:cNvSpPr>
          <p:nvPr/>
        </p:nvSpPr>
        <p:spPr bwMode="auto">
          <a:xfrm>
            <a:off x="5873750" y="5227638"/>
            <a:ext cx="1096963" cy="25717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98425" indent="-98425" defTabSz="457200">
              <a:lnSpc>
                <a:spcPct val="90000"/>
              </a:lnSpc>
              <a:spcAft>
                <a:spcPts val="300"/>
              </a:spcAft>
              <a:buClr>
                <a:srgbClr val="000000"/>
              </a:buClr>
              <a:buSzPct val="100000"/>
              <a:buFont typeface="Arial" pitchFamily="34" charset="0"/>
              <a:buNone/>
              <a:tabLst>
                <a:tab pos="98425" algn="l"/>
                <a:tab pos="555625" algn="l"/>
                <a:tab pos="1012825" algn="l"/>
                <a:tab pos="1470025" algn="l"/>
                <a:tab pos="1927225" algn="l"/>
                <a:tab pos="2384425" algn="l"/>
                <a:tab pos="2841625" algn="l"/>
                <a:tab pos="3298825" algn="l"/>
                <a:tab pos="3756025" algn="l"/>
                <a:tab pos="4213225" algn="l"/>
                <a:tab pos="4670425" algn="l"/>
                <a:tab pos="5127625" algn="l"/>
                <a:tab pos="5584825" algn="l"/>
                <a:tab pos="6042025" algn="l"/>
                <a:tab pos="6499225" algn="l"/>
                <a:tab pos="6956425" algn="l"/>
                <a:tab pos="7413625" algn="l"/>
                <a:tab pos="7870825" algn="l"/>
                <a:tab pos="8328025" algn="l"/>
                <a:tab pos="8785225" algn="l"/>
                <a:tab pos="9242425" algn="l"/>
              </a:tabLst>
            </a:pPr>
            <a:r>
              <a:rPr lang="en-GB" sz="800" b="1">
                <a:solidFill>
                  <a:srgbClr val="000000"/>
                </a:solidFill>
                <a:cs typeface="Arial" pitchFamily="34" charset="0"/>
              </a:rPr>
              <a:t>CCMDB 7.5.0.0</a:t>
            </a:r>
          </a:p>
        </p:txBody>
      </p:sp>
      <p:sp>
        <p:nvSpPr>
          <p:cNvPr id="64541" name="AutoShape 29"/>
          <p:cNvSpPr>
            <a:spLocks noChangeArrowheads="1"/>
          </p:cNvSpPr>
          <p:nvPr/>
        </p:nvSpPr>
        <p:spPr bwMode="auto">
          <a:xfrm>
            <a:off x="1568450" y="3997325"/>
            <a:ext cx="1096963" cy="385763"/>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Adapter for Primavera 7.5.0.0</a:t>
            </a:r>
          </a:p>
        </p:txBody>
      </p:sp>
      <p:sp>
        <p:nvSpPr>
          <p:cNvPr id="64542" name="AutoShape 30"/>
          <p:cNvSpPr>
            <a:spLocks noChangeArrowheads="1"/>
          </p:cNvSpPr>
          <p:nvPr/>
        </p:nvSpPr>
        <p:spPr bwMode="auto">
          <a:xfrm>
            <a:off x="1568450" y="4433888"/>
            <a:ext cx="1096963" cy="385762"/>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Adapter for Microsoft Project 7.5.0.0</a:t>
            </a:r>
          </a:p>
        </p:txBody>
      </p:sp>
      <p:sp>
        <p:nvSpPr>
          <p:cNvPr id="64543" name="AutoShape 31"/>
          <p:cNvSpPr>
            <a:spLocks noChangeArrowheads="1"/>
          </p:cNvSpPr>
          <p:nvPr/>
        </p:nvSpPr>
        <p:spPr bwMode="auto">
          <a:xfrm>
            <a:off x="1568450" y="2033588"/>
            <a:ext cx="1096963" cy="4794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for Service Providers 7.5.0.0</a:t>
            </a:r>
          </a:p>
        </p:txBody>
      </p:sp>
      <p:sp>
        <p:nvSpPr>
          <p:cNvPr id="64544" name="AutoShape 32"/>
          <p:cNvSpPr>
            <a:spLocks noChangeArrowheads="1"/>
          </p:cNvSpPr>
          <p:nvPr/>
        </p:nvSpPr>
        <p:spPr bwMode="auto">
          <a:xfrm>
            <a:off x="1568450" y="2581275"/>
            <a:ext cx="1096963" cy="48577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for Internal Service Providers 7.5.0.0</a:t>
            </a:r>
          </a:p>
        </p:txBody>
      </p:sp>
      <p:sp>
        <p:nvSpPr>
          <p:cNvPr id="64545" name="AutoShape 33"/>
          <p:cNvSpPr>
            <a:spLocks noChangeArrowheads="1"/>
          </p:cNvSpPr>
          <p:nvPr/>
        </p:nvSpPr>
        <p:spPr bwMode="auto">
          <a:xfrm>
            <a:off x="1568450" y="873125"/>
            <a:ext cx="1096963" cy="514350"/>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98425" indent="-98425" defTabSz="457200">
              <a:lnSpc>
                <a:spcPct val="90000"/>
              </a:lnSpc>
              <a:spcAft>
                <a:spcPts val="300"/>
              </a:spcAft>
              <a:buClr>
                <a:srgbClr val="000000"/>
              </a:buClr>
              <a:buSzPct val="100000"/>
              <a:buFont typeface="Arial" pitchFamily="34" charset="0"/>
              <a:buNone/>
              <a:tabLst>
                <a:tab pos="98425" algn="l"/>
                <a:tab pos="555625" algn="l"/>
                <a:tab pos="1012825" algn="l"/>
                <a:tab pos="1470025" algn="l"/>
                <a:tab pos="1927225" algn="l"/>
                <a:tab pos="2384425" algn="l"/>
                <a:tab pos="2841625" algn="l"/>
                <a:tab pos="3298825" algn="l"/>
                <a:tab pos="3756025" algn="l"/>
                <a:tab pos="4213225" algn="l"/>
                <a:tab pos="4670425" algn="l"/>
                <a:tab pos="5127625" algn="l"/>
                <a:tab pos="5584825" algn="l"/>
                <a:tab pos="6042025" algn="l"/>
                <a:tab pos="6499225" algn="l"/>
                <a:tab pos="6956425" algn="l"/>
                <a:tab pos="7413625" algn="l"/>
                <a:tab pos="7870825" algn="l"/>
                <a:tab pos="8328025" algn="l"/>
                <a:tab pos="8785225" algn="l"/>
                <a:tab pos="9242425" algn="l"/>
              </a:tabLst>
            </a:pPr>
            <a:r>
              <a:rPr lang="en-GB" sz="800" b="1">
                <a:solidFill>
                  <a:srgbClr val="000000"/>
                </a:solidFill>
                <a:cs typeface="Arial" pitchFamily="34" charset="0"/>
              </a:rPr>
              <a:t>Maximo Spatial Asset Management 7.5.0.0</a:t>
            </a:r>
          </a:p>
        </p:txBody>
      </p:sp>
      <p:sp>
        <p:nvSpPr>
          <p:cNvPr id="64546" name="AutoShape 34"/>
          <p:cNvSpPr>
            <a:spLocks noChangeArrowheads="1"/>
          </p:cNvSpPr>
          <p:nvPr/>
        </p:nvSpPr>
        <p:spPr bwMode="auto">
          <a:xfrm>
            <a:off x="1568450" y="1454150"/>
            <a:ext cx="1096963" cy="512763"/>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Asset Configuration Manager  7.5.0.0</a:t>
            </a:r>
          </a:p>
        </p:txBody>
      </p:sp>
      <p:sp>
        <p:nvSpPr>
          <p:cNvPr id="64547" name="AutoShape 35"/>
          <p:cNvSpPr>
            <a:spLocks noChangeArrowheads="1"/>
          </p:cNvSpPr>
          <p:nvPr/>
        </p:nvSpPr>
        <p:spPr bwMode="auto">
          <a:xfrm>
            <a:off x="1568450" y="3568700"/>
            <a:ext cx="1096963" cy="37147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98425" indent="-98425" defTabSz="457200">
              <a:lnSpc>
                <a:spcPct val="90000"/>
              </a:lnSpc>
              <a:spcAft>
                <a:spcPts val="300"/>
              </a:spcAft>
              <a:buClr>
                <a:srgbClr val="000000"/>
              </a:buClr>
              <a:buSzPct val="100000"/>
              <a:buFont typeface="Arial" pitchFamily="34" charset="0"/>
              <a:buNone/>
              <a:tabLst>
                <a:tab pos="98425" algn="l"/>
                <a:tab pos="555625" algn="l"/>
                <a:tab pos="1012825" algn="l"/>
                <a:tab pos="1470025" algn="l"/>
                <a:tab pos="1927225" algn="l"/>
                <a:tab pos="2384425" algn="l"/>
                <a:tab pos="2841625" algn="l"/>
                <a:tab pos="3298825" algn="l"/>
                <a:tab pos="3756025" algn="l"/>
                <a:tab pos="4213225" algn="l"/>
                <a:tab pos="4670425" algn="l"/>
                <a:tab pos="5127625" algn="l"/>
                <a:tab pos="5584825" algn="l"/>
                <a:tab pos="6042025" algn="l"/>
                <a:tab pos="6499225" algn="l"/>
                <a:tab pos="6956425" algn="l"/>
                <a:tab pos="7413625" algn="l"/>
                <a:tab pos="7870825" algn="l"/>
                <a:tab pos="8328025" algn="l"/>
                <a:tab pos="8785225" algn="l"/>
                <a:tab pos="9242425" algn="l"/>
              </a:tabLst>
            </a:pPr>
            <a:r>
              <a:rPr lang="en-GB" sz="800" b="1">
                <a:solidFill>
                  <a:srgbClr val="000000"/>
                </a:solidFill>
                <a:cs typeface="Arial" pitchFamily="34" charset="0"/>
              </a:rPr>
              <a:t>Maximo Scheduler 7.5.0.0</a:t>
            </a:r>
          </a:p>
        </p:txBody>
      </p:sp>
      <p:sp>
        <p:nvSpPr>
          <p:cNvPr id="64548" name="AutoShape 36"/>
          <p:cNvSpPr>
            <a:spLocks noChangeArrowheads="1"/>
          </p:cNvSpPr>
          <p:nvPr/>
        </p:nvSpPr>
        <p:spPr bwMode="auto">
          <a:xfrm>
            <a:off x="5838825" y="2616200"/>
            <a:ext cx="1096963" cy="431800"/>
          </a:xfrm>
          <a:prstGeom prst="roundRect">
            <a:avLst>
              <a:gd name="adj" fmla="val 16667"/>
            </a:avLst>
          </a:prstGeom>
          <a:solidFill>
            <a:srgbClr val="CCFFFF"/>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dirty="0">
                <a:solidFill>
                  <a:srgbClr val="000000"/>
                </a:solidFill>
                <a:cs typeface="Arial" pitchFamily="34" charset="0"/>
              </a:rPr>
              <a:t>Maximo for Safety, Risk &amp; Compliance 7.5.0.0</a:t>
            </a:r>
          </a:p>
        </p:txBody>
      </p:sp>
      <p:sp>
        <p:nvSpPr>
          <p:cNvPr id="64549" name="AutoShape 37"/>
          <p:cNvSpPr>
            <a:spLocks noChangeArrowheads="1"/>
          </p:cNvSpPr>
          <p:nvPr/>
        </p:nvSpPr>
        <p:spPr bwMode="auto">
          <a:xfrm>
            <a:off x="204788" y="1295400"/>
            <a:ext cx="1096962" cy="512763"/>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IBM Real Time Asset Locator for Healthcare   7.5.0.0</a:t>
            </a:r>
          </a:p>
        </p:txBody>
      </p:sp>
      <p:sp>
        <p:nvSpPr>
          <p:cNvPr id="64550" name="AutoShape 38"/>
          <p:cNvSpPr>
            <a:spLocks noChangeArrowheads="1"/>
          </p:cNvSpPr>
          <p:nvPr/>
        </p:nvSpPr>
        <p:spPr bwMode="auto">
          <a:xfrm>
            <a:off x="7620000" y="4733925"/>
            <a:ext cx="914400" cy="190500"/>
          </a:xfrm>
          <a:prstGeom prst="roundRect">
            <a:avLst>
              <a:gd name="adj" fmla="val 16667"/>
            </a:avLst>
          </a:prstGeom>
          <a:solidFill>
            <a:srgbClr val="E6EBA3"/>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Fix-Packs</a:t>
            </a:r>
          </a:p>
        </p:txBody>
      </p:sp>
      <p:sp>
        <p:nvSpPr>
          <p:cNvPr id="64551" name="AutoShape 39"/>
          <p:cNvSpPr>
            <a:spLocks noChangeArrowheads="1"/>
          </p:cNvSpPr>
          <p:nvPr/>
        </p:nvSpPr>
        <p:spPr bwMode="auto">
          <a:xfrm>
            <a:off x="7620000" y="4983163"/>
            <a:ext cx="914400" cy="2254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7.x.0.0 Releases</a:t>
            </a:r>
          </a:p>
        </p:txBody>
      </p:sp>
      <p:sp>
        <p:nvSpPr>
          <p:cNvPr id="64552" name="AutoShape 40"/>
          <p:cNvSpPr>
            <a:spLocks noChangeArrowheads="1"/>
          </p:cNvSpPr>
          <p:nvPr/>
        </p:nvSpPr>
        <p:spPr bwMode="auto">
          <a:xfrm>
            <a:off x="7620000" y="5268913"/>
            <a:ext cx="914400" cy="223837"/>
          </a:xfrm>
          <a:prstGeom prst="roundRect">
            <a:avLst>
              <a:gd name="adj" fmla="val 16667"/>
            </a:avLst>
          </a:prstGeom>
          <a:solidFill>
            <a:srgbClr val="CCFFFF"/>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New Products</a:t>
            </a:r>
          </a:p>
        </p:txBody>
      </p:sp>
      <p:sp>
        <p:nvSpPr>
          <p:cNvPr id="64553" name="Rectangle 41"/>
          <p:cNvSpPr>
            <a:spLocks noChangeArrowheads="1"/>
          </p:cNvSpPr>
          <p:nvPr/>
        </p:nvSpPr>
        <p:spPr bwMode="auto">
          <a:xfrm>
            <a:off x="7543800" y="4648200"/>
            <a:ext cx="10668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4" name="AutoShape 42"/>
          <p:cNvSpPr>
            <a:spLocks noChangeArrowheads="1"/>
          </p:cNvSpPr>
          <p:nvPr/>
        </p:nvSpPr>
        <p:spPr bwMode="auto">
          <a:xfrm>
            <a:off x="2865438" y="2168525"/>
            <a:ext cx="1096962" cy="479425"/>
          </a:xfrm>
          <a:prstGeom prst="roundRect">
            <a:avLst>
              <a:gd name="adj" fmla="val 16667"/>
            </a:avLst>
          </a:prstGeom>
          <a:solidFill>
            <a:srgbClr val="A9E5B4"/>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Archiving with Optim Data Growth Solution 7.5.0.0</a:t>
            </a:r>
            <a:endParaRPr lang="en-GB" sz="2000">
              <a:cs typeface="Arial" pitchFamily="34" charset="0"/>
            </a:endParaRPr>
          </a:p>
        </p:txBody>
      </p:sp>
      <p:sp>
        <p:nvSpPr>
          <p:cNvPr id="64555" name="AutoShape 43"/>
          <p:cNvSpPr>
            <a:spLocks noChangeArrowheads="1"/>
          </p:cNvSpPr>
          <p:nvPr/>
        </p:nvSpPr>
        <p:spPr bwMode="auto">
          <a:xfrm>
            <a:off x="7620000" y="5553075"/>
            <a:ext cx="914400" cy="223838"/>
          </a:xfrm>
          <a:prstGeom prst="roundRect">
            <a:avLst>
              <a:gd name="adj" fmla="val 16667"/>
            </a:avLst>
          </a:prstGeom>
          <a:noFill/>
          <a:ln w="19080">
            <a:solidFill>
              <a:srgbClr val="000000"/>
            </a:solidFill>
            <a:prstDash val="sysDot"/>
            <a:round/>
            <a:headEnd/>
            <a:tailEnd/>
          </a:ln>
          <a:extLst>
            <a:ext uri="{909E8E84-426E-40DD-AFC4-6F175D3DCCD1}">
              <a14:hiddenFill xmlns:a14="http://schemas.microsoft.com/office/drawing/2010/main">
                <a:solidFill>
                  <a:srgbClr val="CCFFFF"/>
                </a:solidFill>
              </a14:hiddenFill>
            </a:ext>
          </a:extLst>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Planned Releases</a:t>
            </a:r>
          </a:p>
        </p:txBody>
      </p:sp>
      <p:sp>
        <p:nvSpPr>
          <p:cNvPr id="64556" name="AutoShape 44"/>
          <p:cNvSpPr>
            <a:spLocks noChangeArrowheads="1"/>
          </p:cNvSpPr>
          <p:nvPr/>
        </p:nvSpPr>
        <p:spPr bwMode="auto">
          <a:xfrm>
            <a:off x="2865438" y="3686175"/>
            <a:ext cx="1096962" cy="377825"/>
          </a:xfrm>
          <a:prstGeom prst="roundRect">
            <a:avLst>
              <a:gd name="adj" fmla="val 16667"/>
            </a:avLst>
          </a:prstGeom>
          <a:solidFill>
            <a:srgbClr val="E6EBA3"/>
          </a:solidFill>
          <a:ln w="19080">
            <a:solidFill>
              <a:srgbClr val="000000"/>
            </a:solidFill>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Fix-pack 6.2.8</a:t>
            </a:r>
          </a:p>
        </p:txBody>
      </p:sp>
      <p:sp>
        <p:nvSpPr>
          <p:cNvPr id="64557" name="AutoShape 45"/>
          <p:cNvSpPr>
            <a:spLocks noChangeArrowheads="1"/>
          </p:cNvSpPr>
          <p:nvPr/>
        </p:nvSpPr>
        <p:spPr bwMode="auto">
          <a:xfrm>
            <a:off x="7705725" y="3244850"/>
            <a:ext cx="444500" cy="219075"/>
          </a:xfrm>
          <a:prstGeom prst="roundRect">
            <a:avLst>
              <a:gd name="adj" fmla="val 722"/>
            </a:avLst>
          </a:prstGeom>
          <a:noFill/>
          <a:ln>
            <a:noFill/>
          </a:ln>
          <a:extLst>
            <a:ext uri="{909E8E84-426E-40DD-AFC4-6F175D3DCCD1}">
              <a14:hiddenFill xmlns:a14="http://schemas.microsoft.com/office/drawing/2010/main">
                <a:solidFill>
                  <a:srgbClr val="FFE013"/>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p>
            <a:pPr algn="ctr" defTabSz="457200">
              <a:lnSpc>
                <a:spcPct val="90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chemeClr val="bg1"/>
                </a:solidFill>
                <a:cs typeface="Arial" pitchFamily="34" charset="0"/>
              </a:rPr>
              <a:t>2012</a:t>
            </a:r>
          </a:p>
        </p:txBody>
      </p:sp>
      <p:sp>
        <p:nvSpPr>
          <p:cNvPr id="64559" name="AutoShape 47"/>
          <p:cNvSpPr>
            <a:spLocks noChangeArrowheads="1"/>
          </p:cNvSpPr>
          <p:nvPr/>
        </p:nvSpPr>
        <p:spPr bwMode="auto">
          <a:xfrm>
            <a:off x="7437438" y="2609850"/>
            <a:ext cx="1249362" cy="431800"/>
          </a:xfrm>
          <a:prstGeom prst="roundRect">
            <a:avLst>
              <a:gd name="adj" fmla="val 16667"/>
            </a:avLst>
          </a:prstGeom>
          <a:solidFill>
            <a:srgbClr val="CCFFFF"/>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Intelligent Building management Solution 1.x</a:t>
            </a:r>
          </a:p>
        </p:txBody>
      </p:sp>
      <p:sp>
        <p:nvSpPr>
          <p:cNvPr id="64560" name="AutoShape 48"/>
          <p:cNvSpPr>
            <a:spLocks noChangeArrowheads="1"/>
          </p:cNvSpPr>
          <p:nvPr/>
        </p:nvSpPr>
        <p:spPr bwMode="auto">
          <a:xfrm>
            <a:off x="7437438" y="1393825"/>
            <a:ext cx="1249362" cy="654050"/>
          </a:xfrm>
          <a:prstGeom prst="roundRect">
            <a:avLst>
              <a:gd name="adj" fmla="val 16667"/>
            </a:avLst>
          </a:prstGeom>
          <a:solidFill>
            <a:srgbClr val="A9E5B4"/>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Asset Mgmt 7.5.1.0</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Industry Solutions</a:t>
            </a:r>
          </a:p>
          <a:p>
            <a:pPr marL="101600" indent="-101600" defTabSz="457200">
              <a:lnSpc>
                <a:spcPct val="90000"/>
              </a:lnSpc>
              <a:spcAft>
                <a:spcPts val="300"/>
              </a:spcAft>
              <a:buClr>
                <a:srgbClr val="000000"/>
              </a:buClr>
              <a:buSzPct val="100000"/>
              <a:buFont typeface="Arial" pitchFamily="34" charset="0"/>
              <a:buChar char="•"/>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Add-on’s</a:t>
            </a:r>
          </a:p>
        </p:txBody>
      </p:sp>
      <p:sp>
        <p:nvSpPr>
          <p:cNvPr id="64562" name="AutoShape 50"/>
          <p:cNvSpPr>
            <a:spLocks noChangeArrowheads="1"/>
          </p:cNvSpPr>
          <p:nvPr/>
        </p:nvSpPr>
        <p:spPr bwMode="auto">
          <a:xfrm>
            <a:off x="7467600" y="2165350"/>
            <a:ext cx="1219200" cy="304800"/>
          </a:xfrm>
          <a:prstGeom prst="roundRect">
            <a:avLst>
              <a:gd name="adj" fmla="val 16667"/>
            </a:avLst>
          </a:prstGeom>
          <a:solidFill>
            <a:srgbClr val="A9E5B4"/>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DCIM 7.5.1.0</a:t>
            </a:r>
          </a:p>
        </p:txBody>
      </p:sp>
      <p:sp>
        <p:nvSpPr>
          <p:cNvPr id="64563" name="AutoShape 51"/>
          <p:cNvSpPr>
            <a:spLocks noChangeArrowheads="1"/>
          </p:cNvSpPr>
          <p:nvPr/>
        </p:nvSpPr>
        <p:spPr bwMode="auto">
          <a:xfrm>
            <a:off x="7486650" y="3657600"/>
            <a:ext cx="1219200" cy="304800"/>
          </a:xfrm>
          <a:prstGeom prst="roundRect">
            <a:avLst>
              <a:gd name="adj" fmla="val 16667"/>
            </a:avLst>
          </a:prstGeom>
          <a:solidFill>
            <a:srgbClr val="A9E5B4"/>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Mobile  7.5.1.0</a:t>
            </a:r>
          </a:p>
        </p:txBody>
      </p:sp>
      <p:sp>
        <p:nvSpPr>
          <p:cNvPr id="64564" name="AutoShape 52"/>
          <p:cNvSpPr>
            <a:spLocks noChangeArrowheads="1"/>
          </p:cNvSpPr>
          <p:nvPr/>
        </p:nvSpPr>
        <p:spPr bwMode="auto">
          <a:xfrm>
            <a:off x="7505700" y="4038600"/>
            <a:ext cx="1219200" cy="304800"/>
          </a:xfrm>
          <a:prstGeom prst="roundRect">
            <a:avLst>
              <a:gd name="adj" fmla="val 16667"/>
            </a:avLst>
          </a:prstGeom>
          <a:solidFill>
            <a:srgbClr val="A9E5B4"/>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Maximo Everyplace 7.5.1.0</a:t>
            </a:r>
          </a:p>
        </p:txBody>
      </p:sp>
      <p:sp>
        <p:nvSpPr>
          <p:cNvPr id="64569" name="AutoShape 57"/>
          <p:cNvSpPr>
            <a:spLocks noChangeArrowheads="1"/>
          </p:cNvSpPr>
          <p:nvPr/>
        </p:nvSpPr>
        <p:spPr bwMode="auto">
          <a:xfrm>
            <a:off x="5815013" y="2138363"/>
            <a:ext cx="1096962" cy="377825"/>
          </a:xfrm>
          <a:prstGeom prst="roundRect">
            <a:avLst>
              <a:gd name="adj" fmla="val 16667"/>
            </a:avLst>
          </a:prstGeom>
          <a:solidFill>
            <a:srgbClr val="CCFFFF"/>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TRIRIGA Portfolio - TBD</a:t>
            </a:r>
          </a:p>
        </p:txBody>
      </p:sp>
      <p:sp>
        <p:nvSpPr>
          <p:cNvPr id="64570" name="AutoShape 58"/>
          <p:cNvSpPr>
            <a:spLocks noChangeArrowheads="1"/>
          </p:cNvSpPr>
          <p:nvPr/>
        </p:nvSpPr>
        <p:spPr bwMode="auto">
          <a:xfrm>
            <a:off x="7464425" y="919163"/>
            <a:ext cx="1223963" cy="377825"/>
          </a:xfrm>
          <a:prstGeom prst="roundRect">
            <a:avLst>
              <a:gd name="adj" fmla="val 16667"/>
            </a:avLst>
          </a:prstGeom>
          <a:solidFill>
            <a:srgbClr val="CCFFFF"/>
          </a:solidFill>
          <a:ln w="19080">
            <a:solidFill>
              <a:srgbClr val="000000"/>
            </a:solidFill>
            <a:prstDash val="sysDot"/>
            <a:round/>
            <a:headEnd/>
            <a:tailEnd/>
          </a:ln>
        </p:spPr>
        <p:txBody>
          <a:bodyPr lIns="81720" tIns="40680" rIns="81720" bIns="40680" anchor="ctr"/>
          <a:lstStyle/>
          <a:p>
            <a:pPr marL="101600" indent="-101600" defTabSz="457200">
              <a:lnSpc>
                <a:spcPct val="90000"/>
              </a:lnSpc>
              <a:spcAft>
                <a:spcPts val="300"/>
              </a:spcAft>
              <a:buClr>
                <a:srgbClr val="000000"/>
              </a:buClr>
              <a:buSzPct val="100000"/>
              <a:buFont typeface="Arial" pitchFamily="34" charset="0"/>
              <a:buNone/>
              <a:tabLst>
                <a:tab pos="101600" algn="l"/>
                <a:tab pos="558800" algn="l"/>
                <a:tab pos="1016000" algn="l"/>
                <a:tab pos="1473200" algn="l"/>
                <a:tab pos="1930400" algn="l"/>
                <a:tab pos="2387600" algn="l"/>
                <a:tab pos="2844800" algn="l"/>
                <a:tab pos="3302000" algn="l"/>
                <a:tab pos="3759200" algn="l"/>
                <a:tab pos="4216400" algn="l"/>
                <a:tab pos="4673600" algn="l"/>
                <a:tab pos="5130800" algn="l"/>
                <a:tab pos="5588000" algn="l"/>
                <a:tab pos="6045200" algn="l"/>
                <a:tab pos="6502400" algn="l"/>
                <a:tab pos="6959600" algn="l"/>
                <a:tab pos="7416800" algn="l"/>
                <a:tab pos="7874000" algn="l"/>
                <a:tab pos="8331200" algn="l"/>
                <a:tab pos="8788400" algn="l"/>
                <a:tab pos="9245600" algn="l"/>
              </a:tabLst>
            </a:pPr>
            <a:r>
              <a:rPr lang="en-GB" sz="800" b="1">
                <a:solidFill>
                  <a:srgbClr val="000000"/>
                </a:solidFill>
                <a:cs typeface="Arial" pitchFamily="34" charset="0"/>
              </a:rPr>
              <a:t>TRIRIGA Portfolio - TBD</a:t>
            </a:r>
          </a:p>
        </p:txBody>
      </p:sp>
    </p:spTree>
    <p:extLst>
      <p:ext uri="{BB962C8B-B14F-4D97-AF65-F5344CB8AC3E}">
        <p14:creationId xmlns:p14="http://schemas.microsoft.com/office/powerpoint/2010/main" val="58533104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667000"/>
            <a:ext cx="7924800" cy="871537"/>
          </a:xfrm>
          <a:noFill/>
        </p:spPr>
        <p:txBody>
          <a:bodyPr anchor="b"/>
          <a:lstStyle/>
          <a:p>
            <a:r>
              <a:rPr lang="en-US" b="0" dirty="0" smtClean="0">
                <a:solidFill>
                  <a:srgbClr val="D9182D"/>
                </a:solidFill>
              </a:rPr>
              <a:t/>
            </a:r>
            <a:br>
              <a:rPr lang="en-US" b="0" dirty="0" smtClean="0">
                <a:solidFill>
                  <a:srgbClr val="D9182D"/>
                </a:solidFill>
              </a:rPr>
            </a:br>
            <a:r>
              <a:rPr lang="en-US" b="0" dirty="0" smtClean="0">
                <a:solidFill>
                  <a:srgbClr val="000099"/>
                </a:solidFill>
              </a:rPr>
              <a:t/>
            </a:r>
            <a:br>
              <a:rPr lang="en-US" b="0" dirty="0" smtClean="0">
                <a:solidFill>
                  <a:srgbClr val="000099"/>
                </a:solidFill>
              </a:rPr>
            </a:br>
            <a:r>
              <a:rPr lang="en-US" sz="6000" dirty="0" smtClean="0">
                <a:solidFill>
                  <a:schemeClr val="tx1"/>
                </a:solidFill>
              </a:rPr>
              <a:t>Questions ?</a:t>
            </a:r>
            <a:endParaRPr lang="en-US" sz="6000" dirty="0">
              <a:solidFill>
                <a:schemeClr val="tx1"/>
              </a:solidFill>
            </a:endParaRPr>
          </a:p>
        </p:txBody>
      </p:sp>
      <p:pic>
        <p:nvPicPr>
          <p:cNvPr id="409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57175"/>
            <a:ext cx="421239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24030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4724400"/>
            <a:ext cx="7924800" cy="871537"/>
          </a:xfrm>
          <a:noFill/>
        </p:spPr>
        <p:txBody>
          <a:bodyPr anchor="b"/>
          <a:lstStyle/>
          <a:p>
            <a:r>
              <a:rPr lang="en-US" b="0" dirty="0" smtClean="0">
                <a:solidFill>
                  <a:srgbClr val="D9182D"/>
                </a:solidFill>
              </a:rPr>
              <a:t/>
            </a:r>
            <a:br>
              <a:rPr lang="en-US" b="0" dirty="0" smtClean="0">
                <a:solidFill>
                  <a:srgbClr val="D9182D"/>
                </a:solidFill>
              </a:rPr>
            </a:br>
            <a:r>
              <a:rPr lang="en-US" b="0" dirty="0" smtClean="0">
                <a:solidFill>
                  <a:srgbClr val="000099"/>
                </a:solidFill>
              </a:rPr>
              <a:t/>
            </a:r>
            <a:br>
              <a:rPr lang="en-US" b="0" dirty="0" smtClean="0">
                <a:solidFill>
                  <a:srgbClr val="000099"/>
                </a:solidFill>
              </a:rPr>
            </a:br>
            <a:r>
              <a:rPr lang="en-US" sz="4000" dirty="0" smtClean="0">
                <a:solidFill>
                  <a:schemeClr val="tx1"/>
                </a:solidFill>
              </a:rPr>
              <a:t>For More Information Visit:</a:t>
            </a:r>
            <a:br>
              <a:rPr lang="en-US" sz="4000" dirty="0" smtClean="0">
                <a:solidFill>
                  <a:schemeClr val="tx1"/>
                </a:solidFill>
              </a:rPr>
            </a:br>
            <a:r>
              <a:rPr lang="en-US" sz="4000" u="sng" dirty="0" smtClean="0">
                <a:solidFill>
                  <a:schemeClr val="tx1"/>
                </a:solidFill>
                <a:hlinkClick r:id="rId3"/>
              </a:rPr>
              <a:t>www.cohesivesolutions.com</a:t>
            </a:r>
            <a:r>
              <a:rPr lang="en-US" sz="4000" u="sng" dirty="0" smtClean="0">
                <a:solidFill>
                  <a:schemeClr val="tx1"/>
                </a:solidFill>
              </a:rPr>
              <a:t/>
            </a:r>
            <a:br>
              <a:rPr lang="en-US" sz="4000" u="sng" dirty="0" smtClean="0">
                <a:solidFill>
                  <a:schemeClr val="tx1"/>
                </a:solidFill>
              </a:rPr>
            </a:br>
            <a:r>
              <a:rPr lang="en-US" sz="3200" dirty="0" smtClean="0">
                <a:solidFill>
                  <a:schemeClr val="tx1"/>
                </a:solidFill>
              </a:rPr>
              <a:t>or </a:t>
            </a:r>
            <a:r>
              <a:rPr lang="en-US" sz="3200" dirty="0">
                <a:solidFill>
                  <a:schemeClr val="tx1"/>
                </a:solidFill>
              </a:rPr>
              <a:t/>
            </a:r>
            <a:br>
              <a:rPr lang="en-US" sz="3200" dirty="0">
                <a:solidFill>
                  <a:schemeClr val="tx1"/>
                </a:solidFill>
              </a:rPr>
            </a:br>
            <a:r>
              <a:rPr lang="en-US" sz="3200" dirty="0" smtClean="0">
                <a:solidFill>
                  <a:schemeClr val="tx1"/>
                </a:solidFill>
              </a:rPr>
              <a:t>Matt Logsdon</a:t>
            </a:r>
            <a:br>
              <a:rPr lang="en-US" sz="3200" dirty="0" smtClean="0">
                <a:solidFill>
                  <a:schemeClr val="tx1"/>
                </a:solidFill>
              </a:rPr>
            </a:br>
            <a:r>
              <a:rPr lang="en-US" sz="3200" dirty="0" smtClean="0">
                <a:solidFill>
                  <a:schemeClr val="tx1"/>
                </a:solidFill>
              </a:rPr>
              <a:t>770-378-5402</a:t>
            </a:r>
            <a:br>
              <a:rPr lang="en-US" sz="3200" dirty="0" smtClean="0">
                <a:solidFill>
                  <a:schemeClr val="tx1"/>
                </a:solidFill>
              </a:rPr>
            </a:br>
            <a:r>
              <a:rPr lang="en-US" sz="3200" dirty="0" smtClean="0">
                <a:solidFill>
                  <a:schemeClr val="tx1"/>
                </a:solidFill>
              </a:rPr>
              <a:t>mlogsdon@cohesivesolutions.com</a:t>
            </a:r>
            <a:endParaRPr lang="en-US" sz="3200" dirty="0">
              <a:solidFill>
                <a:schemeClr val="tx1"/>
              </a:solidFill>
            </a:endParaRPr>
          </a:p>
        </p:txBody>
      </p:sp>
      <p:pic>
        <p:nvPicPr>
          <p:cNvPr id="409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57175"/>
            <a:ext cx="421239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0217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r>
              <a:rPr lang="en-US" sz="3600" dirty="0" smtClean="0"/>
              <a:t>Usability &amp; Performance Enhancements</a:t>
            </a:r>
          </a:p>
        </p:txBody>
      </p:sp>
      <p:sp>
        <p:nvSpPr>
          <p:cNvPr id="12291" name="Rectangle 3"/>
          <p:cNvSpPr>
            <a:spLocks noGrp="1" noChangeArrowheads="1"/>
          </p:cNvSpPr>
          <p:nvPr>
            <p:ph type="body" idx="1"/>
          </p:nvPr>
        </p:nvSpPr>
        <p:spPr>
          <a:xfrm>
            <a:off x="63500" y="1179513"/>
            <a:ext cx="9080500" cy="4495800"/>
          </a:xfrm>
        </p:spPr>
        <p:txBody>
          <a:bodyPr/>
          <a:lstStyle/>
          <a:p>
            <a:r>
              <a:rPr lang="en-US" sz="2000" i="1" dirty="0" smtClean="0">
                <a:solidFill>
                  <a:srgbClr val="0033CC"/>
                </a:solidFill>
              </a:rPr>
              <a:t>The user spends lots of time in Maximo and does a lot of data entry, they  asked:</a:t>
            </a:r>
          </a:p>
          <a:p>
            <a:pPr lvl="1"/>
            <a:r>
              <a:rPr lang="en-US" sz="1800" dirty="0" smtClean="0"/>
              <a:t>“Anticipate what I will need next and present it to me (don’t make me hunt for it)”</a:t>
            </a:r>
          </a:p>
          <a:p>
            <a:pPr lvl="1"/>
            <a:r>
              <a:rPr lang="en-US" sz="1800" dirty="0" smtClean="0"/>
              <a:t>“Don’t let me make avoidable errors”</a:t>
            </a:r>
          </a:p>
          <a:p>
            <a:pPr lvl="1"/>
            <a:r>
              <a:rPr lang="en-US" sz="1800" dirty="0" smtClean="0"/>
              <a:t>“Help me to complete my tasks in as few steps as possible”</a:t>
            </a:r>
          </a:p>
          <a:p>
            <a:pPr lvl="1"/>
            <a:r>
              <a:rPr lang="en-US" sz="1800" dirty="0" smtClean="0"/>
              <a:t>“Don’t slow me down when I’m on a roll”</a:t>
            </a:r>
          </a:p>
          <a:p>
            <a:pPr lvl="1"/>
            <a:r>
              <a:rPr lang="en-US" sz="1800" dirty="0" smtClean="0"/>
              <a:t>“My eyes are bad, sometimes I can’t read the screen”</a:t>
            </a:r>
          </a:p>
          <a:p>
            <a:endParaRPr lang="en-US" sz="2000" dirty="0" smtClean="0"/>
          </a:p>
          <a:p>
            <a:r>
              <a:rPr lang="en-US" sz="2000" dirty="0" smtClean="0"/>
              <a:t>Maximo 7.5 offers:</a:t>
            </a:r>
          </a:p>
          <a:p>
            <a:pPr lvl="1"/>
            <a:r>
              <a:rPr lang="en-US" sz="1800" dirty="0" smtClean="0"/>
              <a:t>Improved </a:t>
            </a:r>
            <a:r>
              <a:rPr lang="en-US" sz="1800" i="1" u="sng" dirty="0" smtClean="0">
                <a:solidFill>
                  <a:schemeClr val="hlink"/>
                </a:solidFill>
              </a:rPr>
              <a:t>Table window</a:t>
            </a:r>
            <a:r>
              <a:rPr lang="en-US" sz="1800" dirty="0" smtClean="0"/>
              <a:t> refresh behavior</a:t>
            </a:r>
          </a:p>
          <a:p>
            <a:pPr lvl="1"/>
            <a:r>
              <a:rPr lang="en-US" sz="1800" dirty="0" smtClean="0"/>
              <a:t>Enabled </a:t>
            </a:r>
            <a:r>
              <a:rPr lang="en-US" sz="1800" i="1" u="sng" dirty="0" smtClean="0">
                <a:solidFill>
                  <a:schemeClr val="hlink"/>
                </a:solidFill>
              </a:rPr>
              <a:t>‘heads down’ data entry</a:t>
            </a:r>
            <a:r>
              <a:rPr lang="en-US" sz="1800" dirty="0" smtClean="0"/>
              <a:t> (asynchronous validation)</a:t>
            </a:r>
          </a:p>
          <a:p>
            <a:pPr lvl="1">
              <a:buClr>
                <a:schemeClr val="tx1"/>
              </a:buClr>
            </a:pPr>
            <a:r>
              <a:rPr lang="en-US" sz="1800" i="1" u="sng" dirty="0" smtClean="0">
                <a:solidFill>
                  <a:schemeClr val="hlink"/>
                </a:solidFill>
              </a:rPr>
              <a:t>Browser zoom</a:t>
            </a:r>
            <a:r>
              <a:rPr lang="en-US" sz="1800" dirty="0" smtClean="0"/>
              <a:t> enabled, users can zoom in (ctrl+) or zoom out (ctrl-) of application screens</a:t>
            </a:r>
          </a:p>
          <a:p>
            <a:pPr lvl="1"/>
            <a:r>
              <a:rPr lang="en-US" sz="1800" dirty="0" smtClean="0"/>
              <a:t>Faster </a:t>
            </a:r>
            <a:r>
              <a:rPr lang="en-US" sz="1800" i="1" u="sng" dirty="0" smtClean="0">
                <a:solidFill>
                  <a:schemeClr val="hlink"/>
                </a:solidFill>
              </a:rPr>
              <a:t>date/time look up</a:t>
            </a:r>
            <a:r>
              <a:rPr lang="en-US" sz="1800" dirty="0" smtClean="0"/>
              <a:t> (new calendar control)</a:t>
            </a:r>
          </a:p>
          <a:p>
            <a:pPr lvl="1">
              <a:buClr>
                <a:schemeClr val="tx1"/>
              </a:buClr>
            </a:pPr>
            <a:r>
              <a:rPr lang="en-US" sz="1800" i="1" u="sng" dirty="0" smtClean="0">
                <a:solidFill>
                  <a:schemeClr val="hlink"/>
                </a:solidFill>
              </a:rPr>
              <a:t>Rich-text editor</a:t>
            </a:r>
            <a:r>
              <a:rPr lang="en-US" sz="1800" dirty="0" smtClean="0"/>
              <a:t> (can format text the way they want to see it)</a:t>
            </a:r>
            <a:endParaRPr lang="en-US" sz="1600" dirty="0" smtClean="0"/>
          </a:p>
        </p:txBody>
      </p:sp>
    </p:spTree>
    <p:extLst>
      <p:ext uri="{BB962C8B-B14F-4D97-AF65-F5344CB8AC3E}">
        <p14:creationId xmlns:p14="http://schemas.microsoft.com/office/powerpoint/2010/main" val="17191805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92200"/>
            <a:ext cx="896461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6"/>
          <p:cNvSpPr>
            <a:spLocks noChangeArrowheads="1"/>
          </p:cNvSpPr>
          <p:nvPr/>
        </p:nvSpPr>
        <p:spPr bwMode="auto">
          <a:xfrm>
            <a:off x="5067300" y="2489200"/>
            <a:ext cx="3530600" cy="2438400"/>
          </a:xfrm>
          <a:prstGeom prst="wedgeRoundRectCallout">
            <a:avLst>
              <a:gd name="adj1" fmla="val -94829"/>
              <a:gd name="adj2" fmla="val 75718"/>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When I save a record and go back to the List, the result set is still in the state I left it until I hit refresh.</a:t>
            </a:r>
          </a:p>
          <a:p>
            <a:endParaRPr lang="en-US" dirty="0"/>
          </a:p>
          <a:p>
            <a:r>
              <a:rPr lang="en-US" dirty="0"/>
              <a:t>Records that have been touched are Italicized to indicate they have changed</a:t>
            </a:r>
          </a:p>
        </p:txBody>
      </p:sp>
      <p:sp>
        <p:nvSpPr>
          <p:cNvPr id="15364" name="Rectangle 7"/>
          <p:cNvSpPr>
            <a:spLocks noChangeArrowheads="1"/>
          </p:cNvSpPr>
          <p:nvPr/>
        </p:nvSpPr>
        <p:spPr bwMode="auto">
          <a:xfrm>
            <a:off x="355600" y="301625"/>
            <a:ext cx="844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pPr>
            <a:r>
              <a:rPr lang="en-US" sz="2800" b="1" dirty="0" smtClean="0"/>
              <a:t>Table Windows / List Screens </a:t>
            </a:r>
            <a:endParaRPr lang="en-US" sz="2800" b="1" dirty="0"/>
          </a:p>
        </p:txBody>
      </p:sp>
      <p:sp>
        <p:nvSpPr>
          <p:cNvPr id="15365" name="Rectangle 8"/>
          <p:cNvSpPr>
            <a:spLocks noChangeArrowheads="1"/>
          </p:cNvSpPr>
          <p:nvPr/>
        </p:nvSpPr>
        <p:spPr bwMode="auto">
          <a:xfrm>
            <a:off x="1866900" y="2476500"/>
            <a:ext cx="330200" cy="330200"/>
          </a:xfrm>
          <a:prstGeom prst="rect">
            <a:avLst/>
          </a:prstGeom>
          <a:noFill/>
          <a:ln w="28575">
            <a:solidFill>
              <a:srgbClr val="E6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557831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7250"/>
            <a:ext cx="83820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5"/>
          <p:cNvSpPr>
            <a:spLocks noChangeArrowheads="1"/>
          </p:cNvSpPr>
          <p:nvPr/>
        </p:nvSpPr>
        <p:spPr bwMode="auto">
          <a:xfrm>
            <a:off x="355600" y="174625"/>
            <a:ext cx="844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pPr>
            <a:r>
              <a:rPr lang="en-US" sz="2800" b="1" dirty="0"/>
              <a:t>‘Heads down data entry’ </a:t>
            </a:r>
            <a:r>
              <a:rPr lang="en-US" sz="2400" b="1" dirty="0"/>
              <a:t>(Asynchronous  Validation)</a:t>
            </a:r>
          </a:p>
        </p:txBody>
      </p:sp>
      <p:sp>
        <p:nvSpPr>
          <p:cNvPr id="16388" name="AutoShape 6"/>
          <p:cNvSpPr>
            <a:spLocks noChangeArrowheads="1"/>
          </p:cNvSpPr>
          <p:nvPr/>
        </p:nvSpPr>
        <p:spPr bwMode="auto">
          <a:xfrm>
            <a:off x="5067300" y="4597400"/>
            <a:ext cx="3441700" cy="1117600"/>
          </a:xfrm>
          <a:prstGeom prst="wedgeRoundRectCallout">
            <a:avLst>
              <a:gd name="adj1" fmla="val -52028"/>
              <a:gd name="adj2" fmla="val -101565"/>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I can enter data at my own pace, and address errors and warnings when I want to</a:t>
            </a:r>
          </a:p>
        </p:txBody>
      </p:sp>
    </p:spTree>
    <p:extLst>
      <p:ext uri="{BB962C8B-B14F-4D97-AF65-F5344CB8AC3E}">
        <p14:creationId xmlns:p14="http://schemas.microsoft.com/office/powerpoint/2010/main" val="4290178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Cohesive Slide Template II.potm</Template>
  <TotalTime>904</TotalTime>
  <Words>1977</Words>
  <Application>Microsoft Office PowerPoint</Application>
  <PresentationFormat>On-screen Show (4:3)</PresentationFormat>
  <Paragraphs>363</Paragraphs>
  <Slides>66</Slides>
  <Notes>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     Maximo 7.5  Product Update  July 8, 2011</vt:lpstr>
      <vt:lpstr>Presenting today</vt:lpstr>
      <vt:lpstr>Maximo 7.5 – 3 Major Areas of Focus</vt:lpstr>
      <vt:lpstr>Maximo 7.5– Expanded Footprint</vt:lpstr>
      <vt:lpstr>Maximo 7.5 Highlights</vt:lpstr>
      <vt:lpstr>PowerPoint Presentation</vt:lpstr>
      <vt:lpstr>Usability &amp; Performance Enhancements</vt:lpstr>
      <vt:lpstr>PowerPoint Presentation</vt:lpstr>
      <vt:lpstr>PowerPoint Presentation</vt:lpstr>
      <vt:lpstr>Rich Text Formatting</vt:lpstr>
      <vt:lpstr>PowerPoint Presentation</vt:lpstr>
      <vt:lpstr>PowerPoint Presentation</vt:lpstr>
      <vt:lpstr>Enhancements to Help </vt:lpstr>
      <vt:lpstr>Search with highlighting</vt:lpstr>
      <vt:lpstr>PowerPoint Presentation</vt:lpstr>
      <vt:lpstr>Item Master</vt:lpstr>
      <vt:lpstr>Item Master</vt:lpstr>
      <vt:lpstr>Item Master</vt:lpstr>
      <vt:lpstr>Inventory</vt:lpstr>
      <vt:lpstr>Inventory</vt:lpstr>
      <vt:lpstr>Inventory</vt:lpstr>
      <vt:lpstr>Inventory</vt:lpstr>
      <vt:lpstr>Inventory  Usage</vt:lpstr>
      <vt:lpstr>Inventory  Usage</vt:lpstr>
      <vt:lpstr>Inventory  Usage</vt:lpstr>
      <vt:lpstr>Inventory  Usage</vt:lpstr>
      <vt:lpstr>Inventory  Usage</vt:lpstr>
      <vt:lpstr>Shipment Receiving</vt:lpstr>
      <vt:lpstr>Shipment Receiving</vt:lpstr>
      <vt:lpstr>Purchase Requisitions</vt:lpstr>
      <vt:lpstr>Request for Quotation</vt:lpstr>
      <vt:lpstr>Receiving</vt:lpstr>
      <vt:lpstr>Invoices</vt:lpstr>
      <vt:lpstr>Invoices</vt:lpstr>
      <vt:lpstr>Invoices</vt:lpstr>
      <vt:lpstr>Invoices</vt:lpstr>
      <vt:lpstr>Invoices</vt:lpstr>
      <vt:lpstr>Invoices</vt:lpstr>
      <vt:lpstr>Tax Application</vt:lpstr>
      <vt:lpstr>Tax Application</vt:lpstr>
      <vt:lpstr>Tax Application</vt:lpstr>
      <vt:lpstr>Tax Application</vt:lpstr>
      <vt:lpstr>Export/ Import </vt:lpstr>
      <vt:lpstr>Export/ Import </vt:lpstr>
      <vt:lpstr>Labor Contracts</vt:lpstr>
      <vt:lpstr>Work Order Tracking</vt:lpstr>
      <vt:lpstr>Work Order Tracking</vt:lpstr>
      <vt:lpstr>Related Records</vt:lpstr>
      <vt:lpstr>Related Records</vt:lpstr>
      <vt:lpstr>PowerPoint Presentation</vt:lpstr>
      <vt:lpstr>Asset Templates</vt:lpstr>
      <vt:lpstr>Asset Template</vt:lpstr>
      <vt:lpstr>Asset Template</vt:lpstr>
      <vt:lpstr>Asset Template</vt:lpstr>
      <vt:lpstr>Asset Template</vt:lpstr>
      <vt:lpstr>Asset Template</vt:lpstr>
      <vt:lpstr>Linear Asset Visual Control</vt:lpstr>
      <vt:lpstr>Linear Asset Visual Control</vt:lpstr>
      <vt:lpstr>Work Order Repair Facility</vt:lpstr>
      <vt:lpstr>Job Plan Revisions</vt:lpstr>
      <vt:lpstr>Work Order Assignments</vt:lpstr>
      <vt:lpstr>PM Forecasting</vt:lpstr>
      <vt:lpstr>PM Forecasting</vt:lpstr>
      <vt:lpstr>IBM’s 2011 Asset Management Product Roadmap</vt:lpstr>
      <vt:lpstr>  Questions ?</vt:lpstr>
      <vt:lpstr>  For More Information Visit: www.cohesivesolutions.com or  Matt Logsdon 770-378-5402 mlogsdon@cohesivesolutions.com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Sanders</dc:creator>
  <cp:lastModifiedBy>Matt Logsdon</cp:lastModifiedBy>
  <cp:revision>39</cp:revision>
  <dcterms:created xsi:type="dcterms:W3CDTF">2011-03-25T17:34:42Z</dcterms:created>
  <dcterms:modified xsi:type="dcterms:W3CDTF">2011-06-30T22:01:08Z</dcterms:modified>
</cp:coreProperties>
</file>