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4" r:id="rId3"/>
    <p:sldId id="265" r:id="rId4"/>
    <p:sldId id="266" r:id="rId5"/>
    <p:sldId id="267" r:id="rId6"/>
    <p:sldId id="257" r:id="rId7"/>
    <p:sldId id="258" r:id="rId8"/>
    <p:sldId id="259" r:id="rId9"/>
    <p:sldId id="272" r:id="rId10"/>
    <p:sldId id="263" r:id="rId11"/>
    <p:sldId id="274" r:id="rId12"/>
    <p:sldId id="275" r:id="rId13"/>
    <p:sldId id="273" r:id="rId14"/>
    <p:sldId id="268" r:id="rId15"/>
    <p:sldId id="269" r:id="rId16"/>
    <p:sldId id="270" r:id="rId17"/>
    <p:sldId id="271" r:id="rId18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C65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71" autoAdjust="0"/>
    <p:restoredTop sz="94635" autoAdjust="0"/>
  </p:normalViewPr>
  <p:slideViewPr>
    <p:cSldViewPr snapToGrid="0" snapToObjects="1">
      <p:cViewPr>
        <p:scale>
          <a:sx n="116" d="100"/>
          <a:sy n="116" d="100"/>
        </p:scale>
        <p:origin x="-1856" y="-2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4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 descr="PATRON PURPURA-01.pn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2423"/>
          <a:stretch/>
        </p:blipFill>
        <p:spPr>
          <a:xfrm>
            <a:off x="-76300" y="-66968"/>
            <a:ext cx="9247276" cy="6934889"/>
          </a:xfrm>
          <a:prstGeom prst="rect">
            <a:avLst/>
          </a:prstGeom>
        </p:spPr>
      </p:pic>
      <p:pic>
        <p:nvPicPr>
          <p:cNvPr id="9" name="Imagen 8" descr="shapes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3626" y="2085048"/>
            <a:ext cx="5806802" cy="3880552"/>
          </a:xfrm>
          <a:prstGeom prst="rect">
            <a:avLst/>
          </a:prstGeom>
        </p:spPr>
      </p:pic>
      <p:pic>
        <p:nvPicPr>
          <p:cNvPr id="8" name="Imagen 7" descr="logo letras blanco pandora-01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7478" y="6237958"/>
            <a:ext cx="2341494" cy="471225"/>
          </a:xfrm>
          <a:prstGeom prst="rect">
            <a:avLst/>
          </a:prstGeom>
        </p:spPr>
      </p:pic>
      <p:pic>
        <p:nvPicPr>
          <p:cNvPr id="11" name="Imagen 10" descr="Sin título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356" y="429090"/>
            <a:ext cx="7778496" cy="1475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0627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Clic para editar título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8281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4C65C2"/>
                </a:solidFill>
              </a:defRPr>
            </a:lvl1pPr>
          </a:lstStyle>
          <a:p>
            <a:r>
              <a:rPr lang="es-ES_tradnl" dirty="0" smtClean="0"/>
              <a:t>Clic para editar título</a:t>
            </a:r>
            <a:endParaRPr lang="es-ES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1426246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4C65C2"/>
                </a:solidFill>
              </a:defRPr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5974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 userDrawn="1"/>
        </p:nvSpPr>
        <p:spPr>
          <a:xfrm>
            <a:off x="1045942" y="351843"/>
            <a:ext cx="7677483" cy="479015"/>
          </a:xfrm>
          <a:prstGeom prst="rect">
            <a:avLst/>
          </a:prstGeom>
          <a:noFill/>
          <a:ln w="19050" cmpd="sng">
            <a:solidFill>
              <a:srgbClr val="604A7B"/>
            </a:solidFill>
            <a:miter lim="800000"/>
          </a:ln>
          <a:effectLst>
            <a:outerShdw dist="23000" dir="5400000" sx="0" sy="0" rotWithShape="0">
              <a:srgbClr val="000000"/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Rectángulo 3"/>
          <p:cNvSpPr/>
          <p:nvPr userDrawn="1"/>
        </p:nvSpPr>
        <p:spPr>
          <a:xfrm>
            <a:off x="589986" y="351465"/>
            <a:ext cx="455956" cy="479015"/>
          </a:xfrm>
          <a:prstGeom prst="rect">
            <a:avLst/>
          </a:prstGeom>
          <a:noFill/>
          <a:ln w="19050" cmpd="sng">
            <a:solidFill>
              <a:srgbClr val="604A7B"/>
            </a:solidFill>
            <a:miter lim="800000"/>
          </a:ln>
          <a:effectLst>
            <a:outerShdw dist="23000" dir="5400000" sx="0" sy="0" rotWithShape="0">
              <a:srgbClr val="000000"/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Rectángulo 4"/>
          <p:cNvSpPr/>
          <p:nvPr userDrawn="1"/>
        </p:nvSpPr>
        <p:spPr>
          <a:xfrm>
            <a:off x="589986" y="980472"/>
            <a:ext cx="8133439" cy="1580398"/>
          </a:xfrm>
          <a:prstGeom prst="rect">
            <a:avLst/>
          </a:prstGeom>
          <a:noFill/>
          <a:ln w="19050" cmpd="sng">
            <a:solidFill>
              <a:srgbClr val="604A7B"/>
            </a:solidFill>
            <a:miter lim="800000"/>
          </a:ln>
          <a:effectLst>
            <a:outerShdw dist="23000" dir="5400000" sx="0" sy="0" rotWithShape="0">
              <a:srgbClr val="000000"/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Rectángulo 5"/>
          <p:cNvSpPr/>
          <p:nvPr userDrawn="1"/>
        </p:nvSpPr>
        <p:spPr>
          <a:xfrm>
            <a:off x="589986" y="2716025"/>
            <a:ext cx="8133439" cy="1580398"/>
          </a:xfrm>
          <a:prstGeom prst="rect">
            <a:avLst/>
          </a:prstGeom>
          <a:noFill/>
          <a:ln w="19050" cmpd="sng">
            <a:solidFill>
              <a:srgbClr val="604A7B"/>
            </a:solidFill>
            <a:miter lim="800000"/>
          </a:ln>
          <a:effectLst>
            <a:outerShdw dist="23000" dir="5400000" sx="0" sy="0" rotWithShape="0">
              <a:srgbClr val="000000"/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Rectángulo 6"/>
          <p:cNvSpPr/>
          <p:nvPr userDrawn="1"/>
        </p:nvSpPr>
        <p:spPr>
          <a:xfrm>
            <a:off x="589986" y="4451578"/>
            <a:ext cx="8133439" cy="1580398"/>
          </a:xfrm>
          <a:prstGeom prst="rect">
            <a:avLst/>
          </a:prstGeom>
          <a:noFill/>
          <a:ln w="19050" cmpd="sng">
            <a:solidFill>
              <a:srgbClr val="604A7B"/>
            </a:solidFill>
            <a:miter lim="800000"/>
          </a:ln>
          <a:effectLst>
            <a:outerShdw dist="23000" dir="5400000" sx="0" sy="0" rotWithShape="0">
              <a:srgbClr val="000000"/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8" name="Imagen 7" descr="black-user-shape.png"/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069" y="452011"/>
            <a:ext cx="281074" cy="281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6211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 userDrawn="1"/>
        </p:nvSpPr>
        <p:spPr>
          <a:xfrm>
            <a:off x="1045942" y="417441"/>
            <a:ext cx="7677483" cy="479015"/>
          </a:xfrm>
          <a:prstGeom prst="rect">
            <a:avLst/>
          </a:prstGeom>
          <a:noFill/>
          <a:ln w="19050" cmpd="sng">
            <a:solidFill>
              <a:schemeClr val="accent4">
                <a:lumMod val="75000"/>
              </a:schemeClr>
            </a:solidFill>
            <a:miter lim="800000"/>
          </a:ln>
          <a:effectLst>
            <a:outerShdw dist="23000" dir="5400000" sx="0" sy="0" rotWithShape="0">
              <a:srgbClr val="000000"/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Rectángulo 5"/>
          <p:cNvSpPr/>
          <p:nvPr userDrawn="1"/>
        </p:nvSpPr>
        <p:spPr>
          <a:xfrm>
            <a:off x="589986" y="417063"/>
            <a:ext cx="455956" cy="479015"/>
          </a:xfrm>
          <a:prstGeom prst="rect">
            <a:avLst/>
          </a:prstGeom>
          <a:noFill/>
          <a:ln w="19050" cmpd="sng">
            <a:solidFill>
              <a:schemeClr val="accent4">
                <a:lumMod val="75000"/>
              </a:schemeClr>
            </a:solidFill>
            <a:miter lim="800000"/>
          </a:ln>
          <a:effectLst>
            <a:outerShdw dist="23000" dir="5400000" sx="0" sy="0" rotWithShape="0">
              <a:srgbClr val="000000"/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Rectángulo 6"/>
          <p:cNvSpPr/>
          <p:nvPr userDrawn="1"/>
        </p:nvSpPr>
        <p:spPr>
          <a:xfrm>
            <a:off x="589986" y="1017218"/>
            <a:ext cx="8133439" cy="2441994"/>
          </a:xfrm>
          <a:prstGeom prst="rect">
            <a:avLst/>
          </a:prstGeom>
          <a:noFill/>
          <a:ln w="19050" cmpd="sng">
            <a:solidFill>
              <a:schemeClr val="accent4">
                <a:lumMod val="75000"/>
              </a:schemeClr>
            </a:solidFill>
            <a:miter lim="800000"/>
          </a:ln>
          <a:effectLst>
            <a:outerShdw dist="23000" dir="5400000" sx="0" sy="0" rotWithShape="0">
              <a:srgbClr val="000000"/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Rectángulo 7"/>
          <p:cNvSpPr/>
          <p:nvPr userDrawn="1"/>
        </p:nvSpPr>
        <p:spPr>
          <a:xfrm>
            <a:off x="589986" y="3601666"/>
            <a:ext cx="8133439" cy="2441994"/>
          </a:xfrm>
          <a:prstGeom prst="rect">
            <a:avLst/>
          </a:prstGeom>
          <a:noFill/>
          <a:ln w="19050" cmpd="sng">
            <a:solidFill>
              <a:schemeClr val="accent4">
                <a:lumMod val="75000"/>
              </a:schemeClr>
            </a:solidFill>
            <a:miter lim="800000"/>
          </a:ln>
          <a:effectLst>
            <a:outerShdw dist="23000" dir="5400000" sx="0" sy="0" rotWithShape="0">
              <a:srgbClr val="000000"/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9" name="Imagen 8" descr="black-user-shape.png"/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069" y="514477"/>
            <a:ext cx="281074" cy="281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3914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 userDrawn="1"/>
        </p:nvSpPr>
        <p:spPr>
          <a:xfrm>
            <a:off x="1045942" y="351843"/>
            <a:ext cx="7677483" cy="479015"/>
          </a:xfrm>
          <a:prstGeom prst="rect">
            <a:avLst/>
          </a:prstGeom>
          <a:noFill/>
          <a:ln w="19050" cmpd="sng">
            <a:solidFill>
              <a:srgbClr val="4C65C2"/>
            </a:solidFill>
            <a:miter lim="800000"/>
          </a:ln>
          <a:effectLst>
            <a:outerShdw dist="23000" dir="5400000" sx="0" sy="0" rotWithShape="0">
              <a:srgbClr val="000000"/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Rectángulo 3"/>
          <p:cNvSpPr/>
          <p:nvPr userDrawn="1"/>
        </p:nvSpPr>
        <p:spPr>
          <a:xfrm>
            <a:off x="589986" y="351465"/>
            <a:ext cx="455956" cy="479015"/>
          </a:xfrm>
          <a:prstGeom prst="rect">
            <a:avLst/>
          </a:prstGeom>
          <a:noFill/>
          <a:ln w="19050" cmpd="sng">
            <a:solidFill>
              <a:srgbClr val="4C65C2"/>
            </a:solidFill>
            <a:miter lim="800000"/>
          </a:ln>
          <a:effectLst>
            <a:outerShdw dist="23000" dir="5400000" sx="0" sy="0" rotWithShape="0">
              <a:srgbClr val="000000"/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Rectángulo 4"/>
          <p:cNvSpPr/>
          <p:nvPr userDrawn="1"/>
        </p:nvSpPr>
        <p:spPr>
          <a:xfrm>
            <a:off x="589986" y="980472"/>
            <a:ext cx="8133439" cy="1580398"/>
          </a:xfrm>
          <a:prstGeom prst="rect">
            <a:avLst/>
          </a:prstGeom>
          <a:noFill/>
          <a:ln w="19050" cmpd="sng">
            <a:solidFill>
              <a:srgbClr val="4C65C2"/>
            </a:solidFill>
            <a:miter lim="800000"/>
          </a:ln>
          <a:effectLst>
            <a:outerShdw dist="23000" dir="5400000" sx="0" sy="0" rotWithShape="0">
              <a:srgbClr val="000000"/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Rectángulo 5"/>
          <p:cNvSpPr/>
          <p:nvPr userDrawn="1"/>
        </p:nvSpPr>
        <p:spPr>
          <a:xfrm>
            <a:off x="589986" y="2716025"/>
            <a:ext cx="8133439" cy="1580398"/>
          </a:xfrm>
          <a:prstGeom prst="rect">
            <a:avLst/>
          </a:prstGeom>
          <a:noFill/>
          <a:ln w="19050" cmpd="sng">
            <a:solidFill>
              <a:srgbClr val="4C65C2"/>
            </a:solidFill>
            <a:miter lim="800000"/>
          </a:ln>
          <a:effectLst>
            <a:outerShdw dist="23000" dir="5400000" sx="0" sy="0" rotWithShape="0">
              <a:srgbClr val="000000"/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Rectángulo 6"/>
          <p:cNvSpPr/>
          <p:nvPr userDrawn="1"/>
        </p:nvSpPr>
        <p:spPr>
          <a:xfrm>
            <a:off x="589986" y="4451578"/>
            <a:ext cx="8133439" cy="1580398"/>
          </a:xfrm>
          <a:prstGeom prst="rect">
            <a:avLst/>
          </a:prstGeom>
          <a:noFill/>
          <a:ln w="19050" cmpd="sng">
            <a:solidFill>
              <a:srgbClr val="4C65C2"/>
            </a:solidFill>
            <a:miter lim="800000"/>
          </a:ln>
          <a:effectLst>
            <a:outerShdw dist="23000" dir="5400000" sx="0" sy="0" rotWithShape="0">
              <a:srgbClr val="000000"/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8" name="Imagen 7" descr="black-user-shap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069" y="452011"/>
            <a:ext cx="281074" cy="281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6926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 userDrawn="1"/>
        </p:nvSpPr>
        <p:spPr>
          <a:xfrm>
            <a:off x="1045942" y="417441"/>
            <a:ext cx="7677483" cy="479015"/>
          </a:xfrm>
          <a:prstGeom prst="rect">
            <a:avLst/>
          </a:prstGeom>
          <a:noFill/>
          <a:ln w="19050" cmpd="sng">
            <a:solidFill>
              <a:srgbClr val="4C65C2"/>
            </a:solidFill>
            <a:miter lim="800000"/>
          </a:ln>
          <a:effectLst>
            <a:outerShdw dist="23000" dir="5400000" sx="0" sy="0" rotWithShape="0">
              <a:srgbClr val="000000"/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Rectángulo 5"/>
          <p:cNvSpPr/>
          <p:nvPr userDrawn="1"/>
        </p:nvSpPr>
        <p:spPr>
          <a:xfrm>
            <a:off x="589986" y="417063"/>
            <a:ext cx="455956" cy="479015"/>
          </a:xfrm>
          <a:prstGeom prst="rect">
            <a:avLst/>
          </a:prstGeom>
          <a:noFill/>
          <a:ln w="19050" cmpd="sng">
            <a:solidFill>
              <a:srgbClr val="4C65C2"/>
            </a:solidFill>
            <a:miter lim="800000"/>
          </a:ln>
          <a:effectLst>
            <a:outerShdw dist="23000" dir="5400000" sx="0" sy="0" rotWithShape="0">
              <a:srgbClr val="000000"/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Rectángulo 6"/>
          <p:cNvSpPr/>
          <p:nvPr userDrawn="1"/>
        </p:nvSpPr>
        <p:spPr>
          <a:xfrm>
            <a:off x="589986" y="1017218"/>
            <a:ext cx="8133439" cy="2441994"/>
          </a:xfrm>
          <a:prstGeom prst="rect">
            <a:avLst/>
          </a:prstGeom>
          <a:noFill/>
          <a:ln w="19050" cmpd="sng">
            <a:solidFill>
              <a:srgbClr val="4C65C2"/>
            </a:solidFill>
            <a:miter lim="800000"/>
          </a:ln>
          <a:effectLst>
            <a:outerShdw dist="23000" dir="5400000" sx="0" sy="0" rotWithShape="0">
              <a:srgbClr val="000000"/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Rectángulo 7"/>
          <p:cNvSpPr/>
          <p:nvPr userDrawn="1"/>
        </p:nvSpPr>
        <p:spPr>
          <a:xfrm>
            <a:off x="589986" y="3601666"/>
            <a:ext cx="8133439" cy="2441994"/>
          </a:xfrm>
          <a:prstGeom prst="rect">
            <a:avLst/>
          </a:prstGeom>
          <a:noFill/>
          <a:ln w="19050" cmpd="sng">
            <a:solidFill>
              <a:srgbClr val="4C65C2"/>
            </a:solidFill>
            <a:miter lim="800000"/>
          </a:ln>
          <a:effectLst>
            <a:outerShdw dist="23000" dir="5400000" sx="0" sy="0" rotWithShape="0">
              <a:srgbClr val="000000"/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9" name="Imagen 8" descr="black-user-shap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069" y="514477"/>
            <a:ext cx="281074" cy="281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5395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theme" Target="../theme/theme1.xml"/><Relationship Id="rId1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dirty="0" smtClean="0"/>
              <a:t>Haga clic para modificar el estilo de texto del patrón</a:t>
            </a:r>
          </a:p>
          <a:p>
            <a:pPr lvl="1"/>
            <a:r>
              <a:rPr lang="es-ES_tradnl" dirty="0" smtClean="0"/>
              <a:t>Segundo nivel</a:t>
            </a:r>
          </a:p>
          <a:p>
            <a:pPr lvl="2"/>
            <a:r>
              <a:rPr lang="es-ES_tradnl" dirty="0" smtClean="0"/>
              <a:t>Tercer nivel</a:t>
            </a:r>
          </a:p>
          <a:p>
            <a:pPr lvl="3"/>
            <a:r>
              <a:rPr lang="es-ES_tradnl" dirty="0" smtClean="0"/>
              <a:t>Cuarto nivel</a:t>
            </a:r>
          </a:p>
          <a:p>
            <a:pPr lvl="4"/>
            <a:r>
              <a:rPr lang="es-ES_tradnl" dirty="0" smtClean="0"/>
              <a:t>Quinto nivel</a:t>
            </a:r>
            <a:endParaRPr lang="es-ES" dirty="0"/>
          </a:p>
        </p:txBody>
      </p:sp>
      <p:pic>
        <p:nvPicPr>
          <p:cNvPr id="7" name="Imagen 6" descr="pandora letras-01.png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6419" y="6250329"/>
            <a:ext cx="2199384" cy="432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8472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61" r:id="rId5"/>
    <p:sldLayoutId id="2147483655" r:id="rId6"/>
    <p:sldLayoutId id="2147483662" r:id="rId7"/>
    <p:sldLayoutId id="2147483663" r:id="rId8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276896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AHORA TE TOCA A T</a:t>
            </a:r>
            <a:r>
              <a:rPr lang="es-ES" dirty="0"/>
              <a:t>I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825430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109980" y="404942"/>
            <a:ext cx="31698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NOMBRE DEL BUYER </a:t>
            </a:r>
            <a:r>
              <a:rPr lang="es-E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Cambria"/>
              </a:rPr>
              <a:t>PERSONA #2</a:t>
            </a:r>
            <a:endParaRPr lang="es-ES" sz="1600" b="1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Cambria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589986" y="1301339"/>
            <a:ext cx="316984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PERFIL GENERAL</a:t>
            </a:r>
          </a:p>
          <a:p>
            <a:pPr algn="ctr"/>
            <a:r>
              <a:rPr lang="es-E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Cambria"/>
              </a:rPr>
              <a:t>¿D</a:t>
            </a:r>
            <a:r>
              <a:rPr lang="es-E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Cambria"/>
              </a:rPr>
              <a:t>ónde trabaja?</a:t>
            </a:r>
          </a:p>
          <a:p>
            <a:pPr algn="ctr"/>
            <a:r>
              <a:rPr lang="es-E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Cambria"/>
              </a:rPr>
              <a:t>¿Hace cuánto?</a:t>
            </a:r>
          </a:p>
          <a:p>
            <a:pPr algn="ctr"/>
            <a:r>
              <a:rPr lang="es-E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Cambria"/>
              </a:rPr>
              <a:t>¿Está casado (hace cuánto)?</a:t>
            </a:r>
          </a:p>
          <a:p>
            <a:pPr algn="ctr"/>
            <a:r>
              <a:rPr lang="es-E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Cambria"/>
              </a:rPr>
              <a:t>¿Tiene hijos (cu</a:t>
            </a:r>
            <a:r>
              <a:rPr lang="es-E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Cambria"/>
              </a:rPr>
              <a:t>ántos)?</a:t>
            </a:r>
            <a:endParaRPr lang="es-ES" sz="12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Cambria"/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4421555" y="1301932"/>
            <a:ext cx="41167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s-E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(enlista aquí el perfil general)</a:t>
            </a:r>
            <a:endParaRPr lang="es-ES" sz="1400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589986" y="3087018"/>
            <a:ext cx="316984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INFORMACI</a:t>
            </a:r>
            <a:r>
              <a:rPr lang="es-E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ÓN DEMOGRÁFICA</a:t>
            </a:r>
            <a:endParaRPr lang="es-ES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  <a:p>
            <a:pPr algn="ctr"/>
            <a:r>
              <a:rPr lang="es-E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Cambria"/>
              </a:rPr>
              <a:t>Edad espec</a:t>
            </a:r>
            <a:r>
              <a:rPr lang="es-E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Cambria"/>
              </a:rPr>
              <a:t>ífica o aproximada</a:t>
            </a:r>
          </a:p>
          <a:p>
            <a:pPr algn="ctr"/>
            <a:r>
              <a:rPr lang="es-E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Cambria"/>
              </a:rPr>
              <a:t>¿Cuánto gana mensualmente?</a:t>
            </a:r>
          </a:p>
          <a:p>
            <a:pPr algn="ctr"/>
            <a:r>
              <a:rPr lang="es-E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Cambria"/>
              </a:rPr>
              <a:t>¿</a:t>
            </a:r>
            <a:r>
              <a:rPr lang="es-E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Cambria"/>
              </a:rPr>
              <a:t>Vive en la ciudad o en zona rural?</a:t>
            </a:r>
          </a:p>
          <a:p>
            <a:pPr algn="ctr"/>
            <a:r>
              <a:rPr lang="es-E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Cambria"/>
              </a:rPr>
              <a:t>Sexo</a:t>
            </a:r>
            <a:endParaRPr lang="es-ES" sz="12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Cambria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4421555" y="3087018"/>
            <a:ext cx="41167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s-E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(enlista aquí </a:t>
            </a:r>
            <a:r>
              <a:rPr lang="es-E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la informaci</a:t>
            </a:r>
            <a:r>
              <a:rPr lang="es-E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ón demográfica</a:t>
            </a:r>
            <a:r>
              <a:rPr lang="es-E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</a:t>
            </a:r>
            <a:endParaRPr lang="es-ES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589986" y="4854587"/>
            <a:ext cx="323388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IDENTIFICADORES</a:t>
            </a:r>
          </a:p>
          <a:p>
            <a:pPr algn="ctr"/>
            <a:r>
              <a:rPr lang="es-E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Cambria"/>
              </a:rPr>
              <a:t>¿Prefiere un trato formal o informal?</a:t>
            </a:r>
          </a:p>
          <a:p>
            <a:pPr algn="ctr"/>
            <a:r>
              <a:rPr lang="es-E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Cambria"/>
              </a:rPr>
              <a:t>¿qué le hablen de “t</a:t>
            </a:r>
            <a:r>
              <a:rPr lang="es-E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Cambria"/>
              </a:rPr>
              <a:t>ú” o de “usted”?</a:t>
            </a:r>
          </a:p>
          <a:p>
            <a:pPr algn="ctr"/>
            <a:r>
              <a:rPr lang="es-E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Cambria"/>
              </a:rPr>
              <a:t>Algunos rasgos de personalidad</a:t>
            </a:r>
          </a:p>
          <a:p>
            <a:pPr algn="ctr"/>
            <a:r>
              <a:rPr lang="es-E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Cambria"/>
              </a:rPr>
              <a:t>¿Prefiere una comunicación tradicional o digital?</a:t>
            </a:r>
          </a:p>
        </p:txBody>
      </p:sp>
      <p:sp>
        <p:nvSpPr>
          <p:cNvPr id="19" name="CuadroTexto 18"/>
          <p:cNvSpPr txBox="1"/>
          <p:nvPr/>
        </p:nvSpPr>
        <p:spPr>
          <a:xfrm>
            <a:off x="4421555" y="4793032"/>
            <a:ext cx="43018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s-E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(enlista aquí </a:t>
            </a:r>
            <a:r>
              <a:rPr lang="es-E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los identificadores)</a:t>
            </a:r>
            <a:endParaRPr lang="es-ES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4421555" y="418485"/>
            <a:ext cx="41167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Nombre aqu</a:t>
            </a:r>
            <a:r>
              <a:rPr lang="es-ES" sz="1600" b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í</a:t>
            </a:r>
            <a:endParaRPr lang="es-ES" sz="1600" b="1" dirty="0">
              <a:solidFill>
                <a:schemeClr val="accent4">
                  <a:lumMod val="75000"/>
                </a:schemeClr>
              </a:solidFill>
              <a:latin typeface="+mj-lt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34326906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109980" y="394531"/>
            <a:ext cx="31698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NOMBRE DEL BUYER </a:t>
            </a:r>
            <a:r>
              <a:rPr lang="es-E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Cambria"/>
              </a:rPr>
              <a:t>PERSONA</a:t>
            </a:r>
            <a:endParaRPr lang="es-ES" sz="1600" b="1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Cambria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589986" y="1290928"/>
            <a:ext cx="316984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OBJETIVOS</a:t>
            </a:r>
          </a:p>
          <a:p>
            <a:pPr algn="ctr"/>
            <a:r>
              <a:rPr lang="es-E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Cambria"/>
              </a:rPr>
              <a:t>¿Cu</a:t>
            </a:r>
            <a:r>
              <a:rPr lang="es-E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Cambria"/>
              </a:rPr>
              <a:t>áles son sus objetivos primarios?</a:t>
            </a:r>
          </a:p>
          <a:p>
            <a:pPr algn="ctr"/>
            <a:r>
              <a:rPr lang="es-E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Cambria"/>
              </a:rPr>
              <a:t>¿Secundarios?</a:t>
            </a:r>
            <a:endParaRPr lang="es-ES" sz="12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Cambria"/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4421555" y="1291521"/>
            <a:ext cx="411675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s-E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(primario) describe aqu</a:t>
            </a:r>
            <a:r>
              <a:rPr lang="es-E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í el objetivo primario</a:t>
            </a:r>
            <a:endParaRPr lang="es-ES" sz="1400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  <a:p>
            <a:pPr marL="285750" indent="-285750">
              <a:buFont typeface="Arial"/>
              <a:buChar char="•"/>
            </a:pPr>
            <a:r>
              <a:rPr lang="es-E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(secundario) describe aqu</a:t>
            </a:r>
            <a:r>
              <a:rPr lang="es-E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í el/los objetivos secundarios</a:t>
            </a:r>
            <a:endParaRPr lang="es-ES" sz="1400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589986" y="3044591"/>
            <a:ext cx="316984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RETOS</a:t>
            </a:r>
          </a:p>
          <a:p>
            <a:pPr algn="ctr"/>
            <a:r>
              <a:rPr lang="es-E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Cambria"/>
              </a:rPr>
              <a:t>¿Cuáles son sus </a:t>
            </a:r>
            <a:r>
              <a:rPr lang="es-E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mbria"/>
              </a:rPr>
              <a:t>retos </a:t>
            </a:r>
            <a:r>
              <a:rPr lang="es-E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Cambria"/>
              </a:rPr>
              <a:t>primarios?</a:t>
            </a:r>
          </a:p>
          <a:p>
            <a:pPr algn="ctr"/>
            <a:r>
              <a:rPr lang="es-E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Cambria"/>
              </a:rPr>
              <a:t>¿Secundarios?</a:t>
            </a:r>
            <a:endParaRPr lang="es-ES" sz="1200" dirty="0">
              <a:solidFill>
                <a:schemeClr val="tx1">
                  <a:lumMod val="65000"/>
                  <a:lumOff val="35000"/>
                </a:schemeClr>
              </a:solidFill>
              <a:cs typeface="Cambria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4421555" y="3044591"/>
            <a:ext cx="41167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s-E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(enlista aquí </a:t>
            </a:r>
            <a:r>
              <a:rPr lang="es-E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los retos)</a:t>
            </a:r>
            <a:endParaRPr lang="es-ES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589986" y="4780144"/>
            <a:ext cx="323388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C</a:t>
            </a:r>
            <a:r>
              <a:rPr lang="es-E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ÓMO PODEMOS AYUDAR</a:t>
            </a:r>
            <a:endParaRPr lang="es-ES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  <a:p>
            <a:pPr algn="ctr"/>
            <a:r>
              <a:rPr lang="is-I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Cambria"/>
              </a:rPr>
              <a:t>… para que logre los objetivos deseados?</a:t>
            </a:r>
          </a:p>
          <a:p>
            <a:pPr algn="ctr"/>
            <a:r>
              <a:rPr lang="is-I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Cambria"/>
              </a:rPr>
              <a:t>... </a:t>
            </a:r>
            <a:r>
              <a:rPr lang="es-E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Cambria"/>
              </a:rPr>
              <a:t>P</a:t>
            </a:r>
            <a:r>
              <a:rPr lang="is-I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Cambria"/>
              </a:rPr>
              <a:t>ara que supere esos retos?</a:t>
            </a:r>
            <a:endParaRPr lang="es-ES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Cambria"/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4421555" y="4718589"/>
            <a:ext cx="43018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s-E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(enlista aquí </a:t>
            </a:r>
            <a:r>
              <a:rPr lang="es-E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las soluciones)</a:t>
            </a:r>
            <a:endParaRPr lang="es-ES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4421555" y="408074"/>
            <a:ext cx="41167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Nombre aqu</a:t>
            </a:r>
            <a:r>
              <a:rPr lang="es-ES" sz="1600" b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í</a:t>
            </a:r>
            <a:endParaRPr lang="es-ES" sz="1600" b="1" dirty="0">
              <a:solidFill>
                <a:schemeClr val="accent4">
                  <a:lumMod val="75000"/>
                </a:schemeClr>
              </a:solidFill>
              <a:latin typeface="+mj-lt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31167141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109980" y="460129"/>
            <a:ext cx="31698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NOMBRE DEL BUYER </a:t>
            </a:r>
            <a:r>
              <a:rPr lang="es-E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Cambria"/>
              </a:rPr>
              <a:t>PERSONA</a:t>
            </a:r>
            <a:endParaRPr lang="es-ES" sz="1600" b="1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Cambria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4421555" y="460129"/>
            <a:ext cx="41167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Nombre aqu</a:t>
            </a:r>
            <a:r>
              <a:rPr lang="es-ES" sz="1600" b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í</a:t>
            </a:r>
            <a:endParaRPr lang="es-ES" sz="1600" b="1" dirty="0">
              <a:solidFill>
                <a:schemeClr val="accent4">
                  <a:lumMod val="75000"/>
                </a:schemeClr>
              </a:solidFill>
              <a:latin typeface="+mj-lt"/>
              <a:cs typeface="Cambria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589986" y="1951806"/>
            <a:ext cx="316984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MENSAJE DE MARKETING</a:t>
            </a:r>
          </a:p>
          <a:p>
            <a:pPr algn="ctr"/>
            <a:r>
              <a:rPr lang="es-E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mbria"/>
              </a:rPr>
              <a:t>C</a:t>
            </a:r>
            <a:r>
              <a:rPr lang="es-E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mbria"/>
              </a:rPr>
              <a:t>ómo decribirías la solución de tu empresa a este Buyer Persona</a:t>
            </a:r>
            <a:endParaRPr lang="es-ES" sz="1200" dirty="0">
              <a:solidFill>
                <a:schemeClr val="tx1">
                  <a:lumMod val="65000"/>
                  <a:lumOff val="35000"/>
                </a:schemeClr>
              </a:solidFill>
              <a:cs typeface="Cambria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589986" y="4536254"/>
            <a:ext cx="323388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MENSAJE DE VENTAS</a:t>
            </a:r>
          </a:p>
          <a:p>
            <a:pPr algn="ctr"/>
            <a:r>
              <a:rPr lang="es-E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mbria"/>
              </a:rPr>
              <a:t>Cómo venderías la solución de tu empresa a este Buyer Persona</a:t>
            </a:r>
            <a:endParaRPr lang="es-ES" sz="1200" dirty="0">
              <a:solidFill>
                <a:schemeClr val="tx1">
                  <a:lumMod val="65000"/>
                  <a:lumOff val="35000"/>
                </a:schemeClr>
              </a:solidFill>
              <a:cs typeface="Cambria"/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4421555" y="1951806"/>
            <a:ext cx="41167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s-E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(describe aqu</a:t>
            </a:r>
            <a:r>
              <a:rPr lang="es-E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í tu mensaje de marketing)</a:t>
            </a:r>
            <a:endParaRPr lang="es-ES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4421555" y="4656123"/>
            <a:ext cx="43018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s-E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(describe aquí tu mensaje de venta)</a:t>
            </a:r>
            <a:endParaRPr lang="es-ES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0037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109980" y="404942"/>
            <a:ext cx="31698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NOMBRE DEL BUYER </a:t>
            </a:r>
            <a:r>
              <a:rPr lang="es-E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Cambria"/>
              </a:rPr>
              <a:t>PERSONA #2</a:t>
            </a:r>
            <a:endParaRPr lang="es-ES" sz="1600" b="1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Cambria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589986" y="1301339"/>
            <a:ext cx="316984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PERFIL GENERAL</a:t>
            </a:r>
          </a:p>
          <a:p>
            <a:pPr algn="ctr"/>
            <a:r>
              <a:rPr lang="es-E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Cambria"/>
              </a:rPr>
              <a:t>¿D</a:t>
            </a:r>
            <a:r>
              <a:rPr lang="es-E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Cambria"/>
              </a:rPr>
              <a:t>ónde trabaja?</a:t>
            </a:r>
          </a:p>
          <a:p>
            <a:pPr algn="ctr"/>
            <a:r>
              <a:rPr lang="es-E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Cambria"/>
              </a:rPr>
              <a:t>¿Hace cuánto?</a:t>
            </a:r>
          </a:p>
          <a:p>
            <a:pPr algn="ctr"/>
            <a:r>
              <a:rPr lang="es-E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Cambria"/>
              </a:rPr>
              <a:t>¿Está casado (hace cuánto)?</a:t>
            </a:r>
          </a:p>
          <a:p>
            <a:pPr algn="ctr"/>
            <a:r>
              <a:rPr lang="es-E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Cambria"/>
              </a:rPr>
              <a:t>¿Tiene hijos (cu</a:t>
            </a:r>
            <a:r>
              <a:rPr lang="es-E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Cambria"/>
              </a:rPr>
              <a:t>ántos)?</a:t>
            </a:r>
            <a:endParaRPr lang="es-ES" sz="12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Cambria"/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4421555" y="1301932"/>
            <a:ext cx="41167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s-E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(enlista aquí el perfil general)</a:t>
            </a:r>
            <a:endParaRPr lang="es-ES" sz="1400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589986" y="3087018"/>
            <a:ext cx="316984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INFORMACI</a:t>
            </a:r>
            <a:r>
              <a:rPr lang="es-E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ÓN DEMOGRÁFICA</a:t>
            </a:r>
            <a:endParaRPr lang="es-ES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  <a:p>
            <a:pPr algn="ctr"/>
            <a:r>
              <a:rPr lang="es-E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Cambria"/>
              </a:rPr>
              <a:t>Edad espec</a:t>
            </a:r>
            <a:r>
              <a:rPr lang="es-E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Cambria"/>
              </a:rPr>
              <a:t>ífica o aproximada</a:t>
            </a:r>
          </a:p>
          <a:p>
            <a:pPr algn="ctr"/>
            <a:r>
              <a:rPr lang="es-E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Cambria"/>
              </a:rPr>
              <a:t>¿Cuánto gana mensualmente?</a:t>
            </a:r>
          </a:p>
          <a:p>
            <a:pPr algn="ctr"/>
            <a:r>
              <a:rPr lang="es-E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Cambria"/>
              </a:rPr>
              <a:t>¿</a:t>
            </a:r>
            <a:r>
              <a:rPr lang="es-E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Cambria"/>
              </a:rPr>
              <a:t>Vive en la ciudad o en zona rural?</a:t>
            </a:r>
          </a:p>
          <a:p>
            <a:pPr algn="ctr"/>
            <a:r>
              <a:rPr lang="es-E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Cambria"/>
              </a:rPr>
              <a:t>Sexo</a:t>
            </a:r>
            <a:endParaRPr lang="es-ES" sz="12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Cambria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4421555" y="3087018"/>
            <a:ext cx="41167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s-E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(enlista aquí </a:t>
            </a:r>
            <a:r>
              <a:rPr lang="es-E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la informaci</a:t>
            </a:r>
            <a:r>
              <a:rPr lang="es-E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ón demográfica</a:t>
            </a:r>
            <a:r>
              <a:rPr lang="es-E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</a:t>
            </a:r>
            <a:endParaRPr lang="es-ES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589986" y="4854587"/>
            <a:ext cx="323388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IDENTIFICADORES</a:t>
            </a:r>
          </a:p>
          <a:p>
            <a:pPr algn="ctr"/>
            <a:r>
              <a:rPr lang="es-E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Cambria"/>
              </a:rPr>
              <a:t>¿Prefiere un trato formal o informal?</a:t>
            </a:r>
          </a:p>
          <a:p>
            <a:pPr algn="ctr"/>
            <a:r>
              <a:rPr lang="es-E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Cambria"/>
              </a:rPr>
              <a:t>¿qué le hablen de “t</a:t>
            </a:r>
            <a:r>
              <a:rPr lang="es-E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Cambria"/>
              </a:rPr>
              <a:t>ú” o de “usted”?</a:t>
            </a:r>
          </a:p>
          <a:p>
            <a:pPr algn="ctr"/>
            <a:r>
              <a:rPr lang="es-E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Cambria"/>
              </a:rPr>
              <a:t>Algunos rasgos de personalidad</a:t>
            </a:r>
          </a:p>
          <a:p>
            <a:pPr algn="ctr"/>
            <a:r>
              <a:rPr lang="es-E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Cambria"/>
              </a:rPr>
              <a:t>¿Prefiere una comunicación tradicional o digital?</a:t>
            </a:r>
          </a:p>
        </p:txBody>
      </p:sp>
      <p:sp>
        <p:nvSpPr>
          <p:cNvPr id="19" name="CuadroTexto 18"/>
          <p:cNvSpPr txBox="1"/>
          <p:nvPr/>
        </p:nvSpPr>
        <p:spPr>
          <a:xfrm>
            <a:off x="4421555" y="4793032"/>
            <a:ext cx="43018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s-E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(enlista aquí </a:t>
            </a:r>
            <a:r>
              <a:rPr lang="es-E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los identificadores)</a:t>
            </a:r>
            <a:endParaRPr lang="es-ES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4421555" y="418485"/>
            <a:ext cx="41167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Nombre aqu</a:t>
            </a:r>
            <a:r>
              <a:rPr lang="es-ES" sz="1600" b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í</a:t>
            </a:r>
            <a:endParaRPr lang="es-ES" sz="1600" b="1" dirty="0">
              <a:solidFill>
                <a:schemeClr val="accent4">
                  <a:lumMod val="75000"/>
                </a:schemeClr>
              </a:solidFill>
              <a:latin typeface="+mj-lt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33052550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109980" y="394531"/>
            <a:ext cx="31698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NOMBRE DEL BUYER </a:t>
            </a:r>
            <a:r>
              <a:rPr lang="es-E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Cambria"/>
              </a:rPr>
              <a:t>PERSONA</a:t>
            </a:r>
            <a:endParaRPr lang="es-ES" sz="1600" b="1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Cambria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589986" y="1290928"/>
            <a:ext cx="316984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OBJETIVOS</a:t>
            </a:r>
          </a:p>
          <a:p>
            <a:pPr algn="ctr"/>
            <a:r>
              <a:rPr lang="es-E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Cambria"/>
              </a:rPr>
              <a:t>¿Cu</a:t>
            </a:r>
            <a:r>
              <a:rPr lang="es-E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Cambria"/>
              </a:rPr>
              <a:t>áles son sus objetivos primarios?</a:t>
            </a:r>
          </a:p>
          <a:p>
            <a:pPr algn="ctr"/>
            <a:r>
              <a:rPr lang="es-E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Cambria"/>
              </a:rPr>
              <a:t>¿Secundarios?</a:t>
            </a:r>
            <a:endParaRPr lang="es-ES" sz="12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Cambria"/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4421555" y="1291521"/>
            <a:ext cx="411675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s-E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(primario) describe aqu</a:t>
            </a:r>
            <a:r>
              <a:rPr lang="es-E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í el objetivo primario</a:t>
            </a:r>
            <a:endParaRPr lang="es-ES" sz="1400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  <a:p>
            <a:pPr marL="285750" indent="-285750">
              <a:buFont typeface="Arial"/>
              <a:buChar char="•"/>
            </a:pPr>
            <a:r>
              <a:rPr lang="es-E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(secundario) describe aqu</a:t>
            </a:r>
            <a:r>
              <a:rPr lang="es-E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í el/los objetivos secundarios</a:t>
            </a:r>
            <a:endParaRPr lang="es-ES" sz="1400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589986" y="3044591"/>
            <a:ext cx="316984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RETOS</a:t>
            </a:r>
          </a:p>
          <a:p>
            <a:pPr algn="ctr"/>
            <a:r>
              <a:rPr lang="es-E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Cambria"/>
              </a:rPr>
              <a:t>¿Cuáles son sus </a:t>
            </a:r>
            <a:r>
              <a:rPr lang="es-E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mbria"/>
              </a:rPr>
              <a:t>retos </a:t>
            </a:r>
            <a:r>
              <a:rPr lang="es-E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Cambria"/>
              </a:rPr>
              <a:t>primarios?</a:t>
            </a:r>
          </a:p>
          <a:p>
            <a:pPr algn="ctr"/>
            <a:r>
              <a:rPr lang="es-E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Cambria"/>
              </a:rPr>
              <a:t>¿Secundarios?</a:t>
            </a:r>
            <a:endParaRPr lang="es-ES" sz="1200" dirty="0">
              <a:solidFill>
                <a:schemeClr val="tx1">
                  <a:lumMod val="65000"/>
                  <a:lumOff val="35000"/>
                </a:schemeClr>
              </a:solidFill>
              <a:cs typeface="Cambria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4421555" y="3044591"/>
            <a:ext cx="41167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s-E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(enlista aquí </a:t>
            </a:r>
            <a:r>
              <a:rPr lang="es-E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los retos)</a:t>
            </a:r>
            <a:endParaRPr lang="es-ES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589986" y="4780144"/>
            <a:ext cx="323388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C</a:t>
            </a:r>
            <a:r>
              <a:rPr lang="es-E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ÓMO PODEMOS AYUDAR</a:t>
            </a:r>
            <a:endParaRPr lang="es-ES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  <a:p>
            <a:pPr algn="ctr"/>
            <a:r>
              <a:rPr lang="is-I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Cambria"/>
              </a:rPr>
              <a:t>… para que logre los objetivos deseados?</a:t>
            </a:r>
          </a:p>
          <a:p>
            <a:pPr algn="ctr"/>
            <a:r>
              <a:rPr lang="is-I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Cambria"/>
              </a:rPr>
              <a:t>... </a:t>
            </a:r>
            <a:r>
              <a:rPr lang="es-E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Cambria"/>
              </a:rPr>
              <a:t>P</a:t>
            </a:r>
            <a:r>
              <a:rPr lang="is-I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Cambria"/>
              </a:rPr>
              <a:t>ara que supere esos retos?</a:t>
            </a:r>
            <a:endParaRPr lang="es-ES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Cambria"/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4421555" y="4718589"/>
            <a:ext cx="43018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s-E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(enlista aquí </a:t>
            </a:r>
            <a:r>
              <a:rPr lang="es-E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las soluciones)</a:t>
            </a:r>
            <a:endParaRPr lang="es-ES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4421555" y="408074"/>
            <a:ext cx="41167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Nombre aqu</a:t>
            </a:r>
            <a:r>
              <a:rPr lang="es-ES" sz="1600" b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í</a:t>
            </a:r>
            <a:endParaRPr lang="es-ES" sz="1600" b="1" dirty="0">
              <a:solidFill>
                <a:schemeClr val="accent4">
                  <a:lumMod val="75000"/>
                </a:schemeClr>
              </a:solidFill>
              <a:latin typeface="+mj-lt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35183544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109980" y="460129"/>
            <a:ext cx="31698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NOMBRE DEL BUYER </a:t>
            </a:r>
            <a:r>
              <a:rPr lang="es-E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Cambria"/>
              </a:rPr>
              <a:t>PERSONA</a:t>
            </a:r>
            <a:endParaRPr lang="es-ES" sz="1600" b="1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Cambria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4421555" y="460129"/>
            <a:ext cx="41167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Nombre aqu</a:t>
            </a:r>
            <a:r>
              <a:rPr lang="es-ES" sz="1600" b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í</a:t>
            </a:r>
            <a:endParaRPr lang="es-ES" sz="1600" b="1" dirty="0">
              <a:solidFill>
                <a:schemeClr val="accent4">
                  <a:lumMod val="75000"/>
                </a:schemeClr>
              </a:solidFill>
              <a:latin typeface="+mj-lt"/>
              <a:cs typeface="Cambria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589986" y="1951806"/>
            <a:ext cx="316984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MENSAJE DE MARKETING</a:t>
            </a:r>
          </a:p>
          <a:p>
            <a:pPr algn="ctr"/>
            <a:r>
              <a:rPr lang="es-E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mbria"/>
              </a:rPr>
              <a:t>C</a:t>
            </a:r>
            <a:r>
              <a:rPr lang="es-E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mbria"/>
              </a:rPr>
              <a:t>ómo decribirías la solución de tu empresa a este Buyer Persona</a:t>
            </a:r>
            <a:endParaRPr lang="es-ES" sz="1200" dirty="0">
              <a:solidFill>
                <a:schemeClr val="tx1">
                  <a:lumMod val="65000"/>
                  <a:lumOff val="35000"/>
                </a:schemeClr>
              </a:solidFill>
              <a:cs typeface="Cambria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589986" y="4536254"/>
            <a:ext cx="323388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MENSAJE DE VENTAS</a:t>
            </a:r>
          </a:p>
          <a:p>
            <a:pPr algn="ctr"/>
            <a:r>
              <a:rPr lang="es-E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mbria"/>
              </a:rPr>
              <a:t>Cómo venderías la solución de tu empresa a este Buyer Persona</a:t>
            </a:r>
            <a:endParaRPr lang="es-ES" sz="1200" dirty="0">
              <a:solidFill>
                <a:schemeClr val="tx1">
                  <a:lumMod val="65000"/>
                  <a:lumOff val="35000"/>
                </a:schemeClr>
              </a:solidFill>
              <a:cs typeface="Cambria"/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4421555" y="1951806"/>
            <a:ext cx="41167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s-E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(describe aqu</a:t>
            </a:r>
            <a:r>
              <a:rPr lang="es-E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í tu mensaje de marketing)</a:t>
            </a:r>
            <a:endParaRPr lang="es-ES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4421555" y="4656123"/>
            <a:ext cx="43018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s-E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(describe aquí tu mensaje de venta)</a:t>
            </a:r>
            <a:endParaRPr lang="es-ES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04470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3848896"/>
            <a:ext cx="8229600" cy="1689558"/>
          </a:xfrm>
        </p:spPr>
        <p:txBody>
          <a:bodyPr>
            <a:normAutofit fontScale="92500" lnSpcReduction="20000"/>
          </a:bodyPr>
          <a:lstStyle/>
          <a:p>
            <a:endParaRPr lang="es-ES" dirty="0" smtClean="0">
              <a:solidFill>
                <a:srgbClr val="595959"/>
              </a:solidFill>
            </a:endParaRPr>
          </a:p>
          <a:p>
            <a:pPr marL="0" indent="0">
              <a:buNone/>
            </a:pPr>
            <a:r>
              <a:rPr lang="es-ES" dirty="0" smtClean="0">
                <a:solidFill>
                  <a:srgbClr val="595959"/>
                </a:solidFill>
              </a:rPr>
              <a:t>Alguna informaci</a:t>
            </a:r>
            <a:r>
              <a:rPr lang="es-ES" dirty="0" smtClean="0">
                <a:solidFill>
                  <a:srgbClr val="595959"/>
                </a:solidFill>
              </a:rPr>
              <a:t>ón es obtenida de la presentación “Cómo crear Buyer Personas para tu empresa” realizada por Hubspot</a:t>
            </a:r>
            <a:endParaRPr lang="es-ES" dirty="0"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7512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4000" dirty="0" smtClean="0">
                <a:solidFill>
                  <a:srgbClr val="4C65C2"/>
                </a:solidFill>
              </a:rPr>
              <a:t>¿Qu</a:t>
            </a:r>
            <a:r>
              <a:rPr lang="es-ES" sz="4000" dirty="0" smtClean="0">
                <a:solidFill>
                  <a:srgbClr val="4C65C2"/>
                </a:solidFill>
              </a:rPr>
              <a:t>é son los Buyer Personas?</a:t>
            </a:r>
            <a:endParaRPr lang="es-ES" sz="4000" dirty="0">
              <a:solidFill>
                <a:srgbClr val="4C65C2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717591"/>
            <a:ext cx="8229600" cy="3799758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lnSpc>
                <a:spcPct val="130000"/>
              </a:lnSpc>
              <a:buSzPct val="100000"/>
              <a:buNone/>
            </a:pPr>
            <a:r>
              <a:rPr lang="es-E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Los Buyer Personas </a:t>
            </a:r>
            <a:r>
              <a:rPr lang="es-E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son </a:t>
            </a:r>
            <a:r>
              <a:rPr lang="es-ES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representaciones ficticias </a:t>
            </a:r>
            <a:r>
              <a:rPr lang="es-E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generalizadas de tus clientes ideales. Te ayudan a entender mejor a tus clientes (y posibles clientes) y te facilitan la personalización del contenido de acuerdo a las necesidades, los comportamientos y las inquietudes específicos de diferentes grupos.</a:t>
            </a:r>
          </a:p>
          <a:p>
            <a:pPr>
              <a:lnSpc>
                <a:spcPct val="130000"/>
              </a:lnSpc>
              <a:buSzPct val="100000"/>
            </a:pPr>
            <a:endParaRPr lang="es-ES" dirty="0" smtClean="0">
              <a:solidFill>
                <a:schemeClr val="tx1">
                  <a:lumMod val="65000"/>
                  <a:lumOff val="35000"/>
                </a:schemeClr>
              </a:solidFill>
              <a:latin typeface="Calibri"/>
              <a:cs typeface="Calibri"/>
            </a:endParaRPr>
          </a:p>
          <a:p>
            <a:pPr marL="0" indent="0">
              <a:lnSpc>
                <a:spcPct val="130000"/>
              </a:lnSpc>
              <a:buSzPct val="100000"/>
              <a:buNone/>
            </a:pPr>
            <a:r>
              <a:rPr lang="es-E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Los Buyer Personas más útiles se basan en la investigación de datos reales así como información que recopilas sobre tus clientes (a través de encuestas, entrevistas, etc.). De acuerdo a tu negocio, podrás tener al menos uno o dos Buyer Personas, o tantos como 20.</a:t>
            </a:r>
            <a:endParaRPr lang="es-ES" dirty="0">
              <a:solidFill>
                <a:schemeClr val="tx1">
                  <a:lumMod val="65000"/>
                  <a:lumOff val="35000"/>
                </a:schemeClr>
              </a:solidFill>
              <a:latin typeface="Calibri"/>
              <a:cs typeface="Calibri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457200" y="5852353"/>
            <a:ext cx="5775769" cy="5632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buSzPct val="100000"/>
            </a:pPr>
            <a:r>
              <a:rPr lang="es-ES" sz="1200" b="1" dirty="0" smtClean="0">
                <a:solidFill>
                  <a:srgbClr val="595959"/>
                </a:solidFill>
                <a:latin typeface="Helvetica" charset="0"/>
              </a:rPr>
              <a:t>Nota:</a:t>
            </a:r>
            <a:r>
              <a:rPr lang="es-ES" sz="1200" dirty="0" smtClean="0">
                <a:solidFill>
                  <a:srgbClr val="595959"/>
                </a:solidFill>
                <a:latin typeface="Helvetica" charset="0"/>
              </a:rPr>
              <a:t> Si eres nuevo en el tema de Buyer Personas, comienza con pocos. Siempre podrás desarrollar más Buyer Personas más adelante si los necesitas).</a:t>
            </a:r>
            <a:endParaRPr lang="es-ES" sz="1200" dirty="0" smtClean="0">
              <a:solidFill>
                <a:srgbClr val="595959"/>
              </a:solidFill>
              <a:latin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33173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0187" y="248139"/>
            <a:ext cx="8505361" cy="1143000"/>
          </a:xfrm>
        </p:spPr>
        <p:txBody>
          <a:bodyPr>
            <a:normAutofit fontScale="90000"/>
          </a:bodyPr>
          <a:lstStyle/>
          <a:p>
            <a:r>
              <a:rPr lang="es-ES" dirty="0" smtClean="0">
                <a:solidFill>
                  <a:srgbClr val="4C65C2"/>
                </a:solidFill>
              </a:rPr>
              <a:t>¿Qu</a:t>
            </a:r>
            <a:r>
              <a:rPr lang="es-ES" dirty="0" smtClean="0">
                <a:solidFill>
                  <a:srgbClr val="4C65C2"/>
                </a:solidFill>
              </a:rPr>
              <a:t>é son los Buyer Personas negativos?</a:t>
            </a:r>
            <a:endParaRPr lang="es-ES" dirty="0">
              <a:solidFill>
                <a:srgbClr val="4C65C2"/>
              </a:solidFill>
            </a:endParaRPr>
          </a:p>
        </p:txBody>
      </p:sp>
      <p:sp>
        <p:nvSpPr>
          <p:cNvPr id="6" name="TextBox 3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600284"/>
            <a:ext cx="8229600" cy="38010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marL="0" indent="0" algn="just">
              <a:lnSpc>
                <a:spcPct val="130000"/>
              </a:lnSpc>
              <a:buSzPct val="100000"/>
              <a:buNone/>
            </a:pPr>
            <a:r>
              <a:rPr lang="es-ES_tradnl" sz="2000" dirty="0" smtClean="0">
                <a:solidFill>
                  <a:srgbClr val="595959"/>
                </a:solidFill>
                <a:latin typeface="Calibri"/>
                <a:cs typeface="Calibri"/>
              </a:rPr>
              <a:t>Mientras que un Buyer Persona es una representación de un cliente </a:t>
            </a:r>
            <a:r>
              <a:rPr lang="es-ES_tradnl" sz="2000" i="1" dirty="0" smtClean="0">
                <a:solidFill>
                  <a:srgbClr val="595959"/>
                </a:solidFill>
                <a:latin typeface="Calibri"/>
                <a:cs typeface="Calibri"/>
              </a:rPr>
              <a:t>ideal</a:t>
            </a:r>
            <a:r>
              <a:rPr lang="es-ES_tradnl" sz="2000" dirty="0" smtClean="0">
                <a:solidFill>
                  <a:srgbClr val="595959"/>
                </a:solidFill>
                <a:latin typeface="Calibri"/>
                <a:cs typeface="Calibri"/>
              </a:rPr>
              <a:t>, un Buyer Persona negativa o "excluyente" es una representación de alguien a quien </a:t>
            </a:r>
            <a:r>
              <a:rPr lang="es-ES_tradnl" sz="2000" i="1" dirty="0" smtClean="0">
                <a:solidFill>
                  <a:srgbClr val="595959"/>
                </a:solidFill>
                <a:latin typeface="Calibri"/>
                <a:cs typeface="Calibri"/>
              </a:rPr>
              <a:t>no</a:t>
            </a:r>
            <a:r>
              <a:rPr lang="es-ES_tradnl" sz="2000" dirty="0" smtClean="0">
                <a:solidFill>
                  <a:srgbClr val="595959"/>
                </a:solidFill>
                <a:latin typeface="Calibri"/>
                <a:cs typeface="Calibri"/>
              </a:rPr>
              <a:t> quieres tener como cliente. </a:t>
            </a:r>
          </a:p>
          <a:p>
            <a:pPr marL="0" indent="0" algn="just">
              <a:lnSpc>
                <a:spcPct val="130000"/>
              </a:lnSpc>
              <a:buSzPct val="100000"/>
              <a:buNone/>
            </a:pPr>
            <a:endParaRPr lang="es-ES_tradnl" sz="2000" dirty="0" smtClean="0">
              <a:solidFill>
                <a:srgbClr val="595959"/>
              </a:solidFill>
              <a:latin typeface="Calibri"/>
              <a:cs typeface="Calibri"/>
            </a:endParaRPr>
          </a:p>
          <a:p>
            <a:pPr marL="0" indent="0" algn="just">
              <a:lnSpc>
                <a:spcPct val="130000"/>
              </a:lnSpc>
              <a:buSzPct val="100000"/>
              <a:buNone/>
            </a:pPr>
            <a:r>
              <a:rPr lang="es-ES_tradnl" sz="2000" dirty="0" smtClean="0">
                <a:solidFill>
                  <a:srgbClr val="595959"/>
                </a:solidFill>
                <a:latin typeface="Calibri"/>
                <a:cs typeface="Calibri"/>
              </a:rPr>
              <a:t>Esto podría incluir, por ejemplo, a profesionales que sean demasiado avanzados para tu producto o servicio, a estudiantes que leen tu contenido para investigar o aprender, o posibles clientes con alto coste de adquisición (ya sea por el precio, su tendencia a cancelar o la probabilidad de que no vuelva a comprar a tu compañía).</a:t>
            </a:r>
            <a:endParaRPr lang="es-ES_tradnl" sz="2000" dirty="0">
              <a:solidFill>
                <a:srgbClr val="595959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402372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>
                <a:solidFill>
                  <a:srgbClr val="4C65C2"/>
                </a:solidFill>
              </a:rPr>
              <a:t>¿Para qu</a:t>
            </a:r>
            <a:r>
              <a:rPr lang="es-ES" dirty="0" smtClean="0">
                <a:solidFill>
                  <a:srgbClr val="4C65C2"/>
                </a:solidFill>
              </a:rPr>
              <a:t>é sirven los Buyer Personas?</a:t>
            </a:r>
            <a:endParaRPr lang="es-ES" dirty="0">
              <a:solidFill>
                <a:srgbClr val="4C65C2"/>
              </a:solidFill>
            </a:endParaRPr>
          </a:p>
        </p:txBody>
      </p:sp>
      <p:sp>
        <p:nvSpPr>
          <p:cNvPr id="6" name="TextBox 3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566550"/>
            <a:ext cx="8229600" cy="420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marL="0" indent="0" algn="just">
              <a:lnSpc>
                <a:spcPct val="130000"/>
              </a:lnSpc>
              <a:buSzPct val="100000"/>
              <a:buNone/>
            </a:pPr>
            <a:r>
              <a:rPr lang="es-ES_tradnl" sz="2000" dirty="0" smtClean="0">
                <a:solidFill>
                  <a:srgbClr val="595959"/>
                </a:solidFill>
                <a:latin typeface="Calibri"/>
                <a:cs typeface="Calibri"/>
              </a:rPr>
              <a:t>Los Buyer Personas te permiten personalizar y definir tus objetivos de marketing para los diferentes segmentos de tu audiencia. Por ejemplo, en lugar de enviar los mismos correos electrónicos de seguimiento de prospectos a todas las personas de tu base de datos, puedes segmentar por Buyer Persona y crear un mensaje de acuerdo con lo que sabes sobre esas Buyer Personas diferentes.</a:t>
            </a:r>
          </a:p>
          <a:p>
            <a:pPr algn="just">
              <a:lnSpc>
                <a:spcPct val="130000"/>
              </a:lnSpc>
              <a:buSzPct val="100000"/>
            </a:pPr>
            <a:endParaRPr lang="es-ES_tradnl" sz="2000" dirty="0" smtClean="0">
              <a:solidFill>
                <a:srgbClr val="595959"/>
              </a:solidFill>
              <a:latin typeface="Calibri"/>
              <a:cs typeface="Calibri"/>
            </a:endParaRPr>
          </a:p>
          <a:p>
            <a:pPr marL="0" indent="0" algn="just">
              <a:lnSpc>
                <a:spcPct val="130000"/>
              </a:lnSpc>
              <a:buSzPct val="100000"/>
              <a:buNone/>
            </a:pPr>
            <a:r>
              <a:rPr lang="es-ES_tradnl" sz="2000" dirty="0" smtClean="0">
                <a:solidFill>
                  <a:srgbClr val="595959"/>
                </a:solidFill>
                <a:latin typeface="Calibri"/>
                <a:cs typeface="Calibri"/>
              </a:rPr>
              <a:t>Si encima creas Buyer Personas negativas, tendrás la ventaja adicional de poder segmentar las "manzanas podridas" del resto de tus contactos, ayudándote así a lograr un menor costo por prospecto y/o por cliente.</a:t>
            </a:r>
            <a:endParaRPr lang="es-ES_tradnl" sz="2000" dirty="0">
              <a:solidFill>
                <a:srgbClr val="595959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143055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2974713"/>
            <a:ext cx="7772400" cy="1362075"/>
          </a:xfrm>
        </p:spPr>
        <p:txBody>
          <a:bodyPr/>
          <a:lstStyle/>
          <a:p>
            <a:r>
              <a:rPr lang="es-ES" dirty="0" smtClean="0"/>
              <a:t>¿C</a:t>
            </a:r>
            <a:r>
              <a:rPr lang="es-ES" dirty="0" smtClean="0"/>
              <a:t>ómo crear un buyer persona?</a:t>
            </a:r>
            <a:endParaRPr lang="es-ES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4291366"/>
            <a:ext cx="7772400" cy="466827"/>
          </a:xfrm>
        </p:spPr>
        <p:txBody>
          <a:bodyPr/>
          <a:lstStyle/>
          <a:p>
            <a:r>
              <a:rPr lang="es-ES" dirty="0" smtClean="0">
                <a:solidFill>
                  <a:srgbClr val="595959"/>
                </a:solidFill>
              </a:rPr>
              <a:t>Te damos un ejemplo</a:t>
            </a:r>
            <a:endParaRPr lang="es-ES" dirty="0"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93554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109980" y="423612"/>
            <a:ext cx="31698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NOMBRE DEL BUYER </a:t>
            </a:r>
            <a:r>
              <a:rPr lang="es-E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Cambria"/>
              </a:rPr>
              <a:t>PERSONA</a:t>
            </a:r>
            <a:endParaRPr lang="es-ES" sz="1600" b="1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Cambria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4421555" y="423612"/>
            <a:ext cx="41167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MIGUEL COORDINADOR DE MERCADEO</a:t>
            </a:r>
            <a:endParaRPr lang="es-ES" sz="1600" b="1" dirty="0">
              <a:solidFill>
                <a:schemeClr val="accent4">
                  <a:lumMod val="75000"/>
                </a:schemeClr>
              </a:solidFill>
              <a:latin typeface="+mj-lt"/>
              <a:cs typeface="Cambria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589986" y="1254315"/>
            <a:ext cx="316984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PERFIL GENERAL</a:t>
            </a:r>
          </a:p>
          <a:p>
            <a:pPr algn="ctr"/>
            <a:r>
              <a:rPr lang="es-E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Cambria"/>
              </a:rPr>
              <a:t>¿D</a:t>
            </a:r>
            <a:r>
              <a:rPr lang="es-E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Cambria"/>
              </a:rPr>
              <a:t>ónde trabaja?</a:t>
            </a:r>
          </a:p>
          <a:p>
            <a:pPr algn="ctr"/>
            <a:r>
              <a:rPr lang="es-E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Cambria"/>
              </a:rPr>
              <a:t>¿Hace cuánto?</a:t>
            </a:r>
          </a:p>
          <a:p>
            <a:pPr algn="ctr"/>
            <a:r>
              <a:rPr lang="es-E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Cambria"/>
              </a:rPr>
              <a:t>¿Está casado (hace cuánto)?</a:t>
            </a:r>
          </a:p>
          <a:p>
            <a:pPr algn="ctr"/>
            <a:r>
              <a:rPr lang="es-E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Cambria"/>
              </a:rPr>
              <a:t>¿Tiene hijos (cu</a:t>
            </a:r>
            <a:r>
              <a:rPr lang="es-E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Cambria"/>
              </a:rPr>
              <a:t>ántos)?</a:t>
            </a:r>
            <a:endParaRPr lang="es-ES" sz="12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Cambria"/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4421555" y="1254908"/>
            <a:ext cx="411675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s-E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Trabaja en una promotora de productos hace 2 años</a:t>
            </a:r>
          </a:p>
          <a:p>
            <a:pPr marL="285750" indent="-285750">
              <a:buFont typeface="Arial"/>
              <a:buChar char="•"/>
            </a:pPr>
            <a:r>
              <a:rPr lang="es-E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coordinador de mercadeo hace 1.</a:t>
            </a:r>
          </a:p>
          <a:p>
            <a:pPr marL="285750" indent="-285750">
              <a:buFont typeface="Arial"/>
              <a:buChar char="•"/>
            </a:pPr>
            <a:r>
              <a:rPr lang="es-E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Soltero sin hijos</a:t>
            </a:r>
          </a:p>
          <a:p>
            <a:pPr marL="285750" indent="-285750">
              <a:buFont typeface="Arial"/>
              <a:buChar char="•"/>
            </a:pPr>
            <a:r>
              <a:rPr lang="es-E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Es ingeniero industrial</a:t>
            </a:r>
          </a:p>
        </p:txBody>
      </p:sp>
      <p:sp>
        <p:nvSpPr>
          <p:cNvPr id="14" name="CuadroTexto 13"/>
          <p:cNvSpPr txBox="1"/>
          <p:nvPr/>
        </p:nvSpPr>
        <p:spPr>
          <a:xfrm>
            <a:off x="589986" y="3018650"/>
            <a:ext cx="316984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INFORMACI</a:t>
            </a:r>
            <a:r>
              <a:rPr lang="es-E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ÓN DEMOGRÁFICA</a:t>
            </a:r>
            <a:endParaRPr lang="es-ES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  <a:p>
            <a:pPr algn="ctr"/>
            <a:r>
              <a:rPr lang="es-E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Cambria"/>
              </a:rPr>
              <a:t>Edad espec</a:t>
            </a:r>
            <a:r>
              <a:rPr lang="es-E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Cambria"/>
              </a:rPr>
              <a:t>ífica o aproximada</a:t>
            </a:r>
          </a:p>
          <a:p>
            <a:pPr algn="ctr"/>
            <a:r>
              <a:rPr lang="es-E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Cambria"/>
              </a:rPr>
              <a:t>¿Cuánto gana mensualmente?</a:t>
            </a:r>
          </a:p>
          <a:p>
            <a:pPr algn="ctr"/>
            <a:r>
              <a:rPr lang="es-E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Cambria"/>
              </a:rPr>
              <a:t>¿</a:t>
            </a:r>
            <a:r>
              <a:rPr lang="es-E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Cambria"/>
              </a:rPr>
              <a:t>Vive en la ciudad o en zona rural?</a:t>
            </a:r>
          </a:p>
          <a:p>
            <a:pPr algn="ctr"/>
            <a:r>
              <a:rPr lang="es-E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Cambria"/>
              </a:rPr>
              <a:t>Sexo</a:t>
            </a:r>
            <a:endParaRPr lang="es-ES" sz="12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Cambria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4421555" y="3018650"/>
            <a:ext cx="411675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s-E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Tiene aproximadamente 30 años</a:t>
            </a:r>
          </a:p>
          <a:p>
            <a:pPr marL="285750" indent="-285750">
              <a:buFont typeface="Arial"/>
              <a:buChar char="•"/>
            </a:pPr>
            <a:r>
              <a:rPr lang="es-E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Cambria"/>
              </a:rPr>
              <a:t>Su ingreso mensual es de 2’000.000 COP</a:t>
            </a:r>
          </a:p>
          <a:p>
            <a:pPr marL="285750" indent="-285750">
              <a:buFont typeface="Arial"/>
              <a:buChar char="•"/>
            </a:pPr>
            <a:r>
              <a:rPr lang="es-E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Cambria"/>
              </a:rPr>
              <a:t>Vive dentro de la ciudad</a:t>
            </a:r>
          </a:p>
          <a:p>
            <a:pPr marL="285750" indent="-285750">
              <a:buFont typeface="Arial"/>
              <a:buChar char="•"/>
            </a:pPr>
            <a:r>
              <a:rPr lang="es-E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Cambria"/>
              </a:rPr>
              <a:t>hombre</a:t>
            </a:r>
            <a:endParaRPr lang="es-ES" sz="14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Cambria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589986" y="4754203"/>
            <a:ext cx="323388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IDENTIFICADORES</a:t>
            </a:r>
          </a:p>
          <a:p>
            <a:pPr algn="ctr"/>
            <a:r>
              <a:rPr lang="es-E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Cambria"/>
              </a:rPr>
              <a:t>¿Prefiere un trato formal o informal?</a:t>
            </a:r>
          </a:p>
          <a:p>
            <a:pPr algn="ctr"/>
            <a:r>
              <a:rPr lang="es-E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Cambria"/>
              </a:rPr>
              <a:t>¿qué le hablen de “t</a:t>
            </a:r>
            <a:r>
              <a:rPr lang="es-E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Cambria"/>
              </a:rPr>
              <a:t>ú” o de “usted”?</a:t>
            </a:r>
          </a:p>
          <a:p>
            <a:pPr algn="ctr"/>
            <a:r>
              <a:rPr lang="es-E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Cambria"/>
              </a:rPr>
              <a:t>Algunos rasgos de personalidad</a:t>
            </a:r>
          </a:p>
          <a:p>
            <a:pPr algn="ctr"/>
            <a:r>
              <a:rPr lang="es-E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Cambria"/>
              </a:rPr>
              <a:t>¿Prefiere una comunicación tradicional o digital?</a:t>
            </a:r>
          </a:p>
        </p:txBody>
      </p:sp>
      <p:sp>
        <p:nvSpPr>
          <p:cNvPr id="19" name="CuadroTexto 18"/>
          <p:cNvSpPr txBox="1"/>
          <p:nvPr/>
        </p:nvSpPr>
        <p:spPr>
          <a:xfrm>
            <a:off x="4421555" y="4692648"/>
            <a:ext cx="430187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s-E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Prefiere un trato informal y que le hables de “t</a:t>
            </a:r>
            <a:r>
              <a:rPr lang="es-E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ú” o “vos”</a:t>
            </a:r>
          </a:p>
          <a:p>
            <a:pPr marL="285750" indent="-285750">
              <a:buFont typeface="Arial"/>
              <a:buChar char="•"/>
            </a:pPr>
            <a:r>
              <a:rPr lang="es-E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Cambria"/>
              </a:rPr>
              <a:t>Es metódico, tranquilo, busca resultados medibles.</a:t>
            </a:r>
          </a:p>
          <a:p>
            <a:pPr marL="285750" indent="-285750">
              <a:buFont typeface="Arial"/>
              <a:buChar char="•"/>
            </a:pPr>
            <a:r>
              <a:rPr lang="es-E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Cambria"/>
              </a:rPr>
              <a:t>Prefiere medios digitales para comunicarse y recibir información.</a:t>
            </a:r>
            <a:endParaRPr lang="es-ES" sz="14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10068218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109980" y="404942"/>
            <a:ext cx="31698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NOMBRE DEL BUYER </a:t>
            </a:r>
            <a:r>
              <a:rPr lang="es-E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Cambria"/>
              </a:rPr>
              <a:t>PERSONA</a:t>
            </a:r>
            <a:endParaRPr lang="es-ES" sz="1600" b="1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Cambria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4421555" y="404942"/>
            <a:ext cx="41167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MIGUEL COORDINADOR DE MERCADEO</a:t>
            </a:r>
            <a:endParaRPr lang="es-ES" sz="1600" b="1" dirty="0">
              <a:solidFill>
                <a:schemeClr val="accent4">
                  <a:lumMod val="75000"/>
                </a:schemeClr>
              </a:solidFill>
              <a:latin typeface="+mj-lt"/>
              <a:cs typeface="Cambria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589986" y="1301339"/>
            <a:ext cx="316984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OBJETIVOS</a:t>
            </a:r>
          </a:p>
          <a:p>
            <a:pPr algn="ctr"/>
            <a:r>
              <a:rPr lang="es-E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Cambria"/>
              </a:rPr>
              <a:t>¿Cu</a:t>
            </a:r>
            <a:r>
              <a:rPr lang="es-E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Cambria"/>
              </a:rPr>
              <a:t>áles son sus objetivos primarios?</a:t>
            </a:r>
          </a:p>
          <a:p>
            <a:pPr algn="ctr"/>
            <a:r>
              <a:rPr lang="es-E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Cambria"/>
              </a:rPr>
              <a:t>¿Secundarios?</a:t>
            </a:r>
            <a:endParaRPr lang="es-ES" sz="12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Cambria"/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4421555" y="1301932"/>
            <a:ext cx="411675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s-E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(primario) AUMENTAR RESULTADOS SIN MANTENIENDO EL MISMO PRESUPUESTO.</a:t>
            </a:r>
          </a:p>
          <a:p>
            <a:pPr marL="285750" indent="-285750">
              <a:buFont typeface="Arial"/>
              <a:buChar char="•"/>
            </a:pPr>
            <a:r>
              <a:rPr lang="es-E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(secundario) Medir resultados.</a:t>
            </a:r>
          </a:p>
          <a:p>
            <a:pPr marL="285750" indent="-285750">
              <a:buFont typeface="Arial"/>
              <a:buChar char="•"/>
            </a:pPr>
            <a:r>
              <a:rPr lang="es-E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(secundario) optimizar los procesos y recursos.</a:t>
            </a:r>
          </a:p>
        </p:txBody>
      </p:sp>
      <p:sp>
        <p:nvSpPr>
          <p:cNvPr id="14" name="CuadroTexto 13"/>
          <p:cNvSpPr txBox="1"/>
          <p:nvPr/>
        </p:nvSpPr>
        <p:spPr>
          <a:xfrm>
            <a:off x="589986" y="3065674"/>
            <a:ext cx="316984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RETOS</a:t>
            </a:r>
          </a:p>
          <a:p>
            <a:pPr algn="ctr"/>
            <a:r>
              <a:rPr lang="es-E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Cambria"/>
              </a:rPr>
              <a:t>¿Cuáles son sus </a:t>
            </a:r>
            <a:r>
              <a:rPr lang="es-E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mbria"/>
              </a:rPr>
              <a:t>retos </a:t>
            </a:r>
            <a:r>
              <a:rPr lang="es-E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Cambria"/>
              </a:rPr>
              <a:t>primarios?</a:t>
            </a:r>
          </a:p>
          <a:p>
            <a:pPr algn="ctr"/>
            <a:r>
              <a:rPr lang="es-E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Cambria"/>
              </a:rPr>
              <a:t>¿Secundarios?</a:t>
            </a:r>
            <a:endParaRPr lang="es-ES" sz="1200" dirty="0">
              <a:solidFill>
                <a:schemeClr val="tx1">
                  <a:lumMod val="65000"/>
                  <a:lumOff val="35000"/>
                </a:schemeClr>
              </a:solidFill>
              <a:cs typeface="Cambria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4421555" y="3065674"/>
            <a:ext cx="411675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s-E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Tiene muchas responsabilidades y poca ayuda</a:t>
            </a:r>
          </a:p>
          <a:p>
            <a:pPr marL="285750" indent="-285750">
              <a:buFont typeface="Arial"/>
              <a:buChar char="•"/>
            </a:pPr>
            <a:r>
              <a:rPr lang="es-E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Cambria"/>
              </a:rPr>
              <a:t>Responsable de optimizar los esfuerzos en mercadeo para incrementar resultados</a:t>
            </a:r>
            <a:endParaRPr lang="es-ES" sz="14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Cambria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589986" y="4822571"/>
            <a:ext cx="323388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C</a:t>
            </a:r>
            <a:r>
              <a:rPr lang="es-E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ÓMO PODEMOS AYUDAR</a:t>
            </a:r>
            <a:endParaRPr lang="es-ES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  <a:p>
            <a:pPr algn="ctr"/>
            <a:r>
              <a:rPr lang="is-I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Cambria"/>
              </a:rPr>
              <a:t>… para que logre los objetivos deseados?</a:t>
            </a:r>
          </a:p>
          <a:p>
            <a:pPr algn="ctr"/>
            <a:r>
              <a:rPr lang="is-I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Cambria"/>
              </a:rPr>
              <a:t>... </a:t>
            </a:r>
            <a:r>
              <a:rPr lang="es-E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Cambria"/>
              </a:rPr>
              <a:t>P</a:t>
            </a:r>
            <a:r>
              <a:rPr lang="is-I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Cambria"/>
              </a:rPr>
              <a:t>ara que supere esos retos?</a:t>
            </a:r>
            <a:endParaRPr lang="es-ES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Cambria"/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4421555" y="4761016"/>
            <a:ext cx="430187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s-E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Le presentamos el inbound marketing para optimizar sus resultados y recursos</a:t>
            </a:r>
          </a:p>
          <a:p>
            <a:pPr marL="285750" indent="-285750">
              <a:buFont typeface="Arial"/>
              <a:buChar char="•"/>
            </a:pPr>
            <a:r>
              <a:rPr lang="es-E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Cambria"/>
              </a:rPr>
              <a:t>Entregamos informes de rendimiento cada mes</a:t>
            </a:r>
            <a:endParaRPr lang="es-ES" sz="14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23438395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109980" y="475382"/>
            <a:ext cx="31698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NOMBRE DEL BUYER </a:t>
            </a:r>
            <a:r>
              <a:rPr lang="es-E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Cambria"/>
              </a:rPr>
              <a:t>PERSONA</a:t>
            </a:r>
            <a:endParaRPr lang="es-ES" sz="1600" b="1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Cambria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4421555" y="475382"/>
            <a:ext cx="41167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MIGUEL COORDINADOR DE MERCADEO</a:t>
            </a:r>
            <a:endParaRPr lang="es-ES" sz="1600" b="1" dirty="0">
              <a:solidFill>
                <a:schemeClr val="accent4">
                  <a:lumMod val="75000"/>
                </a:schemeClr>
              </a:solidFill>
              <a:latin typeface="+mj-lt"/>
              <a:cs typeface="Cambria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589986" y="1857846"/>
            <a:ext cx="316984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MENSAJE DE MARKETING</a:t>
            </a:r>
          </a:p>
          <a:p>
            <a:pPr algn="ctr"/>
            <a:r>
              <a:rPr lang="es-E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mbria"/>
              </a:rPr>
              <a:t>C</a:t>
            </a:r>
            <a:r>
              <a:rPr lang="es-E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mbria"/>
              </a:rPr>
              <a:t>ómo decribirías la solución de tu empresa a este Buyer Persona</a:t>
            </a:r>
            <a:endParaRPr lang="es-ES" sz="1200" dirty="0">
              <a:solidFill>
                <a:schemeClr val="tx1">
                  <a:lumMod val="65000"/>
                  <a:lumOff val="35000"/>
                </a:schemeClr>
              </a:solidFill>
              <a:cs typeface="Cambria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4421555" y="1857846"/>
            <a:ext cx="41167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Cambria"/>
              </a:rPr>
              <a:t>Soluciones digitales que aumentan el ROI</a:t>
            </a:r>
            <a:endParaRPr lang="es-ES" sz="14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Cambria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589986" y="4452966"/>
            <a:ext cx="323388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MENSAJE DE VENTAS</a:t>
            </a:r>
          </a:p>
          <a:p>
            <a:pPr algn="ctr"/>
            <a:r>
              <a:rPr lang="es-E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mbria"/>
              </a:rPr>
              <a:t>Cómo venderías la solución de tu empresa a este Buyer Persona</a:t>
            </a:r>
            <a:endParaRPr lang="es-ES" sz="1200" dirty="0">
              <a:solidFill>
                <a:schemeClr val="tx1">
                  <a:lumMod val="65000"/>
                  <a:lumOff val="35000"/>
                </a:schemeClr>
              </a:solidFill>
              <a:cs typeface="Cambria"/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4421555" y="4391411"/>
            <a:ext cx="430187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Ponemos a tu disposici</a:t>
            </a:r>
            <a:r>
              <a:rPr lang="es-E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ón todos nuestrso recursos digitales con el fin de que reduzcas los recursos utilizados y aumentes el ROI con resultados medibles.</a:t>
            </a:r>
            <a:endParaRPr lang="es-ES" sz="14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35232021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>
                <a:solidFill>
                  <a:srgbClr val="4C65C2"/>
                </a:solidFill>
              </a:rPr>
              <a:t>No olvides</a:t>
            </a:r>
            <a:endParaRPr lang="es-ES" dirty="0">
              <a:solidFill>
                <a:srgbClr val="4C65C2"/>
              </a:solidFill>
            </a:endParaRPr>
          </a:p>
        </p:txBody>
      </p:sp>
      <p:sp>
        <p:nvSpPr>
          <p:cNvPr id="6" name="TextBox 3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500856"/>
            <a:ext cx="8229600" cy="46012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marL="0" indent="0" algn="just">
              <a:lnSpc>
                <a:spcPct val="130000"/>
              </a:lnSpc>
              <a:buSzPct val="100000"/>
              <a:buNone/>
            </a:pPr>
            <a:r>
              <a:rPr lang="es-ES_tradnl" sz="2000" dirty="0" smtClean="0">
                <a:solidFill>
                  <a:srgbClr val="595959"/>
                </a:solidFill>
                <a:latin typeface="Calibri"/>
                <a:cs typeface="Calibri"/>
              </a:rPr>
              <a:t>En estos ejemplos te damos la informaci</a:t>
            </a:r>
            <a:r>
              <a:rPr lang="es-ES_tradnl" sz="2000" dirty="0" smtClean="0">
                <a:solidFill>
                  <a:srgbClr val="595959"/>
                </a:solidFill>
                <a:latin typeface="Calibri"/>
                <a:cs typeface="Calibri"/>
              </a:rPr>
              <a:t>ón básica y que, en nuestro criterio, es primordial para tener el primer bosquejo de un buyer persona, sin embargo no es una camisa de fuerza; </a:t>
            </a:r>
            <a:r>
              <a:rPr lang="es-ES_tradnl" sz="2000" b="1" dirty="0" smtClean="0">
                <a:solidFill>
                  <a:srgbClr val="595959"/>
                </a:solidFill>
                <a:latin typeface="Calibri"/>
                <a:cs typeface="Calibri"/>
              </a:rPr>
              <a:t>si crees que necesitas más datos lo ideal es que los obtengas</a:t>
            </a:r>
            <a:r>
              <a:rPr lang="es-ES_tradnl" sz="2000" dirty="0" smtClean="0">
                <a:solidFill>
                  <a:srgbClr val="595959"/>
                </a:solidFill>
                <a:latin typeface="Calibri"/>
                <a:cs typeface="Calibri"/>
              </a:rPr>
              <a:t> ¡todo lo que necesites para conocer mejor a tu Buyer Persona es válido!</a:t>
            </a:r>
          </a:p>
          <a:p>
            <a:pPr marL="0" indent="0" algn="just">
              <a:lnSpc>
                <a:spcPct val="130000"/>
              </a:lnSpc>
              <a:buSzPct val="100000"/>
              <a:buNone/>
            </a:pPr>
            <a:endParaRPr lang="es-ES_tradnl" sz="2000" dirty="0">
              <a:solidFill>
                <a:srgbClr val="595959"/>
              </a:solidFill>
              <a:latin typeface="Calibri"/>
              <a:cs typeface="Calibri"/>
            </a:endParaRPr>
          </a:p>
          <a:p>
            <a:pPr marL="0" indent="0" algn="just">
              <a:lnSpc>
                <a:spcPct val="130000"/>
              </a:lnSpc>
              <a:buSzPct val="100000"/>
              <a:buNone/>
            </a:pPr>
            <a:r>
              <a:rPr lang="es-ES_tradnl" sz="2000" dirty="0" smtClean="0">
                <a:solidFill>
                  <a:srgbClr val="595959"/>
                </a:solidFill>
                <a:latin typeface="Calibri"/>
                <a:cs typeface="Calibri"/>
              </a:rPr>
              <a:t>Por ejemplo, si tu producto son casas para perro, probablemente deberás conocer si tienen un perro grande, mediano o pequeño; por otro lado si ofreces servicios, por ejemplo, como agencia de viajes, debes conocer con cuánto tiempo cuentan tus BP para un viaje, cuánto están dispuestos a invertir y qué buscan ¿Descanso? ¿Aventuras?</a:t>
            </a:r>
            <a:endParaRPr lang="es-ES_tradnl" sz="2000" dirty="0">
              <a:solidFill>
                <a:srgbClr val="595959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9518301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</TotalTime>
  <Words>1336</Words>
  <Application>Microsoft Macintosh PowerPoint</Application>
  <PresentationFormat>Presentación en pantalla (4:3)</PresentationFormat>
  <Paragraphs>162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18" baseType="lpstr">
      <vt:lpstr>Tema de Office</vt:lpstr>
      <vt:lpstr>Presentación de PowerPoint</vt:lpstr>
      <vt:lpstr>¿Qué son los Buyer Personas?</vt:lpstr>
      <vt:lpstr>¿Qué son los Buyer Personas negativos?</vt:lpstr>
      <vt:lpstr>¿Para qué sirven los Buyer Personas?</vt:lpstr>
      <vt:lpstr>¿Cómo crear un buyer persona?</vt:lpstr>
      <vt:lpstr>Presentación de PowerPoint</vt:lpstr>
      <vt:lpstr>Presentación de PowerPoint</vt:lpstr>
      <vt:lpstr>Presentación de PowerPoint</vt:lpstr>
      <vt:lpstr>No olvides</vt:lpstr>
      <vt:lpstr>AHORA TE TOCA A TI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***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* **</dc:creator>
  <cp:lastModifiedBy>* **</cp:lastModifiedBy>
  <cp:revision>13</cp:revision>
  <dcterms:created xsi:type="dcterms:W3CDTF">2016-10-19T16:38:58Z</dcterms:created>
  <dcterms:modified xsi:type="dcterms:W3CDTF">2016-10-19T20:12:28Z</dcterms:modified>
</cp:coreProperties>
</file>