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emf" ContentType="image/x-emf"/>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sldIdLst>
    <p:sldId id="256" r:id="rId2"/>
    <p:sldId id="260" r:id="rId3"/>
    <p:sldId id="261" r:id="rId4"/>
    <p:sldId id="259" r:id="rId5"/>
    <p:sldId id="262" r:id="rId6"/>
    <p:sldId id="263" r:id="rId7"/>
    <p:sldId id="264" r:id="rId8"/>
    <p:sldId id="265" r:id="rId9"/>
    <p:sldId id="258" r:id="rId10"/>
    <p:sldId id="301" r:id="rId11"/>
    <p:sldId id="296" r:id="rId12"/>
    <p:sldId id="297" r:id="rId13"/>
    <p:sldId id="298" r:id="rId14"/>
    <p:sldId id="299" r:id="rId15"/>
    <p:sldId id="300" r:id="rId16"/>
    <p:sldId id="266" r:id="rId17"/>
    <p:sldId id="267" r:id="rId18"/>
    <p:sldId id="268" r:id="rId19"/>
    <p:sldId id="269" r:id="rId20"/>
    <p:sldId id="270" r:id="rId21"/>
    <p:sldId id="271" r:id="rId22"/>
    <p:sldId id="272" r:id="rId23"/>
    <p:sldId id="257" r:id="rId24"/>
    <p:sldId id="273" r:id="rId25"/>
    <p:sldId id="276" r:id="rId26"/>
    <p:sldId id="277" r:id="rId27"/>
    <p:sldId id="278" r:id="rId28"/>
    <p:sldId id="310" r:id="rId29"/>
    <p:sldId id="279" r:id="rId30"/>
    <p:sldId id="280" r:id="rId31"/>
    <p:sldId id="281" r:id="rId32"/>
    <p:sldId id="282" r:id="rId33"/>
    <p:sldId id="283" r:id="rId34"/>
    <p:sldId id="284" r:id="rId35"/>
    <p:sldId id="285" r:id="rId36"/>
    <p:sldId id="286" r:id="rId37"/>
    <p:sldId id="287" r:id="rId38"/>
    <p:sldId id="289" r:id="rId39"/>
    <p:sldId id="291" r:id="rId40"/>
    <p:sldId id="292" r:id="rId41"/>
    <p:sldId id="293" r:id="rId42"/>
    <p:sldId id="302" r:id="rId43"/>
    <p:sldId id="303" r:id="rId44"/>
    <p:sldId id="304" r:id="rId45"/>
    <p:sldId id="305" r:id="rId46"/>
    <p:sldId id="306" r:id="rId47"/>
    <p:sldId id="307" r:id="rId48"/>
    <p:sldId id="308" r:id="rId49"/>
    <p:sldId id="309"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94742"/>
  </p:normalViewPr>
  <p:slideViewPr>
    <p:cSldViewPr snapToGrid="0" snapToObjects="1">
      <p:cViewPr>
        <p:scale>
          <a:sx n="157" d="100"/>
          <a:sy n="157" d="100"/>
        </p:scale>
        <p:origin x="-40" y="183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BEE3EC-AEAC-D14D-A8C9-FF5612DD7744}" type="datetimeFigureOut">
              <a:rPr lang="en-US" smtClean="0"/>
              <a:t>9/28/15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920274-A1BD-4744-A7DB-04093332D74B}" type="slidenum">
              <a:rPr lang="en-US" smtClean="0"/>
              <a:t>‹#›</a:t>
            </a:fld>
            <a:endParaRPr lang="en-US"/>
          </a:p>
        </p:txBody>
      </p:sp>
    </p:spTree>
    <p:extLst>
      <p:ext uri="{BB962C8B-B14F-4D97-AF65-F5344CB8AC3E}">
        <p14:creationId xmlns:p14="http://schemas.microsoft.com/office/powerpoint/2010/main" val="1020093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VI </a:t>
            </a:r>
            <a:r>
              <a:rPr lang="en-US" dirty="0" smtClean="0"/>
              <a:t>Marketing and Branding: 65-person agency headquartered in Oklahoma City with offices in Kansas City and Colorado Springs</a:t>
            </a:r>
            <a:r>
              <a:rPr lang="en-US" baseline="0" dirty="0" smtClean="0"/>
              <a:t> with specialists in 20+ different marketing disciplines including: PPC, Display, SEO, Social Media, Public Relations, In-House Film, Motion Graphics, Media Buyers, Web Design, Graphic Design and more.</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1</a:t>
            </a:fld>
            <a:endParaRPr lang="en-US"/>
          </a:p>
        </p:txBody>
      </p:sp>
    </p:spTree>
    <p:extLst>
      <p:ext uri="{BB962C8B-B14F-4D97-AF65-F5344CB8AC3E}">
        <p14:creationId xmlns:p14="http://schemas.microsoft.com/office/powerpoint/2010/main" val="2409979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 Facebook</a:t>
            </a:r>
            <a:r>
              <a:rPr lang="en-US" dirty="0" smtClean="0"/>
              <a:t>. The evil empire of social media. Studies show that a small business with a Facebook page of 1,000 LIKES will get on average a 4.1% reach organically on its posts…meaning only 41 out of the 1,000 fans will actually see your post. And of those 41, they are the most engaged fans which means it will be the same 41</a:t>
            </a:r>
            <a:r>
              <a:rPr lang="en-US" baseline="0" dirty="0" smtClean="0"/>
              <a:t> over and over most likely including: co-workers, and employees’ families; hardly the audience you are trying to reach. But how did we get to this point in 2015 social media? Considering engagement is what drives that % up or down, let’s take a look at the average Facebook users timeline to see why brands are not getting the engagement they want (on Facebook).</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10</a:t>
            </a:fld>
            <a:endParaRPr lang="en-US"/>
          </a:p>
        </p:txBody>
      </p:sp>
    </p:spTree>
    <p:extLst>
      <p:ext uri="{BB962C8B-B14F-4D97-AF65-F5344CB8AC3E}">
        <p14:creationId xmlns:p14="http://schemas.microsoft.com/office/powerpoint/2010/main" val="1636598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11. First</a:t>
            </a:r>
            <a:r>
              <a:rPr lang="en-US" dirty="0" smtClean="0"/>
              <a:t>, you turn on your</a:t>
            </a:r>
            <a:r>
              <a:rPr lang="en-US" baseline="0" dirty="0" smtClean="0"/>
              <a:t> app and see photos from your friend’s wedding. That’s nice.</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11</a:t>
            </a:fld>
            <a:endParaRPr lang="en-US"/>
          </a:p>
        </p:txBody>
      </p:sp>
    </p:spTree>
    <p:extLst>
      <p:ext uri="{BB962C8B-B14F-4D97-AF65-F5344CB8AC3E}">
        <p14:creationId xmlns:p14="http://schemas.microsoft.com/office/powerpoint/2010/main" val="2862337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 Scroll </a:t>
            </a:r>
            <a:r>
              <a:rPr lang="en-US" dirty="0" smtClean="0"/>
              <a:t>down and you see an event from</a:t>
            </a:r>
            <a:r>
              <a:rPr lang="en-US" baseline="0" dirty="0" smtClean="0"/>
              <a:t> a brand you follow (or possibly it’s an ad they served you with).</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12</a:t>
            </a:fld>
            <a:endParaRPr lang="en-US"/>
          </a:p>
        </p:txBody>
      </p:sp>
    </p:spTree>
    <p:extLst>
      <p:ext uri="{BB962C8B-B14F-4D97-AF65-F5344CB8AC3E}">
        <p14:creationId xmlns:p14="http://schemas.microsoft.com/office/powerpoint/2010/main" val="876890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13. Scroll </a:t>
            </a:r>
            <a:r>
              <a:rPr lang="en-US" dirty="0" smtClean="0"/>
              <a:t>down more and</a:t>
            </a:r>
            <a:r>
              <a:rPr lang="en-US" baseline="0" dirty="0" smtClean="0"/>
              <a:t> it’s a post form the user’s wife or best friend (my wife in this case). “Like”</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13</a:t>
            </a:fld>
            <a:endParaRPr lang="en-US"/>
          </a:p>
        </p:txBody>
      </p:sp>
    </p:spTree>
    <p:extLst>
      <p:ext uri="{BB962C8B-B14F-4D97-AF65-F5344CB8AC3E}">
        <p14:creationId xmlns:p14="http://schemas.microsoft.com/office/powerpoint/2010/main" val="1702929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14. Another </a:t>
            </a:r>
            <a:r>
              <a:rPr lang="en-US" dirty="0" smtClean="0"/>
              <a:t>scroll and we</a:t>
            </a:r>
            <a:r>
              <a:rPr lang="en-US" baseline="0" dirty="0" smtClean="0"/>
              <a:t> see some click bait of Barbie in the bathtub. A little outlandish but it’s attention-grabbing none the less.</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14</a:t>
            </a:fld>
            <a:endParaRPr lang="en-US"/>
          </a:p>
        </p:txBody>
      </p:sp>
    </p:spTree>
    <p:extLst>
      <p:ext uri="{BB962C8B-B14F-4D97-AF65-F5344CB8AC3E}">
        <p14:creationId xmlns:p14="http://schemas.microsoft.com/office/powerpoint/2010/main" val="670557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15. And </a:t>
            </a:r>
            <a:r>
              <a:rPr lang="en-US" dirty="0" smtClean="0"/>
              <a:t>finally we scroll down to a 5</a:t>
            </a:r>
            <a:r>
              <a:rPr lang="en-US" baseline="30000" dirty="0" smtClean="0"/>
              <a:t>th</a:t>
            </a:r>
            <a:r>
              <a:rPr lang="en-US" dirty="0" smtClean="0"/>
              <a:t> post and it’s a video auto-playing of a robot riding a bike. A robot on a bike</a:t>
            </a:r>
            <a:r>
              <a:rPr lang="en-US" baseline="0" dirty="0" smtClean="0"/>
              <a:t> video! You see, your competitors in the real world are not your competitors on social media. In social media your competitors are the users friends, family, </a:t>
            </a:r>
            <a:r>
              <a:rPr lang="en-US" baseline="0" dirty="0" err="1" smtClean="0"/>
              <a:t>barbie</a:t>
            </a:r>
            <a:r>
              <a:rPr lang="en-US" baseline="0" dirty="0" smtClean="0"/>
              <a:t> and even a robot riding a bike! As a small business, your content needs to be as captivating as a robot on a bike to keep me from scrolling on to the next post. Get creative! Stop me from scrolling.</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15</a:t>
            </a:fld>
            <a:endParaRPr lang="en-US"/>
          </a:p>
        </p:txBody>
      </p:sp>
    </p:spTree>
    <p:extLst>
      <p:ext uri="{BB962C8B-B14F-4D97-AF65-F5344CB8AC3E}">
        <p14:creationId xmlns:p14="http://schemas.microsoft.com/office/powerpoint/2010/main" val="478791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16. A</a:t>
            </a:r>
            <a:r>
              <a:rPr lang="en-US" baseline="0" dirty="0" smtClean="0"/>
              <a:t> </a:t>
            </a:r>
            <a:r>
              <a:rPr lang="en-US" baseline="0" dirty="0" smtClean="0"/>
              <a:t>small business has a lot of good things going for it. Easy approval processes. A “Go get ‘</a:t>
            </a:r>
            <a:r>
              <a:rPr lang="en-US" baseline="0" dirty="0" err="1" smtClean="0"/>
              <a:t>em</a:t>
            </a:r>
            <a:r>
              <a:rPr lang="en-US" baseline="0" dirty="0" smtClean="0"/>
              <a:t>” attitude. But unfortunately, it usually means that the few employees that work for a small business are usually wearing many different hats at the same time. Meaning, it is likely the youngest in the office who is in charge of social or maybe it’s someone who only knows that “engage” is a priority. They often fall into a pattern of using social the way they first learned to use it years ago as a personal profile (not as a business). They have missed the evolution and all of its advantages. Before we jump into all the advantages, let’s take a look at where we came from in the social media world as it pertains to a small business.</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16</a:t>
            </a:fld>
            <a:endParaRPr lang="en-US"/>
          </a:p>
        </p:txBody>
      </p:sp>
    </p:spTree>
    <p:extLst>
      <p:ext uri="{BB962C8B-B14F-4D97-AF65-F5344CB8AC3E}">
        <p14:creationId xmlns:p14="http://schemas.microsoft.com/office/powerpoint/2010/main" val="39440137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 The </a:t>
            </a:r>
            <a:r>
              <a:rPr lang="en-US" dirty="0" smtClean="0"/>
              <a:t>telegraph. I have heard</a:t>
            </a:r>
            <a:r>
              <a:rPr lang="en-US" baseline="0" dirty="0" smtClean="0"/>
              <a:t> many presentations use the telegraph as the launching pad for the first social media “network.” As a small business, you must be asking yourself, “Who cares?” Good point. This presentation isn’t a history lesson. It’s a look in how social media has evolved with </a:t>
            </a:r>
            <a:r>
              <a:rPr lang="en-US" b="1" baseline="0" dirty="0" smtClean="0"/>
              <a:t>small business</a:t>
            </a:r>
            <a:r>
              <a:rPr lang="en-US" baseline="0" dirty="0" smtClean="0"/>
              <a:t>. And social for a small business didn’t start with the telegraph. It started on a morning much more recent. Can you guess what morning that was?</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17</a:t>
            </a:fld>
            <a:endParaRPr lang="en-US"/>
          </a:p>
        </p:txBody>
      </p:sp>
    </p:spTree>
    <p:extLst>
      <p:ext uri="{BB962C8B-B14F-4D97-AF65-F5344CB8AC3E}">
        <p14:creationId xmlns:p14="http://schemas.microsoft.com/office/powerpoint/2010/main" val="1764636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 Does </a:t>
            </a:r>
            <a:r>
              <a:rPr lang="en-US" dirty="0" smtClean="0"/>
              <a:t>this help? Janis (pronounced </a:t>
            </a:r>
            <a:r>
              <a:rPr lang="en-US" dirty="0" err="1" smtClean="0"/>
              <a:t>yanis</a:t>
            </a:r>
            <a:r>
              <a:rPr lang="en-US" dirty="0" smtClean="0"/>
              <a:t>) was in my opinion a crucial figure in social media for small businesses. Before Janis’s famous tweet, small businesses saw social as an after</a:t>
            </a:r>
            <a:r>
              <a:rPr lang="en-US" baseline="0" dirty="0" smtClean="0"/>
              <a:t> thought. No strategy except to maybe secure an account and occasionally check it for bad reviews on your brand or product. But what was it that Janis posted that changed the social media industry for small businesses so much?</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18</a:t>
            </a:fld>
            <a:endParaRPr lang="en-US"/>
          </a:p>
        </p:txBody>
      </p:sp>
    </p:spTree>
    <p:extLst>
      <p:ext uri="{BB962C8B-B14F-4D97-AF65-F5344CB8AC3E}">
        <p14:creationId xmlns:p14="http://schemas.microsoft.com/office/powerpoint/2010/main" val="1126927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19. This</a:t>
            </a:r>
            <a:r>
              <a:rPr lang="en-US" dirty="0" smtClean="0"/>
              <a:t>. A plane landed in the Hudson and the world</a:t>
            </a:r>
            <a:r>
              <a:rPr lang="en-US" baseline="0" dirty="0" smtClean="0"/>
              <a:t> lost its mind. For the first time a “Regular Joe” became a worldwide citizen journalist and photographer. Every media outlet around the world was using this photo and Janis’s “quote” for their leads and source. It wasn’t waiting for the 10:00pm news or tomorrow’s newspapers. The world wanted it NOW, and through Twitter they received it. The business in the photo is obviously not a small business, but that is not the point. The point is that this single tweet made Twitter explode. It gave precedence to the notion that one singe user (read “small business”) could get their message to the masses. It was possible, and to a small business sometimes that all you need to hear.</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19</a:t>
            </a:fld>
            <a:endParaRPr lang="en-US"/>
          </a:p>
        </p:txBody>
      </p:sp>
    </p:spTree>
    <p:extLst>
      <p:ext uri="{BB962C8B-B14F-4D97-AF65-F5344CB8AC3E}">
        <p14:creationId xmlns:p14="http://schemas.microsoft.com/office/powerpoint/2010/main" val="2904965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 My </a:t>
            </a:r>
            <a:r>
              <a:rPr lang="en-US" dirty="0" smtClean="0"/>
              <a:t>name is Casey</a:t>
            </a:r>
            <a:r>
              <a:rPr lang="en-US" baseline="0" dirty="0" smtClean="0"/>
              <a:t> Cornett and I have been the Social Media Director at VI Marketing and Branding for the past four years. I lead a team of incredibly smart social media strategists who develop and execute social media campaigns and brand development for local, regional and national clients. My background is in Public Relations which I believe is a perfect fit for anyone who has control over public messaging for a brand. I often speak on social media strategies at universities and non-profits in the area. While this is my first presentation at Confluence Conference, speaking today on social media is “not my first rodeo.”</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2</a:t>
            </a:fld>
            <a:endParaRPr lang="en-US"/>
          </a:p>
        </p:txBody>
      </p:sp>
    </p:spTree>
    <p:extLst>
      <p:ext uri="{BB962C8B-B14F-4D97-AF65-F5344CB8AC3E}">
        <p14:creationId xmlns:p14="http://schemas.microsoft.com/office/powerpoint/2010/main" val="858395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20. You </a:t>
            </a:r>
            <a:r>
              <a:rPr lang="en-US" dirty="0" smtClean="0"/>
              <a:t>want proof that this moment was big for social? How</a:t>
            </a:r>
            <a:r>
              <a:rPr lang="en-US" baseline="0" dirty="0" smtClean="0"/>
              <a:t> does</a:t>
            </a:r>
            <a:r>
              <a:rPr lang="en-US" dirty="0" smtClean="0"/>
              <a:t> this chart satisfy</a:t>
            </a:r>
            <a:r>
              <a:rPr lang="en-US" baseline="0" dirty="0" smtClean="0"/>
              <a:t> that need? Accounts and individual users began jumping onboard at a ridiculous pace. Before this, that flat little line was basically just me and some friends. Now, Twitter was a behemoth. So, what did small businesses do in their infancy?</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20</a:t>
            </a:fld>
            <a:endParaRPr lang="en-US"/>
          </a:p>
        </p:txBody>
      </p:sp>
    </p:spTree>
    <p:extLst>
      <p:ext uri="{BB962C8B-B14F-4D97-AF65-F5344CB8AC3E}">
        <p14:creationId xmlns:p14="http://schemas.microsoft.com/office/powerpoint/2010/main" val="36967716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 They </a:t>
            </a:r>
            <a:r>
              <a:rPr lang="en-US" dirty="0" smtClean="0"/>
              <a:t>put this on EVERYTHING. Didn’t matter what it was. Roadside billboard?</a:t>
            </a:r>
            <a:r>
              <a:rPr lang="en-US" baseline="0" dirty="0" smtClean="0"/>
              <a:t> Sure! Problem solved. What else?</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21</a:t>
            </a:fld>
            <a:endParaRPr lang="en-US"/>
          </a:p>
        </p:txBody>
      </p:sp>
    </p:spTree>
    <p:extLst>
      <p:ext uri="{BB962C8B-B14F-4D97-AF65-F5344CB8AC3E}">
        <p14:creationId xmlns:p14="http://schemas.microsoft.com/office/powerpoint/2010/main" val="787056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22. They </a:t>
            </a:r>
            <a:r>
              <a:rPr lang="en-US" dirty="0" smtClean="0"/>
              <a:t>auto-messaged everyone,</a:t>
            </a:r>
            <a:r>
              <a:rPr lang="en-US" baseline="0" dirty="0" smtClean="0"/>
              <a:t> seemingly saying, “Thanks for allowing our messages into your feed! Now, as our first communication together, click on this random crappy link!”</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22</a:t>
            </a:fld>
            <a:endParaRPr lang="en-US"/>
          </a:p>
        </p:txBody>
      </p:sp>
    </p:spTree>
    <p:extLst>
      <p:ext uri="{BB962C8B-B14F-4D97-AF65-F5344CB8AC3E}">
        <p14:creationId xmlns:p14="http://schemas.microsoft.com/office/powerpoint/2010/main" val="2068408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23. But </a:t>
            </a:r>
            <a:r>
              <a:rPr lang="en-US" dirty="0" smtClean="0"/>
              <a:t>small</a:t>
            </a:r>
            <a:r>
              <a:rPr lang="en-US" baseline="0" dirty="0" smtClean="0"/>
              <a:t> businesses knew to “engage.” How could they not know it? It was the headline everywhere. “ENGAGE WITH CUSTOMERS!” “”ENGAGE NOW” “WAYS TO ENGAGE!” ENGAGE! ENGAGE! ENGAGE!</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23</a:t>
            </a:fld>
            <a:endParaRPr lang="en-US"/>
          </a:p>
        </p:txBody>
      </p:sp>
    </p:spTree>
    <p:extLst>
      <p:ext uri="{BB962C8B-B14F-4D97-AF65-F5344CB8AC3E}">
        <p14:creationId xmlns:p14="http://schemas.microsoft.com/office/powerpoint/2010/main" val="2216637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24. Small</a:t>
            </a:r>
            <a:r>
              <a:rPr lang="en-US" baseline="0" dirty="0" smtClean="0"/>
              <a:t> </a:t>
            </a:r>
            <a:r>
              <a:rPr lang="en-US" baseline="0" dirty="0" smtClean="0"/>
              <a:t>businesses were stuck. They found a way in (by engaging), and they held on too tight. They boxed themselves in and put up blinders as the social media evolution truly took place. They knew the marketing funnel called for four different sections for growing their business: Attract, Educate, Engage and Convert. They knew social was perfect for the Engage section. A few advanced small business owners even took advantage of some ways to (on a small scale) use social media for other parts of the funnel but it wasn’t very rewarding for the time it took to complete. But as time went on, social media for small businesses began taking HUGE steps forward (for those who were paying attention). The social media industry made HUGE steps forward allowing for the other sections of the funnel to become equally worth it.</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24</a:t>
            </a:fld>
            <a:endParaRPr lang="en-US"/>
          </a:p>
        </p:txBody>
      </p:sp>
    </p:spTree>
    <p:extLst>
      <p:ext uri="{BB962C8B-B14F-4D97-AF65-F5344CB8AC3E}">
        <p14:creationId xmlns:p14="http://schemas.microsoft.com/office/powerpoint/2010/main" val="2080646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25. Over</a:t>
            </a:r>
            <a:r>
              <a:rPr lang="en-US" baseline="0" dirty="0" smtClean="0"/>
              <a:t> </a:t>
            </a:r>
            <a:r>
              <a:rPr lang="en-US" baseline="0" dirty="0" smtClean="0"/>
              <a:t>time you were allowed (and encouraged) to use social media as a small business to Attract.</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25</a:t>
            </a:fld>
            <a:endParaRPr lang="en-US"/>
          </a:p>
        </p:txBody>
      </p:sp>
    </p:spTree>
    <p:extLst>
      <p:ext uri="{BB962C8B-B14F-4D97-AF65-F5344CB8AC3E}">
        <p14:creationId xmlns:p14="http://schemas.microsoft.com/office/powerpoint/2010/main" val="16470423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26. To </a:t>
            </a:r>
            <a:r>
              <a:rPr lang="en-US" dirty="0" smtClean="0"/>
              <a:t>Educate. To Engage.</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26</a:t>
            </a:fld>
            <a:endParaRPr lang="en-US"/>
          </a:p>
        </p:txBody>
      </p:sp>
    </p:spTree>
    <p:extLst>
      <p:ext uri="{BB962C8B-B14F-4D97-AF65-F5344CB8AC3E}">
        <p14:creationId xmlns:p14="http://schemas.microsoft.com/office/powerpoint/2010/main" val="2068100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27. And </a:t>
            </a:r>
            <a:r>
              <a:rPr lang="en-US" dirty="0" smtClean="0"/>
              <a:t>to Convert.</a:t>
            </a:r>
          </a:p>
          <a:p>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27</a:t>
            </a:fld>
            <a:endParaRPr lang="en-US"/>
          </a:p>
        </p:txBody>
      </p:sp>
    </p:spTree>
    <p:extLst>
      <p:ext uri="{BB962C8B-B14F-4D97-AF65-F5344CB8AC3E}">
        <p14:creationId xmlns:p14="http://schemas.microsoft.com/office/powerpoint/2010/main" val="1352626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28. Attract</a:t>
            </a:r>
            <a:r>
              <a:rPr lang="en-US" dirty="0" smtClean="0"/>
              <a:t>. What does this mean for small businesses who have fought so hard to evolve with the</a:t>
            </a:r>
            <a:r>
              <a:rPr lang="en-US" baseline="0" dirty="0" smtClean="0"/>
              <a:t> ever-changing industry? It means your efforts are finally being rewarded.</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28</a:t>
            </a:fld>
            <a:endParaRPr lang="en-US"/>
          </a:p>
        </p:txBody>
      </p:sp>
    </p:spTree>
    <p:extLst>
      <p:ext uri="{BB962C8B-B14F-4D97-AF65-F5344CB8AC3E}">
        <p14:creationId xmlns:p14="http://schemas.microsoft.com/office/powerpoint/2010/main" val="667852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29. Saving </a:t>
            </a:r>
            <a:r>
              <a:rPr lang="en-US" dirty="0" smtClean="0"/>
              <a:t>up all your money to make</a:t>
            </a:r>
            <a:r>
              <a:rPr lang="en-US" baseline="0" dirty="0" smtClean="0"/>
              <a:t>/produce and run a TV ad </a:t>
            </a:r>
            <a:r>
              <a:rPr lang="en-US" dirty="0" smtClean="0"/>
              <a:t>to</a:t>
            </a:r>
            <a:r>
              <a:rPr lang="en-US" baseline="0" dirty="0" smtClean="0"/>
              <a:t> </a:t>
            </a:r>
            <a:r>
              <a:rPr lang="en-US" dirty="0" smtClean="0"/>
              <a:t>reach the 18 to 54 year old market is a thing of the past for small business. Now, you can reach them based on interests</a:t>
            </a:r>
            <a:r>
              <a:rPr lang="en-US" baseline="0" dirty="0" smtClean="0"/>
              <a:t>, income, keywords in posts, job title, websites they’ve visited, email lists and even specific types of “Mom” (soccer mom, stay-at-home mom, </a:t>
            </a:r>
            <a:r>
              <a:rPr lang="en-US" baseline="0" dirty="0" err="1" smtClean="0"/>
              <a:t>etc</a:t>
            </a:r>
            <a:r>
              <a:rPr lang="en-US" baseline="0" dirty="0" smtClean="0"/>
              <a:t>). Ever logged-in to an app on your </a:t>
            </a:r>
            <a:r>
              <a:rPr lang="en-US" baseline="0" dirty="0" err="1" smtClean="0"/>
              <a:t>iphone</a:t>
            </a:r>
            <a:r>
              <a:rPr lang="en-US" baseline="0" dirty="0" smtClean="0"/>
              <a:t> using your Facebook login? I mean who wants to have a completely new login for every app and service you use? Exactly. You use the easy “Login through Facebook” option, and when you begin using that app (maybe it’s Yahoo Sports or New York Times) you are now seeing ads that were created from Facebook, but targeting you in a completely different app/site. Facebook is now bigger than itself, serving/targeting its users even when they aren’t even using the Facebook product. The possibilities are all at your finger tips. Open the “Ads manager” on Facebook and poke around.</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29</a:t>
            </a:fld>
            <a:endParaRPr lang="en-US"/>
          </a:p>
        </p:txBody>
      </p:sp>
    </p:spTree>
    <p:extLst>
      <p:ext uri="{BB962C8B-B14F-4D97-AF65-F5344CB8AC3E}">
        <p14:creationId xmlns:p14="http://schemas.microsoft.com/office/powerpoint/2010/main" val="4217002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 In </a:t>
            </a:r>
            <a:r>
              <a:rPr lang="en-US" dirty="0" smtClean="0"/>
              <a:t>the literal sense, August</a:t>
            </a:r>
            <a:r>
              <a:rPr lang="en-US" baseline="0" dirty="0" smtClean="0"/>
              <a:t> 8, 2015</a:t>
            </a:r>
            <a:r>
              <a:rPr lang="en-US" dirty="0" smtClean="0"/>
              <a:t> WAS my first rodeo. This is a panoramic </a:t>
            </a:r>
            <a:r>
              <a:rPr lang="en-US" dirty="0" err="1" smtClean="0"/>
              <a:t>selfie</a:t>
            </a:r>
            <a:r>
              <a:rPr lang="en-US" dirty="0" smtClean="0"/>
              <a:t> I took with a group of friends when we went to Pawnee,</a:t>
            </a:r>
            <a:r>
              <a:rPr lang="en-US" baseline="0" dirty="0" smtClean="0"/>
              <a:t> Oklahoma for the weekend and went to the Pawnee Bill Memorial Rodeo. I loved this photo and tweeted it out. </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3</a:t>
            </a:fld>
            <a:endParaRPr lang="en-US"/>
          </a:p>
        </p:txBody>
      </p:sp>
    </p:spTree>
    <p:extLst>
      <p:ext uri="{BB962C8B-B14F-4D97-AF65-F5344CB8AC3E}">
        <p14:creationId xmlns:p14="http://schemas.microsoft.com/office/powerpoint/2010/main" val="9453153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30. How </a:t>
            </a:r>
            <a:r>
              <a:rPr lang="en-US" dirty="0" smtClean="0"/>
              <a:t>about Twitter? Show</a:t>
            </a:r>
            <a:r>
              <a:rPr lang="en-US" baseline="0" dirty="0" smtClean="0"/>
              <a:t> a specific tweet to someone watching a TV show in real-time on their 2</a:t>
            </a:r>
            <a:r>
              <a:rPr lang="en-US" baseline="30000" dirty="0" smtClean="0"/>
              <a:t>nd</a:t>
            </a:r>
            <a:r>
              <a:rPr lang="en-US" baseline="0" dirty="0" smtClean="0"/>
              <a:t> device. Or perhaps show a CTA-tweet to someone who has already interacted with your Twitter account – proving they are ready to move further down the funnel.</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30</a:t>
            </a:fld>
            <a:endParaRPr lang="en-US"/>
          </a:p>
        </p:txBody>
      </p:sp>
    </p:spTree>
    <p:extLst>
      <p:ext uri="{BB962C8B-B14F-4D97-AF65-F5344CB8AC3E}">
        <p14:creationId xmlns:p14="http://schemas.microsoft.com/office/powerpoint/2010/main" val="957043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31. Educate</a:t>
            </a:r>
            <a:r>
              <a:rPr lang="en-US" baseline="0" dirty="0" smtClean="0"/>
              <a:t> </a:t>
            </a:r>
            <a:r>
              <a:rPr lang="en-US" baseline="0" dirty="0" smtClean="0"/>
              <a:t>your audience with social media</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31</a:t>
            </a:fld>
            <a:endParaRPr lang="en-US"/>
          </a:p>
        </p:txBody>
      </p:sp>
    </p:spTree>
    <p:extLst>
      <p:ext uri="{BB962C8B-B14F-4D97-AF65-F5344CB8AC3E}">
        <p14:creationId xmlns:p14="http://schemas.microsoft.com/office/powerpoint/2010/main" val="381776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32. (Video here) Probably </a:t>
            </a:r>
            <a:r>
              <a:rPr lang="en-US" dirty="0" smtClean="0"/>
              <a:t>the biggest evolutionary change in social media as it relates to educating your audience</a:t>
            </a:r>
            <a:r>
              <a:rPr lang="en-US" baseline="0" dirty="0" smtClean="0"/>
              <a:t> is through the use of video. Just about everyone has a full video studio tucked away neatly in their pocket = Smartphone. Make your brand interesting to the “</a:t>
            </a:r>
            <a:r>
              <a:rPr lang="en-US" baseline="0" dirty="0" err="1" smtClean="0"/>
              <a:t>scroller</a:t>
            </a:r>
            <a:r>
              <a:rPr lang="en-US" baseline="0" dirty="0" smtClean="0"/>
              <a:t>”/potential customer using video and they’re more likely to stop and be Educated on how you can benefit their life using your product/service.</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32</a:t>
            </a:fld>
            <a:endParaRPr lang="en-US"/>
          </a:p>
        </p:txBody>
      </p:sp>
    </p:spTree>
    <p:extLst>
      <p:ext uri="{BB962C8B-B14F-4D97-AF65-F5344CB8AC3E}">
        <p14:creationId xmlns:p14="http://schemas.microsoft.com/office/powerpoint/2010/main" val="1390391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33. Another </a:t>
            </a:r>
            <a:r>
              <a:rPr lang="en-US" dirty="0" smtClean="0"/>
              <a:t>reason</a:t>
            </a:r>
            <a:r>
              <a:rPr lang="en-US" baseline="0" dirty="0" smtClean="0"/>
              <a:t> we push for video is because everyone is different. Some people like to learn/be educated by reading, some like to watch and some like to listen. Take your video and get the most out of it. The Surgery Center of Oklahoma for years was a written blog only. In the past 9 months they have begun shooting video blogs to educate the public on their free market principles in the healthcare industry (pretty groundbreaking stuff with surgery prices listed right on their website). They don’t stop there – they take they video and place it in a couple strategic places, then they transcribe the video into written form (appeasing their long-time loyal following) and then they strip the audio for podcast/</a:t>
            </a:r>
            <a:r>
              <a:rPr lang="en-US" baseline="0" dirty="0" err="1" smtClean="0"/>
              <a:t>soundcloud</a:t>
            </a:r>
            <a:r>
              <a:rPr lang="en-US" baseline="0" dirty="0" smtClean="0"/>
              <a:t> upload. They take one piece of content and make it stretch so that they can educate the public where and how THEY want to be educated.</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33</a:t>
            </a:fld>
            <a:endParaRPr lang="en-US"/>
          </a:p>
        </p:txBody>
      </p:sp>
    </p:spTree>
    <p:extLst>
      <p:ext uri="{BB962C8B-B14F-4D97-AF65-F5344CB8AC3E}">
        <p14:creationId xmlns:p14="http://schemas.microsoft.com/office/powerpoint/2010/main" val="20987858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34. Engage</a:t>
            </a:r>
            <a:r>
              <a:rPr lang="en-US" dirty="0" smtClean="0"/>
              <a:t>. </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34</a:t>
            </a:fld>
            <a:endParaRPr lang="en-US"/>
          </a:p>
        </p:txBody>
      </p:sp>
    </p:spTree>
    <p:extLst>
      <p:ext uri="{BB962C8B-B14F-4D97-AF65-F5344CB8AC3E}">
        <p14:creationId xmlns:p14="http://schemas.microsoft.com/office/powerpoint/2010/main" val="24701257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35. Remember </a:t>
            </a:r>
            <a:r>
              <a:rPr lang="en-US" dirty="0" smtClean="0"/>
              <a:t>when engagement meant setting up notifications</a:t>
            </a:r>
            <a:r>
              <a:rPr lang="en-US" baseline="0" dirty="0" smtClean="0"/>
              <a:t> so that when someone tagged your business you would know about it and </a:t>
            </a:r>
            <a:r>
              <a:rPr lang="en-US" i="1" baseline="0" dirty="0" smtClean="0"/>
              <a:t>then </a:t>
            </a:r>
            <a:r>
              <a:rPr lang="en-US" i="0" baseline="0" dirty="0" smtClean="0"/>
              <a:t>go engage? That was 2009. In 2015, engaging looks something like this screenshot. I call this active engagement, and I call that 2009 version passive engagement. Active = looking for the conversation to engage. Passive = sitting back waiting to be talked to. On the slide, what you are looking at is a monitoring software that is tracking a dozen+ different social media platforms (Facebook, Twitter, </a:t>
            </a:r>
            <a:r>
              <a:rPr lang="en-US" i="0" baseline="0" dirty="0" err="1" smtClean="0"/>
              <a:t>Instagram</a:t>
            </a:r>
            <a:r>
              <a:rPr lang="en-US" i="0" baseline="0" dirty="0" smtClean="0"/>
              <a:t>, etc.). We tell it what to look for – and we think much broader than just our name. What kind of conversations should you be engaging with? Just people ready to buy? Just people doing research? Just people talking about your industry or even your community? All the above. Don’t be afraid to show off your brand’s voice and personality.</a:t>
            </a:r>
            <a:endParaRPr lang="en-US" i="1" dirty="0"/>
          </a:p>
        </p:txBody>
      </p:sp>
      <p:sp>
        <p:nvSpPr>
          <p:cNvPr id="4" name="Slide Number Placeholder 3"/>
          <p:cNvSpPr>
            <a:spLocks noGrp="1"/>
          </p:cNvSpPr>
          <p:nvPr>
            <p:ph type="sldNum" sz="quarter" idx="10"/>
          </p:nvPr>
        </p:nvSpPr>
        <p:spPr/>
        <p:txBody>
          <a:bodyPr/>
          <a:lstStyle/>
          <a:p>
            <a:fld id="{25920274-A1BD-4744-A7DB-04093332D74B}" type="slidenum">
              <a:rPr lang="en-US" smtClean="0"/>
              <a:t>35</a:t>
            </a:fld>
            <a:endParaRPr lang="en-US"/>
          </a:p>
        </p:txBody>
      </p:sp>
    </p:spTree>
    <p:extLst>
      <p:ext uri="{BB962C8B-B14F-4D97-AF65-F5344CB8AC3E}">
        <p14:creationId xmlns:p14="http://schemas.microsoft.com/office/powerpoint/2010/main" val="4498427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36. Don</a:t>
            </a:r>
            <a:r>
              <a:rPr lang="fr-FR" dirty="0" smtClean="0"/>
              <a:t>’</a:t>
            </a:r>
            <a:r>
              <a:rPr lang="en-US" dirty="0" smtClean="0"/>
              <a:t>t </a:t>
            </a:r>
            <a:r>
              <a:rPr lang="en-US" dirty="0" smtClean="0"/>
              <a:t>have all the time in the world to get back to everyone who mentions something you are tracking? No biggie. Engagement in 2015 will sort it all out for you. Sure, all potential new customers are equal to some degree, but let’s be honest…talking with someone on Twitter with 4,500 followers is likely different than talking to someone with 45. Engagement tools now help you know (and</a:t>
            </a:r>
            <a:r>
              <a:rPr lang="en-US" baseline="0" dirty="0" smtClean="0"/>
              <a:t> alert you) to which conversations/mentions you are tracking </a:t>
            </a:r>
            <a:r>
              <a:rPr lang="en-US" i="1" baseline="0" dirty="0" smtClean="0"/>
              <a:t>potentially</a:t>
            </a:r>
            <a:r>
              <a:rPr lang="en-US" i="0" baseline="0" dirty="0" smtClean="0"/>
              <a:t> come with a bigger social return. See the bigger bubbles in the slide? Those are posts from users with large audience sizes…likely, you’ll want to check those out first.</a:t>
            </a:r>
            <a:endParaRPr lang="en-US" i="1" dirty="0"/>
          </a:p>
        </p:txBody>
      </p:sp>
      <p:sp>
        <p:nvSpPr>
          <p:cNvPr id="4" name="Slide Number Placeholder 3"/>
          <p:cNvSpPr>
            <a:spLocks noGrp="1"/>
          </p:cNvSpPr>
          <p:nvPr>
            <p:ph type="sldNum" sz="quarter" idx="10"/>
          </p:nvPr>
        </p:nvSpPr>
        <p:spPr/>
        <p:txBody>
          <a:bodyPr/>
          <a:lstStyle/>
          <a:p>
            <a:fld id="{25920274-A1BD-4744-A7DB-04093332D74B}" type="slidenum">
              <a:rPr lang="en-US" smtClean="0"/>
              <a:t>36</a:t>
            </a:fld>
            <a:endParaRPr lang="en-US"/>
          </a:p>
        </p:txBody>
      </p:sp>
    </p:spTree>
    <p:extLst>
      <p:ext uri="{BB962C8B-B14F-4D97-AF65-F5344CB8AC3E}">
        <p14:creationId xmlns:p14="http://schemas.microsoft.com/office/powerpoint/2010/main" val="2900154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37. Here </a:t>
            </a:r>
            <a:r>
              <a:rPr lang="en-US" dirty="0" smtClean="0"/>
              <a:t>we are at the bottom of the funnel. Convert. The grand unicorn of social media. What once was debatable is</a:t>
            </a:r>
            <a:r>
              <a:rPr lang="en-US" baseline="0" dirty="0" smtClean="0"/>
              <a:t> now </a:t>
            </a:r>
            <a:r>
              <a:rPr lang="en-US" baseline="0" dirty="0" err="1" smtClean="0"/>
              <a:t>trackable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37</a:t>
            </a:fld>
            <a:endParaRPr lang="en-US"/>
          </a:p>
        </p:txBody>
      </p:sp>
    </p:spTree>
    <p:extLst>
      <p:ext uri="{BB962C8B-B14F-4D97-AF65-F5344CB8AC3E}">
        <p14:creationId xmlns:p14="http://schemas.microsoft.com/office/powerpoint/2010/main" val="39503913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38. You</a:t>
            </a:r>
            <a:r>
              <a:rPr lang="en-US" baseline="0" dirty="0" smtClean="0"/>
              <a:t> </a:t>
            </a:r>
            <a:r>
              <a:rPr lang="en-US" baseline="0" dirty="0" smtClean="0"/>
              <a:t>can now easi</a:t>
            </a:r>
            <a:r>
              <a:rPr lang="en-US" dirty="0" smtClean="0"/>
              <a:t>ly track social media conversions based on tracking pixels (as you would with a Google PPC or</a:t>
            </a:r>
            <a:r>
              <a:rPr lang="en-US" baseline="0" dirty="0" smtClean="0"/>
              <a:t> display campaign). Facebook explains their version of conversion tracking in a simple 2 minute video. Here’s the link to their video: </a:t>
            </a:r>
            <a:r>
              <a:rPr lang="en-US" baseline="0" dirty="0" err="1" smtClean="0"/>
              <a:t>bit.ly</a:t>
            </a:r>
            <a:r>
              <a:rPr lang="en-US" baseline="0" dirty="0" smtClean="0"/>
              <a:t>/</a:t>
            </a:r>
            <a:r>
              <a:rPr lang="en-US" baseline="0" dirty="0" err="1" smtClean="0"/>
              <a:t>ConfluenceConFB</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38</a:t>
            </a:fld>
            <a:endParaRPr lang="en-US"/>
          </a:p>
        </p:txBody>
      </p:sp>
    </p:spTree>
    <p:extLst>
      <p:ext uri="{BB962C8B-B14F-4D97-AF65-F5344CB8AC3E}">
        <p14:creationId xmlns:p14="http://schemas.microsoft.com/office/powerpoint/2010/main" val="33446254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39. Where </a:t>
            </a:r>
            <a:r>
              <a:rPr lang="en-US" dirty="0" smtClean="0"/>
              <a:t>Facebook will</a:t>
            </a:r>
            <a:r>
              <a:rPr lang="en-US" baseline="0" dirty="0" smtClean="0"/>
              <a:t> tell you which purchasers form your website bought something/filled out a form/became a contact based on seeing your Facebook ad, Twitter does the same. Twitter will even go so far as to tell you if they happened to see it weeks prior – helping you to fuel that multi-channel attribution list. Here is the link to read about how to do it on Twitter: </a:t>
            </a:r>
            <a:r>
              <a:rPr lang="en-US" baseline="0" dirty="0" err="1" smtClean="0"/>
              <a:t>bit.ly</a:t>
            </a:r>
            <a:r>
              <a:rPr lang="en-US" baseline="0" dirty="0" smtClean="0"/>
              <a:t>/</a:t>
            </a:r>
            <a:r>
              <a:rPr lang="en-US" baseline="0" dirty="0" err="1" smtClean="0"/>
              <a:t>ConfluenceConTw</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39</a:t>
            </a:fld>
            <a:endParaRPr lang="en-US"/>
          </a:p>
        </p:txBody>
      </p:sp>
    </p:spTree>
    <p:extLst>
      <p:ext uri="{BB962C8B-B14F-4D97-AF65-F5344CB8AC3E}">
        <p14:creationId xmlns:p14="http://schemas.microsoft.com/office/powerpoint/2010/main" val="1471124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 My </a:t>
            </a:r>
            <a:r>
              <a:rPr lang="en-US" dirty="0" smtClean="0"/>
              <a:t>followers along with all the followers of those three people who </a:t>
            </a:r>
            <a:r>
              <a:rPr lang="en-US" dirty="0" err="1" smtClean="0"/>
              <a:t>retweeted</a:t>
            </a:r>
            <a:r>
              <a:rPr lang="en-US" dirty="0" smtClean="0"/>
              <a:t> it allowed for a possible</a:t>
            </a:r>
            <a:r>
              <a:rPr lang="en-US" baseline="0" dirty="0" smtClean="0"/>
              <a:t> reach of 9,054 Twitter users, yet only 1,309 impressions were actually made. Only 14% of the total.</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4</a:t>
            </a:fld>
            <a:endParaRPr lang="en-US"/>
          </a:p>
        </p:txBody>
      </p:sp>
    </p:spTree>
    <p:extLst>
      <p:ext uri="{BB962C8B-B14F-4D97-AF65-F5344CB8AC3E}">
        <p14:creationId xmlns:p14="http://schemas.microsoft.com/office/powerpoint/2010/main" val="27753022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40. We </a:t>
            </a:r>
            <a:r>
              <a:rPr lang="en-US" baseline="0" dirty="0" smtClean="0"/>
              <a:t>discussed how to measure conversions on Facebook and Twitter, and the reality is that there are hundreds of social media platforms. Maybe you don’t use Facebook or Twitter, but you use other platforms like </a:t>
            </a:r>
            <a:r>
              <a:rPr lang="en-US" baseline="0" dirty="0" err="1" smtClean="0"/>
              <a:t>Pinterest</a:t>
            </a:r>
            <a:r>
              <a:rPr lang="en-US" baseline="0" dirty="0" smtClean="0"/>
              <a:t> or </a:t>
            </a:r>
            <a:r>
              <a:rPr lang="en-US" baseline="0" dirty="0" err="1" smtClean="0"/>
              <a:t>Linkedin</a:t>
            </a:r>
            <a:r>
              <a:rPr lang="en-US" baseline="0" dirty="0" smtClean="0"/>
              <a:t>, etc. Hope is on the way. Google Analytics is about to become your best friend, and it’s completely free. Study it. Test it. Setup goals and optimize. This link: “</a:t>
            </a:r>
            <a:r>
              <a:rPr lang="en-US" baseline="0" dirty="0" err="1" smtClean="0"/>
              <a:t>bit.ly</a:t>
            </a:r>
            <a:r>
              <a:rPr lang="en-US" baseline="0" dirty="0" smtClean="0"/>
              <a:t>/</a:t>
            </a:r>
            <a:r>
              <a:rPr lang="en-US" baseline="0" dirty="0" err="1" smtClean="0"/>
              <a:t>ConfluenceConLi</a:t>
            </a:r>
            <a:r>
              <a:rPr lang="en-US" baseline="0" dirty="0" smtClean="0"/>
              <a:t>” will explain how to use Google Analytics specifically for </a:t>
            </a:r>
            <a:r>
              <a:rPr lang="en-US" baseline="0" dirty="0" err="1" smtClean="0"/>
              <a:t>Linkedin</a:t>
            </a:r>
            <a:r>
              <a:rPr lang="en-US" baseline="0" dirty="0" smtClean="0"/>
              <a:t> conversion tracking, but this method for </a:t>
            </a:r>
            <a:r>
              <a:rPr lang="en-US" baseline="0" dirty="0" err="1" smtClean="0"/>
              <a:t>Linkedin</a:t>
            </a:r>
            <a:r>
              <a:rPr lang="en-US" baseline="0" dirty="0" smtClean="0"/>
              <a:t> will likely apply to many other social platforms your brand uses.</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40</a:t>
            </a:fld>
            <a:endParaRPr lang="en-US"/>
          </a:p>
        </p:txBody>
      </p:sp>
    </p:spTree>
    <p:extLst>
      <p:ext uri="{BB962C8B-B14F-4D97-AF65-F5344CB8AC3E}">
        <p14:creationId xmlns:p14="http://schemas.microsoft.com/office/powerpoint/2010/main" val="41570670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41. So </a:t>
            </a:r>
            <a:r>
              <a:rPr lang="en-US" dirty="0" smtClean="0"/>
              <a:t>to recap, or to try and sum up the presentation, we need to look at how social</a:t>
            </a:r>
            <a:r>
              <a:rPr lang="en-US" baseline="0" dirty="0" smtClean="0"/>
              <a:t> media has evolved over the past few years. This graphic is my own interpretation of the sales funnel in 2008, but you’ll likely agree that in 2008 brands that were using social media primarily used it to “engage.” Some would try to “Attract” customers, and even fewer would try to educate or even attempt to convert. Were all parts of the funnel possible? Yes. But it took much more time and effort, and much of it was not </a:t>
            </a:r>
            <a:r>
              <a:rPr lang="en-US" baseline="0" dirty="0" err="1" smtClean="0"/>
              <a:t>trackable</a:t>
            </a:r>
            <a:r>
              <a:rPr lang="en-US" baseline="0" dirty="0" smtClean="0"/>
              <a:t>, meaning it was subjective and difficult to explain the successes and failures. But as time went on…</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41</a:t>
            </a:fld>
            <a:endParaRPr lang="en-US"/>
          </a:p>
        </p:txBody>
      </p:sp>
    </p:spTree>
    <p:extLst>
      <p:ext uri="{BB962C8B-B14F-4D97-AF65-F5344CB8AC3E}">
        <p14:creationId xmlns:p14="http://schemas.microsoft.com/office/powerpoint/2010/main" val="22311231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42. More </a:t>
            </a:r>
            <a:r>
              <a:rPr lang="en-US" dirty="0" smtClean="0"/>
              <a:t>options became</a:t>
            </a:r>
            <a:r>
              <a:rPr lang="en-US" baseline="0" dirty="0" smtClean="0"/>
              <a:t> available.</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42</a:t>
            </a:fld>
            <a:endParaRPr lang="en-US"/>
          </a:p>
        </p:txBody>
      </p:sp>
    </p:spTree>
    <p:extLst>
      <p:ext uri="{BB962C8B-B14F-4D97-AF65-F5344CB8AC3E}">
        <p14:creationId xmlns:p14="http://schemas.microsoft.com/office/powerpoint/2010/main" val="14724002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43. And </a:t>
            </a:r>
            <a:r>
              <a:rPr lang="en-US" dirty="0" smtClean="0"/>
              <a:t>we began to see shifts in how small businesses were using social media, especially as it related to the marketing funnel.</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43</a:t>
            </a:fld>
            <a:endParaRPr lang="en-US"/>
          </a:p>
        </p:txBody>
      </p:sp>
    </p:spTree>
    <p:extLst>
      <p:ext uri="{BB962C8B-B14F-4D97-AF65-F5344CB8AC3E}">
        <p14:creationId xmlns:p14="http://schemas.microsoft.com/office/powerpoint/2010/main" val="7608813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44. Engagement </a:t>
            </a:r>
            <a:r>
              <a:rPr lang="en-US" dirty="0" smtClean="0"/>
              <a:t>was still a monster portion</a:t>
            </a:r>
            <a:r>
              <a:rPr lang="en-US" baseline="0" dirty="0" smtClean="0"/>
              <a:t> of social media, but as organic reach began to drop, and advertising began to take hold on the industry, the other parts of the marketing funnel began to rise as Engagement’s stronghold on the #1 priority began to drop.</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44</a:t>
            </a:fld>
            <a:endParaRPr lang="en-US"/>
          </a:p>
        </p:txBody>
      </p:sp>
    </p:spTree>
    <p:extLst>
      <p:ext uri="{BB962C8B-B14F-4D97-AF65-F5344CB8AC3E}">
        <p14:creationId xmlns:p14="http://schemas.microsoft.com/office/powerpoint/2010/main" val="35563887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45. We</a:t>
            </a:r>
            <a:r>
              <a:rPr lang="en-US" baseline="0" dirty="0" smtClean="0"/>
              <a:t> </a:t>
            </a:r>
            <a:r>
              <a:rPr lang="en-US" baseline="0" dirty="0" smtClean="0"/>
              <a:t>began to see what was about to happen…</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45</a:t>
            </a:fld>
            <a:endParaRPr lang="en-US"/>
          </a:p>
        </p:txBody>
      </p:sp>
    </p:spTree>
    <p:extLst>
      <p:ext uri="{BB962C8B-B14F-4D97-AF65-F5344CB8AC3E}">
        <p14:creationId xmlns:p14="http://schemas.microsoft.com/office/powerpoint/2010/main" val="3550412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46. That </a:t>
            </a:r>
            <a:r>
              <a:rPr lang="en-US" dirty="0" smtClean="0"/>
              <a:t>social media, if used by a small business properly…</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46</a:t>
            </a:fld>
            <a:endParaRPr lang="en-US"/>
          </a:p>
        </p:txBody>
      </p:sp>
    </p:spTree>
    <p:extLst>
      <p:ext uri="{BB962C8B-B14F-4D97-AF65-F5344CB8AC3E}">
        <p14:creationId xmlns:p14="http://schemas.microsoft.com/office/powerpoint/2010/main" val="42066942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47. Could </a:t>
            </a:r>
            <a:r>
              <a:rPr lang="en-US" dirty="0" smtClean="0"/>
              <a:t>honestly become…</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47</a:t>
            </a:fld>
            <a:endParaRPr lang="en-US"/>
          </a:p>
        </p:txBody>
      </p:sp>
    </p:spTree>
    <p:extLst>
      <p:ext uri="{BB962C8B-B14F-4D97-AF65-F5344CB8AC3E}">
        <p14:creationId xmlns:p14="http://schemas.microsoft.com/office/powerpoint/2010/main" val="40721879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48. A </a:t>
            </a:r>
            <a:r>
              <a:rPr lang="en-US" dirty="0" smtClean="0"/>
              <a:t>full marketing funnel tool. Attract. Educate. Engage. Convert. In 2015, a small business has more control over the</a:t>
            </a:r>
            <a:r>
              <a:rPr lang="en-US" baseline="0" dirty="0" smtClean="0"/>
              <a:t> marketing funnel than ever before. Take advantage of it, and prosper.</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48</a:t>
            </a:fld>
            <a:endParaRPr lang="en-US"/>
          </a:p>
        </p:txBody>
      </p:sp>
    </p:spTree>
    <p:extLst>
      <p:ext uri="{BB962C8B-B14F-4D97-AF65-F5344CB8AC3E}">
        <p14:creationId xmlns:p14="http://schemas.microsoft.com/office/powerpoint/2010/main" val="9121663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49. </a:t>
            </a:r>
            <a:r>
              <a:rPr lang="en-US" smtClean="0"/>
              <a:t>Contact info and Links</a:t>
            </a:r>
            <a:endParaRPr lang="en-US"/>
          </a:p>
        </p:txBody>
      </p:sp>
      <p:sp>
        <p:nvSpPr>
          <p:cNvPr id="4" name="Slide Number Placeholder 3"/>
          <p:cNvSpPr>
            <a:spLocks noGrp="1"/>
          </p:cNvSpPr>
          <p:nvPr>
            <p:ph type="sldNum" sz="quarter" idx="10"/>
          </p:nvPr>
        </p:nvSpPr>
        <p:spPr/>
        <p:txBody>
          <a:bodyPr/>
          <a:lstStyle/>
          <a:p>
            <a:fld id="{25920274-A1BD-4744-A7DB-04093332D74B}" type="slidenum">
              <a:rPr lang="en-US" smtClean="0"/>
              <a:t>49</a:t>
            </a:fld>
            <a:endParaRPr lang="en-US"/>
          </a:p>
        </p:txBody>
      </p:sp>
    </p:spTree>
    <p:extLst>
      <p:ext uri="{BB962C8B-B14F-4D97-AF65-F5344CB8AC3E}">
        <p14:creationId xmlns:p14="http://schemas.microsoft.com/office/powerpoint/2010/main" val="3301585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Minutes </a:t>
            </a:r>
            <a:r>
              <a:rPr lang="en-US" dirty="0" smtClean="0"/>
              <a:t>later my friend Tracey </a:t>
            </a:r>
            <a:r>
              <a:rPr lang="en-US" dirty="0" err="1" smtClean="0"/>
              <a:t>Zeeck</a:t>
            </a:r>
            <a:r>
              <a:rPr lang="en-US" dirty="0" smtClean="0"/>
              <a:t> (@</a:t>
            </a:r>
            <a:r>
              <a:rPr lang="en-US" dirty="0" err="1" smtClean="0"/>
              <a:t>tzeeck</a:t>
            </a:r>
            <a:r>
              <a:rPr lang="en-US" dirty="0" smtClean="0"/>
              <a:t>) tweeted this out. She edited my photo to include “Vote Casey Cornett America’s Choice for President of Oklahoma.” Her tweet was obviously an improvement to mine.</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5</a:t>
            </a:fld>
            <a:endParaRPr lang="en-US"/>
          </a:p>
        </p:txBody>
      </p:sp>
    </p:spTree>
    <p:extLst>
      <p:ext uri="{BB962C8B-B14F-4D97-AF65-F5344CB8AC3E}">
        <p14:creationId xmlns:p14="http://schemas.microsoft.com/office/powerpoint/2010/main" val="1310428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 Her </a:t>
            </a:r>
            <a:r>
              <a:rPr lang="en-US" dirty="0" smtClean="0"/>
              <a:t>followers,</a:t>
            </a:r>
            <a:r>
              <a:rPr lang="en-US" baseline="0" dirty="0" smtClean="0"/>
              <a:t> along with the followers of those five people who </a:t>
            </a:r>
            <a:r>
              <a:rPr lang="en-US" baseline="0" dirty="0" err="1" smtClean="0"/>
              <a:t>retweeted</a:t>
            </a:r>
            <a:r>
              <a:rPr lang="en-US" baseline="0" dirty="0" smtClean="0"/>
              <a:t> her had a potential reach of 18,902 yet only had 1,329 impressions. 7.2% of the total.</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6</a:t>
            </a:fld>
            <a:endParaRPr lang="en-US"/>
          </a:p>
        </p:txBody>
      </p:sp>
    </p:spTree>
    <p:extLst>
      <p:ext uri="{BB962C8B-B14F-4D97-AF65-F5344CB8AC3E}">
        <p14:creationId xmlns:p14="http://schemas.microsoft.com/office/powerpoint/2010/main" val="2912375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 One </a:t>
            </a:r>
            <a:r>
              <a:rPr lang="en-US" dirty="0" smtClean="0"/>
              <a:t>more example. This was a tweet I posted after my visit to The</a:t>
            </a:r>
            <a:r>
              <a:rPr lang="en-US" baseline="0" dirty="0" smtClean="0"/>
              <a:t> Drake, the new oyster bar for A Good Egg Dining Group.</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7</a:t>
            </a:fld>
            <a:endParaRPr lang="en-US"/>
          </a:p>
        </p:txBody>
      </p:sp>
    </p:spTree>
    <p:extLst>
      <p:ext uri="{BB962C8B-B14F-4D97-AF65-F5344CB8AC3E}">
        <p14:creationId xmlns:p14="http://schemas.microsoft.com/office/powerpoint/2010/main" val="13360912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 My </a:t>
            </a:r>
            <a:r>
              <a:rPr lang="en-US" dirty="0" smtClean="0"/>
              <a:t>followers and the followers of the seven people who </a:t>
            </a:r>
            <a:r>
              <a:rPr lang="en-US" dirty="0" err="1" smtClean="0"/>
              <a:t>retweeted</a:t>
            </a:r>
            <a:r>
              <a:rPr lang="en-US" dirty="0" smtClean="0"/>
              <a:t> it had a potential reach of 33,422 but only had 3,440 impressions. Reaching only 10% of the possible</a:t>
            </a:r>
            <a:r>
              <a:rPr lang="en-US" baseline="0" dirty="0" smtClean="0"/>
              <a:t> audience. If you think these numbers and percentages are bad…</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8</a:t>
            </a:fld>
            <a:endParaRPr lang="en-US"/>
          </a:p>
        </p:txBody>
      </p:sp>
    </p:spTree>
    <p:extLst>
      <p:ext uri="{BB962C8B-B14F-4D97-AF65-F5344CB8AC3E}">
        <p14:creationId xmlns:p14="http://schemas.microsoft.com/office/powerpoint/2010/main" val="20473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 (Video with sound here) “</a:t>
            </a:r>
            <a:r>
              <a:rPr lang="en-US" dirty="0" smtClean="0"/>
              <a:t>BU BU BU BU BU BUT WAIT IT GETS WORSE!”</a:t>
            </a:r>
            <a:endParaRPr lang="en-US" dirty="0"/>
          </a:p>
        </p:txBody>
      </p:sp>
      <p:sp>
        <p:nvSpPr>
          <p:cNvPr id="4" name="Slide Number Placeholder 3"/>
          <p:cNvSpPr>
            <a:spLocks noGrp="1"/>
          </p:cNvSpPr>
          <p:nvPr>
            <p:ph type="sldNum" sz="quarter" idx="10"/>
          </p:nvPr>
        </p:nvSpPr>
        <p:spPr/>
        <p:txBody>
          <a:bodyPr/>
          <a:lstStyle/>
          <a:p>
            <a:fld id="{25920274-A1BD-4744-A7DB-04093332D74B}" type="slidenum">
              <a:rPr lang="en-US" smtClean="0"/>
              <a:t>9</a:t>
            </a:fld>
            <a:endParaRPr lang="en-US"/>
          </a:p>
        </p:txBody>
      </p:sp>
    </p:spTree>
    <p:extLst>
      <p:ext uri="{BB962C8B-B14F-4D97-AF65-F5344CB8AC3E}">
        <p14:creationId xmlns:p14="http://schemas.microsoft.com/office/powerpoint/2010/main" val="36024537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CD454F0-AC83-5F45-BFD4-77DC075DFE54}" type="datetimeFigureOut">
              <a:rPr lang="en-US" smtClean="0"/>
              <a:t>9/28/15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DFFC9-3FDF-6E41-9CFE-A03F6ABF460C}" type="slidenum">
              <a:rPr lang="en-US" smtClean="0"/>
              <a:t>‹#›</a:t>
            </a:fld>
            <a:endParaRPr lang="en-US"/>
          </a:p>
        </p:txBody>
      </p:sp>
    </p:spTree>
    <p:extLst>
      <p:ext uri="{BB962C8B-B14F-4D97-AF65-F5344CB8AC3E}">
        <p14:creationId xmlns:p14="http://schemas.microsoft.com/office/powerpoint/2010/main" val="1297337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D454F0-AC83-5F45-BFD4-77DC075DFE54}" type="datetimeFigureOut">
              <a:rPr lang="en-US" smtClean="0"/>
              <a:t>9/28/15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DFFC9-3FDF-6E41-9CFE-A03F6ABF460C}" type="slidenum">
              <a:rPr lang="en-US" smtClean="0"/>
              <a:t>‹#›</a:t>
            </a:fld>
            <a:endParaRPr lang="en-US"/>
          </a:p>
        </p:txBody>
      </p:sp>
    </p:spTree>
    <p:extLst>
      <p:ext uri="{BB962C8B-B14F-4D97-AF65-F5344CB8AC3E}">
        <p14:creationId xmlns:p14="http://schemas.microsoft.com/office/powerpoint/2010/main" val="968627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D454F0-AC83-5F45-BFD4-77DC075DFE54}" type="datetimeFigureOut">
              <a:rPr lang="en-US" smtClean="0"/>
              <a:t>9/28/15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DFFC9-3FDF-6E41-9CFE-A03F6ABF460C}" type="slidenum">
              <a:rPr lang="en-US" smtClean="0"/>
              <a:t>‹#›</a:t>
            </a:fld>
            <a:endParaRPr lang="en-US"/>
          </a:p>
        </p:txBody>
      </p:sp>
    </p:spTree>
    <p:extLst>
      <p:ext uri="{BB962C8B-B14F-4D97-AF65-F5344CB8AC3E}">
        <p14:creationId xmlns:p14="http://schemas.microsoft.com/office/powerpoint/2010/main" val="1800348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D454F0-AC83-5F45-BFD4-77DC075DFE54}" type="datetimeFigureOut">
              <a:rPr lang="en-US" smtClean="0"/>
              <a:t>9/28/15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DFFC9-3FDF-6E41-9CFE-A03F6ABF460C}" type="slidenum">
              <a:rPr lang="en-US" smtClean="0"/>
              <a:t>‹#›</a:t>
            </a:fld>
            <a:endParaRPr lang="en-US"/>
          </a:p>
        </p:txBody>
      </p:sp>
    </p:spTree>
    <p:extLst>
      <p:ext uri="{BB962C8B-B14F-4D97-AF65-F5344CB8AC3E}">
        <p14:creationId xmlns:p14="http://schemas.microsoft.com/office/powerpoint/2010/main" val="95505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D454F0-AC83-5F45-BFD4-77DC075DFE54}" type="datetimeFigureOut">
              <a:rPr lang="en-US" smtClean="0"/>
              <a:t>9/28/15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DFFC9-3FDF-6E41-9CFE-A03F6ABF460C}" type="slidenum">
              <a:rPr lang="en-US" smtClean="0"/>
              <a:t>‹#›</a:t>
            </a:fld>
            <a:endParaRPr lang="en-US"/>
          </a:p>
        </p:txBody>
      </p:sp>
    </p:spTree>
    <p:extLst>
      <p:ext uri="{BB962C8B-B14F-4D97-AF65-F5344CB8AC3E}">
        <p14:creationId xmlns:p14="http://schemas.microsoft.com/office/powerpoint/2010/main" val="1304136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CD454F0-AC83-5F45-BFD4-77DC075DFE54}" type="datetimeFigureOut">
              <a:rPr lang="en-US" smtClean="0"/>
              <a:t>9/28/15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DFFC9-3FDF-6E41-9CFE-A03F6ABF460C}" type="slidenum">
              <a:rPr lang="en-US" smtClean="0"/>
              <a:t>‹#›</a:t>
            </a:fld>
            <a:endParaRPr lang="en-US"/>
          </a:p>
        </p:txBody>
      </p:sp>
    </p:spTree>
    <p:extLst>
      <p:ext uri="{BB962C8B-B14F-4D97-AF65-F5344CB8AC3E}">
        <p14:creationId xmlns:p14="http://schemas.microsoft.com/office/powerpoint/2010/main" val="1404524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CD454F0-AC83-5F45-BFD4-77DC075DFE54}" type="datetimeFigureOut">
              <a:rPr lang="en-US" smtClean="0"/>
              <a:t>9/28/15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DFFC9-3FDF-6E41-9CFE-A03F6ABF460C}" type="slidenum">
              <a:rPr lang="en-US" smtClean="0"/>
              <a:t>‹#›</a:t>
            </a:fld>
            <a:endParaRPr lang="en-US"/>
          </a:p>
        </p:txBody>
      </p:sp>
    </p:spTree>
    <p:extLst>
      <p:ext uri="{BB962C8B-B14F-4D97-AF65-F5344CB8AC3E}">
        <p14:creationId xmlns:p14="http://schemas.microsoft.com/office/powerpoint/2010/main" val="708301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CD454F0-AC83-5F45-BFD4-77DC075DFE54}" type="datetimeFigureOut">
              <a:rPr lang="en-US" smtClean="0"/>
              <a:t>9/28/15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DFFC9-3FDF-6E41-9CFE-A03F6ABF460C}" type="slidenum">
              <a:rPr lang="en-US" smtClean="0"/>
              <a:t>‹#›</a:t>
            </a:fld>
            <a:endParaRPr lang="en-US"/>
          </a:p>
        </p:txBody>
      </p:sp>
    </p:spTree>
    <p:extLst>
      <p:ext uri="{BB962C8B-B14F-4D97-AF65-F5344CB8AC3E}">
        <p14:creationId xmlns:p14="http://schemas.microsoft.com/office/powerpoint/2010/main" val="914295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D454F0-AC83-5F45-BFD4-77DC075DFE54}" type="datetimeFigureOut">
              <a:rPr lang="en-US" smtClean="0"/>
              <a:t>9/28/15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DFFC9-3FDF-6E41-9CFE-A03F6ABF460C}" type="slidenum">
              <a:rPr lang="en-US" smtClean="0"/>
              <a:t>‹#›</a:t>
            </a:fld>
            <a:endParaRPr lang="en-US"/>
          </a:p>
        </p:txBody>
      </p:sp>
    </p:spTree>
    <p:extLst>
      <p:ext uri="{BB962C8B-B14F-4D97-AF65-F5344CB8AC3E}">
        <p14:creationId xmlns:p14="http://schemas.microsoft.com/office/powerpoint/2010/main" val="1317243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D454F0-AC83-5F45-BFD4-77DC075DFE54}" type="datetimeFigureOut">
              <a:rPr lang="en-US" smtClean="0"/>
              <a:t>9/28/15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DFFC9-3FDF-6E41-9CFE-A03F6ABF460C}" type="slidenum">
              <a:rPr lang="en-US" smtClean="0"/>
              <a:t>‹#›</a:t>
            </a:fld>
            <a:endParaRPr lang="en-US"/>
          </a:p>
        </p:txBody>
      </p:sp>
    </p:spTree>
    <p:extLst>
      <p:ext uri="{BB962C8B-B14F-4D97-AF65-F5344CB8AC3E}">
        <p14:creationId xmlns:p14="http://schemas.microsoft.com/office/powerpoint/2010/main" val="495763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D454F0-AC83-5F45-BFD4-77DC075DFE54}" type="datetimeFigureOut">
              <a:rPr lang="en-US" smtClean="0"/>
              <a:t>9/28/15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DFFC9-3FDF-6E41-9CFE-A03F6ABF460C}" type="slidenum">
              <a:rPr lang="en-US" smtClean="0"/>
              <a:t>‹#›</a:t>
            </a:fld>
            <a:endParaRPr lang="en-US"/>
          </a:p>
        </p:txBody>
      </p:sp>
    </p:spTree>
    <p:extLst>
      <p:ext uri="{BB962C8B-B14F-4D97-AF65-F5344CB8AC3E}">
        <p14:creationId xmlns:p14="http://schemas.microsoft.com/office/powerpoint/2010/main" val="679051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D454F0-AC83-5F45-BFD4-77DC075DFE54}" type="datetimeFigureOut">
              <a:rPr lang="en-US" smtClean="0"/>
              <a:t>9/28/15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DFFC9-3FDF-6E41-9CFE-A03F6ABF460C}" type="slidenum">
              <a:rPr lang="en-US" smtClean="0"/>
              <a:t>‹#›</a:t>
            </a:fld>
            <a:endParaRPr lang="en-US"/>
          </a:p>
        </p:txBody>
      </p:sp>
    </p:spTree>
    <p:extLst>
      <p:ext uri="{BB962C8B-B14F-4D97-AF65-F5344CB8AC3E}">
        <p14:creationId xmlns:p14="http://schemas.microsoft.com/office/powerpoint/2010/main" val="3807134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3.jp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19.jpg"/><Relationship Id="rId6" Type="http://schemas.openxmlformats.org/officeDocument/2006/relationships/image" Target="../media/image3.jpg"/><Relationship Id="rId7" Type="http://schemas.openxmlformats.org/officeDocument/2006/relationships/image" Target="../media/image20.png"/><Relationship Id="rId1" Type="http://schemas.microsoft.com/office/2007/relationships/media" Target="../media/media2.mp4"/><Relationship Id="rId2" Type="http://schemas.openxmlformats.org/officeDocument/2006/relationships/video" Target="../media/media2.mp4"/></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1" Type="http://schemas.openxmlformats.org/officeDocument/2006/relationships/image" Target="../media/image35.png"/><Relationship Id="rId12" Type="http://schemas.openxmlformats.org/officeDocument/2006/relationships/image" Target="../media/image36.png"/><Relationship Id="rId13" Type="http://schemas.openxmlformats.org/officeDocument/2006/relationships/image" Target="../media/image12.png"/><Relationship Id="rId1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8.png"/><Relationship Id="rId4" Type="http://schemas.openxmlformats.org/officeDocument/2006/relationships/image" Target="../media/image11.emf"/><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2.xml"/><Relationship Id="rId5" Type="http://schemas.openxmlformats.org/officeDocument/2006/relationships/image" Target="../media/image46.jpg"/><Relationship Id="rId6" Type="http://schemas.openxmlformats.org/officeDocument/2006/relationships/image" Target="../media/image43.png"/><Relationship Id="rId7" Type="http://schemas.openxmlformats.org/officeDocument/2006/relationships/image" Target="../media/image47.png"/><Relationship Id="rId1" Type="http://schemas.microsoft.com/office/2007/relationships/media" Target="../media/media3.mov"/><Relationship Id="rId2" Type="http://schemas.openxmlformats.org/officeDocument/2006/relationships/video" Target="../media/media3.mov"/></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10.png"/><Relationship Id="rId6" Type="http://schemas.openxmlformats.org/officeDocument/2006/relationships/image" Target="../media/image11.emf"/><Relationship Id="rId7" Type="http://schemas.openxmlformats.org/officeDocument/2006/relationships/image" Target="../media/image12.png"/><Relationship Id="rId8" Type="http://schemas.openxmlformats.org/officeDocument/2006/relationships/image" Target="../media/image3.jp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3615242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8368" y="2253822"/>
            <a:ext cx="829056" cy="801624"/>
          </a:xfrm>
          <a:prstGeom prst="rect">
            <a:avLst/>
          </a:prstGeom>
        </p:spPr>
      </p:pic>
    </p:spTree>
    <p:extLst>
      <p:ext uri="{BB962C8B-B14F-4D97-AF65-F5344CB8AC3E}">
        <p14:creationId xmlns:p14="http://schemas.microsoft.com/office/powerpoint/2010/main" val="16197910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86556910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17805037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6810198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79644138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pic>
        <p:nvPicPr>
          <p:cNvPr id="3" name="PRIMER-V2 robot rides a bike just like a ma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758190" y="2467756"/>
            <a:ext cx="3642610" cy="2048968"/>
          </a:xfrm>
          <a:prstGeom prst="rect">
            <a:avLst/>
          </a:prstGeom>
        </p:spPr>
      </p:pic>
    </p:spTree>
    <p:extLst>
      <p:ext uri="{BB962C8B-B14F-4D97-AF65-F5344CB8AC3E}">
        <p14:creationId xmlns:p14="http://schemas.microsoft.com/office/powerpoint/2010/main" val="1944555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5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129389114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10089804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140368089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22467819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146303715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89018874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203116902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145766642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 y="435630"/>
            <a:ext cx="5049157" cy="1252757"/>
          </a:xfrm>
          <a:prstGeom prst="rect">
            <a:avLst/>
          </a:prstGeom>
          <a:ln>
            <a:solidFill>
              <a:schemeClr val="tx1"/>
            </a:solidFill>
          </a:ln>
        </p:spPr>
      </p:pic>
      <p:pic>
        <p:nvPicPr>
          <p:cNvPr id="8" name="Picture 7"/>
          <p:cNvPicPr>
            <a:picLocks noChangeAspect="1"/>
          </p:cNvPicPr>
          <p:nvPr/>
        </p:nvPicPr>
        <p:blipFill>
          <a:blip r:embed="rId4"/>
          <a:stretch>
            <a:fillRect/>
          </a:stretch>
        </p:blipFill>
        <p:spPr>
          <a:xfrm>
            <a:off x="0" y="6094730"/>
            <a:ext cx="8928100" cy="5461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00" y="1814522"/>
            <a:ext cx="6850743" cy="1670122"/>
          </a:xfrm>
          <a:prstGeom prst="rect">
            <a:avLst/>
          </a:prstGeom>
          <a:ln>
            <a:solidFill>
              <a:schemeClr val="tx1"/>
            </a:solidFill>
          </a:ln>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9100" y="3614427"/>
            <a:ext cx="5907314" cy="2269327"/>
          </a:xfrm>
          <a:prstGeom prst="rect">
            <a:avLst/>
          </a:prstGeom>
          <a:ln>
            <a:solidFill>
              <a:schemeClr val="tx1"/>
            </a:solidFill>
          </a:ln>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13529" y="294338"/>
            <a:ext cx="4865914" cy="683228"/>
          </a:xfrm>
          <a:prstGeom prst="rect">
            <a:avLst/>
          </a:prstGeom>
          <a:noFill/>
          <a:ln w="3175">
            <a:solidFill>
              <a:schemeClr val="tx1"/>
            </a:solidFill>
          </a:ln>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2520" y="3414099"/>
            <a:ext cx="5499100" cy="1408817"/>
          </a:xfrm>
          <a:prstGeom prst="rect">
            <a:avLst/>
          </a:prstGeom>
          <a:ln>
            <a:solidFill>
              <a:schemeClr val="tx1"/>
            </a:solidFill>
          </a:ln>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52520" y="1455759"/>
            <a:ext cx="4947557" cy="947834"/>
          </a:xfrm>
          <a:prstGeom prst="rect">
            <a:avLst/>
          </a:prstGeom>
          <a:ln>
            <a:solidFill>
              <a:schemeClr val="tx1"/>
            </a:solidFill>
          </a:ln>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2064" y="2543400"/>
            <a:ext cx="4247243" cy="715992"/>
          </a:xfrm>
          <a:prstGeom prst="rect">
            <a:avLst/>
          </a:prstGeom>
          <a:ln>
            <a:solidFill>
              <a:schemeClr val="tx1"/>
            </a:solidFill>
          </a:ln>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16990" y="1944305"/>
            <a:ext cx="6776357" cy="1958532"/>
          </a:xfrm>
          <a:prstGeom prst="rect">
            <a:avLst/>
          </a:prstGeom>
          <a:ln>
            <a:solidFill>
              <a:schemeClr val="tx1"/>
            </a:solidFill>
          </a:ln>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8607" y="4142559"/>
            <a:ext cx="5488214" cy="1523002"/>
          </a:xfrm>
          <a:prstGeom prst="rect">
            <a:avLst/>
          </a:prstGeom>
          <a:ln>
            <a:solidFill>
              <a:schemeClr val="tx1"/>
            </a:solidFill>
          </a:ln>
        </p:spPr>
      </p:pic>
      <p:pic>
        <p:nvPicPr>
          <p:cNvPr id="19" name="Picture 1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0534" y="6190384"/>
            <a:ext cx="2902519" cy="383560"/>
          </a:xfrm>
          <a:prstGeom prst="rect">
            <a:avLst/>
          </a:prstGeom>
        </p:spPr>
      </p:pic>
      <p:pic>
        <p:nvPicPr>
          <p:cNvPr id="20" name="Picture 1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17575269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200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3000"/>
                            </p:stCondLst>
                            <p:childTnLst>
                              <p:par>
                                <p:cTn id="11" presetID="1" presetClass="entr" presetSubtype="0" fill="hold" nodeType="afterEffect">
                                  <p:stCondLst>
                                    <p:cond delay="1000"/>
                                  </p:stCondLst>
                                  <p:childTnLst>
                                    <p:set>
                                      <p:cBhvr>
                                        <p:cTn id="12" dur="1" fill="hold">
                                          <p:stCondLst>
                                            <p:cond delay="0"/>
                                          </p:stCondLst>
                                        </p:cTn>
                                        <p:tgtEl>
                                          <p:spTgt spid="11"/>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nodeType="afterEffect">
                                  <p:stCondLst>
                                    <p:cond delay="100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5000"/>
                            </p:stCondLst>
                            <p:childTnLst>
                              <p:par>
                                <p:cTn id="17" presetID="1" presetClass="entr" presetSubtype="0" fill="hold" nodeType="afterEffect">
                                  <p:stCondLst>
                                    <p:cond delay="100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6000"/>
                            </p:stCondLst>
                            <p:childTnLst>
                              <p:par>
                                <p:cTn id="20" presetID="1" presetClass="entr" presetSubtype="0" fill="hold" nodeType="afterEffect">
                                  <p:stCondLst>
                                    <p:cond delay="100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7000"/>
                            </p:stCondLst>
                            <p:childTnLst>
                              <p:par>
                                <p:cTn id="23" presetID="1" presetClass="entr" presetSubtype="0" fill="hold" nodeType="afterEffect">
                                  <p:stCondLst>
                                    <p:cond delay="50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7500"/>
                            </p:stCondLst>
                            <p:childTnLst>
                              <p:par>
                                <p:cTn id="26" presetID="1" presetClass="entr" presetSubtype="0" fill="hold" nodeType="afterEffect">
                                  <p:stCondLst>
                                    <p:cond delay="5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8000"/>
                            </p:stCondLst>
                            <p:childTnLst>
                              <p:par>
                                <p:cTn id="29" presetID="1" presetClass="entr" presetSubtype="0" fill="hold" nodeType="afterEffect">
                                  <p:stCondLst>
                                    <p:cond delay="50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50621042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2717403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91315867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153977649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67276547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110158"/>
            <a:ext cx="8933688" cy="542544"/>
          </a:xfrm>
          <a:prstGeom prst="rect">
            <a:avLst/>
          </a:prstGeom>
        </p:spPr>
      </p:pic>
    </p:spTree>
    <p:extLst>
      <p:ext uri="{BB962C8B-B14F-4D97-AF65-F5344CB8AC3E}">
        <p14:creationId xmlns:p14="http://schemas.microsoft.com/office/powerpoint/2010/main" val="184553788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146518886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110158"/>
            <a:ext cx="8933688" cy="542544"/>
          </a:xfrm>
          <a:prstGeom prst="rect">
            <a:avLst/>
          </a:prstGeom>
        </p:spPr>
      </p:pic>
    </p:spTree>
    <p:extLst>
      <p:ext uri="{BB962C8B-B14F-4D97-AF65-F5344CB8AC3E}">
        <p14:creationId xmlns:p14="http://schemas.microsoft.com/office/powerpoint/2010/main" val="128093562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16145458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6110158"/>
            <a:ext cx="8933688" cy="542544"/>
          </a:xfrm>
          <a:prstGeom prst="rect">
            <a:avLst/>
          </a:prstGeom>
        </p:spPr>
      </p:pic>
      <p:pic>
        <p:nvPicPr>
          <p:cNvPr id="6" name="insta-video.mov">
            <a:hlinkClick r:id="" action="ppaction://media"/>
          </p:cNvPr>
          <p:cNvPicPr>
            <a:picLocks/>
          </p:cNvPicPr>
          <p:nvPr>
            <a:videoFile r:link="rId2"/>
            <p:extLst>
              <p:ext uri="{DAA4B4D4-6D71-4841-9C94-3DE7FCFB9230}">
                <p14:media xmlns:p14="http://schemas.microsoft.com/office/powerpoint/2010/main" r:embed="rId1"/>
              </p:ext>
            </p:extLst>
          </p:nvPr>
        </p:nvPicPr>
        <p:blipFill>
          <a:blip r:embed="rId7"/>
          <a:stretch>
            <a:fillRect/>
          </a:stretch>
        </p:blipFill>
        <p:spPr>
          <a:xfrm>
            <a:off x="3327399" y="2014147"/>
            <a:ext cx="2486025" cy="2491178"/>
          </a:xfrm>
          <a:prstGeom prst="rect">
            <a:avLst/>
          </a:prstGeom>
        </p:spPr>
      </p:pic>
    </p:spTree>
    <p:extLst>
      <p:ext uri="{BB962C8B-B14F-4D97-AF65-F5344CB8AC3E}">
        <p14:creationId xmlns:p14="http://schemas.microsoft.com/office/powerpoint/2010/main" val="16122136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110158"/>
            <a:ext cx="8933688" cy="542544"/>
          </a:xfrm>
          <a:prstGeom prst="rect">
            <a:avLst/>
          </a:prstGeom>
        </p:spPr>
      </p:pic>
    </p:spTree>
    <p:extLst>
      <p:ext uri="{BB962C8B-B14F-4D97-AF65-F5344CB8AC3E}">
        <p14:creationId xmlns:p14="http://schemas.microsoft.com/office/powerpoint/2010/main" val="167396068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7395664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110158"/>
            <a:ext cx="8933688" cy="542544"/>
          </a:xfrm>
          <a:prstGeom prst="rect">
            <a:avLst/>
          </a:prstGeom>
        </p:spPr>
      </p:pic>
    </p:spTree>
    <p:extLst>
      <p:ext uri="{BB962C8B-B14F-4D97-AF65-F5344CB8AC3E}">
        <p14:creationId xmlns:p14="http://schemas.microsoft.com/office/powerpoint/2010/main" val="174371732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110158"/>
            <a:ext cx="8933688" cy="542544"/>
          </a:xfrm>
          <a:prstGeom prst="rect">
            <a:avLst/>
          </a:prstGeom>
        </p:spPr>
      </p:pic>
    </p:spTree>
    <p:extLst>
      <p:ext uri="{BB962C8B-B14F-4D97-AF65-F5344CB8AC3E}">
        <p14:creationId xmlns:p14="http://schemas.microsoft.com/office/powerpoint/2010/main" val="209516708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32855836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110158"/>
            <a:ext cx="8933688" cy="542544"/>
          </a:xfrm>
          <a:prstGeom prst="rect">
            <a:avLst/>
          </a:prstGeom>
        </p:spPr>
      </p:pic>
    </p:spTree>
    <p:extLst>
      <p:ext uri="{BB962C8B-B14F-4D97-AF65-F5344CB8AC3E}">
        <p14:creationId xmlns:p14="http://schemas.microsoft.com/office/powerpoint/2010/main" val="149615659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110158"/>
            <a:ext cx="8933688" cy="542544"/>
          </a:xfrm>
          <a:prstGeom prst="rect">
            <a:avLst/>
          </a:prstGeom>
        </p:spPr>
      </p:pic>
    </p:spTree>
    <p:extLst>
      <p:ext uri="{BB962C8B-B14F-4D97-AF65-F5344CB8AC3E}">
        <p14:creationId xmlns:p14="http://schemas.microsoft.com/office/powerpoint/2010/main" val="28677242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455726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110158"/>
            <a:ext cx="8933688" cy="542544"/>
          </a:xfrm>
          <a:prstGeom prst="rect">
            <a:avLst/>
          </a:prstGeom>
        </p:spPr>
      </p:pic>
    </p:spTree>
    <p:extLst>
      <p:ext uri="{BB962C8B-B14F-4D97-AF65-F5344CB8AC3E}">
        <p14:creationId xmlns:p14="http://schemas.microsoft.com/office/powerpoint/2010/main" val="144933412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110158"/>
            <a:ext cx="8933688" cy="542544"/>
          </a:xfrm>
          <a:prstGeom prst="rect">
            <a:avLst/>
          </a:prstGeom>
        </p:spPr>
      </p:pic>
    </p:spTree>
    <p:extLst>
      <p:ext uri="{BB962C8B-B14F-4D97-AF65-F5344CB8AC3E}">
        <p14:creationId xmlns:p14="http://schemas.microsoft.com/office/powerpoint/2010/main" val="74300098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110158"/>
            <a:ext cx="8933688" cy="542544"/>
          </a:xfrm>
          <a:prstGeom prst="rect">
            <a:avLst/>
          </a:prstGeom>
        </p:spPr>
      </p:pic>
    </p:spTree>
    <p:extLst>
      <p:ext uri="{BB962C8B-B14F-4D97-AF65-F5344CB8AC3E}">
        <p14:creationId xmlns:p14="http://schemas.microsoft.com/office/powerpoint/2010/main" val="135096750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110158"/>
            <a:ext cx="8933688" cy="542544"/>
          </a:xfrm>
          <a:prstGeom prst="rect">
            <a:avLst/>
          </a:prstGeom>
        </p:spPr>
      </p:pic>
    </p:spTree>
    <p:extLst>
      <p:ext uri="{BB962C8B-B14F-4D97-AF65-F5344CB8AC3E}">
        <p14:creationId xmlns:p14="http://schemas.microsoft.com/office/powerpoint/2010/main" val="127244777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110158"/>
            <a:ext cx="8933688" cy="542544"/>
          </a:xfrm>
          <a:prstGeom prst="rect">
            <a:avLst/>
          </a:prstGeom>
        </p:spPr>
      </p:pic>
    </p:spTree>
    <p:extLst>
      <p:ext uri="{BB962C8B-B14F-4D97-AF65-F5344CB8AC3E}">
        <p14:creationId xmlns:p14="http://schemas.microsoft.com/office/powerpoint/2010/main" val="182792362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110158"/>
            <a:ext cx="8933688" cy="542544"/>
          </a:xfrm>
          <a:prstGeom prst="rect">
            <a:avLst/>
          </a:prstGeom>
        </p:spPr>
      </p:pic>
    </p:spTree>
    <p:extLst>
      <p:ext uri="{BB962C8B-B14F-4D97-AF65-F5344CB8AC3E}">
        <p14:creationId xmlns:p14="http://schemas.microsoft.com/office/powerpoint/2010/main" val="186712861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110158"/>
            <a:ext cx="8933688" cy="542544"/>
          </a:xfrm>
          <a:prstGeom prst="rect">
            <a:avLst/>
          </a:prstGeom>
        </p:spPr>
      </p:pic>
    </p:spTree>
    <p:extLst>
      <p:ext uri="{BB962C8B-B14F-4D97-AF65-F5344CB8AC3E}">
        <p14:creationId xmlns:p14="http://schemas.microsoft.com/office/powerpoint/2010/main" val="179961595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110158"/>
            <a:ext cx="8933688" cy="542544"/>
          </a:xfrm>
          <a:prstGeom prst="rect">
            <a:avLst/>
          </a:prstGeom>
        </p:spPr>
      </p:pic>
    </p:spTree>
    <p:extLst>
      <p:ext uri="{BB962C8B-B14F-4D97-AF65-F5344CB8AC3E}">
        <p14:creationId xmlns:p14="http://schemas.microsoft.com/office/powerpoint/2010/main" val="985671337"/>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110158"/>
            <a:ext cx="8933688" cy="542544"/>
          </a:xfrm>
          <a:prstGeom prst="rect">
            <a:avLst/>
          </a:prstGeom>
        </p:spPr>
      </p:pic>
    </p:spTree>
    <p:extLst>
      <p:ext uri="{BB962C8B-B14F-4D97-AF65-F5344CB8AC3E}">
        <p14:creationId xmlns:p14="http://schemas.microsoft.com/office/powerpoint/2010/main" val="160677441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6110158"/>
            <a:ext cx="8933688" cy="542544"/>
          </a:xfrm>
          <a:prstGeom prst="rect">
            <a:avLst/>
          </a:prstGeom>
        </p:spPr>
      </p:pic>
    </p:spTree>
    <p:extLst>
      <p:ext uri="{BB962C8B-B14F-4D97-AF65-F5344CB8AC3E}">
        <p14:creationId xmlns:p14="http://schemas.microsoft.com/office/powerpoint/2010/main" val="201099159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183912059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136767528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129403560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128943603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yx - Slam BUT BUT BUT WAI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99260" y="878205"/>
            <a:ext cx="5745480" cy="4309110"/>
          </a:xfrm>
          <a:prstGeom prst="rect">
            <a:avLst/>
          </a:prstGeom>
        </p:spPr>
      </p:pic>
      <p:pic>
        <p:nvPicPr>
          <p:cNvPr id="7" name="Picture 6"/>
          <p:cNvPicPr>
            <a:picLocks noChangeAspect="1"/>
          </p:cNvPicPr>
          <p:nvPr/>
        </p:nvPicPr>
        <p:blipFill>
          <a:blip r:embed="rId6"/>
          <a:stretch>
            <a:fillRect/>
          </a:stretch>
        </p:blipFill>
        <p:spPr>
          <a:xfrm>
            <a:off x="0" y="6094730"/>
            <a:ext cx="8928100" cy="546100"/>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534" y="6190384"/>
            <a:ext cx="2902519" cy="383560"/>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110892"/>
            <a:ext cx="8936736" cy="542544"/>
          </a:xfrm>
          <a:prstGeom prst="rect">
            <a:avLst/>
          </a:prstGeom>
        </p:spPr>
      </p:pic>
    </p:spTree>
    <p:extLst>
      <p:ext uri="{BB962C8B-B14F-4D97-AF65-F5344CB8AC3E}">
        <p14:creationId xmlns:p14="http://schemas.microsoft.com/office/powerpoint/2010/main" val="15498218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9429</TotalTime>
  <Words>3147</Words>
  <Application>Microsoft Macintosh PowerPoint</Application>
  <PresentationFormat>On-screen Show (4:3)</PresentationFormat>
  <Paragraphs>98</Paragraphs>
  <Slides>49</Slides>
  <Notes>49</Notes>
  <HiddenSlides>0</HiddenSlides>
  <MMClips>3</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Bowman</dc:creator>
  <cp:lastModifiedBy>Casey Cornett</cp:lastModifiedBy>
  <cp:revision>110</cp:revision>
  <dcterms:created xsi:type="dcterms:W3CDTF">2015-09-04T15:18:18Z</dcterms:created>
  <dcterms:modified xsi:type="dcterms:W3CDTF">2015-09-28T14:34:21Z</dcterms:modified>
</cp:coreProperties>
</file>