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3" r:id="rId5"/>
    <p:sldId id="262" r:id="rId6"/>
    <p:sldId id="26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656A"/>
    <a:srgbClr val="E60895"/>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3AD3F3-D4EF-4943-AC94-FD603AC3E426}" type="datetimeFigureOut">
              <a:rPr lang="en-GB" smtClean="0"/>
              <a:t>09/11/2015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0CDE92-0A54-4122-957E-215A1669F91B}" type="slidenum">
              <a:rPr lang="en-GB" smtClean="0"/>
              <a:t>‹#›</a:t>
            </a:fld>
            <a:endParaRPr lang="en-GB"/>
          </a:p>
        </p:txBody>
      </p:sp>
    </p:spTree>
    <p:extLst>
      <p:ext uri="{BB962C8B-B14F-4D97-AF65-F5344CB8AC3E}">
        <p14:creationId xmlns:p14="http://schemas.microsoft.com/office/powerpoint/2010/main" val="129227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4613" y="1795463"/>
            <a:ext cx="15948026" cy="8970962"/>
          </a:xfrm>
        </p:spPr>
      </p:sp>
      <p:sp>
        <p:nvSpPr>
          <p:cNvPr id="3" name="Notes Placeholder 2"/>
          <p:cNvSpPr>
            <a:spLocks noGrp="1"/>
          </p:cNvSpPr>
          <p:nvPr>
            <p:ph type="body" idx="1"/>
          </p:nvPr>
        </p:nvSpPr>
        <p:spPr/>
        <p:txBody>
          <a:bodyPr/>
          <a:lstStyle/>
          <a:p>
            <a:r>
              <a:rPr lang="en-GB" dirty="0" smtClean="0"/>
              <a:t>Conference</a:t>
            </a:r>
            <a:endParaRPr lang="en-GB" dirty="0"/>
          </a:p>
        </p:txBody>
      </p:sp>
      <p:sp>
        <p:nvSpPr>
          <p:cNvPr id="4" name="Slide Number Placeholder 3"/>
          <p:cNvSpPr>
            <a:spLocks noGrp="1"/>
          </p:cNvSpPr>
          <p:nvPr>
            <p:ph type="sldNum" sz="quarter" idx="10"/>
          </p:nvPr>
        </p:nvSpPr>
        <p:spPr/>
        <p:txBody>
          <a:bodyPr/>
          <a:lstStyle/>
          <a:p>
            <a:fld id="{310F87A2-E38F-8B45-A03D-9B19F6451859}" type="slidenum">
              <a:rPr lang="en-US" smtClean="0"/>
              <a:pPr/>
              <a:t>1</a:t>
            </a:fld>
            <a:endParaRPr lang="en-US"/>
          </a:p>
        </p:txBody>
      </p:sp>
    </p:spTree>
    <p:extLst>
      <p:ext uri="{BB962C8B-B14F-4D97-AF65-F5344CB8AC3E}">
        <p14:creationId xmlns:p14="http://schemas.microsoft.com/office/powerpoint/2010/main" val="1825093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4613" y="1795463"/>
            <a:ext cx="15948026" cy="8970962"/>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10F87A2-E38F-8B45-A03D-9B19F6451859}" type="slidenum">
              <a:rPr lang="en-US" smtClean="0"/>
              <a:pPr/>
              <a:t>2</a:t>
            </a:fld>
            <a:endParaRPr lang="en-US"/>
          </a:p>
        </p:txBody>
      </p:sp>
    </p:spTree>
    <p:extLst>
      <p:ext uri="{BB962C8B-B14F-4D97-AF65-F5344CB8AC3E}">
        <p14:creationId xmlns:p14="http://schemas.microsoft.com/office/powerpoint/2010/main" val="92860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7237AB-3E90-4B0A-9E10-648C33D43DE7}" type="datetimeFigureOut">
              <a:rPr lang="en-GB" smtClean="0"/>
              <a:t>09/11/2015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1668536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7237AB-3E90-4B0A-9E10-648C33D43DE7}" type="datetimeFigureOut">
              <a:rPr lang="en-GB" smtClean="0"/>
              <a:t>09/11/2015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3751941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7237AB-3E90-4B0A-9E10-648C33D43DE7}" type="datetimeFigureOut">
              <a:rPr lang="en-GB" smtClean="0"/>
              <a:t>09/11/2015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2486364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835"/>
            <a:ext cx="12195265" cy="6856165"/>
          </a:xfrm>
          <a:prstGeom prst="rect">
            <a:avLst/>
          </a:prstGeom>
        </p:spPr>
      </p:pic>
      <p:pic>
        <p:nvPicPr>
          <p:cNvPr id="7" name="Picture 6"/>
          <p:cNvPicPr>
            <a:picLocks noChangeAspect="1"/>
          </p:cNvPicPr>
          <p:nvPr userDrawn="1"/>
        </p:nvPicPr>
        <p:blipFill rotWithShape="1">
          <a:blip r:embed="rId3" cstate="print">
            <a:extLst>
              <a:ext uri="{28A0092B-C50C-407E-A947-70E740481C1C}">
                <a14:useLocalDpi xmlns:a14="http://schemas.microsoft.com/office/drawing/2010/main" val="0"/>
              </a:ext>
            </a:extLst>
          </a:blip>
          <a:srcRect r="62531"/>
          <a:stretch/>
        </p:blipFill>
        <p:spPr>
          <a:xfrm>
            <a:off x="10885892" y="6070933"/>
            <a:ext cx="824060" cy="686077"/>
          </a:xfrm>
          <a:prstGeom prst="rect">
            <a:avLst/>
          </a:prstGeom>
        </p:spPr>
      </p:pic>
      <p:sp>
        <p:nvSpPr>
          <p:cNvPr id="10" name="Slide Number Placeholder 7"/>
          <p:cNvSpPr txBox="1">
            <a:spLocks/>
          </p:cNvSpPr>
          <p:nvPr userDrawn="1"/>
        </p:nvSpPr>
        <p:spPr>
          <a:xfrm>
            <a:off x="11114647" y="6311157"/>
            <a:ext cx="767709" cy="241280"/>
          </a:xfrm>
          <a:prstGeom prst="rect">
            <a:avLst/>
          </a:prstGeom>
        </p:spPr>
        <p:txBody>
          <a:bodyPr vert="horz" lIns="65891" tIns="32946" rIns="65891" bIns="32946" rtlCol="0" anchor="ctr"/>
          <a:lstStyle>
            <a:defPPr>
              <a:defRPr lang="en-US"/>
            </a:defPPr>
            <a:lvl1pPr marL="0" algn="r" defTabSz="815588" rtl="0" eaLnBrk="1" latinLnBrk="0" hangingPunct="1">
              <a:defRPr sz="1307" kern="1200">
                <a:solidFill>
                  <a:schemeClr val="tx1">
                    <a:tint val="75000"/>
                  </a:schemeClr>
                </a:solidFill>
                <a:latin typeface="+mn-lt"/>
                <a:ea typeface="+mn-ea"/>
                <a:cs typeface="+mn-cs"/>
              </a:defRPr>
            </a:lvl1pPr>
            <a:lvl2pPr marL="815588" algn="l" defTabSz="815588" rtl="0" eaLnBrk="1" latinLnBrk="0" hangingPunct="1">
              <a:defRPr sz="3300" kern="1200">
                <a:solidFill>
                  <a:schemeClr val="tx1"/>
                </a:solidFill>
                <a:latin typeface="+mn-lt"/>
                <a:ea typeface="+mn-ea"/>
                <a:cs typeface="+mn-cs"/>
              </a:defRPr>
            </a:lvl2pPr>
            <a:lvl3pPr marL="1631175" algn="l" defTabSz="815588" rtl="0" eaLnBrk="1" latinLnBrk="0" hangingPunct="1">
              <a:defRPr sz="3300" kern="1200">
                <a:solidFill>
                  <a:schemeClr val="tx1"/>
                </a:solidFill>
                <a:latin typeface="+mn-lt"/>
                <a:ea typeface="+mn-ea"/>
                <a:cs typeface="+mn-cs"/>
              </a:defRPr>
            </a:lvl3pPr>
            <a:lvl4pPr marL="2446763" algn="l" defTabSz="815588" rtl="0" eaLnBrk="1" latinLnBrk="0" hangingPunct="1">
              <a:defRPr sz="3300" kern="1200">
                <a:solidFill>
                  <a:schemeClr val="tx1"/>
                </a:solidFill>
                <a:latin typeface="+mn-lt"/>
                <a:ea typeface="+mn-ea"/>
                <a:cs typeface="+mn-cs"/>
              </a:defRPr>
            </a:lvl4pPr>
            <a:lvl5pPr marL="3262350" algn="l" defTabSz="815588" rtl="0" eaLnBrk="1" latinLnBrk="0" hangingPunct="1">
              <a:defRPr sz="3300" kern="1200">
                <a:solidFill>
                  <a:schemeClr val="tx1"/>
                </a:solidFill>
                <a:latin typeface="+mn-lt"/>
                <a:ea typeface="+mn-ea"/>
                <a:cs typeface="+mn-cs"/>
              </a:defRPr>
            </a:lvl5pPr>
            <a:lvl6pPr marL="4077938" algn="l" defTabSz="815588" rtl="0" eaLnBrk="1" latinLnBrk="0" hangingPunct="1">
              <a:defRPr sz="3300" kern="1200">
                <a:solidFill>
                  <a:schemeClr val="tx1"/>
                </a:solidFill>
                <a:latin typeface="+mn-lt"/>
                <a:ea typeface="+mn-ea"/>
                <a:cs typeface="+mn-cs"/>
              </a:defRPr>
            </a:lvl6pPr>
            <a:lvl7pPr marL="4893525" algn="l" defTabSz="815588" rtl="0" eaLnBrk="1" latinLnBrk="0" hangingPunct="1">
              <a:defRPr sz="3300" kern="1200">
                <a:solidFill>
                  <a:schemeClr val="tx1"/>
                </a:solidFill>
                <a:latin typeface="+mn-lt"/>
                <a:ea typeface="+mn-ea"/>
                <a:cs typeface="+mn-cs"/>
              </a:defRPr>
            </a:lvl7pPr>
            <a:lvl8pPr marL="5709112" algn="l" defTabSz="815588" rtl="0" eaLnBrk="1" latinLnBrk="0" hangingPunct="1">
              <a:defRPr sz="3300" kern="1200">
                <a:solidFill>
                  <a:schemeClr val="tx1"/>
                </a:solidFill>
                <a:latin typeface="+mn-lt"/>
                <a:ea typeface="+mn-ea"/>
                <a:cs typeface="+mn-cs"/>
              </a:defRPr>
            </a:lvl8pPr>
            <a:lvl9pPr marL="6524702" algn="l" defTabSz="815588" rtl="0" eaLnBrk="1" latinLnBrk="0" hangingPunct="1">
              <a:defRPr sz="3300" kern="1200">
                <a:solidFill>
                  <a:schemeClr val="tx1"/>
                </a:solidFill>
                <a:latin typeface="+mn-lt"/>
                <a:ea typeface="+mn-ea"/>
                <a:cs typeface="+mn-cs"/>
              </a:defRPr>
            </a:lvl9pPr>
          </a:lstStyle>
          <a:p>
            <a:pPr algn="ctr"/>
            <a:fld id="{C2FC5FDA-7EF3-B940-8CE8-4C2B3E4C46E0}" type="slidenum">
              <a:rPr lang="en-US" sz="1067" smtClean="0"/>
              <a:pPr algn="ctr"/>
              <a:t>‹#›</a:t>
            </a:fld>
            <a:endParaRPr lang="en-US" sz="1067"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3392" y="5916602"/>
            <a:ext cx="2957561" cy="922616"/>
          </a:xfrm>
          <a:prstGeom prst="rect">
            <a:avLst/>
          </a:prstGeom>
        </p:spPr>
      </p:pic>
      <p:sp>
        <p:nvSpPr>
          <p:cNvPr id="13" name="TextBox 12"/>
          <p:cNvSpPr txBox="1"/>
          <p:nvPr userDrawn="1"/>
        </p:nvSpPr>
        <p:spPr>
          <a:xfrm>
            <a:off x="4659841" y="6311158"/>
            <a:ext cx="4018804" cy="276999"/>
          </a:xfrm>
          <a:prstGeom prst="rect">
            <a:avLst/>
          </a:prstGeom>
          <a:noFill/>
        </p:spPr>
        <p:txBody>
          <a:bodyPr wrap="square" rtlCol="0">
            <a:spAutoFit/>
          </a:bodyPr>
          <a:lstStyle/>
          <a:p>
            <a:pPr algn="l"/>
            <a:r>
              <a:rPr lang="en-US" sz="1200" dirty="0" smtClean="0">
                <a:solidFill>
                  <a:srgbClr val="E7008B"/>
                </a:solidFill>
                <a:latin typeface="Arial"/>
              </a:rPr>
              <a:t>Penguins </a:t>
            </a:r>
            <a:r>
              <a:rPr lang="en-US" sz="1200" dirty="0" smtClean="0">
                <a:solidFill>
                  <a:srgbClr val="7F7F7F"/>
                </a:solidFill>
                <a:latin typeface="Arial"/>
              </a:rPr>
              <a:t>Event Brief </a:t>
            </a:r>
            <a:endParaRPr lang="en-US" sz="1200" dirty="0">
              <a:latin typeface="Arial"/>
            </a:endParaRPr>
          </a:p>
        </p:txBody>
      </p:sp>
      <p:sp>
        <p:nvSpPr>
          <p:cNvPr id="2" name="Title 1"/>
          <p:cNvSpPr>
            <a:spLocks noGrp="1"/>
          </p:cNvSpPr>
          <p:nvPr>
            <p:ph type="title"/>
          </p:nvPr>
        </p:nvSpPr>
        <p:spPr>
          <a:xfrm>
            <a:off x="458289" y="456197"/>
            <a:ext cx="4201585" cy="427557"/>
          </a:xfrm>
        </p:spPr>
        <p:txBody>
          <a:bodyPr anchor="t">
            <a:normAutofit/>
          </a:bodyPr>
          <a:lstStyle>
            <a:lvl1pPr marL="0" algn="l" defTabSz="543671" rtl="0" eaLnBrk="1" latinLnBrk="0" hangingPunct="1">
              <a:defRPr lang="en-GB" sz="2133" kern="1200" dirty="0">
                <a:solidFill>
                  <a:srgbClr val="7F7F7F"/>
                </a:solidFill>
                <a:latin typeface="Omnes Light" pitchFamily="50" charset="0"/>
                <a:ea typeface="+mn-ea"/>
                <a:cs typeface="+mn-cs"/>
              </a:defRPr>
            </a:lvl1pPr>
          </a:lstStyle>
          <a:p>
            <a:r>
              <a:rPr lang="en-US" dirty="0" smtClean="0"/>
              <a:t>Click to edit Master title style</a:t>
            </a:r>
            <a:endParaRPr lang="en-GB" dirty="0"/>
          </a:p>
        </p:txBody>
      </p:sp>
      <p:sp>
        <p:nvSpPr>
          <p:cNvPr id="16" name="Text Placeholder 15"/>
          <p:cNvSpPr>
            <a:spLocks noGrp="1"/>
          </p:cNvSpPr>
          <p:nvPr>
            <p:ph type="body" sz="quarter" idx="13"/>
          </p:nvPr>
        </p:nvSpPr>
        <p:spPr>
          <a:xfrm>
            <a:off x="4659873" y="446825"/>
            <a:ext cx="6922527" cy="871782"/>
          </a:xfrm>
        </p:spPr>
        <p:txBody>
          <a:bodyPr>
            <a:noAutofit/>
          </a:bodyPr>
          <a:lstStyle>
            <a:lvl1pPr marL="0" indent="0" algn="just" defTabSz="543671" rtl="0" eaLnBrk="1" latinLnBrk="0" hangingPunct="1">
              <a:buFontTx/>
              <a:buNone/>
              <a:defRPr lang="en-US" sz="1600" kern="1200" dirty="0" smtClean="0">
                <a:solidFill>
                  <a:srgbClr val="E7008B"/>
                </a:solidFill>
                <a:latin typeface="Omnes Light" pitchFamily="50" charset="0"/>
                <a:ea typeface="+mn-ea"/>
                <a:cs typeface="+mn-cs"/>
              </a:defRPr>
            </a:lvl1pPr>
            <a:lvl2pPr marL="0" indent="0" algn="just" defTabSz="543671" rtl="0" eaLnBrk="1" latinLnBrk="0" hangingPunct="1">
              <a:buFontTx/>
              <a:buNone/>
              <a:defRPr lang="en-US" sz="1600" kern="1200" dirty="0" smtClean="0">
                <a:solidFill>
                  <a:srgbClr val="E7008B"/>
                </a:solidFill>
                <a:latin typeface="Omnes Light" pitchFamily="50" charset="0"/>
                <a:ea typeface="+mn-ea"/>
                <a:cs typeface="+mn-cs"/>
              </a:defRPr>
            </a:lvl2pPr>
            <a:lvl3pPr marL="0" indent="0" algn="just" defTabSz="543671" rtl="0" eaLnBrk="1" latinLnBrk="0" hangingPunct="1">
              <a:buFontTx/>
              <a:buNone/>
              <a:defRPr lang="en-US" sz="1600" kern="1200" dirty="0" smtClean="0">
                <a:solidFill>
                  <a:srgbClr val="E7008B"/>
                </a:solidFill>
                <a:latin typeface="Omnes Light" pitchFamily="50" charset="0"/>
                <a:ea typeface="+mn-ea"/>
                <a:cs typeface="+mn-cs"/>
              </a:defRPr>
            </a:lvl3pPr>
            <a:lvl4pPr marL="0" indent="0" algn="just" defTabSz="543671" rtl="0" eaLnBrk="1" latinLnBrk="0" hangingPunct="1">
              <a:buFontTx/>
              <a:buNone/>
              <a:defRPr lang="en-US" sz="1600" kern="1200" dirty="0" smtClean="0">
                <a:solidFill>
                  <a:srgbClr val="E7008B"/>
                </a:solidFill>
                <a:latin typeface="Omnes Light" pitchFamily="50" charset="0"/>
                <a:ea typeface="+mn-ea"/>
                <a:cs typeface="+mn-cs"/>
              </a:defRPr>
            </a:lvl4pPr>
            <a:lvl5pPr marL="0" indent="0" algn="just" defTabSz="543671" rtl="0" eaLnBrk="1" latinLnBrk="0" hangingPunct="1">
              <a:buFontTx/>
              <a:buNone/>
              <a:defRPr lang="en-GB" sz="1600" kern="1200" dirty="0">
                <a:solidFill>
                  <a:srgbClr val="E7008B"/>
                </a:solidFill>
                <a:latin typeface="Omnes Light" pitchFamily="50" charset="0"/>
                <a:ea typeface="+mn-ea"/>
                <a:cs typeface="+mn-cs"/>
              </a:defRPr>
            </a:lvl5pPr>
          </a:lstStyle>
          <a:p>
            <a:pPr lvl="0"/>
            <a:r>
              <a:rPr lang="en-US" dirty="0" smtClean="0"/>
              <a:t>Click to edit Master text styles</a:t>
            </a:r>
          </a:p>
          <a:p>
            <a:pPr lvl="1"/>
            <a:r>
              <a:rPr lang="en-US" dirty="0" smtClean="0"/>
              <a:t>Second level</a:t>
            </a:r>
          </a:p>
          <a:p>
            <a:pPr lvl="3"/>
            <a:r>
              <a:rPr lang="en-US" dirty="0" smtClean="0"/>
              <a:t>Fourth level</a:t>
            </a:r>
          </a:p>
        </p:txBody>
      </p:sp>
      <p:sp>
        <p:nvSpPr>
          <p:cNvPr id="18" name="Text Placeholder 17"/>
          <p:cNvSpPr>
            <a:spLocks noGrp="1"/>
          </p:cNvSpPr>
          <p:nvPr>
            <p:ph type="body" sz="quarter" idx="14"/>
          </p:nvPr>
        </p:nvSpPr>
        <p:spPr>
          <a:xfrm>
            <a:off x="4659873" y="1376680"/>
            <a:ext cx="6922527" cy="4230563"/>
          </a:xfrm>
        </p:spPr>
        <p:txBody>
          <a:bodyPr>
            <a:normAutofit/>
          </a:bodyPr>
          <a:lstStyle>
            <a:lvl1pPr marL="0" indent="0" algn="just" defTabSz="543671" rtl="0" eaLnBrk="1" latinLnBrk="0" hangingPunct="1">
              <a:buFontTx/>
              <a:buNone/>
              <a:defRPr lang="en-US" sz="1067" kern="1200" dirty="0" smtClean="0">
                <a:solidFill>
                  <a:srgbClr val="7F7F7F"/>
                </a:solidFill>
                <a:latin typeface="Arial"/>
                <a:ea typeface="+mn-ea"/>
                <a:cs typeface="+mn-cs"/>
              </a:defRPr>
            </a:lvl1pPr>
            <a:lvl2pPr marL="0" indent="0" algn="just" defTabSz="543671" rtl="0" eaLnBrk="1" latinLnBrk="0" hangingPunct="1">
              <a:buFontTx/>
              <a:buNone/>
              <a:defRPr lang="en-US" sz="1067" kern="1200" dirty="0" smtClean="0">
                <a:solidFill>
                  <a:srgbClr val="7F7F7F"/>
                </a:solidFill>
                <a:latin typeface="Arial"/>
                <a:ea typeface="+mn-ea"/>
                <a:cs typeface="+mn-cs"/>
              </a:defRPr>
            </a:lvl2pPr>
            <a:lvl3pPr marL="0" indent="0" algn="just" defTabSz="543671" rtl="0" eaLnBrk="1" latinLnBrk="0" hangingPunct="1">
              <a:buFontTx/>
              <a:buNone/>
              <a:defRPr lang="en-US" sz="1067" kern="1200" dirty="0" smtClean="0">
                <a:solidFill>
                  <a:srgbClr val="7F7F7F"/>
                </a:solidFill>
                <a:latin typeface="Arial"/>
                <a:ea typeface="+mn-ea"/>
                <a:cs typeface="+mn-cs"/>
              </a:defRPr>
            </a:lvl3pPr>
            <a:lvl4pPr marL="0" indent="0" algn="just" defTabSz="543671" rtl="0" eaLnBrk="1" latinLnBrk="0" hangingPunct="1">
              <a:buFontTx/>
              <a:buNone/>
              <a:defRPr lang="en-US" sz="1067" kern="1200" dirty="0" smtClean="0">
                <a:solidFill>
                  <a:srgbClr val="7F7F7F"/>
                </a:solidFill>
                <a:latin typeface="Arial"/>
                <a:ea typeface="+mn-ea"/>
                <a:cs typeface="+mn-cs"/>
              </a:defRPr>
            </a:lvl4pPr>
            <a:lvl5pPr marL="0" indent="0" algn="just" defTabSz="543671" rtl="0" eaLnBrk="1" latinLnBrk="0" hangingPunct="1">
              <a:buFontTx/>
              <a:buNone/>
              <a:defRPr lang="en-GB" sz="1067" kern="1200" dirty="0">
                <a:solidFill>
                  <a:srgbClr val="7F7F7F"/>
                </a:solidFill>
                <a:latin typeface="Arial"/>
                <a:ea typeface="+mn-ea"/>
                <a:cs typeface="+mn-cs"/>
              </a:defRPr>
            </a:lvl5pPr>
          </a:lstStyle>
          <a:p>
            <a:pPr lvl="0"/>
            <a:endParaRPr lang="en-US" dirty="0" smtClean="0"/>
          </a:p>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1" name="Text Placeholder 20"/>
          <p:cNvSpPr>
            <a:spLocks noGrp="1"/>
          </p:cNvSpPr>
          <p:nvPr>
            <p:ph type="body" sz="quarter" idx="15"/>
          </p:nvPr>
        </p:nvSpPr>
        <p:spPr>
          <a:xfrm>
            <a:off x="458260" y="733790"/>
            <a:ext cx="4201583" cy="584394"/>
          </a:xfrm>
        </p:spPr>
        <p:txBody>
          <a:bodyPr>
            <a:noAutofit/>
          </a:bodyPr>
          <a:lstStyle>
            <a:lvl1pPr marL="0" indent="0">
              <a:buNone/>
              <a:defRPr lang="en-US" sz="2133" kern="1200" dirty="0" smtClean="0">
                <a:solidFill>
                  <a:srgbClr val="E7008B"/>
                </a:solidFill>
                <a:latin typeface="Omnes Light" pitchFamily="50" charset="0"/>
                <a:ea typeface="+mn-ea"/>
                <a:cs typeface="+mn-cs"/>
              </a:defRPr>
            </a:lvl1pPr>
            <a:lvl2pPr marL="331259" indent="0">
              <a:buNone/>
              <a:defRPr lang="en-US" sz="2133" kern="1200" dirty="0" smtClean="0">
                <a:solidFill>
                  <a:srgbClr val="E7008B"/>
                </a:solidFill>
                <a:latin typeface="Omnes Light" pitchFamily="50" charset="0"/>
                <a:ea typeface="+mn-ea"/>
                <a:cs typeface="+mn-cs"/>
              </a:defRPr>
            </a:lvl2pPr>
            <a:lvl3pPr marL="662518" indent="0">
              <a:buNone/>
              <a:defRPr lang="en-US" sz="2133" kern="1200" dirty="0" smtClean="0">
                <a:solidFill>
                  <a:srgbClr val="E7008B"/>
                </a:solidFill>
                <a:latin typeface="Omnes Light" pitchFamily="50" charset="0"/>
                <a:ea typeface="+mn-ea"/>
                <a:cs typeface="+mn-cs"/>
              </a:defRPr>
            </a:lvl3pPr>
            <a:lvl4pPr marL="993777" indent="0">
              <a:buNone/>
              <a:defRPr lang="en-US" sz="2133" kern="1200" dirty="0" smtClean="0">
                <a:solidFill>
                  <a:srgbClr val="E7008B"/>
                </a:solidFill>
                <a:latin typeface="Omnes Light" pitchFamily="50" charset="0"/>
                <a:ea typeface="+mn-ea"/>
                <a:cs typeface="+mn-cs"/>
              </a:defRPr>
            </a:lvl4pPr>
            <a:lvl5pPr marL="1325036" indent="0">
              <a:buNone/>
              <a:defRPr lang="en-GB" sz="2133" kern="1200" dirty="0">
                <a:solidFill>
                  <a:srgbClr val="E7008B"/>
                </a:solidFill>
                <a:latin typeface="Omnes Light" pitchFamily="50" charset="0"/>
                <a:ea typeface="+mn-ea"/>
                <a:cs typeface="+mn-cs"/>
              </a:defRPr>
            </a:lvl5pPr>
          </a:lstStyle>
          <a:p>
            <a:pPr lvl="0"/>
            <a:r>
              <a:rPr lang="en-US" dirty="0" smtClean="0"/>
              <a:t>Click to edit Master text style</a:t>
            </a:r>
          </a:p>
        </p:txBody>
      </p:sp>
    </p:spTree>
    <p:extLst>
      <p:ext uri="{BB962C8B-B14F-4D97-AF65-F5344CB8AC3E}">
        <p14:creationId xmlns:p14="http://schemas.microsoft.com/office/powerpoint/2010/main" val="32409627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7237AB-3E90-4B0A-9E10-648C33D43DE7}" type="datetimeFigureOut">
              <a:rPr lang="en-GB" smtClean="0"/>
              <a:t>09/11/2015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349593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7237AB-3E90-4B0A-9E10-648C33D43DE7}" type="datetimeFigureOut">
              <a:rPr lang="en-GB" smtClean="0"/>
              <a:t>09/11/2015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325026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7237AB-3E90-4B0A-9E10-648C33D43DE7}" type="datetimeFigureOut">
              <a:rPr lang="en-GB" smtClean="0"/>
              <a:t>09/11/2015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2433274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7237AB-3E90-4B0A-9E10-648C33D43DE7}" type="datetimeFigureOut">
              <a:rPr lang="en-GB" smtClean="0"/>
              <a:t>09/11/2015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417557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7237AB-3E90-4B0A-9E10-648C33D43DE7}" type="datetimeFigureOut">
              <a:rPr lang="en-GB" smtClean="0"/>
              <a:t>09/11/2015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1063395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237AB-3E90-4B0A-9E10-648C33D43DE7}" type="datetimeFigureOut">
              <a:rPr lang="en-GB" smtClean="0"/>
              <a:t>09/11/2015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413881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7237AB-3E90-4B0A-9E10-648C33D43DE7}" type="datetimeFigureOut">
              <a:rPr lang="en-GB" smtClean="0"/>
              <a:t>09/11/2015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1869303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7237AB-3E90-4B0A-9E10-648C33D43DE7}" type="datetimeFigureOut">
              <a:rPr lang="en-GB" smtClean="0"/>
              <a:t>09/11/2015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A6068-F462-4E12-80F6-77E2FE72E5FA}" type="slidenum">
              <a:rPr lang="en-GB" smtClean="0"/>
              <a:t>‹#›</a:t>
            </a:fld>
            <a:endParaRPr lang="en-GB"/>
          </a:p>
        </p:txBody>
      </p:sp>
    </p:spTree>
    <p:extLst>
      <p:ext uri="{BB962C8B-B14F-4D97-AF65-F5344CB8AC3E}">
        <p14:creationId xmlns:p14="http://schemas.microsoft.com/office/powerpoint/2010/main" val="144583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237AB-3E90-4B0A-9E10-648C33D43DE7}" type="datetimeFigureOut">
              <a:rPr lang="en-GB" smtClean="0"/>
              <a:t>09/11/2015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A6068-F462-4E12-80F6-77E2FE72E5FA}" type="slidenum">
              <a:rPr lang="en-GB" smtClean="0"/>
              <a:t>‹#›</a:t>
            </a:fld>
            <a:endParaRPr lang="en-GB"/>
          </a:p>
        </p:txBody>
      </p:sp>
    </p:spTree>
    <p:extLst>
      <p:ext uri="{BB962C8B-B14F-4D97-AF65-F5344CB8AC3E}">
        <p14:creationId xmlns:p14="http://schemas.microsoft.com/office/powerpoint/2010/main" val="2712769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88959" y="6183676"/>
            <a:ext cx="2920291" cy="605294"/>
          </a:xfrm>
          <a:prstGeom prst="rect">
            <a:avLst/>
          </a:prstGeom>
          <a:noFill/>
        </p:spPr>
        <p:txBody>
          <a:bodyPr wrap="square" rtlCol="0">
            <a:spAutoFit/>
          </a:bodyPr>
          <a:lstStyle/>
          <a:p>
            <a:pPr>
              <a:lnSpc>
                <a:spcPts val="2000"/>
              </a:lnSpc>
            </a:pPr>
            <a:r>
              <a:rPr lang="en-GB" sz="2133" dirty="0">
                <a:solidFill>
                  <a:schemeClr val="bg1"/>
                </a:solidFill>
                <a:latin typeface="Omnes Light" pitchFamily="50" charset="0"/>
              </a:rPr>
              <a:t>the event agency</a:t>
            </a:r>
          </a:p>
          <a:p>
            <a:pPr>
              <a:lnSpc>
                <a:spcPts val="2000"/>
              </a:lnSpc>
            </a:pPr>
            <a:r>
              <a:rPr lang="en-GB" sz="2133" dirty="0">
                <a:solidFill>
                  <a:schemeClr val="bg1"/>
                </a:solidFill>
                <a:latin typeface="Omnes Light" pitchFamily="50" charset="0"/>
              </a:rPr>
              <a:t>www.penguins.co.uk</a:t>
            </a:r>
          </a:p>
        </p:txBody>
      </p:sp>
      <p:pic>
        <p:nvPicPr>
          <p:cNvPr id="12" name="Picture 11" descr="PP_Slide1.jpg"/>
          <p:cNvPicPr>
            <a:picLocks noChangeAspect="1"/>
          </p:cNvPicPr>
          <p:nvPr/>
        </p:nvPicPr>
        <p:blipFill>
          <a:blip r:embed="rId3"/>
          <a:stretch>
            <a:fillRect/>
          </a:stretch>
        </p:blipFill>
        <p:spPr>
          <a:xfrm>
            <a:off x="0" y="-3810"/>
            <a:ext cx="12194783" cy="6861810"/>
          </a:xfrm>
          <a:prstGeom prst="rect">
            <a:avLst/>
          </a:prstGeom>
        </p:spPr>
      </p:pic>
      <p:pic>
        <p:nvPicPr>
          <p:cNvPr id="14" name="Picture 13" descr="logo_slide1.png"/>
          <p:cNvPicPr>
            <a:picLocks noChangeAspect="1"/>
          </p:cNvPicPr>
          <p:nvPr/>
        </p:nvPicPr>
        <p:blipFill>
          <a:blip r:embed="rId4"/>
          <a:stretch>
            <a:fillRect/>
          </a:stretch>
        </p:blipFill>
        <p:spPr>
          <a:xfrm>
            <a:off x="0" y="-3810"/>
            <a:ext cx="12187940" cy="6861810"/>
          </a:xfrm>
          <a:prstGeom prst="rect">
            <a:avLst/>
          </a:prstGeom>
        </p:spPr>
      </p:pic>
      <p:sp>
        <p:nvSpPr>
          <p:cNvPr id="15" name="Title 1"/>
          <p:cNvSpPr txBox="1">
            <a:spLocks/>
          </p:cNvSpPr>
          <p:nvPr/>
        </p:nvSpPr>
        <p:spPr>
          <a:xfrm>
            <a:off x="5886121" y="4243608"/>
            <a:ext cx="5387792" cy="689357"/>
          </a:xfrm>
          <a:prstGeom prst="rect">
            <a:avLst/>
          </a:prstGeom>
          <a:noFill/>
          <a:ln>
            <a:noFill/>
          </a:ln>
        </p:spPr>
        <p:txBody>
          <a:bodyPr rIns="0">
            <a:normAutofit/>
          </a:bodyPr>
          <a:lstStyle>
            <a:lvl1pPr algn="r" defTabSz="914400" rtl="0" eaLnBrk="1" latinLnBrk="0" hangingPunct="1">
              <a:lnSpc>
                <a:spcPct val="90000"/>
              </a:lnSpc>
              <a:spcBef>
                <a:spcPct val="0"/>
              </a:spcBef>
              <a:buNone/>
              <a:defRPr sz="2000" kern="1200">
                <a:solidFill>
                  <a:schemeClr val="bg1"/>
                </a:solidFill>
                <a:latin typeface="Omnes-Medium"/>
                <a:ea typeface="+mj-ea"/>
                <a:cs typeface="+mj-cs"/>
              </a:defRPr>
            </a:lvl1pPr>
          </a:lstStyle>
          <a:p>
            <a:r>
              <a:rPr lang="en-US" dirty="0" smtClean="0"/>
              <a:t>MY BRIEF</a:t>
            </a:r>
            <a:endParaRPr lang="en-US" dirty="0"/>
          </a:p>
        </p:txBody>
      </p:sp>
    </p:spTree>
    <p:extLst>
      <p:ext uri="{BB962C8B-B14F-4D97-AF65-F5344CB8AC3E}">
        <p14:creationId xmlns:p14="http://schemas.microsoft.com/office/powerpoint/2010/main" val="4048120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val="0"/>
              </a:ext>
            </a:extLst>
          </a:blip>
          <a:srcRect r="62531"/>
          <a:stretch/>
        </p:blipFill>
        <p:spPr>
          <a:xfrm>
            <a:off x="10885892" y="6069660"/>
            <a:ext cx="824060" cy="685746"/>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392" y="5915403"/>
            <a:ext cx="2957561" cy="922171"/>
          </a:xfrm>
          <a:prstGeom prst="rect">
            <a:avLst/>
          </a:prstGeom>
        </p:spPr>
      </p:pic>
      <p:sp>
        <p:nvSpPr>
          <p:cNvPr id="15" name="Text Box 27"/>
          <p:cNvSpPr txBox="1">
            <a:spLocks noChangeArrowheads="1"/>
          </p:cNvSpPr>
          <p:nvPr/>
        </p:nvSpPr>
        <p:spPr bwMode="auto">
          <a:xfrm>
            <a:off x="5304148" y="488010"/>
            <a:ext cx="52578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Securing a new partner agency to work on a project can be a painful and arduous task. We aim to make the process as simple and straightforward as possible and hope to speed up the process by getting the right information early on to allow informative decisions to be made quickly, with realistic budget forecasts and reliable project management information.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This document is intended as a guide to help you supply the information we require to create the most accurate proposal possible. It will also enable us to decide if we are able to add significant value to the project by offering our services or if perhaps we can suggest other partners who may be better suited and more useful to you.</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In some cases approximate answers would suffice and please feel free to add further information if you think it may help us achieve the best results for your business.</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Section 1 – Project contact details</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Section 2 – Project reach and objectives</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Section 3 – How can we help?</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a:solidFill>
                  <a:srgbClr val="646469"/>
                </a:solidFill>
                <a:effectLst/>
                <a:latin typeface="Omnes-Light"/>
                <a:ea typeface="Cambria" panose="02040503050406030204" pitchFamily="18" charset="0"/>
                <a:cs typeface="Omnes-Light"/>
              </a:rPr>
              <a:t>Section 4 - Budget and timeline</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16" name="Text Box 30"/>
          <p:cNvSpPr txBox="1">
            <a:spLocks noChangeArrowheads="1"/>
          </p:cNvSpPr>
          <p:nvPr/>
        </p:nvSpPr>
        <p:spPr bwMode="auto">
          <a:xfrm>
            <a:off x="287636" y="584593"/>
            <a:ext cx="252285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Briefing</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Document</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673122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0"/>
          <p:cNvSpPr txBox="1">
            <a:spLocks noChangeArrowheads="1"/>
          </p:cNvSpPr>
          <p:nvPr/>
        </p:nvSpPr>
        <p:spPr bwMode="auto">
          <a:xfrm>
            <a:off x="255734" y="586241"/>
            <a:ext cx="358516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Section 1 </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Project contact details</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2241072"/>
              </p:ext>
            </p:extLst>
          </p:nvPr>
        </p:nvGraphicFramePr>
        <p:xfrm>
          <a:off x="5383277" y="540886"/>
          <a:ext cx="5985163" cy="5049520"/>
        </p:xfrm>
        <a:graphic>
          <a:graphicData uri="http://schemas.openxmlformats.org/drawingml/2006/table">
            <a:tbl>
              <a:tblPr firstRow="1" bandRow="1">
                <a:tableStyleId>{0505E3EF-67EA-436B-97B2-0124C06EBD24}</a:tableStyleId>
              </a:tblPr>
              <a:tblGrid>
                <a:gridCol w="2890982"/>
                <a:gridCol w="3094181"/>
              </a:tblGrid>
              <a:tr h="192672">
                <a:tc>
                  <a:txBody>
                    <a:bodyPr/>
                    <a:lstStyle/>
                    <a:p>
                      <a:r>
                        <a:rPr lang="en-GB" sz="900" b="1" smtClean="0">
                          <a:solidFill>
                            <a:schemeClr val="bg1"/>
                          </a:solidFill>
                          <a:latin typeface="Arial" panose="020B0604020202020204" pitchFamily="34" charset="0"/>
                          <a:cs typeface="Arial" panose="020B0604020202020204" pitchFamily="34" charset="0"/>
                        </a:rPr>
                        <a:t>COMPANY NAME</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1" smtClean="0">
                          <a:solidFill>
                            <a:schemeClr val="bg1"/>
                          </a:solidFill>
                          <a:latin typeface="Arial" panose="020B0604020202020204" pitchFamily="34" charset="0"/>
                          <a:cs typeface="Arial" panose="020B0604020202020204" pitchFamily="34" charset="0"/>
                        </a:rPr>
                        <a:t>PROJECT TITLE</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1" dirty="0" smtClean="0">
                          <a:solidFill>
                            <a:schemeClr val="bg1"/>
                          </a:solidFill>
                          <a:latin typeface="Arial" panose="020B0604020202020204" pitchFamily="34" charset="0"/>
                          <a:cs typeface="Arial" panose="020B0604020202020204" pitchFamily="34" charset="0"/>
                        </a:rPr>
                        <a:t>APPROX DATE OF PROJECT</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1" dirty="0" smtClean="0">
                          <a:solidFill>
                            <a:schemeClr val="bg1"/>
                          </a:solidFill>
                          <a:latin typeface="Arial" panose="020B0604020202020204" pitchFamily="34" charset="0"/>
                          <a:cs typeface="Arial" panose="020B0604020202020204" pitchFamily="34" charset="0"/>
                        </a:rPr>
                        <a:t>LOCATION</a:t>
                      </a:r>
                      <a:r>
                        <a:rPr lang="en-GB" sz="900" b="1" baseline="0" dirty="0" smtClean="0">
                          <a:solidFill>
                            <a:schemeClr val="bg1"/>
                          </a:solidFill>
                          <a:latin typeface="Arial" panose="020B0604020202020204" pitchFamily="34" charset="0"/>
                          <a:cs typeface="Arial" panose="020B0604020202020204" pitchFamily="34" charset="0"/>
                        </a:rPr>
                        <a:t> / DESTINATION (IF ONE IN MIND)</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1" dirty="0" smtClean="0">
                          <a:solidFill>
                            <a:schemeClr val="bg1"/>
                          </a:solidFill>
                          <a:latin typeface="Arial" panose="020B0604020202020204" pitchFamily="34" charset="0"/>
                          <a:cs typeface="Arial" panose="020B0604020202020204" pitchFamily="34" charset="0"/>
                        </a:rPr>
                        <a:t>YOUR NAME</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1" dirty="0" smtClean="0">
                          <a:solidFill>
                            <a:schemeClr val="bg1"/>
                          </a:solidFill>
                          <a:latin typeface="Arial" panose="020B0604020202020204" pitchFamily="34" charset="0"/>
                          <a:cs typeface="Arial" panose="020B0604020202020204" pitchFamily="34" charset="0"/>
                        </a:rPr>
                        <a:t>JOB TITLE / RESPONSIBILITY</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1" dirty="0" smtClean="0">
                          <a:solidFill>
                            <a:schemeClr val="bg1"/>
                          </a:solidFill>
                          <a:latin typeface="Arial" panose="020B0604020202020204" pitchFamily="34" charset="0"/>
                          <a:cs typeface="Arial" panose="020B0604020202020204" pitchFamily="34" charset="0"/>
                        </a:rPr>
                        <a:t>CONTACT NUMBER</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1" dirty="0" smtClean="0">
                          <a:solidFill>
                            <a:schemeClr val="bg1"/>
                          </a:solidFill>
                          <a:latin typeface="Arial" panose="020B0604020202020204" pitchFamily="34" charset="0"/>
                          <a:cs typeface="Arial" panose="020B0604020202020204" pitchFamily="34" charset="0"/>
                        </a:rPr>
                        <a:t>EMAIL</a:t>
                      </a:r>
                      <a:r>
                        <a:rPr lang="en-GB" sz="900" b="1" baseline="0" dirty="0" smtClean="0">
                          <a:solidFill>
                            <a:schemeClr val="bg1"/>
                          </a:solidFill>
                          <a:latin typeface="Arial" panose="020B0604020202020204" pitchFamily="34" charset="0"/>
                          <a:cs typeface="Arial" panose="020B0604020202020204" pitchFamily="34" charset="0"/>
                        </a:rPr>
                        <a:t> ADDRESS</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POSTAL ADDRESS</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dirty="0"/>
                    </a:p>
                  </a:txBody>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WHO IS THE KEY DECISION MAKER / INTERNAL SPONSOR?</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a:p>
                  </a:txBody>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ARE THERE OTHER COLLEAGUES WORKING ON THIS PROJECT? (E.G. A PROJECT TEAM OR COMMITTEE)</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a:p>
                  </a:txBody>
                  <a:tcPr/>
                </a:tc>
              </a:tr>
              <a:tr h="370840">
                <a:tc gridSpan="2">
                  <a:txBody>
                    <a:bodyPr/>
                    <a:lstStyle/>
                    <a:p>
                      <a:endParaRPr lang="en-GB" sz="10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bl>
          </a:graphicData>
        </a:graphic>
      </p:graphicFrame>
    </p:spTree>
    <p:extLst>
      <p:ext uri="{BB962C8B-B14F-4D97-AF65-F5344CB8AC3E}">
        <p14:creationId xmlns:p14="http://schemas.microsoft.com/office/powerpoint/2010/main" val="61247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0"/>
          <p:cNvSpPr txBox="1">
            <a:spLocks noChangeArrowheads="1"/>
          </p:cNvSpPr>
          <p:nvPr/>
        </p:nvSpPr>
        <p:spPr bwMode="auto">
          <a:xfrm>
            <a:off x="265653" y="589985"/>
            <a:ext cx="384084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Section 2 </a:t>
            </a:r>
            <a:r>
              <a:rPr lang="en-US" sz="2400" dirty="0" smtClean="0">
                <a:solidFill>
                  <a:srgbClr val="7F7F7F"/>
                </a:solidFill>
                <a:effectLst/>
                <a:latin typeface="Omnes-Light"/>
                <a:ea typeface="Cambria" panose="02040503050406030204" pitchFamily="18" charset="0"/>
                <a:cs typeface="Omnes-Regular"/>
              </a:rPr>
              <a:t> </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Project reach &amp; objectives</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679674650"/>
              </p:ext>
            </p:extLst>
          </p:nvPr>
        </p:nvGraphicFramePr>
        <p:xfrm>
          <a:off x="5364424" y="542850"/>
          <a:ext cx="6316299" cy="5049520"/>
        </p:xfrm>
        <a:graphic>
          <a:graphicData uri="http://schemas.openxmlformats.org/drawingml/2006/table">
            <a:tbl>
              <a:tblPr firstRow="1" bandRow="1">
                <a:tableStyleId>{0505E3EF-67EA-436B-97B2-0124C06EBD24}</a:tableStyleId>
              </a:tblPr>
              <a:tblGrid>
                <a:gridCol w="3050929"/>
                <a:gridCol w="3265370"/>
              </a:tblGrid>
              <a:tr h="0">
                <a:tc gridSpan="2">
                  <a:txBody>
                    <a:bodyPr/>
                    <a:lstStyle/>
                    <a:p>
                      <a:r>
                        <a:rPr lang="en-GB" sz="900" b="1" dirty="0" smtClean="0">
                          <a:solidFill>
                            <a:schemeClr val="bg1"/>
                          </a:solidFill>
                          <a:latin typeface="Arial" panose="020B0604020202020204" pitchFamily="34" charset="0"/>
                          <a:cs typeface="Arial" panose="020B0604020202020204" pitchFamily="34" charset="0"/>
                        </a:rPr>
                        <a:t>TYPE OF EVENT</a:t>
                      </a:r>
                      <a:r>
                        <a:rPr lang="en-GB" sz="900" b="1" baseline="0" dirty="0" smtClean="0">
                          <a:solidFill>
                            <a:schemeClr val="bg1"/>
                          </a:solidFill>
                          <a:latin typeface="Arial" panose="020B0604020202020204" pitchFamily="34" charset="0"/>
                          <a:cs typeface="Arial" panose="020B0604020202020204" pitchFamily="34" charset="0"/>
                        </a:rPr>
                        <a:t> – CONFERENCE, KICK OFF MEETING, AWARD CEREMONY, INCENTIVE, PRODUCTION ONLY?</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1" dirty="0" smtClean="0">
                          <a:solidFill>
                            <a:schemeClr val="bg1"/>
                          </a:solidFill>
                          <a:latin typeface="Arial" panose="020B0604020202020204" pitchFamily="34" charset="0"/>
                          <a:cs typeface="Arial" panose="020B0604020202020204" pitchFamily="34" charset="0"/>
                        </a:rPr>
                        <a:t>APPROX GUEST / DELEGATE NUMBERS</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1" dirty="0" smtClean="0">
                          <a:solidFill>
                            <a:schemeClr val="bg1"/>
                          </a:solidFill>
                          <a:latin typeface="Arial" panose="020B0604020202020204" pitchFamily="34" charset="0"/>
                          <a:cs typeface="Arial" panose="020B0604020202020204" pitchFamily="34" charset="0"/>
                        </a:rPr>
                        <a:t>EVENT</a:t>
                      </a:r>
                      <a:r>
                        <a:rPr lang="en-GB" sz="900" b="1" baseline="0" dirty="0" smtClean="0">
                          <a:solidFill>
                            <a:schemeClr val="bg1"/>
                          </a:solidFill>
                          <a:latin typeface="Arial" panose="020B0604020202020204" pitchFamily="34" charset="0"/>
                          <a:cs typeface="Arial" panose="020B0604020202020204" pitchFamily="34" charset="0"/>
                        </a:rPr>
                        <a:t> LOCATION</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DO YOU REQUIRE US TO SOURCE YOUR VENUE? IF SO WHAT TYPE OF VENUE ARE YOU THINKING OF?</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CAN YOU GIVE A</a:t>
                      </a:r>
                      <a:r>
                        <a:rPr lang="en-GB" sz="900" b="1" baseline="0" dirty="0" smtClean="0">
                          <a:solidFill>
                            <a:schemeClr val="bg1"/>
                          </a:solidFill>
                          <a:latin typeface="Arial" panose="020B0604020202020204" pitchFamily="34" charset="0"/>
                          <a:cs typeface="Arial" panose="020B0604020202020204" pitchFamily="34" charset="0"/>
                        </a:rPr>
                        <a:t> BRIEF OVERVIEW OF YOUR PROJECT?</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WHAT ARE THE MAIN PROJECT OBJECTIVES?</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dirty="0"/>
                    </a:p>
                  </a:txBody>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WHO IS THE KEY AUDIENCE FOR THIS PROJECT?</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a:p>
                  </a:txBody>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r h="370840">
                <a:tc gridSpan="2">
                  <a:txBody>
                    <a:bodyPr/>
                    <a:lstStyle/>
                    <a:p>
                      <a:r>
                        <a:rPr lang="en-GB" sz="900" b="1" dirty="0" smtClean="0">
                          <a:solidFill>
                            <a:schemeClr val="bg1"/>
                          </a:solidFill>
                          <a:latin typeface="Arial" panose="020B0604020202020204" pitchFamily="34" charset="0"/>
                          <a:cs typeface="Arial" panose="020B0604020202020204" pitchFamily="34" charset="0"/>
                        </a:rPr>
                        <a:t>HAVE YOU ORGANISED THIS EVENT IN THE PAST? IF</a:t>
                      </a:r>
                      <a:r>
                        <a:rPr lang="en-GB" sz="900" b="1" baseline="0" dirty="0" smtClean="0">
                          <a:solidFill>
                            <a:schemeClr val="bg1"/>
                          </a:solidFill>
                          <a:latin typeface="Arial" panose="020B0604020202020204" pitchFamily="34" charset="0"/>
                          <a:cs typeface="Arial" panose="020B0604020202020204" pitchFamily="34" charset="0"/>
                        </a:rPr>
                        <a:t> SO WHAT DID YOU DO?</a:t>
                      </a:r>
                      <a:endParaRPr lang="en-GB" sz="900" b="1"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a:p>
                  </a:txBody>
                  <a:tcPr/>
                </a:tc>
              </a:tr>
              <a:tr h="370840">
                <a:tc gridSpan="2">
                  <a:txBody>
                    <a:bodyPr/>
                    <a:lstStyle/>
                    <a:p>
                      <a:endParaRPr lang="en-GB" sz="900" b="1" dirty="0">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a:p>
                  </a:txBody>
                  <a:tcPr/>
                </a:tc>
              </a:tr>
            </a:tbl>
          </a:graphicData>
        </a:graphic>
      </p:graphicFrame>
    </p:spTree>
    <p:extLst>
      <p:ext uri="{BB962C8B-B14F-4D97-AF65-F5344CB8AC3E}">
        <p14:creationId xmlns:p14="http://schemas.microsoft.com/office/powerpoint/2010/main" val="93940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0"/>
          <p:cNvSpPr txBox="1">
            <a:spLocks noChangeArrowheads="1"/>
          </p:cNvSpPr>
          <p:nvPr/>
        </p:nvSpPr>
        <p:spPr bwMode="auto">
          <a:xfrm>
            <a:off x="971248" y="593889"/>
            <a:ext cx="3835400" cy="783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Section 3</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How can we help?</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Text Box 27"/>
          <p:cNvSpPr txBox="1">
            <a:spLocks noChangeArrowheads="1"/>
          </p:cNvSpPr>
          <p:nvPr/>
        </p:nvSpPr>
        <p:spPr bwMode="auto">
          <a:xfrm>
            <a:off x="5257013" y="312832"/>
            <a:ext cx="5984875" cy="799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120000"/>
              </a:lnSpc>
              <a:spcAft>
                <a:spcPts val="0"/>
              </a:spcAft>
            </a:pPr>
            <a:r>
              <a:rPr lang="en-US" sz="1000" dirty="0" smtClean="0">
                <a:solidFill>
                  <a:srgbClr val="646469"/>
                </a:solidFill>
                <a:effectLst/>
                <a:latin typeface="Omnes-Light"/>
                <a:ea typeface="Cambria" panose="02040503050406030204" pitchFamily="18" charset="0"/>
                <a:cs typeface="Omnes-Light"/>
              </a:rPr>
              <a:t>Please </a:t>
            </a:r>
            <a:r>
              <a:rPr lang="en-US" sz="1000" dirty="0">
                <a:solidFill>
                  <a:srgbClr val="646469"/>
                </a:solidFill>
                <a:effectLst/>
                <a:latin typeface="Omnes-Light"/>
                <a:ea typeface="Cambria" panose="02040503050406030204" pitchFamily="18" charset="0"/>
                <a:cs typeface="Omnes-Light"/>
              </a:rPr>
              <a:t>find </a:t>
            </a:r>
            <a:r>
              <a:rPr lang="en-US" sz="1000" dirty="0" smtClean="0">
                <a:solidFill>
                  <a:srgbClr val="646469"/>
                </a:solidFill>
                <a:effectLst/>
                <a:latin typeface="Omnes-Light"/>
                <a:ea typeface="Cambria" panose="02040503050406030204" pitchFamily="18" charset="0"/>
                <a:cs typeface="Omnes-Light"/>
              </a:rPr>
              <a:t>below </a:t>
            </a:r>
            <a:r>
              <a:rPr lang="en-US" sz="1000" dirty="0">
                <a:solidFill>
                  <a:srgbClr val="646469"/>
                </a:solidFill>
                <a:effectLst/>
                <a:latin typeface="Omnes-Light"/>
                <a:ea typeface="Cambria" panose="02040503050406030204" pitchFamily="18" charset="0"/>
                <a:cs typeface="Omnes-Light"/>
              </a:rPr>
              <a:t>a list of services below that we can provide</a:t>
            </a:r>
            <a:r>
              <a:rPr lang="en-US" sz="1000" dirty="0" smtClean="0">
                <a:solidFill>
                  <a:srgbClr val="646469"/>
                </a:solidFill>
                <a:effectLst/>
                <a:latin typeface="Omnes-Light"/>
                <a:ea typeface="Cambria" panose="02040503050406030204" pitchFamily="18" charset="0"/>
                <a:cs typeface="Omnes-Light"/>
              </a:rPr>
              <a:t>. </a:t>
            </a:r>
            <a:r>
              <a:rPr lang="en-US" sz="1000" dirty="0">
                <a:solidFill>
                  <a:srgbClr val="646469"/>
                </a:solidFill>
                <a:effectLst/>
                <a:latin typeface="Omnes-Light"/>
                <a:ea typeface="Cambria" panose="02040503050406030204" pitchFamily="18" charset="0"/>
                <a:cs typeface="Omnes-Light"/>
              </a:rPr>
              <a:t>Please </a:t>
            </a:r>
            <a:r>
              <a:rPr lang="en-US" sz="1000" dirty="0" smtClean="0">
                <a:solidFill>
                  <a:srgbClr val="646469"/>
                </a:solidFill>
                <a:effectLst/>
                <a:latin typeface="Omnes-Light"/>
                <a:ea typeface="Cambria" panose="02040503050406030204" pitchFamily="18" charset="0"/>
                <a:cs typeface="Omnes-Light"/>
              </a:rPr>
              <a:t>tick </a:t>
            </a:r>
            <a:r>
              <a:rPr lang="en-US" sz="1000" dirty="0">
                <a:solidFill>
                  <a:srgbClr val="646469"/>
                </a:solidFill>
                <a:effectLst/>
                <a:latin typeface="Omnes-Light"/>
                <a:ea typeface="Cambria" panose="02040503050406030204" pitchFamily="18" charset="0"/>
                <a:cs typeface="Omnes-Light"/>
              </a:rPr>
              <a:t>the box to the services required and/or detail additional services that are not listed </a:t>
            </a:r>
            <a:r>
              <a:rPr lang="en-US" sz="1000" dirty="0" smtClean="0">
                <a:solidFill>
                  <a:srgbClr val="646469"/>
                </a:solidFill>
                <a:effectLst/>
                <a:latin typeface="Omnes-Light"/>
                <a:ea typeface="Cambria" panose="02040503050406030204" pitchFamily="18" charset="0"/>
                <a:cs typeface="Omnes-Light"/>
              </a:rPr>
              <a:t>but </a:t>
            </a:r>
            <a:r>
              <a:rPr lang="en-US" sz="1000" dirty="0">
                <a:solidFill>
                  <a:srgbClr val="646469"/>
                </a:solidFill>
                <a:effectLst/>
                <a:latin typeface="Omnes-Light"/>
                <a:ea typeface="Cambria" panose="02040503050406030204" pitchFamily="18" charset="0"/>
                <a:cs typeface="Omnes-Light"/>
              </a:rPr>
              <a:t>are required</a:t>
            </a:r>
            <a:r>
              <a:rPr lang="en-US" sz="1000" dirty="0" smtClean="0">
                <a:solidFill>
                  <a:srgbClr val="646469"/>
                </a:solidFill>
                <a:effectLst/>
                <a:latin typeface="Omnes-Light"/>
                <a:ea typeface="Cambria" panose="02040503050406030204" pitchFamily="18" charset="0"/>
                <a:cs typeface="Omnes-Light"/>
              </a:rPr>
              <a:t>.</a:t>
            </a:r>
          </a:p>
          <a:p>
            <a:pPr>
              <a:lnSpc>
                <a:spcPct val="120000"/>
              </a:lnSpc>
              <a:spcAft>
                <a:spcPts val="0"/>
              </a:spcAft>
            </a:pPr>
            <a:endParaRPr lang="en-GB" sz="6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400" dirty="0">
                <a:solidFill>
                  <a:srgbClr val="E7008B"/>
                </a:solidFill>
                <a:effectLst/>
                <a:latin typeface="Omnes-Light"/>
                <a:ea typeface="Cambria" panose="02040503050406030204" pitchFamily="18" charset="0"/>
                <a:cs typeface="Omnes-Regular"/>
              </a:rPr>
              <a:t>EVENT </a:t>
            </a:r>
            <a:r>
              <a:rPr lang="en-US" sz="1400" dirty="0" smtClean="0">
                <a:solidFill>
                  <a:srgbClr val="E7008B"/>
                </a:solidFill>
                <a:effectLst/>
                <a:latin typeface="Omnes-Light"/>
                <a:ea typeface="Cambria" panose="02040503050406030204" pitchFamily="18" charset="0"/>
                <a:cs typeface="Omnes-Regular"/>
              </a:rPr>
              <a:t>MANAGEMENT</a:t>
            </a:r>
            <a:endParaRPr lang="en-GB" sz="1200" dirty="0" smtClean="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b="1" dirty="0" smtClean="0">
                <a:solidFill>
                  <a:srgbClr val="646469"/>
                </a:solidFill>
                <a:effectLst/>
                <a:latin typeface="Omnes-Light"/>
                <a:ea typeface="Cambria" panose="02040503050406030204" pitchFamily="18" charset="0"/>
                <a:cs typeface="Omnes-Light"/>
              </a:rPr>
              <a:t> 	</a:t>
            </a: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1283781"/>
              </p:ext>
            </p:extLst>
          </p:nvPr>
        </p:nvGraphicFramePr>
        <p:xfrm>
          <a:off x="5373850" y="1183872"/>
          <a:ext cx="6226464" cy="4846245"/>
        </p:xfrm>
        <a:graphic>
          <a:graphicData uri="http://schemas.openxmlformats.org/drawingml/2006/table">
            <a:tbl>
              <a:tblPr firstRow="1" bandRow="1">
                <a:tableStyleId>{0505E3EF-67EA-436B-97B2-0124C06EBD24}</a:tableStyleId>
              </a:tblPr>
              <a:tblGrid>
                <a:gridCol w="2620079"/>
                <a:gridCol w="496963"/>
                <a:gridCol w="2604456"/>
                <a:gridCol w="504966"/>
              </a:tblGrid>
              <a:tr h="220722">
                <a:tc gridSpan="4">
                  <a:txBody>
                    <a:bodyPr/>
                    <a:lstStyle/>
                    <a:p>
                      <a:r>
                        <a:rPr lang="en-GB" sz="900" b="0" dirty="0" smtClean="0">
                          <a:solidFill>
                            <a:schemeClr val="bg1"/>
                          </a:solidFill>
                          <a:latin typeface="Arial" panose="020B0604020202020204" pitchFamily="34" charset="0"/>
                          <a:cs typeface="Arial" panose="020B0604020202020204" pitchFamily="34" charset="0"/>
                        </a:rPr>
                        <a:t>LOGISTICS SERVICES – PRE</a:t>
                      </a:r>
                      <a:r>
                        <a:rPr lang="en-GB" sz="900" b="0" baseline="0" dirty="0" smtClean="0">
                          <a:solidFill>
                            <a:schemeClr val="bg1"/>
                          </a:solidFill>
                          <a:latin typeface="Arial" panose="020B0604020202020204" pitchFamily="34" charset="0"/>
                          <a:cs typeface="Arial" panose="020B0604020202020204" pitchFamily="34" charset="0"/>
                        </a:rPr>
                        <a:t> – EVENT</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Venue finding</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Venue management – including food, timings,</a:t>
                      </a:r>
                      <a:r>
                        <a:rPr lang="en-GB" sz="900" b="0" baseline="0" dirty="0" smtClean="0">
                          <a:solidFill>
                            <a:srgbClr val="63656A"/>
                          </a:solidFill>
                          <a:latin typeface="Arial" panose="020B0604020202020204" pitchFamily="34" charset="0"/>
                          <a:cs typeface="Arial" panose="020B0604020202020204" pitchFamily="34" charset="0"/>
                        </a:rPr>
                        <a:t> payment scheduling </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Delegate invite / registration services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Event website design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Travel management transfers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Co-ordination of guests speakers / VIP travel management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Booking</a:t>
                      </a:r>
                      <a:r>
                        <a:rPr lang="en-GB" sz="900" b="0" baseline="0" dirty="0" smtClean="0">
                          <a:solidFill>
                            <a:srgbClr val="63656A"/>
                          </a:solidFill>
                          <a:latin typeface="Arial" panose="020B0604020202020204" pitchFamily="34" charset="0"/>
                          <a:cs typeface="Arial" panose="020B0604020202020204" pitchFamily="34" charset="0"/>
                        </a:rPr>
                        <a:t> of entertainment / talent / external speakers / experts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Creation and /</a:t>
                      </a:r>
                      <a:r>
                        <a:rPr lang="en-GB" sz="900" b="0" baseline="0" dirty="0" smtClean="0">
                          <a:solidFill>
                            <a:srgbClr val="63656A"/>
                          </a:solidFill>
                          <a:latin typeface="Arial" panose="020B0604020202020204" pitchFamily="34" charset="0"/>
                          <a:cs typeface="Arial" panose="020B0604020202020204" pitchFamily="34" charset="0"/>
                        </a:rPr>
                        <a:t> or booking of team build</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Sourcing of gifts / hand-outs / branded materials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Welcome packs</a:t>
                      </a:r>
                      <a:r>
                        <a:rPr lang="en-GB" sz="900" b="0" baseline="0" dirty="0" smtClean="0">
                          <a:solidFill>
                            <a:srgbClr val="63656A"/>
                          </a:solidFill>
                          <a:latin typeface="Arial" panose="020B0604020202020204" pitchFamily="34" charset="0"/>
                          <a:cs typeface="Arial" panose="020B0604020202020204" pitchFamily="34" charset="0"/>
                        </a:rPr>
                        <a:t> / delegate hand-outs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Creation of badges &amp; signage</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265185">
                <a:tc gridSpan="4">
                  <a:txBody>
                    <a:bodyPr/>
                    <a:lstStyle/>
                    <a:p>
                      <a:r>
                        <a:rPr lang="en-GB" sz="900" b="0" dirty="0" smtClean="0">
                          <a:solidFill>
                            <a:schemeClr val="bg1"/>
                          </a:solidFill>
                          <a:latin typeface="Arial" panose="020B0604020202020204" pitchFamily="34" charset="0"/>
                          <a:cs typeface="Arial" panose="020B0604020202020204" pitchFamily="34" charset="0"/>
                        </a:rPr>
                        <a:t>LOGISTICS SERVICES – ON-SITE</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8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Venue management – including food, timings, payment scheduling etc.</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Delegate registration</a:t>
                      </a:r>
                      <a:r>
                        <a:rPr lang="en-GB" sz="900" b="0" baseline="0" dirty="0" smtClean="0">
                          <a:solidFill>
                            <a:srgbClr val="63656A"/>
                          </a:solidFill>
                          <a:latin typeface="Arial" panose="020B0604020202020204" pitchFamily="34" charset="0"/>
                          <a:cs typeface="Arial" panose="020B0604020202020204" pitchFamily="34" charset="0"/>
                        </a:rPr>
                        <a:t> / delegate badging</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Position of signage / management of delegate flow</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Co-ordination of travel logistics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Management of guest</a:t>
                      </a:r>
                      <a:r>
                        <a:rPr lang="en-GB" sz="900" b="0" baseline="0" dirty="0" smtClean="0">
                          <a:solidFill>
                            <a:srgbClr val="63656A"/>
                          </a:solidFill>
                          <a:latin typeface="Arial" panose="020B0604020202020204" pitchFamily="34" charset="0"/>
                          <a:cs typeface="Arial" panose="020B0604020202020204" pitchFamily="34" charset="0"/>
                        </a:rPr>
                        <a:t> speakers / VIP travel management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Programme management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273220">
                <a:tc gridSpan="4">
                  <a:txBody>
                    <a:bodyPr/>
                    <a:lstStyle/>
                    <a:p>
                      <a:r>
                        <a:rPr lang="en-GB" sz="900" b="0" dirty="0" smtClean="0">
                          <a:solidFill>
                            <a:schemeClr val="bg1"/>
                          </a:solidFill>
                          <a:latin typeface="Arial" panose="020B0604020202020204" pitchFamily="34" charset="0"/>
                          <a:cs typeface="Arial" panose="020B0604020202020204" pitchFamily="34" charset="0"/>
                        </a:rPr>
                        <a:t>POST EVENTS SERVICES</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8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Editing of recorded content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Provision of cascade materials / newsletter</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Post event website</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Surveys</a:t>
                      </a:r>
                      <a:r>
                        <a:rPr lang="en-GB" sz="900" b="0" baseline="0" dirty="0" smtClean="0">
                          <a:solidFill>
                            <a:srgbClr val="63656A"/>
                          </a:solidFill>
                          <a:latin typeface="Arial" panose="020B0604020202020204" pitchFamily="34" charset="0"/>
                          <a:cs typeface="Arial" panose="020B0604020202020204" pitchFamily="34" charset="0"/>
                        </a:rPr>
                        <a:t> / post event feedback</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1" dirty="0">
                        <a:solidFill>
                          <a:srgbClr val="63656A"/>
                        </a:solidFill>
                        <a:latin typeface="Arial" panose="020B0604020202020204" pitchFamily="34" charset="0"/>
                        <a:cs typeface="Arial" panose="020B0604020202020204" pitchFamily="34" charset="0"/>
                      </a:endParaRPr>
                    </a:p>
                  </a:txBody>
                  <a:tcPr>
                    <a:solidFill>
                      <a:schemeClr val="bg1"/>
                    </a:solidFill>
                  </a:tcPr>
                </a:tc>
              </a:tr>
            </a:tbl>
          </a:graphicData>
        </a:graphic>
      </p:graphicFrame>
    </p:spTree>
    <p:extLst>
      <p:ext uri="{BB962C8B-B14F-4D97-AF65-F5344CB8AC3E}">
        <p14:creationId xmlns:p14="http://schemas.microsoft.com/office/powerpoint/2010/main" val="65102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a:off x="5323001" y="583362"/>
            <a:ext cx="5257800" cy="436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120000"/>
              </a:lnSpc>
              <a:spcAft>
                <a:spcPts val="0"/>
              </a:spcAft>
            </a:pPr>
            <a:r>
              <a:rPr lang="en-US" sz="1400" dirty="0">
                <a:solidFill>
                  <a:srgbClr val="E7008B"/>
                </a:solidFill>
                <a:effectLst/>
                <a:latin typeface="Omnes-Light"/>
                <a:ea typeface="Cambria" panose="02040503050406030204" pitchFamily="18" charset="0"/>
                <a:cs typeface="Omnes-Regular"/>
              </a:rPr>
              <a:t>PRODUCTION  MANAGEMENT</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Aft>
                <a:spcPts val="0"/>
              </a:spcAft>
            </a:pPr>
            <a:r>
              <a:rPr lang="en-US" sz="1000" dirty="0">
                <a:solidFill>
                  <a:srgbClr val="646469"/>
                </a:solidFill>
                <a:effectLst/>
                <a:latin typeface="Omnes-Light"/>
                <a:ea typeface="Cambria" panose="02040503050406030204" pitchFamily="18" charset="0"/>
                <a:cs typeface="Omnes-Light"/>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3" name="Text Box 30"/>
          <p:cNvSpPr txBox="1">
            <a:spLocks noChangeArrowheads="1"/>
          </p:cNvSpPr>
          <p:nvPr/>
        </p:nvSpPr>
        <p:spPr bwMode="auto">
          <a:xfrm>
            <a:off x="258124" y="583362"/>
            <a:ext cx="464312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Section 3 </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How can we help?</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2732693"/>
              </p:ext>
            </p:extLst>
          </p:nvPr>
        </p:nvGraphicFramePr>
        <p:xfrm>
          <a:off x="5396059" y="1155591"/>
          <a:ext cx="6226464" cy="5115485"/>
        </p:xfrm>
        <a:graphic>
          <a:graphicData uri="http://schemas.openxmlformats.org/drawingml/2006/table">
            <a:tbl>
              <a:tblPr firstRow="1" bandRow="1">
                <a:tableStyleId>{0505E3EF-67EA-436B-97B2-0124C06EBD24}</a:tableStyleId>
              </a:tblPr>
              <a:tblGrid>
                <a:gridCol w="2620079"/>
                <a:gridCol w="496963"/>
                <a:gridCol w="2604456"/>
                <a:gridCol w="504966"/>
              </a:tblGrid>
              <a:tr h="220722">
                <a:tc gridSpan="4">
                  <a:txBody>
                    <a:bodyPr/>
                    <a:lstStyle/>
                    <a:p>
                      <a:r>
                        <a:rPr lang="en-GB" sz="900" b="0" dirty="0" smtClean="0">
                          <a:solidFill>
                            <a:schemeClr val="bg1"/>
                          </a:solidFill>
                          <a:latin typeface="Arial" panose="020B0604020202020204" pitchFamily="34" charset="0"/>
                          <a:cs typeface="Arial" panose="020B0604020202020204" pitchFamily="34" charset="0"/>
                        </a:rPr>
                        <a:t>PRODUCTION SERVICES – PRE</a:t>
                      </a:r>
                      <a:r>
                        <a:rPr lang="en-GB" sz="900" b="0" baseline="0" dirty="0" smtClean="0">
                          <a:solidFill>
                            <a:schemeClr val="bg1"/>
                          </a:solidFill>
                          <a:latin typeface="Arial" panose="020B0604020202020204" pitchFamily="34" charset="0"/>
                          <a:cs typeface="Arial" panose="020B0604020202020204" pitchFamily="34" charset="0"/>
                        </a:rPr>
                        <a:t> EVENT</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event design</a:t>
                      </a:r>
                      <a:r>
                        <a:rPr lang="en-GB" sz="900" b="0" baseline="0" dirty="0" smtClean="0">
                          <a:solidFill>
                            <a:srgbClr val="63656A"/>
                          </a:solidFill>
                          <a:latin typeface="Arial" panose="020B0604020202020204" pitchFamily="34" charset="0"/>
                          <a:cs typeface="Arial" panose="020B0604020202020204" pitchFamily="34" charset="0"/>
                        </a:rPr>
                        <a:t> / concept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creation</a:t>
                      </a:r>
                      <a:r>
                        <a:rPr lang="en-GB" sz="900" b="0" baseline="0" dirty="0" smtClean="0">
                          <a:solidFill>
                            <a:srgbClr val="63656A"/>
                          </a:solidFill>
                          <a:latin typeface="Arial" panose="020B0604020202020204" pitchFamily="34" charset="0"/>
                          <a:cs typeface="Arial" panose="020B0604020202020204" pitchFamily="34" charset="0"/>
                        </a:rPr>
                        <a:t> of theme / messaging</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16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graphic design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set design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digital services – video / animation creation, filming &amp; editing</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lighting / AV / audio design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16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power</a:t>
                      </a:r>
                      <a:r>
                        <a:rPr lang="en-GB" sz="900" b="0" baseline="0" dirty="0" smtClean="0">
                          <a:solidFill>
                            <a:srgbClr val="63656A"/>
                          </a:solidFill>
                          <a:latin typeface="Arial" panose="020B0604020202020204" pitchFamily="34" charset="0"/>
                          <a:cs typeface="Arial" panose="020B0604020202020204" pitchFamily="34" charset="0"/>
                        </a:rPr>
                        <a:t> point / other content creation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design &amp; creation of printed materials</a:t>
                      </a:r>
                      <a:r>
                        <a:rPr lang="en-GB" sz="900" b="0" baseline="0" dirty="0" smtClean="0">
                          <a:solidFill>
                            <a:srgbClr val="63656A"/>
                          </a:solidFill>
                          <a:latin typeface="Arial" panose="020B0604020202020204" pitchFamily="34" charset="0"/>
                          <a:cs typeface="Arial" panose="020B0604020202020204" pitchFamily="34" charset="0"/>
                        </a:rPr>
                        <a:t> (e.g. banners, hand outs, notebooks)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16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creation of interactive technology</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creation of workshops</a:t>
                      </a:r>
                      <a:r>
                        <a:rPr lang="en-GB" sz="900" b="0" baseline="0" dirty="0" smtClean="0">
                          <a:solidFill>
                            <a:srgbClr val="63656A"/>
                          </a:solidFill>
                          <a:latin typeface="Arial" panose="020B0604020202020204" pitchFamily="34" charset="0"/>
                          <a:cs typeface="Arial" panose="020B0604020202020204" pitchFamily="34" charset="0"/>
                        </a:rPr>
                        <a:t> / exercises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1600" dirty="0">
                        <a:solidFill>
                          <a:srgbClr val="63656A"/>
                        </a:solidFill>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pre event production management (includes liaising with speakers, coordinating</a:t>
                      </a:r>
                      <a:r>
                        <a:rPr lang="en-GB" sz="900" b="0" baseline="0" dirty="0" smtClean="0">
                          <a:solidFill>
                            <a:srgbClr val="63656A"/>
                          </a:solidFill>
                          <a:latin typeface="Arial" panose="020B0604020202020204" pitchFamily="34" charset="0"/>
                          <a:cs typeface="Arial" panose="020B0604020202020204" pitchFamily="34" charset="0"/>
                        </a:rPr>
                        <a:t> technical suppliers, creating floor plans, schedules tech scripts, planning deliveries and on site build)</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265185">
                <a:tc gridSpan="4">
                  <a:txBody>
                    <a:bodyPr/>
                    <a:lstStyle/>
                    <a:p>
                      <a:r>
                        <a:rPr lang="en-GB" sz="900" b="0" dirty="0" smtClean="0">
                          <a:solidFill>
                            <a:schemeClr val="bg1"/>
                          </a:solidFill>
                          <a:latin typeface="Arial" panose="020B0604020202020204" pitchFamily="34" charset="0"/>
                          <a:cs typeface="Arial" panose="020B0604020202020204" pitchFamily="34" charset="0"/>
                        </a:rPr>
                        <a:t>PRODUCTION SERVICES – ON SITE</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8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Provision of all AV / technical equipment for the show</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Build of all stage set, AV and technical equipment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Management of local AV providers (E.g. venues own equipment)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Provision of technical crew to set-up / operate and de-rig</a:t>
                      </a:r>
                      <a:r>
                        <a:rPr lang="en-GB" sz="900" b="0" baseline="0" dirty="0" smtClean="0">
                          <a:solidFill>
                            <a:srgbClr val="63656A"/>
                          </a:solidFill>
                          <a:latin typeface="Arial" panose="020B0604020202020204" pitchFamily="34" charset="0"/>
                          <a:cs typeface="Arial" panose="020B0604020202020204" pitchFamily="34" charset="0"/>
                        </a:rPr>
                        <a:t> shows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Theming</a:t>
                      </a:r>
                      <a:r>
                        <a:rPr lang="en-GB" sz="900" b="0" baseline="0" dirty="0" smtClean="0">
                          <a:solidFill>
                            <a:srgbClr val="63656A"/>
                          </a:solidFill>
                          <a:latin typeface="Arial" panose="020B0604020202020204" pitchFamily="34" charset="0"/>
                          <a:cs typeface="Arial" panose="020B0604020202020204" pitchFamily="34" charset="0"/>
                        </a:rPr>
                        <a:t> / dressing of venue</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Filming of event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Installation of temporary structures (E.g. marquees)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7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273220">
                <a:tc gridSpan="4">
                  <a:txBody>
                    <a:bodyPr/>
                    <a:lstStyle/>
                    <a:p>
                      <a:r>
                        <a:rPr lang="en-GB" sz="1000" b="0" dirty="0" smtClean="0">
                          <a:solidFill>
                            <a:schemeClr val="bg1"/>
                          </a:solidFill>
                          <a:latin typeface="Arial" panose="020B0604020202020204" pitchFamily="34" charset="0"/>
                          <a:cs typeface="Arial" panose="020B0604020202020204" pitchFamily="34" charset="0"/>
                        </a:rPr>
                        <a:t>ADDITIONAL SERVICES REQUIRED</a:t>
                      </a:r>
                      <a:endParaRPr lang="en-GB" sz="10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8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gridSpan="4">
                  <a:txBody>
                    <a:bodyPr/>
                    <a:lstStyle/>
                    <a:p>
                      <a:endParaRPr lang="en-GB" sz="1000" b="0"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800" b="1" dirty="0">
                        <a:solidFill>
                          <a:srgbClr val="63656A"/>
                        </a:solidFill>
                        <a:latin typeface="Arial" panose="020B0604020202020204" pitchFamily="34" charset="0"/>
                        <a:cs typeface="Arial" panose="020B0604020202020204" pitchFamily="34" charset="0"/>
                      </a:endParaRPr>
                    </a:p>
                  </a:txBody>
                  <a:tcPr>
                    <a:solidFill>
                      <a:schemeClr val="bg1"/>
                    </a:solidFill>
                  </a:tcPr>
                </a:tc>
              </a:tr>
            </a:tbl>
          </a:graphicData>
        </a:graphic>
      </p:graphicFrame>
    </p:spTree>
    <p:extLst>
      <p:ext uri="{BB962C8B-B14F-4D97-AF65-F5344CB8AC3E}">
        <p14:creationId xmlns:p14="http://schemas.microsoft.com/office/powerpoint/2010/main" val="6165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7"/>
          <p:cNvSpPr txBox="1">
            <a:spLocks noChangeArrowheads="1"/>
          </p:cNvSpPr>
          <p:nvPr/>
        </p:nvSpPr>
        <p:spPr bwMode="auto">
          <a:xfrm>
            <a:off x="5275869" y="5003098"/>
            <a:ext cx="6545344" cy="1689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120000"/>
              </a:lnSpc>
              <a:spcAft>
                <a:spcPts val="0"/>
              </a:spcAft>
            </a:pPr>
            <a:r>
              <a:rPr lang="en-US" sz="1000" dirty="0" smtClean="0">
                <a:solidFill>
                  <a:srgbClr val="646469"/>
                </a:solidFill>
                <a:effectLst/>
                <a:latin typeface="Arial" panose="020B0604020202020204" pitchFamily="34" charset="0"/>
                <a:ea typeface="Cambria" panose="02040503050406030204" pitchFamily="18" charset="0"/>
                <a:cs typeface="Arial" panose="020B0604020202020204" pitchFamily="34" charset="0"/>
              </a:rPr>
              <a:t>Thank </a:t>
            </a:r>
            <a:r>
              <a:rPr lang="en-US" sz="1000" dirty="0">
                <a:solidFill>
                  <a:srgbClr val="646469"/>
                </a:solidFill>
                <a:effectLst/>
                <a:latin typeface="Arial" panose="020B0604020202020204" pitchFamily="34" charset="0"/>
                <a:ea typeface="Cambria" panose="02040503050406030204" pitchFamily="18" charset="0"/>
                <a:cs typeface="Arial" panose="020B0604020202020204" pitchFamily="34" charset="0"/>
              </a:rPr>
              <a:t>you for taking the time to fill out this briefing document and giving Penguins the opportunity to work alongside you</a:t>
            </a:r>
            <a:r>
              <a:rPr lang="en-US" sz="1000" dirty="0" smtClean="0">
                <a:solidFill>
                  <a:srgbClr val="646469"/>
                </a:solidFill>
                <a:effectLst/>
                <a:latin typeface="Arial" panose="020B0604020202020204" pitchFamily="34" charset="0"/>
                <a:ea typeface="Cambria" panose="02040503050406030204" pitchFamily="18" charset="0"/>
                <a:cs typeface="Arial" panose="020B0604020202020204" pitchFamily="34" charset="0"/>
              </a:rPr>
              <a:t>.</a:t>
            </a:r>
            <a:endParaRPr lang="en-GB" sz="1000" dirty="0">
              <a:effectLst/>
              <a:latin typeface="Arial" panose="020B0604020202020204" pitchFamily="34" charset="0"/>
              <a:ea typeface="Cambria" panose="02040503050406030204" pitchFamily="18" charset="0"/>
              <a:cs typeface="Arial" panose="020B0604020202020204" pitchFamily="34" charset="0"/>
            </a:endParaRPr>
          </a:p>
          <a:p>
            <a:pPr>
              <a:lnSpc>
                <a:spcPct val="120000"/>
              </a:lnSpc>
              <a:spcAft>
                <a:spcPts val="0"/>
              </a:spcAft>
            </a:pPr>
            <a:r>
              <a:rPr lang="en-US" sz="1000" dirty="0">
                <a:solidFill>
                  <a:srgbClr val="646469"/>
                </a:solidFill>
                <a:effectLst/>
                <a:latin typeface="Arial" panose="020B0604020202020204" pitchFamily="34" charset="0"/>
                <a:ea typeface="Cambria" panose="02040503050406030204" pitchFamily="18" charset="0"/>
                <a:cs typeface="Arial" panose="020B0604020202020204" pitchFamily="34" charset="0"/>
              </a:rPr>
              <a:t>For a project to be truly successful it is important that we have trust and confidence in each other, and this is the first step in a fast track process to achieve the perfect working relationship</a:t>
            </a:r>
            <a:r>
              <a:rPr lang="en-US" sz="1000" dirty="0" smtClean="0">
                <a:solidFill>
                  <a:srgbClr val="646469"/>
                </a:solidFill>
                <a:effectLst/>
                <a:latin typeface="Arial" panose="020B0604020202020204" pitchFamily="34" charset="0"/>
                <a:ea typeface="Cambria" panose="02040503050406030204" pitchFamily="18" charset="0"/>
                <a:cs typeface="Arial" panose="020B0604020202020204" pitchFamily="34" charset="0"/>
              </a:rPr>
              <a:t>.</a:t>
            </a:r>
          </a:p>
          <a:p>
            <a:pPr>
              <a:lnSpc>
                <a:spcPct val="120000"/>
              </a:lnSpc>
              <a:spcAft>
                <a:spcPts val="0"/>
              </a:spcAft>
            </a:pPr>
            <a:endParaRPr lang="en-US" sz="1000" dirty="0" smtClean="0">
              <a:solidFill>
                <a:srgbClr val="646469"/>
              </a:solidFill>
              <a:effectLst/>
              <a:latin typeface="Arial" panose="020B0604020202020204" pitchFamily="34" charset="0"/>
              <a:ea typeface="Cambria" panose="02040503050406030204" pitchFamily="18" charset="0"/>
              <a:cs typeface="Arial" panose="020B0604020202020204" pitchFamily="34" charset="0"/>
            </a:endParaRPr>
          </a:p>
          <a:p>
            <a:pPr>
              <a:lnSpc>
                <a:spcPct val="120000"/>
              </a:lnSpc>
              <a:spcAft>
                <a:spcPts val="0"/>
              </a:spcAft>
            </a:pPr>
            <a:r>
              <a:rPr lang="en-US" sz="1000" b="1" dirty="0" smtClean="0">
                <a:solidFill>
                  <a:srgbClr val="646469"/>
                </a:solidFill>
                <a:effectLst/>
                <a:latin typeface="Arial" panose="020B0604020202020204" pitchFamily="34" charset="0"/>
                <a:ea typeface="Cambria" panose="02040503050406030204" pitchFamily="18" charset="0"/>
                <a:cs typeface="Arial" panose="020B0604020202020204" pitchFamily="34" charset="0"/>
              </a:rPr>
              <a:t>We </a:t>
            </a:r>
            <a:r>
              <a:rPr lang="en-US" sz="1000" b="1" dirty="0">
                <a:solidFill>
                  <a:srgbClr val="646469"/>
                </a:solidFill>
                <a:effectLst/>
                <a:latin typeface="Arial" panose="020B0604020202020204" pitchFamily="34" charset="0"/>
                <a:ea typeface="Cambria" panose="02040503050406030204" pitchFamily="18" charset="0"/>
                <a:cs typeface="Arial" panose="020B0604020202020204" pitchFamily="34" charset="0"/>
              </a:rPr>
              <a:t>look forward to working with you soon.</a:t>
            </a:r>
            <a:endParaRPr lang="en-GB" sz="1000" b="1" dirty="0">
              <a:effectLst/>
              <a:latin typeface="Arial" panose="020B0604020202020204" pitchFamily="34" charset="0"/>
              <a:ea typeface="Cambria" panose="02040503050406030204" pitchFamily="18" charset="0"/>
              <a:cs typeface="Arial" panose="020B0604020202020204" pitchFamily="34" charset="0"/>
            </a:endParaRPr>
          </a:p>
        </p:txBody>
      </p:sp>
      <p:sp>
        <p:nvSpPr>
          <p:cNvPr id="3" name="Text Box 30"/>
          <p:cNvSpPr txBox="1">
            <a:spLocks noChangeArrowheads="1"/>
          </p:cNvSpPr>
          <p:nvPr/>
        </p:nvSpPr>
        <p:spPr bwMode="auto">
          <a:xfrm>
            <a:off x="806223" y="574357"/>
            <a:ext cx="32432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91440" rIns="91440" bIns="91440" anchor="t" anchorCtr="0" upright="1">
            <a:noAutofit/>
          </a:bodyPr>
          <a:lstStyle/>
          <a:p>
            <a:pPr>
              <a:lnSpc>
                <a:spcPct val="90000"/>
              </a:lnSpc>
              <a:spcAft>
                <a:spcPts val="0"/>
              </a:spcAft>
              <a:tabLst>
                <a:tab pos="-90170" algn="l"/>
              </a:tabLst>
            </a:pPr>
            <a:r>
              <a:rPr lang="en-US" sz="2400" dirty="0">
                <a:solidFill>
                  <a:srgbClr val="7F7F7F"/>
                </a:solidFill>
                <a:effectLst/>
                <a:latin typeface="Omnes-Light"/>
                <a:ea typeface="Cambria" panose="02040503050406030204" pitchFamily="18" charset="0"/>
                <a:cs typeface="Omnes-Regular"/>
              </a:rPr>
              <a:t>Section 4 </a:t>
            </a:r>
            <a:endParaRPr lang="en-GB" sz="1200" dirty="0">
              <a:solidFill>
                <a:srgbClr val="000000"/>
              </a:solidFill>
              <a:effectLst/>
              <a:latin typeface="MinionPro-Regular"/>
              <a:ea typeface="Cambria" panose="02040503050406030204" pitchFamily="18" charset="0"/>
              <a:cs typeface="MinionPro-Regular"/>
            </a:endParaRPr>
          </a:p>
          <a:p>
            <a:pPr>
              <a:lnSpc>
                <a:spcPct val="90000"/>
              </a:lnSpc>
              <a:spcAft>
                <a:spcPts val="0"/>
              </a:spcAft>
              <a:tabLst>
                <a:tab pos="-90170" algn="l"/>
              </a:tabLst>
            </a:pPr>
            <a:r>
              <a:rPr lang="en-US" sz="2400" dirty="0">
                <a:solidFill>
                  <a:srgbClr val="E7008B"/>
                </a:solidFill>
                <a:effectLst/>
                <a:latin typeface="Omnes-Light"/>
                <a:ea typeface="Cambria" panose="02040503050406030204" pitchFamily="18" charset="0"/>
                <a:cs typeface="Omnes-Regular"/>
              </a:rPr>
              <a:t>Budget </a:t>
            </a:r>
            <a:r>
              <a:rPr lang="en-US" sz="2400" dirty="0">
                <a:solidFill>
                  <a:srgbClr val="E7008B"/>
                </a:solidFill>
                <a:latin typeface="Omnes-Light"/>
                <a:ea typeface="Cambria" panose="02040503050406030204" pitchFamily="18" charset="0"/>
                <a:cs typeface="Omnes-Regular"/>
              </a:rPr>
              <a:t>&amp;</a:t>
            </a:r>
            <a:r>
              <a:rPr lang="en-US" sz="2400" dirty="0" smtClean="0">
                <a:solidFill>
                  <a:srgbClr val="E7008B"/>
                </a:solidFill>
                <a:effectLst/>
                <a:latin typeface="Omnes-Light"/>
                <a:ea typeface="Cambria" panose="02040503050406030204" pitchFamily="18" charset="0"/>
                <a:cs typeface="Omnes-Regular"/>
              </a:rPr>
              <a:t> </a:t>
            </a:r>
            <a:r>
              <a:rPr lang="en-US" sz="2400" dirty="0">
                <a:solidFill>
                  <a:srgbClr val="E7008B"/>
                </a:solidFill>
                <a:effectLst/>
                <a:latin typeface="Omnes-Light"/>
                <a:ea typeface="Cambria" panose="02040503050406030204" pitchFamily="18" charset="0"/>
                <a:cs typeface="Omnes-Regular"/>
              </a:rPr>
              <a:t>timeline</a:t>
            </a:r>
            <a:endParaRPr lang="en-GB" sz="1200" dirty="0">
              <a:solidFill>
                <a:srgbClr val="000000"/>
              </a:solidFill>
              <a:effectLst/>
              <a:latin typeface="MinionPro-Regular"/>
              <a:ea typeface="Cambria" panose="02040503050406030204" pitchFamily="18" charset="0"/>
              <a:cs typeface="MinionPro-Regular"/>
            </a:endParaRPr>
          </a:p>
          <a:p>
            <a:pPr>
              <a:spcAft>
                <a:spcPts val="0"/>
              </a:spcAft>
              <a:tabLst>
                <a:tab pos="-90170" algn="l"/>
              </a:tabLst>
            </a:pPr>
            <a:r>
              <a:rPr lang="en-US" sz="12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36326811"/>
              </p:ext>
            </p:extLst>
          </p:nvPr>
        </p:nvGraphicFramePr>
        <p:xfrm>
          <a:off x="5372885" y="574357"/>
          <a:ext cx="6246460" cy="4210220"/>
        </p:xfrm>
        <a:graphic>
          <a:graphicData uri="http://schemas.openxmlformats.org/drawingml/2006/table">
            <a:tbl>
              <a:tblPr firstRow="1" bandRow="1">
                <a:tableStyleId>{0505E3EF-67EA-436B-97B2-0124C06EBD24}</a:tableStyleId>
              </a:tblPr>
              <a:tblGrid>
                <a:gridCol w="5054970"/>
                <a:gridCol w="1191490"/>
              </a:tblGrid>
              <a:tr h="220722">
                <a:tc gridSpan="2">
                  <a:txBody>
                    <a:bodyPr/>
                    <a:lstStyle/>
                    <a:p>
                      <a:r>
                        <a:rPr lang="en-GB" sz="900" b="0" dirty="0" smtClean="0">
                          <a:solidFill>
                            <a:schemeClr val="bg1"/>
                          </a:solidFill>
                          <a:latin typeface="Arial" panose="020B0604020202020204" pitchFamily="34" charset="0"/>
                          <a:cs typeface="Arial" panose="020B0604020202020204" pitchFamily="34" charset="0"/>
                        </a:rPr>
                        <a:t>BUDGET</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dirty="0"/>
                    </a:p>
                  </a:txBody>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Guideline for all</a:t>
                      </a:r>
                      <a:r>
                        <a:rPr lang="en-GB" sz="900" b="0" baseline="0" dirty="0" smtClean="0">
                          <a:solidFill>
                            <a:srgbClr val="63656A"/>
                          </a:solidFill>
                          <a:latin typeface="Arial" panose="020B0604020202020204" pitchFamily="34" charset="0"/>
                          <a:cs typeface="Arial" panose="020B0604020202020204" pitchFamily="34" charset="0"/>
                        </a:rPr>
                        <a:t> the services you require above </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r>
                        <a:rPr lang="en-GB" sz="900" b="0" dirty="0" smtClean="0">
                          <a:solidFill>
                            <a:srgbClr val="63656A"/>
                          </a:solidFill>
                          <a:latin typeface="Arial" panose="020B0604020202020204" pitchFamily="34" charset="0"/>
                          <a:cs typeface="Arial" panose="020B0604020202020204" pitchFamily="34" charset="0"/>
                        </a:rPr>
                        <a:t>£0.00</a:t>
                      </a:r>
                      <a:r>
                        <a:rPr lang="en-GB" sz="900" b="0" baseline="0" dirty="0" smtClean="0">
                          <a:solidFill>
                            <a:srgbClr val="63656A"/>
                          </a:solidFill>
                          <a:latin typeface="Arial" panose="020B0604020202020204" pitchFamily="34" charset="0"/>
                          <a:cs typeface="Arial" panose="020B0604020202020204" pitchFamily="34" charset="0"/>
                        </a:rPr>
                        <a:t>  </a:t>
                      </a:r>
                      <a:r>
                        <a:rPr lang="en-GB" sz="900" b="0" dirty="0" smtClean="0">
                          <a:solidFill>
                            <a:srgbClr val="63656A"/>
                          </a:solidFill>
                          <a:latin typeface="Arial" panose="020B0604020202020204" pitchFamily="34" charset="0"/>
                          <a:cs typeface="Arial" panose="020B0604020202020204" pitchFamily="34" charset="0"/>
                        </a:rPr>
                        <a:t>+VAT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chemeClr val="bg1"/>
                          </a:solidFill>
                          <a:latin typeface="Arial" panose="020B0604020202020204" pitchFamily="34" charset="0"/>
                          <a:cs typeface="Arial" panose="020B0604020202020204" pitchFamily="34" charset="0"/>
                        </a:rPr>
                        <a:t>WHAT</a:t>
                      </a:r>
                      <a:r>
                        <a:rPr lang="en-GB" sz="900" b="0" baseline="0" dirty="0" smtClean="0">
                          <a:solidFill>
                            <a:schemeClr val="bg1"/>
                          </a:solidFill>
                          <a:latin typeface="Arial" panose="020B0604020202020204" pitchFamily="34" charset="0"/>
                          <a:cs typeface="Arial" panose="020B0604020202020204" pitchFamily="34" charset="0"/>
                        </a:rPr>
                        <a:t> ARE YOUR KEY TIMELINES? (E.G. PITCH PROCESS, PLANNING, PRE EVENT CAMPAIGN), DATES OF PROJECTS</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a:txBody>
                    <a:bodyPr/>
                    <a:lstStyle/>
                    <a:p>
                      <a:r>
                        <a:rPr lang="en-GB" sz="900" b="0" dirty="0" smtClean="0">
                          <a:solidFill>
                            <a:schemeClr val="bg1"/>
                          </a:solidFill>
                          <a:latin typeface="Arial" panose="020B0604020202020204" pitchFamily="34" charset="0"/>
                          <a:cs typeface="Arial" panose="020B0604020202020204" pitchFamily="34" charset="0"/>
                        </a:rPr>
                        <a:t>DATE</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Investigative discussion</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Initial concept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Final proposal</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Pitch</a:t>
                      </a:r>
                      <a:r>
                        <a:rPr lang="en-GB" sz="900" b="0" baseline="0" dirty="0" smtClean="0">
                          <a:solidFill>
                            <a:srgbClr val="63656A"/>
                          </a:solidFill>
                          <a:latin typeface="Arial" panose="020B0604020202020204" pitchFamily="34" charset="0"/>
                          <a:cs typeface="Arial" panose="020B0604020202020204" pitchFamily="34" charset="0"/>
                        </a:rPr>
                        <a:t> date</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smtClean="0">
                          <a:solidFill>
                            <a:srgbClr val="63656A"/>
                          </a:solidFill>
                          <a:latin typeface="Arial" panose="020B0604020202020204" pitchFamily="34" charset="0"/>
                          <a:cs typeface="Arial" panose="020B0604020202020204" pitchFamily="34" charset="0"/>
                        </a:rPr>
                        <a:t>Date </a:t>
                      </a:r>
                      <a:r>
                        <a:rPr lang="en-GB" sz="900" b="0" dirty="0" smtClean="0">
                          <a:solidFill>
                            <a:srgbClr val="63656A"/>
                          </a:solidFill>
                          <a:latin typeface="Arial" panose="020B0604020202020204" pitchFamily="34" charset="0"/>
                          <a:cs typeface="Arial" panose="020B0604020202020204" pitchFamily="34" charset="0"/>
                        </a:rPr>
                        <a:t>to appoint agency</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Work begins on project</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a:txBody>
                    <a:bodyPr/>
                    <a:lstStyle/>
                    <a:p>
                      <a:r>
                        <a:rPr lang="en-GB" sz="900" b="0" dirty="0" smtClean="0">
                          <a:solidFill>
                            <a:srgbClr val="63656A"/>
                          </a:solidFill>
                          <a:latin typeface="Arial" panose="020B0604020202020204" pitchFamily="34" charset="0"/>
                          <a:cs typeface="Arial" panose="020B0604020202020204" pitchFamily="34" charset="0"/>
                        </a:rPr>
                        <a:t>Dates of projects</a:t>
                      </a:r>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c>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r h="273220">
                <a:tc gridSpan="2">
                  <a:txBody>
                    <a:bodyPr/>
                    <a:lstStyle/>
                    <a:p>
                      <a:r>
                        <a:rPr lang="en-GB" sz="900" b="0" dirty="0" smtClean="0">
                          <a:solidFill>
                            <a:schemeClr val="bg1"/>
                          </a:solidFill>
                          <a:latin typeface="Arial" panose="020B0604020202020204" pitchFamily="34" charset="0"/>
                          <a:cs typeface="Arial" panose="020B0604020202020204" pitchFamily="34" charset="0"/>
                        </a:rPr>
                        <a:t>SHOULD OUR RESPONSE TO THIS BRIEF FOLLOW A PARTICULAR FORMAT?</a:t>
                      </a:r>
                      <a:endParaRPr lang="en-GB" sz="900" b="0" dirty="0">
                        <a:solidFill>
                          <a:schemeClr val="bg1"/>
                        </a:solidFill>
                        <a:latin typeface="Arial" panose="020B0604020202020204" pitchFamily="34" charset="0"/>
                        <a:cs typeface="Arial" panose="020B0604020202020204" pitchFamily="34" charset="0"/>
                      </a:endParaRPr>
                    </a:p>
                  </a:txBody>
                  <a:tcPr>
                    <a:solidFill>
                      <a:srgbClr val="63656A"/>
                    </a:solidFill>
                  </a:tcPr>
                </a:tc>
                <a:tc hMerge="1">
                  <a:txBody>
                    <a:bodyPr/>
                    <a:lstStyle/>
                    <a:p>
                      <a:endParaRPr lang="en-GB" sz="1000" b="1" dirty="0">
                        <a:solidFill>
                          <a:srgbClr val="63656A"/>
                        </a:solidFill>
                        <a:latin typeface="Arial" panose="020B0604020202020204" pitchFamily="34" charset="0"/>
                        <a:cs typeface="Arial" panose="020B0604020202020204" pitchFamily="34" charset="0"/>
                      </a:endParaRPr>
                    </a:p>
                  </a:txBody>
                  <a:tcPr>
                    <a:solidFill>
                      <a:schemeClr val="bg1"/>
                    </a:solidFill>
                  </a:tcPr>
                </a:tc>
              </a:tr>
              <a:tr h="370840">
                <a:tc gridSpan="2">
                  <a:txBody>
                    <a:bodyPr/>
                    <a:lstStyle/>
                    <a:p>
                      <a:endParaRPr lang="en-GB" sz="800" b="0" dirty="0">
                        <a:solidFill>
                          <a:srgbClr val="63656A"/>
                        </a:solidFill>
                        <a:latin typeface="Arial" panose="020B0604020202020204" pitchFamily="34" charset="0"/>
                        <a:cs typeface="Arial" panose="020B0604020202020204" pitchFamily="34" charset="0"/>
                      </a:endParaRPr>
                    </a:p>
                  </a:txBody>
                  <a:tcPr>
                    <a:solidFill>
                      <a:schemeClr val="bg1"/>
                    </a:solidFill>
                  </a:tcPr>
                </a:tc>
                <a:tc hMerge="1">
                  <a:txBody>
                    <a:bodyPr/>
                    <a:lstStyle/>
                    <a:p>
                      <a:endParaRPr lang="en-GB" sz="900" b="0" dirty="0">
                        <a:solidFill>
                          <a:srgbClr val="63656A"/>
                        </a:solidFill>
                        <a:latin typeface="Arial" panose="020B0604020202020204" pitchFamily="34" charset="0"/>
                        <a:cs typeface="Arial" panose="020B0604020202020204" pitchFamily="34" charset="0"/>
                      </a:endParaRPr>
                    </a:p>
                  </a:txBody>
                  <a:tcPr>
                    <a:solidFill>
                      <a:schemeClr val="bg1"/>
                    </a:solidFill>
                  </a:tcPr>
                </a:tc>
              </a:tr>
            </a:tbl>
          </a:graphicData>
        </a:graphic>
      </p:graphicFrame>
    </p:spTree>
    <p:extLst>
      <p:ext uri="{BB962C8B-B14F-4D97-AF65-F5344CB8AC3E}">
        <p14:creationId xmlns:p14="http://schemas.microsoft.com/office/powerpoint/2010/main" val="264889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719</Words>
  <Application>Microsoft Office PowerPoint</Application>
  <PresentationFormat>Widescreen</PresentationFormat>
  <Paragraphs>129</Paragraphs>
  <Slides>7</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vt:lpstr>
      <vt:lpstr>Calibri</vt:lpstr>
      <vt:lpstr>Calibri Light</vt:lpstr>
      <vt:lpstr>Cambria</vt:lpstr>
      <vt:lpstr>MinionPro-Regular</vt:lpstr>
      <vt:lpstr>Omnes Light</vt:lpstr>
      <vt:lpstr>Omnes-Light</vt:lpstr>
      <vt:lpstr>Omnes-Medium</vt:lpstr>
      <vt:lpstr>Omnes-Regular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Alchemy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Kelly</dc:creator>
  <cp:lastModifiedBy>Anthony Kelly</cp:lastModifiedBy>
  <cp:revision>28</cp:revision>
  <dcterms:created xsi:type="dcterms:W3CDTF">2015-08-10T10:39:04Z</dcterms:created>
  <dcterms:modified xsi:type="dcterms:W3CDTF">2015-11-09T17:53:11Z</dcterms:modified>
</cp:coreProperties>
</file>