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3" r:id="rId5"/>
    <p:sldId id="262" r:id="rId6"/>
    <p:sldId id="261"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656A"/>
    <a:srgbClr val="E60895"/>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79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3AD3F3-D4EF-4943-AC94-FD603AC3E426}" type="datetimeFigureOut">
              <a:rPr lang="en-GB" smtClean="0"/>
              <a:t>09/11/2015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0CDE92-0A54-4122-957E-215A1669F91B}" type="slidenum">
              <a:rPr lang="en-GB" smtClean="0"/>
              <a:t>‹#›</a:t>
            </a:fld>
            <a:endParaRPr lang="en-GB"/>
          </a:p>
        </p:txBody>
      </p:sp>
    </p:spTree>
    <p:extLst>
      <p:ext uri="{BB962C8B-B14F-4D97-AF65-F5344CB8AC3E}">
        <p14:creationId xmlns:p14="http://schemas.microsoft.com/office/powerpoint/2010/main" val="1292273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4613" y="1795463"/>
            <a:ext cx="15948026" cy="8970962"/>
          </a:xfrm>
        </p:spPr>
      </p:sp>
      <p:sp>
        <p:nvSpPr>
          <p:cNvPr id="3" name="Notes Placeholder 2"/>
          <p:cNvSpPr>
            <a:spLocks noGrp="1"/>
          </p:cNvSpPr>
          <p:nvPr>
            <p:ph type="body" idx="1"/>
          </p:nvPr>
        </p:nvSpPr>
        <p:spPr/>
        <p:txBody>
          <a:bodyPr/>
          <a:lstStyle/>
          <a:p>
            <a:r>
              <a:rPr lang="en-GB" dirty="0" smtClean="0"/>
              <a:t>Conference</a:t>
            </a:r>
            <a:endParaRPr lang="en-GB" dirty="0"/>
          </a:p>
        </p:txBody>
      </p:sp>
      <p:sp>
        <p:nvSpPr>
          <p:cNvPr id="4" name="Slide Number Placeholder 3"/>
          <p:cNvSpPr>
            <a:spLocks noGrp="1"/>
          </p:cNvSpPr>
          <p:nvPr>
            <p:ph type="sldNum" sz="quarter" idx="10"/>
          </p:nvPr>
        </p:nvSpPr>
        <p:spPr/>
        <p:txBody>
          <a:bodyPr/>
          <a:lstStyle/>
          <a:p>
            <a:fld id="{310F87A2-E38F-8B45-A03D-9B19F6451859}" type="slidenum">
              <a:rPr lang="en-US" smtClean="0"/>
              <a:pPr/>
              <a:t>1</a:t>
            </a:fld>
            <a:endParaRPr lang="en-US"/>
          </a:p>
        </p:txBody>
      </p:sp>
    </p:spTree>
    <p:extLst>
      <p:ext uri="{BB962C8B-B14F-4D97-AF65-F5344CB8AC3E}">
        <p14:creationId xmlns:p14="http://schemas.microsoft.com/office/powerpoint/2010/main" val="1825093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4613" y="1795463"/>
            <a:ext cx="15948026" cy="897096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10F87A2-E38F-8B45-A03D-9B19F6451859}" type="slidenum">
              <a:rPr lang="en-US" smtClean="0"/>
              <a:pPr/>
              <a:t>2</a:t>
            </a:fld>
            <a:endParaRPr lang="en-US"/>
          </a:p>
        </p:txBody>
      </p:sp>
    </p:spTree>
    <p:extLst>
      <p:ext uri="{BB962C8B-B14F-4D97-AF65-F5344CB8AC3E}">
        <p14:creationId xmlns:p14="http://schemas.microsoft.com/office/powerpoint/2010/main" val="928600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97237AB-3E90-4B0A-9E10-648C33D43DE7}" type="datetimeFigureOut">
              <a:rPr lang="en-GB" smtClean="0"/>
              <a:t>09/11/2015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AA6068-F462-4E12-80F6-77E2FE72E5FA}" type="slidenum">
              <a:rPr lang="en-GB" smtClean="0"/>
              <a:t>‹#›</a:t>
            </a:fld>
            <a:endParaRPr lang="en-GB"/>
          </a:p>
        </p:txBody>
      </p:sp>
    </p:spTree>
    <p:extLst>
      <p:ext uri="{BB962C8B-B14F-4D97-AF65-F5344CB8AC3E}">
        <p14:creationId xmlns:p14="http://schemas.microsoft.com/office/powerpoint/2010/main" val="1668536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7237AB-3E90-4B0A-9E10-648C33D43DE7}" type="datetimeFigureOut">
              <a:rPr lang="en-GB" smtClean="0"/>
              <a:t>09/11/2015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AA6068-F462-4E12-80F6-77E2FE72E5FA}" type="slidenum">
              <a:rPr lang="en-GB" smtClean="0"/>
              <a:t>‹#›</a:t>
            </a:fld>
            <a:endParaRPr lang="en-GB"/>
          </a:p>
        </p:txBody>
      </p:sp>
    </p:spTree>
    <p:extLst>
      <p:ext uri="{BB962C8B-B14F-4D97-AF65-F5344CB8AC3E}">
        <p14:creationId xmlns:p14="http://schemas.microsoft.com/office/powerpoint/2010/main" val="3751941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7237AB-3E90-4B0A-9E10-648C33D43DE7}" type="datetimeFigureOut">
              <a:rPr lang="en-GB" smtClean="0"/>
              <a:t>09/11/2015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AA6068-F462-4E12-80F6-77E2FE72E5FA}" type="slidenum">
              <a:rPr lang="en-GB" smtClean="0"/>
              <a:t>‹#›</a:t>
            </a:fld>
            <a:endParaRPr lang="en-GB"/>
          </a:p>
        </p:txBody>
      </p:sp>
    </p:spTree>
    <p:extLst>
      <p:ext uri="{BB962C8B-B14F-4D97-AF65-F5344CB8AC3E}">
        <p14:creationId xmlns:p14="http://schemas.microsoft.com/office/powerpoint/2010/main" val="2486364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835"/>
            <a:ext cx="12195265" cy="6856165"/>
          </a:xfrm>
          <a:prstGeom prst="rect">
            <a:avLst/>
          </a:prstGeom>
        </p:spPr>
      </p:pic>
      <p:pic>
        <p:nvPicPr>
          <p:cNvPr id="7" name="Picture 6"/>
          <p:cNvPicPr>
            <a:picLocks noChangeAspect="1"/>
          </p:cNvPicPr>
          <p:nvPr userDrawn="1"/>
        </p:nvPicPr>
        <p:blipFill rotWithShape="1">
          <a:blip r:embed="rId3" cstate="print">
            <a:extLst>
              <a:ext uri="{28A0092B-C50C-407E-A947-70E740481C1C}">
                <a14:useLocalDpi xmlns:a14="http://schemas.microsoft.com/office/drawing/2010/main" val="0"/>
              </a:ext>
            </a:extLst>
          </a:blip>
          <a:srcRect r="62531"/>
          <a:stretch/>
        </p:blipFill>
        <p:spPr>
          <a:xfrm>
            <a:off x="10885892" y="6070933"/>
            <a:ext cx="824060" cy="686077"/>
          </a:xfrm>
          <a:prstGeom prst="rect">
            <a:avLst/>
          </a:prstGeom>
        </p:spPr>
      </p:pic>
      <p:sp>
        <p:nvSpPr>
          <p:cNvPr id="10" name="Slide Number Placeholder 7"/>
          <p:cNvSpPr txBox="1">
            <a:spLocks/>
          </p:cNvSpPr>
          <p:nvPr userDrawn="1"/>
        </p:nvSpPr>
        <p:spPr>
          <a:xfrm>
            <a:off x="11114647" y="6311157"/>
            <a:ext cx="767709" cy="241280"/>
          </a:xfrm>
          <a:prstGeom prst="rect">
            <a:avLst/>
          </a:prstGeom>
        </p:spPr>
        <p:txBody>
          <a:bodyPr vert="horz" lIns="65891" tIns="32946" rIns="65891" bIns="32946" rtlCol="0" anchor="ctr"/>
          <a:lstStyle>
            <a:defPPr>
              <a:defRPr lang="en-US"/>
            </a:defPPr>
            <a:lvl1pPr marL="0" algn="r" defTabSz="815588" rtl="0" eaLnBrk="1" latinLnBrk="0" hangingPunct="1">
              <a:defRPr sz="1307" kern="1200">
                <a:solidFill>
                  <a:schemeClr val="tx1">
                    <a:tint val="75000"/>
                  </a:schemeClr>
                </a:solidFill>
                <a:latin typeface="+mn-lt"/>
                <a:ea typeface="+mn-ea"/>
                <a:cs typeface="+mn-cs"/>
              </a:defRPr>
            </a:lvl1pPr>
            <a:lvl2pPr marL="815588" algn="l" defTabSz="815588" rtl="0" eaLnBrk="1" latinLnBrk="0" hangingPunct="1">
              <a:defRPr sz="3300" kern="1200">
                <a:solidFill>
                  <a:schemeClr val="tx1"/>
                </a:solidFill>
                <a:latin typeface="+mn-lt"/>
                <a:ea typeface="+mn-ea"/>
                <a:cs typeface="+mn-cs"/>
              </a:defRPr>
            </a:lvl2pPr>
            <a:lvl3pPr marL="1631175" algn="l" defTabSz="815588" rtl="0" eaLnBrk="1" latinLnBrk="0" hangingPunct="1">
              <a:defRPr sz="3300" kern="1200">
                <a:solidFill>
                  <a:schemeClr val="tx1"/>
                </a:solidFill>
                <a:latin typeface="+mn-lt"/>
                <a:ea typeface="+mn-ea"/>
                <a:cs typeface="+mn-cs"/>
              </a:defRPr>
            </a:lvl3pPr>
            <a:lvl4pPr marL="2446763" algn="l" defTabSz="815588" rtl="0" eaLnBrk="1" latinLnBrk="0" hangingPunct="1">
              <a:defRPr sz="3300" kern="1200">
                <a:solidFill>
                  <a:schemeClr val="tx1"/>
                </a:solidFill>
                <a:latin typeface="+mn-lt"/>
                <a:ea typeface="+mn-ea"/>
                <a:cs typeface="+mn-cs"/>
              </a:defRPr>
            </a:lvl4pPr>
            <a:lvl5pPr marL="3262350" algn="l" defTabSz="815588" rtl="0" eaLnBrk="1" latinLnBrk="0" hangingPunct="1">
              <a:defRPr sz="3300" kern="1200">
                <a:solidFill>
                  <a:schemeClr val="tx1"/>
                </a:solidFill>
                <a:latin typeface="+mn-lt"/>
                <a:ea typeface="+mn-ea"/>
                <a:cs typeface="+mn-cs"/>
              </a:defRPr>
            </a:lvl5pPr>
            <a:lvl6pPr marL="4077938" algn="l" defTabSz="815588" rtl="0" eaLnBrk="1" latinLnBrk="0" hangingPunct="1">
              <a:defRPr sz="3300" kern="1200">
                <a:solidFill>
                  <a:schemeClr val="tx1"/>
                </a:solidFill>
                <a:latin typeface="+mn-lt"/>
                <a:ea typeface="+mn-ea"/>
                <a:cs typeface="+mn-cs"/>
              </a:defRPr>
            </a:lvl6pPr>
            <a:lvl7pPr marL="4893525" algn="l" defTabSz="815588" rtl="0" eaLnBrk="1" latinLnBrk="0" hangingPunct="1">
              <a:defRPr sz="3300" kern="1200">
                <a:solidFill>
                  <a:schemeClr val="tx1"/>
                </a:solidFill>
                <a:latin typeface="+mn-lt"/>
                <a:ea typeface="+mn-ea"/>
                <a:cs typeface="+mn-cs"/>
              </a:defRPr>
            </a:lvl7pPr>
            <a:lvl8pPr marL="5709112" algn="l" defTabSz="815588" rtl="0" eaLnBrk="1" latinLnBrk="0" hangingPunct="1">
              <a:defRPr sz="3300" kern="1200">
                <a:solidFill>
                  <a:schemeClr val="tx1"/>
                </a:solidFill>
                <a:latin typeface="+mn-lt"/>
                <a:ea typeface="+mn-ea"/>
                <a:cs typeface="+mn-cs"/>
              </a:defRPr>
            </a:lvl8pPr>
            <a:lvl9pPr marL="6524702" algn="l" defTabSz="815588" rtl="0" eaLnBrk="1" latinLnBrk="0" hangingPunct="1">
              <a:defRPr sz="3300" kern="1200">
                <a:solidFill>
                  <a:schemeClr val="tx1"/>
                </a:solidFill>
                <a:latin typeface="+mn-lt"/>
                <a:ea typeface="+mn-ea"/>
                <a:cs typeface="+mn-cs"/>
              </a:defRPr>
            </a:lvl9pPr>
          </a:lstStyle>
          <a:p>
            <a:pPr algn="ctr"/>
            <a:fld id="{C2FC5FDA-7EF3-B940-8CE8-4C2B3E4C46E0}" type="slidenum">
              <a:rPr lang="en-US" sz="1067" smtClean="0"/>
              <a:pPr algn="ctr"/>
              <a:t>‹#›</a:t>
            </a:fld>
            <a:endParaRPr lang="en-US" sz="1067"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3392" y="5916602"/>
            <a:ext cx="2957561" cy="922616"/>
          </a:xfrm>
          <a:prstGeom prst="rect">
            <a:avLst/>
          </a:prstGeom>
        </p:spPr>
      </p:pic>
      <p:sp>
        <p:nvSpPr>
          <p:cNvPr id="13" name="TextBox 12"/>
          <p:cNvSpPr txBox="1"/>
          <p:nvPr userDrawn="1"/>
        </p:nvSpPr>
        <p:spPr>
          <a:xfrm>
            <a:off x="4659841" y="6311158"/>
            <a:ext cx="4018804" cy="276999"/>
          </a:xfrm>
          <a:prstGeom prst="rect">
            <a:avLst/>
          </a:prstGeom>
          <a:noFill/>
        </p:spPr>
        <p:txBody>
          <a:bodyPr wrap="square" rtlCol="0">
            <a:spAutoFit/>
          </a:bodyPr>
          <a:lstStyle/>
          <a:p>
            <a:pPr algn="l"/>
            <a:r>
              <a:rPr lang="en-US" sz="1200" dirty="0" smtClean="0">
                <a:solidFill>
                  <a:srgbClr val="E7008B"/>
                </a:solidFill>
                <a:latin typeface="Arial"/>
              </a:rPr>
              <a:t>Penguins </a:t>
            </a:r>
            <a:r>
              <a:rPr lang="en-US" sz="1200" dirty="0" smtClean="0">
                <a:solidFill>
                  <a:srgbClr val="7F7F7F"/>
                </a:solidFill>
                <a:latin typeface="Arial"/>
              </a:rPr>
              <a:t>Event Brief </a:t>
            </a:r>
            <a:endParaRPr lang="en-US" sz="1200" dirty="0">
              <a:latin typeface="Arial"/>
            </a:endParaRPr>
          </a:p>
        </p:txBody>
      </p:sp>
      <p:sp>
        <p:nvSpPr>
          <p:cNvPr id="2" name="Title 1"/>
          <p:cNvSpPr>
            <a:spLocks noGrp="1"/>
          </p:cNvSpPr>
          <p:nvPr>
            <p:ph type="title"/>
          </p:nvPr>
        </p:nvSpPr>
        <p:spPr>
          <a:xfrm>
            <a:off x="458289" y="456197"/>
            <a:ext cx="4201585" cy="427557"/>
          </a:xfrm>
        </p:spPr>
        <p:txBody>
          <a:bodyPr anchor="t">
            <a:normAutofit/>
          </a:bodyPr>
          <a:lstStyle>
            <a:lvl1pPr marL="0" algn="l" defTabSz="543671" rtl="0" eaLnBrk="1" latinLnBrk="0" hangingPunct="1">
              <a:defRPr lang="en-GB" sz="2133" kern="1200" dirty="0">
                <a:solidFill>
                  <a:srgbClr val="7F7F7F"/>
                </a:solidFill>
                <a:latin typeface="Omnes Light" pitchFamily="50" charset="0"/>
                <a:ea typeface="+mn-ea"/>
                <a:cs typeface="+mn-cs"/>
              </a:defRPr>
            </a:lvl1pPr>
          </a:lstStyle>
          <a:p>
            <a:r>
              <a:rPr lang="en-US" dirty="0" smtClean="0"/>
              <a:t>Click to edit Master title style</a:t>
            </a:r>
            <a:endParaRPr lang="en-GB" dirty="0"/>
          </a:p>
        </p:txBody>
      </p:sp>
      <p:sp>
        <p:nvSpPr>
          <p:cNvPr id="16" name="Text Placeholder 15"/>
          <p:cNvSpPr>
            <a:spLocks noGrp="1"/>
          </p:cNvSpPr>
          <p:nvPr>
            <p:ph type="body" sz="quarter" idx="13"/>
          </p:nvPr>
        </p:nvSpPr>
        <p:spPr>
          <a:xfrm>
            <a:off x="4659873" y="446825"/>
            <a:ext cx="6922527" cy="871782"/>
          </a:xfrm>
        </p:spPr>
        <p:txBody>
          <a:bodyPr>
            <a:noAutofit/>
          </a:bodyPr>
          <a:lstStyle>
            <a:lvl1pPr marL="0" indent="0" algn="just" defTabSz="543671" rtl="0" eaLnBrk="1" latinLnBrk="0" hangingPunct="1">
              <a:buFontTx/>
              <a:buNone/>
              <a:defRPr lang="en-US" sz="1600" kern="1200" dirty="0" smtClean="0">
                <a:solidFill>
                  <a:srgbClr val="E7008B"/>
                </a:solidFill>
                <a:latin typeface="Omnes Light" pitchFamily="50" charset="0"/>
                <a:ea typeface="+mn-ea"/>
                <a:cs typeface="+mn-cs"/>
              </a:defRPr>
            </a:lvl1pPr>
            <a:lvl2pPr marL="0" indent="0" algn="just" defTabSz="543671" rtl="0" eaLnBrk="1" latinLnBrk="0" hangingPunct="1">
              <a:buFontTx/>
              <a:buNone/>
              <a:defRPr lang="en-US" sz="1600" kern="1200" dirty="0" smtClean="0">
                <a:solidFill>
                  <a:srgbClr val="E7008B"/>
                </a:solidFill>
                <a:latin typeface="Omnes Light" pitchFamily="50" charset="0"/>
                <a:ea typeface="+mn-ea"/>
                <a:cs typeface="+mn-cs"/>
              </a:defRPr>
            </a:lvl2pPr>
            <a:lvl3pPr marL="0" indent="0" algn="just" defTabSz="543671" rtl="0" eaLnBrk="1" latinLnBrk="0" hangingPunct="1">
              <a:buFontTx/>
              <a:buNone/>
              <a:defRPr lang="en-US" sz="1600" kern="1200" dirty="0" smtClean="0">
                <a:solidFill>
                  <a:srgbClr val="E7008B"/>
                </a:solidFill>
                <a:latin typeface="Omnes Light" pitchFamily="50" charset="0"/>
                <a:ea typeface="+mn-ea"/>
                <a:cs typeface="+mn-cs"/>
              </a:defRPr>
            </a:lvl3pPr>
            <a:lvl4pPr marL="0" indent="0" algn="just" defTabSz="543671" rtl="0" eaLnBrk="1" latinLnBrk="0" hangingPunct="1">
              <a:buFontTx/>
              <a:buNone/>
              <a:defRPr lang="en-US" sz="1600" kern="1200" dirty="0" smtClean="0">
                <a:solidFill>
                  <a:srgbClr val="E7008B"/>
                </a:solidFill>
                <a:latin typeface="Omnes Light" pitchFamily="50" charset="0"/>
                <a:ea typeface="+mn-ea"/>
                <a:cs typeface="+mn-cs"/>
              </a:defRPr>
            </a:lvl4pPr>
            <a:lvl5pPr marL="0" indent="0" algn="just" defTabSz="543671" rtl="0" eaLnBrk="1" latinLnBrk="0" hangingPunct="1">
              <a:buFontTx/>
              <a:buNone/>
              <a:defRPr lang="en-GB" sz="1600" kern="1200" dirty="0">
                <a:solidFill>
                  <a:srgbClr val="E7008B"/>
                </a:solidFill>
                <a:latin typeface="Omnes Light" pitchFamily="50" charset="0"/>
                <a:ea typeface="+mn-ea"/>
                <a:cs typeface="+mn-cs"/>
              </a:defRPr>
            </a:lvl5pPr>
          </a:lstStyle>
          <a:p>
            <a:pPr lvl="0"/>
            <a:r>
              <a:rPr lang="en-US" dirty="0" smtClean="0"/>
              <a:t>Click to edit Master text styles</a:t>
            </a:r>
          </a:p>
          <a:p>
            <a:pPr lvl="1"/>
            <a:r>
              <a:rPr lang="en-US" dirty="0" smtClean="0"/>
              <a:t>Second level</a:t>
            </a:r>
          </a:p>
          <a:p>
            <a:pPr lvl="3"/>
            <a:r>
              <a:rPr lang="en-US" dirty="0" smtClean="0"/>
              <a:t>Fourth level</a:t>
            </a:r>
          </a:p>
        </p:txBody>
      </p:sp>
      <p:sp>
        <p:nvSpPr>
          <p:cNvPr id="18" name="Text Placeholder 17"/>
          <p:cNvSpPr>
            <a:spLocks noGrp="1"/>
          </p:cNvSpPr>
          <p:nvPr>
            <p:ph type="body" sz="quarter" idx="14"/>
          </p:nvPr>
        </p:nvSpPr>
        <p:spPr>
          <a:xfrm>
            <a:off x="4659873" y="1376680"/>
            <a:ext cx="6922527" cy="4230563"/>
          </a:xfrm>
        </p:spPr>
        <p:txBody>
          <a:bodyPr>
            <a:normAutofit/>
          </a:bodyPr>
          <a:lstStyle>
            <a:lvl1pPr marL="0" indent="0" algn="just" defTabSz="543671" rtl="0" eaLnBrk="1" latinLnBrk="0" hangingPunct="1">
              <a:buFontTx/>
              <a:buNone/>
              <a:defRPr lang="en-US" sz="1067" kern="1200" dirty="0" smtClean="0">
                <a:solidFill>
                  <a:srgbClr val="7F7F7F"/>
                </a:solidFill>
                <a:latin typeface="Arial"/>
                <a:ea typeface="+mn-ea"/>
                <a:cs typeface="+mn-cs"/>
              </a:defRPr>
            </a:lvl1pPr>
            <a:lvl2pPr marL="0" indent="0" algn="just" defTabSz="543671" rtl="0" eaLnBrk="1" latinLnBrk="0" hangingPunct="1">
              <a:buFontTx/>
              <a:buNone/>
              <a:defRPr lang="en-US" sz="1067" kern="1200" dirty="0" smtClean="0">
                <a:solidFill>
                  <a:srgbClr val="7F7F7F"/>
                </a:solidFill>
                <a:latin typeface="Arial"/>
                <a:ea typeface="+mn-ea"/>
                <a:cs typeface="+mn-cs"/>
              </a:defRPr>
            </a:lvl2pPr>
            <a:lvl3pPr marL="0" indent="0" algn="just" defTabSz="543671" rtl="0" eaLnBrk="1" latinLnBrk="0" hangingPunct="1">
              <a:buFontTx/>
              <a:buNone/>
              <a:defRPr lang="en-US" sz="1067" kern="1200" dirty="0" smtClean="0">
                <a:solidFill>
                  <a:srgbClr val="7F7F7F"/>
                </a:solidFill>
                <a:latin typeface="Arial"/>
                <a:ea typeface="+mn-ea"/>
                <a:cs typeface="+mn-cs"/>
              </a:defRPr>
            </a:lvl3pPr>
            <a:lvl4pPr marL="0" indent="0" algn="just" defTabSz="543671" rtl="0" eaLnBrk="1" latinLnBrk="0" hangingPunct="1">
              <a:buFontTx/>
              <a:buNone/>
              <a:defRPr lang="en-US" sz="1067" kern="1200" dirty="0" smtClean="0">
                <a:solidFill>
                  <a:srgbClr val="7F7F7F"/>
                </a:solidFill>
                <a:latin typeface="Arial"/>
                <a:ea typeface="+mn-ea"/>
                <a:cs typeface="+mn-cs"/>
              </a:defRPr>
            </a:lvl4pPr>
            <a:lvl5pPr marL="0" indent="0" algn="just" defTabSz="543671" rtl="0" eaLnBrk="1" latinLnBrk="0" hangingPunct="1">
              <a:buFontTx/>
              <a:buNone/>
              <a:defRPr lang="en-GB" sz="1067" kern="1200" dirty="0">
                <a:solidFill>
                  <a:srgbClr val="7F7F7F"/>
                </a:solidFill>
                <a:latin typeface="Arial"/>
                <a:ea typeface="+mn-ea"/>
                <a:cs typeface="+mn-cs"/>
              </a:defRPr>
            </a:lvl5pPr>
          </a:lstStyle>
          <a:p>
            <a:pPr lvl="0"/>
            <a:endParaRPr lang="en-US" dirty="0" smtClean="0"/>
          </a:p>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1" name="Text Placeholder 20"/>
          <p:cNvSpPr>
            <a:spLocks noGrp="1"/>
          </p:cNvSpPr>
          <p:nvPr>
            <p:ph type="body" sz="quarter" idx="15"/>
          </p:nvPr>
        </p:nvSpPr>
        <p:spPr>
          <a:xfrm>
            <a:off x="458260" y="733790"/>
            <a:ext cx="4201583" cy="584394"/>
          </a:xfrm>
        </p:spPr>
        <p:txBody>
          <a:bodyPr>
            <a:noAutofit/>
          </a:bodyPr>
          <a:lstStyle>
            <a:lvl1pPr marL="0" indent="0">
              <a:buNone/>
              <a:defRPr lang="en-US" sz="2133" kern="1200" dirty="0" smtClean="0">
                <a:solidFill>
                  <a:srgbClr val="E7008B"/>
                </a:solidFill>
                <a:latin typeface="Omnes Light" pitchFamily="50" charset="0"/>
                <a:ea typeface="+mn-ea"/>
                <a:cs typeface="+mn-cs"/>
              </a:defRPr>
            </a:lvl1pPr>
            <a:lvl2pPr marL="331259" indent="0">
              <a:buNone/>
              <a:defRPr lang="en-US" sz="2133" kern="1200" dirty="0" smtClean="0">
                <a:solidFill>
                  <a:srgbClr val="E7008B"/>
                </a:solidFill>
                <a:latin typeface="Omnes Light" pitchFamily="50" charset="0"/>
                <a:ea typeface="+mn-ea"/>
                <a:cs typeface="+mn-cs"/>
              </a:defRPr>
            </a:lvl2pPr>
            <a:lvl3pPr marL="662518" indent="0">
              <a:buNone/>
              <a:defRPr lang="en-US" sz="2133" kern="1200" dirty="0" smtClean="0">
                <a:solidFill>
                  <a:srgbClr val="E7008B"/>
                </a:solidFill>
                <a:latin typeface="Omnes Light" pitchFamily="50" charset="0"/>
                <a:ea typeface="+mn-ea"/>
                <a:cs typeface="+mn-cs"/>
              </a:defRPr>
            </a:lvl3pPr>
            <a:lvl4pPr marL="993777" indent="0">
              <a:buNone/>
              <a:defRPr lang="en-US" sz="2133" kern="1200" dirty="0" smtClean="0">
                <a:solidFill>
                  <a:srgbClr val="E7008B"/>
                </a:solidFill>
                <a:latin typeface="Omnes Light" pitchFamily="50" charset="0"/>
                <a:ea typeface="+mn-ea"/>
                <a:cs typeface="+mn-cs"/>
              </a:defRPr>
            </a:lvl4pPr>
            <a:lvl5pPr marL="1325036" indent="0">
              <a:buNone/>
              <a:defRPr lang="en-GB" sz="2133" kern="1200" dirty="0">
                <a:solidFill>
                  <a:srgbClr val="E7008B"/>
                </a:solidFill>
                <a:latin typeface="Omnes Light" pitchFamily="50" charset="0"/>
                <a:ea typeface="+mn-ea"/>
                <a:cs typeface="+mn-cs"/>
              </a:defRPr>
            </a:lvl5pPr>
          </a:lstStyle>
          <a:p>
            <a:pPr lvl="0"/>
            <a:r>
              <a:rPr lang="en-US" dirty="0" smtClean="0"/>
              <a:t>Click to edit Master text style</a:t>
            </a:r>
          </a:p>
        </p:txBody>
      </p:sp>
    </p:spTree>
    <p:extLst>
      <p:ext uri="{BB962C8B-B14F-4D97-AF65-F5344CB8AC3E}">
        <p14:creationId xmlns:p14="http://schemas.microsoft.com/office/powerpoint/2010/main" val="32409627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7237AB-3E90-4B0A-9E10-648C33D43DE7}" type="datetimeFigureOut">
              <a:rPr lang="en-GB" smtClean="0"/>
              <a:t>09/11/2015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AA6068-F462-4E12-80F6-77E2FE72E5FA}" type="slidenum">
              <a:rPr lang="en-GB" smtClean="0"/>
              <a:t>‹#›</a:t>
            </a:fld>
            <a:endParaRPr lang="en-GB"/>
          </a:p>
        </p:txBody>
      </p:sp>
    </p:spTree>
    <p:extLst>
      <p:ext uri="{BB962C8B-B14F-4D97-AF65-F5344CB8AC3E}">
        <p14:creationId xmlns:p14="http://schemas.microsoft.com/office/powerpoint/2010/main" val="349593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7237AB-3E90-4B0A-9E10-648C33D43DE7}" type="datetimeFigureOut">
              <a:rPr lang="en-GB" smtClean="0"/>
              <a:t>09/11/2015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AA6068-F462-4E12-80F6-77E2FE72E5FA}" type="slidenum">
              <a:rPr lang="en-GB" smtClean="0"/>
              <a:t>‹#›</a:t>
            </a:fld>
            <a:endParaRPr lang="en-GB"/>
          </a:p>
        </p:txBody>
      </p:sp>
    </p:spTree>
    <p:extLst>
      <p:ext uri="{BB962C8B-B14F-4D97-AF65-F5344CB8AC3E}">
        <p14:creationId xmlns:p14="http://schemas.microsoft.com/office/powerpoint/2010/main" val="3250260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97237AB-3E90-4B0A-9E10-648C33D43DE7}" type="datetimeFigureOut">
              <a:rPr lang="en-GB" smtClean="0"/>
              <a:t>09/11/2015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AA6068-F462-4E12-80F6-77E2FE72E5FA}" type="slidenum">
              <a:rPr lang="en-GB" smtClean="0"/>
              <a:t>‹#›</a:t>
            </a:fld>
            <a:endParaRPr lang="en-GB"/>
          </a:p>
        </p:txBody>
      </p:sp>
    </p:spTree>
    <p:extLst>
      <p:ext uri="{BB962C8B-B14F-4D97-AF65-F5344CB8AC3E}">
        <p14:creationId xmlns:p14="http://schemas.microsoft.com/office/powerpoint/2010/main" val="2433274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97237AB-3E90-4B0A-9E10-648C33D43DE7}" type="datetimeFigureOut">
              <a:rPr lang="en-GB" smtClean="0"/>
              <a:t>09/11/2015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AA6068-F462-4E12-80F6-77E2FE72E5FA}" type="slidenum">
              <a:rPr lang="en-GB" smtClean="0"/>
              <a:t>‹#›</a:t>
            </a:fld>
            <a:endParaRPr lang="en-GB"/>
          </a:p>
        </p:txBody>
      </p:sp>
    </p:spTree>
    <p:extLst>
      <p:ext uri="{BB962C8B-B14F-4D97-AF65-F5344CB8AC3E}">
        <p14:creationId xmlns:p14="http://schemas.microsoft.com/office/powerpoint/2010/main" val="4175575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97237AB-3E90-4B0A-9E10-648C33D43DE7}" type="datetimeFigureOut">
              <a:rPr lang="en-GB" smtClean="0"/>
              <a:t>09/11/2015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AA6068-F462-4E12-80F6-77E2FE72E5FA}" type="slidenum">
              <a:rPr lang="en-GB" smtClean="0"/>
              <a:t>‹#›</a:t>
            </a:fld>
            <a:endParaRPr lang="en-GB"/>
          </a:p>
        </p:txBody>
      </p:sp>
    </p:spTree>
    <p:extLst>
      <p:ext uri="{BB962C8B-B14F-4D97-AF65-F5344CB8AC3E}">
        <p14:creationId xmlns:p14="http://schemas.microsoft.com/office/powerpoint/2010/main" val="1063395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7237AB-3E90-4B0A-9E10-648C33D43DE7}" type="datetimeFigureOut">
              <a:rPr lang="en-GB" smtClean="0"/>
              <a:t>09/11/2015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AA6068-F462-4E12-80F6-77E2FE72E5FA}" type="slidenum">
              <a:rPr lang="en-GB" smtClean="0"/>
              <a:t>‹#›</a:t>
            </a:fld>
            <a:endParaRPr lang="en-GB"/>
          </a:p>
        </p:txBody>
      </p:sp>
    </p:spTree>
    <p:extLst>
      <p:ext uri="{BB962C8B-B14F-4D97-AF65-F5344CB8AC3E}">
        <p14:creationId xmlns:p14="http://schemas.microsoft.com/office/powerpoint/2010/main" val="4138818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7237AB-3E90-4B0A-9E10-648C33D43DE7}" type="datetimeFigureOut">
              <a:rPr lang="en-GB" smtClean="0"/>
              <a:t>09/11/2015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AA6068-F462-4E12-80F6-77E2FE72E5FA}" type="slidenum">
              <a:rPr lang="en-GB" smtClean="0"/>
              <a:t>‹#›</a:t>
            </a:fld>
            <a:endParaRPr lang="en-GB"/>
          </a:p>
        </p:txBody>
      </p:sp>
    </p:spTree>
    <p:extLst>
      <p:ext uri="{BB962C8B-B14F-4D97-AF65-F5344CB8AC3E}">
        <p14:creationId xmlns:p14="http://schemas.microsoft.com/office/powerpoint/2010/main" val="1869303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7237AB-3E90-4B0A-9E10-648C33D43DE7}" type="datetimeFigureOut">
              <a:rPr lang="en-GB" smtClean="0"/>
              <a:t>09/11/2015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AA6068-F462-4E12-80F6-77E2FE72E5FA}" type="slidenum">
              <a:rPr lang="en-GB" smtClean="0"/>
              <a:t>‹#›</a:t>
            </a:fld>
            <a:endParaRPr lang="en-GB"/>
          </a:p>
        </p:txBody>
      </p:sp>
    </p:spTree>
    <p:extLst>
      <p:ext uri="{BB962C8B-B14F-4D97-AF65-F5344CB8AC3E}">
        <p14:creationId xmlns:p14="http://schemas.microsoft.com/office/powerpoint/2010/main" val="1445839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7237AB-3E90-4B0A-9E10-648C33D43DE7}" type="datetimeFigureOut">
              <a:rPr lang="en-GB" smtClean="0"/>
              <a:t>09/11/2015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A6068-F462-4E12-80F6-77E2FE72E5FA}" type="slidenum">
              <a:rPr lang="en-GB" smtClean="0"/>
              <a:t>‹#›</a:t>
            </a:fld>
            <a:endParaRPr lang="en-GB"/>
          </a:p>
        </p:txBody>
      </p:sp>
    </p:spTree>
    <p:extLst>
      <p:ext uri="{BB962C8B-B14F-4D97-AF65-F5344CB8AC3E}">
        <p14:creationId xmlns:p14="http://schemas.microsoft.com/office/powerpoint/2010/main" val="2712769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88959" y="6183676"/>
            <a:ext cx="2920291" cy="605294"/>
          </a:xfrm>
          <a:prstGeom prst="rect">
            <a:avLst/>
          </a:prstGeom>
          <a:noFill/>
        </p:spPr>
        <p:txBody>
          <a:bodyPr wrap="square" rtlCol="0">
            <a:spAutoFit/>
          </a:bodyPr>
          <a:lstStyle/>
          <a:p>
            <a:pPr>
              <a:lnSpc>
                <a:spcPts val="2000"/>
              </a:lnSpc>
            </a:pPr>
            <a:r>
              <a:rPr lang="en-GB" sz="2133" dirty="0">
                <a:solidFill>
                  <a:schemeClr val="bg1"/>
                </a:solidFill>
                <a:latin typeface="Omnes Light" pitchFamily="50" charset="0"/>
              </a:rPr>
              <a:t>the event agency</a:t>
            </a:r>
          </a:p>
          <a:p>
            <a:pPr>
              <a:lnSpc>
                <a:spcPts val="2000"/>
              </a:lnSpc>
            </a:pPr>
            <a:r>
              <a:rPr lang="en-GB" sz="2133" dirty="0">
                <a:solidFill>
                  <a:schemeClr val="bg1"/>
                </a:solidFill>
                <a:latin typeface="Omnes Light" pitchFamily="50" charset="0"/>
              </a:rPr>
              <a:t>www.penguins.co.uk</a:t>
            </a:r>
          </a:p>
        </p:txBody>
      </p:sp>
      <p:pic>
        <p:nvPicPr>
          <p:cNvPr id="12" name="Picture 11" descr="PP_Slide1.jpg"/>
          <p:cNvPicPr>
            <a:picLocks noChangeAspect="1"/>
          </p:cNvPicPr>
          <p:nvPr/>
        </p:nvPicPr>
        <p:blipFill>
          <a:blip r:embed="rId3"/>
          <a:stretch>
            <a:fillRect/>
          </a:stretch>
        </p:blipFill>
        <p:spPr>
          <a:xfrm>
            <a:off x="0" y="-3810"/>
            <a:ext cx="12194783" cy="6861810"/>
          </a:xfrm>
          <a:prstGeom prst="rect">
            <a:avLst/>
          </a:prstGeom>
        </p:spPr>
      </p:pic>
      <p:pic>
        <p:nvPicPr>
          <p:cNvPr id="14" name="Picture 13" descr="logo_slide1.png"/>
          <p:cNvPicPr>
            <a:picLocks noChangeAspect="1"/>
          </p:cNvPicPr>
          <p:nvPr/>
        </p:nvPicPr>
        <p:blipFill>
          <a:blip r:embed="rId4"/>
          <a:stretch>
            <a:fillRect/>
          </a:stretch>
        </p:blipFill>
        <p:spPr>
          <a:xfrm>
            <a:off x="0" y="-3810"/>
            <a:ext cx="12187940" cy="6861810"/>
          </a:xfrm>
          <a:prstGeom prst="rect">
            <a:avLst/>
          </a:prstGeom>
        </p:spPr>
      </p:pic>
      <p:sp>
        <p:nvSpPr>
          <p:cNvPr id="15" name="Title 1"/>
          <p:cNvSpPr txBox="1">
            <a:spLocks/>
          </p:cNvSpPr>
          <p:nvPr/>
        </p:nvSpPr>
        <p:spPr>
          <a:xfrm>
            <a:off x="5886121" y="4243608"/>
            <a:ext cx="5387792" cy="689357"/>
          </a:xfrm>
          <a:prstGeom prst="rect">
            <a:avLst/>
          </a:prstGeom>
          <a:noFill/>
          <a:ln>
            <a:noFill/>
          </a:ln>
        </p:spPr>
        <p:txBody>
          <a:bodyPr rIns="0">
            <a:normAutofit/>
          </a:bodyPr>
          <a:lstStyle>
            <a:lvl1pPr algn="r" defTabSz="914400" rtl="0" eaLnBrk="1" latinLnBrk="0" hangingPunct="1">
              <a:lnSpc>
                <a:spcPct val="90000"/>
              </a:lnSpc>
              <a:spcBef>
                <a:spcPct val="0"/>
              </a:spcBef>
              <a:buNone/>
              <a:defRPr sz="2000" kern="1200">
                <a:solidFill>
                  <a:schemeClr val="bg1"/>
                </a:solidFill>
                <a:latin typeface="Omnes-Medium"/>
                <a:ea typeface="+mj-ea"/>
                <a:cs typeface="+mj-cs"/>
              </a:defRPr>
            </a:lvl1pPr>
          </a:lstStyle>
          <a:p>
            <a:r>
              <a:rPr lang="en-US" dirty="0" smtClean="0"/>
              <a:t>MY BRIEF</a:t>
            </a:r>
            <a:endParaRPr lang="en-US" dirty="0"/>
          </a:p>
        </p:txBody>
      </p:sp>
    </p:spTree>
    <p:extLst>
      <p:ext uri="{BB962C8B-B14F-4D97-AF65-F5344CB8AC3E}">
        <p14:creationId xmlns:p14="http://schemas.microsoft.com/office/powerpoint/2010/main" val="4048120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3" cstate="print">
            <a:extLst>
              <a:ext uri="{28A0092B-C50C-407E-A947-70E740481C1C}">
                <a14:useLocalDpi xmlns:a14="http://schemas.microsoft.com/office/drawing/2010/main" val="0"/>
              </a:ext>
            </a:extLst>
          </a:blip>
          <a:srcRect r="62531"/>
          <a:stretch/>
        </p:blipFill>
        <p:spPr>
          <a:xfrm>
            <a:off x="10885892" y="6069660"/>
            <a:ext cx="824060" cy="685746"/>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392" y="5915403"/>
            <a:ext cx="2957561" cy="922171"/>
          </a:xfrm>
          <a:prstGeom prst="rect">
            <a:avLst/>
          </a:prstGeom>
        </p:spPr>
      </p:pic>
      <p:sp>
        <p:nvSpPr>
          <p:cNvPr id="15" name="Text Box 27"/>
          <p:cNvSpPr txBox="1">
            <a:spLocks noChangeArrowheads="1"/>
          </p:cNvSpPr>
          <p:nvPr/>
        </p:nvSpPr>
        <p:spPr bwMode="auto">
          <a:xfrm>
            <a:off x="5304148" y="488010"/>
            <a:ext cx="5257800" cy="55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91440" rIns="91440" bIns="91440" anchor="t" anchorCtr="0" upright="1">
            <a:noAutofit/>
          </a:bodyPr>
          <a:lstStyle/>
          <a:p>
            <a:pPr>
              <a:lnSpc>
                <a:spcPct val="120000"/>
              </a:lnSpc>
              <a:spcAft>
                <a:spcPts val="0"/>
              </a:spcAft>
            </a:pPr>
            <a:r>
              <a:rPr lang="en-US" sz="1000" dirty="0">
                <a:solidFill>
                  <a:srgbClr val="646469"/>
                </a:solidFill>
                <a:effectLst/>
                <a:latin typeface="Omnes-Light"/>
                <a:ea typeface="Cambria" panose="02040503050406030204" pitchFamily="18" charset="0"/>
                <a:cs typeface="Omnes-Light"/>
              </a:rPr>
              <a:t>Securing a new partner agency to work on a project can be a painful and arduous task. We aim to make the process as simple and straightforward as possible and hope to speed up the process by getting the right information early on to allow informative decisions to be made quickly, with realistic budget forecasts and reliable project management information. </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20000"/>
              </a:lnSpc>
              <a:spcAft>
                <a:spcPts val="0"/>
              </a:spcAft>
            </a:pPr>
            <a:r>
              <a:rPr lang="en-US" sz="1000" dirty="0">
                <a:solidFill>
                  <a:srgbClr val="646469"/>
                </a:solidFill>
                <a:effectLst/>
                <a:latin typeface="Omnes-Light"/>
                <a:ea typeface="Cambria" panose="02040503050406030204" pitchFamily="18" charset="0"/>
                <a:cs typeface="Omnes-Light"/>
              </a:rPr>
              <a:t> </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20000"/>
              </a:lnSpc>
              <a:spcAft>
                <a:spcPts val="0"/>
              </a:spcAft>
            </a:pPr>
            <a:r>
              <a:rPr lang="en-US" sz="1000" dirty="0">
                <a:solidFill>
                  <a:srgbClr val="646469"/>
                </a:solidFill>
                <a:effectLst/>
                <a:latin typeface="Omnes-Light"/>
                <a:ea typeface="Cambria" panose="02040503050406030204" pitchFamily="18" charset="0"/>
                <a:cs typeface="Omnes-Light"/>
              </a:rPr>
              <a:t>This document is intended as a guide to help you supply the information we require to create the most accurate proposal possible. It will also enable us to decide if we are able to add significant value to the project by offering our services or if perhaps we can suggest other partners who may be better suited and more useful to you.</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20000"/>
              </a:lnSpc>
              <a:spcAft>
                <a:spcPts val="0"/>
              </a:spcAft>
            </a:pPr>
            <a:r>
              <a:rPr lang="en-US" sz="1000" dirty="0">
                <a:solidFill>
                  <a:srgbClr val="646469"/>
                </a:solidFill>
                <a:effectLst/>
                <a:latin typeface="Omnes-Light"/>
                <a:ea typeface="Cambria" panose="02040503050406030204" pitchFamily="18" charset="0"/>
                <a:cs typeface="Omnes-Light"/>
              </a:rPr>
              <a:t> </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20000"/>
              </a:lnSpc>
              <a:spcAft>
                <a:spcPts val="0"/>
              </a:spcAft>
            </a:pPr>
            <a:r>
              <a:rPr lang="en-US" sz="1000" dirty="0">
                <a:solidFill>
                  <a:srgbClr val="646469"/>
                </a:solidFill>
                <a:effectLst/>
                <a:latin typeface="Omnes-Light"/>
                <a:ea typeface="Cambria" panose="02040503050406030204" pitchFamily="18" charset="0"/>
                <a:cs typeface="Omnes-Light"/>
              </a:rPr>
              <a:t>In some cases approximate answers would suffice and please feel free to add further information if you think it may help us achieve the best results for your business.</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20000"/>
              </a:lnSpc>
              <a:spcAft>
                <a:spcPts val="0"/>
              </a:spcAft>
            </a:pPr>
            <a:r>
              <a:rPr lang="en-US" sz="1000" dirty="0">
                <a:solidFill>
                  <a:srgbClr val="646469"/>
                </a:solidFill>
                <a:effectLst/>
                <a:latin typeface="Omnes-Light"/>
                <a:ea typeface="Cambria" panose="02040503050406030204" pitchFamily="18" charset="0"/>
                <a:cs typeface="Omnes-Light"/>
              </a:rPr>
              <a:t> </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20000"/>
              </a:lnSpc>
              <a:spcAft>
                <a:spcPts val="0"/>
              </a:spcAft>
            </a:pPr>
            <a:r>
              <a:rPr lang="en-US" sz="1000" dirty="0">
                <a:solidFill>
                  <a:srgbClr val="646469"/>
                </a:solidFill>
                <a:effectLst/>
                <a:latin typeface="Omnes-Light"/>
                <a:ea typeface="Cambria" panose="02040503050406030204" pitchFamily="18" charset="0"/>
                <a:cs typeface="Omnes-Light"/>
              </a:rPr>
              <a:t> </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20000"/>
              </a:lnSpc>
              <a:spcAft>
                <a:spcPts val="0"/>
              </a:spcAft>
            </a:pPr>
            <a:r>
              <a:rPr lang="en-US" sz="1000" dirty="0">
                <a:solidFill>
                  <a:srgbClr val="646469"/>
                </a:solidFill>
                <a:effectLst/>
                <a:latin typeface="Omnes-Light"/>
                <a:ea typeface="Cambria" panose="02040503050406030204" pitchFamily="18" charset="0"/>
                <a:cs typeface="Omnes-Light"/>
              </a:rPr>
              <a:t> </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20000"/>
              </a:lnSpc>
              <a:spcAft>
                <a:spcPts val="0"/>
              </a:spcAft>
            </a:pPr>
            <a:r>
              <a:rPr lang="en-US" sz="1000" b="1" dirty="0">
                <a:solidFill>
                  <a:srgbClr val="646469"/>
                </a:solidFill>
                <a:effectLst/>
                <a:latin typeface="Omnes-Light"/>
                <a:ea typeface="Cambria" panose="02040503050406030204" pitchFamily="18" charset="0"/>
                <a:cs typeface="Omnes-Light"/>
              </a:rPr>
              <a:t>Section 1 – Project contact details</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20000"/>
              </a:lnSpc>
              <a:spcAft>
                <a:spcPts val="0"/>
              </a:spcAft>
            </a:pPr>
            <a:r>
              <a:rPr lang="en-US" sz="1000" b="1" dirty="0">
                <a:solidFill>
                  <a:srgbClr val="646469"/>
                </a:solidFill>
                <a:effectLst/>
                <a:latin typeface="Omnes-Light"/>
                <a:ea typeface="Cambria" panose="02040503050406030204" pitchFamily="18" charset="0"/>
                <a:cs typeface="Omnes-Light"/>
              </a:rPr>
              <a:t> </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20000"/>
              </a:lnSpc>
              <a:spcAft>
                <a:spcPts val="0"/>
              </a:spcAft>
            </a:pPr>
            <a:r>
              <a:rPr lang="en-US" sz="1000" b="1" dirty="0">
                <a:solidFill>
                  <a:srgbClr val="646469"/>
                </a:solidFill>
                <a:effectLst/>
                <a:latin typeface="Omnes-Light"/>
                <a:ea typeface="Cambria" panose="02040503050406030204" pitchFamily="18" charset="0"/>
                <a:cs typeface="Omnes-Light"/>
              </a:rPr>
              <a:t>Section 2 – Project reach and objectives</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20000"/>
              </a:lnSpc>
              <a:spcAft>
                <a:spcPts val="0"/>
              </a:spcAft>
            </a:pPr>
            <a:r>
              <a:rPr lang="en-US" sz="1000" b="1" dirty="0">
                <a:solidFill>
                  <a:srgbClr val="646469"/>
                </a:solidFill>
                <a:effectLst/>
                <a:latin typeface="Omnes-Light"/>
                <a:ea typeface="Cambria" panose="02040503050406030204" pitchFamily="18" charset="0"/>
                <a:cs typeface="Omnes-Light"/>
              </a:rPr>
              <a:t> </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20000"/>
              </a:lnSpc>
              <a:spcAft>
                <a:spcPts val="0"/>
              </a:spcAft>
            </a:pPr>
            <a:r>
              <a:rPr lang="en-US" sz="1000" b="1" dirty="0">
                <a:solidFill>
                  <a:srgbClr val="646469"/>
                </a:solidFill>
                <a:effectLst/>
                <a:latin typeface="Omnes-Light"/>
                <a:ea typeface="Cambria" panose="02040503050406030204" pitchFamily="18" charset="0"/>
                <a:cs typeface="Omnes-Light"/>
              </a:rPr>
              <a:t>Section 3 – How can we help?</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20000"/>
              </a:lnSpc>
              <a:spcAft>
                <a:spcPts val="0"/>
              </a:spcAft>
            </a:pPr>
            <a:r>
              <a:rPr lang="en-US" sz="1000" b="1" dirty="0">
                <a:solidFill>
                  <a:srgbClr val="646469"/>
                </a:solidFill>
                <a:effectLst/>
                <a:latin typeface="Omnes-Light"/>
                <a:ea typeface="Cambria" panose="02040503050406030204" pitchFamily="18" charset="0"/>
                <a:cs typeface="Omnes-Light"/>
              </a:rPr>
              <a:t> </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20000"/>
              </a:lnSpc>
              <a:spcAft>
                <a:spcPts val="0"/>
              </a:spcAft>
            </a:pPr>
            <a:r>
              <a:rPr lang="en-US" sz="1000" b="1" dirty="0">
                <a:solidFill>
                  <a:srgbClr val="646469"/>
                </a:solidFill>
                <a:effectLst/>
                <a:latin typeface="Omnes-Light"/>
                <a:ea typeface="Cambria" panose="02040503050406030204" pitchFamily="18" charset="0"/>
                <a:cs typeface="Omnes-Light"/>
              </a:rPr>
              <a:t>Section 4 - Budget and timeline</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16" name="Text Box 30"/>
          <p:cNvSpPr txBox="1">
            <a:spLocks noChangeArrowheads="1"/>
          </p:cNvSpPr>
          <p:nvPr/>
        </p:nvSpPr>
        <p:spPr bwMode="auto">
          <a:xfrm>
            <a:off x="287636" y="584593"/>
            <a:ext cx="252285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91440" rIns="91440" bIns="91440" anchor="t" anchorCtr="0" upright="1">
            <a:noAutofit/>
          </a:bodyPr>
          <a:lstStyle/>
          <a:p>
            <a:pPr>
              <a:lnSpc>
                <a:spcPct val="90000"/>
              </a:lnSpc>
              <a:spcAft>
                <a:spcPts val="0"/>
              </a:spcAft>
              <a:tabLst>
                <a:tab pos="-90170" algn="l"/>
              </a:tabLst>
            </a:pPr>
            <a:r>
              <a:rPr lang="en-US" sz="2400" dirty="0">
                <a:solidFill>
                  <a:srgbClr val="7F7F7F"/>
                </a:solidFill>
                <a:effectLst/>
                <a:latin typeface="Omnes-Light"/>
                <a:ea typeface="Cambria" panose="02040503050406030204" pitchFamily="18" charset="0"/>
                <a:cs typeface="Omnes-Regular"/>
              </a:rPr>
              <a:t>Briefing</a:t>
            </a:r>
            <a:endParaRPr lang="en-GB" sz="1200" dirty="0">
              <a:solidFill>
                <a:srgbClr val="000000"/>
              </a:solidFill>
              <a:effectLst/>
              <a:latin typeface="MinionPro-Regular"/>
              <a:ea typeface="Cambria" panose="02040503050406030204" pitchFamily="18" charset="0"/>
              <a:cs typeface="MinionPro-Regular"/>
            </a:endParaRPr>
          </a:p>
          <a:p>
            <a:pPr>
              <a:lnSpc>
                <a:spcPct val="90000"/>
              </a:lnSpc>
              <a:spcAft>
                <a:spcPts val="0"/>
              </a:spcAft>
              <a:tabLst>
                <a:tab pos="-90170" algn="l"/>
              </a:tabLst>
            </a:pPr>
            <a:r>
              <a:rPr lang="en-US" sz="2400" dirty="0">
                <a:solidFill>
                  <a:srgbClr val="E7008B"/>
                </a:solidFill>
                <a:effectLst/>
                <a:latin typeface="Omnes-Light"/>
                <a:ea typeface="Cambria" panose="02040503050406030204" pitchFamily="18" charset="0"/>
                <a:cs typeface="Omnes-Regular"/>
              </a:rPr>
              <a:t>Document</a:t>
            </a:r>
            <a:endParaRPr lang="en-GB" sz="1200" dirty="0">
              <a:solidFill>
                <a:srgbClr val="000000"/>
              </a:solidFill>
              <a:effectLst/>
              <a:latin typeface="MinionPro-Regular"/>
              <a:ea typeface="Cambria" panose="02040503050406030204" pitchFamily="18" charset="0"/>
              <a:cs typeface="MinionPro-Regular"/>
            </a:endParaRPr>
          </a:p>
          <a:p>
            <a:pPr>
              <a:spcAft>
                <a:spcPts val="0"/>
              </a:spcAft>
              <a:tabLst>
                <a:tab pos="-90170" algn="l"/>
              </a:tabLst>
            </a:pPr>
            <a:r>
              <a:rPr lang="en-US" sz="1200" dirty="0">
                <a:effectLst/>
                <a:latin typeface="Cambria" panose="02040503050406030204" pitchFamily="18" charset="0"/>
                <a:ea typeface="Cambria" panose="02040503050406030204" pitchFamily="18" charset="0"/>
                <a:cs typeface="Times New Roman" panose="02020603050405020304" pitchFamily="18" charset="0"/>
              </a:rPr>
              <a:t> </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673122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0"/>
          <p:cNvSpPr txBox="1">
            <a:spLocks noChangeArrowheads="1"/>
          </p:cNvSpPr>
          <p:nvPr/>
        </p:nvSpPr>
        <p:spPr bwMode="auto">
          <a:xfrm>
            <a:off x="255734" y="586241"/>
            <a:ext cx="358516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91440" rIns="91440" bIns="91440" anchor="t" anchorCtr="0" upright="1">
            <a:noAutofit/>
          </a:bodyPr>
          <a:lstStyle/>
          <a:p>
            <a:pPr>
              <a:lnSpc>
                <a:spcPct val="90000"/>
              </a:lnSpc>
              <a:spcAft>
                <a:spcPts val="0"/>
              </a:spcAft>
              <a:tabLst>
                <a:tab pos="-90170" algn="l"/>
              </a:tabLst>
            </a:pPr>
            <a:r>
              <a:rPr lang="en-US" sz="2400" dirty="0">
                <a:solidFill>
                  <a:srgbClr val="7F7F7F"/>
                </a:solidFill>
                <a:effectLst/>
                <a:latin typeface="Omnes-Light"/>
                <a:ea typeface="Cambria" panose="02040503050406030204" pitchFamily="18" charset="0"/>
                <a:cs typeface="Omnes-Regular"/>
              </a:rPr>
              <a:t>Section 1 </a:t>
            </a:r>
            <a:endParaRPr lang="en-GB" sz="1200" dirty="0">
              <a:solidFill>
                <a:srgbClr val="000000"/>
              </a:solidFill>
              <a:effectLst/>
              <a:latin typeface="MinionPro-Regular"/>
              <a:ea typeface="Cambria" panose="02040503050406030204" pitchFamily="18" charset="0"/>
              <a:cs typeface="MinionPro-Regular"/>
            </a:endParaRPr>
          </a:p>
          <a:p>
            <a:pPr>
              <a:lnSpc>
                <a:spcPct val="90000"/>
              </a:lnSpc>
              <a:spcAft>
                <a:spcPts val="0"/>
              </a:spcAft>
              <a:tabLst>
                <a:tab pos="-90170" algn="l"/>
              </a:tabLst>
            </a:pPr>
            <a:r>
              <a:rPr lang="en-US" sz="2400" dirty="0">
                <a:solidFill>
                  <a:srgbClr val="E7008B"/>
                </a:solidFill>
                <a:effectLst/>
                <a:latin typeface="Omnes-Light"/>
                <a:ea typeface="Cambria" panose="02040503050406030204" pitchFamily="18" charset="0"/>
                <a:cs typeface="Omnes-Regular"/>
              </a:rPr>
              <a:t>Project contact details</a:t>
            </a:r>
            <a:endParaRPr lang="en-GB" sz="1200" dirty="0">
              <a:solidFill>
                <a:srgbClr val="000000"/>
              </a:solidFill>
              <a:effectLst/>
              <a:latin typeface="MinionPro-Regular"/>
              <a:ea typeface="Cambria" panose="02040503050406030204" pitchFamily="18" charset="0"/>
              <a:cs typeface="MinionPro-Regular"/>
            </a:endParaRPr>
          </a:p>
          <a:p>
            <a:pPr>
              <a:spcAft>
                <a:spcPts val="0"/>
              </a:spcAft>
              <a:tabLst>
                <a:tab pos="-90170" algn="l"/>
              </a:tabLst>
            </a:pPr>
            <a:r>
              <a:rPr lang="en-US" sz="1200" dirty="0">
                <a:effectLst/>
                <a:latin typeface="Cambria" panose="02040503050406030204" pitchFamily="18" charset="0"/>
                <a:ea typeface="Cambria" panose="02040503050406030204" pitchFamily="18" charset="0"/>
                <a:cs typeface="Times New Roman" panose="02020603050405020304" pitchFamily="18" charset="0"/>
              </a:rPr>
              <a:t> </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92241072"/>
              </p:ext>
            </p:extLst>
          </p:nvPr>
        </p:nvGraphicFramePr>
        <p:xfrm>
          <a:off x="5383277" y="540886"/>
          <a:ext cx="5985163" cy="5049520"/>
        </p:xfrm>
        <a:graphic>
          <a:graphicData uri="http://schemas.openxmlformats.org/drawingml/2006/table">
            <a:tbl>
              <a:tblPr firstRow="1" bandRow="1">
                <a:tableStyleId>{0505E3EF-67EA-436B-97B2-0124C06EBD24}</a:tableStyleId>
              </a:tblPr>
              <a:tblGrid>
                <a:gridCol w="2890982"/>
                <a:gridCol w="3094181"/>
              </a:tblGrid>
              <a:tr h="192672">
                <a:tc>
                  <a:txBody>
                    <a:bodyPr/>
                    <a:lstStyle/>
                    <a:p>
                      <a:r>
                        <a:rPr lang="en-GB" sz="900" b="1" smtClean="0">
                          <a:solidFill>
                            <a:schemeClr val="bg1"/>
                          </a:solidFill>
                          <a:latin typeface="Arial" panose="020B0604020202020204" pitchFamily="34" charset="0"/>
                          <a:cs typeface="Arial" panose="020B0604020202020204" pitchFamily="34" charset="0"/>
                        </a:rPr>
                        <a:t>COMPANY NAME</a:t>
                      </a:r>
                      <a:endParaRPr lang="en-GB" sz="900" b="1" dirty="0">
                        <a:solidFill>
                          <a:schemeClr val="bg1"/>
                        </a:solidFill>
                        <a:latin typeface="Arial" panose="020B0604020202020204" pitchFamily="34" charset="0"/>
                        <a:cs typeface="Arial" panose="020B0604020202020204" pitchFamily="34" charset="0"/>
                      </a:endParaRPr>
                    </a:p>
                  </a:txBody>
                  <a:tcPr>
                    <a:solidFill>
                      <a:srgbClr val="63656A"/>
                    </a:solidFill>
                  </a:tcPr>
                </a:tc>
                <a:tc>
                  <a:txBody>
                    <a:bodyPr/>
                    <a:lstStyle/>
                    <a:p>
                      <a:r>
                        <a:rPr lang="en-GB" sz="900" b="1" smtClean="0">
                          <a:solidFill>
                            <a:schemeClr val="bg1"/>
                          </a:solidFill>
                          <a:latin typeface="Arial" panose="020B0604020202020204" pitchFamily="34" charset="0"/>
                          <a:cs typeface="Arial" panose="020B0604020202020204" pitchFamily="34" charset="0"/>
                        </a:rPr>
                        <a:t>PROJECT TITLE</a:t>
                      </a:r>
                      <a:endParaRPr lang="en-GB" sz="900" b="1" dirty="0">
                        <a:solidFill>
                          <a:schemeClr val="bg1"/>
                        </a:solidFill>
                        <a:latin typeface="Arial" panose="020B0604020202020204" pitchFamily="34" charset="0"/>
                        <a:cs typeface="Arial" panose="020B0604020202020204" pitchFamily="34" charset="0"/>
                      </a:endParaRPr>
                    </a:p>
                  </a:txBody>
                  <a:tcPr>
                    <a:solidFill>
                      <a:srgbClr val="63656A"/>
                    </a:solidFill>
                  </a:tcPr>
                </a:tc>
              </a:tr>
              <a:tr h="370840">
                <a:tc>
                  <a:txBody>
                    <a:bodyPr/>
                    <a:lstStyle/>
                    <a:p>
                      <a:endParaRPr lang="en-GB" sz="900" b="1" dirty="0">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1" dirty="0">
                        <a:latin typeface="Arial" panose="020B0604020202020204" pitchFamily="34" charset="0"/>
                        <a:cs typeface="Arial" panose="020B0604020202020204" pitchFamily="34" charset="0"/>
                      </a:endParaRPr>
                    </a:p>
                  </a:txBody>
                  <a:tcPr>
                    <a:solidFill>
                      <a:schemeClr val="bg1"/>
                    </a:solidFill>
                  </a:tcPr>
                </a:tc>
              </a:tr>
              <a:tr h="370840">
                <a:tc>
                  <a:txBody>
                    <a:bodyPr/>
                    <a:lstStyle/>
                    <a:p>
                      <a:r>
                        <a:rPr lang="en-GB" sz="900" b="1" dirty="0" smtClean="0">
                          <a:solidFill>
                            <a:schemeClr val="bg1"/>
                          </a:solidFill>
                          <a:latin typeface="Arial" panose="020B0604020202020204" pitchFamily="34" charset="0"/>
                          <a:cs typeface="Arial" panose="020B0604020202020204" pitchFamily="34" charset="0"/>
                        </a:rPr>
                        <a:t>APPROX DATE OF PROJECT</a:t>
                      </a:r>
                      <a:endParaRPr lang="en-GB" sz="900" b="1" dirty="0">
                        <a:solidFill>
                          <a:schemeClr val="bg1"/>
                        </a:solidFill>
                        <a:latin typeface="Arial" panose="020B0604020202020204" pitchFamily="34" charset="0"/>
                        <a:cs typeface="Arial" panose="020B0604020202020204" pitchFamily="34" charset="0"/>
                      </a:endParaRPr>
                    </a:p>
                  </a:txBody>
                  <a:tcPr>
                    <a:solidFill>
                      <a:srgbClr val="63656A"/>
                    </a:solidFill>
                  </a:tcPr>
                </a:tc>
                <a:tc>
                  <a:txBody>
                    <a:bodyPr/>
                    <a:lstStyle/>
                    <a:p>
                      <a:r>
                        <a:rPr lang="en-GB" sz="900" b="1" dirty="0" smtClean="0">
                          <a:solidFill>
                            <a:schemeClr val="bg1"/>
                          </a:solidFill>
                          <a:latin typeface="Arial" panose="020B0604020202020204" pitchFamily="34" charset="0"/>
                          <a:cs typeface="Arial" panose="020B0604020202020204" pitchFamily="34" charset="0"/>
                        </a:rPr>
                        <a:t>LOCATION</a:t>
                      </a:r>
                      <a:r>
                        <a:rPr lang="en-GB" sz="900" b="1" baseline="0" dirty="0" smtClean="0">
                          <a:solidFill>
                            <a:schemeClr val="bg1"/>
                          </a:solidFill>
                          <a:latin typeface="Arial" panose="020B0604020202020204" pitchFamily="34" charset="0"/>
                          <a:cs typeface="Arial" panose="020B0604020202020204" pitchFamily="34" charset="0"/>
                        </a:rPr>
                        <a:t> / DESTINATION (IF ONE IN MIND)</a:t>
                      </a:r>
                      <a:endParaRPr lang="en-GB" sz="900" b="1" dirty="0">
                        <a:solidFill>
                          <a:schemeClr val="bg1"/>
                        </a:solidFill>
                        <a:latin typeface="Arial" panose="020B0604020202020204" pitchFamily="34" charset="0"/>
                        <a:cs typeface="Arial" panose="020B0604020202020204" pitchFamily="34" charset="0"/>
                      </a:endParaRPr>
                    </a:p>
                  </a:txBody>
                  <a:tcPr>
                    <a:solidFill>
                      <a:srgbClr val="63656A"/>
                    </a:solidFill>
                  </a:tcPr>
                </a:tc>
              </a:tr>
              <a:tr h="370840">
                <a:tc>
                  <a:txBody>
                    <a:bodyPr/>
                    <a:lstStyle/>
                    <a:p>
                      <a:endParaRPr lang="en-GB" sz="900" b="1" dirty="0">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1" dirty="0">
                        <a:latin typeface="Arial" panose="020B0604020202020204" pitchFamily="34" charset="0"/>
                        <a:cs typeface="Arial" panose="020B0604020202020204" pitchFamily="34" charset="0"/>
                      </a:endParaRPr>
                    </a:p>
                  </a:txBody>
                  <a:tcPr>
                    <a:solidFill>
                      <a:schemeClr val="bg1"/>
                    </a:solidFill>
                  </a:tcPr>
                </a:tc>
              </a:tr>
              <a:tr h="370840">
                <a:tc>
                  <a:txBody>
                    <a:bodyPr/>
                    <a:lstStyle/>
                    <a:p>
                      <a:r>
                        <a:rPr lang="en-GB" sz="900" b="1" dirty="0" smtClean="0">
                          <a:solidFill>
                            <a:schemeClr val="bg1"/>
                          </a:solidFill>
                          <a:latin typeface="Arial" panose="020B0604020202020204" pitchFamily="34" charset="0"/>
                          <a:cs typeface="Arial" panose="020B0604020202020204" pitchFamily="34" charset="0"/>
                        </a:rPr>
                        <a:t>YOUR NAME</a:t>
                      </a:r>
                      <a:endParaRPr lang="en-GB" sz="900" b="1" dirty="0">
                        <a:solidFill>
                          <a:schemeClr val="bg1"/>
                        </a:solidFill>
                        <a:latin typeface="Arial" panose="020B0604020202020204" pitchFamily="34" charset="0"/>
                        <a:cs typeface="Arial" panose="020B0604020202020204" pitchFamily="34" charset="0"/>
                      </a:endParaRPr>
                    </a:p>
                  </a:txBody>
                  <a:tcPr>
                    <a:solidFill>
                      <a:srgbClr val="63656A"/>
                    </a:solidFill>
                  </a:tcPr>
                </a:tc>
                <a:tc>
                  <a:txBody>
                    <a:bodyPr/>
                    <a:lstStyle/>
                    <a:p>
                      <a:r>
                        <a:rPr lang="en-GB" sz="900" b="1" dirty="0" smtClean="0">
                          <a:solidFill>
                            <a:schemeClr val="bg1"/>
                          </a:solidFill>
                          <a:latin typeface="Arial" panose="020B0604020202020204" pitchFamily="34" charset="0"/>
                          <a:cs typeface="Arial" panose="020B0604020202020204" pitchFamily="34" charset="0"/>
                        </a:rPr>
                        <a:t>JOB TITLE / RESPONSIBILITY</a:t>
                      </a:r>
                      <a:endParaRPr lang="en-GB" sz="900" b="1" dirty="0">
                        <a:solidFill>
                          <a:schemeClr val="bg1"/>
                        </a:solidFill>
                        <a:latin typeface="Arial" panose="020B0604020202020204" pitchFamily="34" charset="0"/>
                        <a:cs typeface="Arial" panose="020B0604020202020204" pitchFamily="34" charset="0"/>
                      </a:endParaRPr>
                    </a:p>
                  </a:txBody>
                  <a:tcPr>
                    <a:solidFill>
                      <a:srgbClr val="63656A"/>
                    </a:solidFill>
                  </a:tcPr>
                </a:tc>
              </a:tr>
              <a:tr h="370840">
                <a:tc>
                  <a:txBody>
                    <a:bodyPr/>
                    <a:lstStyle/>
                    <a:p>
                      <a:endParaRPr lang="en-GB" sz="900" b="1" dirty="0">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1" dirty="0">
                        <a:latin typeface="Arial" panose="020B0604020202020204" pitchFamily="34" charset="0"/>
                        <a:cs typeface="Arial" panose="020B0604020202020204" pitchFamily="34" charset="0"/>
                      </a:endParaRPr>
                    </a:p>
                  </a:txBody>
                  <a:tcPr>
                    <a:solidFill>
                      <a:schemeClr val="bg1"/>
                    </a:solidFill>
                  </a:tcPr>
                </a:tc>
              </a:tr>
              <a:tr h="370840">
                <a:tc>
                  <a:txBody>
                    <a:bodyPr/>
                    <a:lstStyle/>
                    <a:p>
                      <a:r>
                        <a:rPr lang="en-GB" sz="900" b="1" dirty="0" smtClean="0">
                          <a:solidFill>
                            <a:schemeClr val="bg1"/>
                          </a:solidFill>
                          <a:latin typeface="Arial" panose="020B0604020202020204" pitchFamily="34" charset="0"/>
                          <a:cs typeface="Arial" panose="020B0604020202020204" pitchFamily="34" charset="0"/>
                        </a:rPr>
                        <a:t>CONTACT NUMBER</a:t>
                      </a:r>
                      <a:endParaRPr lang="en-GB" sz="900" b="1" dirty="0">
                        <a:solidFill>
                          <a:schemeClr val="bg1"/>
                        </a:solidFill>
                        <a:latin typeface="Arial" panose="020B0604020202020204" pitchFamily="34" charset="0"/>
                        <a:cs typeface="Arial" panose="020B0604020202020204" pitchFamily="34" charset="0"/>
                      </a:endParaRPr>
                    </a:p>
                  </a:txBody>
                  <a:tcPr>
                    <a:solidFill>
                      <a:srgbClr val="63656A"/>
                    </a:solidFill>
                  </a:tcPr>
                </a:tc>
                <a:tc>
                  <a:txBody>
                    <a:bodyPr/>
                    <a:lstStyle/>
                    <a:p>
                      <a:r>
                        <a:rPr lang="en-GB" sz="900" b="1" dirty="0" smtClean="0">
                          <a:solidFill>
                            <a:schemeClr val="bg1"/>
                          </a:solidFill>
                          <a:latin typeface="Arial" panose="020B0604020202020204" pitchFamily="34" charset="0"/>
                          <a:cs typeface="Arial" panose="020B0604020202020204" pitchFamily="34" charset="0"/>
                        </a:rPr>
                        <a:t>EMAIL</a:t>
                      </a:r>
                      <a:r>
                        <a:rPr lang="en-GB" sz="900" b="1" baseline="0" dirty="0" smtClean="0">
                          <a:solidFill>
                            <a:schemeClr val="bg1"/>
                          </a:solidFill>
                          <a:latin typeface="Arial" panose="020B0604020202020204" pitchFamily="34" charset="0"/>
                          <a:cs typeface="Arial" panose="020B0604020202020204" pitchFamily="34" charset="0"/>
                        </a:rPr>
                        <a:t> ADDRESS</a:t>
                      </a:r>
                      <a:endParaRPr lang="en-GB" sz="900" b="1" dirty="0">
                        <a:solidFill>
                          <a:schemeClr val="bg1"/>
                        </a:solidFill>
                        <a:latin typeface="Arial" panose="020B0604020202020204" pitchFamily="34" charset="0"/>
                        <a:cs typeface="Arial" panose="020B0604020202020204" pitchFamily="34" charset="0"/>
                      </a:endParaRPr>
                    </a:p>
                  </a:txBody>
                  <a:tcPr>
                    <a:solidFill>
                      <a:srgbClr val="63656A"/>
                    </a:solidFill>
                  </a:tcPr>
                </a:tc>
              </a:tr>
              <a:tr h="370840">
                <a:tc>
                  <a:txBody>
                    <a:bodyPr/>
                    <a:lstStyle/>
                    <a:p>
                      <a:endParaRPr lang="en-GB" sz="900" b="1" dirty="0">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1" dirty="0">
                        <a:latin typeface="Arial" panose="020B0604020202020204" pitchFamily="34" charset="0"/>
                        <a:cs typeface="Arial" panose="020B0604020202020204" pitchFamily="34" charset="0"/>
                      </a:endParaRPr>
                    </a:p>
                  </a:txBody>
                  <a:tcPr>
                    <a:solidFill>
                      <a:schemeClr val="bg1"/>
                    </a:solidFill>
                  </a:tcPr>
                </a:tc>
              </a:tr>
              <a:tr h="370840">
                <a:tc gridSpan="2">
                  <a:txBody>
                    <a:bodyPr/>
                    <a:lstStyle/>
                    <a:p>
                      <a:r>
                        <a:rPr lang="en-GB" sz="900" b="1" dirty="0" smtClean="0">
                          <a:solidFill>
                            <a:schemeClr val="bg1"/>
                          </a:solidFill>
                          <a:latin typeface="Arial" panose="020B0604020202020204" pitchFamily="34" charset="0"/>
                          <a:cs typeface="Arial" panose="020B0604020202020204" pitchFamily="34" charset="0"/>
                        </a:rPr>
                        <a:t>POSTAL ADDRESS</a:t>
                      </a:r>
                      <a:endParaRPr lang="en-GB" sz="900" b="1" dirty="0">
                        <a:solidFill>
                          <a:schemeClr val="bg1"/>
                        </a:solidFill>
                        <a:latin typeface="Arial" panose="020B0604020202020204" pitchFamily="34" charset="0"/>
                        <a:cs typeface="Arial" panose="020B0604020202020204" pitchFamily="34" charset="0"/>
                      </a:endParaRPr>
                    </a:p>
                  </a:txBody>
                  <a:tcPr>
                    <a:solidFill>
                      <a:srgbClr val="63656A"/>
                    </a:solidFill>
                  </a:tcPr>
                </a:tc>
                <a:tc hMerge="1">
                  <a:txBody>
                    <a:bodyPr/>
                    <a:lstStyle/>
                    <a:p>
                      <a:endParaRPr lang="en-GB" dirty="0"/>
                    </a:p>
                  </a:txBody>
                  <a:tcPr/>
                </a:tc>
              </a:tr>
              <a:tr h="370840">
                <a:tc gridSpan="2">
                  <a:txBody>
                    <a:bodyPr/>
                    <a:lstStyle/>
                    <a:p>
                      <a:endParaRPr lang="en-GB" sz="900" b="1" dirty="0">
                        <a:latin typeface="Arial" panose="020B0604020202020204" pitchFamily="34" charset="0"/>
                        <a:cs typeface="Arial" panose="020B0604020202020204" pitchFamily="34" charset="0"/>
                      </a:endParaRPr>
                    </a:p>
                  </a:txBody>
                  <a:tcPr>
                    <a:solidFill>
                      <a:schemeClr val="bg1"/>
                    </a:solidFill>
                  </a:tcPr>
                </a:tc>
                <a:tc hMerge="1">
                  <a:txBody>
                    <a:bodyPr/>
                    <a:lstStyle/>
                    <a:p>
                      <a:endParaRPr lang="en-GB"/>
                    </a:p>
                  </a:txBody>
                  <a:tcPr/>
                </a:tc>
              </a:tr>
              <a:tr h="370840">
                <a:tc gridSpan="2">
                  <a:txBody>
                    <a:bodyPr/>
                    <a:lstStyle/>
                    <a:p>
                      <a:r>
                        <a:rPr lang="en-GB" sz="900" b="1" dirty="0" smtClean="0">
                          <a:solidFill>
                            <a:schemeClr val="bg1"/>
                          </a:solidFill>
                          <a:latin typeface="Arial" panose="020B0604020202020204" pitchFamily="34" charset="0"/>
                          <a:cs typeface="Arial" panose="020B0604020202020204" pitchFamily="34" charset="0"/>
                        </a:rPr>
                        <a:t>WHO IS THE KEY DECISION MAKER / INTERNAL SPONSOR?</a:t>
                      </a:r>
                      <a:endParaRPr lang="en-GB" sz="900" b="1" dirty="0">
                        <a:solidFill>
                          <a:schemeClr val="bg1"/>
                        </a:solidFill>
                        <a:latin typeface="Arial" panose="020B0604020202020204" pitchFamily="34" charset="0"/>
                        <a:cs typeface="Arial" panose="020B0604020202020204" pitchFamily="34" charset="0"/>
                      </a:endParaRPr>
                    </a:p>
                  </a:txBody>
                  <a:tcPr>
                    <a:solidFill>
                      <a:srgbClr val="63656A"/>
                    </a:solidFill>
                  </a:tcPr>
                </a:tc>
                <a:tc hMerge="1">
                  <a:txBody>
                    <a:bodyPr/>
                    <a:lstStyle/>
                    <a:p>
                      <a:endParaRPr lang="en-GB"/>
                    </a:p>
                  </a:txBody>
                  <a:tcPr/>
                </a:tc>
              </a:tr>
              <a:tr h="370840">
                <a:tc gridSpan="2">
                  <a:txBody>
                    <a:bodyPr/>
                    <a:lstStyle/>
                    <a:p>
                      <a:endParaRPr lang="en-GB" sz="900" b="1" dirty="0">
                        <a:latin typeface="Arial" panose="020B0604020202020204" pitchFamily="34" charset="0"/>
                        <a:cs typeface="Arial" panose="020B0604020202020204" pitchFamily="34" charset="0"/>
                      </a:endParaRPr>
                    </a:p>
                  </a:txBody>
                  <a:tcPr>
                    <a:solidFill>
                      <a:schemeClr val="bg1"/>
                    </a:solidFill>
                  </a:tcPr>
                </a:tc>
                <a:tc hMerge="1">
                  <a:txBody>
                    <a:bodyPr/>
                    <a:lstStyle/>
                    <a:p>
                      <a:endParaRPr lang="en-GB"/>
                    </a:p>
                  </a:txBody>
                  <a:tcPr/>
                </a:tc>
              </a:tr>
              <a:tr h="370840">
                <a:tc gridSpan="2">
                  <a:txBody>
                    <a:bodyPr/>
                    <a:lstStyle/>
                    <a:p>
                      <a:r>
                        <a:rPr lang="en-GB" sz="900" b="1" dirty="0" smtClean="0">
                          <a:solidFill>
                            <a:schemeClr val="bg1"/>
                          </a:solidFill>
                          <a:latin typeface="Arial" panose="020B0604020202020204" pitchFamily="34" charset="0"/>
                          <a:cs typeface="Arial" panose="020B0604020202020204" pitchFamily="34" charset="0"/>
                        </a:rPr>
                        <a:t>ARE THERE OTHER COLLEAGUES WORKING ON THIS PROJECT? (E.G. A PROJECT TEAM OR COMMITTEE)</a:t>
                      </a:r>
                      <a:endParaRPr lang="en-GB" sz="900" b="1" dirty="0">
                        <a:solidFill>
                          <a:schemeClr val="bg1"/>
                        </a:solidFill>
                        <a:latin typeface="Arial" panose="020B0604020202020204" pitchFamily="34" charset="0"/>
                        <a:cs typeface="Arial" panose="020B0604020202020204" pitchFamily="34" charset="0"/>
                      </a:endParaRPr>
                    </a:p>
                  </a:txBody>
                  <a:tcPr>
                    <a:solidFill>
                      <a:srgbClr val="63656A"/>
                    </a:solidFill>
                  </a:tcPr>
                </a:tc>
                <a:tc hMerge="1">
                  <a:txBody>
                    <a:bodyPr/>
                    <a:lstStyle/>
                    <a:p>
                      <a:endParaRPr lang="en-GB"/>
                    </a:p>
                  </a:txBody>
                  <a:tcPr/>
                </a:tc>
              </a:tr>
              <a:tr h="370840">
                <a:tc gridSpan="2">
                  <a:txBody>
                    <a:bodyPr/>
                    <a:lstStyle/>
                    <a:p>
                      <a:endParaRPr lang="en-GB" sz="1000" b="1" dirty="0">
                        <a:latin typeface="Arial" panose="020B0604020202020204" pitchFamily="34" charset="0"/>
                        <a:cs typeface="Arial" panose="020B0604020202020204" pitchFamily="34" charset="0"/>
                      </a:endParaRPr>
                    </a:p>
                  </a:txBody>
                  <a:tcPr>
                    <a:solidFill>
                      <a:schemeClr val="bg1"/>
                    </a:solidFill>
                  </a:tcPr>
                </a:tc>
                <a:tc hMerge="1">
                  <a:txBody>
                    <a:bodyPr/>
                    <a:lstStyle/>
                    <a:p>
                      <a:endParaRPr lang="en-GB"/>
                    </a:p>
                  </a:txBody>
                  <a:tcPr/>
                </a:tc>
              </a:tr>
            </a:tbl>
          </a:graphicData>
        </a:graphic>
      </p:graphicFrame>
    </p:spTree>
    <p:extLst>
      <p:ext uri="{BB962C8B-B14F-4D97-AF65-F5344CB8AC3E}">
        <p14:creationId xmlns:p14="http://schemas.microsoft.com/office/powerpoint/2010/main" val="61247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0"/>
          <p:cNvSpPr txBox="1">
            <a:spLocks noChangeArrowheads="1"/>
          </p:cNvSpPr>
          <p:nvPr/>
        </p:nvSpPr>
        <p:spPr bwMode="auto">
          <a:xfrm>
            <a:off x="265653" y="589985"/>
            <a:ext cx="3840842"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91440" rIns="91440" bIns="91440" anchor="t" anchorCtr="0" upright="1">
            <a:noAutofit/>
          </a:bodyPr>
          <a:lstStyle/>
          <a:p>
            <a:pPr>
              <a:lnSpc>
                <a:spcPct val="90000"/>
              </a:lnSpc>
              <a:spcAft>
                <a:spcPts val="0"/>
              </a:spcAft>
              <a:tabLst>
                <a:tab pos="-90170" algn="l"/>
              </a:tabLst>
            </a:pPr>
            <a:r>
              <a:rPr lang="en-US" sz="2400" dirty="0">
                <a:solidFill>
                  <a:srgbClr val="7F7F7F"/>
                </a:solidFill>
                <a:effectLst/>
                <a:latin typeface="Omnes-Light"/>
                <a:ea typeface="Cambria" panose="02040503050406030204" pitchFamily="18" charset="0"/>
                <a:cs typeface="Omnes-Regular"/>
              </a:rPr>
              <a:t>Section 2 </a:t>
            </a:r>
            <a:r>
              <a:rPr lang="en-US" sz="2400" dirty="0" smtClean="0">
                <a:solidFill>
                  <a:srgbClr val="7F7F7F"/>
                </a:solidFill>
                <a:effectLst/>
                <a:latin typeface="Omnes-Light"/>
                <a:ea typeface="Cambria" panose="02040503050406030204" pitchFamily="18" charset="0"/>
                <a:cs typeface="Omnes-Regular"/>
              </a:rPr>
              <a:t> </a:t>
            </a:r>
            <a:endParaRPr lang="en-GB" sz="1200" dirty="0">
              <a:solidFill>
                <a:srgbClr val="000000"/>
              </a:solidFill>
              <a:effectLst/>
              <a:latin typeface="MinionPro-Regular"/>
              <a:ea typeface="Cambria" panose="02040503050406030204" pitchFamily="18" charset="0"/>
              <a:cs typeface="MinionPro-Regular"/>
            </a:endParaRPr>
          </a:p>
          <a:p>
            <a:pPr>
              <a:lnSpc>
                <a:spcPct val="90000"/>
              </a:lnSpc>
              <a:spcAft>
                <a:spcPts val="0"/>
              </a:spcAft>
              <a:tabLst>
                <a:tab pos="-90170" algn="l"/>
              </a:tabLst>
            </a:pPr>
            <a:r>
              <a:rPr lang="en-US" sz="2400" dirty="0">
                <a:solidFill>
                  <a:srgbClr val="E7008B"/>
                </a:solidFill>
                <a:effectLst/>
                <a:latin typeface="Omnes-Light"/>
                <a:ea typeface="Cambria" panose="02040503050406030204" pitchFamily="18" charset="0"/>
                <a:cs typeface="Omnes-Regular"/>
              </a:rPr>
              <a:t>Project reach &amp; objectives</a:t>
            </a:r>
            <a:endParaRPr lang="en-GB" sz="1200" dirty="0">
              <a:solidFill>
                <a:srgbClr val="000000"/>
              </a:solidFill>
              <a:effectLst/>
              <a:latin typeface="MinionPro-Regular"/>
              <a:ea typeface="Cambria" panose="02040503050406030204" pitchFamily="18" charset="0"/>
              <a:cs typeface="MinionPro-Regular"/>
            </a:endParaRPr>
          </a:p>
          <a:p>
            <a:pPr>
              <a:spcAft>
                <a:spcPts val="0"/>
              </a:spcAft>
              <a:tabLst>
                <a:tab pos="-90170" algn="l"/>
              </a:tabLst>
            </a:pPr>
            <a:r>
              <a:rPr lang="en-US" sz="1200" dirty="0">
                <a:effectLst/>
                <a:latin typeface="Cambria" panose="02040503050406030204" pitchFamily="18" charset="0"/>
                <a:ea typeface="Cambria" panose="02040503050406030204" pitchFamily="18" charset="0"/>
                <a:cs typeface="Times New Roman" panose="02020603050405020304" pitchFamily="18" charset="0"/>
              </a:rPr>
              <a:t> </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679674650"/>
              </p:ext>
            </p:extLst>
          </p:nvPr>
        </p:nvGraphicFramePr>
        <p:xfrm>
          <a:off x="5364424" y="542850"/>
          <a:ext cx="6316299" cy="5049520"/>
        </p:xfrm>
        <a:graphic>
          <a:graphicData uri="http://schemas.openxmlformats.org/drawingml/2006/table">
            <a:tbl>
              <a:tblPr firstRow="1" bandRow="1">
                <a:tableStyleId>{0505E3EF-67EA-436B-97B2-0124C06EBD24}</a:tableStyleId>
              </a:tblPr>
              <a:tblGrid>
                <a:gridCol w="3050929"/>
                <a:gridCol w="3265370"/>
              </a:tblGrid>
              <a:tr h="0">
                <a:tc gridSpan="2">
                  <a:txBody>
                    <a:bodyPr/>
                    <a:lstStyle/>
                    <a:p>
                      <a:r>
                        <a:rPr lang="en-GB" sz="900" b="1" dirty="0" smtClean="0">
                          <a:solidFill>
                            <a:schemeClr val="bg1"/>
                          </a:solidFill>
                          <a:latin typeface="Arial" panose="020B0604020202020204" pitchFamily="34" charset="0"/>
                          <a:cs typeface="Arial" panose="020B0604020202020204" pitchFamily="34" charset="0"/>
                        </a:rPr>
                        <a:t>TYPE OF EVENT</a:t>
                      </a:r>
                      <a:r>
                        <a:rPr lang="en-GB" sz="900" b="1" baseline="0" dirty="0" smtClean="0">
                          <a:solidFill>
                            <a:schemeClr val="bg1"/>
                          </a:solidFill>
                          <a:latin typeface="Arial" panose="020B0604020202020204" pitchFamily="34" charset="0"/>
                          <a:cs typeface="Arial" panose="020B0604020202020204" pitchFamily="34" charset="0"/>
                        </a:rPr>
                        <a:t> – CONFERENCE, KICK OFF MEETING, AWARD CEREMONY, INCENTIVE, PRODUCTION ONLY?</a:t>
                      </a:r>
                      <a:endParaRPr lang="en-GB" sz="900" b="1" dirty="0">
                        <a:solidFill>
                          <a:schemeClr val="bg1"/>
                        </a:solidFill>
                        <a:latin typeface="Arial" panose="020B0604020202020204" pitchFamily="34" charset="0"/>
                        <a:cs typeface="Arial" panose="020B0604020202020204" pitchFamily="34" charset="0"/>
                      </a:endParaRPr>
                    </a:p>
                  </a:txBody>
                  <a:tcPr>
                    <a:solidFill>
                      <a:srgbClr val="63656A"/>
                    </a:solidFill>
                  </a:tcPr>
                </a:tc>
                <a:tc hMerge="1">
                  <a:txBody>
                    <a:bodyPr/>
                    <a:lstStyle/>
                    <a:p>
                      <a:endParaRPr lang="en-GB" sz="900" b="1" dirty="0">
                        <a:solidFill>
                          <a:schemeClr val="bg1"/>
                        </a:solidFill>
                        <a:latin typeface="Arial" panose="020B0604020202020204" pitchFamily="34" charset="0"/>
                        <a:cs typeface="Arial" panose="020B0604020202020204" pitchFamily="34" charset="0"/>
                      </a:endParaRPr>
                    </a:p>
                  </a:txBody>
                  <a:tcPr>
                    <a:solidFill>
                      <a:srgbClr val="63656A"/>
                    </a:solidFill>
                  </a:tcPr>
                </a:tc>
              </a:tr>
              <a:tr h="370840">
                <a:tc gridSpan="2">
                  <a:txBody>
                    <a:bodyPr/>
                    <a:lstStyle/>
                    <a:p>
                      <a:endParaRPr lang="en-GB" sz="900" b="1" dirty="0">
                        <a:latin typeface="Arial" panose="020B0604020202020204" pitchFamily="34" charset="0"/>
                        <a:cs typeface="Arial" panose="020B0604020202020204" pitchFamily="34" charset="0"/>
                      </a:endParaRPr>
                    </a:p>
                  </a:txBody>
                  <a:tcPr>
                    <a:solidFill>
                      <a:schemeClr val="bg1"/>
                    </a:solidFill>
                  </a:tcPr>
                </a:tc>
                <a:tc hMerge="1">
                  <a:txBody>
                    <a:bodyPr/>
                    <a:lstStyle/>
                    <a:p>
                      <a:endParaRPr lang="en-GB" sz="900" b="1" dirty="0">
                        <a:latin typeface="Arial" panose="020B0604020202020204" pitchFamily="34" charset="0"/>
                        <a:cs typeface="Arial" panose="020B0604020202020204" pitchFamily="34" charset="0"/>
                      </a:endParaRPr>
                    </a:p>
                  </a:txBody>
                  <a:tcPr>
                    <a:solidFill>
                      <a:schemeClr val="bg1"/>
                    </a:solidFill>
                  </a:tcPr>
                </a:tc>
              </a:tr>
              <a:tr h="370840">
                <a:tc>
                  <a:txBody>
                    <a:bodyPr/>
                    <a:lstStyle/>
                    <a:p>
                      <a:r>
                        <a:rPr lang="en-GB" sz="900" b="1" dirty="0" smtClean="0">
                          <a:solidFill>
                            <a:schemeClr val="bg1"/>
                          </a:solidFill>
                          <a:latin typeface="Arial" panose="020B0604020202020204" pitchFamily="34" charset="0"/>
                          <a:cs typeface="Arial" panose="020B0604020202020204" pitchFamily="34" charset="0"/>
                        </a:rPr>
                        <a:t>APPROX GUEST / DELEGATE NUMBERS</a:t>
                      </a:r>
                      <a:endParaRPr lang="en-GB" sz="900" b="1" dirty="0">
                        <a:solidFill>
                          <a:schemeClr val="bg1"/>
                        </a:solidFill>
                        <a:latin typeface="Arial" panose="020B0604020202020204" pitchFamily="34" charset="0"/>
                        <a:cs typeface="Arial" panose="020B0604020202020204" pitchFamily="34" charset="0"/>
                      </a:endParaRPr>
                    </a:p>
                  </a:txBody>
                  <a:tcPr>
                    <a:solidFill>
                      <a:srgbClr val="63656A"/>
                    </a:solidFill>
                  </a:tcPr>
                </a:tc>
                <a:tc>
                  <a:txBody>
                    <a:bodyPr/>
                    <a:lstStyle/>
                    <a:p>
                      <a:r>
                        <a:rPr lang="en-GB" sz="900" b="1" dirty="0" smtClean="0">
                          <a:solidFill>
                            <a:schemeClr val="bg1"/>
                          </a:solidFill>
                          <a:latin typeface="Arial" panose="020B0604020202020204" pitchFamily="34" charset="0"/>
                          <a:cs typeface="Arial" panose="020B0604020202020204" pitchFamily="34" charset="0"/>
                        </a:rPr>
                        <a:t>EVENT</a:t>
                      </a:r>
                      <a:r>
                        <a:rPr lang="en-GB" sz="900" b="1" baseline="0" dirty="0" smtClean="0">
                          <a:solidFill>
                            <a:schemeClr val="bg1"/>
                          </a:solidFill>
                          <a:latin typeface="Arial" panose="020B0604020202020204" pitchFamily="34" charset="0"/>
                          <a:cs typeface="Arial" panose="020B0604020202020204" pitchFamily="34" charset="0"/>
                        </a:rPr>
                        <a:t> LOCATION</a:t>
                      </a:r>
                      <a:endParaRPr lang="en-GB" sz="900" b="1" dirty="0">
                        <a:solidFill>
                          <a:schemeClr val="bg1"/>
                        </a:solidFill>
                        <a:latin typeface="Arial" panose="020B0604020202020204" pitchFamily="34" charset="0"/>
                        <a:cs typeface="Arial" panose="020B0604020202020204" pitchFamily="34" charset="0"/>
                      </a:endParaRPr>
                    </a:p>
                  </a:txBody>
                  <a:tcPr>
                    <a:solidFill>
                      <a:srgbClr val="63656A"/>
                    </a:solidFill>
                  </a:tcPr>
                </a:tc>
              </a:tr>
              <a:tr h="370840">
                <a:tc>
                  <a:txBody>
                    <a:bodyPr/>
                    <a:lstStyle/>
                    <a:p>
                      <a:endParaRPr lang="en-GB" sz="900" b="1" dirty="0">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1" dirty="0">
                        <a:latin typeface="Arial" panose="020B0604020202020204" pitchFamily="34" charset="0"/>
                        <a:cs typeface="Arial" panose="020B0604020202020204" pitchFamily="34" charset="0"/>
                      </a:endParaRPr>
                    </a:p>
                  </a:txBody>
                  <a:tcPr>
                    <a:solidFill>
                      <a:schemeClr val="bg1"/>
                    </a:solidFill>
                  </a:tcPr>
                </a:tc>
              </a:tr>
              <a:tr h="370840">
                <a:tc gridSpan="2">
                  <a:txBody>
                    <a:bodyPr/>
                    <a:lstStyle/>
                    <a:p>
                      <a:r>
                        <a:rPr lang="en-GB" sz="900" b="1" dirty="0" smtClean="0">
                          <a:solidFill>
                            <a:schemeClr val="bg1"/>
                          </a:solidFill>
                          <a:latin typeface="Arial" panose="020B0604020202020204" pitchFamily="34" charset="0"/>
                          <a:cs typeface="Arial" panose="020B0604020202020204" pitchFamily="34" charset="0"/>
                        </a:rPr>
                        <a:t>DO YOU REQUIRE US TO SOURCE YOUR VENUE? IF SO WHAT TYPE OF VENUE ARE YOU THINKING OF?</a:t>
                      </a:r>
                      <a:endParaRPr lang="en-GB" sz="900" b="1" dirty="0">
                        <a:solidFill>
                          <a:schemeClr val="bg1"/>
                        </a:solidFill>
                        <a:latin typeface="Arial" panose="020B0604020202020204" pitchFamily="34" charset="0"/>
                        <a:cs typeface="Arial" panose="020B0604020202020204" pitchFamily="34" charset="0"/>
                      </a:endParaRPr>
                    </a:p>
                  </a:txBody>
                  <a:tcPr>
                    <a:solidFill>
                      <a:srgbClr val="63656A"/>
                    </a:solidFill>
                  </a:tcPr>
                </a:tc>
                <a:tc hMerge="1">
                  <a:txBody>
                    <a:bodyPr/>
                    <a:lstStyle/>
                    <a:p>
                      <a:endParaRPr lang="en-GB" sz="900" b="1" dirty="0">
                        <a:solidFill>
                          <a:schemeClr val="bg1"/>
                        </a:solidFill>
                        <a:latin typeface="Arial" panose="020B0604020202020204" pitchFamily="34" charset="0"/>
                        <a:cs typeface="Arial" panose="020B0604020202020204" pitchFamily="34" charset="0"/>
                      </a:endParaRPr>
                    </a:p>
                  </a:txBody>
                  <a:tcPr>
                    <a:solidFill>
                      <a:srgbClr val="63656A"/>
                    </a:solidFill>
                  </a:tcPr>
                </a:tc>
              </a:tr>
              <a:tr h="370840">
                <a:tc gridSpan="2">
                  <a:txBody>
                    <a:bodyPr/>
                    <a:lstStyle/>
                    <a:p>
                      <a:endParaRPr lang="en-GB" sz="900" b="1" dirty="0">
                        <a:latin typeface="Arial" panose="020B0604020202020204" pitchFamily="34" charset="0"/>
                        <a:cs typeface="Arial" panose="020B0604020202020204" pitchFamily="34" charset="0"/>
                      </a:endParaRPr>
                    </a:p>
                  </a:txBody>
                  <a:tcPr>
                    <a:solidFill>
                      <a:schemeClr val="bg1"/>
                    </a:solidFill>
                  </a:tcPr>
                </a:tc>
                <a:tc hMerge="1">
                  <a:txBody>
                    <a:bodyPr/>
                    <a:lstStyle/>
                    <a:p>
                      <a:endParaRPr lang="en-GB" sz="900" b="1" dirty="0">
                        <a:latin typeface="Arial" panose="020B0604020202020204" pitchFamily="34" charset="0"/>
                        <a:cs typeface="Arial" panose="020B0604020202020204" pitchFamily="34" charset="0"/>
                      </a:endParaRPr>
                    </a:p>
                  </a:txBody>
                  <a:tcPr>
                    <a:solidFill>
                      <a:schemeClr val="bg1"/>
                    </a:solidFill>
                  </a:tcPr>
                </a:tc>
              </a:tr>
              <a:tr h="370840">
                <a:tc gridSpan="2">
                  <a:txBody>
                    <a:bodyPr/>
                    <a:lstStyle/>
                    <a:p>
                      <a:r>
                        <a:rPr lang="en-GB" sz="900" b="1" dirty="0" smtClean="0">
                          <a:solidFill>
                            <a:schemeClr val="bg1"/>
                          </a:solidFill>
                          <a:latin typeface="Arial" panose="020B0604020202020204" pitchFamily="34" charset="0"/>
                          <a:cs typeface="Arial" panose="020B0604020202020204" pitchFamily="34" charset="0"/>
                        </a:rPr>
                        <a:t>CAN YOU GIVE A</a:t>
                      </a:r>
                      <a:r>
                        <a:rPr lang="en-GB" sz="900" b="1" baseline="0" dirty="0" smtClean="0">
                          <a:solidFill>
                            <a:schemeClr val="bg1"/>
                          </a:solidFill>
                          <a:latin typeface="Arial" panose="020B0604020202020204" pitchFamily="34" charset="0"/>
                          <a:cs typeface="Arial" panose="020B0604020202020204" pitchFamily="34" charset="0"/>
                        </a:rPr>
                        <a:t> BRIEF OVERVIEW OF YOUR PROJECT?</a:t>
                      </a:r>
                      <a:endParaRPr lang="en-GB" sz="900" b="1" dirty="0">
                        <a:solidFill>
                          <a:schemeClr val="bg1"/>
                        </a:solidFill>
                        <a:latin typeface="Arial" panose="020B0604020202020204" pitchFamily="34" charset="0"/>
                        <a:cs typeface="Arial" panose="020B0604020202020204" pitchFamily="34" charset="0"/>
                      </a:endParaRPr>
                    </a:p>
                  </a:txBody>
                  <a:tcPr>
                    <a:solidFill>
                      <a:srgbClr val="63656A"/>
                    </a:solidFill>
                  </a:tcPr>
                </a:tc>
                <a:tc hMerge="1">
                  <a:txBody>
                    <a:bodyPr/>
                    <a:lstStyle/>
                    <a:p>
                      <a:endParaRPr lang="en-GB" sz="900" b="1" dirty="0">
                        <a:solidFill>
                          <a:schemeClr val="bg1"/>
                        </a:solidFill>
                        <a:latin typeface="Arial" panose="020B0604020202020204" pitchFamily="34" charset="0"/>
                        <a:cs typeface="Arial" panose="020B0604020202020204" pitchFamily="34" charset="0"/>
                      </a:endParaRPr>
                    </a:p>
                  </a:txBody>
                  <a:tcPr>
                    <a:solidFill>
                      <a:srgbClr val="63656A"/>
                    </a:solidFill>
                  </a:tcPr>
                </a:tc>
              </a:tr>
              <a:tr h="370840">
                <a:tc gridSpan="2">
                  <a:txBody>
                    <a:bodyPr/>
                    <a:lstStyle/>
                    <a:p>
                      <a:endParaRPr lang="en-GB" sz="900" b="1" dirty="0">
                        <a:latin typeface="Arial" panose="020B0604020202020204" pitchFamily="34" charset="0"/>
                        <a:cs typeface="Arial" panose="020B0604020202020204" pitchFamily="34" charset="0"/>
                      </a:endParaRPr>
                    </a:p>
                  </a:txBody>
                  <a:tcPr>
                    <a:solidFill>
                      <a:schemeClr val="bg1"/>
                    </a:solidFill>
                  </a:tcPr>
                </a:tc>
                <a:tc hMerge="1">
                  <a:txBody>
                    <a:bodyPr/>
                    <a:lstStyle/>
                    <a:p>
                      <a:endParaRPr lang="en-GB" sz="900" b="1" dirty="0">
                        <a:latin typeface="Arial" panose="020B0604020202020204" pitchFamily="34" charset="0"/>
                        <a:cs typeface="Arial" panose="020B0604020202020204" pitchFamily="34" charset="0"/>
                      </a:endParaRPr>
                    </a:p>
                  </a:txBody>
                  <a:tcPr>
                    <a:solidFill>
                      <a:schemeClr val="bg1"/>
                    </a:solidFill>
                  </a:tcPr>
                </a:tc>
              </a:tr>
              <a:tr h="370840">
                <a:tc gridSpan="2">
                  <a:txBody>
                    <a:bodyPr/>
                    <a:lstStyle/>
                    <a:p>
                      <a:r>
                        <a:rPr lang="en-GB" sz="900" b="1" dirty="0" smtClean="0">
                          <a:solidFill>
                            <a:schemeClr val="bg1"/>
                          </a:solidFill>
                          <a:latin typeface="Arial" panose="020B0604020202020204" pitchFamily="34" charset="0"/>
                          <a:cs typeface="Arial" panose="020B0604020202020204" pitchFamily="34" charset="0"/>
                        </a:rPr>
                        <a:t>WHAT ARE THE MAIN PROJECT OBJECTIVES?</a:t>
                      </a:r>
                      <a:endParaRPr lang="en-GB" sz="900" b="1" dirty="0">
                        <a:solidFill>
                          <a:schemeClr val="bg1"/>
                        </a:solidFill>
                        <a:latin typeface="Arial" panose="020B0604020202020204" pitchFamily="34" charset="0"/>
                        <a:cs typeface="Arial" panose="020B0604020202020204" pitchFamily="34" charset="0"/>
                      </a:endParaRPr>
                    </a:p>
                  </a:txBody>
                  <a:tcPr>
                    <a:solidFill>
                      <a:srgbClr val="63656A"/>
                    </a:solidFill>
                  </a:tcPr>
                </a:tc>
                <a:tc hMerge="1">
                  <a:txBody>
                    <a:bodyPr/>
                    <a:lstStyle/>
                    <a:p>
                      <a:endParaRPr lang="en-GB" dirty="0"/>
                    </a:p>
                  </a:txBody>
                  <a:tcPr/>
                </a:tc>
              </a:tr>
              <a:tr h="370840">
                <a:tc gridSpan="2">
                  <a:txBody>
                    <a:bodyPr/>
                    <a:lstStyle/>
                    <a:p>
                      <a:endParaRPr lang="en-GB" sz="900" b="1" dirty="0">
                        <a:latin typeface="Arial" panose="020B0604020202020204" pitchFamily="34" charset="0"/>
                        <a:cs typeface="Arial" panose="020B0604020202020204" pitchFamily="34" charset="0"/>
                      </a:endParaRPr>
                    </a:p>
                  </a:txBody>
                  <a:tcPr>
                    <a:solidFill>
                      <a:schemeClr val="bg1"/>
                    </a:solidFill>
                  </a:tcPr>
                </a:tc>
                <a:tc hMerge="1">
                  <a:txBody>
                    <a:bodyPr/>
                    <a:lstStyle/>
                    <a:p>
                      <a:endParaRPr lang="en-GB"/>
                    </a:p>
                  </a:txBody>
                  <a:tcPr/>
                </a:tc>
              </a:tr>
              <a:tr h="370840">
                <a:tc gridSpan="2">
                  <a:txBody>
                    <a:bodyPr/>
                    <a:lstStyle/>
                    <a:p>
                      <a:r>
                        <a:rPr lang="en-GB" sz="900" b="1" dirty="0" smtClean="0">
                          <a:solidFill>
                            <a:schemeClr val="bg1"/>
                          </a:solidFill>
                          <a:latin typeface="Arial" panose="020B0604020202020204" pitchFamily="34" charset="0"/>
                          <a:cs typeface="Arial" panose="020B0604020202020204" pitchFamily="34" charset="0"/>
                        </a:rPr>
                        <a:t>WHO IS THE KEY AUDIENCE FOR THIS PROJECT?</a:t>
                      </a:r>
                      <a:endParaRPr lang="en-GB" sz="900" b="1" dirty="0">
                        <a:solidFill>
                          <a:schemeClr val="bg1"/>
                        </a:solidFill>
                        <a:latin typeface="Arial" panose="020B0604020202020204" pitchFamily="34" charset="0"/>
                        <a:cs typeface="Arial" panose="020B0604020202020204" pitchFamily="34" charset="0"/>
                      </a:endParaRPr>
                    </a:p>
                  </a:txBody>
                  <a:tcPr>
                    <a:solidFill>
                      <a:srgbClr val="63656A"/>
                    </a:solidFill>
                  </a:tcPr>
                </a:tc>
                <a:tc hMerge="1">
                  <a:txBody>
                    <a:bodyPr/>
                    <a:lstStyle/>
                    <a:p>
                      <a:endParaRPr lang="en-GB"/>
                    </a:p>
                  </a:txBody>
                  <a:tcPr/>
                </a:tc>
              </a:tr>
              <a:tr h="370840">
                <a:tc gridSpan="2">
                  <a:txBody>
                    <a:bodyPr/>
                    <a:lstStyle/>
                    <a:p>
                      <a:endParaRPr lang="en-GB" sz="900" b="1" dirty="0">
                        <a:latin typeface="Arial" panose="020B0604020202020204" pitchFamily="34" charset="0"/>
                        <a:cs typeface="Arial" panose="020B0604020202020204" pitchFamily="34" charset="0"/>
                      </a:endParaRPr>
                    </a:p>
                  </a:txBody>
                  <a:tcPr>
                    <a:solidFill>
                      <a:schemeClr val="bg1"/>
                    </a:solidFill>
                  </a:tcPr>
                </a:tc>
                <a:tc hMerge="1">
                  <a:txBody>
                    <a:bodyPr/>
                    <a:lstStyle/>
                    <a:p>
                      <a:endParaRPr lang="en-GB"/>
                    </a:p>
                  </a:txBody>
                  <a:tcPr/>
                </a:tc>
              </a:tr>
              <a:tr h="370840">
                <a:tc gridSpan="2">
                  <a:txBody>
                    <a:bodyPr/>
                    <a:lstStyle/>
                    <a:p>
                      <a:r>
                        <a:rPr lang="en-GB" sz="900" b="1" dirty="0" smtClean="0">
                          <a:solidFill>
                            <a:schemeClr val="bg1"/>
                          </a:solidFill>
                          <a:latin typeface="Arial" panose="020B0604020202020204" pitchFamily="34" charset="0"/>
                          <a:cs typeface="Arial" panose="020B0604020202020204" pitchFamily="34" charset="0"/>
                        </a:rPr>
                        <a:t>HAVE YOU ORGANISED THIS EVENT IN THE PAST? IF</a:t>
                      </a:r>
                      <a:r>
                        <a:rPr lang="en-GB" sz="900" b="1" baseline="0" dirty="0" smtClean="0">
                          <a:solidFill>
                            <a:schemeClr val="bg1"/>
                          </a:solidFill>
                          <a:latin typeface="Arial" panose="020B0604020202020204" pitchFamily="34" charset="0"/>
                          <a:cs typeface="Arial" panose="020B0604020202020204" pitchFamily="34" charset="0"/>
                        </a:rPr>
                        <a:t> SO WHAT DID YOU DO?</a:t>
                      </a:r>
                      <a:endParaRPr lang="en-GB" sz="900" b="1" dirty="0">
                        <a:solidFill>
                          <a:schemeClr val="bg1"/>
                        </a:solidFill>
                        <a:latin typeface="Arial" panose="020B0604020202020204" pitchFamily="34" charset="0"/>
                        <a:cs typeface="Arial" panose="020B0604020202020204" pitchFamily="34" charset="0"/>
                      </a:endParaRPr>
                    </a:p>
                  </a:txBody>
                  <a:tcPr>
                    <a:solidFill>
                      <a:srgbClr val="63656A"/>
                    </a:solidFill>
                  </a:tcPr>
                </a:tc>
                <a:tc hMerge="1">
                  <a:txBody>
                    <a:bodyPr/>
                    <a:lstStyle/>
                    <a:p>
                      <a:endParaRPr lang="en-GB"/>
                    </a:p>
                  </a:txBody>
                  <a:tcPr/>
                </a:tc>
              </a:tr>
              <a:tr h="370840">
                <a:tc gridSpan="2">
                  <a:txBody>
                    <a:bodyPr/>
                    <a:lstStyle/>
                    <a:p>
                      <a:endParaRPr lang="en-GB" sz="900" b="1" dirty="0">
                        <a:latin typeface="Arial" panose="020B0604020202020204" pitchFamily="34" charset="0"/>
                        <a:cs typeface="Arial" panose="020B0604020202020204" pitchFamily="34" charset="0"/>
                      </a:endParaRPr>
                    </a:p>
                  </a:txBody>
                  <a:tcPr>
                    <a:solidFill>
                      <a:schemeClr val="bg1"/>
                    </a:solidFill>
                  </a:tcPr>
                </a:tc>
                <a:tc hMerge="1">
                  <a:txBody>
                    <a:bodyPr/>
                    <a:lstStyle/>
                    <a:p>
                      <a:endParaRPr lang="en-GB"/>
                    </a:p>
                  </a:txBody>
                  <a:tcPr/>
                </a:tc>
              </a:tr>
            </a:tbl>
          </a:graphicData>
        </a:graphic>
      </p:graphicFrame>
    </p:spTree>
    <p:extLst>
      <p:ext uri="{BB962C8B-B14F-4D97-AF65-F5344CB8AC3E}">
        <p14:creationId xmlns:p14="http://schemas.microsoft.com/office/powerpoint/2010/main" val="939404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0"/>
          <p:cNvSpPr txBox="1">
            <a:spLocks noChangeArrowheads="1"/>
          </p:cNvSpPr>
          <p:nvPr/>
        </p:nvSpPr>
        <p:spPr bwMode="auto">
          <a:xfrm>
            <a:off x="971248" y="593889"/>
            <a:ext cx="3835400" cy="783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91440" rIns="91440" bIns="91440" anchor="t" anchorCtr="0" upright="1">
            <a:noAutofit/>
          </a:bodyPr>
          <a:lstStyle/>
          <a:p>
            <a:pPr>
              <a:lnSpc>
                <a:spcPct val="90000"/>
              </a:lnSpc>
              <a:spcAft>
                <a:spcPts val="0"/>
              </a:spcAft>
              <a:tabLst>
                <a:tab pos="-90170" algn="l"/>
              </a:tabLst>
            </a:pPr>
            <a:r>
              <a:rPr lang="en-US" sz="2400" dirty="0">
                <a:solidFill>
                  <a:srgbClr val="7F7F7F"/>
                </a:solidFill>
                <a:effectLst/>
                <a:latin typeface="Omnes-Light"/>
                <a:ea typeface="Cambria" panose="02040503050406030204" pitchFamily="18" charset="0"/>
                <a:cs typeface="Omnes-Regular"/>
              </a:rPr>
              <a:t>Section 3</a:t>
            </a:r>
            <a:endParaRPr lang="en-GB" sz="1200" dirty="0">
              <a:solidFill>
                <a:srgbClr val="000000"/>
              </a:solidFill>
              <a:effectLst/>
              <a:latin typeface="MinionPro-Regular"/>
              <a:ea typeface="Cambria" panose="02040503050406030204" pitchFamily="18" charset="0"/>
              <a:cs typeface="MinionPro-Regular"/>
            </a:endParaRPr>
          </a:p>
          <a:p>
            <a:pPr>
              <a:lnSpc>
                <a:spcPct val="90000"/>
              </a:lnSpc>
              <a:spcAft>
                <a:spcPts val="0"/>
              </a:spcAft>
              <a:tabLst>
                <a:tab pos="-90170" algn="l"/>
              </a:tabLst>
            </a:pPr>
            <a:r>
              <a:rPr lang="en-US" sz="2400" dirty="0">
                <a:solidFill>
                  <a:srgbClr val="E7008B"/>
                </a:solidFill>
                <a:effectLst/>
                <a:latin typeface="Omnes-Light"/>
                <a:ea typeface="Cambria" panose="02040503050406030204" pitchFamily="18" charset="0"/>
                <a:cs typeface="Omnes-Regular"/>
              </a:rPr>
              <a:t>How can we help?</a:t>
            </a:r>
            <a:endParaRPr lang="en-GB" sz="1200" dirty="0">
              <a:solidFill>
                <a:srgbClr val="000000"/>
              </a:solidFill>
              <a:effectLst/>
              <a:latin typeface="MinionPro-Regular"/>
              <a:ea typeface="Cambria" panose="02040503050406030204" pitchFamily="18" charset="0"/>
              <a:cs typeface="MinionPro-Regular"/>
            </a:endParaRPr>
          </a:p>
          <a:p>
            <a:pPr>
              <a:spcAft>
                <a:spcPts val="0"/>
              </a:spcAft>
              <a:tabLst>
                <a:tab pos="-90170" algn="l"/>
              </a:tabLst>
            </a:pPr>
            <a:r>
              <a:rPr lang="en-US" sz="1200" dirty="0">
                <a:effectLst/>
                <a:latin typeface="Cambria" panose="02040503050406030204" pitchFamily="18" charset="0"/>
                <a:ea typeface="Cambria" panose="02040503050406030204" pitchFamily="18" charset="0"/>
                <a:cs typeface="Times New Roman" panose="02020603050405020304" pitchFamily="18" charset="0"/>
              </a:rPr>
              <a:t> </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3" name="Text Box 27"/>
          <p:cNvSpPr txBox="1">
            <a:spLocks noChangeArrowheads="1"/>
          </p:cNvSpPr>
          <p:nvPr/>
        </p:nvSpPr>
        <p:spPr bwMode="auto">
          <a:xfrm>
            <a:off x="5257013" y="312832"/>
            <a:ext cx="5984875" cy="799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91440" rIns="91440" bIns="91440" anchor="t" anchorCtr="0" upright="1">
            <a:noAutofit/>
          </a:bodyPr>
          <a:lstStyle/>
          <a:p>
            <a:pPr>
              <a:lnSpc>
                <a:spcPct val="120000"/>
              </a:lnSpc>
              <a:spcAft>
                <a:spcPts val="0"/>
              </a:spcAft>
            </a:pPr>
            <a:r>
              <a:rPr lang="en-US" sz="1000" dirty="0" smtClean="0">
                <a:solidFill>
                  <a:srgbClr val="646469"/>
                </a:solidFill>
                <a:effectLst/>
                <a:latin typeface="Omnes-Light"/>
                <a:ea typeface="Cambria" panose="02040503050406030204" pitchFamily="18" charset="0"/>
                <a:cs typeface="Omnes-Light"/>
              </a:rPr>
              <a:t>Please </a:t>
            </a:r>
            <a:r>
              <a:rPr lang="en-US" sz="1000" dirty="0">
                <a:solidFill>
                  <a:srgbClr val="646469"/>
                </a:solidFill>
                <a:effectLst/>
                <a:latin typeface="Omnes-Light"/>
                <a:ea typeface="Cambria" panose="02040503050406030204" pitchFamily="18" charset="0"/>
                <a:cs typeface="Omnes-Light"/>
              </a:rPr>
              <a:t>find </a:t>
            </a:r>
            <a:r>
              <a:rPr lang="en-US" sz="1000" dirty="0" smtClean="0">
                <a:solidFill>
                  <a:srgbClr val="646469"/>
                </a:solidFill>
                <a:effectLst/>
                <a:latin typeface="Omnes-Light"/>
                <a:ea typeface="Cambria" panose="02040503050406030204" pitchFamily="18" charset="0"/>
                <a:cs typeface="Omnes-Light"/>
              </a:rPr>
              <a:t>below </a:t>
            </a:r>
            <a:r>
              <a:rPr lang="en-US" sz="1000" dirty="0">
                <a:solidFill>
                  <a:srgbClr val="646469"/>
                </a:solidFill>
                <a:effectLst/>
                <a:latin typeface="Omnes-Light"/>
                <a:ea typeface="Cambria" panose="02040503050406030204" pitchFamily="18" charset="0"/>
                <a:cs typeface="Omnes-Light"/>
              </a:rPr>
              <a:t>a list of services below that we can provide</a:t>
            </a:r>
            <a:r>
              <a:rPr lang="en-US" sz="1000" dirty="0" smtClean="0">
                <a:solidFill>
                  <a:srgbClr val="646469"/>
                </a:solidFill>
                <a:effectLst/>
                <a:latin typeface="Omnes-Light"/>
                <a:ea typeface="Cambria" panose="02040503050406030204" pitchFamily="18" charset="0"/>
                <a:cs typeface="Omnes-Light"/>
              </a:rPr>
              <a:t>. </a:t>
            </a:r>
            <a:r>
              <a:rPr lang="en-US" sz="1000" dirty="0">
                <a:solidFill>
                  <a:srgbClr val="646469"/>
                </a:solidFill>
                <a:effectLst/>
                <a:latin typeface="Omnes-Light"/>
                <a:ea typeface="Cambria" panose="02040503050406030204" pitchFamily="18" charset="0"/>
                <a:cs typeface="Omnes-Light"/>
              </a:rPr>
              <a:t>Please </a:t>
            </a:r>
            <a:r>
              <a:rPr lang="en-US" sz="1000" dirty="0" smtClean="0">
                <a:solidFill>
                  <a:srgbClr val="646469"/>
                </a:solidFill>
                <a:effectLst/>
                <a:latin typeface="Omnes-Light"/>
                <a:ea typeface="Cambria" panose="02040503050406030204" pitchFamily="18" charset="0"/>
                <a:cs typeface="Omnes-Light"/>
              </a:rPr>
              <a:t>tick </a:t>
            </a:r>
            <a:r>
              <a:rPr lang="en-US" sz="1000" dirty="0">
                <a:solidFill>
                  <a:srgbClr val="646469"/>
                </a:solidFill>
                <a:effectLst/>
                <a:latin typeface="Omnes-Light"/>
                <a:ea typeface="Cambria" panose="02040503050406030204" pitchFamily="18" charset="0"/>
                <a:cs typeface="Omnes-Light"/>
              </a:rPr>
              <a:t>the box to the services required and/or detail additional services that are not listed </a:t>
            </a:r>
            <a:r>
              <a:rPr lang="en-US" sz="1000" dirty="0" smtClean="0">
                <a:solidFill>
                  <a:srgbClr val="646469"/>
                </a:solidFill>
                <a:effectLst/>
                <a:latin typeface="Omnes-Light"/>
                <a:ea typeface="Cambria" panose="02040503050406030204" pitchFamily="18" charset="0"/>
                <a:cs typeface="Omnes-Light"/>
              </a:rPr>
              <a:t>but </a:t>
            </a:r>
            <a:r>
              <a:rPr lang="en-US" sz="1000" dirty="0">
                <a:solidFill>
                  <a:srgbClr val="646469"/>
                </a:solidFill>
                <a:effectLst/>
                <a:latin typeface="Omnes-Light"/>
                <a:ea typeface="Cambria" panose="02040503050406030204" pitchFamily="18" charset="0"/>
                <a:cs typeface="Omnes-Light"/>
              </a:rPr>
              <a:t>are required</a:t>
            </a:r>
            <a:r>
              <a:rPr lang="en-US" sz="1000" dirty="0" smtClean="0">
                <a:solidFill>
                  <a:srgbClr val="646469"/>
                </a:solidFill>
                <a:effectLst/>
                <a:latin typeface="Omnes-Light"/>
                <a:ea typeface="Cambria" panose="02040503050406030204" pitchFamily="18" charset="0"/>
                <a:cs typeface="Omnes-Light"/>
              </a:rPr>
              <a:t>.</a:t>
            </a:r>
          </a:p>
          <a:p>
            <a:pPr>
              <a:lnSpc>
                <a:spcPct val="120000"/>
              </a:lnSpc>
              <a:spcAft>
                <a:spcPts val="0"/>
              </a:spcAft>
            </a:pPr>
            <a:endParaRPr lang="en-GB" sz="6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20000"/>
              </a:lnSpc>
              <a:spcAft>
                <a:spcPts val="0"/>
              </a:spcAft>
            </a:pPr>
            <a:r>
              <a:rPr lang="en-US" sz="1400" dirty="0">
                <a:solidFill>
                  <a:srgbClr val="E7008B"/>
                </a:solidFill>
                <a:effectLst/>
                <a:latin typeface="Omnes-Light"/>
                <a:ea typeface="Cambria" panose="02040503050406030204" pitchFamily="18" charset="0"/>
                <a:cs typeface="Omnes-Regular"/>
              </a:rPr>
              <a:t>EVENT </a:t>
            </a:r>
            <a:r>
              <a:rPr lang="en-US" sz="1400" dirty="0" smtClean="0">
                <a:solidFill>
                  <a:srgbClr val="E7008B"/>
                </a:solidFill>
                <a:effectLst/>
                <a:latin typeface="Omnes-Light"/>
                <a:ea typeface="Cambria" panose="02040503050406030204" pitchFamily="18" charset="0"/>
                <a:cs typeface="Omnes-Regular"/>
              </a:rPr>
              <a:t>MANAGEMENT</a:t>
            </a:r>
            <a:endParaRPr lang="en-GB" sz="1200" dirty="0" smtClean="0">
              <a:effectLst/>
              <a:latin typeface="Cambria" panose="02040503050406030204" pitchFamily="18" charset="0"/>
              <a:ea typeface="Cambria" panose="02040503050406030204" pitchFamily="18" charset="0"/>
              <a:cs typeface="Times New Roman" panose="02020603050405020304" pitchFamily="18" charset="0"/>
            </a:endParaRPr>
          </a:p>
          <a:p>
            <a:pPr>
              <a:lnSpc>
                <a:spcPct val="120000"/>
              </a:lnSpc>
              <a:spcAft>
                <a:spcPts val="0"/>
              </a:spcAft>
            </a:pPr>
            <a:r>
              <a:rPr lang="en-US" sz="1000" b="1" dirty="0" smtClean="0">
                <a:solidFill>
                  <a:srgbClr val="646469"/>
                </a:solidFill>
                <a:effectLst/>
                <a:latin typeface="Omnes-Light"/>
                <a:ea typeface="Cambria" panose="02040503050406030204" pitchFamily="18" charset="0"/>
                <a:cs typeface="Omnes-Light"/>
              </a:rPr>
              <a:t> 	</a:t>
            </a:r>
            <a:r>
              <a:rPr lang="en-US" sz="1000" dirty="0">
                <a:solidFill>
                  <a:srgbClr val="646469"/>
                </a:solidFill>
                <a:effectLst/>
                <a:latin typeface="Omnes-Light"/>
                <a:ea typeface="Cambria" panose="02040503050406030204" pitchFamily="18" charset="0"/>
                <a:cs typeface="Omnes-Light"/>
              </a:rPr>
              <a:t> </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20000"/>
              </a:lnSpc>
              <a:spcAft>
                <a:spcPts val="0"/>
              </a:spcAft>
            </a:pPr>
            <a:r>
              <a:rPr lang="en-US" sz="1000" dirty="0">
                <a:solidFill>
                  <a:srgbClr val="646469"/>
                </a:solidFill>
                <a:effectLst/>
                <a:latin typeface="Omnes-Light"/>
                <a:ea typeface="Cambria" panose="02040503050406030204" pitchFamily="18" charset="0"/>
                <a:cs typeface="Omnes-Light"/>
              </a:rPr>
              <a:t> </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20000"/>
              </a:lnSpc>
              <a:spcAft>
                <a:spcPts val="0"/>
              </a:spcAft>
            </a:pPr>
            <a:r>
              <a:rPr lang="en-US" sz="1000" dirty="0">
                <a:solidFill>
                  <a:srgbClr val="646469"/>
                </a:solidFill>
                <a:effectLst/>
                <a:latin typeface="Omnes-Light"/>
                <a:ea typeface="Cambria" panose="02040503050406030204" pitchFamily="18" charset="0"/>
                <a:cs typeface="Omnes-Light"/>
              </a:rPr>
              <a:t> </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20000"/>
              </a:lnSpc>
              <a:spcAft>
                <a:spcPts val="0"/>
              </a:spcAft>
            </a:pPr>
            <a:r>
              <a:rPr lang="en-US" sz="1200" dirty="0">
                <a:effectLst/>
                <a:latin typeface="Cambria" panose="02040503050406030204" pitchFamily="18" charset="0"/>
                <a:ea typeface="Cambria" panose="02040503050406030204" pitchFamily="18" charset="0"/>
                <a:cs typeface="Times New Roman" panose="02020603050405020304" pitchFamily="18" charset="0"/>
              </a:rPr>
              <a:t> </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41283781"/>
              </p:ext>
            </p:extLst>
          </p:nvPr>
        </p:nvGraphicFramePr>
        <p:xfrm>
          <a:off x="5373850" y="1183872"/>
          <a:ext cx="6226464" cy="4846245"/>
        </p:xfrm>
        <a:graphic>
          <a:graphicData uri="http://schemas.openxmlformats.org/drawingml/2006/table">
            <a:tbl>
              <a:tblPr firstRow="1" bandRow="1">
                <a:tableStyleId>{0505E3EF-67EA-436B-97B2-0124C06EBD24}</a:tableStyleId>
              </a:tblPr>
              <a:tblGrid>
                <a:gridCol w="2620079"/>
                <a:gridCol w="496963"/>
                <a:gridCol w="2604456"/>
                <a:gridCol w="504966"/>
              </a:tblGrid>
              <a:tr h="220722">
                <a:tc gridSpan="4">
                  <a:txBody>
                    <a:bodyPr/>
                    <a:lstStyle/>
                    <a:p>
                      <a:r>
                        <a:rPr lang="en-GB" sz="900" b="0" dirty="0" smtClean="0">
                          <a:solidFill>
                            <a:schemeClr val="bg1"/>
                          </a:solidFill>
                          <a:latin typeface="Arial" panose="020B0604020202020204" pitchFamily="34" charset="0"/>
                          <a:cs typeface="Arial" panose="020B0604020202020204" pitchFamily="34" charset="0"/>
                        </a:rPr>
                        <a:t>LOGISTICS SERVICES – PRE</a:t>
                      </a:r>
                      <a:r>
                        <a:rPr lang="en-GB" sz="900" b="0" baseline="0" dirty="0" smtClean="0">
                          <a:solidFill>
                            <a:schemeClr val="bg1"/>
                          </a:solidFill>
                          <a:latin typeface="Arial" panose="020B0604020202020204" pitchFamily="34" charset="0"/>
                          <a:cs typeface="Arial" panose="020B0604020202020204" pitchFamily="34" charset="0"/>
                        </a:rPr>
                        <a:t> – EVENT</a:t>
                      </a:r>
                      <a:endParaRPr lang="en-GB" sz="900" b="0" dirty="0">
                        <a:solidFill>
                          <a:schemeClr val="bg1"/>
                        </a:solidFill>
                        <a:latin typeface="Arial" panose="020B0604020202020204" pitchFamily="34" charset="0"/>
                        <a:cs typeface="Arial" panose="020B0604020202020204" pitchFamily="34" charset="0"/>
                      </a:endParaRPr>
                    </a:p>
                  </a:txBody>
                  <a:tcPr>
                    <a:solidFill>
                      <a:srgbClr val="63656A"/>
                    </a:solidFill>
                  </a:tcPr>
                </a:tc>
                <a:tc hMerge="1">
                  <a:txBody>
                    <a:bodyPr/>
                    <a:lstStyle/>
                    <a:p>
                      <a:endParaRPr lang="en-GB" dirty="0"/>
                    </a:p>
                  </a:txBody>
                  <a:tcPr/>
                </a:tc>
                <a:tc hMerge="1">
                  <a:txBody>
                    <a:bodyPr/>
                    <a:lstStyle/>
                    <a:p>
                      <a:endParaRPr lang="en-GB"/>
                    </a:p>
                  </a:txBody>
                  <a:tcPr/>
                </a:tc>
                <a:tc hMerge="1">
                  <a:txBody>
                    <a:bodyPr/>
                    <a:lstStyle/>
                    <a:p>
                      <a:endParaRPr lang="en-GB"/>
                    </a:p>
                  </a:txBody>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Venue finding</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r>
                        <a:rPr lang="en-GB" sz="900" b="0" dirty="0" smtClean="0">
                          <a:solidFill>
                            <a:srgbClr val="63656A"/>
                          </a:solidFill>
                          <a:latin typeface="Arial" panose="020B0604020202020204" pitchFamily="34" charset="0"/>
                          <a:cs typeface="Arial" panose="020B0604020202020204" pitchFamily="34" charset="0"/>
                        </a:rPr>
                        <a:t>Venue management – including food, timings,</a:t>
                      </a:r>
                      <a:r>
                        <a:rPr lang="en-GB" sz="900" b="0" baseline="0" dirty="0" smtClean="0">
                          <a:solidFill>
                            <a:srgbClr val="63656A"/>
                          </a:solidFill>
                          <a:latin typeface="Arial" panose="020B0604020202020204" pitchFamily="34" charset="0"/>
                          <a:cs typeface="Arial" panose="020B0604020202020204" pitchFamily="34" charset="0"/>
                        </a:rPr>
                        <a:t> payment scheduling </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dirty="0">
                        <a:solidFill>
                          <a:srgbClr val="63656A"/>
                        </a:solidFill>
                      </a:endParaRPr>
                    </a:p>
                  </a:txBody>
                  <a:tcPr>
                    <a:solidFill>
                      <a:schemeClr val="bg1"/>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Delegate invite / registration services</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r>
                        <a:rPr lang="en-GB" sz="900" b="0" dirty="0" smtClean="0">
                          <a:solidFill>
                            <a:srgbClr val="63656A"/>
                          </a:solidFill>
                          <a:latin typeface="Arial" panose="020B0604020202020204" pitchFamily="34" charset="0"/>
                          <a:cs typeface="Arial" panose="020B0604020202020204" pitchFamily="34" charset="0"/>
                        </a:rPr>
                        <a:t>Event website design</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1" dirty="0">
                        <a:solidFill>
                          <a:srgbClr val="63656A"/>
                        </a:solidFill>
                        <a:latin typeface="Arial" panose="020B0604020202020204" pitchFamily="34" charset="0"/>
                        <a:cs typeface="Arial" panose="020B0604020202020204" pitchFamily="34" charset="0"/>
                      </a:endParaRPr>
                    </a:p>
                  </a:txBody>
                  <a:tcPr>
                    <a:solidFill>
                      <a:schemeClr val="bg1"/>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Travel management transfers</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r>
                        <a:rPr lang="en-GB" sz="900" b="0" dirty="0" smtClean="0">
                          <a:solidFill>
                            <a:srgbClr val="63656A"/>
                          </a:solidFill>
                          <a:latin typeface="Arial" panose="020B0604020202020204" pitchFamily="34" charset="0"/>
                          <a:cs typeface="Arial" panose="020B0604020202020204" pitchFamily="34" charset="0"/>
                        </a:rPr>
                        <a:t>Co-ordination of guests speakers / VIP travel management</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dirty="0">
                        <a:solidFill>
                          <a:srgbClr val="63656A"/>
                        </a:solidFill>
                      </a:endParaRPr>
                    </a:p>
                  </a:txBody>
                  <a:tcPr>
                    <a:solidFill>
                      <a:schemeClr val="bg1"/>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Booking</a:t>
                      </a:r>
                      <a:r>
                        <a:rPr lang="en-GB" sz="900" b="0" baseline="0" dirty="0" smtClean="0">
                          <a:solidFill>
                            <a:srgbClr val="63656A"/>
                          </a:solidFill>
                          <a:latin typeface="Arial" panose="020B0604020202020204" pitchFamily="34" charset="0"/>
                          <a:cs typeface="Arial" panose="020B0604020202020204" pitchFamily="34" charset="0"/>
                        </a:rPr>
                        <a:t> of entertainment / talent / external speakers / experts</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r>
                        <a:rPr lang="en-GB" sz="900" b="0" dirty="0" smtClean="0">
                          <a:solidFill>
                            <a:srgbClr val="63656A"/>
                          </a:solidFill>
                          <a:latin typeface="Arial" panose="020B0604020202020204" pitchFamily="34" charset="0"/>
                          <a:cs typeface="Arial" panose="020B0604020202020204" pitchFamily="34" charset="0"/>
                        </a:rPr>
                        <a:t>Creation and /</a:t>
                      </a:r>
                      <a:r>
                        <a:rPr lang="en-GB" sz="900" b="0" baseline="0" dirty="0" smtClean="0">
                          <a:solidFill>
                            <a:srgbClr val="63656A"/>
                          </a:solidFill>
                          <a:latin typeface="Arial" panose="020B0604020202020204" pitchFamily="34" charset="0"/>
                          <a:cs typeface="Arial" panose="020B0604020202020204" pitchFamily="34" charset="0"/>
                        </a:rPr>
                        <a:t> or booking of team build</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dirty="0">
                        <a:solidFill>
                          <a:srgbClr val="63656A"/>
                        </a:solidFill>
                      </a:endParaRPr>
                    </a:p>
                  </a:txBody>
                  <a:tcPr>
                    <a:solidFill>
                      <a:schemeClr val="bg1"/>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Sourcing of gifts / hand-outs / branded materials</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r>
                        <a:rPr lang="en-GB" sz="900" b="0" dirty="0" smtClean="0">
                          <a:solidFill>
                            <a:srgbClr val="63656A"/>
                          </a:solidFill>
                          <a:latin typeface="Arial" panose="020B0604020202020204" pitchFamily="34" charset="0"/>
                          <a:cs typeface="Arial" panose="020B0604020202020204" pitchFamily="34" charset="0"/>
                        </a:rPr>
                        <a:t>Welcome packs</a:t>
                      </a:r>
                      <a:r>
                        <a:rPr lang="en-GB" sz="900" b="0" baseline="0" dirty="0" smtClean="0">
                          <a:solidFill>
                            <a:srgbClr val="63656A"/>
                          </a:solidFill>
                          <a:latin typeface="Arial" panose="020B0604020202020204" pitchFamily="34" charset="0"/>
                          <a:cs typeface="Arial" panose="020B0604020202020204" pitchFamily="34" charset="0"/>
                        </a:rPr>
                        <a:t> / delegate hand-outs</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dirty="0">
                        <a:solidFill>
                          <a:srgbClr val="63656A"/>
                        </a:solidFill>
                      </a:endParaRPr>
                    </a:p>
                  </a:txBody>
                  <a:tcPr>
                    <a:solidFill>
                      <a:schemeClr val="bg1"/>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Creation of badges &amp; signage</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1" dirty="0">
                        <a:solidFill>
                          <a:srgbClr val="63656A"/>
                        </a:solidFill>
                        <a:latin typeface="Arial" panose="020B0604020202020204" pitchFamily="34" charset="0"/>
                        <a:cs typeface="Arial" panose="020B0604020202020204" pitchFamily="34" charset="0"/>
                      </a:endParaRPr>
                    </a:p>
                  </a:txBody>
                  <a:tcPr>
                    <a:solidFill>
                      <a:schemeClr val="bg1"/>
                    </a:solidFill>
                  </a:tcPr>
                </a:tc>
              </a:tr>
              <a:tr h="265185">
                <a:tc gridSpan="4">
                  <a:txBody>
                    <a:bodyPr/>
                    <a:lstStyle/>
                    <a:p>
                      <a:r>
                        <a:rPr lang="en-GB" sz="900" b="0" dirty="0" smtClean="0">
                          <a:solidFill>
                            <a:schemeClr val="bg1"/>
                          </a:solidFill>
                          <a:latin typeface="Arial" panose="020B0604020202020204" pitchFamily="34" charset="0"/>
                          <a:cs typeface="Arial" panose="020B0604020202020204" pitchFamily="34" charset="0"/>
                        </a:rPr>
                        <a:t>LOGISTICS SERVICES – ON-SITE</a:t>
                      </a:r>
                      <a:endParaRPr lang="en-GB" sz="900" b="0" dirty="0">
                        <a:solidFill>
                          <a:schemeClr val="bg1"/>
                        </a:solidFill>
                        <a:latin typeface="Arial" panose="020B0604020202020204" pitchFamily="34" charset="0"/>
                        <a:cs typeface="Arial" panose="020B0604020202020204" pitchFamily="34" charset="0"/>
                      </a:endParaRPr>
                    </a:p>
                  </a:txBody>
                  <a:tcPr>
                    <a:solidFill>
                      <a:srgbClr val="63656A"/>
                    </a:solidFill>
                  </a:tcPr>
                </a:tc>
                <a:tc hMerge="1">
                  <a:txBody>
                    <a:bodyPr/>
                    <a:lstStyle/>
                    <a:p>
                      <a:endParaRPr lang="en-GB" sz="1000" b="1" dirty="0">
                        <a:solidFill>
                          <a:srgbClr val="63656A"/>
                        </a:solidFill>
                        <a:latin typeface="Arial" panose="020B0604020202020204" pitchFamily="34" charset="0"/>
                        <a:cs typeface="Arial" panose="020B0604020202020204" pitchFamily="34" charset="0"/>
                      </a:endParaRPr>
                    </a:p>
                  </a:txBody>
                  <a:tcPr>
                    <a:solidFill>
                      <a:schemeClr val="bg1"/>
                    </a:solidFill>
                  </a:tcPr>
                </a:tc>
                <a:tc hMerge="1">
                  <a:txBody>
                    <a:bodyPr/>
                    <a:lstStyle/>
                    <a:p>
                      <a:endParaRPr lang="en-GB" sz="1000" b="1" dirty="0">
                        <a:solidFill>
                          <a:srgbClr val="63656A"/>
                        </a:solidFill>
                        <a:latin typeface="Arial" panose="020B0604020202020204" pitchFamily="34" charset="0"/>
                        <a:cs typeface="Arial" panose="020B0604020202020204" pitchFamily="34" charset="0"/>
                      </a:endParaRPr>
                    </a:p>
                  </a:txBody>
                  <a:tcPr>
                    <a:solidFill>
                      <a:schemeClr val="bg1"/>
                    </a:solidFill>
                  </a:tcPr>
                </a:tc>
                <a:tc hMerge="1">
                  <a:txBody>
                    <a:bodyPr/>
                    <a:lstStyle/>
                    <a:p>
                      <a:endParaRPr lang="en-GB" sz="800" b="1" dirty="0">
                        <a:solidFill>
                          <a:srgbClr val="63656A"/>
                        </a:solidFill>
                        <a:latin typeface="Arial" panose="020B0604020202020204" pitchFamily="34" charset="0"/>
                        <a:cs typeface="Arial" panose="020B0604020202020204" pitchFamily="34" charset="0"/>
                      </a:endParaRPr>
                    </a:p>
                  </a:txBody>
                  <a:tcPr>
                    <a:solidFill>
                      <a:schemeClr val="bg1"/>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Venue management – including food, timings, payment scheduling etc.</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r>
                        <a:rPr lang="en-GB" sz="900" b="0" dirty="0" smtClean="0">
                          <a:solidFill>
                            <a:srgbClr val="63656A"/>
                          </a:solidFill>
                          <a:latin typeface="Arial" panose="020B0604020202020204" pitchFamily="34" charset="0"/>
                          <a:cs typeface="Arial" panose="020B0604020202020204" pitchFamily="34" charset="0"/>
                        </a:rPr>
                        <a:t>Delegate registration</a:t>
                      </a:r>
                      <a:r>
                        <a:rPr lang="en-GB" sz="900" b="0" baseline="0" dirty="0" smtClean="0">
                          <a:solidFill>
                            <a:srgbClr val="63656A"/>
                          </a:solidFill>
                          <a:latin typeface="Arial" panose="020B0604020202020204" pitchFamily="34" charset="0"/>
                          <a:cs typeface="Arial" panose="020B0604020202020204" pitchFamily="34" charset="0"/>
                        </a:rPr>
                        <a:t> / delegate badging</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1" dirty="0">
                        <a:solidFill>
                          <a:srgbClr val="63656A"/>
                        </a:solidFill>
                        <a:latin typeface="Arial" panose="020B0604020202020204" pitchFamily="34" charset="0"/>
                        <a:cs typeface="Arial" panose="020B0604020202020204" pitchFamily="34" charset="0"/>
                      </a:endParaRPr>
                    </a:p>
                  </a:txBody>
                  <a:tcPr>
                    <a:solidFill>
                      <a:schemeClr val="bg1"/>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Position of signage / management of delegate flow</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r>
                        <a:rPr lang="en-GB" sz="900" b="0" dirty="0" smtClean="0">
                          <a:solidFill>
                            <a:srgbClr val="63656A"/>
                          </a:solidFill>
                          <a:latin typeface="Arial" panose="020B0604020202020204" pitchFamily="34" charset="0"/>
                          <a:cs typeface="Arial" panose="020B0604020202020204" pitchFamily="34" charset="0"/>
                        </a:rPr>
                        <a:t>Co-ordination of travel logistics</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1" dirty="0">
                        <a:solidFill>
                          <a:srgbClr val="63656A"/>
                        </a:solidFill>
                        <a:latin typeface="Arial" panose="020B0604020202020204" pitchFamily="34" charset="0"/>
                        <a:cs typeface="Arial" panose="020B0604020202020204" pitchFamily="34" charset="0"/>
                      </a:endParaRPr>
                    </a:p>
                  </a:txBody>
                  <a:tcPr>
                    <a:solidFill>
                      <a:schemeClr val="bg1"/>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Management of guest</a:t>
                      </a:r>
                      <a:r>
                        <a:rPr lang="en-GB" sz="900" b="0" baseline="0" dirty="0" smtClean="0">
                          <a:solidFill>
                            <a:srgbClr val="63656A"/>
                          </a:solidFill>
                          <a:latin typeface="Arial" panose="020B0604020202020204" pitchFamily="34" charset="0"/>
                          <a:cs typeface="Arial" panose="020B0604020202020204" pitchFamily="34" charset="0"/>
                        </a:rPr>
                        <a:t> speakers / VIP travel management</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r>
                        <a:rPr lang="en-GB" sz="900" b="0" dirty="0" smtClean="0">
                          <a:solidFill>
                            <a:srgbClr val="63656A"/>
                          </a:solidFill>
                          <a:latin typeface="Arial" panose="020B0604020202020204" pitchFamily="34" charset="0"/>
                          <a:cs typeface="Arial" panose="020B0604020202020204" pitchFamily="34" charset="0"/>
                        </a:rPr>
                        <a:t>Programme management</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1" dirty="0">
                        <a:solidFill>
                          <a:srgbClr val="63656A"/>
                        </a:solidFill>
                        <a:latin typeface="Arial" panose="020B0604020202020204" pitchFamily="34" charset="0"/>
                        <a:cs typeface="Arial" panose="020B0604020202020204" pitchFamily="34" charset="0"/>
                      </a:endParaRPr>
                    </a:p>
                  </a:txBody>
                  <a:tcPr>
                    <a:solidFill>
                      <a:schemeClr val="bg1"/>
                    </a:solidFill>
                  </a:tcPr>
                </a:tc>
              </a:tr>
              <a:tr h="273220">
                <a:tc gridSpan="4">
                  <a:txBody>
                    <a:bodyPr/>
                    <a:lstStyle/>
                    <a:p>
                      <a:r>
                        <a:rPr lang="en-GB" sz="900" b="0" dirty="0" smtClean="0">
                          <a:solidFill>
                            <a:schemeClr val="bg1"/>
                          </a:solidFill>
                          <a:latin typeface="Arial" panose="020B0604020202020204" pitchFamily="34" charset="0"/>
                          <a:cs typeface="Arial" panose="020B0604020202020204" pitchFamily="34" charset="0"/>
                        </a:rPr>
                        <a:t>POST EVENTS SERVICES</a:t>
                      </a:r>
                      <a:endParaRPr lang="en-GB" sz="900" b="0" dirty="0">
                        <a:solidFill>
                          <a:schemeClr val="bg1"/>
                        </a:solidFill>
                        <a:latin typeface="Arial" panose="020B0604020202020204" pitchFamily="34" charset="0"/>
                        <a:cs typeface="Arial" panose="020B0604020202020204" pitchFamily="34" charset="0"/>
                      </a:endParaRPr>
                    </a:p>
                  </a:txBody>
                  <a:tcPr>
                    <a:solidFill>
                      <a:srgbClr val="63656A"/>
                    </a:solidFill>
                  </a:tcPr>
                </a:tc>
                <a:tc hMerge="1">
                  <a:txBody>
                    <a:bodyPr/>
                    <a:lstStyle/>
                    <a:p>
                      <a:endParaRPr lang="en-GB" sz="1000" b="1" dirty="0">
                        <a:solidFill>
                          <a:srgbClr val="63656A"/>
                        </a:solidFill>
                        <a:latin typeface="Arial" panose="020B0604020202020204" pitchFamily="34" charset="0"/>
                        <a:cs typeface="Arial" panose="020B0604020202020204" pitchFamily="34" charset="0"/>
                      </a:endParaRPr>
                    </a:p>
                  </a:txBody>
                  <a:tcPr>
                    <a:solidFill>
                      <a:schemeClr val="bg1"/>
                    </a:solidFill>
                  </a:tcPr>
                </a:tc>
                <a:tc hMerge="1">
                  <a:txBody>
                    <a:bodyPr/>
                    <a:lstStyle/>
                    <a:p>
                      <a:endParaRPr lang="en-GB" sz="1000" b="1" dirty="0">
                        <a:solidFill>
                          <a:srgbClr val="63656A"/>
                        </a:solidFill>
                        <a:latin typeface="Arial" panose="020B0604020202020204" pitchFamily="34" charset="0"/>
                        <a:cs typeface="Arial" panose="020B0604020202020204" pitchFamily="34" charset="0"/>
                      </a:endParaRPr>
                    </a:p>
                  </a:txBody>
                  <a:tcPr>
                    <a:solidFill>
                      <a:schemeClr val="bg1"/>
                    </a:solidFill>
                  </a:tcPr>
                </a:tc>
                <a:tc hMerge="1">
                  <a:txBody>
                    <a:bodyPr/>
                    <a:lstStyle/>
                    <a:p>
                      <a:endParaRPr lang="en-GB" sz="800" b="1" dirty="0">
                        <a:solidFill>
                          <a:srgbClr val="63656A"/>
                        </a:solidFill>
                        <a:latin typeface="Arial" panose="020B0604020202020204" pitchFamily="34" charset="0"/>
                        <a:cs typeface="Arial" panose="020B0604020202020204" pitchFamily="34" charset="0"/>
                      </a:endParaRPr>
                    </a:p>
                  </a:txBody>
                  <a:tcPr>
                    <a:solidFill>
                      <a:schemeClr val="bg1"/>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Editing of recorded content</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r>
                        <a:rPr lang="en-GB" sz="900" b="0" dirty="0" smtClean="0">
                          <a:solidFill>
                            <a:srgbClr val="63656A"/>
                          </a:solidFill>
                          <a:latin typeface="Arial" panose="020B0604020202020204" pitchFamily="34" charset="0"/>
                          <a:cs typeface="Arial" panose="020B0604020202020204" pitchFamily="34" charset="0"/>
                        </a:rPr>
                        <a:t>Provision of cascade materials / newsletter</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1" dirty="0">
                        <a:solidFill>
                          <a:srgbClr val="63656A"/>
                        </a:solidFill>
                        <a:latin typeface="Arial" panose="020B0604020202020204" pitchFamily="34" charset="0"/>
                        <a:cs typeface="Arial" panose="020B0604020202020204" pitchFamily="34" charset="0"/>
                      </a:endParaRPr>
                    </a:p>
                  </a:txBody>
                  <a:tcPr>
                    <a:solidFill>
                      <a:schemeClr val="bg1"/>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Post event website</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r>
                        <a:rPr lang="en-GB" sz="900" b="0" dirty="0" smtClean="0">
                          <a:solidFill>
                            <a:srgbClr val="63656A"/>
                          </a:solidFill>
                          <a:latin typeface="Arial" panose="020B0604020202020204" pitchFamily="34" charset="0"/>
                          <a:cs typeface="Arial" panose="020B0604020202020204" pitchFamily="34" charset="0"/>
                        </a:rPr>
                        <a:t>Surveys</a:t>
                      </a:r>
                      <a:r>
                        <a:rPr lang="en-GB" sz="900" b="0" baseline="0" dirty="0" smtClean="0">
                          <a:solidFill>
                            <a:srgbClr val="63656A"/>
                          </a:solidFill>
                          <a:latin typeface="Arial" panose="020B0604020202020204" pitchFamily="34" charset="0"/>
                          <a:cs typeface="Arial" panose="020B0604020202020204" pitchFamily="34" charset="0"/>
                        </a:rPr>
                        <a:t> / post event feedback</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1" dirty="0">
                        <a:solidFill>
                          <a:srgbClr val="63656A"/>
                        </a:solidFill>
                        <a:latin typeface="Arial" panose="020B0604020202020204" pitchFamily="34" charset="0"/>
                        <a:cs typeface="Arial" panose="020B0604020202020204" pitchFamily="34" charset="0"/>
                      </a:endParaRPr>
                    </a:p>
                  </a:txBody>
                  <a:tcPr>
                    <a:solidFill>
                      <a:schemeClr val="bg1"/>
                    </a:solidFill>
                  </a:tcPr>
                </a:tc>
              </a:tr>
            </a:tbl>
          </a:graphicData>
        </a:graphic>
      </p:graphicFrame>
    </p:spTree>
    <p:extLst>
      <p:ext uri="{BB962C8B-B14F-4D97-AF65-F5344CB8AC3E}">
        <p14:creationId xmlns:p14="http://schemas.microsoft.com/office/powerpoint/2010/main" val="651027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7"/>
          <p:cNvSpPr txBox="1">
            <a:spLocks noChangeArrowheads="1"/>
          </p:cNvSpPr>
          <p:nvPr/>
        </p:nvSpPr>
        <p:spPr bwMode="auto">
          <a:xfrm>
            <a:off x="5323001" y="583362"/>
            <a:ext cx="5257800" cy="436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91440" rIns="91440" bIns="91440" anchor="t" anchorCtr="0" upright="1">
            <a:noAutofit/>
          </a:bodyPr>
          <a:lstStyle/>
          <a:p>
            <a:pPr>
              <a:lnSpc>
                <a:spcPct val="120000"/>
              </a:lnSpc>
              <a:spcAft>
                <a:spcPts val="0"/>
              </a:spcAft>
            </a:pPr>
            <a:r>
              <a:rPr lang="en-US" sz="1400" dirty="0">
                <a:solidFill>
                  <a:srgbClr val="E7008B"/>
                </a:solidFill>
                <a:effectLst/>
                <a:latin typeface="Omnes-Light"/>
                <a:ea typeface="Cambria" panose="02040503050406030204" pitchFamily="18" charset="0"/>
                <a:cs typeface="Omnes-Regular"/>
              </a:rPr>
              <a:t>PRODUCTION  MANAGEMENT</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20000"/>
              </a:lnSpc>
              <a:spcAft>
                <a:spcPts val="0"/>
              </a:spcAft>
            </a:pPr>
            <a:r>
              <a:rPr lang="en-US" sz="1000" dirty="0">
                <a:solidFill>
                  <a:srgbClr val="646469"/>
                </a:solidFill>
                <a:effectLst/>
                <a:latin typeface="Omnes-Light"/>
                <a:ea typeface="Cambria" panose="02040503050406030204" pitchFamily="18" charset="0"/>
                <a:cs typeface="Omnes-Light"/>
              </a:rPr>
              <a:t> </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3" name="Text Box 30"/>
          <p:cNvSpPr txBox="1">
            <a:spLocks noChangeArrowheads="1"/>
          </p:cNvSpPr>
          <p:nvPr/>
        </p:nvSpPr>
        <p:spPr bwMode="auto">
          <a:xfrm>
            <a:off x="258124" y="583362"/>
            <a:ext cx="464312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91440" rIns="91440" bIns="91440" anchor="t" anchorCtr="0" upright="1">
            <a:noAutofit/>
          </a:bodyPr>
          <a:lstStyle/>
          <a:p>
            <a:pPr>
              <a:lnSpc>
                <a:spcPct val="90000"/>
              </a:lnSpc>
              <a:spcAft>
                <a:spcPts val="0"/>
              </a:spcAft>
              <a:tabLst>
                <a:tab pos="-90170" algn="l"/>
              </a:tabLst>
            </a:pPr>
            <a:r>
              <a:rPr lang="en-US" sz="2400" dirty="0">
                <a:solidFill>
                  <a:srgbClr val="7F7F7F"/>
                </a:solidFill>
                <a:effectLst/>
                <a:latin typeface="Omnes-Light"/>
                <a:ea typeface="Cambria" panose="02040503050406030204" pitchFamily="18" charset="0"/>
                <a:cs typeface="Omnes-Regular"/>
              </a:rPr>
              <a:t>Section 3 </a:t>
            </a:r>
            <a:endParaRPr lang="en-GB" sz="1200" dirty="0">
              <a:solidFill>
                <a:srgbClr val="000000"/>
              </a:solidFill>
              <a:effectLst/>
              <a:latin typeface="MinionPro-Regular"/>
              <a:ea typeface="Cambria" panose="02040503050406030204" pitchFamily="18" charset="0"/>
              <a:cs typeface="MinionPro-Regular"/>
            </a:endParaRPr>
          </a:p>
          <a:p>
            <a:pPr>
              <a:lnSpc>
                <a:spcPct val="90000"/>
              </a:lnSpc>
              <a:spcAft>
                <a:spcPts val="0"/>
              </a:spcAft>
              <a:tabLst>
                <a:tab pos="-90170" algn="l"/>
              </a:tabLst>
            </a:pPr>
            <a:r>
              <a:rPr lang="en-US" sz="2400" dirty="0">
                <a:solidFill>
                  <a:srgbClr val="E7008B"/>
                </a:solidFill>
                <a:effectLst/>
                <a:latin typeface="Omnes-Light"/>
                <a:ea typeface="Cambria" panose="02040503050406030204" pitchFamily="18" charset="0"/>
                <a:cs typeface="Omnes-Regular"/>
              </a:rPr>
              <a:t>How can we help?</a:t>
            </a:r>
            <a:endParaRPr lang="en-GB" sz="1200" dirty="0">
              <a:solidFill>
                <a:srgbClr val="000000"/>
              </a:solidFill>
              <a:effectLst/>
              <a:latin typeface="MinionPro-Regular"/>
              <a:ea typeface="Cambria" panose="02040503050406030204" pitchFamily="18" charset="0"/>
              <a:cs typeface="MinionPro-Regular"/>
            </a:endParaRPr>
          </a:p>
          <a:p>
            <a:pPr>
              <a:spcAft>
                <a:spcPts val="0"/>
              </a:spcAft>
              <a:tabLst>
                <a:tab pos="-90170" algn="l"/>
              </a:tabLst>
            </a:pPr>
            <a:r>
              <a:rPr lang="en-US" sz="1200" dirty="0">
                <a:effectLst/>
                <a:latin typeface="Cambria" panose="02040503050406030204" pitchFamily="18" charset="0"/>
                <a:ea typeface="Cambria" panose="02040503050406030204" pitchFamily="18" charset="0"/>
                <a:cs typeface="Times New Roman" panose="02020603050405020304" pitchFamily="18" charset="0"/>
              </a:rPr>
              <a:t> </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72732693"/>
              </p:ext>
            </p:extLst>
          </p:nvPr>
        </p:nvGraphicFramePr>
        <p:xfrm>
          <a:off x="5396059" y="1155591"/>
          <a:ext cx="6226464" cy="5115485"/>
        </p:xfrm>
        <a:graphic>
          <a:graphicData uri="http://schemas.openxmlformats.org/drawingml/2006/table">
            <a:tbl>
              <a:tblPr firstRow="1" bandRow="1">
                <a:tableStyleId>{0505E3EF-67EA-436B-97B2-0124C06EBD24}</a:tableStyleId>
              </a:tblPr>
              <a:tblGrid>
                <a:gridCol w="2620079"/>
                <a:gridCol w="496963"/>
                <a:gridCol w="2604456"/>
                <a:gridCol w="504966"/>
              </a:tblGrid>
              <a:tr h="220722">
                <a:tc gridSpan="4">
                  <a:txBody>
                    <a:bodyPr/>
                    <a:lstStyle/>
                    <a:p>
                      <a:r>
                        <a:rPr lang="en-GB" sz="900" b="0" dirty="0" smtClean="0">
                          <a:solidFill>
                            <a:schemeClr val="bg1"/>
                          </a:solidFill>
                          <a:latin typeface="Arial" panose="020B0604020202020204" pitchFamily="34" charset="0"/>
                          <a:cs typeface="Arial" panose="020B0604020202020204" pitchFamily="34" charset="0"/>
                        </a:rPr>
                        <a:t>PRODUCTION SERVICES – PRE</a:t>
                      </a:r>
                      <a:r>
                        <a:rPr lang="en-GB" sz="900" b="0" baseline="0" dirty="0" smtClean="0">
                          <a:solidFill>
                            <a:schemeClr val="bg1"/>
                          </a:solidFill>
                          <a:latin typeface="Arial" panose="020B0604020202020204" pitchFamily="34" charset="0"/>
                          <a:cs typeface="Arial" panose="020B0604020202020204" pitchFamily="34" charset="0"/>
                        </a:rPr>
                        <a:t> EVENT</a:t>
                      </a:r>
                      <a:endParaRPr lang="en-GB" sz="900" b="0" dirty="0">
                        <a:solidFill>
                          <a:schemeClr val="bg1"/>
                        </a:solidFill>
                        <a:latin typeface="Arial" panose="020B0604020202020204" pitchFamily="34" charset="0"/>
                        <a:cs typeface="Arial" panose="020B0604020202020204" pitchFamily="34" charset="0"/>
                      </a:endParaRPr>
                    </a:p>
                  </a:txBody>
                  <a:tcPr>
                    <a:solidFill>
                      <a:srgbClr val="63656A"/>
                    </a:solidFill>
                  </a:tcPr>
                </a:tc>
                <a:tc hMerge="1">
                  <a:txBody>
                    <a:bodyPr/>
                    <a:lstStyle/>
                    <a:p>
                      <a:endParaRPr lang="en-GB" dirty="0"/>
                    </a:p>
                  </a:txBody>
                  <a:tcPr/>
                </a:tc>
                <a:tc hMerge="1">
                  <a:txBody>
                    <a:bodyPr/>
                    <a:lstStyle/>
                    <a:p>
                      <a:endParaRPr lang="en-GB"/>
                    </a:p>
                  </a:txBody>
                  <a:tcPr/>
                </a:tc>
                <a:tc hMerge="1">
                  <a:txBody>
                    <a:bodyPr/>
                    <a:lstStyle/>
                    <a:p>
                      <a:endParaRPr lang="en-GB"/>
                    </a:p>
                  </a:txBody>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event design</a:t>
                      </a:r>
                      <a:r>
                        <a:rPr lang="en-GB" sz="900" b="0" baseline="0" dirty="0" smtClean="0">
                          <a:solidFill>
                            <a:srgbClr val="63656A"/>
                          </a:solidFill>
                          <a:latin typeface="Arial" panose="020B0604020202020204" pitchFamily="34" charset="0"/>
                          <a:cs typeface="Arial" panose="020B0604020202020204" pitchFamily="34" charset="0"/>
                        </a:rPr>
                        <a:t> / concept</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r>
                        <a:rPr lang="en-GB" sz="900" b="0" dirty="0" smtClean="0">
                          <a:solidFill>
                            <a:srgbClr val="63656A"/>
                          </a:solidFill>
                          <a:latin typeface="Arial" panose="020B0604020202020204" pitchFamily="34" charset="0"/>
                          <a:cs typeface="Arial" panose="020B0604020202020204" pitchFamily="34" charset="0"/>
                        </a:rPr>
                        <a:t>creation</a:t>
                      </a:r>
                      <a:r>
                        <a:rPr lang="en-GB" sz="900" b="0" baseline="0" dirty="0" smtClean="0">
                          <a:solidFill>
                            <a:srgbClr val="63656A"/>
                          </a:solidFill>
                          <a:latin typeface="Arial" panose="020B0604020202020204" pitchFamily="34" charset="0"/>
                          <a:cs typeface="Arial" panose="020B0604020202020204" pitchFamily="34" charset="0"/>
                        </a:rPr>
                        <a:t> of theme / messaging</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1600" dirty="0">
                        <a:solidFill>
                          <a:srgbClr val="63656A"/>
                        </a:solidFill>
                      </a:endParaRPr>
                    </a:p>
                  </a:txBody>
                  <a:tcPr>
                    <a:solidFill>
                      <a:schemeClr val="bg1"/>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graphic design</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r>
                        <a:rPr lang="en-GB" sz="900" b="0" dirty="0" smtClean="0">
                          <a:solidFill>
                            <a:srgbClr val="63656A"/>
                          </a:solidFill>
                          <a:latin typeface="Arial" panose="020B0604020202020204" pitchFamily="34" charset="0"/>
                          <a:cs typeface="Arial" panose="020B0604020202020204" pitchFamily="34" charset="0"/>
                        </a:rPr>
                        <a:t>set design</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700" b="1" dirty="0">
                        <a:solidFill>
                          <a:srgbClr val="63656A"/>
                        </a:solidFill>
                        <a:latin typeface="Arial" panose="020B0604020202020204" pitchFamily="34" charset="0"/>
                        <a:cs typeface="Arial" panose="020B0604020202020204" pitchFamily="34" charset="0"/>
                      </a:endParaRPr>
                    </a:p>
                  </a:txBody>
                  <a:tcPr>
                    <a:solidFill>
                      <a:schemeClr val="bg1"/>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digital services – video / animation creation, filming &amp; editing</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r>
                        <a:rPr lang="en-GB" sz="900" b="0" dirty="0" smtClean="0">
                          <a:solidFill>
                            <a:srgbClr val="63656A"/>
                          </a:solidFill>
                          <a:latin typeface="Arial" panose="020B0604020202020204" pitchFamily="34" charset="0"/>
                          <a:cs typeface="Arial" panose="020B0604020202020204" pitchFamily="34" charset="0"/>
                        </a:rPr>
                        <a:t>lighting / AV / audio design</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1600" dirty="0">
                        <a:solidFill>
                          <a:srgbClr val="63656A"/>
                        </a:solidFill>
                      </a:endParaRPr>
                    </a:p>
                  </a:txBody>
                  <a:tcPr>
                    <a:solidFill>
                      <a:schemeClr val="bg1"/>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power</a:t>
                      </a:r>
                      <a:r>
                        <a:rPr lang="en-GB" sz="900" b="0" baseline="0" dirty="0" smtClean="0">
                          <a:solidFill>
                            <a:srgbClr val="63656A"/>
                          </a:solidFill>
                          <a:latin typeface="Arial" panose="020B0604020202020204" pitchFamily="34" charset="0"/>
                          <a:cs typeface="Arial" panose="020B0604020202020204" pitchFamily="34" charset="0"/>
                        </a:rPr>
                        <a:t> point / other content creation</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r>
                        <a:rPr lang="en-GB" sz="900" b="0" dirty="0" smtClean="0">
                          <a:solidFill>
                            <a:srgbClr val="63656A"/>
                          </a:solidFill>
                          <a:latin typeface="Arial" panose="020B0604020202020204" pitchFamily="34" charset="0"/>
                          <a:cs typeface="Arial" panose="020B0604020202020204" pitchFamily="34" charset="0"/>
                        </a:rPr>
                        <a:t>design &amp; creation of printed materials</a:t>
                      </a:r>
                      <a:r>
                        <a:rPr lang="en-GB" sz="900" b="0" baseline="0" dirty="0" smtClean="0">
                          <a:solidFill>
                            <a:srgbClr val="63656A"/>
                          </a:solidFill>
                          <a:latin typeface="Arial" panose="020B0604020202020204" pitchFamily="34" charset="0"/>
                          <a:cs typeface="Arial" panose="020B0604020202020204" pitchFamily="34" charset="0"/>
                        </a:rPr>
                        <a:t> (e.g. banners, hand outs, notebooks)</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1600" dirty="0">
                        <a:solidFill>
                          <a:srgbClr val="63656A"/>
                        </a:solidFill>
                      </a:endParaRPr>
                    </a:p>
                  </a:txBody>
                  <a:tcPr>
                    <a:solidFill>
                      <a:schemeClr val="bg1"/>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creation of interactive technology</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r>
                        <a:rPr lang="en-GB" sz="900" b="0" dirty="0" smtClean="0">
                          <a:solidFill>
                            <a:srgbClr val="63656A"/>
                          </a:solidFill>
                          <a:latin typeface="Arial" panose="020B0604020202020204" pitchFamily="34" charset="0"/>
                          <a:cs typeface="Arial" panose="020B0604020202020204" pitchFamily="34" charset="0"/>
                        </a:rPr>
                        <a:t>creation of workshops</a:t>
                      </a:r>
                      <a:r>
                        <a:rPr lang="en-GB" sz="900" b="0" baseline="0" dirty="0" smtClean="0">
                          <a:solidFill>
                            <a:srgbClr val="63656A"/>
                          </a:solidFill>
                          <a:latin typeface="Arial" panose="020B0604020202020204" pitchFamily="34" charset="0"/>
                          <a:cs typeface="Arial" panose="020B0604020202020204" pitchFamily="34" charset="0"/>
                        </a:rPr>
                        <a:t> / exercises</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1600" dirty="0">
                        <a:solidFill>
                          <a:srgbClr val="63656A"/>
                        </a:solidFill>
                      </a:endParaRPr>
                    </a:p>
                  </a:txBody>
                  <a:tcPr>
                    <a:solidFill>
                      <a:schemeClr val="bg1"/>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pre event production management (includes liaising with speakers, coordinating</a:t>
                      </a:r>
                      <a:r>
                        <a:rPr lang="en-GB" sz="900" b="0" baseline="0" dirty="0" smtClean="0">
                          <a:solidFill>
                            <a:srgbClr val="63656A"/>
                          </a:solidFill>
                          <a:latin typeface="Arial" panose="020B0604020202020204" pitchFamily="34" charset="0"/>
                          <a:cs typeface="Arial" panose="020B0604020202020204" pitchFamily="34" charset="0"/>
                        </a:rPr>
                        <a:t> technical suppliers, creating floor plans, schedules tech scripts, planning deliveries and on site build)</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700" b="1" dirty="0">
                        <a:solidFill>
                          <a:srgbClr val="63656A"/>
                        </a:solidFill>
                        <a:latin typeface="Arial" panose="020B0604020202020204" pitchFamily="34" charset="0"/>
                        <a:cs typeface="Arial" panose="020B0604020202020204" pitchFamily="34" charset="0"/>
                      </a:endParaRPr>
                    </a:p>
                  </a:txBody>
                  <a:tcPr>
                    <a:solidFill>
                      <a:schemeClr val="bg1"/>
                    </a:solidFill>
                  </a:tcPr>
                </a:tc>
              </a:tr>
              <a:tr h="265185">
                <a:tc gridSpan="4">
                  <a:txBody>
                    <a:bodyPr/>
                    <a:lstStyle/>
                    <a:p>
                      <a:r>
                        <a:rPr lang="en-GB" sz="900" b="0" dirty="0" smtClean="0">
                          <a:solidFill>
                            <a:schemeClr val="bg1"/>
                          </a:solidFill>
                          <a:latin typeface="Arial" panose="020B0604020202020204" pitchFamily="34" charset="0"/>
                          <a:cs typeface="Arial" panose="020B0604020202020204" pitchFamily="34" charset="0"/>
                        </a:rPr>
                        <a:t>PRODUCTION SERVICES – ON SITE</a:t>
                      </a:r>
                      <a:endParaRPr lang="en-GB" sz="900" b="0" dirty="0">
                        <a:solidFill>
                          <a:schemeClr val="bg1"/>
                        </a:solidFill>
                        <a:latin typeface="Arial" panose="020B0604020202020204" pitchFamily="34" charset="0"/>
                        <a:cs typeface="Arial" panose="020B0604020202020204" pitchFamily="34" charset="0"/>
                      </a:endParaRPr>
                    </a:p>
                  </a:txBody>
                  <a:tcPr>
                    <a:solidFill>
                      <a:srgbClr val="63656A"/>
                    </a:solidFill>
                  </a:tcPr>
                </a:tc>
                <a:tc hMerge="1">
                  <a:txBody>
                    <a:bodyPr/>
                    <a:lstStyle/>
                    <a:p>
                      <a:endParaRPr lang="en-GB" sz="1000" b="1" dirty="0">
                        <a:solidFill>
                          <a:srgbClr val="63656A"/>
                        </a:solidFill>
                        <a:latin typeface="Arial" panose="020B0604020202020204" pitchFamily="34" charset="0"/>
                        <a:cs typeface="Arial" panose="020B0604020202020204" pitchFamily="34" charset="0"/>
                      </a:endParaRPr>
                    </a:p>
                  </a:txBody>
                  <a:tcPr>
                    <a:solidFill>
                      <a:schemeClr val="bg1"/>
                    </a:solidFill>
                  </a:tcPr>
                </a:tc>
                <a:tc hMerge="1">
                  <a:txBody>
                    <a:bodyPr/>
                    <a:lstStyle/>
                    <a:p>
                      <a:endParaRPr lang="en-GB" sz="1000" b="1" dirty="0">
                        <a:solidFill>
                          <a:srgbClr val="63656A"/>
                        </a:solidFill>
                        <a:latin typeface="Arial" panose="020B0604020202020204" pitchFamily="34" charset="0"/>
                        <a:cs typeface="Arial" panose="020B0604020202020204" pitchFamily="34" charset="0"/>
                      </a:endParaRPr>
                    </a:p>
                  </a:txBody>
                  <a:tcPr>
                    <a:solidFill>
                      <a:schemeClr val="bg1"/>
                    </a:solidFill>
                  </a:tcPr>
                </a:tc>
                <a:tc hMerge="1">
                  <a:txBody>
                    <a:bodyPr/>
                    <a:lstStyle/>
                    <a:p>
                      <a:endParaRPr lang="en-GB" sz="800" b="1" dirty="0">
                        <a:solidFill>
                          <a:srgbClr val="63656A"/>
                        </a:solidFill>
                        <a:latin typeface="Arial" panose="020B0604020202020204" pitchFamily="34" charset="0"/>
                        <a:cs typeface="Arial" panose="020B0604020202020204" pitchFamily="34" charset="0"/>
                      </a:endParaRPr>
                    </a:p>
                  </a:txBody>
                  <a:tcPr>
                    <a:solidFill>
                      <a:schemeClr val="bg1"/>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Provision of all AV / technical equipment for the show</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r>
                        <a:rPr lang="en-GB" sz="900" b="0" dirty="0" smtClean="0">
                          <a:solidFill>
                            <a:srgbClr val="63656A"/>
                          </a:solidFill>
                          <a:latin typeface="Arial" panose="020B0604020202020204" pitchFamily="34" charset="0"/>
                          <a:cs typeface="Arial" panose="020B0604020202020204" pitchFamily="34" charset="0"/>
                        </a:rPr>
                        <a:t>Build of all stage set, AV and technical equipment</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700" b="1" dirty="0">
                        <a:solidFill>
                          <a:srgbClr val="63656A"/>
                        </a:solidFill>
                        <a:latin typeface="Arial" panose="020B0604020202020204" pitchFamily="34" charset="0"/>
                        <a:cs typeface="Arial" panose="020B0604020202020204" pitchFamily="34" charset="0"/>
                      </a:endParaRPr>
                    </a:p>
                  </a:txBody>
                  <a:tcPr>
                    <a:solidFill>
                      <a:schemeClr val="bg1"/>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Management of local AV providers (E.g. venues own equipment)</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r>
                        <a:rPr lang="en-GB" sz="900" b="0" dirty="0" smtClean="0">
                          <a:solidFill>
                            <a:srgbClr val="63656A"/>
                          </a:solidFill>
                          <a:latin typeface="Arial" panose="020B0604020202020204" pitchFamily="34" charset="0"/>
                          <a:cs typeface="Arial" panose="020B0604020202020204" pitchFamily="34" charset="0"/>
                        </a:rPr>
                        <a:t>Provision of technical crew to set-up / operate and de-rig</a:t>
                      </a:r>
                      <a:r>
                        <a:rPr lang="en-GB" sz="900" b="0" baseline="0" dirty="0" smtClean="0">
                          <a:solidFill>
                            <a:srgbClr val="63656A"/>
                          </a:solidFill>
                          <a:latin typeface="Arial" panose="020B0604020202020204" pitchFamily="34" charset="0"/>
                          <a:cs typeface="Arial" panose="020B0604020202020204" pitchFamily="34" charset="0"/>
                        </a:rPr>
                        <a:t> shows</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700" b="1" dirty="0">
                        <a:solidFill>
                          <a:srgbClr val="63656A"/>
                        </a:solidFill>
                        <a:latin typeface="Arial" panose="020B0604020202020204" pitchFamily="34" charset="0"/>
                        <a:cs typeface="Arial" panose="020B0604020202020204" pitchFamily="34" charset="0"/>
                      </a:endParaRPr>
                    </a:p>
                  </a:txBody>
                  <a:tcPr>
                    <a:solidFill>
                      <a:schemeClr val="bg1"/>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Theming</a:t>
                      </a:r>
                      <a:r>
                        <a:rPr lang="en-GB" sz="900" b="0" baseline="0" dirty="0" smtClean="0">
                          <a:solidFill>
                            <a:srgbClr val="63656A"/>
                          </a:solidFill>
                          <a:latin typeface="Arial" panose="020B0604020202020204" pitchFamily="34" charset="0"/>
                          <a:cs typeface="Arial" panose="020B0604020202020204" pitchFamily="34" charset="0"/>
                        </a:rPr>
                        <a:t> / dressing of venue</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r>
                        <a:rPr lang="en-GB" sz="900" b="0" dirty="0" smtClean="0">
                          <a:solidFill>
                            <a:srgbClr val="63656A"/>
                          </a:solidFill>
                          <a:latin typeface="Arial" panose="020B0604020202020204" pitchFamily="34" charset="0"/>
                          <a:cs typeface="Arial" panose="020B0604020202020204" pitchFamily="34" charset="0"/>
                        </a:rPr>
                        <a:t>Filming of event</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700" b="1" dirty="0">
                        <a:solidFill>
                          <a:srgbClr val="63656A"/>
                        </a:solidFill>
                        <a:latin typeface="Arial" panose="020B0604020202020204" pitchFamily="34" charset="0"/>
                        <a:cs typeface="Arial" panose="020B0604020202020204" pitchFamily="34" charset="0"/>
                      </a:endParaRPr>
                    </a:p>
                  </a:txBody>
                  <a:tcPr>
                    <a:solidFill>
                      <a:schemeClr val="bg1"/>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Installation of temporary structures (E.g. marquees)</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700" b="1" dirty="0">
                        <a:solidFill>
                          <a:srgbClr val="63656A"/>
                        </a:solidFill>
                        <a:latin typeface="Arial" panose="020B0604020202020204" pitchFamily="34" charset="0"/>
                        <a:cs typeface="Arial" panose="020B0604020202020204" pitchFamily="34" charset="0"/>
                      </a:endParaRPr>
                    </a:p>
                  </a:txBody>
                  <a:tcPr>
                    <a:solidFill>
                      <a:schemeClr val="bg1"/>
                    </a:solidFill>
                  </a:tcPr>
                </a:tc>
              </a:tr>
              <a:tr h="273220">
                <a:tc gridSpan="4">
                  <a:txBody>
                    <a:bodyPr/>
                    <a:lstStyle/>
                    <a:p>
                      <a:r>
                        <a:rPr lang="en-GB" sz="1000" b="0" dirty="0" smtClean="0">
                          <a:solidFill>
                            <a:schemeClr val="bg1"/>
                          </a:solidFill>
                          <a:latin typeface="Arial" panose="020B0604020202020204" pitchFamily="34" charset="0"/>
                          <a:cs typeface="Arial" panose="020B0604020202020204" pitchFamily="34" charset="0"/>
                        </a:rPr>
                        <a:t>ADDITIONAL SERVICES REQUIRED</a:t>
                      </a:r>
                      <a:endParaRPr lang="en-GB" sz="1000" b="0" dirty="0">
                        <a:solidFill>
                          <a:schemeClr val="bg1"/>
                        </a:solidFill>
                        <a:latin typeface="Arial" panose="020B0604020202020204" pitchFamily="34" charset="0"/>
                        <a:cs typeface="Arial" panose="020B0604020202020204" pitchFamily="34" charset="0"/>
                      </a:endParaRPr>
                    </a:p>
                  </a:txBody>
                  <a:tcPr>
                    <a:solidFill>
                      <a:srgbClr val="63656A"/>
                    </a:solidFill>
                  </a:tcPr>
                </a:tc>
                <a:tc hMerge="1">
                  <a:txBody>
                    <a:bodyPr/>
                    <a:lstStyle/>
                    <a:p>
                      <a:endParaRPr lang="en-GB" sz="1000" b="1" dirty="0">
                        <a:solidFill>
                          <a:srgbClr val="63656A"/>
                        </a:solidFill>
                        <a:latin typeface="Arial" panose="020B0604020202020204" pitchFamily="34" charset="0"/>
                        <a:cs typeface="Arial" panose="020B0604020202020204" pitchFamily="34" charset="0"/>
                      </a:endParaRPr>
                    </a:p>
                  </a:txBody>
                  <a:tcPr>
                    <a:solidFill>
                      <a:schemeClr val="bg1"/>
                    </a:solidFill>
                  </a:tcPr>
                </a:tc>
                <a:tc hMerge="1">
                  <a:txBody>
                    <a:bodyPr/>
                    <a:lstStyle/>
                    <a:p>
                      <a:endParaRPr lang="en-GB" sz="1000" b="1" dirty="0">
                        <a:solidFill>
                          <a:srgbClr val="63656A"/>
                        </a:solidFill>
                        <a:latin typeface="Arial" panose="020B0604020202020204" pitchFamily="34" charset="0"/>
                        <a:cs typeface="Arial" panose="020B0604020202020204" pitchFamily="34" charset="0"/>
                      </a:endParaRPr>
                    </a:p>
                  </a:txBody>
                  <a:tcPr>
                    <a:solidFill>
                      <a:schemeClr val="bg1"/>
                    </a:solidFill>
                  </a:tcPr>
                </a:tc>
                <a:tc hMerge="1">
                  <a:txBody>
                    <a:bodyPr/>
                    <a:lstStyle/>
                    <a:p>
                      <a:endParaRPr lang="en-GB" sz="800" b="1" dirty="0">
                        <a:solidFill>
                          <a:srgbClr val="63656A"/>
                        </a:solidFill>
                        <a:latin typeface="Arial" panose="020B0604020202020204" pitchFamily="34" charset="0"/>
                        <a:cs typeface="Arial" panose="020B0604020202020204" pitchFamily="34" charset="0"/>
                      </a:endParaRPr>
                    </a:p>
                  </a:txBody>
                  <a:tcPr>
                    <a:solidFill>
                      <a:schemeClr val="bg1"/>
                    </a:solidFill>
                  </a:tcPr>
                </a:tc>
              </a:tr>
              <a:tr h="370840">
                <a:tc gridSpan="4">
                  <a:txBody>
                    <a:bodyPr/>
                    <a:lstStyle/>
                    <a:p>
                      <a:endParaRPr lang="en-GB" sz="1000" b="0" dirty="0">
                        <a:solidFill>
                          <a:srgbClr val="63656A"/>
                        </a:solidFill>
                        <a:latin typeface="Arial" panose="020B0604020202020204" pitchFamily="34" charset="0"/>
                        <a:cs typeface="Arial" panose="020B0604020202020204" pitchFamily="34" charset="0"/>
                      </a:endParaRPr>
                    </a:p>
                  </a:txBody>
                  <a:tcPr>
                    <a:solidFill>
                      <a:schemeClr val="bg1"/>
                    </a:solidFill>
                  </a:tcPr>
                </a:tc>
                <a:tc hMerge="1">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hMerge="1">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hMerge="1">
                  <a:txBody>
                    <a:bodyPr/>
                    <a:lstStyle/>
                    <a:p>
                      <a:endParaRPr lang="en-GB" sz="800" b="1" dirty="0">
                        <a:solidFill>
                          <a:srgbClr val="63656A"/>
                        </a:solidFill>
                        <a:latin typeface="Arial" panose="020B0604020202020204" pitchFamily="34" charset="0"/>
                        <a:cs typeface="Arial" panose="020B0604020202020204" pitchFamily="34" charset="0"/>
                      </a:endParaRPr>
                    </a:p>
                  </a:txBody>
                  <a:tcPr>
                    <a:solidFill>
                      <a:schemeClr val="bg1"/>
                    </a:solidFill>
                  </a:tcPr>
                </a:tc>
              </a:tr>
            </a:tbl>
          </a:graphicData>
        </a:graphic>
      </p:graphicFrame>
    </p:spTree>
    <p:extLst>
      <p:ext uri="{BB962C8B-B14F-4D97-AF65-F5344CB8AC3E}">
        <p14:creationId xmlns:p14="http://schemas.microsoft.com/office/powerpoint/2010/main" val="616585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7"/>
          <p:cNvSpPr txBox="1">
            <a:spLocks noChangeArrowheads="1"/>
          </p:cNvSpPr>
          <p:nvPr/>
        </p:nvSpPr>
        <p:spPr bwMode="auto">
          <a:xfrm>
            <a:off x="5275869" y="5003098"/>
            <a:ext cx="6545344" cy="1689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91440" rIns="91440" bIns="91440" anchor="t" anchorCtr="0" upright="1">
            <a:noAutofit/>
          </a:bodyPr>
          <a:lstStyle/>
          <a:p>
            <a:pPr>
              <a:lnSpc>
                <a:spcPct val="120000"/>
              </a:lnSpc>
              <a:spcAft>
                <a:spcPts val="0"/>
              </a:spcAft>
            </a:pPr>
            <a:r>
              <a:rPr lang="en-US" sz="1000" dirty="0" smtClean="0">
                <a:solidFill>
                  <a:srgbClr val="646469"/>
                </a:solidFill>
                <a:effectLst/>
                <a:latin typeface="Arial" panose="020B0604020202020204" pitchFamily="34" charset="0"/>
                <a:ea typeface="Cambria" panose="02040503050406030204" pitchFamily="18" charset="0"/>
                <a:cs typeface="Arial" panose="020B0604020202020204" pitchFamily="34" charset="0"/>
              </a:rPr>
              <a:t>Thank </a:t>
            </a:r>
            <a:r>
              <a:rPr lang="en-US" sz="1000" dirty="0">
                <a:solidFill>
                  <a:srgbClr val="646469"/>
                </a:solidFill>
                <a:effectLst/>
                <a:latin typeface="Arial" panose="020B0604020202020204" pitchFamily="34" charset="0"/>
                <a:ea typeface="Cambria" panose="02040503050406030204" pitchFamily="18" charset="0"/>
                <a:cs typeface="Arial" panose="020B0604020202020204" pitchFamily="34" charset="0"/>
              </a:rPr>
              <a:t>you for taking the time to fill out this briefing document and giving Penguins the opportunity to work alongside you</a:t>
            </a:r>
            <a:r>
              <a:rPr lang="en-US" sz="1000" dirty="0" smtClean="0">
                <a:solidFill>
                  <a:srgbClr val="646469"/>
                </a:solidFill>
                <a:effectLst/>
                <a:latin typeface="Arial" panose="020B0604020202020204" pitchFamily="34" charset="0"/>
                <a:ea typeface="Cambria" panose="02040503050406030204" pitchFamily="18" charset="0"/>
                <a:cs typeface="Arial" panose="020B0604020202020204" pitchFamily="34" charset="0"/>
              </a:rPr>
              <a:t>.</a:t>
            </a:r>
            <a:endParaRPr lang="en-GB" sz="1000" dirty="0">
              <a:effectLst/>
              <a:latin typeface="Arial" panose="020B0604020202020204" pitchFamily="34" charset="0"/>
              <a:ea typeface="Cambria" panose="02040503050406030204" pitchFamily="18" charset="0"/>
              <a:cs typeface="Arial" panose="020B0604020202020204" pitchFamily="34" charset="0"/>
            </a:endParaRPr>
          </a:p>
          <a:p>
            <a:pPr>
              <a:lnSpc>
                <a:spcPct val="120000"/>
              </a:lnSpc>
              <a:spcAft>
                <a:spcPts val="0"/>
              </a:spcAft>
            </a:pPr>
            <a:r>
              <a:rPr lang="en-US" sz="1000" dirty="0">
                <a:solidFill>
                  <a:srgbClr val="646469"/>
                </a:solidFill>
                <a:effectLst/>
                <a:latin typeface="Arial" panose="020B0604020202020204" pitchFamily="34" charset="0"/>
                <a:ea typeface="Cambria" panose="02040503050406030204" pitchFamily="18" charset="0"/>
                <a:cs typeface="Arial" panose="020B0604020202020204" pitchFamily="34" charset="0"/>
              </a:rPr>
              <a:t>For a project to be truly successful it is important that we have trust and confidence in each other, and this is the first step in a fast track process to achieve the perfect working relationship</a:t>
            </a:r>
            <a:r>
              <a:rPr lang="en-US" sz="1000" dirty="0" smtClean="0">
                <a:solidFill>
                  <a:srgbClr val="646469"/>
                </a:solidFill>
                <a:effectLst/>
                <a:latin typeface="Arial" panose="020B0604020202020204" pitchFamily="34" charset="0"/>
                <a:ea typeface="Cambria" panose="02040503050406030204" pitchFamily="18" charset="0"/>
                <a:cs typeface="Arial" panose="020B0604020202020204" pitchFamily="34" charset="0"/>
              </a:rPr>
              <a:t>.</a:t>
            </a:r>
          </a:p>
          <a:p>
            <a:pPr>
              <a:lnSpc>
                <a:spcPct val="120000"/>
              </a:lnSpc>
              <a:spcAft>
                <a:spcPts val="0"/>
              </a:spcAft>
            </a:pPr>
            <a:endParaRPr lang="en-US" sz="1000" dirty="0" smtClean="0">
              <a:solidFill>
                <a:srgbClr val="646469"/>
              </a:solidFill>
              <a:effectLst/>
              <a:latin typeface="Arial" panose="020B0604020202020204" pitchFamily="34" charset="0"/>
              <a:ea typeface="Cambria" panose="02040503050406030204" pitchFamily="18" charset="0"/>
              <a:cs typeface="Arial" panose="020B0604020202020204" pitchFamily="34" charset="0"/>
            </a:endParaRPr>
          </a:p>
          <a:p>
            <a:pPr>
              <a:lnSpc>
                <a:spcPct val="120000"/>
              </a:lnSpc>
              <a:spcAft>
                <a:spcPts val="0"/>
              </a:spcAft>
            </a:pPr>
            <a:r>
              <a:rPr lang="en-US" sz="1000" b="1" dirty="0" smtClean="0">
                <a:solidFill>
                  <a:srgbClr val="646469"/>
                </a:solidFill>
                <a:effectLst/>
                <a:latin typeface="Arial" panose="020B0604020202020204" pitchFamily="34" charset="0"/>
                <a:ea typeface="Cambria" panose="02040503050406030204" pitchFamily="18" charset="0"/>
                <a:cs typeface="Arial" panose="020B0604020202020204" pitchFamily="34" charset="0"/>
              </a:rPr>
              <a:t>We </a:t>
            </a:r>
            <a:r>
              <a:rPr lang="en-US" sz="1000" b="1" dirty="0">
                <a:solidFill>
                  <a:srgbClr val="646469"/>
                </a:solidFill>
                <a:effectLst/>
                <a:latin typeface="Arial" panose="020B0604020202020204" pitchFamily="34" charset="0"/>
                <a:ea typeface="Cambria" panose="02040503050406030204" pitchFamily="18" charset="0"/>
                <a:cs typeface="Arial" panose="020B0604020202020204" pitchFamily="34" charset="0"/>
              </a:rPr>
              <a:t>look forward to working with you soon.</a:t>
            </a:r>
            <a:endParaRPr lang="en-GB" sz="1000" b="1" dirty="0">
              <a:effectLst/>
              <a:latin typeface="Arial" panose="020B0604020202020204" pitchFamily="34" charset="0"/>
              <a:ea typeface="Cambria" panose="02040503050406030204" pitchFamily="18" charset="0"/>
              <a:cs typeface="Arial" panose="020B0604020202020204" pitchFamily="34" charset="0"/>
            </a:endParaRPr>
          </a:p>
        </p:txBody>
      </p:sp>
      <p:sp>
        <p:nvSpPr>
          <p:cNvPr id="3" name="Text Box 30"/>
          <p:cNvSpPr txBox="1">
            <a:spLocks noChangeArrowheads="1"/>
          </p:cNvSpPr>
          <p:nvPr/>
        </p:nvSpPr>
        <p:spPr bwMode="auto">
          <a:xfrm>
            <a:off x="806223" y="574357"/>
            <a:ext cx="324326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91440" rIns="91440" bIns="91440" anchor="t" anchorCtr="0" upright="1">
            <a:noAutofit/>
          </a:bodyPr>
          <a:lstStyle/>
          <a:p>
            <a:pPr>
              <a:lnSpc>
                <a:spcPct val="90000"/>
              </a:lnSpc>
              <a:spcAft>
                <a:spcPts val="0"/>
              </a:spcAft>
              <a:tabLst>
                <a:tab pos="-90170" algn="l"/>
              </a:tabLst>
            </a:pPr>
            <a:r>
              <a:rPr lang="en-US" sz="2400" dirty="0">
                <a:solidFill>
                  <a:srgbClr val="7F7F7F"/>
                </a:solidFill>
                <a:effectLst/>
                <a:latin typeface="Omnes-Light"/>
                <a:ea typeface="Cambria" panose="02040503050406030204" pitchFamily="18" charset="0"/>
                <a:cs typeface="Omnes-Regular"/>
              </a:rPr>
              <a:t>Section 4 </a:t>
            </a:r>
            <a:endParaRPr lang="en-GB" sz="1200" dirty="0">
              <a:solidFill>
                <a:srgbClr val="000000"/>
              </a:solidFill>
              <a:effectLst/>
              <a:latin typeface="MinionPro-Regular"/>
              <a:ea typeface="Cambria" panose="02040503050406030204" pitchFamily="18" charset="0"/>
              <a:cs typeface="MinionPro-Regular"/>
            </a:endParaRPr>
          </a:p>
          <a:p>
            <a:pPr>
              <a:lnSpc>
                <a:spcPct val="90000"/>
              </a:lnSpc>
              <a:spcAft>
                <a:spcPts val="0"/>
              </a:spcAft>
              <a:tabLst>
                <a:tab pos="-90170" algn="l"/>
              </a:tabLst>
            </a:pPr>
            <a:r>
              <a:rPr lang="en-US" sz="2400" dirty="0">
                <a:solidFill>
                  <a:srgbClr val="E7008B"/>
                </a:solidFill>
                <a:effectLst/>
                <a:latin typeface="Omnes-Light"/>
                <a:ea typeface="Cambria" panose="02040503050406030204" pitchFamily="18" charset="0"/>
                <a:cs typeface="Omnes-Regular"/>
              </a:rPr>
              <a:t>Budget </a:t>
            </a:r>
            <a:r>
              <a:rPr lang="en-US" sz="2400" dirty="0">
                <a:solidFill>
                  <a:srgbClr val="E7008B"/>
                </a:solidFill>
                <a:latin typeface="Omnes-Light"/>
                <a:ea typeface="Cambria" panose="02040503050406030204" pitchFamily="18" charset="0"/>
                <a:cs typeface="Omnes-Regular"/>
              </a:rPr>
              <a:t>&amp;</a:t>
            </a:r>
            <a:r>
              <a:rPr lang="en-US" sz="2400" dirty="0" smtClean="0">
                <a:solidFill>
                  <a:srgbClr val="E7008B"/>
                </a:solidFill>
                <a:effectLst/>
                <a:latin typeface="Omnes-Light"/>
                <a:ea typeface="Cambria" panose="02040503050406030204" pitchFamily="18" charset="0"/>
                <a:cs typeface="Omnes-Regular"/>
              </a:rPr>
              <a:t> </a:t>
            </a:r>
            <a:r>
              <a:rPr lang="en-US" sz="2400" dirty="0">
                <a:solidFill>
                  <a:srgbClr val="E7008B"/>
                </a:solidFill>
                <a:effectLst/>
                <a:latin typeface="Omnes-Light"/>
                <a:ea typeface="Cambria" panose="02040503050406030204" pitchFamily="18" charset="0"/>
                <a:cs typeface="Omnes-Regular"/>
              </a:rPr>
              <a:t>timeline</a:t>
            </a:r>
            <a:endParaRPr lang="en-GB" sz="1200" dirty="0">
              <a:solidFill>
                <a:srgbClr val="000000"/>
              </a:solidFill>
              <a:effectLst/>
              <a:latin typeface="MinionPro-Regular"/>
              <a:ea typeface="Cambria" panose="02040503050406030204" pitchFamily="18" charset="0"/>
              <a:cs typeface="MinionPro-Regular"/>
            </a:endParaRPr>
          </a:p>
          <a:p>
            <a:pPr>
              <a:spcAft>
                <a:spcPts val="0"/>
              </a:spcAft>
              <a:tabLst>
                <a:tab pos="-90170" algn="l"/>
              </a:tabLst>
            </a:pPr>
            <a:r>
              <a:rPr lang="en-US" sz="1200" dirty="0">
                <a:effectLst/>
                <a:latin typeface="Cambria" panose="02040503050406030204" pitchFamily="18" charset="0"/>
                <a:ea typeface="Cambria" panose="02040503050406030204" pitchFamily="18" charset="0"/>
                <a:cs typeface="Times New Roman" panose="02020603050405020304" pitchFamily="18" charset="0"/>
              </a:rPr>
              <a:t> </a:t>
            </a:r>
            <a:endParaRPr lang="en-GB" sz="1200" dirty="0">
              <a:effectLst/>
              <a:latin typeface="Cambria" panose="02040503050406030204" pitchFamily="18" charset="0"/>
              <a:ea typeface="Cambria" panose="020405030504060302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536326811"/>
              </p:ext>
            </p:extLst>
          </p:nvPr>
        </p:nvGraphicFramePr>
        <p:xfrm>
          <a:off x="5372885" y="574357"/>
          <a:ext cx="6246460" cy="4210220"/>
        </p:xfrm>
        <a:graphic>
          <a:graphicData uri="http://schemas.openxmlformats.org/drawingml/2006/table">
            <a:tbl>
              <a:tblPr firstRow="1" bandRow="1">
                <a:tableStyleId>{0505E3EF-67EA-436B-97B2-0124C06EBD24}</a:tableStyleId>
              </a:tblPr>
              <a:tblGrid>
                <a:gridCol w="5054970"/>
                <a:gridCol w="1191490"/>
              </a:tblGrid>
              <a:tr h="220722">
                <a:tc gridSpan="2">
                  <a:txBody>
                    <a:bodyPr/>
                    <a:lstStyle/>
                    <a:p>
                      <a:r>
                        <a:rPr lang="en-GB" sz="900" b="0" dirty="0" smtClean="0">
                          <a:solidFill>
                            <a:schemeClr val="bg1"/>
                          </a:solidFill>
                          <a:latin typeface="Arial" panose="020B0604020202020204" pitchFamily="34" charset="0"/>
                          <a:cs typeface="Arial" panose="020B0604020202020204" pitchFamily="34" charset="0"/>
                        </a:rPr>
                        <a:t>BUDGET</a:t>
                      </a:r>
                      <a:endParaRPr lang="en-GB" sz="900" b="0" dirty="0">
                        <a:solidFill>
                          <a:schemeClr val="bg1"/>
                        </a:solidFill>
                        <a:latin typeface="Arial" panose="020B0604020202020204" pitchFamily="34" charset="0"/>
                        <a:cs typeface="Arial" panose="020B0604020202020204" pitchFamily="34" charset="0"/>
                      </a:endParaRPr>
                    </a:p>
                  </a:txBody>
                  <a:tcPr>
                    <a:solidFill>
                      <a:srgbClr val="63656A"/>
                    </a:solidFill>
                  </a:tcPr>
                </a:tc>
                <a:tc hMerge="1">
                  <a:txBody>
                    <a:bodyPr/>
                    <a:lstStyle/>
                    <a:p>
                      <a:endParaRPr lang="en-GB" dirty="0"/>
                    </a:p>
                  </a:txBody>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Guideline for all</a:t>
                      </a:r>
                      <a:r>
                        <a:rPr lang="en-GB" sz="900" b="0" baseline="0" dirty="0" smtClean="0">
                          <a:solidFill>
                            <a:srgbClr val="63656A"/>
                          </a:solidFill>
                          <a:latin typeface="Arial" panose="020B0604020202020204" pitchFamily="34" charset="0"/>
                          <a:cs typeface="Arial" panose="020B0604020202020204" pitchFamily="34" charset="0"/>
                        </a:rPr>
                        <a:t> the services you require above </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r>
                        <a:rPr lang="en-GB" sz="900" b="0" dirty="0" smtClean="0">
                          <a:solidFill>
                            <a:srgbClr val="63656A"/>
                          </a:solidFill>
                          <a:latin typeface="Arial" panose="020B0604020202020204" pitchFamily="34" charset="0"/>
                          <a:cs typeface="Arial" panose="020B0604020202020204" pitchFamily="34" charset="0"/>
                        </a:rPr>
                        <a:t>£0.00</a:t>
                      </a:r>
                      <a:r>
                        <a:rPr lang="en-GB" sz="900" b="0" baseline="0" dirty="0" smtClean="0">
                          <a:solidFill>
                            <a:srgbClr val="63656A"/>
                          </a:solidFill>
                          <a:latin typeface="Arial" panose="020B0604020202020204" pitchFamily="34" charset="0"/>
                          <a:cs typeface="Arial" panose="020B0604020202020204" pitchFamily="34" charset="0"/>
                        </a:rPr>
                        <a:t>  </a:t>
                      </a:r>
                      <a:r>
                        <a:rPr lang="en-GB" sz="900" b="0" dirty="0" smtClean="0">
                          <a:solidFill>
                            <a:srgbClr val="63656A"/>
                          </a:solidFill>
                          <a:latin typeface="Arial" panose="020B0604020202020204" pitchFamily="34" charset="0"/>
                          <a:cs typeface="Arial" panose="020B0604020202020204" pitchFamily="34" charset="0"/>
                        </a:rPr>
                        <a:t>+VAT</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r>
              <a:tr h="370840">
                <a:tc>
                  <a:txBody>
                    <a:bodyPr/>
                    <a:lstStyle/>
                    <a:p>
                      <a:r>
                        <a:rPr lang="en-GB" sz="900" b="0" dirty="0" smtClean="0">
                          <a:solidFill>
                            <a:schemeClr val="bg1"/>
                          </a:solidFill>
                          <a:latin typeface="Arial" panose="020B0604020202020204" pitchFamily="34" charset="0"/>
                          <a:cs typeface="Arial" panose="020B0604020202020204" pitchFamily="34" charset="0"/>
                        </a:rPr>
                        <a:t>WHAT</a:t>
                      </a:r>
                      <a:r>
                        <a:rPr lang="en-GB" sz="900" b="0" baseline="0" dirty="0" smtClean="0">
                          <a:solidFill>
                            <a:schemeClr val="bg1"/>
                          </a:solidFill>
                          <a:latin typeface="Arial" panose="020B0604020202020204" pitchFamily="34" charset="0"/>
                          <a:cs typeface="Arial" panose="020B0604020202020204" pitchFamily="34" charset="0"/>
                        </a:rPr>
                        <a:t> ARE YOUR KEY TIMELINES? (E.G. PITCH PROCESS, PLANNING, PRE EVENT CAMPAIGN), DATES OF PROJECTS</a:t>
                      </a:r>
                      <a:endParaRPr lang="en-GB" sz="900" b="0" dirty="0">
                        <a:solidFill>
                          <a:schemeClr val="bg1"/>
                        </a:solidFill>
                        <a:latin typeface="Arial" panose="020B0604020202020204" pitchFamily="34" charset="0"/>
                        <a:cs typeface="Arial" panose="020B0604020202020204" pitchFamily="34" charset="0"/>
                      </a:endParaRPr>
                    </a:p>
                  </a:txBody>
                  <a:tcPr>
                    <a:solidFill>
                      <a:srgbClr val="63656A"/>
                    </a:solidFill>
                  </a:tcPr>
                </a:tc>
                <a:tc>
                  <a:txBody>
                    <a:bodyPr/>
                    <a:lstStyle/>
                    <a:p>
                      <a:r>
                        <a:rPr lang="en-GB" sz="900" b="0" dirty="0" smtClean="0">
                          <a:solidFill>
                            <a:schemeClr val="bg1"/>
                          </a:solidFill>
                          <a:latin typeface="Arial" panose="020B0604020202020204" pitchFamily="34" charset="0"/>
                          <a:cs typeface="Arial" panose="020B0604020202020204" pitchFamily="34" charset="0"/>
                        </a:rPr>
                        <a:t>DATE</a:t>
                      </a:r>
                      <a:endParaRPr lang="en-GB" sz="900" b="0" dirty="0">
                        <a:solidFill>
                          <a:schemeClr val="bg1"/>
                        </a:solidFill>
                        <a:latin typeface="Arial" panose="020B0604020202020204" pitchFamily="34" charset="0"/>
                        <a:cs typeface="Arial" panose="020B0604020202020204" pitchFamily="34" charset="0"/>
                      </a:endParaRPr>
                    </a:p>
                  </a:txBody>
                  <a:tcPr>
                    <a:solidFill>
                      <a:srgbClr val="63656A"/>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Investigative discussion</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Initial concept</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Final proposal</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Pitch</a:t>
                      </a:r>
                      <a:r>
                        <a:rPr lang="en-GB" sz="900" b="0" baseline="0" dirty="0" smtClean="0">
                          <a:solidFill>
                            <a:srgbClr val="63656A"/>
                          </a:solidFill>
                          <a:latin typeface="Arial" panose="020B0604020202020204" pitchFamily="34" charset="0"/>
                          <a:cs typeface="Arial" panose="020B0604020202020204" pitchFamily="34" charset="0"/>
                        </a:rPr>
                        <a:t> date</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r>
              <a:tr h="370840">
                <a:tc>
                  <a:txBody>
                    <a:bodyPr/>
                    <a:lstStyle/>
                    <a:p>
                      <a:r>
                        <a:rPr lang="en-GB" sz="900" b="0" smtClean="0">
                          <a:solidFill>
                            <a:srgbClr val="63656A"/>
                          </a:solidFill>
                          <a:latin typeface="Arial" panose="020B0604020202020204" pitchFamily="34" charset="0"/>
                          <a:cs typeface="Arial" panose="020B0604020202020204" pitchFamily="34" charset="0"/>
                        </a:rPr>
                        <a:t>Date </a:t>
                      </a:r>
                      <a:r>
                        <a:rPr lang="en-GB" sz="900" b="0" dirty="0" smtClean="0">
                          <a:solidFill>
                            <a:srgbClr val="63656A"/>
                          </a:solidFill>
                          <a:latin typeface="Arial" panose="020B0604020202020204" pitchFamily="34" charset="0"/>
                          <a:cs typeface="Arial" panose="020B0604020202020204" pitchFamily="34" charset="0"/>
                        </a:rPr>
                        <a:t>to appoint agency</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Work begins on project</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r>
              <a:tr h="370840">
                <a:tc>
                  <a:txBody>
                    <a:bodyPr/>
                    <a:lstStyle/>
                    <a:p>
                      <a:r>
                        <a:rPr lang="en-GB" sz="900" b="0" dirty="0" smtClean="0">
                          <a:solidFill>
                            <a:srgbClr val="63656A"/>
                          </a:solidFill>
                          <a:latin typeface="Arial" panose="020B0604020202020204" pitchFamily="34" charset="0"/>
                          <a:cs typeface="Arial" panose="020B0604020202020204" pitchFamily="34" charset="0"/>
                        </a:rPr>
                        <a:t>Dates of projects</a:t>
                      </a:r>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c>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r>
              <a:tr h="273220">
                <a:tc gridSpan="2">
                  <a:txBody>
                    <a:bodyPr/>
                    <a:lstStyle/>
                    <a:p>
                      <a:r>
                        <a:rPr lang="en-GB" sz="900" b="0" dirty="0" smtClean="0">
                          <a:solidFill>
                            <a:schemeClr val="bg1"/>
                          </a:solidFill>
                          <a:latin typeface="Arial" panose="020B0604020202020204" pitchFamily="34" charset="0"/>
                          <a:cs typeface="Arial" panose="020B0604020202020204" pitchFamily="34" charset="0"/>
                        </a:rPr>
                        <a:t>SHOULD OUR RESPONSE TO THIS BRIEF FOLLOW A PARTICULAR FORMAT?</a:t>
                      </a:r>
                      <a:endParaRPr lang="en-GB" sz="900" b="0" dirty="0">
                        <a:solidFill>
                          <a:schemeClr val="bg1"/>
                        </a:solidFill>
                        <a:latin typeface="Arial" panose="020B0604020202020204" pitchFamily="34" charset="0"/>
                        <a:cs typeface="Arial" panose="020B0604020202020204" pitchFamily="34" charset="0"/>
                      </a:endParaRPr>
                    </a:p>
                  </a:txBody>
                  <a:tcPr>
                    <a:solidFill>
                      <a:srgbClr val="63656A"/>
                    </a:solidFill>
                  </a:tcPr>
                </a:tc>
                <a:tc hMerge="1">
                  <a:txBody>
                    <a:bodyPr/>
                    <a:lstStyle/>
                    <a:p>
                      <a:endParaRPr lang="en-GB" sz="1000" b="1" dirty="0">
                        <a:solidFill>
                          <a:srgbClr val="63656A"/>
                        </a:solidFill>
                        <a:latin typeface="Arial" panose="020B0604020202020204" pitchFamily="34" charset="0"/>
                        <a:cs typeface="Arial" panose="020B0604020202020204" pitchFamily="34" charset="0"/>
                      </a:endParaRPr>
                    </a:p>
                  </a:txBody>
                  <a:tcPr>
                    <a:solidFill>
                      <a:schemeClr val="bg1"/>
                    </a:solidFill>
                  </a:tcPr>
                </a:tc>
              </a:tr>
              <a:tr h="370840">
                <a:tc gridSpan="2">
                  <a:txBody>
                    <a:bodyPr/>
                    <a:lstStyle/>
                    <a:p>
                      <a:endParaRPr lang="en-GB" sz="800" b="0" dirty="0">
                        <a:solidFill>
                          <a:srgbClr val="63656A"/>
                        </a:solidFill>
                        <a:latin typeface="Arial" panose="020B0604020202020204" pitchFamily="34" charset="0"/>
                        <a:cs typeface="Arial" panose="020B0604020202020204" pitchFamily="34" charset="0"/>
                      </a:endParaRPr>
                    </a:p>
                  </a:txBody>
                  <a:tcPr>
                    <a:solidFill>
                      <a:schemeClr val="bg1"/>
                    </a:solidFill>
                  </a:tcPr>
                </a:tc>
                <a:tc hMerge="1">
                  <a:txBody>
                    <a:bodyPr/>
                    <a:lstStyle/>
                    <a:p>
                      <a:endParaRPr lang="en-GB" sz="900" b="0" dirty="0">
                        <a:solidFill>
                          <a:srgbClr val="63656A"/>
                        </a:solidFill>
                        <a:latin typeface="Arial" panose="020B0604020202020204" pitchFamily="34" charset="0"/>
                        <a:cs typeface="Arial" panose="020B0604020202020204" pitchFamily="34" charset="0"/>
                      </a:endParaRPr>
                    </a:p>
                  </a:txBody>
                  <a:tcPr>
                    <a:solidFill>
                      <a:schemeClr val="bg1"/>
                    </a:solidFill>
                  </a:tcPr>
                </a:tc>
              </a:tr>
            </a:tbl>
          </a:graphicData>
        </a:graphic>
      </p:graphicFrame>
    </p:spTree>
    <p:extLst>
      <p:ext uri="{BB962C8B-B14F-4D97-AF65-F5344CB8AC3E}">
        <p14:creationId xmlns:p14="http://schemas.microsoft.com/office/powerpoint/2010/main" val="2648898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TotalTime>
  <Words>719</Words>
  <Application>Microsoft Office PowerPoint</Application>
  <PresentationFormat>Widescreen</PresentationFormat>
  <Paragraphs>129</Paragraphs>
  <Slides>7</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vt:i4>
      </vt:variant>
    </vt:vector>
  </HeadingPairs>
  <TitlesOfParts>
    <vt:vector size="18" baseType="lpstr">
      <vt:lpstr>Arial</vt:lpstr>
      <vt:lpstr>Calibri</vt:lpstr>
      <vt:lpstr>Calibri Light</vt:lpstr>
      <vt:lpstr>Cambria</vt:lpstr>
      <vt:lpstr>MinionPro-Regular</vt:lpstr>
      <vt:lpstr>Omnes Light</vt:lpstr>
      <vt:lpstr>Omnes-Light</vt:lpstr>
      <vt:lpstr>Omnes-Medium</vt:lpstr>
      <vt:lpstr>Omnes-Regular</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Alchemy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Kelly</dc:creator>
  <cp:lastModifiedBy>Anthony Kelly</cp:lastModifiedBy>
  <cp:revision>28</cp:revision>
  <dcterms:created xsi:type="dcterms:W3CDTF">2015-08-10T10:39:04Z</dcterms:created>
  <dcterms:modified xsi:type="dcterms:W3CDTF">2015-11-09T17:53:11Z</dcterms:modified>
</cp:coreProperties>
</file>