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6" r:id="rId2"/>
    <p:sldId id="269" r:id="rId3"/>
    <p:sldId id="291" r:id="rId4"/>
    <p:sldId id="311" r:id="rId5"/>
    <p:sldId id="315" r:id="rId6"/>
    <p:sldId id="326" r:id="rId7"/>
    <p:sldId id="294" r:id="rId8"/>
    <p:sldId id="325" r:id="rId9"/>
    <p:sldId id="309" r:id="rId10"/>
    <p:sldId id="314" r:id="rId11"/>
    <p:sldId id="321" r:id="rId12"/>
    <p:sldId id="333" r:id="rId13"/>
    <p:sldId id="328" r:id="rId14"/>
    <p:sldId id="327" r:id="rId15"/>
    <p:sldId id="337" r:id="rId16"/>
    <p:sldId id="334" r:id="rId17"/>
    <p:sldId id="331" r:id="rId18"/>
    <p:sldId id="329" r:id="rId19"/>
    <p:sldId id="332" r:id="rId20"/>
    <p:sldId id="330" r:id="rId21"/>
    <p:sldId id="335" r:id="rId22"/>
    <p:sldId id="318" r:id="rId23"/>
    <p:sldId id="319" r:id="rId24"/>
    <p:sldId id="338" r:id="rId25"/>
    <p:sldId id="316" r:id="rId26"/>
    <p:sldId id="317" r:id="rId27"/>
    <p:sldId id="339" r:id="rId28"/>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8C75A"/>
    <a:srgbClr val="BCE46D"/>
    <a:srgbClr val="9FCF67"/>
    <a:srgbClr val="FFFFFF"/>
    <a:srgbClr val="CFE767"/>
    <a:srgbClr val="EAFFCE"/>
    <a:srgbClr val="AEF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87" autoAdjust="0"/>
  </p:normalViewPr>
  <p:slideViewPr>
    <p:cSldViewPr>
      <p:cViewPr varScale="1">
        <p:scale>
          <a:sx n="68" d="100"/>
          <a:sy n="68" d="100"/>
        </p:scale>
        <p:origin x="5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26" d="100"/>
          <a:sy n="126" d="100"/>
        </p:scale>
        <p:origin x="2058"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4" cy="3511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sz="quarter" idx="1"/>
          </p:nvPr>
        </p:nvSpPr>
        <p:spPr>
          <a:xfrm>
            <a:off x="5273003" y="0"/>
            <a:ext cx="4033944" cy="351155"/>
          </a:xfrm>
          <a:prstGeom prst="rect">
            <a:avLst/>
          </a:prstGeom>
        </p:spPr>
        <p:txBody>
          <a:bodyPr vert="horz" lIns="93321" tIns="46660" rIns="93321" bIns="46660" rtlCol="0"/>
          <a:lstStyle>
            <a:lvl1pPr algn="r">
              <a:defRPr sz="1200"/>
            </a:lvl1pPr>
          </a:lstStyle>
          <a:p>
            <a:fld id="{C57FB7DF-965A-4222-87B6-8EE62B584008}" type="datetimeFigureOut">
              <a:rPr lang="en-US" smtClean="0"/>
              <a:t>1/27/2016</a:t>
            </a:fld>
            <a:endParaRPr lang="en-US"/>
          </a:p>
        </p:txBody>
      </p:sp>
      <p:sp>
        <p:nvSpPr>
          <p:cNvPr id="4" name="Footer Placeholder 3"/>
          <p:cNvSpPr>
            <a:spLocks noGrp="1"/>
          </p:cNvSpPr>
          <p:nvPr>
            <p:ph type="ftr" sz="quarter" idx="2"/>
          </p:nvPr>
        </p:nvSpPr>
        <p:spPr>
          <a:xfrm>
            <a:off x="0" y="6670726"/>
            <a:ext cx="4033944" cy="351155"/>
          </a:xfrm>
          <a:prstGeom prst="rect">
            <a:avLst/>
          </a:prstGeom>
        </p:spPr>
        <p:txBody>
          <a:bodyPr vert="horz" lIns="93321" tIns="46660" rIns="93321" bIns="46660" rtlCol="0" anchor="b"/>
          <a:lstStyle>
            <a:lvl1pPr algn="l">
              <a:defRPr sz="1200"/>
            </a:lvl1pPr>
          </a:lstStyle>
          <a:p>
            <a:endParaRPr lang="en-US"/>
          </a:p>
        </p:txBody>
      </p:sp>
      <p:sp>
        <p:nvSpPr>
          <p:cNvPr id="5" name="Slide Number Placeholder 4"/>
          <p:cNvSpPr>
            <a:spLocks noGrp="1"/>
          </p:cNvSpPr>
          <p:nvPr>
            <p:ph type="sldNum" sz="quarter" idx="3"/>
          </p:nvPr>
        </p:nvSpPr>
        <p:spPr>
          <a:xfrm>
            <a:off x="5273003" y="6670726"/>
            <a:ext cx="4033944" cy="351155"/>
          </a:xfrm>
          <a:prstGeom prst="rect">
            <a:avLst/>
          </a:prstGeom>
        </p:spPr>
        <p:txBody>
          <a:bodyPr vert="horz" lIns="93321" tIns="46660" rIns="93321" bIns="46660" rtlCol="0" anchor="b"/>
          <a:lstStyle>
            <a:lvl1pPr algn="r">
              <a:defRPr sz="1200"/>
            </a:lvl1pPr>
          </a:lstStyle>
          <a:p>
            <a:fld id="{012F1617-F28B-469E-A1E2-B860405D998B}" type="slidenum">
              <a:rPr lang="en-US" smtClean="0"/>
              <a:t>‹#›</a:t>
            </a:fld>
            <a:endParaRPr lang="en-US"/>
          </a:p>
        </p:txBody>
      </p:sp>
    </p:spTree>
    <p:extLst>
      <p:ext uri="{BB962C8B-B14F-4D97-AF65-F5344CB8AC3E}">
        <p14:creationId xmlns:p14="http://schemas.microsoft.com/office/powerpoint/2010/main" val="3328327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4" cy="351155"/>
          </a:xfrm>
          <a:prstGeom prst="rect">
            <a:avLst/>
          </a:prstGeom>
        </p:spPr>
        <p:txBody>
          <a:bodyPr vert="horz" lIns="93321" tIns="46660" rIns="93321" bIns="46660" rtlCol="0"/>
          <a:lstStyle>
            <a:lvl1pPr algn="l">
              <a:defRPr sz="1200"/>
            </a:lvl1pPr>
          </a:lstStyle>
          <a:p>
            <a:endParaRPr lang="en-US"/>
          </a:p>
        </p:txBody>
      </p:sp>
      <p:sp>
        <p:nvSpPr>
          <p:cNvPr id="3" name="Date Placeholder 2"/>
          <p:cNvSpPr>
            <a:spLocks noGrp="1"/>
          </p:cNvSpPr>
          <p:nvPr>
            <p:ph type="dt" idx="1"/>
          </p:nvPr>
        </p:nvSpPr>
        <p:spPr>
          <a:xfrm>
            <a:off x="5273003" y="0"/>
            <a:ext cx="4033944" cy="351155"/>
          </a:xfrm>
          <a:prstGeom prst="rect">
            <a:avLst/>
          </a:prstGeom>
        </p:spPr>
        <p:txBody>
          <a:bodyPr vert="horz" lIns="93321" tIns="46660" rIns="93321" bIns="46660" rtlCol="0"/>
          <a:lstStyle>
            <a:lvl1pPr algn="r">
              <a:defRPr sz="1200"/>
            </a:lvl1pPr>
          </a:lstStyle>
          <a:p>
            <a:fld id="{7C26FB65-D48F-4274-8851-AFAA64C17A25}" type="datetimeFigureOut">
              <a:rPr lang="en-US" smtClean="0"/>
              <a:t>1/27/2016</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1" tIns="46660" rIns="93321" bIns="46660" rtlCol="0" anchor="ctr"/>
          <a:lstStyle/>
          <a:p>
            <a:endParaRPr lang="en-US"/>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1" tIns="46660" rIns="93321" bIns="466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726"/>
            <a:ext cx="4033944" cy="351155"/>
          </a:xfrm>
          <a:prstGeom prst="rect">
            <a:avLst/>
          </a:prstGeom>
        </p:spPr>
        <p:txBody>
          <a:bodyPr vert="horz" lIns="93321" tIns="46660" rIns="93321" bIns="46660" rtlCol="0" anchor="b"/>
          <a:lstStyle>
            <a:lvl1pPr algn="l">
              <a:defRPr sz="1200"/>
            </a:lvl1pPr>
          </a:lstStyle>
          <a:p>
            <a:endParaRPr lang="en-US"/>
          </a:p>
        </p:txBody>
      </p:sp>
      <p:sp>
        <p:nvSpPr>
          <p:cNvPr id="7" name="Slide Number Placeholder 6"/>
          <p:cNvSpPr>
            <a:spLocks noGrp="1"/>
          </p:cNvSpPr>
          <p:nvPr>
            <p:ph type="sldNum" sz="quarter" idx="5"/>
          </p:nvPr>
        </p:nvSpPr>
        <p:spPr>
          <a:xfrm>
            <a:off x="5273003" y="6670726"/>
            <a:ext cx="4033944" cy="351155"/>
          </a:xfrm>
          <a:prstGeom prst="rect">
            <a:avLst/>
          </a:prstGeom>
        </p:spPr>
        <p:txBody>
          <a:bodyPr vert="horz" lIns="93321" tIns="46660" rIns="93321" bIns="46660" rtlCol="0" anchor="b"/>
          <a:lstStyle>
            <a:lvl1pPr algn="r">
              <a:defRPr sz="1200"/>
            </a:lvl1pPr>
          </a:lstStyle>
          <a:p>
            <a:fld id="{1915DEEA-44F1-4161-AB51-B18223A9D693}" type="slidenum">
              <a:rPr lang="en-US" smtClean="0"/>
              <a:t>‹#›</a:t>
            </a:fld>
            <a:endParaRPr lang="en-US"/>
          </a:p>
        </p:txBody>
      </p:sp>
    </p:spTree>
    <p:extLst>
      <p:ext uri="{BB962C8B-B14F-4D97-AF65-F5344CB8AC3E}">
        <p14:creationId xmlns:p14="http://schemas.microsoft.com/office/powerpoint/2010/main" val="3191950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Young Scholars Program Webinar. We will begin the presentation shortly. </a:t>
            </a:r>
          </a:p>
          <a:p>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a:t>
            </a:r>
            <a:r>
              <a:rPr lang="en-US" baseline="0" dirty="0" smtClean="0"/>
              <a:t>s get to know the scholars on an individual level so that they can </a:t>
            </a:r>
            <a:r>
              <a:rPr lang="en-US" dirty="0" smtClean="0"/>
              <a:t>help design </a:t>
            </a:r>
            <a:r>
              <a:rPr lang="en-US" baseline="0" dirty="0" smtClean="0"/>
              <a:t>each scholar’s individualized learning plan or the ILP. An ILP is used to develop and nurture academic skills; explore passions and interests, and stretch the scholar out of their comfort zone.</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10</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ILP</a:t>
            </a:r>
            <a:r>
              <a:rPr lang="en-US" baseline="0" dirty="0" smtClean="0"/>
              <a:t> opportunities are individualized so each scholar participates in different activities. Some examples of ILP opportunities include summer programs, books and magazine subscriptions, software and technology, conference and competition fees, internships, and travel.</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11</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program</a:t>
            </a:r>
            <a:r>
              <a:rPr lang="en-US" baseline="0" dirty="0" smtClean="0"/>
              <a:t>s is one of the biggest benefits of the Young Scholars Program. It’s important for high achieving students to spend quality time learning in a setting that is supportive and full of like-minded peers. Here’s one of our Young Scholars attending her first summer program at EXPLO in Wellesley. She was learning about physics through a hands-on approach</a:t>
            </a:r>
            <a:r>
              <a:rPr lang="en-US" dirty="0" smtClean="0"/>
              <a:t> and it was her first time attending an intensive program.</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12</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believe that scholars benefit from being surrounded by their peers whenever possible, the</a:t>
            </a:r>
            <a:r>
              <a:rPr lang="en-US" baseline="0" dirty="0" smtClean="0"/>
              <a:t> Young Scholars Program organizes opportunities for scholars to meet and see each other. </a:t>
            </a:r>
          </a:p>
          <a:p>
            <a:endParaRPr lang="en-US" baseline="0" dirty="0" smtClean="0"/>
          </a:p>
          <a:p>
            <a:r>
              <a:rPr lang="en-US" baseline="0" dirty="0" smtClean="0"/>
              <a:t>As rising 9</a:t>
            </a:r>
            <a:r>
              <a:rPr lang="en-US" baseline="30000" dirty="0" smtClean="0"/>
              <a:t>th</a:t>
            </a:r>
            <a:r>
              <a:rPr lang="en-US" baseline="0" dirty="0" smtClean="0"/>
              <a:t> graders, all new scholars and a parent or guardian attend Welcome Weekend to learn more about the Young Scholars Program and do many fun activities together to prepare for high school. This is our big orientation weekend where we welcome</a:t>
            </a:r>
            <a:r>
              <a:rPr lang="en-US" dirty="0" smtClean="0"/>
              <a:t> the new scholars and their families to the Cooke Foundation family.</a:t>
            </a:r>
            <a:endParaRPr lang="en-US" baseline="0" dirty="0" smtClean="0"/>
          </a:p>
          <a:p>
            <a:endParaRPr lang="en-US" baseline="0" dirty="0" smtClean="0"/>
          </a:p>
          <a:p>
            <a:r>
              <a:rPr lang="en-US" baseline="0" dirty="0" smtClean="0"/>
              <a:t>As rising 10</a:t>
            </a:r>
            <a:r>
              <a:rPr lang="en-US" baseline="30000" dirty="0" smtClean="0"/>
              <a:t>th</a:t>
            </a:r>
            <a:r>
              <a:rPr lang="en-US" baseline="0" dirty="0" smtClean="0"/>
              <a:t> graders, all scholars attend </a:t>
            </a:r>
            <a:r>
              <a:rPr lang="en-US" baseline="0" dirty="0" err="1" smtClean="0"/>
              <a:t>CivicWeek</a:t>
            </a:r>
            <a:r>
              <a:rPr lang="en-US" baseline="0" dirty="0" smtClean="0"/>
              <a:t> in Washington D.C. to engage in robust service learning. </a:t>
            </a:r>
          </a:p>
          <a:p>
            <a:endParaRPr lang="en-US" baseline="0" dirty="0" smtClean="0"/>
          </a:p>
          <a:p>
            <a:r>
              <a:rPr lang="en-US" baseline="0" dirty="0" smtClean="0"/>
              <a:t>And</a:t>
            </a:r>
            <a:r>
              <a:rPr lang="en-US" dirty="0" smtClean="0"/>
              <a:t> a</a:t>
            </a:r>
            <a:r>
              <a:rPr lang="en-US" baseline="0" dirty="0" smtClean="0"/>
              <a:t>s rising 12</a:t>
            </a:r>
            <a:r>
              <a:rPr lang="en-US" baseline="30000" dirty="0" smtClean="0"/>
              <a:t>th</a:t>
            </a:r>
            <a:r>
              <a:rPr lang="en-US" baseline="0" dirty="0" smtClean="0"/>
              <a:t> graders, all scholars come together again to participate in college-preparatory programming at Scholars Weekend. A college tour follows the weekend</a:t>
            </a:r>
            <a:r>
              <a:rPr lang="en-US" dirty="0" smtClean="0"/>
              <a:t> to several top schools on the East Coast.</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13</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Young Scholars Community is close-knit</a:t>
            </a:r>
            <a:r>
              <a:rPr lang="en-US" baseline="0" dirty="0" smtClean="0"/>
              <a:t> and integral to the growth of our talented students. Each year, we look to add to this wonderful community of scholars by admitting a new group or cohort of students.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14</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Currently we have </a:t>
            </a:r>
            <a:r>
              <a:rPr lang="en-US" b="0" baseline="0" dirty="0" smtClean="0"/>
              <a:t>292</a:t>
            </a:r>
            <a:r>
              <a:rPr lang="en-US" b="1" baseline="0" dirty="0" smtClean="0"/>
              <a:t> </a:t>
            </a:r>
            <a:r>
              <a:rPr lang="en-US" baseline="0" dirty="0" smtClean="0"/>
              <a:t>students in the Young Scholars Program. This year, we will admit up to 80</a:t>
            </a:r>
            <a:r>
              <a:rPr lang="en-US" dirty="0" smtClean="0"/>
              <a:t> </a:t>
            </a:r>
            <a:r>
              <a:rPr lang="en-US" baseline="0" dirty="0" smtClean="0"/>
              <a:t>students to our 16</a:t>
            </a:r>
            <a:r>
              <a:rPr lang="en-US" baseline="30000" dirty="0" smtClean="0"/>
              <a:t>th</a:t>
            </a:r>
            <a:r>
              <a:rPr lang="en-US" baseline="0" dirty="0" smtClean="0"/>
              <a:t> Cohort. We are looking for students who are ready to live the Foundation’s motto and “Think big. Work hard. Achieve”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15</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thank you for your interest and help</a:t>
            </a:r>
            <a:r>
              <a:rPr lang="en-US" baseline="0" dirty="0" smtClean="0"/>
              <a:t> in </a:t>
            </a:r>
            <a:r>
              <a:rPr lang="en-US" dirty="0" smtClean="0"/>
              <a:t>finding </a:t>
            </a:r>
            <a:r>
              <a:rPr lang="en-US" baseline="0" dirty="0" smtClean="0"/>
              <a:t>our next cohort of scholars. We’ve talked about what the program is. We want to tell you briefly more about who our scholars are, and who might be good candidates for the Young Scholars Program.</a:t>
            </a:r>
          </a:p>
          <a:p>
            <a:endParaRPr lang="en-US" baseline="0" dirty="0" smtClean="0"/>
          </a:p>
          <a:p>
            <a:r>
              <a:rPr lang="en-US" baseline="0" dirty="0" smtClean="0"/>
              <a:t>Our motto at the Foundation is “Think Big. Work Hard. Achieve.”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16</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dirty="0" smtClean="0"/>
              <a:t>Thinking big is not just about studying and doing well. Young Scholars are leaders</a:t>
            </a:r>
            <a:r>
              <a:rPr lang="en-US" baseline="0" dirty="0" smtClean="0"/>
              <a:t> in their schools and communities, and problem-solvers.</a:t>
            </a:r>
          </a:p>
          <a:p>
            <a:pPr defTabSz="917966">
              <a:defRPr/>
            </a:pPr>
            <a:endParaRPr lang="en-US" dirty="0" smtClean="0"/>
          </a:p>
          <a:p>
            <a:r>
              <a:rPr lang="en-US" dirty="0" smtClean="0"/>
              <a:t>Certainly we are looking</a:t>
            </a:r>
            <a:r>
              <a:rPr lang="en-US" baseline="0" dirty="0" smtClean="0"/>
              <a:t> for students who have already achieved and demonstrated high academic ability. They will have strong grades and recommendations from their teachers. We are also looking for students who have passion and drive for their interests. They may be interested in speech and debate…or computer science and robotics.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17</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may be interested in psychology</a:t>
            </a:r>
            <a:r>
              <a:rPr lang="en-US" baseline="0" dirty="0" smtClean="0"/>
              <a:t>, business, looking to change communities.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18</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a:t>
            </a:r>
            <a:r>
              <a:rPr lang="en-US" baseline="0" dirty="0" smtClean="0"/>
              <a:t> they may be an excellent musician, artist, or poet.</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19</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and welcome to the Cooke</a:t>
            </a:r>
            <a:r>
              <a:rPr lang="en-US" dirty="0" smtClean="0"/>
              <a:t> Young Scholars Webinar</a:t>
            </a:r>
            <a:r>
              <a:rPr lang="en-US" baseline="0" dirty="0" smtClean="0"/>
              <a:t>. My name is Nara Lee and I’m joined by two of my colleagues, Larry</a:t>
            </a:r>
            <a:r>
              <a:rPr lang="en-US" dirty="0" smtClean="0"/>
              <a:t> Thi</a:t>
            </a:r>
            <a:r>
              <a:rPr lang="en-US" baseline="0" dirty="0" smtClean="0"/>
              <a:t>, Alumni and Outreach Associate for the Foundation </a:t>
            </a:r>
            <a:r>
              <a:rPr lang="en-US" dirty="0" smtClean="0"/>
              <a:t>our Recruitment Program Coordinator Amber Styles. </a:t>
            </a:r>
            <a:r>
              <a:rPr lang="en-US" baseline="0" dirty="0" smtClean="0"/>
              <a:t>We will be sending out a printer-friendly version of the PowerPoint following the webinar today. If there are questions during the presentation, please feel free to use the chat or Q&amp;A functions. We will open it up for live questions at the end so that we can get through the information for everyone.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a:t>
            </a:fld>
            <a:endParaRPr lang="en-US"/>
          </a:p>
        </p:txBody>
      </p:sp>
    </p:spTree>
    <p:extLst>
      <p:ext uri="{BB962C8B-B14F-4D97-AF65-F5344CB8AC3E}">
        <p14:creationId xmlns:p14="http://schemas.microsoft.com/office/powerpoint/2010/main" val="261783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talented students who have financial need. You know one, two, or a whole classroom full. Regardless of the number, we encourage you tell prospective applicants to learn more about the Young Scholars Program. This is last year’s cohort of Young Scholars. We look forward to welcoming a new group of students this year.</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20</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know a student who is already showing strong signs of thinking big, working hard, and achieving, </a:t>
            </a:r>
          </a:p>
          <a:p>
            <a:endParaRPr lang="en-US" baseline="0" dirty="0" smtClean="0"/>
          </a:p>
          <a:p>
            <a:r>
              <a:rPr lang="en-US" dirty="0"/>
              <a:t>If you know a student who is Hardworking, Creative, Motivated, Curious, Responsible, Driven, and Compassionate,</a:t>
            </a:r>
          </a:p>
          <a:p>
            <a:endParaRPr lang="en-US" dirty="0"/>
          </a:p>
          <a:p>
            <a:r>
              <a:rPr lang="en-US" dirty="0"/>
              <a:t>If you know a student who is hungry to learn,</a:t>
            </a:r>
            <a:endParaRPr lang="en-US" baseline="0" dirty="0" smtClean="0"/>
          </a:p>
          <a:p>
            <a:endParaRPr lang="en-US" baseline="0" dirty="0" smtClean="0"/>
          </a:p>
          <a:p>
            <a:r>
              <a:rPr lang="en-US" baseline="0" dirty="0" smtClean="0"/>
              <a:t>here is what is needed for their application.</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21</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is comprised of several</a:t>
            </a:r>
            <a:r>
              <a:rPr lang="en-US" baseline="0" dirty="0" smtClean="0"/>
              <a:t> parts. Grades, GPA, test scores, and awards are one. We also request three recommendations. One from an English or language arts teacher, one from a math teacher and one personal recommendation. The personal recommendation can be from another teacher who knows a student particularly well, a community leader, pastor, rabbi, coach, music teacher, among other possibilities. Students also must submit short answers and a long essay based on the application prompts. Parents/Guardians must submit financial information to be considered for the scholarship. We ask for financial info for the last three years.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22</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application components are weighed holistically and we look for the following in the selection process: high academic ability, financial need, persistence, leadership, and service to others.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23</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966">
              <a:defRPr/>
            </a:pPr>
            <a:r>
              <a:rPr lang="en-US" baseline="0" dirty="0" smtClean="0"/>
              <a:t>Starting the application process early provides the student the opportunity to strengthen their application, troubleshoot any challenges and difficulties, and receive support as necessary.</a:t>
            </a:r>
          </a:p>
          <a:p>
            <a:endParaRPr lang="en-US" dirty="0" smtClean="0"/>
          </a:p>
          <a:p>
            <a:pPr defTabSz="917966">
              <a:defRPr/>
            </a:pPr>
            <a:r>
              <a:rPr lang="en-US" baseline="0" dirty="0" smtClean="0"/>
              <a:t>Although students will be completing the bulk of the application, students may seek support from a teacher or counselor to help strengthen their application. In addition, applicants will find themselves seeking support from an adult through the application process to obtain school documents, recommendations, and financial information.</a:t>
            </a:r>
          </a:p>
          <a:p>
            <a:endParaRPr lang="en-US" dirty="0" smtClean="0"/>
          </a:p>
          <a:p>
            <a:r>
              <a:rPr lang="en-US" dirty="0" smtClean="0"/>
              <a:t>Most information</a:t>
            </a:r>
            <a:r>
              <a:rPr lang="en-US" baseline="0" dirty="0" smtClean="0"/>
              <a:t> required to successfully complete the application can be found online at www.jkcf.org/ysp. However, you may have questions regarding different components of the application, need of technical support, and other assistance. Please send all inquiries to outreach@jkcf.org.</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24</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application will launch online by the end of this month. The application will be available on our website: www.jkcf.org </a:t>
            </a:r>
          </a:p>
          <a:p>
            <a:endParaRPr lang="en-US" baseline="0" dirty="0"/>
          </a:p>
          <a:p>
            <a:r>
              <a:rPr lang="en-US" baseline="0" dirty="0" smtClean="0"/>
              <a:t>Applications must be received by April 14</a:t>
            </a:r>
            <a:r>
              <a:rPr lang="en-US" baseline="30000" dirty="0" smtClean="0"/>
              <a:t>th</a:t>
            </a:r>
            <a:r>
              <a:rPr lang="en-US" baseline="0" dirty="0" smtClean="0"/>
              <a:t>, 2016 for consideration. </a:t>
            </a:r>
          </a:p>
          <a:p>
            <a:endParaRPr lang="en-US" baseline="0" dirty="0" smtClean="0"/>
          </a:p>
          <a:p>
            <a:r>
              <a:rPr lang="en-US" baseline="0" dirty="0" smtClean="0"/>
              <a:t>We anticipate informing applicants of the results in early Fall 2016</a:t>
            </a:r>
          </a:p>
        </p:txBody>
      </p:sp>
      <p:sp>
        <p:nvSpPr>
          <p:cNvPr id="4" name="Slide Number Placeholder 3"/>
          <p:cNvSpPr>
            <a:spLocks noGrp="1"/>
          </p:cNvSpPr>
          <p:nvPr>
            <p:ph type="sldNum" sz="quarter" idx="10"/>
          </p:nvPr>
        </p:nvSpPr>
        <p:spPr/>
        <p:txBody>
          <a:bodyPr/>
          <a:lstStyle/>
          <a:p>
            <a:fld id="{1915DEEA-44F1-4161-AB51-B18223A9D693}" type="slidenum">
              <a:rPr lang="en-US" smtClean="0"/>
              <a:t>25</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a:t>
            </a:r>
            <a:r>
              <a:rPr lang="en-US" baseline="0" dirty="0" smtClean="0"/>
              <a:t> if you have a general or specific question about the program or the application, we’d love to hear from you. Please use the Q&amp;A feature in GoToMeeting or the </a:t>
            </a:r>
            <a:r>
              <a:rPr lang="en-US" baseline="0" dirty="0" err="1" smtClean="0"/>
              <a:t>chatbox</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26</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27</a:t>
            </a:fld>
            <a:endParaRPr lang="en-US"/>
          </a:p>
        </p:txBody>
      </p:sp>
    </p:spTree>
    <p:extLst>
      <p:ext uri="{BB962C8B-B14F-4D97-AF65-F5344CB8AC3E}">
        <p14:creationId xmlns:p14="http://schemas.microsoft.com/office/powerpoint/2010/main" val="201049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webinar, we will introduce you to the Young Scholars Program and tell you about the application process. Our application this year will open at the end of this month. The deadline is April 14th, 2016</a:t>
            </a:r>
          </a:p>
          <a:p>
            <a:endParaRPr lang="en-US" baseline="0" dirty="0" smtClean="0"/>
          </a:p>
          <a:p>
            <a:r>
              <a:rPr lang="en-US" baseline="0" dirty="0" smtClean="0"/>
              <a:t>Many of you may be learning about our program for the first time. The Young Scholars Program is a selective scholarship program for high-performing middle school students who also demonstrate financial need.</a:t>
            </a:r>
          </a:p>
          <a:p>
            <a:endParaRPr lang="en-US" baseline="0" dirty="0" smtClean="0"/>
          </a:p>
          <a:p>
            <a:r>
              <a:rPr lang="en-US" baseline="0" dirty="0" smtClean="0"/>
              <a:t>The scholarship provides academic advising, financial support, and a pathway to the Foundation’s college scholarship.</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3</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few specifics before we move on. If a student meets the following criteria, they are eligible to apply for the Young Scholars Program. They must be a current 7</a:t>
            </a:r>
            <a:r>
              <a:rPr lang="en-US" baseline="30000" dirty="0" smtClean="0"/>
              <a:t>th</a:t>
            </a:r>
            <a:r>
              <a:rPr lang="en-US" baseline="0" dirty="0" smtClean="0"/>
              <a:t> grader entering 8</a:t>
            </a:r>
            <a:r>
              <a:rPr lang="en-US" baseline="30000" dirty="0" smtClean="0"/>
              <a:t>th</a:t>
            </a:r>
            <a:r>
              <a:rPr lang="en-US" baseline="0" dirty="0" smtClean="0"/>
              <a:t> grade in the Fall of </a:t>
            </a:r>
            <a:r>
              <a:rPr lang="en-US" dirty="0" smtClean="0"/>
              <a:t>2016</a:t>
            </a:r>
            <a:r>
              <a:rPr lang="en-US" baseline="0" dirty="0" smtClean="0"/>
              <a:t>. They must have earned mostly As with no Cs in core subjects since 6</a:t>
            </a:r>
            <a:r>
              <a:rPr lang="en-US" baseline="30000" dirty="0" smtClean="0"/>
              <a:t>th</a:t>
            </a:r>
            <a:r>
              <a:rPr lang="en-US" baseline="0" dirty="0" smtClean="0"/>
              <a:t> grade. Applicants must have state standardized test scores, demonstrate financial need and attend school in the United States.</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4</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goals of the Young Scholars Program are threefold.</a:t>
            </a:r>
            <a:r>
              <a:rPr lang="en-US" baseline="0" dirty="0" smtClean="0"/>
              <a:t> One is to enable our scholars to make the most of academic and extracurricular activities during school. We do this so that our Young </a:t>
            </a:r>
            <a:r>
              <a:rPr lang="en-US" dirty="0" smtClean="0"/>
              <a:t>Scholars will be prepared to attend the most competitive and selective four-year colleges and universities. From our research and experience, we know that graduation rates and long-term career benefits for low-income and first generation students  are much better for students who attend more schools where there is considerable financial, academic and community support.</a:t>
            </a:r>
          </a:p>
          <a:p>
            <a:endParaRPr lang="en-US" baseline="0" dirty="0"/>
          </a:p>
          <a:p>
            <a:r>
              <a:rPr lang="en-US" dirty="0" smtClean="0"/>
              <a:t>Finally, o</a:t>
            </a:r>
            <a:r>
              <a:rPr lang="en-US" baseline="0" dirty="0" smtClean="0"/>
              <a:t>ur goal is that scholars will develop the necessary skills and knowledge to be successful in college and beyond.</a:t>
            </a:r>
            <a:r>
              <a:rPr lang="en-US" dirty="0" smtClean="0"/>
              <a:t> The students who comprise the Cooke community of scholars are students who are looking to give back to their homes, communities and beyond with their talents and compassion for society.</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5</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goals lead us to have a three-fold support system for each Young Scholar.</a:t>
            </a:r>
            <a:r>
              <a:rPr lang="en-US" baseline="0" dirty="0" smtClean="0"/>
              <a:t> Each Young Scholar receives a personal educational adviser, an individualized learning plan which includes generous financial support and goal-setting, and access to a large scholar community.</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6</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adviser or (EA) plays a number of roles </a:t>
            </a:r>
            <a:r>
              <a:rPr lang="en-US" dirty="0" smtClean="0"/>
              <a:t>to the student,</a:t>
            </a:r>
            <a:r>
              <a:rPr lang="en-US" baseline="0" dirty="0" smtClean="0"/>
              <a:t> as an advocate, coach, guide, and tailor of resources for the scholar.</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7</a:t>
            </a:fld>
            <a:endParaRPr lang="en-US"/>
          </a:p>
        </p:txBody>
      </p:sp>
    </p:spTree>
    <p:extLst>
      <p:ext uri="{BB962C8B-B14F-4D97-AF65-F5344CB8AC3E}">
        <p14:creationId xmlns:p14="http://schemas.microsoft.com/office/powerpoint/2010/main" val="202296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few examples of ways an EA supports a scholar. An EA might help with the high school search which is why we accept students in middle school. EAs also serve as strong advocates for scholars at school and beyond</a:t>
            </a:r>
            <a:r>
              <a:rPr lang="en-US" dirty="0" smtClean="0"/>
              <a:t> helping choose classes and prepare for important milestones like internship and research opportunities. </a:t>
            </a:r>
            <a:r>
              <a:rPr lang="en-US" baseline="0" dirty="0" smtClean="0"/>
              <a:t>Scholars and thei</a:t>
            </a:r>
            <a:r>
              <a:rPr lang="en-US" dirty="0" smtClean="0"/>
              <a:t>r parents</a:t>
            </a:r>
            <a:r>
              <a:rPr lang="en-US" baseline="0" dirty="0" smtClean="0"/>
              <a:t> also rely on EAs to help navigate the Young Scholars Program and its resources. The EA helps with planning for summer programs and setting goals which lead to the Individualized Learning Plan.</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8</a:t>
            </a:fld>
            <a:endParaRPr lang="en-US"/>
          </a:p>
        </p:txBody>
      </p:sp>
    </p:spTree>
    <p:extLst>
      <p:ext uri="{BB962C8B-B14F-4D97-AF65-F5344CB8AC3E}">
        <p14:creationId xmlns:p14="http://schemas.microsoft.com/office/powerpoint/2010/main" val="805316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our EAs are full-time Foundation staff members who have a student case load of about 25-30 across the country. EAs are experts in navigating educational resources and they make personal visits to scholars throughout middle and high school. Young</a:t>
            </a:r>
            <a:r>
              <a:rPr lang="en-US" baseline="0" dirty="0" smtClean="0"/>
              <a:t> Scholars benefit from having close relationships with their EAs</a:t>
            </a:r>
            <a:r>
              <a:rPr lang="en-US" dirty="0"/>
              <a:t> </a:t>
            </a:r>
            <a:r>
              <a:rPr lang="en-US" dirty="0" smtClean="0"/>
              <a:t>and the early exposure to communicating regularly with a mentor and educator helps students develop strong skills in communication.</a:t>
            </a:r>
            <a:endParaRPr lang="en-US" dirty="0"/>
          </a:p>
        </p:txBody>
      </p:sp>
      <p:sp>
        <p:nvSpPr>
          <p:cNvPr id="4" name="Slide Number Placeholder 3"/>
          <p:cNvSpPr>
            <a:spLocks noGrp="1"/>
          </p:cNvSpPr>
          <p:nvPr>
            <p:ph type="sldNum" sz="quarter" idx="10"/>
          </p:nvPr>
        </p:nvSpPr>
        <p:spPr/>
        <p:txBody>
          <a:bodyPr/>
          <a:lstStyle/>
          <a:p>
            <a:fld id="{1915DEEA-44F1-4161-AB51-B18223A9D693}" type="slidenum">
              <a:rPr lang="en-US" smtClean="0"/>
              <a:t>9</a:t>
            </a:fld>
            <a:endParaRPr lang="en-US"/>
          </a:p>
        </p:txBody>
      </p:sp>
    </p:spTree>
    <p:extLst>
      <p:ext uri="{BB962C8B-B14F-4D97-AF65-F5344CB8AC3E}">
        <p14:creationId xmlns:p14="http://schemas.microsoft.com/office/powerpoint/2010/main" val="77958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12543-4509-4091-A603-2C1C8203286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392564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12543-4509-4091-A603-2C1C8203286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12994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12543-4509-4091-A603-2C1C8203286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349341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12543-4509-4091-A603-2C1C8203286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15674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12543-4509-4091-A603-2C1C8203286F}"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38520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12543-4509-4091-A603-2C1C8203286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3831431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12543-4509-4091-A603-2C1C8203286F}"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88199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12543-4509-4091-A603-2C1C8203286F}"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292762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12543-4509-4091-A603-2C1C8203286F}"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404750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12543-4509-4091-A603-2C1C8203286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30386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12543-4509-4091-A603-2C1C8203286F}"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9453C-F4DA-4440-8D99-0FFA6D63C30C}" type="slidenum">
              <a:rPr lang="en-US" smtClean="0"/>
              <a:t>‹#›</a:t>
            </a:fld>
            <a:endParaRPr lang="en-US"/>
          </a:p>
        </p:txBody>
      </p:sp>
    </p:spTree>
    <p:extLst>
      <p:ext uri="{BB962C8B-B14F-4D97-AF65-F5344CB8AC3E}">
        <p14:creationId xmlns:p14="http://schemas.microsoft.com/office/powerpoint/2010/main" val="400514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12543-4509-4091-A603-2C1C8203286F}" type="datetimeFigureOut">
              <a:rPr lang="en-US" smtClean="0"/>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9453C-F4DA-4440-8D99-0FFA6D63C30C}" type="slidenum">
              <a:rPr lang="en-US" smtClean="0"/>
              <a:t>‹#›</a:t>
            </a:fld>
            <a:endParaRPr lang="en-US"/>
          </a:p>
        </p:txBody>
      </p:sp>
    </p:spTree>
    <p:extLst>
      <p:ext uri="{BB962C8B-B14F-4D97-AF65-F5344CB8AC3E}">
        <p14:creationId xmlns:p14="http://schemas.microsoft.com/office/powerpoint/2010/main" val="179873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jkcf.org/y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scholarships@jkcf.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jkcf.org/y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jkcf.org/y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scholarships@jkcf.org" TargetMode="External"/><Relationship Id="rId4" Type="http://schemas.openxmlformats.org/officeDocument/2006/relationships/hyperlink" Target="mailto:outreach@jkcf.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cholarships@jkcf.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outreach@jkcf.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1666800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4339650"/>
          </a:xfrm>
          <a:prstGeom prst="rect">
            <a:avLst/>
          </a:prstGeom>
          <a:noFill/>
        </p:spPr>
        <p:txBody>
          <a:bodyPr wrap="square" rtlCol="0">
            <a:spAutoFit/>
          </a:bodyPr>
          <a:lstStyle/>
          <a:p>
            <a:pPr algn="ctr"/>
            <a:r>
              <a:rPr lang="en-US" sz="3600" b="1" dirty="0" smtClean="0">
                <a:solidFill>
                  <a:srgbClr val="9FCF67"/>
                </a:solidFill>
              </a:rPr>
              <a:t>Individualized Learning Plan (ILP)</a:t>
            </a:r>
          </a:p>
          <a:p>
            <a:endParaRPr lang="en-US" sz="2400" b="1" dirty="0" smtClean="0"/>
          </a:p>
          <a:p>
            <a:endParaRPr lang="en-US" sz="2400" dirty="0" smtClean="0">
              <a:solidFill>
                <a:srgbClr val="000000"/>
              </a:solidFill>
            </a:endParaRPr>
          </a:p>
          <a:p>
            <a:r>
              <a:rPr lang="en-US" sz="2400" dirty="0" smtClean="0">
                <a:solidFill>
                  <a:srgbClr val="000000"/>
                </a:solidFill>
              </a:rPr>
              <a:t>Each </a:t>
            </a:r>
            <a:r>
              <a:rPr lang="en-US" sz="2400" dirty="0">
                <a:solidFill>
                  <a:srgbClr val="000000"/>
                </a:solidFill>
              </a:rPr>
              <a:t>s</a:t>
            </a:r>
            <a:r>
              <a:rPr lang="en-US" sz="2400" dirty="0" smtClean="0">
                <a:solidFill>
                  <a:srgbClr val="000000"/>
                </a:solidFill>
              </a:rPr>
              <a:t>cholar’s ILP serves to help the scholar to:</a:t>
            </a:r>
          </a:p>
          <a:p>
            <a:endParaRPr lang="en-US" sz="2400" b="1" dirty="0" smtClean="0">
              <a:solidFill>
                <a:srgbClr val="000000"/>
              </a:solidFill>
            </a:endParaRPr>
          </a:p>
          <a:p>
            <a:endParaRPr lang="en-US" sz="2400" b="1" dirty="0">
              <a:solidFill>
                <a:srgbClr val="000000"/>
              </a:solidFill>
            </a:endParaRPr>
          </a:p>
          <a:p>
            <a:r>
              <a:rPr lang="en-US" sz="2400" dirty="0">
                <a:solidFill>
                  <a:srgbClr val="000000"/>
                </a:solidFill>
              </a:rPr>
              <a:t>• </a:t>
            </a:r>
            <a:r>
              <a:rPr lang="en-US" sz="2400" b="1" dirty="0" smtClean="0">
                <a:solidFill>
                  <a:srgbClr val="000000"/>
                </a:solidFill>
              </a:rPr>
              <a:t>Develop</a:t>
            </a:r>
            <a:r>
              <a:rPr lang="en-US" sz="2400" dirty="0" smtClean="0">
                <a:solidFill>
                  <a:srgbClr val="000000"/>
                </a:solidFill>
              </a:rPr>
              <a:t> and nurture academic skills</a:t>
            </a:r>
          </a:p>
          <a:p>
            <a:endParaRPr lang="en-US" sz="2400" dirty="0">
              <a:solidFill>
                <a:srgbClr val="000000"/>
              </a:solidFill>
            </a:endParaRPr>
          </a:p>
          <a:p>
            <a:r>
              <a:rPr lang="en-US" sz="2400" dirty="0">
                <a:solidFill>
                  <a:srgbClr val="000000"/>
                </a:solidFill>
              </a:rPr>
              <a:t>• </a:t>
            </a:r>
            <a:r>
              <a:rPr lang="en-US" sz="2400" b="1" dirty="0" smtClean="0">
                <a:solidFill>
                  <a:srgbClr val="000000"/>
                </a:solidFill>
              </a:rPr>
              <a:t>Explore</a:t>
            </a:r>
            <a:r>
              <a:rPr lang="en-US" sz="2400" dirty="0" smtClean="0">
                <a:solidFill>
                  <a:srgbClr val="000000"/>
                </a:solidFill>
              </a:rPr>
              <a:t> passions and interests</a:t>
            </a:r>
          </a:p>
          <a:p>
            <a:endParaRPr lang="en-US" sz="2400" dirty="0">
              <a:solidFill>
                <a:srgbClr val="000000"/>
              </a:solidFill>
            </a:endParaRPr>
          </a:p>
          <a:p>
            <a:r>
              <a:rPr lang="en-US" sz="2400" dirty="0">
                <a:solidFill>
                  <a:srgbClr val="000000"/>
                </a:solidFill>
              </a:rPr>
              <a:t>• </a:t>
            </a:r>
            <a:r>
              <a:rPr lang="en-US" sz="2400" b="1" dirty="0" smtClean="0">
                <a:solidFill>
                  <a:srgbClr val="000000"/>
                </a:solidFill>
              </a:rPr>
              <a:t>Stretch</a:t>
            </a:r>
            <a:r>
              <a:rPr lang="en-US" sz="2400" dirty="0" smtClean="0">
                <a:solidFill>
                  <a:srgbClr val="000000"/>
                </a:solidFill>
              </a:rPr>
              <a:t> outside their comfort zone</a:t>
            </a:r>
            <a:endParaRPr lang="en-US" sz="2400" dirty="0"/>
          </a:p>
        </p:txBody>
      </p:sp>
    </p:spTree>
    <p:extLst>
      <p:ext uri="{BB962C8B-B14F-4D97-AF65-F5344CB8AC3E}">
        <p14:creationId xmlns:p14="http://schemas.microsoft.com/office/powerpoint/2010/main" val="18142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8" end="8"/>
                                            </p:txEl>
                                          </p:spTgt>
                                        </p:tgtEl>
                                        <p:attrNameLst>
                                          <p:attrName>style.visibility</p:attrName>
                                        </p:attrNameLst>
                                      </p:cBhvr>
                                      <p:to>
                                        <p:strVal val="visible"/>
                                      </p:to>
                                    </p:set>
                                    <p:animEffect transition="in" filter="fade">
                                      <p:cBhvr>
                                        <p:cTn id="14" dur="1000"/>
                                        <p:tgtEl>
                                          <p:spTgt spid="4">
                                            <p:txEl>
                                              <p:pRg st="8" end="8"/>
                                            </p:txEl>
                                          </p:spTgt>
                                        </p:tgtEl>
                                      </p:cBhvr>
                                    </p:animEffect>
                                    <p:anim calcmode="lin" valueType="num">
                                      <p:cBhvr>
                                        <p:cTn id="1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fade">
                                      <p:cBhvr>
                                        <p:cTn id="21" dur="1000"/>
                                        <p:tgtEl>
                                          <p:spTgt spid="4">
                                            <p:txEl>
                                              <p:pRg st="10" end="10"/>
                                            </p:txEl>
                                          </p:spTgt>
                                        </p:tgtEl>
                                      </p:cBhvr>
                                    </p:animEffect>
                                    <p:anim calcmode="lin" valueType="num">
                                      <p:cBhvr>
                                        <p:cTn id="22"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5262979"/>
          </a:xfrm>
          <a:prstGeom prst="rect">
            <a:avLst/>
          </a:prstGeom>
          <a:noFill/>
        </p:spPr>
        <p:txBody>
          <a:bodyPr wrap="square" rtlCol="0">
            <a:spAutoFit/>
          </a:bodyPr>
          <a:lstStyle/>
          <a:p>
            <a:pPr algn="ctr"/>
            <a:r>
              <a:rPr lang="en-US" sz="3600" b="1" dirty="0" smtClean="0">
                <a:solidFill>
                  <a:srgbClr val="9FCF67"/>
                </a:solidFill>
              </a:rPr>
              <a:t>Individualized Learning Plan (ILP) Opportunities</a:t>
            </a:r>
          </a:p>
          <a:p>
            <a:endParaRPr lang="en-US" sz="2400" b="1" dirty="0" smtClean="0"/>
          </a:p>
          <a:p>
            <a:r>
              <a:rPr lang="en-US" sz="2400" dirty="0" smtClean="0">
                <a:solidFill>
                  <a:srgbClr val="000000"/>
                </a:solidFill>
              </a:rPr>
              <a:t>A few examples include:</a:t>
            </a:r>
          </a:p>
          <a:p>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Summer academic </a:t>
            </a:r>
            <a:r>
              <a:rPr lang="en-US" sz="2400" dirty="0">
                <a:solidFill>
                  <a:srgbClr val="000000"/>
                </a:solidFill>
              </a:rPr>
              <a:t>p</a:t>
            </a:r>
            <a:r>
              <a:rPr lang="en-US" sz="2400" dirty="0" smtClean="0">
                <a:solidFill>
                  <a:srgbClr val="000000"/>
                </a:solidFill>
              </a:rPr>
              <a:t>rograms</a:t>
            </a:r>
          </a:p>
          <a:p>
            <a:pPr marL="342900" indent="-342900">
              <a:buFont typeface="Arial" panose="020B0604020202020204" pitchFamily="34" charset="0"/>
              <a:buChar char="•"/>
            </a:pPr>
            <a:r>
              <a:rPr lang="en-US" sz="2400" dirty="0" smtClean="0">
                <a:solidFill>
                  <a:srgbClr val="000000"/>
                </a:solidFill>
              </a:rPr>
              <a:t>Online courses</a:t>
            </a:r>
          </a:p>
          <a:p>
            <a:pPr marL="342900" indent="-342900">
              <a:buFont typeface="Arial" panose="020B0604020202020204" pitchFamily="34" charset="0"/>
              <a:buChar char="•"/>
            </a:pPr>
            <a:r>
              <a:rPr lang="en-US" sz="2400" dirty="0" smtClean="0">
                <a:solidFill>
                  <a:srgbClr val="000000"/>
                </a:solidFill>
              </a:rPr>
              <a:t>Music lessons</a:t>
            </a:r>
          </a:p>
          <a:p>
            <a:pPr marL="342900" indent="-342900">
              <a:buFont typeface="Arial" panose="020B0604020202020204" pitchFamily="34" charset="0"/>
              <a:buChar char="•"/>
            </a:pPr>
            <a:r>
              <a:rPr lang="en-US" sz="2400" dirty="0" smtClean="0">
                <a:solidFill>
                  <a:srgbClr val="000000"/>
                </a:solidFill>
              </a:rPr>
              <a:t>Books and magazine subscriptions</a:t>
            </a:r>
          </a:p>
          <a:p>
            <a:pPr marL="342900" indent="-342900">
              <a:buFont typeface="Arial" panose="020B0604020202020204" pitchFamily="34" charset="0"/>
              <a:buChar char="•"/>
            </a:pPr>
            <a:r>
              <a:rPr lang="en-US" sz="2400" dirty="0" smtClean="0">
                <a:solidFill>
                  <a:srgbClr val="000000"/>
                </a:solidFill>
              </a:rPr>
              <a:t>Software and technology</a:t>
            </a:r>
          </a:p>
          <a:p>
            <a:pPr marL="342900" indent="-342900">
              <a:buFont typeface="Arial" panose="020B0604020202020204" pitchFamily="34" charset="0"/>
              <a:buChar char="•"/>
            </a:pPr>
            <a:r>
              <a:rPr lang="en-US" sz="2400" dirty="0" smtClean="0">
                <a:solidFill>
                  <a:srgbClr val="000000"/>
                </a:solidFill>
              </a:rPr>
              <a:t>Conferences and Competitions</a:t>
            </a:r>
          </a:p>
          <a:p>
            <a:pPr marL="342900" indent="-342900">
              <a:buFont typeface="Arial" panose="020B0604020202020204" pitchFamily="34" charset="0"/>
              <a:buChar char="•"/>
            </a:pPr>
            <a:r>
              <a:rPr lang="en-US" sz="2400" dirty="0" smtClean="0">
                <a:solidFill>
                  <a:srgbClr val="000000"/>
                </a:solidFill>
              </a:rPr>
              <a:t>Internships</a:t>
            </a:r>
          </a:p>
          <a:p>
            <a:endParaRPr lang="en-US" sz="2400" dirty="0" smtClean="0">
              <a:solidFill>
                <a:srgbClr val="000000"/>
              </a:solidFill>
            </a:endParaRPr>
          </a:p>
        </p:txBody>
      </p:sp>
    </p:spTree>
    <p:extLst>
      <p:ext uri="{BB962C8B-B14F-4D97-AF65-F5344CB8AC3E}">
        <p14:creationId xmlns:p14="http://schemas.microsoft.com/office/powerpoint/2010/main" val="13133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1000"/>
                                        <p:tgtEl>
                                          <p:spTgt spid="4">
                                            <p:txEl>
                                              <p:pRg st="10" end="10"/>
                                            </p:txEl>
                                          </p:spTgt>
                                        </p:tgtEl>
                                      </p:cBhvr>
                                    </p:animEffect>
                                    <p:anim calcmode="lin" valueType="num">
                                      <p:cBhvr>
                                        <p:cTn id="5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525"/>
            <a:ext cx="9144000" cy="6086475"/>
          </a:xfrm>
          <a:prstGeom prst="rect">
            <a:avLst/>
          </a:prstGeom>
        </p:spPr>
      </p:pic>
    </p:spTree>
    <p:extLst>
      <p:ext uri="{BB962C8B-B14F-4D97-AF65-F5344CB8AC3E}">
        <p14:creationId xmlns:p14="http://schemas.microsoft.com/office/powerpoint/2010/main" val="2666413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5201424"/>
          </a:xfrm>
          <a:prstGeom prst="rect">
            <a:avLst/>
          </a:prstGeom>
          <a:noFill/>
        </p:spPr>
        <p:txBody>
          <a:bodyPr wrap="square" rtlCol="0">
            <a:spAutoFit/>
          </a:bodyPr>
          <a:lstStyle/>
          <a:p>
            <a:pPr algn="ctr"/>
            <a:endParaRPr lang="en-US" sz="3600" b="1" dirty="0" smtClean="0">
              <a:solidFill>
                <a:srgbClr val="9FCF67"/>
              </a:solidFill>
            </a:endParaRPr>
          </a:p>
          <a:p>
            <a:endParaRPr lang="en-US" sz="2400" b="1" dirty="0" smtClean="0"/>
          </a:p>
          <a:p>
            <a:r>
              <a:rPr lang="en-US" sz="2400" b="1" dirty="0" smtClean="0">
                <a:solidFill>
                  <a:srgbClr val="000000"/>
                </a:solidFill>
              </a:rPr>
              <a:t>Welcome Weekend</a:t>
            </a:r>
          </a:p>
          <a:p>
            <a:r>
              <a:rPr lang="en-US" sz="2000" dirty="0" smtClean="0">
                <a:solidFill>
                  <a:srgbClr val="000000"/>
                </a:solidFill>
              </a:rPr>
              <a:t>Four-day </a:t>
            </a:r>
            <a:r>
              <a:rPr lang="en-US" sz="2000" dirty="0">
                <a:solidFill>
                  <a:srgbClr val="000000"/>
                </a:solidFill>
              </a:rPr>
              <a:t>residential experience </a:t>
            </a:r>
            <a:r>
              <a:rPr lang="en-US" sz="2000" dirty="0" smtClean="0">
                <a:solidFill>
                  <a:srgbClr val="000000"/>
                </a:solidFill>
              </a:rPr>
              <a:t>that orients each Young Scholar </a:t>
            </a:r>
            <a:r>
              <a:rPr lang="en-US" sz="2000" dirty="0">
                <a:solidFill>
                  <a:srgbClr val="000000"/>
                </a:solidFill>
              </a:rPr>
              <a:t>and a parent or guardian </a:t>
            </a:r>
            <a:r>
              <a:rPr lang="en-US" sz="2000" dirty="0" smtClean="0">
                <a:solidFill>
                  <a:srgbClr val="000000"/>
                </a:solidFill>
              </a:rPr>
              <a:t>to the program.</a:t>
            </a:r>
          </a:p>
          <a:p>
            <a:endParaRPr lang="en-US" sz="2000" dirty="0" smtClean="0">
              <a:solidFill>
                <a:srgbClr val="000000"/>
              </a:solidFill>
            </a:endParaRPr>
          </a:p>
          <a:p>
            <a:r>
              <a:rPr lang="en-US" sz="2400" b="1" dirty="0" err="1" smtClean="0">
                <a:solidFill>
                  <a:srgbClr val="000000"/>
                </a:solidFill>
              </a:rPr>
              <a:t>CivicWeek</a:t>
            </a:r>
            <a:r>
              <a:rPr lang="en-US" sz="2400" b="1" dirty="0" smtClean="0">
                <a:solidFill>
                  <a:srgbClr val="000000"/>
                </a:solidFill>
              </a:rPr>
              <a:t> </a:t>
            </a:r>
          </a:p>
          <a:p>
            <a:r>
              <a:rPr lang="en-US" sz="2000" dirty="0" smtClean="0">
                <a:solidFill>
                  <a:srgbClr val="000000"/>
                </a:solidFill>
              </a:rPr>
              <a:t>One-week residential experience that immerses Young Scholars in service learning during </a:t>
            </a:r>
            <a:r>
              <a:rPr lang="en-US" sz="2000" dirty="0">
                <a:solidFill>
                  <a:srgbClr val="000000"/>
                </a:solidFill>
              </a:rPr>
              <a:t>the summer between freshman and sophomore </a:t>
            </a:r>
            <a:r>
              <a:rPr lang="en-US" sz="2000" dirty="0" smtClean="0">
                <a:solidFill>
                  <a:srgbClr val="000000"/>
                </a:solidFill>
              </a:rPr>
              <a:t>year. </a:t>
            </a:r>
          </a:p>
          <a:p>
            <a:endParaRPr lang="en-US" sz="2000" b="1" dirty="0">
              <a:solidFill>
                <a:srgbClr val="000000"/>
              </a:solidFill>
            </a:endParaRPr>
          </a:p>
          <a:p>
            <a:r>
              <a:rPr lang="en-US" sz="2400" b="1" dirty="0" smtClean="0">
                <a:solidFill>
                  <a:srgbClr val="000000"/>
                </a:solidFill>
              </a:rPr>
              <a:t>Scholars Weekend </a:t>
            </a:r>
          </a:p>
          <a:p>
            <a:r>
              <a:rPr lang="en-US" sz="2000" dirty="0">
                <a:solidFill>
                  <a:srgbClr val="000000"/>
                </a:solidFill>
              </a:rPr>
              <a:t>F</a:t>
            </a:r>
            <a:r>
              <a:rPr lang="en-US" sz="2000" dirty="0" smtClean="0">
                <a:solidFill>
                  <a:srgbClr val="000000"/>
                </a:solidFill>
              </a:rPr>
              <a:t>our-day </a:t>
            </a:r>
            <a:r>
              <a:rPr lang="en-US" sz="2000" dirty="0">
                <a:solidFill>
                  <a:srgbClr val="000000"/>
                </a:solidFill>
              </a:rPr>
              <a:t>residential experience for Young Scholars about to enter their senior year of high school. F</a:t>
            </a:r>
            <a:r>
              <a:rPr lang="en-US" sz="2000" dirty="0" smtClean="0">
                <a:solidFill>
                  <a:srgbClr val="000000"/>
                </a:solidFill>
              </a:rPr>
              <a:t>ocuses on </a:t>
            </a:r>
            <a:r>
              <a:rPr lang="en-US" sz="2000" dirty="0">
                <a:solidFill>
                  <a:srgbClr val="000000"/>
                </a:solidFill>
              </a:rPr>
              <a:t>the college search and application process, as well as scholarship opportunities. </a:t>
            </a:r>
            <a:endParaRPr lang="en-US" sz="2000" b="1" dirty="0">
              <a:solidFill>
                <a:srgbClr val="000000"/>
              </a:solidFill>
            </a:endParaRPr>
          </a:p>
        </p:txBody>
      </p:sp>
      <p:sp>
        <p:nvSpPr>
          <p:cNvPr id="3" name="TextBox 2"/>
          <p:cNvSpPr txBox="1"/>
          <p:nvPr/>
        </p:nvSpPr>
        <p:spPr>
          <a:xfrm>
            <a:off x="914400" y="1143000"/>
            <a:ext cx="7315200" cy="646331"/>
          </a:xfrm>
          <a:prstGeom prst="rect">
            <a:avLst/>
          </a:prstGeom>
          <a:noFill/>
        </p:spPr>
        <p:txBody>
          <a:bodyPr wrap="square" rtlCol="0">
            <a:spAutoFit/>
          </a:bodyPr>
          <a:lstStyle/>
          <a:p>
            <a:pPr algn="ctr"/>
            <a:r>
              <a:rPr lang="en-US" sz="3600" b="1" dirty="0" smtClean="0">
                <a:solidFill>
                  <a:srgbClr val="9FCF67"/>
                </a:solidFill>
              </a:rPr>
              <a:t>Young Scholars Community</a:t>
            </a:r>
            <a:endParaRPr lang="en-US" sz="2000" dirty="0">
              <a:solidFill>
                <a:srgbClr val="000000"/>
              </a:solidFill>
            </a:endParaRPr>
          </a:p>
        </p:txBody>
      </p:sp>
    </p:spTree>
    <p:extLst>
      <p:ext uri="{BB962C8B-B14F-4D97-AF65-F5344CB8AC3E}">
        <p14:creationId xmlns:p14="http://schemas.microsoft.com/office/powerpoint/2010/main" val="222741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anim calcmode="lin" valueType="num">
                                      <p:cBhvr>
                                        <p:cTn id="3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fade">
                                      <p:cBhvr>
                                        <p:cTn id="36" dur="1000"/>
                                        <p:tgtEl>
                                          <p:spTgt spid="4">
                                            <p:txEl>
                                              <p:pRg st="9" end="9"/>
                                            </p:txEl>
                                          </p:spTgt>
                                        </p:tgtEl>
                                      </p:cBhvr>
                                    </p:animEffect>
                                    <p:anim calcmode="lin" valueType="num">
                                      <p:cBhvr>
                                        <p:cTn id="3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646331"/>
          </a:xfrm>
          <a:prstGeom prst="rect">
            <a:avLst/>
          </a:prstGeom>
          <a:noFill/>
        </p:spPr>
        <p:txBody>
          <a:bodyPr wrap="square" rtlCol="0">
            <a:spAutoFit/>
          </a:bodyPr>
          <a:lstStyle/>
          <a:p>
            <a:pPr algn="ctr"/>
            <a:r>
              <a:rPr lang="en-US" sz="3600" b="1" dirty="0" smtClean="0">
                <a:solidFill>
                  <a:srgbClr val="9FCF67"/>
                </a:solidFill>
              </a:rPr>
              <a:t>Young Scholars Community</a:t>
            </a:r>
            <a:endParaRPr lang="en-US" sz="2000" dirty="0">
              <a:solidFill>
                <a:srgbClr val="00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77" t="15625" r="22024" b="7937"/>
          <a:stretch/>
        </p:blipFill>
        <p:spPr bwMode="auto">
          <a:xfrm>
            <a:off x="1143000" y="1789331"/>
            <a:ext cx="6560127" cy="5034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562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4278094"/>
          </a:xfrm>
          <a:prstGeom prst="rect">
            <a:avLst/>
          </a:prstGeom>
          <a:noFill/>
        </p:spPr>
        <p:txBody>
          <a:bodyPr wrap="square" rtlCol="0">
            <a:spAutoFit/>
          </a:bodyPr>
          <a:lstStyle/>
          <a:p>
            <a:pPr algn="ctr"/>
            <a:endParaRPr lang="en-US" sz="3600" b="1" dirty="0" smtClean="0">
              <a:solidFill>
                <a:srgbClr val="9FCF67"/>
              </a:solidFill>
            </a:endParaRPr>
          </a:p>
          <a:p>
            <a:endParaRPr lang="en-US" sz="2400" b="1" dirty="0" smtClean="0"/>
          </a:p>
          <a:p>
            <a:r>
              <a:rPr lang="en-US" sz="2400" b="1" dirty="0" smtClean="0">
                <a:solidFill>
                  <a:srgbClr val="000000"/>
                </a:solidFill>
              </a:rPr>
              <a:t>Active Scholars in Young Scholars Program</a:t>
            </a:r>
          </a:p>
          <a:p>
            <a:r>
              <a:rPr lang="en-US" sz="2000" dirty="0" smtClean="0">
                <a:solidFill>
                  <a:srgbClr val="000000"/>
                </a:solidFill>
              </a:rPr>
              <a:t>292 8</a:t>
            </a:r>
            <a:r>
              <a:rPr lang="en-US" sz="2000" baseline="30000" dirty="0" smtClean="0">
                <a:solidFill>
                  <a:srgbClr val="000000"/>
                </a:solidFill>
              </a:rPr>
              <a:t>th</a:t>
            </a:r>
            <a:r>
              <a:rPr lang="en-US" sz="2000" dirty="0" smtClean="0">
                <a:solidFill>
                  <a:srgbClr val="000000"/>
                </a:solidFill>
              </a:rPr>
              <a:t> - 12</a:t>
            </a:r>
            <a:r>
              <a:rPr lang="en-US" sz="2000" baseline="30000" dirty="0" smtClean="0">
                <a:solidFill>
                  <a:srgbClr val="000000"/>
                </a:solidFill>
              </a:rPr>
              <a:t>th</a:t>
            </a:r>
            <a:r>
              <a:rPr lang="en-US" sz="2000" dirty="0" smtClean="0">
                <a:solidFill>
                  <a:srgbClr val="000000"/>
                </a:solidFill>
              </a:rPr>
              <a:t> graders</a:t>
            </a:r>
          </a:p>
          <a:p>
            <a:endParaRPr lang="en-US" sz="2000" dirty="0" smtClean="0">
              <a:solidFill>
                <a:srgbClr val="000000"/>
              </a:solidFill>
            </a:endParaRPr>
          </a:p>
          <a:p>
            <a:r>
              <a:rPr lang="en-US" sz="2400" b="1" dirty="0" smtClean="0">
                <a:solidFill>
                  <a:srgbClr val="000000"/>
                </a:solidFill>
              </a:rPr>
              <a:t>Number of Scholars in Cohort 15 (2015)</a:t>
            </a:r>
          </a:p>
          <a:p>
            <a:r>
              <a:rPr lang="en-US" sz="2000" dirty="0" smtClean="0">
                <a:solidFill>
                  <a:srgbClr val="000000"/>
                </a:solidFill>
              </a:rPr>
              <a:t>70</a:t>
            </a:r>
            <a:endParaRPr lang="en-US" sz="2000" dirty="0">
              <a:solidFill>
                <a:srgbClr val="000000"/>
              </a:solidFill>
            </a:endParaRPr>
          </a:p>
          <a:p>
            <a:endParaRPr lang="en-US" sz="2000" dirty="0">
              <a:solidFill>
                <a:srgbClr val="000000"/>
              </a:solidFill>
            </a:endParaRPr>
          </a:p>
          <a:p>
            <a:endParaRPr lang="en-US" sz="2000" dirty="0" smtClean="0">
              <a:solidFill>
                <a:srgbClr val="000000"/>
              </a:solidFill>
            </a:endParaRPr>
          </a:p>
          <a:p>
            <a:endParaRPr lang="en-US" sz="2000" dirty="0">
              <a:solidFill>
                <a:srgbClr val="000000"/>
              </a:solidFill>
            </a:endParaRPr>
          </a:p>
          <a:p>
            <a:pPr algn="ctr"/>
            <a:r>
              <a:rPr lang="en-US" sz="2400" b="1" dirty="0" smtClean="0">
                <a:solidFill>
                  <a:srgbClr val="000000"/>
                </a:solidFill>
              </a:rPr>
              <a:t>Think Big. Work Hard. Achieve.</a:t>
            </a:r>
          </a:p>
          <a:p>
            <a:endParaRPr lang="en-US" sz="2000" b="1" dirty="0">
              <a:solidFill>
                <a:srgbClr val="000000"/>
              </a:solidFill>
            </a:endParaRPr>
          </a:p>
        </p:txBody>
      </p:sp>
      <p:sp>
        <p:nvSpPr>
          <p:cNvPr id="3" name="TextBox 2"/>
          <p:cNvSpPr txBox="1"/>
          <p:nvPr/>
        </p:nvSpPr>
        <p:spPr>
          <a:xfrm>
            <a:off x="914400" y="1143000"/>
            <a:ext cx="7315200" cy="646331"/>
          </a:xfrm>
          <a:prstGeom prst="rect">
            <a:avLst/>
          </a:prstGeom>
          <a:noFill/>
        </p:spPr>
        <p:txBody>
          <a:bodyPr wrap="square" rtlCol="0">
            <a:spAutoFit/>
          </a:bodyPr>
          <a:lstStyle/>
          <a:p>
            <a:pPr algn="ctr"/>
            <a:r>
              <a:rPr lang="en-US" sz="3600" b="1" dirty="0" smtClean="0">
                <a:solidFill>
                  <a:srgbClr val="9FCF67"/>
                </a:solidFill>
              </a:rPr>
              <a:t>Young Scholars Community</a:t>
            </a:r>
            <a:endParaRPr lang="en-US" sz="2000" dirty="0">
              <a:solidFill>
                <a:srgbClr val="000000"/>
              </a:solidFill>
            </a:endParaRPr>
          </a:p>
        </p:txBody>
      </p:sp>
    </p:spTree>
    <p:extLst>
      <p:ext uri="{BB962C8B-B14F-4D97-AF65-F5344CB8AC3E}">
        <p14:creationId xmlns:p14="http://schemas.microsoft.com/office/powerpoint/2010/main" val="6852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animEffect transition="in" filter="fade">
                                      <p:cBhvr>
                                        <p:cTn id="33" dur="1000"/>
                                        <p:tgtEl>
                                          <p:spTgt spid="4">
                                            <p:txEl>
                                              <p:pRg st="10" end="10"/>
                                            </p:txEl>
                                          </p:spTgt>
                                        </p:tgtEl>
                                      </p:cBhvr>
                                    </p:animEffect>
                                    <p:anim calcmode="lin" valueType="num">
                                      <p:cBhvr>
                                        <p:cTn id="3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66165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77828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5073"/>
            <a:ext cx="9144000" cy="6096000"/>
          </a:xfrm>
          <a:prstGeom prst="rect">
            <a:avLst/>
          </a:prstGeom>
        </p:spPr>
      </p:pic>
    </p:spTree>
    <p:extLst>
      <p:ext uri="{BB962C8B-B14F-4D97-AF65-F5344CB8AC3E}">
        <p14:creationId xmlns:p14="http://schemas.microsoft.com/office/powerpoint/2010/main" val="148854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3" y="762000"/>
            <a:ext cx="9144000" cy="6096000"/>
          </a:xfrm>
          <a:prstGeom prst="rect">
            <a:avLst/>
          </a:prstGeom>
        </p:spPr>
      </p:pic>
    </p:spTree>
    <p:extLst>
      <p:ext uri="{BB962C8B-B14F-4D97-AF65-F5344CB8AC3E}">
        <p14:creationId xmlns:p14="http://schemas.microsoft.com/office/powerpoint/2010/main" val="2666413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3733800" y="2295942"/>
            <a:ext cx="4572000" cy="2431435"/>
          </a:xfrm>
          <a:prstGeom prst="rect">
            <a:avLst/>
          </a:prstGeom>
          <a:noFill/>
        </p:spPr>
        <p:txBody>
          <a:bodyPr wrap="square" rtlCol="0">
            <a:spAutoFit/>
          </a:bodyPr>
          <a:lstStyle/>
          <a:p>
            <a:pPr algn="ctr"/>
            <a:r>
              <a:rPr lang="en-US" sz="3600" dirty="0" smtClean="0">
                <a:solidFill>
                  <a:schemeClr val="bg1"/>
                </a:solidFill>
              </a:rPr>
              <a:t>Young Scholars Program</a:t>
            </a:r>
          </a:p>
          <a:p>
            <a:pPr algn="ctr"/>
            <a:endParaRPr lang="en-US" sz="2000" dirty="0" smtClean="0">
              <a:solidFill>
                <a:schemeClr val="bg1"/>
              </a:solidFill>
            </a:endParaRPr>
          </a:p>
          <a:p>
            <a:pPr algn="ctr"/>
            <a:endParaRPr lang="en-US" sz="2000" dirty="0">
              <a:solidFill>
                <a:schemeClr val="bg1"/>
              </a:solidFill>
            </a:endParaRPr>
          </a:p>
          <a:p>
            <a:pPr algn="ctr"/>
            <a:r>
              <a:rPr lang="en-US" sz="2000" dirty="0" smtClean="0">
                <a:solidFill>
                  <a:schemeClr val="bg1"/>
                </a:solidFill>
              </a:rPr>
              <a:t>For high-achieving 7</a:t>
            </a:r>
            <a:r>
              <a:rPr lang="en-US" sz="2000" baseline="30000" dirty="0" smtClean="0">
                <a:solidFill>
                  <a:schemeClr val="bg1"/>
                </a:solidFill>
              </a:rPr>
              <a:t>th</a:t>
            </a:r>
            <a:r>
              <a:rPr lang="en-US" sz="2000" dirty="0" smtClean="0">
                <a:solidFill>
                  <a:schemeClr val="bg1"/>
                </a:solidFill>
              </a:rPr>
              <a:t> graders who demonstrate financial need</a:t>
            </a:r>
            <a:endParaRPr lang="en-US" sz="2000" dirty="0">
              <a:solidFill>
                <a:schemeClr val="bg1"/>
              </a:solidFill>
            </a:endParaRPr>
          </a:p>
        </p:txBody>
      </p:sp>
    </p:spTree>
    <p:extLst>
      <p:ext uri="{BB962C8B-B14F-4D97-AF65-F5344CB8AC3E}">
        <p14:creationId xmlns:p14="http://schemas.microsoft.com/office/powerpoint/2010/main" val="1514794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9709"/>
            <a:ext cx="9144000" cy="6096000"/>
          </a:xfrm>
          <a:prstGeom prst="rect">
            <a:avLst/>
          </a:prstGeom>
        </p:spPr>
      </p:pic>
    </p:spTree>
    <p:extLst>
      <p:ext uri="{BB962C8B-B14F-4D97-AF65-F5344CB8AC3E}">
        <p14:creationId xmlns:p14="http://schemas.microsoft.com/office/powerpoint/2010/main" val="3731620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6" y="762000"/>
            <a:ext cx="9178636" cy="6096000"/>
          </a:xfrm>
          <a:prstGeom prst="rect">
            <a:avLst/>
          </a:prstGeom>
        </p:spPr>
      </p:pic>
    </p:spTree>
    <p:extLst>
      <p:ext uri="{BB962C8B-B14F-4D97-AF65-F5344CB8AC3E}">
        <p14:creationId xmlns:p14="http://schemas.microsoft.com/office/powerpoint/2010/main" val="756418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5078313"/>
          </a:xfrm>
          <a:prstGeom prst="rect">
            <a:avLst/>
          </a:prstGeom>
          <a:noFill/>
        </p:spPr>
        <p:txBody>
          <a:bodyPr wrap="square" rtlCol="0">
            <a:spAutoFit/>
          </a:bodyPr>
          <a:lstStyle/>
          <a:p>
            <a:pPr algn="ctr"/>
            <a:r>
              <a:rPr lang="en-US" sz="3600" b="1" dirty="0" smtClean="0">
                <a:solidFill>
                  <a:srgbClr val="9FCF67"/>
                </a:solidFill>
              </a:rPr>
              <a:t>Application Components</a:t>
            </a:r>
          </a:p>
          <a:p>
            <a:endParaRPr lang="en-US" sz="2400" b="1" dirty="0" smtClean="0"/>
          </a:p>
          <a:p>
            <a:pPr marL="342900" indent="-342900">
              <a:buFont typeface="Arial" panose="020B0604020202020204" pitchFamily="34" charset="0"/>
              <a:buChar char="•"/>
            </a:pPr>
            <a:r>
              <a:rPr lang="en-US" sz="2400" dirty="0" smtClean="0">
                <a:solidFill>
                  <a:srgbClr val="000000"/>
                </a:solidFill>
              </a:rPr>
              <a:t>Grades, GPA, Test Scores, and Awards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English and Math Teacher Recommendations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Personal Recommendation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Short Answers and Long Essay (500 words)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a:solidFill>
                  <a:srgbClr val="000000"/>
                </a:solidFill>
              </a:rPr>
              <a:t>Parent/Guardian information and financial information comprising of the last three years (including copies of family’s tax forms</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12631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4339650"/>
          </a:xfrm>
          <a:prstGeom prst="rect">
            <a:avLst/>
          </a:prstGeom>
          <a:noFill/>
        </p:spPr>
        <p:txBody>
          <a:bodyPr wrap="square" rtlCol="0">
            <a:spAutoFit/>
          </a:bodyPr>
          <a:lstStyle/>
          <a:p>
            <a:pPr algn="ctr"/>
            <a:r>
              <a:rPr lang="en-US" sz="3600" b="1" dirty="0" smtClean="0">
                <a:solidFill>
                  <a:srgbClr val="9FCF67"/>
                </a:solidFill>
              </a:rPr>
              <a:t>Selection Criteria</a:t>
            </a:r>
          </a:p>
          <a:p>
            <a:endParaRPr lang="en-US" sz="2400" b="1" dirty="0" smtClean="0"/>
          </a:p>
          <a:p>
            <a:pPr marL="342900" indent="-342900">
              <a:buFont typeface="Arial" panose="020B0604020202020204" pitchFamily="34" charset="0"/>
              <a:buChar char="•"/>
            </a:pPr>
            <a:r>
              <a:rPr lang="en-US" sz="2400" dirty="0" smtClean="0">
                <a:solidFill>
                  <a:srgbClr val="000000"/>
                </a:solidFill>
              </a:rPr>
              <a:t>High academic ability</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Financial Need</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Persistence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Leadership</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Service to others</a:t>
            </a:r>
            <a:endParaRPr lang="en-US" sz="2400" dirty="0">
              <a:solidFill>
                <a:srgbClr val="000000"/>
              </a:solidFill>
            </a:endParaRPr>
          </a:p>
        </p:txBody>
      </p:sp>
    </p:spTree>
    <p:extLst>
      <p:ext uri="{BB962C8B-B14F-4D97-AF65-F5344CB8AC3E}">
        <p14:creationId xmlns:p14="http://schemas.microsoft.com/office/powerpoint/2010/main" val="124882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219200"/>
            <a:ext cx="8382000" cy="4467890"/>
          </a:xfrm>
          <a:prstGeom prst="rect">
            <a:avLst/>
          </a:prstGeom>
          <a:noFill/>
        </p:spPr>
        <p:txBody>
          <a:bodyPr wrap="square" rtlCol="0">
            <a:spAutoFit/>
          </a:bodyPr>
          <a:lstStyle/>
          <a:p>
            <a:pPr algn="ctr"/>
            <a:r>
              <a:rPr lang="en-US" sz="3600" b="1" dirty="0" smtClean="0">
                <a:solidFill>
                  <a:srgbClr val="9FCF67"/>
                </a:solidFill>
              </a:rPr>
              <a:t>Next Steps &amp; Tips for Parents and Students</a:t>
            </a:r>
          </a:p>
          <a:p>
            <a:pPr algn="ctr"/>
            <a:endParaRPr lang="en-US" sz="2400" b="1" dirty="0" smtClean="0"/>
          </a:p>
          <a:p>
            <a:pPr marL="342900" indent="-342900" algn="ctr">
              <a:spcBef>
                <a:spcPts val="200"/>
              </a:spcBef>
              <a:buFont typeface="Arial" panose="020B0604020202020204" pitchFamily="34" charset="0"/>
              <a:buChar char="•"/>
            </a:pPr>
            <a:r>
              <a:rPr lang="en-US" sz="2400" dirty="0" smtClean="0">
                <a:solidFill>
                  <a:srgbClr val="000000"/>
                </a:solidFill>
                <a:latin typeface="Calibri" panose="020F0502020204030204" pitchFamily="34" charset="0"/>
              </a:rPr>
              <a:t>Start early!</a:t>
            </a:r>
            <a:endParaRPr lang="en-US" sz="2400" dirty="0">
              <a:solidFill>
                <a:srgbClr val="000000"/>
              </a:solidFill>
              <a:latin typeface="Calibri" panose="020F0502020204030204" pitchFamily="34" charset="0"/>
            </a:endParaRPr>
          </a:p>
          <a:p>
            <a:pPr marL="342900" indent="-342900" algn="ctr">
              <a:spcBef>
                <a:spcPts val="200"/>
              </a:spcBef>
              <a:buFont typeface="Arial" panose="020B0604020202020204" pitchFamily="34" charset="0"/>
              <a:buChar char="•"/>
            </a:pPr>
            <a:endParaRPr lang="en-US" sz="2400" dirty="0">
              <a:solidFill>
                <a:srgbClr val="000000"/>
              </a:solidFill>
              <a:latin typeface="Calibri" panose="020F0502020204030204" pitchFamily="34" charset="0"/>
            </a:endParaRPr>
          </a:p>
          <a:p>
            <a:pPr marL="342900" indent="-342900" algn="ctr">
              <a:spcBef>
                <a:spcPts val="200"/>
              </a:spcBef>
              <a:buFont typeface="Arial" panose="020B0604020202020204" pitchFamily="34" charset="0"/>
              <a:buChar char="•"/>
            </a:pPr>
            <a:r>
              <a:rPr lang="en-US" sz="2400" dirty="0" smtClean="0">
                <a:solidFill>
                  <a:srgbClr val="000000"/>
                </a:solidFill>
                <a:latin typeface="Calibri" panose="020F0502020204030204" pitchFamily="34" charset="0"/>
              </a:rPr>
              <a:t>Start the student account, parent account, and add recommenders to your application right away. Automatic reminders will be sent throughout the application period.</a:t>
            </a:r>
            <a:endParaRPr lang="en-US" sz="2400" dirty="0">
              <a:solidFill>
                <a:srgbClr val="000000"/>
              </a:solidFill>
              <a:latin typeface="Calibri" panose="020F0502020204030204" pitchFamily="34" charset="0"/>
            </a:endParaRPr>
          </a:p>
          <a:p>
            <a:pPr marL="342900" indent="-342900" algn="ctr">
              <a:spcBef>
                <a:spcPts val="200"/>
              </a:spcBef>
              <a:buFont typeface="Arial" panose="020B0604020202020204" pitchFamily="34" charset="0"/>
              <a:buChar char="•"/>
            </a:pPr>
            <a:endParaRPr lang="en-US" sz="2400" dirty="0">
              <a:solidFill>
                <a:srgbClr val="000000"/>
              </a:solidFill>
              <a:latin typeface="Calibri" panose="020F0502020204030204" pitchFamily="34" charset="0"/>
            </a:endParaRPr>
          </a:p>
          <a:p>
            <a:pPr marL="342900" indent="-342900" algn="ctr">
              <a:spcBef>
                <a:spcPts val="200"/>
              </a:spcBef>
              <a:buFont typeface="Arial" panose="020B0604020202020204" pitchFamily="34" charset="0"/>
              <a:buChar char="•"/>
            </a:pPr>
            <a:r>
              <a:rPr lang="en-US" sz="2400" dirty="0" smtClean="0">
                <a:solidFill>
                  <a:srgbClr val="000000"/>
                </a:solidFill>
                <a:latin typeface="Calibri" panose="020F0502020204030204" pitchFamily="34" charset="0"/>
              </a:rPr>
              <a:t>Visit </a:t>
            </a:r>
            <a:r>
              <a:rPr lang="en-US" sz="2400" b="1" dirty="0" smtClean="0">
                <a:solidFill>
                  <a:srgbClr val="9FCF67"/>
                </a:solidFill>
                <a:hlinkClick r:id="rId3"/>
              </a:rPr>
              <a:t>www.jkcf.org/ysp</a:t>
            </a:r>
            <a:r>
              <a:rPr lang="en-US" sz="2400" b="1" dirty="0" smtClean="0">
                <a:solidFill>
                  <a:srgbClr val="9FCF67"/>
                </a:solidFill>
              </a:rPr>
              <a:t>  </a:t>
            </a:r>
            <a:r>
              <a:rPr lang="en-US" sz="2400" dirty="0" smtClean="0">
                <a:solidFill>
                  <a:srgbClr val="000000"/>
                </a:solidFill>
              </a:rPr>
              <a:t>for </a:t>
            </a:r>
            <a:r>
              <a:rPr lang="en-US" sz="2400" dirty="0">
                <a:solidFill>
                  <a:srgbClr val="000000"/>
                </a:solidFill>
              </a:rPr>
              <a:t>more information </a:t>
            </a:r>
            <a:r>
              <a:rPr lang="en-US" sz="2400" dirty="0" smtClean="0">
                <a:solidFill>
                  <a:srgbClr val="000000"/>
                </a:solidFill>
              </a:rPr>
              <a:t>or contact </a:t>
            </a:r>
            <a:r>
              <a:rPr lang="en-US" sz="2400" b="1" dirty="0" smtClean="0">
                <a:solidFill>
                  <a:srgbClr val="9FCF67"/>
                </a:solidFill>
                <a:hlinkClick r:id="rId4"/>
              </a:rPr>
              <a:t>scholarships@jkcf.org</a:t>
            </a:r>
            <a:r>
              <a:rPr lang="en-US" sz="2400" b="1" dirty="0" smtClean="0">
                <a:solidFill>
                  <a:srgbClr val="9FCF67"/>
                </a:solidFill>
              </a:rPr>
              <a:t> </a:t>
            </a:r>
            <a:r>
              <a:rPr lang="en-US" sz="2400" dirty="0" smtClean="0">
                <a:solidFill>
                  <a:srgbClr val="000000"/>
                </a:solidFill>
              </a:rPr>
              <a:t>with specific questions about your eligibility and application</a:t>
            </a:r>
            <a:endParaRPr lang="en-US" sz="2400" dirty="0">
              <a:solidFill>
                <a:srgbClr val="000000"/>
              </a:solidFill>
            </a:endParaRPr>
          </a:p>
        </p:txBody>
      </p:sp>
    </p:spTree>
    <p:extLst>
      <p:ext uri="{BB962C8B-B14F-4D97-AF65-F5344CB8AC3E}">
        <p14:creationId xmlns:p14="http://schemas.microsoft.com/office/powerpoint/2010/main" val="297805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5078313"/>
          </a:xfrm>
          <a:prstGeom prst="rect">
            <a:avLst/>
          </a:prstGeom>
          <a:noFill/>
        </p:spPr>
        <p:txBody>
          <a:bodyPr wrap="square" rtlCol="0">
            <a:spAutoFit/>
          </a:bodyPr>
          <a:lstStyle/>
          <a:p>
            <a:pPr algn="ctr"/>
            <a:r>
              <a:rPr lang="en-US" sz="3600" b="1" dirty="0" smtClean="0">
                <a:solidFill>
                  <a:srgbClr val="9FCF67"/>
                </a:solidFill>
              </a:rPr>
              <a:t>Important Dates</a:t>
            </a:r>
          </a:p>
          <a:p>
            <a:endParaRPr lang="en-US" sz="2400" b="1" dirty="0" smtClean="0"/>
          </a:p>
          <a:p>
            <a:pPr algn="ctr"/>
            <a:r>
              <a:rPr lang="en-US" sz="2400" b="1" dirty="0" smtClean="0">
                <a:solidFill>
                  <a:srgbClr val="000000"/>
                </a:solidFill>
              </a:rPr>
              <a:t>January</a:t>
            </a:r>
          </a:p>
          <a:p>
            <a:pPr algn="ctr"/>
            <a:r>
              <a:rPr lang="en-US" sz="2400" dirty="0" smtClean="0">
                <a:solidFill>
                  <a:srgbClr val="000000"/>
                </a:solidFill>
              </a:rPr>
              <a:t>Application Opens</a:t>
            </a:r>
          </a:p>
          <a:p>
            <a:pPr algn="ctr"/>
            <a:r>
              <a:rPr lang="en-US" sz="2400" dirty="0" smtClean="0">
                <a:solidFill>
                  <a:srgbClr val="000000"/>
                </a:solidFill>
                <a:hlinkClick r:id="rId3"/>
              </a:rPr>
              <a:t>www.jkcf.org/ysp</a:t>
            </a:r>
            <a:r>
              <a:rPr lang="en-US" sz="2400" dirty="0" smtClean="0">
                <a:solidFill>
                  <a:srgbClr val="000000"/>
                </a:solidFill>
              </a:rPr>
              <a:t>  </a:t>
            </a:r>
          </a:p>
          <a:p>
            <a:pPr algn="ctr"/>
            <a:endParaRPr lang="en-US" sz="2400" b="1" dirty="0">
              <a:solidFill>
                <a:srgbClr val="000000"/>
              </a:solidFill>
            </a:endParaRPr>
          </a:p>
          <a:p>
            <a:pPr algn="ctr"/>
            <a:r>
              <a:rPr lang="en-US" sz="2400" b="1" dirty="0" smtClean="0">
                <a:solidFill>
                  <a:srgbClr val="000000"/>
                </a:solidFill>
              </a:rPr>
              <a:t>April 14, 2016</a:t>
            </a:r>
          </a:p>
          <a:p>
            <a:pPr algn="ctr"/>
            <a:r>
              <a:rPr lang="en-US" sz="2400" dirty="0" smtClean="0">
                <a:solidFill>
                  <a:srgbClr val="000000"/>
                </a:solidFill>
              </a:rPr>
              <a:t>Application Deadline</a:t>
            </a:r>
          </a:p>
          <a:p>
            <a:pPr algn="ctr"/>
            <a:endParaRPr lang="en-US" sz="2400" b="1" dirty="0">
              <a:solidFill>
                <a:srgbClr val="000000"/>
              </a:solidFill>
            </a:endParaRPr>
          </a:p>
          <a:p>
            <a:pPr algn="ctr"/>
            <a:r>
              <a:rPr lang="en-US" sz="2400" b="1" dirty="0" smtClean="0">
                <a:solidFill>
                  <a:srgbClr val="000000"/>
                </a:solidFill>
              </a:rPr>
              <a:t>Early Fall 2016</a:t>
            </a:r>
          </a:p>
          <a:p>
            <a:pPr algn="ctr"/>
            <a:r>
              <a:rPr lang="en-US" sz="2400" dirty="0">
                <a:solidFill>
                  <a:srgbClr val="000000"/>
                </a:solidFill>
              </a:rPr>
              <a:t>The Foundation </a:t>
            </a:r>
            <a:r>
              <a:rPr lang="en-US" sz="2400" dirty="0" smtClean="0">
                <a:solidFill>
                  <a:srgbClr val="000000"/>
                </a:solidFill>
              </a:rPr>
              <a:t>makes finalist and semifinalist announcements</a:t>
            </a:r>
            <a:endParaRPr lang="en-US" sz="2400" b="1" dirty="0" smtClean="0">
              <a:solidFill>
                <a:srgbClr val="000000"/>
              </a:solidFill>
            </a:endParaRPr>
          </a:p>
          <a:p>
            <a:endParaRPr lang="en-US" sz="2400" b="1" dirty="0" smtClean="0">
              <a:solidFill>
                <a:srgbClr val="000000"/>
              </a:solidFill>
            </a:endParaRPr>
          </a:p>
        </p:txBody>
      </p:sp>
    </p:spTree>
    <p:extLst>
      <p:ext uri="{BB962C8B-B14F-4D97-AF65-F5344CB8AC3E}">
        <p14:creationId xmlns:p14="http://schemas.microsoft.com/office/powerpoint/2010/main" val="852013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752600"/>
            <a:ext cx="7315200" cy="4339650"/>
          </a:xfrm>
          <a:prstGeom prst="rect">
            <a:avLst/>
          </a:prstGeom>
          <a:noFill/>
        </p:spPr>
        <p:txBody>
          <a:bodyPr wrap="square" rtlCol="0">
            <a:spAutoFit/>
          </a:bodyPr>
          <a:lstStyle/>
          <a:p>
            <a:pPr algn="ctr"/>
            <a:r>
              <a:rPr lang="en-US" sz="3600" b="1" dirty="0" smtClean="0">
                <a:solidFill>
                  <a:srgbClr val="9FCF67"/>
                </a:solidFill>
              </a:rPr>
              <a:t>More Information</a:t>
            </a:r>
          </a:p>
          <a:p>
            <a:endParaRPr lang="en-US" sz="2400" b="1" dirty="0"/>
          </a:p>
          <a:p>
            <a:pPr algn="ctr"/>
            <a:r>
              <a:rPr lang="en-US" sz="2400" b="1" dirty="0" smtClean="0">
                <a:solidFill>
                  <a:srgbClr val="000000"/>
                </a:solidFill>
              </a:rPr>
              <a:t>Please visit us at  </a:t>
            </a:r>
            <a:r>
              <a:rPr lang="en-US" sz="2400" b="1" dirty="0" smtClean="0">
                <a:solidFill>
                  <a:srgbClr val="000000"/>
                </a:solidFill>
                <a:hlinkClick r:id="rId3"/>
              </a:rPr>
              <a:t>www.jkcf.org/ysp</a:t>
            </a:r>
            <a:r>
              <a:rPr lang="en-US" sz="2400" b="1" dirty="0" smtClean="0">
                <a:solidFill>
                  <a:srgbClr val="000000"/>
                </a:solidFill>
              </a:rPr>
              <a:t> </a:t>
            </a:r>
          </a:p>
          <a:p>
            <a:endParaRPr lang="en-US" sz="2400" b="1" dirty="0">
              <a:solidFill>
                <a:srgbClr val="000000"/>
              </a:solidFill>
            </a:endParaRPr>
          </a:p>
          <a:p>
            <a:pPr algn="ctr"/>
            <a:r>
              <a:rPr lang="en-US" sz="2400" b="1" dirty="0" smtClean="0">
                <a:solidFill>
                  <a:srgbClr val="000000"/>
                </a:solidFill>
              </a:rPr>
              <a:t>For questions about the recruitment and outreach</a:t>
            </a:r>
            <a:r>
              <a:rPr lang="en-US" sz="2400" b="1" dirty="0">
                <a:solidFill>
                  <a:srgbClr val="000000"/>
                </a:solidFill>
              </a:rPr>
              <a:t>:</a:t>
            </a:r>
            <a:r>
              <a:rPr lang="en-US" sz="2400" b="1" dirty="0" smtClean="0">
                <a:solidFill>
                  <a:srgbClr val="000000"/>
                </a:solidFill>
              </a:rPr>
              <a:t> </a:t>
            </a:r>
            <a:r>
              <a:rPr lang="en-US" sz="2400" b="1" dirty="0" smtClean="0">
                <a:solidFill>
                  <a:srgbClr val="000000"/>
                </a:solidFill>
                <a:hlinkClick r:id="rId4"/>
              </a:rPr>
              <a:t>outreach@jkcf.org</a:t>
            </a:r>
            <a:endParaRPr lang="en-US" sz="2400" b="1" dirty="0" smtClean="0">
              <a:solidFill>
                <a:srgbClr val="000000"/>
              </a:solidFill>
            </a:endParaRPr>
          </a:p>
          <a:p>
            <a:pPr algn="ctr"/>
            <a:endParaRPr lang="en-US" sz="2400" b="1" dirty="0">
              <a:solidFill>
                <a:srgbClr val="000000"/>
              </a:solidFill>
            </a:endParaRPr>
          </a:p>
          <a:p>
            <a:pPr algn="ctr"/>
            <a:r>
              <a:rPr lang="en-US" sz="2400" b="1" dirty="0" smtClean="0">
                <a:solidFill>
                  <a:srgbClr val="000000"/>
                </a:solidFill>
              </a:rPr>
              <a:t>For individual questions regarding your eligibility and application:</a:t>
            </a:r>
          </a:p>
          <a:p>
            <a:pPr algn="ctr"/>
            <a:r>
              <a:rPr lang="en-US" sz="2400" b="1" dirty="0" smtClean="0">
                <a:solidFill>
                  <a:srgbClr val="000000"/>
                </a:solidFill>
                <a:hlinkClick r:id="rId5"/>
              </a:rPr>
              <a:t>scholarships@jkcf.org</a:t>
            </a:r>
            <a:r>
              <a:rPr lang="en-US" sz="2400" b="1" dirty="0" smtClean="0">
                <a:solidFill>
                  <a:srgbClr val="000000"/>
                </a:solidFill>
              </a:rPr>
              <a:t> </a:t>
            </a:r>
          </a:p>
          <a:p>
            <a:endParaRPr lang="en-US" sz="2400" b="1" dirty="0" smtClean="0">
              <a:solidFill>
                <a:srgbClr val="000000"/>
              </a:solidFill>
            </a:endParaRPr>
          </a:p>
        </p:txBody>
      </p:sp>
    </p:spTree>
    <p:extLst>
      <p:ext uri="{BB962C8B-B14F-4D97-AF65-F5344CB8AC3E}">
        <p14:creationId xmlns:p14="http://schemas.microsoft.com/office/powerpoint/2010/main" val="4105866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752600"/>
            <a:ext cx="7315200" cy="4339650"/>
          </a:xfrm>
          <a:prstGeom prst="rect">
            <a:avLst/>
          </a:prstGeom>
          <a:noFill/>
        </p:spPr>
        <p:txBody>
          <a:bodyPr wrap="square" rtlCol="0">
            <a:spAutoFit/>
          </a:bodyPr>
          <a:lstStyle/>
          <a:p>
            <a:pPr algn="ctr"/>
            <a:r>
              <a:rPr lang="en-US" sz="3600" b="1" dirty="0" smtClean="0">
                <a:solidFill>
                  <a:srgbClr val="9FCF67"/>
                </a:solidFill>
              </a:rPr>
              <a:t>Questions</a:t>
            </a:r>
          </a:p>
          <a:p>
            <a:endParaRPr lang="en-US" sz="2400" b="1" dirty="0"/>
          </a:p>
          <a:p>
            <a:pPr algn="ctr"/>
            <a:r>
              <a:rPr lang="en-US" sz="2400" b="1" dirty="0" smtClean="0">
                <a:solidFill>
                  <a:srgbClr val="000000"/>
                </a:solidFill>
              </a:rPr>
              <a:t>Please use the chat box or question feature in </a:t>
            </a:r>
            <a:r>
              <a:rPr lang="en-US" sz="2400" b="1" dirty="0" err="1" smtClean="0">
                <a:solidFill>
                  <a:srgbClr val="000000"/>
                </a:solidFill>
              </a:rPr>
              <a:t>GoToWebinar</a:t>
            </a:r>
            <a:r>
              <a:rPr lang="en-US" sz="2400" b="1" dirty="0" smtClean="0">
                <a:solidFill>
                  <a:srgbClr val="000000"/>
                </a:solidFill>
              </a:rPr>
              <a:t> to submit your questions.</a:t>
            </a:r>
          </a:p>
          <a:p>
            <a:pPr algn="ctr"/>
            <a:endParaRPr lang="en-US" sz="2400" b="1" dirty="0">
              <a:solidFill>
                <a:srgbClr val="000000"/>
              </a:solidFill>
            </a:endParaRPr>
          </a:p>
          <a:p>
            <a:pPr algn="ctr"/>
            <a:r>
              <a:rPr lang="en-US" sz="2400" b="1" dirty="0" smtClean="0">
                <a:solidFill>
                  <a:srgbClr val="000000"/>
                </a:solidFill>
              </a:rPr>
              <a:t>If we don’t get to your individual question, please email </a:t>
            </a:r>
            <a:r>
              <a:rPr lang="en-US" sz="2400" b="1" dirty="0" smtClean="0">
                <a:solidFill>
                  <a:srgbClr val="000000"/>
                </a:solidFill>
                <a:hlinkClick r:id="rId3"/>
              </a:rPr>
              <a:t>scholarships@jkcf.org</a:t>
            </a:r>
            <a:r>
              <a:rPr lang="en-US" sz="2400" b="1" dirty="0" smtClean="0">
                <a:solidFill>
                  <a:srgbClr val="000000"/>
                </a:solidFill>
              </a:rPr>
              <a:t> for specific inquiries about student eligibility.</a:t>
            </a:r>
          </a:p>
          <a:p>
            <a:pPr algn="ctr"/>
            <a:endParaRPr lang="en-US" sz="2400" b="1" dirty="0">
              <a:solidFill>
                <a:srgbClr val="000000"/>
              </a:solidFill>
            </a:endParaRPr>
          </a:p>
          <a:p>
            <a:pPr algn="ctr"/>
            <a:r>
              <a:rPr lang="en-US" sz="2400" b="1" dirty="0" smtClean="0">
                <a:solidFill>
                  <a:srgbClr val="000000"/>
                </a:solidFill>
              </a:rPr>
              <a:t>For other questions about the program and outreach opportunities, please email </a:t>
            </a:r>
            <a:r>
              <a:rPr lang="en-US" sz="2400" b="1" dirty="0" smtClean="0">
                <a:solidFill>
                  <a:srgbClr val="000000"/>
                </a:solidFill>
                <a:hlinkClick r:id="rId4"/>
              </a:rPr>
              <a:t>outreach@jkcf.org</a:t>
            </a:r>
            <a:r>
              <a:rPr lang="en-US" sz="2400" b="1" dirty="0" smtClean="0">
                <a:solidFill>
                  <a:srgbClr val="000000"/>
                </a:solidFill>
              </a:rPr>
              <a:t> </a:t>
            </a:r>
          </a:p>
        </p:txBody>
      </p:sp>
    </p:spTree>
    <p:extLst>
      <p:ext uri="{BB962C8B-B14F-4D97-AF65-F5344CB8AC3E}">
        <p14:creationId xmlns:p14="http://schemas.microsoft.com/office/powerpoint/2010/main" val="1517047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5867400"/>
            <a:ext cx="7010400" cy="707886"/>
          </a:xfrm>
          <a:prstGeom prst="rect">
            <a:avLst/>
          </a:prstGeom>
          <a:noFill/>
        </p:spPr>
        <p:txBody>
          <a:bodyPr wrap="square" rtlCol="0">
            <a:spAutoFit/>
          </a:bodyPr>
          <a:lstStyle/>
          <a:p>
            <a:pPr algn="ctr"/>
            <a:r>
              <a:rPr lang="en-US" sz="2000" b="1" dirty="0" smtClean="0">
                <a:solidFill>
                  <a:srgbClr val="000000"/>
                </a:solidFill>
                <a:latin typeface="Arial" panose="020B0604020202020204" pitchFamily="34" charset="0"/>
                <a:cs typeface="Arial" panose="020B0604020202020204" pitchFamily="34" charset="0"/>
              </a:rPr>
              <a:t>Application Open Now</a:t>
            </a:r>
          </a:p>
          <a:p>
            <a:pPr algn="ctr"/>
            <a:r>
              <a:rPr lang="en-US" sz="2000" b="1" dirty="0" smtClean="0">
                <a:solidFill>
                  <a:srgbClr val="000000"/>
                </a:solidFill>
                <a:latin typeface="Arial" panose="020B0604020202020204" pitchFamily="34" charset="0"/>
                <a:cs typeface="Arial" panose="020B0604020202020204" pitchFamily="34" charset="0"/>
              </a:rPr>
              <a:t>Deadline is April 14</a:t>
            </a:r>
            <a:r>
              <a:rPr lang="en-US" sz="2000" b="1" baseline="30000" dirty="0" smtClean="0">
                <a:solidFill>
                  <a:srgbClr val="000000"/>
                </a:solidFill>
                <a:latin typeface="Arial" panose="020B0604020202020204" pitchFamily="34" charset="0"/>
                <a:cs typeface="Arial" panose="020B0604020202020204" pitchFamily="34" charset="0"/>
              </a:rPr>
              <a:t>th</a:t>
            </a:r>
            <a:r>
              <a:rPr lang="en-US" sz="2000" b="1" dirty="0" smtClean="0">
                <a:solidFill>
                  <a:srgbClr val="000000"/>
                </a:solidFill>
                <a:latin typeface="Arial" panose="020B0604020202020204" pitchFamily="34" charset="0"/>
                <a:cs typeface="Arial" panose="020B0604020202020204" pitchFamily="34" charset="0"/>
              </a:rPr>
              <a:t>, 2016</a:t>
            </a:r>
            <a:endParaRPr lang="en-US" sz="2000" b="1"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914400" y="1143000"/>
            <a:ext cx="7315200" cy="3908762"/>
          </a:xfrm>
          <a:prstGeom prst="rect">
            <a:avLst/>
          </a:prstGeom>
          <a:noFill/>
        </p:spPr>
        <p:txBody>
          <a:bodyPr wrap="square" rtlCol="0">
            <a:spAutoFit/>
          </a:bodyPr>
          <a:lstStyle/>
          <a:p>
            <a:pPr algn="ctr"/>
            <a:r>
              <a:rPr lang="en-US" sz="3600" b="1" dirty="0" smtClean="0">
                <a:solidFill>
                  <a:srgbClr val="9FCF67"/>
                </a:solidFill>
              </a:rPr>
              <a:t>Introduction</a:t>
            </a:r>
          </a:p>
          <a:p>
            <a:endParaRPr lang="en-US" sz="2400" b="1" dirty="0" smtClean="0"/>
          </a:p>
          <a:p>
            <a:r>
              <a:rPr lang="en-US" sz="2400" b="1" dirty="0" smtClean="0">
                <a:solidFill>
                  <a:srgbClr val="000000"/>
                </a:solidFill>
              </a:rPr>
              <a:t>What is the Young Scholars Program?</a:t>
            </a:r>
          </a:p>
          <a:p>
            <a:pPr marL="342900" indent="-342900">
              <a:buFont typeface="Arial"/>
              <a:buChar char="•"/>
            </a:pPr>
            <a:r>
              <a:rPr lang="en-US" sz="2000" dirty="0" smtClean="0">
                <a:solidFill>
                  <a:srgbClr val="000000"/>
                </a:solidFill>
              </a:rPr>
              <a:t>A selective pre-college scholarship for high-performing middle school students with financial need  </a:t>
            </a:r>
          </a:p>
          <a:p>
            <a:pPr marL="342900" indent="-342900">
              <a:buFont typeface="Arial"/>
              <a:buChar char="•"/>
            </a:pPr>
            <a:endParaRPr lang="en-US" sz="2000" dirty="0">
              <a:solidFill>
                <a:srgbClr val="000000"/>
              </a:solidFill>
            </a:endParaRPr>
          </a:p>
          <a:p>
            <a:r>
              <a:rPr lang="en-US" sz="2400" b="1" dirty="0" smtClean="0">
                <a:solidFill>
                  <a:srgbClr val="000000"/>
                </a:solidFill>
              </a:rPr>
              <a:t>The scholarship includes:</a:t>
            </a:r>
            <a:endParaRPr lang="en-US" sz="2400" b="1" dirty="0">
              <a:solidFill>
                <a:srgbClr val="000000"/>
              </a:solidFill>
            </a:endParaRPr>
          </a:p>
          <a:p>
            <a:pPr marL="342900" indent="-342900">
              <a:buFont typeface="Arial"/>
              <a:buChar char="•"/>
            </a:pPr>
            <a:r>
              <a:rPr lang="en-US" sz="2000" dirty="0">
                <a:solidFill>
                  <a:srgbClr val="000000"/>
                </a:solidFill>
              </a:rPr>
              <a:t>I</a:t>
            </a:r>
            <a:r>
              <a:rPr lang="en-US" sz="2000" dirty="0" smtClean="0">
                <a:solidFill>
                  <a:srgbClr val="000000"/>
                </a:solidFill>
              </a:rPr>
              <a:t>ndividualized </a:t>
            </a:r>
            <a:r>
              <a:rPr lang="en-US" sz="2000" dirty="0">
                <a:solidFill>
                  <a:srgbClr val="000000"/>
                </a:solidFill>
              </a:rPr>
              <a:t>academic </a:t>
            </a:r>
            <a:r>
              <a:rPr lang="en-US" sz="2000" dirty="0" smtClean="0">
                <a:solidFill>
                  <a:srgbClr val="000000"/>
                </a:solidFill>
              </a:rPr>
              <a:t>advising</a:t>
            </a:r>
            <a:r>
              <a:rPr lang="en-US" sz="2000" dirty="0">
                <a:solidFill>
                  <a:srgbClr val="000000"/>
                </a:solidFill>
              </a:rPr>
              <a:t>	</a:t>
            </a:r>
          </a:p>
          <a:p>
            <a:pPr marL="342900" indent="-342900">
              <a:buFont typeface="Arial"/>
              <a:buChar char="•"/>
            </a:pPr>
            <a:r>
              <a:rPr lang="en-US" sz="2000" dirty="0">
                <a:solidFill>
                  <a:srgbClr val="000000"/>
                </a:solidFill>
              </a:rPr>
              <a:t>F</a:t>
            </a:r>
            <a:r>
              <a:rPr lang="en-US" sz="2000" dirty="0" smtClean="0">
                <a:solidFill>
                  <a:srgbClr val="000000"/>
                </a:solidFill>
              </a:rPr>
              <a:t>inancial support</a:t>
            </a:r>
            <a:endParaRPr lang="en-US" sz="2000" dirty="0">
              <a:solidFill>
                <a:srgbClr val="000000"/>
              </a:solidFill>
            </a:endParaRPr>
          </a:p>
          <a:p>
            <a:pPr marL="342900" indent="-342900">
              <a:buFont typeface="Arial"/>
              <a:buChar char="•"/>
            </a:pPr>
            <a:r>
              <a:rPr lang="en-US" sz="2000" dirty="0">
                <a:solidFill>
                  <a:srgbClr val="000000"/>
                </a:solidFill>
              </a:rPr>
              <a:t>P</a:t>
            </a:r>
            <a:r>
              <a:rPr lang="en-US" sz="2000" dirty="0" smtClean="0">
                <a:solidFill>
                  <a:srgbClr val="000000"/>
                </a:solidFill>
              </a:rPr>
              <a:t>athway </a:t>
            </a:r>
            <a:r>
              <a:rPr lang="en-US" sz="2000" dirty="0">
                <a:solidFill>
                  <a:srgbClr val="000000"/>
                </a:solidFill>
              </a:rPr>
              <a:t>to the Foundation’s $40,000 per </a:t>
            </a:r>
            <a:r>
              <a:rPr lang="en-US" sz="2000" dirty="0" smtClean="0">
                <a:solidFill>
                  <a:srgbClr val="000000"/>
                </a:solidFill>
              </a:rPr>
              <a:t>year </a:t>
            </a:r>
          </a:p>
          <a:p>
            <a:r>
              <a:rPr lang="en-US" sz="2000" dirty="0">
                <a:solidFill>
                  <a:srgbClr val="000000"/>
                </a:solidFill>
              </a:rPr>
              <a:t> </a:t>
            </a:r>
            <a:r>
              <a:rPr lang="en-US" sz="2000" dirty="0" smtClean="0">
                <a:solidFill>
                  <a:srgbClr val="000000"/>
                </a:solidFill>
              </a:rPr>
              <a:t>     College Scholarship</a:t>
            </a:r>
            <a:r>
              <a:rPr lang="en-US" sz="2000" dirty="0">
                <a:solidFill>
                  <a:srgbClr val="000000"/>
                </a:solidFill>
              </a:rPr>
              <a:t> </a:t>
            </a:r>
          </a:p>
        </p:txBody>
      </p:sp>
    </p:spTree>
    <p:extLst>
      <p:ext uri="{BB962C8B-B14F-4D97-AF65-F5344CB8AC3E}">
        <p14:creationId xmlns:p14="http://schemas.microsoft.com/office/powerpoint/2010/main" val="3460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1000"/>
                                        <p:tgtEl>
                                          <p:spTgt spid="8">
                                            <p:txEl>
                                              <p:pRg st="5" end="5"/>
                                            </p:txEl>
                                          </p:spTgt>
                                        </p:tgtEl>
                                      </p:cBhvr>
                                    </p:animEffect>
                                    <p:anim calcmode="lin" valueType="num">
                                      <p:cBhvr>
                                        <p:cTn id="2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1000"/>
                                        <p:tgtEl>
                                          <p:spTgt spid="8">
                                            <p:txEl>
                                              <p:pRg st="6" end="6"/>
                                            </p:txEl>
                                          </p:spTgt>
                                        </p:tgtEl>
                                      </p:cBhvr>
                                    </p:animEffect>
                                    <p:anim calcmode="lin" valueType="num">
                                      <p:cBhvr>
                                        <p:cTn id="2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1000"/>
                                        <p:tgtEl>
                                          <p:spTgt spid="8">
                                            <p:txEl>
                                              <p:pRg st="7" end="7"/>
                                            </p:txEl>
                                          </p:spTgt>
                                        </p:tgtEl>
                                      </p:cBhvr>
                                    </p:animEffect>
                                    <p:anim calcmode="lin" valueType="num">
                                      <p:cBhvr>
                                        <p:cTn id="30"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fade">
                                      <p:cBhvr>
                                        <p:cTn id="34" dur="1000"/>
                                        <p:tgtEl>
                                          <p:spTgt spid="8">
                                            <p:txEl>
                                              <p:pRg st="8" end="8"/>
                                            </p:txEl>
                                          </p:spTgt>
                                        </p:tgtEl>
                                      </p:cBhvr>
                                    </p:animEffect>
                                    <p:anim calcmode="lin" valueType="num">
                                      <p:cBhvr>
                                        <p:cTn id="35"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animEffect transition="in" filter="fade">
                                      <p:cBhvr>
                                        <p:cTn id="39" dur="1000"/>
                                        <p:tgtEl>
                                          <p:spTgt spid="8">
                                            <p:txEl>
                                              <p:pRg st="9" end="9"/>
                                            </p:txEl>
                                          </p:spTgt>
                                        </p:tgtEl>
                                      </p:cBhvr>
                                    </p:animEffect>
                                    <p:anim calcmode="lin" valueType="num">
                                      <p:cBhvr>
                                        <p:cTn id="40"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143000"/>
            <a:ext cx="7315200" cy="4832092"/>
          </a:xfrm>
          <a:prstGeom prst="rect">
            <a:avLst/>
          </a:prstGeom>
          <a:noFill/>
        </p:spPr>
        <p:txBody>
          <a:bodyPr wrap="square" rtlCol="0">
            <a:spAutoFit/>
          </a:bodyPr>
          <a:lstStyle/>
          <a:p>
            <a:pPr algn="ctr"/>
            <a:r>
              <a:rPr lang="en-US" sz="3600" b="1" dirty="0" smtClean="0">
                <a:solidFill>
                  <a:srgbClr val="9FCF67"/>
                </a:solidFill>
              </a:rPr>
              <a:t>Eligibility</a:t>
            </a:r>
          </a:p>
          <a:p>
            <a:endParaRPr lang="en-US" sz="2400" b="1" dirty="0" smtClean="0">
              <a:solidFill>
                <a:srgbClr val="000000"/>
              </a:solidFill>
            </a:endParaRPr>
          </a:p>
          <a:p>
            <a:r>
              <a:rPr lang="en-US" sz="2400" b="1" dirty="0" smtClean="0">
                <a:solidFill>
                  <a:srgbClr val="000000"/>
                </a:solidFill>
              </a:rPr>
              <a:t>Students who meet the following criteria may apply:</a:t>
            </a:r>
          </a:p>
          <a:p>
            <a:endParaRPr lang="en-US" sz="2400" b="1" dirty="0" smtClean="0"/>
          </a:p>
          <a:p>
            <a:pPr marL="342900" indent="-342900">
              <a:buFont typeface="Arial"/>
              <a:buChar char="•"/>
            </a:pPr>
            <a:r>
              <a:rPr lang="en-US" sz="2000" dirty="0" smtClean="0">
                <a:solidFill>
                  <a:srgbClr val="000000"/>
                </a:solidFill>
              </a:rPr>
              <a:t>Be a current 7</a:t>
            </a:r>
            <a:r>
              <a:rPr lang="en-US" sz="2000" baseline="30000" dirty="0" smtClean="0">
                <a:solidFill>
                  <a:srgbClr val="000000"/>
                </a:solidFill>
              </a:rPr>
              <a:t>th</a:t>
            </a:r>
            <a:r>
              <a:rPr lang="en-US" sz="2000" dirty="0" smtClean="0">
                <a:solidFill>
                  <a:srgbClr val="000000"/>
                </a:solidFill>
              </a:rPr>
              <a:t> grader (will enter 8th </a:t>
            </a:r>
            <a:r>
              <a:rPr lang="en-US" sz="2000" dirty="0">
                <a:solidFill>
                  <a:srgbClr val="000000"/>
                </a:solidFill>
              </a:rPr>
              <a:t>grade in </a:t>
            </a:r>
            <a:r>
              <a:rPr lang="en-US" sz="2000" dirty="0" smtClean="0">
                <a:solidFill>
                  <a:srgbClr val="000000"/>
                </a:solidFill>
              </a:rPr>
              <a:t>Fall 2016)</a:t>
            </a:r>
          </a:p>
          <a:p>
            <a:endParaRPr lang="en-US" sz="2000" dirty="0">
              <a:solidFill>
                <a:srgbClr val="000000"/>
              </a:solidFill>
            </a:endParaRPr>
          </a:p>
          <a:p>
            <a:pPr marL="342900" indent="-342900">
              <a:buFont typeface="Arial"/>
              <a:buChar char="•"/>
            </a:pPr>
            <a:r>
              <a:rPr lang="en-US" sz="2000" dirty="0" smtClean="0">
                <a:solidFill>
                  <a:srgbClr val="000000"/>
                </a:solidFill>
              </a:rPr>
              <a:t>Have earned </a:t>
            </a:r>
            <a:r>
              <a:rPr lang="en-US" sz="2000" dirty="0">
                <a:solidFill>
                  <a:srgbClr val="000000"/>
                </a:solidFill>
              </a:rPr>
              <a:t>grades of all or mostly A’s, with no C’s in core academic subjects since 6th </a:t>
            </a:r>
            <a:r>
              <a:rPr lang="en-US" sz="2000" dirty="0" smtClean="0">
                <a:solidFill>
                  <a:srgbClr val="000000"/>
                </a:solidFill>
              </a:rPr>
              <a:t>grade</a:t>
            </a:r>
          </a:p>
          <a:p>
            <a:pPr marL="342900" indent="-342900">
              <a:buFont typeface="Arial"/>
              <a:buChar char="•"/>
            </a:pPr>
            <a:endParaRPr lang="en-US" sz="2000" dirty="0">
              <a:solidFill>
                <a:srgbClr val="000000"/>
              </a:solidFill>
            </a:endParaRPr>
          </a:p>
          <a:p>
            <a:pPr marL="342900" indent="-342900">
              <a:buFont typeface="Arial"/>
              <a:buChar char="•"/>
            </a:pPr>
            <a:r>
              <a:rPr lang="en-US" sz="2000" dirty="0" smtClean="0">
                <a:solidFill>
                  <a:srgbClr val="000000"/>
                </a:solidFill>
              </a:rPr>
              <a:t>State </a:t>
            </a:r>
            <a:r>
              <a:rPr lang="en-US" sz="2000" dirty="0">
                <a:solidFill>
                  <a:srgbClr val="000000"/>
                </a:solidFill>
              </a:rPr>
              <a:t>standardized test scores </a:t>
            </a:r>
            <a:r>
              <a:rPr lang="en-US" sz="2000" dirty="0" smtClean="0">
                <a:solidFill>
                  <a:srgbClr val="000000"/>
                </a:solidFill>
              </a:rPr>
              <a:t>and/or </a:t>
            </a:r>
            <a:r>
              <a:rPr lang="en-US" sz="2000" dirty="0">
                <a:solidFill>
                  <a:srgbClr val="000000"/>
                </a:solidFill>
              </a:rPr>
              <a:t>SAT/ </a:t>
            </a:r>
            <a:r>
              <a:rPr lang="en-US" sz="2000" dirty="0" smtClean="0">
                <a:solidFill>
                  <a:srgbClr val="000000"/>
                </a:solidFill>
              </a:rPr>
              <a:t>ACT</a:t>
            </a:r>
          </a:p>
          <a:p>
            <a:pPr marL="342900" indent="-342900">
              <a:buFont typeface="Arial"/>
              <a:buChar char="•"/>
            </a:pPr>
            <a:endParaRPr lang="en-US" sz="2000" dirty="0">
              <a:solidFill>
                <a:srgbClr val="000000"/>
              </a:solidFill>
            </a:endParaRPr>
          </a:p>
          <a:p>
            <a:pPr marL="342900" indent="-342900">
              <a:buFont typeface="Arial"/>
              <a:buChar char="•"/>
            </a:pPr>
            <a:r>
              <a:rPr lang="en-US" sz="2000" dirty="0">
                <a:solidFill>
                  <a:srgbClr val="000000"/>
                </a:solidFill>
              </a:rPr>
              <a:t>Family income does not exceed $95,000. </a:t>
            </a:r>
            <a:endParaRPr lang="en-US" sz="2000" dirty="0" smtClean="0">
              <a:solidFill>
                <a:srgbClr val="000000"/>
              </a:solidFill>
            </a:endParaRPr>
          </a:p>
          <a:p>
            <a:pPr marL="342900" indent="-342900">
              <a:buFont typeface="Arial"/>
              <a:buChar char="•"/>
            </a:pPr>
            <a:endParaRPr lang="en-US" sz="2000" dirty="0">
              <a:solidFill>
                <a:srgbClr val="000000"/>
              </a:solidFill>
            </a:endParaRPr>
          </a:p>
          <a:p>
            <a:pPr marL="342900" indent="-342900">
              <a:buFont typeface="Arial"/>
              <a:buChar char="•"/>
            </a:pPr>
            <a:r>
              <a:rPr lang="en-US" sz="2000" dirty="0">
                <a:solidFill>
                  <a:srgbClr val="000000"/>
                </a:solidFill>
              </a:rPr>
              <a:t>Attend school in the United States </a:t>
            </a:r>
          </a:p>
        </p:txBody>
      </p:sp>
    </p:spTree>
    <p:extLst>
      <p:ext uri="{BB962C8B-B14F-4D97-AF65-F5344CB8AC3E}">
        <p14:creationId xmlns:p14="http://schemas.microsoft.com/office/powerpoint/2010/main" val="4434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anim calcmode="lin" valueType="num">
                                      <p:cBhvr>
                                        <p:cTn id="2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animEffect transition="in" filter="fade">
                                      <p:cBhvr>
                                        <p:cTn id="35" dur="1000"/>
                                        <p:tgtEl>
                                          <p:spTgt spid="8">
                                            <p:txEl>
                                              <p:pRg st="10" end="10"/>
                                            </p:txEl>
                                          </p:spTgt>
                                        </p:tgtEl>
                                      </p:cBhvr>
                                    </p:animEffect>
                                    <p:anim calcmode="lin" valueType="num">
                                      <p:cBhvr>
                                        <p:cTn id="3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2" end="12"/>
                                            </p:txEl>
                                          </p:spTgt>
                                        </p:tgtEl>
                                        <p:attrNameLst>
                                          <p:attrName>style.visibility</p:attrName>
                                        </p:attrNameLst>
                                      </p:cBhvr>
                                      <p:to>
                                        <p:strVal val="visible"/>
                                      </p:to>
                                    </p:set>
                                    <p:animEffect transition="in" filter="fade">
                                      <p:cBhvr>
                                        <p:cTn id="42" dur="1000"/>
                                        <p:tgtEl>
                                          <p:spTgt spid="8">
                                            <p:txEl>
                                              <p:pRg st="12" end="12"/>
                                            </p:txEl>
                                          </p:spTgt>
                                        </p:tgtEl>
                                      </p:cBhvr>
                                    </p:animEffect>
                                    <p:anim calcmode="lin" valueType="num">
                                      <p:cBhvr>
                                        <p:cTn id="43"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4339650"/>
          </a:xfrm>
          <a:prstGeom prst="rect">
            <a:avLst/>
          </a:prstGeom>
          <a:noFill/>
        </p:spPr>
        <p:txBody>
          <a:bodyPr wrap="square" rtlCol="0">
            <a:spAutoFit/>
          </a:bodyPr>
          <a:lstStyle/>
          <a:p>
            <a:pPr algn="ctr"/>
            <a:r>
              <a:rPr lang="en-US" sz="3600" b="1" dirty="0" smtClean="0">
                <a:solidFill>
                  <a:srgbClr val="9FCF67"/>
                </a:solidFill>
              </a:rPr>
              <a:t>Program Goals</a:t>
            </a:r>
          </a:p>
          <a:p>
            <a:endParaRPr lang="en-US" sz="2400" b="1" dirty="0" smtClean="0"/>
          </a:p>
          <a:p>
            <a:r>
              <a:rPr lang="en-US" sz="2400" dirty="0">
                <a:solidFill>
                  <a:srgbClr val="000000"/>
                </a:solidFill>
              </a:rPr>
              <a:t>• Enable Young Scholars to take advantage </a:t>
            </a:r>
            <a:r>
              <a:rPr lang="en-US" sz="2400" dirty="0" smtClean="0">
                <a:solidFill>
                  <a:srgbClr val="000000"/>
                </a:solidFill>
              </a:rPr>
              <a:t>of academic </a:t>
            </a:r>
            <a:r>
              <a:rPr lang="en-US" sz="2400" dirty="0">
                <a:solidFill>
                  <a:srgbClr val="000000"/>
                </a:solidFill>
              </a:rPr>
              <a:t>and extracurricular opportunities </a:t>
            </a:r>
            <a:r>
              <a:rPr lang="en-US" sz="2400" dirty="0" smtClean="0">
                <a:solidFill>
                  <a:srgbClr val="000000"/>
                </a:solidFill>
              </a:rPr>
              <a:t>in high school</a:t>
            </a:r>
          </a:p>
          <a:p>
            <a:endParaRPr lang="en-US" sz="2400" dirty="0" smtClean="0">
              <a:solidFill>
                <a:srgbClr val="000000"/>
              </a:solidFill>
            </a:endParaRPr>
          </a:p>
          <a:p>
            <a:r>
              <a:rPr lang="en-US" sz="2400" dirty="0" smtClean="0">
                <a:solidFill>
                  <a:srgbClr val="000000"/>
                </a:solidFill>
              </a:rPr>
              <a:t>• </a:t>
            </a:r>
            <a:r>
              <a:rPr lang="en-US" sz="2400" dirty="0">
                <a:solidFill>
                  <a:srgbClr val="000000"/>
                </a:solidFill>
              </a:rPr>
              <a:t>Prepare Young Scholars for competitive four-year colleges and universities</a:t>
            </a:r>
            <a:endParaRPr lang="en-US" sz="2000" dirty="0">
              <a:solidFill>
                <a:srgbClr val="000000"/>
              </a:solidFill>
            </a:endParaRPr>
          </a:p>
          <a:p>
            <a:endParaRPr lang="en-US" sz="2400" dirty="0">
              <a:solidFill>
                <a:srgbClr val="000000"/>
              </a:solidFill>
            </a:endParaRPr>
          </a:p>
          <a:p>
            <a:r>
              <a:rPr lang="en-US" sz="2400" dirty="0">
                <a:solidFill>
                  <a:srgbClr val="000000"/>
                </a:solidFill>
              </a:rPr>
              <a:t>• Help Young Scholars develop skills that </a:t>
            </a:r>
            <a:r>
              <a:rPr lang="en-US" sz="2400" dirty="0" smtClean="0">
                <a:solidFill>
                  <a:srgbClr val="000000"/>
                </a:solidFill>
              </a:rPr>
              <a:t>will enable </a:t>
            </a:r>
            <a:r>
              <a:rPr lang="en-US" sz="2400" dirty="0">
                <a:solidFill>
                  <a:srgbClr val="000000"/>
                </a:solidFill>
              </a:rPr>
              <a:t>them to be successful contributors </a:t>
            </a:r>
            <a:r>
              <a:rPr lang="en-US" sz="2400" dirty="0" smtClean="0">
                <a:solidFill>
                  <a:srgbClr val="000000"/>
                </a:solidFill>
              </a:rPr>
              <a:t>to society</a:t>
            </a:r>
          </a:p>
          <a:p>
            <a:endParaRPr lang="en-US" sz="2400" dirty="0">
              <a:solidFill>
                <a:srgbClr val="000000"/>
              </a:solidFill>
            </a:endParaRPr>
          </a:p>
        </p:txBody>
      </p:sp>
    </p:spTree>
    <p:extLst>
      <p:ext uri="{BB962C8B-B14F-4D97-AF65-F5344CB8AC3E}">
        <p14:creationId xmlns:p14="http://schemas.microsoft.com/office/powerpoint/2010/main" val="18142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99" t="16071" r="15666" b="19048"/>
          <a:stretch/>
        </p:blipFill>
        <p:spPr bwMode="auto">
          <a:xfrm>
            <a:off x="6927" y="762000"/>
            <a:ext cx="913707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875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057400"/>
            <a:ext cx="4619200" cy="4291745"/>
          </a:xfrm>
          <a:prstGeom prst="rect">
            <a:avLst/>
          </a:prstGeom>
        </p:spPr>
      </p:pic>
      <p:sp>
        <p:nvSpPr>
          <p:cNvPr id="3" name="TextBox 2"/>
          <p:cNvSpPr txBox="1"/>
          <p:nvPr/>
        </p:nvSpPr>
        <p:spPr>
          <a:xfrm>
            <a:off x="2216602" y="1194683"/>
            <a:ext cx="4863704" cy="646331"/>
          </a:xfrm>
          <a:prstGeom prst="rect">
            <a:avLst/>
          </a:prstGeom>
          <a:noFill/>
        </p:spPr>
        <p:txBody>
          <a:bodyPr wrap="none" rtlCol="0">
            <a:spAutoFit/>
          </a:bodyPr>
          <a:lstStyle/>
          <a:p>
            <a:pPr algn="ctr"/>
            <a:r>
              <a:rPr lang="en-US" sz="3600" b="1" dirty="0" smtClean="0">
                <a:latin typeface="+mj-lt"/>
                <a:cs typeface="Arial" panose="020B0604020202020204" pitchFamily="34" charset="0"/>
              </a:rPr>
              <a:t>Educational Adviser (EA)</a:t>
            </a:r>
            <a:endParaRPr lang="en-US" sz="3600" b="1" dirty="0">
              <a:latin typeface="+mj-lt"/>
              <a:cs typeface="Arial" panose="020B0604020202020204" pitchFamily="34" charset="0"/>
            </a:endParaRPr>
          </a:p>
        </p:txBody>
      </p:sp>
    </p:spTree>
    <p:extLst>
      <p:ext uri="{BB962C8B-B14F-4D97-AF65-F5344CB8AC3E}">
        <p14:creationId xmlns:p14="http://schemas.microsoft.com/office/powerpoint/2010/main" val="3660383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143000"/>
            <a:ext cx="7315200" cy="5078313"/>
          </a:xfrm>
          <a:prstGeom prst="rect">
            <a:avLst/>
          </a:prstGeom>
          <a:noFill/>
        </p:spPr>
        <p:txBody>
          <a:bodyPr wrap="square" rtlCol="0">
            <a:spAutoFit/>
          </a:bodyPr>
          <a:lstStyle/>
          <a:p>
            <a:pPr algn="ctr"/>
            <a:r>
              <a:rPr lang="en-US" sz="3600" b="1" dirty="0" smtClean="0">
                <a:solidFill>
                  <a:srgbClr val="9FCF67"/>
                </a:solidFill>
              </a:rPr>
              <a:t>Role of the Educational Adviser (EA)</a:t>
            </a:r>
          </a:p>
          <a:p>
            <a:endParaRPr lang="en-US" sz="2400" b="1" dirty="0" smtClean="0"/>
          </a:p>
          <a:p>
            <a:pPr marL="342900" indent="-342900">
              <a:buFont typeface="Arial" panose="020B0604020202020204" pitchFamily="34" charset="0"/>
              <a:buChar char="•"/>
            </a:pPr>
            <a:r>
              <a:rPr lang="en-US" sz="2400" dirty="0" smtClean="0">
                <a:solidFill>
                  <a:srgbClr val="000000"/>
                </a:solidFill>
              </a:rPr>
              <a:t>Plan a challenging </a:t>
            </a:r>
            <a:r>
              <a:rPr lang="en-US" sz="2400" dirty="0">
                <a:solidFill>
                  <a:srgbClr val="000000"/>
                </a:solidFill>
              </a:rPr>
              <a:t>four-year </a:t>
            </a:r>
            <a:r>
              <a:rPr lang="en-US" sz="2400" dirty="0" smtClean="0">
                <a:solidFill>
                  <a:srgbClr val="000000"/>
                </a:solidFill>
              </a:rPr>
              <a:t>academic course load</a:t>
            </a:r>
          </a:p>
          <a:p>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Research enrichment opportunities</a:t>
            </a:r>
          </a:p>
          <a:p>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Learn to take appropriate educational risks</a:t>
            </a:r>
          </a:p>
          <a:p>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Help make educational decisions</a:t>
            </a:r>
          </a:p>
          <a:p>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Develop </a:t>
            </a:r>
            <a:r>
              <a:rPr lang="en-US" sz="2400" dirty="0">
                <a:solidFill>
                  <a:srgbClr val="000000"/>
                </a:solidFill>
              </a:rPr>
              <a:t>yearly </a:t>
            </a:r>
            <a:r>
              <a:rPr lang="en-US" sz="2400" dirty="0" smtClean="0">
                <a:solidFill>
                  <a:srgbClr val="000000"/>
                </a:solidFill>
              </a:rPr>
              <a:t>academic and </a:t>
            </a:r>
            <a:r>
              <a:rPr lang="en-US" sz="2400" dirty="0">
                <a:solidFill>
                  <a:srgbClr val="000000"/>
                </a:solidFill>
              </a:rPr>
              <a:t>extracurricular </a:t>
            </a:r>
            <a:r>
              <a:rPr lang="en-US" sz="2400" dirty="0" smtClean="0">
                <a:solidFill>
                  <a:srgbClr val="000000"/>
                </a:solidFill>
              </a:rPr>
              <a:t>goals</a:t>
            </a:r>
          </a:p>
          <a:p>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Construct </a:t>
            </a:r>
            <a:r>
              <a:rPr lang="en-US" sz="2400" dirty="0">
                <a:solidFill>
                  <a:srgbClr val="000000"/>
                </a:solidFill>
              </a:rPr>
              <a:t>a yearly Individualized Learning Plan (ILP</a:t>
            </a:r>
            <a:r>
              <a:rPr lang="en-US" sz="2400" dirty="0" smtClean="0">
                <a:solidFill>
                  <a:srgbClr val="000000"/>
                </a:solidFill>
              </a:rPr>
              <a:t>) </a:t>
            </a:r>
            <a:endParaRPr lang="en-US" sz="2400" dirty="0">
              <a:solidFill>
                <a:srgbClr val="000000"/>
              </a:solidFill>
            </a:endParaRPr>
          </a:p>
        </p:txBody>
      </p:sp>
    </p:spTree>
    <p:extLst>
      <p:ext uri="{BB962C8B-B14F-4D97-AF65-F5344CB8AC3E}">
        <p14:creationId xmlns:p14="http://schemas.microsoft.com/office/powerpoint/2010/main" val="76545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1000"/>
                                        <p:tgtEl>
                                          <p:spTgt spid="4">
                                            <p:txEl>
                                              <p:pRg st="10" end="10"/>
                                            </p:txEl>
                                          </p:spTgt>
                                        </p:tgtEl>
                                      </p:cBhvr>
                                    </p:animEffect>
                                    <p:anim calcmode="lin" valueType="num">
                                      <p:cBhvr>
                                        <p:cTn id="3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1000"/>
                                        <p:tgtEl>
                                          <p:spTgt spid="4">
                                            <p:txEl>
                                              <p:pRg st="12" end="12"/>
                                            </p:txEl>
                                          </p:spTgt>
                                        </p:tgtEl>
                                      </p:cBhvr>
                                    </p:animEffect>
                                    <p:anim calcmode="lin" valueType="num">
                                      <p:cBhvr>
                                        <p:cTn id="4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203317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BA93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7300</TotalTime>
  <Words>2322</Words>
  <Application>Microsoft Office PowerPoint</Application>
  <PresentationFormat>On-screen Show (4:3)</PresentationFormat>
  <Paragraphs>234</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 Lee</dc:creator>
  <cp:lastModifiedBy>Nara Lee</cp:lastModifiedBy>
  <cp:revision>177</cp:revision>
  <cp:lastPrinted>2016-01-27T18:59:47Z</cp:lastPrinted>
  <dcterms:created xsi:type="dcterms:W3CDTF">2013-08-13T13:41:54Z</dcterms:created>
  <dcterms:modified xsi:type="dcterms:W3CDTF">2016-01-27T20:42:25Z</dcterms:modified>
</cp:coreProperties>
</file>