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7" r:id="rId2"/>
    <p:sldMasterId id="2147483679" r:id="rId3"/>
  </p:sldMasterIdLst>
  <p:notesMasterIdLst>
    <p:notesMasterId r:id="rId29"/>
  </p:notesMasterIdLst>
  <p:handoutMasterIdLst>
    <p:handoutMasterId r:id="rId30"/>
  </p:handoutMasterIdLst>
  <p:sldIdLst>
    <p:sldId id="412" r:id="rId4"/>
    <p:sldId id="336" r:id="rId5"/>
    <p:sldId id="403" r:id="rId6"/>
    <p:sldId id="402" r:id="rId7"/>
    <p:sldId id="404" r:id="rId8"/>
    <p:sldId id="405" r:id="rId9"/>
    <p:sldId id="428" r:id="rId10"/>
    <p:sldId id="429" r:id="rId11"/>
    <p:sldId id="427" r:id="rId12"/>
    <p:sldId id="410" r:id="rId13"/>
    <p:sldId id="411" r:id="rId14"/>
    <p:sldId id="413" r:id="rId15"/>
    <p:sldId id="414" r:id="rId16"/>
    <p:sldId id="415" r:id="rId17"/>
    <p:sldId id="426" r:id="rId18"/>
    <p:sldId id="417" r:id="rId19"/>
    <p:sldId id="418" r:id="rId20"/>
    <p:sldId id="419" r:id="rId21"/>
    <p:sldId id="420" r:id="rId22"/>
    <p:sldId id="421" r:id="rId23"/>
    <p:sldId id="422" r:id="rId24"/>
    <p:sldId id="423" r:id="rId25"/>
    <p:sldId id="424" r:id="rId26"/>
    <p:sldId id="425" r:id="rId27"/>
    <p:sldId id="309" r:id="rId28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020">
          <p15:clr>
            <a:srgbClr val="A4A3A4"/>
          </p15:clr>
        </p15:guide>
        <p15:guide id="2" pos="2336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BA52"/>
    <a:srgbClr val="48C44B"/>
    <a:srgbClr val="5D3261"/>
    <a:srgbClr val="4B224C"/>
    <a:srgbClr val="4A224C"/>
    <a:srgbClr val="4B4B4B"/>
    <a:srgbClr val="9F9F9F"/>
    <a:srgbClr val="4B224B"/>
    <a:srgbClr val="49214B"/>
    <a:srgbClr val="4814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6" autoAdjust="0"/>
    <p:restoredTop sz="94660"/>
  </p:normalViewPr>
  <p:slideViewPr>
    <p:cSldViewPr snapToObjects="1">
      <p:cViewPr varScale="1">
        <p:scale>
          <a:sx n="117" d="100"/>
          <a:sy n="117" d="100"/>
        </p:scale>
        <p:origin x="-1848" y="-96"/>
      </p:cViewPr>
      <p:guideLst>
        <p:guide orient="horz" pos="4020"/>
        <p:guide pos="23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4008"/>
    </p:cViewPr>
  </p:sorterViewPr>
  <p:notesViewPr>
    <p:cSldViewPr snapToObjects="1">
      <p:cViewPr varScale="1">
        <p:scale>
          <a:sx n="64" d="100"/>
          <a:sy n="64" d="100"/>
        </p:scale>
        <p:origin x="-2808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4.jp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F33805-AF45-426D-B887-1706E642C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73534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B40E972-4AD7-4B10-AAC0-48E3C4971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20957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12" charset="0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12" charset="0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12" charset="0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12" charset="0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540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35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522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68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98.3% (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424) of respondents agreed that access management is critical to meeting users’ needs and maximizing investment in resources.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Verdana"/>
                <a:cs typeface="Verdana"/>
              </a:rPr>
              <a:t>Those who didn’t agree made good points, for example, that access management is critical to providers but can in some respects be a barrier to meeting end users’ needs; what is critical to them is access provision. This may be considered a semantic point but it reminds us to remain focused on the end rather than the means.</a:t>
            </a:r>
            <a:endParaRPr lang="en-GB" sz="1200" dirty="0" smtClean="0">
              <a:latin typeface="Verdana"/>
              <a:cs typeface="Verdana"/>
            </a:endParaRP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62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Respondents’ clear priority is a seamless user journey, with 66.5% (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397) choosing this as their top priority. Easy off-network access and more granular usage statistics were also popular choices. Better mobile device options was a high priority for respondents in healthcare and education, but less so for respondents in other groups.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857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269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846138"/>
            <a:ext cx="7524776" cy="1143000"/>
          </a:xfrm>
        </p:spPr>
        <p:txBody>
          <a:bodyPr/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2057400"/>
            <a:ext cx="7524750" cy="442906"/>
          </a:xfrm>
        </p:spPr>
        <p:txBody>
          <a:bodyPr/>
          <a:lstStyle>
            <a:lvl1pPr>
              <a:buNone/>
              <a:defRPr sz="280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Sub title</a:t>
            </a:r>
          </a:p>
          <a:p>
            <a:pPr lvl="0"/>
            <a:endParaRPr lang="en-US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762000" y="2500306"/>
            <a:ext cx="7524750" cy="428624"/>
          </a:xfrm>
        </p:spPr>
        <p:txBody>
          <a:bodyPr/>
          <a:lstStyle>
            <a:lvl1pPr>
              <a:buNone/>
              <a:defRPr sz="28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Presenter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872275"/>
            <a:ext cx="1589868" cy="978616"/>
          </a:xfrm>
          <a:prstGeom prst="rect">
            <a:avLst/>
          </a:prstGeom>
        </p:spPr>
      </p:pic>
      <p:pic>
        <p:nvPicPr>
          <p:cNvPr id="1027" name="Picture 3" descr="G:\InternalDocs\Communications\Resources\Logos\OpenAthens\OpenAthens logos_FINAL\OpenAthens\OpenAthens Logo_RGB_highres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3202"/>
            <a:ext cx="2520280" cy="5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6588224" y="6361583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0" dirty="0" smtClean="0">
                <a:latin typeface="Arial Narrow" pitchFamily="34" charset="0"/>
                <a:cs typeface="Arial" pitchFamily="34" charset="0"/>
              </a:rPr>
              <a:t>www.eduserv.org.uk/openathens</a:t>
            </a:r>
            <a:endParaRPr lang="en-GB" sz="1400" b="0" dirty="0"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344F-CC84-584E-8FEF-2AB0F16105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99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344F-CC84-584E-8FEF-2AB0F16105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87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344F-CC84-584E-8FEF-2AB0F16105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514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344F-CC84-584E-8FEF-2AB0F16105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717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344F-CC84-584E-8FEF-2AB0F16105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639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344F-CC84-584E-8FEF-2AB0F16105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044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344F-CC84-584E-8FEF-2AB0F16105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945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344F-CC84-584E-8FEF-2AB0F16105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934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344F-CC84-584E-8FEF-2AB0F16105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179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344F-CC84-584E-8FEF-2AB0F16105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685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42910" y="958850"/>
            <a:ext cx="8229600" cy="584775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tx1"/>
                </a:solidFill>
                <a:latin typeface="Arial Narrow" pitchFamily="-112" charset="0"/>
                <a:ea typeface="ＭＳ Ｐゴシック" pitchFamily="-112" charset="-128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642938" y="1928813"/>
            <a:ext cx="7858125" cy="3786187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buFont typeface="Arial" pitchFamily="34" charset="0"/>
              <a:buChar char="•"/>
              <a:defRPr>
                <a:solidFill>
                  <a:schemeClr val="tx2"/>
                </a:solidFill>
              </a:defRPr>
            </a:lvl2pPr>
            <a:lvl3pPr>
              <a:defRPr sz="2800">
                <a:solidFill>
                  <a:schemeClr val="tx2"/>
                </a:solidFill>
              </a:defRPr>
            </a:lvl3pPr>
            <a:lvl4pPr>
              <a:buFont typeface="Arial" pitchFamily="34" charset="0"/>
              <a:buChar char="•"/>
              <a:defRPr sz="2800">
                <a:solidFill>
                  <a:schemeClr val="tx2"/>
                </a:solidFill>
              </a:defRPr>
            </a:lvl4pPr>
            <a:lvl5pPr>
              <a:buFont typeface="Arial" pitchFamily="34" charset="0"/>
              <a:buChar char="•"/>
              <a:defRPr sz="2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872275"/>
            <a:ext cx="1589868" cy="978616"/>
          </a:xfrm>
          <a:prstGeom prst="rect">
            <a:avLst/>
          </a:prstGeom>
        </p:spPr>
      </p:pic>
      <p:pic>
        <p:nvPicPr>
          <p:cNvPr id="6" name="Picture 3" descr="G:\InternalDocs\Communications\Resources\Logos\OpenAthens\OpenAthens logos_FINAL\OpenAthens\OpenAthens Logo_RGB_highres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3202"/>
            <a:ext cx="2520280" cy="5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344F-CC84-584E-8FEF-2AB0F16105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9348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344F-CC84-584E-8FEF-2AB0F16105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7953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344F-CC84-584E-8FEF-2AB0F16105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1287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344F-CC84-584E-8FEF-2AB0F16105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9944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344F-CC84-584E-8FEF-2AB0F16105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2593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344F-CC84-584E-8FEF-2AB0F16105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6138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344F-CC84-584E-8FEF-2AB0F16105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344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344F-CC84-584E-8FEF-2AB0F16105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0740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344F-CC84-584E-8FEF-2AB0F16105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175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42910" y="958850"/>
            <a:ext cx="8229600" cy="584775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tx1"/>
                </a:solidFill>
                <a:latin typeface="Arial Narrow" pitchFamily="-112" charset="0"/>
                <a:ea typeface="ＭＳ Ｐゴシック" pitchFamily="-112" charset="-128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872275"/>
            <a:ext cx="1589868" cy="978616"/>
          </a:xfrm>
          <a:prstGeom prst="rect">
            <a:avLst/>
          </a:prstGeom>
        </p:spPr>
      </p:pic>
      <p:pic>
        <p:nvPicPr>
          <p:cNvPr id="5" name="Picture 3" descr="G:\InternalDocs\Communications\Resources\Logos\OpenAthens\OpenAthens logos_FINAL\OpenAthens\OpenAthens Logo_RGB_highres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3202"/>
            <a:ext cx="2520280" cy="5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872275"/>
            <a:ext cx="1589868" cy="978616"/>
          </a:xfrm>
          <a:prstGeom prst="rect">
            <a:avLst/>
          </a:prstGeom>
        </p:spPr>
      </p:pic>
      <p:pic>
        <p:nvPicPr>
          <p:cNvPr id="4" name="Picture 3" descr="G:\InternalDocs\Communications\Resources\Logos\OpenAthens\OpenAthens logos_FINAL\OpenAthens\OpenAthens Logo_RGB_highres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3202"/>
            <a:ext cx="2520280" cy="5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762000" y="846138"/>
            <a:ext cx="7524776" cy="1143000"/>
          </a:xfrm>
        </p:spPr>
        <p:txBody>
          <a:bodyPr/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2057400"/>
            <a:ext cx="7524750" cy="442906"/>
          </a:xfrm>
        </p:spPr>
        <p:txBody>
          <a:bodyPr/>
          <a:lstStyle>
            <a:lvl1pPr>
              <a:buNone/>
              <a:defRPr sz="280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Sub title</a:t>
            </a:r>
          </a:p>
          <a:p>
            <a:pPr lvl="0"/>
            <a:endParaRPr lang="en-US" dirty="0" smtClean="0"/>
          </a:p>
        </p:txBody>
      </p:sp>
      <p:sp>
        <p:nvSpPr>
          <p:cNvPr id="10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762000" y="2500306"/>
            <a:ext cx="7524750" cy="428624"/>
          </a:xfrm>
        </p:spPr>
        <p:txBody>
          <a:bodyPr/>
          <a:lstStyle>
            <a:lvl1pPr>
              <a:buNone/>
              <a:defRPr sz="28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Presenter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6588224" y="6361583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0" dirty="0" smtClean="0">
                <a:latin typeface="Arial Narrow" pitchFamily="34" charset="0"/>
                <a:cs typeface="Arial" pitchFamily="34" charset="0"/>
              </a:rPr>
              <a:t>www.eduserv.org.uk/openathens</a:t>
            </a:r>
            <a:endParaRPr lang="en-GB" sz="1400" b="0" dirty="0"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872275"/>
            <a:ext cx="1589868" cy="978616"/>
          </a:xfrm>
          <a:prstGeom prst="rect">
            <a:avLst/>
          </a:prstGeom>
        </p:spPr>
      </p:pic>
      <p:pic>
        <p:nvPicPr>
          <p:cNvPr id="13" name="Picture 3" descr="G:\InternalDocs\Communications\Resources\Logos\OpenAthens\OpenAthens logos_FINAL\OpenAthens\OpenAthens Logo_RGB_highres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3202"/>
            <a:ext cx="2520280" cy="5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3750"/>
            <a:ext cx="8229600" cy="5847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3200" dirty="0">
                <a:latin typeface="Arial Narrow" pitchFamily="-112" charset="0"/>
                <a:cs typeface="+mn-cs"/>
              </a:defRPr>
            </a:lvl1pPr>
          </a:lstStyle>
          <a:p>
            <a:pPr lvl="0" algn="l"/>
            <a:r>
              <a:rPr lang="en-GB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922" y="1610159"/>
            <a:ext cx="7556313" cy="41449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187E9A-7091-2640-9F30-8A3884AFD2D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872275"/>
            <a:ext cx="1589868" cy="978616"/>
          </a:xfrm>
          <a:prstGeom prst="rect">
            <a:avLst/>
          </a:prstGeom>
        </p:spPr>
      </p:pic>
      <p:pic>
        <p:nvPicPr>
          <p:cNvPr id="7" name="Picture 3" descr="G:\InternalDocs\Communications\Resources\Logos\OpenAthens\OpenAthens logos_FINAL\OpenAthens\OpenAthens Logo_RGB_highres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3202"/>
            <a:ext cx="2520280" cy="5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47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344F-CC84-584E-8FEF-2AB0F16105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503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344F-CC84-584E-8FEF-2AB0F16105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306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344F-CC84-584E-8FEF-2AB0F16105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415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13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13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-112" charset="0"/>
              </a:defRPr>
            </a:lvl1pPr>
          </a:lstStyle>
          <a:p>
            <a:pPr>
              <a:defRPr/>
            </a:pPr>
            <a:fld id="{43CD6A94-0115-4E03-A5AE-A014C1A8C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65" r:id="rId5"/>
    <p:sldLayoutId id="2147483666" r:id="rId6"/>
  </p:sldLayoutIdLst>
  <p:hf sldNum="0"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B2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126162"/>
            <a:ext cx="9144000" cy="731837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2DF344F-CC84-584E-8FEF-2AB0F16105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pic>
        <p:nvPicPr>
          <p:cNvPr id="7" name="Picture 6" descr="imgres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755" y="6227764"/>
            <a:ext cx="2400732" cy="55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003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accent4">
              <a:lumMod val="75000"/>
            </a:schemeClr>
          </a:solidFill>
          <a:latin typeface="PT Serif Caption"/>
          <a:ea typeface="+mj-ea"/>
          <a:cs typeface="PT Serif Caption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PT Serif Caption"/>
          <a:ea typeface="+mn-ea"/>
          <a:cs typeface="PT Serif Captio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PT Serif Caption"/>
          <a:ea typeface="+mn-ea"/>
          <a:cs typeface="PT Serif Captio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PT Serif Caption"/>
          <a:ea typeface="+mn-ea"/>
          <a:cs typeface="PT Serif Captio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PT Serif Caption"/>
          <a:ea typeface="+mn-ea"/>
          <a:cs typeface="PT Serif Captio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PT Serif Caption"/>
          <a:ea typeface="+mn-ea"/>
          <a:cs typeface="PT Serif Captio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B2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126162"/>
            <a:ext cx="9144000" cy="731837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2DF344F-CC84-584E-8FEF-2AB0F16105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pic>
        <p:nvPicPr>
          <p:cNvPr id="7" name="Picture 6" descr="imgres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755" y="6227764"/>
            <a:ext cx="2400732" cy="55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976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accent4">
              <a:lumMod val="75000"/>
            </a:schemeClr>
          </a:solidFill>
          <a:latin typeface="PT Serif Caption"/>
          <a:ea typeface="+mj-ea"/>
          <a:cs typeface="PT Serif Caption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PT Serif Caption"/>
          <a:ea typeface="+mn-ea"/>
          <a:cs typeface="PT Serif Captio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PT Serif Caption"/>
          <a:ea typeface="+mn-ea"/>
          <a:cs typeface="PT Serif Captio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PT Serif Caption"/>
          <a:ea typeface="+mn-ea"/>
          <a:cs typeface="PT Serif Captio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PT Serif Caption"/>
          <a:ea typeface="+mn-ea"/>
          <a:cs typeface="PT Serif Captio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PT Serif Caption"/>
          <a:ea typeface="+mn-ea"/>
          <a:cs typeface="PT Serif Captio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181" y="980728"/>
            <a:ext cx="7524776" cy="2675154"/>
          </a:xfrm>
        </p:spPr>
        <p:txBody>
          <a:bodyPr/>
          <a:lstStyle/>
          <a:p>
            <a:r>
              <a:rPr lang="en-GB" dirty="0" smtClean="0"/>
              <a:t>Authentication in the information industry:</a:t>
            </a:r>
            <a:br>
              <a:rPr lang="en-GB" dirty="0" smtClean="0"/>
            </a:br>
            <a:r>
              <a:rPr lang="en-GB" sz="4000" dirty="0" smtClean="0"/>
              <a:t>the challenges</a:t>
            </a:r>
            <a:endParaRPr lang="en-GB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99933" y="4737518"/>
            <a:ext cx="7524750" cy="1211761"/>
          </a:xfrm>
        </p:spPr>
        <p:txBody>
          <a:bodyPr/>
          <a:lstStyle/>
          <a:p>
            <a:r>
              <a:rPr lang="en-GB" dirty="0" smtClean="0"/>
              <a:t>Rob Scaysbrook, International Sales Manager</a:t>
            </a:r>
          </a:p>
          <a:p>
            <a:r>
              <a:rPr lang="en-GB" sz="2000" dirty="0" smtClean="0"/>
              <a:t>robert.scaysbrook@eduserv.org.uk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2" t="42279" r="47319"/>
          <a:stretch/>
        </p:blipFill>
        <p:spPr>
          <a:xfrm>
            <a:off x="6300192" y="3140968"/>
            <a:ext cx="2432745" cy="232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68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Network Access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	</a:t>
            </a:r>
            <a:r>
              <a:rPr lang="en-US" dirty="0"/>
              <a:t>Users expect </a:t>
            </a:r>
            <a:r>
              <a:rPr lang="en-US" dirty="0" smtClean="0"/>
              <a:t>consistent </a:t>
            </a:r>
            <a:r>
              <a:rPr lang="en-US" dirty="0" err="1" smtClean="0"/>
              <a:t>wifi</a:t>
            </a:r>
            <a:r>
              <a:rPr lang="en-US" dirty="0" smtClean="0"/>
              <a:t> connectivity across devices and locations</a:t>
            </a:r>
            <a:endParaRPr lang="en-US" dirty="0"/>
          </a:p>
          <a:p>
            <a:pPr lvl="1"/>
            <a:r>
              <a:rPr lang="en-US" dirty="0"/>
              <a:t>Technology needs to be updated regularly to meet users’ evolving </a:t>
            </a:r>
            <a:r>
              <a:rPr lang="en-US" dirty="0" smtClean="0"/>
              <a:t>device requirements</a:t>
            </a: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1204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Device Support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	Incorporate device-agnostic design into institutional network pages</a:t>
            </a:r>
          </a:p>
          <a:p>
            <a:pPr lvl="1"/>
            <a:r>
              <a:rPr lang="en-GB" dirty="0"/>
              <a:t>Redevelop library portals with responsive design and mobile usability in mind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3165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Usability &amp; training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Users are not always familiar with the resources they need to use</a:t>
            </a:r>
          </a:p>
          <a:p>
            <a:pPr lvl="1"/>
            <a:r>
              <a:rPr lang="en-US" dirty="0"/>
              <a:t>Provide training videos to understand library portals, discovery services, and publisher’s platforms</a:t>
            </a:r>
          </a:p>
          <a:p>
            <a:pPr lvl="1"/>
            <a:r>
              <a:rPr lang="en-US" dirty="0"/>
              <a:t>Provide users with training on how to transition from search engine results to the appropriate library resources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2360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credentials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It’s not always clear which credentials are required to sign into a service</a:t>
            </a:r>
          </a:p>
          <a:p>
            <a:pPr lvl="1"/>
            <a:r>
              <a:rPr lang="en-US" dirty="0"/>
              <a:t>Single Sign-On supported on institutional network, regardless of device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0196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 OpenAthens help?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Consistent set of user credentials for all e-resources</a:t>
            </a:r>
          </a:p>
          <a:p>
            <a:r>
              <a:rPr lang="en-GB" dirty="0" smtClean="0"/>
              <a:t>Integration with institutions’ portals to improve the end-user experience</a:t>
            </a:r>
          </a:p>
          <a:p>
            <a:r>
              <a:rPr lang="en-GB" dirty="0" smtClean="0"/>
              <a:t>OpenAthens authentication available irrespective of device or location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5861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76" y="2046010"/>
            <a:ext cx="7920880" cy="1943918"/>
          </a:xfrm>
        </p:spPr>
        <p:txBody>
          <a:bodyPr/>
          <a:lstStyle/>
          <a:p>
            <a:r>
              <a:rPr lang="en-GB" dirty="0" smtClean="0"/>
              <a:t>Considerations for publishers..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7262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Speed of access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Publisher’s sites can be slow to respond and deliver search results, leading to user frustration</a:t>
            </a:r>
          </a:p>
          <a:p>
            <a:pPr lvl="1"/>
            <a:r>
              <a:rPr lang="en-US" dirty="0" smtClean="0"/>
              <a:t>Set a target for page speed and search results to improve performance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5764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Device pairing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procedure for pairing an app with a web service is sometimes unclear</a:t>
            </a:r>
          </a:p>
          <a:p>
            <a:pPr lvl="1"/>
            <a:r>
              <a:rPr lang="en-US" dirty="0" smtClean="0"/>
              <a:t>Focus on user experience to </a:t>
            </a:r>
            <a:r>
              <a:rPr lang="en-US" dirty="0"/>
              <a:t>develop a more friendly pathway</a:t>
            </a:r>
          </a:p>
          <a:p>
            <a:r>
              <a:rPr lang="en-US" dirty="0"/>
              <a:t>User confusion regarding expiration of paired accounts</a:t>
            </a:r>
          </a:p>
          <a:p>
            <a:pPr lvl="1"/>
            <a:r>
              <a:rPr lang="en-US" dirty="0"/>
              <a:t>Ensure user-facing messages are clear about expiry, and provide reminders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7157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User recognition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Publishers’ systems don’t always recognize user’s credentials</a:t>
            </a:r>
          </a:p>
          <a:p>
            <a:pPr lvl="1"/>
            <a:r>
              <a:rPr lang="en-US" dirty="0"/>
              <a:t>Improve clarity of why users are asked to log in, and the resources available</a:t>
            </a:r>
          </a:p>
          <a:p>
            <a:pPr lvl="1"/>
            <a:r>
              <a:rPr lang="en-US" dirty="0"/>
              <a:t>Ensure the user journey meets expectations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5937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Link rot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Libraries often only notice a resource is unavailable when notified by users</a:t>
            </a:r>
          </a:p>
          <a:p>
            <a:pPr lvl="1"/>
            <a:r>
              <a:rPr lang="en-US" dirty="0"/>
              <a:t>Put better procedures in place to alert libraries when resource URLs are changed</a:t>
            </a:r>
          </a:p>
          <a:p>
            <a:pPr lvl="1"/>
            <a:r>
              <a:rPr lang="en-US" dirty="0"/>
              <a:t>Make it easier for librarians to connect with technical staff and address Identity / Service Provider issues quickly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5140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next 30 minutes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Why we care about the seamless user journey</a:t>
            </a:r>
          </a:p>
          <a:p>
            <a:r>
              <a:rPr lang="en-GB" dirty="0" smtClean="0"/>
              <a:t>What are the challenges</a:t>
            </a:r>
          </a:p>
          <a:p>
            <a:r>
              <a:rPr lang="en-GB" dirty="0" smtClean="0"/>
              <a:t>What are the first steps to delivering a seamless user journey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7041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User experience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Users’ login experience lacks consistency</a:t>
            </a:r>
          </a:p>
          <a:p>
            <a:pPr lvl="1"/>
            <a:r>
              <a:rPr lang="en-US" dirty="0"/>
              <a:t>Collaborate to develop shared terminology and standards</a:t>
            </a:r>
          </a:p>
          <a:p>
            <a:pPr lvl="1"/>
            <a:r>
              <a:rPr lang="en-US" dirty="0"/>
              <a:t>Establish a clear and consistent user journey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4373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 subscription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It’s not always clear to users what their institution holds a subscription to</a:t>
            </a:r>
          </a:p>
          <a:p>
            <a:pPr lvl="1"/>
            <a:r>
              <a:rPr lang="en-US" dirty="0"/>
              <a:t>Incorporate clear resource availability indicators based on users’ current sign-in status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9868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 OpenAthens help?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We have developed our authentication process to be light, responsive and improve organisation discovery</a:t>
            </a:r>
          </a:p>
          <a:p>
            <a:r>
              <a:rPr lang="en-GB" dirty="0" smtClean="0"/>
              <a:t>We can now pass more end-user attributes to the publisher to improve the user experience and support personalisation</a:t>
            </a:r>
          </a:p>
          <a:p>
            <a:r>
              <a:rPr lang="en-GB" dirty="0" smtClean="0"/>
              <a:t>Our statistics can show which resources end users engage with most frequently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728493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steps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Enable access with local directories to manage local accounts within the OpenAthens dashboard</a:t>
            </a:r>
          </a:p>
          <a:p>
            <a:endParaRPr lang="en-GB" dirty="0" smtClean="0"/>
          </a:p>
          <a:p>
            <a:r>
              <a:rPr lang="en-GB" dirty="0" smtClean="0"/>
              <a:t>Improve the integration with our products and other applications 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Increase collaboration with all our customers to create a seamless end user experience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9563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our customers say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“It's a great convenience to be able to access our resources from any computer outside of work. That kind of access is indispensable for students and researchers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marL="0" indent="0" algn="r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i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OpenAthens healthcare customer, </a:t>
            </a:r>
            <a:br>
              <a:rPr lang="en-GB" sz="1800" i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en-GB" sz="1800" i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NPS survey feedback, Spring 2015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7456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  <p:pic>
        <p:nvPicPr>
          <p:cNvPr id="5" name="Picture 2" descr="C:\Users\ted\Pictures\Graphics for presentations\ques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44824"/>
            <a:ext cx="36004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121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purpose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42938" y="1928813"/>
            <a:ext cx="7673478" cy="3660427"/>
          </a:xfrm>
        </p:spPr>
        <p:txBody>
          <a:bodyPr/>
          <a:lstStyle/>
          <a:p>
            <a:r>
              <a:rPr lang="en-GB" dirty="0"/>
              <a:t>We help organisations connect their communities with the content and resources they need to develop their ideas and make the best possible </a:t>
            </a:r>
            <a:r>
              <a:rPr lang="en-GB" dirty="0" smtClean="0"/>
              <a:t>decisions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8848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983630"/>
            <a:ext cx="8229600" cy="1077218"/>
          </a:xfrm>
        </p:spPr>
        <p:txBody>
          <a:bodyPr/>
          <a:lstStyle/>
          <a:p>
            <a:r>
              <a:rPr lang="en-GB" dirty="0" smtClean="0"/>
              <a:t>Librarians’ experiences and perceptions of Identity and Access Management – January 2015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42938" y="2276872"/>
            <a:ext cx="7858125" cy="3786187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639" y="2276872"/>
            <a:ext cx="5830721" cy="362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103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Access management is critical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037" y="1237977"/>
            <a:ext cx="6257925" cy="48291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475656" y="1916832"/>
            <a:ext cx="1656184" cy="50405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466949" y="1916832"/>
            <a:ext cx="224731" cy="216024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2331045" y="1916832"/>
            <a:ext cx="224731" cy="216024"/>
          </a:xfrm>
          <a:prstGeom prst="rect">
            <a:avLst/>
          </a:prstGeom>
          <a:solidFill>
            <a:srgbClr val="83B81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691680" y="1916832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Yes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55776" y="1916832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No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871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Aspirations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7" y="1412776"/>
            <a:ext cx="7743825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299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1231900" y="2960589"/>
            <a:ext cx="5111750" cy="317500"/>
          </a:xfrm>
          <a:prstGeom prst="rect">
            <a:avLst/>
          </a:prstGeom>
          <a:solidFill>
            <a:srgbClr val="1737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604A7B"/>
              </a:solidFill>
            </a:endParaRPr>
          </a:p>
        </p:txBody>
      </p:sp>
      <p:sp>
        <p:nvSpPr>
          <p:cNvPr id="53" name="Bent Arrow 52"/>
          <p:cNvSpPr/>
          <p:nvPr/>
        </p:nvSpPr>
        <p:spPr>
          <a:xfrm>
            <a:off x="694826" y="632084"/>
            <a:ext cx="3813674" cy="1666616"/>
          </a:xfrm>
          <a:prstGeom prst="bentArrow">
            <a:avLst>
              <a:gd name="adj1" fmla="val 20428"/>
              <a:gd name="adj2" fmla="val 26334"/>
              <a:gd name="adj3" fmla="val 0"/>
              <a:gd name="adj4" fmla="val 46417"/>
            </a:avLst>
          </a:prstGeom>
          <a:solidFill>
            <a:srgbClr val="1737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8064A2">
                  <a:lumMod val="75000"/>
                </a:srgb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304262" y="356789"/>
            <a:ext cx="749845" cy="1428380"/>
            <a:chOff x="2304262" y="356789"/>
            <a:chExt cx="749845" cy="1428380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2304262" y="356789"/>
              <a:ext cx="749845" cy="1428380"/>
            </a:xfrm>
            <a:prstGeom prst="roundRect">
              <a:avLst/>
            </a:prstGeom>
            <a:solidFill>
              <a:srgbClr val="D7E4BD"/>
            </a:solidFill>
            <a:ln>
              <a:solidFill>
                <a:schemeClr val="bg1">
                  <a:lumMod val="6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2563767" y="433978"/>
              <a:ext cx="210251" cy="21319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2611218" y="1655010"/>
              <a:ext cx="113661" cy="105242"/>
            </a:xfrm>
            <a:prstGeom prst="ellipse">
              <a:avLst/>
            </a:prstGeom>
            <a:solidFill>
              <a:srgbClr val="D7E4BD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2346165" y="517784"/>
              <a:ext cx="666039" cy="1131383"/>
            </a:xfrm>
            <a:prstGeom prst="roundRect">
              <a:avLst>
                <a:gd name="adj" fmla="val 6039"/>
              </a:avLst>
            </a:prstGeom>
            <a:solidFill>
              <a:srgbClr val="336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60570" y="2076593"/>
            <a:ext cx="1013229" cy="2135223"/>
            <a:chOff x="612371" y="1021683"/>
            <a:chExt cx="703095" cy="1481664"/>
          </a:xfrm>
          <a:effectLst/>
        </p:grpSpPr>
        <p:sp>
          <p:nvSpPr>
            <p:cNvPr id="42" name="Round Same Side Corner Rectangle 41"/>
            <p:cNvSpPr/>
            <p:nvPr/>
          </p:nvSpPr>
          <p:spPr>
            <a:xfrm>
              <a:off x="612371" y="1626289"/>
              <a:ext cx="703095" cy="877058"/>
            </a:xfrm>
            <a:prstGeom prst="round2Same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Isosceles Triangle 42"/>
            <p:cNvSpPr/>
            <p:nvPr/>
          </p:nvSpPr>
          <p:spPr>
            <a:xfrm flipV="1">
              <a:off x="844316" y="1626289"/>
              <a:ext cx="226805" cy="39955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785137" y="1021683"/>
              <a:ext cx="355600" cy="534990"/>
            </a:xfrm>
            <a:prstGeom prst="roundRect">
              <a:avLst>
                <a:gd name="adj" fmla="val 47465"/>
              </a:avLst>
            </a:prstGeom>
            <a:solidFill>
              <a:srgbClr val="CC66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55" name="Bent Arrow 54"/>
          <p:cNvSpPr/>
          <p:nvPr/>
        </p:nvSpPr>
        <p:spPr>
          <a:xfrm flipH="1">
            <a:off x="3869826" y="720984"/>
            <a:ext cx="3813674" cy="1328808"/>
          </a:xfrm>
          <a:prstGeom prst="bentArrow">
            <a:avLst>
              <a:gd name="adj1" fmla="val 25000"/>
              <a:gd name="adj2" fmla="val 26334"/>
              <a:gd name="adj3" fmla="val 0"/>
              <a:gd name="adj4" fmla="val 46417"/>
            </a:avLst>
          </a:prstGeom>
          <a:solidFill>
            <a:srgbClr val="1737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064A2">
                  <a:lumMod val="75000"/>
                </a:srgbClr>
              </a:solidFill>
            </a:endParaRPr>
          </a:p>
        </p:txBody>
      </p:sp>
      <p:sp>
        <p:nvSpPr>
          <p:cNvPr id="56" name="Bent Arrow 55"/>
          <p:cNvSpPr/>
          <p:nvPr/>
        </p:nvSpPr>
        <p:spPr>
          <a:xfrm flipV="1">
            <a:off x="704381" y="4192912"/>
            <a:ext cx="3813674" cy="1552580"/>
          </a:xfrm>
          <a:prstGeom prst="bentArrow">
            <a:avLst>
              <a:gd name="adj1" fmla="val 21728"/>
              <a:gd name="adj2" fmla="val 26334"/>
              <a:gd name="adj3" fmla="val 0"/>
              <a:gd name="adj4" fmla="val 46417"/>
            </a:avLst>
          </a:prstGeom>
          <a:solidFill>
            <a:srgbClr val="1737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064A2">
                  <a:lumMod val="75000"/>
                </a:srgbClr>
              </a:solidFill>
            </a:endParaRPr>
          </a:p>
        </p:txBody>
      </p:sp>
      <p:sp>
        <p:nvSpPr>
          <p:cNvPr id="57" name="Bent Arrow 56"/>
          <p:cNvSpPr/>
          <p:nvPr/>
        </p:nvSpPr>
        <p:spPr>
          <a:xfrm flipH="1" flipV="1">
            <a:off x="3879381" y="4249916"/>
            <a:ext cx="3813674" cy="1470176"/>
          </a:xfrm>
          <a:prstGeom prst="bentArrow">
            <a:avLst>
              <a:gd name="adj1" fmla="val 22409"/>
              <a:gd name="adj2" fmla="val 26334"/>
              <a:gd name="adj3" fmla="val 0"/>
              <a:gd name="adj4" fmla="val 46417"/>
            </a:avLst>
          </a:prstGeom>
          <a:solidFill>
            <a:srgbClr val="1737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064A2">
                  <a:lumMod val="75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054107" y="2154759"/>
            <a:ext cx="2067076" cy="1982689"/>
            <a:chOff x="3054107" y="2154759"/>
            <a:chExt cx="2067076" cy="1982689"/>
          </a:xfrm>
        </p:grpSpPr>
        <p:sp>
          <p:nvSpPr>
            <p:cNvPr id="8" name="Trapezoid 7"/>
            <p:cNvSpPr/>
            <p:nvPr/>
          </p:nvSpPr>
          <p:spPr>
            <a:xfrm>
              <a:off x="3727594" y="3616661"/>
              <a:ext cx="727334" cy="512751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 flipV="1">
              <a:off x="3054107" y="2154759"/>
              <a:ext cx="2067076" cy="1645946"/>
            </a:xfrm>
            <a:prstGeom prst="roundRect">
              <a:avLst>
                <a:gd name="adj" fmla="val 7263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Round Same Side Corner Rectangle 15"/>
            <p:cNvSpPr/>
            <p:nvPr/>
          </p:nvSpPr>
          <p:spPr>
            <a:xfrm>
              <a:off x="3076610" y="2193336"/>
              <a:ext cx="2021266" cy="1308398"/>
            </a:xfrm>
            <a:prstGeom prst="round2SameRect">
              <a:avLst>
                <a:gd name="adj1" fmla="val 5747"/>
                <a:gd name="adj2" fmla="val 4549"/>
              </a:avLst>
            </a:prstGeom>
            <a:solidFill>
              <a:srgbClr val="3366FF"/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ound Same Side Corner Rectangle 16"/>
            <p:cNvSpPr/>
            <p:nvPr/>
          </p:nvSpPr>
          <p:spPr>
            <a:xfrm>
              <a:off x="3054107" y="4053061"/>
              <a:ext cx="2067076" cy="8438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633293" y="4154876"/>
            <a:ext cx="1291254" cy="1885797"/>
            <a:chOff x="1633293" y="4154876"/>
            <a:chExt cx="1291254" cy="1885797"/>
          </a:xfrm>
        </p:grpSpPr>
        <p:sp>
          <p:nvSpPr>
            <p:cNvPr id="9" name="Rounded Rectangle 8"/>
            <p:cNvSpPr/>
            <p:nvPr/>
          </p:nvSpPr>
          <p:spPr>
            <a:xfrm>
              <a:off x="1633293" y="4154876"/>
              <a:ext cx="1291254" cy="1885797"/>
            </a:xfrm>
            <a:prstGeom prst="roundRect">
              <a:avLst>
                <a:gd name="adj" fmla="val 8409"/>
              </a:avLst>
            </a:prstGeom>
            <a:solidFill>
              <a:srgbClr val="D9D9D9"/>
            </a:solidFill>
            <a:ln>
              <a:solidFill>
                <a:schemeClr val="bg1">
                  <a:lumMod val="6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679375" y="4185999"/>
              <a:ext cx="1214840" cy="1720172"/>
            </a:xfrm>
            <a:prstGeom prst="roundRect">
              <a:avLst>
                <a:gd name="adj" fmla="val 6427"/>
              </a:avLst>
            </a:prstGeom>
            <a:solidFill>
              <a:srgbClr val="336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135435" y="5917069"/>
              <a:ext cx="238329" cy="115303"/>
            </a:xfrm>
            <a:prstGeom prst="rect">
              <a:avLst/>
            </a:prstGeom>
            <a:solidFill>
              <a:srgbClr val="D9D9D9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139700" y="6197600"/>
            <a:ext cx="61341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8064A2">
                    <a:lumMod val="75000"/>
                  </a:srgbClr>
                </a:solidFill>
                <a:latin typeface="PT Serif Caption"/>
                <a:ea typeface="+mn-ea"/>
                <a:cs typeface="PT Serif Caption"/>
              </a:rPr>
              <a:t>The expectation</a:t>
            </a:r>
            <a:endParaRPr lang="en-US" sz="3200" dirty="0">
              <a:solidFill>
                <a:srgbClr val="8064A2">
                  <a:lumMod val="75000"/>
                </a:srgbClr>
              </a:solidFill>
              <a:latin typeface="PT Serif Caption"/>
              <a:ea typeface="+mn-ea"/>
              <a:cs typeface="PT Serif Caption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960463" y="189976"/>
            <a:ext cx="2852580" cy="36830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35000" baseline="16000" dirty="0" smtClean="0">
                <a:solidFill>
                  <a:prstClr val="white"/>
                </a:solidFill>
                <a:latin typeface="Wingdings 2"/>
                <a:ea typeface="+mn-ea"/>
              </a:rPr>
              <a:t>.</a:t>
            </a:r>
            <a:endParaRPr lang="en-US" sz="35000" dirty="0">
              <a:solidFill>
                <a:prstClr val="white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65095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1" name="Straight Connector 160"/>
          <p:cNvCxnSpPr/>
          <p:nvPr/>
        </p:nvCxnSpPr>
        <p:spPr>
          <a:xfrm>
            <a:off x="4416953" y="0"/>
            <a:ext cx="0" cy="6197600"/>
          </a:xfrm>
          <a:prstGeom prst="line">
            <a:avLst/>
          </a:prstGeom>
          <a:ln w="38100" cmpd="sng">
            <a:solidFill>
              <a:srgbClr val="FFFFF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5983938" y="5241109"/>
            <a:ext cx="1363807" cy="0"/>
          </a:xfrm>
          <a:prstGeom prst="line">
            <a:avLst/>
          </a:prstGeom>
          <a:ln w="127000"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1" name="Bent Arrow 130"/>
          <p:cNvSpPr/>
          <p:nvPr/>
        </p:nvSpPr>
        <p:spPr>
          <a:xfrm flipH="1">
            <a:off x="809041" y="3689871"/>
            <a:ext cx="616533" cy="1193405"/>
          </a:xfrm>
          <a:prstGeom prst="bentArrow">
            <a:avLst>
              <a:gd name="adj1" fmla="val 21217"/>
              <a:gd name="adj2" fmla="val 24747"/>
              <a:gd name="adj3" fmla="val 0"/>
              <a:gd name="adj4" fmla="val 43750"/>
            </a:avLst>
          </a:prstGeom>
          <a:solidFill>
            <a:srgbClr val="1737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9BBB59">
                  <a:lumMod val="20000"/>
                  <a:lumOff val="80000"/>
                </a:srgbClr>
              </a:solidFill>
            </a:endParaRPr>
          </a:p>
        </p:txBody>
      </p:sp>
      <p:sp>
        <p:nvSpPr>
          <p:cNvPr id="132" name="Bent Arrow 131"/>
          <p:cNvSpPr/>
          <p:nvPr/>
        </p:nvSpPr>
        <p:spPr>
          <a:xfrm flipV="1">
            <a:off x="1296934" y="4454907"/>
            <a:ext cx="757941" cy="1419063"/>
          </a:xfrm>
          <a:prstGeom prst="bentArrow">
            <a:avLst>
              <a:gd name="adj1" fmla="val 16828"/>
              <a:gd name="adj2" fmla="val 25000"/>
              <a:gd name="adj3" fmla="val 0"/>
              <a:gd name="adj4" fmla="val 43750"/>
            </a:avLst>
          </a:prstGeom>
          <a:solidFill>
            <a:srgbClr val="1737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6" name="Bent Arrow 125"/>
          <p:cNvSpPr/>
          <p:nvPr/>
        </p:nvSpPr>
        <p:spPr>
          <a:xfrm flipH="1">
            <a:off x="3240772" y="1241693"/>
            <a:ext cx="821042" cy="1255974"/>
          </a:xfrm>
          <a:prstGeom prst="bentArrow">
            <a:avLst>
              <a:gd name="adj1" fmla="val 16321"/>
              <a:gd name="adj2" fmla="val 24747"/>
              <a:gd name="adj3" fmla="val 0"/>
              <a:gd name="adj4" fmla="val 43750"/>
            </a:avLst>
          </a:prstGeom>
          <a:solidFill>
            <a:srgbClr val="1737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9BBB59">
                  <a:lumMod val="20000"/>
                  <a:lumOff val="80000"/>
                </a:srgbClr>
              </a:solidFill>
            </a:endParaRPr>
          </a:p>
        </p:txBody>
      </p:sp>
      <p:sp>
        <p:nvSpPr>
          <p:cNvPr id="125" name="Bent Arrow 124"/>
          <p:cNvSpPr/>
          <p:nvPr/>
        </p:nvSpPr>
        <p:spPr>
          <a:xfrm flipH="1" flipV="1">
            <a:off x="8140698" y="1126077"/>
            <a:ext cx="577479" cy="2140406"/>
          </a:xfrm>
          <a:prstGeom prst="bentArrow">
            <a:avLst>
              <a:gd name="adj1" fmla="val 21022"/>
              <a:gd name="adj2" fmla="val 25000"/>
              <a:gd name="adj3" fmla="val 0"/>
              <a:gd name="adj4" fmla="val 43750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5" name="Bent Arrow 84"/>
          <p:cNvSpPr/>
          <p:nvPr/>
        </p:nvSpPr>
        <p:spPr>
          <a:xfrm flipH="1">
            <a:off x="6143860" y="916813"/>
            <a:ext cx="423331" cy="1193405"/>
          </a:xfrm>
          <a:prstGeom prst="bentArrow">
            <a:avLst>
              <a:gd name="adj1" fmla="val 29971"/>
              <a:gd name="adj2" fmla="val 24747"/>
              <a:gd name="adj3" fmla="val 0"/>
              <a:gd name="adj4" fmla="val 43750"/>
            </a:avLst>
          </a:prstGeom>
          <a:solidFill>
            <a:srgbClr val="1737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9BBB59">
                  <a:lumMod val="20000"/>
                  <a:lumOff val="8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35147" y="-620143"/>
            <a:ext cx="88303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5000" baseline="16000" dirty="0" smtClean="0">
                <a:solidFill>
                  <a:prstClr val="white"/>
                </a:solidFill>
                <a:latin typeface="Wingdings 2"/>
                <a:ea typeface="+mn-ea"/>
              </a:rPr>
              <a:t>.</a:t>
            </a:r>
            <a:endParaRPr lang="en-US" sz="15000" dirty="0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1" name="Arc 10"/>
          <p:cNvSpPr/>
          <p:nvPr/>
        </p:nvSpPr>
        <p:spPr>
          <a:xfrm>
            <a:off x="308633" y="2343122"/>
            <a:ext cx="479425" cy="479425"/>
          </a:xfrm>
          <a:prstGeom prst="arc">
            <a:avLst>
              <a:gd name="adj1" fmla="val 18822633"/>
              <a:gd name="adj2" fmla="val 2739191"/>
            </a:avLst>
          </a:prstGeom>
          <a:noFill/>
          <a:ln w="76200" cmpd="sng">
            <a:solidFill>
              <a:schemeClr val="accent3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Arc 11"/>
          <p:cNvSpPr/>
          <p:nvPr/>
        </p:nvSpPr>
        <p:spPr>
          <a:xfrm>
            <a:off x="167347" y="2178024"/>
            <a:ext cx="768350" cy="768350"/>
          </a:xfrm>
          <a:prstGeom prst="arc">
            <a:avLst>
              <a:gd name="adj1" fmla="val 18941417"/>
              <a:gd name="adj2" fmla="val 2682431"/>
            </a:avLst>
          </a:prstGeom>
          <a:noFill/>
          <a:ln w="76200" cmpd="sng">
            <a:solidFill>
              <a:schemeClr val="accent3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Arc 12"/>
          <p:cNvSpPr/>
          <p:nvPr/>
        </p:nvSpPr>
        <p:spPr>
          <a:xfrm>
            <a:off x="148296" y="2079599"/>
            <a:ext cx="942975" cy="942975"/>
          </a:xfrm>
          <a:prstGeom prst="arc">
            <a:avLst>
              <a:gd name="adj1" fmla="val 18825915"/>
              <a:gd name="adj2" fmla="val 4919366"/>
            </a:avLst>
          </a:prstGeom>
          <a:noFill/>
          <a:ln w="76200" cmpd="sng">
            <a:solidFill>
              <a:schemeClr val="accent3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19680279">
            <a:off x="363892" y="1993874"/>
            <a:ext cx="755650" cy="368300"/>
          </a:xfrm>
          <a:prstGeom prst="rect">
            <a:avLst/>
          </a:prstGeom>
          <a:solidFill>
            <a:srgbClr val="63B2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rot="1943909" flipV="1">
            <a:off x="363892" y="2749523"/>
            <a:ext cx="755650" cy="368300"/>
          </a:xfrm>
          <a:prstGeom prst="rect">
            <a:avLst/>
          </a:prstGeom>
          <a:solidFill>
            <a:srgbClr val="63B2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 flipV="1">
            <a:off x="561234" y="2665238"/>
            <a:ext cx="0" cy="2469795"/>
          </a:xfrm>
          <a:prstGeom prst="line">
            <a:avLst/>
          </a:prstGeom>
          <a:ln w="127000" cmpd="sng">
            <a:solidFill>
              <a:srgbClr val="17375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303841" y="4928161"/>
            <a:ext cx="510289" cy="1075355"/>
            <a:chOff x="612371" y="1021683"/>
            <a:chExt cx="703095" cy="1481664"/>
          </a:xfrm>
        </p:grpSpPr>
        <p:sp>
          <p:nvSpPr>
            <p:cNvPr id="5" name="Round Same Side Corner Rectangle 4"/>
            <p:cNvSpPr/>
            <p:nvPr/>
          </p:nvSpPr>
          <p:spPr>
            <a:xfrm>
              <a:off x="612371" y="1626289"/>
              <a:ext cx="703095" cy="877058"/>
            </a:xfrm>
            <a:prstGeom prst="round2Same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Isosceles Triangle 5"/>
            <p:cNvSpPr/>
            <p:nvPr/>
          </p:nvSpPr>
          <p:spPr>
            <a:xfrm flipV="1">
              <a:off x="844316" y="1626289"/>
              <a:ext cx="226805" cy="39955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785137" y="1021683"/>
              <a:ext cx="355600" cy="534990"/>
            </a:xfrm>
            <a:prstGeom prst="roundRect">
              <a:avLst>
                <a:gd name="adj" fmla="val 47465"/>
              </a:avLst>
            </a:prstGeom>
            <a:solidFill>
              <a:srgbClr val="CC66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2" name="Bent Arrow 81"/>
          <p:cNvSpPr/>
          <p:nvPr/>
        </p:nvSpPr>
        <p:spPr>
          <a:xfrm>
            <a:off x="499828" y="1031279"/>
            <a:ext cx="1234004" cy="1574946"/>
          </a:xfrm>
          <a:prstGeom prst="bentArrow">
            <a:avLst>
              <a:gd name="adj1" fmla="val 10599"/>
              <a:gd name="adj2" fmla="val 25000"/>
              <a:gd name="adj3" fmla="val 0"/>
              <a:gd name="adj4" fmla="val 43750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56272" y="2463774"/>
            <a:ext cx="222250" cy="2222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3" name="Bent Arrow 82"/>
          <p:cNvSpPr/>
          <p:nvPr/>
        </p:nvSpPr>
        <p:spPr>
          <a:xfrm>
            <a:off x="1729598" y="653454"/>
            <a:ext cx="713607" cy="1775998"/>
          </a:xfrm>
          <a:prstGeom prst="bentArrow">
            <a:avLst>
              <a:gd name="adj1" fmla="val 18941"/>
              <a:gd name="adj2" fmla="val 25000"/>
              <a:gd name="adj3" fmla="val 0"/>
              <a:gd name="adj4" fmla="val 43750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4" name="Bent Arrow 83"/>
          <p:cNvSpPr/>
          <p:nvPr/>
        </p:nvSpPr>
        <p:spPr>
          <a:xfrm flipV="1">
            <a:off x="1727481" y="2228398"/>
            <a:ext cx="1695997" cy="2384875"/>
          </a:xfrm>
          <a:prstGeom prst="bentArrow">
            <a:avLst>
              <a:gd name="adj1" fmla="val 8236"/>
              <a:gd name="adj2" fmla="val 25000"/>
              <a:gd name="adj3" fmla="val 0"/>
              <a:gd name="adj4" fmla="val 43750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6" name="Bent Arrow 85"/>
          <p:cNvSpPr/>
          <p:nvPr/>
        </p:nvSpPr>
        <p:spPr>
          <a:xfrm flipH="1" flipV="1">
            <a:off x="2841624" y="3321050"/>
            <a:ext cx="1232890" cy="1155700"/>
          </a:xfrm>
          <a:prstGeom prst="bentArrow">
            <a:avLst>
              <a:gd name="adj1" fmla="val 12914"/>
              <a:gd name="adj2" fmla="val 24725"/>
              <a:gd name="adj3" fmla="val 0"/>
              <a:gd name="adj4" fmla="val 43750"/>
            </a:avLst>
          </a:prstGeom>
          <a:solidFill>
            <a:srgbClr val="1737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064A2">
                  <a:lumMod val="75000"/>
                </a:srgbClr>
              </a:solidFill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2440936" y="3506612"/>
            <a:ext cx="927114" cy="1488224"/>
            <a:chOff x="3157832" y="3111500"/>
            <a:chExt cx="927114" cy="1488224"/>
          </a:xfrm>
        </p:grpSpPr>
        <p:grpSp>
          <p:nvGrpSpPr>
            <p:cNvPr id="34" name="Group 33"/>
            <p:cNvGrpSpPr/>
            <p:nvPr/>
          </p:nvGrpSpPr>
          <p:grpSpPr>
            <a:xfrm>
              <a:off x="3157832" y="3111500"/>
              <a:ext cx="468160" cy="1219198"/>
              <a:chOff x="612371" y="1021683"/>
              <a:chExt cx="703095" cy="1831025"/>
            </a:xfrm>
          </p:grpSpPr>
          <p:sp>
            <p:nvSpPr>
              <p:cNvPr id="35" name="Round Same Side Corner Rectangle 34"/>
              <p:cNvSpPr/>
              <p:nvPr/>
            </p:nvSpPr>
            <p:spPr>
              <a:xfrm>
                <a:off x="612371" y="1626287"/>
                <a:ext cx="703095" cy="1226421"/>
              </a:xfrm>
              <a:prstGeom prst="round2Same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Isosceles Triangle 35"/>
              <p:cNvSpPr/>
              <p:nvPr/>
            </p:nvSpPr>
            <p:spPr>
              <a:xfrm flipV="1">
                <a:off x="844316" y="1626289"/>
                <a:ext cx="226805" cy="39955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Rounded Rectangle 36"/>
              <p:cNvSpPr/>
              <p:nvPr/>
            </p:nvSpPr>
            <p:spPr>
              <a:xfrm>
                <a:off x="785137" y="1021683"/>
                <a:ext cx="355600" cy="534990"/>
              </a:xfrm>
              <a:prstGeom prst="roundRect">
                <a:avLst>
                  <a:gd name="adj" fmla="val 47465"/>
                </a:avLst>
              </a:prstGeom>
              <a:solidFill>
                <a:srgbClr val="CC663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3354183" y="3255344"/>
              <a:ext cx="510289" cy="1075355"/>
              <a:chOff x="612371" y="1021683"/>
              <a:chExt cx="703095" cy="1481664"/>
            </a:xfrm>
          </p:grpSpPr>
          <p:sp>
            <p:nvSpPr>
              <p:cNvPr id="39" name="Round Same Side Corner Rectangle 38"/>
              <p:cNvSpPr/>
              <p:nvPr/>
            </p:nvSpPr>
            <p:spPr>
              <a:xfrm>
                <a:off x="612371" y="1626289"/>
                <a:ext cx="703095" cy="877058"/>
              </a:xfrm>
              <a:prstGeom prst="round2SameRect">
                <a:avLst/>
              </a:prstGeom>
              <a:solidFill>
                <a:srgbClr val="3366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3366FF"/>
                  </a:solidFill>
                </a:endParaRPr>
              </a:p>
            </p:txBody>
          </p:sp>
          <p:sp>
            <p:nvSpPr>
              <p:cNvPr id="40" name="Isosceles Triangle 39"/>
              <p:cNvSpPr/>
              <p:nvPr/>
            </p:nvSpPr>
            <p:spPr>
              <a:xfrm flipV="1">
                <a:off x="844316" y="1626289"/>
                <a:ext cx="226805" cy="39955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785137" y="1021683"/>
                <a:ext cx="355600" cy="534990"/>
              </a:xfrm>
              <a:prstGeom prst="roundRect">
                <a:avLst>
                  <a:gd name="adj" fmla="val 47465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3" name="Rounded Rectangle 42"/>
            <p:cNvSpPr/>
            <p:nvPr/>
          </p:nvSpPr>
          <p:spPr>
            <a:xfrm>
              <a:off x="3323669" y="4091724"/>
              <a:ext cx="694576" cy="508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  <a:scene3d>
              <a:camera prst="perspectiveAbove" fov="4800000">
                <a:rot lat="4558452" lon="18357186" rev="18502951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3390370" y="3916252"/>
              <a:ext cx="694576" cy="508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  <a:scene3d>
              <a:camera prst="perspectiveAbove" fov="4800000">
                <a:rot lat="1445568" lon="20611783" rev="21187096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3687132" y="4098074"/>
              <a:ext cx="143880" cy="1206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92" name="Straight Connector 91"/>
          <p:cNvCxnSpPr/>
          <p:nvPr/>
        </p:nvCxnSpPr>
        <p:spPr>
          <a:xfrm>
            <a:off x="4061814" y="3080463"/>
            <a:ext cx="675286" cy="0"/>
          </a:xfrm>
          <a:prstGeom prst="line">
            <a:avLst/>
          </a:prstGeom>
          <a:ln w="127000">
            <a:solidFill>
              <a:srgbClr val="17375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3718845" y="2429452"/>
            <a:ext cx="548217" cy="913966"/>
            <a:chOff x="5238750" y="1232334"/>
            <a:chExt cx="548217" cy="913966"/>
          </a:xfrm>
        </p:grpSpPr>
        <p:sp>
          <p:nvSpPr>
            <p:cNvPr id="45" name="Oval 44"/>
            <p:cNvSpPr/>
            <p:nvPr/>
          </p:nvSpPr>
          <p:spPr>
            <a:xfrm>
              <a:off x="5238750" y="1598083"/>
              <a:ext cx="548217" cy="548217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" name="U-Turn Arrow 46"/>
            <p:cNvSpPr/>
            <p:nvPr/>
          </p:nvSpPr>
          <p:spPr>
            <a:xfrm>
              <a:off x="5326593" y="1232334"/>
              <a:ext cx="368300" cy="545527"/>
            </a:xfrm>
            <a:prstGeom prst="uturnArrow">
              <a:avLst>
                <a:gd name="adj1" fmla="val 25000"/>
                <a:gd name="adj2" fmla="val 8621"/>
                <a:gd name="adj3" fmla="val 0"/>
                <a:gd name="adj4" fmla="val 43750"/>
                <a:gd name="adj5" fmla="val 47398"/>
              </a:avLst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437647" y="1726573"/>
              <a:ext cx="156772" cy="1567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" name="Isosceles Triangle 48"/>
            <p:cNvSpPr/>
            <p:nvPr/>
          </p:nvSpPr>
          <p:spPr>
            <a:xfrm>
              <a:off x="5437647" y="1777861"/>
              <a:ext cx="156772" cy="216039"/>
            </a:xfrm>
            <a:prstGeom prst="triangl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4" name="Bent Arrow 93"/>
          <p:cNvSpPr/>
          <p:nvPr/>
        </p:nvSpPr>
        <p:spPr>
          <a:xfrm flipV="1">
            <a:off x="4667997" y="3028095"/>
            <a:ext cx="925529" cy="2441919"/>
          </a:xfrm>
          <a:prstGeom prst="bentArrow">
            <a:avLst>
              <a:gd name="adj1" fmla="val 12106"/>
              <a:gd name="adj2" fmla="val 25000"/>
              <a:gd name="adj3" fmla="val 0"/>
              <a:gd name="adj4" fmla="val 43750"/>
            </a:avLst>
          </a:prstGeom>
          <a:solidFill>
            <a:srgbClr val="1737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5" name="Bent Arrow 94"/>
          <p:cNvSpPr/>
          <p:nvPr/>
        </p:nvSpPr>
        <p:spPr>
          <a:xfrm>
            <a:off x="4667997" y="876672"/>
            <a:ext cx="582630" cy="2384875"/>
          </a:xfrm>
          <a:prstGeom prst="bentArrow">
            <a:avLst>
              <a:gd name="adj1" fmla="val 19023"/>
              <a:gd name="adj2" fmla="val 26453"/>
              <a:gd name="adj3" fmla="val 0"/>
              <a:gd name="adj4" fmla="val 43750"/>
            </a:avLst>
          </a:prstGeom>
          <a:solidFill>
            <a:srgbClr val="1737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0" name="Bent Arrow 99"/>
          <p:cNvSpPr/>
          <p:nvPr/>
        </p:nvSpPr>
        <p:spPr>
          <a:xfrm>
            <a:off x="5193359" y="3404341"/>
            <a:ext cx="544218" cy="501393"/>
          </a:xfrm>
          <a:prstGeom prst="bentArrow">
            <a:avLst>
              <a:gd name="adj1" fmla="val 25000"/>
              <a:gd name="adj2" fmla="val 25000"/>
              <a:gd name="adj3" fmla="val 0"/>
              <a:gd name="adj4" fmla="val 43750"/>
            </a:avLst>
          </a:prstGeom>
          <a:solidFill>
            <a:srgbClr val="1737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01" name="Straight Connector 100"/>
          <p:cNvCxnSpPr/>
          <p:nvPr/>
        </p:nvCxnSpPr>
        <p:spPr>
          <a:xfrm>
            <a:off x="4718797" y="4261112"/>
            <a:ext cx="406400" cy="0"/>
          </a:xfrm>
          <a:prstGeom prst="line">
            <a:avLst/>
          </a:prstGeom>
          <a:ln w="127000">
            <a:solidFill>
              <a:srgbClr val="17375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Bent Arrow 101"/>
          <p:cNvSpPr/>
          <p:nvPr/>
        </p:nvSpPr>
        <p:spPr>
          <a:xfrm flipH="1" flipV="1">
            <a:off x="4775200" y="3883763"/>
            <a:ext cx="544218" cy="501393"/>
          </a:xfrm>
          <a:prstGeom prst="bentArrow">
            <a:avLst>
              <a:gd name="adj1" fmla="val 25000"/>
              <a:gd name="adj2" fmla="val 25000"/>
              <a:gd name="adj3" fmla="val 0"/>
              <a:gd name="adj4" fmla="val 43750"/>
            </a:avLst>
          </a:prstGeom>
          <a:solidFill>
            <a:srgbClr val="1737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5" name="Bent Arrow 104"/>
          <p:cNvSpPr/>
          <p:nvPr/>
        </p:nvSpPr>
        <p:spPr>
          <a:xfrm flipH="1" flipV="1">
            <a:off x="6538061" y="3192716"/>
            <a:ext cx="1351812" cy="2384875"/>
          </a:xfrm>
          <a:prstGeom prst="bentArrow">
            <a:avLst>
              <a:gd name="adj1" fmla="val 9631"/>
              <a:gd name="adj2" fmla="val 25000"/>
              <a:gd name="adj3" fmla="val 0"/>
              <a:gd name="adj4" fmla="val 43750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5130600" y="516309"/>
            <a:ext cx="1355721" cy="739863"/>
            <a:chOff x="6636812" y="2131554"/>
            <a:chExt cx="1355721" cy="739863"/>
          </a:xfrm>
        </p:grpSpPr>
        <p:sp>
          <p:nvSpPr>
            <p:cNvPr id="59" name="Round Same Side Corner Rectangle 58"/>
            <p:cNvSpPr/>
            <p:nvPr/>
          </p:nvSpPr>
          <p:spPr>
            <a:xfrm>
              <a:off x="7420976" y="2650686"/>
              <a:ext cx="148284" cy="204773"/>
            </a:xfrm>
            <a:prstGeom prst="round2Same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Round Same Side Corner Rectangle 57"/>
            <p:cNvSpPr/>
            <p:nvPr/>
          </p:nvSpPr>
          <p:spPr>
            <a:xfrm>
              <a:off x="6951134" y="2650686"/>
              <a:ext cx="148284" cy="204773"/>
            </a:xfrm>
            <a:prstGeom prst="round2Same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688668" y="2330525"/>
              <a:ext cx="952500" cy="445851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Round Same Side Corner Rectangle 53"/>
            <p:cNvSpPr/>
            <p:nvPr/>
          </p:nvSpPr>
          <p:spPr>
            <a:xfrm>
              <a:off x="6769100" y="2620037"/>
              <a:ext cx="182034" cy="251380"/>
            </a:xfrm>
            <a:prstGeom prst="round2Same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Round Same Side Corner Rectangle 54"/>
            <p:cNvSpPr/>
            <p:nvPr/>
          </p:nvSpPr>
          <p:spPr>
            <a:xfrm>
              <a:off x="7340602" y="2618842"/>
              <a:ext cx="182034" cy="251380"/>
            </a:xfrm>
            <a:prstGeom prst="round2Same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7717367" y="2329535"/>
              <a:ext cx="275166" cy="227398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Moon 51"/>
            <p:cNvSpPr/>
            <p:nvPr/>
          </p:nvSpPr>
          <p:spPr>
            <a:xfrm rot="5029266">
              <a:off x="6902464" y="1889020"/>
              <a:ext cx="481804" cy="966871"/>
            </a:xfrm>
            <a:prstGeom prst="moon">
              <a:avLst>
                <a:gd name="adj" fmla="val 8750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Isosceles Triangle 59"/>
            <p:cNvSpPr/>
            <p:nvPr/>
          </p:nvSpPr>
          <p:spPr>
            <a:xfrm rot="16200000" flipH="1">
              <a:off x="6669089" y="2606315"/>
              <a:ext cx="76202" cy="140756"/>
            </a:xfrm>
            <a:prstGeom prst="triangl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Arc 55"/>
            <p:cNvSpPr/>
            <p:nvPr/>
          </p:nvSpPr>
          <p:spPr>
            <a:xfrm>
              <a:off x="7495118" y="2338001"/>
              <a:ext cx="292099" cy="288317"/>
            </a:xfrm>
            <a:prstGeom prst="arc">
              <a:avLst>
                <a:gd name="adj1" fmla="val 20959134"/>
                <a:gd name="adj2" fmla="val 7340849"/>
              </a:avLst>
            </a:prstGeom>
            <a:noFill/>
            <a:ln w="127000" cmpd="sng">
              <a:solidFill>
                <a:schemeClr val="accent3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06" name="Bent Arrow 105"/>
          <p:cNvSpPr/>
          <p:nvPr/>
        </p:nvSpPr>
        <p:spPr>
          <a:xfrm flipH="1" flipV="1">
            <a:off x="6413500" y="3076546"/>
            <a:ext cx="682421" cy="605343"/>
          </a:xfrm>
          <a:prstGeom prst="bentArrow">
            <a:avLst>
              <a:gd name="adj1" fmla="val 20804"/>
              <a:gd name="adj2" fmla="val 25000"/>
              <a:gd name="adj3" fmla="val 0"/>
              <a:gd name="adj4" fmla="val 43750"/>
            </a:avLst>
          </a:prstGeom>
          <a:solidFill>
            <a:srgbClr val="1737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08" name="Straight Connector 107"/>
          <p:cNvCxnSpPr/>
          <p:nvPr/>
        </p:nvCxnSpPr>
        <p:spPr>
          <a:xfrm>
            <a:off x="5593527" y="3530187"/>
            <a:ext cx="960965" cy="0"/>
          </a:xfrm>
          <a:prstGeom prst="line">
            <a:avLst/>
          </a:prstGeom>
          <a:ln w="127000"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5612226" y="2267465"/>
            <a:ext cx="419015" cy="1659723"/>
            <a:chOff x="4728633" y="1692451"/>
            <a:chExt cx="478367" cy="1894818"/>
          </a:xfrm>
        </p:grpSpPr>
        <p:sp>
          <p:nvSpPr>
            <p:cNvPr id="62" name="Round Same Side Corner Rectangle 61"/>
            <p:cNvSpPr/>
            <p:nvPr/>
          </p:nvSpPr>
          <p:spPr>
            <a:xfrm>
              <a:off x="4728633" y="2324100"/>
              <a:ext cx="478367" cy="1263169"/>
            </a:xfrm>
            <a:prstGeom prst="round2SameRect">
              <a:avLst>
                <a:gd name="adj1" fmla="val 21092"/>
                <a:gd name="adj2" fmla="val 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>
              <a:off x="4859862" y="2324100"/>
              <a:ext cx="0" cy="1189979"/>
            </a:xfrm>
            <a:prstGeom prst="line">
              <a:avLst/>
            </a:prstGeom>
            <a:ln w="38100">
              <a:solidFill>
                <a:schemeClr val="accent4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071529" y="2324100"/>
              <a:ext cx="0" cy="1189979"/>
            </a:xfrm>
            <a:prstGeom prst="line">
              <a:avLst/>
            </a:prstGeom>
            <a:ln w="38100">
              <a:solidFill>
                <a:schemeClr val="accent4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/>
            <p:cNvSpPr/>
            <p:nvPr/>
          </p:nvSpPr>
          <p:spPr>
            <a:xfrm>
              <a:off x="4914900" y="2871417"/>
              <a:ext cx="110277" cy="110277"/>
            </a:xfrm>
            <a:prstGeom prst="ellipse">
              <a:avLst/>
            </a:prstGeom>
            <a:solidFill>
              <a:srgbClr val="3366FF"/>
            </a:solidFill>
            <a:ln w="19050" cmpd="sng">
              <a:solidFill>
                <a:schemeClr val="accent4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69" name="Straight Connector 68"/>
            <p:cNvCxnSpPr>
              <a:stCxn id="67" idx="0"/>
              <a:endCxn id="62" idx="3"/>
            </p:cNvCxnSpPr>
            <p:nvPr/>
          </p:nvCxnSpPr>
          <p:spPr>
            <a:xfrm flipH="1" flipV="1">
              <a:off x="4967817" y="2324100"/>
              <a:ext cx="2222" cy="547317"/>
            </a:xfrm>
            <a:prstGeom prst="line">
              <a:avLst/>
            </a:prstGeom>
            <a:ln w="19050" cmpd="sng">
              <a:solidFill>
                <a:srgbClr val="CCC1D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 flipH="1" flipV="1">
              <a:off x="4947179" y="3072498"/>
              <a:ext cx="45719" cy="45719"/>
            </a:xfrm>
            <a:prstGeom prst="ellipse">
              <a:avLst/>
            </a:prstGeom>
            <a:solidFill>
              <a:srgbClr val="3366FF"/>
            </a:solidFill>
            <a:ln w="3175" cmpd="sng">
              <a:solidFill>
                <a:schemeClr val="accent4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Oval 70"/>
            <p:cNvSpPr/>
            <p:nvPr/>
          </p:nvSpPr>
          <p:spPr>
            <a:xfrm flipH="1" flipV="1">
              <a:off x="4947179" y="3179179"/>
              <a:ext cx="45719" cy="45719"/>
            </a:xfrm>
            <a:prstGeom prst="ellipse">
              <a:avLst/>
            </a:prstGeom>
            <a:solidFill>
              <a:srgbClr val="3366FF"/>
            </a:solidFill>
            <a:ln w="3175" cmpd="sng">
              <a:solidFill>
                <a:schemeClr val="accent4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>
            <a:xfrm flipH="1" flipV="1">
              <a:off x="4947179" y="3270617"/>
              <a:ext cx="45719" cy="45719"/>
            </a:xfrm>
            <a:prstGeom prst="ellipse">
              <a:avLst/>
            </a:prstGeom>
            <a:solidFill>
              <a:srgbClr val="3366FF"/>
            </a:solidFill>
            <a:ln w="3175" cmpd="sng">
              <a:solidFill>
                <a:schemeClr val="accent4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741755" y="1692451"/>
              <a:ext cx="460649" cy="737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dirty="0" smtClean="0">
                  <a:solidFill>
                    <a:srgbClr val="3366FF"/>
                  </a:solidFill>
                  <a:latin typeface="Seravek Medium"/>
                  <a:ea typeface="+mn-ea"/>
                  <a:cs typeface="Seravek Medium"/>
                </a:rPr>
                <a:t>?</a:t>
              </a:r>
              <a:endParaRPr lang="en-US" sz="3600" dirty="0">
                <a:solidFill>
                  <a:srgbClr val="3366FF"/>
                </a:solidFill>
                <a:latin typeface="Seravek Medium"/>
                <a:ea typeface="+mn-ea"/>
                <a:cs typeface="Seravek Medium"/>
              </a:endParaRPr>
            </a:p>
          </p:txBody>
        </p:sp>
      </p:grpSp>
      <p:sp>
        <p:nvSpPr>
          <p:cNvPr id="113" name="TextBox 112"/>
          <p:cNvSpPr txBox="1"/>
          <p:nvPr/>
        </p:nvSpPr>
        <p:spPr>
          <a:xfrm>
            <a:off x="1947297" y="284122"/>
            <a:ext cx="1915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  <a:latin typeface="PT Serif Caption"/>
                <a:ea typeface="+mn-ea"/>
                <a:cs typeface="PT Serif Caption"/>
              </a:rPr>
              <a:t>Device support</a:t>
            </a:r>
            <a:endParaRPr lang="en-US" dirty="0">
              <a:solidFill>
                <a:prstClr val="white"/>
              </a:solidFill>
              <a:latin typeface="PT Serif Caption"/>
              <a:ea typeface="+mn-ea"/>
              <a:cs typeface="PT Serif Caption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2098828" y="4788759"/>
            <a:ext cx="1496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FFFF"/>
                </a:solidFill>
                <a:latin typeface="PT Serif Caption"/>
                <a:ea typeface="+mn-ea"/>
                <a:cs typeface="PT Serif Caption"/>
              </a:rPr>
              <a:t>Usability &amp;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FFFF"/>
                </a:solidFill>
                <a:latin typeface="PT Serif Caption"/>
                <a:ea typeface="+mn-ea"/>
                <a:cs typeface="PT Serif Caption"/>
              </a:rPr>
              <a:t>t</a:t>
            </a:r>
            <a:r>
              <a:rPr lang="en-US" dirty="0" smtClean="0">
                <a:solidFill>
                  <a:srgbClr val="FFFFFF"/>
                </a:solidFill>
                <a:latin typeface="PT Serif Caption"/>
                <a:ea typeface="+mn-ea"/>
                <a:cs typeface="PT Serif Caption"/>
              </a:rPr>
              <a:t>raining</a:t>
            </a:r>
            <a:endParaRPr lang="en-US" dirty="0">
              <a:solidFill>
                <a:srgbClr val="FFFFFF"/>
              </a:solidFill>
              <a:latin typeface="PT Serif Caption"/>
              <a:ea typeface="+mn-ea"/>
              <a:cs typeface="PT Serif Caption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50732" y="1621135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FFFF"/>
                </a:solidFill>
                <a:latin typeface="PT Serif Caption"/>
                <a:ea typeface="+mn-ea"/>
                <a:cs typeface="PT Serif Caption"/>
              </a:rPr>
              <a:t>Network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FFFF"/>
                </a:solidFill>
                <a:latin typeface="PT Serif Caption"/>
                <a:ea typeface="+mn-ea"/>
                <a:cs typeface="PT Serif Caption"/>
              </a:rPr>
              <a:t>a</a:t>
            </a:r>
            <a:r>
              <a:rPr lang="en-US" dirty="0" smtClean="0">
                <a:solidFill>
                  <a:srgbClr val="FFFFFF"/>
                </a:solidFill>
                <a:latin typeface="PT Serif Caption"/>
                <a:ea typeface="+mn-ea"/>
                <a:cs typeface="PT Serif Caption"/>
              </a:rPr>
              <a:t>ccess</a:t>
            </a:r>
            <a:endParaRPr lang="en-US" dirty="0">
              <a:solidFill>
                <a:srgbClr val="FFFFFF"/>
              </a:solidFill>
              <a:latin typeface="PT Serif Caption"/>
              <a:ea typeface="+mn-ea"/>
              <a:cs typeface="PT Serif Caption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775200" y="208438"/>
            <a:ext cx="1961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FFFF"/>
                </a:solidFill>
                <a:latin typeface="PT Serif Caption"/>
                <a:ea typeface="+mn-ea"/>
                <a:cs typeface="PT Serif Caption"/>
              </a:rPr>
              <a:t>Speed of access</a:t>
            </a:r>
            <a:endParaRPr lang="en-US" dirty="0">
              <a:solidFill>
                <a:srgbClr val="FFFFFF"/>
              </a:solidFill>
              <a:latin typeface="PT Serif Caption"/>
              <a:ea typeface="+mn-ea"/>
              <a:cs typeface="PT Serif Caption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5194050" y="3937946"/>
            <a:ext cx="14507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FFFF"/>
                </a:solidFill>
                <a:latin typeface="PT Serif Caption"/>
                <a:ea typeface="+mn-ea"/>
                <a:cs typeface="PT Serif Caption"/>
              </a:rPr>
              <a:t>User not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FFFF"/>
                </a:solidFill>
                <a:latin typeface="PT Serif Caption"/>
                <a:ea typeface="+mn-ea"/>
                <a:cs typeface="PT Serif Caption"/>
              </a:rPr>
              <a:t>recognized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5530606" y="1396226"/>
            <a:ext cx="2014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FFFF"/>
                </a:solidFill>
                <a:latin typeface="PT Serif Caption"/>
                <a:ea typeface="+mn-ea"/>
                <a:cs typeface="PT Serif Caption"/>
              </a:rPr>
              <a:t>No subscription</a:t>
            </a:r>
            <a:endParaRPr lang="en-US" dirty="0">
              <a:solidFill>
                <a:srgbClr val="FFFFFF"/>
              </a:solidFill>
              <a:latin typeface="PT Serif Caption"/>
              <a:ea typeface="+mn-ea"/>
              <a:cs typeface="PT Serif Caption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221429" y="721153"/>
            <a:ext cx="1084645" cy="1225887"/>
            <a:chOff x="2462729" y="721153"/>
            <a:chExt cx="1084645" cy="1225887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2462729" y="721153"/>
              <a:ext cx="239388" cy="456011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EBF1DE"/>
                </a:solidFill>
              </a:endParaRPr>
            </a:p>
          </p:txBody>
        </p:sp>
        <p:sp>
          <p:nvSpPr>
            <p:cNvPr id="20" name="Rounded Rectangle 19"/>
            <p:cNvSpPr/>
            <p:nvPr/>
          </p:nvSpPr>
          <p:spPr bwMode="auto">
            <a:xfrm>
              <a:off x="2545576" y="745796"/>
              <a:ext cx="67123" cy="6806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2560725" y="1135611"/>
              <a:ext cx="36286" cy="33598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2476106" y="772551"/>
              <a:ext cx="212633" cy="361195"/>
            </a:xfrm>
            <a:prstGeom prst="roundRect">
              <a:avLst>
                <a:gd name="adj" fmla="val 6039"/>
              </a:avLst>
            </a:prstGeom>
            <a:solidFill>
              <a:srgbClr val="336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Trapezoid 23"/>
            <p:cNvSpPr/>
            <p:nvPr/>
          </p:nvSpPr>
          <p:spPr>
            <a:xfrm>
              <a:off x="2876952" y="1408926"/>
              <a:ext cx="232202" cy="163696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>
                    <a:lumMod val="75000"/>
                  </a:prstClr>
                </a:solidFill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 flipV="1">
              <a:off x="2661941" y="942214"/>
              <a:ext cx="659915" cy="525469"/>
            </a:xfrm>
            <a:prstGeom prst="roundRect">
              <a:avLst>
                <a:gd name="adj" fmla="val 7263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Round Same Side Corner Rectangle 25"/>
            <p:cNvSpPr/>
            <p:nvPr/>
          </p:nvSpPr>
          <p:spPr>
            <a:xfrm>
              <a:off x="2669125" y="954530"/>
              <a:ext cx="645290" cy="417706"/>
            </a:xfrm>
            <a:prstGeom prst="round2SameRect">
              <a:avLst>
                <a:gd name="adj1" fmla="val 5747"/>
                <a:gd name="adj2" fmla="val 4549"/>
              </a:avLst>
            </a:prstGeom>
            <a:solidFill>
              <a:srgbClr val="3366FF"/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Round Same Side Corner Rectangle 26"/>
            <p:cNvSpPr/>
            <p:nvPr/>
          </p:nvSpPr>
          <p:spPr>
            <a:xfrm>
              <a:off x="2661941" y="1548248"/>
              <a:ext cx="659915" cy="2694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3135140" y="1344998"/>
              <a:ext cx="412234" cy="602042"/>
            </a:xfrm>
            <a:prstGeom prst="roundRect">
              <a:avLst>
                <a:gd name="adj" fmla="val 8409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149852" y="1354934"/>
              <a:ext cx="387839" cy="549166"/>
            </a:xfrm>
            <a:prstGeom prst="roundRect">
              <a:avLst>
                <a:gd name="adj" fmla="val 6427"/>
              </a:avLst>
            </a:prstGeom>
            <a:solidFill>
              <a:srgbClr val="336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295449" y="1907579"/>
              <a:ext cx="76087" cy="368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2187394" y="2651813"/>
            <a:ext cx="1462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FFFF"/>
                </a:solidFill>
                <a:latin typeface="PT Serif Caption"/>
                <a:ea typeface="+mn-ea"/>
                <a:cs typeface="PT Serif Caption"/>
              </a:rPr>
              <a:t>Login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FFFF"/>
                </a:solidFill>
                <a:latin typeface="PT Serif Caption"/>
                <a:ea typeface="+mn-ea"/>
                <a:cs typeface="PT Serif Caption"/>
              </a:rPr>
              <a:t>c</a:t>
            </a:r>
            <a:r>
              <a:rPr lang="en-US" dirty="0" smtClean="0">
                <a:solidFill>
                  <a:srgbClr val="FFFFFF"/>
                </a:solidFill>
                <a:latin typeface="PT Serif Caption"/>
                <a:ea typeface="+mn-ea"/>
                <a:cs typeface="PT Serif Caption"/>
              </a:rPr>
              <a:t>redentials</a:t>
            </a:r>
            <a:endParaRPr lang="en-US" dirty="0">
              <a:solidFill>
                <a:srgbClr val="FFFFFF"/>
              </a:solidFill>
              <a:latin typeface="PT Serif Caption"/>
              <a:ea typeface="+mn-ea"/>
              <a:cs typeface="PT Serif Caption"/>
            </a:endParaRPr>
          </a:p>
        </p:txBody>
      </p:sp>
      <p:sp>
        <p:nvSpPr>
          <p:cNvPr id="97" name="Bent Arrow 96"/>
          <p:cNvSpPr/>
          <p:nvPr/>
        </p:nvSpPr>
        <p:spPr>
          <a:xfrm flipV="1">
            <a:off x="6444427" y="1904099"/>
            <a:ext cx="757941" cy="1419063"/>
          </a:xfrm>
          <a:prstGeom prst="bentArrow">
            <a:avLst>
              <a:gd name="adj1" fmla="val 15991"/>
              <a:gd name="adj2" fmla="val 25000"/>
              <a:gd name="adj3" fmla="val 0"/>
              <a:gd name="adj4" fmla="val 43750"/>
            </a:avLst>
          </a:prstGeom>
          <a:solidFill>
            <a:srgbClr val="1737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6413500" y="1904099"/>
            <a:ext cx="231320" cy="918448"/>
          </a:xfrm>
          <a:prstGeom prst="rect">
            <a:avLst/>
          </a:prstGeom>
          <a:solidFill>
            <a:srgbClr val="63B2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5983938" y="1480715"/>
            <a:ext cx="1073376" cy="1396785"/>
            <a:chOff x="5858111" y="536"/>
            <a:chExt cx="1663700" cy="2164976"/>
          </a:xfrm>
          <a:effectLst/>
        </p:grpSpPr>
        <p:sp>
          <p:nvSpPr>
            <p:cNvPr id="76" name="Rectangle 75"/>
            <p:cNvSpPr/>
            <p:nvPr/>
          </p:nvSpPr>
          <p:spPr>
            <a:xfrm>
              <a:off x="6031247" y="536"/>
              <a:ext cx="883030" cy="1669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9600" baseline="16000" dirty="0" smtClean="0">
                  <a:solidFill>
                    <a:prstClr val="white"/>
                  </a:solidFill>
                  <a:latin typeface="Wingdings 2"/>
                  <a:ea typeface="+mn-ea"/>
                </a:rPr>
                <a:t>.</a:t>
              </a:r>
              <a:endParaRPr lang="en-US" sz="9600" dirty="0">
                <a:solidFill>
                  <a:prstClr val="white"/>
                </a:solidFill>
                <a:latin typeface="Calibri"/>
                <a:ea typeface="+mn-ea"/>
              </a:endParaRPr>
            </a:p>
          </p:txBody>
        </p:sp>
        <p:sp>
          <p:nvSpPr>
            <p:cNvPr id="77" name="&quot;No&quot; Symbol 76"/>
            <p:cNvSpPr/>
            <p:nvPr/>
          </p:nvSpPr>
          <p:spPr>
            <a:xfrm>
              <a:off x="5858111" y="501812"/>
              <a:ext cx="1663700" cy="1663700"/>
            </a:xfrm>
            <a:prstGeom prst="noSmoking">
              <a:avLst>
                <a:gd name="adj" fmla="val 9995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202368" y="2630639"/>
            <a:ext cx="1244963" cy="1194138"/>
            <a:chOff x="7202368" y="2630639"/>
            <a:chExt cx="1244963" cy="1194138"/>
          </a:xfrm>
        </p:grpSpPr>
        <p:grpSp>
          <p:nvGrpSpPr>
            <p:cNvPr id="104" name="Group 103"/>
            <p:cNvGrpSpPr/>
            <p:nvPr/>
          </p:nvGrpSpPr>
          <p:grpSpPr>
            <a:xfrm>
              <a:off x="7202368" y="2630639"/>
              <a:ext cx="1244963" cy="1194138"/>
              <a:chOff x="3054107" y="2154759"/>
              <a:chExt cx="2067076" cy="1982689"/>
            </a:xfrm>
          </p:grpSpPr>
          <p:sp>
            <p:nvSpPr>
              <p:cNvPr id="109" name="Trapezoid 108"/>
              <p:cNvSpPr/>
              <p:nvPr/>
            </p:nvSpPr>
            <p:spPr>
              <a:xfrm>
                <a:off x="3727594" y="3616661"/>
                <a:ext cx="727334" cy="512751"/>
              </a:xfrm>
              <a:prstGeom prst="trapezoid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1" name="Rounded Rectangle 110"/>
              <p:cNvSpPr/>
              <p:nvPr/>
            </p:nvSpPr>
            <p:spPr>
              <a:xfrm flipV="1">
                <a:off x="3054107" y="2154759"/>
                <a:ext cx="2067076" cy="1645946"/>
              </a:xfrm>
              <a:prstGeom prst="roundRect">
                <a:avLst>
                  <a:gd name="adj" fmla="val 7263"/>
                </a:avLst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2" name="Round Same Side Corner Rectangle 111"/>
              <p:cNvSpPr/>
              <p:nvPr/>
            </p:nvSpPr>
            <p:spPr>
              <a:xfrm>
                <a:off x="3076610" y="2193336"/>
                <a:ext cx="2021266" cy="1308398"/>
              </a:xfrm>
              <a:prstGeom prst="round2SameRect">
                <a:avLst>
                  <a:gd name="adj1" fmla="val 5747"/>
                  <a:gd name="adj2" fmla="val 4549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0" name="Round Same Side Corner Rectangle 119"/>
              <p:cNvSpPr/>
              <p:nvPr/>
            </p:nvSpPr>
            <p:spPr>
              <a:xfrm>
                <a:off x="3054107" y="4053061"/>
                <a:ext cx="2067076" cy="8438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Rectangle 45"/>
            <p:cNvSpPr/>
            <p:nvPr/>
          </p:nvSpPr>
          <p:spPr>
            <a:xfrm>
              <a:off x="7449112" y="2777064"/>
              <a:ext cx="763555" cy="5461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7531100" y="2946272"/>
              <a:ext cx="609600" cy="679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7531100" y="3087046"/>
              <a:ext cx="609600" cy="679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7531100" y="3238497"/>
              <a:ext cx="262467" cy="4776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4" name="Rounded Rectangle 123"/>
            <p:cNvSpPr/>
            <p:nvPr/>
          </p:nvSpPr>
          <p:spPr>
            <a:xfrm>
              <a:off x="7878233" y="3238497"/>
              <a:ext cx="262467" cy="4776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7124175" y="1957847"/>
            <a:ext cx="1442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FFFF"/>
                </a:solidFill>
                <a:latin typeface="PT Serif Caption"/>
                <a:ea typeface="+mn-ea"/>
                <a:cs typeface="PT Serif Caption"/>
              </a:rPr>
              <a:t>Site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FFFF"/>
                </a:solidFill>
                <a:latin typeface="PT Serif Caption"/>
                <a:ea typeface="+mn-ea"/>
                <a:cs typeface="PT Serif Caption"/>
              </a:rPr>
              <a:t>experience</a:t>
            </a:r>
            <a:endParaRPr lang="en-US" dirty="0">
              <a:solidFill>
                <a:srgbClr val="FFFFFF"/>
              </a:solidFill>
              <a:latin typeface="PT Serif Caption"/>
              <a:ea typeface="+mn-ea"/>
              <a:cs typeface="PT Serif Caption"/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271622" y="3458137"/>
            <a:ext cx="579223" cy="883266"/>
            <a:chOff x="429230" y="3681889"/>
            <a:chExt cx="579223" cy="883266"/>
          </a:xfrm>
        </p:grpSpPr>
        <p:sp>
          <p:nvSpPr>
            <p:cNvPr id="88" name="Oval 87"/>
            <p:cNvSpPr/>
            <p:nvPr/>
          </p:nvSpPr>
          <p:spPr>
            <a:xfrm>
              <a:off x="429230" y="3681889"/>
              <a:ext cx="579223" cy="579223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9" name="Isosceles Triangle 88"/>
            <p:cNvSpPr/>
            <p:nvPr/>
          </p:nvSpPr>
          <p:spPr>
            <a:xfrm rot="10800000">
              <a:off x="429230" y="4009915"/>
              <a:ext cx="579223" cy="555240"/>
            </a:xfrm>
            <a:prstGeom prst="triangle">
              <a:avLst/>
            </a:prstGeom>
            <a:solidFill>
              <a:srgbClr val="336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0" name="Oval 89"/>
            <p:cNvSpPr/>
            <p:nvPr/>
          </p:nvSpPr>
          <p:spPr>
            <a:xfrm>
              <a:off x="643233" y="3872011"/>
              <a:ext cx="172086" cy="1720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39864" y="4419427"/>
            <a:ext cx="1193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FFFF"/>
                </a:solidFill>
                <a:latin typeface="PT Serif Caption"/>
                <a:ea typeface="+mn-ea"/>
                <a:cs typeface="PT Serif Caption"/>
              </a:rPr>
              <a:t>Location</a:t>
            </a:r>
            <a:endParaRPr lang="en-US" dirty="0">
              <a:solidFill>
                <a:srgbClr val="FFFFFF"/>
              </a:solidFill>
              <a:latin typeface="PT Serif Caption"/>
              <a:ea typeface="+mn-ea"/>
              <a:cs typeface="PT Serif Caption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7467579" y="4093439"/>
            <a:ext cx="651975" cy="651975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404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7245681" y="4772860"/>
            <a:ext cx="1095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FFFF"/>
                </a:solidFill>
                <a:latin typeface="PT Serif Caption"/>
                <a:ea typeface="+mn-ea"/>
                <a:cs typeface="PT Serif Caption"/>
              </a:rPr>
              <a:t>Link rot</a:t>
            </a:r>
            <a:endParaRPr lang="en-US" dirty="0">
              <a:solidFill>
                <a:srgbClr val="FFFFFF"/>
              </a:solidFill>
              <a:latin typeface="PT Serif Caption"/>
              <a:ea typeface="+mn-ea"/>
              <a:cs typeface="PT Serif Caption"/>
            </a:endParaRPr>
          </a:p>
        </p:txBody>
      </p:sp>
      <p:sp>
        <p:nvSpPr>
          <p:cNvPr id="129" name="Bent Arrow 128"/>
          <p:cNvSpPr/>
          <p:nvPr/>
        </p:nvSpPr>
        <p:spPr>
          <a:xfrm flipH="1" flipV="1">
            <a:off x="4416953" y="5228925"/>
            <a:ext cx="682421" cy="605343"/>
          </a:xfrm>
          <a:prstGeom prst="bentArrow">
            <a:avLst>
              <a:gd name="adj1" fmla="val 20804"/>
              <a:gd name="adj2" fmla="val 25000"/>
              <a:gd name="adj3" fmla="val 0"/>
              <a:gd name="adj4" fmla="val 43750"/>
            </a:avLst>
          </a:prstGeom>
          <a:solidFill>
            <a:srgbClr val="1737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30" name="Straight Connector 129"/>
          <p:cNvCxnSpPr/>
          <p:nvPr/>
        </p:nvCxnSpPr>
        <p:spPr>
          <a:xfrm>
            <a:off x="1727481" y="5682734"/>
            <a:ext cx="2794873" cy="0"/>
          </a:xfrm>
          <a:prstGeom prst="line">
            <a:avLst/>
          </a:prstGeom>
          <a:ln w="127000"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9700" y="6197600"/>
            <a:ext cx="61341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8064A2">
                    <a:lumMod val="75000"/>
                  </a:srgbClr>
                </a:solidFill>
                <a:latin typeface="PT Serif Caption"/>
                <a:ea typeface="+mn-ea"/>
                <a:cs typeface="PT Serif Caption"/>
              </a:rPr>
              <a:t>The reality</a:t>
            </a:r>
            <a:endParaRPr lang="en-US" sz="3200" dirty="0">
              <a:solidFill>
                <a:srgbClr val="8064A2">
                  <a:lumMod val="75000"/>
                </a:srgbClr>
              </a:solidFill>
              <a:latin typeface="PT Serif Caption"/>
              <a:ea typeface="+mn-ea"/>
              <a:cs typeface="PT Serif Caption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5094825" y="5657554"/>
            <a:ext cx="1846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FFFF"/>
                </a:solidFill>
                <a:latin typeface="PT Serif Caption"/>
                <a:ea typeface="+mn-ea"/>
                <a:cs typeface="PT Serif Caption"/>
              </a:rPr>
              <a:t>Device pairing</a:t>
            </a:r>
            <a:endParaRPr lang="en-US" dirty="0">
              <a:solidFill>
                <a:srgbClr val="FFFFFF"/>
              </a:solidFill>
              <a:latin typeface="PT Serif Caption"/>
              <a:ea typeface="+mn-ea"/>
              <a:cs typeface="PT Serif Caption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568796" y="4987246"/>
            <a:ext cx="957259" cy="695488"/>
            <a:chOff x="5568796" y="4987246"/>
            <a:chExt cx="957259" cy="695488"/>
          </a:xfrm>
        </p:grpSpPr>
        <p:grpSp>
          <p:nvGrpSpPr>
            <p:cNvPr id="135" name="Group 134"/>
            <p:cNvGrpSpPr/>
            <p:nvPr/>
          </p:nvGrpSpPr>
          <p:grpSpPr>
            <a:xfrm>
              <a:off x="5568796" y="5018436"/>
              <a:ext cx="692572" cy="664298"/>
              <a:chOff x="3054107" y="2154759"/>
              <a:chExt cx="2067076" cy="1982689"/>
            </a:xfrm>
          </p:grpSpPr>
          <p:sp>
            <p:nvSpPr>
              <p:cNvPr id="136" name="Trapezoid 135"/>
              <p:cNvSpPr/>
              <p:nvPr/>
            </p:nvSpPr>
            <p:spPr>
              <a:xfrm>
                <a:off x="3727594" y="3616661"/>
                <a:ext cx="727334" cy="512751"/>
              </a:xfrm>
              <a:prstGeom prst="trapezoid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Rounded Rectangle 136"/>
              <p:cNvSpPr/>
              <p:nvPr/>
            </p:nvSpPr>
            <p:spPr>
              <a:xfrm flipV="1">
                <a:off x="3054107" y="2154759"/>
                <a:ext cx="2067076" cy="1645946"/>
              </a:xfrm>
              <a:prstGeom prst="roundRect">
                <a:avLst>
                  <a:gd name="adj" fmla="val 7263"/>
                </a:avLst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8" name="Round Same Side Corner Rectangle 137"/>
              <p:cNvSpPr/>
              <p:nvPr/>
            </p:nvSpPr>
            <p:spPr>
              <a:xfrm>
                <a:off x="3076610" y="2193336"/>
                <a:ext cx="2021266" cy="1308398"/>
              </a:xfrm>
              <a:prstGeom prst="round2SameRect">
                <a:avLst>
                  <a:gd name="adj1" fmla="val 5747"/>
                  <a:gd name="adj2" fmla="val 4549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9" name="Round Same Side Corner Rectangle 138"/>
              <p:cNvSpPr/>
              <p:nvPr/>
            </p:nvSpPr>
            <p:spPr>
              <a:xfrm>
                <a:off x="3054107" y="4053061"/>
                <a:ext cx="2067076" cy="8438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40" name="Group 139"/>
            <p:cNvGrpSpPr/>
            <p:nvPr/>
          </p:nvGrpSpPr>
          <p:grpSpPr>
            <a:xfrm rot="1068283">
              <a:off x="6274544" y="4987246"/>
              <a:ext cx="251511" cy="479103"/>
              <a:chOff x="2304262" y="356789"/>
              <a:chExt cx="749845" cy="1428380"/>
            </a:xfrm>
          </p:grpSpPr>
          <p:sp>
            <p:nvSpPr>
              <p:cNvPr id="141" name="Rounded Rectangle 140"/>
              <p:cNvSpPr/>
              <p:nvPr/>
            </p:nvSpPr>
            <p:spPr bwMode="auto">
              <a:xfrm>
                <a:off x="2304262" y="356789"/>
                <a:ext cx="749845" cy="1428380"/>
              </a:xfrm>
              <a:prstGeom prst="roundRect">
                <a:avLst/>
              </a:prstGeom>
              <a:solidFill>
                <a:srgbClr val="D7E4BD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ounded Rectangle 141"/>
              <p:cNvSpPr/>
              <p:nvPr/>
            </p:nvSpPr>
            <p:spPr bwMode="auto">
              <a:xfrm>
                <a:off x="2563767" y="433978"/>
                <a:ext cx="210251" cy="21319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Oval 142"/>
              <p:cNvSpPr/>
              <p:nvPr/>
            </p:nvSpPr>
            <p:spPr bwMode="auto">
              <a:xfrm>
                <a:off x="2611218" y="1655010"/>
                <a:ext cx="113661" cy="105242"/>
              </a:xfrm>
              <a:prstGeom prst="ellipse">
                <a:avLst/>
              </a:prstGeom>
              <a:solidFill>
                <a:srgbClr val="D7E4BD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Rounded Rectangle 143"/>
              <p:cNvSpPr/>
              <p:nvPr/>
            </p:nvSpPr>
            <p:spPr bwMode="auto">
              <a:xfrm>
                <a:off x="2346165" y="517784"/>
                <a:ext cx="666039" cy="1131383"/>
              </a:xfrm>
              <a:prstGeom prst="roundRect">
                <a:avLst>
                  <a:gd name="adj" fmla="val 6039"/>
                </a:avLst>
              </a:prstGeom>
              <a:solidFill>
                <a:srgbClr val="3366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50" name="Group 149"/>
            <p:cNvGrpSpPr/>
            <p:nvPr/>
          </p:nvGrpSpPr>
          <p:grpSpPr>
            <a:xfrm rot="1084910">
              <a:off x="6321357" y="5164043"/>
              <a:ext cx="158886" cy="152400"/>
              <a:chOff x="3054107" y="2154759"/>
              <a:chExt cx="2067076" cy="1982689"/>
            </a:xfrm>
          </p:grpSpPr>
          <p:sp>
            <p:nvSpPr>
              <p:cNvPr id="151" name="Trapezoid 150"/>
              <p:cNvSpPr/>
              <p:nvPr/>
            </p:nvSpPr>
            <p:spPr>
              <a:xfrm>
                <a:off x="3727594" y="3616661"/>
                <a:ext cx="727334" cy="512751"/>
              </a:xfrm>
              <a:prstGeom prst="trapezoid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2" name="Rounded Rectangle 151"/>
              <p:cNvSpPr/>
              <p:nvPr/>
            </p:nvSpPr>
            <p:spPr>
              <a:xfrm flipV="1">
                <a:off x="3054107" y="2154759"/>
                <a:ext cx="2067076" cy="1645946"/>
              </a:xfrm>
              <a:prstGeom prst="roundRect">
                <a:avLst>
                  <a:gd name="adj" fmla="val 7263"/>
                </a:avLst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3" name="Round Same Side Corner Rectangle 152"/>
              <p:cNvSpPr/>
              <p:nvPr/>
            </p:nvSpPr>
            <p:spPr>
              <a:xfrm>
                <a:off x="3076610" y="2193336"/>
                <a:ext cx="2021266" cy="1308398"/>
              </a:xfrm>
              <a:prstGeom prst="round2SameRect">
                <a:avLst>
                  <a:gd name="adj1" fmla="val 5747"/>
                  <a:gd name="adj2" fmla="val 4549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4" name="Round Same Side Corner Rectangle 153"/>
              <p:cNvSpPr/>
              <p:nvPr/>
            </p:nvSpPr>
            <p:spPr>
              <a:xfrm>
                <a:off x="3054107" y="4053061"/>
                <a:ext cx="2067076" cy="8438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55" name="Group 154"/>
            <p:cNvGrpSpPr/>
            <p:nvPr/>
          </p:nvGrpSpPr>
          <p:grpSpPr>
            <a:xfrm>
              <a:off x="5840505" y="5108798"/>
              <a:ext cx="148275" cy="282448"/>
              <a:chOff x="2304262" y="356789"/>
              <a:chExt cx="749845" cy="1428380"/>
            </a:xfrm>
          </p:grpSpPr>
          <p:sp>
            <p:nvSpPr>
              <p:cNvPr id="156" name="Rounded Rectangle 155"/>
              <p:cNvSpPr/>
              <p:nvPr/>
            </p:nvSpPr>
            <p:spPr bwMode="auto">
              <a:xfrm>
                <a:off x="2304262" y="356789"/>
                <a:ext cx="749845" cy="1428380"/>
              </a:xfrm>
              <a:prstGeom prst="roundRect">
                <a:avLst/>
              </a:prstGeom>
              <a:solidFill>
                <a:srgbClr val="D7E4BD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7" name="Rounded Rectangle 156"/>
              <p:cNvSpPr/>
              <p:nvPr/>
            </p:nvSpPr>
            <p:spPr bwMode="auto">
              <a:xfrm>
                <a:off x="2563767" y="433978"/>
                <a:ext cx="210251" cy="21319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8" name="Oval 157"/>
              <p:cNvSpPr/>
              <p:nvPr/>
            </p:nvSpPr>
            <p:spPr bwMode="auto">
              <a:xfrm>
                <a:off x="2611218" y="1655010"/>
                <a:ext cx="113661" cy="105242"/>
              </a:xfrm>
              <a:prstGeom prst="ellipse">
                <a:avLst/>
              </a:prstGeom>
              <a:solidFill>
                <a:srgbClr val="D7E4BD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9" name="Rounded Rectangle 158"/>
              <p:cNvSpPr/>
              <p:nvPr/>
            </p:nvSpPr>
            <p:spPr bwMode="auto">
              <a:xfrm>
                <a:off x="2346165" y="517784"/>
                <a:ext cx="666039" cy="1131383"/>
              </a:xfrm>
              <a:prstGeom prst="roundRect">
                <a:avLst>
                  <a:gd name="adj" fmla="val 6039"/>
                </a:avLst>
              </a:prstGeom>
              <a:solidFill>
                <a:srgbClr val="3366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65" name="TextBox 164"/>
          <p:cNvSpPr txBox="1"/>
          <p:nvPr/>
        </p:nvSpPr>
        <p:spPr>
          <a:xfrm>
            <a:off x="90708" y="8888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i="1" dirty="0" smtClean="0">
                <a:solidFill>
                  <a:srgbClr val="FFFFFF"/>
                </a:solidFill>
                <a:latin typeface="PT Serif Caption"/>
                <a:ea typeface="+mn-ea"/>
                <a:cs typeface="PT Serif Caption"/>
              </a:rPr>
              <a:t>Libraries</a:t>
            </a:r>
            <a:endParaRPr lang="en-US" i="1" dirty="0">
              <a:solidFill>
                <a:srgbClr val="FFFFFF"/>
              </a:solidFill>
              <a:latin typeface="PT Serif Caption"/>
              <a:ea typeface="+mn-ea"/>
              <a:cs typeface="PT Serif Caption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7743439" y="5676088"/>
            <a:ext cx="1379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i="1" dirty="0" smtClean="0">
                <a:solidFill>
                  <a:srgbClr val="FFFFFF"/>
                </a:solidFill>
                <a:latin typeface="PT Serif Caption"/>
                <a:ea typeface="+mn-ea"/>
                <a:cs typeface="PT Serif Caption"/>
              </a:rPr>
              <a:t>Publishers</a:t>
            </a:r>
            <a:endParaRPr lang="en-US" i="1" dirty="0">
              <a:solidFill>
                <a:srgbClr val="FFFFFF"/>
              </a:solidFill>
              <a:latin typeface="PT Serif Caption"/>
              <a:ea typeface="+mn-ea"/>
              <a:cs typeface="PT Serif Caption"/>
            </a:endParaRPr>
          </a:p>
        </p:txBody>
      </p:sp>
    </p:spTree>
    <p:extLst>
      <p:ext uri="{BB962C8B-B14F-4D97-AF65-F5344CB8AC3E}">
        <p14:creationId xmlns:p14="http://schemas.microsoft.com/office/powerpoint/2010/main" val="3500490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048" y="2046010"/>
            <a:ext cx="8568952" cy="1943918"/>
          </a:xfrm>
        </p:spPr>
        <p:txBody>
          <a:bodyPr/>
          <a:lstStyle/>
          <a:p>
            <a:r>
              <a:rPr lang="en-GB" dirty="0" smtClean="0"/>
              <a:t>Considerations for libraries..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4850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duserv-branded-presentation-v2.0">
  <a:themeElements>
    <a:clrScheme name="Eduserv">
      <a:dk1>
        <a:srgbClr val="5D3261"/>
      </a:dk1>
      <a:lt1>
        <a:srgbClr val="AFAFAF"/>
      </a:lt1>
      <a:dk2>
        <a:srgbClr val="000000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00FF"/>
      </a:folHlink>
    </a:clrScheme>
    <a:fontScheme name="Eduserv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OpenAthens-branded-presentation-v1.0</Template>
  <TotalTime>581</TotalTime>
  <Words>725</Words>
  <Application>Microsoft Macintosh PowerPoint</Application>
  <PresentationFormat>On-screen Show (4:3)</PresentationFormat>
  <Paragraphs>99</Paragraphs>
  <Slides>25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Eduserv-branded-presentation-v2.0</vt:lpstr>
      <vt:lpstr>Office Theme</vt:lpstr>
      <vt:lpstr>1_Office Theme</vt:lpstr>
      <vt:lpstr>Authentication in the information industry: the challenges</vt:lpstr>
      <vt:lpstr>The next 30 minutes</vt:lpstr>
      <vt:lpstr>Our purpose</vt:lpstr>
      <vt:lpstr>Librarians’ experiences and perceptions of Identity and Access Management – January 2015</vt:lpstr>
      <vt:lpstr>Access management is critical</vt:lpstr>
      <vt:lpstr>Aspirations</vt:lpstr>
      <vt:lpstr>PowerPoint Presentation</vt:lpstr>
      <vt:lpstr>PowerPoint Presentation</vt:lpstr>
      <vt:lpstr>Considerations for libraries..</vt:lpstr>
      <vt:lpstr>Network Access</vt:lpstr>
      <vt:lpstr>Device Support</vt:lpstr>
      <vt:lpstr>Usability &amp; training</vt:lpstr>
      <vt:lpstr>User credentials</vt:lpstr>
      <vt:lpstr>Can OpenAthens help?</vt:lpstr>
      <vt:lpstr>Considerations for publishers..</vt:lpstr>
      <vt:lpstr>Speed of access</vt:lpstr>
      <vt:lpstr>Device pairing</vt:lpstr>
      <vt:lpstr>User recognition</vt:lpstr>
      <vt:lpstr>Link rot</vt:lpstr>
      <vt:lpstr>User experience</vt:lpstr>
      <vt:lpstr>No subscription</vt:lpstr>
      <vt:lpstr>Can OpenAthens help?</vt:lpstr>
      <vt:lpstr>Next steps</vt:lpstr>
      <vt:lpstr>What our customers say</vt:lpstr>
      <vt:lpstr>Questions?</vt:lpstr>
    </vt:vector>
  </TitlesOfParts>
  <Company>Eduserv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OpenAthens User Group</dc:title>
  <dc:creator>Robert Scaysbrook</dc:creator>
  <cp:lastModifiedBy>Mitja-Alexander Linss</cp:lastModifiedBy>
  <cp:revision>58</cp:revision>
  <cp:lastPrinted>2015-10-16T06:31:44Z</cp:lastPrinted>
  <dcterms:created xsi:type="dcterms:W3CDTF">2015-03-02T10:26:15Z</dcterms:created>
  <dcterms:modified xsi:type="dcterms:W3CDTF">2015-10-16T06:31:48Z</dcterms:modified>
</cp:coreProperties>
</file>