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4000" cy="13716000"/>
  <p:notesSz cx="6858000" cy="9144000"/>
  <p:defaultTextStyle>
    <a:lvl1pPr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1pPr>
    <a:lvl2pPr indent="4572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2pPr>
    <a:lvl3pPr indent="9144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3pPr>
    <a:lvl4pPr indent="13716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4pPr>
    <a:lvl5pPr indent="18288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5pPr>
    <a:lvl6pPr indent="22860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6pPr>
    <a:lvl7pPr indent="27432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7pPr>
    <a:lvl8pPr indent="32004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8pPr>
    <a:lvl9pPr indent="3657600" defTabSz="457200">
      <a:defRPr sz="3600">
        <a:solidFill>
          <a:srgbClr val="313131"/>
        </a:solidFill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F2FD"/>
          </a:solidFill>
        </a:fill>
      </a:tcStyle>
    </a:wholeTbl>
    <a:band2H>
      <a:tcTxStyle/>
      <a:tcStyle>
        <a:tcBdr/>
        <a:fill>
          <a:solidFill>
            <a:srgbClr val="EFF8FE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8DCF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8DCF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8DCF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E4CB"/>
          </a:solidFill>
        </a:fill>
      </a:tcStyle>
    </a:wholeTbl>
    <a:band2H>
      <a:tcTxStyle/>
      <a:tcStyle>
        <a:tcBdr/>
        <a:fill>
          <a:solidFill>
            <a:srgbClr val="E9F2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B32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B32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B32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6CFCB"/>
          </a:solidFill>
        </a:fill>
      </a:tcStyle>
    </a:wholeTbl>
    <a:band2H>
      <a:tcTxStyle/>
      <a:tcStyle>
        <a:tcBdr/>
        <a:fill>
          <a:solidFill>
            <a:srgbClr val="F3E8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A501E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A501E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A501E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8DCF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13131"/>
              </a:solidFill>
              <a:prstDash val="solid"/>
              <a:bevel/>
            </a:ln>
          </a:top>
          <a:bottom>
            <a:ln w="25400" cap="flat">
              <a:solidFill>
                <a:srgbClr val="31313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13131"/>
              </a:solidFill>
              <a:prstDash val="solid"/>
              <a:bevel/>
            </a:ln>
          </a:top>
          <a:bottom>
            <a:ln w="25400" cap="flat">
              <a:solidFill>
                <a:srgbClr val="31313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8DCF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1313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1313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1313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313131"/>
              </a:solidFill>
              <a:prstDash val="solid"/>
              <a:bevel/>
            </a:ln>
          </a:left>
          <a:right>
            <a:ln w="12700" cap="flat">
              <a:solidFill>
                <a:srgbClr val="313131"/>
              </a:solidFill>
              <a:prstDash val="solid"/>
              <a:bevel/>
            </a:ln>
          </a:right>
          <a:top>
            <a:ln w="12700" cap="flat">
              <a:solidFill>
                <a:srgbClr val="313131"/>
              </a:solidFill>
              <a:prstDash val="solid"/>
              <a:bevel/>
            </a:ln>
          </a:top>
          <a:bottom>
            <a:ln w="12700" cap="flat">
              <a:solidFill>
                <a:srgbClr val="313131"/>
              </a:solidFill>
              <a:prstDash val="solid"/>
              <a:bevel/>
            </a:ln>
          </a:bottom>
          <a:insideH>
            <a:ln w="12700" cap="flat">
              <a:solidFill>
                <a:srgbClr val="313131"/>
              </a:solidFill>
              <a:prstDash val="solid"/>
              <a:bevel/>
            </a:ln>
          </a:insideH>
          <a:insideV>
            <a:ln w="12700" cap="flat">
              <a:solidFill>
                <a:srgbClr val="313131"/>
              </a:solidFill>
              <a:prstDash val="solid"/>
              <a:bevel/>
            </a:ln>
          </a:insideV>
        </a:tcBdr>
        <a:fill>
          <a:solidFill>
            <a:srgbClr val="31313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313131"/>
              </a:solidFill>
              <a:prstDash val="solid"/>
              <a:bevel/>
            </a:ln>
          </a:left>
          <a:right>
            <a:ln w="12700" cap="flat">
              <a:solidFill>
                <a:srgbClr val="313131"/>
              </a:solidFill>
              <a:prstDash val="solid"/>
              <a:bevel/>
            </a:ln>
          </a:right>
          <a:top>
            <a:ln w="12700" cap="flat">
              <a:solidFill>
                <a:srgbClr val="313131"/>
              </a:solidFill>
              <a:prstDash val="solid"/>
              <a:bevel/>
            </a:ln>
          </a:top>
          <a:bottom>
            <a:ln w="12700" cap="flat">
              <a:solidFill>
                <a:srgbClr val="313131"/>
              </a:solidFill>
              <a:prstDash val="solid"/>
              <a:bevel/>
            </a:ln>
          </a:bottom>
          <a:insideH>
            <a:ln w="12700" cap="flat">
              <a:solidFill>
                <a:srgbClr val="313131"/>
              </a:solidFill>
              <a:prstDash val="solid"/>
              <a:bevel/>
            </a:ln>
          </a:insideH>
          <a:insideV>
            <a:ln w="12700" cap="flat">
              <a:solidFill>
                <a:srgbClr val="313131"/>
              </a:solidFill>
              <a:prstDash val="solid"/>
              <a:bevel/>
            </a:ln>
          </a:insideV>
        </a:tcBdr>
        <a:fill>
          <a:solidFill>
            <a:srgbClr val="313131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313131"/>
              </a:solidFill>
              <a:prstDash val="solid"/>
              <a:bevel/>
            </a:ln>
          </a:left>
          <a:right>
            <a:ln w="12700" cap="flat">
              <a:solidFill>
                <a:srgbClr val="313131"/>
              </a:solidFill>
              <a:prstDash val="solid"/>
              <a:bevel/>
            </a:ln>
          </a:right>
          <a:top>
            <a:ln w="50800" cap="flat">
              <a:solidFill>
                <a:srgbClr val="313131"/>
              </a:solidFill>
              <a:prstDash val="solid"/>
              <a:bevel/>
            </a:ln>
          </a:top>
          <a:bottom>
            <a:ln w="12700" cap="flat">
              <a:solidFill>
                <a:srgbClr val="313131"/>
              </a:solidFill>
              <a:prstDash val="solid"/>
              <a:bevel/>
            </a:ln>
          </a:bottom>
          <a:insideH>
            <a:ln w="12700" cap="flat">
              <a:solidFill>
                <a:srgbClr val="313131"/>
              </a:solidFill>
              <a:prstDash val="solid"/>
              <a:bevel/>
            </a:ln>
          </a:insideH>
          <a:insideV>
            <a:ln w="12700" cap="flat">
              <a:solidFill>
                <a:srgbClr val="313131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313131"/>
      </a:tcTxStyle>
      <a:tcStyle>
        <a:tcBdr>
          <a:left>
            <a:ln w="12700" cap="flat">
              <a:solidFill>
                <a:srgbClr val="313131"/>
              </a:solidFill>
              <a:prstDash val="solid"/>
              <a:bevel/>
            </a:ln>
          </a:left>
          <a:right>
            <a:ln w="12700" cap="flat">
              <a:solidFill>
                <a:srgbClr val="313131"/>
              </a:solidFill>
              <a:prstDash val="solid"/>
              <a:bevel/>
            </a:ln>
          </a:right>
          <a:top>
            <a:ln w="12700" cap="flat">
              <a:solidFill>
                <a:srgbClr val="313131"/>
              </a:solidFill>
              <a:prstDash val="solid"/>
              <a:bevel/>
            </a:ln>
          </a:top>
          <a:bottom>
            <a:ln w="25400" cap="flat">
              <a:solidFill>
                <a:srgbClr val="313131"/>
              </a:solidFill>
              <a:prstDash val="solid"/>
              <a:bevel/>
            </a:ln>
          </a:bottom>
          <a:insideH>
            <a:ln w="12700" cap="flat">
              <a:solidFill>
                <a:srgbClr val="313131"/>
              </a:solidFill>
              <a:prstDash val="solid"/>
              <a:bevel/>
            </a:ln>
          </a:insideH>
          <a:insideV>
            <a:ln w="12700" cap="flat">
              <a:solidFill>
                <a:srgbClr val="313131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168" y="-10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763403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44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44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Page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3.png" descr="logo-vertica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2070" y="1293756"/>
            <a:ext cx="6495880" cy="33274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419600" y="5109933"/>
            <a:ext cx="15544800" cy="40830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5791200" y="9192983"/>
            <a:ext cx="12801600" cy="452301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3962400" y="513621"/>
            <a:ext cx="16459200" cy="235731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3962400" y="2870930"/>
            <a:ext cx="8080376" cy="147882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4800"/>
            </a:lvl1pPr>
            <a:lvl2pPr marL="0" indent="457200">
              <a:spcBef>
                <a:spcPts val="500"/>
              </a:spcBef>
              <a:buSzTx/>
              <a:buFontTx/>
              <a:buNone/>
              <a:defRPr sz="4800"/>
            </a:lvl2pPr>
            <a:lvl3pPr marL="0" indent="914400">
              <a:spcBef>
                <a:spcPts val="500"/>
              </a:spcBef>
              <a:buSzTx/>
              <a:buFontTx/>
              <a:buNone/>
              <a:defRPr sz="4800"/>
            </a:lvl3pPr>
            <a:lvl4pPr marL="0" indent="1371600">
              <a:spcBef>
                <a:spcPts val="500"/>
              </a:spcBef>
              <a:buSzTx/>
              <a:buFontTx/>
              <a:buNone/>
              <a:defRPr sz="4800"/>
            </a:lvl4pPr>
            <a:lvl5pPr marL="0" indent="1828800">
              <a:spcBef>
                <a:spcPts val="500"/>
              </a:spcBef>
              <a:buSzTx/>
              <a:buFontTx/>
              <a:buNone/>
              <a:defRPr sz="4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13131"/>
                </a:solidFill>
              </a:rPr>
              <a:t>Body Level Five</a:t>
            </a:r>
          </a:p>
        </p:txBody>
      </p:sp>
      <p:sp>
        <p:nvSpPr>
          <p:cNvPr id="40" name="Shape 40"/>
          <p:cNvSpPr/>
          <p:nvPr/>
        </p:nvSpPr>
        <p:spPr>
          <a:xfrm>
            <a:off x="3048000" y="0"/>
            <a:ext cx="18288000" cy="91438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\</a:t>
            </a:r>
          </a:p>
        </p:txBody>
      </p:sp>
      <p:sp>
        <p:nvSpPr>
          <p:cNvPr id="41" name="Shape 41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" name="image6.png" descr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46" name="Shape 46"/>
          <p:cNvSpPr/>
          <p:nvPr/>
        </p:nvSpPr>
        <p:spPr>
          <a:xfrm>
            <a:off x="3048000" y="0"/>
            <a:ext cx="18288000" cy="91438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" name="image6.png" descr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3962400" y="0"/>
            <a:ext cx="6016627" cy="2870200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0198100" y="546100"/>
            <a:ext cx="10223500" cy="13169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Five</a:t>
            </a:r>
          </a:p>
        </p:txBody>
      </p:sp>
      <p:sp>
        <p:nvSpPr>
          <p:cNvPr id="53" name="Shape 53"/>
          <p:cNvSpPr/>
          <p:nvPr/>
        </p:nvSpPr>
        <p:spPr>
          <a:xfrm>
            <a:off x="3048000" y="0"/>
            <a:ext cx="18288000" cy="91438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" name="image6.png" descr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1" cy="1133476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6632576" y="10734675"/>
            <a:ext cx="10972801" cy="1609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2800"/>
            </a:lvl1pPr>
            <a:lvl2pPr marL="0" indent="457200">
              <a:spcBef>
                <a:spcPts val="300"/>
              </a:spcBef>
              <a:buSzTx/>
              <a:buFontTx/>
              <a:buNone/>
              <a:defRPr sz="2800"/>
            </a:lvl2pPr>
            <a:lvl3pPr marL="0" indent="914400">
              <a:spcBef>
                <a:spcPts val="300"/>
              </a:spcBef>
              <a:buSzTx/>
              <a:buFontTx/>
              <a:buNone/>
              <a:defRPr sz="2800"/>
            </a:lvl3pPr>
            <a:lvl4pPr marL="0" indent="1371600">
              <a:spcBef>
                <a:spcPts val="300"/>
              </a:spcBef>
              <a:buSzTx/>
              <a:buFontTx/>
              <a:buNone/>
              <a:defRPr sz="2800"/>
            </a:lvl4pPr>
            <a:lvl5pPr marL="0" indent="1828800">
              <a:spcBef>
                <a:spcPts val="300"/>
              </a:spcBef>
              <a:buSzTx/>
              <a:buFontTx/>
              <a:buNone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13131"/>
                </a:solidFill>
              </a:rPr>
              <a:t>Body Level Five</a:t>
            </a:r>
          </a:p>
        </p:txBody>
      </p:sp>
      <p:sp>
        <p:nvSpPr>
          <p:cNvPr id="60" name="Shape 60"/>
          <p:cNvSpPr/>
          <p:nvPr/>
        </p:nvSpPr>
        <p:spPr>
          <a:xfrm>
            <a:off x="3048000" y="0"/>
            <a:ext cx="18288000" cy="91438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2" name="image6.png" descr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Five</a:t>
            </a:r>
          </a:p>
        </p:txBody>
      </p:sp>
      <p:pic>
        <p:nvPicPr>
          <p:cNvPr id="67" name="image6.png" descr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-144198" y="0"/>
            <a:ext cx="24953611" cy="99185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6306800" y="0"/>
            <a:ext cx="4114800" cy="128016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31667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Five</a:t>
            </a:r>
          </a:p>
        </p:txBody>
      </p:sp>
      <p:sp>
        <p:nvSpPr>
          <p:cNvPr id="74" name="Shape 74"/>
          <p:cNvSpPr/>
          <p:nvPr/>
        </p:nvSpPr>
        <p:spPr>
          <a:xfrm>
            <a:off x="3048000" y="0"/>
            <a:ext cx="18288000" cy="91438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" name="image6.png" descr="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Page - Dar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4.png" descr="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2181" y="11677188"/>
            <a:ext cx="9332747" cy="96943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4188811" y="5293798"/>
            <a:ext cx="16165120" cy="4332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  <a:lvl2pPr marL="865414" indent="-408214" algn="ctr">
              <a:spcBef>
                <a:spcPts val="400"/>
              </a:spcBef>
              <a:buFontTx/>
              <a:defRPr sz="4000">
                <a:solidFill>
                  <a:srgbClr val="FFFFFF"/>
                </a:solidFill>
              </a:defRPr>
            </a:lvl2pPr>
            <a:lvl3pPr marL="1295400" indent="-381000" algn="ctr">
              <a:spcBef>
                <a:spcPts val="400"/>
              </a:spcBef>
              <a:buFontTx/>
              <a:defRPr sz="4000">
                <a:solidFill>
                  <a:srgbClr val="FFFFFF"/>
                </a:solidFill>
              </a:defRPr>
            </a:lvl3pPr>
            <a:lvl4pPr marL="1828800" indent="-457200" algn="ctr">
              <a:spcBef>
                <a:spcPts val="400"/>
              </a:spcBef>
              <a:buFontTx/>
              <a:defRPr sz="4000">
                <a:solidFill>
                  <a:srgbClr val="FFFFFF"/>
                </a:solidFill>
              </a:defRPr>
            </a:lvl4pPr>
            <a:lvl5pPr marL="2286000" indent="-457200" algn="ctr">
              <a:spcBef>
                <a:spcPts val="400"/>
              </a:spcBef>
              <a:buFontTx/>
              <a:defRPr sz="40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P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419600" y="5109933"/>
            <a:ext cx="15544800" cy="40830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588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115883"/>
                </a:solid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91200" y="9192983"/>
            <a:ext cx="12801600" cy="452301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115883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115883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115883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115883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115883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Five</a:t>
            </a:r>
          </a:p>
        </p:txBody>
      </p:sp>
      <p:sp>
        <p:nvSpPr>
          <p:cNvPr id="17" name="Shape 17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2070" y="1293756"/>
            <a:ext cx="6495879" cy="332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P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2181" y="11677188"/>
            <a:ext cx="9332745" cy="9694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188811" y="5293798"/>
            <a:ext cx="16165120" cy="4332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4000">
                <a:solidFill>
                  <a:srgbClr val="115883"/>
                </a:solidFill>
              </a:defRPr>
            </a:lvl1pPr>
            <a:lvl2pPr marL="865414" indent="-408214" algn="ctr">
              <a:spcBef>
                <a:spcPts val="400"/>
              </a:spcBef>
              <a:buFontTx/>
              <a:defRPr sz="4000">
                <a:solidFill>
                  <a:srgbClr val="115883"/>
                </a:solidFill>
              </a:defRPr>
            </a:lvl2pPr>
            <a:lvl3pPr marL="1295400" indent="-381000" algn="ctr">
              <a:spcBef>
                <a:spcPts val="400"/>
              </a:spcBef>
              <a:buFontTx/>
              <a:defRPr sz="4000">
                <a:solidFill>
                  <a:srgbClr val="115883"/>
                </a:solidFill>
              </a:defRPr>
            </a:lvl3pPr>
            <a:lvl4pPr marL="1828800" indent="-457200" algn="ctr">
              <a:spcBef>
                <a:spcPts val="400"/>
              </a:spcBef>
              <a:buFontTx/>
              <a:defRPr sz="4000">
                <a:solidFill>
                  <a:srgbClr val="115883"/>
                </a:solidFill>
              </a:defRPr>
            </a:lvl4pPr>
            <a:lvl5pPr marL="2286000" indent="-457200" algn="ctr">
              <a:spcBef>
                <a:spcPts val="400"/>
              </a:spcBef>
              <a:buFontTx/>
              <a:defRPr sz="4000">
                <a:solidFill>
                  <a:srgbClr val="115883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11588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11588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11588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11588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115883"/>
                </a:solidFill>
              </a:rPr>
              <a:t>Body Level Five</a:t>
            </a:r>
          </a:p>
        </p:txBody>
      </p:sp>
      <p:sp>
        <p:nvSpPr>
          <p:cNvPr id="22" name="Shape 22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115883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115883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115883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115883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115883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11588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4492625" y="8813800"/>
            <a:ext cx="15544801" cy="2724150"/>
          </a:xfrm>
          <a:prstGeom prst="rect">
            <a:avLst/>
          </a:prstGeom>
        </p:spPr>
        <p:txBody>
          <a:bodyPr anchor="t"/>
          <a:lstStyle>
            <a:lvl1pPr algn="l">
              <a:defRPr sz="8000" cap="all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8000" cap="all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492625" y="5813426"/>
            <a:ext cx="15544801" cy="30003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4000"/>
            </a:lvl1pPr>
            <a:lvl2pPr marL="0" indent="457200">
              <a:spcBef>
                <a:spcPts val="400"/>
              </a:spcBef>
              <a:buSzTx/>
              <a:buFontTx/>
              <a:buNone/>
              <a:defRPr sz="4000"/>
            </a:lvl2pPr>
            <a:lvl3pPr marL="0" indent="914400">
              <a:spcBef>
                <a:spcPts val="400"/>
              </a:spcBef>
              <a:buSzTx/>
              <a:buFontTx/>
              <a:buNone/>
              <a:defRPr sz="4000"/>
            </a:lvl3pPr>
            <a:lvl4pPr marL="0" indent="1371600">
              <a:spcBef>
                <a:spcPts val="400"/>
              </a:spcBef>
              <a:buSzTx/>
              <a:buFontTx/>
              <a:buNone/>
              <a:defRPr sz="4000"/>
            </a:lvl4pPr>
            <a:lvl5pPr marL="0" indent="1828800">
              <a:spcBef>
                <a:spcPts val="400"/>
              </a:spcBef>
              <a:buSzTx/>
              <a:buFont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31313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8077200" cy="1051560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</a:lvl1pPr>
            <a:lvl2pPr>
              <a:spcBef>
                <a:spcPts val="2000"/>
              </a:spcBef>
            </a:lvl2pPr>
            <a:lvl3pPr>
              <a:spcBef>
                <a:spcPts val="2000"/>
              </a:spcBef>
            </a:lvl3pPr>
            <a:lvl4pPr>
              <a:spcBef>
                <a:spcPts val="2000"/>
              </a:spcBef>
            </a:lvl4pPr>
            <a:lvl5pPr>
              <a:spcBef>
                <a:spcPts val="20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962400" y="184152"/>
            <a:ext cx="16459200" cy="30162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313131"/>
                </a:solidFill>
              </a:rPr>
              <a:t>Body Level Five</a:t>
            </a:r>
          </a:p>
        </p:txBody>
      </p:sp>
      <p:sp>
        <p:nvSpPr>
          <p:cNvPr id="4" name="Shape 4"/>
          <p:cNvSpPr/>
          <p:nvPr/>
        </p:nvSpPr>
        <p:spPr>
          <a:xfrm>
            <a:off x="-332574" y="-82276"/>
            <a:ext cx="25005165" cy="173714"/>
          </a:xfrm>
          <a:prstGeom prst="rect">
            <a:avLst/>
          </a:prstGeom>
          <a:solidFill>
            <a:srgbClr val="11588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image6.png" descr="logo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39708" y="12947036"/>
            <a:ext cx="4359735" cy="45286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/>
        </p:nvSpPr>
        <p:spPr>
          <a:xfrm flipV="1">
            <a:off x="-264012" y="12605081"/>
            <a:ext cx="24912023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0" tIns="0" rIns="0" bIns="0"/>
          <a:lstStyle/>
          <a:p>
            <a:pPr lvl="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8800">
          <a:solidFill>
            <a:srgbClr val="0D4567"/>
          </a:solidFill>
          <a:latin typeface="+mn-lt"/>
          <a:ea typeface="+mn-ea"/>
          <a:cs typeface="+mn-cs"/>
          <a:sym typeface="Helvetica"/>
        </a:defRPr>
      </a:lvl9pPr>
    </p:titleStyle>
    <p:bodyStyle>
      <a:lvl1pPr marL="685800" indent="-685800" defTabSz="457200">
        <a:spcBef>
          <a:spcPts val="700"/>
        </a:spcBef>
        <a:buSzPct val="100000"/>
        <a:buFont typeface="Arial"/>
        <a:buChar char="•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1pPr>
      <a:lvl2pPr marL="1110342" indent="-653142" defTabSz="457200">
        <a:spcBef>
          <a:spcPts val="700"/>
        </a:spcBef>
        <a:buSzPct val="100000"/>
        <a:buFont typeface="Arial"/>
        <a:buChar char="–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2pPr>
      <a:lvl3pPr marL="1524000" indent="-609600" defTabSz="457200">
        <a:spcBef>
          <a:spcPts val="700"/>
        </a:spcBef>
        <a:buSzPct val="100000"/>
        <a:buFont typeface="Arial"/>
        <a:buChar char="•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3pPr>
      <a:lvl4pPr marL="2103120" indent="-731520" defTabSz="457200">
        <a:spcBef>
          <a:spcPts val="700"/>
        </a:spcBef>
        <a:buSzPct val="100000"/>
        <a:buFont typeface="Arial"/>
        <a:buChar char="–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4pPr>
      <a:lvl5pPr marL="2560320" indent="-731520" defTabSz="457200">
        <a:spcBef>
          <a:spcPts val="700"/>
        </a:spcBef>
        <a:buSzPct val="100000"/>
        <a:buFont typeface="Arial"/>
        <a:buChar char="»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5pPr>
      <a:lvl6pPr marL="3017520" indent="-731520" defTabSz="457200">
        <a:spcBef>
          <a:spcPts val="700"/>
        </a:spcBef>
        <a:buSzPct val="100000"/>
        <a:buFont typeface="Arial"/>
        <a:buChar char="•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6pPr>
      <a:lvl7pPr marL="3474720" indent="-731520" defTabSz="457200">
        <a:spcBef>
          <a:spcPts val="700"/>
        </a:spcBef>
        <a:buSzPct val="100000"/>
        <a:buFont typeface="Arial"/>
        <a:buChar char="•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7pPr>
      <a:lvl8pPr marL="3931920" indent="-731520" defTabSz="457200">
        <a:spcBef>
          <a:spcPts val="700"/>
        </a:spcBef>
        <a:buSzPct val="100000"/>
        <a:buFont typeface="Arial"/>
        <a:buChar char="•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8pPr>
      <a:lvl9pPr marL="4389120" indent="-731520" defTabSz="457200">
        <a:spcBef>
          <a:spcPts val="700"/>
        </a:spcBef>
        <a:buSzPct val="100000"/>
        <a:buFont typeface="Arial"/>
        <a:buChar char="•"/>
        <a:defRPr sz="6400">
          <a:solidFill>
            <a:srgbClr val="313131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4572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9144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13716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18288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22860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27432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32004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36576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ichmond.hubspotusergroups.com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asted-image-small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5555" y="-944178"/>
            <a:ext cx="24775110" cy="1651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17331" y="2899819"/>
            <a:ext cx="8955570" cy="1090508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288069" y="9219436"/>
            <a:ext cx="14912698" cy="6583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>
                <a:solidFill>
                  <a:srgbClr val="FFFFFF"/>
                </a:solidFill>
                <a:effectLst>
                  <a:outerShdw blurRad="76200" dist="63500" dir="3000000" rotWithShape="0">
                    <a:srgbClr val="535353"/>
                  </a:outerShdw>
                </a:effectLst>
                <a:latin typeface="+mn-lt"/>
                <a:ea typeface="+mn-ea"/>
                <a:cs typeface="+mn-cs"/>
                <a:sym typeface="Helvetica"/>
              </a:rPr>
              <a:t>RICHMOND HUG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0">
                <a:solidFill>
                  <a:srgbClr val="FFFFFF"/>
                </a:solidFill>
                <a:effectLst>
                  <a:outerShdw blurRad="76200" dist="63500" dir="3000000" rotWithShape="0">
                    <a:srgbClr val="535353"/>
                  </a:outerShdw>
                </a:effectLst>
                <a:latin typeface="+mn-lt"/>
                <a:ea typeface="+mn-ea"/>
                <a:cs typeface="+mn-cs"/>
                <a:sym typeface="Helvetica"/>
              </a:rPr>
              <a:t>9</a:t>
            </a:r>
            <a:r>
              <a:rPr sz="14000">
                <a:solidFill>
                  <a:srgbClr val="FAA757"/>
                </a:solidFill>
                <a:effectLst>
                  <a:outerShdw blurRad="76200" dist="63500" dir="3000000" rotWithShape="0">
                    <a:srgbClr val="535353"/>
                  </a:outerShdw>
                </a:effectLst>
                <a:latin typeface="+mn-lt"/>
                <a:ea typeface="+mn-ea"/>
                <a:cs typeface="+mn-cs"/>
                <a:sym typeface="Helvetica"/>
              </a:rPr>
              <a:t>.</a:t>
            </a:r>
            <a:r>
              <a:rPr sz="14000">
                <a:solidFill>
                  <a:srgbClr val="FFFFFF"/>
                </a:solidFill>
                <a:effectLst>
                  <a:outerShdw blurRad="76200" dist="63500" dir="3000000" rotWithShape="0">
                    <a:srgbClr val="535353"/>
                  </a:outerShdw>
                </a:effectLst>
                <a:latin typeface="+mn-lt"/>
                <a:ea typeface="+mn-ea"/>
                <a:cs typeface="+mn-cs"/>
                <a:sym typeface="Helvetica"/>
              </a:rPr>
              <a:t>30</a:t>
            </a:r>
            <a:r>
              <a:rPr sz="14000">
                <a:solidFill>
                  <a:srgbClr val="FAA757"/>
                </a:solidFill>
                <a:effectLst>
                  <a:outerShdw blurRad="76200" dist="63500" dir="3000000" rotWithShape="0">
                    <a:srgbClr val="535353"/>
                  </a:outerShdw>
                </a:effectLst>
                <a:latin typeface="+mn-lt"/>
                <a:ea typeface="+mn-ea"/>
                <a:cs typeface="+mn-cs"/>
                <a:sym typeface="Helvetica"/>
              </a:rPr>
              <a:t>.</a:t>
            </a:r>
            <a:r>
              <a:rPr sz="14000">
                <a:solidFill>
                  <a:srgbClr val="FFFFFF"/>
                </a:solidFill>
                <a:effectLst>
                  <a:outerShdw blurRad="76200" dist="63500" dir="3000000" rotWithShape="0">
                    <a:srgbClr val="535353"/>
                  </a:outerShdw>
                </a:effectLst>
                <a:latin typeface="+mn-lt"/>
                <a:ea typeface="+mn-ea"/>
                <a:cs typeface="+mn-cs"/>
                <a:sym typeface="Helvetica"/>
              </a:rPr>
              <a:t>15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How To Use Personas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/>
          <a:lstStyle/>
          <a:p>
            <a:pPr marL="220027" lvl="0" indent="-220027" defTabSz="352043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Serve as the cornerstone for all of your online efforts</a:t>
            </a:r>
            <a:br>
              <a:rPr sz="3696">
                <a:solidFill>
                  <a:srgbClr val="4A748D"/>
                </a:solidFill>
              </a:rPr>
            </a:br>
            <a:endParaRPr sz="3696">
              <a:solidFill>
                <a:srgbClr val="4A748D"/>
              </a:solidFill>
            </a:endParaRPr>
          </a:p>
          <a:p>
            <a:pPr marL="370572" lvl="0" indent="-370572" defTabSz="35204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3696" b="1">
                <a:solidFill>
                  <a:srgbClr val="4A748D"/>
                </a:solidFill>
              </a:rPr>
              <a:t>Site design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Design your site so that your persona can easily identify next steps and navigate intuitively</a:t>
            </a:r>
          </a:p>
          <a:p>
            <a:pPr marL="370572" lvl="0" indent="-370572" defTabSz="35204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3696" b="1">
                <a:solidFill>
                  <a:srgbClr val="4A748D"/>
                </a:solidFill>
              </a:rPr>
              <a:t>Site content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Create content that’s relevant to their needs/challenges. Does the content on the page resonate with them?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Make sure you’re speaking your persona’s language. </a:t>
            </a:r>
          </a:p>
          <a:p>
            <a:pPr marL="370572" lvl="0" indent="-370572" defTabSz="35204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3696" b="1">
                <a:solidFill>
                  <a:srgbClr val="4A748D"/>
                </a:solidFill>
              </a:rPr>
              <a:t>Blog topics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Use personas to guide your blog content strategy. Are the posts addressing their questions?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Divide content by persona based on business objectives</a:t>
            </a:r>
          </a:p>
          <a:p>
            <a:pPr marL="370572" lvl="0" indent="-370572" defTabSz="35204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3696" b="1">
                <a:solidFill>
                  <a:srgbClr val="4A748D"/>
                </a:solidFill>
              </a:rPr>
              <a:t>Whitepapers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What topics does your persona need in-depth information on?</a:t>
            </a:r>
          </a:p>
          <a:p>
            <a:pPr marL="663942" lvl="1" indent="-370572" defTabSz="35204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4A748D"/>
                </a:solidFill>
              </a:rPr>
              <a:t>Is the content something they would exchange an email for?</a:t>
            </a:r>
          </a:p>
        </p:txBody>
      </p:sp>
      <p:sp>
        <p:nvSpPr>
          <p:cNvPr id="124" name="Shape 124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How To Use Personas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 lIns="0" tIns="0" rIns="0" bIns="0"/>
          <a:lstStyle/>
          <a:p>
            <a:pPr marL="285750" lvl="0" indent="-28575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Offline</a:t>
            </a:r>
            <a:endParaRPr sz="4800">
              <a:solidFill>
                <a:srgbClr val="4A748D"/>
              </a:solidFill>
            </a:endParaRP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Sales and support teams can better understand who they’re speaking to.</a:t>
            </a: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Eliminate tire kickers and lengthy, uneventful sales calls.</a:t>
            </a: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Reference personas when developing trade show collateral, ad strategies, and other offline marketing efforts.</a:t>
            </a:r>
          </a:p>
        </p:txBody>
      </p:sp>
      <p:sp>
        <p:nvSpPr>
          <p:cNvPr id="128" name="Shape 128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Group Workshop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/>
          <a:lstStyle/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Split into groups</a:t>
            </a: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Complete worksheet for your company’s primary buyer persona</a:t>
            </a: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We’ll have folks walking around</a:t>
            </a: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Feel free to run ideas by others</a:t>
            </a: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Break! </a:t>
            </a:r>
          </a:p>
        </p:txBody>
      </p:sp>
      <p:sp>
        <p:nvSpPr>
          <p:cNvPr id="132" name="Shape 132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  <p:pic>
        <p:nvPicPr>
          <p:cNvPr id="13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1334" y="6892470"/>
            <a:ext cx="50800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build="p" bldLvl="5" animBg="1" advAuto="0"/>
      <p:bldP spid="133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Next Steps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 lIns="0" tIns="0" rIns="0" bIns="0"/>
          <a:lstStyle/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Promote personas internally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Get people on board. Show them why it’s important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4800">
              <a:solidFill>
                <a:srgbClr val="4A748D"/>
              </a:solidFill>
            </a:endParaRP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Tools for building detailed personas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Google forms</a:t>
            </a:r>
          </a:p>
          <a:p>
            <a:pPr marL="1243263" lvl="2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Request a specific number in questions, be detailed with instructions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Customer surveys</a:t>
            </a:r>
          </a:p>
          <a:p>
            <a:pPr marL="1243263" lvl="2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SurveyMonkey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Interviews</a:t>
            </a:r>
          </a:p>
          <a:p>
            <a:pPr marL="1243263" lvl="2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Structure the interview in same format as persona worksheet</a:t>
            </a:r>
          </a:p>
        </p:txBody>
      </p:sp>
      <p:sp>
        <p:nvSpPr>
          <p:cNvPr id="137" name="Shape 137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Next Steps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 lIns="0" tIns="0" rIns="0" bIns="0"/>
          <a:lstStyle/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Document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Powerpoint is easy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One pager is useful</a:t>
            </a:r>
          </a:p>
          <a:p>
            <a:pPr marL="1243263" lvl="2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Canva is great for this or just use Word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4800">
              <a:solidFill>
                <a:srgbClr val="4A748D"/>
              </a:solidFill>
            </a:endParaRP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Refine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Ask for feedback from others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Only as useful as they are accurate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4800">
              <a:solidFill>
                <a:srgbClr val="4A748D"/>
              </a:solidFill>
            </a:endParaRPr>
          </a:p>
          <a:p>
            <a:pPr marL="285750" lvl="1" indent="-5715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Share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Post them on the wall 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Spread throughout the organization</a:t>
            </a:r>
          </a:p>
        </p:txBody>
      </p:sp>
      <p:sp>
        <p:nvSpPr>
          <p:cNvPr id="141" name="Shape 141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Next Steps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 lIns="0" tIns="0" rIns="0" bIns="0"/>
          <a:lstStyle/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USE THEM! 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Reference them in projects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Target content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Refine ad targeting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Use them to make informed decisions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4800">
              <a:solidFill>
                <a:srgbClr val="4A748D"/>
              </a:solidFill>
            </a:endParaRPr>
          </a:p>
          <a:p>
            <a:pPr marL="481263" lvl="0" indent="-481263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800" b="1">
                <a:solidFill>
                  <a:srgbClr val="4A748D"/>
                </a:solidFill>
              </a:rPr>
              <a:t>Add to HubSpot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Use form criteria to segment lists</a:t>
            </a:r>
          </a:p>
          <a:p>
            <a:pPr marL="862263" lvl="1" indent="-481263">
              <a:spcBef>
                <a:spcPts val="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Add personas to HubSpot</a:t>
            </a:r>
          </a:p>
        </p:txBody>
      </p:sp>
      <p:sp>
        <p:nvSpPr>
          <p:cNvPr id="145" name="Shape 145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  <p:pic>
        <p:nvPicPr>
          <p:cNvPr id="14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34596" y="8476631"/>
            <a:ext cx="11036301" cy="509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build="p" bldLvl="5" animBg="1" advAuto="0"/>
      <p:bldP spid="146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2375456" y="2884013"/>
            <a:ext cx="19633088" cy="941973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4A748D"/>
                </a:solidFill>
              </a:rPr>
              <a:t>Email follow-up to come</a:t>
            </a:r>
          </a:p>
          <a:p>
            <a:pPr marL="1143000" lvl="1" indent="-685800">
              <a:spcBef>
                <a:spcPts val="2000"/>
              </a:spcBef>
              <a:buChar char="•"/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4A748D"/>
                </a:solidFill>
              </a:rPr>
              <a:t>Helpful links</a:t>
            </a:r>
          </a:p>
          <a:p>
            <a:pPr marL="1143000" lvl="1" indent="-685800">
              <a:spcBef>
                <a:spcPts val="2000"/>
              </a:spcBef>
              <a:buChar char="•"/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4A748D"/>
                </a:solidFill>
              </a:rPr>
              <a:t>Deck</a:t>
            </a:r>
          </a:p>
          <a:p>
            <a:pPr marL="1143000" lvl="1" indent="-685800">
              <a:spcBef>
                <a:spcPts val="2000"/>
              </a:spcBef>
              <a:buChar char="•"/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4A748D"/>
                </a:solidFill>
              </a:rPr>
              <a:t>Worksheet</a:t>
            </a:r>
          </a:p>
          <a:p>
            <a:pPr marL="1143000" lvl="1" indent="-685800">
              <a:spcBef>
                <a:spcPts val="2000"/>
              </a:spcBef>
              <a:buChar char="•"/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4A748D"/>
                </a:solidFill>
              </a:rPr>
              <a:t>Link to next HUG, new website and more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Recap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7234506" y="6080760"/>
            <a:ext cx="9914988" cy="1554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9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0">
                <a:solidFill>
                  <a:srgbClr val="FFFFFF"/>
                </a:solidFill>
              </a:rPr>
              <a:t>Thanks for coming!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Agenda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 lIns="0" tIns="0" rIns="0" bIns="0"/>
          <a:lstStyle/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HUG Updates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Why Personas?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Instructions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Group Workshop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Wrap-Up - What Next?</a:t>
            </a:r>
          </a:p>
        </p:txBody>
      </p:sp>
      <p:sp>
        <p:nvSpPr>
          <p:cNvPr id="89" name="Shape 89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HUG Updates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/>
          <a:lstStyle/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Most RSVPs EVER! to a RVA HUG event 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…out of 2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Let’s make the HUG a great resource for meeting other inbound marketers &amp; sharing best practices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Quarterly meetings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Despite all of the sprockets…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…we're </a:t>
            </a:r>
            <a:r>
              <a:rPr sz="72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not</a:t>
            </a:r>
            <a:r>
              <a:rPr sz="72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 paid by HubSpot to do this</a:t>
            </a:r>
          </a:p>
        </p:txBody>
      </p:sp>
      <p:sp>
        <p:nvSpPr>
          <p:cNvPr id="93" name="Shape 93"/>
          <p:cNvSpPr/>
          <p:nvPr/>
        </p:nvSpPr>
        <p:spPr>
          <a:xfrm>
            <a:off x="21219038" y="127264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HUG Updates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 lIns="0" tIns="0" rIns="0" bIns="0"/>
          <a:lstStyle/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New website!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 u="sng">
                <a:solidFill>
                  <a:srgbClr val="4F86A0"/>
                </a:solidFill>
                <a:uFill>
                  <a:solidFill>
                    <a:srgbClr val="4F86A0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3"/>
              </a:rPr>
              <a:t>richmond.hubspotusergroups.com</a:t>
            </a:r>
          </a:p>
        </p:txBody>
      </p:sp>
      <p:sp>
        <p:nvSpPr>
          <p:cNvPr id="97" name="Shape 97"/>
          <p:cNvSpPr/>
          <p:nvPr/>
        </p:nvSpPr>
        <p:spPr>
          <a:xfrm>
            <a:off x="21219038" y="127264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  <p:pic>
        <p:nvPicPr>
          <p:cNvPr id="9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9084" y="5258268"/>
            <a:ext cx="14681849" cy="7004860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build="p" bldLvl="5" animBg="1" advAuto="0"/>
      <p:bldP spid="98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A375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A3752"/>
                </a:solidFill>
              </a:rPr>
              <a:t>HUG Updates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/>
          <a:lstStyle/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Mark your calendar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Next Event: </a:t>
            </a:r>
            <a:r>
              <a:rPr sz="66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Wednesday, December 2, 2015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Topic TBD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It will be in between Thanksgiving and Christmas.</a:t>
            </a:r>
          </a:p>
          <a:p>
            <a:pPr marL="721894" lvl="0" indent="-721894">
              <a:spcBef>
                <a:spcPts val="0"/>
              </a:spcBef>
              <a:buSzPct val="60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There will be beer.</a:t>
            </a:r>
          </a:p>
        </p:txBody>
      </p:sp>
      <p:pic>
        <p:nvPicPr>
          <p:cNvPr id="10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8451" y="7372915"/>
            <a:ext cx="13117337" cy="7724655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03" name="Shape 103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1" build="p" bldLvl="5" animBg="1" advAuto="0"/>
      <p:bldP spid="102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asted-image-small.png"/>
          <p:cNvPicPr/>
          <p:nvPr/>
        </p:nvPicPr>
        <p:blipFill>
          <a:blip r:embed="rId2">
            <a:alphaModFix amt="59787"/>
            <a:extLst/>
          </a:blip>
          <a:stretch>
            <a:fillRect/>
          </a:stretch>
        </p:blipFill>
        <p:spPr>
          <a:xfrm>
            <a:off x="-827618" y="105866"/>
            <a:ext cx="14433405" cy="12467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asted-image-small.png"/>
          <p:cNvPicPr/>
          <p:nvPr/>
        </p:nvPicPr>
        <p:blipFill>
          <a:blip r:embed="rId2">
            <a:alphaModFix amt="59787"/>
            <a:extLst/>
          </a:blip>
          <a:stretch>
            <a:fillRect/>
          </a:stretch>
        </p:blipFill>
        <p:spPr>
          <a:xfrm>
            <a:off x="13726582" y="105866"/>
            <a:ext cx="14433405" cy="1246713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xfrm>
            <a:off x="2375456" y="757693"/>
            <a:ext cx="19633088" cy="11480035"/>
          </a:xfrm>
          <a:prstGeom prst="rect">
            <a:avLst/>
          </a:prstGeom>
          <a:solidFill>
            <a:srgbClr val="FFFFFF">
              <a:alpha val="93815"/>
            </a:srgbClr>
          </a:solidFill>
          <a:ln w="9525">
            <a:bevel/>
          </a:ln>
        </p:spPr>
        <p:txBody>
          <a:bodyPr lIns="0" tIns="0" rIns="0" bIns="0"/>
          <a:lstStyle/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13131"/>
              </a:solidFill>
            </a:endParaRPr>
          </a:p>
          <a:p>
            <a:pPr marL="0" lvl="0" indent="0" algn="ctr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A3752"/>
                </a:solidFill>
              </a:rPr>
              <a:t>Why Personas?</a:t>
            </a:r>
          </a:p>
          <a:p>
            <a:pPr marL="0" lvl="0" indent="0" algn="ctr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8800" b="1">
              <a:solidFill>
                <a:srgbClr val="0A3752"/>
              </a:solidFill>
            </a:endParaRPr>
          </a:p>
          <a:p>
            <a:pPr marL="0" lvl="0" indent="0" algn="ctr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6500">
                <a:solidFill>
                  <a:srgbClr val="4A748D"/>
                </a:solidFill>
              </a:rPr>
              <a:t>“By creating content </a:t>
            </a:r>
            <a:r>
              <a:rPr sz="6500" b="1">
                <a:solidFill>
                  <a:srgbClr val="4A748D"/>
                </a:solidFill>
              </a:rPr>
              <a:t>specifically designed to appeal to your dream customers</a:t>
            </a:r>
            <a:r>
              <a:rPr sz="6500">
                <a:solidFill>
                  <a:srgbClr val="4A748D"/>
                </a:solidFill>
              </a:rPr>
              <a:t>, inbound attracts qualified prospects to your business and keeps them coming back for more.”</a:t>
            </a:r>
            <a:br>
              <a:rPr sz="6500">
                <a:solidFill>
                  <a:srgbClr val="4A748D"/>
                </a:solidFill>
              </a:rPr>
            </a:br>
            <a:r>
              <a:rPr sz="6500">
                <a:solidFill>
                  <a:srgbClr val="4A748D"/>
                </a:solidFill>
              </a:rPr>
              <a:t>-HubSpot</a:t>
            </a:r>
          </a:p>
        </p:txBody>
      </p:sp>
      <p:sp>
        <p:nvSpPr>
          <p:cNvPr id="108" name="Shape 108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-small.png"/>
          <p:cNvPicPr/>
          <p:nvPr/>
        </p:nvPicPr>
        <p:blipFill>
          <a:blip r:embed="rId2">
            <a:alphaModFix amt="59705"/>
            <a:extLst/>
          </a:blip>
          <a:stretch>
            <a:fillRect/>
          </a:stretch>
        </p:blipFill>
        <p:spPr>
          <a:xfrm>
            <a:off x="-827618" y="105866"/>
            <a:ext cx="14433405" cy="12467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asted-image-small.png"/>
          <p:cNvPicPr/>
          <p:nvPr/>
        </p:nvPicPr>
        <p:blipFill>
          <a:blip r:embed="rId2">
            <a:alphaModFix amt="59705"/>
            <a:extLst/>
          </a:blip>
          <a:stretch>
            <a:fillRect/>
          </a:stretch>
        </p:blipFill>
        <p:spPr>
          <a:xfrm>
            <a:off x="13726582" y="105866"/>
            <a:ext cx="14433405" cy="12467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2375456" y="757693"/>
            <a:ext cx="19633088" cy="11480035"/>
          </a:xfrm>
          <a:prstGeom prst="rect">
            <a:avLst/>
          </a:prstGeom>
          <a:solidFill>
            <a:srgbClr val="FFFFFF">
              <a:alpha val="94416"/>
            </a:srgbClr>
          </a:solidFill>
          <a:ln w="9525">
            <a:bevel/>
          </a:ln>
        </p:spPr>
        <p:txBody>
          <a:bodyPr lIns="0" tIns="0" rIns="0" bIns="0"/>
          <a:lstStyle/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sz="6000">
              <a:solidFill>
                <a:srgbClr val="313131"/>
              </a:solidFill>
            </a:endParaRPr>
          </a:p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sz="6000">
              <a:solidFill>
                <a:srgbClr val="313131"/>
              </a:solidFill>
            </a:endParaRPr>
          </a:p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4A748D"/>
                </a:solidFill>
              </a:rPr>
              <a:t>Your customers are more than just numbers, they’re people</a:t>
            </a:r>
          </a:p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4A748D"/>
                </a:solidFill>
              </a:rPr>
              <a:t>People have problems that they need solve</a:t>
            </a:r>
          </a:p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4A748D"/>
                </a:solidFill>
              </a:rPr>
              <a:t>To position your content and your solution correctly, you need to fully understand your customers and their problems</a:t>
            </a:r>
          </a:p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4A748D"/>
                </a:solidFill>
              </a:rPr>
              <a:t>Everyone needs to be on the same page</a:t>
            </a:r>
          </a:p>
          <a:p>
            <a:pPr marL="711200" lvl="0" indent="-711200">
              <a:spcBef>
                <a:spcPts val="0"/>
              </a:spcBef>
              <a:buSzPct val="60000"/>
              <a:buFontTx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4A748D"/>
                </a:solidFill>
              </a:rPr>
              <a:t>All marketing efforts should speak the same language</a:t>
            </a:r>
          </a:p>
        </p:txBody>
      </p:sp>
      <p:sp>
        <p:nvSpPr>
          <p:cNvPr id="113" name="Shape 113"/>
          <p:cNvSpPr/>
          <p:nvPr/>
        </p:nvSpPr>
        <p:spPr>
          <a:xfrm>
            <a:off x="21219038" y="127137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0D4567"/>
                </a:solidFill>
              </a:rPr>
              <a:t>Persona Guidelines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2375456" y="2843397"/>
            <a:ext cx="19633088" cy="9419730"/>
          </a:xfrm>
          <a:prstGeom prst="rect">
            <a:avLst/>
          </a:prstGeom>
        </p:spPr>
        <p:txBody>
          <a:bodyPr/>
          <a:lstStyle/>
          <a:p>
            <a:pPr marL="590295" lvl="0" indent="-590295" defTabSz="37947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976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How many? </a:t>
            </a:r>
          </a:p>
          <a:p>
            <a:pPr marL="915402" lvl="1" indent="-599172" defTabSz="379475">
              <a:spcBef>
                <a:spcPts val="0"/>
              </a:spcBef>
              <a:buSzPct val="6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Enough to cover your primary customer groups</a:t>
            </a:r>
          </a:p>
          <a:p>
            <a:pPr marL="915402" lvl="1" indent="-599172" defTabSz="379475">
              <a:spcBef>
                <a:spcPts val="0"/>
              </a:spcBef>
              <a:buSzPct val="6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Not too many to where they become unwieldy</a:t>
            </a:r>
          </a:p>
          <a:p>
            <a:pPr marL="590295" lvl="0" indent="-590295" defTabSz="37947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976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How detailed?</a:t>
            </a:r>
          </a:p>
          <a:p>
            <a:pPr marL="915402" lvl="1" indent="-599172" defTabSz="379475">
              <a:spcBef>
                <a:spcPts val="0"/>
              </a:spcBef>
              <a:buSzPct val="6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Detailed enough to be useable but not too detailed to be overwhelming</a:t>
            </a:r>
          </a:p>
          <a:p>
            <a:pPr marL="915402" lvl="1" indent="-599172" defTabSz="379475">
              <a:spcBef>
                <a:spcPts val="0"/>
              </a:spcBef>
              <a:buSzPct val="6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Keep each persona to one page</a:t>
            </a:r>
          </a:p>
          <a:p>
            <a:pPr marL="590295" lvl="0" indent="-590295" defTabSz="37947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976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Where do I get customer info?</a:t>
            </a:r>
          </a:p>
          <a:p>
            <a:pPr marL="915402" lvl="1" indent="-599172" defTabSz="379475">
              <a:spcBef>
                <a:spcPts val="0"/>
              </a:spcBef>
              <a:buSzPct val="6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From your customers!</a:t>
            </a:r>
          </a:p>
          <a:p>
            <a:pPr marL="915402" lvl="1" indent="-599172" defTabSz="379475">
              <a:spcBef>
                <a:spcPts val="0"/>
              </a:spcBef>
              <a:buSzPct val="6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Employees that interact with customers</a:t>
            </a:r>
          </a:p>
        </p:txBody>
      </p:sp>
      <p:sp>
        <p:nvSpPr>
          <p:cNvPr id="117" name="Shape 117"/>
          <p:cNvSpPr/>
          <p:nvPr/>
        </p:nvSpPr>
        <p:spPr>
          <a:xfrm>
            <a:off x="21219038" y="12726429"/>
            <a:ext cx="3087014" cy="91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sz="4800">
                <a:solidFill>
                  <a:srgbClr val="4A748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A748D"/>
                </a:solidFill>
              </a:rPr>
              <a:t>#RVAHUG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748490" y="898881"/>
            <a:ext cx="12863730" cy="11486018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Persona Components</a:t>
            </a:r>
            <a:b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</a:br>
            <a:endParaRPr sz="4000" b="1">
              <a:solidFill>
                <a:srgbClr val="4A748D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Name and Photo</a:t>
            </a:r>
            <a:b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</a:br>
            <a:r>
              <a:rPr sz="40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Use an alliterative name and a representative photo</a:t>
            </a:r>
            <a:endParaRPr sz="4000" b="1">
              <a:solidFill>
                <a:srgbClr val="4A748D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Background 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Demographics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Identifiers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Buzzwords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Goals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Challenges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How we help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Quotes</a:t>
            </a:r>
            <a:b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</a:br>
            <a:r>
              <a:rPr sz="4000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Get creative and think of quotes your persona might actually say</a:t>
            </a:r>
            <a:endParaRPr sz="4000" b="1">
              <a:solidFill>
                <a:srgbClr val="4A748D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Common Objections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Marketing Message</a:t>
            </a:r>
          </a:p>
          <a:p>
            <a:pPr marL="711200" lvl="0" indent="-71120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000" b="1">
                <a:solidFill>
                  <a:srgbClr val="4A748D"/>
                </a:solidFill>
                <a:latin typeface="+mj-lt"/>
                <a:ea typeface="+mj-ea"/>
                <a:cs typeface="+mj-cs"/>
                <a:sym typeface="Helvetica Neue"/>
              </a:rPr>
              <a:t>Elevator Pitch</a:t>
            </a:r>
          </a:p>
        </p:txBody>
      </p:sp>
      <p:pic>
        <p:nvPicPr>
          <p:cNvPr id="12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61812" y="152399"/>
            <a:ext cx="10363201" cy="1341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build="p" bldLvl="5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313131"/>
      </a:dk1>
      <a:lt1>
        <a:srgbClr val="FFFFFF"/>
      </a:lt1>
      <a:dk2>
        <a:srgbClr val="A7A7A7"/>
      </a:dk2>
      <a:lt2>
        <a:srgbClr val="535353"/>
      </a:lt2>
      <a:accent1>
        <a:srgbClr val="98DCF9"/>
      </a:accent1>
      <a:accent2>
        <a:srgbClr val="F76A27"/>
      </a:accent2>
      <a:accent3>
        <a:srgbClr val="5BB320"/>
      </a:accent3>
      <a:accent4>
        <a:srgbClr val="0D4567"/>
      </a:accent4>
      <a:accent5>
        <a:srgbClr val="DBDBDB"/>
      </a:accent5>
      <a:accent6>
        <a:srgbClr val="BA501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rgbClr val="98DCF9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13131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98DCF9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13131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8DCF9"/>
      </a:accent1>
      <a:accent2>
        <a:srgbClr val="F76A27"/>
      </a:accent2>
      <a:accent3>
        <a:srgbClr val="5BB320"/>
      </a:accent3>
      <a:accent4>
        <a:srgbClr val="0D4567"/>
      </a:accent4>
      <a:accent5>
        <a:srgbClr val="DBDBDB"/>
      </a:accent5>
      <a:accent6>
        <a:srgbClr val="BA501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rgbClr val="98DCF9"/>
          </a:solidFill>
          <a:prstDash val="solid"/>
          <a:bevel/>
        </a:ln>
        <a:effectLst>
          <a:outerShdw blurRad="76200" dist="381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13131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98DCF9"/>
          </a:solidFill>
          <a:prstDash val="solid"/>
          <a:bevel/>
        </a:ln>
        <a:effectLst>
          <a:outerShdw blurRad="76200" dist="381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13131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Macintosh PowerPoint</Application>
  <PresentationFormat>Custom</PresentationFormat>
  <Paragraphs>136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</vt:lpstr>
      <vt:lpstr>PowerPoint Presentation</vt:lpstr>
      <vt:lpstr>Agenda</vt:lpstr>
      <vt:lpstr>HUG Updates</vt:lpstr>
      <vt:lpstr>HUG Updates</vt:lpstr>
      <vt:lpstr>HUG Updates</vt:lpstr>
      <vt:lpstr>PowerPoint Presentation</vt:lpstr>
      <vt:lpstr>PowerPoint Presentation</vt:lpstr>
      <vt:lpstr>Persona Guidelines</vt:lpstr>
      <vt:lpstr>PowerPoint Presentation</vt:lpstr>
      <vt:lpstr>How To Use Personas</vt:lpstr>
      <vt:lpstr>How To Use Personas</vt:lpstr>
      <vt:lpstr>Group Workshop</vt:lpstr>
      <vt:lpstr>Next Steps</vt:lpstr>
      <vt:lpstr>Next Steps</vt:lpstr>
      <vt:lpstr>Next Steps</vt:lpstr>
      <vt:lpstr>Recap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Winston Chenery</cp:lastModifiedBy>
  <cp:revision>2</cp:revision>
  <dcterms:modified xsi:type="dcterms:W3CDTF">2015-10-01T15:43:12Z</dcterms:modified>
</cp:coreProperties>
</file>