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E3"/>
          </a:solidFill>
        </a:fill>
      </a:tcStyle>
    </a:wholeTbl>
    <a:band2H>
      <a:tcTxStyle/>
      <a:tcStyle>
        <a:tcBdr/>
        <a:fill>
          <a:solidFill>
            <a:srgbClr val="E7EA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9CE"/>
          </a:solidFill>
        </a:fill>
      </a:tcStyle>
    </a:wholeTbl>
    <a:band2H>
      <a:tcTxStyle/>
      <a:tcStyle>
        <a:tcBdr/>
        <a:fill>
          <a:solidFill>
            <a:srgbClr val="ECF4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7FC"/>
          </a:solidFill>
        </a:fill>
      </a:tcStyle>
    </a:wholeTbl>
    <a:band2H>
      <a:tcTxStyle/>
      <a:tcStyle>
        <a:tcBdr/>
        <a:fill>
          <a:solidFill>
            <a:srgbClr val="EBF3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04040"/>
        </a:fontRef>
        <a:srgbClr val="4040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04040"/>
              </a:solidFill>
              <a:prstDash val="solid"/>
              <a:round/>
            </a:ln>
          </a:top>
          <a:bottom>
            <a:ln w="254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04040"/>
              </a:solidFill>
              <a:prstDash val="solid"/>
              <a:round/>
            </a:ln>
          </a:top>
          <a:bottom>
            <a:ln w="254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404040"/>
              </a:solidFill>
              <a:prstDash val="solid"/>
              <a:round/>
            </a:ln>
          </a:left>
          <a:right>
            <a:ln w="12700" cap="flat">
              <a:solidFill>
                <a:srgbClr val="404040"/>
              </a:solidFill>
              <a:prstDash val="solid"/>
              <a:round/>
            </a:ln>
          </a:right>
          <a:top>
            <a:ln w="12700" cap="flat">
              <a:solidFill>
                <a:srgbClr val="404040"/>
              </a:solidFill>
              <a:prstDash val="solid"/>
              <a:round/>
            </a:ln>
          </a:top>
          <a:bottom>
            <a:ln w="127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solidFill>
                <a:srgbClr val="404040"/>
              </a:solidFill>
              <a:prstDash val="solid"/>
              <a:round/>
            </a:ln>
          </a:insideH>
          <a:insideV>
            <a:ln w="12700" cap="flat">
              <a:solidFill>
                <a:srgbClr val="404040"/>
              </a:solidFill>
              <a:prstDash val="solid"/>
              <a:round/>
            </a:ln>
          </a:insideV>
        </a:tcBdr>
        <a:fill>
          <a:solidFill>
            <a:srgbClr val="40404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404040"/>
              </a:solidFill>
              <a:prstDash val="solid"/>
              <a:round/>
            </a:ln>
          </a:left>
          <a:right>
            <a:ln w="12700" cap="flat">
              <a:solidFill>
                <a:srgbClr val="404040"/>
              </a:solidFill>
              <a:prstDash val="solid"/>
              <a:round/>
            </a:ln>
          </a:right>
          <a:top>
            <a:ln w="12700" cap="flat">
              <a:solidFill>
                <a:srgbClr val="404040"/>
              </a:solidFill>
              <a:prstDash val="solid"/>
              <a:round/>
            </a:ln>
          </a:top>
          <a:bottom>
            <a:ln w="127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solidFill>
                <a:srgbClr val="404040"/>
              </a:solidFill>
              <a:prstDash val="solid"/>
              <a:round/>
            </a:ln>
          </a:insideH>
          <a:insideV>
            <a:ln w="12700" cap="flat">
              <a:solidFill>
                <a:srgbClr val="404040"/>
              </a:solidFill>
              <a:prstDash val="solid"/>
              <a:round/>
            </a:ln>
          </a:insideV>
        </a:tcBdr>
        <a:fill>
          <a:solidFill>
            <a:srgbClr val="404040">
              <a:alpha val="20000"/>
            </a:srgbClr>
          </a:solidFill>
        </a:fill>
      </a:tcStyle>
    </a:firstCol>
    <a:lastRow>
      <a:tcTxStyle b="on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404040"/>
              </a:solidFill>
              <a:prstDash val="solid"/>
              <a:round/>
            </a:ln>
          </a:left>
          <a:right>
            <a:ln w="12700" cap="flat">
              <a:solidFill>
                <a:srgbClr val="404040"/>
              </a:solidFill>
              <a:prstDash val="solid"/>
              <a:round/>
            </a:ln>
          </a:right>
          <a:top>
            <a:ln w="50800" cap="flat">
              <a:solidFill>
                <a:srgbClr val="404040"/>
              </a:solidFill>
              <a:prstDash val="solid"/>
              <a:round/>
            </a:ln>
          </a:top>
          <a:bottom>
            <a:ln w="127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solidFill>
                <a:srgbClr val="404040"/>
              </a:solidFill>
              <a:prstDash val="solid"/>
              <a:round/>
            </a:ln>
          </a:insideH>
          <a:insideV>
            <a:ln w="12700" cap="flat">
              <a:solidFill>
                <a:srgbClr val="40404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404040"/>
              </a:solidFill>
              <a:prstDash val="solid"/>
              <a:round/>
            </a:ln>
          </a:left>
          <a:right>
            <a:ln w="12700" cap="flat">
              <a:solidFill>
                <a:srgbClr val="404040"/>
              </a:solidFill>
              <a:prstDash val="solid"/>
              <a:round/>
            </a:ln>
          </a:right>
          <a:top>
            <a:ln w="12700" cap="flat">
              <a:solidFill>
                <a:srgbClr val="404040"/>
              </a:solidFill>
              <a:prstDash val="solid"/>
              <a:round/>
            </a:ln>
          </a:top>
          <a:bottom>
            <a:ln w="254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solidFill>
                <a:srgbClr val="404040"/>
              </a:solidFill>
              <a:prstDash val="solid"/>
              <a:round/>
            </a:ln>
          </a:insideH>
          <a:insideV>
            <a:ln w="12700" cap="flat">
              <a:solidFill>
                <a:srgbClr val="40404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8"/>
    <p:restoredTop sz="94618"/>
  </p:normalViewPr>
  <p:slideViewPr>
    <p:cSldViewPr snapToGrid="0" snapToObjects="1">
      <p:cViewPr>
        <p:scale>
          <a:sx n="90" d="100"/>
          <a:sy n="90" d="100"/>
        </p:scale>
        <p:origin x="88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572257"/>
          <c:y val="0.141361964517525"/>
          <c:w val="0.830359943310711"/>
          <c:h val="0.7721094184644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 &amp; New Zealand</c:v>
                </c:pt>
              </c:strCache>
            </c:strRef>
          </c:tx>
          <c:spPr>
            <a:ln w="28575" cap="flat">
              <a:solidFill>
                <a:srgbClr val="226AA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80.0</c:v>
                </c:pt>
                <c:pt idx="1">
                  <c:v>80.0</c:v>
                </c:pt>
                <c:pt idx="2">
                  <c:v>77.2</c:v>
                </c:pt>
                <c:pt idx="3">
                  <c:v>76.89</c:v>
                </c:pt>
                <c:pt idx="4">
                  <c:v>87.19</c:v>
                </c:pt>
                <c:pt idx="5">
                  <c:v>88.03</c:v>
                </c:pt>
                <c:pt idx="6">
                  <c:v>85.77</c:v>
                </c:pt>
                <c:pt idx="7">
                  <c:v>76.92</c:v>
                </c:pt>
                <c:pt idx="8">
                  <c:v>84.46</c:v>
                </c:pt>
                <c:pt idx="9">
                  <c:v>82.09</c:v>
                </c:pt>
                <c:pt idx="10">
                  <c:v>76.64</c:v>
                </c:pt>
                <c:pt idx="11">
                  <c:v>82.2</c:v>
                </c:pt>
                <c:pt idx="12">
                  <c:v>81.2</c:v>
                </c:pt>
                <c:pt idx="13">
                  <c:v>73.97</c:v>
                </c:pt>
                <c:pt idx="14">
                  <c:v>70.97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flat">
              <a:solidFill>
                <a:srgbClr val="E8821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66.3</c:v>
                </c:pt>
                <c:pt idx="1">
                  <c:v>77.9</c:v>
                </c:pt>
                <c:pt idx="2">
                  <c:v>72.9</c:v>
                </c:pt>
                <c:pt idx="3">
                  <c:v>82.54</c:v>
                </c:pt>
                <c:pt idx="4">
                  <c:v>80.0</c:v>
                </c:pt>
                <c:pt idx="5">
                  <c:v>78.34</c:v>
                </c:pt>
                <c:pt idx="6">
                  <c:v>77.7</c:v>
                </c:pt>
                <c:pt idx="7">
                  <c:v>79.63</c:v>
                </c:pt>
                <c:pt idx="8">
                  <c:v>84.68000000000001</c:v>
                </c:pt>
                <c:pt idx="9">
                  <c:v>82.61</c:v>
                </c:pt>
                <c:pt idx="10">
                  <c:v>72.99</c:v>
                </c:pt>
                <c:pt idx="11">
                  <c:v>75.74</c:v>
                </c:pt>
                <c:pt idx="12">
                  <c:v>85.36</c:v>
                </c:pt>
                <c:pt idx="13">
                  <c:v>74.07</c:v>
                </c:pt>
                <c:pt idx="14">
                  <c:v>72.46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Kingdom &amp; Ireland</c:v>
                </c:pt>
              </c:strCache>
            </c:strRef>
          </c:tx>
          <c:spPr>
            <a:ln w="28575" cap="flat">
              <a:solidFill>
                <a:srgbClr val="7FC04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83.1</c:v>
                </c:pt>
                <c:pt idx="1">
                  <c:v>73.3</c:v>
                </c:pt>
                <c:pt idx="2">
                  <c:v>73.4</c:v>
                </c:pt>
                <c:pt idx="3">
                  <c:v>74.51</c:v>
                </c:pt>
                <c:pt idx="4">
                  <c:v>81.71</c:v>
                </c:pt>
                <c:pt idx="5">
                  <c:v>87.03</c:v>
                </c:pt>
                <c:pt idx="6">
                  <c:v>87.33</c:v>
                </c:pt>
                <c:pt idx="7">
                  <c:v>80.1</c:v>
                </c:pt>
                <c:pt idx="8">
                  <c:v>84.68000000000001</c:v>
                </c:pt>
                <c:pt idx="9">
                  <c:v>81.14</c:v>
                </c:pt>
                <c:pt idx="10">
                  <c:v>82.44</c:v>
                </c:pt>
                <c:pt idx="11">
                  <c:v>84.04</c:v>
                </c:pt>
                <c:pt idx="12">
                  <c:v>84.39</c:v>
                </c:pt>
                <c:pt idx="13">
                  <c:v>90.3</c:v>
                </c:pt>
                <c:pt idx="14">
                  <c:v>87.3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flat">
              <a:solidFill>
                <a:srgbClr val="ECE12C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81.8</c:v>
                </c:pt>
                <c:pt idx="1">
                  <c:v>80.0</c:v>
                </c:pt>
                <c:pt idx="2">
                  <c:v>82.0</c:v>
                </c:pt>
                <c:pt idx="3">
                  <c:v>80.31</c:v>
                </c:pt>
                <c:pt idx="4">
                  <c:v>84.0</c:v>
                </c:pt>
                <c:pt idx="5">
                  <c:v>82.93</c:v>
                </c:pt>
                <c:pt idx="6">
                  <c:v>79.9</c:v>
                </c:pt>
                <c:pt idx="7">
                  <c:v>81.97</c:v>
                </c:pt>
                <c:pt idx="8">
                  <c:v>83.61</c:v>
                </c:pt>
                <c:pt idx="9">
                  <c:v>82.99</c:v>
                </c:pt>
                <c:pt idx="10">
                  <c:v>84.42</c:v>
                </c:pt>
                <c:pt idx="11">
                  <c:v>82.92</c:v>
                </c:pt>
                <c:pt idx="12">
                  <c:v>83.72</c:v>
                </c:pt>
                <c:pt idx="13">
                  <c:v>81.14</c:v>
                </c:pt>
                <c:pt idx="14">
                  <c:v>82.46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47625" cap="flat">
              <a:solidFill>
                <a:srgbClr val="E73E2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 cap="flat">
                <a:solidFill>
                  <a:srgbClr val="E73E20"/>
                </a:solidFill>
                <a:prstDash val="solid"/>
                <a:round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13">
                  <c:v>76.66999999999998</c:v>
                </c:pt>
                <c:pt idx="14">
                  <c:v>74.01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480784"/>
        <c:axId val="-2138145952"/>
      </c:lineChart>
      <c:catAx>
        <c:axId val="210948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909090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-2138145952"/>
        <c:crosses val="autoZero"/>
        <c:auto val="1"/>
        <c:lblAlgn val="ctr"/>
        <c:lblOffset val="100"/>
        <c:noMultiLvlLbl val="1"/>
      </c:catAx>
      <c:valAx>
        <c:axId val="-2138145952"/>
        <c:scaling>
          <c:orientation val="minMax"/>
          <c:min val="60.0"/>
        </c:scaling>
        <c:delete val="0"/>
        <c:axPos val="l"/>
        <c:numFmt formatCode="0.####" sourceLinked="0"/>
        <c:majorTickMark val="out"/>
        <c:minorTickMark val="none"/>
        <c:tickLblPos val="nextTo"/>
        <c:spPr>
          <a:ln w="12700" cap="flat">
            <a:solidFill>
              <a:srgbClr val="909090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09480784"/>
        <c:crosses val="autoZero"/>
        <c:crossBetween val="between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4054"/>
          <c:y val="0.0"/>
          <c:w val="0.255946"/>
          <c:h val="0.2646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404040"/>
              </a:solidFill>
              <a:latin typeface="Open Sans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596"/>
          <c:y val="0.0503949"/>
          <c:w val="0.697813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Geo-scalable - all regions</c:v>
              </c:pt>
              <c:pt idx="2">
                <c:v>Geo-scalable - UK / Ireland</c:v>
              </c:pt>
              <c:pt idx="3">
                <c:v>Geo-scalable - North America</c:v>
              </c:pt>
              <c:pt idx="4">
                <c:v>Geo-scalable - Aus / New Zealand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4.0</c:v>
              </c:pt>
              <c:pt idx="2">
                <c:v>4.35</c:v>
              </c:pt>
              <c:pt idx="3">
                <c:v>3.99</c:v>
              </c:pt>
              <c:pt idx="4">
                <c:v>3.57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0343728"/>
        <c:axId val="2120961712"/>
      </c:barChart>
      <c:catAx>
        <c:axId val="21203437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961712"/>
        <c:crosses val="autoZero"/>
        <c:auto val="1"/>
        <c:lblAlgn val="ctr"/>
        <c:lblOffset val="100"/>
        <c:noMultiLvlLbl val="1"/>
      </c:catAx>
      <c:valAx>
        <c:axId val="2120961712"/>
        <c:scaling>
          <c:orientation val="minMax"/>
          <c:max val="5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343728"/>
        <c:crosses val="autoZero"/>
        <c:crossBetween val="between"/>
        <c:majorUnit val="0.4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148"/>
          <c:y val="0.0503949"/>
          <c:w val="0.670153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dLbl>
              <c:idx val="2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Standardization - all regions</c:v>
              </c:pt>
              <c:pt idx="2">
                <c:v>Standardization - UK / Ireland</c:v>
              </c:pt>
              <c:pt idx="3">
                <c:v>Standardization - North America</c:v>
              </c:pt>
              <c:pt idx="4">
                <c:v>Standardization - Aus / New Zealand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3.99</c:v>
              </c:pt>
              <c:pt idx="2">
                <c:v>4.18</c:v>
              </c:pt>
              <c:pt idx="3">
                <c:v>4.03</c:v>
              </c:pt>
              <c:pt idx="4">
                <c:v>3.86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35137984"/>
        <c:axId val="-2136862768"/>
      </c:barChart>
      <c:catAx>
        <c:axId val="-2135137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862768"/>
        <c:crosses val="autoZero"/>
        <c:auto val="1"/>
        <c:lblAlgn val="ctr"/>
        <c:lblOffset val="100"/>
        <c:noMultiLvlLbl val="1"/>
      </c:catAx>
      <c:valAx>
        <c:axId val="-2136862768"/>
        <c:scaling>
          <c:orientation val="minMax"/>
          <c:max val="6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137984"/>
        <c:crosses val="autoZero"/>
        <c:crossBetween val="between"/>
        <c:majorUnit val="0.6"/>
        <c:minorUnit val="0.3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9501"/>
          <c:y val="0.0478723"/>
          <c:w val="0.450216"/>
          <c:h val="0.86466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I know each of my customers by first name</c:v>
              </c:pt>
              <c:pt idx="2">
                <c:v>Usually customers want to deal with me rather than my employees.</c:v>
              </c:pt>
              <c:pt idx="3">
                <c:v>I know some of my customers by first name </c:v>
              </c:pt>
              <c:pt idx="4">
                <c:v>I don’t know my customers personally and rarely get involved in serving an individual customer.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2.92</c:v>
              </c:pt>
              <c:pt idx="2">
                <c:v>3.41</c:v>
              </c:pt>
              <c:pt idx="3">
                <c:v>3.95</c:v>
              </c:pt>
              <c:pt idx="4">
                <c:v>4.54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181648"/>
        <c:axId val="2120477472"/>
      </c:barChart>
      <c:catAx>
        <c:axId val="21211816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477472"/>
        <c:crosses val="autoZero"/>
        <c:auto val="1"/>
        <c:lblAlgn val="ctr"/>
        <c:lblOffset val="100"/>
        <c:noMultiLvlLbl val="1"/>
      </c:catAx>
      <c:valAx>
        <c:axId val="21204774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181648"/>
        <c:crosses val="autoZero"/>
        <c:crossBetween val="between"/>
        <c:majorUnit val="1.15"/>
        <c:minorUnit val="0.5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44"/>
          <c:y val="0.0478723"/>
          <c:w val="0.775473"/>
          <c:h val="0.86466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Pt>
            <c:idx val="5"/>
            <c:invertIfNegative val="1"/>
            <c:bubble3D val="0"/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Average multiple</c:v>
              </c:pt>
              <c:pt idx="1">
                <c:v>Impossible</c:v>
              </c:pt>
              <c:pt idx="2">
                <c:v>Very Difficult</c:v>
              </c:pt>
              <c:pt idx="3">
                <c:v>Fairly Easy</c:v>
              </c:pt>
              <c:pt idx="4">
                <c:v>Fairly Difficult</c:v>
              </c:pt>
              <c:pt idx="5">
                <c:v>Very Easy</c:v>
              </c:pt>
            </c:strLit>
          </c:cat>
          <c:val>
            <c:numLit>
              <c:formatCode>General</c:formatCode>
              <c:ptCount val="6"/>
              <c:pt idx="0">
                <c:v>3.76</c:v>
              </c:pt>
              <c:pt idx="1">
                <c:v>2.94</c:v>
              </c:pt>
              <c:pt idx="2">
                <c:v>3.69</c:v>
              </c:pt>
              <c:pt idx="3">
                <c:v>3.73</c:v>
              </c:pt>
              <c:pt idx="4">
                <c:v>3.98</c:v>
              </c:pt>
              <c:pt idx="5">
                <c:v>4.56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16009056"/>
        <c:axId val="2121208992"/>
      </c:barChart>
      <c:catAx>
        <c:axId val="-2116009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08992"/>
        <c:crosses val="autoZero"/>
        <c:auto val="1"/>
        <c:lblAlgn val="ctr"/>
        <c:lblOffset val="100"/>
        <c:noMultiLvlLbl val="1"/>
      </c:catAx>
      <c:valAx>
        <c:axId val="2121208992"/>
        <c:scaling>
          <c:orientation val="minMax"/>
          <c:max val="5.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009056"/>
        <c:crosses val="autoZero"/>
        <c:crossBetween val="between"/>
        <c:majorUnit val="1.375"/>
        <c:minorUnit val="0.68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216"/>
          <c:y val="0.0478723"/>
          <c:w val="0.765477"/>
          <c:h val="0.86466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Pt>
            <c:idx val="5"/>
            <c:invertIfNegative val="1"/>
            <c:bubble3D val="0"/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Average multiple</c:v>
              </c:pt>
              <c:pt idx="1">
                <c:v>None</c:v>
              </c:pt>
              <c:pt idx="2">
                <c:v>1-999</c:v>
              </c:pt>
              <c:pt idx="3">
                <c:v>1,000-9,999</c:v>
              </c:pt>
              <c:pt idx="4">
                <c:v>10,000 - 99,999</c:v>
              </c:pt>
              <c:pt idx="5">
                <c:v>100,000+</c:v>
              </c:pt>
            </c:strLit>
          </c:cat>
          <c:val>
            <c:numLit>
              <c:formatCode>General</c:formatCode>
              <c:ptCount val="6"/>
              <c:pt idx="0">
                <c:v>3.76</c:v>
              </c:pt>
              <c:pt idx="1">
                <c:v>3.02</c:v>
              </c:pt>
              <c:pt idx="2">
                <c:v>3.74</c:v>
              </c:pt>
              <c:pt idx="3">
                <c:v>4.03</c:v>
              </c:pt>
              <c:pt idx="4">
                <c:v>4.619999999999996</c:v>
              </c:pt>
              <c:pt idx="5">
                <c:v>4.73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0392656"/>
        <c:axId val="2120350528"/>
      </c:barChart>
      <c:catAx>
        <c:axId val="2120392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350528"/>
        <c:crosses val="autoZero"/>
        <c:auto val="1"/>
        <c:lblAlgn val="ctr"/>
        <c:lblOffset val="100"/>
        <c:noMultiLvlLbl val="1"/>
      </c:catAx>
      <c:valAx>
        <c:axId val="21203505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392656"/>
        <c:crosses val="autoZero"/>
        <c:crossBetween val="between"/>
        <c:majorUnit val="1.2"/>
        <c:minorUnit val="0.6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77"/>
          <c:y val="0.0478723"/>
          <c:w val="0.56128"/>
          <c:h val="0.86466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Pt>
            <c:idx val="5"/>
            <c:invertIfNegative val="1"/>
            <c:bubble3D val="0"/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Average Multiple</c:v>
              </c:pt>
              <c:pt idx="1">
                <c:v>Unsure</c:v>
              </c:pt>
              <c:pt idx="2">
                <c:v>Most of the people who buy what you provide</c:v>
              </c:pt>
              <c:pt idx="3">
                <c:v>More than half of the people who buy what you provide</c:v>
              </c:pt>
              <c:pt idx="4">
                <c:v>Less than half of the people who buy what you provide</c:v>
              </c:pt>
              <c:pt idx="5">
                <c:v>A very small proportion of the people who buy what you provide</c:v>
              </c:pt>
            </c:strLit>
          </c:cat>
          <c:val>
            <c:numLit>
              <c:formatCode>General</c:formatCode>
              <c:ptCount val="6"/>
              <c:pt idx="0">
                <c:v>3.76</c:v>
              </c:pt>
              <c:pt idx="1">
                <c:v>3.07</c:v>
              </c:pt>
              <c:pt idx="2">
                <c:v>3.28</c:v>
              </c:pt>
              <c:pt idx="3">
                <c:v>3.74</c:v>
              </c:pt>
              <c:pt idx="4">
                <c:v>3.93</c:v>
              </c:pt>
              <c:pt idx="5">
                <c:v>4.1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34827264"/>
        <c:axId val="2115709872"/>
      </c:barChart>
      <c:catAx>
        <c:axId val="-2134827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709872"/>
        <c:crosses val="autoZero"/>
        <c:auto val="1"/>
        <c:lblAlgn val="ctr"/>
        <c:lblOffset val="100"/>
        <c:noMultiLvlLbl val="1"/>
      </c:catAx>
      <c:valAx>
        <c:axId val="21157098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827264"/>
        <c:crosses val="autoZero"/>
        <c:crossBetween val="between"/>
        <c:majorUnit val="1.05"/>
        <c:minorUnit val="0.52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929"/>
          <c:y val="0.0410199"/>
          <c:w val="0.781608"/>
          <c:h val="0.881418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1"/>
            <c:bubble3D val="0"/>
          </c:dPt>
          <c:cat>
            <c:strLit>
              <c:ptCount val="2"/>
              <c:pt idx="0">
                <c:v>Overall</c:v>
              </c:pt>
              <c:pt idx="1">
                <c:v>&gt; 50% Recurring</c:v>
              </c:pt>
            </c:strLit>
          </c:cat>
          <c:val>
            <c:numLit>
              <c:formatCode>General</c:formatCode>
              <c:ptCount val="2"/>
              <c:pt idx="0">
                <c:v>0.1229</c:v>
              </c:pt>
              <c:pt idx="1">
                <c:v>0.1756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4593968"/>
        <c:axId val="2120238480"/>
      </c:barChart>
      <c:catAx>
        <c:axId val="2114593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38480"/>
        <c:crosses val="autoZero"/>
        <c:auto val="1"/>
        <c:lblAlgn val="ctr"/>
        <c:lblOffset val="100"/>
        <c:noMultiLvlLbl val="1"/>
      </c:catAx>
      <c:valAx>
        <c:axId val="21202384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593968"/>
        <c:crosses val="autoZero"/>
        <c:crossBetween val="between"/>
        <c:majorUnit val="0.045"/>
        <c:minorUnit val="0.022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976"/>
          <c:y val="0.0591504"/>
          <c:w val="0.773496"/>
          <c:h val="0.83572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1"/>
            <c:bubble3D val="0"/>
          </c:dPt>
          <c:cat>
            <c:strLit>
              <c:ptCount val="2"/>
              <c:pt idx="0">
                <c:v>average multiple</c:v>
              </c:pt>
              <c:pt idx="1">
                <c:v>&gt;50% recurring</c:v>
              </c:pt>
            </c:strLit>
          </c:cat>
          <c:val>
            <c:numLit>
              <c:formatCode>General</c:formatCode>
              <c:ptCount val="2"/>
              <c:pt idx="0">
                <c:v>3.76</c:v>
              </c:pt>
              <c:pt idx="1">
                <c:v>4.14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34723904"/>
        <c:axId val="2115079344"/>
      </c:barChart>
      <c:catAx>
        <c:axId val="-2134723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079344"/>
        <c:crosses val="autoZero"/>
        <c:auto val="1"/>
        <c:lblAlgn val="ctr"/>
        <c:lblOffset val="100"/>
        <c:noMultiLvlLbl val="1"/>
      </c:catAx>
      <c:valAx>
        <c:axId val="21150793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723904"/>
        <c:crosses val="autoZero"/>
        <c:crossBetween val="between"/>
        <c:majorUnit val="0.15"/>
        <c:minorUnit val="0.0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79"/>
          <c:y val="0.0503949"/>
          <c:w val="0.699671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dLbl>
              <c:idx val="1"/>
              <c:numFmt formatCode="0.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$3 Million + all regions</c:v>
              </c:pt>
              <c:pt idx="2">
                <c:v>$3 Million + UK / Ireland</c:v>
              </c:pt>
              <c:pt idx="3">
                <c:v>$3 Million + North America</c:v>
              </c:pt>
              <c:pt idx="4">
                <c:v>$3 Million + Aus / New Zealand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4.7</c:v>
              </c:pt>
              <c:pt idx="2">
                <c:v>4.73</c:v>
              </c:pt>
              <c:pt idx="3">
                <c:v>4.73</c:v>
              </c:pt>
              <c:pt idx="4">
                <c:v>4.319999999999998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8150208"/>
        <c:axId val="-2116472928"/>
      </c:barChart>
      <c:catAx>
        <c:axId val="2128150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472928"/>
        <c:crosses val="autoZero"/>
        <c:auto val="1"/>
        <c:lblAlgn val="ctr"/>
        <c:lblOffset val="100"/>
        <c:noMultiLvlLbl val="1"/>
      </c:catAx>
      <c:valAx>
        <c:axId val="-2116472928"/>
        <c:scaling>
          <c:orientation val="minMax"/>
          <c:max val="6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150208"/>
        <c:crosses val="autoZero"/>
        <c:crossBetween val="between"/>
        <c:majorUnit val="0.6"/>
        <c:minorUnit val="0.3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226"/>
          <c:y val="0.0503949"/>
          <c:w val="0.778357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&lt; $1M</c:v>
              </c:pt>
              <c:pt idx="2">
                <c:v>$1M - $3M</c:v>
              </c:pt>
              <c:pt idx="3">
                <c:v>$3M - $10M</c:v>
              </c:pt>
              <c:pt idx="4">
                <c:v>$10M +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2.86</c:v>
              </c:pt>
              <c:pt idx="2">
                <c:v>3.67</c:v>
              </c:pt>
              <c:pt idx="3">
                <c:v>4.42</c:v>
              </c:pt>
              <c:pt idx="4">
                <c:v>5.1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15748512"/>
        <c:axId val="-2115761520"/>
      </c:barChart>
      <c:catAx>
        <c:axId val="-2115748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761520"/>
        <c:crosses val="autoZero"/>
        <c:auto val="1"/>
        <c:lblAlgn val="ctr"/>
        <c:lblOffset val="100"/>
        <c:noMultiLvlLbl val="1"/>
      </c:catAx>
      <c:valAx>
        <c:axId val="-2115761520"/>
        <c:scaling>
          <c:orientation val="minMax"/>
          <c:max val="6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748512"/>
        <c:crosses val="autoZero"/>
        <c:crossBetween val="between"/>
        <c:majorUnit val="1.5"/>
        <c:minorUnit val="0.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606048"/>
          <c:y val="0.205247838985374"/>
          <c:w val="0.815532777818374"/>
          <c:h val="0.70767901851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 &amp; New Zealand</c:v>
                </c:pt>
              </c:strCache>
            </c:strRef>
          </c:tx>
          <c:spPr>
            <a:ln w="28575" cap="flat">
              <a:solidFill>
                <a:srgbClr val="226AA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92.7</c:v>
                </c:pt>
                <c:pt idx="1">
                  <c:v>85.7</c:v>
                </c:pt>
                <c:pt idx="2">
                  <c:v>88.2</c:v>
                </c:pt>
                <c:pt idx="3">
                  <c:v>87.74</c:v>
                </c:pt>
                <c:pt idx="4">
                  <c:v>87.6</c:v>
                </c:pt>
                <c:pt idx="5">
                  <c:v>89.36</c:v>
                </c:pt>
                <c:pt idx="6">
                  <c:v>90.26</c:v>
                </c:pt>
                <c:pt idx="7">
                  <c:v>84.62</c:v>
                </c:pt>
                <c:pt idx="8">
                  <c:v>89.19</c:v>
                </c:pt>
                <c:pt idx="9">
                  <c:v>91.79</c:v>
                </c:pt>
                <c:pt idx="10">
                  <c:v>80.37</c:v>
                </c:pt>
                <c:pt idx="11">
                  <c:v>79.66</c:v>
                </c:pt>
                <c:pt idx="12">
                  <c:v>89.26</c:v>
                </c:pt>
                <c:pt idx="13">
                  <c:v>75.34</c:v>
                </c:pt>
                <c:pt idx="14">
                  <c:v>87.1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flat">
              <a:solidFill>
                <a:srgbClr val="E8821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85.4</c:v>
                </c:pt>
                <c:pt idx="1">
                  <c:v>85.3</c:v>
                </c:pt>
                <c:pt idx="2">
                  <c:v>90.1</c:v>
                </c:pt>
                <c:pt idx="3">
                  <c:v>89.68000000000001</c:v>
                </c:pt>
                <c:pt idx="4">
                  <c:v>86.21</c:v>
                </c:pt>
                <c:pt idx="5">
                  <c:v>77.07</c:v>
                </c:pt>
                <c:pt idx="6">
                  <c:v>85.61</c:v>
                </c:pt>
                <c:pt idx="7">
                  <c:v>84.26</c:v>
                </c:pt>
                <c:pt idx="8">
                  <c:v>87.9</c:v>
                </c:pt>
                <c:pt idx="9">
                  <c:v>89.13</c:v>
                </c:pt>
                <c:pt idx="10">
                  <c:v>87.59</c:v>
                </c:pt>
                <c:pt idx="11">
                  <c:v>91.18000000000001</c:v>
                </c:pt>
                <c:pt idx="12">
                  <c:v>91.86</c:v>
                </c:pt>
                <c:pt idx="13">
                  <c:v>78.7</c:v>
                </c:pt>
                <c:pt idx="14">
                  <c:v>81.16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Kingdom &amp; Ireland</c:v>
                </c:pt>
              </c:strCache>
            </c:strRef>
          </c:tx>
          <c:spPr>
            <a:ln w="28575" cap="flat">
              <a:solidFill>
                <a:srgbClr val="7FC04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94.8</c:v>
                </c:pt>
                <c:pt idx="1">
                  <c:v>89.2</c:v>
                </c:pt>
                <c:pt idx="2">
                  <c:v>88.6</c:v>
                </c:pt>
                <c:pt idx="3">
                  <c:v>90.2</c:v>
                </c:pt>
                <c:pt idx="4">
                  <c:v>87.5</c:v>
                </c:pt>
                <c:pt idx="5">
                  <c:v>86.69</c:v>
                </c:pt>
                <c:pt idx="6">
                  <c:v>86.64</c:v>
                </c:pt>
                <c:pt idx="7">
                  <c:v>87.38</c:v>
                </c:pt>
                <c:pt idx="8">
                  <c:v>80.45</c:v>
                </c:pt>
                <c:pt idx="9">
                  <c:v>88.57</c:v>
                </c:pt>
                <c:pt idx="10">
                  <c:v>87.32</c:v>
                </c:pt>
                <c:pt idx="11">
                  <c:v>85.64</c:v>
                </c:pt>
                <c:pt idx="12">
                  <c:v>90.75</c:v>
                </c:pt>
                <c:pt idx="13">
                  <c:v>94.54</c:v>
                </c:pt>
                <c:pt idx="14">
                  <c:v>90.85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flat">
              <a:solidFill>
                <a:srgbClr val="ECE12C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90.9</c:v>
                </c:pt>
                <c:pt idx="1">
                  <c:v>87.5</c:v>
                </c:pt>
                <c:pt idx="2">
                  <c:v>89.8</c:v>
                </c:pt>
                <c:pt idx="3">
                  <c:v>87.95</c:v>
                </c:pt>
                <c:pt idx="4">
                  <c:v>86.58</c:v>
                </c:pt>
                <c:pt idx="5">
                  <c:v>90.59</c:v>
                </c:pt>
                <c:pt idx="6">
                  <c:v>91.28</c:v>
                </c:pt>
                <c:pt idx="7">
                  <c:v>88.72</c:v>
                </c:pt>
                <c:pt idx="8">
                  <c:v>90.34</c:v>
                </c:pt>
                <c:pt idx="9">
                  <c:v>88.62</c:v>
                </c:pt>
                <c:pt idx="10">
                  <c:v>92.49</c:v>
                </c:pt>
                <c:pt idx="11">
                  <c:v>91.12</c:v>
                </c:pt>
                <c:pt idx="12">
                  <c:v>90.15000000000001</c:v>
                </c:pt>
                <c:pt idx="13">
                  <c:v>87.95</c:v>
                </c:pt>
                <c:pt idx="14">
                  <c:v>87.85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47625" cap="flat">
              <a:solidFill>
                <a:srgbClr val="E73E2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 cap="flat">
                <a:solidFill>
                  <a:srgbClr val="E73E20"/>
                </a:solidFill>
                <a:prstDash val="solid"/>
                <a:round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13">
                  <c:v>85.0</c:v>
                </c:pt>
                <c:pt idx="14">
                  <c:v>71.0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284816"/>
        <c:axId val="2107548832"/>
      </c:lineChart>
      <c:catAx>
        <c:axId val="211528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909090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07548832"/>
        <c:crosses val="autoZero"/>
        <c:auto val="1"/>
        <c:lblAlgn val="ctr"/>
        <c:lblOffset val="100"/>
        <c:noMultiLvlLbl val="1"/>
      </c:catAx>
      <c:valAx>
        <c:axId val="2107548832"/>
        <c:scaling>
          <c:orientation val="minMax"/>
          <c:min val="70.0"/>
        </c:scaling>
        <c:delete val="0"/>
        <c:axPos val="l"/>
        <c:numFmt formatCode="0.####" sourceLinked="0"/>
        <c:majorTickMark val="out"/>
        <c:minorTickMark val="none"/>
        <c:tickLblPos val="nextTo"/>
        <c:spPr>
          <a:ln w="12700" cap="flat">
            <a:solidFill>
              <a:srgbClr val="909090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15284816"/>
        <c:crosses val="autoZero"/>
        <c:crossBetween val="between"/>
        <c:majorUnit val="7.5"/>
        <c:minorUnit val="3.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25265"/>
          <c:y val="0.0"/>
          <c:w val="0.274735"/>
          <c:h val="0.2664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404040"/>
              </a:solidFill>
              <a:latin typeface="Open Sans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54"/>
          <c:y val="0.0503949"/>
          <c:w val="0.724735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Shoebox to accountant</c:v>
              </c:pt>
              <c:pt idx="2">
                <c:v>Accounting Software</c:v>
              </c:pt>
              <c:pt idx="3">
                <c:v>Notice To Reader</c:v>
              </c:pt>
              <c:pt idx="4">
                <c:v>Review Engage and Audit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2.37</c:v>
              </c:pt>
              <c:pt idx="2">
                <c:v>3.42</c:v>
              </c:pt>
              <c:pt idx="3">
                <c:v>3.93</c:v>
              </c:pt>
              <c:pt idx="4">
                <c:v>4.59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8631616"/>
        <c:axId val="2108553504"/>
      </c:barChart>
      <c:catAx>
        <c:axId val="2108631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53504"/>
        <c:crosses val="autoZero"/>
        <c:auto val="1"/>
        <c:lblAlgn val="ctr"/>
        <c:lblOffset val="100"/>
        <c:noMultiLvlLbl val="1"/>
      </c:catAx>
      <c:valAx>
        <c:axId val="2108553504"/>
        <c:scaling>
          <c:orientation val="minMax"/>
          <c:max val="6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31616"/>
        <c:crosses val="autoZero"/>
        <c:crossBetween val="between"/>
        <c:majorUnit val="1.5"/>
        <c:minorUnit val="0.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925"/>
          <c:y val="0.0503949"/>
          <c:w val="0.685248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dLbl>
              <c:idx val="1"/>
              <c:numFmt formatCode="0.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Growth 30% + all regions</c:v>
              </c:pt>
              <c:pt idx="2">
                <c:v>Growth 30% + UK / Ireland</c:v>
              </c:pt>
              <c:pt idx="3">
                <c:v>Growth 30% + North America</c:v>
              </c:pt>
              <c:pt idx="4">
                <c:v>Growth 30% + Aus / New Zealand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4.8</c:v>
              </c:pt>
              <c:pt idx="2">
                <c:v>5.21</c:v>
              </c:pt>
              <c:pt idx="3">
                <c:v>4.72</c:v>
              </c:pt>
              <c:pt idx="4">
                <c:v>4.47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16752864"/>
        <c:axId val="2125525136"/>
      </c:barChart>
      <c:catAx>
        <c:axId val="-2116752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525136"/>
        <c:crosses val="autoZero"/>
        <c:auto val="1"/>
        <c:lblAlgn val="ctr"/>
        <c:lblOffset val="100"/>
        <c:noMultiLvlLbl val="1"/>
      </c:catAx>
      <c:valAx>
        <c:axId val="2125525136"/>
        <c:scaling>
          <c:orientation val="minMax"/>
          <c:max val="6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752864"/>
        <c:crosses val="autoZero"/>
        <c:crossBetween val="between"/>
        <c:majorUnit val="1.5"/>
        <c:minorUnit val="0.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752"/>
          <c:y val="0.0503949"/>
          <c:w val="0.649876"/>
          <c:h val="0.858187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dLbl>
              <c:idx val="2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Have Monopoly - all regions</c:v>
              </c:pt>
              <c:pt idx="2">
                <c:v>Have Monopoly - UK / Ireland</c:v>
              </c:pt>
              <c:pt idx="3">
                <c:v>Have Monopoly - North America</c:v>
              </c:pt>
              <c:pt idx="4">
                <c:v>Have Monopoly - Aus / New Zealand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5.43</c:v>
              </c:pt>
              <c:pt idx="2">
                <c:v>6.0</c:v>
              </c:pt>
              <c:pt idx="3">
                <c:v>5.4</c:v>
              </c:pt>
              <c:pt idx="4">
                <c:v>4.58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9580416"/>
        <c:axId val="-2136801664"/>
      </c:barChart>
      <c:catAx>
        <c:axId val="2119580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801664"/>
        <c:crosses val="autoZero"/>
        <c:auto val="1"/>
        <c:lblAlgn val="ctr"/>
        <c:lblOffset val="100"/>
        <c:noMultiLvlLbl val="1"/>
      </c:catAx>
      <c:valAx>
        <c:axId val="-21368016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580416"/>
        <c:crosses val="autoZero"/>
        <c:crossBetween val="between"/>
        <c:majorUnit val="1.5"/>
        <c:minorUnit val="0.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Sheet1!$A$1:$A$21</c:f>
              <c:strCache>
                <c:ptCount val="21"/>
                <c:pt idx="0">
                  <c:v>Public Administration</c:v>
                </c:pt>
                <c:pt idx="1">
                  <c:v>Mining</c:v>
                </c:pt>
                <c:pt idx="2">
                  <c:v>Admin, Support and Waste Mngement Srvces</c:v>
                </c:pt>
                <c:pt idx="3">
                  <c:v>Agriculture, Forestry, Fishing and Hunting</c:v>
                </c:pt>
                <c:pt idx="4">
                  <c:v>Real Estate Rental and Leasing</c:v>
                </c:pt>
                <c:pt idx="5">
                  <c:v>Accommodation and Food Services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Finance and Insurance</c:v>
                </c:pt>
                <c:pt idx="9">
                  <c:v>Health Care and Social Assistance</c:v>
                </c:pt>
                <c:pt idx="10">
                  <c:v>Educational Services</c:v>
                </c:pt>
                <c:pt idx="11">
                  <c:v>Manufacturing</c:v>
                </c:pt>
                <c:pt idx="12">
                  <c:v>Transportation and Warehousing</c:v>
                </c:pt>
                <c:pt idx="13">
                  <c:v>Overall</c:v>
                </c:pt>
                <c:pt idx="14">
                  <c:v>Arts, Entertainment, and Recreation</c:v>
                </c:pt>
                <c:pt idx="15">
                  <c:v>Management of Companies and Enterprises</c:v>
                </c:pt>
                <c:pt idx="16">
                  <c:v>Other Services (except Public Administration)</c:v>
                </c:pt>
                <c:pt idx="17">
                  <c:v>Prof, Scientific, and Tech Services</c:v>
                </c:pt>
                <c:pt idx="18">
                  <c:v>Wholesale Trade</c:v>
                </c:pt>
                <c:pt idx="19">
                  <c:v>Retail Trade</c:v>
                </c:pt>
                <c:pt idx="20">
                  <c:v>Construction</c:v>
                </c:pt>
              </c:strCache>
            </c:strRef>
          </c:cat>
          <c:val>
            <c:numRef>
              <c:f>Sheet1!$B$1:$B$21</c:f>
              <c:numCache>
                <c:formatCode>General</c:formatCode>
                <c:ptCount val="21"/>
                <c:pt idx="0">
                  <c:v>53.13</c:v>
                </c:pt>
                <c:pt idx="1">
                  <c:v>46.58</c:v>
                </c:pt>
                <c:pt idx="2">
                  <c:v>30.93</c:v>
                </c:pt>
                <c:pt idx="3">
                  <c:v>17.86</c:v>
                </c:pt>
                <c:pt idx="4">
                  <c:v>17.32</c:v>
                </c:pt>
                <c:pt idx="5">
                  <c:v>16.67</c:v>
                </c:pt>
                <c:pt idx="6">
                  <c:v>16.48</c:v>
                </c:pt>
                <c:pt idx="7">
                  <c:v>15.96</c:v>
                </c:pt>
                <c:pt idx="8">
                  <c:v>14.81</c:v>
                </c:pt>
                <c:pt idx="9">
                  <c:v>14.4</c:v>
                </c:pt>
                <c:pt idx="10">
                  <c:v>14.16</c:v>
                </c:pt>
                <c:pt idx="11">
                  <c:v>13.68</c:v>
                </c:pt>
                <c:pt idx="12">
                  <c:v>13.13</c:v>
                </c:pt>
                <c:pt idx="13">
                  <c:v>12.29</c:v>
                </c:pt>
                <c:pt idx="14">
                  <c:v>11.91</c:v>
                </c:pt>
                <c:pt idx="15">
                  <c:v>11.72</c:v>
                </c:pt>
                <c:pt idx="16">
                  <c:v>10.41</c:v>
                </c:pt>
                <c:pt idx="17">
                  <c:v>10.28</c:v>
                </c:pt>
                <c:pt idx="18">
                  <c:v>9.83</c:v>
                </c:pt>
                <c:pt idx="19">
                  <c:v>9.28</c:v>
                </c:pt>
                <c:pt idx="20">
                  <c:v>9.27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axId val="2126957248"/>
        <c:axId val="-2136380608"/>
      </c:barChart>
      <c:catAx>
        <c:axId val="212695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380608"/>
        <c:crosses val="autoZero"/>
        <c:auto val="1"/>
        <c:lblAlgn val="ctr"/>
        <c:lblOffset val="100"/>
        <c:tickLblSkip val="1"/>
        <c:noMultiLvlLbl val="0"/>
      </c:catAx>
      <c:valAx>
        <c:axId val="-213638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9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78"/>
          <c:y val="0.0456021"/>
          <c:w val="0.635715"/>
          <c:h val="0.8704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11"/>
              <c:layout>
                <c:manualLayout>
                  <c:x val="0.0030120635516949"/>
                  <c:y val="2.3938088443097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Sheet1!$A$1:$A$19</c:f>
              <c:strCache>
                <c:ptCount val="19"/>
                <c:pt idx="0">
                  <c:v>Manufacturing</c:v>
                </c:pt>
                <c:pt idx="1">
                  <c:v>Real Estate Rental and Leasing</c:v>
                </c:pt>
                <c:pt idx="2">
                  <c:v>Mining</c:v>
                </c:pt>
                <c:pt idx="3">
                  <c:v>Health Care and Social Assistance</c:v>
                </c:pt>
                <c:pt idx="4">
                  <c:v>Mangement of Companies </c:v>
                </c:pt>
                <c:pt idx="5">
                  <c:v>Wholesale Trade</c:v>
                </c:pt>
                <c:pt idx="6">
                  <c:v>Information</c:v>
                </c:pt>
                <c:pt idx="7">
                  <c:v>Prof, Scientific, and Tech Services</c:v>
                </c:pt>
                <c:pt idx="8">
                  <c:v>Finance and Insurance</c:v>
                </c:pt>
                <c:pt idx="9">
                  <c:v>Transportation and Warehousing</c:v>
                </c:pt>
                <c:pt idx="10">
                  <c:v>Other Services (except Public Admin)</c:v>
                </c:pt>
                <c:pt idx="11">
                  <c:v>Overall</c:v>
                </c:pt>
                <c:pt idx="12">
                  <c:v>Educational Services</c:v>
                </c:pt>
                <c:pt idx="13">
                  <c:v>Arts, Entertainment, and Recreation</c:v>
                </c:pt>
                <c:pt idx="14">
                  <c:v>Construction</c:v>
                </c:pt>
                <c:pt idx="15">
                  <c:v>Retail Trade</c:v>
                </c:pt>
                <c:pt idx="16">
                  <c:v>Agriculture, Forestry, Fishing and Hunting</c:v>
                </c:pt>
                <c:pt idx="17">
                  <c:v>Accommodation and Food Services</c:v>
                </c:pt>
                <c:pt idx="18">
                  <c:v>Admin Sup and Waste Mngment Services</c:v>
                </c:pt>
              </c:strCache>
            </c:strRef>
          </c:cat>
          <c:val>
            <c:numRef>
              <c:f>Sheet1!$B$1:$B$19</c:f>
              <c:numCache>
                <c:formatCode>General</c:formatCode>
                <c:ptCount val="19"/>
                <c:pt idx="0">
                  <c:v>4.758427</c:v>
                </c:pt>
                <c:pt idx="1">
                  <c:v>4.384615399999994</c:v>
                </c:pt>
                <c:pt idx="2">
                  <c:v>4.28125</c:v>
                </c:pt>
                <c:pt idx="3">
                  <c:v>4.228571399999995</c:v>
                </c:pt>
                <c:pt idx="4">
                  <c:v>4.2</c:v>
                </c:pt>
                <c:pt idx="5">
                  <c:v>4.1034483</c:v>
                </c:pt>
                <c:pt idx="6">
                  <c:v>4.0833333</c:v>
                </c:pt>
                <c:pt idx="7">
                  <c:v>3.886792499999998</c:v>
                </c:pt>
                <c:pt idx="8">
                  <c:v>3.8319328</c:v>
                </c:pt>
                <c:pt idx="9">
                  <c:v>3.8125</c:v>
                </c:pt>
                <c:pt idx="10">
                  <c:v>3.7839506</c:v>
                </c:pt>
                <c:pt idx="11">
                  <c:v>3.76</c:v>
                </c:pt>
                <c:pt idx="12">
                  <c:v>3.735849099999998</c:v>
                </c:pt>
                <c:pt idx="13">
                  <c:v>3.666666699999999</c:v>
                </c:pt>
                <c:pt idx="14">
                  <c:v>3.4310345</c:v>
                </c:pt>
                <c:pt idx="15">
                  <c:v>3.1328125</c:v>
                </c:pt>
                <c:pt idx="16">
                  <c:v>2.9655172</c:v>
                </c:pt>
                <c:pt idx="17">
                  <c:v>2.2282609</c:v>
                </c:pt>
                <c:pt idx="18">
                  <c:v>1.8214286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469504"/>
        <c:axId val="2114887856"/>
      </c:barChart>
      <c:catAx>
        <c:axId val="21214695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887856"/>
        <c:crosses val="autoZero"/>
        <c:auto val="1"/>
        <c:lblAlgn val="ctr"/>
        <c:lblOffset val="100"/>
        <c:noMultiLvlLbl val="1"/>
      </c:catAx>
      <c:valAx>
        <c:axId val="2114887856"/>
        <c:scaling>
          <c:orientation val="minMax"/>
          <c:max val="5.5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69504"/>
        <c:crosses val="autoZero"/>
        <c:crossBetween val="between"/>
        <c:majorUnit val="1.375"/>
        <c:minorUnit val="0.68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56"/>
          <c:y val="0.0473341"/>
          <c:w val="0.662877"/>
          <c:h val="0.8660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Sheet1!$A$1:$A$11</c:f>
              <c:strCache>
                <c:ptCount val="11"/>
                <c:pt idx="0">
                  <c:v>Manufacturing</c:v>
                </c:pt>
                <c:pt idx="1">
                  <c:v>Health Care and Social Assistance</c:v>
                </c:pt>
                <c:pt idx="2">
                  <c:v>Finance and Insurance</c:v>
                </c:pt>
                <c:pt idx="3">
                  <c:v>Prof, Scientific, and Tech Services</c:v>
                </c:pt>
                <c:pt idx="4">
                  <c:v>Other Srvces (except Public Admin)</c:v>
                </c:pt>
                <c:pt idx="5">
                  <c:v>Information</c:v>
                </c:pt>
                <c:pt idx="6">
                  <c:v>Average Multiple</c:v>
                </c:pt>
                <c:pt idx="7">
                  <c:v>Mining</c:v>
                </c:pt>
                <c:pt idx="8">
                  <c:v>Construction</c:v>
                </c:pt>
                <c:pt idx="9">
                  <c:v>Wholesale Trade</c:v>
                </c:pt>
                <c:pt idx="10">
                  <c:v>Retail Trade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5.2752294</c:v>
                </c:pt>
                <c:pt idx="1">
                  <c:v>5.2307692</c:v>
                </c:pt>
                <c:pt idx="2">
                  <c:v>5.028571399999994</c:v>
                </c:pt>
                <c:pt idx="3">
                  <c:v>4.773584899999994</c:v>
                </c:pt>
                <c:pt idx="4">
                  <c:v>4.7692308</c:v>
                </c:pt>
                <c:pt idx="5">
                  <c:v>4.75</c:v>
                </c:pt>
                <c:pt idx="6">
                  <c:v>4.7</c:v>
                </c:pt>
                <c:pt idx="7">
                  <c:v>4.5416667</c:v>
                </c:pt>
                <c:pt idx="8">
                  <c:v>4.213114799999994</c:v>
                </c:pt>
                <c:pt idx="9">
                  <c:v>4.124999999999993</c:v>
                </c:pt>
                <c:pt idx="10">
                  <c:v>4.074074099999994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18813344"/>
        <c:axId val="2117251040"/>
      </c:barChart>
      <c:catAx>
        <c:axId val="-2118813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251040"/>
        <c:crosses val="autoZero"/>
        <c:auto val="1"/>
        <c:lblAlgn val="ctr"/>
        <c:lblOffset val="100"/>
        <c:noMultiLvlLbl val="1"/>
      </c:catAx>
      <c:valAx>
        <c:axId val="2117251040"/>
        <c:scaling>
          <c:orientation val="minMax"/>
          <c:max val="5.5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813344"/>
        <c:crosses val="autoZero"/>
        <c:crossBetween val="between"/>
        <c:majorUnit val="1.375"/>
        <c:minorUnit val="0.68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236"/>
          <c:y val="0.0498742"/>
          <c:w val="0.803156"/>
          <c:h val="0.859523"/>
        </c:manualLayout>
      </c:layout>
      <c:barChart>
        <c:barDir val="bar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1"/>
            <c:bubble3D val="0"/>
          </c:dPt>
          <c:dPt>
            <c:idx val="5"/>
            <c:invertIfNegative val="1"/>
            <c:bubble3D val="0"/>
          </c:dPt>
          <c:dLbls>
            <c:dLbl>
              <c:idx val="3"/>
              <c:numFmt formatCode="0.#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#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Score: 80+</c:v>
              </c:pt>
              <c:pt idx="1">
                <c:v>Score: 70 - 80</c:v>
              </c:pt>
              <c:pt idx="2">
                <c:v>Score: 60 - 70</c:v>
              </c:pt>
              <c:pt idx="3">
                <c:v>Average multiple</c:v>
              </c:pt>
              <c:pt idx="4">
                <c:v>Score: 50 - 60</c:v>
              </c:pt>
              <c:pt idx="5">
                <c:v>Score: less than 50 </c:v>
              </c:pt>
            </c:strLit>
          </c:cat>
          <c:val>
            <c:numLit>
              <c:formatCode>General</c:formatCode>
              <c:ptCount val="6"/>
              <c:pt idx="0">
                <c:v>6.27</c:v>
              </c:pt>
              <c:pt idx="1">
                <c:v>5.1</c:v>
              </c:pt>
              <c:pt idx="2">
                <c:v>4.17</c:v>
              </c:pt>
              <c:pt idx="3">
                <c:v>3.76</c:v>
              </c:pt>
              <c:pt idx="4">
                <c:v>3.59</c:v>
              </c:pt>
              <c:pt idx="5">
                <c:v>2.76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4540192"/>
        <c:axId val="2072999088"/>
      </c:barChart>
      <c:catAx>
        <c:axId val="2124540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999088"/>
        <c:crosses val="autoZero"/>
        <c:auto val="1"/>
        <c:lblAlgn val="ctr"/>
        <c:lblOffset val="100"/>
        <c:noMultiLvlLbl val="1"/>
      </c:catAx>
      <c:valAx>
        <c:axId val="2072999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540192"/>
        <c:crosses val="autoZero"/>
        <c:crossBetween val="between"/>
        <c:majorUnit val="1.75"/>
        <c:minorUnit val="0.8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c:style val="18"/>
  <c:chart>
    <c:autoTitleDeleted val="1"/>
    <c:view3D>
      <c:rotX val="0"/>
      <c:hPercent val="48"/>
      <c:rotY val="0"/>
      <c:depthPercent val="29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  <a:sp3d prstMaterial="matte"/>
          </c:spPr>
          <c:dLbls>
            <c:dLbl>
              <c:idx val="0"/>
              <c:layout>
                <c:manualLayout>
                  <c:x val="0.0"/>
                  <c:y val="-0.36325521002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9057392551839E-17"/>
                  <c:y val="-0.355687393149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-0.35947130158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"/>
                  <c:y val="-0.370823026900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8114785103683E-17"/>
                  <c:y val="-0.344335667836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8114785103683E-17"/>
                  <c:y val="-0.35190348471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"/>
                  <c:y val="-0.423797745028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"/>
                  <c:y val="-0.438933378779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78114785103683E-17"/>
                  <c:y val="-0.423797745028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"/>
                  <c:y val="-0.404878202840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0"/>
                  <c:y val="-0.370823026900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0"/>
                  <c:y val="-0.35190348471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0"/>
                  <c:y val="-0.355687393149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0"/>
                  <c:y val="-0.370823026900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0"/>
                  <c:y val="-0.306496583458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404040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105.040504050405</c:v>
                </c:pt>
                <c:pt idx="1">
                  <c:v>96.21962196219622</c:v>
                </c:pt>
                <c:pt idx="2">
                  <c:v>100.0900090009001</c:v>
                </c:pt>
                <c:pt idx="3">
                  <c:v>108.1908190819082</c:v>
                </c:pt>
                <c:pt idx="4">
                  <c:v>97.20972097209721</c:v>
                </c:pt>
                <c:pt idx="5">
                  <c:v>89.91899189918989</c:v>
                </c:pt>
                <c:pt idx="6">
                  <c:v>108.6408640864086</c:v>
                </c:pt>
                <c:pt idx="7">
                  <c:v>137.0</c:v>
                </c:pt>
                <c:pt idx="8">
                  <c:v>119.3</c:v>
                </c:pt>
                <c:pt idx="9">
                  <c:v>119.1</c:v>
                </c:pt>
                <c:pt idx="10">
                  <c:v>99.3</c:v>
                </c:pt>
                <c:pt idx="11">
                  <c:v>98.8</c:v>
                </c:pt>
                <c:pt idx="12">
                  <c:v>105.26</c:v>
                </c:pt>
                <c:pt idx="13">
                  <c:v>90.85</c:v>
                </c:pt>
                <c:pt idx="14">
                  <c:v>81.75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"/>
        <c:axId val="2115089440"/>
        <c:axId val="2115315952"/>
        <c:axId val="2106854736"/>
      </c:area3DChart>
      <c:catAx>
        <c:axId val="211508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15315952"/>
        <c:crosses val="autoZero"/>
        <c:auto val="1"/>
        <c:lblAlgn val="ctr"/>
        <c:lblOffset val="100"/>
        <c:noMultiLvlLbl val="1"/>
      </c:catAx>
      <c:valAx>
        <c:axId val="21153159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7E7E7"/>
              </a:solidFill>
              <a:prstDash val="solid"/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15089440"/>
        <c:crosses val="autoZero"/>
        <c:crossBetween val="between"/>
        <c:majorUnit val="35.0"/>
        <c:minorUnit val="17.5"/>
      </c:valAx>
      <c:serAx>
        <c:axId val="210685473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11531595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610032"/>
          <c:y val="0.0519097"/>
          <c:w val="0.8511045297023"/>
          <c:h val="0.85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Offer Multiple</c:v>
                </c:pt>
              </c:strCache>
            </c:strRef>
          </c:tx>
          <c:spPr>
            <a:ln w="28575" cap="flat">
              <a:solidFill>
                <a:srgbClr val="FF9500"/>
              </a:solidFill>
              <a:prstDash val="solid"/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Q3'12</c:v>
                </c:pt>
                <c:pt idx="1">
                  <c:v>Q4'12</c:v>
                </c:pt>
                <c:pt idx="2">
                  <c:v>Q1'13</c:v>
                </c:pt>
                <c:pt idx="3">
                  <c:v>Q2'13</c:v>
                </c:pt>
                <c:pt idx="4">
                  <c:v>Q3'13</c:v>
                </c:pt>
                <c:pt idx="5">
                  <c:v>Q4'13</c:v>
                </c:pt>
                <c:pt idx="6">
                  <c:v>Q1'14</c:v>
                </c:pt>
                <c:pt idx="7">
                  <c:v>Q2'14</c:v>
                </c:pt>
                <c:pt idx="8">
                  <c:v>Q3'14</c:v>
                </c:pt>
                <c:pt idx="9">
                  <c:v>Q4'14</c:v>
                </c:pt>
                <c:pt idx="10">
                  <c:v>Q1'15</c:v>
                </c:pt>
                <c:pt idx="11">
                  <c:v>Q2'15</c:v>
                </c:pt>
                <c:pt idx="12">
                  <c:v>Q3'15</c:v>
                </c:pt>
                <c:pt idx="13">
                  <c:v>Q4'15</c:v>
                </c:pt>
                <c:pt idx="14">
                  <c:v>Q1'16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3.4</c:v>
                </c:pt>
                <c:pt idx="1">
                  <c:v>3.2</c:v>
                </c:pt>
                <c:pt idx="2">
                  <c:v>3.6</c:v>
                </c:pt>
                <c:pt idx="3">
                  <c:v>3.51</c:v>
                </c:pt>
                <c:pt idx="4">
                  <c:v>3.56</c:v>
                </c:pt>
                <c:pt idx="5">
                  <c:v>3.66</c:v>
                </c:pt>
                <c:pt idx="6">
                  <c:v>3.75</c:v>
                </c:pt>
                <c:pt idx="7">
                  <c:v>3.96</c:v>
                </c:pt>
                <c:pt idx="8">
                  <c:v>4.02</c:v>
                </c:pt>
                <c:pt idx="9">
                  <c:v>3.71</c:v>
                </c:pt>
                <c:pt idx="10">
                  <c:v>4.17</c:v>
                </c:pt>
                <c:pt idx="11">
                  <c:v>3.94</c:v>
                </c:pt>
                <c:pt idx="12">
                  <c:v>4.01</c:v>
                </c:pt>
                <c:pt idx="13">
                  <c:v>3.64</c:v>
                </c:pt>
                <c:pt idx="14">
                  <c:v>3.55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337408"/>
        <c:axId val="2127746192"/>
      </c:lineChart>
      <c:catAx>
        <c:axId val="212433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909090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27746192"/>
        <c:crosses val="autoZero"/>
        <c:auto val="1"/>
        <c:lblAlgn val="ctr"/>
        <c:lblOffset val="100"/>
        <c:noMultiLvlLbl val="1"/>
      </c:catAx>
      <c:valAx>
        <c:axId val="2127746192"/>
        <c:scaling>
          <c:orientation val="minMax"/>
          <c:max val="4.5"/>
          <c:min val="3.0"/>
        </c:scaling>
        <c:delete val="0"/>
        <c:axPos val="l"/>
        <c:numFmt formatCode="0.##" sourceLinked="0"/>
        <c:majorTickMark val="out"/>
        <c:minorTickMark val="none"/>
        <c:tickLblPos val="nextTo"/>
        <c:spPr>
          <a:ln w="12700" cap="flat">
            <a:solidFill>
              <a:srgbClr val="909090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4040"/>
                </a:solidFill>
                <a:latin typeface="Open Sans Light"/>
              </a:defRPr>
            </a:pPr>
            <a:endParaRPr lang="en-US"/>
          </a:p>
        </c:txPr>
        <c:crossAx val="2124337408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8456"/>
          <c:y val="0.0100575"/>
          <c:w val="0.251544"/>
          <c:h val="0.076909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404040"/>
              </a:solidFill>
              <a:latin typeface="Open Sans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499"/>
          <c:y val="0.061517"/>
          <c:w val="0.835289"/>
          <c:h val="0.83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numFmt formatCode="0.#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percent</c:v>
                </c:pt>
                <c:pt idx="1">
                  <c:v>60 or older</c:v>
                </c:pt>
                <c:pt idx="2">
                  <c:v>50-59</c:v>
                </c:pt>
                <c:pt idx="3">
                  <c:v>40-49</c:v>
                </c:pt>
                <c:pt idx="4">
                  <c:v>39 or younger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12.29</c:v>
                </c:pt>
                <c:pt idx="1">
                  <c:v>12.44</c:v>
                </c:pt>
                <c:pt idx="2">
                  <c:v>9.86</c:v>
                </c:pt>
                <c:pt idx="3">
                  <c:v>11.72</c:v>
                </c:pt>
                <c:pt idx="4">
                  <c:v>16.22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34579072"/>
        <c:axId val="2115636864"/>
      </c:barChart>
      <c:catAx>
        <c:axId val="-2134579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36864"/>
        <c:crosses val="autoZero"/>
        <c:auto val="1"/>
        <c:lblAlgn val="ctr"/>
        <c:lblOffset val="100"/>
        <c:noMultiLvlLbl val="1"/>
      </c:catAx>
      <c:valAx>
        <c:axId val="2115636864"/>
        <c:scaling>
          <c:orientation val="minMax"/>
          <c:max val="2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579072"/>
        <c:crosses val="autoZero"/>
        <c:crossBetween val="between"/>
        <c:majorUnit val="5.0"/>
        <c:minorUnit val="2.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023"/>
          <c:y val="0.0538802"/>
          <c:w val="0.820651"/>
          <c:h val="0.849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Offer Multiplier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Average multiple</c:v>
                </c:pt>
                <c:pt idx="1">
                  <c:v>60 or older</c:v>
                </c:pt>
                <c:pt idx="2">
                  <c:v>50-59</c:v>
                </c:pt>
                <c:pt idx="3">
                  <c:v>40-49</c:v>
                </c:pt>
                <c:pt idx="4">
                  <c:v>40 or younger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3.76</c:v>
                </c:pt>
                <c:pt idx="1">
                  <c:v>3.787986</c:v>
                </c:pt>
                <c:pt idx="2">
                  <c:v>4.24</c:v>
                </c:pt>
                <c:pt idx="3">
                  <c:v>3.81383</c:v>
                </c:pt>
                <c:pt idx="4">
                  <c:v>3.335526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19988016"/>
        <c:axId val="-2133960384"/>
      </c:barChart>
      <c:catAx>
        <c:axId val="-2119988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960384"/>
        <c:crosses val="autoZero"/>
        <c:auto val="1"/>
        <c:lblAlgn val="ctr"/>
        <c:lblOffset val="100"/>
        <c:noMultiLvlLbl val="1"/>
      </c:catAx>
      <c:valAx>
        <c:axId val="-2133960384"/>
        <c:scaling>
          <c:orientation val="minMax"/>
          <c:max val="5.5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988016"/>
        <c:crosses val="autoZero"/>
        <c:crossBetween val="between"/>
        <c:majorUnit val="1.375"/>
        <c:minorUnit val="0.68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89"/>
          <c:y val="0.0500719"/>
          <c:w val="0.803404"/>
          <c:h val="0.859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Average percent</c:v>
                </c:pt>
                <c:pt idx="1">
                  <c:v>up to 2 years</c:v>
                </c:pt>
                <c:pt idx="2">
                  <c:v>&gt; 2 to 5 years</c:v>
                </c:pt>
                <c:pt idx="3">
                  <c:v>&gt; 5 to 10 years</c:v>
                </c:pt>
                <c:pt idx="4">
                  <c:v>&gt; 10 to 20 years</c:v>
                </c:pt>
                <c:pt idx="5">
                  <c:v>&gt; 20 years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12.29</c:v>
                </c:pt>
                <c:pt idx="1">
                  <c:v>13.94</c:v>
                </c:pt>
                <c:pt idx="2">
                  <c:v>15.89</c:v>
                </c:pt>
                <c:pt idx="3">
                  <c:v>11.31</c:v>
                </c:pt>
                <c:pt idx="4">
                  <c:v>10.09</c:v>
                </c:pt>
                <c:pt idx="5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5696032"/>
        <c:axId val="-2115928656"/>
      </c:barChart>
      <c:catAx>
        <c:axId val="2125696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928656"/>
        <c:crosses val="autoZero"/>
        <c:auto val="1"/>
        <c:lblAlgn val="ctr"/>
        <c:lblOffset val="100"/>
        <c:noMultiLvlLbl val="1"/>
      </c:catAx>
      <c:valAx>
        <c:axId val="-21159286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696032"/>
        <c:crosses val="autoZero"/>
        <c:crossBetween val="between"/>
        <c:majorUnit val="6.0"/>
        <c:minorUnit val="3.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896"/>
          <c:y val="0.0483192"/>
          <c:w val="0.764258"/>
          <c:h val="0.863513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Pt>
            <c:idx val="5"/>
            <c:invertIfNegative val="1"/>
            <c:bubble3D val="0"/>
          </c:dPt>
          <c:dLbls>
            <c:dLbl>
              <c:idx val="1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Average multiple</c:v>
              </c:pt>
              <c:pt idx="1">
                <c:v>up to 2 years</c:v>
              </c:pt>
              <c:pt idx="2">
                <c:v>&gt; 2 to 5 years</c:v>
              </c:pt>
              <c:pt idx="3">
                <c:v>&gt; 5 to 10 years</c:v>
              </c:pt>
              <c:pt idx="4">
                <c:v>&gt; 10 to 20 years</c:v>
              </c:pt>
              <c:pt idx="5">
                <c:v>&gt; 20 years</c:v>
              </c:pt>
            </c:strLit>
          </c:cat>
          <c:val>
            <c:numLit>
              <c:formatCode>General</c:formatCode>
              <c:ptCount val="6"/>
              <c:pt idx="0">
                <c:v>3.76</c:v>
              </c:pt>
              <c:pt idx="1">
                <c:v>3.75</c:v>
              </c:pt>
              <c:pt idx="2">
                <c:v>4.119999999999997</c:v>
              </c:pt>
              <c:pt idx="3">
                <c:v>3.82</c:v>
              </c:pt>
              <c:pt idx="4">
                <c:v>3.69</c:v>
              </c:pt>
              <c:pt idx="5">
                <c:v>4.74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32837904"/>
        <c:axId val="-2132834944"/>
      </c:barChart>
      <c:catAx>
        <c:axId val="-2132837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834944"/>
        <c:crosses val="autoZero"/>
        <c:auto val="1"/>
        <c:lblAlgn val="ctr"/>
        <c:lblOffset val="100"/>
        <c:noMultiLvlLbl val="1"/>
      </c:catAx>
      <c:valAx>
        <c:axId val="-2132834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837904"/>
        <c:crosses val="autoZero"/>
        <c:crossBetween val="between"/>
        <c:majorUnit val="1.2"/>
        <c:minorUnit val="0.6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392"/>
          <c:y val="0.048393"/>
          <c:w val="0.685067"/>
          <c:h val="0.863324"/>
        </c:manualLayout>
      </c:layout>
      <c:barChart>
        <c:barDir val="bar"/>
        <c:grouping val="clustered"/>
        <c:varyColors val="0"/>
        <c:ser>
          <c:idx val="0"/>
          <c:order val="0"/>
          <c:tx>
            <c:v>Column1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Lbls>
            <c:dLbl>
              <c:idx val="2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Average multiple</c:v>
              </c:pt>
              <c:pt idx="1">
                <c:v>Growth industry - all regions</c:v>
              </c:pt>
              <c:pt idx="2">
                <c:v>Growth industry - UK/ Ireland</c:v>
              </c:pt>
              <c:pt idx="3">
                <c:v>Growth industry - North America</c:v>
              </c:pt>
              <c:pt idx="4">
                <c:v>Growth industry - Aus/New Zealand</c:v>
              </c:pt>
            </c:strLit>
          </c:cat>
          <c:val>
            <c:numLit>
              <c:formatCode>General</c:formatCode>
              <c:ptCount val="5"/>
              <c:pt idx="0">
                <c:v>3.76</c:v>
              </c:pt>
              <c:pt idx="1">
                <c:v>3.96</c:v>
              </c:pt>
              <c:pt idx="2">
                <c:v>4.34</c:v>
              </c:pt>
              <c:pt idx="3">
                <c:v>3.94</c:v>
              </c:pt>
              <c:pt idx="4">
                <c:v>3.6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055072"/>
        <c:axId val="2121095584"/>
      </c:barChart>
      <c:catAx>
        <c:axId val="2121055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95584"/>
        <c:crosses val="autoZero"/>
        <c:auto val="1"/>
        <c:lblAlgn val="ctr"/>
        <c:lblOffset val="100"/>
        <c:noMultiLvlLbl val="1"/>
      </c:catAx>
      <c:valAx>
        <c:axId val="2121095584"/>
        <c:scaling>
          <c:orientation val="minMax"/>
          <c:max val="5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55072"/>
        <c:crosses val="autoZero"/>
        <c:crossBetween val="between"/>
        <c:majorUnit val="0.375"/>
        <c:minorUnit val="0.187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7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Business Liquidity Index (BLI) uses the percentage of respondents who have received an offer in the last quarter as a proxy for the liquidity in the private business market</a:t>
            </a:r>
          </a:p>
        </p:txBody>
      </p:sp>
    </p:spTree>
    <p:extLst>
      <p:ext uri="{BB962C8B-B14F-4D97-AF65-F5344CB8AC3E}">
        <p14:creationId xmlns:p14="http://schemas.microsoft.com/office/powerpoint/2010/main" val="63160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909090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909090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909090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909090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9090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09090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909090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909090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909090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9090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90909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Relationship Id="rId3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6547709"/>
            <a:ext cx="9144000" cy="307341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The Value Builder System</a:t>
            </a:r>
            <a:r>
              <a:rPr baseline="30000"/>
              <a:t>TM</a:t>
            </a:r>
            <a:r>
              <a:t> is a statistically proven method for increasing the value of a company by 71%.</a:t>
            </a:r>
          </a:p>
        </p:txBody>
      </p:sp>
      <p:pic>
        <p:nvPicPr>
          <p:cNvPr id="114" name="image1.png" descr="bar 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5570" y="6340390"/>
            <a:ext cx="595275" cy="628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2.png" descr="VB temp_topbar.png"/>
          <p:cNvPicPr>
            <a:picLocks noChangeAspect="1"/>
          </p:cNvPicPr>
          <p:nvPr/>
        </p:nvPicPr>
        <p:blipFill>
          <a:blip r:embed="rId3">
            <a:extLst/>
          </a:blip>
          <a:srcRect t="9878" b="34493"/>
          <a:stretch>
            <a:fillRect/>
          </a:stretch>
        </p:blipFill>
        <p:spPr>
          <a:xfrm>
            <a:off x="0" y="-72813"/>
            <a:ext cx="9144000" cy="191346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287865" y="560753"/>
            <a:ext cx="465870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The Sellability </a:t>
            </a:r>
            <a:r>
              <a:rPr dirty="0" smtClean="0"/>
              <a:t>Tracker</a:t>
            </a:r>
            <a:endParaRPr lang="en-CA" dirty="0" smtClean="0"/>
          </a:p>
        </p:txBody>
      </p:sp>
      <p:sp>
        <p:nvSpPr>
          <p:cNvPr id="117" name="Shape 117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12" name="Shape 116"/>
          <p:cNvSpPr/>
          <p:nvPr/>
        </p:nvSpPr>
        <p:spPr>
          <a:xfrm>
            <a:off x="287864" y="2148429"/>
            <a:ext cx="465870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CA" sz="2800" dirty="0" smtClean="0">
                <a:solidFill>
                  <a:schemeClr val="accent1"/>
                </a:solidFill>
              </a:rPr>
              <a:t>Prepared for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917146"/>
            <a:ext cx="3530600" cy="106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5400000">
            <a:off x="-244411" y="3671041"/>
            <a:ext cx="1304287" cy="97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2" y="0"/>
                </a:moveTo>
                <a:lnTo>
                  <a:pt x="20418" y="0"/>
                </a:lnTo>
                <a:cubicBezTo>
                  <a:pt x="21071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29" y="0"/>
                  <a:pt x="1182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35924" y="3643862"/>
            <a:ext cx="85775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% of respondents who had received an offer in the last year</a:t>
            </a:r>
          </a:p>
        </p:txBody>
      </p:sp>
      <p:graphicFrame>
        <p:nvGraphicFramePr>
          <p:cNvPr id="219" name="Chart 219"/>
          <p:cNvGraphicFramePr/>
          <p:nvPr>
            <p:extLst>
              <p:ext uri="{D42A27DB-BD31-4B8C-83A1-F6EECF244321}">
                <p14:modId xmlns:p14="http://schemas.microsoft.com/office/powerpoint/2010/main" val="899187998"/>
              </p:ext>
            </p:extLst>
          </p:nvPr>
        </p:nvGraphicFramePr>
        <p:xfrm>
          <a:off x="803562" y="2576450"/>
          <a:ext cx="7643525" cy="350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0" name="Shape 220"/>
          <p:cNvSpPr/>
          <p:nvPr/>
        </p:nvSpPr>
        <p:spPr>
          <a:xfrm rot="5400000">
            <a:off x="2744521" y="-1438017"/>
            <a:ext cx="707887" cy="619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77"/>
                  <a:pt x="21600" y="17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3"/>
                </a:lnTo>
                <a:cubicBezTo>
                  <a:pt x="0" y="77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83535" y="1306509"/>
            <a:ext cx="5613399" cy="70788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“Have you received a written offer to buy your business in the last year?”</a:t>
            </a:r>
          </a:p>
        </p:txBody>
      </p:sp>
      <p:sp>
        <p:nvSpPr>
          <p:cNvPr id="222" name="Shape 222"/>
          <p:cNvSpPr/>
          <p:nvPr/>
        </p:nvSpPr>
        <p:spPr>
          <a:xfrm>
            <a:off x="-78209" y="1387836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223" name="Shape 223"/>
          <p:cNvSpPr/>
          <p:nvPr/>
        </p:nvSpPr>
        <p:spPr>
          <a:xfrm flipH="1">
            <a:off x="560017" y="1442093"/>
            <a:ext cx="1" cy="400111"/>
          </a:xfrm>
          <a:prstGeom prst="line">
            <a:avLst/>
          </a:prstGeom>
          <a:ln w="6350">
            <a:solidFill>
              <a:srgbClr val="1336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225" name="Shape 225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26" name="Shape 226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06830" y="194719"/>
            <a:ext cx="8330339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Younger owners most likely to receive an offer…</a:t>
            </a:r>
          </a:p>
        </p:txBody>
      </p:sp>
      <p:sp>
        <p:nvSpPr>
          <p:cNvPr id="228" name="Shape 228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rot="5400000">
            <a:off x="-244411" y="3671041"/>
            <a:ext cx="1304287" cy="97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2" y="0"/>
                </a:moveTo>
                <a:lnTo>
                  <a:pt x="20418" y="0"/>
                </a:lnTo>
                <a:cubicBezTo>
                  <a:pt x="21071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29" y="0"/>
                  <a:pt x="1182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5924" y="3796261"/>
            <a:ext cx="85775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graphicFrame>
        <p:nvGraphicFramePr>
          <p:cNvPr id="233" name="Chart 233"/>
          <p:cNvGraphicFramePr/>
          <p:nvPr>
            <p:extLst>
              <p:ext uri="{D42A27DB-BD31-4B8C-83A1-F6EECF244321}">
                <p14:modId xmlns:p14="http://schemas.microsoft.com/office/powerpoint/2010/main" val="537491416"/>
              </p:ext>
            </p:extLst>
          </p:nvPr>
        </p:nvGraphicFramePr>
        <p:xfrm>
          <a:off x="716455" y="2471453"/>
          <a:ext cx="7779863" cy="35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" name="Shape 234"/>
          <p:cNvSpPr/>
          <p:nvPr/>
        </p:nvSpPr>
        <p:spPr>
          <a:xfrm rot="5400000">
            <a:off x="2756280" y="-1449776"/>
            <a:ext cx="684368" cy="619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78"/>
                  <a:pt x="21600" y="17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5"/>
                </a:lnTo>
                <a:cubicBezTo>
                  <a:pt x="0" y="78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grpSp>
        <p:nvGrpSpPr>
          <p:cNvPr id="237" name="Group 237"/>
          <p:cNvGrpSpPr/>
          <p:nvPr/>
        </p:nvGrpSpPr>
        <p:grpSpPr>
          <a:xfrm>
            <a:off x="-482116" y="1457483"/>
            <a:ext cx="6679051" cy="673295"/>
            <a:chOff x="0" y="129183"/>
            <a:chExt cx="6679049" cy="673293"/>
          </a:xfrm>
        </p:grpSpPr>
        <p:pic>
          <p:nvPicPr>
            <p:cNvPr id="235" name="image5.png" descr="shadow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08036"/>
              <a:ext cx="6679049" cy="1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Shape 236"/>
            <p:cNvSpPr/>
            <p:nvPr/>
          </p:nvSpPr>
          <p:spPr>
            <a:xfrm>
              <a:off x="1042132" y="129183"/>
              <a:ext cx="5618079" cy="36932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r>
                <a:t>“What multiple of your earnings did the offer represent? </a:t>
              </a:r>
              <a:r>
                <a:rPr dirty="0"/>
                <a:t>”</a:t>
              </a:r>
            </a:p>
          </p:txBody>
        </p:sp>
      </p:grpSp>
      <p:sp>
        <p:nvSpPr>
          <p:cNvPr id="238" name="Shape 238"/>
          <p:cNvSpPr/>
          <p:nvPr/>
        </p:nvSpPr>
        <p:spPr>
          <a:xfrm>
            <a:off x="17088" y="1339552"/>
            <a:ext cx="542931" cy="4318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239" name="Shape 239"/>
          <p:cNvSpPr/>
          <p:nvPr/>
        </p:nvSpPr>
        <p:spPr>
          <a:xfrm flipH="1">
            <a:off x="560017" y="1442093"/>
            <a:ext cx="1" cy="400111"/>
          </a:xfrm>
          <a:prstGeom prst="line">
            <a:avLst/>
          </a:prstGeom>
          <a:ln w="6350">
            <a:solidFill>
              <a:srgbClr val="1336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241" name="Shape 24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42" name="Shape 24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38061" y="200032"/>
            <a:ext cx="7667877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…but the value offered to younger owners is lower</a:t>
            </a:r>
            <a:br/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The Long View</a:t>
            </a:r>
          </a:p>
        </p:txBody>
      </p:sp>
      <p:sp>
        <p:nvSpPr>
          <p:cNvPr id="248" name="Shape 24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49" name="Shape 24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2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 rot="5400000">
            <a:off x="3670165" y="-2316630"/>
            <a:ext cx="796814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70"/>
                  <a:pt x="21600" y="15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5"/>
                </a:lnTo>
                <a:cubicBezTo>
                  <a:pt x="0" y="70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60019" y="1383304"/>
            <a:ext cx="820273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“Have you received a written offer to buy your </a:t>
            </a:r>
            <a:br/>
            <a:r>
              <a:t>business in the last year?”</a:t>
            </a:r>
          </a:p>
        </p:txBody>
      </p:sp>
      <p:sp>
        <p:nvSpPr>
          <p:cNvPr id="255" name="Shape 255"/>
          <p:cNvSpPr/>
          <p:nvPr/>
        </p:nvSpPr>
        <p:spPr>
          <a:xfrm>
            <a:off x="-54690" y="1360344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256" name="Shape 256"/>
          <p:cNvSpPr/>
          <p:nvPr/>
        </p:nvSpPr>
        <p:spPr>
          <a:xfrm rot="5400000">
            <a:off x="-118313" y="3626372"/>
            <a:ext cx="1140550" cy="1060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5" y="0"/>
                </a:moveTo>
                <a:lnTo>
                  <a:pt x="20125" y="0"/>
                </a:lnTo>
                <a:cubicBezTo>
                  <a:pt x="20940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660" y="0"/>
                  <a:pt x="147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35925" y="3720062"/>
            <a:ext cx="9292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% of respondents who received an offer in the last year</a:t>
            </a:r>
          </a:p>
        </p:txBody>
      </p:sp>
      <p:sp>
        <p:nvSpPr>
          <p:cNvPr id="258" name="Shape 258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59" name="Chart 259"/>
          <p:cNvGraphicFramePr/>
          <p:nvPr>
            <p:extLst>
              <p:ext uri="{D42A27DB-BD31-4B8C-83A1-F6EECF244321}">
                <p14:modId xmlns:p14="http://schemas.microsoft.com/office/powerpoint/2010/main" val="1793309928"/>
              </p:ext>
            </p:extLst>
          </p:nvPr>
        </p:nvGraphicFramePr>
        <p:xfrm>
          <a:off x="1041901" y="2283291"/>
          <a:ext cx="7180791" cy="380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0" name="Shape 260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261" name="Shape 26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62" name="Shape 26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1084219" y="7797"/>
            <a:ext cx="70961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Owners in it for the long haul </a:t>
            </a:r>
          </a:p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twice as likely to receive an offer</a:t>
            </a:r>
          </a:p>
        </p:txBody>
      </p:sp>
      <p:sp>
        <p:nvSpPr>
          <p:cNvPr id="264" name="Shape 26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7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270" name="Shape 270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271" name="Shape 271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273" name="Shape 273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74" name="Chart 274"/>
          <p:cNvGraphicFramePr/>
          <p:nvPr>
            <p:extLst>
              <p:ext uri="{D42A27DB-BD31-4B8C-83A1-F6EECF244321}">
                <p14:modId xmlns:p14="http://schemas.microsoft.com/office/powerpoint/2010/main" val="2085615266"/>
              </p:ext>
            </p:extLst>
          </p:nvPr>
        </p:nvGraphicFramePr>
        <p:xfrm>
          <a:off x="1249164" y="2087946"/>
          <a:ext cx="6994361" cy="394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5" name="Shape 275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276" name="Shape 276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77" name="Shape 277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237950" y="194719"/>
            <a:ext cx="6668098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Long view owners get better offers too</a:t>
            </a:r>
          </a:p>
        </p:txBody>
      </p:sp>
      <p:sp>
        <p:nvSpPr>
          <p:cNvPr id="279" name="Shape 27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Trends since inception:</a:t>
            </a:r>
            <a:br/>
            <a:r>
              <a:t>Drivers of Value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84" name="Shape 284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85" name="Shape 28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Rising Tide</a:t>
            </a:r>
          </a:p>
        </p:txBody>
      </p:sp>
      <p:sp>
        <p:nvSpPr>
          <p:cNvPr id="289" name="Shape 28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90" name="Shape 290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3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296" name="Shape 296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297" name="Shape 297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299" name="Shape 299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00" name="Chart 300"/>
          <p:cNvGraphicFramePr/>
          <p:nvPr>
            <p:extLst>
              <p:ext uri="{D42A27DB-BD31-4B8C-83A1-F6EECF244321}">
                <p14:modId xmlns:p14="http://schemas.microsoft.com/office/powerpoint/2010/main" val="2109492862"/>
              </p:ext>
            </p:extLst>
          </p:nvPr>
        </p:nvGraphicFramePr>
        <p:xfrm>
          <a:off x="401584" y="2231063"/>
          <a:ext cx="8340832" cy="393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Shape 301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302" name="Shape 302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03" name="Shape 303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401584" y="-11740"/>
            <a:ext cx="8468967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Companies in a growing industry typically get slightly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higher average offers (especially in the UK)</a:t>
            </a:r>
          </a:p>
        </p:txBody>
      </p:sp>
      <p:sp>
        <p:nvSpPr>
          <p:cNvPr id="305" name="Shape 30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0" grpId="1">
        <p:bldSub>
          <a:bldChart bld="category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Geo-scalable</a:t>
            </a:r>
          </a:p>
        </p:txBody>
      </p:sp>
      <p:sp>
        <p:nvSpPr>
          <p:cNvPr id="309" name="Shape 30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10" name="Shape 310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3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316" name="Shape 316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317" name="Shape 317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319" name="Shape 319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20" name="Chart 320"/>
          <p:cNvGraphicFramePr/>
          <p:nvPr>
            <p:extLst>
              <p:ext uri="{D42A27DB-BD31-4B8C-83A1-F6EECF244321}">
                <p14:modId xmlns:p14="http://schemas.microsoft.com/office/powerpoint/2010/main" val="232522956"/>
              </p:ext>
            </p:extLst>
          </p:nvPr>
        </p:nvGraphicFramePr>
        <p:xfrm>
          <a:off x="565275" y="2266471"/>
          <a:ext cx="8267366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1" name="Shape 321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322" name="Shape 322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23" name="Shape 323"/>
          <p:cNvSpPr/>
          <p:nvPr/>
        </p:nvSpPr>
        <p:spPr>
          <a:xfrm>
            <a:off x="0" y="-1"/>
            <a:ext cx="9144000" cy="914342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560737" y="86555"/>
            <a:ext cx="802252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Companies with the potential to scale geographically typically get slightly higher </a:t>
            </a:r>
            <a:r>
              <a:rPr dirty="0" smtClean="0"/>
              <a:t>offers… </a:t>
            </a:r>
            <a:r>
              <a:rPr dirty="0"/>
              <a:t>Less relevant in Down Under</a:t>
            </a:r>
          </a:p>
        </p:txBody>
      </p:sp>
      <p:sp>
        <p:nvSpPr>
          <p:cNvPr id="325" name="Shape 32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0" grpId="1">
        <p:bldSub>
          <a:bldChart bld="category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6547709"/>
            <a:ext cx="9144000" cy="307341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The Value Builder System</a:t>
            </a:r>
            <a:r>
              <a:rPr baseline="30000"/>
              <a:t>TM</a:t>
            </a:r>
            <a:r>
              <a:t> is a statistically proven method for increasing the value of a company by 71%.</a:t>
            </a:r>
          </a:p>
        </p:txBody>
      </p:sp>
      <p:pic>
        <p:nvPicPr>
          <p:cNvPr id="114" name="image1.png" descr="bar 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5570" y="6340390"/>
            <a:ext cx="595275" cy="628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2.png" descr="VB temp_topbar.png"/>
          <p:cNvPicPr>
            <a:picLocks noChangeAspect="1"/>
          </p:cNvPicPr>
          <p:nvPr/>
        </p:nvPicPr>
        <p:blipFill>
          <a:blip r:embed="rId3">
            <a:extLst/>
          </a:blip>
          <a:srcRect t="9878" b="34493"/>
          <a:stretch>
            <a:fillRect/>
          </a:stretch>
        </p:blipFill>
        <p:spPr>
          <a:xfrm>
            <a:off x="0" y="-72813"/>
            <a:ext cx="9144000" cy="191346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287865" y="560753"/>
            <a:ext cx="4658709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The Sellability Tracker</a:t>
            </a:r>
          </a:p>
        </p:txBody>
      </p:sp>
      <p:sp>
        <p:nvSpPr>
          <p:cNvPr id="117" name="Shape 117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pic>
        <p:nvPicPr>
          <p:cNvPr id="11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3" y="1840652"/>
            <a:ext cx="9144001" cy="170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612" y="3322530"/>
            <a:ext cx="3489106" cy="200342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157110" y="5198338"/>
            <a:ext cx="7042110" cy="127613"/>
          </a:xfrm>
          <a:prstGeom prst="rect">
            <a:avLst/>
          </a:prstGeom>
          <a:solidFill>
            <a:srgbClr val="1761A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6219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Custom vs. Standard</a:t>
            </a:r>
          </a:p>
        </p:txBody>
      </p:sp>
      <p:sp>
        <p:nvSpPr>
          <p:cNvPr id="329" name="Shape 32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30" name="Shape 330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3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336" name="Shape 336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337" name="Shape 337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339" name="Shape 339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40" name="Chart 340"/>
          <p:cNvGraphicFramePr/>
          <p:nvPr>
            <p:extLst>
              <p:ext uri="{D42A27DB-BD31-4B8C-83A1-F6EECF244321}">
                <p14:modId xmlns:p14="http://schemas.microsoft.com/office/powerpoint/2010/main" val="1481942348"/>
              </p:ext>
            </p:extLst>
          </p:nvPr>
        </p:nvGraphicFramePr>
        <p:xfrm>
          <a:off x="399527" y="2290237"/>
          <a:ext cx="8110339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1" name="Shape 341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342" name="Shape 342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43" name="Shape 343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771674" y="21605"/>
            <a:ext cx="760065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>
              <a:lnSpc>
                <a:spcPct val="100000"/>
              </a:lnSpc>
            </a:pPr>
            <a:r>
              <a:t>Companies that offer little or no customization to their product or service get somewhat higher offers</a:t>
            </a:r>
          </a:p>
        </p:txBody>
      </p:sp>
      <p:sp>
        <p:nvSpPr>
          <p:cNvPr id="345" name="Shape 34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0" grpId="1">
        <p:bldSub>
          <a:bldChart bld="category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Customer Relationship</a:t>
            </a:r>
          </a:p>
        </p:txBody>
      </p:sp>
      <p:sp>
        <p:nvSpPr>
          <p:cNvPr id="349" name="Shape 34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50" name="Shape 350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3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356" name="Shape 356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357" name="Shape 357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359" name="Shape 359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60" name="Chart 360"/>
          <p:cNvGraphicFramePr/>
          <p:nvPr>
            <p:extLst>
              <p:ext uri="{D42A27DB-BD31-4B8C-83A1-F6EECF244321}">
                <p14:modId xmlns:p14="http://schemas.microsoft.com/office/powerpoint/2010/main" val="860672548"/>
              </p:ext>
            </p:extLst>
          </p:nvPr>
        </p:nvGraphicFramePr>
        <p:xfrm>
          <a:off x="439430" y="2180468"/>
          <a:ext cx="8443910" cy="39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1" name="Shape 361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362" name="Shape 362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63" name="Shape 363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1546436" y="195540"/>
            <a:ext cx="605112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Owner relationship with customer</a:t>
            </a:r>
          </a:p>
        </p:txBody>
      </p:sp>
      <p:sp>
        <p:nvSpPr>
          <p:cNvPr id="365" name="Shape 36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Scalability</a:t>
            </a:r>
          </a:p>
        </p:txBody>
      </p:sp>
      <p:sp>
        <p:nvSpPr>
          <p:cNvPr id="369" name="Shape 36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70" name="Shape 370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3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376" name="Shape 376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377" name="Shape 377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379" name="Shape 379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80" name="Chart 380"/>
          <p:cNvGraphicFramePr/>
          <p:nvPr>
            <p:extLst>
              <p:ext uri="{D42A27DB-BD31-4B8C-83A1-F6EECF244321}">
                <p14:modId xmlns:p14="http://schemas.microsoft.com/office/powerpoint/2010/main" val="1585340149"/>
              </p:ext>
            </p:extLst>
          </p:nvPr>
        </p:nvGraphicFramePr>
        <p:xfrm>
          <a:off x="1249165" y="2089311"/>
          <a:ext cx="6893210" cy="39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1" name="Shape 381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382" name="Shape 382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83" name="Shape 383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58793" y="194719"/>
            <a:ext cx="902641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How Easy Would It Be To Accommodate 5 X Demand?</a:t>
            </a:r>
          </a:p>
        </p:txBody>
      </p:sp>
      <p:sp>
        <p:nvSpPr>
          <p:cNvPr id="385" name="Shape 38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Opt Ins</a:t>
            </a:r>
          </a:p>
        </p:txBody>
      </p:sp>
      <p:sp>
        <p:nvSpPr>
          <p:cNvPr id="397" name="Shape 397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398" name="Shape 398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1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404" name="Shape 404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405" name="Shape 405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407" name="Shape 407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08" name="Chart 408"/>
          <p:cNvGraphicFramePr/>
          <p:nvPr>
            <p:extLst>
              <p:ext uri="{D42A27DB-BD31-4B8C-83A1-F6EECF244321}">
                <p14:modId xmlns:p14="http://schemas.microsoft.com/office/powerpoint/2010/main" val="306495143"/>
              </p:ext>
            </p:extLst>
          </p:nvPr>
        </p:nvGraphicFramePr>
        <p:xfrm>
          <a:off x="1080387" y="2166872"/>
          <a:ext cx="6983226" cy="39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" name="Shape 409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410" name="Shape 410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11" name="Shape 411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601381" y="19523"/>
            <a:ext cx="8120007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>
              <a:lnSpc>
                <a:spcPct val="100000"/>
              </a:lnSpc>
            </a:pPr>
            <a:r>
              <a:t>Total Number of “Opt Ins” including email subscribers, Twitter “Followers”, Facebook Fan Page “Likes” etc.</a:t>
            </a:r>
          </a:p>
        </p:txBody>
      </p:sp>
      <p:sp>
        <p:nvSpPr>
          <p:cNvPr id="413" name="Shape 413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Market Share</a:t>
            </a:r>
          </a:p>
        </p:txBody>
      </p:sp>
      <p:sp>
        <p:nvSpPr>
          <p:cNvPr id="417" name="Shape 417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18" name="Shape 418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1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424" name="Shape 424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425" name="Shape 425"/>
          <p:cNvSpPr/>
          <p:nvPr/>
        </p:nvSpPr>
        <p:spPr>
          <a:xfrm rot="5400000">
            <a:off x="-164598" y="3741101"/>
            <a:ext cx="1140550" cy="811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" y="0"/>
                </a:moveTo>
                <a:lnTo>
                  <a:pt x="20471" y="0"/>
                </a:lnTo>
                <a:cubicBezTo>
                  <a:pt x="21095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05" y="0"/>
                  <a:pt x="112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63724" y="3805005"/>
            <a:ext cx="87687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427" name="Shape 427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28" name="Chart 428"/>
          <p:cNvGraphicFramePr/>
          <p:nvPr>
            <p:extLst>
              <p:ext uri="{D42A27DB-BD31-4B8C-83A1-F6EECF244321}">
                <p14:modId xmlns:p14="http://schemas.microsoft.com/office/powerpoint/2010/main" val="1769264367"/>
              </p:ext>
            </p:extLst>
          </p:nvPr>
        </p:nvGraphicFramePr>
        <p:xfrm>
          <a:off x="811359" y="2220945"/>
          <a:ext cx="8260711" cy="39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9" name="Shape 429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430" name="Shape 430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31" name="Shape 431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3292447" y="194719"/>
            <a:ext cx="255910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Market</a:t>
            </a:r>
            <a:r>
              <a:rPr>
                <a:solidFill>
                  <a:srgbClr val="266BB0"/>
                </a:solidFill>
              </a:rPr>
              <a:t> </a:t>
            </a:r>
            <a:r>
              <a:t>Share</a:t>
            </a:r>
          </a:p>
        </p:txBody>
      </p:sp>
      <p:sp>
        <p:nvSpPr>
          <p:cNvPr id="433" name="Shape 433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584158" y="1894579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 defTabSz="429768">
              <a:lnSpc>
                <a:spcPct val="90000"/>
              </a:lnSpc>
              <a:spcBef>
                <a:spcPts val="400"/>
              </a:spcBef>
              <a:buSzTx/>
              <a:buNone/>
              <a:defRPr sz="1692">
                <a:solidFill>
                  <a:srgbClr val="74747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The Sellability Tracker is a quarterly study designed to track worldwide trends in the liquidity of privately held businesses. </a:t>
            </a:r>
            <a:br>
              <a:rPr dirty="0"/>
            </a:br>
            <a:endParaRPr dirty="0"/>
          </a:p>
          <a:p>
            <a:pPr marL="0" indent="0" defTabSz="429768">
              <a:lnSpc>
                <a:spcPct val="90000"/>
              </a:lnSpc>
              <a:spcBef>
                <a:spcPts val="400"/>
              </a:spcBef>
              <a:buSzTx/>
              <a:buNone/>
              <a:defRPr sz="1692">
                <a:solidFill>
                  <a:srgbClr val="74747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This study was conducted by the team at </a:t>
            </a:r>
            <a:r>
              <a:rPr dirty="0">
                <a:solidFill>
                  <a:schemeClr val="accent5"/>
                </a:solidFill>
              </a:rPr>
              <a:t>The Value Builder System™</a:t>
            </a:r>
            <a:r>
              <a:rPr dirty="0"/>
              <a:t>— a cloud-based software application that allows business owners to evaluate the “sellability” of their company.</a:t>
            </a:r>
            <a:br>
              <a:rPr dirty="0"/>
            </a:br>
            <a:endParaRPr dirty="0"/>
          </a:p>
          <a:p>
            <a:pPr marL="0" indent="0" defTabSz="429768">
              <a:lnSpc>
                <a:spcPct val="90000"/>
              </a:lnSpc>
              <a:spcBef>
                <a:spcPts val="400"/>
              </a:spcBef>
              <a:buSzTx/>
              <a:buNone/>
              <a:defRPr sz="1692">
                <a:solidFill>
                  <a:srgbClr val="74747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We analyzed data from over 20,000 users of The Value Builder Score from around the world between July 1, 2012 and </a:t>
            </a:r>
            <a:r>
              <a:rPr lang="en-CA" dirty="0" smtClean="0"/>
              <a:t>March</a:t>
            </a:r>
            <a:r>
              <a:rPr dirty="0" smtClean="0"/>
              <a:t> </a:t>
            </a:r>
            <a:r>
              <a:rPr dirty="0"/>
              <a:t>31, </a:t>
            </a:r>
            <a:r>
              <a:rPr dirty="0" smtClean="0"/>
              <a:t>201</a:t>
            </a:r>
            <a:r>
              <a:rPr lang="en-CA" dirty="0" smtClean="0"/>
              <a:t>6</a:t>
            </a:r>
            <a:r>
              <a:rPr dirty="0" smtClean="0"/>
              <a:t>. </a:t>
            </a:r>
            <a:r>
              <a:rPr dirty="0"/>
              <a:t>The majority of participants were from the United States, the United Kingdom, Canada and Australia. </a:t>
            </a:r>
            <a:br>
              <a:rPr dirty="0"/>
            </a:br>
            <a:endParaRPr dirty="0"/>
          </a:p>
          <a:p>
            <a:pPr marL="0" indent="0" defTabSz="429768">
              <a:lnSpc>
                <a:spcPct val="90000"/>
              </a:lnSpc>
              <a:spcBef>
                <a:spcPts val="400"/>
              </a:spcBef>
              <a:buSzTx/>
              <a:buNone/>
              <a:defRPr sz="1692">
                <a:solidFill>
                  <a:srgbClr val="74747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96.4% of business owners surveyed had revenue (annual turnover) of less than $20,000,000; 3.6% had revenue in excess of $20,000,000.</a:t>
            </a:r>
            <a:br>
              <a:rPr dirty="0"/>
            </a:br>
            <a:endParaRPr dirty="0"/>
          </a:p>
          <a:p>
            <a:pPr marL="0" indent="0" defTabSz="429768">
              <a:lnSpc>
                <a:spcPct val="90000"/>
              </a:lnSpc>
              <a:spcBef>
                <a:spcPts val="400"/>
              </a:spcBef>
              <a:buSzTx/>
              <a:buNone/>
              <a:defRPr sz="1692">
                <a:solidFill>
                  <a:srgbClr val="74747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Findings are considered accurate +/-0.81% 19 times out of 20.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2669269" y="-1"/>
            <a:ext cx="3621733" cy="1660070"/>
            <a:chOff x="0" y="0"/>
            <a:chExt cx="3621732" cy="1660069"/>
          </a:xfrm>
        </p:grpSpPr>
        <p:pic>
          <p:nvPicPr>
            <p:cNvPr id="129" name="image5.png" descr="shadow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32078"/>
              <a:ext cx="3621731" cy="827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Shape 130"/>
            <p:cNvSpPr/>
            <p:nvPr/>
          </p:nvSpPr>
          <p:spPr>
            <a:xfrm rot="10800000">
              <a:off x="190744" y="-1"/>
              <a:ext cx="3430989" cy="135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5" y="0"/>
                  </a:moveTo>
                  <a:lnTo>
                    <a:pt x="20975" y="0"/>
                  </a:lnTo>
                  <a:cubicBezTo>
                    <a:pt x="21320" y="0"/>
                    <a:pt x="21600" y="710"/>
                    <a:pt x="21600" y="1587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587"/>
                  </a:lnTo>
                  <a:cubicBezTo>
                    <a:pt x="0" y="710"/>
                    <a:pt x="280" y="0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2860013" y="202337"/>
            <a:ext cx="3430989" cy="949972"/>
          </a:xfrm>
          <a:prstGeom prst="rect">
            <a:avLst/>
          </a:prstGeom>
        </p:spPr>
        <p:txBody>
          <a:bodyPr/>
          <a:lstStyle/>
          <a:p>
            <a:pPr defTabSz="379475">
              <a:lnSpc>
                <a:spcPct val="90000"/>
              </a:lnSpc>
              <a:defRPr sz="2656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Objectives &amp; </a:t>
            </a:r>
            <a:br/>
            <a:r>
              <a:t>Methodology</a:t>
            </a:r>
          </a:p>
        </p:txBody>
      </p:sp>
      <p:sp>
        <p:nvSpPr>
          <p:cNvPr id="133" name="Shape 133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134" name="Shape 13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Sellability Tracker </a:t>
            </a:r>
            <a:r>
              <a:rPr dirty="0" smtClean="0"/>
              <a:t>Q</a:t>
            </a:r>
            <a:r>
              <a:rPr lang="en-CA" dirty="0" smtClean="0"/>
              <a:t>1</a:t>
            </a:r>
            <a:r>
              <a:rPr dirty="0" smtClean="0"/>
              <a:t> 201</a:t>
            </a:r>
            <a:r>
              <a:rPr lang="en-CA" dirty="0" smtClean="0"/>
              <a:t>6</a:t>
            </a:r>
            <a:r>
              <a:rPr dirty="0" smtClean="0"/>
              <a:t>. </a:t>
            </a:r>
            <a:r>
              <a:rPr dirty="0"/>
              <a:t>Copyright </a:t>
            </a:r>
            <a:r>
              <a:rPr dirty="0" smtClean="0"/>
              <a:t>201</a:t>
            </a:r>
            <a:r>
              <a:rPr lang="en-CA" dirty="0" smtClean="0"/>
              <a:t>6</a:t>
            </a:r>
            <a:r>
              <a:rPr dirty="0" smtClean="0"/>
              <a:t> </a:t>
            </a:r>
            <a:r>
              <a:rPr dirty="0"/>
              <a:t>- Presented by The Value Builder System</a:t>
            </a:r>
            <a:r>
              <a:rPr baseline="30000" dirty="0"/>
              <a:t>TM</a:t>
            </a:r>
          </a:p>
        </p:txBody>
      </p:sp>
      <p:sp>
        <p:nvSpPr>
          <p:cNvPr id="12" name="Shape 14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www.ValueBuilderSystem.com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Recurring Revenue</a:t>
            </a:r>
          </a:p>
        </p:txBody>
      </p:sp>
      <p:sp>
        <p:nvSpPr>
          <p:cNvPr id="445" name="Shape 445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46" name="Shape 446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 rot="5400000">
            <a:off x="-134513" y="3724823"/>
            <a:ext cx="1140550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graphicFrame>
        <p:nvGraphicFramePr>
          <p:cNvPr id="451" name="Chart 451"/>
          <p:cNvGraphicFramePr/>
          <p:nvPr>
            <p:extLst>
              <p:ext uri="{D42A27DB-BD31-4B8C-83A1-F6EECF244321}">
                <p14:modId xmlns:p14="http://schemas.microsoft.com/office/powerpoint/2010/main" val="1717858005"/>
              </p:ext>
            </p:extLst>
          </p:nvPr>
        </p:nvGraphicFramePr>
        <p:xfrm>
          <a:off x="986632" y="2634656"/>
          <a:ext cx="7170736" cy="340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2" name="Shape 452"/>
          <p:cNvSpPr/>
          <p:nvPr/>
        </p:nvSpPr>
        <p:spPr>
          <a:xfrm>
            <a:off x="5322629" y="3371837"/>
            <a:ext cx="1535436" cy="45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12.29%</a:t>
            </a:r>
          </a:p>
        </p:txBody>
      </p:sp>
      <p:sp>
        <p:nvSpPr>
          <p:cNvPr id="453" name="Shape 453"/>
          <p:cNvSpPr/>
          <p:nvPr/>
        </p:nvSpPr>
        <p:spPr>
          <a:xfrm rot="5400000">
            <a:off x="3588491" y="-2150747"/>
            <a:ext cx="676098" cy="7853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61"/>
                  <a:pt x="21600" y="13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37"/>
                </a:lnTo>
                <a:cubicBezTo>
                  <a:pt x="0" y="61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820963" y="1451988"/>
            <a:ext cx="60371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“Have you received a written offer to buy your </a:t>
            </a:r>
            <a:br/>
            <a:r>
              <a:t>business in the last year?”</a:t>
            </a:r>
          </a:p>
        </p:txBody>
      </p:sp>
      <p:sp>
        <p:nvSpPr>
          <p:cNvPr id="455" name="Shape 455"/>
          <p:cNvSpPr/>
          <p:nvPr/>
        </p:nvSpPr>
        <p:spPr>
          <a:xfrm>
            <a:off x="-9024" y="1542333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456" name="Shape 456"/>
          <p:cNvSpPr/>
          <p:nvPr/>
        </p:nvSpPr>
        <p:spPr>
          <a:xfrm flipH="1">
            <a:off x="713323" y="1532642"/>
            <a:ext cx="1" cy="527533"/>
          </a:xfrm>
          <a:prstGeom prst="line">
            <a:avLst/>
          </a:prstGeom>
          <a:ln w="6350">
            <a:solidFill>
              <a:srgbClr val="1336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458" name="Shape 45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59" name="Shape 459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744956" y="194719"/>
            <a:ext cx="7908003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Businesses with recurring revenue get more offers …</a:t>
            </a:r>
          </a:p>
        </p:txBody>
      </p:sp>
      <p:sp>
        <p:nvSpPr>
          <p:cNvPr id="461" name="Shape 461"/>
          <p:cNvSpPr/>
          <p:nvPr/>
        </p:nvSpPr>
        <p:spPr>
          <a:xfrm>
            <a:off x="6643348" y="4864142"/>
            <a:ext cx="153545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17.56%</a:t>
            </a:r>
          </a:p>
        </p:txBody>
      </p:sp>
      <p:sp>
        <p:nvSpPr>
          <p:cNvPr id="462" name="Shape 462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5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468" name="Shape 468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469" name="Shape 469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471" name="Shape 471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72" name="Chart 472"/>
          <p:cNvGraphicFramePr/>
          <p:nvPr>
            <p:extLst>
              <p:ext uri="{D42A27DB-BD31-4B8C-83A1-F6EECF244321}">
                <p14:modId xmlns:p14="http://schemas.microsoft.com/office/powerpoint/2010/main" val="796408616"/>
              </p:ext>
            </p:extLst>
          </p:nvPr>
        </p:nvGraphicFramePr>
        <p:xfrm>
          <a:off x="1265180" y="2600151"/>
          <a:ext cx="6613640" cy="322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3" name="Shape 473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474" name="Shape 474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75" name="Shape 475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2832370" y="194719"/>
            <a:ext cx="3479256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… And Better Offers</a:t>
            </a:r>
          </a:p>
        </p:txBody>
      </p:sp>
      <p:sp>
        <p:nvSpPr>
          <p:cNvPr id="477" name="Shape 477"/>
          <p:cNvSpPr/>
          <p:nvPr/>
        </p:nvSpPr>
        <p:spPr>
          <a:xfrm>
            <a:off x="4698958" y="3288029"/>
            <a:ext cx="153545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3.76</a:t>
            </a:r>
          </a:p>
        </p:txBody>
      </p:sp>
      <p:sp>
        <p:nvSpPr>
          <p:cNvPr id="478" name="Shape 478"/>
          <p:cNvSpPr/>
          <p:nvPr/>
        </p:nvSpPr>
        <p:spPr>
          <a:xfrm>
            <a:off x="7369421" y="4722369"/>
            <a:ext cx="153545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4.14</a:t>
            </a:r>
          </a:p>
        </p:txBody>
      </p:sp>
      <p:sp>
        <p:nvSpPr>
          <p:cNvPr id="479" name="Shape 47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Size</a:t>
            </a:r>
          </a:p>
        </p:txBody>
      </p:sp>
      <p:sp>
        <p:nvSpPr>
          <p:cNvPr id="483" name="Shape 483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84" name="Shape 48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7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490" name="Shape 490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491" name="Shape 491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493" name="Shape 493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94" name="Chart 494"/>
          <p:cNvGraphicFramePr/>
          <p:nvPr>
            <p:extLst>
              <p:ext uri="{D42A27DB-BD31-4B8C-83A1-F6EECF244321}">
                <p14:modId xmlns:p14="http://schemas.microsoft.com/office/powerpoint/2010/main" val="252014379"/>
              </p:ext>
            </p:extLst>
          </p:nvPr>
        </p:nvGraphicFramePr>
        <p:xfrm>
          <a:off x="576583" y="2192629"/>
          <a:ext cx="7768183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5" name="Shape 495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496" name="Shape 496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497" name="Shape 497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3290980" y="192386"/>
            <a:ext cx="256203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Size matters…</a:t>
            </a:r>
          </a:p>
        </p:txBody>
      </p:sp>
      <p:sp>
        <p:nvSpPr>
          <p:cNvPr id="499" name="Shape 49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4" grpId="1">
        <p:bldSub>
          <a:bldChart bld="categoryEl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2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505" name="Shape 505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506" name="Shape 506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508" name="Shape 508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509" name="Chart 509"/>
          <p:cNvGraphicFramePr/>
          <p:nvPr>
            <p:extLst>
              <p:ext uri="{D42A27DB-BD31-4B8C-83A1-F6EECF244321}">
                <p14:modId xmlns:p14="http://schemas.microsoft.com/office/powerpoint/2010/main" val="1922145157"/>
              </p:ext>
            </p:extLst>
          </p:nvPr>
        </p:nvGraphicFramePr>
        <p:xfrm>
          <a:off x="965199" y="2322115"/>
          <a:ext cx="6982883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0" name="Shape 510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511" name="Shape 51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12" name="Shape 51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1269887" y="231780"/>
            <a:ext cx="660422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Multiple goes up in lock step with size</a:t>
            </a:r>
          </a:p>
        </p:txBody>
      </p:sp>
      <p:sp>
        <p:nvSpPr>
          <p:cNvPr id="514" name="Shape 51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9" grpId="1">
        <p:bldSub>
          <a:bldChart bld="category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Record Keeping</a:t>
            </a:r>
          </a:p>
        </p:txBody>
      </p:sp>
      <p:sp>
        <p:nvSpPr>
          <p:cNvPr id="518" name="Shape 51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19" name="Shape 51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2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525" name="Shape 525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526" name="Shape 526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528" name="Shape 528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529" name="Chart 529"/>
          <p:cNvGraphicFramePr/>
          <p:nvPr>
            <p:extLst>
              <p:ext uri="{D42A27DB-BD31-4B8C-83A1-F6EECF244321}">
                <p14:modId xmlns:p14="http://schemas.microsoft.com/office/powerpoint/2010/main" val="1974609550"/>
              </p:ext>
            </p:extLst>
          </p:nvPr>
        </p:nvGraphicFramePr>
        <p:xfrm>
          <a:off x="889571" y="2236326"/>
          <a:ext cx="7499527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0" name="Shape 530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531" name="Shape 53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32" name="Shape 53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820734" y="247261"/>
            <a:ext cx="510248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lvl="1" indent="171450"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Record keeping approach</a:t>
            </a:r>
          </a:p>
        </p:txBody>
      </p:sp>
      <p:sp>
        <p:nvSpPr>
          <p:cNvPr id="534" name="Shape 53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9" grpId="1">
        <p:bldSub>
          <a:bldChart bld="categoryEl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Growth</a:t>
            </a:r>
          </a:p>
        </p:txBody>
      </p:sp>
      <p:sp>
        <p:nvSpPr>
          <p:cNvPr id="538" name="Shape 53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39" name="Shape 53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42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545" name="Shape 545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546" name="Shape 546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548" name="Shape 548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549" name="Chart 549"/>
          <p:cNvGraphicFramePr/>
          <p:nvPr>
            <p:extLst>
              <p:ext uri="{D42A27DB-BD31-4B8C-83A1-F6EECF244321}">
                <p14:modId xmlns:p14="http://schemas.microsoft.com/office/powerpoint/2010/main" val="1529081709"/>
              </p:ext>
            </p:extLst>
          </p:nvPr>
        </p:nvGraphicFramePr>
        <p:xfrm>
          <a:off x="695540" y="2242325"/>
          <a:ext cx="7931690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0" name="Shape 550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551" name="Shape 55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52" name="Shape 55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597592" y="191430"/>
            <a:ext cx="820273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Growing companies get much higher offers</a:t>
            </a:r>
          </a:p>
        </p:txBody>
      </p:sp>
      <p:sp>
        <p:nvSpPr>
          <p:cNvPr id="554" name="Shape 55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9" grpId="1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1" name="Group 141"/>
          <p:cNvGrpSpPr/>
          <p:nvPr/>
        </p:nvGrpSpPr>
        <p:grpSpPr>
          <a:xfrm>
            <a:off x="-3" y="1353537"/>
            <a:ext cx="7796140" cy="671082"/>
            <a:chOff x="0" y="0"/>
            <a:chExt cx="7796139" cy="671081"/>
          </a:xfrm>
        </p:grpSpPr>
        <p:pic>
          <p:nvPicPr>
            <p:cNvPr id="138" name="image5.png" descr="shadow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45480"/>
              <a:ext cx="7161163" cy="225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Shape 139"/>
            <p:cNvSpPr/>
            <p:nvPr/>
          </p:nvSpPr>
          <p:spPr>
            <a:xfrm rot="5400000">
              <a:off x="3381359" y="-3381360"/>
              <a:ext cx="504270" cy="726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7" y="0"/>
                  </a:moveTo>
                  <a:lnTo>
                    <a:pt x="20013" y="0"/>
                  </a:lnTo>
                  <a:cubicBezTo>
                    <a:pt x="20890" y="0"/>
                    <a:pt x="21600" y="49"/>
                    <a:pt x="21600" y="11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10"/>
                  </a:lnTo>
                  <a:cubicBezTo>
                    <a:pt x="0" y="49"/>
                    <a:pt x="710" y="0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560020" y="29766"/>
              <a:ext cx="7236119" cy="434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i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r>
                <a:t>“In the next 12 months, do you expect your revenue to…”</a:t>
              </a:r>
            </a:p>
          </p:txBody>
        </p:sp>
      </p:grpSp>
      <p:sp>
        <p:nvSpPr>
          <p:cNvPr id="142" name="Shape 142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143" name="Shape 143"/>
          <p:cNvSpPr/>
          <p:nvPr/>
        </p:nvSpPr>
        <p:spPr>
          <a:xfrm rot="5400000">
            <a:off x="-285566" y="3712197"/>
            <a:ext cx="1304286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" y="0"/>
                </a:moveTo>
                <a:lnTo>
                  <a:pt x="20518" y="0"/>
                </a:lnTo>
                <a:cubicBezTo>
                  <a:pt x="2111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484" y="0"/>
                  <a:pt x="1082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5924" y="3567661"/>
            <a:ext cx="775439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% who expect their revenue to increase next year</a:t>
            </a:r>
          </a:p>
        </p:txBody>
      </p:sp>
      <p:sp>
        <p:nvSpPr>
          <p:cNvPr id="145" name="Shape 145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46" name="Chart 146"/>
          <p:cNvGraphicFramePr/>
          <p:nvPr>
            <p:extLst>
              <p:ext uri="{D42A27DB-BD31-4B8C-83A1-F6EECF244321}">
                <p14:modId xmlns:p14="http://schemas.microsoft.com/office/powerpoint/2010/main" val="1458552012"/>
              </p:ext>
            </p:extLst>
          </p:nvPr>
        </p:nvGraphicFramePr>
        <p:xfrm>
          <a:off x="1090672" y="2024621"/>
          <a:ext cx="7839929" cy="41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Shape 147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148" name="Shape 148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</a:t>
            </a:r>
            <a:r>
              <a:rPr lang="en-US" dirty="0" smtClean="0"/>
              <a:t>2016 </a:t>
            </a:r>
            <a:r>
              <a:rPr lang="en-US" dirty="0"/>
              <a:t>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149" name="Shape 14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www.ValueBuilderSystem.com</a:t>
            </a:r>
          </a:p>
        </p:txBody>
      </p:sp>
      <p:sp>
        <p:nvSpPr>
          <p:cNvPr id="150" name="Shape 150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21609" y="255978"/>
            <a:ext cx="7700782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ctr"/>
            <a:r>
              <a:rPr dirty="0"/>
              <a:t>Slight </a:t>
            </a:r>
            <a:r>
              <a:rPr dirty="0" smtClean="0"/>
              <a:t>decrease in owner optimism</a:t>
            </a:r>
            <a:r>
              <a:rPr dirty="0"/>
              <a:t>, except in the </a:t>
            </a:r>
            <a:r>
              <a:rPr dirty="0" smtClean="0"/>
              <a:t>U.</a:t>
            </a:r>
            <a:r>
              <a:rPr lang="en-CA" dirty="0" smtClean="0"/>
              <a:t>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Differentiation</a:t>
            </a:r>
          </a:p>
        </p:txBody>
      </p:sp>
      <p:sp>
        <p:nvSpPr>
          <p:cNvPr id="558" name="Shape 55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59" name="Shape 55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2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565" name="Shape 565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566" name="Shape 566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568" name="Shape 568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569" name="Chart 569"/>
          <p:cNvGraphicFramePr/>
          <p:nvPr>
            <p:extLst>
              <p:ext uri="{D42A27DB-BD31-4B8C-83A1-F6EECF244321}">
                <p14:modId xmlns:p14="http://schemas.microsoft.com/office/powerpoint/2010/main" val="1895284855"/>
              </p:ext>
            </p:extLst>
          </p:nvPr>
        </p:nvGraphicFramePr>
        <p:xfrm>
          <a:off x="536501" y="2290353"/>
          <a:ext cx="8363400" cy="37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0" name="Shape 570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571" name="Shape 57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72" name="Shape 57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366576" y="7797"/>
            <a:ext cx="858398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Companies with a monopoly in their market get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50% higher offers</a:t>
            </a:r>
          </a:p>
        </p:txBody>
      </p:sp>
      <p:sp>
        <p:nvSpPr>
          <p:cNvPr id="574" name="Shape 57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9" grpId="1">
        <p:bldSub>
          <a:bldChart bld="category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Industry</a:t>
            </a:r>
          </a:p>
        </p:txBody>
      </p:sp>
      <p:sp>
        <p:nvSpPr>
          <p:cNvPr id="578" name="Shape 57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79" name="Shape 57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/>
        </p:nvSpPr>
        <p:spPr>
          <a:xfrm>
            <a:off x="-5" y="377952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2" name="Shape 582"/>
          <p:cNvSpPr/>
          <p:nvPr/>
        </p:nvSpPr>
        <p:spPr>
          <a:xfrm rot="5400000">
            <a:off x="-244411" y="3671041"/>
            <a:ext cx="1304287" cy="97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2" y="0"/>
                </a:moveTo>
                <a:lnTo>
                  <a:pt x="20418" y="0"/>
                </a:lnTo>
                <a:cubicBezTo>
                  <a:pt x="21071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29" y="0"/>
                  <a:pt x="1182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35924" y="3643862"/>
            <a:ext cx="85775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% of respondents who had received an offer in the last year</a:t>
            </a:r>
          </a:p>
        </p:txBody>
      </p:sp>
      <p:sp>
        <p:nvSpPr>
          <p:cNvPr id="585" name="Shape 585"/>
          <p:cNvSpPr/>
          <p:nvPr/>
        </p:nvSpPr>
        <p:spPr>
          <a:xfrm rot="5400000">
            <a:off x="2760416" y="-1453911"/>
            <a:ext cx="676098" cy="619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77"/>
                  <a:pt x="21600" y="17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3"/>
                </a:lnTo>
                <a:cubicBezTo>
                  <a:pt x="0" y="77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grpSp>
        <p:nvGrpSpPr>
          <p:cNvPr id="588" name="Group 588"/>
          <p:cNvGrpSpPr/>
          <p:nvPr/>
        </p:nvGrpSpPr>
        <p:grpSpPr>
          <a:xfrm>
            <a:off x="-482116" y="1267065"/>
            <a:ext cx="6902466" cy="866431"/>
            <a:chOff x="0" y="0"/>
            <a:chExt cx="6902464" cy="866429"/>
          </a:xfrm>
        </p:grpSpPr>
        <p:pic>
          <p:nvPicPr>
            <p:cNvPr id="586" name="image5.png" descr="shadow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656494"/>
              <a:ext cx="6679050" cy="209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7" name="Shape 587"/>
            <p:cNvSpPr/>
            <p:nvPr/>
          </p:nvSpPr>
          <p:spPr>
            <a:xfrm>
              <a:off x="1060969" y="0"/>
              <a:ext cx="5841496" cy="77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 i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“Have you received a written offer to buy your </a:t>
              </a:r>
              <a:br/>
              <a:r>
                <a:t>business in the last year?”</a:t>
              </a:r>
            </a:p>
          </p:txBody>
        </p:sp>
      </p:grpSp>
      <p:sp>
        <p:nvSpPr>
          <p:cNvPr id="589" name="Shape 589"/>
          <p:cNvSpPr/>
          <p:nvPr/>
        </p:nvSpPr>
        <p:spPr>
          <a:xfrm>
            <a:off x="-78209" y="1387836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590" name="Shape 590"/>
          <p:cNvSpPr/>
          <p:nvPr/>
        </p:nvSpPr>
        <p:spPr>
          <a:xfrm flipH="1">
            <a:off x="560017" y="1442093"/>
            <a:ext cx="1" cy="400111"/>
          </a:xfrm>
          <a:prstGeom prst="line">
            <a:avLst/>
          </a:prstGeom>
          <a:ln w="6350">
            <a:solidFill>
              <a:srgbClr val="1336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229145" y="6264016"/>
            <a:ext cx="3014135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* Caution: small sample</a:t>
            </a:r>
          </a:p>
        </p:txBody>
      </p:sp>
      <p:sp>
        <p:nvSpPr>
          <p:cNvPr id="593" name="Shape 593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594" name="Shape 594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595" name="Shape 595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621375" y="225524"/>
            <a:ext cx="8163360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Proportion of owners receiving offers by industry</a:t>
            </a:r>
            <a:br/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09567737"/>
              </p:ext>
            </p:extLst>
          </p:nvPr>
        </p:nvGraphicFramePr>
        <p:xfrm>
          <a:off x="1072897" y="2280405"/>
          <a:ext cx="7576110" cy="393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 rot="5400000">
            <a:off x="-244411" y="3671041"/>
            <a:ext cx="1304287" cy="97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2" y="0"/>
                </a:moveTo>
                <a:lnTo>
                  <a:pt x="20418" y="0"/>
                </a:lnTo>
                <a:cubicBezTo>
                  <a:pt x="21071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29" y="0"/>
                  <a:pt x="1182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35924" y="3796261"/>
            <a:ext cx="85775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graphicFrame>
        <p:nvGraphicFramePr>
          <p:cNvPr id="604" name="Chart 604"/>
          <p:cNvGraphicFramePr/>
          <p:nvPr>
            <p:extLst>
              <p:ext uri="{D42A27DB-BD31-4B8C-83A1-F6EECF244321}">
                <p14:modId xmlns:p14="http://schemas.microsoft.com/office/powerpoint/2010/main" val="1185183487"/>
              </p:ext>
            </p:extLst>
          </p:nvPr>
        </p:nvGraphicFramePr>
        <p:xfrm>
          <a:off x="605648" y="2083156"/>
          <a:ext cx="8432757" cy="417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5" name="Shape 605"/>
          <p:cNvSpPr/>
          <p:nvPr/>
        </p:nvSpPr>
        <p:spPr>
          <a:xfrm>
            <a:off x="7311425" y="4747375"/>
            <a:ext cx="712851" cy="20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7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*</a:t>
            </a:r>
          </a:p>
        </p:txBody>
      </p:sp>
      <p:sp>
        <p:nvSpPr>
          <p:cNvPr id="606" name="Shape 606"/>
          <p:cNvSpPr/>
          <p:nvPr/>
        </p:nvSpPr>
        <p:spPr>
          <a:xfrm>
            <a:off x="7410931" y="4541249"/>
            <a:ext cx="262436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*</a:t>
            </a:r>
          </a:p>
        </p:txBody>
      </p:sp>
      <p:sp>
        <p:nvSpPr>
          <p:cNvPr id="607" name="Shape 607"/>
          <p:cNvSpPr/>
          <p:nvPr/>
        </p:nvSpPr>
        <p:spPr>
          <a:xfrm>
            <a:off x="6447878" y="5381556"/>
            <a:ext cx="121854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*</a:t>
            </a:r>
          </a:p>
        </p:txBody>
      </p:sp>
      <p:sp>
        <p:nvSpPr>
          <p:cNvPr id="608" name="Shape 608"/>
          <p:cNvSpPr/>
          <p:nvPr/>
        </p:nvSpPr>
        <p:spPr>
          <a:xfrm>
            <a:off x="5610115" y="5714173"/>
            <a:ext cx="12185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*</a:t>
            </a:r>
          </a:p>
        </p:txBody>
      </p:sp>
      <p:sp>
        <p:nvSpPr>
          <p:cNvPr id="609" name="Shape 609"/>
          <p:cNvSpPr/>
          <p:nvPr/>
        </p:nvSpPr>
        <p:spPr>
          <a:xfrm rot="5400000">
            <a:off x="2721602" y="-1415098"/>
            <a:ext cx="753724" cy="619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78"/>
                  <a:pt x="21600" y="17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5"/>
                </a:lnTo>
                <a:cubicBezTo>
                  <a:pt x="0" y="78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grpSp>
        <p:nvGrpSpPr>
          <p:cNvPr id="612" name="Group 612"/>
          <p:cNvGrpSpPr/>
          <p:nvPr/>
        </p:nvGrpSpPr>
        <p:grpSpPr>
          <a:xfrm>
            <a:off x="-136330" y="1313310"/>
            <a:ext cx="6333264" cy="836109"/>
            <a:chOff x="0" y="0"/>
            <a:chExt cx="6902464" cy="866429"/>
          </a:xfrm>
        </p:grpSpPr>
        <p:pic>
          <p:nvPicPr>
            <p:cNvPr id="610" name="image5.png" descr="shadow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56494"/>
              <a:ext cx="6679050" cy="209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1" name="Shape 611"/>
            <p:cNvSpPr/>
            <p:nvPr/>
          </p:nvSpPr>
          <p:spPr>
            <a:xfrm>
              <a:off x="1060969" y="0"/>
              <a:ext cx="5841496" cy="7772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i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r>
                <a:t>“What multiple of your earnings did the offer represent? ”</a:t>
              </a:r>
            </a:p>
          </p:txBody>
        </p:sp>
      </p:grpSp>
      <p:sp>
        <p:nvSpPr>
          <p:cNvPr id="613" name="Shape 613"/>
          <p:cNvSpPr/>
          <p:nvPr/>
        </p:nvSpPr>
        <p:spPr>
          <a:xfrm>
            <a:off x="35923" y="1313311"/>
            <a:ext cx="542931" cy="4318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614" name="Shape 614"/>
          <p:cNvSpPr/>
          <p:nvPr/>
        </p:nvSpPr>
        <p:spPr>
          <a:xfrm flipH="1">
            <a:off x="647017" y="1412562"/>
            <a:ext cx="1" cy="400111"/>
          </a:xfrm>
          <a:prstGeom prst="line">
            <a:avLst/>
          </a:prstGeom>
          <a:ln w="6350">
            <a:solidFill>
              <a:srgbClr val="1336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1058332" y="6189133"/>
            <a:ext cx="2777068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* Caution: small sample</a:t>
            </a:r>
          </a:p>
        </p:txBody>
      </p:sp>
      <p:sp>
        <p:nvSpPr>
          <p:cNvPr id="616" name="Shape 616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617" name="Shape 617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618" name="Shape 618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1504217" y="192372"/>
            <a:ext cx="638948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Industry average offers </a:t>
            </a:r>
            <a:br/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 rot="5400000">
            <a:off x="-244411" y="3671041"/>
            <a:ext cx="1304287" cy="97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2" y="0"/>
                </a:moveTo>
                <a:lnTo>
                  <a:pt x="20418" y="0"/>
                </a:lnTo>
                <a:cubicBezTo>
                  <a:pt x="21071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29" y="0"/>
                  <a:pt x="1182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35924" y="3796261"/>
            <a:ext cx="85775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graphicFrame>
        <p:nvGraphicFramePr>
          <p:cNvPr id="631" name="Chart 631"/>
          <p:cNvGraphicFramePr/>
          <p:nvPr>
            <p:extLst>
              <p:ext uri="{D42A27DB-BD31-4B8C-83A1-F6EECF244321}">
                <p14:modId xmlns:p14="http://schemas.microsoft.com/office/powerpoint/2010/main" val="1456876700"/>
              </p:ext>
            </p:extLst>
          </p:nvPr>
        </p:nvGraphicFramePr>
        <p:xfrm>
          <a:off x="971885" y="2207024"/>
          <a:ext cx="7979289" cy="402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2" name="Shape 632"/>
          <p:cNvSpPr/>
          <p:nvPr/>
        </p:nvSpPr>
        <p:spPr>
          <a:xfrm rot="5400000">
            <a:off x="2709843" y="-1426857"/>
            <a:ext cx="777242" cy="619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78"/>
                  <a:pt x="21600" y="17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5"/>
                </a:lnTo>
                <a:cubicBezTo>
                  <a:pt x="0" y="78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grpSp>
        <p:nvGrpSpPr>
          <p:cNvPr id="635" name="Group 635"/>
          <p:cNvGrpSpPr/>
          <p:nvPr/>
        </p:nvGrpSpPr>
        <p:grpSpPr>
          <a:xfrm>
            <a:off x="-482117" y="1282991"/>
            <a:ext cx="6679052" cy="866430"/>
            <a:chOff x="-1" y="1"/>
            <a:chExt cx="6679050" cy="866429"/>
          </a:xfrm>
        </p:grpSpPr>
        <p:pic>
          <p:nvPicPr>
            <p:cNvPr id="633" name="image5.png" descr="shadow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56494"/>
              <a:ext cx="6679050" cy="209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4" name="Shape 634"/>
            <p:cNvSpPr/>
            <p:nvPr/>
          </p:nvSpPr>
          <p:spPr>
            <a:xfrm>
              <a:off x="1270890" y="1"/>
              <a:ext cx="5063385" cy="70788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i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r>
                <a:rPr dirty="0"/>
                <a:t>“What multiple of your earnings did the offer represent? ”</a:t>
              </a:r>
            </a:p>
          </p:txBody>
        </p:sp>
      </p:grpSp>
      <p:sp>
        <p:nvSpPr>
          <p:cNvPr id="636" name="Shape 636"/>
          <p:cNvSpPr/>
          <p:nvPr/>
        </p:nvSpPr>
        <p:spPr>
          <a:xfrm>
            <a:off x="35923" y="1313311"/>
            <a:ext cx="542931" cy="4318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637" name="Shape 637"/>
          <p:cNvSpPr/>
          <p:nvPr/>
        </p:nvSpPr>
        <p:spPr>
          <a:xfrm flipH="1">
            <a:off x="560017" y="1442093"/>
            <a:ext cx="1" cy="400111"/>
          </a:xfrm>
          <a:prstGeom prst="line">
            <a:avLst/>
          </a:prstGeom>
          <a:ln w="6350">
            <a:solidFill>
              <a:srgbClr val="1336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639" name="Shape 63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640" name="Shape 640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1048936" y="29017"/>
            <a:ext cx="704612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Industry average offers for businesses with greater than $3 million annual revenue </a:t>
            </a:r>
            <a:br>
              <a:rPr dirty="0"/>
            </a:br>
            <a:endParaRPr dirty="0"/>
          </a:p>
        </p:txBody>
      </p:sp>
      <p:sp>
        <p:nvSpPr>
          <p:cNvPr id="642" name="Shape 642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Value Builder Score</a:t>
            </a:r>
          </a:p>
        </p:txBody>
      </p:sp>
      <p:sp>
        <p:nvSpPr>
          <p:cNvPr id="646" name="Shape 646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647" name="Shape 647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0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hape 651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560019" y="1383304"/>
            <a:ext cx="820273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“What multiple of your earnings did the offer represent? </a:t>
            </a:r>
          </a:p>
        </p:txBody>
      </p:sp>
      <p:sp>
        <p:nvSpPr>
          <p:cNvPr id="653" name="Shape 653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654" name="Shape 654"/>
          <p:cNvSpPr/>
          <p:nvPr/>
        </p:nvSpPr>
        <p:spPr>
          <a:xfrm rot="5400000">
            <a:off x="-221453" y="3729511"/>
            <a:ext cx="1140551" cy="854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" y="0"/>
                </a:moveTo>
                <a:lnTo>
                  <a:pt x="20412" y="0"/>
                </a:lnTo>
                <a:cubicBezTo>
                  <a:pt x="21068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32" y="0"/>
                  <a:pt x="1188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35925" y="3796263"/>
            <a:ext cx="92927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chemeClr val="accent2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Comparing average multiple offered</a:t>
            </a:r>
          </a:p>
        </p:txBody>
      </p:sp>
      <p:sp>
        <p:nvSpPr>
          <p:cNvPr id="656" name="Shape 656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657" name="Chart 657"/>
          <p:cNvGraphicFramePr/>
          <p:nvPr>
            <p:extLst>
              <p:ext uri="{D42A27DB-BD31-4B8C-83A1-F6EECF244321}">
                <p14:modId xmlns:p14="http://schemas.microsoft.com/office/powerpoint/2010/main" val="813508697"/>
              </p:ext>
            </p:extLst>
          </p:nvPr>
        </p:nvGraphicFramePr>
        <p:xfrm>
          <a:off x="710779" y="2272947"/>
          <a:ext cx="8242598" cy="38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8" name="Shape 658"/>
          <p:cNvSpPr/>
          <p:nvPr/>
        </p:nvSpPr>
        <p:spPr>
          <a:xfrm>
            <a:off x="2206212" y="3891750"/>
            <a:ext cx="321055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t>Average Value Builder Score: 59.1</a:t>
            </a:r>
          </a:p>
        </p:txBody>
      </p:sp>
      <p:sp>
        <p:nvSpPr>
          <p:cNvPr id="659" name="Shape 659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660" name="Shape 660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661" name="Shape 661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369393" y="194719"/>
            <a:ext cx="8583984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Company Value Builder Score by offer multiple </a:t>
            </a:r>
          </a:p>
        </p:txBody>
      </p:sp>
      <p:sp>
        <p:nvSpPr>
          <p:cNvPr id="663" name="Shape 663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" y="364894"/>
            <a:ext cx="8058684" cy="5510145"/>
          </a:xfrm>
          <a:prstGeom prst="rect">
            <a:avLst/>
          </a:prstGeom>
        </p:spPr>
      </p:pic>
      <p:sp>
        <p:nvSpPr>
          <p:cNvPr id="668" name="Shape 668"/>
          <p:cNvSpPr/>
          <p:nvPr/>
        </p:nvSpPr>
        <p:spPr>
          <a:xfrm>
            <a:off x="7446857" y="797043"/>
            <a:ext cx="1021081" cy="660281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355827"/>
            <a:ext cx="8158163" cy="5528280"/>
          </a:xfrm>
          <a:prstGeom prst="rect">
            <a:avLst/>
          </a:prstGeom>
        </p:spPr>
      </p:pic>
      <p:sp>
        <p:nvSpPr>
          <p:cNvPr id="674" name="Shape 674"/>
          <p:cNvSpPr/>
          <p:nvPr/>
        </p:nvSpPr>
        <p:spPr>
          <a:xfrm>
            <a:off x="5922290" y="2147281"/>
            <a:ext cx="2774779" cy="1084757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155" name="Shape 155"/>
          <p:cNvSpPr/>
          <p:nvPr/>
        </p:nvSpPr>
        <p:spPr>
          <a:xfrm rot="5400000">
            <a:off x="-148934" y="3440248"/>
            <a:ext cx="1053779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9" y="0"/>
                </a:moveTo>
                <a:lnTo>
                  <a:pt x="20261" y="0"/>
                </a:lnTo>
                <a:cubicBezTo>
                  <a:pt x="21000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600" y="0"/>
                  <a:pt x="133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-21144" y="3489541"/>
            <a:ext cx="77543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% who say their industry is growing</a:t>
            </a:r>
          </a:p>
        </p:txBody>
      </p:sp>
      <p:sp>
        <p:nvSpPr>
          <p:cNvPr id="157" name="Shape 157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619733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58" name="Chart 158"/>
          <p:cNvGraphicFramePr/>
          <p:nvPr>
            <p:extLst>
              <p:ext uri="{D42A27DB-BD31-4B8C-83A1-F6EECF244321}">
                <p14:modId xmlns:p14="http://schemas.microsoft.com/office/powerpoint/2010/main" val="1758278360"/>
              </p:ext>
            </p:extLst>
          </p:nvPr>
        </p:nvGraphicFramePr>
        <p:xfrm>
          <a:off x="1055360" y="2032948"/>
          <a:ext cx="7950941" cy="410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9" name="Shape 159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Q1 2015. Copyright 2015										 			www.SellabilityScore.com</a:t>
            </a:r>
          </a:p>
        </p:txBody>
      </p:sp>
      <p:sp>
        <p:nvSpPr>
          <p:cNvPr id="160" name="Shape 160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331974" y="247046"/>
            <a:ext cx="6480052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ctr"/>
            <a:r>
              <a:rPr lang="en-US" dirty="0" smtClean="0"/>
              <a:t>Industry optimism </a:t>
            </a:r>
            <a:r>
              <a:rPr lang="en-US" dirty="0"/>
              <a:t>varies by region</a:t>
            </a:r>
            <a:endParaRPr dirty="0"/>
          </a:p>
        </p:txBody>
      </p:sp>
      <p:grpSp>
        <p:nvGrpSpPr>
          <p:cNvPr id="165" name="Group 165"/>
          <p:cNvGrpSpPr/>
          <p:nvPr/>
        </p:nvGrpSpPr>
        <p:grpSpPr>
          <a:xfrm>
            <a:off x="-3" y="1353538"/>
            <a:ext cx="5532643" cy="671082"/>
            <a:chOff x="0" y="0"/>
            <a:chExt cx="5532642" cy="671080"/>
          </a:xfrm>
        </p:grpSpPr>
        <p:pic>
          <p:nvPicPr>
            <p:cNvPr id="162" name="image5.png" descr="shadow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" y="445479"/>
              <a:ext cx="5532640" cy="225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Shape 163"/>
            <p:cNvSpPr/>
            <p:nvPr/>
          </p:nvSpPr>
          <p:spPr>
            <a:xfrm rot="5400000">
              <a:off x="2514186" y="-2514187"/>
              <a:ext cx="504270" cy="553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7" y="0"/>
                  </a:moveTo>
                  <a:lnTo>
                    <a:pt x="20013" y="0"/>
                  </a:lnTo>
                  <a:cubicBezTo>
                    <a:pt x="20890" y="0"/>
                    <a:pt x="21600" y="65"/>
                    <a:pt x="21600" y="145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45"/>
                  </a:lnTo>
                  <a:cubicBezTo>
                    <a:pt x="0" y="65"/>
                    <a:pt x="710" y="0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560020" y="29765"/>
              <a:ext cx="4972622" cy="434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i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r>
                <a:t>“Would you say your industry is…”</a:t>
              </a:r>
            </a:p>
          </p:txBody>
        </p:sp>
      </p:grpSp>
      <p:sp>
        <p:nvSpPr>
          <p:cNvPr id="166" name="Shape 166"/>
          <p:cNvSpPr/>
          <p:nvPr/>
        </p:nvSpPr>
        <p:spPr>
          <a:xfrm>
            <a:off x="-101728" y="1365118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167" name="Shape 167"/>
          <p:cNvSpPr/>
          <p:nvPr/>
        </p:nvSpPr>
        <p:spPr>
          <a:xfrm flipH="1">
            <a:off x="560019" y="1414574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169" name="Shape 16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" y="379148"/>
            <a:ext cx="8158163" cy="5564892"/>
          </a:xfrm>
          <a:prstGeom prst="rect">
            <a:avLst/>
          </a:prstGeom>
        </p:spPr>
      </p:pic>
      <p:sp>
        <p:nvSpPr>
          <p:cNvPr id="680" name="Shape 680"/>
          <p:cNvSpPr/>
          <p:nvPr/>
        </p:nvSpPr>
        <p:spPr>
          <a:xfrm>
            <a:off x="2414986" y="1960494"/>
            <a:ext cx="4314023" cy="2402200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" y="379147"/>
            <a:ext cx="8158164" cy="5564893"/>
          </a:xfrm>
          <a:prstGeom prst="rect">
            <a:avLst/>
          </a:prstGeom>
        </p:spPr>
      </p:pic>
      <p:sp>
        <p:nvSpPr>
          <p:cNvPr id="686" name="Shape 686"/>
          <p:cNvSpPr/>
          <p:nvPr/>
        </p:nvSpPr>
        <p:spPr>
          <a:xfrm>
            <a:off x="721517" y="2417866"/>
            <a:ext cx="1383935" cy="468067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9" name="Shape 686"/>
          <p:cNvSpPr/>
          <p:nvPr/>
        </p:nvSpPr>
        <p:spPr>
          <a:xfrm>
            <a:off x="6003130" y="784329"/>
            <a:ext cx="1383935" cy="468067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" y="379148"/>
            <a:ext cx="8158163" cy="5564892"/>
          </a:xfrm>
          <a:prstGeom prst="rect">
            <a:avLst/>
          </a:prstGeom>
        </p:spPr>
      </p:pic>
      <p:sp>
        <p:nvSpPr>
          <p:cNvPr id="692" name="Shape 692"/>
          <p:cNvSpPr/>
          <p:nvPr/>
        </p:nvSpPr>
        <p:spPr>
          <a:xfrm>
            <a:off x="3001693" y="5002894"/>
            <a:ext cx="3140609" cy="1228713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699" name="Shape 699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0" y="421076"/>
            <a:ext cx="8157179" cy="5464441"/>
          </a:xfrm>
          <a:prstGeom prst="rect">
            <a:avLst/>
          </a:prstGeom>
        </p:spPr>
      </p:pic>
      <p:sp>
        <p:nvSpPr>
          <p:cNvPr id="698" name="Shape 698"/>
          <p:cNvSpPr/>
          <p:nvPr/>
        </p:nvSpPr>
        <p:spPr>
          <a:xfrm>
            <a:off x="3001694" y="200025"/>
            <a:ext cx="3140610" cy="842152"/>
          </a:xfrm>
          <a:prstGeom prst="ellipse">
            <a:avLst/>
          </a:prstGeom>
          <a:ln w="5715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457199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ValueBuilderSystem.com</a:t>
            </a:r>
          </a:p>
        </p:txBody>
      </p:sp>
      <p:sp>
        <p:nvSpPr>
          <p:cNvPr id="703" name="Shape 703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704" name="Shape 704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2" name="image5.png" descr="shad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" y="1802925"/>
            <a:ext cx="8137151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 rot="5400000">
            <a:off x="3816439" y="-2462903"/>
            <a:ext cx="504269" cy="8137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6" y="0"/>
                </a:moveTo>
                <a:lnTo>
                  <a:pt x="20014" y="0"/>
                </a:lnTo>
                <a:cubicBezTo>
                  <a:pt x="20890" y="0"/>
                  <a:pt x="21600" y="44"/>
                  <a:pt x="21600" y="9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8"/>
                </a:lnTo>
                <a:cubicBezTo>
                  <a:pt x="0" y="44"/>
                  <a:pt x="710" y="0"/>
                  <a:pt x="158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26153" y="1417169"/>
            <a:ext cx="820273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“Have you received a written offer to buy your business in the last year?”</a:t>
            </a:r>
          </a:p>
        </p:txBody>
      </p:sp>
      <p:sp>
        <p:nvSpPr>
          <p:cNvPr id="175" name="Shape 175"/>
          <p:cNvSpPr/>
          <p:nvPr/>
        </p:nvSpPr>
        <p:spPr>
          <a:xfrm>
            <a:off x="-78209" y="1352562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176" name="Shape 176"/>
          <p:cNvSpPr/>
          <p:nvPr/>
        </p:nvSpPr>
        <p:spPr>
          <a:xfrm rot="5400000">
            <a:off x="-203699" y="3711757"/>
            <a:ext cx="1140551" cy="88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" y="0"/>
                </a:moveTo>
                <a:lnTo>
                  <a:pt x="20363" y="0"/>
                </a:lnTo>
                <a:cubicBezTo>
                  <a:pt x="21046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54" y="0"/>
                  <a:pt x="123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0" y="3638951"/>
            <a:ext cx="8636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BLI  = (%receiving an offer in quarter X / benchmark %)*100</a:t>
            </a:r>
          </a:p>
        </p:txBody>
      </p:sp>
      <p:sp>
        <p:nvSpPr>
          <p:cNvPr id="178" name="Shape 178"/>
          <p:cNvSpPr/>
          <p:nvPr/>
        </p:nvSpPr>
        <p:spPr>
          <a:xfrm flipH="1">
            <a:off x="560017" y="1406820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79" name="Chart 179"/>
          <p:cNvGraphicFramePr/>
          <p:nvPr>
            <p:extLst>
              <p:ext uri="{D42A27DB-BD31-4B8C-83A1-F6EECF244321}">
                <p14:modId xmlns:p14="http://schemas.microsoft.com/office/powerpoint/2010/main" val="876802290"/>
              </p:ext>
            </p:extLst>
          </p:nvPr>
        </p:nvGraphicFramePr>
        <p:xfrm>
          <a:off x="757182" y="2610226"/>
          <a:ext cx="7590384" cy="335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0" name="Shape 180"/>
          <p:cNvSpPr/>
          <p:nvPr/>
        </p:nvSpPr>
        <p:spPr>
          <a:xfrm>
            <a:off x="1781080" y="3586268"/>
            <a:ext cx="5916891" cy="0"/>
          </a:xfrm>
          <a:prstGeom prst="line">
            <a:avLst/>
          </a:prstGeom>
          <a:ln w="25400" cap="rnd">
            <a:solidFill>
              <a:schemeClr val="accent5"/>
            </a:solidFill>
            <a:prstDash val="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182" name="Shape 182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183" name="Shape 183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184" name="Shape 184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80008" y="93591"/>
            <a:ext cx="8583984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dirty="0"/>
              <a:t>Business Liquidity Index (BLI) has dropped </a:t>
            </a:r>
            <a:r>
              <a:rPr lang="en-US" dirty="0" smtClean="0"/>
              <a:t>to </a:t>
            </a:r>
            <a:r>
              <a:rPr lang="en-US" dirty="0"/>
              <a:t>its lowest point on record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75" y="1966303"/>
            <a:ext cx="8525196" cy="209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5.png" descr="shad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14683"/>
            <a:ext cx="8525196" cy="209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 rot="5400000">
            <a:off x="3892208" y="-2600319"/>
            <a:ext cx="740772" cy="8525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" y="0"/>
                </a:moveTo>
                <a:lnTo>
                  <a:pt x="20013" y="0"/>
                </a:lnTo>
                <a:cubicBezTo>
                  <a:pt x="20890" y="0"/>
                  <a:pt x="21600" y="62"/>
                  <a:pt x="21600" y="13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38"/>
                </a:lnTo>
                <a:cubicBezTo>
                  <a:pt x="0" y="62"/>
                  <a:pt x="710" y="0"/>
                  <a:pt x="158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567094" y="1337324"/>
            <a:ext cx="795809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“What multiple of your earnings did the offer represent? Please estimate the multiple using the money (or other </a:t>
            </a:r>
            <a:br/>
            <a:r>
              <a:t>currency like stock) that was being offered at closing. Please do not include any money being offered in the form</a:t>
            </a:r>
            <a:br/>
            <a:r>
              <a:t> of an ‘earn out’, or management contract that was contingent on your future performance.”</a:t>
            </a:r>
          </a:p>
        </p:txBody>
      </p:sp>
      <p:sp>
        <p:nvSpPr>
          <p:cNvPr id="194" name="Shape 194"/>
          <p:cNvSpPr/>
          <p:nvPr/>
        </p:nvSpPr>
        <p:spPr>
          <a:xfrm>
            <a:off x="-78209" y="1387836"/>
            <a:ext cx="6147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 spc="-15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Q</a:t>
            </a:r>
          </a:p>
        </p:txBody>
      </p:sp>
      <p:sp>
        <p:nvSpPr>
          <p:cNvPr id="195" name="Shape 195"/>
          <p:cNvSpPr/>
          <p:nvPr/>
        </p:nvSpPr>
        <p:spPr>
          <a:xfrm rot="5400000">
            <a:off x="-156481" y="3735085"/>
            <a:ext cx="987694" cy="83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5" y="0"/>
                </a:moveTo>
                <a:lnTo>
                  <a:pt x="20265" y="0"/>
                </a:lnTo>
                <a:cubicBezTo>
                  <a:pt x="21002" y="0"/>
                  <a:pt x="21600" y="710"/>
                  <a:pt x="21600" y="158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587"/>
                </a:lnTo>
                <a:cubicBezTo>
                  <a:pt x="0" y="710"/>
                  <a:pt x="598" y="0"/>
                  <a:pt x="13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0" y="3790514"/>
            <a:ext cx="76624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Multiple of earnings the offer represents</a:t>
            </a:r>
          </a:p>
        </p:txBody>
      </p:sp>
      <p:sp>
        <p:nvSpPr>
          <p:cNvPr id="197" name="Shape 197"/>
          <p:cNvSpPr/>
          <p:nvPr/>
        </p:nvSpPr>
        <p:spPr>
          <a:xfrm flipH="1">
            <a:off x="560017" y="1442093"/>
            <a:ext cx="1" cy="400111"/>
          </a:xfrm>
          <a:prstGeom prst="line">
            <a:avLst/>
          </a:prstGeom>
          <a:ln w="6350">
            <a:solidFill>
              <a:srgbClr val="B26412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98" name="Chart 198"/>
          <p:cNvGraphicFramePr/>
          <p:nvPr>
            <p:extLst>
              <p:ext uri="{D42A27DB-BD31-4B8C-83A1-F6EECF244321}">
                <p14:modId xmlns:p14="http://schemas.microsoft.com/office/powerpoint/2010/main" val="1137550596"/>
              </p:ext>
            </p:extLst>
          </p:nvPr>
        </p:nvGraphicFramePr>
        <p:xfrm>
          <a:off x="888306" y="2375375"/>
          <a:ext cx="7899018" cy="366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9" name="Shape 199"/>
          <p:cNvSpPr/>
          <p:nvPr/>
        </p:nvSpPr>
        <p:spPr>
          <a:xfrm>
            <a:off x="117587" y="6563424"/>
            <a:ext cx="91627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C8C8C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Sellability Tracker Q2 2015. Copyright 2015										 			ValueBuilderSystem.com</a:t>
            </a:r>
          </a:p>
        </p:txBody>
      </p:sp>
      <p:sp>
        <p:nvSpPr>
          <p:cNvPr id="200" name="Shape 200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201" name="Shape 201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  <p:sp>
        <p:nvSpPr>
          <p:cNvPr id="202" name="Shape 202"/>
          <p:cNvSpPr/>
          <p:nvPr/>
        </p:nvSpPr>
        <p:spPr>
          <a:xfrm>
            <a:off x="0" y="-1"/>
            <a:ext cx="9144000" cy="777239"/>
          </a:xfrm>
          <a:prstGeom prst="rect">
            <a:avLst/>
          </a:prstGeom>
          <a:solidFill>
            <a:srgbClr val="3F7F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351401" y="194719"/>
            <a:ext cx="6389481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dirty="0"/>
              <a:t>Average multiples down slightly from Q4 2015</a:t>
            </a:r>
            <a:endParaRPr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Trends since inception:</a:t>
            </a:r>
            <a:br/>
            <a:r>
              <a:t>Demographics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08" name="Shape 208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209" name="Shape 209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9D5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211665" y="3167344"/>
            <a:ext cx="858398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3200">
                <a:solidFill>
                  <a:srgbClr val="266BB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Age</a:t>
            </a:r>
          </a:p>
        </p:txBody>
      </p:sp>
      <p:sp>
        <p:nvSpPr>
          <p:cNvPr id="213" name="Shape 213"/>
          <p:cNvSpPr/>
          <p:nvPr/>
        </p:nvSpPr>
        <p:spPr>
          <a:xfrm>
            <a:off x="0" y="6581000"/>
            <a:ext cx="9144000" cy="276999"/>
          </a:xfrm>
          <a:prstGeom prst="rect">
            <a:avLst/>
          </a:prstGeom>
          <a:solidFill>
            <a:srgbClr val="E689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dirty="0" err="1"/>
              <a:t>Sellability</a:t>
            </a:r>
            <a:r>
              <a:rPr lang="en-US" dirty="0"/>
              <a:t> Tracker Q1 2016. Copyright 2016 - Presented by The Value Builder </a:t>
            </a:r>
            <a:r>
              <a:rPr lang="en-US" dirty="0" err="1"/>
              <a:t>System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214" name="Shape 214"/>
          <p:cNvSpPr/>
          <p:nvPr/>
        </p:nvSpPr>
        <p:spPr>
          <a:xfrm>
            <a:off x="0" y="6239933"/>
            <a:ext cx="9144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F7FB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www.ValueBuilderSystem.com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404040"/>
      </a:dk1>
      <a:lt1>
        <a:srgbClr val="FFFFFF"/>
      </a:lt1>
      <a:dk2>
        <a:srgbClr val="A7A7A7"/>
      </a:dk2>
      <a:lt2>
        <a:srgbClr val="535353"/>
      </a:lt2>
      <a:accent1>
        <a:srgbClr val="266CB0"/>
      </a:accent1>
      <a:accent2>
        <a:srgbClr val="E8851D"/>
      </a:accent2>
      <a:accent3>
        <a:srgbClr val="82C24C"/>
      </a:accent3>
      <a:accent4>
        <a:srgbClr val="EDE232"/>
      </a:accent4>
      <a:accent5>
        <a:srgbClr val="E84326"/>
      </a:accent5>
      <a:accent6>
        <a:srgbClr val="6FBCF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66CB0"/>
      </a:accent1>
      <a:accent2>
        <a:srgbClr val="E8851D"/>
      </a:accent2>
      <a:accent3>
        <a:srgbClr val="82C24C"/>
      </a:accent3>
      <a:accent4>
        <a:srgbClr val="EDE232"/>
      </a:accent4>
      <a:accent5>
        <a:srgbClr val="E84326"/>
      </a:accent5>
      <a:accent6>
        <a:srgbClr val="6FBCF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1864</Words>
  <Application>Microsoft Macintosh PowerPoint</Application>
  <PresentationFormat>On-screen Show (4:3)</PresentationFormat>
  <Paragraphs>286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Open Sans</vt:lpstr>
      <vt:lpstr>Open Sans Light</vt:lpstr>
      <vt:lpstr>Tw Cen MT</vt:lpstr>
      <vt:lpstr>Arial</vt:lpstr>
      <vt:lpstr>Office Theme</vt:lpstr>
      <vt:lpstr>PowerPoint Presentation</vt:lpstr>
      <vt:lpstr>PowerPoint Presentation</vt:lpstr>
      <vt:lpstr>Objectives &amp;  Methodology</vt:lpstr>
      <vt:lpstr>PowerPoint Presentation</vt:lpstr>
      <vt:lpstr>PowerPoint Presentation</vt:lpstr>
      <vt:lpstr>PowerPoint Presentation</vt:lpstr>
      <vt:lpstr>PowerPoint Presentation</vt:lpstr>
      <vt:lpstr>Trends since inception: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since inception: Drivers of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73</cp:revision>
  <dcterms:modified xsi:type="dcterms:W3CDTF">2016-05-16T13:06:23Z</dcterms:modified>
</cp:coreProperties>
</file>