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59" r:id="rId3"/>
    <p:sldId id="270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68" r:id="rId17"/>
    <p:sldId id="269" r:id="rId18"/>
    <p:sldId id="274" r:id="rId19"/>
  </p:sldIdLst>
  <p:sldSz cx="10969625" cy="617061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buFontTx/>
      <a:buNone/>
      <a:defRPr lang="en-US" sz="1800" b="0" i="0" u="none" kern="1200">
        <a:solidFill>
          <a:schemeClr val="tx1"/>
        </a:solidFill>
        <a:latin typeface="Bosch Office Sans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" userDrawn="1">
          <p15:clr>
            <a:srgbClr val="A4A3A4"/>
          </p15:clr>
        </p15:guide>
        <p15:guide id="2" orient="horz" pos="656" userDrawn="1">
          <p15:clr>
            <a:srgbClr val="A4A3A4"/>
          </p15:clr>
        </p15:guide>
        <p15:guide id="3" orient="horz" pos="816" userDrawn="1">
          <p15:clr>
            <a:srgbClr val="A4A3A4"/>
          </p15:clr>
        </p15:guide>
        <p15:guide id="4" orient="horz" pos="3440" userDrawn="1">
          <p15:clr>
            <a:srgbClr val="A4A3A4"/>
          </p15:clr>
        </p15:guide>
        <p15:guide id="5" pos="160" userDrawn="1">
          <p15:clr>
            <a:srgbClr val="A4A3A4"/>
          </p15:clr>
        </p15:guide>
        <p15:guide id="6" pos="6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294"/>
      </p:cViewPr>
      <p:guideLst>
        <p:guide orient="horz" pos="160"/>
        <p:guide orient="horz" pos="656"/>
        <p:guide orient="horz" pos="816"/>
        <p:guide orient="horz" pos="3440"/>
        <p:guide pos="160"/>
        <p:guide pos="6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63F3E-50F7-4B6C-BFDD-B5D2638EB5D2}" type="doc">
      <dgm:prSet loTypeId="urn:microsoft.com/office/officeart/2005/8/layout/hProcess11" loCatId="process" qsTypeId="urn:microsoft.com/office/officeart/2005/8/quickstyle/simple2" qsCatId="simple" csTypeId="urn:microsoft.com/office/officeart/2005/8/colors/accent1_2" csCatId="accent1" phldr="1"/>
      <dgm:spPr/>
    </dgm:pt>
    <dgm:pt modelId="{0195B183-2641-40A1-A1CB-6D9C51017B69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March 2013:</a:t>
          </a:r>
        </a:p>
        <a:p>
          <a:r>
            <a:rPr lang="en-US" sz="1300" b="0" dirty="0" smtClean="0">
              <a:solidFill>
                <a:schemeClr val="tx1"/>
              </a:solidFill>
            </a:rPr>
            <a:t>Products shipped with unauthenticated firmware, left port 9000 open with UPnP enabled</a:t>
          </a:r>
          <a:endParaRPr lang="en-US" sz="1300" b="0" dirty="0">
            <a:solidFill>
              <a:schemeClr val="tx1"/>
            </a:solidFill>
          </a:endParaRPr>
        </a:p>
      </dgm:t>
    </dgm:pt>
    <dgm:pt modelId="{54E67B94-C9C8-459A-A0F1-729A2AB25D2F}" type="parTrans" cxnId="{31C514EB-CFA7-4DA5-8594-DB31925CC99C}">
      <dgm:prSet/>
      <dgm:spPr/>
      <dgm:t>
        <a:bodyPr/>
        <a:lstStyle/>
        <a:p>
          <a:endParaRPr lang="en-US"/>
        </a:p>
      </dgm:t>
    </dgm:pt>
    <dgm:pt modelId="{0063F5DD-4454-4985-AA05-1C422754AD27}" type="sibTrans" cxnId="{31C514EB-CFA7-4DA5-8594-DB31925CC99C}">
      <dgm:prSet/>
      <dgm:spPr/>
      <dgm:t>
        <a:bodyPr/>
        <a:lstStyle/>
        <a:p>
          <a:endParaRPr lang="en-US"/>
        </a:p>
      </dgm:t>
    </dgm:pt>
    <dgm:pt modelId="{B5C27915-D10F-4E3E-99EF-EC7A7AA5208E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September 2015:</a:t>
          </a:r>
        </a:p>
        <a:p>
          <a:r>
            <a:rPr lang="en-US" sz="1300" b="0" dirty="0" smtClean="0">
              <a:solidFill>
                <a:schemeClr val="tx1"/>
              </a:solidFill>
            </a:rPr>
            <a:t>Malicious X code used in app downloading malware onto users devices</a:t>
          </a:r>
          <a:endParaRPr lang="en-US" sz="1300" b="0" dirty="0">
            <a:solidFill>
              <a:schemeClr val="tx1"/>
            </a:solidFill>
          </a:endParaRPr>
        </a:p>
      </dgm:t>
    </dgm:pt>
    <dgm:pt modelId="{A3624BC3-F489-4FF2-B204-09CE08D62A55}" type="parTrans" cxnId="{8D613703-E381-47C4-9BCD-C7BB120E00B4}">
      <dgm:prSet/>
      <dgm:spPr/>
      <dgm:t>
        <a:bodyPr/>
        <a:lstStyle/>
        <a:p>
          <a:endParaRPr lang="en-US"/>
        </a:p>
      </dgm:t>
    </dgm:pt>
    <dgm:pt modelId="{38E90A34-16D4-47E8-99B1-597872D96CF8}" type="sibTrans" cxnId="{8D613703-E381-47C4-9BCD-C7BB120E00B4}">
      <dgm:prSet/>
      <dgm:spPr/>
      <dgm:t>
        <a:bodyPr/>
        <a:lstStyle/>
        <a:p>
          <a:endParaRPr lang="en-US"/>
        </a:p>
      </dgm:t>
    </dgm:pt>
    <dgm:pt modelId="{7A580ED1-DA04-4412-BD0A-4F215367E5BF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March 2015:</a:t>
          </a:r>
        </a:p>
        <a:p>
          <a:r>
            <a:rPr lang="en-US" sz="1300" b="0" dirty="0" smtClean="0">
              <a:solidFill>
                <a:schemeClr val="tx1"/>
              </a:solidFill>
            </a:rPr>
            <a:t>Network Video Recorder hacked an turned into a bitcoin miner</a:t>
          </a:r>
          <a:endParaRPr lang="en-US" sz="1300" dirty="0">
            <a:solidFill>
              <a:schemeClr val="tx1"/>
            </a:solidFill>
          </a:endParaRPr>
        </a:p>
      </dgm:t>
    </dgm:pt>
    <dgm:pt modelId="{AA7C9DE6-1942-4012-8CEA-5DB64B18B75F}" type="parTrans" cxnId="{196A6DDE-18A0-4E2F-8260-B565801CC18C}">
      <dgm:prSet/>
      <dgm:spPr/>
      <dgm:t>
        <a:bodyPr/>
        <a:lstStyle/>
        <a:p>
          <a:endParaRPr lang="en-US"/>
        </a:p>
      </dgm:t>
    </dgm:pt>
    <dgm:pt modelId="{3E8575A3-26C9-4611-8792-F1B1CE8EFD76}" type="sibTrans" cxnId="{196A6DDE-18A0-4E2F-8260-B565801CC18C}">
      <dgm:prSet/>
      <dgm:spPr/>
      <dgm:t>
        <a:bodyPr/>
        <a:lstStyle/>
        <a:p>
          <a:endParaRPr lang="en-US"/>
        </a:p>
      </dgm:t>
    </dgm:pt>
    <dgm:pt modelId="{CE48A016-99A6-4193-8ADA-71EACA8D0728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June 2015:</a:t>
          </a:r>
        </a:p>
        <a:p>
          <a:r>
            <a:rPr lang="en-US" sz="1300" dirty="0" smtClean="0">
              <a:solidFill>
                <a:schemeClr val="tx1"/>
              </a:solidFill>
            </a:rPr>
            <a:t>Buffer overflow vulnerability that can be exploited by a remote attacker for arbitrary code execution</a:t>
          </a:r>
          <a:endParaRPr lang="en-US" sz="1300" dirty="0">
            <a:solidFill>
              <a:schemeClr val="tx1"/>
            </a:solidFill>
          </a:endParaRPr>
        </a:p>
      </dgm:t>
    </dgm:pt>
    <dgm:pt modelId="{C4637976-E616-4984-9951-220A9D50BA1D}" type="parTrans" cxnId="{74802712-156A-4633-A1FC-DD04B1459A72}">
      <dgm:prSet/>
      <dgm:spPr/>
      <dgm:t>
        <a:bodyPr/>
        <a:lstStyle/>
        <a:p>
          <a:endParaRPr lang="en-GB"/>
        </a:p>
      </dgm:t>
    </dgm:pt>
    <dgm:pt modelId="{ABB64601-0430-4A37-8EFB-3A1816B63FF5}" type="sibTrans" cxnId="{74802712-156A-4633-A1FC-DD04B1459A72}">
      <dgm:prSet/>
      <dgm:spPr/>
      <dgm:t>
        <a:bodyPr/>
        <a:lstStyle/>
        <a:p>
          <a:endParaRPr lang="en-GB"/>
        </a:p>
      </dgm:t>
    </dgm:pt>
    <dgm:pt modelId="{4D2A3BE4-A0F1-415D-89EC-195A69F58B46}" type="pres">
      <dgm:prSet presAssocID="{7E563F3E-50F7-4B6C-BFDD-B5D2638EB5D2}" presName="Name0" presStyleCnt="0">
        <dgm:presLayoutVars>
          <dgm:dir/>
          <dgm:resizeHandles val="exact"/>
        </dgm:presLayoutVars>
      </dgm:prSet>
      <dgm:spPr/>
    </dgm:pt>
    <dgm:pt modelId="{3EE484F8-35C4-4AF1-BD57-E6D1344EC58F}" type="pres">
      <dgm:prSet presAssocID="{7E563F3E-50F7-4B6C-BFDD-B5D2638EB5D2}" presName="arrow" presStyleLbl="bgShp" presStyleIdx="0" presStyleCnt="1" custLinFactNeighborX="347"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</dgm:pt>
    <dgm:pt modelId="{C8F2A8DF-8E37-4836-9D8A-4E6FE18865AA}" type="pres">
      <dgm:prSet presAssocID="{7E563F3E-50F7-4B6C-BFDD-B5D2638EB5D2}" presName="points" presStyleCnt="0"/>
      <dgm:spPr/>
    </dgm:pt>
    <dgm:pt modelId="{85934B2E-2C82-4BC7-B049-C8AB8B68915C}" type="pres">
      <dgm:prSet presAssocID="{0195B183-2641-40A1-A1CB-6D9C51017B69}" presName="compositeA" presStyleCnt="0"/>
      <dgm:spPr/>
    </dgm:pt>
    <dgm:pt modelId="{F50DBC8C-3A69-4B93-A833-8E895170C8A3}" type="pres">
      <dgm:prSet presAssocID="{0195B183-2641-40A1-A1CB-6D9C51017B69}" presName="textA" presStyleLbl="revTx" presStyleIdx="0" presStyleCnt="4" custScaleX="167394" custScaleY="24080" custLinFactNeighborX="9367" custLinFactNeighborY="61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D698F-7292-4B9E-8775-41D965047D67}" type="pres">
      <dgm:prSet presAssocID="{0195B183-2641-40A1-A1CB-6D9C51017B69}" presName="circleA" presStyleLbl="node1" presStyleIdx="0" presStyleCnt="4" custLinFactNeighborX="40436" custLinFactNeighborY="74808"/>
      <dgm:spPr/>
    </dgm:pt>
    <dgm:pt modelId="{E1A1F0EB-B566-4565-B59A-6BD122A22470}" type="pres">
      <dgm:prSet presAssocID="{0195B183-2641-40A1-A1CB-6D9C51017B69}" presName="spaceA" presStyleCnt="0"/>
      <dgm:spPr/>
    </dgm:pt>
    <dgm:pt modelId="{90C024E6-E178-4145-A86B-5AF16DE03DCB}" type="pres">
      <dgm:prSet presAssocID="{0063F5DD-4454-4985-AA05-1C422754AD27}" presName="space" presStyleCnt="0"/>
      <dgm:spPr/>
    </dgm:pt>
    <dgm:pt modelId="{BAFC7354-DE68-46A2-B6EA-F53B1369B793}" type="pres">
      <dgm:prSet presAssocID="{7A580ED1-DA04-4412-BD0A-4F215367E5BF}" presName="compositeB" presStyleCnt="0"/>
      <dgm:spPr/>
    </dgm:pt>
    <dgm:pt modelId="{B83AB428-01C5-46EE-81EA-3FBD888AA142}" type="pres">
      <dgm:prSet presAssocID="{7A580ED1-DA04-4412-BD0A-4F215367E5BF}" presName="textB" presStyleLbl="revTx" presStyleIdx="1" presStyleCnt="4" custScaleX="155645" custScaleY="30894" custLinFactNeighborX="395" custLinFactNeighborY="-46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58129E-F998-4F07-8D26-601CE3D7DBA0}" type="pres">
      <dgm:prSet presAssocID="{7A580ED1-DA04-4412-BD0A-4F215367E5BF}" presName="circleB" presStyleLbl="node1" presStyleIdx="1" presStyleCnt="4" custLinFactNeighborX="3451" custLinFactNeighborY="-70218"/>
      <dgm:spPr/>
    </dgm:pt>
    <dgm:pt modelId="{4CA3DE62-8B7D-4F2E-8F85-AECCAAD3FF90}" type="pres">
      <dgm:prSet presAssocID="{7A580ED1-DA04-4412-BD0A-4F215367E5BF}" presName="spaceB" presStyleCnt="0"/>
      <dgm:spPr/>
    </dgm:pt>
    <dgm:pt modelId="{55C45C3A-69D7-45F2-BFD3-5015BF064DDC}" type="pres">
      <dgm:prSet presAssocID="{3E8575A3-26C9-4611-8792-F1B1CE8EFD76}" presName="space" presStyleCnt="0"/>
      <dgm:spPr/>
    </dgm:pt>
    <dgm:pt modelId="{F230584E-4CB6-43E7-A077-026344602ADF}" type="pres">
      <dgm:prSet presAssocID="{CE48A016-99A6-4193-8ADA-71EACA8D0728}" presName="compositeA" presStyleCnt="0"/>
      <dgm:spPr/>
    </dgm:pt>
    <dgm:pt modelId="{370D0498-2481-43A7-AFBC-36578CC6C68D}" type="pres">
      <dgm:prSet presAssocID="{CE48A016-99A6-4193-8ADA-71EACA8D0728}" presName="textA" presStyleLbl="revTx" presStyleIdx="2" presStyleCnt="4" custScaleX="1559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B96E9D-46B6-4EE5-BF73-BA4ECFE589A0}" type="pres">
      <dgm:prSet presAssocID="{CE48A016-99A6-4193-8ADA-71EACA8D0728}" presName="circleA" presStyleLbl="node1" presStyleIdx="2" presStyleCnt="4"/>
      <dgm:spPr/>
    </dgm:pt>
    <dgm:pt modelId="{C2CE7E41-4438-4DDE-B18F-4144B635437E}" type="pres">
      <dgm:prSet presAssocID="{CE48A016-99A6-4193-8ADA-71EACA8D0728}" presName="spaceA" presStyleCnt="0"/>
      <dgm:spPr/>
    </dgm:pt>
    <dgm:pt modelId="{A0AFD7D4-06D4-4CB8-93D7-DA393DBC70C2}" type="pres">
      <dgm:prSet presAssocID="{ABB64601-0430-4A37-8EFB-3A1816B63FF5}" presName="space" presStyleCnt="0"/>
      <dgm:spPr/>
    </dgm:pt>
    <dgm:pt modelId="{C2593D43-7EB7-4C38-A46D-1335B85BD2DD}" type="pres">
      <dgm:prSet presAssocID="{B5C27915-D10F-4E3E-99EF-EC7A7AA5208E}" presName="compositeB" presStyleCnt="0"/>
      <dgm:spPr/>
    </dgm:pt>
    <dgm:pt modelId="{8181E206-533D-4804-8F55-79A43BDD6631}" type="pres">
      <dgm:prSet presAssocID="{B5C27915-D10F-4E3E-99EF-EC7A7AA5208E}" presName="textB" presStyleLbl="revTx" presStyleIdx="3" presStyleCnt="4" custScaleX="163988" custScaleY="18088" custLinFactNeighborX="-1231" custLinFactNeighborY="-55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4F7E2-C470-4C4B-A482-1BB31D91F3CD}" type="pres">
      <dgm:prSet presAssocID="{B5C27915-D10F-4E3E-99EF-EC7A7AA5208E}" presName="circleB" presStyleLbl="node1" presStyleIdx="3" presStyleCnt="4" custLinFactNeighborX="5524" custLinFactNeighborY="-82817"/>
      <dgm:spPr/>
    </dgm:pt>
    <dgm:pt modelId="{6DB59362-5B77-4E4A-B91E-29FB80E28D48}" type="pres">
      <dgm:prSet presAssocID="{B5C27915-D10F-4E3E-99EF-EC7A7AA5208E}" presName="spaceB" presStyleCnt="0"/>
      <dgm:spPr/>
    </dgm:pt>
  </dgm:ptLst>
  <dgm:cxnLst>
    <dgm:cxn modelId="{31C514EB-CFA7-4DA5-8594-DB31925CC99C}" srcId="{7E563F3E-50F7-4B6C-BFDD-B5D2638EB5D2}" destId="{0195B183-2641-40A1-A1CB-6D9C51017B69}" srcOrd="0" destOrd="0" parTransId="{54E67B94-C9C8-459A-A0F1-729A2AB25D2F}" sibTransId="{0063F5DD-4454-4985-AA05-1C422754AD27}"/>
    <dgm:cxn modelId="{02C1532E-7842-4F8A-B537-B078B735A056}" type="presOf" srcId="{B5C27915-D10F-4E3E-99EF-EC7A7AA5208E}" destId="{8181E206-533D-4804-8F55-79A43BDD6631}" srcOrd="0" destOrd="0" presId="urn:microsoft.com/office/officeart/2005/8/layout/hProcess11"/>
    <dgm:cxn modelId="{8D613703-E381-47C4-9BCD-C7BB120E00B4}" srcId="{7E563F3E-50F7-4B6C-BFDD-B5D2638EB5D2}" destId="{B5C27915-D10F-4E3E-99EF-EC7A7AA5208E}" srcOrd="3" destOrd="0" parTransId="{A3624BC3-F489-4FF2-B204-09CE08D62A55}" sibTransId="{38E90A34-16D4-47E8-99B1-597872D96CF8}"/>
    <dgm:cxn modelId="{6877E856-50C7-4D95-AA3B-08D705409A3D}" type="presOf" srcId="{0195B183-2641-40A1-A1CB-6D9C51017B69}" destId="{F50DBC8C-3A69-4B93-A833-8E895170C8A3}" srcOrd="0" destOrd="0" presId="urn:microsoft.com/office/officeart/2005/8/layout/hProcess11"/>
    <dgm:cxn modelId="{8E6B3B79-9727-4A4C-BBB3-7B229CEA8D03}" type="presOf" srcId="{7E563F3E-50F7-4B6C-BFDD-B5D2638EB5D2}" destId="{4D2A3BE4-A0F1-415D-89EC-195A69F58B46}" srcOrd="0" destOrd="0" presId="urn:microsoft.com/office/officeart/2005/8/layout/hProcess11"/>
    <dgm:cxn modelId="{C66BD7DE-5EF7-4FAE-8845-A8DF97B827BC}" type="presOf" srcId="{7A580ED1-DA04-4412-BD0A-4F215367E5BF}" destId="{B83AB428-01C5-46EE-81EA-3FBD888AA142}" srcOrd="0" destOrd="0" presId="urn:microsoft.com/office/officeart/2005/8/layout/hProcess11"/>
    <dgm:cxn modelId="{74802712-156A-4633-A1FC-DD04B1459A72}" srcId="{7E563F3E-50F7-4B6C-BFDD-B5D2638EB5D2}" destId="{CE48A016-99A6-4193-8ADA-71EACA8D0728}" srcOrd="2" destOrd="0" parTransId="{C4637976-E616-4984-9951-220A9D50BA1D}" sibTransId="{ABB64601-0430-4A37-8EFB-3A1816B63FF5}"/>
    <dgm:cxn modelId="{196A6DDE-18A0-4E2F-8260-B565801CC18C}" srcId="{7E563F3E-50F7-4B6C-BFDD-B5D2638EB5D2}" destId="{7A580ED1-DA04-4412-BD0A-4F215367E5BF}" srcOrd="1" destOrd="0" parTransId="{AA7C9DE6-1942-4012-8CEA-5DB64B18B75F}" sibTransId="{3E8575A3-26C9-4611-8792-F1B1CE8EFD76}"/>
    <dgm:cxn modelId="{759E7769-0ADA-41C6-B581-D6F625B7D698}" type="presOf" srcId="{CE48A016-99A6-4193-8ADA-71EACA8D0728}" destId="{370D0498-2481-43A7-AFBC-36578CC6C68D}" srcOrd="0" destOrd="0" presId="urn:microsoft.com/office/officeart/2005/8/layout/hProcess11"/>
    <dgm:cxn modelId="{427D6BB8-32B2-43E8-A27B-8947E8A1F747}" type="presParOf" srcId="{4D2A3BE4-A0F1-415D-89EC-195A69F58B46}" destId="{3EE484F8-35C4-4AF1-BD57-E6D1344EC58F}" srcOrd="0" destOrd="0" presId="urn:microsoft.com/office/officeart/2005/8/layout/hProcess11"/>
    <dgm:cxn modelId="{10FEACBA-1642-4B67-8FD5-468EB2B7AA17}" type="presParOf" srcId="{4D2A3BE4-A0F1-415D-89EC-195A69F58B46}" destId="{C8F2A8DF-8E37-4836-9D8A-4E6FE18865AA}" srcOrd="1" destOrd="0" presId="urn:microsoft.com/office/officeart/2005/8/layout/hProcess11"/>
    <dgm:cxn modelId="{1C8E3F61-FF29-4C80-B0FA-B3A3070013C6}" type="presParOf" srcId="{C8F2A8DF-8E37-4836-9D8A-4E6FE18865AA}" destId="{85934B2E-2C82-4BC7-B049-C8AB8B68915C}" srcOrd="0" destOrd="0" presId="urn:microsoft.com/office/officeart/2005/8/layout/hProcess11"/>
    <dgm:cxn modelId="{5E949BC6-DE26-4E48-9567-DA597FB21AD1}" type="presParOf" srcId="{85934B2E-2C82-4BC7-B049-C8AB8B68915C}" destId="{F50DBC8C-3A69-4B93-A833-8E895170C8A3}" srcOrd="0" destOrd="0" presId="urn:microsoft.com/office/officeart/2005/8/layout/hProcess11"/>
    <dgm:cxn modelId="{AA85FBBE-E03C-407F-9470-7D5158D57F15}" type="presParOf" srcId="{85934B2E-2C82-4BC7-B049-C8AB8B68915C}" destId="{BA6D698F-7292-4B9E-8775-41D965047D67}" srcOrd="1" destOrd="0" presId="urn:microsoft.com/office/officeart/2005/8/layout/hProcess11"/>
    <dgm:cxn modelId="{26099558-9AE0-4C84-83D9-52582820AFF3}" type="presParOf" srcId="{85934B2E-2C82-4BC7-B049-C8AB8B68915C}" destId="{E1A1F0EB-B566-4565-B59A-6BD122A22470}" srcOrd="2" destOrd="0" presId="urn:microsoft.com/office/officeart/2005/8/layout/hProcess11"/>
    <dgm:cxn modelId="{BBDFEDA3-5684-4946-81ED-E74F7E444E34}" type="presParOf" srcId="{C8F2A8DF-8E37-4836-9D8A-4E6FE18865AA}" destId="{90C024E6-E178-4145-A86B-5AF16DE03DCB}" srcOrd="1" destOrd="0" presId="urn:microsoft.com/office/officeart/2005/8/layout/hProcess11"/>
    <dgm:cxn modelId="{BE35EDB1-FB0E-425D-9EDB-6D21843CC363}" type="presParOf" srcId="{C8F2A8DF-8E37-4836-9D8A-4E6FE18865AA}" destId="{BAFC7354-DE68-46A2-B6EA-F53B1369B793}" srcOrd="2" destOrd="0" presId="urn:microsoft.com/office/officeart/2005/8/layout/hProcess11"/>
    <dgm:cxn modelId="{1A932D32-80DE-4CCD-B2F1-AA1AC823818C}" type="presParOf" srcId="{BAFC7354-DE68-46A2-B6EA-F53B1369B793}" destId="{B83AB428-01C5-46EE-81EA-3FBD888AA142}" srcOrd="0" destOrd="0" presId="urn:microsoft.com/office/officeart/2005/8/layout/hProcess11"/>
    <dgm:cxn modelId="{85634E2A-5E9F-48B9-8745-D1F681FB465C}" type="presParOf" srcId="{BAFC7354-DE68-46A2-B6EA-F53B1369B793}" destId="{9D58129E-F998-4F07-8D26-601CE3D7DBA0}" srcOrd="1" destOrd="0" presId="urn:microsoft.com/office/officeart/2005/8/layout/hProcess11"/>
    <dgm:cxn modelId="{5E5588C0-F7AB-4060-BE77-4D00CDA3D705}" type="presParOf" srcId="{BAFC7354-DE68-46A2-B6EA-F53B1369B793}" destId="{4CA3DE62-8B7D-4F2E-8F85-AECCAAD3FF90}" srcOrd="2" destOrd="0" presId="urn:microsoft.com/office/officeart/2005/8/layout/hProcess11"/>
    <dgm:cxn modelId="{B6E27D48-131E-4DD2-9837-AB799F2F0E7F}" type="presParOf" srcId="{C8F2A8DF-8E37-4836-9D8A-4E6FE18865AA}" destId="{55C45C3A-69D7-45F2-BFD3-5015BF064DDC}" srcOrd="3" destOrd="0" presId="urn:microsoft.com/office/officeart/2005/8/layout/hProcess11"/>
    <dgm:cxn modelId="{AB9C252C-66C2-4206-8A11-09B9BF9ED603}" type="presParOf" srcId="{C8F2A8DF-8E37-4836-9D8A-4E6FE18865AA}" destId="{F230584E-4CB6-43E7-A077-026344602ADF}" srcOrd="4" destOrd="0" presId="urn:microsoft.com/office/officeart/2005/8/layout/hProcess11"/>
    <dgm:cxn modelId="{68579BF8-3363-4A5F-AD58-CE8EB3DF6E7E}" type="presParOf" srcId="{F230584E-4CB6-43E7-A077-026344602ADF}" destId="{370D0498-2481-43A7-AFBC-36578CC6C68D}" srcOrd="0" destOrd="0" presId="urn:microsoft.com/office/officeart/2005/8/layout/hProcess11"/>
    <dgm:cxn modelId="{81A85FCE-04A9-4859-AE85-149349AE6F0B}" type="presParOf" srcId="{F230584E-4CB6-43E7-A077-026344602ADF}" destId="{5AB96E9D-46B6-4EE5-BF73-BA4ECFE589A0}" srcOrd="1" destOrd="0" presId="urn:microsoft.com/office/officeart/2005/8/layout/hProcess11"/>
    <dgm:cxn modelId="{B83C68D1-562F-4A2B-9B73-2AA67B147142}" type="presParOf" srcId="{F230584E-4CB6-43E7-A077-026344602ADF}" destId="{C2CE7E41-4438-4DDE-B18F-4144B635437E}" srcOrd="2" destOrd="0" presId="urn:microsoft.com/office/officeart/2005/8/layout/hProcess11"/>
    <dgm:cxn modelId="{1433E49C-03A3-4CEF-8493-FCD7D9E3DB40}" type="presParOf" srcId="{C8F2A8DF-8E37-4836-9D8A-4E6FE18865AA}" destId="{A0AFD7D4-06D4-4CB8-93D7-DA393DBC70C2}" srcOrd="5" destOrd="0" presId="urn:microsoft.com/office/officeart/2005/8/layout/hProcess11"/>
    <dgm:cxn modelId="{4DCDA9A9-62AE-4B21-9974-FDA60525D0B1}" type="presParOf" srcId="{C8F2A8DF-8E37-4836-9D8A-4E6FE18865AA}" destId="{C2593D43-7EB7-4C38-A46D-1335B85BD2DD}" srcOrd="6" destOrd="0" presId="urn:microsoft.com/office/officeart/2005/8/layout/hProcess11"/>
    <dgm:cxn modelId="{564B57B3-9C5C-450D-9C83-45973BE44863}" type="presParOf" srcId="{C2593D43-7EB7-4C38-A46D-1335B85BD2DD}" destId="{8181E206-533D-4804-8F55-79A43BDD6631}" srcOrd="0" destOrd="0" presId="urn:microsoft.com/office/officeart/2005/8/layout/hProcess11"/>
    <dgm:cxn modelId="{553887DA-F086-4E3D-B6E7-715FB1F0458B}" type="presParOf" srcId="{C2593D43-7EB7-4C38-A46D-1335B85BD2DD}" destId="{BEF4F7E2-C470-4C4B-A482-1BB31D91F3CD}" srcOrd="1" destOrd="0" presId="urn:microsoft.com/office/officeart/2005/8/layout/hProcess11"/>
    <dgm:cxn modelId="{C6563A56-CA7B-441B-B8D5-CDBC6B26B16D}" type="presParOf" srcId="{C2593D43-7EB7-4C38-A46D-1335B85BD2DD}" destId="{6DB59362-5B77-4E4A-B91E-29FB80E28D4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4CB14-3263-434F-BF25-DCDC89AEAB7E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6E9B6-696C-4878-8C51-1E814C634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6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6E9B6-696C-4878-8C51-1E814C634B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1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35" y="259068"/>
            <a:ext cx="10295833" cy="473797"/>
          </a:xfrm>
        </p:spPr>
        <p:txBody>
          <a:bodyPr>
            <a:noAutofit/>
          </a:bodyPr>
          <a:lstStyle>
            <a:lvl1pPr algn="l">
              <a:buFontTx/>
              <a:buNone/>
              <a:defRPr sz="1800" b="0" i="0" u="none">
                <a:latin typeface="Bosch Office Sans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435" y="4020930"/>
            <a:ext cx="10295833" cy="1439419"/>
          </a:xfrm>
        </p:spPr>
        <p:txBody>
          <a:bodyPr/>
          <a:lstStyle>
            <a:lvl1pPr marL="0" indent="0" algn="l">
              <a:lnSpc>
                <a:spcPts val="2300"/>
              </a:lnSpc>
              <a:spcBef>
                <a:spcPts val="500"/>
              </a:spcBef>
              <a:buClrTx/>
              <a:buSzPct val="100000"/>
              <a:buFontTx/>
              <a:buNone/>
              <a:defRPr sz="1800" b="0" i="0" u="none">
                <a:solidFill>
                  <a:schemeClr val="tx1">
                    <a:tint val="75000"/>
                  </a:schemeClr>
                </a:solidFill>
                <a:latin typeface="Bosch Office Sans" panose="020B0604020202020204" pitchFamily="34" charset="0"/>
              </a:defRPr>
            </a:lvl1pPr>
            <a:lvl2pPr marL="370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0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0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0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0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0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3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16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1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36" y="1295334"/>
            <a:ext cx="4844917" cy="4166656"/>
          </a:xfrm>
        </p:spPr>
        <p:txBody>
          <a:bodyPr/>
          <a:lstStyle>
            <a:lvl1pPr>
              <a:defRPr sz="1619"/>
            </a:lvl1pPr>
            <a:lvl2pPr>
              <a:defRPr sz="1439"/>
            </a:lvl2pPr>
            <a:lvl3pPr>
              <a:defRPr sz="1259"/>
            </a:lvl3pPr>
            <a:lvl4pPr>
              <a:defRPr sz="1169"/>
            </a:lvl4pPr>
            <a:lvl5pPr>
              <a:defRPr sz="1169"/>
            </a:lvl5pPr>
            <a:lvl6pPr>
              <a:defRPr sz="1169"/>
            </a:lvl6pPr>
            <a:lvl7pPr>
              <a:defRPr sz="1169"/>
            </a:lvl7pPr>
            <a:lvl8pPr>
              <a:defRPr sz="1169" baseline="0"/>
            </a:lvl8pPr>
            <a:lvl9pPr>
              <a:defRPr sz="1169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7629" y="1295334"/>
            <a:ext cx="4844917" cy="4166656"/>
          </a:xfrm>
        </p:spPr>
        <p:txBody>
          <a:bodyPr/>
          <a:lstStyle>
            <a:lvl1pPr>
              <a:defRPr sz="1619"/>
            </a:lvl1pPr>
            <a:lvl2pPr>
              <a:defRPr sz="1439"/>
            </a:lvl2pPr>
            <a:lvl3pPr>
              <a:defRPr sz="1259"/>
            </a:lvl3pPr>
            <a:lvl4pPr>
              <a:defRPr sz="1169"/>
            </a:lvl4pPr>
            <a:lvl5pPr>
              <a:defRPr sz="1169"/>
            </a:lvl5pPr>
            <a:lvl6pPr>
              <a:defRPr sz="1169" baseline="0"/>
            </a:lvl6pPr>
            <a:lvl7pPr>
              <a:defRPr sz="1169" baseline="0"/>
            </a:lvl7pPr>
            <a:lvl8pPr>
              <a:defRPr sz="1169" baseline="0"/>
            </a:lvl8pPr>
            <a:lvl9pPr>
              <a:defRPr sz="11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5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1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60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333161" y="259133"/>
            <a:ext cx="8981458" cy="777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127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345433" y="1295334"/>
            <a:ext cx="10276642" cy="416665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7"/>
            <a:r>
              <a:rPr lang="de-DE" dirty="0" smtClean="0"/>
              <a:t>Achte Ebene</a:t>
            </a:r>
          </a:p>
          <a:p>
            <a:pPr lvl="8"/>
            <a:r>
              <a:rPr lang="de-DE" dirty="0" smtClean="0"/>
              <a:t>Neunte Ebene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7810" y="5172466"/>
            <a:ext cx="2591038" cy="6477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6611" indent="-226611">
              <a:spcBef>
                <a:spcPts val="449"/>
              </a:spcBef>
              <a:buFont typeface="Wingdings 3" pitchFamily="18" charset="2"/>
              <a:buChar char=""/>
            </a:pPr>
            <a:endParaRPr lang="en-US" sz="1619" dirty="0" smtClean="0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9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/>
          </p:cNvPicPr>
          <p:nvPr userDrawn="1">
            <p:custDataLst>
              <p:tags r:id="rId1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81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2697"/>
        </a:lnSpc>
        <a:spcBef>
          <a:spcPct val="0"/>
        </a:spcBef>
        <a:spcAft>
          <a:spcPct val="0"/>
        </a:spcAft>
        <a:buFontTx/>
        <a:buNone/>
        <a:defRPr sz="1800" b="0" i="0" u="none">
          <a:solidFill>
            <a:srgbClr val="000000"/>
          </a:solidFill>
          <a:latin typeface="Bosch Office Sans" panose="020B0604020202020204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ct val="111000"/>
        </a:lnSpc>
        <a:spcBef>
          <a:spcPct val="0"/>
        </a:spcBef>
        <a:spcAft>
          <a:spcPct val="0"/>
        </a:spcAft>
        <a:defRPr sz="2428">
          <a:solidFill>
            <a:srgbClr val="000000"/>
          </a:solidFill>
          <a:latin typeface="Bosch Office Sans"/>
        </a:defRPr>
      </a:lvl2pPr>
      <a:lvl3pPr algn="l" rtl="0" eaLnBrk="1" fontAlgn="base" hangingPunct="1">
        <a:lnSpc>
          <a:spcPct val="111000"/>
        </a:lnSpc>
        <a:spcBef>
          <a:spcPct val="0"/>
        </a:spcBef>
        <a:spcAft>
          <a:spcPct val="0"/>
        </a:spcAft>
        <a:defRPr sz="2428">
          <a:solidFill>
            <a:srgbClr val="000000"/>
          </a:solidFill>
          <a:latin typeface="Bosch Office Sans"/>
        </a:defRPr>
      </a:lvl3pPr>
      <a:lvl4pPr algn="l" rtl="0" eaLnBrk="1" fontAlgn="base" hangingPunct="1">
        <a:lnSpc>
          <a:spcPct val="111000"/>
        </a:lnSpc>
        <a:spcBef>
          <a:spcPct val="0"/>
        </a:spcBef>
        <a:spcAft>
          <a:spcPct val="0"/>
        </a:spcAft>
        <a:defRPr sz="2428">
          <a:solidFill>
            <a:srgbClr val="000000"/>
          </a:solidFill>
          <a:latin typeface="Bosch Office Sans"/>
        </a:defRPr>
      </a:lvl4pPr>
      <a:lvl5pPr algn="l" rtl="0" eaLnBrk="1" fontAlgn="base" hangingPunct="1">
        <a:lnSpc>
          <a:spcPct val="111000"/>
        </a:lnSpc>
        <a:spcBef>
          <a:spcPct val="0"/>
        </a:spcBef>
        <a:spcAft>
          <a:spcPct val="0"/>
        </a:spcAft>
        <a:defRPr sz="2428">
          <a:solidFill>
            <a:srgbClr val="000000"/>
          </a:solidFill>
          <a:latin typeface="Bosch Office Sans"/>
        </a:defRPr>
      </a:lvl5pPr>
      <a:lvl6pPr marL="411137" algn="l" rtl="0" eaLnBrk="1" fontAlgn="base" hangingPunct="1">
        <a:lnSpc>
          <a:spcPct val="111000"/>
        </a:lnSpc>
        <a:spcBef>
          <a:spcPct val="0"/>
        </a:spcBef>
        <a:spcAft>
          <a:spcPct val="0"/>
        </a:spcAft>
        <a:defRPr sz="2428">
          <a:solidFill>
            <a:srgbClr val="000000"/>
          </a:solidFill>
          <a:latin typeface="Bosch Office Sans"/>
        </a:defRPr>
      </a:lvl6pPr>
      <a:lvl7pPr marL="822273" algn="l" rtl="0" eaLnBrk="1" fontAlgn="base" hangingPunct="1">
        <a:lnSpc>
          <a:spcPct val="111000"/>
        </a:lnSpc>
        <a:spcBef>
          <a:spcPct val="0"/>
        </a:spcBef>
        <a:spcAft>
          <a:spcPct val="0"/>
        </a:spcAft>
        <a:defRPr sz="2428">
          <a:solidFill>
            <a:srgbClr val="000000"/>
          </a:solidFill>
          <a:latin typeface="Bosch Office Sans"/>
        </a:defRPr>
      </a:lvl7pPr>
      <a:lvl8pPr marL="1233409" algn="l" rtl="0" eaLnBrk="1" fontAlgn="base" hangingPunct="1">
        <a:lnSpc>
          <a:spcPct val="111000"/>
        </a:lnSpc>
        <a:spcBef>
          <a:spcPct val="0"/>
        </a:spcBef>
        <a:spcAft>
          <a:spcPct val="0"/>
        </a:spcAft>
        <a:defRPr sz="2428">
          <a:solidFill>
            <a:srgbClr val="000000"/>
          </a:solidFill>
          <a:latin typeface="Bosch Office Sans"/>
        </a:defRPr>
      </a:lvl8pPr>
      <a:lvl9pPr marL="1644545" algn="l" rtl="0" eaLnBrk="1" fontAlgn="base" hangingPunct="1">
        <a:lnSpc>
          <a:spcPct val="111000"/>
        </a:lnSpc>
        <a:spcBef>
          <a:spcPct val="0"/>
        </a:spcBef>
        <a:spcAft>
          <a:spcPct val="0"/>
        </a:spcAft>
        <a:defRPr sz="2428">
          <a:solidFill>
            <a:srgbClr val="000000"/>
          </a:solidFill>
          <a:latin typeface="Bosch Office Sans"/>
        </a:defRPr>
      </a:lvl9pPr>
    </p:titleStyle>
    <p:bodyStyle>
      <a:lvl1pPr marL="251460" indent="-251460" algn="l" rtl="0" eaLnBrk="1" fontAlgn="base" hangingPunct="1">
        <a:lnSpc>
          <a:spcPts val="2300"/>
        </a:lnSpc>
        <a:spcBef>
          <a:spcPts val="500"/>
        </a:spcBef>
        <a:spcAft>
          <a:spcPct val="0"/>
        </a:spcAft>
        <a:buClrTx/>
        <a:buSzPct val="100000"/>
        <a:buFontTx/>
        <a:buNone/>
        <a:defRPr sz="1800" b="0" i="0" u="none">
          <a:solidFill>
            <a:schemeClr val="tx1"/>
          </a:solidFill>
          <a:latin typeface="Bosch Office Sans" panose="020B0604020202020204" pitchFamily="34" charset="0"/>
          <a:ea typeface="+mn-ea"/>
          <a:cs typeface="Arial" pitchFamily="34" charset="0"/>
        </a:defRPr>
      </a:lvl1pPr>
      <a:lvl2pPr marL="467360" indent="-467360" algn="l" rtl="0" eaLnBrk="1" fontAlgn="base" hangingPunct="1">
        <a:lnSpc>
          <a:spcPts val="2000"/>
        </a:lnSpc>
        <a:spcBef>
          <a:spcPts val="500"/>
        </a:spcBef>
        <a:spcAft>
          <a:spcPct val="0"/>
        </a:spcAft>
        <a:buClrTx/>
        <a:buSzPct val="100000"/>
        <a:buFontTx/>
        <a:buNone/>
        <a:defRPr sz="1600" b="0" i="0" u="none">
          <a:solidFill>
            <a:schemeClr val="tx1"/>
          </a:solidFill>
          <a:latin typeface="Bosch Office Sans" panose="020B0604020202020204" pitchFamily="34" charset="0"/>
          <a:cs typeface="Arial" pitchFamily="34" charset="0"/>
        </a:defRPr>
      </a:lvl2pPr>
      <a:lvl3pPr marL="647700" indent="-647700" algn="l" rtl="0" eaLnBrk="1" fontAlgn="base" hangingPunct="1">
        <a:lnSpc>
          <a:spcPts val="1700"/>
        </a:lnSpc>
        <a:spcBef>
          <a:spcPts val="500"/>
        </a:spcBef>
        <a:spcAft>
          <a:spcPct val="0"/>
        </a:spcAft>
        <a:buClrTx/>
        <a:buSzPct val="100000"/>
        <a:buFontTx/>
        <a:buNone/>
        <a:defRPr sz="1400" b="0" i="0" u="none">
          <a:solidFill>
            <a:schemeClr val="tx1"/>
          </a:solidFill>
          <a:latin typeface="Bosch Office Sans" panose="020B0604020202020204" pitchFamily="34" charset="0"/>
          <a:cs typeface="Arial" pitchFamily="34" charset="0"/>
        </a:defRPr>
      </a:lvl3pPr>
      <a:lvl4pPr marL="863600" indent="-8636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ClrTx/>
        <a:buSzPct val="100000"/>
        <a:buFontTx/>
        <a:buNone/>
        <a:defRPr sz="1300" b="0" i="0" u="none">
          <a:solidFill>
            <a:schemeClr val="tx1"/>
          </a:solidFill>
          <a:latin typeface="Bosch Office Sans" panose="020B0604020202020204" pitchFamily="34" charset="0"/>
          <a:cs typeface="Arial" pitchFamily="34" charset="0"/>
        </a:defRPr>
      </a:lvl4pPr>
      <a:lvl5pPr marL="863600" indent="-8636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ClrTx/>
        <a:buSzPct val="100000"/>
        <a:buFontTx/>
        <a:buNone/>
        <a:defRPr sz="1300" b="0" i="0" u="none">
          <a:solidFill>
            <a:schemeClr val="tx1"/>
          </a:solidFill>
          <a:latin typeface="Bosch Office Sans" panose="020B0604020202020204" pitchFamily="34" charset="0"/>
          <a:cs typeface="Arial" pitchFamily="34" charset="0"/>
        </a:defRPr>
      </a:lvl5pPr>
      <a:lvl6pPr marL="863600" indent="-8636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ClrTx/>
        <a:buSzPct val="100000"/>
        <a:buFontTx/>
        <a:buNone/>
        <a:defRPr sz="1300" b="0" i="0" u="none">
          <a:solidFill>
            <a:schemeClr val="tx1"/>
          </a:solidFill>
          <a:latin typeface="Bosch Office Sans" panose="020B0604020202020204" pitchFamily="34" charset="0"/>
          <a:cs typeface="Arial" pitchFamily="34" charset="0"/>
        </a:defRPr>
      </a:lvl6pPr>
      <a:lvl7pPr marL="863600" indent="-8636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ClrTx/>
        <a:buSzPct val="100000"/>
        <a:buFontTx/>
        <a:buNone/>
        <a:defRPr sz="1300" b="0" i="0" u="none">
          <a:solidFill>
            <a:schemeClr val="tx1"/>
          </a:solidFill>
          <a:latin typeface="Bosch Office Sans" panose="020B0604020202020204" pitchFamily="34" charset="0"/>
          <a:cs typeface="Arial" pitchFamily="34" charset="0"/>
        </a:defRPr>
      </a:lvl7pPr>
      <a:lvl8pPr marL="863600" indent="-8636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ClrTx/>
        <a:buSzPct val="100000"/>
        <a:buFontTx/>
        <a:buNone/>
        <a:defRPr sz="1300" b="0" i="0" u="none">
          <a:solidFill>
            <a:schemeClr val="tx1"/>
          </a:solidFill>
          <a:latin typeface="Bosch Office Sans" panose="020B0604020202020204" pitchFamily="34" charset="0"/>
          <a:cs typeface="Arial" pitchFamily="34" charset="0"/>
        </a:defRPr>
      </a:lvl8pPr>
      <a:lvl9pPr marL="863600" indent="-863600" algn="l" rtl="0" eaLnBrk="1" fontAlgn="base" hangingPunct="1">
        <a:lnSpc>
          <a:spcPts val="1600"/>
        </a:lnSpc>
        <a:spcBef>
          <a:spcPts val="500"/>
        </a:spcBef>
        <a:spcAft>
          <a:spcPct val="0"/>
        </a:spcAft>
        <a:buClrTx/>
        <a:buSzPct val="100000"/>
        <a:buFontTx/>
        <a:buNone/>
        <a:defRPr sz="1300" b="0" i="0" u="none">
          <a:solidFill>
            <a:schemeClr val="tx1"/>
          </a:solidFill>
          <a:latin typeface="Bosch Office Sans" panose="020B0604020202020204" pitchFamily="34" charset="0"/>
          <a:cs typeface="Arial" pitchFamily="34" charset="0"/>
        </a:defRPr>
      </a:lvl9pPr>
    </p:bodyStyle>
    <p:otherStyle>
      <a:defPPr>
        <a:defRPr lang="de-DE"/>
      </a:defPPr>
      <a:lvl1pPr marL="0" algn="l" defTabSz="822273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1pPr>
      <a:lvl2pPr marL="411137" algn="l" defTabSz="822273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2pPr>
      <a:lvl3pPr marL="822273" algn="l" defTabSz="822273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3pPr>
      <a:lvl4pPr marL="1233409" algn="l" defTabSz="822273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4pPr>
      <a:lvl5pPr marL="1644545" algn="l" defTabSz="822273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5pPr>
      <a:lvl6pPr marL="2055681" algn="l" defTabSz="822273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6pPr>
      <a:lvl7pPr marL="2466818" algn="l" defTabSz="822273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7pPr>
      <a:lvl8pPr marL="2877954" algn="l" defTabSz="822273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8pPr>
      <a:lvl9pPr marL="3289090" algn="l" defTabSz="822273" rtl="0" eaLnBrk="1" latinLnBrk="0" hangingPunct="1">
        <a:defRPr sz="16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3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42.xml"/><Relationship Id="rId21" Type="http://schemas.openxmlformats.org/officeDocument/2006/relationships/image" Target="../media/image21.png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image" Target="../media/image8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23" Type="http://schemas.openxmlformats.org/officeDocument/2006/relationships/image" Target="../media/image5.jpeg"/><Relationship Id="rId10" Type="http://schemas.openxmlformats.org/officeDocument/2006/relationships/tags" Target="../tags/tag149.xml"/><Relationship Id="rId19" Type="http://schemas.openxmlformats.org/officeDocument/2006/relationships/image" Target="../media/image9.jpe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59.xml"/><Relationship Id="rId21" Type="http://schemas.openxmlformats.org/officeDocument/2006/relationships/image" Target="../media/image8.png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image" Target="../media/image9.jpe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24" Type="http://schemas.openxmlformats.org/officeDocument/2006/relationships/image" Target="../media/image5.jpeg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23" Type="http://schemas.openxmlformats.org/officeDocument/2006/relationships/image" Target="../media/image4.jpeg"/><Relationship Id="rId10" Type="http://schemas.openxmlformats.org/officeDocument/2006/relationships/tags" Target="../tags/tag166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76.xml"/><Relationship Id="rId21" Type="http://schemas.openxmlformats.org/officeDocument/2006/relationships/image" Target="../media/image23.png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image" Target="../media/image8.pn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image" Target="../media/image5.jpeg"/><Relationship Id="rId10" Type="http://schemas.openxmlformats.org/officeDocument/2006/relationships/tags" Target="../tags/tag183.xml"/><Relationship Id="rId19" Type="http://schemas.openxmlformats.org/officeDocument/2006/relationships/image" Target="../media/image9.jpeg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image" Target="../media/image8.png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image" Target="../media/image9.jpeg"/><Relationship Id="rId2" Type="http://schemas.openxmlformats.org/officeDocument/2006/relationships/tags" Target="../tags/tag192.xml"/><Relationship Id="rId16" Type="http://schemas.openxmlformats.org/officeDocument/2006/relationships/image" Target="../media/image24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95.xml"/><Relationship Id="rId15" Type="http://schemas.openxmlformats.org/officeDocument/2006/relationships/image" Target="../media/image5.jpeg"/><Relationship Id="rId10" Type="http://schemas.openxmlformats.org/officeDocument/2006/relationships/tags" Target="../tags/tag200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26" Type="http://schemas.openxmlformats.org/officeDocument/2006/relationships/image" Target="../media/image27.png"/><Relationship Id="rId3" Type="http://schemas.openxmlformats.org/officeDocument/2006/relationships/tags" Target="../tags/tag203.xml"/><Relationship Id="rId21" Type="http://schemas.openxmlformats.org/officeDocument/2006/relationships/image" Target="../media/image9.jpeg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image" Target="../media/image26.png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image" Target="../media/image25.png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image" Target="../media/image5.jpeg"/><Relationship Id="rId10" Type="http://schemas.openxmlformats.org/officeDocument/2006/relationships/tags" Target="../tags/tag210.xml"/><Relationship Id="rId19" Type="http://schemas.openxmlformats.org/officeDocument/2006/relationships/tags" Target="../tags/tag219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image" Target="../media/image4.jpeg"/><Relationship Id="rId27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image" Target="../media/image5.jpeg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image" Target="../media/image4.jpeg"/><Relationship Id="rId17" Type="http://schemas.openxmlformats.org/officeDocument/2006/relationships/image" Target="../media/image31.png"/><Relationship Id="rId2" Type="http://schemas.openxmlformats.org/officeDocument/2006/relationships/tags" Target="../tags/tag221.xml"/><Relationship Id="rId16" Type="http://schemas.openxmlformats.org/officeDocument/2006/relationships/image" Target="../media/image30.png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image" Target="../media/image9.jpeg"/><Relationship Id="rId5" Type="http://schemas.openxmlformats.org/officeDocument/2006/relationships/tags" Target="../tags/tag224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41.xml"/><Relationship Id="rId18" Type="http://schemas.openxmlformats.org/officeDocument/2006/relationships/tags" Target="../tags/tag246.xml"/><Relationship Id="rId26" Type="http://schemas.openxmlformats.org/officeDocument/2006/relationships/tags" Target="../tags/tag254.xml"/><Relationship Id="rId39" Type="http://schemas.openxmlformats.org/officeDocument/2006/relationships/tags" Target="../tags/tag267.xml"/><Relationship Id="rId21" Type="http://schemas.openxmlformats.org/officeDocument/2006/relationships/tags" Target="../tags/tag249.xml"/><Relationship Id="rId34" Type="http://schemas.openxmlformats.org/officeDocument/2006/relationships/tags" Target="../tags/tag262.xml"/><Relationship Id="rId42" Type="http://schemas.openxmlformats.org/officeDocument/2006/relationships/tags" Target="../tags/tag270.xml"/><Relationship Id="rId47" Type="http://schemas.openxmlformats.org/officeDocument/2006/relationships/tags" Target="../tags/tag275.xml"/><Relationship Id="rId50" Type="http://schemas.openxmlformats.org/officeDocument/2006/relationships/tags" Target="../tags/tag278.xml"/><Relationship Id="rId55" Type="http://schemas.openxmlformats.org/officeDocument/2006/relationships/tags" Target="../tags/tag283.xml"/><Relationship Id="rId63" Type="http://schemas.openxmlformats.org/officeDocument/2006/relationships/image" Target="../media/image9.jpeg"/><Relationship Id="rId7" Type="http://schemas.openxmlformats.org/officeDocument/2006/relationships/tags" Target="../tags/tag235.xml"/><Relationship Id="rId2" Type="http://schemas.openxmlformats.org/officeDocument/2006/relationships/tags" Target="../tags/tag230.xml"/><Relationship Id="rId16" Type="http://schemas.openxmlformats.org/officeDocument/2006/relationships/tags" Target="../tags/tag244.xml"/><Relationship Id="rId29" Type="http://schemas.openxmlformats.org/officeDocument/2006/relationships/tags" Target="../tags/tag257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24" Type="http://schemas.openxmlformats.org/officeDocument/2006/relationships/tags" Target="../tags/tag252.xml"/><Relationship Id="rId32" Type="http://schemas.openxmlformats.org/officeDocument/2006/relationships/tags" Target="../tags/tag260.xml"/><Relationship Id="rId37" Type="http://schemas.openxmlformats.org/officeDocument/2006/relationships/tags" Target="../tags/tag265.xml"/><Relationship Id="rId40" Type="http://schemas.openxmlformats.org/officeDocument/2006/relationships/tags" Target="../tags/tag268.xml"/><Relationship Id="rId45" Type="http://schemas.openxmlformats.org/officeDocument/2006/relationships/tags" Target="../tags/tag273.xml"/><Relationship Id="rId53" Type="http://schemas.openxmlformats.org/officeDocument/2006/relationships/tags" Target="../tags/tag281.xml"/><Relationship Id="rId58" Type="http://schemas.openxmlformats.org/officeDocument/2006/relationships/tags" Target="../tags/tag286.xml"/><Relationship Id="rId66" Type="http://schemas.openxmlformats.org/officeDocument/2006/relationships/image" Target="../media/image4.jpeg"/><Relationship Id="rId5" Type="http://schemas.openxmlformats.org/officeDocument/2006/relationships/tags" Target="../tags/tag233.xml"/><Relationship Id="rId15" Type="http://schemas.openxmlformats.org/officeDocument/2006/relationships/tags" Target="../tags/tag243.xml"/><Relationship Id="rId23" Type="http://schemas.openxmlformats.org/officeDocument/2006/relationships/tags" Target="../tags/tag251.xml"/><Relationship Id="rId28" Type="http://schemas.openxmlformats.org/officeDocument/2006/relationships/tags" Target="../tags/tag256.xml"/><Relationship Id="rId36" Type="http://schemas.openxmlformats.org/officeDocument/2006/relationships/tags" Target="../tags/tag264.xml"/><Relationship Id="rId49" Type="http://schemas.openxmlformats.org/officeDocument/2006/relationships/tags" Target="../tags/tag277.xml"/><Relationship Id="rId57" Type="http://schemas.openxmlformats.org/officeDocument/2006/relationships/tags" Target="../tags/tag285.xml"/><Relationship Id="rId61" Type="http://schemas.openxmlformats.org/officeDocument/2006/relationships/tags" Target="../tags/tag289.xml"/><Relationship Id="rId10" Type="http://schemas.openxmlformats.org/officeDocument/2006/relationships/tags" Target="../tags/tag238.xml"/><Relationship Id="rId19" Type="http://schemas.openxmlformats.org/officeDocument/2006/relationships/tags" Target="../tags/tag247.xml"/><Relationship Id="rId31" Type="http://schemas.openxmlformats.org/officeDocument/2006/relationships/tags" Target="../tags/tag259.xml"/><Relationship Id="rId44" Type="http://schemas.openxmlformats.org/officeDocument/2006/relationships/tags" Target="../tags/tag272.xml"/><Relationship Id="rId52" Type="http://schemas.openxmlformats.org/officeDocument/2006/relationships/tags" Target="../tags/tag280.xml"/><Relationship Id="rId60" Type="http://schemas.openxmlformats.org/officeDocument/2006/relationships/tags" Target="../tags/tag288.xml"/><Relationship Id="rId65" Type="http://schemas.openxmlformats.org/officeDocument/2006/relationships/image" Target="../media/image33.png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Relationship Id="rId22" Type="http://schemas.openxmlformats.org/officeDocument/2006/relationships/tags" Target="../tags/tag250.xml"/><Relationship Id="rId27" Type="http://schemas.openxmlformats.org/officeDocument/2006/relationships/tags" Target="../tags/tag255.xml"/><Relationship Id="rId30" Type="http://schemas.openxmlformats.org/officeDocument/2006/relationships/tags" Target="../tags/tag258.xml"/><Relationship Id="rId35" Type="http://schemas.openxmlformats.org/officeDocument/2006/relationships/tags" Target="../tags/tag263.xml"/><Relationship Id="rId43" Type="http://schemas.openxmlformats.org/officeDocument/2006/relationships/tags" Target="../tags/tag271.xml"/><Relationship Id="rId48" Type="http://schemas.openxmlformats.org/officeDocument/2006/relationships/tags" Target="../tags/tag276.xml"/><Relationship Id="rId56" Type="http://schemas.openxmlformats.org/officeDocument/2006/relationships/tags" Target="../tags/tag284.xml"/><Relationship Id="rId64" Type="http://schemas.openxmlformats.org/officeDocument/2006/relationships/image" Target="../media/image32.png"/><Relationship Id="rId8" Type="http://schemas.openxmlformats.org/officeDocument/2006/relationships/tags" Target="../tags/tag236.xml"/><Relationship Id="rId51" Type="http://schemas.openxmlformats.org/officeDocument/2006/relationships/tags" Target="../tags/tag279.xml"/><Relationship Id="rId3" Type="http://schemas.openxmlformats.org/officeDocument/2006/relationships/tags" Target="../tags/tag231.xml"/><Relationship Id="rId12" Type="http://schemas.openxmlformats.org/officeDocument/2006/relationships/tags" Target="../tags/tag240.xml"/><Relationship Id="rId17" Type="http://schemas.openxmlformats.org/officeDocument/2006/relationships/tags" Target="../tags/tag245.xml"/><Relationship Id="rId25" Type="http://schemas.openxmlformats.org/officeDocument/2006/relationships/tags" Target="../tags/tag253.xml"/><Relationship Id="rId33" Type="http://schemas.openxmlformats.org/officeDocument/2006/relationships/tags" Target="../tags/tag261.xml"/><Relationship Id="rId38" Type="http://schemas.openxmlformats.org/officeDocument/2006/relationships/tags" Target="../tags/tag266.xml"/><Relationship Id="rId46" Type="http://schemas.openxmlformats.org/officeDocument/2006/relationships/tags" Target="../tags/tag274.xml"/><Relationship Id="rId59" Type="http://schemas.openxmlformats.org/officeDocument/2006/relationships/tags" Target="../tags/tag287.xml"/><Relationship Id="rId67" Type="http://schemas.openxmlformats.org/officeDocument/2006/relationships/image" Target="../media/image5.jpeg"/><Relationship Id="rId20" Type="http://schemas.openxmlformats.org/officeDocument/2006/relationships/tags" Target="../tags/tag248.xml"/><Relationship Id="rId41" Type="http://schemas.openxmlformats.org/officeDocument/2006/relationships/tags" Target="../tags/tag269.xml"/><Relationship Id="rId54" Type="http://schemas.openxmlformats.org/officeDocument/2006/relationships/tags" Target="../tags/tag282.xml"/><Relationship Id="rId62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image" Target="../media/image5.jpeg"/><Relationship Id="rId3" Type="http://schemas.openxmlformats.org/officeDocument/2006/relationships/tags" Target="../tags/tag292.xml"/><Relationship Id="rId7" Type="http://schemas.openxmlformats.org/officeDocument/2006/relationships/tags" Target="../tags/tag296.xml"/><Relationship Id="rId12" Type="http://schemas.openxmlformats.org/officeDocument/2006/relationships/image" Target="../media/image4.jpeg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image" Target="../media/image9.jpeg"/><Relationship Id="rId5" Type="http://schemas.openxmlformats.org/officeDocument/2006/relationships/tags" Target="../tags/tag294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13" Type="http://schemas.openxmlformats.org/officeDocument/2006/relationships/image" Target="../media/image5.jpeg"/><Relationship Id="rId3" Type="http://schemas.openxmlformats.org/officeDocument/2006/relationships/tags" Target="../tags/tag301.xml"/><Relationship Id="rId7" Type="http://schemas.openxmlformats.org/officeDocument/2006/relationships/tags" Target="../tags/tag305.xml"/><Relationship Id="rId12" Type="http://schemas.openxmlformats.org/officeDocument/2006/relationships/image" Target="../media/image4.jpeg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image" Target="../media/image9.jpeg"/><Relationship Id="rId5" Type="http://schemas.openxmlformats.org/officeDocument/2006/relationships/tags" Target="../tags/tag303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302.xml"/><Relationship Id="rId9" Type="http://schemas.openxmlformats.org/officeDocument/2006/relationships/tags" Target="../tags/tag30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5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4.jpeg"/><Relationship Id="rId5" Type="http://schemas.openxmlformats.org/officeDocument/2006/relationships/tags" Target="../tags/tag20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5.jpe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4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9.xml"/><Relationship Id="rId15" Type="http://schemas.openxmlformats.org/officeDocument/2006/relationships/image" Target="../media/image7.jpeg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diagramLayout" Target="../diagrams/layout1.xml"/><Relationship Id="rId3" Type="http://schemas.openxmlformats.org/officeDocument/2006/relationships/tags" Target="../tags/tag37.xml"/><Relationship Id="rId21" Type="http://schemas.microsoft.com/office/2007/relationships/diagramDrawing" Target="../diagrams/drawing1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diagramData" Target="../diagrams/data1.xml"/><Relationship Id="rId2" Type="http://schemas.openxmlformats.org/officeDocument/2006/relationships/tags" Target="../tags/tag36.xml"/><Relationship Id="rId16" Type="http://schemas.openxmlformats.org/officeDocument/2006/relationships/image" Target="../media/image9.jpeg"/><Relationship Id="rId20" Type="http://schemas.openxmlformats.org/officeDocument/2006/relationships/diagramColors" Target="../diagrams/colors1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image" Target="../media/image8.png"/><Relationship Id="rId23" Type="http://schemas.openxmlformats.org/officeDocument/2006/relationships/image" Target="../media/image5.jpeg"/><Relationship Id="rId10" Type="http://schemas.openxmlformats.org/officeDocument/2006/relationships/tags" Target="../tags/tag44.xml"/><Relationship Id="rId19" Type="http://schemas.openxmlformats.org/officeDocument/2006/relationships/diagramQuickStyle" Target="../diagrams/quickStyle1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slideLayout" Target="../slideLayouts/slideLayout3.xml"/><Relationship Id="rId2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image" Target="../media/image10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image" Target="../media/image9.jpeg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image" Target="../media/image5.jpe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image" Target="../media/image8.png"/><Relationship Id="rId30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18" Type="http://schemas.openxmlformats.org/officeDocument/2006/relationships/image" Target="../media/image4.jpe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image" Target="../media/image11.png"/><Relationship Id="rId2" Type="http://schemas.openxmlformats.org/officeDocument/2006/relationships/tags" Target="../tags/tag74.xml"/><Relationship Id="rId16" Type="http://schemas.openxmlformats.org/officeDocument/2006/relationships/image" Target="../media/image9.jpe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image" Target="../media/image8.png"/><Relationship Id="rId10" Type="http://schemas.openxmlformats.org/officeDocument/2006/relationships/tags" Target="../tags/tag82.xml"/><Relationship Id="rId19" Type="http://schemas.openxmlformats.org/officeDocument/2006/relationships/image" Target="../media/image5.jpe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slideLayout" Target="../slideLayouts/slideLayout3.xml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34" Type="http://schemas.openxmlformats.org/officeDocument/2006/relationships/image" Target="../media/image17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image" Target="../media/image16.png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image" Target="../media/image12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image" Target="../media/image15.png"/><Relationship Id="rId37" Type="http://schemas.openxmlformats.org/officeDocument/2006/relationships/image" Target="../media/image5.jpe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image" Target="../media/image9.jpeg"/><Relationship Id="rId36" Type="http://schemas.openxmlformats.org/officeDocument/2006/relationships/image" Target="../media/image4.jpeg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image" Target="../media/image14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image" Target="../media/image8.png"/><Relationship Id="rId30" Type="http://schemas.openxmlformats.org/officeDocument/2006/relationships/image" Target="../media/image13.png"/><Relationship Id="rId35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slideLayout" Target="../slideLayouts/slideLayout3.xml"/><Relationship Id="rId18" Type="http://schemas.openxmlformats.org/officeDocument/2006/relationships/image" Target="../media/image19.png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image" Target="../media/image5.jpeg"/><Relationship Id="rId2" Type="http://schemas.openxmlformats.org/officeDocument/2006/relationships/tags" Target="../tags/tag112.xml"/><Relationship Id="rId16" Type="http://schemas.openxmlformats.org/officeDocument/2006/relationships/image" Target="../media/image4.jpeg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5" Type="http://schemas.openxmlformats.org/officeDocument/2006/relationships/image" Target="../media/image8.png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25.xml"/><Relationship Id="rId21" Type="http://schemas.openxmlformats.org/officeDocument/2006/relationships/image" Target="../media/image20.png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image" Target="../media/image8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image" Target="../media/image5.jpeg"/><Relationship Id="rId10" Type="http://schemas.openxmlformats.org/officeDocument/2006/relationships/tags" Target="../tags/tag132.xml"/><Relationship Id="rId19" Type="http://schemas.openxmlformats.org/officeDocument/2006/relationships/image" Target="../media/image9.jpeg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 hidden="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0"/>
            <a:ext cx="1270000" cy="127000"/>
          </a:xfrm>
          <a:ln w="0"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0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000000"/>
                </a:solidFill>
                <a:latin typeface="Bosch Office Sans" panose="020B0604020202020204" pitchFamily="34" charset="0"/>
              </a:rPr>
              <a:t>Security Systems | ST/SRM3-NA | 4/6/2016</a:t>
            </a:r>
            <a:endParaRPr lang="en-US" sz="600" dirty="0">
              <a:solidFill>
                <a:srgbClr val="000000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17" name="Rectangle 1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B2B3B5"/>
                </a:solidFill>
                <a:latin typeface="Bosch Office Sans" panose="020B0604020202020204" pitchFamily="34" charset="0"/>
              </a:rPr>
              <a:t>© 2016 Robert Bosch LLC and affiliates. All rights reserved.</a:t>
            </a:r>
            <a:endParaRPr lang="en-US" sz="600">
              <a:solidFill>
                <a:srgbClr val="B2B3B5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15" name="Rectangle 14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en-US" sz="1200" smtClean="0">
                <a:solidFill>
                  <a:srgbClr val="999FA6"/>
                </a:solidFill>
              </a:rPr>
              <a:t>1</a:t>
            </a:r>
            <a:endParaRPr lang="en-US" sz="1200">
              <a:solidFill>
                <a:srgbClr val="999FA6"/>
              </a:solidFill>
            </a:endParaRPr>
          </a:p>
        </p:txBody>
      </p:sp>
      <p:pic>
        <p:nvPicPr>
          <p:cNvPr id="11" name="Picture 10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980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-114920"/>
            <a:ext cx="10970260" cy="622108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>
            <a:spLocks/>
          </p:cNvSpPr>
          <p:nvPr>
            <p:custDataLst>
              <p:tags r:id="rId9"/>
            </p:custDataLst>
          </p:nvPr>
        </p:nvSpPr>
        <p:spPr>
          <a:xfrm>
            <a:off x="9229090" y="259080"/>
            <a:ext cx="128143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7780" rIns="0" bIns="0" rtlCol="0" anchor="t">
            <a:normAutofit/>
          </a:bodyPr>
          <a:lstStyle/>
          <a:p>
            <a:pPr>
              <a:lnSpc>
                <a:spcPts val="900"/>
              </a:lnSpc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>
            <p:custDataLst>
              <p:tags r:id="rId10"/>
            </p:custDataLst>
          </p:nvPr>
        </p:nvSpPr>
        <p:spPr>
          <a:xfrm>
            <a:off x="1410" y="4525096"/>
            <a:ext cx="11034761" cy="1065326"/>
          </a:xfrm>
          <a:prstGeom prst="rect">
            <a:avLst/>
          </a:prstGeom>
          <a:solidFill>
            <a:srgbClr val="DDDDD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99" b="1" dirty="0">
                <a:solidFill>
                  <a:schemeClr val="tx1"/>
                </a:solidFill>
              </a:rPr>
              <a:t>Ensure data security in a hyper-connected world</a:t>
            </a:r>
            <a:endParaRPr lang="en-US" sz="2399" dirty="0">
              <a:solidFill>
                <a:schemeClr val="tx1"/>
              </a:solidFill>
            </a:endParaRPr>
          </a:p>
          <a:p>
            <a:r>
              <a:rPr lang="en-US" sz="1799" dirty="0">
                <a:solidFill>
                  <a:schemeClr val="tx1"/>
                </a:solidFill>
              </a:rPr>
              <a:t>What it takes to safeguard video surveillance data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8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000000"/>
                </a:solidFill>
                <a:latin typeface="Bosch Office Sans" panose="020B0604020202020204" pitchFamily="34" charset="0"/>
              </a:rPr>
              <a:t>Security Systems | ST/SRM3-NA | 4/6/2016</a:t>
            </a:r>
            <a:endParaRPr lang="en-US" sz="600">
              <a:solidFill>
                <a:srgbClr val="000000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B2B3B5"/>
                </a:solidFill>
                <a:latin typeface="Bosch Office Sans" panose="020B0604020202020204" pitchFamily="34" charset="0"/>
              </a:rPr>
              <a:t>© 2016 Robert Bosch LLC and affiliates. All rights reserved.</a:t>
            </a:r>
            <a:endParaRPr lang="en-US" sz="600">
              <a:solidFill>
                <a:srgbClr val="B2B3B5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en-US" sz="1200" smtClean="0">
                <a:solidFill>
                  <a:srgbClr val="999FA6"/>
                </a:solidFill>
              </a:rPr>
              <a:t>9</a:t>
            </a:r>
            <a:endParaRPr lang="en-US" sz="1200">
              <a:solidFill>
                <a:srgbClr val="999FA6"/>
              </a:solidFill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9229090" y="259080"/>
            <a:ext cx="128143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7780" rIns="0" bIns="0" rtlCol="0" anchor="t">
            <a:normAutofit/>
          </a:bodyPr>
          <a:lstStyle/>
          <a:p>
            <a:pPr>
              <a:lnSpc>
                <a:spcPts val="900"/>
              </a:lnSpc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259080" y="5628640"/>
            <a:ext cx="2751248" cy="345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252000" indent="-252000">
              <a:lnSpc>
                <a:spcPts val="2300"/>
              </a:lnSpc>
              <a:spcBef>
                <a:spcPts val="500"/>
              </a:spcBef>
              <a:buFontTx/>
              <a:buNone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77" y="5591049"/>
            <a:ext cx="1466620" cy="334261"/>
          </a:xfrm>
          <a:prstGeom prst="rect">
            <a:avLst/>
          </a:prstGeom>
        </p:spPr>
      </p:pic>
      <p:pic>
        <p:nvPicPr>
          <p:cNvPr id="13" name="Picture 12" descr="1598_00_091_PPT_City.png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"/>
          <a:stretch/>
        </p:blipFill>
        <p:spPr>
          <a:xfrm>
            <a:off x="6920" y="3070393"/>
            <a:ext cx="7566124" cy="2491289"/>
          </a:xfrm>
          <a:prstGeom prst="rect">
            <a:avLst/>
          </a:prstGeom>
        </p:spPr>
      </p:pic>
      <p:cxnSp>
        <p:nvCxnSpPr>
          <p:cNvPr id="15" name="Straight Connector 14"/>
          <p:cNvCxnSpPr/>
          <p:nvPr>
            <p:custDataLst>
              <p:tags r:id="rId9"/>
            </p:custDataLst>
          </p:nvPr>
        </p:nvCxnSpPr>
        <p:spPr>
          <a:xfrm>
            <a:off x="533400" y="2798069"/>
            <a:ext cx="9829800" cy="0"/>
          </a:xfrm>
          <a:prstGeom prst="line">
            <a:avLst/>
          </a:prstGeom>
          <a:ln>
            <a:solidFill>
              <a:srgbClr val="3A5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0"/>
            </p:custDataLst>
          </p:nvPr>
        </p:nvCxnSpPr>
        <p:spPr>
          <a:xfrm flipV="1">
            <a:off x="9105809" y="2403565"/>
            <a:ext cx="0" cy="394503"/>
          </a:xfrm>
          <a:prstGeom prst="line">
            <a:avLst/>
          </a:prstGeom>
          <a:ln>
            <a:solidFill>
              <a:srgbClr val="3A5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>
            <p:custDataLst>
              <p:tags r:id="rId11"/>
            </p:custDataLst>
          </p:nvPr>
        </p:nvSpPr>
        <p:spPr>
          <a:xfrm>
            <a:off x="4003474" y="1103283"/>
            <a:ext cx="5742506" cy="1292662"/>
          </a:xfrm>
          <a:prstGeom prst="rect">
            <a:avLst/>
          </a:prstGeom>
          <a:noFill/>
          <a:ln w="19050">
            <a:solidFill>
              <a:srgbClr val="3A5A8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264"/>
                </a:solidFill>
              </a:rPr>
              <a:t>Secure data</a:t>
            </a:r>
          </a:p>
          <a:p>
            <a:pPr marL="225425" indent="-225425"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kern="0" dirty="0" smtClean="0">
                <a:solidFill>
                  <a:srgbClr val="003B6A"/>
                </a:solidFill>
              </a:rPr>
              <a:t>Creating and distributing cryptographic keys for protecting recorded data</a:t>
            </a:r>
            <a:endParaRPr lang="en-US" kern="0" dirty="0">
              <a:solidFill>
                <a:srgbClr val="003B6A"/>
              </a:solidFill>
            </a:endParaRP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kern="0" dirty="0" smtClean="0">
                <a:solidFill>
                  <a:srgbClr val="003B6A"/>
                </a:solidFill>
              </a:rPr>
              <a:t>Modern encryption algorithms ensure high security</a:t>
            </a:r>
          </a:p>
        </p:txBody>
      </p:sp>
      <p:sp>
        <p:nvSpPr>
          <p:cNvPr id="18" name="TextBox 17"/>
          <p:cNvSpPr txBox="1"/>
          <p:nvPr>
            <p:custDataLst>
              <p:tags r:id="rId12"/>
            </p:custDataLst>
          </p:nvPr>
        </p:nvSpPr>
        <p:spPr>
          <a:xfrm>
            <a:off x="533400" y="3216175"/>
            <a:ext cx="9829800" cy="1323439"/>
          </a:xfrm>
          <a:prstGeom prst="rect">
            <a:avLst/>
          </a:prstGeom>
          <a:solidFill>
            <a:srgbClr val="FFFFFF">
              <a:alpha val="25098"/>
            </a:srgbClr>
          </a:solidFill>
          <a:ln w="19050">
            <a:solidFill>
              <a:srgbClr val="3A5A8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264"/>
                </a:solidFill>
              </a:rPr>
              <a:t>CHAVE 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sz="1400" kern="0" dirty="0">
                <a:solidFill>
                  <a:srgbClr val="003B6A"/>
                </a:solidFill>
              </a:rPr>
              <a:t>X.509 compliant private/public encryption key pairs are used to ensure secure communication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sz="1400" kern="0" dirty="0">
                <a:solidFill>
                  <a:srgbClr val="003B6A"/>
                </a:solidFill>
              </a:rPr>
              <a:t>CHAVE cameras support 2048bit RSA and 256bit elliptic curve cryptography, meeting NSA Suite B Secret protection level.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sz="1400" kern="0" dirty="0" smtClean="0">
                <a:solidFill>
                  <a:srgbClr val="003B6A"/>
                </a:solidFill>
              </a:rPr>
              <a:t>Trusted Platform Module within </a:t>
            </a:r>
            <a:r>
              <a:rPr lang="en-US" sz="1400" kern="0" dirty="0">
                <a:solidFill>
                  <a:srgbClr val="003B6A"/>
                </a:solidFill>
              </a:rPr>
              <a:t>cameras protects data even in case of a breach (FIPS 140-2 level 3 data protection)</a:t>
            </a:r>
          </a:p>
        </p:txBody>
      </p:sp>
      <p:cxnSp>
        <p:nvCxnSpPr>
          <p:cNvPr id="21" name="Straight Connector 20"/>
          <p:cNvCxnSpPr/>
          <p:nvPr>
            <p:custDataLst>
              <p:tags r:id="rId13"/>
            </p:custDataLst>
          </p:nvPr>
        </p:nvCxnSpPr>
        <p:spPr>
          <a:xfrm flipV="1">
            <a:off x="8534400" y="2798069"/>
            <a:ext cx="0" cy="394503"/>
          </a:xfrm>
          <a:prstGeom prst="line">
            <a:avLst/>
          </a:prstGeom>
          <a:ln>
            <a:solidFill>
              <a:srgbClr val="3A5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20" y="728237"/>
            <a:ext cx="1908000" cy="19080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>
            <p:custDataLst>
              <p:tags r:id="rId15"/>
            </p:custDataLst>
          </p:nvPr>
        </p:nvCxnSpPr>
        <p:spPr>
          <a:xfrm flipV="1">
            <a:off x="1950720" y="2403566"/>
            <a:ext cx="0" cy="394502"/>
          </a:xfrm>
          <a:prstGeom prst="line">
            <a:avLst/>
          </a:prstGeom>
          <a:ln>
            <a:solidFill>
              <a:srgbClr val="3A5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99" y="5613651"/>
            <a:ext cx="1417194" cy="3139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2" y="5613651"/>
            <a:ext cx="1249558" cy="338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13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000000"/>
                </a:solidFill>
                <a:latin typeface="Bosch Office Sans" panose="020B0604020202020204" pitchFamily="34" charset="0"/>
              </a:rPr>
              <a:t>Security Systems | ST/SRM3-NA | 4/6/2016</a:t>
            </a:r>
            <a:endParaRPr lang="en-US" sz="600">
              <a:solidFill>
                <a:srgbClr val="000000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B2B3B5"/>
                </a:solidFill>
                <a:latin typeface="Bosch Office Sans" panose="020B0604020202020204" pitchFamily="34" charset="0"/>
              </a:rPr>
              <a:t>© 2016 Robert Bosch LLC and affiliates. All rights reserved.</a:t>
            </a:r>
            <a:endParaRPr lang="en-US" sz="600">
              <a:solidFill>
                <a:srgbClr val="B2B3B5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en-US" sz="1200" smtClean="0">
                <a:solidFill>
                  <a:srgbClr val="999FA6"/>
                </a:solidFill>
              </a:rPr>
              <a:t>10</a:t>
            </a:r>
            <a:endParaRPr lang="en-US" sz="1200">
              <a:solidFill>
                <a:srgbClr val="999FA6"/>
              </a:solidFill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9229090" y="259080"/>
            <a:ext cx="128143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7780" rIns="0" bIns="0" rtlCol="0" anchor="t">
            <a:normAutofit/>
          </a:bodyPr>
          <a:lstStyle/>
          <a:p>
            <a:pPr>
              <a:lnSpc>
                <a:spcPts val="900"/>
              </a:lnSpc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259080" y="5628640"/>
            <a:ext cx="2751248" cy="345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252000" indent="-252000">
              <a:lnSpc>
                <a:spcPts val="2300"/>
              </a:lnSpc>
              <a:spcBef>
                <a:spcPts val="500"/>
              </a:spcBef>
              <a:buFontTx/>
              <a:buNone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77" y="5591049"/>
            <a:ext cx="1466620" cy="334261"/>
          </a:xfrm>
          <a:prstGeom prst="rect">
            <a:avLst/>
          </a:prstGeom>
        </p:spPr>
      </p:pic>
      <p:pic>
        <p:nvPicPr>
          <p:cNvPr id="13" name="Picture 12" descr="1598_00_091_PPT_City.png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"/>
          <a:stretch/>
        </p:blipFill>
        <p:spPr>
          <a:xfrm>
            <a:off x="6920" y="3070393"/>
            <a:ext cx="7566124" cy="2491289"/>
          </a:xfrm>
          <a:prstGeom prst="rect">
            <a:avLst/>
          </a:prstGeom>
        </p:spPr>
      </p:pic>
      <p:cxnSp>
        <p:nvCxnSpPr>
          <p:cNvPr id="15" name="Straight Connector 14"/>
          <p:cNvCxnSpPr/>
          <p:nvPr>
            <p:custDataLst>
              <p:tags r:id="rId9"/>
            </p:custDataLst>
          </p:nvPr>
        </p:nvCxnSpPr>
        <p:spPr>
          <a:xfrm>
            <a:off x="533400" y="2798069"/>
            <a:ext cx="9829800" cy="0"/>
          </a:xfrm>
          <a:prstGeom prst="line">
            <a:avLst/>
          </a:prstGeom>
          <a:ln>
            <a:solidFill>
              <a:srgbClr val="3A5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0"/>
            </p:custDataLst>
          </p:nvPr>
        </p:nvCxnSpPr>
        <p:spPr>
          <a:xfrm flipV="1">
            <a:off x="9105809" y="2403565"/>
            <a:ext cx="0" cy="394503"/>
          </a:xfrm>
          <a:prstGeom prst="line">
            <a:avLst/>
          </a:prstGeom>
          <a:ln>
            <a:solidFill>
              <a:srgbClr val="3A5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>
            <p:custDataLst>
              <p:tags r:id="rId11"/>
            </p:custDataLst>
          </p:nvPr>
        </p:nvSpPr>
        <p:spPr>
          <a:xfrm>
            <a:off x="4003474" y="1357283"/>
            <a:ext cx="5742506" cy="1015663"/>
          </a:xfrm>
          <a:prstGeom prst="rect">
            <a:avLst/>
          </a:prstGeom>
          <a:noFill/>
          <a:ln w="19050">
            <a:solidFill>
              <a:srgbClr val="3A5A8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264"/>
                </a:solidFill>
              </a:rPr>
              <a:t>Manage user access rights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kern="0" dirty="0">
                <a:solidFill>
                  <a:srgbClr val="003B6A"/>
                </a:solidFill>
              </a:rPr>
              <a:t>Only authorized individuals get access to the data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kern="0" dirty="0">
                <a:solidFill>
                  <a:srgbClr val="003B6A"/>
                </a:solidFill>
              </a:rPr>
              <a:t>Ensure easy management of user access rights</a:t>
            </a:r>
          </a:p>
        </p:txBody>
      </p:sp>
      <p:sp>
        <p:nvSpPr>
          <p:cNvPr id="18" name="TextBox 17"/>
          <p:cNvSpPr txBox="1"/>
          <p:nvPr>
            <p:custDataLst>
              <p:tags r:id="rId12"/>
            </p:custDataLst>
          </p:nvPr>
        </p:nvSpPr>
        <p:spPr>
          <a:xfrm>
            <a:off x="533400" y="3216175"/>
            <a:ext cx="9829800" cy="892552"/>
          </a:xfrm>
          <a:prstGeom prst="rect">
            <a:avLst/>
          </a:prstGeom>
          <a:solidFill>
            <a:srgbClr val="FFFFFF">
              <a:alpha val="25098"/>
            </a:srgbClr>
          </a:solidFill>
          <a:ln w="19050">
            <a:solidFill>
              <a:srgbClr val="3A5A8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264"/>
                </a:solidFill>
              </a:rPr>
              <a:t>CHAVE 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sz="1400" kern="0" dirty="0">
                <a:solidFill>
                  <a:srgbClr val="003B6A"/>
                </a:solidFill>
              </a:rPr>
              <a:t>Smart card-based multi-factor authentication required to gain access to Genetec Security Center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sz="1400" kern="0" dirty="0">
                <a:solidFill>
                  <a:srgbClr val="003B6A"/>
                </a:solidFill>
              </a:rPr>
              <a:t>Active directory integration for enterprise wide access rights management</a:t>
            </a:r>
          </a:p>
        </p:txBody>
      </p:sp>
      <p:cxnSp>
        <p:nvCxnSpPr>
          <p:cNvPr id="21" name="Straight Connector 20"/>
          <p:cNvCxnSpPr/>
          <p:nvPr>
            <p:custDataLst>
              <p:tags r:id="rId13"/>
            </p:custDataLst>
          </p:nvPr>
        </p:nvCxnSpPr>
        <p:spPr>
          <a:xfrm flipV="1">
            <a:off x="8534400" y="2798069"/>
            <a:ext cx="0" cy="394503"/>
          </a:xfrm>
          <a:prstGeom prst="line">
            <a:avLst/>
          </a:prstGeom>
          <a:ln>
            <a:solidFill>
              <a:srgbClr val="3A5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4"/>
            </p:custDataLst>
          </p:nvPr>
        </p:nvCxnSpPr>
        <p:spPr>
          <a:xfrm flipV="1">
            <a:off x="1950720" y="2403566"/>
            <a:ext cx="0" cy="394502"/>
          </a:xfrm>
          <a:prstGeom prst="line">
            <a:avLst/>
          </a:prstGeom>
          <a:ln>
            <a:solidFill>
              <a:srgbClr val="3A5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20" y="697234"/>
            <a:ext cx="1908000" cy="190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99" y="5613651"/>
            <a:ext cx="1417194" cy="3139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2" y="5613651"/>
            <a:ext cx="1249558" cy="338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11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000000"/>
                </a:solidFill>
                <a:latin typeface="Bosch Office Sans" panose="020B0604020202020204" pitchFamily="34" charset="0"/>
              </a:rPr>
              <a:t>Security Systems | ST/SRM3-NA | 4/6/2016</a:t>
            </a:r>
            <a:endParaRPr lang="en-US" sz="600">
              <a:solidFill>
                <a:srgbClr val="000000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B2B3B5"/>
                </a:solidFill>
                <a:latin typeface="Bosch Office Sans" panose="020B0604020202020204" pitchFamily="34" charset="0"/>
              </a:rPr>
              <a:t>© 2016 Robert Bosch LLC and affiliates. All rights reserved.</a:t>
            </a:r>
            <a:endParaRPr lang="en-US" sz="600">
              <a:solidFill>
                <a:srgbClr val="B2B3B5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en-US" sz="1200" smtClean="0">
                <a:solidFill>
                  <a:srgbClr val="999FA6"/>
                </a:solidFill>
              </a:rPr>
              <a:t>11</a:t>
            </a:r>
            <a:endParaRPr lang="en-US" sz="1200">
              <a:solidFill>
                <a:srgbClr val="999FA6"/>
              </a:solidFill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9229090" y="259080"/>
            <a:ext cx="128143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7780" rIns="0" bIns="0" rtlCol="0" anchor="t">
            <a:normAutofit/>
          </a:bodyPr>
          <a:lstStyle/>
          <a:p>
            <a:pPr>
              <a:lnSpc>
                <a:spcPts val="900"/>
              </a:lnSpc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259080" y="5628640"/>
            <a:ext cx="2751248" cy="345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252000" indent="-252000">
              <a:lnSpc>
                <a:spcPts val="2300"/>
              </a:lnSpc>
              <a:spcBef>
                <a:spcPts val="500"/>
              </a:spcBef>
              <a:buFontTx/>
              <a:buNone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77" y="5591049"/>
            <a:ext cx="1466620" cy="334261"/>
          </a:xfrm>
          <a:prstGeom prst="rect">
            <a:avLst/>
          </a:prstGeom>
        </p:spPr>
      </p:pic>
      <p:pic>
        <p:nvPicPr>
          <p:cNvPr id="13" name="Picture 12" descr="1598_00_091_PPT_City.png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"/>
          <a:stretch/>
        </p:blipFill>
        <p:spPr>
          <a:xfrm>
            <a:off x="6920" y="3070393"/>
            <a:ext cx="7566124" cy="2491289"/>
          </a:xfrm>
          <a:prstGeom prst="rect">
            <a:avLst/>
          </a:prstGeom>
        </p:spPr>
      </p:pic>
      <p:cxnSp>
        <p:nvCxnSpPr>
          <p:cNvPr id="15" name="Straight Connector 14"/>
          <p:cNvCxnSpPr/>
          <p:nvPr>
            <p:custDataLst>
              <p:tags r:id="rId9"/>
            </p:custDataLst>
          </p:nvPr>
        </p:nvCxnSpPr>
        <p:spPr>
          <a:xfrm>
            <a:off x="533400" y="2798069"/>
            <a:ext cx="9829800" cy="0"/>
          </a:xfrm>
          <a:prstGeom prst="line">
            <a:avLst/>
          </a:prstGeom>
          <a:ln>
            <a:solidFill>
              <a:srgbClr val="3A5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0"/>
            </p:custDataLst>
          </p:nvPr>
        </p:nvCxnSpPr>
        <p:spPr>
          <a:xfrm flipV="1">
            <a:off x="9105809" y="2403565"/>
            <a:ext cx="0" cy="394503"/>
          </a:xfrm>
          <a:prstGeom prst="line">
            <a:avLst/>
          </a:prstGeom>
          <a:ln>
            <a:solidFill>
              <a:srgbClr val="3A5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>
            <p:custDataLst>
              <p:tags r:id="rId11"/>
            </p:custDataLst>
          </p:nvPr>
        </p:nvSpPr>
        <p:spPr>
          <a:xfrm>
            <a:off x="4003474" y="543696"/>
            <a:ext cx="5742506" cy="1846659"/>
          </a:xfrm>
          <a:prstGeom prst="rect">
            <a:avLst/>
          </a:prstGeom>
          <a:noFill/>
          <a:ln w="19050">
            <a:solidFill>
              <a:srgbClr val="3A5A8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264"/>
                </a:solidFill>
              </a:rPr>
              <a:t>Meet industry standards</a:t>
            </a:r>
          </a:p>
          <a:p>
            <a:pPr marL="225425" indent="-225425"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kern="0" dirty="0">
                <a:solidFill>
                  <a:srgbClr val="003B6A"/>
                </a:solidFill>
              </a:rPr>
              <a:t>Meet industry standards in public key infrastructure and IT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kern="0" dirty="0">
                <a:solidFill>
                  <a:srgbClr val="003B6A"/>
                </a:solidFill>
              </a:rPr>
              <a:t>Support 3rd party solutions for:</a:t>
            </a:r>
          </a:p>
          <a:p>
            <a:pPr lvl="1">
              <a:buFont typeface="Wingdings 3" panose="05040102010807070707" pitchFamily="18" charset="2"/>
              <a:buChar char=""/>
            </a:pPr>
            <a:r>
              <a:rPr lang="en-US" kern="0" dirty="0">
                <a:solidFill>
                  <a:srgbClr val="003B6A"/>
                </a:solidFill>
              </a:rPr>
              <a:t>Public key infrastructure</a:t>
            </a:r>
          </a:p>
          <a:p>
            <a:pPr lvl="1">
              <a:buFont typeface="Wingdings 3" panose="05040102010807070707" pitchFamily="18" charset="2"/>
              <a:buChar char=""/>
            </a:pPr>
            <a:r>
              <a:rPr lang="en-US" kern="0" dirty="0">
                <a:solidFill>
                  <a:srgbClr val="003B6A"/>
                </a:solidFill>
              </a:rPr>
              <a:t>Management of user access rights</a:t>
            </a:r>
          </a:p>
        </p:txBody>
      </p:sp>
      <p:sp>
        <p:nvSpPr>
          <p:cNvPr id="18" name="TextBox 17"/>
          <p:cNvSpPr txBox="1"/>
          <p:nvPr>
            <p:custDataLst>
              <p:tags r:id="rId12"/>
            </p:custDataLst>
          </p:nvPr>
        </p:nvSpPr>
        <p:spPr>
          <a:xfrm>
            <a:off x="533400" y="3216175"/>
            <a:ext cx="9829800" cy="1538883"/>
          </a:xfrm>
          <a:prstGeom prst="rect">
            <a:avLst/>
          </a:prstGeom>
          <a:solidFill>
            <a:srgbClr val="FFFFFF">
              <a:alpha val="25098"/>
            </a:srgbClr>
          </a:solidFill>
          <a:ln w="19050">
            <a:solidFill>
              <a:srgbClr val="3A5A8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264"/>
                </a:solidFill>
              </a:rPr>
              <a:t>CHAVE 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sz="1400" kern="0" dirty="0">
                <a:solidFill>
                  <a:srgbClr val="003B6A"/>
                </a:solidFill>
              </a:rPr>
              <a:t>Based on X.509 and PKI compliant certificates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sz="1400" kern="0" dirty="0">
                <a:solidFill>
                  <a:srgbClr val="003B6A"/>
                </a:solidFill>
              </a:rPr>
              <a:t>Supports HTTPS with the latest TLS 1.2 Encryption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sz="1400" kern="0" dirty="0">
                <a:solidFill>
                  <a:srgbClr val="003B6A"/>
                </a:solidFill>
              </a:rPr>
              <a:t>Supports 2048bit RSA and up to 256bit elliptic curve cryptography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sz="1400" kern="0" dirty="0">
                <a:solidFill>
                  <a:srgbClr val="003B6A"/>
                </a:solidFill>
              </a:rPr>
              <a:t>Genetec Security Center compatible with LDAP and Active Directory for User Management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sz="1400" kern="0" dirty="0">
                <a:solidFill>
                  <a:srgbClr val="003B6A"/>
                </a:solidFill>
              </a:rPr>
              <a:t>Genetec Security Center compatible with HSPD-12 and PIV-I Compliant smart cards (among others) </a:t>
            </a:r>
          </a:p>
        </p:txBody>
      </p:sp>
      <p:cxnSp>
        <p:nvCxnSpPr>
          <p:cNvPr id="21" name="Straight Connector 20"/>
          <p:cNvCxnSpPr/>
          <p:nvPr>
            <p:custDataLst>
              <p:tags r:id="rId13"/>
            </p:custDataLst>
          </p:nvPr>
        </p:nvCxnSpPr>
        <p:spPr>
          <a:xfrm flipV="1">
            <a:off x="8534400" y="2798069"/>
            <a:ext cx="0" cy="394503"/>
          </a:xfrm>
          <a:prstGeom prst="line">
            <a:avLst/>
          </a:prstGeom>
          <a:ln>
            <a:solidFill>
              <a:srgbClr val="3A5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4"/>
            </p:custDataLst>
          </p:nvPr>
        </p:nvCxnSpPr>
        <p:spPr>
          <a:xfrm flipV="1">
            <a:off x="1950720" y="2403566"/>
            <a:ext cx="0" cy="394502"/>
          </a:xfrm>
          <a:prstGeom prst="line">
            <a:avLst/>
          </a:prstGeom>
          <a:ln>
            <a:solidFill>
              <a:srgbClr val="3A5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32" y="955088"/>
            <a:ext cx="1908000" cy="190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99" y="5613651"/>
            <a:ext cx="1417194" cy="3139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2" y="5613651"/>
            <a:ext cx="1249558" cy="338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51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B2B3B5"/>
                </a:solidFill>
                <a:latin typeface="Bosch Office Sans" panose="020B0604020202020204" pitchFamily="34" charset="0"/>
              </a:rPr>
              <a:t>© 2016 Robert Bosch LLC and affiliates. All rights reserved.</a:t>
            </a:r>
            <a:endParaRPr lang="en-US" sz="600">
              <a:solidFill>
                <a:srgbClr val="B2B3B5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en-US" sz="1200" smtClean="0">
                <a:solidFill>
                  <a:srgbClr val="999FA6"/>
                </a:solidFill>
              </a:rPr>
              <a:t>7</a:t>
            </a:r>
            <a:endParaRPr lang="en-US" sz="1200">
              <a:solidFill>
                <a:srgbClr val="999FA6"/>
              </a:solidFill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9229090" y="259080"/>
            <a:ext cx="128143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7780" rIns="0" bIns="0" rtlCol="0" anchor="t">
            <a:normAutofit/>
          </a:bodyPr>
          <a:lstStyle/>
          <a:p>
            <a:pPr>
              <a:lnSpc>
                <a:spcPts val="900"/>
              </a:lnSpc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59080" y="5628640"/>
            <a:ext cx="2751248" cy="345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252000" indent="-252000">
              <a:lnSpc>
                <a:spcPts val="2300"/>
              </a:lnSpc>
              <a:spcBef>
                <a:spcPts val="500"/>
              </a:spcBef>
              <a:buFontTx/>
              <a:buNone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77" y="5591049"/>
            <a:ext cx="1466620" cy="334261"/>
          </a:xfrm>
          <a:prstGeom prst="rect">
            <a:avLst/>
          </a:prstGeom>
        </p:spPr>
      </p:pic>
      <p:pic>
        <p:nvPicPr>
          <p:cNvPr id="15" name="Picture 14" descr="1598_00_091_PPT_City.png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"/>
          <a:stretch/>
        </p:blipFill>
        <p:spPr>
          <a:xfrm>
            <a:off x="-13967" y="3070790"/>
            <a:ext cx="7566124" cy="24912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99" y="5613651"/>
            <a:ext cx="1417194" cy="313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2" y="5613651"/>
            <a:ext cx="1249558" cy="338328"/>
          </a:xfrm>
          <a:prstGeom prst="rect">
            <a:avLst/>
          </a:prstGeom>
        </p:spPr>
      </p:pic>
      <p:sp>
        <p:nvSpPr>
          <p:cNvPr id="23" name="Rectangle 22"/>
          <p:cNvSpPr/>
          <p:nvPr>
            <p:custDataLst>
              <p:tags r:id="rId10"/>
            </p:custDataLst>
          </p:nvPr>
        </p:nvSpPr>
        <p:spPr>
          <a:xfrm>
            <a:off x="9102780" y="5061566"/>
            <a:ext cx="25400" cy="118533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7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611637"/>
            <a:ext cx="698188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1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B2B3B5"/>
                </a:solidFill>
                <a:latin typeface="Bosch Office Sans" panose="020B0604020202020204" pitchFamily="34" charset="0"/>
              </a:rPr>
              <a:t>© 2016 Robert Bosch LLC and affiliates. All rights reserved.</a:t>
            </a:r>
            <a:endParaRPr lang="en-US" sz="600">
              <a:solidFill>
                <a:srgbClr val="B2B3B5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en-US" sz="1200" smtClean="0">
                <a:solidFill>
                  <a:srgbClr val="999FA6"/>
                </a:solidFill>
              </a:rPr>
              <a:t>7</a:t>
            </a:r>
            <a:endParaRPr lang="en-US" sz="1200">
              <a:solidFill>
                <a:srgbClr val="999FA6"/>
              </a:solidFill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9229090" y="259080"/>
            <a:ext cx="128143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7780" rIns="0" bIns="0" rtlCol="0" anchor="t">
            <a:normAutofit/>
          </a:bodyPr>
          <a:lstStyle/>
          <a:p>
            <a:pPr>
              <a:lnSpc>
                <a:spcPts val="900"/>
              </a:lnSpc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59080" y="5628640"/>
            <a:ext cx="2751248" cy="345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252000" indent="-252000">
              <a:lnSpc>
                <a:spcPts val="2300"/>
              </a:lnSpc>
              <a:spcBef>
                <a:spcPts val="500"/>
              </a:spcBef>
              <a:buFontTx/>
              <a:buNone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77" y="5591049"/>
            <a:ext cx="1466620" cy="3342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99" y="5613651"/>
            <a:ext cx="1417194" cy="313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2" y="5613651"/>
            <a:ext cx="1249558" cy="338328"/>
          </a:xfrm>
          <a:prstGeom prst="rect">
            <a:avLst/>
          </a:prstGeom>
        </p:spPr>
      </p:pic>
      <p:sp>
        <p:nvSpPr>
          <p:cNvPr id="23" name="Rectangle 22"/>
          <p:cNvSpPr/>
          <p:nvPr>
            <p:custDataLst>
              <p:tags r:id="rId9"/>
            </p:custDataLst>
          </p:nvPr>
        </p:nvSpPr>
        <p:spPr>
          <a:xfrm>
            <a:off x="9102780" y="5061566"/>
            <a:ext cx="25400" cy="118533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700" dirty="0"/>
          </a:p>
        </p:txBody>
      </p:sp>
      <p:sp>
        <p:nvSpPr>
          <p:cNvPr id="9" name="Rectangle 8"/>
          <p:cNvSpPr/>
          <p:nvPr/>
        </p:nvSpPr>
        <p:spPr>
          <a:xfrm>
            <a:off x="672485" y="246049"/>
            <a:ext cx="220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How CHAVE Works</a:t>
            </a:r>
            <a:endParaRPr lang="en-US" dirty="0"/>
          </a:p>
        </p:txBody>
      </p:sp>
      <p:pic>
        <p:nvPicPr>
          <p:cNvPr id="35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94" y="843076"/>
            <a:ext cx="2995166" cy="268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_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277" y="3177096"/>
            <a:ext cx="2171109" cy="156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Content Placeholder 5"/>
          <p:cNvSpPr txBox="1">
            <a:spLocks noGrp="1" noChangeArrowheads="1"/>
          </p:cNvSpPr>
          <p:nvPr>
            <p:ph idx="1"/>
            <p:custDataLst>
              <p:tags r:id="rId12"/>
            </p:custDataLst>
          </p:nvPr>
        </p:nvSpPr>
        <p:spPr bwMode="auto">
          <a:xfrm>
            <a:off x="1880519" y="1170678"/>
            <a:ext cx="7315200" cy="9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01" tIns="42001" rIns="84001" bIns="4200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700" dirty="0">
                <a:solidFill>
                  <a:srgbClr val="FF0000"/>
                </a:solidFill>
                <a:latin typeface="+mn-lt"/>
              </a:rPr>
              <a:t>Hardware Security </a:t>
            </a:r>
            <a:r>
              <a:rPr lang="en-US" sz="1700" dirty="0" smtClean="0">
                <a:solidFill>
                  <a:srgbClr val="FF0000"/>
                </a:solidFill>
                <a:latin typeface="+mn-lt"/>
              </a:rPr>
              <a:t>Module (HSM)  on circuit board</a:t>
            </a:r>
            <a:endParaRPr lang="en-US" sz="1700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700" dirty="0">
                <a:solidFill>
                  <a:srgbClr val="FF0000"/>
                </a:solidFill>
                <a:latin typeface="+mn-lt"/>
              </a:rPr>
              <a:t>(HSM) Secure Digital </a:t>
            </a:r>
            <a:r>
              <a:rPr lang="en-US" sz="1700" dirty="0" smtClean="0">
                <a:solidFill>
                  <a:srgbClr val="FF0000"/>
                </a:solidFill>
                <a:latin typeface="+mn-lt"/>
              </a:rPr>
              <a:t>Chip with </a:t>
            </a:r>
            <a:r>
              <a:rPr lang="en-US" sz="1700" dirty="0">
                <a:solidFill>
                  <a:srgbClr val="FF0000"/>
                </a:solidFill>
                <a:latin typeface="+mn-lt"/>
              </a:rPr>
              <a:t>Encryption Certificates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1700" dirty="0">
                <a:solidFill>
                  <a:srgbClr val="FF0000"/>
                </a:solidFill>
                <a:latin typeface="+mn-lt"/>
              </a:rPr>
              <a:t>FIPS 140-2 Level 3 (High Assurance) </a:t>
            </a:r>
          </a:p>
        </p:txBody>
      </p:sp>
      <p:sp>
        <p:nvSpPr>
          <p:cNvPr id="38" name="Text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40161" y="4552444"/>
            <a:ext cx="5783155" cy="130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01" tIns="42001" rIns="84001" bIns="4200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1700" dirty="0">
                <a:solidFill>
                  <a:srgbClr val="FF0000"/>
                </a:solidFill>
                <a:latin typeface="+mn-lt"/>
              </a:rPr>
              <a:t>HSPD-12 / Personal Identity Verification Card With Authentication, Signing and Encryption Certificates</a:t>
            </a:r>
          </a:p>
          <a:p>
            <a:pPr eaLnBrk="1" hangingPunct="1">
              <a:defRPr/>
            </a:pPr>
            <a:endParaRPr lang="en-US" sz="1500" dirty="0">
              <a:latin typeface="+mn-lt"/>
            </a:endParaRPr>
          </a:p>
          <a:p>
            <a:pPr eaLnBrk="1" hangingPunct="1">
              <a:defRPr/>
            </a:pPr>
            <a:endParaRPr lang="en-US" sz="1500" dirty="0">
              <a:latin typeface="+mn-lt"/>
            </a:endParaRPr>
          </a:p>
          <a:p>
            <a:pPr eaLnBrk="1" hangingPunct="1">
              <a:defRPr/>
            </a:pPr>
            <a:endParaRPr lang="en-US" sz="1500" dirty="0">
              <a:latin typeface="+mn-lt"/>
            </a:endParaRPr>
          </a:p>
        </p:txBody>
      </p:sp>
      <p:pic>
        <p:nvPicPr>
          <p:cNvPr id="39" name="Picture 7_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24" y="2454303"/>
            <a:ext cx="822867" cy="103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Straight Arrow Connector 39"/>
          <p:cNvCxnSpPr/>
          <p:nvPr>
            <p:custDataLst>
              <p:tags r:id="rId15"/>
            </p:custDataLst>
          </p:nvPr>
        </p:nvCxnSpPr>
        <p:spPr>
          <a:xfrm flipV="1">
            <a:off x="4844132" y="2310573"/>
            <a:ext cx="2055778" cy="4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20" y="3016768"/>
            <a:ext cx="1535936" cy="230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Arrow Connector 41"/>
          <p:cNvCxnSpPr/>
          <p:nvPr>
            <p:custDataLst>
              <p:tags r:id="rId17"/>
            </p:custDataLst>
          </p:nvPr>
        </p:nvCxnSpPr>
        <p:spPr>
          <a:xfrm>
            <a:off x="6366989" y="3771971"/>
            <a:ext cx="928613" cy="8679"/>
          </a:xfrm>
          <a:prstGeom prst="straightConnector1">
            <a:avLst/>
          </a:prstGeom>
          <a:ln w="28575">
            <a:solidFill>
              <a:srgbClr val="DF002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>
            <p:custDataLst>
              <p:tags r:id="rId18"/>
            </p:custDataLst>
          </p:nvPr>
        </p:nvCxnSpPr>
        <p:spPr>
          <a:xfrm flipV="1">
            <a:off x="3626374" y="2664742"/>
            <a:ext cx="3448356" cy="134966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7__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73" y="3256730"/>
            <a:ext cx="966321" cy="121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71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B2B3B5"/>
                </a:solidFill>
                <a:latin typeface="Bosch Office Sans" panose="020B0604020202020204" pitchFamily="34" charset="0"/>
              </a:rPr>
              <a:t>© 2016 Robert Bosch LLC and affiliates. All rights reserved.</a:t>
            </a:r>
            <a:endParaRPr lang="en-US" sz="600">
              <a:solidFill>
                <a:srgbClr val="B2B3B5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en-US" sz="1200" smtClean="0">
                <a:solidFill>
                  <a:srgbClr val="999FA6"/>
                </a:solidFill>
              </a:rPr>
              <a:t>7</a:t>
            </a:r>
            <a:endParaRPr lang="en-US" sz="1200">
              <a:solidFill>
                <a:srgbClr val="999FA6"/>
              </a:solidFill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9229090" y="259080"/>
            <a:ext cx="128143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7780" rIns="0" bIns="0" rtlCol="0" anchor="t">
            <a:normAutofit/>
          </a:bodyPr>
          <a:lstStyle/>
          <a:p>
            <a:pPr>
              <a:lnSpc>
                <a:spcPts val="900"/>
              </a:lnSpc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59080" y="5628640"/>
            <a:ext cx="2751248" cy="345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252000" indent="-252000">
              <a:lnSpc>
                <a:spcPts val="2300"/>
              </a:lnSpc>
              <a:spcBef>
                <a:spcPts val="500"/>
              </a:spcBef>
              <a:buFontTx/>
              <a:buNone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77" y="5591049"/>
            <a:ext cx="1466620" cy="3342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99" y="5613651"/>
            <a:ext cx="1417194" cy="313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2" y="5613651"/>
            <a:ext cx="1249558" cy="338328"/>
          </a:xfrm>
          <a:prstGeom prst="rect">
            <a:avLst/>
          </a:prstGeom>
        </p:spPr>
      </p:pic>
      <p:sp>
        <p:nvSpPr>
          <p:cNvPr id="23" name="Rectangle 22"/>
          <p:cNvSpPr/>
          <p:nvPr>
            <p:custDataLst>
              <p:tags r:id="rId9"/>
            </p:custDataLst>
          </p:nvPr>
        </p:nvSpPr>
        <p:spPr>
          <a:xfrm>
            <a:off x="9102780" y="5061566"/>
            <a:ext cx="25400" cy="118533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700" dirty="0"/>
          </a:p>
        </p:txBody>
      </p:sp>
      <p:sp>
        <p:nvSpPr>
          <p:cNvPr id="9" name="Rectangle 8"/>
          <p:cNvSpPr/>
          <p:nvPr/>
        </p:nvSpPr>
        <p:spPr>
          <a:xfrm>
            <a:off x="672485" y="246049"/>
            <a:ext cx="2202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How CHAVE Works</a:t>
            </a:r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idx="1"/>
          </p:nvPr>
        </p:nvSpPr>
        <p:spPr>
          <a:xfrm>
            <a:off x="1913890" y="1193462"/>
            <a:ext cx="7315200" cy="381000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844" y="652919"/>
            <a:ext cx="3654230" cy="327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009555" y="3487416"/>
            <a:ext cx="4312669" cy="1469849"/>
          </a:xfrm>
          <a:prstGeom prst="rect">
            <a:avLst/>
          </a:prstGeom>
          <a:noFill/>
        </p:spPr>
        <p:txBody>
          <a:bodyPr wrap="square" lIns="84033" tIns="42017" rIns="84033" bIns="42017" rtlCol="0">
            <a:spAutoFit/>
          </a:bodyPr>
          <a:lstStyle/>
          <a:p>
            <a:pPr marL="262604" indent="-262604">
              <a:buFont typeface="Arial" panose="020B0604020202020204" pitchFamily="34" charset="0"/>
              <a:buChar char="•"/>
            </a:pPr>
            <a:r>
              <a:rPr lang="en-US" dirty="0" smtClean="0"/>
              <a:t>No username password/combination</a:t>
            </a:r>
          </a:p>
          <a:p>
            <a:pPr marL="262604" indent="-262604">
              <a:buFont typeface="Arial" panose="020B0604020202020204" pitchFamily="34" charset="0"/>
              <a:buChar char="•"/>
            </a:pPr>
            <a:r>
              <a:rPr lang="en-US" dirty="0" smtClean="0"/>
              <a:t>Requires user to have a government or commercial issued smartcard and smart card reader to connect to camera</a:t>
            </a:r>
            <a:endParaRPr lang="en-US" dirty="0"/>
          </a:p>
        </p:txBody>
      </p:sp>
      <p:pic>
        <p:nvPicPr>
          <p:cNvPr id="26" name="Picture 2_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49" y="3163380"/>
            <a:ext cx="1866900" cy="180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78" y="1143832"/>
            <a:ext cx="1202399" cy="179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46" y="1381182"/>
            <a:ext cx="1617438" cy="118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lus 28"/>
          <p:cNvSpPr/>
          <p:nvPr/>
        </p:nvSpPr>
        <p:spPr>
          <a:xfrm>
            <a:off x="2738451" y="1694055"/>
            <a:ext cx="544995" cy="56373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033" tIns="42017" rIns="84033" bIns="42017" rtlCol="0" anchor="ctr"/>
          <a:lstStyle/>
          <a:p>
            <a:pPr algn="ctr"/>
            <a:endParaRPr lang="en-US"/>
          </a:p>
        </p:txBody>
      </p:sp>
      <p:sp>
        <p:nvSpPr>
          <p:cNvPr id="30" name="Equal 29"/>
          <p:cNvSpPr/>
          <p:nvPr/>
        </p:nvSpPr>
        <p:spPr>
          <a:xfrm>
            <a:off x="5035945" y="1794693"/>
            <a:ext cx="891316" cy="49479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033" tIns="42017" rIns="84033" bIns="42017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0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000000"/>
                </a:solidFill>
                <a:latin typeface="Bosch Office Sans" panose="020B0604020202020204" pitchFamily="34" charset="0"/>
              </a:rPr>
              <a:t>Security Systems | ST/SRM3-NA | 4/6/2016</a:t>
            </a:r>
            <a:endParaRPr lang="en-US" sz="600">
              <a:solidFill>
                <a:srgbClr val="000000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B2B3B5"/>
                </a:solidFill>
                <a:latin typeface="Bosch Office Sans" panose="020B0604020202020204" pitchFamily="34" charset="0"/>
              </a:rPr>
              <a:t>© 2016 Robert Bosch LLC and affiliates. All rights reserved.</a:t>
            </a:r>
            <a:endParaRPr lang="en-US" sz="600">
              <a:solidFill>
                <a:srgbClr val="B2B3B5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en-US" sz="1200" smtClean="0">
                <a:solidFill>
                  <a:srgbClr val="999FA6"/>
                </a:solidFill>
              </a:rPr>
              <a:t>12</a:t>
            </a:r>
            <a:endParaRPr lang="en-US" sz="1200">
              <a:solidFill>
                <a:srgbClr val="999FA6"/>
              </a:solidFill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9229090" y="259080"/>
            <a:ext cx="128143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7780" rIns="0" bIns="0" rtlCol="0" anchor="t">
            <a:normAutofit/>
          </a:bodyPr>
          <a:lstStyle/>
          <a:p>
            <a:pPr>
              <a:lnSpc>
                <a:spcPts val="900"/>
              </a:lnSpc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59080" y="259080"/>
            <a:ext cx="8709660" cy="777240"/>
          </a:xfrm>
          <a:solidFill>
            <a:scrgbClr r="0" g="0" b="0">
              <a:alpha val="0"/>
            </a:scrgbClr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Typical CHAVE system</a:t>
            </a:r>
            <a:endParaRPr lang="en-US" sz="2800" dirty="0">
              <a:solidFill>
                <a:srgbClr val="A80163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259080" y="5628640"/>
            <a:ext cx="2751248" cy="345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252000" indent="-252000">
              <a:lnSpc>
                <a:spcPts val="2300"/>
              </a:lnSpc>
              <a:spcBef>
                <a:spcPts val="500"/>
              </a:spcBef>
              <a:buFontTx/>
              <a:buNone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77" y="5591049"/>
            <a:ext cx="1466620" cy="33426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19721" y="2735594"/>
            <a:ext cx="652503" cy="304949"/>
            <a:chOff x="871869" y="4221311"/>
            <a:chExt cx="1545708" cy="656261"/>
          </a:xfrm>
        </p:grpSpPr>
        <p:sp>
          <p:nvSpPr>
            <p:cNvPr id="29" name="Rectangle 28"/>
            <p:cNvSpPr/>
            <p:nvPr>
              <p:custDataLst>
                <p:tags r:id="rId60"/>
              </p:custDataLst>
            </p:nvPr>
          </p:nvSpPr>
          <p:spPr>
            <a:xfrm>
              <a:off x="1164740" y="4221311"/>
              <a:ext cx="1252837" cy="6562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>
              <p:custDataLst>
                <p:tags r:id="rId61"/>
              </p:custDataLst>
            </p:nvPr>
          </p:nvSpPr>
          <p:spPr>
            <a:xfrm>
              <a:off x="871869" y="4385376"/>
              <a:ext cx="292871" cy="3281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9721" y="3239823"/>
            <a:ext cx="652503" cy="304949"/>
            <a:chOff x="871869" y="4221311"/>
            <a:chExt cx="1545708" cy="656261"/>
          </a:xfrm>
        </p:grpSpPr>
        <p:sp>
          <p:nvSpPr>
            <p:cNvPr id="32" name="Rectangle 31"/>
            <p:cNvSpPr/>
            <p:nvPr>
              <p:custDataLst>
                <p:tags r:id="rId58"/>
              </p:custDataLst>
            </p:nvPr>
          </p:nvSpPr>
          <p:spPr>
            <a:xfrm>
              <a:off x="1164740" y="4221311"/>
              <a:ext cx="1252837" cy="6562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>
              <p:custDataLst>
                <p:tags r:id="rId59"/>
              </p:custDataLst>
            </p:nvPr>
          </p:nvSpPr>
          <p:spPr>
            <a:xfrm>
              <a:off x="871869" y="4385376"/>
              <a:ext cx="292871" cy="3281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19721" y="3744051"/>
            <a:ext cx="652503" cy="304949"/>
            <a:chOff x="871869" y="4221311"/>
            <a:chExt cx="1545708" cy="656261"/>
          </a:xfrm>
        </p:grpSpPr>
        <p:sp>
          <p:nvSpPr>
            <p:cNvPr id="35" name="Rectangle 34"/>
            <p:cNvSpPr/>
            <p:nvPr>
              <p:custDataLst>
                <p:tags r:id="rId56"/>
              </p:custDataLst>
            </p:nvPr>
          </p:nvSpPr>
          <p:spPr>
            <a:xfrm>
              <a:off x="1164740" y="4221311"/>
              <a:ext cx="1252837" cy="6562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>
              <p:custDataLst>
                <p:tags r:id="rId57"/>
              </p:custDataLst>
            </p:nvPr>
          </p:nvSpPr>
          <p:spPr>
            <a:xfrm>
              <a:off x="871869" y="4385376"/>
              <a:ext cx="292871" cy="3281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6300" y="4164379"/>
            <a:ext cx="93242" cy="352481"/>
            <a:chOff x="3735386" y="2149996"/>
            <a:chExt cx="173718" cy="656703"/>
          </a:xfrm>
        </p:grpSpPr>
        <p:sp>
          <p:nvSpPr>
            <p:cNvPr id="38" name="Oval 37"/>
            <p:cNvSpPr/>
            <p:nvPr>
              <p:custDataLst>
                <p:tags r:id="rId53"/>
              </p:custDataLst>
            </p:nvPr>
          </p:nvSpPr>
          <p:spPr>
            <a:xfrm>
              <a:off x="3735387" y="2149996"/>
              <a:ext cx="165249" cy="1652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>
              <p:custDataLst>
                <p:tags r:id="rId54"/>
              </p:custDataLst>
            </p:nvPr>
          </p:nvSpPr>
          <p:spPr>
            <a:xfrm>
              <a:off x="3743855" y="2397718"/>
              <a:ext cx="165249" cy="1652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>
              <p:custDataLst>
                <p:tags r:id="rId55"/>
              </p:custDataLst>
            </p:nvPr>
          </p:nvSpPr>
          <p:spPr>
            <a:xfrm>
              <a:off x="3735386" y="2641450"/>
              <a:ext cx="165249" cy="1652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16260" y="4618139"/>
            <a:ext cx="652503" cy="304949"/>
            <a:chOff x="871869" y="4221311"/>
            <a:chExt cx="1545708" cy="656261"/>
          </a:xfrm>
        </p:grpSpPr>
        <p:sp>
          <p:nvSpPr>
            <p:cNvPr id="45" name="Rectangle 44"/>
            <p:cNvSpPr/>
            <p:nvPr>
              <p:custDataLst>
                <p:tags r:id="rId51"/>
              </p:custDataLst>
            </p:nvPr>
          </p:nvSpPr>
          <p:spPr>
            <a:xfrm>
              <a:off x="1164740" y="4221311"/>
              <a:ext cx="1252837" cy="6562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>
              <p:custDataLst>
                <p:tags r:id="rId52"/>
              </p:custDataLst>
            </p:nvPr>
          </p:nvSpPr>
          <p:spPr>
            <a:xfrm>
              <a:off x="871869" y="4385376"/>
              <a:ext cx="292871" cy="32813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/>
          <p:cNvSpPr/>
          <p:nvPr>
            <p:custDataLst>
              <p:tags r:id="rId9"/>
            </p:custDataLst>
          </p:nvPr>
        </p:nvSpPr>
        <p:spPr>
          <a:xfrm>
            <a:off x="3676228" y="3814248"/>
            <a:ext cx="432048" cy="2287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10"/>
            </p:custDataLst>
          </p:nvPr>
        </p:nvSpPr>
        <p:spPr>
          <a:xfrm>
            <a:off x="3460204" y="4042960"/>
            <a:ext cx="864096" cy="598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11"/>
            </p:custDataLst>
          </p:nvPr>
        </p:nvSpPr>
        <p:spPr>
          <a:xfrm>
            <a:off x="4900364" y="3874069"/>
            <a:ext cx="360040" cy="2287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12"/>
            </p:custDataLst>
          </p:nvPr>
        </p:nvSpPr>
        <p:spPr>
          <a:xfrm>
            <a:off x="4828356" y="4100110"/>
            <a:ext cx="504056" cy="789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4953349" y="3481361"/>
            <a:ext cx="254071" cy="386857"/>
            <a:chOff x="1910687" y="2077988"/>
            <a:chExt cx="1166883" cy="1776735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64" cstate="print"/>
            <a:srcRect/>
            <a:stretch>
              <a:fillRect/>
            </a:stretch>
          </p:blipFill>
          <p:spPr bwMode="auto">
            <a:xfrm>
              <a:off x="1956420" y="2077988"/>
              <a:ext cx="1119369" cy="177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ounded Rectangle 53"/>
            <p:cNvSpPr/>
            <p:nvPr/>
          </p:nvSpPr>
          <p:spPr>
            <a:xfrm>
              <a:off x="1910687" y="2077988"/>
              <a:ext cx="1166883" cy="1763857"/>
            </a:xfrm>
            <a:prstGeom prst="roundRect">
              <a:avLst>
                <a:gd name="adj" fmla="val 2059"/>
              </a:avLst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/>
          <p:cNvSpPr/>
          <p:nvPr>
            <p:custDataLst>
              <p:tags r:id="rId13"/>
            </p:custDataLst>
          </p:nvPr>
        </p:nvSpPr>
        <p:spPr>
          <a:xfrm>
            <a:off x="2956148" y="4100110"/>
            <a:ext cx="1800200" cy="375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>
            <p:custDataLst>
              <p:tags r:id="rId14"/>
            </p:custDataLst>
          </p:nvPr>
        </p:nvCxnSpPr>
        <p:spPr>
          <a:xfrm>
            <a:off x="2452092" y="1310280"/>
            <a:ext cx="0" cy="3729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15"/>
            </p:custDataLst>
          </p:nvPr>
        </p:nvCxnSpPr>
        <p:spPr>
          <a:xfrm flipH="1">
            <a:off x="2452092" y="4939595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>
            <p:custDataLst>
              <p:tags r:id="rId16"/>
            </p:custDataLst>
          </p:nvPr>
        </p:nvSpPr>
        <p:spPr>
          <a:xfrm>
            <a:off x="5202209" y="2981805"/>
            <a:ext cx="1290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Smart Card (E.g. Government issued PIV card or commercially issued PIV-I card)</a:t>
            </a:r>
            <a:endParaRPr lang="en-US" sz="10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4178242" y="1151878"/>
            <a:ext cx="1444243" cy="995606"/>
            <a:chOff x="5552737" y="1442127"/>
            <a:chExt cx="1444243" cy="995606"/>
          </a:xfrm>
        </p:grpSpPr>
        <p:sp>
          <p:nvSpPr>
            <p:cNvPr id="60" name="Oval 59"/>
            <p:cNvSpPr/>
            <p:nvPr>
              <p:custDataLst>
                <p:tags r:id="rId42"/>
              </p:custDataLst>
            </p:nvPr>
          </p:nvSpPr>
          <p:spPr>
            <a:xfrm>
              <a:off x="5552737" y="1702438"/>
              <a:ext cx="504056" cy="5040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>
              <p:custDataLst>
                <p:tags r:id="rId43"/>
              </p:custDataLst>
            </p:nvPr>
          </p:nvSpPr>
          <p:spPr>
            <a:xfrm>
              <a:off x="5804765" y="1854246"/>
              <a:ext cx="504056" cy="5040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>
              <p:custDataLst>
                <p:tags r:id="rId44"/>
              </p:custDataLst>
            </p:nvPr>
          </p:nvSpPr>
          <p:spPr>
            <a:xfrm>
              <a:off x="5804765" y="1445907"/>
              <a:ext cx="504056" cy="5040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>
              <p:custDataLst>
                <p:tags r:id="rId45"/>
              </p:custDataLst>
            </p:nvPr>
          </p:nvSpPr>
          <p:spPr>
            <a:xfrm>
              <a:off x="5930779" y="1740556"/>
              <a:ext cx="504056" cy="5040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>
              <p:custDataLst>
                <p:tags r:id="rId46"/>
              </p:custDataLst>
            </p:nvPr>
          </p:nvSpPr>
          <p:spPr>
            <a:xfrm>
              <a:off x="6240896" y="1933677"/>
              <a:ext cx="504056" cy="5040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>
              <p:custDataLst>
                <p:tags r:id="rId47"/>
              </p:custDataLst>
            </p:nvPr>
          </p:nvSpPr>
          <p:spPr>
            <a:xfrm>
              <a:off x="6211852" y="1548527"/>
              <a:ext cx="504056" cy="5040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>
              <p:custDataLst>
                <p:tags r:id="rId48"/>
              </p:custDataLst>
            </p:nvPr>
          </p:nvSpPr>
          <p:spPr>
            <a:xfrm>
              <a:off x="6226374" y="1442127"/>
              <a:ext cx="504056" cy="5040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>
              <p:custDataLst>
                <p:tags r:id="rId49"/>
              </p:custDataLst>
            </p:nvPr>
          </p:nvSpPr>
          <p:spPr>
            <a:xfrm>
              <a:off x="6492924" y="1740721"/>
              <a:ext cx="504056" cy="50405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>
              <p:custDataLst>
                <p:tags r:id="rId50"/>
              </p:custDataLst>
            </p:nvPr>
          </p:nvSpPr>
          <p:spPr>
            <a:xfrm>
              <a:off x="5692452" y="1652258"/>
              <a:ext cx="1048417" cy="570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9" name="Straight Connector 68"/>
          <p:cNvCxnSpPr>
            <a:endCxn id="60" idx="3"/>
          </p:cNvCxnSpPr>
          <p:nvPr>
            <p:custDataLst>
              <p:tags r:id="rId17"/>
            </p:custDataLst>
          </p:nvPr>
        </p:nvCxnSpPr>
        <p:spPr>
          <a:xfrm flipV="1">
            <a:off x="2451700" y="1842428"/>
            <a:ext cx="1800359" cy="893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>
            <p:custDataLst>
              <p:tags r:id="rId18"/>
            </p:custDataLst>
          </p:nvPr>
        </p:nvSpPr>
        <p:spPr>
          <a:xfrm>
            <a:off x="6968828" y="848615"/>
            <a:ext cx="341252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Certificate Authority </a:t>
            </a:r>
          </a:p>
          <a:p>
            <a:pPr algn="ctr"/>
            <a:r>
              <a:rPr lang="en-US" sz="1200" dirty="0" smtClean="0"/>
              <a:t>(Entrust SCC for Federally-trusted certificates or </a:t>
            </a:r>
          </a:p>
          <a:p>
            <a:pPr algn="ctr"/>
            <a:r>
              <a:rPr lang="en-US" sz="1200" dirty="0" smtClean="0"/>
              <a:t>Entrust NFI for commercially-trusted)</a:t>
            </a:r>
            <a:endParaRPr lang="en-US" sz="1200" dirty="0"/>
          </a:p>
        </p:txBody>
      </p:sp>
      <p:cxnSp>
        <p:nvCxnSpPr>
          <p:cNvPr id="71" name="Straight Connector 70"/>
          <p:cNvCxnSpPr>
            <a:stCxn id="67" idx="7"/>
            <a:endCxn id="70" idx="1"/>
          </p:cNvCxnSpPr>
          <p:nvPr>
            <p:custDataLst>
              <p:tags r:id="rId19"/>
            </p:custDataLst>
          </p:nvPr>
        </p:nvCxnSpPr>
        <p:spPr>
          <a:xfrm flipV="1">
            <a:off x="5548668" y="1310280"/>
            <a:ext cx="1420160" cy="214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>
            <p:custDataLst>
              <p:tags r:id="rId20"/>
            </p:custDataLst>
          </p:nvPr>
        </p:nvSpPr>
        <p:spPr>
          <a:xfrm>
            <a:off x="3324572" y="4524859"/>
            <a:ext cx="1169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Genetec </a:t>
            </a:r>
          </a:p>
          <a:p>
            <a:pPr algn="ctr"/>
            <a:r>
              <a:rPr lang="en-US" sz="1000" dirty="0" smtClean="0"/>
              <a:t>Security Center </a:t>
            </a:r>
          </a:p>
          <a:p>
            <a:pPr algn="ctr"/>
            <a:r>
              <a:rPr lang="en-US" sz="1000" dirty="0" smtClean="0"/>
              <a:t>Workstations</a:t>
            </a:r>
            <a:endParaRPr lang="en-US" sz="1000" dirty="0"/>
          </a:p>
        </p:txBody>
      </p:sp>
      <p:sp>
        <p:nvSpPr>
          <p:cNvPr id="73" name="TextBox 72"/>
          <p:cNvSpPr txBox="1"/>
          <p:nvPr>
            <p:custDataLst>
              <p:tags r:id="rId21"/>
            </p:custDataLst>
          </p:nvPr>
        </p:nvSpPr>
        <p:spPr>
          <a:xfrm>
            <a:off x="7285012" y="1985019"/>
            <a:ext cx="2880320" cy="24010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dirty="0" smtClean="0"/>
              <a:t>Servers </a:t>
            </a:r>
          </a:p>
          <a:p>
            <a:pPr algn="ctr"/>
            <a:r>
              <a:rPr lang="en-US" dirty="0" smtClean="0"/>
              <a:t>(optionally cloud-hosted)</a:t>
            </a:r>
            <a:endParaRPr lang="en-US" dirty="0"/>
          </a:p>
        </p:txBody>
      </p:sp>
      <p:cxnSp>
        <p:nvCxnSpPr>
          <p:cNvPr id="74" name="Straight Connector 73"/>
          <p:cNvCxnSpPr>
            <a:endCxn id="67" idx="5"/>
          </p:cNvCxnSpPr>
          <p:nvPr>
            <p:custDataLst>
              <p:tags r:id="rId22"/>
            </p:custDataLst>
          </p:nvPr>
        </p:nvCxnSpPr>
        <p:spPr>
          <a:xfrm flipH="1" flipV="1">
            <a:off x="5548668" y="1880711"/>
            <a:ext cx="2226643" cy="1120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64" idx="5"/>
          </p:cNvCxnSpPr>
          <p:nvPr>
            <p:custDataLst>
              <p:tags r:id="rId23"/>
            </p:custDataLst>
          </p:nvPr>
        </p:nvCxnSpPr>
        <p:spPr>
          <a:xfrm flipH="1" flipV="1">
            <a:off x="5296640" y="2073667"/>
            <a:ext cx="2479627" cy="17699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>
            <p:custDataLst>
              <p:tags r:id="rId24"/>
            </p:custDataLst>
          </p:nvPr>
        </p:nvSpPr>
        <p:spPr>
          <a:xfrm>
            <a:off x="5253984" y="883956"/>
            <a:ext cx="1612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Certificate validity checks, certificate renewals</a:t>
            </a:r>
            <a:endParaRPr lang="en-US" sz="1000" dirty="0"/>
          </a:p>
        </p:txBody>
      </p:sp>
      <p:cxnSp>
        <p:nvCxnSpPr>
          <p:cNvPr id="77" name="Straight Connector 76"/>
          <p:cNvCxnSpPr/>
          <p:nvPr>
            <p:custDataLst>
              <p:tags r:id="rId25"/>
            </p:custDataLst>
          </p:nvPr>
        </p:nvCxnSpPr>
        <p:spPr>
          <a:xfrm>
            <a:off x="1172224" y="3881225"/>
            <a:ext cx="1279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>
            <p:custDataLst>
              <p:tags r:id="rId26"/>
            </p:custDataLst>
          </p:nvPr>
        </p:nvCxnSpPr>
        <p:spPr>
          <a:xfrm>
            <a:off x="1172224" y="4768854"/>
            <a:ext cx="1279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>
            <p:custDataLst>
              <p:tags r:id="rId27"/>
            </p:custDataLst>
          </p:nvPr>
        </p:nvSpPr>
        <p:spPr>
          <a:xfrm>
            <a:off x="1171268" y="2390008"/>
            <a:ext cx="1169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Secure access, encrypted video &amp; data</a:t>
            </a:r>
            <a:endParaRPr lang="en-US" sz="1000" dirty="0"/>
          </a:p>
        </p:txBody>
      </p:sp>
      <p:sp>
        <p:nvSpPr>
          <p:cNvPr id="80" name="TextBox 79"/>
          <p:cNvSpPr txBox="1"/>
          <p:nvPr>
            <p:custDataLst>
              <p:tags r:id="rId28"/>
            </p:custDataLst>
          </p:nvPr>
        </p:nvSpPr>
        <p:spPr>
          <a:xfrm>
            <a:off x="207652" y="1192932"/>
            <a:ext cx="16297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Genetec Archiver Servers</a:t>
            </a:r>
            <a:endParaRPr lang="en-US" sz="1200" dirty="0"/>
          </a:p>
        </p:txBody>
      </p:sp>
      <p:cxnSp>
        <p:nvCxnSpPr>
          <p:cNvPr id="81" name="Straight Connector 80"/>
          <p:cNvCxnSpPr>
            <a:stCxn id="80" idx="3"/>
          </p:cNvCxnSpPr>
          <p:nvPr>
            <p:custDataLst>
              <p:tags r:id="rId29"/>
            </p:custDataLst>
          </p:nvPr>
        </p:nvCxnSpPr>
        <p:spPr>
          <a:xfrm flipV="1">
            <a:off x="1837358" y="1423765"/>
            <a:ext cx="6143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>
            <a:off x="697918" y="1758931"/>
            <a:ext cx="655547" cy="587354"/>
            <a:chOff x="6539023" y="2780101"/>
            <a:chExt cx="923925" cy="852468"/>
          </a:xfrm>
        </p:grpSpPr>
        <p:sp>
          <p:nvSpPr>
            <p:cNvPr id="83" name="Oval 82"/>
            <p:cNvSpPr/>
            <p:nvPr/>
          </p:nvSpPr>
          <p:spPr>
            <a:xfrm>
              <a:off x="6539023" y="3309078"/>
              <a:ext cx="923925" cy="32349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539023" y="2941848"/>
              <a:ext cx="923925" cy="528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  <a:p>
              <a:pPr algn="ctr"/>
              <a:endParaRPr lang="en-US" sz="8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Encrypted</a:t>
              </a: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Storage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6539023" y="2780101"/>
              <a:ext cx="923925" cy="32349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>
              <a:stCxn id="85" idx="2"/>
              <a:endCxn id="83" idx="2"/>
            </p:cNvCxnSpPr>
            <p:nvPr/>
          </p:nvCxnSpPr>
          <p:spPr>
            <a:xfrm>
              <a:off x="6539023" y="2941847"/>
              <a:ext cx="0" cy="5289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5" idx="6"/>
            </p:cNvCxnSpPr>
            <p:nvPr/>
          </p:nvCxnSpPr>
          <p:spPr>
            <a:xfrm>
              <a:off x="7462948" y="2941847"/>
              <a:ext cx="0" cy="5302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/>
          <p:cNvCxnSpPr>
            <a:stCxn id="80" idx="2"/>
            <a:endCxn id="85" idx="0"/>
          </p:cNvCxnSpPr>
          <p:nvPr>
            <p:custDataLst>
              <p:tags r:id="rId30"/>
            </p:custDataLst>
          </p:nvPr>
        </p:nvCxnSpPr>
        <p:spPr>
          <a:xfrm>
            <a:off x="1022505" y="1654597"/>
            <a:ext cx="3187" cy="104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>
            <p:custDataLst>
              <p:tags r:id="rId31"/>
            </p:custDataLst>
          </p:nvPr>
        </p:nvSpPr>
        <p:spPr>
          <a:xfrm>
            <a:off x="2244452" y="1578068"/>
            <a:ext cx="1169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Local Area Network</a:t>
            </a:r>
            <a:endParaRPr lang="en-US" sz="1000" dirty="0"/>
          </a:p>
        </p:txBody>
      </p:sp>
      <p:grpSp>
        <p:nvGrpSpPr>
          <p:cNvPr id="90" name="Group 89"/>
          <p:cNvGrpSpPr/>
          <p:nvPr/>
        </p:nvGrpSpPr>
        <p:grpSpPr>
          <a:xfrm rot="2340000">
            <a:off x="1161580" y="821211"/>
            <a:ext cx="93242" cy="352481"/>
            <a:chOff x="3735386" y="2149996"/>
            <a:chExt cx="173718" cy="656703"/>
          </a:xfrm>
        </p:grpSpPr>
        <p:sp>
          <p:nvSpPr>
            <p:cNvPr id="91" name="Oval 90"/>
            <p:cNvSpPr/>
            <p:nvPr>
              <p:custDataLst>
                <p:tags r:id="rId39"/>
              </p:custDataLst>
            </p:nvPr>
          </p:nvSpPr>
          <p:spPr>
            <a:xfrm>
              <a:off x="3735387" y="2149996"/>
              <a:ext cx="165249" cy="1652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40"/>
              </p:custDataLst>
            </p:nvPr>
          </p:nvSpPr>
          <p:spPr>
            <a:xfrm>
              <a:off x="3743855" y="2397718"/>
              <a:ext cx="165249" cy="1652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41"/>
              </p:custDataLst>
            </p:nvPr>
          </p:nvSpPr>
          <p:spPr>
            <a:xfrm>
              <a:off x="3735386" y="2641450"/>
              <a:ext cx="165249" cy="16524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/>
          <p:cNvSpPr txBox="1"/>
          <p:nvPr>
            <p:custDataLst>
              <p:tags r:id="rId32"/>
            </p:custDataLst>
          </p:nvPr>
        </p:nvSpPr>
        <p:spPr>
          <a:xfrm>
            <a:off x="7789068" y="2650364"/>
            <a:ext cx="187220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LDAP Server</a:t>
            </a:r>
          </a:p>
          <a:p>
            <a:pPr algn="ctr"/>
            <a:r>
              <a:rPr lang="en-US" sz="1200" dirty="0" smtClean="0"/>
              <a:t>(Certificate-based user access &amp; privileges management)</a:t>
            </a:r>
            <a:endParaRPr lang="en-US" sz="1200" dirty="0"/>
          </a:p>
        </p:txBody>
      </p:sp>
      <p:sp>
        <p:nvSpPr>
          <p:cNvPr id="95" name="TextBox 94"/>
          <p:cNvSpPr txBox="1"/>
          <p:nvPr>
            <p:custDataLst>
              <p:tags r:id="rId33"/>
            </p:custDataLst>
          </p:nvPr>
        </p:nvSpPr>
        <p:spPr>
          <a:xfrm>
            <a:off x="7790024" y="3676064"/>
            <a:ext cx="18722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Genetec Security Center Server</a:t>
            </a:r>
            <a:endParaRPr lang="en-US" sz="1200" dirty="0"/>
          </a:p>
        </p:txBody>
      </p:sp>
      <p:pic>
        <p:nvPicPr>
          <p:cNvPr id="47" name="Picture 46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65"/>
          <a:stretch>
            <a:fillRect/>
          </a:stretch>
        </p:blipFill>
        <p:spPr>
          <a:xfrm>
            <a:off x="3211215" y="3113020"/>
            <a:ext cx="1362075" cy="77152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99" y="5613651"/>
            <a:ext cx="1417194" cy="31396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2" y="5613651"/>
            <a:ext cx="1249558" cy="338328"/>
          </a:xfrm>
          <a:prstGeom prst="rect">
            <a:avLst/>
          </a:prstGeom>
        </p:spPr>
      </p:pic>
      <p:cxnSp>
        <p:nvCxnSpPr>
          <p:cNvPr id="98" name="Straight Connector 97"/>
          <p:cNvCxnSpPr/>
          <p:nvPr>
            <p:custDataLst>
              <p:tags r:id="rId37"/>
            </p:custDataLst>
          </p:nvPr>
        </p:nvCxnSpPr>
        <p:spPr>
          <a:xfrm>
            <a:off x="1172224" y="3376847"/>
            <a:ext cx="1279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38"/>
            </p:custDataLst>
          </p:nvPr>
        </p:nvCxnSpPr>
        <p:spPr>
          <a:xfrm>
            <a:off x="1172224" y="2881807"/>
            <a:ext cx="1279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941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000000"/>
                </a:solidFill>
                <a:latin typeface="Bosch Office Sans" panose="020B0604020202020204" pitchFamily="34" charset="0"/>
              </a:rPr>
              <a:t>Security Systems | ST/SRM3-NA | 4/6/2016</a:t>
            </a:r>
            <a:endParaRPr lang="en-US" sz="600">
              <a:solidFill>
                <a:srgbClr val="000000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B2B3B5"/>
                </a:solidFill>
                <a:latin typeface="Bosch Office Sans" panose="020B0604020202020204" pitchFamily="34" charset="0"/>
              </a:rPr>
              <a:t>© 2016 Robert Bosch LLC and affiliates. All rights reserved.</a:t>
            </a:r>
            <a:endParaRPr lang="en-US" sz="600">
              <a:solidFill>
                <a:srgbClr val="B2B3B5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en-US" sz="1200" smtClean="0">
                <a:solidFill>
                  <a:srgbClr val="999FA6"/>
                </a:solidFill>
              </a:rPr>
              <a:t>12</a:t>
            </a:r>
            <a:endParaRPr lang="en-US" sz="1200">
              <a:solidFill>
                <a:srgbClr val="999FA6"/>
              </a:solidFill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9229090" y="259080"/>
            <a:ext cx="128143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7780" rIns="0" bIns="0" rtlCol="0" anchor="t">
            <a:normAutofit/>
          </a:bodyPr>
          <a:lstStyle/>
          <a:p>
            <a:pPr>
              <a:lnSpc>
                <a:spcPts val="900"/>
              </a:lnSpc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259080" y="5628640"/>
            <a:ext cx="2751248" cy="345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252000" indent="-252000">
              <a:lnSpc>
                <a:spcPts val="2300"/>
              </a:lnSpc>
              <a:spcBef>
                <a:spcPts val="500"/>
              </a:spcBef>
              <a:buFontTx/>
              <a:buNone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77" y="5591049"/>
            <a:ext cx="1466620" cy="33426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99" y="5613651"/>
            <a:ext cx="1417194" cy="31396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2" y="5613651"/>
            <a:ext cx="1249558" cy="338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85066" y="1130896"/>
            <a:ext cx="5494451" cy="43468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0736" y="417124"/>
            <a:ext cx="90311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52000" indent="-252000" algn="ctr">
              <a:lnSpc>
                <a:spcPts val="2300"/>
              </a:lnSpc>
              <a:spcBef>
                <a:spcPts val="500"/>
              </a:spcBef>
              <a:buFontTx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Use Case for High Assurance Framework </a:t>
            </a:r>
          </a:p>
          <a:p>
            <a:pPr marL="252000" indent="-252000" algn="ctr">
              <a:lnSpc>
                <a:spcPts val="2300"/>
              </a:lnSpc>
              <a:spcBef>
                <a:spcPts val="500"/>
              </a:spcBef>
              <a:buFontTx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US Department of Homeland Security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7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000000"/>
                </a:solidFill>
                <a:latin typeface="Bosch Office Sans" panose="020B0604020202020204" pitchFamily="34" charset="0"/>
              </a:rPr>
              <a:t>Security Systems | ST/SRM3-NA | 4/6/2016</a:t>
            </a:r>
            <a:endParaRPr lang="en-US" sz="600">
              <a:solidFill>
                <a:srgbClr val="000000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B2B3B5"/>
                </a:solidFill>
                <a:latin typeface="Bosch Office Sans" panose="020B0604020202020204" pitchFamily="34" charset="0"/>
              </a:rPr>
              <a:t>© 2016 Robert Bosch LLC and affiliates. All rights reserved.</a:t>
            </a:r>
            <a:endParaRPr lang="en-US" sz="600">
              <a:solidFill>
                <a:srgbClr val="B2B3B5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en-US" sz="1200" smtClean="0">
                <a:solidFill>
                  <a:srgbClr val="999FA6"/>
                </a:solidFill>
              </a:rPr>
              <a:t>12</a:t>
            </a:r>
            <a:endParaRPr lang="en-US" sz="1200">
              <a:solidFill>
                <a:srgbClr val="999FA6"/>
              </a:solidFill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9229090" y="259080"/>
            <a:ext cx="128143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7780" rIns="0" bIns="0" rtlCol="0" anchor="t">
            <a:normAutofit/>
          </a:bodyPr>
          <a:lstStyle/>
          <a:p>
            <a:pPr>
              <a:lnSpc>
                <a:spcPts val="900"/>
              </a:lnSpc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259080" y="5628640"/>
            <a:ext cx="2751248" cy="345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252000" indent="-252000">
              <a:lnSpc>
                <a:spcPts val="2300"/>
              </a:lnSpc>
              <a:spcBef>
                <a:spcPts val="500"/>
              </a:spcBef>
              <a:buFontTx/>
              <a:buNone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77" y="5591049"/>
            <a:ext cx="1466620" cy="33426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99" y="5613651"/>
            <a:ext cx="1417194" cy="31396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2" y="5613651"/>
            <a:ext cx="1249558" cy="3383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80736" y="417124"/>
            <a:ext cx="90311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52000" indent="-252000" algn="ctr">
              <a:lnSpc>
                <a:spcPts val="2300"/>
              </a:lnSpc>
              <a:spcBef>
                <a:spcPts val="500"/>
              </a:spcBef>
              <a:buFontTx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Key Solution Benefits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10080" y="1384355"/>
            <a:ext cx="7835900" cy="3736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Interoperability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with disparate solutions and vendors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n-US" sz="12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Cyber security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alignment with NIST and FedRAMP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n-US" sz="12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Force Multiplication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/Operational Effectiveness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sz="12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Compliance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with federal regulations and mandates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n-US" sz="12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Cost effectiveness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leveraging cloud hosted shared services model  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98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000000"/>
                </a:solidFill>
                <a:latin typeface="Bosch Office Sans" panose="020B0604020202020204" pitchFamily="34" charset="0"/>
              </a:rPr>
              <a:t>Security Systems | ST/SRM3-NA | 4/6/2016</a:t>
            </a:r>
            <a:endParaRPr lang="en-US" sz="600">
              <a:solidFill>
                <a:srgbClr val="000000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B2B3B5"/>
                </a:solidFill>
                <a:latin typeface="Bosch Office Sans" panose="020B0604020202020204" pitchFamily="34" charset="0"/>
              </a:rPr>
              <a:t>© 2016 Robert Bosch LLC and affiliates. All rights reserved.</a:t>
            </a:r>
            <a:endParaRPr lang="en-US" sz="600">
              <a:solidFill>
                <a:srgbClr val="B2B3B5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en-US" sz="1200" smtClean="0">
                <a:solidFill>
                  <a:srgbClr val="999FA6"/>
                </a:solidFill>
              </a:rPr>
              <a:t>2</a:t>
            </a:r>
            <a:endParaRPr lang="en-US" sz="1200">
              <a:solidFill>
                <a:srgbClr val="999FA6"/>
              </a:solidFill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9229090" y="259080"/>
            <a:ext cx="128143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7780" rIns="0" bIns="0" rtlCol="0" anchor="t">
            <a:normAutofit/>
          </a:bodyPr>
          <a:lstStyle/>
          <a:p>
            <a:pPr>
              <a:lnSpc>
                <a:spcPts val="900"/>
              </a:lnSpc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27495" y="360718"/>
            <a:ext cx="8709660" cy="77724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70C0"/>
                </a:solidFill>
              </a:rPr>
              <a:t>Motivation for Migration to Encryption Secured Camera Technologies 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5032" y="1421689"/>
            <a:ext cx="2899640" cy="2164520"/>
            <a:chOff x="6713" y="774077"/>
            <a:chExt cx="2899640" cy="2164520"/>
          </a:xfrm>
        </p:grpSpPr>
        <p:sp>
          <p:nvSpPr>
            <p:cNvPr id="27" name="Round Same Side Corner Rectangle 26"/>
            <p:cNvSpPr/>
            <p:nvPr/>
          </p:nvSpPr>
          <p:spPr>
            <a:xfrm>
              <a:off x="6713" y="774077"/>
              <a:ext cx="2899640" cy="216452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 val="6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 Same Side Corner Rectangle 4"/>
            <p:cNvSpPr/>
            <p:nvPr/>
          </p:nvSpPr>
          <p:spPr>
            <a:xfrm>
              <a:off x="57430" y="824794"/>
              <a:ext cx="2798206" cy="2113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91440" rIns="30480" bIns="30480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kern="1200" dirty="0" smtClean="0"/>
                <a:t>Cyber Network Exploitation- US Federal government</a:t>
              </a:r>
              <a:endParaRPr lang="en-US" sz="24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4124" y="3586209"/>
            <a:ext cx="2899640" cy="930743"/>
            <a:chOff x="-34195" y="2938597"/>
            <a:chExt cx="2899640" cy="930743"/>
          </a:xfrm>
        </p:grpSpPr>
        <p:sp>
          <p:nvSpPr>
            <p:cNvPr id="25" name="Rectangle 24"/>
            <p:cNvSpPr/>
            <p:nvPr/>
          </p:nvSpPr>
          <p:spPr>
            <a:xfrm>
              <a:off x="-34195" y="2938597"/>
              <a:ext cx="2899640" cy="93074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-34194" y="2938597"/>
              <a:ext cx="2889830" cy="930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0" rIns="22860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Nation state and domestic surveillance/eavesdropping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15362" y="1421689"/>
            <a:ext cx="2899640" cy="2164520"/>
            <a:chOff x="3397043" y="774077"/>
            <a:chExt cx="2899640" cy="2164520"/>
          </a:xfrm>
        </p:grpSpPr>
        <p:sp>
          <p:nvSpPr>
            <p:cNvPr id="23" name="Round Same Side Corner Rectangle 22"/>
            <p:cNvSpPr/>
            <p:nvPr/>
          </p:nvSpPr>
          <p:spPr>
            <a:xfrm>
              <a:off x="3397043" y="774077"/>
              <a:ext cx="2899640" cy="216452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 val="6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 Same Side Corner Rectangle 9"/>
            <p:cNvSpPr/>
            <p:nvPr/>
          </p:nvSpPr>
          <p:spPr>
            <a:xfrm>
              <a:off x="3447760" y="824794"/>
              <a:ext cx="2798206" cy="2113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91440" rIns="30480" bIns="30480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kern="1200" dirty="0" smtClean="0"/>
                <a:t>Supply Chain Security and embedded Malware </a:t>
              </a:r>
              <a:r>
                <a:rPr lang="en-US" sz="2400" kern="1200" dirty="0" smtClean="0"/>
                <a:t>data</a:t>
              </a:r>
              <a:endParaRPr lang="en-US" sz="24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15361" y="3586209"/>
            <a:ext cx="2950358" cy="930743"/>
            <a:chOff x="3397042" y="2938597"/>
            <a:chExt cx="2950358" cy="930743"/>
          </a:xfrm>
        </p:grpSpPr>
        <p:sp>
          <p:nvSpPr>
            <p:cNvPr id="21" name="Rectangle 20"/>
            <p:cNvSpPr/>
            <p:nvPr/>
          </p:nvSpPr>
          <p:spPr>
            <a:xfrm>
              <a:off x="3397043" y="2938597"/>
              <a:ext cx="2899640" cy="93074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3397042" y="2938597"/>
              <a:ext cx="2950358" cy="930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0" rIns="22860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Firmware and software vulnerable to denial of service and malicious attack </a:t>
              </a:r>
              <a:endParaRPr lang="en-US" sz="18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56409" y="1447047"/>
            <a:ext cx="2899640" cy="2164520"/>
            <a:chOff x="6787372" y="774077"/>
            <a:chExt cx="2899640" cy="2164520"/>
          </a:xfrm>
        </p:grpSpPr>
        <p:sp>
          <p:nvSpPr>
            <p:cNvPr id="19" name="Round Same Side Corner Rectangle 18"/>
            <p:cNvSpPr/>
            <p:nvPr/>
          </p:nvSpPr>
          <p:spPr>
            <a:xfrm>
              <a:off x="6787372" y="774077"/>
              <a:ext cx="2899640" cy="216452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hueOff val="0"/>
                <a:satOff val="0"/>
                <a:lumOff val="0"/>
                <a:alpha val="6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 Same Side Corner Rectangle 14"/>
            <p:cNvSpPr/>
            <p:nvPr/>
          </p:nvSpPr>
          <p:spPr>
            <a:xfrm>
              <a:off x="6838089" y="824794"/>
              <a:ext cx="2798206" cy="21138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91440" rIns="30480" bIns="30480" numCol="1" spcCol="1270" anchor="t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400" b="1" kern="1200" dirty="0" smtClean="0"/>
                <a:t>Cyber Data Breaches from endpoint devices</a:t>
              </a:r>
              <a:endParaRPr lang="en-US" sz="2400" b="1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05690" y="3586209"/>
            <a:ext cx="2899641" cy="930743"/>
            <a:chOff x="6787371" y="2938597"/>
            <a:chExt cx="2899641" cy="930743"/>
          </a:xfrm>
        </p:grpSpPr>
        <p:sp>
          <p:nvSpPr>
            <p:cNvPr id="17" name="Rectangle 16"/>
            <p:cNvSpPr/>
            <p:nvPr/>
          </p:nvSpPr>
          <p:spPr>
            <a:xfrm>
              <a:off x="6787372" y="2938597"/>
              <a:ext cx="2899640" cy="93074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6787371" y="2938597"/>
              <a:ext cx="2848923" cy="930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0" rIns="22860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Lack of confidence in securing end point devices</a:t>
              </a:r>
              <a:endParaRPr lang="en-US" sz="1800" kern="1200" dirty="0"/>
            </a:p>
          </p:txBody>
        </p:sp>
      </p:grpSp>
      <p:sp>
        <p:nvSpPr>
          <p:cNvPr id="31" name="TextBox 30"/>
          <p:cNvSpPr txBox="1"/>
          <p:nvPr>
            <p:custDataLst>
              <p:tags r:id="rId7"/>
            </p:custDataLst>
          </p:nvPr>
        </p:nvSpPr>
        <p:spPr>
          <a:xfrm>
            <a:off x="259080" y="5628640"/>
            <a:ext cx="2751248" cy="345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252000" indent="-252000">
              <a:lnSpc>
                <a:spcPts val="2300"/>
              </a:lnSpc>
              <a:spcBef>
                <a:spcPts val="500"/>
              </a:spcBef>
              <a:buFontTx/>
              <a:buNone/>
            </a:pPr>
            <a:endParaRPr lang="en-US" dirty="0" smtClean="0"/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99" y="5613651"/>
            <a:ext cx="1417194" cy="3139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2" y="5613651"/>
            <a:ext cx="1249558" cy="338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3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000000"/>
                </a:solidFill>
                <a:latin typeface="Bosch Office Sans" panose="020B0604020202020204" pitchFamily="34" charset="0"/>
              </a:rPr>
              <a:t>Security Systems | ST/SRM3-NA | 4/6/2016</a:t>
            </a:r>
            <a:endParaRPr lang="en-US" sz="600">
              <a:solidFill>
                <a:srgbClr val="000000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B2B3B5"/>
                </a:solidFill>
                <a:latin typeface="Bosch Office Sans" panose="020B0604020202020204" pitchFamily="34" charset="0"/>
              </a:rPr>
              <a:t>© 2016 Robert Bosch LLC and affiliates. All rights reserved.</a:t>
            </a:r>
            <a:endParaRPr lang="en-US" sz="600">
              <a:solidFill>
                <a:srgbClr val="B2B3B5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en-US" sz="1200" smtClean="0">
                <a:solidFill>
                  <a:srgbClr val="999FA6"/>
                </a:solidFill>
              </a:rPr>
              <a:t>2</a:t>
            </a:r>
            <a:endParaRPr lang="en-US" sz="1200">
              <a:solidFill>
                <a:srgbClr val="999FA6"/>
              </a:solidFill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9229090" y="259080"/>
            <a:ext cx="128143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7780" rIns="0" bIns="0" rtlCol="0" anchor="t">
            <a:normAutofit/>
          </a:bodyPr>
          <a:lstStyle/>
          <a:p>
            <a:pPr>
              <a:lnSpc>
                <a:spcPts val="900"/>
              </a:lnSpc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412829" y="985715"/>
            <a:ext cx="8709660" cy="77724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70C0"/>
                </a:solidFill>
              </a:rPr>
              <a:t>Relevant News Events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15361" y="3586209"/>
            <a:ext cx="2950358" cy="9307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0" rIns="22860" bIns="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/>
              <a:t>Firmware and software vulnerable to denial of service and malicious attack </a:t>
            </a:r>
            <a:endParaRPr lang="en-US" sz="1800" kern="1200" dirty="0"/>
          </a:p>
        </p:txBody>
      </p:sp>
      <p:sp>
        <p:nvSpPr>
          <p:cNvPr id="31" name="TextBox 30"/>
          <p:cNvSpPr txBox="1"/>
          <p:nvPr>
            <p:custDataLst>
              <p:tags r:id="rId7"/>
            </p:custDataLst>
          </p:nvPr>
        </p:nvSpPr>
        <p:spPr>
          <a:xfrm>
            <a:off x="259080" y="5628640"/>
            <a:ext cx="2751248" cy="345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252000" indent="-252000">
              <a:lnSpc>
                <a:spcPts val="2300"/>
              </a:lnSpc>
              <a:spcBef>
                <a:spcPts val="500"/>
              </a:spcBef>
              <a:buFontTx/>
              <a:buNone/>
            </a:pPr>
            <a:endParaRPr lang="en-US" dirty="0" smtClean="0"/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99" y="5613651"/>
            <a:ext cx="1417194" cy="3139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2" y="5613651"/>
            <a:ext cx="1249558" cy="338328"/>
          </a:xfrm>
          <a:prstGeom prst="rect">
            <a:avLst/>
          </a:prstGeom>
        </p:spPr>
      </p:pic>
      <p:sp>
        <p:nvSpPr>
          <p:cNvPr id="29" name="Rectangle 28"/>
          <p:cNvSpPr/>
          <p:nvPr>
            <p:custDataLst>
              <p:tags r:id="rId10"/>
            </p:custDataLst>
          </p:nvPr>
        </p:nvSpPr>
        <p:spPr>
          <a:xfrm>
            <a:off x="306761" y="1161002"/>
            <a:ext cx="4608512" cy="36933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94645" y="1729749"/>
            <a:ext cx="6248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Surveillance cameras turned into zombie </a:t>
            </a:r>
            <a:r>
              <a:rPr lang="en-US" b="1" dirty="0" smtClean="0">
                <a:solidFill>
                  <a:srgbClr val="FF0000"/>
                </a:solidFill>
              </a:rPr>
              <a:t>computers</a:t>
            </a:r>
          </a:p>
          <a:p>
            <a:r>
              <a:rPr lang="en-US" dirty="0"/>
              <a:t>http://www.securityinfowatch.com/news/12132212/cctvs-turned-into-zombie-computers-says-imperva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4" y="925860"/>
            <a:ext cx="3018224" cy="22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3974851" y="2892780"/>
            <a:ext cx="5761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IP Cameras and DVR’s wide open to hacking</a:t>
            </a:r>
          </a:p>
          <a:p>
            <a:r>
              <a:rPr lang="en-US" dirty="0" smtClean="0"/>
              <a:t>http</a:t>
            </a:r>
            <a:r>
              <a:rPr lang="en-US" dirty="0"/>
              <a:t>://www.theregister.co.uk/2014/11/21/hikvision_dvrs_wide_open_to_hacking_say_security_analysts/</a:t>
            </a:r>
          </a:p>
        </p:txBody>
      </p:sp>
      <p:pic>
        <p:nvPicPr>
          <p:cNvPr id="36" name="Picture 4" descr="Image result for Surveillance cameras turned into zombie computer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4" y="3374132"/>
            <a:ext cx="308881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3994645" y="4046011"/>
            <a:ext cx="5742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Peeping into 73,000 Security Cameras </a:t>
            </a:r>
            <a:r>
              <a:rPr lang="en-US" dirty="0" smtClean="0"/>
              <a:t>http</a:t>
            </a:r>
            <a:r>
              <a:rPr lang="en-US" dirty="0"/>
              <a:t>://www.networkworld.com/article/2844283/microsoft-subnet/peeping-into-73-000-unsecured-security-cameras-thanks-to-default-passwords.html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1598_00_091_PPT_City.pn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"/>
          <a:stretch/>
        </p:blipFill>
        <p:spPr>
          <a:xfrm>
            <a:off x="6920" y="3070393"/>
            <a:ext cx="7566124" cy="2491289"/>
          </a:xfrm>
          <a:prstGeom prst="rect">
            <a:avLst/>
          </a:prstGeom>
        </p:spPr>
      </p:pic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000000"/>
                </a:solidFill>
                <a:latin typeface="Bosch Office Sans" panose="020B0604020202020204" pitchFamily="34" charset="0"/>
              </a:rPr>
              <a:t>Security Systems | ST/SRM3-NA | 4/6/2016</a:t>
            </a:r>
            <a:endParaRPr lang="en-US" sz="600">
              <a:solidFill>
                <a:srgbClr val="000000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B2B3B5"/>
                </a:solidFill>
                <a:latin typeface="Bosch Office Sans" panose="020B0604020202020204" pitchFamily="34" charset="0"/>
              </a:rPr>
              <a:t>© 2016 Robert Bosch LLC and affiliates. All rights reserved.</a:t>
            </a:r>
            <a:endParaRPr lang="en-US" sz="600">
              <a:solidFill>
                <a:srgbClr val="B2B3B5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en-US" sz="1200" smtClean="0">
                <a:solidFill>
                  <a:srgbClr val="999FA6"/>
                </a:solidFill>
              </a:rPr>
              <a:t>3</a:t>
            </a:r>
            <a:endParaRPr lang="en-US" sz="1200">
              <a:solidFill>
                <a:srgbClr val="999FA6"/>
              </a:solidFill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229090" y="259080"/>
            <a:ext cx="128143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7780" rIns="0" bIns="0" rtlCol="0" anchor="t">
            <a:normAutofit/>
          </a:bodyPr>
          <a:lstStyle/>
          <a:p>
            <a:pPr>
              <a:lnSpc>
                <a:spcPts val="900"/>
              </a:lnSpc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259080" y="259080"/>
            <a:ext cx="8709660" cy="777240"/>
          </a:xfrm>
          <a:solidFill>
            <a:scrgbClr r="0" g="0" b="0">
              <a:alpha val="0"/>
            </a:scrgbClr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Need for data security in security surveillance</a:t>
            </a:r>
            <a:r>
              <a:rPr lang="en-US" sz="2800" dirty="0" smtClean="0">
                <a:solidFill>
                  <a:srgbClr val="A80163"/>
                </a:solidFill>
              </a:rPr>
              <a:t/>
            </a:r>
            <a:br>
              <a:rPr lang="en-US" sz="2800" dirty="0" smtClean="0">
                <a:solidFill>
                  <a:srgbClr val="A80163"/>
                </a:solidFill>
              </a:rPr>
            </a:br>
            <a:endParaRPr lang="en-US" sz="2800" dirty="0">
              <a:solidFill>
                <a:srgbClr val="A80163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8"/>
            </p:custDataLst>
          </p:nvPr>
        </p:nvSpPr>
        <p:spPr>
          <a:xfrm>
            <a:off x="259080" y="5628640"/>
            <a:ext cx="2751248" cy="345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252000" indent="-252000">
              <a:lnSpc>
                <a:spcPts val="2300"/>
              </a:lnSpc>
              <a:spcBef>
                <a:spcPts val="500"/>
              </a:spcBef>
              <a:buFontTx/>
              <a:buNone/>
            </a:pPr>
            <a:endParaRPr lang="en-US" dirty="0" smtClean="0"/>
          </a:p>
        </p:txBody>
      </p:sp>
      <p:sp>
        <p:nvSpPr>
          <p:cNvPr id="19" name="Content Placeholder 2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259080" y="1295400"/>
            <a:ext cx="10452100" cy="416814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51460" indent="-251460" algn="l" rtl="0" eaLnBrk="1" fontAlgn="base" hangingPunct="1">
              <a:lnSpc>
                <a:spcPts val="23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800" b="0" i="0" u="none">
                <a:solidFill>
                  <a:schemeClr val="tx1"/>
                </a:solidFill>
                <a:latin typeface="Bosch Office Sans" panose="020B0604020202020204" pitchFamily="34" charset="0"/>
                <a:ea typeface="+mn-ea"/>
                <a:cs typeface="Arial" pitchFamily="34" charset="0"/>
              </a:defRPr>
            </a:lvl1pPr>
            <a:lvl2pPr marL="467360" indent="-467360" algn="l" rtl="0" eaLnBrk="1" fontAlgn="base" hangingPunct="1">
              <a:lnSpc>
                <a:spcPts val="2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6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2pPr>
            <a:lvl3pPr marL="647700" indent="-647700" algn="l" rtl="0" eaLnBrk="1" fontAlgn="base" hangingPunct="1">
              <a:lnSpc>
                <a:spcPts val="17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4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3pPr>
            <a:lvl4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4pPr>
            <a:lvl5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5pPr>
            <a:lvl6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6pPr>
            <a:lvl7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7pPr>
            <a:lvl8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8pPr>
            <a:lvl9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9pPr>
          </a:lstStyle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kern="0" dirty="0" smtClean="0">
                <a:solidFill>
                  <a:srgbClr val="000000"/>
                </a:solidFill>
              </a:rPr>
              <a:t>Security focus extends from the physical level into the digital domain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kern="0" dirty="0" smtClean="0">
                <a:solidFill>
                  <a:srgbClr val="000000"/>
                </a:solidFill>
              </a:rPr>
              <a:t>Exploits of personal data is rising</a:t>
            </a:r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77" y="5591049"/>
            <a:ext cx="1466620" cy="334261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285973624"/>
              </p:ext>
            </p:extLst>
          </p:nvPr>
        </p:nvGraphicFramePr>
        <p:xfrm>
          <a:off x="1091141" y="1384555"/>
          <a:ext cx="8765213" cy="487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6" name="Picture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99" y="5613651"/>
            <a:ext cx="1417194" cy="3139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2" y="5613651"/>
            <a:ext cx="1249558" cy="338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46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1598_00_091_PPT_City.pn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"/>
          <a:stretch/>
        </p:blipFill>
        <p:spPr>
          <a:xfrm>
            <a:off x="6920" y="3070393"/>
            <a:ext cx="7566124" cy="2491289"/>
          </a:xfrm>
          <a:prstGeom prst="rect">
            <a:avLst/>
          </a:prstGeom>
        </p:spPr>
      </p:pic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000000"/>
                </a:solidFill>
                <a:latin typeface="Bosch Office Sans" panose="020B0604020202020204" pitchFamily="34" charset="0"/>
              </a:rPr>
              <a:t>Security Systems | ST/SRM3-NA | 4/6/2016</a:t>
            </a:r>
            <a:endParaRPr lang="en-US" sz="600">
              <a:solidFill>
                <a:srgbClr val="000000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B2B3B5"/>
                </a:solidFill>
                <a:latin typeface="Bosch Office Sans" panose="020B0604020202020204" pitchFamily="34" charset="0"/>
              </a:rPr>
              <a:t>© 2016 Robert Bosch LLC and affiliates. All rights reserved.</a:t>
            </a:r>
            <a:endParaRPr lang="en-US" sz="600">
              <a:solidFill>
                <a:srgbClr val="B2B3B5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en-US" sz="1200" smtClean="0">
                <a:solidFill>
                  <a:srgbClr val="999FA6"/>
                </a:solidFill>
              </a:rPr>
              <a:t>4</a:t>
            </a:r>
            <a:endParaRPr lang="en-US" sz="1200">
              <a:solidFill>
                <a:srgbClr val="999FA6"/>
              </a:solidFill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229090" y="259080"/>
            <a:ext cx="128143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7780" rIns="0" bIns="0" rtlCol="0" anchor="t">
            <a:normAutofit/>
          </a:bodyPr>
          <a:lstStyle/>
          <a:p>
            <a:pPr>
              <a:lnSpc>
                <a:spcPts val="900"/>
              </a:lnSpc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259080" y="259080"/>
            <a:ext cx="8709660" cy="777240"/>
          </a:xfrm>
          <a:solidFill>
            <a:scrgbClr r="0" g="0" b="0">
              <a:alpha val="0"/>
            </a:scrgbClr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What to expect?</a:t>
            </a:r>
            <a:r>
              <a:rPr lang="en-US" sz="2800" dirty="0" smtClean="0">
                <a:solidFill>
                  <a:srgbClr val="A80163"/>
                </a:solidFill>
              </a:rPr>
              <a:t/>
            </a:r>
            <a:br>
              <a:rPr lang="en-US" sz="2800" dirty="0" smtClean="0">
                <a:solidFill>
                  <a:srgbClr val="A80163"/>
                </a:solidFill>
              </a:rPr>
            </a:br>
            <a:endParaRPr lang="en-US" sz="2800" dirty="0">
              <a:solidFill>
                <a:srgbClr val="A80163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8"/>
            </p:custDataLst>
          </p:nvPr>
        </p:nvSpPr>
        <p:spPr>
          <a:xfrm>
            <a:off x="259080" y="5628640"/>
            <a:ext cx="2751248" cy="345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252000" indent="-252000">
              <a:lnSpc>
                <a:spcPts val="2300"/>
              </a:lnSpc>
              <a:spcBef>
                <a:spcPts val="500"/>
              </a:spcBef>
              <a:buFontTx/>
              <a:buNone/>
            </a:pPr>
            <a:endParaRPr lang="en-US" dirty="0" smtClean="0"/>
          </a:p>
        </p:txBody>
      </p:sp>
      <p:sp>
        <p:nvSpPr>
          <p:cNvPr id="19" name="Content Placeholder 2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-880" y="1171938"/>
            <a:ext cx="10452100" cy="416814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51460" indent="-251460" algn="l" rtl="0" eaLnBrk="1" fontAlgn="base" hangingPunct="1">
              <a:lnSpc>
                <a:spcPts val="23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800" b="0" i="0" u="none">
                <a:solidFill>
                  <a:schemeClr val="tx1"/>
                </a:solidFill>
                <a:latin typeface="Bosch Office Sans" panose="020B0604020202020204" pitchFamily="34" charset="0"/>
                <a:ea typeface="+mn-ea"/>
                <a:cs typeface="Arial" pitchFamily="34" charset="0"/>
              </a:defRPr>
            </a:lvl1pPr>
            <a:lvl2pPr marL="467360" indent="-467360" algn="l" rtl="0" eaLnBrk="1" fontAlgn="base" hangingPunct="1">
              <a:lnSpc>
                <a:spcPts val="2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6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2pPr>
            <a:lvl3pPr marL="647700" indent="-647700" algn="l" rtl="0" eaLnBrk="1" fontAlgn="base" hangingPunct="1">
              <a:lnSpc>
                <a:spcPts val="17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4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3pPr>
            <a:lvl4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4pPr>
            <a:lvl5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5pPr>
            <a:lvl6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6pPr>
            <a:lvl7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7pPr>
            <a:lvl8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8pPr>
            <a:lvl9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9pPr>
          </a:lstStyle>
          <a:p>
            <a:pPr lvl="0"/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77" y="5591049"/>
            <a:ext cx="1466620" cy="334261"/>
          </a:xfrm>
          <a:prstGeom prst="rect">
            <a:avLst/>
          </a:prstGeom>
        </p:spPr>
      </p:pic>
      <p:sp>
        <p:nvSpPr>
          <p:cNvPr id="3" name="Rectangle 2"/>
          <p:cNvSpPr/>
          <p:nvPr>
            <p:custDataLst>
              <p:tags r:id="rId11"/>
            </p:custDataLst>
          </p:nvPr>
        </p:nvSpPr>
        <p:spPr>
          <a:xfrm>
            <a:off x="3010328" y="1330503"/>
            <a:ext cx="1628334" cy="99659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3010328" y="2677229"/>
            <a:ext cx="1628334" cy="99659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>
            <p:custDataLst>
              <p:tags r:id="rId13"/>
            </p:custDataLst>
          </p:nvPr>
        </p:nvSpPr>
        <p:spPr>
          <a:xfrm>
            <a:off x="3010328" y="4070384"/>
            <a:ext cx="1628334" cy="99659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14"/>
            </p:custDataLst>
          </p:nvPr>
        </p:nvSpPr>
        <p:spPr>
          <a:xfrm>
            <a:off x="6138049" y="1289050"/>
            <a:ext cx="1628334" cy="99659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6138049" y="2677229"/>
            <a:ext cx="1628334" cy="99659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>
            <p:custDataLst>
              <p:tags r:id="rId16"/>
            </p:custDataLst>
          </p:nvPr>
        </p:nvSpPr>
        <p:spPr>
          <a:xfrm>
            <a:off x="6128853" y="4063771"/>
            <a:ext cx="1628334" cy="99659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17"/>
            </p:custDataLst>
          </p:nvPr>
        </p:nvSpPr>
        <p:spPr>
          <a:xfrm>
            <a:off x="3195263" y="1484615"/>
            <a:ext cx="1263722" cy="6472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252000" indent="-252000" algn="ctr">
              <a:lnSpc>
                <a:spcPts val="2300"/>
              </a:lnSpc>
              <a:spcBef>
                <a:spcPts val="500"/>
              </a:spcBef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Malware</a:t>
            </a:r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3192634" y="2872707"/>
            <a:ext cx="1263722" cy="6472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300"/>
              </a:lnSpc>
              <a:spcBef>
                <a:spcPts val="500"/>
              </a:spcBef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Privilege misuse</a:t>
            </a: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3192634" y="4235926"/>
            <a:ext cx="1263722" cy="6472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300"/>
              </a:lnSpc>
              <a:spcBef>
                <a:spcPts val="500"/>
              </a:spcBef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Physical theft</a:t>
            </a: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6320355" y="1443162"/>
            <a:ext cx="1263722" cy="6472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300"/>
              </a:lnSpc>
              <a:spcBef>
                <a:spcPts val="500"/>
              </a:spcBef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Intrusion of privacy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6320355" y="2875159"/>
            <a:ext cx="1263722" cy="6472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300"/>
              </a:lnSpc>
              <a:spcBef>
                <a:spcPts val="500"/>
              </a:spcBef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Denial of service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6220005" y="4140945"/>
            <a:ext cx="1446029" cy="93032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300"/>
              </a:lnSpc>
              <a:spcBef>
                <a:spcPts val="500"/>
              </a:spcBef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Side channel attacks</a:t>
            </a: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052" y="889206"/>
            <a:ext cx="2251987" cy="22519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99" y="5613651"/>
            <a:ext cx="1417194" cy="3139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2" y="5613651"/>
            <a:ext cx="1249558" cy="338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631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1598_00_091_PPT_City.pn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"/>
          <a:stretch/>
        </p:blipFill>
        <p:spPr>
          <a:xfrm>
            <a:off x="6920" y="3070393"/>
            <a:ext cx="7566124" cy="2491289"/>
          </a:xfrm>
          <a:prstGeom prst="rect">
            <a:avLst/>
          </a:prstGeom>
        </p:spPr>
      </p:pic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000000"/>
                </a:solidFill>
                <a:latin typeface="Bosch Office Sans" panose="020B0604020202020204" pitchFamily="34" charset="0"/>
              </a:rPr>
              <a:t>Security Systems | ST/SRM3-NA | 4/6/2016</a:t>
            </a:r>
            <a:endParaRPr lang="en-US" sz="600">
              <a:solidFill>
                <a:srgbClr val="000000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B2B3B5"/>
                </a:solidFill>
                <a:latin typeface="Bosch Office Sans" panose="020B0604020202020204" pitchFamily="34" charset="0"/>
              </a:rPr>
              <a:t>© 2016 Robert Bosch LLC and affiliates. All rights reserved.</a:t>
            </a:r>
            <a:endParaRPr lang="en-US" sz="600">
              <a:solidFill>
                <a:srgbClr val="B2B3B5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en-US" sz="1200" smtClean="0">
                <a:solidFill>
                  <a:srgbClr val="999FA6"/>
                </a:solidFill>
              </a:rPr>
              <a:t>5</a:t>
            </a:r>
            <a:endParaRPr lang="en-US" sz="1200">
              <a:solidFill>
                <a:srgbClr val="999FA6"/>
              </a:solidFill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229090" y="259080"/>
            <a:ext cx="128143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7780" rIns="0" bIns="0" rtlCol="0" anchor="t">
            <a:normAutofit/>
          </a:bodyPr>
          <a:lstStyle/>
          <a:p>
            <a:pPr>
              <a:lnSpc>
                <a:spcPts val="900"/>
              </a:lnSpc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259080" y="259080"/>
            <a:ext cx="8709660" cy="777240"/>
          </a:xfrm>
          <a:solidFill>
            <a:scrgbClr r="0" g="0" b="0">
              <a:alpha val="0"/>
            </a:scrgbClr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What is data security?</a:t>
            </a:r>
            <a:endParaRPr lang="en-US" sz="2800" dirty="0">
              <a:solidFill>
                <a:srgbClr val="A80163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8"/>
            </p:custDataLst>
          </p:nvPr>
        </p:nvSpPr>
        <p:spPr>
          <a:xfrm>
            <a:off x="259080" y="5628640"/>
            <a:ext cx="2751248" cy="345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252000" indent="-252000">
              <a:lnSpc>
                <a:spcPts val="2300"/>
              </a:lnSpc>
              <a:spcBef>
                <a:spcPts val="500"/>
              </a:spcBef>
              <a:buFontTx/>
              <a:buNone/>
            </a:pPr>
            <a:endParaRPr lang="en-US" dirty="0" smtClean="0"/>
          </a:p>
        </p:txBody>
      </p:sp>
      <p:sp>
        <p:nvSpPr>
          <p:cNvPr id="19" name="Content Placeholder 2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259080" y="1295400"/>
            <a:ext cx="5224145" cy="416814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51460" indent="-251460" algn="l" rtl="0" eaLnBrk="1" fontAlgn="base" hangingPunct="1">
              <a:lnSpc>
                <a:spcPts val="23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800" b="0" i="0" u="none">
                <a:solidFill>
                  <a:schemeClr val="tx1"/>
                </a:solidFill>
                <a:latin typeface="Bosch Office Sans" panose="020B0604020202020204" pitchFamily="34" charset="0"/>
                <a:ea typeface="+mn-ea"/>
                <a:cs typeface="Arial" pitchFamily="34" charset="0"/>
              </a:defRPr>
            </a:lvl1pPr>
            <a:lvl2pPr marL="467360" indent="-467360" algn="l" rtl="0" eaLnBrk="1" fontAlgn="base" hangingPunct="1">
              <a:lnSpc>
                <a:spcPts val="2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6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2pPr>
            <a:lvl3pPr marL="647700" indent="-647700" algn="l" rtl="0" eaLnBrk="1" fontAlgn="base" hangingPunct="1">
              <a:lnSpc>
                <a:spcPts val="17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4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3pPr>
            <a:lvl4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4pPr>
            <a:lvl5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5pPr>
            <a:lvl6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6pPr>
            <a:lvl7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7pPr>
            <a:lvl8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8pPr>
            <a:lvl9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9pPr>
          </a:lstStyle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kern="0" dirty="0">
                <a:solidFill>
                  <a:srgbClr val="000000"/>
                </a:solidFill>
              </a:rPr>
              <a:t>“</a:t>
            </a:r>
            <a:r>
              <a:rPr lang="en-US" b="1" i="1" kern="0" dirty="0">
                <a:solidFill>
                  <a:srgbClr val="000000"/>
                </a:solidFill>
              </a:rPr>
              <a:t>Data security </a:t>
            </a:r>
            <a:r>
              <a:rPr lang="en-US" kern="0" dirty="0">
                <a:solidFill>
                  <a:srgbClr val="000000"/>
                </a:solidFill>
              </a:rPr>
              <a:t>means protecting data, such as a database, from destructive forces and from the unwanted actions of unauthorized users.”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endParaRPr lang="en-US" kern="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kern="0" dirty="0">
                <a:solidFill>
                  <a:srgbClr val="000000"/>
                </a:solidFill>
              </a:rPr>
              <a:t>Securing stored data involves preventing unauthorized people from accessing it as well as preventing accidental or intentional destruction, infection or corruption of information.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77" y="5591049"/>
            <a:ext cx="1466620" cy="3342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20" y="1295400"/>
            <a:ext cx="4610100" cy="2593181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99" y="5613651"/>
            <a:ext cx="1417194" cy="3139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2" y="5613651"/>
            <a:ext cx="1249558" cy="338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11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1598_00_091_PPT_City.png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"/>
          <a:stretch/>
        </p:blipFill>
        <p:spPr>
          <a:xfrm>
            <a:off x="6920" y="3070393"/>
            <a:ext cx="7566124" cy="2491289"/>
          </a:xfrm>
          <a:prstGeom prst="rect">
            <a:avLst/>
          </a:prstGeom>
        </p:spPr>
      </p:pic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000000"/>
                </a:solidFill>
                <a:latin typeface="Bosch Office Sans" panose="020B0604020202020204" pitchFamily="34" charset="0"/>
              </a:rPr>
              <a:t>Security Systems | ST/SRM3-NA | 4/6/2016</a:t>
            </a:r>
            <a:endParaRPr lang="en-US" sz="600">
              <a:solidFill>
                <a:srgbClr val="000000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B2B3B5"/>
                </a:solidFill>
                <a:latin typeface="Bosch Office Sans" panose="020B0604020202020204" pitchFamily="34" charset="0"/>
              </a:rPr>
              <a:t>© 2016 Robert Bosch LLC and affiliates. All rights reserved.</a:t>
            </a:r>
            <a:endParaRPr lang="en-US" sz="600">
              <a:solidFill>
                <a:srgbClr val="B2B3B5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en-US" sz="1200" smtClean="0">
                <a:solidFill>
                  <a:srgbClr val="999FA6"/>
                </a:solidFill>
              </a:rPr>
              <a:t>6</a:t>
            </a:r>
            <a:endParaRPr lang="en-US" sz="1200">
              <a:solidFill>
                <a:srgbClr val="999FA6"/>
              </a:solidFill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9229090" y="259080"/>
            <a:ext cx="128143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7780" rIns="0" bIns="0" rtlCol="0" anchor="t">
            <a:normAutofit/>
          </a:bodyPr>
          <a:lstStyle/>
          <a:p>
            <a:pPr>
              <a:lnSpc>
                <a:spcPts val="900"/>
              </a:lnSpc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259080" y="259080"/>
            <a:ext cx="8709660" cy="777240"/>
          </a:xfrm>
          <a:solidFill>
            <a:scrgbClr r="0" g="0" b="0">
              <a:alpha val="0"/>
            </a:scrgbClr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What is needed in a hyper-connected world?</a:t>
            </a:r>
            <a:endParaRPr lang="en-US" sz="2800" dirty="0">
              <a:solidFill>
                <a:srgbClr val="A80163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8"/>
            </p:custDataLst>
          </p:nvPr>
        </p:nvSpPr>
        <p:spPr>
          <a:xfrm>
            <a:off x="259080" y="5628640"/>
            <a:ext cx="2751248" cy="345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252000" indent="-252000">
              <a:lnSpc>
                <a:spcPts val="2300"/>
              </a:lnSpc>
              <a:spcBef>
                <a:spcPts val="500"/>
              </a:spcBef>
              <a:buFontTx/>
              <a:buNone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77" y="5591049"/>
            <a:ext cx="1466620" cy="334261"/>
          </a:xfrm>
          <a:prstGeom prst="rect">
            <a:avLst/>
          </a:prstGeom>
        </p:spPr>
      </p:pic>
      <p:sp>
        <p:nvSpPr>
          <p:cNvPr id="15" name="Text Placeholder 2_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533399" y="1079500"/>
            <a:ext cx="3726801" cy="67064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>
            <a:lvl1pPr marL="304800" indent="-304800" algn="l" rtl="0" eaLnBrk="1" fontAlgn="base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 panose="05000000000000000000" pitchFamily="2" charset="2"/>
              <a:buChar char="è"/>
              <a:defRPr sz="1800" b="0" i="0" u="none" spc="0">
                <a:solidFill>
                  <a:schemeClr val="tx1"/>
                </a:solidFill>
                <a:latin typeface="Bosch Office Sans" panose="020B0604020202020204" pitchFamily="34" charset="0"/>
                <a:ea typeface="+mn-ea"/>
                <a:cs typeface="+mn-cs"/>
              </a:defRPr>
            </a:lvl1pPr>
            <a:lvl2pPr marL="609600" indent="-190500" algn="l" rtl="0" eaLnBrk="1" fontAlgn="base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50000"/>
              <a:buFont typeface="Wingdings" panose="05000000000000000000" pitchFamily="2" charset="2"/>
              <a:buChar char=""/>
              <a:defRPr sz="18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2pPr>
            <a:lvl3pPr marL="914400" indent="-190500" algn="l" rtl="0" eaLnBrk="1" fontAlgn="base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50000"/>
              <a:buFont typeface="Wingdings" panose="05000000000000000000" pitchFamily="2" charset="2"/>
              <a:buChar char=""/>
              <a:defRPr sz="18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3pPr>
            <a:lvl4pPr marL="1219200" indent="-190500" algn="l" rtl="0" eaLnBrk="1" fontAlgn="base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50000"/>
              <a:buFont typeface="Wingdings" panose="05000000000000000000" pitchFamily="2" charset="2"/>
              <a:buChar char=""/>
              <a:defRPr sz="18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4pPr>
            <a:lvl5pPr marL="1524000" indent="-190500" algn="l" rtl="0" eaLnBrk="1" fontAlgn="base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50000"/>
              <a:buFont typeface="Wingdings" panose="05000000000000000000" pitchFamily="2" charset="2"/>
              <a:buChar char=""/>
              <a:defRPr sz="18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5pPr>
            <a:lvl6pPr marL="1828800" indent="-190500" algn="l" rtl="0" eaLnBrk="1" fontAlgn="base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50000"/>
              <a:buFont typeface="Wingdings" panose="05000000000000000000" pitchFamily="2" charset="2"/>
              <a:buChar char=""/>
              <a:defRPr sz="18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6pPr>
            <a:lvl7pPr marL="2133600" indent="-190500" algn="l" rtl="0" eaLnBrk="1" fontAlgn="base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50000"/>
              <a:buFont typeface="Wingdings" panose="05000000000000000000" pitchFamily="2" charset="2"/>
              <a:buChar char=""/>
              <a:defRPr sz="18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7pPr>
            <a:lvl8pPr marL="2438400" indent="-190500" algn="l" rtl="0" eaLnBrk="1" fontAlgn="base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50000"/>
              <a:buFont typeface="Wingdings" panose="05000000000000000000" pitchFamily="2" charset="2"/>
              <a:buChar char=""/>
              <a:defRPr sz="18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8pPr>
            <a:lvl9pPr marL="2743200" indent="-190500" algn="l" rtl="0" eaLnBrk="1" fontAlgn="base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50000"/>
              <a:buFont typeface="Wingdings" panose="05000000000000000000" pitchFamily="2" charset="2"/>
              <a:buChar char=""/>
              <a:defRPr sz="18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dirty="0" smtClean="0"/>
              <a:t>Systematic approach:</a:t>
            </a:r>
            <a:endParaRPr lang="en-US" kern="0" dirty="0"/>
          </a:p>
        </p:txBody>
      </p:sp>
      <p:sp>
        <p:nvSpPr>
          <p:cNvPr id="16" name="Rectangle 15"/>
          <p:cNvSpPr/>
          <p:nvPr>
            <p:custDataLst>
              <p:tags r:id="rId11"/>
            </p:custDataLst>
          </p:nvPr>
        </p:nvSpPr>
        <p:spPr>
          <a:xfrm>
            <a:off x="6255236" y="1682019"/>
            <a:ext cx="40775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/>
              <a:t>Create trust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Secure </a:t>
            </a:r>
            <a:r>
              <a:rPr lang="en-US" sz="2000" dirty="0"/>
              <a:t>data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 smtClean="0"/>
              <a:t>Manage user </a:t>
            </a:r>
            <a:r>
              <a:rPr lang="en-US" sz="2000" dirty="0"/>
              <a:t>access rights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0"/>
            <a:r>
              <a:rPr lang="en-US" sz="2000" dirty="0"/>
              <a:t>Meet industry standards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35" y="1595287"/>
            <a:ext cx="552701" cy="5527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36" y="2197997"/>
            <a:ext cx="554400" cy="554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36" y="2791387"/>
            <a:ext cx="554400" cy="55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36" y="3395796"/>
            <a:ext cx="554400" cy="554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0" y="1444135"/>
            <a:ext cx="1440000" cy="144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00" y="1447188"/>
            <a:ext cx="1440000" cy="144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48" y="3069702"/>
            <a:ext cx="1440000" cy="14400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>
            <p:custDataLst>
              <p:tags r:id="rId19"/>
            </p:custDataLst>
          </p:nvPr>
        </p:nvCxnSpPr>
        <p:spPr>
          <a:xfrm>
            <a:off x="742563" y="2597968"/>
            <a:ext cx="726770" cy="1016784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20"/>
            </p:custDataLst>
          </p:nvPr>
        </p:nvCxnSpPr>
        <p:spPr>
          <a:xfrm>
            <a:off x="1560007" y="2245423"/>
            <a:ext cx="1268755" cy="1938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21"/>
            </p:custDataLst>
          </p:nvPr>
        </p:nvCxnSpPr>
        <p:spPr>
          <a:xfrm flipV="1">
            <a:off x="2930569" y="2746518"/>
            <a:ext cx="658908" cy="987180"/>
          </a:xfrm>
          <a:prstGeom prst="line">
            <a:avLst/>
          </a:prstGeom>
          <a:ln w="57150">
            <a:prstDash val="sys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__"/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5523080" y="1079500"/>
            <a:ext cx="5221120" cy="67064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>
            <a:lvl1pPr marL="304800" indent="-304800" algn="l" rtl="0" eaLnBrk="1" fontAlgn="base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 panose="05000000000000000000" pitchFamily="2" charset="2"/>
              <a:buChar char="è"/>
              <a:defRPr sz="1800" b="0" i="0" u="none" spc="0">
                <a:solidFill>
                  <a:schemeClr val="tx1"/>
                </a:solidFill>
                <a:latin typeface="Bosch Office Sans" panose="020B0604020202020204" pitchFamily="34" charset="0"/>
                <a:ea typeface="+mn-ea"/>
                <a:cs typeface="+mn-cs"/>
              </a:defRPr>
            </a:lvl1pPr>
            <a:lvl2pPr marL="609600" indent="-190500" algn="l" rtl="0" eaLnBrk="1" fontAlgn="base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50000"/>
              <a:buFont typeface="Wingdings" panose="05000000000000000000" pitchFamily="2" charset="2"/>
              <a:buChar char=""/>
              <a:defRPr sz="18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2pPr>
            <a:lvl3pPr marL="914400" indent="-190500" algn="l" rtl="0" eaLnBrk="1" fontAlgn="base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50000"/>
              <a:buFont typeface="Wingdings" panose="05000000000000000000" pitchFamily="2" charset="2"/>
              <a:buChar char=""/>
              <a:defRPr sz="18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3pPr>
            <a:lvl4pPr marL="1219200" indent="-190500" algn="l" rtl="0" eaLnBrk="1" fontAlgn="base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50000"/>
              <a:buFont typeface="Wingdings" panose="05000000000000000000" pitchFamily="2" charset="2"/>
              <a:buChar char=""/>
              <a:defRPr sz="18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4pPr>
            <a:lvl5pPr marL="1524000" indent="-190500" algn="l" rtl="0" eaLnBrk="1" fontAlgn="base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50000"/>
              <a:buFont typeface="Wingdings" panose="05000000000000000000" pitchFamily="2" charset="2"/>
              <a:buChar char=""/>
              <a:defRPr sz="18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5pPr>
            <a:lvl6pPr marL="1828800" indent="-190500" algn="l" rtl="0" eaLnBrk="1" fontAlgn="base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50000"/>
              <a:buFont typeface="Wingdings" panose="05000000000000000000" pitchFamily="2" charset="2"/>
              <a:buChar char=""/>
              <a:defRPr sz="18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6pPr>
            <a:lvl7pPr marL="2133600" indent="-190500" algn="l" rtl="0" eaLnBrk="1" fontAlgn="base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50000"/>
              <a:buFont typeface="Wingdings" panose="05000000000000000000" pitchFamily="2" charset="2"/>
              <a:buChar char=""/>
              <a:defRPr sz="18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7pPr>
            <a:lvl8pPr marL="2438400" indent="-190500" algn="l" rtl="0" eaLnBrk="1" fontAlgn="base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50000"/>
              <a:buFont typeface="Wingdings" panose="05000000000000000000" pitchFamily="2" charset="2"/>
              <a:buChar char=""/>
              <a:defRPr sz="18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8pPr>
            <a:lvl9pPr marL="2743200" indent="-190500" algn="l" rtl="0" eaLnBrk="1" fontAlgn="base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50000"/>
              <a:buFont typeface="Wingdings" panose="05000000000000000000" pitchFamily="2" charset="2"/>
              <a:buChar char=""/>
              <a:defRPr sz="1800" b="0" i="0" u="none" spc="0">
                <a:solidFill>
                  <a:schemeClr val="tx1"/>
                </a:solidFill>
                <a:latin typeface="Bosch Office Sans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dirty="0" smtClean="0"/>
              <a:t>Four-step approach:</a:t>
            </a:r>
            <a:endParaRPr lang="en-US" kern="0" dirty="0"/>
          </a:p>
        </p:txBody>
      </p:sp>
      <p:sp>
        <p:nvSpPr>
          <p:cNvPr id="41" name="TextBox 40"/>
          <p:cNvSpPr txBox="1"/>
          <p:nvPr>
            <p:custDataLst>
              <p:tags r:id="rId23"/>
            </p:custDataLst>
          </p:nvPr>
        </p:nvSpPr>
        <p:spPr>
          <a:xfrm>
            <a:off x="6920" y="5212308"/>
            <a:ext cx="10962705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CHAVE Technology Provides the Solution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99" y="5613651"/>
            <a:ext cx="1417194" cy="3139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2" y="5613651"/>
            <a:ext cx="1249558" cy="338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80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000000"/>
                </a:solidFill>
                <a:latin typeface="Bosch Office Sans" panose="020B0604020202020204" pitchFamily="34" charset="0"/>
              </a:rPr>
              <a:t>Security Systems | ST/SRM3-NA | 4/6/2016</a:t>
            </a:r>
            <a:endParaRPr lang="en-US" sz="600">
              <a:solidFill>
                <a:srgbClr val="000000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B2B3B5"/>
                </a:solidFill>
                <a:latin typeface="Bosch Office Sans" panose="020B0604020202020204" pitchFamily="34" charset="0"/>
              </a:rPr>
              <a:t>© 2016 Robert Bosch LLC and affiliates. All rights reserved.</a:t>
            </a:r>
            <a:endParaRPr lang="en-US" sz="600">
              <a:solidFill>
                <a:srgbClr val="B2B3B5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en-US" sz="1200" smtClean="0">
                <a:solidFill>
                  <a:srgbClr val="999FA6"/>
                </a:solidFill>
              </a:rPr>
              <a:t>7</a:t>
            </a:r>
            <a:endParaRPr lang="en-US" sz="1200">
              <a:solidFill>
                <a:srgbClr val="999FA6"/>
              </a:solidFill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9229090" y="259080"/>
            <a:ext cx="128143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7780" rIns="0" bIns="0" rtlCol="0" anchor="t">
            <a:normAutofit/>
          </a:bodyPr>
          <a:lstStyle/>
          <a:p>
            <a:pPr>
              <a:lnSpc>
                <a:spcPts val="900"/>
              </a:lnSpc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59080" y="259080"/>
            <a:ext cx="8709660" cy="777240"/>
          </a:xfrm>
          <a:solidFill>
            <a:scrgbClr r="0" g="0" b="0">
              <a:alpha val="0"/>
            </a:scrgbClr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/>
          <a:p>
            <a:pPr>
              <a:lnSpc>
                <a:spcPct val="8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What is CHAVE?</a:t>
            </a:r>
            <a:endParaRPr lang="en-US" sz="2800" dirty="0">
              <a:solidFill>
                <a:srgbClr val="A80163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259080" y="5628640"/>
            <a:ext cx="2751248" cy="345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252000" indent="-252000">
              <a:lnSpc>
                <a:spcPts val="2300"/>
              </a:lnSpc>
              <a:spcBef>
                <a:spcPts val="500"/>
              </a:spcBef>
              <a:buFontTx/>
              <a:buNone/>
            </a:pPr>
            <a:endParaRPr lang="en-US" dirty="0" smtClean="0"/>
          </a:p>
        </p:txBody>
      </p:sp>
      <p:sp>
        <p:nvSpPr>
          <p:cNvPr id="19" name="Content Placeholder 2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259080" y="1295400"/>
            <a:ext cx="10251440" cy="416814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51460" indent="-251460" algn="l" rtl="0" eaLnBrk="1" fontAlgn="base" hangingPunct="1">
              <a:lnSpc>
                <a:spcPts val="23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800" b="0" i="0" u="none">
                <a:solidFill>
                  <a:schemeClr val="tx1"/>
                </a:solidFill>
                <a:latin typeface="Bosch Office Sans" panose="020B0604020202020204" pitchFamily="34" charset="0"/>
                <a:ea typeface="+mn-ea"/>
                <a:cs typeface="Arial" pitchFamily="34" charset="0"/>
              </a:defRPr>
            </a:lvl1pPr>
            <a:lvl2pPr marL="467360" indent="-467360" algn="l" rtl="0" eaLnBrk="1" fontAlgn="base" hangingPunct="1">
              <a:lnSpc>
                <a:spcPts val="2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6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2pPr>
            <a:lvl3pPr marL="647700" indent="-647700" algn="l" rtl="0" eaLnBrk="1" fontAlgn="base" hangingPunct="1">
              <a:lnSpc>
                <a:spcPts val="17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4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3pPr>
            <a:lvl4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4pPr>
            <a:lvl5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5pPr>
            <a:lvl6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6pPr>
            <a:lvl7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7pPr>
            <a:lvl8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8pPr>
            <a:lvl9pPr marL="863600" indent="-863600" algn="l" rtl="0" eaLnBrk="1" fontAlgn="base" hangingPunct="1">
              <a:lnSpc>
                <a:spcPts val="16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defRPr sz="1300" b="0" i="0" u="none">
                <a:solidFill>
                  <a:schemeClr val="tx1"/>
                </a:solidFill>
                <a:latin typeface="Bosch Office Sans" panose="020B0604020202020204" pitchFamily="34" charset="0"/>
                <a:cs typeface="Arial" pitchFamily="34" charset="0"/>
              </a:defRPr>
            </a:lvl9pPr>
          </a:lstStyle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kern="0" dirty="0">
                <a:solidFill>
                  <a:srgbClr val="000000"/>
                </a:solidFill>
              </a:rPr>
              <a:t>CHAVE stands for Credentialed High Assurance Video Encryption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kern="0" dirty="0">
                <a:solidFill>
                  <a:srgbClr val="000000"/>
                </a:solidFill>
              </a:rPr>
              <a:t>CHAVE will consist of three major components</a:t>
            </a:r>
          </a:p>
          <a:p>
            <a:pPr marL="558800" lvl="1" indent="-342900">
              <a:spcAft>
                <a:spcPts val="0"/>
              </a:spcAft>
              <a:buFont typeface="+mj-lt"/>
              <a:buAutoNum type="arabicPeriod"/>
            </a:pPr>
            <a:r>
              <a:rPr lang="en-US" kern="0" dirty="0">
                <a:solidFill>
                  <a:srgbClr val="000000"/>
                </a:solidFill>
              </a:rPr>
              <a:t>Selected CHAVE-enabled Bosch Cameras</a:t>
            </a:r>
          </a:p>
          <a:p>
            <a:pPr marL="558800" lvl="1" indent="-342900">
              <a:spcAft>
                <a:spcPts val="0"/>
              </a:spcAft>
              <a:buFont typeface="+mj-lt"/>
              <a:buAutoNum type="arabicPeriod"/>
            </a:pPr>
            <a:r>
              <a:rPr lang="en-US" kern="0" dirty="0">
                <a:solidFill>
                  <a:srgbClr val="000000"/>
                </a:solidFill>
              </a:rPr>
              <a:t>CHAVE-enabled Genetec Security Center VMS</a:t>
            </a:r>
          </a:p>
          <a:p>
            <a:pPr marL="558800" lvl="1" indent="-342900">
              <a:spcAft>
                <a:spcPts val="0"/>
              </a:spcAft>
              <a:buFont typeface="+mj-lt"/>
              <a:buAutoNum type="arabicPeriod"/>
            </a:pPr>
            <a:r>
              <a:rPr lang="en-US" kern="0" dirty="0" smtClean="0">
                <a:solidFill>
                  <a:srgbClr val="000000"/>
                </a:solidFill>
              </a:rPr>
              <a:t>Digital Certificate Services provided by SecureXperts, Inc.</a:t>
            </a:r>
            <a:endParaRPr lang="en-US" kern="0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77" y="5591049"/>
            <a:ext cx="1466620" cy="334261"/>
          </a:xfrm>
          <a:prstGeom prst="rect">
            <a:avLst/>
          </a:prstGeom>
        </p:spPr>
      </p:pic>
      <p:pic>
        <p:nvPicPr>
          <p:cNvPr id="15" name="Picture 14" descr="1598_00_091_PPT_City.png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"/>
          <a:stretch/>
        </p:blipFill>
        <p:spPr>
          <a:xfrm>
            <a:off x="6920" y="3070393"/>
            <a:ext cx="7566124" cy="24912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99" y="5613651"/>
            <a:ext cx="1417194" cy="3139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2" y="5613651"/>
            <a:ext cx="1249558" cy="338328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62" y="0"/>
            <a:ext cx="3654230" cy="327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61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000000"/>
                </a:solidFill>
                <a:latin typeface="Bosch Office Sans" panose="020B0604020202020204" pitchFamily="34" charset="0"/>
              </a:rPr>
              <a:t>Security Systems | ST/SRM3-NA | 4/6/2016</a:t>
            </a:r>
            <a:endParaRPr lang="en-US" sz="600">
              <a:solidFill>
                <a:srgbClr val="000000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593090" y="5758180"/>
            <a:ext cx="9152890" cy="2159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smtClean="0">
                <a:solidFill>
                  <a:srgbClr val="B2B3B5"/>
                </a:solidFill>
                <a:latin typeface="Bosch Office Sans" panose="020B0604020202020204" pitchFamily="34" charset="0"/>
              </a:rPr>
              <a:t>© 2016 Robert Bosch LLC and affiliates. All rights reserved.</a:t>
            </a:r>
            <a:endParaRPr lang="en-US" sz="600">
              <a:solidFill>
                <a:srgbClr val="B2B3B5"/>
              </a:solidFill>
              <a:latin typeface="Bosch Office Sans" panose="020B0604020202020204" pitchFamily="34" charset="0"/>
            </a:endParaRP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266700" y="5628640"/>
            <a:ext cx="288290" cy="41021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en-US" sz="1200" smtClean="0">
                <a:solidFill>
                  <a:srgbClr val="999FA6"/>
                </a:solidFill>
              </a:rPr>
              <a:t>8</a:t>
            </a:r>
            <a:endParaRPr lang="en-US" sz="1200">
              <a:solidFill>
                <a:srgbClr val="999FA6"/>
              </a:solidFill>
            </a:endParaRPr>
          </a:p>
        </p:txBody>
      </p:sp>
      <p:sp>
        <p:nvSpPr>
          <p:cNvPr id="4" name="Rectangle 3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9229090" y="259080"/>
            <a:ext cx="1281430" cy="7772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7780" rIns="0" bIns="0" rtlCol="0" anchor="t">
            <a:normAutofit/>
          </a:bodyPr>
          <a:lstStyle/>
          <a:p>
            <a:pPr>
              <a:lnSpc>
                <a:spcPts val="900"/>
              </a:lnSpc>
            </a:pPr>
            <a:endParaRPr lang="en-US" sz="6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259080" y="5628640"/>
            <a:ext cx="2751248" cy="3454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252000" indent="-252000">
              <a:lnSpc>
                <a:spcPts val="2300"/>
              </a:lnSpc>
              <a:spcBef>
                <a:spcPts val="500"/>
              </a:spcBef>
              <a:buFontTx/>
              <a:buNone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77" y="5591049"/>
            <a:ext cx="1466620" cy="334261"/>
          </a:xfrm>
          <a:prstGeom prst="rect">
            <a:avLst/>
          </a:prstGeom>
        </p:spPr>
      </p:pic>
      <p:pic>
        <p:nvPicPr>
          <p:cNvPr id="13" name="Picture 12" descr="1598_00_091_PPT_City.png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"/>
          <a:stretch/>
        </p:blipFill>
        <p:spPr>
          <a:xfrm>
            <a:off x="6920" y="3070393"/>
            <a:ext cx="7566124" cy="2491289"/>
          </a:xfrm>
          <a:prstGeom prst="rect">
            <a:avLst/>
          </a:prstGeom>
        </p:spPr>
      </p:pic>
      <p:cxnSp>
        <p:nvCxnSpPr>
          <p:cNvPr id="15" name="Straight Connector 14"/>
          <p:cNvCxnSpPr/>
          <p:nvPr>
            <p:custDataLst>
              <p:tags r:id="rId9"/>
            </p:custDataLst>
          </p:nvPr>
        </p:nvCxnSpPr>
        <p:spPr>
          <a:xfrm>
            <a:off x="533400" y="2544069"/>
            <a:ext cx="9829800" cy="0"/>
          </a:xfrm>
          <a:prstGeom prst="line">
            <a:avLst/>
          </a:prstGeom>
          <a:ln>
            <a:solidFill>
              <a:srgbClr val="3A5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0"/>
            </p:custDataLst>
          </p:nvPr>
        </p:nvCxnSpPr>
        <p:spPr>
          <a:xfrm flipV="1">
            <a:off x="9105809" y="2149565"/>
            <a:ext cx="0" cy="394503"/>
          </a:xfrm>
          <a:prstGeom prst="line">
            <a:avLst/>
          </a:prstGeom>
          <a:ln>
            <a:solidFill>
              <a:srgbClr val="3A5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>
            <p:custDataLst>
              <p:tags r:id="rId11"/>
            </p:custDataLst>
          </p:nvPr>
        </p:nvSpPr>
        <p:spPr>
          <a:xfrm>
            <a:off x="4003474" y="579904"/>
            <a:ext cx="5742506" cy="1569660"/>
          </a:xfrm>
          <a:prstGeom prst="rect">
            <a:avLst/>
          </a:prstGeom>
          <a:noFill/>
          <a:ln w="19050">
            <a:solidFill>
              <a:srgbClr val="3A5A8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264"/>
                </a:solidFill>
              </a:rPr>
              <a:t>Create trust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kern="0" dirty="0" smtClean="0">
                <a:solidFill>
                  <a:srgbClr val="003B6A"/>
                </a:solidFill>
              </a:rPr>
              <a:t>Assigning each component authentication keys</a:t>
            </a:r>
            <a:endParaRPr lang="en-US" kern="0" dirty="0">
              <a:solidFill>
                <a:srgbClr val="003B6A"/>
              </a:solidFill>
            </a:endParaRP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kern="0" dirty="0" smtClean="0">
                <a:solidFill>
                  <a:srgbClr val="003B6A"/>
                </a:solidFill>
              </a:rPr>
              <a:t>Data exchange only between trusted partners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kern="0" dirty="0" smtClean="0">
                <a:solidFill>
                  <a:srgbClr val="003B6A"/>
                </a:solidFill>
              </a:rPr>
              <a:t>Data of verified devices can serve as legal evidence</a:t>
            </a:r>
            <a:endParaRPr lang="en-US" dirty="0" smtClean="0">
              <a:solidFill>
                <a:srgbClr val="003B6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TextBox 17"/>
          <p:cNvSpPr txBox="1"/>
          <p:nvPr>
            <p:custDataLst>
              <p:tags r:id="rId12"/>
            </p:custDataLst>
          </p:nvPr>
        </p:nvSpPr>
        <p:spPr>
          <a:xfrm>
            <a:off x="533400" y="2962175"/>
            <a:ext cx="9829800" cy="2400657"/>
          </a:xfrm>
          <a:prstGeom prst="rect">
            <a:avLst/>
          </a:prstGeom>
          <a:solidFill>
            <a:srgbClr val="FFFFFF">
              <a:alpha val="25098"/>
            </a:srgbClr>
          </a:solidFill>
          <a:ln w="19050">
            <a:solidFill>
              <a:srgbClr val="3A5A8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264"/>
                </a:solidFill>
              </a:rPr>
              <a:t>CHAVE 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sz="1400" kern="0" dirty="0" smtClean="0">
                <a:solidFill>
                  <a:srgbClr val="003B6A"/>
                </a:solidFill>
              </a:rPr>
              <a:t>CHAVE cameras are pre-loaded with X.509 </a:t>
            </a:r>
            <a:r>
              <a:rPr lang="en-US" sz="1400" kern="0" dirty="0">
                <a:solidFill>
                  <a:srgbClr val="003B6A"/>
                </a:solidFill>
              </a:rPr>
              <a:t>c</a:t>
            </a:r>
            <a:r>
              <a:rPr lang="en-US" sz="1400" kern="0" dirty="0" smtClean="0">
                <a:solidFill>
                  <a:srgbClr val="003B6A"/>
                </a:solidFill>
              </a:rPr>
              <a:t>ertificates from trusted authorities</a:t>
            </a:r>
            <a:endParaRPr lang="en-US" sz="1400" kern="0" dirty="0">
              <a:solidFill>
                <a:srgbClr val="003B6A"/>
              </a:solidFill>
            </a:endParaRPr>
          </a:p>
          <a:p>
            <a:pPr marL="174625" indent="-174625"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sz="1400" kern="0" dirty="0" smtClean="0">
                <a:solidFill>
                  <a:srgbClr val="003B6A"/>
                </a:solidFill>
              </a:rPr>
              <a:t>Highly-vulnerable user names and password authorization for workstations and cameras replaced by secure credential-based authentication</a:t>
            </a:r>
            <a:endParaRPr lang="en-US" sz="1400" kern="0" dirty="0">
              <a:solidFill>
                <a:srgbClr val="003B6A"/>
              </a:solidFill>
            </a:endParaRPr>
          </a:p>
          <a:p>
            <a:pPr marL="174625" indent="-174625"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sz="1400" kern="0" dirty="0" smtClean="0">
                <a:solidFill>
                  <a:srgbClr val="003B6A"/>
                </a:solidFill>
              </a:rPr>
              <a:t>Genetec CHAVE-enabled Security Center software requires the use of either a US government issued HSPD-12 compliant smart card or Non-federal issuers (PIV-I) compliant card.</a:t>
            </a:r>
          </a:p>
          <a:p>
            <a:pPr marL="174625" indent="-174625"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sz="1400" kern="0" dirty="0" smtClean="0">
                <a:solidFill>
                  <a:srgbClr val="003B6A"/>
                </a:solidFill>
              </a:rPr>
              <a:t>Users are subject to strong validation of identities including a background check with proof of citizenship, proof of identity, biometrics, and agency affiliation.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sz="1400" kern="0" dirty="0" smtClean="0">
                <a:solidFill>
                  <a:srgbClr val="003B6A"/>
                </a:solidFill>
              </a:rPr>
              <a:t>Automatic camera certificate renewal (certificates have three-year validity)</a:t>
            </a:r>
          </a:p>
          <a:p>
            <a:pPr>
              <a:spcAft>
                <a:spcPts val="0"/>
              </a:spcAft>
              <a:buFont typeface="Wingdings 3" panose="05040102010807070707" pitchFamily="18" charset="2"/>
              <a:buChar char=""/>
            </a:pPr>
            <a:r>
              <a:rPr lang="en-US" sz="1400" kern="0" dirty="0" smtClean="0">
                <a:solidFill>
                  <a:srgbClr val="003B6A"/>
                </a:solidFill>
              </a:rPr>
              <a:t>Signed camera firmware ensures authenticity of firmware updates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9" y="417932"/>
            <a:ext cx="1908000" cy="1908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>
            <p:custDataLst>
              <p:tags r:id="rId14"/>
            </p:custDataLst>
          </p:nvPr>
        </p:nvCxnSpPr>
        <p:spPr>
          <a:xfrm flipV="1">
            <a:off x="8534400" y="2544069"/>
            <a:ext cx="0" cy="394503"/>
          </a:xfrm>
          <a:prstGeom prst="line">
            <a:avLst/>
          </a:prstGeom>
          <a:ln>
            <a:solidFill>
              <a:srgbClr val="3A5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5"/>
            </p:custDataLst>
          </p:nvPr>
        </p:nvCxnSpPr>
        <p:spPr>
          <a:xfrm flipV="1">
            <a:off x="1950720" y="2149566"/>
            <a:ext cx="0" cy="394502"/>
          </a:xfrm>
          <a:prstGeom prst="line">
            <a:avLst/>
          </a:prstGeom>
          <a:ln>
            <a:solidFill>
              <a:srgbClr val="3A5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699" y="5613651"/>
            <a:ext cx="1417194" cy="3139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2" y="5613651"/>
            <a:ext cx="1249558" cy="338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59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1033"/>
  <p:tag name="CFG.LAYOUT" val="BOSCH2"/>
  <p:tag name="CFG.CUSTOMERVERSION" val="9"/>
  <p:tag name="ML_1" val="STNA_Fp_ST"/>
  <p:tag name="ML_2" val="Bosch2.mcr"/>
  <p:tag name="ML_LAYOUT_RESOURCE" val="BOSCH2_16_9.mcr"/>
  <p:tag name="FIELD.CONF.SUFFIX.CONTENT" val="\n | "/>
  <p:tag name="FIELD.CONF.COMBOINDEX" val="0"/>
  <p:tag name="FIELD.REM_ABL.SUFFIX.CONTENT" val="&#10;\n"/>
  <p:tag name="FIELD.COPY.CONTENT" val="© 2016 Robert Bosch LLC and affiliates. All rights reserved."/>
  <p:tag name="FIELD.COPY.VALUE" val="© 2016 Robert Bosch LLC and affiliates. All rights reserved."/>
  <p:tag name="FIELD.COPY.COMBOINDEX" val="0"/>
  <p:tag name="FIELD.BGROUP.CONTENT" val="Security Systems"/>
  <p:tag name="FIELD.BGROUP.VALUE" val="Security Systems | "/>
  <p:tag name="FIELD.BGROUP.SUFFIX.CONTENT" val=" | "/>
  <p:tag name="FIELD.BGROUP.COMBOINDEX" val="0"/>
  <p:tag name="FIELD.DPT.CONTENT" val="ST/SRM3-NA"/>
  <p:tag name="FIELD.DPT.VALUE" val="ST/SRM3-NA | "/>
  <p:tag name="FIELD.DPT.SUFFIX.CONTENT" val=" | "/>
  <p:tag name="FIELDS.INITIALIZED" val="1"/>
  <p:tag name="FIELD.DATE.CONTENT" val="4/6/2016"/>
  <p:tag name="FIELD.DATE.VALUE" val="4/6/2016"/>
  <p:tag name="FIELD.DATE.COMBOINDEX" val="-2"/>
  <p:tag name="FIELD.REM_ABL.COMBOINDEX" val="-2"/>
  <p:tag name="FIELD.REM_ANL.COMBOINDEX" val="-2"/>
  <p:tag name="FIELD.DPT.COMBOINDEX" val="-2"/>
  <p:tag name="CONFIG" val="BOSCH2"/>
  <p:tag name="CFG.VERSION" val="0"/>
  <p:tag name="CFG.LAYOUTID" val="Bosch Layout 16:9 (new colored style)"/>
  <p:tag name="CFG.LAYOUTRES" val="BOSCH2_16_9"/>
  <p:tag name="MAPNAME" val="Map1"/>
  <p:tag name="LICENSEKEY" val="46504b9e-b1c9-48ed-967f-a36de42ae84b"/>
  <p:tag name="SLIDEMASTERMASTERNAME" val="Slide"/>
  <p:tag name="SLIDEMASTERSHAPESETGROUPCLASSNAME" val="ShapeSetGroup1"/>
  <p:tag name="SLIDEMASTERCOLORSETGROUPCLASSNAME" val="ColorSetGroup1"/>
  <p:tag name="SLIDEMASTERFONTSETGROUPCLASSNAME" val="FontSetGroup1"/>
  <p:tag name="SLIDEMASTERSTYLESETGROUPCLASSNAME" val="StyleSetGroup1"/>
  <p:tag name="SLIDEMASTERMODIFIED" val="1"/>
  <p:tag name="AGCN" val="0"/>
  <p:tag name="TITLEMASTERMASTERNAME" val="TitleSlide"/>
  <p:tag name="TITLEMASTERSHAPESETGROUPCLASSNAME" val="ShapeSetGroup1"/>
  <p:tag name="TITLEMASTERCOLORSETGROUPCLASSNAME" val="ColorSetGroup1"/>
  <p:tag name="TITLEMASTERFONTSETGROUPCLASSNAME" val="FontSetGroup1"/>
  <p:tag name="TITLEMASTERSTYLESETGROUPCLASSNAME" val="StyleSetGroup1"/>
  <p:tag name="TITLEMASTERMODIFI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HiddenType1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Violet;-1;-1;Black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Violet;-1;-1;Black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Violet;-1;-1;Black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HiddenType1"/>
  <p:tag name="COLORSETGROUPCLASSNAME" val="ColorSetGroup1"/>
  <p:tag name="FONTSETGROUPCLASSNAME" val="FontSetGroup1"/>
  <p:tag name="SHAPECLASSNAME" val="LogoOnSlides"/>
  <p:tag name="SHAPECLASSFILE" val="BoschLogo2016.jpg"/>
  <p:tag name="SHAPECLASSPROTECTIONTYPE" val="1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DPT.CONTENT" val="ST/SRM3-NA"/>
  <p:tag name="FIELD.DPT.VALUE" val="ST/SRM3-NA | "/>
  <p:tag name="FIELDS.INITIALIZED" val="1"/>
  <p:tag name="ML_1" val="STNA_Fp_ST"/>
  <p:tag name="ML_2" val="Bosch2.mcr"/>
  <p:tag name="ML_LAYOUT_RESOURCE" val="BOSCH2_16_9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RECTANGLE 3_SHAPECLASSPROTECTIONTYPE" val="3"/>
  <p:tag name="RECTANGLE 4_SHAPECLASSPROTECTIONTYPE" val="63"/>
  <p:tag name="RECTANGLE 5_SHAPECLASSPROTECTIONTYPE" val="63"/>
  <p:tag name="RECTANGLE 6_SHAPECLASSPROTECTIONTYPE" val="63"/>
  <p:tag name="CONTENT PLACEHOLDER 2_SHAPECLASSPROTECTIONTYPE" val="0"/>
  <p:tag name="TITLE 1_SHAPECLASSPROTECTIONTYPE" val="0"/>
  <p:tag name="CONFIG" val="BOSCH2"/>
  <p:tag name="CONTENT PLACEHOLDER 8_SHAPECLASSPROTECTIONTYPE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  <p:tag name="FONT" val="Bold6"/>
  <p:tag name="FONT2" val="Reg6"/>
  <p:tag name="FONT3" val="Reg6"/>
  <p:tag name="FONTCOLOR" val="Red"/>
  <p:tag name="FONTCOLOR2" val="Black"/>
  <p:tag name="FONTCOLOR3" val="Black"/>
  <p:tag name="FONTCOLOR4" val="Black"/>
  <p:tag name="RUNS.FONT" val="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  <p:tag name="FONTCOLOR" val="Black"/>
  <p:tag name="FONTCOLOR2" val="LightGray"/>
  <p:tag name="FONTCOLOR3" val="LightGray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a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Black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itleOnSlidesPredefined"/>
  <p:tag name="SHAPECLASSPROTECTIONTYPE" val="0"/>
  <p:tag name="COLORS" val="Black;-1;-2;-2;-1;-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ETCLASSNAME" val="ColorSet1"/>
  <p:tag name="STYLENAME" val="Bodystyle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ObjectFull"/>
  <p:tag name="SHAPECLASSPROTECTIONTYPE" val="0"/>
  <p:tag name="COLORS" val="-2;-2;-2;-2;-1;-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DPT.CONTENT" val="ST/SRM3-NA"/>
  <p:tag name="FIELD.DPT.VALUE" val="ST/SRM3-NA | "/>
  <p:tag name="FIELDS.INITIALIZED" val="1"/>
  <p:tag name="ML_1" val="STNA_Fp_ST"/>
  <p:tag name="ML_2" val="Bosch2.mcr"/>
  <p:tag name="ML_LAYOUT_RESOURCE" val="BOSCH2_16_9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RECTANGLE 3_SHAPECLASSPROTECTIONTYPE" val="3"/>
  <p:tag name="RECTANGLE 4_SHAPECLASSPROTECTIONTYPE" val="63"/>
  <p:tag name="RECTANGLE 5_SHAPECLASSPROTECTIONTYPE" val="63"/>
  <p:tag name="RECTANGLE 6_SHAPECLASSPROTECTIONTYPE" val="63"/>
  <p:tag name="CONTENT PLACEHOLDER 2_SHAPECLASSPROTECTIONTYPE" val="0"/>
  <p:tag name="TITLE 1_SHAPECLASSPROTECTIONTYPE" val="0"/>
  <p:tag name="CONFIG" val="BOSCH2"/>
  <p:tag name="CONTENT PLACEHOLDER 8_SHAPECLASSPROTECTIONTYPE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  <p:tag name="FONT" val="Bold6"/>
  <p:tag name="FONT2" val="Reg6"/>
  <p:tag name="FONT3" val="Reg6"/>
  <p:tag name="FONTCOLOR" val="Red"/>
  <p:tag name="FONTCOLOR2" val="Black"/>
  <p:tag name="FONTCOLOR3" val="Black"/>
  <p:tag name="FONTCOLOR4" val="Black"/>
  <p:tag name="RUNS.FONT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  <p:tag name="FONTCOLOR" val="Black"/>
  <p:tag name="FONTCOLOR2" val="LightGray"/>
  <p:tag name="FONTCOLOR3" val="LightGray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a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HiddenType1"/>
  <p:tag name="COLORSETGROUPCLASSNAME" val="ColorSetGroup1"/>
  <p:tag name="FONTSETGROUPCLASSNAME" val="FontSetGroup1"/>
  <p:tag name="SHAPECLASSNAME" val="ColorBarOnSlides"/>
  <p:tag name="SHAPECLASSFILE" val="Bosch-Supergraphic-Bottom-16-9.png"/>
  <p:tag name="SHAPECLASSPROTECTIONTYPE" val="1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3;-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3;-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a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HiddenType1"/>
  <p:tag name="COLORSETGROUPCLASSNAME" val="ColorSetGroup1"/>
  <p:tag name="FONTSETGROUPCLASSNAME" val="FontSetGroup1"/>
  <p:tag name="SHAPECLASSNAME" val="Attachment"/>
  <p:tag name="SHAPECLASSPROTECTIONTYPE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DPT.CONTENT" val="ST/SRM3-NA"/>
  <p:tag name="FIELD.DPT.VALUE" val="ST/SRM3-NA | "/>
  <p:tag name="FIELDS.INITIALIZED" val="1"/>
  <p:tag name="ML_1" val="STNA_Fp_ST"/>
  <p:tag name="ML_2" val="Bosch2.mcr"/>
  <p:tag name="ML_LAYOUT_RESOURCE" val="BOSCH2_16_9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RECTANGLE 3_SHAPECLASSPROTECTIONTYPE" val="3"/>
  <p:tag name="RECTANGLE 4_SHAPECLASSPROTECTIONTYPE" val="63"/>
  <p:tag name="RECTANGLE 5_SHAPECLASSPROTECTIONTYPE" val="63"/>
  <p:tag name="RECTANGLE 6_SHAPECLASSPROTECTIONTYPE" val="63"/>
  <p:tag name="CONTENT PLACEHOLDER 2_SHAPECLASSPROTECTIONTYPE" val="0"/>
  <p:tag name="TITLE 1_SHAPECLASSPROTECTIONTYPE" val="0"/>
  <p:tag name="CONFIG" val="BOSCH2"/>
  <p:tag name="CONTENT PLACEHOLDER 8_SHAPECLASSPROTECTIONTYPE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  <p:tag name="FONT" val="Bold6"/>
  <p:tag name="FONT2" val="Reg6"/>
  <p:tag name="FONT3" val="Reg6"/>
  <p:tag name="FONTCOLOR" val="Red"/>
  <p:tag name="FONTCOLOR2" val="Black"/>
  <p:tag name="FONTCOLOR3" val="Black"/>
  <p:tag name="FONTCOLOR4" val="Black"/>
  <p:tag name="RUNS.FONT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  <p:tag name="FONTCOLOR" val="Black"/>
  <p:tag name="FONTCOLOR2" val="LightGray"/>
  <p:tag name="FONTCOLOR3" val="LightGray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a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Gray3;White;-2;-2;-1;-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3;-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3;-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DPT.CONTENT" val="ST/SRM3-NA"/>
  <p:tag name="FIELD.DPT.VALUE" val="ST/SRM3-NA | "/>
  <p:tag name="FIELDS.INITIALIZED" val="1"/>
  <p:tag name="ML_1" val="STNA_Fp_ST"/>
  <p:tag name="ML_2" val="Bosch2.mcr"/>
  <p:tag name="ML_LAYOUT_RESOURCE" val="BOSCH2_16_9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RECTANGLE 3_SHAPECLASSPROTECTIONTYPE" val="3"/>
  <p:tag name="RECTANGLE 4_SHAPECLASSPROTECTIONTYPE" val="63"/>
  <p:tag name="RECTANGLE 5_SHAPECLASSPROTECTIONTYPE" val="63"/>
  <p:tag name="RECTANGLE 6_SHAPECLASSPROTECTIONTYPE" val="63"/>
  <p:tag name="CONTENT PLACEHOLDER 2_SHAPECLASSPROTECTIONTYPE" val="0"/>
  <p:tag name="TITLE 1_SHAPECLASSPROTECTIONTYPE" val="0"/>
  <p:tag name="CONFIG" val="BOSCH2"/>
  <p:tag name="CONTENT PLACEHOLDER 8_SHAPECLASSPROTECTIONTYPE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  <p:tag name="FONT" val="Bold6"/>
  <p:tag name="FONT2" val="Reg6"/>
  <p:tag name="FONT3" val="Reg6"/>
  <p:tag name="FONTCOLOR" val="Red"/>
  <p:tag name="FONTCOLOR2" val="Black"/>
  <p:tag name="FONTCOLOR3" val="Black"/>
  <p:tag name="FONTCOLOR4" val="Black"/>
  <p:tag name="RUNS.FONT" val="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  <p:tag name="FONTCOLOR" val="Black"/>
  <p:tag name="FONTCOLOR2" val="LightGray"/>
  <p:tag name="FONTCOLOR3" val="LightGra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DPT.CONTENT" val="ST/SRM3-NA"/>
  <p:tag name="FIELD.DPT.VALUE" val="ST/SRM3-NA | "/>
  <p:tag name="FIELDS.INITIALIZED" val="1"/>
  <p:tag name="ML_1" val="STNA_Fp_ST"/>
  <p:tag name="ML_2" val="Bosch2.mcr"/>
  <p:tag name="ML_LAYOUT_RESOURCE" val="BOSCH2_16_9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RECTANGLE 3_SHAPECLASSPROTECTIONTYPE" val="3"/>
  <p:tag name="RECTANGLE 4_SHAPECLASSPROTECTIONTYPE" val="63"/>
  <p:tag name="RECTANGLE 5_SHAPECLASSPROTECTIONTYPE" val="63"/>
  <p:tag name="RECTANGLE 6_SHAPECLASSPROTECTIONTYPE" val="63"/>
  <p:tag name="CONTENT PLACEHOLDER 2_SHAPECLASSPROTECTIONTYPE" val="0"/>
  <p:tag name="TITLE 1_SHAPECLASSPROTECTIONTYPE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a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3;-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3;-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DPT.CONTENT" val="ST/SRM3-NA"/>
  <p:tag name="FIELD.DPT.VALUE" val="ST/SRM3-NA | "/>
  <p:tag name="FIELDS.INITIALIZED" val="1"/>
  <p:tag name="ML_1" val="STNA_Fp_ST"/>
  <p:tag name="ML_2" val="Bosch2.mcr"/>
  <p:tag name="ML_LAYOUT_RESOURCE" val="BOSCH2_16_9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RECTANGLE 3_SHAPECLASSPROTECTIONTYPE" val="3"/>
  <p:tag name="RECTANGLE 4_SHAPECLASSPROTECTIONTYPE" val="63"/>
  <p:tag name="RECTANGLE 5_SHAPECLASSPROTECTIONTYPE" val="63"/>
  <p:tag name="RECTANGLE 6_SHAPECLASSPROTECTIONTYPE" val="63"/>
  <p:tag name="CONTENT PLACEHOLDER 2_SHAPECLASSPROTECTIONTYPE" val="0"/>
  <p:tag name="TITLE 1_SHAPECLASSPROTECTIONTYPE" val="0"/>
  <p:tag name="CONFIG" val="BOSCH2"/>
  <p:tag name="CONTENT PLACEHOLDER 8_SHAPECLASSPROTECTIONTYPE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  <p:tag name="FONT" val="Bold6"/>
  <p:tag name="FONT2" val="Reg6"/>
  <p:tag name="FONT3" val="Reg6"/>
  <p:tag name="FONTCOLOR" val="Red"/>
  <p:tag name="FONTCOLOR2" val="Black"/>
  <p:tag name="FONTCOLOR3" val="Black"/>
  <p:tag name="FONTCOLOR4" val="Black"/>
  <p:tag name="RUNS.FONT" val="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  <p:tag name="FONTCOLOR" val="Black"/>
  <p:tag name="FONTCOLOR2" val="LightGray"/>
  <p:tag name="FONTCOLOR3" val="LightGray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a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3;-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3;-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DPT.CONTENT" val="ST/SRM3-NA"/>
  <p:tag name="FIELD.DPT.VALUE" val="ST/SRM3-NA | "/>
  <p:tag name="FIELDS.INITIALIZED" val="1"/>
  <p:tag name="ML_1" val="STNA_Fp_ST"/>
  <p:tag name="ML_2" val="Bosch2.mcr"/>
  <p:tag name="ML_LAYOUT_RESOURCE" val="BOSCH2_16_9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RECTANGLE 3_SHAPECLASSPROTECTIONTYPE" val="3"/>
  <p:tag name="RECTANGLE 4_SHAPECLASSPROTECTIONTYPE" val="63"/>
  <p:tag name="RECTANGLE 5_SHAPECLASSPROTECTIONTYPE" val="63"/>
  <p:tag name="RECTANGLE 6_SHAPECLASSPROTECTIONTYPE" val="63"/>
  <p:tag name="CONTENT PLACEHOLDER 2_SHAPECLASSPROTECTIONTYPE" val="0"/>
  <p:tag name="TITLE 1_SHAPECLASSPROTECTIONTYPE" val="0"/>
  <p:tag name="CONFIG" val="BOSCH2"/>
  <p:tag name="CONTENT PLACEHOLDER 8_SHAPECLASSPROTECTIONTYPE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  <p:tag name="FONTCOLOR" val="Black"/>
  <p:tag name="FONTCOLOR2" val="LightGray"/>
  <p:tag name="FONTCOLOR3" val="LightGray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a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" val="-2;-2;-2;-2;TitleFont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itleBox"/>
  <p:tag name="SHAPECLASSPROTECTIONTYPE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a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uthorBox"/>
  <p:tag name="SHAPECLASSPROTECTIONTYPE" val="1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DPT.CONTENT" val="ST/SRM3-NA"/>
  <p:tag name="FIELD.DPT.VALUE" val="ST/SRM3-NA | "/>
  <p:tag name="FIELDS.INITIALIZED" val="1"/>
  <p:tag name="ML_1" val="STNA_Fp_ST"/>
  <p:tag name="ML_2" val="Bosch2.mcr"/>
  <p:tag name="ML_LAYOUT_RESOURCE" val="BOSCH2_16_9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RECTANGLE 3_SHAPECLASSPROTECTIONTYPE" val="3"/>
  <p:tag name="RECTANGLE 4_SHAPECLASSPROTECTIONTYPE" val="63"/>
  <p:tag name="RECTANGLE 5_SHAPECLASSPROTECTIONTYPE" val="63"/>
  <p:tag name="RECTANGLE 6_SHAPECLASSPROTECTIONTYPE" val="63"/>
  <p:tag name="CONTENT PLACEHOLDER 2_SHAPECLASSPROTECTIONTYPE" val="0"/>
  <p:tag name="TITLE 1_SHAPECLASSPROTECTIONTYPE" val="0"/>
  <p:tag name="CONFIG" val="BOSCH2"/>
  <p:tag name="CONTENT PLACEHOLDER 8_SHAPECLASSPROTECTIONTYPE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  <p:tag name="FONTCOLOR" val="Black"/>
  <p:tag name="FONTCOLOR2" val="LightGray"/>
  <p:tag name="FONTCOLOR3" val="LightGray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a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uthorBox"/>
  <p:tag name="SHAPECLASSPROTECTIONTYPE" val="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Black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itleOnSlidesPredefined"/>
  <p:tag name="SHAPECLASSPROTECTIONTYPE" val="0"/>
  <p:tag name="COLORS" val="-2;-2;-2;-2;-1;-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3;-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oschRed;LogoRightColor;-1;-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LogoRightColor;-1;-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DPT.CONTENT" val="ST/SRM3-NA"/>
  <p:tag name="FIELD.DPT.VALUE" val="ST/SRM3-NA | "/>
  <p:tag name="FIELDS.INITIALIZED" val="1"/>
  <p:tag name="ML_1" val="STNA_Fp_ST"/>
  <p:tag name="ML_2" val="Bosch2.mcr"/>
  <p:tag name="ML_LAYOUT_RESOURCE" val="BOSCH2_16_9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RECTANGLE 3_SHAPECLASSPROTECTIONTYPE" val="3"/>
  <p:tag name="RECTANGLE 4_SHAPECLASSPROTECTIONTYPE" val="63"/>
  <p:tag name="RECTANGLE 5_SHAPECLASSPROTECTIONTYPE" val="63"/>
  <p:tag name="RECTANGLE 6_SHAPECLASSPROTECTIONTYPE" val="63"/>
  <p:tag name="CONTENT PLACEHOLDER 2_SHAPECLASSPROTECTIONTYPE" val="0"/>
  <p:tag name="TITLE 1_SHAPECLASSPROTECTIONTYPE" val="0"/>
  <p:tag name="CONFIG" val="BOSCH2"/>
  <p:tag name="CONTENT PLACEHOLDER 8_SHAPECLASSPROTECTIONTYPE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  <p:tag name="FONTCOLOR" val="Black"/>
  <p:tag name="FONTCOLOR2" val="LightGray"/>
  <p:tag name="FONTCOLOR3" val="LightGray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a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AuthorBox"/>
  <p:tag name="SHAPECLASSPROTECTIONTYPE" val="1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DPT.CONTENT" val="ST/SRM3-NA"/>
  <p:tag name="FIELD.DPT.VALUE" val="ST/SRM3-NA | "/>
  <p:tag name="FIELDS.INITIALIZED" val="1"/>
  <p:tag name="ML_1" val="STNA_Fp_ST"/>
  <p:tag name="ML_2" val="Bosch2.mcr"/>
  <p:tag name="ML_LAYOUT_RESOURCE" val="BOSCH2_16_9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RECTANGLE 3_SHAPECLASSPROTECTIONTYPE" val="3"/>
  <p:tag name="RECTANGLE 4_SHAPECLASSPROTECTIONTYPE" val="63"/>
  <p:tag name="RECTANGLE 5_SHAPECLASSPROTECTIONTYPE" val="63"/>
  <p:tag name="RECTANGLE 6_SHAPECLASSPROTECTIONTYPE" val="63"/>
  <p:tag name="CONTENT PLACEHOLDER 2_SHAPECLASSPROTECTIONTYPE" val="0"/>
  <p:tag name="TITLE 1_SHAPECLASSPROTECTIONTYPE" val="0"/>
  <p:tag name="CONFIG" val="BOSCH2"/>
  <p:tag name="CONTENT PLACEHOLDER 8_SHAPECLASSPROTECTIONTYP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  <p:tag name="FONT" val="Bold6"/>
  <p:tag name="FONT2" val="Reg6"/>
  <p:tag name="FONT3" val="Reg6"/>
  <p:tag name="FONTCOLOR" val="Red"/>
  <p:tag name="FONTCOLOR2" val="Black"/>
  <p:tag name="FONTCOLOR3" val="Black"/>
  <p:tag name="FONTCOLOR4" val="Black"/>
  <p:tag name="RUNS.FONT" val="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  <p:tag name="FONTCOLOR" val="Black"/>
  <p:tag name="FONTCOLOR2" val="LightGray"/>
  <p:tag name="FONTCOLOR3" val="LightGray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a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Black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itleOnSlidesPredefined"/>
  <p:tag name="SHAPECLASSPROTECTIONTYPE" val="0"/>
  <p:tag name="COLORS" val="Black;-1;-2;-2;-1;-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Black;-1;Black;-1;-1;-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Black;-1;Black;-1;-1;-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Black;-1;Black;-1;-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Black;-1;Black;-1;-1;-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Black;-1;-1;-1;-1;-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Black;-1;-1;-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Black;-1;-1;-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Black;-1;-1;-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Black;-1;-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DPT.CONTENT" val="ST/SRM3-NA"/>
  <p:tag name="FIELD.DPT.VALUE" val="ST/SRM3-NA | "/>
  <p:tag name="FIELDS.INITIALIZED" val="1"/>
  <p:tag name="ML_1" val="STNA_Fp_ST"/>
  <p:tag name="ML_2" val="Bosch2.mcr"/>
  <p:tag name="ML_LAYOUT_RESOURCE" val="BOSCH2_16_9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RECTANGLE 3_SHAPECLASSPROTECTIONTYPE" val="3"/>
  <p:tag name="RECTANGLE 4_SHAPECLASSPROTECTIONTYPE" val="63"/>
  <p:tag name="RECTANGLE 5_SHAPECLASSPROTECTIONTYPE" val="63"/>
  <p:tag name="RECTANGLE 6_SHAPECLASSPROTECTIONTYPE" val="63"/>
  <p:tag name="CONTENT PLACEHOLDER 2_SHAPECLASSPROTECTIONTYPE" val="0"/>
  <p:tag name="TITLE 1_SHAPECLASSPROTECTIONTYPE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Black;-1;-1;-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Black;-1;-1;-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Black;-1;-1;-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Black;-1;-1;-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Black;-1;-1;-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Black;-1;-1;-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1;-1;-1;-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White;-1;White;-1;-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White;-1;White;-1;-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White;-1;White;-1;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Black;White;-1;-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Black;White;-1;-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Black;White;-1;-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Black;White;-1;-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Black;White;-1;-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Black;White;-1;-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Black;White;-1;-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Black;White;-1;-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;-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Black;White;-1;-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ack;White;Black;White;-1;-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White;-1;White;-1;-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White;-1;White;-1;-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White;-1;White;-1;-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Black;White;-1;-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ack;White;Black;White;-1;-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Black;White;-1;-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ack;White;Black;White;-1;-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Black;White;-1;-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ack;White;Black;White;-1;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a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DPT.CONTENT" val="ST/SRM3-NA"/>
  <p:tag name="FIELD.DPT.VALUE" val="ST/SRM3-NA | "/>
  <p:tag name="FIELDS.INITIALIZED" val="1"/>
  <p:tag name="ML_1" val="STNA_Fp_ST"/>
  <p:tag name="ML_2" val="Bosch2.mcr"/>
  <p:tag name="ML_LAYOUT_RESOURCE" val="BOSCH2_16_9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RECTANGLE 3_SHAPECLASSPROTECTIONTYPE" val="3"/>
  <p:tag name="RECTANGLE 4_SHAPECLASSPROTECTIONTYPE" val="63"/>
  <p:tag name="RECTANGLE 5_SHAPECLASSPROTECTIONTYPE" val="63"/>
  <p:tag name="RECTANGLE 6_SHAPECLASSPROTECTIONTYPE" val="63"/>
  <p:tag name="CONTENT PLACEHOLDER 2_SHAPECLASSPROTECTIONTYPE" val="0"/>
  <p:tag name="TITLE 1_SHAPECLASSPROTECTIONTYPE" val="0"/>
  <p:tag name="CONFIG" val="BOSCH2"/>
  <p:tag name="CONTENT PLACEHOLDER 8_SHAPECLASSPROTECTIONTYPE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  <p:tag name="FONT" val="Bold6"/>
  <p:tag name="FONT2" val="Reg6"/>
  <p:tag name="FONT3" val="Reg6"/>
  <p:tag name="FONTCOLOR" val="Red"/>
  <p:tag name="FONTCOLOR2" val="Black"/>
  <p:tag name="FONTCOLOR3" val="Black"/>
  <p:tag name="FONTCOLOR4" val="Black"/>
  <p:tag name="RUNS.FONT" val="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  <p:tag name="FONTCOLOR" val="Black"/>
  <p:tag name="FONTCOLOR2" val="LightGray"/>
  <p:tag name="FONTCOLOR3" val="LightGray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a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DPT.CONTENT" val="ST/SRM3-NA"/>
  <p:tag name="FIELD.DPT.VALUE" val="ST/SRM3-NA | "/>
  <p:tag name="FIELDS.INITIALIZED" val="1"/>
  <p:tag name="ML_1" val="STNA_Fp_ST"/>
  <p:tag name="ML_2" val="Bosch2.mcr"/>
  <p:tag name="ML_LAYOUT_RESOURCE" val="BOSCH2_16_9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RECTANGLE 3_SHAPECLASSPROTECTIONTYPE" val="3"/>
  <p:tag name="RECTANGLE 4_SHAPECLASSPROTECTIONTYPE" val="63"/>
  <p:tag name="RECTANGLE 5_SHAPECLASSPROTECTIONTYPE" val="63"/>
  <p:tag name="RECTANGLE 6_SHAPECLASSPROTECTIONTYPE" val="63"/>
  <p:tag name="CONTENT PLACEHOLDER 2_SHAPECLASSPROTECTIONTYPE" val="0"/>
  <p:tag name="TITLE 1_SHAPECLASSPROTECTIONTYPE" val="0"/>
  <p:tag name="CONFIG" val="BOSCH2"/>
  <p:tag name="CONTENT PLACEHOLDER 8_SHAPECLASSPROTECTION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extBox"/>
  <p:tag name="SHAPECLASSPROTECTIONTYPE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Black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itleOnSlidesPredefined"/>
  <p:tag name="SHAPECLASSPROTECTIONTYPE" val="0"/>
  <p:tag name="COLORS" val="-2;-2;-2;-2;-1;-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  <p:tag name="FONT" val="Bold6"/>
  <p:tag name="FONT2" val="Reg6"/>
  <p:tag name="FONT3" val="Reg6"/>
  <p:tag name="FONTCOLOR" val="Red"/>
  <p:tag name="FONTCOLOR2" val="Black"/>
  <p:tag name="FONTCOLOR3" val="Black"/>
  <p:tag name="FONTCOLOR4" val="Black"/>
  <p:tag name="RUNS.FONT" val="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  <p:tag name="FONTCOLOR" val="Black"/>
  <p:tag name="FONTCOLOR2" val="LightGray"/>
  <p:tag name="FONTCOLOR3" val="LightGray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a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DPT.CONTENT" val="ST/SRM3-NA"/>
  <p:tag name="FIELD.DPT.VALUE" val="ST/SRM3-NA | "/>
  <p:tag name="FIELDS.INITIALIZED" val="1"/>
  <p:tag name="ML_1" val="STNA_Fp_ST"/>
  <p:tag name="ML_2" val="Bosch2.mcr"/>
  <p:tag name="ML_LAYOUT_RESOURCE" val="BOSCH2_16_9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RECTANGLE 3_SHAPECLASSPROTECTIONTYPE" val="3"/>
  <p:tag name="RECTANGLE 4_SHAPECLASSPROTECTIONTYPE" val="63"/>
  <p:tag name="RECTANGLE 5_SHAPECLASSPROTECTIONTYPE" val="63"/>
  <p:tag name="RECTANGLE 6_SHAPECLASSPROTECTIONTYPE" val="63"/>
  <p:tag name="CONTENT PLACEHOLDER 2_SHAPECLASSPROTECTIONTYPE" val="0"/>
  <p:tag name="TITLE 1_SHAPECLASSPROTECTIONTYPE" val="0"/>
  <p:tag name="CONFIG" val="BOSCH2"/>
  <p:tag name="CONTENT PLACEHOLDER 8_SHAPECLASSPROTECTIONTYPE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  <p:tag name="FONT" val="Bold6"/>
  <p:tag name="FONT2" val="Reg6"/>
  <p:tag name="FONT3" val="Reg6"/>
  <p:tag name="FONTCOLOR" val="Red"/>
  <p:tag name="FONTCOLOR2" val="Black"/>
  <p:tag name="FONTCOLOR3" val="Black"/>
  <p:tag name="FONTCOLOR4" val="Black"/>
  <p:tag name="RUNS.FONT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  <p:tag name="FONTCOLOR" val="Black"/>
  <p:tag name="FONTCOLOR2" val="LightGray"/>
  <p:tag name="FONTCOLOR3" val="LightGray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LogoOnSlides"/>
  <p:tag name="SHAPECLASSFILE" val="BoschLogo2016.jpg"/>
  <p:tag name="SHAPECLASSPROTECTIONTYPE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a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Black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itleOnSlidesPredefined"/>
  <p:tag name="SHAPECLASSPROTECTIONTYPE" val="0"/>
  <p:tag name="COLORS" val="Black;-1;-2;-2;-3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ETCLASSNAME" val="ColorSet1"/>
  <p:tag name="STYLENAME" val="Bodystyle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ObjectFull"/>
  <p:tag name="SHAPECLASSPROTECTIONTYPE" val="0"/>
  <p:tag name="COLORS" val="-2;-2;-2;-2;-1;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DPT.CONTENT" val="ST/SRM3-NA"/>
  <p:tag name="FIELD.DPT.VALUE" val="ST/SRM3-NA | "/>
  <p:tag name="FIELDS.INITIALIZED" val="1"/>
  <p:tag name="ML_1" val="STNA_Fp_ST"/>
  <p:tag name="ML_2" val="Bosch2.mcr"/>
  <p:tag name="ML_LAYOUT_RESOURCE" val="BOSCH2_16_9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RECTANGLE 3_SHAPECLASSPROTECTIONTYPE" val="3"/>
  <p:tag name="RECTANGLE 4_SHAPECLASSPROTECTIONTYPE" val="63"/>
  <p:tag name="RECTANGLE 5_SHAPECLASSPROTECTIONTYPE" val="63"/>
  <p:tag name="RECTANGLE 6_SHAPECLASSPROTECTIONTYPE" val="63"/>
  <p:tag name="CONTENT PLACEHOLDER 2_SHAPECLASSPROTECTIONTYPE" val="0"/>
  <p:tag name="TITLE 1_SHAPECLASSPROTECTIONTYPE" val="0"/>
  <p:tag name="CONFIG" val="BOSCH2"/>
  <p:tag name="CONTENT PLACEHOLDER 8_SHAPECLASSPROTECTIONTYPE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ColorBarOnSlides"/>
  <p:tag name="SHAPECLASSFILE" val="Bosch-Supergraphic-Bottom-16-9.png"/>
  <p:tag name="SHAPECLASSPROTECTIONTYPE" val="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  <p:tag name="FONT" val="Bold6"/>
  <p:tag name="FONT2" val="Reg6"/>
  <p:tag name="FONT3" val="Reg6"/>
  <p:tag name="FONTCOLOR" val="Red"/>
  <p:tag name="FONTCOLOR2" val="Black"/>
  <p:tag name="FONTCOLOR3" val="Black"/>
  <p:tag name="FONTCOLOR4" val="Black"/>
  <p:tag name="RUNS.FONT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  <p:tag name="FONTCOLOR" val="Black"/>
  <p:tag name="FONTCOLOR2" val="LightGray"/>
  <p:tag name="FONTCOLOR3" val="LightGray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a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Black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itleOnSlidesPredefined"/>
  <p:tag name="SHAPECLASSPROTECTIONTYPE" val="0"/>
  <p:tag name="COLORS" val="Black;-1;-2;-2;-3;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ETCLASSNAME" val="ColorSet1"/>
  <p:tag name="STYLENAME" val="Bodystyle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ObjectFull"/>
  <p:tag name="SHAPECLASSPROTECTIONTYPE" val="0"/>
  <p:tag name="COLORS" val="-2;-2;-2;-2;-1;-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DarkBlue;-1;Violet;-1;-1;-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DarkBlue;-1;Violet;-1;-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H.264 versus H.265"/>
  <p:tag name="FIELD.CHAPTER.VALUE" val="H.264 versus H.265"/>
  <p:tag name="SHAPESETGROUPCLASSNAME" val="ShapeSetGroup1"/>
  <p:tag name="COLORSETGROUPCLASSNAME" val="ColorSetGroup1"/>
  <p:tag name="FONTSETGROUPCLASSNAME" val="FontSetGroup1"/>
  <p:tag name="STYLESETGROUPCLASSNAME" val="StyleSetGroup1"/>
  <p:tag name="MAPNAME" val="Map1"/>
  <p:tag name="MLI" val="1"/>
  <p:tag name="TEXTBOX 3_SHAPECLASSPROTECTIONTYPE" val="31"/>
  <p:tag name="RECTANGLE 4_SHAPECLASSPROTECTIONTYPE" val="27"/>
  <p:tag name="RECTANGLE 5_SHAPECLASSPROTECTIONTYPE" val="15"/>
  <p:tag name="RECTANGLE 6_SHAPECLASSPROTECTIONTYPE" val="27"/>
  <p:tag name="PICTURE 7_SHAPECLASSPROTECTIONTYPE" val="15"/>
  <p:tag name="TEXTBOX 8_SHAPECLASSPROTECTIONTYPE" val="27"/>
  <p:tag name="TITLE 1_SHAPECLASSPROTECTIONTYPE" val="0"/>
  <p:tag name="RECTANGLE 9_SHAPECLASSPROTECTIONTYPE" val="63"/>
  <p:tag name="TEXT PLACEHOLDER 2_SHAPECLASSPROTECTIONTYPE" val="0"/>
  <p:tag name="CONFIG" val="config01.xml"/>
  <p:tag name="PICTURE 13_SHAPECLASSPROTECTIONTYPE" val="15"/>
  <p:tag name="SUBTITLE 12_SHAPECLASSPROTECTIONTYPE" val="0"/>
  <p:tag name="TITLE 11_SHAPECLASSPROTECTIONTYPE" val="0"/>
  <p:tag name="ML_1" val="STNA_Fp_ST"/>
  <p:tag name="ML_2" val="Bosch2.mcr"/>
  <p:tag name="ML_LAYOUT_RESOURCE" val="BOSCH2_16_9.mcr"/>
  <p:tag name="FIELD.REM_ANL.CONTENT" val=""/>
  <p:tag name="FIELD.REM_ANL.VALUE" val=""/>
  <p:tag name="FIELD.DPT.CONTENT" val="ST/SRM3-NA"/>
  <p:tag name="FIELD.DPT.VALUE" val="ST/SRM3-NA | "/>
  <p:tag name="FIELDS.INITIALIZED" val="1"/>
  <p:tag name="SHAPESETCLASSNAME" val="HiddenType1"/>
  <p:tag name="COLORSETCLASSNAME" val="ColorSet2"/>
  <p:tag name="CFG.LAYOUT" val="BOSCH2"/>
  <p:tag name="RECTANGLE 2_SHAPECLASSPROTECTIONTYPE" val="3"/>
  <p:tag name="PICTURE 10_SHAPECLASSPROTECTIONTYPE" val="15"/>
  <p:tag name="RECTANGLE 14_SHAPECLASSPROTECTIONTYPE" val="63"/>
  <p:tag name="RECTANGLE 16_SHAPECLASSPROTECTIONTYPE" val="63"/>
  <p:tag name="RECTANGLE 17_SHAPECLASSPROTECTIONTYPE" val="6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DarkBlue;-1;Violet;-1;-1;-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DarkBlue;-1;Violet;-1;-1;-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DarkBlue;-1;Violet;-1;-1;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DarkBlue;-1;Violet;-1;-1;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PROTECTIONTYPE" val="0"/>
  <p:tag name="FONT" val="Disguised"/>
  <p:tag name="FONTSETCLASSNAME" val="FontSet1"/>
  <p:tag name="SHAPESETCLASSNAME" val="HiddenType1"/>
  <p:tag name="SHAPECLASSNAME" val="HiddenSubtitle"/>
  <p:tag name="ML_SENDTOBACK" val=" 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DPT.CONTENT" val="ST/SRM3-NA"/>
  <p:tag name="FIELD.DPT.VALUE" val="ST/SRM3-NA | "/>
  <p:tag name="FIELDS.INITIALIZED" val="1"/>
  <p:tag name="ML_1" val="STNA_Fp_ST"/>
  <p:tag name="ML_2" val="Bosch2.mcr"/>
  <p:tag name="ML_LAYOUT_RESOURCE" val="BOSCH2_16_9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RECTANGLE 3_SHAPECLASSPROTECTIONTYPE" val="3"/>
  <p:tag name="RECTANGLE 4_SHAPECLASSPROTECTIONTYPE" val="63"/>
  <p:tag name="RECTANGLE 5_SHAPECLASSPROTECTIONTYPE" val="63"/>
  <p:tag name="RECTANGLE 6_SHAPECLASSPROTECTIONTYPE" val="63"/>
  <p:tag name="CONTENT PLACEHOLDER 2_SHAPECLASSPROTECTIONTYPE" val="0"/>
  <p:tag name="TITLE 1_SHAPECLASSPROTECTIONTYPE" val="0"/>
  <p:tag name="CONFIG" val="BOSCH2"/>
  <p:tag name="CONTENT PLACEHOLDER 8_SHAPECLASSPROTECTIONTYPE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  <p:tag name="FONT" val="Bold6"/>
  <p:tag name="FONT2" val="Reg6"/>
  <p:tag name="FONT3" val="Reg6"/>
  <p:tag name="FONTCOLOR" val="Red"/>
  <p:tag name="FONTCOLOR2" val="Black"/>
  <p:tag name="FONTCOLOR3" val="Black"/>
  <p:tag name="FONTCOLOR4" val="Black"/>
  <p:tag name="RUNS.FONT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  <p:tag name="FONTCOLOR" val="Black"/>
  <p:tag name="FONTCOLOR2" val="LightGray"/>
  <p:tag name="FONTCOLOR3" val="LightGray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a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Black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itleOnSlidesPredefined"/>
  <p:tag name="SHAPECLASSPROTECTIONTYPE" val="0"/>
  <p:tag name="COLORS" val="Black;-1;-2;-2;-1;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old6"/>
  <p:tag name="FONT2" val="Reg6"/>
  <p:tag name="FONT3" val="Reg6"/>
  <p:tag name="FONTSETCLASSNAME" val="FontSet1"/>
  <p:tag name="FONTCOLOR" val="Red"/>
  <p:tag name="FONTCOLOR2" val="Black"/>
  <p:tag name="FONTCOLOR3" val="Black"/>
  <p:tag name="FONTCOLOR4" val="Black"/>
  <p:tag name="RUNS.FONT" val="4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HiddenType1"/>
  <p:tag name="COLORSETGROUPCLASSNAME" val="ColorSetGroup1"/>
  <p:tag name="FONTSETGROUPCLASSNAME" val="FontSetGroup1"/>
  <p:tag name="SHAPECLASSNAME" val="FooterLine1OnSlides"/>
  <p:tag name="SHAPECLASSPROTECTIONTYPE" val="6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ETCLASSNAME" val="ColorSet1"/>
  <p:tag name="STYLENAME" val="Bodystyle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ObjectFull"/>
  <p:tag name="SHAPECLASSPROTECTIONTYPE" val="0"/>
  <p:tag name="COLORS" val="-2;-2;-2;-2;-1;-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Black"/>
  <p:tag name="COLORSETCLASSNAME" val="ColorSet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DPT.CONTENT" val="ST/SRM3-NA"/>
  <p:tag name="FIELD.DPT.VALUE" val="ST/SRM3-NA | "/>
  <p:tag name="FIELDS.INITIALIZED" val="1"/>
  <p:tag name="ML_1" val="STNA_Fp_ST"/>
  <p:tag name="ML_2" val="Bosch2.mcr"/>
  <p:tag name="ML_LAYOUT_RESOURCE" val="BOSCH2_16_9.mcr"/>
  <p:tag name="SHAPESETGROUPCLASSNAME" val="ShapeSetGroup1"/>
  <p:tag name="SHAPESETCLASSNAME" val="Object"/>
  <p:tag name="COLORSETGROUPCLASSNAME" val="ColorSetGroup1"/>
  <p:tag name="COLORSETCLASSNAME" val="ColorSet2"/>
  <p:tag name="FONTSETGROUPCLASSNAME" val="FontSetGroup1"/>
  <p:tag name="STYLESETGROUPCLASSNAME" val="StyleSetGroup1"/>
  <p:tag name="MAPNAME" val="Map1"/>
  <p:tag name="CFG.LAYOUT" val="BOSCH2"/>
  <p:tag name="MLI" val="1"/>
  <p:tag name="RECTANGLE 3_SHAPECLASSPROTECTIONTYPE" val="3"/>
  <p:tag name="RECTANGLE 4_SHAPECLASSPROTECTIONTYPE" val="63"/>
  <p:tag name="RECTANGLE 5_SHAPECLASSPROTECTIONTYPE" val="63"/>
  <p:tag name="RECTANGLE 6_SHAPECLASSPROTECTIONTYPE" val="63"/>
  <p:tag name="CONTENT PLACEHOLDER 2_SHAPECLASSPROTECTIONTYPE" val="0"/>
  <p:tag name="TITLE 1_SHAPECLASSPROTECTIONTYPE" val="0"/>
  <p:tag name="CONFIG" val="BOSCH2"/>
  <p:tag name="CONTENT PLACEHOLDER 8_SHAPECLASSPROTECTIONTYPE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" val="-2;-2;-2;-2;Red;-2"/>
  <p:tag name="COLORSETCLASSNAME" val="ColorSet1"/>
  <p:tag name="SCRIPT" val="1"/>
  <p:tag name="FIELDS" val="CONF;DPT;DATE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1OnSlides"/>
  <p:tag name="SHAPECLASSPROTECTIONTYPE" val="63"/>
  <p:tag name="FONT" val="Bold6"/>
  <p:tag name="FONT2" val="Reg6"/>
  <p:tag name="FONT3" val="Reg6"/>
  <p:tag name="FONTCOLOR" val="Red"/>
  <p:tag name="FONTCOLOR2" val="Black"/>
  <p:tag name="FONTCOLOR3" val="Black"/>
  <p:tag name="FONTCOLOR4" val="Black"/>
  <p:tag name="RUNS.FONT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FooterLine2OnSlides"/>
  <p:tag name="SHAPECLASSPROTECTIONTYPE" val="63"/>
  <p:tag name="FONTCOLOR" val="Black"/>
  <p:tag name="FONTCOLOR2" val="LightGray"/>
  <p:tag name="FONTCOLOR3" val="LightGra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FONTCOLOR" val="Black"/>
  <p:tag name="FONTCOLOR2" val="LightGray"/>
  <p:tag name="FONTCOLOR3" val="LightGray"/>
  <p:tag name="RUNS.FONT" val="3"/>
  <p:tag name="COLORS" val="-2;-2;-2;-2;Black;-2"/>
  <p:tag name="COLORSETCLASSNAME" val="ColorSet1"/>
  <p:tag name="SCRIPT" val="1"/>
  <p:tag name="FIELDS" val="REM_ABL;COPY;"/>
  <p:tag name="MLI" val="1"/>
  <p:tag name="SHAPESETGROUPCLASSNAME" val="ShapeSetGroup1"/>
  <p:tag name="SHAPESETCLASSNAME" val="HiddenType1"/>
  <p:tag name="COLORSETGROUPCLASSNAME" val="ColorSetGroup1"/>
  <p:tag name="FONTSETGROUPCLASSNAME" val="FontSetGroup1"/>
  <p:tag name="SHAPECLASSNAME" val="FooterLine2OnSlides"/>
  <p:tag name="SHAPECLASSPROTECTIONTYPE" val="6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PageNumberOnSlides"/>
  <p:tag name="SHAPECLASSPROTECTIONTYPE" val="6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a"/>
  <p:tag name="FONTSETCLASSNAME" val="FontSet1"/>
  <p:tag name="COLORS" val="-2;-2;-2;-2;-2;-2"/>
  <p:tag name="COLORSETCLASSNAME" val="ColorSet1"/>
  <p:tag name="SCRIPT" val="1"/>
  <p:tag name="FIELDS" val="REM_ANL;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Attachment"/>
  <p:tag name="SHAPECLASSPROTECTIONTYPE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28"/>
  <p:tag name="FONTSETCLASSNAME" val="FontSet1"/>
  <p:tag name="FONTCOLOR" val="Black"/>
  <p:tag name="FONTCOLOR2" val="Primary"/>
  <p:tag name="RUNS.FONT" val="2"/>
  <p:tag name="COLORSETCLASSNAME" val="ColorSet2"/>
  <p:tag name="MLI" val="1"/>
  <p:tag name="SHAPESETGROUPCLASSNAME" val="ShapeSetGroup1"/>
  <p:tag name="SHAPESETCLASSNAME" val="Object"/>
  <p:tag name="COLORSETGROUPCLASSNAME" val="ColorSetGroup1"/>
  <p:tag name="FONTSETGROUPCLASSNAME" val="FontSetGroup1"/>
  <p:tag name="SHAPECLASSNAME" val="TitleOnSlidesPredefined"/>
  <p:tag name="SHAPECLASSPROTECTIONTYPE" val="0"/>
  <p:tag name="COLORS" val="Black;-1;-2;-2;-1;-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2;-2;-1;-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COLORS" val="-2;-2;-2;-2;-1;-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heme/theme1.xml><?xml version="1.0" encoding="utf-8"?>
<a:theme xmlns:a="http://schemas.openxmlformats.org/drawingml/2006/main" name="Bosch">
  <a:themeElements>
    <a:clrScheme name="Bosch">
      <a:dk1>
        <a:srgbClr val="000000"/>
      </a:dk1>
      <a:lt1>
        <a:srgbClr val="FFFFFF"/>
      </a:lt1>
      <a:dk2>
        <a:srgbClr val="424C58"/>
      </a:dk2>
      <a:lt2>
        <a:srgbClr val="B2B3B5"/>
      </a:lt2>
      <a:accent1>
        <a:srgbClr val="3F136C"/>
      </a:accent1>
      <a:accent2>
        <a:srgbClr val="08427E"/>
      </a:accent2>
      <a:accent3>
        <a:srgbClr val="0E78C5"/>
      </a:accent3>
      <a:accent4>
        <a:srgbClr val="1399A0"/>
      </a:accent4>
      <a:accent5>
        <a:srgbClr val="67B419"/>
      </a:accent5>
      <a:accent6>
        <a:srgbClr val="0A5139"/>
      </a:accent6>
      <a:hlink>
        <a:srgbClr val="738CB4"/>
      </a:hlink>
      <a:folHlink>
        <a:srgbClr val="B0BBD0"/>
      </a:folHlink>
    </a:clrScheme>
    <a:fontScheme name="Bosch Office Sans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marL="252000" indent="-252000">
          <a:lnSpc>
            <a:spcPts val="2300"/>
          </a:lnSpc>
          <a:spcBef>
            <a:spcPts val="500"/>
          </a:spcBef>
          <a:buFontTx/>
          <a:buNone/>
          <a:defRPr dirty="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53B63"/>
        </a:accent1>
        <a:accent2>
          <a:srgbClr val="425C8F"/>
        </a:accent2>
        <a:accent3>
          <a:srgbClr val="FFFFFF"/>
        </a:accent3>
        <a:accent4>
          <a:srgbClr val="000000"/>
        </a:accent4>
        <a:accent5>
          <a:srgbClr val="AAAFB7"/>
        </a:accent5>
        <a:accent6>
          <a:srgbClr val="3B5381"/>
        </a:accent6>
        <a:hlink>
          <a:srgbClr val="738CB4"/>
        </a:hlink>
        <a:folHlink>
          <a:srgbClr val="B0BB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Bosch2016.potx" id="{81051E99-24B5-4A41-B4F3-C963EC6CD1DB}" vid="{0F0ED88E-60F1-4A11-8D49-7E8019C8E1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1156</Words>
  <Application>Microsoft Office PowerPoint</Application>
  <PresentationFormat>Custom</PresentationFormat>
  <Paragraphs>184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Bosch Office Sans</vt:lpstr>
      <vt:lpstr>Calibri</vt:lpstr>
      <vt:lpstr>Wingdings</vt:lpstr>
      <vt:lpstr>Wingdings 3</vt:lpstr>
      <vt:lpstr>Bosch</vt:lpstr>
      <vt:lpstr>PowerPoint Presentation</vt:lpstr>
      <vt:lpstr>Motivation for Migration to Encryption Secured Camera Technologies </vt:lpstr>
      <vt:lpstr>Relevant News Events </vt:lpstr>
      <vt:lpstr>Need for data security in security surveillance </vt:lpstr>
      <vt:lpstr>What to expect? </vt:lpstr>
      <vt:lpstr>What is data security?</vt:lpstr>
      <vt:lpstr>What is needed in a hyper-connected world?</vt:lpstr>
      <vt:lpstr>What is CHAVE?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CHAVE system</vt:lpstr>
      <vt:lpstr>PowerPoint Presentation</vt:lpstr>
      <vt:lpstr>PowerPoint Presentation</vt:lpstr>
    </vt:vector>
  </TitlesOfParts>
  <Company>BOSCH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Subheadline</dc:title>
  <dc:creator>Insero Anne (ST/SRM3-NA)</dc:creator>
  <cp:lastModifiedBy>Desiree Carter</cp:lastModifiedBy>
  <cp:revision>23</cp:revision>
  <dcterms:created xsi:type="dcterms:W3CDTF">2016-03-08T13:43:53Z</dcterms:created>
  <dcterms:modified xsi:type="dcterms:W3CDTF">2016-03-31T04:08:59Z</dcterms:modified>
</cp:coreProperties>
</file>