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9" r:id="rId6"/>
    <p:sldId id="328" r:id="rId7"/>
    <p:sldId id="301" r:id="rId8"/>
    <p:sldId id="266" r:id="rId9"/>
    <p:sldId id="304" r:id="rId10"/>
    <p:sldId id="356" r:id="rId11"/>
    <p:sldId id="353" r:id="rId12"/>
    <p:sldId id="354" r:id="rId13"/>
    <p:sldId id="355" r:id="rId14"/>
    <p:sldId id="357" r:id="rId15"/>
    <p:sldId id="325" r:id="rId16"/>
    <p:sldId id="345" r:id="rId17"/>
    <p:sldId id="346" r:id="rId18"/>
    <p:sldId id="347" r:id="rId19"/>
    <p:sldId id="360" r:id="rId20"/>
    <p:sldId id="361" r:id="rId21"/>
    <p:sldId id="351" r:id="rId22"/>
    <p:sldId id="352" r:id="rId23"/>
    <p:sldId id="359" r:id="rId24"/>
    <p:sldId id="302" r:id="rId25"/>
    <p:sldId id="316" r:id="rId26"/>
    <p:sldId id="327" r:id="rId27"/>
    <p:sldId id="298" r:id="rId28"/>
    <p:sldId id="299" r:id="rId29"/>
    <p:sldId id="303" r:id="rId30"/>
    <p:sldId id="309" r:id="rId31"/>
    <p:sldId id="307" r:id="rId32"/>
    <p:sldId id="308" r:id="rId33"/>
    <p:sldId id="311" r:id="rId34"/>
    <p:sldId id="319" r:id="rId35"/>
    <p:sldId id="312" r:id="rId36"/>
    <p:sldId id="321" r:id="rId37"/>
    <p:sldId id="292" r:id="rId38"/>
    <p:sldId id="267" r:id="rId39"/>
  </p:sldIdLst>
  <p:sldSz cx="8534400" cy="61722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Bosch Office Sans" panose="020B0604020202020204" charset="0"/>
      <p:regular r:id="rId46"/>
      <p:bold r:id="rId47"/>
      <p:italic r:id="rId48"/>
      <p:boldItalic r:id="rId49"/>
    </p:embeddedFont>
    <p:embeddedFont>
      <p:font typeface="SimSun" panose="02010600030101010101" pitchFamily="2" charset="-122"/>
      <p:regular r:id="rId50"/>
    </p:embeddedFont>
  </p:embeddedFontLst>
  <p:custDataLst>
    <p:tags r:id="rId5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10">
          <p15:clr>
            <a:srgbClr val="A4A3A4"/>
          </p15:clr>
        </p15:guide>
        <p15:guide id="2" orient="horz" pos="3486">
          <p15:clr>
            <a:srgbClr val="A4A3A4"/>
          </p15:clr>
        </p15:guide>
        <p15:guide id="3" orient="horz" pos="3078">
          <p15:clr>
            <a:srgbClr val="A4A3A4"/>
          </p15:clr>
        </p15:guide>
        <p15:guide id="4" orient="horz" pos="356">
          <p15:clr>
            <a:srgbClr val="A4A3A4"/>
          </p15:clr>
        </p15:guide>
        <p15:guide id="5" orient="horz" pos="674">
          <p15:clr>
            <a:srgbClr val="A4A3A4"/>
          </p15:clr>
        </p15:guide>
        <p15:guide id="6" pos="5228">
          <p15:clr>
            <a:srgbClr val="A4A3A4"/>
          </p15:clr>
        </p15:guide>
        <p15:guide id="7" pos="340">
          <p15:clr>
            <a:srgbClr val="A4A3A4"/>
          </p15:clr>
        </p15:guide>
        <p15:guide id="8" pos="1554">
          <p15:clr>
            <a:srgbClr val="A4A3A4"/>
          </p15:clr>
        </p15:guide>
        <p15:guide id="9" pos="2597">
          <p15:clr>
            <a:srgbClr val="A4A3A4"/>
          </p15:clr>
        </p15:guide>
        <p15:guide id="10" pos="40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64"/>
    <a:srgbClr val="3A5A82"/>
    <a:srgbClr val="6E8CB2"/>
    <a:srgbClr val="A8BAD2"/>
    <a:srgbClr val="E20015"/>
    <a:srgbClr val="808285"/>
    <a:srgbClr val="A7A7A7"/>
    <a:srgbClr val="DDDDDD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8348" autoAdjust="0"/>
  </p:normalViewPr>
  <p:slideViewPr>
    <p:cSldViewPr>
      <p:cViewPr varScale="1">
        <p:scale>
          <a:sx n="97" d="100"/>
          <a:sy n="97" d="100"/>
        </p:scale>
        <p:origin x="1392" y="90"/>
      </p:cViewPr>
      <p:guideLst>
        <p:guide orient="horz" pos="810"/>
        <p:guide orient="horz" pos="3486"/>
        <p:guide orient="horz" pos="3078"/>
        <p:guide orient="horz" pos="356"/>
        <p:guide orient="horz" pos="674"/>
        <p:guide pos="5228"/>
        <p:guide pos="340"/>
        <p:guide pos="1554"/>
        <p:guide pos="2597"/>
        <p:guide pos="40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fld id="{4A99478A-7105-41C6-8FE2-002FA42490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440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8863" y="685800"/>
            <a:ext cx="47402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cs typeface="+mn-cs"/>
              </a:defRPr>
            </a:lvl1pPr>
          </a:lstStyle>
          <a:p>
            <a:pPr>
              <a:defRPr/>
            </a:pPr>
            <a:fld id="{FCBC5715-A1D9-42CB-907A-B97B29A944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003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39A32-96D3-4635-8266-D48FBD26C953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923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70DB5-7109-42AF-964D-77332A69595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308FF-AE49-4265-869D-60256D268C0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PTFOOTCOL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5562600"/>
            <a:ext cx="8534400" cy="609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" name="Picture 11" descr="BOCOL.png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5651500"/>
            <a:ext cx="1828800" cy="406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 userDrawn="1">
            <p:custDataLst>
              <p:tags r:id="rId3"/>
            </p:custDataLst>
          </p:nvPr>
        </p:nvSpPr>
        <p:spPr>
          <a:xfrm>
            <a:off x="0" y="0"/>
            <a:ext cx="8534400" cy="533400"/>
          </a:xfrm>
          <a:prstGeom prst="rect">
            <a:avLst/>
          </a:prstGeom>
          <a:solidFill>
            <a:srgbClr val="003264"/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x-none">
              <a:solidFill>
                <a:srgbClr val="003264"/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>
            <p:custDataLst>
              <p:tags r:id="rId4"/>
            </p:custDataLst>
          </p:nvPr>
        </p:nvCxnSpPr>
        <p:spPr>
          <a:xfrm>
            <a:off x="0" y="533400"/>
            <a:ext cx="8534400" cy="0"/>
          </a:xfrm>
          <a:prstGeom prst="line">
            <a:avLst/>
          </a:prstGeom>
          <a:ln w="9016">
            <a:solidFill>
              <a:srgbClr val="00326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>
            <p:custDataLst>
              <p:tags r:id="rId5"/>
            </p:custDataLst>
          </p:nvPr>
        </p:nvCxnSpPr>
        <p:spPr>
          <a:xfrm>
            <a:off x="0" y="5562600"/>
            <a:ext cx="8534400" cy="0"/>
          </a:xfrm>
          <a:prstGeom prst="line">
            <a:avLst/>
          </a:prstGeom>
          <a:ln w="9016">
            <a:solidFill>
              <a:srgbClr val="DDDDE7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399" y="533400"/>
            <a:ext cx="7772400" cy="533400"/>
          </a:xfrm>
          <a:ln w="0"/>
          <a:effectLst/>
        </p:spPr>
        <p:txBody>
          <a:bodyPr/>
          <a:lstStyle>
            <a:lvl1pPr algn="l" rtl="0" eaLnBrk="0" fontAlgn="base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>
                <a:solidFill>
                  <a:srgbClr val="000000"/>
                </a:solidFill>
                <a:latin typeface="Bosch Office San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533400" y="3200399"/>
            <a:ext cx="7772400" cy="1676400"/>
          </a:xfrm>
          <a:ln w="0"/>
          <a:effectLst/>
        </p:spPr>
        <p:txBody>
          <a:bodyPr/>
          <a:lstStyle>
            <a:lvl1pPr marL="0" indent="0" algn="l">
              <a:lnSpc>
                <a:spcPct val="111000"/>
              </a:lnSpc>
              <a:buClr>
                <a:srgbClr val="425C8F"/>
              </a:buClr>
              <a:buSzPct val="65000"/>
              <a:buFont typeface="Wingdings"/>
              <a:buChar char="è"/>
              <a:defRPr sz="1800" b="0" i="0" u="none">
                <a:solidFill>
                  <a:schemeClr val="tx1">
                    <a:tint val="75000"/>
                  </a:schemeClr>
                </a:solidFill>
                <a:latin typeface="Bosch Office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76200" y="5851525"/>
            <a:ext cx="381000" cy="190500"/>
          </a:xfrm>
        </p:spPr>
        <p:txBody>
          <a:bodyPr lIns="0" tIns="0" rIns="0" bIns="0" anchor="t"/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707070"/>
                </a:solidFill>
              </a:defRPr>
            </a:lvl1pPr>
          </a:lstStyle>
          <a:p>
            <a:pPr>
              <a:defRPr/>
            </a:pPr>
            <a:fld id="{4DB791C6-FEB2-40F2-8670-5FCC63ED3306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61201-0334-4501-8D9A-2F53BE28D73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3581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7200" y="1066800"/>
            <a:ext cx="3581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8C38-23B0-4F3E-B345-8E057DC95DCF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066800"/>
            <a:ext cx="3581400" cy="3810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7200" y="1066800"/>
            <a:ext cx="35814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C0A0-7131-4428-9607-D7B90F3E360D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066800"/>
            <a:ext cx="7772400" cy="38100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D2573-0136-41AD-B5CF-51D6A2319E3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tags" Target="../tags/tag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PPTFOOTCOL.png"/>
          <p:cNvPicPr>
            <a:picLocks/>
          </p:cNvPicPr>
          <p:nvPr userDrawn="1">
            <p:custDataLst>
              <p:tags r:id="rId9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0" y="5562600"/>
            <a:ext cx="8534400" cy="609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0" y="0"/>
            <a:ext cx="8534400" cy="533400"/>
          </a:xfrm>
          <a:prstGeom prst="rect">
            <a:avLst/>
          </a:prstGeom>
          <a:solidFill>
            <a:srgbClr val="003264"/>
          </a:solidFill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x-none">
              <a:solidFill>
                <a:srgbClr val="003264"/>
              </a:solidFill>
              <a:latin typeface="Bosch Office Sans"/>
              <a:cs typeface="+mn-cs"/>
            </a:endParaRPr>
          </a:p>
        </p:txBody>
      </p:sp>
      <p:pic>
        <p:nvPicPr>
          <p:cNvPr id="3076" name="Picture 8" descr="BOCOL.png"/>
          <p:cNvPicPr>
            <a:picLocks/>
          </p:cNvPicPr>
          <p:nvPr userDrawn="1"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77000" y="5651500"/>
            <a:ext cx="1828800" cy="406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0" y="533400"/>
            <a:ext cx="8534400" cy="0"/>
          </a:xfrm>
          <a:prstGeom prst="line">
            <a:avLst/>
          </a:prstGeom>
          <a:noFill/>
          <a:ln w="9016">
            <a:solidFill>
              <a:srgbClr val="003264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>
              <a:latin typeface="Bosch Office Sans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0" y="5562600"/>
            <a:ext cx="8534400" cy="0"/>
          </a:xfrm>
          <a:prstGeom prst="line">
            <a:avLst/>
          </a:prstGeom>
          <a:noFill/>
          <a:ln w="9016">
            <a:solidFill>
              <a:srgbClr val="DDDDE7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>
              <a:latin typeface="Bosch Office Sans"/>
              <a:cs typeface="+mn-cs"/>
            </a:endParaRPr>
          </a:p>
        </p:txBody>
      </p:sp>
      <p:sp>
        <p:nvSpPr>
          <p:cNvPr id="3079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080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533400" y="1066800"/>
            <a:ext cx="7315200" cy="3810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635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  <p:custDataLst>
              <p:tags r:id="rId16"/>
            </p:custDataLst>
          </p:nvPr>
        </p:nvSpPr>
        <p:spPr bwMode="auto">
          <a:xfrm>
            <a:off x="76200" y="5851525"/>
            <a:ext cx="381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rgbClr val="707070"/>
                </a:solidFill>
                <a:latin typeface="Bosch Office Sans"/>
                <a:cs typeface="+mn-cs"/>
              </a:defRPr>
            </a:lvl1pPr>
          </a:lstStyle>
          <a:p>
            <a:pPr>
              <a:defRPr/>
            </a:pPr>
            <a:fld id="{694DD045-89A5-47D7-9716-0D1E6535089E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14" r:id="rId5"/>
    <p:sldLayoutId id="2147483715" r:id="rId6"/>
    <p:sldLayoutId id="2147483721" r:id="rId7"/>
  </p:sldLayoutIdLst>
  <p:transition spd="med">
    <p:fade thruBlk="1"/>
  </p:transition>
  <p:txStyles>
    <p:titleStyle>
      <a:lvl1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  <a:ea typeface="+mj-ea"/>
          <a:cs typeface="+mj-cs"/>
        </a:defRPr>
      </a:lvl1pPr>
      <a:lvl2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2pPr>
      <a:lvl3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3pPr>
      <a:lvl4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4pPr>
      <a:lvl5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5pPr>
      <a:lvl6pPr marL="4572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6pPr>
      <a:lvl7pPr marL="9144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7pPr>
      <a:lvl8pPr marL="13716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8pPr>
      <a:lvl9pPr marL="18288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/>
        </a:defRPr>
      </a:lvl9pPr>
    </p:titleStyle>
    <p:bodyStyle>
      <a:lvl1pPr marL="304800" indent="-304800"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65000"/>
        <a:buFont typeface="Wingdings" pitchFamily="2" charset="2"/>
        <a:buChar char="è"/>
        <a:defRPr>
          <a:solidFill>
            <a:schemeClr val="tx1"/>
          </a:solidFill>
          <a:latin typeface="Bosch Office Sans"/>
          <a:ea typeface="+mn-ea"/>
          <a:cs typeface="+mn-cs"/>
        </a:defRPr>
      </a:lvl1pPr>
      <a:lvl2pPr marL="609600" indent="-190500"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Bosch Office Sans"/>
        </a:defRPr>
      </a:lvl2pPr>
      <a:lvl3pPr marL="914400" indent="-190500"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Bosch Office Sans"/>
        </a:defRPr>
      </a:lvl3pPr>
      <a:lvl4pPr marL="1219200" indent="-190500"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Bosch Office Sans"/>
        </a:defRPr>
      </a:lvl4pPr>
      <a:lvl5pPr marL="1524000" indent="-190500"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Bosch Office Sans"/>
        </a:defRPr>
      </a:lvl5pPr>
      <a:lvl6pPr marL="19812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4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18.jpeg"/><Relationship Id="rId5" Type="http://schemas.openxmlformats.org/officeDocument/2006/relationships/tags" Target="../tags/tag130.xml"/><Relationship Id="rId10" Type="http://schemas.openxmlformats.org/officeDocument/2006/relationships/image" Target="../media/image3.png"/><Relationship Id="rId4" Type="http://schemas.openxmlformats.org/officeDocument/2006/relationships/tags" Target="../tags/tag129.xml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7.jpe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0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38.xml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22.jpe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3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8.xml"/><Relationship Id="rId10" Type="http://schemas.openxmlformats.org/officeDocument/2006/relationships/tags" Target="../tags/tag153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image" Target="../media/image23.jpe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image" Target="../media/image3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58.xml"/><Relationship Id="rId10" Type="http://schemas.openxmlformats.org/officeDocument/2006/relationships/tags" Target="../tags/tag163.xml"/><Relationship Id="rId4" Type="http://schemas.openxmlformats.org/officeDocument/2006/relationships/tags" Target="../tags/tag157.xml"/><Relationship Id="rId9" Type="http://schemas.openxmlformats.org/officeDocument/2006/relationships/tags" Target="../tags/tag1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image" Target="../media/image24.jpe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3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68.xml"/><Relationship Id="rId10" Type="http://schemas.openxmlformats.org/officeDocument/2006/relationships/tags" Target="../tags/tag173.xml"/><Relationship Id="rId4" Type="http://schemas.openxmlformats.org/officeDocument/2006/relationships/tags" Target="../tags/tag167.xml"/><Relationship Id="rId9" Type="http://schemas.openxmlformats.org/officeDocument/2006/relationships/tags" Target="../tags/tag17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25.jpe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3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78.xml"/><Relationship Id="rId10" Type="http://schemas.openxmlformats.org/officeDocument/2006/relationships/tags" Target="../tags/tag183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0.xml"/><Relationship Id="rId13" Type="http://schemas.openxmlformats.org/officeDocument/2006/relationships/image" Target="../media/image26.emf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12" Type="http://schemas.openxmlformats.org/officeDocument/2006/relationships/oleObject" Target="../embeddings/oleObject2.bin"/><Relationship Id="rId2" Type="http://schemas.openxmlformats.org/officeDocument/2006/relationships/tags" Target="../tags/tag184.xml"/><Relationship Id="rId1" Type="http://schemas.openxmlformats.org/officeDocument/2006/relationships/vmlDrawing" Target="../drawings/vmlDrawing2.vml"/><Relationship Id="rId6" Type="http://schemas.openxmlformats.org/officeDocument/2006/relationships/tags" Target="../tags/tag188.xml"/><Relationship Id="rId11" Type="http://schemas.openxmlformats.org/officeDocument/2006/relationships/image" Target="../media/image3.png"/><Relationship Id="rId5" Type="http://schemas.openxmlformats.org/officeDocument/2006/relationships/tags" Target="../tags/tag187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86.xml"/><Relationship Id="rId9" Type="http://schemas.openxmlformats.org/officeDocument/2006/relationships/tags" Target="../tags/tag19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oleObject" Target="../embeddings/oleObject3.bin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image" Target="../media/image3.png"/><Relationship Id="rId2" Type="http://schemas.openxmlformats.org/officeDocument/2006/relationships/tags" Target="../tags/tag192.xml"/><Relationship Id="rId16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6" Type="http://schemas.openxmlformats.org/officeDocument/2006/relationships/tags" Target="../tags/tag19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95.xml"/><Relationship Id="rId15" Type="http://schemas.openxmlformats.org/officeDocument/2006/relationships/oleObject" Target="../embeddings/oleObject4.bin"/><Relationship Id="rId10" Type="http://schemas.openxmlformats.org/officeDocument/2006/relationships/tags" Target="../tags/tag200.xml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28.emf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oleObject" Target="../embeddings/oleObject5.bin"/><Relationship Id="rId2" Type="http://schemas.openxmlformats.org/officeDocument/2006/relationships/tags" Target="../tags/tag201.xml"/><Relationship Id="rId1" Type="http://schemas.openxmlformats.org/officeDocument/2006/relationships/vmlDrawing" Target="../drawings/vmlDrawing4.vml"/><Relationship Id="rId6" Type="http://schemas.openxmlformats.org/officeDocument/2006/relationships/tags" Target="../tags/tag205.xml"/><Relationship Id="rId11" Type="http://schemas.openxmlformats.org/officeDocument/2006/relationships/image" Target="../media/image3.png"/><Relationship Id="rId5" Type="http://schemas.openxmlformats.org/officeDocument/2006/relationships/tags" Target="../tags/tag204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03.xml"/><Relationship Id="rId9" Type="http://schemas.openxmlformats.org/officeDocument/2006/relationships/tags" Target="../tags/tag20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image" Target="../media/image29.jpe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image" Target="../media/image3.png"/><Relationship Id="rId5" Type="http://schemas.openxmlformats.org/officeDocument/2006/relationships/tags" Target="../tags/tag213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12.xml"/><Relationship Id="rId9" Type="http://schemas.openxmlformats.org/officeDocument/2006/relationships/tags" Target="../tags/tag2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oleObject" Target="../embeddings/oleObject1.bin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image" Target="../media/image6.png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1" Type="http://schemas.openxmlformats.org/officeDocument/2006/relationships/vmlDrawing" Target="../drawings/vmlDrawing1.v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image" Target="../media/image3.png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slideLayout" Target="../slideLayouts/slideLayout4.xml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image" Target="../media/image3.png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image" Target="../media/image30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22.xml"/><Relationship Id="rId10" Type="http://schemas.openxmlformats.org/officeDocument/2006/relationships/tags" Target="../tags/tag227.xml"/><Relationship Id="rId4" Type="http://schemas.openxmlformats.org/officeDocument/2006/relationships/tags" Target="../tags/tag221.xml"/><Relationship Id="rId9" Type="http://schemas.openxmlformats.org/officeDocument/2006/relationships/tags" Target="../tags/tag2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image" Target="../media/image7.jpe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1" Type="http://schemas.openxmlformats.org/officeDocument/2006/relationships/tags" Target="../tags/tag238.xml"/><Relationship Id="rId5" Type="http://schemas.openxmlformats.org/officeDocument/2006/relationships/tags" Target="../tags/tag232.xml"/><Relationship Id="rId15" Type="http://schemas.openxmlformats.org/officeDocument/2006/relationships/image" Target="../media/image31.jpeg"/><Relationship Id="rId10" Type="http://schemas.openxmlformats.org/officeDocument/2006/relationships/tags" Target="../tags/tag237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7.jpe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5" Type="http://schemas.openxmlformats.org/officeDocument/2006/relationships/image" Target="../media/image32.jpeg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image" Target="../media/image33.jpeg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image" Target="../media/image3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54.xml"/><Relationship Id="rId10" Type="http://schemas.openxmlformats.org/officeDocument/2006/relationships/tags" Target="../tags/tag259.xml"/><Relationship Id="rId4" Type="http://schemas.openxmlformats.org/officeDocument/2006/relationships/tags" Target="../tags/tag253.xml"/><Relationship Id="rId9" Type="http://schemas.openxmlformats.org/officeDocument/2006/relationships/tags" Target="../tags/tag2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tags" Target="../tags/tag272.xml"/><Relationship Id="rId18" Type="http://schemas.openxmlformats.org/officeDocument/2006/relationships/tags" Target="../tags/tag277.xml"/><Relationship Id="rId3" Type="http://schemas.openxmlformats.org/officeDocument/2006/relationships/tags" Target="../tags/tag262.xml"/><Relationship Id="rId21" Type="http://schemas.openxmlformats.org/officeDocument/2006/relationships/image" Target="../media/image7.jpeg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tags" Target="../tags/tag276.xml"/><Relationship Id="rId2" Type="http://schemas.openxmlformats.org/officeDocument/2006/relationships/tags" Target="../tags/tag261.xml"/><Relationship Id="rId16" Type="http://schemas.openxmlformats.org/officeDocument/2006/relationships/tags" Target="../tags/tag275.xml"/><Relationship Id="rId20" Type="http://schemas.openxmlformats.org/officeDocument/2006/relationships/slideLayout" Target="../slideLayouts/slideLayout4.xml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24" Type="http://schemas.openxmlformats.org/officeDocument/2006/relationships/image" Target="../media/image35.jpeg"/><Relationship Id="rId5" Type="http://schemas.openxmlformats.org/officeDocument/2006/relationships/tags" Target="../tags/tag264.xml"/><Relationship Id="rId15" Type="http://schemas.openxmlformats.org/officeDocument/2006/relationships/tags" Target="../tags/tag274.xml"/><Relationship Id="rId23" Type="http://schemas.openxmlformats.org/officeDocument/2006/relationships/image" Target="../media/image34.jpeg"/><Relationship Id="rId10" Type="http://schemas.openxmlformats.org/officeDocument/2006/relationships/tags" Target="../tags/tag269.xml"/><Relationship Id="rId19" Type="http://schemas.openxmlformats.org/officeDocument/2006/relationships/tags" Target="../tags/tag278.xml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tags" Target="../tags/tag273.xml"/><Relationship Id="rId2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image" Target="../media/image3.png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image" Target="../media/image36.jpeg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image" Target="../media/image37.jpeg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image" Target="../media/image3.png"/><Relationship Id="rId2" Type="http://schemas.openxmlformats.org/officeDocument/2006/relationships/tags" Target="../tags/tag291.xml"/><Relationship Id="rId16" Type="http://schemas.openxmlformats.org/officeDocument/2006/relationships/slideLayout" Target="../slideLayouts/slideLayout3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10" Type="http://schemas.openxmlformats.org/officeDocument/2006/relationships/tags" Target="../tags/tag299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tags" Target="../tags/tag322.xml"/><Relationship Id="rId3" Type="http://schemas.openxmlformats.org/officeDocument/2006/relationships/tags" Target="../tags/tag307.xml"/><Relationship Id="rId21" Type="http://schemas.openxmlformats.org/officeDocument/2006/relationships/slideLayout" Target="../slideLayouts/slideLayout4.xml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" Type="http://schemas.openxmlformats.org/officeDocument/2006/relationships/tags" Target="../tags/tag306.xml"/><Relationship Id="rId16" Type="http://schemas.openxmlformats.org/officeDocument/2006/relationships/tags" Target="../tags/tag320.xml"/><Relationship Id="rId20" Type="http://schemas.openxmlformats.org/officeDocument/2006/relationships/tags" Target="../tags/tag324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tags" Target="../tags/tag319.xml"/><Relationship Id="rId23" Type="http://schemas.openxmlformats.org/officeDocument/2006/relationships/image" Target="../media/image18.jpeg"/><Relationship Id="rId10" Type="http://schemas.openxmlformats.org/officeDocument/2006/relationships/tags" Target="../tags/tag314.xml"/><Relationship Id="rId19" Type="http://schemas.openxmlformats.org/officeDocument/2006/relationships/tags" Target="../tags/tag323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Relationship Id="rId2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image" Target="../media/image39.jpeg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image" Target="../media/image38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image" Target="../media/image3.png"/><Relationship Id="rId5" Type="http://schemas.openxmlformats.org/officeDocument/2006/relationships/tags" Target="../tags/tag329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328.xml"/><Relationship Id="rId9" Type="http://schemas.openxmlformats.org/officeDocument/2006/relationships/tags" Target="../tags/tag3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41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40.jpe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image" Target="../media/image3.png"/><Relationship Id="rId5" Type="http://schemas.openxmlformats.org/officeDocument/2006/relationships/tags" Target="../tags/tag338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337.xml"/><Relationship Id="rId9" Type="http://schemas.openxmlformats.org/officeDocument/2006/relationships/tags" Target="../tags/tag3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3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13" Type="http://schemas.openxmlformats.org/officeDocument/2006/relationships/tags" Target="../tags/tag355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12" Type="http://schemas.openxmlformats.org/officeDocument/2006/relationships/tags" Target="../tags/tag354.xml"/><Relationship Id="rId17" Type="http://schemas.openxmlformats.org/officeDocument/2006/relationships/image" Target="../media/image43.png"/><Relationship Id="rId2" Type="http://schemas.openxmlformats.org/officeDocument/2006/relationships/tags" Target="../tags/tag344.xml"/><Relationship Id="rId16" Type="http://schemas.openxmlformats.org/officeDocument/2006/relationships/image" Target="../media/image42.jpeg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5" Type="http://schemas.openxmlformats.org/officeDocument/2006/relationships/tags" Target="../tags/tag347.xml"/><Relationship Id="rId15" Type="http://schemas.openxmlformats.org/officeDocument/2006/relationships/image" Target="../media/image3.png"/><Relationship Id="rId10" Type="http://schemas.openxmlformats.org/officeDocument/2006/relationships/tags" Target="../tags/tag352.xml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44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3.png"/><Relationship Id="rId5" Type="http://schemas.openxmlformats.org/officeDocument/2006/relationships/tags" Target="../tags/tag360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359.xml"/><Relationship Id="rId9" Type="http://schemas.openxmlformats.org/officeDocument/2006/relationships/tags" Target="../tags/tag36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18" Type="http://schemas.openxmlformats.org/officeDocument/2006/relationships/image" Target="../media/image3.png"/><Relationship Id="rId3" Type="http://schemas.openxmlformats.org/officeDocument/2006/relationships/tags" Target="../tags/tag367.xml"/><Relationship Id="rId21" Type="http://schemas.openxmlformats.org/officeDocument/2006/relationships/image" Target="../media/image45.png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image" Target="../media/image43.png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10" Type="http://schemas.openxmlformats.org/officeDocument/2006/relationships/tags" Target="../tags/tag374.xml"/><Relationship Id="rId19" Type="http://schemas.openxmlformats.org/officeDocument/2006/relationships/image" Target="../media/image42.jpeg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5" Type="http://schemas.openxmlformats.org/officeDocument/2006/relationships/tags" Target="../tags/tag385.xml"/><Relationship Id="rId15" Type="http://schemas.openxmlformats.org/officeDocument/2006/relationships/image" Target="../media/image46.png"/><Relationship Id="rId10" Type="http://schemas.openxmlformats.org/officeDocument/2006/relationships/tags" Target="../tags/tag390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tags" Target="../tags/tag405.xml"/><Relationship Id="rId18" Type="http://schemas.openxmlformats.org/officeDocument/2006/relationships/image" Target="../media/image48.jpe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tags" Target="../tags/tag404.xml"/><Relationship Id="rId17" Type="http://schemas.openxmlformats.org/officeDocument/2006/relationships/image" Target="../media/image3.png"/><Relationship Id="rId2" Type="http://schemas.openxmlformats.org/officeDocument/2006/relationships/tags" Target="../tags/tag394.xml"/><Relationship Id="rId16" Type="http://schemas.openxmlformats.org/officeDocument/2006/relationships/image" Target="../media/image47.jpeg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tags" Target="../tags/tag403.xml"/><Relationship Id="rId5" Type="http://schemas.openxmlformats.org/officeDocument/2006/relationships/tags" Target="../tags/tag397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402.xml"/><Relationship Id="rId19" Type="http://schemas.openxmlformats.org/officeDocument/2006/relationships/image" Target="../media/image49.jpeg"/><Relationship Id="rId4" Type="http://schemas.openxmlformats.org/officeDocument/2006/relationships/tags" Target="../tags/tag396.xml"/><Relationship Id="rId9" Type="http://schemas.openxmlformats.org/officeDocument/2006/relationships/tags" Target="../tags/tag401.xml"/><Relationship Id="rId14" Type="http://schemas.openxmlformats.org/officeDocument/2006/relationships/tags" Target="../tags/tag40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hyperlink" Target="mailto:support@MidChes.com" TargetMode="External"/><Relationship Id="rId5" Type="http://schemas.openxmlformats.org/officeDocument/2006/relationships/tags" Target="../tags/tag411.xml"/><Relationship Id="rId10" Type="http://schemas.openxmlformats.org/officeDocument/2006/relationships/hyperlink" Target="http://www.midches.com/" TargetMode="External"/><Relationship Id="rId4" Type="http://schemas.openxmlformats.org/officeDocument/2006/relationships/tags" Target="../tags/tag410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../media/image7.jpeg"/><Relationship Id="rId5" Type="http://schemas.openxmlformats.org/officeDocument/2006/relationships/tags" Target="../tags/tag66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9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image" Target="../media/image3.png"/><Relationship Id="rId3" Type="http://schemas.openxmlformats.org/officeDocument/2006/relationships/tags" Target="../tags/tag73.xml"/><Relationship Id="rId21" Type="http://schemas.openxmlformats.org/officeDocument/2006/relationships/image" Target="../media/image10.jpeg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14.jpeg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image" Target="../media/image9.wmf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image" Target="../media/image13.jpeg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image" Target="../media/image12.jpeg"/><Relationship Id="rId10" Type="http://schemas.openxmlformats.org/officeDocument/2006/relationships/tags" Target="../tags/tag80.xml"/><Relationship Id="rId19" Type="http://schemas.openxmlformats.org/officeDocument/2006/relationships/image" Target="../media/image8.wmf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image" Target="../media/image17.jpe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image" Target="../media/image16.jpeg"/><Relationship Id="rId2" Type="http://schemas.openxmlformats.org/officeDocument/2006/relationships/tags" Target="../tags/tag88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3.png"/><Relationship Id="rId10" Type="http://schemas.openxmlformats.org/officeDocument/2006/relationships/tags" Target="../tags/tag96.xml"/><Relationship Id="rId19" Type="http://schemas.openxmlformats.org/officeDocument/2006/relationships/image" Target="../media/image18.jpe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19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image" Target="../media/image20.png"/><Relationship Id="rId5" Type="http://schemas.openxmlformats.org/officeDocument/2006/relationships/tags" Target="../tags/tag104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9" Type="http://schemas.openxmlformats.org/officeDocument/2006/relationships/tags" Target="../tags/tag10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16.jpeg"/><Relationship Id="rId5" Type="http://schemas.openxmlformats.org/officeDocument/2006/relationships/tags" Target="../tags/tag113.xml"/><Relationship Id="rId10" Type="http://schemas.openxmlformats.org/officeDocument/2006/relationships/image" Target="../media/image3.png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21.jpe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3.png"/><Relationship Id="rId5" Type="http://schemas.openxmlformats.org/officeDocument/2006/relationships/tags" Target="../tags/tag121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120.xml"/><Relationship Id="rId9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219" name="TextBox 8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220" name="Picture 7" descr="BEQIK_FR.png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8509000" y="6038850"/>
            <a:ext cx="25400" cy="1143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9224" name="TextBox 3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00" dirty="0"/>
          </a:p>
        </p:txBody>
      </p:sp>
      <p:sp>
        <p:nvSpPr>
          <p:cNvPr id="9225" name="Title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533400" y="533400"/>
            <a:ext cx="7772400" cy="5334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Bosch Office Sans" pitchFamily="34" charset="0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533400" y="3200400"/>
            <a:ext cx="7772400" cy="167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7_" descr="Titel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/>
          <a:srcRect t="16481" b="2037"/>
          <a:stretch>
            <a:fillRect/>
          </a:stretch>
        </p:blipFill>
        <p:spPr bwMode="auto">
          <a:xfrm>
            <a:off x="0" y="531813"/>
            <a:ext cx="85502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>
            <p:custDataLst>
              <p:tags r:id="rId12"/>
            </p:custDataLst>
          </p:nvPr>
        </p:nvSpPr>
        <p:spPr>
          <a:xfrm>
            <a:off x="3187080" y="516504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March 2015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791C6-FEB2-40F2-8670-5FCC63ED3306}" type="slidenum">
              <a:rPr lang="x-none" smtClean="0"/>
              <a:pPr>
                <a:defRPr/>
              </a:pPr>
              <a:t>1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B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:more: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flexible</a:t>
            </a:r>
            <a:endParaRPr lang="en-US" sz="2800" b="1" dirty="0"/>
          </a:p>
        </p:txBody>
      </p:sp>
      <p:sp>
        <p:nvSpPr>
          <p:cNvPr id="9" name="Rectangle 3_"/>
          <p:cNvSpPr txBox="1">
            <a:spLocks noChangeArrowheads="1"/>
          </p:cNvSpPr>
          <p:nvPr/>
        </p:nvSpPr>
        <p:spPr>
          <a:xfrm>
            <a:off x="731521" y="2110740"/>
            <a:ext cx="7059930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B930 Deluxe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Keypad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5-line ATM style LCD display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32 character point, user and area names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menu-style user interface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Programmable function buttons for common commands 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Programmable keypad short cuts and situation sensitive on-screen help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Arm/alarm, ready to arm, power and gas alarm indicators 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installation with self locking base and chassis design plus built-in bubble level 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Installer Service and Programming menu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dirty="0" smtClean="0"/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12" name="Picture 11" descr="B930-F1-V02-en_larg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535171" y="527344"/>
            <a:ext cx="2664449" cy="2372877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1507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1508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  <a:ln w="0"/>
          <a:effectLst/>
        </p:spPr>
        <p:txBody>
          <a:bodyPr lIns="0" tIns="63500" rIns="0" bIns="0"/>
          <a:lstStyle/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kern="0" dirty="0">
                <a:latin typeface="Bosch Office Sans"/>
                <a:cs typeface="+mn-cs"/>
              </a:rPr>
              <a:t>B915 </a:t>
            </a:r>
            <a:r>
              <a:rPr lang="en-GB" kern="0" dirty="0" smtClean="0">
                <a:latin typeface="Bosch Office Sans"/>
                <a:cs typeface="+mn-cs"/>
              </a:rPr>
              <a:t>Text Keypad</a:t>
            </a:r>
            <a:endParaRPr lang="en-GB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GB" kern="0" dirty="0">
                <a:latin typeface="Bosch Office Sans"/>
                <a:cs typeface="+mn-cs"/>
              </a:rPr>
              <a:t>B920 style, text, keypad 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GB" kern="0" dirty="0">
                <a:latin typeface="Bosch Office Sans"/>
                <a:cs typeface="+mn-cs"/>
              </a:rPr>
              <a:t>No A, B, C keys, or dedicated function keys 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GB" kern="0" dirty="0">
                <a:latin typeface="Bosch Office Sans"/>
                <a:cs typeface="+mn-cs"/>
              </a:rPr>
              <a:t>Modified </a:t>
            </a:r>
            <a:r>
              <a:rPr lang="en-GB" kern="0" dirty="0" err="1">
                <a:latin typeface="Bosch Office Sans"/>
                <a:cs typeface="+mn-cs"/>
              </a:rPr>
              <a:t>LEDs</a:t>
            </a:r>
            <a:r>
              <a:rPr lang="en-GB" kern="0" dirty="0">
                <a:latin typeface="Bosch Office Sans"/>
                <a:cs typeface="+mn-cs"/>
              </a:rPr>
              <a:t> provide symbolic status indications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GB" kern="0" dirty="0">
                <a:latin typeface="Bosch Office Sans"/>
                <a:cs typeface="+mn-cs"/>
              </a:rPr>
              <a:t>Lower cost, simple arming station, solutions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GB" kern="0" dirty="0">
                <a:latin typeface="Bosch Office Sans"/>
                <a:cs typeface="+mn-cs"/>
              </a:rPr>
              <a:t>Supported  in both B </a:t>
            </a:r>
            <a:r>
              <a:rPr lang="en-GB" kern="0" dirty="0" smtClean="0">
                <a:latin typeface="Bosch Office Sans"/>
                <a:cs typeface="+mn-cs"/>
              </a:rPr>
              <a:t>Series, </a:t>
            </a:r>
            <a:r>
              <a:rPr lang="en-GB" kern="0" dirty="0">
                <a:latin typeface="Bosch Office Sans"/>
                <a:cs typeface="+mn-cs"/>
              </a:rPr>
              <a:t>and </a:t>
            </a:r>
            <a:r>
              <a:rPr lang="en-GB" kern="0" dirty="0" smtClean="0">
                <a:latin typeface="Bosch Office Sans"/>
                <a:cs typeface="+mn-cs"/>
              </a:rPr>
              <a:t>GV4, </a:t>
            </a:r>
            <a:r>
              <a:rPr lang="en-GB" kern="0" dirty="0">
                <a:latin typeface="Bosch Office Sans"/>
                <a:cs typeface="+mn-cs"/>
              </a:rPr>
              <a:t>v2.03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endParaRPr lang="en-GB" kern="0" dirty="0">
              <a:latin typeface="Bosch Office Sans"/>
              <a:cs typeface="+mn-cs"/>
            </a:endParaRPr>
          </a:p>
        </p:txBody>
      </p:sp>
      <p:pic>
        <p:nvPicPr>
          <p:cNvPr id="21514" name="Picture 11" descr="B915-F01-V01_larg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666750" y="1069975"/>
            <a:ext cx="3417888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35175" y="4913313"/>
            <a:ext cx="18716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B915 </a:t>
            </a:r>
          </a:p>
        </p:txBody>
      </p:sp>
      <p:sp>
        <p:nvSpPr>
          <p:cNvPr id="14" name="Title 1"/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B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:more: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flexible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0483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484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800" y="533400"/>
            <a:ext cx="3810000" cy="533400"/>
          </a:xfrm>
          <a:prstGeom prst="rect">
            <a:avLst/>
          </a:prstGeom>
          <a:ln w="0"/>
          <a:effectLst/>
        </p:spPr>
        <p:txBody>
          <a:bodyPr lIns="0" tIns="12700" rIns="0" bIns="0"/>
          <a:lstStyle/>
          <a:p>
            <a:pPr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kern="0" dirty="0" smtClean="0">
                <a:solidFill>
                  <a:srgbClr val="000000"/>
                </a:solidFill>
                <a:latin typeface="Bosch Office Sans"/>
                <a:ea typeface="+mj-ea"/>
                <a:cs typeface="+mj-cs"/>
              </a:rPr>
              <a:t>Fire Keypads</a:t>
            </a:r>
            <a:endParaRPr lang="en-GB" sz="2700" kern="0" dirty="0">
              <a:solidFill>
                <a:srgbClr val="000000"/>
              </a:solidFill>
              <a:latin typeface="Bosch Office Sans"/>
              <a:ea typeface="+mj-ea"/>
              <a:cs typeface="+mj-cs"/>
            </a:endParaRPr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  <a:ln w="0"/>
          <a:effectLst/>
        </p:spPr>
        <p:txBody>
          <a:bodyPr lIns="0" tIns="63500" rIns="0" bIns="0"/>
          <a:lstStyle/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SDI2 Bus compatible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Dedicated Fire LEDs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Fire Alarm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Alarm Silenced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Supervisory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Trouble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Dedicated Function Buttons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Acknowledge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Silence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Reset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Drill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B926F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Fire only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B925F</a:t>
            </a:r>
          </a:p>
          <a:p>
            <a:pPr marL="762000" lvl="1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Intrusion and Fire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endParaRPr lang="en-GB" sz="1600" kern="0" dirty="0" smtClean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sz="1600" kern="0" dirty="0">
              <a:latin typeface="Bosch Office Sans"/>
              <a:cs typeface="+mn-cs"/>
            </a:endParaRPr>
          </a:p>
        </p:txBody>
      </p:sp>
      <p:sp>
        <p:nvSpPr>
          <p:cNvPr id="11" name="Title 1_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13" name="Picture 12" descr="B925F_B926F-F01-V01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7691" y="997868"/>
            <a:ext cx="4844931" cy="3574476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051176" y="1861964"/>
            <a:ext cx="3869432" cy="1676400"/>
          </a:xfrm>
          <a:prstGeom prst="rect">
            <a:avLst/>
          </a:prstGeom>
          <a:noFill/>
          <a:ln/>
        </p:spPr>
        <p:txBody>
          <a:bodyPr tIns="57150"/>
          <a:lstStyle/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Fully Backwards compatible with: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D8125 – POPEX driver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D8128 - OctoPOPIT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D8129 – </a:t>
            </a:r>
            <a:r>
              <a:rPr lang="en-US" kern="0" dirty="0" err="1" smtClean="0">
                <a:latin typeface="Bosch Office Sans"/>
                <a:cs typeface="+mn-cs"/>
              </a:rPr>
              <a:t>OctoRelay</a:t>
            </a:r>
            <a:endParaRPr lang="en-US" kern="0" dirty="0" smtClean="0">
              <a:latin typeface="Bosch Office Sans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solidFill>
                  <a:srgbClr val="FF0000"/>
                </a:solidFill>
                <a:latin typeface="Bosch Office Sans"/>
                <a:cs typeface="+mn-cs"/>
              </a:rPr>
              <a:t>Ribbon cable connection to B9512G and B8512G panels.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solidFill>
                  <a:srgbClr val="FF0000"/>
                </a:solidFill>
                <a:latin typeface="Bosch Office Sans"/>
                <a:cs typeface="+mn-cs"/>
              </a:rPr>
              <a:t>Uses 3-hole mounting pattern.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solidFill>
                  <a:srgbClr val="FF0000"/>
                </a:solidFill>
                <a:latin typeface="Bosch Office Sans"/>
                <a:cs typeface="+mn-cs"/>
              </a:rPr>
              <a:t>ZONEX/SDI removable terminal block for retrofitting. </a:t>
            </a:r>
            <a:endParaRPr lang="en-US" kern="0" dirty="0">
              <a:solidFill>
                <a:srgbClr val="FF0000"/>
              </a:solidFill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None/>
              <a:defRPr/>
            </a:pPr>
            <a:endParaRPr lang="en-US" kern="0" dirty="0">
              <a:latin typeface="Bosch Office Sans"/>
              <a:cs typeface="+mn-cs"/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8" name="Rectangle 9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051176" y="533400"/>
            <a:ext cx="4483224" cy="533400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B600 Zonex Module</a:t>
            </a:r>
            <a:endParaRPr lang="en-US" sz="2400" kern="0" dirty="0">
              <a:latin typeface="Bosch Office Sans"/>
              <a:ea typeface="+mj-ea"/>
              <a:cs typeface="+mj-cs"/>
            </a:endParaRPr>
          </a:p>
        </p:txBody>
      </p:sp>
      <p:pic>
        <p:nvPicPr>
          <p:cNvPr id="19" name="Picture 2" descr="\\fp1data1\Data\Projects\ENG3_3\IMAGEPOOL\Photos\B\B600\B600_F01_V01_en_large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4752" y="1717948"/>
            <a:ext cx="3387544" cy="2410441"/>
          </a:xfrm>
          <a:prstGeom prst="rect">
            <a:avLst/>
          </a:prstGeom>
          <a:noFill/>
        </p:spPr>
      </p:pic>
      <p:sp>
        <p:nvSpPr>
          <p:cNvPr id="20" name="Title 1"/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compatibility</a:t>
            </a:r>
            <a:endParaRPr lang="en-US" sz="2800" b="1" kern="0" dirty="0">
              <a:solidFill>
                <a:srgbClr val="000000"/>
              </a:solidFill>
              <a:latin typeface="Bosch Office San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051176" y="1861964"/>
            <a:ext cx="3869432" cy="1676400"/>
          </a:xfrm>
          <a:prstGeom prst="rect">
            <a:avLst/>
          </a:prstGeom>
          <a:noFill/>
          <a:ln/>
        </p:spPr>
        <p:txBody>
          <a:bodyPr tIns="57150"/>
          <a:lstStyle/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Provides point identification for up to 100 connected POPITs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B8512G = 1 B299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B9512G = 6 B299s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SDI2 supports remote mounting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Uses 3-hole mounting pattern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Interconnect wiring connectors for easy installation</a:t>
            </a: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None/>
              <a:defRPr/>
            </a:pPr>
            <a:endParaRPr lang="en-US" kern="0" dirty="0">
              <a:latin typeface="Bosch Office Sans"/>
              <a:cs typeface="+mn-cs"/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8" name="Rectangle 9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051176" y="533400"/>
            <a:ext cx="4483224" cy="533400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B299 </a:t>
            </a:r>
            <a:r>
              <a:rPr lang="en-US" sz="2400" kern="0" dirty="0" err="1" smtClean="0">
                <a:latin typeface="Bosch Office Sans"/>
                <a:ea typeface="+mj-ea"/>
                <a:cs typeface="+mj-cs"/>
              </a:rPr>
              <a:t>POPEX</a:t>
            </a: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 Module</a:t>
            </a:r>
            <a:endParaRPr lang="en-US" sz="2400" kern="0" dirty="0">
              <a:latin typeface="Bosch Office Sans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compatibility</a:t>
            </a:r>
            <a:endParaRPr lang="en-US" sz="2800" b="1" kern="0" dirty="0" smtClean="0">
              <a:solidFill>
                <a:srgbClr val="000000"/>
              </a:solidFill>
              <a:latin typeface="Bosch Office Sans"/>
            </a:endParaRPr>
          </a:p>
        </p:txBody>
      </p:sp>
      <p:pic>
        <p:nvPicPr>
          <p:cNvPr id="44033" name="Picture 1" descr="C:\Users\crd2fp\Desktop\PPTs\B Series\Support Files and Images\POPEX-F01-V01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/>
          <a:srcRect l="2157" t="1807" r="2670" b="2827"/>
          <a:stretch>
            <a:fillRect/>
          </a:stretch>
        </p:blipFill>
        <p:spPr bwMode="auto">
          <a:xfrm>
            <a:off x="450776" y="1635919"/>
            <a:ext cx="3386216" cy="2244409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051176" y="1861964"/>
            <a:ext cx="4248274" cy="3456384"/>
          </a:xfrm>
          <a:prstGeom prst="rect">
            <a:avLst/>
          </a:prstGeom>
          <a:noFill/>
          <a:ln/>
        </p:spPr>
        <p:txBody>
          <a:bodyPr tIns="57150"/>
          <a:lstStyle/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Dual Bus (SDI2/SDI) Access Control Interface Module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Backward Compatible with D9210C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SDI2/SDI Quick-connect, Tamper 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Rotary Switch Addressing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None/>
              <a:defRPr/>
            </a:pPr>
            <a:endParaRPr lang="en-US" kern="0" dirty="0">
              <a:latin typeface="Bosch Office Sans"/>
              <a:cs typeface="+mn-cs"/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8" name="Rectangle 9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051176" y="533400"/>
            <a:ext cx="4483224" cy="533400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B901 Access Control Module</a:t>
            </a:r>
            <a:endParaRPr lang="en-US" sz="2400" kern="0" dirty="0">
              <a:latin typeface="Bosch Office Sans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compatibility</a:t>
            </a:r>
            <a:endParaRPr lang="en-US" sz="2800" b="1" kern="0" dirty="0" smtClean="0">
              <a:solidFill>
                <a:srgbClr val="000000"/>
              </a:solidFill>
              <a:latin typeface="Bosch Office Sans"/>
            </a:endParaRPr>
          </a:p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43009" name="Picture 1" descr="C:\Users\crd2fp\Desktop\PPTs\B Series\Support Files and Images\B901-F01-V01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8767" y="1657941"/>
            <a:ext cx="3682695" cy="2148239"/>
          </a:xfrm>
          <a:prstGeom prst="rect">
            <a:avLst/>
          </a:prstGeom>
          <a:noFill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33400" y="533400"/>
            <a:ext cx="7772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j-ea"/>
                <a:cs typeface="+mj-cs"/>
              </a:rPr>
              <a:t>System Architecture, D9412GV3 (and older)</a:t>
            </a:r>
            <a:endParaRPr kumimoji="0" lang="en-GB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34" charset="0"/>
              <a:ea typeface="+mj-ea"/>
              <a:cs typeface="+mj-cs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097088" y="1082675"/>
          <a:ext cx="5629275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" name="Visio" r:id="rId12" imgW="4127373" imgH="3266694" progId="">
                  <p:embed/>
                </p:oleObj>
              </mc:Choice>
              <mc:Fallback>
                <p:oleObj name="Visio" r:id="rId12" imgW="4127373" imgH="3266694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1082675"/>
                        <a:ext cx="5629275" cy="445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custDataLst>
      <p:tags r:id="rId2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33400" y="533400"/>
            <a:ext cx="7772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j-ea"/>
                <a:cs typeface="+mj-cs"/>
              </a:rPr>
              <a:t>System Architecture, D9412GV4</a:t>
            </a:r>
            <a:endParaRPr kumimoji="0" lang="en-GB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34" charset="0"/>
              <a:ea typeface="+mj-ea"/>
              <a:cs typeface="+mj-cs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097088" y="1082675"/>
          <a:ext cx="5629275" cy="445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6" name="Visio" r:id="rId13" imgW="4127373" imgH="3266694" progId="">
                  <p:embed/>
                </p:oleObj>
              </mc:Choice>
              <mc:Fallback>
                <p:oleObj name="Visio" r:id="rId13" imgW="4127373" imgH="3266694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1082675"/>
                        <a:ext cx="5629275" cy="445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882650" y="1006475"/>
          <a:ext cx="6840538" cy="452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Visio" r:id="rId15" imgW="5016246" imgH="3320415" progId="">
                  <p:embed/>
                </p:oleObj>
              </mc:Choice>
              <mc:Fallback>
                <p:oleObj name="Visio" r:id="rId15" imgW="5016246" imgH="3320415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1006475"/>
                        <a:ext cx="6840538" cy="452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custDataLst>
      <p:tags r:id="rId2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33400" y="533400"/>
            <a:ext cx="77724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j-ea"/>
                <a:cs typeface="+mj-cs"/>
              </a:rPr>
              <a:t>System Architecture, B9512G</a:t>
            </a:r>
            <a:endParaRPr kumimoji="0" lang="en-GB" sz="2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34" charset="0"/>
              <a:ea typeface="+mj-ea"/>
              <a:cs typeface="+mj-cs"/>
            </a:endParaRPr>
          </a:p>
        </p:txBody>
      </p:sp>
      <p:graphicFrame>
        <p:nvGraphicFramePr>
          <p:cNvPr id="14" name="Object 6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882824" y="954324"/>
          <a:ext cx="6912768" cy="4609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Visio" r:id="rId12" imgW="5000925" imgH="3439764" progId="">
                  <p:embed/>
                </p:oleObj>
              </mc:Choice>
              <mc:Fallback>
                <p:oleObj name="Visio" r:id="rId12" imgW="5000925" imgH="343976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824" y="954324"/>
                        <a:ext cx="6912768" cy="4609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custDataLst>
      <p:tags r:id="rId2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3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800" y="533400"/>
            <a:ext cx="403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34" charset="0"/>
                <a:ea typeface="+mj-ea"/>
                <a:cs typeface="+mj-cs"/>
              </a:rPr>
              <a:t>Retrofitting with a B600</a:t>
            </a:r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Hardware (Old)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Remove Panel Power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Unplug Terminal Strips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Remove Old Panel (1 screw)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Hardware (New)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Install Bx512G Panel (1 screw)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Plug-in Terminal Strips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Apply Power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Programming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RPS Account Upgrade Path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</a:endParaRPr>
          </a:p>
        </p:txBody>
      </p:sp>
      <p:pic>
        <p:nvPicPr>
          <p:cNvPr id="15" name="Picture 13" descr="Bild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22288" y="533400"/>
            <a:ext cx="3462337" cy="434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028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029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033" name="Rectangle 7_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5030788"/>
            <a:ext cx="8534400" cy="5762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Introduce new technology elements in a phased and controlled approach</a:t>
            </a:r>
          </a:p>
          <a:p>
            <a:pPr algn="ctr" eaLnBrk="0" hangingPunct="0"/>
            <a:r>
              <a:rPr lang="en-US" b="1" dirty="0">
                <a:solidFill>
                  <a:schemeClr val="bg1"/>
                </a:solidFill>
              </a:rPr>
              <a:t>Maintain forward and backwards compatibility</a:t>
            </a: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035300" y="2679700"/>
            <a:ext cx="1447800" cy="2008188"/>
            <a:chOff x="1912" y="1688"/>
            <a:chExt cx="912" cy="1265"/>
          </a:xfrm>
        </p:grpSpPr>
        <p:sp>
          <p:nvSpPr>
            <p:cNvPr id="1067" name="Line 9"/>
            <p:cNvSpPr>
              <a:spLocks noChangeShapeType="1"/>
            </p:cNvSpPr>
            <p:nvPr/>
          </p:nvSpPr>
          <p:spPr bwMode="auto">
            <a:xfrm>
              <a:off x="2347" y="2324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8" name="Text Box 10"/>
            <p:cNvSpPr txBox="1">
              <a:spLocks noChangeArrowheads="1"/>
            </p:cNvSpPr>
            <p:nvPr/>
          </p:nvSpPr>
          <p:spPr bwMode="auto">
            <a:xfrm>
              <a:off x="2054" y="2550"/>
              <a:ext cx="58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/>
                <a:t>D9412GV3</a:t>
              </a:r>
            </a:p>
            <a:p>
              <a:pPr algn="ctr" eaLnBrk="0" hangingPunct="0"/>
              <a:r>
                <a:rPr lang="en-US" sz="1200" dirty="0"/>
                <a:t>D7412GV3</a:t>
              </a:r>
            </a:p>
            <a:p>
              <a:pPr algn="ctr" eaLnBrk="0" hangingPunct="0"/>
              <a:r>
                <a:rPr lang="en-US" sz="1200" dirty="0"/>
                <a:t>D7212GV3</a:t>
              </a:r>
            </a:p>
          </p:txBody>
        </p:sp>
        <p:sp>
          <p:nvSpPr>
            <p:cNvPr id="1069" name="AutoShape 11"/>
            <p:cNvSpPr>
              <a:spLocks noChangeArrowheads="1"/>
            </p:cNvSpPr>
            <p:nvPr/>
          </p:nvSpPr>
          <p:spPr bwMode="auto">
            <a:xfrm>
              <a:off x="1917" y="1688"/>
              <a:ext cx="907" cy="725"/>
            </a:xfrm>
            <a:prstGeom prst="roundRect">
              <a:avLst>
                <a:gd name="adj" fmla="val 8477"/>
              </a:avLst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070" name="Text Box 12"/>
            <p:cNvSpPr txBox="1">
              <a:spLocks noChangeArrowheads="1"/>
            </p:cNvSpPr>
            <p:nvPr/>
          </p:nvSpPr>
          <p:spPr bwMode="auto">
            <a:xfrm>
              <a:off x="1912" y="1688"/>
              <a:ext cx="90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 dirty="0"/>
                <a:t>2</a:t>
              </a:r>
              <a:r>
                <a:rPr lang="en-US" sz="900" b="1" dirty="0"/>
                <a:t> </a:t>
              </a:r>
              <a:r>
                <a:rPr lang="en-US" sz="900" b="1" u="sng" dirty="0"/>
                <a:t>Software Upgrade</a:t>
              </a:r>
            </a:p>
            <a:p>
              <a:pPr eaLnBrk="0" hangingPunct="0"/>
              <a:r>
                <a:rPr lang="en-US" sz="900" b="1" dirty="0"/>
                <a:t>Capacity:</a:t>
              </a:r>
              <a:r>
                <a:rPr lang="en-US" sz="900" dirty="0"/>
                <a:t>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More Areas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More Keypads</a:t>
              </a:r>
            </a:p>
            <a:p>
              <a:pPr eaLnBrk="0" hangingPunct="0"/>
              <a:r>
                <a:rPr lang="en-US" sz="900" b="1" dirty="0"/>
                <a:t>Communications</a:t>
              </a:r>
              <a:r>
                <a:rPr lang="en-US" sz="900" dirty="0"/>
                <a:t>: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IP &amp; RPS configuration from keypad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SDI Automation Update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138613" y="1095375"/>
            <a:ext cx="1871662" cy="3592513"/>
            <a:chOff x="2607" y="690"/>
            <a:chExt cx="1179" cy="2263"/>
          </a:xfrm>
        </p:grpSpPr>
        <p:sp>
          <p:nvSpPr>
            <p:cNvPr id="1063" name="Text Box 14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855" y="2550"/>
              <a:ext cx="58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/>
                <a:t>D9412GV4</a:t>
              </a:r>
            </a:p>
            <a:p>
              <a:pPr algn="ctr" eaLnBrk="0" hangingPunct="0"/>
              <a:r>
                <a:rPr lang="en-US" sz="1200" dirty="0"/>
                <a:t>D7412GV4</a:t>
              </a:r>
            </a:p>
            <a:p>
              <a:pPr algn="ctr" eaLnBrk="0" hangingPunct="0"/>
              <a:r>
                <a:rPr lang="en-US" sz="1200" dirty="0"/>
                <a:t>D7212GV4</a:t>
              </a:r>
            </a:p>
          </p:txBody>
        </p:sp>
        <p:sp>
          <p:nvSpPr>
            <p:cNvPr id="1064" name="Line 1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141" y="1326"/>
              <a:ext cx="0" cy="12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5" name="AutoShape 1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07" y="690"/>
              <a:ext cx="1109" cy="846"/>
            </a:xfrm>
            <a:prstGeom prst="roundRect">
              <a:avLst>
                <a:gd name="adj" fmla="val 8477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066" name="Text Box 1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607" y="690"/>
              <a:ext cx="1179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 dirty="0"/>
                <a:t>3</a:t>
              </a:r>
              <a:r>
                <a:rPr lang="en-US" sz="900" b="1" dirty="0"/>
                <a:t> </a:t>
              </a:r>
              <a:r>
                <a:rPr lang="en-US" sz="900" b="1" u="sng" dirty="0"/>
                <a:t>Hardware Upgrade</a:t>
              </a:r>
            </a:p>
            <a:p>
              <a:pPr eaLnBrk="0" hangingPunct="0"/>
              <a:r>
                <a:rPr lang="en-US" sz="900" b="1" dirty="0"/>
                <a:t>Performance:</a:t>
              </a:r>
              <a:r>
                <a:rPr lang="en-US" sz="900" dirty="0"/>
                <a:t>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HS bus (SDI2)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New SDI2 Peripherals </a:t>
              </a:r>
              <a:br>
                <a:rPr lang="en-US" sz="900" dirty="0"/>
              </a:br>
              <a:r>
                <a:rPr lang="en-US" sz="900" dirty="0"/>
                <a:t>  (IP, 8-In, 8-Out, RF Interface) </a:t>
              </a:r>
            </a:p>
            <a:p>
              <a:pPr eaLnBrk="0" hangingPunct="0"/>
              <a:r>
                <a:rPr lang="en-US" sz="900" b="1" dirty="0"/>
                <a:t>Capacity</a:t>
              </a:r>
              <a:r>
                <a:rPr lang="en-US" sz="900" dirty="0"/>
                <a:t>: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More Users</a:t>
              </a:r>
            </a:p>
            <a:p>
              <a:pPr eaLnBrk="0" hangingPunct="0"/>
              <a:r>
                <a:rPr lang="en-US" sz="900" b="1" dirty="0"/>
                <a:t>Operations</a:t>
              </a:r>
              <a:r>
                <a:rPr lang="en-US" sz="900" dirty="0"/>
                <a:t>: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Panel FW Update (via RPS)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5416550" y="2679700"/>
            <a:ext cx="2019300" cy="2066925"/>
            <a:chOff x="3412" y="1688"/>
            <a:chExt cx="1272" cy="1302"/>
          </a:xfrm>
        </p:grpSpPr>
        <p:sp>
          <p:nvSpPr>
            <p:cNvPr id="1059" name="Text Box 19"/>
            <p:cNvSpPr txBox="1">
              <a:spLocks noChangeArrowheads="1"/>
            </p:cNvSpPr>
            <p:nvPr/>
          </p:nvSpPr>
          <p:spPr bwMode="auto">
            <a:xfrm>
              <a:off x="3739" y="2602"/>
              <a:ext cx="395" cy="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/>
                <a:t>B5512</a:t>
              </a:r>
            </a:p>
            <a:p>
              <a:pPr algn="ctr" eaLnBrk="0" hangingPunct="0"/>
              <a:r>
                <a:rPr lang="en-US" sz="1200" dirty="0"/>
                <a:t>B4512</a:t>
              </a:r>
            </a:p>
            <a:p>
              <a:pPr algn="ctr" eaLnBrk="0" hangingPunct="0"/>
              <a:r>
                <a:rPr lang="en-US" sz="1000" dirty="0"/>
                <a:t>GV4 v2</a:t>
              </a:r>
            </a:p>
          </p:txBody>
        </p:sp>
        <p:sp>
          <p:nvSpPr>
            <p:cNvPr id="1060" name="Line 20"/>
            <p:cNvSpPr>
              <a:spLocks noChangeShapeType="1"/>
            </p:cNvSpPr>
            <p:nvPr/>
          </p:nvSpPr>
          <p:spPr bwMode="auto">
            <a:xfrm>
              <a:off x="3935" y="1961"/>
              <a:ext cx="0" cy="5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1" name="AutoShape 21"/>
            <p:cNvSpPr>
              <a:spLocks noChangeArrowheads="1"/>
            </p:cNvSpPr>
            <p:nvPr/>
          </p:nvSpPr>
          <p:spPr bwMode="auto">
            <a:xfrm>
              <a:off x="3414" y="1688"/>
              <a:ext cx="1179" cy="725"/>
            </a:xfrm>
            <a:prstGeom prst="roundRect">
              <a:avLst>
                <a:gd name="adj" fmla="val 8477"/>
              </a:avLst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Arial" charset="0"/>
              </a:endParaRPr>
            </a:p>
          </p:txBody>
        </p:sp>
        <p:sp>
          <p:nvSpPr>
            <p:cNvPr id="1062" name="Text Box 22"/>
            <p:cNvSpPr txBox="1">
              <a:spLocks noChangeArrowheads="1"/>
            </p:cNvSpPr>
            <p:nvPr/>
          </p:nvSpPr>
          <p:spPr bwMode="auto">
            <a:xfrm>
              <a:off x="3412" y="1688"/>
              <a:ext cx="1272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 dirty="0"/>
                <a:t>4</a:t>
              </a:r>
              <a:r>
                <a:rPr lang="en-US" sz="900" b="1" dirty="0"/>
                <a:t> </a:t>
              </a:r>
              <a:r>
                <a:rPr lang="en-US" sz="900" b="1" u="sng" dirty="0"/>
                <a:t>New Platform (Mid-Range)</a:t>
              </a:r>
            </a:p>
            <a:p>
              <a:pPr eaLnBrk="0" hangingPunct="0"/>
              <a:r>
                <a:rPr lang="en-US" sz="900" b="1" dirty="0"/>
                <a:t>Performance and UI:</a:t>
              </a:r>
              <a:r>
                <a:rPr lang="en-US" sz="900" dirty="0"/>
                <a:t>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SDI2 Devices (B920, B930, B520)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SDI2 RADION Wireless </a:t>
              </a:r>
            </a:p>
            <a:p>
              <a:pPr eaLnBrk="0" hangingPunct="0"/>
              <a:r>
                <a:rPr lang="en-US" sz="900" b="1" dirty="0"/>
                <a:t>Communications</a:t>
              </a:r>
              <a:r>
                <a:rPr lang="en-US" sz="900" dirty="0"/>
                <a:t>: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IP, Modular – Future Proof</a:t>
              </a:r>
            </a:p>
            <a:p>
              <a:pPr eaLnBrk="0" hangingPunct="0"/>
              <a:r>
                <a:rPr lang="en-US" sz="900" b="1" dirty="0"/>
                <a:t>Family</a:t>
              </a:r>
              <a:r>
                <a:rPr lang="en-US" sz="900" dirty="0"/>
                <a:t>: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Common peripherals</a:t>
              </a:r>
            </a:p>
          </p:txBody>
        </p:sp>
      </p:grpSp>
      <p:sp>
        <p:nvSpPr>
          <p:cNvPr id="1037" name="Text Box 27"/>
          <p:cNvSpPr txBox="1">
            <a:spLocks noChangeArrowheads="1"/>
          </p:cNvSpPr>
          <p:nvPr/>
        </p:nvSpPr>
        <p:spPr bwMode="auto">
          <a:xfrm>
            <a:off x="6643688" y="1095375"/>
            <a:ext cx="187166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000" b="1" dirty="0">
                <a:solidFill>
                  <a:schemeClr val="bg1"/>
                </a:solidFill>
              </a:rPr>
              <a:t>5 </a:t>
            </a:r>
            <a:r>
              <a:rPr lang="en-US" sz="900" b="1" u="sng" dirty="0">
                <a:solidFill>
                  <a:schemeClr val="bg1"/>
                </a:solidFill>
              </a:rPr>
              <a:t>New Platform (High-End)</a:t>
            </a:r>
          </a:p>
          <a:p>
            <a:pPr eaLnBrk="0" hangingPunct="0"/>
            <a:r>
              <a:rPr lang="en-US" sz="900" b="1" u="sng" dirty="0">
                <a:solidFill>
                  <a:schemeClr val="bg1"/>
                </a:solidFill>
              </a:rPr>
              <a:t>SW grade (Mid-Range)</a:t>
            </a:r>
          </a:p>
          <a:p>
            <a:pPr eaLnBrk="0" hangingPunct="0"/>
            <a:r>
              <a:rPr lang="en-US" sz="900" b="1" dirty="0">
                <a:solidFill>
                  <a:schemeClr val="bg1"/>
                </a:solidFill>
              </a:rPr>
              <a:t>Performance and UI: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</a:p>
          <a:p>
            <a:pPr eaLnBrk="0" hangingPunct="0">
              <a:buFontTx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SDI2 Access Control</a:t>
            </a:r>
          </a:p>
          <a:p>
            <a:pPr eaLnBrk="0" hangingPunct="0">
              <a:buFontTx/>
              <a:buChar char="•"/>
            </a:pPr>
            <a:r>
              <a:rPr lang="en-US" sz="900" dirty="0">
                <a:solidFill>
                  <a:schemeClr val="bg1"/>
                </a:solidFill>
              </a:rPr>
              <a:t>SDI2 POPEX, Retrofit Module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b="1" dirty="0">
                <a:solidFill>
                  <a:schemeClr val="bg1"/>
                </a:solidFill>
              </a:rPr>
              <a:t>Communications</a:t>
            </a:r>
            <a:r>
              <a:rPr lang="en-US" sz="900" dirty="0">
                <a:solidFill>
                  <a:schemeClr val="bg1"/>
                </a:solidFill>
              </a:rPr>
              <a:t>: </a:t>
            </a:r>
          </a:p>
          <a:p>
            <a:pPr eaLnBrk="0" hangingPunct="0">
              <a:buFontTx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Modular – Future Proof</a:t>
            </a:r>
          </a:p>
          <a:p>
            <a:pPr eaLnBrk="0" hangingPunct="0"/>
            <a:r>
              <a:rPr lang="en-US" sz="900" b="1" dirty="0">
                <a:solidFill>
                  <a:schemeClr val="bg1"/>
                </a:solidFill>
              </a:rPr>
              <a:t>Family</a:t>
            </a:r>
            <a:r>
              <a:rPr lang="en-US" sz="900" dirty="0">
                <a:solidFill>
                  <a:schemeClr val="bg1"/>
                </a:solidFill>
              </a:rPr>
              <a:t>:</a:t>
            </a:r>
          </a:p>
          <a:p>
            <a:pPr eaLnBrk="0" hangingPunct="0">
              <a:buFontTx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Common peripherals</a:t>
            </a:r>
          </a:p>
        </p:txBody>
      </p:sp>
      <p:grpSp>
        <p:nvGrpSpPr>
          <p:cNvPr id="1038" name="Group 28"/>
          <p:cNvGrpSpPr>
            <a:grpSpLocks/>
          </p:cNvGrpSpPr>
          <p:nvPr/>
        </p:nvGrpSpPr>
        <p:grpSpPr bwMode="auto">
          <a:xfrm>
            <a:off x="19050" y="612775"/>
            <a:ext cx="1838325" cy="4392613"/>
            <a:chOff x="12" y="402"/>
            <a:chExt cx="1158" cy="2767"/>
          </a:xfrm>
        </p:grpSpPr>
        <p:pic>
          <p:nvPicPr>
            <p:cNvPr id="1055" name="Picture 29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2" y="402"/>
              <a:ext cx="1158" cy="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026" name="Object 2"/>
            <p:cNvGraphicFramePr>
              <a:graphicFrameLocks noChangeAspect="1"/>
            </p:cNvGraphicFramePr>
            <p:nvPr>
              <p:custDataLst>
                <p:tags r:id="rId18"/>
              </p:custDataLst>
            </p:nvPr>
          </p:nvGraphicFramePr>
          <p:xfrm>
            <a:off x="12" y="402"/>
            <a:ext cx="1158" cy="27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Visio" r:id="rId26" imgW="1872615" imgH="4472559" progId="">
                    <p:embed/>
                  </p:oleObj>
                </mc:Choice>
                <mc:Fallback>
                  <p:oleObj name="Visio" r:id="rId26" imgW="1872615" imgH="4472559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" y="402"/>
                          <a:ext cx="1158" cy="27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6" name="Text Box 31"/>
            <p:cNvSpPr txBox="1">
              <a:spLocks noChangeArrowheads="1"/>
            </p:cNvSpPr>
            <p:nvPr/>
          </p:nvSpPr>
          <p:spPr bwMode="auto">
            <a:xfrm>
              <a:off x="73" y="2814"/>
              <a:ext cx="1043" cy="77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 dirty="0"/>
                <a:t>Step 3 – Richmond, VA:  Q4 2011</a:t>
              </a:r>
            </a:p>
          </p:txBody>
        </p:sp>
        <p:sp>
          <p:nvSpPr>
            <p:cNvPr id="1057" name="Text Box 32"/>
            <p:cNvSpPr txBox="1">
              <a:spLocks noChangeArrowheads="1"/>
            </p:cNvSpPr>
            <p:nvPr/>
          </p:nvSpPr>
          <p:spPr bwMode="auto">
            <a:xfrm>
              <a:off x="69" y="2937"/>
              <a:ext cx="1043" cy="77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 dirty="0"/>
                <a:t>Step 4 – Fort Lee, NJ:  Q4 2012</a:t>
              </a:r>
            </a:p>
          </p:txBody>
        </p:sp>
        <p:sp>
          <p:nvSpPr>
            <p:cNvPr id="1058" name="Text Box 33"/>
            <p:cNvSpPr txBox="1">
              <a:spLocks noChangeArrowheads="1"/>
            </p:cNvSpPr>
            <p:nvPr/>
          </p:nvSpPr>
          <p:spPr bwMode="auto">
            <a:xfrm>
              <a:off x="71" y="3041"/>
              <a:ext cx="1075" cy="78"/>
            </a:xfrm>
            <a:prstGeom prst="rect">
              <a:avLst/>
            </a:prstGeom>
            <a:solidFill>
              <a:srgbClr val="00660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 b="1" dirty="0">
                  <a:solidFill>
                    <a:schemeClr val="bg1"/>
                  </a:solidFill>
                </a:rPr>
                <a:t>Step 5 – Fort Kent, ME:   </a:t>
              </a:r>
              <a:r>
                <a:rPr lang="en-US" sz="800" b="1" dirty="0" smtClean="0">
                  <a:solidFill>
                    <a:schemeClr val="bg1"/>
                  </a:solidFill>
                </a:rPr>
                <a:t>Q1 2015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9" name="Group 36"/>
          <p:cNvGrpSpPr>
            <a:grpSpLocks/>
          </p:cNvGrpSpPr>
          <p:nvPr/>
        </p:nvGrpSpPr>
        <p:grpSpPr bwMode="auto">
          <a:xfrm>
            <a:off x="1890713" y="4048125"/>
            <a:ext cx="6337300" cy="1044575"/>
            <a:chOff x="1191" y="2534"/>
            <a:chExt cx="3992" cy="658"/>
          </a:xfrm>
        </p:grpSpPr>
        <p:sp>
          <p:nvSpPr>
            <p:cNvPr id="1049" name="Line 37"/>
            <p:cNvSpPr>
              <a:spLocks noChangeShapeType="1"/>
            </p:cNvSpPr>
            <p:nvPr/>
          </p:nvSpPr>
          <p:spPr bwMode="auto">
            <a:xfrm flipV="1">
              <a:off x="1191" y="2534"/>
              <a:ext cx="3992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Text Box 3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354" y="2959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/>
                <a:t>2010</a:t>
              </a:r>
            </a:p>
          </p:txBody>
        </p:sp>
        <p:sp>
          <p:nvSpPr>
            <p:cNvPr id="1051" name="Text Box 3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137" y="2959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/>
                <a:t>2011</a:t>
              </a:r>
            </a:p>
          </p:txBody>
        </p:sp>
        <p:sp>
          <p:nvSpPr>
            <p:cNvPr id="1052" name="Text Box 4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32" y="2959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/>
                <a:t>2012</a:t>
              </a:r>
            </a:p>
          </p:txBody>
        </p:sp>
        <p:sp>
          <p:nvSpPr>
            <p:cNvPr id="1053" name="Text Box 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27" y="2959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/>
                <a:t>2013</a:t>
              </a:r>
            </a:p>
          </p:txBody>
        </p:sp>
        <p:sp>
          <p:nvSpPr>
            <p:cNvPr id="1054" name="Text Box 4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562" y="2959"/>
              <a:ext cx="4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smtClean="0"/>
                <a:t>2015</a:t>
              </a:r>
              <a:endParaRPr lang="en-US" dirty="0"/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1890713" y="1095375"/>
            <a:ext cx="1944687" cy="3592513"/>
            <a:chOff x="1191" y="674"/>
            <a:chExt cx="1225" cy="2263"/>
          </a:xfrm>
        </p:grpSpPr>
        <p:sp>
          <p:nvSpPr>
            <p:cNvPr id="1045" name="Line 44"/>
            <p:cNvSpPr>
              <a:spLocks noChangeShapeType="1"/>
            </p:cNvSpPr>
            <p:nvPr/>
          </p:nvSpPr>
          <p:spPr bwMode="auto">
            <a:xfrm>
              <a:off x="1554" y="1491"/>
              <a:ext cx="0" cy="1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6" name="AutoShape 45"/>
            <p:cNvSpPr>
              <a:spLocks noChangeArrowheads="1"/>
            </p:cNvSpPr>
            <p:nvPr/>
          </p:nvSpPr>
          <p:spPr bwMode="auto">
            <a:xfrm>
              <a:off x="1191" y="674"/>
              <a:ext cx="1225" cy="907"/>
            </a:xfrm>
            <a:prstGeom prst="roundRect">
              <a:avLst>
                <a:gd name="adj" fmla="val 847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  <p:sp>
          <p:nvSpPr>
            <p:cNvPr id="1047" name="Text Box 46"/>
            <p:cNvSpPr txBox="1">
              <a:spLocks noChangeArrowheads="1"/>
            </p:cNvSpPr>
            <p:nvPr/>
          </p:nvSpPr>
          <p:spPr bwMode="auto">
            <a:xfrm>
              <a:off x="1237" y="696"/>
              <a:ext cx="1133" cy="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000" b="1" dirty="0"/>
                <a:t>1</a:t>
              </a:r>
              <a:r>
                <a:rPr lang="en-US" sz="900" b="1" dirty="0"/>
                <a:t> </a:t>
              </a:r>
              <a:r>
                <a:rPr lang="en-US" sz="900" b="1" u="sng" dirty="0"/>
                <a:t>Hardware Upgrade</a:t>
              </a:r>
            </a:p>
            <a:p>
              <a:pPr eaLnBrk="0" hangingPunct="0"/>
              <a:r>
                <a:rPr lang="en-US" sz="900" b="1" dirty="0"/>
                <a:t>Performance:</a:t>
              </a:r>
              <a:r>
                <a:rPr lang="en-US" sz="900" dirty="0"/>
                <a:t>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New 32 bit processor</a:t>
              </a:r>
            </a:p>
            <a:p>
              <a:pPr eaLnBrk="0" hangingPunct="0"/>
              <a:r>
                <a:rPr lang="en-US" sz="900" b="1" dirty="0"/>
                <a:t>Communications</a:t>
              </a:r>
              <a:r>
                <a:rPr lang="en-US" sz="900" dirty="0"/>
                <a:t>: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New modem section (CID, faster)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Cellular reporting/programming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Dual IP path support</a:t>
              </a:r>
            </a:p>
            <a:p>
              <a:pPr eaLnBrk="0" hangingPunct="0"/>
              <a:r>
                <a:rPr lang="en-US" sz="900" b="1" dirty="0"/>
                <a:t>Operations</a:t>
              </a:r>
              <a:r>
                <a:rPr lang="en-US" sz="900" dirty="0"/>
                <a:t>: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Local flash update (ROM Key)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/>
                <a:t> No more coin-cell battery</a:t>
              </a:r>
            </a:p>
          </p:txBody>
        </p:sp>
        <p:sp>
          <p:nvSpPr>
            <p:cNvPr id="1048" name="Text Box 47"/>
            <p:cNvSpPr txBox="1">
              <a:spLocks noChangeArrowheads="1"/>
            </p:cNvSpPr>
            <p:nvPr/>
          </p:nvSpPr>
          <p:spPr bwMode="auto">
            <a:xfrm>
              <a:off x="1278" y="2534"/>
              <a:ext cx="58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/>
                <a:t>D9412GV3</a:t>
              </a:r>
            </a:p>
            <a:p>
              <a:pPr algn="ctr" eaLnBrk="0" hangingPunct="0"/>
              <a:r>
                <a:rPr lang="en-US" sz="1200" dirty="0"/>
                <a:t>D7412GV3</a:t>
              </a:r>
            </a:p>
            <a:p>
              <a:pPr algn="ctr" eaLnBrk="0" hangingPunct="0"/>
              <a:r>
                <a:rPr lang="en-US" sz="1200" dirty="0"/>
                <a:t>D7212GV3</a:t>
              </a:r>
            </a:p>
          </p:txBody>
        </p:sp>
      </p:grpSp>
      <p:sp>
        <p:nvSpPr>
          <p:cNvPr id="46" name="Text Box 4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59138" y="854075"/>
            <a:ext cx="722312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sch Office Sans"/>
                <a:cs typeface="+mn-cs"/>
                <a:sym typeface="Wingdings" pitchFamily="2" charset="2"/>
              </a:rPr>
              <a:t></a:t>
            </a:r>
          </a:p>
        </p:txBody>
      </p:sp>
      <p:sp>
        <p:nvSpPr>
          <p:cNvPr id="47" name="Text Box 4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46700" y="854075"/>
            <a:ext cx="722313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sch Office Sans"/>
                <a:cs typeface="+mn-cs"/>
                <a:sym typeface="Wingdings" pitchFamily="2" charset="2"/>
              </a:rPr>
              <a:t></a:t>
            </a:r>
          </a:p>
        </p:txBody>
      </p:sp>
      <p:sp>
        <p:nvSpPr>
          <p:cNvPr id="48" name="Text Box 5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979863" y="2463800"/>
            <a:ext cx="722312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sch Office Sans"/>
                <a:cs typeface="+mn-cs"/>
                <a:sym typeface="Wingdings" pitchFamily="2" charset="2"/>
              </a:rPr>
              <a:t></a:t>
            </a:r>
          </a:p>
        </p:txBody>
      </p:sp>
      <p:sp>
        <p:nvSpPr>
          <p:cNvPr id="49" name="Text Box 49_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073900" y="2508250"/>
            <a:ext cx="722313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54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sch Office Sans"/>
                <a:cs typeface="+mn-cs"/>
                <a:sym typeface="Wingdings" pitchFamily="2" charset="2"/>
              </a:rPr>
              <a:t></a:t>
            </a:r>
          </a:p>
        </p:txBody>
      </p:sp>
      <p:grpSp>
        <p:nvGrpSpPr>
          <p:cNvPr id="50" name="Group 23"/>
          <p:cNvGrpSpPr>
            <a:grpSpLocks/>
          </p:cNvGrpSpPr>
          <p:nvPr/>
        </p:nvGrpSpPr>
        <p:grpSpPr bwMode="auto">
          <a:xfrm>
            <a:off x="6643688" y="1095375"/>
            <a:ext cx="1871662" cy="3486151"/>
            <a:chOff x="3913" y="674"/>
            <a:chExt cx="1179" cy="2196"/>
          </a:xfrm>
        </p:grpSpPr>
        <p:sp>
          <p:nvSpPr>
            <p:cNvPr id="51" name="Text Box 24"/>
            <p:cNvSpPr txBox="1">
              <a:spLocks noChangeArrowheads="1"/>
            </p:cNvSpPr>
            <p:nvPr/>
          </p:nvSpPr>
          <p:spPr bwMode="auto">
            <a:xfrm>
              <a:off x="4500" y="2579"/>
              <a:ext cx="4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/>
                <a:t>B9512G</a:t>
              </a:r>
              <a:endParaRPr lang="en-US" sz="1200" dirty="0"/>
            </a:p>
            <a:p>
              <a:pPr algn="ctr" eaLnBrk="0" hangingPunct="0"/>
              <a:r>
                <a:rPr lang="en-US" sz="1200" dirty="0" smtClean="0"/>
                <a:t>B8512G</a:t>
              </a:r>
              <a:endParaRPr lang="en-US" sz="1200" dirty="0"/>
            </a:p>
          </p:txBody>
        </p:sp>
        <p:sp>
          <p:nvSpPr>
            <p:cNvPr id="52" name="Line 25"/>
            <p:cNvSpPr>
              <a:spLocks noChangeShapeType="1"/>
            </p:cNvSpPr>
            <p:nvPr/>
          </p:nvSpPr>
          <p:spPr bwMode="auto">
            <a:xfrm>
              <a:off x="4729" y="1264"/>
              <a:ext cx="0" cy="12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AutoShape 26"/>
            <p:cNvSpPr>
              <a:spLocks noChangeArrowheads="1"/>
            </p:cNvSpPr>
            <p:nvPr/>
          </p:nvSpPr>
          <p:spPr bwMode="auto">
            <a:xfrm>
              <a:off x="3913" y="674"/>
              <a:ext cx="1134" cy="861"/>
            </a:xfrm>
            <a:prstGeom prst="roundRect">
              <a:avLst>
                <a:gd name="adj" fmla="val 8477"/>
              </a:avLst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>
              <a:off x="3913" y="674"/>
              <a:ext cx="1179" cy="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 dirty="0">
                  <a:solidFill>
                    <a:schemeClr val="bg1"/>
                  </a:solidFill>
                </a:rPr>
                <a:t>5 </a:t>
              </a:r>
              <a:r>
                <a:rPr lang="en-US" sz="900" b="1" u="sng" dirty="0">
                  <a:solidFill>
                    <a:schemeClr val="bg1"/>
                  </a:solidFill>
                </a:rPr>
                <a:t>New Platform (High-End)</a:t>
              </a:r>
            </a:p>
            <a:p>
              <a:pPr eaLnBrk="0" hangingPunct="0"/>
              <a:r>
                <a:rPr lang="en-US" sz="900" b="1" u="sng" dirty="0">
                  <a:solidFill>
                    <a:schemeClr val="bg1"/>
                  </a:solidFill>
                </a:rPr>
                <a:t>SW upgrade (Mid-Range)</a:t>
              </a:r>
            </a:p>
            <a:p>
              <a:pPr eaLnBrk="0" hangingPunct="0"/>
              <a:r>
                <a:rPr lang="en-US" sz="900" b="1" dirty="0">
                  <a:solidFill>
                    <a:schemeClr val="bg1"/>
                  </a:solidFill>
                </a:rPr>
                <a:t>Performance and UI: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SDI2 Access Control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SDI2 POPEX, Retrofit Module</a:t>
              </a:r>
              <a:br>
                <a:rPr lang="en-US" sz="900" dirty="0">
                  <a:solidFill>
                    <a:schemeClr val="bg1"/>
                  </a:solidFill>
                </a:rPr>
              </a:br>
              <a:r>
                <a:rPr lang="en-US" sz="900" b="1" dirty="0">
                  <a:solidFill>
                    <a:schemeClr val="bg1"/>
                  </a:solidFill>
                </a:rPr>
                <a:t>Communications</a:t>
              </a:r>
              <a:r>
                <a:rPr lang="en-US" sz="900" dirty="0">
                  <a:solidFill>
                    <a:schemeClr val="bg1"/>
                  </a:solidFill>
                </a:rPr>
                <a:t>: 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 Modular – Future Proof</a:t>
              </a:r>
            </a:p>
            <a:p>
              <a:pPr eaLnBrk="0" hangingPunct="0"/>
              <a:r>
                <a:rPr lang="en-US" sz="900" b="1" dirty="0">
                  <a:solidFill>
                    <a:schemeClr val="bg1"/>
                  </a:solidFill>
                </a:rPr>
                <a:t>Family</a:t>
              </a:r>
              <a:r>
                <a:rPr lang="en-US" sz="900" dirty="0">
                  <a:solidFill>
                    <a:schemeClr val="bg1"/>
                  </a:solidFill>
                </a:rPr>
                <a:t>:</a:t>
              </a:r>
            </a:p>
            <a:p>
              <a:pPr eaLnBrk="0" hangingPunct="0">
                <a:buFontTx/>
                <a:buChar char="•"/>
              </a:pPr>
              <a:r>
                <a:rPr lang="en-US" sz="900" dirty="0">
                  <a:solidFill>
                    <a:schemeClr val="bg1"/>
                  </a:solidFill>
                </a:rPr>
                <a:t> Common peripherals</a:t>
              </a:r>
            </a:p>
          </p:txBody>
        </p:sp>
      </p:grpSp>
      <p:sp>
        <p:nvSpPr>
          <p:cNvPr id="55" name="Slide Number Placeholder 5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custDataLst>
      <p:tags r:id="rId2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588" y="541338"/>
            <a:ext cx="4183062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Intrusion Controls Roadmap Update</a:t>
            </a:r>
          </a:p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8" name="Rectangle 9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105606" y="533400"/>
            <a:ext cx="4385253" cy="533400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solidFill>
                  <a:srgbClr val="FF0000"/>
                </a:solidFill>
                <a:latin typeface="Bosch Office Sans"/>
                <a:ea typeface="+mj-ea"/>
                <a:cs typeface="+mj-cs"/>
              </a:rPr>
              <a:t>B600 </a:t>
            </a: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Retrofit </a:t>
            </a:r>
            <a:r>
              <a:rPr lang="en-US" sz="2400" kern="0" dirty="0" smtClean="0">
                <a:solidFill>
                  <a:srgbClr val="FF0000"/>
                </a:solidFill>
                <a:latin typeface="Bosch Office Sans"/>
                <a:ea typeface="+mj-ea"/>
                <a:cs typeface="+mj-cs"/>
              </a:rPr>
              <a:t>(ZONEX) Module</a:t>
            </a:r>
            <a:endParaRPr lang="en-US" sz="2400" kern="0" dirty="0">
              <a:latin typeface="Bosch Office Sans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B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:more: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compatible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17" name="Text Placeholder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Backward Compatibility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Hardware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Drop-in Replacement for older Bosch (Radionics) Control Panels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Works with Removable Terminal Strip Panels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Programming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RPS Account Upgrade Feature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</a:rPr>
              <a:t>RPS Account Upgrades from D7212B1/D9112B1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\\fp1data1\Data\Projects\ENG3_3\IMAGEPOOL\Photos\B\B9512_panel_C-Samples\B9512-F01-V01_without_cards-C-Sampl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99248" y="565820"/>
            <a:ext cx="3956923" cy="2808313"/>
          </a:xfrm>
          <a:prstGeom prst="rect">
            <a:avLst/>
          </a:prstGeom>
          <a:noFill/>
        </p:spPr>
      </p:pic>
      <p:pic>
        <p:nvPicPr>
          <p:cNvPr id="16" name="Picture 15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8"/>
            </p:custDataLst>
          </p:nvPr>
        </p:nvSpPr>
        <p:spPr/>
        <p:txBody>
          <a:bodyPr/>
          <a:lstStyle/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innovation</a:t>
            </a:r>
            <a:endParaRPr lang="en-US" sz="2800" b="1" dirty="0"/>
          </a:p>
        </p:txBody>
      </p:sp>
      <p:pic>
        <p:nvPicPr>
          <p:cNvPr id="9" name="Picture 40" descr="ANd9GcRqJGGl4PxAvmPfaBmfEdOLOGU630nwxlh8VCWsG3qOF5nhywwE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5154297" y="3469034"/>
            <a:ext cx="27559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>
            <p:custDataLst>
              <p:tags r:id="rId10"/>
            </p:custDataLst>
          </p:nvPr>
        </p:nvSpPr>
        <p:spPr>
          <a:xfrm>
            <a:off x="5275312" y="2654052"/>
            <a:ext cx="787067" cy="54141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_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666800" y="925860"/>
            <a:ext cx="7059930" cy="4026024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On-Board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Ethernet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Conettix IP reporting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b="1" dirty="0" smtClean="0"/>
              <a:t>Modem4 or CID </a:t>
            </a:r>
            <a:r>
              <a:rPr lang="en-US" b="1" dirty="0" smtClean="0">
                <a:solidFill>
                  <a:srgbClr val="00B0F0"/>
                </a:solidFill>
              </a:rPr>
              <a:t>(new)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RPS programming and service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Remote Security </a:t>
            </a:r>
            <a:r>
              <a:rPr lang="en-US" kern="0" dirty="0" smtClean="0"/>
              <a:t>Control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Bosch IP camera Integration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Z-</a:t>
            </a:r>
            <a:r>
              <a:rPr lang="en-US" kern="0" dirty="0" smtClean="0">
                <a:cs typeface="+mn-cs"/>
              </a:rPr>
              <a:t>Wave Module Interface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Third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Party A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utomation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Modern IP Features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IPv6 Support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DNS Reporting and RPS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Universal Plug and Play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AutoIP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256 bit encryption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fp1data1\Data\Projects\ENG3_3\IMAGEPOOL\Photos\B\B9512_panel_C-Samples\B9512-F01-V01_without_cards-C-Sampl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99248" y="565820"/>
            <a:ext cx="3956923" cy="2808313"/>
          </a:xfrm>
          <a:prstGeom prst="rect">
            <a:avLst/>
          </a:prstGeom>
          <a:noFill/>
        </p:spPr>
      </p:pic>
      <p:pic>
        <p:nvPicPr>
          <p:cNvPr id="15" name="Picture 14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innovation</a:t>
            </a:r>
            <a:endParaRPr lang="en-US" sz="2800" b="1" dirty="0"/>
          </a:p>
        </p:txBody>
      </p:sp>
      <p:pic>
        <p:nvPicPr>
          <p:cNvPr id="8194" name="Picture 2_" descr="http://t3.gstatic.com/images?q=tbn:ANd9GcQJ3j4GLuKk8RFHGGduznvaeDtkZyZMHG96uaqsi-TscqW8YuxEfA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5635352" y="3553171"/>
            <a:ext cx="2305050" cy="1981201"/>
          </a:xfrm>
          <a:prstGeom prst="rect">
            <a:avLst/>
          </a:prstGeom>
          <a:noFill/>
        </p:spPr>
      </p:pic>
      <p:sp>
        <p:nvSpPr>
          <p:cNvPr id="12" name="Oval 11"/>
          <p:cNvSpPr/>
          <p:nvPr>
            <p:custDataLst>
              <p:tags r:id="rId10"/>
            </p:custDataLst>
          </p:nvPr>
        </p:nvSpPr>
        <p:spPr>
          <a:xfrm>
            <a:off x="4987280" y="2798068"/>
            <a:ext cx="629653" cy="43313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3_"/>
          <p:cNvSpPr txBox="1"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399302" y="1429916"/>
            <a:ext cx="4371954" cy="4093959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Built-in USB Port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Direct Connect for RPS Programming and Service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Provides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USB power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Wifi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adapter (when used with </a:t>
            </a:r>
            <a:r>
              <a:rPr lang="en-US" kern="0" dirty="0" smtClean="0">
                <a:cs typeface="+mn-cs"/>
              </a:rPr>
              <a:t>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thernet)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No extra module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RPS automatically configures PC 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No special settings required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0483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484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800" y="533400"/>
            <a:ext cx="4038600" cy="533400"/>
          </a:xfrm>
          <a:prstGeom prst="rect">
            <a:avLst/>
          </a:prstGeom>
          <a:ln w="0"/>
          <a:effectLst/>
        </p:spPr>
        <p:txBody>
          <a:bodyPr lIns="0" tIns="12700" rIns="0" bIns="0"/>
          <a:lstStyle/>
          <a:p>
            <a:pPr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kern="0" dirty="0" smtClean="0">
                <a:solidFill>
                  <a:srgbClr val="000000"/>
                </a:solidFill>
                <a:latin typeface="Bosch Office Sans"/>
                <a:ea typeface="+mj-ea"/>
                <a:cs typeface="+mj-cs"/>
              </a:rPr>
              <a:t>BVMS</a:t>
            </a:r>
            <a:endParaRPr lang="en-GB" sz="2700" kern="0" dirty="0">
              <a:solidFill>
                <a:srgbClr val="000000"/>
              </a:solidFill>
              <a:latin typeface="Bosch Office Sans"/>
              <a:ea typeface="+mj-ea"/>
              <a:cs typeface="+mj-cs"/>
            </a:endParaRPr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  <a:ln w="0"/>
          <a:effectLst/>
        </p:spPr>
        <p:txBody>
          <a:bodyPr lIns="0" tIns="63500" rIns="0" bIns="0"/>
          <a:lstStyle/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Integration with Bosch Video Management System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endParaRPr lang="en-GB" sz="1600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Command and Control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endParaRPr lang="en-GB" sz="1600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Head-end display</a:t>
            </a: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endParaRPr lang="en-GB" sz="1600" kern="0" dirty="0" smtClean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 smtClean="0">
                <a:latin typeface="Bosch Office Sans"/>
                <a:cs typeface="+mn-cs"/>
              </a:rPr>
              <a:t>Event Interaction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sz="1600" kern="0" dirty="0">
              <a:latin typeface="Bosch Office Sans"/>
              <a:cs typeface="+mn-cs"/>
            </a:endParaRPr>
          </a:p>
        </p:txBody>
      </p:sp>
      <p:sp>
        <p:nvSpPr>
          <p:cNvPr id="11" name="Title 1_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integration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13" name="Picture 12" descr="ProductPhoto_Web_all_18014399975263371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8728" y="1213892"/>
            <a:ext cx="4186436" cy="294725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fp1data1\Data\Projects\ENG3_3\IMAGEPOOL\Photos\B\B9512_panel_C-Samples\B9512-F01-V01_without_cards-C-Sampl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480" y="1861965"/>
            <a:ext cx="5275896" cy="3744416"/>
          </a:xfrm>
          <a:prstGeom prst="rect">
            <a:avLst/>
          </a:prstGeom>
          <a:noFill/>
        </p:spPr>
      </p:pic>
      <p:sp>
        <p:nvSpPr>
          <p:cNvPr id="22" name="TextBox 2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8" name="Picture 17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ST-IN/PRM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flexibility</a:t>
            </a:r>
            <a:endParaRPr lang="en-US" sz="2800" b="1" dirty="0"/>
          </a:p>
        </p:txBody>
      </p:sp>
      <p:pic>
        <p:nvPicPr>
          <p:cNvPr id="14" name="Picture 13" descr="B430_F03_01_EN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01058">
            <a:off x="4544037" y="1273895"/>
            <a:ext cx="2612841" cy="1505224"/>
          </a:xfrm>
          <a:prstGeom prst="rect">
            <a:avLst/>
          </a:prstGeom>
        </p:spPr>
      </p:pic>
      <p:pic>
        <p:nvPicPr>
          <p:cNvPr id="15" name="Picture 14" descr="B430_F03_01_EN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4892449" y="2397369"/>
            <a:ext cx="2861370" cy="1648398"/>
          </a:xfrm>
          <a:prstGeom prst="rect">
            <a:avLst/>
          </a:prstGeom>
        </p:spPr>
      </p:pic>
      <p:pic>
        <p:nvPicPr>
          <p:cNvPr id="16" name="Picture 15" descr="B430_F03_01_EN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4325" y="1372049"/>
            <a:ext cx="2167819" cy="1248852"/>
          </a:xfrm>
          <a:prstGeom prst="rect">
            <a:avLst/>
          </a:prstGeom>
        </p:spPr>
      </p:pic>
      <p:pic>
        <p:nvPicPr>
          <p:cNvPr id="17" name="Picture 16" descr="B430_F03_01_EN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7080" y="723977"/>
            <a:ext cx="2382133" cy="1372316"/>
          </a:xfrm>
          <a:prstGeom prst="rect">
            <a:avLst/>
          </a:prstGeom>
        </p:spPr>
      </p:pic>
      <p:sp>
        <p:nvSpPr>
          <p:cNvPr id="19" name="Rectangle 3_"/>
          <p:cNvSpPr txBox="1">
            <a:spLocks noChangeArrowheads="1"/>
          </p:cNvSpPr>
          <p:nvPr>
            <p:custDataLst>
              <p:tags r:id="rId13"/>
            </p:custDataLst>
          </p:nvPr>
        </p:nvSpPr>
        <p:spPr>
          <a:xfrm>
            <a:off x="5635352" y="1717948"/>
            <a:ext cx="3235936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Plug-In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communication modules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PSTN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Cellular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kern="0" baseline="0" dirty="0" smtClean="0"/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Simple installation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kern="0" baseline="0" dirty="0" smtClean="0"/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Future-proof upgrades</a:t>
            </a: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kern="0" baseline="0" dirty="0" smtClean="0"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Dual slots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baseline="0" dirty="0" smtClean="0">
                <a:cs typeface="+mn-cs"/>
              </a:rPr>
              <a:t>PSTN plus cellular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Two PSTN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25" name="Picture 24" descr="B5512_B430_F02_V01_en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4" cstate="screen"/>
          <a:srcRect l="40425" t="7862" b="84585"/>
          <a:stretch>
            <a:fillRect/>
          </a:stretch>
        </p:blipFill>
        <p:spPr>
          <a:xfrm>
            <a:off x="3764020" y="2164138"/>
            <a:ext cx="1840694" cy="144015"/>
          </a:xfrm>
          <a:prstGeom prst="rect">
            <a:avLst/>
          </a:prstGeom>
        </p:spPr>
      </p:pic>
      <p:pic>
        <p:nvPicPr>
          <p:cNvPr id="21" name="Picture 20" descr="B430_F03_01_EN.jp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01058">
            <a:off x="5225353" y="1579950"/>
            <a:ext cx="2612841" cy="1505224"/>
          </a:xfrm>
          <a:prstGeom prst="rect">
            <a:avLst/>
          </a:prstGeom>
        </p:spPr>
      </p:pic>
      <p:pic>
        <p:nvPicPr>
          <p:cNvPr id="23" name="Picture 22" descr="B430_F03_01_EN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725138" y="2703424"/>
            <a:ext cx="2861370" cy="1648398"/>
          </a:xfrm>
          <a:prstGeom prst="rect">
            <a:avLst/>
          </a:prstGeom>
        </p:spPr>
      </p:pic>
      <p:pic>
        <p:nvPicPr>
          <p:cNvPr id="24" name="Picture 23" descr="B430_F03_01_EN.jp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7014" y="1678104"/>
            <a:ext cx="2167819" cy="1248852"/>
          </a:xfrm>
          <a:prstGeom prst="rect">
            <a:avLst/>
          </a:prstGeom>
        </p:spPr>
      </p:pic>
      <p:pic>
        <p:nvPicPr>
          <p:cNvPr id="26" name="Picture 25" descr="B430_F03_01_EN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7275" y="1137720"/>
            <a:ext cx="2382133" cy="1372316"/>
          </a:xfrm>
          <a:prstGeom prst="rect">
            <a:avLst/>
          </a:prstGeom>
        </p:spPr>
      </p:pic>
      <p:pic>
        <p:nvPicPr>
          <p:cNvPr id="27" name="Picture 26" descr="B5512_B430_F02_V01_en.jp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4" cstate="screen"/>
          <a:srcRect l="40425" t="7862" b="84585"/>
          <a:stretch>
            <a:fillRect/>
          </a:stretch>
        </p:blipFill>
        <p:spPr>
          <a:xfrm>
            <a:off x="3763144" y="2510037"/>
            <a:ext cx="1840694" cy="144015"/>
          </a:xfrm>
          <a:prstGeom prst="rect">
            <a:avLst/>
          </a:prstGeom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flexibility</a:t>
            </a:r>
            <a:endParaRPr lang="en-US" sz="2800" b="1" dirty="0"/>
          </a:p>
        </p:txBody>
      </p:sp>
      <p:sp>
        <p:nvSpPr>
          <p:cNvPr id="9" name="Rectangle 3_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36777" y="997868"/>
            <a:ext cx="7059930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B430 PSTN Module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2400 Baud RPS Support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Tip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and Ring Tabs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baseline="0" dirty="0" smtClean="0"/>
              <a:t>Modem</a:t>
            </a:r>
            <a:r>
              <a:rPr lang="en-US" kern="0" dirty="0" smtClean="0"/>
              <a:t>4 and Contact ID Reporting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11" name="Picture 10" descr="B430_F03_01_EN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9728" y="961568"/>
            <a:ext cx="2861370" cy="1648398"/>
          </a:xfrm>
          <a:prstGeom prst="rect">
            <a:avLst/>
          </a:prstGeom>
        </p:spPr>
      </p:pic>
      <p:sp>
        <p:nvSpPr>
          <p:cNvPr id="13" name="Rectangle 3__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306760" y="2366020"/>
            <a:ext cx="8227640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B440/B441 Cellular Modules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noProof="0" dirty="0" smtClean="0"/>
              <a:t>CDMA (Verizon) Network</a:t>
            </a:r>
            <a:endParaRPr lang="en-US" sz="1600" kern="0" dirty="0" smtClean="0"/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noProof="0" dirty="0" smtClean="0"/>
              <a:t>Conettix IP Alarm reporting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b="1" dirty="0" smtClean="0"/>
              <a:t>Modem4 or CID </a:t>
            </a:r>
            <a:r>
              <a:rPr lang="en-US" b="1" dirty="0" smtClean="0">
                <a:solidFill>
                  <a:srgbClr val="00B0F0"/>
                </a:solidFill>
              </a:rPr>
              <a:t>(new)</a:t>
            </a:r>
            <a:endParaRPr lang="en-US" kern="0" noProof="0" dirty="0" smtClean="0"/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RPS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Remote Security Control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kern="0" dirty="0" smtClean="0"/>
              <a:t>Text Messaging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sz="2000" kern="0" noProof="0" dirty="0" smtClean="0"/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sz="2000" kern="0" dirty="0" smtClean="0"/>
              <a:t>B443 </a:t>
            </a:r>
            <a:r>
              <a:rPr lang="en-US" sz="2000" kern="0" dirty="0" err="1" smtClean="0"/>
              <a:t>GSM</a:t>
            </a:r>
            <a:r>
              <a:rPr lang="en-US" sz="2000" kern="0" dirty="0" smtClean="0"/>
              <a:t>/</a:t>
            </a:r>
            <a:r>
              <a:rPr lang="en-US" sz="2000" kern="0" dirty="0" err="1" smtClean="0"/>
              <a:t>GPRS</a:t>
            </a:r>
            <a:r>
              <a:rPr lang="en-US" sz="2000" kern="0" dirty="0" smtClean="0"/>
              <a:t> module available for outside USA and for select USA customers</a:t>
            </a:r>
            <a:endParaRPr lang="en-US" sz="2000" noProof="0" dirty="0" smtClean="0"/>
          </a:p>
        </p:txBody>
      </p:sp>
      <p:pic>
        <p:nvPicPr>
          <p:cNvPr id="15" name="Picture 14" descr="B440-F01-V03_large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1256" y="2149996"/>
            <a:ext cx="3668206" cy="2729483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ST-IN/PRM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Box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endParaRPr lang="x-none" b="1">
              <a:solidFill>
                <a:srgbClr val="FFFFFF"/>
              </a:solidFill>
            </a:endParaRPr>
          </a:p>
        </p:txBody>
      </p:sp>
      <p:pic>
        <p:nvPicPr>
          <p:cNvPr id="8" name="Picture 7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Box 3" hidden="1"/>
          <p:cNvSpPr txBox="1"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US" dirty="0"/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495800" y="968188"/>
            <a:ext cx="3810000" cy="4282238"/>
          </a:xfrm>
          <a:prstGeom prst="rect">
            <a:avLst/>
          </a:prstGeom>
          <a:ln w="0"/>
          <a:effectLst/>
        </p:spPr>
        <p:txBody>
          <a:bodyPr wrap="square" lIns="0" tIns="63500" rIns="0" bIns="0"/>
          <a:lstStyle/>
          <a:p>
            <a:pPr marL="342900" marR="0" lvl="0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Integrates IP alarm panel with up to 16 Bosch IP cameras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Direct machine to machine connection (no third party server)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Camera Events can be reported by alarm panel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Video Motion Detection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Video Content Analysis Events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Camera Health Monitor</a:t>
            </a:r>
          </a:p>
          <a:p>
            <a:pPr marL="952500" marR="0" lvl="2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No video/scene too dark</a:t>
            </a:r>
          </a:p>
          <a:p>
            <a:pPr marL="342900" marR="0" lvl="0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Alarm panel events cause video actions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Alarms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Arm/Disarm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Environmental</a:t>
            </a:r>
          </a:p>
          <a:p>
            <a:pPr marL="647700" marR="0" lvl="1" indent="-3429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100000"/>
              <a:buFont typeface="+mj-lt"/>
              <a:buAutoNum type="arabicPeriod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/>
            </a:endParaRP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/>
            </a:endParaRPr>
          </a:p>
        </p:txBody>
      </p:sp>
      <p:pic>
        <p:nvPicPr>
          <p:cNvPr id="14" name="Picture 13" descr="B-Series_IPcam+Keyboard_Press-Image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 cstate="print"/>
          <a:srcRect l="11232" t="9804" r="11149" b="8501"/>
          <a:stretch>
            <a:fillRect/>
          </a:stretch>
        </p:blipFill>
        <p:spPr>
          <a:xfrm>
            <a:off x="30154" y="1290918"/>
            <a:ext cx="4412002" cy="3352799"/>
          </a:xfrm>
          <a:prstGeom prst="rect">
            <a:avLst/>
          </a:prstGeom>
        </p:spPr>
      </p:pic>
      <p:sp>
        <p:nvSpPr>
          <p:cNvPr id="16" name="TextBox 4"/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visibility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18" name="Title 1_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935506" y="533400"/>
            <a:ext cx="4598894" cy="533400"/>
          </a:xfrm>
          <a:prstGeom prst="rect">
            <a:avLst/>
          </a:prstGeom>
          <a:ln w="0"/>
          <a:effectLst/>
        </p:spPr>
        <p:txBody>
          <a:bodyPr lIns="0" tIns="12700" rIns="0" bIns="0"/>
          <a:lstStyle/>
          <a:p>
            <a:pPr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 smtClean="0">
                <a:solidFill>
                  <a:srgbClr val="000000"/>
                </a:solidFill>
                <a:latin typeface="Bosch Office Sans"/>
                <a:ea typeface="+mj-ea"/>
                <a:cs typeface="+mj-cs"/>
              </a:rPr>
              <a:t>IP Camera integration</a:t>
            </a:r>
            <a:endParaRPr lang="en-GB" sz="2400" kern="0" dirty="0">
              <a:solidFill>
                <a:srgbClr val="000000"/>
              </a:solidFill>
              <a:latin typeface="Bosch Office Sans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>
            <p:custDataLst>
              <p:tags r:id="rId15"/>
            </p:custDataLst>
          </p:nvPr>
        </p:nvSpPr>
        <p:spPr>
          <a:xfrm>
            <a:off x="666800" y="-69417"/>
            <a:ext cx="4267200" cy="3997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791C6-FEB2-40F2-8670-5FCC63ED3306}" type="slidenum">
              <a:rPr lang="x-none" smtClean="0"/>
              <a:pPr>
                <a:defRPr/>
              </a:pPr>
              <a:t>26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ease of use</a:t>
            </a:r>
            <a:endParaRPr lang="en-US" sz="2800" b="1" dirty="0"/>
          </a:p>
        </p:txBody>
      </p:sp>
      <p:sp>
        <p:nvSpPr>
          <p:cNvPr id="12" name="Rectangle 3_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121984" y="1357908"/>
            <a:ext cx="5801400" cy="4282144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Dynamic Language Selection by User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dirty="0" smtClean="0"/>
              <a:t>Automatically switches between two languages: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dirty="0" smtClean="0"/>
              <a:t>English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dirty="0" smtClean="0"/>
              <a:t>Spanish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dirty="0" smtClean="0"/>
              <a:t>French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dirty="0" smtClean="0"/>
              <a:t>Portuguese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Can be fixed in either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language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kern="0" dirty="0" smtClean="0"/>
              <a:t>Switch by passcode or hold the HELP key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User preferred language in personal notification</a:t>
            </a:r>
          </a:p>
          <a:p>
            <a:pPr marL="1219200" lvl="2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tabLst>
                <a:tab pos="4856163" algn="l"/>
              </a:tabLst>
            </a:pPr>
            <a:r>
              <a:rPr lang="en-US" kern="0" dirty="0" smtClean="0">
                <a:cs typeface="+mn-cs"/>
              </a:rPr>
              <a:t>Texts, e-mails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81916" y="866671"/>
            <a:ext cx="1309206" cy="1165939"/>
            <a:chOff x="6881916" y="694664"/>
            <a:chExt cx="1309206" cy="1165939"/>
          </a:xfrm>
        </p:grpSpPr>
        <p:pic>
          <p:nvPicPr>
            <p:cNvPr id="16" name="Picture 15" descr="B930-F1-V02-en_large.jp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3" cstate="print"/>
            <a:stretch>
              <a:fillRect/>
            </a:stretch>
          </p:blipFill>
          <p:spPr>
            <a:xfrm>
              <a:off x="6881916" y="694664"/>
              <a:ext cx="1309206" cy="116593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>
              <p:custDataLst>
                <p:tags r:id="rId19"/>
              </p:custDataLst>
            </p:nvPr>
          </p:nvSpPr>
          <p:spPr>
            <a:xfrm>
              <a:off x="7247299" y="905347"/>
              <a:ext cx="556788" cy="303291"/>
            </a:xfrm>
            <a:prstGeom prst="rect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>
              <p:custDataLst>
                <p:tags r:id="rId20"/>
              </p:custDataLst>
            </p:nvPr>
          </p:nvSpPr>
          <p:spPr>
            <a:xfrm>
              <a:off x="7188450" y="869132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Hello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81916" y="3205489"/>
            <a:ext cx="1309206" cy="1165939"/>
            <a:chOff x="6881916" y="3117976"/>
            <a:chExt cx="1309206" cy="1165939"/>
          </a:xfrm>
        </p:grpSpPr>
        <p:pic>
          <p:nvPicPr>
            <p:cNvPr id="20" name="Picture 19" descr="B930-F1-V02-en_large.jp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/>
            <a:stretch>
              <a:fillRect/>
            </a:stretch>
          </p:blipFill>
          <p:spPr>
            <a:xfrm>
              <a:off x="6881916" y="3117976"/>
              <a:ext cx="1309206" cy="116593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>
              <p:custDataLst>
                <p:tags r:id="rId16"/>
              </p:custDataLst>
            </p:nvPr>
          </p:nvSpPr>
          <p:spPr>
            <a:xfrm>
              <a:off x="7235227" y="3346765"/>
              <a:ext cx="556788" cy="303291"/>
            </a:xfrm>
            <a:prstGeom prst="rect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>
              <p:custDataLst>
                <p:tags r:id="rId17"/>
              </p:custDataLst>
            </p:nvPr>
          </p:nvSpPr>
          <p:spPr>
            <a:xfrm>
              <a:off x="7150723" y="3366377"/>
              <a:ext cx="712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Bonjour</a:t>
              </a:r>
              <a:endParaRPr lang="en-US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81916" y="2036080"/>
            <a:ext cx="1309206" cy="1165939"/>
            <a:chOff x="6881916" y="1906320"/>
            <a:chExt cx="1309206" cy="1165939"/>
          </a:xfrm>
        </p:grpSpPr>
        <p:pic>
          <p:nvPicPr>
            <p:cNvPr id="24" name="Picture 23" descr="B930-F1-V02-en_large.jpg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 cstate="print"/>
            <a:stretch>
              <a:fillRect/>
            </a:stretch>
          </p:blipFill>
          <p:spPr>
            <a:xfrm>
              <a:off x="6881916" y="1906320"/>
              <a:ext cx="1309206" cy="116593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>
              <p:custDataLst>
                <p:tags r:id="rId13"/>
              </p:custDataLst>
            </p:nvPr>
          </p:nvSpPr>
          <p:spPr>
            <a:xfrm>
              <a:off x="7241263" y="2126056"/>
              <a:ext cx="556788" cy="303291"/>
            </a:xfrm>
            <a:prstGeom prst="rect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>
              <p:custDataLst>
                <p:tags r:id="rId14"/>
              </p:custDataLst>
            </p:nvPr>
          </p:nvSpPr>
          <p:spPr>
            <a:xfrm>
              <a:off x="7185433" y="2088333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Hola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81916" y="4374897"/>
            <a:ext cx="1309206" cy="1165939"/>
            <a:chOff x="6881916" y="4329632"/>
            <a:chExt cx="1309206" cy="1165939"/>
          </a:xfrm>
        </p:grpSpPr>
        <p:pic>
          <p:nvPicPr>
            <p:cNvPr id="28" name="Picture 27" descr="B930-F1-V02-en_large.jp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/>
            <a:stretch>
              <a:fillRect/>
            </a:stretch>
          </p:blipFill>
          <p:spPr>
            <a:xfrm>
              <a:off x="6881916" y="4329632"/>
              <a:ext cx="1309206" cy="116593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>
              <p:custDataLst>
                <p:tags r:id="rId10"/>
              </p:custDataLst>
            </p:nvPr>
          </p:nvSpPr>
          <p:spPr>
            <a:xfrm>
              <a:off x="7247298" y="4549367"/>
              <a:ext cx="556788" cy="303291"/>
            </a:xfrm>
            <a:prstGeom prst="rect">
              <a:avLst/>
            </a:prstGeom>
            <a:solidFill>
              <a:srgbClr val="808000"/>
            </a:solidFill>
            <a:ln>
              <a:solidFill>
                <a:srgbClr val="8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>
              <p:custDataLst>
                <p:tags r:id="rId11"/>
              </p:custDataLst>
            </p:nvPr>
          </p:nvSpPr>
          <p:spPr>
            <a:xfrm>
              <a:off x="7238245" y="453125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Olá</a:t>
              </a:r>
              <a:endParaRPr lang="en-US" dirty="0"/>
            </a:p>
          </p:txBody>
        </p:sp>
      </p:grpSp>
      <p:sp>
        <p:nvSpPr>
          <p:cNvPr id="31" name="Slide Number Placeholder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ease of use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4154678" y="3061055"/>
            <a:ext cx="4233963" cy="2350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930-store_large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/>
          <a:srcRect l="22313"/>
          <a:stretch>
            <a:fillRect/>
          </a:stretch>
        </p:blipFill>
        <p:spPr>
          <a:xfrm>
            <a:off x="4864308" y="672206"/>
            <a:ext cx="2870616" cy="2272061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353519" y="1469035"/>
            <a:ext cx="7315200" cy="3272845"/>
          </a:xfrm>
          <a:prstGeom prst="rect">
            <a:avLst/>
          </a:prstGeom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Programmable Custom Functions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“New” Programming method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sz="1400" kern="0" dirty="0" smtClean="0"/>
              <a:t>Simple drop-down menus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Stack up to 6 commands into one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button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Activate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from: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sz="1400" kern="0" baseline="0" dirty="0" smtClean="0"/>
              <a:t>Keypad</a:t>
            </a:r>
            <a:r>
              <a:rPr lang="en-US" sz="1400" kern="0" dirty="0" smtClean="0"/>
              <a:t> command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Keyfob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button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sz="1400" kern="0" baseline="0" dirty="0" smtClean="0"/>
              <a:t>Point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sz="1400" kern="0" dirty="0" smtClean="0"/>
              <a:t>SKED</a:t>
            </a:r>
            <a:endParaRPr lang="en-US" sz="1400" kern="0" baseline="0" dirty="0" smtClean="0"/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Keypad function button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ease of use</a:t>
            </a:r>
            <a:endParaRPr lang="en-US" sz="2800" b="1" dirty="0"/>
          </a:p>
        </p:txBody>
      </p:sp>
      <p:pic>
        <p:nvPicPr>
          <p:cNvPr id="10" name="Picture 9" descr="B930-shortcuts_larg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/>
          <a:srcRect l="24444"/>
          <a:stretch>
            <a:fillRect/>
          </a:stretch>
        </p:blipFill>
        <p:spPr>
          <a:xfrm>
            <a:off x="4999220" y="548016"/>
            <a:ext cx="3312826" cy="2696056"/>
          </a:xfrm>
          <a:prstGeom prst="rect">
            <a:avLst/>
          </a:prstGeom>
        </p:spPr>
      </p:pic>
      <p:pic>
        <p:nvPicPr>
          <p:cNvPr id="2052" name="Picture 4_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/>
          <a:srcRect l="22917" t="35370" r="9583" b="25556"/>
          <a:stretch>
            <a:fillRect/>
          </a:stretch>
        </p:blipFill>
        <p:spPr bwMode="auto">
          <a:xfrm>
            <a:off x="3276600" y="3448050"/>
            <a:ext cx="514837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_"/>
          <p:cNvSpPr txBox="1">
            <a:spLocks noChangeArrowheads="1"/>
          </p:cNvSpPr>
          <p:nvPr/>
        </p:nvSpPr>
        <p:spPr>
          <a:xfrm>
            <a:off x="0" y="1314450"/>
            <a:ext cx="7059930" cy="381000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sz="2000" dirty="0" smtClean="0"/>
          </a:p>
        </p:txBody>
      </p:sp>
      <p:sp>
        <p:nvSpPr>
          <p:cNvPr id="14" name="Rectangle 3__"/>
          <p:cNvSpPr txBox="1">
            <a:spLocks noChangeArrowheads="1"/>
          </p:cNvSpPr>
          <p:nvPr/>
        </p:nvSpPr>
        <p:spPr>
          <a:xfrm>
            <a:off x="339341" y="1125511"/>
            <a:ext cx="4929702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sz="2000" dirty="0" smtClean="0"/>
              <a:t>Up to 32 Programmable Keypad Shortcuts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One-button selection of common functions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Can also include custom functions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Configurable by keypad address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7" name="TextBox 16" hidden="1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512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 noProof="1">
              <a:solidFill>
                <a:srgbClr val="707070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5127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noProof="1" smtClean="0">
                <a:solidFill>
                  <a:srgbClr val="000000"/>
                </a:solidFill>
              </a:rPr>
              <a:t>Security Systems</a:t>
            </a:r>
            <a:endParaRPr lang="x-none" sz="1200" noProof="1">
              <a:solidFill>
                <a:srgbClr val="000000"/>
              </a:solidFill>
            </a:endParaRPr>
          </a:p>
        </p:txBody>
      </p:sp>
      <p:sp>
        <p:nvSpPr>
          <p:cNvPr id="5128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 dirty="0"/>
          </a:p>
        </p:txBody>
      </p:sp>
      <p:sp>
        <p:nvSpPr>
          <p:cNvPr id="22" name="TextBox 4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24" name="Table Placeholder 14"/>
          <p:cNvGraphicFramePr>
            <a:graphicFrameLocks noGrp="1"/>
          </p:cNvGraphicFramePr>
          <p:nvPr>
            <p:ph type="tbl" idx="1"/>
            <p:custDataLst>
              <p:tags r:id="rId9"/>
            </p:custDataLst>
          </p:nvPr>
        </p:nvGraphicFramePr>
        <p:xfrm>
          <a:off x="306760" y="637828"/>
          <a:ext cx="8064896" cy="4886974"/>
        </p:xfrm>
        <a:graphic>
          <a:graphicData uri="http://schemas.openxmlformats.org/drawingml/2006/table">
            <a:tbl>
              <a:tblPr/>
              <a:tblGrid>
                <a:gridCol w="1379203"/>
                <a:gridCol w="777556"/>
                <a:gridCol w="803048"/>
                <a:gridCol w="803048"/>
                <a:gridCol w="855310"/>
                <a:gridCol w="865507"/>
                <a:gridCol w="860408"/>
                <a:gridCol w="860408"/>
                <a:gridCol w="860408"/>
              </a:tblGrid>
              <a:tr h="3542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Features and Capacities</a:t>
                      </a:r>
                    </a:p>
                  </a:txBody>
                  <a:tcPr marL="80404" marR="80404" marT="40201" marB="4020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+mj-lt"/>
                          <a:ea typeface="Calibri"/>
                        </a:rPr>
                        <a:t>B3512</a:t>
                      </a:r>
                      <a:endParaRPr lang="en-US" sz="900" b="1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B4512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B5512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D7212GV4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D7412GV4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D9412GV4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B8512G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</a:rPr>
                        <a:t>B9512G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264"/>
                    </a:solidFill>
                  </a:tcPr>
                </a:tc>
              </a:tr>
              <a:tr h="3542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Users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10 + Service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32 + Service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50 + Service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99 + </a:t>
                      </a:r>
                      <a:br>
                        <a:rPr lang="en-US" sz="1000" dirty="0">
                          <a:latin typeface="+mj-lt"/>
                          <a:ea typeface="Calibri"/>
                        </a:rPr>
                      </a:br>
                      <a:r>
                        <a:rPr lang="en-US" sz="1000" dirty="0">
                          <a:latin typeface="+mj-lt"/>
                          <a:ea typeface="Calibri"/>
                        </a:rPr>
                        <a:t>Service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399 + </a:t>
                      </a:r>
                      <a:br>
                        <a:rPr lang="en-US" sz="1000" dirty="0">
                          <a:latin typeface="+mj-lt"/>
                          <a:ea typeface="Calibri"/>
                        </a:rPr>
                      </a:br>
                      <a:r>
                        <a:rPr lang="en-US" sz="1000" dirty="0">
                          <a:latin typeface="+mj-lt"/>
                          <a:ea typeface="Calibri"/>
                        </a:rPr>
                        <a:t>Service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999 + </a:t>
                      </a:r>
                      <a:br>
                        <a:rPr lang="en-US" sz="1000" dirty="0">
                          <a:latin typeface="+mj-lt"/>
                          <a:ea typeface="Calibri"/>
                        </a:rPr>
                      </a:br>
                      <a:r>
                        <a:rPr lang="en-US" sz="1000" dirty="0">
                          <a:latin typeface="+mj-lt"/>
                          <a:ea typeface="Calibri"/>
                        </a:rPr>
                        <a:t>Service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500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2000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2628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Areas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2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4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</a:tr>
              <a:tr h="26283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Points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16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28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48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246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108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599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Point Indexes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20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31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31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31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31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64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Outputs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3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27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43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67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599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Doors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2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8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IP cameras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2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4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+mn-cs"/>
                        </a:rPr>
                        <a:t>-</a:t>
                      </a:r>
                      <a:endParaRPr lang="en-US" sz="1000" kern="12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16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432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Supervised </a:t>
                      </a:r>
                      <a:r>
                        <a:rPr lang="en-US" sz="1000" dirty="0">
                          <a:latin typeface="+mj-lt"/>
                          <a:ea typeface="Calibri"/>
                        </a:rPr>
                        <a:t>Keypads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4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8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8</a:t>
                      </a: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+mj-lt"/>
                          <a:ea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16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</a:tr>
              <a:tr h="432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Log</a:t>
                      </a:r>
                      <a:r>
                        <a:rPr lang="en-US" sz="1000" baseline="0" dirty="0" smtClean="0">
                          <a:latin typeface="+mj-lt"/>
                          <a:ea typeface="Calibri"/>
                        </a:rPr>
                        <a:t> Events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latin typeface="+mj-lt"/>
                          <a:ea typeface="Calibri"/>
                        </a:rPr>
                        <a:t>128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128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256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1000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1000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1000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2048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10192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Custom Functions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16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</a:tr>
              <a:tr h="3100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SKEDS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1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5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5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80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3"/>
                    </a:solidFill>
                  </a:tcPr>
                </a:tc>
              </a:tr>
              <a:tr h="432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O/C Windows and User Groups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</a:rPr>
                        <a:t>2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4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8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32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A"/>
                    </a:solidFill>
                  </a:tcPr>
                </a:tc>
              </a:tr>
              <a:tr h="4326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Commercial Fire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latin typeface="+mj-lt"/>
                          <a:ea typeface="Calibri"/>
                        </a:rPr>
                        <a:t>No</a:t>
                      </a:r>
                      <a:endParaRPr lang="en-US" sz="9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No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No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80404" marR="80404" marT="40201" marB="4020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No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Yes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Yes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Yes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33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+mj-lt"/>
                          <a:ea typeface="Calibri"/>
                        </a:rPr>
                        <a:t>Yes</a:t>
                      </a:r>
                      <a:endParaRPr lang="en-US" sz="1000" dirty="0">
                        <a:latin typeface="+mj-lt"/>
                        <a:ea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6643464" y="637828"/>
            <a:ext cx="1728192" cy="482453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D2573-0136-41AD-B5CF-51D6A2319E32}" type="slidenum">
              <a:rPr lang="de-DE" smtClean="0"/>
              <a:pPr/>
              <a:t>3</a:t>
            </a:fld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3" name="Rectangle 12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8" name="Rectangle 7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 dirty="0"/>
          </a:p>
        </p:txBody>
      </p:sp>
      <p:sp>
        <p:nvSpPr>
          <p:cNvPr id="14" name="TextBox 1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920" name="TextBox 4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 dirty="0"/>
          </a:p>
        </p:txBody>
      </p:sp>
      <p:sp>
        <p:nvSpPr>
          <p:cNvPr id="38922" name="Title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3835152" y="533400"/>
            <a:ext cx="4470648" cy="533400"/>
          </a:xfrm>
        </p:spPr>
        <p:txBody>
          <a:bodyPr/>
          <a:lstStyle/>
          <a:p>
            <a:r>
              <a:rPr lang="en-US" dirty="0" smtClean="0">
                <a:latin typeface="Bosch Office Sans" pitchFamily="34" charset="0"/>
              </a:rPr>
              <a:t>Remote Security Control</a:t>
            </a:r>
            <a:endParaRPr lang="en-GB" dirty="0" smtClean="0">
              <a:latin typeface="Bosch Office Sans" pitchFamily="34" charset="0"/>
            </a:endParaRPr>
          </a:p>
        </p:txBody>
      </p:sp>
      <p:sp>
        <p:nvSpPr>
          <p:cNvPr id="38923" name="Text Placeholder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3763144" y="1066800"/>
            <a:ext cx="4771256" cy="3810000"/>
          </a:xfrm>
        </p:spPr>
        <p:txBody>
          <a:bodyPr/>
          <a:lstStyle/>
          <a:p>
            <a:r>
              <a:rPr lang="en-US" sz="1600" dirty="0" smtClean="0">
                <a:latin typeface="Bosch Office Sans" pitchFamily="34" charset="0"/>
              </a:rPr>
              <a:t>Remote Control App now Available from the iTunes Store and Google Play Store</a:t>
            </a:r>
          </a:p>
          <a:p>
            <a:endParaRPr lang="en-US" sz="1600" dirty="0" smtClean="0">
              <a:latin typeface="Bosch Office Sans" pitchFamily="34" charset="0"/>
            </a:endParaRPr>
          </a:p>
          <a:p>
            <a:r>
              <a:rPr lang="en-US" sz="1600" dirty="0" smtClean="0">
                <a:latin typeface="Bosch Office Sans" pitchFamily="34" charset="0"/>
              </a:rPr>
              <a:t>Compatible with iPhone, iPAD,  iPod Touch and Android</a:t>
            </a:r>
          </a:p>
          <a:p>
            <a:pPr>
              <a:buFont typeface="Wingdings" pitchFamily="2" charset="2"/>
              <a:buNone/>
            </a:pPr>
            <a:endParaRPr lang="en-US" sz="1600" dirty="0" smtClean="0">
              <a:latin typeface="Bosch Office Sans" pitchFamily="34" charset="0"/>
            </a:endParaRPr>
          </a:p>
          <a:p>
            <a:r>
              <a:rPr lang="en-US" sz="1600" dirty="0" smtClean="0">
                <a:latin typeface="Bosch Office Sans" pitchFamily="34" charset="0"/>
              </a:rPr>
              <a:t>Connects using Internet or Wi-Fi</a:t>
            </a:r>
          </a:p>
          <a:p>
            <a:pPr lvl="1"/>
            <a:r>
              <a:rPr lang="en-US" sz="1600" dirty="0" smtClean="0">
                <a:latin typeface="Bosch Office Sans" pitchFamily="34" charset="0"/>
              </a:rPr>
              <a:t>No Third-Party Server</a:t>
            </a:r>
          </a:p>
          <a:p>
            <a:pPr lvl="1"/>
            <a:endParaRPr lang="en-US" sz="1600" dirty="0" smtClean="0">
              <a:latin typeface="Bosch Office Sans" pitchFamily="34" charset="0"/>
            </a:endParaRPr>
          </a:p>
          <a:p>
            <a:r>
              <a:rPr lang="en-US" sz="1600" dirty="0" smtClean="0">
                <a:latin typeface="Bosch Office Sans" pitchFamily="34" charset="0"/>
              </a:rPr>
              <a:t>Connects to using IP Network or  cellular module</a:t>
            </a:r>
          </a:p>
          <a:p>
            <a:endParaRPr lang="en-US" sz="1600" dirty="0" smtClean="0">
              <a:latin typeface="Bosch Office Sans" pitchFamily="34" charset="0"/>
            </a:endParaRPr>
          </a:p>
          <a:p>
            <a:r>
              <a:rPr lang="en-US" sz="1600" b="1" dirty="0" smtClean="0">
                <a:latin typeface="Bosch Office Sans" pitchFamily="34" charset="0"/>
              </a:rPr>
              <a:t>New</a:t>
            </a:r>
            <a:r>
              <a:rPr lang="en-US" sz="1600" dirty="0" smtClean="0">
                <a:latin typeface="Bosch Office Sans" pitchFamily="34" charset="0"/>
              </a:rPr>
              <a:t> – Now supports easier codes management</a:t>
            </a:r>
          </a:p>
          <a:p>
            <a:pPr lvl="1"/>
            <a:r>
              <a:rPr lang="en-US" sz="1600" dirty="0" smtClean="0">
                <a:latin typeface="Bosch Office Sans" pitchFamily="34" charset="0"/>
              </a:rPr>
              <a:t>Create one certificate for multiple passcodes</a:t>
            </a:r>
          </a:p>
          <a:p>
            <a:pPr lvl="1"/>
            <a:r>
              <a:rPr lang="en-US" sz="1600" dirty="0" smtClean="0">
                <a:latin typeface="Bosch Office Sans" pitchFamily="34" charset="0"/>
              </a:rPr>
              <a:t>Change passcodes without new certificate</a:t>
            </a:r>
          </a:p>
          <a:p>
            <a:pPr lvl="1"/>
            <a:r>
              <a:rPr lang="en-US" sz="1600" dirty="0" smtClean="0">
                <a:latin typeface="Bosch Office Sans" pitchFamily="34" charset="0"/>
              </a:rPr>
              <a:t>Part arming</a:t>
            </a:r>
          </a:p>
          <a:p>
            <a:endParaRPr lang="en-US" sz="1600" dirty="0" smtClean="0">
              <a:latin typeface="Bosch Office Sans" pitchFamily="34" charset="0"/>
            </a:endParaRPr>
          </a:p>
          <a:p>
            <a:endParaRPr lang="en-US" sz="1600" dirty="0" smtClean="0">
              <a:latin typeface="Bosch Office Sans" pitchFamily="34" charset="0"/>
            </a:endParaRPr>
          </a:p>
          <a:p>
            <a:endParaRPr lang="en-GB" sz="1600" dirty="0" smtClean="0">
              <a:latin typeface="Bosch Office Sans" pitchFamily="34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965877" y="1071796"/>
            <a:ext cx="2072146" cy="4340095"/>
            <a:chOff x="815975" y="603250"/>
            <a:chExt cx="2335213" cy="4891088"/>
          </a:xfrm>
        </p:grpSpPr>
        <p:pic>
          <p:nvPicPr>
            <p:cNvPr id="38924" name="Picture 10" descr="Karte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815975" y="603250"/>
              <a:ext cx="2335213" cy="489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1" descr="IMG_2235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928688" y="1495425"/>
              <a:ext cx="2089150" cy="312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itle 1_"/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connectivity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Times New Roman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7C0A0-7131-4428-9607-D7B90F3E360D}" type="slidenum">
              <a:rPr lang="x-none" smtClean="0"/>
              <a:pPr>
                <a:defRPr/>
              </a:pPr>
              <a:t>30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8675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8676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800" y="1066800"/>
            <a:ext cx="3810000" cy="3810000"/>
          </a:xfrm>
          <a:prstGeom prst="rect">
            <a:avLst/>
          </a:prstGeom>
          <a:ln w="0"/>
          <a:effectLst/>
        </p:spPr>
        <p:txBody>
          <a:bodyPr wrap="square" lIns="0" tIns="63500" rIns="0" bIns="0"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Remote Security Control APP now supports connected cameras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See live video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Request video snap shots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Check Camera Status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/>
            </a:endParaRP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Arm/Disarm Security System</a:t>
            </a:r>
          </a:p>
          <a:p>
            <a:pPr marL="609600" marR="0" lvl="1" indent="-190500" algn="l" defTabSz="914400" rtl="0" eaLnBrk="0" fontAlgn="base" latin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 pitchFamily="2" charset="2"/>
              <a:buChar char="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/>
              </a:rPr>
              <a:t>Operate Outputs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497409"/>
            <a:ext cx="4033421" cy="312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_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connectivity</a:t>
            </a:r>
            <a:endParaRPr lang="en-US" sz="2800" b="1" kern="0" dirty="0" smtClean="0">
              <a:solidFill>
                <a:srgbClr val="000000"/>
              </a:solidFill>
              <a:latin typeface="Calibri"/>
              <a:ea typeface="SimSun"/>
              <a:cs typeface="Times New Roman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3" name="Rectangle 12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ST-IN/PRM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8" name="Rectangle 7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 dirty="0"/>
          </a:p>
        </p:txBody>
      </p:sp>
      <p:sp>
        <p:nvSpPr>
          <p:cNvPr id="38920" name="TextBox 4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 dirty="0"/>
          </a:p>
        </p:txBody>
      </p:sp>
      <p:sp>
        <p:nvSpPr>
          <p:cNvPr id="14" name="TextBox 1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922" name="Title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4495800" y="533400"/>
            <a:ext cx="4038600" cy="533400"/>
          </a:xfrm>
        </p:spPr>
        <p:txBody>
          <a:bodyPr/>
          <a:lstStyle/>
          <a:p>
            <a:r>
              <a:rPr lang="en-US" dirty="0" smtClean="0">
                <a:latin typeface="Bosch Office Sans" pitchFamily="34" charset="0"/>
              </a:rPr>
              <a:t>Personal Notification</a:t>
            </a:r>
            <a:endParaRPr lang="en-GB" dirty="0" smtClean="0">
              <a:latin typeface="Bosch Office Sans" pitchFamily="34" charset="0"/>
            </a:endParaRPr>
          </a:p>
        </p:txBody>
      </p:sp>
      <p:sp>
        <p:nvSpPr>
          <p:cNvPr id="38923" name="Text Placeholder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4495800" y="1392072"/>
            <a:ext cx="3810000" cy="3484728"/>
          </a:xfrm>
        </p:spPr>
        <p:txBody>
          <a:bodyPr/>
          <a:lstStyle/>
          <a:p>
            <a:r>
              <a:rPr lang="en-US" dirty="0" smtClean="0">
                <a:latin typeface="Bosch Office Sans" pitchFamily="34" charset="0"/>
              </a:rPr>
              <a:t>Event driven E-Mail and Text messages</a:t>
            </a:r>
          </a:p>
          <a:p>
            <a:endParaRPr lang="en-US" dirty="0" smtClean="0">
              <a:latin typeface="Bosch Office Sans" pitchFamily="34" charset="0"/>
            </a:endParaRPr>
          </a:p>
          <a:p>
            <a:r>
              <a:rPr lang="en-US" dirty="0" smtClean="0">
                <a:latin typeface="Bosch Office Sans" pitchFamily="34" charset="0"/>
              </a:rPr>
              <a:t>Up to </a:t>
            </a:r>
            <a:r>
              <a:rPr lang="en-US" dirty="0" smtClean="0"/>
              <a:t>32</a:t>
            </a:r>
            <a:r>
              <a:rPr lang="en-US" dirty="0" smtClean="0">
                <a:latin typeface="Bosch Office Sans" pitchFamily="34" charset="0"/>
              </a:rPr>
              <a:t> different recipients (new)</a:t>
            </a:r>
          </a:p>
          <a:p>
            <a:pPr>
              <a:buFont typeface="Wingdings" pitchFamily="2" charset="2"/>
              <a:buNone/>
            </a:pPr>
            <a:endParaRPr lang="en-US" dirty="0" smtClean="0">
              <a:latin typeface="Bosch Office Sans" pitchFamily="34" charset="0"/>
            </a:endParaRPr>
          </a:p>
          <a:p>
            <a:r>
              <a:rPr lang="en-US" dirty="0" smtClean="0">
                <a:latin typeface="Bosch Office Sans" pitchFamily="34" charset="0"/>
              </a:rPr>
              <a:t>Language Selectable</a:t>
            </a:r>
          </a:p>
          <a:p>
            <a:pPr lvl="1"/>
            <a:endParaRPr lang="en-US" dirty="0" smtClean="0">
              <a:latin typeface="Bosch Office Sans" pitchFamily="34" charset="0"/>
            </a:endParaRPr>
          </a:p>
          <a:p>
            <a:r>
              <a:rPr lang="en-US" dirty="0" smtClean="0">
                <a:latin typeface="Bosch Office Sans" pitchFamily="34" charset="0"/>
              </a:rPr>
              <a:t>Uses Plug-in Cellular Module or built-in Ethernet  </a:t>
            </a:r>
          </a:p>
          <a:p>
            <a:endParaRPr lang="en-US" dirty="0" smtClean="0">
              <a:latin typeface="Bosch Office Sans" pitchFamily="34" charset="0"/>
            </a:endParaRPr>
          </a:p>
          <a:p>
            <a:endParaRPr lang="en-US" dirty="0" smtClean="0">
              <a:latin typeface="Bosch Office Sans" pitchFamily="34" charset="0"/>
            </a:endParaRPr>
          </a:p>
          <a:p>
            <a:endParaRPr lang="en-US" dirty="0" smtClean="0">
              <a:latin typeface="Bosch Office Sans" pitchFamily="34" charset="0"/>
            </a:endParaRPr>
          </a:p>
          <a:p>
            <a:endParaRPr lang="en-GB" dirty="0" smtClean="0">
              <a:latin typeface="Bosch Office Sans" pitchFamily="34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965877" y="1071796"/>
            <a:ext cx="1934272" cy="4339777"/>
            <a:chOff x="815975" y="603250"/>
            <a:chExt cx="2335214" cy="4890730"/>
          </a:xfrm>
        </p:grpSpPr>
        <p:pic>
          <p:nvPicPr>
            <p:cNvPr id="38924" name="Picture 10" descr="Karte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815975" y="603250"/>
              <a:ext cx="2335214" cy="4890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1" descr="IMG_2235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928688" y="1495425"/>
              <a:ext cx="2089151" cy="3133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itle 1_"/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connectivity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51305" y="1801504"/>
            <a:ext cx="1780578" cy="285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>
            <p:custDataLst>
              <p:tags r:id="rId13"/>
            </p:custDataLst>
          </p:nvPr>
        </p:nvSpPr>
        <p:spPr>
          <a:xfrm>
            <a:off x="1098641" y="3309580"/>
            <a:ext cx="128971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11/05/13  7:45A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1234 Area Opening,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Main St. Branch,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John Smith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14"/>
            </p:custDataLst>
          </p:nvPr>
        </p:nvSpPr>
        <p:spPr>
          <a:xfrm>
            <a:off x="1087265" y="2492972"/>
            <a:ext cx="1396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11/04/13  9:15P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1234 Area Closing,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Main St. Branch,</a:t>
            </a:r>
          </a:p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John Smith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7C0A0-7131-4428-9607-D7B90F3E360D}" type="slidenum">
              <a:rPr lang="x-none" smtClean="0"/>
              <a:pPr>
                <a:defRPr/>
              </a:pPr>
              <a:t>32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14339" name="Picture 9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4340" name="TextBox 1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6" name="Rectangle 5"/>
          <p:cNvSpPr/>
          <p:nvPr>
            <p:custDataLst>
              <p:tags r:id="rId7"/>
            </p:custDataLst>
          </p:nvPr>
        </p:nvSpPr>
        <p:spPr>
          <a:xfrm>
            <a:off x="8509000" y="6038850"/>
            <a:ext cx="25400" cy="1143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4344" name="TextBox 4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31026" y="2446020"/>
            <a:ext cx="4201443" cy="2537460"/>
            <a:chOff x="882650" y="1241379"/>
            <a:chExt cx="6363970" cy="4184695"/>
          </a:xfrm>
        </p:grpSpPr>
        <p:pic>
          <p:nvPicPr>
            <p:cNvPr id="18" name="Picture 3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882650" y="1241379"/>
              <a:ext cx="6363970" cy="4184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19"/>
            <p:cNvSpPr/>
            <p:nvPr>
              <p:custDataLst>
                <p:tags r:id="rId12"/>
              </p:custDataLst>
            </p:nvPr>
          </p:nvSpPr>
          <p:spPr>
            <a:xfrm>
              <a:off x="3316289" y="1408628"/>
              <a:ext cx="1312862" cy="7494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21" name="Title 1_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685800" y="6858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service and upgrades</a:t>
            </a:r>
            <a:endParaRPr lang="en-US" sz="2800" b="1" kern="0" dirty="0" smtClean="0">
              <a:solidFill>
                <a:srgbClr val="000000"/>
              </a:solidFill>
              <a:latin typeface="Calibri"/>
              <a:ea typeface="SimSun"/>
              <a:cs typeface="Times New Roman"/>
            </a:endParaRPr>
          </a:p>
        </p:txBody>
      </p:sp>
      <p:sp>
        <p:nvSpPr>
          <p:cNvPr id="22" name="Rectangle 3_"/>
          <p:cNvSpPr txBox="1"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159272" y="1608194"/>
            <a:ext cx="4794790" cy="3641361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lang="en-US" sz="2000" kern="0" noProof="0" dirty="0" smtClean="0"/>
              <a:t>Firmware Update Wizard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sz="2000" kern="0" dirty="0" smtClean="0"/>
              <a:t>Update firmware locally or remote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USB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sz="2000" kern="0" noProof="0" dirty="0" smtClean="0"/>
              <a:t>Ethernet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Cellular</a:t>
            </a:r>
            <a:endParaRPr lang="en-US" sz="2000" kern="0" dirty="0" smtClean="0"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sz="2000" kern="0" dirty="0" smtClean="0">
                <a:cs typeface="+mn-cs"/>
              </a:rPr>
              <a:t>Also for SDI2 Module Firmware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7C0A0-7131-4428-9607-D7B90F3E360D}" type="slidenum">
              <a:rPr lang="x-none" smtClean="0"/>
              <a:pPr>
                <a:defRPr/>
              </a:pPr>
              <a:t>33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etacdn.shoemoney.com/wp-content/uploads/2013/03/competition_advantag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 cstate="print"/>
          <a:srcRect l="7153" r="7005"/>
          <a:stretch>
            <a:fillRect/>
          </a:stretch>
        </p:blipFill>
        <p:spPr bwMode="auto">
          <a:xfrm>
            <a:off x="4763" y="2698750"/>
            <a:ext cx="2462212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pic>
        <p:nvPicPr>
          <p:cNvPr id="24580" name="Picture 9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4581" name="TextBox 1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8509000" y="6038850"/>
            <a:ext cx="25400" cy="1143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24585" name="TextBox 4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300" dirty="0"/>
          </a:p>
        </p:txBody>
      </p:sp>
      <p:sp>
        <p:nvSpPr>
          <p:cNvPr id="24586" name="Title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849688" y="1406996"/>
            <a:ext cx="3810000" cy="533400"/>
          </a:xfrm>
        </p:spPr>
        <p:txBody>
          <a:bodyPr/>
          <a:lstStyle/>
          <a:p>
            <a:r>
              <a:rPr lang="en-US" dirty="0" smtClean="0">
                <a:latin typeface="Bosch Office Sans" pitchFamily="34" charset="0"/>
              </a:rPr>
              <a:t>Z-Wave Solutions</a:t>
            </a:r>
          </a:p>
        </p:txBody>
      </p:sp>
      <p:sp>
        <p:nvSpPr>
          <p:cNvPr id="24587" name="Text Placeholder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849688" y="1940396"/>
            <a:ext cx="3810000" cy="3810000"/>
          </a:xfrm>
        </p:spPr>
        <p:txBody>
          <a:bodyPr/>
          <a:lstStyle/>
          <a:p>
            <a:r>
              <a:rPr lang="en-US" dirty="0" smtClean="0">
                <a:latin typeface="Bosch Office Sans" pitchFamily="34" charset="0"/>
              </a:rPr>
              <a:t>Network Gateway</a:t>
            </a:r>
          </a:p>
          <a:p>
            <a:pPr lvl="1"/>
            <a:r>
              <a:rPr lang="en-US" dirty="0" smtClean="0">
                <a:latin typeface="Bosch Office Sans" pitchFamily="34" charset="0"/>
              </a:rPr>
              <a:t>Solution offering…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Security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Lighting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Locks (Doors)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Thermostat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Cameras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App</a:t>
            </a:r>
          </a:p>
          <a:p>
            <a:pPr lvl="2"/>
            <a:r>
              <a:rPr lang="en-US" dirty="0" smtClean="0">
                <a:latin typeface="Bosch Office Sans" pitchFamily="34" charset="0"/>
              </a:rPr>
              <a:t>Web Portal</a:t>
            </a:r>
          </a:p>
          <a:p>
            <a:endParaRPr lang="en-US" dirty="0" smtClean="0">
              <a:latin typeface="Bosch Office Sans" pitchFamily="34" charset="0"/>
            </a:endParaRPr>
          </a:p>
          <a:p>
            <a:pPr lvl="1"/>
            <a:endParaRPr lang="en-US" dirty="0" smtClean="0">
              <a:latin typeface="Bosch Office Sans" pitchFamily="34" charset="0"/>
            </a:endParaRPr>
          </a:p>
          <a:p>
            <a:pPr lvl="1"/>
            <a:endParaRPr lang="en-US" dirty="0" smtClean="0">
              <a:latin typeface="Bosch Office Sans" pitchFamily="34" charset="0"/>
            </a:endParaRPr>
          </a:p>
          <a:p>
            <a:pPr lvl="1"/>
            <a:endParaRPr lang="en-US" dirty="0" smtClean="0">
              <a:latin typeface="Bosch Office Sans" pitchFamily="34" charset="0"/>
            </a:endParaRPr>
          </a:p>
          <a:p>
            <a:endParaRPr lang="en-US" dirty="0" smtClean="0">
              <a:latin typeface="Bosch Office Sans" pitchFamily="34" charset="0"/>
            </a:endParaRPr>
          </a:p>
        </p:txBody>
      </p:sp>
      <p:pic>
        <p:nvPicPr>
          <p:cNvPr id="24589" name="Picture 2_" descr="http://www.sigmadesigns.com/zwavenextgen/images/assets/Z-Wave%20Man%20Logo_Low-res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51075" y="1358900"/>
            <a:ext cx="187801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4" descr="soon.jp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" y="1646238"/>
            <a:ext cx="1223962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_"/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integration</a:t>
            </a:r>
            <a:endParaRPr lang="en-US" sz="2800" b="1" kern="0" dirty="0" smtClean="0">
              <a:solidFill>
                <a:srgbClr val="000000"/>
              </a:solidFill>
              <a:latin typeface="Calibri"/>
              <a:ea typeface="SimSun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7C0A0-7131-4428-9607-D7B90F3E360D}" type="slidenum">
              <a:rPr lang="x-none" smtClean="0"/>
              <a:pPr>
                <a:defRPr/>
              </a:pPr>
              <a:t>34</a:t>
            </a:fld>
            <a:endParaRPr lang="x-non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ST-IN/MKR-NA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8675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8676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314872" y="1141884"/>
            <a:ext cx="623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Bosch Intrusion and Video Sales and Design Support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70" y="1819480"/>
            <a:ext cx="3367840" cy="22229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9886" y="4179784"/>
            <a:ext cx="3783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hlinkClick r:id="rId10"/>
              </a:rPr>
              <a:t>www.MidChes.com</a:t>
            </a:r>
            <a:endParaRPr lang="en-US" dirty="0" smtClean="0"/>
          </a:p>
          <a:p>
            <a:pPr algn="ctr"/>
            <a:r>
              <a:rPr lang="en-US" dirty="0" smtClean="0">
                <a:hlinkClick r:id="rId11"/>
              </a:rPr>
              <a:t>support@MidChes.com</a:t>
            </a:r>
            <a:endParaRPr lang="en-US" dirty="0" smtClean="0"/>
          </a:p>
          <a:p>
            <a:pPr algn="ctr"/>
            <a:r>
              <a:rPr lang="en-US" dirty="0" smtClean="0"/>
              <a:t>(410) 612-9640   |   (610) 361-0500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fp1data1\Data\Projects\ENG3_3\IMAGEPOOL\Photos\B\B9512_panel_C-Samples\B9512-F01-V01_without_cards-C-Sampl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18928" y="2222004"/>
            <a:ext cx="4565679" cy="3240360"/>
          </a:xfrm>
          <a:prstGeom prst="rect">
            <a:avLst/>
          </a:prstGeom>
          <a:noFill/>
        </p:spPr>
      </p:pic>
      <p:pic>
        <p:nvPicPr>
          <p:cNvPr id="15" name="Picture 14" descr="BEQIK_FR.png" hidden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familiarity</a:t>
            </a:r>
            <a:endParaRPr lang="en-US" sz="2800" b="1" dirty="0"/>
          </a:p>
        </p:txBody>
      </p:sp>
      <p:sp>
        <p:nvSpPr>
          <p:cNvPr id="14" name="Rectangle 3_"/>
          <p:cNvSpPr txBox="1"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234752" y="1141884"/>
            <a:ext cx="7920880" cy="3641361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Familiar Footprint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for easy retrofit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Drop-in replacement for G, GV2, GV3 and GV4 and other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Same plug-in terminal strips for most wire connections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051176" y="1861964"/>
            <a:ext cx="3869432" cy="1676400"/>
          </a:xfrm>
          <a:prstGeom prst="rect">
            <a:avLst/>
          </a:prstGeom>
          <a:noFill/>
          <a:ln/>
        </p:spPr>
        <p:txBody>
          <a:bodyPr tIns="57150"/>
          <a:lstStyle/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Fully Backwards compatible with: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SDI keypads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Zonex devices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POPITs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r>
              <a:rPr lang="en-US" kern="0" dirty="0" smtClean="0">
                <a:latin typeface="Bosch Office Sans"/>
                <a:cs typeface="+mn-cs"/>
              </a:rPr>
              <a:t>D9210C Access Control</a:t>
            </a: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  <a:defRPr/>
            </a:pPr>
            <a:endParaRPr lang="en-US" kern="0" dirty="0">
              <a:latin typeface="Bosch Office Sans"/>
              <a:cs typeface="+mn-cs"/>
            </a:endParaRPr>
          </a:p>
          <a:p>
            <a:pPr marL="304800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None/>
              <a:defRPr/>
            </a:pPr>
            <a:endParaRPr lang="en-US" kern="0" dirty="0">
              <a:latin typeface="Bosch Office Sans"/>
              <a:cs typeface="+mn-cs"/>
            </a:endParaRPr>
          </a:p>
        </p:txBody>
      </p:sp>
      <p:sp>
        <p:nvSpPr>
          <p:cNvPr id="6" name="Rectangle 5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7651" name="TextBox 4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7652" name="Picture 3" descr="BEQIK_FR.png" hidden="1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8" name="Rectangle 9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4051176" y="533400"/>
            <a:ext cx="4483224" cy="533400"/>
          </a:xfrm>
          <a:prstGeom prst="rect">
            <a:avLst/>
          </a:prstGeom>
          <a:noFill/>
          <a:ln/>
        </p:spPr>
        <p:txBody>
          <a:bodyPr/>
          <a:lstStyle/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B9512G, B8512G</a:t>
            </a:r>
          </a:p>
          <a:p>
            <a:pPr eaLnBrk="0" hangingPunct="0">
              <a:lnSpc>
                <a:spcPct val="111000"/>
              </a:lnSpc>
              <a:defRPr/>
            </a:pPr>
            <a:r>
              <a:rPr lang="en-US" sz="2400" kern="0" dirty="0" smtClean="0">
                <a:latin typeface="Bosch Office Sans"/>
                <a:ea typeface="+mj-ea"/>
                <a:cs typeface="+mj-cs"/>
              </a:rPr>
              <a:t>Supported Devices</a:t>
            </a:r>
            <a:endParaRPr lang="en-US" sz="2400" kern="0" dirty="0">
              <a:latin typeface="Bosch Office Sans"/>
              <a:ea typeface="+mj-ea"/>
              <a:cs typeface="+mj-cs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55032" y="3734172"/>
            <a:ext cx="1188966" cy="157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 19"/>
          <p:cNvGrpSpPr/>
          <p:nvPr/>
        </p:nvGrpSpPr>
        <p:grpSpPr>
          <a:xfrm>
            <a:off x="882824" y="1213892"/>
            <a:ext cx="2496646" cy="2974203"/>
            <a:chOff x="18728" y="1408041"/>
            <a:chExt cx="3240360" cy="3860174"/>
          </a:xfrm>
        </p:grpSpPr>
        <p:pic>
          <p:nvPicPr>
            <p:cNvPr id="12" name="Picture 13_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067404" y="1408041"/>
              <a:ext cx="1191684" cy="1225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8" descr="D1255RB 1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1" cstate="print">
              <a:clrChange>
                <a:clrFrom>
                  <a:srgbClr val="FDFBFC"/>
                </a:clrFrom>
                <a:clrTo>
                  <a:srgbClr val="FDFBFC">
                    <a:alpha val="0"/>
                  </a:srgbClr>
                </a:clrTo>
              </a:clrChange>
            </a:blip>
            <a:srcRect t="-91"/>
            <a:stretch>
              <a:fillRect/>
            </a:stretch>
          </p:blipFill>
          <p:spPr bwMode="auto">
            <a:xfrm>
              <a:off x="954832" y="2005980"/>
              <a:ext cx="2112963" cy="1223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7" descr="D720KP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94792" y="2655169"/>
              <a:ext cx="2038654" cy="117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9" descr="D1260KP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6760" y="3303241"/>
              <a:ext cx="2169996" cy="1176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_" descr="D1255KP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8728" y="4095329"/>
              <a:ext cx="2243090" cy="1172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itle 1"/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Greater</a:t>
            </a:r>
            <a:r>
              <a:rPr lang="en-US" sz="2800" kern="0" dirty="0" smtClean="0">
                <a:solidFill>
                  <a:srgbClr val="000000"/>
                </a:solidFill>
                <a:latin typeface="Calibri"/>
                <a:ea typeface="SimSun"/>
                <a:cs typeface="Times New Roman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compatibility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19" name="Picture 6" descr="http://resource.boschsecurity.com/images/xlarge/ProductPhoto_Web_all_1367760907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314872" y="4454252"/>
            <a:ext cx="940887" cy="1050030"/>
          </a:xfrm>
          <a:prstGeom prst="rect">
            <a:avLst/>
          </a:prstGeom>
          <a:noFill/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522784" y="1422418"/>
            <a:ext cx="1368151" cy="1581031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Greater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 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flexibility</a:t>
            </a:r>
            <a:endParaRPr lang="en-US" sz="2800" b="1" dirty="0"/>
          </a:p>
        </p:txBody>
      </p:sp>
      <p:sp>
        <p:nvSpPr>
          <p:cNvPr id="9" name="Rectangle 3_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811531" y="3446140"/>
            <a:ext cx="7059930" cy="248603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 Series Keypads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B915 Basic Text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B920 2-line LCD display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B921C Capacitive Touch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B930 Deluxe ATM Style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B942(W) Color Graphic Touch Screen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endParaRPr lang="en-US" dirty="0" smtClean="0"/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13" name="Picture 10_" descr="B921C-S01-V01_large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25741" y="1422419"/>
            <a:ext cx="1557483" cy="123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920-F01-V02-en_large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1430936" y="1422419"/>
            <a:ext cx="1457794" cy="1152128"/>
          </a:xfrm>
          <a:prstGeom prst="rect">
            <a:avLst/>
          </a:prstGeom>
        </p:spPr>
      </p:pic>
      <p:pic>
        <p:nvPicPr>
          <p:cNvPr id="15" name="Picture 11_" descr="B915-F01-V01_large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18728" y="1422419"/>
            <a:ext cx="1368152" cy="158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B930-F1-V02-en_large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4615903" y="1422419"/>
            <a:ext cx="1617123" cy="1440160"/>
          </a:xfrm>
          <a:prstGeom prst="rect">
            <a:avLst/>
          </a:prstGeom>
        </p:spPr>
      </p:pic>
      <p:pic>
        <p:nvPicPr>
          <p:cNvPr id="17" name="Picture 2" descr="\\fp1data1\Data\Projects\ENG3_3\IMAGEPOOL\Photos\B\B942_keypad\B942_Black_White_Silver_F01_V01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77081" y="1422419"/>
            <a:ext cx="22385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20483" name="TextBox 4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0484" name="Picture 3" descr="BEQIK_FR.png" hidden="1"/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6200" y="5653088"/>
            <a:ext cx="381000" cy="1746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2" name="Rectangle 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Security Systems</a:t>
            </a:r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95799" y="1066800"/>
            <a:ext cx="3877235" cy="3810000"/>
          </a:xfrm>
          <a:prstGeom prst="rect">
            <a:avLst/>
          </a:prstGeom>
          <a:ln w="0"/>
          <a:effectLst/>
        </p:spPr>
        <p:txBody>
          <a:bodyPr lIns="0" tIns="63500" rIns="0" bIns="0"/>
          <a:lstStyle/>
          <a:p>
            <a:pPr marL="304800" indent="-3048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65000"/>
              <a:buFont typeface="Wingdings"/>
              <a:buChar char="è"/>
              <a:defRPr/>
            </a:pPr>
            <a:r>
              <a:rPr lang="en-GB" sz="1600" kern="0" dirty="0">
                <a:latin typeface="Bosch Office Sans"/>
                <a:cs typeface="+mn-cs"/>
              </a:rPr>
              <a:t>B942 Touch Screen Keypad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Full color Graphic display, housed in a sleek design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Simple symbol-based user interface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4 inputs, 1 relay output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Built-in proximity (RFID) reader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Built-in presence </a:t>
            </a:r>
            <a:r>
              <a:rPr lang="en-US" sz="1600" kern="0" dirty="0" smtClean="0">
                <a:latin typeface="Bosch Office Sans"/>
                <a:cs typeface="+mn-cs"/>
              </a:rPr>
              <a:t>detector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 smtClean="0">
              <a:latin typeface="Bosch Office San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 smtClean="0">
                <a:latin typeface="Bosch Office Sans"/>
                <a:cs typeface="+mn-cs"/>
              </a:rPr>
              <a:t>B942 Black Face, Silver Base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 smtClean="0">
                <a:latin typeface="Bosch Office Sans"/>
              </a:rPr>
              <a:t>B942W White Face, Silver Base</a:t>
            </a: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US" sz="1600" kern="0" dirty="0">
              <a:latin typeface="Bosch Office Sans"/>
              <a:cs typeface="+mn-cs"/>
            </a:endParaRP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r>
              <a:rPr lang="en-US" sz="1600" kern="0" dirty="0">
                <a:latin typeface="Bosch Office Sans"/>
                <a:cs typeface="+mn-cs"/>
              </a:rPr>
              <a:t>In B </a:t>
            </a:r>
            <a:r>
              <a:rPr lang="en-US" sz="1600" kern="0" dirty="0" smtClean="0">
                <a:latin typeface="Bosch Office Sans"/>
                <a:cs typeface="+mn-cs"/>
              </a:rPr>
              <a:t>Series, </a:t>
            </a:r>
            <a:r>
              <a:rPr lang="en-US" sz="1600" kern="0" dirty="0">
                <a:latin typeface="Bosch Office Sans"/>
                <a:cs typeface="+mn-cs"/>
              </a:rPr>
              <a:t>and </a:t>
            </a:r>
            <a:r>
              <a:rPr lang="en-US" sz="1600" kern="0" dirty="0" smtClean="0">
                <a:latin typeface="Bosch Office Sans"/>
                <a:cs typeface="+mn-cs"/>
              </a:rPr>
              <a:t>GV4, </a:t>
            </a:r>
            <a:r>
              <a:rPr lang="en-US" sz="1600" kern="0" dirty="0">
                <a:latin typeface="Bosch Office Sans"/>
                <a:cs typeface="+mn-cs"/>
              </a:rPr>
              <a:t>v2.03</a:t>
            </a:r>
          </a:p>
          <a:p>
            <a:pPr marL="609600" lvl="1" indent="-190500" eaLnBrk="0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425C8F"/>
              </a:buClr>
              <a:buSzPct val="50000"/>
              <a:buFont typeface="Wingdings"/>
              <a:buChar char=""/>
              <a:defRPr/>
            </a:pPr>
            <a:endParaRPr lang="en-GB" sz="1600" kern="0" dirty="0">
              <a:latin typeface="Bosch Office Sans"/>
              <a:cs typeface="+mn-cs"/>
            </a:endParaRPr>
          </a:p>
        </p:txBody>
      </p:sp>
      <p:sp>
        <p:nvSpPr>
          <p:cNvPr id="14" name="Title 1_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B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:more: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/>
                <a:cs typeface="Times New Roman"/>
              </a:rPr>
              <a:t>flexible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j-ea"/>
              <a:cs typeface="+mj-cs"/>
            </a:endParaRPr>
          </a:p>
        </p:txBody>
      </p:sp>
      <p:pic>
        <p:nvPicPr>
          <p:cNvPr id="15" name="Picture 2" descr="\\fp1data1\Data\Projects\ENG3_3\IMAGEPOOL\Photos\B\B942_keypad\B942_Black_White_Silver_F01_V0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447890"/>
            <a:ext cx="4762500" cy="367665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ST-IN/MKP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B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:more: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flexible</a:t>
            </a:r>
            <a:endParaRPr lang="en-US" sz="2800" b="1" dirty="0"/>
          </a:p>
        </p:txBody>
      </p:sp>
      <p:sp>
        <p:nvSpPr>
          <p:cNvPr id="9" name="Rectangle 3_"/>
          <p:cNvSpPr txBox="1">
            <a:spLocks noChangeArrowheads="1"/>
          </p:cNvSpPr>
          <p:nvPr/>
        </p:nvSpPr>
        <p:spPr>
          <a:xfrm>
            <a:off x="811531" y="2122170"/>
            <a:ext cx="7059930" cy="381000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B920 Standard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 Keypad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2-line LCD display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32 character point, user and area names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menu-style user interface 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Dedicated function buttons for common commands including status indication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Situation sensitive on-screen help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Arm/alarm, ready to arm, power and gas alarm indicators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installation with self locking base and chassis design plus built-in bubble level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Installer Service and Programming menu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11" name="Picture 10" descr="B920-F01-V02-en_large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5121716" y="555643"/>
            <a:ext cx="2950487" cy="2331837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EQIK_FR.png" hidden="1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6200" y="5653404"/>
            <a:ext cx="381000" cy="17462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7" name="Rectangle 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533400" y="59309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smtClean="0">
                <a:solidFill>
                  <a:srgbClr val="707070"/>
                </a:solidFill>
              </a:rPr>
              <a:t>ST-IN/PRM | #/$.2105 | © 2013 Robert Bosch LLC and affiliates. All rights reserved.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6" name="TextBox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</a:pPr>
            <a:r>
              <a:rPr lang="en-US" b="1" dirty="0" smtClean="0">
                <a:solidFill>
                  <a:srgbClr val="FFFFFF"/>
                </a:solidFill>
              </a:rPr>
              <a:t>B8512G/B9512G Introduction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33400" y="5638800"/>
            <a:ext cx="57150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Security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/>
                <a:ea typeface="SimSun"/>
                <a:cs typeface="Times New Roman"/>
              </a:rPr>
              <a:t>B</a:t>
            </a:r>
            <a:r>
              <a:rPr lang="en-US" sz="2800" dirty="0" smtClean="0">
                <a:latin typeface="Calibri"/>
                <a:ea typeface="SimSun"/>
                <a:cs typeface="Times New Roman"/>
              </a:rPr>
              <a:t>:more:</a:t>
            </a:r>
            <a:r>
              <a:rPr lang="en-US" sz="2800" b="1" dirty="0" smtClean="0">
                <a:latin typeface="Calibri"/>
                <a:ea typeface="SimSun"/>
                <a:cs typeface="Times New Roman"/>
              </a:rPr>
              <a:t>flexible</a:t>
            </a:r>
            <a:endParaRPr lang="en-US" sz="2800" b="1" dirty="0"/>
          </a:p>
        </p:txBody>
      </p:sp>
      <p:sp>
        <p:nvSpPr>
          <p:cNvPr id="9" name="Rectangle 3_"/>
          <p:cNvSpPr txBox="1"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773431" y="1539240"/>
            <a:ext cx="7059930" cy="4286250"/>
          </a:xfrm>
          <a:prstGeom prst="rect">
            <a:avLst/>
          </a:prstGeom>
          <a:noFill/>
          <a:ln/>
        </p:spPr>
        <p:txBody>
          <a:bodyPr/>
          <a:lstStyle/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sch Office Sans" pitchFamily="34" charset="0"/>
                <a:ea typeface="+mn-ea"/>
                <a:cs typeface="+mn-cs"/>
              </a:rPr>
              <a:t>B921C Capacitive Touch Keypad 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Capacitive touch technology –no buttons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2-line LCD display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4 input points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32 character point, user and area names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menu-style user interface 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Dedicated function buttons for common commands including status indication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Situation sensitive on-screen help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Arm/alarm, ready to arm, power and gas alarm indicators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Simple installation with self locking base and chassis design plus built-in bubble level</a:t>
            </a:r>
          </a:p>
          <a:p>
            <a:pPr marL="762000" lvl="1" indent="-304800" eaLnBrk="0" hangingPunct="0">
              <a:lnSpc>
                <a:spcPct val="111000"/>
              </a:lnSpc>
              <a:buClr>
                <a:srgbClr val="425C8F"/>
              </a:buClr>
              <a:buSzPct val="65000"/>
              <a:buFont typeface="Wingdings" pitchFamily="2" charset="2"/>
              <a:buChar char="è"/>
            </a:pPr>
            <a:r>
              <a:rPr lang="en-US" dirty="0" smtClean="0"/>
              <a:t>Installer Service and Programming menu</a:t>
            </a:r>
          </a:p>
          <a:p>
            <a:pPr marL="304800" marR="0" lvl="0" indent="-304800" algn="l" defTabSz="914400" rtl="0" eaLnBrk="0" fontAlgn="base" latinLnBrk="0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>
                <a:srgbClr val="425C8F"/>
              </a:buClr>
              <a:buSzPct val="65000"/>
              <a:buFont typeface="Wingdings" pitchFamily="2" charset="2"/>
              <a:buChar char="è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sch Office Sans" pitchFamily="34" charset="0"/>
              <a:ea typeface="+mn-ea"/>
              <a:cs typeface="+mn-cs"/>
            </a:endParaRPr>
          </a:p>
        </p:txBody>
      </p:sp>
      <p:pic>
        <p:nvPicPr>
          <p:cNvPr id="14" name="Picture 13" descr="DSC_0819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5727251" y="541020"/>
            <a:ext cx="2807149" cy="185928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E61201-0334-4501-8D9A-2F53BE28D73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custDataLst>
      <p:tags r:id="rId1"/>
    </p:custData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I" val="1"/>
  <p:tag name="LAYOUTLANGUAGE" val="1033"/>
  <p:tag name="CFG.CUSTOMERVERSION" val="9"/>
  <p:tag name="CONFIG" val="config01.xml"/>
  <p:tag name="CFG.VERSION" val="0"/>
  <p:tag name="CFG.LAYOUTID" val="Bosch Layout 4:3"/>
  <p:tag name="CFG.LAYOUT" val="config01.xml"/>
  <p:tag name="MAPNAME" val="Map1"/>
  <p:tag name="LICENSEKEY" val="46504b9e-b1c9-48ed-967f-a36de42ae84b"/>
  <p:tag name="ML_1" val="STNA_Fp_ST"/>
  <p:tag name="ML_2" val="Bosch.mcr"/>
  <p:tag name="ML_LAYOUT_RESOURCE" val="BOSCH4_3_01.MCR "/>
  <p:tag name="FIELD.DATE.SUFFIX.CONTENT" val=" | "/>
  <p:tag name="FIELD.CONF.SUFFIX.CONTENT" val=" | "/>
  <p:tag name="FIELD.REM_ABL.SUFFIX.CONTENT" val=" | "/>
  <p:tag name="FIELD.COPY.CONTENT" val="© 2013 Robert Bosch LLC and affiliates. All rights reserved."/>
  <p:tag name="FIELD.COPY.VALUE" val="© 2013 Robert Bosch LLC and affiliates. All rights reserved."/>
  <p:tag name="FIELD.COPY.COMBOINDEX" val="0"/>
  <p:tag name="FIELD.REM_ANL.CONTENT" val=" "/>
  <p:tag name="FIELD.REM_ANL.VALUE" val=" "/>
  <p:tag name="FIELD.DPT.SUFFIX.CONTENT" val=" | "/>
  <p:tag name="FIELD.BGROUP.CONTENT" val="Security Systems"/>
  <p:tag name="FIELD.BGROUP.VALUE" val="Security Systems"/>
  <p:tag name="FIELD.BGROUP.COMBOINDEX" val="0"/>
  <p:tag name="FIELDS.INITIALIZED" val="1"/>
  <p:tag name="FIELD.DATE.COMBOINDEX" val="-2"/>
  <p:tag name="FIELD.REM_ABL.COMBOINDEX" val="-2"/>
  <p:tag name="FIELD.CHAPTER.COMBOINDEX" val="-2"/>
  <p:tag name="FIELD.REM_ANL.COMBOINDEX" val="-2"/>
  <p:tag name="FIELD.DPT.CONTENT" val="ST-IN/MKP"/>
  <p:tag name="FIELD.DPT.VALUE" val="ST-IN/MKP | "/>
  <p:tag name="FIELD.DPT.COMBOINDEX" val="-2"/>
  <p:tag name="TITLEMASTERMASTERNAME" val="TitleSlide"/>
  <p:tag name="TITLEMASTERSHAPESETGROUPCLASSNAME" val="ShapeSetGroup1"/>
  <p:tag name="TITLEMASTERCOLORSETGROUPCLASSNAME" val="ColorSetGroup1"/>
  <p:tag name="TITLEMASTERFONTSETGROUPCLASSNAME" val="FontSetGroup1"/>
  <p:tag name="TITLEMASTERSTYLESETGROUPCLASSNAME" val="StyleSetGroup1"/>
  <p:tag name="TITLEMASTERMODIFIED" val="1"/>
  <p:tag name="SLIDEMASTERMASTERNAME" val="Slide"/>
  <p:tag name="SLIDEMASTERSHAPESETGROUPCLASSNAME" val="ShapeSetGroup1"/>
  <p:tag name="SLIDEMASTERCOLORSETGROUPCLASSNAME" val="ColorSetGroup1"/>
  <p:tag name="SLIDEMASTERFONTSETGROUPCLASSNAME" val="FontSetGroup1"/>
  <p:tag name="SLIDEMASTERSTYLESETGROUPCLASSNAME" val="StyleSetGroup1"/>
  <p:tag name="SLIDEMASTERMODIFIED" val="1"/>
  <p:tag name="FIELD.CHAPTER.CONTENT" val="2014 Sales Kickoff     -      Intrusion Controls Update"/>
  <p:tag name="FIELD.CHAPTER.VALUE" val="2014 Sales Kickoff     -      Intrusion Controls Update"/>
  <p:tag name="FIELD.DATE.CONTENT" val="#/$.2105"/>
  <p:tag name="FIELD.DATE.VALUE" val="#/$.2105 | "/>
  <p:tag name="FIELD.CONF.CONTENT" val=""/>
  <p:tag name="FIELD.CONF.VALUE" val=""/>
  <p:tag name="FIELD.CONF.COMBOINDEX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1_SHAPECLASSPROTECTIONTYPE" val="15"/>
  <p:tag name="TEXTBOX 5_SHAPECLASSPROTECTIONTYPE" val="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BoschBitmap"/>
  <p:tag name="SHAPECLASSFILE" val="BOCOL.png"/>
  <p:tag name="SHAPECLASSPROTECTIONTYPE" val="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CHAPTER.CONTENT" val="US-1, Step 4, Product Introduction"/>
  <p:tag name="FIELD.CHAPTER.VALUE" val="US-1, Step 4, Product Introduction"/>
  <p:tag name="FIELD.REM_ANL.CONTENT" val=" "/>
  <p:tag name="FIELD.REM_ANL.VALUE" val=" "/>
  <p:tag name="FIELD.DPT.CONTENT" val="ST-IN/PRM"/>
  <p:tag name="FIELD.DPT.VALUE" val="ST-IN/PRM |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LAYOUT_RESOURCE" val="BOSCH4_3_01.MCR "/>
  <p:tag name="FIELDS.INITIALIZED" val="1"/>
  <p:tag name="CONFIG" val="config01.xml"/>
  <p:tag name="RECTANGLE 3_SHAPECLASSPROTECTIONTYPE" val="27"/>
  <p:tag name="PICTURE 11_SHAPECLASSPROTECTIONTYPE" val="15"/>
  <p:tag name="TEXTBOX 5_SHAPECLASSPROTECTIONTYPE" val="2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box"/>
  <p:tag name="SHAPECLASSPROTECTIONTYPE" val="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0_SHAPECLASSPROTECTIONTYPE" val="15"/>
  <p:tag name="TEXTBOX 5_SHAPECLASSPROTECTIONTYPE" val="2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Line"/>
  <p:tag name="SHAPECLASSPROTECTIONTYPE" val="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FooterLine"/>
  <p:tag name="SHAPECLASSPROTECTIONTYPE" val="1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PageBox"/>
  <p:tag name="SHAPECLASSPROTECTIONTYPE" val="3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extBoxTop"/>
  <p:tag name="SHAPECLASSPROTECTIONTYPE" val="0"/>
  <p:tag name="COLORS" val="-2;-2;-2;-2;-1;-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extBoxTop"/>
  <p:tag name="SHAPECLASSPROTECTIONTYPE" val="0"/>
  <p:tag name="COLORS" val="-2;-2;-2;-2;-1;-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extBoxTop"/>
  <p:tag name="SHAPECLASSPROTECTIONTYPE" val="0"/>
  <p:tag name="COLORS" val="-2;-2;-2;-2;-1;-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0"/>
  <p:tag name="COLORS" val="-2;-2;-2;-2;PageNumberFontColor2;-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RECTANGLE 9_SHAPECLASSPROTECTIONTYPE" val="63"/>
  <p:tag name="SUBTITLE 2_SHAPECLASSPROTECTIONTYPE" val="0"/>
  <p:tag name="TITLE 1_SHAPECLASSPROTECTIONTYPE" val="0"/>
  <p:tag name="FIELD.CHAPTER.COMBOINDEX" val="-2"/>
  <p:tag name="FIELD.REM_ANL.COMBOINDEX" val="-2"/>
  <p:tag name="FIELD.DPT.COMBOINDEX" val="-2"/>
  <p:tag name="FIELD.CHAPTER.CONTENT" val="2014 Sales Kickoff     -      Intrusion Controls Update"/>
  <p:tag name="FIELD.CHAPTER.VALUE" val="2014 Sales Kickoff     -      Intrusion Controls Upda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itleBoxOnTitleSlide"/>
  <p:tag name="SHAPECLASSPROTECTIONTYPE" val="0"/>
  <p:tag name="COLORS" val="-2;-2;-2;-2;-1;-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itleBoxOnTitleSlide"/>
  <p:tag name="SHAPECLASSPROTECTIONTYPE" val="0"/>
  <p:tag name="COLORS" val="-2;-2;-2;-2;-1;-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itleBoxOnTitleSlide"/>
  <p:tag name="SHAPECLASSPROTECTIONTYPE" val="0"/>
  <p:tag name="COLORS" val="-2;-2;-2;-2;-1;-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lipArtLeft"/>
  <p:tag name="SHAPECLASSPROTECTIONTYPE" val="0"/>
  <p:tag name="COLORS" val="-2;-2;-2;-2;-1;-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itleBox"/>
  <p:tag name="SHAPECLASSPROTECTIONTYPE" val="0"/>
  <p:tag name="COLORS" val="-2;-2;-2;-2;-3;-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5_SHAPECLASSPROTECTIONTYPE" val="15"/>
  <p:tag name="TEXTBOX 5_SHAPECLASSPROTECTIONTYPE" val="2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4_SHAPECLASSPROTECTIONTYPE" val="15"/>
  <p:tag name="TEXTBOX 5_SHAPECLASSPROTECTIONTYPE" val="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CHAPTER.CONTENT" val="US-1, Step 4, Product Introduction"/>
  <p:tag name="FIELD.CHAPTER.VALUE" val="US-1, Step 4, Product Introduction"/>
  <p:tag name="FIELD.REM_ANL.CONTENT" val=" "/>
  <p:tag name="FIELD.REM_ANL.VALUE" val=" "/>
  <p:tag name="FIELD.DPT.CONTENT" val="ST-IN/PRM"/>
  <p:tag name="FIELD.DPT.VALUE" val="ST-IN/PRM |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TEXTBOX 5_SHAPECLASSPROTECTIONTYPE" val="11"/>
  <p:tag name="RECTANGLE 6_SHAPECLASSPROTECTIONTYPE" val="63"/>
  <p:tag name="ML_LAYOUT_RESOURCE" val="BOSCH4_3_01.MCR "/>
  <p:tag name="FIELDS.INITIALIZED" val="1"/>
  <p:tag name="CONFIG" val="config01.xml"/>
  <p:tag name="RECTANGLE 3_SHAPECLASSPROTECTIONTYPE" val="27"/>
  <p:tag name="PICTURE 17_SHAPECLASSPROTECTIONTYPE" val="15"/>
  <p:tag name="TEXTBOX 21_SHAPECLASSPROTECTIONTYPE" val="2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itleBoxOnTitleSlide"/>
  <p:tag name="SHAPECLASSPROTECTIONTYPE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1_SHAPECLASSPROTECTIONTYPE" val="15"/>
  <p:tag name="TEXTBOX 5_SHAPECLASSPROTECTIONTYPE" val="2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US-1, Step 4, Product Introduction"/>
  <p:tag name="FIELD.CHAPTER.VALUE" val="US-1, Step 4, Product Introduction"/>
  <p:tag name="FIELD.REM_ANL.CONTENT" val=" "/>
  <p:tag name="FIELD.REM_ANL.VALUE" val=" "/>
  <p:tag name="FIELD.DPT.CONTENT" val="ST-IN/PRM"/>
  <p:tag name="FIELD.DPT.VALUE" val="ST-IN/PRM | "/>
  <p:tag name="FIELDS.INITIALIZED" val="1"/>
  <p:tag name="ML_1" val="STNA_Fp_ST"/>
  <p:tag name="ML_LAYOUT_RESOURCE" val="BOSCH4_3_01.MCR 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3_SHAPECLASSPROTECTIONTYPE" val="31"/>
  <p:tag name="RECTANGLE 4_SHAPECLASSPROTECTIONTYPE" val="27"/>
  <p:tag name="RECTANGLE 5_SHAPECLASSPROTECTIONTYPE" val="15"/>
  <p:tag name="RECTANGLE 6_SHAPECLASSPROTECTIONTYPE" val="27"/>
  <p:tag name="PICTURE 7_SHAPECLASSPROTECTIONTYPE" val="15"/>
  <p:tag name="TEXTBOX 8_SHAPECLASSPROTECTIONTYPE" val="27"/>
  <p:tag name="RECTANGLE 9_SHAPECLASSPROTECTIONTYPE" val="63"/>
  <p:tag name="SUBTITLE 2_SHAPECLASSPROTECTIONTYPE" val="0"/>
  <p:tag name="TITLE 1_SHAPECLASSPROTECTIONTYPE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  <p:tag name="COLORS" val="-2;-2;-2;-2;-1;-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box"/>
  <p:tag name="SHAPECLASSPROTECTIONTYP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White;-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White;-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2_SHAPECLASSPROTECTIONTYPE" val="15"/>
  <p:tag name="TEXTBOX 5_SHAPECLASSPROTECTIONTYPE" val="2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1;White;-1;-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1;White;-1;-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1;White;-1;-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1;White;-1;-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2_SHAPECLASSPROTECTIONTYPE" val="15"/>
  <p:tag name="TEXTBOX 5_SHAPECLASSPROTECTIONTYPE" val="2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2_SHAPECLASSPROTECTIONTYPE" val="15"/>
  <p:tag name="TEXTBOX 5_SHAPECLASSPROTECTIONTYPE" val="2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1" val="STNA_Fp_ST"/>
  <p:tag name="SHAPESETGROUPCLASSNAME" val="ShapeSetGroup1"/>
  <p:tag name="SHAPESETCLASSNAME" val="ClipArt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4_SHAPECLASSPROTECTIONTYPE" val="31"/>
  <p:tag name="TITLE 1_SHAPECLASSPROTECTIONTYPE" val="0"/>
  <p:tag name="RECTANGLE 6_SHAPECLASSPROTECTIONTYPE" val="15"/>
  <p:tag name="CLIPART PLACEHOLDER 10_SHAPECLASSPROTECTIONTYPE" val="0"/>
  <p:tag name="PICTURE 9_SHAPECLASSPROTECTIONTYPE" val="15"/>
  <p:tag name="TEXTBOX 11_SHAPECLASSPROTECTIONTYPE" val="11"/>
  <p:tag name="TEXT PLACEHOLDER 3_SHAPECLASSPROTECTIONTYPE" val="0"/>
  <p:tag name="RECTANGLE 12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5_SHAPECLASSPROTECTIONTYPE" val="27"/>
  <p:tag name="RECTANGLE 7_SHAPECLASSPROTECTIONTYPE" val="27"/>
  <p:tag name="PICTURE 15_SHAPECLASSPROTECTIONTYPE" val="15"/>
  <p:tag name="TEXTBOX 13_SHAPECLASSPROTECTIONTYPE" val="2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opyrightline"/>
  <p:tag name="SHAPECLASSPROTECTIONTYPE" val="6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ddNoteBox"/>
  <p:tag name="SHAPECLASSPROTECTIONTYPE" val="2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BGroupBox"/>
  <p:tag name="SHAPECLASSPROTECTIONTYPE" val="1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uthorBox"/>
  <p:tag name="SHAPECLASSPROTECTIONTYPE" val="2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COLORSETGROUPCLASSNAME" val="ColorSetGroup1"/>
  <p:tag name="FONTSETGROUPCLASSNAME" val="FontSetGroup1"/>
  <p:tag name="SHAPECLASSNAME" val="Chapterbox"/>
  <p:tag name="SHAPESETCLASSNAME" val="ClipArtText"/>
  <p:tag name="SHAPECLASSPROTECTIONTYPE" val="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Navbar"/>
  <p:tag name="SHAPECLASSPROTECTIONTYPE" val="3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1" val="STNA_Fp_ST"/>
  <p:tag name="SHAPESETGROUPCLASSNAME" val="ShapeSetGroup1"/>
  <p:tag name="SHAPESETCLASSNAME" val="ClipArt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4_SHAPECLASSPROTECTIONTYPE" val="31"/>
  <p:tag name="TITLE 1_SHAPECLASSPROTECTIONTYPE" val="0"/>
  <p:tag name="RECTANGLE 6_SHAPECLASSPROTECTIONTYPE" val="15"/>
  <p:tag name="CLIPART PLACEHOLDER 10_SHAPECLASSPROTECTIONTYPE" val="0"/>
  <p:tag name="PICTURE 9_SHAPECLASSPROTECTIONTYPE" val="15"/>
  <p:tag name="TEXTBOX 11_SHAPECLASSPROTECTIONTYPE" val="11"/>
  <p:tag name="TEXT PLACEHOLDER 3_SHAPECLASSPROTECTIONTYPE" val="0"/>
  <p:tag name="RECTANGLE 12_SHAPECLASSPROTECTIONTYPE" val="63"/>
  <p:tag name="ML_LAYOUT_RESOURCE" val="BOSCH4_3_01.MCR "/>
  <p:tag name="FIELD.CHAPTER.CONTENT" val="US-1, Step 4, Product Introduction"/>
  <p:tag name="FIELD.CHAPTER.VALUE" val="US-1, Step 4, Product Introduction"/>
  <p:tag name="FIELD.DPT.CONTENT" val="ST-IN/PRM"/>
  <p:tag name="FIELD.DPT.VALUE" val="ST-IN/PRM | "/>
  <p:tag name="FIELDS.INITIALIZED" val="1"/>
  <p:tag name="CONFIG" val="config01.xml"/>
  <p:tag name="RECTANGLE 5_SHAPECLASSPROTECTIONTYPE" val="27"/>
  <p:tag name="RECTANGLE 7_SHAPECLASSPROTECTIONTYPE" val="27"/>
  <p:tag name="PICTURE 15_SHAPECLASSPROTECTIONTYPE" val="15"/>
  <p:tag name="TEXTBOX 13_SHAPECLASSPROTECTIONTYPE" val="2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opyrightline"/>
  <p:tag name="SHAPECLASSPROTECTIONTYPE" val="6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ddNoteBox"/>
  <p:tag name="SHAPECLASSPROTECTIONTYPE" val="2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BGroupBox"/>
  <p:tag name="SHAPECLASSPROTECTIONTYP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1;White;-2;-2;White;-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uthorBox"/>
  <p:tag name="SHAPECLASSPROTECTIONTYPE" val="2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Navbar"/>
  <p:tag name="SHAPECLASSPROTECTIONTYPE" val="3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COLORSETGROUPCLASSNAME" val="ColorSetGroup1"/>
  <p:tag name="FONTSETGROUPCLASSNAME" val="FontSetGroup1"/>
  <p:tag name="SHAPECLASSNAME" val="Chapterbox"/>
  <p:tag name="SHAPESETCLASSNAME" val="ClipArtText"/>
  <p:tag name="SHAPECLASSPROTECTIONTYPE" val="2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ClipArt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4_SHAPECLASSPROTECTIONTYPE" val="31"/>
  <p:tag name="TITLE 1_SHAPECLASSPROTECTIONTYPE" val="0"/>
  <p:tag name="RECTANGLE 5_SHAPECLASSPROTECTIONTYPE" val="27"/>
  <p:tag name="RECTANGLE 6_SHAPECLASSPROTECTIONTYPE" val="15"/>
  <p:tag name="RECTANGLE 7_SHAPECLASSPROTECTIONTYPE" val="27"/>
  <p:tag name="CLIPART PLACEHOLDER 10_SHAPECLASSPROTECTIONTYPE" val="0"/>
  <p:tag name="PICTURE 9_SHAPECLASSPROTECTIONTYPE" val="15"/>
  <p:tag name="TEXTBOX 11_SHAPECLASSPROTECTIONTYPE" val="27"/>
  <p:tag name="TEXT PLACEHOLDER 3_SHAPECLASSPROTECTIONTYPE" val="0"/>
  <p:tag name="RECTANGLE 12_SHAPECLASSPROTECTIONTYPE" val="63"/>
  <p:tag name="CLIPART PLACEHOLDER 15_SHAPECLASSPROTECTIONTYPE" val="0"/>
  <p:tag name="TEXT PLACEHOLDER 14_SHAPECLASSPROTECTIONTYPE" val="0"/>
  <p:tag name="TITLE 15_SHAPECLASSPROTECTIONTYPE" val="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opyrightline"/>
  <p:tag name="SHAPECLASSPROTECTIONTYPE" val="6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hapterbox"/>
  <p:tag name="SHAPECLASSPROTECTIONTYPE" val="2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ddNoteBox"/>
  <p:tag name="SHAPECLASSPROTECTIONTYPE" val="2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BGroupBox"/>
  <p:tag name="SHAPECLASSPROTECTIONTYPE" val="1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uthorBox"/>
  <p:tag name="SHAPECLASSPROTECTIONTYPE" val="27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Navbar"/>
  <p:tag name="SHAPECLASSPROTECTIONTYPE" val="3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itleText"/>
  <p:tag name="COLORSETGROUPCLASSNAME" val="ColorSetGroup1"/>
  <p:tag name="FONTSETGROUPCLASSNAME" val="FontSetGroup1"/>
  <p:tag name="SHAPECLASSNAME" val="TextBox"/>
  <p:tag name="SHAPECLASSPROTECTIONTYPE" val="0"/>
  <p:tag name="COLORS" val="-2;-2;-2;-2;-1;-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ClipArtText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BOX 4_SHAPECLASSPROTECTIONTYPE" val="31"/>
  <p:tag name="TITLE 1_SHAPECLASSPROTECTIONTYPE" val="0"/>
  <p:tag name="RECTANGLE 5_SHAPECLASSPROTECTIONTYPE" val="27"/>
  <p:tag name="RECTANGLE 6_SHAPECLASSPROTECTIONTYPE" val="15"/>
  <p:tag name="RECTANGLE 7_SHAPECLASSPROTECTIONTYPE" val="27"/>
  <p:tag name="CLIPART PLACEHOLDER 10_SHAPECLASSPROTECTIONTYPE" val="0"/>
  <p:tag name="PICTURE 9_SHAPECLASSPROTECTIONTYPE" val="15"/>
  <p:tag name="TEXTBOX 11_SHAPECLASSPROTECTIONTYPE" val="27"/>
  <p:tag name="TEXT PLACEHOLDER 3_SHAPECLASSPROTECTIONTYPE" val="0"/>
  <p:tag name="RECTANGLE 12_SHAPECLASSPROTECTIONTYPE" val="6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opyrightline"/>
  <p:tag name="SHAPECLASSPROTECTIONTYPE" val="6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Chapterbox"/>
  <p:tag name="SHAPECLASSPROTECTIONTYPE" val="2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ddNoteBox"/>
  <p:tag name="SHAPECLASSPROTECTIONTYPE" val="2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BGroupBox"/>
  <p:tag name="SHAPECLASSPROTECTIONTYP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"/>
  <p:tag name="SHAPECLASSFILE" val="BOCOL.png"/>
  <p:tag name="SHAPECLASSPROTECTIONTYP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AuthorBox"/>
  <p:tag name="SHAPECLASSPROTECTIONTYPE" val="27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Navbar"/>
  <p:tag name="SHAPECLASSPROTECTIONTYPE" val="3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ITLESmallRight"/>
  <p:tag name="SHAPECLASSPROTECTIONTYPE" val="0"/>
  <p:tag name="COLORS" val="-2;-2;-2;-2;-1;-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ClipArtText"/>
  <p:tag name="COLORSETGROUPCLASSNAME" val="ColorSetGroup1"/>
  <p:tag name="FONTSETGROUPCLASSNAME" val="FontSetGroup1"/>
  <p:tag name="SHAPECLASSNAME" val="TextBoxRight"/>
  <p:tag name="SHAPECLASSPROTECTIONTYPE" val="0"/>
  <p:tag name="COLORS" val="-2;-2;-2;-2;-1;-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  <p:tag name="FIELD.CHAPTER.CONTENT" val="B8512G/B9512G Introduction "/>
  <p:tag name="FIELD.CHAPTER.VALUE" val="B8512G/B9512G Introduction "/>
  <p:tag name="FIELD.CHAPTER.COMBOINDEX" val="-2"/>
  <p:tag name="FIELD.REM_ANL.COMBOINDEX" val="-2"/>
  <p:tag name="FIELD.DPT.CONTENT" val="ST-IN/MKR-NA"/>
  <p:tag name="FIELD.DPT.VALUE" val="ST-IN/MKR-NA | "/>
  <p:tag name="FIELD.DPT.COMBOINDEX" val="-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MLI" val="1"/>
  <p:tag name="SHAPESETGROUPCLASSNAME" val="ShapeSetGroup1"/>
  <p:tag name="COLORSETGROUPCLASSNAME" val="ColorSetGroup1"/>
  <p:tag name="FONTSETGROUPCLASSNAME" val="FontSetGroup1"/>
  <p:tag name="SHAPECLASSPROTECTIONTYPE" val="0"/>
  <p:tag name="SHAPESETCLASSNAME" val="TextContent"/>
  <p:tag name="SHAPECLASSNAME" val="ObjectRight"/>
  <p:tag name="COLORS" val="-2;-2;-2;-2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Line"/>
  <p:tag name="SHAPECLASSPROTECTIONTYP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Black;LogoRightColor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CTANGLE 3_SHAPECLASSPROTECTIONTYPE" val="0"/>
  <p:tag name="RECTANGLE 2_SHAPECLASSPROTECTIONTYPE" val="0"/>
  <p:tag name="RECTANGLE 5_SHAPECLASSPROTECTIONTYPE" val="15"/>
  <p:tag name="RECTANGLE 7_SHAPECLASSPROTECTIONTYPE" val="63"/>
  <p:tag name="PICTURE 8_SHAPECLASSPROTECTIONTYPE" val="15"/>
  <p:tag name="TEXT BOX 9_SHAPECLASSPROTECTIONTYPE" val="11"/>
  <p:tag name="SHAPESETGROUPCLASSNAME" val="ShapeSetGroup1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PICTURE 33_SHAPECLASSPROTECTIONTYPE" val="15"/>
  <p:tag name="SHAPESETCLASSNAME" val="TableSlide"/>
  <p:tag name="CONFIG" val="config01.xml"/>
  <p:tag name="RECTANGLE 39_SHAPECLASSPROTECTIONTYPE" val="0"/>
  <p:tag name="RECTANGLE 187_SHAPECLASSPROTECTIONTYPE" val="0"/>
  <p:tag name="FIELD.CHAPTER.COMBOINDEX" val="-2"/>
  <p:tag name="FIELD.REM_ANL.COMBOINDEX" val="-2"/>
  <p:tag name="FIELD.DPT.COMBOINDEX" val="-2"/>
  <p:tag name="RECTANGLE 195_SHAPECLASSPROTECTIONTYPE" val="0"/>
  <p:tag name="TABLE PLACEHOLDER 13_SHAPECLASSPROTECTIONTYPE" val="0"/>
  <p:tag name="ML_1" val="STNA_Fp_ST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TEXTBOX 16_SHAPECLASSPROTECTIONTYPE" val="31"/>
  <p:tag name="RECTANGLE 4_SHAPECLASSPROTECTIONTYPE" val="27"/>
  <p:tag name="RECTANGLE 6_SHAPECLASSPROTECTIONTYPE" val="27"/>
  <p:tag name="PICTURE 17_SHAPECLASSPROTECTIONTYPE" val="15"/>
  <p:tag name="TEXTBOX 18_SHAPECLASSPROTECTIONTYPE" val="27"/>
  <p:tag name="TABLE PLACEHOLDER 14_SHAPECLASSPROTECTIONTYPE" val="0"/>
  <p:tag name="TITLE 20_SHAPECLASSPROTECTIONTYPE" val="0"/>
  <p:tag name="TABLE PLACEHOLDER 22_SHAPECLASSPROTECTIONTYPE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ableSlide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ableSlide"/>
  <p:tag name="COLORSETGROUPCLASSNAME" val="ColorSetGroup1"/>
  <p:tag name="FONTSETGROUPCLASSNAME" val="FontSetGroup1"/>
  <p:tag name="SHAPECLASSNAME" val="tNavbar"/>
  <p:tag name="SHAPECLASSPROTECTIONTYPE" val="3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COLORSETGROUPCLASSNAME" val="ColorSetGroup1"/>
  <p:tag name="FONTSETGROUPCLASSNAME" val="FontSetGroup1"/>
  <p:tag name="SHAPECLASSNAME" val="Copyrightline"/>
  <p:tag name="SHAPECLASSPROTECTIONTYPE" val="63"/>
  <p:tag name="SHAPESETCLASSNAME" val="TableSlid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COLORSETGROUPCLASSNAME" val="ColorSetGroup1"/>
  <p:tag name="FONTSETGROUPCLASSNAME" val="FontSetGroup1"/>
  <p:tag name="SHAPECLASSNAME" val="AddNoteBox"/>
  <p:tag name="SHAPESETCLASSNAME" val="TableSlide"/>
  <p:tag name="SHAPECLASSPROTECTIONTYPE" val="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COLORSETGROUPCLASSNAME" val="ColorSetGroup1"/>
  <p:tag name="FONTSETGROUPCLASSNAME" val="FontSetGroup1"/>
  <p:tag name="SHAPECLASSNAME" val="BGroupBox"/>
  <p:tag name="SHAPECLASSPROTECTIONTYPE" val="15"/>
  <p:tag name="SHAPESETCLASSNAME" val="TableSlid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COLORSETGROUPCLASSNAME" val="ColorSetGroup1"/>
  <p:tag name="FONTSETGROUPCLASSNAME" val="FontSetGroup1"/>
  <p:tag name="SHAPECLASSNAME" val="AuthorBox"/>
  <p:tag name="SHAPESETCLASSNAME" val="TableSlide"/>
  <p:tag name="SHAPECLASSPROTECTIONTYPE" val="2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FooterLine"/>
  <p:tag name="SHAPECLASSPROTECTIONTYPE" val="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White;-1;-1;-1;-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White;-1;-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4_SHAPECLASSPROTECTIONTYPE" val="15"/>
  <p:tag name="TEXTBOX 5_SHAPECLASSPROTECTIONTYPE" val="2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itleBox"/>
  <p:tag name="SHAPECLASSPROTECTIONTYPE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2014 Sales Kickoff     -      Intrusion Controls Update"/>
  <p:tag name="FIELD.CHAPTER.VALUE" val="2014 Sales Kickoff     -      Intrusion Controls Update"/>
  <p:tag name="FIELD.REM_ANL.CONTENT" val=" "/>
  <p:tag name="FIELD.REM_ANL.VALUE" val=" "/>
  <p:tag name="FIELD.DPT.CONTENT" val="ST-IN/MKP"/>
  <p:tag name="FIELD.DPT.VALUE" val="ST-IN/MKP | "/>
  <p:tag name="FIELDS.INITIALIZED" val="1"/>
  <p:tag name="ML_1" val="STNA_Fp_ST"/>
  <p:tag name="ML_2" val="Bosch.mcr"/>
  <p:tag name="ML_LAYOUT_RESOURCE" val="BOSCH4_3_01.MCR 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1_SHAPECLASSPROTECTIONTYPE" val="15"/>
  <p:tag name="RECTANGLE 2_SHAPECLASSPROTECTIONTYPE" val="27"/>
  <p:tag name="PICTURE 3_SHAPECLASSPROTECTIONTYPE" val="15"/>
  <p:tag name="TEXTBOX 4_SHAPECLASSPROTECTIONTYPE" val="27"/>
  <p:tag name="RECTANGLE 5_SHAPECLASSPROTECTIONTYPE" val="6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extBoxTop"/>
  <p:tag name="SHAPECLASSPROTECTIONTYPE" val="0"/>
  <p:tag name="COLORS" val="-2;-2;-2;-2;-1;-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extOverContent"/>
  <p:tag name="COLORSETGROUPCLASSNAME" val="ColorSetGroup1"/>
  <p:tag name="FONTSETGROUPCLASSNAME" val="FontSetGroup1"/>
  <p:tag name="SHAPECLASSNAME" val="TitleBox"/>
  <p:tag name="SHAPECLASSPROTECTIONTYPE" val="0"/>
  <p:tag name="COLORS" val="-2;-2;-2;-2;-1;-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extBox"/>
  <p:tag name="SHAPECLASSPROTECTION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_1" val="STNA_Fp_ST"/>
  <p:tag name="FIELD.REM_ANL.CONTENT" val=" "/>
  <p:tag name="FIELD.REM_ANL.VALUE" val=" "/>
  <p:tag name="SHAPESETGROUPCLASSNAME" val="ShapeSetGroup1"/>
  <p:tag name="SHAPESETCLASSNAME" val="Blank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RECTANGLE 2_SHAPECLASSPROTECTIONTYPE" val="15"/>
  <p:tag name="PICTURE 4_SHAPECLASSPROTECTIONTYPE" val="15"/>
  <p:tag name="RECTANGLE 6_SHAPECLASSPROTECTIONTYPE" val="63"/>
  <p:tag name="ML_2" val="Bosch.mcr"/>
  <p:tag name="ML_LAYOUT_RESOURCE" val="BOSCH4_3_01.MCR "/>
  <p:tag name="FIELD.CHAPTER.CONTENT" val="2014 Sales Kickoff     -      Intrusion Controls Update"/>
  <p:tag name="FIELD.CHAPTER.VALUE" val="2014 Sales Kickoff     -      Intrusion Controls Update"/>
  <p:tag name="FIELD.DPT.CONTENT" val="ST-IN/MKP"/>
  <p:tag name="FIELD.DPT.VALUE" val="ST-IN/MKP | "/>
  <p:tag name="FIELDS.INITIALIZED" val="1"/>
  <p:tag name="CONFIG" val="config01.xml"/>
  <p:tag name="RECTANGLE 3_SHAPECLASSPROTECTIONTYPE" val="27"/>
  <p:tag name="PICTURE 11_SHAPECLASSPROTECTIONTYPE" val="15"/>
  <p:tag name="TEXTBOX 5_SHAPECLASSPROTECTIONTYPE" val="2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MASKBeQik"/>
  <p:tag name="SHAPECLASSFILE" val="BEQIK_FR.png"/>
  <p:tag name="SHAPECLASSPROTECTIONTYPE" val="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opyrightline"/>
  <p:tag name="SHAPECLASSPROTECTIONTYPE" val="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Chapterbox"/>
  <p:tag name="SHAPECLASSPROTECTIONTYPE" val="2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AddNoteBox"/>
  <p:tag name="SHAPECLASSPROTECTIONTYPE" val="2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Blank"/>
  <p:tag name="COLORSETGROUPCLASSNAME" val="ColorSetGroup1"/>
  <p:tag name="FONTSETGROUPCLASSNAME" val="FontSetGroup1"/>
  <p:tag name="SHAPECLASSNAME" val="BGroupBox"/>
  <p:tag name="SHAPECLASSPROTECTIONTYPE" val="1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3264"/>
      </a:accent1>
      <a:accent2>
        <a:srgbClr val="3A5A82"/>
      </a:accent2>
      <a:accent3>
        <a:srgbClr val="6E8CB2"/>
      </a:accent3>
      <a:accent4>
        <a:srgbClr val="A8BAD2"/>
      </a:accent4>
      <a:accent5>
        <a:srgbClr val="FFFFFF"/>
      </a:accent5>
      <a:accent6>
        <a:srgbClr val="000000"/>
      </a:accent6>
      <a:hlink>
        <a:srgbClr val="6E8CB2"/>
      </a:hlink>
      <a:folHlink>
        <a:srgbClr val="A8BAD2"/>
      </a:folHlink>
    </a:clrScheme>
    <a:fontScheme name="Standarddesign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53B63"/>
        </a:accent1>
        <a:accent2>
          <a:srgbClr val="425C8F"/>
        </a:accent2>
        <a:accent3>
          <a:srgbClr val="FFFFFF"/>
        </a:accent3>
        <a:accent4>
          <a:srgbClr val="000000"/>
        </a:accent4>
        <a:accent5>
          <a:srgbClr val="AAAFB7"/>
        </a:accent5>
        <a:accent6>
          <a:srgbClr val="3B5381"/>
        </a:accent6>
        <a:hlink>
          <a:srgbClr val="738CB4"/>
        </a:hlink>
        <a:folHlink>
          <a:srgbClr val="B0BB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F9799BBC31B4E8F0334CD88BD9C93" ma:contentTypeVersion="0" ma:contentTypeDescription="Create a new document." ma:contentTypeScope="" ma:versionID="a9b5b9e67865e187df8ac57be17a2e09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05AD31A-5A54-4AFC-BD94-D062A39880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0B1D1E-4BE9-4369-8AF9-B09C6BC95A64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CC2F2B-2151-40B5-BCA6-318CB3D9F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6634</TotalTime>
  <Words>2288</Words>
  <Application>Microsoft Office PowerPoint</Application>
  <PresentationFormat>Custom</PresentationFormat>
  <Paragraphs>715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</vt:lpstr>
      <vt:lpstr>Arial</vt:lpstr>
      <vt:lpstr>Wingdings</vt:lpstr>
      <vt:lpstr>Bosch Office Sans</vt:lpstr>
      <vt:lpstr>SimSun</vt:lpstr>
      <vt:lpstr>Times New Roman</vt:lpstr>
      <vt:lpstr>Standarddesign</vt:lpstr>
      <vt:lpstr>Visio</vt:lpstr>
      <vt:lpstr>PowerPoint Presentation</vt:lpstr>
      <vt:lpstr>PowerPoint Presentation</vt:lpstr>
      <vt:lpstr>PowerPoint Presentation</vt:lpstr>
      <vt:lpstr>Greater familiarity</vt:lpstr>
      <vt:lpstr>PowerPoint Presentation</vt:lpstr>
      <vt:lpstr>Greater flexibility</vt:lpstr>
      <vt:lpstr>PowerPoint Presentation</vt:lpstr>
      <vt:lpstr>B:more:flexible</vt:lpstr>
      <vt:lpstr>B:more:flexible</vt:lpstr>
      <vt:lpstr>B:more:flexible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Greater innovation</vt:lpstr>
      <vt:lpstr>Greater innovation</vt:lpstr>
      <vt:lpstr>PowerPoint Presentation</vt:lpstr>
      <vt:lpstr>Greater flexibility</vt:lpstr>
      <vt:lpstr>Greater flexibility</vt:lpstr>
      <vt:lpstr>PowerPoint Presentation</vt:lpstr>
      <vt:lpstr>Greater ease of use</vt:lpstr>
      <vt:lpstr>Greater ease of use</vt:lpstr>
      <vt:lpstr>Greater ease of use</vt:lpstr>
      <vt:lpstr>Remote Security Control</vt:lpstr>
      <vt:lpstr>PowerPoint Presentation</vt:lpstr>
      <vt:lpstr>Personal Notification</vt:lpstr>
      <vt:lpstr>PowerPoint Presentation</vt:lpstr>
      <vt:lpstr>Z-Wave Solutions</vt:lpstr>
      <vt:lpstr>PowerPoint Presentation</vt:lpstr>
    </vt:vector>
  </TitlesOfParts>
  <Company>Bosch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Caler Dennis (ST-IN/MKP1)</dc:creator>
  <cp:lastModifiedBy>Matt Golueke</cp:lastModifiedBy>
  <cp:revision>272</cp:revision>
  <dcterms:created xsi:type="dcterms:W3CDTF">2014-01-05T19:15:46Z</dcterms:created>
  <dcterms:modified xsi:type="dcterms:W3CDTF">2015-04-01T17:15:47Z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0x010100595F9799BBC31B4E8F0334CD88BD9C93</vt:lpwstr>
  </property>
</Properties>
</file>