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38"/>
  </p:notesMasterIdLst>
  <p:handoutMasterIdLst>
    <p:handoutMasterId r:id="rId39"/>
  </p:handoutMasterIdLst>
  <p:sldIdLst>
    <p:sldId id="1515" r:id="rId5"/>
    <p:sldId id="1516" r:id="rId6"/>
    <p:sldId id="1517" r:id="rId7"/>
    <p:sldId id="1518" r:id="rId8"/>
    <p:sldId id="1519" r:id="rId9"/>
    <p:sldId id="1520" r:id="rId10"/>
    <p:sldId id="1521" r:id="rId11"/>
    <p:sldId id="1522" r:id="rId12"/>
    <p:sldId id="1523" r:id="rId13"/>
    <p:sldId id="1524" r:id="rId14"/>
    <p:sldId id="1525" r:id="rId15"/>
    <p:sldId id="1526" r:id="rId16"/>
    <p:sldId id="1527" r:id="rId17"/>
    <p:sldId id="1528" r:id="rId18"/>
    <p:sldId id="1529" r:id="rId19"/>
    <p:sldId id="1530" r:id="rId20"/>
    <p:sldId id="1531" r:id="rId21"/>
    <p:sldId id="1532" r:id="rId22"/>
    <p:sldId id="1533" r:id="rId23"/>
    <p:sldId id="1534" r:id="rId24"/>
    <p:sldId id="1535" r:id="rId25"/>
    <p:sldId id="1481" r:id="rId26"/>
    <p:sldId id="1493" r:id="rId27"/>
    <p:sldId id="1491" r:id="rId28"/>
    <p:sldId id="1507" r:id="rId29"/>
    <p:sldId id="1494" r:id="rId30"/>
    <p:sldId id="1514" r:id="rId31"/>
    <p:sldId id="1512" r:id="rId32"/>
    <p:sldId id="1510" r:id="rId33"/>
    <p:sldId id="1485" r:id="rId34"/>
    <p:sldId id="1496" r:id="rId35"/>
    <p:sldId id="1508" r:id="rId36"/>
    <p:sldId id="1513"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266D7F5-89A7-478C-8A43-C1409DDC88B9}">
          <p14:sldIdLst>
            <p14:sldId id="1515"/>
            <p14:sldId id="1516"/>
            <p14:sldId id="1517"/>
            <p14:sldId id="1518"/>
            <p14:sldId id="1519"/>
            <p14:sldId id="1520"/>
            <p14:sldId id="1521"/>
            <p14:sldId id="1522"/>
            <p14:sldId id="1523"/>
            <p14:sldId id="1524"/>
            <p14:sldId id="1525"/>
            <p14:sldId id="1526"/>
            <p14:sldId id="1527"/>
            <p14:sldId id="1528"/>
            <p14:sldId id="1529"/>
            <p14:sldId id="1530"/>
            <p14:sldId id="1531"/>
            <p14:sldId id="1532"/>
            <p14:sldId id="1533"/>
            <p14:sldId id="1534"/>
            <p14:sldId id="1535"/>
            <p14:sldId id="1481"/>
            <p14:sldId id="1493"/>
            <p14:sldId id="1491"/>
            <p14:sldId id="1507"/>
            <p14:sldId id="1494"/>
            <p14:sldId id="1514"/>
            <p14:sldId id="1512"/>
            <p14:sldId id="1510"/>
            <p14:sldId id="1485"/>
            <p14:sldId id="1496"/>
            <p14:sldId id="1508"/>
            <p14:sldId id="15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ofia Corzo-Pena (MEC Personnel Consultants)" initials="SC(PC"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F2"/>
    <a:srgbClr val="F79D31"/>
    <a:srgbClr val="00178F"/>
    <a:srgbClr val="E58109"/>
    <a:srgbClr val="FABC72"/>
    <a:srgbClr val="002050"/>
    <a:srgbClr val="FAB003"/>
    <a:srgbClr val="F7941F"/>
    <a:srgbClr val="F6980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7" autoAdjust="0"/>
    <p:restoredTop sz="95559" autoAdjust="0"/>
  </p:normalViewPr>
  <p:slideViewPr>
    <p:cSldViewPr snapToObjects="1">
      <p:cViewPr varScale="1">
        <p:scale>
          <a:sx n="93" d="100"/>
          <a:sy n="93" d="100"/>
        </p:scale>
        <p:origin x="296" y="208"/>
      </p:cViewPr>
      <p:guideLst/>
    </p:cSldViewPr>
  </p:slideViewPr>
  <p:outlineViewPr>
    <p:cViewPr>
      <p:scale>
        <a:sx n="33" d="100"/>
        <a:sy n="33" d="100"/>
      </p:scale>
      <p:origin x="0" y="-26976"/>
    </p:cViewPr>
  </p:outlineViewPr>
  <p:notesTextViewPr>
    <p:cViewPr>
      <p:scale>
        <a:sx n="3" d="2"/>
        <a:sy n="3" d="2"/>
      </p:scale>
      <p:origin x="0" y="0"/>
    </p:cViewPr>
  </p:notesTextViewPr>
  <p:sorterViewPr>
    <p:cViewPr varScale="1">
      <p:scale>
        <a:sx n="1" d="1"/>
        <a:sy n="1" d="1"/>
      </p:scale>
      <p:origin x="0" y="-10416"/>
    </p:cViewPr>
  </p:sorterViewPr>
  <p:notesViewPr>
    <p:cSldViewPr snapToObjects="1" showGuides="1">
      <p:cViewPr varScale="1">
        <p:scale>
          <a:sx n="87" d="100"/>
          <a:sy n="87" d="100"/>
        </p:scale>
        <p:origin x="290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12/14/15</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‹Nr.›</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12/14/15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‹Nr.›</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2039" b="3534"/>
          <a:stretch/>
        </p:blipFill>
        <p:spPr>
          <a:xfrm flipH="1">
            <a:off x="-1" y="0"/>
            <a:ext cx="12436475" cy="6994526"/>
          </a:xfrm>
          <a:prstGeom prst="rect">
            <a:avLst/>
          </a:prstGeom>
        </p:spPr>
      </p:pic>
      <p:sp>
        <p:nvSpPr>
          <p:cNvPr id="18" name="Rectangle 17"/>
          <p:cNvSpPr/>
          <p:nvPr userDrawn="1"/>
        </p:nvSpPr>
        <p:spPr bwMode="gray">
          <a:xfrm>
            <a:off x="274638" y="1516062"/>
            <a:ext cx="6400800" cy="3657600"/>
          </a:xfrm>
          <a:prstGeom prst="rect">
            <a:avLst/>
          </a:prstGeom>
          <a:solidFill>
            <a:schemeClr val="accent5">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rgbClr val="000000"/>
                    </a:gs>
                    <a:gs pos="60000">
                      <a:srgbClr val="000000"/>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3959244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3" name="Picture 2"/>
          <p:cNvPicPr>
            <a:picLocks noChangeAspect="1"/>
          </p:cNvPicPr>
          <p:nvPr userDrawn="1"/>
        </p:nvPicPr>
        <p:blipFill>
          <a:blip r:embed="rId2"/>
          <a:stretch>
            <a:fillRect/>
          </a:stretch>
        </p:blipFill>
        <p:spPr>
          <a:xfrm>
            <a:off x="11095037" y="6297702"/>
            <a:ext cx="1295400" cy="628560"/>
          </a:xfrm>
          <a:prstGeom prst="rect">
            <a:avLst/>
          </a:prstGeom>
        </p:spPr>
      </p:pic>
      <p:pic>
        <p:nvPicPr>
          <p:cNvPr id="8" name="Picture Placeholder 2" descr="MSFT_logo_rgb_C-Gray.png"/>
          <p:cNvPicPr>
            <a:picLocks noChangeAspect="1"/>
          </p:cNvPicPr>
          <p:nvPr userDrawn="1"/>
        </p:nvPicPr>
        <p:blipFill>
          <a:blip r:embed="rId3"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6"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7" name="Picture 6"/>
          <p:cNvPicPr>
            <a:picLocks noChangeAspect="1"/>
          </p:cNvPicPr>
          <p:nvPr userDrawn="1"/>
        </p:nvPicPr>
        <p:blipFill>
          <a:blip r:embed="rId3"/>
          <a:stretch>
            <a:fillRect/>
          </a:stretch>
        </p:blipFill>
        <p:spPr>
          <a:xfrm>
            <a:off x="11018837" y="6221502"/>
            <a:ext cx="1295400" cy="628560"/>
          </a:xfrm>
          <a:prstGeom prst="rect">
            <a:avLst/>
          </a:prstGeom>
        </p:spPr>
      </p:pic>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7"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8" name="Picture 7"/>
          <p:cNvPicPr>
            <a:picLocks noChangeAspect="1"/>
          </p:cNvPicPr>
          <p:nvPr userDrawn="1"/>
        </p:nvPicPr>
        <p:blipFill>
          <a:blip r:embed="rId3"/>
          <a:stretch>
            <a:fillRect/>
          </a:stretch>
        </p:blipFill>
        <p:spPr>
          <a:xfrm>
            <a:off x="11018837" y="6313479"/>
            <a:ext cx="1295400" cy="628560"/>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7"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8" name="Picture 7"/>
          <p:cNvPicPr>
            <a:picLocks noChangeAspect="1"/>
          </p:cNvPicPr>
          <p:nvPr userDrawn="1"/>
        </p:nvPicPr>
        <p:blipFill>
          <a:blip r:embed="rId3"/>
          <a:stretch>
            <a:fillRect/>
          </a:stretch>
        </p:blipFill>
        <p:spPr>
          <a:xfrm>
            <a:off x="10104437" y="6167475"/>
            <a:ext cx="1295400" cy="628560"/>
          </a:xfrm>
          <a:prstGeom prst="rect">
            <a:avLst/>
          </a:prstGeom>
        </p:spPr>
      </p:pic>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7"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8" name="Picture 7"/>
          <p:cNvPicPr>
            <a:picLocks noChangeAspect="1"/>
          </p:cNvPicPr>
          <p:nvPr userDrawn="1"/>
        </p:nvPicPr>
        <p:blipFill>
          <a:blip r:embed="rId3"/>
          <a:stretch>
            <a:fillRect/>
          </a:stretch>
        </p:blipFill>
        <p:spPr>
          <a:xfrm>
            <a:off x="10104437" y="6167475"/>
            <a:ext cx="1295400" cy="628560"/>
          </a:xfrm>
          <a:prstGeom prst="rect">
            <a:avLst/>
          </a:prstGeom>
        </p:spPr>
      </p:pic>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7"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8" name="Picture 7"/>
          <p:cNvPicPr>
            <a:picLocks noChangeAspect="1"/>
          </p:cNvPicPr>
          <p:nvPr userDrawn="1"/>
        </p:nvPicPr>
        <p:blipFill>
          <a:blip r:embed="rId3"/>
          <a:stretch>
            <a:fillRect/>
          </a:stretch>
        </p:blipFill>
        <p:spPr>
          <a:xfrm>
            <a:off x="10104437" y="6167475"/>
            <a:ext cx="1295400" cy="628560"/>
          </a:xfrm>
          <a:prstGeom prst="rect">
            <a:avLst/>
          </a:prstGeom>
        </p:spPr>
      </p:pic>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364" b="7209"/>
          <a:stretch/>
        </p:blipFill>
        <p:spPr>
          <a:xfrm>
            <a:off x="-1" y="0"/>
            <a:ext cx="12436475" cy="69945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6096419"/>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5">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3509078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7"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8" name="Picture 7"/>
          <p:cNvPicPr>
            <a:picLocks noChangeAspect="1"/>
          </p:cNvPicPr>
          <p:nvPr userDrawn="1"/>
        </p:nvPicPr>
        <p:blipFill>
          <a:blip r:embed="rId3"/>
          <a:stretch>
            <a:fillRect/>
          </a:stretch>
        </p:blipFill>
        <p:spPr>
          <a:xfrm>
            <a:off x="10104437" y="6167475"/>
            <a:ext cx="1295400" cy="628560"/>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7"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8" name="Picture 7"/>
          <p:cNvPicPr>
            <a:picLocks noChangeAspect="1"/>
          </p:cNvPicPr>
          <p:nvPr userDrawn="1"/>
        </p:nvPicPr>
        <p:blipFill>
          <a:blip r:embed="rId3"/>
          <a:stretch>
            <a:fillRect/>
          </a:stretch>
        </p:blipFill>
        <p:spPr>
          <a:xfrm>
            <a:off x="10104437" y="6167475"/>
            <a:ext cx="1295400" cy="628560"/>
          </a:xfrm>
          <a:prstGeom prst="rect">
            <a:avLst/>
          </a:prstGeom>
        </p:spPr>
      </p:pic>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4"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6" name="Imagen 5"/>
          <p:cNvPicPr>
            <a:picLocks noChangeAspect="1"/>
          </p:cNvPicPr>
          <p:nvPr userDrawn="1"/>
        </p:nvPicPr>
        <p:blipFill>
          <a:blip r:embed="rId3">
            <a:lum bright="1000"/>
          </a:blip>
          <a:stretch>
            <a:fillRect/>
          </a:stretch>
        </p:blipFill>
        <p:spPr>
          <a:xfrm>
            <a:off x="10866437" y="6115901"/>
            <a:ext cx="1486033" cy="832179"/>
          </a:xfrm>
          <a:prstGeom prst="rect">
            <a:avLst/>
          </a:prstGeom>
          <a:noFill/>
          <a:ln>
            <a:noFill/>
          </a:ln>
        </p:spPr>
      </p:pic>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pic>
        <p:nvPicPr>
          <p:cNvPr id="4"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6" name="Imagen 5"/>
          <p:cNvPicPr>
            <a:picLocks noChangeAspect="1"/>
          </p:cNvPicPr>
          <p:nvPr userDrawn="1"/>
        </p:nvPicPr>
        <p:blipFill>
          <a:blip r:embed="rId3"/>
          <a:stretch>
            <a:fillRect/>
          </a:stretch>
        </p:blipFill>
        <p:spPr>
          <a:xfrm>
            <a:off x="10866437" y="6115901"/>
            <a:ext cx="1486033" cy="832179"/>
          </a:xfrm>
          <a:prstGeom prst="rect">
            <a:avLst/>
          </a:prstGeom>
        </p:spPr>
      </p:pic>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pic>
        <p:nvPicPr>
          <p:cNvPr id="4"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6" name="Imagen 5"/>
          <p:cNvPicPr>
            <a:picLocks noChangeAspect="1"/>
          </p:cNvPicPr>
          <p:nvPr userDrawn="1"/>
        </p:nvPicPr>
        <p:blipFill>
          <a:blip r:embed="rId3"/>
          <a:stretch>
            <a:fillRect/>
          </a:stretch>
        </p:blipFill>
        <p:spPr>
          <a:xfrm>
            <a:off x="10866437" y="6115901"/>
            <a:ext cx="1486033" cy="832179"/>
          </a:xfrm>
          <a:prstGeom prst="rect">
            <a:avLst/>
          </a:prstGeom>
        </p:spPr>
      </p:pic>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
        <p:nvSpPr>
          <p:cNvPr id="3" name="Rectangle 2"/>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gradFill>
                  <a:gsLst>
                    <a:gs pos="1250">
                      <a:schemeClr val="tx1"/>
                    </a:gs>
                    <a:gs pos="100000">
                      <a:schemeClr val="tx1"/>
                    </a:gs>
                  </a:gsLst>
                  <a:lin ang="5400000" scaled="0"/>
                </a:gradFill>
              </a:defRPr>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gradFill>
                  <a:gsLst>
                    <a:gs pos="1250">
                      <a:schemeClr val="tx1"/>
                    </a:gs>
                    <a:gs pos="100000">
                      <a:schemeClr val="tx1"/>
                    </a:gs>
                  </a:gsLst>
                  <a:lin ang="5400000" scaled="0"/>
                </a:gradFill>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Rectangle 4"/>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0181643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1199" r="8620" b="1551"/>
          <a:stretch/>
        </p:blipFill>
        <p:spPr>
          <a:xfrm>
            <a:off x="-1" y="-9227"/>
            <a:ext cx="12436475" cy="700375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
        <p:nvSpPr>
          <p:cNvPr id="18" name="Rectangle 17"/>
          <p:cNvSpPr/>
          <p:nvPr userDrawn="1"/>
        </p:nvSpPr>
        <p:spPr bwMode="gray">
          <a:xfrm>
            <a:off x="274638" y="1516062"/>
            <a:ext cx="6400800" cy="3657600"/>
          </a:xfrm>
          <a:prstGeom prst="rect">
            <a:avLst/>
          </a:prstGeom>
          <a:solidFill>
            <a:schemeClr val="accent5">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185435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05154219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6"/>
        </a:solidFill>
        <a:effectLst/>
      </p:bgPr>
    </p:bg>
    <p:spTree>
      <p:nvGrpSpPr>
        <p:cNvPr id="1" name=""/>
        <p:cNvGrpSpPr/>
        <p:nvPr/>
      </p:nvGrpSpPr>
      <p:grpSpPr>
        <a:xfrm>
          <a:off x="0" y="0"/>
          <a:ext cx="0" cy="0"/>
          <a:chOff x="0" y="0"/>
          <a:chExt cx="0" cy="0"/>
        </a:xfrm>
      </p:grpSpPr>
      <p:sp>
        <p:nvSpPr>
          <p:cNvPr id="2" name="Rectangle 1"/>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4907025" y="66959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smtClean="0"/>
              <a:t>Click to edit Master title style</a:t>
            </a:r>
            <a:endParaRPr lang="en-US"/>
          </a:p>
        </p:txBody>
      </p:sp>
      <p:sp>
        <p:nvSpPr>
          <p:cNvPr id="3" name="Content Placeholder 2"/>
          <p:cNvSpPr>
            <a:spLocks noGrp="1"/>
          </p:cNvSpPr>
          <p:nvPr>
            <p:ph idx="1"/>
          </p:nvPr>
        </p:nvSpPr>
        <p:spPr>
          <a:xfrm>
            <a:off x="5287122" y="1007083"/>
            <a:ext cx="6295965" cy="2225225"/>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6628" y="2098357"/>
            <a:ext cx="4011087" cy="410690"/>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smtClean="0"/>
              <a:t>Click to edit Master text styles</a:t>
            </a:r>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D8A5EF9D-68A9-41DC-886A-E0470F48A0E4}" type="datetimeFigureOut">
              <a:rPr lang="en-US" smtClean="0"/>
              <a:t>12/14/15</a:t>
            </a:fld>
            <a:endParaRPr lang="en-US"/>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FF7CC45F-B976-4215-841A-1D9D099633AC}" type="slidenum">
              <a:rPr lang="en-US" smtClean="0"/>
              <a:t>‹Nr.›</a:t>
            </a:fld>
            <a:endParaRPr lang="en-US"/>
          </a:p>
        </p:txBody>
      </p:sp>
      <p:sp>
        <p:nvSpPr>
          <p:cNvPr id="8" name="Rectangle 7"/>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415379223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pic>
        <p:nvPicPr>
          <p:cNvPr id="7" name="Picture 2" descr="\\seattlefs\Projects\51343_Retail R2 Refresh BOM\Design\Working\Assets\dy_bL_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453378" y="6222992"/>
            <a:ext cx="2983097" cy="5922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9660" y="233152"/>
            <a:ext cx="11375536" cy="762786"/>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3"/>
            <a:ext cx="11375536" cy="2190215"/>
          </a:xfrm>
        </p:spPr>
        <p:txBody>
          <a:bodyPr/>
          <a:lstStyle>
            <a:lvl3pPr>
              <a:defRPr sz="2175"/>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pic>
        <p:nvPicPr>
          <p:cNvPr id="8" name="Picture Placeholder 2" descr="MSFT_logo_rgb_C-Gray.png"/>
          <p:cNvPicPr>
            <a:picLocks noChangeAspect="1"/>
          </p:cNvPicPr>
          <p:nvPr userDrawn="1"/>
        </p:nvPicPr>
        <p:blipFill>
          <a:blip r:embed="rId3"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spTree>
    <p:extLst>
      <p:ext uri="{BB962C8B-B14F-4D97-AF65-F5344CB8AC3E}">
        <p14:creationId xmlns:p14="http://schemas.microsoft.com/office/powerpoint/2010/main" val="1862930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U_Title_Only">
    <p:spTree>
      <p:nvGrpSpPr>
        <p:cNvPr id="1" name=""/>
        <p:cNvGrpSpPr/>
        <p:nvPr/>
      </p:nvGrpSpPr>
      <p:grpSpPr>
        <a:xfrm>
          <a:off x="0" y="0"/>
          <a:ext cx="0" cy="0"/>
          <a:chOff x="0" y="0"/>
          <a:chExt cx="0" cy="0"/>
        </a:xfrm>
      </p:grpSpPr>
      <p:sp>
        <p:nvSpPr>
          <p:cNvPr id="3" name="Title 1"/>
          <p:cNvSpPr>
            <a:spLocks noGrp="1"/>
          </p:cNvSpPr>
          <p:nvPr>
            <p:ph type="title"/>
          </p:nvPr>
        </p:nvSpPr>
        <p:spPr>
          <a:xfrm>
            <a:off x="186547" y="93260"/>
            <a:ext cx="11939016" cy="746083"/>
          </a:xfrm>
        </p:spPr>
        <p:txBody>
          <a:bodyPr/>
          <a:lstStyle>
            <a:lvl1pPr>
              <a:defRPr sz="4896">
                <a:solidFill>
                  <a:srgbClr val="002050"/>
                </a:solidFill>
              </a:defRPr>
            </a:lvl1pPr>
          </a:lstStyle>
          <a:p>
            <a:r>
              <a:rPr lang="en-US" dirty="0" smtClean="0"/>
              <a:t>Click to edit Master title style</a:t>
            </a:r>
            <a:endParaRPr lang="en-US" dirty="0"/>
          </a:p>
        </p:txBody>
      </p:sp>
      <p:sp>
        <p:nvSpPr>
          <p:cNvPr id="4" name="Rectangle 3"/>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439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light right aligned">
    <p:bg>
      <p:bgPr>
        <a:solidFill>
          <a:schemeClr val="bg2"/>
        </a:solidFill>
        <a:effectLst/>
      </p:bgPr>
    </p:bg>
    <p:spTree>
      <p:nvGrpSpPr>
        <p:cNvPr id="1" name=""/>
        <p:cNvGrpSpPr/>
        <p:nvPr/>
      </p:nvGrpSpPr>
      <p:grpSpPr>
        <a:xfrm>
          <a:off x="0" y="0"/>
          <a:ext cx="0" cy="0"/>
          <a:chOff x="0" y="0"/>
          <a:chExt cx="0" cy="0"/>
        </a:xfrm>
      </p:grpSpPr>
      <p:sp>
        <p:nvSpPr>
          <p:cNvPr id="13" name="TextBox 12"/>
          <p:cNvSpPr txBox="1"/>
          <p:nvPr userDrawn="1"/>
        </p:nvSpPr>
        <p:spPr>
          <a:xfrm>
            <a:off x="0" y="1165754"/>
            <a:ext cx="6218238" cy="382308"/>
          </a:xfrm>
          <a:prstGeom prst="rect">
            <a:avLst/>
          </a:prstGeom>
          <a:noFill/>
        </p:spPr>
        <p:txBody>
          <a:bodyPr wrap="square" rtlCol="0">
            <a:spAutoFit/>
          </a:bodyPr>
          <a:lstStyle/>
          <a:p>
            <a:endParaRPr lang="en-US" sz="1836" dirty="0"/>
          </a:p>
        </p:txBody>
      </p:sp>
      <p:sp>
        <p:nvSpPr>
          <p:cNvPr id="16" name="Text Placeholder 9"/>
          <p:cNvSpPr>
            <a:spLocks noGrp="1"/>
          </p:cNvSpPr>
          <p:nvPr>
            <p:ph type="body" sz="quarter" idx="13"/>
          </p:nvPr>
        </p:nvSpPr>
        <p:spPr>
          <a:xfrm>
            <a:off x="0" y="1165754"/>
            <a:ext cx="6218238" cy="2331508"/>
          </a:xfrm>
          <a:solidFill>
            <a:schemeClr val="accent1"/>
          </a:solidFill>
        </p:spPr>
        <p:txBody>
          <a:bodyPr>
            <a:noAutofit/>
          </a:bodyPr>
          <a:lstStyle>
            <a:lvl1pPr>
              <a:lnSpc>
                <a:spcPct val="100000"/>
              </a:lnSpc>
              <a:defRPr sz="3264">
                <a:latin typeface="Segoe UI Light" pitchFamily="34" charset="0"/>
              </a:defRPr>
            </a:lvl1pPr>
            <a:lvl2pPr>
              <a:defRPr sz="3060">
                <a:latin typeface="+mn-lt"/>
              </a:defRPr>
            </a:lvl2pPr>
            <a:lvl3pPr>
              <a:defRPr sz="3060">
                <a:latin typeface="+mn-lt"/>
              </a:defRPr>
            </a:lvl3pPr>
            <a:lvl4pPr>
              <a:defRPr sz="3060">
                <a:latin typeface="+mn-lt"/>
              </a:defRPr>
            </a:lvl4pPr>
            <a:lvl5pPr>
              <a:defRPr sz="3060">
                <a:latin typeface="+mn-lt"/>
              </a:defRPr>
            </a:lvl5pPr>
          </a:lstStyle>
          <a:p>
            <a:pPr lvl="0"/>
            <a:r>
              <a:rPr lang="en-US" dirty="0" smtClean="0"/>
              <a:t>Click to edit Master text styles</a:t>
            </a:r>
          </a:p>
        </p:txBody>
      </p:sp>
      <p:sp>
        <p:nvSpPr>
          <p:cNvPr id="4" name="Rectangle 3"/>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2963332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 y="0"/>
            <a:ext cx="12434709" cy="6994524"/>
          </a:xfrm>
          <a:prstGeom prst="rect">
            <a:avLst/>
          </a:prstGeom>
        </p:spPr>
      </p:pic>
      <p:sp>
        <p:nvSpPr>
          <p:cNvPr id="13" name="Rectangle 12"/>
          <p:cNvSpPr/>
          <p:nvPr userDrawn="1"/>
        </p:nvSpPr>
        <p:spPr bwMode="gray">
          <a:xfrm>
            <a:off x="274638" y="1516062"/>
            <a:ext cx="6400800" cy="3657600"/>
          </a:xfrm>
          <a:prstGeom prst="rect">
            <a:avLst/>
          </a:prstGeom>
          <a:solidFill>
            <a:schemeClr val="accent5">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638" y="196598"/>
            <a:ext cx="1846781" cy="679326"/>
          </a:xfrm>
          <a:prstGeom prst="rect">
            <a:avLst/>
          </a:prstGeom>
        </p:spPr>
      </p:pic>
    </p:spTree>
    <p:extLst>
      <p:ext uri="{BB962C8B-B14F-4D97-AF65-F5344CB8AC3E}">
        <p14:creationId xmlns:p14="http://schemas.microsoft.com/office/powerpoint/2010/main" val="1993772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7950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1">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 y="1243471"/>
            <a:ext cx="2487295" cy="2486942"/>
          </a:xfrm>
          <a:prstGeom prst="rect">
            <a:avLst/>
          </a:prstGeom>
          <a:solidFill>
            <a:srgbClr val="0A5BBA">
              <a:alpha val="89804"/>
            </a:srgbClr>
          </a:solidFill>
        </p:spPr>
        <p:txBody>
          <a:bodyPr lIns="182880" tIns="91440" rIns="91440" bIns="91440">
            <a:normAutofit/>
          </a:bodyPr>
          <a:lstStyle>
            <a:lvl1pPr>
              <a:defRPr sz="2719" baseline="0">
                <a:solidFill>
                  <a:schemeClr val="bg1"/>
                </a:solidFill>
                <a:latin typeface="+mn-lt"/>
              </a:defRPr>
            </a:lvl1pPr>
          </a:lstStyle>
          <a:p>
            <a:pPr lvl="0"/>
            <a:endParaRPr lang="en-US" dirty="0" smtClean="0"/>
          </a:p>
        </p:txBody>
      </p:sp>
      <p:sp>
        <p:nvSpPr>
          <p:cNvPr id="4" name="Slide Number Placeholder 2"/>
          <p:cNvSpPr>
            <a:spLocks noGrp="1"/>
          </p:cNvSpPr>
          <p:nvPr>
            <p:ph type="sldNum" sz="quarter" idx="11"/>
          </p:nvPr>
        </p:nvSpPr>
        <p:spPr>
          <a:xfrm>
            <a:off x="9223719" y="6482890"/>
            <a:ext cx="2901844" cy="372394"/>
          </a:xfrm>
          <a:prstGeom prst="rect">
            <a:avLst/>
          </a:prstGeom>
        </p:spPr>
        <p:txBody>
          <a:bodyPr/>
          <a:lstStyle>
            <a:lvl1pPr>
              <a:defRPr sz="1087">
                <a:solidFill>
                  <a:schemeClr val="tx1"/>
                </a:solidFill>
              </a:defRPr>
            </a:lvl1pPr>
          </a:lstStyle>
          <a:p>
            <a:fld id="{74A398B2-5A34-1A4A-811E-F4027282568C}" type="slidenum">
              <a:rPr lang="en-US" smtClean="0"/>
              <a:pPr/>
              <a:t>‹Nr.›</a:t>
            </a:fld>
            <a:endParaRPr lang="en-US" dirty="0"/>
          </a:p>
        </p:txBody>
      </p:sp>
      <p:sp>
        <p:nvSpPr>
          <p:cNvPr id="5" name="Content Placeholder 2"/>
          <p:cNvSpPr>
            <a:spLocks noGrp="1"/>
          </p:cNvSpPr>
          <p:nvPr>
            <p:ph idx="1"/>
          </p:nvPr>
        </p:nvSpPr>
        <p:spPr>
          <a:xfrm>
            <a:off x="2487295" y="1243471"/>
            <a:ext cx="9327357" cy="4973884"/>
          </a:xfrm>
          <a:noFill/>
        </p:spPr>
        <p:txBody>
          <a:bodyPr lIns="182880" tIns="91440" rIns="91440" bIns="91440">
            <a:normAutofit/>
          </a:bodyPr>
          <a:lstStyle>
            <a:lvl1pPr marL="310788" indent="-310788">
              <a:lnSpc>
                <a:spcPct val="100000"/>
              </a:lnSpc>
              <a:buFont typeface="Arial" pitchFamily="34" charset="0"/>
              <a:buChar char="•"/>
              <a:defRPr/>
            </a:lvl1pPr>
            <a:lvl2pPr marL="621576" indent="-306472">
              <a:lnSpc>
                <a:spcPct val="100000"/>
              </a:lnSpc>
              <a:buFont typeface="Arial" pitchFamily="34" charset="0"/>
              <a:buChar char="•"/>
              <a:defRPr/>
            </a:lvl2pPr>
            <a:lvl3pPr marL="932363" indent="-310788">
              <a:lnSpc>
                <a:spcPct val="100000"/>
              </a:lnSpc>
              <a:buFont typeface="Arial" pitchFamily="34" charset="0"/>
              <a:buChar char="•"/>
              <a:defRPr/>
            </a:lvl3pPr>
            <a:lvl4pPr marL="1243151" indent="-310788">
              <a:lnSpc>
                <a:spcPct val="100000"/>
              </a:lnSpc>
              <a:buFont typeface="Arial" pitchFamily="34" charset="0"/>
              <a:buChar char="•"/>
              <a:defRPr/>
            </a:lvl4pPr>
            <a:lvl5pPr marL="1553939" indent="-310788">
              <a:lnSpc>
                <a:spcPct val="100000"/>
              </a:lnSpc>
              <a:buFont typeface="Arial" pitchFamily="34" charset="0"/>
              <a:buChar char="•"/>
              <a:defRPr/>
            </a:lvl5pPr>
            <a:lvl6pPr>
              <a:lnSpc>
                <a:spcPct val="100000"/>
              </a:lnSpc>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1195755718"/>
      </p:ext>
    </p:extLst>
  </p:cSld>
  <p:clrMapOvr>
    <a:masterClrMapping/>
  </p:clrMapOvr>
  <p:transition>
    <p:fade/>
  </p:transition>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ext content, normal,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243471"/>
            <a:ext cx="2487295" cy="2486942"/>
          </a:xfrm>
          <a:solidFill>
            <a:schemeClr val="accent1"/>
          </a:solidFill>
        </p:spPr>
        <p:txBody>
          <a:bodyPr rIns="121899">
            <a:normAutofit/>
          </a:bodyPr>
          <a:lstStyle>
            <a:lvl1pPr>
              <a:defRPr sz="2754" baseline="0">
                <a:solidFill>
                  <a:schemeClr val="tx1"/>
                </a:solidFill>
                <a:latin typeface="+mn-lt"/>
              </a:defRPr>
            </a:lvl1pPr>
          </a:lstStyle>
          <a:p>
            <a:pPr lvl="0"/>
            <a:r>
              <a:rPr lang="en-US" dirty="0" smtClean="0"/>
              <a:t>Click to edit slide content</a:t>
            </a:r>
          </a:p>
        </p:txBody>
      </p:sp>
      <p:sp>
        <p:nvSpPr>
          <p:cNvPr id="14" name="Content Placeholder 13"/>
          <p:cNvSpPr>
            <a:spLocks noGrp="1"/>
          </p:cNvSpPr>
          <p:nvPr>
            <p:ph sz="quarter" idx="13" hasCustomPrompt="1"/>
          </p:nvPr>
        </p:nvSpPr>
        <p:spPr>
          <a:xfrm>
            <a:off x="3730942" y="1243471"/>
            <a:ext cx="8394621" cy="5155224"/>
          </a:xfrm>
          <a:prstGeom prst="rect">
            <a:avLst/>
          </a:prstGeom>
        </p:spPr>
        <p:txBody>
          <a:bodyPr vert="horz" lIns="243797" tIns="182848">
            <a:normAutofit/>
          </a:bodyPr>
          <a:lstStyle>
            <a:lvl1pPr marL="0" indent="0">
              <a:spcBef>
                <a:spcPts val="408"/>
              </a:spcBef>
              <a:buFontTx/>
              <a:buNone/>
              <a:defRPr sz="1938" baseline="0">
                <a:solidFill>
                  <a:schemeClr val="tx1"/>
                </a:solidFill>
                <a:latin typeface="+mn-lt"/>
              </a:defRPr>
            </a:lvl1pPr>
          </a:lstStyle>
          <a:p>
            <a:pPr lvl="0"/>
            <a:r>
              <a:rPr lang="en-US" dirty="0" smtClean="0"/>
              <a:t>Click to </a:t>
            </a:r>
            <a:r>
              <a:rPr lang="en-US" dirty="0"/>
              <a:t>edit </a:t>
            </a:r>
            <a:r>
              <a:rPr lang="en-US" dirty="0" smtClean="0"/>
              <a:t>slide </a:t>
            </a:r>
            <a:r>
              <a:rPr lang="en-US" dirty="0"/>
              <a:t>content</a:t>
            </a:r>
          </a:p>
        </p:txBody>
      </p:sp>
    </p:spTree>
    <p:extLst>
      <p:ext uri="{BB962C8B-B14F-4D97-AF65-F5344CB8AC3E}">
        <p14:creationId xmlns:p14="http://schemas.microsoft.com/office/powerpoint/2010/main" val="33716820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content, large, ligh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rIns="91440">
            <a:normAutofit/>
          </a:bodyPr>
          <a:lstStyle>
            <a:lvl1pPr>
              <a:defRPr sz="2720" baseline="0">
                <a:solidFill>
                  <a:schemeClr val="bg1"/>
                </a:solidFill>
                <a:latin typeface="+mn-lt"/>
              </a:defRPr>
            </a:lvl1pPr>
          </a:lstStyle>
          <a:p>
            <a:pPr lvl="0"/>
            <a:r>
              <a:rPr lang="en-US" dirty="0" smtClean="0"/>
              <a:t>Click to edit slide content</a:t>
            </a:r>
          </a:p>
        </p:txBody>
      </p:sp>
      <p:sp>
        <p:nvSpPr>
          <p:cNvPr id="3" name="Date Placeholder 2"/>
          <p:cNvSpPr>
            <a:spLocks noGrp="1"/>
          </p:cNvSpPr>
          <p:nvPr>
            <p:ph type="dt" sz="half" idx="10"/>
          </p:nvPr>
        </p:nvSpPr>
        <p:spPr>
          <a:xfrm>
            <a:off x="0" y="6482889"/>
            <a:ext cx="2901844" cy="372394"/>
          </a:xfrm>
          <a:prstGeom prst="rect">
            <a:avLst/>
          </a:prstGeom>
        </p:spPr>
        <p:txBody>
          <a:bodyPr/>
          <a:lstStyle>
            <a:lvl1pPr>
              <a:defRPr>
                <a:solidFill>
                  <a:srgbClr val="3F3F3F"/>
                </a:solidFill>
                <a:latin typeface="+mn-lt"/>
              </a:defRPr>
            </a:lvl1pPr>
          </a:lstStyle>
          <a:p>
            <a:fld id="{02114048-32B6-E540-A599-DA4A5454CD83}" type="datetime1">
              <a:rPr lang="en-US" smtClean="0"/>
              <a:t>12/14/15</a:t>
            </a:fld>
            <a:endParaRPr lang="en-US"/>
          </a:p>
        </p:txBody>
      </p:sp>
      <p:sp>
        <p:nvSpPr>
          <p:cNvPr id="4" name="Slide Number Placeholder 3"/>
          <p:cNvSpPr>
            <a:spLocks noGrp="1"/>
          </p:cNvSpPr>
          <p:nvPr>
            <p:ph type="sldNum" sz="quarter" idx="11"/>
          </p:nvPr>
        </p:nvSpPr>
        <p:spPr>
          <a:xfrm>
            <a:off x="9223719" y="6482889"/>
            <a:ext cx="2901844" cy="372394"/>
          </a:xfrm>
          <a:prstGeom prst="rect">
            <a:avLst/>
          </a:prstGeom>
        </p:spPr>
        <p:txBody>
          <a:bodyPr/>
          <a:lstStyle>
            <a:lvl1pPr>
              <a:defRPr>
                <a:solidFill>
                  <a:srgbClr val="3F3F3F"/>
                </a:solidFill>
                <a:latin typeface="+mn-lt"/>
              </a:defRPr>
            </a:lvl1pPr>
          </a:lstStyle>
          <a:p>
            <a:fld id="{74A398B2-5A34-1A4A-811E-F4027282568C}" type="slidenum">
              <a:rPr lang="en-US" smtClean="0"/>
              <a:pPr/>
              <a:t>‹Nr.›</a:t>
            </a:fld>
            <a:endParaRPr lang="en-US"/>
          </a:p>
        </p:txBody>
      </p:sp>
      <p:sp>
        <p:nvSpPr>
          <p:cNvPr id="14" name="Content Placeholder 13"/>
          <p:cNvSpPr>
            <a:spLocks noGrp="1"/>
          </p:cNvSpPr>
          <p:nvPr>
            <p:ph sz="quarter" idx="13" hasCustomPrompt="1"/>
          </p:nvPr>
        </p:nvSpPr>
        <p:spPr>
          <a:xfrm>
            <a:off x="3730942" y="1243471"/>
            <a:ext cx="8394621" cy="4973884"/>
          </a:xfrm>
          <a:prstGeom prst="rect">
            <a:avLst/>
          </a:prstGeom>
        </p:spPr>
        <p:txBody>
          <a:bodyPr vert="horz" lIns="182880" tIns="137160">
            <a:normAutofit/>
          </a:bodyPr>
          <a:lstStyle>
            <a:lvl1pPr marL="0" indent="0">
              <a:spcBef>
                <a:spcPts val="408"/>
              </a:spcBef>
              <a:buFontTx/>
              <a:buNone/>
              <a:defRPr sz="4080" baseline="0">
                <a:solidFill>
                  <a:srgbClr val="3F3F3F"/>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277158510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Color Layout 5">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0297" y="5984569"/>
            <a:ext cx="3001670" cy="1103701"/>
          </a:xfrm>
          <a:prstGeom prst="rect">
            <a:avLst/>
          </a:prstGeom>
        </p:spPr>
      </p:pic>
    </p:spTree>
    <p:extLst>
      <p:ext uri="{BB962C8B-B14F-4D97-AF65-F5344CB8AC3E}">
        <p14:creationId xmlns:p14="http://schemas.microsoft.com/office/powerpoint/2010/main" val="184112663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5530946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09984361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70781163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4"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6" name="Imagen 5"/>
          <p:cNvPicPr>
            <a:picLocks noChangeAspect="1"/>
          </p:cNvPicPr>
          <p:nvPr userDrawn="1"/>
        </p:nvPicPr>
        <p:blipFill>
          <a:blip r:embed="rId3">
            <a:lum bright="1000"/>
          </a:blip>
          <a:stretch>
            <a:fillRect/>
          </a:stretch>
        </p:blipFill>
        <p:spPr>
          <a:xfrm>
            <a:off x="10866437" y="6115901"/>
            <a:ext cx="1486033" cy="832179"/>
          </a:xfrm>
          <a:prstGeom prst="rect">
            <a:avLst/>
          </a:prstGeom>
          <a:noFill/>
          <a:ln>
            <a:noFill/>
          </a:ln>
        </p:spPr>
      </p:pic>
    </p:spTree>
    <p:extLst>
      <p:ext uri="{BB962C8B-B14F-4D97-AF65-F5344CB8AC3E}">
        <p14:creationId xmlns:p14="http://schemas.microsoft.com/office/powerpoint/2010/main" val="297439956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088985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hoto">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bwMode="gray">
          <a:xfrm>
            <a:off x="274638" y="1516062"/>
            <a:ext cx="6400800" cy="3657600"/>
          </a:xfrm>
          <a:prstGeom prst="rect">
            <a:avLst/>
          </a:prstGeom>
          <a:solidFill>
            <a:schemeClr val="accent5">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3050" y="1516060"/>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15" name="Text Placeholder 2"/>
          <p:cNvSpPr>
            <a:spLocks noGrp="1"/>
          </p:cNvSpPr>
          <p:nvPr>
            <p:ph type="body" sz="quarter" idx="14" hasCustomPrompt="1"/>
          </p:nvPr>
        </p:nvSpPr>
        <p:spPr bwMode="ltGray">
          <a:xfrm>
            <a:off x="274638" y="3619182"/>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269752"/>
            <a:ext cx="1552931" cy="332660"/>
          </a:xfrm>
          <a:prstGeom prst="rect">
            <a:avLst/>
          </a:prstGeom>
        </p:spPr>
      </p:pic>
    </p:spTree>
    <p:extLst>
      <p:ext uri="{BB962C8B-B14F-4D97-AF65-F5344CB8AC3E}">
        <p14:creationId xmlns:p14="http://schemas.microsoft.com/office/powerpoint/2010/main" val="1998646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17610220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4754625" y="6543523"/>
            <a:ext cx="1611339" cy="249299"/>
          </a:xfrm>
          <a:prstGeom prst="rect">
            <a:avLst/>
          </a:prstGeom>
        </p:spPr>
        <p:txBody>
          <a:bodyPr wrap="none">
            <a:spAutoFit/>
          </a:bodyPr>
          <a:lstStyle/>
          <a:p>
            <a:r>
              <a:rPr lang="es-CR" sz="1020" dirty="0" smtClean="0">
                <a:solidFill>
                  <a:schemeClr val="tx1"/>
                </a:solidFill>
              </a:rPr>
              <a:t>Estimado</a:t>
            </a:r>
            <a:r>
              <a:rPr lang="es-CR" sz="1020" baseline="0" dirty="0" smtClean="0">
                <a:solidFill>
                  <a:schemeClr val="tx1"/>
                </a:solidFill>
              </a:rPr>
              <a:t> Presupuestario</a:t>
            </a:r>
            <a:endParaRPr lang="es-CR" sz="1020" dirty="0">
              <a:solidFill>
                <a:schemeClr val="tx1"/>
              </a:solidFill>
            </a:endParaRPr>
          </a:p>
        </p:txBody>
      </p:sp>
    </p:spTree>
    <p:extLst>
      <p:ext uri="{BB962C8B-B14F-4D97-AF65-F5344CB8AC3E}">
        <p14:creationId xmlns:p14="http://schemas.microsoft.com/office/powerpoint/2010/main" val="173894486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4" name="Picture Placeholder 2" descr="MSFT_logo_rgb_C-Gray.png"/>
          <p:cNvPicPr>
            <a:picLocks noChangeAspect="1"/>
          </p:cNvPicPr>
          <p:nvPr userDrawn="1"/>
        </p:nvPicPr>
        <p:blipFill>
          <a:blip r:embed="rId2" cstate="print">
            <a:extLst>
              <a:ext uri="{28A0092B-C50C-407E-A947-70E740481C1C}">
                <a14:useLocalDpi xmlns:a14="http://schemas.microsoft.com/office/drawing/2010/main" val="0"/>
              </a:ext>
            </a:extLst>
          </a:blip>
          <a:srcRect t="160" b="160"/>
          <a:stretch>
            <a:fillRect/>
          </a:stretch>
        </p:blipFill>
        <p:spPr>
          <a:xfrm>
            <a:off x="171066" y="6388264"/>
            <a:ext cx="1524000" cy="559816"/>
          </a:xfrm>
          <a:prstGeom prst="rect">
            <a:avLst/>
          </a:prstGeom>
        </p:spPr>
      </p:pic>
      <p:pic>
        <p:nvPicPr>
          <p:cNvPr id="6" name="Imagen 5"/>
          <p:cNvPicPr>
            <a:picLocks noChangeAspect="1"/>
          </p:cNvPicPr>
          <p:nvPr userDrawn="1"/>
        </p:nvPicPr>
        <p:blipFill>
          <a:blip r:embed="rId3">
            <a:lum bright="1000"/>
          </a:blip>
          <a:stretch>
            <a:fillRect/>
          </a:stretch>
        </p:blipFill>
        <p:spPr>
          <a:xfrm>
            <a:off x="10866437" y="6115901"/>
            <a:ext cx="1486033" cy="832179"/>
          </a:xfrm>
          <a:prstGeom prst="rect">
            <a:avLst/>
          </a:prstGeom>
          <a:noFill/>
          <a:ln>
            <a:noFill/>
          </a:ln>
        </p:spPr>
      </p:pic>
    </p:spTree>
    <p:extLst>
      <p:ext uri="{BB962C8B-B14F-4D97-AF65-F5344CB8AC3E}">
        <p14:creationId xmlns:p14="http://schemas.microsoft.com/office/powerpoint/2010/main" val="30700072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5"/>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429554"/>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1592262"/>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325955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Rectangle 2"/>
          <p:cNvSpPr/>
          <p:nvPr userDrawn="1"/>
        </p:nvSpPr>
        <p:spPr bwMode="auto">
          <a:xfrm>
            <a:off x="274638" y="1592262"/>
            <a:ext cx="9144000" cy="36576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1592277"/>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422385"/>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6079" y="6240462"/>
            <a:ext cx="1617196" cy="346426"/>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theme" Target="../theme/theme1.xml"/><Relationship Id="rId54" Type="http://schemas.openxmlformats.org/officeDocument/2006/relationships/image" Target="../media/image1.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7" r:id="rId1"/>
    <p:sldLayoutId id="2147484217" r:id="rId2"/>
    <p:sldLayoutId id="2147484218" r:id="rId3"/>
    <p:sldLayoutId id="2147484219" r:id="rId4"/>
    <p:sldLayoutId id="2147484220" r:id="rId5"/>
    <p:sldLayoutId id="2147484206" r:id="rId6"/>
    <p:sldLayoutId id="2147484166" r:id="rId7"/>
    <p:sldLayoutId id="2147484105" r:id="rId8"/>
    <p:sldLayoutId id="2147484182" r:id="rId9"/>
    <p:sldLayoutId id="2147484101" r:id="rId10"/>
    <p:sldLayoutId id="2147484102" r:id="rId11"/>
    <p:sldLayoutId id="2147484130" r:id="rId12"/>
    <p:sldLayoutId id="2147484216" r:id="rId13"/>
    <p:sldLayoutId id="2147484098" r:id="rId14"/>
    <p:sldLayoutId id="2147484212" r:id="rId15"/>
    <p:sldLayoutId id="2147484086" r:id="rId16"/>
    <p:sldLayoutId id="2147484211" r:id="rId17"/>
    <p:sldLayoutId id="2147484100" r:id="rId18"/>
    <p:sldLayoutId id="2147484213" r:id="rId19"/>
    <p:sldLayoutId id="2147484089" r:id="rId20"/>
    <p:sldLayoutId id="2147484215" r:id="rId21"/>
    <p:sldLayoutId id="2147484092" r:id="rId22"/>
    <p:sldLayoutId id="2147484190" r:id="rId23"/>
    <p:sldLayoutId id="2147484195" r:id="rId24"/>
    <p:sldLayoutId id="2147484209" r:id="rId25"/>
    <p:sldLayoutId id="2147484196" r:id="rId26"/>
    <p:sldLayoutId id="2147484208" r:id="rId27"/>
    <p:sldLayoutId id="2147484192" r:id="rId28"/>
    <p:sldLayoutId id="2147484189" r:id="rId29"/>
    <p:sldLayoutId id="2147484194" r:id="rId30"/>
    <p:sldLayoutId id="2147484093" r:id="rId31"/>
    <p:sldLayoutId id="2147484129" r:id="rId32"/>
    <p:sldLayoutId id="2147484127" r:id="rId33"/>
    <p:sldLayoutId id="2147484128" r:id="rId34"/>
    <p:sldLayoutId id="2147484203" r:id="rId35"/>
    <p:sldLayoutId id="2147484222" r:id="rId36"/>
    <p:sldLayoutId id="2147484223" r:id="rId37"/>
    <p:sldLayoutId id="2147484226" r:id="rId38"/>
    <p:sldLayoutId id="2147484227" r:id="rId39"/>
    <p:sldLayoutId id="2147484231" r:id="rId40"/>
    <p:sldLayoutId id="2147484232" r:id="rId41"/>
    <p:sldLayoutId id="2147484233" r:id="rId42"/>
    <p:sldLayoutId id="2147484234" r:id="rId43"/>
    <p:sldLayoutId id="2147484236" r:id="rId44"/>
    <p:sldLayoutId id="2147484249" r:id="rId45"/>
    <p:sldLayoutId id="2147484250" r:id="rId46"/>
    <p:sldLayoutId id="2147484251" r:id="rId47"/>
    <p:sldLayoutId id="2147484252" r:id="rId48"/>
    <p:sldLayoutId id="2147484265" r:id="rId49"/>
    <p:sldLayoutId id="2147484266" r:id="rId50"/>
    <p:sldLayoutId id="2147484267" r:id="rId51"/>
    <p:sldLayoutId id="2147484268" r:id="rId5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16.xml"/><Relationship Id="rId2"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12.xml.rels><?xml version="1.0" encoding="UTF-8" standalone="yes"?>
<Relationships xmlns="http://schemas.openxmlformats.org/package/2006/relationships"><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image" Target="../media/image47.png"/><Relationship Id="rId1" Type="http://schemas.openxmlformats.org/officeDocument/2006/relationships/slideLayout" Target="../slideLayouts/slideLayout16.xml"/><Relationship Id="rId2" Type="http://schemas.openxmlformats.org/officeDocument/2006/relationships/image" Target="../media/image28.jp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2.pn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jpg"/><Relationship Id="rId3" Type="http://schemas.openxmlformats.org/officeDocument/2006/relationships/image" Target="../media/image5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jpg"/><Relationship Id="rId3" Type="http://schemas.openxmlformats.org/officeDocument/2006/relationships/image" Target="../media/image54.jpg"/></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4" Type="http://schemas.openxmlformats.org/officeDocument/2006/relationships/image" Target="../media/image56.jpg"/><Relationship Id="rId5" Type="http://schemas.openxmlformats.org/officeDocument/2006/relationships/image" Target="../media/image57.jpe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56.jpg"/><Relationship Id="rId7" Type="http://schemas.openxmlformats.org/officeDocument/2006/relationships/image" Target="../media/image69.png"/><Relationship Id="rId8" Type="http://schemas.openxmlformats.org/officeDocument/2006/relationships/image" Target="../media/image70.png"/><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2.jpg"/><Relationship Id="rId3" Type="http://schemas.openxmlformats.org/officeDocument/2006/relationships/image" Target="../media/image73.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1" Type="http://schemas.openxmlformats.org/officeDocument/2006/relationships/slideLayout" Target="../slideLayouts/slideLayout31.xml"/><Relationship Id="rId2" Type="http://schemas.openxmlformats.org/officeDocument/2006/relationships/image" Target="../media/image7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1.jp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slide" Target="slide29.xml"/><Relationship Id="rId6" Type="http://schemas.openxmlformats.org/officeDocument/2006/relationships/image" Target="../media/image75.png"/><Relationship Id="rId7" Type="http://schemas.openxmlformats.org/officeDocument/2006/relationships/image" Target="../media/image81.png"/><Relationship Id="rId8" Type="http://schemas.openxmlformats.org/officeDocument/2006/relationships/image" Target="../media/image82.png"/><Relationship Id="rId9" Type="http://schemas.openxmlformats.org/officeDocument/2006/relationships/image" Target="../media/image83.png"/><Relationship Id="rId10" Type="http://schemas.openxmlformats.org/officeDocument/2006/relationships/image" Target="../media/image84.png"/><Relationship Id="rId11" Type="http://schemas.openxmlformats.org/officeDocument/2006/relationships/image" Target="../media/image17.png"/><Relationship Id="rId1" Type="http://schemas.openxmlformats.org/officeDocument/2006/relationships/slideLayout" Target="../slideLayouts/slideLayout22.xml"/><Relationship Id="rId2" Type="http://schemas.openxmlformats.org/officeDocument/2006/relationships/image" Target="../media/image7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1.jpg"/></Relationships>
</file>

<file path=ppt/slides/_rels/slide28.xml.rels><?xml version="1.0" encoding="UTF-8" standalone="yes"?>
<Relationships xmlns="http://schemas.openxmlformats.org/package/2006/relationships"><Relationship Id="rId3" Type="http://schemas.openxmlformats.org/officeDocument/2006/relationships/hyperlink" Target="mailto:info@w-it.cl" TargetMode="External"/><Relationship Id="rId4" Type="http://schemas.openxmlformats.org/officeDocument/2006/relationships/hyperlink" Target="mailto:masanchezf@masterbase.com" TargetMode="External"/><Relationship Id="rId5" Type="http://schemas.openxmlformats.org/officeDocument/2006/relationships/hyperlink" Target="mailto:Marcelo.acosta@w-it.cl" TargetMode="External"/><Relationship Id="rId6" Type="http://schemas.openxmlformats.org/officeDocument/2006/relationships/hyperlink" Target="http://www.w-it.cl/" TargetMode="External"/><Relationship Id="rId7" Type="http://schemas.openxmlformats.org/officeDocument/2006/relationships/hyperlink" Target="http://www.masterbase.com/" TargetMode="External"/><Relationship Id="rId8" Type="http://schemas.openxmlformats.org/officeDocument/2006/relationships/image" Target="../media/image85.jpg"/><Relationship Id="rId1" Type="http://schemas.openxmlformats.org/officeDocument/2006/relationships/slideLayout" Target="../slideLayouts/slideLayout22.xml"/><Relationship Id="rId2" Type="http://schemas.openxmlformats.org/officeDocument/2006/relationships/image" Target="../media/image7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6.jpg"/><Relationship Id="rId3" Type="http://schemas.openxmlformats.org/officeDocument/2006/relationships/image" Target="../media/image7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6.jpg"/><Relationship Id="rId3"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87.png"/><Relationship Id="rId1" Type="http://schemas.openxmlformats.org/officeDocument/2006/relationships/slideLayout" Target="../slideLayouts/slideLayout22.xml"/><Relationship Id="rId2" Type="http://schemas.openxmlformats.org/officeDocument/2006/relationships/image" Target="../media/image8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6.xml"/><Relationship Id="rId2"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541" y="532926"/>
            <a:ext cx="4000217" cy="1724037"/>
          </a:xfrm>
          <a:prstGeom prst="rect">
            <a:avLst/>
          </a:prstGeom>
        </p:spPr>
      </p:pic>
      <p:sp>
        <p:nvSpPr>
          <p:cNvPr id="5" name="Rectángulo 4"/>
          <p:cNvSpPr/>
          <p:nvPr/>
        </p:nvSpPr>
        <p:spPr>
          <a:xfrm>
            <a:off x="473902" y="2712830"/>
            <a:ext cx="11488671" cy="2418667"/>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544"/>
          </a:p>
        </p:txBody>
      </p:sp>
      <p:sp>
        <p:nvSpPr>
          <p:cNvPr id="7" name="TextBox 5"/>
          <p:cNvSpPr txBox="1"/>
          <p:nvPr/>
        </p:nvSpPr>
        <p:spPr>
          <a:xfrm>
            <a:off x="3276615" y="3431892"/>
            <a:ext cx="5883245" cy="1042721"/>
          </a:xfrm>
          <a:prstGeom prst="rect">
            <a:avLst/>
          </a:prstGeom>
          <a:noFill/>
        </p:spPr>
        <p:txBody>
          <a:bodyPr wrap="square" rtlCol="0">
            <a:spAutoFit/>
          </a:bodyPr>
          <a:lstStyle/>
          <a:p>
            <a:pPr algn="ctr"/>
            <a:r>
              <a:rPr lang="es-CL" sz="3088" b="1" dirty="0">
                <a:solidFill>
                  <a:schemeClr val="bg1"/>
                </a:solidFill>
                <a:latin typeface="+mj-lt"/>
                <a:cs typeface="Arial" panose="020B0604020202020204" pitchFamily="34" charset="0"/>
              </a:rPr>
              <a:t>Comunicaciones transaccionales: La importancia del multicanal</a:t>
            </a:r>
            <a:endParaRPr lang="es-CL" sz="3088" b="1" dirty="0">
              <a:solidFill>
                <a:schemeClr val="bg1"/>
              </a:solidFill>
              <a:latin typeface="+mj-lt"/>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958" y="5801344"/>
            <a:ext cx="1965298" cy="719063"/>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335" y="5768659"/>
            <a:ext cx="1691433" cy="784433"/>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0057" y="5752128"/>
            <a:ext cx="1961082" cy="817496"/>
          </a:xfrm>
          <a:prstGeom prst="rect">
            <a:avLst/>
          </a:prstGeom>
        </p:spPr>
      </p:pic>
    </p:spTree>
    <p:extLst>
      <p:ext uri="{BB962C8B-B14F-4D97-AF65-F5344CB8AC3E}">
        <p14:creationId xmlns:p14="http://schemas.microsoft.com/office/powerpoint/2010/main" val="61140372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CL" sz="3432" b="1" dirty="0">
                <a:solidFill>
                  <a:schemeClr val="bg1"/>
                </a:solidFill>
              </a:rPr>
              <a:t>Más de 900 clientes confían en nosotros...</a:t>
            </a:r>
          </a:p>
        </p:txBody>
      </p:sp>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72" y="4935153"/>
            <a:ext cx="8813682" cy="2059372"/>
          </a:xfrm>
          <a:prstGeom prst="rect">
            <a:avLst/>
          </a:prstGeom>
        </p:spPr>
      </p:pic>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010" y="3039676"/>
            <a:ext cx="8437234" cy="1877208"/>
          </a:xfrm>
          <a:prstGeom prst="rect">
            <a:avLst/>
          </a:prstGeom>
        </p:spPr>
      </p:pic>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010" y="1405442"/>
            <a:ext cx="7799279" cy="1620771"/>
          </a:xfrm>
          <a:prstGeom prst="rect">
            <a:avLst/>
          </a:prstGeom>
        </p:spPr>
      </p:pic>
    </p:spTree>
    <p:extLst>
      <p:ext uri="{BB962C8B-B14F-4D97-AF65-F5344CB8AC3E}">
        <p14:creationId xmlns:p14="http://schemas.microsoft.com/office/powerpoint/2010/main" val="1097652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CL" sz="3432" b="1">
                <a:solidFill>
                  <a:schemeClr val="bg1"/>
                </a:solidFill>
              </a:rPr>
              <a:t>...Muchos de ellos nos han seguido por años</a:t>
            </a:r>
            <a:endParaRPr lang="es-CL" sz="3432" b="1"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902" y="1274703"/>
            <a:ext cx="8898445" cy="1811852"/>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712" y="4913082"/>
            <a:ext cx="8909166" cy="1983389"/>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768" y="3047447"/>
            <a:ext cx="9102144" cy="1822573"/>
          </a:xfrm>
          <a:prstGeom prst="rect">
            <a:avLst/>
          </a:prstGeom>
        </p:spPr>
      </p:pic>
    </p:spTree>
    <p:extLst>
      <p:ext uri="{BB962C8B-B14F-4D97-AF65-F5344CB8AC3E}">
        <p14:creationId xmlns:p14="http://schemas.microsoft.com/office/powerpoint/2010/main" val="1365359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531100" y="262651"/>
            <a:ext cx="11366103" cy="567528"/>
          </a:xfrm>
          <a:prstGeom prst="rect">
            <a:avLst/>
          </a:prstGeom>
          <a:noFill/>
        </p:spPr>
        <p:txBody>
          <a:bodyPr wrap="square" rtlCol="0">
            <a:spAutoFit/>
          </a:bodyPr>
          <a:lstStyle/>
          <a:p>
            <a:r>
              <a:rPr lang="es-CL" sz="3088" b="1" dirty="0">
                <a:solidFill>
                  <a:schemeClr val="bg1"/>
                </a:solidFill>
              </a:rPr>
              <a:t>Comunicaciones de marketing v/s comunicaciones  transaccionales</a:t>
            </a:r>
            <a:endParaRPr lang="es-CL" sz="3088" b="1" dirty="0">
              <a:solidFill>
                <a:schemeClr val="bg1"/>
              </a:solidFill>
            </a:endParaRPr>
          </a:p>
        </p:txBody>
      </p:sp>
      <p:sp>
        <p:nvSpPr>
          <p:cNvPr id="10" name="CuadroTexto 9"/>
          <p:cNvSpPr txBox="1"/>
          <p:nvPr/>
        </p:nvSpPr>
        <p:spPr>
          <a:xfrm>
            <a:off x="6748342" y="3318336"/>
            <a:ext cx="2484037" cy="329962"/>
          </a:xfrm>
          <a:prstGeom prst="rect">
            <a:avLst/>
          </a:prstGeom>
          <a:noFill/>
        </p:spPr>
        <p:txBody>
          <a:bodyPr wrap="square" rtlCol="0">
            <a:spAutoFit/>
          </a:bodyPr>
          <a:lstStyle/>
          <a:p>
            <a:r>
              <a:rPr lang="es-CL" sz="1544" dirty="0">
                <a:latin typeface="+mj-lt"/>
                <a:cs typeface="Arial" panose="020B0604020202020204" pitchFamily="34" charset="0"/>
              </a:rPr>
              <a:t>1</a:t>
            </a:r>
            <a:r>
              <a:rPr lang="es-CL" sz="1544" dirty="0">
                <a:latin typeface="+mj-lt"/>
                <a:cs typeface="Arial" panose="020B0604020202020204" pitchFamily="34" charset="0"/>
              </a:rPr>
              <a:t>) </a:t>
            </a:r>
            <a:r>
              <a:rPr lang="es-CL" sz="1544" dirty="0">
                <a:latin typeface="+mj-lt"/>
                <a:cs typeface="Arial" panose="020B0604020202020204" pitchFamily="34" charset="0"/>
              </a:rPr>
              <a:t>Marketing</a:t>
            </a:r>
          </a:p>
        </p:txBody>
      </p:sp>
      <p:sp>
        <p:nvSpPr>
          <p:cNvPr id="11" name="CuadroTexto 10"/>
          <p:cNvSpPr txBox="1"/>
          <p:nvPr/>
        </p:nvSpPr>
        <p:spPr>
          <a:xfrm>
            <a:off x="6748344" y="4918711"/>
            <a:ext cx="1457835" cy="329962"/>
          </a:xfrm>
          <a:prstGeom prst="rect">
            <a:avLst/>
          </a:prstGeom>
          <a:noFill/>
        </p:spPr>
        <p:txBody>
          <a:bodyPr wrap="none" rtlCol="0">
            <a:spAutoFit/>
          </a:bodyPr>
          <a:lstStyle/>
          <a:p>
            <a:r>
              <a:rPr lang="es-CL" sz="1544" dirty="0">
                <a:latin typeface="+mj-lt"/>
                <a:cs typeface="Arial" panose="020B0604020202020204" pitchFamily="34" charset="0"/>
              </a:rPr>
              <a:t>2) Transaccional</a:t>
            </a:r>
            <a:endParaRPr lang="es-CL" sz="1544" dirty="0">
              <a:latin typeface="+mj-lt"/>
              <a:cs typeface="Arial" panose="020B0604020202020204" pitchFamily="34" charset="0"/>
            </a:endParaRPr>
          </a:p>
        </p:txBody>
      </p:sp>
      <p:sp>
        <p:nvSpPr>
          <p:cNvPr id="12" name="CuadroTexto 11"/>
          <p:cNvSpPr txBox="1"/>
          <p:nvPr/>
        </p:nvSpPr>
        <p:spPr>
          <a:xfrm>
            <a:off x="6748342" y="2565413"/>
            <a:ext cx="4032105" cy="461986"/>
          </a:xfrm>
          <a:prstGeom prst="rect">
            <a:avLst/>
          </a:prstGeom>
          <a:noFill/>
        </p:spPr>
        <p:txBody>
          <a:bodyPr wrap="square" rtlCol="0">
            <a:spAutoFit/>
          </a:bodyPr>
          <a:lstStyle/>
          <a:p>
            <a:r>
              <a:rPr lang="es-CL" sz="2402" b="1" dirty="0">
                <a:solidFill>
                  <a:srgbClr val="F8941F"/>
                </a:solidFill>
                <a:latin typeface="+mj-lt"/>
                <a:cs typeface="Arial" panose="020B0604020202020204" pitchFamily="34" charset="0"/>
              </a:rPr>
              <a:t>Tipos de </a:t>
            </a:r>
            <a:r>
              <a:rPr lang="es-CL" sz="2402" b="1" dirty="0">
                <a:solidFill>
                  <a:srgbClr val="F8941F"/>
                </a:solidFill>
                <a:latin typeface="+mj-lt"/>
                <a:cs typeface="Arial" panose="020B0604020202020204" pitchFamily="34" charset="0"/>
              </a:rPr>
              <a:t>comunicaciones</a:t>
            </a:r>
            <a:endParaRPr lang="es-CL" sz="2402" b="1" dirty="0">
              <a:solidFill>
                <a:srgbClr val="F8941F"/>
              </a:solidFill>
              <a:latin typeface="+mj-lt"/>
              <a:cs typeface="Arial" panose="020B0604020202020204"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949" y="2907860"/>
            <a:ext cx="559267" cy="559267"/>
          </a:xfrm>
          <a:prstGeom prst="rect">
            <a:avLst/>
          </a:prstGeom>
          <a:noFill/>
          <a:ln>
            <a:noFill/>
          </a:ln>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2243" y="2016175"/>
            <a:ext cx="655896" cy="655896"/>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582" y="1998700"/>
            <a:ext cx="516710" cy="516710"/>
          </a:xfrm>
          <a:prstGeom prst="rect">
            <a:avLst/>
          </a:prstGeom>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7729" y="2464468"/>
            <a:ext cx="610251" cy="610251"/>
          </a:xfrm>
          <a:prstGeom prst="rect">
            <a:avLst/>
          </a:prstGeom>
        </p:spPr>
      </p:pic>
      <p:pic>
        <p:nvPicPr>
          <p:cNvPr id="17" name="Imagen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7308" y="3263105"/>
            <a:ext cx="512502" cy="512502"/>
          </a:xfrm>
          <a:prstGeom prst="rect">
            <a:avLst/>
          </a:prstGeom>
        </p:spPr>
      </p:pic>
      <p:pic>
        <p:nvPicPr>
          <p:cNvPr id="18" name="Imagen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3555" y="3331801"/>
            <a:ext cx="632200" cy="632200"/>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240" y="5232123"/>
            <a:ext cx="631768" cy="631768"/>
          </a:xfrm>
          <a:prstGeom prst="rect">
            <a:avLst/>
          </a:prstGeom>
        </p:spPr>
      </p:pic>
      <p:pic>
        <p:nvPicPr>
          <p:cNvPr id="20" name="Imagen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9913" y="4673911"/>
            <a:ext cx="777276" cy="777276"/>
          </a:xfrm>
          <a:prstGeom prst="rect">
            <a:avLst/>
          </a:prstGeom>
        </p:spPr>
      </p:pic>
      <p:pic>
        <p:nvPicPr>
          <p:cNvPr id="21" name="Imagen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77057" y="4473945"/>
            <a:ext cx="669960" cy="669960"/>
          </a:xfrm>
          <a:prstGeom prst="rect">
            <a:avLst/>
          </a:prstGeom>
        </p:spPr>
      </p:pic>
      <p:pic>
        <p:nvPicPr>
          <p:cNvPr id="22" name="Imagen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2237" y="5625257"/>
            <a:ext cx="689933" cy="689933"/>
          </a:xfrm>
          <a:prstGeom prst="rect">
            <a:avLst/>
          </a:prstGeom>
        </p:spPr>
      </p:pic>
      <p:pic>
        <p:nvPicPr>
          <p:cNvPr id="23" name="Imagen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20886" y="5625257"/>
            <a:ext cx="569583" cy="569583"/>
          </a:xfrm>
          <a:prstGeom prst="rect">
            <a:avLst/>
          </a:prstGeom>
        </p:spPr>
      </p:pic>
      <p:pic>
        <p:nvPicPr>
          <p:cNvPr id="2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66373" y="4270877"/>
            <a:ext cx="566398" cy="566398"/>
          </a:xfrm>
          <a:prstGeom prst="rect">
            <a:avLst/>
          </a:prstGeom>
        </p:spPr>
      </p:pic>
      <p:sp>
        <p:nvSpPr>
          <p:cNvPr id="25" name="Rectángulo 24"/>
          <p:cNvSpPr/>
          <p:nvPr/>
        </p:nvSpPr>
        <p:spPr>
          <a:xfrm rot="1758353">
            <a:off x="3203701" y="2770430"/>
            <a:ext cx="1177630" cy="45089"/>
          </a:xfrm>
          <a:prstGeom prst="rect">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26" name="Rectángulo 25"/>
          <p:cNvSpPr/>
          <p:nvPr/>
        </p:nvSpPr>
        <p:spPr>
          <a:xfrm rot="20857681">
            <a:off x="3802344" y="3373686"/>
            <a:ext cx="515188" cy="39221"/>
          </a:xfrm>
          <a:prstGeom prst="rect">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27" name="Rectángulo 26"/>
          <p:cNvSpPr/>
          <p:nvPr/>
        </p:nvSpPr>
        <p:spPr>
          <a:xfrm rot="1266847">
            <a:off x="4695315" y="3409813"/>
            <a:ext cx="515188" cy="39221"/>
          </a:xfrm>
          <a:prstGeom prst="rect">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28" name="Rectángulo 27"/>
          <p:cNvSpPr/>
          <p:nvPr/>
        </p:nvSpPr>
        <p:spPr>
          <a:xfrm rot="20569199">
            <a:off x="4728742" y="2945051"/>
            <a:ext cx="863047" cy="39221"/>
          </a:xfrm>
          <a:prstGeom prst="rect">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29" name="Rectángulo 28"/>
          <p:cNvSpPr/>
          <p:nvPr/>
        </p:nvSpPr>
        <p:spPr>
          <a:xfrm rot="17295136" flipV="1">
            <a:off x="4403890" y="2688048"/>
            <a:ext cx="465784" cy="39221"/>
          </a:xfrm>
          <a:prstGeom prst="rect">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30" name="Rectángulo 29"/>
          <p:cNvSpPr/>
          <p:nvPr/>
        </p:nvSpPr>
        <p:spPr>
          <a:xfrm rot="20210781">
            <a:off x="3832216" y="5724964"/>
            <a:ext cx="515188" cy="39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31" name="Rectángulo 30"/>
          <p:cNvSpPr/>
          <p:nvPr/>
        </p:nvSpPr>
        <p:spPr>
          <a:xfrm rot="1758353" flipV="1">
            <a:off x="3601728" y="5146396"/>
            <a:ext cx="830913" cy="39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32" name="Rectángulo 31"/>
          <p:cNvSpPr/>
          <p:nvPr/>
        </p:nvSpPr>
        <p:spPr>
          <a:xfrm rot="16852455" flipV="1">
            <a:off x="4442838" y="5021725"/>
            <a:ext cx="465784" cy="39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33" name="Rectángulo 32"/>
          <p:cNvSpPr/>
          <p:nvPr/>
        </p:nvSpPr>
        <p:spPr>
          <a:xfrm rot="20569199">
            <a:off x="4842310" y="5285379"/>
            <a:ext cx="863047" cy="39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
        <p:nvSpPr>
          <p:cNvPr id="34" name="Rectángulo 33"/>
          <p:cNvSpPr/>
          <p:nvPr/>
        </p:nvSpPr>
        <p:spPr>
          <a:xfrm rot="1266847">
            <a:off x="4808106" y="5779352"/>
            <a:ext cx="515188" cy="39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solidFill>
                <a:srgbClr val="F8941F"/>
              </a:solidFill>
            </a:endParaRPr>
          </a:p>
        </p:txBody>
      </p:sp>
    </p:spTree>
    <p:extLst>
      <p:ext uri="{BB962C8B-B14F-4D97-AF65-F5344CB8AC3E}">
        <p14:creationId xmlns:p14="http://schemas.microsoft.com/office/powerpoint/2010/main" val="1728785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35" name="CuadroTexto 34"/>
          <p:cNvSpPr txBox="1"/>
          <p:nvPr/>
        </p:nvSpPr>
        <p:spPr>
          <a:xfrm>
            <a:off x="1651210" y="3748754"/>
            <a:ext cx="5752507" cy="329962"/>
          </a:xfrm>
          <a:prstGeom prst="rect">
            <a:avLst/>
          </a:prstGeom>
          <a:noFill/>
        </p:spPr>
        <p:txBody>
          <a:bodyPr wrap="square" rtlCol="0">
            <a:spAutoFit/>
          </a:bodyPr>
          <a:lstStyle/>
          <a:p>
            <a:pPr marL="245145" indent="-245145">
              <a:buFont typeface="Arial" panose="020B0604020202020204" pitchFamily="34" charset="0"/>
              <a:buChar char="•"/>
            </a:pPr>
            <a:r>
              <a:rPr lang="es-CL" sz="1544" dirty="0">
                <a:latin typeface="+mj-lt"/>
                <a:cs typeface="Arial" panose="020B0604020202020204" pitchFamily="34" charset="0"/>
              </a:rPr>
              <a:t>Registro de un usuario en un portal</a:t>
            </a:r>
          </a:p>
        </p:txBody>
      </p:sp>
      <p:pic>
        <p:nvPicPr>
          <p:cNvPr id="36" name="Imagen 35"/>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733664" y="2578268"/>
            <a:ext cx="677035" cy="677035"/>
          </a:xfrm>
          <a:prstGeom prst="rect">
            <a:avLst/>
          </a:prstGeom>
        </p:spPr>
      </p:pic>
      <p:pic>
        <p:nvPicPr>
          <p:cNvPr id="37" name="Imagen 36"/>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601038" y="2270418"/>
            <a:ext cx="720963" cy="720963"/>
          </a:xfrm>
          <a:prstGeom prst="rect">
            <a:avLst/>
          </a:prstGeom>
        </p:spPr>
      </p:pic>
      <p:pic>
        <p:nvPicPr>
          <p:cNvPr id="38" name="Imagen 37"/>
          <p:cNvPicPr>
            <a:picLocks noChangeAspect="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394423" y="3713128"/>
            <a:ext cx="689933" cy="689933"/>
          </a:xfrm>
          <a:prstGeom prst="rect">
            <a:avLst/>
          </a:prstGeom>
        </p:spPr>
      </p:pic>
      <p:pic>
        <p:nvPicPr>
          <p:cNvPr id="39" name="Imagen 38"/>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906007" y="3597882"/>
            <a:ext cx="721307" cy="721307"/>
          </a:xfrm>
          <a:prstGeom prst="rect">
            <a:avLst/>
          </a:prstGeom>
        </p:spPr>
      </p:pic>
      <p:pic>
        <p:nvPicPr>
          <p:cNvPr id="40" name="Imagen 39"/>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767644" y="1757783"/>
            <a:ext cx="682008" cy="682008"/>
          </a:xfrm>
          <a:prstGeom prst="rect">
            <a:avLst/>
          </a:prstGeom>
        </p:spPr>
      </p:pic>
      <p:pic>
        <p:nvPicPr>
          <p:cNvPr id="41" name="Imagen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0704" y="2516722"/>
            <a:ext cx="1051210" cy="939791"/>
          </a:xfrm>
          <a:prstGeom prst="rect">
            <a:avLst/>
          </a:prstGeom>
        </p:spPr>
      </p:pic>
      <p:pic>
        <p:nvPicPr>
          <p:cNvPr id="42" name="Imagen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245" y="1899635"/>
            <a:ext cx="905484" cy="905484"/>
          </a:xfrm>
          <a:prstGeom prst="rect">
            <a:avLst/>
          </a:prstGeom>
        </p:spPr>
      </p:pic>
      <p:pic>
        <p:nvPicPr>
          <p:cNvPr id="43" name="Imagen 42"/>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550337" y="2716635"/>
            <a:ext cx="1051210" cy="939791"/>
          </a:xfrm>
          <a:prstGeom prst="rect">
            <a:avLst/>
          </a:prstGeom>
        </p:spPr>
      </p:pic>
      <p:sp>
        <p:nvSpPr>
          <p:cNvPr id="44" name="Rectángulo 43"/>
          <p:cNvSpPr/>
          <p:nvPr/>
        </p:nvSpPr>
        <p:spPr>
          <a:xfrm>
            <a:off x="1258994" y="4065591"/>
            <a:ext cx="6013984" cy="329962"/>
          </a:xfrm>
          <a:prstGeom prst="rect">
            <a:avLst/>
          </a:prstGeom>
        </p:spPr>
        <p:txBody>
          <a:bodyPr wrap="square">
            <a:spAutoFit/>
          </a:bodyPr>
          <a:lstStyle/>
          <a:p>
            <a:pPr marL="637377" lvl="1" indent="-245145">
              <a:buFont typeface="Arial" panose="020B0604020202020204" pitchFamily="34" charset="0"/>
              <a:buChar char="•"/>
            </a:pPr>
            <a:r>
              <a:rPr lang="es-CL" sz="1544" dirty="0">
                <a:cs typeface="Arial" panose="020B0604020202020204" pitchFamily="34" charset="0"/>
              </a:rPr>
              <a:t>Confirmación de un pedido</a:t>
            </a:r>
          </a:p>
        </p:txBody>
      </p:sp>
      <p:sp>
        <p:nvSpPr>
          <p:cNvPr id="45" name="Rectángulo 44"/>
          <p:cNvSpPr/>
          <p:nvPr/>
        </p:nvSpPr>
        <p:spPr>
          <a:xfrm>
            <a:off x="1258994" y="4450467"/>
            <a:ext cx="6411378" cy="329962"/>
          </a:xfrm>
          <a:prstGeom prst="rect">
            <a:avLst/>
          </a:prstGeom>
        </p:spPr>
        <p:txBody>
          <a:bodyPr wrap="square">
            <a:spAutoFit/>
          </a:bodyPr>
          <a:lstStyle/>
          <a:p>
            <a:pPr marL="637377" lvl="1" indent="-245145">
              <a:buFont typeface="Arial" panose="020B0604020202020204" pitchFamily="34" charset="0"/>
              <a:buChar char="•"/>
            </a:pPr>
            <a:r>
              <a:rPr lang="es-CL" sz="1544" dirty="0">
                <a:cs typeface="Arial" panose="020B0604020202020204" pitchFamily="34" charset="0"/>
              </a:rPr>
              <a:t>Envió de boletas o facturas electrónicas</a:t>
            </a:r>
          </a:p>
        </p:txBody>
      </p:sp>
      <p:sp>
        <p:nvSpPr>
          <p:cNvPr id="46" name="Rectángulo 45"/>
          <p:cNvSpPr/>
          <p:nvPr/>
        </p:nvSpPr>
        <p:spPr>
          <a:xfrm>
            <a:off x="1258993" y="4830583"/>
            <a:ext cx="3922164" cy="329962"/>
          </a:xfrm>
          <a:prstGeom prst="rect">
            <a:avLst/>
          </a:prstGeom>
        </p:spPr>
        <p:txBody>
          <a:bodyPr>
            <a:spAutoFit/>
          </a:bodyPr>
          <a:lstStyle/>
          <a:p>
            <a:pPr marL="637377" lvl="1" indent="-245145">
              <a:buFont typeface="Arial" panose="020B0604020202020204" pitchFamily="34" charset="0"/>
              <a:buChar char="•"/>
            </a:pPr>
            <a:r>
              <a:rPr lang="es-CL" sz="1544" dirty="0">
                <a:cs typeface="Arial" panose="020B0604020202020204" pitchFamily="34" charset="0"/>
              </a:rPr>
              <a:t>Restablecimiento de una contraseña</a:t>
            </a:r>
          </a:p>
        </p:txBody>
      </p:sp>
      <p:sp>
        <p:nvSpPr>
          <p:cNvPr id="47" name="Rectángulo 46"/>
          <p:cNvSpPr/>
          <p:nvPr/>
        </p:nvSpPr>
        <p:spPr>
          <a:xfrm>
            <a:off x="1274445" y="5520514"/>
            <a:ext cx="3022238" cy="329962"/>
          </a:xfrm>
          <a:prstGeom prst="rect">
            <a:avLst/>
          </a:prstGeom>
        </p:spPr>
        <p:txBody>
          <a:bodyPr wrap="none">
            <a:spAutoFit/>
          </a:bodyPr>
          <a:lstStyle/>
          <a:p>
            <a:pPr marL="637377" lvl="1" indent="-245145">
              <a:buFont typeface="Arial" panose="020B0604020202020204" pitchFamily="34" charset="0"/>
              <a:buChar char="•"/>
            </a:pPr>
            <a:r>
              <a:rPr lang="es-CL" sz="1544" dirty="0">
                <a:cs typeface="Arial" panose="020B0604020202020204" pitchFamily="34" charset="0"/>
              </a:rPr>
              <a:t>Alerta desde un </a:t>
            </a:r>
            <a:r>
              <a:rPr lang="es-CL" sz="1544" dirty="0" err="1">
                <a:cs typeface="Arial" panose="020B0604020202020204" pitchFamily="34" charset="0"/>
              </a:rPr>
              <a:t>Datacenter</a:t>
            </a:r>
            <a:endParaRPr lang="es-CL" sz="1544" dirty="0">
              <a:cs typeface="Arial" panose="020B0604020202020204" pitchFamily="34" charset="0"/>
            </a:endParaRPr>
          </a:p>
        </p:txBody>
      </p:sp>
      <p:cxnSp>
        <p:nvCxnSpPr>
          <p:cNvPr id="6" name="Conector recto 5"/>
          <p:cNvCxnSpPr/>
          <p:nvPr/>
        </p:nvCxnSpPr>
        <p:spPr>
          <a:xfrm>
            <a:off x="6545084" y="1732288"/>
            <a:ext cx="0" cy="4314380"/>
          </a:xfrm>
          <a:prstGeom prst="line">
            <a:avLst/>
          </a:prstGeom>
          <a:ln w="38100">
            <a:solidFill>
              <a:srgbClr val="F8941F"/>
            </a:solidFil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596469" y="262651"/>
            <a:ext cx="11112797" cy="567528"/>
          </a:xfrm>
          <a:prstGeom prst="rect">
            <a:avLst/>
          </a:prstGeom>
          <a:noFill/>
        </p:spPr>
        <p:txBody>
          <a:bodyPr wrap="square" rtlCol="0">
            <a:spAutoFit/>
          </a:bodyPr>
          <a:lstStyle/>
          <a:p>
            <a:r>
              <a:rPr lang="es-CL" sz="3088" b="1" dirty="0">
                <a:solidFill>
                  <a:schemeClr val="bg1"/>
                </a:solidFill>
              </a:rPr>
              <a:t>Comunicaciones de marketing v/s comunicaciones  transaccionales</a:t>
            </a:r>
            <a:endParaRPr lang="es-CL" sz="3088" b="1" dirty="0">
              <a:solidFill>
                <a:schemeClr val="bg1"/>
              </a:solidFill>
            </a:endParaRPr>
          </a:p>
        </p:txBody>
      </p:sp>
    </p:spTree>
    <p:extLst>
      <p:ext uri="{BB962C8B-B14F-4D97-AF65-F5344CB8AC3E}">
        <p14:creationId xmlns:p14="http://schemas.microsoft.com/office/powerpoint/2010/main" val="238910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5">
                                            <p:txEl>
                                              <p:pRg st="0" end="0"/>
                                            </p:txEl>
                                          </p:spTgt>
                                        </p:tgtEl>
                                        <p:attrNameLst>
                                          <p:attrName>style.visibility</p:attrName>
                                        </p:attrNameLst>
                                      </p:cBhvr>
                                      <p:to>
                                        <p:strVal val="visible"/>
                                      </p:to>
                                    </p:set>
                                    <p:anim calcmode="lin" valueType="num">
                                      <p:cBhvr additive="base">
                                        <p:cTn id="3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4"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CL" sz="3432" b="1" dirty="0">
                <a:solidFill>
                  <a:schemeClr val="bg1"/>
                </a:solidFill>
              </a:rPr>
              <a:t>¿</a:t>
            </a:r>
            <a:r>
              <a:rPr lang="es-CL" sz="3432" b="1" dirty="0">
                <a:solidFill>
                  <a:schemeClr val="bg1"/>
                </a:solidFill>
              </a:rPr>
              <a:t>Que es un email transaccional?</a:t>
            </a:r>
            <a:endParaRPr lang="es-CL" sz="3432" b="1" dirty="0">
              <a:solidFill>
                <a:schemeClr val="bg1"/>
              </a:solidFill>
            </a:endParaRPr>
          </a:p>
        </p:txBody>
      </p:sp>
      <p:grpSp>
        <p:nvGrpSpPr>
          <p:cNvPr id="2" name="Agrupar 1"/>
          <p:cNvGrpSpPr/>
          <p:nvPr/>
        </p:nvGrpSpPr>
        <p:grpSpPr>
          <a:xfrm>
            <a:off x="1685833" y="2385983"/>
            <a:ext cx="9064809" cy="3574977"/>
            <a:chOff x="3269568" y="2755941"/>
            <a:chExt cx="7604132" cy="2998916"/>
          </a:xfrm>
        </p:grpSpPr>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322" y="3683904"/>
              <a:ext cx="1225378" cy="1095499"/>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568" y="3804068"/>
              <a:ext cx="830743" cy="742876"/>
            </a:xfrm>
            <a:prstGeom prst="rect">
              <a:avLst/>
            </a:prstGeom>
          </p:spPr>
        </p:pic>
        <p:sp>
          <p:nvSpPr>
            <p:cNvPr id="20" name="CuadroTexto 19"/>
            <p:cNvSpPr txBox="1"/>
            <p:nvPr/>
          </p:nvSpPr>
          <p:spPr>
            <a:xfrm>
              <a:off x="5681521" y="2755941"/>
              <a:ext cx="1854556" cy="254686"/>
            </a:xfrm>
            <a:prstGeom prst="rect">
              <a:avLst/>
            </a:prstGeom>
            <a:noFill/>
          </p:spPr>
          <p:txBody>
            <a:bodyPr wrap="none" rtlCol="0">
              <a:spAutoFit/>
            </a:bodyPr>
            <a:lstStyle/>
            <a:p>
              <a:r>
                <a:rPr lang="es-CL" sz="1373" dirty="0">
                  <a:solidFill>
                    <a:srgbClr val="191919"/>
                  </a:solidFill>
                  <a:latin typeface="Arial" panose="020B0604020202020204" pitchFamily="34" charset="0"/>
                  <a:ea typeface="Tahoma" panose="020B0604030504040204" pitchFamily="34" charset="0"/>
                  <a:cs typeface="Arial" panose="020B0604020202020204" pitchFamily="34" charset="0"/>
                </a:rPr>
                <a:t>&lt;&lt; Solicitud / Autorización</a:t>
              </a:r>
            </a:p>
          </p:txBody>
        </p:sp>
        <p:sp>
          <p:nvSpPr>
            <p:cNvPr id="21" name="CuadroTexto 20"/>
            <p:cNvSpPr txBox="1"/>
            <p:nvPr/>
          </p:nvSpPr>
          <p:spPr>
            <a:xfrm>
              <a:off x="5735061" y="5451614"/>
              <a:ext cx="1877416" cy="254686"/>
            </a:xfrm>
            <a:prstGeom prst="rect">
              <a:avLst/>
            </a:prstGeom>
            <a:noFill/>
          </p:spPr>
          <p:txBody>
            <a:bodyPr wrap="none" rtlCol="0">
              <a:spAutoFit/>
            </a:bodyPr>
            <a:lstStyle/>
            <a:p>
              <a:r>
                <a:rPr lang="es-CL" sz="1373" dirty="0">
                  <a:solidFill>
                    <a:srgbClr val="191919"/>
                  </a:solidFill>
                  <a:latin typeface="Arial" panose="020B0604020202020204" pitchFamily="34" charset="0"/>
                  <a:ea typeface="Tahoma" panose="020B0604030504040204" pitchFamily="34" charset="0"/>
                  <a:cs typeface="Arial" panose="020B0604020202020204" pitchFamily="34" charset="0"/>
                </a:rPr>
                <a:t>Mensaje Transaccional &gt;&gt;</a:t>
              </a:r>
            </a:p>
          </p:txBody>
        </p:sp>
        <p:sp>
          <p:nvSpPr>
            <p:cNvPr id="22" name="Flecha derecha 21"/>
            <p:cNvSpPr/>
            <p:nvPr/>
          </p:nvSpPr>
          <p:spPr>
            <a:xfrm rot="16200000">
              <a:off x="6135484" y="3616139"/>
              <a:ext cx="722882" cy="838200"/>
            </a:xfrm>
            <a:prstGeom prst="rightArrow">
              <a:avLst/>
            </a:prstGeom>
            <a:solidFill>
              <a:srgbClr val="F8941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sz="1544"/>
            </a:p>
          </p:txBody>
        </p:sp>
        <p:sp>
          <p:nvSpPr>
            <p:cNvPr id="23" name="Flecha derecha 22"/>
            <p:cNvSpPr/>
            <p:nvPr/>
          </p:nvSpPr>
          <p:spPr>
            <a:xfrm rot="5400000">
              <a:off x="7035887" y="3713520"/>
              <a:ext cx="722882" cy="838200"/>
            </a:xfrm>
            <a:prstGeom prst="rightArrow">
              <a:avLst/>
            </a:prstGeom>
            <a:solidFill>
              <a:srgbClr val="19191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L" sz="1544"/>
            </a:p>
          </p:txBody>
        </p:sp>
        <p:sp>
          <p:nvSpPr>
            <p:cNvPr id="24" name="CuadroTexto 23"/>
            <p:cNvSpPr txBox="1"/>
            <p:nvPr/>
          </p:nvSpPr>
          <p:spPr>
            <a:xfrm>
              <a:off x="6221799" y="4560545"/>
              <a:ext cx="550252" cy="321222"/>
            </a:xfrm>
            <a:prstGeom prst="rect">
              <a:avLst/>
            </a:prstGeom>
            <a:noFill/>
          </p:spPr>
          <p:txBody>
            <a:bodyPr wrap="none" rtlCol="0">
              <a:spAutoFit/>
            </a:bodyPr>
            <a:lstStyle/>
            <a:p>
              <a:pPr algn="ctr"/>
              <a:r>
                <a:rPr lang="es-CL" sz="944" dirty="0">
                  <a:solidFill>
                    <a:srgbClr val="191919"/>
                  </a:solidFill>
                  <a:latin typeface="Arial" panose="020B0604020202020204" pitchFamily="34" charset="0"/>
                  <a:ea typeface="Tahoma" panose="020B0604030504040204" pitchFamily="34" charset="0"/>
                  <a:cs typeface="Arial" panose="020B0604020202020204" pitchFamily="34" charset="0"/>
                </a:rPr>
                <a:t>Tasa de </a:t>
              </a:r>
            </a:p>
            <a:p>
              <a:pPr algn="ctr"/>
              <a:r>
                <a:rPr lang="es-CL" sz="944" dirty="0">
                  <a:solidFill>
                    <a:srgbClr val="191919"/>
                  </a:solidFill>
                  <a:latin typeface="Arial" panose="020B0604020202020204" pitchFamily="34" charset="0"/>
                  <a:ea typeface="Tahoma" panose="020B0604030504040204" pitchFamily="34" charset="0"/>
                  <a:cs typeface="Arial" panose="020B0604020202020204" pitchFamily="34" charset="0"/>
                </a:rPr>
                <a:t>Apertura</a:t>
              </a:r>
            </a:p>
          </p:txBody>
        </p:sp>
        <p:sp>
          <p:nvSpPr>
            <p:cNvPr id="25" name="CuadroTexto 24"/>
            <p:cNvSpPr txBox="1"/>
            <p:nvPr/>
          </p:nvSpPr>
          <p:spPr>
            <a:xfrm>
              <a:off x="7130269" y="4660082"/>
              <a:ext cx="534116" cy="199338"/>
            </a:xfrm>
            <a:prstGeom prst="rect">
              <a:avLst/>
            </a:prstGeom>
            <a:noFill/>
          </p:spPr>
          <p:txBody>
            <a:bodyPr wrap="none" rtlCol="0">
              <a:spAutoFit/>
            </a:bodyPr>
            <a:lstStyle/>
            <a:p>
              <a:pPr algn="ctr"/>
              <a:r>
                <a:rPr lang="es-CL" sz="944" dirty="0">
                  <a:solidFill>
                    <a:srgbClr val="191919"/>
                  </a:solidFill>
                  <a:latin typeface="Arial" panose="020B0604020202020204" pitchFamily="34" charset="0"/>
                  <a:ea typeface="Tahoma" panose="020B0604030504040204" pitchFamily="34" charset="0"/>
                  <a:cs typeface="Arial" panose="020B0604020202020204" pitchFamily="34" charset="0"/>
                </a:rPr>
                <a:t>Rebotes</a:t>
              </a:r>
            </a:p>
          </p:txBody>
        </p:sp>
        <p:sp>
          <p:nvSpPr>
            <p:cNvPr id="26" name="Flecha derecha 25"/>
            <p:cNvSpPr/>
            <p:nvPr/>
          </p:nvSpPr>
          <p:spPr>
            <a:xfrm rot="10800000">
              <a:off x="4791075" y="2838412"/>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27" name="Flecha derecha 26"/>
            <p:cNvSpPr/>
            <p:nvPr/>
          </p:nvSpPr>
          <p:spPr>
            <a:xfrm rot="5400000">
              <a:off x="3467135" y="3287515"/>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28" name="Flecha derecha 27"/>
            <p:cNvSpPr/>
            <p:nvPr/>
          </p:nvSpPr>
          <p:spPr>
            <a:xfrm rot="10800000">
              <a:off x="3917975" y="2838412"/>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29" name="Flecha derecha 28"/>
            <p:cNvSpPr/>
            <p:nvPr/>
          </p:nvSpPr>
          <p:spPr>
            <a:xfrm rot="10800000">
              <a:off x="9321775" y="2824343"/>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30" name="Flecha derecha 29"/>
            <p:cNvSpPr/>
            <p:nvPr/>
          </p:nvSpPr>
          <p:spPr>
            <a:xfrm rot="10800000">
              <a:off x="8448675" y="2824343"/>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31" name="Flecha derecha 30"/>
            <p:cNvSpPr/>
            <p:nvPr/>
          </p:nvSpPr>
          <p:spPr>
            <a:xfrm rot="5400000">
              <a:off x="3467135" y="4994659"/>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32" name="Flecha derecha 31"/>
            <p:cNvSpPr/>
            <p:nvPr/>
          </p:nvSpPr>
          <p:spPr>
            <a:xfrm>
              <a:off x="4791074" y="5557172"/>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33" name="Flecha derecha 32"/>
            <p:cNvSpPr/>
            <p:nvPr/>
          </p:nvSpPr>
          <p:spPr>
            <a:xfrm>
              <a:off x="3917974" y="5557172"/>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34" name="Flecha derecha 33"/>
            <p:cNvSpPr/>
            <p:nvPr/>
          </p:nvSpPr>
          <p:spPr>
            <a:xfrm>
              <a:off x="9439275" y="5543103"/>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48" name="Flecha derecha 47"/>
            <p:cNvSpPr/>
            <p:nvPr/>
          </p:nvSpPr>
          <p:spPr>
            <a:xfrm>
              <a:off x="8566175" y="5543103"/>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49" name="Flecha derecha 48"/>
            <p:cNvSpPr/>
            <p:nvPr/>
          </p:nvSpPr>
          <p:spPr>
            <a:xfrm rot="16200000">
              <a:off x="9994311" y="3242579"/>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sp>
          <p:nvSpPr>
            <p:cNvPr id="50" name="Flecha derecha 49"/>
            <p:cNvSpPr/>
            <p:nvPr/>
          </p:nvSpPr>
          <p:spPr>
            <a:xfrm rot="16200000">
              <a:off x="9994311" y="4949723"/>
              <a:ext cx="533400" cy="197685"/>
            </a:xfrm>
            <a:prstGeom prst="rightArrow">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544"/>
            </a:p>
          </p:txBody>
        </p:sp>
      </p:grpSp>
    </p:spTree>
    <p:extLst>
      <p:ext uri="{BB962C8B-B14F-4D97-AF65-F5344CB8AC3E}">
        <p14:creationId xmlns:p14="http://schemas.microsoft.com/office/powerpoint/2010/main" val="17269801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CL" sz="3432" b="1" dirty="0">
                <a:solidFill>
                  <a:schemeClr val="bg1"/>
                </a:solidFill>
              </a:rPr>
              <a:t>E</a:t>
            </a:r>
            <a:r>
              <a:rPr lang="es-CL" sz="3432" b="1" dirty="0">
                <a:solidFill>
                  <a:schemeClr val="bg1"/>
                </a:solidFill>
              </a:rPr>
              <a:t>mail transaccional en n</a:t>
            </a:r>
            <a:r>
              <a:rPr lang="es-ES" sz="3432" b="1" dirty="0">
                <a:solidFill>
                  <a:schemeClr val="bg1"/>
                </a:solidFill>
              </a:rPr>
              <a:t>ú</a:t>
            </a:r>
            <a:r>
              <a:rPr lang="es-CL" sz="3432" b="1" dirty="0">
                <a:solidFill>
                  <a:schemeClr val="bg1"/>
                </a:solidFill>
              </a:rPr>
              <a:t>meros</a:t>
            </a:r>
            <a:endParaRPr lang="es-CL" sz="3432" b="1" dirty="0">
              <a:solidFill>
                <a:schemeClr val="bg1"/>
              </a:solidFill>
            </a:endParaRPr>
          </a:p>
        </p:txBody>
      </p:sp>
      <p:sp>
        <p:nvSpPr>
          <p:cNvPr id="35" name="CuadroTexto 34"/>
          <p:cNvSpPr txBox="1"/>
          <p:nvPr/>
        </p:nvSpPr>
        <p:spPr>
          <a:xfrm>
            <a:off x="1642379" y="1470811"/>
            <a:ext cx="9936148" cy="329962"/>
          </a:xfrm>
          <a:prstGeom prst="rect">
            <a:avLst/>
          </a:prstGeom>
          <a:noFill/>
        </p:spPr>
        <p:txBody>
          <a:bodyPr wrap="square" rtlCol="0">
            <a:spAutoFit/>
          </a:bodyPr>
          <a:lstStyle/>
          <a:p>
            <a:r>
              <a:rPr lang="es-ES_tradnl" sz="1544" b="1" dirty="0"/>
              <a:t>Los emails transaccionales generan mayor ganancia por email</a:t>
            </a:r>
          </a:p>
        </p:txBody>
      </p:sp>
      <p:pic>
        <p:nvPicPr>
          <p:cNvPr id="36" name="Imagen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749" y="1993766"/>
            <a:ext cx="4986107" cy="4664423"/>
          </a:xfrm>
          <a:prstGeom prst="rect">
            <a:avLst/>
          </a:prstGeom>
        </p:spPr>
      </p:pic>
    </p:spTree>
    <p:extLst>
      <p:ext uri="{BB962C8B-B14F-4D97-AF65-F5344CB8AC3E}">
        <p14:creationId xmlns:p14="http://schemas.microsoft.com/office/powerpoint/2010/main" val="211471538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CL" sz="3432" b="1" dirty="0">
                <a:solidFill>
                  <a:schemeClr val="bg1"/>
                </a:solidFill>
              </a:rPr>
              <a:t>E</a:t>
            </a:r>
            <a:r>
              <a:rPr lang="es-CL" sz="3432" b="1" dirty="0">
                <a:solidFill>
                  <a:schemeClr val="bg1"/>
                </a:solidFill>
              </a:rPr>
              <a:t>mail transaccional en n</a:t>
            </a:r>
            <a:r>
              <a:rPr lang="es-ES" sz="3432" b="1" dirty="0" err="1">
                <a:solidFill>
                  <a:schemeClr val="bg1"/>
                </a:solidFill>
              </a:rPr>
              <a:t>úmeros</a:t>
            </a:r>
            <a:endParaRPr lang="es-CL" sz="3432" b="1" dirty="0">
              <a:solidFill>
                <a:schemeClr val="bg1"/>
              </a:solidFill>
            </a:endParaRPr>
          </a:p>
        </p:txBody>
      </p:sp>
      <p:sp>
        <p:nvSpPr>
          <p:cNvPr id="6" name="CuadroTexto 5"/>
          <p:cNvSpPr txBox="1"/>
          <p:nvPr/>
        </p:nvSpPr>
        <p:spPr>
          <a:xfrm>
            <a:off x="1642380" y="1398421"/>
            <a:ext cx="8694129" cy="329962"/>
          </a:xfrm>
          <a:prstGeom prst="rect">
            <a:avLst/>
          </a:prstGeom>
          <a:noFill/>
        </p:spPr>
        <p:txBody>
          <a:bodyPr wrap="square" rtlCol="0">
            <a:spAutoFit/>
          </a:bodyPr>
          <a:lstStyle/>
          <a:p>
            <a:r>
              <a:rPr lang="es-ES_tradnl" sz="1544" b="1" dirty="0"/>
              <a:t>La tasa de aperturas y clics de los emails transaccionales son más altas</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80" y="1993767"/>
            <a:ext cx="6267600" cy="4983981"/>
          </a:xfrm>
          <a:prstGeom prst="rect">
            <a:avLst/>
          </a:prstGeom>
        </p:spPr>
      </p:pic>
    </p:spTree>
    <p:extLst>
      <p:ext uri="{BB962C8B-B14F-4D97-AF65-F5344CB8AC3E}">
        <p14:creationId xmlns:p14="http://schemas.microsoft.com/office/powerpoint/2010/main" val="11671682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ES" sz="3432" b="1" dirty="0">
                <a:solidFill>
                  <a:schemeClr val="bg1"/>
                </a:solidFill>
              </a:rPr>
              <a:t>Usos y ventajas</a:t>
            </a:r>
            <a:endParaRPr lang="es-CL" sz="3432" b="1" dirty="0">
              <a:solidFill>
                <a:schemeClr val="bg1"/>
              </a:solidFill>
            </a:endParaRPr>
          </a:p>
        </p:txBody>
      </p:sp>
      <p:sp>
        <p:nvSpPr>
          <p:cNvPr id="8" name="CuadroTexto 7"/>
          <p:cNvSpPr txBox="1"/>
          <p:nvPr/>
        </p:nvSpPr>
        <p:spPr>
          <a:xfrm>
            <a:off x="1707749" y="1722279"/>
            <a:ext cx="3433895" cy="422423"/>
          </a:xfrm>
          <a:prstGeom prst="rect">
            <a:avLst/>
          </a:prstGeom>
          <a:noFill/>
        </p:spPr>
        <p:txBody>
          <a:bodyPr wrap="square" rtlCol="0">
            <a:spAutoFit/>
          </a:bodyPr>
          <a:lstStyle/>
          <a:p>
            <a:pPr marL="245145" indent="-245145">
              <a:buFont typeface="Arial" panose="020B0604020202020204" pitchFamily="34" charset="0"/>
              <a:buChar char="•"/>
            </a:pPr>
            <a:r>
              <a:rPr lang="es-CL" sz="2145" b="1" dirty="0">
                <a:latin typeface="+mj-lt"/>
                <a:cs typeface="Arial" panose="020B0604020202020204" pitchFamily="34" charset="0"/>
              </a:rPr>
              <a:t>Sentido de oportunidad </a:t>
            </a:r>
          </a:p>
        </p:txBody>
      </p:sp>
      <p:sp>
        <p:nvSpPr>
          <p:cNvPr id="9" name="CuadroTexto 8"/>
          <p:cNvSpPr txBox="1"/>
          <p:nvPr/>
        </p:nvSpPr>
        <p:spPr>
          <a:xfrm>
            <a:off x="1773118" y="3814100"/>
            <a:ext cx="2908049" cy="422423"/>
          </a:xfrm>
          <a:prstGeom prst="rect">
            <a:avLst/>
          </a:prstGeom>
          <a:noFill/>
        </p:spPr>
        <p:txBody>
          <a:bodyPr wrap="square" rtlCol="0">
            <a:spAutoFit/>
          </a:bodyPr>
          <a:lstStyle/>
          <a:p>
            <a:pPr marL="245145" indent="-245145">
              <a:buFont typeface="Arial" panose="020B0604020202020204" pitchFamily="34" charset="0"/>
              <a:buChar char="•"/>
            </a:pPr>
            <a:r>
              <a:rPr lang="es-CL" sz="2145" b="1" dirty="0">
                <a:latin typeface="+mj-lt"/>
                <a:cs typeface="Arial" panose="020B0604020202020204" pitchFamily="34" charset="0"/>
              </a:rPr>
              <a:t>Certeza en la entrega</a:t>
            </a:r>
            <a:endParaRPr lang="es-CL" sz="1544" dirty="0">
              <a:latin typeface="+mj-lt"/>
              <a:cs typeface="Arial" panose="020B0604020202020204" pitchFamily="34" charset="0"/>
            </a:endParaRPr>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123" y="4548030"/>
            <a:ext cx="719063" cy="706876"/>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2605" y="5189536"/>
            <a:ext cx="885632" cy="791763"/>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8659" y="4012886"/>
            <a:ext cx="657528" cy="591035"/>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3805" y="2331074"/>
            <a:ext cx="522953" cy="577864"/>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3334" y="2989593"/>
            <a:ext cx="769534" cy="515938"/>
          </a:xfrm>
          <a:prstGeom prst="rect">
            <a:avLst/>
          </a:prstGeom>
        </p:spPr>
      </p:pic>
      <p:sp>
        <p:nvSpPr>
          <p:cNvPr id="15" name="Rectángulo 14"/>
          <p:cNvSpPr/>
          <p:nvPr/>
        </p:nvSpPr>
        <p:spPr>
          <a:xfrm>
            <a:off x="1838487" y="2284532"/>
            <a:ext cx="3006992" cy="329962"/>
          </a:xfrm>
          <a:prstGeom prst="rect">
            <a:avLst/>
          </a:prstGeom>
        </p:spPr>
        <p:txBody>
          <a:bodyPr wrap="square">
            <a:spAutoFit/>
          </a:bodyPr>
          <a:lstStyle/>
          <a:p>
            <a:pPr marL="637377" lvl="1" indent="-245145">
              <a:buFont typeface="Arial" panose="020B0604020202020204" pitchFamily="34" charset="0"/>
              <a:buChar char="•"/>
            </a:pPr>
            <a:r>
              <a:rPr lang="es-CL" sz="1544" dirty="0" err="1">
                <a:cs typeface="Arial" panose="020B0604020202020204" pitchFamily="34" charset="0"/>
              </a:rPr>
              <a:t>Cart</a:t>
            </a:r>
            <a:r>
              <a:rPr lang="es-ES_tradnl" sz="1544" dirty="0">
                <a:cs typeface="Arial" panose="020B0604020202020204" pitchFamily="34" charset="0"/>
              </a:rPr>
              <a:t>o</a:t>
            </a:r>
            <a:r>
              <a:rPr lang="es-CL" sz="1544" dirty="0">
                <a:cs typeface="Arial" panose="020B0604020202020204" pitchFamily="34" charset="0"/>
              </a:rPr>
              <a:t>la </a:t>
            </a:r>
          </a:p>
        </p:txBody>
      </p:sp>
      <p:sp>
        <p:nvSpPr>
          <p:cNvPr id="16" name="Rectángulo 15"/>
          <p:cNvSpPr/>
          <p:nvPr/>
        </p:nvSpPr>
        <p:spPr>
          <a:xfrm>
            <a:off x="1838487" y="2667869"/>
            <a:ext cx="3922164" cy="329962"/>
          </a:xfrm>
          <a:prstGeom prst="rect">
            <a:avLst/>
          </a:prstGeom>
        </p:spPr>
        <p:txBody>
          <a:bodyPr>
            <a:spAutoFit/>
          </a:bodyPr>
          <a:lstStyle/>
          <a:p>
            <a:pPr marL="637377" lvl="1" indent="-245145">
              <a:buFont typeface="Arial" panose="020B0604020202020204" pitchFamily="34" charset="0"/>
              <a:buChar char="•"/>
            </a:pPr>
            <a:r>
              <a:rPr lang="es-CL" sz="1544" dirty="0">
                <a:cs typeface="Arial" panose="020B0604020202020204" pitchFamily="34" charset="0"/>
              </a:rPr>
              <a:t>Boleta</a:t>
            </a:r>
          </a:p>
        </p:txBody>
      </p:sp>
      <p:sp>
        <p:nvSpPr>
          <p:cNvPr id="17" name="Rectángulo 16"/>
          <p:cNvSpPr/>
          <p:nvPr/>
        </p:nvSpPr>
        <p:spPr>
          <a:xfrm>
            <a:off x="1838487" y="3039676"/>
            <a:ext cx="2863284" cy="329962"/>
          </a:xfrm>
          <a:prstGeom prst="rect">
            <a:avLst/>
          </a:prstGeom>
        </p:spPr>
        <p:txBody>
          <a:bodyPr wrap="none">
            <a:spAutoFit/>
          </a:bodyPr>
          <a:lstStyle/>
          <a:p>
            <a:pPr marL="637377" lvl="1" indent="-245145">
              <a:buFont typeface="Arial" panose="020B0604020202020204" pitchFamily="34" charset="0"/>
              <a:buChar char="•"/>
            </a:pPr>
            <a:r>
              <a:rPr lang="es-CL" sz="1544" dirty="0">
                <a:cs typeface="Arial" panose="020B0604020202020204" pitchFamily="34" charset="0"/>
              </a:rPr>
              <a:t>Mensaje de confirmación</a:t>
            </a:r>
          </a:p>
        </p:txBody>
      </p:sp>
      <p:sp>
        <p:nvSpPr>
          <p:cNvPr id="18" name="Rectángulo 17"/>
          <p:cNvSpPr/>
          <p:nvPr/>
        </p:nvSpPr>
        <p:spPr>
          <a:xfrm>
            <a:off x="1838487" y="4346199"/>
            <a:ext cx="3922164" cy="329962"/>
          </a:xfrm>
          <a:prstGeom prst="rect">
            <a:avLst/>
          </a:prstGeom>
        </p:spPr>
        <p:txBody>
          <a:bodyPr>
            <a:spAutoFit/>
          </a:bodyPr>
          <a:lstStyle/>
          <a:p>
            <a:pPr marL="637377" lvl="1" indent="-245145">
              <a:buFont typeface="Arial" panose="020B0604020202020204" pitchFamily="34" charset="0"/>
              <a:buChar char="•"/>
            </a:pPr>
            <a:r>
              <a:rPr lang="es-CL" sz="1544" dirty="0">
                <a:cs typeface="Arial" panose="020B0604020202020204" pitchFamily="34" charset="0"/>
              </a:rPr>
              <a:t>Compra en Línea</a:t>
            </a:r>
          </a:p>
        </p:txBody>
      </p:sp>
      <p:sp>
        <p:nvSpPr>
          <p:cNvPr id="19" name="Rectángulo 18"/>
          <p:cNvSpPr/>
          <p:nvPr/>
        </p:nvSpPr>
        <p:spPr>
          <a:xfrm>
            <a:off x="1838487" y="4777368"/>
            <a:ext cx="3922164" cy="329962"/>
          </a:xfrm>
          <a:prstGeom prst="rect">
            <a:avLst/>
          </a:prstGeom>
        </p:spPr>
        <p:txBody>
          <a:bodyPr>
            <a:spAutoFit/>
          </a:bodyPr>
          <a:lstStyle/>
          <a:p>
            <a:pPr marL="637377" lvl="1" indent="-245145">
              <a:buFont typeface="Arial" panose="020B0604020202020204" pitchFamily="34" charset="0"/>
              <a:buChar char="•"/>
            </a:pPr>
            <a:r>
              <a:rPr lang="es-CL" sz="1544" dirty="0">
                <a:cs typeface="Arial" panose="020B0604020202020204" pitchFamily="34" charset="0"/>
              </a:rPr>
              <a:t>Mensaje de confirmación</a:t>
            </a:r>
          </a:p>
        </p:txBody>
      </p:sp>
      <p:sp>
        <p:nvSpPr>
          <p:cNvPr id="20" name="Rectángulo 19"/>
          <p:cNvSpPr/>
          <p:nvPr/>
        </p:nvSpPr>
        <p:spPr>
          <a:xfrm>
            <a:off x="1838488" y="5262236"/>
            <a:ext cx="2246192" cy="329962"/>
          </a:xfrm>
          <a:prstGeom prst="rect">
            <a:avLst/>
          </a:prstGeom>
        </p:spPr>
        <p:txBody>
          <a:bodyPr wrap="none">
            <a:spAutoFit/>
          </a:bodyPr>
          <a:lstStyle/>
          <a:p>
            <a:pPr marL="637377" lvl="1" indent="-245145">
              <a:buFont typeface="Arial" panose="020B0604020202020204" pitchFamily="34" charset="0"/>
              <a:buChar char="•"/>
            </a:pPr>
            <a:r>
              <a:rPr lang="es-CL" sz="1544" dirty="0">
                <a:cs typeface="Arial" panose="020B0604020202020204" pitchFamily="34" charset="0"/>
              </a:rPr>
              <a:t>Cliente Satisfecho</a:t>
            </a:r>
          </a:p>
        </p:txBody>
      </p:sp>
    </p:spTree>
    <p:extLst>
      <p:ext uri="{BB962C8B-B14F-4D97-AF65-F5344CB8AC3E}">
        <p14:creationId xmlns:p14="http://schemas.microsoft.com/office/powerpoint/2010/main" val="1481414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P spid="17"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ES" sz="3432" b="1" dirty="0">
                <a:solidFill>
                  <a:schemeClr val="bg1"/>
                </a:solidFill>
              </a:rPr>
              <a:t>Usos y ventajas</a:t>
            </a:r>
            <a:endParaRPr lang="es-CL" sz="3432" b="1" dirty="0">
              <a:solidFill>
                <a:schemeClr val="bg1"/>
              </a:solidFill>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353" y="2237058"/>
            <a:ext cx="664438" cy="701480"/>
          </a:xfrm>
          <a:prstGeom prst="rect">
            <a:avLst/>
          </a:prstGeom>
        </p:spPr>
      </p:pic>
      <p:sp>
        <p:nvSpPr>
          <p:cNvPr id="22" name="CuadroTexto 21"/>
          <p:cNvSpPr txBox="1"/>
          <p:nvPr/>
        </p:nvSpPr>
        <p:spPr>
          <a:xfrm>
            <a:off x="1619210" y="1879422"/>
            <a:ext cx="1111280" cy="422423"/>
          </a:xfrm>
          <a:prstGeom prst="rect">
            <a:avLst/>
          </a:prstGeom>
          <a:noFill/>
        </p:spPr>
        <p:txBody>
          <a:bodyPr wrap="square" rtlCol="0">
            <a:spAutoFit/>
          </a:bodyPr>
          <a:lstStyle/>
          <a:p>
            <a:pPr marL="245145" indent="-245145">
              <a:buFont typeface="Arial" panose="020B0604020202020204" pitchFamily="34" charset="0"/>
              <a:buChar char="•"/>
            </a:pPr>
            <a:r>
              <a:rPr lang="es-CL" sz="2145" b="1" dirty="0">
                <a:latin typeface="+mj-lt"/>
                <a:cs typeface="Arial" panose="020B0604020202020204" pitchFamily="34" charset="0"/>
              </a:rPr>
              <a:t>Usos</a:t>
            </a:r>
            <a:endParaRPr lang="es-CL" sz="1544" dirty="0">
              <a:latin typeface="+mj-lt"/>
              <a:cs typeface="Arial" panose="020B0604020202020204" pitchFamily="34" charset="0"/>
            </a:endParaRPr>
          </a:p>
        </p:txBody>
      </p:sp>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1353" y="3076658"/>
            <a:ext cx="576714" cy="567738"/>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4498" y="3808478"/>
            <a:ext cx="573569" cy="673190"/>
          </a:xfrm>
          <a:prstGeom prst="rect">
            <a:avLst/>
          </a:prstGeom>
        </p:spPr>
      </p:pic>
      <p:pic>
        <p:nvPicPr>
          <p:cNvPr id="25" name="Imagen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807" y="4624937"/>
            <a:ext cx="1830343" cy="722177"/>
          </a:xfrm>
          <a:prstGeom prst="rect">
            <a:avLst/>
          </a:prstGeom>
        </p:spPr>
      </p:pic>
      <p:sp>
        <p:nvSpPr>
          <p:cNvPr id="26" name="Rectángulo 25"/>
          <p:cNvSpPr/>
          <p:nvPr/>
        </p:nvSpPr>
        <p:spPr>
          <a:xfrm>
            <a:off x="1357733" y="2584126"/>
            <a:ext cx="4575857" cy="356380"/>
          </a:xfrm>
          <a:prstGeom prst="rect">
            <a:avLst/>
          </a:prstGeom>
        </p:spPr>
        <p:txBody>
          <a:bodyPr wrap="square">
            <a:spAutoFit/>
          </a:bodyPr>
          <a:lstStyle/>
          <a:p>
            <a:pPr marL="637377" lvl="1" indent="-245145">
              <a:buFont typeface="Arial" panose="020B0604020202020204" pitchFamily="34" charset="0"/>
              <a:buChar char="•"/>
            </a:pPr>
            <a:r>
              <a:rPr lang="es-CL" sz="1716" dirty="0">
                <a:cs typeface="Arial" panose="020B0604020202020204" pitchFamily="34" charset="0"/>
              </a:rPr>
              <a:t>Supermercado que estimula la re-compra</a:t>
            </a:r>
          </a:p>
        </p:txBody>
      </p:sp>
      <p:sp>
        <p:nvSpPr>
          <p:cNvPr id="27" name="Rectángulo 26"/>
          <p:cNvSpPr/>
          <p:nvPr/>
        </p:nvSpPr>
        <p:spPr>
          <a:xfrm>
            <a:off x="1357732" y="3366523"/>
            <a:ext cx="5616084" cy="356380"/>
          </a:xfrm>
          <a:prstGeom prst="rect">
            <a:avLst/>
          </a:prstGeom>
        </p:spPr>
        <p:txBody>
          <a:bodyPr wrap="square">
            <a:spAutoFit/>
          </a:bodyPr>
          <a:lstStyle/>
          <a:p>
            <a:pPr marL="637377" lvl="1" indent="-245145">
              <a:buFont typeface="Arial" panose="020B0604020202020204" pitchFamily="34" charset="0"/>
              <a:buChar char="•"/>
            </a:pPr>
            <a:r>
              <a:rPr lang="es-CL" sz="1716" dirty="0">
                <a:cs typeface="Arial" panose="020B0604020202020204" pitchFamily="34" charset="0"/>
              </a:rPr>
              <a:t>Envío de la factura o comprobante de despacho</a:t>
            </a:r>
          </a:p>
        </p:txBody>
      </p:sp>
      <p:sp>
        <p:nvSpPr>
          <p:cNvPr id="28" name="Rectángulo 27"/>
          <p:cNvSpPr/>
          <p:nvPr/>
        </p:nvSpPr>
        <p:spPr>
          <a:xfrm>
            <a:off x="1357732" y="4085587"/>
            <a:ext cx="3922164" cy="356380"/>
          </a:xfrm>
          <a:prstGeom prst="rect">
            <a:avLst/>
          </a:prstGeom>
        </p:spPr>
        <p:txBody>
          <a:bodyPr>
            <a:spAutoFit/>
          </a:bodyPr>
          <a:lstStyle/>
          <a:p>
            <a:pPr marL="637377" lvl="1" indent="-245145">
              <a:buFont typeface="Arial" panose="020B0604020202020204" pitchFamily="34" charset="0"/>
              <a:buChar char="•"/>
            </a:pPr>
            <a:r>
              <a:rPr lang="es-CL" sz="1716" dirty="0">
                <a:cs typeface="Arial" panose="020B0604020202020204" pitchFamily="34" charset="0"/>
              </a:rPr>
              <a:t>Pedido incompleto</a:t>
            </a:r>
          </a:p>
        </p:txBody>
      </p:sp>
      <p:sp>
        <p:nvSpPr>
          <p:cNvPr id="29" name="Rectángulo 28"/>
          <p:cNvSpPr/>
          <p:nvPr/>
        </p:nvSpPr>
        <p:spPr>
          <a:xfrm>
            <a:off x="1380902" y="4804650"/>
            <a:ext cx="5010274" cy="356380"/>
          </a:xfrm>
          <a:prstGeom prst="rect">
            <a:avLst/>
          </a:prstGeom>
        </p:spPr>
        <p:txBody>
          <a:bodyPr wrap="square">
            <a:spAutoFit/>
          </a:bodyPr>
          <a:lstStyle/>
          <a:p>
            <a:pPr marL="637377" lvl="1" indent="-245145">
              <a:buFont typeface="Arial" panose="020B0604020202020204" pitchFamily="34" charset="0"/>
              <a:buChar char="•"/>
            </a:pPr>
            <a:r>
              <a:rPr lang="es-CL" sz="1716" dirty="0">
                <a:cs typeface="Arial" panose="020B0604020202020204" pitchFamily="34" charset="0"/>
              </a:rPr>
              <a:t>Promover un producto complementario</a:t>
            </a:r>
          </a:p>
        </p:txBody>
      </p:sp>
    </p:spTree>
    <p:extLst>
      <p:ext uri="{BB962C8B-B14F-4D97-AF65-F5344CB8AC3E}">
        <p14:creationId xmlns:p14="http://schemas.microsoft.com/office/powerpoint/2010/main" val="215896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ES" sz="3432" b="1" dirty="0">
                <a:solidFill>
                  <a:schemeClr val="bg1"/>
                </a:solidFill>
              </a:rPr>
              <a:t>Usos y ventajas</a:t>
            </a:r>
            <a:endParaRPr lang="es-CL" sz="3432" b="1" dirty="0">
              <a:solidFill>
                <a:schemeClr val="bg1"/>
              </a:solidFill>
            </a:endParaRPr>
          </a:p>
        </p:txBody>
      </p:sp>
      <p:sp>
        <p:nvSpPr>
          <p:cNvPr id="13" name="CuadroTexto 12"/>
          <p:cNvSpPr txBox="1"/>
          <p:nvPr/>
        </p:nvSpPr>
        <p:spPr>
          <a:xfrm>
            <a:off x="1758225" y="1918387"/>
            <a:ext cx="1438127" cy="422423"/>
          </a:xfrm>
          <a:prstGeom prst="rect">
            <a:avLst/>
          </a:prstGeom>
          <a:noFill/>
        </p:spPr>
        <p:txBody>
          <a:bodyPr wrap="square" rtlCol="0">
            <a:spAutoFit/>
          </a:bodyPr>
          <a:lstStyle/>
          <a:p>
            <a:pPr marL="245145" indent="-245145">
              <a:buFont typeface="Arial" panose="020B0604020202020204" pitchFamily="34" charset="0"/>
              <a:buChar char="•"/>
            </a:pPr>
            <a:r>
              <a:rPr lang="es-CL" sz="2145" b="1" dirty="0">
                <a:latin typeface="Calibri" charset="0"/>
                <a:ea typeface="Calibri" charset="0"/>
                <a:cs typeface="Calibri" charset="0"/>
              </a:rPr>
              <a:t>Ventajas</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061" y="2523743"/>
            <a:ext cx="1385411" cy="1258179"/>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642" y="3803648"/>
            <a:ext cx="1493830" cy="1327849"/>
          </a:xfrm>
          <a:prstGeom prst="rect">
            <a:avLst/>
          </a:prstGeom>
        </p:spPr>
      </p:pic>
      <p:sp>
        <p:nvSpPr>
          <p:cNvPr id="16" name="Rectángulo 15"/>
          <p:cNvSpPr/>
          <p:nvPr/>
        </p:nvSpPr>
        <p:spPr>
          <a:xfrm>
            <a:off x="1366008" y="2796289"/>
            <a:ext cx="3922164" cy="329962"/>
          </a:xfrm>
          <a:prstGeom prst="rect">
            <a:avLst/>
          </a:prstGeom>
        </p:spPr>
        <p:txBody>
          <a:bodyPr>
            <a:spAutoFit/>
          </a:bodyPr>
          <a:lstStyle/>
          <a:p>
            <a:pPr marL="637377" lvl="1" indent="-245145">
              <a:buFont typeface="Arial" panose="020B0604020202020204" pitchFamily="34" charset="0"/>
              <a:buChar char="•"/>
            </a:pPr>
            <a:r>
              <a:rPr lang="es-CL" sz="1544" dirty="0">
                <a:latin typeface="Calibri" charset="0"/>
                <a:ea typeface="Calibri" charset="0"/>
                <a:cs typeface="Calibri" charset="0"/>
              </a:rPr>
              <a:t>Dialogo en tiempo real</a:t>
            </a:r>
          </a:p>
        </p:txBody>
      </p:sp>
      <p:sp>
        <p:nvSpPr>
          <p:cNvPr id="17" name="Rectángulo 16"/>
          <p:cNvSpPr/>
          <p:nvPr/>
        </p:nvSpPr>
        <p:spPr>
          <a:xfrm>
            <a:off x="1355252" y="3488310"/>
            <a:ext cx="5340399" cy="329962"/>
          </a:xfrm>
          <a:prstGeom prst="rect">
            <a:avLst/>
          </a:prstGeom>
        </p:spPr>
        <p:txBody>
          <a:bodyPr wrap="square">
            <a:spAutoFit/>
          </a:bodyPr>
          <a:lstStyle/>
          <a:p>
            <a:pPr marL="637377" lvl="1" indent="-245145">
              <a:buFont typeface="Arial" panose="020B0604020202020204" pitchFamily="34" charset="0"/>
              <a:buChar char="•"/>
            </a:pPr>
            <a:r>
              <a:rPr lang="es-CL" sz="1544" dirty="0">
                <a:latin typeface="Calibri" charset="0"/>
                <a:ea typeface="Calibri" charset="0"/>
                <a:cs typeface="Calibri" charset="0"/>
              </a:rPr>
              <a:t>Incluir información valiosa para el cliente</a:t>
            </a:r>
          </a:p>
        </p:txBody>
      </p:sp>
      <p:sp>
        <p:nvSpPr>
          <p:cNvPr id="18" name="Rectángulo 17"/>
          <p:cNvSpPr/>
          <p:nvPr/>
        </p:nvSpPr>
        <p:spPr>
          <a:xfrm>
            <a:off x="1380902" y="4216325"/>
            <a:ext cx="5018550" cy="329962"/>
          </a:xfrm>
          <a:prstGeom prst="rect">
            <a:avLst/>
          </a:prstGeom>
        </p:spPr>
        <p:txBody>
          <a:bodyPr wrap="square">
            <a:spAutoFit/>
          </a:bodyPr>
          <a:lstStyle/>
          <a:p>
            <a:pPr marL="637377" lvl="1" indent="-245145">
              <a:buFont typeface="Arial" panose="020B0604020202020204" pitchFamily="34" charset="0"/>
              <a:buChar char="•"/>
            </a:pPr>
            <a:r>
              <a:rPr lang="es-CL" sz="1544" dirty="0">
                <a:latin typeface="Calibri" charset="0"/>
                <a:ea typeface="Calibri" charset="0"/>
                <a:cs typeface="Calibri" charset="0"/>
              </a:rPr>
              <a:t>Que haga de esto una relación duradera</a:t>
            </a:r>
          </a:p>
        </p:txBody>
      </p:sp>
    </p:spTree>
    <p:extLst>
      <p:ext uri="{BB962C8B-B14F-4D97-AF65-F5344CB8AC3E}">
        <p14:creationId xmlns:p14="http://schemas.microsoft.com/office/powerpoint/2010/main" val="1474780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1530711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ES" sz="3432" b="1" dirty="0">
                <a:solidFill>
                  <a:schemeClr val="bg1"/>
                </a:solidFill>
              </a:rPr>
              <a:t>Usos y ventajas</a:t>
            </a:r>
            <a:endParaRPr lang="es-CL" sz="3432" b="1" dirty="0">
              <a:solidFill>
                <a:schemeClr val="bg1"/>
              </a:solidFill>
            </a:endParaRPr>
          </a:p>
        </p:txBody>
      </p:sp>
      <p:sp>
        <p:nvSpPr>
          <p:cNvPr id="10" name="CuadroTexto 9"/>
          <p:cNvSpPr txBox="1"/>
          <p:nvPr/>
        </p:nvSpPr>
        <p:spPr>
          <a:xfrm>
            <a:off x="1707750" y="1993767"/>
            <a:ext cx="4308403" cy="422423"/>
          </a:xfrm>
          <a:prstGeom prst="rect">
            <a:avLst/>
          </a:prstGeom>
          <a:noFill/>
        </p:spPr>
        <p:txBody>
          <a:bodyPr wrap="square" rtlCol="0">
            <a:spAutoFit/>
          </a:bodyPr>
          <a:lstStyle/>
          <a:p>
            <a:pPr marL="245145" indent="-245145">
              <a:buFont typeface="Arial" panose="020B0604020202020204" pitchFamily="34" charset="0"/>
              <a:buChar char="•"/>
            </a:pPr>
            <a:r>
              <a:rPr lang="es-CL" sz="2145" b="1" dirty="0">
                <a:latin typeface="+mj-lt"/>
                <a:cs typeface="Arial" panose="020B0604020202020204" pitchFamily="34" charset="0"/>
              </a:rPr>
              <a:t>Motivar la acción deseada</a:t>
            </a: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047" y="3094139"/>
            <a:ext cx="768730" cy="729971"/>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770" y="3010967"/>
            <a:ext cx="873089" cy="832646"/>
          </a:xfrm>
          <a:prstGeom prst="rect">
            <a:avLst/>
          </a:prstGeom>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517" y="4739282"/>
            <a:ext cx="800368" cy="786803"/>
          </a:xfrm>
          <a:prstGeom prst="rect">
            <a:avLst/>
          </a:prstGeom>
        </p:spPr>
      </p:pic>
      <p:sp>
        <p:nvSpPr>
          <p:cNvPr id="20" name="CuadroTexto 19"/>
          <p:cNvSpPr txBox="1"/>
          <p:nvPr/>
        </p:nvSpPr>
        <p:spPr>
          <a:xfrm>
            <a:off x="6435567" y="5529619"/>
            <a:ext cx="1699440" cy="329962"/>
          </a:xfrm>
          <a:prstGeom prst="rect">
            <a:avLst/>
          </a:prstGeom>
          <a:noFill/>
        </p:spPr>
        <p:txBody>
          <a:bodyPr wrap="none" rtlCol="0">
            <a:spAutoFit/>
          </a:bodyPr>
          <a:lstStyle/>
          <a:p>
            <a:r>
              <a:rPr lang="es-ES_tradnl" sz="1544" dirty="0">
                <a:latin typeface="+mj-lt"/>
                <a:cs typeface="Arial" panose="020B0604020202020204" pitchFamily="34" charset="0"/>
              </a:rPr>
              <a:t>Factura electrónica</a:t>
            </a:r>
          </a:p>
        </p:txBody>
      </p:sp>
      <p:sp>
        <p:nvSpPr>
          <p:cNvPr id="21" name="CuadroTexto 20"/>
          <p:cNvSpPr txBox="1"/>
          <p:nvPr/>
        </p:nvSpPr>
        <p:spPr>
          <a:xfrm>
            <a:off x="5760653" y="3824110"/>
            <a:ext cx="2748329" cy="329962"/>
          </a:xfrm>
          <a:prstGeom prst="rect">
            <a:avLst/>
          </a:prstGeom>
          <a:noFill/>
        </p:spPr>
        <p:txBody>
          <a:bodyPr wrap="square" rtlCol="0">
            <a:spAutoFit/>
          </a:bodyPr>
          <a:lstStyle/>
          <a:p>
            <a:r>
              <a:rPr lang="es-ES_tradnl" sz="1544" dirty="0">
                <a:latin typeface="+mj-lt"/>
                <a:cs typeface="Arial" panose="020B0604020202020204" pitchFamily="34" charset="0"/>
              </a:rPr>
              <a:t>Notificación de compra exitosa</a:t>
            </a:r>
          </a:p>
        </p:txBody>
      </p:sp>
      <p:pic>
        <p:nvPicPr>
          <p:cNvPr id="22" name="Imagen 21"/>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2673294" y="4499772"/>
            <a:ext cx="1222975" cy="1093351"/>
          </a:xfrm>
          <a:prstGeom prst="rect">
            <a:avLst/>
          </a:prstGeom>
        </p:spPr>
      </p:pic>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6850" y="4629741"/>
            <a:ext cx="707059" cy="707059"/>
          </a:xfrm>
          <a:prstGeom prst="rect">
            <a:avLst/>
          </a:prstGeom>
        </p:spPr>
      </p:pic>
      <p:pic>
        <p:nvPicPr>
          <p:cNvPr id="24" name="Imagen 23"/>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2695068" y="2779300"/>
            <a:ext cx="1222975" cy="1093351"/>
          </a:xfrm>
          <a:prstGeom prst="rect">
            <a:avLst/>
          </a:prstGeom>
        </p:spPr>
      </p:pic>
      <p:pic>
        <p:nvPicPr>
          <p:cNvPr id="25" name="Imagen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7515" y="2837697"/>
            <a:ext cx="707059" cy="707059"/>
          </a:xfrm>
          <a:prstGeom prst="rect">
            <a:avLst/>
          </a:prstGeom>
        </p:spPr>
      </p:pic>
      <p:pic>
        <p:nvPicPr>
          <p:cNvPr id="26" name="Imagen 25"/>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5834500" y="2782126"/>
            <a:ext cx="1222975" cy="1093351"/>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7209" y="2688681"/>
            <a:ext cx="707059" cy="707059"/>
          </a:xfrm>
          <a:prstGeom prst="rect">
            <a:avLst/>
          </a:prstGeom>
        </p:spPr>
      </p:pic>
      <p:pic>
        <p:nvPicPr>
          <p:cNvPr id="28" name="Imagen 27"/>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5868037" y="4507814"/>
            <a:ext cx="1222975" cy="1093351"/>
          </a:xfrm>
          <a:prstGeom prst="rect">
            <a:avLst/>
          </a:prstGeom>
        </p:spPr>
      </p:pic>
      <p:pic>
        <p:nvPicPr>
          <p:cNvPr id="29" name="Imagen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6886" y="4472033"/>
            <a:ext cx="707059" cy="707059"/>
          </a:xfrm>
          <a:prstGeom prst="rect">
            <a:avLst/>
          </a:prstGeom>
        </p:spPr>
      </p:pic>
      <p:pic>
        <p:nvPicPr>
          <p:cNvPr id="30" name="Imagen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7614" y="4718689"/>
            <a:ext cx="854072" cy="767705"/>
          </a:xfrm>
          <a:prstGeom prst="rect">
            <a:avLst/>
          </a:prstGeom>
        </p:spPr>
      </p:pic>
      <p:sp>
        <p:nvSpPr>
          <p:cNvPr id="31" name="CuadroTexto 30"/>
          <p:cNvSpPr txBox="1"/>
          <p:nvPr/>
        </p:nvSpPr>
        <p:spPr>
          <a:xfrm>
            <a:off x="3080507" y="5523713"/>
            <a:ext cx="1800173" cy="329962"/>
          </a:xfrm>
          <a:prstGeom prst="rect">
            <a:avLst/>
          </a:prstGeom>
          <a:noFill/>
        </p:spPr>
        <p:txBody>
          <a:bodyPr wrap="none" rtlCol="0">
            <a:spAutoFit/>
          </a:bodyPr>
          <a:lstStyle/>
          <a:p>
            <a:r>
              <a:rPr lang="es-ES_tradnl" sz="1544" dirty="0">
                <a:latin typeface="+mj-lt"/>
                <a:cs typeface="Arial" panose="020B0604020202020204" pitchFamily="34" charset="0"/>
              </a:rPr>
              <a:t>Compra </a:t>
            </a:r>
            <a:r>
              <a:rPr lang="es-ES_tradnl" sz="1544" dirty="0" err="1">
                <a:latin typeface="+mj-lt"/>
                <a:cs typeface="Arial" panose="020B0604020202020204" pitchFamily="34" charset="0"/>
              </a:rPr>
              <a:t>ecommerce</a:t>
            </a:r>
            <a:endParaRPr lang="es-ES_tradnl" sz="1544" dirty="0">
              <a:latin typeface="+mj-lt"/>
              <a:cs typeface="Arial" panose="020B0604020202020204" pitchFamily="34" charset="0"/>
            </a:endParaRPr>
          </a:p>
        </p:txBody>
      </p:sp>
      <p:sp>
        <p:nvSpPr>
          <p:cNvPr id="32" name="CuadroTexto 31"/>
          <p:cNvSpPr txBox="1"/>
          <p:nvPr/>
        </p:nvSpPr>
        <p:spPr>
          <a:xfrm>
            <a:off x="2880639" y="3808862"/>
            <a:ext cx="2360816" cy="329962"/>
          </a:xfrm>
          <a:prstGeom prst="rect">
            <a:avLst/>
          </a:prstGeom>
          <a:noFill/>
        </p:spPr>
        <p:txBody>
          <a:bodyPr wrap="square" rtlCol="0">
            <a:spAutoFit/>
          </a:bodyPr>
          <a:lstStyle/>
          <a:p>
            <a:r>
              <a:rPr lang="es-ES_tradnl" sz="1544" dirty="0">
                <a:latin typeface="+mj-lt"/>
                <a:cs typeface="Arial" panose="020B0604020202020204" pitchFamily="34" charset="0"/>
              </a:rPr>
              <a:t>Seguimiento de compra</a:t>
            </a:r>
          </a:p>
        </p:txBody>
      </p:sp>
    </p:spTree>
    <p:extLst>
      <p:ext uri="{BB962C8B-B14F-4D97-AF65-F5344CB8AC3E}">
        <p14:creationId xmlns:p14="http://schemas.microsoft.com/office/powerpoint/2010/main" val="381744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inVertical)">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par>
                                <p:cTn id="72" presetID="22" presetClass="entr" presetSubtype="4"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9805409" cy="620491"/>
          </a:xfrm>
          <a:prstGeom prst="rect">
            <a:avLst/>
          </a:prstGeom>
          <a:noFill/>
        </p:spPr>
        <p:txBody>
          <a:bodyPr wrap="square" rtlCol="0">
            <a:spAutoFit/>
          </a:bodyPr>
          <a:lstStyle/>
          <a:p>
            <a:r>
              <a:rPr lang="es-ES" sz="3432" b="1" dirty="0">
                <a:solidFill>
                  <a:schemeClr val="bg1"/>
                </a:solidFill>
              </a:rPr>
              <a:t>En resumen:</a:t>
            </a:r>
            <a:endParaRPr lang="es-CL" sz="3432" b="1" dirty="0">
              <a:solidFill>
                <a:schemeClr val="bg1"/>
              </a:solidFill>
            </a:endParaRPr>
          </a:p>
        </p:txBody>
      </p:sp>
      <p:sp>
        <p:nvSpPr>
          <p:cNvPr id="33" name="CuadroTexto 32"/>
          <p:cNvSpPr txBox="1"/>
          <p:nvPr/>
        </p:nvSpPr>
        <p:spPr>
          <a:xfrm>
            <a:off x="1642379" y="1797658"/>
            <a:ext cx="3595317" cy="422423"/>
          </a:xfrm>
          <a:prstGeom prst="rect">
            <a:avLst/>
          </a:prstGeom>
          <a:noFill/>
        </p:spPr>
        <p:txBody>
          <a:bodyPr wrap="square" rtlCol="0">
            <a:spAutoFit/>
          </a:bodyPr>
          <a:lstStyle/>
          <a:p>
            <a:r>
              <a:rPr lang="es-CL" sz="2145" b="1" dirty="0">
                <a:latin typeface="+mj-lt"/>
                <a:cs typeface="Arial" panose="020B0604020202020204" pitchFamily="34" charset="0"/>
              </a:rPr>
              <a:t>Los Mensajes transaccionales:</a:t>
            </a:r>
          </a:p>
        </p:txBody>
      </p:sp>
      <p:sp>
        <p:nvSpPr>
          <p:cNvPr id="34" name="Rectángulo 33"/>
          <p:cNvSpPr/>
          <p:nvPr/>
        </p:nvSpPr>
        <p:spPr>
          <a:xfrm>
            <a:off x="1509158" y="2340606"/>
            <a:ext cx="7256003" cy="329962"/>
          </a:xfrm>
          <a:prstGeom prst="rect">
            <a:avLst/>
          </a:prstGeom>
        </p:spPr>
        <p:txBody>
          <a:bodyPr wrap="square">
            <a:spAutoFit/>
          </a:bodyPr>
          <a:lstStyle/>
          <a:p>
            <a:pPr marL="245145" indent="-245145">
              <a:buFont typeface="Arial" panose="020B0604020202020204" pitchFamily="34" charset="0"/>
              <a:buChar char="•"/>
            </a:pPr>
            <a:r>
              <a:rPr lang="es-CL" sz="1544" dirty="0">
                <a:cs typeface="Arial" panose="020B0604020202020204" pitchFamily="34" charset="0"/>
              </a:rPr>
              <a:t>Generan mayor confianza del destinatario final</a:t>
            </a:r>
          </a:p>
        </p:txBody>
      </p:sp>
      <p:sp>
        <p:nvSpPr>
          <p:cNvPr id="35" name="Rectángulo 34"/>
          <p:cNvSpPr/>
          <p:nvPr/>
        </p:nvSpPr>
        <p:spPr>
          <a:xfrm>
            <a:off x="1509158" y="2895073"/>
            <a:ext cx="9023459" cy="567591"/>
          </a:xfrm>
          <a:prstGeom prst="rect">
            <a:avLst/>
          </a:prstGeom>
        </p:spPr>
        <p:txBody>
          <a:bodyPr wrap="square">
            <a:spAutoFit/>
          </a:bodyPr>
          <a:lstStyle/>
          <a:p>
            <a:pPr marL="245145" indent="-245145">
              <a:buFont typeface="Arial" panose="020B0604020202020204" pitchFamily="34" charset="0"/>
              <a:buChar char="•"/>
            </a:pPr>
            <a:r>
              <a:rPr lang="es-CL" sz="1544" dirty="0">
                <a:cs typeface="Arial" panose="020B0604020202020204" pitchFamily="34" charset="0"/>
              </a:rPr>
              <a:t>Los mensajes transaccionales, no se ven afectados por la cantidad de emails, pues responden a una acción previa del destinatario</a:t>
            </a:r>
          </a:p>
        </p:txBody>
      </p:sp>
      <p:sp>
        <p:nvSpPr>
          <p:cNvPr id="36" name="Rectángulo 35"/>
          <p:cNvSpPr/>
          <p:nvPr/>
        </p:nvSpPr>
        <p:spPr>
          <a:xfrm>
            <a:off x="1509158" y="3582625"/>
            <a:ext cx="7256003" cy="329962"/>
          </a:xfrm>
          <a:prstGeom prst="rect">
            <a:avLst/>
          </a:prstGeom>
        </p:spPr>
        <p:txBody>
          <a:bodyPr wrap="square">
            <a:spAutoFit/>
          </a:bodyPr>
          <a:lstStyle/>
          <a:p>
            <a:pPr marL="245145" indent="-245145">
              <a:buFont typeface="Arial" panose="020B0604020202020204" pitchFamily="34" charset="0"/>
              <a:buChar char="•"/>
            </a:pPr>
            <a:r>
              <a:rPr lang="es-CL" sz="1544" dirty="0">
                <a:cs typeface="Arial" panose="020B0604020202020204" pitchFamily="34" charset="0"/>
              </a:rPr>
              <a:t>Minimizan posibles llamados de un </a:t>
            </a:r>
            <a:r>
              <a:rPr lang="es-CL" sz="1544" dirty="0" err="1">
                <a:cs typeface="Arial" panose="020B0604020202020204" pitchFamily="34" charset="0"/>
              </a:rPr>
              <a:t>call</a:t>
            </a:r>
            <a:r>
              <a:rPr lang="es-CL" sz="1544" dirty="0">
                <a:cs typeface="Arial" panose="020B0604020202020204" pitchFamily="34" charset="0"/>
              </a:rPr>
              <a:t> center</a:t>
            </a:r>
          </a:p>
        </p:txBody>
      </p:sp>
      <p:sp>
        <p:nvSpPr>
          <p:cNvPr id="37" name="Rectángulo 36"/>
          <p:cNvSpPr/>
          <p:nvPr/>
        </p:nvSpPr>
        <p:spPr>
          <a:xfrm>
            <a:off x="1509158" y="4105581"/>
            <a:ext cx="8696612" cy="329962"/>
          </a:xfrm>
          <a:prstGeom prst="rect">
            <a:avLst/>
          </a:prstGeom>
        </p:spPr>
        <p:txBody>
          <a:bodyPr wrap="square">
            <a:spAutoFit/>
          </a:bodyPr>
          <a:lstStyle/>
          <a:p>
            <a:pPr marL="245145" indent="-245145">
              <a:buFont typeface="Arial" panose="020B0604020202020204" pitchFamily="34" charset="0"/>
              <a:buChar char="•"/>
            </a:pPr>
            <a:r>
              <a:rPr lang="es-CL" sz="1544" dirty="0">
                <a:cs typeface="Arial" panose="020B0604020202020204" pitchFamily="34" charset="0"/>
              </a:rPr>
              <a:t>Los mails transaccionales, se anticipan y responden a necesidades básicas de servicio al cliente</a:t>
            </a:r>
          </a:p>
        </p:txBody>
      </p:sp>
      <p:sp>
        <p:nvSpPr>
          <p:cNvPr id="38" name="Rectángulo 37"/>
          <p:cNvSpPr/>
          <p:nvPr/>
        </p:nvSpPr>
        <p:spPr>
          <a:xfrm>
            <a:off x="1509158" y="4809135"/>
            <a:ext cx="7323855" cy="329962"/>
          </a:xfrm>
          <a:prstGeom prst="rect">
            <a:avLst/>
          </a:prstGeom>
        </p:spPr>
        <p:txBody>
          <a:bodyPr wrap="square">
            <a:spAutoFit/>
          </a:bodyPr>
          <a:lstStyle/>
          <a:p>
            <a:pPr marL="245145" indent="-245145">
              <a:buFont typeface="Arial" panose="020B0604020202020204" pitchFamily="34" charset="0"/>
              <a:buChar char="•"/>
            </a:pPr>
            <a:r>
              <a:rPr lang="es-CL" sz="1544" dirty="0">
                <a:cs typeface="Arial" panose="020B0604020202020204" pitchFamily="34" charset="0"/>
              </a:rPr>
              <a:t>Generan mejor afinidad con las marcas</a:t>
            </a:r>
          </a:p>
        </p:txBody>
      </p:sp>
      <p:sp>
        <p:nvSpPr>
          <p:cNvPr id="39" name="Rectángulo 38"/>
          <p:cNvSpPr/>
          <p:nvPr/>
        </p:nvSpPr>
        <p:spPr>
          <a:xfrm>
            <a:off x="1509158" y="5282230"/>
            <a:ext cx="8631242" cy="567591"/>
          </a:xfrm>
          <a:prstGeom prst="rect">
            <a:avLst/>
          </a:prstGeom>
        </p:spPr>
        <p:txBody>
          <a:bodyPr wrap="square">
            <a:spAutoFit/>
          </a:bodyPr>
          <a:lstStyle/>
          <a:p>
            <a:pPr marL="245145" indent="-245145">
              <a:buFont typeface="Arial" panose="020B0604020202020204" pitchFamily="34" charset="0"/>
              <a:buChar char="•"/>
            </a:pPr>
            <a:r>
              <a:rPr lang="es-CL" sz="1544" dirty="0">
                <a:cs typeface="Arial" panose="020B0604020202020204" pitchFamily="34" charset="0"/>
              </a:rPr>
              <a:t>Ahora que existe la tecnología para enviar emails transaccionales de forma automatizada se pueden incluir mensajes de marketing personalizados. </a:t>
            </a:r>
          </a:p>
        </p:txBody>
      </p:sp>
    </p:spTree>
    <p:extLst>
      <p:ext uri="{BB962C8B-B14F-4D97-AF65-F5344CB8AC3E}">
        <p14:creationId xmlns:p14="http://schemas.microsoft.com/office/powerpoint/2010/main" val="1443048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818" y="1897062"/>
            <a:ext cx="12119419" cy="1220788"/>
          </a:xfrm>
        </p:spPr>
        <p:txBody>
          <a:bodyPr/>
          <a:lstStyle/>
          <a:p>
            <a:r>
              <a:rPr lang="en-US" sz="7200" dirty="0" smtClean="0">
                <a:solidFill>
                  <a:srgbClr val="FFFFFF"/>
                </a:solidFill>
                <a:latin typeface="Arial" panose="020B0604020202020204" pitchFamily="34" charset="0"/>
                <a:cs typeface="Arial" panose="020B0604020202020204" pitchFamily="34" charset="0"/>
              </a:rPr>
              <a:t>Microsoft Dynamics CRM - MasterBase</a:t>
            </a:r>
            <a:endParaRPr lang="es-CL"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41179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3" name="Title 1"/>
          <p:cNvSpPr txBox="1">
            <a:spLocks/>
          </p:cNvSpPr>
          <p:nvPr/>
        </p:nvSpPr>
        <p:spPr>
          <a:xfrm>
            <a:off x="427039" y="359052"/>
            <a:ext cx="10210798" cy="54741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500" dirty="0" smtClean="0">
                <a:solidFill>
                  <a:srgbClr val="F7941F"/>
                </a:solidFill>
                <a:latin typeface="Arial" panose="020B0604020202020204" pitchFamily="34" charset="0"/>
                <a:cs typeface="Arial" panose="020B0604020202020204" pitchFamily="34" charset="0"/>
              </a:rPr>
              <a:t>Lo que hace</a:t>
            </a:r>
            <a:endParaRPr lang="es-MX" sz="3500" dirty="0">
              <a:solidFill>
                <a:srgbClr val="F7941F"/>
              </a:solidFill>
              <a:latin typeface="Arial" panose="020B0604020202020204" pitchFamily="34" charset="0"/>
              <a:cs typeface="Arial" panose="020B0604020202020204" pitchFamily="34" charset="0"/>
            </a:endParaRPr>
          </a:p>
        </p:txBody>
      </p:sp>
      <p:pic>
        <p:nvPicPr>
          <p:cNvPr id="18" name="Marcador de posición de imagen 21"/>
          <p:cNvPicPr>
            <a:picLocks noChangeAspect="1"/>
          </p:cNvPicPr>
          <p:nvPr/>
        </p:nvPicPr>
        <p:blipFill rotWithShape="1">
          <a:blip r:embed="rId3">
            <a:extLst>
              <a:ext uri="{28A0092B-C50C-407E-A947-70E740481C1C}">
                <a14:useLocalDpi xmlns:a14="http://schemas.microsoft.com/office/drawing/2010/main" val="0"/>
              </a:ext>
            </a:extLst>
          </a:blip>
          <a:srcRect r="41396"/>
          <a:stretch/>
        </p:blipFill>
        <p:spPr>
          <a:xfrm>
            <a:off x="6219824" y="1"/>
            <a:ext cx="6216651" cy="6994524"/>
          </a:xfrm>
          <a:prstGeom prst="rect">
            <a:avLst/>
          </a:prstGeom>
        </p:spPr>
      </p:pic>
      <p:sp>
        <p:nvSpPr>
          <p:cNvPr id="19" name="Rectángulo 2"/>
          <p:cNvSpPr/>
          <p:nvPr/>
        </p:nvSpPr>
        <p:spPr>
          <a:xfrm>
            <a:off x="382587" y="1595000"/>
            <a:ext cx="5683250" cy="5709255"/>
          </a:xfrm>
          <a:prstGeom prst="rect">
            <a:avLst/>
          </a:prstGeom>
        </p:spPr>
        <p:txBody>
          <a:bodyPr wrap="square">
            <a:spAutoFit/>
          </a:bodyPr>
          <a:lstStyle/>
          <a:p>
            <a:pPr marL="342900" lvl="0" indent="-342900">
              <a:spcAft>
                <a:spcPts val="12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rPr>
              <a:t>Campañas de Envío de Correos electrónicos y SMS</a:t>
            </a:r>
          </a:p>
          <a:p>
            <a:pPr marL="342900" lvl="0" indent="-342900">
              <a:spcAft>
                <a:spcPts val="12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rPr>
              <a:t>Creación de plantillas HTML (</a:t>
            </a:r>
            <a:r>
              <a:rPr lang="es-CL" sz="2000" dirty="0" err="1" smtClean="0">
                <a:latin typeface="Arial" panose="020B0604020202020204" pitchFamily="34" charset="0"/>
                <a:cs typeface="Arial" panose="020B0604020202020204" pitchFamily="34" charset="0"/>
              </a:rPr>
              <a:t>Drag</a:t>
            </a:r>
            <a:r>
              <a:rPr lang="es-CL" sz="2000" dirty="0" smtClean="0">
                <a:latin typeface="Arial" panose="020B0604020202020204" pitchFamily="34" charset="0"/>
                <a:cs typeface="Arial" panose="020B0604020202020204" pitchFamily="34" charset="0"/>
              </a:rPr>
              <a:t> &amp; </a:t>
            </a:r>
            <a:r>
              <a:rPr lang="es-CL" sz="2000" dirty="0" err="1" smtClean="0">
                <a:latin typeface="Arial" panose="020B0604020202020204" pitchFamily="34" charset="0"/>
                <a:cs typeface="Arial" panose="020B0604020202020204" pitchFamily="34" charset="0"/>
              </a:rPr>
              <a:t>Drop</a:t>
            </a:r>
            <a:r>
              <a:rPr lang="es-CL" sz="2000" dirty="0" smtClean="0">
                <a:latin typeface="Arial" panose="020B0604020202020204" pitchFamily="34" charset="0"/>
                <a:cs typeface="Arial" panose="020B0604020202020204" pitchFamily="34" charset="0"/>
              </a:rPr>
              <a:t> o programación HTML) </a:t>
            </a:r>
          </a:p>
          <a:p>
            <a:pPr marL="342900" lvl="0" indent="-342900">
              <a:spcAft>
                <a:spcPts val="12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rPr>
              <a:t>Utilización de segmentación nativa de clientes y contactos (Listas de marketing)</a:t>
            </a:r>
          </a:p>
          <a:p>
            <a:pPr marL="342900" lvl="0" indent="-342900">
              <a:spcAft>
                <a:spcPts val="12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rPr>
              <a:t>Recolección de estadística de resultado disponible en Dynamics CRM</a:t>
            </a:r>
          </a:p>
          <a:p>
            <a:pPr marL="342900" lvl="0" indent="-342900">
              <a:spcAft>
                <a:spcPts val="12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rPr>
              <a:t>Envío sobre evento en Dynamics CRM (Aprobación oportunidad, Casos Resuelto) *</a:t>
            </a:r>
          </a:p>
          <a:p>
            <a:pPr marL="342900" lvl="0" indent="-342900">
              <a:spcBef>
                <a:spcPts val="600"/>
              </a:spcBef>
              <a:spcAft>
                <a:spcPts val="1200"/>
              </a:spcAft>
              <a:buFont typeface="Arial" panose="020B0604020202020204" pitchFamily="34" charset="0"/>
              <a:buChar char="•"/>
            </a:pPr>
            <a:endParaRPr lang="es-CL" sz="2000" dirty="0">
              <a:latin typeface="Arial" panose="020B0604020202020204" pitchFamily="34" charset="0"/>
              <a:cs typeface="Arial" panose="020B0604020202020204" pitchFamily="34" charset="0"/>
            </a:endParaRPr>
          </a:p>
          <a:p>
            <a:pPr lvl="0">
              <a:spcAft>
                <a:spcPts val="1200"/>
              </a:spcAft>
            </a:pPr>
            <a:endParaRPr lang="es-CL" sz="2400" dirty="0" smtClean="0"/>
          </a:p>
          <a:p>
            <a:pPr lvl="0">
              <a:spcAft>
                <a:spcPts val="1200"/>
              </a:spcAft>
            </a:pPr>
            <a:endParaRPr lang="es-CL" dirty="0"/>
          </a:p>
          <a:p>
            <a:pPr lvl="1">
              <a:spcAft>
                <a:spcPts val="1200"/>
              </a:spcAft>
            </a:pPr>
            <a:endParaRPr lang="es-CL" dirty="0"/>
          </a:p>
        </p:txBody>
      </p:sp>
      <p:sp>
        <p:nvSpPr>
          <p:cNvPr id="2" name="TextBox 1"/>
          <p:cNvSpPr txBox="1"/>
          <p:nvPr/>
        </p:nvSpPr>
        <p:spPr>
          <a:xfrm>
            <a:off x="1347766" y="6477460"/>
            <a:ext cx="4184672" cy="517065"/>
          </a:xfrm>
          <a:prstGeom prst="rect">
            <a:avLst/>
          </a:prstGeom>
          <a:noFill/>
        </p:spPr>
        <p:txBody>
          <a:bodyPr wrap="none" lIns="182880" tIns="146304" rIns="182880" bIns="146304" rtlCol="0">
            <a:spAutoFit/>
          </a:bodyPr>
          <a:lstStyle/>
          <a:p>
            <a:pPr>
              <a:lnSpc>
                <a:spcPct val="90000"/>
              </a:lnSpc>
              <a:spcAft>
                <a:spcPts val="600"/>
              </a:spcAft>
            </a:pPr>
            <a:r>
              <a:rPr lang="es-CL" sz="1600" dirty="0" smtClean="0">
                <a:gradFill>
                  <a:gsLst>
                    <a:gs pos="2917">
                      <a:schemeClr val="tx1"/>
                    </a:gs>
                    <a:gs pos="30000">
                      <a:schemeClr val="tx1"/>
                    </a:gs>
                  </a:gsLst>
                  <a:lin ang="5400000" scaled="0"/>
                </a:gradFill>
              </a:rPr>
              <a:t>* - A través de personalización del sistema</a:t>
            </a:r>
          </a:p>
        </p:txBody>
      </p:sp>
    </p:spTree>
    <p:extLst>
      <p:ext uri="{BB962C8B-B14F-4D97-AF65-F5344CB8AC3E}">
        <p14:creationId xmlns:p14="http://schemas.microsoft.com/office/powerpoint/2010/main" val="411545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274639" y="295275"/>
            <a:ext cx="11889564" cy="810438"/>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500" dirty="0" smtClean="0">
                <a:solidFill>
                  <a:srgbClr val="F7941F"/>
                </a:solidFill>
                <a:latin typeface="Arial" panose="020B0604020202020204" pitchFamily="34" charset="0"/>
                <a:cs typeface="Arial" panose="020B0604020202020204" pitchFamily="34" charset="0"/>
              </a:rPr>
              <a:t>Como lo hace</a:t>
            </a:r>
            <a:endParaRPr lang="es-MX" sz="3500" dirty="0">
              <a:solidFill>
                <a:srgbClr val="F7941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086" y="4062025"/>
            <a:ext cx="2860117" cy="1232671"/>
          </a:xfrm>
          <a:prstGeom prst="rect">
            <a:avLst/>
          </a:prstGeom>
          <a:ln>
            <a:noFill/>
          </a:ln>
          <a:effectLst/>
        </p:spPr>
      </p:pic>
      <p:pic>
        <p:nvPicPr>
          <p:cNvPr id="1026" name="Picture 2" descr="http://www.c5insight.com/portals/1/images/MS_Dynamics_CRM_2013_large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 y="4143484"/>
            <a:ext cx="4606804" cy="1069755"/>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7100632" y="2430462"/>
            <a:ext cx="255" cy="4495800"/>
          </a:xfrm>
          <a:prstGeom prst="line">
            <a:avLst/>
          </a:prstGeom>
          <a:ln w="28575">
            <a:solidFill>
              <a:srgbClr val="F79D31"/>
            </a:solidFill>
            <a:prstDash val="dash"/>
            <a:headEnd type="none"/>
            <a:tailEnd type="none"/>
          </a:ln>
        </p:spPr>
        <p:style>
          <a:lnRef idx="1">
            <a:schemeClr val="accent6"/>
          </a:lnRef>
          <a:fillRef idx="0">
            <a:schemeClr val="accent6"/>
          </a:fillRef>
          <a:effectRef idx="0">
            <a:schemeClr val="accent6"/>
          </a:effectRef>
          <a:fontRef idx="minor">
            <a:schemeClr val="tx1"/>
          </a:fontRef>
        </p:style>
      </p:cxnSp>
      <p:sp>
        <p:nvSpPr>
          <p:cNvPr id="8" name="Right Arrow 7"/>
          <p:cNvSpPr/>
          <p:nvPr/>
        </p:nvSpPr>
        <p:spPr bwMode="auto">
          <a:xfrm>
            <a:off x="6611428" y="2770141"/>
            <a:ext cx="978408" cy="854706"/>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ight Arrow 10"/>
          <p:cNvSpPr/>
          <p:nvPr/>
        </p:nvSpPr>
        <p:spPr bwMode="auto">
          <a:xfrm>
            <a:off x="6611428" y="5842956"/>
            <a:ext cx="978408" cy="854706"/>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ight Arrow 11"/>
          <p:cNvSpPr/>
          <p:nvPr/>
        </p:nvSpPr>
        <p:spPr bwMode="auto">
          <a:xfrm rot="10800000">
            <a:off x="6564277" y="4306548"/>
            <a:ext cx="978408" cy="854706"/>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296" y="830262"/>
            <a:ext cx="1430371" cy="1430371"/>
          </a:xfrm>
          <a:prstGeom prst="rect">
            <a:avLst/>
          </a:prstGeom>
        </p:spPr>
      </p:pic>
      <p:pic>
        <p:nvPicPr>
          <p:cNvPr id="5" name="Picture 4"/>
          <p:cNvPicPr>
            <a:picLocks noChangeAspect="1"/>
          </p:cNvPicPr>
          <p:nvPr/>
        </p:nvPicPr>
        <p:blipFill>
          <a:blip r:embed="rId6"/>
          <a:stretch>
            <a:fillRect/>
          </a:stretch>
        </p:blipFill>
        <p:spPr>
          <a:xfrm>
            <a:off x="5210983" y="2818956"/>
            <a:ext cx="805891" cy="805891"/>
          </a:xfrm>
          <a:prstGeom prst="rect">
            <a:avLst/>
          </a:prstGeom>
          <a:ln>
            <a:noFill/>
          </a:ln>
          <a:effectLst>
            <a:outerShdw blurRad="190500" algn="tl" rotWithShape="0">
              <a:srgbClr val="000000">
                <a:alpha val="70000"/>
              </a:srgbClr>
            </a:outerShdw>
          </a:effectLst>
        </p:spPr>
      </p:pic>
      <p:pic>
        <p:nvPicPr>
          <p:cNvPr id="3" name="Picture 2" descr="https://cdn4.iconfinder.com/data/icons/miu/24/common-email-envelope-mail-glyph-12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889" y="5879468"/>
            <a:ext cx="786078" cy="786078"/>
          </a:xfrm>
          <a:prstGeom prst="rect">
            <a:avLst/>
          </a:prstGeom>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a:stretch>
            <a:fillRect/>
          </a:stretch>
        </p:blipFill>
        <p:spPr>
          <a:xfrm>
            <a:off x="8139550" y="4229008"/>
            <a:ext cx="857370" cy="971686"/>
          </a:xfrm>
          <a:prstGeom prst="rect">
            <a:avLst/>
          </a:prstGeom>
          <a:ln>
            <a:noFill/>
          </a:ln>
          <a:effectLst>
            <a:outerShdw blurRad="190500" algn="tl" rotWithShape="0">
              <a:srgbClr val="000000">
                <a:alpha val="70000"/>
              </a:srgbClr>
            </a:outerShdw>
          </a:effectLst>
        </p:spPr>
      </p:pic>
      <p:sp>
        <p:nvSpPr>
          <p:cNvPr id="26" name="TextBox 25"/>
          <p:cNvSpPr txBox="1"/>
          <p:nvPr/>
        </p:nvSpPr>
        <p:spPr>
          <a:xfrm>
            <a:off x="6236645" y="1973262"/>
            <a:ext cx="1727974" cy="489365"/>
          </a:xfrm>
          <a:prstGeom prst="rect">
            <a:avLst/>
          </a:prstGeom>
          <a:noFill/>
        </p:spPr>
        <p:txBody>
          <a:bodyPr wrap="none" lIns="182880" tIns="146304" rIns="182880" bIns="146304" rtlCol="0">
            <a:spAutoFit/>
          </a:bodyPr>
          <a:lstStyle/>
          <a:p>
            <a:pPr algn="ctr">
              <a:lnSpc>
                <a:spcPct val="90000"/>
              </a:lnSpc>
            </a:pPr>
            <a:r>
              <a:rPr lang="en-US" sz="1400" b="1" dirty="0" smtClean="0">
                <a:solidFill>
                  <a:srgbClr val="00BEF2"/>
                </a:solidFill>
              </a:rPr>
              <a:t>Microsoft Azure</a:t>
            </a:r>
            <a:endParaRPr lang="es-CL" sz="1400" b="1" dirty="0" err="1" smtClean="0">
              <a:solidFill>
                <a:srgbClr val="00BEF2"/>
              </a:solidFill>
            </a:endParaRPr>
          </a:p>
        </p:txBody>
      </p:sp>
    </p:spTree>
    <p:extLst>
      <p:ext uri="{BB962C8B-B14F-4D97-AF65-F5344CB8AC3E}">
        <p14:creationId xmlns:p14="http://schemas.microsoft.com/office/powerpoint/2010/main" val="3543365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63" presetClass="path" presetSubtype="0" repeatCount="indefinite" accel="50000" decel="50000" fill="hold" nodeType="afterEffect">
                                  <p:stCondLst>
                                    <p:cond delay="0"/>
                                  </p:stCondLst>
                                  <p:childTnLst>
                                    <p:animMotion origin="layout" path="M 4.15879E-6 1.60236E-6 L 0.23244 1.60236E-6 " pathEditMode="relative" rAng="0" ptsTypes="AA">
                                      <p:cBhvr>
                                        <p:cTn id="21" dur="2000" fill="hold"/>
                                        <p:tgtEl>
                                          <p:spTgt spid="5"/>
                                        </p:tgtEl>
                                        <p:attrNameLst>
                                          <p:attrName>ppt_x</p:attrName>
                                          <p:attrName>ppt_y</p:attrName>
                                        </p:attrNameLst>
                                      </p:cBhvr>
                                      <p:rCtr x="11616" y="0"/>
                                    </p:animMotion>
                                  </p:childTnLst>
                                </p:cTn>
                              </p:par>
                            </p:childTnLst>
                          </p:cTn>
                        </p:par>
                        <p:par>
                          <p:cTn id="22" fill="hold">
                            <p:stCondLst>
                              <p:cond delay="2500"/>
                            </p:stCondLst>
                            <p:childTnLst>
                              <p:par>
                                <p:cTn id="23" presetID="10" presetClass="exit" presetSubtype="0" repeatCount="indefinite" fill="hold" nodeType="after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500"/>
                            </p:stCondLst>
                            <p:childTnLst>
                              <p:par>
                                <p:cTn id="32" presetID="63" presetClass="path" presetSubtype="0" repeatCount="indefinite" accel="50000" decel="50000" fill="hold" nodeType="afterEffect">
                                  <p:stCondLst>
                                    <p:cond delay="0"/>
                                  </p:stCondLst>
                                  <p:childTnLst>
                                    <p:animMotion origin="layout" path="M 4.15879E-6 -1.72946E-6 L 0.23244 0.00136 " pathEditMode="relative" rAng="0" ptsTypes="AA">
                                      <p:cBhvr>
                                        <p:cTn id="33" dur="2000" fill="hold"/>
                                        <p:tgtEl>
                                          <p:spTgt spid="3"/>
                                        </p:tgtEl>
                                        <p:attrNameLst>
                                          <p:attrName>ppt_x</p:attrName>
                                          <p:attrName>ppt_y</p:attrName>
                                        </p:attrNameLst>
                                      </p:cBhvr>
                                      <p:rCtr x="11616" y="68"/>
                                    </p:animMotion>
                                  </p:childTnLst>
                                </p:cTn>
                              </p:par>
                            </p:childTnLst>
                          </p:cTn>
                        </p:par>
                        <p:par>
                          <p:cTn id="34" fill="hold">
                            <p:stCondLst>
                              <p:cond delay="2500"/>
                            </p:stCondLst>
                            <p:childTnLst>
                              <p:par>
                                <p:cTn id="35" presetID="10" presetClass="exit" presetSubtype="0" repeatCount="indefinite" fill="hold" nodeType="after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500"/>
                            </p:stCondLst>
                            <p:childTnLst>
                              <p:par>
                                <p:cTn id="44" presetID="35" presetClass="path" presetSubtype="0" repeatCount="indefinite" accel="50000" decel="50000" fill="hold" nodeType="afterEffect">
                                  <p:stCondLst>
                                    <p:cond delay="0"/>
                                  </p:stCondLst>
                                  <p:childTnLst>
                                    <p:animMotion origin="layout" path="M 0.00153 0.00182 L -0.23641 -0.00068 " pathEditMode="relative" rAng="0" ptsTypes="AA">
                                      <p:cBhvr>
                                        <p:cTn id="45" dur="2000" fill="hold"/>
                                        <p:tgtEl>
                                          <p:spTgt spid="23"/>
                                        </p:tgtEl>
                                        <p:attrNameLst>
                                          <p:attrName>ppt_x</p:attrName>
                                          <p:attrName>ppt_y</p:attrName>
                                        </p:attrNameLst>
                                      </p:cBhvr>
                                      <p:rCtr x="-11897" y="-136"/>
                                    </p:animMotion>
                                  </p:childTnLst>
                                </p:cTn>
                              </p:par>
                            </p:childTnLst>
                          </p:cTn>
                        </p:par>
                        <p:par>
                          <p:cTn id="46" fill="hold">
                            <p:stCondLst>
                              <p:cond delay="2500"/>
                            </p:stCondLst>
                            <p:childTnLst>
                              <p:par>
                                <p:cTn id="47" presetID="10" presetClass="exit" presetSubtype="0" repeatCount="indefinite" fill="hold" nodeType="after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818" y="1285874"/>
            <a:ext cx="12119419" cy="1220788"/>
          </a:xfrm>
        </p:spPr>
        <p:txBody>
          <a:bodyPr>
            <a:normAutofit fontScale="90000"/>
          </a:bodyPr>
          <a:lstStyle/>
          <a:p>
            <a:pPr algn="ctr"/>
            <a:r>
              <a:rPr lang="en-US" sz="9600" dirty="0" smtClean="0">
                <a:solidFill>
                  <a:srgbClr val="FFFFFF"/>
                </a:solidFill>
                <a:latin typeface="Arial" panose="020B0604020202020204" pitchFamily="34" charset="0"/>
                <a:cs typeface="Arial" panose="020B0604020202020204" pitchFamily="34" charset="0"/>
              </a:rPr>
              <a:t>Demo</a:t>
            </a:r>
            <a:endParaRPr lang="es-CL"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5343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3" name="Title 1"/>
          <p:cNvSpPr txBox="1">
            <a:spLocks/>
          </p:cNvSpPr>
          <p:nvPr/>
        </p:nvSpPr>
        <p:spPr>
          <a:xfrm>
            <a:off x="427039" y="359052"/>
            <a:ext cx="10210798" cy="54741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200" dirty="0" smtClean="0">
                <a:solidFill>
                  <a:srgbClr val="F7941F"/>
                </a:solidFill>
                <a:latin typeface="Arial" panose="020B0604020202020204" pitchFamily="34" charset="0"/>
                <a:cs typeface="Arial" panose="020B0604020202020204" pitchFamily="34" charset="0"/>
              </a:rPr>
              <a:t>Como lo hace en detalle</a:t>
            </a:r>
            <a:endParaRPr lang="es-MX" sz="3200" dirty="0">
              <a:solidFill>
                <a:srgbClr val="F7941F"/>
              </a:solidFill>
              <a:latin typeface="Arial" panose="020B0604020202020204" pitchFamily="34" charset="0"/>
              <a:cs typeface="Arial" panose="020B0604020202020204" pitchFamily="34" charset="0"/>
            </a:endParaRPr>
          </a:p>
        </p:txBody>
      </p:sp>
      <p:grpSp>
        <p:nvGrpSpPr>
          <p:cNvPr id="35" name="Group 34"/>
          <p:cNvGrpSpPr/>
          <p:nvPr/>
        </p:nvGrpSpPr>
        <p:grpSpPr>
          <a:xfrm>
            <a:off x="1263462" y="3954462"/>
            <a:ext cx="947214" cy="900017"/>
            <a:chOff x="1341437" y="2800401"/>
            <a:chExt cx="1161513" cy="1146048"/>
          </a:xfrm>
          <a:solidFill>
            <a:schemeClr val="bg1"/>
          </a:solidFill>
        </p:grpSpPr>
        <p:sp>
          <p:nvSpPr>
            <p:cNvPr id="9" name="Oval 8"/>
            <p:cNvSpPr/>
            <p:nvPr/>
          </p:nvSpPr>
          <p:spPr bwMode="auto">
            <a:xfrm>
              <a:off x="1341437" y="2800401"/>
              <a:ext cx="1161513" cy="1146048"/>
            </a:xfrm>
            <a:prstGeom prst="ellipse">
              <a:avLst/>
            </a:prstGeom>
            <a:grpFill/>
            <a:ln w="76200">
              <a:solidFill>
                <a:srgbClr val="00205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900" dirty="0">
                <a:solidFill>
                  <a:srgbClr val="FFFFFF"/>
                </a:solidFill>
                <a:latin typeface="+mj-lt"/>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273" y="2996168"/>
              <a:ext cx="650985" cy="676000"/>
            </a:xfrm>
            <a:prstGeom prst="rect">
              <a:avLst/>
            </a:prstGeom>
            <a:grpFill/>
          </p:spPr>
        </p:pic>
      </p:grpSp>
      <p:pic>
        <p:nvPicPr>
          <p:cNvPr id="11" name="Imagen 2"/>
          <p:cNvPicPr>
            <a:picLocks noChangeAspect="1"/>
          </p:cNvPicPr>
          <p:nvPr/>
        </p:nvPicPr>
        <p:blipFill rotWithShape="1">
          <a:blip r:embed="rId4">
            <a:extLst>
              <a:ext uri="{28A0092B-C50C-407E-A947-70E740481C1C}">
                <a14:useLocalDpi xmlns:a14="http://schemas.microsoft.com/office/drawing/2010/main" val="0"/>
              </a:ext>
            </a:extLst>
          </a:blip>
          <a:srcRect b="46470"/>
          <a:stretch/>
        </p:blipFill>
        <p:spPr>
          <a:xfrm>
            <a:off x="818456" y="1085324"/>
            <a:ext cx="2207473" cy="489955"/>
          </a:xfrm>
          <a:prstGeom prst="rect">
            <a:avLst/>
          </a:prstGeom>
        </p:spPr>
      </p:pic>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8016" y="677862"/>
            <a:ext cx="1049817" cy="1049817"/>
          </a:xfrm>
          <a:prstGeom prst="rect">
            <a:avLst/>
          </a:prstGeom>
        </p:spPr>
      </p:pic>
      <p:sp>
        <p:nvSpPr>
          <p:cNvPr id="18" name="TextBox 17"/>
          <p:cNvSpPr txBox="1"/>
          <p:nvPr/>
        </p:nvSpPr>
        <p:spPr>
          <a:xfrm>
            <a:off x="5128940" y="1515998"/>
            <a:ext cx="1727974" cy="489365"/>
          </a:xfrm>
          <a:prstGeom prst="rect">
            <a:avLst/>
          </a:prstGeom>
          <a:noFill/>
        </p:spPr>
        <p:txBody>
          <a:bodyPr wrap="none" lIns="182880" tIns="146304" rIns="182880" bIns="146304" rtlCol="0">
            <a:spAutoFit/>
          </a:bodyPr>
          <a:lstStyle/>
          <a:p>
            <a:pPr algn="ctr">
              <a:lnSpc>
                <a:spcPct val="90000"/>
              </a:lnSpc>
            </a:pPr>
            <a:r>
              <a:rPr lang="en-US" sz="1400" b="1" dirty="0" smtClean="0">
                <a:solidFill>
                  <a:srgbClr val="00BEF2"/>
                </a:solidFill>
              </a:rPr>
              <a:t>Microsoft Azure</a:t>
            </a:r>
            <a:endParaRPr lang="es-CL" sz="1400" b="1" dirty="0" err="1" smtClean="0">
              <a:solidFill>
                <a:srgbClr val="00BEF2"/>
              </a:solidFill>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4187" y="2675720"/>
            <a:ext cx="556012" cy="556012"/>
          </a:xfrm>
          <a:prstGeom prst="rect">
            <a:avLst/>
          </a:prstGeom>
        </p:spPr>
      </p:pic>
      <p:sp>
        <p:nvSpPr>
          <p:cNvPr id="33" name="TextBox 32"/>
          <p:cNvSpPr txBox="1"/>
          <p:nvPr/>
        </p:nvSpPr>
        <p:spPr>
          <a:xfrm>
            <a:off x="5563288" y="3121615"/>
            <a:ext cx="859274" cy="627864"/>
          </a:xfrm>
          <a:prstGeom prst="rect">
            <a:avLst/>
          </a:prstGeom>
          <a:noFill/>
        </p:spPr>
        <p:txBody>
          <a:bodyPr wrap="none" lIns="182880" tIns="146304" rIns="182880" bIns="146304" rtlCol="0">
            <a:spAutoFit/>
          </a:bodyPr>
          <a:lstStyle/>
          <a:p>
            <a:pPr algn="ctr">
              <a:lnSpc>
                <a:spcPct val="90000"/>
              </a:lnSpc>
            </a:pPr>
            <a:r>
              <a:rPr lang="es-CL" sz="1200" b="1" dirty="0" smtClean="0">
                <a:solidFill>
                  <a:srgbClr val="8FC64A"/>
                </a:solidFill>
              </a:rPr>
              <a:t>Envío</a:t>
            </a:r>
          </a:p>
          <a:p>
            <a:pPr algn="ctr">
              <a:lnSpc>
                <a:spcPct val="90000"/>
              </a:lnSpc>
            </a:pPr>
            <a:r>
              <a:rPr lang="es-CL" sz="1200" b="1" dirty="0" smtClean="0">
                <a:solidFill>
                  <a:srgbClr val="8FC64A"/>
                </a:solidFill>
              </a:rPr>
              <a:t>Correo</a:t>
            </a:r>
          </a:p>
        </p:txBody>
      </p: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3264" y="5652298"/>
            <a:ext cx="556012" cy="556012"/>
          </a:xfrm>
          <a:prstGeom prst="rect">
            <a:avLst/>
          </a:prstGeom>
        </p:spPr>
      </p:pic>
      <p:sp>
        <p:nvSpPr>
          <p:cNvPr id="40" name="TextBox 39"/>
          <p:cNvSpPr txBox="1"/>
          <p:nvPr/>
        </p:nvSpPr>
        <p:spPr>
          <a:xfrm>
            <a:off x="5390457" y="6145998"/>
            <a:ext cx="1223092" cy="627864"/>
          </a:xfrm>
          <a:prstGeom prst="rect">
            <a:avLst/>
          </a:prstGeom>
          <a:noFill/>
        </p:spPr>
        <p:txBody>
          <a:bodyPr wrap="none" lIns="182880" tIns="146304" rIns="182880" bIns="146304" rtlCol="0">
            <a:spAutoFit/>
          </a:bodyPr>
          <a:lstStyle/>
          <a:p>
            <a:pPr algn="ctr">
              <a:lnSpc>
                <a:spcPct val="90000"/>
              </a:lnSpc>
            </a:pPr>
            <a:r>
              <a:rPr lang="es-CL" sz="1200" b="1" dirty="0" smtClean="0">
                <a:solidFill>
                  <a:srgbClr val="8FC64A"/>
                </a:solidFill>
              </a:rPr>
              <a:t>Recolección</a:t>
            </a:r>
          </a:p>
          <a:p>
            <a:pPr algn="ctr">
              <a:lnSpc>
                <a:spcPct val="90000"/>
              </a:lnSpc>
            </a:pPr>
            <a:r>
              <a:rPr lang="es-CL" sz="1200" b="1" dirty="0" smtClean="0">
                <a:solidFill>
                  <a:srgbClr val="8FC64A"/>
                </a:solidFill>
              </a:rPr>
              <a:t>Estadísticas</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34171" y="3878262"/>
            <a:ext cx="956590" cy="928035"/>
          </a:xfrm>
          <a:prstGeom prst="rect">
            <a:avLst/>
          </a:prstGeom>
        </p:spPr>
      </p:pic>
      <p:sp>
        <p:nvSpPr>
          <p:cNvPr id="42" name="Flowchart: Magnetic Disk 41"/>
          <p:cNvSpPr/>
          <p:nvPr/>
        </p:nvSpPr>
        <p:spPr bwMode="auto">
          <a:xfrm>
            <a:off x="5622362" y="4183062"/>
            <a:ext cx="711585" cy="774328"/>
          </a:xfrm>
          <a:prstGeom prst="flowChartMagneticDisk">
            <a:avLst/>
          </a:prstGeom>
          <a:solidFill>
            <a:srgbClr val="00BEF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Up-Down Arrow 44"/>
          <p:cNvSpPr/>
          <p:nvPr/>
        </p:nvSpPr>
        <p:spPr bwMode="auto">
          <a:xfrm rot="10800000">
            <a:off x="5840525" y="5065511"/>
            <a:ext cx="304800" cy="432000"/>
          </a:xfrm>
          <a:prstGeom prst="upDownArrow">
            <a:avLst/>
          </a:prstGeom>
          <a:solidFill>
            <a:srgbClr val="00BE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3" name="Straight Connector 52"/>
          <p:cNvCxnSpPr/>
          <p:nvPr/>
        </p:nvCxnSpPr>
        <p:spPr>
          <a:xfrm>
            <a:off x="3856037" y="1238618"/>
            <a:ext cx="0" cy="5400000"/>
          </a:xfrm>
          <a:prstGeom prst="line">
            <a:avLst/>
          </a:prstGeom>
          <a:ln w="19050">
            <a:solidFill>
              <a:schemeClr val="bg1">
                <a:lumMod val="75000"/>
              </a:schemeClr>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326394" y="1238618"/>
            <a:ext cx="0" cy="5400000"/>
          </a:xfrm>
          <a:prstGeom prst="line">
            <a:avLst/>
          </a:prstGeom>
          <a:ln w="19050">
            <a:solidFill>
              <a:schemeClr val="bg1">
                <a:lumMod val="75000"/>
              </a:schemeClr>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721032" y="4682428"/>
            <a:ext cx="1097095" cy="683264"/>
          </a:xfrm>
          <a:prstGeom prst="rect">
            <a:avLst/>
          </a:prstGeom>
          <a:noFill/>
        </p:spPr>
        <p:txBody>
          <a:bodyPr wrap="none" lIns="182880" tIns="146304" rIns="182880" bIns="146304" rtlCol="0">
            <a:spAutoFit/>
          </a:bodyPr>
          <a:lstStyle/>
          <a:p>
            <a:pPr algn="ctr">
              <a:lnSpc>
                <a:spcPct val="90000"/>
              </a:lnSpc>
            </a:pPr>
            <a:r>
              <a:rPr lang="en-US" sz="1400" b="1" dirty="0" smtClean="0">
                <a:solidFill>
                  <a:srgbClr val="FA6800"/>
                </a:solidFill>
              </a:rPr>
              <a:t>Web API</a:t>
            </a:r>
          </a:p>
          <a:p>
            <a:pPr algn="ctr">
              <a:lnSpc>
                <a:spcPct val="90000"/>
              </a:lnSpc>
            </a:pPr>
            <a:r>
              <a:rPr lang="en-US" sz="1400" b="1" dirty="0" smtClean="0">
                <a:solidFill>
                  <a:srgbClr val="FA6800"/>
                </a:solidFill>
              </a:rPr>
              <a:t>(Soap)</a:t>
            </a:r>
            <a:endParaRPr lang="es-CL" sz="1400" b="1" dirty="0" err="1" smtClean="0">
              <a:solidFill>
                <a:srgbClr val="FA6800"/>
              </a:solidFill>
            </a:endParaRPr>
          </a:p>
        </p:txBody>
      </p:sp>
      <p:grpSp>
        <p:nvGrpSpPr>
          <p:cNvPr id="4" name="Group 3"/>
          <p:cNvGrpSpPr/>
          <p:nvPr/>
        </p:nvGrpSpPr>
        <p:grpSpPr>
          <a:xfrm>
            <a:off x="2186991" y="2827405"/>
            <a:ext cx="3434498" cy="636581"/>
            <a:chOff x="2186991" y="2827405"/>
            <a:chExt cx="3434498" cy="636581"/>
          </a:xfrm>
        </p:grpSpPr>
        <p:sp>
          <p:nvSpPr>
            <p:cNvPr id="51" name="Freeform 50"/>
            <p:cNvSpPr/>
            <p:nvPr/>
          </p:nvSpPr>
          <p:spPr bwMode="auto">
            <a:xfrm rot="20409654">
              <a:off x="2186991" y="2999478"/>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00178F"/>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grpSp>
          <p:nvGrpSpPr>
            <p:cNvPr id="3" name="Group 2"/>
            <p:cNvGrpSpPr/>
            <p:nvPr/>
          </p:nvGrpSpPr>
          <p:grpSpPr>
            <a:xfrm>
              <a:off x="3294012" y="2827405"/>
              <a:ext cx="506087" cy="578753"/>
              <a:chOff x="1794971" y="2984909"/>
              <a:chExt cx="506087" cy="578753"/>
            </a:xfrm>
            <a:solidFill>
              <a:srgbClr val="00178F"/>
            </a:solidFill>
          </p:grpSpPr>
          <p:sp>
            <p:nvSpPr>
              <p:cNvPr id="2" name="Rectangle 1"/>
              <p:cNvSpPr/>
              <p:nvPr/>
            </p:nvSpPr>
            <p:spPr bwMode="auto">
              <a:xfrm>
                <a:off x="2073893" y="2984909"/>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2010049" y="3039135"/>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1960936" y="3092956"/>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1898156" y="3141662"/>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1840334" y="3190267"/>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1794971" y="3250563"/>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4" name="Group 13"/>
          <p:cNvGrpSpPr/>
          <p:nvPr/>
        </p:nvGrpSpPr>
        <p:grpSpPr>
          <a:xfrm>
            <a:off x="6212739" y="3436005"/>
            <a:ext cx="3434498" cy="859802"/>
            <a:chOff x="6222627" y="3436005"/>
            <a:chExt cx="3434498" cy="859802"/>
          </a:xfrm>
        </p:grpSpPr>
        <p:sp>
          <p:nvSpPr>
            <p:cNvPr id="36" name="Freeform 35"/>
            <p:cNvSpPr/>
            <p:nvPr/>
          </p:nvSpPr>
          <p:spPr bwMode="auto">
            <a:xfrm rot="11599764">
              <a:off x="6222627" y="3436005"/>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EC7801"/>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sp>
          <p:nvSpPr>
            <p:cNvPr id="6" name="TextBox 5"/>
            <p:cNvSpPr txBox="1"/>
            <p:nvPr/>
          </p:nvSpPr>
          <p:spPr>
            <a:xfrm>
              <a:off x="8269540" y="3751042"/>
              <a:ext cx="813364"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rgbClr val="656565"/>
                  </a:solidFill>
                </a:rPr>
                <a:t>ID #</a:t>
              </a:r>
              <a:endParaRPr lang="es-CL" b="1" dirty="0" err="1" smtClean="0">
                <a:solidFill>
                  <a:srgbClr val="656565"/>
                </a:solidFill>
              </a:endParaRPr>
            </a:p>
          </p:txBody>
        </p:sp>
      </p:grpSp>
      <p:grpSp>
        <p:nvGrpSpPr>
          <p:cNvPr id="15" name="Group 14"/>
          <p:cNvGrpSpPr/>
          <p:nvPr/>
        </p:nvGrpSpPr>
        <p:grpSpPr>
          <a:xfrm>
            <a:off x="6201185" y="4576559"/>
            <a:ext cx="3434498" cy="726389"/>
            <a:chOff x="6201185" y="4576559"/>
            <a:chExt cx="3434498" cy="726389"/>
          </a:xfrm>
        </p:grpSpPr>
        <p:sp>
          <p:nvSpPr>
            <p:cNvPr id="56" name="Freeform 55"/>
            <p:cNvSpPr/>
            <p:nvPr/>
          </p:nvSpPr>
          <p:spPr bwMode="auto">
            <a:xfrm rot="20469080">
              <a:off x="6201185" y="4838440"/>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8FC64A"/>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sp>
          <p:nvSpPr>
            <p:cNvPr id="65" name="TextBox 64"/>
            <p:cNvSpPr txBox="1"/>
            <p:nvPr/>
          </p:nvSpPr>
          <p:spPr>
            <a:xfrm rot="20679716">
              <a:off x="7535260" y="4576559"/>
              <a:ext cx="813364"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rgbClr val="656565"/>
                  </a:solidFill>
                </a:rPr>
                <a:t>ID #</a:t>
              </a:r>
              <a:endParaRPr lang="es-CL" b="1" dirty="0" err="1" smtClean="0">
                <a:solidFill>
                  <a:srgbClr val="656565"/>
                </a:solidFill>
              </a:endParaRPr>
            </a:p>
          </p:txBody>
        </p:sp>
      </p:grpSp>
      <p:grpSp>
        <p:nvGrpSpPr>
          <p:cNvPr id="19" name="Group 18"/>
          <p:cNvGrpSpPr/>
          <p:nvPr/>
        </p:nvGrpSpPr>
        <p:grpSpPr>
          <a:xfrm>
            <a:off x="6393650" y="5364378"/>
            <a:ext cx="3434498" cy="541324"/>
            <a:chOff x="6393650" y="5364378"/>
            <a:chExt cx="3434498" cy="541324"/>
          </a:xfrm>
        </p:grpSpPr>
        <p:sp>
          <p:nvSpPr>
            <p:cNvPr id="54" name="Freeform 53"/>
            <p:cNvSpPr/>
            <p:nvPr/>
          </p:nvSpPr>
          <p:spPr bwMode="auto">
            <a:xfrm rot="9621825">
              <a:off x="6393650" y="5364378"/>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FA6800"/>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9513" y="5531620"/>
              <a:ext cx="374082" cy="374082"/>
            </a:xfrm>
            <a:prstGeom prst="rect">
              <a:avLst/>
            </a:prstGeom>
          </p:spPr>
        </p:pic>
      </p:grpSp>
      <p:sp>
        <p:nvSpPr>
          <p:cNvPr id="74" name="TextBox 73"/>
          <p:cNvSpPr txBox="1"/>
          <p:nvPr/>
        </p:nvSpPr>
        <p:spPr>
          <a:xfrm rot="20431914">
            <a:off x="5602771" y="2626285"/>
            <a:ext cx="813364"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rgbClr val="656565"/>
                </a:solidFill>
              </a:rPr>
              <a:t>ID #</a:t>
            </a:r>
            <a:endParaRPr lang="es-CL" b="1" dirty="0" err="1" smtClean="0">
              <a:solidFill>
                <a:srgbClr val="656565"/>
              </a:solidFill>
            </a:endParaRPr>
          </a:p>
        </p:txBody>
      </p:sp>
      <p:grpSp>
        <p:nvGrpSpPr>
          <p:cNvPr id="13" name="Group 12"/>
          <p:cNvGrpSpPr/>
          <p:nvPr/>
        </p:nvGrpSpPr>
        <p:grpSpPr>
          <a:xfrm>
            <a:off x="2304384" y="3402701"/>
            <a:ext cx="3434498" cy="1260602"/>
            <a:chOff x="2304384" y="3402701"/>
            <a:chExt cx="3434498" cy="1260602"/>
          </a:xfrm>
        </p:grpSpPr>
        <p:sp>
          <p:nvSpPr>
            <p:cNvPr id="37" name="Freeform 36"/>
            <p:cNvSpPr/>
            <p:nvPr/>
          </p:nvSpPr>
          <p:spPr bwMode="auto">
            <a:xfrm rot="9621825">
              <a:off x="2304384" y="3497343"/>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8FC64A"/>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grpSp>
          <p:nvGrpSpPr>
            <p:cNvPr id="67" name="Group 66"/>
            <p:cNvGrpSpPr/>
            <p:nvPr/>
          </p:nvGrpSpPr>
          <p:grpSpPr>
            <a:xfrm>
              <a:off x="3945560" y="3541492"/>
              <a:ext cx="506087" cy="578753"/>
              <a:chOff x="1794971" y="2984909"/>
              <a:chExt cx="506087" cy="578753"/>
            </a:xfrm>
            <a:solidFill>
              <a:srgbClr val="8FC64A"/>
            </a:solidFill>
          </p:grpSpPr>
          <p:sp>
            <p:nvSpPr>
              <p:cNvPr id="68" name="Rectangle 67"/>
              <p:cNvSpPr/>
              <p:nvPr/>
            </p:nvSpPr>
            <p:spPr bwMode="auto">
              <a:xfrm>
                <a:off x="2073893" y="2984909"/>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2010049" y="3039135"/>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1960936" y="3092956"/>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1898156" y="3141662"/>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840334" y="3190267"/>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794971" y="3250563"/>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4" name="TextBox 63"/>
            <p:cNvSpPr txBox="1"/>
            <p:nvPr/>
          </p:nvSpPr>
          <p:spPr>
            <a:xfrm rot="18890064">
              <a:off x="3843416" y="3760619"/>
              <a:ext cx="1260602" cy="544765"/>
            </a:xfrm>
            <a:prstGeom prst="rect">
              <a:avLst/>
            </a:prstGeom>
            <a:noFill/>
          </p:spPr>
          <p:txBody>
            <a:bodyPr wrap="none" lIns="182880" tIns="146304" rIns="182880" bIns="146304" rtlCol="0">
              <a:spAutoFit/>
            </a:bodyPr>
            <a:lstStyle/>
            <a:p>
              <a:pPr>
                <a:lnSpc>
                  <a:spcPct val="90000"/>
                </a:lnSpc>
                <a:spcAft>
                  <a:spcPts val="600"/>
                </a:spcAft>
              </a:pPr>
              <a:r>
                <a:rPr lang="en-US" b="1" dirty="0" smtClean="0">
                  <a:solidFill>
                    <a:srgbClr val="656565"/>
                  </a:solidFill>
                </a:rPr>
                <a:t>[#,#,#...]</a:t>
              </a:r>
              <a:endParaRPr lang="es-CL" b="1" dirty="0" err="1" smtClean="0">
                <a:solidFill>
                  <a:srgbClr val="656565"/>
                </a:solidFill>
              </a:endParaRPr>
            </a:p>
          </p:txBody>
        </p:sp>
      </p:grpSp>
      <p:pic>
        <p:nvPicPr>
          <p:cNvPr id="83" name="Pictur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521961">
            <a:off x="5944704" y="5777422"/>
            <a:ext cx="374082" cy="374082"/>
          </a:xfrm>
          <a:prstGeom prst="rect">
            <a:avLst/>
          </a:prstGeom>
        </p:spPr>
      </p:pic>
      <p:grpSp>
        <p:nvGrpSpPr>
          <p:cNvPr id="21" name="Group 20"/>
          <p:cNvGrpSpPr/>
          <p:nvPr/>
        </p:nvGrpSpPr>
        <p:grpSpPr>
          <a:xfrm>
            <a:off x="2173571" y="5365522"/>
            <a:ext cx="3434498" cy="1324641"/>
            <a:chOff x="2173571" y="5365522"/>
            <a:chExt cx="3434498" cy="1324641"/>
          </a:xfrm>
        </p:grpSpPr>
        <p:sp>
          <p:nvSpPr>
            <p:cNvPr id="52" name="Freeform 51"/>
            <p:cNvSpPr/>
            <p:nvPr/>
          </p:nvSpPr>
          <p:spPr bwMode="auto">
            <a:xfrm rot="11806771">
              <a:off x="2173571" y="5365522"/>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8FC64A"/>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grpSp>
          <p:nvGrpSpPr>
            <p:cNvPr id="75" name="Group 74"/>
            <p:cNvGrpSpPr/>
            <p:nvPr/>
          </p:nvGrpSpPr>
          <p:grpSpPr>
            <a:xfrm>
              <a:off x="3984199" y="5983741"/>
              <a:ext cx="506087" cy="578753"/>
              <a:chOff x="1794971" y="2984909"/>
              <a:chExt cx="506087" cy="578753"/>
            </a:xfrm>
            <a:solidFill>
              <a:srgbClr val="8FC64A"/>
            </a:solidFill>
          </p:grpSpPr>
          <p:sp>
            <p:nvSpPr>
              <p:cNvPr id="76" name="Rectangle 75"/>
              <p:cNvSpPr/>
              <p:nvPr/>
            </p:nvSpPr>
            <p:spPr bwMode="auto">
              <a:xfrm>
                <a:off x="2073893" y="2984909"/>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2010049" y="3039135"/>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1960936" y="3092956"/>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898156" y="3141662"/>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1840334" y="3190267"/>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1794971" y="3250563"/>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 name="Group 19"/>
            <p:cNvGrpSpPr/>
            <p:nvPr/>
          </p:nvGrpSpPr>
          <p:grpSpPr>
            <a:xfrm>
              <a:off x="4079196" y="6200080"/>
              <a:ext cx="499345" cy="490083"/>
              <a:chOff x="4079196" y="6200080"/>
              <a:chExt cx="499345" cy="490083"/>
            </a:xfrm>
          </p:grpSpPr>
          <p:pic>
            <p:nvPicPr>
              <p:cNvPr id="84" name="Picture 8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9196" y="6399592"/>
                <a:ext cx="290571" cy="290571"/>
              </a:xfrm>
              <a:prstGeom prst="rect">
                <a:avLst/>
              </a:prstGeom>
            </p:spPr>
          </p:pic>
          <p:pic>
            <p:nvPicPr>
              <p:cNvPr id="85" name="Picture 8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3146" y="6314644"/>
                <a:ext cx="290571" cy="290571"/>
              </a:xfrm>
              <a:prstGeom prst="rect">
                <a:avLst/>
              </a:prstGeom>
            </p:spPr>
          </p:pic>
          <p:pic>
            <p:nvPicPr>
              <p:cNvPr id="86" name="Picture 8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7970" y="6200080"/>
                <a:ext cx="290571" cy="290571"/>
              </a:xfrm>
              <a:prstGeom prst="rect">
                <a:avLst/>
              </a:prstGeom>
            </p:spPr>
          </p:pic>
        </p:grpSp>
      </p:grpSp>
      <p:grpSp>
        <p:nvGrpSpPr>
          <p:cNvPr id="22" name="Group 21"/>
          <p:cNvGrpSpPr/>
          <p:nvPr/>
        </p:nvGrpSpPr>
        <p:grpSpPr>
          <a:xfrm>
            <a:off x="2332111" y="4529672"/>
            <a:ext cx="3434498" cy="816389"/>
            <a:chOff x="2332111" y="4529672"/>
            <a:chExt cx="3434498" cy="816389"/>
          </a:xfrm>
        </p:grpSpPr>
        <p:sp>
          <p:nvSpPr>
            <p:cNvPr id="44" name="Freeform 43"/>
            <p:cNvSpPr/>
            <p:nvPr/>
          </p:nvSpPr>
          <p:spPr bwMode="auto">
            <a:xfrm rot="1000520">
              <a:off x="2332111" y="4881553"/>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00178F"/>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grpSp>
          <p:nvGrpSpPr>
            <p:cNvPr id="87" name="Group 86"/>
            <p:cNvGrpSpPr/>
            <p:nvPr/>
          </p:nvGrpSpPr>
          <p:grpSpPr>
            <a:xfrm>
              <a:off x="3219247" y="4529672"/>
              <a:ext cx="506087" cy="578753"/>
              <a:chOff x="1794971" y="2984909"/>
              <a:chExt cx="506087" cy="578753"/>
            </a:xfrm>
            <a:solidFill>
              <a:srgbClr val="00178F"/>
            </a:solidFill>
          </p:grpSpPr>
          <p:sp>
            <p:nvSpPr>
              <p:cNvPr id="88" name="Rectangle 87"/>
              <p:cNvSpPr/>
              <p:nvPr/>
            </p:nvSpPr>
            <p:spPr bwMode="auto">
              <a:xfrm>
                <a:off x="2073893" y="2984909"/>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2010049" y="3039135"/>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1960936" y="3092956"/>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1898156" y="3141662"/>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1840334" y="3190267"/>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1794971" y="3250563"/>
                <a:ext cx="227165" cy="313099"/>
              </a:xfrm>
              <a:prstGeom prst="rect">
                <a:avLst/>
              </a:prstGeom>
              <a:grp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94" name="TextBox 93"/>
          <p:cNvSpPr txBox="1"/>
          <p:nvPr/>
        </p:nvSpPr>
        <p:spPr>
          <a:xfrm>
            <a:off x="937200" y="4776247"/>
            <a:ext cx="1635705" cy="683264"/>
          </a:xfrm>
          <a:prstGeom prst="rect">
            <a:avLst/>
          </a:prstGeom>
          <a:noFill/>
        </p:spPr>
        <p:txBody>
          <a:bodyPr wrap="none" lIns="182880" tIns="146304" rIns="182880" bIns="146304" rtlCol="0">
            <a:spAutoFit/>
          </a:bodyPr>
          <a:lstStyle/>
          <a:p>
            <a:pPr algn="ctr">
              <a:lnSpc>
                <a:spcPct val="90000"/>
              </a:lnSpc>
            </a:pPr>
            <a:r>
              <a:rPr lang="es-CL" sz="1400" b="1" dirty="0" smtClean="0">
                <a:solidFill>
                  <a:srgbClr val="002050"/>
                </a:solidFill>
              </a:rPr>
              <a:t>Instancia </a:t>
            </a:r>
          </a:p>
          <a:p>
            <a:pPr algn="ctr">
              <a:lnSpc>
                <a:spcPct val="90000"/>
              </a:lnSpc>
            </a:pPr>
            <a:r>
              <a:rPr lang="en-US" sz="1400" b="1" dirty="0" smtClean="0">
                <a:solidFill>
                  <a:srgbClr val="002050"/>
                </a:solidFill>
              </a:rPr>
              <a:t>Dynamics CRM</a:t>
            </a:r>
          </a:p>
        </p:txBody>
      </p:sp>
      <p:sp>
        <p:nvSpPr>
          <p:cNvPr id="95" name="Up-Down Arrow 94"/>
          <p:cNvSpPr/>
          <p:nvPr/>
        </p:nvSpPr>
        <p:spPr bwMode="auto">
          <a:xfrm rot="10800000">
            <a:off x="5837238" y="3649662"/>
            <a:ext cx="304800" cy="432000"/>
          </a:xfrm>
          <a:prstGeom prst="upDownArrow">
            <a:avLst/>
          </a:prstGeom>
          <a:solidFill>
            <a:srgbClr val="00BE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s-CL"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8" name="Group 97"/>
          <p:cNvGrpSpPr/>
          <p:nvPr/>
        </p:nvGrpSpPr>
        <p:grpSpPr>
          <a:xfrm>
            <a:off x="6433312" y="2582862"/>
            <a:ext cx="3434498" cy="802427"/>
            <a:chOff x="6338062" y="2605455"/>
            <a:chExt cx="3434498" cy="802427"/>
          </a:xfrm>
        </p:grpSpPr>
        <p:sp>
          <p:nvSpPr>
            <p:cNvPr id="99" name="Freeform 98"/>
            <p:cNvSpPr/>
            <p:nvPr/>
          </p:nvSpPr>
          <p:spPr bwMode="auto">
            <a:xfrm rot="858761">
              <a:off x="6338062" y="2943374"/>
              <a:ext cx="3434498" cy="464508"/>
            </a:xfrm>
            <a:custGeom>
              <a:avLst/>
              <a:gdLst>
                <a:gd name="connsiteX0" fmla="*/ 0 w 3091070"/>
                <a:gd name="connsiteY0" fmla="*/ 409001 h 538209"/>
                <a:gd name="connsiteX1" fmla="*/ 1590261 w 3091070"/>
                <a:gd name="connsiteY1" fmla="*/ 1496 h 538209"/>
                <a:gd name="connsiteX2" fmla="*/ 3091070 w 3091070"/>
                <a:gd name="connsiteY2" fmla="*/ 538209 h 538209"/>
              </a:gdLst>
              <a:ahLst/>
              <a:cxnLst>
                <a:cxn ang="0">
                  <a:pos x="connsiteX0" y="connsiteY0"/>
                </a:cxn>
                <a:cxn ang="0">
                  <a:pos x="connsiteX1" y="connsiteY1"/>
                </a:cxn>
                <a:cxn ang="0">
                  <a:pos x="connsiteX2" y="connsiteY2"/>
                </a:cxn>
              </a:cxnLst>
              <a:rect l="l" t="t" r="r" b="b"/>
              <a:pathLst>
                <a:path w="3091070" h="538209">
                  <a:moveTo>
                    <a:pt x="0" y="409001"/>
                  </a:moveTo>
                  <a:cubicBezTo>
                    <a:pt x="537541" y="194481"/>
                    <a:pt x="1075083" y="-20039"/>
                    <a:pt x="1590261" y="1496"/>
                  </a:cubicBezTo>
                  <a:cubicBezTo>
                    <a:pt x="2105439" y="23031"/>
                    <a:pt x="2598254" y="280620"/>
                    <a:pt x="3091070" y="538209"/>
                  </a:cubicBezTo>
                </a:path>
              </a:pathLst>
            </a:custGeom>
            <a:noFill/>
            <a:ln w="12700">
              <a:solidFill>
                <a:srgbClr val="8FC64A"/>
              </a:solidFill>
              <a:headEnd type="none" w="med" len="med"/>
              <a:tailEnd type="triangle" w="lg" len="lg"/>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p>
          </p:txBody>
        </p:sp>
        <p:pic>
          <p:nvPicPr>
            <p:cNvPr id="100" name="Picture 9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55343">
              <a:off x="7708757" y="2605455"/>
              <a:ext cx="589907" cy="589907"/>
            </a:xfrm>
            <a:prstGeom prst="rect">
              <a:avLst/>
            </a:prstGeom>
          </p:spPr>
        </p:pic>
      </p:grpSp>
      <p:pic>
        <p:nvPicPr>
          <p:cNvPr id="82" name="Imagen 8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01739" y="943597"/>
            <a:ext cx="2071163" cy="892642"/>
          </a:xfrm>
          <a:prstGeom prst="rect">
            <a:avLst/>
          </a:prstGeom>
        </p:spPr>
      </p:pic>
    </p:spTree>
    <p:extLst>
      <p:ext uri="{BB962C8B-B14F-4D97-AF65-F5344CB8AC3E}">
        <p14:creationId xmlns:p14="http://schemas.microsoft.com/office/powerpoint/2010/main" val="2047695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39"/>
                                        </p:tgtEl>
                                        <p:attrNameLst>
                                          <p:attrName>r</p:attrName>
                                        </p:attrNameLst>
                                      </p:cBhvr>
                                    </p:animRot>
                                  </p:childTnLst>
                                </p:cTn>
                              </p:par>
                              <p:par>
                                <p:cTn id="9" presetID="27" presetClass="emph" presetSubtype="0" repeatCount="indefinite" fill="remove" grpId="0" nodeType="withEffect">
                                  <p:stCondLst>
                                    <p:cond delay="0"/>
                                  </p:stCondLst>
                                  <p:childTnLst>
                                    <p:animClr clrSpc="rgb" dir="cw">
                                      <p:cBhvr override="childStyle">
                                        <p:cTn id="10" dur="250" autoRev="1" fill="remove"/>
                                        <p:tgtEl>
                                          <p:spTgt spid="95"/>
                                        </p:tgtEl>
                                        <p:attrNameLst>
                                          <p:attrName>style.color</p:attrName>
                                        </p:attrNameLst>
                                      </p:cBhvr>
                                      <p:to>
                                        <a:schemeClr val="folHlink"/>
                                      </p:to>
                                    </p:animClr>
                                    <p:animClr clrSpc="rgb" dir="cw">
                                      <p:cBhvr>
                                        <p:cTn id="11" dur="250" autoRev="1" fill="remove"/>
                                        <p:tgtEl>
                                          <p:spTgt spid="95"/>
                                        </p:tgtEl>
                                        <p:attrNameLst>
                                          <p:attrName>fillcolor</p:attrName>
                                        </p:attrNameLst>
                                      </p:cBhvr>
                                      <p:to>
                                        <a:schemeClr val="folHlink"/>
                                      </p:to>
                                    </p:animClr>
                                    <p:set>
                                      <p:cBhvr>
                                        <p:cTn id="12" dur="250" autoRev="1" fill="remove"/>
                                        <p:tgtEl>
                                          <p:spTgt spid="95"/>
                                        </p:tgtEl>
                                        <p:attrNameLst>
                                          <p:attrName>fill.type</p:attrName>
                                        </p:attrNameLst>
                                      </p:cBhvr>
                                      <p:to>
                                        <p:strVal val="solid"/>
                                      </p:to>
                                    </p:set>
                                    <p:set>
                                      <p:cBhvr>
                                        <p:cTn id="13" dur="250" autoRev="1" fill="remove"/>
                                        <p:tgtEl>
                                          <p:spTgt spid="95"/>
                                        </p:tgtEl>
                                        <p:attrNameLst>
                                          <p:attrName>fill.on</p:attrName>
                                        </p:attrNameLst>
                                      </p:cBhvr>
                                      <p:to>
                                        <p:strVal val="true"/>
                                      </p:to>
                                    </p:set>
                                  </p:childTnLst>
                                </p:cTn>
                              </p:par>
                              <p:par>
                                <p:cTn id="14" presetID="27" presetClass="emph" presetSubtype="0" repeatCount="indefinite" fill="remove" grpId="0" nodeType="withEffect">
                                  <p:stCondLst>
                                    <p:cond delay="0"/>
                                  </p:stCondLst>
                                  <p:childTnLst>
                                    <p:animClr clrSpc="rgb" dir="cw">
                                      <p:cBhvr override="childStyle">
                                        <p:cTn id="15" dur="250" autoRev="1" fill="remove"/>
                                        <p:tgtEl>
                                          <p:spTgt spid="45"/>
                                        </p:tgtEl>
                                        <p:attrNameLst>
                                          <p:attrName>style.color</p:attrName>
                                        </p:attrNameLst>
                                      </p:cBhvr>
                                      <p:to>
                                        <a:schemeClr val="folHlink"/>
                                      </p:to>
                                    </p:animClr>
                                    <p:animClr clrSpc="rgb" dir="cw">
                                      <p:cBhvr>
                                        <p:cTn id="16" dur="250" autoRev="1" fill="remove"/>
                                        <p:tgtEl>
                                          <p:spTgt spid="45"/>
                                        </p:tgtEl>
                                        <p:attrNameLst>
                                          <p:attrName>fillcolor</p:attrName>
                                        </p:attrNameLst>
                                      </p:cBhvr>
                                      <p:to>
                                        <a:schemeClr val="folHlink"/>
                                      </p:to>
                                    </p:animClr>
                                    <p:set>
                                      <p:cBhvr>
                                        <p:cTn id="17" dur="250" autoRev="1" fill="remove"/>
                                        <p:tgtEl>
                                          <p:spTgt spid="45"/>
                                        </p:tgtEl>
                                        <p:attrNameLst>
                                          <p:attrName>fill.type</p:attrName>
                                        </p:attrNameLst>
                                      </p:cBhvr>
                                      <p:to>
                                        <p:strVal val="solid"/>
                                      </p:to>
                                    </p:set>
                                    <p:set>
                                      <p:cBhvr>
                                        <p:cTn id="18" dur="250" autoRev="1" fill="remove"/>
                                        <p:tgtEl>
                                          <p:spTgt spid="45"/>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wipe(left)">
                                      <p:cBhvr>
                                        <p:cTn id="28" dur="500"/>
                                        <p:tgtEl>
                                          <p:spTgt spid="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
                                        <p:tgtEl>
                                          <p:spTgt spid="1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par>
                          <p:cTn id="37" fill="hold">
                            <p:stCondLst>
                              <p:cond delay="500"/>
                            </p:stCondLst>
                            <p:childTnLst>
                              <p:par>
                                <p:cTn id="38" presetID="42" presetClass="path" presetSubtype="0" accel="50000" decel="50000" fill="hold" grpId="1" nodeType="afterEffect">
                                  <p:stCondLst>
                                    <p:cond delay="0"/>
                                  </p:stCondLst>
                                  <p:childTnLst>
                                    <p:animMotion origin="layout" path="M -0.00242 -0.00022 L -0.00242 0.24989 " pathEditMode="relative" rAng="0" ptsTypes="AA">
                                      <p:cBhvr>
                                        <p:cTn id="39" dur="2000" fill="hold"/>
                                        <p:tgtEl>
                                          <p:spTgt spid="74"/>
                                        </p:tgtEl>
                                        <p:attrNameLst>
                                          <p:attrName>ppt_x</p:attrName>
                                          <p:attrName>ppt_y</p:attrName>
                                        </p:attrNameLst>
                                      </p:cBhvr>
                                      <p:rCtr x="0" y="12506"/>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righ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83"/>
                                        </p:tgtEl>
                                        <p:attrNameLst>
                                          <p:attrName>style.visibility</p:attrName>
                                        </p:attrNameLst>
                                      </p:cBhvr>
                                      <p:to>
                                        <p:strVal val="visible"/>
                                      </p:to>
                                    </p:set>
                                  </p:childTnLst>
                                </p:cTn>
                              </p:par>
                            </p:childTnLst>
                          </p:cTn>
                        </p:par>
                        <p:par>
                          <p:cTn id="58" fill="hold">
                            <p:stCondLst>
                              <p:cond delay="500"/>
                            </p:stCondLst>
                            <p:childTnLst>
                              <p:par>
                                <p:cTn id="59" presetID="64" presetClass="path" presetSubtype="0" accel="50000" decel="50000" fill="hold" nodeType="afterEffect">
                                  <p:stCondLst>
                                    <p:cond delay="0"/>
                                  </p:stCondLst>
                                  <p:childTnLst>
                                    <p:animMotion origin="layout" path="M 6.79091E-7 -8.6246E-7 L 0.00153 -0.18475 " pathEditMode="relative" rAng="0" ptsTypes="AA">
                                      <p:cBhvr>
                                        <p:cTn id="60" dur="2000" fill="hold"/>
                                        <p:tgtEl>
                                          <p:spTgt spid="83"/>
                                        </p:tgtEl>
                                        <p:attrNameLst>
                                          <p:attrName>ppt_x</p:attrName>
                                          <p:attrName>ppt_y</p:attrName>
                                        </p:attrNameLst>
                                      </p:cBhvr>
                                      <p:rCtr x="77" y="-9237"/>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4" grpId="0"/>
      <p:bldP spid="74" grpId="1"/>
      <p:bldP spid="9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818" y="1285874"/>
            <a:ext cx="12119419" cy="1220788"/>
          </a:xfrm>
        </p:spPr>
        <p:txBody>
          <a:bodyPr>
            <a:normAutofit fontScale="90000"/>
          </a:bodyPr>
          <a:lstStyle/>
          <a:p>
            <a:pPr algn="ctr"/>
            <a:r>
              <a:rPr lang="en-US" sz="9600" dirty="0" smtClean="0">
                <a:solidFill>
                  <a:srgbClr val="FFFFFF"/>
                </a:solidFill>
                <a:latin typeface="Arial" panose="020B0604020202020204" pitchFamily="34" charset="0"/>
                <a:cs typeface="Arial" panose="020B0604020202020204" pitchFamily="34" charset="0"/>
              </a:rPr>
              <a:t>Demo</a:t>
            </a:r>
            <a:endParaRPr lang="es-CL"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785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3" name="Title 1"/>
          <p:cNvSpPr txBox="1">
            <a:spLocks/>
          </p:cNvSpPr>
          <p:nvPr/>
        </p:nvSpPr>
        <p:spPr>
          <a:xfrm>
            <a:off x="427039" y="359052"/>
            <a:ext cx="10210798" cy="547410"/>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500" dirty="0" smtClean="0">
                <a:solidFill>
                  <a:srgbClr val="F7941F"/>
                </a:solidFill>
                <a:latin typeface="Arial" panose="020B0604020202020204" pitchFamily="34" charset="0"/>
                <a:cs typeface="Arial" panose="020B0604020202020204" pitchFamily="34" charset="0"/>
              </a:rPr>
              <a:t>Más información</a:t>
            </a:r>
            <a:endParaRPr lang="es-MX" sz="3500" dirty="0">
              <a:solidFill>
                <a:srgbClr val="F7941F"/>
              </a:solidFill>
              <a:latin typeface="Arial" panose="020B0604020202020204" pitchFamily="34" charset="0"/>
              <a:cs typeface="Arial" panose="020B0604020202020204" pitchFamily="34" charset="0"/>
            </a:endParaRPr>
          </a:p>
        </p:txBody>
      </p:sp>
      <p:sp>
        <p:nvSpPr>
          <p:cNvPr id="4" name="Rectángulo 2"/>
          <p:cNvSpPr/>
          <p:nvPr/>
        </p:nvSpPr>
        <p:spPr>
          <a:xfrm>
            <a:off x="382587" y="1595000"/>
            <a:ext cx="5683250" cy="3323987"/>
          </a:xfrm>
          <a:prstGeom prst="rect">
            <a:avLst/>
          </a:prstGeom>
        </p:spPr>
        <p:txBody>
          <a:bodyPr wrap="square">
            <a:spAutoFit/>
          </a:bodyPr>
          <a:lstStyle/>
          <a:p>
            <a:pPr marL="342900" lvl="0" indent="-342900">
              <a:spcAft>
                <a:spcPts val="6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hlinkClick r:id="rId3"/>
              </a:rPr>
              <a:t>info@w-it.cl</a:t>
            </a:r>
            <a:endParaRPr lang="es-CL" sz="2000" dirty="0" smtClean="0">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hlinkClick r:id="rId4"/>
              </a:rPr>
              <a:t>masanchezf@masterbase.com</a:t>
            </a:r>
            <a:endParaRPr lang="es-CL" sz="2000" dirty="0" smtClean="0">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r>
              <a:rPr lang="es-CL" sz="2000" dirty="0">
                <a:latin typeface="Arial" panose="020B0604020202020204" pitchFamily="34" charset="0"/>
                <a:cs typeface="Arial" panose="020B0604020202020204" pitchFamily="34" charset="0"/>
                <a:hlinkClick r:id="rId5"/>
              </a:rPr>
              <a:t>m</a:t>
            </a:r>
            <a:r>
              <a:rPr lang="es-CL" sz="2000" dirty="0" smtClean="0">
                <a:latin typeface="Arial" panose="020B0604020202020204" pitchFamily="34" charset="0"/>
                <a:cs typeface="Arial" panose="020B0604020202020204" pitchFamily="34" charset="0"/>
                <a:hlinkClick r:id="rId5"/>
              </a:rPr>
              <a:t>arcelo.acosta@w-it.cl</a:t>
            </a:r>
            <a:endParaRPr lang="es-CL" sz="2000" dirty="0" smtClean="0">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hlinkClick r:id="rId6"/>
              </a:rPr>
              <a:t>http://www.w-it.cl</a:t>
            </a:r>
            <a:endParaRPr lang="es-CL" sz="2000" dirty="0" smtClean="0">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r>
              <a:rPr lang="es-CL" sz="2000" dirty="0" smtClean="0">
                <a:latin typeface="Arial" panose="020B0604020202020204" pitchFamily="34" charset="0"/>
                <a:cs typeface="Arial" panose="020B0604020202020204" pitchFamily="34" charset="0"/>
                <a:hlinkClick r:id="rId7"/>
              </a:rPr>
              <a:t>http://www.masterbase.com</a:t>
            </a:r>
            <a:endParaRPr lang="es-CL" sz="2000" dirty="0" smtClean="0">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endParaRPr lang="es-CL" sz="2000" dirty="0">
              <a:latin typeface="Arial" panose="020B0604020202020204" pitchFamily="34" charset="0"/>
              <a:cs typeface="Arial" panose="020B0604020202020204" pitchFamily="34" charset="0"/>
            </a:endParaRPr>
          </a:p>
          <a:p>
            <a:pPr lvl="0"/>
            <a:endParaRPr lang="es-CL" sz="2400" dirty="0" smtClean="0"/>
          </a:p>
          <a:p>
            <a:pPr lvl="0"/>
            <a:endParaRPr lang="es-CL" dirty="0"/>
          </a:p>
          <a:p>
            <a:pPr lvl="1"/>
            <a:endParaRPr lang="es-CL" dirty="0"/>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l="20909" r="19002"/>
          <a:stretch/>
        </p:blipFill>
        <p:spPr>
          <a:xfrm>
            <a:off x="6218237" y="0"/>
            <a:ext cx="6218238" cy="7002462"/>
          </a:xfrm>
          <a:prstGeom prst="rect">
            <a:avLst/>
          </a:prstGeom>
        </p:spPr>
      </p:pic>
    </p:spTree>
    <p:extLst>
      <p:ext uri="{BB962C8B-B14F-4D97-AF65-F5344CB8AC3E}">
        <p14:creationId xmlns:p14="http://schemas.microsoft.com/office/powerpoint/2010/main" val="21420060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4818" y="1285874"/>
            <a:ext cx="12119419" cy="1220788"/>
          </a:xfrm>
        </p:spPr>
        <p:txBody>
          <a:bodyPr>
            <a:normAutofit fontScale="90000"/>
          </a:bodyPr>
          <a:lstStyle/>
          <a:p>
            <a:pPr algn="ctr"/>
            <a:r>
              <a:rPr lang="en-US" sz="9600" dirty="0" smtClean="0">
                <a:solidFill>
                  <a:srgbClr val="FFFFFF"/>
                </a:solidFill>
                <a:latin typeface="Arial" panose="020B0604020202020204" pitchFamily="34" charset="0"/>
                <a:cs typeface="Arial" panose="020B0604020202020204" pitchFamily="34" charset="0"/>
              </a:rPr>
              <a:t>Microsoft Azure</a:t>
            </a:r>
            <a:endParaRPr lang="es-CL" sz="9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8399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212880855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50837" y="296862"/>
            <a:ext cx="11889564" cy="810438"/>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600" dirty="0" smtClean="0">
                <a:solidFill>
                  <a:srgbClr val="F7941F"/>
                </a:solidFill>
                <a:latin typeface="Arial" panose="020B0604020202020204" pitchFamily="34" charset="0"/>
                <a:cs typeface="Arial" panose="020B0604020202020204" pitchFamily="34" charset="0"/>
              </a:rPr>
              <a:t>Microsoft </a:t>
            </a:r>
            <a:r>
              <a:rPr lang="es-MX" sz="3600" dirty="0" err="1" smtClean="0">
                <a:solidFill>
                  <a:srgbClr val="F7941F"/>
                </a:solidFill>
                <a:latin typeface="Arial" panose="020B0604020202020204" pitchFamily="34" charset="0"/>
                <a:cs typeface="Arial" panose="020B0604020202020204" pitchFamily="34" charset="0"/>
              </a:rPr>
              <a:t>Azure</a:t>
            </a:r>
            <a:r>
              <a:rPr lang="es-MX" sz="3600" dirty="0" smtClean="0">
                <a:solidFill>
                  <a:srgbClr val="F7941F"/>
                </a:solidFill>
                <a:latin typeface="Arial" panose="020B0604020202020204" pitchFamily="34" charset="0"/>
                <a:cs typeface="Arial" panose="020B0604020202020204" pitchFamily="34" charset="0"/>
              </a:rPr>
              <a:t> Cloud</a:t>
            </a:r>
            <a:endParaRPr lang="es-MX" sz="3600" dirty="0">
              <a:solidFill>
                <a:srgbClr val="F7941F"/>
              </a:solidFill>
              <a:latin typeface="Arial" panose="020B0604020202020204" pitchFamily="34" charset="0"/>
              <a:cs typeface="Arial" panose="020B0604020202020204" pitchFamily="34" charset="0"/>
            </a:endParaRPr>
          </a:p>
        </p:txBody>
      </p:sp>
      <p:sp>
        <p:nvSpPr>
          <p:cNvPr id="82" name="Rectángulo 2"/>
          <p:cNvSpPr/>
          <p:nvPr/>
        </p:nvSpPr>
        <p:spPr>
          <a:xfrm>
            <a:off x="382587" y="1595000"/>
            <a:ext cx="5683250" cy="3785652"/>
          </a:xfrm>
          <a:prstGeom prst="rect">
            <a:avLst/>
          </a:prstGeom>
        </p:spPr>
        <p:txBody>
          <a:bodyPr wrap="square">
            <a:spAutoFit/>
          </a:bodyPr>
          <a:lstStyle/>
          <a:p>
            <a:pPr marL="342900" lvl="0" indent="-342900">
              <a:buFont typeface="Arial" panose="020B0604020202020204" pitchFamily="34" charset="0"/>
              <a:buChar char="•"/>
            </a:pPr>
            <a:r>
              <a:rPr lang="es-CL" sz="2000" dirty="0">
                <a:latin typeface="Arial" panose="020B0604020202020204" pitchFamily="34" charset="0"/>
                <a:cs typeface="Arial" panose="020B0604020202020204" pitchFamily="34" charset="0"/>
              </a:rPr>
              <a:t>Auto </a:t>
            </a:r>
            <a:r>
              <a:rPr lang="es-CL" sz="2000" dirty="0" err="1" smtClean="0">
                <a:latin typeface="Arial" panose="020B0604020202020204" pitchFamily="34" charset="0"/>
                <a:cs typeface="Arial" panose="020B0604020202020204" pitchFamily="34" charset="0"/>
              </a:rPr>
              <a:t>Scale</a:t>
            </a:r>
            <a:endParaRPr lang="es-CL" sz="2000" dirty="0" smtClean="0">
              <a:latin typeface="Arial" panose="020B0604020202020204" pitchFamily="34" charset="0"/>
              <a:cs typeface="Arial" panose="020B0604020202020204" pitchFamily="34" charset="0"/>
            </a:endParaRPr>
          </a:p>
          <a:p>
            <a:pPr marL="809271" lvl="1" indent="-342900">
              <a:buFont typeface="Courier New" panose="02070309020205020404" pitchFamily="49" charset="0"/>
              <a:buChar char="o"/>
            </a:pPr>
            <a:r>
              <a:rPr lang="en-US" sz="2000" dirty="0" err="1" smtClean="0">
                <a:latin typeface="Arial" panose="020B0604020202020204" pitchFamily="34" charset="0"/>
                <a:cs typeface="Arial" panose="020B0604020202020204" pitchFamily="34" charset="0"/>
              </a:rPr>
              <a:t>Programado</a:t>
            </a:r>
            <a:endParaRPr lang="en-US" sz="2000" dirty="0" smtClean="0">
              <a:latin typeface="Arial" panose="020B0604020202020204" pitchFamily="34" charset="0"/>
              <a:cs typeface="Arial" panose="020B0604020202020204" pitchFamily="34" charset="0"/>
            </a:endParaRPr>
          </a:p>
          <a:p>
            <a:pPr marL="809271" lvl="1" indent="-342900">
              <a:buFont typeface="Courier New" panose="02070309020205020404" pitchFamily="49" charset="0"/>
              <a:buChar char="o"/>
            </a:pPr>
            <a:r>
              <a:rPr lang="en-US" sz="2000" dirty="0" err="1" smtClean="0">
                <a:latin typeface="Arial" panose="020B0604020202020204" pitchFamily="34" charset="0"/>
                <a:cs typeface="Arial" panose="020B0604020202020204" pitchFamily="34" charset="0"/>
              </a:rPr>
              <a:t>Reactivo</a:t>
            </a:r>
            <a:endParaRPr lang="en-US" sz="2000" dirty="0">
              <a:latin typeface="Arial" panose="020B0604020202020204" pitchFamily="34" charset="0"/>
              <a:cs typeface="Arial" panose="020B0604020202020204" pitchFamily="34" charset="0"/>
            </a:endParaRPr>
          </a:p>
          <a:p>
            <a:pPr lvl="1"/>
            <a:endParaRPr lang="es-CL"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CL" sz="2000" dirty="0" err="1">
                <a:latin typeface="Arial" panose="020B0604020202020204" pitchFamily="34" charset="0"/>
                <a:cs typeface="Arial" panose="020B0604020202020204" pitchFamily="34" charset="0"/>
              </a:rPr>
              <a:t>Backup</a:t>
            </a:r>
            <a:r>
              <a:rPr lang="es-CL" sz="2000" dirty="0">
                <a:latin typeface="Arial" panose="020B0604020202020204" pitchFamily="34" charset="0"/>
                <a:cs typeface="Arial" panose="020B0604020202020204" pitchFamily="34" charset="0"/>
              </a:rPr>
              <a:t> </a:t>
            </a:r>
            <a:r>
              <a:rPr lang="es-CL" sz="2000" dirty="0" smtClean="0">
                <a:latin typeface="Arial" panose="020B0604020202020204" pitchFamily="34" charset="0"/>
                <a:cs typeface="Arial" panose="020B0604020202020204" pitchFamily="34" charset="0"/>
              </a:rPr>
              <a:t>de base de datos Incrementales</a:t>
            </a:r>
          </a:p>
          <a:p>
            <a:pPr marL="809271" lvl="1"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Cada 24 </a:t>
            </a:r>
            <a:r>
              <a:rPr lang="en-US" sz="2000" dirty="0" err="1" smtClean="0">
                <a:latin typeface="Arial" panose="020B0604020202020204" pitchFamily="34" charset="0"/>
                <a:cs typeface="Arial" panose="020B0604020202020204" pitchFamily="34" charset="0"/>
              </a:rPr>
              <a:t>hrs</a:t>
            </a:r>
            <a:endParaRPr lang="en-US" sz="2000" dirty="0" smtClean="0">
              <a:latin typeface="Arial" panose="020B0604020202020204" pitchFamily="34" charset="0"/>
              <a:cs typeface="Arial" panose="020B0604020202020204" pitchFamily="34" charset="0"/>
            </a:endParaRPr>
          </a:p>
          <a:p>
            <a:pPr lvl="1"/>
            <a:endParaRPr lang="es-CL"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CL" sz="2000" dirty="0">
                <a:latin typeface="Arial" panose="020B0604020202020204" pitchFamily="34" charset="0"/>
                <a:cs typeface="Arial" panose="020B0604020202020204" pitchFamily="34" charset="0"/>
              </a:rPr>
              <a:t>99.95% Disponibilidad </a:t>
            </a:r>
            <a:endParaRPr lang="es-CL" sz="20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Replicación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geográfica</a:t>
            </a:r>
            <a:endParaRPr lang="es-CL" sz="2000" dirty="0">
              <a:latin typeface="Arial" panose="020B0604020202020204" pitchFamily="34" charset="0"/>
              <a:cs typeface="Arial" panose="020B0604020202020204" pitchFamily="34" charset="0"/>
            </a:endParaRPr>
          </a:p>
          <a:p>
            <a:pPr lvl="0"/>
            <a:endParaRPr lang="es-CL" sz="2400" dirty="0" smtClean="0"/>
          </a:p>
          <a:p>
            <a:pPr lvl="0"/>
            <a:endParaRPr lang="es-CL" dirty="0"/>
          </a:p>
          <a:p>
            <a:pPr lvl="1"/>
            <a:endParaRPr lang="es-CL" dirty="0"/>
          </a:p>
        </p:txBody>
      </p:sp>
      <p:pic>
        <p:nvPicPr>
          <p:cNvPr id="84" name="Marcador de posición de imagen 21"/>
          <p:cNvPicPr>
            <a:picLocks noChangeAspect="1"/>
          </p:cNvPicPr>
          <p:nvPr/>
        </p:nvPicPr>
        <p:blipFill rotWithShape="1">
          <a:blip r:embed="rId2">
            <a:extLst>
              <a:ext uri="{28A0092B-C50C-407E-A947-70E740481C1C}">
                <a14:useLocalDpi xmlns:a14="http://schemas.microsoft.com/office/drawing/2010/main" val="0"/>
              </a:ext>
            </a:extLst>
          </a:blip>
          <a:srcRect l="-1" r="44439"/>
          <a:stretch/>
        </p:blipFill>
        <p:spPr>
          <a:xfrm>
            <a:off x="6219825" y="-1"/>
            <a:ext cx="6216650" cy="6994525"/>
          </a:xfrm>
          <a:prstGeom prst="rect">
            <a:avLst/>
          </a:prstGeom>
        </p:spPr>
      </p:pic>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437" y="278572"/>
            <a:ext cx="780290" cy="780290"/>
          </a:xfrm>
          <a:prstGeom prst="rect">
            <a:avLst/>
          </a:prstGeom>
        </p:spPr>
      </p:pic>
    </p:spTree>
    <p:extLst>
      <p:ext uri="{BB962C8B-B14F-4D97-AF65-F5344CB8AC3E}">
        <p14:creationId xmlns:p14="http://schemas.microsoft.com/office/powerpoint/2010/main" val="118414992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50837" y="296862"/>
            <a:ext cx="11889564" cy="810438"/>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600" dirty="0">
                <a:solidFill>
                  <a:srgbClr val="F7941F"/>
                </a:solidFill>
                <a:latin typeface="Arial" panose="020B0604020202020204" pitchFamily="34" charset="0"/>
                <a:cs typeface="Arial" panose="020B0604020202020204" pitchFamily="34" charset="0"/>
              </a:rPr>
              <a:t>Microsoft </a:t>
            </a:r>
            <a:r>
              <a:rPr lang="es-MX" sz="3600" dirty="0" err="1">
                <a:solidFill>
                  <a:srgbClr val="F7941F"/>
                </a:solidFill>
                <a:latin typeface="Arial" panose="020B0604020202020204" pitchFamily="34" charset="0"/>
                <a:cs typeface="Arial" panose="020B0604020202020204" pitchFamily="34" charset="0"/>
              </a:rPr>
              <a:t>Azure</a:t>
            </a:r>
            <a:r>
              <a:rPr lang="es-MX" sz="3600" dirty="0">
                <a:solidFill>
                  <a:srgbClr val="F7941F"/>
                </a:solidFill>
                <a:latin typeface="Arial" panose="020B0604020202020204" pitchFamily="34" charset="0"/>
                <a:cs typeface="Arial" panose="020B0604020202020204" pitchFamily="34" charset="0"/>
              </a:rPr>
              <a:t> Cloud</a:t>
            </a:r>
          </a:p>
        </p:txBody>
      </p:sp>
      <p:grpSp>
        <p:nvGrpSpPr>
          <p:cNvPr id="32" name="Group 31"/>
          <p:cNvGrpSpPr/>
          <p:nvPr/>
        </p:nvGrpSpPr>
        <p:grpSpPr>
          <a:xfrm>
            <a:off x="3183868" y="5399100"/>
            <a:ext cx="824569" cy="860499"/>
            <a:chOff x="6921662" y="2105312"/>
            <a:chExt cx="1041720" cy="1041720"/>
          </a:xfrm>
        </p:grpSpPr>
        <p:sp>
          <p:nvSpPr>
            <p:cNvPr id="54" name="Rectangle 53"/>
            <p:cNvSpPr/>
            <p:nvPr/>
          </p:nvSpPr>
          <p:spPr>
            <a:xfrm>
              <a:off x="6921662" y="2105312"/>
              <a:ext cx="1041720" cy="1041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5" name="Freeform 54"/>
            <p:cNvSpPr>
              <a:spLocks noChangeAspect="1"/>
            </p:cNvSpPr>
            <p:nvPr/>
          </p:nvSpPr>
          <p:spPr>
            <a:xfrm>
              <a:off x="7106017" y="2315552"/>
              <a:ext cx="673010" cy="621240"/>
            </a:xfrm>
            <a:custGeom>
              <a:avLst/>
              <a:gdLst>
                <a:gd name="connsiteX0" fmla="*/ 41311 w 548393"/>
                <a:gd name="connsiteY0" fmla="*/ 42378 h 509495"/>
                <a:gd name="connsiteX1" fmla="*/ 41311 w 548393"/>
                <a:gd name="connsiteY1" fmla="*/ 353790 h 509495"/>
                <a:gd name="connsiteX2" fmla="*/ 507083 w 548393"/>
                <a:gd name="connsiteY2" fmla="*/ 353790 h 509495"/>
                <a:gd name="connsiteX3" fmla="*/ 507083 w 548393"/>
                <a:gd name="connsiteY3" fmla="*/ 42378 h 509495"/>
                <a:gd name="connsiteX4" fmla="*/ 0 w 548393"/>
                <a:gd name="connsiteY4" fmla="*/ 0 h 509495"/>
                <a:gd name="connsiteX5" fmla="*/ 548393 w 548393"/>
                <a:gd name="connsiteY5" fmla="*/ 0 h 509495"/>
                <a:gd name="connsiteX6" fmla="*/ 548393 w 548393"/>
                <a:gd name="connsiteY6" fmla="*/ 395806 h 509495"/>
                <a:gd name="connsiteX7" fmla="*/ 372437 w 548393"/>
                <a:gd name="connsiteY7" fmla="*/ 395806 h 509495"/>
                <a:gd name="connsiteX8" fmla="*/ 342295 w 548393"/>
                <a:gd name="connsiteY8" fmla="*/ 415786 h 509495"/>
                <a:gd name="connsiteX9" fmla="*/ 339725 w 548393"/>
                <a:gd name="connsiteY9" fmla="*/ 428519 h 509495"/>
                <a:gd name="connsiteX10" fmla="*/ 342295 w 548393"/>
                <a:gd name="connsiteY10" fmla="*/ 441252 h 509495"/>
                <a:gd name="connsiteX11" fmla="*/ 372437 w 548393"/>
                <a:gd name="connsiteY11" fmla="*/ 461231 h 509495"/>
                <a:gd name="connsiteX12" fmla="*/ 507083 w 548393"/>
                <a:gd name="connsiteY12" fmla="*/ 461232 h 509495"/>
                <a:gd name="connsiteX13" fmla="*/ 507083 w 548393"/>
                <a:gd name="connsiteY13" fmla="*/ 509495 h 509495"/>
                <a:gd name="connsiteX14" fmla="*/ 41311 w 548393"/>
                <a:gd name="connsiteY14" fmla="*/ 509495 h 509495"/>
                <a:gd name="connsiteX15" fmla="*/ 41311 w 548393"/>
                <a:gd name="connsiteY15" fmla="*/ 461232 h 509495"/>
                <a:gd name="connsiteX16" fmla="*/ 169294 w 548393"/>
                <a:gd name="connsiteY16" fmla="*/ 461232 h 509495"/>
                <a:gd name="connsiteX17" fmla="*/ 176458 w 548393"/>
                <a:gd name="connsiteY17" fmla="*/ 459785 h 509495"/>
                <a:gd name="connsiteX18" fmla="*/ 177221 w 548393"/>
                <a:gd name="connsiteY18" fmla="*/ 459785 h 509495"/>
                <a:gd name="connsiteX19" fmla="*/ 177221 w 548393"/>
                <a:gd name="connsiteY19" fmla="*/ 459631 h 509495"/>
                <a:gd name="connsiteX20" fmla="*/ 182028 w 548393"/>
                <a:gd name="connsiteY20" fmla="*/ 458661 h 509495"/>
                <a:gd name="connsiteX21" fmla="*/ 202007 w 548393"/>
                <a:gd name="connsiteY21" fmla="*/ 428519 h 509495"/>
                <a:gd name="connsiteX22" fmla="*/ 202007 w 548393"/>
                <a:gd name="connsiteY22" fmla="*/ 428519 h 509495"/>
                <a:gd name="connsiteX23" fmla="*/ 182028 w 548393"/>
                <a:gd name="connsiteY23" fmla="*/ 398377 h 509495"/>
                <a:gd name="connsiteX24" fmla="*/ 177221 w 548393"/>
                <a:gd name="connsiteY24" fmla="*/ 397407 h 509495"/>
                <a:gd name="connsiteX25" fmla="*/ 177221 w 548393"/>
                <a:gd name="connsiteY25" fmla="*/ 396167 h 509495"/>
                <a:gd name="connsiteX26" fmla="*/ 171082 w 548393"/>
                <a:gd name="connsiteY26" fmla="*/ 396167 h 509495"/>
                <a:gd name="connsiteX27" fmla="*/ 169294 w 548393"/>
                <a:gd name="connsiteY27" fmla="*/ 395806 h 509495"/>
                <a:gd name="connsiteX28" fmla="*/ 0 w 548393"/>
                <a:gd name="connsiteY28" fmla="*/ 395806 h 5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8393" h="509495">
                  <a:moveTo>
                    <a:pt x="41311" y="42378"/>
                  </a:moveTo>
                  <a:lnTo>
                    <a:pt x="41311" y="353790"/>
                  </a:lnTo>
                  <a:lnTo>
                    <a:pt x="507083" y="353790"/>
                  </a:lnTo>
                  <a:lnTo>
                    <a:pt x="507083" y="42378"/>
                  </a:lnTo>
                  <a:close/>
                  <a:moveTo>
                    <a:pt x="0" y="0"/>
                  </a:moveTo>
                  <a:lnTo>
                    <a:pt x="548393" y="0"/>
                  </a:lnTo>
                  <a:lnTo>
                    <a:pt x="548393" y="395806"/>
                  </a:lnTo>
                  <a:lnTo>
                    <a:pt x="372437" y="395806"/>
                  </a:lnTo>
                  <a:cubicBezTo>
                    <a:pt x="358887" y="395806"/>
                    <a:pt x="347261" y="404044"/>
                    <a:pt x="342295" y="415786"/>
                  </a:cubicBezTo>
                  <a:lnTo>
                    <a:pt x="339725" y="428519"/>
                  </a:lnTo>
                  <a:lnTo>
                    <a:pt x="342295" y="441252"/>
                  </a:lnTo>
                  <a:cubicBezTo>
                    <a:pt x="347261" y="452993"/>
                    <a:pt x="358887" y="461231"/>
                    <a:pt x="372437" y="461231"/>
                  </a:cubicBezTo>
                  <a:lnTo>
                    <a:pt x="507083" y="461232"/>
                  </a:lnTo>
                  <a:lnTo>
                    <a:pt x="507083" y="509495"/>
                  </a:lnTo>
                  <a:lnTo>
                    <a:pt x="41311" y="509495"/>
                  </a:lnTo>
                  <a:lnTo>
                    <a:pt x="41311" y="461232"/>
                  </a:lnTo>
                  <a:lnTo>
                    <a:pt x="169294" y="461232"/>
                  </a:lnTo>
                  <a:lnTo>
                    <a:pt x="176458" y="459785"/>
                  </a:lnTo>
                  <a:lnTo>
                    <a:pt x="177221" y="459785"/>
                  </a:lnTo>
                  <a:lnTo>
                    <a:pt x="177221" y="459631"/>
                  </a:lnTo>
                  <a:lnTo>
                    <a:pt x="182028" y="458661"/>
                  </a:lnTo>
                  <a:cubicBezTo>
                    <a:pt x="193769" y="453695"/>
                    <a:pt x="202007" y="442069"/>
                    <a:pt x="202007" y="428519"/>
                  </a:cubicBezTo>
                  <a:lnTo>
                    <a:pt x="202007" y="428519"/>
                  </a:lnTo>
                  <a:cubicBezTo>
                    <a:pt x="202007" y="414969"/>
                    <a:pt x="193769" y="403343"/>
                    <a:pt x="182028" y="398377"/>
                  </a:cubicBezTo>
                  <a:lnTo>
                    <a:pt x="177221" y="397407"/>
                  </a:lnTo>
                  <a:lnTo>
                    <a:pt x="177221" y="396167"/>
                  </a:lnTo>
                  <a:lnTo>
                    <a:pt x="171082" y="396167"/>
                  </a:lnTo>
                  <a:lnTo>
                    <a:pt x="169294" y="395806"/>
                  </a:lnTo>
                  <a:lnTo>
                    <a:pt x="0" y="395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3200" u="sng"/>
            </a:p>
          </p:txBody>
        </p:sp>
      </p:grpSp>
      <p:sp>
        <p:nvSpPr>
          <p:cNvPr id="34" name="Oval 33"/>
          <p:cNvSpPr/>
          <p:nvPr/>
        </p:nvSpPr>
        <p:spPr>
          <a:xfrm>
            <a:off x="2208149" y="5719003"/>
            <a:ext cx="211478" cy="2206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u="sng" dirty="0" smtClean="0"/>
              <a:t>*</a:t>
            </a:r>
            <a:endParaRPr lang="en-US" sz="900" u="sng" dirty="0"/>
          </a:p>
        </p:txBody>
      </p:sp>
      <p:sp>
        <p:nvSpPr>
          <p:cNvPr id="35" name="Rectangle 34"/>
          <p:cNvSpPr/>
          <p:nvPr/>
        </p:nvSpPr>
        <p:spPr>
          <a:xfrm>
            <a:off x="2396625" y="5800544"/>
            <a:ext cx="682354" cy="576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u="sng"/>
          </a:p>
        </p:txBody>
      </p:sp>
      <p:sp>
        <p:nvSpPr>
          <p:cNvPr id="36" name="Isosceles Triangle 35"/>
          <p:cNvSpPr/>
          <p:nvPr/>
        </p:nvSpPr>
        <p:spPr>
          <a:xfrm rot="5400000">
            <a:off x="3042484" y="5723574"/>
            <a:ext cx="218917" cy="20977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u="sng" dirty="0"/>
          </a:p>
        </p:txBody>
      </p:sp>
      <p:grpSp>
        <p:nvGrpSpPr>
          <p:cNvPr id="14" name="Group 13"/>
          <p:cNvGrpSpPr/>
          <p:nvPr/>
        </p:nvGrpSpPr>
        <p:grpSpPr>
          <a:xfrm>
            <a:off x="2690187" y="4464201"/>
            <a:ext cx="1318250" cy="1336343"/>
            <a:chOff x="1881205" y="4464201"/>
            <a:chExt cx="1318250" cy="1336343"/>
          </a:xfrm>
        </p:grpSpPr>
        <p:sp>
          <p:nvSpPr>
            <p:cNvPr id="38" name="Isosceles Triangle 37"/>
            <p:cNvSpPr/>
            <p:nvPr/>
          </p:nvSpPr>
          <p:spPr>
            <a:xfrm rot="5400000">
              <a:off x="2233502" y="4789562"/>
              <a:ext cx="218917" cy="20977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u="sng"/>
            </a:p>
          </p:txBody>
        </p:sp>
        <p:grpSp>
          <p:nvGrpSpPr>
            <p:cNvPr id="11" name="Group 10"/>
            <p:cNvGrpSpPr/>
            <p:nvPr/>
          </p:nvGrpSpPr>
          <p:grpSpPr>
            <a:xfrm>
              <a:off x="1881205" y="4464201"/>
              <a:ext cx="1318250" cy="1336343"/>
              <a:chOff x="1881205" y="4464201"/>
              <a:chExt cx="1318250" cy="1336343"/>
            </a:xfrm>
          </p:grpSpPr>
          <p:grpSp>
            <p:nvGrpSpPr>
              <p:cNvPr id="33" name="Group 32"/>
              <p:cNvGrpSpPr/>
              <p:nvPr/>
            </p:nvGrpSpPr>
            <p:grpSpPr>
              <a:xfrm>
                <a:off x="2374886" y="4464201"/>
                <a:ext cx="824569" cy="860499"/>
                <a:chOff x="6921662" y="2105312"/>
                <a:chExt cx="1041720" cy="1041720"/>
              </a:xfrm>
            </p:grpSpPr>
            <p:sp>
              <p:nvSpPr>
                <p:cNvPr id="52" name="Rectangle 51"/>
                <p:cNvSpPr/>
                <p:nvPr/>
              </p:nvSpPr>
              <p:spPr>
                <a:xfrm>
                  <a:off x="6921662" y="2105312"/>
                  <a:ext cx="1041720" cy="1041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3" name="Freeform 52"/>
                <p:cNvSpPr>
                  <a:spLocks noChangeAspect="1"/>
                </p:cNvSpPr>
                <p:nvPr/>
              </p:nvSpPr>
              <p:spPr>
                <a:xfrm>
                  <a:off x="7106017" y="2315552"/>
                  <a:ext cx="673010" cy="621240"/>
                </a:xfrm>
                <a:custGeom>
                  <a:avLst/>
                  <a:gdLst>
                    <a:gd name="connsiteX0" fmla="*/ 41311 w 548393"/>
                    <a:gd name="connsiteY0" fmla="*/ 42378 h 509495"/>
                    <a:gd name="connsiteX1" fmla="*/ 41311 w 548393"/>
                    <a:gd name="connsiteY1" fmla="*/ 353790 h 509495"/>
                    <a:gd name="connsiteX2" fmla="*/ 507083 w 548393"/>
                    <a:gd name="connsiteY2" fmla="*/ 353790 h 509495"/>
                    <a:gd name="connsiteX3" fmla="*/ 507083 w 548393"/>
                    <a:gd name="connsiteY3" fmla="*/ 42378 h 509495"/>
                    <a:gd name="connsiteX4" fmla="*/ 0 w 548393"/>
                    <a:gd name="connsiteY4" fmla="*/ 0 h 509495"/>
                    <a:gd name="connsiteX5" fmla="*/ 548393 w 548393"/>
                    <a:gd name="connsiteY5" fmla="*/ 0 h 509495"/>
                    <a:gd name="connsiteX6" fmla="*/ 548393 w 548393"/>
                    <a:gd name="connsiteY6" fmla="*/ 395806 h 509495"/>
                    <a:gd name="connsiteX7" fmla="*/ 372437 w 548393"/>
                    <a:gd name="connsiteY7" fmla="*/ 395806 h 509495"/>
                    <a:gd name="connsiteX8" fmla="*/ 342295 w 548393"/>
                    <a:gd name="connsiteY8" fmla="*/ 415786 h 509495"/>
                    <a:gd name="connsiteX9" fmla="*/ 339725 w 548393"/>
                    <a:gd name="connsiteY9" fmla="*/ 428519 h 509495"/>
                    <a:gd name="connsiteX10" fmla="*/ 342295 w 548393"/>
                    <a:gd name="connsiteY10" fmla="*/ 441252 h 509495"/>
                    <a:gd name="connsiteX11" fmla="*/ 372437 w 548393"/>
                    <a:gd name="connsiteY11" fmla="*/ 461231 h 509495"/>
                    <a:gd name="connsiteX12" fmla="*/ 507083 w 548393"/>
                    <a:gd name="connsiteY12" fmla="*/ 461232 h 509495"/>
                    <a:gd name="connsiteX13" fmla="*/ 507083 w 548393"/>
                    <a:gd name="connsiteY13" fmla="*/ 509495 h 509495"/>
                    <a:gd name="connsiteX14" fmla="*/ 41311 w 548393"/>
                    <a:gd name="connsiteY14" fmla="*/ 509495 h 509495"/>
                    <a:gd name="connsiteX15" fmla="*/ 41311 w 548393"/>
                    <a:gd name="connsiteY15" fmla="*/ 461232 h 509495"/>
                    <a:gd name="connsiteX16" fmla="*/ 169294 w 548393"/>
                    <a:gd name="connsiteY16" fmla="*/ 461232 h 509495"/>
                    <a:gd name="connsiteX17" fmla="*/ 176458 w 548393"/>
                    <a:gd name="connsiteY17" fmla="*/ 459785 h 509495"/>
                    <a:gd name="connsiteX18" fmla="*/ 177221 w 548393"/>
                    <a:gd name="connsiteY18" fmla="*/ 459785 h 509495"/>
                    <a:gd name="connsiteX19" fmla="*/ 177221 w 548393"/>
                    <a:gd name="connsiteY19" fmla="*/ 459631 h 509495"/>
                    <a:gd name="connsiteX20" fmla="*/ 182028 w 548393"/>
                    <a:gd name="connsiteY20" fmla="*/ 458661 h 509495"/>
                    <a:gd name="connsiteX21" fmla="*/ 202007 w 548393"/>
                    <a:gd name="connsiteY21" fmla="*/ 428519 h 509495"/>
                    <a:gd name="connsiteX22" fmla="*/ 202007 w 548393"/>
                    <a:gd name="connsiteY22" fmla="*/ 428519 h 509495"/>
                    <a:gd name="connsiteX23" fmla="*/ 182028 w 548393"/>
                    <a:gd name="connsiteY23" fmla="*/ 398377 h 509495"/>
                    <a:gd name="connsiteX24" fmla="*/ 177221 w 548393"/>
                    <a:gd name="connsiteY24" fmla="*/ 397407 h 509495"/>
                    <a:gd name="connsiteX25" fmla="*/ 177221 w 548393"/>
                    <a:gd name="connsiteY25" fmla="*/ 396167 h 509495"/>
                    <a:gd name="connsiteX26" fmla="*/ 171082 w 548393"/>
                    <a:gd name="connsiteY26" fmla="*/ 396167 h 509495"/>
                    <a:gd name="connsiteX27" fmla="*/ 169294 w 548393"/>
                    <a:gd name="connsiteY27" fmla="*/ 395806 h 509495"/>
                    <a:gd name="connsiteX28" fmla="*/ 0 w 548393"/>
                    <a:gd name="connsiteY28" fmla="*/ 395806 h 5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8393" h="509495">
                      <a:moveTo>
                        <a:pt x="41311" y="42378"/>
                      </a:moveTo>
                      <a:lnTo>
                        <a:pt x="41311" y="353790"/>
                      </a:lnTo>
                      <a:lnTo>
                        <a:pt x="507083" y="353790"/>
                      </a:lnTo>
                      <a:lnTo>
                        <a:pt x="507083" y="42378"/>
                      </a:lnTo>
                      <a:close/>
                      <a:moveTo>
                        <a:pt x="0" y="0"/>
                      </a:moveTo>
                      <a:lnTo>
                        <a:pt x="548393" y="0"/>
                      </a:lnTo>
                      <a:lnTo>
                        <a:pt x="548393" y="395806"/>
                      </a:lnTo>
                      <a:lnTo>
                        <a:pt x="372437" y="395806"/>
                      </a:lnTo>
                      <a:cubicBezTo>
                        <a:pt x="358887" y="395806"/>
                        <a:pt x="347261" y="404044"/>
                        <a:pt x="342295" y="415786"/>
                      </a:cubicBezTo>
                      <a:lnTo>
                        <a:pt x="339725" y="428519"/>
                      </a:lnTo>
                      <a:lnTo>
                        <a:pt x="342295" y="441252"/>
                      </a:lnTo>
                      <a:cubicBezTo>
                        <a:pt x="347261" y="452993"/>
                        <a:pt x="358887" y="461231"/>
                        <a:pt x="372437" y="461231"/>
                      </a:cubicBezTo>
                      <a:lnTo>
                        <a:pt x="507083" y="461232"/>
                      </a:lnTo>
                      <a:lnTo>
                        <a:pt x="507083" y="509495"/>
                      </a:lnTo>
                      <a:lnTo>
                        <a:pt x="41311" y="509495"/>
                      </a:lnTo>
                      <a:lnTo>
                        <a:pt x="41311" y="461232"/>
                      </a:lnTo>
                      <a:lnTo>
                        <a:pt x="169294" y="461232"/>
                      </a:lnTo>
                      <a:lnTo>
                        <a:pt x="176458" y="459785"/>
                      </a:lnTo>
                      <a:lnTo>
                        <a:pt x="177221" y="459785"/>
                      </a:lnTo>
                      <a:lnTo>
                        <a:pt x="177221" y="459631"/>
                      </a:lnTo>
                      <a:lnTo>
                        <a:pt x="182028" y="458661"/>
                      </a:lnTo>
                      <a:cubicBezTo>
                        <a:pt x="193769" y="453695"/>
                        <a:pt x="202007" y="442069"/>
                        <a:pt x="202007" y="428519"/>
                      </a:cubicBezTo>
                      <a:lnTo>
                        <a:pt x="202007" y="428519"/>
                      </a:lnTo>
                      <a:cubicBezTo>
                        <a:pt x="202007" y="414969"/>
                        <a:pt x="193769" y="403343"/>
                        <a:pt x="182028" y="398377"/>
                      </a:cubicBezTo>
                      <a:lnTo>
                        <a:pt x="177221" y="397407"/>
                      </a:lnTo>
                      <a:lnTo>
                        <a:pt x="177221" y="396167"/>
                      </a:lnTo>
                      <a:lnTo>
                        <a:pt x="171082" y="396167"/>
                      </a:lnTo>
                      <a:lnTo>
                        <a:pt x="169294" y="395806"/>
                      </a:lnTo>
                      <a:lnTo>
                        <a:pt x="0" y="395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3200" u="sng"/>
                </a:p>
              </p:txBody>
            </p:sp>
          </p:grpSp>
          <p:grpSp>
            <p:nvGrpSpPr>
              <p:cNvPr id="6" name="Group 5"/>
              <p:cNvGrpSpPr/>
              <p:nvPr/>
            </p:nvGrpSpPr>
            <p:grpSpPr>
              <a:xfrm>
                <a:off x="1881205" y="4866532"/>
                <a:ext cx="476793" cy="934012"/>
                <a:chOff x="1881205" y="4866532"/>
                <a:chExt cx="476793" cy="934012"/>
              </a:xfrm>
            </p:grpSpPr>
            <p:sp>
              <p:nvSpPr>
                <p:cNvPr id="37" name="Rectangle 36"/>
                <p:cNvSpPr/>
                <p:nvPr/>
              </p:nvSpPr>
              <p:spPr>
                <a:xfrm>
                  <a:off x="1881205" y="4866532"/>
                  <a:ext cx="476793" cy="576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 name="Rectangle 38"/>
                <p:cNvSpPr/>
                <p:nvPr/>
              </p:nvSpPr>
              <p:spPr>
                <a:xfrm rot="16200000">
                  <a:off x="1441801" y="5305936"/>
                  <a:ext cx="934012" cy="5520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grpSp>
      <p:grpSp>
        <p:nvGrpSpPr>
          <p:cNvPr id="13" name="Group 12"/>
          <p:cNvGrpSpPr/>
          <p:nvPr/>
        </p:nvGrpSpPr>
        <p:grpSpPr>
          <a:xfrm>
            <a:off x="2690187" y="3557836"/>
            <a:ext cx="1318250" cy="1339740"/>
            <a:chOff x="1881205" y="3557836"/>
            <a:chExt cx="1318250" cy="1339740"/>
          </a:xfrm>
        </p:grpSpPr>
        <p:sp>
          <p:nvSpPr>
            <p:cNvPr id="47" name="Isosceles Triangle 46"/>
            <p:cNvSpPr/>
            <p:nvPr/>
          </p:nvSpPr>
          <p:spPr>
            <a:xfrm rot="5400000">
              <a:off x="2233502" y="3886594"/>
              <a:ext cx="218917" cy="20977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u="sng"/>
            </a:p>
          </p:txBody>
        </p:sp>
        <p:grpSp>
          <p:nvGrpSpPr>
            <p:cNvPr id="7" name="Group 6"/>
            <p:cNvGrpSpPr/>
            <p:nvPr/>
          </p:nvGrpSpPr>
          <p:grpSpPr>
            <a:xfrm>
              <a:off x="1881205" y="3557836"/>
              <a:ext cx="1318250" cy="1339740"/>
              <a:chOff x="1881205" y="3557836"/>
              <a:chExt cx="1318250" cy="1339740"/>
            </a:xfrm>
          </p:grpSpPr>
          <p:grpSp>
            <p:nvGrpSpPr>
              <p:cNvPr id="2" name="Group 1"/>
              <p:cNvGrpSpPr/>
              <p:nvPr/>
            </p:nvGrpSpPr>
            <p:grpSpPr>
              <a:xfrm>
                <a:off x="2374886" y="3557836"/>
                <a:ext cx="824569" cy="860499"/>
                <a:chOff x="2374886" y="3557836"/>
                <a:chExt cx="824569" cy="860499"/>
              </a:xfrm>
            </p:grpSpPr>
            <p:sp>
              <p:nvSpPr>
                <p:cNvPr id="42" name="Rectangle 41"/>
                <p:cNvSpPr/>
                <p:nvPr/>
              </p:nvSpPr>
              <p:spPr>
                <a:xfrm>
                  <a:off x="2374886" y="3557836"/>
                  <a:ext cx="824569" cy="860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 name="Freeform 42"/>
                <p:cNvSpPr>
                  <a:spLocks noChangeAspect="1"/>
                </p:cNvSpPr>
                <p:nvPr/>
              </p:nvSpPr>
              <p:spPr>
                <a:xfrm>
                  <a:off x="2520811" y="3731502"/>
                  <a:ext cx="532718" cy="513167"/>
                </a:xfrm>
                <a:custGeom>
                  <a:avLst/>
                  <a:gdLst>
                    <a:gd name="connsiteX0" fmla="*/ 41311 w 548393"/>
                    <a:gd name="connsiteY0" fmla="*/ 42378 h 509495"/>
                    <a:gd name="connsiteX1" fmla="*/ 41311 w 548393"/>
                    <a:gd name="connsiteY1" fmla="*/ 353790 h 509495"/>
                    <a:gd name="connsiteX2" fmla="*/ 507083 w 548393"/>
                    <a:gd name="connsiteY2" fmla="*/ 353790 h 509495"/>
                    <a:gd name="connsiteX3" fmla="*/ 507083 w 548393"/>
                    <a:gd name="connsiteY3" fmla="*/ 42378 h 509495"/>
                    <a:gd name="connsiteX4" fmla="*/ 0 w 548393"/>
                    <a:gd name="connsiteY4" fmla="*/ 0 h 509495"/>
                    <a:gd name="connsiteX5" fmla="*/ 548393 w 548393"/>
                    <a:gd name="connsiteY5" fmla="*/ 0 h 509495"/>
                    <a:gd name="connsiteX6" fmla="*/ 548393 w 548393"/>
                    <a:gd name="connsiteY6" fmla="*/ 395806 h 509495"/>
                    <a:gd name="connsiteX7" fmla="*/ 372437 w 548393"/>
                    <a:gd name="connsiteY7" fmla="*/ 395806 h 509495"/>
                    <a:gd name="connsiteX8" fmla="*/ 342295 w 548393"/>
                    <a:gd name="connsiteY8" fmla="*/ 415786 h 509495"/>
                    <a:gd name="connsiteX9" fmla="*/ 339725 w 548393"/>
                    <a:gd name="connsiteY9" fmla="*/ 428519 h 509495"/>
                    <a:gd name="connsiteX10" fmla="*/ 342295 w 548393"/>
                    <a:gd name="connsiteY10" fmla="*/ 441252 h 509495"/>
                    <a:gd name="connsiteX11" fmla="*/ 372437 w 548393"/>
                    <a:gd name="connsiteY11" fmla="*/ 461231 h 509495"/>
                    <a:gd name="connsiteX12" fmla="*/ 507083 w 548393"/>
                    <a:gd name="connsiteY12" fmla="*/ 461232 h 509495"/>
                    <a:gd name="connsiteX13" fmla="*/ 507083 w 548393"/>
                    <a:gd name="connsiteY13" fmla="*/ 509495 h 509495"/>
                    <a:gd name="connsiteX14" fmla="*/ 41311 w 548393"/>
                    <a:gd name="connsiteY14" fmla="*/ 509495 h 509495"/>
                    <a:gd name="connsiteX15" fmla="*/ 41311 w 548393"/>
                    <a:gd name="connsiteY15" fmla="*/ 461232 h 509495"/>
                    <a:gd name="connsiteX16" fmla="*/ 169294 w 548393"/>
                    <a:gd name="connsiteY16" fmla="*/ 461232 h 509495"/>
                    <a:gd name="connsiteX17" fmla="*/ 176458 w 548393"/>
                    <a:gd name="connsiteY17" fmla="*/ 459785 h 509495"/>
                    <a:gd name="connsiteX18" fmla="*/ 177221 w 548393"/>
                    <a:gd name="connsiteY18" fmla="*/ 459785 h 509495"/>
                    <a:gd name="connsiteX19" fmla="*/ 177221 w 548393"/>
                    <a:gd name="connsiteY19" fmla="*/ 459631 h 509495"/>
                    <a:gd name="connsiteX20" fmla="*/ 182028 w 548393"/>
                    <a:gd name="connsiteY20" fmla="*/ 458661 h 509495"/>
                    <a:gd name="connsiteX21" fmla="*/ 202007 w 548393"/>
                    <a:gd name="connsiteY21" fmla="*/ 428519 h 509495"/>
                    <a:gd name="connsiteX22" fmla="*/ 202007 w 548393"/>
                    <a:gd name="connsiteY22" fmla="*/ 428519 h 509495"/>
                    <a:gd name="connsiteX23" fmla="*/ 182028 w 548393"/>
                    <a:gd name="connsiteY23" fmla="*/ 398377 h 509495"/>
                    <a:gd name="connsiteX24" fmla="*/ 177221 w 548393"/>
                    <a:gd name="connsiteY24" fmla="*/ 397407 h 509495"/>
                    <a:gd name="connsiteX25" fmla="*/ 177221 w 548393"/>
                    <a:gd name="connsiteY25" fmla="*/ 396167 h 509495"/>
                    <a:gd name="connsiteX26" fmla="*/ 171082 w 548393"/>
                    <a:gd name="connsiteY26" fmla="*/ 396167 h 509495"/>
                    <a:gd name="connsiteX27" fmla="*/ 169294 w 548393"/>
                    <a:gd name="connsiteY27" fmla="*/ 395806 h 509495"/>
                    <a:gd name="connsiteX28" fmla="*/ 0 w 548393"/>
                    <a:gd name="connsiteY28" fmla="*/ 395806 h 5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8393" h="509495">
                      <a:moveTo>
                        <a:pt x="41311" y="42378"/>
                      </a:moveTo>
                      <a:lnTo>
                        <a:pt x="41311" y="353790"/>
                      </a:lnTo>
                      <a:lnTo>
                        <a:pt x="507083" y="353790"/>
                      </a:lnTo>
                      <a:lnTo>
                        <a:pt x="507083" y="42378"/>
                      </a:lnTo>
                      <a:close/>
                      <a:moveTo>
                        <a:pt x="0" y="0"/>
                      </a:moveTo>
                      <a:lnTo>
                        <a:pt x="548393" y="0"/>
                      </a:lnTo>
                      <a:lnTo>
                        <a:pt x="548393" y="395806"/>
                      </a:lnTo>
                      <a:lnTo>
                        <a:pt x="372437" y="395806"/>
                      </a:lnTo>
                      <a:cubicBezTo>
                        <a:pt x="358887" y="395806"/>
                        <a:pt x="347261" y="404044"/>
                        <a:pt x="342295" y="415786"/>
                      </a:cubicBezTo>
                      <a:lnTo>
                        <a:pt x="339725" y="428519"/>
                      </a:lnTo>
                      <a:lnTo>
                        <a:pt x="342295" y="441252"/>
                      </a:lnTo>
                      <a:cubicBezTo>
                        <a:pt x="347261" y="452993"/>
                        <a:pt x="358887" y="461231"/>
                        <a:pt x="372437" y="461231"/>
                      </a:cubicBezTo>
                      <a:lnTo>
                        <a:pt x="507083" y="461232"/>
                      </a:lnTo>
                      <a:lnTo>
                        <a:pt x="507083" y="509495"/>
                      </a:lnTo>
                      <a:lnTo>
                        <a:pt x="41311" y="509495"/>
                      </a:lnTo>
                      <a:lnTo>
                        <a:pt x="41311" y="461232"/>
                      </a:lnTo>
                      <a:lnTo>
                        <a:pt x="169294" y="461232"/>
                      </a:lnTo>
                      <a:lnTo>
                        <a:pt x="176458" y="459785"/>
                      </a:lnTo>
                      <a:lnTo>
                        <a:pt x="177221" y="459785"/>
                      </a:lnTo>
                      <a:lnTo>
                        <a:pt x="177221" y="459631"/>
                      </a:lnTo>
                      <a:lnTo>
                        <a:pt x="182028" y="458661"/>
                      </a:lnTo>
                      <a:cubicBezTo>
                        <a:pt x="193769" y="453695"/>
                        <a:pt x="202007" y="442069"/>
                        <a:pt x="202007" y="428519"/>
                      </a:cubicBezTo>
                      <a:lnTo>
                        <a:pt x="202007" y="428519"/>
                      </a:lnTo>
                      <a:cubicBezTo>
                        <a:pt x="202007" y="414969"/>
                        <a:pt x="193769" y="403343"/>
                        <a:pt x="182028" y="398377"/>
                      </a:cubicBezTo>
                      <a:lnTo>
                        <a:pt x="177221" y="397407"/>
                      </a:lnTo>
                      <a:lnTo>
                        <a:pt x="177221" y="396167"/>
                      </a:lnTo>
                      <a:lnTo>
                        <a:pt x="171082" y="396167"/>
                      </a:lnTo>
                      <a:lnTo>
                        <a:pt x="169294" y="395806"/>
                      </a:lnTo>
                      <a:lnTo>
                        <a:pt x="0" y="395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3200" u="sng"/>
                </a:p>
              </p:txBody>
            </p:sp>
          </p:grpSp>
          <p:sp>
            <p:nvSpPr>
              <p:cNvPr id="46" name="Rectangle 45"/>
              <p:cNvSpPr/>
              <p:nvPr/>
            </p:nvSpPr>
            <p:spPr>
              <a:xfrm>
                <a:off x="1881205" y="3963564"/>
                <a:ext cx="476793" cy="576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8" name="Rectangle 47"/>
              <p:cNvSpPr/>
              <p:nvPr/>
            </p:nvSpPr>
            <p:spPr>
              <a:xfrm rot="16200000">
                <a:off x="1441801" y="4402968"/>
                <a:ext cx="934012" cy="5520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grpSp>
        <p:nvGrpSpPr>
          <p:cNvPr id="12" name="Group 11"/>
          <p:cNvGrpSpPr/>
          <p:nvPr/>
        </p:nvGrpSpPr>
        <p:grpSpPr>
          <a:xfrm>
            <a:off x="2690187" y="2649984"/>
            <a:ext cx="1318250" cy="1326614"/>
            <a:chOff x="1881205" y="2649984"/>
            <a:chExt cx="1318250" cy="1326614"/>
          </a:xfrm>
        </p:grpSpPr>
        <p:sp>
          <p:nvSpPr>
            <p:cNvPr id="50" name="Isosceles Triangle 49"/>
            <p:cNvSpPr/>
            <p:nvPr/>
          </p:nvSpPr>
          <p:spPr>
            <a:xfrm rot="5400000">
              <a:off x="2233502" y="2965616"/>
              <a:ext cx="218917" cy="20977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u="sng"/>
            </a:p>
          </p:txBody>
        </p:sp>
        <p:grpSp>
          <p:nvGrpSpPr>
            <p:cNvPr id="10" name="Group 9"/>
            <p:cNvGrpSpPr/>
            <p:nvPr/>
          </p:nvGrpSpPr>
          <p:grpSpPr>
            <a:xfrm>
              <a:off x="1881205" y="2649984"/>
              <a:ext cx="1318250" cy="1326614"/>
              <a:chOff x="1881205" y="2649984"/>
              <a:chExt cx="1318250" cy="1326614"/>
            </a:xfrm>
          </p:grpSpPr>
          <p:grpSp>
            <p:nvGrpSpPr>
              <p:cNvPr id="9" name="Group 8"/>
              <p:cNvGrpSpPr/>
              <p:nvPr/>
            </p:nvGrpSpPr>
            <p:grpSpPr>
              <a:xfrm>
                <a:off x="2374886" y="2649984"/>
                <a:ext cx="824569" cy="860499"/>
                <a:chOff x="2374886" y="2649984"/>
                <a:chExt cx="824569" cy="860499"/>
              </a:xfrm>
            </p:grpSpPr>
            <p:sp>
              <p:nvSpPr>
                <p:cNvPr id="44" name="Rectangle 43"/>
                <p:cNvSpPr/>
                <p:nvPr/>
              </p:nvSpPr>
              <p:spPr>
                <a:xfrm>
                  <a:off x="2374886" y="2649984"/>
                  <a:ext cx="824569" cy="860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5" name="Freeform 44"/>
                <p:cNvSpPr>
                  <a:spLocks noChangeAspect="1"/>
                </p:cNvSpPr>
                <p:nvPr/>
              </p:nvSpPr>
              <p:spPr>
                <a:xfrm>
                  <a:off x="2520811" y="2823650"/>
                  <a:ext cx="532718" cy="513167"/>
                </a:xfrm>
                <a:custGeom>
                  <a:avLst/>
                  <a:gdLst>
                    <a:gd name="connsiteX0" fmla="*/ 41311 w 548393"/>
                    <a:gd name="connsiteY0" fmla="*/ 42378 h 509495"/>
                    <a:gd name="connsiteX1" fmla="*/ 41311 w 548393"/>
                    <a:gd name="connsiteY1" fmla="*/ 353790 h 509495"/>
                    <a:gd name="connsiteX2" fmla="*/ 507083 w 548393"/>
                    <a:gd name="connsiteY2" fmla="*/ 353790 h 509495"/>
                    <a:gd name="connsiteX3" fmla="*/ 507083 w 548393"/>
                    <a:gd name="connsiteY3" fmla="*/ 42378 h 509495"/>
                    <a:gd name="connsiteX4" fmla="*/ 0 w 548393"/>
                    <a:gd name="connsiteY4" fmla="*/ 0 h 509495"/>
                    <a:gd name="connsiteX5" fmla="*/ 548393 w 548393"/>
                    <a:gd name="connsiteY5" fmla="*/ 0 h 509495"/>
                    <a:gd name="connsiteX6" fmla="*/ 548393 w 548393"/>
                    <a:gd name="connsiteY6" fmla="*/ 395806 h 509495"/>
                    <a:gd name="connsiteX7" fmla="*/ 372437 w 548393"/>
                    <a:gd name="connsiteY7" fmla="*/ 395806 h 509495"/>
                    <a:gd name="connsiteX8" fmla="*/ 342295 w 548393"/>
                    <a:gd name="connsiteY8" fmla="*/ 415786 h 509495"/>
                    <a:gd name="connsiteX9" fmla="*/ 339725 w 548393"/>
                    <a:gd name="connsiteY9" fmla="*/ 428519 h 509495"/>
                    <a:gd name="connsiteX10" fmla="*/ 342295 w 548393"/>
                    <a:gd name="connsiteY10" fmla="*/ 441252 h 509495"/>
                    <a:gd name="connsiteX11" fmla="*/ 372437 w 548393"/>
                    <a:gd name="connsiteY11" fmla="*/ 461231 h 509495"/>
                    <a:gd name="connsiteX12" fmla="*/ 507083 w 548393"/>
                    <a:gd name="connsiteY12" fmla="*/ 461232 h 509495"/>
                    <a:gd name="connsiteX13" fmla="*/ 507083 w 548393"/>
                    <a:gd name="connsiteY13" fmla="*/ 509495 h 509495"/>
                    <a:gd name="connsiteX14" fmla="*/ 41311 w 548393"/>
                    <a:gd name="connsiteY14" fmla="*/ 509495 h 509495"/>
                    <a:gd name="connsiteX15" fmla="*/ 41311 w 548393"/>
                    <a:gd name="connsiteY15" fmla="*/ 461232 h 509495"/>
                    <a:gd name="connsiteX16" fmla="*/ 169294 w 548393"/>
                    <a:gd name="connsiteY16" fmla="*/ 461232 h 509495"/>
                    <a:gd name="connsiteX17" fmla="*/ 176458 w 548393"/>
                    <a:gd name="connsiteY17" fmla="*/ 459785 h 509495"/>
                    <a:gd name="connsiteX18" fmla="*/ 177221 w 548393"/>
                    <a:gd name="connsiteY18" fmla="*/ 459785 h 509495"/>
                    <a:gd name="connsiteX19" fmla="*/ 177221 w 548393"/>
                    <a:gd name="connsiteY19" fmla="*/ 459631 h 509495"/>
                    <a:gd name="connsiteX20" fmla="*/ 182028 w 548393"/>
                    <a:gd name="connsiteY20" fmla="*/ 458661 h 509495"/>
                    <a:gd name="connsiteX21" fmla="*/ 202007 w 548393"/>
                    <a:gd name="connsiteY21" fmla="*/ 428519 h 509495"/>
                    <a:gd name="connsiteX22" fmla="*/ 202007 w 548393"/>
                    <a:gd name="connsiteY22" fmla="*/ 428519 h 509495"/>
                    <a:gd name="connsiteX23" fmla="*/ 182028 w 548393"/>
                    <a:gd name="connsiteY23" fmla="*/ 398377 h 509495"/>
                    <a:gd name="connsiteX24" fmla="*/ 177221 w 548393"/>
                    <a:gd name="connsiteY24" fmla="*/ 397407 h 509495"/>
                    <a:gd name="connsiteX25" fmla="*/ 177221 w 548393"/>
                    <a:gd name="connsiteY25" fmla="*/ 396167 h 509495"/>
                    <a:gd name="connsiteX26" fmla="*/ 171082 w 548393"/>
                    <a:gd name="connsiteY26" fmla="*/ 396167 h 509495"/>
                    <a:gd name="connsiteX27" fmla="*/ 169294 w 548393"/>
                    <a:gd name="connsiteY27" fmla="*/ 395806 h 509495"/>
                    <a:gd name="connsiteX28" fmla="*/ 0 w 548393"/>
                    <a:gd name="connsiteY28" fmla="*/ 395806 h 50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8393" h="509495">
                      <a:moveTo>
                        <a:pt x="41311" y="42378"/>
                      </a:moveTo>
                      <a:lnTo>
                        <a:pt x="41311" y="353790"/>
                      </a:lnTo>
                      <a:lnTo>
                        <a:pt x="507083" y="353790"/>
                      </a:lnTo>
                      <a:lnTo>
                        <a:pt x="507083" y="42378"/>
                      </a:lnTo>
                      <a:close/>
                      <a:moveTo>
                        <a:pt x="0" y="0"/>
                      </a:moveTo>
                      <a:lnTo>
                        <a:pt x="548393" y="0"/>
                      </a:lnTo>
                      <a:lnTo>
                        <a:pt x="548393" y="395806"/>
                      </a:lnTo>
                      <a:lnTo>
                        <a:pt x="372437" y="395806"/>
                      </a:lnTo>
                      <a:cubicBezTo>
                        <a:pt x="358887" y="395806"/>
                        <a:pt x="347261" y="404044"/>
                        <a:pt x="342295" y="415786"/>
                      </a:cubicBezTo>
                      <a:lnTo>
                        <a:pt x="339725" y="428519"/>
                      </a:lnTo>
                      <a:lnTo>
                        <a:pt x="342295" y="441252"/>
                      </a:lnTo>
                      <a:cubicBezTo>
                        <a:pt x="347261" y="452993"/>
                        <a:pt x="358887" y="461231"/>
                        <a:pt x="372437" y="461231"/>
                      </a:cubicBezTo>
                      <a:lnTo>
                        <a:pt x="507083" y="461232"/>
                      </a:lnTo>
                      <a:lnTo>
                        <a:pt x="507083" y="509495"/>
                      </a:lnTo>
                      <a:lnTo>
                        <a:pt x="41311" y="509495"/>
                      </a:lnTo>
                      <a:lnTo>
                        <a:pt x="41311" y="461232"/>
                      </a:lnTo>
                      <a:lnTo>
                        <a:pt x="169294" y="461232"/>
                      </a:lnTo>
                      <a:lnTo>
                        <a:pt x="176458" y="459785"/>
                      </a:lnTo>
                      <a:lnTo>
                        <a:pt x="177221" y="459785"/>
                      </a:lnTo>
                      <a:lnTo>
                        <a:pt x="177221" y="459631"/>
                      </a:lnTo>
                      <a:lnTo>
                        <a:pt x="182028" y="458661"/>
                      </a:lnTo>
                      <a:cubicBezTo>
                        <a:pt x="193769" y="453695"/>
                        <a:pt x="202007" y="442069"/>
                        <a:pt x="202007" y="428519"/>
                      </a:cubicBezTo>
                      <a:lnTo>
                        <a:pt x="202007" y="428519"/>
                      </a:lnTo>
                      <a:cubicBezTo>
                        <a:pt x="202007" y="414969"/>
                        <a:pt x="193769" y="403343"/>
                        <a:pt x="182028" y="398377"/>
                      </a:cubicBezTo>
                      <a:lnTo>
                        <a:pt x="177221" y="397407"/>
                      </a:lnTo>
                      <a:lnTo>
                        <a:pt x="177221" y="396167"/>
                      </a:lnTo>
                      <a:lnTo>
                        <a:pt x="171082" y="396167"/>
                      </a:lnTo>
                      <a:lnTo>
                        <a:pt x="169294" y="395806"/>
                      </a:lnTo>
                      <a:lnTo>
                        <a:pt x="0" y="3958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algn="ctr"/>
                  <a:endParaRPr lang="en-US" sz="3200" u="sng"/>
                </a:p>
              </p:txBody>
            </p:sp>
          </p:grpSp>
          <p:sp>
            <p:nvSpPr>
              <p:cNvPr id="49" name="Rectangle 48"/>
              <p:cNvSpPr/>
              <p:nvPr/>
            </p:nvSpPr>
            <p:spPr>
              <a:xfrm>
                <a:off x="1881205" y="3042586"/>
                <a:ext cx="476793" cy="576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1" name="Rectangle 50"/>
              <p:cNvSpPr/>
              <p:nvPr/>
            </p:nvSpPr>
            <p:spPr>
              <a:xfrm rot="16200000">
                <a:off x="1441801" y="3481990"/>
                <a:ext cx="934012" cy="5520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sp>
        <p:nvSpPr>
          <p:cNvPr id="5" name="TextBox 4"/>
          <p:cNvSpPr txBox="1"/>
          <p:nvPr/>
        </p:nvSpPr>
        <p:spPr>
          <a:xfrm>
            <a:off x="350837" y="1143414"/>
            <a:ext cx="2204771" cy="62786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latin typeface="Arial" panose="020B0604020202020204" pitchFamily="34" charset="0"/>
                <a:cs typeface="Arial" panose="020B0604020202020204" pitchFamily="34" charset="0"/>
              </a:rPr>
              <a:t>Auto Scale</a:t>
            </a:r>
          </a:p>
        </p:txBody>
      </p:sp>
      <p:sp>
        <p:nvSpPr>
          <p:cNvPr id="56" name="TextBox 55"/>
          <p:cNvSpPr txBox="1"/>
          <p:nvPr/>
        </p:nvSpPr>
        <p:spPr>
          <a:xfrm>
            <a:off x="953898" y="1892357"/>
            <a:ext cx="19098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CPU &gt; 80%</a:t>
            </a:r>
          </a:p>
        </p:txBody>
      </p:sp>
      <p:sp>
        <p:nvSpPr>
          <p:cNvPr id="66" name="TextBox 65"/>
          <p:cNvSpPr txBox="1"/>
          <p:nvPr/>
        </p:nvSpPr>
        <p:spPr>
          <a:xfrm>
            <a:off x="954861" y="1897062"/>
            <a:ext cx="1909818" cy="570785"/>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CPU &lt; </a:t>
            </a:r>
            <a:r>
              <a:rPr lang="en-US" sz="2400" dirty="0">
                <a:gradFill>
                  <a:gsLst>
                    <a:gs pos="2917">
                      <a:schemeClr val="tx1"/>
                    </a:gs>
                    <a:gs pos="30000">
                      <a:schemeClr val="tx1"/>
                    </a:gs>
                  </a:gsLst>
                  <a:lin ang="5400000" scaled="0"/>
                </a:gradFill>
              </a:rPr>
              <a:t>6</a:t>
            </a:r>
            <a:r>
              <a:rPr lang="en-US" sz="2400" dirty="0" smtClean="0">
                <a:gradFill>
                  <a:gsLst>
                    <a:gs pos="2917">
                      <a:schemeClr val="tx1"/>
                    </a:gs>
                    <a:gs pos="30000">
                      <a:schemeClr val="tx1"/>
                    </a:gs>
                  </a:gsLst>
                  <a:lin ang="5400000" scaled="0"/>
                </a:gradFill>
              </a:rPr>
              <a:t>0%</a:t>
            </a:r>
          </a:p>
        </p:txBody>
      </p:sp>
      <p:pic>
        <p:nvPicPr>
          <p:cNvPr id="81" name="Marcador de posición de imagen 21"/>
          <p:cNvPicPr>
            <a:picLocks noChangeAspect="1"/>
          </p:cNvPicPr>
          <p:nvPr/>
        </p:nvPicPr>
        <p:blipFill rotWithShape="1">
          <a:blip r:embed="rId2">
            <a:extLst>
              <a:ext uri="{28A0092B-C50C-407E-A947-70E740481C1C}">
                <a14:useLocalDpi xmlns:a14="http://schemas.microsoft.com/office/drawing/2010/main" val="0"/>
              </a:ext>
            </a:extLst>
          </a:blip>
          <a:srcRect l="-1" r="44439"/>
          <a:stretch/>
        </p:blipFill>
        <p:spPr>
          <a:xfrm>
            <a:off x="6219825" y="-1"/>
            <a:ext cx="6216650" cy="6994525"/>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437" y="278572"/>
            <a:ext cx="780290" cy="780290"/>
          </a:xfrm>
          <a:prstGeom prst="rect">
            <a:avLst/>
          </a:prstGeom>
        </p:spPr>
      </p:pic>
    </p:spTree>
    <p:extLst>
      <p:ext uri="{BB962C8B-B14F-4D97-AF65-F5344CB8AC3E}">
        <p14:creationId xmlns:p14="http://schemas.microsoft.com/office/powerpoint/2010/main" val="1028819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6"/>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500"/>
                            </p:stCondLst>
                            <p:childTnLst>
                              <p:par>
                                <p:cTn id="27" presetID="22" presetClass="exit" presetSubtype="1" fill="hold" nodeType="afterEffect">
                                  <p:stCondLst>
                                    <p:cond delay="0"/>
                                  </p:stCondLst>
                                  <p:childTnLst>
                                    <p:animEffect transition="out" filter="wipe(up)">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par>
                          <p:cTn id="30" fill="hold">
                            <p:stCondLst>
                              <p:cond delay="1000"/>
                            </p:stCondLst>
                            <p:childTnLst>
                              <p:par>
                                <p:cTn id="31" presetID="22" presetClass="exit" presetSubtype="1" fill="hold" nodeType="afterEffect">
                                  <p:stCondLst>
                                    <p:cond delay="0"/>
                                  </p:stCondLst>
                                  <p:childTnLst>
                                    <p:animEffect transition="out" filter="wipe(up)">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par>
                          <p:cTn id="34" fill="hold">
                            <p:stCondLst>
                              <p:cond delay="1500"/>
                            </p:stCondLst>
                            <p:childTnLst>
                              <p:par>
                                <p:cTn id="35" presetID="22" presetClass="exit" presetSubtype="1" fill="hold" nodeType="afterEffect">
                                  <p:stCondLst>
                                    <p:cond delay="0"/>
                                  </p:stCondLst>
                                  <p:childTnLst>
                                    <p:animEffect transition="out" filter="wipe(up)">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350837" y="296862"/>
            <a:ext cx="11889564" cy="810438"/>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s-MX" sz="3600" dirty="0">
                <a:solidFill>
                  <a:srgbClr val="F7941F"/>
                </a:solidFill>
                <a:latin typeface="Arial" panose="020B0604020202020204" pitchFamily="34" charset="0"/>
                <a:cs typeface="Arial" panose="020B0604020202020204" pitchFamily="34" charset="0"/>
              </a:rPr>
              <a:t>Microsoft </a:t>
            </a:r>
            <a:r>
              <a:rPr lang="es-MX" sz="3600" dirty="0" err="1">
                <a:solidFill>
                  <a:srgbClr val="F7941F"/>
                </a:solidFill>
                <a:latin typeface="Arial" panose="020B0604020202020204" pitchFamily="34" charset="0"/>
                <a:cs typeface="Arial" panose="020B0604020202020204" pitchFamily="34" charset="0"/>
              </a:rPr>
              <a:t>Azure</a:t>
            </a:r>
            <a:r>
              <a:rPr lang="es-MX" sz="3600" dirty="0">
                <a:solidFill>
                  <a:srgbClr val="F7941F"/>
                </a:solidFill>
                <a:latin typeface="Arial" panose="020B0604020202020204" pitchFamily="34" charset="0"/>
                <a:cs typeface="Arial" panose="020B0604020202020204" pitchFamily="34" charset="0"/>
              </a:rPr>
              <a:t> Cloud</a:t>
            </a:r>
          </a:p>
        </p:txBody>
      </p:sp>
      <p:sp>
        <p:nvSpPr>
          <p:cNvPr id="5" name="TextBox 4"/>
          <p:cNvSpPr txBox="1"/>
          <p:nvPr/>
        </p:nvSpPr>
        <p:spPr>
          <a:xfrm>
            <a:off x="350837" y="1143414"/>
            <a:ext cx="2204771" cy="62786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latin typeface="Arial" panose="020B0604020202020204" pitchFamily="34" charset="0"/>
                <a:cs typeface="Arial" panose="020B0604020202020204" pitchFamily="34" charset="0"/>
              </a:rPr>
              <a:t>Auto Scale</a:t>
            </a:r>
          </a:p>
        </p:txBody>
      </p:sp>
      <p:pic>
        <p:nvPicPr>
          <p:cNvPr id="81" name="Marcador de posición de imagen 21"/>
          <p:cNvPicPr>
            <a:picLocks noChangeAspect="1"/>
          </p:cNvPicPr>
          <p:nvPr/>
        </p:nvPicPr>
        <p:blipFill rotWithShape="1">
          <a:blip r:embed="rId2">
            <a:extLst>
              <a:ext uri="{28A0092B-C50C-407E-A947-70E740481C1C}">
                <a14:useLocalDpi xmlns:a14="http://schemas.microsoft.com/office/drawing/2010/main" val="0"/>
              </a:ext>
            </a:extLst>
          </a:blip>
          <a:srcRect l="-1" r="44439"/>
          <a:stretch/>
        </p:blipFill>
        <p:spPr>
          <a:xfrm>
            <a:off x="6219825" y="-1"/>
            <a:ext cx="6216650" cy="6994525"/>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437" y="278572"/>
            <a:ext cx="780290" cy="780290"/>
          </a:xfrm>
          <a:prstGeom prst="rect">
            <a:avLst/>
          </a:prstGeom>
        </p:spPr>
      </p:pic>
      <p:pic>
        <p:nvPicPr>
          <p:cNvPr id="40" name="Picture 4" descr="C:\Users\Bret\AppData\Local\Temp\SNAGHTML754bc5.PNG"/>
          <p:cNvPicPr>
            <a:picLocks noChangeAspect="1" noChangeArrowheads="1"/>
          </p:cNvPicPr>
          <p:nvPr/>
        </p:nvPicPr>
        <p:blipFill rotWithShape="1">
          <a:blip r:embed="rId4">
            <a:extLst>
              <a:ext uri="{28A0092B-C50C-407E-A947-70E740481C1C}">
                <a14:useLocalDpi xmlns:a14="http://schemas.microsoft.com/office/drawing/2010/main" val="0"/>
              </a:ext>
            </a:extLst>
          </a:blip>
          <a:srcRect t="18557" b="6190"/>
          <a:stretch/>
        </p:blipFill>
        <p:spPr bwMode="auto">
          <a:xfrm>
            <a:off x="481839" y="1771278"/>
            <a:ext cx="5486400" cy="454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0318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3915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18078416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17963435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18209017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1055865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88" y="8635"/>
            <a:ext cx="11480899" cy="6977256"/>
          </a:xfrm>
          <a:prstGeom prst="rect">
            <a:avLst/>
          </a:prstGeom>
        </p:spPr>
      </p:pic>
    </p:spTree>
    <p:extLst>
      <p:ext uri="{BB962C8B-B14F-4D97-AF65-F5344CB8AC3E}">
        <p14:creationId xmlns:p14="http://schemas.microsoft.com/office/powerpoint/2010/main" val="7720399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2">
            <a:extLst>
              <a:ext uri="{28A0092B-C50C-407E-A947-70E740481C1C}">
                <a14:useLocalDpi xmlns:a14="http://schemas.microsoft.com/office/drawing/2010/main" val="0"/>
              </a:ext>
            </a:extLst>
          </a:blip>
          <a:srcRect b="6848"/>
          <a:stretch/>
        </p:blipFill>
        <p:spPr>
          <a:xfrm>
            <a:off x="473902" y="0"/>
            <a:ext cx="11488671" cy="1228451"/>
          </a:xfrm>
          <a:prstGeom prst="rect">
            <a:avLst/>
          </a:prstGeom>
        </p:spPr>
      </p:pic>
      <p:sp>
        <p:nvSpPr>
          <p:cNvPr id="5" name="TextBox 6"/>
          <p:cNvSpPr txBox="1"/>
          <p:nvPr/>
        </p:nvSpPr>
        <p:spPr>
          <a:xfrm>
            <a:off x="1642379" y="359532"/>
            <a:ext cx="7125264" cy="620491"/>
          </a:xfrm>
          <a:prstGeom prst="rect">
            <a:avLst/>
          </a:prstGeom>
          <a:noFill/>
        </p:spPr>
        <p:txBody>
          <a:bodyPr wrap="square" rtlCol="0">
            <a:spAutoFit/>
          </a:bodyPr>
          <a:lstStyle/>
          <a:p>
            <a:pPr>
              <a:spcBef>
                <a:spcPct val="0"/>
              </a:spcBef>
              <a:buFontTx/>
              <a:buNone/>
            </a:pPr>
            <a:r>
              <a:rPr lang="es-ES" sz="3432" b="1" dirty="0">
                <a:solidFill>
                  <a:schemeClr val="bg1"/>
                </a:solidFill>
                <a:ea typeface="Tahoma" panose="020B0604030504040204" pitchFamily="34" charset="0"/>
                <a:cs typeface="Arial" panose="020B0604020202020204" pitchFamily="34" charset="0"/>
              </a:rPr>
              <a:t>Política Anti-spam</a:t>
            </a:r>
            <a:endParaRPr lang="en-US" altLang="es-CL" sz="3432" b="1" dirty="0">
              <a:solidFill>
                <a:schemeClr val="bg1"/>
              </a:solidFill>
              <a:ea typeface="Tahoma" panose="020B0604030504040204" pitchFamily="34" charset="0"/>
              <a:cs typeface="Arial" panose="020B0604020202020204" pitchFamily="34" charset="0"/>
            </a:endParaRPr>
          </a:p>
        </p:txBody>
      </p:sp>
      <p:sp>
        <p:nvSpPr>
          <p:cNvPr id="7" name="CuadroTexto 6"/>
          <p:cNvSpPr txBox="1"/>
          <p:nvPr/>
        </p:nvSpPr>
        <p:spPr>
          <a:xfrm>
            <a:off x="1629159" y="1945430"/>
            <a:ext cx="9478562" cy="329962"/>
          </a:xfrm>
          <a:prstGeom prst="rect">
            <a:avLst/>
          </a:prstGeom>
          <a:noFill/>
        </p:spPr>
        <p:txBody>
          <a:bodyPr wrap="square" rtlCol="0">
            <a:spAutoFit/>
          </a:bodyPr>
          <a:lstStyle/>
          <a:p>
            <a:r>
              <a:rPr lang="es-CL" sz="1544" dirty="0">
                <a:latin typeface="+mj-lt"/>
                <a:cs typeface="Arial" panose="020B0604020202020204" pitchFamily="34" charset="0"/>
              </a:rPr>
              <a:t>La política de MasterBase® al respecto es muy clara: Estamos </a:t>
            </a:r>
            <a:r>
              <a:rPr lang="es-CL" sz="1544" b="1" dirty="0">
                <a:latin typeface="+mj-lt"/>
                <a:cs typeface="Arial" panose="020B0604020202020204" pitchFamily="34" charset="0"/>
              </a:rPr>
              <a:t>totalmente en contra del </a:t>
            </a:r>
            <a:r>
              <a:rPr lang="es-CL" sz="1544" b="1" i="1" dirty="0">
                <a:latin typeface="+mj-lt"/>
                <a:cs typeface="Arial" panose="020B0604020202020204" pitchFamily="34" charset="0"/>
              </a:rPr>
              <a:t>spam</a:t>
            </a:r>
            <a:r>
              <a:rPr lang="es-CL" sz="1544" b="1" dirty="0">
                <a:latin typeface="+mj-lt"/>
                <a:cs typeface="Arial" panose="020B0604020202020204" pitchFamily="34" charset="0"/>
              </a:rPr>
              <a:t> </a:t>
            </a:r>
            <a:r>
              <a:rPr lang="es-CL" sz="1544" dirty="0">
                <a:latin typeface="+mj-lt"/>
                <a:cs typeface="Arial" panose="020B0604020202020204" pitchFamily="34" charset="0"/>
              </a:rPr>
              <a:t>o email no deseado. </a:t>
            </a:r>
            <a:endParaRPr lang="es-ES_tradnl" sz="1544" dirty="0">
              <a:latin typeface="+mj-lt"/>
              <a:cs typeface="Arial" panose="020B0604020202020204" pitchFamily="34" charset="0"/>
            </a:endParaRPr>
          </a:p>
        </p:txBody>
      </p:sp>
      <p:pic>
        <p:nvPicPr>
          <p:cNvPr id="8" name="Picture 2" descr="http://www.es.masterbase.com/files/img/n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528" y="3578819"/>
            <a:ext cx="231624" cy="23162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694530" y="2990495"/>
            <a:ext cx="2611677" cy="422423"/>
          </a:xfrm>
          <a:prstGeom prst="rect">
            <a:avLst/>
          </a:prstGeom>
        </p:spPr>
        <p:txBody>
          <a:bodyPr wrap="none">
            <a:spAutoFit/>
          </a:bodyPr>
          <a:lstStyle/>
          <a:p>
            <a:r>
              <a:rPr lang="es-CL" sz="2145" b="1" dirty="0">
                <a:solidFill>
                  <a:srgbClr val="F8941F"/>
                </a:solidFill>
                <a:cs typeface="Arial" panose="020B0604020202020204" pitchFamily="34" charset="0"/>
              </a:rPr>
              <a:t>Nuestro Compromiso</a:t>
            </a:r>
            <a:endParaRPr lang="es-ES_tradnl" sz="2145" b="1" dirty="0">
              <a:solidFill>
                <a:srgbClr val="F8941F"/>
              </a:solidFill>
              <a:cs typeface="Arial" panose="020B0604020202020204" pitchFamily="34" charset="0"/>
            </a:endParaRPr>
          </a:p>
        </p:txBody>
      </p:sp>
      <p:sp>
        <p:nvSpPr>
          <p:cNvPr id="10" name="Rectángulo 9"/>
          <p:cNvSpPr/>
          <p:nvPr/>
        </p:nvSpPr>
        <p:spPr>
          <a:xfrm>
            <a:off x="1629159" y="1536181"/>
            <a:ext cx="6210092" cy="422423"/>
          </a:xfrm>
          <a:prstGeom prst="rect">
            <a:avLst/>
          </a:prstGeom>
        </p:spPr>
        <p:txBody>
          <a:bodyPr wrap="square">
            <a:spAutoFit/>
          </a:bodyPr>
          <a:lstStyle/>
          <a:p>
            <a:r>
              <a:rPr lang="es-CL" sz="2145" b="1" dirty="0">
                <a:solidFill>
                  <a:srgbClr val="F8941F"/>
                </a:solidFill>
                <a:latin typeface="+mj-lt"/>
                <a:cs typeface="Arial" panose="020B0604020202020204" pitchFamily="34" charset="0"/>
              </a:rPr>
              <a:t>Estamos en contra del Spam y ayudamos a evitarlo</a:t>
            </a:r>
            <a:endParaRPr lang="es-ES_tradnl" sz="2145" b="1" dirty="0">
              <a:solidFill>
                <a:srgbClr val="F8941F"/>
              </a:solidFill>
              <a:latin typeface="+mj-lt"/>
              <a:cs typeface="Arial" panose="020B0604020202020204" pitchFamily="34"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3882" y="3039676"/>
            <a:ext cx="3347060" cy="2745514"/>
          </a:xfrm>
          <a:prstGeom prst="rect">
            <a:avLst/>
          </a:prstGeom>
        </p:spPr>
      </p:pic>
      <p:sp>
        <p:nvSpPr>
          <p:cNvPr id="12" name="CuadroTexto 11"/>
          <p:cNvSpPr txBox="1"/>
          <p:nvPr/>
        </p:nvSpPr>
        <p:spPr>
          <a:xfrm>
            <a:off x="1956006" y="3513451"/>
            <a:ext cx="3660686" cy="567591"/>
          </a:xfrm>
          <a:prstGeom prst="rect">
            <a:avLst/>
          </a:prstGeom>
          <a:noFill/>
        </p:spPr>
        <p:txBody>
          <a:bodyPr wrap="square" rtlCol="0">
            <a:spAutoFit/>
          </a:bodyPr>
          <a:lstStyle/>
          <a:p>
            <a:pPr marL="0" lvl="1"/>
            <a:r>
              <a:rPr lang="es-CL" sz="1544" dirty="0">
                <a:cs typeface="Arial" panose="020B0604020202020204" pitchFamily="34" charset="0"/>
              </a:rPr>
              <a:t>MasterBase® no envía mails que no han sido solicitados por el receptor.</a:t>
            </a:r>
          </a:p>
        </p:txBody>
      </p:sp>
      <p:sp>
        <p:nvSpPr>
          <p:cNvPr id="13" name="CuadroTexto 12"/>
          <p:cNvSpPr txBox="1"/>
          <p:nvPr/>
        </p:nvSpPr>
        <p:spPr>
          <a:xfrm>
            <a:off x="1956006" y="4820839"/>
            <a:ext cx="3072361" cy="567591"/>
          </a:xfrm>
          <a:prstGeom prst="rect">
            <a:avLst/>
          </a:prstGeom>
          <a:noFill/>
        </p:spPr>
        <p:txBody>
          <a:bodyPr wrap="square" rtlCol="0">
            <a:spAutoFit/>
          </a:bodyPr>
          <a:lstStyle/>
          <a:p>
            <a:pPr marL="0" lvl="1"/>
            <a:r>
              <a:rPr lang="es-CL" sz="1544" dirty="0">
                <a:cs typeface="Arial" panose="020B0604020202020204" pitchFamily="34" charset="0"/>
              </a:rPr>
              <a:t>MasterBase® no vende ni arrienda información de nuestros clientes.</a:t>
            </a:r>
          </a:p>
        </p:txBody>
      </p:sp>
      <p:sp>
        <p:nvSpPr>
          <p:cNvPr id="14" name="CuadroTexto 13"/>
          <p:cNvSpPr txBox="1"/>
          <p:nvPr/>
        </p:nvSpPr>
        <p:spPr>
          <a:xfrm>
            <a:off x="1956006" y="4167145"/>
            <a:ext cx="3529947" cy="567591"/>
          </a:xfrm>
          <a:prstGeom prst="rect">
            <a:avLst/>
          </a:prstGeom>
          <a:noFill/>
        </p:spPr>
        <p:txBody>
          <a:bodyPr wrap="square" rtlCol="0">
            <a:spAutoFit/>
          </a:bodyPr>
          <a:lstStyle/>
          <a:p>
            <a:pPr marL="0" lvl="1"/>
            <a:r>
              <a:rPr lang="es-CL" sz="1544" dirty="0">
                <a:cs typeface="Arial" panose="020B0604020202020204" pitchFamily="34" charset="0"/>
              </a:rPr>
              <a:t>MasterBase® no vende ni arrienda información de nuestros clientes.</a:t>
            </a:r>
          </a:p>
        </p:txBody>
      </p:sp>
      <p:sp>
        <p:nvSpPr>
          <p:cNvPr id="15" name="CuadroTexto 14"/>
          <p:cNvSpPr txBox="1"/>
          <p:nvPr/>
        </p:nvSpPr>
        <p:spPr>
          <a:xfrm>
            <a:off x="1956006" y="5539902"/>
            <a:ext cx="3660686" cy="1042850"/>
          </a:xfrm>
          <a:prstGeom prst="rect">
            <a:avLst/>
          </a:prstGeom>
          <a:noFill/>
        </p:spPr>
        <p:txBody>
          <a:bodyPr wrap="square" rtlCol="0">
            <a:spAutoFit/>
          </a:bodyPr>
          <a:lstStyle/>
          <a:p>
            <a:pPr marL="0" lvl="1"/>
            <a:r>
              <a:rPr lang="es-CL" sz="1544" dirty="0">
                <a:cs typeface="Arial" panose="020B0604020202020204" pitchFamily="34" charset="0"/>
              </a:rPr>
              <a:t>MasterBase® mantiene una </a:t>
            </a:r>
            <a:r>
              <a:rPr lang="es-CL" sz="1544" u="sng" dirty="0">
                <a:cs typeface="Arial" panose="020B0604020202020204" pitchFamily="34" charset="0"/>
              </a:rPr>
              <a:t>política de privacidad</a:t>
            </a:r>
            <a:r>
              <a:rPr lang="es-CL" sz="1544" dirty="0">
                <a:cs typeface="Arial" panose="020B0604020202020204" pitchFamily="34" charset="0"/>
              </a:rPr>
              <a:t> que estipula claramente la forma en que maneja la información de sus clientes.</a:t>
            </a:r>
          </a:p>
        </p:txBody>
      </p:sp>
      <p:pic>
        <p:nvPicPr>
          <p:cNvPr id="16" name="Picture 2" descr="http://www.es.masterbase.com/files/img/n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528" y="4232513"/>
            <a:ext cx="231624" cy="2316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es.masterbase.com/files/img/n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528" y="4886207"/>
            <a:ext cx="231624" cy="2316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es.masterbase.com/files/img/n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528" y="5539901"/>
            <a:ext cx="231624" cy="23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8999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 Brand White 16-9_Dec-2013">
  <a:themeElements>
    <a:clrScheme name="Custom 57">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BCF2"/>
      </a:hlink>
      <a:folHlink>
        <a:srgbClr val="82CA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66052CD56FCED4DA266E04A666848F5" ma:contentTypeVersion="1" ma:contentTypeDescription="Crear nuevo documento." ma:contentTypeScope="" ma:versionID="8601aabc1781a8b28aab628726586ce7">
  <xsd:schema xmlns:xsd="http://www.w3.org/2001/XMLSchema" xmlns:xs="http://www.w3.org/2001/XMLSchema" xmlns:p="http://schemas.microsoft.com/office/2006/metadata/properties" xmlns:ns3="3c166907-33ec-4823-bd06-176963de6c9b" targetNamespace="http://schemas.microsoft.com/office/2006/metadata/properties" ma:root="true" ma:fieldsID="be6e11091e6fa2deeb6a8462cbe6b30b" ns3:_="">
    <xsd:import namespace="3c166907-33ec-4823-bd06-176963de6c9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66907-33ec-4823-bd06-176963de6c9b"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55F061E-5A08-4FDB-B3AA-9895D2F0A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166907-33ec-4823-bd06-176963de6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3c166907-33ec-4823-bd06-176963de6c9b"/>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15804</TotalTime>
  <Words>517</Words>
  <Application>Microsoft Macintosh PowerPoint</Application>
  <PresentationFormat>Personalizado</PresentationFormat>
  <Paragraphs>120</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Calibri</vt:lpstr>
      <vt:lpstr>Courier New</vt:lpstr>
      <vt:lpstr>Segoe UI</vt:lpstr>
      <vt:lpstr>Segoe UI Light</vt:lpstr>
      <vt:lpstr>Tahoma</vt:lpstr>
      <vt:lpstr>Wingdings</vt:lpstr>
      <vt:lpstr>Arial</vt:lpstr>
      <vt:lpstr>MS Brand White 16-9_Dec-2013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Microsoft Dynamics CRM - MasterBase</vt:lpstr>
      <vt:lpstr>Presentación de PowerPoint</vt:lpstr>
      <vt:lpstr>Presentación de PowerPoint</vt:lpstr>
      <vt:lpstr>Demo</vt:lpstr>
      <vt:lpstr>Presentación de PowerPoint</vt:lpstr>
      <vt:lpstr>Demo</vt:lpstr>
      <vt:lpstr>Presentación de PowerPoint</vt:lpstr>
      <vt:lpstr>Microsoft Azure</vt:lpstr>
      <vt:lpstr>Presentación de PowerPoint</vt:lpstr>
      <vt:lpstr>Presentación de PowerPoint</vt:lpstr>
      <vt:lpstr>Presentación de PowerPoint</vt:lpstr>
      <vt:lpstr>Presentación de PowerPoint</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goes here&gt;</dc:subject>
  <dc:creator>Claudio Castillo</dc:creator>
  <cp:keywords/>
  <dc:description>Template: _x000d_
Formatting: _x000d_
Audience Type:</dc:description>
  <cp:lastModifiedBy>Andrea Ossa</cp:lastModifiedBy>
  <cp:revision>456</cp:revision>
  <dcterms:created xsi:type="dcterms:W3CDTF">2014-01-30T21:57:55Z</dcterms:created>
  <dcterms:modified xsi:type="dcterms:W3CDTF">2015-12-14T15:53:07Z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0x010100266052CD56FCED4DA266E04A666848F5</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DocVizMetadataToken">
    <vt:lpwstr>300x359x1</vt:lpwstr>
  </property>
  <property fmtid="{D5CDD505-2E9C-101B-9397-08002B2CF9AE}" pid="11" name="DocVizPreviewMetadata_Count">
    <vt:i4>21</vt:i4>
  </property>
  <property fmtid="{D5CDD505-2E9C-101B-9397-08002B2CF9AE}" pid="12" name="DocVizPreviewMetadata_0">
    <vt:lpwstr>300x359x1</vt:lpwstr>
  </property>
  <property fmtid="{D5CDD505-2E9C-101B-9397-08002B2CF9AE}" pid="13" name="IsMyDocuments">
    <vt:bool>true</vt:bool>
  </property>
</Properties>
</file>