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Lst>
  <p:notesMasterIdLst>
    <p:notesMasterId r:id="rId17"/>
  </p:notesMasterIdLst>
  <p:handoutMasterIdLst>
    <p:handoutMasterId r:id="rId18"/>
  </p:handoutMasterIdLst>
  <p:sldIdLst>
    <p:sldId id="257" r:id="rId4"/>
    <p:sldId id="261" r:id="rId5"/>
    <p:sldId id="263" r:id="rId6"/>
    <p:sldId id="262" r:id="rId7"/>
    <p:sldId id="260" r:id="rId8"/>
    <p:sldId id="259" r:id="rId9"/>
    <p:sldId id="264" r:id="rId10"/>
    <p:sldId id="265" r:id="rId11"/>
    <p:sldId id="270" r:id="rId12"/>
    <p:sldId id="266" r:id="rId13"/>
    <p:sldId id="267" r:id="rId14"/>
    <p:sldId id="268" r:id="rId15"/>
    <p:sldId id="269" r:id="rId16"/>
  </p:sldIdLst>
  <p:sldSz cx="9144000" cy="6858000" type="screen4x3"/>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700"/>
    <a:srgbClr val="FFC000"/>
    <a:srgbClr val="006CA3"/>
    <a:srgbClr val="16224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792" autoAdjust="0"/>
  </p:normalViewPr>
  <p:slideViewPr>
    <p:cSldViewPr snapToGrid="0" snapToObjects="1">
      <p:cViewPr>
        <p:scale>
          <a:sx n="50" d="100"/>
          <a:sy n="50" d="100"/>
        </p:scale>
        <p:origin x="-1944" y="-45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004E17-8FB1-4831-848B-1BE776E604D7}" type="doc">
      <dgm:prSet loTypeId="urn:microsoft.com/office/officeart/2005/8/layout/process2" loCatId="process" qsTypeId="urn:microsoft.com/office/officeart/2005/8/quickstyle/simple1" qsCatId="simple" csTypeId="urn:microsoft.com/office/officeart/2005/8/colors/colorful3" csCatId="colorful" phldr="1"/>
      <dgm:spPr/>
      <dgm:t>
        <a:bodyPr/>
        <a:lstStyle/>
        <a:p>
          <a:endParaRPr lang="en-US"/>
        </a:p>
      </dgm:t>
    </dgm:pt>
    <dgm:pt modelId="{64B11E14-C8A1-4278-9C4F-A36113D94DA3}">
      <dgm:prSet phldrT="[Text]"/>
      <dgm:spPr>
        <a:solidFill>
          <a:srgbClr val="FFC000"/>
        </a:solidFill>
      </dgm:spPr>
      <dgm:t>
        <a:bodyPr/>
        <a:lstStyle/>
        <a:p>
          <a:pPr algn="ctr"/>
          <a:r>
            <a:rPr lang="en-US" b="1" dirty="0" smtClean="0">
              <a:solidFill>
                <a:schemeClr val="tx1"/>
              </a:solidFill>
              <a:latin typeface="HELVETICA" panose="020B0604020202020204" pitchFamily="34" charset="0"/>
              <a:cs typeface="HELVETICA" panose="020B0604020202020204" pitchFamily="34" charset="0"/>
            </a:rPr>
            <a:t>More Information</a:t>
          </a:r>
          <a:endParaRPr lang="en-US" b="1" dirty="0">
            <a:solidFill>
              <a:schemeClr val="tx1"/>
            </a:solidFill>
            <a:latin typeface="HELVETICA" panose="020B0604020202020204" pitchFamily="34" charset="0"/>
            <a:cs typeface="HELVETICA" panose="020B0604020202020204" pitchFamily="34" charset="0"/>
          </a:endParaRPr>
        </a:p>
      </dgm:t>
    </dgm:pt>
    <dgm:pt modelId="{61629814-CBD8-4326-B252-5FD6BCC055C6}" type="parTrans" cxnId="{0B6B47CD-6CDB-4A1D-9B39-C73676391F7E}">
      <dgm:prSet/>
      <dgm:spPr/>
      <dgm:t>
        <a:bodyPr/>
        <a:lstStyle/>
        <a:p>
          <a:endParaRPr lang="en-US"/>
        </a:p>
      </dgm:t>
    </dgm:pt>
    <dgm:pt modelId="{342501C8-55DA-40E1-A06B-1B0DBCF96F93}" type="sibTrans" cxnId="{0B6B47CD-6CDB-4A1D-9B39-C73676391F7E}">
      <dgm:prSet/>
      <dgm:spPr>
        <a:solidFill>
          <a:srgbClr val="006CA3"/>
        </a:solidFill>
        <a:ln>
          <a:solidFill>
            <a:srgbClr val="FFC700"/>
          </a:solidFill>
        </a:ln>
      </dgm:spPr>
      <dgm:t>
        <a:bodyPr/>
        <a:lstStyle/>
        <a:p>
          <a:endParaRPr lang="en-US" dirty="0"/>
        </a:p>
      </dgm:t>
    </dgm:pt>
    <dgm:pt modelId="{73611A29-7972-4C9D-B22A-4714F8FB6A5E}">
      <dgm:prSet phldrT="[Text]"/>
      <dgm:spPr>
        <a:solidFill>
          <a:srgbClr val="FFC000"/>
        </a:solidFill>
      </dgm:spPr>
      <dgm:t>
        <a:bodyPr/>
        <a:lstStyle/>
        <a:p>
          <a:pPr algn="l"/>
          <a:r>
            <a:rPr lang="en-US" b="1" dirty="0" smtClean="0">
              <a:solidFill>
                <a:schemeClr val="tx1"/>
              </a:solidFill>
              <a:latin typeface="HELVETICA" panose="020B0604020202020204" pitchFamily="34" charset="0"/>
              <a:cs typeface="HELVETICA" panose="020B0604020202020204" pitchFamily="34" charset="0"/>
            </a:rPr>
            <a:t>Less questions asked from us- eliminating time spent back and forth</a:t>
          </a:r>
          <a:endParaRPr lang="en-US" b="1" dirty="0">
            <a:solidFill>
              <a:schemeClr val="tx1"/>
            </a:solidFill>
            <a:latin typeface="HELVETICA" panose="020B0604020202020204" pitchFamily="34" charset="0"/>
            <a:cs typeface="HELVETICA" panose="020B0604020202020204" pitchFamily="34" charset="0"/>
          </a:endParaRPr>
        </a:p>
      </dgm:t>
    </dgm:pt>
    <dgm:pt modelId="{5EABB244-A34C-4954-BB9D-822CBF08F04C}" type="parTrans" cxnId="{30AFBFEB-224A-4951-A11B-D8081F105874}">
      <dgm:prSet/>
      <dgm:spPr/>
      <dgm:t>
        <a:bodyPr/>
        <a:lstStyle/>
        <a:p>
          <a:endParaRPr lang="en-US"/>
        </a:p>
      </dgm:t>
    </dgm:pt>
    <dgm:pt modelId="{08D52C48-23D6-486A-A5CF-E5E2ECCC0E8D}" type="sibTrans" cxnId="{30AFBFEB-224A-4951-A11B-D8081F105874}">
      <dgm:prSet/>
      <dgm:spPr/>
      <dgm:t>
        <a:bodyPr/>
        <a:lstStyle/>
        <a:p>
          <a:endParaRPr lang="en-US"/>
        </a:p>
      </dgm:t>
    </dgm:pt>
    <dgm:pt modelId="{3826A19A-8173-448C-8090-0CB6E494FDF0}">
      <dgm:prSet phldrT="[Text]"/>
      <dgm:spPr>
        <a:solidFill>
          <a:srgbClr val="FFC000"/>
        </a:solidFill>
      </dgm:spPr>
      <dgm:t>
        <a:bodyPr/>
        <a:lstStyle/>
        <a:p>
          <a:pPr algn="ctr"/>
          <a:r>
            <a:rPr lang="en-US" b="1" dirty="0" smtClean="0">
              <a:solidFill>
                <a:schemeClr val="tx1"/>
              </a:solidFill>
              <a:latin typeface="HELVETICA" panose="020B0604020202020204" pitchFamily="34" charset="0"/>
              <a:cs typeface="HELVETICA" panose="020B0604020202020204" pitchFamily="34" charset="0"/>
            </a:rPr>
            <a:t>More Accurate Quotes</a:t>
          </a:r>
          <a:endParaRPr lang="en-US" b="1" dirty="0">
            <a:solidFill>
              <a:schemeClr val="tx1"/>
            </a:solidFill>
            <a:latin typeface="HELVETICA" panose="020B0604020202020204" pitchFamily="34" charset="0"/>
            <a:cs typeface="HELVETICA" panose="020B0604020202020204" pitchFamily="34" charset="0"/>
          </a:endParaRPr>
        </a:p>
      </dgm:t>
    </dgm:pt>
    <dgm:pt modelId="{1D3197BB-FF33-4A8F-997B-F561C2886ACB}" type="parTrans" cxnId="{2D8BE625-D41C-4231-98A2-438FBF845783}">
      <dgm:prSet/>
      <dgm:spPr/>
      <dgm:t>
        <a:bodyPr/>
        <a:lstStyle/>
        <a:p>
          <a:endParaRPr lang="en-US"/>
        </a:p>
      </dgm:t>
    </dgm:pt>
    <dgm:pt modelId="{455F5054-4EF4-44F8-9669-B7AAF330D3F6}" type="sibTrans" cxnId="{2D8BE625-D41C-4231-98A2-438FBF845783}">
      <dgm:prSet/>
      <dgm:spPr>
        <a:solidFill>
          <a:srgbClr val="006CA3"/>
        </a:solidFill>
        <a:ln>
          <a:solidFill>
            <a:srgbClr val="FFC700"/>
          </a:solidFill>
        </a:ln>
      </dgm:spPr>
      <dgm:t>
        <a:bodyPr/>
        <a:lstStyle/>
        <a:p>
          <a:endParaRPr lang="en-US" dirty="0"/>
        </a:p>
      </dgm:t>
    </dgm:pt>
    <dgm:pt modelId="{896350D5-748D-45CF-AB5C-64F64C6EA56D}">
      <dgm:prSet phldrT="[Text]"/>
      <dgm:spPr>
        <a:solidFill>
          <a:srgbClr val="FFC000"/>
        </a:solidFill>
      </dgm:spPr>
      <dgm:t>
        <a:bodyPr/>
        <a:lstStyle/>
        <a:p>
          <a:pPr algn="l"/>
          <a:r>
            <a:rPr lang="en-US" b="1" dirty="0" smtClean="0">
              <a:solidFill>
                <a:schemeClr val="tx1"/>
              </a:solidFill>
              <a:latin typeface="HELVETICA" panose="020B0604020202020204" pitchFamily="34" charset="0"/>
              <a:cs typeface="HELVETICA" panose="020B0604020202020204" pitchFamily="34" charset="0"/>
            </a:rPr>
            <a:t>The more information we have, the more accurate Cyclonaire is.</a:t>
          </a:r>
          <a:endParaRPr lang="en-US" b="1" dirty="0">
            <a:solidFill>
              <a:schemeClr val="tx1"/>
            </a:solidFill>
            <a:latin typeface="HELVETICA" panose="020B0604020202020204" pitchFamily="34" charset="0"/>
            <a:cs typeface="HELVETICA" panose="020B0604020202020204" pitchFamily="34" charset="0"/>
          </a:endParaRPr>
        </a:p>
      </dgm:t>
    </dgm:pt>
    <dgm:pt modelId="{6F99E557-3818-4DC7-BAF5-79A73D7104B2}" type="parTrans" cxnId="{8895549E-C544-4729-A6F4-FD72783ACDF8}">
      <dgm:prSet/>
      <dgm:spPr/>
      <dgm:t>
        <a:bodyPr/>
        <a:lstStyle/>
        <a:p>
          <a:endParaRPr lang="en-US"/>
        </a:p>
      </dgm:t>
    </dgm:pt>
    <dgm:pt modelId="{2C1E0B50-82D2-454B-A297-D1E5826729EC}" type="sibTrans" cxnId="{8895549E-C544-4729-A6F4-FD72783ACDF8}">
      <dgm:prSet/>
      <dgm:spPr/>
      <dgm:t>
        <a:bodyPr/>
        <a:lstStyle/>
        <a:p>
          <a:endParaRPr lang="en-US"/>
        </a:p>
      </dgm:t>
    </dgm:pt>
    <dgm:pt modelId="{89B1EDC8-C4D2-4C75-A409-D30E4479C111}">
      <dgm:prSet phldrT="[Text]"/>
      <dgm:spPr>
        <a:solidFill>
          <a:srgbClr val="FFC000"/>
        </a:solidFill>
      </dgm:spPr>
      <dgm:t>
        <a:bodyPr/>
        <a:lstStyle/>
        <a:p>
          <a:pPr algn="ctr"/>
          <a:r>
            <a:rPr lang="en-US" b="1" dirty="0" smtClean="0">
              <a:solidFill>
                <a:schemeClr val="tx1"/>
              </a:solidFill>
              <a:latin typeface="HELVETICA" panose="020B0604020202020204" pitchFamily="34" charset="0"/>
              <a:cs typeface="HELVETICA" panose="020B0604020202020204" pitchFamily="34" charset="0"/>
            </a:rPr>
            <a:t>Faster Turnaround</a:t>
          </a:r>
          <a:endParaRPr lang="en-US" b="1" dirty="0">
            <a:solidFill>
              <a:schemeClr val="tx1"/>
            </a:solidFill>
            <a:latin typeface="HELVETICA" panose="020B0604020202020204" pitchFamily="34" charset="0"/>
            <a:cs typeface="HELVETICA" panose="020B0604020202020204" pitchFamily="34" charset="0"/>
          </a:endParaRPr>
        </a:p>
      </dgm:t>
    </dgm:pt>
    <dgm:pt modelId="{EA0CB6DD-2265-41E1-B890-E8BAAEAF92FF}" type="parTrans" cxnId="{A82BCB9E-AB85-416F-B48F-0C38870995C9}">
      <dgm:prSet/>
      <dgm:spPr/>
      <dgm:t>
        <a:bodyPr/>
        <a:lstStyle/>
        <a:p>
          <a:endParaRPr lang="en-US"/>
        </a:p>
      </dgm:t>
    </dgm:pt>
    <dgm:pt modelId="{7F44D994-036D-4392-B124-B83DD7E146E3}" type="sibTrans" cxnId="{A82BCB9E-AB85-416F-B48F-0C38870995C9}">
      <dgm:prSet/>
      <dgm:spPr/>
      <dgm:t>
        <a:bodyPr/>
        <a:lstStyle/>
        <a:p>
          <a:endParaRPr lang="en-US"/>
        </a:p>
      </dgm:t>
    </dgm:pt>
    <dgm:pt modelId="{62EC1BA9-CC34-453D-A742-5F50CEE20F30}">
      <dgm:prSet phldrT="[Text]"/>
      <dgm:spPr>
        <a:solidFill>
          <a:srgbClr val="FFC000"/>
        </a:solidFill>
      </dgm:spPr>
      <dgm:t>
        <a:bodyPr/>
        <a:lstStyle/>
        <a:p>
          <a:pPr algn="l"/>
          <a:r>
            <a:rPr lang="en-US" b="1" dirty="0" smtClean="0">
              <a:solidFill>
                <a:schemeClr val="tx1"/>
              </a:solidFill>
              <a:latin typeface="HELVETICA" panose="020B0604020202020204" pitchFamily="34" charset="0"/>
              <a:cs typeface="HELVETICA" panose="020B0604020202020204" pitchFamily="34" charset="0"/>
            </a:rPr>
            <a:t>Reps receive quotes faster</a:t>
          </a:r>
          <a:endParaRPr lang="en-US" b="1" dirty="0">
            <a:solidFill>
              <a:schemeClr val="tx1"/>
            </a:solidFill>
            <a:latin typeface="HELVETICA" panose="020B0604020202020204" pitchFamily="34" charset="0"/>
            <a:cs typeface="HELVETICA" panose="020B0604020202020204" pitchFamily="34" charset="0"/>
          </a:endParaRPr>
        </a:p>
      </dgm:t>
    </dgm:pt>
    <dgm:pt modelId="{07EE22FA-7CA8-4830-9DBA-E0018BB6263E}" type="parTrans" cxnId="{F422BE8C-9AD9-4C6B-87B1-F4FF19784ECA}">
      <dgm:prSet/>
      <dgm:spPr/>
      <dgm:t>
        <a:bodyPr/>
        <a:lstStyle/>
        <a:p>
          <a:endParaRPr lang="en-US"/>
        </a:p>
      </dgm:t>
    </dgm:pt>
    <dgm:pt modelId="{8AA0FA52-DF7D-42AE-9BDF-2ECADA803F65}" type="sibTrans" cxnId="{F422BE8C-9AD9-4C6B-87B1-F4FF19784ECA}">
      <dgm:prSet/>
      <dgm:spPr/>
      <dgm:t>
        <a:bodyPr/>
        <a:lstStyle/>
        <a:p>
          <a:endParaRPr lang="en-US"/>
        </a:p>
      </dgm:t>
    </dgm:pt>
    <dgm:pt modelId="{2B971965-206F-497D-848C-D7DBE8D957F5}">
      <dgm:prSet phldrT="[Text]"/>
      <dgm:spPr>
        <a:solidFill>
          <a:srgbClr val="FFC000"/>
        </a:solidFill>
      </dgm:spPr>
      <dgm:t>
        <a:bodyPr/>
        <a:lstStyle/>
        <a:p>
          <a:pPr algn="l"/>
          <a:r>
            <a:rPr lang="en-US" b="1" dirty="0" smtClean="0">
              <a:solidFill>
                <a:schemeClr val="tx1"/>
              </a:solidFill>
              <a:latin typeface="HELVETICA" panose="020B0604020202020204" pitchFamily="34" charset="0"/>
              <a:cs typeface="HELVETICA" panose="020B0604020202020204" pitchFamily="34" charset="0"/>
            </a:rPr>
            <a:t>Eliminates future problems</a:t>
          </a:r>
          <a:endParaRPr lang="en-US" b="1" dirty="0">
            <a:solidFill>
              <a:schemeClr val="tx1"/>
            </a:solidFill>
            <a:latin typeface="HELVETICA" panose="020B0604020202020204" pitchFamily="34" charset="0"/>
            <a:cs typeface="HELVETICA" panose="020B0604020202020204" pitchFamily="34" charset="0"/>
          </a:endParaRPr>
        </a:p>
      </dgm:t>
    </dgm:pt>
    <dgm:pt modelId="{AE2D6F08-7144-4767-AEB3-4D63718BBE2C}" type="parTrans" cxnId="{915990CF-D2B3-4540-90C6-4F8327DAF3A5}">
      <dgm:prSet/>
      <dgm:spPr/>
      <dgm:t>
        <a:bodyPr/>
        <a:lstStyle/>
        <a:p>
          <a:endParaRPr lang="en-US"/>
        </a:p>
      </dgm:t>
    </dgm:pt>
    <dgm:pt modelId="{8F3DC647-6D64-470F-B87F-F91A95F660E7}" type="sibTrans" cxnId="{915990CF-D2B3-4540-90C6-4F8327DAF3A5}">
      <dgm:prSet/>
      <dgm:spPr/>
      <dgm:t>
        <a:bodyPr/>
        <a:lstStyle/>
        <a:p>
          <a:endParaRPr lang="en-US"/>
        </a:p>
      </dgm:t>
    </dgm:pt>
    <dgm:pt modelId="{42BE680E-85ED-4794-8CC7-EC745437EEF0}" type="pres">
      <dgm:prSet presAssocID="{44004E17-8FB1-4831-848B-1BE776E604D7}" presName="linearFlow" presStyleCnt="0">
        <dgm:presLayoutVars>
          <dgm:resizeHandles val="exact"/>
        </dgm:presLayoutVars>
      </dgm:prSet>
      <dgm:spPr/>
      <dgm:t>
        <a:bodyPr/>
        <a:lstStyle/>
        <a:p>
          <a:endParaRPr lang="en-US"/>
        </a:p>
      </dgm:t>
    </dgm:pt>
    <dgm:pt modelId="{E9EA7354-76BA-4222-85E4-28773A91423A}" type="pres">
      <dgm:prSet presAssocID="{64B11E14-C8A1-4278-9C4F-A36113D94DA3}" presName="node" presStyleLbl="node1" presStyleIdx="0" presStyleCnt="3">
        <dgm:presLayoutVars>
          <dgm:bulletEnabled val="1"/>
        </dgm:presLayoutVars>
      </dgm:prSet>
      <dgm:spPr/>
      <dgm:t>
        <a:bodyPr/>
        <a:lstStyle/>
        <a:p>
          <a:endParaRPr lang="en-US"/>
        </a:p>
      </dgm:t>
    </dgm:pt>
    <dgm:pt modelId="{00D7BD06-1B1F-49CC-9681-417AA1F26506}" type="pres">
      <dgm:prSet presAssocID="{342501C8-55DA-40E1-A06B-1B0DBCF96F93}" presName="sibTrans" presStyleLbl="sibTrans2D1" presStyleIdx="0" presStyleCnt="2"/>
      <dgm:spPr/>
      <dgm:t>
        <a:bodyPr/>
        <a:lstStyle/>
        <a:p>
          <a:endParaRPr lang="en-US"/>
        </a:p>
      </dgm:t>
    </dgm:pt>
    <dgm:pt modelId="{9A452C04-EE71-447D-8029-40DCF0B17821}" type="pres">
      <dgm:prSet presAssocID="{342501C8-55DA-40E1-A06B-1B0DBCF96F93}" presName="connectorText" presStyleLbl="sibTrans2D1" presStyleIdx="0" presStyleCnt="2"/>
      <dgm:spPr/>
      <dgm:t>
        <a:bodyPr/>
        <a:lstStyle/>
        <a:p>
          <a:endParaRPr lang="en-US"/>
        </a:p>
      </dgm:t>
    </dgm:pt>
    <dgm:pt modelId="{718D9D23-A2F5-44A8-A0F5-E155F90B824D}" type="pres">
      <dgm:prSet presAssocID="{3826A19A-8173-448C-8090-0CB6E494FDF0}" presName="node" presStyleLbl="node1" presStyleIdx="1" presStyleCnt="3">
        <dgm:presLayoutVars>
          <dgm:bulletEnabled val="1"/>
        </dgm:presLayoutVars>
      </dgm:prSet>
      <dgm:spPr/>
      <dgm:t>
        <a:bodyPr/>
        <a:lstStyle/>
        <a:p>
          <a:endParaRPr lang="en-US"/>
        </a:p>
      </dgm:t>
    </dgm:pt>
    <dgm:pt modelId="{558EF8F3-E574-44CA-8DED-89B31BBFB2ED}" type="pres">
      <dgm:prSet presAssocID="{455F5054-4EF4-44F8-9669-B7AAF330D3F6}" presName="sibTrans" presStyleLbl="sibTrans2D1" presStyleIdx="1" presStyleCnt="2"/>
      <dgm:spPr/>
      <dgm:t>
        <a:bodyPr/>
        <a:lstStyle/>
        <a:p>
          <a:endParaRPr lang="en-US"/>
        </a:p>
      </dgm:t>
    </dgm:pt>
    <dgm:pt modelId="{7FCDF100-E114-428B-88FC-BAA972CE43D3}" type="pres">
      <dgm:prSet presAssocID="{455F5054-4EF4-44F8-9669-B7AAF330D3F6}" presName="connectorText" presStyleLbl="sibTrans2D1" presStyleIdx="1" presStyleCnt="2"/>
      <dgm:spPr/>
      <dgm:t>
        <a:bodyPr/>
        <a:lstStyle/>
        <a:p>
          <a:endParaRPr lang="en-US"/>
        </a:p>
      </dgm:t>
    </dgm:pt>
    <dgm:pt modelId="{7CB095C2-C98E-432B-9BE7-263C1DAF28F2}" type="pres">
      <dgm:prSet presAssocID="{89B1EDC8-C4D2-4C75-A409-D30E4479C111}" presName="node" presStyleLbl="node1" presStyleIdx="2" presStyleCnt="3">
        <dgm:presLayoutVars>
          <dgm:bulletEnabled val="1"/>
        </dgm:presLayoutVars>
      </dgm:prSet>
      <dgm:spPr/>
      <dgm:t>
        <a:bodyPr/>
        <a:lstStyle/>
        <a:p>
          <a:endParaRPr lang="en-US"/>
        </a:p>
      </dgm:t>
    </dgm:pt>
  </dgm:ptLst>
  <dgm:cxnLst>
    <dgm:cxn modelId="{915990CF-D2B3-4540-90C6-4F8327DAF3A5}" srcId="{3826A19A-8173-448C-8090-0CB6E494FDF0}" destId="{2B971965-206F-497D-848C-D7DBE8D957F5}" srcOrd="1" destOrd="0" parTransId="{AE2D6F08-7144-4767-AEB3-4D63718BBE2C}" sibTransId="{8F3DC647-6D64-470F-B87F-F91A95F660E7}"/>
    <dgm:cxn modelId="{0B6B47CD-6CDB-4A1D-9B39-C73676391F7E}" srcId="{44004E17-8FB1-4831-848B-1BE776E604D7}" destId="{64B11E14-C8A1-4278-9C4F-A36113D94DA3}" srcOrd="0" destOrd="0" parTransId="{61629814-CBD8-4326-B252-5FD6BCC055C6}" sibTransId="{342501C8-55DA-40E1-A06B-1B0DBCF96F93}"/>
    <dgm:cxn modelId="{81FF284F-D9CD-418A-BAE8-19ED478ED72B}" type="presOf" srcId="{455F5054-4EF4-44F8-9669-B7AAF330D3F6}" destId="{558EF8F3-E574-44CA-8DED-89B31BBFB2ED}" srcOrd="0" destOrd="0" presId="urn:microsoft.com/office/officeart/2005/8/layout/process2"/>
    <dgm:cxn modelId="{9EAE9915-E600-49AE-B4C8-A7509F67C5A4}" type="presOf" srcId="{896350D5-748D-45CF-AB5C-64F64C6EA56D}" destId="{718D9D23-A2F5-44A8-A0F5-E155F90B824D}" srcOrd="0" destOrd="1" presId="urn:microsoft.com/office/officeart/2005/8/layout/process2"/>
    <dgm:cxn modelId="{A9A8232C-6ABF-4C39-AEF9-05DCED04FF83}" type="presOf" srcId="{2B971965-206F-497D-848C-D7DBE8D957F5}" destId="{718D9D23-A2F5-44A8-A0F5-E155F90B824D}" srcOrd="0" destOrd="2" presId="urn:microsoft.com/office/officeart/2005/8/layout/process2"/>
    <dgm:cxn modelId="{2D8BE625-D41C-4231-98A2-438FBF845783}" srcId="{44004E17-8FB1-4831-848B-1BE776E604D7}" destId="{3826A19A-8173-448C-8090-0CB6E494FDF0}" srcOrd="1" destOrd="0" parTransId="{1D3197BB-FF33-4A8F-997B-F561C2886ACB}" sibTransId="{455F5054-4EF4-44F8-9669-B7AAF330D3F6}"/>
    <dgm:cxn modelId="{4E444D75-3A5D-4442-B719-A4249206BD1E}" type="presOf" srcId="{89B1EDC8-C4D2-4C75-A409-D30E4479C111}" destId="{7CB095C2-C98E-432B-9BE7-263C1DAF28F2}" srcOrd="0" destOrd="0" presId="urn:microsoft.com/office/officeart/2005/8/layout/process2"/>
    <dgm:cxn modelId="{F422BE8C-9AD9-4C6B-87B1-F4FF19784ECA}" srcId="{89B1EDC8-C4D2-4C75-A409-D30E4479C111}" destId="{62EC1BA9-CC34-453D-A742-5F50CEE20F30}" srcOrd="0" destOrd="0" parTransId="{07EE22FA-7CA8-4830-9DBA-E0018BB6263E}" sibTransId="{8AA0FA52-DF7D-42AE-9BDF-2ECADA803F65}"/>
    <dgm:cxn modelId="{B6C6B76B-C925-4ADE-BE6F-980F33470A3B}" type="presOf" srcId="{455F5054-4EF4-44F8-9669-B7AAF330D3F6}" destId="{7FCDF100-E114-428B-88FC-BAA972CE43D3}" srcOrd="1" destOrd="0" presId="urn:microsoft.com/office/officeart/2005/8/layout/process2"/>
    <dgm:cxn modelId="{30AFBFEB-224A-4951-A11B-D8081F105874}" srcId="{64B11E14-C8A1-4278-9C4F-A36113D94DA3}" destId="{73611A29-7972-4C9D-B22A-4714F8FB6A5E}" srcOrd="0" destOrd="0" parTransId="{5EABB244-A34C-4954-BB9D-822CBF08F04C}" sibTransId="{08D52C48-23D6-486A-A5CF-E5E2ECCC0E8D}"/>
    <dgm:cxn modelId="{8CF04389-954C-4951-AD62-63214FFAD565}" type="presOf" srcId="{44004E17-8FB1-4831-848B-1BE776E604D7}" destId="{42BE680E-85ED-4794-8CC7-EC745437EEF0}" srcOrd="0" destOrd="0" presId="urn:microsoft.com/office/officeart/2005/8/layout/process2"/>
    <dgm:cxn modelId="{A82BCB9E-AB85-416F-B48F-0C38870995C9}" srcId="{44004E17-8FB1-4831-848B-1BE776E604D7}" destId="{89B1EDC8-C4D2-4C75-A409-D30E4479C111}" srcOrd="2" destOrd="0" parTransId="{EA0CB6DD-2265-41E1-B890-E8BAAEAF92FF}" sibTransId="{7F44D994-036D-4392-B124-B83DD7E146E3}"/>
    <dgm:cxn modelId="{6B2F3B17-68E8-47D8-9FFF-527C9AA28330}" type="presOf" srcId="{64B11E14-C8A1-4278-9C4F-A36113D94DA3}" destId="{E9EA7354-76BA-4222-85E4-28773A91423A}" srcOrd="0" destOrd="0" presId="urn:microsoft.com/office/officeart/2005/8/layout/process2"/>
    <dgm:cxn modelId="{00999219-5CFE-4FC6-8A3B-DA881333B722}" type="presOf" srcId="{3826A19A-8173-448C-8090-0CB6E494FDF0}" destId="{718D9D23-A2F5-44A8-A0F5-E155F90B824D}" srcOrd="0" destOrd="0" presId="urn:microsoft.com/office/officeart/2005/8/layout/process2"/>
    <dgm:cxn modelId="{39907B47-5CE1-4862-986D-47D0AFD0589F}" type="presOf" srcId="{73611A29-7972-4C9D-B22A-4714F8FB6A5E}" destId="{E9EA7354-76BA-4222-85E4-28773A91423A}" srcOrd="0" destOrd="1" presId="urn:microsoft.com/office/officeart/2005/8/layout/process2"/>
    <dgm:cxn modelId="{0D57F7B6-89A5-45D9-8343-2E8ADA2657F7}" type="presOf" srcId="{342501C8-55DA-40E1-A06B-1B0DBCF96F93}" destId="{00D7BD06-1B1F-49CC-9681-417AA1F26506}" srcOrd="0" destOrd="0" presId="urn:microsoft.com/office/officeart/2005/8/layout/process2"/>
    <dgm:cxn modelId="{8895549E-C544-4729-A6F4-FD72783ACDF8}" srcId="{3826A19A-8173-448C-8090-0CB6E494FDF0}" destId="{896350D5-748D-45CF-AB5C-64F64C6EA56D}" srcOrd="0" destOrd="0" parTransId="{6F99E557-3818-4DC7-BAF5-79A73D7104B2}" sibTransId="{2C1E0B50-82D2-454B-A297-D1E5826729EC}"/>
    <dgm:cxn modelId="{7A4E1C4E-E589-4A8E-B449-876E15271F49}" type="presOf" srcId="{342501C8-55DA-40E1-A06B-1B0DBCF96F93}" destId="{9A452C04-EE71-447D-8029-40DCF0B17821}" srcOrd="1" destOrd="0" presId="urn:microsoft.com/office/officeart/2005/8/layout/process2"/>
    <dgm:cxn modelId="{7CBE954E-17C6-42DF-B660-ABE97D4C15A8}" type="presOf" srcId="{62EC1BA9-CC34-453D-A742-5F50CEE20F30}" destId="{7CB095C2-C98E-432B-9BE7-263C1DAF28F2}" srcOrd="0" destOrd="1" presId="urn:microsoft.com/office/officeart/2005/8/layout/process2"/>
    <dgm:cxn modelId="{50C51664-5D10-4DF9-93F3-AFC01790EEE0}" type="presParOf" srcId="{42BE680E-85ED-4794-8CC7-EC745437EEF0}" destId="{E9EA7354-76BA-4222-85E4-28773A91423A}" srcOrd="0" destOrd="0" presId="urn:microsoft.com/office/officeart/2005/8/layout/process2"/>
    <dgm:cxn modelId="{F25EC6ED-C7E5-4FD4-885D-886D3B8E76FE}" type="presParOf" srcId="{42BE680E-85ED-4794-8CC7-EC745437EEF0}" destId="{00D7BD06-1B1F-49CC-9681-417AA1F26506}" srcOrd="1" destOrd="0" presId="urn:microsoft.com/office/officeart/2005/8/layout/process2"/>
    <dgm:cxn modelId="{CF21D629-0F90-4085-A058-10A70ACB83C3}" type="presParOf" srcId="{00D7BD06-1B1F-49CC-9681-417AA1F26506}" destId="{9A452C04-EE71-447D-8029-40DCF0B17821}" srcOrd="0" destOrd="0" presId="urn:microsoft.com/office/officeart/2005/8/layout/process2"/>
    <dgm:cxn modelId="{2E956B56-0A21-4F39-998B-33645372570B}" type="presParOf" srcId="{42BE680E-85ED-4794-8CC7-EC745437EEF0}" destId="{718D9D23-A2F5-44A8-A0F5-E155F90B824D}" srcOrd="2" destOrd="0" presId="urn:microsoft.com/office/officeart/2005/8/layout/process2"/>
    <dgm:cxn modelId="{088C3AB3-4796-4025-8A83-9437CCFFD5DD}" type="presParOf" srcId="{42BE680E-85ED-4794-8CC7-EC745437EEF0}" destId="{558EF8F3-E574-44CA-8DED-89B31BBFB2ED}" srcOrd="3" destOrd="0" presId="urn:microsoft.com/office/officeart/2005/8/layout/process2"/>
    <dgm:cxn modelId="{8911DEE7-9A91-4303-92AC-47DBEEEADF8F}" type="presParOf" srcId="{558EF8F3-E574-44CA-8DED-89B31BBFB2ED}" destId="{7FCDF100-E114-428B-88FC-BAA972CE43D3}" srcOrd="0" destOrd="0" presId="urn:microsoft.com/office/officeart/2005/8/layout/process2"/>
    <dgm:cxn modelId="{A136319B-D6BA-428E-A3F8-990025FA526D}" type="presParOf" srcId="{42BE680E-85ED-4794-8CC7-EC745437EEF0}" destId="{7CB095C2-C98E-432B-9BE7-263C1DAF28F2}"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A7354-76BA-4222-85E4-28773A91423A}">
      <dsp:nvSpPr>
        <dsp:cNvPr id="0" name=""/>
        <dsp:cNvSpPr/>
      </dsp:nvSpPr>
      <dsp:spPr>
        <a:xfrm>
          <a:off x="2236008" y="0"/>
          <a:ext cx="3092980" cy="1260833"/>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HELVETICA" panose="020B0604020202020204" pitchFamily="34" charset="0"/>
              <a:cs typeface="HELVETICA" panose="020B0604020202020204" pitchFamily="34" charset="0"/>
            </a:rPr>
            <a:t>More Information</a:t>
          </a:r>
          <a:endParaRPr lang="en-US" sz="1800" b="1" kern="1200" dirty="0">
            <a:solidFill>
              <a:schemeClr val="tx1"/>
            </a:solidFill>
            <a:latin typeface="HELVETICA" panose="020B0604020202020204" pitchFamily="34" charset="0"/>
            <a:cs typeface="HELVETICA" panose="020B0604020202020204" pitchFamily="34" charset="0"/>
          </a:endParaRPr>
        </a:p>
        <a:p>
          <a:pPr marL="114300" lvl="1" indent="-114300" algn="l" defTabSz="622300">
            <a:lnSpc>
              <a:spcPct val="90000"/>
            </a:lnSpc>
            <a:spcBef>
              <a:spcPct val="0"/>
            </a:spcBef>
            <a:spcAft>
              <a:spcPct val="15000"/>
            </a:spcAft>
            <a:buChar char="••"/>
          </a:pPr>
          <a:r>
            <a:rPr lang="en-US" sz="1400" b="1" kern="1200" dirty="0" smtClean="0">
              <a:solidFill>
                <a:schemeClr val="tx1"/>
              </a:solidFill>
              <a:latin typeface="HELVETICA" panose="020B0604020202020204" pitchFamily="34" charset="0"/>
              <a:cs typeface="HELVETICA" panose="020B0604020202020204" pitchFamily="34" charset="0"/>
            </a:rPr>
            <a:t>Less questions asked from us- eliminating time spent back and forth</a:t>
          </a:r>
          <a:endParaRPr lang="en-US" sz="1400" b="1" kern="1200" dirty="0">
            <a:solidFill>
              <a:schemeClr val="tx1"/>
            </a:solidFill>
            <a:latin typeface="HELVETICA" panose="020B0604020202020204" pitchFamily="34" charset="0"/>
            <a:cs typeface="HELVETICA" panose="020B0604020202020204" pitchFamily="34" charset="0"/>
          </a:endParaRPr>
        </a:p>
      </dsp:txBody>
      <dsp:txXfrm>
        <a:off x="2272937" y="36929"/>
        <a:ext cx="3019122" cy="1186975"/>
      </dsp:txXfrm>
    </dsp:sp>
    <dsp:sp modelId="{00D7BD06-1B1F-49CC-9681-417AA1F26506}">
      <dsp:nvSpPr>
        <dsp:cNvPr id="0" name=""/>
        <dsp:cNvSpPr/>
      </dsp:nvSpPr>
      <dsp:spPr>
        <a:xfrm rot="5400000">
          <a:off x="3546092" y="1292353"/>
          <a:ext cx="472812" cy="567374"/>
        </a:xfrm>
        <a:prstGeom prst="rightArrow">
          <a:avLst>
            <a:gd name="adj1" fmla="val 60000"/>
            <a:gd name="adj2" fmla="val 50000"/>
          </a:avLst>
        </a:prstGeom>
        <a:solidFill>
          <a:srgbClr val="006CA3"/>
        </a:solidFill>
        <a:ln>
          <a:solidFill>
            <a:srgbClr val="FFC7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rot="-5400000">
        <a:off x="3612286" y="1339634"/>
        <a:ext cx="340424" cy="330968"/>
      </dsp:txXfrm>
    </dsp:sp>
    <dsp:sp modelId="{718D9D23-A2F5-44A8-A0F5-E155F90B824D}">
      <dsp:nvSpPr>
        <dsp:cNvPr id="0" name=""/>
        <dsp:cNvSpPr/>
      </dsp:nvSpPr>
      <dsp:spPr>
        <a:xfrm>
          <a:off x="2236008" y="1891249"/>
          <a:ext cx="3092980" cy="1260833"/>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HELVETICA" panose="020B0604020202020204" pitchFamily="34" charset="0"/>
              <a:cs typeface="HELVETICA" panose="020B0604020202020204" pitchFamily="34" charset="0"/>
            </a:rPr>
            <a:t>More Accurate Quotes</a:t>
          </a:r>
          <a:endParaRPr lang="en-US" sz="1800" b="1" kern="1200" dirty="0">
            <a:solidFill>
              <a:schemeClr val="tx1"/>
            </a:solidFill>
            <a:latin typeface="HELVETICA" panose="020B0604020202020204" pitchFamily="34" charset="0"/>
            <a:cs typeface="HELVETICA" panose="020B0604020202020204" pitchFamily="34" charset="0"/>
          </a:endParaRPr>
        </a:p>
        <a:p>
          <a:pPr marL="114300" lvl="1" indent="-114300" algn="l" defTabSz="622300">
            <a:lnSpc>
              <a:spcPct val="90000"/>
            </a:lnSpc>
            <a:spcBef>
              <a:spcPct val="0"/>
            </a:spcBef>
            <a:spcAft>
              <a:spcPct val="15000"/>
            </a:spcAft>
            <a:buChar char="••"/>
          </a:pPr>
          <a:r>
            <a:rPr lang="en-US" sz="1400" b="1" kern="1200" dirty="0" smtClean="0">
              <a:solidFill>
                <a:schemeClr val="tx1"/>
              </a:solidFill>
              <a:latin typeface="HELVETICA" panose="020B0604020202020204" pitchFamily="34" charset="0"/>
              <a:cs typeface="HELVETICA" panose="020B0604020202020204" pitchFamily="34" charset="0"/>
            </a:rPr>
            <a:t>The more information we have, the more accurate Cyclonaire is.</a:t>
          </a:r>
          <a:endParaRPr lang="en-US" sz="1400" b="1" kern="1200" dirty="0">
            <a:solidFill>
              <a:schemeClr val="tx1"/>
            </a:solidFill>
            <a:latin typeface="HELVETICA" panose="020B0604020202020204" pitchFamily="34" charset="0"/>
            <a:cs typeface="HELVETICA" panose="020B0604020202020204" pitchFamily="34" charset="0"/>
          </a:endParaRPr>
        </a:p>
        <a:p>
          <a:pPr marL="114300" lvl="1" indent="-114300" algn="l" defTabSz="622300">
            <a:lnSpc>
              <a:spcPct val="90000"/>
            </a:lnSpc>
            <a:spcBef>
              <a:spcPct val="0"/>
            </a:spcBef>
            <a:spcAft>
              <a:spcPct val="15000"/>
            </a:spcAft>
            <a:buChar char="••"/>
          </a:pPr>
          <a:r>
            <a:rPr lang="en-US" sz="1400" b="1" kern="1200" dirty="0" smtClean="0">
              <a:solidFill>
                <a:schemeClr val="tx1"/>
              </a:solidFill>
              <a:latin typeface="HELVETICA" panose="020B0604020202020204" pitchFamily="34" charset="0"/>
              <a:cs typeface="HELVETICA" panose="020B0604020202020204" pitchFamily="34" charset="0"/>
            </a:rPr>
            <a:t>Eliminates future problems</a:t>
          </a:r>
          <a:endParaRPr lang="en-US" sz="1400" b="1" kern="1200" dirty="0">
            <a:solidFill>
              <a:schemeClr val="tx1"/>
            </a:solidFill>
            <a:latin typeface="HELVETICA" panose="020B0604020202020204" pitchFamily="34" charset="0"/>
            <a:cs typeface="HELVETICA" panose="020B0604020202020204" pitchFamily="34" charset="0"/>
          </a:endParaRPr>
        </a:p>
      </dsp:txBody>
      <dsp:txXfrm>
        <a:off x="2272937" y="1928178"/>
        <a:ext cx="3019122" cy="1186975"/>
      </dsp:txXfrm>
    </dsp:sp>
    <dsp:sp modelId="{558EF8F3-E574-44CA-8DED-89B31BBFB2ED}">
      <dsp:nvSpPr>
        <dsp:cNvPr id="0" name=""/>
        <dsp:cNvSpPr/>
      </dsp:nvSpPr>
      <dsp:spPr>
        <a:xfrm rot="5400000">
          <a:off x="3546092" y="3183603"/>
          <a:ext cx="472812" cy="567374"/>
        </a:xfrm>
        <a:prstGeom prst="rightArrow">
          <a:avLst>
            <a:gd name="adj1" fmla="val 60000"/>
            <a:gd name="adj2" fmla="val 50000"/>
          </a:avLst>
        </a:prstGeom>
        <a:solidFill>
          <a:srgbClr val="006CA3"/>
        </a:solidFill>
        <a:ln>
          <a:solidFill>
            <a:srgbClr val="FFC70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rot="-5400000">
        <a:off x="3612286" y="3230884"/>
        <a:ext cx="340424" cy="330968"/>
      </dsp:txXfrm>
    </dsp:sp>
    <dsp:sp modelId="{7CB095C2-C98E-432B-9BE7-263C1DAF28F2}">
      <dsp:nvSpPr>
        <dsp:cNvPr id="0" name=""/>
        <dsp:cNvSpPr/>
      </dsp:nvSpPr>
      <dsp:spPr>
        <a:xfrm>
          <a:off x="2236008" y="3782499"/>
          <a:ext cx="3092980" cy="1260833"/>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HELVETICA" panose="020B0604020202020204" pitchFamily="34" charset="0"/>
              <a:cs typeface="HELVETICA" panose="020B0604020202020204" pitchFamily="34" charset="0"/>
            </a:rPr>
            <a:t>Faster Turnaround</a:t>
          </a:r>
          <a:endParaRPr lang="en-US" sz="1800" b="1" kern="1200" dirty="0">
            <a:solidFill>
              <a:schemeClr val="tx1"/>
            </a:solidFill>
            <a:latin typeface="HELVETICA" panose="020B0604020202020204" pitchFamily="34" charset="0"/>
            <a:cs typeface="HELVETICA" panose="020B0604020202020204" pitchFamily="34" charset="0"/>
          </a:endParaRPr>
        </a:p>
        <a:p>
          <a:pPr marL="114300" lvl="1" indent="-114300" algn="l" defTabSz="622300">
            <a:lnSpc>
              <a:spcPct val="90000"/>
            </a:lnSpc>
            <a:spcBef>
              <a:spcPct val="0"/>
            </a:spcBef>
            <a:spcAft>
              <a:spcPct val="15000"/>
            </a:spcAft>
            <a:buChar char="••"/>
          </a:pPr>
          <a:r>
            <a:rPr lang="en-US" sz="1400" b="1" kern="1200" dirty="0" smtClean="0">
              <a:solidFill>
                <a:schemeClr val="tx1"/>
              </a:solidFill>
              <a:latin typeface="HELVETICA" panose="020B0604020202020204" pitchFamily="34" charset="0"/>
              <a:cs typeface="HELVETICA" panose="020B0604020202020204" pitchFamily="34" charset="0"/>
            </a:rPr>
            <a:t>Reps receive quotes faster</a:t>
          </a:r>
          <a:endParaRPr lang="en-US" sz="1400" b="1" kern="1200" dirty="0">
            <a:solidFill>
              <a:schemeClr val="tx1"/>
            </a:solidFill>
            <a:latin typeface="HELVETICA" panose="020B0604020202020204" pitchFamily="34" charset="0"/>
            <a:cs typeface="HELVETICA" panose="020B0604020202020204" pitchFamily="34" charset="0"/>
          </a:endParaRPr>
        </a:p>
      </dsp:txBody>
      <dsp:txXfrm>
        <a:off x="2272937" y="3819428"/>
        <a:ext cx="3019122" cy="1186975"/>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482BDBBF-8142-4628-9C4C-B34F3D7614B1}" type="datetimeFigureOut">
              <a:rPr lang="en-US" smtClean="0"/>
              <a:t>8/4/2015</a:t>
            </a:fld>
            <a:endParaRPr lang="en-US" dirty="0"/>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3901F7C0-79F8-4FEC-B125-9E6DB9F7FE2F}" type="slidenum">
              <a:rPr lang="en-US" smtClean="0"/>
              <a:t>‹#›</a:t>
            </a:fld>
            <a:endParaRPr lang="en-US" dirty="0"/>
          </a:p>
        </p:txBody>
      </p:sp>
    </p:spTree>
    <p:extLst>
      <p:ext uri="{BB962C8B-B14F-4D97-AF65-F5344CB8AC3E}">
        <p14:creationId xmlns:p14="http://schemas.microsoft.com/office/powerpoint/2010/main" val="39207876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8A814763-222E-47BB-9E22-2A972DCA5BE9}" type="datetimeFigureOut">
              <a:rPr lang="en-US" smtClean="0"/>
              <a:t>8/4/2015</a:t>
            </a:fld>
            <a:endParaRPr lang="en-US" dirty="0"/>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50C3D581-6CD1-4185-A899-B25E69E87D17}" type="slidenum">
              <a:rPr lang="en-US" smtClean="0"/>
              <a:t>‹#›</a:t>
            </a:fld>
            <a:endParaRPr lang="en-US" dirty="0"/>
          </a:p>
        </p:txBody>
      </p:sp>
    </p:spTree>
    <p:extLst>
      <p:ext uri="{BB962C8B-B14F-4D97-AF65-F5344CB8AC3E}">
        <p14:creationId xmlns:p14="http://schemas.microsoft.com/office/powerpoint/2010/main" val="4035938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this presentation?</a:t>
            </a:r>
            <a:endParaRPr lang="en-US" dirty="0"/>
          </a:p>
        </p:txBody>
      </p:sp>
      <p:sp>
        <p:nvSpPr>
          <p:cNvPr id="4" name="Slide Number Placeholder 3"/>
          <p:cNvSpPr>
            <a:spLocks noGrp="1"/>
          </p:cNvSpPr>
          <p:nvPr>
            <p:ph type="sldNum" sz="quarter" idx="10"/>
          </p:nvPr>
        </p:nvSpPr>
        <p:spPr/>
        <p:txBody>
          <a:bodyPr/>
          <a:lstStyle/>
          <a:p>
            <a:fld id="{50C3D581-6CD1-4185-A899-B25E69E87D17}" type="slidenum">
              <a:rPr lang="en-US" smtClean="0"/>
              <a:t>1</a:t>
            </a:fld>
            <a:endParaRPr lang="en-US" dirty="0"/>
          </a:p>
        </p:txBody>
      </p:sp>
    </p:spTree>
    <p:extLst>
      <p:ext uri="{BB962C8B-B14F-4D97-AF65-F5344CB8AC3E}">
        <p14:creationId xmlns:p14="http://schemas.microsoft.com/office/powerpoint/2010/main" val="3552430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a:t>
            </a:r>
            <a:endParaRPr lang="en-US" dirty="0"/>
          </a:p>
        </p:txBody>
      </p:sp>
      <p:sp>
        <p:nvSpPr>
          <p:cNvPr id="4" name="Slide Number Placeholder 3"/>
          <p:cNvSpPr>
            <a:spLocks noGrp="1"/>
          </p:cNvSpPr>
          <p:nvPr>
            <p:ph type="sldNum" sz="quarter" idx="10"/>
          </p:nvPr>
        </p:nvSpPr>
        <p:spPr/>
        <p:txBody>
          <a:bodyPr/>
          <a:lstStyle/>
          <a:p>
            <a:fld id="{50C3D581-6CD1-4185-A899-B25E69E87D17}" type="slidenum">
              <a:rPr lang="en-US" smtClean="0"/>
              <a:t>2</a:t>
            </a:fld>
            <a:endParaRPr lang="en-US" dirty="0"/>
          </a:p>
        </p:txBody>
      </p:sp>
    </p:spTree>
    <p:extLst>
      <p:ext uri="{BB962C8B-B14F-4D97-AF65-F5344CB8AC3E}">
        <p14:creationId xmlns:p14="http://schemas.microsoft.com/office/powerpoint/2010/main" val="4222918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C3D581-6CD1-4185-A899-B25E69E87D17}" type="slidenum">
              <a:rPr lang="en-US" smtClean="0"/>
              <a:t>4</a:t>
            </a:fld>
            <a:endParaRPr lang="en-US" dirty="0"/>
          </a:p>
        </p:txBody>
      </p:sp>
    </p:spTree>
    <p:extLst>
      <p:ext uri="{BB962C8B-B14F-4D97-AF65-F5344CB8AC3E}">
        <p14:creationId xmlns:p14="http://schemas.microsoft.com/office/powerpoint/2010/main" val="1943204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51107C-9727-4160-BB34-5609AB52BE24}" type="slidenum">
              <a:rPr lang="en-US" smtClean="0"/>
              <a:t>5</a:t>
            </a:fld>
            <a:endParaRPr lang="en-US" dirty="0"/>
          </a:p>
        </p:txBody>
      </p:sp>
    </p:spTree>
    <p:extLst>
      <p:ext uri="{BB962C8B-B14F-4D97-AF65-F5344CB8AC3E}">
        <p14:creationId xmlns:p14="http://schemas.microsoft.com/office/powerpoint/2010/main" val="101060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to offer when customer doesn’t know what they want?</a:t>
            </a:r>
            <a:endParaRPr lang="en-US" dirty="0"/>
          </a:p>
        </p:txBody>
      </p:sp>
      <p:sp>
        <p:nvSpPr>
          <p:cNvPr id="4" name="Slide Number Placeholder 3"/>
          <p:cNvSpPr>
            <a:spLocks noGrp="1"/>
          </p:cNvSpPr>
          <p:nvPr>
            <p:ph type="sldNum" sz="quarter" idx="10"/>
          </p:nvPr>
        </p:nvSpPr>
        <p:spPr/>
        <p:txBody>
          <a:bodyPr/>
          <a:lstStyle/>
          <a:p>
            <a:fld id="{50C3D581-6CD1-4185-A899-B25E69E87D17}" type="slidenum">
              <a:rPr lang="en-US" smtClean="0"/>
              <a:t>8</a:t>
            </a:fld>
            <a:endParaRPr lang="en-US" dirty="0"/>
          </a:p>
        </p:txBody>
      </p:sp>
    </p:spTree>
    <p:extLst>
      <p:ext uri="{BB962C8B-B14F-4D97-AF65-F5344CB8AC3E}">
        <p14:creationId xmlns:p14="http://schemas.microsoft.com/office/powerpoint/2010/main" val="1514753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85368"/>
            <a:ext cx="7772400" cy="1140661"/>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5726029"/>
            <a:ext cx="6400800" cy="846221"/>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028337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8689DB-2FEB-B543-BB2C-907DEA69DC89}" type="datetimeFigureOut">
              <a:rPr lang="en-US" smtClean="0"/>
              <a:t>8/4/2015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ABD591-F05B-864C-96F8-3088476047CE}" type="slidenum">
              <a:rPr lang="en-US" smtClean="0"/>
              <a:t>‹#›</a:t>
            </a:fld>
            <a:endParaRPr lang="en-US" dirty="0"/>
          </a:p>
        </p:txBody>
      </p:sp>
    </p:spTree>
    <p:extLst>
      <p:ext uri="{BB962C8B-B14F-4D97-AF65-F5344CB8AC3E}">
        <p14:creationId xmlns:p14="http://schemas.microsoft.com/office/powerpoint/2010/main" val="594631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8689DB-2FEB-B543-BB2C-907DEA69DC89}" type="datetimeFigureOut">
              <a:rPr lang="en-US" smtClean="0"/>
              <a:t>8/4/2015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ABD591-F05B-864C-96F8-3088476047CE}" type="slidenum">
              <a:rPr lang="en-US" smtClean="0"/>
              <a:t>‹#›</a:t>
            </a:fld>
            <a:endParaRPr lang="en-US" dirty="0"/>
          </a:p>
        </p:txBody>
      </p:sp>
    </p:spTree>
    <p:extLst>
      <p:ext uri="{BB962C8B-B14F-4D97-AF65-F5344CB8AC3E}">
        <p14:creationId xmlns:p14="http://schemas.microsoft.com/office/powerpoint/2010/main" val="3603497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fld id="{F7E3719B-0926-EB40-A456-B01B27F85333}" type="datetimeFigureOut">
              <a:rPr lang="en-US" smtClean="0"/>
              <a:t>8/4/2015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A0E0D3A-A353-B345-B703-5979DC7AF30E}" type="slidenum">
              <a:rPr lang="en-US" smtClean="0"/>
              <a:t>‹#›</a:t>
            </a:fld>
            <a:endParaRPr lang="en-US" dirty="0"/>
          </a:p>
        </p:txBody>
      </p:sp>
      <p:sp>
        <p:nvSpPr>
          <p:cNvPr id="7" name="Title 1"/>
          <p:cNvSpPr>
            <a:spLocks noGrp="1"/>
          </p:cNvSpPr>
          <p:nvPr>
            <p:ph type="title"/>
          </p:nvPr>
        </p:nvSpPr>
        <p:spPr>
          <a:xfrm>
            <a:off x="456920" y="281828"/>
            <a:ext cx="8229600" cy="754730"/>
          </a:xfrm>
        </p:spPr>
        <p:txBody>
          <a:bodyPr/>
          <a:lstStyle/>
          <a:p>
            <a:r>
              <a:rPr lang="en-US" dirty="0" smtClean="0"/>
              <a:t>Click to edit Master title style</a:t>
            </a:r>
            <a:endParaRPr lang="en-US" dirty="0"/>
          </a:p>
        </p:txBody>
      </p:sp>
      <p:sp>
        <p:nvSpPr>
          <p:cNvPr id="8" name="Content Placeholder 2"/>
          <p:cNvSpPr>
            <a:spLocks noGrp="1"/>
          </p:cNvSpPr>
          <p:nvPr>
            <p:ph idx="1"/>
          </p:nvPr>
        </p:nvSpPr>
        <p:spPr>
          <a:xfrm>
            <a:off x="457200" y="1413934"/>
            <a:ext cx="8229600" cy="47122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5021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0805"/>
            <a:ext cx="8229600" cy="75473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447800"/>
            <a:ext cx="8229600" cy="4678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7E3719B-0926-EB40-A456-B01B27F85333}" type="datetimeFigureOut">
              <a:rPr lang="en-US" smtClean="0"/>
              <a:t>8/4/2015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A0E0D3A-A353-B345-B703-5979DC7AF30E}" type="slidenum">
              <a:rPr lang="en-US" smtClean="0"/>
              <a:t>‹#›</a:t>
            </a:fld>
            <a:endParaRPr lang="en-US" dirty="0"/>
          </a:p>
        </p:txBody>
      </p:sp>
    </p:spTree>
    <p:extLst>
      <p:ext uri="{BB962C8B-B14F-4D97-AF65-F5344CB8AC3E}">
        <p14:creationId xmlns:p14="http://schemas.microsoft.com/office/powerpoint/2010/main" val="2430561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7E3719B-0926-EB40-A456-B01B27F85333}" type="datetimeFigureOut">
              <a:rPr lang="en-US" smtClean="0"/>
              <a:t>8/4/2015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A0E0D3A-A353-B345-B703-5979DC7AF30E}" type="slidenum">
              <a:rPr lang="en-US" smtClean="0"/>
              <a:t>‹#›</a:t>
            </a:fld>
            <a:endParaRPr lang="en-US" dirty="0"/>
          </a:p>
        </p:txBody>
      </p:sp>
    </p:spTree>
    <p:extLst>
      <p:ext uri="{BB962C8B-B14F-4D97-AF65-F5344CB8AC3E}">
        <p14:creationId xmlns:p14="http://schemas.microsoft.com/office/powerpoint/2010/main" val="3479364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48733" y="290796"/>
            <a:ext cx="8229600" cy="75473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7E3719B-0926-EB40-A456-B01B27F85333}" type="datetimeFigureOut">
              <a:rPr lang="en-US" smtClean="0"/>
              <a:t>8/4/2015</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A0E0D3A-A353-B345-B703-5979DC7AF30E}" type="slidenum">
              <a:rPr lang="en-US" smtClean="0"/>
              <a:t>‹#›</a:t>
            </a:fld>
            <a:endParaRPr lang="en-US" dirty="0"/>
          </a:p>
        </p:txBody>
      </p:sp>
    </p:spTree>
    <p:extLst>
      <p:ext uri="{BB962C8B-B14F-4D97-AF65-F5344CB8AC3E}">
        <p14:creationId xmlns:p14="http://schemas.microsoft.com/office/powerpoint/2010/main" val="3162509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07730"/>
            <a:ext cx="8229600" cy="75473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7E3719B-0926-EB40-A456-B01B27F85333}" type="datetimeFigureOut">
              <a:rPr lang="en-US" smtClean="0"/>
              <a:t>8/4/2015</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1A0E0D3A-A353-B345-B703-5979DC7AF30E}" type="slidenum">
              <a:rPr lang="en-US" smtClean="0"/>
              <a:t>‹#›</a:t>
            </a:fld>
            <a:endParaRPr lang="en-US" dirty="0"/>
          </a:p>
        </p:txBody>
      </p:sp>
    </p:spTree>
    <p:extLst>
      <p:ext uri="{BB962C8B-B14F-4D97-AF65-F5344CB8AC3E}">
        <p14:creationId xmlns:p14="http://schemas.microsoft.com/office/powerpoint/2010/main" val="3484770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99263"/>
            <a:ext cx="8229600" cy="754730"/>
          </a:xfr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7E3719B-0926-EB40-A456-B01B27F85333}" type="datetimeFigureOut">
              <a:rPr lang="en-US" smtClean="0"/>
              <a:t>8/4/2015</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A0E0D3A-A353-B345-B703-5979DC7AF30E}" type="slidenum">
              <a:rPr lang="en-US" smtClean="0"/>
              <a:t>‹#›</a:t>
            </a:fld>
            <a:endParaRPr lang="en-US" dirty="0"/>
          </a:p>
        </p:txBody>
      </p:sp>
    </p:spTree>
    <p:extLst>
      <p:ext uri="{BB962C8B-B14F-4D97-AF65-F5344CB8AC3E}">
        <p14:creationId xmlns:p14="http://schemas.microsoft.com/office/powerpoint/2010/main" val="277443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7E3719B-0926-EB40-A456-B01B27F85333}" type="datetimeFigureOut">
              <a:rPr lang="en-US" smtClean="0"/>
              <a:t>8/4/2015</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1A0E0D3A-A353-B345-B703-5979DC7AF30E}" type="slidenum">
              <a:rPr lang="en-US" smtClean="0"/>
              <a:t>‹#›</a:t>
            </a:fld>
            <a:endParaRPr lang="en-US" dirty="0"/>
          </a:p>
        </p:txBody>
      </p:sp>
    </p:spTree>
    <p:extLst>
      <p:ext uri="{BB962C8B-B14F-4D97-AF65-F5344CB8AC3E}">
        <p14:creationId xmlns:p14="http://schemas.microsoft.com/office/powerpoint/2010/main" val="1191678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7E3719B-0926-EB40-A456-B01B27F85333}" type="datetimeFigureOut">
              <a:rPr lang="en-US" smtClean="0"/>
              <a:t>8/4/2015</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A0E0D3A-A353-B345-B703-5979DC7AF30E}" type="slidenum">
              <a:rPr lang="en-US" smtClean="0"/>
              <a:t>‹#›</a:t>
            </a:fld>
            <a:endParaRPr lang="en-US" dirty="0"/>
          </a:p>
        </p:txBody>
      </p:sp>
    </p:spTree>
    <p:extLst>
      <p:ext uri="{BB962C8B-B14F-4D97-AF65-F5344CB8AC3E}">
        <p14:creationId xmlns:p14="http://schemas.microsoft.com/office/powerpoint/2010/main" val="2224945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8689DB-2FEB-B543-BB2C-907DEA69DC89}" type="datetimeFigureOut">
              <a:rPr lang="en-US" smtClean="0"/>
              <a:t>8/4/2015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ABD591-F05B-864C-96F8-3088476047CE}" type="slidenum">
              <a:rPr lang="en-US" smtClean="0"/>
              <a:t>‹#›</a:t>
            </a:fld>
            <a:endParaRPr lang="en-US" dirty="0"/>
          </a:p>
        </p:txBody>
      </p:sp>
    </p:spTree>
    <p:extLst>
      <p:ext uri="{BB962C8B-B14F-4D97-AF65-F5344CB8AC3E}">
        <p14:creationId xmlns:p14="http://schemas.microsoft.com/office/powerpoint/2010/main" val="4087791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7E3719B-0926-EB40-A456-B01B27F85333}" type="datetimeFigureOut">
              <a:rPr lang="en-US" smtClean="0"/>
              <a:t>8/4/2015</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A0E0D3A-A353-B345-B703-5979DC7AF30E}" type="slidenum">
              <a:rPr lang="en-US" smtClean="0"/>
              <a:t>‹#›</a:t>
            </a:fld>
            <a:endParaRPr lang="en-US" dirty="0"/>
          </a:p>
        </p:txBody>
      </p:sp>
    </p:spTree>
    <p:extLst>
      <p:ext uri="{BB962C8B-B14F-4D97-AF65-F5344CB8AC3E}">
        <p14:creationId xmlns:p14="http://schemas.microsoft.com/office/powerpoint/2010/main" val="2993039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0796"/>
            <a:ext cx="8229600" cy="75473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7E3719B-0926-EB40-A456-B01B27F85333}" type="datetimeFigureOut">
              <a:rPr lang="en-US" smtClean="0"/>
              <a:t>8/4/2015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A0E0D3A-A353-B345-B703-5979DC7AF30E}" type="slidenum">
              <a:rPr lang="en-US" smtClean="0"/>
              <a:t>‹#›</a:t>
            </a:fld>
            <a:endParaRPr lang="en-US" dirty="0"/>
          </a:p>
        </p:txBody>
      </p:sp>
    </p:spTree>
    <p:extLst>
      <p:ext uri="{BB962C8B-B14F-4D97-AF65-F5344CB8AC3E}">
        <p14:creationId xmlns:p14="http://schemas.microsoft.com/office/powerpoint/2010/main" val="2102425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7E3719B-0926-EB40-A456-B01B27F85333}" type="datetimeFigureOut">
              <a:rPr lang="en-US" smtClean="0"/>
              <a:t>8/4/2015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A0E0D3A-A353-B345-B703-5979DC7AF30E}" type="slidenum">
              <a:rPr lang="en-US" smtClean="0"/>
              <a:t>‹#›</a:t>
            </a:fld>
            <a:endParaRPr lang="en-US" dirty="0"/>
          </a:p>
        </p:txBody>
      </p:sp>
    </p:spTree>
    <p:extLst>
      <p:ext uri="{BB962C8B-B14F-4D97-AF65-F5344CB8AC3E}">
        <p14:creationId xmlns:p14="http://schemas.microsoft.com/office/powerpoint/2010/main" val="910182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fld id="{F7E3719B-0926-EB40-A456-B01B27F85333}" type="datetimeFigureOut">
              <a:rPr lang="en-US" smtClean="0"/>
              <a:t>8/4/2015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A0E0D3A-A353-B345-B703-5979DC7AF30E}" type="slidenum">
              <a:rPr lang="en-US" smtClean="0"/>
              <a:t>‹#›</a:t>
            </a:fld>
            <a:endParaRPr lang="en-US" dirty="0"/>
          </a:p>
        </p:txBody>
      </p:sp>
    </p:spTree>
    <p:extLst>
      <p:ext uri="{BB962C8B-B14F-4D97-AF65-F5344CB8AC3E}">
        <p14:creationId xmlns:p14="http://schemas.microsoft.com/office/powerpoint/2010/main" val="25918068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fld id="{F7E3719B-0926-EB40-A456-B01B27F85333}" type="datetimeFigureOut">
              <a:rPr lang="en-US" smtClean="0"/>
              <a:t>8/4/2015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A0E0D3A-A353-B345-B703-5979DC7AF30E}" type="slidenum">
              <a:rPr lang="en-US" smtClean="0"/>
              <a:t>‹#›</a:t>
            </a:fld>
            <a:endParaRPr lang="en-US" dirty="0"/>
          </a:p>
        </p:txBody>
      </p:sp>
    </p:spTree>
    <p:extLst>
      <p:ext uri="{BB962C8B-B14F-4D97-AF65-F5344CB8AC3E}">
        <p14:creationId xmlns:p14="http://schemas.microsoft.com/office/powerpoint/2010/main" val="3222434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fld id="{F7E3719B-0926-EB40-A456-B01B27F85333}" type="datetimeFigureOut">
              <a:rPr lang="en-US" smtClean="0"/>
              <a:t>8/4/2015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A0E0D3A-A353-B345-B703-5979DC7AF30E}" type="slidenum">
              <a:rPr lang="en-US" smtClean="0"/>
              <a:t>‹#›</a:t>
            </a:fld>
            <a:endParaRPr lang="en-US" dirty="0"/>
          </a:p>
        </p:txBody>
      </p:sp>
    </p:spTree>
    <p:extLst>
      <p:ext uri="{BB962C8B-B14F-4D97-AF65-F5344CB8AC3E}">
        <p14:creationId xmlns:p14="http://schemas.microsoft.com/office/powerpoint/2010/main" val="3049135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A74B18-994E-E04A-88F4-03862C874D18}" type="datetimeFigureOut">
              <a:rPr lang="en-US" smtClean="0"/>
              <a:t>8/4/2015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BE3B79-7C3F-4C45-A346-FDFEFBAEE227}" type="slidenum">
              <a:rPr lang="en-US" smtClean="0"/>
              <a:t>‹#›</a:t>
            </a:fld>
            <a:endParaRPr lang="en-US" dirty="0"/>
          </a:p>
        </p:txBody>
      </p:sp>
    </p:spTree>
    <p:extLst>
      <p:ext uri="{BB962C8B-B14F-4D97-AF65-F5344CB8AC3E}">
        <p14:creationId xmlns:p14="http://schemas.microsoft.com/office/powerpoint/2010/main" val="2192320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A74B18-994E-E04A-88F4-03862C874D18}" type="datetimeFigureOut">
              <a:rPr lang="en-US" smtClean="0"/>
              <a:t>8/4/2015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BE3B79-7C3F-4C45-A346-FDFEFBAEE227}" type="slidenum">
              <a:rPr lang="en-US" smtClean="0"/>
              <a:t>‹#›</a:t>
            </a:fld>
            <a:endParaRPr lang="en-US" dirty="0"/>
          </a:p>
        </p:txBody>
      </p:sp>
    </p:spTree>
    <p:extLst>
      <p:ext uri="{BB962C8B-B14F-4D97-AF65-F5344CB8AC3E}">
        <p14:creationId xmlns:p14="http://schemas.microsoft.com/office/powerpoint/2010/main" val="24465257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A74B18-994E-E04A-88F4-03862C874D18}" type="datetimeFigureOut">
              <a:rPr lang="en-US" smtClean="0"/>
              <a:t>8/4/2015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BE3B79-7C3F-4C45-A346-FDFEFBAEE227}" type="slidenum">
              <a:rPr lang="en-US" smtClean="0"/>
              <a:t>‹#›</a:t>
            </a:fld>
            <a:endParaRPr lang="en-US" dirty="0"/>
          </a:p>
        </p:txBody>
      </p:sp>
    </p:spTree>
    <p:extLst>
      <p:ext uri="{BB962C8B-B14F-4D97-AF65-F5344CB8AC3E}">
        <p14:creationId xmlns:p14="http://schemas.microsoft.com/office/powerpoint/2010/main" val="34544529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A74B18-994E-E04A-88F4-03862C874D18}" type="datetimeFigureOut">
              <a:rPr lang="en-US" smtClean="0"/>
              <a:t>8/4/2015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BE3B79-7C3F-4C45-A346-FDFEFBAEE227}" type="slidenum">
              <a:rPr lang="en-US" smtClean="0"/>
              <a:t>‹#›</a:t>
            </a:fld>
            <a:endParaRPr lang="en-US" dirty="0"/>
          </a:p>
        </p:txBody>
      </p:sp>
    </p:spTree>
    <p:extLst>
      <p:ext uri="{BB962C8B-B14F-4D97-AF65-F5344CB8AC3E}">
        <p14:creationId xmlns:p14="http://schemas.microsoft.com/office/powerpoint/2010/main" val="2578794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8689DB-2FEB-B543-BB2C-907DEA69DC89}" type="datetimeFigureOut">
              <a:rPr lang="en-US" smtClean="0"/>
              <a:t>8/4/2015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ABD591-F05B-864C-96F8-3088476047CE}" type="slidenum">
              <a:rPr lang="en-US" smtClean="0"/>
              <a:t>‹#›</a:t>
            </a:fld>
            <a:endParaRPr lang="en-US" dirty="0"/>
          </a:p>
        </p:txBody>
      </p:sp>
    </p:spTree>
    <p:extLst>
      <p:ext uri="{BB962C8B-B14F-4D97-AF65-F5344CB8AC3E}">
        <p14:creationId xmlns:p14="http://schemas.microsoft.com/office/powerpoint/2010/main" val="24736502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A74B18-994E-E04A-88F4-03862C874D18}" type="datetimeFigureOut">
              <a:rPr lang="en-US" smtClean="0"/>
              <a:t>8/4/2015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ABE3B79-7C3F-4C45-A346-FDFEFBAEE227}" type="slidenum">
              <a:rPr lang="en-US" smtClean="0"/>
              <a:t>‹#›</a:t>
            </a:fld>
            <a:endParaRPr lang="en-US" dirty="0"/>
          </a:p>
        </p:txBody>
      </p:sp>
    </p:spTree>
    <p:extLst>
      <p:ext uri="{BB962C8B-B14F-4D97-AF65-F5344CB8AC3E}">
        <p14:creationId xmlns:p14="http://schemas.microsoft.com/office/powerpoint/2010/main" val="1586707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A74B18-994E-E04A-88F4-03862C874D18}" type="datetimeFigureOut">
              <a:rPr lang="en-US" smtClean="0"/>
              <a:t>8/4/2015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ABE3B79-7C3F-4C45-A346-FDFEFBAEE227}" type="slidenum">
              <a:rPr lang="en-US" smtClean="0"/>
              <a:t>‹#›</a:t>
            </a:fld>
            <a:endParaRPr lang="en-US" dirty="0"/>
          </a:p>
        </p:txBody>
      </p:sp>
    </p:spTree>
    <p:extLst>
      <p:ext uri="{BB962C8B-B14F-4D97-AF65-F5344CB8AC3E}">
        <p14:creationId xmlns:p14="http://schemas.microsoft.com/office/powerpoint/2010/main" val="15624824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A74B18-994E-E04A-88F4-03862C874D18}" type="datetimeFigureOut">
              <a:rPr lang="en-US" smtClean="0"/>
              <a:t>8/4/2015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ABE3B79-7C3F-4C45-A346-FDFEFBAEE227}" type="slidenum">
              <a:rPr lang="en-US" smtClean="0"/>
              <a:t>‹#›</a:t>
            </a:fld>
            <a:endParaRPr lang="en-US" dirty="0"/>
          </a:p>
        </p:txBody>
      </p:sp>
    </p:spTree>
    <p:extLst>
      <p:ext uri="{BB962C8B-B14F-4D97-AF65-F5344CB8AC3E}">
        <p14:creationId xmlns:p14="http://schemas.microsoft.com/office/powerpoint/2010/main" val="3617149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A74B18-994E-E04A-88F4-03862C874D18}" type="datetimeFigureOut">
              <a:rPr lang="en-US" smtClean="0"/>
              <a:t>8/4/2015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BE3B79-7C3F-4C45-A346-FDFEFBAEE227}" type="slidenum">
              <a:rPr lang="en-US" smtClean="0"/>
              <a:t>‹#›</a:t>
            </a:fld>
            <a:endParaRPr lang="en-US" dirty="0"/>
          </a:p>
        </p:txBody>
      </p:sp>
    </p:spTree>
    <p:extLst>
      <p:ext uri="{BB962C8B-B14F-4D97-AF65-F5344CB8AC3E}">
        <p14:creationId xmlns:p14="http://schemas.microsoft.com/office/powerpoint/2010/main" val="28179591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A74B18-994E-E04A-88F4-03862C874D18}" type="datetimeFigureOut">
              <a:rPr lang="en-US" smtClean="0"/>
              <a:t>8/4/2015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BE3B79-7C3F-4C45-A346-FDFEFBAEE227}" type="slidenum">
              <a:rPr lang="en-US" smtClean="0"/>
              <a:t>‹#›</a:t>
            </a:fld>
            <a:endParaRPr lang="en-US" dirty="0"/>
          </a:p>
        </p:txBody>
      </p:sp>
    </p:spTree>
    <p:extLst>
      <p:ext uri="{BB962C8B-B14F-4D97-AF65-F5344CB8AC3E}">
        <p14:creationId xmlns:p14="http://schemas.microsoft.com/office/powerpoint/2010/main" val="690814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A74B18-994E-E04A-88F4-03862C874D18}" type="datetimeFigureOut">
              <a:rPr lang="en-US" smtClean="0"/>
              <a:t>8/4/2015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BE3B79-7C3F-4C45-A346-FDFEFBAEE227}" type="slidenum">
              <a:rPr lang="en-US" smtClean="0"/>
              <a:t>‹#›</a:t>
            </a:fld>
            <a:endParaRPr lang="en-US" dirty="0"/>
          </a:p>
        </p:txBody>
      </p:sp>
    </p:spTree>
    <p:extLst>
      <p:ext uri="{BB962C8B-B14F-4D97-AF65-F5344CB8AC3E}">
        <p14:creationId xmlns:p14="http://schemas.microsoft.com/office/powerpoint/2010/main" val="15738627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A74B18-994E-E04A-88F4-03862C874D18}" type="datetimeFigureOut">
              <a:rPr lang="en-US" smtClean="0"/>
              <a:t>8/4/2015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BE3B79-7C3F-4C45-A346-FDFEFBAEE227}" type="slidenum">
              <a:rPr lang="en-US" smtClean="0"/>
              <a:t>‹#›</a:t>
            </a:fld>
            <a:endParaRPr lang="en-US" dirty="0"/>
          </a:p>
        </p:txBody>
      </p:sp>
    </p:spTree>
    <p:extLst>
      <p:ext uri="{BB962C8B-B14F-4D97-AF65-F5344CB8AC3E}">
        <p14:creationId xmlns:p14="http://schemas.microsoft.com/office/powerpoint/2010/main" val="10036369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A74B18-994E-E04A-88F4-03862C874D18}" type="datetimeFigureOut">
              <a:rPr lang="en-US" smtClean="0"/>
              <a:t>8/4/2015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ABE3B79-7C3F-4C45-A346-FDFEFBAEE227}" type="slidenum">
              <a:rPr lang="en-US" smtClean="0"/>
              <a:t>‹#›</a:t>
            </a:fld>
            <a:endParaRPr lang="en-US" dirty="0"/>
          </a:p>
        </p:txBody>
      </p:sp>
    </p:spTree>
    <p:extLst>
      <p:ext uri="{BB962C8B-B14F-4D97-AF65-F5344CB8AC3E}">
        <p14:creationId xmlns:p14="http://schemas.microsoft.com/office/powerpoint/2010/main" val="1024705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8689DB-2FEB-B543-BB2C-907DEA69DC89}" type="datetimeFigureOut">
              <a:rPr lang="en-US" smtClean="0"/>
              <a:t>8/4/2015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2ABD591-F05B-864C-96F8-3088476047CE}" type="slidenum">
              <a:rPr lang="en-US" smtClean="0"/>
              <a:t>‹#›</a:t>
            </a:fld>
            <a:endParaRPr lang="en-US" dirty="0"/>
          </a:p>
        </p:txBody>
      </p:sp>
    </p:spTree>
    <p:extLst>
      <p:ext uri="{BB962C8B-B14F-4D97-AF65-F5344CB8AC3E}">
        <p14:creationId xmlns:p14="http://schemas.microsoft.com/office/powerpoint/2010/main" val="2662525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8689DB-2FEB-B543-BB2C-907DEA69DC89}" type="datetimeFigureOut">
              <a:rPr lang="en-US" smtClean="0"/>
              <a:t>8/4/2015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2ABD591-F05B-864C-96F8-3088476047CE}" type="slidenum">
              <a:rPr lang="en-US" smtClean="0"/>
              <a:t>‹#›</a:t>
            </a:fld>
            <a:endParaRPr lang="en-US" dirty="0"/>
          </a:p>
        </p:txBody>
      </p:sp>
    </p:spTree>
    <p:extLst>
      <p:ext uri="{BB962C8B-B14F-4D97-AF65-F5344CB8AC3E}">
        <p14:creationId xmlns:p14="http://schemas.microsoft.com/office/powerpoint/2010/main" val="932298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8689DB-2FEB-B543-BB2C-907DEA69DC89}" type="datetimeFigureOut">
              <a:rPr lang="en-US" smtClean="0"/>
              <a:t>8/4/2015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2ABD591-F05B-864C-96F8-3088476047CE}" type="slidenum">
              <a:rPr lang="en-US" smtClean="0"/>
              <a:t>‹#›</a:t>
            </a:fld>
            <a:endParaRPr lang="en-US" dirty="0"/>
          </a:p>
        </p:txBody>
      </p:sp>
    </p:spTree>
    <p:extLst>
      <p:ext uri="{BB962C8B-B14F-4D97-AF65-F5344CB8AC3E}">
        <p14:creationId xmlns:p14="http://schemas.microsoft.com/office/powerpoint/2010/main" val="1492373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8689DB-2FEB-B543-BB2C-907DEA69DC89}" type="datetimeFigureOut">
              <a:rPr lang="en-US" smtClean="0"/>
              <a:t>8/4/2015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2ABD591-F05B-864C-96F8-3088476047CE}" type="slidenum">
              <a:rPr lang="en-US" smtClean="0"/>
              <a:t>‹#›</a:t>
            </a:fld>
            <a:endParaRPr lang="en-US" dirty="0"/>
          </a:p>
        </p:txBody>
      </p:sp>
    </p:spTree>
    <p:extLst>
      <p:ext uri="{BB962C8B-B14F-4D97-AF65-F5344CB8AC3E}">
        <p14:creationId xmlns:p14="http://schemas.microsoft.com/office/powerpoint/2010/main" val="1518523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8689DB-2FEB-B543-BB2C-907DEA69DC89}" type="datetimeFigureOut">
              <a:rPr lang="en-US" smtClean="0"/>
              <a:t>8/4/2015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2ABD591-F05B-864C-96F8-3088476047CE}" type="slidenum">
              <a:rPr lang="en-US" smtClean="0"/>
              <a:t>‹#›</a:t>
            </a:fld>
            <a:endParaRPr lang="en-US" dirty="0"/>
          </a:p>
        </p:txBody>
      </p:sp>
    </p:spTree>
    <p:extLst>
      <p:ext uri="{BB962C8B-B14F-4D97-AF65-F5344CB8AC3E}">
        <p14:creationId xmlns:p14="http://schemas.microsoft.com/office/powerpoint/2010/main" val="1254021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8689DB-2FEB-B543-BB2C-907DEA69DC89}" type="datetimeFigureOut">
              <a:rPr lang="en-US" smtClean="0"/>
              <a:t>8/4/2015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2ABD591-F05B-864C-96F8-3088476047CE}" type="slidenum">
              <a:rPr lang="en-US" smtClean="0"/>
              <a:t>‹#›</a:t>
            </a:fld>
            <a:endParaRPr lang="en-US" dirty="0"/>
          </a:p>
        </p:txBody>
      </p:sp>
    </p:spTree>
    <p:extLst>
      <p:ext uri="{BB962C8B-B14F-4D97-AF65-F5344CB8AC3E}">
        <p14:creationId xmlns:p14="http://schemas.microsoft.com/office/powerpoint/2010/main" val="250567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8689DB-2FEB-B543-BB2C-907DEA69DC89}" type="datetimeFigureOut">
              <a:rPr lang="en-US" smtClean="0"/>
              <a:t>8/4/2015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ABD591-F05B-864C-96F8-3088476047CE}" type="slidenum">
              <a:rPr lang="en-US" smtClean="0"/>
              <a:t>‹#›</a:t>
            </a:fld>
            <a:endParaRPr lang="en-US" dirty="0"/>
          </a:p>
        </p:txBody>
      </p:sp>
      <p:pic>
        <p:nvPicPr>
          <p:cNvPr id="7" name="Picture 6" descr="background-2.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5086" y="0"/>
            <a:ext cx="8875059" cy="6858000"/>
          </a:xfrm>
          <a:prstGeom prst="rect">
            <a:avLst/>
          </a:prstGeom>
        </p:spPr>
      </p:pic>
    </p:spTree>
    <p:extLst>
      <p:ext uri="{BB962C8B-B14F-4D97-AF65-F5344CB8AC3E}">
        <p14:creationId xmlns:p14="http://schemas.microsoft.com/office/powerpoint/2010/main" val="551563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3B-header.jp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 y="0"/>
            <a:ext cx="9132125" cy="1143000"/>
          </a:xfrm>
          <a:prstGeom prst="rect">
            <a:avLst/>
          </a:prstGeom>
        </p:spPr>
      </p:pic>
      <p:sp>
        <p:nvSpPr>
          <p:cNvPr id="9" name="Rectangle 8"/>
          <p:cNvSpPr/>
          <p:nvPr userDrawn="1"/>
        </p:nvSpPr>
        <p:spPr>
          <a:xfrm>
            <a:off x="0" y="6441089"/>
            <a:ext cx="9144000" cy="423261"/>
          </a:xfrm>
          <a:prstGeom prst="rect">
            <a:avLst/>
          </a:prstGeom>
          <a:solidFill>
            <a:srgbClr val="009ADA"/>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sz="3200" dirty="0">
              <a:solidFill>
                <a:schemeClr val="bg1"/>
              </a:solidFill>
            </a:endParaRPr>
          </a:p>
        </p:txBody>
      </p:sp>
      <p:sp>
        <p:nvSpPr>
          <p:cNvPr id="3" name="Text Placeholder 2"/>
          <p:cNvSpPr>
            <a:spLocks noGrp="1"/>
          </p:cNvSpPr>
          <p:nvPr>
            <p:ph type="body" idx="1"/>
          </p:nvPr>
        </p:nvSpPr>
        <p:spPr>
          <a:xfrm>
            <a:off x="457200" y="1473200"/>
            <a:ext cx="8229600" cy="465296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Placeholder 1"/>
          <p:cNvSpPr txBox="1">
            <a:spLocks/>
          </p:cNvSpPr>
          <p:nvPr userDrawn="1"/>
        </p:nvSpPr>
        <p:spPr>
          <a:xfrm>
            <a:off x="0" y="6441088"/>
            <a:ext cx="9144000" cy="43980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000" dirty="0" smtClean="0">
                <a:solidFill>
                  <a:schemeClr val="bg1"/>
                </a:solidFill>
                <a:latin typeface="Arial"/>
                <a:cs typeface="Arial"/>
              </a:rPr>
              <a:t>2922 North Division Avenue P.O. Box 366 York, NE 68467</a:t>
            </a:r>
            <a:r>
              <a:rPr lang="en-US" sz="1000" baseline="0" dirty="0" smtClean="0">
                <a:solidFill>
                  <a:schemeClr val="bg1"/>
                </a:solidFill>
                <a:latin typeface="Arial"/>
                <a:cs typeface="Arial"/>
              </a:rPr>
              <a:t>   </a:t>
            </a:r>
            <a:r>
              <a:rPr lang="en-US" sz="1000" dirty="0" smtClean="0">
                <a:solidFill>
                  <a:schemeClr val="bg1"/>
                </a:solidFill>
                <a:latin typeface="Arial"/>
                <a:cs typeface="Arial"/>
              </a:rPr>
              <a:t>|   Toll Free US: 800-445-0730    |   sales@cyclonaire.com   |   www.cyclonaire.com</a:t>
            </a:r>
            <a:endParaRPr lang="en-US" sz="1000" dirty="0">
              <a:solidFill>
                <a:schemeClr val="bg1"/>
              </a:solidFill>
              <a:latin typeface="Arial"/>
              <a:cs typeface="Arial"/>
            </a:endParaRPr>
          </a:p>
        </p:txBody>
      </p:sp>
      <p:sp>
        <p:nvSpPr>
          <p:cNvPr id="2" name="Title Placeholder 1"/>
          <p:cNvSpPr>
            <a:spLocks noGrp="1"/>
          </p:cNvSpPr>
          <p:nvPr>
            <p:ph type="title"/>
          </p:nvPr>
        </p:nvSpPr>
        <p:spPr>
          <a:xfrm>
            <a:off x="457200" y="299271"/>
            <a:ext cx="8229600" cy="75473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3630792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7" r:id="rId12"/>
    <p:sldLayoutId id="2147483698" r:id="rId13"/>
    <p:sldLayoutId id="2147483699" r:id="rId14"/>
  </p:sldLayoutIdLst>
  <p:txStyles>
    <p:titleStyle>
      <a:lvl1pPr algn="ctr" defTabSz="457200" rtl="0" eaLnBrk="1" latinLnBrk="0" hangingPunct="1">
        <a:spcBef>
          <a:spcPct val="0"/>
        </a:spcBef>
        <a:buNone/>
        <a:defRPr sz="2800" b="0" i="0" kern="1200">
          <a:solidFill>
            <a:srgbClr val="16224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1400" kern="1200">
          <a:solidFill>
            <a:schemeClr val="tx1">
              <a:lumMod val="75000"/>
              <a:lumOff val="25000"/>
            </a:schemeClr>
          </a:solidFill>
          <a:latin typeface="Arial"/>
          <a:ea typeface="+mn-ea"/>
          <a:cs typeface="Arial"/>
        </a:defRPr>
      </a:lvl1pPr>
      <a:lvl2pPr marL="742950" indent="-285750" algn="l" defTabSz="457200" rtl="0" eaLnBrk="1" latinLnBrk="0" hangingPunct="1">
        <a:spcBef>
          <a:spcPct val="20000"/>
        </a:spcBef>
        <a:buFont typeface="Arial"/>
        <a:buChar char="–"/>
        <a:defRPr sz="14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Font typeface="Arial"/>
        <a:buChar char="–"/>
        <a:defRPr sz="14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902"/>
            <a:ext cx="8229600" cy="8683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A74B18-994E-E04A-88F4-03862C874D18}" type="datetimeFigureOut">
              <a:rPr lang="en-US" smtClean="0"/>
              <a:t>8/4/2015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BE3B79-7C3F-4C45-A346-FDFEFBAEE227}" type="slidenum">
              <a:rPr lang="en-US" smtClean="0"/>
              <a:t>‹#›</a:t>
            </a:fld>
            <a:endParaRPr lang="en-US" dirty="0"/>
          </a:p>
        </p:txBody>
      </p:sp>
      <p:sp>
        <p:nvSpPr>
          <p:cNvPr id="8" name="Rectangle 7"/>
          <p:cNvSpPr/>
          <p:nvPr userDrawn="1"/>
        </p:nvSpPr>
        <p:spPr>
          <a:xfrm>
            <a:off x="0" y="6463492"/>
            <a:ext cx="9144000" cy="246221"/>
          </a:xfrm>
          <a:prstGeom prst="rect">
            <a:avLst/>
          </a:prstGeom>
        </p:spPr>
        <p:txBody>
          <a:bodyPr wrap="square">
            <a:spAutoFit/>
          </a:bodyPr>
          <a:lstStyle/>
          <a:p>
            <a:pPr algn="ctr"/>
            <a:r>
              <a:rPr lang="en-US" sz="1000" dirty="0" smtClean="0">
                <a:solidFill>
                  <a:schemeClr val="tx1"/>
                </a:solidFill>
                <a:latin typeface="Arial"/>
                <a:cs typeface="Arial"/>
              </a:rPr>
              <a:t>2922 North Division Avenue P.O. Box 366 York, NE 68467</a:t>
            </a:r>
            <a:r>
              <a:rPr lang="en-US" sz="1000" baseline="0" dirty="0" smtClean="0">
                <a:solidFill>
                  <a:schemeClr val="tx1"/>
                </a:solidFill>
                <a:latin typeface="Arial"/>
                <a:cs typeface="Arial"/>
              </a:rPr>
              <a:t>   </a:t>
            </a:r>
            <a:r>
              <a:rPr lang="en-US" sz="1000" dirty="0" smtClean="0">
                <a:solidFill>
                  <a:schemeClr val="tx1"/>
                </a:solidFill>
                <a:latin typeface="Arial"/>
                <a:cs typeface="Arial"/>
              </a:rPr>
              <a:t>|   Toll Free US: 800-445-0730    |   sales@cyclonaire.com   |   www.cyclonaire.com</a:t>
            </a:r>
            <a:endParaRPr lang="en-US" sz="1000" dirty="0">
              <a:solidFill>
                <a:schemeClr val="tx1"/>
              </a:solidFill>
              <a:latin typeface="Arial"/>
              <a:cs typeface="Arial"/>
            </a:endParaRPr>
          </a:p>
        </p:txBody>
      </p:sp>
      <p:pic>
        <p:nvPicPr>
          <p:cNvPr id="9" name="Picture 8" descr="swirl"/>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6176" y="6351533"/>
            <a:ext cx="301024" cy="42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91821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457200" rtl="0" eaLnBrk="1" latinLnBrk="0" hangingPunct="1">
        <a:spcBef>
          <a:spcPct val="0"/>
        </a:spcBef>
        <a:buNone/>
        <a:defRPr sz="28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1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4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7.jp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JPG"/><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tx1"/>
                </a:solidFill>
                <a:latin typeface="HELVETICA" panose="020B0604020202020204" pitchFamily="34" charset="0"/>
                <a:cs typeface="HELVETICA" panose="020B0604020202020204" pitchFamily="34" charset="0"/>
              </a:rPr>
              <a:t>AUTOMATION &amp; CONTROLS</a:t>
            </a:r>
            <a:endParaRPr lang="en-US" dirty="0">
              <a:solidFill>
                <a:schemeClr val="tx1"/>
              </a:solidFill>
              <a:latin typeface="HELVETICA" panose="020B0604020202020204" pitchFamily="34" charset="0"/>
              <a:cs typeface="HELVETICA" panose="020B0604020202020204" pitchFamily="34" charset="0"/>
            </a:endParaRPr>
          </a:p>
        </p:txBody>
      </p:sp>
      <p:sp>
        <p:nvSpPr>
          <p:cNvPr id="3" name="Subtitle 2"/>
          <p:cNvSpPr>
            <a:spLocks noGrp="1"/>
          </p:cNvSpPr>
          <p:nvPr>
            <p:ph type="subTitle" idx="1"/>
          </p:nvPr>
        </p:nvSpPr>
        <p:spPr/>
        <p:txBody>
          <a:bodyPr/>
          <a:lstStyle/>
          <a:p>
            <a:r>
              <a:rPr lang="en-US" dirty="0" smtClean="0">
                <a:latin typeface="HELVETICA" panose="020B0604020202020204" pitchFamily="34" charset="0"/>
                <a:cs typeface="HELVETICA" panose="020B0604020202020204" pitchFamily="34" charset="0"/>
              </a:rPr>
              <a:t>JUNE 2015</a:t>
            </a:r>
            <a:endParaRPr lang="en-US"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4696944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0" y="206902"/>
            <a:ext cx="7772400" cy="868362"/>
          </a:xfrm>
          <a:prstGeom prst="rect">
            <a:avLst/>
          </a:prstGeom>
        </p:spPr>
        <p:txBody>
          <a:bodyPr>
            <a:normAutofit/>
          </a:bodyPr>
          <a:lstStyle>
            <a:lvl1pPr algn="ctr" defTabSz="457200" rtl="0" eaLnBrk="1" latinLnBrk="0" hangingPunct="1">
              <a:spcBef>
                <a:spcPct val="0"/>
              </a:spcBef>
              <a:buNone/>
              <a:defRPr sz="2800" b="0" i="0" kern="1200">
                <a:solidFill>
                  <a:srgbClr val="16224F"/>
                </a:solidFill>
                <a:latin typeface="Arial"/>
                <a:ea typeface="+mj-ea"/>
                <a:cs typeface="Arial"/>
              </a:defRPr>
            </a:lvl1pPr>
          </a:lstStyle>
          <a:p>
            <a:pPr algn="l"/>
            <a:r>
              <a:rPr lang="en-US" sz="4400" dirty="0" smtClean="0">
                <a:solidFill>
                  <a:schemeClr val="bg1">
                    <a:lumMod val="50000"/>
                  </a:schemeClr>
                </a:solidFill>
                <a:latin typeface="HELVETICA" panose="020B0604020202020204" pitchFamily="34" charset="0"/>
                <a:cs typeface="HELVETICA" panose="020B0604020202020204" pitchFamily="34" charset="0"/>
              </a:rPr>
              <a:t>APPENDIX</a:t>
            </a:r>
            <a:endParaRPr lang="en-US" sz="4400" dirty="0"/>
          </a:p>
        </p:txBody>
      </p:sp>
      <p:graphicFrame>
        <p:nvGraphicFramePr>
          <p:cNvPr id="4" name="Table 3"/>
          <p:cNvGraphicFramePr>
            <a:graphicFrameLocks noGrp="1"/>
          </p:cNvGraphicFramePr>
          <p:nvPr>
            <p:extLst>
              <p:ext uri="{D42A27DB-BD31-4B8C-83A1-F6EECF244321}">
                <p14:modId xmlns:p14="http://schemas.microsoft.com/office/powerpoint/2010/main" val="3998080860"/>
              </p:ext>
            </p:extLst>
          </p:nvPr>
        </p:nvGraphicFramePr>
        <p:xfrm>
          <a:off x="-1" y="1223324"/>
          <a:ext cx="9144000" cy="4958884"/>
        </p:xfrm>
        <a:graphic>
          <a:graphicData uri="http://schemas.openxmlformats.org/drawingml/2006/table">
            <a:tbl>
              <a:tblPr firstRow="1" bandRow="1">
                <a:tableStyleId>{5C22544A-7EE6-4342-B048-85BDC9FD1C3A}</a:tableStyleId>
              </a:tblPr>
              <a:tblGrid>
                <a:gridCol w="3067051"/>
                <a:gridCol w="6076949"/>
              </a:tblGrid>
              <a:tr h="386338">
                <a:tc>
                  <a:txBody>
                    <a:bodyPr/>
                    <a:lstStyle/>
                    <a:p>
                      <a:r>
                        <a:rPr lang="en-US" sz="1900" dirty="0" smtClean="0">
                          <a:latin typeface="HELVETICA" panose="020B0604020202020204" pitchFamily="34" charset="0"/>
                          <a:cs typeface="HELVETICA" panose="020B0604020202020204" pitchFamily="34" charset="0"/>
                        </a:rPr>
                        <a:t>HMI / OIC / SCADA</a:t>
                      </a:r>
                      <a:endParaRPr lang="en-US" sz="1900" dirty="0">
                        <a:latin typeface="HELVETICA" panose="020B0604020202020204" pitchFamily="34" charset="0"/>
                        <a:cs typeface="HELVETICA" panose="020B0604020202020204" pitchFamily="34" charset="0"/>
                      </a:endParaRPr>
                    </a:p>
                  </a:txBody>
                  <a:tcPr marL="95261" marR="95261" marT="47631" marB="47631"/>
                </a:tc>
                <a:tc>
                  <a:txBody>
                    <a:bodyPr/>
                    <a:lstStyle/>
                    <a:p>
                      <a:endParaRPr lang="en-US" sz="1900" dirty="0"/>
                    </a:p>
                  </a:txBody>
                  <a:tcPr marL="95261" marR="95261" marT="47631" marB="47631"/>
                </a:tc>
              </a:tr>
              <a:tr h="1524182">
                <a:tc>
                  <a:txBody>
                    <a:bodyPr/>
                    <a:lstStyle/>
                    <a:p>
                      <a:pPr algn="ctr"/>
                      <a:r>
                        <a:rPr lang="en-US" sz="1900" dirty="0" smtClean="0">
                          <a:latin typeface="HELVETICA" panose="020B0604020202020204" pitchFamily="34" charset="0"/>
                          <a:cs typeface="HELVETICA" panose="020B0604020202020204" pitchFamily="34" charset="0"/>
                        </a:rPr>
                        <a:t>HMI = Human Machine Interface</a:t>
                      </a:r>
                      <a:endParaRPr lang="en-US" sz="1900" dirty="0">
                        <a:latin typeface="HELVETICA" panose="020B0604020202020204" pitchFamily="34" charset="0"/>
                        <a:cs typeface="HELVETICA" panose="020B0604020202020204" pitchFamily="34" charset="0"/>
                      </a:endParaRPr>
                    </a:p>
                  </a:txBody>
                  <a:tcPr marL="95261" marR="95261" marT="47631" marB="47631" anchor="ctr"/>
                </a:tc>
                <a:tc>
                  <a:txBody>
                    <a:bodyPr/>
                    <a:lstStyle/>
                    <a:p>
                      <a:r>
                        <a:rPr lang="en-US" sz="1900" kern="1200" dirty="0" smtClean="0">
                          <a:solidFill>
                            <a:schemeClr val="dk1"/>
                          </a:solidFill>
                          <a:effectLst/>
                          <a:latin typeface="HELVETICA" panose="020B0604020202020204" pitchFamily="34" charset="0"/>
                          <a:ea typeface="+mn-ea"/>
                          <a:cs typeface="HELVETICA" panose="020B0604020202020204" pitchFamily="34" charset="0"/>
                        </a:rPr>
                        <a:t>HMI is the apparatus which presents process data to a human operator, and through which the human operator controls the </a:t>
                      </a:r>
                      <a:r>
                        <a:rPr lang="en-US" sz="1900" kern="1200" dirty="0" smtClean="0">
                          <a:solidFill>
                            <a:schemeClr val="dk1"/>
                          </a:solidFill>
                          <a:effectLst/>
                          <a:latin typeface="HELVETICA" panose="020B0604020202020204" pitchFamily="34" charset="0"/>
                          <a:ea typeface="+mn-ea"/>
                          <a:cs typeface="HELVETICA" panose="020B0604020202020204" pitchFamily="34" charset="0"/>
                        </a:rPr>
                        <a:t>process.</a:t>
                      </a:r>
                      <a:r>
                        <a:rPr lang="en-US" sz="1900" kern="1200" baseline="0" dirty="0" smtClean="0">
                          <a:solidFill>
                            <a:schemeClr val="dk1"/>
                          </a:solidFill>
                          <a:effectLst/>
                          <a:latin typeface="HELVETICA" panose="020B0604020202020204" pitchFamily="34" charset="0"/>
                          <a:ea typeface="+mn-ea"/>
                          <a:cs typeface="HELVETICA" panose="020B0604020202020204" pitchFamily="34" charset="0"/>
                        </a:rPr>
                        <a:t> At Cyclonaire, we are usually referring to a touch panel (Panel View Plus)</a:t>
                      </a:r>
                      <a:endParaRPr lang="en-US" sz="1900" dirty="0">
                        <a:latin typeface="HELVETICA" panose="020B0604020202020204" pitchFamily="34" charset="0"/>
                        <a:cs typeface="HELVETICA" panose="020B0604020202020204" pitchFamily="34" charset="0"/>
                      </a:endParaRPr>
                    </a:p>
                  </a:txBody>
                  <a:tcPr marL="95261" marR="95261" marT="47631" marB="47631" anchor="ctr"/>
                </a:tc>
              </a:tr>
              <a:tr h="1524182">
                <a:tc>
                  <a:txBody>
                    <a:bodyPr/>
                    <a:lstStyle/>
                    <a:p>
                      <a:pPr algn="ctr"/>
                      <a:r>
                        <a:rPr lang="en-US" sz="1900" dirty="0" smtClean="0">
                          <a:latin typeface="HELVETICA" panose="020B0604020202020204" pitchFamily="34" charset="0"/>
                          <a:cs typeface="HELVETICA" panose="020B0604020202020204" pitchFamily="34" charset="0"/>
                        </a:rPr>
                        <a:t>OIC</a:t>
                      </a:r>
                      <a:r>
                        <a:rPr lang="en-US" sz="1900" baseline="0" dirty="0" smtClean="0">
                          <a:latin typeface="HELVETICA" panose="020B0604020202020204" pitchFamily="34" charset="0"/>
                          <a:cs typeface="HELVETICA" panose="020B0604020202020204" pitchFamily="34" charset="0"/>
                        </a:rPr>
                        <a:t> = Operator Interface Control</a:t>
                      </a:r>
                      <a:endParaRPr lang="en-US" sz="1900" dirty="0">
                        <a:latin typeface="HELVETICA" panose="020B0604020202020204" pitchFamily="34" charset="0"/>
                        <a:cs typeface="HELVETICA" panose="020B0604020202020204" pitchFamily="34" charset="0"/>
                      </a:endParaRPr>
                    </a:p>
                  </a:txBody>
                  <a:tcPr marL="95261" marR="95261" marT="47631" marB="47631" anchor="ctr"/>
                </a:tc>
                <a:tc>
                  <a:txBody>
                    <a:bodyPr/>
                    <a:lstStyle/>
                    <a:p>
                      <a:r>
                        <a:rPr lang="en-US" sz="1900" kern="1200" dirty="0" smtClean="0">
                          <a:solidFill>
                            <a:schemeClr val="dk1"/>
                          </a:solidFill>
                          <a:effectLst/>
                          <a:latin typeface="HELVETICA" panose="020B0604020202020204" pitchFamily="34" charset="0"/>
                          <a:ea typeface="+mn-ea"/>
                          <a:cs typeface="HELVETICA" panose="020B0604020202020204" pitchFamily="34" charset="0"/>
                        </a:rPr>
                        <a:t>OIC refers to small stations that are used for local machine control, and are usually very limited in there abilities</a:t>
                      </a:r>
                      <a:r>
                        <a:rPr lang="en-US" sz="1900" kern="1200" dirty="0" smtClean="0">
                          <a:solidFill>
                            <a:schemeClr val="dk1"/>
                          </a:solidFill>
                          <a:effectLst/>
                          <a:latin typeface="HELVETICA" panose="020B0604020202020204" pitchFamily="34" charset="0"/>
                          <a:ea typeface="+mn-ea"/>
                          <a:cs typeface="HELVETICA" panose="020B0604020202020204" pitchFamily="34" charset="0"/>
                        </a:rPr>
                        <a:t>. At Cyclonaire,</a:t>
                      </a:r>
                      <a:r>
                        <a:rPr lang="en-US" sz="1900" kern="1200" baseline="0" dirty="0" smtClean="0">
                          <a:solidFill>
                            <a:schemeClr val="dk1"/>
                          </a:solidFill>
                          <a:effectLst/>
                          <a:latin typeface="HELVETICA" panose="020B0604020202020204" pitchFamily="34" charset="0"/>
                          <a:ea typeface="+mn-ea"/>
                          <a:cs typeface="HELVETICA" panose="020B0604020202020204" pitchFamily="34" charset="0"/>
                        </a:rPr>
                        <a:t> we are usually referring to a panel with just lights and buttons.</a:t>
                      </a:r>
                      <a:endParaRPr lang="en-US" sz="1900" dirty="0">
                        <a:latin typeface="HELVETICA" panose="020B0604020202020204" pitchFamily="34" charset="0"/>
                        <a:cs typeface="HELVETICA" panose="020B0604020202020204" pitchFamily="34" charset="0"/>
                      </a:endParaRPr>
                    </a:p>
                  </a:txBody>
                  <a:tcPr marL="95261" marR="95261" marT="47631" marB="47631" anchor="ctr"/>
                </a:tc>
              </a:tr>
              <a:tr h="1524182">
                <a:tc>
                  <a:txBody>
                    <a:bodyPr/>
                    <a:lstStyle/>
                    <a:p>
                      <a:pPr algn="ctr"/>
                      <a:r>
                        <a:rPr lang="en-US" sz="1900" kern="1200" dirty="0" smtClean="0">
                          <a:solidFill>
                            <a:schemeClr val="dk1"/>
                          </a:solidFill>
                          <a:effectLst/>
                          <a:latin typeface="HELVETICA" panose="020B0604020202020204" pitchFamily="34" charset="0"/>
                          <a:ea typeface="+mn-ea"/>
                          <a:cs typeface="HELVETICA" panose="020B0604020202020204" pitchFamily="34" charset="0"/>
                        </a:rPr>
                        <a:t>SCADA = Supervisory Computer And Data Acquisition</a:t>
                      </a:r>
                      <a:endParaRPr lang="en-US" sz="1900" dirty="0">
                        <a:latin typeface="HELVETICA" panose="020B0604020202020204" pitchFamily="34" charset="0"/>
                        <a:cs typeface="HELVETICA" panose="020B0604020202020204" pitchFamily="34" charset="0"/>
                      </a:endParaRPr>
                    </a:p>
                  </a:txBody>
                  <a:tcPr marL="95261" marR="95261" marT="47631" marB="47631" anchor="ctr"/>
                </a:tc>
                <a:tc>
                  <a:txBody>
                    <a:bodyPr/>
                    <a:lstStyle/>
                    <a:p>
                      <a:r>
                        <a:rPr lang="en-US" sz="1900" kern="1200" dirty="0" smtClean="0">
                          <a:solidFill>
                            <a:schemeClr val="dk1"/>
                          </a:solidFill>
                          <a:effectLst/>
                          <a:latin typeface="HELVETICA" panose="020B0604020202020204" pitchFamily="34" charset="0"/>
                          <a:ea typeface="+mn-ea"/>
                          <a:cs typeface="HELVETICA" panose="020B0604020202020204" pitchFamily="34" charset="0"/>
                        </a:rPr>
                        <a:t>SCADA is a standalone computer that gathers and stores data.  This usually seen in process systems such as refineries, ethanol, etc.</a:t>
                      </a:r>
                      <a:endParaRPr lang="en-US" sz="1900" dirty="0">
                        <a:latin typeface="HELVETICA" panose="020B0604020202020204" pitchFamily="34" charset="0"/>
                        <a:cs typeface="HELVETICA" panose="020B0604020202020204" pitchFamily="34" charset="0"/>
                      </a:endParaRPr>
                    </a:p>
                  </a:txBody>
                  <a:tcPr marL="95261" marR="95261" marT="47631" marB="47631" anchor="ctr"/>
                </a:tc>
              </a:tr>
            </a:tbl>
          </a:graphicData>
        </a:graphic>
      </p:graphicFrame>
    </p:spTree>
    <p:extLst>
      <p:ext uri="{BB962C8B-B14F-4D97-AF65-F5344CB8AC3E}">
        <p14:creationId xmlns:p14="http://schemas.microsoft.com/office/powerpoint/2010/main" val="15370374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0" y="206902"/>
            <a:ext cx="7772400" cy="868362"/>
          </a:xfrm>
          <a:prstGeom prst="rect">
            <a:avLst/>
          </a:prstGeom>
        </p:spPr>
        <p:txBody>
          <a:bodyPr>
            <a:normAutofit/>
          </a:bodyPr>
          <a:lstStyle>
            <a:lvl1pPr algn="ctr" defTabSz="457200" rtl="0" eaLnBrk="1" latinLnBrk="0" hangingPunct="1">
              <a:spcBef>
                <a:spcPct val="0"/>
              </a:spcBef>
              <a:buNone/>
              <a:defRPr sz="2800" b="0" i="0" kern="1200">
                <a:solidFill>
                  <a:srgbClr val="16224F"/>
                </a:solidFill>
                <a:latin typeface="Arial"/>
                <a:ea typeface="+mj-ea"/>
                <a:cs typeface="Arial"/>
              </a:defRPr>
            </a:lvl1pPr>
          </a:lstStyle>
          <a:p>
            <a:pPr algn="l"/>
            <a:r>
              <a:rPr lang="en-US" sz="4400" dirty="0" smtClean="0">
                <a:solidFill>
                  <a:schemeClr val="bg1">
                    <a:lumMod val="50000"/>
                  </a:schemeClr>
                </a:solidFill>
                <a:latin typeface="HELVETICA" panose="020B0604020202020204" pitchFamily="34" charset="0"/>
                <a:cs typeface="HELVETICA" panose="020B0604020202020204" pitchFamily="34" charset="0"/>
              </a:rPr>
              <a:t>APPENDIX</a:t>
            </a:r>
            <a:endParaRPr lang="en-US" sz="4400" dirty="0"/>
          </a:p>
        </p:txBody>
      </p:sp>
      <p:graphicFrame>
        <p:nvGraphicFramePr>
          <p:cNvPr id="3" name="Table 2"/>
          <p:cNvGraphicFramePr>
            <a:graphicFrameLocks noGrp="1"/>
          </p:cNvGraphicFramePr>
          <p:nvPr>
            <p:extLst>
              <p:ext uri="{D42A27DB-BD31-4B8C-83A1-F6EECF244321}">
                <p14:modId xmlns:p14="http://schemas.microsoft.com/office/powerpoint/2010/main" val="2874255513"/>
              </p:ext>
            </p:extLst>
          </p:nvPr>
        </p:nvGraphicFramePr>
        <p:xfrm>
          <a:off x="0" y="1223322"/>
          <a:ext cx="9144000" cy="5171934"/>
        </p:xfrm>
        <a:graphic>
          <a:graphicData uri="http://schemas.openxmlformats.org/drawingml/2006/table">
            <a:tbl>
              <a:tblPr firstRow="1" bandRow="1">
                <a:tableStyleId>{5C22544A-7EE6-4342-B048-85BDC9FD1C3A}</a:tableStyleId>
              </a:tblPr>
              <a:tblGrid>
                <a:gridCol w="2107462"/>
                <a:gridCol w="7036538"/>
              </a:tblGrid>
              <a:tr h="352575">
                <a:tc>
                  <a:txBody>
                    <a:bodyPr/>
                    <a:lstStyle/>
                    <a:p>
                      <a:r>
                        <a:rPr lang="en-US" sz="1700" dirty="0" smtClean="0">
                          <a:latin typeface="HELVETICA" panose="020B0604020202020204" pitchFamily="34" charset="0"/>
                          <a:cs typeface="HELVETICA" panose="020B0604020202020204" pitchFamily="34" charset="0"/>
                        </a:rPr>
                        <a:t>I/O</a:t>
                      </a:r>
                      <a:endParaRPr lang="en-US" sz="1700" dirty="0">
                        <a:latin typeface="HELVETICA" panose="020B0604020202020204" pitchFamily="34" charset="0"/>
                        <a:cs typeface="HELVETICA" panose="020B0604020202020204" pitchFamily="34" charset="0"/>
                      </a:endParaRPr>
                    </a:p>
                  </a:txBody>
                  <a:tcPr marL="86936" marR="86936" marT="43469" marB="43469"/>
                </a:tc>
                <a:tc>
                  <a:txBody>
                    <a:bodyPr/>
                    <a:lstStyle/>
                    <a:p>
                      <a:r>
                        <a:rPr lang="en-US" sz="1700" dirty="0" smtClean="0"/>
                        <a:t>Input and Outputs</a:t>
                      </a:r>
                      <a:endParaRPr lang="en-US" sz="1700" dirty="0"/>
                    </a:p>
                  </a:txBody>
                  <a:tcPr marL="86936" marR="86936" marT="43469" marB="43469"/>
                </a:tc>
              </a:tr>
              <a:tr h="1839363">
                <a:tc>
                  <a:txBody>
                    <a:bodyPr/>
                    <a:lstStyle/>
                    <a:p>
                      <a:pPr algn="ctr"/>
                      <a:r>
                        <a:rPr lang="en-US" sz="1800" dirty="0" smtClean="0">
                          <a:latin typeface="HELVETICA" panose="020B0604020202020204" pitchFamily="34" charset="0"/>
                          <a:cs typeface="HELVETICA" panose="020B0604020202020204" pitchFamily="34" charset="0"/>
                        </a:rPr>
                        <a:t>Remote I/O</a:t>
                      </a:r>
                      <a:endParaRPr lang="en-US" sz="1800" dirty="0">
                        <a:latin typeface="HELVETICA" panose="020B0604020202020204" pitchFamily="34" charset="0"/>
                        <a:cs typeface="HELVETICA" panose="020B0604020202020204" pitchFamily="34" charset="0"/>
                      </a:endParaRPr>
                    </a:p>
                  </a:txBody>
                  <a:tcPr marL="86936" marR="86936" marT="43469" marB="43469" anchor="ctr"/>
                </a:tc>
                <a:tc>
                  <a:txBody>
                    <a:bodyPr/>
                    <a:lstStyle/>
                    <a:p>
                      <a:r>
                        <a:rPr lang="en-US" sz="1800" kern="1200" dirty="0" smtClean="0">
                          <a:solidFill>
                            <a:schemeClr val="dk1"/>
                          </a:solidFill>
                          <a:effectLst/>
                          <a:latin typeface="HELVETICA" panose="020B0604020202020204" pitchFamily="34" charset="0"/>
                          <a:ea typeface="+mn-ea"/>
                          <a:cs typeface="HELVETICA" panose="020B0604020202020204" pitchFamily="34" charset="0"/>
                        </a:rPr>
                        <a:t>I/O that is communicated to the PLC via some sort of network (Ethernet, Profibus, Modbus, DH+, and many more).  Cyclonaire's preferred communication method is Ethernet TCP/IP.</a:t>
                      </a:r>
                      <a:endParaRPr lang="en-US" sz="1800" dirty="0">
                        <a:latin typeface="HELVETICA" panose="020B0604020202020204" pitchFamily="34" charset="0"/>
                        <a:cs typeface="HELVETICA" panose="020B0604020202020204" pitchFamily="34" charset="0"/>
                      </a:endParaRPr>
                    </a:p>
                  </a:txBody>
                  <a:tcPr marL="86936" marR="86936" marT="43469" marB="43469" anchor="ctr"/>
                </a:tc>
              </a:tr>
              <a:tr h="1390980">
                <a:tc>
                  <a:txBody>
                    <a:bodyPr/>
                    <a:lstStyle/>
                    <a:p>
                      <a:pPr algn="ctr"/>
                      <a:r>
                        <a:rPr lang="en-US" sz="1800" kern="1200" dirty="0" smtClean="0">
                          <a:solidFill>
                            <a:schemeClr val="dk1"/>
                          </a:solidFill>
                          <a:effectLst/>
                          <a:latin typeface="HELVETICA" panose="020B0604020202020204" pitchFamily="34" charset="0"/>
                          <a:ea typeface="+mn-ea"/>
                          <a:cs typeface="HELVETICA" panose="020B0604020202020204" pitchFamily="34" charset="0"/>
                        </a:rPr>
                        <a:t>Discrete I/O</a:t>
                      </a:r>
                      <a:endParaRPr lang="en-US" sz="1800" dirty="0">
                        <a:latin typeface="HELVETICA" panose="020B0604020202020204" pitchFamily="34" charset="0"/>
                        <a:cs typeface="HELVETICA" panose="020B0604020202020204" pitchFamily="34" charset="0"/>
                      </a:endParaRPr>
                    </a:p>
                  </a:txBody>
                  <a:tcPr marL="86936" marR="86936" marT="43469" marB="43469" anchor="ctr"/>
                </a:tc>
                <a:tc>
                  <a:txBody>
                    <a:bodyPr/>
                    <a:lstStyle/>
                    <a:p>
                      <a:r>
                        <a:rPr lang="en-US" sz="1800" kern="1200" dirty="0" smtClean="0">
                          <a:solidFill>
                            <a:schemeClr val="dk1"/>
                          </a:solidFill>
                          <a:effectLst/>
                          <a:latin typeface="HELVETICA" panose="020B0604020202020204" pitchFamily="34" charset="0"/>
                          <a:ea typeface="+mn-ea"/>
                          <a:cs typeface="HELVETICA" panose="020B0604020202020204" pitchFamily="34" charset="0"/>
                        </a:rPr>
                        <a:t>Inputs and outputs that are on or off.  These can be 120VAC or 24VDC.</a:t>
                      </a:r>
                      <a:endParaRPr lang="en-US" sz="1800" dirty="0">
                        <a:latin typeface="HELVETICA" panose="020B0604020202020204" pitchFamily="34" charset="0"/>
                        <a:cs typeface="HELVETICA" panose="020B0604020202020204" pitchFamily="34" charset="0"/>
                      </a:endParaRPr>
                    </a:p>
                  </a:txBody>
                  <a:tcPr marL="86936" marR="86936" marT="43469" marB="43469" anchor="ctr"/>
                </a:tc>
              </a:tr>
              <a:tr h="1589016">
                <a:tc>
                  <a:txBody>
                    <a:bodyPr/>
                    <a:lstStyle/>
                    <a:p>
                      <a:pPr algn="ctr"/>
                      <a:r>
                        <a:rPr lang="en-US" sz="1800" kern="1200" dirty="0" smtClean="0">
                          <a:solidFill>
                            <a:schemeClr val="dk1"/>
                          </a:solidFill>
                          <a:effectLst/>
                          <a:latin typeface="HELVETICA" panose="020B0604020202020204" pitchFamily="34" charset="0"/>
                          <a:ea typeface="+mn-ea"/>
                          <a:cs typeface="HELVETICA" panose="020B0604020202020204" pitchFamily="34" charset="0"/>
                        </a:rPr>
                        <a:t>Analog I/O</a:t>
                      </a:r>
                      <a:endParaRPr lang="en-US" sz="1800" dirty="0">
                        <a:latin typeface="HELVETICA" panose="020B0604020202020204" pitchFamily="34" charset="0"/>
                        <a:cs typeface="HELVETICA" panose="020B0604020202020204" pitchFamily="34" charset="0"/>
                      </a:endParaRPr>
                    </a:p>
                  </a:txBody>
                  <a:tcPr marL="86936" marR="86936" marT="43469" marB="43469" anchor="ctr"/>
                </a:tc>
                <a:tc>
                  <a:txBody>
                    <a:bodyPr/>
                    <a:lstStyle/>
                    <a:p>
                      <a:r>
                        <a:rPr lang="en-US" sz="1800" kern="1200" dirty="0" smtClean="0">
                          <a:solidFill>
                            <a:schemeClr val="dk1"/>
                          </a:solidFill>
                          <a:effectLst/>
                          <a:latin typeface="HELVETICA" panose="020B0604020202020204" pitchFamily="34" charset="0"/>
                          <a:ea typeface="+mn-ea"/>
                          <a:cs typeface="HELVETICA" panose="020B0604020202020204" pitchFamily="34" charset="0"/>
                        </a:rPr>
                        <a:t>Inputs and outputs that are variable.  Usually 4-20ma or 0-10V.</a:t>
                      </a:r>
                      <a:br>
                        <a:rPr lang="en-US" sz="1800" kern="1200" dirty="0" smtClean="0">
                          <a:solidFill>
                            <a:schemeClr val="dk1"/>
                          </a:solidFill>
                          <a:effectLst/>
                          <a:latin typeface="HELVETICA" panose="020B0604020202020204" pitchFamily="34" charset="0"/>
                          <a:ea typeface="+mn-ea"/>
                          <a:cs typeface="HELVETICA" panose="020B0604020202020204" pitchFamily="34" charset="0"/>
                        </a:rPr>
                      </a:br>
                      <a:r>
                        <a:rPr lang="en-US" sz="1800" kern="1200" dirty="0" smtClean="0">
                          <a:solidFill>
                            <a:schemeClr val="dk1"/>
                          </a:solidFill>
                          <a:effectLst/>
                          <a:latin typeface="HELVETICA" panose="020B0604020202020204" pitchFamily="34" charset="0"/>
                          <a:ea typeface="+mn-ea"/>
                          <a:cs typeface="HELVETICA" panose="020B0604020202020204" pitchFamily="34" charset="0"/>
                        </a:rPr>
                        <a:t>Ex: Pressure Transmitter, Level Transmitter, Variable Position Valve, Etc.</a:t>
                      </a:r>
                      <a:endParaRPr lang="en-US" sz="1800" dirty="0">
                        <a:latin typeface="HELVETICA" panose="020B0604020202020204" pitchFamily="34" charset="0"/>
                        <a:cs typeface="HELVETICA" panose="020B0604020202020204" pitchFamily="34" charset="0"/>
                      </a:endParaRPr>
                    </a:p>
                  </a:txBody>
                  <a:tcPr marL="86936" marR="86936" marT="43469" marB="43469" anchor="ctr"/>
                </a:tc>
              </a:tr>
            </a:tbl>
          </a:graphicData>
        </a:graphic>
      </p:graphicFrame>
    </p:spTree>
    <p:extLst>
      <p:ext uri="{BB962C8B-B14F-4D97-AF65-F5344CB8AC3E}">
        <p14:creationId xmlns:p14="http://schemas.microsoft.com/office/powerpoint/2010/main" val="20842644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0" y="206902"/>
            <a:ext cx="7772400" cy="868362"/>
          </a:xfrm>
          <a:prstGeom prst="rect">
            <a:avLst/>
          </a:prstGeom>
        </p:spPr>
        <p:txBody>
          <a:bodyPr>
            <a:normAutofit/>
          </a:bodyPr>
          <a:lstStyle>
            <a:lvl1pPr algn="ctr" defTabSz="457200" rtl="0" eaLnBrk="1" latinLnBrk="0" hangingPunct="1">
              <a:spcBef>
                <a:spcPct val="0"/>
              </a:spcBef>
              <a:buNone/>
              <a:defRPr sz="2800" b="0" i="0" kern="1200">
                <a:solidFill>
                  <a:srgbClr val="16224F"/>
                </a:solidFill>
                <a:latin typeface="Arial"/>
                <a:ea typeface="+mj-ea"/>
                <a:cs typeface="Arial"/>
              </a:defRPr>
            </a:lvl1pPr>
          </a:lstStyle>
          <a:p>
            <a:pPr algn="l"/>
            <a:r>
              <a:rPr lang="en-US" sz="4400" dirty="0" smtClean="0">
                <a:solidFill>
                  <a:schemeClr val="bg1">
                    <a:lumMod val="50000"/>
                  </a:schemeClr>
                </a:solidFill>
                <a:latin typeface="HELVETICA" panose="020B0604020202020204" pitchFamily="34" charset="0"/>
                <a:cs typeface="HELVETICA" panose="020B0604020202020204" pitchFamily="34" charset="0"/>
              </a:rPr>
              <a:t>APPENDIX</a:t>
            </a:r>
            <a:endParaRPr lang="en-US" sz="4400" dirty="0"/>
          </a:p>
        </p:txBody>
      </p:sp>
      <p:graphicFrame>
        <p:nvGraphicFramePr>
          <p:cNvPr id="3" name="Table 2"/>
          <p:cNvGraphicFramePr>
            <a:graphicFrameLocks noGrp="1"/>
          </p:cNvGraphicFramePr>
          <p:nvPr>
            <p:extLst>
              <p:ext uri="{D42A27DB-BD31-4B8C-83A1-F6EECF244321}">
                <p14:modId xmlns:p14="http://schemas.microsoft.com/office/powerpoint/2010/main" val="620770944"/>
              </p:ext>
            </p:extLst>
          </p:nvPr>
        </p:nvGraphicFramePr>
        <p:xfrm>
          <a:off x="0" y="1144229"/>
          <a:ext cx="9144000" cy="5091165"/>
        </p:xfrm>
        <a:graphic>
          <a:graphicData uri="http://schemas.openxmlformats.org/drawingml/2006/table">
            <a:tbl>
              <a:tblPr firstRow="1" bandRow="1">
                <a:tableStyleId>{5C22544A-7EE6-4342-B048-85BDC9FD1C3A}</a:tableStyleId>
              </a:tblPr>
              <a:tblGrid>
                <a:gridCol w="2819400"/>
                <a:gridCol w="6324600"/>
              </a:tblGrid>
              <a:tr h="325465">
                <a:tc>
                  <a:txBody>
                    <a:bodyPr/>
                    <a:lstStyle/>
                    <a:p>
                      <a:r>
                        <a:rPr lang="en-US" sz="1600" dirty="0" smtClean="0"/>
                        <a:t>DCS</a:t>
                      </a:r>
                      <a:r>
                        <a:rPr lang="en-US" sz="1600" baseline="0" dirty="0" smtClean="0"/>
                        <a:t> / RTU / PLC</a:t>
                      </a:r>
                      <a:endParaRPr lang="en-US" sz="1600" dirty="0"/>
                    </a:p>
                  </a:txBody>
                  <a:tcPr marL="80252" marR="80252" marT="40126" marB="40126"/>
                </a:tc>
                <a:tc>
                  <a:txBody>
                    <a:bodyPr/>
                    <a:lstStyle/>
                    <a:p>
                      <a:endParaRPr lang="en-US" sz="1600" dirty="0"/>
                    </a:p>
                  </a:txBody>
                  <a:tcPr marL="80252" marR="80252" marT="40126" marB="40126"/>
                </a:tc>
              </a:tr>
              <a:tr h="2487803">
                <a:tc>
                  <a:txBody>
                    <a:bodyPr/>
                    <a:lstStyle/>
                    <a:p>
                      <a:pPr algn="ctr"/>
                      <a:r>
                        <a:rPr lang="en-US" sz="2000" kern="1200" dirty="0" smtClean="0">
                          <a:solidFill>
                            <a:schemeClr val="dk1"/>
                          </a:solidFill>
                          <a:effectLst/>
                          <a:latin typeface="HELVETICA" panose="020B0604020202020204" pitchFamily="34" charset="0"/>
                          <a:ea typeface="+mn-ea"/>
                          <a:cs typeface="HELVETICA" panose="020B0604020202020204" pitchFamily="34" charset="0"/>
                        </a:rPr>
                        <a:t>DCS = Distributed Control System</a:t>
                      </a:r>
                      <a:endParaRPr lang="en-US" sz="2000" dirty="0">
                        <a:latin typeface="HELVETICA" panose="020B0604020202020204" pitchFamily="34" charset="0"/>
                        <a:cs typeface="HELVETICA" panose="020B0604020202020204" pitchFamily="34" charset="0"/>
                      </a:endParaRPr>
                    </a:p>
                  </a:txBody>
                  <a:tcPr marL="80252" marR="80252" marT="40126" marB="40126" anchor="ctr"/>
                </a:tc>
                <a:tc>
                  <a:txBody>
                    <a:bodyPr/>
                    <a:lstStyle/>
                    <a:p>
                      <a:r>
                        <a:rPr lang="en-US" sz="2000" kern="1200" dirty="0" smtClean="0">
                          <a:solidFill>
                            <a:schemeClr val="dk1"/>
                          </a:solidFill>
                          <a:effectLst/>
                          <a:latin typeface="HELVETICA" panose="020B0604020202020204" pitchFamily="34" charset="0"/>
                          <a:ea typeface="+mn-ea"/>
                          <a:cs typeface="HELVETICA" panose="020B0604020202020204" pitchFamily="34" charset="0"/>
                        </a:rPr>
                        <a:t>Distributed Control Systems (DCSs) are dedicated systems used to control manufacturing processes that are continuous or batch-oriented, such as oil refining, petrochemicals, central station power generation, pharmaceuticals, food &amp; beverage manufacturing, cement production, steelmaking, and papermaking.  Allen Bradley's version of a DCS is called PAX (Plant Automation Controller).</a:t>
                      </a:r>
                      <a:endParaRPr lang="en-US" sz="2000" dirty="0">
                        <a:latin typeface="HELVETICA" panose="020B0604020202020204" pitchFamily="34" charset="0"/>
                        <a:cs typeface="HELVETICA" panose="020B0604020202020204" pitchFamily="34" charset="0"/>
                      </a:endParaRPr>
                    </a:p>
                  </a:txBody>
                  <a:tcPr marL="80252" marR="80252" marT="40126" marB="40126" anchor="ctr"/>
                </a:tc>
              </a:tr>
              <a:tr h="2247048">
                <a:tc>
                  <a:txBody>
                    <a:bodyPr/>
                    <a:lstStyle/>
                    <a:p>
                      <a:pPr algn="ctr"/>
                      <a:r>
                        <a:rPr lang="en-US" sz="2000" kern="1200" dirty="0" smtClean="0">
                          <a:solidFill>
                            <a:schemeClr val="dk1"/>
                          </a:solidFill>
                          <a:effectLst/>
                          <a:latin typeface="HELVETICA" panose="020B0604020202020204" pitchFamily="34" charset="0"/>
                          <a:ea typeface="+mn-ea"/>
                          <a:cs typeface="HELVETICA" panose="020B0604020202020204" pitchFamily="34" charset="0"/>
                        </a:rPr>
                        <a:t>PLC = Programmable Logic Controller</a:t>
                      </a:r>
                      <a:endParaRPr lang="en-US" sz="2000" dirty="0">
                        <a:latin typeface="HELVETICA" panose="020B0604020202020204" pitchFamily="34" charset="0"/>
                        <a:cs typeface="HELVETICA" panose="020B0604020202020204" pitchFamily="34" charset="0"/>
                      </a:endParaRPr>
                    </a:p>
                  </a:txBody>
                  <a:tcPr marL="80252" marR="80252" marT="40126" marB="40126" anchor="ctr"/>
                </a:tc>
                <a:tc>
                  <a:txBody>
                    <a:bodyPr/>
                    <a:lstStyle/>
                    <a:p>
                      <a:r>
                        <a:rPr lang="en-US" sz="2000" kern="1200" dirty="0" smtClean="0">
                          <a:solidFill>
                            <a:schemeClr val="dk1"/>
                          </a:solidFill>
                          <a:effectLst/>
                          <a:latin typeface="HELVETICA" panose="020B0604020202020204" pitchFamily="34" charset="0"/>
                          <a:ea typeface="+mn-ea"/>
                          <a:cs typeface="HELVETICA" panose="020B0604020202020204" pitchFamily="34" charset="0"/>
                        </a:rPr>
                        <a:t>PLC's are a digital computer used for automation of electromechanical processes, such as control of machinery on factory assembly lines, amusement rides, or lighting fixtures.  PLC's were created to replace relay logic panels in the automotive industry, but have since evolved into very sophisticated</a:t>
                      </a:r>
                      <a:r>
                        <a:rPr lang="en-US" sz="2000" kern="1200" baseline="0" dirty="0" smtClean="0">
                          <a:solidFill>
                            <a:schemeClr val="dk1"/>
                          </a:solidFill>
                          <a:effectLst/>
                          <a:latin typeface="HELVETICA" panose="020B0604020202020204" pitchFamily="34" charset="0"/>
                          <a:ea typeface="+mn-ea"/>
                          <a:cs typeface="HELVETICA" panose="020B0604020202020204" pitchFamily="34" charset="0"/>
                        </a:rPr>
                        <a:t> </a:t>
                      </a:r>
                      <a:r>
                        <a:rPr lang="en-US" sz="2000" kern="1200" dirty="0" smtClean="0">
                          <a:solidFill>
                            <a:schemeClr val="dk1"/>
                          </a:solidFill>
                          <a:effectLst/>
                          <a:latin typeface="HELVETICA" panose="020B0604020202020204" pitchFamily="34" charset="0"/>
                          <a:ea typeface="+mn-ea"/>
                          <a:cs typeface="HELVETICA" panose="020B0604020202020204" pitchFamily="34" charset="0"/>
                        </a:rPr>
                        <a:t>computers that are merging into the DCS world.</a:t>
                      </a:r>
                      <a:endParaRPr lang="en-US" sz="2000" dirty="0">
                        <a:latin typeface="HELVETICA" panose="020B0604020202020204" pitchFamily="34" charset="0"/>
                        <a:cs typeface="HELVETICA" panose="020B0604020202020204" pitchFamily="34" charset="0"/>
                      </a:endParaRPr>
                    </a:p>
                  </a:txBody>
                  <a:tcPr marL="80252" marR="80252" marT="40126" marB="40126" anchor="ctr"/>
                </a:tc>
              </a:tr>
            </a:tbl>
          </a:graphicData>
        </a:graphic>
      </p:graphicFrame>
    </p:spTree>
    <p:extLst>
      <p:ext uri="{BB962C8B-B14F-4D97-AF65-F5344CB8AC3E}">
        <p14:creationId xmlns:p14="http://schemas.microsoft.com/office/powerpoint/2010/main" val="14760206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0" y="206902"/>
            <a:ext cx="7772400" cy="868362"/>
          </a:xfrm>
          <a:prstGeom prst="rect">
            <a:avLst/>
          </a:prstGeom>
        </p:spPr>
        <p:txBody>
          <a:bodyPr>
            <a:normAutofit/>
          </a:bodyPr>
          <a:lstStyle>
            <a:lvl1pPr algn="ctr" defTabSz="457200" rtl="0" eaLnBrk="1" latinLnBrk="0" hangingPunct="1">
              <a:spcBef>
                <a:spcPct val="0"/>
              </a:spcBef>
              <a:buNone/>
              <a:defRPr sz="2800" b="0" i="0" kern="1200">
                <a:solidFill>
                  <a:srgbClr val="16224F"/>
                </a:solidFill>
                <a:latin typeface="Arial"/>
                <a:ea typeface="+mj-ea"/>
                <a:cs typeface="Arial"/>
              </a:defRPr>
            </a:lvl1pPr>
          </a:lstStyle>
          <a:p>
            <a:pPr algn="l"/>
            <a:r>
              <a:rPr lang="en-US" sz="4400" dirty="0" smtClean="0">
                <a:solidFill>
                  <a:schemeClr val="bg1">
                    <a:lumMod val="50000"/>
                  </a:schemeClr>
                </a:solidFill>
                <a:latin typeface="HELVETICA" panose="020B0604020202020204" pitchFamily="34" charset="0"/>
                <a:cs typeface="HELVETICA" panose="020B0604020202020204" pitchFamily="34" charset="0"/>
              </a:rPr>
              <a:t>APPENDIX</a:t>
            </a:r>
            <a:endParaRPr lang="en-US" sz="4400" dirty="0"/>
          </a:p>
        </p:txBody>
      </p:sp>
      <p:graphicFrame>
        <p:nvGraphicFramePr>
          <p:cNvPr id="3" name="Table 2"/>
          <p:cNvGraphicFramePr>
            <a:graphicFrameLocks noGrp="1"/>
          </p:cNvGraphicFramePr>
          <p:nvPr>
            <p:extLst>
              <p:ext uri="{D42A27DB-BD31-4B8C-83A1-F6EECF244321}">
                <p14:modId xmlns:p14="http://schemas.microsoft.com/office/powerpoint/2010/main" val="3512335440"/>
              </p:ext>
            </p:extLst>
          </p:nvPr>
        </p:nvGraphicFramePr>
        <p:xfrm>
          <a:off x="0" y="1121136"/>
          <a:ext cx="9144000" cy="5376140"/>
        </p:xfrm>
        <a:graphic>
          <a:graphicData uri="http://schemas.openxmlformats.org/drawingml/2006/table">
            <a:tbl>
              <a:tblPr firstRow="1" bandRow="1">
                <a:tableStyleId>{5C22544A-7EE6-4342-B048-85BDC9FD1C3A}</a:tableStyleId>
              </a:tblPr>
              <a:tblGrid>
                <a:gridCol w="2019300"/>
                <a:gridCol w="7124700"/>
              </a:tblGrid>
              <a:tr h="543989">
                <a:tc>
                  <a:txBody>
                    <a:bodyPr/>
                    <a:lstStyle/>
                    <a:p>
                      <a:r>
                        <a:rPr lang="en-US" sz="1500" dirty="0" smtClean="0"/>
                        <a:t>INSTRUMENTATION</a:t>
                      </a:r>
                      <a:endParaRPr lang="en-US" sz="1500" dirty="0"/>
                    </a:p>
                  </a:txBody>
                  <a:tcPr marL="77712" marR="77712" marT="38857" marB="38857"/>
                </a:tc>
                <a:tc>
                  <a:txBody>
                    <a:bodyPr/>
                    <a:lstStyle/>
                    <a:p>
                      <a:r>
                        <a:rPr lang="en-US" sz="1500" b="1" kern="1200" dirty="0" smtClean="0">
                          <a:solidFill>
                            <a:schemeClr val="lt1"/>
                          </a:solidFill>
                          <a:effectLst/>
                          <a:latin typeface="+mn-lt"/>
                          <a:ea typeface="+mn-ea"/>
                          <a:cs typeface="+mn-cs"/>
                        </a:rPr>
                        <a:t>Field devices that move, actuate, or return feedback.</a:t>
                      </a:r>
                      <a:endParaRPr lang="en-US" sz="1500" dirty="0"/>
                    </a:p>
                  </a:txBody>
                  <a:tcPr marL="77712" marR="77712" marT="38857" marB="38857"/>
                </a:tc>
              </a:tr>
              <a:tr h="1243405">
                <a:tc>
                  <a:txBody>
                    <a:bodyPr/>
                    <a:lstStyle/>
                    <a:p>
                      <a:pPr algn="ctr"/>
                      <a:r>
                        <a:rPr lang="en-US" sz="1800" kern="1200" dirty="0" smtClean="0">
                          <a:solidFill>
                            <a:schemeClr val="dk1"/>
                          </a:solidFill>
                          <a:effectLst/>
                          <a:latin typeface="HELVETICA" panose="020B0604020202020204" pitchFamily="34" charset="0"/>
                          <a:ea typeface="+mn-ea"/>
                          <a:cs typeface="HELVETICA" panose="020B0604020202020204" pitchFamily="34" charset="0"/>
                        </a:rPr>
                        <a:t>VFD</a:t>
                      </a:r>
                      <a:endParaRPr lang="en-US" sz="1800" dirty="0">
                        <a:latin typeface="HELVETICA" panose="020B0604020202020204" pitchFamily="34" charset="0"/>
                        <a:cs typeface="HELVETICA" panose="020B0604020202020204" pitchFamily="34" charset="0"/>
                      </a:endParaRPr>
                    </a:p>
                  </a:txBody>
                  <a:tcPr marL="77712" marR="77712" marT="38857" marB="38857" anchor="ctr"/>
                </a:tc>
                <a:tc>
                  <a:txBody>
                    <a:bodyPr/>
                    <a:lstStyle/>
                    <a:p>
                      <a:r>
                        <a:rPr lang="en-US" sz="1800" kern="1200" dirty="0" smtClean="0">
                          <a:solidFill>
                            <a:schemeClr val="dk1"/>
                          </a:solidFill>
                          <a:effectLst/>
                          <a:latin typeface="HELVETICA" panose="020B0604020202020204" pitchFamily="34" charset="0"/>
                          <a:ea typeface="+mn-ea"/>
                          <a:cs typeface="HELVETICA" panose="020B0604020202020204" pitchFamily="34" charset="0"/>
                        </a:rPr>
                        <a:t>Variable Frequency Drive.  These control the speed of a motor by varying the frequency from 0 to 60Hz (and above). This is usually controlled by a PLC via Ethernet IP, but they can be stand alone also.</a:t>
                      </a:r>
                      <a:endParaRPr lang="en-US" sz="1800" dirty="0">
                        <a:latin typeface="HELVETICA" panose="020B0604020202020204" pitchFamily="34" charset="0"/>
                        <a:cs typeface="HELVETICA" panose="020B0604020202020204" pitchFamily="34" charset="0"/>
                      </a:endParaRPr>
                    </a:p>
                  </a:txBody>
                  <a:tcPr marL="77712" marR="77712" marT="38857" marB="38857" anchor="ctr"/>
                </a:tc>
              </a:tr>
              <a:tr h="315169">
                <a:tc>
                  <a:txBody>
                    <a:bodyPr/>
                    <a:lstStyle/>
                    <a:p>
                      <a:pPr algn="ctr"/>
                      <a:r>
                        <a:rPr lang="en-US" sz="1800" kern="1200" dirty="0" smtClean="0">
                          <a:solidFill>
                            <a:schemeClr val="dk1"/>
                          </a:solidFill>
                          <a:effectLst/>
                          <a:latin typeface="HELVETICA" panose="020B0604020202020204" pitchFamily="34" charset="0"/>
                          <a:ea typeface="+mn-ea"/>
                          <a:cs typeface="HELVETICA" panose="020B0604020202020204" pitchFamily="34" charset="0"/>
                        </a:rPr>
                        <a:t>PIT</a:t>
                      </a:r>
                      <a:endParaRPr lang="en-US" sz="1800" dirty="0">
                        <a:latin typeface="HELVETICA" panose="020B0604020202020204" pitchFamily="34" charset="0"/>
                        <a:cs typeface="HELVETICA" panose="020B0604020202020204" pitchFamily="34" charset="0"/>
                      </a:endParaRPr>
                    </a:p>
                  </a:txBody>
                  <a:tcPr marL="77712" marR="77712" marT="38857" marB="38857" anchor="ctr"/>
                </a:tc>
                <a:tc>
                  <a:txBody>
                    <a:bodyPr/>
                    <a:lstStyle/>
                    <a:p>
                      <a:r>
                        <a:rPr lang="en-US" sz="1800" kern="1200" dirty="0" smtClean="0">
                          <a:solidFill>
                            <a:schemeClr val="dk1"/>
                          </a:solidFill>
                          <a:effectLst/>
                          <a:latin typeface="HELVETICA" panose="020B0604020202020204" pitchFamily="34" charset="0"/>
                          <a:ea typeface="+mn-ea"/>
                          <a:cs typeface="HELVETICA" panose="020B0604020202020204" pitchFamily="34" charset="0"/>
                        </a:rPr>
                        <a:t>Pressure Indication Transmitter</a:t>
                      </a:r>
                      <a:endParaRPr lang="en-US" sz="1800" dirty="0">
                        <a:latin typeface="HELVETICA" panose="020B0604020202020204" pitchFamily="34" charset="0"/>
                        <a:cs typeface="HELVETICA" panose="020B0604020202020204" pitchFamily="34" charset="0"/>
                      </a:endParaRPr>
                    </a:p>
                  </a:txBody>
                  <a:tcPr marL="77712" marR="77712" marT="38857" marB="38857" anchor="ctr"/>
                </a:tc>
              </a:tr>
              <a:tr h="315169">
                <a:tc>
                  <a:txBody>
                    <a:bodyPr/>
                    <a:lstStyle/>
                    <a:p>
                      <a:pPr algn="ctr"/>
                      <a:r>
                        <a:rPr lang="en-US" sz="1800" kern="1200" dirty="0" smtClean="0">
                          <a:solidFill>
                            <a:schemeClr val="dk1"/>
                          </a:solidFill>
                          <a:effectLst/>
                          <a:latin typeface="HELVETICA" panose="020B0604020202020204" pitchFamily="34" charset="0"/>
                          <a:ea typeface="+mn-ea"/>
                          <a:cs typeface="HELVETICA" panose="020B0604020202020204" pitchFamily="34" charset="0"/>
                        </a:rPr>
                        <a:t>PS</a:t>
                      </a:r>
                      <a:endParaRPr lang="en-US" sz="1800" dirty="0">
                        <a:latin typeface="HELVETICA" panose="020B0604020202020204" pitchFamily="34" charset="0"/>
                        <a:cs typeface="HELVETICA" panose="020B0604020202020204" pitchFamily="34" charset="0"/>
                      </a:endParaRPr>
                    </a:p>
                  </a:txBody>
                  <a:tcPr marL="77712" marR="77712" marT="38857" marB="38857" anchor="ctr"/>
                </a:tc>
                <a:tc>
                  <a:txBody>
                    <a:bodyPr/>
                    <a:lstStyle/>
                    <a:p>
                      <a:r>
                        <a:rPr lang="en-US" sz="1800" kern="1200" dirty="0" smtClean="0">
                          <a:solidFill>
                            <a:schemeClr val="dk1"/>
                          </a:solidFill>
                          <a:effectLst/>
                          <a:latin typeface="HELVETICA" panose="020B0604020202020204" pitchFamily="34" charset="0"/>
                          <a:ea typeface="+mn-ea"/>
                          <a:cs typeface="HELVETICA" panose="020B0604020202020204" pitchFamily="34" charset="0"/>
                        </a:rPr>
                        <a:t>Pressure Switch</a:t>
                      </a:r>
                      <a:endParaRPr lang="en-US" sz="1800" dirty="0">
                        <a:latin typeface="HELVETICA" panose="020B0604020202020204" pitchFamily="34" charset="0"/>
                        <a:cs typeface="HELVETICA" panose="020B0604020202020204" pitchFamily="34" charset="0"/>
                      </a:endParaRPr>
                    </a:p>
                  </a:txBody>
                  <a:tcPr marL="77712" marR="77712" marT="38857" marB="38857" anchor="ctr"/>
                </a:tc>
              </a:tr>
              <a:tr h="777128">
                <a:tc>
                  <a:txBody>
                    <a:bodyPr/>
                    <a:lstStyle/>
                    <a:p>
                      <a:pPr algn="ctr"/>
                      <a:r>
                        <a:rPr lang="en-US" sz="1800" kern="1200" dirty="0" smtClean="0">
                          <a:solidFill>
                            <a:schemeClr val="dk1"/>
                          </a:solidFill>
                          <a:effectLst/>
                          <a:latin typeface="HELVETICA" panose="020B0604020202020204" pitchFamily="34" charset="0"/>
                          <a:ea typeface="+mn-ea"/>
                          <a:cs typeface="HELVETICA" panose="020B0604020202020204" pitchFamily="34" charset="0"/>
                        </a:rPr>
                        <a:t>XV</a:t>
                      </a:r>
                      <a:endParaRPr lang="en-US" sz="1800" dirty="0">
                        <a:latin typeface="HELVETICA" panose="020B0604020202020204" pitchFamily="34" charset="0"/>
                        <a:cs typeface="HELVETICA" panose="020B0604020202020204" pitchFamily="34" charset="0"/>
                      </a:endParaRPr>
                    </a:p>
                  </a:txBody>
                  <a:tcPr marL="77712" marR="77712" marT="38857" marB="38857" anchor="ctr"/>
                </a:tc>
                <a:tc>
                  <a:txBody>
                    <a:bodyPr/>
                    <a:lstStyle/>
                    <a:p>
                      <a:r>
                        <a:rPr lang="en-US" sz="1800" kern="1200" dirty="0" smtClean="0">
                          <a:solidFill>
                            <a:schemeClr val="dk1"/>
                          </a:solidFill>
                          <a:effectLst/>
                          <a:latin typeface="HELVETICA" panose="020B0604020202020204" pitchFamily="34" charset="0"/>
                          <a:ea typeface="+mn-ea"/>
                          <a:cs typeface="HELVETICA" panose="020B0604020202020204" pitchFamily="34" charset="0"/>
                        </a:rPr>
                        <a:t>Electrically actuated valve. Usually a solenoid valve that controls another device such as a butterfly valve, ball valve, pinch valve, etc.</a:t>
                      </a:r>
                      <a:endParaRPr lang="en-US" sz="1800" dirty="0">
                        <a:latin typeface="HELVETICA" panose="020B0604020202020204" pitchFamily="34" charset="0"/>
                        <a:cs typeface="HELVETICA" panose="020B0604020202020204" pitchFamily="34" charset="0"/>
                      </a:endParaRPr>
                    </a:p>
                  </a:txBody>
                  <a:tcPr marL="77712" marR="77712" marT="38857" marB="38857" anchor="ctr"/>
                </a:tc>
              </a:tr>
              <a:tr h="315169">
                <a:tc>
                  <a:txBody>
                    <a:bodyPr/>
                    <a:lstStyle/>
                    <a:p>
                      <a:pPr algn="ctr"/>
                      <a:r>
                        <a:rPr lang="en-US" sz="1800" kern="1200" dirty="0" smtClean="0">
                          <a:solidFill>
                            <a:schemeClr val="dk1"/>
                          </a:solidFill>
                          <a:effectLst/>
                          <a:latin typeface="HELVETICA" panose="020B0604020202020204" pitchFamily="34" charset="0"/>
                          <a:ea typeface="+mn-ea"/>
                          <a:cs typeface="HELVETICA" panose="020B0604020202020204" pitchFamily="34" charset="0"/>
                        </a:rPr>
                        <a:t>ZSC</a:t>
                      </a:r>
                      <a:endParaRPr lang="en-US" sz="1800" dirty="0">
                        <a:latin typeface="HELVETICA" panose="020B0604020202020204" pitchFamily="34" charset="0"/>
                        <a:cs typeface="HELVETICA" panose="020B0604020202020204" pitchFamily="34" charset="0"/>
                      </a:endParaRPr>
                    </a:p>
                  </a:txBody>
                  <a:tcPr marL="77712" marR="77712" marT="38857" marB="38857" anchor="ctr"/>
                </a:tc>
                <a:tc>
                  <a:txBody>
                    <a:bodyPr/>
                    <a:lstStyle/>
                    <a:p>
                      <a:r>
                        <a:rPr lang="en-US" sz="1800" kern="1200" dirty="0" smtClean="0">
                          <a:solidFill>
                            <a:schemeClr val="dk1"/>
                          </a:solidFill>
                          <a:effectLst/>
                          <a:latin typeface="HELVETICA" panose="020B0604020202020204" pitchFamily="34" charset="0"/>
                          <a:ea typeface="+mn-ea"/>
                          <a:cs typeface="HELVETICA" panose="020B0604020202020204" pitchFamily="34" charset="0"/>
                        </a:rPr>
                        <a:t>Position Switch Closed</a:t>
                      </a:r>
                      <a:endParaRPr lang="en-US" sz="1800" dirty="0">
                        <a:latin typeface="HELVETICA" panose="020B0604020202020204" pitchFamily="34" charset="0"/>
                        <a:cs typeface="HELVETICA" panose="020B0604020202020204" pitchFamily="34" charset="0"/>
                      </a:endParaRPr>
                    </a:p>
                  </a:txBody>
                  <a:tcPr marL="77712" marR="77712" marT="38857" marB="38857" anchor="ctr"/>
                </a:tc>
              </a:tr>
              <a:tr h="315169">
                <a:tc>
                  <a:txBody>
                    <a:bodyPr/>
                    <a:lstStyle/>
                    <a:p>
                      <a:pPr algn="ctr"/>
                      <a:r>
                        <a:rPr lang="en-US" sz="1800" kern="1200" dirty="0" smtClean="0">
                          <a:solidFill>
                            <a:schemeClr val="dk1"/>
                          </a:solidFill>
                          <a:effectLst/>
                          <a:latin typeface="HELVETICA" panose="020B0604020202020204" pitchFamily="34" charset="0"/>
                          <a:ea typeface="+mn-ea"/>
                          <a:cs typeface="HELVETICA" panose="020B0604020202020204" pitchFamily="34" charset="0"/>
                        </a:rPr>
                        <a:t>ZSO</a:t>
                      </a:r>
                      <a:endParaRPr lang="en-US" sz="1800" dirty="0">
                        <a:latin typeface="HELVETICA" panose="020B0604020202020204" pitchFamily="34" charset="0"/>
                        <a:cs typeface="HELVETICA" panose="020B0604020202020204" pitchFamily="34" charset="0"/>
                      </a:endParaRPr>
                    </a:p>
                  </a:txBody>
                  <a:tcPr marL="77712" marR="77712" marT="38857" marB="38857" anchor="ctr"/>
                </a:tc>
                <a:tc>
                  <a:txBody>
                    <a:bodyPr/>
                    <a:lstStyle/>
                    <a:p>
                      <a:r>
                        <a:rPr lang="en-US" sz="1800" kern="1200" dirty="0" smtClean="0">
                          <a:solidFill>
                            <a:schemeClr val="dk1"/>
                          </a:solidFill>
                          <a:effectLst/>
                          <a:latin typeface="HELVETICA" panose="020B0604020202020204" pitchFamily="34" charset="0"/>
                          <a:ea typeface="+mn-ea"/>
                          <a:cs typeface="HELVETICA" panose="020B0604020202020204" pitchFamily="34" charset="0"/>
                        </a:rPr>
                        <a:t>Position Switch Opened</a:t>
                      </a:r>
                      <a:endParaRPr lang="en-US" sz="1800" dirty="0">
                        <a:latin typeface="HELVETICA" panose="020B0604020202020204" pitchFamily="34" charset="0"/>
                        <a:cs typeface="HELVETICA" panose="020B0604020202020204" pitchFamily="34" charset="0"/>
                      </a:endParaRPr>
                    </a:p>
                  </a:txBody>
                  <a:tcPr marL="77712" marR="77712" marT="38857" marB="38857" anchor="ctr"/>
                </a:tc>
              </a:tr>
              <a:tr h="777128">
                <a:tc>
                  <a:txBody>
                    <a:bodyPr/>
                    <a:lstStyle/>
                    <a:p>
                      <a:pPr algn="ctr"/>
                      <a:r>
                        <a:rPr lang="en-US" sz="1800" kern="1200" dirty="0" smtClean="0">
                          <a:solidFill>
                            <a:schemeClr val="dk1"/>
                          </a:solidFill>
                          <a:effectLst/>
                          <a:latin typeface="HELVETICA" panose="020B0604020202020204" pitchFamily="34" charset="0"/>
                          <a:ea typeface="+mn-ea"/>
                          <a:cs typeface="HELVETICA" panose="020B0604020202020204" pitchFamily="34" charset="0"/>
                        </a:rPr>
                        <a:t>AUX</a:t>
                      </a:r>
                      <a:endParaRPr lang="en-US" sz="1800" dirty="0">
                        <a:latin typeface="HELVETICA" panose="020B0604020202020204" pitchFamily="34" charset="0"/>
                        <a:cs typeface="HELVETICA" panose="020B0604020202020204" pitchFamily="34" charset="0"/>
                      </a:endParaRPr>
                    </a:p>
                  </a:txBody>
                  <a:tcPr marL="77712" marR="77712" marT="38857" marB="38857" anchor="ctr"/>
                </a:tc>
                <a:tc>
                  <a:txBody>
                    <a:bodyPr/>
                    <a:lstStyle/>
                    <a:p>
                      <a:r>
                        <a:rPr lang="en-US" sz="1800" kern="1200" dirty="0" smtClean="0">
                          <a:solidFill>
                            <a:schemeClr val="dk1"/>
                          </a:solidFill>
                          <a:effectLst/>
                          <a:latin typeface="HELVETICA" panose="020B0604020202020204" pitchFamily="34" charset="0"/>
                          <a:ea typeface="+mn-ea"/>
                          <a:cs typeface="HELVETICA" panose="020B0604020202020204" pitchFamily="34" charset="0"/>
                        </a:rPr>
                        <a:t>Auxiliary feedback (usually in reference to a motor contactor pulled in, indicating that a motor is running).</a:t>
                      </a:r>
                      <a:endParaRPr lang="en-US" sz="1800" dirty="0">
                        <a:latin typeface="HELVETICA" panose="020B0604020202020204" pitchFamily="34" charset="0"/>
                        <a:cs typeface="HELVETICA" panose="020B0604020202020204" pitchFamily="34" charset="0"/>
                      </a:endParaRPr>
                    </a:p>
                  </a:txBody>
                  <a:tcPr marL="77712" marR="77712" marT="38857" marB="38857" anchor="ctr"/>
                </a:tc>
              </a:tr>
              <a:tr h="543989">
                <a:tc>
                  <a:txBody>
                    <a:bodyPr/>
                    <a:lstStyle/>
                    <a:p>
                      <a:pPr algn="ctr"/>
                      <a:r>
                        <a:rPr lang="en-US" sz="1800" kern="1200" dirty="0" smtClean="0">
                          <a:solidFill>
                            <a:schemeClr val="dk1"/>
                          </a:solidFill>
                          <a:effectLst/>
                          <a:latin typeface="HELVETICA" panose="020B0604020202020204" pitchFamily="34" charset="0"/>
                          <a:ea typeface="+mn-ea"/>
                          <a:cs typeface="HELVETICA" panose="020B0604020202020204" pitchFamily="34" charset="0"/>
                        </a:rPr>
                        <a:t>KC</a:t>
                      </a:r>
                      <a:endParaRPr lang="en-US" sz="1800" dirty="0">
                        <a:latin typeface="HELVETICA" panose="020B0604020202020204" pitchFamily="34" charset="0"/>
                        <a:cs typeface="HELVETICA" panose="020B0604020202020204" pitchFamily="34" charset="0"/>
                      </a:endParaRPr>
                    </a:p>
                  </a:txBody>
                  <a:tcPr marL="77712" marR="77712" marT="38857" marB="38857" anchor="ctr"/>
                </a:tc>
                <a:tc>
                  <a:txBody>
                    <a:bodyPr/>
                    <a:lstStyle/>
                    <a:p>
                      <a:r>
                        <a:rPr lang="en-US" sz="1800" kern="1200" dirty="0" smtClean="0">
                          <a:solidFill>
                            <a:schemeClr val="dk1"/>
                          </a:solidFill>
                          <a:effectLst/>
                          <a:latin typeface="HELVETICA" panose="020B0604020202020204" pitchFamily="34" charset="0"/>
                          <a:ea typeface="+mn-ea"/>
                          <a:cs typeface="HELVETICA" panose="020B0604020202020204" pitchFamily="34" charset="0"/>
                        </a:rPr>
                        <a:t>Timer Controller. (usually a filter timer board for reverse pulse jet cleaning of filters)</a:t>
                      </a:r>
                      <a:endParaRPr lang="en-US" sz="1800" dirty="0">
                        <a:latin typeface="HELVETICA" panose="020B0604020202020204" pitchFamily="34" charset="0"/>
                        <a:cs typeface="HELVETICA" panose="020B0604020202020204" pitchFamily="34" charset="0"/>
                      </a:endParaRPr>
                    </a:p>
                  </a:txBody>
                  <a:tcPr marL="77712" marR="77712" marT="38857" marB="38857" anchor="ctr"/>
                </a:tc>
              </a:tr>
            </a:tbl>
          </a:graphicData>
        </a:graphic>
      </p:graphicFrame>
    </p:spTree>
    <p:extLst>
      <p:ext uri="{BB962C8B-B14F-4D97-AF65-F5344CB8AC3E}">
        <p14:creationId xmlns:p14="http://schemas.microsoft.com/office/powerpoint/2010/main" val="11526616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339" y="1032572"/>
            <a:ext cx="10499274" cy="5919472"/>
          </a:xfrm>
          <a:prstGeom prst="rect">
            <a:avLst/>
          </a:prstGeom>
        </p:spPr>
      </p:pic>
      <p:sp>
        <p:nvSpPr>
          <p:cNvPr id="13" name="Rectangle 12"/>
          <p:cNvSpPr/>
          <p:nvPr/>
        </p:nvSpPr>
        <p:spPr>
          <a:xfrm>
            <a:off x="3" y="1146875"/>
            <a:ext cx="9143997" cy="5272975"/>
          </a:xfrm>
          <a:prstGeom prst="rect">
            <a:avLst/>
          </a:prstGeom>
          <a:solidFill>
            <a:srgbClr val="006CA3">
              <a:alpha val="70000"/>
            </a:srgb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smtClean="0">
              <a:latin typeface="HELVETICA" panose="020B0604020202020204" pitchFamily="34" charset="0"/>
              <a:cs typeface="HELVETICA" panose="020B0604020202020204" pitchFamily="34" charset="0"/>
            </a:endParaRPr>
          </a:p>
        </p:txBody>
      </p:sp>
      <p:sp>
        <p:nvSpPr>
          <p:cNvPr id="2" name="Title 1"/>
          <p:cNvSpPr>
            <a:spLocks noGrp="1"/>
          </p:cNvSpPr>
          <p:nvPr>
            <p:ph type="title" idx="4294967295"/>
          </p:nvPr>
        </p:nvSpPr>
        <p:spPr>
          <a:xfrm>
            <a:off x="973774" y="281832"/>
            <a:ext cx="7653367" cy="618054"/>
          </a:xfrm>
        </p:spPr>
        <p:txBody>
          <a:bodyPr>
            <a:noAutofit/>
          </a:bodyPr>
          <a:lstStyle/>
          <a:p>
            <a:pPr algn="l"/>
            <a:r>
              <a:rPr lang="en-US" sz="4400" dirty="0" smtClean="0">
                <a:solidFill>
                  <a:schemeClr val="bg1">
                    <a:lumMod val="50000"/>
                  </a:schemeClr>
                </a:solidFill>
                <a:latin typeface="HELVETICA" panose="020B0604020202020204" pitchFamily="34" charset="0"/>
                <a:cs typeface="HELVETICA" panose="020B0604020202020204" pitchFamily="34" charset="0"/>
              </a:rPr>
              <a:t>AGENDA</a:t>
            </a:r>
            <a:endParaRPr lang="en-US" sz="4400" dirty="0">
              <a:solidFill>
                <a:schemeClr val="bg1">
                  <a:lumMod val="50000"/>
                </a:schemeClr>
              </a:solidFill>
              <a:latin typeface="HELVETICA" panose="020B0604020202020204" pitchFamily="34" charset="0"/>
              <a:cs typeface="HELVETICA" panose="020B0604020202020204" pitchFamily="34" charset="0"/>
            </a:endParaRPr>
          </a:p>
        </p:txBody>
      </p:sp>
      <p:sp>
        <p:nvSpPr>
          <p:cNvPr id="5" name="Rounded Rectangle 4"/>
          <p:cNvSpPr/>
          <p:nvPr/>
        </p:nvSpPr>
        <p:spPr>
          <a:xfrm>
            <a:off x="133351" y="1258080"/>
            <a:ext cx="2200276" cy="64008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HELVETICA" panose="020B0604020202020204" pitchFamily="34" charset="0"/>
                <a:cs typeface="HELVETICA" panose="020B0604020202020204" pitchFamily="34" charset="0"/>
              </a:rPr>
              <a:t>WHAT IS AUTOMATION</a:t>
            </a:r>
            <a:endParaRPr lang="en-US" sz="1400" dirty="0">
              <a:solidFill>
                <a:schemeClr val="tx1"/>
              </a:solidFill>
              <a:latin typeface="HELVETICA" panose="020B0604020202020204" pitchFamily="34" charset="0"/>
              <a:cs typeface="HELVETICA" panose="020B0604020202020204" pitchFamily="34" charset="0"/>
            </a:endParaRPr>
          </a:p>
        </p:txBody>
      </p:sp>
      <p:sp>
        <p:nvSpPr>
          <p:cNvPr id="6" name="Rounded Rectangle 5"/>
          <p:cNvSpPr/>
          <p:nvPr/>
        </p:nvSpPr>
        <p:spPr>
          <a:xfrm>
            <a:off x="2333627" y="1811310"/>
            <a:ext cx="2200276" cy="64008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HELVETICA" panose="020B0604020202020204" pitchFamily="34" charset="0"/>
                <a:cs typeface="HELVETICA" panose="020B0604020202020204" pitchFamily="34" charset="0"/>
              </a:rPr>
              <a:t>WHY AUTOMATION?</a:t>
            </a:r>
            <a:endParaRPr lang="en-US" sz="1400" dirty="0">
              <a:solidFill>
                <a:schemeClr val="tx1"/>
              </a:solidFill>
              <a:latin typeface="HELVETICA" panose="020B0604020202020204" pitchFamily="34" charset="0"/>
              <a:cs typeface="HELVETICA" panose="020B0604020202020204" pitchFamily="34" charset="0"/>
            </a:endParaRPr>
          </a:p>
        </p:txBody>
      </p:sp>
      <p:sp>
        <p:nvSpPr>
          <p:cNvPr id="7" name="Rounded Rectangle 6"/>
          <p:cNvSpPr/>
          <p:nvPr/>
        </p:nvSpPr>
        <p:spPr>
          <a:xfrm>
            <a:off x="4533903" y="2296476"/>
            <a:ext cx="2200276" cy="64008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HELVETICA" panose="020B0604020202020204" pitchFamily="34" charset="0"/>
                <a:cs typeface="HELVETICA" panose="020B0604020202020204" pitchFamily="34" charset="0"/>
              </a:rPr>
              <a:t>WHAT WE DO</a:t>
            </a:r>
            <a:endParaRPr lang="en-US" sz="1400" dirty="0">
              <a:solidFill>
                <a:schemeClr val="tx1"/>
              </a:solidFill>
              <a:latin typeface="HELVETICA" panose="020B0604020202020204" pitchFamily="34" charset="0"/>
              <a:cs typeface="HELVETICA" panose="020B0604020202020204" pitchFamily="34" charset="0"/>
            </a:endParaRPr>
          </a:p>
        </p:txBody>
      </p:sp>
      <p:sp>
        <p:nvSpPr>
          <p:cNvPr id="8" name="Rounded Rectangle 7"/>
          <p:cNvSpPr/>
          <p:nvPr/>
        </p:nvSpPr>
        <p:spPr>
          <a:xfrm>
            <a:off x="6734179" y="2936556"/>
            <a:ext cx="2200276" cy="64008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HELVETICA" panose="020B0604020202020204" pitchFamily="34" charset="0"/>
                <a:cs typeface="HELVETICA" panose="020B0604020202020204" pitchFamily="34" charset="0"/>
              </a:rPr>
              <a:t>REVIEWING AN APPLICATION</a:t>
            </a:r>
            <a:endParaRPr lang="en-US" sz="1400" dirty="0">
              <a:solidFill>
                <a:schemeClr val="tx1"/>
              </a:solidFill>
              <a:latin typeface="HELVETICA" panose="020B0604020202020204" pitchFamily="34" charset="0"/>
              <a:cs typeface="HELVETICA" panose="020B0604020202020204" pitchFamily="34" charset="0"/>
            </a:endParaRPr>
          </a:p>
        </p:txBody>
      </p:sp>
      <p:sp>
        <p:nvSpPr>
          <p:cNvPr id="9" name="Rounded Rectangle 8"/>
          <p:cNvSpPr/>
          <p:nvPr/>
        </p:nvSpPr>
        <p:spPr>
          <a:xfrm>
            <a:off x="133351" y="3576636"/>
            <a:ext cx="2200276" cy="64008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HELVETICA" panose="020B0604020202020204" pitchFamily="34" charset="0"/>
                <a:cs typeface="HELVETICA" panose="020B0604020202020204" pitchFamily="34" charset="0"/>
              </a:rPr>
              <a:t>TOOLS &amp; BENEFITS</a:t>
            </a:r>
            <a:endParaRPr lang="en-US" sz="1400" dirty="0">
              <a:solidFill>
                <a:schemeClr val="tx1"/>
              </a:solidFill>
              <a:latin typeface="HELVETICA" panose="020B0604020202020204" pitchFamily="34" charset="0"/>
              <a:cs typeface="HELVETICA" panose="020B0604020202020204" pitchFamily="34" charset="0"/>
            </a:endParaRPr>
          </a:p>
        </p:txBody>
      </p:sp>
      <p:sp>
        <p:nvSpPr>
          <p:cNvPr id="10" name="Rounded Rectangle 9"/>
          <p:cNvSpPr/>
          <p:nvPr/>
        </p:nvSpPr>
        <p:spPr>
          <a:xfrm>
            <a:off x="2333627" y="4216716"/>
            <a:ext cx="2200276" cy="64008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HELVETICA" panose="020B0604020202020204" pitchFamily="34" charset="0"/>
                <a:cs typeface="HELVETICA" panose="020B0604020202020204" pitchFamily="34" charset="0"/>
              </a:rPr>
              <a:t>BASIC OFFERING</a:t>
            </a:r>
            <a:endParaRPr lang="en-US" sz="1400" dirty="0">
              <a:solidFill>
                <a:schemeClr val="tx1"/>
              </a:solidFill>
              <a:latin typeface="HELVETICA" panose="020B0604020202020204" pitchFamily="34" charset="0"/>
              <a:cs typeface="HELVETICA" panose="020B0604020202020204" pitchFamily="34" charset="0"/>
            </a:endParaRPr>
          </a:p>
        </p:txBody>
      </p:sp>
      <p:sp>
        <p:nvSpPr>
          <p:cNvPr id="11" name="Rounded Rectangle 10"/>
          <p:cNvSpPr/>
          <p:nvPr/>
        </p:nvSpPr>
        <p:spPr>
          <a:xfrm>
            <a:off x="4533903" y="4856796"/>
            <a:ext cx="2200276" cy="64008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HELVETICA" panose="020B0604020202020204" pitchFamily="34" charset="0"/>
                <a:cs typeface="HELVETICA" panose="020B0604020202020204" pitchFamily="34" charset="0"/>
              </a:rPr>
              <a:t>FINAL THOUGHTS</a:t>
            </a:r>
            <a:endParaRPr lang="en-US" sz="1400" dirty="0">
              <a:solidFill>
                <a:schemeClr val="tx1"/>
              </a:solidFill>
              <a:latin typeface="HELVETICA" panose="020B0604020202020204" pitchFamily="34" charset="0"/>
              <a:cs typeface="HELVETICA" panose="020B0604020202020204" pitchFamily="34" charset="0"/>
            </a:endParaRPr>
          </a:p>
        </p:txBody>
      </p:sp>
      <p:sp>
        <p:nvSpPr>
          <p:cNvPr id="12" name="Rounded Rectangle 11"/>
          <p:cNvSpPr/>
          <p:nvPr/>
        </p:nvSpPr>
        <p:spPr>
          <a:xfrm>
            <a:off x="6734179" y="5496876"/>
            <a:ext cx="2200276" cy="64008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HELVETICA" panose="020B0604020202020204" pitchFamily="34" charset="0"/>
                <a:cs typeface="HELVETICA" panose="020B0604020202020204" pitchFamily="34" charset="0"/>
              </a:rPr>
              <a:t>APPENDIX</a:t>
            </a:r>
            <a:endParaRPr lang="en-US" sz="1400" dirty="0">
              <a:solidFill>
                <a:schemeClr val="tx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9682609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73774" y="281832"/>
            <a:ext cx="7653367" cy="6180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2800" b="0" i="0" kern="1200">
                <a:solidFill>
                  <a:srgbClr val="16224F"/>
                </a:solidFill>
                <a:latin typeface="Arial"/>
                <a:ea typeface="+mj-ea"/>
                <a:cs typeface="Arial"/>
              </a:defRPr>
            </a:lvl1pPr>
          </a:lstStyle>
          <a:p>
            <a:pPr algn="l"/>
            <a:r>
              <a:rPr lang="en-US" sz="4400" dirty="0" smtClean="0">
                <a:solidFill>
                  <a:schemeClr val="bg1">
                    <a:lumMod val="50000"/>
                  </a:schemeClr>
                </a:solidFill>
                <a:latin typeface="HELVETICA" panose="020B0604020202020204" pitchFamily="34" charset="0"/>
                <a:cs typeface="HELVETICA" panose="020B0604020202020204" pitchFamily="34" charset="0"/>
              </a:rPr>
              <a:t>WHAT IS AUTOMATION?</a:t>
            </a:r>
            <a:endParaRPr lang="en-US" sz="4400" dirty="0">
              <a:solidFill>
                <a:schemeClr val="bg1">
                  <a:lumMod val="50000"/>
                </a:schemeClr>
              </a:solidFill>
              <a:latin typeface="HELVETICA" panose="020B0604020202020204" pitchFamily="34" charset="0"/>
              <a:cs typeface="HELVETICA"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7537" y="1149977"/>
            <a:ext cx="6557709" cy="5268117"/>
          </a:xfrm>
          <a:prstGeom prst="rect">
            <a:avLst/>
          </a:prstGeom>
        </p:spPr>
      </p:pic>
      <p:sp>
        <p:nvSpPr>
          <p:cNvPr id="5" name="Rectangle 4"/>
          <p:cNvSpPr/>
          <p:nvPr/>
        </p:nvSpPr>
        <p:spPr>
          <a:xfrm>
            <a:off x="0" y="1036562"/>
            <a:ext cx="9206322" cy="1344031"/>
          </a:xfrm>
          <a:prstGeom prst="rect">
            <a:avLst/>
          </a:prstGeom>
          <a:solidFill>
            <a:srgbClr val="006CA3">
              <a:alpha val="70000"/>
            </a:srgb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1" u="sng" dirty="0" smtClean="0">
                <a:latin typeface="HELVETICA" panose="020B0604020202020204" pitchFamily="34" charset="0"/>
                <a:cs typeface="HELVETICA" panose="020B0604020202020204" pitchFamily="34" charset="0"/>
              </a:rPr>
              <a:t>DEFINITION</a:t>
            </a:r>
          </a:p>
          <a:p>
            <a:pPr algn="ctr"/>
            <a:endParaRPr lang="en-US" sz="2000" b="1" u="sng" dirty="0" smtClean="0">
              <a:latin typeface="HELVETICA" panose="020B0604020202020204" pitchFamily="34" charset="0"/>
              <a:cs typeface="HELVETICA" panose="020B0604020202020204" pitchFamily="34" charset="0"/>
            </a:endParaRPr>
          </a:p>
          <a:p>
            <a:pPr algn="ctr"/>
            <a:r>
              <a:rPr lang="en-US" b="1" dirty="0" smtClean="0">
                <a:latin typeface="HELVETICA" panose="020B0604020202020204" pitchFamily="34" charset="0"/>
                <a:cs typeface="HELVETICA" panose="020B0604020202020204" pitchFamily="34" charset="0"/>
              </a:rPr>
              <a:t>“</a:t>
            </a:r>
            <a:r>
              <a:rPr lang="en-US" b="1" i="1" dirty="0" smtClean="0">
                <a:latin typeface="HELVETICA" panose="020B0604020202020204" pitchFamily="34" charset="0"/>
                <a:cs typeface="HELVETICA" panose="020B0604020202020204" pitchFamily="34" charset="0"/>
              </a:rPr>
              <a:t>Automatically controlled operation of an apparatus, process, or system by mechanical or electronic devices that take the place of human labor.”</a:t>
            </a:r>
            <a:endParaRPr lang="en-US" b="1" dirty="0">
              <a:latin typeface="HELVETICA" panose="020B0604020202020204" pitchFamily="34" charset="0"/>
              <a:cs typeface="HELVETICA" panose="020B0604020202020204" pitchFamily="34" charset="0"/>
            </a:endParaRPr>
          </a:p>
        </p:txBody>
      </p:sp>
      <p:sp>
        <p:nvSpPr>
          <p:cNvPr id="6" name="Rectangle 5"/>
          <p:cNvSpPr/>
          <p:nvPr/>
        </p:nvSpPr>
        <p:spPr>
          <a:xfrm>
            <a:off x="2114046" y="4744442"/>
            <a:ext cx="5791200" cy="1433022"/>
          </a:xfrm>
          <a:prstGeom prst="rect">
            <a:avLst/>
          </a:prstGeom>
          <a:solidFill>
            <a:srgbClr val="006CA3">
              <a:alpha val="70000"/>
            </a:srgb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1" u="sng" dirty="0" smtClean="0">
                <a:latin typeface="HELVETICA" panose="020B0604020202020204" pitchFamily="34" charset="0"/>
                <a:cs typeface="HELVETICA" panose="020B0604020202020204" pitchFamily="34" charset="0"/>
              </a:rPr>
              <a:t>AUTOMATION CONSISTS OF TWO PARTS</a:t>
            </a:r>
          </a:p>
          <a:p>
            <a:pPr algn="ctr"/>
            <a:endParaRPr lang="en-US" sz="2000" b="1" u="sng" dirty="0">
              <a:latin typeface="HELVETICA" panose="020B0604020202020204" pitchFamily="34" charset="0"/>
              <a:cs typeface="HELVETICA" panose="020B0604020202020204" pitchFamily="34" charset="0"/>
            </a:endParaRPr>
          </a:p>
          <a:p>
            <a:pPr marL="457200" indent="-457200">
              <a:buFont typeface="+mj-lt"/>
              <a:buAutoNum type="arabicPeriod"/>
            </a:pPr>
            <a:r>
              <a:rPr lang="en-US" sz="2000" b="1" dirty="0" smtClean="0">
                <a:latin typeface="HELVETICA" panose="020B0604020202020204" pitchFamily="34" charset="0"/>
                <a:cs typeface="HELVETICA" panose="020B0604020202020204" pitchFamily="34" charset="0"/>
              </a:rPr>
              <a:t>Hardware</a:t>
            </a:r>
          </a:p>
          <a:p>
            <a:pPr marL="457200" indent="-457200">
              <a:buFont typeface="+mj-lt"/>
              <a:buAutoNum type="arabicPeriod"/>
            </a:pPr>
            <a:r>
              <a:rPr lang="en-US" sz="2000" b="1" dirty="0" smtClean="0">
                <a:latin typeface="HELVETICA" panose="020B0604020202020204" pitchFamily="34" charset="0"/>
                <a:cs typeface="HELVETICA" panose="020B0604020202020204" pitchFamily="34" charset="0"/>
              </a:rPr>
              <a:t>Software </a:t>
            </a:r>
          </a:p>
          <a:p>
            <a:pPr algn="ctr"/>
            <a:endParaRPr lang="en-US" sz="2000" b="1" u="sng" dirty="0" smtClean="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74197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6562"/>
            <a:ext cx="9144000" cy="5402337"/>
          </a:xfrm>
          <a:prstGeom prst="rect">
            <a:avLst/>
          </a:prstGeom>
        </p:spPr>
      </p:pic>
      <p:sp>
        <p:nvSpPr>
          <p:cNvPr id="2" name="Title 1"/>
          <p:cNvSpPr>
            <a:spLocks noGrp="1"/>
          </p:cNvSpPr>
          <p:nvPr>
            <p:ph type="title" idx="4294967295"/>
          </p:nvPr>
        </p:nvSpPr>
        <p:spPr>
          <a:xfrm>
            <a:off x="973774" y="281832"/>
            <a:ext cx="7653367" cy="618054"/>
          </a:xfrm>
        </p:spPr>
        <p:txBody>
          <a:bodyPr>
            <a:noAutofit/>
          </a:bodyPr>
          <a:lstStyle/>
          <a:p>
            <a:pPr algn="l"/>
            <a:r>
              <a:rPr lang="en-US" sz="4400" dirty="0" smtClean="0">
                <a:solidFill>
                  <a:schemeClr val="bg1">
                    <a:lumMod val="50000"/>
                  </a:schemeClr>
                </a:solidFill>
                <a:latin typeface="HELVETICA" panose="020B0604020202020204" pitchFamily="34" charset="0"/>
                <a:cs typeface="HELVETICA" panose="020B0604020202020204" pitchFamily="34" charset="0"/>
              </a:rPr>
              <a:t>WHY AUTOMATION?</a:t>
            </a:r>
            <a:endParaRPr lang="en-US" sz="4400" dirty="0">
              <a:solidFill>
                <a:schemeClr val="bg1">
                  <a:lumMod val="50000"/>
                </a:schemeClr>
              </a:solidFill>
              <a:latin typeface="HELVETICA" panose="020B0604020202020204" pitchFamily="34" charset="0"/>
              <a:cs typeface="HELVETICA" panose="020B0604020202020204" pitchFamily="34" charset="0"/>
            </a:endParaRPr>
          </a:p>
        </p:txBody>
      </p:sp>
      <p:sp>
        <p:nvSpPr>
          <p:cNvPr id="8" name="Rectangle 7"/>
          <p:cNvSpPr/>
          <p:nvPr/>
        </p:nvSpPr>
        <p:spPr>
          <a:xfrm>
            <a:off x="306161" y="1222300"/>
            <a:ext cx="8320979" cy="5078488"/>
          </a:xfrm>
          <a:prstGeom prst="rect">
            <a:avLst/>
          </a:prstGeom>
          <a:solidFill>
            <a:srgbClr val="006CA3">
              <a:alpha val="70000"/>
            </a:srgb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t"/>
          <a:lstStyle/>
          <a:p>
            <a:pPr marL="342900" indent="-342900">
              <a:lnSpc>
                <a:spcPct val="200000"/>
              </a:lnSpc>
              <a:buFont typeface="Arial" panose="020B0604020202020204" pitchFamily="34" charset="0"/>
              <a:buChar char="•"/>
            </a:pPr>
            <a:r>
              <a:rPr lang="en-US" sz="2400" b="1" u="sng" dirty="0" smtClean="0">
                <a:latin typeface="HELVETICA" panose="020B0604020202020204" pitchFamily="34" charset="0"/>
                <a:cs typeface="HELVETICA" panose="020B0604020202020204" pitchFamily="34" charset="0"/>
              </a:rPr>
              <a:t>Increased Efficiency</a:t>
            </a:r>
          </a:p>
          <a:p>
            <a:pPr marL="342900" indent="-342900">
              <a:lnSpc>
                <a:spcPct val="200000"/>
              </a:lnSpc>
              <a:buFont typeface="Arial" panose="020B0604020202020204" pitchFamily="34" charset="0"/>
              <a:buChar char="•"/>
            </a:pPr>
            <a:r>
              <a:rPr lang="en-US" sz="2400" b="1" u="sng" dirty="0" smtClean="0">
                <a:latin typeface="HELVETICA" panose="020B0604020202020204" pitchFamily="34" charset="0"/>
                <a:cs typeface="HELVETICA" panose="020B0604020202020204" pitchFamily="34" charset="0"/>
              </a:rPr>
              <a:t>Reduced Cost</a:t>
            </a:r>
          </a:p>
          <a:p>
            <a:pPr marL="342900" indent="-342900">
              <a:lnSpc>
                <a:spcPct val="200000"/>
              </a:lnSpc>
              <a:buFont typeface="Arial" panose="020B0604020202020204" pitchFamily="34" charset="0"/>
              <a:buChar char="•"/>
            </a:pPr>
            <a:r>
              <a:rPr lang="en-US" sz="2400" b="1" u="sng" dirty="0" smtClean="0">
                <a:latin typeface="HELVETICA" panose="020B0604020202020204" pitchFamily="34" charset="0"/>
                <a:cs typeface="HELVETICA" panose="020B0604020202020204" pitchFamily="34" charset="0"/>
              </a:rPr>
              <a:t>Ease of Operation</a:t>
            </a:r>
          </a:p>
          <a:p>
            <a:pPr marL="342900" indent="-342900">
              <a:lnSpc>
                <a:spcPct val="200000"/>
              </a:lnSpc>
              <a:buFont typeface="Arial" panose="020B0604020202020204" pitchFamily="34" charset="0"/>
              <a:buChar char="•"/>
            </a:pPr>
            <a:r>
              <a:rPr lang="en-US" sz="2400" b="1" u="sng" dirty="0" smtClean="0">
                <a:latin typeface="HELVETICA" panose="020B0604020202020204" pitchFamily="34" charset="0"/>
                <a:cs typeface="HELVETICA" panose="020B0604020202020204" pitchFamily="34" charset="0"/>
              </a:rPr>
              <a:t>Reduced Inventory</a:t>
            </a:r>
          </a:p>
          <a:p>
            <a:pPr marL="342900" indent="-342900">
              <a:lnSpc>
                <a:spcPct val="200000"/>
              </a:lnSpc>
              <a:buFont typeface="Arial" panose="020B0604020202020204" pitchFamily="34" charset="0"/>
              <a:buChar char="•"/>
            </a:pPr>
            <a:r>
              <a:rPr lang="en-US" sz="2400" b="1" u="sng" dirty="0" smtClean="0">
                <a:latin typeface="HELVETICA" panose="020B0604020202020204" pitchFamily="34" charset="0"/>
                <a:cs typeface="HELVETICA" panose="020B0604020202020204" pitchFamily="34" charset="0"/>
              </a:rPr>
              <a:t>Increased response time</a:t>
            </a:r>
          </a:p>
          <a:p>
            <a:pPr marL="342900" indent="-342900">
              <a:lnSpc>
                <a:spcPct val="200000"/>
              </a:lnSpc>
              <a:buFont typeface="Arial" panose="020B0604020202020204" pitchFamily="34" charset="0"/>
              <a:buChar char="•"/>
            </a:pPr>
            <a:r>
              <a:rPr lang="en-US" sz="2400" b="1" u="sng" dirty="0" smtClean="0">
                <a:latin typeface="HELVETICA" panose="020B0604020202020204" pitchFamily="34" charset="0"/>
                <a:cs typeface="HELVETICA" panose="020B0604020202020204" pitchFamily="34" charset="0"/>
              </a:rPr>
              <a:t>Improved Quality</a:t>
            </a:r>
          </a:p>
          <a:p>
            <a:pPr marL="342900" indent="-342900">
              <a:buFont typeface="Arial" panose="020B0604020202020204" pitchFamily="34" charset="0"/>
              <a:buChar char="•"/>
            </a:pPr>
            <a:endParaRPr lang="en-US" sz="2000" b="1" u="sng" dirty="0" smtClean="0">
              <a:latin typeface="HELVETICA" panose="020B0604020202020204" pitchFamily="34" charset="0"/>
              <a:cs typeface="HELVETICA" panose="020B0604020202020204" pitchFamily="34" charset="0"/>
            </a:endParaRPr>
          </a:p>
          <a:p>
            <a:pPr algn="ctr"/>
            <a:endParaRPr lang="en-US" b="1" u="sng"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25772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fade">
                                      <p:cBhvr>
                                        <p:cTn id="30" dur="500"/>
                                        <p:tgtEl>
                                          <p:spTgt spid="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animEffect transition="in" filter="fade">
                                      <p:cBhvr>
                                        <p:cTn id="35"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2288457" y="1159346"/>
            <a:ext cx="6930699" cy="5239494"/>
            <a:chOff x="2288457" y="1159346"/>
            <a:chExt cx="6930699" cy="5239494"/>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1392" y="1159346"/>
              <a:ext cx="6635805" cy="5239494"/>
            </a:xfrm>
            <a:prstGeom prst="rect">
              <a:avLst/>
            </a:prstGeom>
          </p:spPr>
        </p:pic>
        <p:grpSp>
          <p:nvGrpSpPr>
            <p:cNvPr id="8" name="Group 7"/>
            <p:cNvGrpSpPr/>
            <p:nvPr/>
          </p:nvGrpSpPr>
          <p:grpSpPr>
            <a:xfrm>
              <a:off x="2288457" y="3241094"/>
              <a:ext cx="6930699" cy="1074724"/>
              <a:chOff x="2288456" y="3203456"/>
              <a:chExt cx="6930699" cy="1074724"/>
            </a:xfrm>
          </p:grpSpPr>
          <p:sp>
            <p:nvSpPr>
              <p:cNvPr id="40" name="Right Arrow 39"/>
              <p:cNvSpPr/>
              <p:nvPr/>
            </p:nvSpPr>
            <p:spPr>
              <a:xfrm>
                <a:off x="2288456" y="3435506"/>
                <a:ext cx="854495" cy="653684"/>
              </a:xfrm>
              <a:prstGeom prst="rightArrow">
                <a:avLst/>
              </a:prstGeom>
              <a:solidFill>
                <a:srgbClr val="FFC71E"/>
              </a:solidFill>
              <a:ln>
                <a:solidFill>
                  <a:srgbClr val="006CA3"/>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3173054" y="3203456"/>
                <a:ext cx="6046101" cy="1074724"/>
              </a:xfrm>
              <a:prstGeom prst="rect">
                <a:avLst/>
              </a:prstGeom>
              <a:solidFill>
                <a:srgbClr val="006CA3">
                  <a:alpha val="70000"/>
                </a:srgbClr>
              </a:solidFill>
            </p:spPr>
            <p:style>
              <a:lnRef idx="1">
                <a:schemeClr val="accent1"/>
              </a:lnRef>
              <a:fillRef idx="3">
                <a:schemeClr val="accent1"/>
              </a:fillRef>
              <a:effectRef idx="2">
                <a:schemeClr val="accent1"/>
              </a:effectRef>
              <a:fontRef idx="minor">
                <a:schemeClr val="lt1"/>
              </a:fontRef>
            </p:style>
            <p:txBody>
              <a:bodyPr numCol="1" rtlCol="0" anchor="t"/>
              <a:lstStyle/>
              <a:p>
                <a:pPr algn="ctr"/>
                <a:r>
                  <a:rPr lang="en-US" b="1" u="sng" dirty="0" smtClean="0">
                    <a:solidFill>
                      <a:schemeClr val="bg1"/>
                    </a:solidFill>
                    <a:latin typeface="HELVETICA" panose="020B0604020202020204" pitchFamily="34" charset="0"/>
                    <a:cs typeface="HELVETICA" panose="020B0604020202020204" pitchFamily="34" charset="0"/>
                  </a:rPr>
                  <a:t>DATABASE &amp; DATA STORAGE SOLUTIONS</a:t>
                </a:r>
              </a:p>
              <a:p>
                <a:pPr marL="285750"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Recipe management / history</a:t>
                </a:r>
              </a:p>
              <a:p>
                <a:pPr marL="285750"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Production history</a:t>
                </a:r>
              </a:p>
            </p:txBody>
          </p:sp>
        </p:grpSp>
      </p:grpSp>
      <p:grpSp>
        <p:nvGrpSpPr>
          <p:cNvPr id="24" name="Group 23"/>
          <p:cNvGrpSpPr/>
          <p:nvPr/>
        </p:nvGrpSpPr>
        <p:grpSpPr>
          <a:xfrm>
            <a:off x="2279803" y="980296"/>
            <a:ext cx="6939353" cy="5453634"/>
            <a:chOff x="2279803" y="980296"/>
            <a:chExt cx="6939353" cy="5453634"/>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5360" y="980296"/>
              <a:ext cx="6788639" cy="5453634"/>
            </a:xfrm>
            <a:prstGeom prst="rect">
              <a:avLst/>
            </a:prstGeom>
          </p:spPr>
        </p:pic>
        <p:grpSp>
          <p:nvGrpSpPr>
            <p:cNvPr id="14" name="Group 13"/>
            <p:cNvGrpSpPr/>
            <p:nvPr/>
          </p:nvGrpSpPr>
          <p:grpSpPr>
            <a:xfrm>
              <a:off x="2279803" y="3473144"/>
              <a:ext cx="6939353" cy="1742482"/>
              <a:chOff x="2288456" y="3441383"/>
              <a:chExt cx="6939353" cy="1742482"/>
            </a:xfrm>
          </p:grpSpPr>
          <p:sp>
            <p:nvSpPr>
              <p:cNvPr id="42" name="Right Arrow 41"/>
              <p:cNvSpPr/>
              <p:nvPr/>
            </p:nvSpPr>
            <p:spPr>
              <a:xfrm>
                <a:off x="2288456" y="4148450"/>
                <a:ext cx="854495" cy="653684"/>
              </a:xfrm>
              <a:prstGeom prst="rightArrow">
                <a:avLst/>
              </a:prstGeom>
              <a:solidFill>
                <a:srgbClr val="FFC71E"/>
              </a:solidFill>
              <a:ln>
                <a:solidFill>
                  <a:srgbClr val="006CA3"/>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p:nvSpPr>
            <p:spPr>
              <a:xfrm>
                <a:off x="3181708" y="3441383"/>
                <a:ext cx="6046101" cy="1742482"/>
              </a:xfrm>
              <a:prstGeom prst="rect">
                <a:avLst/>
              </a:prstGeom>
              <a:solidFill>
                <a:srgbClr val="006CA3">
                  <a:alpha val="70000"/>
                </a:srgbClr>
              </a:solidFill>
            </p:spPr>
            <p:style>
              <a:lnRef idx="1">
                <a:schemeClr val="accent1"/>
              </a:lnRef>
              <a:fillRef idx="3">
                <a:schemeClr val="accent1"/>
              </a:fillRef>
              <a:effectRef idx="2">
                <a:schemeClr val="accent1"/>
              </a:effectRef>
              <a:fontRef idx="minor">
                <a:schemeClr val="lt1"/>
              </a:fontRef>
            </p:style>
            <p:txBody>
              <a:bodyPr numCol="1" rtlCol="0" anchor="t"/>
              <a:lstStyle/>
              <a:p>
                <a:pPr algn="ctr"/>
                <a:r>
                  <a:rPr lang="en-US" b="1" u="sng" dirty="0" smtClean="0">
                    <a:solidFill>
                      <a:schemeClr val="bg1"/>
                    </a:solidFill>
                    <a:latin typeface="HELVETICA" panose="020B0604020202020204" pitchFamily="34" charset="0"/>
                    <a:cs typeface="HELVETICA" panose="020B0604020202020204" pitchFamily="34" charset="0"/>
                  </a:rPr>
                  <a:t>INSTALLATION &amp; COMMISSIONING</a:t>
                </a:r>
              </a:p>
              <a:p>
                <a:pPr marL="285750"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System commissioning</a:t>
                </a:r>
              </a:p>
              <a:p>
                <a:pPr marL="742950" lvl="1"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Wiring </a:t>
                </a:r>
                <a:r>
                  <a:rPr lang="en-US" dirty="0">
                    <a:solidFill>
                      <a:schemeClr val="bg1"/>
                    </a:solidFill>
                    <a:latin typeface="HELVETICA" panose="020B0604020202020204" pitchFamily="34" charset="0"/>
                    <a:cs typeface="HELVETICA" panose="020B0604020202020204" pitchFamily="34" charset="0"/>
                  </a:rPr>
                  <a:t>and instrumentation verification</a:t>
                </a:r>
              </a:p>
              <a:p>
                <a:pPr marL="1200150" lvl="2" indent="-285750">
                  <a:buFont typeface="Arial" panose="020B0604020202020204" pitchFamily="34" charset="0"/>
                  <a:buChar char="•"/>
                </a:pPr>
                <a:r>
                  <a:rPr lang="en-US" dirty="0">
                    <a:solidFill>
                      <a:schemeClr val="bg1"/>
                    </a:solidFill>
                    <a:latin typeface="HELVETICA" panose="020B0604020202020204" pitchFamily="34" charset="0"/>
                    <a:cs typeface="HELVETICA" panose="020B0604020202020204" pitchFamily="34" charset="0"/>
                  </a:rPr>
                  <a:t>Ensures a smooth and successful startup</a:t>
                </a:r>
              </a:p>
              <a:p>
                <a:pPr marL="285750"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System start up</a:t>
                </a:r>
              </a:p>
              <a:p>
                <a:pPr marL="1200150" lvl="2" indent="-285750">
                  <a:buFont typeface="Arial" panose="020B0604020202020204" pitchFamily="34" charset="0"/>
                  <a:buChar char="•"/>
                </a:pPr>
                <a:r>
                  <a:rPr lang="en-US" dirty="0">
                    <a:solidFill>
                      <a:schemeClr val="bg1"/>
                    </a:solidFill>
                    <a:latin typeface="HELVETICA" panose="020B0604020202020204" pitchFamily="34" charset="0"/>
                    <a:cs typeface="HELVETICA" panose="020B0604020202020204" pitchFamily="34" charset="0"/>
                  </a:rPr>
                  <a:t>D</a:t>
                </a:r>
                <a:r>
                  <a:rPr lang="en-US" dirty="0" smtClean="0">
                    <a:solidFill>
                      <a:schemeClr val="bg1"/>
                    </a:solidFill>
                    <a:latin typeface="HELVETICA" panose="020B0604020202020204" pitchFamily="34" charset="0"/>
                    <a:cs typeface="HELVETICA" panose="020B0604020202020204" pitchFamily="34" charset="0"/>
                  </a:rPr>
                  <a:t>on’t waste time &amp; resources</a:t>
                </a:r>
                <a:endParaRPr lang="en-US" dirty="0">
                  <a:solidFill>
                    <a:schemeClr val="bg1"/>
                  </a:solidFill>
                  <a:latin typeface="HELVETICA" panose="020B0604020202020204" pitchFamily="34" charset="0"/>
                  <a:cs typeface="HELVETICA" panose="020B0604020202020204" pitchFamily="34" charset="0"/>
                </a:endParaRPr>
              </a:p>
            </p:txBody>
          </p:sp>
        </p:grpSp>
      </p:grpSp>
      <p:grpSp>
        <p:nvGrpSpPr>
          <p:cNvPr id="26" name="Group 25"/>
          <p:cNvGrpSpPr/>
          <p:nvPr/>
        </p:nvGrpSpPr>
        <p:grpSpPr>
          <a:xfrm>
            <a:off x="2249297" y="1082796"/>
            <a:ext cx="6894702" cy="5351134"/>
            <a:chOff x="2249297" y="1082796"/>
            <a:chExt cx="6894702" cy="5351134"/>
          </a:xfrm>
        </p:grpSpPr>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7497" y="1082796"/>
              <a:ext cx="6732757" cy="5351134"/>
            </a:xfrm>
            <a:prstGeom prst="rect">
              <a:avLst/>
            </a:prstGeom>
          </p:spPr>
        </p:pic>
        <p:grpSp>
          <p:nvGrpSpPr>
            <p:cNvPr id="25" name="Group 24"/>
            <p:cNvGrpSpPr/>
            <p:nvPr/>
          </p:nvGrpSpPr>
          <p:grpSpPr>
            <a:xfrm>
              <a:off x="2249297" y="3937905"/>
              <a:ext cx="6894702" cy="2424312"/>
              <a:chOff x="-7203552" y="3273337"/>
              <a:chExt cx="6894702" cy="2424312"/>
            </a:xfrm>
          </p:grpSpPr>
          <p:sp>
            <p:nvSpPr>
              <p:cNvPr id="59" name="Right Arrow 58"/>
              <p:cNvSpPr/>
              <p:nvPr/>
            </p:nvSpPr>
            <p:spPr>
              <a:xfrm>
                <a:off x="-7203552" y="4315818"/>
                <a:ext cx="854495" cy="653684"/>
              </a:xfrm>
              <a:prstGeom prst="rightArrow">
                <a:avLst/>
              </a:prstGeom>
              <a:solidFill>
                <a:srgbClr val="FFC71E"/>
              </a:solidFill>
              <a:ln>
                <a:solidFill>
                  <a:srgbClr val="006CA3"/>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6354951" y="3273337"/>
                <a:ext cx="6046101" cy="2424312"/>
              </a:xfrm>
              <a:prstGeom prst="rect">
                <a:avLst/>
              </a:prstGeom>
              <a:solidFill>
                <a:srgbClr val="006CA3">
                  <a:alpha val="70000"/>
                </a:srgbClr>
              </a:solidFill>
            </p:spPr>
            <p:style>
              <a:lnRef idx="1">
                <a:schemeClr val="accent1"/>
              </a:lnRef>
              <a:fillRef idx="3">
                <a:schemeClr val="accent1"/>
              </a:fillRef>
              <a:effectRef idx="2">
                <a:schemeClr val="accent1"/>
              </a:effectRef>
              <a:fontRef idx="minor">
                <a:schemeClr val="lt1"/>
              </a:fontRef>
            </p:style>
            <p:txBody>
              <a:bodyPr numCol="1" rtlCol="0" anchor="t"/>
              <a:lstStyle/>
              <a:p>
                <a:pPr algn="ctr"/>
                <a:r>
                  <a:rPr lang="en-US" b="1" u="sng" dirty="0" smtClean="0">
                    <a:solidFill>
                      <a:schemeClr val="bg1"/>
                    </a:solidFill>
                    <a:latin typeface="HELVETICA" panose="020B0604020202020204" pitchFamily="34" charset="0"/>
                    <a:cs typeface="HELVETICA" panose="020B0604020202020204" pitchFamily="34" charset="0"/>
                  </a:rPr>
                  <a:t>REMOTE CONNECTION ACCESS</a:t>
                </a:r>
              </a:p>
              <a:p>
                <a:pPr marL="285750"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We can patch in remotely</a:t>
                </a:r>
              </a:p>
              <a:p>
                <a:pPr marL="742950" lvl="1"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We will respond to emergencies without the need to travel</a:t>
                </a:r>
              </a:p>
              <a:p>
                <a:pPr marL="742950" lvl="1"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Live screen sharing eliminates frustrating phone support calls.</a:t>
                </a:r>
              </a:p>
              <a:p>
                <a:pPr marL="285750"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Additional field service available</a:t>
                </a:r>
              </a:p>
              <a:p>
                <a:pPr marL="285750"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Notifications to personnel when issues arise</a:t>
                </a:r>
              </a:p>
              <a:p>
                <a:pPr marL="285750" indent="-285750">
                  <a:buFont typeface="Arial" panose="020B0604020202020204" pitchFamily="34" charset="0"/>
                  <a:buChar char="•"/>
                </a:pPr>
                <a:endParaRPr lang="en-US" dirty="0" smtClean="0">
                  <a:solidFill>
                    <a:schemeClr val="bg1"/>
                  </a:solidFill>
                  <a:latin typeface="HELVETICA" panose="020B0604020202020204" pitchFamily="34" charset="0"/>
                  <a:cs typeface="HELVETICA" panose="020B0604020202020204" pitchFamily="34" charset="0"/>
                </a:endParaRPr>
              </a:p>
              <a:p>
                <a:pPr marL="742950" lvl="1" indent="-285750">
                  <a:buFont typeface="Arial" panose="020B0604020202020204" pitchFamily="34" charset="0"/>
                  <a:buChar char="•"/>
                </a:pPr>
                <a:endParaRPr lang="en-US" dirty="0">
                  <a:solidFill>
                    <a:schemeClr val="bg1"/>
                  </a:solidFill>
                  <a:latin typeface="HELVETICA" panose="020B0604020202020204" pitchFamily="34" charset="0"/>
                  <a:cs typeface="HELVETICA" panose="020B0604020202020204" pitchFamily="34" charset="0"/>
                </a:endParaRPr>
              </a:p>
            </p:txBody>
          </p:sp>
        </p:grpSp>
      </p:grpSp>
      <p:grpSp>
        <p:nvGrpSpPr>
          <p:cNvPr id="27" name="Group 26"/>
          <p:cNvGrpSpPr/>
          <p:nvPr/>
        </p:nvGrpSpPr>
        <p:grpSpPr>
          <a:xfrm>
            <a:off x="2287135" y="1079047"/>
            <a:ext cx="6912314" cy="5361444"/>
            <a:chOff x="2287135" y="1079047"/>
            <a:chExt cx="6912314" cy="5361444"/>
          </a:xfrm>
        </p:grpSpPr>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5360" y="1079047"/>
              <a:ext cx="6717846" cy="5258682"/>
            </a:xfrm>
            <a:prstGeom prst="rect">
              <a:avLst/>
            </a:prstGeom>
          </p:spPr>
        </p:pic>
        <p:grpSp>
          <p:nvGrpSpPr>
            <p:cNvPr id="16" name="Group 15"/>
            <p:cNvGrpSpPr/>
            <p:nvPr/>
          </p:nvGrpSpPr>
          <p:grpSpPr>
            <a:xfrm>
              <a:off x="2287135" y="5459362"/>
              <a:ext cx="6912314" cy="981129"/>
              <a:chOff x="2288456" y="5595733"/>
              <a:chExt cx="6912314" cy="981129"/>
            </a:xfrm>
          </p:grpSpPr>
          <p:sp>
            <p:nvSpPr>
              <p:cNvPr id="61" name="Right Arrow 60"/>
              <p:cNvSpPr/>
              <p:nvPr/>
            </p:nvSpPr>
            <p:spPr>
              <a:xfrm>
                <a:off x="2288456" y="5812767"/>
                <a:ext cx="854495" cy="653684"/>
              </a:xfrm>
              <a:prstGeom prst="rightArrow">
                <a:avLst/>
              </a:prstGeom>
              <a:solidFill>
                <a:srgbClr val="FFC71E"/>
              </a:solidFill>
              <a:ln>
                <a:solidFill>
                  <a:srgbClr val="006CA3"/>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p:cNvSpPr/>
              <p:nvPr/>
            </p:nvSpPr>
            <p:spPr>
              <a:xfrm>
                <a:off x="3154669" y="5595733"/>
                <a:ext cx="6046101" cy="981129"/>
              </a:xfrm>
              <a:prstGeom prst="rect">
                <a:avLst/>
              </a:prstGeom>
              <a:solidFill>
                <a:srgbClr val="006CA3">
                  <a:alpha val="70000"/>
                </a:srgbClr>
              </a:solidFill>
            </p:spPr>
            <p:style>
              <a:lnRef idx="1">
                <a:schemeClr val="accent1"/>
              </a:lnRef>
              <a:fillRef idx="3">
                <a:schemeClr val="accent1"/>
              </a:fillRef>
              <a:effectRef idx="2">
                <a:schemeClr val="accent1"/>
              </a:effectRef>
              <a:fontRef idx="minor">
                <a:schemeClr val="lt1"/>
              </a:fontRef>
            </p:style>
            <p:txBody>
              <a:bodyPr numCol="1" rtlCol="0" anchor="t"/>
              <a:lstStyle/>
              <a:p>
                <a:pPr algn="ctr"/>
                <a:r>
                  <a:rPr lang="en-US" b="1" u="sng" dirty="0" smtClean="0">
                    <a:solidFill>
                      <a:schemeClr val="bg1"/>
                    </a:solidFill>
                    <a:latin typeface="HELVETICA" panose="020B0604020202020204" pitchFamily="34" charset="0"/>
                    <a:cs typeface="HELVETICA" panose="020B0604020202020204" pitchFamily="34" charset="0"/>
                  </a:rPr>
                  <a:t>DEVICE LEVEL DATA</a:t>
                </a:r>
                <a:endParaRPr lang="en-US" b="1" u="sng" dirty="0" smtClean="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Tracks </a:t>
                </a:r>
                <a:r>
                  <a:rPr lang="en-US" dirty="0" smtClean="0">
                    <a:solidFill>
                      <a:schemeClr val="bg1"/>
                    </a:solidFill>
                    <a:latin typeface="HELVETICA" panose="020B0604020202020204" pitchFamily="34" charset="0"/>
                    <a:cs typeface="HELVETICA" panose="020B0604020202020204" pitchFamily="34" charset="0"/>
                  </a:rPr>
                  <a:t>cycles and time for upcoming </a:t>
                </a:r>
                <a:r>
                  <a:rPr lang="en-US" dirty="0" smtClean="0">
                    <a:solidFill>
                      <a:schemeClr val="bg1"/>
                    </a:solidFill>
                    <a:latin typeface="HELVETICA" panose="020B0604020202020204" pitchFamily="34" charset="0"/>
                    <a:cs typeface="HELVETICA" panose="020B0604020202020204" pitchFamily="34" charset="0"/>
                  </a:rPr>
                  <a:t>maintenance</a:t>
                </a:r>
                <a:endParaRPr lang="en-US" dirty="0" smtClean="0">
                  <a:solidFill>
                    <a:schemeClr val="bg1"/>
                  </a:solidFill>
                  <a:latin typeface="HELVETICA" panose="020B0604020202020204" pitchFamily="34" charset="0"/>
                  <a:cs typeface="HELVETICA" panose="020B0604020202020204" pitchFamily="34" charset="0"/>
                </a:endParaRPr>
              </a:p>
            </p:txBody>
          </p:sp>
        </p:grpSp>
      </p:grpSp>
      <p:grpSp>
        <p:nvGrpSpPr>
          <p:cNvPr id="4" name="Group 3"/>
          <p:cNvGrpSpPr/>
          <p:nvPr/>
        </p:nvGrpSpPr>
        <p:grpSpPr>
          <a:xfrm>
            <a:off x="2280007" y="1082796"/>
            <a:ext cx="6863993" cy="5316044"/>
            <a:chOff x="2280007" y="1082796"/>
            <a:chExt cx="6863993" cy="5316044"/>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632" y="1082796"/>
              <a:ext cx="6617368" cy="5316044"/>
            </a:xfrm>
            <a:prstGeom prst="rect">
              <a:avLst/>
            </a:prstGeom>
          </p:spPr>
        </p:pic>
        <p:sp>
          <p:nvSpPr>
            <p:cNvPr id="62" name="Right Arrow 61"/>
            <p:cNvSpPr/>
            <p:nvPr/>
          </p:nvSpPr>
          <p:spPr>
            <a:xfrm>
              <a:off x="2280007" y="1179684"/>
              <a:ext cx="854495" cy="653684"/>
            </a:xfrm>
            <a:prstGeom prst="rightArrow">
              <a:avLst/>
            </a:prstGeom>
            <a:solidFill>
              <a:srgbClr val="FFC71E"/>
            </a:solidFill>
            <a:ln>
              <a:solidFill>
                <a:srgbClr val="006CA3"/>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ectangle 62"/>
            <p:cNvSpPr/>
            <p:nvPr/>
          </p:nvSpPr>
          <p:spPr>
            <a:xfrm>
              <a:off x="3134502" y="1205541"/>
              <a:ext cx="5810249" cy="2067796"/>
            </a:xfrm>
            <a:prstGeom prst="rect">
              <a:avLst/>
            </a:prstGeom>
            <a:solidFill>
              <a:srgbClr val="006CA3">
                <a:alpha val="70000"/>
              </a:srgbClr>
            </a:solidFill>
          </p:spPr>
          <p:style>
            <a:lnRef idx="1">
              <a:schemeClr val="accent1"/>
            </a:lnRef>
            <a:fillRef idx="3">
              <a:schemeClr val="accent1"/>
            </a:fillRef>
            <a:effectRef idx="2">
              <a:schemeClr val="accent1"/>
            </a:effectRef>
            <a:fontRef idx="minor">
              <a:schemeClr val="lt1"/>
            </a:fontRef>
          </p:style>
          <p:txBody>
            <a:bodyPr numCol="1" rtlCol="0" anchor="t"/>
            <a:lstStyle/>
            <a:p>
              <a:pPr algn="ctr"/>
              <a:r>
                <a:rPr lang="en-US" b="1" u="sng" dirty="0" smtClean="0">
                  <a:solidFill>
                    <a:schemeClr val="bg1"/>
                  </a:solidFill>
                  <a:latin typeface="HELVETICA" panose="020B0604020202020204" pitchFamily="34" charset="0"/>
                  <a:cs typeface="HELVETICA" panose="020B0604020202020204" pitchFamily="34" charset="0"/>
                </a:rPr>
                <a:t>PANEL FABRICATION</a:t>
              </a:r>
            </a:p>
            <a:p>
              <a:pPr marL="285750"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UL 508A listed panel builder</a:t>
              </a:r>
            </a:p>
            <a:p>
              <a:pPr marL="742950" lvl="1"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UL 508A has tested samples of our product for safety</a:t>
              </a:r>
            </a:p>
            <a:p>
              <a:pPr marL="285750"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Intuitive controls</a:t>
              </a:r>
            </a:p>
            <a:p>
              <a:pPr marL="285750"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Custom face panels built in house</a:t>
              </a:r>
            </a:p>
            <a:p>
              <a:pPr marL="742950" lvl="1"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Weather and UV resistant</a:t>
              </a:r>
              <a:endParaRPr lang="en-US" dirty="0">
                <a:solidFill>
                  <a:schemeClr val="bg1"/>
                </a:solidFill>
                <a:latin typeface="HELVETICA" panose="020B0604020202020204" pitchFamily="34" charset="0"/>
                <a:cs typeface="HELVETICA" panose="020B0604020202020204" pitchFamily="34" charset="0"/>
              </a:endParaRPr>
            </a:p>
            <a:p>
              <a:pPr algn="ctr"/>
              <a:endParaRPr lang="en-US" b="1" u="sng" dirty="0">
                <a:solidFill>
                  <a:schemeClr val="bg1"/>
                </a:solidFill>
                <a:latin typeface="HELVETICA" panose="020B0604020202020204" pitchFamily="34" charset="0"/>
                <a:cs typeface="HELVETICA" panose="020B0604020202020204" pitchFamily="34" charset="0"/>
              </a:endParaRPr>
            </a:p>
          </p:txBody>
        </p:sp>
      </p:grpSp>
      <p:grpSp>
        <p:nvGrpSpPr>
          <p:cNvPr id="6" name="Group 5"/>
          <p:cNvGrpSpPr/>
          <p:nvPr/>
        </p:nvGrpSpPr>
        <p:grpSpPr>
          <a:xfrm>
            <a:off x="2288456" y="1149382"/>
            <a:ext cx="7026815" cy="5441962"/>
            <a:chOff x="2288456" y="1149382"/>
            <a:chExt cx="7026815" cy="5441962"/>
          </a:xfrm>
        </p:grpSpPr>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5361" y="2667359"/>
              <a:ext cx="6959910" cy="3923985"/>
            </a:xfrm>
            <a:prstGeom prst="rect">
              <a:avLst/>
            </a:prstGeom>
          </p:spPr>
        </p:pic>
        <p:sp>
          <p:nvSpPr>
            <p:cNvPr id="65" name="Rectangle 64"/>
            <p:cNvSpPr/>
            <p:nvPr/>
          </p:nvSpPr>
          <p:spPr>
            <a:xfrm>
              <a:off x="3173055" y="1149382"/>
              <a:ext cx="6046101" cy="2850836"/>
            </a:xfrm>
            <a:prstGeom prst="rect">
              <a:avLst/>
            </a:prstGeom>
            <a:solidFill>
              <a:srgbClr val="006CA3">
                <a:alpha val="70000"/>
              </a:srgbClr>
            </a:solidFill>
          </p:spPr>
          <p:style>
            <a:lnRef idx="1">
              <a:schemeClr val="accent1"/>
            </a:lnRef>
            <a:fillRef idx="3">
              <a:schemeClr val="accent1"/>
            </a:fillRef>
            <a:effectRef idx="2">
              <a:schemeClr val="accent1"/>
            </a:effectRef>
            <a:fontRef idx="minor">
              <a:schemeClr val="lt1"/>
            </a:fontRef>
          </p:style>
          <p:txBody>
            <a:bodyPr numCol="1" rtlCol="0" anchor="t"/>
            <a:lstStyle/>
            <a:p>
              <a:pPr algn="ctr"/>
              <a:r>
                <a:rPr lang="en-US" b="1" u="sng" dirty="0" smtClean="0">
                  <a:solidFill>
                    <a:schemeClr val="bg1"/>
                  </a:solidFill>
                  <a:latin typeface="HELVETICA" panose="020B0604020202020204" pitchFamily="34" charset="0"/>
                  <a:cs typeface="HELVETICA" panose="020B0604020202020204" pitchFamily="34" charset="0"/>
                </a:rPr>
                <a:t>ENGINEERING</a:t>
              </a:r>
              <a:endParaRPr lang="en-US" b="1" u="sng"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Single machine or system/process designs</a:t>
              </a:r>
            </a:p>
            <a:p>
              <a:pPr marL="285750"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Full plant control (brains of the operation)</a:t>
              </a:r>
            </a:p>
            <a:p>
              <a:pPr marL="285750"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Standard or custom automation package for all equipment</a:t>
              </a:r>
            </a:p>
            <a:p>
              <a:pPr marL="285750"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Detailed manuals</a:t>
              </a:r>
            </a:p>
            <a:p>
              <a:pPr marL="285750"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Designed for:</a:t>
              </a:r>
            </a:p>
            <a:p>
              <a:pPr marL="742950" lvl="1" indent="-285750">
                <a:buFont typeface="Arial" panose="020B0604020202020204" pitchFamily="34" charset="0"/>
                <a:buChar char="•"/>
              </a:pPr>
              <a:r>
                <a:rPr lang="en-US" dirty="0">
                  <a:solidFill>
                    <a:schemeClr val="bg1"/>
                  </a:solidFill>
                  <a:latin typeface="HELVETICA" panose="020B0604020202020204" pitchFamily="34" charset="0"/>
                  <a:cs typeface="HELVETICA" panose="020B0604020202020204" pitchFamily="34" charset="0"/>
                </a:rPr>
                <a:t>F</a:t>
              </a:r>
              <a:r>
                <a:rPr lang="en-US" dirty="0" smtClean="0">
                  <a:solidFill>
                    <a:schemeClr val="bg1"/>
                  </a:solidFill>
                  <a:latin typeface="HELVETICA" panose="020B0604020202020204" pitchFamily="34" charset="0"/>
                  <a:cs typeface="HELVETICA" panose="020B0604020202020204" pitchFamily="34" charset="0"/>
                </a:rPr>
                <a:t>acility expansions</a:t>
              </a:r>
            </a:p>
            <a:p>
              <a:pPr marL="742950" lvl="1"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New equipment</a:t>
              </a:r>
            </a:p>
            <a:p>
              <a:pPr marL="742950" lvl="1"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Process evolution</a:t>
              </a:r>
              <a:endParaRPr lang="en-US" dirty="0">
                <a:solidFill>
                  <a:schemeClr val="bg1"/>
                </a:solidFill>
                <a:latin typeface="HELVETICA" panose="020B0604020202020204" pitchFamily="34" charset="0"/>
                <a:cs typeface="HELVETICA" panose="020B0604020202020204" pitchFamily="34" charset="0"/>
              </a:endParaRPr>
            </a:p>
          </p:txBody>
        </p:sp>
        <p:sp>
          <p:nvSpPr>
            <p:cNvPr id="57" name="Right Arrow 56"/>
            <p:cNvSpPr/>
            <p:nvPr/>
          </p:nvSpPr>
          <p:spPr>
            <a:xfrm>
              <a:off x="2288456" y="1911804"/>
              <a:ext cx="854495" cy="653684"/>
            </a:xfrm>
            <a:prstGeom prst="rightArrow">
              <a:avLst/>
            </a:prstGeom>
            <a:solidFill>
              <a:srgbClr val="FFC71E"/>
            </a:solidFill>
            <a:ln>
              <a:solidFill>
                <a:srgbClr val="006CA3"/>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2288456" y="1349272"/>
            <a:ext cx="6866682" cy="4974912"/>
            <a:chOff x="2288456" y="1349272"/>
            <a:chExt cx="6866682" cy="4974912"/>
          </a:xfrm>
        </p:grpSpPr>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l="12390" r="17106"/>
            <a:stretch/>
          </p:blipFill>
          <p:spPr>
            <a:xfrm>
              <a:off x="3109037" y="1349272"/>
              <a:ext cx="5970945" cy="4974912"/>
            </a:xfrm>
            <a:prstGeom prst="rect">
              <a:avLst/>
            </a:prstGeom>
          </p:spPr>
        </p:pic>
        <p:sp>
          <p:nvSpPr>
            <p:cNvPr id="58" name="Right Arrow 57"/>
            <p:cNvSpPr/>
            <p:nvPr/>
          </p:nvSpPr>
          <p:spPr>
            <a:xfrm>
              <a:off x="2288456" y="2662493"/>
              <a:ext cx="854495" cy="653684"/>
            </a:xfrm>
            <a:prstGeom prst="rightArrow">
              <a:avLst/>
            </a:prstGeom>
            <a:solidFill>
              <a:srgbClr val="FFC71E"/>
            </a:solidFill>
            <a:ln>
              <a:solidFill>
                <a:srgbClr val="006CA3"/>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3109037" y="2625260"/>
              <a:ext cx="6046101" cy="1789986"/>
            </a:xfrm>
            <a:prstGeom prst="rect">
              <a:avLst/>
            </a:prstGeom>
            <a:solidFill>
              <a:srgbClr val="006CA3">
                <a:alpha val="70000"/>
              </a:srgbClr>
            </a:solidFill>
          </p:spPr>
          <p:style>
            <a:lnRef idx="1">
              <a:schemeClr val="accent1"/>
            </a:lnRef>
            <a:fillRef idx="3">
              <a:schemeClr val="accent1"/>
            </a:fillRef>
            <a:effectRef idx="2">
              <a:schemeClr val="accent1"/>
            </a:effectRef>
            <a:fontRef idx="minor">
              <a:schemeClr val="lt1"/>
            </a:fontRef>
          </p:style>
          <p:txBody>
            <a:bodyPr numCol="1" rtlCol="0" anchor="t"/>
            <a:lstStyle/>
            <a:p>
              <a:pPr algn="ctr"/>
              <a:r>
                <a:rPr lang="en-US" b="1" u="sng" dirty="0" smtClean="0">
                  <a:solidFill>
                    <a:schemeClr val="bg1"/>
                  </a:solidFill>
                  <a:latin typeface="HELVETICA" panose="020B0604020202020204" pitchFamily="34" charset="0"/>
                  <a:cs typeface="HELVETICA" panose="020B0604020202020204" pitchFamily="34" charset="0"/>
                </a:rPr>
                <a:t>PROGRAMMING</a:t>
              </a:r>
            </a:p>
            <a:p>
              <a:pPr marL="285750" lvl="1"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Structured code</a:t>
              </a:r>
              <a:endParaRPr lang="en-US" dirty="0">
                <a:solidFill>
                  <a:schemeClr val="bg1"/>
                </a:solidFill>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Operators have complete control at plant, system, machine, and device level.</a:t>
              </a:r>
            </a:p>
            <a:p>
              <a:pPr marL="285750"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Abnormal situation management</a:t>
              </a:r>
            </a:p>
            <a:p>
              <a:pPr marL="742950" lvl="1" indent="-285750">
                <a:buFont typeface="Arial" panose="020B0604020202020204" pitchFamily="34" charset="0"/>
                <a:buChar char="•"/>
              </a:pPr>
              <a:r>
                <a:rPr lang="en-US" dirty="0" smtClean="0">
                  <a:solidFill>
                    <a:schemeClr val="bg1"/>
                  </a:solidFill>
                  <a:latin typeface="HELVETICA" panose="020B0604020202020204" pitchFamily="34" charset="0"/>
                  <a:cs typeface="HELVETICA" panose="020B0604020202020204" pitchFamily="34" charset="0"/>
                </a:rPr>
                <a:t>User interface will draw attention to issues</a:t>
              </a:r>
              <a:endParaRPr lang="en-US" dirty="0">
                <a:solidFill>
                  <a:schemeClr val="bg1"/>
                </a:solidFill>
                <a:latin typeface="HELVETICA" panose="020B0604020202020204" pitchFamily="34" charset="0"/>
                <a:cs typeface="HELVETICA" panose="020B0604020202020204" pitchFamily="34" charset="0"/>
              </a:endParaRPr>
            </a:p>
          </p:txBody>
        </p:sp>
      </p:grpSp>
      <p:sp>
        <p:nvSpPr>
          <p:cNvPr id="2" name="Title 1"/>
          <p:cNvSpPr>
            <a:spLocks noGrp="1"/>
          </p:cNvSpPr>
          <p:nvPr>
            <p:ph type="title" idx="4294967295"/>
          </p:nvPr>
        </p:nvSpPr>
        <p:spPr>
          <a:xfrm>
            <a:off x="973774" y="281832"/>
            <a:ext cx="7653367" cy="754730"/>
          </a:xfrm>
        </p:spPr>
        <p:txBody>
          <a:bodyPr>
            <a:noAutofit/>
          </a:bodyPr>
          <a:lstStyle/>
          <a:p>
            <a:pPr algn="l"/>
            <a:r>
              <a:rPr lang="en-US" sz="4400" dirty="0" smtClean="0">
                <a:solidFill>
                  <a:schemeClr val="bg1">
                    <a:lumMod val="50000"/>
                  </a:schemeClr>
                </a:solidFill>
                <a:latin typeface="HELVETICA" panose="020B0604020202020204" pitchFamily="34" charset="0"/>
                <a:cs typeface="HELVETICA" panose="020B0604020202020204" pitchFamily="34" charset="0"/>
              </a:rPr>
              <a:t>WHAT WE DO</a:t>
            </a:r>
            <a:endParaRPr lang="en-US" sz="4400" dirty="0">
              <a:solidFill>
                <a:schemeClr val="bg1">
                  <a:lumMod val="50000"/>
                </a:schemeClr>
              </a:solidFill>
              <a:latin typeface="HELVETICA" panose="020B0604020202020204" pitchFamily="34" charset="0"/>
              <a:cs typeface="HELVETICA" panose="020B0604020202020204" pitchFamily="34" charset="0"/>
            </a:endParaRPr>
          </a:p>
        </p:txBody>
      </p:sp>
      <p:sp>
        <p:nvSpPr>
          <p:cNvPr id="5" name="Rounded Rectangle 4"/>
          <p:cNvSpPr/>
          <p:nvPr/>
        </p:nvSpPr>
        <p:spPr>
          <a:xfrm>
            <a:off x="19050" y="1918606"/>
            <a:ext cx="2200276" cy="64008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HELVETICA" panose="020B0604020202020204" pitchFamily="34" charset="0"/>
                <a:cs typeface="HELVETICA" panose="020B0604020202020204" pitchFamily="34" charset="0"/>
              </a:rPr>
              <a:t>ENGINEERING</a:t>
            </a:r>
            <a:endParaRPr lang="en-US" sz="1400" dirty="0">
              <a:solidFill>
                <a:schemeClr val="tx1"/>
              </a:solidFill>
              <a:latin typeface="HELVETICA" panose="020B0604020202020204" pitchFamily="34" charset="0"/>
              <a:cs typeface="HELVETICA" panose="020B0604020202020204" pitchFamily="34" charset="0"/>
            </a:endParaRPr>
          </a:p>
        </p:txBody>
      </p:sp>
      <p:sp>
        <p:nvSpPr>
          <p:cNvPr id="9" name="Rounded Rectangle 8"/>
          <p:cNvSpPr/>
          <p:nvPr/>
        </p:nvSpPr>
        <p:spPr>
          <a:xfrm>
            <a:off x="19051" y="2669295"/>
            <a:ext cx="2200276" cy="64008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HELVETICA" panose="020B0604020202020204" pitchFamily="34" charset="0"/>
                <a:cs typeface="HELVETICA" panose="020B0604020202020204" pitchFamily="34" charset="0"/>
              </a:rPr>
              <a:t>PROGRAMMING</a:t>
            </a:r>
            <a:endParaRPr lang="en-US" sz="1400" dirty="0">
              <a:solidFill>
                <a:schemeClr val="tx1"/>
              </a:solidFill>
              <a:latin typeface="HELVETICA" panose="020B0604020202020204" pitchFamily="34" charset="0"/>
              <a:cs typeface="HELVETICA" panose="020B0604020202020204" pitchFamily="34" charset="0"/>
            </a:endParaRPr>
          </a:p>
        </p:txBody>
      </p:sp>
      <p:sp>
        <p:nvSpPr>
          <p:cNvPr id="11" name="Rounded Rectangle 10"/>
          <p:cNvSpPr/>
          <p:nvPr/>
        </p:nvSpPr>
        <p:spPr>
          <a:xfrm>
            <a:off x="19051" y="3442308"/>
            <a:ext cx="2200276" cy="64008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HELVETICA" panose="020B0604020202020204" pitchFamily="34" charset="0"/>
                <a:cs typeface="HELVETICA" panose="020B0604020202020204" pitchFamily="34" charset="0"/>
              </a:rPr>
              <a:t>DATABASE &amp; STORAGE SOLUTIONS</a:t>
            </a:r>
            <a:endParaRPr lang="en-US" sz="1400" dirty="0">
              <a:solidFill>
                <a:schemeClr val="tx1"/>
              </a:solidFill>
              <a:latin typeface="HELVETICA" panose="020B0604020202020204" pitchFamily="34" charset="0"/>
              <a:cs typeface="HELVETICA" panose="020B0604020202020204" pitchFamily="34" charset="0"/>
            </a:endParaRPr>
          </a:p>
        </p:txBody>
      </p:sp>
      <p:sp>
        <p:nvSpPr>
          <p:cNvPr id="13" name="Rounded Rectangle 12"/>
          <p:cNvSpPr/>
          <p:nvPr/>
        </p:nvSpPr>
        <p:spPr>
          <a:xfrm>
            <a:off x="19051" y="4192276"/>
            <a:ext cx="2200276" cy="64008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HELVETICA" panose="020B0604020202020204" pitchFamily="34" charset="0"/>
                <a:cs typeface="HELVETICA" panose="020B0604020202020204" pitchFamily="34" charset="0"/>
              </a:rPr>
              <a:t>INSTALLATION &amp; COMMISSIONING</a:t>
            </a:r>
            <a:endParaRPr lang="en-US" sz="1400" dirty="0">
              <a:solidFill>
                <a:schemeClr val="tx1"/>
              </a:solidFill>
              <a:latin typeface="HELVETICA" panose="020B0604020202020204" pitchFamily="34" charset="0"/>
              <a:cs typeface="HELVETICA" panose="020B0604020202020204" pitchFamily="34" charset="0"/>
            </a:endParaRPr>
          </a:p>
        </p:txBody>
      </p:sp>
      <p:sp>
        <p:nvSpPr>
          <p:cNvPr id="15" name="Rounded Rectangle 14"/>
          <p:cNvSpPr/>
          <p:nvPr/>
        </p:nvSpPr>
        <p:spPr>
          <a:xfrm>
            <a:off x="19051" y="4946960"/>
            <a:ext cx="2200276" cy="640080"/>
          </a:xfrm>
          <a:prstGeom prst="roundRect">
            <a:avLst/>
          </a:prstGeom>
          <a:solidFill>
            <a:srgbClr val="FFC71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HELVETICA" panose="020B0604020202020204" pitchFamily="34" charset="0"/>
                <a:cs typeface="HELVETICA" panose="020B0604020202020204" pitchFamily="34" charset="0"/>
              </a:rPr>
              <a:t>REMOTE CONNECTION  ACCESS</a:t>
            </a:r>
            <a:endParaRPr lang="en-US" sz="1400" dirty="0">
              <a:solidFill>
                <a:schemeClr val="tx1"/>
              </a:solidFill>
              <a:latin typeface="HELVETICA" panose="020B0604020202020204" pitchFamily="34" charset="0"/>
              <a:cs typeface="HELVETICA" panose="020B0604020202020204" pitchFamily="34" charset="0"/>
            </a:endParaRPr>
          </a:p>
        </p:txBody>
      </p:sp>
      <p:sp>
        <p:nvSpPr>
          <p:cNvPr id="17" name="Rounded Rectangle 16"/>
          <p:cNvSpPr/>
          <p:nvPr/>
        </p:nvSpPr>
        <p:spPr>
          <a:xfrm>
            <a:off x="19052" y="5697649"/>
            <a:ext cx="2200276" cy="64008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HELVETICA" panose="020B0604020202020204" pitchFamily="34" charset="0"/>
                <a:cs typeface="HELVETICA" panose="020B0604020202020204" pitchFamily="34" charset="0"/>
              </a:rPr>
              <a:t>DEVICE LEVEL DATA</a:t>
            </a:r>
            <a:endParaRPr lang="en-US" sz="1400" dirty="0">
              <a:solidFill>
                <a:schemeClr val="tx1"/>
              </a:solidFill>
              <a:latin typeface="HELVETICA" panose="020B0604020202020204" pitchFamily="34" charset="0"/>
              <a:cs typeface="HELVETICA" panose="020B0604020202020204" pitchFamily="34" charset="0"/>
            </a:endParaRPr>
          </a:p>
        </p:txBody>
      </p:sp>
      <p:sp>
        <p:nvSpPr>
          <p:cNvPr id="3" name="Rounded Rectangle 2"/>
          <p:cNvSpPr/>
          <p:nvPr/>
        </p:nvSpPr>
        <p:spPr>
          <a:xfrm>
            <a:off x="19050" y="1162050"/>
            <a:ext cx="2200276" cy="64008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latin typeface="HELVETICA" panose="020B0604020202020204" pitchFamily="34" charset="0"/>
                <a:cs typeface="HELVETICA" panose="020B0604020202020204" pitchFamily="34" charset="0"/>
              </a:rPr>
              <a:t>PANEL FABRICATION</a:t>
            </a:r>
            <a:endParaRPr lang="en-US" sz="2000" dirty="0">
              <a:solidFill>
                <a:schemeClr val="tx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54890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5703" y="1094314"/>
            <a:ext cx="7088297" cy="53190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Sales\T - Man\Controls Pictures\Omaha Main Scre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3135" y="1075264"/>
            <a:ext cx="7069915" cy="53190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914400" y="206902"/>
            <a:ext cx="7772400" cy="868362"/>
          </a:xfrm>
          <a:prstGeom prst="rect">
            <a:avLst/>
          </a:prstGeom>
        </p:spPr>
        <p:txBody>
          <a:bodyPr>
            <a:normAutofit fontScale="92500"/>
          </a:bodyPr>
          <a:lstStyle>
            <a:lvl1pPr algn="ctr" defTabSz="457200" rtl="0" eaLnBrk="1" latinLnBrk="0" hangingPunct="1">
              <a:spcBef>
                <a:spcPct val="0"/>
              </a:spcBef>
              <a:buNone/>
              <a:defRPr sz="2800" b="0" i="0" kern="1200">
                <a:solidFill>
                  <a:srgbClr val="16224F"/>
                </a:solidFill>
                <a:latin typeface="Arial"/>
                <a:ea typeface="+mj-ea"/>
                <a:cs typeface="Arial"/>
              </a:defRPr>
            </a:lvl1pPr>
          </a:lstStyle>
          <a:p>
            <a:pPr algn="l"/>
            <a:r>
              <a:rPr lang="en-US" sz="4400" dirty="0" smtClean="0">
                <a:solidFill>
                  <a:schemeClr val="bg1">
                    <a:lumMod val="50000"/>
                  </a:schemeClr>
                </a:solidFill>
                <a:latin typeface="HELVETICA" panose="020B0604020202020204" pitchFamily="34" charset="0"/>
                <a:cs typeface="HELVETICA" panose="020B0604020202020204" pitchFamily="34" charset="0"/>
              </a:rPr>
              <a:t>REVIEWING AN APPLICATION</a:t>
            </a:r>
            <a:endParaRPr lang="en-US" sz="4400" dirty="0"/>
          </a:p>
        </p:txBody>
      </p:sp>
      <p:sp>
        <p:nvSpPr>
          <p:cNvPr id="6" name="Rectangle 5"/>
          <p:cNvSpPr/>
          <p:nvPr/>
        </p:nvSpPr>
        <p:spPr>
          <a:xfrm>
            <a:off x="1" y="1094314"/>
            <a:ext cx="4114799" cy="5319058"/>
          </a:xfrm>
          <a:prstGeom prst="rect">
            <a:avLst/>
          </a:prstGeom>
          <a:solidFill>
            <a:srgbClr val="006CA3">
              <a:alpha val="70000"/>
            </a:srgb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HELVETICA" panose="020B0604020202020204" pitchFamily="34" charset="0"/>
                <a:cs typeface="HELVETICA" panose="020B0604020202020204" pitchFamily="34" charset="0"/>
              </a:rPr>
              <a:t>Questions to Consider</a:t>
            </a:r>
          </a:p>
          <a:p>
            <a:pPr marL="285750"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Does customers have a control specification?</a:t>
            </a:r>
          </a:p>
          <a:p>
            <a:pPr marL="285750"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Supply Voltage</a:t>
            </a:r>
          </a:p>
          <a:p>
            <a:pPr marL="285750"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Area Classification</a:t>
            </a:r>
          </a:p>
          <a:p>
            <a:pPr marL="285750"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Instrumentation Voltage</a:t>
            </a:r>
          </a:p>
          <a:p>
            <a:pPr marL="285750"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Enclosure Type</a:t>
            </a:r>
          </a:p>
          <a:p>
            <a:pPr marL="285750"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PLC &amp; HMI Platform</a:t>
            </a:r>
          </a:p>
          <a:p>
            <a:pPr marL="285750"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Destination Devices? Type?</a:t>
            </a:r>
          </a:p>
          <a:p>
            <a:pPr marL="285750" indent="-285750">
              <a:buFont typeface="Arial" panose="020B0604020202020204" pitchFamily="34" charset="0"/>
              <a:buChar char="•"/>
            </a:pPr>
            <a:endParaRPr lang="en-US"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2665189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7864"/>
            <a:ext cx="9144000" cy="5329135"/>
          </a:xfrm>
          <a:prstGeom prst="rect">
            <a:avLst/>
          </a:prstGeom>
        </p:spPr>
      </p:pic>
      <p:graphicFrame>
        <p:nvGraphicFramePr>
          <p:cNvPr id="4" name="Diagram 3"/>
          <p:cNvGraphicFramePr/>
          <p:nvPr>
            <p:extLst>
              <p:ext uri="{D42A27DB-BD31-4B8C-83A1-F6EECF244321}">
                <p14:modId xmlns:p14="http://schemas.microsoft.com/office/powerpoint/2010/main" val="288383705"/>
              </p:ext>
            </p:extLst>
          </p:nvPr>
        </p:nvGraphicFramePr>
        <p:xfrm>
          <a:off x="3816874" y="1324489"/>
          <a:ext cx="7564998" cy="5043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txBox="1">
            <a:spLocks/>
          </p:cNvSpPr>
          <p:nvPr/>
        </p:nvSpPr>
        <p:spPr>
          <a:xfrm>
            <a:off x="914400" y="206902"/>
            <a:ext cx="7772400" cy="868362"/>
          </a:xfrm>
          <a:prstGeom prst="rect">
            <a:avLst/>
          </a:prstGeom>
        </p:spPr>
        <p:txBody>
          <a:bodyPr>
            <a:normAutofit/>
          </a:bodyPr>
          <a:lstStyle>
            <a:lvl1pPr algn="ctr" defTabSz="457200" rtl="0" eaLnBrk="1" latinLnBrk="0" hangingPunct="1">
              <a:spcBef>
                <a:spcPct val="0"/>
              </a:spcBef>
              <a:buNone/>
              <a:defRPr sz="2800" b="0" i="0" kern="1200">
                <a:solidFill>
                  <a:srgbClr val="16224F"/>
                </a:solidFill>
                <a:latin typeface="Arial"/>
                <a:ea typeface="+mj-ea"/>
                <a:cs typeface="Arial"/>
              </a:defRPr>
            </a:lvl1pPr>
          </a:lstStyle>
          <a:p>
            <a:pPr algn="l"/>
            <a:r>
              <a:rPr lang="en-US" sz="4400" dirty="0" smtClean="0">
                <a:solidFill>
                  <a:schemeClr val="bg1">
                    <a:lumMod val="50000"/>
                  </a:schemeClr>
                </a:solidFill>
                <a:latin typeface="HELVETICA" panose="020B0604020202020204" pitchFamily="34" charset="0"/>
                <a:cs typeface="HELVETICA" panose="020B0604020202020204" pitchFamily="34" charset="0"/>
              </a:rPr>
              <a:t>TOOLS &amp; BENEFITS</a:t>
            </a:r>
            <a:endParaRPr lang="en-US" sz="4400" dirty="0"/>
          </a:p>
        </p:txBody>
      </p:sp>
      <p:sp>
        <p:nvSpPr>
          <p:cNvPr id="5" name="Rectangle 4"/>
          <p:cNvSpPr/>
          <p:nvPr/>
        </p:nvSpPr>
        <p:spPr>
          <a:xfrm>
            <a:off x="95533" y="1324489"/>
            <a:ext cx="5886167" cy="1473958"/>
          </a:xfrm>
          <a:prstGeom prst="rect">
            <a:avLst/>
          </a:prstGeom>
          <a:solidFill>
            <a:srgbClr val="006CA3">
              <a:alpha val="70000"/>
            </a:srgb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t"/>
          <a:lstStyle/>
          <a:p>
            <a:pPr marL="285750" indent="-285750" algn="ctr">
              <a:buFont typeface="Arial" panose="020B0604020202020204" pitchFamily="34" charset="0"/>
              <a:buChar char="•"/>
            </a:pPr>
            <a:endParaRPr lang="en-US" dirty="0" smtClean="0">
              <a:latin typeface="HELVETICA" panose="020B0604020202020204" pitchFamily="34" charset="0"/>
              <a:cs typeface="HELVETICA" panose="020B0604020202020204" pitchFamily="34" charset="0"/>
            </a:endParaRPr>
          </a:p>
          <a:p>
            <a:pPr marL="285750" indent="-285750" algn="ctr">
              <a:buFont typeface="Arial" panose="020B0604020202020204" pitchFamily="34" charset="0"/>
              <a:buChar char="•"/>
            </a:pPr>
            <a:endParaRPr lang="en-US" dirty="0">
              <a:latin typeface="HELVETICA" panose="020B0604020202020204" pitchFamily="34" charset="0"/>
              <a:cs typeface="HELVETICA" panose="020B0604020202020204" pitchFamily="34" charset="0"/>
            </a:endParaRPr>
          </a:p>
          <a:p>
            <a:pPr algn="ctr"/>
            <a:r>
              <a:rPr lang="en-US" b="1" dirty="0" smtClean="0">
                <a:latin typeface="HELVETICA" panose="020B0604020202020204" pitchFamily="34" charset="0"/>
                <a:cs typeface="HELVETICA" panose="020B0604020202020204" pitchFamily="34" charset="0"/>
              </a:rPr>
              <a:t>Cyclonaire standardized quotes</a:t>
            </a:r>
          </a:p>
          <a:p>
            <a:pPr marL="285750" indent="-285750">
              <a:buFont typeface="Arial" panose="020B0604020202020204" pitchFamily="34" charset="0"/>
              <a:buChar char="•"/>
            </a:pPr>
            <a:endParaRPr lang="en-US" dirty="0">
              <a:latin typeface="HELVETICA" panose="020B0604020202020204" pitchFamily="34" charset="0"/>
              <a:cs typeface="HELVETICA" panose="020B0604020202020204" pitchFamily="34" charset="0"/>
            </a:endParaRPr>
          </a:p>
        </p:txBody>
      </p:sp>
      <p:sp>
        <p:nvSpPr>
          <p:cNvPr id="6" name="Rectangle 5"/>
          <p:cNvSpPr/>
          <p:nvPr/>
        </p:nvSpPr>
        <p:spPr>
          <a:xfrm>
            <a:off x="95533" y="2950847"/>
            <a:ext cx="5886167" cy="3416974"/>
          </a:xfrm>
          <a:prstGeom prst="rect">
            <a:avLst/>
          </a:prstGeom>
          <a:solidFill>
            <a:srgbClr val="006CA3">
              <a:alpha val="70000"/>
            </a:srgb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t"/>
          <a:lstStyle/>
          <a:p>
            <a:pPr marL="285750" indent="-285750" algn="ctr">
              <a:buFont typeface="Arial" panose="020B0604020202020204" pitchFamily="34" charset="0"/>
              <a:buChar char="•"/>
            </a:pPr>
            <a:endParaRPr lang="en-US" b="1" u="sng" dirty="0" smtClean="0">
              <a:latin typeface="HELVETICA" panose="020B0604020202020204" pitchFamily="34" charset="0"/>
              <a:cs typeface="HELVETICA" panose="020B0604020202020204" pitchFamily="34" charset="0"/>
            </a:endParaRPr>
          </a:p>
          <a:p>
            <a:endParaRPr lang="en-US" dirty="0" smtClean="0">
              <a:latin typeface="HELVETICA" panose="020B0604020202020204" pitchFamily="34" charset="0"/>
              <a:cs typeface="HELVETICA" panose="020B0604020202020204" pitchFamily="34" charset="0"/>
            </a:endParaRPr>
          </a:p>
          <a:p>
            <a:pPr algn="ctr"/>
            <a:endParaRPr lang="en-US" dirty="0">
              <a:latin typeface="HELVETICA" panose="020B0604020202020204" pitchFamily="34" charset="0"/>
              <a:cs typeface="HELVETICA" panose="020B0604020202020204" pitchFamily="34" charset="0"/>
            </a:endParaRPr>
          </a:p>
        </p:txBody>
      </p:sp>
      <p:pic>
        <p:nvPicPr>
          <p:cNvPr id="7" name="Picture 6"/>
          <p:cNvPicPr>
            <a:picLocks noChangeAspect="1"/>
          </p:cNvPicPr>
          <p:nvPr/>
        </p:nvPicPr>
        <p:blipFill>
          <a:blip r:embed="rId8"/>
          <a:stretch>
            <a:fillRect/>
          </a:stretch>
        </p:blipFill>
        <p:spPr>
          <a:xfrm>
            <a:off x="297235" y="3388821"/>
            <a:ext cx="5482761" cy="2541026"/>
          </a:xfrm>
          <a:prstGeom prst="rect">
            <a:avLst/>
          </a:prstGeom>
        </p:spPr>
      </p:pic>
    </p:spTree>
    <p:extLst>
      <p:ext uri="{BB962C8B-B14F-4D97-AF65-F5344CB8AC3E}">
        <p14:creationId xmlns:p14="http://schemas.microsoft.com/office/powerpoint/2010/main" val="22072987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0" y="206902"/>
            <a:ext cx="7772400" cy="868362"/>
          </a:xfrm>
          <a:prstGeom prst="rect">
            <a:avLst/>
          </a:prstGeom>
        </p:spPr>
        <p:txBody>
          <a:bodyPr>
            <a:normAutofit/>
          </a:bodyPr>
          <a:lstStyle>
            <a:lvl1pPr algn="ctr" defTabSz="457200" rtl="0" eaLnBrk="1" latinLnBrk="0" hangingPunct="1">
              <a:spcBef>
                <a:spcPct val="0"/>
              </a:spcBef>
              <a:buNone/>
              <a:defRPr sz="2800" b="0" i="0" kern="1200">
                <a:solidFill>
                  <a:srgbClr val="16224F"/>
                </a:solidFill>
                <a:latin typeface="Arial"/>
                <a:ea typeface="+mj-ea"/>
                <a:cs typeface="Arial"/>
              </a:defRPr>
            </a:lvl1pPr>
          </a:lstStyle>
          <a:p>
            <a:pPr algn="l"/>
            <a:r>
              <a:rPr lang="en-US" sz="4400" dirty="0" smtClean="0">
                <a:solidFill>
                  <a:schemeClr val="bg1">
                    <a:lumMod val="50000"/>
                  </a:schemeClr>
                </a:solidFill>
                <a:latin typeface="HELVETICA" panose="020B0604020202020204" pitchFamily="34" charset="0"/>
                <a:cs typeface="HELVETICA" panose="020B0604020202020204" pitchFamily="34" charset="0"/>
              </a:rPr>
              <a:t>BASIC OFFERING</a:t>
            </a:r>
            <a:endParaRPr lang="en-US" sz="4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4314"/>
            <a:ext cx="9144000" cy="5319058"/>
          </a:xfrm>
          <a:prstGeom prst="rect">
            <a:avLst/>
          </a:prstGeom>
        </p:spPr>
      </p:pic>
      <p:sp>
        <p:nvSpPr>
          <p:cNvPr id="5" name="Rectangle 4"/>
          <p:cNvSpPr/>
          <p:nvPr/>
        </p:nvSpPr>
        <p:spPr>
          <a:xfrm>
            <a:off x="0" y="4939414"/>
            <a:ext cx="9144000" cy="1473958"/>
          </a:xfrm>
          <a:prstGeom prst="rect">
            <a:avLst/>
          </a:prstGeom>
          <a:solidFill>
            <a:srgbClr val="006CA3">
              <a:alpha val="70000"/>
            </a:srgb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sz="2000" dirty="0" smtClean="0">
              <a:latin typeface="HELVETICA" panose="020B0604020202020204" pitchFamily="34" charset="0"/>
              <a:cs typeface="HELVETICA" panose="020B0604020202020204" pitchFamily="34" charset="0"/>
            </a:endParaRPr>
          </a:p>
          <a:p>
            <a:pPr marL="285750" indent="-285750" algn="ctr">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24 </a:t>
            </a:r>
            <a:r>
              <a:rPr lang="en-US" sz="2000" dirty="0">
                <a:latin typeface="HELVETICA" panose="020B0604020202020204" pitchFamily="34" charset="0"/>
                <a:cs typeface="HELVETICA" panose="020B0604020202020204" pitchFamily="34" charset="0"/>
              </a:rPr>
              <a:t>Volt Allen Bradley Hardware (PLC/HMI)</a:t>
            </a:r>
          </a:p>
          <a:p>
            <a:pPr marL="285750" indent="-285750" algn="ctr">
              <a:buFont typeface="Arial" panose="020B0604020202020204" pitchFamily="34" charset="0"/>
              <a:buChar char="•"/>
            </a:pPr>
            <a:r>
              <a:rPr lang="en-US" sz="2000" dirty="0">
                <a:latin typeface="HELVETICA" panose="020B0604020202020204" pitchFamily="34" charset="0"/>
                <a:cs typeface="HELVETICA" panose="020B0604020202020204" pitchFamily="34" charset="0"/>
              </a:rPr>
              <a:t>Non-Hazardous Classification</a:t>
            </a:r>
          </a:p>
          <a:p>
            <a:pPr marL="285750" indent="-285750" algn="ctr">
              <a:buFont typeface="Arial" panose="020B0604020202020204" pitchFamily="34" charset="0"/>
              <a:buChar char="•"/>
            </a:pPr>
            <a:r>
              <a:rPr lang="en-US" sz="2000" dirty="0">
                <a:latin typeface="HELVETICA" panose="020B0604020202020204" pitchFamily="34" charset="0"/>
                <a:cs typeface="HELVETICA" panose="020B0604020202020204" pitchFamily="34" charset="0"/>
              </a:rPr>
              <a:t>NEMA 4 Outdoor Rated</a:t>
            </a:r>
          </a:p>
          <a:p>
            <a:pPr marL="285750" indent="-285750" algn="ctr">
              <a:buFont typeface="Arial" panose="020B0604020202020204" pitchFamily="34" charset="0"/>
              <a:buChar char="•"/>
            </a:pPr>
            <a:r>
              <a:rPr lang="en-US" sz="2000" dirty="0">
                <a:latin typeface="HELVETICA" panose="020B0604020202020204" pitchFamily="34" charset="0"/>
                <a:cs typeface="HELVETICA" panose="020B0604020202020204" pitchFamily="34" charset="0"/>
              </a:rPr>
              <a:t>Quote will reflect basic package</a:t>
            </a:r>
          </a:p>
          <a:p>
            <a:pPr marL="285750" indent="-285750" algn="ctr">
              <a:buFont typeface="Arial" panose="020B0604020202020204" pitchFamily="34" charset="0"/>
              <a:buChar char="•"/>
            </a:pPr>
            <a:endParaRPr lang="en-US"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4363845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0" y="206902"/>
            <a:ext cx="7772400" cy="868362"/>
          </a:xfrm>
          <a:prstGeom prst="rect">
            <a:avLst/>
          </a:prstGeom>
        </p:spPr>
        <p:txBody>
          <a:bodyPr>
            <a:normAutofit/>
          </a:bodyPr>
          <a:lstStyle>
            <a:lvl1pPr algn="ctr" defTabSz="457200" rtl="0" eaLnBrk="1" latinLnBrk="0" hangingPunct="1">
              <a:spcBef>
                <a:spcPct val="0"/>
              </a:spcBef>
              <a:buNone/>
              <a:defRPr sz="2800" b="0" i="0" kern="1200">
                <a:solidFill>
                  <a:srgbClr val="16224F"/>
                </a:solidFill>
                <a:latin typeface="Arial"/>
                <a:ea typeface="+mj-ea"/>
                <a:cs typeface="Arial"/>
              </a:defRPr>
            </a:lvl1pPr>
          </a:lstStyle>
          <a:p>
            <a:pPr algn="l"/>
            <a:r>
              <a:rPr lang="en-US" sz="4400" dirty="0" smtClean="0">
                <a:solidFill>
                  <a:schemeClr val="bg1">
                    <a:lumMod val="50000"/>
                  </a:schemeClr>
                </a:solidFill>
                <a:latin typeface="HELVETICA" panose="020B0604020202020204" pitchFamily="34" charset="0"/>
                <a:cs typeface="HELVETICA" panose="020B0604020202020204" pitchFamily="34" charset="0"/>
              </a:rPr>
              <a:t>FINAL THOUGHTS</a:t>
            </a:r>
            <a:endParaRPr lang="en-US" sz="4400" dirty="0"/>
          </a:p>
        </p:txBody>
      </p:sp>
      <p:sp>
        <p:nvSpPr>
          <p:cNvPr id="4" name="TextBox 3"/>
          <p:cNvSpPr txBox="1"/>
          <p:nvPr/>
        </p:nvSpPr>
        <p:spPr>
          <a:xfrm>
            <a:off x="0" y="1428750"/>
            <a:ext cx="8915400"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Cyclonaire recommends commissioning</a:t>
            </a:r>
          </a:p>
          <a:p>
            <a:pPr marL="285750" indent="-28575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Be aware of application and how the equipment will tie together</a:t>
            </a:r>
          </a:p>
          <a:p>
            <a:pPr marL="285750" indent="-28575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Do not be afraid to ask questions</a:t>
            </a:r>
          </a:p>
          <a:p>
            <a:pPr marL="285750" indent="-28575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Our automation capabilities can and do set us apart.</a:t>
            </a:r>
          </a:p>
          <a:p>
            <a:pPr marL="742950" lvl="1" indent="-285750">
              <a:buFont typeface="Arial" panose="020B0604020202020204" pitchFamily="34" charset="0"/>
              <a:buChar char="•"/>
            </a:pPr>
            <a:r>
              <a:rPr lang="en-US" sz="2400" dirty="0" smtClean="0">
                <a:latin typeface="HELVETICA" panose="020B0604020202020204" pitchFamily="34" charset="0"/>
                <a:cs typeface="HELVETICA" panose="020B0604020202020204" pitchFamily="34" charset="0"/>
              </a:rPr>
              <a:t>Important upsell</a:t>
            </a:r>
            <a:endParaRPr lang="en-US" sz="2400" dirty="0">
              <a:latin typeface="HELVETICA" panose="020B0604020202020204" pitchFamily="34" charset="0"/>
              <a:cs typeface="HELVETICA" panose="020B0604020202020204" pitchFamily="34" charset="0"/>
            </a:endParaRPr>
          </a:p>
        </p:txBody>
      </p:sp>
      <p:pic>
        <p:nvPicPr>
          <p:cNvPr id="5" name="Picture 4"/>
          <p:cNvPicPr>
            <a:picLocks noChangeAspect="1"/>
          </p:cNvPicPr>
          <p:nvPr/>
        </p:nvPicPr>
        <p:blipFill>
          <a:blip r:embed="rId2"/>
          <a:stretch>
            <a:fillRect/>
          </a:stretch>
        </p:blipFill>
        <p:spPr>
          <a:xfrm>
            <a:off x="463991" y="3771896"/>
            <a:ext cx="3879409" cy="262890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7883" y="3770947"/>
            <a:ext cx="3506468" cy="2629852"/>
          </a:xfrm>
          <a:prstGeom prst="rect">
            <a:avLst/>
          </a:prstGeom>
        </p:spPr>
      </p:pic>
    </p:spTree>
    <p:extLst>
      <p:ext uri="{BB962C8B-B14F-4D97-AF65-F5344CB8AC3E}">
        <p14:creationId xmlns:p14="http://schemas.microsoft.com/office/powerpoint/2010/main" val="2121407881"/>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1537</TotalTime>
  <Words>777</Words>
  <Application>Microsoft Office PowerPoint</Application>
  <PresentationFormat>On-screen Show (4:3)</PresentationFormat>
  <Paragraphs>154</Paragraphs>
  <Slides>13</Slides>
  <Notes>5</Notes>
  <HiddenSlides>0</HiddenSlides>
  <MMClips>0</MMClips>
  <ScaleCrop>false</ScaleCrop>
  <HeadingPairs>
    <vt:vector size="4" baseType="variant">
      <vt:variant>
        <vt:lpstr>Theme</vt:lpstr>
      </vt:variant>
      <vt:variant>
        <vt:i4>3</vt:i4>
      </vt:variant>
      <vt:variant>
        <vt:lpstr>Slide Titles</vt:lpstr>
      </vt:variant>
      <vt:variant>
        <vt:i4>13</vt:i4>
      </vt:variant>
    </vt:vector>
  </HeadingPairs>
  <TitlesOfParts>
    <vt:vector size="16" baseType="lpstr">
      <vt:lpstr>Custom Design</vt:lpstr>
      <vt:lpstr>1_Custom Design</vt:lpstr>
      <vt:lpstr>2_Custom Design</vt:lpstr>
      <vt:lpstr>AUTOMATION &amp; CONTROLS</vt:lpstr>
      <vt:lpstr>AGENDA</vt:lpstr>
      <vt:lpstr>PowerPoint Presentation</vt:lpstr>
      <vt:lpstr>WHY AUTOMATION?</vt:lpstr>
      <vt:lpstr>WHAT WE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Tyler Mullen</cp:lastModifiedBy>
  <cp:revision>87</cp:revision>
  <cp:lastPrinted>2015-07-31T18:48:55Z</cp:lastPrinted>
  <dcterms:created xsi:type="dcterms:W3CDTF">2014-08-15T15:22:53Z</dcterms:created>
  <dcterms:modified xsi:type="dcterms:W3CDTF">2015-08-04T21:22:10Z</dcterms:modified>
</cp:coreProperties>
</file>