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</p:sldMasterIdLst>
  <p:notesMasterIdLst>
    <p:notesMasterId r:id="rId8"/>
  </p:notesMasterIdLst>
  <p:sldIdLst>
    <p:sldId id="257" r:id="rId4"/>
    <p:sldId id="261" r:id="rId5"/>
    <p:sldId id="260" r:id="rId6"/>
    <p:sldId id="259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2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14" autoAdjust="0"/>
  </p:normalViewPr>
  <p:slideViewPr>
    <p:cSldViewPr snapToGrid="0" snapToObjects="1">
      <p:cViewPr>
        <p:scale>
          <a:sx n="65" d="100"/>
          <a:sy n="65" d="100"/>
        </p:scale>
        <p:origin x="-978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14763-222E-47BB-9E22-2A972DCA5BE9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3D581-6CD1-4185-A899-B25E69E87D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938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1107C-9727-4160-BB34-5609AB52BE2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85368"/>
            <a:ext cx="7772400" cy="11406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26029"/>
            <a:ext cx="6400800" cy="8462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33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63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497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6920" y="281828"/>
            <a:ext cx="8229600" cy="75473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413934"/>
            <a:ext cx="8229600" cy="47122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21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805"/>
            <a:ext cx="8229600" cy="75473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561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364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3" y="290796"/>
            <a:ext cx="8229600" cy="7547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509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730"/>
            <a:ext cx="8229600" cy="75473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70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263"/>
            <a:ext cx="8229600" cy="7547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43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678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94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1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3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796"/>
            <a:ext cx="8229600" cy="7547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25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182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806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34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135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20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25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52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794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650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07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82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14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9591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1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627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369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05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52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98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7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2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021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67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689DB-2FEB-B543-BB2C-907DEA69DC89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background-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6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6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B-header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125" cy="1143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41089"/>
            <a:ext cx="9144000" cy="423261"/>
          </a:xfrm>
          <a:prstGeom prst="rect">
            <a:avLst/>
          </a:prstGeom>
          <a:solidFill>
            <a:srgbClr val="009ADA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3200"/>
            <a:ext cx="8229600" cy="4652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0" y="6441088"/>
            <a:ext cx="9144000" cy="439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2922 North Division Avenue P.O. Box 366 York, NE 68467</a:t>
            </a:r>
            <a:r>
              <a:rPr lang="en-US" sz="1000" baseline="0" dirty="0" smtClean="0">
                <a:solidFill>
                  <a:schemeClr val="bg1"/>
                </a:solidFill>
                <a:latin typeface="Arial"/>
                <a:cs typeface="Arial"/>
              </a:rPr>
              <a:t>   </a:t>
            </a: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|   Toll Free US: 800-445-0730    |   sales@cyclonaire.com   |   www.cyclonaire.com</a:t>
            </a:r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99271"/>
            <a:ext cx="8229600" cy="754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07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  <p:sldLayoutId id="2147483698" r:id="rId13"/>
    <p:sldLayoutId id="2147483699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2800" b="0" i="0" kern="1200">
          <a:solidFill>
            <a:srgbClr val="16224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902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4B18-994E-E04A-88F4-03862C874D18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6349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Arial"/>
                <a:cs typeface="Arial"/>
              </a:rPr>
              <a:t>2922 North Division Avenue P.O. Box 366 York, NE 68467</a:t>
            </a:r>
            <a:r>
              <a:rPr lang="en-US" sz="1000" baseline="0" dirty="0" smtClean="0">
                <a:solidFill>
                  <a:schemeClr val="tx1"/>
                </a:solidFill>
                <a:latin typeface="Arial"/>
                <a:cs typeface="Arial"/>
              </a:rPr>
              <a:t>   </a:t>
            </a:r>
            <a:r>
              <a:rPr lang="en-US" sz="1000" dirty="0" smtClean="0">
                <a:solidFill>
                  <a:schemeClr val="tx1"/>
                </a:solidFill>
                <a:latin typeface="Arial"/>
                <a:cs typeface="Arial"/>
              </a:rPr>
              <a:t>|   Toll Free US: 800-445-0730    |   sales@cyclonaire.com   |   www.cyclonaire.com</a:t>
            </a:r>
            <a:endParaRPr lang="en-US" sz="1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9" name="Picture 8" descr="swir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76" y="6351533"/>
            <a:ext cx="301024" cy="42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18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AUTOMATION &amp; CONTROLS</a:t>
            </a: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JUNE 2015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69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562"/>
            <a:ext cx="9144000" cy="5402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3774" y="281832"/>
            <a:ext cx="7653367" cy="618054"/>
          </a:xfrm>
        </p:spPr>
        <p:txBody>
          <a:bodyPr>
            <a:noAutofit/>
          </a:bodyPr>
          <a:lstStyle/>
          <a:p>
            <a:pPr algn="l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WE OFFER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890131"/>
            <a:ext cx="4842370" cy="2548768"/>
          </a:xfrm>
          <a:prstGeom prst="rect">
            <a:avLst/>
          </a:prstGeom>
          <a:solidFill>
            <a:srgbClr val="006CA3">
              <a:alpha val="70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RECIPE CONTROL &amp; HISTORY</a:t>
            </a:r>
          </a:p>
          <a:p>
            <a:pPr algn="ctr"/>
            <a:endParaRPr lang="en-US" b="1" u="sng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Campaign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and/or batch mode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Tracks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your material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Material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inventory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Order materials far in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advance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Autocorrecting batches and set points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Increases accuracy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56242" y="1036562"/>
            <a:ext cx="4450080" cy="2316238"/>
          </a:xfrm>
          <a:prstGeom prst="rect">
            <a:avLst/>
          </a:prstGeom>
          <a:solidFill>
            <a:srgbClr val="006CA3">
              <a:alpha val="70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INSTRUMENTATION / DEVICES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u="sng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All devices are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configurable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Every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device has potential to monitor itself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Networked devices (control via </a:t>
            </a:r>
            <a:r>
              <a:rPr 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ethernet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b="1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052388"/>
            <a:ext cx="4450080" cy="1835192"/>
          </a:xfrm>
          <a:prstGeom prst="rect">
            <a:avLst/>
          </a:prstGeom>
          <a:solidFill>
            <a:srgbClr val="006CA3">
              <a:alpha val="70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BRAINS OF THE OPERATION</a:t>
            </a:r>
          </a:p>
          <a:p>
            <a:pPr algn="ctr"/>
            <a:endParaRPr lang="en-US" b="1" u="sng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Just push 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Maintenance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Alarms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Security level access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0" y="3890131"/>
            <a:ext cx="4526280" cy="2548768"/>
          </a:xfrm>
          <a:prstGeom prst="rect">
            <a:avLst/>
          </a:prstGeom>
          <a:solidFill>
            <a:srgbClr val="006CA3">
              <a:alpha val="70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CUT DOWN ON COSTS</a:t>
            </a:r>
          </a:p>
          <a:p>
            <a:pPr algn="ctr"/>
            <a:endParaRPr lang="en-US" sz="2000" b="1" u="sng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Employees can spend more time on other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Tracks cycles and can anticipate when new maintenance is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Notified immediately when failures arise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26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0007" y="1082796"/>
            <a:ext cx="6863993" cy="5316044"/>
            <a:chOff x="2280007" y="1082796"/>
            <a:chExt cx="6863993" cy="53160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6632" y="1082796"/>
              <a:ext cx="6617368" cy="5316044"/>
            </a:xfrm>
            <a:prstGeom prst="rect">
              <a:avLst/>
            </a:prstGeom>
          </p:spPr>
        </p:pic>
        <p:sp>
          <p:nvSpPr>
            <p:cNvPr id="62" name="Right Arrow 61"/>
            <p:cNvSpPr/>
            <p:nvPr/>
          </p:nvSpPr>
          <p:spPr>
            <a:xfrm>
              <a:off x="2280007" y="1179684"/>
              <a:ext cx="854495" cy="653684"/>
            </a:xfrm>
            <a:prstGeom prst="rightArrow">
              <a:avLst/>
            </a:prstGeom>
            <a:solidFill>
              <a:srgbClr val="FFC71E"/>
            </a:solidFill>
            <a:ln>
              <a:solidFill>
                <a:srgbClr val="006CA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134502" y="1205541"/>
              <a:ext cx="5810249" cy="2067796"/>
            </a:xfrm>
            <a:prstGeom prst="rect">
              <a:avLst/>
            </a:prstGeom>
            <a:solidFill>
              <a:srgbClr val="006CA3">
                <a:alpha val="7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algn="ctr"/>
              <a:r>
                <a:rPr lang="en-US" b="1" u="sng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PANEL FABRICATION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UL 508A listed panel builder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UL 508A has tested samples of our product for safety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Intuitive controls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Custom face panels built in house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Weather and UV resistant</a:t>
              </a:r>
              <a:endPara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/>
              <a:endParaRPr lang="en-US" b="1" u="sng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88456" y="1149382"/>
            <a:ext cx="7026815" cy="5441962"/>
            <a:chOff x="2288456" y="1149382"/>
            <a:chExt cx="7026815" cy="544196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361" y="2667359"/>
              <a:ext cx="6959910" cy="392398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3173055" y="1149382"/>
              <a:ext cx="6046101" cy="2850836"/>
            </a:xfrm>
            <a:prstGeom prst="rect">
              <a:avLst/>
            </a:prstGeom>
            <a:solidFill>
              <a:srgbClr val="006CA3">
                <a:alpha val="7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algn="ctr"/>
              <a:r>
                <a:rPr lang="en-US" b="1" u="sng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ENGINERRING</a:t>
              </a:r>
              <a:endParaRPr lang="en-US" b="1" u="sng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Single machine or system/process designs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Full plant control (brains of the operation)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Standard or custom automation package for all equipment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Detailed manuals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Designed for: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</a:t>
              </a: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acility expansions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New equipment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Process evolution</a:t>
              </a:r>
              <a:endPara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7" name="Right Arrow 56"/>
            <p:cNvSpPr/>
            <p:nvPr/>
          </p:nvSpPr>
          <p:spPr>
            <a:xfrm>
              <a:off x="2288456" y="1911804"/>
              <a:ext cx="854495" cy="653684"/>
            </a:xfrm>
            <a:prstGeom prst="rightArrow">
              <a:avLst/>
            </a:prstGeom>
            <a:solidFill>
              <a:srgbClr val="FFC71E"/>
            </a:solidFill>
            <a:ln>
              <a:solidFill>
                <a:srgbClr val="006CA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88456" y="1349272"/>
            <a:ext cx="6866682" cy="4974912"/>
            <a:chOff x="2288456" y="1349272"/>
            <a:chExt cx="6866682" cy="49749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0" r="17106"/>
            <a:stretch/>
          </p:blipFill>
          <p:spPr>
            <a:xfrm>
              <a:off x="3109037" y="1349272"/>
              <a:ext cx="5970945" cy="4974912"/>
            </a:xfrm>
            <a:prstGeom prst="rect">
              <a:avLst/>
            </a:prstGeom>
          </p:spPr>
        </p:pic>
        <p:sp>
          <p:nvSpPr>
            <p:cNvPr id="58" name="Right Arrow 57"/>
            <p:cNvSpPr/>
            <p:nvPr/>
          </p:nvSpPr>
          <p:spPr>
            <a:xfrm>
              <a:off x="2288456" y="2662493"/>
              <a:ext cx="854495" cy="653684"/>
            </a:xfrm>
            <a:prstGeom prst="rightArrow">
              <a:avLst/>
            </a:prstGeom>
            <a:solidFill>
              <a:srgbClr val="FFC71E"/>
            </a:solidFill>
            <a:ln>
              <a:solidFill>
                <a:srgbClr val="006CA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109037" y="2625260"/>
              <a:ext cx="6046101" cy="1789986"/>
            </a:xfrm>
            <a:prstGeom prst="rect">
              <a:avLst/>
            </a:prstGeom>
            <a:solidFill>
              <a:srgbClr val="006CA3">
                <a:alpha val="7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algn="ctr"/>
              <a:r>
                <a:rPr lang="en-US" b="1" u="sng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PROGRAMMING</a:t>
              </a:r>
            </a:p>
            <a:p>
              <a:pPr marL="2857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We don’t expect you to know how to program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Operators have complete control at plant, system, machine, and device level.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Abnormal situation management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User interface will draw attention </a:t>
              </a:r>
              <a:r>
                <a:rPr lang="en-US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to issues</a:t>
              </a:r>
              <a:endPara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3774" y="281832"/>
            <a:ext cx="7653367" cy="754730"/>
          </a:xfrm>
        </p:spPr>
        <p:txBody>
          <a:bodyPr>
            <a:noAutofit/>
          </a:bodyPr>
          <a:lstStyle/>
          <a:p>
            <a:pPr algn="l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WE DO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50" y="1918606"/>
            <a:ext cx="2200276" cy="64008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ENGINEERING</a:t>
            </a: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1" y="2669295"/>
            <a:ext cx="2200276" cy="64008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PROGRAMMING</a:t>
            </a: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051" y="3442308"/>
            <a:ext cx="2200276" cy="64008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DATABASE &amp; STORAGE SOLUTIONS</a:t>
            </a: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051" y="4192276"/>
            <a:ext cx="2200276" cy="64008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INSTALLATION &amp; COMMISSIONING</a:t>
            </a: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051" y="4946960"/>
            <a:ext cx="2200276" cy="640080"/>
          </a:xfrm>
          <a:prstGeom prst="roundRect">
            <a:avLst/>
          </a:prstGeom>
          <a:solidFill>
            <a:srgbClr val="FFC71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REMOTE CONNECTION  ACCESS</a:t>
            </a: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052" y="5697649"/>
            <a:ext cx="2200276" cy="64008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GATHERING</a:t>
            </a: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050" y="1162050"/>
            <a:ext cx="2200276" cy="64008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PANEL FABRICATION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88457" y="1159346"/>
            <a:ext cx="6930699" cy="5239494"/>
            <a:chOff x="2288457" y="1159346"/>
            <a:chExt cx="6930699" cy="523949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92" y="1159346"/>
              <a:ext cx="6635805" cy="5239494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288457" y="3241094"/>
              <a:ext cx="6930699" cy="1074724"/>
              <a:chOff x="2288456" y="3203456"/>
              <a:chExt cx="6930699" cy="1074724"/>
            </a:xfrm>
          </p:grpSpPr>
          <p:sp>
            <p:nvSpPr>
              <p:cNvPr id="40" name="Right Arrow 39"/>
              <p:cNvSpPr/>
              <p:nvPr/>
            </p:nvSpPr>
            <p:spPr>
              <a:xfrm>
                <a:off x="2288456" y="3435506"/>
                <a:ext cx="854495" cy="653684"/>
              </a:xfrm>
              <a:prstGeom prst="rightArrow">
                <a:avLst/>
              </a:prstGeom>
              <a:solidFill>
                <a:srgbClr val="FFC71E"/>
              </a:solidFill>
              <a:ln>
                <a:solidFill>
                  <a:srgbClr val="006CA3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173054" y="3203456"/>
                <a:ext cx="6046101" cy="1074724"/>
              </a:xfrm>
              <a:prstGeom prst="rect">
                <a:avLst/>
              </a:prstGeom>
              <a:solidFill>
                <a:srgbClr val="006CA3">
                  <a:alpha val="7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numCol="1" rtlCol="0" anchor="t"/>
              <a:lstStyle/>
              <a:p>
                <a:pPr algn="ctr"/>
                <a:r>
                  <a:rPr lang="en-US" b="1" u="sng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DATABASE &amp; DATA STORAGE SOLUTIONS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Recipe management / history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Production history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2279803" y="980296"/>
            <a:ext cx="6939353" cy="5453634"/>
            <a:chOff x="2279803" y="980296"/>
            <a:chExt cx="6939353" cy="545363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360" y="980296"/>
              <a:ext cx="6788639" cy="5453634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2279803" y="3473144"/>
              <a:ext cx="6939353" cy="1742482"/>
              <a:chOff x="2288456" y="3441383"/>
              <a:chExt cx="6939353" cy="1742482"/>
            </a:xfrm>
          </p:grpSpPr>
          <p:sp>
            <p:nvSpPr>
              <p:cNvPr id="42" name="Right Arrow 41"/>
              <p:cNvSpPr/>
              <p:nvPr/>
            </p:nvSpPr>
            <p:spPr>
              <a:xfrm>
                <a:off x="2288456" y="4148450"/>
                <a:ext cx="854495" cy="653684"/>
              </a:xfrm>
              <a:prstGeom prst="rightArrow">
                <a:avLst/>
              </a:prstGeom>
              <a:solidFill>
                <a:srgbClr val="FFC71E"/>
              </a:solidFill>
              <a:ln>
                <a:solidFill>
                  <a:srgbClr val="006CA3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181708" y="3441383"/>
                <a:ext cx="6046101" cy="1742482"/>
              </a:xfrm>
              <a:prstGeom prst="rect">
                <a:avLst/>
              </a:prstGeom>
              <a:solidFill>
                <a:srgbClr val="006CA3">
                  <a:alpha val="7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numCol="1" rtlCol="0" anchor="t"/>
              <a:lstStyle/>
              <a:p>
                <a:pPr algn="ctr"/>
                <a:r>
                  <a:rPr lang="en-US" b="1" u="sng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INSTALLATION &amp; COMMISSIONING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System commissioning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Wiring </a:t>
                </a:r>
                <a:r>
                  <a:rPr lang="en-US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and instrumentation verification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Ensures a smooth and successful startup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System start up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</a:t>
                </a:r>
                <a:r>
                  <a:rPr lang="en-US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on’t waste time &amp; resources</a:t>
                </a:r>
                <a:endParaRPr 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2249297" y="1082796"/>
            <a:ext cx="6894702" cy="5351134"/>
            <a:chOff x="2249297" y="1082796"/>
            <a:chExt cx="6894702" cy="535113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7497" y="1082796"/>
              <a:ext cx="6732757" cy="5351134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2249297" y="3937905"/>
              <a:ext cx="6894702" cy="2424312"/>
              <a:chOff x="-7203552" y="3273337"/>
              <a:chExt cx="6894702" cy="2424312"/>
            </a:xfrm>
          </p:grpSpPr>
          <p:sp>
            <p:nvSpPr>
              <p:cNvPr id="59" name="Right Arrow 58"/>
              <p:cNvSpPr/>
              <p:nvPr/>
            </p:nvSpPr>
            <p:spPr>
              <a:xfrm>
                <a:off x="-7203552" y="4315818"/>
                <a:ext cx="854495" cy="653684"/>
              </a:xfrm>
              <a:prstGeom prst="rightArrow">
                <a:avLst/>
              </a:prstGeom>
              <a:solidFill>
                <a:srgbClr val="FFC71E"/>
              </a:solidFill>
              <a:ln>
                <a:solidFill>
                  <a:srgbClr val="006CA3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-6354951" y="3273337"/>
                <a:ext cx="6046101" cy="2424312"/>
              </a:xfrm>
              <a:prstGeom prst="rect">
                <a:avLst/>
              </a:prstGeom>
              <a:solidFill>
                <a:srgbClr val="006CA3">
                  <a:alpha val="7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numCol="1" rtlCol="0" anchor="t"/>
              <a:lstStyle/>
              <a:p>
                <a:pPr algn="ctr"/>
                <a:r>
                  <a:rPr lang="en-US" b="1" u="sng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REMOTE CONNECTION ACCESS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We can patch in remotely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We will respond to emergencies without the need to travel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Live screen sharing eliminates frustrating phone support calls.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Additional field service available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Notifications to personnel when issues arise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287135" y="1079047"/>
            <a:ext cx="6892147" cy="5322624"/>
            <a:chOff x="2287135" y="1079047"/>
            <a:chExt cx="6892147" cy="532262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360" y="1079047"/>
              <a:ext cx="6717846" cy="5258682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2287135" y="5022109"/>
              <a:ext cx="6892147" cy="1379562"/>
              <a:chOff x="2288456" y="5158480"/>
              <a:chExt cx="6892147" cy="1379562"/>
            </a:xfrm>
          </p:grpSpPr>
          <p:sp>
            <p:nvSpPr>
              <p:cNvPr id="61" name="Right Arrow 60"/>
              <p:cNvSpPr/>
              <p:nvPr/>
            </p:nvSpPr>
            <p:spPr>
              <a:xfrm>
                <a:off x="2288456" y="5812767"/>
                <a:ext cx="854495" cy="653684"/>
              </a:xfrm>
              <a:prstGeom prst="rightArrow">
                <a:avLst/>
              </a:prstGeom>
              <a:solidFill>
                <a:srgbClr val="FFC71E"/>
              </a:solidFill>
              <a:ln>
                <a:solidFill>
                  <a:srgbClr val="006CA3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34502" y="5158480"/>
                <a:ext cx="6046101" cy="1379562"/>
              </a:xfrm>
              <a:prstGeom prst="rect">
                <a:avLst/>
              </a:prstGeom>
              <a:solidFill>
                <a:srgbClr val="006CA3">
                  <a:alpha val="7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numCol="1" rtlCol="0" anchor="t"/>
              <a:lstStyle/>
              <a:p>
                <a:pPr algn="ctr"/>
                <a:r>
                  <a:rPr lang="en-US" b="1" u="sng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DATA GATHERING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Tracks material usage and inventory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Tracks cycles and time for upcoming maintenance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Batch and campaign history</a:t>
                </a:r>
              </a:p>
              <a:p>
                <a:endPara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890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206902"/>
            <a:ext cx="77724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16224F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MISSION</a:t>
            </a:r>
            <a:endParaRPr lang="en-US" sz="4400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782"/>
            <a:ext cx="9144000" cy="53316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163782"/>
            <a:ext cx="9144000" cy="1536888"/>
          </a:xfrm>
          <a:prstGeom prst="rect">
            <a:avLst/>
          </a:prstGeom>
          <a:solidFill>
            <a:srgbClr val="006CA3">
              <a:alpha val="70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Cyclonaire </a:t>
            </a:r>
            <a:r>
              <a:rPr lang="en-US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will </a:t>
            </a: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aggressively strive to enhance its position as a leader in technology and service in the markets we serve. We will focus our resources to build long-standing and meaningful relationships with our customers, employees, </a:t>
            </a:r>
            <a:r>
              <a:rPr lang="en-US" sz="2000" b="1">
                <a:latin typeface="HELVETICA" panose="020B0604020202020204" pitchFamily="34" charset="0"/>
                <a:cs typeface="HELVETICA" panose="020B0604020202020204" pitchFamily="34" charset="0"/>
              </a:rPr>
              <a:t>sales </a:t>
            </a:r>
            <a:r>
              <a:rPr lang="en-US" sz="2000" b="1" smtClean="0">
                <a:latin typeface="HELVETICA" panose="020B0604020202020204" pitchFamily="34" charset="0"/>
                <a:cs typeface="HELVETICA" panose="020B0604020202020204" pitchFamily="34" charset="0"/>
              </a:rPr>
              <a:t>organizations, </a:t>
            </a: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and suppliers.</a:t>
            </a:r>
          </a:p>
        </p:txBody>
      </p:sp>
    </p:spTree>
    <p:extLst>
      <p:ext uri="{BB962C8B-B14F-4D97-AF65-F5344CB8AC3E}">
        <p14:creationId xmlns:p14="http://schemas.microsoft.com/office/powerpoint/2010/main" val="226651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349</Words>
  <Application>Microsoft Office PowerPoint</Application>
  <PresentationFormat>On-screen Show (4:3)</PresentationFormat>
  <Paragraphs>77</Paragraphs>
  <Slides>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Custom Design</vt:lpstr>
      <vt:lpstr>1_Custom Design</vt:lpstr>
      <vt:lpstr>2_Custom Design</vt:lpstr>
      <vt:lpstr>AUTOMATION &amp; CONTROLS</vt:lpstr>
      <vt:lpstr>WHAT WE OFFER</vt:lpstr>
      <vt:lpstr>WHAT WE DO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Tyler Mullen</cp:lastModifiedBy>
  <cp:revision>56</cp:revision>
  <dcterms:created xsi:type="dcterms:W3CDTF">2014-08-15T15:22:53Z</dcterms:created>
  <dcterms:modified xsi:type="dcterms:W3CDTF">2015-07-01T15:53:53Z</dcterms:modified>
</cp:coreProperties>
</file>